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271" r:id="rId4"/>
    <p:sldId id="503" r:id="rId5"/>
    <p:sldId id="494" r:id="rId6"/>
    <p:sldId id="525" r:id="rId7"/>
    <p:sldId id="538" r:id="rId8"/>
    <p:sldId id="535" r:id="rId9"/>
    <p:sldId id="537" r:id="rId10"/>
    <p:sldId id="536" r:id="rId11"/>
    <p:sldId id="534" r:id="rId12"/>
    <p:sldId id="533" r:id="rId13"/>
    <p:sldId id="531" r:id="rId14"/>
    <p:sldId id="532" r:id="rId15"/>
    <p:sldId id="530" r:id="rId16"/>
    <p:sldId id="527" r:id="rId17"/>
    <p:sldId id="529" r:id="rId18"/>
    <p:sldId id="528" r:id="rId19"/>
    <p:sldId id="526" r:id="rId20"/>
    <p:sldId id="492" r:id="rId21"/>
    <p:sldId id="524" r:id="rId22"/>
    <p:sldId id="523" r:id="rId23"/>
    <p:sldId id="521" r:id="rId24"/>
    <p:sldId id="522" r:id="rId25"/>
    <p:sldId id="518" r:id="rId26"/>
    <p:sldId id="519" r:id="rId27"/>
    <p:sldId id="520" r:id="rId28"/>
    <p:sldId id="317" r:id="rId29"/>
    <p:sldId id="516" r:id="rId30"/>
    <p:sldId id="316" r:id="rId31"/>
    <p:sldId id="515" r:id="rId32"/>
    <p:sldId id="517" r:id="rId33"/>
    <p:sldId id="513" r:id="rId34"/>
    <p:sldId id="514" r:id="rId35"/>
    <p:sldId id="512" r:id="rId36"/>
    <p:sldId id="511" r:id="rId37"/>
    <p:sldId id="507" r:id="rId38"/>
    <p:sldId id="510" r:id="rId39"/>
    <p:sldId id="508" r:id="rId40"/>
    <p:sldId id="509" r:id="rId41"/>
    <p:sldId id="506" r:id="rId42"/>
    <p:sldId id="497" r:id="rId43"/>
    <p:sldId id="501" r:id="rId44"/>
    <p:sldId id="504" r:id="rId45"/>
    <p:sldId id="505"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3"/>
            <p14:sldId id="494"/>
            <p14:sldId id="525"/>
            <p14:sldId id="538"/>
            <p14:sldId id="535"/>
            <p14:sldId id="537"/>
            <p14:sldId id="536"/>
            <p14:sldId id="534"/>
            <p14:sldId id="533"/>
            <p14:sldId id="531"/>
            <p14:sldId id="532"/>
            <p14:sldId id="530"/>
            <p14:sldId id="527"/>
            <p14:sldId id="529"/>
            <p14:sldId id="528"/>
            <p14:sldId id="526"/>
            <p14:sldId id="492"/>
            <p14:sldId id="524"/>
            <p14:sldId id="523"/>
            <p14:sldId id="521"/>
            <p14:sldId id="522"/>
            <p14:sldId id="518"/>
            <p14:sldId id="519"/>
            <p14:sldId id="520"/>
            <p14:sldId id="317"/>
            <p14:sldId id="516"/>
            <p14:sldId id="316"/>
            <p14:sldId id="515"/>
            <p14:sldId id="517"/>
            <p14:sldId id="513"/>
            <p14:sldId id="514"/>
            <p14:sldId id="512"/>
            <p14:sldId id="511"/>
            <p14:sldId id="507"/>
            <p14:sldId id="510"/>
            <p14:sldId id="508"/>
            <p14:sldId id="509"/>
            <p14:sldId id="506"/>
            <p14:sldId id="497"/>
            <p14:sldId id="501"/>
            <p14:sldId id="504"/>
            <p14:sldId id="50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varScale="1">
        <p:scale>
          <a:sx n="80" d="100"/>
          <a:sy n="80" d="100"/>
        </p:scale>
        <p:origin x="106"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byjus.com/commerce/financial-statements-of-a-company/" TargetMode="Externa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byjus.com/commerce/accounts-from-incomplete-records/" TargetMode="Externa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byjus.com/commerce/how-to-prepare-trial-balance/" TargetMode="Externa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66725" y="1956793"/>
            <a:ext cx="6776673"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a:t>
            </a:r>
          </a:p>
          <a:p>
            <a:r>
              <a:rPr lang="en-US" sz="4400" b="1" dirty="0">
                <a:solidFill>
                  <a:srgbClr val="00B0F0"/>
                </a:solidFill>
                <a:latin typeface="Times New Roman" panose="02020603050405020304" pitchFamily="18" charset="0"/>
                <a:cs typeface="Times New Roman" panose="02020603050405020304" pitchFamily="18" charset="0"/>
              </a:rPr>
              <a:t>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 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7470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227</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Accounting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 227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Times New Roman" panose="02020603050405020304" pitchFamily="18" charset="0"/>
                <a:cs typeface="Times New Roman" panose="02020603050405020304" pitchFamily="18" charset="0"/>
              </a:rPr>
              <a:t>  </a:t>
            </a: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Accounting</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MGM 227</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6200776" y="3998131"/>
            <a:ext cx="5010150" cy="954107"/>
          </a:xfrm>
          <a:prstGeom prst="rect">
            <a:avLst/>
          </a:prstGeom>
          <a:noFill/>
        </p:spPr>
        <p:txBody>
          <a:bodyPr wrap="square">
            <a:spAutoFit/>
          </a:bodyPr>
          <a:lstStyle/>
          <a:p>
            <a:r>
              <a:rPr lang="en-US" sz="2800" b="1" i="0" u="none" strike="noStrike" baseline="0">
                <a:solidFill>
                  <a:schemeClr val="accent2">
                    <a:lumMod val="75000"/>
                  </a:schemeClr>
                </a:solidFill>
                <a:latin typeface="Arial" panose="020B0604020202020204" pitchFamily="34" charset="0"/>
              </a:rPr>
              <a:t>Accounting is the Language of     Business </a:t>
            </a:r>
            <a:endParaRPr lang="en-US" sz="2800" dirty="0"/>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Lecture 1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3200" b="0" i="0" u="none" strike="noStrike" baseline="0">
                <a:solidFill>
                  <a:srgbClr val="C00000"/>
                </a:solidFill>
                <a:latin typeface="Roboto" panose="02000000000000000000" pitchFamily="2" charset="0"/>
              </a:rPr>
              <a:t>Definition of Accounting</a:t>
            </a:r>
            <a:endParaRPr lang="en-US" sz="3200">
              <a:solidFill>
                <a:srgbClr val="000000"/>
              </a:solidFill>
              <a:latin typeface="Roboto" panose="02000000000000000000" pitchFamily="2" charset="0"/>
            </a:endParaRPr>
          </a:p>
          <a:p>
            <a:pPr algn="ctr"/>
            <a:endParaRPr lang="en-US" sz="3200" b="0" i="0" u="none" strike="noStrike" baseline="0">
              <a:solidFill>
                <a:srgbClr val="000000"/>
              </a:solidFill>
              <a:latin typeface="Arial" panose="020B0604020202020204" pitchFamily="34" charset="0"/>
            </a:endParaRPr>
          </a:p>
          <a:p>
            <a:pPr marL="0" indent="0">
              <a:lnSpc>
                <a:spcPct val="150000"/>
              </a:lnSpc>
              <a:buNone/>
            </a:pPr>
            <a:r>
              <a:rPr lang="en-US" sz="3200" b="0" i="0" u="none" strike="noStrike" baseline="0">
                <a:solidFill>
                  <a:srgbClr val="000000"/>
                </a:solidFill>
                <a:latin typeface="Arial" panose="020B0604020202020204" pitchFamily="34" charset="0"/>
              </a:rPr>
              <a:t>Can be defined as “the process of </a:t>
            </a:r>
            <a:r>
              <a:rPr lang="en-US" sz="3200" b="1" i="0" u="none" strike="noStrike" baseline="0">
                <a:solidFill>
                  <a:srgbClr val="000000"/>
                </a:solidFill>
                <a:latin typeface="Arial" panose="020B0604020202020204" pitchFamily="34" charset="0"/>
              </a:rPr>
              <a:t>identifying, measuring, recording and communicating</a:t>
            </a:r>
            <a:r>
              <a:rPr lang="en-US" sz="3200" b="0" i="0" u="none" strike="noStrike" baseline="0">
                <a:solidFill>
                  <a:srgbClr val="000000"/>
                </a:solidFill>
                <a:latin typeface="Roboto" panose="02000000000000000000" pitchFamily="2" charset="0"/>
              </a:rPr>
              <a:t> (interpreting and summarizing) </a:t>
            </a:r>
            <a:r>
              <a:rPr lang="en-US" sz="3200" b="0" i="0" u="none" strike="noStrike" baseline="0">
                <a:solidFill>
                  <a:srgbClr val="000000"/>
                </a:solidFill>
                <a:latin typeface="Arial" panose="020B0604020202020204" pitchFamily="34" charset="0"/>
              </a:rPr>
              <a:t>economic information”.</a:t>
            </a:r>
          </a:p>
          <a:p>
            <a:pPr>
              <a:lnSpc>
                <a:spcPct val="150000"/>
              </a:lnSpc>
            </a:pPr>
            <a:r>
              <a:rPr lang="en-US" sz="3200" b="1" i="0" u="none" strike="noStrike" baseline="0">
                <a:solidFill>
                  <a:srgbClr val="000000"/>
                </a:solidFill>
                <a:latin typeface="Arial" panose="020B0604020202020204" pitchFamily="34" charset="0"/>
              </a:rPr>
              <a:t>The definition can be divided into four parts which we will call the ‘accounting    process’</a:t>
            </a:r>
            <a:endParaRPr lang="en-US" sz="32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8948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2400" b="0" i="0" u="none" strike="noStrike" baseline="0">
                <a:solidFill>
                  <a:srgbClr val="000000"/>
                </a:solidFill>
                <a:latin typeface="Roboto" panose="02000000000000000000" pitchFamily="2" charset="0"/>
              </a:rPr>
              <a:t>The introduction of accounting helps the decision-makers of a company to make effective choices, by providing information on the financial status of the business.</a:t>
            </a:r>
          </a:p>
          <a:p>
            <a:pPr>
              <a:lnSpc>
                <a:spcPct val="150000"/>
              </a:lnSpc>
            </a:pPr>
            <a:endParaRPr lang="en-US" sz="2400" b="0" i="0" u="none" strike="noStrike" baseline="0">
              <a:solidFill>
                <a:srgbClr val="000000"/>
              </a:solidFill>
              <a:latin typeface="Roboto" panose="02000000000000000000" pitchFamily="2" charset="0"/>
            </a:endParaRPr>
          </a:p>
          <a:p>
            <a:pPr>
              <a:lnSpc>
                <a:spcPct val="150000"/>
              </a:lnSpc>
            </a:pPr>
            <a:r>
              <a:rPr lang="en-US" sz="2400" b="0" i="0" u="none" strike="noStrike" baseline="0">
                <a:solidFill>
                  <a:srgbClr val="000000"/>
                </a:solidFill>
                <a:latin typeface="Roboto" panose="02000000000000000000" pitchFamily="2" charset="0"/>
              </a:rPr>
              <a:t>The American Institute of Certified Public Accountants </a:t>
            </a:r>
            <a:r>
              <a:rPr lang="en-US" sz="2400" b="0" i="0" u="none" strike="noStrike" baseline="0">
                <a:solidFill>
                  <a:schemeClr val="accent6">
                    <a:lumMod val="50000"/>
                  </a:schemeClr>
                </a:solidFill>
                <a:latin typeface="Roboto" panose="02000000000000000000" pitchFamily="2" charset="0"/>
              </a:rPr>
              <a:t>(AICPA) </a:t>
            </a:r>
            <a:r>
              <a:rPr lang="en-US" sz="2400" b="0" i="0" u="none" strike="noStrike" baseline="0">
                <a:solidFill>
                  <a:srgbClr val="000000"/>
                </a:solidFill>
                <a:latin typeface="Roboto" panose="02000000000000000000" pitchFamily="2" charset="0"/>
              </a:rPr>
              <a:t>had defined accounting as the “</a:t>
            </a:r>
            <a:r>
              <a:rPr lang="en-US" sz="2400" b="0" i="1" u="none" strike="noStrike" baseline="0">
                <a:solidFill>
                  <a:srgbClr val="000000"/>
                </a:solidFill>
                <a:latin typeface="Roboto" panose="02000000000000000000" pitchFamily="2" charset="0"/>
              </a:rPr>
              <a:t>art of </a:t>
            </a:r>
            <a:r>
              <a:rPr lang="en-US" sz="2400" b="1" i="1" u="none" strike="noStrike" baseline="0">
                <a:solidFill>
                  <a:srgbClr val="000000"/>
                </a:solidFill>
                <a:latin typeface="Roboto" panose="02000000000000000000" pitchFamily="2" charset="0"/>
              </a:rPr>
              <a:t>recording, classifying, and summarizing </a:t>
            </a:r>
            <a:r>
              <a:rPr lang="en-US" sz="2400" b="0" i="1" u="none" strike="noStrike" baseline="0">
                <a:solidFill>
                  <a:srgbClr val="000000"/>
                </a:solidFill>
                <a:latin typeface="Roboto" panose="02000000000000000000" pitchFamily="2" charset="0"/>
              </a:rPr>
              <a:t>in a significant manner and </a:t>
            </a:r>
            <a:r>
              <a:rPr lang="en-US" sz="2400" b="1" i="1" u="none" strike="noStrike" baseline="0">
                <a:solidFill>
                  <a:srgbClr val="000000"/>
                </a:solidFill>
                <a:latin typeface="Roboto" panose="02000000000000000000" pitchFamily="2" charset="0"/>
              </a:rPr>
              <a:t>in terms of money</a:t>
            </a:r>
            <a:r>
              <a:rPr lang="en-US" sz="2400" b="0" i="1" u="none" strike="noStrike" baseline="0">
                <a:solidFill>
                  <a:srgbClr val="000000"/>
                </a:solidFill>
                <a:latin typeface="Roboto" panose="02000000000000000000" pitchFamily="2" charset="0"/>
              </a:rPr>
              <a:t>, transactions and events which are, in part at least, of financial character, and interpreting the results thereof”.</a:t>
            </a:r>
            <a:endParaRPr lang="en-US" sz="2400" b="0" i="1" u="none" strike="noStrike" baseline="0" dirty="0">
              <a:solidFill>
                <a:srgbClr val="000000"/>
              </a:solidFill>
              <a:latin typeface="Roboto" panose="02000000000000000000" pitchFamily="2"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31883" y="238126"/>
            <a:ext cx="2631441" cy="97155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2800" b="0" i="0" u="none" strike="noStrike" baseline="0">
                <a:solidFill>
                  <a:srgbClr val="000000"/>
                </a:solidFill>
                <a:latin typeface="Roboto" panose="02000000000000000000" pitchFamily="2" charset="0"/>
              </a:rPr>
              <a:t>Today, accounting is used by everyone and a good understanding of it is beneficial to all. </a:t>
            </a:r>
          </a:p>
          <a:p>
            <a:pPr>
              <a:lnSpc>
                <a:spcPct val="150000"/>
              </a:lnSpc>
            </a:pPr>
            <a:r>
              <a:rPr lang="en-US" sz="2800" b="0" i="0" u="none" strike="noStrike" baseline="0">
                <a:solidFill>
                  <a:srgbClr val="000000"/>
                </a:solidFill>
                <a:latin typeface="Roboto" panose="02000000000000000000" pitchFamily="2" charset="0"/>
              </a:rPr>
              <a:t>Accountancy act as a language of finance. To understand accounting efficiently, it is important to understand the aspects of accounting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2342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r>
              <a:rPr lang="en-US" sz="2000" b="0" i="0" u="none" strike="noStrike" baseline="0">
                <a:solidFill>
                  <a:srgbClr val="000000"/>
                </a:solidFill>
                <a:latin typeface="Arial" panose="020B0604020202020204" pitchFamily="34" charset="0"/>
              </a:rPr>
              <a:t>•</a:t>
            </a:r>
            <a:r>
              <a:rPr lang="en-US" sz="2400" b="1" i="0" u="none" strike="noStrike" baseline="0">
                <a:solidFill>
                  <a:srgbClr val="000000"/>
                </a:solidFill>
                <a:latin typeface="Roboto" panose="02000000000000000000" pitchFamily="2" charset="0"/>
              </a:rPr>
              <a:t>Economic Events:</a:t>
            </a:r>
          </a:p>
          <a:p>
            <a:endParaRPr lang="en-US" sz="2400" b="1" i="0" u="none" strike="noStrike" baseline="0">
              <a:solidFill>
                <a:srgbClr val="000000"/>
              </a:solidFill>
              <a:latin typeface="Roboto" panose="02000000000000000000" pitchFamily="2" charset="0"/>
            </a:endParaRPr>
          </a:p>
          <a:p>
            <a:r>
              <a:rPr lang="en-US" sz="2400" b="0" i="0" u="none" strike="noStrike" baseline="0">
                <a:solidFill>
                  <a:srgbClr val="000000"/>
                </a:solidFill>
                <a:latin typeface="Roboto" panose="02000000000000000000" pitchFamily="2" charset="0"/>
              </a:rPr>
              <a:t>It is a consequence of a company has to undergo when the number of monetary transactions is involved. Such as purchasing new machinery, transportation, machine installation on-site, etc.</a:t>
            </a:r>
          </a:p>
          <a:p>
            <a:endParaRPr lang="en-US" sz="2400" b="0" i="0" u="none" strike="noStrike" baseline="0">
              <a:solidFill>
                <a:srgbClr val="000000"/>
              </a:solidFill>
              <a:latin typeface="Roboto" panose="02000000000000000000" pitchFamily="2" charset="0"/>
            </a:endParaRPr>
          </a:p>
          <a:p>
            <a:r>
              <a:rPr lang="en-US" sz="2400" b="0" i="0" u="none" strike="noStrike" baseline="0">
                <a:solidFill>
                  <a:srgbClr val="000000"/>
                </a:solidFill>
                <a:latin typeface="Arial" panose="020B0604020202020204" pitchFamily="34" charset="0"/>
              </a:rPr>
              <a:t>•</a:t>
            </a:r>
            <a:r>
              <a:rPr lang="en-US" sz="2400" b="1" i="0" u="none" strike="noStrike" baseline="0">
                <a:solidFill>
                  <a:srgbClr val="000000"/>
                </a:solidFill>
                <a:latin typeface="Roboto" panose="02000000000000000000" pitchFamily="2" charset="0"/>
              </a:rPr>
              <a:t>Organization:</a:t>
            </a:r>
          </a:p>
          <a:p>
            <a:r>
              <a:rPr lang="en-US" sz="2400" b="0" i="0" u="none" strike="noStrike" baseline="0">
                <a:solidFill>
                  <a:srgbClr val="000000"/>
                </a:solidFill>
                <a:latin typeface="Roboto" panose="02000000000000000000" pitchFamily="2" charset="0"/>
              </a:rPr>
              <a:t>It refers to the size of activities and level of a business operation.</a:t>
            </a:r>
            <a:endParaRPr lang="en-US" sz="2400" b="0" i="0" u="none" strike="noStrike" baseline="0" dirty="0">
              <a:solidFill>
                <a:srgbClr val="000000"/>
              </a:solidFill>
              <a:latin typeface="Roboto" panose="02000000000000000000" pitchFamily="2"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54921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90551" y="381000"/>
            <a:ext cx="11225212" cy="58102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1800" b="0" i="0" u="none" strike="noStrike" baseline="0" dirty="0">
                <a:solidFill>
                  <a:srgbClr val="000000"/>
                </a:solidFill>
                <a:latin typeface="Arial" panose="020B0604020202020204" pitchFamily="34" charset="0"/>
              </a:rPr>
              <a:t>•</a:t>
            </a:r>
            <a:r>
              <a:rPr lang="en-US" sz="2400" b="1" i="0" u="none" strike="noStrike" baseline="0" dirty="0">
                <a:solidFill>
                  <a:srgbClr val="000000"/>
                </a:solidFill>
                <a:latin typeface="Roboto" panose="02000000000000000000" pitchFamily="2" charset="0"/>
              </a:rPr>
              <a:t>Interested Users of Information-</a:t>
            </a:r>
          </a:p>
          <a:p>
            <a:pPr>
              <a:lnSpc>
                <a:spcPct val="150000"/>
              </a:lnSpc>
            </a:pPr>
            <a:r>
              <a:rPr lang="en-US" sz="2400" b="0" i="0" u="none" strike="noStrike" baseline="0" dirty="0">
                <a:solidFill>
                  <a:srgbClr val="000000"/>
                </a:solidFill>
                <a:latin typeface="Roboto" panose="02000000000000000000" pitchFamily="2" charset="0"/>
              </a:rPr>
              <a:t>It is about communicating important financial information to the customers, according to which they will make the correct decision.</a:t>
            </a:r>
          </a:p>
          <a:p>
            <a:pPr>
              <a:lnSpc>
                <a:spcPct val="150000"/>
              </a:lnSpc>
            </a:pPr>
            <a:endParaRPr lang="en-US" sz="2400" b="0" i="0" u="none" strike="noStrike" baseline="0" dirty="0">
              <a:solidFill>
                <a:srgbClr val="000000"/>
              </a:solidFill>
              <a:latin typeface="Roboto" panose="02000000000000000000" pitchFamily="2"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6DB5D82B-86D9-EF96-66EC-48FF5AF31068}"/>
              </a:ext>
            </a:extLst>
          </p:cNvPr>
          <p:cNvPicPr>
            <a:picLocks noChangeAspect="1"/>
          </p:cNvPicPr>
          <p:nvPr/>
        </p:nvPicPr>
        <p:blipFill>
          <a:blip r:embed="rId3"/>
          <a:stretch>
            <a:fillRect/>
          </a:stretch>
        </p:blipFill>
        <p:spPr>
          <a:xfrm>
            <a:off x="790575" y="4171948"/>
            <a:ext cx="10887076" cy="628651"/>
          </a:xfrm>
          <a:prstGeom prst="rect">
            <a:avLst/>
          </a:prstGeom>
        </p:spPr>
      </p:pic>
    </p:spTree>
    <p:extLst>
      <p:ext uri="{BB962C8B-B14F-4D97-AF65-F5344CB8AC3E}">
        <p14:creationId xmlns:p14="http://schemas.microsoft.com/office/powerpoint/2010/main" val="4271869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CDC7827-57CC-1797-3801-74B61B23548B}"/>
              </a:ext>
            </a:extLst>
          </p:cNvPr>
          <p:cNvPicPr>
            <a:picLocks noChangeAspect="1"/>
          </p:cNvPicPr>
          <p:nvPr/>
        </p:nvPicPr>
        <p:blipFill>
          <a:blip r:embed="rId3"/>
          <a:stretch>
            <a:fillRect/>
          </a:stretch>
        </p:blipFill>
        <p:spPr>
          <a:xfrm>
            <a:off x="2508193" y="2895554"/>
            <a:ext cx="7175614" cy="1066892"/>
          </a:xfrm>
          <a:prstGeom prst="rect">
            <a:avLst/>
          </a:prstGeom>
        </p:spPr>
      </p:pic>
    </p:spTree>
    <p:extLst>
      <p:ext uri="{BB962C8B-B14F-4D97-AF65-F5344CB8AC3E}">
        <p14:creationId xmlns:p14="http://schemas.microsoft.com/office/powerpoint/2010/main" val="3508992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a:ln>
                  <a:noFill/>
                </a:ln>
                <a:solidFill>
                  <a:srgbClr val="FF0000"/>
                </a:solidFill>
                <a:effectLst/>
                <a:uLnTx/>
                <a:uFillTx/>
                <a:latin typeface="Roboto" panose="02000000000000000000" pitchFamily="2" charset="0"/>
                <a:ea typeface="+mn-ea"/>
                <a:cs typeface="+mn-cs"/>
              </a:rPr>
              <a:t>Accounting Equation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a:ln>
                  <a:noFill/>
                </a:ln>
                <a:solidFill>
                  <a:srgbClr val="FF0000"/>
                </a:solidFill>
                <a:effectLst/>
                <a:uLnTx/>
                <a:uFillTx/>
                <a:latin typeface="Roboto" panose="02000000000000000000" pitchFamily="2"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srgbClr val="ED7D31">
                    <a:lumMod val="75000"/>
                  </a:srgbClr>
                </a:solidFill>
                <a:effectLst/>
                <a:uLnTx/>
                <a:uFillTx/>
                <a:latin typeface="Roboto" panose="02000000000000000000" pitchFamily="2" charset="0"/>
                <a:ea typeface="+mn-ea"/>
                <a:cs typeface="+mn-cs"/>
              </a:rPr>
              <a:t>Assets </a:t>
            </a:r>
            <a:r>
              <a:rPr kumimoji="0" lang="en-US" sz="4800" b="0" i="0" u="none" strike="noStrike" kern="1200" cap="none" spc="0" normalizeH="0" baseline="0" noProof="0">
                <a:ln>
                  <a:noFill/>
                </a:ln>
                <a:solidFill>
                  <a:srgbClr val="000000"/>
                </a:solidFill>
                <a:effectLst/>
                <a:uLnTx/>
                <a:uFillTx/>
                <a:latin typeface="Roboto" panose="02000000000000000000" pitchFamily="2" charset="0"/>
                <a:ea typeface="+mn-ea"/>
                <a:cs typeface="+mn-cs"/>
              </a:rPr>
              <a:t>= </a:t>
            </a:r>
            <a:r>
              <a:rPr kumimoji="0" lang="en-US" sz="4800" b="0" i="0" u="none" strike="noStrike" kern="1200" cap="none" spc="0" normalizeH="0" baseline="0" noProof="0">
                <a:ln>
                  <a:noFill/>
                </a:ln>
                <a:solidFill>
                  <a:srgbClr val="4472C4">
                    <a:lumMod val="75000"/>
                  </a:srgbClr>
                </a:solidFill>
                <a:effectLst/>
                <a:uLnTx/>
                <a:uFillTx/>
                <a:latin typeface="Roboto" panose="02000000000000000000" pitchFamily="2" charset="0"/>
                <a:ea typeface="+mn-ea"/>
                <a:cs typeface="+mn-cs"/>
              </a:rPr>
              <a:t>Liabilities</a:t>
            </a:r>
            <a:r>
              <a:rPr kumimoji="0" lang="en-US" sz="4800" b="0" i="0" u="none" strike="noStrike" kern="1200" cap="none" spc="0" normalizeH="0" baseline="0" noProof="0">
                <a:ln>
                  <a:noFill/>
                </a:ln>
                <a:solidFill>
                  <a:srgbClr val="000000"/>
                </a:solidFill>
                <a:effectLst/>
                <a:uLnTx/>
                <a:uFillTx/>
                <a:latin typeface="Roboto" panose="02000000000000000000" pitchFamily="2" charset="0"/>
                <a:ea typeface="+mn-ea"/>
                <a:cs typeface="+mn-cs"/>
              </a:rPr>
              <a:t> + Owner’s Equity</a:t>
            </a:r>
            <a:endParaRPr kumimoji="0" lang="en-US" sz="4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25987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nSpc>
                <a:spcPct val="150000"/>
              </a:lnSpc>
            </a:pPr>
            <a:r>
              <a:rPr lang="en-US" sz="3200" dirty="0">
                <a:solidFill>
                  <a:srgbClr val="FF0000"/>
                </a:solidFill>
                <a:latin typeface="Roboto" panose="02000000000000000000" pitchFamily="2" charset="0"/>
              </a:rPr>
              <a:t>Fundamentals of Accounting</a:t>
            </a:r>
          </a:p>
          <a:p>
            <a:pPr>
              <a:lnSpc>
                <a:spcPct val="150000"/>
              </a:lnSpc>
            </a:pPr>
            <a:r>
              <a:rPr lang="en-US" sz="3200" dirty="0">
                <a:solidFill>
                  <a:srgbClr val="000000"/>
                </a:solidFill>
                <a:latin typeface="Roboto" panose="02000000000000000000" pitchFamily="2" charset="0"/>
              </a:rPr>
              <a:t>•</a:t>
            </a:r>
            <a:r>
              <a:rPr lang="en-US" sz="3200" dirty="0">
                <a:solidFill>
                  <a:schemeClr val="accent1">
                    <a:lumMod val="75000"/>
                  </a:schemeClr>
                </a:solidFill>
                <a:latin typeface="Roboto" panose="02000000000000000000" pitchFamily="2" charset="0"/>
              </a:rPr>
              <a:t>Assets</a:t>
            </a:r>
          </a:p>
          <a:p>
            <a:pPr>
              <a:lnSpc>
                <a:spcPct val="150000"/>
              </a:lnSpc>
            </a:pPr>
            <a:r>
              <a:rPr lang="en-US" sz="3200" dirty="0">
                <a:solidFill>
                  <a:srgbClr val="000000"/>
                </a:solidFill>
                <a:latin typeface="Roboto" panose="02000000000000000000" pitchFamily="2" charset="0"/>
              </a:rPr>
              <a:t>The economic value of an item which is possessed by the enterprise is referred to as Assets. To put it in other words, assets are those items that can be transformed into cash or that generates income for the enterprise shortly. It is useful in paying any expenses of the business entity or debt.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87260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a:t>
            </a:r>
            <a:r>
              <a:rPr kumimoji="0" lang="en-US" sz="3200" b="1" i="0" u="none" strike="noStrike" kern="1200" cap="none" spc="0" normalizeH="0" baseline="0" noProof="0" dirty="0">
                <a:ln>
                  <a:noFill/>
                </a:ln>
                <a:solidFill>
                  <a:srgbClr val="4472C4">
                    <a:lumMod val="75000"/>
                  </a:srgbClr>
                </a:solidFill>
                <a:effectLst/>
                <a:uLnTx/>
                <a:uFillTx/>
                <a:latin typeface="Roboto" panose="02000000000000000000" pitchFamily="2" charset="0"/>
                <a:ea typeface="+mn-ea"/>
                <a:cs typeface="+mn-cs"/>
              </a:rPr>
              <a:t>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The economic value of an obligation or debt that is payable by the enterprise to other establishment or individual is referred to as liability. To put it in other words, liabilities are the obligations that are rising out of previous transactions, which is payable by the enterprise, through the assets possessed by the enterprise</a:t>
            </a:r>
            <a:r>
              <a:rPr kumimoji="0" lang="en-US" sz="18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2755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1">
                    <a:lumMod val="75000"/>
                  </a:schemeClr>
                </a:solidFill>
                <a:effectLst/>
                <a:uLnTx/>
                <a:uFillTx/>
                <a:latin typeface="Roboto" panose="02000000000000000000" pitchFamily="2" charset="0"/>
                <a:ea typeface="+mn-ea"/>
                <a:cs typeface="+mn-cs"/>
              </a:rPr>
              <a:t>Owner’s Equity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rPr>
              <a:t>Owner’s equity is one of the 3 vital segments of a sole proprietorship’s balance sheet It depicts the owner’s investment in the trade minus the owner’s withdrawal from the trade OR + his additional investment + the net income.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9921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                      Objectives of Accounting</a:t>
            </a:r>
            <a:endParaRPr kumimoji="0" lang="en-US" sz="36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513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ED7D31">
                    <a:lumMod val="75000"/>
                  </a:srgbClr>
                </a:solidFill>
                <a:effectLst/>
                <a:uLnTx/>
                <a:uFillTx/>
                <a:latin typeface="Roboto" panose="02000000000000000000" pitchFamily="2" charset="0"/>
                <a:ea typeface="+mn-ea"/>
                <a:cs typeface="+mn-cs"/>
              </a:rPr>
              <a:t>Objectives of Accounting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The main objectives of accounting are: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To maintain a systematic record of business transactions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Accounting is used to maintain a systematic record of all the financial transactions in a book of accounts.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For this, all the transactions are recorded in chronological order in Journal and then posted to principle book i.e. Ledger.</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4847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To ascertain profit and loss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Every businessman is keen to know the net results of business operations periodically.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To check whether the business has earned profits or incurred losses, we prepare a “Profit &amp; Loss Account”.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The main objectives of accounting are: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To determine the financial position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Another important objective is to determine the financial position of the business to check the value of assets and liabilities.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For this purpose, we prepare a “Balance Sheet”.</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55560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To provide information to various users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Providing information to the various interested parties or stakeholders is one of the most important objectives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It helps them in making good financial decisions.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To assist the management</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By analyzing financial data and providing interpretations in the form of reports, accounting assists management in handling business operations effectively</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00590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Characteristics of Accounting</a:t>
            </a:r>
            <a:endParaRPr kumimoji="0" lang="en-US" sz="36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451278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Roboto" panose="02000000000000000000" pitchFamily="2" charset="0"/>
                <a:ea typeface="+mn-ea"/>
                <a:cs typeface="+mn-cs"/>
              </a:rPr>
              <a:t>Characteristics of Accounting</a:t>
            </a:r>
            <a:r>
              <a:rPr kumimoji="0" lang="en-US" sz="18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The following attributes or characteristics can be drawn from the definition of Accounting: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(1) Identifying financial transactions and events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Accounting records only those transactions and events which are of financial nature.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So, first of all, such transactions and events are identified.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(2) Measuring the transactions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Accounting measures the transactions and events in terms of money which are considered as a common unit.</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45501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(3) Recording of transactions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Accounting involves recording the financial transactions inappropriate book of accounts such as Journal or Subsidiary Books.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4) Classifying the transactions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Transactions recorded in the books of original entry –Journal or Subsidiary books are classified and grouped according to nature and posted in separate accounts known as ‘Ledger Accounts’.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(5) Summarizing the transactions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It involves presenting the classified data in a manner and in the form of statements, which are understandable by the users.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067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It includes Balance Sheet, Income statement , and Trial balance.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(6) Analyzing and interpreting financial data</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Results of the business are analyzed and interpreted so that users of financial statements can make a meaningful and sound judgment.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(7) Communicating the financial data or reports to the users</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a:t>
            </a: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Communicating the financial data to the users on time is the final step of Accounting so that they can make appropriate decisions.</a:t>
            </a:r>
            <a:endParaRPr kumimoji="0" lang="en-US" sz="24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6352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What are the Different Branches of Accounting?</a:t>
            </a: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84180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The following are the main branches of accounting: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(a) Financial accounting:</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32579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Roboto" panose="02000000000000000000" pitchFamily="2" charset="0"/>
                <a:ea typeface="+mn-ea"/>
                <a:cs typeface="+mn-cs"/>
              </a:rPr>
              <a:t>(</a:t>
            </a: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b) Cost accounting:</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Cost Accounting is that branch of accounting which is concerned with the process of ascertaining and controlling the cost of products or services.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Roboto" panose="02000000000000000000" pitchFamily="2" charset="0"/>
                <a:ea typeface="+mn-ea"/>
                <a:cs typeface="+mn-cs"/>
              </a:rPr>
              <a:t>(c) Management accounting</a:t>
            </a:r>
            <a:endPar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Roboto" panose="02000000000000000000" pitchFamily="2" charset="0"/>
                <a:ea typeface="+mn-ea"/>
                <a:cs typeface="+mn-cs"/>
              </a:rPr>
              <a:t>Management accounting refers to that branch of accounting which is concerned with presenting the accounting information in such a way that helps the management in planning and controlling the operations of a business and in decision making</a:t>
            </a:r>
            <a:r>
              <a:rPr kumimoji="0" lang="en-US" sz="1800" b="0" i="0" u="none" strike="noStrike" kern="1200" cap="none" spc="0" normalizeH="0" baseline="0" noProof="0">
                <a:ln>
                  <a:noFill/>
                </a:ln>
                <a:solidFill>
                  <a:srgbClr val="000000"/>
                </a:solidFill>
                <a:effectLst/>
                <a:uLnTx/>
                <a:uFillTx/>
                <a:latin typeface="Roboto" panose="02000000000000000000" pitchFamily="2" charset="0"/>
                <a:ea typeface="+mn-ea"/>
                <a:cs typeface="+mn-cs"/>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03763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C00000"/>
                </a:solidFill>
                <a:effectLst/>
                <a:uLnTx/>
                <a:uFillTx/>
                <a:latin typeface="Roboto" panose="02000000000000000000" pitchFamily="2" charset="0"/>
                <a:ea typeface="+mn-ea"/>
                <a:cs typeface="+mn-cs"/>
              </a:rPr>
              <a:t>Steps of the Accounting Process</a:t>
            </a:r>
            <a:endParaRPr kumimoji="0" lang="en-US" sz="3200" b="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760004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3900" y="161925"/>
            <a:ext cx="10739437" cy="63627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process </a:t>
            </a:r>
            <a:r>
              <a:rPr kumimoji="0" lang="en-US" sz="2400" b="0" i="0" u="none" strike="noStrike" kern="1200" cap="none" spc="-5" normalizeH="0" baseline="0" noProof="0" dirty="0">
                <a:ln>
                  <a:noFill/>
                </a:ln>
                <a:solidFill>
                  <a:srgbClr val="333333"/>
                </a:solidFill>
                <a:effectLst/>
                <a:uLnTx/>
                <a:uFillTx/>
                <a:latin typeface="Roboto"/>
                <a:ea typeface="+mn-ea"/>
                <a:cs typeface="Roboto"/>
              </a:rPr>
              <a:t>is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collecting, recording, classifying,  summarizing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communicating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5" normalizeH="0" baseline="0" noProof="0" dirty="0">
                <a:ln>
                  <a:noFill/>
                </a:ln>
                <a:solidFill>
                  <a:srgbClr val="333333"/>
                </a:solidFill>
                <a:effectLst/>
                <a:uLnTx/>
                <a:uFillTx/>
                <a:latin typeface="Roboto"/>
                <a:ea typeface="+mn-ea"/>
                <a:cs typeface="Roboto"/>
              </a:rPr>
              <a:t>information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judgement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decision-making.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a:t>
            </a:r>
            <a:r>
              <a:rPr kumimoji="0" lang="en-US" sz="2400" b="0" i="0" u="none" strike="noStrike" kern="1200" cap="none" spc="-5" normalizeH="0" baseline="0" noProof="0" dirty="0">
                <a:ln>
                  <a:noFill/>
                </a:ln>
                <a:solidFill>
                  <a:srgbClr val="333333"/>
                </a:solidFill>
                <a:effectLst/>
                <a:uLnTx/>
                <a:uFillTx/>
                <a:latin typeface="Roboto"/>
                <a:ea typeface="+mn-ea"/>
                <a:cs typeface="Roboto"/>
              </a:rPr>
              <a:t>following steps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involved in accounting</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process: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354965" marR="0" lvl="0" indent="-342900" algn="l" defTabSz="914400" rtl="0" eaLnBrk="1" fontAlgn="auto" latinLnBrk="0" hangingPunct="1">
              <a:lnSpc>
                <a:spcPct val="100000"/>
              </a:lnSpc>
              <a:spcBef>
                <a:spcPts val="0"/>
              </a:spcBef>
              <a:spcAft>
                <a:spcPts val="0"/>
              </a:spcAft>
              <a:buClrTx/>
              <a:buSzTx/>
              <a:buFontTx/>
              <a:buAutoNum type="arabicParenBoth"/>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Identification: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the process of </a:t>
            </a:r>
            <a:r>
              <a:rPr kumimoji="0" lang="en-US" sz="2400" b="0" i="0" u="none" strike="noStrike" kern="1200" cap="none" spc="-5" normalizeH="0" baseline="0" noProof="0" dirty="0">
                <a:ln>
                  <a:noFill/>
                </a:ln>
                <a:solidFill>
                  <a:srgbClr val="333333"/>
                </a:solidFill>
                <a:effectLst/>
                <a:uLnTx/>
                <a:uFillTx/>
                <a:latin typeface="Roboto"/>
                <a:ea typeface="+mn-ea"/>
                <a:cs typeface="Roboto"/>
              </a:rPr>
              <a:t>identifying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analyzing</a:t>
            </a:r>
            <a:r>
              <a:rPr kumimoji="0" lang="en-US" sz="2400" b="0" i="0" u="none" strike="noStrike" kern="1200" cap="none" spc="-2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business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298450" marR="0" lvl="0" indent="-286385" algn="l" defTabSz="914400" rtl="0" eaLnBrk="1" fontAlgn="auto" latinLnBrk="0" hangingPunct="1">
              <a:lnSpc>
                <a:spcPct val="100000"/>
              </a:lnSpc>
              <a:spcBef>
                <a:spcPts val="0"/>
              </a:spcBef>
              <a:spcAft>
                <a:spcPts val="0"/>
              </a:spcAft>
              <a:buClrTx/>
              <a:buSzTx/>
              <a:buFontTx/>
              <a:buAutoNum type="arabicParenBoth" startAt="2"/>
              <a:tabLst>
                <a:tab pos="299085"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recording, we use ‘Journal’ </a:t>
            </a:r>
            <a:r>
              <a:rPr kumimoji="0" lang="en-US" sz="2400" b="0" i="0" u="none" strike="noStrike" kern="1200" cap="none" spc="0" normalizeH="0" baseline="0" noProof="0" dirty="0">
                <a:ln>
                  <a:noFill/>
                </a:ln>
                <a:solidFill>
                  <a:srgbClr val="333333"/>
                </a:solidFill>
                <a:effectLst/>
                <a:uLnTx/>
                <a:uFillTx/>
                <a:latin typeface="Roboto"/>
                <a:ea typeface="+mn-ea"/>
                <a:cs typeface="Roboto"/>
              </a:rPr>
              <a:t>or </a:t>
            </a:r>
            <a:r>
              <a:rPr kumimoji="0" lang="en-US" sz="2400" b="0" i="0" u="none" strike="noStrike" kern="1200" cap="none" spc="-5" normalizeH="0" baseline="0" noProof="0" dirty="0">
                <a:ln>
                  <a:noFill/>
                </a:ln>
                <a:solidFill>
                  <a:srgbClr val="333333"/>
                </a:solidFill>
                <a:effectLst/>
                <a:uLnTx/>
                <a:uFillTx/>
                <a:latin typeface="Roboto"/>
                <a:ea typeface="+mn-ea"/>
                <a:cs typeface="Roboto"/>
              </a:rPr>
              <a:t>Subsidiary</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Books.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2065" lvl="0" indent="0" algn="l" defTabSz="914400" rtl="0" eaLnBrk="1" fontAlgn="auto" latinLnBrk="0" hangingPunct="1">
              <a:lnSpc>
                <a:spcPct val="100000"/>
              </a:lnSpc>
              <a:spcBef>
                <a:spcPts val="0"/>
              </a:spcBef>
              <a:spcAft>
                <a:spcPts val="0"/>
              </a:spcAft>
              <a:buClrTx/>
              <a:buSzTx/>
              <a:buFontTx/>
              <a:buAutoNum type="arabicParenBoth" startAt="2"/>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Classification of transactions: Classification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means </a:t>
            </a:r>
            <a:r>
              <a:rPr kumimoji="0" lang="en-US" sz="2400" b="0" i="0" u="none" strike="noStrike" kern="1200" cap="none" spc="-5" normalizeH="0" baseline="0" noProof="0" dirty="0">
                <a:ln>
                  <a:noFill/>
                </a:ln>
                <a:solidFill>
                  <a:srgbClr val="333333"/>
                </a:solidFill>
                <a:effectLst/>
                <a:uLnTx/>
                <a:uFillTx/>
                <a:latin typeface="Roboto"/>
                <a:ea typeface="+mn-ea"/>
                <a:cs typeface="Roboto"/>
              </a:rPr>
              <a:t>segregation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dirty="0">
                <a:ln>
                  <a:noFill/>
                </a:ln>
                <a:solidFill>
                  <a:srgbClr val="333333"/>
                </a:solidFill>
                <a:effectLst/>
                <a:uLnTx/>
                <a:uFillTx/>
                <a:latin typeface="Roboto"/>
                <a:ea typeface="+mn-ea"/>
                <a:cs typeface="Roboto"/>
              </a:rPr>
              <a:t>on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basis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nature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posting them in </a:t>
            </a:r>
            <a:r>
              <a:rPr kumimoji="0" lang="en-US" sz="2400" b="0" i="0" u="none" strike="noStrike" kern="1200" cap="none" spc="0" normalizeH="0" baseline="0" noProof="0" dirty="0">
                <a:ln>
                  <a:noFill/>
                </a:ln>
                <a:solidFill>
                  <a:srgbClr val="333333"/>
                </a:solidFill>
                <a:effectLst/>
                <a:uLnTx/>
                <a:uFillTx/>
                <a:latin typeface="Roboto"/>
                <a:ea typeface="+mn-ea"/>
                <a:cs typeface="Roboto"/>
              </a:rPr>
              <a:t>a format known as Ledger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355600" marR="0" lvl="0" indent="-342900" algn="l" defTabSz="914400" rtl="0" eaLnBrk="1" fontAlgn="auto" latinLnBrk="0" hangingPunct="1">
              <a:lnSpc>
                <a:spcPct val="100000"/>
              </a:lnSpc>
              <a:spcBef>
                <a:spcPts val="0"/>
              </a:spcBef>
              <a:spcAft>
                <a:spcPts val="0"/>
              </a:spcAft>
              <a:buClrTx/>
              <a:buSzTx/>
              <a:buFontTx/>
              <a:buAutoNum type="arabicParenBoth" startAt="2"/>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hlinkClick r:id="rId2"/>
              </a:rPr>
              <a:t>Summarization: </a:t>
            </a:r>
            <a:r>
              <a:rPr kumimoji="0" lang="en-US" sz="2400" b="0" i="0" u="none" strike="noStrike" kern="1200" cap="none" spc="0" normalizeH="0" baseline="0" noProof="0" dirty="0">
                <a:ln>
                  <a:noFill/>
                </a:ln>
                <a:solidFill>
                  <a:srgbClr val="333333"/>
                </a:solidFill>
                <a:effectLst/>
                <a:uLnTx/>
                <a:uFillTx/>
                <a:latin typeface="Roboto"/>
                <a:ea typeface="+mn-ea"/>
                <a:cs typeface="Roboto"/>
                <a:hlinkClick r:id="rId2"/>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hlinkClick r:id="rId2"/>
              </a:rPr>
              <a:t>includes </a:t>
            </a:r>
            <a:r>
              <a:rPr kumimoji="0" lang="en-US" sz="2400" b="0" i="0" u="none" strike="noStrike" kern="1200" cap="none" spc="0" normalizeH="0" baseline="0" noProof="0" dirty="0">
                <a:ln>
                  <a:noFill/>
                </a:ln>
                <a:solidFill>
                  <a:srgbClr val="333333"/>
                </a:solidFill>
                <a:effectLst/>
                <a:uLnTx/>
                <a:uFillTx/>
                <a:latin typeface="Roboto"/>
                <a:ea typeface="+mn-ea"/>
                <a:cs typeface="Roboto"/>
                <a:hlinkClick r:id="rId2"/>
              </a:rPr>
              <a:t>preparation </a:t>
            </a:r>
            <a:r>
              <a:rPr kumimoji="0" lang="en-US" sz="2400" b="0" i="0" u="none" strike="noStrike" kern="1200" cap="none" spc="-5" normalizeH="0" baseline="0" noProof="0" dirty="0">
                <a:ln>
                  <a:noFill/>
                </a:ln>
                <a:solidFill>
                  <a:srgbClr val="333333"/>
                </a:solidFill>
                <a:effectLst/>
                <a:uLnTx/>
                <a:uFillTx/>
                <a:latin typeface="Roboto"/>
                <a:ea typeface="+mn-ea"/>
                <a:cs typeface="Roboto"/>
                <a:hlinkClick r:id="rId2"/>
              </a:rPr>
              <a:t>of Trial Balance </a:t>
            </a:r>
            <a:r>
              <a:rPr kumimoji="0" lang="en-US" sz="2400" b="0" i="0" u="none" strike="noStrike" kern="1200" cap="none" spc="0" normalizeH="0" baseline="0" noProof="0" dirty="0">
                <a:ln>
                  <a:noFill/>
                </a:ln>
                <a:solidFill>
                  <a:srgbClr val="333333"/>
                </a:solidFill>
                <a:effectLst/>
                <a:uLnTx/>
                <a:uFillTx/>
                <a:latin typeface="Roboto"/>
                <a:ea typeface="+mn-ea"/>
                <a:cs typeface="Roboto"/>
                <a:hlinkClick r:id="rId2"/>
              </a:rPr>
              <a:t>and</a:t>
            </a:r>
            <a:r>
              <a:rPr kumimoji="0" lang="en-US" sz="2400" b="0" i="0" u="none" strike="noStrike" kern="1200" cap="none" spc="-20" normalizeH="0" baseline="0" noProof="0" dirty="0">
                <a:ln>
                  <a:noFill/>
                </a:ln>
                <a:solidFill>
                  <a:srgbClr val="0462C1"/>
                </a:solidFill>
                <a:effectLst/>
                <a:uLnTx/>
                <a:uFillTx/>
                <a:latin typeface="Roboto"/>
                <a:ea typeface="+mn-ea"/>
                <a:cs typeface="Roboto"/>
                <a:hlinkClick r:id="rId2"/>
              </a:rPr>
              <a:t> </a:t>
            </a:r>
            <a:r>
              <a:rPr kumimoji="0" lang="en-US" sz="2400" b="0" i="0" u="sng" strike="noStrike" kern="1200" cap="none" spc="-5" normalizeH="0" baseline="0" noProof="0" dirty="0">
                <a:ln>
                  <a:noFill/>
                </a:ln>
                <a:solidFill>
                  <a:srgbClr val="0462C1"/>
                </a:solidFill>
                <a:effectLst/>
                <a:uLnTx/>
                <a:uFill>
                  <a:solidFill>
                    <a:srgbClr val="0462C1"/>
                  </a:solidFill>
                </a:uFill>
                <a:latin typeface="Roboto"/>
                <a:ea typeface="+mn-ea"/>
                <a:cs typeface="Roboto"/>
                <a:hlinkClick r:id="rId2"/>
              </a:rPr>
              <a:t>Financial</a:t>
            </a:r>
            <a:r>
              <a:rPr kumimoji="0" lang="en-US" sz="2400" b="0" i="0" u="none" strike="noStrike" kern="1200" cap="none" spc="0" normalizeH="0" baseline="0" noProof="0" dirty="0">
                <a:ln>
                  <a:noFill/>
                </a:ln>
                <a:solidFill>
                  <a:prstClr val="black"/>
                </a:solidFill>
                <a:effectLst/>
                <a:uLnTx/>
                <a:uFillTx/>
                <a:latin typeface="Roboto"/>
                <a:ea typeface="+mn-ea"/>
                <a:cs typeface="Roboto"/>
                <a:hlinkClick r:id="rId2"/>
              </a:rPr>
              <a:t> </a:t>
            </a:r>
            <a:r>
              <a:rPr kumimoji="0" lang="en-US" sz="2400" b="0" i="0" u="sng" strike="noStrike" kern="1200" cap="none" spc="-5" normalizeH="0" baseline="0" noProof="0" dirty="0">
                <a:ln>
                  <a:noFill/>
                </a:ln>
                <a:solidFill>
                  <a:srgbClr val="0462C1"/>
                </a:solidFill>
                <a:effectLst/>
                <a:uLnTx/>
                <a:uFill>
                  <a:solidFill>
                    <a:srgbClr val="0462C1"/>
                  </a:solidFill>
                </a:uFill>
                <a:latin typeface="Roboto"/>
                <a:ea typeface="+mn-ea"/>
                <a:cs typeface="Roboto"/>
                <a:hlinkClick r:id="rId2"/>
              </a:rPr>
              <a:t>Statements</a:t>
            </a:r>
            <a:r>
              <a:rPr kumimoji="0" lang="en-US" sz="2400" b="0" i="0" u="none" strike="noStrike" kern="1200" cap="none" spc="-5" normalizeH="0" baseline="0" noProof="0" dirty="0">
                <a:ln>
                  <a:noFill/>
                </a:ln>
                <a:solidFill>
                  <a:srgbClr val="333333"/>
                </a:solidFill>
                <a:effectLst/>
                <a:uLnTx/>
                <a:uFillTx/>
                <a:latin typeface="Roboto"/>
                <a:ea typeface="+mn-ea"/>
                <a:cs typeface="Roboto"/>
                <a:hlinkClick r:id="rId2"/>
              </a:rPr>
              <a: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8925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Analysis </a:t>
            </a:r>
            <a:r>
              <a:rPr kumimoji="0" lang="en-US" sz="2400" b="0" i="0" u="none" strike="noStrike" kern="1200" cap="none" spc="0" normalizeH="0" baseline="0" noProof="0" dirty="0">
                <a:ln>
                  <a:noFill/>
                </a:ln>
                <a:solidFill>
                  <a:srgbClr val="333333"/>
                </a:solidFill>
                <a:effectLst/>
                <a:uLnTx/>
                <a:uFillTx/>
                <a:latin typeface="Roboto"/>
                <a:ea typeface="+mn-ea"/>
                <a:cs typeface="Roboto"/>
              </a:rPr>
              <a:t>&amp;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a:t>
            </a:r>
            <a:r>
              <a:rPr kumimoji="0" lang="en-US" sz="2400" b="0" i="0" u="none" strike="noStrike" kern="1200" cap="none" spc="0" normalizeH="0" baseline="0" noProof="0" dirty="0">
                <a:ln>
                  <a:noFill/>
                </a:ln>
                <a:solidFill>
                  <a:srgbClr val="333333"/>
                </a:solidFill>
                <a:effectLst/>
                <a:uLnTx/>
                <a:uFillTx/>
                <a:latin typeface="Roboto"/>
                <a:ea typeface="+mn-ea"/>
                <a:cs typeface="Roboto"/>
              </a:rPr>
              <a:t>an </a:t>
            </a:r>
            <a:r>
              <a:rPr kumimoji="0" lang="en-US" sz="2400" b="0" i="0" u="none" strike="noStrike" kern="1200" cap="none" spc="-5" normalizeH="0" baseline="0" noProof="0" dirty="0">
                <a:ln>
                  <a:noFill/>
                </a:ln>
                <a:solidFill>
                  <a:srgbClr val="333333"/>
                </a:solidFill>
                <a:effectLst/>
                <a:uLnTx/>
                <a:uFillTx/>
                <a:latin typeface="Roboto"/>
                <a:ea typeface="+mn-ea"/>
                <a:cs typeface="Roboto"/>
              </a:rPr>
              <a:t>assessment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some meaningful</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conclusions.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607695" lvl="0" indent="0" algn="l" defTabSz="914400" rtl="0" eaLnBrk="1" fontAlgn="auto" latinLnBrk="0" hangingPunct="1">
              <a:lnSpc>
                <a:spcPct val="100000"/>
              </a:lnSpc>
              <a:spcBef>
                <a:spcPts val="0"/>
              </a:spcBef>
              <a:spcAft>
                <a:spcPts val="0"/>
              </a:spcAft>
              <a:buClrTx/>
              <a:buSzTx/>
              <a:buFontTx/>
              <a:buAutoNum type="arabicParenBoth" startAt="5"/>
              <a:tabLst>
                <a:tab pos="35560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Communicating information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It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includes sharing the 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interprets results to the users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0" i="0" u="none" strike="noStrike" kern="1200" cap="none" spc="-3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statements.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558905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000000"/>
                </a:solidFill>
                <a:effectLst/>
                <a:uLnTx/>
                <a:uFillTx/>
                <a:latin typeface="Roboto" panose="02000000000000000000" pitchFamily="2" charset="0"/>
                <a:ea typeface="+mn-ea"/>
                <a:cs typeface="+mn-cs"/>
              </a:rPr>
              <a:t>Bookkeeping, Accounting and Accountancy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9753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4">
            <a:extLst>
              <a:ext uri="{FF2B5EF4-FFF2-40B4-BE49-F238E27FC236}">
                <a16:creationId xmlns:a16="http://schemas.microsoft.com/office/drawing/2014/main" id="{3489E4E0-E603-E473-83DA-5B964E9EA04E}"/>
              </a:ext>
            </a:extLst>
          </p:cNvPr>
          <p:cNvGraphicFramePr>
            <a:graphicFrameLocks noGrp="1"/>
          </p:cNvGraphicFramePr>
          <p:nvPr>
            <p:extLst>
              <p:ext uri="{D42A27DB-BD31-4B8C-83A1-F6EECF244321}">
                <p14:modId xmlns:p14="http://schemas.microsoft.com/office/powerpoint/2010/main" val="1244305616"/>
              </p:ext>
            </p:extLst>
          </p:nvPr>
        </p:nvGraphicFramePr>
        <p:xfrm>
          <a:off x="1367788" y="1747392"/>
          <a:ext cx="10380867" cy="3850639"/>
        </p:xfrm>
        <a:graphic>
          <a:graphicData uri="http://schemas.openxmlformats.org/drawingml/2006/table">
            <a:tbl>
              <a:tblPr firstRow="1" bandRow="1">
                <a:tableStyleId>{2D5ABB26-0587-4C30-8999-92F81FD0307C}</a:tableStyleId>
              </a:tblPr>
              <a:tblGrid>
                <a:gridCol w="2006781">
                  <a:extLst>
                    <a:ext uri="{9D8B030D-6E8A-4147-A177-3AD203B41FA5}">
                      <a16:colId xmlns:a16="http://schemas.microsoft.com/office/drawing/2014/main" val="20000"/>
                    </a:ext>
                  </a:extLst>
                </a:gridCol>
                <a:gridCol w="8374086">
                  <a:extLst>
                    <a:ext uri="{9D8B030D-6E8A-4147-A177-3AD203B41FA5}">
                      <a16:colId xmlns:a16="http://schemas.microsoft.com/office/drawing/2014/main" val="20001"/>
                    </a:ext>
                  </a:extLst>
                </a:gridCol>
              </a:tblGrid>
              <a:tr h="372110">
                <a:tc gridSpan="2">
                  <a:txBody>
                    <a:bodyPr/>
                    <a:lstStyle/>
                    <a:p>
                      <a:pPr marL="42545">
                        <a:lnSpc>
                          <a:spcPct val="100000"/>
                        </a:lnSpc>
                        <a:spcBef>
                          <a:spcPts val="250"/>
                        </a:spcBef>
                      </a:pPr>
                      <a:r>
                        <a:rPr sz="2400" b="1" spc="-5" dirty="0">
                          <a:latin typeface="Carlito"/>
                          <a:cs typeface="Carlito"/>
                        </a:rPr>
                        <a:t>Define </a:t>
                      </a:r>
                      <a:r>
                        <a:rPr sz="2400" b="1" dirty="0">
                          <a:latin typeface="Carlito"/>
                          <a:cs typeface="Carlito"/>
                        </a:rPr>
                        <a:t>the </a:t>
                      </a:r>
                      <a:r>
                        <a:rPr sz="2400" b="1" spc="-10" dirty="0">
                          <a:latin typeface="Carlito"/>
                          <a:cs typeface="Carlito"/>
                        </a:rPr>
                        <a:t>term </a:t>
                      </a:r>
                      <a:r>
                        <a:rPr sz="2400" b="1" spc="-5" dirty="0">
                          <a:latin typeface="Carlito"/>
                          <a:cs typeface="Carlito"/>
                        </a:rPr>
                        <a:t>Bookkeeping, Accounting </a:t>
                      </a:r>
                      <a:r>
                        <a:rPr sz="2400" b="1" dirty="0">
                          <a:latin typeface="Carlito"/>
                          <a:cs typeface="Carlito"/>
                        </a:rPr>
                        <a:t>and</a:t>
                      </a:r>
                      <a:r>
                        <a:rPr sz="2400" b="1" spc="-105" dirty="0">
                          <a:latin typeface="Carlito"/>
                          <a:cs typeface="Carlito"/>
                        </a:rPr>
                        <a:t> </a:t>
                      </a:r>
                      <a:r>
                        <a:rPr sz="2400" b="1" spc="-15" dirty="0">
                          <a:latin typeface="Carlito"/>
                          <a:cs typeface="Carlito"/>
                        </a:rPr>
                        <a:t>Accountancy.</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tc hMerge="1">
                  <a:txBody>
                    <a:bodyPr/>
                    <a:lstStyle/>
                    <a:p>
                      <a:endParaRPr/>
                    </a:p>
                  </a:txBody>
                  <a:tcPr marL="0" marR="0" marT="0" marB="0"/>
                </a:tc>
                <a:extLst>
                  <a:ext uri="{0D108BD9-81ED-4DB2-BD59-A6C34878D82A}">
                    <a16:rowId xmlns:a16="http://schemas.microsoft.com/office/drawing/2014/main" val="10000"/>
                  </a:ext>
                </a:extLst>
              </a:tr>
              <a:tr h="980821">
                <a:tc>
                  <a:txBody>
                    <a:bodyPr/>
                    <a:lstStyle/>
                    <a:p>
                      <a:pPr marL="42545">
                        <a:lnSpc>
                          <a:spcPct val="100000"/>
                        </a:lnSpc>
                        <a:spcBef>
                          <a:spcPts val="254"/>
                        </a:spcBef>
                      </a:pPr>
                      <a:r>
                        <a:rPr sz="2400" b="1" spc="-10" dirty="0">
                          <a:latin typeface="Carlito"/>
                          <a:cs typeface="Carlito"/>
                        </a:rPr>
                        <a:t>Bookkeeping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tc>
                  <a:txBody>
                    <a:bodyPr/>
                    <a:lstStyle/>
                    <a:p>
                      <a:pPr marL="42545" marR="167640">
                        <a:lnSpc>
                          <a:spcPct val="100000"/>
                        </a:lnSpc>
                        <a:spcBef>
                          <a:spcPts val="254"/>
                        </a:spcBef>
                      </a:pPr>
                      <a:r>
                        <a:rPr sz="2400" dirty="0">
                          <a:latin typeface="Carlito"/>
                          <a:cs typeface="Carlito"/>
                        </a:rPr>
                        <a:t>Book </a:t>
                      </a:r>
                      <a:r>
                        <a:rPr sz="2400" spc="-10" dirty="0">
                          <a:latin typeface="Carlito"/>
                          <a:cs typeface="Carlito"/>
                        </a:rPr>
                        <a:t>Keeping </a:t>
                      </a:r>
                      <a:r>
                        <a:rPr sz="2400" spc="-5" dirty="0">
                          <a:latin typeface="Carlito"/>
                          <a:cs typeface="Carlito"/>
                        </a:rPr>
                        <a:t>is </a:t>
                      </a:r>
                      <a:r>
                        <a:rPr sz="2400" dirty="0">
                          <a:latin typeface="Carlito"/>
                          <a:cs typeface="Carlito"/>
                        </a:rPr>
                        <a:t>a part </a:t>
                      </a:r>
                      <a:r>
                        <a:rPr sz="2400" spc="-5" dirty="0">
                          <a:latin typeface="Carlito"/>
                          <a:cs typeface="Carlito"/>
                        </a:rPr>
                        <a:t>of </a:t>
                      </a:r>
                      <a:r>
                        <a:rPr sz="2400" spc="-10" dirty="0">
                          <a:latin typeface="Carlito"/>
                          <a:cs typeface="Carlito"/>
                        </a:rPr>
                        <a:t>Accounting </a:t>
                      </a:r>
                      <a:r>
                        <a:rPr sz="2400" dirty="0">
                          <a:latin typeface="Carlito"/>
                          <a:cs typeface="Carlito"/>
                        </a:rPr>
                        <a:t>and </a:t>
                      </a:r>
                      <a:r>
                        <a:rPr sz="2400" spc="-5" dirty="0">
                          <a:latin typeface="Carlito"/>
                          <a:cs typeface="Carlito"/>
                        </a:rPr>
                        <a:t>it is </a:t>
                      </a:r>
                      <a:r>
                        <a:rPr sz="2400" dirty="0">
                          <a:latin typeface="Carlito"/>
                          <a:cs typeface="Carlito"/>
                        </a:rPr>
                        <a:t>the </a:t>
                      </a:r>
                      <a:r>
                        <a:rPr sz="2400" spc="-10" dirty="0">
                          <a:latin typeface="Carlito"/>
                          <a:cs typeface="Carlito"/>
                        </a:rPr>
                        <a:t>process </a:t>
                      </a:r>
                      <a:r>
                        <a:rPr sz="2400" spc="-5" dirty="0">
                          <a:latin typeface="Carlito"/>
                          <a:cs typeface="Carlito"/>
                        </a:rPr>
                        <a:t>of  identifying, </a:t>
                      </a:r>
                      <a:r>
                        <a:rPr sz="2400" dirty="0">
                          <a:latin typeface="Carlito"/>
                          <a:cs typeface="Carlito"/>
                        </a:rPr>
                        <a:t>measuring, </a:t>
                      </a:r>
                      <a:r>
                        <a:rPr sz="2400" spc="-15" dirty="0">
                          <a:latin typeface="Carlito"/>
                          <a:cs typeface="Carlito"/>
                        </a:rPr>
                        <a:t>recording </a:t>
                      </a:r>
                      <a:r>
                        <a:rPr sz="2400" dirty="0">
                          <a:latin typeface="Carlito"/>
                          <a:cs typeface="Carlito"/>
                        </a:rPr>
                        <a:t>and </a:t>
                      </a:r>
                      <a:r>
                        <a:rPr sz="2400" spc="-5" dirty="0">
                          <a:latin typeface="Carlito"/>
                          <a:cs typeface="Carlito"/>
                        </a:rPr>
                        <a:t>classifying </a:t>
                      </a:r>
                      <a:r>
                        <a:rPr sz="2400" dirty="0">
                          <a:latin typeface="Carlito"/>
                          <a:cs typeface="Carlito"/>
                        </a:rPr>
                        <a:t>the </a:t>
                      </a:r>
                      <a:r>
                        <a:rPr sz="2400" spc="-5" dirty="0">
                          <a:latin typeface="Carlito"/>
                          <a:cs typeface="Carlito"/>
                        </a:rPr>
                        <a:t>financial  transactions.</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extLst>
                  <a:ext uri="{0D108BD9-81ED-4DB2-BD59-A6C34878D82A}">
                    <a16:rowId xmlns:a16="http://schemas.microsoft.com/office/drawing/2014/main" val="10001"/>
                  </a:ext>
                </a:extLst>
              </a:tr>
              <a:tr h="1285113">
                <a:tc>
                  <a:txBody>
                    <a:bodyPr/>
                    <a:lstStyle/>
                    <a:p>
                      <a:pPr marL="42545">
                        <a:lnSpc>
                          <a:spcPct val="100000"/>
                        </a:lnSpc>
                        <a:spcBef>
                          <a:spcPts val="250"/>
                        </a:spcBef>
                      </a:pPr>
                      <a:r>
                        <a:rPr sz="2400" b="1" spc="-5" dirty="0">
                          <a:latin typeface="Carlito"/>
                          <a:cs typeface="Carlito"/>
                        </a:rPr>
                        <a:t>Accounting</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tc>
                  <a:txBody>
                    <a:bodyPr/>
                    <a:lstStyle/>
                    <a:p>
                      <a:pPr marL="42545" marR="153035">
                        <a:lnSpc>
                          <a:spcPct val="100000"/>
                        </a:lnSpc>
                        <a:spcBef>
                          <a:spcPts val="250"/>
                        </a:spcBef>
                      </a:pPr>
                      <a:r>
                        <a:rPr sz="2400" spc="-10" dirty="0">
                          <a:latin typeface="Carlito"/>
                          <a:cs typeface="Carlito"/>
                        </a:rPr>
                        <a:t>Accounting </a:t>
                      </a:r>
                      <a:r>
                        <a:rPr sz="2400" spc="-5" dirty="0">
                          <a:latin typeface="Carlito"/>
                          <a:cs typeface="Carlito"/>
                        </a:rPr>
                        <a:t>is </a:t>
                      </a:r>
                      <a:r>
                        <a:rPr sz="2400" dirty="0">
                          <a:latin typeface="Carlito"/>
                          <a:cs typeface="Carlito"/>
                        </a:rPr>
                        <a:t>a </a:t>
                      </a:r>
                      <a:r>
                        <a:rPr sz="2400" spc="-5" dirty="0">
                          <a:latin typeface="Carlito"/>
                          <a:cs typeface="Carlito"/>
                        </a:rPr>
                        <a:t>wider </a:t>
                      </a:r>
                      <a:r>
                        <a:rPr sz="2400" spc="-10" dirty="0">
                          <a:latin typeface="Carlito"/>
                          <a:cs typeface="Carlito"/>
                        </a:rPr>
                        <a:t>concept </a:t>
                      </a:r>
                      <a:r>
                        <a:rPr sz="2400" dirty="0">
                          <a:latin typeface="Carlito"/>
                          <a:cs typeface="Carlito"/>
                        </a:rPr>
                        <a:t>and </a:t>
                      </a:r>
                      <a:r>
                        <a:rPr sz="2400" spc="-20" dirty="0">
                          <a:latin typeface="Carlito"/>
                          <a:cs typeface="Carlito"/>
                        </a:rPr>
                        <a:t>actually, </a:t>
                      </a:r>
                      <a:r>
                        <a:rPr sz="2400" spc="-5" dirty="0">
                          <a:latin typeface="Carlito"/>
                          <a:cs typeface="Carlito"/>
                        </a:rPr>
                        <a:t>it begins where  </a:t>
                      </a:r>
                      <a:r>
                        <a:rPr sz="2400" dirty="0">
                          <a:latin typeface="Carlito"/>
                          <a:cs typeface="Carlito"/>
                        </a:rPr>
                        <a:t>Book </a:t>
                      </a:r>
                      <a:r>
                        <a:rPr sz="2400" spc="-10" dirty="0">
                          <a:latin typeface="Carlito"/>
                          <a:cs typeface="Carlito"/>
                        </a:rPr>
                        <a:t>Keeping </a:t>
                      </a:r>
                      <a:r>
                        <a:rPr sz="2400" dirty="0">
                          <a:latin typeface="Carlito"/>
                          <a:cs typeface="Carlito"/>
                        </a:rPr>
                        <a:t>ends. It </a:t>
                      </a:r>
                      <a:r>
                        <a:rPr sz="2400" spc="-5" dirty="0">
                          <a:latin typeface="Carlito"/>
                          <a:cs typeface="Carlito"/>
                        </a:rPr>
                        <a:t>includes </a:t>
                      </a:r>
                      <a:r>
                        <a:rPr sz="2400" dirty="0">
                          <a:latin typeface="Carlito"/>
                          <a:cs typeface="Carlito"/>
                        </a:rPr>
                        <a:t>summarizing, </a:t>
                      </a:r>
                      <a:r>
                        <a:rPr sz="2400" spc="-10" dirty="0">
                          <a:latin typeface="Carlito"/>
                          <a:cs typeface="Carlito"/>
                        </a:rPr>
                        <a:t>interpreting </a:t>
                      </a:r>
                      <a:r>
                        <a:rPr sz="2400" dirty="0">
                          <a:latin typeface="Carlito"/>
                          <a:cs typeface="Carlito"/>
                        </a:rPr>
                        <a:t>and  </a:t>
                      </a:r>
                      <a:r>
                        <a:rPr sz="2400" spc="-10" dirty="0">
                          <a:latin typeface="Carlito"/>
                          <a:cs typeface="Carlito"/>
                        </a:rPr>
                        <a:t>communicating </a:t>
                      </a:r>
                      <a:r>
                        <a:rPr sz="2400" dirty="0">
                          <a:latin typeface="Carlito"/>
                          <a:cs typeface="Carlito"/>
                        </a:rPr>
                        <a:t>the </a:t>
                      </a:r>
                      <a:r>
                        <a:rPr sz="2400" spc="-5" dirty="0">
                          <a:latin typeface="Carlito"/>
                          <a:cs typeface="Carlito"/>
                        </a:rPr>
                        <a:t>financial </a:t>
                      </a:r>
                      <a:r>
                        <a:rPr sz="2400" spc="-15" dirty="0">
                          <a:latin typeface="Carlito"/>
                          <a:cs typeface="Carlito"/>
                        </a:rPr>
                        <a:t>data </a:t>
                      </a:r>
                      <a:r>
                        <a:rPr sz="2400" spc="-10" dirty="0">
                          <a:latin typeface="Carlito"/>
                          <a:cs typeface="Carlito"/>
                        </a:rPr>
                        <a:t>to </a:t>
                      </a:r>
                      <a:r>
                        <a:rPr sz="2400" dirty="0">
                          <a:latin typeface="Carlito"/>
                          <a:cs typeface="Carlito"/>
                        </a:rPr>
                        <a:t>the </a:t>
                      </a:r>
                      <a:r>
                        <a:rPr sz="2400" spc="-10" dirty="0">
                          <a:latin typeface="Carlito"/>
                          <a:cs typeface="Carlito"/>
                        </a:rPr>
                        <a:t>users </a:t>
                      </a:r>
                      <a:r>
                        <a:rPr sz="2400" spc="-5" dirty="0">
                          <a:latin typeface="Carlito"/>
                          <a:cs typeface="Carlito"/>
                        </a:rPr>
                        <a:t>of financial  </a:t>
                      </a:r>
                      <a:r>
                        <a:rPr sz="2400" spc="-10" dirty="0">
                          <a:latin typeface="Carlito"/>
                          <a:cs typeface="Carlito"/>
                        </a:rPr>
                        <a:t>statements.</a:t>
                      </a:r>
                      <a:endParaRPr sz="2400" dirty="0">
                        <a:latin typeface="Carlito"/>
                        <a:cs typeface="Carlito"/>
                      </a:endParaRPr>
                    </a:p>
                  </a:txBody>
                  <a:tcPr marL="0" marR="0" marT="31750"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extLst>
                  <a:ext uri="{0D108BD9-81ED-4DB2-BD59-A6C34878D82A}">
                    <a16:rowId xmlns:a16="http://schemas.microsoft.com/office/drawing/2014/main" val="10002"/>
                  </a:ext>
                </a:extLst>
              </a:tr>
              <a:tr h="828675">
                <a:tc>
                  <a:txBody>
                    <a:bodyPr/>
                    <a:lstStyle/>
                    <a:p>
                      <a:pPr marL="42545">
                        <a:lnSpc>
                          <a:spcPct val="100000"/>
                        </a:lnSpc>
                        <a:spcBef>
                          <a:spcPts val="254"/>
                        </a:spcBef>
                      </a:pPr>
                      <a:r>
                        <a:rPr sz="2400" b="1" spc="-5" dirty="0">
                          <a:latin typeface="Carlito"/>
                          <a:cs typeface="Carlito"/>
                        </a:rPr>
                        <a:t>Accountancy</a:t>
                      </a:r>
                      <a:endParaRPr sz="240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tc>
                  <a:txBody>
                    <a:bodyPr/>
                    <a:lstStyle/>
                    <a:p>
                      <a:pPr marL="42545" marR="169545">
                        <a:lnSpc>
                          <a:spcPct val="100000"/>
                        </a:lnSpc>
                        <a:spcBef>
                          <a:spcPts val="254"/>
                        </a:spcBef>
                      </a:pPr>
                      <a:r>
                        <a:rPr sz="2400" spc="-10" dirty="0">
                          <a:latin typeface="Carlito"/>
                          <a:cs typeface="Carlito"/>
                        </a:rPr>
                        <a:t>Accountancy </a:t>
                      </a:r>
                      <a:r>
                        <a:rPr sz="2400" spc="-25" dirty="0">
                          <a:latin typeface="Carlito"/>
                          <a:cs typeface="Carlito"/>
                        </a:rPr>
                        <a:t>refers </a:t>
                      </a:r>
                      <a:r>
                        <a:rPr sz="2400" spc="-10" dirty="0">
                          <a:latin typeface="Carlito"/>
                          <a:cs typeface="Carlito"/>
                        </a:rPr>
                        <a:t>to </a:t>
                      </a:r>
                      <a:r>
                        <a:rPr sz="2400" spc="-15" dirty="0">
                          <a:latin typeface="Carlito"/>
                          <a:cs typeface="Carlito"/>
                        </a:rPr>
                        <a:t>systematic </a:t>
                      </a:r>
                      <a:r>
                        <a:rPr sz="2400" spc="-5" dirty="0">
                          <a:latin typeface="Carlito"/>
                          <a:cs typeface="Carlito"/>
                        </a:rPr>
                        <a:t>knowledge of </a:t>
                      </a:r>
                      <a:r>
                        <a:rPr sz="2400" dirty="0">
                          <a:latin typeface="Carlito"/>
                          <a:cs typeface="Carlito"/>
                        </a:rPr>
                        <a:t>the </a:t>
                      </a:r>
                      <a:r>
                        <a:rPr sz="2400" spc="-10" dirty="0">
                          <a:latin typeface="Carlito"/>
                          <a:cs typeface="Carlito"/>
                        </a:rPr>
                        <a:t>principles  </a:t>
                      </a:r>
                      <a:r>
                        <a:rPr sz="2400" dirty="0">
                          <a:latin typeface="Carlito"/>
                          <a:cs typeface="Carlito"/>
                        </a:rPr>
                        <a:t>and the </a:t>
                      </a:r>
                      <a:r>
                        <a:rPr sz="2400" spc="-5" dirty="0">
                          <a:latin typeface="Carlito"/>
                          <a:cs typeface="Carlito"/>
                        </a:rPr>
                        <a:t>techniques which </a:t>
                      </a:r>
                      <a:r>
                        <a:rPr sz="2400" spc="-10" dirty="0">
                          <a:latin typeface="Carlito"/>
                          <a:cs typeface="Carlito"/>
                        </a:rPr>
                        <a:t>are </a:t>
                      </a:r>
                      <a:r>
                        <a:rPr sz="2400" spc="-5" dirty="0">
                          <a:latin typeface="Carlito"/>
                          <a:cs typeface="Carlito"/>
                        </a:rPr>
                        <a:t>applied in</a:t>
                      </a:r>
                      <a:r>
                        <a:rPr sz="2400" spc="125" dirty="0">
                          <a:latin typeface="Carlito"/>
                          <a:cs typeface="Carlito"/>
                        </a:rPr>
                        <a:t> </a:t>
                      </a:r>
                      <a:r>
                        <a:rPr sz="2400" spc="-10" dirty="0">
                          <a:latin typeface="Carlito"/>
                          <a:cs typeface="Carlito"/>
                        </a:rPr>
                        <a:t>Accounting.</a:t>
                      </a:r>
                      <a:endParaRPr sz="2400" dirty="0">
                        <a:latin typeface="Carlito"/>
                        <a:cs typeface="Carlito"/>
                      </a:endParaRPr>
                    </a:p>
                  </a:txBody>
                  <a:tcPr marL="0" marR="0" marT="32384" marB="0">
                    <a:lnL w="9525">
                      <a:solidFill>
                        <a:srgbClr val="DDDDDD"/>
                      </a:solidFill>
                      <a:prstDash val="solid"/>
                    </a:lnL>
                    <a:lnR w="9525">
                      <a:solidFill>
                        <a:srgbClr val="DDDDDD"/>
                      </a:solidFill>
                      <a:prstDash val="solid"/>
                    </a:lnR>
                    <a:lnT w="9525">
                      <a:solidFill>
                        <a:srgbClr val="DDDDDD"/>
                      </a:solidFill>
                      <a:prstDash val="solid"/>
                    </a:lnT>
                    <a:lnB w="9525">
                      <a:solidFill>
                        <a:srgbClr val="DDDDDD"/>
                      </a:solidFill>
                      <a:prstDash val="soli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80740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0" normalizeH="0" baseline="0" noProof="0">
                <a:ln>
                  <a:noFill/>
                </a:ln>
                <a:solidFill>
                  <a:srgbClr val="813587"/>
                </a:solidFill>
                <a:effectLst/>
                <a:uLnTx/>
                <a:uFillTx/>
                <a:latin typeface="Roboto"/>
                <a:ea typeface="+mn-ea"/>
                <a:cs typeface="Roboto"/>
              </a:rPr>
              <a:t>What </a:t>
            </a:r>
            <a:r>
              <a:rPr kumimoji="0" lang="en-US" sz="2800" b="1" i="0" u="none" strike="noStrike" kern="1200" cap="none" spc="-5" normalizeH="0" baseline="0" noProof="0">
                <a:ln>
                  <a:noFill/>
                </a:ln>
                <a:solidFill>
                  <a:srgbClr val="813587"/>
                </a:solidFill>
                <a:effectLst/>
                <a:uLnTx/>
                <a:uFillTx/>
                <a:latin typeface="Roboto"/>
                <a:ea typeface="+mn-ea"/>
                <a:cs typeface="Roboto"/>
              </a:rPr>
              <a:t>is the </a:t>
            </a:r>
            <a:r>
              <a:rPr kumimoji="0" lang="en-US" sz="2800" b="1" i="0" u="none" strike="noStrike" kern="1200" cap="none" spc="0" normalizeH="0" baseline="0" noProof="0">
                <a:ln>
                  <a:noFill/>
                </a:ln>
                <a:solidFill>
                  <a:srgbClr val="813587"/>
                </a:solidFill>
                <a:effectLst/>
                <a:uLnTx/>
                <a:uFillTx/>
                <a:latin typeface="Roboto"/>
                <a:ea typeface="+mn-ea"/>
                <a:cs typeface="Roboto"/>
              </a:rPr>
              <a:t>Difference</a:t>
            </a:r>
            <a:r>
              <a:rPr kumimoji="0" lang="en-US" sz="2800" b="1" i="0" u="none" strike="noStrike" kern="1200" cap="none" spc="-95" normalizeH="0" baseline="0" noProof="0">
                <a:ln>
                  <a:noFill/>
                </a:ln>
                <a:solidFill>
                  <a:srgbClr val="813587"/>
                </a:solidFill>
                <a:effectLst/>
                <a:uLnTx/>
                <a:uFillTx/>
                <a:latin typeface="Roboto"/>
                <a:ea typeface="+mn-ea"/>
                <a:cs typeface="Roboto"/>
              </a:rPr>
              <a:t> </a:t>
            </a:r>
            <a:r>
              <a:rPr kumimoji="0" lang="en-US" sz="2800" b="1" i="0" u="none" strike="noStrike" kern="1200" cap="none" spc="-5" normalizeH="0" baseline="0" noProof="0">
                <a:ln>
                  <a:noFill/>
                </a:ln>
                <a:solidFill>
                  <a:srgbClr val="813587"/>
                </a:solidFill>
                <a:effectLst/>
                <a:uLnTx/>
                <a:uFillTx/>
                <a:latin typeface="Roboto"/>
                <a:ea typeface="+mn-ea"/>
                <a:cs typeface="Roboto"/>
              </a:rPr>
              <a:t>Between  </a:t>
            </a:r>
          </a:p>
          <a:p>
            <a:pPr marL="12700" marR="5080" lvl="0" indent="0" algn="ctr" defTabSz="914400" rtl="0" eaLnBrk="1" fontAlgn="auto" latinLnBrk="0" hangingPunct="1">
              <a:lnSpc>
                <a:spcPct val="150000"/>
              </a:lnSpc>
              <a:spcBef>
                <a:spcPts val="105"/>
              </a:spcBef>
              <a:spcAft>
                <a:spcPts val="0"/>
              </a:spcAft>
              <a:buClrTx/>
              <a:buSzTx/>
              <a:buFontTx/>
              <a:buNone/>
              <a:tabLst/>
              <a:defRPr/>
            </a:pPr>
            <a:r>
              <a:rPr kumimoji="0" lang="en-US" sz="2800" b="1" i="0" u="none" strike="noStrike" kern="1200" cap="none" spc="-5" normalizeH="0" baseline="0" noProof="0">
                <a:ln>
                  <a:noFill/>
                </a:ln>
                <a:solidFill>
                  <a:srgbClr val="813587"/>
                </a:solidFill>
                <a:effectLst/>
                <a:uLnTx/>
                <a:uFillTx/>
                <a:latin typeface="Roboto"/>
                <a:ea typeface="+mn-ea"/>
                <a:cs typeface="Roboto"/>
              </a:rPr>
              <a:t>Bookkeeping and</a:t>
            </a:r>
            <a:r>
              <a:rPr kumimoji="0" lang="en-US" sz="2800" b="1" i="0" u="none" strike="noStrike" kern="1200" cap="none" spc="-45" normalizeH="0" baseline="0" noProof="0">
                <a:ln>
                  <a:noFill/>
                </a:ln>
                <a:solidFill>
                  <a:srgbClr val="813587"/>
                </a:solidFill>
                <a:effectLst/>
                <a:uLnTx/>
                <a:uFillTx/>
                <a:latin typeface="Roboto"/>
                <a:ea typeface="+mn-ea"/>
                <a:cs typeface="Roboto"/>
              </a:rPr>
              <a:t> </a:t>
            </a:r>
            <a:r>
              <a:rPr kumimoji="0" lang="en-US" sz="2800" b="1" i="0" u="none" strike="noStrike" kern="1200" cap="none" spc="0" normalizeH="0" baseline="0" noProof="0">
                <a:ln>
                  <a:noFill/>
                </a:ln>
                <a:solidFill>
                  <a:srgbClr val="813587"/>
                </a:solidFill>
                <a:effectLst/>
                <a:uLnTx/>
                <a:uFillTx/>
                <a:latin typeface="Roboto"/>
                <a:ea typeface="+mn-ea"/>
                <a:cs typeface="Roboto"/>
              </a:rPr>
              <a:t>Accounting?</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6787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34131" y="17563"/>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dirty="0"/>
              <a:t>Chapter 1</a:t>
            </a:r>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3" name="table">
            <a:extLst>
              <a:ext uri="{FF2B5EF4-FFF2-40B4-BE49-F238E27FC236}">
                <a16:creationId xmlns:a16="http://schemas.microsoft.com/office/drawing/2014/main" id="{A52DA287-30E9-C550-D4FB-C50CFF4FDD84}"/>
              </a:ext>
            </a:extLst>
          </p:cNvPr>
          <p:cNvPicPr>
            <a:picLocks noChangeAspect="1"/>
          </p:cNvPicPr>
          <p:nvPr/>
        </p:nvPicPr>
        <p:blipFill>
          <a:blip r:embed="rId3"/>
          <a:stretch>
            <a:fillRect/>
          </a:stretch>
        </p:blipFill>
        <p:spPr>
          <a:xfrm>
            <a:off x="2416176" y="304981"/>
            <a:ext cx="9528174" cy="6239575"/>
          </a:xfrm>
          <a:prstGeom prst="rect">
            <a:avLst/>
          </a:prstGeom>
          <a:pattFill prst="pct5">
            <a:fgClr>
              <a:schemeClr val="bg1"/>
            </a:fgClr>
            <a:bgClr>
              <a:schemeClr val="bg1"/>
            </a:bgClr>
          </a:pattFill>
        </p:spPr>
      </p:pic>
    </p:spTree>
    <p:extLst>
      <p:ext uri="{BB962C8B-B14F-4D97-AF65-F5344CB8AC3E}">
        <p14:creationId xmlns:p14="http://schemas.microsoft.com/office/powerpoint/2010/main" val="12646790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1244263" cy="5962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200" b="1" i="0" u="none" strike="noStrike" kern="1200" cap="none" spc="0" normalizeH="0" baseline="0" noProof="0">
                <a:ln>
                  <a:noFill/>
                </a:ln>
                <a:solidFill>
                  <a:srgbClr val="813587"/>
                </a:solidFill>
                <a:effectLst/>
                <a:uLnTx/>
                <a:uFillTx/>
                <a:latin typeface="Roboto"/>
                <a:ea typeface="+mn-ea"/>
                <a:cs typeface="Roboto"/>
              </a:rPr>
              <a:t>What </a:t>
            </a:r>
            <a:r>
              <a:rPr kumimoji="0" lang="en-US" sz="3200" b="1" i="0" u="none" strike="noStrike" kern="1200" cap="none" spc="-5" normalizeH="0" baseline="0" noProof="0">
                <a:ln>
                  <a:noFill/>
                </a:ln>
                <a:solidFill>
                  <a:srgbClr val="813587"/>
                </a:solidFill>
                <a:effectLst/>
                <a:uLnTx/>
                <a:uFillTx/>
                <a:latin typeface="Roboto"/>
                <a:ea typeface="+mn-ea"/>
                <a:cs typeface="Roboto"/>
              </a:rPr>
              <a:t>are the Advantages </a:t>
            </a:r>
            <a:r>
              <a:rPr kumimoji="0" lang="en-US" sz="3200" b="1" i="0" u="none" strike="noStrike" kern="1200" cap="none" spc="0" normalizeH="0" baseline="0" noProof="0">
                <a:ln>
                  <a:noFill/>
                </a:ln>
                <a:solidFill>
                  <a:srgbClr val="813587"/>
                </a:solidFill>
                <a:effectLst/>
                <a:uLnTx/>
                <a:uFillTx/>
                <a:latin typeface="Roboto"/>
                <a:ea typeface="+mn-ea"/>
                <a:cs typeface="Roboto"/>
              </a:rPr>
              <a:t>of</a:t>
            </a:r>
            <a:r>
              <a:rPr kumimoji="0" lang="en-US" sz="3200" b="1" i="0" u="none" strike="noStrike" kern="1200" cap="none" spc="-20" normalizeH="0" baseline="0" noProof="0">
                <a:ln>
                  <a:noFill/>
                </a:ln>
                <a:solidFill>
                  <a:srgbClr val="813587"/>
                </a:solidFill>
                <a:effectLst/>
                <a:uLnTx/>
                <a:uFillTx/>
                <a:latin typeface="Roboto"/>
                <a:ea typeface="+mn-ea"/>
                <a:cs typeface="Roboto"/>
              </a:rPr>
              <a:t> </a:t>
            </a:r>
            <a:r>
              <a:rPr kumimoji="0" lang="en-US" sz="3200" b="1" i="0" u="none" strike="noStrike" kern="1200" cap="none" spc="0" normalizeH="0" baseline="0" noProof="0">
                <a:ln>
                  <a:noFill/>
                </a:ln>
                <a:solidFill>
                  <a:srgbClr val="813587"/>
                </a:solidFill>
                <a:effectLst/>
                <a:uLnTx/>
                <a:uFillTx/>
                <a:latin typeface="Roboto"/>
                <a:ea typeface="+mn-ea"/>
                <a:cs typeface="Roboto"/>
              </a:rPr>
              <a:t>Accounting?</a:t>
            </a:r>
            <a:endParaRPr kumimoji="0" lang="en-US" sz="32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7051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176" y="247651"/>
            <a:ext cx="11563350" cy="61531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What </a:t>
            </a:r>
            <a:r>
              <a:rPr kumimoji="0" lang="en-US" sz="2400" b="0" i="0" u="none" strike="noStrike" kern="1200" cap="none" spc="0" normalizeH="0" baseline="0" noProof="0" dirty="0">
                <a:ln>
                  <a:noFill/>
                </a:ln>
                <a:solidFill>
                  <a:srgbClr val="813587"/>
                </a:solidFill>
                <a:effectLst/>
                <a:uLnTx/>
                <a:uFillTx/>
                <a:latin typeface="Roboto"/>
                <a:ea typeface="+mn-ea"/>
                <a:cs typeface="Roboto"/>
              </a:rPr>
              <a:t>are </a:t>
            </a:r>
            <a:r>
              <a:rPr kumimoji="0" lang="en-US" sz="2400" b="0" i="0" u="none" strike="noStrike" kern="1200" cap="none" spc="-5" normalizeH="0" baseline="0" noProof="0" dirty="0">
                <a:ln>
                  <a:noFill/>
                </a:ln>
                <a:solidFill>
                  <a:srgbClr val="813587"/>
                </a:solidFill>
                <a:effectLst/>
                <a:uLnTx/>
                <a:uFillTx/>
                <a:latin typeface="Roboto"/>
                <a:ea typeface="+mn-ea"/>
                <a:cs typeface="Roboto"/>
              </a:rPr>
              <a:t>the Advantages </a:t>
            </a:r>
            <a:r>
              <a:rPr kumimoji="0" lang="en-US" sz="2400" b="0" i="0" u="none" strike="noStrike" kern="1200" cap="none" spc="0" normalizeH="0" baseline="0" noProof="0" dirty="0">
                <a:ln>
                  <a:noFill/>
                </a:ln>
                <a:solidFill>
                  <a:srgbClr val="813587"/>
                </a:solidFill>
                <a:effectLst/>
                <a:uLnTx/>
                <a:uFillTx/>
                <a:latin typeface="Roboto"/>
                <a:ea typeface="+mn-ea"/>
                <a:cs typeface="Roboto"/>
              </a:rPr>
              <a:t>of</a:t>
            </a:r>
            <a:r>
              <a:rPr kumimoji="0" lang="en-US" sz="2400" b="0" i="0" u="none" strike="noStrike" kern="1200" cap="none" spc="-60" normalizeH="0" baseline="0" noProof="0" dirty="0">
                <a:ln>
                  <a:noFill/>
                </a:ln>
                <a:solidFill>
                  <a:srgbClr val="813587"/>
                </a:solidFill>
                <a:effectLst/>
                <a:uLnTx/>
                <a:uFillTx/>
                <a:latin typeface="Roboto"/>
                <a:ea typeface="+mn-ea"/>
                <a:cs typeface="Roboto"/>
              </a:rPr>
              <a:t> </a:t>
            </a:r>
            <a:r>
              <a:rPr kumimoji="0" lang="en-US" sz="2400" b="0" i="0" u="none" strike="noStrike" kern="1200" cap="none" spc="-5" normalizeH="0" baseline="0" noProof="0" dirty="0">
                <a:ln>
                  <a:noFill/>
                </a:ln>
                <a:solidFill>
                  <a:srgbClr val="813587"/>
                </a:solidFill>
                <a:effectLst/>
                <a:uLnTx/>
                <a:uFillTx/>
                <a:latin typeface="Roboto"/>
                <a:ea typeface="+mn-ea"/>
                <a:cs typeface="Roboto"/>
              </a:rPr>
              <a:t>Accounting?</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The </a:t>
            </a:r>
            <a:r>
              <a:rPr kumimoji="0" lang="en-US" sz="2400" b="0" i="0" u="none" strike="noStrike" kern="1200" cap="none" spc="-5" normalizeH="0" baseline="0" noProof="0" dirty="0">
                <a:ln>
                  <a:noFill/>
                </a:ln>
                <a:solidFill>
                  <a:srgbClr val="333333"/>
                </a:solidFill>
                <a:effectLst/>
                <a:uLnTx/>
                <a:uFillTx/>
                <a:latin typeface="Roboto"/>
                <a:ea typeface="+mn-ea"/>
                <a:cs typeface="Roboto"/>
              </a:rPr>
              <a:t>following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main advantages of</a:t>
            </a:r>
            <a:r>
              <a:rPr kumimoji="0" lang="en-US" sz="2400" b="0" i="0" u="none" strike="noStrike" kern="1200" cap="none" spc="-8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1. Provide information </a:t>
            </a:r>
            <a:r>
              <a:rPr kumimoji="0" lang="en-US" sz="2400" b="1" i="0" u="none" strike="noStrike" kern="1200" cap="none" spc="-10" normalizeH="0" baseline="0" noProof="0" dirty="0">
                <a:ln>
                  <a:noFill/>
                </a:ln>
                <a:solidFill>
                  <a:srgbClr val="333333"/>
                </a:solidFill>
                <a:effectLst/>
                <a:uLnTx/>
                <a:uFillTx/>
                <a:latin typeface="Roboto"/>
                <a:ea typeface="+mn-ea"/>
                <a:cs typeface="Roboto"/>
              </a:rPr>
              <a:t>about </a:t>
            </a:r>
            <a:r>
              <a:rPr kumimoji="0" lang="en-US" sz="2400" b="1" i="0" u="none" strike="noStrike" kern="1200" cap="none" spc="-5" normalizeH="0" baseline="0" noProof="0" dirty="0">
                <a:ln>
                  <a:noFill/>
                </a:ln>
                <a:solidFill>
                  <a:srgbClr val="333333"/>
                </a:solidFill>
                <a:effectLst/>
                <a:uLnTx/>
                <a:uFillTx/>
                <a:latin typeface="Roboto"/>
                <a:ea typeface="+mn-ea"/>
                <a:cs typeface="Roboto"/>
              </a:rPr>
              <a:t>financial</a:t>
            </a:r>
            <a:r>
              <a:rPr kumimoji="0" lang="en-US" sz="2400" b="1" i="0" u="none" strike="noStrike" kern="1200" cap="none" spc="3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performance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factual </a:t>
            </a:r>
            <a:r>
              <a:rPr kumimoji="0" lang="en-US" sz="2400" b="0" i="0" u="none" strike="noStrike" kern="1200" cap="none" spc="-5"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about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performance during a  </a:t>
            </a:r>
            <a:r>
              <a:rPr kumimoji="0" lang="en-US" sz="2400" b="0" i="0" u="none" strike="noStrike" kern="1200" cap="none" spc="-5" normalizeH="0" baseline="0" noProof="0" dirty="0">
                <a:ln>
                  <a:noFill/>
                </a:ln>
                <a:solidFill>
                  <a:srgbClr val="333333"/>
                </a:solidFill>
                <a:effectLst/>
                <a:uLnTx/>
                <a:uFillTx/>
                <a:latin typeface="Roboto"/>
                <a:ea typeface="+mn-ea"/>
                <a:cs typeface="Roboto"/>
              </a:rPr>
              <a:t>given </a:t>
            </a:r>
            <a:r>
              <a:rPr kumimoji="0" lang="en-US" sz="2400" b="0" i="0" u="none" strike="noStrike" kern="1200" cap="none" spc="0" normalizeH="0" baseline="0" noProof="0" dirty="0">
                <a:ln>
                  <a:noFill/>
                </a:ln>
                <a:solidFill>
                  <a:srgbClr val="333333"/>
                </a:solidFill>
                <a:effectLst/>
                <a:uLnTx/>
                <a:uFillTx/>
                <a:latin typeface="Roboto"/>
                <a:ea typeface="+mn-ea"/>
                <a:cs typeface="Roboto"/>
              </a:rPr>
              <a:t>period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Like, </a:t>
            </a:r>
            <a:r>
              <a:rPr kumimoji="0" lang="en-US" sz="2400" b="0" i="0" u="none" strike="noStrike" kern="1200" cap="none" spc="-5" normalizeH="0" baseline="0" noProof="0" dirty="0">
                <a:ln>
                  <a:noFill/>
                </a:ln>
                <a:solidFill>
                  <a:srgbClr val="333333"/>
                </a:solidFill>
                <a:effectLst/>
                <a:uLnTx/>
                <a:uFillTx/>
                <a:latin typeface="Roboto"/>
                <a:ea typeface="+mn-ea"/>
                <a:cs typeface="Roboto"/>
              </a:rPr>
              <a:t>profit </a:t>
            </a:r>
            <a:r>
              <a:rPr kumimoji="0" lang="en-US" sz="2400" b="0" i="0" u="none" strike="noStrike" kern="1200" cap="none" spc="0" normalizeH="0" baseline="0" noProof="0" dirty="0">
                <a:ln>
                  <a:noFill/>
                </a:ln>
                <a:solidFill>
                  <a:srgbClr val="333333"/>
                </a:solidFill>
                <a:effectLst/>
                <a:uLnTx/>
                <a:uFillTx/>
                <a:latin typeface="Roboto"/>
                <a:ea typeface="+mn-ea"/>
                <a:cs typeface="Roboto"/>
              </a:rPr>
              <a:t>earned or </a:t>
            </a:r>
            <a:r>
              <a:rPr kumimoji="0" lang="en-US" sz="2400" b="0" i="0" u="none" strike="noStrike" kern="1200" cap="none" spc="-5" normalizeH="0" baseline="0" noProof="0" dirty="0">
                <a:ln>
                  <a:noFill/>
                </a:ln>
                <a:solidFill>
                  <a:srgbClr val="333333"/>
                </a:solidFill>
                <a:effectLst/>
                <a:uLnTx/>
                <a:uFillTx/>
                <a:latin typeface="Roboto"/>
                <a:ea typeface="+mn-ea"/>
                <a:cs typeface="Roboto"/>
              </a:rPr>
              <a:t>loss incurred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a:t>
            </a:r>
            <a:r>
              <a:rPr kumimoji="0" lang="en-US" sz="2400" b="0" i="0" u="none" strike="noStrike" kern="1200" cap="none" spc="-10" normalizeH="0" baseline="0" noProof="0" dirty="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at a  </a:t>
            </a:r>
            <a:r>
              <a:rPr kumimoji="0" lang="en-US" sz="2400" b="0" i="0" u="none" strike="noStrike" kern="1200" cap="none" spc="-5" normalizeH="0" baseline="0" noProof="0" dirty="0">
                <a:ln>
                  <a:noFill/>
                </a:ln>
                <a:solidFill>
                  <a:srgbClr val="333333"/>
                </a:solidFill>
                <a:effectLst/>
                <a:uLnTx/>
                <a:uFillTx/>
                <a:latin typeface="Roboto"/>
                <a:ea typeface="+mn-ea"/>
                <a:cs typeface="Roboto"/>
              </a:rPr>
              <a:t>particular </a:t>
            </a:r>
            <a:r>
              <a:rPr kumimoji="0" lang="en-US" sz="2400" b="0" i="0" u="none" strike="noStrike" kern="1200" cap="none" spc="0" normalizeH="0" baseline="0" noProof="0" dirty="0">
                <a:ln>
                  <a:noFill/>
                </a:ln>
                <a:solidFill>
                  <a:srgbClr val="333333"/>
                </a:solidFill>
                <a:effectLst/>
                <a:uLnTx/>
                <a:uFillTx/>
                <a:latin typeface="Roboto"/>
                <a:ea typeface="+mn-ea"/>
                <a:cs typeface="Roboto"/>
              </a:rPr>
              <a:t>point of</a:t>
            </a:r>
            <a:r>
              <a:rPr kumimoji="0" lang="en-US" sz="2400" b="0" i="0" u="none" strike="noStrike" kern="1200" cap="none" spc="-5" normalizeH="0" baseline="0" noProof="0" dirty="0">
                <a:ln>
                  <a:noFill/>
                </a:ln>
                <a:solidFill>
                  <a:srgbClr val="333333"/>
                </a:solidFill>
                <a:effectLst/>
                <a:uLnTx/>
                <a:uFillTx/>
                <a:latin typeface="Roboto"/>
                <a:ea typeface="+mn-ea"/>
                <a:cs typeface="Roboto"/>
              </a:rPr>
              <a:t> time.</a:t>
            </a:r>
          </a:p>
          <a:p>
            <a:pPr marL="12700" marR="39052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2. </a:t>
            </a:r>
            <a:r>
              <a:rPr kumimoji="0" lang="en-US" sz="2400" b="1" i="0" u="none" strike="noStrike" kern="1200" cap="none" spc="-5" normalizeH="0" baseline="0" noProof="0" dirty="0">
                <a:ln>
                  <a:noFill/>
                </a:ln>
                <a:solidFill>
                  <a:srgbClr val="333333"/>
                </a:solidFill>
                <a:effectLst/>
                <a:uLnTx/>
                <a:uFillTx/>
                <a:latin typeface="Roboto"/>
                <a:ea typeface="+mn-ea"/>
                <a:cs typeface="Roboto"/>
              </a:rPr>
              <a:t>Provide assistance </a:t>
            </a:r>
            <a:r>
              <a:rPr kumimoji="0" lang="en-US" sz="2400" b="1" i="0" u="none" strike="noStrike" kern="1200" cap="none" spc="0" normalizeH="0" baseline="0" noProof="0" dirty="0">
                <a:ln>
                  <a:noFill/>
                </a:ln>
                <a:solidFill>
                  <a:srgbClr val="333333"/>
                </a:solidFill>
                <a:effectLst/>
                <a:uLnTx/>
                <a:uFillTx/>
                <a:latin typeface="Roboto"/>
                <a:ea typeface="+mn-ea"/>
                <a:cs typeface="Roboto"/>
              </a:rPr>
              <a:t>to</a:t>
            </a:r>
            <a:r>
              <a:rPr kumimoji="0" lang="en-US" sz="2400" b="1" i="0" u="none" strike="noStrike" kern="1200" cap="none" spc="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management</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153670" lvl="0" indent="0" algn="just"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helps management in business planning, decision </a:t>
            </a:r>
            <a:r>
              <a:rPr kumimoji="0" lang="en-US" sz="2400" b="0" i="0" u="none" strike="noStrike" kern="1200" cap="none" spc="0" normalizeH="0" baseline="0" noProof="0" dirty="0">
                <a:ln>
                  <a:noFill/>
                </a:ln>
                <a:solidFill>
                  <a:srgbClr val="333333"/>
                </a:solidFill>
                <a:effectLst/>
                <a:uLnTx/>
                <a:uFillTx/>
                <a:latin typeface="Roboto"/>
                <a:ea typeface="+mn-ea"/>
                <a:cs typeface="Roboto"/>
              </a:rPr>
              <a:t>making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exercising</a:t>
            </a:r>
            <a:r>
              <a:rPr kumimoji="0" lang="en-US" sz="2400" b="0" i="0" u="none" strike="noStrike" kern="1200" cap="none" spc="-1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control.</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0" normalizeH="0" baseline="0" noProof="0" dirty="0">
                <a:ln>
                  <a:noFill/>
                </a:ln>
                <a:solidFill>
                  <a:srgbClr val="333333"/>
                </a:solidFill>
                <a:effectLst/>
                <a:uLnTx/>
                <a:uFillTx/>
                <a:latin typeface="Roboto"/>
                <a:ea typeface="+mn-ea"/>
                <a:cs typeface="Roboto"/>
              </a:rPr>
              <a:t>For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this, it </a:t>
            </a:r>
            <a:r>
              <a:rPr kumimoji="0" lang="en-US" sz="24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400" b="0" i="0" u="none" strike="noStrike" kern="1200" cap="none" spc="-5" normalizeH="0" baseline="0" noProof="0" dirty="0">
                <a:ln>
                  <a:noFill/>
                </a:ln>
                <a:solidFill>
                  <a:srgbClr val="333333"/>
                </a:solidFill>
                <a:effectLst/>
                <a:uLnTx/>
                <a:uFillTx/>
                <a:latin typeface="Roboto"/>
                <a:ea typeface="+mn-ea"/>
                <a:cs typeface="Roboto"/>
              </a:rPr>
              <a:t>financial information in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form of</a:t>
            </a:r>
            <a:r>
              <a:rPr kumimoji="0" lang="en-US" sz="2400" b="0" i="0" u="none" strike="noStrike" kern="1200" cap="none" spc="-15"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3. Facilitates comparative</a:t>
            </a:r>
            <a:r>
              <a:rPr kumimoji="0" lang="en-US" sz="2400" b="1" i="0" u="none" strike="noStrike" kern="1200" cap="none" spc="15" normalizeH="0" baseline="0" noProof="0" dirty="0">
                <a:ln>
                  <a:noFill/>
                </a:ln>
                <a:solidFill>
                  <a:srgbClr val="333333"/>
                </a:solidFill>
                <a:effectLst/>
                <a:uLnTx/>
                <a:uFillTx/>
                <a:latin typeface="Roboto"/>
                <a:ea typeface="+mn-ea"/>
                <a:cs typeface="Roboto"/>
              </a:rPr>
              <a:t> </a:t>
            </a:r>
            <a:r>
              <a:rPr kumimoji="0" lang="en-US" sz="2400" b="1" i="0" u="none" strike="noStrike" kern="1200" cap="none" spc="-5" normalizeH="0" baseline="0" noProof="0" dirty="0">
                <a:ln>
                  <a:noFill/>
                </a:ln>
                <a:solidFill>
                  <a:srgbClr val="333333"/>
                </a:solidFill>
                <a:effectLst/>
                <a:uLnTx/>
                <a:uFillTx/>
                <a:latin typeface="Roboto"/>
                <a:ea typeface="+mn-ea"/>
                <a:cs typeface="Roboto"/>
              </a:rPr>
              <a:t>study</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By keeping systematic </a:t>
            </a:r>
            <a:r>
              <a:rPr kumimoji="0" lang="en-US" sz="2400" b="0" i="0" u="none" strike="noStrike" kern="1200" cap="none" spc="0" normalizeH="0" baseline="0" noProof="0" dirty="0">
                <a:ln>
                  <a:noFill/>
                </a:ln>
                <a:solidFill>
                  <a:srgbClr val="333333"/>
                </a:solidFill>
                <a:effectLst/>
                <a:uLnTx/>
                <a:uFillTx/>
                <a:latin typeface="Roboto"/>
                <a:ea typeface="+mn-ea"/>
                <a:cs typeface="Roboto"/>
              </a:rPr>
              <a:t>records and preparation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of </a:t>
            </a:r>
            <a:r>
              <a:rPr kumimoji="0" lang="en-US" sz="2400" b="0" i="0" u="none" strike="noStrike" kern="1200" cap="none" spc="0" normalizeH="0" baseline="0" noProof="0" dirty="0">
                <a:ln>
                  <a:noFill/>
                </a:ln>
                <a:solidFill>
                  <a:srgbClr val="333333"/>
                </a:solidFill>
                <a:effectLst/>
                <a:uLnTx/>
                <a:uFillTx/>
                <a:latin typeface="Roboto"/>
                <a:ea typeface="+mn-ea"/>
                <a:cs typeface="Roboto"/>
              </a:rPr>
              <a:t>reports at regular</a:t>
            </a:r>
            <a:r>
              <a:rPr kumimoji="0" lang="en-US" sz="2400" b="0" i="0" u="none" strike="noStrike" kern="1200" cap="none" spc="-7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intervals , accounting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helps </a:t>
            </a:r>
            <a:r>
              <a:rPr kumimoji="0" lang="en-US" sz="2400" b="0" i="0" u="none" strike="noStrike" kern="1200" cap="none" spc="-5" normalizeH="0" baseline="0" noProof="0" dirty="0">
                <a:ln>
                  <a:noFill/>
                </a:ln>
                <a:solidFill>
                  <a:srgbClr val="333333"/>
                </a:solidFill>
                <a:effectLst/>
                <a:uLnTx/>
                <a:uFillTx/>
                <a:latin typeface="Roboto"/>
                <a:ea typeface="+mn-ea"/>
                <a:cs typeface="Roboto"/>
              </a:rPr>
              <a:t>in making </a:t>
            </a:r>
            <a:r>
              <a:rPr kumimoji="0" lang="en-US" sz="2400" b="0" i="0" u="none" strike="noStrike" kern="1200" cap="none" spc="0" normalizeH="0" baseline="0" noProof="0" dirty="0">
                <a:ln>
                  <a:noFill/>
                </a:ln>
                <a:solidFill>
                  <a:srgbClr val="333333"/>
                </a:solidFill>
                <a:effectLst/>
                <a:uLnTx/>
                <a:uFillTx/>
                <a:latin typeface="Roboto"/>
                <a:ea typeface="+mn-ea"/>
                <a:cs typeface="Roboto"/>
              </a:rPr>
              <a:t>a</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comparison.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46626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4ADC0406-A853-6B63-59F7-E8A7197528A7}"/>
              </a:ext>
            </a:extLst>
          </p:cNvPr>
          <p:cNvSpPr txBox="1"/>
          <p:nvPr/>
        </p:nvSpPr>
        <p:spPr>
          <a:xfrm>
            <a:off x="1276349" y="1162050"/>
            <a:ext cx="9877425" cy="4832092"/>
          </a:xfrm>
          <a:prstGeom prst="rect">
            <a:avLst/>
          </a:prstGeom>
          <a:noFill/>
        </p:spPr>
        <p:txBody>
          <a:bodyPr wrap="square">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4. </a:t>
            </a:r>
            <a:r>
              <a:rPr kumimoji="0" lang="en-US" sz="2800" b="1" i="0" u="none" strike="noStrike" kern="1200" cap="none" spc="-10" normalizeH="0" baseline="0" noProof="0" dirty="0">
                <a:ln>
                  <a:noFill/>
                </a:ln>
                <a:solidFill>
                  <a:srgbClr val="333333"/>
                </a:solidFill>
                <a:effectLst/>
                <a:uLnTx/>
                <a:uFillTx/>
                <a:latin typeface="Roboto"/>
                <a:ea typeface="+mn-ea"/>
                <a:cs typeface="Roboto"/>
              </a:rPr>
              <a:t>Helps </a:t>
            </a:r>
            <a:r>
              <a:rPr kumimoji="0" lang="en-US" sz="2800" b="1" i="0" u="none" strike="noStrike" kern="1200" cap="none" spc="0" normalizeH="0" baseline="0" noProof="0" dirty="0">
                <a:ln>
                  <a:noFill/>
                </a:ln>
                <a:solidFill>
                  <a:srgbClr val="333333"/>
                </a:solidFill>
                <a:effectLst/>
                <a:uLnTx/>
                <a:uFillTx/>
                <a:latin typeface="Roboto"/>
                <a:ea typeface="+mn-ea"/>
                <a:cs typeface="Roboto"/>
              </a:rPr>
              <a:t>in </a:t>
            </a:r>
            <a:r>
              <a:rPr kumimoji="0" lang="en-US" sz="2800" b="1" i="0" u="none" strike="noStrike" kern="1200" cap="none" spc="-5" normalizeH="0" baseline="0" noProof="0" dirty="0">
                <a:ln>
                  <a:noFill/>
                </a:ln>
                <a:solidFill>
                  <a:srgbClr val="333333"/>
                </a:solidFill>
                <a:effectLst/>
                <a:uLnTx/>
                <a:uFillTx/>
                <a:latin typeface="Roboto"/>
                <a:ea typeface="+mn-ea"/>
                <a:cs typeface="Roboto"/>
              </a:rPr>
              <a:t>settlement of tax</a:t>
            </a:r>
            <a:r>
              <a:rPr kumimoji="0" lang="en-US" sz="2800" b="1" i="0" u="none" strike="noStrike" kern="1200" cap="none" spc="40" normalizeH="0" baseline="0" noProof="0" dirty="0">
                <a:ln>
                  <a:noFill/>
                </a:ln>
                <a:solidFill>
                  <a:srgbClr val="333333"/>
                </a:solidFill>
                <a:effectLst/>
                <a:uLnTx/>
                <a:uFillTx/>
                <a:latin typeface="Roboto"/>
                <a:ea typeface="+mn-ea"/>
                <a:cs typeface="Roboto"/>
              </a:rPr>
              <a:t> </a:t>
            </a:r>
            <a:r>
              <a:rPr kumimoji="0" lang="en-US" sz="2800" b="1" i="0" u="none" strike="noStrike" kern="1200" cap="none" spc="-5" normalizeH="0" baseline="0" noProof="0" dirty="0">
                <a:ln>
                  <a:noFill/>
                </a:ln>
                <a:solidFill>
                  <a:srgbClr val="333333"/>
                </a:solidFill>
                <a:effectLst/>
                <a:uLnTx/>
                <a:uFillTx/>
                <a:latin typeface="Roboto"/>
                <a:ea typeface="+mn-ea"/>
                <a:cs typeface="Roboto"/>
              </a:rPr>
              <a:t>liability</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Systematic accounting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records </a:t>
            </a:r>
            <a:r>
              <a:rPr kumimoji="0" lang="en-US" sz="2800" b="0" i="0" u="none" strike="noStrike" kern="1200" cap="none" spc="-5" normalizeH="0" baseline="0" noProof="0" dirty="0">
                <a:ln>
                  <a:noFill/>
                </a:ln>
                <a:solidFill>
                  <a:srgbClr val="333333"/>
                </a:solidFill>
                <a:effectLst/>
                <a:uLnTx/>
                <a:uFillTx/>
                <a:latin typeface="Roboto"/>
                <a:ea typeface="+mn-ea"/>
                <a:cs typeface="Roboto"/>
              </a:rPr>
              <a:t>help in settlement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of </a:t>
            </a:r>
            <a:r>
              <a:rPr kumimoji="0" lang="en-US" sz="2800" b="0" i="0" u="none" strike="noStrike" kern="1200" cap="none" spc="-5" normalizeH="0" baseline="0" noProof="0" dirty="0">
                <a:ln>
                  <a:noFill/>
                </a:ln>
                <a:solidFill>
                  <a:srgbClr val="333333"/>
                </a:solidFill>
                <a:effectLst/>
                <a:uLnTx/>
                <a:uFillTx/>
                <a:latin typeface="Roboto"/>
                <a:ea typeface="+mn-ea"/>
                <a:cs typeface="Roboto"/>
              </a:rPr>
              <a:t>various tax </a:t>
            </a:r>
            <a:r>
              <a:rPr kumimoji="0" lang="en-US" sz="2800" b="0" i="0" u="none" strike="noStrike" kern="1200" cap="none" spc="-10" normalizeH="0" baseline="0" noProof="0" dirty="0">
                <a:ln>
                  <a:noFill/>
                </a:ln>
                <a:solidFill>
                  <a:srgbClr val="333333"/>
                </a:solidFill>
                <a:effectLst/>
                <a:uLnTx/>
                <a:uFillTx/>
                <a:latin typeface="Roboto"/>
                <a:ea typeface="+mn-ea"/>
                <a:cs typeface="Roboto"/>
              </a:rPr>
              <a:t>liabilities.  </a:t>
            </a:r>
            <a:r>
              <a:rPr kumimoji="0" lang="en-US" sz="2800" b="0" i="0" u="none" strike="noStrike" kern="1200" cap="none" spc="0" normalizeH="0" baseline="0" noProof="0" dirty="0">
                <a:ln>
                  <a:noFill/>
                </a:ln>
                <a:solidFill>
                  <a:srgbClr val="333333"/>
                </a:solidFill>
                <a:effectLst/>
                <a:uLnTx/>
                <a:uFillTx/>
                <a:latin typeface="Roboto"/>
                <a:ea typeface="+mn-ea"/>
                <a:cs typeface="Roboto"/>
              </a:rPr>
              <a:t>Such as – Income Tax, </a:t>
            </a:r>
            <a:r>
              <a:rPr kumimoji="0" lang="en-US" sz="2800" b="0" i="0" u="none" strike="noStrike" kern="1200" cap="none" spc="-5" normalizeH="0" baseline="0" noProof="0" dirty="0">
                <a:ln>
                  <a:noFill/>
                </a:ln>
                <a:solidFill>
                  <a:srgbClr val="333333"/>
                </a:solidFill>
                <a:effectLst/>
                <a:uLnTx/>
                <a:uFillTx/>
                <a:latin typeface="Roboto"/>
                <a:ea typeface="+mn-ea"/>
                <a:cs typeface="Roboto"/>
              </a:rPr>
              <a:t>GST,</a:t>
            </a:r>
            <a:r>
              <a:rPr kumimoji="0" lang="en-US" sz="2800" b="0" i="0" u="none" strike="noStrike" kern="1200" cap="none" spc="-70"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etc.</a:t>
            </a: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5. </a:t>
            </a:r>
            <a:r>
              <a:rPr kumimoji="0" lang="en-US" sz="28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800" b="1" i="0" u="none" strike="noStrike" kern="1200" cap="none" spc="0" normalizeH="0" baseline="0" noProof="0" dirty="0">
                <a:ln>
                  <a:noFill/>
                </a:ln>
                <a:solidFill>
                  <a:srgbClr val="333333"/>
                </a:solidFill>
                <a:effectLst/>
                <a:uLnTx/>
                <a:uFillTx/>
                <a:latin typeface="Roboto"/>
                <a:ea typeface="+mn-ea"/>
                <a:cs typeface="Roboto"/>
              </a:rPr>
              <a:t>in </a:t>
            </a:r>
            <a:r>
              <a:rPr kumimoji="0" lang="en-US" sz="2800" b="1" i="0" u="none" strike="noStrike" kern="1200" cap="none" spc="-5" normalizeH="0" baseline="0" noProof="0" dirty="0">
                <a:ln>
                  <a:noFill/>
                </a:ln>
                <a:solidFill>
                  <a:srgbClr val="333333"/>
                </a:solidFill>
                <a:effectLst/>
                <a:uLnTx/>
                <a:uFillTx/>
                <a:latin typeface="Roboto"/>
                <a:ea typeface="+mn-ea"/>
                <a:cs typeface="Roboto"/>
              </a:rPr>
              <a:t>raising</a:t>
            </a:r>
            <a:r>
              <a:rPr kumimoji="0" lang="en-US" sz="2800" b="1" i="0" u="none" strike="noStrike" kern="1200" cap="none" spc="20" normalizeH="0" baseline="0" noProof="0" dirty="0">
                <a:ln>
                  <a:noFill/>
                </a:ln>
                <a:solidFill>
                  <a:srgbClr val="333333"/>
                </a:solidFill>
                <a:effectLst/>
                <a:uLnTx/>
                <a:uFillTx/>
                <a:latin typeface="Roboto"/>
                <a:ea typeface="+mn-ea"/>
                <a:cs typeface="Roboto"/>
              </a:rPr>
              <a:t> </a:t>
            </a:r>
            <a:r>
              <a:rPr kumimoji="0" lang="en-US" sz="2800" b="1" i="0" u="none" strike="noStrike" kern="1200" cap="none" spc="-5" normalizeH="0" baseline="0" noProof="0" dirty="0">
                <a:ln>
                  <a:noFill/>
                </a:ln>
                <a:solidFill>
                  <a:srgbClr val="333333"/>
                </a:solidFill>
                <a:effectLst/>
                <a:uLnTx/>
                <a:uFillTx/>
                <a:latin typeface="Roboto"/>
                <a:ea typeface="+mn-ea"/>
                <a:cs typeface="Roboto"/>
              </a:rPr>
              <a:t>loan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Banks </a:t>
            </a:r>
            <a:r>
              <a:rPr kumimoji="0" lang="en-US" sz="2800" b="0" i="0" u="none" strike="noStrike" kern="1200" cap="none" spc="0" normalizeH="0" baseline="0" noProof="0" dirty="0">
                <a:ln>
                  <a:noFill/>
                </a:ln>
                <a:solidFill>
                  <a:srgbClr val="333333"/>
                </a:solidFill>
                <a:effectLst/>
                <a:uLnTx/>
                <a:uFillTx/>
                <a:latin typeface="Roboto"/>
                <a:ea typeface="+mn-ea"/>
                <a:cs typeface="Roboto"/>
              </a:rPr>
              <a:t>and </a:t>
            </a:r>
            <a:r>
              <a:rPr kumimoji="0" lang="en-US" sz="2800" b="0" i="0" u="none" strike="noStrike" kern="1200" cap="none" spc="-5" normalizeH="0" baseline="0" noProof="0" dirty="0">
                <a:ln>
                  <a:noFill/>
                </a:ln>
                <a:solidFill>
                  <a:srgbClr val="333333"/>
                </a:solidFill>
                <a:effectLst/>
                <a:uLnTx/>
                <a:uFillTx/>
                <a:latin typeface="Roboto"/>
                <a:ea typeface="+mn-ea"/>
                <a:cs typeface="Roboto"/>
              </a:rPr>
              <a:t>Financial Institutions </a:t>
            </a:r>
            <a:r>
              <a:rPr kumimoji="0" lang="en-US" sz="2800" b="0" i="0" u="none" strike="noStrike" kern="1200" cap="none" spc="0" normalizeH="0" baseline="0" noProof="0" dirty="0">
                <a:ln>
                  <a:noFill/>
                </a:ln>
                <a:solidFill>
                  <a:srgbClr val="333333"/>
                </a:solidFill>
                <a:effectLst/>
                <a:uLnTx/>
                <a:uFillTx/>
                <a:latin typeface="Roboto"/>
                <a:ea typeface="+mn-ea"/>
                <a:cs typeface="Roboto"/>
              </a:rPr>
              <a:t>grant a </a:t>
            </a:r>
            <a:r>
              <a:rPr kumimoji="0" lang="en-US" sz="2800" b="0" i="0" u="none" strike="noStrike" kern="1200" cap="none" spc="-5" normalizeH="0" baseline="0" noProof="0" dirty="0">
                <a:ln>
                  <a:noFill/>
                </a:ln>
                <a:solidFill>
                  <a:srgbClr val="333333"/>
                </a:solidFill>
                <a:effectLst/>
                <a:uLnTx/>
                <a:uFillTx/>
                <a:latin typeface="Roboto"/>
                <a:ea typeface="+mn-ea"/>
                <a:cs typeface="Roboto"/>
              </a:rPr>
              <a:t>loan to the firm </a:t>
            </a:r>
            <a:r>
              <a:rPr kumimoji="0" lang="en-US" sz="2800" b="0" i="0" u="none" strike="noStrike" kern="1200" cap="none" spc="0" normalizeH="0" baseline="0" noProof="0" dirty="0">
                <a:ln>
                  <a:noFill/>
                </a:ln>
                <a:solidFill>
                  <a:srgbClr val="333333"/>
                </a:solidFill>
                <a:effectLst/>
                <a:uLnTx/>
                <a:uFillTx/>
                <a:latin typeface="Roboto"/>
                <a:ea typeface="+mn-ea"/>
                <a:cs typeface="Roboto"/>
              </a:rPr>
              <a:t>on </a:t>
            </a:r>
            <a:r>
              <a:rPr kumimoji="0" lang="en-US" sz="2800" b="0" i="0" u="none" strike="noStrike" kern="1200" cap="none" spc="-5" normalizeH="0" baseline="0" noProof="0" dirty="0">
                <a:ln>
                  <a:noFill/>
                </a:ln>
                <a:solidFill>
                  <a:srgbClr val="333333"/>
                </a:solidFill>
                <a:effectLst/>
                <a:uLnTx/>
                <a:uFillTx/>
                <a:latin typeface="Roboto"/>
                <a:ea typeface="+mn-ea"/>
                <a:cs typeface="Roboto"/>
              </a:rPr>
              <a:t>the basis</a:t>
            </a:r>
            <a:r>
              <a:rPr kumimoji="0" lang="en-US" sz="2800" b="0" i="0" u="none" strike="noStrike" kern="1200" cap="none" spc="20" normalizeH="0" baseline="0" noProof="0" dirty="0">
                <a:ln>
                  <a:noFill/>
                </a:ln>
                <a:solidFill>
                  <a:srgbClr val="333333"/>
                </a:solidFill>
                <a:effectLst/>
                <a:uLnTx/>
                <a:uFillTx/>
                <a:latin typeface="Roboto"/>
                <a:ea typeface="+mn-ea"/>
                <a:cs typeface="Roboto"/>
              </a:rPr>
              <a:t> </a:t>
            </a:r>
            <a:r>
              <a:rPr kumimoji="0" lang="en-US" sz="2800" b="0" i="0" u="none" strike="noStrike" kern="1200" cap="none" spc="0" normalizeH="0" baseline="0" noProof="0" dirty="0">
                <a:ln>
                  <a:noFill/>
                </a:ln>
                <a:solidFill>
                  <a:srgbClr val="333333"/>
                </a:solidFill>
                <a:effectLst/>
                <a:uLnTx/>
                <a:uFillTx/>
                <a:latin typeface="Roboto"/>
                <a:ea typeface="+mn-ea"/>
                <a:cs typeface="Roboto"/>
              </a:rPr>
              <a:t>of</a:t>
            </a:r>
            <a:r>
              <a:rPr kumimoji="0" lang="en-US" sz="2800" b="0" i="0" u="none" strike="noStrike" kern="1200" cap="none" spc="0" normalizeH="0" baseline="0" noProof="0" dirty="0">
                <a:ln>
                  <a:noFill/>
                </a:ln>
                <a:solidFill>
                  <a:prstClr val="black"/>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appraisal of the financial statement of the</a:t>
            </a:r>
            <a:r>
              <a:rPr kumimoji="0" lang="en-US" sz="2800" b="0" i="0" u="none" strike="noStrike" kern="1200" cap="none" spc="-55" normalizeH="0" baseline="0" noProof="0" dirty="0">
                <a:ln>
                  <a:noFill/>
                </a:ln>
                <a:solidFill>
                  <a:srgbClr val="333333"/>
                </a:solidFill>
                <a:effectLst/>
                <a:uLnTx/>
                <a:uFillTx/>
                <a:latin typeface="Roboto"/>
                <a:ea typeface="+mn-ea"/>
                <a:cs typeface="Roboto"/>
              </a:rPr>
              <a:t> </a:t>
            </a:r>
            <a:r>
              <a:rPr kumimoji="0" lang="en-US" sz="2800" b="0" i="0" u="none" strike="noStrike" kern="1200" cap="none" spc="-5" normalizeH="0" baseline="0" noProof="0" dirty="0">
                <a:ln>
                  <a:noFill/>
                </a:ln>
                <a:solidFill>
                  <a:srgbClr val="333333"/>
                </a:solidFill>
                <a:effectLst/>
                <a:uLnTx/>
                <a:uFillTx/>
                <a:latin typeface="Roboto"/>
                <a:ea typeface="+mn-ea"/>
                <a:cs typeface="Roboto"/>
              </a:rPr>
              <a:t>firm.</a:t>
            </a: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5"/>
              </a:spcBef>
              <a:spcAft>
                <a:spcPts val="0"/>
              </a:spcAft>
              <a:buClrTx/>
              <a:buSzTx/>
              <a:buFontTx/>
              <a:buNone/>
              <a:tabLst/>
              <a:defRPr/>
            </a:pPr>
            <a:r>
              <a:rPr kumimoji="0" lang="en-US" sz="2800" b="1" i="0" u="none" strike="noStrike" kern="1200" cap="none" spc="-5" normalizeH="0" baseline="0" noProof="0" dirty="0">
                <a:ln>
                  <a:noFill/>
                </a:ln>
                <a:solidFill>
                  <a:srgbClr val="333333"/>
                </a:solidFill>
                <a:effectLst/>
                <a:uLnTx/>
                <a:uFillTx/>
                <a:latin typeface="Roboto"/>
                <a:ea typeface="+mn-ea"/>
                <a:cs typeface="Roboto"/>
              </a:rPr>
              <a:t>6. </a:t>
            </a:r>
            <a:r>
              <a:rPr kumimoji="0" lang="en-US" sz="2800" b="1" i="0" u="none" strike="noStrike" kern="1200" cap="none" spc="-10" normalizeH="0" baseline="0" noProof="0" dirty="0">
                <a:ln>
                  <a:noFill/>
                </a:ln>
                <a:solidFill>
                  <a:srgbClr val="333333"/>
                </a:solidFill>
                <a:effectLst/>
                <a:uLnTx/>
                <a:uFillTx/>
                <a:latin typeface="Roboto"/>
                <a:ea typeface="+mn-ea"/>
                <a:cs typeface="Roboto"/>
              </a:rPr>
              <a:t>Helpful </a:t>
            </a:r>
            <a:r>
              <a:rPr kumimoji="0" lang="en-US" sz="2800" b="1" i="0" u="none" strike="noStrike" kern="1200" cap="none" spc="0" normalizeH="0" baseline="0" noProof="0" dirty="0">
                <a:ln>
                  <a:noFill/>
                </a:ln>
                <a:solidFill>
                  <a:srgbClr val="333333"/>
                </a:solidFill>
                <a:effectLst/>
                <a:uLnTx/>
                <a:uFillTx/>
                <a:latin typeface="Roboto"/>
                <a:ea typeface="+mn-ea"/>
                <a:cs typeface="Roboto"/>
              </a:rPr>
              <a:t>in </a:t>
            </a:r>
            <a:r>
              <a:rPr kumimoji="0" lang="en-US" sz="2800" b="1" i="0" u="none" strike="noStrike" kern="1200" cap="none" spc="-5" normalizeH="0" baseline="0" noProof="0" dirty="0">
                <a:ln>
                  <a:noFill/>
                </a:ln>
                <a:solidFill>
                  <a:srgbClr val="333333"/>
                </a:solidFill>
                <a:effectLst/>
                <a:uLnTx/>
                <a:uFillTx/>
                <a:latin typeface="Roboto"/>
                <a:ea typeface="+mn-ea"/>
                <a:cs typeface="Roboto"/>
              </a:rPr>
              <a:t>decision</a:t>
            </a:r>
            <a:r>
              <a:rPr kumimoji="0" lang="en-US" sz="2800" b="1" i="0" u="none" strike="noStrike" kern="1200" cap="none" spc="30" normalizeH="0" baseline="0" noProof="0" dirty="0">
                <a:ln>
                  <a:noFill/>
                </a:ln>
                <a:solidFill>
                  <a:srgbClr val="333333"/>
                </a:solidFill>
                <a:effectLst/>
                <a:uLnTx/>
                <a:uFillTx/>
                <a:latin typeface="Roboto"/>
                <a:ea typeface="+mn-ea"/>
                <a:cs typeface="Roboto"/>
              </a:rPr>
              <a:t> </a:t>
            </a:r>
            <a:r>
              <a:rPr kumimoji="0" lang="en-US" sz="2800" b="1" i="0" u="none" strike="noStrike" kern="1200" cap="none" spc="-10" normalizeH="0" baseline="0" noProof="0" dirty="0">
                <a:ln>
                  <a:noFill/>
                </a:ln>
                <a:solidFill>
                  <a:srgbClr val="333333"/>
                </a:solidFill>
                <a:effectLst/>
                <a:uLnTx/>
                <a:uFillTx/>
                <a:latin typeface="Roboto"/>
                <a:ea typeface="+mn-ea"/>
                <a:cs typeface="Roboto"/>
              </a:rPr>
              <a:t>making</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a:p>
            <a:pPr marL="12700" marR="39560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0" i="0" u="none" strike="noStrike" kern="1200" cap="none" spc="-5" normalizeH="0" baseline="0" noProof="0" dirty="0">
                <a:ln>
                  <a:noFill/>
                </a:ln>
                <a:solidFill>
                  <a:srgbClr val="333333"/>
                </a:solidFill>
                <a:effectLst/>
                <a:uLnTx/>
                <a:uFillTx/>
                <a:latin typeface="Roboto"/>
                <a:ea typeface="+mn-ea"/>
                <a:cs typeface="Roboto"/>
              </a:rPr>
              <a:t>Accounting </a:t>
            </a:r>
            <a:r>
              <a:rPr kumimoji="0" lang="en-US" sz="2800" b="0" i="0" u="none" strike="noStrike" kern="1200" cap="none" spc="0" normalizeH="0" baseline="0" noProof="0" dirty="0">
                <a:ln>
                  <a:noFill/>
                </a:ln>
                <a:solidFill>
                  <a:srgbClr val="333333"/>
                </a:solidFill>
                <a:effectLst/>
                <a:uLnTx/>
                <a:uFillTx/>
                <a:latin typeface="Roboto"/>
                <a:ea typeface="+mn-ea"/>
                <a:cs typeface="Roboto"/>
              </a:rPr>
              <a:t>provides </a:t>
            </a:r>
            <a:r>
              <a:rPr kumimoji="0" lang="en-US" sz="2800" b="0" i="0" u="none" strike="noStrike" kern="1200" cap="none" spc="-5" normalizeH="0" baseline="0" noProof="0" dirty="0">
                <a:ln>
                  <a:noFill/>
                </a:ln>
                <a:solidFill>
                  <a:srgbClr val="333333"/>
                </a:solidFill>
                <a:effectLst/>
                <a:uLnTx/>
                <a:uFillTx/>
                <a:latin typeface="Roboto"/>
                <a:ea typeface="+mn-ea"/>
                <a:cs typeface="Roboto"/>
              </a:rPr>
              <a:t>useful information to the management </a:t>
            </a:r>
            <a:r>
              <a:rPr kumimoji="0" lang="en-US" sz="2800" b="0" i="0" u="none" strike="noStrike" kern="1200" cap="none" spc="0" normalizeH="0" baseline="0" noProof="0" dirty="0">
                <a:ln>
                  <a:noFill/>
                </a:ln>
                <a:solidFill>
                  <a:srgbClr val="333333"/>
                </a:solidFill>
                <a:effectLst/>
                <a:uLnTx/>
                <a:uFillTx/>
                <a:latin typeface="Roboto"/>
                <a:ea typeface="+mn-ea"/>
                <a:cs typeface="Roboto"/>
              </a:rPr>
              <a:t>for </a:t>
            </a:r>
            <a:r>
              <a:rPr kumimoji="0" lang="en-US" sz="2800" b="0" i="0" u="none" strike="noStrike" kern="1200" cap="none" spc="-5" normalizeH="0" baseline="0" noProof="0" dirty="0">
                <a:ln>
                  <a:noFill/>
                </a:ln>
                <a:solidFill>
                  <a:srgbClr val="333333"/>
                </a:solidFill>
                <a:effectLst/>
                <a:uLnTx/>
                <a:uFillTx/>
                <a:latin typeface="Roboto"/>
                <a:ea typeface="+mn-ea"/>
                <a:cs typeface="Roboto"/>
              </a:rPr>
              <a:t>taking  decisions.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spTree>
    <p:extLst>
      <p:ext uri="{BB962C8B-B14F-4D97-AF65-F5344CB8AC3E}">
        <p14:creationId xmlns:p14="http://schemas.microsoft.com/office/powerpoint/2010/main" val="13535408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n-US" sz="3600" b="1" i="0" u="none" strike="noStrike" kern="1200" cap="none" spc="0" normalizeH="0" baseline="0" noProof="0">
                <a:ln>
                  <a:noFill/>
                </a:ln>
                <a:solidFill>
                  <a:srgbClr val="813587"/>
                </a:solidFill>
                <a:effectLst/>
                <a:uLnTx/>
                <a:uFillTx/>
                <a:latin typeface="Roboto"/>
                <a:ea typeface="+mn-ea"/>
                <a:cs typeface="Roboto"/>
              </a:rPr>
              <a:t>What Are </a:t>
            </a:r>
            <a:r>
              <a:rPr kumimoji="0" lang="en-US" sz="3600" b="1" i="0" u="none" strike="noStrike" kern="1200" cap="none" spc="-5" normalizeH="0" baseline="0" noProof="0">
                <a:ln>
                  <a:noFill/>
                </a:ln>
                <a:solidFill>
                  <a:srgbClr val="813587"/>
                </a:solidFill>
                <a:effectLst/>
                <a:uLnTx/>
                <a:uFillTx/>
                <a:latin typeface="Roboto"/>
                <a:ea typeface="+mn-ea"/>
                <a:cs typeface="Roboto"/>
              </a:rPr>
              <a:t>the Limitations of</a:t>
            </a:r>
            <a:r>
              <a:rPr kumimoji="0" lang="en-US" sz="3600" b="1" i="0" u="none" strike="noStrike" kern="1200" cap="none" spc="5" normalizeH="0" baseline="0" noProof="0">
                <a:ln>
                  <a:noFill/>
                </a:ln>
                <a:solidFill>
                  <a:srgbClr val="813587"/>
                </a:solidFill>
                <a:effectLst/>
                <a:uLnTx/>
                <a:uFillTx/>
                <a:latin typeface="Roboto"/>
                <a:ea typeface="+mn-ea"/>
                <a:cs typeface="Roboto"/>
              </a:rPr>
              <a:t> </a:t>
            </a:r>
            <a:r>
              <a:rPr kumimoji="0" lang="en-US" sz="3600" b="1" i="0" u="none" strike="noStrike" kern="1200" cap="none" spc="-5" normalizeH="0" baseline="0" noProof="0">
                <a:ln>
                  <a:noFill/>
                </a:ln>
                <a:solidFill>
                  <a:srgbClr val="813587"/>
                </a:solidFill>
                <a:effectLst/>
                <a:uLnTx/>
                <a:uFillTx/>
                <a:latin typeface="Roboto"/>
                <a:ea typeface="+mn-ea"/>
                <a:cs typeface="Roboto"/>
              </a:rPr>
              <a:t>Accounting?</a:t>
            </a:r>
            <a:endParaRPr kumimoji="0" lang="en-US" sz="36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392856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3578860" lvl="0" indent="0" algn="l"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a:ln>
                  <a:noFill/>
                </a:ln>
                <a:solidFill>
                  <a:srgbClr val="813587"/>
                </a:solidFill>
                <a:effectLst/>
                <a:uLnTx/>
                <a:uFillTx/>
                <a:latin typeface="Roboto"/>
                <a:ea typeface="+mn-ea"/>
                <a:cs typeface="Roboto"/>
              </a:rPr>
              <a:t>What Are the </a:t>
            </a:r>
            <a:r>
              <a:rPr kumimoji="0" lang="en-US" sz="2400" b="0" i="0" u="none" strike="noStrike" kern="1200" cap="none" spc="0" normalizeH="0" baseline="0" noProof="0">
                <a:ln>
                  <a:noFill/>
                </a:ln>
                <a:solidFill>
                  <a:srgbClr val="813587"/>
                </a:solidFill>
                <a:effectLst/>
                <a:uLnTx/>
                <a:uFillTx/>
                <a:latin typeface="Roboto"/>
                <a:ea typeface="+mn-ea"/>
                <a:cs typeface="Roboto"/>
              </a:rPr>
              <a:t>Limitations </a:t>
            </a:r>
            <a:r>
              <a:rPr kumimoji="0" lang="en-US" sz="2400" b="0" i="0" u="none" strike="noStrike" kern="1200" cap="none" spc="-5" normalizeH="0" baseline="0" noProof="0">
                <a:ln>
                  <a:noFill/>
                </a:ln>
                <a:solidFill>
                  <a:srgbClr val="813587"/>
                </a:solidFill>
                <a:effectLst/>
                <a:uLnTx/>
                <a:uFillTx/>
                <a:latin typeface="Roboto"/>
                <a:ea typeface="+mn-ea"/>
                <a:cs typeface="Roboto"/>
              </a:rPr>
              <a:t>of Accounting?  </a:t>
            </a:r>
            <a:r>
              <a:rPr kumimoji="0" lang="en-US" sz="2400" b="0" i="0" u="none" strike="noStrike" kern="1200" cap="none" spc="-5" normalizeH="0" baseline="0" noProof="0">
                <a:ln>
                  <a:noFill/>
                </a:ln>
                <a:solidFill>
                  <a:srgbClr val="333333"/>
                </a:solidFill>
                <a:effectLst/>
                <a:uLnTx/>
                <a:uFillTx/>
                <a:latin typeface="Roboto"/>
                <a:ea typeface="+mn-ea"/>
                <a:cs typeface="Roboto"/>
              </a:rPr>
              <a:t>Following </a:t>
            </a:r>
            <a:r>
              <a:rPr kumimoji="0" lang="en-US" sz="2400" b="0" i="0" u="none" strike="noStrike" kern="1200" cap="none" spc="0" normalizeH="0" baseline="0" noProof="0">
                <a:ln>
                  <a:noFill/>
                </a:ln>
                <a:solidFill>
                  <a:srgbClr val="333333"/>
                </a:solidFill>
                <a:effectLst/>
                <a:uLnTx/>
                <a:uFillTx/>
                <a:latin typeface="Roboto"/>
                <a:ea typeface="+mn-ea"/>
                <a:cs typeface="Roboto"/>
              </a:rPr>
              <a:t>are </a:t>
            </a:r>
            <a:r>
              <a:rPr kumimoji="0" lang="en-US" sz="2400" b="0" i="0" u="none" strike="noStrike" kern="1200" cap="none" spc="-5" normalizeH="0" baseline="0" noProof="0">
                <a:ln>
                  <a:noFill/>
                </a:ln>
                <a:solidFill>
                  <a:srgbClr val="333333"/>
                </a:solidFill>
                <a:effectLst/>
                <a:uLnTx/>
                <a:uFillTx/>
                <a:latin typeface="Roboto"/>
                <a:ea typeface="+mn-ea"/>
                <a:cs typeface="Roboto"/>
              </a:rPr>
              <a:t>the limitations </a:t>
            </a:r>
            <a:r>
              <a:rPr kumimoji="0" lang="en-US" sz="2400" b="0" i="0" u="none" strike="noStrike" kern="1200" cap="none" spc="0" normalizeH="0" baseline="0" noProof="0">
                <a:ln>
                  <a:noFill/>
                </a:ln>
                <a:solidFill>
                  <a:srgbClr val="333333"/>
                </a:solidFill>
                <a:effectLst/>
                <a:uLnTx/>
                <a:uFillTx/>
                <a:latin typeface="Roboto"/>
                <a:ea typeface="+mn-ea"/>
                <a:cs typeface="Roboto"/>
              </a:rPr>
              <a:t>of</a:t>
            </a:r>
            <a:r>
              <a:rPr kumimoji="0" lang="en-US" sz="2400" b="0" i="0" u="none" strike="noStrike" kern="1200" cap="none" spc="-6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26289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Accounting is not precise</a:t>
            </a:r>
            <a:r>
              <a:rPr kumimoji="0" lang="en-US" sz="2400" b="0" i="0" u="none" strike="noStrike" kern="1200" cap="none" spc="-5" normalizeH="0" baseline="0" noProof="0">
                <a:ln>
                  <a:noFill/>
                </a:ln>
                <a:solidFill>
                  <a:srgbClr val="333333"/>
                </a:solidFill>
                <a:effectLst/>
                <a:uLnTx/>
                <a:uFillTx/>
                <a:latin typeface="Roboto"/>
                <a:ea typeface="+mn-ea"/>
                <a:cs typeface="Roboto"/>
              </a:rPr>
              <a:t>: Accounting is </a:t>
            </a:r>
            <a:r>
              <a:rPr kumimoji="0" lang="en-US" sz="2400" b="0" i="0" u="none" strike="noStrike" kern="1200" cap="none" spc="0" normalizeH="0" baseline="0" noProof="0">
                <a:ln>
                  <a:noFill/>
                </a:ln>
                <a:solidFill>
                  <a:srgbClr val="333333"/>
                </a:solidFill>
                <a:effectLst/>
                <a:uLnTx/>
                <a:uFillTx/>
                <a:latin typeface="Roboto"/>
                <a:ea typeface="+mn-ea"/>
                <a:cs typeface="Roboto"/>
              </a:rPr>
              <a:t>not </a:t>
            </a:r>
            <a:r>
              <a:rPr kumimoji="0" lang="en-US" sz="2400" b="0" i="0" u="none" strike="noStrike" kern="1200" cap="none" spc="-5" normalizeH="0" baseline="0" noProof="0">
                <a:ln>
                  <a:noFill/>
                </a:ln>
                <a:solidFill>
                  <a:srgbClr val="333333"/>
                </a:solidFill>
                <a:effectLst/>
                <a:uLnTx/>
                <a:uFillTx/>
                <a:latin typeface="Roboto"/>
                <a:ea typeface="+mn-ea"/>
                <a:cs typeface="Roboto"/>
              </a:rPr>
              <a:t>completely </a:t>
            </a:r>
            <a:r>
              <a:rPr kumimoji="0" lang="en-US" sz="2400" b="0" i="0" u="none" strike="noStrike" kern="1200" cap="none" spc="0" normalizeH="0" baseline="0" noProof="0">
                <a:ln>
                  <a:noFill/>
                </a:ln>
                <a:solidFill>
                  <a:srgbClr val="333333"/>
                </a:solidFill>
                <a:effectLst/>
                <a:uLnTx/>
                <a:uFillTx/>
                <a:latin typeface="Roboto"/>
                <a:ea typeface="+mn-ea"/>
                <a:cs typeface="Roboto"/>
              </a:rPr>
              <a:t>free from </a:t>
            </a:r>
            <a:r>
              <a:rPr kumimoji="0" lang="en-US" sz="2400" b="0" i="0" u="none" strike="noStrike" kern="1200" cap="none" spc="-5" normalizeH="0" baseline="0" noProof="0">
                <a:ln>
                  <a:noFill/>
                </a:ln>
                <a:solidFill>
                  <a:srgbClr val="333333"/>
                </a:solidFill>
                <a:effectLst/>
                <a:uLnTx/>
                <a:uFillTx/>
                <a:latin typeface="Roboto"/>
                <a:ea typeface="+mn-ea"/>
                <a:cs typeface="Roboto"/>
              </a:rPr>
              <a:t>personal  bias </a:t>
            </a:r>
            <a:r>
              <a:rPr kumimoji="0" lang="en-US" sz="2400" b="0" i="0" u="none" strike="noStrike" kern="1200" cap="none" spc="0" normalizeH="0" baseline="0" noProof="0">
                <a:ln>
                  <a:noFill/>
                </a:ln>
                <a:solidFill>
                  <a:srgbClr val="333333"/>
                </a:solidFill>
                <a:effectLst/>
                <a:uLnTx/>
                <a:uFillTx/>
                <a:latin typeface="Roboto"/>
                <a:ea typeface="+mn-ea"/>
                <a:cs typeface="Roboto"/>
              </a:rPr>
              <a:t>or</a:t>
            </a:r>
            <a:r>
              <a:rPr kumimoji="0" lang="en-US" sz="2400" b="0" i="0" u="none" strike="noStrike" kern="1200" cap="none" spc="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judgment.</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Accounting is </a:t>
            </a:r>
            <a:r>
              <a:rPr kumimoji="0" lang="en-US" sz="2400" b="1" i="0" u="none" strike="noStrike" kern="1200" cap="none" spc="-10" normalizeH="0" baseline="0" noProof="0">
                <a:ln>
                  <a:noFill/>
                </a:ln>
                <a:solidFill>
                  <a:srgbClr val="333333"/>
                </a:solidFill>
                <a:effectLst/>
                <a:uLnTx/>
                <a:uFillTx/>
                <a:latin typeface="Roboto"/>
                <a:ea typeface="+mn-ea"/>
                <a:cs typeface="Roboto"/>
              </a:rPr>
              <a:t>done </a:t>
            </a:r>
            <a:r>
              <a:rPr kumimoji="0" lang="en-US" sz="2400" b="1" i="0" u="none" strike="noStrike" kern="1200" cap="none" spc="-5" normalizeH="0" baseline="0" noProof="0">
                <a:ln>
                  <a:noFill/>
                </a:ln>
                <a:solidFill>
                  <a:srgbClr val="333333"/>
                </a:solidFill>
                <a:effectLst/>
                <a:uLnTx/>
                <a:uFillTx/>
                <a:latin typeface="Roboto"/>
                <a:ea typeface="+mn-ea"/>
                <a:cs typeface="Roboto"/>
              </a:rPr>
              <a:t>on historic values </a:t>
            </a:r>
            <a:r>
              <a:rPr kumimoji="0" lang="en-US" sz="2400" b="1" i="0" u="none" strike="noStrike" kern="1200" cap="none" spc="0" normalizeH="0" baseline="0" noProof="0">
                <a:ln>
                  <a:noFill/>
                </a:ln>
                <a:solidFill>
                  <a:srgbClr val="333333"/>
                </a:solidFill>
                <a:effectLst/>
                <a:uLnTx/>
                <a:uFillTx/>
                <a:latin typeface="Roboto"/>
                <a:ea typeface="+mn-ea"/>
                <a:cs typeface="Roboto"/>
              </a:rPr>
              <a:t>of </a:t>
            </a:r>
            <a:r>
              <a:rPr kumimoji="0" lang="en-US" sz="2400" b="1" i="0" u="none" strike="noStrike" kern="1200" cap="none" spc="-10" normalizeH="0" baseline="0" noProof="0">
                <a:ln>
                  <a:noFill/>
                </a:ln>
                <a:solidFill>
                  <a:srgbClr val="333333"/>
                </a:solidFill>
                <a:effectLst/>
                <a:uLnTx/>
                <a:uFillTx/>
                <a:latin typeface="Roboto"/>
                <a:ea typeface="+mn-ea"/>
                <a:cs typeface="Roboto"/>
              </a:rPr>
              <a:t>assets: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 </a:t>
            </a:r>
            <a:r>
              <a:rPr kumimoji="0" lang="en-US" sz="2400" b="0" i="0" u="none" strike="noStrike" kern="1200" cap="none" spc="0" normalizeH="0" baseline="0" noProof="0">
                <a:ln>
                  <a:noFill/>
                </a:ln>
                <a:solidFill>
                  <a:srgbClr val="333333"/>
                </a:solidFill>
                <a:effectLst/>
                <a:uLnTx/>
                <a:uFillTx/>
                <a:latin typeface="Roboto"/>
                <a:ea typeface="+mn-ea"/>
                <a:cs typeface="Roboto"/>
              </a:rPr>
              <a:t>records assets  at </a:t>
            </a:r>
            <a:r>
              <a:rPr kumimoji="0" lang="en-US" sz="2400" b="0" i="0" u="none" strike="noStrike" kern="1200" cap="none" spc="-5" normalizeH="0" baseline="0" noProof="0">
                <a:ln>
                  <a:noFill/>
                </a:ln>
                <a:solidFill>
                  <a:srgbClr val="333333"/>
                </a:solidFill>
                <a:effectLst/>
                <a:uLnTx/>
                <a:uFillTx/>
                <a:latin typeface="Roboto"/>
                <a:ea typeface="+mn-ea"/>
                <a:cs typeface="Roboto"/>
              </a:rPr>
              <a:t>their historical cost less depreciation. </a:t>
            </a:r>
            <a:r>
              <a:rPr kumimoji="0" lang="en-US" sz="2400" b="0" i="0" u="none" strike="noStrike" kern="1200" cap="none" spc="0" normalizeH="0" baseline="0" noProof="0">
                <a:ln>
                  <a:noFill/>
                </a:ln>
                <a:solidFill>
                  <a:srgbClr val="333333"/>
                </a:solidFill>
                <a:effectLst/>
                <a:uLnTx/>
                <a:uFillTx/>
                <a:latin typeface="Roboto"/>
                <a:ea typeface="+mn-ea"/>
                <a:cs typeface="Roboto"/>
              </a:rPr>
              <a:t>It does not </a:t>
            </a:r>
            <a:r>
              <a:rPr kumimoji="0" lang="en-US" sz="2400" b="0" i="0" u="none" strike="noStrike" kern="1200" cap="none" spc="-5" normalizeH="0" baseline="0" noProof="0">
                <a:ln>
                  <a:noFill/>
                </a:ln>
                <a:solidFill>
                  <a:srgbClr val="333333"/>
                </a:solidFill>
                <a:effectLst/>
                <a:uLnTx/>
                <a:uFillTx/>
                <a:latin typeface="Roboto"/>
                <a:ea typeface="+mn-ea"/>
                <a:cs typeface="Roboto"/>
              </a:rPr>
              <a:t>reflect their current </a:t>
            </a:r>
            <a:r>
              <a:rPr kumimoji="0" lang="en-US" sz="2400" b="0" i="0" u="none" strike="noStrike" kern="1200" cap="none" spc="0" normalizeH="0" baseline="0" noProof="0">
                <a:ln>
                  <a:noFill/>
                </a:ln>
                <a:solidFill>
                  <a:srgbClr val="333333"/>
                </a:solidFill>
                <a:effectLst/>
                <a:uLnTx/>
                <a:uFillTx/>
                <a:latin typeface="Roboto"/>
                <a:ea typeface="+mn-ea"/>
                <a:cs typeface="Roboto"/>
              </a:rPr>
              <a:t>market  </a:t>
            </a:r>
            <a:r>
              <a:rPr kumimoji="0" lang="en-US" sz="2400" b="0" i="0" u="none" strike="noStrike" kern="1200" cap="none" spc="-5" normalizeH="0" baseline="0" noProof="0">
                <a:ln>
                  <a:noFill/>
                </a:ln>
                <a:solidFill>
                  <a:srgbClr val="333333"/>
                </a:solidFill>
                <a:effectLst/>
                <a:uLnTx/>
                <a:uFillTx/>
                <a:latin typeface="Roboto"/>
                <a:ea typeface="+mn-ea"/>
                <a:cs typeface="Roboto"/>
              </a:rPr>
              <a:t>value.</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1905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Ignore the effect of </a:t>
            </a:r>
            <a:r>
              <a:rPr kumimoji="0" lang="en-US" sz="2400" b="1" i="0" u="none" strike="noStrike" kern="1200" cap="none" spc="-10" normalizeH="0" baseline="0" noProof="0">
                <a:ln>
                  <a:noFill/>
                </a:ln>
                <a:solidFill>
                  <a:srgbClr val="333333"/>
                </a:solidFill>
                <a:effectLst/>
                <a:uLnTx/>
                <a:uFillTx/>
                <a:latin typeface="Roboto"/>
                <a:ea typeface="+mn-ea"/>
                <a:cs typeface="Roboto"/>
              </a:rPr>
              <a:t>price </a:t>
            </a:r>
            <a:r>
              <a:rPr kumimoji="0" lang="en-US" sz="2400" b="1" i="0" u="none" strike="noStrike" kern="1200" cap="none" spc="-5" normalizeH="0" baseline="0" noProof="0">
                <a:ln>
                  <a:noFill/>
                </a:ln>
                <a:solidFill>
                  <a:srgbClr val="333333"/>
                </a:solidFill>
                <a:effectLst/>
                <a:uLnTx/>
                <a:uFillTx/>
                <a:latin typeface="Roboto"/>
                <a:ea typeface="+mn-ea"/>
                <a:cs typeface="Roboto"/>
              </a:rPr>
              <a:t>level </a:t>
            </a:r>
            <a:r>
              <a:rPr kumimoji="0" lang="en-US" sz="2400" b="1" i="0" u="none" strike="noStrike" kern="1200" cap="none" spc="-10" normalizeH="0" baseline="0" noProof="0">
                <a:ln>
                  <a:noFill/>
                </a:ln>
                <a:solidFill>
                  <a:srgbClr val="333333"/>
                </a:solidFill>
                <a:effectLst/>
                <a:uLnTx/>
                <a:uFillTx/>
                <a:latin typeface="Roboto"/>
                <a:ea typeface="+mn-ea"/>
                <a:cs typeface="Roboto"/>
              </a:rPr>
              <a:t>changes: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 statements </a:t>
            </a:r>
            <a:r>
              <a:rPr kumimoji="0" lang="en-US" sz="2400" b="0" i="0" u="none" strike="noStrike" kern="1200" cap="none" spc="0" normalizeH="0" baseline="0" noProof="0">
                <a:ln>
                  <a:noFill/>
                </a:ln>
                <a:solidFill>
                  <a:srgbClr val="333333"/>
                </a:solidFill>
                <a:effectLst/>
                <a:uLnTx/>
                <a:uFillTx/>
                <a:latin typeface="Roboto"/>
                <a:ea typeface="+mn-ea"/>
                <a:cs typeface="Roboto"/>
              </a:rPr>
              <a:t>are prepared  at </a:t>
            </a:r>
            <a:r>
              <a:rPr kumimoji="0" lang="en-US" sz="2400" b="0" i="0" u="none" strike="noStrike" kern="1200" cap="none" spc="-5" normalizeH="0" baseline="0" noProof="0">
                <a:ln>
                  <a:noFill/>
                </a:ln>
                <a:solidFill>
                  <a:srgbClr val="333333"/>
                </a:solidFill>
                <a:effectLst/>
                <a:uLnTx/>
                <a:uFillTx/>
                <a:latin typeface="Roboto"/>
                <a:ea typeface="+mn-ea"/>
                <a:cs typeface="Roboto"/>
              </a:rPr>
              <a:t>historical cost. </a:t>
            </a:r>
            <a:r>
              <a:rPr kumimoji="0" lang="en-US" sz="2400" b="0" i="0" u="none" strike="noStrike" kern="1200" cap="none" spc="0" normalizeH="0" baseline="0" noProof="0">
                <a:ln>
                  <a:noFill/>
                </a:ln>
                <a:solidFill>
                  <a:srgbClr val="333333"/>
                </a:solidFill>
                <a:effectLst/>
                <a:uLnTx/>
                <a:uFillTx/>
                <a:latin typeface="Roboto"/>
                <a:ea typeface="+mn-ea"/>
                <a:cs typeface="Roboto"/>
              </a:rPr>
              <a:t>So </a:t>
            </a:r>
            <a:r>
              <a:rPr kumimoji="0" lang="en-US" sz="2400" b="0" i="0" u="none" strike="noStrike" kern="1200" cap="none" spc="-5" normalizeH="0" baseline="0" noProof="0">
                <a:ln>
                  <a:noFill/>
                </a:ln>
                <a:solidFill>
                  <a:srgbClr val="333333"/>
                </a:solidFill>
                <a:effectLst/>
                <a:uLnTx/>
                <a:uFillTx/>
                <a:latin typeface="Roboto"/>
                <a:ea typeface="+mn-ea"/>
                <a:cs typeface="Roboto"/>
              </a:rPr>
              <a:t>changes in the value </a:t>
            </a:r>
            <a:r>
              <a:rPr kumimoji="0" lang="en-US" sz="2400" b="0" i="0" u="none" strike="noStrike" kern="1200" cap="none" spc="0" normalizeH="0" baseline="0" noProof="0">
                <a:ln>
                  <a:noFill/>
                </a:ln>
                <a:solidFill>
                  <a:srgbClr val="333333"/>
                </a:solidFill>
                <a:effectLst/>
                <a:uLnTx/>
                <a:uFillTx/>
                <a:latin typeface="Roboto"/>
                <a:ea typeface="+mn-ea"/>
                <a:cs typeface="Roboto"/>
              </a:rPr>
              <a:t>of money are</a:t>
            </a:r>
            <a:r>
              <a:rPr kumimoji="0" lang="en-US" sz="2400" b="0" i="0" u="none" strike="noStrike" kern="1200" cap="none" spc="-10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ignored.</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Ignore the qualitative information:</a:t>
            </a:r>
            <a:r>
              <a:rPr kumimoji="0" lang="en-US" sz="2400" b="1" i="0" u="none" strike="noStrike" kern="1200" cap="none" spc="-5" normalizeH="0" baseline="0" noProof="0">
                <a:ln>
                  <a:noFill/>
                </a:ln>
                <a:solidFill>
                  <a:srgbClr val="0462C1"/>
                </a:solidFill>
                <a:effectLst/>
                <a:uLnTx/>
                <a:uFillTx/>
                <a:latin typeface="Roboto"/>
                <a:ea typeface="+mn-ea"/>
                <a:cs typeface="Roboto"/>
              </a:rPr>
              <a:t> </a:t>
            </a:r>
            <a:r>
              <a:rPr kumimoji="0" lang="en-US" sz="2400" b="0" i="0" u="sng" strike="noStrike" kern="1200" cap="none" spc="-5" normalizeH="0" baseline="0" noProof="0">
                <a:ln>
                  <a:noFill/>
                </a:ln>
                <a:solidFill>
                  <a:srgbClr val="0462C1"/>
                </a:solidFill>
                <a:effectLst/>
                <a:uLnTx/>
                <a:uFill>
                  <a:solidFill>
                    <a:srgbClr val="0462C1"/>
                  </a:solidFill>
                </a:uFill>
                <a:latin typeface="Roboto"/>
                <a:ea typeface="+mn-ea"/>
                <a:cs typeface="Roboto"/>
                <a:hlinkClick r:id="rId2"/>
              </a:rPr>
              <a:t>Accounting </a:t>
            </a:r>
            <a:r>
              <a:rPr kumimoji="0" lang="en-US" sz="2400" b="0" i="0" u="sng" strike="noStrike" kern="1200" cap="none" spc="0" normalizeH="0" baseline="0" noProof="0">
                <a:ln>
                  <a:noFill/>
                </a:ln>
                <a:solidFill>
                  <a:srgbClr val="0462C1"/>
                </a:solidFill>
                <a:effectLst/>
                <a:uLnTx/>
                <a:uFill>
                  <a:solidFill>
                    <a:srgbClr val="0462C1"/>
                  </a:solidFill>
                </a:uFill>
                <a:latin typeface="Roboto"/>
                <a:ea typeface="+mn-ea"/>
                <a:cs typeface="Roboto"/>
                <a:hlinkClick r:id="rId2"/>
              </a:rPr>
              <a:t>records</a:t>
            </a:r>
            <a:r>
              <a:rPr kumimoji="0" lang="en-US" sz="2400" b="0" i="0" u="none" strike="noStrike" kern="1200" cap="none" spc="0" normalizeH="0" baseline="0" noProof="0">
                <a:ln>
                  <a:noFill/>
                </a:ln>
                <a:solidFill>
                  <a:srgbClr val="0462C1"/>
                </a:solidFill>
                <a:effectLst/>
                <a:uLnTx/>
                <a:uFillTx/>
                <a:latin typeface="Roboto"/>
                <a:ea typeface="+mn-ea"/>
                <a:cs typeface="Roboto"/>
                <a:hlinkClick r:id="rId2"/>
              </a:rPr>
              <a:t> </a:t>
            </a:r>
            <a:r>
              <a:rPr kumimoji="0" lang="en-US" sz="2400" b="0" i="0" u="none" strike="noStrike" kern="1200" cap="none" spc="-5" normalizeH="0" baseline="0" noProof="0">
                <a:ln>
                  <a:noFill/>
                </a:ln>
                <a:solidFill>
                  <a:srgbClr val="333333"/>
                </a:solidFill>
                <a:effectLst/>
                <a:uLnTx/>
                <a:uFillTx/>
                <a:latin typeface="Roboto"/>
                <a:ea typeface="+mn-ea"/>
                <a:cs typeface="Roboto"/>
              </a:rPr>
              <a:t>only</a:t>
            </a:r>
            <a:r>
              <a:rPr kumimoji="0" lang="en-US" sz="2400" b="0" i="0" u="none" strike="noStrike" kern="1200" cap="none" spc="3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monetary</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a:ln>
                  <a:noFill/>
                </a:ln>
                <a:solidFill>
                  <a:srgbClr val="333333"/>
                </a:solidFill>
                <a:effectLst/>
                <a:uLnTx/>
                <a:uFillTx/>
                <a:latin typeface="Roboto"/>
                <a:ea typeface="+mn-ea"/>
                <a:cs typeface="Roboto"/>
              </a:rPr>
              <a:t>transactions. </a:t>
            </a:r>
            <a:r>
              <a:rPr kumimoji="0" lang="en-US" sz="2400" b="0" i="0" u="none" strike="noStrike" kern="1200" cap="none" spc="0" normalizeH="0" baseline="0" noProof="0">
                <a:ln>
                  <a:noFill/>
                </a:ln>
                <a:solidFill>
                  <a:srgbClr val="333333"/>
                </a:solidFill>
                <a:effectLst/>
                <a:uLnTx/>
                <a:uFillTx/>
                <a:latin typeface="Roboto"/>
                <a:ea typeface="+mn-ea"/>
                <a:cs typeface="Roboto"/>
              </a:rPr>
              <a:t>It ignores </a:t>
            </a:r>
            <a:r>
              <a:rPr kumimoji="0" lang="en-US" sz="2400" b="0" i="0" u="none" strike="noStrike" kern="1200" cap="none" spc="-5" normalizeH="0" baseline="0" noProof="0">
                <a:ln>
                  <a:noFill/>
                </a:ln>
                <a:solidFill>
                  <a:srgbClr val="333333"/>
                </a:solidFill>
                <a:effectLst/>
                <a:uLnTx/>
                <a:uFillTx/>
                <a:latin typeface="Roboto"/>
                <a:ea typeface="+mn-ea"/>
                <a:cs typeface="Roboto"/>
              </a:rPr>
              <a:t>the qualitative</a:t>
            </a:r>
            <a:r>
              <a:rPr kumimoji="0" lang="en-US" sz="2400" b="0" i="0" u="none" strike="noStrike" kern="1200" cap="none" spc="-5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aspects.</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462915"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Affected by window </a:t>
            </a:r>
            <a:r>
              <a:rPr kumimoji="0" lang="en-US" sz="2400" b="1" i="0" u="none" strike="noStrike" kern="1200" cap="none" spc="-10" normalizeH="0" baseline="0" noProof="0">
                <a:ln>
                  <a:noFill/>
                </a:ln>
                <a:solidFill>
                  <a:srgbClr val="333333"/>
                </a:solidFill>
                <a:effectLst/>
                <a:uLnTx/>
                <a:uFillTx/>
                <a:latin typeface="Roboto"/>
                <a:ea typeface="+mn-ea"/>
                <a:cs typeface="Roboto"/>
              </a:rPr>
              <a:t>dressing: </a:t>
            </a:r>
            <a:r>
              <a:rPr kumimoji="0" lang="en-US" sz="2400" b="0" i="0" u="none" strike="noStrike" kern="1200" cap="none" spc="-5" normalizeH="0" baseline="0" noProof="0">
                <a:ln>
                  <a:noFill/>
                </a:ln>
                <a:solidFill>
                  <a:srgbClr val="333333"/>
                </a:solidFill>
                <a:effectLst/>
                <a:uLnTx/>
                <a:uFillTx/>
                <a:latin typeface="Roboto"/>
                <a:ea typeface="+mn-ea"/>
                <a:cs typeface="Roboto"/>
              </a:rPr>
              <a:t>Window dressing </a:t>
            </a:r>
            <a:r>
              <a:rPr kumimoji="0" lang="en-US" sz="2400" b="0" i="0" u="none" strike="noStrike" kern="1200" cap="none" spc="0" normalizeH="0" baseline="0" noProof="0">
                <a:ln>
                  <a:noFill/>
                </a:ln>
                <a:solidFill>
                  <a:srgbClr val="333333"/>
                </a:solidFill>
                <a:effectLst/>
                <a:uLnTx/>
                <a:uFillTx/>
                <a:latin typeface="Roboto"/>
                <a:ea typeface="+mn-ea"/>
                <a:cs typeface="Roboto"/>
              </a:rPr>
              <a:t>means </a:t>
            </a:r>
            <a:r>
              <a:rPr kumimoji="0" lang="en-US" sz="2400" b="0" i="0" u="none" strike="noStrike" kern="1200" cap="none" spc="-5" normalizeH="0" baseline="0" noProof="0">
                <a:ln>
                  <a:noFill/>
                </a:ln>
                <a:solidFill>
                  <a:srgbClr val="333333"/>
                </a:solidFill>
                <a:effectLst/>
                <a:uLnTx/>
                <a:uFillTx/>
                <a:latin typeface="Roboto"/>
                <a:ea typeface="+mn-ea"/>
                <a:cs typeface="Roboto"/>
              </a:rPr>
              <a:t>manipulation in  accounting to present </a:t>
            </a:r>
            <a:r>
              <a:rPr kumimoji="0" lang="en-US" sz="2400" b="0" i="0" u="none" strike="noStrike" kern="1200" cap="none" spc="0" normalizeH="0" baseline="0" noProof="0">
                <a:ln>
                  <a:noFill/>
                </a:ln>
                <a:solidFill>
                  <a:srgbClr val="333333"/>
                </a:solidFill>
                <a:effectLst/>
                <a:uLnTx/>
                <a:uFillTx/>
                <a:latin typeface="Roboto"/>
                <a:ea typeface="+mn-ea"/>
                <a:cs typeface="Roboto"/>
              </a:rPr>
              <a:t>a more favorable </a:t>
            </a:r>
            <a:r>
              <a:rPr kumimoji="0" lang="en-US" sz="2400" b="0" i="0" u="none" strike="noStrike" kern="1200" cap="none" spc="-5" normalizeH="0" baseline="0" noProof="0">
                <a:ln>
                  <a:noFill/>
                </a:ln>
                <a:solidFill>
                  <a:srgbClr val="333333"/>
                </a:solidFill>
                <a:effectLst/>
                <a:uLnTx/>
                <a:uFillTx/>
                <a:latin typeface="Roboto"/>
                <a:ea typeface="+mn-ea"/>
                <a:cs typeface="Roboto"/>
              </a:rPr>
              <a:t>position </a:t>
            </a:r>
            <a:r>
              <a:rPr kumimoji="0" lang="en-US" sz="2400" b="0" i="0" u="none" strike="noStrike" kern="1200" cap="none" spc="0" normalizeH="0" baseline="0" noProof="0">
                <a:ln>
                  <a:noFill/>
                </a:ln>
                <a:solidFill>
                  <a:srgbClr val="333333"/>
                </a:solidFill>
                <a:effectLst/>
                <a:uLnTx/>
                <a:uFillTx/>
                <a:latin typeface="Roboto"/>
                <a:ea typeface="+mn-ea"/>
                <a:cs typeface="Roboto"/>
              </a:rPr>
              <a:t>of </a:t>
            </a:r>
            <a:r>
              <a:rPr kumimoji="0" lang="en-US" sz="2400" b="0" i="0" u="none" strike="noStrike" kern="1200" cap="none" spc="-5" normalizeH="0" baseline="0" noProof="0">
                <a:ln>
                  <a:noFill/>
                </a:ln>
                <a:solidFill>
                  <a:srgbClr val="333333"/>
                </a:solidFill>
                <a:effectLst/>
                <a:uLnTx/>
                <a:uFillTx/>
                <a:latin typeface="Roboto"/>
                <a:ea typeface="+mn-ea"/>
                <a:cs typeface="Roboto"/>
              </a:rPr>
              <a:t>the business than the  </a:t>
            </a:r>
            <a:r>
              <a:rPr kumimoji="0" lang="en-US" sz="2400" b="0" i="0" u="none" strike="noStrike" kern="1200" cap="none" spc="0" normalizeH="0" baseline="0" noProof="0">
                <a:ln>
                  <a:noFill/>
                </a:ln>
                <a:solidFill>
                  <a:srgbClr val="333333"/>
                </a:solidFill>
                <a:effectLst/>
                <a:uLnTx/>
                <a:uFillTx/>
                <a:latin typeface="Roboto"/>
                <a:ea typeface="+mn-ea"/>
                <a:cs typeface="Roboto"/>
              </a:rPr>
              <a:t>actual</a:t>
            </a:r>
            <a:r>
              <a:rPr kumimoji="0" lang="en-US" sz="2400" b="0" i="0" u="none" strike="noStrike" kern="1200" cap="none" spc="-4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position.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460574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813587"/>
                </a:solidFill>
                <a:effectLst/>
                <a:uLnTx/>
                <a:uFillTx/>
                <a:latin typeface="Roboto"/>
                <a:ea typeface="+mn-ea"/>
                <a:cs typeface="Roboto"/>
              </a:rPr>
              <a:t>Explain </a:t>
            </a:r>
            <a:r>
              <a:rPr kumimoji="0" lang="en-US" sz="4000" b="1" i="0" u="none" strike="noStrike" kern="1200" cap="none" spc="-5" normalizeH="0" baseline="0" noProof="0">
                <a:ln>
                  <a:noFill/>
                </a:ln>
                <a:solidFill>
                  <a:srgbClr val="813587"/>
                </a:solidFill>
                <a:effectLst/>
                <a:uLnTx/>
                <a:uFillTx/>
                <a:latin typeface="Roboto"/>
                <a:ea typeface="+mn-ea"/>
                <a:cs typeface="Roboto"/>
              </a:rPr>
              <a:t>the Users </a:t>
            </a:r>
            <a:r>
              <a:rPr kumimoji="0" lang="en-US" sz="4000" b="1" i="0" u="none" strike="noStrike" kern="1200" cap="none" spc="0" normalizeH="0" baseline="0" noProof="0">
                <a:ln>
                  <a:noFill/>
                </a:ln>
                <a:solidFill>
                  <a:srgbClr val="813587"/>
                </a:solidFill>
                <a:effectLst/>
                <a:uLnTx/>
                <a:uFillTx/>
                <a:latin typeface="Roboto"/>
                <a:ea typeface="+mn-ea"/>
                <a:cs typeface="Roboto"/>
              </a:rPr>
              <a:t>of Accounting</a:t>
            </a:r>
            <a:r>
              <a:rPr kumimoji="0" lang="en-US" sz="4000" b="1" i="0" u="none" strike="noStrike" kern="1200" cap="none" spc="-35" normalizeH="0" baseline="0" noProof="0">
                <a:ln>
                  <a:noFill/>
                </a:ln>
                <a:solidFill>
                  <a:srgbClr val="813587"/>
                </a:solidFill>
                <a:effectLst/>
                <a:uLnTx/>
                <a:uFillTx/>
                <a:latin typeface="Roboto"/>
                <a:ea typeface="+mn-ea"/>
                <a:cs typeface="Roboto"/>
              </a:rPr>
              <a:t> </a:t>
            </a:r>
            <a:r>
              <a:rPr kumimoji="0" lang="en-US" sz="4000" b="1" i="0" u="none" strike="noStrike" kern="1200" cap="none" spc="-5" normalizeH="0" baseline="0" noProof="0">
                <a:ln>
                  <a:noFill/>
                </a:ln>
                <a:solidFill>
                  <a:srgbClr val="813587"/>
                </a:solidFill>
                <a:effectLst/>
                <a:uLnTx/>
                <a:uFillTx/>
                <a:latin typeface="Roboto"/>
                <a:ea typeface="+mn-ea"/>
                <a:cs typeface="Roboto"/>
              </a:rPr>
              <a:t>Information</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814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6700" y="361950"/>
            <a:ext cx="11710989" cy="59802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2800" b="0" i="0" u="none" strike="noStrike" kern="1200" cap="none" spc="-5" normalizeH="0" baseline="0" noProof="0">
                <a:ln>
                  <a:noFill/>
                </a:ln>
                <a:solidFill>
                  <a:srgbClr val="813587"/>
                </a:solidFill>
                <a:effectLst/>
                <a:uLnTx/>
                <a:uFillTx/>
                <a:latin typeface="Roboto"/>
                <a:ea typeface="+mn-ea"/>
                <a:cs typeface="Roboto"/>
              </a:rPr>
              <a:t>Explain the Users </a:t>
            </a:r>
            <a:r>
              <a:rPr kumimoji="0" lang="en-US" sz="2800" b="0" i="0" u="none" strike="noStrike" kern="1200" cap="none" spc="0" normalizeH="0" baseline="0" noProof="0">
                <a:ln>
                  <a:noFill/>
                </a:ln>
                <a:solidFill>
                  <a:srgbClr val="813587"/>
                </a:solidFill>
                <a:effectLst/>
                <a:uLnTx/>
                <a:uFillTx/>
                <a:latin typeface="Roboto"/>
                <a:ea typeface="+mn-ea"/>
                <a:cs typeface="Roboto"/>
              </a:rPr>
              <a:t>of </a:t>
            </a:r>
            <a:r>
              <a:rPr kumimoji="0" lang="en-US" sz="2800" b="0" i="0" u="none" strike="noStrike" kern="1200" cap="none" spc="-5" normalizeH="0" baseline="0" noProof="0">
                <a:ln>
                  <a:noFill/>
                </a:ln>
                <a:solidFill>
                  <a:srgbClr val="813587"/>
                </a:solidFill>
                <a:effectLst/>
                <a:uLnTx/>
                <a:uFillTx/>
                <a:latin typeface="Roboto"/>
                <a:ea typeface="+mn-ea"/>
                <a:cs typeface="Roboto"/>
              </a:rPr>
              <a:t>Accounting</a:t>
            </a:r>
            <a:r>
              <a:rPr kumimoji="0" lang="en-US" sz="2800" b="0" i="0" u="none" strike="noStrike" kern="1200" cap="none" spc="-20" normalizeH="0" baseline="0" noProof="0">
                <a:ln>
                  <a:noFill/>
                </a:ln>
                <a:solidFill>
                  <a:srgbClr val="813587"/>
                </a:solidFill>
                <a:effectLst/>
                <a:uLnTx/>
                <a:uFillTx/>
                <a:latin typeface="Roboto"/>
                <a:ea typeface="+mn-ea"/>
                <a:cs typeface="Roboto"/>
              </a:rPr>
              <a:t> </a:t>
            </a:r>
            <a:r>
              <a:rPr kumimoji="0" lang="en-US" sz="2800" b="0" i="0" u="none" strike="noStrike" kern="1200" cap="none" spc="0" normalizeH="0" baseline="0" noProof="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a:ln>
                <a:noFill/>
              </a:ln>
              <a:solidFill>
                <a:prstClr val="black"/>
              </a:solidFill>
              <a:effectLst/>
              <a:uLnTx/>
              <a:uFillTx/>
              <a:latin typeface="Roboto"/>
              <a:ea typeface="+mn-e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5" normalizeH="0" baseline="0" noProof="0">
                <a:ln>
                  <a:noFill/>
                </a:ln>
                <a:solidFill>
                  <a:srgbClr val="333333"/>
                </a:solidFill>
                <a:effectLst/>
                <a:uLnTx/>
                <a:uFillTx/>
                <a:latin typeface="Roboto"/>
                <a:ea typeface="+mn-ea"/>
                <a:cs typeface="Roboto"/>
              </a:rPr>
              <a:t>Users </a:t>
            </a:r>
            <a:r>
              <a:rPr kumimoji="0" lang="en-US" sz="2800" b="0" i="0" u="none" strike="noStrike" kern="1200" cap="none" spc="0" normalizeH="0" baseline="0" noProof="0">
                <a:ln>
                  <a:noFill/>
                </a:ln>
                <a:solidFill>
                  <a:srgbClr val="333333"/>
                </a:solidFill>
                <a:effectLst/>
                <a:uLnTx/>
                <a:uFillTx/>
                <a:latin typeface="Roboto"/>
                <a:ea typeface="+mn-ea"/>
                <a:cs typeface="Roboto"/>
              </a:rPr>
              <a:t>may be </a:t>
            </a:r>
            <a:r>
              <a:rPr kumimoji="0" lang="en-US" sz="2800" b="0" i="0" u="none" strike="noStrike" kern="1200" cap="none" spc="-5" normalizeH="0" baseline="0" noProof="0">
                <a:ln>
                  <a:noFill/>
                </a:ln>
                <a:solidFill>
                  <a:srgbClr val="333333"/>
                </a:solidFill>
                <a:effectLst/>
                <a:uLnTx/>
                <a:uFillTx/>
                <a:latin typeface="Roboto"/>
                <a:ea typeface="+mn-ea"/>
                <a:cs typeface="Roboto"/>
              </a:rPr>
              <a:t>categorized into internal users </a:t>
            </a:r>
            <a:r>
              <a:rPr kumimoji="0" lang="en-US" sz="2800" b="0" i="0" u="none" strike="noStrike" kern="1200" cap="none" spc="0" normalizeH="0" baseline="0" noProof="0">
                <a:ln>
                  <a:noFill/>
                </a:ln>
                <a:solidFill>
                  <a:srgbClr val="333333"/>
                </a:solidFill>
                <a:effectLst/>
                <a:uLnTx/>
                <a:uFillTx/>
                <a:latin typeface="Roboto"/>
                <a:ea typeface="+mn-ea"/>
                <a:cs typeface="Roboto"/>
              </a:rPr>
              <a:t>and </a:t>
            </a:r>
            <a:r>
              <a:rPr kumimoji="0" lang="en-US" sz="2800" b="0" i="0" u="none" strike="noStrike" kern="1200" cap="none" spc="-5" normalizeH="0" baseline="0" noProof="0">
                <a:ln>
                  <a:noFill/>
                </a:ln>
                <a:solidFill>
                  <a:srgbClr val="333333"/>
                </a:solidFill>
                <a:effectLst/>
                <a:uLnTx/>
                <a:uFillTx/>
                <a:latin typeface="Roboto"/>
                <a:ea typeface="+mn-ea"/>
                <a:cs typeface="Roboto"/>
              </a:rPr>
              <a:t>external</a:t>
            </a:r>
            <a:r>
              <a:rPr kumimoji="0" lang="en-US" sz="2800" b="0" i="0" u="none" strike="noStrike" kern="1200" cap="none" spc="-75" normalizeH="0" baseline="0" noProof="0">
                <a:ln>
                  <a:noFill/>
                </a:ln>
                <a:solidFill>
                  <a:srgbClr val="333333"/>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users.</a:t>
            </a:r>
            <a:endParaRPr kumimoji="0" lang="en-US" sz="2800" b="0" i="0" u="none" strike="noStrike" kern="1200" cap="none" spc="0" normalizeH="0" baseline="0" noProof="0">
              <a:ln>
                <a:noFill/>
              </a:ln>
              <a:solidFill>
                <a:prstClr val="black"/>
              </a:solidFill>
              <a:effectLst/>
              <a:uLnTx/>
              <a:uFillTx/>
              <a:latin typeface="Roboto"/>
              <a:ea typeface="+mn-e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2800" b="1" i="0" u="none" strike="noStrike" kern="1200" cap="none" spc="0" normalizeH="0" baseline="0" noProof="0">
                <a:ln>
                  <a:noFill/>
                </a:ln>
                <a:solidFill>
                  <a:srgbClr val="ED7D31">
                    <a:lumMod val="50000"/>
                  </a:srgbClr>
                </a:solidFill>
                <a:effectLst/>
                <a:uLnTx/>
                <a:uFillTx/>
                <a:latin typeface="Roboto"/>
                <a:ea typeface="+mn-ea"/>
                <a:cs typeface="Roboto"/>
              </a:rPr>
              <a:t>Internal</a:t>
            </a:r>
            <a:r>
              <a:rPr kumimoji="0" lang="en-US" sz="2800" b="1" i="0" u="none" strike="noStrike" kern="1200" cap="none" spc="-25" normalizeH="0" baseline="0" noProof="0">
                <a:ln>
                  <a:noFill/>
                </a:ln>
                <a:solidFill>
                  <a:srgbClr val="ED7D31">
                    <a:lumMod val="50000"/>
                  </a:srgbClr>
                </a:solidFill>
                <a:effectLst/>
                <a:uLnTx/>
                <a:uFillTx/>
                <a:latin typeface="Roboto"/>
                <a:ea typeface="+mn-ea"/>
                <a:cs typeface="Roboto"/>
              </a:rPr>
              <a:t> </a:t>
            </a:r>
            <a:r>
              <a:rPr kumimoji="0" lang="en-US" sz="2800" b="1" i="0" u="none" strike="noStrike" kern="1200" cap="none" spc="-5" normalizeH="0" baseline="0" noProof="0">
                <a:ln>
                  <a:noFill/>
                </a:ln>
                <a:solidFill>
                  <a:srgbClr val="ED7D31">
                    <a:lumMod val="50000"/>
                  </a:srgbClr>
                </a:solidFill>
                <a:effectLst/>
                <a:uLnTx/>
                <a:uFillTx/>
                <a:latin typeface="Roboto"/>
                <a:ea typeface="+mn-ea"/>
                <a:cs typeface="Roboto"/>
              </a:rPr>
              <a:t>Users</a:t>
            </a:r>
          </a:p>
          <a:p>
            <a:pPr marL="1270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srgbClr val="ED7D31">
                  <a:lumMod val="50000"/>
                </a:srgbClr>
              </a:solidFill>
              <a:effectLst/>
              <a:uLnTx/>
              <a:uFillTx/>
              <a:latin typeface="Roboto"/>
              <a:ea typeface="+mn-ea"/>
              <a:cs typeface="Roboto"/>
            </a:endParaRP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a:ln>
                  <a:noFill/>
                </a:ln>
                <a:solidFill>
                  <a:srgbClr val="333333"/>
                </a:solidFill>
                <a:effectLst/>
                <a:uLnTx/>
                <a:uFillTx/>
                <a:latin typeface="Roboto"/>
                <a:ea typeface="+mn-ea"/>
                <a:cs typeface="Roboto"/>
              </a:rPr>
              <a:t>Owners</a:t>
            </a:r>
            <a:r>
              <a:rPr kumimoji="0" lang="en-US" sz="2800" b="0" i="0" u="none" strike="noStrike" kern="1200" cap="none" spc="-5" normalizeH="0" baseline="0" noProof="0">
                <a:ln>
                  <a:noFill/>
                </a:ln>
                <a:solidFill>
                  <a:srgbClr val="333333"/>
                </a:solidFill>
                <a:effectLst/>
                <a:uLnTx/>
                <a:uFillTx/>
                <a:latin typeface="Roboto"/>
                <a:ea typeface="+mn-ea"/>
                <a:cs typeface="Roboto"/>
              </a:rPr>
              <a:t>: </a:t>
            </a:r>
            <a:r>
              <a:rPr kumimoji="0" lang="en-US" sz="2800" b="0" i="0" u="none" strike="noStrike" kern="1200" cap="none" spc="0" normalizeH="0" baseline="0" noProof="0">
                <a:ln>
                  <a:noFill/>
                </a:ln>
                <a:solidFill>
                  <a:srgbClr val="333333"/>
                </a:solidFill>
                <a:effectLst/>
                <a:uLnTx/>
                <a:uFillTx/>
                <a:latin typeface="Roboto"/>
                <a:ea typeface="+mn-ea"/>
                <a:cs typeface="Roboto"/>
              </a:rPr>
              <a:t>Owners </a:t>
            </a:r>
            <a:r>
              <a:rPr kumimoji="0" lang="en-US" sz="2800" b="0" i="0" u="none" strike="noStrike" kern="1200" cap="none" spc="-5" normalizeH="0" baseline="0" noProof="0">
                <a:ln>
                  <a:noFill/>
                </a:ln>
                <a:solidFill>
                  <a:srgbClr val="333333"/>
                </a:solidFill>
                <a:effectLst/>
                <a:uLnTx/>
                <a:uFillTx/>
                <a:latin typeface="Roboto"/>
                <a:ea typeface="+mn-ea"/>
                <a:cs typeface="Roboto"/>
              </a:rPr>
              <a:t>contribute </a:t>
            </a:r>
            <a:r>
              <a:rPr kumimoji="0" lang="en-US" sz="2800" b="0" i="0" u="none" strike="noStrike" kern="1200" cap="none" spc="0" normalizeH="0" baseline="0" noProof="0">
                <a:ln>
                  <a:noFill/>
                </a:ln>
                <a:solidFill>
                  <a:srgbClr val="333333"/>
                </a:solidFill>
                <a:effectLst/>
                <a:uLnTx/>
                <a:uFillTx/>
                <a:latin typeface="Roboto"/>
                <a:ea typeface="+mn-ea"/>
                <a:cs typeface="Roboto"/>
              </a:rPr>
              <a:t>capital </a:t>
            </a:r>
            <a:r>
              <a:rPr kumimoji="0" lang="en-US" sz="2800" b="0" i="0" u="none" strike="noStrike" kern="1200" cap="none" spc="-5" normalizeH="0" baseline="0" noProof="0">
                <a:ln>
                  <a:noFill/>
                </a:ln>
                <a:solidFill>
                  <a:srgbClr val="333333"/>
                </a:solidFill>
                <a:effectLst/>
                <a:uLnTx/>
                <a:uFillTx/>
                <a:latin typeface="Roboto"/>
                <a:ea typeface="+mn-ea"/>
                <a:cs typeface="Roboto"/>
              </a:rPr>
              <a:t>in the business </a:t>
            </a:r>
            <a:r>
              <a:rPr kumimoji="0" lang="en-US" sz="2800" b="0" i="0" u="none" strike="noStrike" kern="1200" cap="none" spc="0" normalizeH="0" baseline="0" noProof="0">
                <a:ln>
                  <a:noFill/>
                </a:ln>
                <a:solidFill>
                  <a:srgbClr val="333333"/>
                </a:solidFill>
                <a:effectLst/>
                <a:uLnTx/>
                <a:uFillTx/>
                <a:latin typeface="Roboto"/>
                <a:ea typeface="+mn-ea"/>
                <a:cs typeface="Roboto"/>
              </a:rPr>
              <a:t>and </a:t>
            </a:r>
            <a:r>
              <a:rPr kumimoji="0" lang="en-US" sz="2800" b="0" i="0" u="none" strike="noStrike" kern="1200" cap="none" spc="-5" normalizeH="0" baseline="0" noProof="0">
                <a:ln>
                  <a:noFill/>
                </a:ln>
                <a:solidFill>
                  <a:srgbClr val="333333"/>
                </a:solidFill>
                <a:effectLst/>
                <a:uLnTx/>
                <a:uFillTx/>
                <a:latin typeface="Roboto"/>
                <a:ea typeface="+mn-ea"/>
                <a:cs typeface="Roboto"/>
              </a:rPr>
              <a:t>thus they </a:t>
            </a:r>
            <a:r>
              <a:rPr kumimoji="0" lang="en-US" sz="2800" b="0" i="0" u="none" strike="noStrike" kern="1200" cap="none" spc="0" normalizeH="0" baseline="0" noProof="0">
                <a:ln>
                  <a:noFill/>
                </a:ln>
                <a:solidFill>
                  <a:srgbClr val="333333"/>
                </a:solidFill>
                <a:effectLst/>
                <a:uLnTx/>
                <a:uFillTx/>
                <a:latin typeface="Roboto"/>
                <a:ea typeface="+mn-ea"/>
                <a:cs typeface="Roboto"/>
              </a:rPr>
              <a:t>are </a:t>
            </a:r>
            <a:r>
              <a:rPr kumimoji="0" lang="en-US" sz="2800" b="0" i="0" u="none" strike="noStrike" kern="1200" cap="none" spc="-5" normalizeH="0" baseline="0" noProof="0">
                <a:ln>
                  <a:noFill/>
                </a:ln>
                <a:solidFill>
                  <a:srgbClr val="333333"/>
                </a:solidFill>
                <a:effectLst/>
                <a:uLnTx/>
                <a:uFillTx/>
                <a:latin typeface="Roboto"/>
                <a:ea typeface="+mn-ea"/>
                <a:cs typeface="Roboto"/>
              </a:rPr>
              <a:t>exposed  to maximum risk. </a:t>
            </a:r>
            <a:r>
              <a:rPr kumimoji="0" lang="en-US" sz="2800" b="0" i="0" u="none" strike="noStrike" kern="1200" cap="none" spc="0" normalizeH="0" baseline="0" noProof="0">
                <a:ln>
                  <a:noFill/>
                </a:ln>
                <a:solidFill>
                  <a:srgbClr val="333333"/>
                </a:solidFill>
                <a:effectLst/>
                <a:uLnTx/>
                <a:uFillTx/>
                <a:latin typeface="Roboto"/>
                <a:ea typeface="+mn-ea"/>
                <a:cs typeface="Roboto"/>
              </a:rPr>
              <a:t>So, </a:t>
            </a:r>
            <a:r>
              <a:rPr kumimoji="0" lang="en-US" sz="2800" b="0" i="0" u="none" strike="noStrike" kern="1200" cap="none" spc="-5" normalizeH="0" baseline="0" noProof="0">
                <a:ln>
                  <a:noFill/>
                </a:ln>
                <a:solidFill>
                  <a:srgbClr val="333333"/>
                </a:solidFill>
                <a:effectLst/>
                <a:uLnTx/>
                <a:uFillTx/>
                <a:latin typeface="Roboto"/>
                <a:ea typeface="+mn-ea"/>
                <a:cs typeface="Roboto"/>
              </a:rPr>
              <a:t>they </a:t>
            </a:r>
            <a:r>
              <a:rPr kumimoji="0" lang="en-US" sz="2800" b="0" i="0" u="none" strike="noStrike" kern="1200" cap="none" spc="0" normalizeH="0" baseline="0" noProof="0">
                <a:ln>
                  <a:noFill/>
                </a:ln>
                <a:solidFill>
                  <a:srgbClr val="333333"/>
                </a:solidFill>
                <a:effectLst/>
                <a:uLnTx/>
                <a:uFillTx/>
                <a:latin typeface="Roboto"/>
                <a:ea typeface="+mn-ea"/>
                <a:cs typeface="Roboto"/>
              </a:rPr>
              <a:t>are always </a:t>
            </a:r>
            <a:r>
              <a:rPr kumimoji="0" lang="en-US" sz="2800" b="0" i="0" u="none" strike="noStrike" kern="1200" cap="none" spc="-5" normalizeH="0" baseline="0" noProof="0">
                <a:ln>
                  <a:noFill/>
                </a:ln>
                <a:solidFill>
                  <a:srgbClr val="333333"/>
                </a:solidFill>
                <a:effectLst/>
                <a:uLnTx/>
                <a:uFillTx/>
                <a:latin typeface="Roboto"/>
                <a:ea typeface="+mn-ea"/>
                <a:cs typeface="Roboto"/>
              </a:rPr>
              <a:t>interested in the safety </a:t>
            </a:r>
            <a:r>
              <a:rPr kumimoji="0" lang="en-US" sz="2800" b="0" i="0" u="none" strike="noStrike" kern="1200" cap="none" spc="0" normalizeH="0" baseline="0" noProof="0">
                <a:ln>
                  <a:noFill/>
                </a:ln>
                <a:solidFill>
                  <a:srgbClr val="333333"/>
                </a:solidFill>
                <a:effectLst/>
                <a:uLnTx/>
                <a:uFillTx/>
                <a:latin typeface="Roboto"/>
                <a:ea typeface="+mn-ea"/>
                <a:cs typeface="Roboto"/>
              </a:rPr>
              <a:t>of </a:t>
            </a:r>
            <a:r>
              <a:rPr kumimoji="0" lang="en-US" sz="2800" b="0" i="0" u="none" strike="noStrike" kern="1200" cap="none" spc="-5" normalizeH="0" baseline="0" noProof="0">
                <a:ln>
                  <a:noFill/>
                </a:ln>
                <a:solidFill>
                  <a:srgbClr val="333333"/>
                </a:solidFill>
                <a:effectLst/>
                <a:uLnTx/>
                <a:uFillTx/>
                <a:latin typeface="Roboto"/>
                <a:ea typeface="+mn-ea"/>
                <a:cs typeface="Roboto"/>
              </a:rPr>
              <a:t>their</a:t>
            </a:r>
            <a:r>
              <a:rPr kumimoji="0" lang="en-US" sz="2800" b="0" i="0" u="none" strike="noStrike" kern="1200" cap="none" spc="-75" normalizeH="0" baseline="0" noProof="0">
                <a:ln>
                  <a:noFill/>
                </a:ln>
                <a:solidFill>
                  <a:srgbClr val="333333"/>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capital.</a:t>
            </a:r>
            <a:endParaRPr kumimoji="0" lang="en-US" sz="2800" b="0" i="0" u="none" strike="noStrike" kern="1200" cap="none" spc="0" normalizeH="0" baseline="0" noProof="0">
              <a:ln>
                <a:noFill/>
              </a:ln>
              <a:solidFill>
                <a:prstClr val="black"/>
              </a:solidFill>
              <a:effectLst/>
              <a:uLnTx/>
              <a:uFillTx/>
              <a:latin typeface="Roboto"/>
              <a:ea typeface="+mn-e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a:ln>
                  <a:noFill/>
                </a:ln>
                <a:solidFill>
                  <a:srgbClr val="333333"/>
                </a:solidFill>
                <a:effectLst/>
                <a:uLnTx/>
                <a:uFillTx/>
                <a:latin typeface="Roboto"/>
                <a:ea typeface="+mn-ea"/>
                <a:cs typeface="Roboto"/>
              </a:rPr>
              <a:t>Management</a:t>
            </a:r>
            <a:r>
              <a:rPr kumimoji="0" lang="en-US" sz="2800" b="0" i="0" u="none" strike="noStrike" kern="1200" cap="none" spc="-5" normalizeH="0" baseline="0" noProof="0">
                <a:ln>
                  <a:noFill/>
                </a:ln>
                <a:solidFill>
                  <a:srgbClr val="333333"/>
                </a:solidFill>
                <a:effectLst/>
                <a:uLnTx/>
                <a:uFillTx/>
                <a:latin typeface="Roboto"/>
                <a:ea typeface="+mn-ea"/>
                <a:cs typeface="Roboto"/>
              </a:rPr>
              <a:t>: Accounting information is used </a:t>
            </a:r>
            <a:r>
              <a:rPr kumimoji="0" lang="en-US" sz="2800" b="0" i="0" u="none" strike="noStrike" kern="1200" cap="none" spc="0" normalizeH="0" baseline="0" noProof="0">
                <a:ln>
                  <a:noFill/>
                </a:ln>
                <a:solidFill>
                  <a:srgbClr val="333333"/>
                </a:solidFill>
                <a:effectLst/>
                <a:uLnTx/>
                <a:uFillTx/>
                <a:latin typeface="Roboto"/>
                <a:ea typeface="+mn-ea"/>
                <a:cs typeface="Roboto"/>
              </a:rPr>
              <a:t>by </a:t>
            </a:r>
            <a:r>
              <a:rPr kumimoji="0" lang="en-US" sz="2800" b="0" i="0" u="none" strike="noStrike" kern="1200" cap="none" spc="-5" normalizeH="0" baseline="0" noProof="0">
                <a:ln>
                  <a:noFill/>
                </a:ln>
                <a:solidFill>
                  <a:srgbClr val="333333"/>
                </a:solidFill>
                <a:effectLst/>
                <a:uLnTx/>
                <a:uFillTx/>
                <a:latin typeface="Roboto"/>
                <a:ea typeface="+mn-ea"/>
                <a:cs typeface="Roboto"/>
              </a:rPr>
              <a:t>management </a:t>
            </a:r>
            <a:r>
              <a:rPr kumimoji="0" lang="en-US" sz="2800" b="0" i="0" u="none" strike="noStrike" kern="1200" cap="none" spc="0" normalizeH="0" baseline="0" noProof="0">
                <a:ln>
                  <a:noFill/>
                </a:ln>
                <a:solidFill>
                  <a:srgbClr val="333333"/>
                </a:solidFill>
                <a:effectLst/>
                <a:uLnTx/>
                <a:uFillTx/>
                <a:latin typeface="Roboto"/>
                <a:ea typeface="+mn-ea"/>
                <a:cs typeface="Roboto"/>
              </a:rPr>
              <a:t>for </a:t>
            </a:r>
            <a:r>
              <a:rPr kumimoji="0" lang="en-US" sz="2800" b="0" i="0" u="none" strike="noStrike" kern="1200" cap="none" spc="-5" normalizeH="0" baseline="0" noProof="0">
                <a:ln>
                  <a:noFill/>
                </a:ln>
                <a:solidFill>
                  <a:srgbClr val="333333"/>
                </a:solidFill>
                <a:effectLst/>
                <a:uLnTx/>
                <a:uFillTx/>
                <a:latin typeface="Roboto"/>
                <a:ea typeface="+mn-ea"/>
                <a:cs typeface="Roboto"/>
              </a:rPr>
              <a:t>taking  </a:t>
            </a:r>
            <a:r>
              <a:rPr kumimoji="0" lang="en-US" sz="2800" b="0" i="0" u="none" strike="noStrike" kern="1200" cap="none" spc="0" normalizeH="0" baseline="0" noProof="0">
                <a:ln>
                  <a:noFill/>
                </a:ln>
                <a:solidFill>
                  <a:srgbClr val="333333"/>
                </a:solidFill>
                <a:effectLst/>
                <a:uLnTx/>
                <a:uFillTx/>
                <a:latin typeface="Roboto"/>
                <a:ea typeface="+mn-ea"/>
                <a:cs typeface="Roboto"/>
              </a:rPr>
              <a:t>various</a:t>
            </a:r>
            <a:r>
              <a:rPr kumimoji="0" lang="en-US" sz="2800" b="0" i="0" u="none" strike="noStrike" kern="1200" cap="none" spc="-30" normalizeH="0" baseline="0" noProof="0">
                <a:ln>
                  <a:noFill/>
                </a:ln>
                <a:solidFill>
                  <a:srgbClr val="333333"/>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decisions.</a:t>
            </a:r>
            <a:endParaRPr kumimoji="0" lang="en-US" sz="2800" b="0" i="0" u="none" strike="noStrike" kern="1200" cap="none" spc="0" normalizeH="0" baseline="0" noProof="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800" b="1" i="0" u="none" strike="noStrike" kern="1200" cap="none" spc="-5" normalizeH="0" baseline="0" noProof="0">
                <a:ln>
                  <a:noFill/>
                </a:ln>
                <a:solidFill>
                  <a:srgbClr val="333333"/>
                </a:solidFill>
                <a:effectLst/>
                <a:uLnTx/>
                <a:uFillTx/>
                <a:latin typeface="Roboto"/>
                <a:ea typeface="+mn-ea"/>
                <a:cs typeface="Roboto"/>
              </a:rPr>
              <a:t>Employees</a:t>
            </a:r>
            <a:r>
              <a:rPr kumimoji="0" lang="en-US" sz="2800" b="0" i="0" u="none" strike="noStrike" kern="1200" cap="none" spc="-5" normalizeH="0" baseline="0" noProof="0">
                <a:ln>
                  <a:noFill/>
                </a:ln>
                <a:solidFill>
                  <a:srgbClr val="333333"/>
                </a:solidFill>
                <a:effectLst/>
                <a:uLnTx/>
                <a:uFillTx/>
                <a:latin typeface="Roboto"/>
                <a:ea typeface="+mn-ea"/>
                <a:cs typeface="Roboto"/>
              </a:rPr>
              <a:t>: Employees </a:t>
            </a:r>
            <a:r>
              <a:rPr kumimoji="0" lang="en-US" sz="2800" b="0" i="0" u="none" strike="noStrike" kern="1200" cap="none" spc="0" normalizeH="0" baseline="0" noProof="0">
                <a:ln>
                  <a:noFill/>
                </a:ln>
                <a:solidFill>
                  <a:srgbClr val="333333"/>
                </a:solidFill>
                <a:effectLst/>
                <a:uLnTx/>
                <a:uFillTx/>
                <a:latin typeface="Roboto"/>
                <a:ea typeface="+mn-ea"/>
                <a:cs typeface="Roboto"/>
              </a:rPr>
              <a:t>are </a:t>
            </a:r>
            <a:r>
              <a:rPr kumimoji="0" lang="en-US" sz="2800" b="0" i="0" u="none" strike="noStrike" kern="1200" cap="none" spc="-5" normalizeH="0" baseline="0" noProof="0">
                <a:ln>
                  <a:noFill/>
                </a:ln>
                <a:solidFill>
                  <a:srgbClr val="333333"/>
                </a:solidFill>
                <a:effectLst/>
                <a:uLnTx/>
                <a:uFillTx/>
                <a:latin typeface="Roboto"/>
                <a:ea typeface="+mn-ea"/>
                <a:cs typeface="Roboto"/>
              </a:rPr>
              <a:t>interested in the financial statements to</a:t>
            </a:r>
            <a:r>
              <a:rPr kumimoji="0" lang="en-US" sz="2800" b="0" i="0" u="none" strike="noStrike" kern="1200" cap="none" spc="-65" normalizeH="0" baseline="0" noProof="0">
                <a:ln>
                  <a:noFill/>
                </a:ln>
                <a:solidFill>
                  <a:srgbClr val="333333"/>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assess</a:t>
            </a:r>
            <a:r>
              <a:rPr kumimoji="0" lang="en-US" sz="2800" b="0" i="0" u="none" strike="noStrike" kern="1200" cap="none" spc="0" normalizeH="0" baseline="0" noProof="0">
                <a:ln>
                  <a:noFill/>
                </a:ln>
                <a:solidFill>
                  <a:prstClr val="black"/>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the ability </a:t>
            </a:r>
            <a:r>
              <a:rPr kumimoji="0" lang="en-US" sz="2800" b="0" i="0" u="none" strike="noStrike" kern="1200" cap="none" spc="0" normalizeH="0" baseline="0" noProof="0">
                <a:ln>
                  <a:noFill/>
                </a:ln>
                <a:solidFill>
                  <a:srgbClr val="333333"/>
                </a:solidFill>
                <a:effectLst/>
                <a:uLnTx/>
                <a:uFillTx/>
                <a:latin typeface="Roboto"/>
                <a:ea typeface="+mn-ea"/>
                <a:cs typeface="Roboto"/>
              </a:rPr>
              <a:t>of </a:t>
            </a:r>
            <a:r>
              <a:rPr kumimoji="0" lang="en-US" sz="2800" b="0" i="0" u="none" strike="noStrike" kern="1200" cap="none" spc="-5" normalizeH="0" baseline="0" noProof="0">
                <a:ln>
                  <a:noFill/>
                </a:ln>
                <a:solidFill>
                  <a:srgbClr val="333333"/>
                </a:solidFill>
                <a:effectLst/>
                <a:uLnTx/>
                <a:uFillTx/>
                <a:latin typeface="Roboto"/>
                <a:ea typeface="+mn-ea"/>
                <a:cs typeface="Roboto"/>
              </a:rPr>
              <a:t>the business to </a:t>
            </a:r>
            <a:r>
              <a:rPr kumimoji="0" lang="en-US" sz="2800" b="0" i="0" u="none" strike="noStrike" kern="1200" cap="none" spc="0" normalizeH="0" baseline="0" noProof="0">
                <a:ln>
                  <a:noFill/>
                </a:ln>
                <a:solidFill>
                  <a:srgbClr val="333333"/>
                </a:solidFill>
                <a:effectLst/>
                <a:uLnTx/>
                <a:uFillTx/>
                <a:latin typeface="Roboto"/>
                <a:ea typeface="+mn-ea"/>
                <a:cs typeface="Roboto"/>
              </a:rPr>
              <a:t>pay higher wages and</a:t>
            </a:r>
            <a:r>
              <a:rPr kumimoji="0" lang="en-US" sz="2800" b="0" i="0" u="none" strike="noStrike" kern="1200" cap="none" spc="-45" normalizeH="0" baseline="0" noProof="0">
                <a:ln>
                  <a:noFill/>
                </a:ln>
                <a:solidFill>
                  <a:srgbClr val="333333"/>
                </a:solidFill>
                <a:effectLst/>
                <a:uLnTx/>
                <a:uFillTx/>
                <a:latin typeface="Roboto"/>
                <a:ea typeface="+mn-ea"/>
                <a:cs typeface="Roboto"/>
              </a:rPr>
              <a:t> </a:t>
            </a:r>
            <a:r>
              <a:rPr kumimoji="0" lang="en-US" sz="2800" b="0" i="0" u="none" strike="noStrike" kern="1200" cap="none" spc="-5" normalizeH="0" baseline="0" noProof="0">
                <a:ln>
                  <a:noFill/>
                </a:ln>
                <a:solidFill>
                  <a:srgbClr val="333333"/>
                </a:solidFill>
                <a:effectLst/>
                <a:uLnTx/>
                <a:uFillTx/>
                <a:latin typeface="Roboto"/>
                <a:ea typeface="+mn-ea"/>
                <a:cs typeface="Roboto"/>
              </a:rPr>
              <a:t>bonuses.</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554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a:ln>
                  <a:noFill/>
                </a:ln>
                <a:solidFill>
                  <a:srgbClr val="333333"/>
                </a:solidFill>
                <a:effectLst/>
                <a:uLnTx/>
                <a:uFillTx/>
                <a:latin typeface="Roboto"/>
                <a:ea typeface="+mn-ea"/>
                <a:cs typeface="Roboto"/>
              </a:rPr>
              <a:t>(B) </a:t>
            </a:r>
            <a:r>
              <a:rPr kumimoji="0" lang="en-US" sz="2400" b="1" i="0" u="none" strike="noStrike" kern="1200" cap="none" spc="-5" normalizeH="0" baseline="0" noProof="0">
                <a:ln>
                  <a:noFill/>
                </a:ln>
                <a:solidFill>
                  <a:srgbClr val="ED7D31">
                    <a:lumMod val="75000"/>
                  </a:srgbClr>
                </a:solidFill>
                <a:effectLst/>
                <a:uLnTx/>
                <a:uFillTx/>
                <a:latin typeface="Roboto"/>
                <a:ea typeface="+mn-ea"/>
                <a:cs typeface="Roboto"/>
              </a:rPr>
              <a:t>External Users</a:t>
            </a:r>
            <a:endParaRPr kumimoji="0" lang="en-US" sz="2400" b="1" i="0" u="none" strike="noStrike" kern="1200" cap="none" spc="0" normalizeH="0" baseline="0" noProof="0">
              <a:ln>
                <a:noFill/>
              </a:ln>
              <a:solidFill>
                <a:srgbClr val="ED7D31">
                  <a:lumMod val="75000"/>
                </a:srgbClr>
              </a:solidFill>
              <a:effectLst/>
              <a:uLnTx/>
              <a:uFillTx/>
              <a:latin typeface="Roboto"/>
              <a:ea typeface="+mn-ea"/>
              <a:cs typeface="Roboto"/>
            </a:endParaRPr>
          </a:p>
          <a:p>
            <a:pPr marL="12700" marR="10604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Banks and financial institutions: </a:t>
            </a:r>
            <a:r>
              <a:rPr kumimoji="0" lang="en-US" sz="2400" b="0" i="0" u="none" strike="noStrike" kern="1200" cap="none" spc="-5" normalizeH="0" baseline="0" noProof="0">
                <a:ln>
                  <a:noFill/>
                </a:ln>
                <a:solidFill>
                  <a:srgbClr val="333333"/>
                </a:solidFill>
                <a:effectLst/>
                <a:uLnTx/>
                <a:uFillTx/>
                <a:latin typeface="Roboto"/>
                <a:ea typeface="+mn-ea"/>
                <a:cs typeface="Roboto"/>
              </a:rPr>
              <a:t>Banks </a:t>
            </a:r>
            <a:r>
              <a:rPr kumimoji="0" lang="en-US" sz="2400" b="0" i="0" u="none" strike="noStrike" kern="1200" cap="none" spc="0" normalizeH="0" baseline="0" noProof="0">
                <a:ln>
                  <a:noFill/>
                </a:ln>
                <a:solidFill>
                  <a:srgbClr val="333333"/>
                </a:solidFill>
                <a:effectLst/>
                <a:uLnTx/>
                <a:uFillTx/>
                <a:latin typeface="Roboto"/>
                <a:ea typeface="+mn-ea"/>
                <a:cs typeface="Roboto"/>
              </a:rPr>
              <a:t>and </a:t>
            </a:r>
            <a:r>
              <a:rPr kumimoji="0" lang="en-US" sz="2400" b="0" i="0" u="none" strike="noStrike" kern="1200" cap="none" spc="-5" normalizeH="0" baseline="0" noProof="0">
                <a:ln>
                  <a:noFill/>
                </a:ln>
                <a:solidFill>
                  <a:srgbClr val="333333"/>
                </a:solidFill>
                <a:effectLst/>
                <a:uLnTx/>
                <a:uFillTx/>
                <a:latin typeface="Roboto"/>
                <a:ea typeface="+mn-ea"/>
                <a:cs typeface="Roboto"/>
              </a:rPr>
              <a:t>Financial Institutions provide loans to  business. </a:t>
            </a:r>
            <a:r>
              <a:rPr kumimoji="0" lang="en-US" sz="2400" b="0" i="0" u="none" strike="noStrike" kern="1200" cap="none" spc="0" normalizeH="0" baseline="0" noProof="0">
                <a:ln>
                  <a:noFill/>
                </a:ln>
                <a:solidFill>
                  <a:srgbClr val="333333"/>
                </a:solidFill>
                <a:effectLst/>
                <a:uLnTx/>
                <a:uFillTx/>
                <a:latin typeface="Roboto"/>
                <a:ea typeface="+mn-ea"/>
                <a:cs typeface="Roboto"/>
              </a:rPr>
              <a:t>So, </a:t>
            </a:r>
            <a:r>
              <a:rPr kumimoji="0" lang="en-US" sz="2400" b="0" i="0" u="none" strike="noStrike" kern="1200" cap="none" spc="-5" normalizeH="0" baseline="0" noProof="0">
                <a:ln>
                  <a:noFill/>
                </a:ln>
                <a:solidFill>
                  <a:srgbClr val="333333"/>
                </a:solidFill>
                <a:effectLst/>
                <a:uLnTx/>
                <a:uFillTx/>
                <a:latin typeface="Roboto"/>
                <a:ea typeface="+mn-ea"/>
                <a:cs typeface="Roboto"/>
              </a:rPr>
              <a:t>they </a:t>
            </a:r>
            <a:r>
              <a:rPr kumimoji="0" lang="en-US" sz="2400" b="0" i="0" u="none" strike="noStrike" kern="1200" cap="none" spc="0" normalizeH="0" baseline="0" noProof="0">
                <a:ln>
                  <a:noFill/>
                </a:ln>
                <a:solidFill>
                  <a:srgbClr val="333333"/>
                </a:solidFill>
                <a:effectLst/>
                <a:uLnTx/>
                <a:uFillTx/>
                <a:latin typeface="Roboto"/>
                <a:ea typeface="+mn-ea"/>
                <a:cs typeface="Roboto"/>
              </a:rPr>
              <a:t>are </a:t>
            </a:r>
            <a:r>
              <a:rPr kumimoji="0" lang="en-US" sz="2400" b="0" i="0" u="none" strike="noStrike" kern="1200" cap="none" spc="-5" normalizeH="0" baseline="0" noProof="0">
                <a:ln>
                  <a:noFill/>
                </a:ln>
                <a:solidFill>
                  <a:srgbClr val="333333"/>
                </a:solidFill>
                <a:effectLst/>
                <a:uLnTx/>
                <a:uFillTx/>
                <a:latin typeface="Roboto"/>
                <a:ea typeface="+mn-ea"/>
                <a:cs typeface="Roboto"/>
              </a:rPr>
              <a:t>interested in financial information to ensure the safety </a:t>
            </a:r>
            <a:r>
              <a:rPr kumimoji="0" lang="en-US" sz="2400" b="0" i="0" u="none" strike="noStrike" kern="1200" cap="none" spc="0" normalizeH="0" baseline="0" noProof="0">
                <a:ln>
                  <a:noFill/>
                </a:ln>
                <a:solidFill>
                  <a:srgbClr val="333333"/>
                </a:solidFill>
                <a:effectLst/>
                <a:uLnTx/>
                <a:uFillTx/>
                <a:latin typeface="Roboto"/>
                <a:ea typeface="+mn-ea"/>
                <a:cs typeface="Roboto"/>
              </a:rPr>
              <a:t>and  recovery of </a:t>
            </a:r>
            <a:r>
              <a:rPr kumimoji="0" lang="en-US" sz="2400" b="0" i="0" u="none" strike="noStrike" kern="1200" cap="none" spc="-5" normalizeH="0" baseline="0" noProof="0">
                <a:ln>
                  <a:noFill/>
                </a:ln>
                <a:solidFill>
                  <a:srgbClr val="333333"/>
                </a:solidFill>
                <a:effectLst/>
                <a:uLnTx/>
                <a:uFillTx/>
                <a:latin typeface="Roboto"/>
                <a:ea typeface="+mn-ea"/>
                <a:cs typeface="Roboto"/>
              </a:rPr>
              <a:t>the</a:t>
            </a:r>
            <a:r>
              <a:rPr kumimoji="0" lang="en-US" sz="2400" b="0" i="0" u="none" strike="noStrike" kern="1200" cap="none" spc="-5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loan.</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27051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Investors: </a:t>
            </a:r>
            <a:r>
              <a:rPr kumimoji="0" lang="en-US" sz="2400" b="0" i="0" u="none" strike="noStrike" kern="1200" cap="none" spc="-5" normalizeH="0" baseline="0" noProof="0">
                <a:ln>
                  <a:noFill/>
                </a:ln>
                <a:solidFill>
                  <a:srgbClr val="333333"/>
                </a:solidFill>
                <a:effectLst/>
                <a:uLnTx/>
                <a:uFillTx/>
                <a:latin typeface="Roboto"/>
                <a:ea typeface="+mn-ea"/>
                <a:cs typeface="Roboto"/>
              </a:rPr>
              <a:t>Investors </a:t>
            </a:r>
            <a:r>
              <a:rPr kumimoji="0" lang="en-US" sz="2400" b="0" i="0" u="none" strike="noStrike" kern="1200" cap="none" spc="0" normalizeH="0" baseline="0" noProof="0">
                <a:ln>
                  <a:noFill/>
                </a:ln>
                <a:solidFill>
                  <a:srgbClr val="333333"/>
                </a:solidFill>
                <a:effectLst/>
                <a:uLnTx/>
                <a:uFillTx/>
                <a:latin typeface="Roboto"/>
                <a:ea typeface="+mn-ea"/>
                <a:cs typeface="Roboto"/>
              </a:rPr>
              <a:t>are </a:t>
            </a:r>
            <a:r>
              <a:rPr kumimoji="0" lang="en-US" sz="2400" b="0" i="0" u="none" strike="noStrike" kern="1200" cap="none" spc="-5" normalizeH="0" baseline="0" noProof="0">
                <a:ln>
                  <a:noFill/>
                </a:ln>
                <a:solidFill>
                  <a:srgbClr val="333333"/>
                </a:solidFill>
                <a:effectLst/>
                <a:uLnTx/>
                <a:uFillTx/>
                <a:latin typeface="Roboto"/>
                <a:ea typeface="+mn-ea"/>
                <a:cs typeface="Roboto"/>
              </a:rPr>
              <a:t>interested to </a:t>
            </a:r>
            <a:r>
              <a:rPr kumimoji="0" lang="en-US" sz="2400" b="0" i="0" u="none" strike="noStrike" kern="1200" cap="none" spc="0" normalizeH="0" baseline="0" noProof="0">
                <a:ln>
                  <a:noFill/>
                </a:ln>
                <a:solidFill>
                  <a:srgbClr val="333333"/>
                </a:solidFill>
                <a:effectLst/>
                <a:uLnTx/>
                <a:uFillTx/>
                <a:latin typeface="Roboto"/>
                <a:ea typeface="+mn-ea"/>
                <a:cs typeface="Roboto"/>
              </a:rPr>
              <a:t>know </a:t>
            </a:r>
            <a:r>
              <a:rPr kumimoji="0" lang="en-US" sz="2400" b="0" i="0" u="none" strike="noStrike" kern="1200" cap="none" spc="-5" normalizeH="0" baseline="0" noProof="0">
                <a:ln>
                  <a:noFill/>
                </a:ln>
                <a:solidFill>
                  <a:srgbClr val="333333"/>
                </a:solidFill>
                <a:effectLst/>
                <a:uLnTx/>
                <a:uFillTx/>
                <a:latin typeface="Roboto"/>
                <a:ea typeface="+mn-ea"/>
                <a:cs typeface="Roboto"/>
              </a:rPr>
              <a:t>the earning capacity </a:t>
            </a:r>
            <a:r>
              <a:rPr kumimoji="0" lang="en-US" sz="2400" b="0" i="0" u="none" strike="noStrike" kern="1200" cap="none" spc="0" normalizeH="0" baseline="0" noProof="0">
                <a:ln>
                  <a:noFill/>
                </a:ln>
                <a:solidFill>
                  <a:srgbClr val="333333"/>
                </a:solidFill>
                <a:effectLst/>
                <a:uLnTx/>
                <a:uFillTx/>
                <a:latin typeface="Roboto"/>
                <a:ea typeface="+mn-ea"/>
                <a:cs typeface="Roboto"/>
              </a:rPr>
              <a:t>of </a:t>
            </a:r>
            <a:r>
              <a:rPr kumimoji="0" lang="en-US" sz="2400" b="0" i="0" u="none" strike="noStrike" kern="1200" cap="none" spc="-5" normalizeH="0" baseline="0" noProof="0">
                <a:ln>
                  <a:noFill/>
                </a:ln>
                <a:solidFill>
                  <a:srgbClr val="333333"/>
                </a:solidFill>
                <a:effectLst/>
                <a:uLnTx/>
                <a:uFillTx/>
                <a:latin typeface="Roboto"/>
                <a:ea typeface="+mn-ea"/>
                <a:cs typeface="Roboto"/>
              </a:rPr>
              <a:t>business </a:t>
            </a:r>
            <a:r>
              <a:rPr kumimoji="0" lang="en-US" sz="2400" b="0" i="0" u="none" strike="noStrike" kern="1200" cap="none" spc="0" normalizeH="0" baseline="0" noProof="0">
                <a:ln>
                  <a:noFill/>
                </a:ln>
                <a:solidFill>
                  <a:srgbClr val="333333"/>
                </a:solidFill>
                <a:effectLst/>
                <a:uLnTx/>
                <a:uFillTx/>
                <a:latin typeface="Roboto"/>
                <a:ea typeface="+mn-ea"/>
                <a:cs typeface="Roboto"/>
              </a:rPr>
              <a:t>and  </a:t>
            </a:r>
            <a:r>
              <a:rPr kumimoji="0" lang="en-US" sz="2400" b="0" i="0" u="none" strike="noStrike" kern="1200" cap="none" spc="-5" normalizeH="0" baseline="0" noProof="0">
                <a:ln>
                  <a:noFill/>
                </a:ln>
                <a:solidFill>
                  <a:srgbClr val="333333"/>
                </a:solidFill>
                <a:effectLst/>
                <a:uLnTx/>
                <a:uFillTx/>
                <a:latin typeface="Roboto"/>
                <a:ea typeface="+mn-ea"/>
                <a:cs typeface="Roboto"/>
              </a:rPr>
              <a:t>safety </a:t>
            </a:r>
            <a:r>
              <a:rPr kumimoji="0" lang="en-US" sz="2400" b="0" i="0" u="none" strike="noStrike" kern="1200" cap="none" spc="0" normalizeH="0" baseline="0" noProof="0">
                <a:ln>
                  <a:noFill/>
                </a:ln>
                <a:solidFill>
                  <a:srgbClr val="333333"/>
                </a:solidFill>
                <a:effectLst/>
                <a:uLnTx/>
                <a:uFillTx/>
                <a:latin typeface="Roboto"/>
                <a:ea typeface="+mn-ea"/>
                <a:cs typeface="Roboto"/>
              </a:rPr>
              <a:t>of </a:t>
            </a:r>
            <a:r>
              <a:rPr kumimoji="0" lang="en-US" sz="2400" b="0" i="0" u="none" strike="noStrike" kern="1200" cap="none" spc="-5" normalizeH="0" baseline="0" noProof="0">
                <a:ln>
                  <a:noFill/>
                </a:ln>
                <a:solidFill>
                  <a:srgbClr val="333333"/>
                </a:solidFill>
                <a:effectLst/>
                <a:uLnTx/>
                <a:uFillTx/>
                <a:latin typeface="Roboto"/>
                <a:ea typeface="+mn-ea"/>
                <a:cs typeface="Roboto"/>
              </a:rPr>
              <a:t>the</a:t>
            </a:r>
            <a:r>
              <a:rPr kumimoji="0" lang="en-US" sz="2400" b="0" i="0" u="none" strike="noStrike" kern="1200" cap="none" spc="-2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investment.</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933450" lvl="0" indent="0" algn="l" defTabSz="914400" rtl="0" eaLnBrk="1" fontAlgn="auto" latinLnBrk="0" hangingPunct="1">
              <a:lnSpc>
                <a:spcPct val="100000"/>
              </a:lnSpc>
              <a:spcBef>
                <a:spcPts val="5"/>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Creditors: </a:t>
            </a:r>
            <a:r>
              <a:rPr kumimoji="0" lang="en-US" sz="2400" b="0" i="0" u="none" strike="noStrike" kern="1200" cap="none" spc="0" normalizeH="0" baseline="0" noProof="0">
                <a:ln>
                  <a:noFill/>
                </a:ln>
                <a:solidFill>
                  <a:srgbClr val="333333"/>
                </a:solidFill>
                <a:effectLst/>
                <a:uLnTx/>
                <a:uFillTx/>
                <a:latin typeface="Roboto"/>
                <a:ea typeface="+mn-ea"/>
                <a:cs typeface="Roboto"/>
              </a:rPr>
              <a:t>Creditors </a:t>
            </a:r>
            <a:r>
              <a:rPr kumimoji="0" lang="en-US" sz="2400" b="0" i="0" u="none" strike="noStrike" kern="1200" cap="none" spc="-5" normalizeH="0" baseline="0" noProof="0">
                <a:ln>
                  <a:noFill/>
                </a:ln>
                <a:solidFill>
                  <a:srgbClr val="333333"/>
                </a:solidFill>
                <a:effectLst/>
                <a:uLnTx/>
                <a:uFillTx/>
                <a:latin typeface="Roboto"/>
                <a:ea typeface="+mn-ea"/>
                <a:cs typeface="Roboto"/>
              </a:rPr>
              <a:t>provide the </a:t>
            </a:r>
            <a:r>
              <a:rPr kumimoji="0" lang="en-US" sz="2400" b="0" i="0" u="none" strike="noStrike" kern="1200" cap="none" spc="0" normalizeH="0" baseline="0" noProof="0">
                <a:ln>
                  <a:noFill/>
                </a:ln>
                <a:solidFill>
                  <a:srgbClr val="333333"/>
                </a:solidFill>
                <a:effectLst/>
                <a:uLnTx/>
                <a:uFillTx/>
                <a:latin typeface="Roboto"/>
                <a:ea typeface="+mn-ea"/>
                <a:cs typeface="Roboto"/>
              </a:rPr>
              <a:t>goods </a:t>
            </a:r>
            <a:r>
              <a:rPr kumimoji="0" lang="en-US" sz="2400" b="0" i="0" u="none" strike="noStrike" kern="1200" cap="none" spc="-5" normalizeH="0" baseline="0" noProof="0">
                <a:ln>
                  <a:noFill/>
                </a:ln>
                <a:solidFill>
                  <a:srgbClr val="333333"/>
                </a:solidFill>
                <a:effectLst/>
                <a:uLnTx/>
                <a:uFillTx/>
                <a:latin typeface="Roboto"/>
                <a:ea typeface="+mn-ea"/>
                <a:cs typeface="Roboto"/>
              </a:rPr>
              <a:t>on credit. </a:t>
            </a:r>
            <a:r>
              <a:rPr kumimoji="0" lang="en-US" sz="2400" b="0" i="0" u="none" strike="noStrike" kern="1200" cap="none" spc="0" normalizeH="0" baseline="0" noProof="0">
                <a:ln>
                  <a:noFill/>
                </a:ln>
                <a:solidFill>
                  <a:srgbClr val="333333"/>
                </a:solidFill>
                <a:effectLst/>
                <a:uLnTx/>
                <a:uFillTx/>
                <a:latin typeface="Roboto"/>
                <a:ea typeface="+mn-ea"/>
                <a:cs typeface="Roboto"/>
              </a:rPr>
              <a:t>So </a:t>
            </a:r>
            <a:r>
              <a:rPr kumimoji="0" lang="en-US" sz="2400" b="0" i="0" u="none" strike="noStrike" kern="1200" cap="none" spc="-5" normalizeH="0" baseline="0" noProof="0">
                <a:ln>
                  <a:noFill/>
                </a:ln>
                <a:solidFill>
                  <a:srgbClr val="333333"/>
                </a:solidFill>
                <a:effectLst/>
                <a:uLnTx/>
                <a:uFillTx/>
                <a:latin typeface="Roboto"/>
                <a:ea typeface="+mn-ea"/>
                <a:cs typeface="Roboto"/>
              </a:rPr>
              <a:t>they </a:t>
            </a:r>
            <a:r>
              <a:rPr kumimoji="0" lang="en-US" sz="2400" b="0" i="0" u="none" strike="noStrike" kern="1200" cap="none" spc="0" normalizeH="0" baseline="0" noProof="0">
                <a:ln>
                  <a:noFill/>
                </a:ln>
                <a:solidFill>
                  <a:srgbClr val="333333"/>
                </a:solidFill>
                <a:effectLst/>
                <a:uLnTx/>
                <a:uFillTx/>
                <a:latin typeface="Roboto"/>
                <a:ea typeface="+mn-ea"/>
                <a:cs typeface="Roboto"/>
              </a:rPr>
              <a:t>need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  information to ascertain the financial soundness </a:t>
            </a:r>
            <a:r>
              <a:rPr kumimoji="0" lang="en-US" sz="2400" b="0" i="0" u="none" strike="noStrike" kern="1200" cap="none" spc="0" normalizeH="0" baseline="0" noProof="0">
                <a:ln>
                  <a:noFill/>
                </a:ln>
                <a:solidFill>
                  <a:srgbClr val="333333"/>
                </a:solidFill>
                <a:effectLst/>
                <a:uLnTx/>
                <a:uFillTx/>
                <a:latin typeface="Roboto"/>
                <a:ea typeface="+mn-ea"/>
                <a:cs typeface="Roboto"/>
              </a:rPr>
              <a:t>of </a:t>
            </a:r>
            <a:r>
              <a:rPr kumimoji="0" lang="en-US" sz="2400" b="0" i="0" u="none" strike="noStrike" kern="1200" cap="none" spc="-5" normalizeH="0" baseline="0" noProof="0">
                <a:ln>
                  <a:noFill/>
                </a:ln>
                <a:solidFill>
                  <a:srgbClr val="333333"/>
                </a:solidFill>
                <a:effectLst/>
                <a:uLnTx/>
                <a:uFillTx/>
                <a:latin typeface="Roboto"/>
                <a:ea typeface="+mn-ea"/>
                <a:cs typeface="Roboto"/>
              </a:rPr>
              <a:t>the</a:t>
            </a:r>
            <a:r>
              <a:rPr kumimoji="0" lang="en-US" sz="2400" b="0" i="0" u="none" strike="noStrike" kern="1200" cap="none" spc="-5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firm.</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12700" marR="460375"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a:ln>
                  <a:noFill/>
                </a:ln>
                <a:solidFill>
                  <a:srgbClr val="333333"/>
                </a:solidFill>
                <a:effectLst/>
                <a:uLnTx/>
                <a:uFillTx/>
                <a:latin typeface="Roboto"/>
                <a:ea typeface="+mn-ea"/>
                <a:cs typeface="Roboto"/>
              </a:rPr>
              <a:t>Government: </a:t>
            </a:r>
            <a:r>
              <a:rPr kumimoji="0" lang="en-US" sz="2400" b="0" i="0" u="none" strike="noStrike" kern="1200" cap="none" spc="0" normalizeH="0" baseline="0" noProof="0">
                <a:ln>
                  <a:noFill/>
                </a:ln>
                <a:solidFill>
                  <a:srgbClr val="333333"/>
                </a:solidFill>
                <a:effectLst/>
                <a:uLnTx/>
                <a:uFillTx/>
                <a:latin typeface="Roboto"/>
                <a:ea typeface="+mn-ea"/>
                <a:cs typeface="Roboto"/>
              </a:rPr>
              <a:t>The government needs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 information to assess the tax  liability </a:t>
            </a:r>
            <a:r>
              <a:rPr kumimoji="0" lang="en-US" sz="2400" b="0" i="0" u="none" strike="noStrike" kern="1200" cap="none" spc="0" normalizeH="0" baseline="0" noProof="0">
                <a:ln>
                  <a:noFill/>
                </a:ln>
                <a:solidFill>
                  <a:srgbClr val="333333"/>
                </a:solidFill>
                <a:effectLst/>
                <a:uLnTx/>
                <a:uFillTx/>
                <a:latin typeface="Roboto"/>
                <a:ea typeface="+mn-ea"/>
                <a:cs typeface="Roboto"/>
              </a:rPr>
              <a:t>of </a:t>
            </a:r>
            <a:r>
              <a:rPr kumimoji="0" lang="en-US" sz="2400" b="0" i="0" u="none" strike="noStrike" kern="1200" cap="none" spc="-5" normalizeH="0" baseline="0" noProof="0">
                <a:ln>
                  <a:noFill/>
                </a:ln>
                <a:solidFill>
                  <a:srgbClr val="333333"/>
                </a:solidFill>
                <a:effectLst/>
                <a:uLnTx/>
                <a:uFillTx/>
                <a:latin typeface="Roboto"/>
                <a:ea typeface="+mn-ea"/>
                <a:cs typeface="Roboto"/>
              </a:rPr>
              <a:t>the business</a:t>
            </a:r>
            <a:r>
              <a:rPr kumimoji="0" lang="en-US" sz="2400" b="0" i="0" u="none" strike="noStrike" kern="1200" cap="none" spc="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entity.</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Researchers: </a:t>
            </a:r>
            <a:r>
              <a:rPr kumimoji="0" lang="en-US" sz="2400" b="0" i="0" u="none" strike="noStrike" kern="1200" cap="none" spc="-5" normalizeH="0" baseline="0" noProof="0">
                <a:ln>
                  <a:noFill/>
                </a:ln>
                <a:solidFill>
                  <a:srgbClr val="333333"/>
                </a:solidFill>
                <a:effectLst/>
                <a:uLnTx/>
                <a:uFillTx/>
                <a:latin typeface="Roboto"/>
                <a:ea typeface="+mn-ea"/>
                <a:cs typeface="Roboto"/>
              </a:rPr>
              <a:t>Researchers use accounting information in their </a:t>
            </a:r>
            <a:r>
              <a:rPr kumimoji="0" lang="en-US" sz="2400" b="0" i="0" u="none" strike="noStrike" kern="1200" cap="none" spc="0" normalizeH="0" baseline="0" noProof="0">
                <a:ln>
                  <a:noFill/>
                </a:ln>
                <a:solidFill>
                  <a:srgbClr val="333333"/>
                </a:solidFill>
                <a:effectLst/>
                <a:uLnTx/>
                <a:uFillTx/>
                <a:latin typeface="Roboto"/>
                <a:ea typeface="+mn-ea"/>
                <a:cs typeface="Roboto"/>
              </a:rPr>
              <a:t>research </a:t>
            </a:r>
            <a:r>
              <a:rPr kumimoji="0" lang="en-US" sz="2400" b="0" i="0" u="none" strike="noStrike" kern="1200" cap="none" spc="-5" normalizeH="0" baseline="0" noProof="0">
                <a:ln>
                  <a:noFill/>
                </a:ln>
                <a:solidFill>
                  <a:srgbClr val="333333"/>
                </a:solidFill>
                <a:effectLst/>
                <a:uLnTx/>
                <a:uFillTx/>
                <a:latin typeface="Roboto"/>
                <a:ea typeface="+mn-ea"/>
                <a:cs typeface="Roboto"/>
              </a:rPr>
              <a:t>work.</a:t>
            </a:r>
            <a:endParaRPr kumimoji="0" lang="en-US" sz="2400" b="0" i="0" u="none" strike="noStrike" kern="1200" cap="none" spc="0" normalizeH="0" baseline="0" noProof="0">
              <a:ln>
                <a:noFill/>
              </a:ln>
              <a:solidFill>
                <a:prstClr val="black"/>
              </a:solidFill>
              <a:effectLst/>
              <a:uLnTx/>
              <a:uFillTx/>
              <a:latin typeface="Roboto"/>
              <a:ea typeface="+mn-e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a:ln>
                  <a:noFill/>
                </a:ln>
                <a:solidFill>
                  <a:srgbClr val="333333"/>
                </a:solidFill>
                <a:effectLst/>
                <a:uLnTx/>
                <a:uFillTx/>
                <a:latin typeface="Roboto"/>
                <a:ea typeface="+mn-ea"/>
                <a:cs typeface="Roboto"/>
              </a:rPr>
              <a:t>Consumers: </a:t>
            </a:r>
            <a:r>
              <a:rPr kumimoji="0" lang="en-US" sz="2400" b="0" i="0" u="none" strike="noStrike" kern="1200" cap="none" spc="0" normalizeH="0" baseline="0" noProof="0">
                <a:ln>
                  <a:noFill/>
                </a:ln>
                <a:solidFill>
                  <a:srgbClr val="333333"/>
                </a:solidFill>
                <a:effectLst/>
                <a:uLnTx/>
                <a:uFillTx/>
                <a:latin typeface="Roboto"/>
                <a:ea typeface="+mn-ea"/>
                <a:cs typeface="Roboto"/>
              </a:rPr>
              <a:t>They </a:t>
            </a:r>
            <a:r>
              <a:rPr kumimoji="0" lang="en-US" sz="2400" b="0" i="0" u="none" strike="noStrike" kern="1200" cap="none" spc="-5" normalizeH="0" baseline="0" noProof="0">
                <a:ln>
                  <a:noFill/>
                </a:ln>
                <a:solidFill>
                  <a:srgbClr val="333333"/>
                </a:solidFill>
                <a:effectLst/>
                <a:uLnTx/>
                <a:uFillTx/>
                <a:latin typeface="Roboto"/>
                <a:ea typeface="+mn-ea"/>
                <a:cs typeface="Roboto"/>
              </a:rPr>
              <a:t>require accounting information </a:t>
            </a:r>
            <a:r>
              <a:rPr kumimoji="0" lang="en-US" sz="2400" b="0" i="0" u="none" strike="noStrike" kern="1200" cap="none" spc="0" normalizeH="0" baseline="0" noProof="0">
                <a:ln>
                  <a:noFill/>
                </a:ln>
                <a:solidFill>
                  <a:srgbClr val="333333"/>
                </a:solidFill>
                <a:effectLst/>
                <a:uLnTx/>
                <a:uFillTx/>
                <a:latin typeface="Roboto"/>
                <a:ea typeface="+mn-ea"/>
                <a:cs typeface="Roboto"/>
              </a:rPr>
              <a:t>for </a:t>
            </a:r>
            <a:r>
              <a:rPr kumimoji="0" lang="en-US" sz="2400" b="0" i="0" u="none" strike="noStrike" kern="1200" cap="none" spc="-5" normalizeH="0" baseline="0" noProof="0">
                <a:ln>
                  <a:noFill/>
                </a:ln>
                <a:solidFill>
                  <a:srgbClr val="333333"/>
                </a:solidFill>
                <a:effectLst/>
                <a:uLnTx/>
                <a:uFillTx/>
                <a:latin typeface="Roboto"/>
                <a:ea typeface="+mn-ea"/>
                <a:cs typeface="Roboto"/>
              </a:rPr>
              <a:t>establishing </a:t>
            </a:r>
            <a:r>
              <a:rPr kumimoji="0" lang="en-US" sz="2400" b="0" i="0" u="none" strike="noStrike" kern="1200" cap="none" spc="0" normalizeH="0" baseline="0" noProof="0">
                <a:ln>
                  <a:noFill/>
                </a:ln>
                <a:solidFill>
                  <a:srgbClr val="333333"/>
                </a:solidFill>
                <a:effectLst/>
                <a:uLnTx/>
                <a:uFillTx/>
                <a:latin typeface="Roboto"/>
                <a:ea typeface="+mn-ea"/>
                <a:cs typeface="Roboto"/>
              </a:rPr>
              <a:t>good</a:t>
            </a:r>
            <a:r>
              <a:rPr kumimoji="0" lang="en-US" sz="2400" b="0" i="0" u="none" strike="noStrike" kern="1200" cap="none" spc="10"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accounting</a:t>
            </a:r>
            <a:r>
              <a:rPr kumimoji="0" lang="en-US" sz="2400" b="0" i="0" u="none" strike="noStrike" kern="1200" cap="none" spc="0" normalizeH="0" baseline="0" noProof="0">
                <a:ln>
                  <a:noFill/>
                </a:ln>
                <a:solidFill>
                  <a:prstClr val="black"/>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control, which will </a:t>
            </a:r>
            <a:r>
              <a:rPr kumimoji="0" lang="en-US" sz="2400" b="0" i="0" u="none" strike="noStrike" kern="1200" cap="none" spc="0" normalizeH="0" baseline="0" noProof="0">
                <a:ln>
                  <a:noFill/>
                </a:ln>
                <a:solidFill>
                  <a:srgbClr val="333333"/>
                </a:solidFill>
                <a:effectLst/>
                <a:uLnTx/>
                <a:uFillTx/>
                <a:latin typeface="Roboto"/>
                <a:ea typeface="+mn-ea"/>
                <a:cs typeface="Roboto"/>
              </a:rPr>
              <a:t>reduce </a:t>
            </a:r>
            <a:r>
              <a:rPr kumimoji="0" lang="en-US" sz="2400" b="0" i="0" u="none" strike="noStrike" kern="1200" cap="none" spc="-5" normalizeH="0" baseline="0" noProof="0">
                <a:ln>
                  <a:noFill/>
                </a:ln>
                <a:solidFill>
                  <a:srgbClr val="333333"/>
                </a:solidFill>
                <a:effectLst/>
                <a:uLnTx/>
                <a:uFillTx/>
                <a:latin typeface="Roboto"/>
                <a:ea typeface="+mn-ea"/>
                <a:cs typeface="Roboto"/>
              </a:rPr>
              <a:t>the cost </a:t>
            </a:r>
            <a:r>
              <a:rPr kumimoji="0" lang="en-US" sz="2400" b="0" i="0" u="none" strike="noStrike" kern="1200" cap="none" spc="0" normalizeH="0" baseline="0" noProof="0">
                <a:ln>
                  <a:noFill/>
                </a:ln>
                <a:solidFill>
                  <a:srgbClr val="333333"/>
                </a:solidFill>
                <a:effectLst/>
                <a:uLnTx/>
                <a:uFillTx/>
                <a:latin typeface="Roboto"/>
                <a:ea typeface="+mn-ea"/>
                <a:cs typeface="Roboto"/>
              </a:rPr>
              <a:t>of</a:t>
            </a:r>
            <a:r>
              <a:rPr kumimoji="0" lang="en-US" sz="2400" b="0" i="0" u="none" strike="noStrike" kern="1200" cap="none" spc="-75" normalizeH="0" baseline="0" noProof="0">
                <a:ln>
                  <a:noFill/>
                </a:ln>
                <a:solidFill>
                  <a:srgbClr val="333333"/>
                </a:solidFill>
                <a:effectLst/>
                <a:uLnTx/>
                <a:uFillTx/>
                <a:latin typeface="Roboto"/>
                <a:ea typeface="+mn-ea"/>
                <a:cs typeface="Roboto"/>
              </a:rPr>
              <a:t> </a:t>
            </a:r>
            <a:r>
              <a:rPr kumimoji="0" lang="en-US" sz="2400" b="0" i="0" u="none" strike="noStrike" kern="1200" cap="none" spc="-5" normalizeH="0" baseline="0" noProof="0">
                <a:ln>
                  <a:noFill/>
                </a:ln>
                <a:solidFill>
                  <a:srgbClr val="333333"/>
                </a:solidFill>
                <a:effectLst/>
                <a:uLnTx/>
                <a:uFillTx/>
                <a:latin typeface="Roboto"/>
                <a:ea typeface="+mn-ea"/>
                <a:cs typeface="Roboto"/>
              </a:rPr>
              <a:t>production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235867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n-US" sz="2800" b="1" i="0" u="none" strike="noStrike" kern="1200" cap="none" spc="-5" normalizeH="0" baseline="0" noProof="0" dirty="0">
                <a:ln>
                  <a:noFill/>
                </a:ln>
                <a:solidFill>
                  <a:srgbClr val="813587"/>
                </a:solidFill>
                <a:effectLst/>
                <a:uLnTx/>
                <a:uFillTx/>
                <a:latin typeface="Roboto"/>
                <a:ea typeface="+mn-ea"/>
                <a:cs typeface="Roboto"/>
              </a:rPr>
              <a:t>       Qualitative Characteristics of </a:t>
            </a:r>
            <a:r>
              <a:rPr kumimoji="0" lang="en-US" sz="2800" b="1" i="0" u="none" strike="noStrike" kern="1200" cap="none" spc="0" normalizeH="0" baseline="0" noProof="0" dirty="0">
                <a:ln>
                  <a:noFill/>
                </a:ln>
                <a:solidFill>
                  <a:srgbClr val="813587"/>
                </a:solidFill>
                <a:effectLst/>
                <a:uLnTx/>
                <a:uFillTx/>
                <a:latin typeface="Roboto"/>
                <a:ea typeface="+mn-ea"/>
                <a:cs typeface="Roboto"/>
              </a:rPr>
              <a:t>Accounting</a:t>
            </a:r>
            <a:r>
              <a:rPr kumimoji="0" lang="en-US" sz="2800" b="1" i="0" u="none" strike="noStrike" kern="1200" cap="none" spc="35" normalizeH="0" baseline="0" noProof="0" dirty="0">
                <a:ln>
                  <a:noFill/>
                </a:ln>
                <a:solidFill>
                  <a:srgbClr val="813587"/>
                </a:solidFill>
                <a:effectLst/>
                <a:uLnTx/>
                <a:uFillTx/>
                <a:latin typeface="Roboto"/>
                <a:ea typeface="+mn-ea"/>
                <a:cs typeface="Roboto"/>
              </a:rPr>
              <a:t> </a:t>
            </a:r>
            <a:r>
              <a:rPr kumimoji="0" lang="en-US" sz="2800" b="1" i="0" u="none" strike="noStrike" kern="1200" cap="none" spc="-5" normalizeH="0" baseline="0" noProof="0" dirty="0">
                <a:ln>
                  <a:noFill/>
                </a:ln>
                <a:solidFill>
                  <a:srgbClr val="813587"/>
                </a:solidFill>
                <a:effectLst/>
                <a:uLnTx/>
                <a:uFillTx/>
                <a:latin typeface="Roboto"/>
                <a:ea typeface="+mn-ea"/>
                <a:cs typeface="Roboto"/>
              </a:rPr>
              <a:t>Information</a:t>
            </a:r>
            <a:endParaRPr kumimoji="0" lang="en-US" sz="28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302278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38150" y="438150"/>
            <a:ext cx="11025187" cy="5962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just" defTabSz="914400" rtl="0" eaLnBrk="1" fontAlgn="auto" latinLnBrk="0" hangingPunct="1">
              <a:lnSpc>
                <a:spcPct val="100000"/>
              </a:lnSpc>
              <a:spcBef>
                <a:spcPts val="100"/>
              </a:spcBef>
              <a:spcAft>
                <a:spcPts val="0"/>
              </a:spcAft>
              <a:buClrTx/>
              <a:buSzTx/>
              <a:buFontTx/>
              <a:buNone/>
              <a:tabLst/>
              <a:defRPr/>
            </a:pPr>
            <a:r>
              <a:rPr kumimoji="0" lang="en-US" sz="2400" b="0" i="0" u="none" strike="noStrike" kern="1200" cap="none" spc="-5" normalizeH="0" baseline="0" noProof="0" dirty="0">
                <a:ln>
                  <a:noFill/>
                </a:ln>
                <a:solidFill>
                  <a:srgbClr val="813587"/>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813587"/>
                </a:solidFill>
                <a:effectLst/>
                <a:uLnTx/>
                <a:uFillTx/>
                <a:latin typeface="Roboto"/>
                <a:ea typeface="+mn-ea"/>
                <a:cs typeface="Roboto"/>
              </a:rPr>
              <a:t>of </a:t>
            </a:r>
            <a:r>
              <a:rPr kumimoji="0" lang="en-US" sz="2400" b="0" i="0" u="none" strike="noStrike" kern="1200" cap="none" spc="-5" normalizeH="0" baseline="0" noProof="0" dirty="0">
                <a:ln>
                  <a:noFill/>
                </a:ln>
                <a:solidFill>
                  <a:srgbClr val="813587"/>
                </a:solidFill>
                <a:effectLst/>
                <a:uLnTx/>
                <a:uFillTx/>
                <a:latin typeface="Roboto"/>
                <a:ea typeface="+mn-ea"/>
                <a:cs typeface="Roboto"/>
              </a:rPr>
              <a:t>Accounting</a:t>
            </a:r>
            <a:r>
              <a:rPr kumimoji="0" lang="en-US" sz="2400" b="0" i="0" u="none" strike="noStrike" kern="1200" cap="none" spc="-65" normalizeH="0" baseline="0" noProof="0" dirty="0">
                <a:ln>
                  <a:noFill/>
                </a:ln>
                <a:solidFill>
                  <a:srgbClr val="813587"/>
                </a:solidFill>
                <a:effectLst/>
                <a:uLnTx/>
                <a:uFillTx/>
                <a:latin typeface="Roboto"/>
                <a:ea typeface="+mn-ea"/>
                <a:cs typeface="Roboto"/>
              </a:rPr>
              <a:t> </a:t>
            </a:r>
            <a:r>
              <a:rPr kumimoji="0" lang="en-US" sz="2400" b="0" i="0" u="none" strike="noStrike" kern="1200" cap="none" spc="0" normalizeH="0" baseline="0" noProof="0" dirty="0">
                <a:ln>
                  <a:noFill/>
                </a:ln>
                <a:solidFill>
                  <a:srgbClr val="813587"/>
                </a:solidFill>
                <a:effectLst/>
                <a:uLnTx/>
                <a:uFillTx/>
                <a:latin typeface="Roboto"/>
                <a:ea typeface="+mn-ea"/>
                <a:cs typeface="Roboto"/>
              </a:rPr>
              <a:t>Information</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 normalizeH="0" baseline="0" noProof="0" dirty="0">
                <a:ln>
                  <a:noFill/>
                </a:ln>
                <a:solidFill>
                  <a:srgbClr val="333333"/>
                </a:solidFill>
                <a:effectLst/>
                <a:uLnTx/>
                <a:uFillTx/>
                <a:latin typeface="Roboto"/>
                <a:ea typeface="+mn-ea"/>
                <a:cs typeface="Roboto"/>
              </a:rPr>
              <a:t>Qualitative characteristics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attributes of accounting information,</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which</a:t>
            </a:r>
            <a:r>
              <a:rPr kumimoji="0" lang="en-US" sz="2400" b="0" i="0" u="none" strike="noStrike" kern="1200" cap="none" spc="-5" normalizeH="0" baseline="0" noProof="0" dirty="0">
                <a:ln>
                  <a:noFill/>
                </a:ln>
                <a:solidFill>
                  <a:prstClr val="black"/>
                </a:solidFill>
                <a:effectLst/>
                <a:uLnTx/>
                <a:uFillTx/>
                <a:latin typeface="Roboto"/>
                <a:ea typeface="+mn-ea"/>
                <a:cs typeface="Roboto"/>
              </a:rPr>
              <a:t> </a:t>
            </a:r>
            <a:r>
              <a:rPr kumimoji="0" lang="en-US" sz="2400" b="0" i="0" u="none" strike="noStrike" kern="1200" cap="none" spc="0" normalizeH="0" baseline="0" noProof="0" dirty="0">
                <a:ln>
                  <a:noFill/>
                </a:ln>
                <a:solidFill>
                  <a:srgbClr val="333333"/>
                </a:solidFill>
                <a:effectLst/>
                <a:uLnTx/>
                <a:uFillTx/>
                <a:latin typeface="Roboto"/>
                <a:ea typeface="+mn-ea"/>
                <a:cs typeface="Roboto"/>
              </a:rPr>
              <a:t>enhance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its 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a:t>
            </a:r>
            <a:r>
              <a:rPr kumimoji="0" lang="en-US" sz="2400" b="0" i="0" u="none" strike="noStrike" kern="1200" cap="none" spc="-5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usefulness:</a:t>
            </a:r>
          </a:p>
          <a:p>
            <a:pPr marL="1270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0" normalizeH="0" baseline="0" noProof="0" dirty="0">
                <a:ln>
                  <a:noFill/>
                </a:ln>
                <a:solidFill>
                  <a:srgbClr val="333333"/>
                </a:solidFill>
                <a:effectLst/>
                <a:uLnTx/>
                <a:uFillTx/>
                <a:latin typeface="Roboto"/>
                <a:ea typeface="+mn-ea"/>
                <a:cs typeface="Roboto"/>
              </a:rPr>
              <a:t>Reliability: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Reliability implies </a:t>
            </a:r>
            <a:r>
              <a:rPr kumimoji="0" lang="en-US" sz="2400" b="0" i="0" u="none" strike="noStrike" kern="1200" cap="none" spc="0" normalizeH="0" baseline="0" noProof="0" dirty="0">
                <a:ln>
                  <a:noFill/>
                </a:ln>
                <a:solidFill>
                  <a:srgbClr val="333333"/>
                </a:solidFill>
                <a:effectLst/>
                <a:uLnTx/>
                <a:uFillTx/>
                <a:latin typeface="Roboto"/>
                <a:ea typeface="+mn-ea"/>
                <a:cs typeface="Roboto"/>
              </a:rPr>
              <a:t>that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 information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free from material  error 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personal</a:t>
            </a:r>
            <a:r>
              <a:rPr kumimoji="0" lang="en-US" sz="2400" b="0" i="0" u="none" strike="noStrike" kern="1200" cap="none" spc="-45"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bias.</a:t>
            </a:r>
          </a:p>
          <a:p>
            <a:pPr marL="12700" marR="26606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Relevance: </a:t>
            </a:r>
            <a:r>
              <a:rPr kumimoji="0" lang="en-US" sz="2400" b="0" i="0" u="none" strike="noStrike" kern="1200" cap="none" spc="-5" normalizeH="0" baseline="0" noProof="0" dirty="0">
                <a:ln>
                  <a:noFill/>
                </a:ln>
                <a:solidFill>
                  <a:srgbClr val="333333"/>
                </a:solidFill>
                <a:effectLst/>
                <a:uLnTx/>
                <a:uFillTx/>
                <a:latin typeface="Roboto"/>
                <a:ea typeface="+mn-ea"/>
                <a:cs typeface="Roboto"/>
              </a:rPr>
              <a:t>Accounting information must be relevant to the </a:t>
            </a:r>
            <a:r>
              <a:rPr kumimoji="0" lang="en-US" sz="2400" b="0" i="0" u="none" strike="noStrike" kern="1200" cap="none" spc="0" normalizeH="0" baseline="0" noProof="0" dirty="0">
                <a:ln>
                  <a:noFill/>
                </a:ln>
                <a:solidFill>
                  <a:srgbClr val="333333"/>
                </a:solidFill>
                <a:effectLst/>
                <a:uLnTx/>
                <a:uFillTx/>
                <a:latin typeface="Roboto"/>
                <a:ea typeface="+mn-ea"/>
                <a:cs typeface="Roboto"/>
              </a:rPr>
              <a:t>decision-making  </a:t>
            </a:r>
            <a:r>
              <a:rPr kumimoji="0" lang="en-US" sz="2400" b="0" i="0" u="none" strike="noStrike" kern="1200" cap="none" spc="-5" normalizeH="0" baseline="0" noProof="0" dirty="0">
                <a:ln>
                  <a:noFill/>
                </a:ln>
                <a:solidFill>
                  <a:srgbClr val="333333"/>
                </a:solidFill>
                <a:effectLst/>
                <a:uLnTx/>
                <a:uFillTx/>
                <a:latin typeface="Roboto"/>
                <a:ea typeface="+mn-ea"/>
                <a:cs typeface="Roboto"/>
              </a:rPr>
              <a:t>requirements </a:t>
            </a:r>
            <a:r>
              <a:rPr kumimoji="0" lang="en-US" sz="2400" b="0" i="0" u="none" strike="noStrike" kern="1200" cap="none" spc="0" normalizeH="0" baseline="0" noProof="0" dirty="0">
                <a:ln>
                  <a:noFill/>
                </a:ln>
                <a:solidFill>
                  <a:srgbClr val="333333"/>
                </a:solidFill>
                <a:effectLst/>
                <a:uLnTx/>
                <a:uFillTx/>
                <a:latin typeface="Roboto"/>
                <a:ea typeface="+mn-ea"/>
                <a:cs typeface="Roboto"/>
              </a:rPr>
              <a:t>of </a:t>
            </a:r>
            <a:r>
              <a:rPr kumimoji="0" lang="en-US" sz="2400" b="0" i="0" u="none" strike="noStrike" kern="1200" cap="none" spc="-5" normalizeH="0" baseline="0" noProof="0" dirty="0">
                <a:ln>
                  <a:noFill/>
                </a:ln>
                <a:solidFill>
                  <a:srgbClr val="333333"/>
                </a:solidFill>
                <a:effectLst/>
                <a:uLnTx/>
                <a:uFillTx/>
                <a:latin typeface="Roboto"/>
                <a:ea typeface="+mn-ea"/>
                <a:cs typeface="Roboto"/>
              </a:rPr>
              <a:t>the</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users.</a:t>
            </a:r>
          </a:p>
          <a:p>
            <a:pPr marL="12700" marR="313055"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Understandability: </a:t>
            </a:r>
            <a:r>
              <a:rPr kumimoji="0" lang="en-US" sz="2400" b="0" i="0" u="none" strike="noStrike" kern="1200" cap="none" spc="0" normalizeH="0" baseline="0" noProof="0" dirty="0">
                <a:ln>
                  <a:noFill/>
                </a:ln>
                <a:solidFill>
                  <a:srgbClr val="333333"/>
                </a:solidFill>
                <a:effectLst/>
                <a:uLnTx/>
                <a:uFillTx/>
                <a:latin typeface="Roboto"/>
                <a:ea typeface="+mn-ea"/>
                <a:cs typeface="Roboto"/>
              </a:rPr>
              <a:t>Information </a:t>
            </a:r>
            <a:r>
              <a:rPr kumimoji="0" lang="en-US" sz="2400" b="0" i="0" u="none" strike="noStrike" kern="1200" cap="none" spc="-5" normalizeH="0" baseline="0" noProof="0" dirty="0">
                <a:ln>
                  <a:noFill/>
                </a:ln>
                <a:solidFill>
                  <a:srgbClr val="333333"/>
                </a:solidFill>
                <a:effectLst/>
                <a:uLnTx/>
                <a:uFillTx/>
                <a:latin typeface="Roboto"/>
                <a:ea typeface="+mn-ea"/>
                <a:cs typeface="Roboto"/>
              </a:rPr>
              <a:t>should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disclosed in financial statements</a:t>
            </a:r>
            <a:r>
              <a:rPr kumimoji="0" lang="en-US" sz="2400" b="0" i="0" u="none" strike="noStrike" kern="1200" cap="none" spc="-4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in</a:t>
            </a:r>
            <a:r>
              <a:rPr kumimoji="0" lang="en-US" sz="2400" b="0" i="0" u="none" strike="noStrike" kern="1200" cap="none" spc="0" normalizeH="0" baseline="0" noProof="0" dirty="0">
                <a:ln>
                  <a:noFill/>
                </a:ln>
                <a:solidFill>
                  <a:prstClr val="black"/>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such </a:t>
            </a:r>
            <a:r>
              <a:rPr kumimoji="0" lang="en-US" sz="2400" b="0" i="0" u="none" strike="noStrike" kern="1200" cap="none" spc="0" normalizeH="0" baseline="0" noProof="0" dirty="0">
                <a:ln>
                  <a:noFill/>
                </a:ln>
                <a:solidFill>
                  <a:srgbClr val="333333"/>
                </a:solidFill>
                <a:effectLst/>
                <a:uLnTx/>
                <a:uFillTx/>
                <a:latin typeface="Roboto"/>
                <a:ea typeface="+mn-ea"/>
                <a:cs typeface="Roboto"/>
              </a:rPr>
              <a:t>a manner </a:t>
            </a:r>
            <a:r>
              <a:rPr kumimoji="0" lang="en-US" sz="2400" b="0" i="0" u="none" strike="noStrike" kern="1200" cap="none" spc="-5" normalizeH="0" baseline="0" noProof="0" dirty="0">
                <a:ln>
                  <a:noFill/>
                </a:ln>
                <a:solidFill>
                  <a:srgbClr val="333333"/>
                </a:solidFill>
                <a:effectLst/>
                <a:uLnTx/>
                <a:uFillTx/>
                <a:latin typeface="Roboto"/>
                <a:ea typeface="+mn-ea"/>
                <a:cs typeface="Roboto"/>
              </a:rPr>
              <a:t>that these </a:t>
            </a:r>
            <a:r>
              <a:rPr kumimoji="0" lang="en-US" sz="2400" b="0" i="0" u="none" strike="noStrike" kern="1200" cap="none" spc="0" normalizeH="0" baseline="0" noProof="0" dirty="0">
                <a:ln>
                  <a:noFill/>
                </a:ln>
                <a:solidFill>
                  <a:srgbClr val="333333"/>
                </a:solidFill>
                <a:effectLst/>
                <a:uLnTx/>
                <a:uFillTx/>
                <a:latin typeface="Roboto"/>
                <a:ea typeface="+mn-ea"/>
                <a:cs typeface="Roboto"/>
              </a:rPr>
              <a:t>are </a:t>
            </a:r>
            <a:r>
              <a:rPr kumimoji="0" lang="en-US" sz="2400" b="0" i="0" u="none" strike="noStrike" kern="1200" cap="none" spc="-5" normalizeH="0" baseline="0" noProof="0" dirty="0">
                <a:ln>
                  <a:noFill/>
                </a:ln>
                <a:solidFill>
                  <a:srgbClr val="333333"/>
                </a:solidFill>
                <a:effectLst/>
                <a:uLnTx/>
                <a:uFillTx/>
                <a:latin typeface="Roboto"/>
                <a:ea typeface="+mn-ea"/>
                <a:cs typeface="Roboto"/>
              </a:rPr>
              <a:t>easily</a:t>
            </a:r>
            <a:r>
              <a:rPr kumimoji="0" lang="en-US" sz="2400" b="0" i="0" u="none" strike="noStrike" kern="1200" cap="none" spc="-9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understandable.</a:t>
            </a:r>
          </a:p>
          <a:p>
            <a:pPr marL="93345" marR="0" lvl="0" indent="-8128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a:p>
            <a:pPr marL="12700" marR="5080" lvl="0" indent="0" algn="just"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2400" b="1" i="0" u="none" strike="noStrike" kern="1200" cap="none" spc="-5" normalizeH="0" baseline="0" noProof="0" dirty="0">
                <a:ln>
                  <a:noFill/>
                </a:ln>
                <a:solidFill>
                  <a:srgbClr val="333333"/>
                </a:solidFill>
                <a:effectLst/>
                <a:uLnTx/>
                <a:uFillTx/>
                <a:latin typeface="Roboto"/>
                <a:ea typeface="+mn-ea"/>
                <a:cs typeface="Roboto"/>
              </a:rPr>
              <a:t>Comparability: </a:t>
            </a:r>
            <a:r>
              <a:rPr kumimoji="0" lang="en-US" sz="2400" b="0" i="0" u="none" strike="noStrike" kern="1200" cap="none" spc="-5" normalizeH="0" baseline="0" noProof="0" dirty="0">
                <a:ln>
                  <a:noFill/>
                </a:ln>
                <a:solidFill>
                  <a:srgbClr val="333333"/>
                </a:solidFill>
                <a:effectLst/>
                <a:uLnTx/>
                <a:uFillTx/>
                <a:latin typeface="Roboto"/>
                <a:ea typeface="+mn-ea"/>
                <a:cs typeface="Roboto"/>
              </a:rPr>
              <a:t>Both intra-firm </a:t>
            </a:r>
            <a:r>
              <a:rPr kumimoji="0" lang="en-US" sz="2400" b="0" i="0" u="none" strike="noStrike" kern="1200" cap="none" spc="0" normalizeH="0" baseline="0" noProof="0" dirty="0">
                <a:ln>
                  <a:noFill/>
                </a:ln>
                <a:solidFill>
                  <a:srgbClr val="333333"/>
                </a:solidFill>
                <a:effectLst/>
                <a:uLnTx/>
                <a:uFillTx/>
                <a:latin typeface="Roboto"/>
                <a:ea typeface="+mn-ea"/>
                <a:cs typeface="Roboto"/>
              </a:rPr>
              <a:t>and </a:t>
            </a:r>
            <a:r>
              <a:rPr kumimoji="0" lang="en-US" sz="2400" b="0" i="0" u="none" strike="noStrike" kern="1200" cap="none" spc="-5" normalizeH="0" baseline="0" noProof="0" dirty="0">
                <a:ln>
                  <a:noFill/>
                </a:ln>
                <a:solidFill>
                  <a:srgbClr val="333333"/>
                </a:solidFill>
                <a:effectLst/>
                <a:uLnTx/>
                <a:uFillTx/>
                <a:latin typeface="Roboto"/>
                <a:ea typeface="+mn-ea"/>
                <a:cs typeface="Roboto"/>
              </a:rPr>
              <a:t>inter-firm comparison must </a:t>
            </a:r>
            <a:r>
              <a:rPr kumimoji="0" lang="en-US" sz="2400" b="0" i="0" u="none" strike="noStrike" kern="1200" cap="none" spc="0" normalizeH="0" baseline="0" noProof="0" dirty="0">
                <a:ln>
                  <a:noFill/>
                </a:ln>
                <a:solidFill>
                  <a:srgbClr val="333333"/>
                </a:solidFill>
                <a:effectLst/>
                <a:uLnTx/>
                <a:uFillTx/>
                <a:latin typeface="Roboto"/>
                <a:ea typeface="+mn-ea"/>
                <a:cs typeface="Roboto"/>
              </a:rPr>
              <a:t>be </a:t>
            </a:r>
            <a:r>
              <a:rPr kumimoji="0" lang="en-US" sz="2400" b="0" i="0" u="none" strike="noStrike" kern="1200" cap="none" spc="-5" normalizeH="0" baseline="0" noProof="0" dirty="0">
                <a:ln>
                  <a:noFill/>
                </a:ln>
                <a:solidFill>
                  <a:srgbClr val="333333"/>
                </a:solidFill>
                <a:effectLst/>
                <a:uLnTx/>
                <a:uFillTx/>
                <a:latin typeface="Roboto"/>
                <a:ea typeface="+mn-ea"/>
                <a:cs typeface="Roboto"/>
              </a:rPr>
              <a:t>possible </a:t>
            </a:r>
            <a:r>
              <a:rPr kumimoji="0" lang="en-US" sz="2400" b="0" i="0" u="none" strike="noStrike" kern="1200" cap="none" spc="0" normalizeH="0" baseline="0" noProof="0" dirty="0">
                <a:ln>
                  <a:noFill/>
                </a:ln>
                <a:solidFill>
                  <a:srgbClr val="333333"/>
                </a:solidFill>
                <a:effectLst/>
                <a:uLnTx/>
                <a:uFillTx/>
                <a:latin typeface="Roboto"/>
                <a:ea typeface="+mn-ea"/>
                <a:cs typeface="Roboto"/>
              </a:rPr>
              <a:t>over  </a:t>
            </a:r>
            <a:r>
              <a:rPr kumimoji="0" lang="en-US" sz="2400" b="0" i="0" u="none" strike="noStrike" kern="1200" cap="none" spc="-5" normalizeH="0" baseline="0" noProof="0" dirty="0">
                <a:ln>
                  <a:noFill/>
                </a:ln>
                <a:solidFill>
                  <a:srgbClr val="333333"/>
                </a:solidFill>
                <a:effectLst/>
                <a:uLnTx/>
                <a:uFillTx/>
                <a:latin typeface="Roboto"/>
                <a:ea typeface="+mn-ea"/>
                <a:cs typeface="Roboto"/>
              </a:rPr>
              <a:t>different time</a:t>
            </a:r>
            <a:r>
              <a:rPr kumimoji="0" lang="en-US" sz="2400" b="0" i="0" u="none" strike="noStrike" kern="1200" cap="none" spc="-30" normalizeH="0" baseline="0" noProof="0" dirty="0">
                <a:ln>
                  <a:noFill/>
                </a:ln>
                <a:solidFill>
                  <a:srgbClr val="333333"/>
                </a:solidFill>
                <a:effectLst/>
                <a:uLnTx/>
                <a:uFillTx/>
                <a:latin typeface="Roboto"/>
                <a:ea typeface="+mn-ea"/>
                <a:cs typeface="Roboto"/>
              </a:rPr>
              <a:t> </a:t>
            </a:r>
            <a:r>
              <a:rPr kumimoji="0" lang="en-US" sz="2400" b="0" i="0" u="none" strike="noStrike" kern="1200" cap="none" spc="-5" normalizeH="0" baseline="0" noProof="0" dirty="0">
                <a:ln>
                  <a:noFill/>
                </a:ln>
                <a:solidFill>
                  <a:srgbClr val="333333"/>
                </a:solidFill>
                <a:effectLst/>
                <a:uLnTx/>
                <a:uFillTx/>
                <a:latin typeface="Roboto"/>
                <a:ea typeface="+mn-ea"/>
                <a:cs typeface="Roboto"/>
              </a:rPr>
              <a:t>periods.</a:t>
            </a:r>
            <a:endParaRPr kumimoji="0" lang="en-US" sz="2400" b="0" i="0" u="none" strike="noStrike" kern="1200" cap="none" spc="0" normalizeH="0" baseline="0" noProof="0" dirty="0">
              <a:ln>
                <a:noFill/>
              </a:ln>
              <a:solidFill>
                <a:prstClr val="black"/>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7619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986426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381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a:ln>
                  <a:noFill/>
                </a:ln>
                <a:solidFill>
                  <a:srgbClr val="813587"/>
                </a:solidFill>
                <a:effectLst/>
                <a:uLnTx/>
                <a:uFillTx/>
                <a:latin typeface="Roboto"/>
                <a:ea typeface="+mn-ea"/>
                <a:cs typeface="Roboto"/>
              </a:rPr>
              <a:t>What is the Double-entry </a:t>
            </a:r>
            <a:r>
              <a:rPr kumimoji="0" lang="en-US" sz="2800" b="1" i="0" u="none" strike="noStrike" kern="1200" cap="none" spc="0" normalizeH="0" baseline="0" noProof="0">
                <a:ln>
                  <a:noFill/>
                </a:ln>
                <a:solidFill>
                  <a:srgbClr val="813587"/>
                </a:solidFill>
                <a:effectLst/>
                <a:uLnTx/>
                <a:uFillTx/>
                <a:latin typeface="Roboto"/>
                <a:ea typeface="+mn-ea"/>
                <a:cs typeface="Roboto"/>
              </a:rPr>
              <a:t>System of </a:t>
            </a:r>
            <a:r>
              <a:rPr kumimoji="0" lang="en-US" sz="2800" b="1" i="0" u="none" strike="noStrike" kern="1200" cap="none" spc="-5" normalizeH="0" baseline="0" noProof="0">
                <a:ln>
                  <a:noFill/>
                </a:ln>
                <a:solidFill>
                  <a:srgbClr val="813587"/>
                </a:solidFill>
                <a:effectLst/>
                <a:uLnTx/>
                <a:uFillTx/>
                <a:latin typeface="Roboto"/>
                <a:ea typeface="+mn-ea"/>
                <a:cs typeface="Roboto"/>
              </a:rPr>
              <a:t>Accounting?</a:t>
            </a:r>
          </a:p>
          <a:p>
            <a:pPr marL="12700" marR="459105" lvl="0" indent="0" algn="ctr" defTabSz="914400" rtl="0" eaLnBrk="1" fontAlgn="auto" latinLnBrk="0" hangingPunct="1">
              <a:lnSpc>
                <a:spcPct val="100000"/>
              </a:lnSpc>
              <a:spcBef>
                <a:spcPts val="100"/>
              </a:spcBef>
              <a:spcAft>
                <a:spcPts val="0"/>
              </a:spcAft>
              <a:buClrTx/>
              <a:buSzTx/>
              <a:buFontTx/>
              <a:buNone/>
              <a:tabLst/>
              <a:defRPr/>
            </a:pPr>
            <a:r>
              <a:rPr kumimoji="0" lang="en-US" sz="2800" b="1" i="0" u="none" strike="noStrike" kern="1200" cap="none" spc="-5" normalizeH="0" baseline="0" noProof="0">
                <a:ln>
                  <a:noFill/>
                </a:ln>
                <a:solidFill>
                  <a:srgbClr val="813587"/>
                </a:solidFill>
                <a:effectLst/>
                <a:uLnTx/>
                <a:uFillTx/>
                <a:latin typeface="Roboto"/>
                <a:ea typeface="+mn-ea"/>
                <a:cs typeface="Roboto"/>
              </a:rPr>
              <a:t>What are its advantages ?</a:t>
            </a:r>
            <a:endParaRPr kumimoji="0" lang="en-US" sz="2800" b="1" i="0" u="none" strike="noStrike" kern="1200" cap="none" spc="-5" normalizeH="0" baseline="0" noProof="0" dirty="0">
              <a:ln>
                <a:noFill/>
              </a:ln>
              <a:solidFill>
                <a:srgbClr val="813587"/>
              </a:solidFill>
              <a:effectLst/>
              <a:uLnTx/>
              <a:uFillTx/>
              <a:latin typeface="Roboto"/>
              <a:ea typeface="+mn-ea"/>
              <a:cs typeface="Roboto"/>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93087" y="247651"/>
            <a:ext cx="2070237" cy="114002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238777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04824" y="7334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700">
              <a:lnSpc>
                <a:spcPct val="100000"/>
              </a:lnSpc>
              <a:spcBef>
                <a:spcPts val="100"/>
              </a:spcBef>
            </a:pPr>
            <a:r>
              <a:rPr lang="en-US" sz="3200" spc="-5" dirty="0">
                <a:solidFill>
                  <a:srgbClr val="813587"/>
                </a:solidFill>
                <a:latin typeface="Roboto"/>
                <a:cs typeface="Roboto"/>
              </a:rPr>
              <a:t>Explain </a:t>
            </a:r>
            <a:r>
              <a:rPr lang="en-US" sz="3200" dirty="0">
                <a:solidFill>
                  <a:srgbClr val="813587"/>
                </a:solidFill>
                <a:latin typeface="Roboto"/>
                <a:cs typeface="Roboto"/>
              </a:rPr>
              <a:t>the System of </a:t>
            </a:r>
            <a:r>
              <a:rPr lang="en-US" sz="3200" spc="-5" dirty="0">
                <a:solidFill>
                  <a:srgbClr val="813587"/>
                </a:solidFill>
                <a:latin typeface="Roboto"/>
                <a:cs typeface="Roboto"/>
              </a:rPr>
              <a:t>Accounting</a:t>
            </a:r>
            <a:endParaRPr lang="en-US" sz="3200" dirty="0">
              <a:latin typeface="Roboto"/>
              <a:cs typeface="Roboto"/>
            </a:endParaRPr>
          </a:p>
          <a:p>
            <a:pPr marL="12700">
              <a:lnSpc>
                <a:spcPct val="100000"/>
              </a:lnSpc>
            </a:pPr>
            <a:endParaRPr lang="en-US" sz="3200" dirty="0">
              <a:latin typeface="Roboto"/>
              <a:cs typeface="Roboto"/>
            </a:endParaRPr>
          </a:p>
          <a:p>
            <a:pPr marL="12700">
              <a:lnSpc>
                <a:spcPct val="100000"/>
              </a:lnSpc>
            </a:pPr>
            <a:r>
              <a:rPr lang="en-US" sz="3200" b="1" spc="-5" dirty="0">
                <a:solidFill>
                  <a:srgbClr val="333333"/>
                </a:solidFill>
                <a:latin typeface="Roboto"/>
                <a:cs typeface="Roboto"/>
              </a:rPr>
              <a:t>Double-entry</a:t>
            </a:r>
            <a:r>
              <a:rPr lang="en-US" sz="3200" b="1" spc="20" dirty="0">
                <a:solidFill>
                  <a:srgbClr val="333333"/>
                </a:solidFill>
                <a:latin typeface="Roboto"/>
                <a:cs typeface="Roboto"/>
              </a:rPr>
              <a:t> </a:t>
            </a:r>
            <a:r>
              <a:rPr lang="en-US" sz="3200" b="1" spc="-5" dirty="0">
                <a:solidFill>
                  <a:srgbClr val="333333"/>
                </a:solidFill>
                <a:latin typeface="Roboto"/>
                <a:cs typeface="Roboto"/>
              </a:rPr>
              <a:t>system</a:t>
            </a:r>
            <a:endParaRPr lang="en-US" sz="3200" dirty="0">
              <a:latin typeface="Roboto"/>
              <a:cs typeface="Roboto"/>
            </a:endParaRPr>
          </a:p>
          <a:p>
            <a:pPr marL="93345" indent="-81280">
              <a:lnSpc>
                <a:spcPct val="100000"/>
              </a:lnSpc>
              <a:buSzPct val="94444"/>
              <a:buFont typeface="Arial"/>
              <a:buChar char="•"/>
              <a:tabLst>
                <a:tab pos="93980" algn="l"/>
              </a:tabLst>
            </a:pPr>
            <a:r>
              <a:rPr lang="en-US" sz="3200" dirty="0">
                <a:solidFill>
                  <a:srgbClr val="333333"/>
                </a:solidFill>
                <a:latin typeface="Roboto"/>
                <a:cs typeface="Roboto"/>
              </a:rPr>
              <a:t>The </a:t>
            </a:r>
            <a:r>
              <a:rPr lang="en-US" sz="3200" spc="-5" dirty="0">
                <a:solidFill>
                  <a:srgbClr val="333333"/>
                </a:solidFill>
                <a:latin typeface="Roboto"/>
                <a:cs typeface="Roboto"/>
              </a:rPr>
              <a:t>double entry system is based </a:t>
            </a:r>
            <a:r>
              <a:rPr lang="en-US" sz="3200" dirty="0">
                <a:solidFill>
                  <a:srgbClr val="333333"/>
                </a:solidFill>
                <a:latin typeface="Roboto"/>
                <a:cs typeface="Roboto"/>
              </a:rPr>
              <a:t>on </a:t>
            </a:r>
            <a:r>
              <a:rPr lang="en-US" sz="3200" spc="-5" dirty="0">
                <a:solidFill>
                  <a:srgbClr val="333333"/>
                </a:solidFill>
                <a:latin typeface="Roboto"/>
                <a:cs typeface="Roboto"/>
              </a:rPr>
              <a:t>the Dual Aspect</a:t>
            </a:r>
            <a:r>
              <a:rPr lang="en-US" sz="3200" spc="-80" dirty="0">
                <a:solidFill>
                  <a:srgbClr val="333333"/>
                </a:solidFill>
                <a:latin typeface="Roboto"/>
                <a:cs typeface="Roboto"/>
              </a:rPr>
              <a:t> </a:t>
            </a:r>
            <a:r>
              <a:rPr lang="en-US" sz="3200" spc="-5" dirty="0">
                <a:solidFill>
                  <a:srgbClr val="333333"/>
                </a:solidFill>
                <a:latin typeface="Roboto"/>
                <a:cs typeface="Roboto"/>
              </a:rPr>
              <a:t>Principle.</a:t>
            </a:r>
            <a:endParaRPr lang="en-US" sz="3200" dirty="0">
              <a:latin typeface="Roboto"/>
              <a:cs typeface="Roboto"/>
            </a:endParaRPr>
          </a:p>
          <a:p>
            <a:pPr marL="93345" indent="-81280">
              <a:lnSpc>
                <a:spcPct val="100000"/>
              </a:lnSpc>
              <a:buSzPct val="94444"/>
              <a:buFont typeface="Arial"/>
              <a:buChar char="•"/>
              <a:tabLst>
                <a:tab pos="93980" algn="l"/>
              </a:tabLst>
            </a:pPr>
            <a:r>
              <a:rPr lang="en-US" sz="3200" spc="-5" dirty="0">
                <a:solidFill>
                  <a:srgbClr val="333333"/>
                </a:solidFill>
                <a:latin typeface="Roboto"/>
                <a:cs typeface="Roboto"/>
              </a:rPr>
              <a:t>Every transaction </a:t>
            </a:r>
            <a:r>
              <a:rPr lang="en-US" sz="3200" dirty="0">
                <a:solidFill>
                  <a:srgbClr val="333333"/>
                </a:solidFill>
                <a:latin typeface="Roboto"/>
                <a:cs typeface="Roboto"/>
              </a:rPr>
              <a:t>has </a:t>
            </a:r>
            <a:r>
              <a:rPr lang="en-US" sz="3200" spc="-5" dirty="0">
                <a:solidFill>
                  <a:srgbClr val="333333"/>
                </a:solidFill>
                <a:latin typeface="Roboto"/>
                <a:cs typeface="Roboto"/>
              </a:rPr>
              <a:t>two aspects, ‘a Debit’ </a:t>
            </a:r>
            <a:r>
              <a:rPr lang="en-US" sz="3200" dirty="0">
                <a:solidFill>
                  <a:srgbClr val="333333"/>
                </a:solidFill>
                <a:latin typeface="Roboto"/>
                <a:cs typeface="Roboto"/>
              </a:rPr>
              <a:t>and </a:t>
            </a:r>
            <a:r>
              <a:rPr lang="en-US" sz="3200" spc="-5" dirty="0">
                <a:solidFill>
                  <a:srgbClr val="333333"/>
                </a:solidFill>
                <a:latin typeface="Roboto"/>
                <a:cs typeface="Roboto"/>
              </a:rPr>
              <a:t>‘a credit’ </a:t>
            </a:r>
            <a:r>
              <a:rPr lang="en-US" sz="3200" dirty="0">
                <a:solidFill>
                  <a:srgbClr val="333333"/>
                </a:solidFill>
                <a:latin typeface="Roboto"/>
                <a:cs typeface="Roboto"/>
              </a:rPr>
              <a:t>of an </a:t>
            </a:r>
            <a:r>
              <a:rPr lang="en-US" sz="3200" spc="-5" dirty="0">
                <a:solidFill>
                  <a:srgbClr val="333333"/>
                </a:solidFill>
                <a:latin typeface="Roboto"/>
                <a:cs typeface="Roboto"/>
              </a:rPr>
              <a:t>equal</a:t>
            </a:r>
            <a:r>
              <a:rPr lang="en-US" sz="3200" spc="-15" dirty="0">
                <a:solidFill>
                  <a:srgbClr val="333333"/>
                </a:solidFill>
                <a:latin typeface="Roboto"/>
                <a:cs typeface="Roboto"/>
              </a:rPr>
              <a:t> </a:t>
            </a:r>
            <a:r>
              <a:rPr lang="en-US" sz="3200" spc="-5" dirty="0">
                <a:solidFill>
                  <a:srgbClr val="333333"/>
                </a:solidFill>
                <a:latin typeface="Roboto"/>
                <a:cs typeface="Roboto"/>
              </a:rPr>
              <a:t>amount.</a:t>
            </a:r>
            <a:endParaRPr lang="en-US" sz="3200" dirty="0">
              <a:latin typeface="Roboto"/>
              <a:cs typeface="Roboto"/>
            </a:endParaRPr>
          </a:p>
          <a:p>
            <a:pPr marL="93345" indent="-81280">
              <a:lnSpc>
                <a:spcPct val="100000"/>
              </a:lnSpc>
              <a:buSzPct val="94444"/>
              <a:buFont typeface="Arial"/>
              <a:buChar char="•"/>
              <a:tabLst>
                <a:tab pos="93980" algn="l"/>
              </a:tabLst>
            </a:pPr>
            <a:r>
              <a:rPr lang="en-US" sz="3200" dirty="0">
                <a:solidFill>
                  <a:srgbClr val="333333"/>
                </a:solidFill>
                <a:latin typeface="Roboto"/>
                <a:cs typeface="Roboto"/>
              </a:rPr>
              <a:t>This </a:t>
            </a:r>
            <a:r>
              <a:rPr lang="en-US" sz="3200" spc="-5" dirty="0">
                <a:solidFill>
                  <a:srgbClr val="333333"/>
                </a:solidFill>
                <a:latin typeface="Roboto"/>
                <a:cs typeface="Roboto"/>
              </a:rPr>
              <a:t>system </a:t>
            </a:r>
            <a:r>
              <a:rPr lang="en-US" sz="3200" dirty="0">
                <a:solidFill>
                  <a:srgbClr val="333333"/>
                </a:solidFill>
                <a:latin typeface="Roboto"/>
                <a:cs typeface="Roboto"/>
              </a:rPr>
              <a:t>of </a:t>
            </a:r>
            <a:r>
              <a:rPr lang="en-US" sz="3200" spc="-5" dirty="0">
                <a:solidFill>
                  <a:srgbClr val="333333"/>
                </a:solidFill>
                <a:latin typeface="Roboto"/>
                <a:cs typeface="Roboto"/>
              </a:rPr>
              <a:t>accounting recognizes </a:t>
            </a:r>
            <a:r>
              <a:rPr lang="en-US" sz="3200" dirty="0">
                <a:solidFill>
                  <a:srgbClr val="333333"/>
                </a:solidFill>
                <a:latin typeface="Roboto"/>
                <a:cs typeface="Roboto"/>
              </a:rPr>
              <a:t>and records both aspects of</a:t>
            </a:r>
            <a:r>
              <a:rPr lang="en-US" sz="3200" spc="-130" dirty="0">
                <a:solidFill>
                  <a:srgbClr val="333333"/>
                </a:solidFill>
                <a:latin typeface="Roboto"/>
                <a:cs typeface="Roboto"/>
              </a:rPr>
              <a:t> </a:t>
            </a:r>
            <a:r>
              <a:rPr lang="en-US" sz="3200" spc="-5" dirty="0">
                <a:solidFill>
                  <a:srgbClr val="333333"/>
                </a:solidFill>
                <a:latin typeface="Roboto"/>
                <a:cs typeface="Roboto"/>
              </a:rPr>
              <a:t>the</a:t>
            </a:r>
            <a:r>
              <a:rPr lang="en-US" sz="3200" dirty="0">
                <a:latin typeface="Roboto"/>
                <a:cs typeface="Roboto"/>
              </a:rPr>
              <a:t> </a:t>
            </a:r>
            <a:r>
              <a:rPr lang="en-US" sz="3200" spc="-5" dirty="0">
                <a:solidFill>
                  <a:srgbClr val="333333"/>
                </a:solidFill>
                <a:latin typeface="Roboto"/>
                <a:cs typeface="Roboto"/>
              </a:rPr>
              <a:t>transaction.</a:t>
            </a:r>
            <a:endParaRPr lang="en-US" sz="3200"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855270" y="600075"/>
            <a:ext cx="2508054" cy="102870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078996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12700" marR="459105">
              <a:lnSpc>
                <a:spcPct val="100000"/>
              </a:lnSpc>
              <a:spcBef>
                <a:spcPts val="100"/>
              </a:spcBef>
            </a:pPr>
            <a:r>
              <a:rPr lang="en-US" sz="2400" spc="-5" dirty="0">
                <a:solidFill>
                  <a:srgbClr val="813587"/>
                </a:solidFill>
                <a:latin typeface="Roboto"/>
                <a:cs typeface="Roboto"/>
              </a:rPr>
              <a:t>What Are the Advantages </a:t>
            </a:r>
            <a:r>
              <a:rPr lang="en-US" sz="2400" dirty="0">
                <a:solidFill>
                  <a:srgbClr val="813587"/>
                </a:solidFill>
                <a:latin typeface="Roboto"/>
                <a:cs typeface="Roboto"/>
              </a:rPr>
              <a:t>of </a:t>
            </a:r>
            <a:r>
              <a:rPr lang="en-US" sz="2400" spc="-5" dirty="0">
                <a:solidFill>
                  <a:srgbClr val="813587"/>
                </a:solidFill>
                <a:latin typeface="Roboto"/>
                <a:cs typeface="Roboto"/>
              </a:rPr>
              <a:t>the Double-entry </a:t>
            </a:r>
            <a:r>
              <a:rPr lang="en-US" sz="2400" dirty="0">
                <a:solidFill>
                  <a:srgbClr val="813587"/>
                </a:solidFill>
                <a:latin typeface="Roboto"/>
                <a:cs typeface="Roboto"/>
              </a:rPr>
              <a:t>System of </a:t>
            </a:r>
            <a:r>
              <a:rPr lang="en-US" sz="2400" spc="-5" dirty="0">
                <a:solidFill>
                  <a:srgbClr val="813587"/>
                </a:solidFill>
                <a:latin typeface="Roboto"/>
                <a:cs typeface="Roboto"/>
              </a:rPr>
              <a:t>Accounting?</a:t>
            </a:r>
          </a:p>
          <a:p>
            <a:pPr marL="12700" marR="459105">
              <a:lnSpc>
                <a:spcPct val="100000"/>
              </a:lnSpc>
              <a:spcBef>
                <a:spcPts val="100"/>
              </a:spcBef>
            </a:pPr>
            <a:r>
              <a:rPr lang="en-US" sz="2400" spc="-5" dirty="0">
                <a:solidFill>
                  <a:srgbClr val="813587"/>
                </a:solidFill>
                <a:latin typeface="Roboto"/>
                <a:cs typeface="Roboto"/>
              </a:rPr>
              <a:t>  The </a:t>
            </a:r>
            <a:r>
              <a:rPr lang="en-US" sz="2400" spc="-5" dirty="0">
                <a:solidFill>
                  <a:srgbClr val="333333"/>
                </a:solidFill>
                <a:latin typeface="Roboto"/>
                <a:cs typeface="Roboto"/>
              </a:rPr>
              <a:t>following </a:t>
            </a:r>
            <a:r>
              <a:rPr lang="en-US" sz="2400" dirty="0">
                <a:solidFill>
                  <a:srgbClr val="333333"/>
                </a:solidFill>
                <a:latin typeface="Roboto"/>
                <a:cs typeface="Roboto"/>
              </a:rPr>
              <a:t>are </a:t>
            </a:r>
            <a:r>
              <a:rPr lang="en-US" sz="2400" spc="-5" dirty="0">
                <a:solidFill>
                  <a:srgbClr val="333333"/>
                </a:solidFill>
                <a:latin typeface="Roboto"/>
                <a:cs typeface="Roboto"/>
              </a:rPr>
              <a:t>the </a:t>
            </a:r>
            <a:r>
              <a:rPr lang="en-US" sz="2400" dirty="0">
                <a:solidFill>
                  <a:srgbClr val="333333"/>
                </a:solidFill>
                <a:latin typeface="Roboto"/>
                <a:cs typeface="Roboto"/>
              </a:rPr>
              <a:t>main advantages of </a:t>
            </a:r>
            <a:r>
              <a:rPr lang="en-US" sz="2400" spc="-5" dirty="0">
                <a:solidFill>
                  <a:srgbClr val="333333"/>
                </a:solidFill>
                <a:latin typeface="Roboto"/>
                <a:cs typeface="Roboto"/>
              </a:rPr>
              <a:t>the </a:t>
            </a:r>
            <a:r>
              <a:rPr lang="en-US" sz="2400" dirty="0">
                <a:solidFill>
                  <a:srgbClr val="333333"/>
                </a:solidFill>
                <a:latin typeface="Roboto"/>
                <a:cs typeface="Roboto"/>
              </a:rPr>
              <a:t>double-entry </a:t>
            </a:r>
            <a:r>
              <a:rPr lang="en-US" sz="2400" spc="-5" dirty="0">
                <a:solidFill>
                  <a:srgbClr val="333333"/>
                </a:solidFill>
                <a:latin typeface="Roboto"/>
                <a:cs typeface="Roboto"/>
              </a:rPr>
              <a:t>system </a:t>
            </a:r>
            <a:r>
              <a:rPr lang="en-US" sz="2400" dirty="0">
                <a:solidFill>
                  <a:srgbClr val="333333"/>
                </a:solidFill>
                <a:latin typeface="Roboto"/>
                <a:cs typeface="Roboto"/>
              </a:rPr>
              <a:t>of </a:t>
            </a:r>
            <a:r>
              <a:rPr lang="en-US" sz="2400" spc="-5" dirty="0">
                <a:solidFill>
                  <a:srgbClr val="333333"/>
                </a:solidFill>
                <a:latin typeface="Roboto"/>
                <a:cs typeface="Roboto"/>
              </a:rPr>
              <a:t>accounting:</a:t>
            </a:r>
          </a:p>
          <a:p>
            <a:pPr marL="12700" marR="459105">
              <a:lnSpc>
                <a:spcPct val="100000"/>
              </a:lnSpc>
              <a:spcBef>
                <a:spcPts val="100"/>
              </a:spcBef>
            </a:pPr>
            <a:r>
              <a:rPr lang="en-US" sz="2400" spc="-5" dirty="0">
                <a:solidFill>
                  <a:srgbClr val="333333"/>
                </a:solidFill>
                <a:latin typeface="Roboto"/>
                <a:cs typeface="Roboto"/>
              </a:rPr>
              <a:t>  </a:t>
            </a:r>
            <a:r>
              <a:rPr lang="en-US" sz="2400" b="1" spc="-5" dirty="0">
                <a:solidFill>
                  <a:srgbClr val="333333"/>
                </a:solidFill>
                <a:latin typeface="Roboto"/>
                <a:cs typeface="Roboto"/>
              </a:rPr>
              <a:t>Scientific system</a:t>
            </a:r>
            <a:endParaRPr lang="en-US" sz="2400" dirty="0">
              <a:latin typeface="Roboto"/>
              <a:cs typeface="Roboto"/>
            </a:endParaRPr>
          </a:p>
          <a:p>
            <a:pPr marL="12700" marR="5080">
              <a:lnSpc>
                <a:spcPct val="100000"/>
              </a:lnSpc>
              <a:buSzPct val="94444"/>
              <a:buFont typeface="Arial"/>
              <a:buChar char="•"/>
              <a:tabLst>
                <a:tab pos="93980" algn="l"/>
              </a:tabLst>
            </a:pPr>
            <a:r>
              <a:rPr lang="en-US" sz="2400" spc="-5" dirty="0">
                <a:solidFill>
                  <a:srgbClr val="333333"/>
                </a:solidFill>
                <a:latin typeface="Roboto"/>
                <a:cs typeface="Roboto"/>
              </a:rPr>
              <a:t>As </a:t>
            </a:r>
            <a:r>
              <a:rPr lang="en-US" sz="2400" dirty="0">
                <a:solidFill>
                  <a:srgbClr val="333333"/>
                </a:solidFill>
                <a:latin typeface="Roboto"/>
                <a:cs typeface="Roboto"/>
              </a:rPr>
              <a:t>compared </a:t>
            </a:r>
            <a:r>
              <a:rPr lang="en-US" sz="2400" spc="-5" dirty="0">
                <a:solidFill>
                  <a:srgbClr val="333333"/>
                </a:solidFill>
                <a:latin typeface="Roboto"/>
                <a:cs typeface="Roboto"/>
              </a:rPr>
              <a:t>to the other systems, this system </a:t>
            </a:r>
            <a:r>
              <a:rPr lang="en-US" sz="2400" dirty="0">
                <a:solidFill>
                  <a:srgbClr val="333333"/>
                </a:solidFill>
                <a:latin typeface="Roboto"/>
                <a:cs typeface="Roboto"/>
              </a:rPr>
              <a:t>of </a:t>
            </a:r>
            <a:r>
              <a:rPr lang="en-US" sz="2400" spc="-5" dirty="0">
                <a:solidFill>
                  <a:srgbClr val="333333"/>
                </a:solidFill>
                <a:latin typeface="Roboto"/>
                <a:cs typeface="Roboto"/>
              </a:rPr>
              <a:t>recording transactions is </a:t>
            </a:r>
            <a:r>
              <a:rPr lang="en-US" sz="2400" dirty="0">
                <a:solidFill>
                  <a:srgbClr val="333333"/>
                </a:solidFill>
                <a:latin typeface="Roboto"/>
                <a:cs typeface="Roboto"/>
              </a:rPr>
              <a:t>more  </a:t>
            </a:r>
            <a:r>
              <a:rPr lang="en-US" sz="2400" spc="-5" dirty="0">
                <a:solidFill>
                  <a:srgbClr val="333333"/>
                </a:solidFill>
                <a:latin typeface="Roboto"/>
                <a:cs typeface="Roboto"/>
              </a:rPr>
              <a:t>scientific </a:t>
            </a:r>
            <a:r>
              <a:rPr lang="en-US" sz="2400" dirty="0">
                <a:solidFill>
                  <a:srgbClr val="333333"/>
                </a:solidFill>
                <a:latin typeface="Roboto"/>
                <a:cs typeface="Roboto"/>
              </a:rPr>
              <a:t>and </a:t>
            </a:r>
            <a:r>
              <a:rPr lang="en-US" sz="2400" spc="-5" dirty="0">
                <a:solidFill>
                  <a:srgbClr val="333333"/>
                </a:solidFill>
                <a:latin typeface="Roboto"/>
                <a:cs typeface="Roboto"/>
              </a:rPr>
              <a:t>useful to </a:t>
            </a:r>
            <a:r>
              <a:rPr lang="en-US" sz="2400" dirty="0">
                <a:solidFill>
                  <a:srgbClr val="333333"/>
                </a:solidFill>
                <a:latin typeface="Roboto"/>
                <a:cs typeface="Roboto"/>
              </a:rPr>
              <a:t>achieve </a:t>
            </a:r>
            <a:r>
              <a:rPr lang="en-US" sz="2400" spc="-5" dirty="0">
                <a:solidFill>
                  <a:srgbClr val="333333"/>
                </a:solidFill>
                <a:latin typeface="Roboto"/>
                <a:cs typeface="Roboto"/>
              </a:rPr>
              <a:t>the objective </a:t>
            </a:r>
            <a:r>
              <a:rPr lang="en-US" sz="2400" dirty="0">
                <a:solidFill>
                  <a:srgbClr val="333333"/>
                </a:solidFill>
                <a:latin typeface="Roboto"/>
                <a:cs typeface="Roboto"/>
              </a:rPr>
              <a:t>of</a:t>
            </a:r>
            <a:r>
              <a:rPr lang="en-US" sz="2400" spc="-65"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A complete record of the</a:t>
            </a:r>
            <a:r>
              <a:rPr lang="en-US" sz="2400" b="1" spc="30" dirty="0">
                <a:solidFill>
                  <a:srgbClr val="333333"/>
                </a:solidFill>
                <a:latin typeface="Roboto"/>
                <a:cs typeface="Roboto"/>
              </a:rPr>
              <a:t> </a:t>
            </a:r>
            <a:r>
              <a:rPr lang="en-US" sz="2400" b="1" spc="-5" dirty="0">
                <a:solidFill>
                  <a:srgbClr val="333333"/>
                </a:solidFill>
                <a:latin typeface="Roboto"/>
                <a:cs typeface="Roboto"/>
              </a:rPr>
              <a:t>transaction</a:t>
            </a:r>
            <a:endParaRPr lang="en-US" sz="2400" dirty="0">
              <a:latin typeface="Roboto"/>
              <a:cs typeface="Roboto"/>
            </a:endParaRPr>
          </a:p>
          <a:p>
            <a:pPr marL="12700" marR="733425">
              <a:lnSpc>
                <a:spcPct val="100000"/>
              </a:lnSpc>
              <a:buSzPct val="94444"/>
              <a:buFont typeface="Arial"/>
              <a:buChar char="•"/>
              <a:tabLst>
                <a:tab pos="93980" algn="l"/>
              </a:tabLst>
            </a:pPr>
            <a:r>
              <a:rPr lang="en-US" sz="2400" spc="-5" dirty="0">
                <a:solidFill>
                  <a:srgbClr val="333333"/>
                </a:solidFill>
                <a:latin typeface="Roboto"/>
                <a:cs typeface="Roboto"/>
              </a:rPr>
              <a:t>Since both the </a:t>
            </a:r>
            <a:r>
              <a:rPr lang="en-US" sz="2400" dirty="0">
                <a:solidFill>
                  <a:srgbClr val="333333"/>
                </a:solidFill>
                <a:latin typeface="Roboto"/>
                <a:cs typeface="Roboto"/>
              </a:rPr>
              <a:t>aspects of </a:t>
            </a:r>
            <a:r>
              <a:rPr lang="en-US" sz="2400" spc="-5" dirty="0">
                <a:solidFill>
                  <a:srgbClr val="333333"/>
                </a:solidFill>
                <a:latin typeface="Roboto"/>
                <a:cs typeface="Roboto"/>
              </a:rPr>
              <a:t>transactions </a:t>
            </a:r>
            <a:r>
              <a:rPr lang="en-US" sz="2400" dirty="0">
                <a:solidFill>
                  <a:srgbClr val="333333"/>
                </a:solidFill>
                <a:latin typeface="Roboto"/>
                <a:cs typeface="Roboto"/>
              </a:rPr>
              <a:t>are </a:t>
            </a:r>
            <a:r>
              <a:rPr lang="en-US" sz="2400" spc="-5" dirty="0">
                <a:solidFill>
                  <a:srgbClr val="333333"/>
                </a:solidFill>
                <a:latin typeface="Roboto"/>
                <a:cs typeface="Roboto"/>
              </a:rPr>
              <a:t>considered there is </a:t>
            </a:r>
            <a:r>
              <a:rPr lang="en-US" sz="2400" dirty="0">
                <a:solidFill>
                  <a:srgbClr val="333333"/>
                </a:solidFill>
                <a:latin typeface="Roboto"/>
                <a:cs typeface="Roboto"/>
              </a:rPr>
              <a:t>a </a:t>
            </a:r>
            <a:r>
              <a:rPr lang="en-US" sz="2400" spc="-5" dirty="0">
                <a:solidFill>
                  <a:srgbClr val="333333"/>
                </a:solidFill>
                <a:latin typeface="Roboto"/>
                <a:cs typeface="Roboto"/>
              </a:rPr>
              <a:t>complete  recording </a:t>
            </a:r>
            <a:r>
              <a:rPr lang="en-US" sz="2400" dirty="0">
                <a:solidFill>
                  <a:srgbClr val="333333"/>
                </a:solidFill>
                <a:latin typeface="Roboto"/>
                <a:cs typeface="Roboto"/>
              </a:rPr>
              <a:t>of </a:t>
            </a:r>
            <a:r>
              <a:rPr lang="en-US" sz="2400" spc="-5" dirty="0">
                <a:solidFill>
                  <a:srgbClr val="333333"/>
                </a:solidFill>
                <a:latin typeface="Roboto"/>
                <a:cs typeface="Roboto"/>
              </a:rPr>
              <a:t>each </a:t>
            </a:r>
            <a:r>
              <a:rPr lang="en-US" sz="2400" dirty="0">
                <a:solidFill>
                  <a:srgbClr val="333333"/>
                </a:solidFill>
                <a:latin typeface="Roboto"/>
                <a:cs typeface="Roboto"/>
              </a:rPr>
              <a:t>and every</a:t>
            </a:r>
            <a:r>
              <a:rPr lang="en-US" sz="2400" spc="-75" dirty="0">
                <a:solidFill>
                  <a:srgbClr val="333333"/>
                </a:solidFill>
                <a:latin typeface="Roboto"/>
                <a:cs typeface="Roboto"/>
              </a:rPr>
              <a:t> </a:t>
            </a:r>
            <a:r>
              <a:rPr lang="en-US" sz="2400" spc="-5" dirty="0">
                <a:solidFill>
                  <a:srgbClr val="333333"/>
                </a:solidFill>
                <a:latin typeface="Roboto"/>
                <a:cs typeface="Roboto"/>
              </a:rPr>
              <a:t>transaction.</a:t>
            </a:r>
            <a:endParaRPr lang="en-US" sz="2400" dirty="0">
              <a:latin typeface="Roboto"/>
              <a:cs typeface="Roboto"/>
            </a:endParaRPr>
          </a:p>
          <a:p>
            <a:pPr marL="12700" marR="1696085">
              <a:lnSpc>
                <a:spcPct val="100000"/>
              </a:lnSpc>
              <a:buSzPct val="94444"/>
              <a:buFont typeface="Arial"/>
              <a:buChar char="•"/>
              <a:tabLst>
                <a:tab pos="93980" algn="l"/>
              </a:tabLst>
            </a:pPr>
            <a:r>
              <a:rPr lang="en-US" sz="2400" spc="-10" dirty="0">
                <a:solidFill>
                  <a:srgbClr val="333333"/>
                </a:solidFill>
                <a:latin typeface="Roboto"/>
                <a:cs typeface="Roboto"/>
              </a:rPr>
              <a:t>Using </a:t>
            </a:r>
            <a:r>
              <a:rPr lang="en-US" sz="2400" spc="-5" dirty="0">
                <a:solidFill>
                  <a:srgbClr val="333333"/>
                </a:solidFill>
                <a:latin typeface="Roboto"/>
                <a:cs typeface="Roboto"/>
              </a:rPr>
              <a:t>these </a:t>
            </a:r>
            <a:r>
              <a:rPr lang="en-US" sz="2400" dirty="0">
                <a:solidFill>
                  <a:srgbClr val="333333"/>
                </a:solidFill>
                <a:latin typeface="Roboto"/>
                <a:cs typeface="Roboto"/>
              </a:rPr>
              <a:t>records </a:t>
            </a:r>
            <a:r>
              <a:rPr lang="en-US" sz="2400" spc="-5" dirty="0">
                <a:solidFill>
                  <a:srgbClr val="333333"/>
                </a:solidFill>
                <a:latin typeface="Roboto"/>
                <a:cs typeface="Roboto"/>
              </a:rPr>
              <a:t>we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compute profit or </a:t>
            </a:r>
            <a:r>
              <a:rPr lang="en-US" sz="2400" spc="-5" dirty="0">
                <a:solidFill>
                  <a:srgbClr val="333333"/>
                </a:solidFill>
                <a:latin typeface="Roboto"/>
                <a:cs typeface="Roboto"/>
              </a:rPr>
              <a:t>loss easily.  double-entry system </a:t>
            </a:r>
            <a:r>
              <a:rPr lang="en-US" sz="2400" dirty="0">
                <a:solidFill>
                  <a:srgbClr val="333333"/>
                </a:solidFill>
                <a:latin typeface="Roboto"/>
                <a:cs typeface="Roboto"/>
              </a:rPr>
              <a:t>of</a:t>
            </a:r>
            <a:r>
              <a:rPr lang="en-US" sz="2400" spc="-3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620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524378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249026" cy="60769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12700" marR="246379">
              <a:lnSpc>
                <a:spcPct val="100000"/>
              </a:lnSpc>
              <a:spcBef>
                <a:spcPts val="100"/>
              </a:spcBef>
            </a:pPr>
            <a:r>
              <a:rPr lang="en-US" sz="2400" b="1" spc="-5" dirty="0">
                <a:solidFill>
                  <a:srgbClr val="333333"/>
                </a:solidFill>
                <a:latin typeface="Roboto"/>
                <a:cs typeface="Roboto"/>
              </a:rPr>
              <a:t>Checks arithmetical  </a:t>
            </a:r>
            <a:r>
              <a:rPr lang="en-US" sz="2400" b="1" spc="-10" dirty="0">
                <a:solidFill>
                  <a:srgbClr val="333333"/>
                </a:solidFill>
                <a:latin typeface="Roboto"/>
                <a:cs typeface="Roboto"/>
              </a:rPr>
              <a:t>accuracy </a:t>
            </a:r>
            <a:r>
              <a:rPr lang="en-US" sz="2400" b="1" spc="-5" dirty="0">
                <a:solidFill>
                  <a:srgbClr val="333333"/>
                </a:solidFill>
                <a:latin typeface="Roboto"/>
                <a:cs typeface="Roboto"/>
              </a:rPr>
              <a:t>of</a:t>
            </a:r>
            <a:r>
              <a:rPr lang="en-US" sz="2400" b="1" spc="15" dirty="0">
                <a:solidFill>
                  <a:srgbClr val="333333"/>
                </a:solidFill>
                <a:latin typeface="Roboto"/>
                <a:cs typeface="Roboto"/>
              </a:rPr>
              <a:t> </a:t>
            </a:r>
            <a:r>
              <a:rPr lang="en-US" sz="2400" b="1" spc="-5" dirty="0">
                <a:solidFill>
                  <a:srgbClr val="333333"/>
                </a:solidFill>
                <a:latin typeface="Roboto"/>
                <a:cs typeface="Roboto"/>
              </a:rPr>
              <a:t>accounts</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Under this system, </a:t>
            </a:r>
            <a:r>
              <a:rPr lang="en-US" sz="2400" dirty="0">
                <a:solidFill>
                  <a:srgbClr val="333333"/>
                </a:solidFill>
                <a:latin typeface="Roboto"/>
                <a:cs typeface="Roboto"/>
              </a:rPr>
              <a:t>by</a:t>
            </a:r>
            <a:r>
              <a:rPr lang="en-US" sz="2400" dirty="0">
                <a:solidFill>
                  <a:srgbClr val="0462C1"/>
                </a:solidFill>
                <a:latin typeface="Roboto"/>
                <a:cs typeface="Roboto"/>
              </a:rPr>
              <a:t> </a:t>
            </a:r>
            <a:r>
              <a:rPr lang="en-US" sz="2400" u="sng" spc="-5" dirty="0">
                <a:solidFill>
                  <a:srgbClr val="0462C1"/>
                </a:solidFill>
                <a:uFill>
                  <a:solidFill>
                    <a:srgbClr val="0462C1"/>
                  </a:solidFill>
                </a:uFill>
                <a:latin typeface="Roboto"/>
                <a:cs typeface="Roboto"/>
                <a:hlinkClick r:id="rId2"/>
              </a:rPr>
              <a:t>preparing </a:t>
            </a:r>
            <a:r>
              <a:rPr lang="en-US" sz="2400" u="sng" dirty="0">
                <a:solidFill>
                  <a:srgbClr val="0462C1"/>
                </a:solidFill>
                <a:uFill>
                  <a:solidFill>
                    <a:srgbClr val="0462C1"/>
                  </a:solidFill>
                </a:uFill>
                <a:latin typeface="Roboto"/>
                <a:cs typeface="Roboto"/>
                <a:hlinkClick r:id="rId2"/>
              </a:rPr>
              <a:t>a Trial </a:t>
            </a:r>
            <a:r>
              <a:rPr lang="en-US" sz="2400" u="sng" spc="-5" dirty="0">
                <a:solidFill>
                  <a:srgbClr val="0462C1"/>
                </a:solidFill>
                <a:uFill>
                  <a:solidFill>
                    <a:srgbClr val="0462C1"/>
                  </a:solidFill>
                </a:uFill>
                <a:latin typeface="Roboto"/>
                <a:cs typeface="Roboto"/>
                <a:hlinkClick r:id="rId2"/>
              </a:rPr>
              <a:t>Balance</a:t>
            </a:r>
            <a:r>
              <a:rPr lang="en-US" sz="2400" spc="-5" dirty="0">
                <a:solidFill>
                  <a:srgbClr val="0462C1"/>
                </a:solidFill>
                <a:latin typeface="Roboto"/>
                <a:cs typeface="Roboto"/>
                <a:hlinkClick r:id="rId2"/>
              </a:rPr>
              <a:t> </a:t>
            </a:r>
            <a:r>
              <a:rPr lang="en-US" sz="2400" spc="-5" dirty="0">
                <a:solidFill>
                  <a:srgbClr val="333333"/>
                </a:solidFill>
                <a:latin typeface="Roboto"/>
                <a:cs typeface="Roboto"/>
              </a:rPr>
              <a:t>we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check</a:t>
            </a:r>
            <a:r>
              <a:rPr lang="en-US" sz="2400" spc="-75" dirty="0">
                <a:solidFill>
                  <a:srgbClr val="333333"/>
                </a:solidFill>
                <a:latin typeface="Roboto"/>
                <a:cs typeface="Roboto"/>
              </a:rPr>
              <a:t> </a:t>
            </a:r>
            <a:r>
              <a:rPr lang="en-US" sz="2400" spc="-5" dirty="0">
                <a:solidFill>
                  <a:srgbClr val="333333"/>
                </a:solidFill>
                <a:latin typeface="Roboto"/>
                <a:cs typeface="Roboto"/>
              </a:rPr>
              <a:t>the</a:t>
            </a:r>
            <a:r>
              <a:rPr lang="en-US" sz="2400" dirty="0">
                <a:latin typeface="Roboto"/>
                <a:cs typeface="Roboto"/>
              </a:rPr>
              <a:t> </a:t>
            </a:r>
            <a:r>
              <a:rPr lang="en-US" sz="2400" spc="-5" dirty="0">
                <a:solidFill>
                  <a:srgbClr val="333333"/>
                </a:solidFill>
                <a:latin typeface="Roboto"/>
                <a:cs typeface="Roboto"/>
              </a:rPr>
              <a:t>arithmetical accuracy of the</a:t>
            </a:r>
            <a:r>
              <a:rPr lang="en-US" sz="2400" spc="-75" dirty="0">
                <a:solidFill>
                  <a:srgbClr val="333333"/>
                </a:solidFill>
                <a:latin typeface="Roboto"/>
                <a:cs typeface="Roboto"/>
              </a:rPr>
              <a:t> </a:t>
            </a:r>
            <a:r>
              <a:rPr lang="en-US" sz="2400" dirty="0">
                <a:solidFill>
                  <a:srgbClr val="333333"/>
                </a:solidFill>
                <a:latin typeface="Roboto"/>
                <a:cs typeface="Roboto"/>
              </a:rPr>
              <a:t>records.</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Determination of profit/loss and depiction of financial</a:t>
            </a:r>
            <a:r>
              <a:rPr lang="en-US" sz="2400" b="1" spc="40" dirty="0">
                <a:solidFill>
                  <a:srgbClr val="333333"/>
                </a:solidFill>
                <a:latin typeface="Roboto"/>
                <a:cs typeface="Roboto"/>
              </a:rPr>
              <a:t> </a:t>
            </a:r>
            <a:r>
              <a:rPr lang="en-US" sz="2400" b="1" spc="-10" dirty="0">
                <a:solidFill>
                  <a:srgbClr val="333333"/>
                </a:solidFill>
                <a:latin typeface="Roboto"/>
                <a:cs typeface="Roboto"/>
              </a:rPr>
              <a:t>position</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Under this system </a:t>
            </a:r>
            <a:r>
              <a:rPr lang="en-US" sz="2400" dirty="0">
                <a:solidFill>
                  <a:srgbClr val="333333"/>
                </a:solidFill>
                <a:latin typeface="Roboto"/>
                <a:cs typeface="Roboto"/>
              </a:rPr>
              <a:t>by </a:t>
            </a:r>
            <a:r>
              <a:rPr lang="en-US" sz="2400" spc="-5" dirty="0">
                <a:solidFill>
                  <a:srgbClr val="333333"/>
                </a:solidFill>
                <a:latin typeface="Roboto"/>
                <a:cs typeface="Roboto"/>
              </a:rPr>
              <a:t>preparing ‘Profit </a:t>
            </a:r>
            <a:r>
              <a:rPr lang="en-US" sz="2400" dirty="0">
                <a:solidFill>
                  <a:srgbClr val="333333"/>
                </a:solidFill>
                <a:latin typeface="Roboto"/>
                <a:cs typeface="Roboto"/>
              </a:rPr>
              <a:t>&amp; Loss </a:t>
            </a:r>
            <a:r>
              <a:rPr lang="en-US" sz="2400" spc="-5" dirty="0">
                <a:solidFill>
                  <a:srgbClr val="333333"/>
                </a:solidFill>
                <a:latin typeface="Roboto"/>
                <a:cs typeface="Roboto"/>
              </a:rPr>
              <a:t>A/c’ we get to </a:t>
            </a:r>
            <a:r>
              <a:rPr lang="en-US" sz="2400" dirty="0">
                <a:solidFill>
                  <a:srgbClr val="333333"/>
                </a:solidFill>
                <a:latin typeface="Roboto"/>
                <a:cs typeface="Roboto"/>
              </a:rPr>
              <a:t>know about</a:t>
            </a:r>
            <a:r>
              <a:rPr lang="en-US" sz="2400" spc="-35" dirty="0">
                <a:solidFill>
                  <a:srgbClr val="333333"/>
                </a:solidFill>
                <a:latin typeface="Roboto"/>
                <a:cs typeface="Roboto"/>
              </a:rPr>
              <a:t> </a:t>
            </a:r>
            <a:r>
              <a:rPr lang="en-US" sz="2400" spc="-5" dirty="0">
                <a:solidFill>
                  <a:srgbClr val="333333"/>
                </a:solidFill>
                <a:latin typeface="Roboto"/>
                <a:cs typeface="Roboto"/>
              </a:rPr>
              <a:t>the</a:t>
            </a:r>
            <a:r>
              <a:rPr lang="en-US" sz="2400" spc="-5" dirty="0">
                <a:latin typeface="Roboto"/>
                <a:cs typeface="Roboto"/>
              </a:rPr>
              <a:t> </a:t>
            </a:r>
            <a:r>
              <a:rPr lang="en-US" sz="2400" dirty="0">
                <a:solidFill>
                  <a:srgbClr val="333333"/>
                </a:solidFill>
                <a:latin typeface="Roboto"/>
                <a:cs typeface="Roboto"/>
              </a:rPr>
              <a:t>profit earned or </a:t>
            </a:r>
            <a:r>
              <a:rPr lang="en-US" sz="2400" spc="-5" dirty="0">
                <a:solidFill>
                  <a:srgbClr val="333333"/>
                </a:solidFill>
                <a:latin typeface="Roboto"/>
                <a:cs typeface="Roboto"/>
              </a:rPr>
              <a:t>loss</a:t>
            </a:r>
            <a:r>
              <a:rPr lang="en-US" sz="2400" spc="-35" dirty="0">
                <a:solidFill>
                  <a:srgbClr val="333333"/>
                </a:solidFill>
                <a:latin typeface="Roboto"/>
                <a:cs typeface="Roboto"/>
              </a:rPr>
              <a:t> </a:t>
            </a:r>
            <a:r>
              <a:rPr lang="en-US" sz="2400" spc="-5" dirty="0">
                <a:solidFill>
                  <a:srgbClr val="333333"/>
                </a:solidFill>
                <a:latin typeface="Roboto"/>
                <a:cs typeface="Roboto"/>
              </a:rPr>
              <a:t>incurred.</a:t>
            </a:r>
            <a:endParaRPr lang="en-US" sz="2400" dirty="0">
              <a:latin typeface="Roboto"/>
              <a:cs typeface="Roboto"/>
            </a:endParaRPr>
          </a:p>
          <a:p>
            <a:pPr marL="93345" indent="-81280">
              <a:lnSpc>
                <a:spcPct val="100000"/>
              </a:lnSpc>
              <a:buSzPct val="94444"/>
              <a:buFont typeface="Arial"/>
              <a:buChar char="•"/>
              <a:tabLst>
                <a:tab pos="93980" algn="l"/>
              </a:tabLst>
            </a:pPr>
            <a:r>
              <a:rPr lang="en-US" sz="2400" spc="-5" dirty="0">
                <a:solidFill>
                  <a:srgbClr val="333333"/>
                </a:solidFill>
                <a:latin typeface="Roboto"/>
                <a:cs typeface="Roboto"/>
              </a:rPr>
              <a:t>By preparing the ‘Balance </a:t>
            </a:r>
            <a:r>
              <a:rPr lang="en-US" sz="2400" dirty="0">
                <a:solidFill>
                  <a:srgbClr val="333333"/>
                </a:solidFill>
                <a:latin typeface="Roboto"/>
                <a:cs typeface="Roboto"/>
              </a:rPr>
              <a:t>Sheet’ </a:t>
            </a:r>
            <a:r>
              <a:rPr lang="en-US" sz="2400" spc="-5" dirty="0">
                <a:solidFill>
                  <a:srgbClr val="333333"/>
                </a:solidFill>
                <a:latin typeface="Roboto"/>
                <a:cs typeface="Roboto"/>
              </a:rPr>
              <a:t>the financial </a:t>
            </a:r>
            <a:r>
              <a:rPr lang="en-US" sz="2400" spc="-10" dirty="0">
                <a:solidFill>
                  <a:srgbClr val="333333"/>
                </a:solidFill>
                <a:latin typeface="Roboto"/>
                <a:cs typeface="Roboto"/>
              </a:rPr>
              <a:t>position </a:t>
            </a:r>
            <a:r>
              <a:rPr lang="en-US" sz="2400" dirty="0">
                <a:solidFill>
                  <a:srgbClr val="333333"/>
                </a:solidFill>
                <a:latin typeface="Roboto"/>
                <a:cs typeface="Roboto"/>
              </a:rPr>
              <a:t>of </a:t>
            </a:r>
            <a:r>
              <a:rPr lang="en-US" sz="2400" spc="-5" dirty="0">
                <a:solidFill>
                  <a:srgbClr val="333333"/>
                </a:solidFill>
                <a:latin typeface="Roboto"/>
                <a:cs typeface="Roboto"/>
              </a:rPr>
              <a:t>the business </a:t>
            </a:r>
            <a:r>
              <a:rPr lang="en-US" sz="2400" dirty="0">
                <a:solidFill>
                  <a:srgbClr val="333333"/>
                </a:solidFill>
                <a:latin typeface="Roboto"/>
                <a:cs typeface="Roboto"/>
              </a:rPr>
              <a:t>can</a:t>
            </a:r>
            <a:r>
              <a:rPr lang="en-US" sz="2400" spc="50" dirty="0">
                <a:solidFill>
                  <a:srgbClr val="333333"/>
                </a:solidFill>
                <a:latin typeface="Roboto"/>
                <a:cs typeface="Roboto"/>
              </a:rPr>
              <a:t> </a:t>
            </a:r>
            <a:r>
              <a:rPr lang="en-US" sz="2400" dirty="0">
                <a:solidFill>
                  <a:srgbClr val="333333"/>
                </a:solidFill>
                <a:latin typeface="Roboto"/>
                <a:cs typeface="Roboto"/>
              </a:rPr>
              <a:t>be</a:t>
            </a:r>
            <a:r>
              <a:rPr lang="en-US" sz="2400" dirty="0">
                <a:latin typeface="Roboto"/>
                <a:cs typeface="Roboto"/>
              </a:rPr>
              <a:t> </a:t>
            </a:r>
            <a:r>
              <a:rPr lang="en-US" sz="2400" spc="-5" dirty="0">
                <a:solidFill>
                  <a:srgbClr val="333333"/>
                </a:solidFill>
                <a:latin typeface="Roboto"/>
                <a:cs typeface="Roboto"/>
              </a:rPr>
              <a:t>ascertained, i.e. position </a:t>
            </a:r>
            <a:r>
              <a:rPr lang="en-US" sz="2400" dirty="0">
                <a:solidFill>
                  <a:srgbClr val="333333"/>
                </a:solidFill>
                <a:latin typeface="Roboto"/>
                <a:cs typeface="Roboto"/>
              </a:rPr>
              <a:t>of </a:t>
            </a:r>
            <a:r>
              <a:rPr lang="en-US" sz="2400" spc="-5" dirty="0">
                <a:solidFill>
                  <a:srgbClr val="333333"/>
                </a:solidFill>
                <a:latin typeface="Roboto"/>
                <a:cs typeface="Roboto"/>
              </a:rPr>
              <a:t>assets </a:t>
            </a:r>
            <a:r>
              <a:rPr lang="en-US" sz="2400" dirty="0">
                <a:solidFill>
                  <a:srgbClr val="333333"/>
                </a:solidFill>
                <a:latin typeface="Roboto"/>
                <a:cs typeface="Roboto"/>
              </a:rPr>
              <a:t>and </a:t>
            </a:r>
            <a:r>
              <a:rPr lang="en-US" sz="2400" spc="-5" dirty="0">
                <a:solidFill>
                  <a:srgbClr val="333333"/>
                </a:solidFill>
                <a:latin typeface="Roboto"/>
                <a:cs typeface="Roboto"/>
              </a:rPr>
              <a:t>liabilities is</a:t>
            </a:r>
            <a:r>
              <a:rPr lang="en-US" sz="2400" spc="-30" dirty="0">
                <a:solidFill>
                  <a:srgbClr val="333333"/>
                </a:solidFill>
                <a:latin typeface="Roboto"/>
                <a:cs typeface="Roboto"/>
              </a:rPr>
              <a:t> </a:t>
            </a:r>
            <a:r>
              <a:rPr lang="en-US" sz="2400" spc="-5" dirty="0">
                <a:solidFill>
                  <a:srgbClr val="333333"/>
                </a:solidFill>
                <a:latin typeface="Roboto"/>
                <a:cs typeface="Roboto"/>
              </a:rPr>
              <a:t>depicted.</a:t>
            </a:r>
            <a:endParaRPr lang="en-US" sz="2400" dirty="0">
              <a:latin typeface="Roboto"/>
              <a:cs typeface="Roboto"/>
            </a:endParaRPr>
          </a:p>
          <a:p>
            <a:pPr marL="12700">
              <a:lnSpc>
                <a:spcPct val="100000"/>
              </a:lnSpc>
            </a:pPr>
            <a:r>
              <a:rPr lang="en-US" sz="2400" b="1" spc="-5" dirty="0">
                <a:solidFill>
                  <a:srgbClr val="333333"/>
                </a:solidFill>
                <a:latin typeface="Roboto"/>
                <a:cs typeface="Roboto"/>
              </a:rPr>
              <a:t>Helpful </a:t>
            </a:r>
            <a:r>
              <a:rPr lang="en-US" sz="2400" b="1" dirty="0">
                <a:solidFill>
                  <a:srgbClr val="333333"/>
                </a:solidFill>
                <a:latin typeface="Roboto"/>
                <a:cs typeface="Roboto"/>
              </a:rPr>
              <a:t>in </a:t>
            </a:r>
            <a:r>
              <a:rPr lang="en-US" sz="2400" b="1" spc="-5" dirty="0">
                <a:solidFill>
                  <a:srgbClr val="333333"/>
                </a:solidFill>
                <a:latin typeface="Roboto"/>
                <a:cs typeface="Roboto"/>
              </a:rPr>
              <a:t>decision</a:t>
            </a:r>
            <a:r>
              <a:rPr lang="en-US" sz="2400" b="1" dirty="0">
                <a:solidFill>
                  <a:srgbClr val="333333"/>
                </a:solidFill>
                <a:latin typeface="Roboto"/>
                <a:cs typeface="Roboto"/>
              </a:rPr>
              <a:t> </a:t>
            </a:r>
            <a:r>
              <a:rPr lang="en-US" sz="2400" b="1" spc="-5" dirty="0">
                <a:solidFill>
                  <a:srgbClr val="333333"/>
                </a:solidFill>
                <a:latin typeface="Roboto"/>
                <a:cs typeface="Roboto"/>
              </a:rPr>
              <a:t>making</a:t>
            </a:r>
            <a:endParaRPr lang="en-US" sz="2400" dirty="0">
              <a:latin typeface="Roboto"/>
              <a:cs typeface="Roboto"/>
            </a:endParaRPr>
          </a:p>
          <a:p>
            <a:pPr marL="12700" marR="235585">
              <a:lnSpc>
                <a:spcPct val="100000"/>
              </a:lnSpc>
              <a:spcBef>
                <a:spcPts val="5"/>
              </a:spcBef>
              <a:buSzPct val="94444"/>
              <a:buFont typeface="Arial"/>
              <a:buChar char="•"/>
              <a:tabLst>
                <a:tab pos="93980" algn="l"/>
              </a:tabLst>
            </a:pPr>
            <a:r>
              <a:rPr lang="en-US" sz="2400" spc="-5" dirty="0">
                <a:solidFill>
                  <a:srgbClr val="333333"/>
                </a:solidFill>
                <a:latin typeface="Roboto"/>
                <a:cs typeface="Roboto"/>
              </a:rPr>
              <a:t>Administration </a:t>
            </a:r>
            <a:r>
              <a:rPr lang="en-US" sz="2400" dirty="0">
                <a:solidFill>
                  <a:srgbClr val="333333"/>
                </a:solidFill>
                <a:latin typeface="Roboto"/>
                <a:cs typeface="Roboto"/>
              </a:rPr>
              <a:t>and </a:t>
            </a:r>
            <a:r>
              <a:rPr lang="en-US" sz="2400" spc="-5" dirty="0">
                <a:solidFill>
                  <a:srgbClr val="333333"/>
                </a:solidFill>
                <a:latin typeface="Roboto"/>
                <a:cs typeface="Roboto"/>
              </a:rPr>
              <a:t>management </a:t>
            </a:r>
            <a:r>
              <a:rPr lang="en-US" sz="2400" dirty="0">
                <a:solidFill>
                  <a:srgbClr val="333333"/>
                </a:solidFill>
                <a:latin typeface="Roboto"/>
                <a:cs typeface="Roboto"/>
              </a:rPr>
              <a:t>are able </a:t>
            </a:r>
            <a:r>
              <a:rPr lang="en-US" sz="2400" spc="-5" dirty="0">
                <a:solidFill>
                  <a:srgbClr val="333333"/>
                </a:solidFill>
                <a:latin typeface="Roboto"/>
                <a:cs typeface="Roboto"/>
              </a:rPr>
              <a:t>to </a:t>
            </a:r>
            <a:r>
              <a:rPr lang="en-US" sz="2400" dirty="0">
                <a:solidFill>
                  <a:srgbClr val="333333"/>
                </a:solidFill>
                <a:latin typeface="Roboto"/>
                <a:cs typeface="Roboto"/>
              </a:rPr>
              <a:t>take </a:t>
            </a:r>
            <a:r>
              <a:rPr lang="en-US" sz="2400" spc="-5" dirty="0">
                <a:solidFill>
                  <a:srgbClr val="333333"/>
                </a:solidFill>
                <a:latin typeface="Roboto"/>
                <a:cs typeface="Roboto"/>
              </a:rPr>
              <a:t>decisions </a:t>
            </a:r>
            <a:r>
              <a:rPr lang="en-US" sz="2400" dirty="0">
                <a:solidFill>
                  <a:srgbClr val="333333"/>
                </a:solidFill>
                <a:latin typeface="Roboto"/>
                <a:cs typeface="Roboto"/>
              </a:rPr>
              <a:t>on </a:t>
            </a:r>
            <a:r>
              <a:rPr lang="en-US" sz="2400" spc="-5" dirty="0">
                <a:solidFill>
                  <a:srgbClr val="333333"/>
                </a:solidFill>
                <a:latin typeface="Roboto"/>
                <a:cs typeface="Roboto"/>
              </a:rPr>
              <a:t>the basis </a:t>
            </a:r>
            <a:r>
              <a:rPr lang="en-US" sz="2400" dirty="0">
                <a:solidFill>
                  <a:srgbClr val="333333"/>
                </a:solidFill>
                <a:latin typeface="Roboto"/>
                <a:cs typeface="Roboto"/>
              </a:rPr>
              <a:t>of  factual </a:t>
            </a:r>
            <a:r>
              <a:rPr lang="en-US" sz="2400" spc="-5" dirty="0">
                <a:solidFill>
                  <a:srgbClr val="333333"/>
                </a:solidFill>
                <a:latin typeface="Roboto"/>
                <a:cs typeface="Roboto"/>
              </a:rPr>
              <a:t>information </a:t>
            </a:r>
            <a:r>
              <a:rPr lang="en-US" sz="2400" dirty="0">
                <a:solidFill>
                  <a:srgbClr val="333333"/>
                </a:solidFill>
                <a:latin typeface="Roboto"/>
                <a:cs typeface="Roboto"/>
              </a:rPr>
              <a:t>under </a:t>
            </a:r>
            <a:r>
              <a:rPr lang="en-US" sz="2400" spc="-5" dirty="0">
                <a:solidFill>
                  <a:srgbClr val="333333"/>
                </a:solidFill>
                <a:latin typeface="Roboto"/>
                <a:cs typeface="Roboto"/>
              </a:rPr>
              <a:t>the double-entry system </a:t>
            </a:r>
            <a:r>
              <a:rPr lang="en-US" sz="2400" dirty="0">
                <a:solidFill>
                  <a:srgbClr val="333333"/>
                </a:solidFill>
                <a:latin typeface="Roboto"/>
                <a:cs typeface="Roboto"/>
              </a:rPr>
              <a:t>of</a:t>
            </a:r>
            <a:r>
              <a:rPr lang="en-US" sz="2400" spc="-80" dirty="0">
                <a:solidFill>
                  <a:srgbClr val="333333"/>
                </a:solidFill>
                <a:latin typeface="Roboto"/>
                <a:cs typeface="Roboto"/>
              </a:rPr>
              <a:t> </a:t>
            </a:r>
            <a:r>
              <a:rPr lang="en-US" sz="2400" spc="-5" dirty="0">
                <a:solidFill>
                  <a:srgbClr val="333333"/>
                </a:solidFill>
                <a:latin typeface="Roboto"/>
                <a:cs typeface="Roboto"/>
              </a:rPr>
              <a:t>accounting.</a:t>
            </a:r>
            <a:endParaRPr lang="en-US" sz="2400" dirty="0">
              <a:latin typeface="Roboto"/>
              <a:cs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567521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38149" y="238125"/>
            <a:ext cx="11315701" cy="59531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6000" b="1" kern="0" dirty="0">
                <a:solidFill>
                  <a:srgbClr val="FF0000"/>
                </a:solidFill>
                <a:latin typeface="Arial"/>
                <a:cs typeface="Arial"/>
                <a:sym typeface="Arial"/>
              </a:rPr>
              <a:t>Thank you</a:t>
            </a:r>
            <a:r>
              <a:rPr lang="en-US" sz="2400" b="1" kern="0" dirty="0">
                <a:solidFill>
                  <a:srgbClr val="FF0000"/>
                </a:solidFill>
                <a:latin typeface="Arial"/>
                <a:cs typeface="Arial"/>
                <a:sym typeface="Arial"/>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FF0000"/>
              </a:solidFill>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24900" y="114300"/>
            <a:ext cx="2638424" cy="98107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416699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992</TotalTime>
  <Words>2451</Words>
  <Application>Microsoft Office PowerPoint</Application>
  <PresentationFormat>Widescreen</PresentationFormat>
  <Paragraphs>274</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Carlito</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64</cp:revision>
  <dcterms:created xsi:type="dcterms:W3CDTF">2023-04-29T09:08:23Z</dcterms:created>
  <dcterms:modified xsi:type="dcterms:W3CDTF">2023-10-06T10:01:50Z</dcterms:modified>
</cp:coreProperties>
</file>