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549" r:id="rId9"/>
    <p:sldId id="511" r:id="rId10"/>
    <p:sldId id="580" r:id="rId11"/>
    <p:sldId id="581" r:id="rId12"/>
    <p:sldId id="583" r:id="rId13"/>
    <p:sldId id="582" r:id="rId14"/>
    <p:sldId id="584" r:id="rId15"/>
    <p:sldId id="586" r:id="rId16"/>
    <p:sldId id="553" r:id="rId17"/>
    <p:sldId id="588" r:id="rId18"/>
    <p:sldId id="576" r:id="rId19"/>
    <p:sldId id="587" r:id="rId20"/>
    <p:sldId id="589" r:id="rId21"/>
    <p:sldId id="590" r:id="rId22"/>
    <p:sldId id="568" r:id="rId23"/>
    <p:sldId id="575" r:id="rId24"/>
    <p:sldId id="554" r:id="rId25"/>
    <p:sldId id="555" r:id="rId26"/>
    <p:sldId id="596" r:id="rId27"/>
    <p:sldId id="597" r:id="rId28"/>
    <p:sldId id="591" r:id="rId29"/>
    <p:sldId id="592" r:id="rId30"/>
    <p:sldId id="593" r:id="rId31"/>
    <p:sldId id="558" r:id="rId32"/>
    <p:sldId id="559" r:id="rId33"/>
    <p:sldId id="560" r:id="rId34"/>
    <p:sldId id="561" r:id="rId35"/>
    <p:sldId id="595" r:id="rId36"/>
    <p:sldId id="562" r:id="rId37"/>
    <p:sldId id="565" r:id="rId38"/>
    <p:sldId id="563" r:id="rId39"/>
    <p:sldId id="564" r:id="rId40"/>
    <p:sldId id="569" r:id="rId41"/>
    <p:sldId id="571" r:id="rId42"/>
    <p:sldId id="572" r:id="rId43"/>
    <p:sldId id="574" r:id="rId44"/>
    <p:sldId id="513" r:id="rId45"/>
    <p:sldId id="276" r:id="rId46"/>
    <p:sldId id="567" r:id="rId47"/>
    <p:sldId id="566" r:id="rId48"/>
    <p:sldId id="578" r:id="rId49"/>
    <p:sldId id="579" r:id="rId50"/>
    <p:sldId id="594" r:id="rId51"/>
    <p:sldId id="30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80"/>
            <p14:sldId id="581"/>
            <p14:sldId id="583"/>
            <p14:sldId id="582"/>
            <p14:sldId id="584"/>
            <p14:sldId id="586"/>
            <p14:sldId id="553"/>
            <p14:sldId id="588"/>
            <p14:sldId id="576"/>
            <p14:sldId id="587"/>
            <p14:sldId id="589"/>
            <p14:sldId id="590"/>
            <p14:sldId id="568"/>
            <p14:sldId id="575"/>
            <p14:sldId id="554"/>
            <p14:sldId id="555"/>
            <p14:sldId id="596"/>
            <p14:sldId id="597"/>
            <p14:sldId id="591"/>
            <p14:sldId id="592"/>
            <p14:sldId id="593"/>
            <p14:sldId id="558"/>
            <p14:sldId id="559"/>
            <p14:sldId id="560"/>
            <p14:sldId id="561"/>
            <p14:sldId id="595"/>
            <p14:sldId id="562"/>
            <p14:sldId id="565"/>
            <p14:sldId id="563"/>
            <p14:sldId id="564"/>
            <p14:sldId id="569"/>
            <p14:sldId id="571"/>
            <p14:sldId id="572"/>
            <p14:sldId id="574"/>
            <p14:sldId id="513"/>
            <p14:sldId id="276"/>
            <p14:sldId id="567"/>
            <p14:sldId id="566"/>
            <p14:sldId id="578"/>
            <p14:sldId id="579"/>
            <p14:sldId id="594"/>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2" autoAdjust="0"/>
    <p:restoredTop sz="94660"/>
  </p:normalViewPr>
  <p:slideViewPr>
    <p:cSldViewPr snapToGrid="0">
      <p:cViewPr varScale="1">
        <p:scale>
          <a:sx n="64" d="100"/>
          <a:sy n="64" d="100"/>
        </p:scale>
        <p:origin x="94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41374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7.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3569460"/>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4655"/>
    </mc:Choice>
    <mc:Fallback>
      <p:transition spd="slow" advTm="446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585" y="2864682"/>
            <a:ext cx="5992140" cy="968342"/>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Housing Market Economics and Affordability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37346" cy="1323439"/>
          </a:xfrm>
          <a:prstGeom prst="rect">
            <a:avLst/>
          </a:prstGeom>
          <a:noFill/>
        </p:spPr>
        <p:txBody>
          <a:bodyPr wrap="square">
            <a:spAutoFit/>
          </a:bodyPr>
          <a:lstStyle/>
          <a:p>
            <a:r>
              <a:rPr lang="en-US" sz="2000" dirty="0">
                <a:latin typeface="Alexandria" charset="0"/>
              </a:rPr>
              <a:t>This lecture introduces the fundamental economic principles that govern housing markets and explains how these principles determine housing affordability.</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183996" y="5218669"/>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456038"/>
            <a:ext cx="8417320" cy="4001095"/>
          </a:xfrm>
          <a:prstGeom prst="rect">
            <a:avLst/>
          </a:prstGeom>
          <a:noFill/>
        </p:spPr>
        <p:txBody>
          <a:bodyPr wrap="square" rtlCol="0">
            <a:spAutoFit/>
          </a:bodyPr>
          <a:lstStyle/>
          <a:p>
            <a:pPr marL="457200" indent="-457200">
              <a:lnSpc>
                <a:spcPct val="150000"/>
              </a:lnSpc>
              <a:buAutoNum type="arabicPeriod"/>
            </a:pPr>
            <a:r>
              <a:rPr lang="en-US" sz="2000" dirty="0">
                <a:latin typeface="Alexandria" charset="0"/>
              </a:rPr>
              <a:t>Introduction </a:t>
            </a:r>
          </a:p>
          <a:p>
            <a:pPr>
              <a:lnSpc>
                <a:spcPct val="150000"/>
              </a:lnSpc>
            </a:pPr>
            <a:r>
              <a:rPr lang="en-US" sz="2000" dirty="0">
                <a:latin typeface="Alexandria" charset="0"/>
              </a:rPr>
              <a:t>2. Basic Economic Concepts for Housing Markets</a:t>
            </a:r>
          </a:p>
          <a:p>
            <a:pPr>
              <a:lnSpc>
                <a:spcPct val="150000"/>
              </a:lnSpc>
            </a:pPr>
            <a:r>
              <a:rPr lang="en-US" sz="2000" dirty="0">
                <a:latin typeface="Alexandria" charset="0"/>
              </a:rPr>
              <a:t>3. </a:t>
            </a:r>
            <a:r>
              <a:rPr lang="en-US" sz="2000" dirty="0"/>
              <a:t>Determinants of Housing Prices</a:t>
            </a:r>
          </a:p>
          <a:p>
            <a:pPr>
              <a:lnSpc>
                <a:spcPct val="150000"/>
              </a:lnSpc>
            </a:pPr>
            <a:r>
              <a:rPr lang="en-US" sz="2000" dirty="0">
                <a:latin typeface="Alexandria" charset="0"/>
              </a:rPr>
              <a:t>4.  Housing Market Dynamics</a:t>
            </a:r>
          </a:p>
          <a:p>
            <a:pPr>
              <a:lnSpc>
                <a:spcPct val="150000"/>
              </a:lnSpc>
            </a:pPr>
            <a:r>
              <a:rPr lang="en-US" sz="2000" dirty="0">
                <a:latin typeface="Alexandria" charset="0"/>
              </a:rPr>
              <a:t>5.  Measuring Affordability</a:t>
            </a:r>
          </a:p>
          <a:p>
            <a:pPr>
              <a:lnSpc>
                <a:spcPct val="150000"/>
              </a:lnSpc>
            </a:pPr>
            <a:r>
              <a:rPr lang="en-US" sz="2000" dirty="0">
                <a:latin typeface="Alexandria" charset="0"/>
              </a:rPr>
              <a:t> 6. Policy Tools to Improve Affordability</a:t>
            </a:r>
            <a:endParaRPr lang="en-US" sz="2000" b="1" dirty="0">
              <a:latin typeface="Alexandria" charset="0"/>
            </a:endParaRPr>
          </a:p>
          <a:p>
            <a:pPr>
              <a:lnSpc>
                <a:spcPct val="150000"/>
              </a:lnSpc>
            </a:pPr>
            <a:r>
              <a:rPr lang="en-US" sz="2000" dirty="0">
                <a:latin typeface="Alexandria" charset="0"/>
              </a:rPr>
              <a:t>7.</a:t>
            </a:r>
            <a:r>
              <a:rPr lang="en-US" sz="20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Case Studies</a:t>
            </a:r>
          </a:p>
          <a:p>
            <a:pPr>
              <a:lnSpc>
                <a:spcPct val="150000"/>
              </a:lnSpc>
            </a:pPr>
            <a:r>
              <a:rPr lang="en-US" sz="2000" dirty="0">
                <a:latin typeface="Alexandria"/>
              </a:rPr>
              <a:t>8.M</a:t>
            </a:r>
            <a:r>
              <a:rPr lang="en-US" sz="2000" dirty="0"/>
              <a:t>arket and demand tools to decide about new real estate investment?</a:t>
            </a:r>
            <a:endParaRPr lang="en-US" sz="20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endParaRPr lang="en-US" sz="1400" dirty="0">
              <a:latin typeface="Alexandria" charset="0"/>
              <a:cs typeface="Alexandria" charset="0"/>
            </a:endParaRP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58086" y="1297222"/>
            <a:ext cx="8417320" cy="4969053"/>
          </a:xfrm>
          <a:prstGeom prst="rect">
            <a:avLst/>
          </a:prstGeom>
          <a:noFill/>
        </p:spPr>
        <p:txBody>
          <a:bodyPr wrap="square" rtlCol="0">
            <a:spAutoFit/>
          </a:bodyPr>
          <a:lstStyle/>
          <a:p>
            <a:pPr>
              <a:lnSpc>
                <a:spcPct val="150000"/>
              </a:lnSpc>
            </a:pPr>
            <a:r>
              <a:rPr lang="en-US" sz="2000" dirty="0">
                <a:latin typeface="Alexandria" charset="0"/>
              </a:rPr>
              <a:t>By the end of the lecture, you will be able to:</a:t>
            </a:r>
          </a:p>
          <a:p>
            <a:r>
              <a:rPr lang="en-US" sz="2000" b="1" dirty="0">
                <a:latin typeface="Alexandria" charset="0"/>
              </a:rPr>
              <a:t>1.</a:t>
            </a:r>
            <a:r>
              <a:rPr lang="en-US" sz="2000" b="1" dirty="0"/>
              <a:t>Explain</a:t>
            </a:r>
            <a:r>
              <a:rPr lang="en-US" sz="2000" dirty="0"/>
              <a:t> the fundamental concepts of housing market economics, including supply, demand, price-to-income ratios, and rent burden.</a:t>
            </a:r>
          </a:p>
          <a:p>
            <a:r>
              <a:rPr lang="en-US" sz="2000" b="1" dirty="0"/>
              <a:t>2.Analyze</a:t>
            </a:r>
            <a:r>
              <a:rPr lang="en-US" sz="2000" dirty="0"/>
              <a:t> the key determinants that influence housing affordability, such as income levels, housing prices, interest rates, and government policies.</a:t>
            </a:r>
          </a:p>
          <a:p>
            <a:r>
              <a:rPr lang="en-US" sz="2000" b="1" dirty="0"/>
              <a:t>3.Differentiate</a:t>
            </a:r>
            <a:r>
              <a:rPr lang="en-US" sz="2000" dirty="0"/>
              <a:t> between various housing affordability indicators (e.g., PIR, rent-to-income ratio, housing cost burden) and their applications in assessing housing markets.</a:t>
            </a:r>
          </a:p>
          <a:p>
            <a:r>
              <a:rPr lang="en-US" sz="2000" b="1" dirty="0"/>
              <a:t>4.Evaluate</a:t>
            </a:r>
            <a:r>
              <a:rPr lang="en-US" sz="2000" dirty="0"/>
              <a:t> the role of market dynamics, urbanization, and demographic shifts in shaping housing affordability challenges.</a:t>
            </a:r>
          </a:p>
          <a:p>
            <a:r>
              <a:rPr lang="en-US" sz="2000" b="1" dirty="0"/>
              <a:t>5.Examine</a:t>
            </a:r>
            <a:r>
              <a:rPr lang="en-US" sz="2000" dirty="0"/>
              <a:t> international case studies to compare housing affordability trends across different regions and cities.</a:t>
            </a:r>
          </a:p>
          <a:p>
            <a:r>
              <a:rPr lang="en-US" sz="2000" b="1" dirty="0"/>
              <a:t>6.Discuss</a:t>
            </a:r>
            <a:r>
              <a:rPr lang="en-US" sz="2000" dirty="0"/>
              <a:t> policy tools and interventions (e.g., subsidies, rent controls, affordable housing programs) aimed at improving housing affordability.</a:t>
            </a:r>
          </a:p>
          <a:p>
            <a:pPr>
              <a:lnSpc>
                <a:spcPct val="150000"/>
              </a:lnSpc>
            </a:pPr>
            <a:endParaRPr lang="en-US" sz="20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302312" y="1442877"/>
            <a:ext cx="4423931" cy="4869025"/>
          </a:xfrm>
          <a:prstGeom prst="rect">
            <a:avLst/>
          </a:prstGeom>
        </p:spPr>
        <p:txBody>
          <a:bodyPr wrap="square">
            <a:spAutoFit/>
          </a:bodyPr>
          <a:lstStyle/>
          <a:p>
            <a:pPr>
              <a:lnSpc>
                <a:spcPct val="120000"/>
              </a:lnSpc>
            </a:pPr>
            <a:r>
              <a:rPr lang="en-US" sz="2000" dirty="0">
                <a:latin typeface="Alexandria" charset="0"/>
              </a:rPr>
              <a:t>Housing markets are central to household welfare, urban form, macroeconomic stability, and public policy. </a:t>
            </a:r>
          </a:p>
          <a:p>
            <a:pPr>
              <a:lnSpc>
                <a:spcPct val="120000"/>
              </a:lnSpc>
            </a:pPr>
            <a:r>
              <a:rPr lang="en-US" sz="2000" dirty="0">
                <a:latin typeface="Alexandria" charset="0"/>
              </a:rPr>
              <a:t>Housing is simultaneously a consumption good (place to live), an investment (store of wealth), and a component of urban infrastructure. Because of this multi-role nature and the high share of household budgets devoted to housing, affordability problems quickly become political and social priorities.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4164740"/>
            <a:ext cx="4215670" cy="1914370"/>
          </a:xfrm>
          <a:prstGeom prst="rect">
            <a:avLst/>
          </a:prstGeom>
        </p:spPr>
        <p:txBody>
          <a:bodyPr wrap="square">
            <a:spAutoFit/>
          </a:bodyPr>
          <a:lstStyle/>
          <a:p>
            <a:pPr algn="just">
              <a:lnSpc>
                <a:spcPct val="120000"/>
              </a:lnSpc>
            </a:pPr>
            <a:r>
              <a:rPr lang="en-US" sz="2000" b="1" dirty="0">
                <a:latin typeface="Alexandria" charset="0"/>
              </a:rPr>
              <a:t>This lecture aims to provide the reader with intuitive economic frameworks and applied tools to analyze housing markets and evaluate affordability policies.</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27A2394-C9A9-B611-6704-D9340DC741C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21" name="عنصر نائب للصورة 20">
            <a:extLst>
              <a:ext uri="{FF2B5EF4-FFF2-40B4-BE49-F238E27FC236}">
                <a16:creationId xmlns:a16="http://schemas.microsoft.com/office/drawing/2014/main" id="{5A8BF5F2-1C12-ECAB-5FEE-87027FC8914E}"/>
              </a:ext>
            </a:extLst>
          </p:cNvPr>
          <p:cNvSpPr>
            <a:spLocks noGrp="1"/>
          </p:cNvSpPr>
          <p:nvPr>
            <p:ph type="pic" sz="quarter" idx="10"/>
          </p:nvPr>
        </p:nvSpPr>
        <p:spPr/>
      </p:sp>
      <p:pic>
        <p:nvPicPr>
          <p:cNvPr id="22" name="صورة 21">
            <a:extLst>
              <a:ext uri="{FF2B5EF4-FFF2-40B4-BE49-F238E27FC236}">
                <a16:creationId xmlns:a16="http://schemas.microsoft.com/office/drawing/2014/main" id="{40F8EEFD-5970-5008-B1AC-873F31BBFDDF}"/>
              </a:ext>
            </a:extLst>
          </p:cNvPr>
          <p:cNvPicPr>
            <a:picLocks noChangeAspect="1"/>
          </p:cNvPicPr>
          <p:nvPr/>
        </p:nvPicPr>
        <p:blipFill>
          <a:blip r:embed="rId3"/>
          <a:stretch>
            <a:fillRect/>
          </a:stretch>
        </p:blipFill>
        <p:spPr>
          <a:xfrm>
            <a:off x="6089444" y="666991"/>
            <a:ext cx="5139437" cy="2852711"/>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4523A-52BC-87DB-70DF-C6D1CCAFA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CD5AD-782B-7909-35A8-0AAC11BC1391}"/>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015D138-53B8-9A4C-26D8-A8615D1AF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276998B-17C9-9F8E-2211-24C7C5F47ACE}"/>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7F8E700D-C9FE-22B4-090B-964552FBF69B}"/>
              </a:ext>
            </a:extLst>
          </p:cNvPr>
          <p:cNvSpPr txBox="1"/>
          <p:nvPr/>
        </p:nvSpPr>
        <p:spPr>
          <a:xfrm>
            <a:off x="879045" y="1956147"/>
            <a:ext cx="10289190" cy="1429622"/>
          </a:xfrm>
          <a:prstGeom prst="rect">
            <a:avLst/>
          </a:prstGeom>
          <a:noFill/>
        </p:spPr>
        <p:txBody>
          <a:bodyPr wrap="square" rtlCol="0">
            <a:spAutoFit/>
          </a:bodyPr>
          <a:lstStyle/>
          <a:p>
            <a:pPr>
              <a:lnSpc>
                <a:spcPct val="150000"/>
              </a:lnSpc>
            </a:pPr>
            <a:r>
              <a:rPr lang="en-US" sz="2000" b="1" dirty="0">
                <a:latin typeface="Alexandria"/>
              </a:rPr>
              <a:t>2.1 Opportunity Cost</a:t>
            </a:r>
          </a:p>
          <a:p>
            <a:pPr>
              <a:lnSpc>
                <a:spcPct val="150000"/>
              </a:lnSpc>
            </a:pPr>
            <a:r>
              <a:rPr lang="en-US" sz="2000" dirty="0">
                <a:latin typeface="Alexandria"/>
              </a:rPr>
              <a:t>Behavioral economists claim that we are </a:t>
            </a:r>
            <a:r>
              <a:rPr lang="en-US" sz="2000" dirty="0">
                <a:solidFill>
                  <a:schemeClr val="accent2"/>
                </a:solidFill>
                <a:latin typeface="Alexandria"/>
              </a:rPr>
              <a:t>“creatures of habit” </a:t>
            </a:r>
            <a:r>
              <a:rPr lang="en-US" sz="2000" dirty="0">
                <a:latin typeface="Alexandria"/>
              </a:rPr>
              <a:t>with a tendency to engage in a status quo mindset such that stick to decision rules without really exploring our alternatives.</a:t>
            </a:r>
          </a:p>
        </p:txBody>
      </p:sp>
      <p:pic>
        <p:nvPicPr>
          <p:cNvPr id="3" name="صورة 2">
            <a:extLst>
              <a:ext uri="{FF2B5EF4-FFF2-40B4-BE49-F238E27FC236}">
                <a16:creationId xmlns:a16="http://schemas.microsoft.com/office/drawing/2014/main" id="{F52B6B02-10B2-84F4-5896-C703BC3AE38A}"/>
              </a:ext>
            </a:extLst>
          </p:cNvPr>
          <p:cNvPicPr>
            <a:picLocks noChangeAspect="1"/>
          </p:cNvPicPr>
          <p:nvPr/>
        </p:nvPicPr>
        <p:blipFill>
          <a:blip r:embed="rId3"/>
          <a:stretch>
            <a:fillRect/>
          </a:stretch>
        </p:blipFill>
        <p:spPr>
          <a:xfrm>
            <a:off x="4137286" y="3385769"/>
            <a:ext cx="3360060" cy="2608914"/>
          </a:xfrm>
          <a:prstGeom prst="rect">
            <a:avLst/>
          </a:prstGeom>
        </p:spPr>
      </p:pic>
    </p:spTree>
    <p:extLst>
      <p:ext uri="{BB962C8B-B14F-4D97-AF65-F5344CB8AC3E}">
        <p14:creationId xmlns:p14="http://schemas.microsoft.com/office/powerpoint/2010/main" val="417437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2DF0-F625-14CB-00E9-476C84FCD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6FC304-6838-F084-1CF9-A7F0D98B82D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5FB986E-5084-E683-F6C6-3D7AE6EA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ECD365-2ED9-1855-E88D-D6084500CF8E}"/>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0A5F9D4D-9918-0A7C-50CC-06F80C98007B}"/>
              </a:ext>
            </a:extLst>
          </p:cNvPr>
          <p:cNvSpPr txBox="1"/>
          <p:nvPr/>
        </p:nvSpPr>
        <p:spPr>
          <a:xfrm>
            <a:off x="848158" y="1302298"/>
            <a:ext cx="8264048" cy="4199611"/>
          </a:xfrm>
          <a:prstGeom prst="rect">
            <a:avLst/>
          </a:prstGeom>
          <a:noFill/>
        </p:spPr>
        <p:txBody>
          <a:bodyPr wrap="square" rtlCol="0">
            <a:spAutoFit/>
          </a:bodyPr>
          <a:lstStyle/>
          <a:p>
            <a:pPr>
              <a:lnSpc>
                <a:spcPct val="150000"/>
              </a:lnSpc>
            </a:pPr>
            <a:r>
              <a:rPr lang="en-US" sz="2000" b="1" dirty="0">
                <a:latin typeface="Alexandria"/>
              </a:rPr>
              <a:t>2.1Opportunity Cost</a:t>
            </a:r>
          </a:p>
          <a:p>
            <a:pPr>
              <a:lnSpc>
                <a:spcPct val="150000"/>
              </a:lnSpc>
            </a:pPr>
            <a:r>
              <a:rPr lang="en-US" sz="2000" dirty="0">
                <a:latin typeface="Alexandria"/>
              </a:rPr>
              <a:t>Every time we choose to take an action; we have an alternative.  You could be doing something else with the time that it will take you to read this lecture. </a:t>
            </a:r>
          </a:p>
          <a:p>
            <a:pPr>
              <a:lnSpc>
                <a:spcPct val="150000"/>
              </a:lnSpc>
            </a:pPr>
            <a:endParaRPr lang="en-US" sz="2000" dirty="0">
              <a:latin typeface="Alexandria"/>
            </a:endParaRPr>
          </a:p>
          <a:p>
            <a:pPr>
              <a:lnSpc>
                <a:spcPct val="150000"/>
              </a:lnSpc>
            </a:pPr>
            <a:r>
              <a:rPr lang="en-US" sz="2000" dirty="0">
                <a:latin typeface="Alexandria"/>
              </a:rPr>
              <a:t> </a:t>
            </a:r>
            <a:r>
              <a:rPr lang="en-US" sz="2000" b="1" dirty="0">
                <a:latin typeface="Alexandria"/>
              </a:rPr>
              <a:t>How much do you value this next alternative? </a:t>
            </a:r>
          </a:p>
          <a:p>
            <a:pPr>
              <a:lnSpc>
                <a:spcPct val="150000"/>
              </a:lnSpc>
            </a:pPr>
            <a:endParaRPr lang="en-US" sz="2000" dirty="0">
              <a:latin typeface="Alexandria"/>
            </a:endParaRPr>
          </a:p>
          <a:p>
            <a:pPr>
              <a:lnSpc>
                <a:spcPct val="150000"/>
              </a:lnSpc>
            </a:pPr>
            <a:r>
              <a:rPr lang="en-US" sz="2000" dirty="0"/>
              <a:t>By being aware of the “opportunity cost” concept, this helps us to make better decisions that we are less likely to regret because we recognize that we are making a choice and we do have alternatives.</a:t>
            </a:r>
            <a:endParaRPr lang="en-US" sz="2000" dirty="0">
              <a:latin typeface="Alexandria"/>
            </a:endParaRPr>
          </a:p>
        </p:txBody>
      </p:sp>
      <p:pic>
        <p:nvPicPr>
          <p:cNvPr id="3" name="صورة 2">
            <a:extLst>
              <a:ext uri="{FF2B5EF4-FFF2-40B4-BE49-F238E27FC236}">
                <a16:creationId xmlns:a16="http://schemas.microsoft.com/office/drawing/2014/main" id="{B4CE98DB-B336-AA9C-5E79-4249755CD70E}"/>
              </a:ext>
            </a:extLst>
          </p:cNvPr>
          <p:cNvPicPr>
            <a:picLocks noChangeAspect="1"/>
          </p:cNvPicPr>
          <p:nvPr/>
        </p:nvPicPr>
        <p:blipFill>
          <a:blip r:embed="rId3"/>
          <a:stretch>
            <a:fillRect/>
          </a:stretch>
        </p:blipFill>
        <p:spPr>
          <a:xfrm>
            <a:off x="9143093" y="2295525"/>
            <a:ext cx="2009775" cy="2266950"/>
          </a:xfrm>
          <a:prstGeom prst="rect">
            <a:avLst/>
          </a:prstGeom>
        </p:spPr>
      </p:pic>
    </p:spTree>
    <p:extLst>
      <p:ext uri="{BB962C8B-B14F-4D97-AF65-F5344CB8AC3E}">
        <p14:creationId xmlns:p14="http://schemas.microsoft.com/office/powerpoint/2010/main" val="133718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ABBB-3938-65F6-86AC-5666499D8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B870BB-285A-209B-61AF-293C9E1B49E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2AF35E2-D09A-2F6D-47D5-BA57F0878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680E351-01F6-AC96-E898-A6671E6F4609}"/>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D50A8C3E-D974-22A2-349E-C40CCF5DC6FD}"/>
              </a:ext>
            </a:extLst>
          </p:cNvPr>
          <p:cNvSpPr txBox="1"/>
          <p:nvPr/>
        </p:nvSpPr>
        <p:spPr>
          <a:xfrm>
            <a:off x="689640" y="1555309"/>
            <a:ext cx="10812719" cy="4384277"/>
          </a:xfrm>
          <a:prstGeom prst="rect">
            <a:avLst/>
          </a:prstGeom>
          <a:noFill/>
        </p:spPr>
        <p:txBody>
          <a:bodyPr wrap="square" rtlCol="0">
            <a:spAutoFit/>
          </a:bodyPr>
          <a:lstStyle/>
          <a:p>
            <a:pPr>
              <a:lnSpc>
                <a:spcPct val="150000"/>
              </a:lnSpc>
            </a:pPr>
            <a:r>
              <a:rPr lang="en-US" sz="2000" b="1" dirty="0">
                <a:latin typeface="Alexandria"/>
              </a:rPr>
              <a:t>2.1Opportunity Cost</a:t>
            </a:r>
          </a:p>
          <a:p>
            <a:pPr>
              <a:lnSpc>
                <a:spcPct val="150000"/>
              </a:lnSpc>
            </a:pPr>
            <a:r>
              <a:rPr lang="en-US" sz="2000" dirty="0">
                <a:latin typeface="Alexandria"/>
              </a:rPr>
              <a:t>For many urban decisions, the opportunity cost reasoning comes into play. </a:t>
            </a:r>
          </a:p>
          <a:p>
            <a:pPr>
              <a:lnSpc>
                <a:spcPct val="150000"/>
              </a:lnSpc>
            </a:pPr>
            <a:r>
              <a:rPr lang="en-US" sz="2000" dirty="0">
                <a:latin typeface="Alexandria"/>
              </a:rPr>
              <a:t>You can take a bus or a private vehicle from your starting point to any location within a city.  </a:t>
            </a:r>
          </a:p>
          <a:p>
            <a:pPr>
              <a:lnSpc>
                <a:spcPct val="150000"/>
              </a:lnSpc>
            </a:pPr>
            <a:r>
              <a:rPr lang="en-US" sz="2000" dirty="0">
                <a:latin typeface="Alexandria"/>
              </a:rPr>
              <a:t>The private car is quicker and saves you time, even though the bus fare is less expensive than owning a car. </a:t>
            </a:r>
          </a:p>
          <a:p>
            <a:pPr>
              <a:lnSpc>
                <a:spcPct val="150000"/>
              </a:lnSpc>
            </a:pPr>
            <a:r>
              <a:rPr lang="en-US" sz="2000" dirty="0">
                <a:latin typeface="Alexandria"/>
              </a:rPr>
              <a:t> </a:t>
            </a:r>
            <a:r>
              <a:rPr lang="en-US" sz="2000" b="1" dirty="0">
                <a:latin typeface="Alexandria"/>
              </a:rPr>
              <a:t>Which one is Depending on how much you value the time you spend commuting, it may be less expensive.</a:t>
            </a:r>
            <a:r>
              <a:rPr lang="en-US" sz="2000" dirty="0">
                <a:latin typeface="Alexandria"/>
              </a:rPr>
              <a:t>   </a:t>
            </a:r>
          </a:p>
          <a:p>
            <a:pPr>
              <a:lnSpc>
                <a:spcPct val="150000"/>
              </a:lnSpc>
            </a:pPr>
            <a:r>
              <a:rPr lang="en-US" sz="2800" b="1" dirty="0">
                <a:solidFill>
                  <a:schemeClr val="accent2"/>
                </a:solidFill>
                <a:latin typeface="Alexandria"/>
              </a:rPr>
              <a:t>Give more examples about opportunity costs?</a:t>
            </a:r>
          </a:p>
          <a:p>
            <a:pPr>
              <a:lnSpc>
                <a:spcPct val="150000"/>
              </a:lnSpc>
            </a:pPr>
            <a:endParaRPr lang="en-US" sz="2000" dirty="0">
              <a:latin typeface="Alexandria"/>
            </a:endParaRPr>
          </a:p>
        </p:txBody>
      </p:sp>
    </p:spTree>
    <p:extLst>
      <p:ext uri="{BB962C8B-B14F-4D97-AF65-F5344CB8AC3E}">
        <p14:creationId xmlns:p14="http://schemas.microsoft.com/office/powerpoint/2010/main" val="2825676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0ADFA-293E-BEE5-AA7E-95CA99BE2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57CE93-39C6-1816-A54C-2053A69AAD68}"/>
              </a:ext>
            </a:extLst>
          </p:cNvPr>
          <p:cNvSpPr/>
          <p:nvPr/>
        </p:nvSpPr>
        <p:spPr>
          <a:xfrm>
            <a:off x="512349" y="1484265"/>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7828660-5CCD-7773-7FA9-E9D9136F67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A534D82-38A1-04B2-9ADF-4E315546C808}"/>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B3F34DD4-4350-F3D1-BBA3-71581EE9E062}"/>
              </a:ext>
            </a:extLst>
          </p:cNvPr>
          <p:cNvSpPr txBox="1"/>
          <p:nvPr/>
        </p:nvSpPr>
        <p:spPr>
          <a:xfrm>
            <a:off x="707220" y="1701382"/>
            <a:ext cx="5723559" cy="4199611"/>
          </a:xfrm>
          <a:prstGeom prst="rect">
            <a:avLst/>
          </a:prstGeom>
          <a:noFill/>
        </p:spPr>
        <p:txBody>
          <a:bodyPr wrap="square" rtlCol="0">
            <a:spAutoFit/>
          </a:bodyPr>
          <a:lstStyle/>
          <a:p>
            <a:pPr>
              <a:lnSpc>
                <a:spcPct val="150000"/>
              </a:lnSpc>
            </a:pPr>
            <a:r>
              <a:rPr lang="en-US" sz="2000" b="1" dirty="0">
                <a:latin typeface="Alexandria"/>
              </a:rPr>
              <a:t>2.1Opportunity Cost</a:t>
            </a:r>
          </a:p>
          <a:p>
            <a:pPr>
              <a:lnSpc>
                <a:spcPct val="150000"/>
              </a:lnSpc>
            </a:pPr>
            <a:r>
              <a:rPr lang="en-US" sz="2000" dirty="0">
                <a:latin typeface="Alexandria"/>
              </a:rPr>
              <a:t>A city has a limited amount of land. </a:t>
            </a:r>
          </a:p>
          <a:p>
            <a:pPr>
              <a:lnSpc>
                <a:spcPct val="150000"/>
              </a:lnSpc>
            </a:pPr>
            <a:r>
              <a:rPr lang="en-US" sz="2000" dirty="0">
                <a:latin typeface="Alexandria"/>
              </a:rPr>
              <a:t>How much land should be left aside for wetlands to prevent flooding versus how much should be used for housing?  </a:t>
            </a:r>
          </a:p>
          <a:p>
            <a:pPr>
              <a:lnSpc>
                <a:spcPct val="150000"/>
              </a:lnSpc>
            </a:pPr>
            <a:r>
              <a:rPr lang="en-US" sz="2000" dirty="0">
                <a:latin typeface="Alexandria"/>
              </a:rPr>
              <a:t>How much should be set aside  as public parks or used for key infrastructure such as roads, water treatment plants and public schools? </a:t>
            </a:r>
          </a:p>
          <a:p>
            <a:pPr>
              <a:lnSpc>
                <a:spcPct val="150000"/>
              </a:lnSpc>
            </a:pPr>
            <a:endParaRPr lang="en-US" sz="2000" dirty="0">
              <a:latin typeface="Alexandria"/>
            </a:endParaRPr>
          </a:p>
        </p:txBody>
      </p:sp>
      <p:pic>
        <p:nvPicPr>
          <p:cNvPr id="3" name="صورة 2">
            <a:extLst>
              <a:ext uri="{FF2B5EF4-FFF2-40B4-BE49-F238E27FC236}">
                <a16:creationId xmlns:a16="http://schemas.microsoft.com/office/drawing/2014/main" id="{F5C52605-4816-633D-1753-3E050D0F8F74}"/>
              </a:ext>
            </a:extLst>
          </p:cNvPr>
          <p:cNvPicPr>
            <a:picLocks noChangeAspect="1"/>
          </p:cNvPicPr>
          <p:nvPr/>
        </p:nvPicPr>
        <p:blipFill>
          <a:blip r:embed="rId3"/>
          <a:stretch>
            <a:fillRect/>
          </a:stretch>
        </p:blipFill>
        <p:spPr>
          <a:xfrm>
            <a:off x="6625650" y="2172412"/>
            <a:ext cx="4377130" cy="3201323"/>
          </a:xfrm>
          <a:prstGeom prst="rect">
            <a:avLst/>
          </a:prstGeom>
        </p:spPr>
      </p:pic>
    </p:spTree>
    <p:extLst>
      <p:ext uri="{BB962C8B-B14F-4D97-AF65-F5344CB8AC3E}">
        <p14:creationId xmlns:p14="http://schemas.microsoft.com/office/powerpoint/2010/main" val="980936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2228F-752E-1423-5B4D-22C7FAA4ED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6CF6C-9481-3C6F-6B48-446AB94BDD7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1F64E65-CEF4-D97D-7277-BF1211873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734412D-10A7-73C3-A5C0-DCD621A4FB2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C79D91DB-6449-622C-F460-4434A90C20C1}"/>
              </a:ext>
            </a:extLst>
          </p:cNvPr>
          <p:cNvSpPr txBox="1"/>
          <p:nvPr/>
        </p:nvSpPr>
        <p:spPr>
          <a:xfrm>
            <a:off x="761999" y="1493263"/>
            <a:ext cx="10510603" cy="4401205"/>
          </a:xfrm>
          <a:prstGeom prst="rect">
            <a:avLst/>
          </a:prstGeom>
          <a:solidFill>
            <a:schemeClr val="accent5">
              <a:lumMod val="20000"/>
              <a:lumOff val="80000"/>
            </a:schemeClr>
          </a:solidFill>
        </p:spPr>
        <p:txBody>
          <a:bodyPr wrap="square" rtlCol="0">
            <a:spAutoFit/>
          </a:bodyPr>
          <a:lstStyle/>
          <a:p>
            <a:r>
              <a:rPr lang="en-US" sz="2000" b="1" dirty="0">
                <a:latin typeface="Alexandria"/>
              </a:rPr>
              <a:t>2.1 Opportunity Cost</a:t>
            </a:r>
          </a:p>
          <a:p>
            <a:r>
              <a:rPr lang="en-US" sz="2000" b="1" dirty="0">
                <a:latin typeface="Alexandria"/>
              </a:rPr>
              <a:t>Example: Developer Building Apartments</a:t>
            </a:r>
          </a:p>
          <a:p>
            <a:r>
              <a:rPr lang="en-US" sz="2000" dirty="0">
                <a:latin typeface="Alexandria"/>
              </a:rPr>
              <a:t>A property developer is considering adding </a:t>
            </a:r>
            <a:r>
              <a:rPr lang="en-US" sz="2000" b="1" dirty="0">
                <a:latin typeface="Alexandria"/>
              </a:rPr>
              <a:t>one more apartment unit</a:t>
            </a:r>
            <a:r>
              <a:rPr lang="en-US" sz="2000" dirty="0">
                <a:latin typeface="Alexandria"/>
              </a:rPr>
              <a:t> to a new housing project.</a:t>
            </a:r>
          </a:p>
          <a:p>
            <a:r>
              <a:rPr lang="en-US" sz="2000" b="1" dirty="0">
                <a:latin typeface="Alexandria"/>
              </a:rPr>
              <a:t>Marginal Benefit (MB):</a:t>
            </a:r>
            <a:br>
              <a:rPr lang="en-US" sz="2000" dirty="0">
                <a:latin typeface="Alexandria"/>
              </a:rPr>
            </a:br>
            <a:r>
              <a:rPr lang="en-US" sz="2000" dirty="0">
                <a:latin typeface="Alexandria"/>
              </a:rPr>
              <a:t>The extra apartment can be sold for </a:t>
            </a:r>
            <a:r>
              <a:rPr lang="en-US" sz="2000" b="1" dirty="0">
                <a:latin typeface="Alexandria"/>
              </a:rPr>
              <a:t>$250,000</a:t>
            </a:r>
            <a:r>
              <a:rPr lang="en-US" sz="2000" dirty="0">
                <a:latin typeface="Alexandria"/>
              </a:rPr>
              <a:t>.</a:t>
            </a:r>
          </a:p>
          <a:p>
            <a:r>
              <a:rPr lang="en-US" sz="2000" b="1" dirty="0">
                <a:latin typeface="Alexandria"/>
              </a:rPr>
              <a:t>Marginal Cost (MC):</a:t>
            </a:r>
            <a:br>
              <a:rPr lang="en-US" sz="2000" dirty="0">
                <a:latin typeface="Alexandria"/>
              </a:rPr>
            </a:br>
            <a:r>
              <a:rPr lang="en-US" sz="2000" dirty="0">
                <a:latin typeface="Alexandria"/>
              </a:rPr>
              <a:t>The cost of building that additional unit (materials, labor, permits, etc.) is </a:t>
            </a:r>
            <a:r>
              <a:rPr lang="en-US" sz="2000" b="1" dirty="0">
                <a:latin typeface="Alexandria"/>
              </a:rPr>
              <a:t>$220,000</a:t>
            </a:r>
            <a:r>
              <a:rPr lang="en-US" sz="2000" dirty="0">
                <a:latin typeface="Alexandria"/>
              </a:rPr>
              <a:t>.</a:t>
            </a:r>
          </a:p>
          <a:p>
            <a:r>
              <a:rPr lang="en-US" sz="2000" b="1" dirty="0">
                <a:latin typeface="Alexandria"/>
              </a:rPr>
              <a:t>Marginal Analysis</a:t>
            </a:r>
          </a:p>
          <a:p>
            <a:r>
              <a:rPr lang="en-US" sz="2000" b="1" dirty="0">
                <a:latin typeface="Alexandria"/>
              </a:rPr>
              <a:t>MB = $250,000</a:t>
            </a:r>
            <a:endParaRPr lang="en-US" sz="2000" dirty="0">
              <a:latin typeface="Alexandria"/>
            </a:endParaRPr>
          </a:p>
          <a:p>
            <a:r>
              <a:rPr lang="en-US" sz="2000" b="1" dirty="0">
                <a:latin typeface="Alexandria"/>
              </a:rPr>
              <a:t>MC = $220,000</a:t>
            </a:r>
            <a:endParaRPr lang="en-US" sz="2000" dirty="0">
              <a:latin typeface="Alexandria"/>
            </a:endParaRPr>
          </a:p>
          <a:p>
            <a:r>
              <a:rPr lang="en-US" sz="2000" dirty="0">
                <a:latin typeface="Alexandria"/>
              </a:rPr>
              <a:t>Since </a:t>
            </a:r>
            <a:r>
              <a:rPr lang="en-US" sz="2000" b="1" dirty="0">
                <a:latin typeface="Alexandria"/>
              </a:rPr>
              <a:t>MB &gt; MC</a:t>
            </a:r>
            <a:r>
              <a:rPr lang="en-US" sz="2000" dirty="0">
                <a:latin typeface="Alexandria"/>
              </a:rPr>
              <a:t>, the developer should </a:t>
            </a:r>
            <a:r>
              <a:rPr lang="en-US" sz="2000" b="1" dirty="0">
                <a:latin typeface="Alexandria"/>
              </a:rPr>
              <a:t>build the extra apartment</a:t>
            </a:r>
            <a:r>
              <a:rPr lang="en-US" sz="2000" dirty="0">
                <a:latin typeface="Alexandria"/>
              </a:rPr>
              <a:t>.</a:t>
            </a:r>
          </a:p>
          <a:p>
            <a:r>
              <a:rPr lang="en-US" sz="2000" dirty="0">
                <a:latin typeface="Alexandria"/>
              </a:rPr>
              <a:t>Now imagine costs rise because of land scarcity and labor shortages:</a:t>
            </a:r>
          </a:p>
          <a:p>
            <a:r>
              <a:rPr lang="en-US" sz="2000" dirty="0">
                <a:latin typeface="Alexandria"/>
              </a:rPr>
              <a:t>New </a:t>
            </a:r>
            <a:r>
              <a:rPr lang="en-US" sz="2000" b="1" dirty="0">
                <a:latin typeface="Alexandria"/>
              </a:rPr>
              <a:t>MC = $260,000</a:t>
            </a:r>
            <a:endParaRPr lang="en-US" sz="2000" dirty="0">
              <a:latin typeface="Alexandria"/>
            </a:endParaRPr>
          </a:p>
          <a:p>
            <a:r>
              <a:rPr lang="en-US" sz="2000" dirty="0">
                <a:latin typeface="Alexandria"/>
              </a:rPr>
              <a:t>MB ($250,000) &lt; MC ($260,000) → the developer should </a:t>
            </a:r>
            <a:r>
              <a:rPr lang="en-US" sz="2000" b="1" dirty="0">
                <a:latin typeface="Alexandria"/>
              </a:rPr>
              <a:t>not build</a:t>
            </a:r>
            <a:r>
              <a:rPr lang="en-US" sz="2000" dirty="0">
                <a:latin typeface="Alexandria"/>
              </a:rPr>
              <a:t> the extra unit.</a:t>
            </a:r>
          </a:p>
        </p:txBody>
      </p:sp>
    </p:spTree>
    <p:extLst>
      <p:ext uri="{BB962C8B-B14F-4D97-AF65-F5344CB8AC3E}">
        <p14:creationId xmlns:p14="http://schemas.microsoft.com/office/powerpoint/2010/main" val="128655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9CBFD-8C86-6C37-A348-0AA101655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5F608-78D9-5B40-73EB-14EBD98F7C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020FCFC-7B27-ACC8-49AF-BCF3819EB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533C16C-18DF-195D-C5F7-C580A2A37272}"/>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DD7721A4-49BC-F2FF-C2F6-60A35FD850F5}"/>
              </a:ext>
            </a:extLst>
          </p:cNvPr>
          <p:cNvSpPr txBox="1"/>
          <p:nvPr/>
        </p:nvSpPr>
        <p:spPr>
          <a:xfrm>
            <a:off x="762002" y="1585755"/>
            <a:ext cx="7542550" cy="4199611"/>
          </a:xfrm>
          <a:prstGeom prst="rect">
            <a:avLst/>
          </a:prstGeom>
          <a:noFill/>
        </p:spPr>
        <p:txBody>
          <a:bodyPr wrap="square" rtlCol="0">
            <a:spAutoFit/>
          </a:bodyPr>
          <a:lstStyle/>
          <a:p>
            <a:pPr>
              <a:lnSpc>
                <a:spcPct val="150000"/>
              </a:lnSpc>
            </a:pPr>
            <a:r>
              <a:rPr lang="en-US" sz="2000" b="1" dirty="0">
                <a:latin typeface="Alexandria"/>
              </a:rPr>
              <a:t>2.2 The logic of revealed preference. </a:t>
            </a:r>
          </a:p>
          <a:p>
            <a:pPr>
              <a:lnSpc>
                <a:spcPct val="150000"/>
              </a:lnSpc>
            </a:pPr>
            <a:r>
              <a:rPr lang="en-US" sz="2000" dirty="0">
                <a:latin typeface="Alexandria"/>
              </a:rPr>
              <a:t>Estimating each person’s bounds on their willingness to pay for a service can be informative for a government that is considering bearing a cost to improve a local public good such as environmental protection. </a:t>
            </a:r>
          </a:p>
          <a:p>
            <a:pPr>
              <a:lnSpc>
                <a:spcPct val="150000"/>
              </a:lnSpc>
            </a:pPr>
            <a:r>
              <a:rPr lang="en-US" sz="2000" dirty="0">
                <a:latin typeface="Alexandria"/>
              </a:rPr>
              <a:t>If 1000 people will be affected by the improvement in the local public good (such as cleaning up the local lake) and if a lower bound on each person’s willingness to pay for a cleaner lake is $200 per year, per person then a lower bound on the aggregate willingness to pay to enhance this local public good is 1000*$200 or $200,000.</a:t>
            </a:r>
          </a:p>
        </p:txBody>
      </p:sp>
      <p:pic>
        <p:nvPicPr>
          <p:cNvPr id="3" name="صورة 2">
            <a:extLst>
              <a:ext uri="{FF2B5EF4-FFF2-40B4-BE49-F238E27FC236}">
                <a16:creationId xmlns:a16="http://schemas.microsoft.com/office/drawing/2014/main" id="{2AB9B4EA-C67E-9DCF-CE47-C364DC22C537}"/>
              </a:ext>
            </a:extLst>
          </p:cNvPr>
          <p:cNvPicPr>
            <a:picLocks noChangeAspect="1"/>
          </p:cNvPicPr>
          <p:nvPr/>
        </p:nvPicPr>
        <p:blipFill>
          <a:blip r:embed="rId3"/>
          <a:stretch>
            <a:fillRect/>
          </a:stretch>
        </p:blipFill>
        <p:spPr>
          <a:xfrm>
            <a:off x="8304552" y="2731177"/>
            <a:ext cx="3125446" cy="2395459"/>
          </a:xfrm>
          <a:prstGeom prst="rect">
            <a:avLst/>
          </a:prstGeom>
        </p:spPr>
      </p:pic>
    </p:spTree>
    <p:extLst>
      <p:ext uri="{BB962C8B-B14F-4D97-AF65-F5344CB8AC3E}">
        <p14:creationId xmlns:p14="http://schemas.microsoft.com/office/powerpoint/2010/main" val="270103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D4263-742B-B490-090B-5EDAA879B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71FFC-EA8E-EECB-EF01-7D922276640B}"/>
              </a:ext>
            </a:extLst>
          </p:cNvPr>
          <p:cNvSpPr/>
          <p:nvPr/>
        </p:nvSpPr>
        <p:spPr>
          <a:xfrm>
            <a:off x="64725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1A933EE-BC80-D135-54F4-03E5869434C7}"/>
              </a:ext>
            </a:extLst>
          </p:cNvPr>
          <p:cNvSpPr txBox="1"/>
          <p:nvPr/>
        </p:nvSpPr>
        <p:spPr>
          <a:xfrm>
            <a:off x="762000" y="1345306"/>
            <a:ext cx="6957934" cy="4555093"/>
          </a:xfrm>
          <a:prstGeom prst="rect">
            <a:avLst/>
          </a:prstGeom>
          <a:noFill/>
        </p:spPr>
        <p:txBody>
          <a:bodyPr wrap="square" rtlCol="0">
            <a:spAutoFit/>
          </a:bodyPr>
          <a:lstStyle/>
          <a:p>
            <a:pPr>
              <a:lnSpc>
                <a:spcPct val="150000"/>
              </a:lnSpc>
            </a:pPr>
            <a:r>
              <a:rPr lang="en-US" sz="2000" b="1" dirty="0">
                <a:latin typeface="Alexandria"/>
              </a:rPr>
              <a:t>2.3 Supply and Demand in Housing</a:t>
            </a:r>
          </a:p>
          <a:p>
            <a:r>
              <a:rPr lang="en-US" sz="2000" b="1" dirty="0">
                <a:latin typeface="Alexandria"/>
              </a:rPr>
              <a:t>1. Axes</a:t>
            </a:r>
          </a:p>
          <a:p>
            <a:r>
              <a:rPr lang="en-US" sz="2000" b="1" dirty="0">
                <a:latin typeface="Alexandria"/>
              </a:rPr>
              <a:t>Vertical axis (Price):</a:t>
            </a:r>
            <a:r>
              <a:rPr lang="en-US" sz="2000" dirty="0">
                <a:latin typeface="Alexandria"/>
              </a:rPr>
              <a:t> Shows the price level of the good or service.</a:t>
            </a:r>
          </a:p>
          <a:p>
            <a:r>
              <a:rPr lang="en-US" sz="2000" b="1" dirty="0">
                <a:latin typeface="Alexandria"/>
              </a:rPr>
              <a:t>Horizontal axis (Quantity):</a:t>
            </a:r>
            <a:r>
              <a:rPr lang="en-US" sz="2000" dirty="0">
                <a:latin typeface="Alexandria"/>
              </a:rPr>
              <a:t> Shows the quantity of the good bought and sold in the market.</a:t>
            </a:r>
          </a:p>
          <a:p>
            <a:r>
              <a:rPr lang="en-US" sz="2000" b="1" dirty="0">
                <a:latin typeface="Alexandria"/>
              </a:rPr>
              <a:t>2. Curves</a:t>
            </a:r>
          </a:p>
          <a:p>
            <a:r>
              <a:rPr lang="en-US" sz="2000" b="1" dirty="0">
                <a:latin typeface="Alexandria"/>
              </a:rPr>
              <a:t>Demand Curve (downward sloping):</a:t>
            </a:r>
            <a:br>
              <a:rPr lang="en-US" sz="2000" dirty="0">
                <a:latin typeface="Alexandria"/>
              </a:rPr>
            </a:br>
            <a:r>
              <a:rPr lang="en-US" sz="2000" dirty="0">
                <a:latin typeface="Alexandria"/>
              </a:rPr>
              <a:t>As price decreases, consumers demand more (law of demand).</a:t>
            </a:r>
          </a:p>
          <a:p>
            <a:r>
              <a:rPr lang="en-US" sz="2000" b="1" dirty="0">
                <a:latin typeface="Alexandria"/>
              </a:rPr>
              <a:t>Supply Curve (upward sloping):</a:t>
            </a:r>
            <a:br>
              <a:rPr lang="en-US" sz="2000" dirty="0">
                <a:latin typeface="Alexandria"/>
              </a:rPr>
            </a:br>
            <a:r>
              <a:rPr lang="en-US" sz="2000" dirty="0">
                <a:latin typeface="Alexandria"/>
              </a:rPr>
              <a:t>As price increases, producers are willing to supply more (law of supply).</a:t>
            </a:r>
          </a:p>
          <a:p>
            <a:r>
              <a:rPr lang="en-US" sz="2000" dirty="0">
                <a:latin typeface="Alexandria"/>
              </a:rPr>
              <a:t>At </a:t>
            </a:r>
            <a:r>
              <a:rPr lang="en-US" sz="2000" b="1" dirty="0">
                <a:latin typeface="Alexandria"/>
              </a:rPr>
              <a:t>prices below P*</a:t>
            </a:r>
            <a:r>
              <a:rPr lang="en-US" sz="2000" dirty="0">
                <a:latin typeface="Alexandria"/>
              </a:rPr>
              <a:t>: Demand exceeds supply → leads to shortage. Prices tend to rise.</a:t>
            </a:r>
          </a:p>
          <a:p>
            <a:r>
              <a:rPr lang="en-US" sz="2000" dirty="0">
                <a:latin typeface="Alexandria"/>
              </a:rPr>
              <a:t>The market naturally moves toward </a:t>
            </a:r>
            <a:r>
              <a:rPr lang="en-US" sz="2000" b="1" dirty="0">
                <a:latin typeface="Alexandria"/>
              </a:rPr>
              <a:t>(P*, Q*)</a:t>
            </a:r>
            <a:r>
              <a:rPr lang="en-US" sz="2000" dirty="0">
                <a:latin typeface="Alexandria"/>
              </a:rPr>
              <a:t>, the balance point.</a:t>
            </a:r>
          </a:p>
        </p:txBody>
      </p:sp>
      <p:pic>
        <p:nvPicPr>
          <p:cNvPr id="7" name="Graphic 21">
            <a:extLst>
              <a:ext uri="{FF2B5EF4-FFF2-40B4-BE49-F238E27FC236}">
                <a16:creationId xmlns:a16="http://schemas.microsoft.com/office/drawing/2014/main" id="{3EF14669-65F3-FC45-52BB-AC5CF9B4F2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E8D561-30B6-0EE3-D022-9DD08CBC105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pic>
        <p:nvPicPr>
          <p:cNvPr id="4" name="صورة 3">
            <a:extLst>
              <a:ext uri="{FF2B5EF4-FFF2-40B4-BE49-F238E27FC236}">
                <a16:creationId xmlns:a16="http://schemas.microsoft.com/office/drawing/2014/main" id="{E9749221-355E-F98F-B859-A8D77D56839D}"/>
              </a:ext>
            </a:extLst>
          </p:cNvPr>
          <p:cNvPicPr>
            <a:picLocks noChangeAspect="1"/>
          </p:cNvPicPr>
          <p:nvPr/>
        </p:nvPicPr>
        <p:blipFill>
          <a:blip r:embed="rId3"/>
          <a:stretch>
            <a:fillRect/>
          </a:stretch>
        </p:blipFill>
        <p:spPr>
          <a:xfrm>
            <a:off x="7465102" y="2006704"/>
            <a:ext cx="3964898" cy="2751305"/>
          </a:xfrm>
          <a:prstGeom prst="rect">
            <a:avLst/>
          </a:prstGeom>
        </p:spPr>
      </p:pic>
    </p:spTree>
    <p:extLst>
      <p:ext uri="{BB962C8B-B14F-4D97-AF65-F5344CB8AC3E}">
        <p14:creationId xmlns:p14="http://schemas.microsoft.com/office/powerpoint/2010/main" val="388831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A429-239B-61CE-2642-2C84A18F6C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D2CF76-FF57-2CD9-43B4-7935DC10B0AE}"/>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99FDE8-0D12-1E89-7235-8643C3AA0564}"/>
              </a:ext>
            </a:extLst>
          </p:cNvPr>
          <p:cNvSpPr txBox="1"/>
          <p:nvPr/>
        </p:nvSpPr>
        <p:spPr>
          <a:xfrm>
            <a:off x="762000" y="1607128"/>
            <a:ext cx="6853003" cy="4247317"/>
          </a:xfrm>
          <a:prstGeom prst="rect">
            <a:avLst/>
          </a:prstGeom>
          <a:noFill/>
        </p:spPr>
        <p:txBody>
          <a:bodyPr wrap="square" rtlCol="0">
            <a:spAutoFit/>
          </a:bodyPr>
          <a:lstStyle/>
          <a:p>
            <a:pPr>
              <a:lnSpc>
                <a:spcPct val="150000"/>
              </a:lnSpc>
            </a:pPr>
            <a:r>
              <a:rPr lang="en-US" sz="2000" b="1" dirty="0">
                <a:latin typeface="Alexandria"/>
              </a:rPr>
              <a:t>2.3 Supply and Demand in Housing</a:t>
            </a:r>
          </a:p>
          <a:p>
            <a:r>
              <a:rPr lang="en-US" sz="2000" b="1" dirty="0">
                <a:latin typeface="Alexandria"/>
              </a:rPr>
              <a:t>3. Market Equilibrium</a:t>
            </a:r>
          </a:p>
          <a:p>
            <a:r>
              <a:rPr lang="en-US" sz="2000" dirty="0">
                <a:latin typeface="Alexandria"/>
              </a:rPr>
              <a:t>The </a:t>
            </a:r>
            <a:r>
              <a:rPr lang="en-US" sz="2000" b="1" dirty="0">
                <a:latin typeface="Alexandria"/>
              </a:rPr>
              <a:t>intersection point</a:t>
            </a:r>
            <a:r>
              <a:rPr lang="en-US" sz="2000" dirty="0">
                <a:latin typeface="Alexandria"/>
              </a:rPr>
              <a:t> of supply and demand is the </a:t>
            </a:r>
            <a:r>
              <a:rPr lang="en-US" sz="2000" b="1" dirty="0">
                <a:latin typeface="Alexandria"/>
              </a:rPr>
              <a:t>equilibrium</a:t>
            </a:r>
            <a:r>
              <a:rPr lang="en-US" sz="2000" dirty="0">
                <a:latin typeface="Alexandria"/>
              </a:rPr>
              <a:t>.</a:t>
            </a:r>
          </a:p>
          <a:p>
            <a:pPr lvl="1"/>
            <a:r>
              <a:rPr lang="en-US" sz="2000" b="1" dirty="0">
                <a:latin typeface="Alexandria"/>
              </a:rPr>
              <a:t>P*</a:t>
            </a:r>
            <a:r>
              <a:rPr lang="en-US" sz="2000" dirty="0">
                <a:latin typeface="Alexandria"/>
              </a:rPr>
              <a:t> = Equilibrium Price (the price where buyers and sellers agree).</a:t>
            </a:r>
          </a:p>
          <a:p>
            <a:pPr lvl="1"/>
            <a:r>
              <a:rPr lang="en-US" sz="2000" b="1" dirty="0">
                <a:latin typeface="Alexandria"/>
              </a:rPr>
              <a:t>Q*</a:t>
            </a:r>
            <a:r>
              <a:rPr lang="en-US" sz="2000" dirty="0">
                <a:latin typeface="Alexandria"/>
              </a:rPr>
              <a:t> = Equilibrium Quantity (the number of units exchanged at that price).</a:t>
            </a:r>
          </a:p>
          <a:p>
            <a:r>
              <a:rPr lang="en-US" sz="2000" b="1" dirty="0">
                <a:latin typeface="Alexandria"/>
              </a:rPr>
              <a:t>4. Meaning</a:t>
            </a:r>
          </a:p>
          <a:p>
            <a:r>
              <a:rPr lang="en-US" sz="2000" dirty="0">
                <a:latin typeface="Alexandria"/>
              </a:rPr>
              <a:t>At </a:t>
            </a:r>
            <a:r>
              <a:rPr lang="en-US" sz="2000" b="1" dirty="0">
                <a:latin typeface="Alexandria"/>
              </a:rPr>
              <a:t>prices above P*</a:t>
            </a:r>
            <a:r>
              <a:rPr lang="en-US" sz="2000" dirty="0">
                <a:latin typeface="Alexandria"/>
              </a:rPr>
              <a:t>: Supply exceeds demand → leads to surplus. Prices tend to fall.</a:t>
            </a:r>
          </a:p>
          <a:p>
            <a:r>
              <a:rPr lang="en-US" sz="2000" dirty="0">
                <a:latin typeface="Alexandria"/>
              </a:rPr>
              <a:t>At </a:t>
            </a:r>
            <a:r>
              <a:rPr lang="en-US" sz="2000" b="1" dirty="0">
                <a:latin typeface="Alexandria"/>
              </a:rPr>
              <a:t>prices below P*</a:t>
            </a:r>
            <a:r>
              <a:rPr lang="en-US" sz="2000" dirty="0">
                <a:latin typeface="Alexandria"/>
              </a:rPr>
              <a:t>: Demand exceeds supply → leads to shortage. Prices tend to rise.</a:t>
            </a:r>
          </a:p>
          <a:p>
            <a:r>
              <a:rPr lang="en-US" sz="2000" dirty="0">
                <a:latin typeface="Alexandria"/>
              </a:rPr>
              <a:t>The market naturally moves toward </a:t>
            </a:r>
            <a:r>
              <a:rPr lang="en-US" sz="2000" b="1" dirty="0">
                <a:latin typeface="Alexandria"/>
              </a:rPr>
              <a:t>(P*, Q*)</a:t>
            </a:r>
            <a:r>
              <a:rPr lang="en-US" sz="2000" dirty="0">
                <a:latin typeface="Alexandria"/>
              </a:rPr>
              <a:t>, the balance point.</a:t>
            </a:r>
          </a:p>
        </p:txBody>
      </p:sp>
      <p:pic>
        <p:nvPicPr>
          <p:cNvPr id="7" name="Graphic 21">
            <a:extLst>
              <a:ext uri="{FF2B5EF4-FFF2-40B4-BE49-F238E27FC236}">
                <a16:creationId xmlns:a16="http://schemas.microsoft.com/office/drawing/2014/main" id="{674A8D03-66FF-AB69-10F8-9471A62C2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C6CE72B-0496-CC38-C51F-D3FD5258C428}"/>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pic>
        <p:nvPicPr>
          <p:cNvPr id="5" name="صورة 4">
            <a:extLst>
              <a:ext uri="{FF2B5EF4-FFF2-40B4-BE49-F238E27FC236}">
                <a16:creationId xmlns:a16="http://schemas.microsoft.com/office/drawing/2014/main" id="{2B381D33-CF08-B7C7-BB8C-9BF1A2B87E7D}"/>
              </a:ext>
            </a:extLst>
          </p:cNvPr>
          <p:cNvPicPr>
            <a:picLocks noChangeAspect="1"/>
          </p:cNvPicPr>
          <p:nvPr/>
        </p:nvPicPr>
        <p:blipFill>
          <a:blip r:embed="rId3"/>
          <a:stretch>
            <a:fillRect/>
          </a:stretch>
        </p:blipFill>
        <p:spPr>
          <a:xfrm>
            <a:off x="7495080" y="1777695"/>
            <a:ext cx="3814997" cy="4113986"/>
          </a:xfrm>
          <a:prstGeom prst="rect">
            <a:avLst/>
          </a:prstGeom>
        </p:spPr>
      </p:pic>
    </p:spTree>
    <p:extLst>
      <p:ext uri="{BB962C8B-B14F-4D97-AF65-F5344CB8AC3E}">
        <p14:creationId xmlns:p14="http://schemas.microsoft.com/office/powerpoint/2010/main" val="345568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C6055-E4E7-6C53-6C25-58C1531EB2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08D3B6-925C-E569-02C9-3B383908098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70AFB49-5D44-685D-D4B9-7089DBC894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628EE37-FC77-67D7-7D58-920442DEC300}"/>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Basic Economic Concepts for Housing Markets</a:t>
            </a:r>
          </a:p>
        </p:txBody>
      </p:sp>
      <p:sp>
        <p:nvSpPr>
          <p:cNvPr id="6" name="TextBox 47">
            <a:extLst>
              <a:ext uri="{FF2B5EF4-FFF2-40B4-BE49-F238E27FC236}">
                <a16:creationId xmlns:a16="http://schemas.microsoft.com/office/drawing/2014/main" id="{8CA70187-1475-80F5-B47D-3FCBFBEE35DA}"/>
              </a:ext>
            </a:extLst>
          </p:cNvPr>
          <p:cNvSpPr txBox="1"/>
          <p:nvPr/>
        </p:nvSpPr>
        <p:spPr>
          <a:xfrm>
            <a:off x="1065859" y="5042542"/>
            <a:ext cx="10289190" cy="967957"/>
          </a:xfrm>
          <a:prstGeom prst="rect">
            <a:avLst/>
          </a:prstGeom>
          <a:noFill/>
        </p:spPr>
        <p:txBody>
          <a:bodyPr wrap="square" rtlCol="0">
            <a:spAutoFit/>
          </a:bodyPr>
          <a:lstStyle/>
          <a:p>
            <a:pPr>
              <a:lnSpc>
                <a:spcPct val="150000"/>
              </a:lnSpc>
            </a:pPr>
            <a:r>
              <a:rPr lang="en-US" sz="2000" dirty="0">
                <a:latin typeface="Alexandria" charset="0"/>
              </a:rPr>
              <a:t>Graph 1: Supply and Demand Shift — showing the initial market equilibrium and the new higher equilibrium price after a demand increase while supply stays constant</a:t>
            </a:r>
          </a:p>
        </p:txBody>
      </p:sp>
      <p:pic>
        <p:nvPicPr>
          <p:cNvPr id="5" name="صورة 4">
            <a:extLst>
              <a:ext uri="{FF2B5EF4-FFF2-40B4-BE49-F238E27FC236}">
                <a16:creationId xmlns:a16="http://schemas.microsoft.com/office/drawing/2014/main" id="{787A8582-1E90-C24F-B84B-73B03F782A87}"/>
              </a:ext>
            </a:extLst>
          </p:cNvPr>
          <p:cNvPicPr>
            <a:picLocks noChangeAspect="1"/>
          </p:cNvPicPr>
          <p:nvPr/>
        </p:nvPicPr>
        <p:blipFill>
          <a:blip r:embed="rId4"/>
          <a:stretch>
            <a:fillRect/>
          </a:stretch>
        </p:blipFill>
        <p:spPr>
          <a:xfrm>
            <a:off x="1169233" y="1479617"/>
            <a:ext cx="8889167" cy="3699149"/>
          </a:xfrm>
          <a:prstGeom prst="rect">
            <a:avLst/>
          </a:prstGeom>
        </p:spPr>
      </p:pic>
    </p:spTree>
    <p:extLst>
      <p:ext uri="{BB962C8B-B14F-4D97-AF65-F5344CB8AC3E}">
        <p14:creationId xmlns:p14="http://schemas.microsoft.com/office/powerpoint/2010/main" val="321783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B8B8-63E3-647C-9440-028CE288FB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5C644-4444-3052-9306-C9FA9D33C98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FA3CACB-ACC1-B905-0CDB-E988DBB9DF12}"/>
              </a:ext>
            </a:extLst>
          </p:cNvPr>
          <p:cNvSpPr txBox="1"/>
          <p:nvPr/>
        </p:nvSpPr>
        <p:spPr>
          <a:xfrm>
            <a:off x="879045" y="1713915"/>
            <a:ext cx="10289190" cy="3477875"/>
          </a:xfrm>
          <a:prstGeom prst="rect">
            <a:avLst/>
          </a:prstGeom>
          <a:noFill/>
        </p:spPr>
        <p:txBody>
          <a:bodyPr wrap="square" rtlCol="0">
            <a:spAutoFit/>
          </a:bodyPr>
          <a:lstStyle/>
          <a:p>
            <a:r>
              <a:rPr lang="en-US" sz="2000" b="1" dirty="0">
                <a:latin typeface="Alexandria"/>
              </a:rPr>
              <a:t>2.3 Supply and Demand in Housing</a:t>
            </a:r>
          </a:p>
          <a:p>
            <a:endParaRPr lang="en-US" sz="2000" dirty="0"/>
          </a:p>
          <a:p>
            <a:r>
              <a:rPr lang="en-US" sz="2000" dirty="0"/>
              <a:t>The supply and demand model helps an economist to explain why prices and quantities vary across time and space. </a:t>
            </a:r>
          </a:p>
          <a:p>
            <a:r>
              <a:rPr lang="en-US" sz="2000" b="1" dirty="0"/>
              <a:t>For example</a:t>
            </a:r>
            <a:r>
              <a:rPr lang="en-US" sz="2000" dirty="0"/>
              <a:t>, consider the San Francisco housing market. Suppose that local officials decide to stop issuing permits for new housing in the area in attempt to control local growth.</a:t>
            </a:r>
          </a:p>
          <a:p>
            <a:r>
              <a:rPr lang="en-US" sz="2000" dirty="0"/>
              <a:t>-How will this policy shock affect the demand for local housing and the supply of local housing?</a:t>
            </a:r>
          </a:p>
          <a:p>
            <a:r>
              <a:rPr lang="en-US" sz="2000" dirty="0"/>
              <a:t>-What will be the change in the city’s price and quantity of local real estate? </a:t>
            </a:r>
          </a:p>
          <a:p>
            <a:pPr marL="342900" indent="-342900">
              <a:buFontTx/>
              <a:buChar char="-"/>
            </a:pPr>
            <a:endParaRPr lang="en-US" sz="2000" dirty="0"/>
          </a:p>
          <a:p>
            <a:r>
              <a:rPr lang="en-US" sz="2000" b="1" dirty="0"/>
              <a:t>By using the supply and demand model, the economist can make informed predictions, and this helps us to anticipate who will be the winners and losers from the policy shift.</a:t>
            </a:r>
            <a:endParaRPr lang="en-US" sz="2000" b="1" dirty="0">
              <a:latin typeface="Alexandria"/>
            </a:endParaRPr>
          </a:p>
        </p:txBody>
      </p:sp>
      <p:pic>
        <p:nvPicPr>
          <p:cNvPr id="7" name="Graphic 21">
            <a:extLst>
              <a:ext uri="{FF2B5EF4-FFF2-40B4-BE49-F238E27FC236}">
                <a16:creationId xmlns:a16="http://schemas.microsoft.com/office/drawing/2014/main" id="{1A2705E4-94E4-4E0C-3FE0-8ED1F2057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EB6D1C9-CD0B-3A5C-434A-7CECB50826B5}"/>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15125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80F1F-7760-6BAE-C407-0817608479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FC8649-C57C-E5E4-31CB-A57E6EE5D65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BF5C565-F081-FAAC-3CCA-4BB3DACBFF91}"/>
              </a:ext>
            </a:extLst>
          </p:cNvPr>
          <p:cNvSpPr txBox="1"/>
          <p:nvPr/>
        </p:nvSpPr>
        <p:spPr>
          <a:xfrm>
            <a:off x="879045" y="1572279"/>
            <a:ext cx="10289190" cy="4401205"/>
          </a:xfrm>
          <a:prstGeom prst="rect">
            <a:avLst/>
          </a:prstGeom>
          <a:solidFill>
            <a:schemeClr val="accent5">
              <a:lumMod val="20000"/>
              <a:lumOff val="80000"/>
            </a:schemeClr>
          </a:solidFill>
        </p:spPr>
        <p:txBody>
          <a:bodyPr wrap="square" rtlCol="0">
            <a:spAutoFit/>
          </a:bodyPr>
          <a:lstStyle/>
          <a:p>
            <a:r>
              <a:rPr lang="en-US" sz="2000" b="1" dirty="0">
                <a:latin typeface="Alexandria"/>
              </a:rPr>
              <a:t>📌 Example: Housing Market in a Growing City</a:t>
            </a:r>
          </a:p>
          <a:p>
            <a:r>
              <a:rPr lang="en-US" sz="2000" b="1" dirty="0">
                <a:latin typeface="Alexandria"/>
              </a:rPr>
              <a:t>Situation:</a:t>
            </a:r>
            <a:br>
              <a:rPr lang="en-US" sz="2000" dirty="0">
                <a:latin typeface="Alexandria"/>
              </a:rPr>
            </a:br>
            <a:r>
              <a:rPr lang="en-US" sz="2000" dirty="0">
                <a:latin typeface="Alexandria"/>
              </a:rPr>
              <a:t>A large tech company opens a new headquarters in a mid-sized city. Thousands of new employees move in, increasing housing demand.</a:t>
            </a:r>
          </a:p>
          <a:p>
            <a:r>
              <a:rPr lang="en-US" sz="2000" b="1" dirty="0">
                <a:latin typeface="Alexandria"/>
              </a:rPr>
              <a:t>1. Before the shock</a:t>
            </a:r>
          </a:p>
          <a:p>
            <a:r>
              <a:rPr lang="en-US" sz="2000" dirty="0">
                <a:latin typeface="Alexandria"/>
              </a:rPr>
              <a:t>The city’s housing market is at equilibrium:</a:t>
            </a:r>
          </a:p>
          <a:p>
            <a:pPr lvl="1"/>
            <a:r>
              <a:rPr lang="en-US" sz="2000" b="1" dirty="0">
                <a:latin typeface="Alexandria"/>
              </a:rPr>
              <a:t>Equilibrium Price (P*)</a:t>
            </a:r>
            <a:r>
              <a:rPr lang="en-US" sz="2000" dirty="0">
                <a:latin typeface="Alexandria"/>
              </a:rPr>
              <a:t> = $250,000 (average home price).</a:t>
            </a:r>
          </a:p>
          <a:p>
            <a:pPr lvl="1"/>
            <a:r>
              <a:rPr lang="en-US" sz="2000" b="1" dirty="0">
                <a:latin typeface="Alexandria"/>
              </a:rPr>
              <a:t>Equilibrium Quantity (Q*)</a:t>
            </a:r>
            <a:r>
              <a:rPr lang="en-US" sz="2000" dirty="0">
                <a:latin typeface="Alexandria"/>
              </a:rPr>
              <a:t> = 50,000 housing units available.</a:t>
            </a:r>
          </a:p>
          <a:p>
            <a:r>
              <a:rPr lang="en-US" sz="2000" b="1" dirty="0">
                <a:latin typeface="Alexandria"/>
              </a:rPr>
              <a:t>2. Demand Shock (New Company Employees)</a:t>
            </a:r>
          </a:p>
          <a:p>
            <a:r>
              <a:rPr lang="en-US" sz="2000" dirty="0">
                <a:latin typeface="Alexandria"/>
              </a:rPr>
              <a:t>As new workers arrive, demand for housing </a:t>
            </a:r>
            <a:r>
              <a:rPr lang="en-US" sz="2000" b="1" dirty="0">
                <a:latin typeface="Alexandria"/>
              </a:rPr>
              <a:t>increases</a:t>
            </a:r>
            <a:r>
              <a:rPr lang="en-US" sz="2000" dirty="0">
                <a:latin typeface="Alexandria"/>
              </a:rPr>
              <a:t>.</a:t>
            </a:r>
          </a:p>
          <a:p>
            <a:r>
              <a:rPr lang="en-US" sz="2000" dirty="0">
                <a:latin typeface="Alexandria"/>
              </a:rPr>
              <a:t>Demand curve shifts </a:t>
            </a:r>
            <a:r>
              <a:rPr lang="en-US" sz="2000" b="1" dirty="0">
                <a:latin typeface="Alexandria"/>
              </a:rPr>
              <a:t>rightward</a:t>
            </a:r>
            <a:r>
              <a:rPr lang="en-US" sz="2000" dirty="0">
                <a:latin typeface="Alexandria"/>
              </a:rPr>
              <a:t>.</a:t>
            </a:r>
          </a:p>
          <a:p>
            <a:r>
              <a:rPr lang="en-US" sz="2000" b="1" dirty="0">
                <a:latin typeface="Alexandria"/>
              </a:rPr>
              <a:t>3. Result in the Market</a:t>
            </a:r>
          </a:p>
          <a:p>
            <a:r>
              <a:rPr lang="en-US" sz="2000" dirty="0">
                <a:latin typeface="Alexandria"/>
              </a:rPr>
              <a:t>New </a:t>
            </a:r>
            <a:r>
              <a:rPr lang="en-US" sz="2000" b="1" dirty="0">
                <a:latin typeface="Alexandria"/>
              </a:rPr>
              <a:t>Equilibrium Price</a:t>
            </a:r>
            <a:r>
              <a:rPr lang="en-US" sz="2000" dirty="0">
                <a:latin typeface="Alexandria"/>
              </a:rPr>
              <a:t> rises to </a:t>
            </a:r>
            <a:r>
              <a:rPr lang="en-US" sz="2000" b="1" dirty="0">
                <a:latin typeface="Alexandria"/>
              </a:rPr>
              <a:t>$320,000</a:t>
            </a:r>
            <a:r>
              <a:rPr lang="en-US" sz="2000" dirty="0">
                <a:latin typeface="Alexandria"/>
              </a:rPr>
              <a:t> (houses become more expensive).</a:t>
            </a:r>
          </a:p>
          <a:p>
            <a:r>
              <a:rPr lang="en-US" sz="2000" dirty="0">
                <a:latin typeface="Alexandria"/>
              </a:rPr>
              <a:t>New </a:t>
            </a:r>
            <a:r>
              <a:rPr lang="en-US" sz="2000" b="1" dirty="0">
                <a:latin typeface="Alexandria"/>
              </a:rPr>
              <a:t>Equilibrium Quantity</a:t>
            </a:r>
            <a:r>
              <a:rPr lang="en-US" sz="2000" dirty="0">
                <a:latin typeface="Alexandria"/>
              </a:rPr>
              <a:t> rises to </a:t>
            </a:r>
            <a:r>
              <a:rPr lang="en-US" sz="2000" b="1" dirty="0">
                <a:latin typeface="Alexandria"/>
              </a:rPr>
              <a:t>55,000 homes</a:t>
            </a:r>
            <a:r>
              <a:rPr lang="en-US" sz="2000" dirty="0">
                <a:latin typeface="Alexandria"/>
              </a:rPr>
              <a:t> (more houses are built or sold).</a:t>
            </a:r>
          </a:p>
        </p:txBody>
      </p:sp>
      <p:pic>
        <p:nvPicPr>
          <p:cNvPr id="7" name="Graphic 21">
            <a:extLst>
              <a:ext uri="{FF2B5EF4-FFF2-40B4-BE49-F238E27FC236}">
                <a16:creationId xmlns:a16="http://schemas.microsoft.com/office/drawing/2014/main" id="{FBE9354F-AFAE-74B4-E2EA-C63BCB573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EE82611-B9BA-9305-69F0-6846B4B0B98D}"/>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247529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BDE8D-DE07-8C6C-D1EA-312D505BF8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CBB0D-8226-6E3B-1F2B-11B78965F93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922598D-112D-C264-B97E-536E5ADBFCC3}"/>
              </a:ext>
            </a:extLst>
          </p:cNvPr>
          <p:cNvSpPr txBox="1"/>
          <p:nvPr/>
        </p:nvSpPr>
        <p:spPr>
          <a:xfrm>
            <a:off x="879045" y="1461578"/>
            <a:ext cx="10289190" cy="4401205"/>
          </a:xfrm>
          <a:prstGeom prst="rect">
            <a:avLst/>
          </a:prstGeom>
          <a:solidFill>
            <a:schemeClr val="accent5">
              <a:lumMod val="20000"/>
              <a:lumOff val="80000"/>
            </a:schemeClr>
          </a:solidFill>
        </p:spPr>
        <p:txBody>
          <a:bodyPr wrap="square" rtlCol="0">
            <a:spAutoFit/>
          </a:bodyPr>
          <a:lstStyle/>
          <a:p>
            <a:endParaRPr lang="en-US" sz="2000" dirty="0">
              <a:latin typeface="Alexandria"/>
            </a:endParaRPr>
          </a:p>
          <a:p>
            <a:r>
              <a:rPr lang="en-US" sz="2000" b="1" dirty="0">
                <a:latin typeface="Alexandria"/>
              </a:rPr>
              <a:t>4. Interpretation</a:t>
            </a:r>
          </a:p>
          <a:p>
            <a:r>
              <a:rPr lang="en-US" sz="2000" b="1" dirty="0">
                <a:latin typeface="Alexandria"/>
              </a:rPr>
              <a:t>Short-term:</a:t>
            </a:r>
            <a:r>
              <a:rPr lang="en-US" sz="2000" dirty="0">
                <a:latin typeface="Alexandria"/>
              </a:rPr>
              <a:t> Prices increase faster than supply because building houses takes time → affordability crisis for locals.</a:t>
            </a:r>
          </a:p>
          <a:p>
            <a:r>
              <a:rPr lang="en-US" sz="2000" b="1" dirty="0">
                <a:latin typeface="Alexandria"/>
              </a:rPr>
              <a:t>Long-term:</a:t>
            </a:r>
            <a:r>
              <a:rPr lang="en-US" sz="2000" dirty="0">
                <a:latin typeface="Alexandria"/>
              </a:rPr>
              <a:t> Developers respond to higher prices by building more housing units → supply catches up, stabilizing prices.</a:t>
            </a:r>
          </a:p>
          <a:p>
            <a:br>
              <a:rPr lang="en-US" sz="2000" dirty="0">
                <a:latin typeface="Alexandria"/>
              </a:rPr>
            </a:br>
            <a:endParaRPr lang="en-US" sz="2000" dirty="0">
              <a:latin typeface="Alexandria"/>
            </a:endParaRPr>
          </a:p>
          <a:p>
            <a:r>
              <a:rPr lang="en-US" sz="2000" b="1" dirty="0">
                <a:latin typeface="Alexandria"/>
              </a:rPr>
              <a:t>✅ Practical Application</a:t>
            </a:r>
          </a:p>
          <a:p>
            <a:r>
              <a:rPr lang="en-US" sz="2000" b="1" dirty="0">
                <a:latin typeface="Alexandria"/>
              </a:rPr>
              <a:t>Urban planners</a:t>
            </a:r>
            <a:r>
              <a:rPr lang="en-US" sz="2000" dirty="0">
                <a:latin typeface="Alexandria"/>
              </a:rPr>
              <a:t> use this model to forecast housing shortages.</a:t>
            </a:r>
          </a:p>
          <a:p>
            <a:r>
              <a:rPr lang="en-US" sz="2000" b="1" dirty="0">
                <a:latin typeface="Alexandria"/>
              </a:rPr>
              <a:t>Governments</a:t>
            </a:r>
            <a:r>
              <a:rPr lang="en-US" sz="2000" dirty="0">
                <a:latin typeface="Alexandria"/>
              </a:rPr>
              <a:t> may intervene with subsidies, zoning changes, or affordable housing programs to reduce shortages.</a:t>
            </a:r>
          </a:p>
          <a:p>
            <a:r>
              <a:rPr lang="en-US" sz="2000" b="1" dirty="0">
                <a:latin typeface="Alexandria"/>
              </a:rPr>
              <a:t>Investors &amp; developers</a:t>
            </a:r>
            <a:r>
              <a:rPr lang="en-US" sz="2000" dirty="0">
                <a:latin typeface="Alexandria"/>
              </a:rPr>
              <a:t> use demand-supply analysis to decide when and where to build new housing.</a:t>
            </a:r>
          </a:p>
        </p:txBody>
      </p:sp>
      <p:pic>
        <p:nvPicPr>
          <p:cNvPr id="7" name="Graphic 21">
            <a:extLst>
              <a:ext uri="{FF2B5EF4-FFF2-40B4-BE49-F238E27FC236}">
                <a16:creationId xmlns:a16="http://schemas.microsoft.com/office/drawing/2014/main" id="{D1568CB1-3648-FE2C-3B77-F3C667F3A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E3E504E-34E0-38AD-FBA1-6619B2901195}"/>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3523761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7204B-4F56-90DD-49AB-9D105DBD69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70005F-9E6A-CA93-4B11-209B626E365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508783-A236-4840-F2EE-438D70B289F8}"/>
              </a:ext>
            </a:extLst>
          </p:cNvPr>
          <p:cNvSpPr txBox="1"/>
          <p:nvPr/>
        </p:nvSpPr>
        <p:spPr>
          <a:xfrm>
            <a:off x="879045" y="2005770"/>
            <a:ext cx="10289190" cy="3430170"/>
          </a:xfrm>
          <a:prstGeom prst="rect">
            <a:avLst/>
          </a:prstGeom>
          <a:solidFill>
            <a:schemeClr val="accent4">
              <a:lumMod val="20000"/>
              <a:lumOff val="80000"/>
            </a:schemeClr>
          </a:solidFill>
        </p:spPr>
        <p:txBody>
          <a:bodyPr wrap="square" rtlCol="0">
            <a:spAutoFit/>
          </a:bodyPr>
          <a:lstStyle/>
          <a:p>
            <a:r>
              <a:rPr lang="en-US" sz="2000" b="1" dirty="0">
                <a:latin typeface="Alexandria"/>
              </a:rPr>
              <a:t>Exercise— Simple Supply-Demand Shift</a:t>
            </a:r>
          </a:p>
          <a:p>
            <a:endParaRPr lang="en-US" sz="2000" b="1" dirty="0">
              <a:latin typeface="Alexandria"/>
            </a:endParaRPr>
          </a:p>
          <a:p>
            <a:pPr>
              <a:lnSpc>
                <a:spcPct val="150000"/>
              </a:lnSpc>
            </a:pPr>
            <a:r>
              <a:rPr lang="en-US" sz="2000" b="1" dirty="0">
                <a:latin typeface="Alexandria"/>
              </a:rPr>
              <a:t>Problem:</a:t>
            </a:r>
            <a:r>
              <a:rPr lang="en-US" sz="2000" dirty="0">
                <a:latin typeface="Alexandria"/>
              </a:rPr>
              <a:t> City A has 100,000 housing units and 95,000 households. Annual population growth raises households by 10,000 in one year. Short-run new construction adds 2,000 units. </a:t>
            </a:r>
          </a:p>
          <a:p>
            <a:pPr>
              <a:lnSpc>
                <a:spcPct val="150000"/>
              </a:lnSpc>
            </a:pPr>
            <a:r>
              <a:rPr lang="en-US" sz="2000" dirty="0">
                <a:latin typeface="Alexandria"/>
              </a:rPr>
              <a:t>Assume demand increase shifts demand curve right by 10% and supply increases by 2%. What is the qualitative effect on prices?</a:t>
            </a:r>
          </a:p>
          <a:p>
            <a:pPr>
              <a:lnSpc>
                <a:spcPct val="150000"/>
              </a:lnSpc>
            </a:pPr>
            <a:r>
              <a:rPr lang="en-US" sz="2000" b="1" dirty="0">
                <a:latin typeface="Alexandria"/>
              </a:rPr>
              <a:t>Solution:</a:t>
            </a:r>
            <a:r>
              <a:rPr lang="en-US" sz="2000" dirty="0">
                <a:latin typeface="Alexandria"/>
              </a:rPr>
              <a:t> Demand rises faster than supply (10% vs 2%) so equilibrium price will increase. Because housing supply is inelastic short-run, price increases are likely substantial.</a:t>
            </a:r>
          </a:p>
        </p:txBody>
      </p:sp>
      <p:pic>
        <p:nvPicPr>
          <p:cNvPr id="7" name="Graphic 21">
            <a:extLst>
              <a:ext uri="{FF2B5EF4-FFF2-40B4-BE49-F238E27FC236}">
                <a16:creationId xmlns:a16="http://schemas.microsoft.com/office/drawing/2014/main" id="{4E1AB15A-26DD-461F-9111-618CE432A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23F75F0-FC30-AC35-62D7-65FB1D520EF9}"/>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2879386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22129-E3C7-D3B8-3C6A-3903F2751F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1DDA09-2B25-4F4E-6858-290FF36CF7B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2AAFDCD-8811-B8B9-B230-63635C0262A1}"/>
              </a:ext>
            </a:extLst>
          </p:cNvPr>
          <p:cNvSpPr txBox="1"/>
          <p:nvPr/>
        </p:nvSpPr>
        <p:spPr>
          <a:xfrm>
            <a:off x="879045" y="2021691"/>
            <a:ext cx="10289190" cy="2814617"/>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Exercise — Supply Elasticity Impact</a:t>
            </a:r>
          </a:p>
          <a:p>
            <a:pPr>
              <a:lnSpc>
                <a:spcPct val="150000"/>
              </a:lnSpc>
            </a:pPr>
            <a:r>
              <a:rPr lang="en-US" sz="2000" b="1" dirty="0">
                <a:latin typeface="Alexandria"/>
              </a:rPr>
              <a:t>Question:</a:t>
            </a:r>
            <a:r>
              <a:rPr lang="en-US" sz="2000" dirty="0">
                <a:latin typeface="Alexandria"/>
              </a:rPr>
              <a:t> Two cities, X and Y, experience the same 10% demand shock. City X supply elasticity is 0.1 (inelastic), City Y supply elasticity is 0.8 (elastic). Which city sees a larger price increase? Explain.</a:t>
            </a:r>
          </a:p>
          <a:p>
            <a:pPr>
              <a:lnSpc>
                <a:spcPct val="150000"/>
              </a:lnSpc>
            </a:pPr>
            <a:r>
              <a:rPr lang="en-US" sz="2000" b="1" dirty="0">
                <a:latin typeface="Alexandria"/>
              </a:rPr>
              <a:t>Solution:</a:t>
            </a:r>
            <a:r>
              <a:rPr lang="en-US" sz="2000" dirty="0">
                <a:latin typeface="Alexandria"/>
              </a:rPr>
              <a:t> City X sees larger price increases because inelastic supply means less new construction responds to rising prices; City Y can expand supply more and therefore dampen price increases.</a:t>
            </a:r>
          </a:p>
        </p:txBody>
      </p:sp>
      <p:pic>
        <p:nvPicPr>
          <p:cNvPr id="7" name="Graphic 21">
            <a:extLst>
              <a:ext uri="{FF2B5EF4-FFF2-40B4-BE49-F238E27FC236}">
                <a16:creationId xmlns:a16="http://schemas.microsoft.com/office/drawing/2014/main" id="{935B8F31-5425-BB0A-5221-2EE031C603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A218094-5967-8793-9B0F-AE5A061577E2}"/>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2725748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93259-7B9E-A3F7-D570-03702D61BD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BA1FF6-9281-ECF3-B156-74CCEC12B65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6E7E568-4F1F-BE6B-E118-445AE9D80339}"/>
              </a:ext>
            </a:extLst>
          </p:cNvPr>
          <p:cNvSpPr txBox="1"/>
          <p:nvPr/>
        </p:nvSpPr>
        <p:spPr>
          <a:xfrm>
            <a:off x="879045" y="1652474"/>
            <a:ext cx="10289190" cy="2445285"/>
          </a:xfrm>
          <a:prstGeom prst="rect">
            <a:avLst/>
          </a:prstGeom>
          <a:noFill/>
        </p:spPr>
        <p:txBody>
          <a:bodyPr wrap="square" rtlCol="0">
            <a:spAutoFit/>
          </a:bodyPr>
          <a:lstStyle/>
          <a:p>
            <a:pPr>
              <a:lnSpc>
                <a:spcPct val="150000"/>
              </a:lnSpc>
            </a:pPr>
            <a:r>
              <a:rPr lang="en-US" sz="2400" dirty="0">
                <a:latin typeface="Alexandria" charset="0"/>
              </a:rPr>
              <a:t>2.4 Housing as a Durable Asset and a Consumption Good</a:t>
            </a:r>
          </a:p>
          <a:p>
            <a:pPr>
              <a:lnSpc>
                <a:spcPct val="150000"/>
              </a:lnSpc>
            </a:pPr>
            <a:r>
              <a:rPr lang="en-US" sz="2000" dirty="0">
                <a:latin typeface="Alexandria" charset="0"/>
              </a:rPr>
              <a:t>Housing provides flow services (shelter, location, amenities) while its durable nature means past investment decisions affect current supply. </a:t>
            </a:r>
          </a:p>
          <a:p>
            <a:pPr>
              <a:lnSpc>
                <a:spcPct val="150000"/>
              </a:lnSpc>
            </a:pPr>
            <a:r>
              <a:rPr lang="en-US" sz="2000" dirty="0">
                <a:latin typeface="Alexandria" charset="0"/>
              </a:rPr>
              <a:t>Investors may hold housing for rental income or capital appreciation, which links housing markets to broader financial markets.</a:t>
            </a:r>
          </a:p>
        </p:txBody>
      </p:sp>
      <p:pic>
        <p:nvPicPr>
          <p:cNvPr id="7" name="Graphic 21">
            <a:extLst>
              <a:ext uri="{FF2B5EF4-FFF2-40B4-BE49-F238E27FC236}">
                <a16:creationId xmlns:a16="http://schemas.microsoft.com/office/drawing/2014/main" id="{D7C65B44-B849-69B0-8737-C26671D6D6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02F065A-6F71-06F9-D289-E99E1BB92AFE}"/>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grpSp>
        <p:nvGrpSpPr>
          <p:cNvPr id="3" name="Google Shape;5703;p51">
            <a:extLst>
              <a:ext uri="{FF2B5EF4-FFF2-40B4-BE49-F238E27FC236}">
                <a16:creationId xmlns:a16="http://schemas.microsoft.com/office/drawing/2014/main" id="{5BFCE43C-E88F-87AC-DA2F-5C99B36F2707}"/>
              </a:ext>
            </a:extLst>
          </p:cNvPr>
          <p:cNvGrpSpPr/>
          <p:nvPr/>
        </p:nvGrpSpPr>
        <p:grpSpPr>
          <a:xfrm>
            <a:off x="8411093" y="4317566"/>
            <a:ext cx="1463999" cy="1369970"/>
            <a:chOff x="-49375900" y="3550975"/>
            <a:chExt cx="256800" cy="300900"/>
          </a:xfrm>
        </p:grpSpPr>
        <p:sp>
          <p:nvSpPr>
            <p:cNvPr id="4" name="Google Shape;5704;p51">
              <a:extLst>
                <a:ext uri="{FF2B5EF4-FFF2-40B4-BE49-F238E27FC236}">
                  <a16:creationId xmlns:a16="http://schemas.microsoft.com/office/drawing/2014/main" id="{B4582ED2-6D76-87B9-CB4B-E5ED77256EC4}"/>
                </a:ext>
              </a:extLst>
            </p:cNvPr>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5705;p51">
              <a:extLst>
                <a:ext uri="{FF2B5EF4-FFF2-40B4-BE49-F238E27FC236}">
                  <a16:creationId xmlns:a16="http://schemas.microsoft.com/office/drawing/2014/main" id="{3D659D22-87ED-80F2-FBE3-F0FF7CBD399E}"/>
                </a:ext>
              </a:extLst>
            </p:cNvPr>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5706;p51">
              <a:extLst>
                <a:ext uri="{FF2B5EF4-FFF2-40B4-BE49-F238E27FC236}">
                  <a16:creationId xmlns:a16="http://schemas.microsoft.com/office/drawing/2014/main" id="{B68E9A62-EE6D-6431-94F2-58F67340A6E7}"/>
                </a:ext>
              </a:extLst>
            </p:cNvPr>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707;p51">
              <a:extLst>
                <a:ext uri="{FF2B5EF4-FFF2-40B4-BE49-F238E27FC236}">
                  <a16:creationId xmlns:a16="http://schemas.microsoft.com/office/drawing/2014/main" id="{86116FCA-CDC7-784A-71AA-BF16AC9E8649}"/>
                </a:ext>
              </a:extLst>
            </p:cNvPr>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708;p51">
              <a:extLst>
                <a:ext uri="{FF2B5EF4-FFF2-40B4-BE49-F238E27FC236}">
                  <a16:creationId xmlns:a16="http://schemas.microsoft.com/office/drawing/2014/main" id="{5FCCD991-39DD-2E87-063A-59A096948C84}"/>
                </a:ext>
              </a:extLst>
            </p:cNvPr>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709;p51">
              <a:extLst>
                <a:ext uri="{FF2B5EF4-FFF2-40B4-BE49-F238E27FC236}">
                  <a16:creationId xmlns:a16="http://schemas.microsoft.com/office/drawing/2014/main" id="{E031408F-0DB4-5907-660D-CFB2DC5EACBF}"/>
                </a:ext>
              </a:extLst>
            </p:cNvPr>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710;p51">
              <a:extLst>
                <a:ext uri="{FF2B5EF4-FFF2-40B4-BE49-F238E27FC236}">
                  <a16:creationId xmlns:a16="http://schemas.microsoft.com/office/drawing/2014/main" id="{33A52D64-3477-A956-875A-87581FBCF2C4}"/>
                </a:ext>
              </a:extLst>
            </p:cNvPr>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711;p51">
              <a:extLst>
                <a:ext uri="{FF2B5EF4-FFF2-40B4-BE49-F238E27FC236}">
                  <a16:creationId xmlns:a16="http://schemas.microsoft.com/office/drawing/2014/main" id="{9A42A086-5F8F-83E0-F139-7D15B726DAD7}"/>
                </a:ext>
              </a:extLst>
            </p:cNvPr>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712;p51">
              <a:extLst>
                <a:ext uri="{FF2B5EF4-FFF2-40B4-BE49-F238E27FC236}">
                  <a16:creationId xmlns:a16="http://schemas.microsoft.com/office/drawing/2014/main" id="{65560815-4F42-8F85-0601-0A551491E8A5}"/>
                </a:ext>
              </a:extLst>
            </p:cNvPr>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713;p51">
              <a:extLst>
                <a:ext uri="{FF2B5EF4-FFF2-40B4-BE49-F238E27FC236}">
                  <a16:creationId xmlns:a16="http://schemas.microsoft.com/office/drawing/2014/main" id="{C577342E-C9AC-9E0B-E3D1-BC7396C817CE}"/>
                </a:ext>
              </a:extLst>
            </p:cNvPr>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714;p51">
              <a:extLst>
                <a:ext uri="{FF2B5EF4-FFF2-40B4-BE49-F238E27FC236}">
                  <a16:creationId xmlns:a16="http://schemas.microsoft.com/office/drawing/2014/main" id="{CE681627-065D-0A4D-5E6E-7926D2F83E1E}"/>
                </a:ext>
              </a:extLst>
            </p:cNvPr>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16" name="صورة 15">
            <a:extLst>
              <a:ext uri="{FF2B5EF4-FFF2-40B4-BE49-F238E27FC236}">
                <a16:creationId xmlns:a16="http://schemas.microsoft.com/office/drawing/2014/main" id="{0CBE446C-18AB-EED6-BA52-CC1C3F20EE38}"/>
              </a:ext>
            </a:extLst>
          </p:cNvPr>
          <p:cNvPicPr>
            <a:picLocks noChangeAspect="1"/>
          </p:cNvPicPr>
          <p:nvPr/>
        </p:nvPicPr>
        <p:blipFill>
          <a:blip r:embed="rId3"/>
          <a:stretch>
            <a:fillRect/>
          </a:stretch>
        </p:blipFill>
        <p:spPr>
          <a:xfrm>
            <a:off x="5070928" y="3952013"/>
            <a:ext cx="2428875" cy="1885950"/>
          </a:xfrm>
          <a:prstGeom prst="rect">
            <a:avLst/>
          </a:prstGeom>
        </p:spPr>
      </p:pic>
    </p:spTree>
    <p:extLst>
      <p:ext uri="{BB962C8B-B14F-4D97-AF65-F5344CB8AC3E}">
        <p14:creationId xmlns:p14="http://schemas.microsoft.com/office/powerpoint/2010/main" val="4131452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ED3D-B473-B9FA-3B47-D78EA3AE0C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4EEEC-2EA0-AFA7-8E41-19E9988C3A3C}"/>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5AE395-B772-6D48-E586-037CF82E0D19}"/>
              </a:ext>
            </a:extLst>
          </p:cNvPr>
          <p:cNvSpPr txBox="1"/>
          <p:nvPr/>
        </p:nvSpPr>
        <p:spPr>
          <a:xfrm>
            <a:off x="569982" y="1601942"/>
            <a:ext cx="10342857" cy="1891287"/>
          </a:xfrm>
          <a:prstGeom prst="rect">
            <a:avLst/>
          </a:prstGeom>
          <a:noFill/>
        </p:spPr>
        <p:txBody>
          <a:bodyPr wrap="square" rtlCol="0">
            <a:spAutoFit/>
          </a:bodyPr>
          <a:lstStyle/>
          <a:p>
            <a:pPr>
              <a:lnSpc>
                <a:spcPct val="150000"/>
              </a:lnSpc>
            </a:pPr>
            <a:r>
              <a:rPr lang="en-US" sz="2000" b="1" dirty="0">
                <a:latin typeface="Alexandria"/>
              </a:rPr>
              <a:t>2.5 Market Equilibrium and Price Formation</a:t>
            </a:r>
          </a:p>
          <a:p>
            <a:pPr>
              <a:lnSpc>
                <a:spcPct val="150000"/>
              </a:lnSpc>
            </a:pPr>
            <a:r>
              <a:rPr lang="en-US" sz="2000" dirty="0">
                <a:latin typeface="Alexandria"/>
              </a:rPr>
              <a:t>Equilibrium in housing markets occurs where the quantity of housing demanded equals the quantity supplied—but because housing is heterogeneous (size, quality, location), equilibrium is a distribution across units rather than a single point.</a:t>
            </a:r>
          </a:p>
        </p:txBody>
      </p:sp>
      <p:pic>
        <p:nvPicPr>
          <p:cNvPr id="7" name="Graphic 21">
            <a:extLst>
              <a:ext uri="{FF2B5EF4-FFF2-40B4-BE49-F238E27FC236}">
                <a16:creationId xmlns:a16="http://schemas.microsoft.com/office/drawing/2014/main" id="{4BFC06D3-3101-8A8A-61DE-F48C43BF9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BAFA3045-CDE7-E908-5B1A-A31ABB350572}"/>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pic>
        <p:nvPicPr>
          <p:cNvPr id="2" name="صورة 1">
            <a:extLst>
              <a:ext uri="{FF2B5EF4-FFF2-40B4-BE49-F238E27FC236}">
                <a16:creationId xmlns:a16="http://schemas.microsoft.com/office/drawing/2014/main" id="{F9C8B53A-863F-C855-8A28-01FC662A90F0}"/>
              </a:ext>
            </a:extLst>
          </p:cNvPr>
          <p:cNvPicPr>
            <a:picLocks noChangeAspect="1"/>
          </p:cNvPicPr>
          <p:nvPr/>
        </p:nvPicPr>
        <p:blipFill>
          <a:blip r:embed="rId3"/>
          <a:stretch>
            <a:fillRect/>
          </a:stretch>
        </p:blipFill>
        <p:spPr>
          <a:xfrm>
            <a:off x="4666654" y="3701747"/>
            <a:ext cx="2619375" cy="1752600"/>
          </a:xfrm>
          <a:prstGeom prst="rect">
            <a:avLst/>
          </a:prstGeom>
        </p:spPr>
      </p:pic>
    </p:spTree>
    <p:extLst>
      <p:ext uri="{BB962C8B-B14F-4D97-AF65-F5344CB8AC3E}">
        <p14:creationId xmlns:p14="http://schemas.microsoft.com/office/powerpoint/2010/main" val="2327924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3A799-AB9C-785F-5FF8-C22D40AED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6560D-2200-C93C-AA2E-3E4F888F755A}"/>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0725EEE-16BA-8F9B-CDB7-8FD145AFB6CB}"/>
              </a:ext>
            </a:extLst>
          </p:cNvPr>
          <p:cNvSpPr txBox="1"/>
          <p:nvPr/>
        </p:nvSpPr>
        <p:spPr>
          <a:xfrm>
            <a:off x="689640" y="1705070"/>
            <a:ext cx="10611449" cy="3737946"/>
          </a:xfrm>
          <a:prstGeom prst="rect">
            <a:avLst/>
          </a:prstGeom>
          <a:noFill/>
        </p:spPr>
        <p:txBody>
          <a:bodyPr wrap="square" rtlCol="0">
            <a:spAutoFit/>
          </a:bodyPr>
          <a:lstStyle/>
          <a:p>
            <a:pPr>
              <a:lnSpc>
                <a:spcPct val="150000"/>
              </a:lnSpc>
            </a:pPr>
            <a:r>
              <a:rPr lang="en-US" sz="2000" b="1" dirty="0">
                <a:latin typeface="Alexandria"/>
              </a:rPr>
              <a:t>2.6 Present Discounted Value - </a:t>
            </a:r>
          </a:p>
          <a:p>
            <a:pPr>
              <a:lnSpc>
                <a:spcPct val="150000"/>
              </a:lnSpc>
            </a:pPr>
            <a:r>
              <a:rPr lang="en-US" sz="2000" dirty="0"/>
              <a:t>Is the current worth of a future stream of cash flows or payments, calculated by "discounting" those future amounts back to the present using a specific discount rate. </a:t>
            </a:r>
          </a:p>
          <a:p>
            <a:pPr>
              <a:lnSpc>
                <a:spcPct val="150000"/>
              </a:lnSpc>
            </a:pPr>
            <a:r>
              <a:rPr lang="en-US" sz="2000" dirty="0"/>
              <a:t>This process accounts for the "time value of money“</a:t>
            </a:r>
          </a:p>
          <a:p>
            <a:pPr>
              <a:lnSpc>
                <a:spcPct val="150000"/>
              </a:lnSpc>
            </a:pPr>
            <a:endParaRPr lang="en-US" sz="2000" dirty="0"/>
          </a:p>
          <a:p>
            <a:pPr>
              <a:lnSpc>
                <a:spcPct val="150000"/>
              </a:lnSpc>
            </a:pPr>
            <a:r>
              <a:rPr lang="en-US" sz="2000" b="1" dirty="0">
                <a:solidFill>
                  <a:schemeClr val="accent2"/>
                </a:solidFill>
              </a:rPr>
              <a:t>The idea that a dollar today is worth more than a dollar in the future because it can be invested and earn interest</a:t>
            </a:r>
            <a:r>
              <a:rPr lang="en-US" b="1" dirty="0">
                <a:solidFill>
                  <a:schemeClr val="accent2"/>
                </a:solidFill>
              </a:rPr>
              <a:t>.</a:t>
            </a:r>
            <a:endParaRPr lang="en-US" sz="2000" b="1" dirty="0">
              <a:solidFill>
                <a:schemeClr val="accent2"/>
              </a:solidFill>
            </a:endParaRPr>
          </a:p>
          <a:p>
            <a:pPr>
              <a:lnSpc>
                <a:spcPct val="150000"/>
              </a:lnSpc>
            </a:pPr>
            <a:r>
              <a:rPr lang="en-US" sz="2000" dirty="0"/>
              <a:t> </a:t>
            </a:r>
            <a:endParaRPr lang="en-US" sz="2000" b="1" dirty="0">
              <a:latin typeface="Alexandria"/>
            </a:endParaRPr>
          </a:p>
        </p:txBody>
      </p:sp>
      <p:pic>
        <p:nvPicPr>
          <p:cNvPr id="7" name="Graphic 21">
            <a:extLst>
              <a:ext uri="{FF2B5EF4-FFF2-40B4-BE49-F238E27FC236}">
                <a16:creationId xmlns:a16="http://schemas.microsoft.com/office/drawing/2014/main" id="{0F4E9FB5-9341-3214-1E93-94980267DF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643897DC-036D-66A8-8762-5B9D8E3DECF4}"/>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344058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D027C-E9D8-F261-88A4-4F4264BA58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49576B-CF64-DA34-D73F-0EC8F63A2EA7}"/>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6E994B0-7934-4F7F-C697-22BEFD84DC71}"/>
              </a:ext>
            </a:extLst>
          </p:cNvPr>
          <p:cNvSpPr txBox="1"/>
          <p:nvPr/>
        </p:nvSpPr>
        <p:spPr>
          <a:xfrm>
            <a:off x="569982" y="1574244"/>
            <a:ext cx="10812720" cy="3276282"/>
          </a:xfrm>
          <a:prstGeom prst="rect">
            <a:avLst/>
          </a:prstGeom>
          <a:noFill/>
        </p:spPr>
        <p:txBody>
          <a:bodyPr wrap="square" rtlCol="0">
            <a:spAutoFit/>
          </a:bodyPr>
          <a:lstStyle/>
          <a:p>
            <a:pPr>
              <a:lnSpc>
                <a:spcPct val="150000"/>
              </a:lnSpc>
            </a:pPr>
            <a:r>
              <a:rPr lang="en-US" sz="2000" b="1" dirty="0">
                <a:latin typeface="Alexandria"/>
              </a:rPr>
              <a:t>2.6 Present Discounted Value </a:t>
            </a:r>
          </a:p>
          <a:p>
            <a:pPr>
              <a:lnSpc>
                <a:spcPct val="150000"/>
              </a:lnSpc>
            </a:pPr>
            <a:r>
              <a:rPr lang="en-US" sz="2000" dirty="0"/>
              <a:t>An analogous concept arises when comparing flows of money over time. Is $200 today more money than $300 dollars next year?</a:t>
            </a:r>
          </a:p>
          <a:p>
            <a:pPr>
              <a:lnSpc>
                <a:spcPct val="150000"/>
              </a:lnSpc>
            </a:pPr>
            <a:r>
              <a:rPr lang="en-US" sz="2000" dirty="0"/>
              <a:t> If the market rate of interest is 0% then $300 next year is more money.</a:t>
            </a:r>
          </a:p>
          <a:p>
            <a:pPr>
              <a:lnSpc>
                <a:spcPct val="150000"/>
              </a:lnSpc>
            </a:pPr>
            <a:r>
              <a:rPr lang="en-US" sz="2000" dirty="0"/>
              <a:t> If the market rate of interest is greater than 50% then $200 today is more money than $300 next year? </a:t>
            </a:r>
          </a:p>
          <a:p>
            <a:pPr>
              <a:lnSpc>
                <a:spcPct val="150000"/>
              </a:lnSpc>
            </a:pPr>
            <a:r>
              <a:rPr lang="en-US" sz="2000" dirty="0"/>
              <a:t>Why? Think of the opportunity cost.</a:t>
            </a:r>
          </a:p>
          <a:p>
            <a:pPr>
              <a:lnSpc>
                <a:spcPct val="150000"/>
              </a:lnSpc>
            </a:pPr>
            <a:r>
              <a:rPr lang="en-US" sz="2000" dirty="0"/>
              <a:t> </a:t>
            </a:r>
            <a:endParaRPr lang="en-US" sz="2000" dirty="0">
              <a:latin typeface="Alexandria"/>
            </a:endParaRPr>
          </a:p>
        </p:txBody>
      </p:sp>
      <p:pic>
        <p:nvPicPr>
          <p:cNvPr id="7" name="Graphic 21">
            <a:extLst>
              <a:ext uri="{FF2B5EF4-FFF2-40B4-BE49-F238E27FC236}">
                <a16:creationId xmlns:a16="http://schemas.microsoft.com/office/drawing/2014/main" id="{BE5CB667-3FBB-7EB3-FE58-9D960E1752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85D466AD-E0FE-051D-8A23-1141EA30E276}"/>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pic>
        <p:nvPicPr>
          <p:cNvPr id="2" name="صورة 1">
            <a:extLst>
              <a:ext uri="{FF2B5EF4-FFF2-40B4-BE49-F238E27FC236}">
                <a16:creationId xmlns:a16="http://schemas.microsoft.com/office/drawing/2014/main" id="{99F5035D-07A0-BA40-530F-C2A023B552BF}"/>
              </a:ext>
            </a:extLst>
          </p:cNvPr>
          <p:cNvPicPr>
            <a:picLocks noChangeAspect="1"/>
          </p:cNvPicPr>
          <p:nvPr/>
        </p:nvPicPr>
        <p:blipFill>
          <a:blip r:embed="rId3"/>
          <a:stretch>
            <a:fillRect/>
          </a:stretch>
        </p:blipFill>
        <p:spPr>
          <a:xfrm>
            <a:off x="5003138" y="4187458"/>
            <a:ext cx="2686050" cy="1704975"/>
          </a:xfrm>
          <a:prstGeom prst="rect">
            <a:avLst/>
          </a:prstGeom>
        </p:spPr>
      </p:pic>
    </p:spTree>
    <p:extLst>
      <p:ext uri="{BB962C8B-B14F-4D97-AF65-F5344CB8AC3E}">
        <p14:creationId xmlns:p14="http://schemas.microsoft.com/office/powerpoint/2010/main" val="4071470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C0972-9B37-06C1-E22E-67CEF7659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6B163-69AD-1B22-1948-A7E2CC2BD523}"/>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EF4F104-CA19-F223-4587-07E34EF297F8}"/>
              </a:ext>
            </a:extLst>
          </p:cNvPr>
          <p:cNvSpPr txBox="1"/>
          <p:nvPr/>
        </p:nvSpPr>
        <p:spPr>
          <a:xfrm>
            <a:off x="569983" y="1424342"/>
            <a:ext cx="10812720" cy="2814617"/>
          </a:xfrm>
          <a:prstGeom prst="rect">
            <a:avLst/>
          </a:prstGeom>
          <a:noFill/>
        </p:spPr>
        <p:txBody>
          <a:bodyPr wrap="square" rtlCol="0">
            <a:spAutoFit/>
          </a:bodyPr>
          <a:lstStyle/>
          <a:p>
            <a:pPr>
              <a:lnSpc>
                <a:spcPct val="150000"/>
              </a:lnSpc>
            </a:pPr>
            <a:r>
              <a:rPr lang="en-US" sz="2000" b="1" dirty="0">
                <a:latin typeface="Alexandria"/>
              </a:rPr>
              <a:t>2.6 Present Discounted Value </a:t>
            </a:r>
          </a:p>
          <a:p>
            <a:pPr>
              <a:lnSpc>
                <a:spcPct val="150000"/>
              </a:lnSpc>
            </a:pPr>
            <a:r>
              <a:rPr lang="en-US" sz="2000" dirty="0"/>
              <a:t>In an economy where the interest rate is 100%, you can deposit $200 in the bank this year and have $400 next year. </a:t>
            </a:r>
          </a:p>
          <a:p>
            <a:pPr>
              <a:lnSpc>
                <a:spcPct val="150000"/>
              </a:lnSpc>
            </a:pPr>
            <a:r>
              <a:rPr lang="en-US" sz="2000" dirty="0"/>
              <a:t>In an economy where the market rate of interest is r%, the present discounted value of $100 next year measured in today’s dollars is 100/(1+r). Why? </a:t>
            </a:r>
          </a:p>
          <a:p>
            <a:pPr>
              <a:lnSpc>
                <a:spcPct val="150000"/>
              </a:lnSpc>
            </a:pPr>
            <a:endParaRPr lang="en-US" sz="2000" b="1" dirty="0">
              <a:latin typeface="Alexandria"/>
            </a:endParaRPr>
          </a:p>
        </p:txBody>
      </p:sp>
      <p:pic>
        <p:nvPicPr>
          <p:cNvPr id="7" name="Graphic 21">
            <a:extLst>
              <a:ext uri="{FF2B5EF4-FFF2-40B4-BE49-F238E27FC236}">
                <a16:creationId xmlns:a16="http://schemas.microsoft.com/office/drawing/2014/main" id="{DAAE0118-9046-46CB-821E-0D2C5FC151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D25E86DF-6730-2966-F3FD-2BE8EFABEDE6}"/>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pic>
        <p:nvPicPr>
          <p:cNvPr id="2" name="صورة 1">
            <a:extLst>
              <a:ext uri="{FF2B5EF4-FFF2-40B4-BE49-F238E27FC236}">
                <a16:creationId xmlns:a16="http://schemas.microsoft.com/office/drawing/2014/main" id="{38F58E68-02B0-6E4A-5269-C670B4964B9E}"/>
              </a:ext>
            </a:extLst>
          </p:cNvPr>
          <p:cNvPicPr>
            <a:picLocks noChangeAspect="1"/>
          </p:cNvPicPr>
          <p:nvPr/>
        </p:nvPicPr>
        <p:blipFill>
          <a:blip r:embed="rId3"/>
          <a:stretch>
            <a:fillRect/>
          </a:stretch>
        </p:blipFill>
        <p:spPr>
          <a:xfrm>
            <a:off x="3629178" y="4064878"/>
            <a:ext cx="4694327" cy="1408298"/>
          </a:xfrm>
          <a:prstGeom prst="rect">
            <a:avLst/>
          </a:prstGeom>
        </p:spPr>
      </p:pic>
    </p:spTree>
    <p:extLst>
      <p:ext uri="{BB962C8B-B14F-4D97-AF65-F5344CB8AC3E}">
        <p14:creationId xmlns:p14="http://schemas.microsoft.com/office/powerpoint/2010/main" val="1206574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456EA-6539-845C-A117-D5C2772FC9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5D9BA-4C5E-279F-8F9A-7268E0FD4C81}"/>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F629D6-D21F-1DC3-D62C-2A3D9043631B}"/>
              </a:ext>
            </a:extLst>
          </p:cNvPr>
          <p:cNvSpPr txBox="1"/>
          <p:nvPr/>
        </p:nvSpPr>
        <p:spPr>
          <a:xfrm>
            <a:off x="804913" y="1631922"/>
            <a:ext cx="10342857" cy="3737946"/>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2.6 Present Discounted Value - Exercise</a:t>
            </a:r>
          </a:p>
          <a:p>
            <a:pPr>
              <a:lnSpc>
                <a:spcPct val="150000"/>
              </a:lnSpc>
            </a:pPr>
            <a:r>
              <a:rPr lang="en-US" sz="2000" dirty="0"/>
              <a:t>A real estate developer must decide whether to invest $100 today for a project that will pay out $0 for each of the next five years starting next year if the economy is in recession. The project will payout $300 each year for each of the next five years if the economy is booming. </a:t>
            </a:r>
          </a:p>
          <a:p>
            <a:pPr>
              <a:lnSpc>
                <a:spcPct val="150000"/>
              </a:lnSpc>
            </a:pPr>
            <a:r>
              <a:rPr lang="en-US" sz="2000" dirty="0"/>
              <a:t>The probability of the boom is 50%. </a:t>
            </a:r>
          </a:p>
          <a:p>
            <a:pPr>
              <a:lnSpc>
                <a:spcPct val="150000"/>
              </a:lnSpc>
            </a:pPr>
            <a:r>
              <a:rPr lang="en-US" sz="2000" dirty="0"/>
              <a:t>Assume the interest rate is 0% in this economy. From the perspective of today when evaluating this 6 year project, does this project offer a positive expected value?</a:t>
            </a:r>
          </a:p>
          <a:p>
            <a:pPr>
              <a:lnSpc>
                <a:spcPct val="150000"/>
              </a:lnSpc>
            </a:pPr>
            <a:r>
              <a:rPr lang="en-US" sz="2000" dirty="0"/>
              <a:t> Calculate the expected value.</a:t>
            </a:r>
            <a:endParaRPr lang="en-US" sz="2000" b="1" dirty="0">
              <a:latin typeface="Alexandria"/>
            </a:endParaRPr>
          </a:p>
        </p:txBody>
      </p:sp>
      <p:pic>
        <p:nvPicPr>
          <p:cNvPr id="7" name="Graphic 21">
            <a:extLst>
              <a:ext uri="{FF2B5EF4-FFF2-40B4-BE49-F238E27FC236}">
                <a16:creationId xmlns:a16="http://schemas.microsoft.com/office/drawing/2014/main" id="{825A2444-7A15-725E-68BB-A644289435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a:extLst>
              <a:ext uri="{FF2B5EF4-FFF2-40B4-BE49-F238E27FC236}">
                <a16:creationId xmlns:a16="http://schemas.microsoft.com/office/drawing/2014/main" id="{AF2028D6-A9F0-713A-6B52-3C4068048150}"/>
              </a:ext>
            </a:extLst>
          </p:cNvPr>
          <p:cNvPicPr>
            <a:picLocks noChangeAspect="1"/>
          </p:cNvPicPr>
          <p:nvPr/>
        </p:nvPicPr>
        <p:blipFill>
          <a:blip r:embed="rId3"/>
          <a:stretch>
            <a:fillRect/>
          </a:stretch>
        </p:blipFill>
        <p:spPr>
          <a:xfrm>
            <a:off x="9791473" y="4676889"/>
            <a:ext cx="1481130" cy="1251722"/>
          </a:xfrm>
          <a:prstGeom prst="rect">
            <a:avLst/>
          </a:prstGeom>
        </p:spPr>
      </p:pic>
      <p:sp>
        <p:nvSpPr>
          <p:cNvPr id="6" name="مربع نص 5">
            <a:extLst>
              <a:ext uri="{FF2B5EF4-FFF2-40B4-BE49-F238E27FC236}">
                <a16:creationId xmlns:a16="http://schemas.microsoft.com/office/drawing/2014/main" id="{83FD2473-0A08-B73D-EA16-EE84A2413B60}"/>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282770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1E307-9E53-0512-858D-EE36B88EE7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68DD7-63CE-6CF1-9638-92559C4006CA}"/>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FF2B9D1D-ACA0-E4F1-7FA4-345C477AE3C8}"/>
                  </a:ext>
                </a:extLst>
              </p:cNvPr>
              <p:cNvSpPr txBox="1"/>
              <p:nvPr/>
            </p:nvSpPr>
            <p:spPr>
              <a:xfrm>
                <a:off x="766550" y="1538571"/>
                <a:ext cx="10419584" cy="4247317"/>
              </a:xfrm>
              <a:prstGeom prst="rect">
                <a:avLst/>
              </a:prstGeom>
              <a:solidFill>
                <a:schemeClr val="accent4">
                  <a:lumMod val="20000"/>
                  <a:lumOff val="80000"/>
                </a:schemeClr>
              </a:solidFill>
            </p:spPr>
            <p:txBody>
              <a:bodyPr wrap="square" rtlCol="0">
                <a:spAutoFit/>
              </a:bodyPr>
              <a:lstStyle/>
              <a:p>
                <a:r>
                  <a:rPr lang="en-US" b="1" dirty="0">
                    <a:latin typeface="Alexandria"/>
                  </a:rPr>
                  <a:t>2.6 Present Discounted Value </a:t>
                </a:r>
              </a:p>
              <a:p>
                <a:r>
                  <a:rPr lang="en-US" b="1" dirty="0">
                    <a:latin typeface="Alexandria"/>
                  </a:rPr>
                  <a:t>Problem restated :Initial investment today</a:t>
                </a:r>
                <a:r>
                  <a:rPr lang="en-US" dirty="0">
                    <a:latin typeface="Alexandria"/>
                  </a:rPr>
                  <a:t>: $100</a:t>
                </a:r>
              </a:p>
              <a:p>
                <a:r>
                  <a:rPr lang="en-US" b="1" dirty="0">
                    <a:latin typeface="Alexandria"/>
                  </a:rPr>
                  <a:t>Project life</a:t>
                </a:r>
                <a:r>
                  <a:rPr lang="en-US" dirty="0">
                    <a:latin typeface="Alexandria"/>
                  </a:rPr>
                  <a:t>: 5 years (payouts start next year, go for 5 years).</a:t>
                </a:r>
              </a:p>
              <a:p>
                <a:r>
                  <a:rPr lang="en-US" b="1" dirty="0">
                    <a:latin typeface="Alexandria"/>
                  </a:rPr>
                  <a:t>Two possible states of economy</a:t>
                </a:r>
                <a:r>
                  <a:rPr lang="en-US" dirty="0">
                    <a:latin typeface="Alexandria"/>
                  </a:rPr>
                  <a:t>:</a:t>
                </a:r>
              </a:p>
              <a:p>
                <a:pPr lvl="1"/>
                <a:r>
                  <a:rPr lang="en-US" b="1" dirty="0">
                    <a:latin typeface="Alexandria"/>
                  </a:rPr>
                  <a:t>Recession</a:t>
                </a:r>
                <a:r>
                  <a:rPr lang="en-US" dirty="0">
                    <a:latin typeface="Alexandria"/>
                  </a:rPr>
                  <a:t> (50% probability): payoffs = $0 each year → total = $0</a:t>
                </a:r>
              </a:p>
              <a:p>
                <a:pPr lvl="1"/>
                <a:r>
                  <a:rPr lang="en-US" b="1" dirty="0">
                    <a:latin typeface="Alexandria"/>
                  </a:rPr>
                  <a:t>Boom</a:t>
                </a:r>
                <a:r>
                  <a:rPr lang="en-US" dirty="0">
                    <a:latin typeface="Alexandria"/>
                  </a:rPr>
                  <a:t> (50% probability): payoffs = $300 each year × 5 years → total = $1,500</a:t>
                </a:r>
              </a:p>
              <a:p>
                <a:r>
                  <a:rPr lang="en-US" b="1" dirty="0">
                    <a:latin typeface="Alexandria"/>
                  </a:rPr>
                  <a:t>Discount rate (interest)</a:t>
                </a:r>
                <a:r>
                  <a:rPr lang="en-US" dirty="0">
                    <a:latin typeface="Alexandria"/>
                  </a:rPr>
                  <a:t>: 0%</a:t>
                </a:r>
              </a:p>
              <a:p>
                <a:r>
                  <a:rPr lang="en-US" b="1" dirty="0">
                    <a:latin typeface="Alexandria"/>
                  </a:rPr>
                  <a:t>Step 1: Expected total payoff</a:t>
                </a:r>
              </a:p>
              <a:p>
                <a:pPr/>
                <a14:m>
                  <m:oMathPara xmlns:m="http://schemas.openxmlformats.org/officeDocument/2006/math">
                    <m:oMathParaPr>
                      <m:jc m:val="centerGroup"/>
                    </m:oMathParaPr>
                    <m:oMath xmlns:m="http://schemas.openxmlformats.org/officeDocument/2006/math">
                      <m:r>
                        <m:rPr>
                          <m:nor/>
                        </m:rPr>
                        <a:rPr lang="en-US" b="0">
                          <a:latin typeface="Alexandria"/>
                        </a:rPr>
                        <m:t>Expected</m:t>
                      </m:r>
                      <m:r>
                        <m:rPr>
                          <m:nor/>
                        </m:rPr>
                        <a:rPr lang="en-US" b="0" i="1">
                          <a:latin typeface="Alexandria"/>
                        </a:rPr>
                        <m:t> </m:t>
                      </m:r>
                      <m:r>
                        <m:rPr>
                          <m:nor/>
                        </m:rPr>
                        <a:rPr lang="en-US" b="0" i="1">
                          <a:latin typeface="Alexandria"/>
                        </a:rPr>
                        <m:t>payoff</m:t>
                      </m:r>
                      <m:r>
                        <a:rPr lang="en-US">
                          <a:latin typeface="Cambria Math" panose="02040503050406030204" pitchFamily="18" charset="0"/>
                        </a:rPr>
                        <m:t>=</m:t>
                      </m:r>
                      <m:r>
                        <a:rPr lang="en-US">
                          <a:latin typeface="Cambria Math" panose="02040503050406030204" pitchFamily="18" charset="0"/>
                        </a:rPr>
                        <m:t>0</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d>
                        <m:dPr>
                          <m:ctrlPr>
                            <a:rPr lang="ar-SY" i="1">
                              <a:latin typeface="Cambria Math" panose="02040503050406030204" pitchFamily="18" charset="0"/>
                            </a:rPr>
                          </m:ctrlPr>
                        </m:dPr>
                        <m:e>
                          <m:r>
                            <a:rPr lang="ar-SY">
                              <a:latin typeface="Cambria Math" panose="02040503050406030204" pitchFamily="18" charset="0"/>
                            </a:rPr>
                            <m:t>0</m:t>
                          </m:r>
                        </m:e>
                      </m:d>
                      <m:r>
                        <a:rPr lang="ar-SY">
                          <a:latin typeface="Cambria Math" panose="02040503050406030204" pitchFamily="18" charset="0"/>
                        </a:rPr>
                        <m:t>+</m:t>
                      </m:r>
                      <m:r>
                        <a:rPr lang="ar-SY">
                          <a:latin typeface="Cambria Math" panose="02040503050406030204" pitchFamily="18" charset="0"/>
                        </a:rPr>
                        <m:t>0</m:t>
                      </m:r>
                      <m:r>
                        <a:rPr lang="ar-SY">
                          <a:latin typeface="Cambria Math" panose="02040503050406030204" pitchFamily="18" charset="0"/>
                        </a:rPr>
                        <m:t>.</m:t>
                      </m:r>
                      <m:r>
                        <a:rPr lang="ar-SY">
                          <a:latin typeface="Cambria Math" panose="02040503050406030204" pitchFamily="18" charset="0"/>
                        </a:rPr>
                        <m:t>5</m:t>
                      </m:r>
                      <m:r>
                        <a:rPr lang="ar-SY">
                          <a:latin typeface="Cambria Math" panose="02040503050406030204" pitchFamily="18" charset="0"/>
                        </a:rPr>
                        <m:t>×</m:t>
                      </m:r>
                      <m:d>
                        <m:dPr>
                          <m:ctrlPr>
                            <a:rPr lang="ar-SY" i="1">
                              <a:latin typeface="Cambria Math" panose="02040503050406030204" pitchFamily="18" charset="0"/>
                            </a:rPr>
                          </m:ctrlPr>
                        </m:dPr>
                        <m:e>
                          <m:r>
                            <a:rPr lang="ar-SY">
                              <a:latin typeface="Cambria Math" panose="02040503050406030204" pitchFamily="18" charset="0"/>
                            </a:rPr>
                            <m:t>1500</m:t>
                          </m:r>
                        </m:e>
                      </m:d>
                      <m:r>
                        <a:rPr lang="ar-SY">
                          <a:latin typeface="Cambria Math" panose="02040503050406030204" pitchFamily="18" charset="0"/>
                        </a:rPr>
                        <m:t>=</m:t>
                      </m:r>
                      <m:r>
                        <a:rPr lang="ar-SY">
                          <a:latin typeface="Cambria Math" panose="02040503050406030204" pitchFamily="18" charset="0"/>
                        </a:rPr>
                        <m:t>750</m:t>
                      </m:r>
                    </m:oMath>
                  </m:oMathPara>
                </a14:m>
                <a:endParaRPr lang="ar-SY" dirty="0">
                  <a:latin typeface="Alexandria"/>
                </a:endParaRPr>
              </a:p>
              <a:p>
                <a:r>
                  <a:rPr lang="en-US" b="1" dirty="0">
                    <a:latin typeface="Alexandria"/>
                  </a:rPr>
                  <a:t>Step 2: Net expected value</a:t>
                </a:r>
              </a:p>
              <a:p>
                <a:r>
                  <a:rPr lang="en-US" dirty="0">
                    <a:latin typeface="Alexandria"/>
                  </a:rPr>
                  <a:t>Since the cost today is $100:</a:t>
                </a:r>
              </a:p>
              <a:p>
                <a:pPr/>
                <a14:m>
                  <m:oMathPara xmlns:m="http://schemas.openxmlformats.org/officeDocument/2006/math">
                    <m:oMathParaPr>
                      <m:jc m:val="centerGroup"/>
                    </m:oMathParaPr>
                    <m:oMath xmlns:m="http://schemas.openxmlformats.org/officeDocument/2006/math">
                      <m:r>
                        <m:rPr>
                          <m:nor/>
                        </m:rPr>
                        <a:rPr lang="en-US" b="0">
                          <a:latin typeface="Alexandria"/>
                        </a:rPr>
                        <m:t>Expected</m:t>
                      </m:r>
                      <m:r>
                        <m:rPr>
                          <m:nor/>
                        </m:rPr>
                        <a:rPr lang="en-US" b="0" i="1">
                          <a:latin typeface="Alexandria"/>
                        </a:rPr>
                        <m:t> </m:t>
                      </m:r>
                      <m:r>
                        <m:rPr>
                          <m:nor/>
                        </m:rPr>
                        <a:rPr lang="en-US" b="0" i="1">
                          <a:latin typeface="Alexandria"/>
                        </a:rPr>
                        <m:t>Net</m:t>
                      </m:r>
                      <m:r>
                        <m:rPr>
                          <m:nor/>
                        </m:rPr>
                        <a:rPr lang="en-US" b="0" i="1">
                          <a:latin typeface="Alexandria"/>
                        </a:rPr>
                        <m:t> </m:t>
                      </m:r>
                      <m:r>
                        <m:rPr>
                          <m:nor/>
                        </m:rPr>
                        <a:rPr lang="en-US" b="0" i="1">
                          <a:latin typeface="Alexandria"/>
                        </a:rPr>
                        <m:t>Value</m:t>
                      </m:r>
                      <m:r>
                        <a:rPr lang="en-US">
                          <a:latin typeface="Cambria Math" panose="02040503050406030204" pitchFamily="18" charset="0"/>
                        </a:rPr>
                        <m:t>=</m:t>
                      </m:r>
                      <m:r>
                        <a:rPr lang="en-US">
                          <a:latin typeface="Cambria Math" panose="02040503050406030204" pitchFamily="18" charset="0"/>
                        </a:rPr>
                        <m:t>750</m:t>
                      </m:r>
                      <m:r>
                        <a:rPr lang="en-US">
                          <a:latin typeface="Cambria Math" panose="02040503050406030204" pitchFamily="18" charset="0"/>
                        </a:rPr>
                        <m:t>−</m:t>
                      </m:r>
                      <m:r>
                        <a:rPr lang="en-US">
                          <a:latin typeface="Cambria Math" panose="02040503050406030204" pitchFamily="18" charset="0"/>
                        </a:rPr>
                        <m:t>100</m:t>
                      </m:r>
                      <m:r>
                        <a:rPr lang="en-US">
                          <a:latin typeface="Cambria Math" panose="02040503050406030204" pitchFamily="18" charset="0"/>
                        </a:rPr>
                        <m:t>=</m:t>
                      </m:r>
                      <m:r>
                        <a:rPr lang="en-US">
                          <a:latin typeface="Cambria Math" panose="02040503050406030204" pitchFamily="18" charset="0"/>
                        </a:rPr>
                        <m:t>650</m:t>
                      </m:r>
                    </m:oMath>
                  </m:oMathPara>
                </a14:m>
                <a:endParaRPr lang="en-US" dirty="0">
                  <a:latin typeface="Alexandria"/>
                </a:endParaRPr>
              </a:p>
              <a:p>
                <a:r>
                  <a:rPr lang="en-US" b="1" dirty="0">
                    <a:latin typeface="Alexandria"/>
                  </a:rPr>
                  <a:t>Step 3: Conclusion</a:t>
                </a:r>
              </a:p>
              <a:p>
                <a:r>
                  <a:rPr lang="en-US" dirty="0">
                    <a:latin typeface="Alexandria"/>
                  </a:rPr>
                  <a:t>The </a:t>
                </a:r>
                <a:r>
                  <a:rPr lang="en-US" b="1" dirty="0">
                    <a:latin typeface="Alexandria"/>
                  </a:rPr>
                  <a:t>expected net value = +$650</a:t>
                </a:r>
                <a:r>
                  <a:rPr lang="en-US" dirty="0">
                    <a:latin typeface="Alexandria"/>
                  </a:rPr>
                  <a:t>.</a:t>
                </a:r>
              </a:p>
              <a:p>
                <a:r>
                  <a:rPr lang="ar-SY" dirty="0">
                    <a:latin typeface="Alexandria"/>
                  </a:rPr>
                  <a:t>✅ </a:t>
                </a:r>
                <a:r>
                  <a:rPr lang="en-US" b="1" dirty="0">
                    <a:latin typeface="Alexandria"/>
                  </a:rPr>
                  <a:t>Yes</a:t>
                </a:r>
                <a:r>
                  <a:rPr lang="en-US" dirty="0">
                    <a:latin typeface="Alexandria"/>
                  </a:rPr>
                  <a:t>, this project offers a </a:t>
                </a:r>
                <a:r>
                  <a:rPr lang="en-US" b="1" dirty="0">
                    <a:latin typeface="Alexandria"/>
                  </a:rPr>
                  <a:t>positive expected value</a:t>
                </a:r>
                <a:r>
                  <a:rPr lang="en-US" dirty="0">
                    <a:latin typeface="Alexandria"/>
                  </a:rPr>
                  <a:t> and is a good investment from today’s perspective</a:t>
                </a:r>
              </a:p>
            </p:txBody>
          </p:sp>
        </mc:Choice>
        <mc:Fallback>
          <p:sp>
            <p:nvSpPr>
              <p:cNvPr id="48" name="TextBox 47">
                <a:extLst>
                  <a:ext uri="{FF2B5EF4-FFF2-40B4-BE49-F238E27FC236}">
                    <a16:creationId xmlns:a16="http://schemas.microsoft.com/office/drawing/2014/main" id="{FF2B9D1D-ACA0-E4F1-7FA4-345C477AE3C8}"/>
                  </a:ext>
                </a:extLst>
              </p:cNvPr>
              <p:cNvSpPr txBox="1">
                <a:spLocks noRot="1" noChangeAspect="1" noMove="1" noResize="1" noEditPoints="1" noAdjustHandles="1" noChangeArrowheads="1" noChangeShapeType="1" noTextEdit="1"/>
              </p:cNvSpPr>
              <p:nvPr/>
            </p:nvSpPr>
            <p:spPr>
              <a:xfrm>
                <a:off x="766550" y="1538571"/>
                <a:ext cx="10419584" cy="4247317"/>
              </a:xfrm>
              <a:prstGeom prst="rect">
                <a:avLst/>
              </a:prstGeom>
              <a:blipFill>
                <a:blip r:embed="rId2"/>
                <a:stretch>
                  <a:fillRect l="-585" t="-717" b="-1291"/>
                </a:stretch>
              </a:blipFill>
            </p:spPr>
            <p:txBody>
              <a:bodyPr/>
              <a:lstStyle/>
              <a:p>
                <a:r>
                  <a:rPr lang="ar-SY">
                    <a:noFill/>
                  </a:rPr>
                  <a:t> </a:t>
                </a:r>
              </a:p>
            </p:txBody>
          </p:sp>
        </mc:Fallback>
      </mc:AlternateContent>
      <p:pic>
        <p:nvPicPr>
          <p:cNvPr id="7" name="Graphic 21">
            <a:extLst>
              <a:ext uri="{FF2B5EF4-FFF2-40B4-BE49-F238E27FC236}">
                <a16:creationId xmlns:a16="http://schemas.microsoft.com/office/drawing/2014/main" id="{2ABED3DD-8129-F9C7-6002-E2D86CBD61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0D22CDAD-2CCB-3BF5-E547-92A9F9F615C4}"/>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Basic Economic Concepts for Housing Markets</a:t>
            </a:r>
          </a:p>
        </p:txBody>
      </p:sp>
    </p:spTree>
    <p:extLst>
      <p:ext uri="{BB962C8B-B14F-4D97-AF65-F5344CB8AC3E}">
        <p14:creationId xmlns:p14="http://schemas.microsoft.com/office/powerpoint/2010/main" val="98505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62185-DFA0-C94E-9F11-BF311241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9A2E41-D408-85BD-D33E-D66E3E49BDFD}"/>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4308F4DB-E851-8311-CA0B-36E22687E000}"/>
              </a:ext>
            </a:extLst>
          </p:cNvPr>
          <p:cNvSpPr txBox="1"/>
          <p:nvPr/>
        </p:nvSpPr>
        <p:spPr>
          <a:xfrm>
            <a:off x="762000" y="1697994"/>
            <a:ext cx="7827364" cy="327628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 </a:t>
            </a:r>
            <a:r>
              <a:rPr lang="en-US" sz="2000" b="1" dirty="0">
                <a:latin typeface="Alexandria"/>
              </a:rPr>
              <a:t>3.1 Location and Accessibility</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Location is the most important determinant. Proximity to job centers, transit, schools, and amenities raises willingness to pay.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Classic urban models (e.g., Alonso-Muth-Mills) describe how bid-rent declines with distance from a central business district.</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Example:</a:t>
            </a:r>
            <a:r>
              <a:rPr lang="en-US" sz="2000" dirty="0">
                <a:latin typeface="Alexandria"/>
              </a:rPr>
              <a:t> A commuter’s willingness to pay more for location closer to transit reduces commuting time and cost.</a:t>
            </a:r>
          </a:p>
        </p:txBody>
      </p:sp>
      <p:pic>
        <p:nvPicPr>
          <p:cNvPr id="7" name="Graphic 21">
            <a:extLst>
              <a:ext uri="{FF2B5EF4-FFF2-40B4-BE49-F238E27FC236}">
                <a16:creationId xmlns:a16="http://schemas.microsoft.com/office/drawing/2014/main" id="{09A1B202-D475-539D-A3B8-B6B2D8AB0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7157935-2EA0-1D3A-FF76-4E8EF22EF506}"/>
              </a:ext>
            </a:extLst>
          </p:cNvPr>
          <p:cNvSpPr txBox="1"/>
          <p:nvPr/>
        </p:nvSpPr>
        <p:spPr>
          <a:xfrm>
            <a:off x="963118" y="826081"/>
            <a:ext cx="8715732" cy="55874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2800" dirty="0">
                <a:solidFill>
                  <a:prstClr val="black"/>
                </a:solidFill>
                <a:latin typeface="Alexandria" charset="0"/>
              </a:rPr>
              <a:t>3. Determinants of Housing Prices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3" name="صورة 2">
            <a:extLst>
              <a:ext uri="{FF2B5EF4-FFF2-40B4-BE49-F238E27FC236}">
                <a16:creationId xmlns:a16="http://schemas.microsoft.com/office/drawing/2014/main" id="{91A7F0FB-5715-6AA6-CFA7-BC4B1AB16888}"/>
              </a:ext>
            </a:extLst>
          </p:cNvPr>
          <p:cNvPicPr>
            <a:picLocks noChangeAspect="1"/>
          </p:cNvPicPr>
          <p:nvPr/>
        </p:nvPicPr>
        <p:blipFill>
          <a:blip r:embed="rId3"/>
          <a:stretch>
            <a:fillRect/>
          </a:stretch>
        </p:blipFill>
        <p:spPr>
          <a:xfrm>
            <a:off x="8326957" y="2559847"/>
            <a:ext cx="2943225" cy="1847261"/>
          </a:xfrm>
          <a:prstGeom prst="rect">
            <a:avLst/>
          </a:prstGeom>
        </p:spPr>
      </p:pic>
    </p:spTree>
    <p:extLst>
      <p:ext uri="{BB962C8B-B14F-4D97-AF65-F5344CB8AC3E}">
        <p14:creationId xmlns:p14="http://schemas.microsoft.com/office/powerpoint/2010/main" val="320449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45529-36B5-B83C-8571-FFC4FF2684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2EB4E8-2996-A4CE-05C0-86AA19F32939}"/>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6F9004D2-F0D0-0741-C343-EE1F66F7A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20687460-0FCB-63BE-D4AA-01714DA75E07}"/>
              </a:ext>
            </a:extLst>
          </p:cNvPr>
          <p:cNvSpPr txBox="1"/>
          <p:nvPr/>
        </p:nvSpPr>
        <p:spPr>
          <a:xfrm>
            <a:off x="762000" y="2144018"/>
            <a:ext cx="5740080" cy="281461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3.2 Income and Demographics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Rising incomes increase housing demand—especially for higher-quality homes—while household formation rates (young adults moving out, migration) affect the number of households and thus demand for housing units.</a:t>
            </a:r>
          </a:p>
        </p:txBody>
      </p:sp>
      <p:sp>
        <p:nvSpPr>
          <p:cNvPr id="5" name="مربع نص 4">
            <a:extLst>
              <a:ext uri="{FF2B5EF4-FFF2-40B4-BE49-F238E27FC236}">
                <a16:creationId xmlns:a16="http://schemas.microsoft.com/office/drawing/2014/main" id="{78141C78-8A33-C6C5-C83A-0144513B3FF4}"/>
              </a:ext>
            </a:extLst>
          </p:cNvPr>
          <p:cNvSpPr txBox="1"/>
          <p:nvPr/>
        </p:nvSpPr>
        <p:spPr>
          <a:xfrm>
            <a:off x="963118" y="826081"/>
            <a:ext cx="8715732" cy="55874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2800" dirty="0">
                <a:solidFill>
                  <a:prstClr val="black"/>
                </a:solidFill>
                <a:latin typeface="Alexandria" charset="0"/>
              </a:rPr>
              <a:t>3. Determinants of Housing Prices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6" name="صورة 5">
            <a:extLst>
              <a:ext uri="{FF2B5EF4-FFF2-40B4-BE49-F238E27FC236}">
                <a16:creationId xmlns:a16="http://schemas.microsoft.com/office/drawing/2014/main" id="{83C18674-46D4-3DC2-9BDC-83AC39C07137}"/>
              </a:ext>
            </a:extLst>
          </p:cNvPr>
          <p:cNvPicPr>
            <a:picLocks noChangeAspect="1"/>
          </p:cNvPicPr>
          <p:nvPr/>
        </p:nvPicPr>
        <p:blipFill>
          <a:blip r:embed="rId3"/>
          <a:stretch>
            <a:fillRect/>
          </a:stretch>
        </p:blipFill>
        <p:spPr>
          <a:xfrm>
            <a:off x="6853055" y="2322345"/>
            <a:ext cx="4225970" cy="2457962"/>
          </a:xfrm>
          <a:prstGeom prst="rect">
            <a:avLst/>
          </a:prstGeom>
        </p:spPr>
      </p:pic>
    </p:spTree>
    <p:extLst>
      <p:ext uri="{BB962C8B-B14F-4D97-AF65-F5344CB8AC3E}">
        <p14:creationId xmlns:p14="http://schemas.microsoft.com/office/powerpoint/2010/main" val="4116045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8AAEE-E180-864A-E73F-0487AC38BB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83B6F8-10BB-D1CD-76A1-0AA441C4127E}"/>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98230514-A4D5-AC9D-9EE6-B53660302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91F08531-BD70-32E3-C702-EECF6846AFA3}"/>
              </a:ext>
            </a:extLst>
          </p:cNvPr>
          <p:cNvSpPr txBox="1"/>
          <p:nvPr/>
        </p:nvSpPr>
        <p:spPr>
          <a:xfrm>
            <a:off x="762001" y="1941942"/>
            <a:ext cx="7530238" cy="327628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3.3 Construction Costs, Land Supply, and Regulation</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Construction costs (labor, materials), availability of flat developable land, and regulatory constraints (e.g., zoning, height limits) shape supply.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Stringent zoning that restricts density increases prices by limiting the number of units that can be built.</a:t>
            </a:r>
          </a:p>
          <a:p>
            <a:pPr lvl="0">
              <a:lnSpc>
                <a:spcPct val="150000"/>
              </a:lnSpc>
              <a:defRPr/>
            </a:pPr>
            <a:endParaRPr lang="en-US" sz="2000" dirty="0">
              <a:latin typeface="Alexandria"/>
            </a:endParaRPr>
          </a:p>
        </p:txBody>
      </p:sp>
      <p:sp>
        <p:nvSpPr>
          <p:cNvPr id="3" name="مربع نص 2">
            <a:extLst>
              <a:ext uri="{FF2B5EF4-FFF2-40B4-BE49-F238E27FC236}">
                <a16:creationId xmlns:a16="http://schemas.microsoft.com/office/drawing/2014/main" id="{3FC45CA4-6D9D-1E5A-8809-00A4C201A5E1}"/>
              </a:ext>
            </a:extLst>
          </p:cNvPr>
          <p:cNvSpPr txBox="1"/>
          <p:nvPr/>
        </p:nvSpPr>
        <p:spPr>
          <a:xfrm>
            <a:off x="963118" y="826081"/>
            <a:ext cx="8715732" cy="55874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2800" dirty="0">
                <a:solidFill>
                  <a:prstClr val="black"/>
                </a:solidFill>
                <a:latin typeface="Alexandria" charset="0"/>
              </a:rPr>
              <a:t>3. Determinants of Housing Prices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2" name="صورة 1">
            <a:extLst>
              <a:ext uri="{FF2B5EF4-FFF2-40B4-BE49-F238E27FC236}">
                <a16:creationId xmlns:a16="http://schemas.microsoft.com/office/drawing/2014/main" id="{128BF633-8359-543A-666B-AC9D8B9A0A9F}"/>
              </a:ext>
            </a:extLst>
          </p:cNvPr>
          <p:cNvPicPr>
            <a:picLocks noChangeAspect="1"/>
          </p:cNvPicPr>
          <p:nvPr/>
        </p:nvPicPr>
        <p:blipFill>
          <a:blip r:embed="rId3"/>
          <a:stretch>
            <a:fillRect/>
          </a:stretch>
        </p:blipFill>
        <p:spPr>
          <a:xfrm>
            <a:off x="8036774" y="2226754"/>
            <a:ext cx="3284152" cy="1970491"/>
          </a:xfrm>
          <a:prstGeom prst="rect">
            <a:avLst/>
          </a:prstGeom>
        </p:spPr>
      </p:pic>
    </p:spTree>
    <p:extLst>
      <p:ext uri="{BB962C8B-B14F-4D97-AF65-F5344CB8AC3E}">
        <p14:creationId xmlns:p14="http://schemas.microsoft.com/office/powerpoint/2010/main" val="986357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728EF-2360-4C02-D7BE-2F54B3245C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A2F062-D5F7-60F9-59FA-0EB52F3BA7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4091F51-0CF9-4547-63B3-ADD325FFAD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3DA365A9-EFE1-8473-D394-3C735A8A47CC}"/>
              </a:ext>
            </a:extLst>
          </p:cNvPr>
          <p:cNvSpPr txBox="1"/>
          <p:nvPr/>
        </p:nvSpPr>
        <p:spPr>
          <a:xfrm>
            <a:off x="963118" y="1955481"/>
            <a:ext cx="4703164" cy="327628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3.4 Financial Factors: Interest Rates and Mortgage Markets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Lower mortgage interest rates reduce monthly payments for the same loan size and typically increase demand and prices. Mortgage availability and lending standards also influence who can buy.</a:t>
            </a:r>
          </a:p>
        </p:txBody>
      </p:sp>
      <p:sp>
        <p:nvSpPr>
          <p:cNvPr id="3" name="مربع نص 2">
            <a:extLst>
              <a:ext uri="{FF2B5EF4-FFF2-40B4-BE49-F238E27FC236}">
                <a16:creationId xmlns:a16="http://schemas.microsoft.com/office/drawing/2014/main" id="{F569AEDE-6F6D-E593-9B1E-4E0BD095B4E7}"/>
              </a:ext>
            </a:extLst>
          </p:cNvPr>
          <p:cNvSpPr txBox="1"/>
          <p:nvPr/>
        </p:nvSpPr>
        <p:spPr>
          <a:xfrm>
            <a:off x="963118" y="826081"/>
            <a:ext cx="8715732" cy="55874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2800" dirty="0">
                <a:solidFill>
                  <a:prstClr val="black"/>
                </a:solidFill>
                <a:latin typeface="Alexandria" charset="0"/>
              </a:rPr>
              <a:t>3. Determinants of Housing Prices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5" name="صورة 4">
            <a:extLst>
              <a:ext uri="{FF2B5EF4-FFF2-40B4-BE49-F238E27FC236}">
                <a16:creationId xmlns:a16="http://schemas.microsoft.com/office/drawing/2014/main" id="{13794682-397B-07BD-F8A5-5AC4E2A17F77}"/>
              </a:ext>
            </a:extLst>
          </p:cNvPr>
          <p:cNvPicPr>
            <a:picLocks noChangeAspect="1"/>
          </p:cNvPicPr>
          <p:nvPr/>
        </p:nvPicPr>
        <p:blipFill>
          <a:blip r:embed="rId3"/>
          <a:stretch>
            <a:fillRect/>
          </a:stretch>
        </p:blipFill>
        <p:spPr>
          <a:xfrm>
            <a:off x="6668760" y="2142142"/>
            <a:ext cx="4162660" cy="3276282"/>
          </a:xfrm>
          <a:prstGeom prst="rect">
            <a:avLst/>
          </a:prstGeom>
        </p:spPr>
      </p:pic>
    </p:spTree>
    <p:extLst>
      <p:ext uri="{BB962C8B-B14F-4D97-AF65-F5344CB8AC3E}">
        <p14:creationId xmlns:p14="http://schemas.microsoft.com/office/powerpoint/2010/main" val="317586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F2359-C327-26D8-5675-7E86ABAA3F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850776-2768-E707-B08E-B589022DAF4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2CE63DA9-4716-5322-6B57-60B53196A1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D8F48B2C-2B30-04BB-7BBD-2AF7C1170B6B}"/>
              </a:ext>
            </a:extLst>
          </p:cNvPr>
          <p:cNvSpPr txBox="1"/>
          <p:nvPr/>
        </p:nvSpPr>
        <p:spPr>
          <a:xfrm>
            <a:off x="963118" y="826081"/>
            <a:ext cx="8715732" cy="55874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US" sz="2800" dirty="0">
                <a:solidFill>
                  <a:prstClr val="black"/>
                </a:solidFill>
                <a:latin typeface="Alexandria" charset="0"/>
              </a:rPr>
              <a:t>3. Determinants of Housing Prices</a:t>
            </a:r>
            <a:endParaRPr kumimoji="0" lang="en-US" sz="2800" b="0"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2" name="صورة 1">
            <a:extLst>
              <a:ext uri="{FF2B5EF4-FFF2-40B4-BE49-F238E27FC236}">
                <a16:creationId xmlns:a16="http://schemas.microsoft.com/office/drawing/2014/main" id="{43946239-DA22-60C8-F964-B5D7CCCDE661}"/>
              </a:ext>
            </a:extLst>
          </p:cNvPr>
          <p:cNvPicPr>
            <a:picLocks noChangeAspect="1"/>
          </p:cNvPicPr>
          <p:nvPr/>
        </p:nvPicPr>
        <p:blipFill>
          <a:blip r:embed="rId3"/>
          <a:stretch>
            <a:fillRect/>
          </a:stretch>
        </p:blipFill>
        <p:spPr>
          <a:xfrm>
            <a:off x="2334877" y="1624396"/>
            <a:ext cx="7522245" cy="4229173"/>
          </a:xfrm>
          <a:prstGeom prst="rect">
            <a:avLst/>
          </a:prstGeom>
        </p:spPr>
      </p:pic>
    </p:spTree>
    <p:extLst>
      <p:ext uri="{BB962C8B-B14F-4D97-AF65-F5344CB8AC3E}">
        <p14:creationId xmlns:p14="http://schemas.microsoft.com/office/powerpoint/2010/main" val="2119920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775A-5506-A6BA-0BCC-16D41909F0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EE7ED1-3362-AD14-5D40-E1EABA679B5B}"/>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CFD2E4DB-724A-1FB8-29C7-CF625909E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3AEAA9D-56F7-7AB0-753E-3A72AAD5C8BC}"/>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4. Housing Market Dynamics</a:t>
            </a:r>
          </a:p>
        </p:txBody>
      </p:sp>
      <p:sp>
        <p:nvSpPr>
          <p:cNvPr id="6" name="TextBox 47">
            <a:extLst>
              <a:ext uri="{FF2B5EF4-FFF2-40B4-BE49-F238E27FC236}">
                <a16:creationId xmlns:a16="http://schemas.microsoft.com/office/drawing/2014/main" id="{240D7462-300F-1ABF-69C4-3D5D97C62FB1}"/>
              </a:ext>
            </a:extLst>
          </p:cNvPr>
          <p:cNvSpPr txBox="1"/>
          <p:nvPr/>
        </p:nvSpPr>
        <p:spPr>
          <a:xfrm>
            <a:off x="963118" y="1606999"/>
            <a:ext cx="10204554" cy="327628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4.1 Housing Cycles and Bubbles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Housing markets are cyclical: expansions when demand outpaces supply and contractions when supply catches up or credit tightens. </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Speculative bubbles occur when expectations of future price increases feed demand, sometimes driving prices away from fundamentals.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Historical note: Many countries experienced housing booms in the 2000s followed by a crash in 2007–2009. Lessons include the dangers of loose credit and inadequate regulatory oversight.</a:t>
            </a:r>
          </a:p>
        </p:txBody>
      </p:sp>
      <p:pic>
        <p:nvPicPr>
          <p:cNvPr id="3" name="صورة 2">
            <a:extLst>
              <a:ext uri="{FF2B5EF4-FFF2-40B4-BE49-F238E27FC236}">
                <a16:creationId xmlns:a16="http://schemas.microsoft.com/office/drawing/2014/main" id="{C9983AEC-1F36-C86B-4132-9C625A5F67C0}"/>
              </a:ext>
            </a:extLst>
          </p:cNvPr>
          <p:cNvPicPr>
            <a:picLocks noChangeAspect="1"/>
          </p:cNvPicPr>
          <p:nvPr/>
        </p:nvPicPr>
        <p:blipFill>
          <a:blip r:embed="rId3"/>
          <a:stretch>
            <a:fillRect/>
          </a:stretch>
        </p:blipFill>
        <p:spPr>
          <a:xfrm>
            <a:off x="4077637" y="4883281"/>
            <a:ext cx="3467100" cy="1314450"/>
          </a:xfrm>
          <a:prstGeom prst="rect">
            <a:avLst/>
          </a:prstGeom>
        </p:spPr>
      </p:pic>
    </p:spTree>
    <p:extLst>
      <p:ext uri="{BB962C8B-B14F-4D97-AF65-F5344CB8AC3E}">
        <p14:creationId xmlns:p14="http://schemas.microsoft.com/office/powerpoint/2010/main" val="3894374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FE250-35BB-E702-C40C-F707354F8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A0C7A8-D2CA-BA4B-9129-A2F18A334C17}"/>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D5341BA-A620-545B-B14D-21439F47C4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2777A74C-689F-7B84-6AA7-840B5F2F5DA5}"/>
              </a:ext>
            </a:extLst>
          </p:cNvPr>
          <p:cNvSpPr txBox="1"/>
          <p:nvPr/>
        </p:nvSpPr>
        <p:spPr>
          <a:xfrm>
            <a:off x="1139231" y="1811409"/>
            <a:ext cx="9913538"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4.2 Spatial Patterns and Urban Structure</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Cities can be monocentric or polycentric. The spatial distribution of jobs, amenities, and transport infrastructure determines housing price gradients and localized affordability pressures.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4.3 Supply Elasticity and Its Importance</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Elasticity of housing supply measures how responsive new construction is to price changes. High elasticity (e.g., in cities with abundant land and permissive planning) helps stabilize prices; low elasticity (dense, regulated cities) leads to more volatile and higher prices.</a:t>
            </a:r>
          </a:p>
        </p:txBody>
      </p:sp>
      <p:sp>
        <p:nvSpPr>
          <p:cNvPr id="4" name="مربع نص 3">
            <a:extLst>
              <a:ext uri="{FF2B5EF4-FFF2-40B4-BE49-F238E27FC236}">
                <a16:creationId xmlns:a16="http://schemas.microsoft.com/office/drawing/2014/main" id="{8361034B-67BC-C940-4C5F-51CCBC609755}"/>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4. Housing Market Dynamics</a:t>
            </a:r>
          </a:p>
        </p:txBody>
      </p:sp>
    </p:spTree>
    <p:extLst>
      <p:ext uri="{BB962C8B-B14F-4D97-AF65-F5344CB8AC3E}">
        <p14:creationId xmlns:p14="http://schemas.microsoft.com/office/powerpoint/2010/main" val="1971994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D3776-4A01-7089-EE6A-D3B363B04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127BB5-A8DB-CCBB-2269-41E69327F7BE}"/>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CD36C45-6477-50A5-B692-78F798DA83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8792FAB-B774-AF7B-D2C6-3973839159FD}"/>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5. Measuring Affordability</a:t>
            </a:r>
          </a:p>
        </p:txBody>
      </p:sp>
      <p:sp>
        <p:nvSpPr>
          <p:cNvPr id="6" name="TextBox 47">
            <a:extLst>
              <a:ext uri="{FF2B5EF4-FFF2-40B4-BE49-F238E27FC236}">
                <a16:creationId xmlns:a16="http://schemas.microsoft.com/office/drawing/2014/main" id="{D9C5151D-BCE6-2C52-37C8-0104840FDF79}"/>
              </a:ext>
            </a:extLst>
          </p:cNvPr>
          <p:cNvSpPr txBox="1"/>
          <p:nvPr/>
        </p:nvSpPr>
        <p:spPr>
          <a:xfrm>
            <a:off x="855710" y="1832308"/>
            <a:ext cx="10480580" cy="4199611"/>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5.1 Common Affordability Metrics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1.Price-to-Income Ratio (PIR): </a:t>
            </a:r>
            <a:r>
              <a:rPr lang="en-US" sz="2000" dirty="0">
                <a:latin typeface="Alexandria"/>
              </a:rPr>
              <a:t>Median house price divided by median household income. A commonly cited benchmark is that a ratio </a:t>
            </a:r>
            <a:r>
              <a:rPr lang="en-US" sz="2000" b="1" dirty="0">
                <a:latin typeface="Alexandria"/>
              </a:rPr>
              <a:t>above 4–5 </a:t>
            </a:r>
            <a:r>
              <a:rPr lang="en-US" sz="2000" dirty="0">
                <a:latin typeface="Alexandria"/>
              </a:rPr>
              <a:t>indicates affordability problems.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2.Rent-to-Income Ratio: </a:t>
            </a:r>
            <a:r>
              <a:rPr lang="en-US" sz="2000" dirty="0">
                <a:latin typeface="Alexandria"/>
              </a:rPr>
              <a:t>Share of household income spent on rent. Internationally </a:t>
            </a:r>
            <a:r>
              <a:rPr lang="en-US" sz="2000" b="1" dirty="0">
                <a:latin typeface="Alexandria"/>
              </a:rPr>
              <a:t>30%</a:t>
            </a:r>
            <a:r>
              <a:rPr lang="en-US" sz="2000" dirty="0">
                <a:latin typeface="Alexandria"/>
              </a:rPr>
              <a:t> is a common affordability threshold; households paying more are considered cost-burdened.</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3.Residual Income Approach</a:t>
            </a:r>
            <a:r>
              <a:rPr lang="en-US" sz="2000" dirty="0">
                <a:latin typeface="Alexandria"/>
              </a:rPr>
              <a:t>: After necessary non-housing expenditures, the remaining income should cover housing costs.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4.Housing Cost Overburden Rate: </a:t>
            </a:r>
            <a:r>
              <a:rPr lang="en-US" sz="2000" dirty="0">
                <a:latin typeface="Alexandria"/>
              </a:rPr>
              <a:t>Percentage of households spending more than a given share (</a:t>
            </a:r>
            <a:r>
              <a:rPr lang="en-US" sz="2000" b="1" dirty="0">
                <a:latin typeface="Alexandria"/>
              </a:rPr>
              <a:t>usually 40%) </a:t>
            </a:r>
            <a:r>
              <a:rPr lang="en-US" sz="2000" dirty="0">
                <a:latin typeface="Alexandria"/>
              </a:rPr>
              <a:t>of disposable income on housing.</a:t>
            </a:r>
          </a:p>
        </p:txBody>
      </p:sp>
    </p:spTree>
    <p:extLst>
      <p:ext uri="{BB962C8B-B14F-4D97-AF65-F5344CB8AC3E}">
        <p14:creationId xmlns:p14="http://schemas.microsoft.com/office/powerpoint/2010/main" val="331983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9F4C2-901E-6B48-F47F-FCEB572F2F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3ECC2A-163F-7C87-E443-310DD1F89AFC}"/>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0BB163E-E2D6-834C-78EC-715D5458C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849244D5-5DAF-3D0F-858B-5D23F41385D4}"/>
              </a:ext>
            </a:extLst>
          </p:cNvPr>
          <p:cNvSpPr txBox="1"/>
          <p:nvPr/>
        </p:nvSpPr>
        <p:spPr>
          <a:xfrm>
            <a:off x="963118" y="2174662"/>
            <a:ext cx="5989475" cy="327628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000" b="1" dirty="0">
                <a:latin typeface="Alexandria"/>
              </a:rPr>
              <a:t>5.2 Strengths and Limits of Different Measures</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•PIR is simple but ignores mortgage terms, interest rates, and household heterogeneity.</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•Rent-to-income is useful for renters but misses owner costs (mortgage, taxes, maintenance).</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000" dirty="0">
                <a:latin typeface="Alexandria"/>
              </a:rPr>
              <a:t>•Residual income is more comprehensive but needs good data on non-housing necessities.</a:t>
            </a:r>
          </a:p>
        </p:txBody>
      </p:sp>
      <p:sp>
        <p:nvSpPr>
          <p:cNvPr id="4" name="مربع نص 3">
            <a:extLst>
              <a:ext uri="{FF2B5EF4-FFF2-40B4-BE49-F238E27FC236}">
                <a16:creationId xmlns:a16="http://schemas.microsoft.com/office/drawing/2014/main" id="{00FFD921-1DF2-F821-F78E-26353943CA15}"/>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5. Measuring Affordability</a:t>
            </a:r>
          </a:p>
        </p:txBody>
      </p:sp>
      <p:pic>
        <p:nvPicPr>
          <p:cNvPr id="2" name="صورة 1">
            <a:extLst>
              <a:ext uri="{FF2B5EF4-FFF2-40B4-BE49-F238E27FC236}">
                <a16:creationId xmlns:a16="http://schemas.microsoft.com/office/drawing/2014/main" id="{598B9FB3-30F3-49DE-0F44-8E832E58BCBA}"/>
              </a:ext>
            </a:extLst>
          </p:cNvPr>
          <p:cNvPicPr>
            <a:picLocks noChangeAspect="1"/>
          </p:cNvPicPr>
          <p:nvPr/>
        </p:nvPicPr>
        <p:blipFill>
          <a:blip r:embed="rId3"/>
          <a:stretch>
            <a:fillRect/>
          </a:stretch>
        </p:blipFill>
        <p:spPr>
          <a:xfrm>
            <a:off x="6952593" y="2174662"/>
            <a:ext cx="4104417" cy="3389883"/>
          </a:xfrm>
          <a:prstGeom prst="rect">
            <a:avLst/>
          </a:prstGeom>
        </p:spPr>
      </p:pic>
    </p:spTree>
    <p:extLst>
      <p:ext uri="{BB962C8B-B14F-4D97-AF65-F5344CB8AC3E}">
        <p14:creationId xmlns:p14="http://schemas.microsoft.com/office/powerpoint/2010/main" val="250423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72D43-6140-8B40-2EF4-650A620028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E6C384-351C-24EE-2091-EC44BC4BA5EB}"/>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9B8B1583-D1D9-4325-9B59-F19582F193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BF647D1-841E-4D00-44E5-A6FD2F1F3274}"/>
              </a:ext>
            </a:extLst>
          </p:cNvPr>
          <p:cNvSpPr txBox="1"/>
          <p:nvPr/>
        </p:nvSpPr>
        <p:spPr>
          <a:xfrm>
            <a:off x="1038694" y="2013228"/>
            <a:ext cx="10114612" cy="2831544"/>
          </a:xfrm>
          <a:prstGeom prst="rect">
            <a:avLst/>
          </a:prstGeom>
          <a:solidFill>
            <a:schemeClr val="accent4">
              <a:lumMod val="20000"/>
              <a:lumOff val="80000"/>
            </a:schemeClr>
          </a:solidFill>
        </p:spPr>
        <p:txBody>
          <a:bodyPr wrap="square" rtlCol="0">
            <a:spAutoFit/>
          </a:bodyPr>
          <a:lstStyle/>
          <a:p>
            <a:pPr>
              <a:lnSpc>
                <a:spcPct val="200000"/>
              </a:lnSpc>
            </a:pPr>
            <a:r>
              <a:rPr lang="en-US" sz="2000" b="1" dirty="0">
                <a:latin typeface="Alexandria"/>
              </a:rPr>
              <a:t>Exercise 1 — Price-to-Income Ratio Calculation</a:t>
            </a:r>
          </a:p>
          <a:p>
            <a:pPr>
              <a:lnSpc>
                <a:spcPct val="200000"/>
              </a:lnSpc>
            </a:pPr>
            <a:r>
              <a:rPr lang="en-US" sz="2000" b="1" dirty="0">
                <a:latin typeface="Alexandria"/>
              </a:rPr>
              <a:t>Problem:</a:t>
            </a:r>
            <a:r>
              <a:rPr lang="en-US" sz="2000" dirty="0">
                <a:latin typeface="Alexandria"/>
              </a:rPr>
              <a:t> Median house price in City B is $350,000 and median household income is $60,000. Compute PIR.</a:t>
            </a:r>
          </a:p>
          <a:p>
            <a:pPr>
              <a:lnSpc>
                <a:spcPct val="200000"/>
              </a:lnSpc>
            </a:pPr>
            <a:r>
              <a:rPr lang="en-US" sz="2000" b="1" dirty="0">
                <a:latin typeface="Alexandria"/>
              </a:rPr>
              <a:t>Solution:</a:t>
            </a:r>
            <a:r>
              <a:rPr lang="en-US" sz="2000" dirty="0">
                <a:latin typeface="Alexandria"/>
              </a:rPr>
              <a:t> PIR = 350,000 / 60,000 = 5.83 (a high ratio indicating poor affordability).</a:t>
            </a:r>
          </a:p>
          <a:p>
            <a:endParaRPr lang="en-US" dirty="0"/>
          </a:p>
        </p:txBody>
      </p:sp>
      <p:sp>
        <p:nvSpPr>
          <p:cNvPr id="4" name="مربع نص 3">
            <a:extLst>
              <a:ext uri="{FF2B5EF4-FFF2-40B4-BE49-F238E27FC236}">
                <a16:creationId xmlns:a16="http://schemas.microsoft.com/office/drawing/2014/main" id="{D6A6A957-711C-163D-AF6D-914017C38E5D}"/>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5. Measuring Affordability</a:t>
            </a:r>
          </a:p>
        </p:txBody>
      </p:sp>
    </p:spTree>
    <p:extLst>
      <p:ext uri="{BB962C8B-B14F-4D97-AF65-F5344CB8AC3E}">
        <p14:creationId xmlns:p14="http://schemas.microsoft.com/office/powerpoint/2010/main" val="1569632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17687-23D8-F428-9791-8A6C9C1EAA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801556-44CD-B552-85B5-D809CC367D6C}"/>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C8A74A13-0836-2A97-4069-75009D86A5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23BC2842-ED24-5003-A08D-AC0624384733}"/>
              </a:ext>
            </a:extLst>
          </p:cNvPr>
          <p:cNvSpPr txBox="1"/>
          <p:nvPr/>
        </p:nvSpPr>
        <p:spPr>
          <a:xfrm>
            <a:off x="946879" y="1723319"/>
            <a:ext cx="10298242" cy="4401205"/>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Exercise 2 — Price-to-Income and Affordability</a:t>
            </a:r>
          </a:p>
          <a:p>
            <a:pPr>
              <a:lnSpc>
                <a:spcPct val="150000"/>
              </a:lnSpc>
            </a:pPr>
            <a:r>
              <a:rPr lang="en-US" sz="2000" b="1" dirty="0">
                <a:latin typeface="Alexandria"/>
              </a:rPr>
              <a:t>Question:</a:t>
            </a:r>
            <a:r>
              <a:rPr lang="en-US" sz="2000" dirty="0">
                <a:latin typeface="Alexandria"/>
              </a:rPr>
              <a:t> City C has median house price $420,000 and median household income $70,000. </a:t>
            </a:r>
          </a:p>
          <a:p>
            <a:pPr marL="457200" indent="-457200">
              <a:lnSpc>
                <a:spcPct val="150000"/>
              </a:lnSpc>
              <a:buAutoNum type="alphaLcParenR"/>
            </a:pPr>
            <a:r>
              <a:rPr lang="en-US" sz="2000" dirty="0">
                <a:latin typeface="Alexandria"/>
              </a:rPr>
              <a:t>Compute PIR.</a:t>
            </a:r>
          </a:p>
          <a:p>
            <a:pPr marL="457200" indent="-457200">
              <a:lnSpc>
                <a:spcPct val="150000"/>
              </a:lnSpc>
              <a:buAutoNum type="alphaLcParenR"/>
            </a:pPr>
            <a:r>
              <a:rPr lang="en-US" sz="2000" dirty="0">
                <a:latin typeface="Alexandria"/>
              </a:rPr>
              <a:t> b) If a policymaker wants PIR below 5, by what percent must median price fall (holding income constant)?</a:t>
            </a:r>
          </a:p>
          <a:p>
            <a:pPr>
              <a:lnSpc>
                <a:spcPct val="150000"/>
              </a:lnSpc>
            </a:pPr>
            <a:r>
              <a:rPr lang="en-US" sz="2000" b="1" dirty="0">
                <a:latin typeface="Alexandria"/>
              </a:rPr>
              <a:t>Solution:</a:t>
            </a:r>
            <a:r>
              <a:rPr lang="en-US" sz="2000" dirty="0">
                <a:latin typeface="Alexandria"/>
              </a:rPr>
              <a:t> </a:t>
            </a:r>
          </a:p>
          <a:p>
            <a:pPr marL="342900" indent="-342900">
              <a:lnSpc>
                <a:spcPct val="150000"/>
              </a:lnSpc>
              <a:buFontTx/>
              <a:buChar char="-"/>
            </a:pPr>
            <a:r>
              <a:rPr lang="en-US" sz="2000" dirty="0">
                <a:latin typeface="Alexandria"/>
              </a:rPr>
              <a:t>a) PIR = 420,000 / 70,000 = 6.0. </a:t>
            </a:r>
          </a:p>
          <a:p>
            <a:pPr marL="342900" indent="-342900">
              <a:lnSpc>
                <a:spcPct val="150000"/>
              </a:lnSpc>
              <a:buFontTx/>
              <a:buChar char="-"/>
            </a:pPr>
            <a:r>
              <a:rPr lang="en-US" sz="2000" dirty="0">
                <a:latin typeface="Alexandria"/>
              </a:rPr>
              <a:t>b) Desired price = 5 * 70,000 = 350,000. </a:t>
            </a:r>
          </a:p>
          <a:p>
            <a:pPr marL="342900" indent="-342900">
              <a:buFontTx/>
              <a:buChar char="-"/>
            </a:pPr>
            <a:r>
              <a:rPr lang="en-US" sz="2000" dirty="0">
                <a:latin typeface="Alexandria"/>
              </a:rPr>
              <a:t>Required reduction = (420,000 − 350,000)/420,000 = 70,000/420,000 = 0.1667 → </a:t>
            </a:r>
            <a:r>
              <a:rPr lang="en-US" sz="2000" b="1" dirty="0">
                <a:latin typeface="Alexandria"/>
              </a:rPr>
              <a:t>16.67%</a:t>
            </a:r>
            <a:r>
              <a:rPr lang="en-US" sz="2000" dirty="0">
                <a:latin typeface="Alexandria"/>
              </a:rPr>
              <a:t> price reduction.</a:t>
            </a:r>
          </a:p>
        </p:txBody>
      </p:sp>
      <p:sp>
        <p:nvSpPr>
          <p:cNvPr id="4" name="مربع نص 3">
            <a:extLst>
              <a:ext uri="{FF2B5EF4-FFF2-40B4-BE49-F238E27FC236}">
                <a16:creationId xmlns:a16="http://schemas.microsoft.com/office/drawing/2014/main" id="{D7299AF7-D1FD-8FC9-2F30-E8896C9E96AA}"/>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5. Measuring Affordability</a:t>
            </a:r>
          </a:p>
        </p:txBody>
      </p:sp>
    </p:spTree>
    <p:extLst>
      <p:ext uri="{BB962C8B-B14F-4D97-AF65-F5344CB8AC3E}">
        <p14:creationId xmlns:p14="http://schemas.microsoft.com/office/powerpoint/2010/main" val="3170002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D6B23-63F7-F44F-F420-8C08D31E97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18BECD-F3ED-1149-6C86-CFB4F72D47D7}"/>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72B2C49-C7D4-A1B4-7505-55433A664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9FFFB0B9-B238-CB5A-2656-761E8E96B978}"/>
              </a:ext>
            </a:extLst>
          </p:cNvPr>
          <p:cNvSpPr txBox="1"/>
          <p:nvPr/>
        </p:nvSpPr>
        <p:spPr>
          <a:xfrm>
            <a:off x="1068050" y="1790859"/>
            <a:ext cx="10114612" cy="4199611"/>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Exercise 3 — Rent Burden Calculation</a:t>
            </a:r>
          </a:p>
          <a:p>
            <a:pPr>
              <a:lnSpc>
                <a:spcPct val="150000"/>
              </a:lnSpc>
            </a:pPr>
            <a:r>
              <a:rPr lang="en-US" sz="2000" b="1" dirty="0">
                <a:latin typeface="Alexandria"/>
              </a:rPr>
              <a:t>Question:</a:t>
            </a:r>
            <a:r>
              <a:rPr lang="en-US" sz="2000" dirty="0">
                <a:latin typeface="Alexandria"/>
              </a:rPr>
              <a:t> A household pays $1,200 rent and has monthly net income $4,000. </a:t>
            </a:r>
          </a:p>
          <a:p>
            <a:pPr>
              <a:lnSpc>
                <a:spcPct val="150000"/>
              </a:lnSpc>
            </a:pPr>
            <a:r>
              <a:rPr lang="en-US" sz="2000" dirty="0">
                <a:latin typeface="Alexandria"/>
              </a:rPr>
              <a:t>Are they rent-burdened using the 30% rule? </a:t>
            </a:r>
          </a:p>
          <a:p>
            <a:pPr>
              <a:lnSpc>
                <a:spcPct val="150000"/>
              </a:lnSpc>
            </a:pPr>
            <a:r>
              <a:rPr lang="en-US" sz="2000" dirty="0">
                <a:latin typeface="Alexandria"/>
              </a:rPr>
              <a:t>What about using a 40% severe burden threshold?</a:t>
            </a:r>
          </a:p>
          <a:p>
            <a:pPr>
              <a:lnSpc>
                <a:spcPct val="150000"/>
              </a:lnSpc>
            </a:pPr>
            <a:r>
              <a:rPr lang="en-US" sz="2000" b="1" dirty="0">
                <a:latin typeface="Alexandria"/>
              </a:rPr>
              <a:t>Solution:</a:t>
            </a:r>
          </a:p>
          <a:p>
            <a:pPr>
              <a:lnSpc>
                <a:spcPct val="150000"/>
              </a:lnSpc>
            </a:pPr>
            <a:r>
              <a:rPr lang="en-US" sz="2000" dirty="0">
                <a:latin typeface="Alexandria"/>
              </a:rPr>
              <a:t> - Rent/income = 1,200 / 4,000 = 0.30 → exactly 30%, so they are at the threshold (not over-burdened but vulnerable). </a:t>
            </a:r>
          </a:p>
          <a:p>
            <a:pPr>
              <a:lnSpc>
                <a:spcPct val="150000"/>
              </a:lnSpc>
            </a:pPr>
            <a:r>
              <a:rPr lang="en-US" sz="2000" dirty="0">
                <a:latin typeface="Alexandria"/>
              </a:rPr>
              <a:t>- Using 40% threshold: 0.30 &lt; 0.40 → not severely burdened.</a:t>
            </a:r>
          </a:p>
          <a:p>
            <a:pPr>
              <a:lnSpc>
                <a:spcPct val="150000"/>
              </a:lnSpc>
            </a:pPr>
            <a:endParaRPr lang="en-US" sz="2000" dirty="0">
              <a:latin typeface="Alexandria"/>
            </a:endParaRPr>
          </a:p>
        </p:txBody>
      </p:sp>
      <p:sp>
        <p:nvSpPr>
          <p:cNvPr id="4" name="مربع نص 3">
            <a:extLst>
              <a:ext uri="{FF2B5EF4-FFF2-40B4-BE49-F238E27FC236}">
                <a16:creationId xmlns:a16="http://schemas.microsoft.com/office/drawing/2014/main" id="{F7B864C5-EC2B-6A43-C42A-17350FAF1DF9}"/>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5. Measuring Affordability</a:t>
            </a:r>
          </a:p>
        </p:txBody>
      </p:sp>
    </p:spTree>
    <p:extLst>
      <p:ext uri="{BB962C8B-B14F-4D97-AF65-F5344CB8AC3E}">
        <p14:creationId xmlns:p14="http://schemas.microsoft.com/office/powerpoint/2010/main" val="1858312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93534-EC91-D789-1919-88A1B0E77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DAD3B-6DA3-BFB4-9117-E33B5422FAEC}"/>
              </a:ext>
            </a:extLst>
          </p:cNvPr>
          <p:cNvSpPr/>
          <p:nvPr/>
        </p:nvSpPr>
        <p:spPr>
          <a:xfrm>
            <a:off x="689640" y="1606999"/>
            <a:ext cx="1067915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a:ea typeface="+mn-ea"/>
                <a:cs typeface="+mn-cs"/>
              </a:rPr>
              <a:t>Construction Coverage, April 2025 Construction CoverageNumbeo Property Prices Index, Mid-Year 2025 NumbeoUBS Global Real Estate Bubble Index, September 2025 UBSInvestropa, September 2025 InvestropaEconomic Times, June 2025</a:t>
            </a:r>
          </a:p>
        </p:txBody>
      </p:sp>
      <p:pic>
        <p:nvPicPr>
          <p:cNvPr id="7" name="Graphic 21">
            <a:extLst>
              <a:ext uri="{FF2B5EF4-FFF2-40B4-BE49-F238E27FC236}">
                <a16:creationId xmlns:a16="http://schemas.microsoft.com/office/drawing/2014/main" id="{31B096C2-6CAC-BDE5-DF37-C05939DDD2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AB397017-D17A-016D-8AFD-A92250A7F9E4}"/>
              </a:ext>
            </a:extLst>
          </p:cNvPr>
          <p:cNvSpPr txBox="1"/>
          <p:nvPr/>
        </p:nvSpPr>
        <p:spPr>
          <a:xfrm>
            <a:off x="963118" y="826081"/>
            <a:ext cx="8179975" cy="558743"/>
          </a:xfrm>
          <a:prstGeom prst="rect">
            <a:avLst/>
          </a:prstGeom>
          <a:noFill/>
        </p:spPr>
        <p:txBody>
          <a:bodyPr wrap="square">
            <a:spAutoFit/>
          </a:bodyPr>
          <a:lstStyle/>
          <a:p>
            <a:pPr lvl="0">
              <a:lnSpc>
                <a:spcPct val="115000"/>
              </a:lnSpc>
              <a:spcAft>
                <a:spcPts val="1000"/>
              </a:spcAft>
            </a:pPr>
            <a:r>
              <a:rPr lang="en-US" sz="2800" dirty="0"/>
              <a:t>5. Measuring Affordability</a:t>
            </a:r>
          </a:p>
        </p:txBody>
      </p:sp>
      <p:sp>
        <p:nvSpPr>
          <p:cNvPr id="3" name="Rectangle 1">
            <a:extLst>
              <a:ext uri="{FF2B5EF4-FFF2-40B4-BE49-F238E27FC236}">
                <a16:creationId xmlns:a16="http://schemas.microsoft.com/office/drawing/2014/main" id="{6C9BFDDB-8DF7-4A30-D50A-379AEF7F5821}"/>
              </a:ext>
            </a:extLst>
          </p:cNvPr>
          <p:cNvSpPr>
            <a:spLocks noChangeArrowheads="1"/>
          </p:cNvSpPr>
          <p:nvPr/>
        </p:nvSpPr>
        <p:spPr bwMode="auto">
          <a:xfrm>
            <a:off x="823210" y="1567481"/>
            <a:ext cx="9385092" cy="789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12696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ar-SY" sz="2000" b="1" i="0" u="none" strike="noStrike" cap="none" normalizeH="0" baseline="0" dirty="0">
                <a:ln>
                  <a:noFill/>
                </a:ln>
                <a:solidFill>
                  <a:schemeClr val="tx1"/>
                </a:solidFill>
                <a:effectLst/>
                <a:latin typeface="Alexandria"/>
                <a:ea typeface="Aptos" panose="020B0004020202020204" pitchFamily="34" charset="0"/>
                <a:cs typeface="Arial" panose="020B0604020202020204" pitchFamily="34" charset="0"/>
              </a:rPr>
              <a:t>Table A1: Example city indicators (sample values)</a:t>
            </a:r>
            <a:endParaRPr kumimoji="0" lang="en-US" altLang="ar-SY" sz="2000" b="1" i="0" u="none" strike="noStrike" cap="none" normalizeH="0" baseline="0" dirty="0">
              <a:ln>
                <a:noFill/>
              </a:ln>
              <a:solidFill>
                <a:schemeClr val="tx1"/>
              </a:solidFill>
              <a:effectLst/>
              <a:latin typeface="Alexandria"/>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Y" sz="2000" b="1" i="0" u="none" strike="noStrike" cap="none" normalizeH="0" baseline="0" dirty="0">
              <a:ln>
                <a:noFill/>
              </a:ln>
              <a:solidFill>
                <a:schemeClr val="tx1"/>
              </a:solidFill>
              <a:effectLst/>
              <a:latin typeface="Alexandria"/>
            </a:endParaRPr>
          </a:p>
        </p:txBody>
      </p:sp>
      <p:graphicFrame>
        <p:nvGraphicFramePr>
          <p:cNvPr id="10" name="جدول 9">
            <a:extLst>
              <a:ext uri="{FF2B5EF4-FFF2-40B4-BE49-F238E27FC236}">
                <a16:creationId xmlns:a16="http://schemas.microsoft.com/office/drawing/2014/main" id="{89D63B12-24E7-D26A-EACB-E4DB50BD2821}"/>
              </a:ext>
            </a:extLst>
          </p:cNvPr>
          <p:cNvGraphicFramePr>
            <a:graphicFrameLocks noGrp="1"/>
          </p:cNvGraphicFramePr>
          <p:nvPr>
            <p:extLst>
              <p:ext uri="{D42A27DB-BD31-4B8C-83A1-F6EECF244321}">
                <p14:modId xmlns:p14="http://schemas.microsoft.com/office/powerpoint/2010/main" val="3378042797"/>
              </p:ext>
            </p:extLst>
          </p:nvPr>
        </p:nvGraphicFramePr>
        <p:xfrm>
          <a:off x="823210" y="1943166"/>
          <a:ext cx="7016646" cy="4297680"/>
        </p:xfrm>
        <a:graphic>
          <a:graphicData uri="http://schemas.openxmlformats.org/drawingml/2006/table">
            <a:tbl>
              <a:tblPr/>
              <a:tblGrid>
                <a:gridCol w="2338882">
                  <a:extLst>
                    <a:ext uri="{9D8B030D-6E8A-4147-A177-3AD203B41FA5}">
                      <a16:colId xmlns:a16="http://schemas.microsoft.com/office/drawing/2014/main" val="2836411950"/>
                    </a:ext>
                  </a:extLst>
                </a:gridCol>
                <a:gridCol w="2338882">
                  <a:extLst>
                    <a:ext uri="{9D8B030D-6E8A-4147-A177-3AD203B41FA5}">
                      <a16:colId xmlns:a16="http://schemas.microsoft.com/office/drawing/2014/main" val="1748351919"/>
                    </a:ext>
                  </a:extLst>
                </a:gridCol>
                <a:gridCol w="2338882">
                  <a:extLst>
                    <a:ext uri="{9D8B030D-6E8A-4147-A177-3AD203B41FA5}">
                      <a16:colId xmlns:a16="http://schemas.microsoft.com/office/drawing/2014/main" val="3876594520"/>
                    </a:ext>
                  </a:extLst>
                </a:gridCol>
              </a:tblGrid>
              <a:tr h="0">
                <a:tc>
                  <a:txBody>
                    <a:bodyPr/>
                    <a:lstStyle/>
                    <a:p>
                      <a:pPr>
                        <a:buNone/>
                      </a:pPr>
                      <a:r>
                        <a:rPr lang="en-US"/>
                        <a:t>City</a:t>
                      </a:r>
                    </a:p>
                  </a:txBody>
                  <a:tcPr anchor="ctr">
                    <a:lnL>
                      <a:noFill/>
                    </a:lnL>
                    <a:lnR>
                      <a:noFill/>
                    </a:lnR>
                    <a:lnT>
                      <a:noFill/>
                    </a:lnT>
                    <a:lnB>
                      <a:noFill/>
                    </a:lnB>
                    <a:noFill/>
                  </a:tcPr>
                </a:tc>
                <a:tc>
                  <a:txBody>
                    <a:bodyPr/>
                    <a:lstStyle/>
                    <a:p>
                      <a:pPr>
                        <a:buNone/>
                      </a:pPr>
                      <a:r>
                        <a:rPr lang="en-US"/>
                        <a:t>PIR (Median Multiple)</a:t>
                      </a:r>
                    </a:p>
                  </a:txBody>
                  <a:tcPr anchor="ctr">
                    <a:lnL>
                      <a:noFill/>
                    </a:lnL>
                    <a:lnR>
                      <a:noFill/>
                    </a:lnR>
                    <a:lnT>
                      <a:noFill/>
                    </a:lnT>
                    <a:lnB>
                      <a:noFill/>
                    </a:lnB>
                    <a:noFill/>
                  </a:tcPr>
                </a:tc>
                <a:tc>
                  <a:txBody>
                    <a:bodyPr/>
                    <a:lstStyle/>
                    <a:p>
                      <a:pPr>
                        <a:buNone/>
                      </a:pPr>
                      <a:r>
                        <a:rPr lang="en-US" dirty="0"/>
                        <a:t>Affordability Status</a:t>
                      </a:r>
                    </a:p>
                  </a:txBody>
                  <a:tcPr anchor="ctr">
                    <a:lnL>
                      <a:noFill/>
                    </a:lnL>
                    <a:lnR>
                      <a:noFill/>
                    </a:lnR>
                    <a:lnT>
                      <a:noFill/>
                    </a:lnT>
                    <a:lnB>
                      <a:noFill/>
                    </a:lnB>
                    <a:noFill/>
                  </a:tcPr>
                </a:tc>
                <a:extLst>
                  <a:ext uri="{0D108BD9-81ED-4DB2-BD59-A6C34878D82A}">
                    <a16:rowId xmlns:a16="http://schemas.microsoft.com/office/drawing/2014/main" val="2536297016"/>
                  </a:ext>
                </a:extLst>
              </a:tr>
              <a:tr h="0">
                <a:tc>
                  <a:txBody>
                    <a:bodyPr/>
                    <a:lstStyle/>
                    <a:p>
                      <a:pPr>
                        <a:buNone/>
                      </a:pPr>
                      <a:r>
                        <a:rPr lang="en-US" b="1"/>
                        <a:t>Los Angeles, USA</a:t>
                      </a:r>
                      <a:endParaRPr lang="en-US"/>
                    </a:p>
                  </a:txBody>
                  <a:tcPr anchor="ctr">
                    <a:lnL>
                      <a:noFill/>
                    </a:lnL>
                    <a:lnR>
                      <a:noFill/>
                    </a:lnR>
                    <a:lnT>
                      <a:noFill/>
                    </a:lnT>
                    <a:lnB>
                      <a:noFill/>
                    </a:lnB>
                    <a:noFill/>
                  </a:tcPr>
                </a:tc>
                <a:tc>
                  <a:txBody>
                    <a:bodyPr/>
                    <a:lstStyle/>
                    <a:p>
                      <a:pPr>
                        <a:buNone/>
                      </a:pPr>
                      <a:r>
                        <a:rPr lang="en-US" dirty="0"/>
                        <a:t>12.2</a:t>
                      </a:r>
                      <a:endParaRPr lang="ar-SY" dirty="0"/>
                    </a:p>
                  </a:txBody>
                  <a:tcPr anchor="ctr">
                    <a:lnL>
                      <a:noFill/>
                    </a:lnL>
                    <a:lnR>
                      <a:noFill/>
                    </a:lnR>
                    <a:lnT>
                      <a:noFill/>
                    </a:lnT>
                    <a:lnB>
                      <a:noFill/>
                    </a:lnB>
                    <a:noFill/>
                  </a:tcPr>
                </a:tc>
                <a:tc>
                  <a:txBody>
                    <a:bodyPr/>
                    <a:lstStyle/>
                    <a:p>
                      <a:pPr>
                        <a:buNone/>
                      </a:pPr>
                      <a:r>
                        <a:rPr lang="en-US"/>
                        <a:t>Severely Unaffordable</a:t>
                      </a:r>
                    </a:p>
                  </a:txBody>
                  <a:tcPr anchor="ctr">
                    <a:lnL>
                      <a:noFill/>
                    </a:lnL>
                    <a:lnR>
                      <a:noFill/>
                    </a:lnR>
                    <a:lnT>
                      <a:noFill/>
                    </a:lnT>
                    <a:lnB>
                      <a:noFill/>
                    </a:lnB>
                    <a:noFill/>
                  </a:tcPr>
                </a:tc>
                <a:extLst>
                  <a:ext uri="{0D108BD9-81ED-4DB2-BD59-A6C34878D82A}">
                    <a16:rowId xmlns:a16="http://schemas.microsoft.com/office/drawing/2014/main" val="1504283257"/>
                  </a:ext>
                </a:extLst>
              </a:tr>
              <a:tr h="0">
                <a:tc>
                  <a:txBody>
                    <a:bodyPr/>
                    <a:lstStyle/>
                    <a:p>
                      <a:pPr>
                        <a:buNone/>
                      </a:pPr>
                      <a:r>
                        <a:rPr lang="en-US" b="1"/>
                        <a:t>San Francisco, USA</a:t>
                      </a:r>
                      <a:endParaRPr lang="en-US"/>
                    </a:p>
                  </a:txBody>
                  <a:tcPr anchor="ctr">
                    <a:lnL>
                      <a:noFill/>
                    </a:lnL>
                    <a:lnR>
                      <a:noFill/>
                    </a:lnR>
                    <a:lnT>
                      <a:noFill/>
                    </a:lnT>
                    <a:lnB>
                      <a:noFill/>
                    </a:lnB>
                    <a:noFill/>
                  </a:tcPr>
                </a:tc>
                <a:tc>
                  <a:txBody>
                    <a:bodyPr/>
                    <a:lstStyle/>
                    <a:p>
                      <a:pPr>
                        <a:buNone/>
                      </a:pPr>
                      <a:r>
                        <a:rPr lang="en-US" dirty="0"/>
                        <a:t>10</a:t>
                      </a:r>
                      <a:endParaRPr lang="ar-SY" dirty="0"/>
                    </a:p>
                  </a:txBody>
                  <a:tcPr anchor="ctr">
                    <a:lnL>
                      <a:noFill/>
                    </a:lnL>
                    <a:lnR>
                      <a:noFill/>
                    </a:lnR>
                    <a:lnT>
                      <a:noFill/>
                    </a:lnT>
                    <a:lnB>
                      <a:noFill/>
                    </a:lnB>
                    <a:noFill/>
                  </a:tcPr>
                </a:tc>
                <a:tc>
                  <a:txBody>
                    <a:bodyPr/>
                    <a:lstStyle/>
                    <a:p>
                      <a:pPr>
                        <a:buNone/>
                      </a:pPr>
                      <a:r>
                        <a:rPr lang="en-US"/>
                        <a:t>Severely Unaffordable</a:t>
                      </a:r>
                    </a:p>
                  </a:txBody>
                  <a:tcPr anchor="ctr">
                    <a:lnL>
                      <a:noFill/>
                    </a:lnL>
                    <a:lnR>
                      <a:noFill/>
                    </a:lnR>
                    <a:lnT>
                      <a:noFill/>
                    </a:lnT>
                    <a:lnB>
                      <a:noFill/>
                    </a:lnB>
                    <a:noFill/>
                  </a:tcPr>
                </a:tc>
                <a:extLst>
                  <a:ext uri="{0D108BD9-81ED-4DB2-BD59-A6C34878D82A}">
                    <a16:rowId xmlns:a16="http://schemas.microsoft.com/office/drawing/2014/main" val="351754661"/>
                  </a:ext>
                </a:extLst>
              </a:tr>
              <a:tr h="0">
                <a:tc>
                  <a:txBody>
                    <a:bodyPr/>
                    <a:lstStyle/>
                    <a:p>
                      <a:pPr>
                        <a:buNone/>
                      </a:pPr>
                      <a:r>
                        <a:rPr lang="en-US" b="1"/>
                        <a:t>New York, USA</a:t>
                      </a:r>
                      <a:endParaRPr lang="en-US"/>
                    </a:p>
                  </a:txBody>
                  <a:tcPr anchor="ctr">
                    <a:lnL>
                      <a:noFill/>
                    </a:lnL>
                    <a:lnR>
                      <a:noFill/>
                    </a:lnR>
                    <a:lnT>
                      <a:noFill/>
                    </a:lnT>
                    <a:lnB>
                      <a:noFill/>
                    </a:lnB>
                    <a:noFill/>
                  </a:tcPr>
                </a:tc>
                <a:tc>
                  <a:txBody>
                    <a:bodyPr/>
                    <a:lstStyle/>
                    <a:p>
                      <a:pPr>
                        <a:buNone/>
                      </a:pPr>
                      <a:r>
                        <a:rPr lang="en-US" dirty="0"/>
                        <a:t>15.43</a:t>
                      </a:r>
                      <a:endParaRPr lang="ar-SY" dirty="0"/>
                    </a:p>
                  </a:txBody>
                  <a:tcPr anchor="ctr">
                    <a:lnL>
                      <a:noFill/>
                    </a:lnL>
                    <a:lnR>
                      <a:noFill/>
                    </a:lnR>
                    <a:lnT>
                      <a:noFill/>
                    </a:lnT>
                    <a:lnB>
                      <a:noFill/>
                    </a:lnB>
                    <a:noFill/>
                  </a:tcPr>
                </a:tc>
                <a:tc>
                  <a:txBody>
                    <a:bodyPr/>
                    <a:lstStyle/>
                    <a:p>
                      <a:pPr>
                        <a:buNone/>
                      </a:pPr>
                      <a:r>
                        <a:rPr lang="en-US"/>
                        <a:t>Severely Unaffordable</a:t>
                      </a:r>
                    </a:p>
                  </a:txBody>
                  <a:tcPr anchor="ctr">
                    <a:lnL>
                      <a:noFill/>
                    </a:lnL>
                    <a:lnR>
                      <a:noFill/>
                    </a:lnR>
                    <a:lnT>
                      <a:noFill/>
                    </a:lnT>
                    <a:lnB>
                      <a:noFill/>
                    </a:lnB>
                    <a:noFill/>
                  </a:tcPr>
                </a:tc>
                <a:extLst>
                  <a:ext uri="{0D108BD9-81ED-4DB2-BD59-A6C34878D82A}">
                    <a16:rowId xmlns:a16="http://schemas.microsoft.com/office/drawing/2014/main" val="996074452"/>
                  </a:ext>
                </a:extLst>
              </a:tr>
              <a:tr h="0">
                <a:tc>
                  <a:txBody>
                    <a:bodyPr/>
                    <a:lstStyle/>
                    <a:p>
                      <a:pPr>
                        <a:buNone/>
                      </a:pPr>
                      <a:r>
                        <a:rPr lang="en-US" b="1"/>
                        <a:t>Miami, USA</a:t>
                      </a:r>
                      <a:endParaRPr lang="en-US"/>
                    </a:p>
                  </a:txBody>
                  <a:tcPr anchor="ctr">
                    <a:lnL>
                      <a:noFill/>
                    </a:lnL>
                    <a:lnR>
                      <a:noFill/>
                    </a:lnR>
                    <a:lnT>
                      <a:noFill/>
                    </a:lnT>
                    <a:lnB>
                      <a:noFill/>
                    </a:lnB>
                    <a:noFill/>
                  </a:tcPr>
                </a:tc>
                <a:tc>
                  <a:txBody>
                    <a:bodyPr/>
                    <a:lstStyle/>
                    <a:p>
                      <a:pPr>
                        <a:buNone/>
                      </a:pPr>
                      <a:r>
                        <a:rPr lang="en-US" dirty="0"/>
                        <a:t>7.7</a:t>
                      </a:r>
                      <a:endParaRPr lang="ar-SY" dirty="0"/>
                    </a:p>
                  </a:txBody>
                  <a:tcPr anchor="ctr">
                    <a:lnL>
                      <a:noFill/>
                    </a:lnL>
                    <a:lnR>
                      <a:noFill/>
                    </a:lnR>
                    <a:lnT>
                      <a:noFill/>
                    </a:lnT>
                    <a:lnB>
                      <a:noFill/>
                    </a:lnB>
                    <a:noFill/>
                  </a:tcPr>
                </a:tc>
                <a:tc>
                  <a:txBody>
                    <a:bodyPr/>
                    <a:lstStyle/>
                    <a:p>
                      <a:pPr>
                        <a:buNone/>
                      </a:pPr>
                      <a:r>
                        <a:rPr lang="en-US"/>
                        <a:t>Severely Unaffordable</a:t>
                      </a:r>
                    </a:p>
                  </a:txBody>
                  <a:tcPr anchor="ctr">
                    <a:lnL>
                      <a:noFill/>
                    </a:lnL>
                    <a:lnR>
                      <a:noFill/>
                    </a:lnR>
                    <a:lnT>
                      <a:noFill/>
                    </a:lnT>
                    <a:lnB>
                      <a:noFill/>
                    </a:lnB>
                    <a:noFill/>
                  </a:tcPr>
                </a:tc>
                <a:extLst>
                  <a:ext uri="{0D108BD9-81ED-4DB2-BD59-A6C34878D82A}">
                    <a16:rowId xmlns:a16="http://schemas.microsoft.com/office/drawing/2014/main" val="2914360389"/>
                  </a:ext>
                </a:extLst>
              </a:tr>
              <a:tr h="0">
                <a:tc>
                  <a:txBody>
                    <a:bodyPr/>
                    <a:lstStyle/>
                    <a:p>
                      <a:pPr>
                        <a:buNone/>
                      </a:pPr>
                      <a:r>
                        <a:rPr lang="en-US" b="1"/>
                        <a:t>London, UK</a:t>
                      </a:r>
                      <a:endParaRPr lang="en-US"/>
                    </a:p>
                  </a:txBody>
                  <a:tcPr anchor="ctr">
                    <a:lnL>
                      <a:noFill/>
                    </a:lnL>
                    <a:lnR>
                      <a:noFill/>
                    </a:lnR>
                    <a:lnT>
                      <a:noFill/>
                    </a:lnT>
                    <a:lnB>
                      <a:noFill/>
                    </a:lnB>
                    <a:noFill/>
                  </a:tcPr>
                </a:tc>
                <a:tc>
                  <a:txBody>
                    <a:bodyPr/>
                    <a:lstStyle/>
                    <a:p>
                      <a:pPr>
                        <a:buNone/>
                      </a:pPr>
                      <a:r>
                        <a:rPr lang="en-US" dirty="0"/>
                        <a:t>20.6</a:t>
                      </a:r>
                      <a:endParaRPr lang="ar-SY" dirty="0"/>
                    </a:p>
                  </a:txBody>
                  <a:tcPr anchor="ctr">
                    <a:lnL>
                      <a:noFill/>
                    </a:lnL>
                    <a:lnR>
                      <a:noFill/>
                    </a:lnR>
                    <a:lnT>
                      <a:noFill/>
                    </a:lnT>
                    <a:lnB>
                      <a:noFill/>
                    </a:lnB>
                    <a:noFill/>
                  </a:tcPr>
                </a:tc>
                <a:tc>
                  <a:txBody>
                    <a:bodyPr/>
                    <a:lstStyle/>
                    <a:p>
                      <a:pPr>
                        <a:buNone/>
                      </a:pPr>
                      <a:r>
                        <a:rPr lang="en-US"/>
                        <a:t>Severely Unaffordable</a:t>
                      </a:r>
                    </a:p>
                  </a:txBody>
                  <a:tcPr anchor="ctr">
                    <a:lnL>
                      <a:noFill/>
                    </a:lnL>
                    <a:lnR>
                      <a:noFill/>
                    </a:lnR>
                    <a:lnT>
                      <a:noFill/>
                    </a:lnT>
                    <a:lnB>
                      <a:noFill/>
                    </a:lnB>
                    <a:noFill/>
                  </a:tcPr>
                </a:tc>
                <a:extLst>
                  <a:ext uri="{0D108BD9-81ED-4DB2-BD59-A6C34878D82A}">
                    <a16:rowId xmlns:a16="http://schemas.microsoft.com/office/drawing/2014/main" val="3159761280"/>
                  </a:ext>
                </a:extLst>
              </a:tr>
              <a:tr h="0">
                <a:tc>
                  <a:txBody>
                    <a:bodyPr/>
                    <a:lstStyle/>
                    <a:p>
                      <a:pPr>
                        <a:buNone/>
                      </a:pPr>
                      <a:r>
                        <a:rPr lang="en-US" b="1"/>
                        <a:t>Paris, France</a:t>
                      </a:r>
                      <a:endParaRPr lang="en-US"/>
                    </a:p>
                  </a:txBody>
                  <a:tcPr anchor="ctr">
                    <a:lnL>
                      <a:noFill/>
                    </a:lnL>
                    <a:lnR>
                      <a:noFill/>
                    </a:lnR>
                    <a:lnT>
                      <a:noFill/>
                    </a:lnT>
                    <a:lnB>
                      <a:noFill/>
                    </a:lnB>
                    <a:noFill/>
                  </a:tcPr>
                </a:tc>
                <a:tc>
                  <a:txBody>
                    <a:bodyPr/>
                    <a:lstStyle/>
                    <a:p>
                      <a:pPr>
                        <a:buNone/>
                      </a:pPr>
                      <a:r>
                        <a:rPr lang="en-US" dirty="0"/>
                        <a:t>16.8</a:t>
                      </a:r>
                      <a:endParaRPr lang="ar-SY" dirty="0"/>
                    </a:p>
                  </a:txBody>
                  <a:tcPr anchor="ctr">
                    <a:lnL>
                      <a:noFill/>
                    </a:lnL>
                    <a:lnR>
                      <a:noFill/>
                    </a:lnR>
                    <a:lnT>
                      <a:noFill/>
                    </a:lnT>
                    <a:lnB>
                      <a:noFill/>
                    </a:lnB>
                    <a:noFill/>
                  </a:tcPr>
                </a:tc>
                <a:tc>
                  <a:txBody>
                    <a:bodyPr/>
                    <a:lstStyle/>
                    <a:p>
                      <a:pPr>
                        <a:buNone/>
                      </a:pPr>
                      <a:r>
                        <a:rPr lang="en-US"/>
                        <a:t>Severely Unaffordable</a:t>
                      </a:r>
                    </a:p>
                  </a:txBody>
                  <a:tcPr anchor="ctr">
                    <a:lnL>
                      <a:noFill/>
                    </a:lnL>
                    <a:lnR>
                      <a:noFill/>
                    </a:lnR>
                    <a:lnT>
                      <a:noFill/>
                    </a:lnT>
                    <a:lnB>
                      <a:noFill/>
                    </a:lnB>
                    <a:noFill/>
                  </a:tcPr>
                </a:tc>
                <a:extLst>
                  <a:ext uri="{0D108BD9-81ED-4DB2-BD59-A6C34878D82A}">
                    <a16:rowId xmlns:a16="http://schemas.microsoft.com/office/drawing/2014/main" val="4007234499"/>
                  </a:ext>
                </a:extLst>
              </a:tr>
              <a:tr h="0">
                <a:tc>
                  <a:txBody>
                    <a:bodyPr/>
                    <a:lstStyle/>
                    <a:p>
                      <a:pPr>
                        <a:buNone/>
                      </a:pPr>
                      <a:r>
                        <a:rPr lang="en-US" b="1"/>
                        <a:t>Dubai, UAE</a:t>
                      </a:r>
                      <a:endParaRPr lang="en-US"/>
                    </a:p>
                  </a:txBody>
                  <a:tcPr anchor="ctr">
                    <a:lnL>
                      <a:noFill/>
                    </a:lnL>
                    <a:lnR>
                      <a:noFill/>
                    </a:lnR>
                    <a:lnT>
                      <a:noFill/>
                    </a:lnT>
                    <a:lnB>
                      <a:noFill/>
                    </a:lnB>
                    <a:noFill/>
                  </a:tcPr>
                </a:tc>
                <a:tc>
                  <a:txBody>
                    <a:bodyPr/>
                    <a:lstStyle/>
                    <a:p>
                      <a:pPr>
                        <a:buNone/>
                      </a:pPr>
                      <a:r>
                        <a:rPr lang="en-US" dirty="0"/>
                        <a:t>8.5</a:t>
                      </a:r>
                      <a:endParaRPr lang="ar-SY" dirty="0"/>
                    </a:p>
                  </a:txBody>
                  <a:tcPr anchor="ctr">
                    <a:lnL>
                      <a:noFill/>
                    </a:lnL>
                    <a:lnR>
                      <a:noFill/>
                    </a:lnR>
                    <a:lnT>
                      <a:noFill/>
                    </a:lnT>
                    <a:lnB>
                      <a:noFill/>
                    </a:lnB>
                    <a:noFill/>
                  </a:tcPr>
                </a:tc>
                <a:tc>
                  <a:txBody>
                    <a:bodyPr/>
                    <a:lstStyle/>
                    <a:p>
                      <a:pPr>
                        <a:buNone/>
                      </a:pPr>
                      <a:r>
                        <a:rPr lang="en-US"/>
                        <a:t>Unaffordable</a:t>
                      </a:r>
                    </a:p>
                  </a:txBody>
                  <a:tcPr anchor="ctr">
                    <a:lnL>
                      <a:noFill/>
                    </a:lnL>
                    <a:lnR>
                      <a:noFill/>
                    </a:lnR>
                    <a:lnT>
                      <a:noFill/>
                    </a:lnT>
                    <a:lnB>
                      <a:noFill/>
                    </a:lnB>
                    <a:noFill/>
                  </a:tcPr>
                </a:tc>
                <a:extLst>
                  <a:ext uri="{0D108BD9-81ED-4DB2-BD59-A6C34878D82A}">
                    <a16:rowId xmlns:a16="http://schemas.microsoft.com/office/drawing/2014/main" val="1676019537"/>
                  </a:ext>
                </a:extLst>
              </a:tr>
              <a:tr h="0">
                <a:tc>
                  <a:txBody>
                    <a:bodyPr/>
                    <a:lstStyle/>
                    <a:p>
                      <a:pPr>
                        <a:buNone/>
                      </a:pPr>
                      <a:r>
                        <a:rPr lang="en-US" b="1"/>
                        <a:t>Berlin, Germany</a:t>
                      </a:r>
                      <a:endParaRPr lang="en-US"/>
                    </a:p>
                  </a:txBody>
                  <a:tcPr anchor="ctr">
                    <a:lnL>
                      <a:noFill/>
                    </a:lnL>
                    <a:lnR>
                      <a:noFill/>
                    </a:lnR>
                    <a:lnT>
                      <a:noFill/>
                    </a:lnT>
                    <a:lnB>
                      <a:noFill/>
                    </a:lnB>
                    <a:noFill/>
                  </a:tcPr>
                </a:tc>
                <a:tc>
                  <a:txBody>
                    <a:bodyPr/>
                    <a:lstStyle/>
                    <a:p>
                      <a:pPr>
                        <a:buNone/>
                      </a:pPr>
                      <a:r>
                        <a:rPr lang="en-US" dirty="0"/>
                        <a:t>10.7</a:t>
                      </a:r>
                      <a:endParaRPr lang="ar-SY" dirty="0"/>
                    </a:p>
                  </a:txBody>
                  <a:tcPr anchor="ctr">
                    <a:lnL>
                      <a:noFill/>
                    </a:lnL>
                    <a:lnR>
                      <a:noFill/>
                    </a:lnR>
                    <a:lnT>
                      <a:noFill/>
                    </a:lnT>
                    <a:lnB>
                      <a:noFill/>
                    </a:lnB>
                    <a:noFill/>
                  </a:tcPr>
                </a:tc>
                <a:tc>
                  <a:txBody>
                    <a:bodyPr/>
                    <a:lstStyle/>
                    <a:p>
                      <a:pPr>
                        <a:buNone/>
                      </a:pPr>
                      <a:r>
                        <a:rPr lang="en-US"/>
                        <a:t>Unaffordable</a:t>
                      </a:r>
                    </a:p>
                  </a:txBody>
                  <a:tcPr anchor="ctr">
                    <a:lnL>
                      <a:noFill/>
                    </a:lnL>
                    <a:lnR>
                      <a:noFill/>
                    </a:lnR>
                    <a:lnT>
                      <a:noFill/>
                    </a:lnT>
                    <a:lnB>
                      <a:noFill/>
                    </a:lnB>
                    <a:noFill/>
                  </a:tcPr>
                </a:tc>
                <a:extLst>
                  <a:ext uri="{0D108BD9-81ED-4DB2-BD59-A6C34878D82A}">
                    <a16:rowId xmlns:a16="http://schemas.microsoft.com/office/drawing/2014/main" val="3648561378"/>
                  </a:ext>
                </a:extLst>
              </a:tr>
              <a:tr h="0">
                <a:tc>
                  <a:txBody>
                    <a:bodyPr/>
                    <a:lstStyle/>
                    <a:p>
                      <a:pPr>
                        <a:buNone/>
                      </a:pPr>
                      <a:r>
                        <a:rPr lang="en-US" b="1"/>
                        <a:t>Mumbai, India</a:t>
                      </a:r>
                      <a:endParaRPr lang="en-US"/>
                    </a:p>
                  </a:txBody>
                  <a:tcPr anchor="ctr">
                    <a:lnL>
                      <a:noFill/>
                    </a:lnL>
                    <a:lnR>
                      <a:noFill/>
                    </a:lnR>
                    <a:lnT>
                      <a:noFill/>
                    </a:lnT>
                    <a:lnB>
                      <a:noFill/>
                    </a:lnB>
                    <a:noFill/>
                  </a:tcPr>
                </a:tc>
                <a:tc>
                  <a:txBody>
                    <a:bodyPr/>
                    <a:lstStyle/>
                    <a:p>
                      <a:pPr>
                        <a:buNone/>
                      </a:pPr>
                      <a:r>
                        <a:rPr lang="en-US" dirty="0"/>
                        <a:t>7.0</a:t>
                      </a:r>
                      <a:endParaRPr lang="ar-SY" dirty="0"/>
                    </a:p>
                  </a:txBody>
                  <a:tcPr anchor="ctr">
                    <a:lnL>
                      <a:noFill/>
                    </a:lnL>
                    <a:lnR>
                      <a:noFill/>
                    </a:lnR>
                    <a:lnT>
                      <a:noFill/>
                    </a:lnT>
                    <a:lnB>
                      <a:noFill/>
                    </a:lnB>
                    <a:noFill/>
                  </a:tcPr>
                </a:tc>
                <a:tc>
                  <a:txBody>
                    <a:bodyPr/>
                    <a:lstStyle/>
                    <a:p>
                      <a:pPr>
                        <a:buNone/>
                      </a:pPr>
                      <a:r>
                        <a:rPr lang="en-US"/>
                        <a:t>Unaffordable</a:t>
                      </a:r>
                    </a:p>
                  </a:txBody>
                  <a:tcPr anchor="ctr">
                    <a:lnL>
                      <a:noFill/>
                    </a:lnL>
                    <a:lnR>
                      <a:noFill/>
                    </a:lnR>
                    <a:lnT>
                      <a:noFill/>
                    </a:lnT>
                    <a:lnB>
                      <a:noFill/>
                    </a:lnB>
                    <a:noFill/>
                  </a:tcPr>
                </a:tc>
                <a:extLst>
                  <a:ext uri="{0D108BD9-81ED-4DB2-BD59-A6C34878D82A}">
                    <a16:rowId xmlns:a16="http://schemas.microsoft.com/office/drawing/2014/main" val="1757520823"/>
                  </a:ext>
                </a:extLst>
              </a:tr>
              <a:tr h="0">
                <a:tc>
                  <a:txBody>
                    <a:bodyPr/>
                    <a:lstStyle/>
                    <a:p>
                      <a:pPr>
                        <a:buNone/>
                      </a:pPr>
                      <a:r>
                        <a:rPr lang="en-US" b="1" dirty="0"/>
                        <a:t>Kuala Lumpur, Malaysia</a:t>
                      </a:r>
                      <a:endParaRPr lang="en-US" dirty="0"/>
                    </a:p>
                  </a:txBody>
                  <a:tcPr anchor="ctr">
                    <a:lnL>
                      <a:noFill/>
                    </a:lnL>
                    <a:lnR>
                      <a:noFill/>
                    </a:lnR>
                    <a:lnT>
                      <a:noFill/>
                    </a:lnT>
                    <a:lnB>
                      <a:noFill/>
                    </a:lnB>
                    <a:noFill/>
                  </a:tcPr>
                </a:tc>
                <a:tc>
                  <a:txBody>
                    <a:bodyPr/>
                    <a:lstStyle/>
                    <a:p>
                      <a:pPr>
                        <a:buNone/>
                      </a:pPr>
                      <a:r>
                        <a:rPr lang="en-US" dirty="0"/>
                        <a:t>5.5</a:t>
                      </a:r>
                      <a:endParaRPr lang="ar-SY" dirty="0"/>
                    </a:p>
                  </a:txBody>
                  <a:tcPr anchor="ctr">
                    <a:lnL>
                      <a:noFill/>
                    </a:lnL>
                    <a:lnR>
                      <a:noFill/>
                    </a:lnR>
                    <a:lnT>
                      <a:noFill/>
                    </a:lnT>
                    <a:lnB>
                      <a:noFill/>
                    </a:lnB>
                    <a:noFill/>
                  </a:tcPr>
                </a:tc>
                <a:tc>
                  <a:txBody>
                    <a:bodyPr/>
                    <a:lstStyle/>
                    <a:p>
                      <a:pPr>
                        <a:buNone/>
                      </a:pPr>
                      <a:r>
                        <a:rPr lang="en-US" dirty="0"/>
                        <a:t>Moderately Affordable</a:t>
                      </a:r>
                    </a:p>
                  </a:txBody>
                  <a:tcPr anchor="ctr">
                    <a:lnL>
                      <a:noFill/>
                    </a:lnL>
                    <a:lnR>
                      <a:noFill/>
                    </a:lnR>
                    <a:lnT>
                      <a:noFill/>
                    </a:lnT>
                    <a:lnB>
                      <a:noFill/>
                    </a:lnB>
                    <a:noFill/>
                  </a:tcPr>
                </a:tc>
                <a:extLst>
                  <a:ext uri="{0D108BD9-81ED-4DB2-BD59-A6C34878D82A}">
                    <a16:rowId xmlns:a16="http://schemas.microsoft.com/office/drawing/2014/main" val="1066491378"/>
                  </a:ext>
                </a:extLst>
              </a:tr>
            </a:tbl>
          </a:graphicData>
        </a:graphic>
      </p:graphicFrame>
      <p:sp>
        <p:nvSpPr>
          <p:cNvPr id="11" name="TextBox 47">
            <a:extLst>
              <a:ext uri="{FF2B5EF4-FFF2-40B4-BE49-F238E27FC236}">
                <a16:creationId xmlns:a16="http://schemas.microsoft.com/office/drawing/2014/main" id="{B284B48B-A3BA-A948-8930-5B0B38482F1E}"/>
              </a:ext>
            </a:extLst>
          </p:cNvPr>
          <p:cNvSpPr txBox="1"/>
          <p:nvPr/>
        </p:nvSpPr>
        <p:spPr>
          <a:xfrm>
            <a:off x="7115302" y="3133938"/>
            <a:ext cx="4756908" cy="892552"/>
          </a:xfrm>
          <a:prstGeom prst="rect">
            <a:avLst/>
          </a:prstGeom>
          <a:noFill/>
        </p:spPr>
        <p:txBody>
          <a:bodyPr wrap="square" rtlCol="0">
            <a:spAutoFit/>
          </a:bodyPr>
          <a:lstStyle/>
          <a:p>
            <a:br>
              <a:rPr lang="en-US" dirty="0"/>
            </a:br>
            <a:endParaRPr lang="en-US" dirty="0"/>
          </a:p>
          <a:p>
            <a:endParaRPr lang="en-US" sz="1600" dirty="0">
              <a:latin typeface="Alexandria" charset="0"/>
              <a:cs typeface="Alexandria" charset="0"/>
            </a:endParaRPr>
          </a:p>
        </p:txBody>
      </p:sp>
      <p:sp>
        <p:nvSpPr>
          <p:cNvPr id="14" name="مربع نص 13">
            <a:extLst>
              <a:ext uri="{FF2B5EF4-FFF2-40B4-BE49-F238E27FC236}">
                <a16:creationId xmlns:a16="http://schemas.microsoft.com/office/drawing/2014/main" id="{D0EC2C74-61D4-20DE-A950-36F8EB63CB9B}"/>
              </a:ext>
            </a:extLst>
          </p:cNvPr>
          <p:cNvSpPr txBox="1"/>
          <p:nvPr/>
        </p:nvSpPr>
        <p:spPr>
          <a:xfrm>
            <a:off x="7973426" y="2540057"/>
            <a:ext cx="3237875" cy="2308324"/>
          </a:xfrm>
          <a:prstGeom prst="rect">
            <a:avLst/>
          </a:prstGeom>
          <a:solidFill>
            <a:schemeClr val="accent5">
              <a:lumMod val="20000"/>
              <a:lumOff val="80000"/>
            </a:schemeClr>
          </a:solidFill>
        </p:spPr>
        <p:txBody>
          <a:bodyPr wrap="square">
            <a:spAutoFit/>
          </a:bodyPr>
          <a:lstStyle/>
          <a:p>
            <a:r>
              <a:rPr lang="en-US" dirty="0"/>
              <a:t>Construction Coverage, April 2025 </a:t>
            </a:r>
          </a:p>
          <a:p>
            <a:r>
              <a:rPr lang="en-US" dirty="0" err="1"/>
              <a:t>Numbeo</a:t>
            </a:r>
            <a:r>
              <a:rPr lang="en-US" dirty="0"/>
              <a:t> Property Prices Index, Mid-Year 2025 </a:t>
            </a:r>
          </a:p>
          <a:p>
            <a:r>
              <a:rPr lang="en-US" dirty="0"/>
              <a:t>Global Real Estate Bubble Index, September 2025</a:t>
            </a:r>
          </a:p>
          <a:p>
            <a:r>
              <a:rPr lang="en-US" dirty="0"/>
              <a:t> </a:t>
            </a:r>
            <a:r>
              <a:rPr lang="en-US" dirty="0" err="1"/>
              <a:t>Investropa</a:t>
            </a:r>
            <a:r>
              <a:rPr lang="en-US" dirty="0"/>
              <a:t>, September 2025</a:t>
            </a:r>
          </a:p>
          <a:p>
            <a:r>
              <a:rPr lang="en-US" dirty="0"/>
              <a:t>Economic Times, June 2025</a:t>
            </a:r>
            <a:endParaRPr lang="ar-SY" dirty="0"/>
          </a:p>
        </p:txBody>
      </p:sp>
    </p:spTree>
    <p:extLst>
      <p:ext uri="{BB962C8B-B14F-4D97-AF65-F5344CB8AC3E}">
        <p14:creationId xmlns:p14="http://schemas.microsoft.com/office/powerpoint/2010/main" val="2794014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1B99A0-1B76-E693-EA4E-22ADE4CBB818}"/>
              </a:ext>
            </a:extLst>
          </p:cNvPr>
          <p:cNvSpPr txBox="1"/>
          <p:nvPr/>
        </p:nvSpPr>
        <p:spPr>
          <a:xfrm>
            <a:off x="825500" y="625912"/>
            <a:ext cx="6533562" cy="668966"/>
          </a:xfrm>
          <a:prstGeom prst="rect">
            <a:avLst/>
          </a:prstGeom>
          <a:noFill/>
        </p:spPr>
        <p:txBody>
          <a:bodyPr wrap="square" rtlCol="0">
            <a:spAutoFit/>
          </a:bodyPr>
          <a:lstStyle/>
          <a:p>
            <a:pPr>
              <a:lnSpc>
                <a:spcPct val="150000"/>
              </a:lnSpc>
            </a:pPr>
            <a:r>
              <a:rPr lang="en-US" sz="2800" dirty="0">
                <a:latin typeface="Alexandria" charset="0"/>
              </a:rPr>
              <a:t> 6. Policy Tools to Improve Affordability</a:t>
            </a:r>
            <a:endParaRPr lang="en-US" sz="2800" b="1" dirty="0">
              <a:latin typeface="Alexandria" charset="0"/>
            </a:endParaRPr>
          </a:p>
        </p:txBody>
      </p:sp>
      <p:sp>
        <p:nvSpPr>
          <p:cNvPr id="48" name="TextBox 47">
            <a:extLst>
              <a:ext uri="{FF2B5EF4-FFF2-40B4-BE49-F238E27FC236}">
                <a16:creationId xmlns:a16="http://schemas.microsoft.com/office/drawing/2014/main" id="{6337FD63-2FB3-EC5B-5878-F730712FD665}"/>
              </a:ext>
            </a:extLst>
          </p:cNvPr>
          <p:cNvSpPr txBox="1"/>
          <p:nvPr/>
        </p:nvSpPr>
        <p:spPr>
          <a:xfrm>
            <a:off x="617280" y="1467809"/>
            <a:ext cx="4837243" cy="2375009"/>
          </a:xfrm>
          <a:prstGeom prst="rect">
            <a:avLst/>
          </a:prstGeom>
          <a:noFill/>
        </p:spPr>
        <p:txBody>
          <a:bodyPr wrap="square" rtlCol="0">
            <a:spAutoFit/>
          </a:bodyPr>
          <a:lstStyle/>
          <a:p>
            <a:pPr>
              <a:spcBef>
                <a:spcPts val="800"/>
              </a:spcBef>
              <a:spcAft>
                <a:spcPts val="400"/>
              </a:spcAft>
              <a:buNone/>
            </a:pPr>
            <a:r>
              <a:rPr lang="en-US" sz="2000" b="1" dirty="0">
                <a:effectLst/>
                <a:latin typeface="Alexandria"/>
                <a:ea typeface="Times New Roman" panose="02020603050405020304" pitchFamily="18" charset="0"/>
                <a:cs typeface="Times New Roman" panose="02020603050405020304" pitchFamily="18" charset="0"/>
              </a:rPr>
              <a:t>6.1 Supply-side Policies</a:t>
            </a:r>
          </a:p>
          <a:p>
            <a:pPr marL="342900" lvl="0" indent="-342900">
              <a:spcBef>
                <a:spcPts val="180"/>
              </a:spcBef>
              <a:spcAft>
                <a:spcPts val="180"/>
              </a:spcAft>
              <a:buFont typeface="Symbol" panose="05050102010706020507" pitchFamily="18" charset="2"/>
              <a:buChar char=""/>
            </a:pPr>
            <a:r>
              <a:rPr lang="en-US" sz="2000" b="1" dirty="0">
                <a:effectLst/>
                <a:latin typeface="Alexandria"/>
                <a:ea typeface="Aptos" panose="020B0004020202020204" pitchFamily="34" charset="0"/>
                <a:cs typeface="Symbol" panose="05050102010706020507" pitchFamily="18" charset="2"/>
              </a:rPr>
              <a:t>Increase land and housing supply</a:t>
            </a:r>
            <a:r>
              <a:rPr lang="en-US" sz="2000" dirty="0">
                <a:effectLst/>
                <a:latin typeface="Alexandria"/>
                <a:ea typeface="Aptos" panose="020B0004020202020204" pitchFamily="34" charset="0"/>
                <a:cs typeface="Symbol" panose="05050102010706020507" pitchFamily="18" charset="2"/>
              </a:rPr>
              <a:t> through zoning reform, upzoning near transit, and reducing permitting delays.</a:t>
            </a:r>
          </a:p>
          <a:p>
            <a:pPr marL="342900" lvl="0" indent="-342900">
              <a:spcBef>
                <a:spcPts val="180"/>
              </a:spcBef>
              <a:spcAft>
                <a:spcPts val="180"/>
              </a:spcAft>
              <a:buFont typeface="Symbol" panose="05050102010706020507" pitchFamily="18" charset="2"/>
              <a:buChar char=""/>
            </a:pPr>
            <a:r>
              <a:rPr lang="en-US" sz="2000" b="1" dirty="0">
                <a:effectLst/>
                <a:latin typeface="Alexandria"/>
                <a:ea typeface="Aptos" panose="020B0004020202020204" pitchFamily="34" charset="0"/>
                <a:cs typeface="Symbol" panose="05050102010706020507" pitchFamily="18" charset="2"/>
              </a:rPr>
              <a:t>Public land development</a:t>
            </a:r>
            <a:r>
              <a:rPr lang="en-US" sz="2000" dirty="0">
                <a:effectLst/>
                <a:latin typeface="Alexandria"/>
                <a:ea typeface="Aptos" panose="020B0004020202020204" pitchFamily="34" charset="0"/>
                <a:cs typeface="Symbol" panose="05050102010706020507" pitchFamily="18" charset="2"/>
              </a:rPr>
              <a:t> and incentives for affordable housing in private developments (inclusionary zoning).</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صورة 4">
            <a:extLst>
              <a:ext uri="{FF2B5EF4-FFF2-40B4-BE49-F238E27FC236}">
                <a16:creationId xmlns:a16="http://schemas.microsoft.com/office/drawing/2014/main" id="{5F759A17-032D-24A6-7A44-0707D4CC2225}"/>
              </a:ext>
            </a:extLst>
          </p:cNvPr>
          <p:cNvPicPr>
            <a:picLocks noChangeAspect="1"/>
          </p:cNvPicPr>
          <p:nvPr/>
        </p:nvPicPr>
        <p:blipFill>
          <a:blip r:embed="rId3"/>
          <a:stretch>
            <a:fillRect/>
          </a:stretch>
        </p:blipFill>
        <p:spPr>
          <a:xfrm>
            <a:off x="5726243" y="1757549"/>
            <a:ext cx="5640257" cy="3678391"/>
          </a:xfrm>
          <a:prstGeom prst="rect">
            <a:avLst/>
          </a:prstGeom>
        </p:spPr>
      </p:pic>
      <p:sp>
        <p:nvSpPr>
          <p:cNvPr id="6" name="TextBox 47">
            <a:extLst>
              <a:ext uri="{FF2B5EF4-FFF2-40B4-BE49-F238E27FC236}">
                <a16:creationId xmlns:a16="http://schemas.microsoft.com/office/drawing/2014/main" id="{141F734C-111B-DFCF-5480-C7091AE970DF}"/>
              </a:ext>
            </a:extLst>
          </p:cNvPr>
          <p:cNvSpPr txBox="1"/>
          <p:nvPr/>
        </p:nvSpPr>
        <p:spPr>
          <a:xfrm>
            <a:off x="617280" y="3809138"/>
            <a:ext cx="4434405" cy="2246769"/>
          </a:xfrm>
          <a:prstGeom prst="rect">
            <a:avLst/>
          </a:prstGeom>
          <a:noFill/>
        </p:spPr>
        <p:txBody>
          <a:bodyPr wrap="square" rtlCol="0">
            <a:spAutoFit/>
          </a:bodyPr>
          <a:lstStyle/>
          <a:p>
            <a:r>
              <a:rPr lang="en-US" sz="2000" b="1" dirty="0">
                <a:latin typeface="Alexandria"/>
              </a:rPr>
              <a:t>6.2 Demand-side Policies</a:t>
            </a:r>
          </a:p>
          <a:p>
            <a:pPr marL="342900" lvl="0" indent="-342900">
              <a:buFont typeface="Arial" panose="020B0604020202020204" pitchFamily="34" charset="0"/>
              <a:buChar char="•"/>
            </a:pPr>
            <a:r>
              <a:rPr lang="en-US" sz="2000" b="1" dirty="0">
                <a:latin typeface="Alexandria"/>
              </a:rPr>
              <a:t>Housing vouchers</a:t>
            </a:r>
            <a:r>
              <a:rPr lang="en-US" sz="2000" dirty="0">
                <a:latin typeface="Alexandria"/>
              </a:rPr>
              <a:t> and rental assistance for low-income households.</a:t>
            </a:r>
          </a:p>
          <a:p>
            <a:pPr marL="342900" indent="-342900">
              <a:buFont typeface="Arial" panose="020B0604020202020204" pitchFamily="34" charset="0"/>
              <a:buChar char="•"/>
            </a:pPr>
            <a:r>
              <a:rPr lang="en-US" sz="2000" b="1" dirty="0">
                <a:latin typeface="Alexandria"/>
              </a:rPr>
              <a:t>Mortgage support</a:t>
            </a:r>
            <a:r>
              <a:rPr lang="en-US" sz="2000" dirty="0">
                <a:latin typeface="Alexandria"/>
              </a:rPr>
              <a:t> (e.g., down-payment assistance) to help first-time buyers</a:t>
            </a:r>
          </a:p>
        </p:txBody>
      </p:sp>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29492" y="2008653"/>
            <a:ext cx="8324568" cy="4124206"/>
          </a:xfrm>
          <a:prstGeom prst="rect">
            <a:avLst/>
          </a:prstGeom>
          <a:noFill/>
        </p:spPr>
        <p:txBody>
          <a:bodyPr wrap="square" rtlCol="0">
            <a:spAutoFit/>
          </a:bodyPr>
          <a:lstStyle/>
          <a:p>
            <a:pPr>
              <a:lnSpc>
                <a:spcPct val="150000"/>
              </a:lnSpc>
            </a:pPr>
            <a:r>
              <a:rPr lang="en-US" sz="2000" b="1" dirty="0">
                <a:latin typeface="Alexandria"/>
              </a:rPr>
              <a:t>6.3 Land-use Reforms and Zoning</a:t>
            </a:r>
          </a:p>
          <a:p>
            <a:pPr>
              <a:lnSpc>
                <a:spcPct val="150000"/>
              </a:lnSpc>
            </a:pPr>
            <a:r>
              <a:rPr lang="en-US" sz="2000" dirty="0">
                <a:latin typeface="Alexandria"/>
              </a:rPr>
              <a:t>Reforming restrictive zoning (allowing duplexes, triplexes, and accessory dwelling units) can increase supply and improve affordability.</a:t>
            </a:r>
          </a:p>
          <a:p>
            <a:pPr>
              <a:lnSpc>
                <a:spcPct val="150000"/>
              </a:lnSpc>
            </a:pPr>
            <a:r>
              <a:rPr lang="en-US" sz="2000" b="1" dirty="0">
                <a:latin typeface="Alexandria"/>
              </a:rPr>
              <a:t>6.4 Social Housing and Targeted Subsidies</a:t>
            </a:r>
          </a:p>
          <a:p>
            <a:pPr>
              <a:lnSpc>
                <a:spcPct val="150000"/>
              </a:lnSpc>
            </a:pPr>
            <a:r>
              <a:rPr lang="en-US" sz="2000" dirty="0">
                <a:latin typeface="Alexandria"/>
              </a:rPr>
              <a:t>Public or non-profit social housing provides stable, long-term affordable units. Targeted subsidies help the most vulnerable households but require funding and administrative capacity.</a:t>
            </a:r>
          </a:p>
          <a:p>
            <a:br>
              <a:rPr lang="en-US" dirty="0"/>
            </a:br>
            <a:endParaRPr lang="en-US" dirty="0"/>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EA9064C9-F66C-38F8-CB3E-85077E3E40C7}"/>
              </a:ext>
            </a:extLst>
          </p:cNvPr>
          <p:cNvSpPr txBox="1"/>
          <p:nvPr/>
        </p:nvSpPr>
        <p:spPr>
          <a:xfrm>
            <a:off x="758565" y="765908"/>
            <a:ext cx="6533562" cy="668966"/>
          </a:xfrm>
          <a:prstGeom prst="rect">
            <a:avLst/>
          </a:prstGeom>
          <a:noFill/>
        </p:spPr>
        <p:txBody>
          <a:bodyPr wrap="square" rtlCol="0">
            <a:spAutoFit/>
          </a:bodyPr>
          <a:lstStyle/>
          <a:p>
            <a:pPr>
              <a:lnSpc>
                <a:spcPct val="150000"/>
              </a:lnSpc>
            </a:pPr>
            <a:r>
              <a:rPr lang="en-US" sz="2800" dirty="0">
                <a:latin typeface="Alexandria" charset="0"/>
              </a:rPr>
              <a:t> 6. Policy Tools to Improve Affordability</a:t>
            </a:r>
            <a:endParaRPr lang="en-US" sz="2800" b="1" dirty="0">
              <a:latin typeface="Alexandria" charset="0"/>
            </a:endParaRPr>
          </a:p>
        </p:txBody>
      </p:sp>
      <p:pic>
        <p:nvPicPr>
          <p:cNvPr id="3" name="صورة 2">
            <a:extLst>
              <a:ext uri="{FF2B5EF4-FFF2-40B4-BE49-F238E27FC236}">
                <a16:creationId xmlns:a16="http://schemas.microsoft.com/office/drawing/2014/main" id="{F13AFAE0-73A7-2282-F198-CAEFD83A6E08}"/>
              </a:ext>
            </a:extLst>
          </p:cNvPr>
          <p:cNvPicPr>
            <a:picLocks noChangeAspect="1"/>
          </p:cNvPicPr>
          <p:nvPr/>
        </p:nvPicPr>
        <p:blipFill>
          <a:blip r:embed="rId3"/>
          <a:stretch>
            <a:fillRect/>
          </a:stretch>
        </p:blipFill>
        <p:spPr>
          <a:xfrm>
            <a:off x="7724775" y="2842031"/>
            <a:ext cx="3705225" cy="1228725"/>
          </a:xfrm>
          <a:prstGeom prst="rect">
            <a:avLst/>
          </a:prstGeom>
        </p:spPr>
      </p:pic>
    </p:spTree>
    <p:extLst>
      <p:ext uri="{BB962C8B-B14F-4D97-AF65-F5344CB8AC3E}">
        <p14:creationId xmlns:p14="http://schemas.microsoft.com/office/powerpoint/2010/main" val="362285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68CA6-3FC0-9ABC-EEB5-E0A4069CD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A78A4A-5274-47C0-B595-C4BCBC3BDA21}"/>
              </a:ext>
            </a:extLst>
          </p:cNvPr>
          <p:cNvSpPr/>
          <p:nvPr/>
        </p:nvSpPr>
        <p:spPr>
          <a:xfrm>
            <a:off x="620714" y="17216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https://dubailand.gov.ae/en/about-dubai-land-department/rules-regulations/#/</a:t>
            </a:r>
            <a:endParaRPr lang="en-US" dirty="0"/>
          </a:p>
        </p:txBody>
      </p:sp>
      <p:sp>
        <p:nvSpPr>
          <p:cNvPr id="48" name="TextBox 47">
            <a:extLst>
              <a:ext uri="{FF2B5EF4-FFF2-40B4-BE49-F238E27FC236}">
                <a16:creationId xmlns:a16="http://schemas.microsoft.com/office/drawing/2014/main" id="{717A4ADC-E26E-2AA2-FA84-773B5B59B4B3}"/>
              </a:ext>
            </a:extLst>
          </p:cNvPr>
          <p:cNvSpPr txBox="1"/>
          <p:nvPr/>
        </p:nvSpPr>
        <p:spPr>
          <a:xfrm>
            <a:off x="758565" y="2191157"/>
            <a:ext cx="7156242" cy="3276282"/>
          </a:xfrm>
          <a:prstGeom prst="rect">
            <a:avLst/>
          </a:prstGeom>
          <a:noFill/>
        </p:spPr>
        <p:txBody>
          <a:bodyPr wrap="square" rtlCol="0">
            <a:spAutoFit/>
          </a:bodyPr>
          <a:lstStyle/>
          <a:p>
            <a:pPr>
              <a:lnSpc>
                <a:spcPct val="150000"/>
              </a:lnSpc>
            </a:pPr>
            <a:r>
              <a:rPr lang="en-US" sz="2000" b="1" dirty="0">
                <a:latin typeface="Alexandria"/>
              </a:rPr>
              <a:t>7.1 Vienna: Social Housing and Long-term Affordability</a:t>
            </a:r>
          </a:p>
          <a:p>
            <a:pPr>
              <a:lnSpc>
                <a:spcPct val="150000"/>
              </a:lnSpc>
            </a:pPr>
            <a:r>
              <a:rPr lang="en-US" sz="2000" b="1" dirty="0">
                <a:latin typeface="Alexandria"/>
              </a:rPr>
              <a:t>Overview:</a:t>
            </a:r>
            <a:r>
              <a:rPr lang="en-US" sz="2000" dirty="0">
                <a:latin typeface="Alexandria"/>
              </a:rPr>
              <a:t> Vienna’s long tradition of municipally-led social housing provides a large stock of high-quality, rent-regulated apartments. This has helped maintain affordability and social mix.</a:t>
            </a:r>
          </a:p>
          <a:p>
            <a:pPr>
              <a:lnSpc>
                <a:spcPct val="150000"/>
              </a:lnSpc>
            </a:pPr>
            <a:r>
              <a:rPr lang="en-US" sz="2000" b="1" dirty="0">
                <a:latin typeface="Alexandria"/>
              </a:rPr>
              <a:t>Key lessons:</a:t>
            </a:r>
            <a:r>
              <a:rPr lang="en-US" sz="2000" dirty="0">
                <a:latin typeface="Alexandria"/>
              </a:rPr>
              <a:t> Sustained public investment in housing, mixed-income developments, and strong tenant protections can produce stable affordability without sacrificing urban quality.</a:t>
            </a:r>
          </a:p>
        </p:txBody>
      </p:sp>
      <p:pic>
        <p:nvPicPr>
          <p:cNvPr id="7" name="Graphic 21">
            <a:extLst>
              <a:ext uri="{FF2B5EF4-FFF2-40B4-BE49-F238E27FC236}">
                <a16:creationId xmlns:a16="http://schemas.microsoft.com/office/drawing/2014/main" id="{E645343F-89AB-1162-0F50-5AFBB9E3BC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B30F182A-FE91-71CB-C9B8-991EF6AFB07F}"/>
              </a:ext>
            </a:extLst>
          </p:cNvPr>
          <p:cNvSpPr txBox="1"/>
          <p:nvPr/>
        </p:nvSpPr>
        <p:spPr>
          <a:xfrm>
            <a:off x="758565" y="765908"/>
            <a:ext cx="6533562" cy="1318181"/>
          </a:xfrm>
          <a:prstGeom prst="rect">
            <a:avLst/>
          </a:prstGeom>
          <a:noFill/>
        </p:spPr>
        <p:txBody>
          <a:bodyPr wrap="square" rtlCol="0">
            <a:spAutoFit/>
          </a:bodyPr>
          <a:lstStyle/>
          <a:p>
            <a:pPr>
              <a:lnSpc>
                <a:spcPct val="150000"/>
              </a:lnSpc>
            </a:pPr>
            <a:r>
              <a:rPr lang="en-US" sz="2800" dirty="0">
                <a:latin typeface="Alexandria"/>
              </a:rPr>
              <a:t> </a:t>
            </a:r>
            <a:r>
              <a:rPr lang="en-US" sz="2800" b="1" dirty="0">
                <a:latin typeface="Alexandria"/>
              </a:rPr>
              <a:t>7. Case Studies (Detailed)</a:t>
            </a:r>
          </a:p>
          <a:p>
            <a:pPr>
              <a:lnSpc>
                <a:spcPct val="150000"/>
              </a:lnSpc>
            </a:pPr>
            <a:endParaRPr lang="en-US" sz="2800" b="1" dirty="0">
              <a:latin typeface="Alexandria"/>
            </a:endParaRPr>
          </a:p>
        </p:txBody>
      </p:sp>
      <p:pic>
        <p:nvPicPr>
          <p:cNvPr id="3" name="صورة 2">
            <a:extLst>
              <a:ext uri="{FF2B5EF4-FFF2-40B4-BE49-F238E27FC236}">
                <a16:creationId xmlns:a16="http://schemas.microsoft.com/office/drawing/2014/main" id="{FC0ECDAE-963D-306F-EE5E-13D24410CD8E}"/>
              </a:ext>
            </a:extLst>
          </p:cNvPr>
          <p:cNvPicPr>
            <a:picLocks noChangeAspect="1"/>
          </p:cNvPicPr>
          <p:nvPr/>
        </p:nvPicPr>
        <p:blipFill>
          <a:blip r:embed="rId3"/>
          <a:stretch>
            <a:fillRect/>
          </a:stretch>
        </p:blipFill>
        <p:spPr>
          <a:xfrm>
            <a:off x="8059554" y="2920427"/>
            <a:ext cx="3124200" cy="1466850"/>
          </a:xfrm>
          <a:prstGeom prst="rect">
            <a:avLst/>
          </a:prstGeom>
        </p:spPr>
      </p:pic>
    </p:spTree>
    <p:extLst>
      <p:ext uri="{BB962C8B-B14F-4D97-AF65-F5344CB8AC3E}">
        <p14:creationId xmlns:p14="http://schemas.microsoft.com/office/powerpoint/2010/main" val="3846666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3A439-10E4-F351-DD84-CF7886381F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1D665-2FA8-263D-3550-BD7C84F791C0}"/>
              </a:ext>
            </a:extLst>
          </p:cNvPr>
          <p:cNvSpPr/>
          <p:nvPr/>
        </p:nvSpPr>
        <p:spPr>
          <a:xfrm>
            <a:off x="620715" y="17809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096B9A51-DDD5-3984-552B-2FAF8C34B35D}"/>
              </a:ext>
            </a:extLst>
          </p:cNvPr>
          <p:cNvSpPr txBox="1"/>
          <p:nvPr/>
        </p:nvSpPr>
        <p:spPr>
          <a:xfrm>
            <a:off x="872955" y="1892481"/>
            <a:ext cx="7051310" cy="4199611"/>
          </a:xfrm>
          <a:prstGeom prst="rect">
            <a:avLst/>
          </a:prstGeom>
          <a:noFill/>
        </p:spPr>
        <p:txBody>
          <a:bodyPr wrap="square" rtlCol="0">
            <a:spAutoFit/>
          </a:bodyPr>
          <a:lstStyle/>
          <a:p>
            <a:pPr>
              <a:lnSpc>
                <a:spcPct val="150000"/>
              </a:lnSpc>
            </a:pPr>
            <a:r>
              <a:rPr lang="en-US" sz="2000" b="1" dirty="0">
                <a:latin typeface="Alexandria"/>
              </a:rPr>
              <a:t>7.2 London: Market Pressures and Policy Responses</a:t>
            </a:r>
          </a:p>
          <a:p>
            <a:pPr>
              <a:lnSpc>
                <a:spcPct val="150000"/>
              </a:lnSpc>
            </a:pPr>
            <a:r>
              <a:rPr lang="en-US" sz="2000" b="1" dirty="0">
                <a:latin typeface="Alexandria"/>
              </a:rPr>
              <a:t>Overview:</a:t>
            </a:r>
            <a:r>
              <a:rPr lang="en-US" sz="2000" dirty="0">
                <a:latin typeface="Alexandria"/>
              </a:rPr>
              <a:t> London faces strong demand from domestic and international buyers, limited central land supply, and complex planning rules. High prices pushed many households to peripheries and stimulated contentious policy debates on densification and social housing provision.</a:t>
            </a:r>
          </a:p>
          <a:p>
            <a:pPr>
              <a:lnSpc>
                <a:spcPct val="150000"/>
              </a:lnSpc>
            </a:pPr>
            <a:r>
              <a:rPr lang="en-US" sz="2000" b="1" dirty="0">
                <a:latin typeface="Alexandria"/>
              </a:rPr>
              <a:t>Key lessons:</a:t>
            </a:r>
            <a:r>
              <a:rPr lang="en-US" sz="2000" dirty="0">
                <a:latin typeface="Alexandria"/>
              </a:rPr>
              <a:t> Liberalizing supply near transit and strengthening targeted social housing can be complementary but politically difficult.</a:t>
            </a:r>
          </a:p>
        </p:txBody>
      </p:sp>
      <p:pic>
        <p:nvPicPr>
          <p:cNvPr id="7" name="Graphic 21">
            <a:extLst>
              <a:ext uri="{FF2B5EF4-FFF2-40B4-BE49-F238E27FC236}">
                <a16:creationId xmlns:a16="http://schemas.microsoft.com/office/drawing/2014/main" id="{70956908-4BD1-FB6C-8DAA-4EC5968F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B77DECBD-3FD7-D70F-073A-DC333D1393E9}"/>
              </a:ext>
            </a:extLst>
          </p:cNvPr>
          <p:cNvSpPr txBox="1"/>
          <p:nvPr/>
        </p:nvSpPr>
        <p:spPr>
          <a:xfrm>
            <a:off x="758565" y="765908"/>
            <a:ext cx="6533562" cy="1318181"/>
          </a:xfrm>
          <a:prstGeom prst="rect">
            <a:avLst/>
          </a:prstGeom>
          <a:noFill/>
        </p:spPr>
        <p:txBody>
          <a:bodyPr wrap="square" rtlCol="0">
            <a:spAutoFit/>
          </a:bodyPr>
          <a:lstStyle/>
          <a:p>
            <a:pPr>
              <a:lnSpc>
                <a:spcPct val="150000"/>
              </a:lnSpc>
            </a:pPr>
            <a:r>
              <a:rPr lang="en-US" sz="2800" dirty="0">
                <a:latin typeface="Alexandria"/>
              </a:rPr>
              <a:t> </a:t>
            </a:r>
            <a:r>
              <a:rPr lang="en-US" sz="2800" b="1" dirty="0">
                <a:latin typeface="Alexandria"/>
              </a:rPr>
              <a:t>7. Case Studies (Detailed)</a:t>
            </a:r>
          </a:p>
          <a:p>
            <a:pPr>
              <a:lnSpc>
                <a:spcPct val="150000"/>
              </a:lnSpc>
            </a:pPr>
            <a:endParaRPr lang="en-US" sz="2800" b="1" dirty="0">
              <a:latin typeface="Alexandria"/>
            </a:endParaRPr>
          </a:p>
        </p:txBody>
      </p:sp>
      <p:pic>
        <p:nvPicPr>
          <p:cNvPr id="3" name="صورة 2">
            <a:extLst>
              <a:ext uri="{FF2B5EF4-FFF2-40B4-BE49-F238E27FC236}">
                <a16:creationId xmlns:a16="http://schemas.microsoft.com/office/drawing/2014/main" id="{9769D8B8-E529-DF31-769E-F0179C1CE910}"/>
              </a:ext>
            </a:extLst>
          </p:cNvPr>
          <p:cNvPicPr>
            <a:picLocks noChangeAspect="1"/>
          </p:cNvPicPr>
          <p:nvPr/>
        </p:nvPicPr>
        <p:blipFill>
          <a:blip r:embed="rId3"/>
          <a:stretch>
            <a:fillRect/>
          </a:stretch>
        </p:blipFill>
        <p:spPr>
          <a:xfrm>
            <a:off x="8250100" y="2365989"/>
            <a:ext cx="2857500" cy="1600200"/>
          </a:xfrm>
          <a:prstGeom prst="rect">
            <a:avLst/>
          </a:prstGeom>
        </p:spPr>
      </p:pic>
    </p:spTree>
    <p:extLst>
      <p:ext uri="{BB962C8B-B14F-4D97-AF65-F5344CB8AC3E}">
        <p14:creationId xmlns:p14="http://schemas.microsoft.com/office/powerpoint/2010/main" val="2219713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53361-6563-9012-5BF5-86439AAA8E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5E6B31-35F9-73A2-EB6C-F4113E692A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475E6B63-ED1C-DFA5-7EE6-9A089FD5FF8D}"/>
              </a:ext>
            </a:extLst>
          </p:cNvPr>
          <p:cNvSpPr txBox="1"/>
          <p:nvPr/>
        </p:nvSpPr>
        <p:spPr>
          <a:xfrm>
            <a:off x="826581" y="2084089"/>
            <a:ext cx="7432999" cy="3737946"/>
          </a:xfrm>
          <a:prstGeom prst="rect">
            <a:avLst/>
          </a:prstGeom>
          <a:noFill/>
        </p:spPr>
        <p:txBody>
          <a:bodyPr wrap="square" rtlCol="0">
            <a:spAutoFit/>
          </a:bodyPr>
          <a:lstStyle/>
          <a:p>
            <a:pPr>
              <a:lnSpc>
                <a:spcPct val="150000"/>
              </a:lnSpc>
            </a:pPr>
            <a:r>
              <a:rPr lang="en-US" sz="2000" b="1" dirty="0">
                <a:latin typeface="Alexandria"/>
              </a:rPr>
              <a:t>7.3 Portland (USA): Growth Management, NIMBYism, and Affordability</a:t>
            </a:r>
          </a:p>
          <a:p>
            <a:pPr>
              <a:lnSpc>
                <a:spcPct val="150000"/>
              </a:lnSpc>
            </a:pPr>
            <a:r>
              <a:rPr lang="en-US" sz="2000" b="1" dirty="0">
                <a:latin typeface="Alexandria"/>
              </a:rPr>
              <a:t>Overview:</a:t>
            </a:r>
            <a:r>
              <a:rPr lang="en-US" sz="2000" dirty="0">
                <a:latin typeface="Alexandria"/>
              </a:rPr>
              <a:t> Portland’s urban growth boundary slowed suburban sprawl but constrained land supply, contributing to price increases. Local opposition to densification (NIMBYism) complicates efforts to add housing.</a:t>
            </a:r>
          </a:p>
          <a:p>
            <a:pPr>
              <a:lnSpc>
                <a:spcPct val="150000"/>
              </a:lnSpc>
            </a:pPr>
            <a:r>
              <a:rPr lang="en-US" sz="2000" b="1" dirty="0">
                <a:latin typeface="Alexandria"/>
              </a:rPr>
              <a:t>Key lessons:</a:t>
            </a:r>
            <a:r>
              <a:rPr lang="en-US" sz="2000" dirty="0">
                <a:latin typeface="Alexandria"/>
              </a:rPr>
              <a:t> Growth management without flexible urban infill strategies can unintentionally harm affordability.</a:t>
            </a:r>
          </a:p>
        </p:txBody>
      </p:sp>
      <p:pic>
        <p:nvPicPr>
          <p:cNvPr id="7" name="Graphic 21">
            <a:extLst>
              <a:ext uri="{FF2B5EF4-FFF2-40B4-BE49-F238E27FC236}">
                <a16:creationId xmlns:a16="http://schemas.microsoft.com/office/drawing/2014/main" id="{6BC0F22F-1718-BB96-5397-5F3FCC9B0B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CB2C3AC7-F819-F1B0-1F7E-7CE6E042803F}"/>
              </a:ext>
            </a:extLst>
          </p:cNvPr>
          <p:cNvSpPr txBox="1"/>
          <p:nvPr/>
        </p:nvSpPr>
        <p:spPr>
          <a:xfrm>
            <a:off x="758565" y="765908"/>
            <a:ext cx="6533562" cy="1318181"/>
          </a:xfrm>
          <a:prstGeom prst="rect">
            <a:avLst/>
          </a:prstGeom>
          <a:noFill/>
        </p:spPr>
        <p:txBody>
          <a:bodyPr wrap="square" rtlCol="0">
            <a:spAutoFit/>
          </a:bodyPr>
          <a:lstStyle/>
          <a:p>
            <a:pPr>
              <a:lnSpc>
                <a:spcPct val="150000"/>
              </a:lnSpc>
            </a:pPr>
            <a:r>
              <a:rPr lang="en-US" sz="2800" dirty="0">
                <a:latin typeface="Alexandria"/>
              </a:rPr>
              <a:t> </a:t>
            </a:r>
            <a:r>
              <a:rPr lang="en-US" sz="2800" b="1" dirty="0">
                <a:latin typeface="Alexandria"/>
              </a:rPr>
              <a:t>7. Case Studies (Detailed)</a:t>
            </a:r>
          </a:p>
          <a:p>
            <a:pPr>
              <a:lnSpc>
                <a:spcPct val="150000"/>
              </a:lnSpc>
            </a:pPr>
            <a:endParaRPr lang="en-US" sz="2800" b="1" dirty="0">
              <a:latin typeface="Alexandria"/>
            </a:endParaRPr>
          </a:p>
        </p:txBody>
      </p:sp>
      <p:pic>
        <p:nvPicPr>
          <p:cNvPr id="3" name="صورة 2">
            <a:extLst>
              <a:ext uri="{FF2B5EF4-FFF2-40B4-BE49-F238E27FC236}">
                <a16:creationId xmlns:a16="http://schemas.microsoft.com/office/drawing/2014/main" id="{B35EC43C-D259-21C3-6266-F6BABFEC140D}"/>
              </a:ext>
            </a:extLst>
          </p:cNvPr>
          <p:cNvPicPr>
            <a:picLocks noChangeAspect="1"/>
          </p:cNvPicPr>
          <p:nvPr/>
        </p:nvPicPr>
        <p:blipFill>
          <a:blip r:embed="rId3"/>
          <a:stretch>
            <a:fillRect/>
          </a:stretch>
        </p:blipFill>
        <p:spPr>
          <a:xfrm>
            <a:off x="8259580" y="2782314"/>
            <a:ext cx="3049837" cy="2029528"/>
          </a:xfrm>
          <a:prstGeom prst="rect">
            <a:avLst/>
          </a:prstGeom>
        </p:spPr>
      </p:pic>
    </p:spTree>
    <p:extLst>
      <p:ext uri="{BB962C8B-B14F-4D97-AF65-F5344CB8AC3E}">
        <p14:creationId xmlns:p14="http://schemas.microsoft.com/office/powerpoint/2010/main" val="3432371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779EE-D480-4245-B4CD-8F2065E488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4E783-92EB-4F58-A8EA-515181CD7C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012571BC-323A-F5D0-953E-0EAB3AE82F09}"/>
              </a:ext>
            </a:extLst>
          </p:cNvPr>
          <p:cNvSpPr txBox="1"/>
          <p:nvPr/>
        </p:nvSpPr>
        <p:spPr>
          <a:xfrm>
            <a:off x="826582" y="1777521"/>
            <a:ext cx="6465546" cy="4315027"/>
          </a:xfrm>
          <a:prstGeom prst="rect">
            <a:avLst/>
          </a:prstGeom>
          <a:noFill/>
        </p:spPr>
        <p:txBody>
          <a:bodyPr wrap="square" rtlCol="0">
            <a:spAutoFit/>
          </a:bodyPr>
          <a:lstStyle/>
          <a:p>
            <a:pPr>
              <a:lnSpc>
                <a:spcPct val="200000"/>
              </a:lnSpc>
            </a:pPr>
            <a:r>
              <a:rPr lang="en-US" sz="2000" b="1" dirty="0"/>
              <a:t>7.4 Dubai: Rapid Supply, Price Volatility</a:t>
            </a:r>
          </a:p>
          <a:p>
            <a:pPr>
              <a:lnSpc>
                <a:spcPct val="200000"/>
              </a:lnSpc>
            </a:pPr>
            <a:r>
              <a:rPr lang="en-US" sz="2000" b="1" dirty="0"/>
              <a:t>Overview:</a:t>
            </a:r>
            <a:r>
              <a:rPr lang="en-US" sz="2000" dirty="0"/>
              <a:t> Cities with rapid, supply-driven growth like Dubai experience boom-bust cycles and high volatility in prices and rents.</a:t>
            </a:r>
          </a:p>
          <a:p>
            <a:pPr>
              <a:lnSpc>
                <a:spcPct val="200000"/>
              </a:lnSpc>
            </a:pPr>
            <a:r>
              <a:rPr lang="en-US" sz="2000" b="1" dirty="0"/>
              <a:t>Key lessons:</a:t>
            </a:r>
            <a:r>
              <a:rPr lang="en-US" sz="2000" dirty="0"/>
              <a:t> Rapid construction without matching long-term demand forecasting can lead to oversupply and price collapses.</a:t>
            </a:r>
          </a:p>
        </p:txBody>
      </p:sp>
      <p:pic>
        <p:nvPicPr>
          <p:cNvPr id="7" name="Graphic 21">
            <a:extLst>
              <a:ext uri="{FF2B5EF4-FFF2-40B4-BE49-F238E27FC236}">
                <a16:creationId xmlns:a16="http://schemas.microsoft.com/office/drawing/2014/main" id="{DF696E5E-10C6-0315-3D98-A382FE824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0F3F1CAE-A02C-8AA9-9DE0-F92BDA1C4C1B}"/>
              </a:ext>
            </a:extLst>
          </p:cNvPr>
          <p:cNvSpPr txBox="1"/>
          <p:nvPr/>
        </p:nvSpPr>
        <p:spPr>
          <a:xfrm>
            <a:off x="758565" y="765908"/>
            <a:ext cx="6533562" cy="1318181"/>
          </a:xfrm>
          <a:prstGeom prst="rect">
            <a:avLst/>
          </a:prstGeom>
          <a:noFill/>
        </p:spPr>
        <p:txBody>
          <a:bodyPr wrap="square" rtlCol="0">
            <a:spAutoFit/>
          </a:bodyPr>
          <a:lstStyle/>
          <a:p>
            <a:pPr>
              <a:lnSpc>
                <a:spcPct val="150000"/>
              </a:lnSpc>
            </a:pPr>
            <a:r>
              <a:rPr lang="en-US" sz="2800" dirty="0">
                <a:latin typeface="Alexandria"/>
              </a:rPr>
              <a:t> </a:t>
            </a:r>
            <a:r>
              <a:rPr lang="en-US" sz="2800" b="1" dirty="0">
                <a:latin typeface="Alexandria"/>
              </a:rPr>
              <a:t>7. Case Studies (Detailed)</a:t>
            </a:r>
          </a:p>
          <a:p>
            <a:pPr>
              <a:lnSpc>
                <a:spcPct val="150000"/>
              </a:lnSpc>
            </a:pPr>
            <a:endParaRPr lang="en-US" sz="2800" b="1" dirty="0">
              <a:latin typeface="Alexandria"/>
            </a:endParaRPr>
          </a:p>
        </p:txBody>
      </p:sp>
      <p:pic>
        <p:nvPicPr>
          <p:cNvPr id="3" name="صورة 2">
            <a:extLst>
              <a:ext uri="{FF2B5EF4-FFF2-40B4-BE49-F238E27FC236}">
                <a16:creationId xmlns:a16="http://schemas.microsoft.com/office/drawing/2014/main" id="{6D65BA25-89E4-34AF-3795-1A59DF046A2F}"/>
              </a:ext>
            </a:extLst>
          </p:cNvPr>
          <p:cNvPicPr>
            <a:picLocks noChangeAspect="1"/>
          </p:cNvPicPr>
          <p:nvPr/>
        </p:nvPicPr>
        <p:blipFill>
          <a:blip r:embed="rId3"/>
          <a:stretch>
            <a:fillRect/>
          </a:stretch>
        </p:blipFill>
        <p:spPr>
          <a:xfrm>
            <a:off x="7501431" y="2610006"/>
            <a:ext cx="3620568" cy="2711931"/>
          </a:xfrm>
          <a:prstGeom prst="rect">
            <a:avLst/>
          </a:prstGeom>
        </p:spPr>
      </p:pic>
    </p:spTree>
    <p:extLst>
      <p:ext uri="{BB962C8B-B14F-4D97-AF65-F5344CB8AC3E}">
        <p14:creationId xmlns:p14="http://schemas.microsoft.com/office/powerpoint/2010/main" val="3765011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9A614-A21E-6B56-7D5A-ABB14DE10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E32861-D5CB-6347-9CD0-3C151FEE63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0AF708F9-DFC9-7FE9-D50A-EEAF319C6944}"/>
              </a:ext>
            </a:extLst>
          </p:cNvPr>
          <p:cNvSpPr txBox="1"/>
          <p:nvPr/>
        </p:nvSpPr>
        <p:spPr>
          <a:xfrm>
            <a:off x="826581" y="2055031"/>
            <a:ext cx="10394117" cy="3276282"/>
          </a:xfrm>
          <a:prstGeom prst="rect">
            <a:avLst/>
          </a:prstGeom>
          <a:noFill/>
        </p:spPr>
        <p:txBody>
          <a:bodyPr wrap="square" rtlCol="0">
            <a:spAutoFit/>
          </a:bodyPr>
          <a:lstStyle/>
          <a:p>
            <a:pPr>
              <a:lnSpc>
                <a:spcPct val="150000"/>
              </a:lnSpc>
            </a:pPr>
            <a:r>
              <a:rPr lang="en-US" sz="2000" b="1" dirty="0"/>
              <a:t> Market &amp; Demand Tools</a:t>
            </a:r>
          </a:p>
          <a:p>
            <a:pPr>
              <a:lnSpc>
                <a:spcPct val="150000"/>
              </a:lnSpc>
            </a:pPr>
            <a:r>
              <a:rPr lang="en-US" sz="2000" b="1" dirty="0"/>
              <a:t>Comparative Market Analysis (CMA)</a:t>
            </a:r>
            <a:r>
              <a:rPr lang="en-US" sz="2000" dirty="0"/>
              <a:t> → Evaluates prices and rents of similar properties.</a:t>
            </a:r>
          </a:p>
          <a:p>
            <a:pPr>
              <a:lnSpc>
                <a:spcPct val="150000"/>
              </a:lnSpc>
            </a:pPr>
            <a:r>
              <a:rPr lang="en-US" sz="2000" b="1" dirty="0"/>
              <a:t>Supply &amp; Demand Studies</a:t>
            </a:r>
            <a:r>
              <a:rPr lang="en-US" sz="2000" dirty="0"/>
              <a:t> → Measures pipeline projects vs. housing demand.</a:t>
            </a:r>
          </a:p>
          <a:p>
            <a:pPr>
              <a:lnSpc>
                <a:spcPct val="150000"/>
              </a:lnSpc>
            </a:pPr>
            <a:r>
              <a:rPr lang="en-US" sz="2000" b="1" dirty="0"/>
              <a:t>Real Estate Market Reports</a:t>
            </a:r>
            <a:r>
              <a:rPr lang="en-US" sz="2000" dirty="0"/>
              <a:t> → Provide forecasts and trends.</a:t>
            </a:r>
          </a:p>
          <a:p>
            <a:pPr>
              <a:lnSpc>
                <a:spcPct val="150000"/>
              </a:lnSpc>
            </a:pPr>
            <a:r>
              <a:rPr lang="en-US" sz="2000" b="1" dirty="0"/>
              <a:t>Demographic Analysis</a:t>
            </a:r>
            <a:r>
              <a:rPr lang="en-US" sz="2000" dirty="0"/>
              <a:t> → Population growth, income levels, urbanization trends.</a:t>
            </a:r>
          </a:p>
          <a:p>
            <a:pPr>
              <a:lnSpc>
                <a:spcPct val="150000"/>
              </a:lnSpc>
            </a:pPr>
            <a:r>
              <a:rPr lang="en-US" sz="2000" b="1" dirty="0"/>
              <a:t>Location Analysis</a:t>
            </a:r>
            <a:r>
              <a:rPr lang="en-US" sz="2000" dirty="0"/>
              <a:t> → Accessibility, infrastructure, schools, hospitals, transport links.</a:t>
            </a:r>
            <a:br>
              <a:rPr lang="en-US" sz="2000" dirty="0"/>
            </a:br>
            <a:endParaRPr lang="en-US" sz="2000" dirty="0"/>
          </a:p>
        </p:txBody>
      </p:sp>
      <p:pic>
        <p:nvPicPr>
          <p:cNvPr id="7" name="Graphic 21">
            <a:extLst>
              <a:ext uri="{FF2B5EF4-FFF2-40B4-BE49-F238E27FC236}">
                <a16:creationId xmlns:a16="http://schemas.microsoft.com/office/drawing/2014/main" id="{E389C034-2B12-08FA-0F8F-B64DF9F7E9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65FBFF4B-E1E9-A3E2-FA1B-3615B3ABE138}"/>
              </a:ext>
            </a:extLst>
          </p:cNvPr>
          <p:cNvSpPr txBox="1"/>
          <p:nvPr/>
        </p:nvSpPr>
        <p:spPr>
          <a:xfrm>
            <a:off x="826581" y="544034"/>
            <a:ext cx="8361828" cy="954107"/>
          </a:xfrm>
          <a:prstGeom prst="rect">
            <a:avLst/>
          </a:prstGeom>
          <a:noFill/>
        </p:spPr>
        <p:txBody>
          <a:bodyPr wrap="square" rtlCol="0">
            <a:spAutoFit/>
          </a:bodyPr>
          <a:lstStyle/>
          <a:p>
            <a:r>
              <a:rPr lang="en-US" sz="2800" dirty="0">
                <a:latin typeface="Alexandria"/>
              </a:rPr>
              <a:t> </a:t>
            </a:r>
            <a:r>
              <a:rPr lang="en-US" sz="2800" b="1" dirty="0">
                <a:latin typeface="Alexandria"/>
              </a:rPr>
              <a:t>8. </a:t>
            </a:r>
            <a:r>
              <a:rPr lang="en-US" sz="2800" dirty="0">
                <a:latin typeface="Alexandria"/>
              </a:rPr>
              <a:t>M</a:t>
            </a:r>
            <a:r>
              <a:rPr lang="en-US" sz="2800" dirty="0"/>
              <a:t>arket and demand tools to decide about new real estate investment?</a:t>
            </a:r>
            <a:endParaRPr lang="en-US" sz="2800" b="1" dirty="0">
              <a:latin typeface="Alexandria"/>
            </a:endParaRPr>
          </a:p>
        </p:txBody>
      </p:sp>
    </p:spTree>
    <p:extLst>
      <p:ext uri="{BB962C8B-B14F-4D97-AF65-F5344CB8AC3E}">
        <p14:creationId xmlns:p14="http://schemas.microsoft.com/office/powerpoint/2010/main" val="410028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FF4A7178-C7F1-F787-0A75-A381250F6F45}"/>
              </a:ext>
            </a:extLst>
          </p:cNvPr>
          <p:cNvSpPr/>
          <p:nvPr/>
        </p:nvSpPr>
        <p:spPr>
          <a:xfrm>
            <a:off x="6099277" y="3861550"/>
            <a:ext cx="4955591" cy="2495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charset="0"/>
              </a:rPr>
              <a:t>EXERSICE</a:t>
            </a:r>
          </a:p>
          <a:p>
            <a:pPr algn="ctr"/>
            <a:r>
              <a:rPr lang="en-US" sz="2400" dirty="0">
                <a:solidFill>
                  <a:schemeClr val="tx1"/>
                </a:solidFill>
                <a:latin typeface="Alexandria"/>
              </a:rPr>
              <a:t>Using supply demand in housing and equilibrium price ,predicate about the prices trend at your country/city? </a:t>
            </a:r>
            <a:endParaRPr lang="id-ID" sz="2400" dirty="0">
              <a:solidFill>
                <a:schemeClr val="tx1"/>
              </a:solidFill>
              <a:latin typeface="Alexandria"/>
            </a:endParaRPr>
          </a:p>
        </p:txBody>
      </p:sp>
      <p:sp>
        <p:nvSpPr>
          <p:cNvPr id="2" name="Rectangle 1"/>
          <p:cNvSpPr/>
          <p:nvPr/>
        </p:nvSpPr>
        <p:spPr>
          <a:xfrm>
            <a:off x="1114961" y="1397679"/>
            <a:ext cx="4955591" cy="3427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04580" y="1699447"/>
            <a:ext cx="4222539" cy="2862322"/>
          </a:xfrm>
          <a:prstGeom prst="rect">
            <a:avLst/>
          </a:prstGeom>
        </p:spPr>
        <p:txBody>
          <a:bodyPr wrap="square">
            <a:spAutoFit/>
          </a:bodyPr>
          <a:lstStyle/>
          <a:p>
            <a:r>
              <a:rPr lang="en-US" sz="2000" dirty="0">
                <a:latin typeface="Alexandria"/>
              </a:rPr>
              <a:t>Housing affordability results from interactions between supply constraints, strong demand (local and global), financial conditions, and policy choices. Combining supply-side reforms, targeted subsidies, and careful planning can improve outcomes while balancing social objectives and market efficiency</a:t>
            </a:r>
            <a:endParaRPr lang="en-US" sz="2000" dirty="0">
              <a:latin typeface="Alexandria" charset="0"/>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37;p53">
            <a:extLst>
              <a:ext uri="{FF2B5EF4-FFF2-40B4-BE49-F238E27FC236}">
                <a16:creationId xmlns:a16="http://schemas.microsoft.com/office/drawing/2014/main" id="{2D7773C2-51B0-BF66-850B-2A906719611F}"/>
              </a:ext>
            </a:extLst>
          </p:cNvPr>
          <p:cNvGrpSpPr/>
          <p:nvPr/>
        </p:nvGrpSpPr>
        <p:grpSpPr>
          <a:xfrm>
            <a:off x="9548733" y="3861550"/>
            <a:ext cx="900671" cy="882741"/>
            <a:chOff x="-34776500" y="2631825"/>
            <a:chExt cx="291450" cy="291450"/>
          </a:xfrm>
        </p:grpSpPr>
        <p:sp>
          <p:nvSpPr>
            <p:cNvPr id="9" name="Google Shape;6238;p53">
              <a:extLst>
                <a:ext uri="{FF2B5EF4-FFF2-40B4-BE49-F238E27FC236}">
                  <a16:creationId xmlns:a16="http://schemas.microsoft.com/office/drawing/2014/main" id="{358B277C-24FF-8622-2F45-0E6E720002D2}"/>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239;p53">
              <a:extLst>
                <a:ext uri="{FF2B5EF4-FFF2-40B4-BE49-F238E27FC236}">
                  <a16:creationId xmlns:a16="http://schemas.microsoft.com/office/drawing/2014/main" id="{A85C9560-CAF3-A809-14EB-708A234F5CE5}"/>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40;p53">
              <a:extLst>
                <a:ext uri="{FF2B5EF4-FFF2-40B4-BE49-F238E27FC236}">
                  <a16:creationId xmlns:a16="http://schemas.microsoft.com/office/drawing/2014/main" id="{53DD2511-F9C7-0E0E-5629-3AADF8AAFE80}"/>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E47E61-9A9F-4AC5-8817-E0763391CF3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13116</TotalTime>
  <Words>4022</Words>
  <Application>Microsoft Office PowerPoint</Application>
  <PresentationFormat>شاشة عريضة</PresentationFormat>
  <Paragraphs>355</Paragraphs>
  <Slides>49</Slides>
  <Notes>5</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49</vt:i4>
      </vt:variant>
    </vt:vector>
  </HeadingPairs>
  <TitlesOfParts>
    <vt:vector size="57" baseType="lpstr">
      <vt:lpstr>Alexandria</vt:lpstr>
      <vt:lpstr>Arial</vt:lpstr>
      <vt:lpstr>Calibri</vt:lpstr>
      <vt:lpstr>Calibri Light</vt:lpstr>
      <vt:lpstr>Cambria Math</vt:lpstr>
      <vt:lpstr>Roboto Light</vt:lpstr>
      <vt:lpstr>Symbol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155</cp:revision>
  <dcterms:created xsi:type="dcterms:W3CDTF">2023-04-29T09:08:00Z</dcterms:created>
  <dcterms:modified xsi:type="dcterms:W3CDTF">2025-10-04T20:03:01Z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