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271" r:id="rId7"/>
    <p:sldId id="313" r:id="rId8"/>
    <p:sldId id="532" r:id="rId9"/>
    <p:sldId id="276" r:id="rId10"/>
    <p:sldId id="256" r:id="rId11"/>
    <p:sldId id="496" r:id="rId12"/>
    <p:sldId id="497" r:id="rId13"/>
    <p:sldId id="498" r:id="rId14"/>
    <p:sldId id="499" r:id="rId15"/>
    <p:sldId id="500" r:id="rId16"/>
    <p:sldId id="501" r:id="rId17"/>
    <p:sldId id="502" r:id="rId18"/>
    <p:sldId id="503" r:id="rId19"/>
    <p:sldId id="504" r:id="rId20"/>
    <p:sldId id="505" r:id="rId21"/>
    <p:sldId id="506" r:id="rId22"/>
    <p:sldId id="507" r:id="rId23"/>
    <p:sldId id="508" r:id="rId24"/>
    <p:sldId id="509" r:id="rId25"/>
    <p:sldId id="510" r:id="rId26"/>
    <p:sldId id="511" r:id="rId27"/>
    <p:sldId id="512" r:id="rId28"/>
    <p:sldId id="513" r:id="rId29"/>
    <p:sldId id="514" r:id="rId30"/>
    <p:sldId id="515" r:id="rId31"/>
    <p:sldId id="516" r:id="rId32"/>
    <p:sldId id="517" r:id="rId33"/>
    <p:sldId id="518" r:id="rId34"/>
    <p:sldId id="519" r:id="rId35"/>
    <p:sldId id="520" r:id="rId36"/>
    <p:sldId id="521" r:id="rId37"/>
    <p:sldId id="522" r:id="rId38"/>
    <p:sldId id="523" r:id="rId39"/>
    <p:sldId id="524" r:id="rId40"/>
    <p:sldId id="525" r:id="rId41"/>
    <p:sldId id="526" r:id="rId42"/>
    <p:sldId id="527" r:id="rId43"/>
    <p:sldId id="528" r:id="rId44"/>
    <p:sldId id="529" r:id="rId45"/>
    <p:sldId id="530" r:id="rId46"/>
    <p:sldId id="531"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32"/>
            <p14:sldId id="276"/>
            <p14:sldId id="256"/>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530"/>
            <p14:sldId id="531"/>
            <p14:sldId id="349"/>
          </p14:sldIdLst>
        </p14:section>
        <p14:section name="Untitled Section" id="{2F6AD2C2-46A9-4BC4-94FF-3A698A8E8EFB}">
          <p14:sldIdLst/>
        </p14:section>
      </p14:sectionLst>
    </p:ex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412" autoAdjust="0"/>
    <p:restoredTop sz="93738" autoAdjust="0"/>
  </p:normalViewPr>
  <p:slideViewPr>
    <p:cSldViewPr snapToGrid="0">
      <p:cViewPr>
        <p:scale>
          <a:sx n="74" d="100"/>
          <a:sy n="74" d="100"/>
        </p:scale>
        <p:origin x="-402" y="162"/>
      </p:cViewPr>
      <p:guideLst>
        <p:guide orient="horz" pos="2160"/>
        <p:guide pos="3840"/>
      </p:guideLst>
    </p:cSldViewPr>
  </p:slideViewPr>
  <p:notesTextViewPr>
    <p:cViewPr>
      <p:scale>
        <a:sx n="1" d="1"/>
        <a:sy n="1" d="1"/>
      </p:scale>
      <p:origin x="0" y="0"/>
    </p:cViewPr>
  </p:notesTextViewPr>
  <p:sorterViewPr>
    <p:cViewPr>
      <p:scale>
        <a:sx n="100" d="100"/>
        <a:sy n="100" d="100"/>
      </p:scale>
      <p:origin x="0" y="1156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374521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5</a:t>
            </a:fld>
            <a:endParaRPr lang="en-US">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7.png"/><Relationship Id="rId7" Type="http://schemas.openxmlformats.org/officeDocument/2006/relationships/image" Target="../media/image38.png"/><Relationship Id="rId2" Type="http://schemas.openxmlformats.org/officeDocument/2006/relationships/image" Target="../media/image36.jpeg"/><Relationship Id="rId1" Type="http://schemas.openxmlformats.org/officeDocument/2006/relationships/slideLayout" Target="../slideLayouts/slideLayout17.xml"/><Relationship Id="rId6" Type="http://schemas.openxmlformats.org/officeDocument/2006/relationships/image" Target="../media/image17.svg"/><Relationship Id="rId9"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الدكتور/ هيثم عيسى مناع </a:t>
            </a:r>
            <a:endParaRPr lang="en-US" sz="2400" b="1" dirty="0">
              <a:latin typeface="Alexandria" pitchFamily="2" charset="-78"/>
              <a:cs typeface="Alexandria" pitchFamily="2" charset="-78"/>
            </a:endParaRPr>
          </a:p>
        </p:txBody>
      </p:sp>
      <p:sp>
        <p:nvSpPr>
          <p:cNvPr id="31" name="TextBox 30"/>
          <p:cNvSpPr txBox="1"/>
          <p:nvPr/>
        </p:nvSpPr>
        <p:spPr>
          <a:xfrm>
            <a:off x="1108644" y="2424037"/>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34" name="Rectangle: Rounded Corners 33"/>
          <p:cNvSpPr/>
          <p:nvPr/>
        </p:nvSpPr>
        <p:spPr>
          <a:xfrm>
            <a:off x="194617" y="5458183"/>
            <a:ext cx="2781726" cy="91464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pitchFamily="2" charset="-78"/>
                <a:cs typeface="Alexandria" pitchFamily="2" charset="-78"/>
              </a:rPr>
              <a:t>المحاضرة </a:t>
            </a:r>
            <a:r>
              <a:rPr lang="ar-EG" sz="2800" b="1" dirty="0" smtClean="0">
                <a:solidFill>
                  <a:schemeClr val="bg1"/>
                </a:solidFill>
                <a:latin typeface="Alexandria" pitchFamily="2" charset="-78"/>
                <a:cs typeface="Alexandria" pitchFamily="2" charset="-78"/>
              </a:rPr>
              <a:t>الأولى</a:t>
            </a:r>
            <a:endParaRPr lang="en-US" sz="2800" b="1" dirty="0">
              <a:solidFill>
                <a:schemeClr val="bg1"/>
              </a:solidFill>
              <a:latin typeface="Alexandria" pitchFamily="2" charset="-78"/>
              <a:cs typeface="Alexandria" pitchFamily="2" charset="-78"/>
            </a:endParaRPr>
          </a:p>
        </p:txBody>
      </p:sp>
      <p:sp>
        <p:nvSpPr>
          <p:cNvPr id="46" name="TextBox 45"/>
          <p:cNvSpPr txBox="1"/>
          <p:nvPr/>
        </p:nvSpPr>
        <p:spPr>
          <a:xfrm>
            <a:off x="328941" y="4750297"/>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7064"/>
    </mc:Choice>
    <mc:Fallback xmlns="">
      <p:transition spd="slow" advTm="17064"/>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1021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213422" y="2270555"/>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10" name="Rectangle: Rounded Corners 9"/>
          <p:cNvSpPr/>
          <p:nvPr/>
        </p:nvSpPr>
        <p:spPr>
          <a:xfrm>
            <a:off x="7412687" y="3193961"/>
            <a:ext cx="3663144" cy="142955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Alexandria" pitchFamily="2" charset="-78"/>
                <a:cs typeface="Alexandria" pitchFamily="2" charset="-78"/>
              </a:rPr>
              <a:t>المحاضرة الأولى</a:t>
            </a:r>
          </a:p>
          <a:p>
            <a:pPr algn="ctr"/>
            <a:r>
              <a:rPr lang="ar-EG" sz="2800" b="1" dirty="0" smtClean="0">
                <a:solidFill>
                  <a:schemeClr val="tx1"/>
                </a:solidFill>
                <a:latin typeface="Alexandria" pitchFamily="2" charset="-78"/>
                <a:cs typeface="Alexandria" pitchFamily="2" charset="-78"/>
              </a:rPr>
              <a:t> ماهية حقوق الملكية الفكرية</a:t>
            </a:r>
            <a:endParaRPr lang="en-US" sz="2800" b="1" dirty="0">
              <a:solidFill>
                <a:schemeClr val="tx1"/>
              </a:solidFill>
              <a:latin typeface="Alexandria" pitchFamily="2" charset="-78"/>
              <a:cs typeface="Alexandria" pitchFamily="2" charset="-78"/>
            </a:endParaRPr>
          </a:p>
        </p:txBody>
      </p:sp>
      <p:sp>
        <p:nvSpPr>
          <p:cNvPr id="11" name="TextBox 10"/>
          <p:cNvSpPr txBox="1"/>
          <p:nvPr/>
        </p:nvSpPr>
        <p:spPr>
          <a:xfrm>
            <a:off x="6370224" y="4802552"/>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pitchFamily="2" charset="-78"/>
                <a:cs typeface="Alexandria" pitchFamily="2" charset="-78"/>
              </a:rPr>
              <a:t>Dr. </a:t>
            </a:r>
            <a:r>
              <a:rPr lang="en-US" sz="2800" b="1" dirty="0" err="1">
                <a:solidFill>
                  <a:srgbClr val="00B0F0"/>
                </a:solidFill>
                <a:latin typeface="Alexandria" pitchFamily="2" charset="-78"/>
                <a:cs typeface="Alexandria" pitchFamily="2" charset="-78"/>
              </a:rPr>
              <a:t>Haytham</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Eissa</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Manaa</a:t>
            </a:r>
            <a:endParaRPr lang="en-US" sz="2800" b="1" dirty="0">
              <a:solidFill>
                <a:srgbClr val="00B0F0"/>
              </a:solidFill>
              <a:latin typeface="Alexandria" pitchFamily="2" charset="-78"/>
              <a:cs typeface="Alexandria" pitchFamily="2" charset="-78"/>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pitchFamily="2" charset="-78"/>
                <a:cs typeface="Alexandria" pitchFamily="2" charset="-78"/>
              </a:rPr>
              <a:t>Prepared by</a:t>
            </a:r>
          </a:p>
        </p:txBody>
      </p:sp>
      <p:pic>
        <p:nvPicPr>
          <p:cNvPr id="22" name="Graphic 21"/>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7000"/>
    </mc:Choice>
    <mc:Fallback xmlns="">
      <p:transition spd="slow" advTm="97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9" y="500900"/>
            <a:ext cx="90723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860635" cy="1754326"/>
          </a:xfrm>
          <a:prstGeom prst="rect">
            <a:avLst/>
          </a:prstGeom>
          <a:noFill/>
        </p:spPr>
        <p:txBody>
          <a:bodyPr wrap="square">
            <a:spAutoFit/>
          </a:bodyPr>
          <a:lstStyle/>
          <a:p>
            <a:pPr lvl="0" algn="r">
              <a:lnSpc>
                <a:spcPct val="120000"/>
              </a:lnSpc>
            </a:pPr>
            <a:r>
              <a:rPr lang="ar-EG" b="1" dirty="0" smtClean="0">
                <a:latin typeface="Alexandria" pitchFamily="2" charset="-78"/>
                <a:cs typeface="Alexandria" pitchFamily="2" charset="-78"/>
              </a:rPr>
              <a:t>1-أهمية الحماية القانونية للملكية الفكرية</a:t>
            </a:r>
          </a:p>
          <a:p>
            <a:pPr lvl="0" algn="r">
              <a:lnSpc>
                <a:spcPct val="120000"/>
              </a:lnSpc>
            </a:pPr>
            <a:r>
              <a:rPr lang="ar-EG" b="1" dirty="0" smtClean="0">
                <a:latin typeface="Alexandria" pitchFamily="2" charset="-78"/>
                <a:cs typeface="Alexandria" pitchFamily="2" charset="-78"/>
              </a:rPr>
              <a:t>2 –مفهوم الملكية الفكرية</a:t>
            </a:r>
            <a:endParaRPr lang="ar-EG" b="1" dirty="0">
              <a:latin typeface="Alexandria" pitchFamily="2" charset="-78"/>
              <a:cs typeface="Alexandria" pitchFamily="2" charset="-78"/>
            </a:endParaRPr>
          </a:p>
          <a:p>
            <a:pPr lvl="0" algn="r">
              <a:lnSpc>
                <a:spcPct val="120000"/>
              </a:lnSpc>
            </a:pPr>
            <a:r>
              <a:rPr lang="ar-EG" b="1" dirty="0">
                <a:latin typeface="Alexandria" pitchFamily="2" charset="-78"/>
                <a:cs typeface="Alexandria" pitchFamily="2" charset="-78"/>
              </a:rPr>
              <a:t>3</a:t>
            </a:r>
            <a:r>
              <a:rPr lang="ar-EG" b="1" dirty="0" smtClean="0">
                <a:latin typeface="Alexandria" pitchFamily="2" charset="-78"/>
                <a:cs typeface="Alexandria" pitchFamily="2" charset="-78"/>
              </a:rPr>
              <a:t>- أقسام حقوق الملكية الفكرية </a:t>
            </a:r>
            <a:endParaRPr lang="ar-EG" b="1" dirty="0">
              <a:latin typeface="Alexandria" pitchFamily="2" charset="-78"/>
              <a:cs typeface="Alexandria" pitchFamily="2" charset="-78"/>
            </a:endParaRPr>
          </a:p>
          <a:p>
            <a:pPr lvl="0" algn="r">
              <a:lnSpc>
                <a:spcPct val="120000"/>
              </a:lnSpc>
            </a:pPr>
            <a:r>
              <a:rPr lang="ar-EG" b="1" dirty="0" smtClean="0">
                <a:latin typeface="Alexandria" pitchFamily="2" charset="-78"/>
                <a:cs typeface="Alexandria" pitchFamily="2" charset="-78"/>
              </a:rPr>
              <a:t>4-الطبيعة القانونية للملكية الفكرية</a:t>
            </a:r>
          </a:p>
          <a:p>
            <a:pPr lvl="0" algn="r">
              <a:lnSpc>
                <a:spcPct val="120000"/>
              </a:lnSpc>
            </a:pPr>
            <a:r>
              <a:rPr lang="ar-EG" b="1" dirty="0" smtClean="0">
                <a:latin typeface="Alexandria" pitchFamily="2" charset="-78"/>
                <a:cs typeface="Alexandria" pitchFamily="2" charset="-78"/>
              </a:rPr>
              <a:t>5- خصائص حقوق الملكية الفكرية</a:t>
            </a:r>
            <a:endParaRPr lang="ar-EG" b="1" dirty="0">
              <a:latin typeface="Alexandria" pitchFamily="2" charset="-78"/>
              <a:cs typeface="Alexandria" pitchFamily="2" charset="-78"/>
            </a:endParaRPr>
          </a:p>
        </p:txBody>
      </p:sp>
      <p:sp>
        <p:nvSpPr>
          <p:cNvPr id="41" name="TextBox 40"/>
          <p:cNvSpPr txBox="1"/>
          <p:nvPr/>
        </p:nvSpPr>
        <p:spPr>
          <a:xfrm>
            <a:off x="6301339" y="1259391"/>
            <a:ext cx="1963999" cy="400110"/>
          </a:xfrm>
          <a:prstGeom prst="rect">
            <a:avLst/>
          </a:prstGeom>
          <a:noFill/>
        </p:spPr>
        <p:txBody>
          <a:bodyPr wrap="none" rtlCol="0">
            <a:spAutoFit/>
          </a:bodyPr>
          <a:lstStyle/>
          <a:p>
            <a:r>
              <a:rPr lang="ar-EG" sz="2000" b="1" dirty="0">
                <a:solidFill>
                  <a:srgbClr val="00B0F0"/>
                </a:solidFill>
                <a:latin typeface="Alexandria" pitchFamily="2" charset="-78"/>
                <a:cs typeface="Alexandria" pitchFamily="2" charset="-78"/>
              </a:rPr>
              <a:t>محاور المحاضرة</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5953"/>
    </mc:Choice>
    <mc:Fallback xmlns="">
      <p:transition spd="slow" advTm="859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07800" y="1097242"/>
            <a:ext cx="52239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1-أهمية الحماية القانونية للملكية الفكرية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29331" y="1823709"/>
            <a:ext cx="7864438" cy="563231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200000"/>
              </a:lnSpc>
            </a:pPr>
            <a:r>
              <a:rPr lang="ar-EG" sz="1600" dirty="0">
                <a:latin typeface="Alexandria" pitchFamily="2" charset="-78"/>
                <a:cs typeface="Alexandria" pitchFamily="2" charset="-78"/>
              </a:rPr>
              <a:t>هناك عدد من الأسباب تبرز الأهمية وراء ضرورة وجود نظام قانوني لحماية حقوق الملكية الفكرية، ونذكر منها</a:t>
            </a:r>
            <a:r>
              <a:rPr lang="ar-EG" sz="1600" dirty="0" smtClean="0">
                <a:latin typeface="Alexandria" pitchFamily="2" charset="-78"/>
                <a:cs typeface="Alexandria" pitchFamily="2" charset="-78"/>
              </a:rPr>
              <a:t>:</a:t>
            </a:r>
            <a:endParaRPr lang="ar-EG" sz="1600" dirty="0">
              <a:latin typeface="Alexandria" pitchFamily="2" charset="-78"/>
              <a:cs typeface="Alexandria" pitchFamily="2" charset="-78"/>
            </a:endParaRPr>
          </a:p>
          <a:p>
            <a:pPr algn="ctr" rtl="1">
              <a:lnSpc>
                <a:spcPct val="200000"/>
              </a:lnSpc>
            </a:pPr>
            <a:r>
              <a:rPr lang="ar-EG" u="sng" dirty="0" smtClean="0">
                <a:latin typeface="Alexandria" pitchFamily="2" charset="-78"/>
                <a:cs typeface="Alexandria" pitchFamily="2" charset="-78"/>
              </a:rPr>
              <a:t>1-تحقيق العدالة: </a:t>
            </a:r>
          </a:p>
          <a:p>
            <a:pPr algn="ctr" rtl="1">
              <a:lnSpc>
                <a:spcPct val="200000"/>
              </a:lnSpc>
            </a:pPr>
            <a:endParaRPr lang="ar-EG" u="sng" dirty="0" smtClean="0">
              <a:latin typeface="Alexandria" pitchFamily="2" charset="-78"/>
              <a:cs typeface="Alexandria" pitchFamily="2" charset="-78"/>
            </a:endParaRPr>
          </a:p>
          <a:p>
            <a:pPr algn="just" rtl="1">
              <a:lnSpc>
                <a:spcPct val="200000"/>
              </a:lnSpc>
            </a:pPr>
            <a:r>
              <a:rPr lang="ar-EG" sz="1600" dirty="0" smtClean="0">
                <a:latin typeface="Alexandria" pitchFamily="2" charset="-78"/>
                <a:cs typeface="Alexandria" pitchFamily="2" charset="-78"/>
              </a:rPr>
              <a:t> إذا </a:t>
            </a:r>
            <a:r>
              <a:rPr lang="ar-EG" sz="1600" dirty="0">
                <a:latin typeface="Alexandria" pitchFamily="2" charset="-78"/>
                <a:cs typeface="Alexandria" pitchFamily="2" charset="-78"/>
              </a:rPr>
              <a:t>أنتج الإنسان شيء واستغرق ذلك منه جهد ووقت ومال فإن العدالة تقتضي حصوله على مقابل من الغير الذي يرغب في الانتفاع به.</a:t>
            </a:r>
          </a:p>
          <a:p>
            <a:pPr algn="just" rtl="1"/>
            <a:endParaRPr lang="ar-EG" sz="1600" dirty="0">
              <a:latin typeface="Alexandria" pitchFamily="2" charset="-78"/>
              <a:cs typeface="Alexandria" pitchFamily="2" charset="-78"/>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799303"/>
            <a:ext cx="4007800" cy="284230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20931"/>
    </mc:Choice>
    <mc:Fallback xmlns="">
      <p:transition spd="slow" advTm="22093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07800" y="1097242"/>
            <a:ext cx="52239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1-أهمية الحماية القانونية للملكية الفكرية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1" name="TextBox 30"/>
          <p:cNvSpPr txBox="1"/>
          <p:nvPr/>
        </p:nvSpPr>
        <p:spPr>
          <a:xfrm>
            <a:off x="4029331" y="1823709"/>
            <a:ext cx="7864438" cy="464742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endParaRPr lang="ar-EG" sz="1600" dirty="0">
              <a:solidFill>
                <a:prstClr val="black"/>
              </a:solidFill>
              <a:latin typeface="Alexandria" pitchFamily="2" charset="-78"/>
              <a:cs typeface="Alexandria" pitchFamily="2" charset="-78"/>
            </a:endParaRPr>
          </a:p>
          <a:p>
            <a:pPr algn="just" rtl="1">
              <a:lnSpc>
                <a:spcPct val="200000"/>
              </a:lnSpc>
            </a:pPr>
            <a:endParaRPr lang="ar-EG" sz="1600" dirty="0" smtClean="0">
              <a:solidFill>
                <a:prstClr val="black"/>
              </a:solidFill>
              <a:latin typeface="Alexandria" pitchFamily="2" charset="-78"/>
              <a:cs typeface="Alexandria" pitchFamily="2" charset="-78"/>
            </a:endParaRPr>
          </a:p>
          <a:p>
            <a:pPr algn="just" rtl="1">
              <a:lnSpc>
                <a:spcPct val="200000"/>
              </a:lnSpc>
            </a:pPr>
            <a:r>
              <a:rPr lang="ar-EG" sz="1600" dirty="0" smtClean="0">
                <a:solidFill>
                  <a:prstClr val="black"/>
                </a:solidFill>
                <a:latin typeface="Alexandria" pitchFamily="2" charset="-78"/>
                <a:cs typeface="Alexandria" pitchFamily="2" charset="-78"/>
              </a:rPr>
              <a:t>فلا يستقيم مع مقتضيات العدالة أن يحرم المبتكر من الاستفادة المالية بابتكاره في حين</a:t>
            </a:r>
            <a:r>
              <a:rPr lang="en-US" sz="1600" dirty="0">
                <a:solidFill>
                  <a:prstClr val="black"/>
                </a:solidFill>
                <a:latin typeface="Alexandria" pitchFamily="2" charset="-78"/>
                <a:cs typeface="Alexandria" pitchFamily="2" charset="-78"/>
              </a:rPr>
              <a:t> </a:t>
            </a:r>
            <a:r>
              <a:rPr lang="ar-EG" dirty="0" smtClean="0">
                <a:solidFill>
                  <a:prstClr val="black"/>
                </a:solidFill>
                <a:latin typeface="Alexandria" pitchFamily="2" charset="-78"/>
                <a:cs typeface="Alexandria" pitchFamily="2" charset="-78"/>
              </a:rPr>
              <a:t>يسمح بذلك للغير الذي يرغب ف</a:t>
            </a:r>
            <a:r>
              <a:rPr lang="ar-EG" dirty="0">
                <a:solidFill>
                  <a:prstClr val="black"/>
                </a:solidFill>
                <a:latin typeface="Alexandria" pitchFamily="2" charset="-78"/>
                <a:cs typeface="Alexandria" pitchFamily="2" charset="-78"/>
              </a:rPr>
              <a:t>ي</a:t>
            </a:r>
            <a:r>
              <a:rPr lang="ar-EG" dirty="0" smtClean="0">
                <a:solidFill>
                  <a:prstClr val="black"/>
                </a:solidFill>
                <a:latin typeface="Alexandria" pitchFamily="2" charset="-78"/>
                <a:cs typeface="Alexandria" pitchFamily="2" charset="-78"/>
              </a:rPr>
              <a:t> الانتفاع به وتحقيق مكاسب مالية منه في عمله أو تجارته أو شركته أو غير ذلك. </a:t>
            </a: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prstClr val="white"/>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799303"/>
            <a:ext cx="4007800" cy="2842306"/>
          </a:xfrm>
          <a:prstGeom prst="rect">
            <a:avLst/>
          </a:prstGeom>
        </p:spPr>
      </p:pic>
    </p:spTree>
    <p:extLst>
      <p:ext uri="{BB962C8B-B14F-4D97-AF65-F5344CB8AC3E}">
        <p14:creationId xmlns:p14="http://schemas.microsoft.com/office/powerpoint/2010/main" val="3266313412"/>
      </p:ext>
    </p:extLst>
  </p:cSld>
  <p:clrMapOvr>
    <a:masterClrMapping/>
  </p:clrMapOvr>
  <mc:AlternateContent xmlns:mc="http://schemas.openxmlformats.org/markup-compatibility/2006" xmlns:p14="http://schemas.microsoft.com/office/powerpoint/2010/main">
    <mc:Choice Requires="p14">
      <p:transition spd="slow" p14:dur="2000" advTm="84605"/>
    </mc:Choice>
    <mc:Fallback xmlns="">
      <p:transition spd="slow" advTm="8460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5508" y="13360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4919729" y="1345306"/>
            <a:ext cx="6297769" cy="5355312"/>
          </a:xfrm>
          <a:prstGeom prst="rect">
            <a:avLst/>
          </a:prstGeom>
          <a:noFill/>
        </p:spPr>
        <p:txBody>
          <a:bodyPr wrap="square" rtlCol="0">
            <a:spAutoFit/>
          </a:bodyPr>
          <a:lstStyle/>
          <a:p>
            <a:pPr algn="ctr" rtl="1"/>
            <a:r>
              <a:rPr lang="ar-EG" b="1" u="sng" dirty="0" smtClean="0">
                <a:latin typeface="Alexandria" pitchFamily="2" charset="-78"/>
                <a:cs typeface="Alexandria" pitchFamily="2" charset="-78"/>
              </a:rPr>
              <a:t>2-تشجيع الابتكار</a:t>
            </a:r>
          </a:p>
          <a:p>
            <a:pPr algn="ctr" rtl="1"/>
            <a:endParaRPr lang="ar-EG" dirty="0">
              <a:latin typeface="Alexandria" pitchFamily="2" charset="-78"/>
              <a:cs typeface="Alexandria" pitchFamily="2" charset="-78"/>
            </a:endParaRPr>
          </a:p>
          <a:p>
            <a:pPr algn="just" rtl="1">
              <a:lnSpc>
                <a:spcPct val="200000"/>
              </a:lnSpc>
            </a:pPr>
            <a:r>
              <a:rPr lang="ar-EG" dirty="0" smtClean="0">
                <a:latin typeface="Alexandria" pitchFamily="2" charset="-78"/>
                <a:cs typeface="Alexandria" pitchFamily="2" charset="-78"/>
              </a:rPr>
              <a:t>وجود نظام قانوني لحماية حقوق الملكية الفكرية يحفز الأفراد على الابتكار؛ وذلك عن طريق منحهم حقوق استئثارية على ابتكاراتهم لفترة من الزمن.</a:t>
            </a:r>
          </a:p>
          <a:p>
            <a:pPr algn="just" rtl="1">
              <a:lnSpc>
                <a:spcPct val="200000"/>
              </a:lnSpc>
            </a:pPr>
            <a:r>
              <a:rPr lang="ar-EG" dirty="0" smtClean="0">
                <a:latin typeface="Alexandria" pitchFamily="2" charset="-78"/>
                <a:cs typeface="Alexandria" pitchFamily="2" charset="-78"/>
              </a:rPr>
              <a:t>كما أن الشركات لن تستثمر في مجال البحث والتطوير إذا لم يكن هناك نظام يضمن لها حماية ابتكاراتها من استغلال الغير لها بدون إذن.</a:t>
            </a:r>
          </a:p>
          <a:p>
            <a:pPr algn="ctr" rtl="1"/>
            <a:endParaRPr lang="ar-EG" dirty="0">
              <a:latin typeface="Alexandria" pitchFamily="2" charset="-78"/>
              <a:cs typeface="Alexandria" pitchFamily="2" charset="-78"/>
            </a:endParaRPr>
          </a:p>
          <a:p>
            <a:pPr algn="ctr" rtl="1"/>
            <a:endParaRPr lang="ar-EG" dirty="0" smtClean="0">
              <a:latin typeface="Alexandria" pitchFamily="2" charset="-78"/>
              <a:cs typeface="Alexandria" pitchFamily="2" charset="-78"/>
            </a:endParaRPr>
          </a:p>
          <a:p>
            <a:pPr algn="ctr" rtl="1"/>
            <a:endParaRPr lang="ar-EG" dirty="0">
              <a:latin typeface="Alexandria" pitchFamily="2" charset="-78"/>
              <a:cs typeface="Alexandria" pitchFamily="2" charset="-78"/>
            </a:endParaRPr>
          </a:p>
          <a:p>
            <a:pPr algn="ctr" rtl="1"/>
            <a:endParaRPr lang="ar-EG" dirty="0" smtClean="0">
              <a:latin typeface="Alexandria" pitchFamily="2" charset="-78"/>
              <a:cs typeface="Alexandria" pitchFamily="2" charset="-78"/>
            </a:endParaRPr>
          </a:p>
          <a:p>
            <a:pPr algn="ctr" rtl="1"/>
            <a:endParaRPr lang="en-US"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6726" y="1480531"/>
            <a:ext cx="4081529" cy="408152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42211"/>
    </mc:Choice>
    <mc:Fallback xmlns="">
      <p:transition advTm="14221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3817470" y="795261"/>
            <a:ext cx="6535171" cy="6709529"/>
          </a:xfrm>
          <a:prstGeom prst="rect">
            <a:avLst/>
          </a:prstGeom>
          <a:noFill/>
        </p:spPr>
        <p:txBody>
          <a:bodyPr wrap="square" rtlCol="0">
            <a:spAutoFit/>
          </a:bodyPr>
          <a:lstStyle/>
          <a:p>
            <a:pPr algn="r"/>
            <a:endParaRPr lang="ar-EG" sz="2000" b="1" dirty="0" smtClean="0">
              <a:solidFill>
                <a:srgbClr val="2D3956"/>
              </a:solidFill>
              <a:latin typeface="Alexandria" pitchFamily="2" charset="-78"/>
              <a:cs typeface="Alexandria" pitchFamily="2" charset="-78"/>
            </a:endParaRPr>
          </a:p>
          <a:p>
            <a:pPr algn="r"/>
            <a:endParaRPr lang="ar-EG" sz="2000" b="1" dirty="0" smtClean="0">
              <a:solidFill>
                <a:srgbClr val="2D3956"/>
              </a:solidFill>
              <a:latin typeface="Alexandria" pitchFamily="2" charset="-78"/>
              <a:cs typeface="Alexandria" pitchFamily="2" charset="-78"/>
            </a:endParaRPr>
          </a:p>
          <a:p>
            <a:pPr lvl="0" algn="ctr"/>
            <a:r>
              <a:rPr lang="ar-EG" b="1" u="sng" dirty="0">
                <a:solidFill>
                  <a:srgbClr val="2D3956"/>
                </a:solidFill>
                <a:latin typeface="Alexandria" pitchFamily="2" charset="-78"/>
                <a:cs typeface="Alexandria" pitchFamily="2" charset="-78"/>
              </a:rPr>
              <a:t>3 –تشجيع المنافسة </a:t>
            </a:r>
            <a:r>
              <a:rPr lang="ar-EG" b="1" u="sng" dirty="0" smtClean="0">
                <a:solidFill>
                  <a:srgbClr val="2D3956"/>
                </a:solidFill>
                <a:latin typeface="Alexandria" pitchFamily="2" charset="-78"/>
                <a:cs typeface="Alexandria" pitchFamily="2" charset="-78"/>
              </a:rPr>
              <a:t>المشروعة</a:t>
            </a:r>
            <a:endParaRPr lang="ar-EG" b="1" u="sng" dirty="0">
              <a:solidFill>
                <a:srgbClr val="2D3956"/>
              </a:solidFill>
              <a:latin typeface="Alexandria" pitchFamily="2" charset="-78"/>
              <a:cs typeface="Alexandria" pitchFamily="2" charset="-78"/>
            </a:endParaRPr>
          </a:p>
          <a:p>
            <a:pPr algn="just" rtl="1">
              <a:lnSpc>
                <a:spcPct val="150000"/>
              </a:lnSpc>
            </a:pPr>
            <a:endParaRPr lang="ar-EG" sz="1600" b="1" dirty="0" smtClean="0">
              <a:solidFill>
                <a:srgbClr val="2D3956"/>
              </a:solidFill>
              <a:latin typeface="Alexandria" pitchFamily="2" charset="-78"/>
              <a:cs typeface="Alexandria" pitchFamily="2" charset="-78"/>
            </a:endParaRPr>
          </a:p>
          <a:p>
            <a:pPr algn="just" rtl="1">
              <a:lnSpc>
                <a:spcPct val="150000"/>
              </a:lnSpc>
            </a:pPr>
            <a:r>
              <a:rPr lang="ar-EG" sz="1600" b="1" dirty="0" smtClean="0">
                <a:solidFill>
                  <a:srgbClr val="2D3956"/>
                </a:solidFill>
                <a:latin typeface="Alexandria" pitchFamily="2" charset="-78"/>
                <a:cs typeface="Alexandria" pitchFamily="2" charset="-78"/>
              </a:rPr>
              <a:t>تحفز الملكية الفكرية الشركات على ابتكار منتجات متميزة عن المنافسين، مما يعود بالنفع على المستهلك الذي يتوفر له حرية الاختيار بين بدائل متميزة لإشباع حاجاته المختلفة.</a:t>
            </a:r>
          </a:p>
          <a:p>
            <a:pPr algn="r"/>
            <a:endParaRPr lang="ar-EG" sz="1600" b="1" dirty="0" smtClean="0">
              <a:solidFill>
                <a:srgbClr val="2D3956"/>
              </a:solidFill>
              <a:latin typeface="Alexandria" pitchFamily="2" charset="-78"/>
              <a:cs typeface="Alexandria" pitchFamily="2" charset="-78"/>
            </a:endParaRPr>
          </a:p>
          <a:p>
            <a:pPr algn="just" rtl="1">
              <a:lnSpc>
                <a:spcPct val="150000"/>
              </a:lnSpc>
            </a:pPr>
            <a:r>
              <a:rPr lang="ar-EG" sz="1600" b="1" dirty="0" smtClean="0">
                <a:solidFill>
                  <a:srgbClr val="2D3956"/>
                </a:solidFill>
                <a:latin typeface="Alexandria" pitchFamily="2" charset="-78"/>
                <a:cs typeface="Alexandria" pitchFamily="2" charset="-78"/>
              </a:rPr>
              <a:t>أما عند عدم وجود نظام لحماية الملكية الفكرية فإن الشركات قد تختار الطريق السهل هو نسخ وتقليد منتجات الغير، مما يقلل الفرص أمام المستهلك في الاختيار الحر للمنتجات، ويخلق مناخ لا تتولد فيه المنتجات المبتكرة إلا نادرا، ويؤدي ذلك إلى تعطيل مسيرة التطور داخل المجتمع في النهاية.</a:t>
            </a:r>
            <a:endParaRPr lang="ar-EG" sz="1600" b="1" dirty="0">
              <a:solidFill>
                <a:srgbClr val="2D3956"/>
              </a:solidFill>
              <a:latin typeface="Alexandria" pitchFamily="2" charset="-78"/>
              <a:cs typeface="Alexandria" pitchFamily="2" charset="-78"/>
            </a:endParaRPr>
          </a:p>
          <a:p>
            <a:pPr algn="ctr"/>
            <a:endParaRPr lang="ar-EG" sz="20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ar-EG" sz="20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ar-EG" sz="20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3561" y="1155869"/>
            <a:ext cx="3632828" cy="441693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5202"/>
    </mc:Choice>
    <mc:Fallback xmlns="">
      <p:transition spd="slow" advTm="215202"/>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795261"/>
            <a:ext cx="5342759" cy="6278642"/>
          </a:xfrm>
          <a:prstGeom prst="rect">
            <a:avLst/>
          </a:prstGeom>
          <a:noFill/>
        </p:spPr>
        <p:txBody>
          <a:bodyPr wrap="square" rtlCol="0">
            <a:spAutoFit/>
          </a:bodyPr>
          <a:lstStyle/>
          <a:p>
            <a:pPr algn="r"/>
            <a:endParaRPr lang="ar-EG" sz="2000" b="1" dirty="0" smtClean="0">
              <a:solidFill>
                <a:srgbClr val="2D3956"/>
              </a:solidFill>
              <a:latin typeface="Alexandria" pitchFamily="2" charset="-78"/>
              <a:cs typeface="Alexandria" pitchFamily="2" charset="-78"/>
            </a:endParaRPr>
          </a:p>
          <a:p>
            <a:pPr algn="r"/>
            <a:endParaRPr lang="ar-EG" sz="2000" b="1" dirty="0" smtClean="0">
              <a:solidFill>
                <a:srgbClr val="2D3956"/>
              </a:solidFill>
              <a:latin typeface="Alexandria" pitchFamily="2" charset="-78"/>
              <a:cs typeface="Alexandria" pitchFamily="2" charset="-78"/>
            </a:endParaRPr>
          </a:p>
          <a:p>
            <a:pPr algn="ctr"/>
            <a:r>
              <a:rPr lang="ar-EG" b="1" u="sng" dirty="0" smtClean="0">
                <a:solidFill>
                  <a:srgbClr val="2D3956"/>
                </a:solidFill>
                <a:latin typeface="Alexandria" pitchFamily="2" charset="-78"/>
                <a:cs typeface="Alexandria" pitchFamily="2" charset="-78"/>
              </a:rPr>
              <a:t>4–تشجيع الاستثمار</a:t>
            </a:r>
          </a:p>
          <a:p>
            <a:pPr algn="ctr"/>
            <a:endParaRPr lang="ar-EG" sz="1600" b="1" dirty="0">
              <a:solidFill>
                <a:srgbClr val="2D3956"/>
              </a:solidFill>
              <a:latin typeface="Alexandria" pitchFamily="2" charset="-78"/>
              <a:cs typeface="Alexandria" pitchFamily="2" charset="-78"/>
            </a:endParaRPr>
          </a:p>
          <a:p>
            <a:pPr algn="just" rtl="1">
              <a:lnSpc>
                <a:spcPct val="150000"/>
              </a:lnSpc>
            </a:pPr>
            <a:r>
              <a:rPr lang="ar-EG" sz="1600" b="1" dirty="0" smtClean="0">
                <a:solidFill>
                  <a:srgbClr val="2D3956"/>
                </a:solidFill>
                <a:latin typeface="Alexandria" pitchFamily="2" charset="-78"/>
                <a:cs typeface="Alexandria" pitchFamily="2" charset="-78"/>
              </a:rPr>
              <a:t>وجود نظام قوي لحماية حقوق الملكية الفكرية يؤدي إلى جذب الاستثمارات  الخارجية وتشجيع المستثمر الوطني أيضا؛ لأن الاستثمار  يعتمد على الكثير من عناصر  وصور الملكية الفكرية التي لا يرغب أصحابها بكل تأكيد في التنازل عنها بعد تكبد الأموال في البحث والتطوير من أجل الوصول إليها.</a:t>
            </a:r>
          </a:p>
          <a:p>
            <a:pPr algn="just" rtl="1">
              <a:lnSpc>
                <a:spcPct val="150000"/>
              </a:lnSpc>
            </a:pPr>
            <a:r>
              <a:rPr lang="ar-EG" sz="1600" b="1" dirty="0" smtClean="0">
                <a:solidFill>
                  <a:srgbClr val="2D3956"/>
                </a:solidFill>
                <a:latin typeface="Alexandria" pitchFamily="2" charset="-78"/>
                <a:cs typeface="Alexandria" pitchFamily="2" charset="-78"/>
              </a:rPr>
              <a:t>ويؤسس ذلك لمناخ قائم على الثقة يحفز المستثمر على البحث والتطوير والابتكار.</a:t>
            </a:r>
          </a:p>
          <a:p>
            <a:pPr algn="r"/>
            <a:r>
              <a:rPr lang="ar-EG" sz="1600" b="1" dirty="0" smtClean="0">
                <a:solidFill>
                  <a:srgbClr val="2D3956"/>
                </a:solidFill>
                <a:latin typeface="Alexandria" pitchFamily="2" charset="-78"/>
                <a:cs typeface="Alexandria" pitchFamily="2" charset="-78"/>
              </a:rPr>
              <a:t> </a:t>
            </a:r>
          </a:p>
          <a:p>
            <a:pPr algn="ctr"/>
            <a:endParaRPr lang="ar-EG" sz="2000" b="1" dirty="0">
              <a:solidFill>
                <a:srgbClr val="2D3956"/>
              </a:solidFill>
              <a:latin typeface="Alexandria" pitchFamily="2" charset="-78"/>
              <a:cs typeface="Alexandria" pitchFamily="2" charset="-78"/>
            </a:endParaRPr>
          </a:p>
          <a:p>
            <a:pPr algn="ctr"/>
            <a:endParaRPr lang="ar-EG" sz="20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ar-EG" sz="20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3732534" cy="4416939"/>
          </a:xfrm>
          <a:prstGeom prst="rect">
            <a:avLst/>
          </a:prstGeom>
        </p:spPr>
      </p:pic>
    </p:spTree>
    <p:extLst>
      <p:ext uri="{BB962C8B-B14F-4D97-AF65-F5344CB8AC3E}">
        <p14:creationId xmlns:p14="http://schemas.microsoft.com/office/powerpoint/2010/main" val="3378708999"/>
      </p:ext>
    </p:extLst>
  </p:cSld>
  <p:clrMapOvr>
    <a:masterClrMapping/>
  </p:clrMapOvr>
  <mc:AlternateContent xmlns:mc="http://schemas.openxmlformats.org/markup-compatibility/2006" xmlns:p14="http://schemas.microsoft.com/office/powerpoint/2010/main">
    <mc:Choice Requires="p14">
      <p:transition spd="slow" p14:dur="2000" advTm="174502"/>
    </mc:Choice>
    <mc:Fallback xmlns="">
      <p:transition spd="slow" advTm="174502"/>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795261"/>
            <a:ext cx="5342759" cy="4247317"/>
          </a:xfrm>
          <a:prstGeom prst="rect">
            <a:avLst/>
          </a:prstGeom>
          <a:noFill/>
        </p:spPr>
        <p:txBody>
          <a:bodyPr wrap="square" rtlCol="0">
            <a:spAutoFit/>
          </a:bodyPr>
          <a:lstStyle/>
          <a:p>
            <a:pPr algn="ctr"/>
            <a:endParaRPr lang="ar-EG" sz="2000" b="1" dirty="0">
              <a:solidFill>
                <a:srgbClr val="2D3956"/>
              </a:solidFill>
              <a:latin typeface="Alexandria" pitchFamily="2" charset="-78"/>
              <a:cs typeface="Alexandria" pitchFamily="2" charset="-78"/>
            </a:endParaRPr>
          </a:p>
          <a:p>
            <a:pPr algn="ctr"/>
            <a:endParaRPr lang="ar-EG" sz="2000" b="1" u="sng" dirty="0" smtClean="0">
              <a:solidFill>
                <a:srgbClr val="2D3956"/>
              </a:solidFill>
              <a:latin typeface="Alexandria" pitchFamily="2" charset="-78"/>
              <a:cs typeface="Alexandria" pitchFamily="2" charset="-78"/>
            </a:endParaRPr>
          </a:p>
          <a:p>
            <a:pPr algn="ctr"/>
            <a:r>
              <a:rPr lang="ar-EG" b="1" u="sng" dirty="0" smtClean="0">
                <a:solidFill>
                  <a:srgbClr val="2D3956"/>
                </a:solidFill>
                <a:latin typeface="Alexandria" pitchFamily="2" charset="-78"/>
                <a:cs typeface="Alexandria" pitchFamily="2" charset="-78"/>
              </a:rPr>
              <a:t>5–حماية المستهلك</a:t>
            </a:r>
            <a:endParaRPr lang="ar-EG" sz="1600" b="1" dirty="0" smtClean="0">
              <a:solidFill>
                <a:srgbClr val="2D3956"/>
              </a:solidFill>
              <a:latin typeface="Alexandria" pitchFamily="2" charset="-78"/>
              <a:cs typeface="Alexandria" pitchFamily="2" charset="-78"/>
            </a:endParaRPr>
          </a:p>
          <a:p>
            <a:pPr algn="ctr"/>
            <a:endParaRPr lang="ar-EG" sz="1600" b="1" dirty="0">
              <a:solidFill>
                <a:srgbClr val="2D3956"/>
              </a:solidFill>
              <a:latin typeface="Alexandria" pitchFamily="2" charset="-78"/>
              <a:cs typeface="Alexandria" pitchFamily="2" charset="-78"/>
            </a:endParaRPr>
          </a:p>
          <a:p>
            <a:pPr algn="just" rtl="1">
              <a:lnSpc>
                <a:spcPct val="150000"/>
              </a:lnSpc>
            </a:pPr>
            <a:r>
              <a:rPr lang="ar-EG" sz="1600" b="1" dirty="0" smtClean="0">
                <a:solidFill>
                  <a:srgbClr val="2D3956"/>
                </a:solidFill>
                <a:latin typeface="Alexandria" pitchFamily="2" charset="-78"/>
                <a:cs typeface="Alexandria" pitchFamily="2" charset="-78"/>
              </a:rPr>
              <a:t>تحاصر نظم الحماية القانونية للملكية الفكرية المنتجات المقلدة والمنسوخة وتكافح أفعال القرصنة والغش؛ من خلال العقوبات التي تفرضها عند القيام بذلك.</a:t>
            </a:r>
          </a:p>
          <a:p>
            <a:pPr algn="just" rtl="1"/>
            <a:endParaRPr lang="ar-EG" sz="1600" b="1" dirty="0">
              <a:solidFill>
                <a:srgbClr val="2D3956"/>
              </a:solidFill>
              <a:latin typeface="Alexandria" pitchFamily="2" charset="-78"/>
              <a:cs typeface="Alexandria" pitchFamily="2" charset="-78"/>
            </a:endParaRPr>
          </a:p>
          <a:p>
            <a:pPr algn="just" rtl="1">
              <a:lnSpc>
                <a:spcPct val="150000"/>
              </a:lnSpc>
            </a:pPr>
            <a:r>
              <a:rPr lang="ar-EG" sz="1600" b="1" dirty="0" smtClean="0">
                <a:solidFill>
                  <a:srgbClr val="2D3956"/>
                </a:solidFill>
                <a:latin typeface="Alexandria" pitchFamily="2" charset="-78"/>
                <a:cs typeface="Alexandria" pitchFamily="2" charset="-78"/>
              </a:rPr>
              <a:t>وهذا يؤدي في النهاية إلى الحيلولة دون وقوع المستهلك ضحية بسبب تلك الأفعال.</a:t>
            </a:r>
          </a:p>
          <a:p>
            <a:pPr algn="just" rtl="1"/>
            <a:endParaRPr lang="ar-EG" sz="20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7584" y="1287887"/>
            <a:ext cx="3902298" cy="4159876"/>
          </a:xfrm>
          <a:prstGeom prst="rect">
            <a:avLst/>
          </a:prstGeom>
        </p:spPr>
      </p:pic>
    </p:spTree>
    <p:extLst>
      <p:ext uri="{BB962C8B-B14F-4D97-AF65-F5344CB8AC3E}">
        <p14:creationId xmlns:p14="http://schemas.microsoft.com/office/powerpoint/2010/main" val="682578394"/>
      </p:ext>
    </p:extLst>
  </p:cSld>
  <p:clrMapOvr>
    <a:masterClrMapping/>
  </p:clrMapOvr>
  <mc:AlternateContent xmlns:mc="http://schemas.openxmlformats.org/markup-compatibility/2006" xmlns:p14="http://schemas.microsoft.com/office/powerpoint/2010/main">
    <mc:Choice Requires="p14">
      <p:transition spd="slow" p14:dur="2000" advTm="78914"/>
    </mc:Choice>
    <mc:Fallback xmlns="">
      <p:transition spd="slow" advTm="78914"/>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795261"/>
            <a:ext cx="5342759" cy="5201424"/>
          </a:xfrm>
          <a:prstGeom prst="rect">
            <a:avLst/>
          </a:prstGeom>
          <a:noFill/>
        </p:spPr>
        <p:txBody>
          <a:bodyPr wrap="square" rtlCol="0">
            <a:spAutoFit/>
          </a:bodyPr>
          <a:lstStyle/>
          <a:p>
            <a:pPr algn="ctr"/>
            <a:endParaRPr lang="ar-EG" sz="2000" b="1" dirty="0">
              <a:solidFill>
                <a:srgbClr val="2D3956"/>
              </a:solidFill>
              <a:latin typeface="Alexandria" pitchFamily="2" charset="-78"/>
              <a:cs typeface="Alexandria" pitchFamily="2" charset="-78"/>
            </a:endParaRPr>
          </a:p>
          <a:p>
            <a:pPr algn="ctr"/>
            <a:endParaRPr lang="ar-EG" sz="2000" b="1" u="sng" dirty="0" smtClean="0">
              <a:solidFill>
                <a:srgbClr val="2D3956"/>
              </a:solidFill>
              <a:latin typeface="Alexandria" pitchFamily="2" charset="-78"/>
              <a:cs typeface="Alexandria" pitchFamily="2" charset="-78"/>
            </a:endParaRPr>
          </a:p>
          <a:p>
            <a:pPr algn="ctr"/>
            <a:r>
              <a:rPr lang="ar-EG" sz="2000" b="1" u="sng" dirty="0">
                <a:solidFill>
                  <a:srgbClr val="2D3956"/>
                </a:solidFill>
                <a:latin typeface="Alexandria" pitchFamily="2" charset="-78"/>
                <a:cs typeface="Alexandria" pitchFamily="2" charset="-78"/>
              </a:rPr>
              <a:t>2 –مفهوم الملكية الفكرية</a:t>
            </a:r>
          </a:p>
          <a:p>
            <a:pPr algn="ctr"/>
            <a:endParaRPr lang="ar-EG" sz="1600" b="1" dirty="0">
              <a:solidFill>
                <a:srgbClr val="2D3956"/>
              </a:solidFill>
              <a:latin typeface="Alexandria" pitchFamily="2" charset="-78"/>
              <a:cs typeface="Alexandria" pitchFamily="2" charset="-78"/>
            </a:endParaRPr>
          </a:p>
          <a:p>
            <a:pPr algn="just" rtl="1">
              <a:lnSpc>
                <a:spcPct val="200000"/>
              </a:lnSpc>
            </a:pPr>
            <a:r>
              <a:rPr lang="ar-EG" sz="1600" b="1" dirty="0" smtClean="0">
                <a:solidFill>
                  <a:srgbClr val="2D3956"/>
                </a:solidFill>
                <a:latin typeface="Alexandria" pitchFamily="2" charset="-78"/>
                <a:cs typeface="Alexandria" pitchFamily="2" charset="-78"/>
              </a:rPr>
              <a:t>هناك عدد من التعريفات للملكية الفكرية، نذكر هنا أهمها.</a:t>
            </a:r>
          </a:p>
          <a:p>
            <a:pPr algn="just" rtl="1">
              <a:lnSpc>
                <a:spcPct val="200000"/>
              </a:lnSpc>
            </a:pPr>
            <a:endParaRPr lang="ar-EG" sz="1600" b="1" dirty="0">
              <a:solidFill>
                <a:srgbClr val="2D3956"/>
              </a:solidFill>
              <a:latin typeface="Alexandria" pitchFamily="2" charset="-78"/>
              <a:cs typeface="Alexandria" pitchFamily="2" charset="-78"/>
            </a:endParaRPr>
          </a:p>
          <a:p>
            <a:pPr algn="just" rtl="1">
              <a:lnSpc>
                <a:spcPct val="200000"/>
              </a:lnSpc>
            </a:pPr>
            <a:r>
              <a:rPr lang="ar-EG" sz="1600" b="1" dirty="0" smtClean="0">
                <a:solidFill>
                  <a:srgbClr val="2D3956"/>
                </a:solidFill>
                <a:latin typeface="Alexandria" pitchFamily="2" charset="-78"/>
                <a:cs typeface="Alexandria" pitchFamily="2" charset="-78"/>
              </a:rPr>
              <a:t>ومن هذه التعريفات، ما قدمته المنظمة العالمية للملكية الفكرية (</a:t>
            </a:r>
            <a:r>
              <a:rPr lang="ar-EG" sz="1600" b="1" dirty="0" err="1" smtClean="0">
                <a:solidFill>
                  <a:srgbClr val="2D3956"/>
                </a:solidFill>
                <a:latin typeface="Alexandria" pitchFamily="2" charset="-78"/>
                <a:cs typeface="Alexandria" pitchFamily="2" charset="-78"/>
              </a:rPr>
              <a:t>الويبو</a:t>
            </a:r>
            <a:r>
              <a:rPr lang="ar-EG" sz="1600" b="1" dirty="0" smtClean="0">
                <a:solidFill>
                  <a:srgbClr val="2D3956"/>
                </a:solidFill>
                <a:latin typeface="Alexandria" pitchFamily="2" charset="-78"/>
                <a:cs typeface="Alexandria" pitchFamily="2" charset="-78"/>
              </a:rPr>
              <a:t> </a:t>
            </a:r>
            <a:r>
              <a:rPr lang="en-US" sz="1600" b="1" dirty="0" smtClean="0">
                <a:solidFill>
                  <a:srgbClr val="2D3956"/>
                </a:solidFill>
                <a:latin typeface="Alexandria" pitchFamily="2" charset="-78"/>
                <a:cs typeface="Alexandria" pitchFamily="2" charset="-78"/>
              </a:rPr>
              <a:t>WIPO </a:t>
            </a:r>
            <a:r>
              <a:rPr lang="ar-EG" sz="1600" b="1" dirty="0" smtClean="0">
                <a:solidFill>
                  <a:srgbClr val="2D3956"/>
                </a:solidFill>
                <a:latin typeface="Alexandria" pitchFamily="2" charset="-78"/>
                <a:cs typeface="Alexandria" pitchFamily="2" charset="-78"/>
              </a:rPr>
              <a:t>)؛ حيث عرفتها بأنها: </a:t>
            </a:r>
          </a:p>
          <a:p>
            <a:pPr algn="just" rtl="1">
              <a:lnSpc>
                <a:spcPct val="200000"/>
              </a:lnSpc>
            </a:pPr>
            <a:r>
              <a:rPr lang="ar-EG" sz="1600" b="1" dirty="0" smtClean="0">
                <a:solidFill>
                  <a:srgbClr val="2D3956"/>
                </a:solidFill>
                <a:latin typeface="Alexandria" pitchFamily="2" charset="-78"/>
                <a:cs typeface="Alexandria" pitchFamily="2" charset="-78"/>
              </a:rPr>
              <a:t>إبداعات العقل من اختراعات ومصنفات أدبية وفنية وتصاميم وشعارات وأسماء وصور مستخدمة في التجارة.</a:t>
            </a:r>
          </a:p>
          <a:p>
            <a:pPr algn="just" rtl="1">
              <a:lnSpc>
                <a:spcPct val="150000"/>
              </a:lnSpc>
            </a:pPr>
            <a:endParaRPr lang="ar-EG" sz="16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0" y="1205512"/>
            <a:ext cx="4049042" cy="4317652"/>
          </a:xfrm>
          <a:prstGeom prst="rect">
            <a:avLst/>
          </a:prstGeom>
        </p:spPr>
      </p:pic>
    </p:spTree>
    <p:extLst>
      <p:ext uri="{BB962C8B-B14F-4D97-AF65-F5344CB8AC3E}">
        <p14:creationId xmlns:p14="http://schemas.microsoft.com/office/powerpoint/2010/main" val="518772784"/>
      </p:ext>
    </p:extLst>
  </p:cSld>
  <p:clrMapOvr>
    <a:masterClrMapping/>
  </p:clrMapOvr>
  <mc:AlternateContent xmlns:mc="http://schemas.openxmlformats.org/markup-compatibility/2006" xmlns:p14="http://schemas.microsoft.com/office/powerpoint/2010/main">
    <mc:Choice Requires="p14">
      <p:transition spd="slow" p14:dur="2000" advTm="127298"/>
    </mc:Choice>
    <mc:Fallback xmlns="">
      <p:transition spd="slow" advTm="12729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795261"/>
            <a:ext cx="5342759" cy="4893647"/>
          </a:xfrm>
          <a:prstGeom prst="rect">
            <a:avLst/>
          </a:prstGeom>
          <a:noFill/>
        </p:spPr>
        <p:txBody>
          <a:bodyPr wrap="square" rtlCol="0">
            <a:spAutoFit/>
          </a:bodyPr>
          <a:lstStyle/>
          <a:p>
            <a:pPr algn="ctr"/>
            <a:endParaRPr lang="ar-EG" sz="2000" b="1" dirty="0">
              <a:solidFill>
                <a:srgbClr val="2D3956"/>
              </a:solidFill>
              <a:latin typeface="Alexandria" pitchFamily="2" charset="-78"/>
              <a:cs typeface="Alexandria" pitchFamily="2" charset="-78"/>
            </a:endParaRPr>
          </a:p>
          <a:p>
            <a:pPr algn="ctr"/>
            <a:endParaRPr lang="ar-EG" sz="2000" b="1" u="sng" dirty="0" smtClean="0">
              <a:solidFill>
                <a:srgbClr val="2D3956"/>
              </a:solidFill>
              <a:latin typeface="Alexandria" pitchFamily="2" charset="-78"/>
              <a:cs typeface="Alexandria" pitchFamily="2" charset="-78"/>
            </a:endParaRPr>
          </a:p>
          <a:p>
            <a:pPr algn="ctr"/>
            <a:endParaRPr lang="ar-EG" sz="1600" b="1" dirty="0">
              <a:solidFill>
                <a:srgbClr val="2D3956"/>
              </a:solidFill>
              <a:latin typeface="Alexandria" pitchFamily="2" charset="-78"/>
              <a:cs typeface="Alexandria" pitchFamily="2" charset="-78"/>
            </a:endParaRPr>
          </a:p>
          <a:p>
            <a:pPr algn="just" rtl="1">
              <a:lnSpc>
                <a:spcPct val="250000"/>
              </a:lnSpc>
            </a:pPr>
            <a:r>
              <a:rPr lang="ar-EG" sz="1600" b="1" dirty="0" smtClean="0">
                <a:solidFill>
                  <a:srgbClr val="2D3956"/>
                </a:solidFill>
                <a:latin typeface="Alexandria" pitchFamily="2" charset="-78"/>
                <a:cs typeface="Alexandria" pitchFamily="2" charset="-78"/>
              </a:rPr>
              <a:t>وتعرفها منظمة التجارة العالمية بأنها: الحقوق الممنوحة للأشخاص على إبداعات عقولهم.</a:t>
            </a:r>
          </a:p>
          <a:p>
            <a:pPr algn="just" rtl="1">
              <a:lnSpc>
                <a:spcPct val="250000"/>
              </a:lnSpc>
            </a:pPr>
            <a:r>
              <a:rPr lang="ar-EG" sz="1600" b="1" dirty="0" smtClean="0">
                <a:solidFill>
                  <a:srgbClr val="2D3956"/>
                </a:solidFill>
                <a:latin typeface="Alexandria" pitchFamily="2" charset="-78"/>
                <a:cs typeface="Alexandria" pitchFamily="2" charset="-78"/>
              </a:rPr>
              <a:t>حيث تكفل القوانين للمبتكر حقوقا استئثارية في استخدام ابتكاره لفترة محددة من الزمن.</a:t>
            </a:r>
          </a:p>
          <a:p>
            <a:pPr algn="just" rtl="1">
              <a:lnSpc>
                <a:spcPct val="200000"/>
              </a:lnSpc>
            </a:pPr>
            <a:endParaRPr lang="ar-EG" sz="1600" b="1" dirty="0">
              <a:solidFill>
                <a:srgbClr val="2D3956"/>
              </a:solidFill>
              <a:latin typeface="Alexandria" pitchFamily="2" charset="-78"/>
              <a:cs typeface="Alexandria" pitchFamily="2" charset="-78"/>
            </a:endParaRPr>
          </a:p>
          <a:p>
            <a:pPr algn="just" rtl="1">
              <a:lnSpc>
                <a:spcPct val="150000"/>
              </a:lnSpc>
            </a:pPr>
            <a:endParaRPr lang="ar-EG" sz="16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4002991" cy="4416939"/>
          </a:xfrm>
          <a:prstGeom prst="rect">
            <a:avLst/>
          </a:prstGeom>
        </p:spPr>
      </p:pic>
    </p:spTree>
    <p:extLst>
      <p:ext uri="{BB962C8B-B14F-4D97-AF65-F5344CB8AC3E}">
        <p14:creationId xmlns:p14="http://schemas.microsoft.com/office/powerpoint/2010/main" val="1549809685"/>
      </p:ext>
    </p:extLst>
  </p:cSld>
  <p:clrMapOvr>
    <a:masterClrMapping/>
  </p:clrMapOvr>
  <mc:AlternateContent xmlns:mc="http://schemas.openxmlformats.org/markup-compatibility/2006" xmlns:p14="http://schemas.microsoft.com/office/powerpoint/2010/main">
    <mc:Choice Requires="p14">
      <p:transition spd="slow" p14:dur="2000" advTm="46904"/>
    </mc:Choice>
    <mc:Fallback xmlns="">
      <p:transition spd="slow" advTm="46904"/>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795261"/>
            <a:ext cx="5342759" cy="4893647"/>
          </a:xfrm>
          <a:prstGeom prst="rect">
            <a:avLst/>
          </a:prstGeom>
          <a:noFill/>
        </p:spPr>
        <p:txBody>
          <a:bodyPr wrap="square" rtlCol="0">
            <a:spAutoFit/>
          </a:bodyPr>
          <a:lstStyle/>
          <a:p>
            <a:pPr algn="ctr"/>
            <a:endParaRPr lang="ar-EG" sz="2000" b="1" dirty="0">
              <a:solidFill>
                <a:srgbClr val="2D3956"/>
              </a:solidFill>
              <a:latin typeface="Alexandria" pitchFamily="2" charset="-78"/>
              <a:cs typeface="Alexandria" pitchFamily="2" charset="-78"/>
            </a:endParaRPr>
          </a:p>
          <a:p>
            <a:pPr algn="ctr"/>
            <a:endParaRPr lang="ar-EG" sz="2000" b="1" u="sng" dirty="0" smtClean="0">
              <a:solidFill>
                <a:srgbClr val="2D3956"/>
              </a:solidFill>
              <a:latin typeface="Alexandria" pitchFamily="2" charset="-78"/>
              <a:cs typeface="Alexandria" pitchFamily="2" charset="-78"/>
            </a:endParaRPr>
          </a:p>
          <a:p>
            <a:pPr algn="ctr"/>
            <a:endParaRPr lang="ar-EG" sz="1600" b="1" dirty="0">
              <a:solidFill>
                <a:srgbClr val="2D3956"/>
              </a:solidFill>
              <a:latin typeface="Alexandria" pitchFamily="2" charset="-78"/>
              <a:cs typeface="Alexandria" pitchFamily="2" charset="-78"/>
            </a:endParaRPr>
          </a:p>
          <a:p>
            <a:pPr algn="just" rtl="1">
              <a:lnSpc>
                <a:spcPct val="200000"/>
              </a:lnSpc>
            </a:pPr>
            <a:endParaRPr lang="ar-EG" sz="1600" b="1" dirty="0" smtClean="0">
              <a:solidFill>
                <a:srgbClr val="2D3956"/>
              </a:solidFill>
              <a:latin typeface="Alexandria" pitchFamily="2" charset="-78"/>
              <a:cs typeface="Alexandria" pitchFamily="2" charset="-78"/>
            </a:endParaRPr>
          </a:p>
          <a:p>
            <a:pPr algn="just" rtl="1">
              <a:lnSpc>
                <a:spcPct val="200000"/>
              </a:lnSpc>
            </a:pPr>
            <a:endParaRPr lang="ar-EG" sz="1600" b="1" dirty="0">
              <a:solidFill>
                <a:srgbClr val="2D3956"/>
              </a:solidFill>
              <a:latin typeface="Alexandria" pitchFamily="2" charset="-78"/>
              <a:cs typeface="Alexandria" pitchFamily="2" charset="-78"/>
            </a:endParaRPr>
          </a:p>
          <a:p>
            <a:pPr algn="just" rtl="1">
              <a:lnSpc>
                <a:spcPct val="200000"/>
              </a:lnSpc>
            </a:pPr>
            <a:r>
              <a:rPr lang="ar-EG" sz="1600" b="1" dirty="0" smtClean="0">
                <a:solidFill>
                  <a:srgbClr val="2D3956"/>
                </a:solidFill>
                <a:latin typeface="Alexandria" pitchFamily="2" charset="-78"/>
                <a:cs typeface="Alexandria" pitchFamily="2" charset="-78"/>
              </a:rPr>
              <a:t>ويعرفها الاتحاد الأوروبي بأنها: ملكية غير ملموسة ناتجة عن إبداعات العقل.</a:t>
            </a:r>
          </a:p>
          <a:p>
            <a:pPr algn="just" rtl="1">
              <a:lnSpc>
                <a:spcPct val="200000"/>
              </a:lnSpc>
            </a:pPr>
            <a:endParaRPr lang="ar-EG" sz="1600" b="1" dirty="0" smtClean="0">
              <a:solidFill>
                <a:srgbClr val="2D3956"/>
              </a:solidFill>
              <a:latin typeface="Alexandria" pitchFamily="2" charset="-78"/>
              <a:cs typeface="Alexandria" pitchFamily="2" charset="-78"/>
            </a:endParaRPr>
          </a:p>
          <a:p>
            <a:pPr algn="just" rtl="1">
              <a:lnSpc>
                <a:spcPct val="200000"/>
              </a:lnSpc>
            </a:pPr>
            <a:endParaRPr lang="ar-EG" sz="1600" b="1" dirty="0">
              <a:solidFill>
                <a:srgbClr val="2D3956"/>
              </a:solidFill>
              <a:latin typeface="Alexandria" pitchFamily="2" charset="-78"/>
              <a:cs typeface="Alexandria" pitchFamily="2" charset="-78"/>
            </a:endParaRPr>
          </a:p>
          <a:p>
            <a:pPr algn="just" rtl="1">
              <a:lnSpc>
                <a:spcPct val="150000"/>
              </a:lnSpc>
            </a:pPr>
            <a:endParaRPr lang="ar-EG" sz="16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4002991" cy="4416939"/>
          </a:xfrm>
          <a:prstGeom prst="rect">
            <a:avLst/>
          </a:prstGeom>
        </p:spPr>
      </p:pic>
    </p:spTree>
    <p:extLst>
      <p:ext uri="{BB962C8B-B14F-4D97-AF65-F5344CB8AC3E}">
        <p14:creationId xmlns:p14="http://schemas.microsoft.com/office/powerpoint/2010/main" val="2310415740"/>
      </p:ext>
    </p:extLst>
  </p:cSld>
  <p:clrMapOvr>
    <a:masterClrMapping/>
  </p:clrMapOvr>
  <mc:AlternateContent xmlns:mc="http://schemas.openxmlformats.org/markup-compatibility/2006" xmlns:p14="http://schemas.microsoft.com/office/powerpoint/2010/main">
    <mc:Choice Requires="p14">
      <p:transition spd="slow" p14:dur="2000" advTm="70980"/>
    </mc:Choice>
    <mc:Fallback xmlns="">
      <p:transition spd="slow" advTm="7098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795261"/>
            <a:ext cx="5342759" cy="5139869"/>
          </a:xfrm>
          <a:prstGeom prst="rect">
            <a:avLst/>
          </a:prstGeom>
          <a:noFill/>
        </p:spPr>
        <p:txBody>
          <a:bodyPr wrap="square" rtlCol="0">
            <a:spAutoFit/>
          </a:bodyPr>
          <a:lstStyle/>
          <a:p>
            <a:pPr algn="ctr"/>
            <a:endParaRPr lang="ar-EG" sz="2000" b="1" dirty="0">
              <a:solidFill>
                <a:srgbClr val="2D3956"/>
              </a:solidFill>
              <a:latin typeface="Alexandria" pitchFamily="2" charset="-78"/>
              <a:cs typeface="Alexandria" pitchFamily="2" charset="-78"/>
            </a:endParaRPr>
          </a:p>
          <a:p>
            <a:pPr algn="ctr"/>
            <a:endParaRPr lang="ar-EG" sz="2000" b="1" u="sng" dirty="0" smtClean="0">
              <a:solidFill>
                <a:srgbClr val="2D3956"/>
              </a:solidFill>
              <a:latin typeface="Alexandria" pitchFamily="2" charset="-78"/>
              <a:cs typeface="Alexandria" pitchFamily="2" charset="-78"/>
            </a:endParaRPr>
          </a:p>
          <a:p>
            <a:pPr algn="just" rtl="1">
              <a:lnSpc>
                <a:spcPct val="200000"/>
              </a:lnSpc>
            </a:pPr>
            <a:r>
              <a:rPr lang="ar-EG" sz="1600" b="1" dirty="0" smtClean="0">
                <a:solidFill>
                  <a:srgbClr val="2D3956"/>
                </a:solidFill>
                <a:latin typeface="Alexandria" pitchFamily="2" charset="-78"/>
                <a:cs typeface="Alexandria" pitchFamily="2" charset="-78"/>
              </a:rPr>
              <a:t>ويسميها العلامة الأستاذ الدكتور عبدالرزاق السنهوري، الحقوق الذهنية ويرى أنها حقوق ترد على أشياء غير مادية.</a:t>
            </a:r>
          </a:p>
          <a:p>
            <a:pPr algn="just" rtl="1">
              <a:lnSpc>
                <a:spcPct val="200000"/>
              </a:lnSpc>
            </a:pPr>
            <a:r>
              <a:rPr lang="ar-EG" sz="1600" b="1" dirty="0" smtClean="0">
                <a:solidFill>
                  <a:srgbClr val="2D3956"/>
                </a:solidFill>
                <a:latin typeface="Alexandria" pitchFamily="2" charset="-78"/>
                <a:cs typeface="Alexandria" pitchFamily="2" charset="-78"/>
              </a:rPr>
              <a:t>والشيء غير المادي هو شيء لا يدرك  بالحس وإنما يدرك بالفكر.</a:t>
            </a:r>
          </a:p>
          <a:p>
            <a:pPr algn="just" rtl="1">
              <a:lnSpc>
                <a:spcPct val="200000"/>
              </a:lnSpc>
            </a:pPr>
            <a:r>
              <a:rPr lang="ar-EG" sz="1600" b="1" dirty="0" smtClean="0">
                <a:solidFill>
                  <a:srgbClr val="2D3956"/>
                </a:solidFill>
                <a:latin typeface="Alexandria" pitchFamily="2" charset="-78"/>
                <a:cs typeface="Alexandria" pitchFamily="2" charset="-78"/>
              </a:rPr>
              <a:t>والأشياء التي ترد عليها تلك الحقوق هي أشياء ذهنية.</a:t>
            </a:r>
          </a:p>
          <a:p>
            <a:pPr algn="just" rtl="1">
              <a:lnSpc>
                <a:spcPct val="200000"/>
              </a:lnSpc>
            </a:pPr>
            <a:r>
              <a:rPr lang="ar-EG" sz="1600" b="1" dirty="0" smtClean="0">
                <a:solidFill>
                  <a:srgbClr val="2D3956"/>
                </a:solidFill>
                <a:latin typeface="Alexandria" pitchFamily="2" charset="-78"/>
                <a:cs typeface="Alexandria" pitchFamily="2" charset="-78"/>
              </a:rPr>
              <a:t>فهي نتاج الذهن وخلقه وابتكاره.</a:t>
            </a:r>
          </a:p>
          <a:p>
            <a:pPr algn="just" rtl="1">
              <a:lnSpc>
                <a:spcPct val="200000"/>
              </a:lnSpc>
            </a:pPr>
            <a:endParaRPr lang="ar-EG" sz="1600" b="1" dirty="0">
              <a:solidFill>
                <a:srgbClr val="2D3956"/>
              </a:solidFill>
              <a:latin typeface="Alexandria" pitchFamily="2" charset="-78"/>
              <a:cs typeface="Alexandria" pitchFamily="2" charset="-78"/>
            </a:endParaRPr>
          </a:p>
          <a:p>
            <a:pPr algn="just" rtl="1">
              <a:lnSpc>
                <a:spcPct val="150000"/>
              </a:lnSpc>
            </a:pPr>
            <a:endParaRPr lang="ar-EG" sz="16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6891" y="1249252"/>
            <a:ext cx="3590868" cy="4323556"/>
          </a:xfrm>
          <a:prstGeom prst="rect">
            <a:avLst/>
          </a:prstGeom>
        </p:spPr>
      </p:pic>
    </p:spTree>
    <p:extLst>
      <p:ext uri="{BB962C8B-B14F-4D97-AF65-F5344CB8AC3E}">
        <p14:creationId xmlns:p14="http://schemas.microsoft.com/office/powerpoint/2010/main" val="3802001956"/>
      </p:ext>
    </p:extLst>
  </p:cSld>
  <p:clrMapOvr>
    <a:masterClrMapping/>
  </p:clrMapOvr>
  <mc:AlternateContent xmlns:mc="http://schemas.openxmlformats.org/markup-compatibility/2006" xmlns:p14="http://schemas.microsoft.com/office/powerpoint/2010/main">
    <mc:Choice Requires="p14">
      <p:transition spd="slow" p14:dur="2000" advTm="96390"/>
    </mc:Choice>
    <mc:Fallback xmlns="">
      <p:transition spd="slow" advTm="9639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795261"/>
            <a:ext cx="5342759" cy="3108543"/>
          </a:xfrm>
          <a:prstGeom prst="rect">
            <a:avLst/>
          </a:prstGeom>
          <a:noFill/>
        </p:spPr>
        <p:txBody>
          <a:bodyPr wrap="square" rtlCol="0">
            <a:spAutoFit/>
          </a:bodyPr>
          <a:lstStyle/>
          <a:p>
            <a:pPr algn="ctr"/>
            <a:endParaRPr lang="ar-EG" sz="2000" b="1" dirty="0">
              <a:solidFill>
                <a:srgbClr val="2D3956"/>
              </a:solidFill>
              <a:latin typeface="Alexandria" pitchFamily="2" charset="-78"/>
              <a:cs typeface="Alexandria" pitchFamily="2" charset="-78"/>
            </a:endParaRPr>
          </a:p>
          <a:p>
            <a:pPr algn="ctr"/>
            <a:endParaRPr lang="ar-EG" sz="2000" b="1" u="sng" dirty="0" smtClean="0">
              <a:solidFill>
                <a:srgbClr val="2D3956"/>
              </a:solidFill>
              <a:latin typeface="Alexandria" pitchFamily="2" charset="-78"/>
              <a:cs typeface="Alexandria" pitchFamily="2" charset="-78"/>
            </a:endParaRPr>
          </a:p>
          <a:p>
            <a:pPr algn="ctr" rtl="1">
              <a:lnSpc>
                <a:spcPct val="200000"/>
              </a:lnSpc>
            </a:pPr>
            <a:r>
              <a:rPr lang="ar-EG" sz="2000" b="1" u="sng" dirty="0" smtClean="0">
                <a:solidFill>
                  <a:srgbClr val="2D3956"/>
                </a:solidFill>
                <a:latin typeface="Alexandria" pitchFamily="2" charset="-78"/>
                <a:cs typeface="Alexandria" pitchFamily="2" charset="-78"/>
              </a:rPr>
              <a:t>3-أقسام حقوق الملكية الفكرية</a:t>
            </a:r>
            <a:endParaRPr lang="ar-EG" sz="2000" b="1" u="sng" dirty="0">
              <a:solidFill>
                <a:srgbClr val="2D3956"/>
              </a:solidFill>
              <a:latin typeface="Alexandria" pitchFamily="2" charset="-78"/>
              <a:cs typeface="Alexandria" pitchFamily="2" charset="-78"/>
            </a:endParaRPr>
          </a:p>
          <a:p>
            <a:pPr algn="r" rtl="1">
              <a:lnSpc>
                <a:spcPct val="200000"/>
              </a:lnSpc>
            </a:pPr>
            <a:r>
              <a:rPr lang="ar-EG" sz="1600" dirty="0" smtClean="0">
                <a:solidFill>
                  <a:srgbClr val="2D3956"/>
                </a:solidFill>
                <a:latin typeface="Alexandria" pitchFamily="2" charset="-78"/>
                <a:cs typeface="Alexandria" pitchFamily="2" charset="-78"/>
              </a:rPr>
              <a:t>تنقسم الملكية الفكرية إلى قسمين أساسيين:</a:t>
            </a:r>
          </a:p>
          <a:p>
            <a:pPr algn="r" rtl="1">
              <a:lnSpc>
                <a:spcPct val="200000"/>
              </a:lnSpc>
            </a:pPr>
            <a:r>
              <a:rPr lang="ar-EG" sz="1600" dirty="0" smtClean="0">
                <a:solidFill>
                  <a:srgbClr val="2D3956"/>
                </a:solidFill>
                <a:latin typeface="Alexandria" pitchFamily="2" charset="-78"/>
                <a:cs typeface="Alexandria" pitchFamily="2" charset="-78"/>
              </a:rPr>
              <a:t>الأول: الملكية الصناعية </a:t>
            </a:r>
          </a:p>
          <a:p>
            <a:pPr algn="r" rtl="1">
              <a:lnSpc>
                <a:spcPct val="200000"/>
              </a:lnSpc>
            </a:pPr>
            <a:r>
              <a:rPr lang="ar-EG" sz="1600" dirty="0" smtClean="0">
                <a:solidFill>
                  <a:srgbClr val="2D3956"/>
                </a:solidFill>
                <a:latin typeface="Alexandria" pitchFamily="2" charset="-78"/>
                <a:cs typeface="Alexandria" pitchFamily="2" charset="-78"/>
              </a:rPr>
              <a:t>الثاني: الملكية الأدبية والفنية </a:t>
            </a: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 name="صورة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4672875" cy="4416939"/>
          </a:xfrm>
          <a:prstGeom prst="rect">
            <a:avLst/>
          </a:prstGeom>
        </p:spPr>
      </p:pic>
    </p:spTree>
    <p:extLst>
      <p:ext uri="{BB962C8B-B14F-4D97-AF65-F5344CB8AC3E}">
        <p14:creationId xmlns:p14="http://schemas.microsoft.com/office/powerpoint/2010/main" val="1689723132"/>
      </p:ext>
    </p:extLst>
  </p:cSld>
  <p:clrMapOvr>
    <a:masterClrMapping/>
  </p:clrMapOvr>
  <mc:AlternateContent xmlns:mc="http://schemas.openxmlformats.org/markup-compatibility/2006" xmlns:p14="http://schemas.microsoft.com/office/powerpoint/2010/main">
    <mc:Choice Requires="p14">
      <p:transition spd="slow" p14:dur="2000" advTm="49774"/>
    </mc:Choice>
    <mc:Fallback xmlns="">
      <p:transition spd="slow" advTm="4977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795261"/>
            <a:ext cx="5342759" cy="5078313"/>
          </a:xfrm>
          <a:prstGeom prst="rect">
            <a:avLst/>
          </a:prstGeom>
          <a:noFill/>
        </p:spPr>
        <p:txBody>
          <a:bodyPr wrap="square" rtlCol="0">
            <a:spAutoFit/>
          </a:bodyPr>
          <a:lstStyle/>
          <a:p>
            <a:pPr algn="ctr"/>
            <a:endParaRPr lang="ar-EG" sz="2000" b="1" dirty="0">
              <a:solidFill>
                <a:srgbClr val="2D3956"/>
              </a:solidFill>
              <a:latin typeface="Alexandria" pitchFamily="2" charset="-78"/>
              <a:cs typeface="Alexandria" pitchFamily="2" charset="-78"/>
            </a:endParaRPr>
          </a:p>
          <a:p>
            <a:pPr algn="ctr"/>
            <a:endParaRPr lang="ar-EG" sz="2000" b="1" u="sng" dirty="0" smtClean="0">
              <a:solidFill>
                <a:srgbClr val="2D3956"/>
              </a:solidFill>
              <a:latin typeface="Alexandria" pitchFamily="2" charset="-78"/>
              <a:cs typeface="Alexandria" pitchFamily="2" charset="-78"/>
            </a:endParaRPr>
          </a:p>
          <a:p>
            <a:pPr algn="ctr" rtl="1">
              <a:lnSpc>
                <a:spcPct val="200000"/>
              </a:lnSpc>
            </a:pPr>
            <a:r>
              <a:rPr lang="ar-EG" b="1" u="sng" dirty="0" smtClean="0">
                <a:solidFill>
                  <a:srgbClr val="2D3956"/>
                </a:solidFill>
                <a:latin typeface="Alexandria" pitchFamily="2" charset="-78"/>
                <a:cs typeface="Alexandria" pitchFamily="2" charset="-78"/>
              </a:rPr>
              <a:t>القسم الأول: الملكية الصناعية</a:t>
            </a:r>
            <a:endParaRPr lang="ar-EG" b="1" u="sng" dirty="0">
              <a:solidFill>
                <a:srgbClr val="2D3956"/>
              </a:solidFill>
              <a:latin typeface="Alexandria" pitchFamily="2" charset="-78"/>
              <a:cs typeface="Alexandria" pitchFamily="2" charset="-78"/>
            </a:endParaRPr>
          </a:p>
          <a:p>
            <a:pPr algn="r"/>
            <a:endParaRPr lang="ar-EG" sz="2000" dirty="0">
              <a:solidFill>
                <a:srgbClr val="2D3956"/>
              </a:solidFill>
              <a:latin typeface="Alexandria" pitchFamily="2" charset="-78"/>
              <a:cs typeface="Alexandria" pitchFamily="2" charset="-78"/>
            </a:endParaRPr>
          </a:p>
          <a:p>
            <a:pPr algn="r">
              <a:lnSpc>
                <a:spcPct val="200000"/>
              </a:lnSpc>
            </a:pPr>
            <a:r>
              <a:rPr lang="ar-EG" sz="1600" dirty="0" smtClean="0">
                <a:solidFill>
                  <a:srgbClr val="2D3956"/>
                </a:solidFill>
                <a:latin typeface="Alexandria" pitchFamily="2" charset="-78"/>
                <a:cs typeface="Alexandria" pitchFamily="2" charset="-78"/>
              </a:rPr>
              <a:t>تتمثل في الحقوق الواردة على الابتكارات في مجال </a:t>
            </a:r>
          </a:p>
          <a:p>
            <a:pPr algn="r">
              <a:lnSpc>
                <a:spcPct val="200000"/>
              </a:lnSpc>
            </a:pPr>
            <a:r>
              <a:rPr lang="ar-EG" sz="1600" dirty="0" smtClean="0">
                <a:solidFill>
                  <a:srgbClr val="2D3956"/>
                </a:solidFill>
                <a:latin typeface="Alexandria" pitchFamily="2" charset="-78"/>
                <a:cs typeface="Alexandria" pitchFamily="2" charset="-78"/>
              </a:rPr>
              <a:t>الصناعة، التجارة والزراعة.</a:t>
            </a:r>
          </a:p>
          <a:p>
            <a:pPr algn="r" rtl="1"/>
            <a:endParaRPr lang="ar-EG" sz="2000" dirty="0" smtClean="0">
              <a:solidFill>
                <a:srgbClr val="2D3956"/>
              </a:solidFill>
              <a:latin typeface="Alexandria" pitchFamily="2" charset="-78"/>
              <a:cs typeface="Alexandria" pitchFamily="2" charset="-78"/>
            </a:endParaRPr>
          </a:p>
          <a:p>
            <a:pPr algn="r" rtl="1"/>
            <a:r>
              <a:rPr lang="ar-EG" sz="1600" dirty="0" smtClean="0">
                <a:solidFill>
                  <a:srgbClr val="2D3956"/>
                </a:solidFill>
                <a:latin typeface="Alexandria" pitchFamily="2" charset="-78"/>
                <a:cs typeface="Alexandria" pitchFamily="2" charset="-78"/>
              </a:rPr>
              <a:t>وتنص المادة 1/3 من اتفاقية باريس للملكية الصناعية في هذا الشأن على: </a:t>
            </a:r>
          </a:p>
          <a:p>
            <a:pPr algn="just" rtl="1"/>
            <a:r>
              <a:rPr lang="ar-EG" sz="1600" dirty="0">
                <a:solidFill>
                  <a:srgbClr val="2D3956"/>
                </a:solidFill>
                <a:latin typeface="Alexandria" pitchFamily="2" charset="-78"/>
                <a:cs typeface="Alexandria" pitchFamily="2" charset="-78"/>
              </a:rPr>
              <a:t>(3) تؤخذ الملكية الصناعية بأوسع معانيها، فلا يقتصر تطبيقها على الصناعة والتجارة بمعناها الحرفي وإنما تطبق كذلك على الصناعات الزراعية والاستخراجية وعلى جميع المنتجات المصنعة أو الطبيعية مثل الأنبذة والحبوب وأوراق التبغ والفواكه والمواشي والمعادن والمياه المعدنية والبيرة والزهور والدقيق.</a:t>
            </a:r>
          </a:p>
          <a:p>
            <a:pPr algn="r" rtl="1"/>
            <a:endParaRPr lang="en-US"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2" y="1155869"/>
            <a:ext cx="4002990" cy="4416939"/>
          </a:xfrm>
          <a:prstGeom prst="rect">
            <a:avLst/>
          </a:prstGeom>
        </p:spPr>
      </p:pic>
    </p:spTree>
    <p:extLst>
      <p:ext uri="{BB962C8B-B14F-4D97-AF65-F5344CB8AC3E}">
        <p14:creationId xmlns:p14="http://schemas.microsoft.com/office/powerpoint/2010/main" val="2323293021"/>
      </p:ext>
    </p:extLst>
  </p:cSld>
  <p:clrMapOvr>
    <a:masterClrMapping/>
  </p:clrMapOvr>
  <mc:AlternateContent xmlns:mc="http://schemas.openxmlformats.org/markup-compatibility/2006" xmlns:p14="http://schemas.microsoft.com/office/powerpoint/2010/main">
    <mc:Choice Requires="p14">
      <p:transition spd="slow" p14:dur="2000" advTm="110044"/>
    </mc:Choice>
    <mc:Fallback xmlns="">
      <p:transition spd="slow" advTm="110044"/>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795261"/>
            <a:ext cx="5342759" cy="5078313"/>
          </a:xfrm>
          <a:prstGeom prst="rect">
            <a:avLst/>
          </a:prstGeom>
          <a:noFill/>
        </p:spPr>
        <p:txBody>
          <a:bodyPr wrap="square" rtlCol="0">
            <a:spAutoFit/>
          </a:bodyPr>
          <a:lstStyle/>
          <a:p>
            <a:pPr algn="ctr"/>
            <a:endParaRPr lang="ar-EG" sz="2000" b="1" dirty="0">
              <a:solidFill>
                <a:srgbClr val="2D3956"/>
              </a:solidFill>
              <a:latin typeface="Alexandria" pitchFamily="2" charset="-78"/>
              <a:cs typeface="Alexandria" pitchFamily="2" charset="-78"/>
            </a:endParaRPr>
          </a:p>
          <a:p>
            <a:pPr algn="r"/>
            <a:endParaRPr lang="en-US" sz="1600" b="1" dirty="0">
              <a:solidFill>
                <a:srgbClr val="2D3956"/>
              </a:solidFill>
              <a:latin typeface="Alexandria" pitchFamily="2" charset="-78"/>
              <a:cs typeface="Alexandria" pitchFamily="2" charset="-78"/>
            </a:endParaRPr>
          </a:p>
          <a:p>
            <a:pPr algn="r"/>
            <a:r>
              <a:rPr lang="ar-EG" sz="1600" b="1" dirty="0" smtClean="0">
                <a:solidFill>
                  <a:srgbClr val="2D3956"/>
                </a:solidFill>
                <a:latin typeface="Alexandria" pitchFamily="2" charset="-78"/>
                <a:cs typeface="Alexandria" pitchFamily="2" charset="-78"/>
              </a:rPr>
              <a:t>وتدخل في هذه الطائفة الصور التالية:</a:t>
            </a:r>
          </a:p>
          <a:p>
            <a:pPr algn="r"/>
            <a:endParaRPr lang="en-US" sz="1600" b="1" dirty="0" smtClean="0">
              <a:solidFill>
                <a:srgbClr val="2D3956"/>
              </a:solidFill>
              <a:latin typeface="Alexandria" pitchFamily="2" charset="-78"/>
              <a:cs typeface="Alexandria" pitchFamily="2" charset="-78"/>
            </a:endParaRPr>
          </a:p>
          <a:p>
            <a:pPr algn="r"/>
            <a:r>
              <a:rPr lang="ar-EG" sz="1600" b="1" u="sng" dirty="0" smtClean="0">
                <a:solidFill>
                  <a:srgbClr val="2D3956"/>
                </a:solidFill>
                <a:latin typeface="Alexandria" pitchFamily="2" charset="-78"/>
                <a:cs typeface="Alexandria" pitchFamily="2" charset="-78"/>
              </a:rPr>
              <a:t>(أ)-براءات الاختراع:</a:t>
            </a:r>
          </a:p>
          <a:p>
            <a:pPr algn="r"/>
            <a:endParaRPr lang="ar-EG" sz="1600" b="1" dirty="0">
              <a:solidFill>
                <a:srgbClr val="2D3956"/>
              </a:solidFill>
              <a:latin typeface="Alexandria" pitchFamily="2" charset="-78"/>
              <a:cs typeface="Alexandria" pitchFamily="2" charset="-78"/>
            </a:endParaRPr>
          </a:p>
          <a:p>
            <a:pPr algn="just" rtl="1"/>
            <a:r>
              <a:rPr lang="ar-EG" sz="1600" b="1" dirty="0" smtClean="0">
                <a:solidFill>
                  <a:srgbClr val="2D3956"/>
                </a:solidFill>
                <a:latin typeface="Alexandria" pitchFamily="2" charset="-78"/>
                <a:cs typeface="Alexandria" pitchFamily="2" charset="-78"/>
              </a:rPr>
              <a:t>تعرف المنظمة العالمية للملكية الفكرية براءة الاختراع بأنها: </a:t>
            </a:r>
          </a:p>
          <a:p>
            <a:pPr algn="just" rtl="1"/>
            <a:r>
              <a:rPr lang="ar-EG" sz="1600" b="1" dirty="0">
                <a:solidFill>
                  <a:srgbClr val="2D3956"/>
                </a:solidFill>
                <a:latin typeface="Alexandria" pitchFamily="2" charset="-78"/>
                <a:cs typeface="Alexandria" pitchFamily="2" charset="-78"/>
              </a:rPr>
              <a:t> الحق الذي تمنحه الدولة </a:t>
            </a:r>
            <a:r>
              <a:rPr lang="ar-EG" sz="1600" b="1" dirty="0" smtClean="0">
                <a:solidFill>
                  <a:srgbClr val="2D3956"/>
                </a:solidFill>
                <a:latin typeface="Alexandria" pitchFamily="2" charset="-78"/>
                <a:cs typeface="Alexandria" pitchFamily="2" charset="-78"/>
              </a:rPr>
              <a:t>للمخترع أو </a:t>
            </a:r>
            <a:r>
              <a:rPr lang="ar-EG" sz="1600" b="1" dirty="0">
                <a:solidFill>
                  <a:srgbClr val="2D3956"/>
                </a:solidFill>
                <a:latin typeface="Alexandria" pitchFamily="2" charset="-78"/>
                <a:cs typeface="Alexandria" pitchFamily="2" charset="-78"/>
              </a:rPr>
              <a:t>يمنحه مكتب إقليمي يمثل عدة دول، مما يسمح </a:t>
            </a:r>
            <a:r>
              <a:rPr lang="ar-EG" sz="1600" b="1" dirty="0" smtClean="0">
                <a:solidFill>
                  <a:srgbClr val="2D3956"/>
                </a:solidFill>
                <a:latin typeface="Alexandria" pitchFamily="2" charset="-78"/>
                <a:cs typeface="Alexandria" pitchFamily="2" charset="-78"/>
              </a:rPr>
              <a:t>للمخترع بمنع </a:t>
            </a:r>
            <a:r>
              <a:rPr lang="ar-EG" sz="1600" b="1" dirty="0">
                <a:solidFill>
                  <a:srgbClr val="2D3956"/>
                </a:solidFill>
                <a:latin typeface="Alexandria" pitchFamily="2" charset="-78"/>
                <a:cs typeface="Alexandria" pitchFamily="2" charset="-78"/>
              </a:rPr>
              <a:t>أي شخص آخر من </a:t>
            </a:r>
            <a:r>
              <a:rPr lang="ar-EG" sz="1600" b="1" dirty="0" smtClean="0">
                <a:solidFill>
                  <a:srgbClr val="2D3956"/>
                </a:solidFill>
                <a:latin typeface="Alexandria" pitchFamily="2" charset="-78"/>
                <a:cs typeface="Alexandria" pitchFamily="2" charset="-78"/>
              </a:rPr>
              <a:t>استغلال اختراعه </a:t>
            </a:r>
            <a:r>
              <a:rPr lang="ar-EG" sz="1600" b="1" dirty="0">
                <a:solidFill>
                  <a:srgbClr val="2D3956"/>
                </a:solidFill>
                <a:latin typeface="Alexandria" pitchFamily="2" charset="-78"/>
                <a:cs typeface="Alexandria" pitchFamily="2" charset="-78"/>
              </a:rPr>
              <a:t>في التجارة لمدة </a:t>
            </a:r>
            <a:r>
              <a:rPr lang="ar-EG" sz="1600" b="1" dirty="0" smtClean="0">
                <a:solidFill>
                  <a:srgbClr val="2D3956"/>
                </a:solidFill>
                <a:latin typeface="Alexandria" pitchFamily="2" charset="-78"/>
                <a:cs typeface="Alexandria" pitchFamily="2" charset="-78"/>
              </a:rPr>
              <a:t>زمنية محدودة</a:t>
            </a:r>
            <a:r>
              <a:rPr lang="ar-EG" sz="1600" b="1" dirty="0">
                <a:solidFill>
                  <a:srgbClr val="2D3956"/>
                </a:solidFill>
                <a:latin typeface="Alexandria" pitchFamily="2" charset="-78"/>
                <a:cs typeface="Alexandria" pitchFamily="2" charset="-78"/>
              </a:rPr>
              <a:t>، تصل عادة إلى 20 </a:t>
            </a:r>
            <a:r>
              <a:rPr lang="ar-EG" sz="1600" b="1" dirty="0" smtClean="0">
                <a:solidFill>
                  <a:srgbClr val="2D3956"/>
                </a:solidFill>
                <a:latin typeface="Alexandria" pitchFamily="2" charset="-78"/>
                <a:cs typeface="Alexandria" pitchFamily="2" charset="-78"/>
              </a:rPr>
              <a:t>عاما.</a:t>
            </a:r>
            <a:endParaRPr lang="ar-EG" sz="1600" b="1"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40892"/>
            <a:ext cx="3953814" cy="4446891"/>
          </a:xfrm>
          <a:prstGeom prst="rect">
            <a:avLst/>
          </a:prstGeom>
        </p:spPr>
      </p:pic>
    </p:spTree>
    <p:extLst>
      <p:ext uri="{BB962C8B-B14F-4D97-AF65-F5344CB8AC3E}">
        <p14:creationId xmlns:p14="http://schemas.microsoft.com/office/powerpoint/2010/main" val="504348272"/>
      </p:ext>
    </p:extLst>
  </p:cSld>
  <p:clrMapOvr>
    <a:masterClrMapping/>
  </p:clrMapOvr>
  <mc:AlternateContent xmlns:mc="http://schemas.openxmlformats.org/markup-compatibility/2006" xmlns:p14="http://schemas.microsoft.com/office/powerpoint/2010/main">
    <mc:Choice Requires="p14">
      <p:transition spd="slow" p14:dur="2000" advTm="82386"/>
    </mc:Choice>
    <mc:Fallback xmlns="">
      <p:transition spd="slow" advTm="8238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456091" y="1426203"/>
            <a:ext cx="5896550" cy="3046988"/>
          </a:xfrm>
          <a:prstGeom prst="rect">
            <a:avLst/>
          </a:prstGeom>
          <a:noFill/>
        </p:spPr>
        <p:txBody>
          <a:bodyPr wrap="square" rtlCol="0">
            <a:spAutoFit/>
          </a:bodyPr>
          <a:lstStyle/>
          <a:p>
            <a:pPr algn="just" rtl="1"/>
            <a:r>
              <a:rPr lang="ar-EG" sz="1600" b="1" u="sng" dirty="0" smtClean="0">
                <a:solidFill>
                  <a:srgbClr val="2D3956"/>
                </a:solidFill>
                <a:latin typeface="Alexandria" pitchFamily="2" charset="-78"/>
                <a:cs typeface="Alexandria" pitchFamily="2" charset="-78"/>
              </a:rPr>
              <a:t>(ب)-التصاميم الصناعية:</a:t>
            </a:r>
          </a:p>
          <a:p>
            <a:pPr algn="just"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وفقا للمنظمة العالمية للملكية الفكرية تشير التصاميم الصناعية إلى:</a:t>
            </a:r>
          </a:p>
          <a:p>
            <a:pPr algn="just" rtl="1"/>
            <a:endParaRPr lang="ar-EG" sz="1600" dirty="0" smtClean="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الجوانب </a:t>
            </a:r>
            <a:r>
              <a:rPr lang="ar-EG" sz="1600" dirty="0">
                <a:solidFill>
                  <a:srgbClr val="2D3956"/>
                </a:solidFill>
                <a:latin typeface="Alexandria" pitchFamily="2" charset="-78"/>
                <a:cs typeface="Alexandria" pitchFamily="2" charset="-78"/>
              </a:rPr>
              <a:t>الزخرفية أو الجمالية في سلعة </a:t>
            </a:r>
            <a:r>
              <a:rPr lang="ar-EG" sz="1600" dirty="0" smtClean="0">
                <a:solidFill>
                  <a:srgbClr val="2D3956"/>
                </a:solidFill>
                <a:latin typeface="Alexandria" pitchFamily="2" charset="-78"/>
                <a:cs typeface="Alexandria" pitchFamily="2" charset="-78"/>
              </a:rPr>
              <a:t>ما، بما </a:t>
            </a:r>
            <a:r>
              <a:rPr lang="ar-EG" sz="1600" dirty="0">
                <a:solidFill>
                  <a:srgbClr val="2D3956"/>
                </a:solidFill>
                <a:latin typeface="Alexandria" pitchFamily="2" charset="-78"/>
                <a:cs typeface="Alexandria" pitchFamily="2" charset="-78"/>
              </a:rPr>
              <a:t>في ذلك تشكيلة الخطوط أو </a:t>
            </a:r>
            <a:r>
              <a:rPr lang="ar-EG" sz="1600" dirty="0" smtClean="0">
                <a:solidFill>
                  <a:srgbClr val="2D3956"/>
                </a:solidFill>
                <a:latin typeface="Alexandria" pitchFamily="2" charset="-78"/>
                <a:cs typeface="Alexandria" pitchFamily="2" charset="-78"/>
              </a:rPr>
              <a:t>الألوان </a:t>
            </a:r>
            <a:r>
              <a:rPr lang="ar-EG" sz="1600" dirty="0">
                <a:solidFill>
                  <a:srgbClr val="2D3956"/>
                </a:solidFill>
                <a:latin typeface="Alexandria" pitchFamily="2" charset="-78"/>
                <a:cs typeface="Alexandria" pitchFamily="2" charset="-78"/>
              </a:rPr>
              <a:t>أو </a:t>
            </a:r>
            <a:r>
              <a:rPr lang="ar-EG" sz="1600" dirty="0" smtClean="0">
                <a:solidFill>
                  <a:srgbClr val="2D3956"/>
                </a:solidFill>
                <a:latin typeface="Alexandria" pitchFamily="2" charset="-78"/>
                <a:cs typeface="Alexandria" pitchFamily="2" charset="-78"/>
              </a:rPr>
              <a:t>الأشكال المجسمة التي </a:t>
            </a:r>
            <a:r>
              <a:rPr lang="ar-EG" sz="1600" dirty="0">
                <a:solidFill>
                  <a:srgbClr val="2D3956"/>
                </a:solidFill>
                <a:latin typeface="Alexandria" pitchFamily="2" charset="-78"/>
                <a:cs typeface="Alexandria" pitchFamily="2" charset="-78"/>
              </a:rPr>
              <a:t>تعطي المنتج الصناعي أو الحرفي مظهرا محددا</a:t>
            </a:r>
            <a:r>
              <a:rPr lang="ar-EG" sz="1600" dirty="0" smtClean="0">
                <a:solidFill>
                  <a:srgbClr val="2D3956"/>
                </a:solidFill>
                <a:latin typeface="Alexandria" pitchFamily="2" charset="-78"/>
                <a:cs typeface="Alexandria" pitchFamily="2" charset="-78"/>
              </a:rPr>
              <a:t>.</a:t>
            </a: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en-US"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3493" y="1426202"/>
            <a:ext cx="2975019" cy="2554545"/>
          </a:xfrm>
          <a:prstGeom prst="rect">
            <a:avLst/>
          </a:prstGeom>
        </p:spPr>
      </p:pic>
      <p:sp>
        <p:nvSpPr>
          <p:cNvPr id="6" name="مستطيل 5"/>
          <p:cNvSpPr/>
          <p:nvPr/>
        </p:nvSpPr>
        <p:spPr>
          <a:xfrm>
            <a:off x="1138668" y="4159875"/>
            <a:ext cx="3059844" cy="110758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t>Photo: https</a:t>
            </a:r>
            <a:r>
              <a:rPr lang="en-US" dirty="0"/>
              <a:t>://www.wipo.int/wipo_magazine/en/2009/05/article_0009.html</a:t>
            </a:r>
          </a:p>
        </p:txBody>
      </p:sp>
    </p:spTree>
    <p:extLst>
      <p:ext uri="{BB962C8B-B14F-4D97-AF65-F5344CB8AC3E}">
        <p14:creationId xmlns:p14="http://schemas.microsoft.com/office/powerpoint/2010/main" val="192724260"/>
      </p:ext>
    </p:extLst>
  </p:cSld>
  <p:clrMapOvr>
    <a:masterClrMapping/>
  </p:clrMapOvr>
  <mc:AlternateContent xmlns:mc="http://schemas.openxmlformats.org/markup-compatibility/2006" xmlns:p14="http://schemas.microsoft.com/office/powerpoint/2010/main">
    <mc:Choice Requires="p14">
      <p:transition spd="slow" p14:dur="2000" advTm="69303"/>
    </mc:Choice>
    <mc:Fallback xmlns="">
      <p:transition spd="slow" advTm="69303"/>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785652"/>
          </a:xfrm>
          <a:prstGeom prst="rect">
            <a:avLst/>
          </a:prstGeom>
          <a:noFill/>
        </p:spPr>
        <p:txBody>
          <a:bodyPr wrap="square" rtlCol="0">
            <a:spAutoFit/>
          </a:bodyPr>
          <a:lstStyle/>
          <a:p>
            <a:pPr algn="just" rtl="1"/>
            <a:r>
              <a:rPr lang="ar-EG" sz="1600" b="1" u="sng" dirty="0" smtClean="0">
                <a:solidFill>
                  <a:srgbClr val="2D3956"/>
                </a:solidFill>
                <a:latin typeface="Alexandria" pitchFamily="2" charset="-78"/>
                <a:cs typeface="Alexandria" pitchFamily="2" charset="-78"/>
              </a:rPr>
              <a:t>(جـ)-تصاميم الدوائر المتكاملة:</a:t>
            </a:r>
          </a:p>
          <a:p>
            <a:pPr algn="just"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عرف قانون حماية الملكية الفكرية المصري الدائرة المتكاملة في المادة 46 بأنها: كل منتج في هيئته النهائية أو في هيئته الوسيطة يتضمن مكونات- أحدها على الأقل يكون عنصرا نشطا- مثبتة على قطعة من مادة عازلة، وتشكل مع بعض الوصلات أو كلها كيانا متكاملا يستهدف تحقيق وظيفة الكترونية محددة.</a:t>
            </a:r>
          </a:p>
          <a:p>
            <a:pPr algn="just"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وعرفت التصميم التخطيطي للدائرة المتكاملة بأنه: كل ترتيب ثلاثي الأبعاد معد لدائرة متكاملة بغرض التصنيع.</a:t>
            </a:r>
          </a:p>
          <a:p>
            <a:pPr algn="just"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ويتمتع بالحماية التصميم التخطيطي الجديد للدوائر المتكاملة.</a:t>
            </a:r>
            <a:endParaRPr lang="ar-EG" sz="1600" dirty="0">
              <a:solidFill>
                <a:srgbClr val="2D3956"/>
              </a:solidFill>
              <a:latin typeface="Alexandria" pitchFamily="2" charset="-78"/>
              <a:cs typeface="Alexandria" pitchFamily="2" charset="-78"/>
            </a:endParaRPr>
          </a:p>
          <a:p>
            <a:pPr algn="just" rtl="1"/>
            <a:endParaRPr lang="en-US"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77906"/>
            <a:ext cx="3837593" cy="3257054"/>
          </a:xfrm>
          <a:prstGeom prst="rect">
            <a:avLst/>
          </a:prstGeom>
        </p:spPr>
      </p:pic>
      <p:sp>
        <p:nvSpPr>
          <p:cNvPr id="6" name="مستطيل 5"/>
          <p:cNvSpPr/>
          <p:nvPr/>
        </p:nvSpPr>
        <p:spPr>
          <a:xfrm>
            <a:off x="1197735" y="4412923"/>
            <a:ext cx="3347239" cy="115988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Photo </a:t>
            </a:r>
            <a:r>
              <a:rPr lang="en-US" dirty="0" smtClean="0"/>
              <a:t>by: </a:t>
            </a:r>
            <a:r>
              <a:rPr lang="en-US" dirty="0" err="1" smtClean="0"/>
              <a:t>Wollschaf</a:t>
            </a:r>
            <a:endParaRPr lang="en-US" dirty="0" smtClean="0"/>
          </a:p>
          <a:p>
            <a:pPr algn="ctr"/>
            <a:r>
              <a:rPr lang="en-US" dirty="0" smtClean="0"/>
              <a:t>License: https</a:t>
            </a:r>
            <a:r>
              <a:rPr lang="en-US" dirty="0"/>
              <a:t>://creativecommons.org/licenses/by-sa/3.0/ </a:t>
            </a:r>
          </a:p>
        </p:txBody>
      </p:sp>
    </p:spTree>
    <p:extLst>
      <p:ext uri="{BB962C8B-B14F-4D97-AF65-F5344CB8AC3E}">
        <p14:creationId xmlns:p14="http://schemas.microsoft.com/office/powerpoint/2010/main" val="887427077"/>
      </p:ext>
    </p:extLst>
  </p:cSld>
  <p:clrMapOvr>
    <a:masterClrMapping/>
  </p:clrMapOvr>
  <mc:AlternateContent xmlns:mc="http://schemas.openxmlformats.org/markup-compatibility/2006" xmlns:p14="http://schemas.microsoft.com/office/powerpoint/2010/main">
    <mc:Choice Requires="p14">
      <p:transition spd="slow" p14:dur="2000" advTm="106223"/>
    </mc:Choice>
    <mc:Fallback xmlns="">
      <p:transition spd="slow" advTm="106223"/>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1815882"/>
          </a:xfrm>
          <a:prstGeom prst="rect">
            <a:avLst/>
          </a:prstGeom>
          <a:noFill/>
        </p:spPr>
        <p:txBody>
          <a:bodyPr wrap="square" rtlCol="0">
            <a:spAutoFit/>
          </a:bodyPr>
          <a:lstStyle/>
          <a:p>
            <a:pPr algn="just" rtl="1"/>
            <a:r>
              <a:rPr lang="ar-EG" sz="1600" b="1" u="sng" dirty="0" smtClean="0">
                <a:solidFill>
                  <a:srgbClr val="2D3956"/>
                </a:solidFill>
                <a:latin typeface="Alexandria" pitchFamily="2" charset="-78"/>
                <a:cs typeface="Alexandria" pitchFamily="2" charset="-78"/>
              </a:rPr>
              <a:t>(</a:t>
            </a:r>
            <a:r>
              <a:rPr lang="ar-EG" sz="1600" b="1" u="sng" dirty="0">
                <a:solidFill>
                  <a:srgbClr val="2D3956"/>
                </a:solidFill>
                <a:latin typeface="Alexandria" pitchFamily="2" charset="-78"/>
                <a:cs typeface="Alexandria" pitchFamily="2" charset="-78"/>
              </a:rPr>
              <a:t>د</a:t>
            </a:r>
            <a:r>
              <a:rPr lang="ar-EG" sz="1600" b="1" u="sng" dirty="0" smtClean="0">
                <a:solidFill>
                  <a:srgbClr val="2D3956"/>
                </a:solidFill>
                <a:latin typeface="Alexandria" pitchFamily="2" charset="-78"/>
                <a:cs typeface="Alexandria" pitchFamily="2" charset="-78"/>
              </a:rPr>
              <a:t>)-المعلومات غير المفصح عنها</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en-US" sz="1600" dirty="0" smtClean="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تتمتع بالحماية في هذا القسم أيضا المعلومات التي تتصف بالسرية وتستمد قيمتها من كونها سرية وتعتمد في سريتها على ما يتخذه حائزها من إجراءات فعالة للحفاظ عليها.</a:t>
            </a:r>
            <a:endParaRPr lang="en-US"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6993" y="1287887"/>
            <a:ext cx="3872888" cy="3168203"/>
          </a:xfrm>
          <a:prstGeom prst="rect">
            <a:avLst/>
          </a:prstGeom>
        </p:spPr>
      </p:pic>
      <p:sp>
        <p:nvSpPr>
          <p:cNvPr id="6" name="مستطيل 5"/>
          <p:cNvSpPr/>
          <p:nvPr/>
        </p:nvSpPr>
        <p:spPr>
          <a:xfrm>
            <a:off x="1136994" y="4456090"/>
            <a:ext cx="3872888" cy="111671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t>Photo:</a:t>
            </a:r>
          </a:p>
          <a:p>
            <a:pPr algn="ctr"/>
            <a:r>
              <a:rPr lang="en-US" dirty="0"/>
              <a:t>https://magazine.columbia.edu/article/are-your-deepest-darkest-secrets-keeping-you-down</a:t>
            </a:r>
          </a:p>
        </p:txBody>
      </p:sp>
    </p:spTree>
    <p:extLst>
      <p:ext uri="{BB962C8B-B14F-4D97-AF65-F5344CB8AC3E}">
        <p14:creationId xmlns:p14="http://schemas.microsoft.com/office/powerpoint/2010/main" val="3592665374"/>
      </p:ext>
    </p:extLst>
  </p:cSld>
  <p:clrMapOvr>
    <a:masterClrMapping/>
  </p:clrMapOvr>
  <mc:AlternateContent xmlns:mc="http://schemas.openxmlformats.org/markup-compatibility/2006" xmlns:p14="http://schemas.microsoft.com/office/powerpoint/2010/main">
    <mc:Choice Requires="p14">
      <p:transition spd="slow" p14:dur="2000" advTm="82090"/>
    </mc:Choice>
    <mc:Fallback xmlns="">
      <p:transition spd="slow" advTm="8209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539430"/>
          </a:xfrm>
          <a:prstGeom prst="rect">
            <a:avLst/>
          </a:prstGeom>
          <a:noFill/>
        </p:spPr>
        <p:txBody>
          <a:bodyPr wrap="square" rtlCol="0">
            <a:spAutoFit/>
          </a:bodyPr>
          <a:lstStyle/>
          <a:p>
            <a:pPr algn="just" rtl="1"/>
            <a:r>
              <a:rPr lang="ar-EG" sz="1600" b="1" u="sng" dirty="0" smtClean="0">
                <a:solidFill>
                  <a:srgbClr val="2D3956"/>
                </a:solidFill>
                <a:latin typeface="Alexandria" pitchFamily="2" charset="-78"/>
                <a:cs typeface="Alexandria" pitchFamily="2" charset="-78"/>
              </a:rPr>
              <a:t>(هـ)-العلامات التجارية:</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العلامات التجارية هي كل ما يميز منتجا سلعة كان أو خدمة عن غيره وتشمل على وجه الخصوص الأسماء المتخذة شكلا مميزا، والإمضاءات، والكلمات، والحروف، والأرقام، والرسوم، والرموز، وعناوين المحال، والدمغات، والأختام، والتصاوير، والنقوش البارزة، ومجموعة الألوان التي تتخذ شكلا خاصا ومميزا وكذلك أي خليط من هذه العناصر إذا كانت تستخدم أو يراد أن تستخدم إما في تمييز منتجات عمل صناعي أو استغلال زراعي ....أو أي بضاعة، وإما للدلالة على مصدر المنتجات ..أو طريقة تحضيرها وإما للدلالة  على تأدية خدمة من الخدمات.. م 63 قانون حماية الملكية الفكرية المصري.</a:t>
            </a: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01232823"/>
      </p:ext>
    </p:extLst>
  </p:cSld>
  <p:clrMapOvr>
    <a:masterClrMapping/>
  </p:clrMapOvr>
  <mc:AlternateContent xmlns:mc="http://schemas.openxmlformats.org/markup-compatibility/2006" xmlns:p14="http://schemas.microsoft.com/office/powerpoint/2010/main">
    <mc:Choice Requires="p14">
      <p:transition spd="slow" p14:dur="2000" advTm="124767"/>
    </mc:Choice>
    <mc:Fallback xmlns="">
      <p:transition spd="slow" advTm="124767"/>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539430"/>
          </a:xfrm>
          <a:prstGeom prst="rect">
            <a:avLst/>
          </a:prstGeom>
          <a:noFill/>
        </p:spPr>
        <p:txBody>
          <a:bodyPr wrap="square" rtlCol="0">
            <a:spAutoFit/>
          </a:bodyPr>
          <a:lstStyle/>
          <a:p>
            <a:pPr algn="just" rtl="1"/>
            <a:r>
              <a:rPr lang="ar-EG" sz="1600" b="1" u="sng" dirty="0" smtClean="0">
                <a:solidFill>
                  <a:srgbClr val="2D3956"/>
                </a:solidFill>
                <a:latin typeface="Alexandria" pitchFamily="2" charset="-78"/>
                <a:cs typeface="Alexandria" pitchFamily="2" charset="-78"/>
              </a:rPr>
              <a:t>(هـ)-العلامات التجارية:</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العلامات التجارية هي كل ما يميز منتجا سلعة كان أو خدمة عن غيره وتشمل على وجه الخصوص الأسماء المتخذة شكلا مميزا، والإمضاءات، والكلمات، والحروف، والأرقام، والرسوم، والرموز، وعناوين المحال، والدمغات، والأختام، والتصاوير، والنقوش البارزة، ومجموعة الألوان التي تتخذ شكلا خاصا ومميزا وكذلك أي خليط من هذه العناصر إذا كانت تستخدم أو يراد أن تستخدم إما في تمييز منتجات عمل صناعي أو استغلال زراعي ....أو أي بضاعة، وإما للدلالة على مصدر المنتجات ..أو طريقة تحضيرها وإما للدلالة  على تأدية خدمة من الخدمات.. م 63 قانون حماية الملكية الفكرية المصري.</a:t>
            </a: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71977" y="1311037"/>
            <a:ext cx="3696237" cy="3474292"/>
          </a:xfrm>
          <a:prstGeom prst="rect">
            <a:avLst/>
          </a:prstGeom>
        </p:spPr>
      </p:pic>
      <p:sp>
        <p:nvSpPr>
          <p:cNvPr id="6" name="مربع نص 5"/>
          <p:cNvSpPr txBox="1"/>
          <p:nvPr/>
        </p:nvSpPr>
        <p:spPr>
          <a:xfrm>
            <a:off x="1171978" y="4965633"/>
            <a:ext cx="5409126" cy="646331"/>
          </a:xfrm>
          <a:prstGeom prst="rect">
            <a:avLst/>
          </a:prstGeom>
          <a:noFill/>
        </p:spPr>
        <p:txBody>
          <a:bodyPr wrap="square" rtlCol="0">
            <a:spAutoFit/>
          </a:bodyPr>
          <a:lstStyle/>
          <a:p>
            <a:r>
              <a:rPr lang="en-US" dirty="0"/>
              <a:t> </a:t>
            </a:r>
            <a:r>
              <a:rPr lang="en-US" dirty="0" smtClean="0"/>
              <a:t>photo by Nick </a:t>
            </a:r>
            <a:r>
              <a:rPr lang="en-US" dirty="0" err="1" smtClean="0"/>
              <a:t>Youngson</a:t>
            </a:r>
            <a:r>
              <a:rPr lang="en-US" dirty="0" smtClean="0"/>
              <a:t>. License:</a:t>
            </a:r>
          </a:p>
          <a:p>
            <a:r>
              <a:rPr lang="en-US" dirty="0"/>
              <a:t> http://creativecommons.org/licenses/by-sa/3.0/ </a:t>
            </a:r>
          </a:p>
        </p:txBody>
      </p:sp>
    </p:spTree>
    <p:extLst>
      <p:ext uri="{BB962C8B-B14F-4D97-AF65-F5344CB8AC3E}">
        <p14:creationId xmlns:p14="http://schemas.microsoft.com/office/powerpoint/2010/main" val="3302899612"/>
      </p:ext>
    </p:extLst>
  </p:cSld>
  <p:clrMapOvr>
    <a:masterClrMapping/>
  </p:clrMapOvr>
  <mc:AlternateContent xmlns:mc="http://schemas.openxmlformats.org/markup-compatibility/2006" xmlns:p14="http://schemas.microsoft.com/office/powerpoint/2010/main">
    <mc:Choice Requires="p14">
      <p:transition spd="slow" p14:dur="2000" advTm="3250"/>
    </mc:Choice>
    <mc:Fallback xmlns="">
      <p:transition spd="slow" advTm="325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847207"/>
          </a:xfrm>
          <a:prstGeom prst="rect">
            <a:avLst/>
          </a:prstGeom>
          <a:noFill/>
        </p:spPr>
        <p:txBody>
          <a:bodyPr wrap="square" rtlCol="0">
            <a:spAutoFit/>
          </a:bodyPr>
          <a:lstStyle/>
          <a:p>
            <a:pPr algn="ctr" rtl="1"/>
            <a:r>
              <a:rPr lang="ar-EG" sz="2000" b="1" u="sng" dirty="0" smtClean="0">
                <a:solidFill>
                  <a:srgbClr val="2D3956"/>
                </a:solidFill>
                <a:latin typeface="Alexandria" pitchFamily="2" charset="-78"/>
                <a:cs typeface="Alexandria" pitchFamily="2" charset="-78"/>
              </a:rPr>
              <a:t>القسم الثاني: الملكية الأدبية والفنية:</a:t>
            </a:r>
            <a:endParaRPr lang="ar-EG" sz="20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تعرف بأنها الحقوق الممنوحة للمبتكرين على مصنفاتهم في مجال الآداب والفنون. </a:t>
            </a:r>
          </a:p>
          <a:p>
            <a:pPr algn="just"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وتشمل المواد المكتوبة كالكتب والمواد الشفهية كالمحاضرات، والمصنفات الفنية، كالمسرحيات والموسيقى والتمثيل والمواد الإذاعية والفنون التطبيقية كالرسم والنحت، والصور التوضيحية والخرائط وبرامج الحاسوب وقواعد البيانات، وغير ذلك.</a:t>
            </a: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0461" y="1275009"/>
            <a:ext cx="3545170" cy="3576100"/>
          </a:xfrm>
          <a:prstGeom prst="rect">
            <a:avLst/>
          </a:prstGeom>
        </p:spPr>
      </p:pic>
      <p:sp>
        <p:nvSpPr>
          <p:cNvPr id="6" name="مستطيل 5"/>
          <p:cNvSpPr/>
          <p:nvPr/>
        </p:nvSpPr>
        <p:spPr>
          <a:xfrm>
            <a:off x="1120461" y="4851109"/>
            <a:ext cx="3545170" cy="72169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Photo license:  https://creativecommons.org/publicdomain/zero/1.0/</a:t>
            </a:r>
          </a:p>
        </p:txBody>
      </p:sp>
    </p:spTree>
    <p:extLst>
      <p:ext uri="{BB962C8B-B14F-4D97-AF65-F5344CB8AC3E}">
        <p14:creationId xmlns:p14="http://schemas.microsoft.com/office/powerpoint/2010/main" val="335644056"/>
      </p:ext>
    </p:extLst>
  </p:cSld>
  <p:clrMapOvr>
    <a:masterClrMapping/>
  </p:clrMapOvr>
  <mc:AlternateContent xmlns:mc="http://schemas.openxmlformats.org/markup-compatibility/2006" xmlns:p14="http://schemas.microsoft.com/office/powerpoint/2010/main">
    <mc:Choice Requires="p14">
      <p:transition spd="slow" p14:dur="2000" advTm="119363"/>
    </mc:Choice>
    <mc:Fallback xmlns="">
      <p:transition spd="slow" advTm="119363"/>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770537"/>
          </a:xfrm>
          <a:prstGeom prst="rect">
            <a:avLst/>
          </a:prstGeom>
          <a:noFill/>
        </p:spPr>
        <p:txBody>
          <a:bodyPr wrap="square" rtlCol="0">
            <a:spAutoFit/>
          </a:bodyPr>
          <a:lstStyle/>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ويطلق على هذا القسم حق المؤلف، ويلحق به الحقوق المجاورة.</a:t>
            </a:r>
          </a:p>
          <a:p>
            <a:pPr algn="just" rtl="1"/>
            <a:endParaRPr lang="ar-EG" sz="1600"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وتشمل الحقوق المجاورة الأشخاص الذين يساعدون المبتكرين في نقل رسالتهم وابداعاتهم إلى الجمهور، وهي حقوق الفنانين المؤديين على عروضهم، وحقوق منتجي التسجيلات الصوتية على هذه التسجيلات، وحقوق هيئات الإذاعة على برامجها.</a:t>
            </a: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3001" y="1367443"/>
            <a:ext cx="3135968" cy="2612129"/>
          </a:xfrm>
          <a:prstGeom prst="rect">
            <a:avLst/>
          </a:prstGeom>
        </p:spPr>
      </p:pic>
      <p:sp>
        <p:nvSpPr>
          <p:cNvPr id="6" name="مستطيل 5"/>
          <p:cNvSpPr/>
          <p:nvPr/>
        </p:nvSpPr>
        <p:spPr>
          <a:xfrm>
            <a:off x="1171978" y="4610637"/>
            <a:ext cx="3837904" cy="75985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n-US" dirty="0" smtClean="0"/>
              <a:t>Photo by</a:t>
            </a:r>
            <a:r>
              <a:rPr lang="en-US" dirty="0"/>
              <a:t>: Arthur </a:t>
            </a:r>
            <a:r>
              <a:rPr lang="en-US" dirty="0" err="1" smtClean="0"/>
              <a:t>Shlain</a:t>
            </a:r>
            <a:r>
              <a:rPr lang="en-US" dirty="0" smtClean="0"/>
              <a:t>. </a:t>
            </a:r>
            <a:r>
              <a:rPr lang="en-US" dirty="0"/>
              <a:t>License: https://creativecommons.org/licenses/by/3.0/deed.en</a:t>
            </a:r>
          </a:p>
        </p:txBody>
      </p:sp>
    </p:spTree>
    <p:extLst>
      <p:ext uri="{BB962C8B-B14F-4D97-AF65-F5344CB8AC3E}">
        <p14:creationId xmlns:p14="http://schemas.microsoft.com/office/powerpoint/2010/main" val="931120937"/>
      </p:ext>
    </p:extLst>
  </p:cSld>
  <p:clrMapOvr>
    <a:masterClrMapping/>
  </p:clrMapOvr>
  <mc:AlternateContent xmlns:mc="http://schemas.openxmlformats.org/markup-compatibility/2006" xmlns:p14="http://schemas.microsoft.com/office/powerpoint/2010/main">
    <mc:Choice Requires="p14">
      <p:transition spd="slow" p14:dur="2000" advTm="117779"/>
    </mc:Choice>
    <mc:Fallback xmlns="">
      <p:transition spd="slow" advTm="117779"/>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324535"/>
          </a:xfrm>
          <a:prstGeom prst="rect">
            <a:avLst/>
          </a:prstGeom>
          <a:noFill/>
        </p:spPr>
        <p:txBody>
          <a:bodyPr wrap="square" rtlCol="0">
            <a:spAutoFit/>
          </a:bodyPr>
          <a:lstStyle/>
          <a:p>
            <a:pPr algn="ctr" rtl="1"/>
            <a:r>
              <a:rPr lang="ar-EG" sz="2000" b="1" u="sng" dirty="0" smtClean="0">
                <a:solidFill>
                  <a:srgbClr val="2D3956"/>
                </a:solidFill>
                <a:latin typeface="Alexandria" pitchFamily="2" charset="-78"/>
                <a:cs typeface="Alexandria" pitchFamily="2" charset="-78"/>
              </a:rPr>
              <a:t>4-الطبيعة القانونية للملكية الفكرية</a:t>
            </a:r>
          </a:p>
          <a:p>
            <a:pPr algn="ctr" rtl="1">
              <a:lnSpc>
                <a:spcPct val="200000"/>
              </a:lnSpc>
            </a:pPr>
            <a:endParaRPr lang="ar-EG" sz="1600" dirty="0">
              <a:solidFill>
                <a:srgbClr val="2D3956"/>
              </a:solidFill>
              <a:latin typeface="Alexandria" pitchFamily="2" charset="-78"/>
              <a:cs typeface="Alexandria" pitchFamily="2" charset="-78"/>
            </a:endParaRPr>
          </a:p>
          <a:p>
            <a:pPr algn="r" rtl="1">
              <a:lnSpc>
                <a:spcPct val="200000"/>
              </a:lnSpc>
            </a:pPr>
            <a:r>
              <a:rPr lang="ar-EG" sz="1600" dirty="0" smtClean="0">
                <a:solidFill>
                  <a:srgbClr val="2D3956"/>
                </a:solidFill>
                <a:latin typeface="Alexandria" pitchFamily="2" charset="-78"/>
                <a:cs typeface="Alexandria" pitchFamily="2" charset="-78"/>
              </a:rPr>
              <a:t>هناك ثلاث اتجاهات في تحديد الطبيعة القانون لحقوق الملكية الفكرية:</a:t>
            </a:r>
          </a:p>
          <a:p>
            <a:pPr algn="r" rtl="1">
              <a:lnSpc>
                <a:spcPct val="200000"/>
              </a:lnSpc>
            </a:pPr>
            <a:endParaRPr lang="ar-EG" sz="1600" dirty="0">
              <a:solidFill>
                <a:srgbClr val="2D3956"/>
              </a:solidFill>
              <a:latin typeface="Alexandria" pitchFamily="2" charset="-78"/>
              <a:cs typeface="Alexandria" pitchFamily="2" charset="-78"/>
            </a:endParaRPr>
          </a:p>
          <a:p>
            <a:pPr algn="r" rtl="1">
              <a:lnSpc>
                <a:spcPct val="200000"/>
              </a:lnSpc>
            </a:pPr>
            <a:r>
              <a:rPr lang="ar-EG" sz="1600" dirty="0" smtClean="0">
                <a:solidFill>
                  <a:srgbClr val="2D3956"/>
                </a:solidFill>
                <a:latin typeface="Alexandria" pitchFamily="2" charset="-78"/>
                <a:cs typeface="Alexandria" pitchFamily="2" charset="-78"/>
              </a:rPr>
              <a:t>الاتجاه الأول: حقوق عينية </a:t>
            </a:r>
          </a:p>
          <a:p>
            <a:pPr algn="r" rtl="1">
              <a:lnSpc>
                <a:spcPct val="200000"/>
              </a:lnSpc>
            </a:pPr>
            <a:r>
              <a:rPr lang="ar-EG" sz="1600" dirty="0" smtClean="0">
                <a:solidFill>
                  <a:srgbClr val="2D3956"/>
                </a:solidFill>
                <a:latin typeface="Alexandria" pitchFamily="2" charset="-78"/>
                <a:cs typeface="Alexandria" pitchFamily="2" charset="-78"/>
              </a:rPr>
              <a:t>الاتجاه الثاني: حقوق لصيقة بالشخصية </a:t>
            </a:r>
          </a:p>
          <a:p>
            <a:pPr algn="r" rtl="1">
              <a:lnSpc>
                <a:spcPct val="200000"/>
              </a:lnSpc>
            </a:pPr>
            <a:r>
              <a:rPr lang="ar-EG" sz="1600" dirty="0" smtClean="0">
                <a:solidFill>
                  <a:srgbClr val="2D3956"/>
                </a:solidFill>
                <a:latin typeface="Alexandria" pitchFamily="2" charset="-78"/>
                <a:cs typeface="Alexandria" pitchFamily="2" charset="-78"/>
              </a:rPr>
              <a:t>الاتجاه الثالث: حقوق ذات طبيعة مزدوجة </a:t>
            </a: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79665436"/>
      </p:ext>
    </p:extLst>
  </p:cSld>
  <p:clrMapOvr>
    <a:masterClrMapping/>
  </p:clrMapOvr>
  <mc:AlternateContent xmlns:mc="http://schemas.openxmlformats.org/markup-compatibility/2006" xmlns:p14="http://schemas.microsoft.com/office/powerpoint/2010/main">
    <mc:Choice Requires="p14">
      <p:transition spd="slow" p14:dur="2000" advTm="315535"/>
    </mc:Choice>
    <mc:Fallback xmlns="">
      <p:transition spd="slow" advTm="31553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endParaRPr lang="en-US" dirty="0">
              <a:solidFill>
                <a:prstClr val="white"/>
              </a:solidFill>
            </a:endParaRPr>
          </a:p>
        </p:txBody>
      </p:sp>
      <p:sp>
        <p:nvSpPr>
          <p:cNvPr id="24" name="TextBox 23"/>
          <p:cNvSpPr txBox="1"/>
          <p:nvPr/>
        </p:nvSpPr>
        <p:spPr>
          <a:xfrm>
            <a:off x="5009880" y="1197431"/>
            <a:ext cx="5342761" cy="5139869"/>
          </a:xfrm>
          <a:prstGeom prst="rect">
            <a:avLst/>
          </a:prstGeom>
          <a:noFill/>
        </p:spPr>
        <p:txBody>
          <a:bodyPr wrap="square" rtlCol="0">
            <a:spAutoFit/>
          </a:bodyPr>
          <a:lstStyle/>
          <a:p>
            <a:pPr algn="ctr" rtl="1"/>
            <a:r>
              <a:rPr lang="ar-EG" sz="2000" b="1" u="sng" dirty="0" smtClean="0">
                <a:solidFill>
                  <a:srgbClr val="2D3956"/>
                </a:solidFill>
                <a:latin typeface="Alexandria" pitchFamily="2" charset="-78"/>
                <a:cs typeface="Alexandria" pitchFamily="2" charset="-78"/>
              </a:rPr>
              <a:t>الاتجاه الأول: حقوق عينية </a:t>
            </a:r>
          </a:p>
          <a:p>
            <a:pPr algn="ctr" rtl="1"/>
            <a:endParaRPr lang="ar-EG" sz="2000" b="1" u="sng" dirty="0">
              <a:solidFill>
                <a:srgbClr val="2D3956"/>
              </a:solidFill>
              <a:latin typeface="Alexandria" pitchFamily="2" charset="-78"/>
              <a:cs typeface="Alexandria" pitchFamily="2" charset="-78"/>
            </a:endParaRPr>
          </a:p>
          <a:p>
            <a:pPr algn="r" rtl="1">
              <a:lnSpc>
                <a:spcPct val="200000"/>
              </a:lnSpc>
            </a:pPr>
            <a:r>
              <a:rPr lang="ar-EG" sz="1600" dirty="0" smtClean="0">
                <a:solidFill>
                  <a:srgbClr val="2D3956"/>
                </a:solidFill>
                <a:latin typeface="Alexandria" pitchFamily="2" charset="-78"/>
                <a:cs typeface="Alexandria" pitchFamily="2" charset="-78"/>
              </a:rPr>
              <a:t>يعتقد أنصار هذا الاتجاه أن حقوق الملكية الفكرية تنتمي إلى طائفة الحقوق العينية، وبالتالي تتمتع بنفس خصاص هذه الحقوق.</a:t>
            </a:r>
          </a:p>
          <a:p>
            <a:pPr algn="r" rtl="1">
              <a:lnSpc>
                <a:spcPct val="200000"/>
              </a:lnSpc>
            </a:pPr>
            <a:r>
              <a:rPr lang="ar-EG" sz="1600" dirty="0" smtClean="0">
                <a:solidFill>
                  <a:srgbClr val="2D3956"/>
                </a:solidFill>
                <a:latin typeface="Alexandria" pitchFamily="2" charset="-78"/>
                <a:cs typeface="Alexandria" pitchFamily="2" charset="-78"/>
              </a:rPr>
              <a:t>والمعروف أن الحقوق العينية هي فرع عن الحقوق المالية التي يمكن تقديرها بالمال.</a:t>
            </a:r>
          </a:p>
          <a:p>
            <a:pPr algn="ctr" rtl="1">
              <a:lnSpc>
                <a:spcPct val="200000"/>
              </a:lnSpc>
            </a:pP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2434" y="1547962"/>
            <a:ext cx="1183744" cy="1554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6462200"/>
      </p:ext>
    </p:extLst>
  </p:cSld>
  <p:clrMapOvr>
    <a:masterClrMapping/>
  </p:clrMapOvr>
  <mc:AlternateContent xmlns:mc="http://schemas.openxmlformats.org/markup-compatibility/2006" xmlns:p14="http://schemas.microsoft.com/office/powerpoint/2010/main">
    <mc:Choice Requires="p14">
      <p:transition spd="slow" p14:dur="2000" advTm="65898"/>
    </mc:Choice>
    <mc:Fallback xmlns="">
      <p:transition spd="slow" advTm="6589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016758"/>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ويعرف الحق </a:t>
            </a:r>
            <a:r>
              <a:rPr lang="ar-EG" sz="1600" dirty="0">
                <a:solidFill>
                  <a:srgbClr val="2D3956"/>
                </a:solidFill>
                <a:latin typeface="Alexandria" pitchFamily="2" charset="-78"/>
                <a:cs typeface="Alexandria" pitchFamily="2" charset="-78"/>
              </a:rPr>
              <a:t>العيني </a:t>
            </a:r>
            <a:r>
              <a:rPr lang="ar-EG" sz="1600" dirty="0" smtClean="0">
                <a:solidFill>
                  <a:srgbClr val="2D3956"/>
                </a:solidFill>
                <a:latin typeface="Alexandria" pitchFamily="2" charset="-78"/>
                <a:cs typeface="Alexandria" pitchFamily="2" charset="-78"/>
              </a:rPr>
              <a:t>بأنه سلطة </a:t>
            </a:r>
            <a:r>
              <a:rPr lang="ar-EG" sz="1600" dirty="0">
                <a:solidFill>
                  <a:srgbClr val="2D3956"/>
                </a:solidFill>
                <a:latin typeface="Alexandria" pitchFamily="2" charset="-78"/>
                <a:cs typeface="Alexandria" pitchFamily="2" charset="-78"/>
              </a:rPr>
              <a:t>مباشرة لشخص على شيء يستطيع بمقتضاها صاحب الحق أن يباشر حقه دون وساطة من أحد، فلا يفصل بين صاحب الحق والشيء أي أحد. مثال ذلك حق الملكية لأن المالك يستطيع أن يباشر سلطاته على الشيء، سواء الاستعمال أو الاستغلال أو التصرف، دون أن يتوقف ذلك على تدخل </a:t>
            </a:r>
            <a:r>
              <a:rPr lang="ar-EG" sz="1600" dirty="0" smtClean="0">
                <a:solidFill>
                  <a:srgbClr val="2D3956"/>
                </a:solidFill>
                <a:latin typeface="Alexandria" pitchFamily="2" charset="-78"/>
                <a:cs typeface="Alexandria" pitchFamily="2" charset="-78"/>
              </a:rPr>
              <a:t>أحد.</a:t>
            </a:r>
            <a:endParaRPr lang="ar-EG" sz="1600" dirty="0">
              <a:solidFill>
                <a:srgbClr val="2D3956"/>
              </a:solidFill>
              <a:latin typeface="Alexandria" pitchFamily="2" charset="-78"/>
              <a:cs typeface="Alexandria" pitchFamily="2" charset="-78"/>
            </a:endParaRPr>
          </a:p>
          <a:p>
            <a:pPr algn="ctr" rtl="1">
              <a:lnSpc>
                <a:spcPct val="200000"/>
              </a:lnSpc>
            </a:pP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1622738"/>
            <a:ext cx="2838928" cy="2768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5353883"/>
      </p:ext>
    </p:extLst>
  </p:cSld>
  <p:clrMapOvr>
    <a:masterClrMapping/>
  </p:clrMapOvr>
  <mc:AlternateContent xmlns:mc="http://schemas.openxmlformats.org/markup-compatibility/2006" xmlns:p14="http://schemas.microsoft.com/office/powerpoint/2010/main">
    <mc:Choice Requires="p14">
      <p:transition spd="slow" p14:dur="2000" advTm="175166"/>
    </mc:Choice>
    <mc:Fallback xmlns="">
      <p:transition spd="slow" advTm="175166"/>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632311"/>
          </a:xfrm>
          <a:prstGeom prst="rect">
            <a:avLst/>
          </a:prstGeom>
          <a:noFill/>
        </p:spPr>
        <p:txBody>
          <a:bodyPr wrap="square" rtlCol="0">
            <a:spAutoFit/>
          </a:bodyPr>
          <a:lstStyle/>
          <a:p>
            <a:pPr algn="ctr" rtl="1"/>
            <a:endParaRPr lang="ar-EG" sz="2000" b="1" u="sng" dirty="0" smtClean="0">
              <a:solidFill>
                <a:srgbClr val="2D3956"/>
              </a:solidFill>
              <a:latin typeface="Alexandria" pitchFamily="2" charset="-78"/>
              <a:cs typeface="Alexandria" pitchFamily="2" charset="-78"/>
            </a:endParaRPr>
          </a:p>
          <a:p>
            <a:pPr algn="ctr" rtl="1"/>
            <a:endParaRPr lang="ar-EG" sz="2000" b="1" u="sng"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وقد وجهت إلى هذا الاتجاه عدد من الانتقادات أهمها أنه اقتصر على الجانب المالي لحقوق الملكية الفكرية وأهمل الجانب الأدبي لها، اللصيق بشخصية المبتكر أو المبدع، بما يتمتع به من خصاص(سنذكرها لاحقا)؛ حيث لا يقبل التعامل ولا يكتسب بالتقادم ولا يقبل الحجز عليه.</a:t>
            </a:r>
          </a:p>
          <a:p>
            <a:pPr algn="just" rtl="1">
              <a:lnSpc>
                <a:spcPct val="200000"/>
              </a:lnSpc>
            </a:pPr>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ctr" rtl="1">
              <a:lnSpc>
                <a:spcPct val="200000"/>
              </a:lnSpc>
            </a:pP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9630" y="2314710"/>
            <a:ext cx="1931883" cy="2099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72961863"/>
      </p:ext>
    </p:extLst>
  </p:cSld>
  <p:clrMapOvr>
    <a:masterClrMapping/>
  </p:clrMapOvr>
  <mc:AlternateContent xmlns:mc="http://schemas.openxmlformats.org/markup-compatibility/2006" xmlns:p14="http://schemas.microsoft.com/office/powerpoint/2010/main">
    <mc:Choice Requires="p14">
      <p:transition spd="slow" p14:dur="2000" advTm="125385"/>
    </mc:Choice>
    <mc:Fallback xmlns="">
      <p:transition spd="slow" advTm="125385"/>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955203"/>
          </a:xfrm>
          <a:prstGeom prst="rect">
            <a:avLst/>
          </a:prstGeom>
          <a:noFill/>
        </p:spPr>
        <p:txBody>
          <a:bodyPr wrap="square" rtlCol="0">
            <a:spAutoFit/>
          </a:bodyPr>
          <a:lstStyle/>
          <a:p>
            <a:pPr algn="ctr" rtl="1"/>
            <a:endParaRPr lang="ar-EG" sz="2000" b="1" u="sng" dirty="0" smtClean="0">
              <a:solidFill>
                <a:srgbClr val="2D3956"/>
              </a:solidFill>
              <a:latin typeface="Alexandria" pitchFamily="2" charset="-78"/>
              <a:cs typeface="Alexandria" pitchFamily="2" charset="-78"/>
            </a:endParaRPr>
          </a:p>
          <a:p>
            <a:pPr algn="ctr" rtl="1"/>
            <a:r>
              <a:rPr lang="ar-EG" sz="2000" b="1" u="sng" dirty="0" smtClean="0">
                <a:solidFill>
                  <a:srgbClr val="2D3956"/>
                </a:solidFill>
                <a:latin typeface="Alexandria" pitchFamily="2" charset="-78"/>
                <a:cs typeface="Alexandria" pitchFamily="2" charset="-78"/>
              </a:rPr>
              <a:t>الاتجاه الثاني: حقوق لصيقة بالشخصية</a:t>
            </a:r>
          </a:p>
          <a:p>
            <a:pPr algn="ctr" rtl="1"/>
            <a:endParaRPr lang="ar-EG" sz="2000" b="1" u="sng"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يرى أنصار هذا الاتجاه أن حقوق الملكية الفكرية هي حقوق لصيقة بالشخصية، لأن الابتكار أو الابداع هو عمل ذهني ملازم لشخصية المبتكر لا ينفصل عنه.</a:t>
            </a:r>
            <a:endParaRPr lang="ar-EG" sz="1600" dirty="0">
              <a:solidFill>
                <a:srgbClr val="2D3956"/>
              </a:solidFill>
              <a:latin typeface="Alexandria" pitchFamily="2" charset="-78"/>
              <a:cs typeface="Alexandria" pitchFamily="2" charset="-78"/>
            </a:endParaRPr>
          </a:p>
          <a:p>
            <a:pPr algn="ctr" rtl="1">
              <a:lnSpc>
                <a:spcPct val="200000"/>
              </a:lnSpc>
            </a:pPr>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ctr" rtl="1">
              <a:lnSpc>
                <a:spcPct val="200000"/>
              </a:lnSpc>
            </a:pP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30972041"/>
      </p:ext>
    </p:extLst>
  </p:cSld>
  <p:clrMapOvr>
    <a:masterClrMapping/>
  </p:clrMapOvr>
  <mc:AlternateContent xmlns:mc="http://schemas.openxmlformats.org/markup-compatibility/2006" xmlns:p14="http://schemas.microsoft.com/office/powerpoint/2010/main">
    <mc:Choice Requires="p14">
      <p:transition spd="slow" p14:dur="2000" advTm="148779"/>
    </mc:Choice>
    <mc:Fallback xmlns="">
      <p:transition spd="slow" advTm="148779"/>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524315"/>
          </a:xfrm>
          <a:prstGeom prst="rect">
            <a:avLst/>
          </a:prstGeom>
          <a:noFill/>
        </p:spPr>
        <p:txBody>
          <a:bodyPr wrap="square" rtlCol="0">
            <a:spAutoFit/>
          </a:bodyPr>
          <a:lstStyle/>
          <a:p>
            <a:pPr algn="ctr" rtl="1">
              <a:lnSpc>
                <a:spcPct val="200000"/>
              </a:lnSpc>
            </a:pPr>
            <a:endParaRPr lang="ar-EG" sz="1600" dirty="0" smtClean="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وجهت الانتقادات ايضا إلى هذا الاتجاه، وأهمها أن ركز على الجانب الأدبي، في مقابل الاتجاه الأول، وأهمل حقيقة أن هناك جانب مالي لحقوق الملكية الفكرية الذي يمنح المبتكر أو المبدع الحق في استغلال ابتكاره ماليا.</a:t>
            </a:r>
            <a:endParaRPr lang="ar-EG" sz="1600" dirty="0">
              <a:solidFill>
                <a:srgbClr val="2D3956"/>
              </a:solidFill>
              <a:latin typeface="Alexandria" pitchFamily="2" charset="-78"/>
              <a:cs typeface="Alexandria" pitchFamily="2" charset="-78"/>
            </a:endParaRPr>
          </a:p>
          <a:p>
            <a:pPr algn="ctr" rtl="1">
              <a:lnSpc>
                <a:spcPct val="200000"/>
              </a:lnSpc>
            </a:pP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03834778"/>
      </p:ext>
    </p:extLst>
  </p:cSld>
  <p:clrMapOvr>
    <a:masterClrMapping/>
  </p:clrMapOvr>
  <mc:AlternateContent xmlns:mc="http://schemas.openxmlformats.org/markup-compatibility/2006" xmlns:p14="http://schemas.microsoft.com/office/powerpoint/2010/main">
    <mc:Choice Requires="p14">
      <p:transition spd="slow" p14:dur="2000" advTm="180809"/>
    </mc:Choice>
    <mc:Fallback xmlns="">
      <p:transition spd="slow" advTm="180809"/>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139869"/>
          </a:xfrm>
          <a:prstGeom prst="rect">
            <a:avLst/>
          </a:prstGeom>
          <a:noFill/>
        </p:spPr>
        <p:txBody>
          <a:bodyPr wrap="square" rtlCol="0">
            <a:spAutoFit/>
          </a:bodyPr>
          <a:lstStyle/>
          <a:p>
            <a:pPr algn="ctr" rtl="1">
              <a:lnSpc>
                <a:spcPct val="200000"/>
              </a:lnSpc>
            </a:pPr>
            <a:endParaRPr lang="ar-EG" sz="1600" dirty="0" smtClean="0">
              <a:solidFill>
                <a:srgbClr val="2D3956"/>
              </a:solidFill>
              <a:latin typeface="Alexandria" pitchFamily="2" charset="-78"/>
              <a:cs typeface="Alexandria" pitchFamily="2" charset="-78"/>
            </a:endParaRPr>
          </a:p>
          <a:p>
            <a:pPr algn="ctr" rtl="1">
              <a:lnSpc>
                <a:spcPct val="200000"/>
              </a:lnSpc>
            </a:pPr>
            <a:r>
              <a:rPr lang="ar-EG" sz="2000" b="1" u="sng" dirty="0" smtClean="0">
                <a:solidFill>
                  <a:srgbClr val="2D3956"/>
                </a:solidFill>
                <a:latin typeface="Alexandria" pitchFamily="2" charset="-78"/>
                <a:cs typeface="Alexandria" pitchFamily="2" charset="-78"/>
              </a:rPr>
              <a:t>الاتجاه الثالث: حقوق ذات طبيعة مزدوجة </a:t>
            </a:r>
          </a:p>
          <a:p>
            <a:pPr algn="r" rtl="1">
              <a:lnSpc>
                <a:spcPct val="200000"/>
              </a:lnSpc>
            </a:pPr>
            <a:endParaRPr lang="ar-EG" sz="1600" dirty="0" smtClean="0">
              <a:solidFill>
                <a:srgbClr val="2D3956"/>
              </a:solidFill>
              <a:latin typeface="Alexandria" pitchFamily="2" charset="-78"/>
              <a:cs typeface="Alexandria" pitchFamily="2" charset="-78"/>
            </a:endParaRPr>
          </a:p>
          <a:p>
            <a:pPr algn="r" rtl="1">
              <a:lnSpc>
                <a:spcPct val="200000"/>
              </a:lnSpc>
            </a:pPr>
            <a:r>
              <a:rPr lang="ar-EG" sz="1600" dirty="0" smtClean="0">
                <a:solidFill>
                  <a:srgbClr val="2D3956"/>
                </a:solidFill>
                <a:latin typeface="Alexandria" pitchFamily="2" charset="-78"/>
                <a:cs typeface="Alexandria" pitchFamily="2" charset="-78"/>
              </a:rPr>
              <a:t>جمع أنصار هذا الاتجاه بين أسس الاتجاهين السابقين، بحيث اتجه إلى أن حقوق الملكية الفكرية لها طبيعة مزدوجة.</a:t>
            </a:r>
          </a:p>
          <a:p>
            <a:pPr algn="r" rtl="1">
              <a:lnSpc>
                <a:spcPct val="200000"/>
              </a:lnSpc>
            </a:pP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4009" y="2125014"/>
            <a:ext cx="2117077" cy="16213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23131827"/>
      </p:ext>
    </p:extLst>
  </p:cSld>
  <p:clrMapOvr>
    <a:masterClrMapping/>
  </p:clrMapOvr>
  <mc:AlternateContent xmlns:mc="http://schemas.openxmlformats.org/markup-compatibility/2006" xmlns:p14="http://schemas.microsoft.com/office/powerpoint/2010/main">
    <mc:Choice Requires="p14">
      <p:transition spd="slow" p14:dur="2000" advTm="89952"/>
    </mc:Choice>
    <mc:Fallback xmlns="">
      <p:transition spd="slow" advTm="89952"/>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770537"/>
          </a:xfrm>
          <a:prstGeom prst="rect">
            <a:avLst/>
          </a:prstGeom>
          <a:noFill/>
        </p:spPr>
        <p:txBody>
          <a:bodyPr wrap="square" rtlCol="0">
            <a:spAutoFit/>
          </a:bodyPr>
          <a:lstStyle/>
          <a:p>
            <a:pPr algn="ctr" rtl="1">
              <a:lnSpc>
                <a:spcPct val="200000"/>
              </a:lnSpc>
            </a:pPr>
            <a:endParaRPr lang="ar-EG" sz="1600" dirty="0" smtClean="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فهي في جانب منها مالية تتمتع بخصائص الحقوق المالية، من قابلية للتعامل والانتقال إلى الورثة والحجز وغير ذلك</a:t>
            </a: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وفي جانب آخر أدبية تتمتع بخصائص الحقوق اللصيقة بالشخصية، من عدم القابلية للتعامل أو الحجز وغير ذلك كما أشرنا سابقا.</a:t>
            </a: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09803440"/>
      </p:ext>
    </p:extLst>
  </p:cSld>
  <p:clrMapOvr>
    <a:masterClrMapping/>
  </p:clrMapOvr>
  <mc:AlternateContent xmlns:mc="http://schemas.openxmlformats.org/markup-compatibility/2006" xmlns:p14="http://schemas.microsoft.com/office/powerpoint/2010/main">
    <mc:Choice Requires="p14">
      <p:transition spd="slow" p14:dur="2000" advTm="161305"/>
    </mc:Choice>
    <mc:Fallback xmlns="">
      <p:transition spd="slow" advTm="161305"/>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031873"/>
          </a:xfrm>
          <a:prstGeom prst="rect">
            <a:avLst/>
          </a:prstGeom>
          <a:noFill/>
        </p:spPr>
        <p:txBody>
          <a:bodyPr wrap="square" rtlCol="0">
            <a:spAutoFit/>
          </a:bodyPr>
          <a:lstStyle/>
          <a:p>
            <a:pPr algn="ctr" rtl="1">
              <a:lnSpc>
                <a:spcPct val="200000"/>
              </a:lnSpc>
            </a:pPr>
            <a:endParaRPr lang="ar-EG" sz="1600" dirty="0" smtClean="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وهذا الاتجاه الأخير هو الراجح في الفقه والمأخوذ به في التشريعات الخاصة بحماية حقوق الملكية الفكرية.</a:t>
            </a:r>
          </a:p>
          <a:p>
            <a:pPr algn="just" rtl="1">
              <a:lnSpc>
                <a:spcPct val="200000"/>
              </a:lnSpc>
            </a:pPr>
            <a:r>
              <a:rPr lang="ar-EG" sz="1600" dirty="0" smtClean="0">
                <a:solidFill>
                  <a:srgbClr val="2D3956"/>
                </a:solidFill>
                <a:latin typeface="Alexandria" pitchFamily="2" charset="-78"/>
                <a:cs typeface="Alexandria" pitchFamily="2" charset="-78"/>
              </a:rPr>
              <a:t>والمؤيد من القضاء أيضا، ومن ذلك حكم محكمة النقض الفرنسية في قضية «</a:t>
            </a:r>
            <a:r>
              <a:rPr lang="ar-EG" sz="1600" dirty="0" err="1" smtClean="0">
                <a:solidFill>
                  <a:srgbClr val="2D3956"/>
                </a:solidFill>
                <a:latin typeface="Alexandria" pitchFamily="2" charset="-78"/>
                <a:cs typeface="Alexandria" pitchFamily="2" charset="-78"/>
              </a:rPr>
              <a:t>لوكوك</a:t>
            </a:r>
            <a:r>
              <a:rPr lang="ar-EG" sz="1600" dirty="0" smtClean="0">
                <a:solidFill>
                  <a:srgbClr val="2D3956"/>
                </a:solidFill>
                <a:latin typeface="Alexandria" pitchFamily="2" charset="-78"/>
                <a:cs typeface="Alexandria" pitchFamily="2" charset="-78"/>
              </a:rPr>
              <a:t>» الذي قرر ازدواج حق المؤلف؛ أي له جانبين: الاستغلال المالي والجانب الأدبي.</a:t>
            </a: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23854" y="2510531"/>
            <a:ext cx="1763289" cy="1196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21221793"/>
      </p:ext>
    </p:extLst>
  </p:cSld>
  <p:clrMapOvr>
    <a:masterClrMapping/>
  </p:clrMapOvr>
  <mc:AlternateContent xmlns:mc="http://schemas.openxmlformats.org/markup-compatibility/2006" xmlns:p14="http://schemas.microsoft.com/office/powerpoint/2010/main">
    <mc:Choice Requires="p14">
      <p:transition spd="slow" p14:dur="2000" advTm="147687"/>
    </mc:Choice>
    <mc:Fallback xmlns="">
      <p:transition spd="slow" advTm="147687"/>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524315"/>
          </a:xfrm>
          <a:prstGeom prst="rect">
            <a:avLst/>
          </a:prstGeom>
          <a:noFill/>
        </p:spPr>
        <p:txBody>
          <a:bodyPr wrap="square" rtlCol="0">
            <a:spAutoFit/>
          </a:bodyPr>
          <a:lstStyle/>
          <a:p>
            <a:pPr algn="ctr" rtl="1">
              <a:lnSpc>
                <a:spcPct val="200000"/>
              </a:lnSpc>
            </a:pPr>
            <a:endParaRPr lang="ar-EG" sz="1600" dirty="0" smtClean="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ونتناول هنا الخصائص المميزة للجانب الأدبي لحقوق الملكية الفكرية، نظرا لأهميتها: </a:t>
            </a:r>
          </a:p>
          <a:p>
            <a:pPr algn="just" rtl="1">
              <a:lnSpc>
                <a:spcPct val="200000"/>
              </a:lnSpc>
            </a:pPr>
            <a:r>
              <a:rPr lang="ar-EG" sz="1600" b="1" u="sng" dirty="0" smtClean="0">
                <a:solidFill>
                  <a:srgbClr val="2D3956"/>
                </a:solidFill>
                <a:latin typeface="Alexandria" pitchFamily="2" charset="-78"/>
                <a:cs typeface="Alexandria" pitchFamily="2" charset="-78"/>
              </a:rPr>
              <a:t>(أ</a:t>
            </a:r>
            <a:r>
              <a:rPr lang="ar-EG" sz="1600" b="1" u="sng" dirty="0">
                <a:solidFill>
                  <a:srgbClr val="2D3956"/>
                </a:solidFill>
                <a:latin typeface="Alexandria" pitchFamily="2" charset="-78"/>
                <a:cs typeface="Alexandria" pitchFamily="2" charset="-78"/>
              </a:rPr>
              <a:t>)-عدم القابلية للسقوط أو الاكتساب بالتقادم:</a:t>
            </a:r>
          </a:p>
          <a:p>
            <a:pPr algn="just" rtl="1">
              <a:lnSpc>
                <a:spcPct val="200000"/>
              </a:lnSpc>
            </a:pPr>
            <a:r>
              <a:rPr lang="ar-EG" sz="1600" dirty="0">
                <a:solidFill>
                  <a:srgbClr val="2D3956"/>
                </a:solidFill>
                <a:latin typeface="Alexandria" pitchFamily="2" charset="-78"/>
                <a:cs typeface="Alexandria" pitchFamily="2" charset="-78"/>
              </a:rPr>
              <a:t>الحقوق الأدبية هي </a:t>
            </a:r>
            <a:r>
              <a:rPr lang="ar-EG" sz="1600" dirty="0" smtClean="0">
                <a:solidFill>
                  <a:srgbClr val="2D3956"/>
                </a:solidFill>
                <a:latin typeface="Alexandria" pitchFamily="2" charset="-78"/>
                <a:cs typeface="Alexandria" pitchFamily="2" charset="-78"/>
              </a:rPr>
              <a:t>حقوق </a:t>
            </a:r>
            <a:r>
              <a:rPr lang="ar-EG" sz="1600" dirty="0">
                <a:solidFill>
                  <a:srgbClr val="2D3956"/>
                </a:solidFill>
                <a:latin typeface="Alexandria" pitchFamily="2" charset="-78"/>
                <a:cs typeface="Alexandria" pitchFamily="2" charset="-78"/>
              </a:rPr>
              <a:t>لصيقة بشخصية الإنسان وملازمة لها؛ ولهذا لا تسقط بعدم الاستعمال مهما طال </a:t>
            </a:r>
            <a:r>
              <a:rPr lang="ar-EG" sz="1600" dirty="0" smtClean="0">
                <a:solidFill>
                  <a:srgbClr val="2D3956"/>
                </a:solidFill>
                <a:latin typeface="Alexandria" pitchFamily="2" charset="-78"/>
                <a:cs typeface="Alexandria" pitchFamily="2" charset="-78"/>
              </a:rPr>
              <a:t>الزمن.</a:t>
            </a: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38550525"/>
      </p:ext>
    </p:extLst>
  </p:cSld>
  <p:clrMapOvr>
    <a:masterClrMapping/>
  </p:clrMapOvr>
  <mc:AlternateContent xmlns:mc="http://schemas.openxmlformats.org/markup-compatibility/2006" xmlns:p14="http://schemas.microsoft.com/office/powerpoint/2010/main">
    <mc:Choice Requires="p14">
      <p:transition spd="slow" p14:dur="2000" advTm="77203"/>
    </mc:Choice>
    <mc:Fallback xmlns="">
      <p:transition spd="slow" advTm="77203"/>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293209"/>
          </a:xfrm>
          <a:prstGeom prst="rect">
            <a:avLst/>
          </a:prstGeom>
          <a:noFill/>
        </p:spPr>
        <p:txBody>
          <a:bodyPr wrap="square" rtlCol="0">
            <a:spAutoFit/>
          </a:bodyPr>
          <a:lstStyle/>
          <a:p>
            <a:pPr algn="ctr" rtl="1">
              <a:lnSpc>
                <a:spcPct val="200000"/>
              </a:lnSpc>
            </a:pPr>
            <a:endParaRPr lang="ar-EG" sz="1600" dirty="0" smtClean="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فإذا قام شخص بإسناد </a:t>
            </a:r>
            <a:r>
              <a:rPr lang="ar-EG" sz="1600" dirty="0" smtClean="0">
                <a:solidFill>
                  <a:srgbClr val="2D3956"/>
                </a:solidFill>
                <a:latin typeface="Alexandria" pitchFamily="2" charset="-78"/>
                <a:cs typeface="Alexandria" pitchFamily="2" charset="-78"/>
              </a:rPr>
              <a:t>مؤلف إلى نفسه، وهو في الحقيقة لم يقم به، مثل رواية </a:t>
            </a:r>
            <a:r>
              <a:rPr lang="ar-EG" sz="1600" dirty="0">
                <a:solidFill>
                  <a:srgbClr val="2D3956"/>
                </a:solidFill>
                <a:latin typeface="Alexandria" pitchFamily="2" charset="-78"/>
                <a:cs typeface="Alexandria" pitchFamily="2" charset="-78"/>
              </a:rPr>
              <a:t>أو كتاب </a:t>
            </a:r>
            <a:r>
              <a:rPr lang="ar-EG" sz="1600" dirty="0" smtClean="0">
                <a:solidFill>
                  <a:srgbClr val="2D3956"/>
                </a:solidFill>
                <a:latin typeface="Alexandria" pitchFamily="2" charset="-78"/>
                <a:cs typeface="Alexandria" pitchFamily="2" charset="-78"/>
              </a:rPr>
              <a:t>معين، وظل </a:t>
            </a:r>
            <a:r>
              <a:rPr lang="ar-EG" sz="1600" dirty="0">
                <a:solidFill>
                  <a:srgbClr val="2D3956"/>
                </a:solidFill>
                <a:latin typeface="Alexandria" pitchFamily="2" charset="-78"/>
                <a:cs typeface="Alexandria" pitchFamily="2" charset="-78"/>
              </a:rPr>
              <a:t>ذلك فترة من الزمن، فإنه على الرغم من ذلك لا يكتسب حقا على هذا المؤلف في مواجهة صاحبه. </a:t>
            </a: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9985" y="1968572"/>
            <a:ext cx="2232385" cy="22084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7353636"/>
      </p:ext>
    </p:extLst>
  </p:cSld>
  <p:clrMapOvr>
    <a:masterClrMapping/>
  </p:clrMapOvr>
  <mc:AlternateContent xmlns:mc="http://schemas.openxmlformats.org/markup-compatibility/2006" xmlns:p14="http://schemas.microsoft.com/office/powerpoint/2010/main">
    <mc:Choice Requires="p14">
      <p:transition spd="slow" p14:dur="2000" advTm="194322"/>
    </mc:Choice>
    <mc:Fallback xmlns="">
      <p:transition spd="slow" advTm="194322"/>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046988"/>
          </a:xfrm>
          <a:prstGeom prst="rect">
            <a:avLst/>
          </a:prstGeom>
          <a:noFill/>
        </p:spPr>
        <p:txBody>
          <a:bodyPr wrap="square" rtlCol="0">
            <a:spAutoFit/>
          </a:bodyPr>
          <a:lstStyle/>
          <a:p>
            <a:pPr algn="ctr" rtl="1">
              <a:lnSpc>
                <a:spcPct val="200000"/>
              </a:lnSpc>
            </a:pPr>
            <a:endParaRPr lang="ar-EG" sz="1600" dirty="0" smtClean="0">
              <a:solidFill>
                <a:srgbClr val="2D3956"/>
              </a:solidFill>
              <a:latin typeface="Alexandria" pitchFamily="2" charset="-78"/>
              <a:cs typeface="Alexandria" pitchFamily="2" charset="-78"/>
            </a:endParaRPr>
          </a:p>
          <a:p>
            <a:pPr algn="just" rtl="1"/>
            <a:r>
              <a:rPr lang="ar-EG" sz="1600" b="1" u="sng" dirty="0">
                <a:solidFill>
                  <a:srgbClr val="2D3956"/>
                </a:solidFill>
                <a:latin typeface="Alexandria" pitchFamily="2" charset="-78"/>
                <a:cs typeface="Alexandria" pitchFamily="2" charset="-78"/>
              </a:rPr>
              <a:t>(ب)-عدم القابلية للتنازل عنها أو التصرف </a:t>
            </a:r>
            <a:r>
              <a:rPr lang="ar-EG" sz="1600" b="1" u="sng" dirty="0" smtClean="0">
                <a:solidFill>
                  <a:srgbClr val="2D3956"/>
                </a:solidFill>
                <a:latin typeface="Alexandria" pitchFamily="2" charset="-78"/>
                <a:cs typeface="Alexandria" pitchFamily="2" charset="-78"/>
              </a:rPr>
              <a:t>فيها:</a:t>
            </a:r>
          </a:p>
          <a:p>
            <a:pPr algn="just" rtl="1"/>
            <a:endParaRPr lang="ar-EG" sz="1600"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الحقوق الأدبية كما قلنا هي </a:t>
            </a:r>
            <a:r>
              <a:rPr lang="ar-EG" sz="1600" dirty="0">
                <a:solidFill>
                  <a:srgbClr val="2D3956"/>
                </a:solidFill>
                <a:latin typeface="Alexandria" pitchFamily="2" charset="-78"/>
                <a:cs typeface="Alexandria" pitchFamily="2" charset="-78"/>
              </a:rPr>
              <a:t>عبارة عن حقوق لصيقة بالشخصية وملازمة لها؛ ويترتب على ذلك إنه لا يجوز التنازل عنها أو التصرف فيها. </a:t>
            </a:r>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2546975"/>
      </p:ext>
    </p:extLst>
  </p:cSld>
  <p:clrMapOvr>
    <a:masterClrMapping/>
  </p:clrMapOvr>
  <mc:AlternateContent xmlns:mc="http://schemas.openxmlformats.org/markup-compatibility/2006" xmlns:p14="http://schemas.microsoft.com/office/powerpoint/2010/main">
    <mc:Choice Requires="p14">
      <p:transition spd="slow" p14:dur="2000" advTm="106352"/>
    </mc:Choice>
    <mc:Fallback xmlns="">
      <p:transition spd="slow" advTm="106352"/>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046988"/>
          </a:xfrm>
          <a:prstGeom prst="rect">
            <a:avLst/>
          </a:prstGeom>
          <a:noFill/>
        </p:spPr>
        <p:txBody>
          <a:bodyPr wrap="square" rtlCol="0">
            <a:spAutoFit/>
          </a:bodyPr>
          <a:lstStyle/>
          <a:p>
            <a:pPr algn="ctr" rtl="1">
              <a:lnSpc>
                <a:spcPct val="200000"/>
              </a:lnSpc>
            </a:pPr>
            <a:endParaRPr lang="ar-EG" sz="1600" dirty="0" smtClean="0">
              <a:solidFill>
                <a:srgbClr val="2D3956"/>
              </a:solidFill>
              <a:latin typeface="Alexandria" pitchFamily="2" charset="-78"/>
              <a:cs typeface="Alexandria" pitchFamily="2" charset="-78"/>
            </a:endParaRPr>
          </a:p>
          <a:p>
            <a:pPr algn="just" rtl="1"/>
            <a:r>
              <a:rPr lang="ar-EG" sz="1600" b="1" u="sng" dirty="0">
                <a:solidFill>
                  <a:srgbClr val="2D3956"/>
                </a:solidFill>
                <a:latin typeface="Alexandria" pitchFamily="2" charset="-78"/>
                <a:cs typeface="Alexandria" pitchFamily="2" charset="-78"/>
              </a:rPr>
              <a:t>(جـ)-حقوق غير مالية :</a:t>
            </a:r>
          </a:p>
          <a:p>
            <a:pPr algn="just" rtl="1"/>
            <a:endParaRPr lang="ar-EG" sz="1600" b="1" u="sng" dirty="0" smtClean="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الحقوق الأدبية أو الحقوق العامة ليست </a:t>
            </a:r>
            <a:r>
              <a:rPr lang="ar-EG" sz="1600" dirty="0">
                <a:solidFill>
                  <a:srgbClr val="2D3956"/>
                </a:solidFill>
                <a:latin typeface="Alexandria" pitchFamily="2" charset="-78"/>
                <a:cs typeface="Alexandria" pitchFamily="2" charset="-78"/>
              </a:rPr>
              <a:t>أموال فلا يمكن أن تقوم حرية إنسان أو شرفه واعتباره أو خصوصيته بمال؛ ومع ذلك فإن الاعتداء على الحقوق العامة يولد حقا في التعويض المالي </a:t>
            </a:r>
            <a:r>
              <a:rPr lang="ar-EG" sz="1600" dirty="0" smtClean="0">
                <a:solidFill>
                  <a:srgbClr val="2D3956"/>
                </a:solidFill>
                <a:latin typeface="Alexandria" pitchFamily="2" charset="-78"/>
                <a:cs typeface="Alexandria" pitchFamily="2" charset="-78"/>
              </a:rPr>
              <a:t>للمضرور.</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426203"/>
            <a:ext cx="3429000" cy="3429000"/>
          </a:xfrm>
          <a:prstGeom prst="rect">
            <a:avLst/>
          </a:prstGeom>
        </p:spPr>
      </p:pic>
      <p:sp>
        <p:nvSpPr>
          <p:cNvPr id="6" name="مستطيل 5"/>
          <p:cNvSpPr/>
          <p:nvPr/>
        </p:nvSpPr>
        <p:spPr>
          <a:xfrm>
            <a:off x="1493948" y="4726546"/>
            <a:ext cx="3670479"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Photo: https://www.pngwing.com/ar/free-png-zfqnl/download</a:t>
            </a:r>
          </a:p>
        </p:txBody>
      </p:sp>
    </p:spTree>
    <p:extLst>
      <p:ext uri="{BB962C8B-B14F-4D97-AF65-F5344CB8AC3E}">
        <p14:creationId xmlns:p14="http://schemas.microsoft.com/office/powerpoint/2010/main" val="59478946"/>
      </p:ext>
    </p:extLst>
  </p:cSld>
  <p:clrMapOvr>
    <a:masterClrMapping/>
  </p:clrMapOvr>
  <mc:AlternateContent xmlns:mc="http://schemas.openxmlformats.org/markup-compatibility/2006" xmlns:p14="http://schemas.microsoft.com/office/powerpoint/2010/main">
    <mc:Choice Requires="p14">
      <p:transition spd="slow" p14:dur="2000" advTm="104173"/>
    </mc:Choice>
    <mc:Fallback xmlns="">
      <p:transition spd="slow" advTm="104173"/>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262979"/>
          </a:xfrm>
          <a:prstGeom prst="rect">
            <a:avLst/>
          </a:prstGeom>
          <a:noFill/>
        </p:spPr>
        <p:txBody>
          <a:bodyPr wrap="square" rtlCol="0">
            <a:spAutoFit/>
          </a:bodyPr>
          <a:lstStyle/>
          <a:p>
            <a:pPr algn="ctr" rtl="1">
              <a:lnSpc>
                <a:spcPct val="200000"/>
              </a:lnSpc>
            </a:pPr>
            <a:endParaRPr lang="ar-EG" sz="1600" dirty="0" smtClean="0">
              <a:solidFill>
                <a:srgbClr val="2D3956"/>
              </a:solidFill>
              <a:latin typeface="Alexandria" pitchFamily="2" charset="-78"/>
              <a:cs typeface="Alexandria" pitchFamily="2" charset="-78"/>
            </a:endParaRPr>
          </a:p>
          <a:p>
            <a:pPr lvl="0" algn="just" rtl="1">
              <a:lnSpc>
                <a:spcPct val="200000"/>
              </a:lnSpc>
            </a:pPr>
            <a:r>
              <a:rPr lang="ar-EG" sz="1600" dirty="0">
                <a:solidFill>
                  <a:srgbClr val="2D3956"/>
                </a:solidFill>
                <a:latin typeface="Alexandria" pitchFamily="2" charset="-78"/>
                <a:cs typeface="Alexandria" pitchFamily="2" charset="-78"/>
              </a:rPr>
              <a:t>وتنص المادة 50 من القانون المدني المصري في هذا الشأن على أنه: لكل من وقع عليه اعتداء غير مشروع في حق من الحقوق الملازمة لشخصيته، أن يطلب وقف هذا الاعتداء مع التعويض عمّا يكون قد لحقه من ضرر.</a:t>
            </a:r>
          </a:p>
          <a:p>
            <a:pPr lvl="0" algn="just" rtl="1">
              <a:lnSpc>
                <a:spcPct val="200000"/>
              </a:lnSpc>
            </a:pPr>
            <a:r>
              <a:rPr lang="ar-EG" sz="1600" dirty="0">
                <a:solidFill>
                  <a:srgbClr val="2D3956"/>
                </a:solidFill>
                <a:latin typeface="Alexandria" pitchFamily="2" charset="-78"/>
                <a:cs typeface="Alexandria" pitchFamily="2" charset="-78"/>
              </a:rPr>
              <a:t>ويترتب على أن الحقوق </a:t>
            </a:r>
            <a:r>
              <a:rPr lang="ar-EG" sz="1600" dirty="0" smtClean="0">
                <a:solidFill>
                  <a:srgbClr val="2D3956"/>
                </a:solidFill>
                <a:latin typeface="Alexandria" pitchFamily="2" charset="-78"/>
                <a:cs typeface="Alexandria" pitchFamily="2" charset="-78"/>
              </a:rPr>
              <a:t>الأدبية أو العامة </a:t>
            </a:r>
            <a:r>
              <a:rPr lang="ar-EG" sz="1600" dirty="0">
                <a:solidFill>
                  <a:srgbClr val="2D3956"/>
                </a:solidFill>
                <a:latin typeface="Alexandria" pitchFamily="2" charset="-78"/>
                <a:cs typeface="Alexandria" pitchFamily="2" charset="-78"/>
              </a:rPr>
              <a:t>تعد حقوقا غير مالية إنه لا يمكن الحجز عليها استيفاء لدين على صاحبها. </a:t>
            </a:r>
          </a:p>
          <a:p>
            <a:pPr lvl="0" algn="just" rtl="1">
              <a:lnSpc>
                <a:spcPct val="200000"/>
              </a:lnSpc>
            </a:pPr>
            <a:endParaRPr lang="ar-EG" sz="1600" dirty="0">
              <a:solidFill>
                <a:srgbClr val="2D3956"/>
              </a:solidFill>
              <a:latin typeface="Alexandria" pitchFamily="2" charset="-78"/>
              <a:cs typeface="Alexandria" pitchFamily="2" charset="-78"/>
            </a:endParaRPr>
          </a:p>
          <a:p>
            <a:pPr lvl="0" algn="just" rtl="1">
              <a:lnSpc>
                <a:spcPct val="200000"/>
              </a:lnSpc>
            </a:pPr>
            <a:endParaRPr lang="ar-EG" sz="1600" dirty="0">
              <a:solidFill>
                <a:srgbClr val="2D3956"/>
              </a:solidFill>
              <a:latin typeface="Alexandria" pitchFamily="2" charset="-78"/>
              <a:cs typeface="Alexandria" pitchFamily="2" charset="-78"/>
            </a:endParaRPr>
          </a:p>
          <a:p>
            <a:pPr lvl="0"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75938037"/>
      </p:ext>
    </p:extLst>
  </p:cSld>
  <p:clrMapOvr>
    <a:masterClrMapping/>
  </p:clrMapOvr>
  <mc:AlternateContent xmlns:mc="http://schemas.openxmlformats.org/markup-compatibility/2006" xmlns:p14="http://schemas.microsoft.com/office/powerpoint/2010/main">
    <mc:Choice Requires="p14">
      <p:transition spd="slow" p14:dur="2000" advTm="94270"/>
    </mc:Choice>
    <mc:Fallback xmlns="">
      <p:transition spd="slow" advTm="9427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262979"/>
          </a:xfrm>
          <a:prstGeom prst="rect">
            <a:avLst/>
          </a:prstGeom>
          <a:noFill/>
        </p:spPr>
        <p:txBody>
          <a:bodyPr wrap="square" rtlCol="0">
            <a:spAutoFit/>
          </a:bodyPr>
          <a:lstStyle/>
          <a:p>
            <a:pPr algn="ctr" rtl="1">
              <a:lnSpc>
                <a:spcPct val="200000"/>
              </a:lnSpc>
            </a:pPr>
            <a:endParaRPr lang="ar-EG" sz="1600" dirty="0" smtClean="0">
              <a:solidFill>
                <a:srgbClr val="2D3956"/>
              </a:solidFill>
              <a:latin typeface="Alexandria" pitchFamily="2" charset="-78"/>
              <a:cs typeface="Alexandria" pitchFamily="2" charset="-78"/>
            </a:endParaRPr>
          </a:p>
          <a:p>
            <a:pPr algn="just" rtl="1">
              <a:lnSpc>
                <a:spcPct val="200000"/>
              </a:lnSpc>
            </a:pPr>
            <a:r>
              <a:rPr lang="ar-EG" sz="1600" b="1" u="sng" dirty="0">
                <a:solidFill>
                  <a:srgbClr val="2D3956"/>
                </a:solidFill>
                <a:latin typeface="Alexandria" pitchFamily="2" charset="-78"/>
                <a:cs typeface="Alexandria" pitchFamily="2" charset="-78"/>
              </a:rPr>
              <a:t>(د</a:t>
            </a:r>
            <a:r>
              <a:rPr lang="ar-EG" sz="1600" b="1" u="sng" dirty="0" smtClean="0">
                <a:solidFill>
                  <a:srgbClr val="2D3956"/>
                </a:solidFill>
                <a:latin typeface="Alexandria" pitchFamily="2" charset="-78"/>
                <a:cs typeface="Alexandria" pitchFamily="2" charset="-78"/>
              </a:rPr>
              <a:t>)-حقوق لا </a:t>
            </a:r>
            <a:r>
              <a:rPr lang="ar-EG" sz="1600" b="1" u="sng" dirty="0">
                <a:solidFill>
                  <a:srgbClr val="2D3956"/>
                </a:solidFill>
                <a:latin typeface="Alexandria" pitchFamily="2" charset="-78"/>
                <a:cs typeface="Alexandria" pitchFamily="2" charset="-78"/>
              </a:rPr>
              <a:t>تنتقل بالإرث:</a:t>
            </a:r>
          </a:p>
          <a:p>
            <a:pPr algn="just" rtl="1">
              <a:lnSpc>
                <a:spcPct val="200000"/>
              </a:lnSpc>
            </a:pPr>
            <a:r>
              <a:rPr lang="ar-EG" sz="1600" dirty="0">
                <a:solidFill>
                  <a:srgbClr val="2D3956"/>
                </a:solidFill>
                <a:latin typeface="Alexandria" pitchFamily="2" charset="-78"/>
                <a:cs typeface="Alexandria" pitchFamily="2" charset="-78"/>
              </a:rPr>
              <a:t>الحقوق العامة كما أشرنا ملازمة لشخصية الإنسان؛ وتظل قائمة مادام حيا، وتنقضي بموته ولا تنتقل إلى ورثته من بعده</a:t>
            </a:r>
            <a:r>
              <a:rPr lang="ar-EG" sz="1600" dirty="0" smtClean="0">
                <a:solidFill>
                  <a:srgbClr val="2D3956"/>
                </a:solidFill>
                <a:latin typeface="Alexandria" pitchFamily="2" charset="-78"/>
                <a:cs typeface="Alexandria" pitchFamily="2" charset="-78"/>
              </a:rPr>
              <a:t>.</a:t>
            </a:r>
          </a:p>
          <a:p>
            <a:pPr algn="just" rtl="1">
              <a:lnSpc>
                <a:spcPct val="200000"/>
              </a:lnSpc>
            </a:pPr>
            <a:r>
              <a:rPr lang="ar-EG" sz="1600" dirty="0" smtClean="0">
                <a:solidFill>
                  <a:srgbClr val="2D3956"/>
                </a:solidFill>
                <a:latin typeface="Alexandria" pitchFamily="2" charset="-78"/>
                <a:cs typeface="Alexandria" pitchFamily="2" charset="-78"/>
              </a:rPr>
              <a:t>ومع ذلك يجوز لورثة المؤلف بعد موته دفع الاعتداء الواقع على المصنف.</a:t>
            </a: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71243416"/>
      </p:ext>
    </p:extLst>
  </p:cSld>
  <p:clrMapOvr>
    <a:masterClrMapping/>
  </p:clrMapOvr>
  <mc:AlternateContent xmlns:mc="http://schemas.openxmlformats.org/markup-compatibility/2006" xmlns:p14="http://schemas.microsoft.com/office/powerpoint/2010/main">
    <mc:Choice Requires="p14">
      <p:transition spd="slow" p14:dur="2000" advTm="104893"/>
    </mc:Choice>
    <mc:Fallback xmlns="">
      <p:transition spd="slow" advTm="104893"/>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662541"/>
          </a:xfrm>
          <a:prstGeom prst="rect">
            <a:avLst/>
          </a:prstGeom>
          <a:noFill/>
        </p:spPr>
        <p:txBody>
          <a:bodyPr wrap="square" rtlCol="0">
            <a:spAutoFit/>
          </a:bodyPr>
          <a:lstStyle/>
          <a:p>
            <a:pPr lvl="0" algn="ctr">
              <a:lnSpc>
                <a:spcPct val="120000"/>
              </a:lnSpc>
            </a:pPr>
            <a:r>
              <a:rPr lang="ar-EG" sz="2000" b="1" u="sng" dirty="0" smtClean="0">
                <a:solidFill>
                  <a:prstClr val="black"/>
                </a:solidFill>
                <a:latin typeface="Alexandria" pitchFamily="2" charset="-78"/>
                <a:cs typeface="Alexandria" pitchFamily="2" charset="-78"/>
              </a:rPr>
              <a:t>5- </a:t>
            </a:r>
            <a:r>
              <a:rPr lang="ar-EG" sz="2000" b="1" u="sng" dirty="0">
                <a:solidFill>
                  <a:prstClr val="black"/>
                </a:solidFill>
                <a:latin typeface="Alexandria" pitchFamily="2" charset="-78"/>
                <a:cs typeface="Alexandria" pitchFamily="2" charset="-78"/>
              </a:rPr>
              <a:t>خصائص حقوق الملكية الفكرية</a:t>
            </a:r>
          </a:p>
          <a:p>
            <a:pPr algn="r" rtl="1">
              <a:lnSpc>
                <a:spcPct val="200000"/>
              </a:lnSpc>
            </a:pPr>
            <a:r>
              <a:rPr lang="ar-EG" sz="1600" dirty="0" smtClean="0">
                <a:solidFill>
                  <a:srgbClr val="2D3956"/>
                </a:solidFill>
                <a:latin typeface="Alexandria" pitchFamily="2" charset="-78"/>
                <a:cs typeface="Alexandria" pitchFamily="2" charset="-78"/>
              </a:rPr>
              <a:t>تتميز حقوق الملكية الفكرية بخصيصتين أساسيتين: </a:t>
            </a:r>
          </a:p>
          <a:p>
            <a:pPr algn="r" rtl="1">
              <a:lnSpc>
                <a:spcPct val="200000"/>
              </a:lnSpc>
            </a:pPr>
            <a:endParaRPr lang="ar-EG" sz="1600" dirty="0" smtClean="0">
              <a:solidFill>
                <a:srgbClr val="2D3956"/>
              </a:solidFill>
              <a:latin typeface="Alexandria" pitchFamily="2" charset="-78"/>
              <a:cs typeface="Alexandria" pitchFamily="2" charset="-78"/>
            </a:endParaRPr>
          </a:p>
          <a:p>
            <a:pPr algn="r" rtl="1">
              <a:lnSpc>
                <a:spcPct val="200000"/>
              </a:lnSpc>
            </a:pPr>
            <a:r>
              <a:rPr lang="ar-EG" sz="1600" dirty="0" smtClean="0">
                <a:solidFill>
                  <a:srgbClr val="2D3956"/>
                </a:solidFill>
                <a:latin typeface="Alexandria" pitchFamily="2" charset="-78"/>
                <a:cs typeface="Alexandria" pitchFamily="2" charset="-78"/>
              </a:rPr>
              <a:t>(أ)- حقوق ترد على أشياء غير مادية </a:t>
            </a:r>
          </a:p>
          <a:p>
            <a:pPr algn="r" rtl="1">
              <a:lnSpc>
                <a:spcPct val="200000"/>
              </a:lnSpc>
            </a:pPr>
            <a:r>
              <a:rPr lang="ar-EG" sz="1600" dirty="0" smtClean="0">
                <a:solidFill>
                  <a:srgbClr val="2D3956"/>
                </a:solidFill>
                <a:latin typeface="Alexandria" pitchFamily="2" charset="-78"/>
                <a:cs typeface="Alexandria" pitchFamily="2" charset="-78"/>
              </a:rPr>
              <a:t>(ب)- حقوق لها طبيعة مزدوجة </a:t>
            </a: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3979" y="2137893"/>
            <a:ext cx="1783185" cy="17831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18141163"/>
      </p:ext>
    </p:extLst>
  </p:cSld>
  <p:clrMapOvr>
    <a:masterClrMapping/>
  </p:clrMapOvr>
  <mc:AlternateContent xmlns:mc="http://schemas.openxmlformats.org/markup-compatibility/2006" xmlns:p14="http://schemas.microsoft.com/office/powerpoint/2010/main">
    <mc:Choice Requires="p14">
      <p:transition spd="slow" p14:dur="2000" advTm="94854"/>
    </mc:Choice>
    <mc:Fallback xmlns="">
      <p:transition spd="slow" advTm="94854"/>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970318"/>
          </a:xfrm>
          <a:prstGeom prst="rect">
            <a:avLst/>
          </a:prstGeom>
          <a:noFill/>
        </p:spPr>
        <p:txBody>
          <a:bodyPr wrap="square" rtlCol="0">
            <a:spAutoFit/>
          </a:bodyPr>
          <a:lstStyle/>
          <a:p>
            <a:pPr algn="r" rtl="1">
              <a:lnSpc>
                <a:spcPct val="200000"/>
              </a:lnSpc>
            </a:pPr>
            <a:r>
              <a:rPr lang="ar-EG" b="1" u="sng" dirty="0" smtClean="0">
                <a:solidFill>
                  <a:srgbClr val="2D3956"/>
                </a:solidFill>
                <a:latin typeface="Alexandria" pitchFamily="2" charset="-78"/>
                <a:cs typeface="Alexandria" pitchFamily="2" charset="-78"/>
              </a:rPr>
              <a:t>(أ)- حقوق ترد على أشياء غير مادية:</a:t>
            </a:r>
          </a:p>
          <a:p>
            <a:pPr algn="r" rtl="1">
              <a:lnSpc>
                <a:spcPct val="200000"/>
              </a:lnSpc>
            </a:pPr>
            <a:endParaRPr lang="ar-EG" b="1" u="sng" dirty="0" smtClean="0">
              <a:solidFill>
                <a:srgbClr val="2D3956"/>
              </a:solidFill>
              <a:latin typeface="Alexandria" pitchFamily="2" charset="-78"/>
              <a:cs typeface="Alexandria" pitchFamily="2" charset="-78"/>
            </a:endParaRPr>
          </a:p>
          <a:p>
            <a:pPr algn="r" rtl="1">
              <a:lnSpc>
                <a:spcPct val="200000"/>
              </a:lnSpc>
            </a:pPr>
            <a:r>
              <a:rPr lang="ar-EG" sz="1600" dirty="0" smtClean="0">
                <a:solidFill>
                  <a:srgbClr val="2D3956"/>
                </a:solidFill>
                <a:latin typeface="Alexandria" pitchFamily="2" charset="-78"/>
                <a:cs typeface="Alexandria" pitchFamily="2" charset="-78"/>
              </a:rPr>
              <a:t>وضحنا من قبل أن حقوق الملكية الفكرية ترد على اشياء ذهنية من نتاج العقل، كالمؤلفات والاختراعات وغير ذلك.</a:t>
            </a:r>
          </a:p>
          <a:p>
            <a:pPr algn="r" rtl="1">
              <a:lnSpc>
                <a:spcPct val="200000"/>
              </a:lnSpc>
            </a:pPr>
            <a:r>
              <a:rPr lang="ar-EG" b="1" dirty="0" smtClean="0">
                <a:solidFill>
                  <a:srgbClr val="2D3956"/>
                </a:solidFill>
                <a:latin typeface="Alexandria" pitchFamily="2" charset="-78"/>
                <a:cs typeface="Alexandria" pitchFamily="2" charset="-78"/>
              </a:rPr>
              <a:t> </a:t>
            </a: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9970" y="1258778"/>
            <a:ext cx="3429000" cy="3429000"/>
          </a:xfrm>
          <a:prstGeom prst="rect">
            <a:avLst/>
          </a:prstGeom>
        </p:spPr>
      </p:pic>
      <p:sp>
        <p:nvSpPr>
          <p:cNvPr id="6" name="مستطيل 5"/>
          <p:cNvSpPr/>
          <p:nvPr/>
        </p:nvSpPr>
        <p:spPr>
          <a:xfrm>
            <a:off x="1333001" y="4778062"/>
            <a:ext cx="3148847" cy="79474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Photo</a:t>
            </a:r>
            <a:r>
              <a:rPr lang="en-US" dirty="0" smtClean="0"/>
              <a:t>: https</a:t>
            </a:r>
            <a:r>
              <a:rPr lang="en-US" dirty="0"/>
              <a:t>://www.pngwing.com/ar/free-png-zgriz/download </a:t>
            </a:r>
          </a:p>
        </p:txBody>
      </p:sp>
    </p:spTree>
    <p:extLst>
      <p:ext uri="{BB962C8B-B14F-4D97-AF65-F5344CB8AC3E}">
        <p14:creationId xmlns:p14="http://schemas.microsoft.com/office/powerpoint/2010/main" val="1846285225"/>
      </p:ext>
    </p:extLst>
  </p:cSld>
  <p:clrMapOvr>
    <a:masterClrMapping/>
  </p:clrMapOvr>
  <mc:AlternateContent xmlns:mc="http://schemas.openxmlformats.org/markup-compatibility/2006" xmlns:p14="http://schemas.microsoft.com/office/powerpoint/2010/main">
    <mc:Choice Requires="p14">
      <p:transition spd="slow" p14:dur="2000" advTm="61505"/>
    </mc:Choice>
    <mc:Fallback xmlns="">
      <p:transition spd="slow" advTm="61505"/>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401205"/>
          </a:xfrm>
          <a:prstGeom prst="rect">
            <a:avLst/>
          </a:prstGeom>
          <a:noFill/>
        </p:spPr>
        <p:txBody>
          <a:bodyPr wrap="square" rtlCol="0">
            <a:spAutoFit/>
          </a:bodyPr>
          <a:lstStyle/>
          <a:p>
            <a:pPr algn="r" rtl="1">
              <a:lnSpc>
                <a:spcPct val="200000"/>
              </a:lnSpc>
            </a:pPr>
            <a:r>
              <a:rPr lang="ar-EG" b="1" u="sng" dirty="0" smtClean="0">
                <a:solidFill>
                  <a:srgbClr val="2D3956"/>
                </a:solidFill>
                <a:latin typeface="Alexandria" pitchFamily="2" charset="-78"/>
                <a:cs typeface="Alexandria" pitchFamily="2" charset="-78"/>
              </a:rPr>
              <a:t>(أ)- حقوق ذات طبيعة مزدوجة:</a:t>
            </a:r>
          </a:p>
          <a:p>
            <a:pPr algn="r" rtl="1">
              <a:lnSpc>
                <a:spcPct val="200000"/>
              </a:lnSpc>
            </a:pPr>
            <a:endParaRPr lang="ar-EG" sz="1600" dirty="0" smtClean="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قلنا أن حقوق الملكية الفكرية لها طبيعة مزدوجة، أي لها جانبين: </a:t>
            </a:r>
            <a:r>
              <a:rPr lang="ar-EG" sz="1600" b="1" u="sng" dirty="0" smtClean="0">
                <a:solidFill>
                  <a:srgbClr val="2D3956"/>
                </a:solidFill>
                <a:latin typeface="Alexandria" pitchFamily="2" charset="-78"/>
                <a:cs typeface="Alexandria" pitchFamily="2" charset="-78"/>
              </a:rPr>
              <a:t>مالي</a:t>
            </a:r>
            <a:r>
              <a:rPr lang="ar-EG" sz="1600" dirty="0" smtClean="0">
                <a:solidFill>
                  <a:srgbClr val="2D3956"/>
                </a:solidFill>
                <a:latin typeface="Alexandria" pitchFamily="2" charset="-78"/>
                <a:cs typeface="Alexandria" pitchFamily="2" charset="-78"/>
              </a:rPr>
              <a:t>: ، ينطبق عليه ما ينطبق على الحقوق المالية من قواعد وفقا للقانون المدني.</a:t>
            </a:r>
          </a:p>
          <a:p>
            <a:pPr algn="r" rtl="1">
              <a:lnSpc>
                <a:spcPct val="200000"/>
              </a:lnSpc>
            </a:pPr>
            <a:r>
              <a:rPr lang="ar-EG" b="1" dirty="0" smtClean="0">
                <a:solidFill>
                  <a:srgbClr val="2D3956"/>
                </a:solidFill>
                <a:latin typeface="Alexandria" pitchFamily="2" charset="-78"/>
                <a:cs typeface="Alexandria" pitchFamily="2" charset="-78"/>
              </a:rPr>
              <a:t> </a:t>
            </a: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46224075"/>
      </p:ext>
    </p:extLst>
  </p:cSld>
  <p:clrMapOvr>
    <a:masterClrMapping/>
  </p:clrMapOvr>
  <mc:AlternateContent xmlns:mc="http://schemas.openxmlformats.org/markup-compatibility/2006" xmlns:p14="http://schemas.microsoft.com/office/powerpoint/2010/main">
    <mc:Choice Requires="p14">
      <p:transition spd="slow" p14:dur="2000" advTm="72593"/>
    </mc:Choice>
    <mc:Fallback xmlns="">
      <p:transition spd="slow" advTm="72593"/>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832092"/>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مع ملاحظة أن الحقوق المالية هنا من طبيعة مؤقتة وليست مؤبدة، فهي تنتهي بفوات مدة محددة، تختلف من صورة إلى أخرى، ففي حالة حق المؤلف على سبيل المثال، مدة حماية الحقوق المالية هي مدة حياته ولخمسين سنة بعد وفاته. </a:t>
            </a:r>
          </a:p>
          <a:p>
            <a:pPr algn="r" rtl="1">
              <a:lnSpc>
                <a:spcPct val="200000"/>
              </a:lnSpc>
            </a:pPr>
            <a:endParaRPr lang="ar-EG" sz="1600" dirty="0" smtClean="0">
              <a:solidFill>
                <a:srgbClr val="2D3956"/>
              </a:solidFill>
              <a:latin typeface="Alexandria" pitchFamily="2" charset="-78"/>
              <a:cs typeface="Alexandria" pitchFamily="2" charset="-78"/>
            </a:endParaRPr>
          </a:p>
          <a:p>
            <a:pPr algn="r" rtl="1">
              <a:lnSpc>
                <a:spcPct val="200000"/>
              </a:lnSpc>
            </a:pPr>
            <a:r>
              <a:rPr lang="ar-EG" b="1" dirty="0" smtClean="0">
                <a:solidFill>
                  <a:srgbClr val="2D3956"/>
                </a:solidFill>
                <a:latin typeface="Alexandria" pitchFamily="2" charset="-78"/>
                <a:cs typeface="Alexandria" pitchFamily="2" charset="-78"/>
              </a:rPr>
              <a:t> </a:t>
            </a: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01294451"/>
      </p:ext>
    </p:extLst>
  </p:cSld>
  <p:clrMapOvr>
    <a:masterClrMapping/>
  </p:clrMapOvr>
  <mc:AlternateContent xmlns:mc="http://schemas.openxmlformats.org/markup-compatibility/2006" xmlns:p14="http://schemas.microsoft.com/office/powerpoint/2010/main">
    <mc:Choice Requires="p14">
      <p:transition spd="slow" p14:dur="2000" advTm="93079"/>
    </mc:Choice>
    <mc:Fallback xmlns="">
      <p:transition spd="slow" advTm="93079"/>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062103"/>
          </a:xfrm>
          <a:prstGeom prst="rect">
            <a:avLst/>
          </a:prstGeom>
          <a:noFill/>
        </p:spPr>
        <p:txBody>
          <a:bodyPr wrap="square" rtlCol="0">
            <a:spAutoFit/>
          </a:bodyPr>
          <a:lstStyle/>
          <a:p>
            <a:pPr algn="r" rtl="1">
              <a:lnSpc>
                <a:spcPct val="200000"/>
              </a:lnSpc>
            </a:pPr>
            <a:r>
              <a:rPr lang="ar-EG" sz="1600" dirty="0" smtClean="0">
                <a:solidFill>
                  <a:srgbClr val="2D3956"/>
                </a:solidFill>
                <a:latin typeface="Alexandria" pitchFamily="2" charset="-78"/>
                <a:cs typeface="Alexandria" pitchFamily="2" charset="-78"/>
              </a:rPr>
              <a:t>وهناك جانب </a:t>
            </a:r>
            <a:r>
              <a:rPr lang="ar-EG" sz="1600" b="1" u="sng" dirty="0" smtClean="0">
                <a:solidFill>
                  <a:srgbClr val="2D3956"/>
                </a:solidFill>
                <a:latin typeface="Alexandria" pitchFamily="2" charset="-78"/>
                <a:cs typeface="Alexandria" pitchFamily="2" charset="-78"/>
              </a:rPr>
              <a:t>أدبي</a:t>
            </a:r>
            <a:r>
              <a:rPr lang="ar-EG" sz="1600" dirty="0" smtClean="0">
                <a:solidFill>
                  <a:srgbClr val="2D3956"/>
                </a:solidFill>
                <a:latin typeface="Alexandria" pitchFamily="2" charset="-78"/>
                <a:cs typeface="Alexandria" pitchFamily="2" charset="-78"/>
              </a:rPr>
              <a:t>:  ينطبق عليه ما ينطبق على الحقوق اللصيقة بالشخصية او الحقوق العامة من قواعد على النحو الذي وضحناه من قبل، بخصوص الخصائص التي تتمتع بها هذه الطائفة.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3001" y="1155869"/>
            <a:ext cx="3429000" cy="3409950"/>
          </a:xfrm>
          <a:prstGeom prst="rect">
            <a:avLst/>
          </a:prstGeom>
        </p:spPr>
      </p:pic>
      <p:sp>
        <p:nvSpPr>
          <p:cNvPr id="6" name="مستطيل 5"/>
          <p:cNvSpPr/>
          <p:nvPr/>
        </p:nvSpPr>
        <p:spPr>
          <a:xfrm>
            <a:off x="1333001" y="4752304"/>
            <a:ext cx="4204914" cy="6053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Photo: https://www.pngwing.com/ar/free-png-zfjil/download</a:t>
            </a:r>
          </a:p>
        </p:txBody>
      </p:sp>
    </p:spTree>
    <p:extLst>
      <p:ext uri="{BB962C8B-B14F-4D97-AF65-F5344CB8AC3E}">
        <p14:creationId xmlns:p14="http://schemas.microsoft.com/office/powerpoint/2010/main" val="3246764210"/>
      </p:ext>
    </p:extLst>
  </p:cSld>
  <p:clrMapOvr>
    <a:masterClrMapping/>
  </p:clrMapOvr>
  <mc:AlternateContent xmlns:mc="http://schemas.openxmlformats.org/markup-compatibility/2006" xmlns:p14="http://schemas.microsoft.com/office/powerpoint/2010/main">
    <mc:Choice Requires="p14">
      <p:transition spd="slow" p14:dur="2000" advTm="28272"/>
    </mc:Choice>
    <mc:Fallback xmlns="">
      <p:transition spd="slow" advTm="28272"/>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1610"/>
    </mc:Choice>
    <mc:Fallback xmlns="">
      <p:transition spd="slow" advTm="6161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A081300-58AE-45F2-8796-90138BFBBDE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6225ADC-BB38-456D-AA0E-A35A91E43FDB}">
  <ds:schemaRefs>
    <ds:schemaRef ds:uri="http://schemas.microsoft.com/office/infopath/2007/PartnerControls"/>
    <ds:schemaRef ds:uri="http://purl.org/dc/dcmitype/"/>
    <ds:schemaRef ds:uri="d13aca44-ef33-4cf4-9980-7f0b00e6eeb9"/>
    <ds:schemaRef ds:uri="http://purl.org/dc/elements/1.1/"/>
    <ds:schemaRef ds:uri="http://www.w3.org/XML/1998/namespace"/>
    <ds:schemaRef ds:uri="http://schemas.microsoft.com/office/2006/metadata/properties"/>
    <ds:schemaRef ds:uri="http://purl.org/dc/terms/"/>
    <ds:schemaRef ds:uri="http://schemas.microsoft.com/office/2006/documentManagement/types"/>
    <ds:schemaRef ds:uri="http://schemas.openxmlformats.org/package/2006/metadata/core-properties"/>
    <ds:schemaRef ds:uri="49100919-8a76-4266-be0c-7dc583902cb4"/>
  </ds:schemaRefs>
</ds:datastoreItem>
</file>

<file path=customXml/itemProps3.xml><?xml version="1.0" encoding="utf-8"?>
<ds:datastoreItem xmlns:ds="http://schemas.openxmlformats.org/officeDocument/2006/customXml" ds:itemID="{DDE59052-EB7A-431B-A90A-A07E9357AD2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3365</TotalTime>
  <Words>2091</Words>
  <Application>Microsoft Office PowerPoint</Application>
  <PresentationFormat>مخصص</PresentationFormat>
  <Paragraphs>368</Paragraphs>
  <Slides>44</Slides>
  <Notes>4</Notes>
  <HiddenSlides>0</HiddenSlides>
  <MMClips>0</MMClips>
  <ScaleCrop>false</ScaleCrop>
  <HeadingPairs>
    <vt:vector size="4" baseType="variant">
      <vt:variant>
        <vt:lpstr>نسق</vt:lpstr>
      </vt:variant>
      <vt:variant>
        <vt:i4>1</vt:i4>
      </vt:variant>
      <vt:variant>
        <vt:lpstr>عناوين الشرائح</vt:lpstr>
      </vt:variant>
      <vt:variant>
        <vt:i4>44</vt:i4>
      </vt:variant>
    </vt:vector>
  </HeadingPairs>
  <TitlesOfParts>
    <vt:vector size="45"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DR-Nora</cp:lastModifiedBy>
  <cp:revision>244</cp:revision>
  <dcterms:created xsi:type="dcterms:W3CDTF">2023-04-29T09:08:00Z</dcterms:created>
  <dcterms:modified xsi:type="dcterms:W3CDTF">2024-02-01T17:37:38Z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