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03" r:id="rId2"/>
    <p:sldId id="481" r:id="rId3"/>
    <p:sldId id="519" r:id="rId4"/>
    <p:sldId id="520" r:id="rId5"/>
    <p:sldId id="521" r:id="rId6"/>
    <p:sldId id="522" r:id="rId7"/>
    <p:sldId id="523" r:id="rId8"/>
    <p:sldId id="524" r:id="rId9"/>
    <p:sldId id="525" r:id="rId10"/>
    <p:sldId id="526" r:id="rId11"/>
    <p:sldId id="527" r:id="rId12"/>
    <p:sldId id="528" r:id="rId13"/>
    <p:sldId id="529" r:id="rId14"/>
    <p:sldId id="530" r:id="rId15"/>
    <p:sldId id="531" r:id="rId16"/>
    <p:sldId id="532" r:id="rId17"/>
    <p:sldId id="533" r:id="rId18"/>
    <p:sldId id="534" r:id="rId19"/>
    <p:sldId id="535" r:id="rId20"/>
    <p:sldId id="536" r:id="rId21"/>
    <p:sldId id="538" r:id="rId22"/>
    <p:sldId id="537" r:id="rId23"/>
    <p:sldId id="539" r:id="rId24"/>
    <p:sldId id="540" r:id="rId25"/>
    <p:sldId id="541" r:id="rId26"/>
    <p:sldId id="542" r:id="rId27"/>
    <p:sldId id="543" r:id="rId28"/>
    <p:sldId id="544" r:id="rId29"/>
    <p:sldId id="545" r:id="rId30"/>
    <p:sldId id="546" r:id="rId31"/>
    <p:sldId id="547" r:id="rId32"/>
    <p:sldId id="548" r:id="rId33"/>
    <p:sldId id="549" r:id="rId34"/>
    <p:sldId id="550" r:id="rId35"/>
    <p:sldId id="551" r:id="rId36"/>
    <p:sldId id="552" r:id="rId37"/>
    <p:sldId id="553"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81"/>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8"/>
            <p14:sldId id="537"/>
            <p14:sldId id="539"/>
            <p14:sldId id="540"/>
            <p14:sldId id="541"/>
            <p14:sldId id="542"/>
            <p14:sldId id="543"/>
            <p14:sldId id="544"/>
            <p14:sldId id="545"/>
            <p14:sldId id="546"/>
            <p14:sldId id="547"/>
            <p14:sldId id="548"/>
            <p14:sldId id="549"/>
            <p14:sldId id="550"/>
            <p14:sldId id="551"/>
            <p14:sldId id="552"/>
            <p14:sldId id="55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70812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624556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427067" cy="1477328"/>
          </a:xfrm>
          <a:prstGeom prst="rect">
            <a:avLst/>
          </a:prstGeom>
          <a:noFill/>
        </p:spPr>
        <p:txBody>
          <a:bodyPr wrap="square" rtlCol="0">
            <a:spAutoFit/>
          </a:bodyPr>
          <a:lstStyle/>
          <a:p>
            <a:r>
              <a:rPr lang="en-US" sz="3000" b="1" dirty="0">
                <a:latin typeface="Times New Roman"/>
                <a:cs typeface="Times New Roman"/>
              </a:rPr>
              <a:t>Overview</a:t>
            </a:r>
            <a:r>
              <a:rPr lang="en-US" sz="3000" b="1" spc="-60" dirty="0">
                <a:latin typeface="Times New Roman"/>
                <a:cs typeface="Times New Roman"/>
              </a:rPr>
              <a:t> </a:t>
            </a:r>
            <a:r>
              <a:rPr lang="en-US" sz="3000" b="1" dirty="0">
                <a:latin typeface="Times New Roman"/>
                <a:cs typeface="Times New Roman"/>
              </a:rPr>
              <a:t>of</a:t>
            </a:r>
            <a:r>
              <a:rPr lang="en-US" sz="3000" b="1" spc="-20" dirty="0">
                <a:latin typeface="Times New Roman"/>
                <a:cs typeface="Times New Roman"/>
              </a:rPr>
              <a:t> </a:t>
            </a:r>
            <a:r>
              <a:rPr lang="en-US" sz="3000" b="1" spc="-10" dirty="0">
                <a:latin typeface="Times New Roman"/>
                <a:cs typeface="Times New Roman"/>
              </a:rPr>
              <a:t>Project </a:t>
            </a:r>
            <a:r>
              <a:rPr lang="en-US" sz="3000" b="1" spc="-885" dirty="0">
                <a:latin typeface="Times New Roman"/>
                <a:cs typeface="Times New Roman"/>
              </a:rPr>
              <a:t> </a:t>
            </a:r>
            <a:r>
              <a:rPr lang="en-US" sz="3000" b="1" dirty="0">
                <a:latin typeface="Times New Roman"/>
                <a:cs typeface="Times New Roman"/>
              </a:rPr>
              <a:t>Management</a:t>
            </a:r>
          </a:p>
          <a:p>
            <a:r>
              <a:rPr lang="ar-EG" sz="3000" b="1" dirty="0">
                <a:latin typeface="Times New Roman" panose="02020603050405020304" pitchFamily="18" charset="0"/>
                <a:cs typeface="Times New Roman" panose="02020603050405020304" pitchFamily="18" charset="0"/>
              </a:rPr>
              <a:t>نظرة عامه على إدارة المشاريع</a:t>
            </a:r>
            <a:endParaRPr lang="en-US" sz="3000" b="1" dirty="0">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02552"/>
            <a:ext cx="4658333" cy="1323439"/>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PMG 101</a:t>
            </a:r>
          </a:p>
          <a:p>
            <a:r>
              <a:rPr lang="en-US" sz="2000" dirty="0">
                <a:latin typeface="Times New Roman" panose="02020603050405020304" pitchFamily="18" charset="0"/>
                <a:cs typeface="Times New Roman" panose="02020603050405020304" pitchFamily="18" charset="0"/>
              </a:rPr>
              <a:t>Project life cycle and stakeholders</a:t>
            </a:r>
          </a:p>
          <a:p>
            <a:r>
              <a:rPr lang="ar-EG" sz="2000" dirty="0"/>
              <a:t>دورة حياة المشروع وأصحاب المصلحة</a:t>
            </a: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A4740D76-52FA-9831-FFB8-D6B44856D88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3730" y="8748"/>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0195"/>
    </mc:Choice>
    <mc:Fallback xmlns="">
      <p:transition spd="slow" advTm="1019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3" name="Table 2">
            <a:extLst>
              <a:ext uri="{FF2B5EF4-FFF2-40B4-BE49-F238E27FC236}">
                <a16:creationId xmlns:a16="http://schemas.microsoft.com/office/drawing/2014/main" id="{4230BBAE-3964-9568-7E3A-5283E8E339AF}"/>
              </a:ext>
            </a:extLst>
          </p:cNvPr>
          <p:cNvGraphicFramePr>
            <a:graphicFrameLocks noGrp="1"/>
          </p:cNvGraphicFramePr>
          <p:nvPr>
            <p:extLst>
              <p:ext uri="{D42A27DB-BD31-4B8C-83A1-F6EECF244321}">
                <p14:modId xmlns:p14="http://schemas.microsoft.com/office/powerpoint/2010/main" val="2281619690"/>
              </p:ext>
            </p:extLst>
          </p:nvPr>
        </p:nvGraphicFramePr>
        <p:xfrm>
          <a:off x="1411356" y="1859279"/>
          <a:ext cx="9710532" cy="3139440"/>
        </p:xfrm>
        <a:graphic>
          <a:graphicData uri="http://schemas.openxmlformats.org/drawingml/2006/table">
            <a:tbl>
              <a:tblPr/>
              <a:tblGrid>
                <a:gridCol w="4855266">
                  <a:extLst>
                    <a:ext uri="{9D8B030D-6E8A-4147-A177-3AD203B41FA5}">
                      <a16:colId xmlns:a16="http://schemas.microsoft.com/office/drawing/2014/main" val="646071523"/>
                    </a:ext>
                  </a:extLst>
                </a:gridCol>
                <a:gridCol w="4855266">
                  <a:extLst>
                    <a:ext uri="{9D8B030D-6E8A-4147-A177-3AD203B41FA5}">
                      <a16:colId xmlns:a16="http://schemas.microsoft.com/office/drawing/2014/main" val="815137121"/>
                    </a:ext>
                  </a:extLst>
                </a:gridCol>
              </a:tblGrid>
              <a:tr h="0">
                <a:tc>
                  <a:txBody>
                    <a:bodyPr/>
                    <a:lstStyle/>
                    <a:p>
                      <a:pPr algn="ctr"/>
                      <a:r>
                        <a:rPr lang="en-US" sz="2200" b="1" dirty="0"/>
                        <a:t>Learning Objectives</a:t>
                      </a:r>
                      <a:endParaRPr lang="en-US" sz="2200" dirty="0"/>
                    </a:p>
                  </a:txBody>
                  <a:tcPr anchor="ctr">
                    <a:lnL>
                      <a:noFill/>
                    </a:lnL>
                    <a:lnR>
                      <a:noFill/>
                    </a:lnR>
                    <a:lnT>
                      <a:noFill/>
                    </a:lnT>
                    <a:lnB>
                      <a:noFill/>
                    </a:lnB>
                    <a:noFill/>
                  </a:tcPr>
                </a:tc>
                <a:tc>
                  <a:txBody>
                    <a:bodyPr/>
                    <a:lstStyle/>
                    <a:p>
                      <a:pPr algn="ctr"/>
                      <a:r>
                        <a:rPr lang="ar-EG" sz="2200" b="1" dirty="0">
                          <a:solidFill>
                            <a:schemeClr val="tx2"/>
                          </a:solidFill>
                        </a:rPr>
                        <a:t>أهداف التعلم</a:t>
                      </a:r>
                      <a:endParaRPr lang="en-US"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1338331689"/>
                  </a:ext>
                </a:extLst>
              </a:tr>
              <a:tr h="0">
                <a:tc>
                  <a:txBody>
                    <a:bodyPr/>
                    <a:lstStyle/>
                    <a:p>
                      <a:pPr algn="l"/>
                      <a:r>
                        <a:rPr lang="en-US" sz="2200" b="0"/>
                        <a:t>Project Life Cycle.</a:t>
                      </a:r>
                    </a:p>
                  </a:txBody>
                  <a:tcPr anchor="ctr">
                    <a:lnL>
                      <a:noFill/>
                    </a:lnL>
                    <a:lnR>
                      <a:noFill/>
                    </a:lnR>
                    <a:lnT>
                      <a:noFill/>
                    </a:lnT>
                    <a:lnB>
                      <a:noFill/>
                    </a:lnB>
                    <a:noFill/>
                  </a:tcPr>
                </a:tc>
                <a:tc>
                  <a:txBody>
                    <a:bodyPr/>
                    <a:lstStyle/>
                    <a:p>
                      <a:pPr algn="r"/>
                      <a:r>
                        <a:rPr lang="ar-EG" sz="2200" b="0">
                          <a:solidFill>
                            <a:schemeClr val="tx2"/>
                          </a:solidFill>
                        </a:rPr>
                        <a:t>دورة حياة المشروع.</a:t>
                      </a:r>
                    </a:p>
                  </a:txBody>
                  <a:tcPr anchor="ctr">
                    <a:lnL>
                      <a:noFill/>
                    </a:lnL>
                    <a:lnR>
                      <a:noFill/>
                    </a:lnR>
                    <a:lnT>
                      <a:noFill/>
                    </a:lnT>
                    <a:lnB>
                      <a:noFill/>
                    </a:lnB>
                    <a:noFill/>
                  </a:tcPr>
                </a:tc>
                <a:extLst>
                  <a:ext uri="{0D108BD9-81ED-4DB2-BD59-A6C34878D82A}">
                    <a16:rowId xmlns:a16="http://schemas.microsoft.com/office/drawing/2014/main" val="3694420108"/>
                  </a:ext>
                </a:extLst>
              </a:tr>
              <a:tr h="0">
                <a:tc>
                  <a:txBody>
                    <a:bodyPr/>
                    <a:lstStyle/>
                    <a:p>
                      <a:pPr algn="l"/>
                      <a:r>
                        <a:rPr lang="en-US" sz="2200" b="0"/>
                        <a:t>Important concepts.</a:t>
                      </a:r>
                    </a:p>
                  </a:txBody>
                  <a:tcPr anchor="ctr">
                    <a:lnL>
                      <a:noFill/>
                    </a:lnL>
                    <a:lnR>
                      <a:noFill/>
                    </a:lnR>
                    <a:lnT>
                      <a:noFill/>
                    </a:lnT>
                    <a:lnB>
                      <a:noFill/>
                    </a:lnB>
                    <a:noFill/>
                  </a:tcPr>
                </a:tc>
                <a:tc>
                  <a:txBody>
                    <a:bodyPr/>
                    <a:lstStyle/>
                    <a:p>
                      <a:pPr algn="r"/>
                      <a:r>
                        <a:rPr lang="ar-EG" sz="2200" b="0" dirty="0">
                          <a:solidFill>
                            <a:schemeClr val="tx2"/>
                          </a:solidFill>
                        </a:rPr>
                        <a:t>مفاهيم مهمة.</a:t>
                      </a:r>
                    </a:p>
                  </a:txBody>
                  <a:tcPr anchor="ctr">
                    <a:lnL>
                      <a:noFill/>
                    </a:lnL>
                    <a:lnR>
                      <a:noFill/>
                    </a:lnR>
                    <a:lnT>
                      <a:noFill/>
                    </a:lnT>
                    <a:lnB>
                      <a:noFill/>
                    </a:lnB>
                    <a:noFill/>
                  </a:tcPr>
                </a:tc>
                <a:extLst>
                  <a:ext uri="{0D108BD9-81ED-4DB2-BD59-A6C34878D82A}">
                    <a16:rowId xmlns:a16="http://schemas.microsoft.com/office/drawing/2014/main" val="1538058855"/>
                  </a:ext>
                </a:extLst>
              </a:tr>
              <a:tr h="0">
                <a:tc>
                  <a:txBody>
                    <a:bodyPr/>
                    <a:lstStyle/>
                    <a:p>
                      <a:pPr algn="l"/>
                      <a:r>
                        <a:rPr lang="en-US" sz="2200" b="0"/>
                        <a:t>Understand the process of managing stakeholder engagement and how to use an issue log effectively.</a:t>
                      </a:r>
                    </a:p>
                  </a:txBody>
                  <a:tcPr anchor="ctr">
                    <a:lnL>
                      <a:noFill/>
                    </a:lnL>
                    <a:lnR>
                      <a:noFill/>
                    </a:lnR>
                    <a:lnT>
                      <a:noFill/>
                    </a:lnT>
                    <a:lnB>
                      <a:noFill/>
                    </a:lnB>
                    <a:noFill/>
                  </a:tcPr>
                </a:tc>
                <a:tc>
                  <a:txBody>
                    <a:bodyPr/>
                    <a:lstStyle/>
                    <a:p>
                      <a:pPr algn="r"/>
                      <a:r>
                        <a:rPr lang="ar-EG" sz="2200" b="0" dirty="0">
                          <a:solidFill>
                            <a:schemeClr val="tx2"/>
                          </a:solidFill>
                        </a:rPr>
                        <a:t>فهم عملية إدارة مشاركة أصحاب المصلحة وكيفية استخدام سجل القضايا بفعالية.</a:t>
                      </a:r>
                    </a:p>
                  </a:txBody>
                  <a:tcPr anchor="ctr">
                    <a:lnL>
                      <a:noFill/>
                    </a:lnL>
                    <a:lnR>
                      <a:noFill/>
                    </a:lnR>
                    <a:lnT>
                      <a:noFill/>
                    </a:lnT>
                    <a:lnB>
                      <a:noFill/>
                    </a:lnB>
                    <a:noFill/>
                  </a:tcPr>
                </a:tc>
                <a:extLst>
                  <a:ext uri="{0D108BD9-81ED-4DB2-BD59-A6C34878D82A}">
                    <a16:rowId xmlns:a16="http://schemas.microsoft.com/office/drawing/2014/main" val="4220873825"/>
                  </a:ext>
                </a:extLst>
              </a:tr>
              <a:tr h="0">
                <a:tc>
                  <a:txBody>
                    <a:bodyPr/>
                    <a:lstStyle/>
                    <a:p>
                      <a:pPr algn="l"/>
                      <a:r>
                        <a:rPr lang="en-US" sz="2200" b="0" dirty="0"/>
                        <a:t>Explain methods for controlling stakeholder engagement.</a:t>
                      </a:r>
                    </a:p>
                  </a:txBody>
                  <a:tcPr anchor="ctr">
                    <a:lnL>
                      <a:noFill/>
                    </a:lnL>
                    <a:lnR>
                      <a:noFill/>
                    </a:lnR>
                    <a:lnT>
                      <a:noFill/>
                    </a:lnT>
                    <a:lnB>
                      <a:noFill/>
                    </a:lnB>
                    <a:noFill/>
                  </a:tcPr>
                </a:tc>
                <a:tc>
                  <a:txBody>
                    <a:bodyPr/>
                    <a:lstStyle/>
                    <a:p>
                      <a:pPr algn="r"/>
                      <a:r>
                        <a:rPr lang="ar-EG" sz="2200" b="0" dirty="0">
                          <a:solidFill>
                            <a:schemeClr val="tx2"/>
                          </a:solidFill>
                        </a:rPr>
                        <a:t>شرح الأساليب المستخدمة للتحكم في مشاركة أصحاب المصلحة.</a:t>
                      </a:r>
                    </a:p>
                  </a:txBody>
                  <a:tcPr anchor="ctr">
                    <a:lnL>
                      <a:noFill/>
                    </a:lnL>
                    <a:lnR>
                      <a:noFill/>
                    </a:lnR>
                    <a:lnT>
                      <a:noFill/>
                    </a:lnT>
                    <a:lnB>
                      <a:noFill/>
                    </a:lnB>
                    <a:noFill/>
                  </a:tcPr>
                </a:tc>
                <a:extLst>
                  <a:ext uri="{0D108BD9-81ED-4DB2-BD59-A6C34878D82A}">
                    <a16:rowId xmlns:a16="http://schemas.microsoft.com/office/drawing/2014/main" val="551032398"/>
                  </a:ext>
                </a:extLst>
              </a:tr>
            </a:tbl>
          </a:graphicData>
        </a:graphic>
      </p:graphicFrame>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648037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0EBC4988-070D-7368-3426-E4C49769BB81}"/>
              </a:ext>
            </a:extLst>
          </p:cNvPr>
          <p:cNvGraphicFramePr>
            <a:graphicFrameLocks noGrp="1"/>
          </p:cNvGraphicFramePr>
          <p:nvPr>
            <p:extLst>
              <p:ext uri="{D42A27DB-BD31-4B8C-83A1-F6EECF244321}">
                <p14:modId xmlns:p14="http://schemas.microsoft.com/office/powerpoint/2010/main" val="2931938234"/>
              </p:ext>
            </p:extLst>
          </p:nvPr>
        </p:nvGraphicFramePr>
        <p:xfrm>
          <a:off x="989076" y="1063229"/>
          <a:ext cx="10212324" cy="5630886"/>
        </p:xfrm>
        <a:graphic>
          <a:graphicData uri="http://schemas.openxmlformats.org/drawingml/2006/table">
            <a:tbl>
              <a:tblPr/>
              <a:tblGrid>
                <a:gridCol w="5106162">
                  <a:extLst>
                    <a:ext uri="{9D8B030D-6E8A-4147-A177-3AD203B41FA5}">
                      <a16:colId xmlns:a16="http://schemas.microsoft.com/office/drawing/2014/main" val="3002395478"/>
                    </a:ext>
                  </a:extLst>
                </a:gridCol>
                <a:gridCol w="5106162">
                  <a:extLst>
                    <a:ext uri="{9D8B030D-6E8A-4147-A177-3AD203B41FA5}">
                      <a16:colId xmlns:a16="http://schemas.microsoft.com/office/drawing/2014/main" val="3532930662"/>
                    </a:ext>
                  </a:extLst>
                </a:gridCol>
              </a:tblGrid>
              <a:tr h="355211">
                <a:tc>
                  <a:txBody>
                    <a:bodyPr/>
                    <a:lstStyle/>
                    <a:p>
                      <a:pPr algn="ctr"/>
                      <a:r>
                        <a:rPr lang="en-US" sz="2200" b="1" dirty="0"/>
                        <a:t>Project Life Cycle</a:t>
                      </a:r>
                      <a:endParaRPr lang="en-US" sz="2200" dirty="0"/>
                    </a:p>
                  </a:txBody>
                  <a:tcPr marL="88803" marR="88803" marT="44401" marB="44401" anchor="ctr">
                    <a:lnL>
                      <a:noFill/>
                    </a:lnL>
                    <a:lnR>
                      <a:noFill/>
                    </a:lnR>
                    <a:lnT>
                      <a:noFill/>
                    </a:lnT>
                    <a:lnB>
                      <a:noFill/>
                    </a:lnB>
                    <a:noFill/>
                  </a:tcPr>
                </a:tc>
                <a:tc>
                  <a:txBody>
                    <a:bodyPr/>
                    <a:lstStyle/>
                    <a:p>
                      <a:pPr algn="ctr"/>
                      <a:r>
                        <a:rPr lang="ar-EG" sz="2200" b="1" dirty="0">
                          <a:solidFill>
                            <a:schemeClr val="tx2"/>
                          </a:solidFill>
                        </a:rPr>
                        <a:t>دورة حياة المشروع</a:t>
                      </a:r>
                      <a:endParaRPr lang="ar-EG" sz="2200" dirty="0">
                        <a:solidFill>
                          <a:schemeClr val="tx2"/>
                        </a:solidFill>
                      </a:endParaRPr>
                    </a:p>
                  </a:txBody>
                  <a:tcPr marL="88803" marR="88803" marT="44401" marB="44401" anchor="ctr">
                    <a:lnL>
                      <a:noFill/>
                    </a:lnL>
                    <a:lnR>
                      <a:noFill/>
                    </a:lnR>
                    <a:lnT>
                      <a:noFill/>
                    </a:lnT>
                    <a:lnB>
                      <a:noFill/>
                    </a:lnB>
                    <a:noFill/>
                  </a:tcPr>
                </a:tc>
                <a:extLst>
                  <a:ext uri="{0D108BD9-81ED-4DB2-BD59-A6C34878D82A}">
                    <a16:rowId xmlns:a16="http://schemas.microsoft.com/office/drawing/2014/main" val="2036225327"/>
                  </a:ext>
                </a:extLst>
              </a:tr>
              <a:tr h="1687253">
                <a:tc>
                  <a:txBody>
                    <a:bodyPr/>
                    <a:lstStyle/>
                    <a:p>
                      <a:r>
                        <a:rPr lang="en-US" sz="2200" b="0"/>
                        <a:t>Like organic entities, projects have life cycles. From a slow beginning they progress to a buildup of size, then peak, begin a decline, and finally must be terminated. Some projects end by being phased into the normal, ongoing operations of the parent organization.</a:t>
                      </a:r>
                    </a:p>
                  </a:txBody>
                  <a:tcPr marL="88803" marR="88803" marT="44401" marB="44401" anchor="ctr">
                    <a:lnL>
                      <a:noFill/>
                    </a:lnL>
                    <a:lnR>
                      <a:noFill/>
                    </a:lnR>
                    <a:lnT>
                      <a:noFill/>
                    </a:lnT>
                    <a:lnB>
                      <a:noFill/>
                    </a:lnB>
                    <a:noFill/>
                  </a:tcPr>
                </a:tc>
                <a:tc>
                  <a:txBody>
                    <a:bodyPr/>
                    <a:lstStyle/>
                    <a:p>
                      <a:pPr algn="r"/>
                      <a:r>
                        <a:rPr lang="ar-EG" sz="2200" b="0" dirty="0">
                          <a:solidFill>
                            <a:schemeClr val="tx2"/>
                          </a:solidFill>
                        </a:rPr>
                        <a:t>مثل الكائنات العضوية، للمشاريع دورات حياة. تبدأ ببطء، ثم تنمو في الحجم، تصل إلى الذروة، تبدأ في الانخفاض، وأخيرًا يجب إنهاؤها. تنتهي بعض المشاريع بدمجها في العمليات الجارية المعتادة للمؤسسة الأم.</a:t>
                      </a:r>
                    </a:p>
                  </a:txBody>
                  <a:tcPr marL="88803" marR="88803" marT="44401" marB="44401" anchor="ctr">
                    <a:lnL>
                      <a:noFill/>
                    </a:lnL>
                    <a:lnR>
                      <a:noFill/>
                    </a:lnR>
                    <a:lnT>
                      <a:noFill/>
                    </a:lnT>
                    <a:lnB>
                      <a:noFill/>
                    </a:lnB>
                    <a:noFill/>
                  </a:tcPr>
                </a:tc>
                <a:extLst>
                  <a:ext uri="{0D108BD9-81ED-4DB2-BD59-A6C34878D82A}">
                    <a16:rowId xmlns:a16="http://schemas.microsoft.com/office/drawing/2014/main" val="1043431568"/>
                  </a:ext>
                </a:extLst>
              </a:tr>
              <a:tr h="1953662">
                <a:tc>
                  <a:txBody>
                    <a:bodyPr/>
                    <a:lstStyle/>
                    <a:p>
                      <a:r>
                        <a:rPr lang="en-US" sz="2200" b="0" dirty="0"/>
                        <a:t>A standard project typically has the following four major phases (each with its own agenda of tasks and issues): initiation, planning, implementation, and closure. Taken together, these phases represent the path a project takes from the beginning to its end and are generally referred to as the project "life cycle."</a:t>
                      </a:r>
                    </a:p>
                  </a:txBody>
                  <a:tcPr marL="88803" marR="88803" marT="44401" marB="44401" anchor="ctr">
                    <a:lnL>
                      <a:noFill/>
                    </a:lnL>
                    <a:lnR>
                      <a:noFill/>
                    </a:lnR>
                    <a:lnT>
                      <a:noFill/>
                    </a:lnT>
                    <a:lnB>
                      <a:noFill/>
                    </a:lnB>
                    <a:noFill/>
                  </a:tcPr>
                </a:tc>
                <a:tc>
                  <a:txBody>
                    <a:bodyPr/>
                    <a:lstStyle/>
                    <a:p>
                      <a:pPr algn="r"/>
                      <a:r>
                        <a:rPr lang="ar-EG" sz="2200" b="0" dirty="0">
                          <a:solidFill>
                            <a:schemeClr val="tx2"/>
                          </a:solidFill>
                        </a:rPr>
                        <a:t>عادةً ما يحتوي المشروع القياسي على أربع مراحل رئيسية (كل منها بجدول أعمال خاص بها من المهام والقضايا): البدء، التخطيط، التنفيذ، والإغلاق. تمثل هذه المراحل معًا المسار الذي يسلكه المشروع من البداية إلى النهاية، ويشار إليها عمومًا باسم "دورة حياة المشروع".</a:t>
                      </a:r>
                    </a:p>
                  </a:txBody>
                  <a:tcPr marL="88803" marR="88803" marT="44401" marB="44401" anchor="ctr">
                    <a:lnL>
                      <a:noFill/>
                    </a:lnL>
                    <a:lnR>
                      <a:noFill/>
                    </a:lnR>
                    <a:lnT>
                      <a:noFill/>
                    </a:lnT>
                    <a:lnB>
                      <a:noFill/>
                    </a:lnB>
                    <a:noFill/>
                  </a:tcPr>
                </a:tc>
                <a:extLst>
                  <a:ext uri="{0D108BD9-81ED-4DB2-BD59-A6C34878D82A}">
                    <a16:rowId xmlns:a16="http://schemas.microsoft.com/office/drawing/2014/main" val="3119070185"/>
                  </a:ext>
                </a:extLst>
              </a:tr>
            </a:tbl>
          </a:graphicData>
        </a:graphic>
      </p:graphicFrame>
      <p:sp>
        <p:nvSpPr>
          <p:cNvPr id="3" name="Rectangle 1">
            <a:extLst>
              <a:ext uri="{FF2B5EF4-FFF2-40B4-BE49-F238E27FC236}">
                <a16:creationId xmlns:a16="http://schemas.microsoft.com/office/drawing/2014/main" id="{63E860E4-B3AE-F27F-3ADD-F902A410BEAE}"/>
              </a:ext>
            </a:extLst>
          </p:cNvPr>
          <p:cNvSpPr>
            <a:spLocks noChangeArrowheads="1"/>
          </p:cNvSpPr>
          <p:nvPr/>
        </p:nvSpPr>
        <p:spPr bwMode="auto">
          <a:xfrm>
            <a:off x="99060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827883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pic>
        <p:nvPicPr>
          <p:cNvPr id="2" name="Picture 1" descr="project-lifecycle-slide9_2.png">
            <a:extLst>
              <a:ext uri="{FF2B5EF4-FFF2-40B4-BE49-F238E27FC236}">
                <a16:creationId xmlns:a16="http://schemas.microsoft.com/office/drawing/2014/main" id="{CCA3E0F7-4D67-1F57-810F-7937FD72A923}"/>
              </a:ext>
            </a:extLst>
          </p:cNvPr>
          <p:cNvPicPr>
            <a:picLocks noChangeAspect="1"/>
          </p:cNvPicPr>
          <p:nvPr/>
        </p:nvPicPr>
        <p:blipFill>
          <a:blip r:embed="rId3"/>
          <a:stretch>
            <a:fillRect/>
          </a:stretch>
        </p:blipFill>
        <p:spPr>
          <a:xfrm>
            <a:off x="9938" y="39756"/>
            <a:ext cx="12182061" cy="6858000"/>
          </a:xfrm>
          <a:prstGeom prst="rect">
            <a:avLst/>
          </a:prstGeom>
        </p:spPr>
      </p:pic>
      <p:pic>
        <p:nvPicPr>
          <p:cNvPr id="3" name="Graphic 21">
            <a:extLst>
              <a:ext uri="{FF2B5EF4-FFF2-40B4-BE49-F238E27FC236}">
                <a16:creationId xmlns:a16="http://schemas.microsoft.com/office/drawing/2014/main" id="{696979C8-2941-3721-C559-D13CEFE0E7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39868" y="-185533"/>
            <a:ext cx="2305141" cy="1076343"/>
          </a:xfrm>
          <a:prstGeom prst="rect">
            <a:avLst/>
          </a:prstGeom>
        </p:spPr>
      </p:pic>
    </p:spTree>
    <p:extLst>
      <p:ext uri="{BB962C8B-B14F-4D97-AF65-F5344CB8AC3E}">
        <p14:creationId xmlns:p14="http://schemas.microsoft.com/office/powerpoint/2010/main" val="1145283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BD26A2F9-055F-4DD5-1C8D-91BC80FE0F6A}"/>
              </a:ext>
            </a:extLst>
          </p:cNvPr>
          <p:cNvGraphicFramePr>
            <a:graphicFrameLocks noGrp="1"/>
          </p:cNvGraphicFramePr>
          <p:nvPr>
            <p:extLst>
              <p:ext uri="{D42A27DB-BD31-4B8C-83A1-F6EECF244321}">
                <p14:modId xmlns:p14="http://schemas.microsoft.com/office/powerpoint/2010/main" val="211573189"/>
              </p:ext>
            </p:extLst>
          </p:nvPr>
        </p:nvGraphicFramePr>
        <p:xfrm>
          <a:off x="857826" y="1479021"/>
          <a:ext cx="10515600" cy="4206240"/>
        </p:xfrm>
        <a:graphic>
          <a:graphicData uri="http://schemas.openxmlformats.org/drawingml/2006/table">
            <a:tbl>
              <a:tblPr/>
              <a:tblGrid>
                <a:gridCol w="5257800">
                  <a:extLst>
                    <a:ext uri="{9D8B030D-6E8A-4147-A177-3AD203B41FA5}">
                      <a16:colId xmlns:a16="http://schemas.microsoft.com/office/drawing/2014/main" val="993053612"/>
                    </a:ext>
                  </a:extLst>
                </a:gridCol>
                <a:gridCol w="5257800">
                  <a:extLst>
                    <a:ext uri="{9D8B030D-6E8A-4147-A177-3AD203B41FA5}">
                      <a16:colId xmlns:a16="http://schemas.microsoft.com/office/drawing/2014/main" val="3687761081"/>
                    </a:ext>
                  </a:extLst>
                </a:gridCol>
              </a:tblGrid>
              <a:tr h="0">
                <a:tc>
                  <a:txBody>
                    <a:bodyPr/>
                    <a:lstStyle/>
                    <a:p>
                      <a:pPr algn="ctr"/>
                      <a:r>
                        <a:rPr lang="ar-EG" sz="2200" b="1" dirty="0">
                          <a:solidFill>
                            <a:schemeClr val="tx2"/>
                          </a:solidFill>
                        </a:rPr>
                        <a:t>1- تداخل الأنشطة</a:t>
                      </a:r>
                      <a:endParaRPr lang="ar-EG" sz="2200" dirty="0">
                        <a:solidFill>
                          <a:schemeClr val="tx2"/>
                        </a:solidFill>
                      </a:endParaRPr>
                    </a:p>
                  </a:txBody>
                  <a:tcPr anchor="ctr">
                    <a:lnL>
                      <a:noFill/>
                    </a:lnL>
                    <a:lnR>
                      <a:noFill/>
                    </a:lnR>
                    <a:lnT>
                      <a:noFill/>
                    </a:lnT>
                    <a:lnB>
                      <a:noFill/>
                    </a:lnB>
                    <a:noFill/>
                  </a:tcPr>
                </a:tc>
                <a:tc>
                  <a:txBody>
                    <a:bodyPr/>
                    <a:lstStyle/>
                    <a:p>
                      <a:r>
                        <a:rPr lang="en-US" sz="2200" b="1" dirty="0"/>
                        <a:t>1- Overlapping of Activities</a:t>
                      </a:r>
                      <a:endParaRPr lang="en-US" sz="2200" dirty="0"/>
                    </a:p>
                  </a:txBody>
                  <a:tcPr anchor="ctr">
                    <a:lnL>
                      <a:noFill/>
                    </a:lnL>
                    <a:lnR>
                      <a:noFill/>
                    </a:lnR>
                    <a:lnT>
                      <a:noFill/>
                    </a:lnT>
                    <a:lnB>
                      <a:noFill/>
                    </a:lnB>
                    <a:noFill/>
                  </a:tcPr>
                </a:tc>
                <a:extLst>
                  <a:ext uri="{0D108BD9-81ED-4DB2-BD59-A6C34878D82A}">
                    <a16:rowId xmlns:a16="http://schemas.microsoft.com/office/drawing/2014/main" val="3689206158"/>
                  </a:ext>
                </a:extLst>
              </a:tr>
              <a:tr h="0">
                <a:tc>
                  <a:txBody>
                    <a:bodyPr/>
                    <a:lstStyle/>
                    <a:p>
                      <a:pPr algn="r"/>
                      <a:r>
                        <a:rPr lang="ar-EG" sz="2200" dirty="0">
                          <a:solidFill>
                            <a:schemeClr val="tx2"/>
                          </a:solidFill>
                        </a:rPr>
                        <a:t>غالبًا ما تتفاعل المشاريع مع مشاريع أخرى يتم تنفيذها في الوقت نفسه من قبل المنظمة الأم؛ ولكن المشاريع دائمًا تتفاعل مع العمليات العادية والمستمرة للمنظمة الأم. وعلى الرغم من أن الأقسام الوظيفية للمنظمة (مثل التسويق، المالية، التصنيع، وما إلى ذلك) تتفاعل مع بعضها البعض بطرق منتظمة ونمطية، إلا أن أنماط التفاعل بين المشاريع وهذه الأقسام تميل إلى أن تكون متغيرة.</a:t>
                      </a:r>
                    </a:p>
                  </a:txBody>
                  <a:tcPr anchor="ctr">
                    <a:lnL>
                      <a:noFill/>
                    </a:lnL>
                    <a:lnR>
                      <a:noFill/>
                    </a:lnR>
                    <a:lnT>
                      <a:noFill/>
                    </a:lnT>
                    <a:lnB>
                      <a:noFill/>
                    </a:lnB>
                    <a:noFill/>
                  </a:tcPr>
                </a:tc>
                <a:tc>
                  <a:txBody>
                    <a:bodyPr/>
                    <a:lstStyle/>
                    <a:p>
                      <a:r>
                        <a:rPr lang="en-US" sz="2200" dirty="0"/>
                        <a:t>Projects often interact with other projects being carried out simultaneously by their parent organization; but projects always interact with the parent organization’s standard, ongoing operations. Although the functional departments of an organization (marketing, finance, manufacturing, and the like) interact with one another in regular, patterned ways, the patterns of interaction between projects and these departments tend to be changeable.</a:t>
                      </a:r>
                    </a:p>
                  </a:txBody>
                  <a:tcPr anchor="ctr">
                    <a:lnL>
                      <a:noFill/>
                    </a:lnL>
                    <a:lnR>
                      <a:noFill/>
                    </a:lnR>
                    <a:lnT>
                      <a:noFill/>
                    </a:lnT>
                    <a:lnB>
                      <a:noFill/>
                    </a:lnB>
                    <a:noFill/>
                  </a:tcPr>
                </a:tc>
                <a:extLst>
                  <a:ext uri="{0D108BD9-81ED-4DB2-BD59-A6C34878D82A}">
                    <a16:rowId xmlns:a16="http://schemas.microsoft.com/office/drawing/2014/main" val="2972370098"/>
                  </a:ext>
                </a:extLst>
              </a:tr>
            </a:tbl>
          </a:graphicData>
        </a:graphic>
      </p:graphicFrame>
      <p:sp>
        <p:nvSpPr>
          <p:cNvPr id="3" name="Rectangle 1">
            <a:extLst>
              <a:ext uri="{FF2B5EF4-FFF2-40B4-BE49-F238E27FC236}">
                <a16:creationId xmlns:a16="http://schemas.microsoft.com/office/drawing/2014/main" id="{5A67622D-23BC-794E-39A9-87AAB6F33F39}"/>
              </a:ext>
            </a:extLst>
          </p:cNvPr>
          <p:cNvSpPr>
            <a:spLocks noChangeArrowheads="1"/>
          </p:cNvSpPr>
          <p:nvPr/>
        </p:nvSpPr>
        <p:spPr bwMode="auto">
          <a:xfrm>
            <a:off x="838200" y="24018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432239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3971E622-F13A-D343-FF22-EB2E88963144}"/>
              </a:ext>
            </a:extLst>
          </p:cNvPr>
          <p:cNvGraphicFramePr>
            <a:graphicFrameLocks noGrp="1"/>
          </p:cNvGraphicFramePr>
          <p:nvPr>
            <p:extLst>
              <p:ext uri="{D42A27DB-BD31-4B8C-83A1-F6EECF244321}">
                <p14:modId xmlns:p14="http://schemas.microsoft.com/office/powerpoint/2010/main" val="1476490519"/>
              </p:ext>
            </p:extLst>
          </p:nvPr>
        </p:nvGraphicFramePr>
        <p:xfrm>
          <a:off x="1027044" y="1629062"/>
          <a:ext cx="10515600" cy="3108960"/>
        </p:xfrm>
        <a:graphic>
          <a:graphicData uri="http://schemas.openxmlformats.org/drawingml/2006/table">
            <a:tbl>
              <a:tblPr/>
              <a:tblGrid>
                <a:gridCol w="5257800">
                  <a:extLst>
                    <a:ext uri="{9D8B030D-6E8A-4147-A177-3AD203B41FA5}">
                      <a16:colId xmlns:a16="http://schemas.microsoft.com/office/drawing/2014/main" val="673722503"/>
                    </a:ext>
                  </a:extLst>
                </a:gridCol>
                <a:gridCol w="5257800">
                  <a:extLst>
                    <a:ext uri="{9D8B030D-6E8A-4147-A177-3AD203B41FA5}">
                      <a16:colId xmlns:a16="http://schemas.microsoft.com/office/drawing/2014/main" val="3783405141"/>
                    </a:ext>
                  </a:extLst>
                </a:gridCol>
              </a:tblGrid>
              <a:tr h="0">
                <a:tc>
                  <a:txBody>
                    <a:bodyPr/>
                    <a:lstStyle/>
                    <a:p>
                      <a:r>
                        <a:rPr lang="en-US" sz="2200" dirty="0"/>
                        <a:t>Marketing may be involved at the beginning and end of a project, but not in the middle. Manufacturing may have major involvement throughout. Finance is often involved at the beginning and accounting at the end, as well as at periodic reporting times. The project manager must keep all these interactions clear and maintain the appropriate interrelationships with all external groups.</a:t>
                      </a:r>
                    </a:p>
                  </a:txBody>
                  <a:tcPr anchor="ctr">
                    <a:lnL>
                      <a:noFill/>
                    </a:lnL>
                    <a:lnR>
                      <a:noFill/>
                    </a:lnR>
                    <a:lnT>
                      <a:noFill/>
                    </a:lnT>
                    <a:lnB>
                      <a:noFill/>
                    </a:lnB>
                    <a:noFill/>
                  </a:tcPr>
                </a:tc>
                <a:tc>
                  <a:txBody>
                    <a:bodyPr/>
                    <a:lstStyle/>
                    <a:p>
                      <a:pPr algn="r"/>
                      <a:r>
                        <a:rPr lang="ar-EG" sz="2200" dirty="0">
                          <a:solidFill>
                            <a:schemeClr val="tx2"/>
                          </a:solidFill>
                        </a:rPr>
                        <a:t>قد يكون التسويق مشاركًا في بداية ونهاية المشروع، ولكن ليس في المنتصف. قد يكون للتصنيع مشاركة كبيرة طوال المشروع. غالبًا ما تكون المالية مشاركة في البداية، والمحاسبة في النهاية وكذلك في أوقات إعداد التقارير الدورية. يجب على مدير المشروع أن يحافظ على وضوح كل هذه التفاعلات وأن يحافظ على العلاقات المناسبة مع جميع المجموعات الخارجية.</a:t>
                      </a:r>
                    </a:p>
                  </a:txBody>
                  <a:tcPr anchor="ctr">
                    <a:lnL>
                      <a:noFill/>
                    </a:lnL>
                    <a:lnR>
                      <a:noFill/>
                    </a:lnR>
                    <a:lnT>
                      <a:noFill/>
                    </a:lnT>
                    <a:lnB>
                      <a:noFill/>
                    </a:lnB>
                    <a:noFill/>
                  </a:tcPr>
                </a:tc>
                <a:extLst>
                  <a:ext uri="{0D108BD9-81ED-4DB2-BD59-A6C34878D82A}">
                    <a16:rowId xmlns:a16="http://schemas.microsoft.com/office/drawing/2014/main" val="2005850030"/>
                  </a:ext>
                </a:extLst>
              </a:tr>
            </a:tbl>
          </a:graphicData>
        </a:graphic>
      </p:graphicFrame>
      <p:sp>
        <p:nvSpPr>
          <p:cNvPr id="3" name="Rectangle 1">
            <a:extLst>
              <a:ext uri="{FF2B5EF4-FFF2-40B4-BE49-F238E27FC236}">
                <a16:creationId xmlns:a16="http://schemas.microsoft.com/office/drawing/2014/main" id="{81DF7161-CD60-17DB-ECF5-09E5F3239565}"/>
              </a:ext>
            </a:extLst>
          </p:cNvPr>
          <p:cNvSpPr>
            <a:spLocks noChangeArrowheads="1"/>
          </p:cNvSpPr>
          <p:nvPr/>
        </p:nvSpPr>
        <p:spPr bwMode="auto">
          <a:xfrm>
            <a:off x="838200" y="26749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702545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5AD07D4F-F9C0-9106-30E7-B852155BC7DD}"/>
              </a:ext>
            </a:extLst>
          </p:cNvPr>
          <p:cNvGraphicFramePr>
            <a:graphicFrameLocks noGrp="1"/>
          </p:cNvGraphicFramePr>
          <p:nvPr>
            <p:extLst>
              <p:ext uri="{D42A27DB-BD31-4B8C-83A1-F6EECF244321}">
                <p14:modId xmlns:p14="http://schemas.microsoft.com/office/powerpoint/2010/main" val="1891463045"/>
              </p:ext>
            </p:extLst>
          </p:nvPr>
        </p:nvGraphicFramePr>
        <p:xfrm>
          <a:off x="1046922" y="1557240"/>
          <a:ext cx="10515600" cy="3779520"/>
        </p:xfrm>
        <a:graphic>
          <a:graphicData uri="http://schemas.openxmlformats.org/drawingml/2006/table">
            <a:tbl>
              <a:tblPr/>
              <a:tblGrid>
                <a:gridCol w="5257800">
                  <a:extLst>
                    <a:ext uri="{9D8B030D-6E8A-4147-A177-3AD203B41FA5}">
                      <a16:colId xmlns:a16="http://schemas.microsoft.com/office/drawing/2014/main" val="1982264676"/>
                    </a:ext>
                  </a:extLst>
                </a:gridCol>
                <a:gridCol w="5257800">
                  <a:extLst>
                    <a:ext uri="{9D8B030D-6E8A-4147-A177-3AD203B41FA5}">
                      <a16:colId xmlns:a16="http://schemas.microsoft.com/office/drawing/2014/main" val="957401737"/>
                    </a:ext>
                  </a:extLst>
                </a:gridCol>
              </a:tblGrid>
              <a:tr h="0">
                <a:tc>
                  <a:txBody>
                    <a:bodyPr/>
                    <a:lstStyle/>
                    <a:p>
                      <a:r>
                        <a:rPr lang="en-US" sz="2200" b="1" dirty="0"/>
                        <a:t>2. Conflict</a:t>
                      </a:r>
                      <a:r>
                        <a:rPr lang="ar-EG" sz="2200" dirty="0"/>
                        <a:t>:</a:t>
                      </a:r>
                      <a:r>
                        <a:rPr lang="en-US" sz="2200" dirty="0"/>
                        <a:t> More than most managers, the PM lives in a world characterized by conflict. Projects compete with functional departments for resources and personnel. More serious, with the growing proliferation of projects, is the project versus project conflict for resources within multi-project organizations. The members of the project team are in almost constant conflict for the project’s resources and for leadership roles in solving project problems.</a:t>
                      </a:r>
                    </a:p>
                  </a:txBody>
                  <a:tcPr anchor="ctr">
                    <a:lnL>
                      <a:noFill/>
                    </a:lnL>
                    <a:lnR>
                      <a:noFill/>
                    </a:lnR>
                    <a:lnT>
                      <a:noFill/>
                    </a:lnT>
                    <a:lnB>
                      <a:noFill/>
                    </a:lnB>
                    <a:noFill/>
                  </a:tcPr>
                </a:tc>
                <a:tc>
                  <a:txBody>
                    <a:bodyPr/>
                    <a:lstStyle/>
                    <a:p>
                      <a:r>
                        <a:rPr lang="ar-EG" sz="2200" b="1" dirty="0"/>
                        <a:t>2. الصراع: </a:t>
                      </a:r>
                      <a:r>
                        <a:rPr lang="ar-EG" sz="2200" dirty="0"/>
                        <a:t>يعيش مدير المشروع في عالم يتميز بالصراع أكثر من معظم المديرين. تتنافس المشاريع مع الأقسام الوظيفية على الموارد والأفراد. والأكثر خطورة هو تضارب المشاريع مع بعضها البعض من أجل الموارد داخل المنظمات متعددة المشاريع مع زيادة انتشار المشاريع. يتواجد أعضاء فريق المشروع في صراع دائم تقريبًا على موارد المشروع وأدوار القيادة في حل مشكلات المشروع.</a:t>
                      </a:r>
                    </a:p>
                  </a:txBody>
                  <a:tcPr anchor="ctr">
                    <a:lnL>
                      <a:noFill/>
                    </a:lnL>
                    <a:lnR>
                      <a:noFill/>
                    </a:lnR>
                    <a:lnT>
                      <a:noFill/>
                    </a:lnT>
                    <a:lnB>
                      <a:noFill/>
                    </a:lnB>
                    <a:noFill/>
                  </a:tcPr>
                </a:tc>
                <a:extLst>
                  <a:ext uri="{0D108BD9-81ED-4DB2-BD59-A6C34878D82A}">
                    <a16:rowId xmlns:a16="http://schemas.microsoft.com/office/drawing/2014/main" val="3148604639"/>
                  </a:ext>
                </a:extLst>
              </a:tr>
            </a:tbl>
          </a:graphicData>
        </a:graphic>
      </p:graphicFrame>
      <p:sp>
        <p:nvSpPr>
          <p:cNvPr id="3" name="Rectangle 1">
            <a:extLst>
              <a:ext uri="{FF2B5EF4-FFF2-40B4-BE49-F238E27FC236}">
                <a16:creationId xmlns:a16="http://schemas.microsoft.com/office/drawing/2014/main" id="{60F0CFEE-A6D9-2F29-6F87-CFC2CC28A5A1}"/>
              </a:ext>
            </a:extLst>
          </p:cNvPr>
          <p:cNvSpPr>
            <a:spLocks noChangeArrowheads="1"/>
          </p:cNvSpPr>
          <p:nvPr/>
        </p:nvSpPr>
        <p:spPr bwMode="auto">
          <a:xfrm>
            <a:off x="838200" y="25384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784120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B48F8DF7-D7CD-AB8A-A32C-480DB21890ED}"/>
              </a:ext>
            </a:extLst>
          </p:cNvPr>
          <p:cNvGraphicFramePr>
            <a:graphicFrameLocks noGrp="1"/>
          </p:cNvGraphicFramePr>
          <p:nvPr>
            <p:extLst>
              <p:ext uri="{D42A27DB-BD31-4B8C-83A1-F6EECF244321}">
                <p14:modId xmlns:p14="http://schemas.microsoft.com/office/powerpoint/2010/main" val="277050972"/>
              </p:ext>
            </p:extLst>
          </p:nvPr>
        </p:nvGraphicFramePr>
        <p:xfrm>
          <a:off x="838200" y="1076343"/>
          <a:ext cx="10515600" cy="4785360"/>
        </p:xfrm>
        <a:graphic>
          <a:graphicData uri="http://schemas.openxmlformats.org/drawingml/2006/table">
            <a:tbl>
              <a:tblPr/>
              <a:tblGrid>
                <a:gridCol w="5257800">
                  <a:extLst>
                    <a:ext uri="{9D8B030D-6E8A-4147-A177-3AD203B41FA5}">
                      <a16:colId xmlns:a16="http://schemas.microsoft.com/office/drawing/2014/main" val="2153950277"/>
                    </a:ext>
                  </a:extLst>
                </a:gridCol>
                <a:gridCol w="5257800">
                  <a:extLst>
                    <a:ext uri="{9D8B030D-6E8A-4147-A177-3AD203B41FA5}">
                      <a16:colId xmlns:a16="http://schemas.microsoft.com/office/drawing/2014/main" val="2295172754"/>
                    </a:ext>
                  </a:extLst>
                </a:gridCol>
              </a:tblGrid>
              <a:tr h="0">
                <a:tc>
                  <a:txBody>
                    <a:bodyPr/>
                    <a:lstStyle/>
                    <a:p>
                      <a:pPr algn="just"/>
                      <a:r>
                        <a:rPr lang="en-US" sz="2200" b="1" dirty="0"/>
                        <a:t>3. Delivery and deliverables</a:t>
                      </a:r>
                      <a:r>
                        <a:rPr lang="ar-EG" sz="2200" b="1" dirty="0"/>
                        <a:t>:</a:t>
                      </a:r>
                    </a:p>
                    <a:p>
                      <a:pPr algn="just"/>
                      <a:r>
                        <a:rPr lang="en-US" sz="2200" dirty="0"/>
                        <a:t> There is a word that project managers and people involved regularly in projects use all the time; it is delivery. Delivery in the context of projects simply means getting the things done you set out to do. The role of a project manager is therefore to deliver the project. Deliverables are what is delivered by a project, such as a new house, a new computer system, or a new product. In a project, the deliverables wanted are defined at the start of the project, and your success as a project manager is in delivering them in the planned time and to the expected cost.</a:t>
                      </a:r>
                    </a:p>
                  </a:txBody>
                  <a:tcPr anchor="ctr">
                    <a:lnL>
                      <a:noFill/>
                    </a:lnL>
                    <a:lnR>
                      <a:noFill/>
                    </a:lnR>
                    <a:lnT>
                      <a:noFill/>
                    </a:lnT>
                    <a:lnB>
                      <a:noFill/>
                    </a:lnB>
                    <a:noFill/>
                  </a:tcPr>
                </a:tc>
                <a:tc>
                  <a:txBody>
                    <a:bodyPr/>
                    <a:lstStyle/>
                    <a:p>
                      <a:pPr algn="r"/>
                      <a:r>
                        <a:rPr lang="ar-EG" sz="2200" b="1" dirty="0">
                          <a:solidFill>
                            <a:schemeClr val="tx2"/>
                          </a:solidFill>
                        </a:rPr>
                        <a:t>3. التسليم والنتائج.</a:t>
                      </a:r>
                    </a:p>
                    <a:p>
                      <a:pPr algn="r"/>
                      <a:r>
                        <a:rPr lang="ar-EG" sz="2200" dirty="0">
                          <a:solidFill>
                            <a:schemeClr val="tx2"/>
                          </a:solidFill>
                        </a:rPr>
                        <a:t> هناك كلمة يستخدمها مديرو المشاريع والأشخاص المشاركون بانتظام في المشاريع طوال الوقت، وهي "التسليم". التسليم في سياق المشاريع يعني ببساطة إنجاز الأشياء التي تنوي القيام بها. لذلك، دور مدير المشروع هو تسليم المشروع. النتائج هي ما يتم تسليمه من المشروع، مثل منزل جديد، أو نظام كمبيوتر جديد، أو منتج جديد. في المشروع، يتم تحديد النتائج المطلوبة في بداية المشروع، ويكون نجاحك كمدير مشروع في تسليمها في الوقت المخطط وبتكلفة متوقعة.</a:t>
                      </a:r>
                    </a:p>
                  </a:txBody>
                  <a:tcPr anchor="ctr">
                    <a:lnL>
                      <a:noFill/>
                    </a:lnL>
                    <a:lnR>
                      <a:noFill/>
                    </a:lnR>
                    <a:lnT>
                      <a:noFill/>
                    </a:lnT>
                    <a:lnB>
                      <a:noFill/>
                    </a:lnB>
                    <a:noFill/>
                  </a:tcPr>
                </a:tc>
                <a:extLst>
                  <a:ext uri="{0D108BD9-81ED-4DB2-BD59-A6C34878D82A}">
                    <a16:rowId xmlns:a16="http://schemas.microsoft.com/office/drawing/2014/main" val="3716693719"/>
                  </a:ext>
                </a:extLst>
              </a:tr>
            </a:tbl>
          </a:graphicData>
        </a:graphic>
      </p:graphicFrame>
      <p:sp>
        <p:nvSpPr>
          <p:cNvPr id="3" name="Rectangle 1">
            <a:extLst>
              <a:ext uri="{FF2B5EF4-FFF2-40B4-BE49-F238E27FC236}">
                <a16:creationId xmlns:a16="http://schemas.microsoft.com/office/drawing/2014/main" id="{1CF36FF7-7F6B-38AC-AD0D-0453E1C63A0E}"/>
              </a:ext>
            </a:extLst>
          </p:cNvPr>
          <p:cNvSpPr>
            <a:spLocks noChangeArrowheads="1"/>
          </p:cNvSpPr>
          <p:nvPr/>
        </p:nvSpPr>
        <p:spPr bwMode="auto">
          <a:xfrm>
            <a:off x="838200" y="21272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642272020"/>
      </p:ext>
    </p:extLst>
  </p:cSld>
  <p:clrMapOvr>
    <a:masterClrMapping/>
  </p:clrMapOvr>
  <mc:AlternateContent xmlns:mc="http://schemas.openxmlformats.org/markup-compatibility/2006">
    <mc:Choice xmlns:p14="http://schemas.microsoft.com/office/powerpoint/2010/main" Requires="p14">
      <p:transition spd="slow" p14:dur="2000" advTm="4109446"/>
    </mc:Choice>
    <mc:Fallback>
      <p:transition spd="slow" advTm="410944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4FE07598-A37C-C1A3-1B83-37B7A33E00BF}"/>
              </a:ext>
            </a:extLst>
          </p:cNvPr>
          <p:cNvGraphicFramePr>
            <a:graphicFrameLocks noGrp="1"/>
          </p:cNvGraphicFramePr>
          <p:nvPr>
            <p:extLst>
              <p:ext uri="{D42A27DB-BD31-4B8C-83A1-F6EECF244321}">
                <p14:modId xmlns:p14="http://schemas.microsoft.com/office/powerpoint/2010/main" val="718760098"/>
              </p:ext>
            </p:extLst>
          </p:nvPr>
        </p:nvGraphicFramePr>
        <p:xfrm>
          <a:off x="715617" y="1468762"/>
          <a:ext cx="10964186" cy="2751308"/>
        </p:xfrm>
        <a:graphic>
          <a:graphicData uri="http://schemas.openxmlformats.org/drawingml/2006/table">
            <a:tbl>
              <a:tblPr/>
              <a:tblGrid>
                <a:gridCol w="5482093">
                  <a:extLst>
                    <a:ext uri="{9D8B030D-6E8A-4147-A177-3AD203B41FA5}">
                      <a16:colId xmlns:a16="http://schemas.microsoft.com/office/drawing/2014/main" val="2910127913"/>
                    </a:ext>
                  </a:extLst>
                </a:gridCol>
                <a:gridCol w="5482093">
                  <a:extLst>
                    <a:ext uri="{9D8B030D-6E8A-4147-A177-3AD203B41FA5}">
                      <a16:colId xmlns:a16="http://schemas.microsoft.com/office/drawing/2014/main" val="2255957299"/>
                    </a:ext>
                  </a:extLst>
                </a:gridCol>
              </a:tblGrid>
              <a:tr h="1519515">
                <a:tc>
                  <a:txBody>
                    <a:bodyPr/>
                    <a:lstStyle/>
                    <a:p>
                      <a:r>
                        <a:rPr lang="en-US" sz="2200" b="1" dirty="0"/>
                        <a:t>4. Project dependencies:</a:t>
                      </a:r>
                      <a:endParaRPr lang="ar-EG" sz="2200" b="1" dirty="0"/>
                    </a:p>
                    <a:p>
                      <a:r>
                        <a:rPr lang="en-US" sz="2200" dirty="0"/>
                        <a:t> Every project has dependencies, which is defined as the “relationships between products or tasks,” i.e., tasks that require input from other tasks to be completed, or activities that can’t start until a previous activity is done. There are often several sequences to a task, and they’re all dependent on each other.</a:t>
                      </a:r>
                    </a:p>
                  </a:txBody>
                  <a:tcPr marL="69069" marR="69069" marT="34534" marB="34534" anchor="ctr">
                    <a:lnL>
                      <a:noFill/>
                    </a:lnL>
                    <a:lnR>
                      <a:noFill/>
                    </a:lnR>
                    <a:lnT>
                      <a:noFill/>
                    </a:lnT>
                    <a:lnB>
                      <a:noFill/>
                    </a:lnB>
                    <a:noFill/>
                  </a:tcPr>
                </a:tc>
                <a:tc>
                  <a:txBody>
                    <a:bodyPr/>
                    <a:lstStyle/>
                    <a:p>
                      <a:pPr algn="r"/>
                      <a:r>
                        <a:rPr lang="ar-EG" sz="2200" dirty="0">
                          <a:solidFill>
                            <a:schemeClr val="tx2"/>
                          </a:solidFill>
                        </a:rPr>
                        <a:t>4</a:t>
                      </a:r>
                      <a:r>
                        <a:rPr lang="ar-EG" sz="2200" b="1" dirty="0">
                          <a:solidFill>
                            <a:schemeClr val="tx2"/>
                          </a:solidFill>
                        </a:rPr>
                        <a:t>. الاعتماديات (التتابع) في المشاريع:</a:t>
                      </a:r>
                    </a:p>
                    <a:p>
                      <a:pPr algn="r"/>
                      <a:r>
                        <a:rPr lang="ar-EG" sz="2200" dirty="0">
                          <a:solidFill>
                            <a:schemeClr val="tx2"/>
                          </a:solidFill>
                        </a:rPr>
                        <a:t> كل مشروع له اعتماديات، والتي تُعرّف بأنها "العلاقات بين المنتجات أو المهام"، أي المهام التي تتطلب مدخلات من مهام أخرى ليتم إكمالها، أو الأنشطة التي لا يمكن أن تبدأ حتى يتم الانتهاء من نشاط سابق. غالبًا ما يكون هناك عدة تسلسلات لمهمة، وكلها تعتمد على بعضها البعض.</a:t>
                      </a:r>
                    </a:p>
                  </a:txBody>
                  <a:tcPr marL="69069" marR="69069" marT="34534" marB="34534" anchor="ctr">
                    <a:lnL>
                      <a:noFill/>
                    </a:lnL>
                    <a:lnR>
                      <a:noFill/>
                    </a:lnR>
                    <a:lnT>
                      <a:noFill/>
                    </a:lnT>
                    <a:lnB>
                      <a:noFill/>
                    </a:lnB>
                    <a:noFill/>
                  </a:tcPr>
                </a:tc>
                <a:extLst>
                  <a:ext uri="{0D108BD9-81ED-4DB2-BD59-A6C34878D82A}">
                    <a16:rowId xmlns:a16="http://schemas.microsoft.com/office/drawing/2014/main" val="3658303865"/>
                  </a:ext>
                </a:extLst>
              </a:tr>
            </a:tbl>
          </a:graphicData>
        </a:graphic>
      </p:graphicFrame>
      <p:sp>
        <p:nvSpPr>
          <p:cNvPr id="3" name="Rectangle 1">
            <a:extLst>
              <a:ext uri="{FF2B5EF4-FFF2-40B4-BE49-F238E27FC236}">
                <a16:creationId xmlns:a16="http://schemas.microsoft.com/office/drawing/2014/main" id="{213059D4-0A47-8474-C69D-EBFD3BA955BE}"/>
              </a:ext>
            </a:extLst>
          </p:cNvPr>
          <p:cNvSpPr>
            <a:spLocks noChangeArrowheads="1"/>
          </p:cNvSpPr>
          <p:nvPr/>
        </p:nvSpPr>
        <p:spPr bwMode="auto">
          <a:xfrm>
            <a:off x="2124075" y="17637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4815381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A32A9474-1EEA-45B2-A3F3-075D0E2AC12E}"/>
              </a:ext>
            </a:extLst>
          </p:cNvPr>
          <p:cNvGraphicFramePr>
            <a:graphicFrameLocks noGrp="1"/>
          </p:cNvGraphicFramePr>
          <p:nvPr>
            <p:extLst>
              <p:ext uri="{D42A27DB-BD31-4B8C-83A1-F6EECF244321}">
                <p14:modId xmlns:p14="http://schemas.microsoft.com/office/powerpoint/2010/main" val="1720094795"/>
              </p:ext>
            </p:extLst>
          </p:nvPr>
        </p:nvGraphicFramePr>
        <p:xfrm>
          <a:off x="593403" y="1384929"/>
          <a:ext cx="10515600" cy="3779520"/>
        </p:xfrm>
        <a:graphic>
          <a:graphicData uri="http://schemas.openxmlformats.org/drawingml/2006/table">
            <a:tbl>
              <a:tblPr/>
              <a:tblGrid>
                <a:gridCol w="5257800">
                  <a:extLst>
                    <a:ext uri="{9D8B030D-6E8A-4147-A177-3AD203B41FA5}">
                      <a16:colId xmlns:a16="http://schemas.microsoft.com/office/drawing/2014/main" val="499035915"/>
                    </a:ext>
                  </a:extLst>
                </a:gridCol>
                <a:gridCol w="5257800">
                  <a:extLst>
                    <a:ext uri="{9D8B030D-6E8A-4147-A177-3AD203B41FA5}">
                      <a16:colId xmlns:a16="http://schemas.microsoft.com/office/drawing/2014/main" val="73726022"/>
                    </a:ext>
                  </a:extLst>
                </a:gridCol>
              </a:tblGrid>
              <a:tr h="0">
                <a:tc>
                  <a:txBody>
                    <a:bodyPr/>
                    <a:lstStyle/>
                    <a:p>
                      <a:r>
                        <a:rPr lang="en-US" sz="2200" b="1" dirty="0"/>
                        <a:t>There are four types of dependencies in project management which define the relationships between tasks: </a:t>
                      </a:r>
                      <a:br>
                        <a:rPr lang="en-US" sz="2200" dirty="0"/>
                      </a:br>
                      <a:r>
                        <a:rPr lang="en-US" sz="2200" b="1" dirty="0"/>
                        <a:t>Finish-to-Start</a:t>
                      </a:r>
                      <a:r>
                        <a:rPr lang="en-US" sz="2200" dirty="0"/>
                        <a:t> – the first task needs to be completed before the second task can start. </a:t>
                      </a:r>
                      <a:br>
                        <a:rPr lang="en-US" sz="2200" dirty="0"/>
                      </a:br>
                      <a:r>
                        <a:rPr lang="en-US" sz="2200" b="1" dirty="0"/>
                        <a:t>Finish-to-Finish</a:t>
                      </a:r>
                      <a:r>
                        <a:rPr lang="en-US" sz="2200" dirty="0"/>
                        <a:t> – the second task can’t be completed until the first task has been done. </a:t>
                      </a:r>
                      <a:br>
                        <a:rPr lang="en-US" sz="2200" dirty="0"/>
                      </a:br>
                      <a:r>
                        <a:rPr lang="en-US" sz="2200" b="1" dirty="0"/>
                        <a:t>Start-to-Start</a:t>
                      </a:r>
                      <a:r>
                        <a:rPr lang="en-US" sz="2200" dirty="0"/>
                        <a:t> – the second task can’t commence until the first task has started. </a:t>
                      </a:r>
                      <a:br>
                        <a:rPr lang="en-US" sz="2200" dirty="0"/>
                      </a:br>
                      <a:r>
                        <a:rPr lang="en-US" sz="2200" b="1" dirty="0"/>
                        <a:t>Start-to-Finish</a:t>
                      </a:r>
                      <a:r>
                        <a:rPr lang="en-US" sz="2200" dirty="0"/>
                        <a:t> – the first task has to start before the second task can be completed.</a:t>
                      </a:r>
                    </a:p>
                  </a:txBody>
                  <a:tcPr anchor="ctr">
                    <a:lnL>
                      <a:noFill/>
                    </a:lnL>
                    <a:lnR>
                      <a:noFill/>
                    </a:lnR>
                    <a:lnT>
                      <a:noFill/>
                    </a:lnT>
                    <a:lnB>
                      <a:noFill/>
                    </a:lnB>
                    <a:noFill/>
                  </a:tcPr>
                </a:tc>
                <a:tc>
                  <a:txBody>
                    <a:bodyPr/>
                    <a:lstStyle/>
                    <a:p>
                      <a:pPr algn="r"/>
                      <a:r>
                        <a:rPr lang="ar-EG" sz="2200" b="1" dirty="0">
                          <a:solidFill>
                            <a:schemeClr val="tx2"/>
                          </a:solidFill>
                        </a:rPr>
                        <a:t>هناك أربعة أنواع من الاعتماديات(التتابعات) في إدارة المشاريع التي تحدد العلاقات بين المهام: </a:t>
                      </a:r>
                      <a:br>
                        <a:rPr lang="ar-EG" sz="2200" dirty="0">
                          <a:solidFill>
                            <a:schemeClr val="tx2"/>
                          </a:solidFill>
                        </a:rPr>
                      </a:br>
                      <a:r>
                        <a:rPr lang="ar-EG" sz="2200" b="1" dirty="0">
                          <a:solidFill>
                            <a:schemeClr val="tx2"/>
                          </a:solidFill>
                        </a:rPr>
                        <a:t>إنهاء إلى بدء </a:t>
                      </a:r>
                      <a:r>
                        <a:rPr lang="ar-EG" sz="2200" dirty="0">
                          <a:solidFill>
                            <a:schemeClr val="tx2"/>
                          </a:solidFill>
                        </a:rPr>
                        <a:t>– يجب إكمال المهمة الأولى قبل أن تبدأ المهمة الثانية. </a:t>
                      </a:r>
                      <a:br>
                        <a:rPr lang="ar-EG" sz="2200" dirty="0">
                          <a:solidFill>
                            <a:schemeClr val="tx2"/>
                          </a:solidFill>
                        </a:rPr>
                      </a:br>
                      <a:r>
                        <a:rPr lang="ar-EG" sz="2200" b="1" dirty="0">
                          <a:solidFill>
                            <a:schemeClr val="tx2"/>
                          </a:solidFill>
                        </a:rPr>
                        <a:t>إنهاء إلى إنهاء </a:t>
                      </a:r>
                      <a:r>
                        <a:rPr lang="ar-EG" sz="2200" dirty="0">
                          <a:solidFill>
                            <a:schemeClr val="tx2"/>
                          </a:solidFill>
                        </a:rPr>
                        <a:t>– لا يمكن إكمال المهمة الثانية حتى يتم إنهاء المهمة الأولى. </a:t>
                      </a:r>
                      <a:br>
                        <a:rPr lang="ar-EG" sz="2200" dirty="0">
                          <a:solidFill>
                            <a:schemeClr val="tx2"/>
                          </a:solidFill>
                        </a:rPr>
                      </a:br>
                      <a:r>
                        <a:rPr lang="ar-EG" sz="2200" b="1" dirty="0">
                          <a:solidFill>
                            <a:schemeClr val="tx2"/>
                          </a:solidFill>
                        </a:rPr>
                        <a:t>بدء إلى بدء </a:t>
                      </a:r>
                      <a:r>
                        <a:rPr lang="ar-EG" sz="2200" dirty="0">
                          <a:solidFill>
                            <a:schemeClr val="tx2"/>
                          </a:solidFill>
                        </a:rPr>
                        <a:t>– لا يمكن أن تبدأ المهمة الثانية حتى تبدأ المهمة الأولى. </a:t>
                      </a:r>
                      <a:br>
                        <a:rPr lang="ar-EG" sz="2200" dirty="0">
                          <a:solidFill>
                            <a:schemeClr val="tx2"/>
                          </a:solidFill>
                        </a:rPr>
                      </a:br>
                      <a:r>
                        <a:rPr lang="ar-EG" sz="2200" b="1" dirty="0">
                          <a:solidFill>
                            <a:schemeClr val="tx2"/>
                          </a:solidFill>
                        </a:rPr>
                        <a:t>بدء إلى إنهاء </a:t>
                      </a:r>
                      <a:r>
                        <a:rPr lang="ar-EG" sz="2200" dirty="0">
                          <a:solidFill>
                            <a:schemeClr val="tx2"/>
                          </a:solidFill>
                        </a:rPr>
                        <a:t>– يجب أن تبدأ المهمة الأولى قبل أن تكتمل المهمة الثانية.</a:t>
                      </a:r>
                    </a:p>
                  </a:txBody>
                  <a:tcPr anchor="ctr">
                    <a:lnL>
                      <a:noFill/>
                    </a:lnL>
                    <a:lnR>
                      <a:noFill/>
                    </a:lnR>
                    <a:lnT>
                      <a:noFill/>
                    </a:lnT>
                    <a:lnB>
                      <a:noFill/>
                    </a:lnB>
                    <a:noFill/>
                  </a:tcPr>
                </a:tc>
                <a:extLst>
                  <a:ext uri="{0D108BD9-81ED-4DB2-BD59-A6C34878D82A}">
                    <a16:rowId xmlns:a16="http://schemas.microsoft.com/office/drawing/2014/main" val="2956936261"/>
                  </a:ext>
                </a:extLst>
              </a:tr>
            </a:tbl>
          </a:graphicData>
        </a:graphic>
      </p:graphicFrame>
      <p:sp>
        <p:nvSpPr>
          <p:cNvPr id="3" name="Rectangle 1">
            <a:extLst>
              <a:ext uri="{FF2B5EF4-FFF2-40B4-BE49-F238E27FC236}">
                <a16:creationId xmlns:a16="http://schemas.microsoft.com/office/drawing/2014/main" id="{2636C745-5327-EBFD-4E27-968B90FF6FA8}"/>
              </a:ext>
            </a:extLst>
          </p:cNvPr>
          <p:cNvSpPr>
            <a:spLocks noChangeArrowheads="1"/>
          </p:cNvSpPr>
          <p:nvPr/>
        </p:nvSpPr>
        <p:spPr bwMode="auto">
          <a:xfrm>
            <a:off x="838200" y="22637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459329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3" name="Rectangle 1">
            <a:extLst>
              <a:ext uri="{FF2B5EF4-FFF2-40B4-BE49-F238E27FC236}">
                <a16:creationId xmlns:a16="http://schemas.microsoft.com/office/drawing/2014/main" id="{27185541-9389-1C7E-2CFD-8EF547BB72BA}"/>
              </a:ext>
            </a:extLst>
          </p:cNvPr>
          <p:cNvSpPr>
            <a:spLocks noChangeArrowheads="1"/>
          </p:cNvSpPr>
          <p:nvPr/>
        </p:nvSpPr>
        <p:spPr bwMode="auto">
          <a:xfrm>
            <a:off x="838200" y="24018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 name="Table 5">
            <a:extLst>
              <a:ext uri="{FF2B5EF4-FFF2-40B4-BE49-F238E27FC236}">
                <a16:creationId xmlns:a16="http://schemas.microsoft.com/office/drawing/2014/main" id="{AEC053FE-41CE-E235-640D-D4D5F1207E31}"/>
              </a:ext>
            </a:extLst>
          </p:cNvPr>
          <p:cNvGraphicFramePr>
            <a:graphicFrameLocks noGrp="1"/>
          </p:cNvGraphicFramePr>
          <p:nvPr>
            <p:extLst>
              <p:ext uri="{D42A27DB-BD31-4B8C-83A1-F6EECF244321}">
                <p14:modId xmlns:p14="http://schemas.microsoft.com/office/powerpoint/2010/main" val="914418234"/>
              </p:ext>
            </p:extLst>
          </p:nvPr>
        </p:nvGraphicFramePr>
        <p:xfrm>
          <a:off x="838200" y="1203959"/>
          <a:ext cx="10515600" cy="4450080"/>
        </p:xfrm>
        <a:graphic>
          <a:graphicData uri="http://schemas.openxmlformats.org/drawingml/2006/table">
            <a:tbl>
              <a:tblPr/>
              <a:tblGrid>
                <a:gridCol w="5257800">
                  <a:extLst>
                    <a:ext uri="{9D8B030D-6E8A-4147-A177-3AD203B41FA5}">
                      <a16:colId xmlns:a16="http://schemas.microsoft.com/office/drawing/2014/main" val="1357608396"/>
                    </a:ext>
                  </a:extLst>
                </a:gridCol>
                <a:gridCol w="5257800">
                  <a:extLst>
                    <a:ext uri="{9D8B030D-6E8A-4147-A177-3AD203B41FA5}">
                      <a16:colId xmlns:a16="http://schemas.microsoft.com/office/drawing/2014/main" val="1212187490"/>
                    </a:ext>
                  </a:extLst>
                </a:gridCol>
              </a:tblGrid>
              <a:tr h="0">
                <a:tc>
                  <a:txBody>
                    <a:bodyPr/>
                    <a:lstStyle/>
                    <a:p>
                      <a:r>
                        <a:rPr lang="en-US" sz="2200" b="1" dirty="0"/>
                        <a:t>5. Stakeholders</a:t>
                      </a:r>
                      <a:r>
                        <a:rPr lang="en-US" sz="2200" dirty="0"/>
                        <a:t>: A project is successful when it achieves its objectives and meets or exceeds the expectations of the stakeholders. A stakeholder is a party that has an interest in a company and can either affect or be affected by the business. The primary stakeholders in a typical corporation are its investors, employees, customers, and suppliers. However, with the increasing attention on corporate social responsibility, the concept has been extended to include communities, governments, and trade associations.</a:t>
                      </a:r>
                    </a:p>
                  </a:txBody>
                  <a:tcPr anchor="ctr">
                    <a:lnL>
                      <a:noFill/>
                    </a:lnL>
                    <a:lnR>
                      <a:noFill/>
                    </a:lnR>
                    <a:lnT>
                      <a:noFill/>
                    </a:lnT>
                    <a:lnB>
                      <a:noFill/>
                    </a:lnB>
                    <a:noFill/>
                  </a:tcPr>
                </a:tc>
                <a:tc>
                  <a:txBody>
                    <a:bodyPr/>
                    <a:lstStyle/>
                    <a:p>
                      <a:pPr algn="r"/>
                      <a:r>
                        <a:rPr lang="ar-EG" sz="2200" b="1" dirty="0">
                          <a:solidFill>
                            <a:schemeClr val="tx2"/>
                          </a:solidFill>
                        </a:rPr>
                        <a:t>5. أصحاب المصلحة</a:t>
                      </a:r>
                      <a:r>
                        <a:rPr lang="ar-EG" sz="2200" dirty="0">
                          <a:solidFill>
                            <a:schemeClr val="tx2"/>
                          </a:solidFill>
                        </a:rPr>
                        <a:t>: يكون المشروع ناجحاً عندما يحقق أهدافه ويلبي أو يتجاوز توقعات أصحاب المصلحة. صاحب المصلحة هو الطرف الذي لديه مصلحة في الشركة ويمكنه التأثير على أو التأثر بالأعمال التجارية. أصحاب المصلحة الأساسيون في شركة تقليدية هم المستثمرون والموظفون والعملاء والموردون. ومع ذلك، ومع زيادة التركيز على المسؤولية الاجتماعية للشركات، تم توسيع المفهوم ليشمل المجتمعات والحكومات والجمعيات التجارية.</a:t>
                      </a:r>
                    </a:p>
                  </a:txBody>
                  <a:tcPr anchor="ctr">
                    <a:lnL>
                      <a:noFill/>
                    </a:lnL>
                    <a:lnR>
                      <a:noFill/>
                    </a:lnR>
                    <a:lnT>
                      <a:noFill/>
                    </a:lnT>
                    <a:lnB>
                      <a:noFill/>
                    </a:lnB>
                    <a:noFill/>
                  </a:tcPr>
                </a:tc>
                <a:extLst>
                  <a:ext uri="{0D108BD9-81ED-4DB2-BD59-A6C34878D82A}">
                    <a16:rowId xmlns:a16="http://schemas.microsoft.com/office/drawing/2014/main" val="1143364410"/>
                  </a:ext>
                </a:extLst>
              </a:tr>
            </a:tbl>
          </a:graphicData>
        </a:graphic>
      </p:graphicFrame>
      <p:sp>
        <p:nvSpPr>
          <p:cNvPr id="8" name="Rectangle 2">
            <a:extLst>
              <a:ext uri="{FF2B5EF4-FFF2-40B4-BE49-F238E27FC236}">
                <a16:creationId xmlns:a16="http://schemas.microsoft.com/office/drawing/2014/main" id="{7C9D0A78-D157-6C36-1F07-19DAE01C164F}"/>
              </a:ext>
            </a:extLst>
          </p:cNvPr>
          <p:cNvSpPr>
            <a:spLocks noChangeArrowheads="1"/>
          </p:cNvSpPr>
          <p:nvPr/>
        </p:nvSpPr>
        <p:spPr bwMode="auto">
          <a:xfrm>
            <a:off x="838200" y="22637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3230243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7B03405B-814C-5F22-1E43-9E23AD043A19}"/>
              </a:ext>
            </a:extLst>
          </p:cNvPr>
          <p:cNvGraphicFramePr>
            <a:graphicFrameLocks noGrp="1"/>
          </p:cNvGraphicFramePr>
          <p:nvPr>
            <p:extLst>
              <p:ext uri="{D42A27DB-BD31-4B8C-83A1-F6EECF244321}">
                <p14:modId xmlns:p14="http://schemas.microsoft.com/office/powerpoint/2010/main" val="2975721625"/>
              </p:ext>
            </p:extLst>
          </p:nvPr>
        </p:nvGraphicFramePr>
        <p:xfrm>
          <a:off x="977348" y="1629062"/>
          <a:ext cx="10515600" cy="3779520"/>
        </p:xfrm>
        <a:graphic>
          <a:graphicData uri="http://schemas.openxmlformats.org/drawingml/2006/table">
            <a:tbl>
              <a:tblPr/>
              <a:tblGrid>
                <a:gridCol w="5257800">
                  <a:extLst>
                    <a:ext uri="{9D8B030D-6E8A-4147-A177-3AD203B41FA5}">
                      <a16:colId xmlns:a16="http://schemas.microsoft.com/office/drawing/2014/main" val="2128496224"/>
                    </a:ext>
                  </a:extLst>
                </a:gridCol>
                <a:gridCol w="5257800">
                  <a:extLst>
                    <a:ext uri="{9D8B030D-6E8A-4147-A177-3AD203B41FA5}">
                      <a16:colId xmlns:a16="http://schemas.microsoft.com/office/drawing/2014/main" val="1363160302"/>
                    </a:ext>
                  </a:extLst>
                </a:gridCol>
              </a:tblGrid>
              <a:tr h="0">
                <a:tc>
                  <a:txBody>
                    <a:bodyPr/>
                    <a:lstStyle/>
                    <a:p>
                      <a:r>
                        <a:rPr lang="en-US" sz="2200" b="1" dirty="0"/>
                        <a:t>Note: Key stakeholders can make or break the success of a project</a:t>
                      </a:r>
                      <a:r>
                        <a:rPr lang="en-US" sz="2200" dirty="0"/>
                        <a:t>. Even if all the deliverables are met and the objectives are satisfied, if your key stakeholders aren’t happy, nobody’s happy. Key stakeholders like top management which may include the president of the company, vice-presidents, directors, division managers, the corporate operating committee, and others. These people direct the strategy and development of the organization.</a:t>
                      </a:r>
                    </a:p>
                  </a:txBody>
                  <a:tcPr anchor="ctr">
                    <a:lnL>
                      <a:noFill/>
                    </a:lnL>
                    <a:lnR>
                      <a:noFill/>
                    </a:lnR>
                    <a:lnT>
                      <a:noFill/>
                    </a:lnT>
                    <a:lnB>
                      <a:noFill/>
                    </a:lnB>
                    <a:noFill/>
                  </a:tcPr>
                </a:tc>
                <a:tc>
                  <a:txBody>
                    <a:bodyPr/>
                    <a:lstStyle/>
                    <a:p>
                      <a:pPr algn="r"/>
                      <a:r>
                        <a:rPr lang="ar-EG" sz="2200" b="1" dirty="0">
                          <a:solidFill>
                            <a:schemeClr val="tx2"/>
                          </a:solidFill>
                        </a:rPr>
                        <a:t>ملاحظة: يمكن لأصحاب المصلحة الرئيسيين أن يكونوا سبب نجاح أو فشل المشروع</a:t>
                      </a:r>
                      <a:r>
                        <a:rPr lang="ar-EG" sz="2200" dirty="0">
                          <a:solidFill>
                            <a:schemeClr val="tx2"/>
                          </a:solidFill>
                        </a:rPr>
                        <a:t>. حتى إذا تم تلبية جميع النتائج وتحقيق الأهداف، فإن لم يكن أصحاب المصلحة الرئيسيين راضين، فلن يكون أحد راضياً. يشمل أصحاب المصلحة الرئيسيون الإدارة العليا التي قد تضم رئيس الشركة، نواب الرئيس، المديرين، مديري الأقسام، لجنة التشغيل التابعة للشركة، وغيرهم. هؤلاء الأشخاص يقودون استراتيجية وتطوير المنظمة.</a:t>
                      </a:r>
                    </a:p>
                  </a:txBody>
                  <a:tcPr anchor="ctr">
                    <a:lnL>
                      <a:noFill/>
                    </a:lnL>
                    <a:lnR>
                      <a:noFill/>
                    </a:lnR>
                    <a:lnT>
                      <a:noFill/>
                    </a:lnT>
                    <a:lnB>
                      <a:noFill/>
                    </a:lnB>
                    <a:noFill/>
                  </a:tcPr>
                </a:tc>
                <a:extLst>
                  <a:ext uri="{0D108BD9-81ED-4DB2-BD59-A6C34878D82A}">
                    <a16:rowId xmlns:a16="http://schemas.microsoft.com/office/drawing/2014/main" val="4157595356"/>
                  </a:ext>
                </a:extLst>
              </a:tr>
            </a:tbl>
          </a:graphicData>
        </a:graphic>
      </p:graphicFrame>
      <p:sp>
        <p:nvSpPr>
          <p:cNvPr id="3" name="Rectangle 1">
            <a:extLst>
              <a:ext uri="{FF2B5EF4-FFF2-40B4-BE49-F238E27FC236}">
                <a16:creationId xmlns:a16="http://schemas.microsoft.com/office/drawing/2014/main" id="{0980A803-F433-6D4C-A296-89926D993AAA}"/>
              </a:ext>
            </a:extLst>
          </p:cNvPr>
          <p:cNvSpPr>
            <a:spLocks noChangeArrowheads="1"/>
          </p:cNvSpPr>
          <p:nvPr/>
        </p:nvSpPr>
        <p:spPr bwMode="auto">
          <a:xfrm>
            <a:off x="838200" y="25384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1525035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9919AB78-0B88-388D-E7E2-DA6E12CF0D13}"/>
              </a:ext>
            </a:extLst>
          </p:cNvPr>
          <p:cNvGraphicFramePr>
            <a:graphicFrameLocks noGrp="1"/>
          </p:cNvGraphicFramePr>
          <p:nvPr>
            <p:extLst>
              <p:ext uri="{D42A27DB-BD31-4B8C-83A1-F6EECF244321}">
                <p14:modId xmlns:p14="http://schemas.microsoft.com/office/powerpoint/2010/main" val="684101896"/>
              </p:ext>
            </p:extLst>
          </p:nvPr>
        </p:nvGraphicFramePr>
        <p:xfrm>
          <a:off x="1374775" y="187549"/>
          <a:ext cx="9441582" cy="6482900"/>
        </p:xfrm>
        <a:graphic>
          <a:graphicData uri="http://schemas.openxmlformats.org/drawingml/2006/table">
            <a:tbl>
              <a:tblPr/>
              <a:tblGrid>
                <a:gridCol w="4720791">
                  <a:extLst>
                    <a:ext uri="{9D8B030D-6E8A-4147-A177-3AD203B41FA5}">
                      <a16:colId xmlns:a16="http://schemas.microsoft.com/office/drawing/2014/main" val="4086723856"/>
                    </a:ext>
                  </a:extLst>
                </a:gridCol>
                <a:gridCol w="4720791">
                  <a:extLst>
                    <a:ext uri="{9D8B030D-6E8A-4147-A177-3AD203B41FA5}">
                      <a16:colId xmlns:a16="http://schemas.microsoft.com/office/drawing/2014/main" val="1825171597"/>
                    </a:ext>
                  </a:extLst>
                </a:gridCol>
              </a:tblGrid>
              <a:tr h="4022935">
                <a:tc>
                  <a:txBody>
                    <a:bodyPr/>
                    <a:lstStyle/>
                    <a:p>
                      <a:r>
                        <a:rPr lang="en-US" sz="2000" b="1" dirty="0"/>
                        <a:t>Politics of Projects</a:t>
                      </a:r>
                      <a:r>
                        <a:rPr lang="en-US" sz="2000" dirty="0"/>
                        <a:t> Many times, project stakeholders have conflicting interests. It’s the project manager’s responsibility to understand these conflicts and try to resolve them. It’s also the project manager’s responsibility to manage stakeholder expectations. Be certain to identify and meet with all key stakeholders early in the project to understand all their needs and constraints. Project managers are somewhat like politicians. Typically, they are not inherently powerful or capable of imposing their will directly on coworkers, subcontractors, and suppliers. Like politicians, if they are to get their way, they must exercise influence effectively over others. On projects, project managers have direct control over very few things; therefore, their ability to influence others – to be a good politician – may be very important.</a:t>
                      </a:r>
                    </a:p>
                  </a:txBody>
                  <a:tcPr marL="82101" marR="82101" marT="41050" marB="41050" anchor="ctr">
                    <a:lnL>
                      <a:noFill/>
                    </a:lnL>
                    <a:lnR>
                      <a:noFill/>
                    </a:lnR>
                    <a:lnT>
                      <a:noFill/>
                    </a:lnT>
                    <a:lnB>
                      <a:noFill/>
                    </a:lnB>
                    <a:noFill/>
                  </a:tcPr>
                </a:tc>
                <a:tc>
                  <a:txBody>
                    <a:bodyPr/>
                    <a:lstStyle/>
                    <a:p>
                      <a:pPr algn="r"/>
                      <a:r>
                        <a:rPr lang="ar-EG" sz="2000" b="1" dirty="0">
                          <a:solidFill>
                            <a:schemeClr val="tx2"/>
                          </a:solidFill>
                        </a:rPr>
                        <a:t>سياسة المشاريع</a:t>
                      </a:r>
                      <a:r>
                        <a:rPr lang="ar-EG" sz="2000" dirty="0">
                          <a:solidFill>
                            <a:schemeClr val="tx2"/>
                          </a:solidFill>
                        </a:rPr>
                        <a:t> في كثير من الأحيان، يكون لأصحاب المصلحة في المشروع مصالح متضاربة. تقع على عاتق مدير المشروع مسؤولية فهم هذه النزاعات ومحاولة حلها. كما أن مسؤولية مدير المشروع تشمل إدارة توقعات أصحاب المصلحة. تأكد من تحديد جميع أصحاب المصلحة الرئيسيين والالتقاء بهم في وقت مبكر من المشروع لفهم جميع احتياجاتهم وقيودهم. مدراء المشاريع يشبهون السياسيين إلى حد ما. عادةً، لا يتمتعون بسلطة كبيرة أو بقدرة على فرض إرادتهم بشكل مباشر على زملائهم في العمل أو المتعاقدين الفرعيين أو الموردين. مثل السياسيين، إذا أرادوا تحقيق أهدافهم، يجب أن يمارسوا التأثير بشكل فعال على الآخرين. في المشاريع، يكون لدى مدراء المشاريع سيطرة مباشرة على عدد قليل جدًا من الأمور؛ وبالتالي، قد يكون قدرتهم على التأثير على الآخرين، كونهم "سياسيين جيدين"، أمرًا في غاية الأهمية.</a:t>
                      </a:r>
                    </a:p>
                  </a:txBody>
                  <a:tcPr marL="82101" marR="82101" marT="41050" marB="41050" anchor="ctr">
                    <a:lnL>
                      <a:noFill/>
                    </a:lnL>
                    <a:lnR>
                      <a:noFill/>
                    </a:lnR>
                    <a:lnT>
                      <a:noFill/>
                    </a:lnT>
                    <a:lnB>
                      <a:noFill/>
                    </a:lnB>
                    <a:noFill/>
                  </a:tcPr>
                </a:tc>
                <a:extLst>
                  <a:ext uri="{0D108BD9-81ED-4DB2-BD59-A6C34878D82A}">
                    <a16:rowId xmlns:a16="http://schemas.microsoft.com/office/drawing/2014/main" val="526964325"/>
                  </a:ext>
                </a:extLst>
              </a:tr>
            </a:tbl>
          </a:graphicData>
        </a:graphic>
      </p:graphicFrame>
      <p:sp>
        <p:nvSpPr>
          <p:cNvPr id="3" name="Rectangle 1">
            <a:extLst>
              <a:ext uri="{FF2B5EF4-FFF2-40B4-BE49-F238E27FC236}">
                <a16:creationId xmlns:a16="http://schemas.microsoft.com/office/drawing/2014/main" id="{E7C35232-7ECC-BA32-07B1-B3B49B953B96}"/>
              </a:ext>
            </a:extLst>
          </p:cNvPr>
          <p:cNvSpPr>
            <a:spLocks noChangeArrowheads="1"/>
          </p:cNvSpPr>
          <p:nvPr/>
        </p:nvSpPr>
        <p:spPr bwMode="auto">
          <a:xfrm>
            <a:off x="1374775"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7155482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4B3F53AA-CDC6-1D8B-BD0E-5379C942E886}"/>
              </a:ext>
            </a:extLst>
          </p:cNvPr>
          <p:cNvGraphicFramePr>
            <a:graphicFrameLocks noGrp="1"/>
          </p:cNvGraphicFramePr>
          <p:nvPr>
            <p:extLst>
              <p:ext uri="{D42A27DB-BD31-4B8C-83A1-F6EECF244321}">
                <p14:modId xmlns:p14="http://schemas.microsoft.com/office/powerpoint/2010/main" val="3027632467"/>
              </p:ext>
            </p:extLst>
          </p:nvPr>
        </p:nvGraphicFramePr>
        <p:xfrm>
          <a:off x="1136374" y="1871285"/>
          <a:ext cx="10515600" cy="2773680"/>
        </p:xfrm>
        <a:graphic>
          <a:graphicData uri="http://schemas.openxmlformats.org/drawingml/2006/table">
            <a:tbl>
              <a:tblPr/>
              <a:tblGrid>
                <a:gridCol w="5257800">
                  <a:extLst>
                    <a:ext uri="{9D8B030D-6E8A-4147-A177-3AD203B41FA5}">
                      <a16:colId xmlns:a16="http://schemas.microsoft.com/office/drawing/2014/main" val="667116227"/>
                    </a:ext>
                  </a:extLst>
                </a:gridCol>
                <a:gridCol w="5257800">
                  <a:extLst>
                    <a:ext uri="{9D8B030D-6E8A-4147-A177-3AD203B41FA5}">
                      <a16:colId xmlns:a16="http://schemas.microsoft.com/office/drawing/2014/main" val="861169921"/>
                    </a:ext>
                  </a:extLst>
                </a:gridCol>
              </a:tblGrid>
              <a:tr h="0">
                <a:tc>
                  <a:txBody>
                    <a:bodyPr/>
                    <a:lstStyle/>
                    <a:p>
                      <a:r>
                        <a:rPr lang="en-US" sz="2200" b="1" dirty="0"/>
                        <a:t>Importance of Project Stakeholder Management</a:t>
                      </a:r>
                      <a:r>
                        <a:rPr lang="en-US" sz="2200" dirty="0"/>
                        <a:t> Stakeholder management is so important to project success. The purpose of project stakeholder management is to identify all people or organizations affected by a project, to analyze stakeholder expectations, and to effectively engage stakeholders.</a:t>
                      </a:r>
                    </a:p>
                  </a:txBody>
                  <a:tcPr anchor="ctr">
                    <a:lnL>
                      <a:noFill/>
                    </a:lnL>
                    <a:lnR>
                      <a:noFill/>
                    </a:lnR>
                    <a:lnT>
                      <a:noFill/>
                    </a:lnT>
                    <a:lnB>
                      <a:noFill/>
                    </a:lnB>
                    <a:noFill/>
                  </a:tcPr>
                </a:tc>
                <a:tc>
                  <a:txBody>
                    <a:bodyPr/>
                    <a:lstStyle/>
                    <a:p>
                      <a:pPr algn="r"/>
                      <a:r>
                        <a:rPr lang="ar-EG" sz="2200" b="1" dirty="0">
                          <a:solidFill>
                            <a:schemeClr val="tx2"/>
                          </a:solidFill>
                        </a:rPr>
                        <a:t>أهمية إدارة أصحاب المصلحة في المشروع</a:t>
                      </a:r>
                      <a:r>
                        <a:rPr lang="ar-EG" sz="2200" dirty="0">
                          <a:solidFill>
                            <a:schemeClr val="tx2"/>
                          </a:solidFill>
                        </a:rPr>
                        <a:t> تعتبر إدارة أصحاب المصلحة مهمة جدًا لنجاح المشروع. الغرض من إدارة أصحاب المصلحة في المشروع هو تحديد جميع الأشخاص أو المنظمات المتأثرة بالمشروع، تحليل توقعات أصحاب المصلحة، والمشاركة الفعالة مع أصحاب المصلحة.</a:t>
                      </a:r>
                    </a:p>
                  </a:txBody>
                  <a:tcPr anchor="ctr">
                    <a:lnL>
                      <a:noFill/>
                    </a:lnL>
                    <a:lnR>
                      <a:noFill/>
                    </a:lnR>
                    <a:lnT>
                      <a:noFill/>
                    </a:lnT>
                    <a:lnB>
                      <a:noFill/>
                    </a:lnB>
                    <a:noFill/>
                  </a:tcPr>
                </a:tc>
                <a:extLst>
                  <a:ext uri="{0D108BD9-81ED-4DB2-BD59-A6C34878D82A}">
                    <a16:rowId xmlns:a16="http://schemas.microsoft.com/office/drawing/2014/main" val="739166231"/>
                  </a:ext>
                </a:extLst>
              </a:tr>
            </a:tbl>
          </a:graphicData>
        </a:graphic>
      </p:graphicFrame>
      <p:sp>
        <p:nvSpPr>
          <p:cNvPr id="3" name="Rectangle 1">
            <a:extLst>
              <a:ext uri="{FF2B5EF4-FFF2-40B4-BE49-F238E27FC236}">
                <a16:creationId xmlns:a16="http://schemas.microsoft.com/office/drawing/2014/main" id="{729D34C8-9718-4728-F543-76DB733E14A3}"/>
              </a:ext>
            </a:extLst>
          </p:cNvPr>
          <p:cNvSpPr>
            <a:spLocks noChangeArrowheads="1"/>
          </p:cNvSpPr>
          <p:nvPr/>
        </p:nvSpPr>
        <p:spPr bwMode="auto">
          <a:xfrm>
            <a:off x="838200" y="29495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1112083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421768B6-3F96-FE3B-0E61-1CF044DBEBCF}"/>
              </a:ext>
            </a:extLst>
          </p:cNvPr>
          <p:cNvGraphicFramePr>
            <a:graphicFrameLocks noGrp="1"/>
          </p:cNvGraphicFramePr>
          <p:nvPr>
            <p:extLst>
              <p:ext uri="{D42A27DB-BD31-4B8C-83A1-F6EECF244321}">
                <p14:modId xmlns:p14="http://schemas.microsoft.com/office/powerpoint/2010/main" val="1251162024"/>
              </p:ext>
            </p:extLst>
          </p:nvPr>
        </p:nvGraphicFramePr>
        <p:xfrm>
          <a:off x="937592" y="1086558"/>
          <a:ext cx="10515600" cy="5059680"/>
        </p:xfrm>
        <a:graphic>
          <a:graphicData uri="http://schemas.openxmlformats.org/drawingml/2006/table">
            <a:tbl>
              <a:tblPr/>
              <a:tblGrid>
                <a:gridCol w="5257800">
                  <a:extLst>
                    <a:ext uri="{9D8B030D-6E8A-4147-A177-3AD203B41FA5}">
                      <a16:colId xmlns:a16="http://schemas.microsoft.com/office/drawing/2014/main" val="2306722826"/>
                    </a:ext>
                  </a:extLst>
                </a:gridCol>
                <a:gridCol w="5257800">
                  <a:extLst>
                    <a:ext uri="{9D8B030D-6E8A-4147-A177-3AD203B41FA5}">
                      <a16:colId xmlns:a16="http://schemas.microsoft.com/office/drawing/2014/main" val="4253601814"/>
                    </a:ext>
                  </a:extLst>
                </a:gridCol>
              </a:tblGrid>
              <a:tr h="0">
                <a:tc>
                  <a:txBody>
                    <a:bodyPr/>
                    <a:lstStyle/>
                    <a:p>
                      <a:r>
                        <a:rPr lang="en-US" sz="2200" b="1" dirty="0"/>
                        <a:t>Projects Often Cause Change</a:t>
                      </a:r>
                      <a:endParaRPr lang="en-US" sz="2200" dirty="0"/>
                    </a:p>
                  </a:txBody>
                  <a:tcPr anchor="ctr">
                    <a:lnL>
                      <a:noFill/>
                    </a:lnL>
                    <a:lnR>
                      <a:noFill/>
                    </a:lnR>
                    <a:lnT>
                      <a:noFill/>
                    </a:lnT>
                    <a:lnB>
                      <a:noFill/>
                    </a:lnB>
                    <a:noFill/>
                  </a:tcPr>
                </a:tc>
                <a:tc>
                  <a:txBody>
                    <a:bodyPr/>
                    <a:lstStyle/>
                    <a:p>
                      <a:pPr algn="r"/>
                      <a:r>
                        <a:rPr lang="ar-EG" sz="2200" b="1" dirty="0">
                          <a:solidFill>
                            <a:schemeClr val="tx2"/>
                          </a:solidFill>
                        </a:rPr>
                        <a:t>غالبًا ما تتسبب المشاريع في إحداث تغييرات</a:t>
                      </a:r>
                      <a:endParaRPr lang="ar-EG"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1560040093"/>
                  </a:ext>
                </a:extLst>
              </a:tr>
              <a:tr h="0">
                <a:tc>
                  <a:txBody>
                    <a:bodyPr/>
                    <a:lstStyle/>
                    <a:p>
                      <a:r>
                        <a:rPr lang="en-US" sz="2200"/>
                        <a:t>Projects often cause changes in organizations, and some people may lose their jobs when a project is completed. Project managers might be viewed as enemies if the project resulted in job losses for some stakeholders.</a:t>
                      </a:r>
                    </a:p>
                  </a:txBody>
                  <a:tcPr anchor="ctr">
                    <a:lnL>
                      <a:noFill/>
                    </a:lnL>
                    <a:lnR>
                      <a:noFill/>
                    </a:lnR>
                    <a:lnT>
                      <a:noFill/>
                    </a:lnT>
                    <a:lnB>
                      <a:noFill/>
                    </a:lnB>
                    <a:noFill/>
                  </a:tcPr>
                </a:tc>
                <a:tc>
                  <a:txBody>
                    <a:bodyPr/>
                    <a:lstStyle/>
                    <a:p>
                      <a:pPr algn="r"/>
                      <a:r>
                        <a:rPr lang="ar-EG" sz="2200">
                          <a:solidFill>
                            <a:schemeClr val="tx2"/>
                          </a:solidFill>
                        </a:rPr>
                        <a:t>غالبًا ما تتسبب المشاريع في إحداث تغييرات في المؤسسات، وقد يفقد بعض الأشخاص وظائفهم عند اكتمال المشروع. قد يُنظر إلى مديري المشاريع على أنهم أعداء إذا أدى المشروع إلى فقدان بعض أصحاب المصلحة وظائفهم.</a:t>
                      </a:r>
                    </a:p>
                  </a:txBody>
                  <a:tcPr anchor="ctr">
                    <a:lnL>
                      <a:noFill/>
                    </a:lnL>
                    <a:lnR>
                      <a:noFill/>
                    </a:lnR>
                    <a:lnT>
                      <a:noFill/>
                    </a:lnT>
                    <a:lnB>
                      <a:noFill/>
                    </a:lnB>
                    <a:noFill/>
                  </a:tcPr>
                </a:tc>
                <a:extLst>
                  <a:ext uri="{0D108BD9-81ED-4DB2-BD59-A6C34878D82A}">
                    <a16:rowId xmlns:a16="http://schemas.microsoft.com/office/drawing/2014/main" val="3941793049"/>
                  </a:ext>
                </a:extLst>
              </a:tr>
              <a:tr h="0">
                <a:tc>
                  <a:txBody>
                    <a:bodyPr/>
                    <a:lstStyle/>
                    <a:p>
                      <a:r>
                        <a:rPr lang="en-US" sz="2200"/>
                        <a:t>By contrast, they could be viewed as allies if they lead a project that helps increase profits, produce new jobs, or increase pay for certain stakeholders.</a:t>
                      </a:r>
                    </a:p>
                  </a:txBody>
                  <a:tcPr anchor="ctr">
                    <a:lnL>
                      <a:noFill/>
                    </a:lnL>
                    <a:lnR>
                      <a:noFill/>
                    </a:lnR>
                    <a:lnT>
                      <a:noFill/>
                    </a:lnT>
                    <a:lnB>
                      <a:noFill/>
                    </a:lnB>
                    <a:noFill/>
                  </a:tcPr>
                </a:tc>
                <a:tc>
                  <a:txBody>
                    <a:bodyPr/>
                    <a:lstStyle/>
                    <a:p>
                      <a:pPr algn="r"/>
                      <a:r>
                        <a:rPr lang="ar-EG" sz="2200">
                          <a:solidFill>
                            <a:schemeClr val="tx2"/>
                          </a:solidFill>
                        </a:rPr>
                        <a:t>على العكس من ذلك، يمكن أن يُنظر إليهم على أنهم حلفاء إذا قادوا مشروعًا يساعد في زيادة الأرباح، أو إنشاء وظائف جديدة، أو زيادة الرواتب لبعض أصحاب المصلحة.</a:t>
                      </a:r>
                    </a:p>
                  </a:txBody>
                  <a:tcPr anchor="ctr">
                    <a:lnL>
                      <a:noFill/>
                    </a:lnL>
                    <a:lnR>
                      <a:noFill/>
                    </a:lnR>
                    <a:lnT>
                      <a:noFill/>
                    </a:lnT>
                    <a:lnB>
                      <a:noFill/>
                    </a:lnB>
                    <a:noFill/>
                  </a:tcPr>
                </a:tc>
                <a:extLst>
                  <a:ext uri="{0D108BD9-81ED-4DB2-BD59-A6C34878D82A}">
                    <a16:rowId xmlns:a16="http://schemas.microsoft.com/office/drawing/2014/main" val="3857905248"/>
                  </a:ext>
                </a:extLst>
              </a:tr>
              <a:tr h="0">
                <a:tc>
                  <a:txBody>
                    <a:bodyPr/>
                    <a:lstStyle/>
                    <a:p>
                      <a:r>
                        <a:rPr lang="en-US" sz="2200"/>
                        <a:t>In any case, project managers must learn to identify, understand, and work with a variety of stakeholders.</a:t>
                      </a:r>
                    </a:p>
                  </a:txBody>
                  <a:tcPr anchor="ctr">
                    <a:lnL>
                      <a:noFill/>
                    </a:lnL>
                    <a:lnR>
                      <a:noFill/>
                    </a:lnR>
                    <a:lnT>
                      <a:noFill/>
                    </a:lnT>
                    <a:lnB>
                      <a:noFill/>
                    </a:lnB>
                    <a:noFill/>
                  </a:tcPr>
                </a:tc>
                <a:tc>
                  <a:txBody>
                    <a:bodyPr/>
                    <a:lstStyle/>
                    <a:p>
                      <a:pPr algn="r"/>
                      <a:r>
                        <a:rPr lang="ar-EG" sz="2200" dirty="0">
                          <a:solidFill>
                            <a:schemeClr val="tx2"/>
                          </a:solidFill>
                        </a:rPr>
                        <a:t>في جميع الأحوال، يجب على مديري المشاريع أن يتعلموا كيفية التعرف على أصحاب المصلحة، وفهمهم، والعمل معهم.</a:t>
                      </a:r>
                    </a:p>
                  </a:txBody>
                  <a:tcPr anchor="ctr">
                    <a:lnL>
                      <a:noFill/>
                    </a:lnL>
                    <a:lnR>
                      <a:noFill/>
                    </a:lnR>
                    <a:lnT>
                      <a:noFill/>
                    </a:lnT>
                    <a:lnB>
                      <a:noFill/>
                    </a:lnB>
                    <a:noFill/>
                  </a:tcPr>
                </a:tc>
                <a:extLst>
                  <a:ext uri="{0D108BD9-81ED-4DB2-BD59-A6C34878D82A}">
                    <a16:rowId xmlns:a16="http://schemas.microsoft.com/office/drawing/2014/main" val="1635781260"/>
                  </a:ext>
                </a:extLst>
              </a:tr>
            </a:tbl>
          </a:graphicData>
        </a:graphic>
      </p:graphicFrame>
      <p:sp>
        <p:nvSpPr>
          <p:cNvPr id="3" name="Rectangle 1">
            <a:extLst>
              <a:ext uri="{FF2B5EF4-FFF2-40B4-BE49-F238E27FC236}">
                <a16:creationId xmlns:a16="http://schemas.microsoft.com/office/drawing/2014/main" id="{D227ABCD-3BF3-7AE7-EFDA-1FCFDAD6836A}"/>
              </a:ext>
            </a:extLst>
          </p:cNvPr>
          <p:cNvSpPr>
            <a:spLocks noChangeArrowheads="1"/>
          </p:cNvSpPr>
          <p:nvPr/>
        </p:nvSpPr>
        <p:spPr bwMode="auto">
          <a:xfrm>
            <a:off x="838200" y="21272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1673411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6" name="Table 5">
            <a:extLst>
              <a:ext uri="{FF2B5EF4-FFF2-40B4-BE49-F238E27FC236}">
                <a16:creationId xmlns:a16="http://schemas.microsoft.com/office/drawing/2014/main" id="{CEDF33DA-E755-364E-8B11-DDB44796A2AB}"/>
              </a:ext>
            </a:extLst>
          </p:cNvPr>
          <p:cNvGraphicFramePr>
            <a:graphicFrameLocks noGrp="1"/>
          </p:cNvGraphicFramePr>
          <p:nvPr>
            <p:extLst>
              <p:ext uri="{D42A27DB-BD31-4B8C-83A1-F6EECF244321}">
                <p14:modId xmlns:p14="http://schemas.microsoft.com/office/powerpoint/2010/main" val="1154372687"/>
              </p:ext>
            </p:extLst>
          </p:nvPr>
        </p:nvGraphicFramePr>
        <p:xfrm>
          <a:off x="1375209" y="1789363"/>
          <a:ext cx="9441582" cy="4261849"/>
        </p:xfrm>
        <a:graphic>
          <a:graphicData uri="http://schemas.openxmlformats.org/drawingml/2006/table">
            <a:tbl>
              <a:tblPr/>
              <a:tblGrid>
                <a:gridCol w="3147194">
                  <a:extLst>
                    <a:ext uri="{9D8B030D-6E8A-4147-A177-3AD203B41FA5}">
                      <a16:colId xmlns:a16="http://schemas.microsoft.com/office/drawing/2014/main" val="2574435822"/>
                    </a:ext>
                  </a:extLst>
                </a:gridCol>
                <a:gridCol w="3147194">
                  <a:extLst>
                    <a:ext uri="{9D8B030D-6E8A-4147-A177-3AD203B41FA5}">
                      <a16:colId xmlns:a16="http://schemas.microsoft.com/office/drawing/2014/main" val="3814338301"/>
                    </a:ext>
                  </a:extLst>
                </a:gridCol>
                <a:gridCol w="3147194">
                  <a:extLst>
                    <a:ext uri="{9D8B030D-6E8A-4147-A177-3AD203B41FA5}">
                      <a16:colId xmlns:a16="http://schemas.microsoft.com/office/drawing/2014/main" val="3901384444"/>
                    </a:ext>
                  </a:extLst>
                </a:gridCol>
              </a:tblGrid>
              <a:tr h="1067309">
                <a:tc>
                  <a:txBody>
                    <a:bodyPr/>
                    <a:lstStyle/>
                    <a:p>
                      <a:r>
                        <a:rPr lang="en-US" sz="1600" b="1" dirty="0"/>
                        <a:t>Identifying stakeholders</a:t>
                      </a:r>
                      <a:endParaRPr lang="en-US" sz="1600" dirty="0"/>
                    </a:p>
                  </a:txBody>
                  <a:tcPr marL="82101" marR="82101" marT="41050" marB="41050" anchor="ctr">
                    <a:lnL>
                      <a:noFill/>
                    </a:lnL>
                    <a:lnR>
                      <a:noFill/>
                    </a:lnR>
                    <a:lnT>
                      <a:noFill/>
                    </a:lnT>
                    <a:lnB>
                      <a:noFill/>
                    </a:lnB>
                    <a:noFill/>
                  </a:tcPr>
                </a:tc>
                <a:tc>
                  <a:txBody>
                    <a:bodyPr/>
                    <a:lstStyle/>
                    <a:p>
                      <a:r>
                        <a:rPr lang="en-US" sz="1600"/>
                        <a:t>Identifying everyone involved in the project or affected by it and determining the best ways to manage relationships with them.</a:t>
                      </a:r>
                    </a:p>
                  </a:txBody>
                  <a:tcPr marL="82101" marR="82101" marT="41050" marB="41050" anchor="ctr">
                    <a:lnL>
                      <a:noFill/>
                    </a:lnL>
                    <a:lnR>
                      <a:noFill/>
                    </a:lnR>
                    <a:lnT>
                      <a:noFill/>
                    </a:lnT>
                    <a:lnB>
                      <a:noFill/>
                    </a:lnB>
                    <a:noFill/>
                  </a:tcPr>
                </a:tc>
                <a:tc>
                  <a:txBody>
                    <a:bodyPr/>
                    <a:lstStyle/>
                    <a:p>
                      <a:pPr algn="r"/>
                      <a:r>
                        <a:rPr lang="ar-EG" sz="1600" b="1" dirty="0">
                          <a:solidFill>
                            <a:schemeClr val="tx2"/>
                          </a:solidFill>
                        </a:rPr>
                        <a:t>تحديد أصحاب المصلحة</a:t>
                      </a:r>
                      <a:r>
                        <a:rPr lang="ar-EG" sz="1600" dirty="0">
                          <a:solidFill>
                            <a:schemeClr val="tx2"/>
                          </a:solidFill>
                        </a:rPr>
                        <a:t>: تحديد جميع الأطراف المعنية أو المتأثرة بالمشروع وتحديد أفضل الطرق لإدارة العلاقات معهم.</a:t>
                      </a:r>
                    </a:p>
                  </a:txBody>
                  <a:tcPr marL="82101" marR="82101" marT="41050" marB="41050" anchor="ctr">
                    <a:lnL>
                      <a:noFill/>
                    </a:lnL>
                    <a:lnR>
                      <a:noFill/>
                    </a:lnR>
                    <a:lnT>
                      <a:noFill/>
                    </a:lnT>
                    <a:lnB>
                      <a:noFill/>
                    </a:lnB>
                    <a:noFill/>
                  </a:tcPr>
                </a:tc>
                <a:extLst>
                  <a:ext uri="{0D108BD9-81ED-4DB2-BD59-A6C34878D82A}">
                    <a16:rowId xmlns:a16="http://schemas.microsoft.com/office/drawing/2014/main" val="36643974"/>
                  </a:ext>
                </a:extLst>
              </a:tr>
              <a:tr h="574705">
                <a:tc>
                  <a:txBody>
                    <a:bodyPr/>
                    <a:lstStyle/>
                    <a:p>
                      <a:r>
                        <a:rPr lang="en-US" sz="1600" b="1" dirty="0"/>
                        <a:t>Planning stakeholder management</a:t>
                      </a:r>
                      <a:endParaRPr lang="en-US" sz="1600" dirty="0"/>
                    </a:p>
                  </a:txBody>
                  <a:tcPr marL="82101" marR="82101" marT="41050" marB="41050" anchor="ctr">
                    <a:lnL>
                      <a:noFill/>
                    </a:lnL>
                    <a:lnR>
                      <a:noFill/>
                    </a:lnR>
                    <a:lnT>
                      <a:noFill/>
                    </a:lnT>
                    <a:lnB>
                      <a:noFill/>
                    </a:lnB>
                    <a:noFill/>
                  </a:tcPr>
                </a:tc>
                <a:tc>
                  <a:txBody>
                    <a:bodyPr/>
                    <a:lstStyle/>
                    <a:p>
                      <a:r>
                        <a:rPr lang="en-US" sz="1600"/>
                        <a:t>Determining strategies to effectively engage stakeholders.</a:t>
                      </a:r>
                    </a:p>
                  </a:txBody>
                  <a:tcPr marL="82101" marR="82101" marT="41050" marB="41050" anchor="ctr">
                    <a:lnL>
                      <a:noFill/>
                    </a:lnL>
                    <a:lnR>
                      <a:noFill/>
                    </a:lnR>
                    <a:lnT>
                      <a:noFill/>
                    </a:lnT>
                    <a:lnB>
                      <a:noFill/>
                    </a:lnB>
                    <a:noFill/>
                  </a:tcPr>
                </a:tc>
                <a:tc>
                  <a:txBody>
                    <a:bodyPr/>
                    <a:lstStyle/>
                    <a:p>
                      <a:pPr algn="r"/>
                      <a:r>
                        <a:rPr lang="ar-EG" sz="1600" b="1" dirty="0">
                          <a:solidFill>
                            <a:schemeClr val="tx2"/>
                          </a:solidFill>
                        </a:rPr>
                        <a:t>تخطيط إدارة أصحاب المصلحة</a:t>
                      </a:r>
                      <a:r>
                        <a:rPr lang="ar-EG" sz="1600" dirty="0">
                          <a:solidFill>
                            <a:schemeClr val="tx2"/>
                          </a:solidFill>
                        </a:rPr>
                        <a:t>: تحديد استراتيجيات للتفاعل الفعال مع أصحاب المصلحة.</a:t>
                      </a:r>
                    </a:p>
                  </a:txBody>
                  <a:tcPr marL="82101" marR="82101" marT="41050" marB="41050" anchor="ctr">
                    <a:lnL>
                      <a:noFill/>
                    </a:lnL>
                    <a:lnR>
                      <a:noFill/>
                    </a:lnR>
                    <a:lnT>
                      <a:noFill/>
                    </a:lnT>
                    <a:lnB>
                      <a:noFill/>
                    </a:lnB>
                    <a:noFill/>
                  </a:tcPr>
                </a:tc>
                <a:extLst>
                  <a:ext uri="{0D108BD9-81ED-4DB2-BD59-A6C34878D82A}">
                    <a16:rowId xmlns:a16="http://schemas.microsoft.com/office/drawing/2014/main" val="376095116"/>
                  </a:ext>
                </a:extLst>
              </a:tr>
              <a:tr h="1313611">
                <a:tc>
                  <a:txBody>
                    <a:bodyPr/>
                    <a:lstStyle/>
                    <a:p>
                      <a:r>
                        <a:rPr lang="en-US" sz="1600" b="1" dirty="0"/>
                        <a:t>Managing stakeholder engagement</a:t>
                      </a:r>
                      <a:endParaRPr lang="en-US" sz="1600" dirty="0"/>
                    </a:p>
                  </a:txBody>
                  <a:tcPr marL="82101" marR="82101" marT="41050" marB="41050" anchor="ctr">
                    <a:lnL>
                      <a:noFill/>
                    </a:lnL>
                    <a:lnR>
                      <a:noFill/>
                    </a:lnR>
                    <a:lnT>
                      <a:noFill/>
                    </a:lnT>
                    <a:lnB>
                      <a:noFill/>
                    </a:lnB>
                    <a:noFill/>
                  </a:tcPr>
                </a:tc>
                <a:tc>
                  <a:txBody>
                    <a:bodyPr/>
                    <a:lstStyle/>
                    <a:p>
                      <a:r>
                        <a:rPr lang="en-US" sz="1600"/>
                        <a:t>Communicating and working with project stakeholders to satisfy their needs and expectations, resolving issues, and fostering engagement in project decisions.</a:t>
                      </a:r>
                    </a:p>
                  </a:txBody>
                  <a:tcPr marL="82101" marR="82101" marT="41050" marB="41050" anchor="ctr">
                    <a:lnL>
                      <a:noFill/>
                    </a:lnL>
                    <a:lnR>
                      <a:noFill/>
                    </a:lnR>
                    <a:lnT>
                      <a:noFill/>
                    </a:lnT>
                    <a:lnB>
                      <a:noFill/>
                    </a:lnB>
                    <a:noFill/>
                  </a:tcPr>
                </a:tc>
                <a:tc>
                  <a:txBody>
                    <a:bodyPr/>
                    <a:lstStyle/>
                    <a:p>
                      <a:pPr algn="r"/>
                      <a:r>
                        <a:rPr lang="ar-EG" sz="1600" b="1" dirty="0">
                          <a:solidFill>
                            <a:schemeClr val="tx2"/>
                          </a:solidFill>
                        </a:rPr>
                        <a:t>إدارة تفاعل أصحاب المصلحة</a:t>
                      </a:r>
                      <a:r>
                        <a:rPr lang="ar-EG" sz="1600" dirty="0">
                          <a:solidFill>
                            <a:schemeClr val="tx2"/>
                          </a:solidFill>
                        </a:rPr>
                        <a:t>: التواصل والعمل مع أصحاب المصلحة لتلبية احتياجاتهم وتوقعاتهم، حل القضايا، وتعزيز مشاركتهم في قرارات وأنشطة المشروع</a:t>
                      </a:r>
                    </a:p>
                  </a:txBody>
                  <a:tcPr marL="82101" marR="82101" marT="41050" marB="41050" anchor="ctr">
                    <a:lnL>
                      <a:noFill/>
                    </a:lnL>
                    <a:lnR>
                      <a:noFill/>
                    </a:lnR>
                    <a:lnT>
                      <a:noFill/>
                    </a:lnT>
                    <a:lnB>
                      <a:noFill/>
                    </a:lnB>
                    <a:noFill/>
                  </a:tcPr>
                </a:tc>
                <a:extLst>
                  <a:ext uri="{0D108BD9-81ED-4DB2-BD59-A6C34878D82A}">
                    <a16:rowId xmlns:a16="http://schemas.microsoft.com/office/drawing/2014/main" val="2834778816"/>
                  </a:ext>
                </a:extLst>
              </a:tr>
              <a:tr h="1067309">
                <a:tc>
                  <a:txBody>
                    <a:bodyPr/>
                    <a:lstStyle/>
                    <a:p>
                      <a:r>
                        <a:rPr lang="en-US" sz="1600" b="1" dirty="0"/>
                        <a:t>Controlling stakeholder engagement</a:t>
                      </a:r>
                      <a:endParaRPr lang="en-US" sz="1600" dirty="0"/>
                    </a:p>
                  </a:txBody>
                  <a:tcPr marL="82101" marR="82101" marT="41050" marB="41050" anchor="ctr">
                    <a:lnL>
                      <a:noFill/>
                    </a:lnL>
                    <a:lnR>
                      <a:noFill/>
                    </a:lnR>
                    <a:lnT>
                      <a:noFill/>
                    </a:lnT>
                    <a:lnB>
                      <a:noFill/>
                    </a:lnB>
                    <a:noFill/>
                  </a:tcPr>
                </a:tc>
                <a:tc>
                  <a:txBody>
                    <a:bodyPr/>
                    <a:lstStyle/>
                    <a:p>
                      <a:r>
                        <a:rPr lang="en-US" sz="1600"/>
                        <a:t>Monitoring stakeholder relationships and adjusting plans and strategies for engaging stakeholders as needed.</a:t>
                      </a:r>
                    </a:p>
                  </a:txBody>
                  <a:tcPr marL="82101" marR="82101" marT="41050" marB="41050" anchor="ctr">
                    <a:lnL>
                      <a:noFill/>
                    </a:lnL>
                    <a:lnR>
                      <a:noFill/>
                    </a:lnR>
                    <a:lnT>
                      <a:noFill/>
                    </a:lnT>
                    <a:lnB>
                      <a:noFill/>
                    </a:lnB>
                    <a:noFill/>
                  </a:tcPr>
                </a:tc>
                <a:tc>
                  <a:txBody>
                    <a:bodyPr/>
                    <a:lstStyle/>
                    <a:p>
                      <a:pPr algn="r"/>
                      <a:r>
                        <a:rPr lang="ar-EG" sz="1600" b="1" dirty="0">
                          <a:solidFill>
                            <a:schemeClr val="tx2"/>
                          </a:solidFill>
                        </a:rPr>
                        <a:t>مراقبة تفاعل أصحاب المصلحة</a:t>
                      </a:r>
                      <a:r>
                        <a:rPr lang="ar-EG" sz="1600" dirty="0">
                          <a:solidFill>
                            <a:schemeClr val="tx2"/>
                          </a:solidFill>
                        </a:rPr>
                        <a:t>: مراقبة العلاقات مع أصحاب المصلحة وتعديل الخطط والاستراتيجيات للتفاعل معهم حسب الحاجة.</a:t>
                      </a:r>
                    </a:p>
                  </a:txBody>
                  <a:tcPr marL="82101" marR="82101" marT="41050" marB="41050" anchor="ctr">
                    <a:lnL>
                      <a:noFill/>
                    </a:lnL>
                    <a:lnR>
                      <a:noFill/>
                    </a:lnR>
                    <a:lnT>
                      <a:noFill/>
                    </a:lnT>
                    <a:lnB>
                      <a:noFill/>
                    </a:lnB>
                    <a:noFill/>
                  </a:tcPr>
                </a:tc>
                <a:extLst>
                  <a:ext uri="{0D108BD9-81ED-4DB2-BD59-A6C34878D82A}">
                    <a16:rowId xmlns:a16="http://schemas.microsoft.com/office/drawing/2014/main" val="3873689300"/>
                  </a:ext>
                </a:extLst>
              </a:tr>
            </a:tbl>
          </a:graphicData>
        </a:graphic>
      </p:graphicFrame>
      <p:sp>
        <p:nvSpPr>
          <p:cNvPr id="8" name="Rectangle 2">
            <a:extLst>
              <a:ext uri="{FF2B5EF4-FFF2-40B4-BE49-F238E27FC236}">
                <a16:creationId xmlns:a16="http://schemas.microsoft.com/office/drawing/2014/main" id="{B17E2E3E-2444-9D21-DC9C-D53D70C147E1}"/>
              </a:ext>
            </a:extLst>
          </p:cNvPr>
          <p:cNvSpPr>
            <a:spLocks noChangeArrowheads="1"/>
          </p:cNvSpPr>
          <p:nvPr/>
        </p:nvSpPr>
        <p:spPr bwMode="auto">
          <a:xfrm>
            <a:off x="4155440" y="1120621"/>
            <a:ext cx="510909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2"/>
                </a:solidFill>
                <a:effectLst/>
                <a:latin typeface="Arial" panose="020B0604020202020204" pitchFamily="34" charset="0"/>
              </a:rPr>
              <a:t>Project Stakeholder Management Processes</a:t>
            </a:r>
            <a:r>
              <a:rPr kumimoji="0" lang="en-US" altLang="en-US" sz="1800" b="0" i="0" u="none" strike="noStrike" cap="none" normalizeH="0" baseline="0" dirty="0">
                <a:ln>
                  <a:noFill/>
                </a:ln>
                <a:solidFill>
                  <a:schemeClr val="tx2"/>
                </a:solidFill>
                <a:effectLst/>
                <a:latin typeface="Arial" panose="020B0604020202020204" pitchFamily="34" charset="0"/>
              </a:rPr>
              <a:t>:</a:t>
            </a:r>
          </a:p>
        </p:txBody>
      </p:sp>
    </p:spTree>
    <p:extLst>
      <p:ext uri="{BB962C8B-B14F-4D97-AF65-F5344CB8AC3E}">
        <p14:creationId xmlns:p14="http://schemas.microsoft.com/office/powerpoint/2010/main" val="33715419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3" name="TextBox 2">
            <a:extLst>
              <a:ext uri="{FF2B5EF4-FFF2-40B4-BE49-F238E27FC236}">
                <a16:creationId xmlns:a16="http://schemas.microsoft.com/office/drawing/2014/main" id="{26B92063-F478-26A2-6C5A-053865AF1666}"/>
              </a:ext>
            </a:extLst>
          </p:cNvPr>
          <p:cNvSpPr txBox="1"/>
          <p:nvPr/>
        </p:nvSpPr>
        <p:spPr>
          <a:xfrm>
            <a:off x="3669934" y="538171"/>
            <a:ext cx="6097656" cy="369332"/>
          </a:xfrm>
          <a:prstGeom prst="rect">
            <a:avLst/>
          </a:prstGeom>
          <a:noFill/>
        </p:spPr>
        <p:txBody>
          <a:bodyPr wrap="square">
            <a:spAutoFit/>
          </a:bodyPr>
          <a:lstStyle/>
          <a:p>
            <a:r>
              <a:rPr lang="ar-EG" b="1" dirty="0">
                <a:solidFill>
                  <a:schemeClr val="tx2"/>
                </a:solidFill>
              </a:rPr>
              <a:t>الشكل 1. ملخص إدارة أصحاب المصلحة في المشروع</a:t>
            </a:r>
            <a:endParaRPr lang="en-US" b="1" dirty="0">
              <a:solidFill>
                <a:schemeClr val="tx2"/>
              </a:solidFill>
            </a:endParaRPr>
          </a:p>
        </p:txBody>
      </p:sp>
      <p:pic>
        <p:nvPicPr>
          <p:cNvPr id="6" name="Picture 5">
            <a:extLst>
              <a:ext uri="{FF2B5EF4-FFF2-40B4-BE49-F238E27FC236}">
                <a16:creationId xmlns:a16="http://schemas.microsoft.com/office/drawing/2014/main" id="{1BF202E1-273E-9C95-1A3D-C638A2EA18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482" y="1391420"/>
            <a:ext cx="10431518" cy="4667178"/>
          </a:xfrm>
          <a:prstGeom prst="rect">
            <a:avLst/>
          </a:prstGeom>
        </p:spPr>
      </p:pic>
    </p:spTree>
    <p:extLst>
      <p:ext uri="{BB962C8B-B14F-4D97-AF65-F5344CB8AC3E}">
        <p14:creationId xmlns:p14="http://schemas.microsoft.com/office/powerpoint/2010/main" val="2177979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DFE2B674-045D-94A5-EDA1-190E210C5DF0}"/>
              </a:ext>
            </a:extLst>
          </p:cNvPr>
          <p:cNvGraphicFramePr>
            <a:graphicFrameLocks noGrp="1"/>
          </p:cNvGraphicFramePr>
          <p:nvPr>
            <p:extLst>
              <p:ext uri="{D42A27DB-BD31-4B8C-83A1-F6EECF244321}">
                <p14:modId xmlns:p14="http://schemas.microsoft.com/office/powerpoint/2010/main" val="2220935766"/>
              </p:ext>
            </p:extLst>
          </p:nvPr>
        </p:nvGraphicFramePr>
        <p:xfrm>
          <a:off x="1017105" y="1214362"/>
          <a:ext cx="10515600" cy="5303520"/>
        </p:xfrm>
        <a:graphic>
          <a:graphicData uri="http://schemas.openxmlformats.org/drawingml/2006/table">
            <a:tbl>
              <a:tblPr/>
              <a:tblGrid>
                <a:gridCol w="5257800">
                  <a:extLst>
                    <a:ext uri="{9D8B030D-6E8A-4147-A177-3AD203B41FA5}">
                      <a16:colId xmlns:a16="http://schemas.microsoft.com/office/drawing/2014/main" val="2975171251"/>
                    </a:ext>
                  </a:extLst>
                </a:gridCol>
                <a:gridCol w="5257800">
                  <a:extLst>
                    <a:ext uri="{9D8B030D-6E8A-4147-A177-3AD203B41FA5}">
                      <a16:colId xmlns:a16="http://schemas.microsoft.com/office/drawing/2014/main" val="2904120663"/>
                    </a:ext>
                  </a:extLst>
                </a:gridCol>
              </a:tblGrid>
              <a:tr h="0">
                <a:tc>
                  <a:txBody>
                    <a:bodyPr/>
                    <a:lstStyle/>
                    <a:p>
                      <a:r>
                        <a:rPr lang="en-US" sz="2200" b="1" dirty="0"/>
                        <a:t>1-Identifying Stakeholders</a:t>
                      </a:r>
                      <a:endParaRPr lang="en-US" sz="2200" dirty="0"/>
                    </a:p>
                  </a:txBody>
                  <a:tcPr anchor="ctr">
                    <a:lnL>
                      <a:noFill/>
                    </a:lnL>
                    <a:lnR>
                      <a:noFill/>
                    </a:lnR>
                    <a:lnT>
                      <a:noFill/>
                    </a:lnT>
                    <a:lnB>
                      <a:noFill/>
                    </a:lnB>
                    <a:noFill/>
                  </a:tcPr>
                </a:tc>
                <a:tc>
                  <a:txBody>
                    <a:bodyPr/>
                    <a:lstStyle/>
                    <a:p>
                      <a:pPr algn="r"/>
                      <a:r>
                        <a:rPr lang="ar-EG" sz="2200" b="1" dirty="0">
                          <a:solidFill>
                            <a:schemeClr val="tx2"/>
                          </a:solidFill>
                        </a:rPr>
                        <a:t>1-تحديد أصحاب المصلحة</a:t>
                      </a:r>
                      <a:endParaRPr lang="ar-EG"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2042216590"/>
                  </a:ext>
                </a:extLst>
              </a:tr>
              <a:tr h="0">
                <a:tc>
                  <a:txBody>
                    <a:bodyPr/>
                    <a:lstStyle/>
                    <a:p>
                      <a:r>
                        <a:rPr lang="en-US" sz="2200" dirty="0"/>
                        <a:t>Internal project stakeholders generally include the project sponsor, project team, support staff, employees, and internal customers for the project. Other internal stakeholders include top management, other functional managers, and other project managers.</a:t>
                      </a:r>
                    </a:p>
                  </a:txBody>
                  <a:tcPr anchor="ctr">
                    <a:lnL>
                      <a:noFill/>
                    </a:lnL>
                    <a:lnR>
                      <a:noFill/>
                    </a:lnR>
                    <a:lnT>
                      <a:noFill/>
                    </a:lnT>
                    <a:lnB>
                      <a:noFill/>
                    </a:lnB>
                    <a:noFill/>
                  </a:tcPr>
                </a:tc>
                <a:tc>
                  <a:txBody>
                    <a:bodyPr/>
                    <a:lstStyle/>
                    <a:p>
                      <a:pPr algn="r"/>
                      <a:r>
                        <a:rPr lang="ar-EG" sz="2200" dirty="0">
                          <a:solidFill>
                            <a:schemeClr val="tx2"/>
                          </a:solidFill>
                        </a:rPr>
                        <a:t>عادةً ما تشمل الأطراف الداخلية المشاركة في المشروع كلاً من راعي المشروع، فريق المشروع، الموظفين الداعمين، والموظفين والعملاء الداخليين للمشروع. وتشمل أيضًا أصحاب المصلحة الداخليين الإدارة العليا، المديرين الوظيفيين الآخرين، ومديري المشاريع الآخرين.</a:t>
                      </a:r>
                    </a:p>
                  </a:txBody>
                  <a:tcPr anchor="ctr">
                    <a:lnL>
                      <a:noFill/>
                    </a:lnL>
                    <a:lnR>
                      <a:noFill/>
                    </a:lnR>
                    <a:lnT>
                      <a:noFill/>
                    </a:lnT>
                    <a:lnB>
                      <a:noFill/>
                    </a:lnB>
                    <a:noFill/>
                  </a:tcPr>
                </a:tc>
                <a:extLst>
                  <a:ext uri="{0D108BD9-81ED-4DB2-BD59-A6C34878D82A}">
                    <a16:rowId xmlns:a16="http://schemas.microsoft.com/office/drawing/2014/main" val="21321449"/>
                  </a:ext>
                </a:extLst>
              </a:tr>
              <a:tr h="0">
                <a:tc>
                  <a:txBody>
                    <a:bodyPr/>
                    <a:lstStyle/>
                    <a:p>
                      <a:r>
                        <a:rPr lang="en-US" sz="2200"/>
                        <a:t>External project stakeholders include the project’s customers (if they are external to the organization), competitors, suppliers, and other external groups that are potentially involved in the project or affected by it, such as government officials and concerned citizens.</a:t>
                      </a:r>
                    </a:p>
                  </a:txBody>
                  <a:tcPr anchor="ctr">
                    <a:lnL>
                      <a:noFill/>
                    </a:lnL>
                    <a:lnR>
                      <a:noFill/>
                    </a:lnR>
                    <a:lnT>
                      <a:noFill/>
                    </a:lnT>
                    <a:lnB>
                      <a:noFill/>
                    </a:lnB>
                    <a:noFill/>
                  </a:tcPr>
                </a:tc>
                <a:tc>
                  <a:txBody>
                    <a:bodyPr/>
                    <a:lstStyle/>
                    <a:p>
                      <a:pPr algn="r"/>
                      <a:r>
                        <a:rPr lang="ar-EG" sz="2200" dirty="0">
                          <a:solidFill>
                            <a:schemeClr val="tx2"/>
                          </a:solidFill>
                        </a:rPr>
                        <a:t>أما أصحاب المصلحة الخارجيين في المشروع فيشملون عملاء المشروع (في حال كانوا خارجيين بالنسبة للمنظمة)، المنافسين، الموردين، والمجموعات الخارجية الأخرى التي قد تشارك في المشروع أو تتأثر به، مثل المسؤولين الحكوميين والمواطنين المعنيين.</a:t>
                      </a:r>
                    </a:p>
                  </a:txBody>
                  <a:tcPr anchor="ctr">
                    <a:lnL>
                      <a:noFill/>
                    </a:lnL>
                    <a:lnR>
                      <a:noFill/>
                    </a:lnR>
                    <a:lnT>
                      <a:noFill/>
                    </a:lnT>
                    <a:lnB>
                      <a:noFill/>
                    </a:lnB>
                    <a:noFill/>
                  </a:tcPr>
                </a:tc>
                <a:extLst>
                  <a:ext uri="{0D108BD9-81ED-4DB2-BD59-A6C34878D82A}">
                    <a16:rowId xmlns:a16="http://schemas.microsoft.com/office/drawing/2014/main" val="406285078"/>
                  </a:ext>
                </a:extLst>
              </a:tr>
            </a:tbl>
          </a:graphicData>
        </a:graphic>
      </p:graphicFrame>
      <p:sp>
        <p:nvSpPr>
          <p:cNvPr id="3" name="Rectangle 1">
            <a:extLst>
              <a:ext uri="{FF2B5EF4-FFF2-40B4-BE49-F238E27FC236}">
                <a16:creationId xmlns:a16="http://schemas.microsoft.com/office/drawing/2014/main" id="{4BB8CC93-DE50-F3AD-DFC3-687875ECCAE2}"/>
              </a:ext>
            </a:extLst>
          </p:cNvPr>
          <p:cNvSpPr>
            <a:spLocks noChangeArrowheads="1"/>
          </p:cNvSpPr>
          <p:nvPr/>
        </p:nvSpPr>
        <p:spPr bwMode="auto">
          <a:xfrm>
            <a:off x="838200" y="22177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4632890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2377AEC5-E156-F7A2-7FD9-5934C7BBA889}"/>
              </a:ext>
            </a:extLst>
          </p:cNvPr>
          <p:cNvGraphicFramePr>
            <a:graphicFrameLocks noGrp="1"/>
          </p:cNvGraphicFramePr>
          <p:nvPr>
            <p:extLst>
              <p:ext uri="{D42A27DB-BD31-4B8C-83A1-F6EECF244321}">
                <p14:modId xmlns:p14="http://schemas.microsoft.com/office/powerpoint/2010/main" val="715859332"/>
              </p:ext>
            </p:extLst>
          </p:nvPr>
        </p:nvGraphicFramePr>
        <p:xfrm>
          <a:off x="967408" y="955944"/>
          <a:ext cx="10515600" cy="5486400"/>
        </p:xfrm>
        <a:graphic>
          <a:graphicData uri="http://schemas.openxmlformats.org/drawingml/2006/table">
            <a:tbl>
              <a:tblPr/>
              <a:tblGrid>
                <a:gridCol w="5257800">
                  <a:extLst>
                    <a:ext uri="{9D8B030D-6E8A-4147-A177-3AD203B41FA5}">
                      <a16:colId xmlns:a16="http://schemas.microsoft.com/office/drawing/2014/main" val="2568548667"/>
                    </a:ext>
                  </a:extLst>
                </a:gridCol>
                <a:gridCol w="5257800">
                  <a:extLst>
                    <a:ext uri="{9D8B030D-6E8A-4147-A177-3AD203B41FA5}">
                      <a16:colId xmlns:a16="http://schemas.microsoft.com/office/drawing/2014/main" val="2868282097"/>
                    </a:ext>
                  </a:extLst>
                </a:gridCol>
              </a:tblGrid>
              <a:tr h="0">
                <a:tc>
                  <a:txBody>
                    <a:bodyPr/>
                    <a:lstStyle/>
                    <a:p>
                      <a:r>
                        <a:rPr lang="en-US" sz="2200" b="1" dirty="0"/>
                        <a:t>2-Stakeholder Register</a:t>
                      </a:r>
                      <a:endParaRPr lang="en-US" sz="2200" dirty="0"/>
                    </a:p>
                  </a:txBody>
                  <a:tcPr anchor="ctr">
                    <a:lnL>
                      <a:noFill/>
                    </a:lnL>
                    <a:lnR>
                      <a:noFill/>
                    </a:lnR>
                    <a:lnT>
                      <a:noFill/>
                    </a:lnT>
                    <a:lnB>
                      <a:noFill/>
                    </a:lnB>
                    <a:noFill/>
                  </a:tcPr>
                </a:tc>
                <a:tc>
                  <a:txBody>
                    <a:bodyPr/>
                    <a:lstStyle/>
                    <a:p>
                      <a:pPr algn="r"/>
                      <a:r>
                        <a:rPr lang="ar-EG" sz="2200" b="1" dirty="0">
                          <a:solidFill>
                            <a:schemeClr val="tx2"/>
                          </a:solidFill>
                        </a:rPr>
                        <a:t>2-سجل أصحاب المصلحة</a:t>
                      </a:r>
                      <a:endParaRPr lang="ar-EG"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3919014622"/>
                  </a:ext>
                </a:extLst>
              </a:tr>
              <a:tr h="0">
                <a:tc>
                  <a:txBody>
                    <a:bodyPr/>
                    <a:lstStyle/>
                    <a:p>
                      <a:r>
                        <a:rPr lang="en-US" sz="2200"/>
                        <a:t>A stakeholder register includes basic information on stakeholders:</a:t>
                      </a:r>
                    </a:p>
                  </a:txBody>
                  <a:tcPr anchor="ctr">
                    <a:lnL>
                      <a:noFill/>
                    </a:lnL>
                    <a:lnR>
                      <a:noFill/>
                    </a:lnR>
                    <a:lnT>
                      <a:noFill/>
                    </a:lnT>
                    <a:lnB>
                      <a:noFill/>
                    </a:lnB>
                    <a:noFill/>
                  </a:tcPr>
                </a:tc>
                <a:tc>
                  <a:txBody>
                    <a:bodyPr/>
                    <a:lstStyle/>
                    <a:p>
                      <a:pPr algn="r"/>
                      <a:r>
                        <a:rPr lang="ar-EG" sz="2200" dirty="0">
                          <a:solidFill>
                            <a:schemeClr val="tx2"/>
                          </a:solidFill>
                        </a:rPr>
                        <a:t>يتضمن سجل أصحاب المصلحة معلومات أساسية عن أصحاب المصلحة:</a:t>
                      </a:r>
                    </a:p>
                  </a:txBody>
                  <a:tcPr anchor="ctr">
                    <a:lnL>
                      <a:noFill/>
                    </a:lnL>
                    <a:lnR>
                      <a:noFill/>
                    </a:lnR>
                    <a:lnT>
                      <a:noFill/>
                    </a:lnT>
                    <a:lnB>
                      <a:noFill/>
                    </a:lnB>
                    <a:noFill/>
                  </a:tcPr>
                </a:tc>
                <a:extLst>
                  <a:ext uri="{0D108BD9-81ED-4DB2-BD59-A6C34878D82A}">
                    <a16:rowId xmlns:a16="http://schemas.microsoft.com/office/drawing/2014/main" val="2198663785"/>
                  </a:ext>
                </a:extLst>
              </a:tr>
              <a:tr h="0">
                <a:tc>
                  <a:txBody>
                    <a:bodyPr/>
                    <a:lstStyle/>
                    <a:p>
                      <a:r>
                        <a:rPr lang="en-US" sz="2200"/>
                        <a:t>- Identification information: The stakeholders’ names, positions, locations, roles in the project, and contact information.</a:t>
                      </a:r>
                    </a:p>
                  </a:txBody>
                  <a:tcPr anchor="ctr">
                    <a:lnL>
                      <a:noFill/>
                    </a:lnL>
                    <a:lnR>
                      <a:noFill/>
                    </a:lnR>
                    <a:lnT>
                      <a:noFill/>
                    </a:lnT>
                    <a:lnB>
                      <a:noFill/>
                    </a:lnB>
                    <a:noFill/>
                  </a:tcPr>
                </a:tc>
                <a:tc>
                  <a:txBody>
                    <a:bodyPr/>
                    <a:lstStyle/>
                    <a:p>
                      <a:pPr algn="r"/>
                      <a:r>
                        <a:rPr lang="ar-EG" sz="2200" dirty="0">
                          <a:solidFill>
                            <a:schemeClr val="tx2"/>
                          </a:solidFill>
                        </a:rPr>
                        <a:t>- معلومات التعريف: أسماء أصحاب المصلحة، مناصبهم، مواقعهم، أدوارهم في المشروع، ومعلومات الاتصال الخاصة بهم.</a:t>
                      </a:r>
                    </a:p>
                  </a:txBody>
                  <a:tcPr anchor="ctr">
                    <a:lnL>
                      <a:noFill/>
                    </a:lnL>
                    <a:lnR>
                      <a:noFill/>
                    </a:lnR>
                    <a:lnT>
                      <a:noFill/>
                    </a:lnT>
                    <a:lnB>
                      <a:noFill/>
                    </a:lnB>
                    <a:noFill/>
                  </a:tcPr>
                </a:tc>
                <a:extLst>
                  <a:ext uri="{0D108BD9-81ED-4DB2-BD59-A6C34878D82A}">
                    <a16:rowId xmlns:a16="http://schemas.microsoft.com/office/drawing/2014/main" val="395081226"/>
                  </a:ext>
                </a:extLst>
              </a:tr>
              <a:tr h="0">
                <a:tc>
                  <a:txBody>
                    <a:bodyPr/>
                    <a:lstStyle/>
                    <a:p>
                      <a:r>
                        <a:rPr lang="en-US" sz="2200"/>
                        <a:t>- Assessment information: The stakeholders’ major requirements and expectations, potential influences, and phases of the project in which stakeholders have the most interest.</a:t>
                      </a:r>
                    </a:p>
                  </a:txBody>
                  <a:tcPr anchor="ctr">
                    <a:lnL>
                      <a:noFill/>
                    </a:lnL>
                    <a:lnR>
                      <a:noFill/>
                    </a:lnR>
                    <a:lnT>
                      <a:noFill/>
                    </a:lnT>
                    <a:lnB>
                      <a:noFill/>
                    </a:lnB>
                    <a:noFill/>
                  </a:tcPr>
                </a:tc>
                <a:tc>
                  <a:txBody>
                    <a:bodyPr/>
                    <a:lstStyle/>
                    <a:p>
                      <a:pPr algn="r"/>
                      <a:r>
                        <a:rPr lang="ar-EG" sz="2200" dirty="0">
                          <a:solidFill>
                            <a:schemeClr val="tx2"/>
                          </a:solidFill>
                        </a:rPr>
                        <a:t>- معلومات التقييم: المتطلبات الرئيسية لأصحاب المصلحة وتوقعاتهم، التأثيرات المحتملة، والمراحل التي يكون فيها أصحاب المصلحة أكثر اهتمامًا بالمشروع.</a:t>
                      </a:r>
                    </a:p>
                  </a:txBody>
                  <a:tcPr anchor="ctr">
                    <a:lnL>
                      <a:noFill/>
                    </a:lnL>
                    <a:lnR>
                      <a:noFill/>
                    </a:lnR>
                    <a:lnT>
                      <a:noFill/>
                    </a:lnT>
                    <a:lnB>
                      <a:noFill/>
                    </a:lnB>
                    <a:noFill/>
                  </a:tcPr>
                </a:tc>
                <a:extLst>
                  <a:ext uri="{0D108BD9-81ED-4DB2-BD59-A6C34878D82A}">
                    <a16:rowId xmlns:a16="http://schemas.microsoft.com/office/drawing/2014/main" val="2918502209"/>
                  </a:ext>
                </a:extLst>
              </a:tr>
              <a:tr h="0">
                <a:tc>
                  <a:txBody>
                    <a:bodyPr/>
                    <a:lstStyle/>
                    <a:p>
                      <a:r>
                        <a:rPr lang="en-US" sz="2200" dirty="0"/>
                        <a:t>- Stakeholder classification: Is the stakeholder internal or external to the organization? Is the stakeholder a supporter of the project or resistant to it?</a:t>
                      </a:r>
                    </a:p>
                  </a:txBody>
                  <a:tcPr anchor="ctr">
                    <a:lnL>
                      <a:noFill/>
                    </a:lnL>
                    <a:lnR>
                      <a:noFill/>
                    </a:lnR>
                    <a:lnT>
                      <a:noFill/>
                    </a:lnT>
                    <a:lnB>
                      <a:noFill/>
                    </a:lnB>
                    <a:noFill/>
                  </a:tcPr>
                </a:tc>
                <a:tc>
                  <a:txBody>
                    <a:bodyPr/>
                    <a:lstStyle/>
                    <a:p>
                      <a:pPr algn="r"/>
                      <a:r>
                        <a:rPr lang="ar-EG" sz="2200" dirty="0">
                          <a:solidFill>
                            <a:schemeClr val="tx2"/>
                          </a:solidFill>
                        </a:rPr>
                        <a:t>- تصنيف أصحاب المصلحة: هل أصحاب المصلحة داخليون أم خارجيون بالنسبة للمنظمة؟ هل هم داعمون للمشروع أم معارضون له؟</a:t>
                      </a:r>
                    </a:p>
                  </a:txBody>
                  <a:tcPr anchor="ctr">
                    <a:lnL>
                      <a:noFill/>
                    </a:lnL>
                    <a:lnR>
                      <a:noFill/>
                    </a:lnR>
                    <a:lnT>
                      <a:noFill/>
                    </a:lnT>
                    <a:lnB>
                      <a:noFill/>
                    </a:lnB>
                    <a:noFill/>
                  </a:tcPr>
                </a:tc>
                <a:extLst>
                  <a:ext uri="{0D108BD9-81ED-4DB2-BD59-A6C34878D82A}">
                    <a16:rowId xmlns:a16="http://schemas.microsoft.com/office/drawing/2014/main" val="2330391787"/>
                  </a:ext>
                </a:extLst>
              </a:tr>
            </a:tbl>
          </a:graphicData>
        </a:graphic>
      </p:graphicFrame>
      <p:sp>
        <p:nvSpPr>
          <p:cNvPr id="3" name="Rectangle 1">
            <a:extLst>
              <a:ext uri="{FF2B5EF4-FFF2-40B4-BE49-F238E27FC236}">
                <a16:creationId xmlns:a16="http://schemas.microsoft.com/office/drawing/2014/main" id="{427E099A-025A-92C4-C60A-30FF760CB16E}"/>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7611619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CB1556CF-4675-C8AB-F805-B01D92AEF0C5}"/>
              </a:ext>
            </a:extLst>
          </p:cNvPr>
          <p:cNvGraphicFramePr>
            <a:graphicFrameLocks noGrp="1"/>
          </p:cNvGraphicFramePr>
          <p:nvPr>
            <p:extLst>
              <p:ext uri="{D42A27DB-BD31-4B8C-83A1-F6EECF244321}">
                <p14:modId xmlns:p14="http://schemas.microsoft.com/office/powerpoint/2010/main" val="2186437511"/>
              </p:ext>
            </p:extLst>
          </p:nvPr>
        </p:nvGraphicFramePr>
        <p:xfrm>
          <a:off x="699052" y="324811"/>
          <a:ext cx="10515600" cy="426720"/>
        </p:xfrm>
        <a:graphic>
          <a:graphicData uri="http://schemas.openxmlformats.org/drawingml/2006/table">
            <a:tbl>
              <a:tblPr/>
              <a:tblGrid>
                <a:gridCol w="5257800">
                  <a:extLst>
                    <a:ext uri="{9D8B030D-6E8A-4147-A177-3AD203B41FA5}">
                      <a16:colId xmlns:a16="http://schemas.microsoft.com/office/drawing/2014/main" val="2365199501"/>
                    </a:ext>
                  </a:extLst>
                </a:gridCol>
                <a:gridCol w="5257800">
                  <a:extLst>
                    <a:ext uri="{9D8B030D-6E8A-4147-A177-3AD203B41FA5}">
                      <a16:colId xmlns:a16="http://schemas.microsoft.com/office/drawing/2014/main" val="3383977453"/>
                    </a:ext>
                  </a:extLst>
                </a:gridCol>
              </a:tblGrid>
              <a:tr h="0">
                <a:tc>
                  <a:txBody>
                    <a:bodyPr/>
                    <a:lstStyle/>
                    <a:p>
                      <a:r>
                        <a:rPr lang="nb-NO" sz="2200" b="1"/>
                        <a:t>Table 1. Sample Stakeholder Register</a:t>
                      </a:r>
                      <a:endParaRPr lang="nb-NO" sz="2200"/>
                    </a:p>
                  </a:txBody>
                  <a:tcPr anchor="ctr">
                    <a:lnL>
                      <a:noFill/>
                    </a:lnL>
                    <a:lnR>
                      <a:noFill/>
                    </a:lnR>
                    <a:lnT>
                      <a:noFill/>
                    </a:lnT>
                    <a:lnB>
                      <a:noFill/>
                    </a:lnB>
                    <a:noFill/>
                  </a:tcPr>
                </a:tc>
                <a:tc>
                  <a:txBody>
                    <a:bodyPr/>
                    <a:lstStyle/>
                    <a:p>
                      <a:r>
                        <a:rPr lang="ar-EG" sz="2200" b="1" dirty="0">
                          <a:solidFill>
                            <a:schemeClr val="tx2"/>
                          </a:solidFill>
                        </a:rPr>
                        <a:t>الجدول 1. نموذج سجل أصحاب المصلحة</a:t>
                      </a:r>
                      <a:endParaRPr lang="ar-EG"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2740883298"/>
                  </a:ext>
                </a:extLst>
              </a:tr>
            </a:tbl>
          </a:graphicData>
        </a:graphic>
      </p:graphicFrame>
      <p:sp>
        <p:nvSpPr>
          <p:cNvPr id="3" name="Rectangle 1">
            <a:extLst>
              <a:ext uri="{FF2B5EF4-FFF2-40B4-BE49-F238E27FC236}">
                <a16:creationId xmlns:a16="http://schemas.microsoft.com/office/drawing/2014/main" id="{CE90CCBE-F8D4-1203-E143-F8829FA4A5F4}"/>
              </a:ext>
            </a:extLst>
          </p:cNvPr>
          <p:cNvSpPr>
            <a:spLocks noChangeArrowheads="1"/>
          </p:cNvSpPr>
          <p:nvPr/>
        </p:nvSpPr>
        <p:spPr bwMode="auto">
          <a:xfrm>
            <a:off x="838200" y="38179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2">
            <a:extLst>
              <a:ext uri="{FF2B5EF4-FFF2-40B4-BE49-F238E27FC236}">
                <a16:creationId xmlns:a16="http://schemas.microsoft.com/office/drawing/2014/main" id="{4A137197-1FC2-1DA2-1844-01B7A22D590D}"/>
              </a:ext>
            </a:extLst>
          </p:cNvPr>
          <p:cNvSpPr>
            <a:spLocks noChangeArrowheads="1"/>
          </p:cNvSpPr>
          <p:nvPr/>
        </p:nvSpPr>
        <p:spPr bwMode="auto">
          <a:xfrm>
            <a:off x="1190625" y="16748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9" name="Picture 8">
            <a:extLst>
              <a:ext uri="{FF2B5EF4-FFF2-40B4-BE49-F238E27FC236}">
                <a16:creationId xmlns:a16="http://schemas.microsoft.com/office/drawing/2014/main" id="{D750016C-0829-2041-E0D3-8A8EEC4543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203583"/>
            <a:ext cx="10668000" cy="4818846"/>
          </a:xfrm>
          <a:prstGeom prst="rect">
            <a:avLst/>
          </a:prstGeom>
        </p:spPr>
      </p:pic>
    </p:spTree>
    <p:extLst>
      <p:ext uri="{BB962C8B-B14F-4D97-AF65-F5344CB8AC3E}">
        <p14:creationId xmlns:p14="http://schemas.microsoft.com/office/powerpoint/2010/main" val="7891514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CB1556CF-4675-C8AB-F805-B01D92AEF0C5}"/>
              </a:ext>
            </a:extLst>
          </p:cNvPr>
          <p:cNvGraphicFramePr>
            <a:graphicFrameLocks noGrp="1"/>
          </p:cNvGraphicFramePr>
          <p:nvPr/>
        </p:nvGraphicFramePr>
        <p:xfrm>
          <a:off x="699052" y="324811"/>
          <a:ext cx="10515600" cy="426720"/>
        </p:xfrm>
        <a:graphic>
          <a:graphicData uri="http://schemas.openxmlformats.org/drawingml/2006/table">
            <a:tbl>
              <a:tblPr/>
              <a:tblGrid>
                <a:gridCol w="5257800">
                  <a:extLst>
                    <a:ext uri="{9D8B030D-6E8A-4147-A177-3AD203B41FA5}">
                      <a16:colId xmlns:a16="http://schemas.microsoft.com/office/drawing/2014/main" val="2365199501"/>
                    </a:ext>
                  </a:extLst>
                </a:gridCol>
                <a:gridCol w="5257800">
                  <a:extLst>
                    <a:ext uri="{9D8B030D-6E8A-4147-A177-3AD203B41FA5}">
                      <a16:colId xmlns:a16="http://schemas.microsoft.com/office/drawing/2014/main" val="3383977453"/>
                    </a:ext>
                  </a:extLst>
                </a:gridCol>
              </a:tblGrid>
              <a:tr h="0">
                <a:tc>
                  <a:txBody>
                    <a:bodyPr/>
                    <a:lstStyle/>
                    <a:p>
                      <a:r>
                        <a:rPr lang="nb-NO" sz="2200" b="1"/>
                        <a:t>Table 1. Sample Stakeholder Register</a:t>
                      </a:r>
                      <a:endParaRPr lang="nb-NO" sz="2200"/>
                    </a:p>
                  </a:txBody>
                  <a:tcPr anchor="ctr">
                    <a:lnL>
                      <a:noFill/>
                    </a:lnL>
                    <a:lnR>
                      <a:noFill/>
                    </a:lnR>
                    <a:lnT>
                      <a:noFill/>
                    </a:lnT>
                    <a:lnB>
                      <a:noFill/>
                    </a:lnB>
                    <a:noFill/>
                  </a:tcPr>
                </a:tc>
                <a:tc>
                  <a:txBody>
                    <a:bodyPr/>
                    <a:lstStyle/>
                    <a:p>
                      <a:r>
                        <a:rPr lang="ar-EG" sz="2200" b="1" dirty="0">
                          <a:solidFill>
                            <a:schemeClr val="tx2"/>
                          </a:solidFill>
                        </a:rPr>
                        <a:t>الجدول 1. نموذج سجل أصحاب المصلحة</a:t>
                      </a:r>
                      <a:endParaRPr lang="ar-EG"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2740883298"/>
                  </a:ext>
                </a:extLst>
              </a:tr>
            </a:tbl>
          </a:graphicData>
        </a:graphic>
      </p:graphicFrame>
      <p:sp>
        <p:nvSpPr>
          <p:cNvPr id="3" name="Rectangle 1">
            <a:extLst>
              <a:ext uri="{FF2B5EF4-FFF2-40B4-BE49-F238E27FC236}">
                <a16:creationId xmlns:a16="http://schemas.microsoft.com/office/drawing/2014/main" id="{CE90CCBE-F8D4-1203-E143-F8829FA4A5F4}"/>
              </a:ext>
            </a:extLst>
          </p:cNvPr>
          <p:cNvSpPr>
            <a:spLocks noChangeArrowheads="1"/>
          </p:cNvSpPr>
          <p:nvPr/>
        </p:nvSpPr>
        <p:spPr bwMode="auto">
          <a:xfrm>
            <a:off x="838200" y="38179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 name="Table 5">
            <a:extLst>
              <a:ext uri="{FF2B5EF4-FFF2-40B4-BE49-F238E27FC236}">
                <a16:creationId xmlns:a16="http://schemas.microsoft.com/office/drawing/2014/main" id="{F5F2DA94-FFEB-09A4-0EB9-1B4A5DC043F6}"/>
              </a:ext>
            </a:extLst>
          </p:cNvPr>
          <p:cNvGraphicFramePr>
            <a:graphicFrameLocks noGrp="1"/>
          </p:cNvGraphicFramePr>
          <p:nvPr/>
        </p:nvGraphicFramePr>
        <p:xfrm>
          <a:off x="1190080" y="1674254"/>
          <a:ext cx="9811840" cy="4654080"/>
        </p:xfrm>
        <a:graphic>
          <a:graphicData uri="http://schemas.openxmlformats.org/drawingml/2006/table">
            <a:tbl>
              <a:tblPr/>
              <a:tblGrid>
                <a:gridCol w="1962368">
                  <a:extLst>
                    <a:ext uri="{9D8B030D-6E8A-4147-A177-3AD203B41FA5}">
                      <a16:colId xmlns:a16="http://schemas.microsoft.com/office/drawing/2014/main" val="4294532900"/>
                    </a:ext>
                  </a:extLst>
                </a:gridCol>
                <a:gridCol w="1962368">
                  <a:extLst>
                    <a:ext uri="{9D8B030D-6E8A-4147-A177-3AD203B41FA5}">
                      <a16:colId xmlns:a16="http://schemas.microsoft.com/office/drawing/2014/main" val="2259700176"/>
                    </a:ext>
                  </a:extLst>
                </a:gridCol>
                <a:gridCol w="1962368">
                  <a:extLst>
                    <a:ext uri="{9D8B030D-6E8A-4147-A177-3AD203B41FA5}">
                      <a16:colId xmlns:a16="http://schemas.microsoft.com/office/drawing/2014/main" val="1240663584"/>
                    </a:ext>
                  </a:extLst>
                </a:gridCol>
                <a:gridCol w="1962368">
                  <a:extLst>
                    <a:ext uri="{9D8B030D-6E8A-4147-A177-3AD203B41FA5}">
                      <a16:colId xmlns:a16="http://schemas.microsoft.com/office/drawing/2014/main" val="3231454460"/>
                    </a:ext>
                  </a:extLst>
                </a:gridCol>
                <a:gridCol w="1962368">
                  <a:extLst>
                    <a:ext uri="{9D8B030D-6E8A-4147-A177-3AD203B41FA5}">
                      <a16:colId xmlns:a16="http://schemas.microsoft.com/office/drawing/2014/main" val="2850175096"/>
                    </a:ext>
                  </a:extLst>
                </a:gridCol>
              </a:tblGrid>
              <a:tr h="341281">
                <a:tc>
                  <a:txBody>
                    <a:bodyPr/>
                    <a:lstStyle/>
                    <a:p>
                      <a:r>
                        <a:rPr lang="ar-EG" sz="1700" b="1"/>
                        <a:t>الاسم</a:t>
                      </a:r>
                      <a:endParaRPr lang="ar-EG" sz="1700"/>
                    </a:p>
                  </a:txBody>
                  <a:tcPr marL="85320" marR="85320" marT="42660" marB="42660" anchor="ctr">
                    <a:lnL>
                      <a:noFill/>
                    </a:lnL>
                    <a:lnR>
                      <a:noFill/>
                    </a:lnR>
                    <a:lnT>
                      <a:noFill/>
                    </a:lnT>
                    <a:lnB>
                      <a:noFill/>
                    </a:lnB>
                    <a:noFill/>
                  </a:tcPr>
                </a:tc>
                <a:tc>
                  <a:txBody>
                    <a:bodyPr/>
                    <a:lstStyle/>
                    <a:p>
                      <a:r>
                        <a:rPr lang="ar-EG" sz="1700" b="1"/>
                        <a:t>المنصب</a:t>
                      </a:r>
                      <a:endParaRPr lang="ar-EG" sz="1700"/>
                    </a:p>
                  </a:txBody>
                  <a:tcPr marL="85320" marR="85320" marT="42660" marB="42660" anchor="ctr">
                    <a:lnL>
                      <a:noFill/>
                    </a:lnL>
                    <a:lnR>
                      <a:noFill/>
                    </a:lnR>
                    <a:lnT>
                      <a:noFill/>
                    </a:lnT>
                    <a:lnB>
                      <a:noFill/>
                    </a:lnB>
                    <a:noFill/>
                  </a:tcPr>
                </a:tc>
                <a:tc>
                  <a:txBody>
                    <a:bodyPr/>
                    <a:lstStyle/>
                    <a:p>
                      <a:r>
                        <a:rPr lang="ar-EG" sz="1700" b="1"/>
                        <a:t>داخلي/خارجي</a:t>
                      </a:r>
                      <a:endParaRPr lang="ar-EG" sz="1700"/>
                    </a:p>
                  </a:txBody>
                  <a:tcPr marL="85320" marR="85320" marT="42660" marB="42660" anchor="ctr">
                    <a:lnL>
                      <a:noFill/>
                    </a:lnL>
                    <a:lnR>
                      <a:noFill/>
                    </a:lnR>
                    <a:lnT>
                      <a:noFill/>
                    </a:lnT>
                    <a:lnB>
                      <a:noFill/>
                    </a:lnB>
                    <a:noFill/>
                  </a:tcPr>
                </a:tc>
                <a:tc>
                  <a:txBody>
                    <a:bodyPr/>
                    <a:lstStyle/>
                    <a:p>
                      <a:r>
                        <a:rPr lang="ar-EG" sz="1700" b="1"/>
                        <a:t>الدور في المشروع</a:t>
                      </a:r>
                      <a:endParaRPr lang="ar-EG" sz="1700"/>
                    </a:p>
                  </a:txBody>
                  <a:tcPr marL="85320" marR="85320" marT="42660" marB="42660" anchor="ctr">
                    <a:lnL>
                      <a:noFill/>
                    </a:lnL>
                    <a:lnR>
                      <a:noFill/>
                    </a:lnR>
                    <a:lnT>
                      <a:noFill/>
                    </a:lnT>
                    <a:lnB>
                      <a:noFill/>
                    </a:lnB>
                    <a:noFill/>
                  </a:tcPr>
                </a:tc>
                <a:tc>
                  <a:txBody>
                    <a:bodyPr/>
                    <a:lstStyle/>
                    <a:p>
                      <a:r>
                        <a:rPr lang="ar-EG" sz="1700" b="1"/>
                        <a:t>معلومات الاتصال</a:t>
                      </a:r>
                      <a:endParaRPr lang="ar-EG" sz="1700"/>
                    </a:p>
                  </a:txBody>
                  <a:tcPr marL="85320" marR="85320" marT="42660" marB="42660" anchor="ctr">
                    <a:lnL>
                      <a:noFill/>
                    </a:lnL>
                    <a:lnR>
                      <a:noFill/>
                    </a:lnR>
                    <a:lnT>
                      <a:noFill/>
                    </a:lnT>
                    <a:lnB>
                      <a:noFill/>
                    </a:lnB>
                    <a:noFill/>
                  </a:tcPr>
                </a:tc>
                <a:extLst>
                  <a:ext uri="{0D108BD9-81ED-4DB2-BD59-A6C34878D82A}">
                    <a16:rowId xmlns:a16="http://schemas.microsoft.com/office/drawing/2014/main" val="2830334879"/>
                  </a:ext>
                </a:extLst>
              </a:tr>
              <a:tr h="597242">
                <a:tc>
                  <a:txBody>
                    <a:bodyPr/>
                    <a:lstStyle/>
                    <a:p>
                      <a:r>
                        <a:rPr lang="ar-EG" sz="1700"/>
                        <a:t>ستيفن</a:t>
                      </a:r>
                    </a:p>
                  </a:txBody>
                  <a:tcPr marL="85320" marR="85320" marT="42660" marB="42660" anchor="ctr">
                    <a:lnL>
                      <a:noFill/>
                    </a:lnL>
                    <a:lnR>
                      <a:noFill/>
                    </a:lnR>
                    <a:lnT>
                      <a:noFill/>
                    </a:lnT>
                    <a:lnB>
                      <a:noFill/>
                    </a:lnB>
                    <a:noFill/>
                  </a:tcPr>
                </a:tc>
                <a:tc>
                  <a:txBody>
                    <a:bodyPr/>
                    <a:lstStyle/>
                    <a:p>
                      <a:r>
                        <a:rPr lang="ar-EG" sz="1700"/>
                        <a:t>نائب رئيس العمليات</a:t>
                      </a:r>
                    </a:p>
                  </a:txBody>
                  <a:tcPr marL="85320" marR="85320" marT="42660" marB="42660" anchor="ctr">
                    <a:lnL>
                      <a:noFill/>
                    </a:lnL>
                    <a:lnR>
                      <a:noFill/>
                    </a:lnR>
                    <a:lnT>
                      <a:noFill/>
                    </a:lnT>
                    <a:lnB>
                      <a:noFill/>
                    </a:lnB>
                    <a:noFill/>
                  </a:tcPr>
                </a:tc>
                <a:tc>
                  <a:txBody>
                    <a:bodyPr/>
                    <a:lstStyle/>
                    <a:p>
                      <a:r>
                        <a:rPr lang="ar-EG" sz="1700"/>
                        <a:t>داخلي</a:t>
                      </a:r>
                    </a:p>
                  </a:txBody>
                  <a:tcPr marL="85320" marR="85320" marT="42660" marB="42660" anchor="ctr">
                    <a:lnL>
                      <a:noFill/>
                    </a:lnL>
                    <a:lnR>
                      <a:noFill/>
                    </a:lnR>
                    <a:lnT>
                      <a:noFill/>
                    </a:lnT>
                    <a:lnB>
                      <a:noFill/>
                    </a:lnB>
                    <a:noFill/>
                  </a:tcPr>
                </a:tc>
                <a:tc>
                  <a:txBody>
                    <a:bodyPr/>
                    <a:lstStyle/>
                    <a:p>
                      <a:r>
                        <a:rPr lang="ar-EG" sz="1700"/>
                        <a:t>راعي المشروع</a:t>
                      </a:r>
                    </a:p>
                  </a:txBody>
                  <a:tcPr marL="85320" marR="85320" marT="42660" marB="42660" anchor="ctr">
                    <a:lnL>
                      <a:noFill/>
                    </a:lnL>
                    <a:lnR>
                      <a:noFill/>
                    </a:lnR>
                    <a:lnT>
                      <a:noFill/>
                    </a:lnT>
                    <a:lnB>
                      <a:noFill/>
                    </a:lnB>
                    <a:noFill/>
                  </a:tcPr>
                </a:tc>
                <a:tc>
                  <a:txBody>
                    <a:bodyPr/>
                    <a:lstStyle/>
                    <a:p>
                      <a:r>
                        <a:rPr lang="en-US" sz="1700"/>
                        <a:t>stephen@globaoil.com</a:t>
                      </a:r>
                    </a:p>
                  </a:txBody>
                  <a:tcPr marL="85320" marR="85320" marT="42660" marB="42660" anchor="ctr">
                    <a:lnL>
                      <a:noFill/>
                    </a:lnL>
                    <a:lnR>
                      <a:noFill/>
                    </a:lnR>
                    <a:lnT>
                      <a:noFill/>
                    </a:lnT>
                    <a:lnB>
                      <a:noFill/>
                    </a:lnB>
                    <a:noFill/>
                  </a:tcPr>
                </a:tc>
                <a:extLst>
                  <a:ext uri="{0D108BD9-81ED-4DB2-BD59-A6C34878D82A}">
                    <a16:rowId xmlns:a16="http://schemas.microsoft.com/office/drawing/2014/main" val="763428676"/>
                  </a:ext>
                </a:extLst>
              </a:tr>
              <a:tr h="597242">
                <a:tc>
                  <a:txBody>
                    <a:bodyPr/>
                    <a:lstStyle/>
                    <a:p>
                      <a:r>
                        <a:rPr lang="ar-EG" sz="1700"/>
                        <a:t>بيتسي</a:t>
                      </a:r>
                    </a:p>
                  </a:txBody>
                  <a:tcPr marL="85320" marR="85320" marT="42660" marB="42660" anchor="ctr">
                    <a:lnL>
                      <a:noFill/>
                    </a:lnL>
                    <a:lnR>
                      <a:noFill/>
                    </a:lnR>
                    <a:lnT>
                      <a:noFill/>
                    </a:lnT>
                    <a:lnB>
                      <a:noFill/>
                    </a:lnB>
                    <a:noFill/>
                  </a:tcPr>
                </a:tc>
                <a:tc>
                  <a:txBody>
                    <a:bodyPr/>
                    <a:lstStyle/>
                    <a:p>
                      <a:r>
                        <a:rPr lang="ar-EG" sz="1700"/>
                        <a:t>المدير المالي</a:t>
                      </a:r>
                    </a:p>
                  </a:txBody>
                  <a:tcPr marL="85320" marR="85320" marT="42660" marB="42660" anchor="ctr">
                    <a:lnL>
                      <a:noFill/>
                    </a:lnL>
                    <a:lnR>
                      <a:noFill/>
                    </a:lnR>
                    <a:lnT>
                      <a:noFill/>
                    </a:lnT>
                    <a:lnB>
                      <a:noFill/>
                    </a:lnB>
                    <a:noFill/>
                  </a:tcPr>
                </a:tc>
                <a:tc>
                  <a:txBody>
                    <a:bodyPr/>
                    <a:lstStyle/>
                    <a:p>
                      <a:r>
                        <a:rPr lang="ar-EG" sz="1700"/>
                        <a:t>داخلي</a:t>
                      </a:r>
                    </a:p>
                  </a:txBody>
                  <a:tcPr marL="85320" marR="85320" marT="42660" marB="42660" anchor="ctr">
                    <a:lnL>
                      <a:noFill/>
                    </a:lnL>
                    <a:lnR>
                      <a:noFill/>
                    </a:lnR>
                    <a:lnT>
                      <a:noFill/>
                    </a:lnT>
                    <a:lnB>
                      <a:noFill/>
                    </a:lnB>
                    <a:noFill/>
                  </a:tcPr>
                </a:tc>
                <a:tc>
                  <a:txBody>
                    <a:bodyPr/>
                    <a:lstStyle/>
                    <a:p>
                      <a:r>
                        <a:rPr lang="ar-EG" sz="1700"/>
                        <a:t>مدير أول، يوافق على التمويل</a:t>
                      </a:r>
                    </a:p>
                  </a:txBody>
                  <a:tcPr marL="85320" marR="85320" marT="42660" marB="42660" anchor="ctr">
                    <a:lnL>
                      <a:noFill/>
                    </a:lnL>
                    <a:lnR>
                      <a:noFill/>
                    </a:lnR>
                    <a:lnT>
                      <a:noFill/>
                    </a:lnT>
                    <a:lnB>
                      <a:noFill/>
                    </a:lnB>
                    <a:noFill/>
                  </a:tcPr>
                </a:tc>
                <a:tc>
                  <a:txBody>
                    <a:bodyPr/>
                    <a:lstStyle/>
                    <a:p>
                      <a:r>
                        <a:rPr lang="en-US" sz="1700"/>
                        <a:t>betsy@globaoil.com</a:t>
                      </a:r>
                    </a:p>
                  </a:txBody>
                  <a:tcPr marL="85320" marR="85320" marT="42660" marB="42660" anchor="ctr">
                    <a:lnL>
                      <a:noFill/>
                    </a:lnL>
                    <a:lnR>
                      <a:noFill/>
                    </a:lnR>
                    <a:lnT>
                      <a:noFill/>
                    </a:lnT>
                    <a:lnB>
                      <a:noFill/>
                    </a:lnB>
                    <a:noFill/>
                  </a:tcPr>
                </a:tc>
                <a:extLst>
                  <a:ext uri="{0D108BD9-81ED-4DB2-BD59-A6C34878D82A}">
                    <a16:rowId xmlns:a16="http://schemas.microsoft.com/office/drawing/2014/main" val="2655726576"/>
                  </a:ext>
                </a:extLst>
              </a:tr>
              <a:tr h="597242">
                <a:tc>
                  <a:txBody>
                    <a:bodyPr/>
                    <a:lstStyle/>
                    <a:p>
                      <a:r>
                        <a:rPr lang="ar-EG" sz="1700"/>
                        <a:t>تشين</a:t>
                      </a:r>
                    </a:p>
                  </a:txBody>
                  <a:tcPr marL="85320" marR="85320" marT="42660" marB="42660" anchor="ctr">
                    <a:lnL>
                      <a:noFill/>
                    </a:lnL>
                    <a:lnR>
                      <a:noFill/>
                    </a:lnR>
                    <a:lnT>
                      <a:noFill/>
                    </a:lnT>
                    <a:lnB>
                      <a:noFill/>
                    </a:lnB>
                    <a:noFill/>
                  </a:tcPr>
                </a:tc>
                <a:tc>
                  <a:txBody>
                    <a:bodyPr/>
                    <a:lstStyle/>
                    <a:p>
                      <a:r>
                        <a:rPr lang="ar-EG" sz="1700" dirty="0"/>
                        <a:t>المدير التقني</a:t>
                      </a:r>
                    </a:p>
                  </a:txBody>
                  <a:tcPr marL="85320" marR="85320" marT="42660" marB="42660" anchor="ctr">
                    <a:lnL>
                      <a:noFill/>
                    </a:lnL>
                    <a:lnR>
                      <a:noFill/>
                    </a:lnR>
                    <a:lnT>
                      <a:noFill/>
                    </a:lnT>
                    <a:lnB>
                      <a:noFill/>
                    </a:lnB>
                    <a:noFill/>
                  </a:tcPr>
                </a:tc>
                <a:tc>
                  <a:txBody>
                    <a:bodyPr/>
                    <a:lstStyle/>
                    <a:p>
                      <a:r>
                        <a:rPr lang="ar-EG" sz="1700"/>
                        <a:t>داخلي</a:t>
                      </a:r>
                    </a:p>
                  </a:txBody>
                  <a:tcPr marL="85320" marR="85320" marT="42660" marB="42660" anchor="ctr">
                    <a:lnL>
                      <a:noFill/>
                    </a:lnL>
                    <a:lnR>
                      <a:noFill/>
                    </a:lnR>
                    <a:lnT>
                      <a:noFill/>
                    </a:lnT>
                    <a:lnB>
                      <a:noFill/>
                    </a:lnB>
                    <a:noFill/>
                  </a:tcPr>
                </a:tc>
                <a:tc>
                  <a:txBody>
                    <a:bodyPr/>
                    <a:lstStyle/>
                    <a:p>
                      <a:r>
                        <a:rPr lang="ar-EG" sz="1700"/>
                        <a:t>مدير أول، رئيس مدير المشروع</a:t>
                      </a:r>
                    </a:p>
                  </a:txBody>
                  <a:tcPr marL="85320" marR="85320" marT="42660" marB="42660" anchor="ctr">
                    <a:lnL>
                      <a:noFill/>
                    </a:lnL>
                    <a:lnR>
                      <a:noFill/>
                    </a:lnR>
                    <a:lnT>
                      <a:noFill/>
                    </a:lnT>
                    <a:lnB>
                      <a:noFill/>
                    </a:lnB>
                    <a:noFill/>
                  </a:tcPr>
                </a:tc>
                <a:tc>
                  <a:txBody>
                    <a:bodyPr/>
                    <a:lstStyle/>
                    <a:p>
                      <a:r>
                        <a:rPr lang="en-US" sz="1700"/>
                        <a:t>chien@globaoil.com</a:t>
                      </a:r>
                    </a:p>
                  </a:txBody>
                  <a:tcPr marL="85320" marR="85320" marT="42660" marB="42660" anchor="ctr">
                    <a:lnL>
                      <a:noFill/>
                    </a:lnL>
                    <a:lnR>
                      <a:noFill/>
                    </a:lnR>
                    <a:lnT>
                      <a:noFill/>
                    </a:lnT>
                    <a:lnB>
                      <a:noFill/>
                    </a:lnB>
                    <a:noFill/>
                  </a:tcPr>
                </a:tc>
                <a:extLst>
                  <a:ext uri="{0D108BD9-81ED-4DB2-BD59-A6C34878D82A}">
                    <a16:rowId xmlns:a16="http://schemas.microsoft.com/office/drawing/2014/main" val="2846918259"/>
                  </a:ext>
                </a:extLst>
              </a:tr>
              <a:tr h="341281">
                <a:tc>
                  <a:txBody>
                    <a:bodyPr/>
                    <a:lstStyle/>
                    <a:p>
                      <a:r>
                        <a:rPr lang="ar-EG" sz="1700"/>
                        <a:t>ريان</a:t>
                      </a:r>
                    </a:p>
                  </a:txBody>
                  <a:tcPr marL="85320" marR="85320" marT="42660" marB="42660" anchor="ctr">
                    <a:lnL>
                      <a:noFill/>
                    </a:lnL>
                    <a:lnR>
                      <a:noFill/>
                    </a:lnR>
                    <a:lnT>
                      <a:noFill/>
                    </a:lnT>
                    <a:lnB>
                      <a:noFill/>
                    </a:lnB>
                    <a:noFill/>
                  </a:tcPr>
                </a:tc>
                <a:tc>
                  <a:txBody>
                    <a:bodyPr/>
                    <a:lstStyle/>
                    <a:p>
                      <a:r>
                        <a:rPr lang="ar-EG" sz="1700"/>
                        <a:t>محلل تكنولوجيا المعلومات</a:t>
                      </a:r>
                    </a:p>
                  </a:txBody>
                  <a:tcPr marL="85320" marR="85320" marT="42660" marB="42660" anchor="ctr">
                    <a:lnL>
                      <a:noFill/>
                    </a:lnL>
                    <a:lnR>
                      <a:noFill/>
                    </a:lnR>
                    <a:lnT>
                      <a:noFill/>
                    </a:lnT>
                    <a:lnB>
                      <a:noFill/>
                    </a:lnB>
                    <a:noFill/>
                  </a:tcPr>
                </a:tc>
                <a:tc>
                  <a:txBody>
                    <a:bodyPr/>
                    <a:lstStyle/>
                    <a:p>
                      <a:r>
                        <a:rPr lang="ar-EG" sz="1700"/>
                        <a:t>داخلي</a:t>
                      </a:r>
                    </a:p>
                  </a:txBody>
                  <a:tcPr marL="85320" marR="85320" marT="42660" marB="42660" anchor="ctr">
                    <a:lnL>
                      <a:noFill/>
                    </a:lnL>
                    <a:lnR>
                      <a:noFill/>
                    </a:lnR>
                    <a:lnT>
                      <a:noFill/>
                    </a:lnT>
                    <a:lnB>
                      <a:noFill/>
                    </a:lnB>
                    <a:noFill/>
                  </a:tcPr>
                </a:tc>
                <a:tc>
                  <a:txBody>
                    <a:bodyPr/>
                    <a:lstStyle/>
                    <a:p>
                      <a:r>
                        <a:rPr lang="ar-EG" sz="1700"/>
                        <a:t>عضو الفريق</a:t>
                      </a:r>
                    </a:p>
                  </a:txBody>
                  <a:tcPr marL="85320" marR="85320" marT="42660" marB="42660" anchor="ctr">
                    <a:lnL>
                      <a:noFill/>
                    </a:lnL>
                    <a:lnR>
                      <a:noFill/>
                    </a:lnR>
                    <a:lnT>
                      <a:noFill/>
                    </a:lnT>
                    <a:lnB>
                      <a:noFill/>
                    </a:lnB>
                    <a:noFill/>
                  </a:tcPr>
                </a:tc>
                <a:tc>
                  <a:txBody>
                    <a:bodyPr/>
                    <a:lstStyle/>
                    <a:p>
                      <a:r>
                        <a:rPr lang="en-US" sz="1700"/>
                        <a:t>ryan@globaoil.com</a:t>
                      </a:r>
                    </a:p>
                  </a:txBody>
                  <a:tcPr marL="85320" marR="85320" marT="42660" marB="42660" anchor="ctr">
                    <a:lnL>
                      <a:noFill/>
                    </a:lnL>
                    <a:lnR>
                      <a:noFill/>
                    </a:lnR>
                    <a:lnT>
                      <a:noFill/>
                    </a:lnT>
                    <a:lnB>
                      <a:noFill/>
                    </a:lnB>
                    <a:noFill/>
                  </a:tcPr>
                </a:tc>
                <a:extLst>
                  <a:ext uri="{0D108BD9-81ED-4DB2-BD59-A6C34878D82A}">
                    <a16:rowId xmlns:a16="http://schemas.microsoft.com/office/drawing/2014/main" val="1472030113"/>
                  </a:ext>
                </a:extLst>
              </a:tr>
              <a:tr h="341281">
                <a:tc>
                  <a:txBody>
                    <a:bodyPr/>
                    <a:lstStyle/>
                    <a:p>
                      <a:r>
                        <a:rPr lang="ar-EG" sz="1700"/>
                        <a:t>لوري</a:t>
                      </a:r>
                    </a:p>
                  </a:txBody>
                  <a:tcPr marL="85320" marR="85320" marT="42660" marB="42660" anchor="ctr">
                    <a:lnL>
                      <a:noFill/>
                    </a:lnL>
                    <a:lnR>
                      <a:noFill/>
                    </a:lnR>
                    <a:lnT>
                      <a:noFill/>
                    </a:lnT>
                    <a:lnB>
                      <a:noFill/>
                    </a:lnB>
                    <a:noFill/>
                  </a:tcPr>
                </a:tc>
                <a:tc>
                  <a:txBody>
                    <a:bodyPr/>
                    <a:lstStyle/>
                    <a:p>
                      <a:r>
                        <a:rPr lang="ar-EG" sz="1700"/>
                        <a:t>مدير المحاسبة</a:t>
                      </a:r>
                    </a:p>
                  </a:txBody>
                  <a:tcPr marL="85320" marR="85320" marT="42660" marB="42660" anchor="ctr">
                    <a:lnL>
                      <a:noFill/>
                    </a:lnL>
                    <a:lnR>
                      <a:noFill/>
                    </a:lnR>
                    <a:lnT>
                      <a:noFill/>
                    </a:lnT>
                    <a:lnB>
                      <a:noFill/>
                    </a:lnB>
                    <a:noFill/>
                  </a:tcPr>
                </a:tc>
                <a:tc>
                  <a:txBody>
                    <a:bodyPr/>
                    <a:lstStyle/>
                    <a:p>
                      <a:r>
                        <a:rPr lang="ar-EG" sz="1700"/>
                        <a:t>داخلي</a:t>
                      </a:r>
                    </a:p>
                  </a:txBody>
                  <a:tcPr marL="85320" marR="85320" marT="42660" marB="42660" anchor="ctr">
                    <a:lnL>
                      <a:noFill/>
                    </a:lnL>
                    <a:lnR>
                      <a:noFill/>
                    </a:lnR>
                    <a:lnT>
                      <a:noFill/>
                    </a:lnT>
                    <a:lnB>
                      <a:noFill/>
                    </a:lnB>
                    <a:noFill/>
                  </a:tcPr>
                </a:tc>
                <a:tc>
                  <a:txBody>
                    <a:bodyPr/>
                    <a:lstStyle/>
                    <a:p>
                      <a:r>
                        <a:rPr lang="ar-EG" sz="1700"/>
                        <a:t>مدير أول</a:t>
                      </a:r>
                    </a:p>
                  </a:txBody>
                  <a:tcPr marL="85320" marR="85320" marT="42660" marB="42660" anchor="ctr">
                    <a:lnL>
                      <a:noFill/>
                    </a:lnL>
                    <a:lnR>
                      <a:noFill/>
                    </a:lnR>
                    <a:lnT>
                      <a:noFill/>
                    </a:lnT>
                    <a:lnB>
                      <a:noFill/>
                    </a:lnB>
                    <a:noFill/>
                  </a:tcPr>
                </a:tc>
                <a:tc>
                  <a:txBody>
                    <a:bodyPr/>
                    <a:lstStyle/>
                    <a:p>
                      <a:r>
                        <a:rPr lang="en-US" sz="1700"/>
                        <a:t>lori@globaoil.com</a:t>
                      </a:r>
                    </a:p>
                  </a:txBody>
                  <a:tcPr marL="85320" marR="85320" marT="42660" marB="42660" anchor="ctr">
                    <a:lnL>
                      <a:noFill/>
                    </a:lnL>
                    <a:lnR>
                      <a:noFill/>
                    </a:lnR>
                    <a:lnT>
                      <a:noFill/>
                    </a:lnT>
                    <a:lnB>
                      <a:noFill/>
                    </a:lnB>
                    <a:noFill/>
                  </a:tcPr>
                </a:tc>
                <a:extLst>
                  <a:ext uri="{0D108BD9-81ED-4DB2-BD59-A6C34878D82A}">
                    <a16:rowId xmlns:a16="http://schemas.microsoft.com/office/drawing/2014/main" val="1819059212"/>
                  </a:ext>
                </a:extLst>
              </a:tr>
              <a:tr h="597242">
                <a:tc>
                  <a:txBody>
                    <a:bodyPr/>
                    <a:lstStyle/>
                    <a:p>
                      <a:r>
                        <a:rPr lang="ar-EG" sz="1700"/>
                        <a:t>سانجاي</a:t>
                      </a:r>
                    </a:p>
                  </a:txBody>
                  <a:tcPr marL="85320" marR="85320" marT="42660" marB="42660" anchor="ctr">
                    <a:lnL>
                      <a:noFill/>
                    </a:lnL>
                    <a:lnR>
                      <a:noFill/>
                    </a:lnR>
                    <a:lnT>
                      <a:noFill/>
                    </a:lnT>
                    <a:lnB>
                      <a:noFill/>
                    </a:lnB>
                    <a:noFill/>
                  </a:tcPr>
                </a:tc>
                <a:tc>
                  <a:txBody>
                    <a:bodyPr/>
                    <a:lstStyle/>
                    <a:p>
                      <a:r>
                        <a:rPr lang="ar-EG" sz="1700"/>
                        <a:t>مدير المصافي</a:t>
                      </a:r>
                    </a:p>
                  </a:txBody>
                  <a:tcPr marL="85320" marR="85320" marT="42660" marB="42660" anchor="ctr">
                    <a:lnL>
                      <a:noFill/>
                    </a:lnL>
                    <a:lnR>
                      <a:noFill/>
                    </a:lnR>
                    <a:lnT>
                      <a:noFill/>
                    </a:lnT>
                    <a:lnB>
                      <a:noFill/>
                    </a:lnB>
                    <a:noFill/>
                  </a:tcPr>
                </a:tc>
                <a:tc>
                  <a:txBody>
                    <a:bodyPr/>
                    <a:lstStyle/>
                    <a:p>
                      <a:r>
                        <a:rPr lang="ar-EG" sz="1700"/>
                        <a:t>داخلي</a:t>
                      </a:r>
                    </a:p>
                  </a:txBody>
                  <a:tcPr marL="85320" marR="85320" marT="42660" marB="42660" anchor="ctr">
                    <a:lnL>
                      <a:noFill/>
                    </a:lnL>
                    <a:lnR>
                      <a:noFill/>
                    </a:lnR>
                    <a:lnT>
                      <a:noFill/>
                    </a:lnT>
                    <a:lnB>
                      <a:noFill/>
                    </a:lnB>
                    <a:noFill/>
                  </a:tcPr>
                </a:tc>
                <a:tc>
                  <a:txBody>
                    <a:bodyPr/>
                    <a:lstStyle/>
                    <a:p>
                      <a:r>
                        <a:rPr lang="ar-EG" sz="1700"/>
                        <a:t>مدير أكبر مصفاة</a:t>
                      </a:r>
                    </a:p>
                  </a:txBody>
                  <a:tcPr marL="85320" marR="85320" marT="42660" marB="42660" anchor="ctr">
                    <a:lnL>
                      <a:noFill/>
                    </a:lnL>
                    <a:lnR>
                      <a:noFill/>
                    </a:lnR>
                    <a:lnT>
                      <a:noFill/>
                    </a:lnT>
                    <a:lnB>
                      <a:noFill/>
                    </a:lnB>
                    <a:noFill/>
                  </a:tcPr>
                </a:tc>
                <a:tc>
                  <a:txBody>
                    <a:bodyPr/>
                    <a:lstStyle/>
                    <a:p>
                      <a:r>
                        <a:rPr lang="en-US" sz="1700"/>
                        <a:t>sanjay@globaoil.com</a:t>
                      </a:r>
                    </a:p>
                  </a:txBody>
                  <a:tcPr marL="85320" marR="85320" marT="42660" marB="42660" anchor="ctr">
                    <a:lnL>
                      <a:noFill/>
                    </a:lnL>
                    <a:lnR>
                      <a:noFill/>
                    </a:lnR>
                    <a:lnT>
                      <a:noFill/>
                    </a:lnT>
                    <a:lnB>
                      <a:noFill/>
                    </a:lnB>
                    <a:noFill/>
                  </a:tcPr>
                </a:tc>
                <a:extLst>
                  <a:ext uri="{0D108BD9-81ED-4DB2-BD59-A6C34878D82A}">
                    <a16:rowId xmlns:a16="http://schemas.microsoft.com/office/drawing/2014/main" val="1586445417"/>
                  </a:ext>
                </a:extLst>
              </a:tr>
              <a:tr h="341281">
                <a:tc>
                  <a:txBody>
                    <a:bodyPr/>
                    <a:lstStyle/>
                    <a:p>
                      <a:r>
                        <a:rPr lang="ar-EG" sz="1700"/>
                        <a:t>ديبرا</a:t>
                      </a:r>
                    </a:p>
                  </a:txBody>
                  <a:tcPr marL="85320" marR="85320" marT="42660" marB="42660" anchor="ctr">
                    <a:lnL>
                      <a:noFill/>
                    </a:lnL>
                    <a:lnR>
                      <a:noFill/>
                    </a:lnR>
                    <a:lnT>
                      <a:noFill/>
                    </a:lnT>
                    <a:lnB>
                      <a:noFill/>
                    </a:lnB>
                    <a:noFill/>
                  </a:tcPr>
                </a:tc>
                <a:tc>
                  <a:txBody>
                    <a:bodyPr/>
                    <a:lstStyle/>
                    <a:p>
                      <a:r>
                        <a:rPr lang="ar-EG" sz="1700"/>
                        <a:t>مستشار</a:t>
                      </a:r>
                    </a:p>
                  </a:txBody>
                  <a:tcPr marL="85320" marR="85320" marT="42660" marB="42660" anchor="ctr">
                    <a:lnL>
                      <a:noFill/>
                    </a:lnL>
                    <a:lnR>
                      <a:noFill/>
                    </a:lnR>
                    <a:lnT>
                      <a:noFill/>
                    </a:lnT>
                    <a:lnB>
                      <a:noFill/>
                    </a:lnB>
                    <a:noFill/>
                  </a:tcPr>
                </a:tc>
                <a:tc>
                  <a:txBody>
                    <a:bodyPr/>
                    <a:lstStyle/>
                    <a:p>
                      <a:r>
                        <a:rPr lang="ar-EG" sz="1700"/>
                        <a:t>خارجي</a:t>
                      </a:r>
                    </a:p>
                  </a:txBody>
                  <a:tcPr marL="85320" marR="85320" marT="42660" marB="42660" anchor="ctr">
                    <a:lnL>
                      <a:noFill/>
                    </a:lnL>
                    <a:lnR>
                      <a:noFill/>
                    </a:lnR>
                    <a:lnT>
                      <a:noFill/>
                    </a:lnT>
                    <a:lnB>
                      <a:noFill/>
                    </a:lnB>
                    <a:noFill/>
                  </a:tcPr>
                </a:tc>
                <a:tc>
                  <a:txBody>
                    <a:bodyPr/>
                    <a:lstStyle/>
                    <a:p>
                      <a:r>
                        <a:rPr lang="ar-EG" sz="1700"/>
                        <a:t>مدير المشروع</a:t>
                      </a:r>
                    </a:p>
                  </a:txBody>
                  <a:tcPr marL="85320" marR="85320" marT="42660" marB="42660" anchor="ctr">
                    <a:lnL>
                      <a:noFill/>
                    </a:lnL>
                    <a:lnR>
                      <a:noFill/>
                    </a:lnR>
                    <a:lnT>
                      <a:noFill/>
                    </a:lnT>
                    <a:lnB>
                      <a:noFill/>
                    </a:lnB>
                    <a:noFill/>
                  </a:tcPr>
                </a:tc>
                <a:tc>
                  <a:txBody>
                    <a:bodyPr/>
                    <a:lstStyle/>
                    <a:p>
                      <a:r>
                        <a:rPr lang="en-US" sz="1700"/>
                        <a:t>debra@gmail.com</a:t>
                      </a:r>
                    </a:p>
                  </a:txBody>
                  <a:tcPr marL="85320" marR="85320" marT="42660" marB="42660" anchor="ctr">
                    <a:lnL>
                      <a:noFill/>
                    </a:lnL>
                    <a:lnR>
                      <a:noFill/>
                    </a:lnR>
                    <a:lnT>
                      <a:noFill/>
                    </a:lnT>
                    <a:lnB>
                      <a:noFill/>
                    </a:lnB>
                    <a:noFill/>
                  </a:tcPr>
                </a:tc>
                <a:extLst>
                  <a:ext uri="{0D108BD9-81ED-4DB2-BD59-A6C34878D82A}">
                    <a16:rowId xmlns:a16="http://schemas.microsoft.com/office/drawing/2014/main" val="3186824494"/>
                  </a:ext>
                </a:extLst>
              </a:tr>
              <a:tr h="597242">
                <a:tc>
                  <a:txBody>
                    <a:bodyPr/>
                    <a:lstStyle/>
                    <a:p>
                      <a:r>
                        <a:rPr lang="ar-EG" sz="1700"/>
                        <a:t>الموردين</a:t>
                      </a:r>
                    </a:p>
                  </a:txBody>
                  <a:tcPr marL="85320" marR="85320" marT="42660" marB="42660" anchor="ctr">
                    <a:lnL>
                      <a:noFill/>
                    </a:lnL>
                    <a:lnR>
                      <a:noFill/>
                    </a:lnR>
                    <a:lnT>
                      <a:noFill/>
                    </a:lnT>
                    <a:lnB>
                      <a:noFill/>
                    </a:lnB>
                    <a:noFill/>
                  </a:tcPr>
                </a:tc>
                <a:tc>
                  <a:txBody>
                    <a:bodyPr/>
                    <a:lstStyle/>
                    <a:p>
                      <a:r>
                        <a:rPr lang="ar-EG" sz="1700"/>
                        <a:t>الموردين</a:t>
                      </a:r>
                    </a:p>
                  </a:txBody>
                  <a:tcPr marL="85320" marR="85320" marT="42660" marB="42660" anchor="ctr">
                    <a:lnL>
                      <a:noFill/>
                    </a:lnL>
                    <a:lnR>
                      <a:noFill/>
                    </a:lnR>
                    <a:lnT>
                      <a:noFill/>
                    </a:lnT>
                    <a:lnB>
                      <a:noFill/>
                    </a:lnB>
                    <a:noFill/>
                  </a:tcPr>
                </a:tc>
                <a:tc>
                  <a:txBody>
                    <a:bodyPr/>
                    <a:lstStyle/>
                    <a:p>
                      <a:r>
                        <a:rPr lang="ar-EG" sz="1700"/>
                        <a:t>خارجي</a:t>
                      </a:r>
                    </a:p>
                  </a:txBody>
                  <a:tcPr marL="85320" marR="85320" marT="42660" marB="42660" anchor="ctr">
                    <a:lnL>
                      <a:noFill/>
                    </a:lnL>
                    <a:lnR>
                      <a:noFill/>
                    </a:lnR>
                    <a:lnT>
                      <a:noFill/>
                    </a:lnT>
                    <a:lnB>
                      <a:noFill/>
                    </a:lnB>
                    <a:noFill/>
                  </a:tcPr>
                </a:tc>
                <a:tc>
                  <a:txBody>
                    <a:bodyPr/>
                    <a:lstStyle/>
                    <a:p>
                      <a:r>
                        <a:rPr lang="ar-EG" sz="1700"/>
                        <a:t>توريد البرامج</a:t>
                      </a:r>
                    </a:p>
                  </a:txBody>
                  <a:tcPr marL="85320" marR="85320" marT="42660" marB="42660" anchor="ctr">
                    <a:lnL>
                      <a:noFill/>
                    </a:lnL>
                    <a:lnR>
                      <a:noFill/>
                    </a:lnR>
                    <a:lnT>
                      <a:noFill/>
                    </a:lnT>
                    <a:lnB>
                      <a:noFill/>
                    </a:lnB>
                    <a:noFill/>
                  </a:tcPr>
                </a:tc>
                <a:tc>
                  <a:txBody>
                    <a:bodyPr/>
                    <a:lstStyle/>
                    <a:p>
                      <a:r>
                        <a:rPr lang="en-US" sz="1700" dirty="0"/>
                        <a:t>suppliers@gmail.com</a:t>
                      </a:r>
                    </a:p>
                  </a:txBody>
                  <a:tcPr marL="85320" marR="85320" marT="42660" marB="42660" anchor="ctr">
                    <a:lnL>
                      <a:noFill/>
                    </a:lnL>
                    <a:lnR>
                      <a:noFill/>
                    </a:lnR>
                    <a:lnT>
                      <a:noFill/>
                    </a:lnT>
                    <a:lnB>
                      <a:noFill/>
                    </a:lnB>
                    <a:noFill/>
                  </a:tcPr>
                </a:tc>
                <a:extLst>
                  <a:ext uri="{0D108BD9-81ED-4DB2-BD59-A6C34878D82A}">
                    <a16:rowId xmlns:a16="http://schemas.microsoft.com/office/drawing/2014/main" val="4274099489"/>
                  </a:ext>
                </a:extLst>
              </a:tr>
            </a:tbl>
          </a:graphicData>
        </a:graphic>
      </p:graphicFrame>
      <p:sp>
        <p:nvSpPr>
          <p:cNvPr id="8" name="Rectangle 2">
            <a:extLst>
              <a:ext uri="{FF2B5EF4-FFF2-40B4-BE49-F238E27FC236}">
                <a16:creationId xmlns:a16="http://schemas.microsoft.com/office/drawing/2014/main" id="{4A137197-1FC2-1DA2-1844-01B7A22D590D}"/>
              </a:ext>
            </a:extLst>
          </p:cNvPr>
          <p:cNvSpPr>
            <a:spLocks noChangeArrowheads="1"/>
          </p:cNvSpPr>
          <p:nvPr/>
        </p:nvSpPr>
        <p:spPr bwMode="auto">
          <a:xfrm>
            <a:off x="1190625" y="16748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2174240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9109BE11-150B-ECE4-BF2F-2C0DA2C1BBF2}"/>
              </a:ext>
            </a:extLst>
          </p:cNvPr>
          <p:cNvGraphicFramePr>
            <a:graphicFrameLocks noGrp="1"/>
          </p:cNvGraphicFramePr>
          <p:nvPr>
            <p:extLst>
              <p:ext uri="{D42A27DB-BD31-4B8C-83A1-F6EECF244321}">
                <p14:modId xmlns:p14="http://schemas.microsoft.com/office/powerpoint/2010/main" val="516578395"/>
              </p:ext>
            </p:extLst>
          </p:nvPr>
        </p:nvGraphicFramePr>
        <p:xfrm>
          <a:off x="927652" y="851702"/>
          <a:ext cx="10515600" cy="3200400"/>
        </p:xfrm>
        <a:graphic>
          <a:graphicData uri="http://schemas.openxmlformats.org/drawingml/2006/table">
            <a:tbl>
              <a:tblPr/>
              <a:tblGrid>
                <a:gridCol w="5257800">
                  <a:extLst>
                    <a:ext uri="{9D8B030D-6E8A-4147-A177-3AD203B41FA5}">
                      <a16:colId xmlns:a16="http://schemas.microsoft.com/office/drawing/2014/main" val="677839809"/>
                    </a:ext>
                  </a:extLst>
                </a:gridCol>
                <a:gridCol w="5257800">
                  <a:extLst>
                    <a:ext uri="{9D8B030D-6E8A-4147-A177-3AD203B41FA5}">
                      <a16:colId xmlns:a16="http://schemas.microsoft.com/office/drawing/2014/main" val="2256649391"/>
                    </a:ext>
                  </a:extLst>
                </a:gridCol>
              </a:tblGrid>
              <a:tr h="0">
                <a:tc>
                  <a:txBody>
                    <a:bodyPr/>
                    <a:lstStyle/>
                    <a:p>
                      <a:r>
                        <a:rPr lang="en-US" sz="2200" b="1" dirty="0"/>
                        <a:t>Classifying Stakeholders:</a:t>
                      </a:r>
                      <a:r>
                        <a:rPr lang="en-US" sz="2200" dirty="0"/>
                        <a:t> After identifying key project stakeholders, you can use different classification models to determine an approach for managing stakeholder relationships.</a:t>
                      </a:r>
                    </a:p>
                  </a:txBody>
                  <a:tcPr anchor="ctr">
                    <a:lnL>
                      <a:noFill/>
                    </a:lnL>
                    <a:lnR>
                      <a:noFill/>
                    </a:lnR>
                    <a:lnT>
                      <a:noFill/>
                    </a:lnT>
                    <a:lnB>
                      <a:noFill/>
                    </a:lnB>
                    <a:noFill/>
                  </a:tcPr>
                </a:tc>
                <a:tc>
                  <a:txBody>
                    <a:bodyPr/>
                    <a:lstStyle/>
                    <a:p>
                      <a:pPr algn="r"/>
                      <a:r>
                        <a:rPr lang="ar-EG" sz="2200" b="1" dirty="0">
                          <a:solidFill>
                            <a:schemeClr val="tx2"/>
                          </a:solidFill>
                        </a:rPr>
                        <a:t>تصنيف أصحاب المصلحة:</a:t>
                      </a:r>
                      <a:r>
                        <a:rPr lang="ar-EG" sz="2200" dirty="0">
                          <a:solidFill>
                            <a:schemeClr val="tx2"/>
                          </a:solidFill>
                        </a:rPr>
                        <a:t> بعد تحديد أصحاب المصلحة الرئيسيين في المشروع، يمكنك استخدام نماذج تصنيف مختلفة لتحديد نهج لإدارة العلاقات مع أصحاب المصلحة.</a:t>
                      </a:r>
                    </a:p>
                  </a:txBody>
                  <a:tcPr anchor="ctr">
                    <a:lnL>
                      <a:noFill/>
                    </a:lnL>
                    <a:lnR>
                      <a:noFill/>
                    </a:lnR>
                    <a:lnT>
                      <a:noFill/>
                    </a:lnT>
                    <a:lnB>
                      <a:noFill/>
                    </a:lnB>
                    <a:noFill/>
                  </a:tcPr>
                </a:tc>
                <a:extLst>
                  <a:ext uri="{0D108BD9-81ED-4DB2-BD59-A6C34878D82A}">
                    <a16:rowId xmlns:a16="http://schemas.microsoft.com/office/drawing/2014/main" val="458065673"/>
                  </a:ext>
                </a:extLst>
              </a:tr>
              <a:tr h="0">
                <a:tc>
                  <a:txBody>
                    <a:bodyPr/>
                    <a:lstStyle/>
                    <a:p>
                      <a:r>
                        <a:rPr lang="en-US" sz="2200"/>
                        <a:t>A power/interest grid can be used to group stakeholders based on their level of authority (power) and their level of concern (interest) for project outcomes.</a:t>
                      </a:r>
                    </a:p>
                  </a:txBody>
                  <a:tcPr anchor="ctr">
                    <a:lnL>
                      <a:noFill/>
                    </a:lnL>
                    <a:lnR>
                      <a:noFill/>
                    </a:lnR>
                    <a:lnT>
                      <a:noFill/>
                    </a:lnT>
                    <a:lnB>
                      <a:noFill/>
                    </a:lnB>
                    <a:noFill/>
                  </a:tcPr>
                </a:tc>
                <a:tc>
                  <a:txBody>
                    <a:bodyPr/>
                    <a:lstStyle/>
                    <a:p>
                      <a:pPr algn="r"/>
                      <a:r>
                        <a:rPr lang="ar-EG" sz="2200" dirty="0">
                          <a:solidFill>
                            <a:schemeClr val="tx2"/>
                          </a:solidFill>
                        </a:rPr>
                        <a:t>يمكن استخدام مصفوفة القوة/الاهتمام لتجميع أصحاب المصلحة بناءً على مستوى سلطتهم (القوة) ومستوى اهتمامهم بنتائج المشروع (الاهتمام).</a:t>
                      </a:r>
                    </a:p>
                  </a:txBody>
                  <a:tcPr anchor="ctr">
                    <a:lnL>
                      <a:noFill/>
                    </a:lnL>
                    <a:lnR>
                      <a:noFill/>
                    </a:lnR>
                    <a:lnT>
                      <a:noFill/>
                    </a:lnT>
                    <a:lnB>
                      <a:noFill/>
                    </a:lnB>
                    <a:noFill/>
                  </a:tcPr>
                </a:tc>
                <a:extLst>
                  <a:ext uri="{0D108BD9-81ED-4DB2-BD59-A6C34878D82A}">
                    <a16:rowId xmlns:a16="http://schemas.microsoft.com/office/drawing/2014/main" val="1437705197"/>
                  </a:ext>
                </a:extLst>
              </a:tr>
            </a:tbl>
          </a:graphicData>
        </a:graphic>
      </p:graphicFrame>
      <p:sp>
        <p:nvSpPr>
          <p:cNvPr id="3" name="Rectangle 1">
            <a:extLst>
              <a:ext uri="{FF2B5EF4-FFF2-40B4-BE49-F238E27FC236}">
                <a16:creationId xmlns:a16="http://schemas.microsoft.com/office/drawing/2014/main" id="{A6E952C6-5DF4-4012-7C0D-35984ECD66C8}"/>
              </a:ext>
            </a:extLst>
          </p:cNvPr>
          <p:cNvSpPr>
            <a:spLocks noChangeArrowheads="1"/>
          </p:cNvSpPr>
          <p:nvPr/>
        </p:nvSpPr>
        <p:spPr bwMode="auto">
          <a:xfrm>
            <a:off x="838200" y="26304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0399185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2" name="TextBox 1">
            <a:extLst>
              <a:ext uri="{FF2B5EF4-FFF2-40B4-BE49-F238E27FC236}">
                <a16:creationId xmlns:a16="http://schemas.microsoft.com/office/drawing/2014/main" id="{6272D6B0-6103-CB6E-1613-2D42FC14FC36}"/>
              </a:ext>
            </a:extLst>
          </p:cNvPr>
          <p:cNvSpPr txBox="1"/>
          <p:nvPr/>
        </p:nvSpPr>
        <p:spPr>
          <a:xfrm>
            <a:off x="4020207" y="685800"/>
            <a:ext cx="4493829" cy="492443"/>
          </a:xfrm>
          <a:prstGeom prst="rect">
            <a:avLst/>
          </a:prstGeom>
          <a:noFill/>
        </p:spPr>
        <p:txBody>
          <a:bodyPr wrap="square">
            <a:spAutoFit/>
          </a:bodyPr>
          <a:lstStyle/>
          <a:p>
            <a:r>
              <a:rPr lang="en-US" sz="2600" b="1" dirty="0">
                <a:solidFill>
                  <a:schemeClr val="tx2">
                    <a:lumMod val="60000"/>
                    <a:lumOff val="40000"/>
                  </a:schemeClr>
                </a:solidFill>
                <a:latin typeface="Times New Roman" panose="02020603050405020304" pitchFamily="18" charset="0"/>
                <a:cs typeface="Times New Roman" panose="02020603050405020304" pitchFamily="18" charset="0"/>
              </a:rPr>
              <a:t>Figure 2. Power/Interest Grid</a:t>
            </a:r>
            <a:endParaRPr lang="en-US" sz="2600" dirty="0"/>
          </a:p>
        </p:txBody>
      </p:sp>
      <p:pic>
        <p:nvPicPr>
          <p:cNvPr id="3" name="Picture 2">
            <a:extLst>
              <a:ext uri="{FF2B5EF4-FFF2-40B4-BE49-F238E27FC236}">
                <a16:creationId xmlns:a16="http://schemas.microsoft.com/office/drawing/2014/main" id="{3732CDEE-D091-A8B1-741D-517CC1929E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166649"/>
            <a:ext cx="10668000" cy="5013434"/>
          </a:xfrm>
          <a:prstGeom prst="rect">
            <a:avLst/>
          </a:prstGeom>
        </p:spPr>
      </p:pic>
    </p:spTree>
    <p:extLst>
      <p:ext uri="{BB962C8B-B14F-4D97-AF65-F5344CB8AC3E}">
        <p14:creationId xmlns:p14="http://schemas.microsoft.com/office/powerpoint/2010/main" val="35687034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1"/>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3" name="TextBox 2">
            <a:extLst>
              <a:ext uri="{FF2B5EF4-FFF2-40B4-BE49-F238E27FC236}">
                <a16:creationId xmlns:a16="http://schemas.microsoft.com/office/drawing/2014/main" id="{95EB7E25-09A6-B4B5-DDEA-51010DEF236A}"/>
              </a:ext>
            </a:extLst>
          </p:cNvPr>
          <p:cNvSpPr txBox="1"/>
          <p:nvPr/>
        </p:nvSpPr>
        <p:spPr>
          <a:xfrm>
            <a:off x="1659834" y="1468762"/>
            <a:ext cx="9243391" cy="4093428"/>
          </a:xfrm>
          <a:prstGeom prst="rect">
            <a:avLst/>
          </a:prstGeom>
          <a:noFill/>
        </p:spPr>
        <p:txBody>
          <a:bodyPr wrap="square">
            <a:spAutoFit/>
          </a:bodyPr>
          <a:lstStyle/>
          <a:p>
            <a:pPr algn="r" rtl="1"/>
            <a:r>
              <a:rPr lang="ar-EG" sz="2000" dirty="0"/>
              <a:t>الصورة توضح </a:t>
            </a:r>
            <a:r>
              <a:rPr lang="en-US" sz="2000" dirty="0"/>
              <a:t>“</a:t>
            </a:r>
            <a:r>
              <a:rPr lang="en-US" sz="2000" b="1" dirty="0"/>
              <a:t>Power/Interest Grid"</a:t>
            </a:r>
            <a:r>
              <a:rPr lang="en-US" sz="2000" dirty="0"/>
              <a:t>، </a:t>
            </a:r>
            <a:r>
              <a:rPr lang="ar-EG" sz="2000" dirty="0"/>
              <a:t>وهو نموذج يستخدم لتصنيف أصحاب المصلحة في المشروع بناءً على مستوى سلطتهم (القدرة) واهتمامهم بنتائج المشروع. يتم تقسيم أصحاب المصلحة إلى أربع فئات رئيسية:</a:t>
            </a:r>
          </a:p>
          <a:p>
            <a:pPr algn="l">
              <a:buFont typeface="+mj-lt"/>
              <a:buAutoNum type="arabicPeriod"/>
            </a:pPr>
            <a:r>
              <a:rPr lang="en-US" sz="2000" b="1" dirty="0"/>
              <a:t>High Power/High Interest (Manage closely):</a:t>
            </a:r>
            <a:endParaRPr lang="en-US" sz="2000" dirty="0"/>
          </a:p>
          <a:p>
            <a:pPr marL="742950" lvl="1" indent="-285750" algn="r" rtl="1">
              <a:buFont typeface="+mj-lt"/>
              <a:buAutoNum type="arabicPeriod"/>
            </a:pPr>
            <a:r>
              <a:rPr lang="ar-EG" sz="2000" dirty="0"/>
              <a:t>أصحاب السلطة العالية والاهتمام العالي، يجب إدارة هؤلاء عن كثب لضمان تحقيق أهداف المشروع.</a:t>
            </a:r>
          </a:p>
          <a:p>
            <a:pPr algn="l">
              <a:buFont typeface="+mj-lt"/>
              <a:buAutoNum type="arabicPeriod"/>
            </a:pPr>
            <a:r>
              <a:rPr lang="en-US" sz="2000" b="1" dirty="0"/>
              <a:t>High Power/Low Interest (Keep satisfied):</a:t>
            </a:r>
            <a:endParaRPr lang="en-US" sz="2000" dirty="0"/>
          </a:p>
          <a:p>
            <a:pPr lvl="1" algn="r" rtl="1"/>
            <a:r>
              <a:rPr lang="ar-EG" sz="2000" dirty="0"/>
              <a:t>2. أصحاب السلطة العالية ولكن مع اهتمام منخفض بالمشروع. يجب إبقاؤهم راضين ولكن ليس بالضرورة إشراكهم في التفاصيل.</a:t>
            </a:r>
          </a:p>
          <a:p>
            <a:pPr algn="l">
              <a:buFont typeface="+mj-lt"/>
              <a:buAutoNum type="arabicPeriod"/>
            </a:pPr>
            <a:r>
              <a:rPr lang="en-US" sz="2000" b="1" dirty="0"/>
              <a:t>Low Power/High Interest (Keep informed):</a:t>
            </a:r>
            <a:endParaRPr lang="en-US" sz="2000" dirty="0"/>
          </a:p>
          <a:p>
            <a:pPr lvl="1" algn="r" rtl="1"/>
            <a:r>
              <a:rPr lang="ar-EG" sz="2000" dirty="0"/>
              <a:t>3. أصحاب المصلحة ذوي السلطة المنخفضة ولكن مع اهتمام كبير بالمشروع. يجب الحفاظ على اطلاعهم على المستجدات، لكنهم ليسوا في موقع اتخاذ القرارات.</a:t>
            </a:r>
          </a:p>
          <a:p>
            <a:pPr algn="l">
              <a:buFont typeface="+mj-lt"/>
              <a:buAutoNum type="arabicPeriod"/>
            </a:pPr>
            <a:r>
              <a:rPr lang="en-US" sz="2000" b="1" dirty="0"/>
              <a:t>Low Power/Low Interest (Monitor):</a:t>
            </a:r>
            <a:endParaRPr lang="en-US" sz="2000" dirty="0"/>
          </a:p>
          <a:p>
            <a:pPr lvl="1" algn="r" rtl="1"/>
            <a:r>
              <a:rPr lang="ar-EG" sz="2000" dirty="0"/>
              <a:t>4. أصحاب المصلحة الذين لديهم سلطة واهتمام منخفضين. يمكن مراقبتهم لضمان عدم إعاقة المشروع ولكن دون الحاجة إلى إشراكهم بشكل مباشر</a:t>
            </a:r>
          </a:p>
        </p:txBody>
      </p:sp>
    </p:spTree>
    <p:extLst>
      <p:ext uri="{BB962C8B-B14F-4D97-AF65-F5344CB8AC3E}">
        <p14:creationId xmlns:p14="http://schemas.microsoft.com/office/powerpoint/2010/main" val="28251586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4CC1505B-3541-372B-183E-D01910F6541B}"/>
              </a:ext>
            </a:extLst>
          </p:cNvPr>
          <p:cNvGraphicFramePr>
            <a:graphicFrameLocks noGrp="1"/>
          </p:cNvGraphicFramePr>
          <p:nvPr>
            <p:extLst>
              <p:ext uri="{D42A27DB-BD31-4B8C-83A1-F6EECF244321}">
                <p14:modId xmlns:p14="http://schemas.microsoft.com/office/powerpoint/2010/main" val="1662578203"/>
              </p:ext>
            </p:extLst>
          </p:nvPr>
        </p:nvGraphicFramePr>
        <p:xfrm>
          <a:off x="838200" y="1222313"/>
          <a:ext cx="10515600" cy="4572000"/>
        </p:xfrm>
        <a:graphic>
          <a:graphicData uri="http://schemas.openxmlformats.org/drawingml/2006/table">
            <a:tbl>
              <a:tblPr/>
              <a:tblGrid>
                <a:gridCol w="5257800">
                  <a:extLst>
                    <a:ext uri="{9D8B030D-6E8A-4147-A177-3AD203B41FA5}">
                      <a16:colId xmlns:a16="http://schemas.microsoft.com/office/drawing/2014/main" val="2446444778"/>
                    </a:ext>
                  </a:extLst>
                </a:gridCol>
                <a:gridCol w="5257800">
                  <a:extLst>
                    <a:ext uri="{9D8B030D-6E8A-4147-A177-3AD203B41FA5}">
                      <a16:colId xmlns:a16="http://schemas.microsoft.com/office/drawing/2014/main" val="205998064"/>
                    </a:ext>
                  </a:extLst>
                </a:gridCol>
              </a:tblGrid>
              <a:tr h="0">
                <a:tc>
                  <a:txBody>
                    <a:bodyPr/>
                    <a:lstStyle/>
                    <a:p>
                      <a:pPr algn="ctr"/>
                      <a:r>
                        <a:rPr lang="en-US" sz="2200" b="1" dirty="0"/>
                        <a:t>Stakeholder Engagement Levels</a:t>
                      </a:r>
                      <a:endParaRPr lang="en-US" sz="2200" dirty="0"/>
                    </a:p>
                  </a:txBody>
                  <a:tcPr anchor="ctr">
                    <a:lnL>
                      <a:noFill/>
                    </a:lnL>
                    <a:lnR>
                      <a:noFill/>
                    </a:lnR>
                    <a:lnT>
                      <a:noFill/>
                    </a:lnT>
                    <a:lnB>
                      <a:noFill/>
                    </a:lnB>
                    <a:noFill/>
                  </a:tcPr>
                </a:tc>
                <a:tc>
                  <a:txBody>
                    <a:bodyPr/>
                    <a:lstStyle/>
                    <a:p>
                      <a:pPr algn="ctr"/>
                      <a:r>
                        <a:rPr lang="ar-EG" sz="2200" b="1" dirty="0"/>
                        <a:t>مستويات مشاركة أصحاب المصلحة</a:t>
                      </a:r>
                      <a:endParaRPr lang="ar-EG" sz="2200" dirty="0"/>
                    </a:p>
                  </a:txBody>
                  <a:tcPr anchor="ctr">
                    <a:lnL>
                      <a:noFill/>
                    </a:lnL>
                    <a:lnR>
                      <a:noFill/>
                    </a:lnR>
                    <a:lnT>
                      <a:noFill/>
                    </a:lnT>
                    <a:lnB>
                      <a:noFill/>
                    </a:lnB>
                    <a:noFill/>
                  </a:tcPr>
                </a:tc>
                <a:extLst>
                  <a:ext uri="{0D108BD9-81ED-4DB2-BD59-A6C34878D82A}">
                    <a16:rowId xmlns:a16="http://schemas.microsoft.com/office/drawing/2014/main" val="2983022586"/>
                  </a:ext>
                </a:extLst>
              </a:tr>
              <a:tr h="0">
                <a:tc>
                  <a:txBody>
                    <a:bodyPr/>
                    <a:lstStyle/>
                    <a:p>
                      <a:r>
                        <a:rPr lang="en-US" sz="2200" b="1"/>
                        <a:t>Unaware:</a:t>
                      </a:r>
                      <a:r>
                        <a:rPr lang="en-US" sz="2200"/>
                        <a:t> Unaware of the project and its potential impacts on them.</a:t>
                      </a:r>
                    </a:p>
                  </a:txBody>
                  <a:tcPr anchor="ctr">
                    <a:lnL>
                      <a:noFill/>
                    </a:lnL>
                    <a:lnR>
                      <a:noFill/>
                    </a:lnR>
                    <a:lnT>
                      <a:noFill/>
                    </a:lnT>
                    <a:lnB>
                      <a:noFill/>
                    </a:lnB>
                    <a:noFill/>
                  </a:tcPr>
                </a:tc>
                <a:tc>
                  <a:txBody>
                    <a:bodyPr/>
                    <a:lstStyle/>
                    <a:p>
                      <a:pPr algn="r"/>
                      <a:r>
                        <a:rPr lang="ar-EG" sz="2200" b="1"/>
                        <a:t>غير مدرك:</a:t>
                      </a:r>
                      <a:r>
                        <a:rPr lang="ar-EG" sz="2200"/>
                        <a:t> غير مدرك للمشروع وتأثيراته المحتملة عليهم.</a:t>
                      </a:r>
                    </a:p>
                  </a:txBody>
                  <a:tcPr anchor="ctr">
                    <a:lnL>
                      <a:noFill/>
                    </a:lnL>
                    <a:lnR>
                      <a:noFill/>
                    </a:lnR>
                    <a:lnT>
                      <a:noFill/>
                    </a:lnT>
                    <a:lnB>
                      <a:noFill/>
                    </a:lnB>
                    <a:noFill/>
                  </a:tcPr>
                </a:tc>
                <a:extLst>
                  <a:ext uri="{0D108BD9-81ED-4DB2-BD59-A6C34878D82A}">
                    <a16:rowId xmlns:a16="http://schemas.microsoft.com/office/drawing/2014/main" val="3195307173"/>
                  </a:ext>
                </a:extLst>
              </a:tr>
              <a:tr h="0">
                <a:tc>
                  <a:txBody>
                    <a:bodyPr/>
                    <a:lstStyle/>
                    <a:p>
                      <a:r>
                        <a:rPr lang="en-US" sz="2200" b="1"/>
                        <a:t>Resistant:</a:t>
                      </a:r>
                      <a:r>
                        <a:rPr lang="en-US" sz="2200"/>
                        <a:t> Aware of the project yet resistant to change.</a:t>
                      </a:r>
                    </a:p>
                  </a:txBody>
                  <a:tcPr anchor="ctr">
                    <a:lnL>
                      <a:noFill/>
                    </a:lnL>
                    <a:lnR>
                      <a:noFill/>
                    </a:lnR>
                    <a:lnT>
                      <a:noFill/>
                    </a:lnT>
                    <a:lnB>
                      <a:noFill/>
                    </a:lnB>
                    <a:noFill/>
                  </a:tcPr>
                </a:tc>
                <a:tc>
                  <a:txBody>
                    <a:bodyPr/>
                    <a:lstStyle/>
                    <a:p>
                      <a:pPr algn="r"/>
                      <a:r>
                        <a:rPr lang="ar-EG" sz="2200" b="1" dirty="0"/>
                        <a:t>مقاوم:</a:t>
                      </a:r>
                      <a:r>
                        <a:rPr lang="ar-EG" sz="2200" dirty="0"/>
                        <a:t> مدرك للمشروع ولكنه مقاوم للتغيير.</a:t>
                      </a:r>
                    </a:p>
                  </a:txBody>
                  <a:tcPr anchor="ctr">
                    <a:lnL>
                      <a:noFill/>
                    </a:lnL>
                    <a:lnR>
                      <a:noFill/>
                    </a:lnR>
                    <a:lnT>
                      <a:noFill/>
                    </a:lnT>
                    <a:lnB>
                      <a:noFill/>
                    </a:lnB>
                    <a:noFill/>
                  </a:tcPr>
                </a:tc>
                <a:extLst>
                  <a:ext uri="{0D108BD9-81ED-4DB2-BD59-A6C34878D82A}">
                    <a16:rowId xmlns:a16="http://schemas.microsoft.com/office/drawing/2014/main" val="1527751680"/>
                  </a:ext>
                </a:extLst>
              </a:tr>
              <a:tr h="0">
                <a:tc>
                  <a:txBody>
                    <a:bodyPr/>
                    <a:lstStyle/>
                    <a:p>
                      <a:r>
                        <a:rPr lang="en-US" sz="2200" b="1"/>
                        <a:t>Neutral:</a:t>
                      </a:r>
                      <a:r>
                        <a:rPr lang="en-US" sz="2200"/>
                        <a:t> Aware of the project yet neither supportive nor resistant.</a:t>
                      </a:r>
                    </a:p>
                  </a:txBody>
                  <a:tcPr anchor="ctr">
                    <a:lnL>
                      <a:noFill/>
                    </a:lnL>
                    <a:lnR>
                      <a:noFill/>
                    </a:lnR>
                    <a:lnT>
                      <a:noFill/>
                    </a:lnT>
                    <a:lnB>
                      <a:noFill/>
                    </a:lnB>
                    <a:noFill/>
                  </a:tcPr>
                </a:tc>
                <a:tc>
                  <a:txBody>
                    <a:bodyPr/>
                    <a:lstStyle/>
                    <a:p>
                      <a:pPr algn="r"/>
                      <a:r>
                        <a:rPr lang="ar-EG" sz="2200" b="1" dirty="0"/>
                        <a:t>محايد:</a:t>
                      </a:r>
                      <a:r>
                        <a:rPr lang="ar-EG" sz="2200" dirty="0"/>
                        <a:t> مدرك للمشروع ولكنه لا يدعم ولا يعارض التغيير.</a:t>
                      </a:r>
                    </a:p>
                  </a:txBody>
                  <a:tcPr anchor="ctr">
                    <a:lnL>
                      <a:noFill/>
                    </a:lnL>
                    <a:lnR>
                      <a:noFill/>
                    </a:lnR>
                    <a:lnT>
                      <a:noFill/>
                    </a:lnT>
                    <a:lnB>
                      <a:noFill/>
                    </a:lnB>
                    <a:noFill/>
                  </a:tcPr>
                </a:tc>
                <a:extLst>
                  <a:ext uri="{0D108BD9-81ED-4DB2-BD59-A6C34878D82A}">
                    <a16:rowId xmlns:a16="http://schemas.microsoft.com/office/drawing/2014/main" val="2728959462"/>
                  </a:ext>
                </a:extLst>
              </a:tr>
              <a:tr h="0">
                <a:tc>
                  <a:txBody>
                    <a:bodyPr/>
                    <a:lstStyle/>
                    <a:p>
                      <a:r>
                        <a:rPr lang="en-US" sz="2200" b="1"/>
                        <a:t>Supportive:</a:t>
                      </a:r>
                      <a:r>
                        <a:rPr lang="en-US" sz="2200"/>
                        <a:t> Aware of the project and supportive of change.</a:t>
                      </a:r>
                    </a:p>
                  </a:txBody>
                  <a:tcPr anchor="ctr">
                    <a:lnL>
                      <a:noFill/>
                    </a:lnL>
                    <a:lnR>
                      <a:noFill/>
                    </a:lnR>
                    <a:lnT>
                      <a:noFill/>
                    </a:lnT>
                    <a:lnB>
                      <a:noFill/>
                    </a:lnB>
                    <a:noFill/>
                  </a:tcPr>
                </a:tc>
                <a:tc>
                  <a:txBody>
                    <a:bodyPr/>
                    <a:lstStyle/>
                    <a:p>
                      <a:pPr algn="r"/>
                      <a:r>
                        <a:rPr lang="ar-EG" sz="2200" b="1"/>
                        <a:t>داعم:</a:t>
                      </a:r>
                      <a:r>
                        <a:rPr lang="ar-EG" sz="2200"/>
                        <a:t> مدرك للمشروع ويدعم التغيير.</a:t>
                      </a:r>
                    </a:p>
                  </a:txBody>
                  <a:tcPr anchor="ctr">
                    <a:lnL>
                      <a:noFill/>
                    </a:lnL>
                    <a:lnR>
                      <a:noFill/>
                    </a:lnR>
                    <a:lnT>
                      <a:noFill/>
                    </a:lnT>
                    <a:lnB>
                      <a:noFill/>
                    </a:lnB>
                    <a:noFill/>
                  </a:tcPr>
                </a:tc>
                <a:extLst>
                  <a:ext uri="{0D108BD9-81ED-4DB2-BD59-A6C34878D82A}">
                    <a16:rowId xmlns:a16="http://schemas.microsoft.com/office/drawing/2014/main" val="2920715748"/>
                  </a:ext>
                </a:extLst>
              </a:tr>
              <a:tr h="0">
                <a:tc>
                  <a:txBody>
                    <a:bodyPr/>
                    <a:lstStyle/>
                    <a:p>
                      <a:r>
                        <a:rPr lang="en-US" sz="2200" b="1"/>
                        <a:t>Leading:</a:t>
                      </a:r>
                      <a:r>
                        <a:rPr lang="en-US" sz="2200"/>
                        <a:t> Aware of the project and its potential impacts and are actively engaged in ensuring the success of the project.</a:t>
                      </a:r>
                    </a:p>
                  </a:txBody>
                  <a:tcPr anchor="ctr">
                    <a:lnL>
                      <a:noFill/>
                    </a:lnL>
                    <a:lnR>
                      <a:noFill/>
                    </a:lnR>
                    <a:lnT>
                      <a:noFill/>
                    </a:lnT>
                    <a:lnB>
                      <a:noFill/>
                    </a:lnB>
                    <a:noFill/>
                  </a:tcPr>
                </a:tc>
                <a:tc>
                  <a:txBody>
                    <a:bodyPr/>
                    <a:lstStyle/>
                    <a:p>
                      <a:pPr algn="r"/>
                      <a:r>
                        <a:rPr lang="ar-EG" sz="2200" b="1" dirty="0"/>
                        <a:t>قائد:</a:t>
                      </a:r>
                      <a:r>
                        <a:rPr lang="ar-EG" sz="2200" dirty="0"/>
                        <a:t> مدرك للمشروع وتأثيراته المحتملة ويشارك بنشاط في ضمان نجاح المشروع.</a:t>
                      </a:r>
                    </a:p>
                  </a:txBody>
                  <a:tcPr anchor="ctr">
                    <a:lnL>
                      <a:noFill/>
                    </a:lnL>
                    <a:lnR>
                      <a:noFill/>
                    </a:lnR>
                    <a:lnT>
                      <a:noFill/>
                    </a:lnT>
                    <a:lnB>
                      <a:noFill/>
                    </a:lnB>
                    <a:noFill/>
                  </a:tcPr>
                </a:tc>
                <a:extLst>
                  <a:ext uri="{0D108BD9-81ED-4DB2-BD59-A6C34878D82A}">
                    <a16:rowId xmlns:a16="http://schemas.microsoft.com/office/drawing/2014/main" val="1500907197"/>
                  </a:ext>
                </a:extLst>
              </a:tr>
            </a:tbl>
          </a:graphicData>
        </a:graphic>
      </p:graphicFrame>
      <p:sp>
        <p:nvSpPr>
          <p:cNvPr id="3" name="Rectangle 1">
            <a:extLst>
              <a:ext uri="{FF2B5EF4-FFF2-40B4-BE49-F238E27FC236}">
                <a16:creationId xmlns:a16="http://schemas.microsoft.com/office/drawing/2014/main" id="{3579ACEB-7CDC-DBBA-04F4-8F2B53A72032}"/>
              </a:ext>
            </a:extLst>
          </p:cNvPr>
          <p:cNvSpPr>
            <a:spLocks noChangeArrowheads="1"/>
          </p:cNvSpPr>
          <p:nvPr/>
        </p:nvSpPr>
        <p:spPr bwMode="auto">
          <a:xfrm>
            <a:off x="838200" y="18986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4164774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1A715E79-36EA-769D-1C24-95D39A445B80}"/>
              </a:ext>
            </a:extLst>
          </p:cNvPr>
          <p:cNvGraphicFramePr>
            <a:graphicFrameLocks noGrp="1"/>
          </p:cNvGraphicFramePr>
          <p:nvPr>
            <p:extLst>
              <p:ext uri="{D42A27DB-BD31-4B8C-83A1-F6EECF244321}">
                <p14:modId xmlns:p14="http://schemas.microsoft.com/office/powerpoint/2010/main" val="3821913436"/>
              </p:ext>
            </p:extLst>
          </p:nvPr>
        </p:nvGraphicFramePr>
        <p:xfrm>
          <a:off x="665075" y="797149"/>
          <a:ext cx="11202728" cy="5263700"/>
        </p:xfrm>
        <a:graphic>
          <a:graphicData uri="http://schemas.openxmlformats.org/drawingml/2006/table">
            <a:tbl>
              <a:tblPr/>
              <a:tblGrid>
                <a:gridCol w="5601364">
                  <a:extLst>
                    <a:ext uri="{9D8B030D-6E8A-4147-A177-3AD203B41FA5}">
                      <a16:colId xmlns:a16="http://schemas.microsoft.com/office/drawing/2014/main" val="798004992"/>
                    </a:ext>
                  </a:extLst>
                </a:gridCol>
                <a:gridCol w="5601364">
                  <a:extLst>
                    <a:ext uri="{9D8B030D-6E8A-4147-A177-3AD203B41FA5}">
                      <a16:colId xmlns:a16="http://schemas.microsoft.com/office/drawing/2014/main" val="3171503085"/>
                    </a:ext>
                  </a:extLst>
                </a:gridCol>
              </a:tblGrid>
              <a:tr h="4645925">
                <a:tc>
                  <a:txBody>
                    <a:bodyPr/>
                    <a:lstStyle/>
                    <a:p>
                      <a:r>
                        <a:rPr lang="en-US" sz="2000" b="1" dirty="0"/>
                        <a:t>What Went Right?</a:t>
                      </a:r>
                      <a:r>
                        <a:rPr lang="en-US" sz="2000" dirty="0"/>
                        <a:t> </a:t>
                      </a:r>
                    </a:p>
                    <a:p>
                      <a:r>
                        <a:rPr lang="en-US" sz="2000" dirty="0"/>
                        <a:t>Instead of just saying “no” when your project sponsor asks for something unreasonable, it is better to explain what is wrong with the request and then present a realistic way to solve the problem at hand. For example, Christa Ferguson, a project portfolio manager and independent program manager in San Francisco, described how she handled a request from a project sponsor to deliver a new tablet device in two months when she knew she would need more time. Based on her experience, she knew the request for quotation (RFQ) for the effort alone would take almost a month. Christa quickly researched the facts to propose a realistic delivery schedule. The project sponsor reset expectations once he learned what it took to produce the tablets.</a:t>
                      </a:r>
                    </a:p>
                  </a:txBody>
                  <a:tcPr marL="82101" marR="82101" marT="41050" marB="41050" anchor="ctr">
                    <a:lnL>
                      <a:noFill/>
                    </a:lnL>
                    <a:lnR>
                      <a:noFill/>
                    </a:lnR>
                    <a:lnT>
                      <a:noFill/>
                    </a:lnT>
                    <a:lnB>
                      <a:noFill/>
                    </a:lnB>
                    <a:noFill/>
                  </a:tcPr>
                </a:tc>
                <a:tc>
                  <a:txBody>
                    <a:bodyPr/>
                    <a:lstStyle/>
                    <a:p>
                      <a:r>
                        <a:rPr lang="ar-EG" sz="2000" b="1" dirty="0"/>
                        <a:t>ما الذي تم بشكل صحيح؟</a:t>
                      </a:r>
                      <a:endParaRPr lang="en-US" sz="2000" b="1" dirty="0"/>
                    </a:p>
                    <a:p>
                      <a:r>
                        <a:rPr lang="ar-EG" sz="2000" dirty="0"/>
                        <a:t> بدلاً من أن تقول "لا" فقط عندما يطلب راعي المشروع شيئًا غير معقول، من الأفضل أن تشرح ما هو الخطأ في الطلب ثم تقدم طريقة واقعية لحل المشكلة المطروحة. على سبيل المثال، وصفت </a:t>
                      </a:r>
                      <a:r>
                        <a:rPr lang="ar-EG" sz="2000" dirty="0" err="1"/>
                        <a:t>كريستا</a:t>
                      </a:r>
                      <a:r>
                        <a:rPr lang="ar-EG" sz="2000" dirty="0"/>
                        <a:t> </a:t>
                      </a:r>
                      <a:r>
                        <a:rPr lang="ar-EG" sz="2000" dirty="0" err="1"/>
                        <a:t>فيرغسون</a:t>
                      </a:r>
                      <a:r>
                        <a:rPr lang="ar-EG" sz="2000" dirty="0"/>
                        <a:t>، مديرة محفظة المشاريع ومديرة البرامج المستقلة في سان فرانسيسكو، كيف تعاملت مع طلب من راعي المشروع لتسليم جهاز لوحي جديد خلال شهرين عندما كانت تعلم أنها تحتاج إلى مزيد من الوقت. بناءً على خبرتها، كانت تعلم أن طلب عرض السعر (</a:t>
                      </a:r>
                      <a:r>
                        <a:rPr lang="en-US" sz="2000" dirty="0"/>
                        <a:t>RFQ) </a:t>
                      </a:r>
                      <a:r>
                        <a:rPr lang="ar-EG" sz="2000" dirty="0"/>
                        <a:t>لهذا الجهد وحده سيستغرق ما يقرب من شهر. قامت </a:t>
                      </a:r>
                      <a:r>
                        <a:rPr lang="ar-EG" sz="2000" dirty="0" err="1"/>
                        <a:t>كريستا</a:t>
                      </a:r>
                      <a:r>
                        <a:rPr lang="ar-EG" sz="2000" dirty="0"/>
                        <a:t> بسرعة بالبحث عن الحقائق لتقديم جدول زمني واقعي للتسليم. قام راعي المشروع بإعادة ضبط التوقعات بمجرد أن علم بما يتطلبه إنتاج الأجهزة اللوحية.</a:t>
                      </a:r>
                    </a:p>
                  </a:txBody>
                  <a:tcPr marL="82101" marR="82101" marT="41050" marB="41050" anchor="ctr">
                    <a:lnL>
                      <a:noFill/>
                    </a:lnL>
                    <a:lnR>
                      <a:noFill/>
                    </a:lnR>
                    <a:lnT>
                      <a:noFill/>
                    </a:lnT>
                    <a:lnB>
                      <a:noFill/>
                    </a:lnB>
                    <a:noFill/>
                  </a:tcPr>
                </a:tc>
                <a:extLst>
                  <a:ext uri="{0D108BD9-81ED-4DB2-BD59-A6C34878D82A}">
                    <a16:rowId xmlns:a16="http://schemas.microsoft.com/office/drawing/2014/main" val="264510661"/>
                  </a:ext>
                </a:extLst>
              </a:tr>
            </a:tbl>
          </a:graphicData>
        </a:graphic>
      </p:graphicFrame>
      <p:sp>
        <p:nvSpPr>
          <p:cNvPr id="3" name="Rectangle 1">
            <a:extLst>
              <a:ext uri="{FF2B5EF4-FFF2-40B4-BE49-F238E27FC236}">
                <a16:creationId xmlns:a16="http://schemas.microsoft.com/office/drawing/2014/main" id="{40333BCB-38E7-212B-3657-BC1780E3F628}"/>
              </a:ext>
            </a:extLst>
          </p:cNvPr>
          <p:cNvSpPr>
            <a:spLocks noChangeArrowheads="1"/>
          </p:cNvSpPr>
          <p:nvPr/>
        </p:nvSpPr>
        <p:spPr bwMode="auto">
          <a:xfrm>
            <a:off x="1374775"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724798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60F3F1B5-262A-ED87-160A-488CBF3A76A2}"/>
              </a:ext>
            </a:extLst>
          </p:cNvPr>
          <p:cNvGraphicFramePr>
            <a:graphicFrameLocks noGrp="1"/>
          </p:cNvGraphicFramePr>
          <p:nvPr>
            <p:extLst>
              <p:ext uri="{D42A27DB-BD31-4B8C-83A1-F6EECF244321}">
                <p14:modId xmlns:p14="http://schemas.microsoft.com/office/powerpoint/2010/main" val="2241270248"/>
              </p:ext>
            </p:extLst>
          </p:nvPr>
        </p:nvGraphicFramePr>
        <p:xfrm>
          <a:off x="857826" y="1609718"/>
          <a:ext cx="10515600" cy="3779520"/>
        </p:xfrm>
        <a:graphic>
          <a:graphicData uri="http://schemas.openxmlformats.org/drawingml/2006/table">
            <a:tbl>
              <a:tblPr/>
              <a:tblGrid>
                <a:gridCol w="5257800">
                  <a:extLst>
                    <a:ext uri="{9D8B030D-6E8A-4147-A177-3AD203B41FA5}">
                      <a16:colId xmlns:a16="http://schemas.microsoft.com/office/drawing/2014/main" val="1853018429"/>
                    </a:ext>
                  </a:extLst>
                </a:gridCol>
                <a:gridCol w="5257800">
                  <a:extLst>
                    <a:ext uri="{9D8B030D-6E8A-4147-A177-3AD203B41FA5}">
                      <a16:colId xmlns:a16="http://schemas.microsoft.com/office/drawing/2014/main" val="1664680690"/>
                    </a:ext>
                  </a:extLst>
                </a:gridCol>
              </a:tblGrid>
              <a:tr h="0">
                <a:tc>
                  <a:txBody>
                    <a:bodyPr/>
                    <a:lstStyle/>
                    <a:p>
                      <a:r>
                        <a:rPr lang="en-US" sz="2200" b="1" dirty="0"/>
                        <a:t>2. Planning Stakeholder Management</a:t>
                      </a:r>
                      <a:r>
                        <a:rPr lang="en-US" sz="2200" dirty="0"/>
                        <a:t> After identifying and analyzing stakeholders, project teams should develop a plan for managing them. The stakeholder management plan can include: </a:t>
                      </a:r>
                    </a:p>
                    <a:p>
                      <a:r>
                        <a:rPr lang="en-US" sz="2200" dirty="0"/>
                        <a:t>Current and desired engagement levels. Interrelationships between stakeholders. Communication requirements. Potential management strategies for each stakeholder. Methods for updating the stakeholder management plan.</a:t>
                      </a:r>
                    </a:p>
                  </a:txBody>
                  <a:tcPr anchor="ctr">
                    <a:lnL>
                      <a:noFill/>
                    </a:lnL>
                    <a:lnR>
                      <a:noFill/>
                    </a:lnR>
                    <a:lnT>
                      <a:noFill/>
                    </a:lnT>
                    <a:lnB>
                      <a:noFill/>
                    </a:lnB>
                    <a:noFill/>
                  </a:tcPr>
                </a:tc>
                <a:tc>
                  <a:txBody>
                    <a:bodyPr/>
                    <a:lstStyle/>
                    <a:p>
                      <a:pPr algn="r"/>
                      <a:r>
                        <a:rPr lang="ar-EG" sz="2200" b="1" dirty="0">
                          <a:solidFill>
                            <a:schemeClr val="tx2"/>
                          </a:solidFill>
                        </a:rPr>
                        <a:t>2. تخطيط إدارة أصحاب المصلحة</a:t>
                      </a:r>
                      <a:r>
                        <a:rPr lang="ar-EG" sz="2200" dirty="0">
                          <a:solidFill>
                            <a:schemeClr val="tx2"/>
                          </a:solidFill>
                        </a:rPr>
                        <a:t> بعد تحديد وتحليل أصحاب المصلحة، يجب على فرق المشروع وضع خطة لإدارتهم. يمكن أن تتضمن خطة إدارة أصحاب المصلحة: مستويات المشاركة الحالية والمطلوبة. العلاقات المتبادلة بين أصحاب المصلحة. متطلبات الاتصال. استراتيجيات الإدارة المحتملة لكل صاحب مصلحة. طرق تحديث خطة إدارة أصحاب المصلحة.</a:t>
                      </a:r>
                    </a:p>
                  </a:txBody>
                  <a:tcPr anchor="ctr">
                    <a:lnL>
                      <a:noFill/>
                    </a:lnL>
                    <a:lnR>
                      <a:noFill/>
                    </a:lnR>
                    <a:lnT>
                      <a:noFill/>
                    </a:lnT>
                    <a:lnB>
                      <a:noFill/>
                    </a:lnB>
                    <a:noFill/>
                  </a:tcPr>
                </a:tc>
                <a:extLst>
                  <a:ext uri="{0D108BD9-81ED-4DB2-BD59-A6C34878D82A}">
                    <a16:rowId xmlns:a16="http://schemas.microsoft.com/office/drawing/2014/main" val="2881650176"/>
                  </a:ext>
                </a:extLst>
              </a:tr>
            </a:tbl>
          </a:graphicData>
        </a:graphic>
      </p:graphicFrame>
      <p:sp>
        <p:nvSpPr>
          <p:cNvPr id="3" name="Rectangle 1">
            <a:extLst>
              <a:ext uri="{FF2B5EF4-FFF2-40B4-BE49-F238E27FC236}">
                <a16:creationId xmlns:a16="http://schemas.microsoft.com/office/drawing/2014/main" id="{9890F8AF-0A8F-D122-91C1-63E9F526CDA3}"/>
              </a:ext>
            </a:extLst>
          </p:cNvPr>
          <p:cNvSpPr>
            <a:spLocks noChangeArrowheads="1"/>
          </p:cNvSpPr>
          <p:nvPr/>
        </p:nvSpPr>
        <p:spPr bwMode="auto">
          <a:xfrm>
            <a:off x="838200" y="25384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9021882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961606ED-6B2E-B297-69D7-FD890E62B68C}"/>
              </a:ext>
            </a:extLst>
          </p:cNvPr>
          <p:cNvGraphicFramePr>
            <a:graphicFrameLocks noGrp="1"/>
          </p:cNvGraphicFramePr>
          <p:nvPr>
            <p:extLst>
              <p:ext uri="{D42A27DB-BD31-4B8C-83A1-F6EECF244321}">
                <p14:modId xmlns:p14="http://schemas.microsoft.com/office/powerpoint/2010/main" val="1176319901"/>
              </p:ext>
            </p:extLst>
          </p:nvPr>
        </p:nvGraphicFramePr>
        <p:xfrm>
          <a:off x="947530" y="1803237"/>
          <a:ext cx="10515600" cy="3779520"/>
        </p:xfrm>
        <a:graphic>
          <a:graphicData uri="http://schemas.openxmlformats.org/drawingml/2006/table">
            <a:tbl>
              <a:tblPr/>
              <a:tblGrid>
                <a:gridCol w="5257800">
                  <a:extLst>
                    <a:ext uri="{9D8B030D-6E8A-4147-A177-3AD203B41FA5}">
                      <a16:colId xmlns:a16="http://schemas.microsoft.com/office/drawing/2014/main" val="29987790"/>
                    </a:ext>
                  </a:extLst>
                </a:gridCol>
                <a:gridCol w="5257800">
                  <a:extLst>
                    <a:ext uri="{9D8B030D-6E8A-4147-A177-3AD203B41FA5}">
                      <a16:colId xmlns:a16="http://schemas.microsoft.com/office/drawing/2014/main" val="2194397635"/>
                    </a:ext>
                  </a:extLst>
                </a:gridCol>
              </a:tblGrid>
              <a:tr h="0">
                <a:tc>
                  <a:txBody>
                    <a:bodyPr/>
                    <a:lstStyle/>
                    <a:p>
                      <a:endParaRPr lang="en-US" sz="2200" dirty="0"/>
                    </a:p>
                    <a:p>
                      <a:r>
                        <a:rPr lang="en-US" sz="2200" dirty="0"/>
                        <a:t>Because a stakeholder management plan often includes sensitive information, it should not be part of the official project documents, which are normally available for all stakeholders to review. In many cases, only project managers and a few other team members should prepare the stakeholder management plan. Parts of the stakeholder management plan are not written down, and if they are, distribution is strictly limited.</a:t>
                      </a:r>
                    </a:p>
                  </a:txBody>
                  <a:tcPr anchor="ctr">
                    <a:lnL>
                      <a:noFill/>
                    </a:lnL>
                    <a:lnR>
                      <a:noFill/>
                    </a:lnR>
                    <a:lnT>
                      <a:noFill/>
                    </a:lnT>
                    <a:lnB>
                      <a:noFill/>
                    </a:lnB>
                    <a:noFill/>
                  </a:tcPr>
                </a:tc>
                <a:tc>
                  <a:txBody>
                    <a:bodyPr/>
                    <a:lstStyle/>
                    <a:p>
                      <a:pPr algn="r"/>
                      <a:r>
                        <a:rPr lang="ar-EG" sz="2200" dirty="0">
                          <a:solidFill>
                            <a:schemeClr val="tx2"/>
                          </a:solidFill>
                        </a:rPr>
                        <a:t>نظرًا لأن خطة إدارة أصحاب المصلحة غالبًا ما تتضمن معلومات حساسة، فلا ينبغي أن تكون جزءًا من مستندات المشروع الرسمية، التي تكون متاحة عادةً لمراجعة جميع أصحاب المصلحة. في العديد من الحالات، يجب أن يقوم مديرو المشروع وعدد قليل من أعضاء الفريق الآخرين بإعداد خطة إدارة أصحاب المصلحة. بعض أجزاء خطة إدارة أصحاب المصلحة لا تُكتب، وإذا كُتبت، فإن توزيعها يكون محدودًا للغاية</a:t>
                      </a:r>
                      <a:r>
                        <a:rPr lang="ar-EG" sz="2200" dirty="0"/>
                        <a:t>.</a:t>
                      </a:r>
                    </a:p>
                  </a:txBody>
                  <a:tcPr anchor="ctr">
                    <a:lnL>
                      <a:noFill/>
                    </a:lnL>
                    <a:lnR>
                      <a:noFill/>
                    </a:lnR>
                    <a:lnT>
                      <a:noFill/>
                    </a:lnT>
                    <a:lnB>
                      <a:noFill/>
                    </a:lnB>
                    <a:noFill/>
                  </a:tcPr>
                </a:tc>
                <a:extLst>
                  <a:ext uri="{0D108BD9-81ED-4DB2-BD59-A6C34878D82A}">
                    <a16:rowId xmlns:a16="http://schemas.microsoft.com/office/drawing/2014/main" val="506176805"/>
                  </a:ext>
                </a:extLst>
              </a:tr>
            </a:tbl>
          </a:graphicData>
        </a:graphic>
      </p:graphicFrame>
      <p:sp>
        <p:nvSpPr>
          <p:cNvPr id="3" name="Rectangle 1">
            <a:extLst>
              <a:ext uri="{FF2B5EF4-FFF2-40B4-BE49-F238E27FC236}">
                <a16:creationId xmlns:a16="http://schemas.microsoft.com/office/drawing/2014/main" id="{8635D57C-50B6-604C-682F-51411CF821AE}"/>
              </a:ext>
            </a:extLst>
          </p:cNvPr>
          <p:cNvSpPr>
            <a:spLocks noChangeArrowheads="1"/>
          </p:cNvSpPr>
          <p:nvPr/>
        </p:nvSpPr>
        <p:spPr bwMode="auto">
          <a:xfrm>
            <a:off x="838200" y="25384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8157378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2" name="Title 2">
            <a:extLst>
              <a:ext uri="{FF2B5EF4-FFF2-40B4-BE49-F238E27FC236}">
                <a16:creationId xmlns:a16="http://schemas.microsoft.com/office/drawing/2014/main" id="{78F9F407-8836-D160-C3A6-45C130B720AD}"/>
              </a:ext>
            </a:extLst>
          </p:cNvPr>
          <p:cNvSpPr txBox="1">
            <a:spLocks/>
          </p:cNvSpPr>
          <p:nvPr/>
        </p:nvSpPr>
        <p:spPr>
          <a:xfrm>
            <a:off x="761999" y="766219"/>
            <a:ext cx="10734675" cy="53155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Table 2. Sample Stakeholder Analysis</a:t>
            </a:r>
          </a:p>
        </p:txBody>
      </p:sp>
      <p:pic>
        <p:nvPicPr>
          <p:cNvPr id="3" name="Picture 2">
            <a:extLst>
              <a:ext uri="{FF2B5EF4-FFF2-40B4-BE49-F238E27FC236}">
                <a16:creationId xmlns:a16="http://schemas.microsoft.com/office/drawing/2014/main" id="{736F2C0B-0586-B73A-DF52-BEEBF91762B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1999" y="1245477"/>
            <a:ext cx="10734675" cy="4926724"/>
          </a:xfrm>
          <a:prstGeom prst="rect">
            <a:avLst/>
          </a:prstGeom>
        </p:spPr>
      </p:pic>
    </p:spTree>
    <p:extLst>
      <p:ext uri="{BB962C8B-B14F-4D97-AF65-F5344CB8AC3E}">
        <p14:creationId xmlns:p14="http://schemas.microsoft.com/office/powerpoint/2010/main" val="13635539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DC84AFB5-A565-1C7A-8B52-2E4D2163A570}"/>
              </a:ext>
            </a:extLst>
          </p:cNvPr>
          <p:cNvGraphicFramePr>
            <a:graphicFrameLocks noGrp="1"/>
          </p:cNvGraphicFramePr>
          <p:nvPr>
            <p:extLst>
              <p:ext uri="{D42A27DB-BD31-4B8C-83A1-F6EECF244321}">
                <p14:modId xmlns:p14="http://schemas.microsoft.com/office/powerpoint/2010/main" val="1518918712"/>
              </p:ext>
            </p:extLst>
          </p:nvPr>
        </p:nvGraphicFramePr>
        <p:xfrm>
          <a:off x="927653" y="1629062"/>
          <a:ext cx="10515600" cy="3535680"/>
        </p:xfrm>
        <a:graphic>
          <a:graphicData uri="http://schemas.openxmlformats.org/drawingml/2006/table">
            <a:tbl>
              <a:tblPr/>
              <a:tblGrid>
                <a:gridCol w="5257800">
                  <a:extLst>
                    <a:ext uri="{9D8B030D-6E8A-4147-A177-3AD203B41FA5}">
                      <a16:colId xmlns:a16="http://schemas.microsoft.com/office/drawing/2014/main" val="779647510"/>
                    </a:ext>
                  </a:extLst>
                </a:gridCol>
                <a:gridCol w="5257800">
                  <a:extLst>
                    <a:ext uri="{9D8B030D-6E8A-4147-A177-3AD203B41FA5}">
                      <a16:colId xmlns:a16="http://schemas.microsoft.com/office/drawing/2014/main" val="3729810512"/>
                    </a:ext>
                  </a:extLst>
                </a:gridCol>
              </a:tblGrid>
              <a:tr h="0">
                <a:tc>
                  <a:txBody>
                    <a:bodyPr/>
                    <a:lstStyle/>
                    <a:p>
                      <a:r>
                        <a:rPr lang="en-US" sz="2200" b="1" dirty="0"/>
                        <a:t>Managing Stakeholder Engagement</a:t>
                      </a:r>
                      <a:endParaRPr lang="en-US" sz="2200" dirty="0"/>
                    </a:p>
                  </a:txBody>
                  <a:tcPr anchor="ctr">
                    <a:lnL>
                      <a:noFill/>
                    </a:lnL>
                    <a:lnR>
                      <a:noFill/>
                    </a:lnR>
                    <a:lnT>
                      <a:noFill/>
                    </a:lnT>
                    <a:lnB>
                      <a:noFill/>
                    </a:lnB>
                    <a:noFill/>
                  </a:tcPr>
                </a:tc>
                <a:tc>
                  <a:txBody>
                    <a:bodyPr/>
                    <a:lstStyle/>
                    <a:p>
                      <a:pPr algn="r"/>
                      <a:r>
                        <a:rPr lang="ar-EG" sz="2200" b="1" dirty="0">
                          <a:solidFill>
                            <a:schemeClr val="tx2"/>
                          </a:solidFill>
                        </a:rPr>
                        <a:t>إدارة إشراك(مشاركة) أصحاب المصلحة</a:t>
                      </a:r>
                      <a:endParaRPr lang="ar-EG"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3167534212"/>
                  </a:ext>
                </a:extLst>
              </a:tr>
              <a:tr h="0">
                <a:tc>
                  <a:txBody>
                    <a:bodyPr/>
                    <a:lstStyle/>
                    <a:p>
                      <a:r>
                        <a:rPr lang="en-US" sz="2200"/>
                        <a:t>Success in a project is often assessed by how satisfied the customers or sponsors are. Project sponsors typically prioritize the goals of scope, time, and cost, giving guidelines on how to manage the balance between these three constraints. These priorities can be presented in an expectations management matrix to help clarify and manage expectations effectively.</a:t>
                      </a:r>
                    </a:p>
                  </a:txBody>
                  <a:tcPr anchor="ctr">
                    <a:lnL>
                      <a:noFill/>
                    </a:lnL>
                    <a:lnR>
                      <a:noFill/>
                    </a:lnR>
                    <a:lnT>
                      <a:noFill/>
                    </a:lnT>
                    <a:lnB>
                      <a:noFill/>
                    </a:lnB>
                    <a:noFill/>
                  </a:tcPr>
                </a:tc>
                <a:tc>
                  <a:txBody>
                    <a:bodyPr/>
                    <a:lstStyle/>
                    <a:p>
                      <a:pPr algn="r"/>
                      <a:r>
                        <a:rPr lang="ar-EG" sz="2200" dirty="0">
                          <a:solidFill>
                            <a:schemeClr val="tx2"/>
                          </a:solidFill>
                        </a:rPr>
                        <a:t>يتم تقييم نجاح المشروع في كثير من الأحيان بناءً على مدى رضا العملاء أو الرعاة. يقوم رعاة المشروع عادةً بترتيب أهداف النطاق، والوقت، والتكلفة حسب الأولوية، وتقديم إرشادات حول كيفية موازنة هذه القيود الثلاثة. يمكن عرض هذه الأولويات في مصفوفة إدارة التوقعات للمساعدة في توضيح وإدارة التوقعات بشكل فعال.</a:t>
                      </a:r>
                    </a:p>
                  </a:txBody>
                  <a:tcPr anchor="ctr">
                    <a:lnL>
                      <a:noFill/>
                    </a:lnL>
                    <a:lnR>
                      <a:noFill/>
                    </a:lnR>
                    <a:lnT>
                      <a:noFill/>
                    </a:lnT>
                    <a:lnB>
                      <a:noFill/>
                    </a:lnB>
                    <a:noFill/>
                  </a:tcPr>
                </a:tc>
                <a:extLst>
                  <a:ext uri="{0D108BD9-81ED-4DB2-BD59-A6C34878D82A}">
                    <a16:rowId xmlns:a16="http://schemas.microsoft.com/office/drawing/2014/main" val="2300402286"/>
                  </a:ext>
                </a:extLst>
              </a:tr>
            </a:tbl>
          </a:graphicData>
        </a:graphic>
      </p:graphicFrame>
      <p:sp>
        <p:nvSpPr>
          <p:cNvPr id="3" name="Rectangle 1">
            <a:extLst>
              <a:ext uri="{FF2B5EF4-FFF2-40B4-BE49-F238E27FC236}">
                <a16:creationId xmlns:a16="http://schemas.microsoft.com/office/drawing/2014/main" id="{981E6B4E-2F7A-54C8-5FE7-87918450745D}"/>
              </a:ext>
            </a:extLst>
          </p:cNvPr>
          <p:cNvSpPr>
            <a:spLocks noChangeArrowheads="1"/>
          </p:cNvSpPr>
          <p:nvPr/>
        </p:nvSpPr>
        <p:spPr bwMode="auto">
          <a:xfrm>
            <a:off x="838200" y="26304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6595848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2" name="Title 2">
            <a:extLst>
              <a:ext uri="{FF2B5EF4-FFF2-40B4-BE49-F238E27FC236}">
                <a16:creationId xmlns:a16="http://schemas.microsoft.com/office/drawing/2014/main" id="{E0EA918F-5A87-7A77-6441-BBCF6AE49904}"/>
              </a:ext>
            </a:extLst>
          </p:cNvPr>
          <p:cNvSpPr txBox="1">
            <a:spLocks/>
          </p:cNvSpPr>
          <p:nvPr/>
        </p:nvSpPr>
        <p:spPr>
          <a:xfrm>
            <a:off x="2249213" y="110725"/>
            <a:ext cx="7756635" cy="77662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Times New Roman" panose="02020603050405020304" pitchFamily="18" charset="0"/>
                <a:cs typeface="Times New Roman" panose="02020603050405020304" pitchFamily="18" charset="0"/>
              </a:rPr>
              <a:t>Table 3. Expectations Management Matrix</a:t>
            </a:r>
          </a:p>
        </p:txBody>
      </p:sp>
      <p:pic>
        <p:nvPicPr>
          <p:cNvPr id="3" name="Picture 2">
            <a:extLst>
              <a:ext uri="{FF2B5EF4-FFF2-40B4-BE49-F238E27FC236}">
                <a16:creationId xmlns:a16="http://schemas.microsoft.com/office/drawing/2014/main" id="{05C2120C-69BE-51BE-E13F-E1EE041B582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7504" y="630621"/>
            <a:ext cx="11676994" cy="6227379"/>
          </a:xfrm>
          <a:prstGeom prst="rect">
            <a:avLst/>
          </a:prstGeom>
        </p:spPr>
      </p:pic>
    </p:spTree>
    <p:extLst>
      <p:ext uri="{BB962C8B-B14F-4D97-AF65-F5344CB8AC3E}">
        <p14:creationId xmlns:p14="http://schemas.microsoft.com/office/powerpoint/2010/main" val="17035114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908A856B-FBEA-0B3D-618F-DDE55EE96FC4}"/>
              </a:ext>
            </a:extLst>
          </p:cNvPr>
          <p:cNvGraphicFramePr>
            <a:graphicFrameLocks noGrp="1"/>
          </p:cNvGraphicFramePr>
          <p:nvPr>
            <p:extLst>
              <p:ext uri="{D42A27DB-BD31-4B8C-83A1-F6EECF244321}">
                <p14:modId xmlns:p14="http://schemas.microsoft.com/office/powerpoint/2010/main" val="4210194463"/>
              </p:ext>
            </p:extLst>
          </p:nvPr>
        </p:nvGraphicFramePr>
        <p:xfrm>
          <a:off x="838200" y="1309926"/>
          <a:ext cx="10515600" cy="4145280"/>
        </p:xfrm>
        <a:graphic>
          <a:graphicData uri="http://schemas.openxmlformats.org/drawingml/2006/table">
            <a:tbl>
              <a:tblPr/>
              <a:tblGrid>
                <a:gridCol w="5257800">
                  <a:extLst>
                    <a:ext uri="{9D8B030D-6E8A-4147-A177-3AD203B41FA5}">
                      <a16:colId xmlns:a16="http://schemas.microsoft.com/office/drawing/2014/main" val="3221630378"/>
                    </a:ext>
                  </a:extLst>
                </a:gridCol>
                <a:gridCol w="5257800">
                  <a:extLst>
                    <a:ext uri="{9D8B030D-6E8A-4147-A177-3AD203B41FA5}">
                      <a16:colId xmlns:a16="http://schemas.microsoft.com/office/drawing/2014/main" val="3841743498"/>
                    </a:ext>
                  </a:extLst>
                </a:gridCol>
              </a:tblGrid>
              <a:tr h="0">
                <a:tc>
                  <a:txBody>
                    <a:bodyPr/>
                    <a:lstStyle/>
                    <a:p>
                      <a:r>
                        <a:rPr lang="en-US" sz="2200" b="1" dirty="0"/>
                        <a:t>Issue Logs</a:t>
                      </a:r>
                      <a:endParaRPr lang="en-US" sz="2200" dirty="0"/>
                    </a:p>
                  </a:txBody>
                  <a:tcPr anchor="ctr">
                    <a:lnL>
                      <a:noFill/>
                    </a:lnL>
                    <a:lnR>
                      <a:noFill/>
                    </a:lnR>
                    <a:lnT>
                      <a:noFill/>
                    </a:lnT>
                    <a:lnB>
                      <a:noFill/>
                    </a:lnB>
                    <a:noFill/>
                  </a:tcPr>
                </a:tc>
                <a:tc>
                  <a:txBody>
                    <a:bodyPr/>
                    <a:lstStyle/>
                    <a:p>
                      <a:pPr algn="r"/>
                      <a:r>
                        <a:rPr lang="ar-EG" sz="2200" b="1" dirty="0">
                          <a:solidFill>
                            <a:schemeClr val="tx2"/>
                          </a:solidFill>
                        </a:rPr>
                        <a:t>سجلات القضايا</a:t>
                      </a:r>
                      <a:endParaRPr lang="ar-EG"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625464201"/>
                  </a:ext>
                </a:extLst>
              </a:tr>
              <a:tr h="0">
                <a:tc>
                  <a:txBody>
                    <a:bodyPr/>
                    <a:lstStyle/>
                    <a:p>
                      <a:r>
                        <a:rPr lang="en-US" sz="2200"/>
                        <a:t>Understanding the stakeholders’ expectations can help in managing issues.</a:t>
                      </a:r>
                    </a:p>
                  </a:txBody>
                  <a:tcPr anchor="ctr">
                    <a:lnL>
                      <a:noFill/>
                    </a:lnL>
                    <a:lnR>
                      <a:noFill/>
                    </a:lnR>
                    <a:lnT>
                      <a:noFill/>
                    </a:lnT>
                    <a:lnB>
                      <a:noFill/>
                    </a:lnB>
                    <a:noFill/>
                  </a:tcPr>
                </a:tc>
                <a:tc>
                  <a:txBody>
                    <a:bodyPr/>
                    <a:lstStyle/>
                    <a:p>
                      <a:pPr algn="r"/>
                      <a:r>
                        <a:rPr lang="ar-EG" sz="2200">
                          <a:solidFill>
                            <a:schemeClr val="tx2"/>
                          </a:solidFill>
                        </a:rPr>
                        <a:t>يمكن أن يساعد فهم توقعات أصحاب المصلحة في إدارة القضايا.</a:t>
                      </a:r>
                    </a:p>
                  </a:txBody>
                  <a:tcPr anchor="ctr">
                    <a:lnL>
                      <a:noFill/>
                    </a:lnL>
                    <a:lnR>
                      <a:noFill/>
                    </a:lnR>
                    <a:lnT>
                      <a:noFill/>
                    </a:lnT>
                    <a:lnB>
                      <a:noFill/>
                    </a:lnB>
                    <a:noFill/>
                  </a:tcPr>
                </a:tc>
                <a:extLst>
                  <a:ext uri="{0D108BD9-81ED-4DB2-BD59-A6C34878D82A}">
                    <a16:rowId xmlns:a16="http://schemas.microsoft.com/office/drawing/2014/main" val="1351693482"/>
                  </a:ext>
                </a:extLst>
              </a:tr>
              <a:tr h="0">
                <a:tc>
                  <a:txBody>
                    <a:bodyPr/>
                    <a:lstStyle/>
                    <a:p>
                      <a:r>
                        <a:rPr lang="en-US" sz="2200"/>
                        <a:t>Issues should be documented in an issue log, a tool used to document, monitor, and track issues that need resolution.</a:t>
                      </a:r>
                    </a:p>
                  </a:txBody>
                  <a:tcPr anchor="ctr">
                    <a:lnL>
                      <a:noFill/>
                    </a:lnL>
                    <a:lnR>
                      <a:noFill/>
                    </a:lnR>
                    <a:lnT>
                      <a:noFill/>
                    </a:lnT>
                    <a:lnB>
                      <a:noFill/>
                    </a:lnB>
                    <a:noFill/>
                  </a:tcPr>
                </a:tc>
                <a:tc>
                  <a:txBody>
                    <a:bodyPr/>
                    <a:lstStyle/>
                    <a:p>
                      <a:pPr algn="r"/>
                      <a:r>
                        <a:rPr lang="ar-EG" sz="2200">
                          <a:solidFill>
                            <a:schemeClr val="tx2"/>
                          </a:solidFill>
                        </a:rPr>
                        <a:t>يجب توثيق القضايا في سجل القضايا، وهو أداة تستخدم لتوثيق، ومراقبة، وتتبع القضايا التي تحتاج إلى حل.</a:t>
                      </a:r>
                    </a:p>
                  </a:txBody>
                  <a:tcPr anchor="ctr">
                    <a:lnL>
                      <a:noFill/>
                    </a:lnL>
                    <a:lnR>
                      <a:noFill/>
                    </a:lnR>
                    <a:lnT>
                      <a:noFill/>
                    </a:lnT>
                    <a:lnB>
                      <a:noFill/>
                    </a:lnB>
                    <a:noFill/>
                  </a:tcPr>
                </a:tc>
                <a:extLst>
                  <a:ext uri="{0D108BD9-81ED-4DB2-BD59-A6C34878D82A}">
                    <a16:rowId xmlns:a16="http://schemas.microsoft.com/office/drawing/2014/main" val="2723280922"/>
                  </a:ext>
                </a:extLst>
              </a:tr>
              <a:tr h="0">
                <a:tc>
                  <a:txBody>
                    <a:bodyPr/>
                    <a:lstStyle/>
                    <a:p>
                      <a:r>
                        <a:rPr lang="en-US" sz="2200"/>
                        <a:t>Unresolved issues can be a major source of conflict and result in stakeholder expectations not being met.</a:t>
                      </a:r>
                    </a:p>
                  </a:txBody>
                  <a:tcPr anchor="ctr">
                    <a:lnL>
                      <a:noFill/>
                    </a:lnL>
                    <a:lnR>
                      <a:noFill/>
                    </a:lnR>
                    <a:lnT>
                      <a:noFill/>
                    </a:lnT>
                    <a:lnB>
                      <a:noFill/>
                    </a:lnB>
                    <a:noFill/>
                  </a:tcPr>
                </a:tc>
                <a:tc>
                  <a:txBody>
                    <a:bodyPr/>
                    <a:lstStyle/>
                    <a:p>
                      <a:pPr algn="r"/>
                      <a:r>
                        <a:rPr lang="ar-EG" sz="2200">
                          <a:solidFill>
                            <a:schemeClr val="tx2"/>
                          </a:solidFill>
                        </a:rPr>
                        <a:t>يمكن أن تكون القضايا غير المحلولة مصدرًا رئيسيًا للنزاع وقد تؤدي إلى عدم تلبية توقعات أصحاب المصلحة.</a:t>
                      </a:r>
                    </a:p>
                  </a:txBody>
                  <a:tcPr anchor="ctr">
                    <a:lnL>
                      <a:noFill/>
                    </a:lnL>
                    <a:lnR>
                      <a:noFill/>
                    </a:lnR>
                    <a:lnT>
                      <a:noFill/>
                    </a:lnT>
                    <a:lnB>
                      <a:noFill/>
                    </a:lnB>
                    <a:noFill/>
                  </a:tcPr>
                </a:tc>
                <a:extLst>
                  <a:ext uri="{0D108BD9-81ED-4DB2-BD59-A6C34878D82A}">
                    <a16:rowId xmlns:a16="http://schemas.microsoft.com/office/drawing/2014/main" val="2087431366"/>
                  </a:ext>
                </a:extLst>
              </a:tr>
              <a:tr h="0">
                <a:tc>
                  <a:txBody>
                    <a:bodyPr/>
                    <a:lstStyle/>
                    <a:p>
                      <a:r>
                        <a:rPr lang="en-US" sz="2200"/>
                        <a:t>Issue logs can address other knowledge areas as well.</a:t>
                      </a:r>
                    </a:p>
                  </a:txBody>
                  <a:tcPr anchor="ctr">
                    <a:lnL>
                      <a:noFill/>
                    </a:lnL>
                    <a:lnR>
                      <a:noFill/>
                    </a:lnR>
                    <a:lnT>
                      <a:noFill/>
                    </a:lnT>
                    <a:lnB>
                      <a:noFill/>
                    </a:lnB>
                    <a:noFill/>
                  </a:tcPr>
                </a:tc>
                <a:tc>
                  <a:txBody>
                    <a:bodyPr/>
                    <a:lstStyle/>
                    <a:p>
                      <a:pPr algn="r"/>
                      <a:r>
                        <a:rPr lang="ar-EG" sz="2200" dirty="0">
                          <a:solidFill>
                            <a:schemeClr val="tx2"/>
                          </a:solidFill>
                        </a:rPr>
                        <a:t>يمكن لسجلات القضايا معالجة مجالات المعرفة الأخرى أيضًا.</a:t>
                      </a:r>
                    </a:p>
                  </a:txBody>
                  <a:tcPr anchor="ctr">
                    <a:lnL>
                      <a:noFill/>
                    </a:lnL>
                    <a:lnR>
                      <a:noFill/>
                    </a:lnR>
                    <a:lnT>
                      <a:noFill/>
                    </a:lnT>
                    <a:lnB>
                      <a:noFill/>
                    </a:lnB>
                    <a:noFill/>
                  </a:tcPr>
                </a:tc>
                <a:extLst>
                  <a:ext uri="{0D108BD9-81ED-4DB2-BD59-A6C34878D82A}">
                    <a16:rowId xmlns:a16="http://schemas.microsoft.com/office/drawing/2014/main" val="2450353821"/>
                  </a:ext>
                </a:extLst>
              </a:tr>
            </a:tbl>
          </a:graphicData>
        </a:graphic>
      </p:graphicFrame>
      <p:sp>
        <p:nvSpPr>
          <p:cNvPr id="3" name="Rectangle 1">
            <a:extLst>
              <a:ext uri="{FF2B5EF4-FFF2-40B4-BE49-F238E27FC236}">
                <a16:creationId xmlns:a16="http://schemas.microsoft.com/office/drawing/2014/main" id="{940B08EB-E253-479B-6394-A6C0E45FF83B}"/>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7194913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2" name="Title 2">
            <a:extLst>
              <a:ext uri="{FF2B5EF4-FFF2-40B4-BE49-F238E27FC236}">
                <a16:creationId xmlns:a16="http://schemas.microsoft.com/office/drawing/2014/main" id="{40A744EA-6D8B-9807-5A0F-D3E7B2D83B52}"/>
              </a:ext>
            </a:extLst>
          </p:cNvPr>
          <p:cNvSpPr txBox="1">
            <a:spLocks/>
          </p:cNvSpPr>
          <p:nvPr/>
        </p:nvSpPr>
        <p:spPr>
          <a:xfrm>
            <a:off x="2301767" y="685800"/>
            <a:ext cx="6842233" cy="62234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Table 4. Sample Issue Log</a:t>
            </a:r>
          </a:p>
        </p:txBody>
      </p:sp>
      <p:pic>
        <p:nvPicPr>
          <p:cNvPr id="3" name="Picture 2">
            <a:extLst>
              <a:ext uri="{FF2B5EF4-FFF2-40B4-BE49-F238E27FC236}">
                <a16:creationId xmlns:a16="http://schemas.microsoft.com/office/drawing/2014/main" id="{420B14FB-E8AB-EE2B-2727-E2B411403EF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0166" y="1346242"/>
            <a:ext cx="10499834" cy="4797317"/>
          </a:xfrm>
          <a:prstGeom prst="rect">
            <a:avLst/>
          </a:prstGeom>
        </p:spPr>
      </p:pic>
    </p:spTree>
    <p:extLst>
      <p:ext uri="{BB962C8B-B14F-4D97-AF65-F5344CB8AC3E}">
        <p14:creationId xmlns:p14="http://schemas.microsoft.com/office/powerpoint/2010/main" val="16659426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AF7F8E93-D974-B4BE-C6BA-48383F4C997F}"/>
              </a:ext>
            </a:extLst>
          </p:cNvPr>
          <p:cNvGraphicFramePr>
            <a:graphicFrameLocks noGrp="1"/>
          </p:cNvGraphicFramePr>
          <p:nvPr>
            <p:extLst>
              <p:ext uri="{D42A27DB-BD31-4B8C-83A1-F6EECF244321}">
                <p14:modId xmlns:p14="http://schemas.microsoft.com/office/powerpoint/2010/main" val="88054447"/>
              </p:ext>
            </p:extLst>
          </p:nvPr>
        </p:nvGraphicFramePr>
        <p:xfrm>
          <a:off x="1119047" y="1076343"/>
          <a:ext cx="10212324" cy="5157858"/>
        </p:xfrm>
        <a:graphic>
          <a:graphicData uri="http://schemas.openxmlformats.org/drawingml/2006/table">
            <a:tbl>
              <a:tblPr/>
              <a:tblGrid>
                <a:gridCol w="5106162">
                  <a:extLst>
                    <a:ext uri="{9D8B030D-6E8A-4147-A177-3AD203B41FA5}">
                      <a16:colId xmlns:a16="http://schemas.microsoft.com/office/drawing/2014/main" val="3951626782"/>
                    </a:ext>
                  </a:extLst>
                </a:gridCol>
                <a:gridCol w="5106162">
                  <a:extLst>
                    <a:ext uri="{9D8B030D-6E8A-4147-A177-3AD203B41FA5}">
                      <a16:colId xmlns:a16="http://schemas.microsoft.com/office/drawing/2014/main" val="3701735808"/>
                    </a:ext>
                  </a:extLst>
                </a:gridCol>
              </a:tblGrid>
              <a:tr h="355211">
                <a:tc>
                  <a:txBody>
                    <a:bodyPr/>
                    <a:lstStyle/>
                    <a:p>
                      <a:r>
                        <a:rPr lang="en-US" sz="2200" b="1" dirty="0"/>
                        <a:t>Best Practice in Managing Stakeholders</a:t>
                      </a:r>
                      <a:endParaRPr lang="en-US" sz="2200" dirty="0"/>
                    </a:p>
                  </a:txBody>
                  <a:tcPr marL="88803" marR="88803" marT="44401" marB="44401" anchor="ctr">
                    <a:lnL>
                      <a:noFill/>
                    </a:lnL>
                    <a:lnR>
                      <a:noFill/>
                    </a:lnR>
                    <a:lnT>
                      <a:noFill/>
                    </a:lnT>
                    <a:lnB>
                      <a:noFill/>
                    </a:lnB>
                    <a:noFill/>
                  </a:tcPr>
                </a:tc>
                <a:tc>
                  <a:txBody>
                    <a:bodyPr/>
                    <a:lstStyle/>
                    <a:p>
                      <a:pPr algn="r"/>
                      <a:r>
                        <a:rPr lang="ar-EG" sz="2200" b="1" dirty="0">
                          <a:solidFill>
                            <a:schemeClr val="tx2"/>
                          </a:solidFill>
                        </a:rPr>
                        <a:t>أفضل الممارسات في إدارة أصحاب المصلحة</a:t>
                      </a:r>
                      <a:endParaRPr lang="ar-EG" sz="2200" dirty="0">
                        <a:solidFill>
                          <a:schemeClr val="tx2"/>
                        </a:solidFill>
                      </a:endParaRPr>
                    </a:p>
                  </a:txBody>
                  <a:tcPr marL="88803" marR="88803" marT="44401" marB="44401" anchor="ctr">
                    <a:lnL>
                      <a:noFill/>
                    </a:lnL>
                    <a:lnR>
                      <a:noFill/>
                    </a:lnR>
                    <a:lnT>
                      <a:noFill/>
                    </a:lnT>
                    <a:lnB>
                      <a:noFill/>
                    </a:lnB>
                    <a:noFill/>
                  </a:tcPr>
                </a:tc>
                <a:extLst>
                  <a:ext uri="{0D108BD9-81ED-4DB2-BD59-A6C34878D82A}">
                    <a16:rowId xmlns:a16="http://schemas.microsoft.com/office/drawing/2014/main" val="1968615622"/>
                  </a:ext>
                </a:extLst>
              </a:tr>
              <a:tr h="621620">
                <a:tc>
                  <a:txBody>
                    <a:bodyPr/>
                    <a:lstStyle/>
                    <a:p>
                      <a:r>
                        <a:rPr lang="en-US" sz="2200"/>
                        <a:t>Project managers are often faced with challenges, especially in managing stakeholders.</a:t>
                      </a:r>
                    </a:p>
                  </a:txBody>
                  <a:tcPr marL="88803" marR="88803" marT="44401" marB="44401" anchor="ctr">
                    <a:lnL>
                      <a:noFill/>
                    </a:lnL>
                    <a:lnR>
                      <a:noFill/>
                    </a:lnR>
                    <a:lnT>
                      <a:noFill/>
                    </a:lnT>
                    <a:lnB>
                      <a:noFill/>
                    </a:lnB>
                    <a:noFill/>
                  </a:tcPr>
                </a:tc>
                <a:tc>
                  <a:txBody>
                    <a:bodyPr/>
                    <a:lstStyle/>
                    <a:p>
                      <a:pPr algn="r"/>
                      <a:r>
                        <a:rPr lang="ar-EG" sz="2200">
                          <a:solidFill>
                            <a:schemeClr val="tx2"/>
                          </a:solidFill>
                        </a:rPr>
                        <a:t>غالبًا ما يواجه مديرو المشاريع تحديات، خاصة في إدارة أصحاب المصلحة.</a:t>
                      </a:r>
                    </a:p>
                  </a:txBody>
                  <a:tcPr marL="88803" marR="88803" marT="44401" marB="44401" anchor="ctr">
                    <a:lnL>
                      <a:noFill/>
                    </a:lnL>
                    <a:lnR>
                      <a:noFill/>
                    </a:lnR>
                    <a:lnT>
                      <a:noFill/>
                    </a:lnT>
                    <a:lnB>
                      <a:noFill/>
                    </a:lnB>
                    <a:noFill/>
                  </a:tcPr>
                </a:tc>
                <a:extLst>
                  <a:ext uri="{0D108BD9-81ED-4DB2-BD59-A6C34878D82A}">
                    <a16:rowId xmlns:a16="http://schemas.microsoft.com/office/drawing/2014/main" val="501397740"/>
                  </a:ext>
                </a:extLst>
              </a:tr>
              <a:tr h="621620">
                <a:tc>
                  <a:txBody>
                    <a:bodyPr/>
                    <a:lstStyle/>
                    <a:p>
                      <a:r>
                        <a:rPr lang="en-US" sz="2200"/>
                        <a:t>Sometimes they simply cannot meet requests from important stakeholders.</a:t>
                      </a:r>
                    </a:p>
                  </a:txBody>
                  <a:tcPr marL="88803" marR="88803" marT="44401" marB="44401" anchor="ctr">
                    <a:lnL>
                      <a:noFill/>
                    </a:lnL>
                    <a:lnR>
                      <a:noFill/>
                    </a:lnR>
                    <a:lnT>
                      <a:noFill/>
                    </a:lnT>
                    <a:lnB>
                      <a:noFill/>
                    </a:lnB>
                    <a:noFill/>
                  </a:tcPr>
                </a:tc>
                <a:tc>
                  <a:txBody>
                    <a:bodyPr/>
                    <a:lstStyle/>
                    <a:p>
                      <a:pPr algn="r"/>
                      <a:r>
                        <a:rPr lang="ar-EG" sz="2200">
                          <a:solidFill>
                            <a:schemeClr val="tx2"/>
                          </a:solidFill>
                        </a:rPr>
                        <a:t>أحيانًا لا يمكنهم تلبية طلبات أصحاب المصلحة المهمين.</a:t>
                      </a:r>
                    </a:p>
                  </a:txBody>
                  <a:tcPr marL="88803" marR="88803" marT="44401" marB="44401" anchor="ctr">
                    <a:lnL>
                      <a:noFill/>
                    </a:lnL>
                    <a:lnR>
                      <a:noFill/>
                    </a:lnR>
                    <a:lnT>
                      <a:noFill/>
                    </a:lnT>
                    <a:lnB>
                      <a:noFill/>
                    </a:lnB>
                    <a:noFill/>
                  </a:tcPr>
                </a:tc>
                <a:extLst>
                  <a:ext uri="{0D108BD9-81ED-4DB2-BD59-A6C34878D82A}">
                    <a16:rowId xmlns:a16="http://schemas.microsoft.com/office/drawing/2014/main" val="767117982"/>
                  </a:ext>
                </a:extLst>
              </a:tr>
              <a:tr h="621620">
                <a:tc>
                  <a:txBody>
                    <a:bodyPr/>
                    <a:lstStyle/>
                    <a:p>
                      <a:r>
                        <a:rPr lang="en-US" sz="2200"/>
                        <a:t>Suggestions for handling these situations include the following:</a:t>
                      </a:r>
                    </a:p>
                  </a:txBody>
                  <a:tcPr marL="88803" marR="88803" marT="44401" marB="44401" anchor="ctr">
                    <a:lnL>
                      <a:noFill/>
                    </a:lnL>
                    <a:lnR>
                      <a:noFill/>
                    </a:lnR>
                    <a:lnT>
                      <a:noFill/>
                    </a:lnT>
                    <a:lnB>
                      <a:noFill/>
                    </a:lnB>
                    <a:noFill/>
                  </a:tcPr>
                </a:tc>
                <a:tc>
                  <a:txBody>
                    <a:bodyPr/>
                    <a:lstStyle/>
                    <a:p>
                      <a:pPr algn="r"/>
                      <a:r>
                        <a:rPr lang="ar-EG" sz="2200">
                          <a:solidFill>
                            <a:schemeClr val="tx2"/>
                          </a:solidFill>
                        </a:rPr>
                        <a:t>الاقتراحات للتعامل مع هذه المواقف تشمل ما يلي:</a:t>
                      </a:r>
                    </a:p>
                  </a:txBody>
                  <a:tcPr marL="88803" marR="88803" marT="44401" marB="44401" anchor="ctr">
                    <a:lnL>
                      <a:noFill/>
                    </a:lnL>
                    <a:lnR>
                      <a:noFill/>
                    </a:lnR>
                    <a:lnT>
                      <a:noFill/>
                    </a:lnT>
                    <a:lnB>
                      <a:noFill/>
                    </a:lnB>
                    <a:noFill/>
                  </a:tcPr>
                </a:tc>
                <a:extLst>
                  <a:ext uri="{0D108BD9-81ED-4DB2-BD59-A6C34878D82A}">
                    <a16:rowId xmlns:a16="http://schemas.microsoft.com/office/drawing/2014/main" val="2895055857"/>
                  </a:ext>
                </a:extLst>
              </a:tr>
              <a:tr h="355211">
                <a:tc>
                  <a:txBody>
                    <a:bodyPr/>
                    <a:lstStyle/>
                    <a:p>
                      <a:r>
                        <a:rPr lang="en-US" sz="2200"/>
                        <a:t>Be clear from the start.</a:t>
                      </a:r>
                    </a:p>
                  </a:txBody>
                  <a:tcPr marL="88803" marR="88803" marT="44401" marB="44401" anchor="ctr">
                    <a:lnL>
                      <a:noFill/>
                    </a:lnL>
                    <a:lnR>
                      <a:noFill/>
                    </a:lnR>
                    <a:lnT>
                      <a:noFill/>
                    </a:lnT>
                    <a:lnB>
                      <a:noFill/>
                    </a:lnB>
                    <a:noFill/>
                  </a:tcPr>
                </a:tc>
                <a:tc>
                  <a:txBody>
                    <a:bodyPr/>
                    <a:lstStyle/>
                    <a:p>
                      <a:pPr algn="r"/>
                      <a:r>
                        <a:rPr lang="ar-EG" sz="2200">
                          <a:solidFill>
                            <a:schemeClr val="tx2"/>
                          </a:solidFill>
                        </a:rPr>
                        <a:t>كن واضحًا منذ البداية.</a:t>
                      </a:r>
                    </a:p>
                  </a:txBody>
                  <a:tcPr marL="88803" marR="88803" marT="44401" marB="44401" anchor="ctr">
                    <a:lnL>
                      <a:noFill/>
                    </a:lnL>
                    <a:lnR>
                      <a:noFill/>
                    </a:lnR>
                    <a:lnT>
                      <a:noFill/>
                    </a:lnT>
                    <a:lnB>
                      <a:noFill/>
                    </a:lnB>
                    <a:noFill/>
                  </a:tcPr>
                </a:tc>
                <a:extLst>
                  <a:ext uri="{0D108BD9-81ED-4DB2-BD59-A6C34878D82A}">
                    <a16:rowId xmlns:a16="http://schemas.microsoft.com/office/drawing/2014/main" val="1125573827"/>
                  </a:ext>
                </a:extLst>
              </a:tr>
              <a:tr h="355211">
                <a:tc>
                  <a:txBody>
                    <a:bodyPr/>
                    <a:lstStyle/>
                    <a:p>
                      <a:r>
                        <a:rPr lang="en-US" sz="2200"/>
                        <a:t>Explain the consequences.</a:t>
                      </a:r>
                    </a:p>
                  </a:txBody>
                  <a:tcPr marL="88803" marR="88803" marT="44401" marB="44401" anchor="ctr">
                    <a:lnL>
                      <a:noFill/>
                    </a:lnL>
                    <a:lnR>
                      <a:noFill/>
                    </a:lnR>
                    <a:lnT>
                      <a:noFill/>
                    </a:lnT>
                    <a:lnB>
                      <a:noFill/>
                    </a:lnB>
                    <a:noFill/>
                  </a:tcPr>
                </a:tc>
                <a:tc>
                  <a:txBody>
                    <a:bodyPr/>
                    <a:lstStyle/>
                    <a:p>
                      <a:pPr algn="r"/>
                      <a:r>
                        <a:rPr lang="ar-EG" sz="2200">
                          <a:solidFill>
                            <a:schemeClr val="tx2"/>
                          </a:solidFill>
                        </a:rPr>
                        <a:t>اشرح العواقب.</a:t>
                      </a:r>
                    </a:p>
                  </a:txBody>
                  <a:tcPr marL="88803" marR="88803" marT="44401" marB="44401" anchor="ctr">
                    <a:lnL>
                      <a:noFill/>
                    </a:lnL>
                    <a:lnR>
                      <a:noFill/>
                    </a:lnR>
                    <a:lnT>
                      <a:noFill/>
                    </a:lnT>
                    <a:lnB>
                      <a:noFill/>
                    </a:lnB>
                    <a:noFill/>
                  </a:tcPr>
                </a:tc>
                <a:extLst>
                  <a:ext uri="{0D108BD9-81ED-4DB2-BD59-A6C34878D82A}">
                    <a16:rowId xmlns:a16="http://schemas.microsoft.com/office/drawing/2014/main" val="2885280452"/>
                  </a:ext>
                </a:extLst>
              </a:tr>
              <a:tr h="355211">
                <a:tc>
                  <a:txBody>
                    <a:bodyPr/>
                    <a:lstStyle/>
                    <a:p>
                      <a:r>
                        <a:rPr lang="en-US" sz="2200"/>
                        <a:t>Have a contingency plan (</a:t>
                      </a:r>
                      <a:r>
                        <a:rPr lang="ar-EG" sz="2200"/>
                        <a:t>خطة طوارئ).</a:t>
                      </a:r>
                    </a:p>
                  </a:txBody>
                  <a:tcPr marL="88803" marR="88803" marT="44401" marB="44401" anchor="ctr">
                    <a:lnL>
                      <a:noFill/>
                    </a:lnL>
                    <a:lnR>
                      <a:noFill/>
                    </a:lnR>
                    <a:lnT>
                      <a:noFill/>
                    </a:lnT>
                    <a:lnB>
                      <a:noFill/>
                    </a:lnB>
                    <a:noFill/>
                  </a:tcPr>
                </a:tc>
                <a:tc>
                  <a:txBody>
                    <a:bodyPr/>
                    <a:lstStyle/>
                    <a:p>
                      <a:pPr algn="r"/>
                      <a:r>
                        <a:rPr lang="ar-EG" sz="2200">
                          <a:solidFill>
                            <a:schemeClr val="tx2"/>
                          </a:solidFill>
                        </a:rPr>
                        <a:t>ضع خطة طوارئ.</a:t>
                      </a:r>
                    </a:p>
                  </a:txBody>
                  <a:tcPr marL="88803" marR="88803" marT="44401" marB="44401" anchor="ctr">
                    <a:lnL>
                      <a:noFill/>
                    </a:lnL>
                    <a:lnR>
                      <a:noFill/>
                    </a:lnR>
                    <a:lnT>
                      <a:noFill/>
                    </a:lnT>
                    <a:lnB>
                      <a:noFill/>
                    </a:lnB>
                    <a:noFill/>
                  </a:tcPr>
                </a:tc>
                <a:extLst>
                  <a:ext uri="{0D108BD9-81ED-4DB2-BD59-A6C34878D82A}">
                    <a16:rowId xmlns:a16="http://schemas.microsoft.com/office/drawing/2014/main" val="3367161528"/>
                  </a:ext>
                </a:extLst>
              </a:tr>
              <a:tr h="355211">
                <a:tc>
                  <a:txBody>
                    <a:bodyPr/>
                    <a:lstStyle/>
                    <a:p>
                      <a:r>
                        <a:rPr lang="en-US" sz="2200"/>
                        <a:t>Avoid surprises.</a:t>
                      </a:r>
                    </a:p>
                  </a:txBody>
                  <a:tcPr marL="88803" marR="88803" marT="44401" marB="44401" anchor="ctr">
                    <a:lnL>
                      <a:noFill/>
                    </a:lnL>
                    <a:lnR>
                      <a:noFill/>
                    </a:lnR>
                    <a:lnT>
                      <a:noFill/>
                    </a:lnT>
                    <a:lnB>
                      <a:noFill/>
                    </a:lnB>
                    <a:noFill/>
                  </a:tcPr>
                </a:tc>
                <a:tc>
                  <a:txBody>
                    <a:bodyPr/>
                    <a:lstStyle/>
                    <a:p>
                      <a:pPr algn="r"/>
                      <a:r>
                        <a:rPr lang="ar-EG" sz="2200">
                          <a:solidFill>
                            <a:schemeClr val="tx2"/>
                          </a:solidFill>
                        </a:rPr>
                        <a:t>تجنب المفاجآت.</a:t>
                      </a:r>
                    </a:p>
                  </a:txBody>
                  <a:tcPr marL="88803" marR="88803" marT="44401" marB="44401" anchor="ctr">
                    <a:lnL>
                      <a:noFill/>
                    </a:lnL>
                    <a:lnR>
                      <a:noFill/>
                    </a:lnR>
                    <a:lnT>
                      <a:noFill/>
                    </a:lnT>
                    <a:lnB>
                      <a:noFill/>
                    </a:lnB>
                    <a:noFill/>
                  </a:tcPr>
                </a:tc>
                <a:extLst>
                  <a:ext uri="{0D108BD9-81ED-4DB2-BD59-A6C34878D82A}">
                    <a16:rowId xmlns:a16="http://schemas.microsoft.com/office/drawing/2014/main" val="3402693965"/>
                  </a:ext>
                </a:extLst>
              </a:tr>
              <a:tr h="355211">
                <a:tc>
                  <a:txBody>
                    <a:bodyPr/>
                    <a:lstStyle/>
                    <a:p>
                      <a:r>
                        <a:rPr lang="en-US" sz="2200"/>
                        <a:t>Take a stand (</a:t>
                      </a:r>
                      <a:r>
                        <a:rPr lang="ar-EG" sz="2200"/>
                        <a:t>أخذ موقف من شيء).</a:t>
                      </a:r>
                    </a:p>
                  </a:txBody>
                  <a:tcPr marL="88803" marR="88803" marT="44401" marB="44401" anchor="ctr">
                    <a:lnL>
                      <a:noFill/>
                    </a:lnL>
                    <a:lnR>
                      <a:noFill/>
                    </a:lnR>
                    <a:lnT>
                      <a:noFill/>
                    </a:lnT>
                    <a:lnB>
                      <a:noFill/>
                    </a:lnB>
                    <a:noFill/>
                  </a:tcPr>
                </a:tc>
                <a:tc>
                  <a:txBody>
                    <a:bodyPr/>
                    <a:lstStyle/>
                    <a:p>
                      <a:pPr algn="r"/>
                      <a:r>
                        <a:rPr lang="ar-EG" sz="2200" dirty="0">
                          <a:solidFill>
                            <a:schemeClr val="tx2"/>
                          </a:solidFill>
                        </a:rPr>
                        <a:t>اتخذ موقفًا.</a:t>
                      </a:r>
                    </a:p>
                  </a:txBody>
                  <a:tcPr marL="88803" marR="88803" marT="44401" marB="44401" anchor="ctr">
                    <a:lnL>
                      <a:noFill/>
                    </a:lnL>
                    <a:lnR>
                      <a:noFill/>
                    </a:lnR>
                    <a:lnT>
                      <a:noFill/>
                    </a:lnT>
                    <a:lnB>
                      <a:noFill/>
                    </a:lnB>
                    <a:noFill/>
                  </a:tcPr>
                </a:tc>
                <a:extLst>
                  <a:ext uri="{0D108BD9-81ED-4DB2-BD59-A6C34878D82A}">
                    <a16:rowId xmlns:a16="http://schemas.microsoft.com/office/drawing/2014/main" val="1652674219"/>
                  </a:ext>
                </a:extLst>
              </a:tr>
            </a:tbl>
          </a:graphicData>
        </a:graphic>
      </p:graphicFrame>
      <p:sp>
        <p:nvSpPr>
          <p:cNvPr id="3" name="Rectangle 1">
            <a:extLst>
              <a:ext uri="{FF2B5EF4-FFF2-40B4-BE49-F238E27FC236}">
                <a16:creationId xmlns:a16="http://schemas.microsoft.com/office/drawing/2014/main" id="{43B4B1C7-3F09-0F8A-D2DE-2764629F20FE}"/>
              </a:ext>
            </a:extLst>
          </p:cNvPr>
          <p:cNvSpPr>
            <a:spLocks noChangeArrowheads="1"/>
          </p:cNvSpPr>
          <p:nvPr/>
        </p:nvSpPr>
        <p:spPr bwMode="auto">
          <a:xfrm>
            <a:off x="99060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5182091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05B3CE8E-02FE-307C-2B04-95CC8A1C22D9}"/>
              </a:ext>
            </a:extLst>
          </p:cNvPr>
          <p:cNvGraphicFramePr>
            <a:graphicFrameLocks noGrp="1"/>
          </p:cNvGraphicFramePr>
          <p:nvPr>
            <p:extLst>
              <p:ext uri="{D42A27DB-BD31-4B8C-83A1-F6EECF244321}">
                <p14:modId xmlns:p14="http://schemas.microsoft.com/office/powerpoint/2010/main" val="928907897"/>
              </p:ext>
            </p:extLst>
          </p:nvPr>
        </p:nvGraphicFramePr>
        <p:xfrm>
          <a:off x="947530" y="1214362"/>
          <a:ext cx="10515600" cy="3810000"/>
        </p:xfrm>
        <a:graphic>
          <a:graphicData uri="http://schemas.openxmlformats.org/drawingml/2006/table">
            <a:tbl>
              <a:tblPr/>
              <a:tblGrid>
                <a:gridCol w="5257800">
                  <a:extLst>
                    <a:ext uri="{9D8B030D-6E8A-4147-A177-3AD203B41FA5}">
                      <a16:colId xmlns:a16="http://schemas.microsoft.com/office/drawing/2014/main" val="1573800130"/>
                    </a:ext>
                  </a:extLst>
                </a:gridCol>
                <a:gridCol w="5257800">
                  <a:extLst>
                    <a:ext uri="{9D8B030D-6E8A-4147-A177-3AD203B41FA5}">
                      <a16:colId xmlns:a16="http://schemas.microsoft.com/office/drawing/2014/main" val="637128352"/>
                    </a:ext>
                  </a:extLst>
                </a:gridCol>
              </a:tblGrid>
              <a:tr h="0">
                <a:tc>
                  <a:txBody>
                    <a:bodyPr/>
                    <a:lstStyle/>
                    <a:p>
                      <a:r>
                        <a:rPr lang="en-US" sz="2200" b="1" dirty="0"/>
                        <a:t>Controlling Stakeholder Engagement</a:t>
                      </a:r>
                      <a:endParaRPr lang="en-US" sz="2200" dirty="0"/>
                    </a:p>
                  </a:txBody>
                  <a:tcPr anchor="ctr">
                    <a:lnL>
                      <a:noFill/>
                    </a:lnL>
                    <a:lnR>
                      <a:noFill/>
                    </a:lnR>
                    <a:lnT>
                      <a:noFill/>
                    </a:lnT>
                    <a:lnB>
                      <a:noFill/>
                    </a:lnB>
                    <a:noFill/>
                  </a:tcPr>
                </a:tc>
                <a:tc>
                  <a:txBody>
                    <a:bodyPr/>
                    <a:lstStyle/>
                    <a:p>
                      <a:pPr algn="r"/>
                      <a:r>
                        <a:rPr lang="ar-EG" sz="2200" b="1" dirty="0">
                          <a:solidFill>
                            <a:schemeClr val="tx2"/>
                          </a:solidFill>
                        </a:rPr>
                        <a:t>التحكم في مشاركة أصحاب المصلحة</a:t>
                      </a:r>
                      <a:endParaRPr lang="ar-EG"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2826585197"/>
                  </a:ext>
                </a:extLst>
              </a:tr>
              <a:tr h="0">
                <a:tc>
                  <a:txBody>
                    <a:bodyPr/>
                    <a:lstStyle/>
                    <a:p>
                      <a:r>
                        <a:rPr lang="en-US" sz="2200"/>
                        <a:t>You cannot control stakeholders, but you can control their level of engagement.</a:t>
                      </a:r>
                    </a:p>
                  </a:txBody>
                  <a:tcPr anchor="ctr">
                    <a:lnL>
                      <a:noFill/>
                    </a:lnL>
                    <a:lnR>
                      <a:noFill/>
                    </a:lnR>
                    <a:lnT>
                      <a:noFill/>
                    </a:lnT>
                    <a:lnB>
                      <a:noFill/>
                    </a:lnB>
                    <a:noFill/>
                  </a:tcPr>
                </a:tc>
                <a:tc>
                  <a:txBody>
                    <a:bodyPr/>
                    <a:lstStyle/>
                    <a:p>
                      <a:pPr algn="r"/>
                      <a:r>
                        <a:rPr lang="ar-EG" sz="2200">
                          <a:solidFill>
                            <a:schemeClr val="tx2"/>
                          </a:solidFill>
                        </a:rPr>
                        <a:t>لا يمكنك التحكم في أصحاب المصلحة، ولكن يمكنك التحكم في مستوى مشاركتهم.</a:t>
                      </a:r>
                    </a:p>
                  </a:txBody>
                  <a:tcPr anchor="ctr">
                    <a:lnL>
                      <a:noFill/>
                    </a:lnL>
                    <a:lnR>
                      <a:noFill/>
                    </a:lnR>
                    <a:lnT>
                      <a:noFill/>
                    </a:lnT>
                    <a:lnB>
                      <a:noFill/>
                    </a:lnB>
                    <a:noFill/>
                  </a:tcPr>
                </a:tc>
                <a:extLst>
                  <a:ext uri="{0D108BD9-81ED-4DB2-BD59-A6C34878D82A}">
                    <a16:rowId xmlns:a16="http://schemas.microsoft.com/office/drawing/2014/main" val="1885594410"/>
                  </a:ext>
                </a:extLst>
              </a:tr>
              <a:tr h="0">
                <a:tc>
                  <a:txBody>
                    <a:bodyPr/>
                    <a:lstStyle/>
                    <a:p>
                      <a:r>
                        <a:rPr lang="en-US" sz="2200"/>
                        <a:t>Engagement involves a dialogue in which people seek understanding and solutions to issues of mutual concern.</a:t>
                      </a:r>
                    </a:p>
                  </a:txBody>
                  <a:tcPr anchor="ctr">
                    <a:lnL>
                      <a:noFill/>
                    </a:lnL>
                    <a:lnR>
                      <a:noFill/>
                    </a:lnR>
                    <a:lnT>
                      <a:noFill/>
                    </a:lnT>
                    <a:lnB>
                      <a:noFill/>
                    </a:lnB>
                    <a:noFill/>
                  </a:tcPr>
                </a:tc>
                <a:tc>
                  <a:txBody>
                    <a:bodyPr/>
                    <a:lstStyle/>
                    <a:p>
                      <a:pPr algn="r"/>
                      <a:r>
                        <a:rPr lang="ar-EG" sz="2200">
                          <a:solidFill>
                            <a:schemeClr val="tx2"/>
                          </a:solidFill>
                        </a:rPr>
                        <a:t>المشاركة تتضمن حوارًا يسعى فيه الناس إلى فهم وحلول للمسائل ذات الاهتمام المشترك.</a:t>
                      </a:r>
                    </a:p>
                  </a:txBody>
                  <a:tcPr anchor="ctr">
                    <a:lnL>
                      <a:noFill/>
                    </a:lnL>
                    <a:lnR>
                      <a:noFill/>
                    </a:lnR>
                    <a:lnT>
                      <a:noFill/>
                    </a:lnT>
                    <a:lnB>
                      <a:noFill/>
                    </a:lnB>
                    <a:noFill/>
                  </a:tcPr>
                </a:tc>
                <a:extLst>
                  <a:ext uri="{0D108BD9-81ED-4DB2-BD59-A6C34878D82A}">
                    <a16:rowId xmlns:a16="http://schemas.microsoft.com/office/drawing/2014/main" val="187988410"/>
                  </a:ext>
                </a:extLst>
              </a:tr>
              <a:tr h="0">
                <a:tc>
                  <a:txBody>
                    <a:bodyPr/>
                    <a:lstStyle/>
                    <a:p>
                      <a:r>
                        <a:rPr lang="en-US" sz="2200"/>
                        <a:t>Many teachers are familiar with various techniques for engaging students.</a:t>
                      </a:r>
                    </a:p>
                  </a:txBody>
                  <a:tcPr anchor="ctr">
                    <a:lnL>
                      <a:noFill/>
                    </a:lnL>
                    <a:lnR>
                      <a:noFill/>
                    </a:lnR>
                    <a:lnT>
                      <a:noFill/>
                    </a:lnT>
                    <a:lnB>
                      <a:noFill/>
                    </a:lnB>
                    <a:noFill/>
                  </a:tcPr>
                </a:tc>
                <a:tc>
                  <a:txBody>
                    <a:bodyPr/>
                    <a:lstStyle/>
                    <a:p>
                      <a:pPr algn="r"/>
                      <a:r>
                        <a:rPr lang="ar-EG" sz="2200">
                          <a:solidFill>
                            <a:schemeClr val="tx2"/>
                          </a:solidFill>
                        </a:rPr>
                        <a:t>العديد من المعلمين على دراية بتقنيات مختلفة لجذب اهتمام الطلاب.</a:t>
                      </a:r>
                    </a:p>
                  </a:txBody>
                  <a:tcPr anchor="ctr">
                    <a:lnL>
                      <a:noFill/>
                    </a:lnL>
                    <a:lnR>
                      <a:noFill/>
                    </a:lnR>
                    <a:lnT>
                      <a:noFill/>
                    </a:lnT>
                    <a:lnB>
                      <a:noFill/>
                    </a:lnB>
                    <a:noFill/>
                  </a:tcPr>
                </a:tc>
                <a:extLst>
                  <a:ext uri="{0D108BD9-81ED-4DB2-BD59-A6C34878D82A}">
                    <a16:rowId xmlns:a16="http://schemas.microsoft.com/office/drawing/2014/main" val="3836508377"/>
                  </a:ext>
                </a:extLst>
              </a:tr>
              <a:tr h="0">
                <a:tc>
                  <a:txBody>
                    <a:bodyPr/>
                    <a:lstStyle/>
                    <a:p>
                      <a:r>
                        <a:rPr lang="en-US" sz="2200"/>
                        <a:t>It is important to set the proper tone at the start of a class or project.</a:t>
                      </a:r>
                    </a:p>
                  </a:txBody>
                  <a:tcPr anchor="ctr">
                    <a:lnL>
                      <a:noFill/>
                    </a:lnL>
                    <a:lnR>
                      <a:noFill/>
                    </a:lnR>
                    <a:lnT>
                      <a:noFill/>
                    </a:lnT>
                    <a:lnB>
                      <a:noFill/>
                    </a:lnB>
                    <a:noFill/>
                  </a:tcPr>
                </a:tc>
                <a:tc>
                  <a:txBody>
                    <a:bodyPr/>
                    <a:lstStyle/>
                    <a:p>
                      <a:pPr algn="r"/>
                      <a:r>
                        <a:rPr lang="ar-EG" sz="2200" dirty="0">
                          <a:solidFill>
                            <a:schemeClr val="tx2"/>
                          </a:solidFill>
                        </a:rPr>
                        <a:t>من المهم ضبط النغمة المناسبة في بداية الصف أو المشروع.</a:t>
                      </a:r>
                    </a:p>
                  </a:txBody>
                  <a:tcPr anchor="ctr">
                    <a:lnL>
                      <a:noFill/>
                    </a:lnL>
                    <a:lnR>
                      <a:noFill/>
                    </a:lnR>
                    <a:lnT>
                      <a:noFill/>
                    </a:lnT>
                    <a:lnB>
                      <a:noFill/>
                    </a:lnB>
                    <a:noFill/>
                  </a:tcPr>
                </a:tc>
                <a:extLst>
                  <a:ext uri="{0D108BD9-81ED-4DB2-BD59-A6C34878D82A}">
                    <a16:rowId xmlns:a16="http://schemas.microsoft.com/office/drawing/2014/main" val="1988946847"/>
                  </a:ext>
                </a:extLst>
              </a:tr>
            </a:tbl>
          </a:graphicData>
        </a:graphic>
      </p:graphicFrame>
      <p:sp>
        <p:nvSpPr>
          <p:cNvPr id="3" name="Rectangle 1">
            <a:extLst>
              <a:ext uri="{FF2B5EF4-FFF2-40B4-BE49-F238E27FC236}">
                <a16:creationId xmlns:a16="http://schemas.microsoft.com/office/drawing/2014/main" id="{0E0EF5F0-EBBB-D917-D29B-BA4C6725897F}"/>
              </a:ext>
            </a:extLst>
          </p:cNvPr>
          <p:cNvSpPr>
            <a:spLocks noChangeArrowheads="1"/>
          </p:cNvSpPr>
          <p:nvPr/>
        </p:nvSpPr>
        <p:spPr bwMode="auto">
          <a:xfrm>
            <a:off x="838200" y="22177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2729456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E5CA0D32-0535-4307-4D20-E3CDEEB40E89}"/>
              </a:ext>
            </a:extLst>
          </p:cNvPr>
          <p:cNvGraphicFramePr>
            <a:graphicFrameLocks noGrp="1"/>
          </p:cNvGraphicFramePr>
          <p:nvPr>
            <p:extLst>
              <p:ext uri="{D42A27DB-BD31-4B8C-83A1-F6EECF244321}">
                <p14:modId xmlns:p14="http://schemas.microsoft.com/office/powerpoint/2010/main" val="2320588089"/>
              </p:ext>
            </p:extLst>
          </p:nvPr>
        </p:nvGraphicFramePr>
        <p:xfrm>
          <a:off x="838200" y="1076343"/>
          <a:ext cx="10515600" cy="4968240"/>
        </p:xfrm>
        <a:graphic>
          <a:graphicData uri="http://schemas.openxmlformats.org/drawingml/2006/table">
            <a:tbl>
              <a:tblPr/>
              <a:tblGrid>
                <a:gridCol w="5257800">
                  <a:extLst>
                    <a:ext uri="{9D8B030D-6E8A-4147-A177-3AD203B41FA5}">
                      <a16:colId xmlns:a16="http://schemas.microsoft.com/office/drawing/2014/main" val="1665949271"/>
                    </a:ext>
                  </a:extLst>
                </a:gridCol>
                <a:gridCol w="5257800">
                  <a:extLst>
                    <a:ext uri="{9D8B030D-6E8A-4147-A177-3AD203B41FA5}">
                      <a16:colId xmlns:a16="http://schemas.microsoft.com/office/drawing/2014/main" val="533611156"/>
                    </a:ext>
                  </a:extLst>
                </a:gridCol>
              </a:tblGrid>
              <a:tr h="0">
                <a:tc>
                  <a:txBody>
                    <a:bodyPr/>
                    <a:lstStyle/>
                    <a:p>
                      <a:r>
                        <a:rPr lang="en-US" sz="2200" b="1" dirty="0"/>
                        <a:t>Example of Engaging or Not Engaging Students (or Other Stakeholders)</a:t>
                      </a:r>
                      <a:endParaRPr lang="en-US" sz="2200" dirty="0"/>
                    </a:p>
                  </a:txBody>
                  <a:tcPr anchor="ctr">
                    <a:lnL>
                      <a:noFill/>
                    </a:lnL>
                    <a:lnR>
                      <a:noFill/>
                    </a:lnR>
                    <a:lnT>
                      <a:noFill/>
                    </a:lnT>
                    <a:lnB>
                      <a:noFill/>
                    </a:lnB>
                    <a:noFill/>
                  </a:tcPr>
                </a:tc>
                <a:tc>
                  <a:txBody>
                    <a:bodyPr/>
                    <a:lstStyle/>
                    <a:p>
                      <a:pPr algn="r"/>
                      <a:r>
                        <a:rPr lang="ar-EG" sz="2200" b="1" dirty="0">
                          <a:solidFill>
                            <a:schemeClr val="tx2"/>
                          </a:solidFill>
                        </a:rPr>
                        <a:t>مثال على جذب أو عدم جذب اهتمام الطلاب (أو أصحاب المصلحة الآخرين)</a:t>
                      </a:r>
                      <a:endParaRPr lang="ar-EG"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972196714"/>
                  </a:ext>
                </a:extLst>
              </a:tr>
              <a:tr h="0">
                <a:tc>
                  <a:txBody>
                    <a:bodyPr/>
                    <a:lstStyle/>
                    <a:p>
                      <a:r>
                        <a:rPr lang="en-US" sz="2200"/>
                        <a:t>If a teacher (or manager) does nothing but lecture on the first day of class (or at meetings) or criticizes the first person who offers a comment, students (or workers) will quickly decide that their best strategy is to keep quiet and maybe not even attend the class (or meetings).</a:t>
                      </a:r>
                    </a:p>
                  </a:txBody>
                  <a:tcPr anchor="ctr">
                    <a:lnL>
                      <a:noFill/>
                    </a:lnL>
                    <a:lnR>
                      <a:noFill/>
                    </a:lnR>
                    <a:lnT>
                      <a:noFill/>
                    </a:lnT>
                    <a:lnB>
                      <a:noFill/>
                    </a:lnB>
                    <a:noFill/>
                  </a:tcPr>
                </a:tc>
                <a:tc>
                  <a:txBody>
                    <a:bodyPr/>
                    <a:lstStyle/>
                    <a:p>
                      <a:pPr algn="r"/>
                      <a:r>
                        <a:rPr lang="ar-EG" sz="2200">
                          <a:solidFill>
                            <a:schemeClr val="tx2"/>
                          </a:solidFill>
                        </a:rPr>
                        <a:t>إذا قام المعلم (أو المدير) فقط بإلقاء محاضرة في اليوم الأول من الفصل (أو الاجتماعات) أو انتقد أول شخص يقدم تعليقًا، فسوف يقرر الطلاب (أو الموظفون) بسرعة أن أفضل استراتيجية لهم هي البقاء صامتين وربما عدم حضور الفصل (أو الاجتماعات).</a:t>
                      </a:r>
                    </a:p>
                  </a:txBody>
                  <a:tcPr anchor="ctr">
                    <a:lnL>
                      <a:noFill/>
                    </a:lnL>
                    <a:lnR>
                      <a:noFill/>
                    </a:lnR>
                    <a:lnT>
                      <a:noFill/>
                    </a:lnT>
                    <a:lnB>
                      <a:noFill/>
                    </a:lnB>
                    <a:noFill/>
                  </a:tcPr>
                </a:tc>
                <a:extLst>
                  <a:ext uri="{0D108BD9-81ED-4DB2-BD59-A6C34878D82A}">
                    <a16:rowId xmlns:a16="http://schemas.microsoft.com/office/drawing/2014/main" val="1536591293"/>
                  </a:ext>
                </a:extLst>
              </a:tr>
              <a:tr h="0">
                <a:tc>
                  <a:txBody>
                    <a:bodyPr/>
                    <a:lstStyle/>
                    <a:p>
                      <a:r>
                        <a:rPr lang="en-US" sz="2200"/>
                        <a:t>On the other hand, if the teacher (or manager) uses a lot of activities to get all participants to speak or use technology to participate, they will expect to be active participants in future classes (or meetings).</a:t>
                      </a:r>
                    </a:p>
                  </a:txBody>
                  <a:tcPr anchor="ctr">
                    <a:lnL>
                      <a:noFill/>
                    </a:lnL>
                    <a:lnR>
                      <a:noFill/>
                    </a:lnR>
                    <a:lnT>
                      <a:noFill/>
                    </a:lnT>
                    <a:lnB>
                      <a:noFill/>
                    </a:lnB>
                    <a:noFill/>
                  </a:tcPr>
                </a:tc>
                <a:tc>
                  <a:txBody>
                    <a:bodyPr/>
                    <a:lstStyle/>
                    <a:p>
                      <a:pPr algn="r"/>
                      <a:r>
                        <a:rPr lang="ar-EG" sz="2200" dirty="0">
                          <a:solidFill>
                            <a:schemeClr val="tx2"/>
                          </a:solidFill>
                        </a:rPr>
                        <a:t>من ناحية أخرى، إذا استخدم المعلم (أو المدير) العديد من الأنشطة لجعل جميع المشاركين يتحدثون أو استخدم التكنولوجيا للمشاركة، فسوف يتوقعون أن يكونوا مشاركين نشطين في الفصول (أو الاجتماعات) المستقبلية.</a:t>
                      </a:r>
                    </a:p>
                  </a:txBody>
                  <a:tcPr anchor="ctr">
                    <a:lnL>
                      <a:noFill/>
                    </a:lnL>
                    <a:lnR>
                      <a:noFill/>
                    </a:lnR>
                    <a:lnT>
                      <a:noFill/>
                    </a:lnT>
                    <a:lnB>
                      <a:noFill/>
                    </a:lnB>
                    <a:noFill/>
                  </a:tcPr>
                </a:tc>
                <a:extLst>
                  <a:ext uri="{0D108BD9-81ED-4DB2-BD59-A6C34878D82A}">
                    <a16:rowId xmlns:a16="http://schemas.microsoft.com/office/drawing/2014/main" val="4218468351"/>
                  </a:ext>
                </a:extLst>
              </a:tr>
            </a:tbl>
          </a:graphicData>
        </a:graphic>
      </p:graphicFrame>
      <p:sp>
        <p:nvSpPr>
          <p:cNvPr id="3" name="Rectangle 1">
            <a:extLst>
              <a:ext uri="{FF2B5EF4-FFF2-40B4-BE49-F238E27FC236}">
                <a16:creationId xmlns:a16="http://schemas.microsoft.com/office/drawing/2014/main" id="{019369E3-9D9E-0FE9-49F3-503C05BB1565}"/>
              </a:ext>
            </a:extLst>
          </p:cNvPr>
          <p:cNvSpPr>
            <a:spLocks noChangeArrowheads="1"/>
          </p:cNvSpPr>
          <p:nvPr/>
        </p:nvSpPr>
        <p:spPr bwMode="auto">
          <a:xfrm>
            <a:off x="838200" y="20351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0600806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graphicFrame>
        <p:nvGraphicFramePr>
          <p:cNvPr id="2" name="Table 1">
            <a:extLst>
              <a:ext uri="{FF2B5EF4-FFF2-40B4-BE49-F238E27FC236}">
                <a16:creationId xmlns:a16="http://schemas.microsoft.com/office/drawing/2014/main" id="{DD643774-38DE-6EB0-7DAB-7EBB5704593D}"/>
              </a:ext>
            </a:extLst>
          </p:cNvPr>
          <p:cNvGraphicFramePr>
            <a:graphicFrameLocks noGrp="1"/>
          </p:cNvGraphicFramePr>
          <p:nvPr>
            <p:extLst>
              <p:ext uri="{D42A27DB-BD31-4B8C-83A1-F6EECF244321}">
                <p14:modId xmlns:p14="http://schemas.microsoft.com/office/powerpoint/2010/main" val="452893781"/>
              </p:ext>
            </p:extLst>
          </p:nvPr>
        </p:nvGraphicFramePr>
        <p:xfrm>
          <a:off x="857826" y="975823"/>
          <a:ext cx="10515600" cy="5394960"/>
        </p:xfrm>
        <a:graphic>
          <a:graphicData uri="http://schemas.openxmlformats.org/drawingml/2006/table">
            <a:tbl>
              <a:tblPr/>
              <a:tblGrid>
                <a:gridCol w="5257800">
                  <a:extLst>
                    <a:ext uri="{9D8B030D-6E8A-4147-A177-3AD203B41FA5}">
                      <a16:colId xmlns:a16="http://schemas.microsoft.com/office/drawing/2014/main" val="312361710"/>
                    </a:ext>
                  </a:extLst>
                </a:gridCol>
                <a:gridCol w="5257800">
                  <a:extLst>
                    <a:ext uri="{9D8B030D-6E8A-4147-A177-3AD203B41FA5}">
                      <a16:colId xmlns:a16="http://schemas.microsoft.com/office/drawing/2014/main" val="3074761663"/>
                    </a:ext>
                  </a:extLst>
                </a:gridCol>
              </a:tblGrid>
              <a:tr h="0">
                <a:tc>
                  <a:txBody>
                    <a:bodyPr/>
                    <a:lstStyle/>
                    <a:p>
                      <a:r>
                        <a:rPr lang="en-US" sz="2200" b="1" dirty="0"/>
                        <a:t>Ways to Control Engagement</a:t>
                      </a:r>
                      <a:endParaRPr lang="en-US" sz="2200" dirty="0"/>
                    </a:p>
                  </a:txBody>
                  <a:tcPr anchor="ctr">
                    <a:lnL>
                      <a:noFill/>
                    </a:lnL>
                    <a:lnR>
                      <a:noFill/>
                    </a:lnR>
                    <a:lnT>
                      <a:noFill/>
                    </a:lnT>
                    <a:lnB>
                      <a:noFill/>
                    </a:lnB>
                    <a:noFill/>
                  </a:tcPr>
                </a:tc>
                <a:tc>
                  <a:txBody>
                    <a:bodyPr/>
                    <a:lstStyle/>
                    <a:p>
                      <a:pPr algn="r"/>
                      <a:r>
                        <a:rPr lang="ar-EG" sz="2200" b="1" dirty="0">
                          <a:solidFill>
                            <a:schemeClr val="tx2"/>
                          </a:solidFill>
                        </a:rPr>
                        <a:t>طرق للتحكم في المشاركة</a:t>
                      </a:r>
                      <a:endParaRPr lang="ar-EG"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2926875157"/>
                  </a:ext>
                </a:extLst>
              </a:tr>
              <a:tr h="0">
                <a:tc>
                  <a:txBody>
                    <a:bodyPr/>
                    <a:lstStyle/>
                    <a:p>
                      <a:r>
                        <a:rPr lang="en-US" sz="2200"/>
                        <a:t>Key stakeholders should be invited to actively participate in a kick-off meeting rather than merely attending it.</a:t>
                      </a:r>
                    </a:p>
                  </a:txBody>
                  <a:tcPr anchor="ctr">
                    <a:lnL>
                      <a:noFill/>
                    </a:lnL>
                    <a:lnR>
                      <a:noFill/>
                    </a:lnR>
                    <a:lnT>
                      <a:noFill/>
                    </a:lnT>
                    <a:lnB>
                      <a:noFill/>
                    </a:lnB>
                    <a:noFill/>
                  </a:tcPr>
                </a:tc>
                <a:tc>
                  <a:txBody>
                    <a:bodyPr/>
                    <a:lstStyle/>
                    <a:p>
                      <a:pPr algn="r"/>
                      <a:r>
                        <a:rPr lang="ar-EG" sz="2200">
                          <a:solidFill>
                            <a:schemeClr val="tx2"/>
                          </a:solidFill>
                        </a:rPr>
                        <a:t>يجب دعوة أصحاب المصلحة الرئيسيين للمشاركة بفعالية في الاجتماع الافتتاحي بدلاً من مجرد حضوره.</a:t>
                      </a:r>
                    </a:p>
                  </a:txBody>
                  <a:tcPr anchor="ctr">
                    <a:lnL>
                      <a:noFill/>
                    </a:lnL>
                    <a:lnR>
                      <a:noFill/>
                    </a:lnR>
                    <a:lnT>
                      <a:noFill/>
                    </a:lnT>
                    <a:lnB>
                      <a:noFill/>
                    </a:lnB>
                    <a:noFill/>
                  </a:tcPr>
                </a:tc>
                <a:extLst>
                  <a:ext uri="{0D108BD9-81ED-4DB2-BD59-A6C34878D82A}">
                    <a16:rowId xmlns:a16="http://schemas.microsoft.com/office/drawing/2014/main" val="2645841737"/>
                  </a:ext>
                </a:extLst>
              </a:tr>
              <a:tr h="0">
                <a:tc>
                  <a:txBody>
                    <a:bodyPr/>
                    <a:lstStyle/>
                    <a:p>
                      <a:r>
                        <a:rPr lang="en-US" sz="2200"/>
                        <a:t>The project manager should emphasize that a dialogue is expected at the meeting, including texts or whatever means of communication the stakeholders prefer. The project manager should also meet with important stakeholders before the kick-off meeting.</a:t>
                      </a:r>
                    </a:p>
                  </a:txBody>
                  <a:tcPr anchor="ctr">
                    <a:lnL>
                      <a:noFill/>
                    </a:lnL>
                    <a:lnR>
                      <a:noFill/>
                    </a:lnR>
                    <a:lnT>
                      <a:noFill/>
                    </a:lnT>
                    <a:lnB>
                      <a:noFill/>
                    </a:lnB>
                    <a:noFill/>
                  </a:tcPr>
                </a:tc>
                <a:tc>
                  <a:txBody>
                    <a:bodyPr/>
                    <a:lstStyle/>
                    <a:p>
                      <a:pPr algn="r"/>
                      <a:r>
                        <a:rPr lang="ar-EG" sz="2200">
                          <a:solidFill>
                            <a:schemeClr val="tx2"/>
                          </a:solidFill>
                        </a:rPr>
                        <a:t>يجب على مدير المشروع التأكيد على أن الحوار متوقع في الاجتماع، بما في ذلك الرسائل النصية أو أي وسيلة اتصال يفضلها أصحاب المصلحة. ويجب أيضًا أن يجتمع مدير المشروع مع أصحاب المصلحة المهمين قبل الاجتماع الافتتاحي.</a:t>
                      </a:r>
                    </a:p>
                  </a:txBody>
                  <a:tcPr anchor="ctr">
                    <a:lnL>
                      <a:noFill/>
                    </a:lnL>
                    <a:lnR>
                      <a:noFill/>
                    </a:lnR>
                    <a:lnT>
                      <a:noFill/>
                    </a:lnT>
                    <a:lnB>
                      <a:noFill/>
                    </a:lnB>
                    <a:noFill/>
                  </a:tcPr>
                </a:tc>
                <a:extLst>
                  <a:ext uri="{0D108BD9-81ED-4DB2-BD59-A6C34878D82A}">
                    <a16:rowId xmlns:a16="http://schemas.microsoft.com/office/drawing/2014/main" val="3163919405"/>
                  </a:ext>
                </a:extLst>
              </a:tr>
              <a:tr h="0">
                <a:tc>
                  <a:txBody>
                    <a:bodyPr/>
                    <a:lstStyle/>
                    <a:p>
                      <a:r>
                        <a:rPr lang="en-US" sz="2200"/>
                        <a:t>The project schedule should include activities and deliverables related to stakeholder engagement, such as surveys, reviews, demonstrations, and sign-offs.</a:t>
                      </a:r>
                    </a:p>
                  </a:txBody>
                  <a:tcPr anchor="ctr">
                    <a:lnL>
                      <a:noFill/>
                    </a:lnL>
                    <a:lnR>
                      <a:noFill/>
                    </a:lnR>
                    <a:lnT>
                      <a:noFill/>
                    </a:lnT>
                    <a:lnB>
                      <a:noFill/>
                    </a:lnB>
                    <a:noFill/>
                  </a:tcPr>
                </a:tc>
                <a:tc>
                  <a:txBody>
                    <a:bodyPr/>
                    <a:lstStyle/>
                    <a:p>
                      <a:pPr algn="r"/>
                      <a:r>
                        <a:rPr lang="ar-EG" sz="2200" dirty="0">
                          <a:solidFill>
                            <a:schemeClr val="tx2"/>
                          </a:solidFill>
                        </a:rPr>
                        <a:t>يجب أن يتضمن جدول المشروع أنشطة ونتائج تتعلق بمشاركة أصحاب المصلحة، مثل الاستبيانات والمراجعات والعروض التوضيحية والموافقات النهائية.</a:t>
                      </a:r>
                    </a:p>
                  </a:txBody>
                  <a:tcPr anchor="ctr">
                    <a:lnL>
                      <a:noFill/>
                    </a:lnL>
                    <a:lnR>
                      <a:noFill/>
                    </a:lnR>
                    <a:lnT>
                      <a:noFill/>
                    </a:lnT>
                    <a:lnB>
                      <a:noFill/>
                    </a:lnB>
                    <a:noFill/>
                  </a:tcPr>
                </a:tc>
                <a:extLst>
                  <a:ext uri="{0D108BD9-81ED-4DB2-BD59-A6C34878D82A}">
                    <a16:rowId xmlns:a16="http://schemas.microsoft.com/office/drawing/2014/main" val="263833430"/>
                  </a:ext>
                </a:extLst>
              </a:tr>
            </a:tbl>
          </a:graphicData>
        </a:graphic>
      </p:graphicFrame>
      <p:sp>
        <p:nvSpPr>
          <p:cNvPr id="3" name="Rectangle 1">
            <a:extLst>
              <a:ext uri="{FF2B5EF4-FFF2-40B4-BE49-F238E27FC236}">
                <a16:creationId xmlns:a16="http://schemas.microsoft.com/office/drawing/2014/main" id="{F7311F35-8353-EADA-13A8-ECFEEED91AB8}"/>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873593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44C1B05-66D7-4D49-96BE-41724547FC88}"/>
</file>

<file path=customXml/itemProps2.xml><?xml version="1.0" encoding="utf-8"?>
<ds:datastoreItem xmlns:ds="http://schemas.openxmlformats.org/officeDocument/2006/customXml" ds:itemID="{33882D30-1492-42EA-B2F7-B515514B6AE8}"/>
</file>

<file path=customXml/itemProps3.xml><?xml version="1.0" encoding="utf-8"?>
<ds:datastoreItem xmlns:ds="http://schemas.openxmlformats.org/officeDocument/2006/customXml" ds:itemID="{DE76002B-6301-4A39-B3DB-AA6EF977955D}"/>
</file>

<file path=docProps/app.xml><?xml version="1.0" encoding="utf-8"?>
<Properties xmlns="http://schemas.openxmlformats.org/officeDocument/2006/extended-properties" xmlns:vt="http://schemas.openxmlformats.org/officeDocument/2006/docPropsVTypes">
  <TotalTime>1548</TotalTime>
  <Words>4505</Words>
  <Application>Microsoft Office PowerPoint</Application>
  <PresentationFormat>Widescreen</PresentationFormat>
  <Paragraphs>232</Paragraphs>
  <Slides>38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Alexandria</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40</cp:revision>
  <dcterms:created xsi:type="dcterms:W3CDTF">2023-04-29T09:08:23Z</dcterms:created>
  <dcterms:modified xsi:type="dcterms:W3CDTF">2024-09-24T16:34:05Z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