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7"/>
  </p:notesMasterIdLst>
  <p:sldIdLst>
    <p:sldId id="590" r:id="rId3"/>
    <p:sldId id="535" r:id="rId4"/>
    <p:sldId id="634" r:id="rId5"/>
    <p:sldId id="633" r:id="rId6"/>
    <p:sldId id="635" r:id="rId7"/>
    <p:sldId id="636"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655" r:id="rId27"/>
    <p:sldId id="656" r:id="rId28"/>
    <p:sldId id="657" r:id="rId29"/>
    <p:sldId id="658" r:id="rId30"/>
    <p:sldId id="659" r:id="rId31"/>
    <p:sldId id="660" r:id="rId32"/>
    <p:sldId id="546" r:id="rId33"/>
    <p:sldId id="547" r:id="rId34"/>
    <p:sldId id="661" r:id="rId35"/>
    <p:sldId id="548" r:id="rId36"/>
    <p:sldId id="565" r:id="rId37"/>
    <p:sldId id="672" r:id="rId38"/>
    <p:sldId id="673" r:id="rId39"/>
    <p:sldId id="674" r:id="rId40"/>
    <p:sldId id="675" r:id="rId41"/>
    <p:sldId id="676" r:id="rId42"/>
    <p:sldId id="677" r:id="rId43"/>
    <p:sldId id="678" r:id="rId44"/>
    <p:sldId id="549" r:id="rId45"/>
    <p:sldId id="53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5"/>
            <p14:sldId id="634"/>
            <p14:sldId id="633"/>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546"/>
            <p14:sldId id="547"/>
            <p14:sldId id="661"/>
            <p14:sldId id="548"/>
            <p14:sldId id="565"/>
            <p14:sldId id="672"/>
            <p14:sldId id="673"/>
            <p14:sldId id="674"/>
            <p14:sldId id="675"/>
            <p14:sldId id="676"/>
            <p14:sldId id="677"/>
            <p14:sldId id="678"/>
            <p14:sldId id="549"/>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09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117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9766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5196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1540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4279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05124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3989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53891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2980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20936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6307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9915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6336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23104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95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827481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hyperlink" Target="https://www.smartsheet.com/content/project-scope-templates"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smartsheet.com/getting-started-work-breakdown-structures-wbs"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hyperlink" Target="https://www.smartsheet.com/blog/demystifying-5-phases-project-management"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smartsheet.com/content/risk-assessment-forms"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hyperlink" Target="https://www.smartsheet.com/scope-creep"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martsheet.com/critical-path-method"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smartsheet.com/guide-to-earned-value-management-templates-and-tips"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856872"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Monitoring &amp; Controlling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FF0DCA24-1FF8-A3EF-F43A-4B87634B2BAA}"/>
              </a:ext>
            </a:extLst>
          </p:cNvPr>
          <p:cNvSpPr/>
          <p:nvPr/>
        </p:nvSpPr>
        <p:spPr>
          <a:xfrm rot="7309786">
            <a:off x="7387081" y="1847194"/>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3298108D-D9C0-7001-0CAA-710FB4CB0E1B}"/>
              </a:ext>
            </a:extLst>
          </p:cNvPr>
          <p:cNvSpPr txBox="1">
            <a:spLocks/>
          </p:cNvSpPr>
          <p:nvPr/>
        </p:nvSpPr>
        <p:spPr>
          <a:xfrm>
            <a:off x="762000" y="2236974"/>
            <a:ext cx="10248382"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Font typeface="Arial" panose="020B0604020202020204" pitchFamily="34" charset="0"/>
              <a:buNone/>
            </a:pPr>
            <a:r>
              <a:rPr lang="en-US" sz="2000" b="1" dirty="0">
                <a:solidFill>
                  <a:srgbClr val="0070C0"/>
                </a:solidFill>
                <a:latin typeface="+mj-lt"/>
              </a:rPr>
              <a:t>	In this lesson, we’ll:</a:t>
            </a:r>
          </a:p>
          <a:p>
            <a:pPr marL="0" indent="0" algn="just" fontAlgn="base">
              <a:buFont typeface="Arial" panose="020B0604020202020204" pitchFamily="34" charset="0"/>
              <a:buNone/>
            </a:pPr>
            <a:endParaRPr lang="en-US" sz="2000" dirty="0">
              <a:latin typeface="+mj-lt"/>
            </a:endParaRPr>
          </a:p>
          <a:p>
            <a:pPr algn="just" fontAlgn="base"/>
            <a:r>
              <a:rPr lang="en-US" sz="2000" dirty="0">
                <a:latin typeface="+mj-lt"/>
              </a:rPr>
              <a:t> Learn the </a:t>
            </a:r>
            <a:r>
              <a:rPr lang="en-US" sz="2000" b="1" dirty="0">
                <a:latin typeface="+mj-lt"/>
              </a:rPr>
              <a:t>steps</a:t>
            </a:r>
            <a:r>
              <a:rPr lang="en-US" sz="2000" dirty="0">
                <a:latin typeface="+mj-lt"/>
              </a:rPr>
              <a:t>, </a:t>
            </a:r>
            <a:r>
              <a:rPr lang="en-US" sz="2000" b="1" dirty="0">
                <a:latin typeface="+mj-lt"/>
              </a:rPr>
              <a:t>methodology</a:t>
            </a:r>
            <a:r>
              <a:rPr lang="en-US" sz="2000" dirty="0">
                <a:latin typeface="+mj-lt"/>
              </a:rPr>
              <a:t>, and </a:t>
            </a:r>
            <a:r>
              <a:rPr lang="en-US" sz="2000" b="1" dirty="0">
                <a:latin typeface="+mj-lt"/>
              </a:rPr>
              <a:t>processes</a:t>
            </a:r>
            <a:r>
              <a:rPr lang="en-US" sz="2000" dirty="0">
                <a:latin typeface="+mj-lt"/>
              </a:rPr>
              <a:t> that lead to successful Project Monitoring and Controlling Phase.   </a:t>
            </a:r>
          </a:p>
          <a:p>
            <a:pPr algn="just" fontAlgn="base"/>
            <a:endParaRPr lang="en-US" sz="2000" dirty="0">
              <a:latin typeface="+mj-lt"/>
            </a:endParaRPr>
          </a:p>
          <a:p>
            <a:pPr algn="just" fontAlgn="base"/>
            <a:r>
              <a:rPr lang="en-US" sz="2000" dirty="0">
                <a:latin typeface="+mj-lt"/>
              </a:rPr>
              <a:t>Find </a:t>
            </a:r>
            <a:r>
              <a:rPr lang="en-US" sz="2000" b="1" dirty="0">
                <a:latin typeface="+mj-lt"/>
              </a:rPr>
              <a:t>Project Monitoring and Controlling Steps </a:t>
            </a:r>
            <a:r>
              <a:rPr lang="en-US" sz="2000" dirty="0">
                <a:latin typeface="+mj-lt"/>
              </a:rPr>
              <a:t>and </a:t>
            </a:r>
            <a:r>
              <a:rPr lang="en-US" sz="2000" b="1" dirty="0">
                <a:latin typeface="+mj-lt"/>
              </a:rPr>
              <a:t>Processes</a:t>
            </a:r>
            <a:r>
              <a:rPr lang="en-US" sz="2000" dirty="0">
                <a:latin typeface="+mj-lt"/>
              </a:rPr>
              <a:t>, the helpful tools to support your Project’s next success, and the importance of both Monitoring and Controlling along all the phases of the Project Life Cycle . </a:t>
            </a:r>
            <a:endParaRPr lang="fr-FR" sz="2000" dirty="0">
              <a:latin typeface="+mj-lt"/>
            </a:endParaRPr>
          </a:p>
          <a:p>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1) The Project Monitoring</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2" name="Espace réservé du contenu 2">
            <a:extLst>
              <a:ext uri="{FF2B5EF4-FFF2-40B4-BE49-F238E27FC236}">
                <a16:creationId xmlns:a16="http://schemas.microsoft.com/office/drawing/2014/main" id="{0CCD09E5-798B-493C-81CE-46AA7135B017}"/>
              </a:ext>
            </a:extLst>
          </p:cNvPr>
          <p:cNvSpPr txBox="1">
            <a:spLocks/>
          </p:cNvSpPr>
          <p:nvPr/>
        </p:nvSpPr>
        <p:spPr>
          <a:xfrm>
            <a:off x="1130170" y="2313252"/>
            <a:ext cx="9786939" cy="3808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dirty="0">
                <a:latin typeface="Alexandria"/>
              </a:rPr>
              <a:t>It is normally impossible to </a:t>
            </a:r>
            <a:r>
              <a:rPr lang="en-US" sz="2000" b="1" u="sng" dirty="0">
                <a:solidFill>
                  <a:srgbClr val="0070C0"/>
                </a:solidFill>
                <a:latin typeface="Alexandria"/>
              </a:rPr>
              <a:t>judge</a:t>
            </a:r>
            <a:r>
              <a:rPr lang="en-US" sz="2000" dirty="0">
                <a:latin typeface="Alexandria"/>
              </a:rPr>
              <a:t> if work is going in </a:t>
            </a:r>
            <a:r>
              <a:rPr lang="en-US" sz="2000" b="1" dirty="0">
                <a:latin typeface="Alexandria"/>
              </a:rPr>
              <a:t>the right direction</a:t>
            </a:r>
            <a:r>
              <a:rPr lang="en-US" sz="2000" dirty="0">
                <a:latin typeface="Alexandria"/>
              </a:rPr>
              <a:t> </a:t>
            </a:r>
            <a:r>
              <a:rPr lang="en-US" sz="2000" b="1" u="sng" dirty="0">
                <a:solidFill>
                  <a:srgbClr val="0070C0"/>
                </a:solidFill>
                <a:latin typeface="Alexandria"/>
              </a:rPr>
              <a:t>without effective Project Monitoring </a:t>
            </a:r>
          </a:p>
          <a:p>
            <a:pPr algn="just"/>
            <a:endParaRPr lang="en-US" sz="2000" b="1" u="sng" dirty="0">
              <a:solidFill>
                <a:srgbClr val="FF0000"/>
              </a:solidFill>
              <a:latin typeface="Alexandria"/>
            </a:endParaRPr>
          </a:p>
          <a:p>
            <a:pPr algn="just"/>
            <a:r>
              <a:rPr lang="en-US" sz="2000" b="1" u="sng" dirty="0">
                <a:solidFill>
                  <a:srgbClr val="0070C0"/>
                </a:solidFill>
                <a:latin typeface="Alexandria"/>
              </a:rPr>
              <a:t>Project Monitoring </a:t>
            </a:r>
            <a:r>
              <a:rPr lang="en-US" sz="2000" dirty="0">
                <a:latin typeface="Alexandria"/>
              </a:rPr>
              <a:t>is defined as a process that is performed to </a:t>
            </a:r>
            <a:r>
              <a:rPr lang="en-US" sz="2000" dirty="0">
                <a:solidFill>
                  <a:srgbClr val="0070C0"/>
                </a:solidFill>
                <a:latin typeface="Alexandria"/>
              </a:rPr>
              <a:t>track the progress of Project Execution </a:t>
            </a:r>
            <a:r>
              <a:rPr lang="en-US" sz="2000" dirty="0">
                <a:latin typeface="Alexandria"/>
              </a:rPr>
              <a:t>so that </a:t>
            </a:r>
            <a:r>
              <a:rPr lang="en-US" sz="2000" dirty="0">
                <a:solidFill>
                  <a:srgbClr val="0070C0"/>
                </a:solidFill>
                <a:latin typeface="Alexandria"/>
              </a:rPr>
              <a:t>potential problems can be identified </a:t>
            </a:r>
            <a:r>
              <a:rPr lang="en-US" sz="2000" dirty="0">
                <a:latin typeface="Alexandria"/>
              </a:rPr>
              <a:t>well in time for the </a:t>
            </a:r>
            <a:r>
              <a:rPr lang="en-US" sz="2000" dirty="0">
                <a:solidFill>
                  <a:srgbClr val="0070C0"/>
                </a:solidFill>
                <a:latin typeface="Alexandria"/>
              </a:rPr>
              <a:t>taking of corrective actions </a:t>
            </a:r>
            <a:r>
              <a:rPr lang="en-US" sz="2000" dirty="0">
                <a:latin typeface="Alexandria"/>
              </a:rPr>
              <a:t>for the purpose of controlling the execution of the Project. </a:t>
            </a:r>
          </a:p>
          <a:p>
            <a:pPr algn="just"/>
            <a:r>
              <a:rPr lang="en-US" sz="2000" dirty="0">
                <a:latin typeface="Alexandria"/>
              </a:rPr>
              <a:t>It focuses on </a:t>
            </a:r>
            <a:r>
              <a:rPr lang="en-US" sz="2000" dirty="0">
                <a:solidFill>
                  <a:srgbClr val="0070C0"/>
                </a:solidFill>
                <a:latin typeface="Alexandria"/>
              </a:rPr>
              <a:t>reviewing progress </a:t>
            </a:r>
            <a:r>
              <a:rPr lang="en-US" sz="2000" u="sng" dirty="0">
                <a:solidFill>
                  <a:srgbClr val="0070C0"/>
                </a:solidFill>
                <a:latin typeface="Alexandria"/>
              </a:rPr>
              <a:t>against</a:t>
            </a:r>
            <a:r>
              <a:rPr lang="en-US" sz="2000" dirty="0">
                <a:solidFill>
                  <a:srgbClr val="0070C0"/>
                </a:solidFill>
                <a:latin typeface="Alexandria"/>
              </a:rPr>
              <a:t> achieving Goals</a:t>
            </a:r>
          </a:p>
          <a:p>
            <a:pPr algn="just"/>
            <a:endParaRPr lang="fr-FR" sz="2000" dirty="0">
              <a:solidFill>
                <a:srgbClr val="0070C0"/>
              </a:solidFill>
              <a:latin typeface="Alexandria"/>
            </a:endParaRP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Monitoring definition</a:t>
            </a:r>
          </a:p>
        </p:txBody>
      </p:sp>
      <p:sp>
        <p:nvSpPr>
          <p:cNvPr id="6" name="Espace réservé du contenu 2">
            <a:extLst>
              <a:ext uri="{FF2B5EF4-FFF2-40B4-BE49-F238E27FC236}">
                <a16:creationId xmlns:a16="http://schemas.microsoft.com/office/drawing/2014/main" id="{AD46F338-50B7-F70B-2E91-AC640CBB2DA1}"/>
              </a:ext>
            </a:extLst>
          </p:cNvPr>
          <p:cNvSpPr txBox="1">
            <a:spLocks/>
          </p:cNvSpPr>
          <p:nvPr/>
        </p:nvSpPr>
        <p:spPr>
          <a:xfrm>
            <a:off x="193874" y="1902912"/>
            <a:ext cx="11659532" cy="3464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b="1" i="0" dirty="0">
                <a:solidFill>
                  <a:srgbClr val="0070C0"/>
                </a:solidFill>
                <a:effectLst/>
                <a:latin typeface="+mj-lt"/>
              </a:rPr>
              <a:t>Project </a:t>
            </a:r>
            <a:r>
              <a:rPr lang="en-US" sz="2000" b="1" dirty="0">
                <a:solidFill>
                  <a:srgbClr val="0070C0"/>
                </a:solidFill>
                <a:latin typeface="+mj-lt"/>
              </a:rPr>
              <a:t>Monitoring Activities</a:t>
            </a:r>
            <a:endParaRPr lang="fr-FR" sz="2000" b="1" dirty="0">
              <a:solidFill>
                <a:srgbClr val="0070C0"/>
              </a:solidFill>
              <a:latin typeface="+mj-lt"/>
            </a:endParaRPr>
          </a:p>
        </p:txBody>
      </p:sp>
      <p:pic>
        <p:nvPicPr>
          <p:cNvPr id="8" name="Image 4">
            <a:extLst>
              <a:ext uri="{FF2B5EF4-FFF2-40B4-BE49-F238E27FC236}">
                <a16:creationId xmlns:a16="http://schemas.microsoft.com/office/drawing/2014/main" id="{50FA29EA-6EE1-7687-5635-BF15A9EAA9CE}"/>
              </a:ext>
            </a:extLst>
          </p:cNvPr>
          <p:cNvPicPr>
            <a:picLocks noChangeAspect="1"/>
          </p:cNvPicPr>
          <p:nvPr/>
        </p:nvPicPr>
        <p:blipFill rotWithShape="1">
          <a:blip r:embed="rId3"/>
          <a:srcRect l="1071" t="42620" r="33261" b="8862"/>
          <a:stretch/>
        </p:blipFill>
        <p:spPr>
          <a:xfrm>
            <a:off x="1208384" y="2313252"/>
            <a:ext cx="9902230" cy="3585371"/>
          </a:xfrm>
          <a:prstGeom prst="rect">
            <a:avLst/>
          </a:prstGeom>
        </p:spPr>
      </p:pic>
    </p:spTree>
    <p:extLst>
      <p:ext uri="{BB962C8B-B14F-4D97-AF65-F5344CB8AC3E}">
        <p14:creationId xmlns:p14="http://schemas.microsoft.com/office/powerpoint/2010/main" val="37653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Espace réservé du contenu 4">
            <a:extLst>
              <a:ext uri="{FF2B5EF4-FFF2-40B4-BE49-F238E27FC236}">
                <a16:creationId xmlns:a16="http://schemas.microsoft.com/office/drawing/2014/main" id="{B15CBF05-0653-1F4F-1A88-82AF091032D3}"/>
              </a:ext>
            </a:extLst>
          </p:cNvPr>
          <p:cNvPicPr>
            <a:picLocks noChangeAspect="1"/>
          </p:cNvPicPr>
          <p:nvPr/>
        </p:nvPicPr>
        <p:blipFill rotWithShape="1">
          <a:blip r:embed="rId3"/>
          <a:srcRect l="2889" t="2238" r="3163" b="14159"/>
          <a:stretch/>
        </p:blipFill>
        <p:spPr>
          <a:xfrm>
            <a:off x="70615" y="334742"/>
            <a:ext cx="9608235" cy="5957889"/>
          </a:xfrm>
          <a:prstGeom prst="rect">
            <a:avLst/>
          </a:prstGeom>
        </p:spPr>
      </p:pic>
    </p:spTree>
    <p:extLst>
      <p:ext uri="{BB962C8B-B14F-4D97-AF65-F5344CB8AC3E}">
        <p14:creationId xmlns:p14="http://schemas.microsoft.com/office/powerpoint/2010/main" val="428676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2) The Project Control</a:t>
            </a:r>
          </a:p>
        </p:txBody>
      </p:sp>
    </p:spTree>
    <p:extLst>
      <p:ext uri="{BB962C8B-B14F-4D97-AF65-F5344CB8AC3E}">
        <p14:creationId xmlns:p14="http://schemas.microsoft.com/office/powerpoint/2010/main" val="370545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E76C553C-2B60-30FF-FC5D-65E7A6883E7F}"/>
              </a:ext>
            </a:extLst>
          </p:cNvPr>
          <p:cNvSpPr txBox="1">
            <a:spLocks/>
          </p:cNvSpPr>
          <p:nvPr/>
        </p:nvSpPr>
        <p:spPr>
          <a:xfrm>
            <a:off x="1071678" y="2338120"/>
            <a:ext cx="9759742" cy="28468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b="1" dirty="0">
                <a:solidFill>
                  <a:srgbClr val="0070C0"/>
                </a:solidFill>
                <a:latin typeface="+mj-lt"/>
              </a:rPr>
              <a:t>Project Control </a:t>
            </a:r>
            <a:r>
              <a:rPr lang="en-US" sz="2000" dirty="0">
                <a:latin typeface="+mj-lt"/>
              </a:rPr>
              <a:t>is a process that encompasses</a:t>
            </a:r>
            <a:r>
              <a:rPr lang="en-US" sz="2000" dirty="0">
                <a:solidFill>
                  <a:srgbClr val="0070C0"/>
                </a:solidFill>
                <a:latin typeface="+mj-lt"/>
              </a:rPr>
              <a:t> the Resources, Procedures, and Tools for the Planning, Monitoring, and Controlling </a:t>
            </a:r>
            <a:r>
              <a:rPr lang="en-US" sz="2000" dirty="0">
                <a:latin typeface="+mj-lt"/>
              </a:rPr>
              <a:t>of </a:t>
            </a:r>
            <a:r>
              <a:rPr lang="en-US" sz="2000" b="1" u="sng" dirty="0">
                <a:solidFill>
                  <a:srgbClr val="0070C0"/>
                </a:solidFill>
                <a:highlight>
                  <a:srgbClr val="FFFF00"/>
                </a:highlight>
                <a:latin typeface="+mj-lt"/>
              </a:rPr>
              <a:t>all phases </a:t>
            </a:r>
            <a:r>
              <a:rPr lang="en-US" sz="2000" dirty="0">
                <a:latin typeface="+mj-lt"/>
              </a:rPr>
              <a:t>of the capital Project Lifecycle. </a:t>
            </a:r>
          </a:p>
          <a:p>
            <a:pPr lvl="1" algn="just"/>
            <a:r>
              <a:rPr lang="en-US" sz="2000" dirty="0">
                <a:latin typeface="+mj-lt"/>
              </a:rPr>
              <a:t>It includes </a:t>
            </a:r>
            <a:r>
              <a:rPr lang="en-US" sz="2000" b="1" dirty="0">
                <a:latin typeface="+mj-lt"/>
              </a:rPr>
              <a:t>estimating cost </a:t>
            </a:r>
            <a:r>
              <a:rPr lang="en-US" sz="2000" dirty="0">
                <a:latin typeface="+mj-lt"/>
              </a:rPr>
              <a:t>and </a:t>
            </a:r>
            <a:r>
              <a:rPr lang="en-US" sz="2000" b="1" dirty="0">
                <a:latin typeface="+mj-lt"/>
              </a:rPr>
              <a:t>Schedule Management</a:t>
            </a:r>
            <a:r>
              <a:rPr lang="en-US" sz="2000" dirty="0">
                <a:latin typeface="+mj-lt"/>
              </a:rPr>
              <a:t>, </a:t>
            </a:r>
            <a:r>
              <a:rPr lang="en-US" sz="2000" b="1" dirty="0">
                <a:latin typeface="+mj-lt"/>
              </a:rPr>
              <a:t>Risk Management, Change Management, Earned Value progressing, and forecasting</a:t>
            </a:r>
          </a:p>
          <a:p>
            <a:pPr lvl="1" algn="just"/>
            <a:r>
              <a:rPr lang="en-US" sz="2000" b="1" dirty="0">
                <a:solidFill>
                  <a:srgbClr val="0070C0"/>
                </a:solidFill>
                <a:latin typeface="+mj-lt"/>
              </a:rPr>
              <a:t>Developing a Risk Management </a:t>
            </a:r>
            <a:r>
              <a:rPr lang="en-US" sz="2000" dirty="0">
                <a:latin typeface="+mj-lt"/>
              </a:rPr>
              <a:t>Plan and </a:t>
            </a:r>
            <a:r>
              <a:rPr lang="en-US" sz="2000" b="1" dirty="0">
                <a:solidFill>
                  <a:srgbClr val="0070C0"/>
                </a:solidFill>
                <a:latin typeface="+mj-lt"/>
              </a:rPr>
              <a:t>Optimizing Project Strategies </a:t>
            </a:r>
            <a:r>
              <a:rPr lang="en-US" sz="2000" dirty="0">
                <a:latin typeface="+mj-lt"/>
              </a:rPr>
              <a:t>to enable </a:t>
            </a:r>
            <a:r>
              <a:rPr lang="en-US" sz="2000" b="1" dirty="0">
                <a:solidFill>
                  <a:srgbClr val="0070C0"/>
                </a:solidFill>
                <a:latin typeface="+mj-lt"/>
              </a:rPr>
              <a:t>better outcomes in the future </a:t>
            </a:r>
          </a:p>
          <a:p>
            <a:pPr algn="just"/>
            <a:endParaRPr lang="en-US" sz="2000" dirty="0">
              <a:latin typeface="+mj-lt"/>
            </a:endParaRPr>
          </a:p>
        </p:txBody>
      </p:sp>
    </p:spTree>
    <p:extLst>
      <p:ext uri="{BB962C8B-B14F-4D97-AF65-F5344CB8AC3E}">
        <p14:creationId xmlns:p14="http://schemas.microsoft.com/office/powerpoint/2010/main" val="114893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3) Project Monitoring and Control Process</a:t>
            </a:r>
          </a:p>
        </p:txBody>
      </p:sp>
    </p:spTree>
    <p:extLst>
      <p:ext uri="{BB962C8B-B14F-4D97-AF65-F5344CB8AC3E}">
        <p14:creationId xmlns:p14="http://schemas.microsoft.com/office/powerpoint/2010/main" val="332387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6942F8-1D6C-8625-F169-1057D947FA4D}"/>
              </a:ext>
            </a:extLst>
          </p:cNvPr>
          <p:cNvSpPr txBox="1">
            <a:spLocks/>
          </p:cNvSpPr>
          <p:nvPr/>
        </p:nvSpPr>
        <p:spPr>
          <a:xfrm>
            <a:off x="1271587" y="2323254"/>
            <a:ext cx="955833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solidFill>
                  <a:srgbClr val="455264"/>
                </a:solidFill>
                <a:effectLst/>
                <a:latin typeface="+mj-lt"/>
              </a:rPr>
              <a:t>The monitoring and control process </a:t>
            </a:r>
            <a:r>
              <a:rPr lang="en-US" sz="2000" b="1" i="0" dirty="0">
                <a:solidFill>
                  <a:srgbClr val="0070C0"/>
                </a:solidFill>
                <a:effectLst/>
                <a:latin typeface="+mj-lt"/>
              </a:rPr>
              <a:t>tracks performance metrics </a:t>
            </a:r>
            <a:r>
              <a:rPr lang="en-US" sz="2000" b="0" i="0" dirty="0">
                <a:solidFill>
                  <a:srgbClr val="455264"/>
                </a:solidFill>
                <a:effectLst/>
                <a:latin typeface="+mj-lt"/>
              </a:rPr>
              <a:t>to keep a project </a:t>
            </a:r>
            <a:r>
              <a:rPr lang="en-US" sz="2000" b="1" i="0" dirty="0">
                <a:solidFill>
                  <a:srgbClr val="0070C0"/>
                </a:solidFill>
                <a:effectLst/>
                <a:latin typeface="+mj-lt"/>
              </a:rPr>
              <a:t>on </a:t>
            </a:r>
            <a:r>
              <a:rPr lang="en-US" sz="2000" b="1" i="0" u="sng" dirty="0">
                <a:solidFill>
                  <a:srgbClr val="0070C0"/>
                </a:solidFill>
                <a:effectLst/>
                <a:latin typeface="+mj-lt"/>
              </a:rPr>
              <a:t>schedule</a:t>
            </a:r>
            <a:r>
              <a:rPr lang="en-US" sz="2000" b="0" i="0" dirty="0">
                <a:solidFill>
                  <a:srgbClr val="455264"/>
                </a:solidFill>
                <a:effectLst/>
                <a:latin typeface="+mj-lt"/>
              </a:rPr>
              <a:t>, </a:t>
            </a:r>
            <a:r>
              <a:rPr lang="en-US" sz="2000" b="1" dirty="0">
                <a:solidFill>
                  <a:srgbClr val="0070C0"/>
                </a:solidFill>
                <a:latin typeface="+mj-lt"/>
              </a:rPr>
              <a:t>on </a:t>
            </a:r>
            <a:r>
              <a:rPr lang="en-US" sz="2000" b="1" u="sng" dirty="0">
                <a:solidFill>
                  <a:srgbClr val="0070C0"/>
                </a:solidFill>
                <a:latin typeface="+mj-lt"/>
              </a:rPr>
              <a:t>budget</a:t>
            </a:r>
            <a:r>
              <a:rPr lang="en-US" sz="2000" b="0" i="0" dirty="0">
                <a:solidFill>
                  <a:srgbClr val="455264"/>
                </a:solidFill>
                <a:effectLst/>
                <a:latin typeface="+mj-lt"/>
              </a:rPr>
              <a:t>, and </a:t>
            </a:r>
            <a:r>
              <a:rPr lang="en-US" sz="2000" b="1" u="sng" dirty="0">
                <a:solidFill>
                  <a:srgbClr val="0070C0"/>
                </a:solidFill>
                <a:latin typeface="+mj-lt"/>
              </a:rPr>
              <a:t>within scope</a:t>
            </a:r>
            <a:r>
              <a:rPr lang="en-US" sz="2000" b="0" i="0" dirty="0">
                <a:solidFill>
                  <a:srgbClr val="455264"/>
                </a:solidFill>
                <a:effectLst/>
                <a:latin typeface="+mj-lt"/>
              </a:rPr>
              <a:t>. </a:t>
            </a:r>
          </a:p>
          <a:p>
            <a:pPr marL="0" indent="0" algn="just" fontAlgn="base">
              <a:buNone/>
            </a:pPr>
            <a:endParaRPr lang="en-US" sz="2000" b="0" i="0" dirty="0">
              <a:solidFill>
                <a:srgbClr val="455264"/>
              </a:solidFill>
              <a:effectLst/>
              <a:latin typeface="+mj-lt"/>
            </a:endParaRPr>
          </a:p>
          <a:p>
            <a:pPr algn="just" fontAlgn="base"/>
            <a:r>
              <a:rPr lang="en-US" sz="2000" b="0" i="0" dirty="0">
                <a:solidFill>
                  <a:srgbClr val="455264"/>
                </a:solidFill>
                <a:effectLst/>
                <a:latin typeface="+mj-lt"/>
              </a:rPr>
              <a:t>The process helps project teams </a:t>
            </a:r>
            <a:r>
              <a:rPr lang="en-US" sz="2000" b="1" i="0" u="sng" dirty="0">
                <a:solidFill>
                  <a:srgbClr val="0070C0"/>
                </a:solidFill>
                <a:effectLst/>
                <a:latin typeface="+mj-lt"/>
              </a:rPr>
              <a:t>discover problems before they occur</a:t>
            </a:r>
            <a:r>
              <a:rPr lang="en-US" sz="2000" b="1" i="0" dirty="0">
                <a:solidFill>
                  <a:srgbClr val="455264"/>
                </a:solidFill>
                <a:effectLst/>
                <a:latin typeface="+mj-lt"/>
              </a:rPr>
              <a:t>. </a:t>
            </a:r>
          </a:p>
          <a:p>
            <a:pPr marL="0" indent="0" algn="just" fontAlgn="base">
              <a:buNone/>
            </a:pPr>
            <a:endParaRPr lang="en-US" sz="2000" b="1" dirty="0">
              <a:solidFill>
                <a:srgbClr val="455264"/>
              </a:solidFill>
              <a:latin typeface="+mj-lt"/>
            </a:endParaRPr>
          </a:p>
          <a:p>
            <a:pPr algn="just" fontAlgn="base"/>
            <a:r>
              <a:rPr lang="en-US" sz="2000" dirty="0">
                <a:solidFill>
                  <a:srgbClr val="455264"/>
                </a:solidFill>
                <a:latin typeface="+mj-lt"/>
              </a:rPr>
              <a:t>The Project Monitoring and Control Process aims at tracking and reviewing the Project and is undertaken </a:t>
            </a:r>
            <a:r>
              <a:rPr lang="en-US" sz="2000" b="1" u="sng" dirty="0">
                <a:solidFill>
                  <a:srgbClr val="0070C0"/>
                </a:solidFill>
                <a:latin typeface="+mj-lt"/>
              </a:rPr>
              <a:t>From the Initiation of the Project to its Closure</a:t>
            </a:r>
          </a:p>
        </p:txBody>
      </p:sp>
    </p:spTree>
    <p:extLst>
      <p:ext uri="{BB962C8B-B14F-4D97-AF65-F5344CB8AC3E}">
        <p14:creationId xmlns:p14="http://schemas.microsoft.com/office/powerpoint/2010/main" val="164443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76340BFB-A891-715A-9A7E-85638791217A}"/>
              </a:ext>
            </a:extLst>
          </p:cNvPr>
          <p:cNvSpPr txBox="1">
            <a:spLocks/>
          </p:cNvSpPr>
          <p:nvPr/>
        </p:nvSpPr>
        <p:spPr>
          <a:xfrm>
            <a:off x="1280189" y="2584035"/>
            <a:ext cx="9486901" cy="24698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mj-lt"/>
              </a:rPr>
              <a:t>Monitor Key Performance Indicators (KPIs):</a:t>
            </a:r>
            <a:r>
              <a:rPr lang="en-US" sz="2000" b="0" i="0" dirty="0">
                <a:solidFill>
                  <a:srgbClr val="002060"/>
                </a:solidFill>
                <a:effectLst/>
                <a:latin typeface="+mj-lt"/>
              </a:rPr>
              <a:t> </a:t>
            </a:r>
            <a:r>
              <a:rPr lang="en-US" sz="2000" b="0" i="0" dirty="0">
                <a:solidFill>
                  <a:srgbClr val="455264"/>
                </a:solidFill>
                <a:effectLst/>
                <a:latin typeface="+mj-lt"/>
              </a:rPr>
              <a:t>Monitoring KPIs </a:t>
            </a:r>
            <a:r>
              <a:rPr lang="en-US" sz="2000" b="1" i="0" dirty="0">
                <a:solidFill>
                  <a:srgbClr val="0070C0"/>
                </a:solidFill>
                <a:effectLst/>
                <a:latin typeface="+mj-lt"/>
              </a:rPr>
              <a:t>keeps project deliverables on track</a:t>
            </a:r>
            <a:r>
              <a:rPr lang="en-US" sz="2000" b="0" i="0" dirty="0">
                <a:solidFill>
                  <a:srgbClr val="455264"/>
                </a:solidFill>
                <a:effectLst/>
                <a:latin typeface="+mj-lt"/>
              </a:rPr>
              <a:t> and performance up to date. Project managers use data </a:t>
            </a:r>
            <a:r>
              <a:rPr lang="en-US" sz="2000" b="1" i="0" dirty="0">
                <a:solidFill>
                  <a:srgbClr val="0070C0"/>
                </a:solidFill>
                <a:effectLst/>
                <a:latin typeface="+mj-lt"/>
              </a:rPr>
              <a:t>on timelines, budgets, and quality </a:t>
            </a:r>
            <a:r>
              <a:rPr lang="en-US" sz="2000" b="0" i="0" dirty="0">
                <a:solidFill>
                  <a:srgbClr val="455264"/>
                </a:solidFill>
                <a:effectLst/>
                <a:latin typeface="+mj-lt"/>
              </a:rPr>
              <a:t>to </a:t>
            </a:r>
            <a:r>
              <a:rPr lang="en-US" sz="2000" b="1" i="0" dirty="0">
                <a:solidFill>
                  <a:srgbClr val="0070C0"/>
                </a:solidFill>
                <a:effectLst/>
                <a:latin typeface="+mj-lt"/>
              </a:rPr>
              <a:t>enable better decisions</a:t>
            </a:r>
            <a:r>
              <a:rPr lang="en-US" sz="2000" b="0" i="0" dirty="0">
                <a:solidFill>
                  <a:srgbClr val="455264"/>
                </a:solidFill>
                <a:effectLst/>
                <a:latin typeface="+mj-lt"/>
              </a:rPr>
              <a:t>, make changes </a:t>
            </a:r>
            <a:r>
              <a:rPr lang="en-US" sz="2000" b="1" i="0" dirty="0">
                <a:solidFill>
                  <a:srgbClr val="0070C0"/>
                </a:solidFill>
                <a:effectLst/>
                <a:latin typeface="+mj-lt"/>
              </a:rPr>
              <a:t>to avoid problems</a:t>
            </a:r>
            <a:r>
              <a:rPr lang="en-US" sz="2000" b="0" i="0" dirty="0">
                <a:solidFill>
                  <a:srgbClr val="455264"/>
                </a:solidFill>
                <a:effectLst/>
                <a:latin typeface="+mj-lt"/>
              </a:rPr>
              <a:t>, and capitalize on opportunities. </a:t>
            </a:r>
          </a:p>
        </p:txBody>
      </p:sp>
    </p:spTree>
    <p:extLst>
      <p:ext uri="{BB962C8B-B14F-4D97-AF65-F5344CB8AC3E}">
        <p14:creationId xmlns:p14="http://schemas.microsoft.com/office/powerpoint/2010/main" val="289067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E78FB9E-93FE-C532-0AF4-565076CA6FD1}"/>
              </a:ext>
            </a:extLst>
          </p:cNvPr>
          <p:cNvSpPr txBox="1">
            <a:spLocks/>
          </p:cNvSpPr>
          <p:nvPr/>
        </p:nvSpPr>
        <p:spPr>
          <a:xfrm>
            <a:off x="1068002" y="2762234"/>
            <a:ext cx="9911275" cy="221693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Alexandria"/>
              </a:rPr>
              <a:t>Monitor Change Requests: </a:t>
            </a:r>
            <a:r>
              <a:rPr lang="en-US" sz="2000" b="0" i="0" dirty="0">
                <a:solidFill>
                  <a:srgbClr val="455264"/>
                </a:solidFill>
                <a:effectLst/>
                <a:latin typeface="Alexandria"/>
              </a:rPr>
              <a:t>Measuring project performance data helps reveal whether the project is </a:t>
            </a:r>
            <a:r>
              <a:rPr lang="en-US" sz="2000" b="1" i="0" dirty="0">
                <a:solidFill>
                  <a:srgbClr val="0070C0"/>
                </a:solidFill>
                <a:effectLst/>
                <a:latin typeface="Alexandria"/>
              </a:rPr>
              <a:t>on track or if changes are necessary</a:t>
            </a:r>
            <a:r>
              <a:rPr lang="en-US" sz="2000" b="0" i="0" dirty="0">
                <a:solidFill>
                  <a:srgbClr val="455264"/>
                </a:solidFill>
                <a:effectLst/>
                <a:latin typeface="Alexandria"/>
              </a:rPr>
              <a:t>. If the project is off course, then a change request will be submitted and implemented to make a course correction. </a:t>
            </a:r>
          </a:p>
        </p:txBody>
      </p:sp>
    </p:spTree>
    <p:extLst>
      <p:ext uri="{BB962C8B-B14F-4D97-AF65-F5344CB8AC3E}">
        <p14:creationId xmlns:p14="http://schemas.microsoft.com/office/powerpoint/2010/main" val="3314993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508E78-64FC-23F5-2427-76DC4B1E6F1E}"/>
              </a:ext>
            </a:extLst>
          </p:cNvPr>
          <p:cNvSpPr txBox="1">
            <a:spLocks/>
          </p:cNvSpPr>
          <p:nvPr/>
        </p:nvSpPr>
        <p:spPr>
          <a:xfrm>
            <a:off x="1086619" y="2464201"/>
            <a:ext cx="9874042"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i="0" dirty="0">
                <a:solidFill>
                  <a:srgbClr val="002060"/>
                </a:solidFill>
                <a:effectLst/>
                <a:latin typeface="Alexandria"/>
              </a:rPr>
              <a:t>Monitor Project Scope: </a:t>
            </a:r>
            <a:r>
              <a:rPr lang="en-US" sz="2000" b="0" i="0" dirty="0">
                <a:solidFill>
                  <a:srgbClr val="455264"/>
                </a:solidFill>
                <a:effectLst/>
                <a:latin typeface="Alexandria"/>
              </a:rPr>
              <a:t>This step </a:t>
            </a:r>
            <a:r>
              <a:rPr lang="en-US" sz="2000" b="1" i="0" dirty="0">
                <a:solidFill>
                  <a:srgbClr val="0070C0"/>
                </a:solidFill>
                <a:effectLst/>
                <a:latin typeface="Alexandria"/>
              </a:rPr>
              <a:t>helps ensure that any changes to the project scope are verified and documented</a:t>
            </a:r>
            <a:r>
              <a:rPr lang="en-US" sz="2000" b="0" i="0" dirty="0">
                <a:solidFill>
                  <a:srgbClr val="455264"/>
                </a:solidFill>
                <a:effectLst/>
                <a:latin typeface="Alexandria"/>
              </a:rPr>
              <a:t>. You’ll need to update any relevant documents, such as a </a:t>
            </a:r>
            <a:r>
              <a:rPr lang="en-US" sz="2000" b="0" i="0" u="none" strike="noStrike" dirty="0">
                <a:solidFill>
                  <a:srgbClr val="455264"/>
                </a:solidFill>
                <a:effectLst/>
                <a:latin typeface="Alexandria"/>
                <a:hlinkClick r:id="rId3"/>
              </a:rPr>
              <a:t>project scope statement</a:t>
            </a:r>
            <a:r>
              <a:rPr lang="en-US" sz="2000" b="0" i="0" dirty="0">
                <a:solidFill>
                  <a:srgbClr val="455264"/>
                </a:solidFill>
                <a:effectLst/>
                <a:latin typeface="Alexandria"/>
              </a:rPr>
              <a:t> and </a:t>
            </a:r>
            <a:r>
              <a:rPr lang="en-US" sz="2000" b="0" i="0" u="none" strike="noStrike" dirty="0">
                <a:solidFill>
                  <a:srgbClr val="455264"/>
                </a:solidFill>
                <a:effectLst/>
                <a:latin typeface="Alexandria"/>
                <a:hlinkClick r:id="rId4"/>
              </a:rPr>
              <a:t>work breakdown structure</a:t>
            </a:r>
            <a:r>
              <a:rPr lang="en-US" sz="2000" b="0" i="0" dirty="0">
                <a:solidFill>
                  <a:srgbClr val="455264"/>
                </a:solidFill>
                <a:effectLst/>
                <a:latin typeface="Alexandria"/>
              </a:rPr>
              <a:t>. You’ll also want to determine any </a:t>
            </a:r>
            <a:r>
              <a:rPr lang="en-US" sz="2000" b="1" i="0" u="sng" dirty="0">
                <a:solidFill>
                  <a:srgbClr val="0070C0"/>
                </a:solidFill>
                <a:effectLst/>
                <a:latin typeface="Alexandria"/>
              </a:rPr>
              <a:t>Schedule</a:t>
            </a:r>
            <a:r>
              <a:rPr lang="en-US" sz="2000" b="1" i="0" dirty="0">
                <a:solidFill>
                  <a:srgbClr val="0070C0"/>
                </a:solidFill>
                <a:effectLst/>
                <a:latin typeface="Alexandria"/>
              </a:rPr>
              <a:t> and </a:t>
            </a:r>
            <a:r>
              <a:rPr lang="en-US" sz="2000" b="1" i="0" u="sng" dirty="0">
                <a:solidFill>
                  <a:srgbClr val="0070C0"/>
                </a:solidFill>
                <a:effectLst/>
                <a:latin typeface="Alexandria"/>
              </a:rPr>
              <a:t>cost</a:t>
            </a:r>
            <a:r>
              <a:rPr lang="en-US" sz="2000" b="1" i="0" dirty="0">
                <a:solidFill>
                  <a:srgbClr val="0070C0"/>
                </a:solidFill>
                <a:effectLst/>
                <a:latin typeface="Alexandria"/>
              </a:rPr>
              <a:t> adjustments </a:t>
            </a:r>
            <a:r>
              <a:rPr lang="en-US" sz="2000" b="0" i="0" dirty="0">
                <a:solidFill>
                  <a:srgbClr val="455264"/>
                </a:solidFill>
                <a:effectLst/>
                <a:latin typeface="Alexandria"/>
              </a:rPr>
              <a:t>that are relative to a scope increase that can cause a shift in strategy.</a:t>
            </a:r>
          </a:p>
        </p:txBody>
      </p:sp>
    </p:spTree>
    <p:extLst>
      <p:ext uri="{BB962C8B-B14F-4D97-AF65-F5344CB8AC3E}">
        <p14:creationId xmlns:p14="http://schemas.microsoft.com/office/powerpoint/2010/main" val="3284090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254C5716-DA1A-9853-B7F9-424BCF0D3D71}"/>
              </a:ext>
            </a:extLst>
          </p:cNvPr>
          <p:cNvSpPr txBox="1">
            <a:spLocks/>
          </p:cNvSpPr>
          <p:nvPr/>
        </p:nvSpPr>
        <p:spPr>
          <a:xfrm>
            <a:off x="762000" y="2441585"/>
            <a:ext cx="10325566"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buFont typeface="Arial" panose="020B0604020202020204" pitchFamily="34" charset="0"/>
              <a:buChar char="•"/>
            </a:pPr>
            <a:r>
              <a:rPr lang="en-US" sz="2000" b="1" dirty="0">
                <a:solidFill>
                  <a:srgbClr val="002060"/>
                </a:solidFill>
                <a:latin typeface="+mj-lt"/>
              </a:rPr>
              <a:t>Identify Risks: </a:t>
            </a:r>
            <a:r>
              <a:rPr lang="en-US" sz="2000" b="0" i="0" dirty="0">
                <a:solidFill>
                  <a:srgbClr val="455264"/>
                </a:solidFill>
                <a:effectLst/>
                <a:latin typeface="+mj-lt"/>
              </a:rPr>
              <a:t>Ideally, risk identification should occur throughout a project; when risks arise, you </a:t>
            </a:r>
            <a:r>
              <a:rPr lang="en-US" sz="2000" b="1" i="0" dirty="0">
                <a:solidFill>
                  <a:srgbClr val="0070C0"/>
                </a:solidFill>
                <a:effectLst/>
                <a:latin typeface="+mj-lt"/>
              </a:rPr>
              <a:t>have the relevant information available to make the right decision</a:t>
            </a:r>
            <a:r>
              <a:rPr lang="en-US" sz="2000" b="0" i="0" dirty="0">
                <a:solidFill>
                  <a:srgbClr val="455264"/>
                </a:solidFill>
                <a:effectLst/>
                <a:latin typeface="+mj-lt"/>
              </a:rPr>
              <a:t>. </a:t>
            </a:r>
          </a:p>
          <a:p>
            <a:pPr algn="just" fontAlgn="base">
              <a:buFont typeface="Arial" panose="020B0604020202020204" pitchFamily="34" charset="0"/>
              <a:buChar char="•"/>
            </a:pPr>
            <a:r>
              <a:rPr lang="en-US" sz="2000" b="1" dirty="0">
                <a:solidFill>
                  <a:srgbClr val="002060"/>
                </a:solidFill>
                <a:latin typeface="+mj-lt"/>
              </a:rPr>
              <a:t>Communicate with Team Members, Stakeholders, and Clients: </a:t>
            </a:r>
            <a:r>
              <a:rPr lang="en-US" sz="2000" b="0" i="0" dirty="0">
                <a:solidFill>
                  <a:srgbClr val="455264"/>
                </a:solidFill>
                <a:effectLst/>
                <a:latin typeface="+mj-lt"/>
              </a:rPr>
              <a:t>Maintaining regular communication keeps projects on track and helps avoid misunderstandings that cost time and money. It’s vital that </a:t>
            </a:r>
            <a:r>
              <a:rPr lang="en-US" sz="2000" b="1" i="0" dirty="0">
                <a:solidFill>
                  <a:srgbClr val="0070C0"/>
                </a:solidFill>
                <a:effectLst/>
                <a:latin typeface="+mj-lt"/>
              </a:rPr>
              <a:t>stakeholders and team members receive all relevant information in a timely manner.</a:t>
            </a:r>
          </a:p>
        </p:txBody>
      </p:sp>
    </p:spTree>
    <p:extLst>
      <p:ext uri="{BB962C8B-B14F-4D97-AF65-F5344CB8AC3E}">
        <p14:creationId xmlns:p14="http://schemas.microsoft.com/office/powerpoint/2010/main" val="3303956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4) How to Create a Project Monitoring and Control Plan</a:t>
            </a:r>
          </a:p>
        </p:txBody>
      </p:sp>
    </p:spTree>
    <p:extLst>
      <p:ext uri="{BB962C8B-B14F-4D97-AF65-F5344CB8AC3E}">
        <p14:creationId xmlns:p14="http://schemas.microsoft.com/office/powerpoint/2010/main" val="4182527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CDDEC40-F5EC-C82A-1DB2-14B5ACFEF676}"/>
              </a:ext>
            </a:extLst>
          </p:cNvPr>
          <p:cNvSpPr txBox="1">
            <a:spLocks/>
          </p:cNvSpPr>
          <p:nvPr/>
        </p:nvSpPr>
        <p:spPr>
          <a:xfrm>
            <a:off x="942308" y="2096538"/>
            <a:ext cx="10173367"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US" sz="2000" b="0" i="0" dirty="0">
                <a:solidFill>
                  <a:srgbClr val="455264"/>
                </a:solidFill>
                <a:effectLst/>
                <a:latin typeface="+mj-lt"/>
              </a:rPr>
              <a:t>A project monitoring and control plan is developed during the  </a:t>
            </a:r>
            <a:r>
              <a:rPr lang="en-US" sz="2000" b="0" i="0" u="none" strike="noStrike" dirty="0">
                <a:solidFill>
                  <a:srgbClr val="455264"/>
                </a:solidFill>
                <a:effectLst/>
                <a:latin typeface="+mj-lt"/>
                <a:hlinkClick r:id="rId3"/>
              </a:rPr>
              <a:t>project lifecycle’s planning phase</a:t>
            </a:r>
            <a:r>
              <a:rPr lang="en-US" sz="2000" b="0" i="0" dirty="0">
                <a:solidFill>
                  <a:srgbClr val="455264"/>
                </a:solidFill>
                <a:effectLst/>
                <a:latin typeface="+mj-lt"/>
              </a:rPr>
              <a:t>. </a:t>
            </a:r>
          </a:p>
          <a:p>
            <a:pPr algn="l" fontAlgn="base">
              <a:buFont typeface="+mj-lt"/>
              <a:buAutoNum type="arabicPeriod"/>
            </a:pPr>
            <a:r>
              <a:rPr lang="en-US" sz="2000" b="1" i="0" dirty="0">
                <a:solidFill>
                  <a:srgbClr val="002060"/>
                </a:solidFill>
                <a:effectLst/>
                <a:latin typeface="+mj-lt"/>
              </a:rPr>
              <a:t>Outline the project.</a:t>
            </a:r>
            <a:br>
              <a:rPr lang="en-US" sz="2000" b="0" i="0" dirty="0">
                <a:solidFill>
                  <a:srgbClr val="455264"/>
                </a:solidFill>
                <a:effectLst/>
                <a:latin typeface="+mj-lt"/>
              </a:rPr>
            </a:br>
            <a:r>
              <a:rPr lang="en-US" sz="2000" b="0" i="0" dirty="0">
                <a:solidFill>
                  <a:srgbClr val="455264"/>
                </a:solidFill>
                <a:effectLst/>
                <a:latin typeface="+mj-lt"/>
              </a:rPr>
              <a:t>Establish </a:t>
            </a:r>
            <a:r>
              <a:rPr lang="en-US" sz="2000" b="1" i="0" dirty="0">
                <a:solidFill>
                  <a:srgbClr val="0070C0"/>
                </a:solidFill>
                <a:effectLst/>
                <a:latin typeface="+mj-lt"/>
              </a:rPr>
              <a:t>scope</a:t>
            </a:r>
            <a:r>
              <a:rPr lang="en-US" sz="2000" b="0" i="0" dirty="0">
                <a:solidFill>
                  <a:srgbClr val="455264"/>
                </a:solidFill>
                <a:effectLst/>
                <a:latin typeface="+mj-lt"/>
              </a:rPr>
              <a:t>, </a:t>
            </a:r>
            <a:r>
              <a:rPr lang="en-US" sz="2000" b="1" dirty="0">
                <a:solidFill>
                  <a:srgbClr val="0070C0"/>
                </a:solidFill>
                <a:latin typeface="+mj-lt"/>
              </a:rPr>
              <a:t>schedule</a:t>
            </a:r>
            <a:r>
              <a:rPr lang="en-US" sz="2000" b="0" i="0" dirty="0">
                <a:solidFill>
                  <a:srgbClr val="455264"/>
                </a:solidFill>
                <a:effectLst/>
                <a:latin typeface="+mj-lt"/>
              </a:rPr>
              <a:t>, and </a:t>
            </a:r>
            <a:r>
              <a:rPr lang="en-US" sz="2000" b="1" dirty="0">
                <a:solidFill>
                  <a:srgbClr val="0070C0"/>
                </a:solidFill>
                <a:latin typeface="+mj-lt"/>
              </a:rPr>
              <a:t>budget </a:t>
            </a:r>
            <a:r>
              <a:rPr lang="en-US" sz="2000" dirty="0">
                <a:solidFill>
                  <a:srgbClr val="455264"/>
                </a:solidFill>
                <a:latin typeface="+mj-lt"/>
              </a:rPr>
              <a:t>ba</a:t>
            </a:r>
            <a:r>
              <a:rPr lang="en-US" sz="2000" b="0" i="0" dirty="0">
                <a:solidFill>
                  <a:srgbClr val="455264"/>
                </a:solidFill>
                <a:effectLst/>
                <a:latin typeface="+mj-lt"/>
              </a:rPr>
              <a:t>selines for benchmarking according to the project plan. The plan defines project goals, resources, and milestones. </a:t>
            </a:r>
          </a:p>
          <a:p>
            <a:pPr algn="l" fontAlgn="base">
              <a:buFont typeface="+mj-lt"/>
              <a:buAutoNum type="arabicPeriod"/>
            </a:pPr>
            <a:r>
              <a:rPr lang="en-US" sz="2000" b="1" dirty="0">
                <a:solidFill>
                  <a:srgbClr val="002060"/>
                </a:solidFill>
                <a:latin typeface="+mj-lt"/>
              </a:rPr>
              <a:t>Break down the project into subtasks or units of work.</a:t>
            </a:r>
            <a:br>
              <a:rPr lang="en-US" sz="2000" b="0" i="0" dirty="0">
                <a:solidFill>
                  <a:srgbClr val="455264"/>
                </a:solidFill>
                <a:effectLst/>
                <a:latin typeface="+mj-lt"/>
              </a:rPr>
            </a:br>
            <a:r>
              <a:rPr lang="en-US" sz="2000" b="0" i="0" dirty="0">
                <a:solidFill>
                  <a:srgbClr val="455264"/>
                </a:solidFill>
                <a:effectLst/>
                <a:latin typeface="+mj-lt"/>
              </a:rPr>
              <a:t>A </a:t>
            </a:r>
            <a:r>
              <a:rPr lang="en-US" sz="2000" b="1" i="0" dirty="0">
                <a:solidFill>
                  <a:srgbClr val="0070C0"/>
                </a:solidFill>
                <a:effectLst/>
                <a:latin typeface="+mj-lt"/>
              </a:rPr>
              <a:t>work breakdown structure </a:t>
            </a:r>
            <a:r>
              <a:rPr lang="en-US" sz="2000" b="0" i="0" dirty="0">
                <a:solidFill>
                  <a:srgbClr val="455264"/>
                </a:solidFill>
                <a:effectLst/>
                <a:latin typeface="+mj-lt"/>
              </a:rPr>
              <a:t>is a useful tool that project managers can use to </a:t>
            </a:r>
            <a:r>
              <a:rPr lang="en-US" sz="2000" b="1" i="0" dirty="0">
                <a:solidFill>
                  <a:srgbClr val="0070C0"/>
                </a:solidFill>
                <a:effectLst/>
                <a:latin typeface="+mj-lt"/>
              </a:rPr>
              <a:t>create subtasks and manage work.</a:t>
            </a:r>
            <a:r>
              <a:rPr lang="en-US" sz="2000" b="0" i="0" dirty="0">
                <a:solidFill>
                  <a:srgbClr val="455264"/>
                </a:solidFill>
                <a:effectLst/>
                <a:latin typeface="+mj-lt"/>
              </a:rPr>
              <a:t> This visualization helps project managers track and simplify performance and deliverables. </a:t>
            </a:r>
          </a:p>
          <a:p>
            <a:pPr algn="l" fontAlgn="base">
              <a:buFont typeface="+mj-lt"/>
              <a:buAutoNum type="arabicPeriod"/>
            </a:pPr>
            <a:r>
              <a:rPr lang="en-US" sz="2000" b="1" dirty="0">
                <a:solidFill>
                  <a:srgbClr val="002060"/>
                </a:solidFill>
                <a:latin typeface="+mj-lt"/>
              </a:rPr>
              <a:t>Execute the project plan, and report and analyze to identify variances.</a:t>
            </a:r>
            <a:br>
              <a:rPr lang="en-US" sz="2000" b="0" i="0" dirty="0">
                <a:solidFill>
                  <a:srgbClr val="455264"/>
                </a:solidFill>
                <a:effectLst/>
                <a:latin typeface="+mj-lt"/>
              </a:rPr>
            </a:br>
            <a:r>
              <a:rPr lang="en-US" sz="2000" b="0" i="0" dirty="0">
                <a:solidFill>
                  <a:srgbClr val="455264"/>
                </a:solidFill>
                <a:effectLst/>
                <a:latin typeface="+mj-lt"/>
              </a:rPr>
              <a:t>Determine if </a:t>
            </a:r>
            <a:r>
              <a:rPr lang="en-US" sz="2000" b="1" i="0" dirty="0">
                <a:solidFill>
                  <a:srgbClr val="0070C0"/>
                </a:solidFill>
                <a:effectLst/>
                <a:latin typeface="+mj-lt"/>
              </a:rPr>
              <a:t>variances are acceptable </a:t>
            </a:r>
            <a:r>
              <a:rPr lang="en-US" sz="2000" b="0" i="0" dirty="0">
                <a:solidFill>
                  <a:srgbClr val="455264"/>
                </a:solidFill>
                <a:effectLst/>
                <a:latin typeface="+mj-lt"/>
              </a:rPr>
              <a:t>and </a:t>
            </a:r>
            <a:r>
              <a:rPr lang="en-US" sz="2000" b="1" i="0" dirty="0">
                <a:solidFill>
                  <a:srgbClr val="0070C0"/>
                </a:solidFill>
                <a:effectLst/>
                <a:latin typeface="+mj-lt"/>
              </a:rPr>
              <a:t>continue to monitor </a:t>
            </a:r>
            <a:r>
              <a:rPr lang="en-US" sz="2000" b="0" i="0" dirty="0">
                <a:solidFill>
                  <a:srgbClr val="455264"/>
                </a:solidFill>
                <a:effectLst/>
                <a:latin typeface="+mj-lt"/>
              </a:rPr>
              <a:t>them. </a:t>
            </a:r>
          </a:p>
          <a:p>
            <a:pPr marL="0" indent="0" algn="l" fontAlgn="base">
              <a:buNone/>
            </a:pPr>
            <a:r>
              <a:rPr lang="en-US" sz="2000" dirty="0">
                <a:solidFill>
                  <a:srgbClr val="455264"/>
                </a:solidFill>
                <a:latin typeface="+mj-lt"/>
              </a:rPr>
              <a:t>    </a:t>
            </a:r>
            <a:r>
              <a:rPr lang="en-US" sz="2000" b="0" i="0" dirty="0">
                <a:solidFill>
                  <a:srgbClr val="455264"/>
                </a:solidFill>
                <a:effectLst/>
                <a:latin typeface="+mj-lt"/>
              </a:rPr>
              <a:t>Find the </a:t>
            </a:r>
            <a:r>
              <a:rPr lang="en-US" sz="2000" b="1" i="0" dirty="0">
                <a:solidFill>
                  <a:srgbClr val="0070C0"/>
                </a:solidFill>
                <a:effectLst/>
                <a:latin typeface="+mj-lt"/>
              </a:rPr>
              <a:t>cause of unacceptable </a:t>
            </a:r>
            <a:r>
              <a:rPr lang="en-US" sz="2000" b="0" i="0" dirty="0">
                <a:solidFill>
                  <a:srgbClr val="455264"/>
                </a:solidFill>
                <a:effectLst/>
                <a:latin typeface="+mj-lt"/>
              </a:rPr>
              <a:t>variances and </a:t>
            </a:r>
            <a:r>
              <a:rPr lang="en-US" sz="2000" b="1" i="0" dirty="0">
                <a:solidFill>
                  <a:srgbClr val="0070C0"/>
                </a:solidFill>
                <a:effectLst/>
                <a:latin typeface="+mj-lt"/>
              </a:rPr>
              <a:t>make adjustments.</a:t>
            </a:r>
          </a:p>
        </p:txBody>
      </p:sp>
    </p:spTree>
    <p:extLst>
      <p:ext uri="{BB962C8B-B14F-4D97-AF65-F5344CB8AC3E}">
        <p14:creationId xmlns:p14="http://schemas.microsoft.com/office/powerpoint/2010/main" val="875026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5) How to Implement Project Monitoring and Control</a:t>
            </a:r>
          </a:p>
        </p:txBody>
      </p:sp>
    </p:spTree>
    <p:extLst>
      <p:ext uri="{BB962C8B-B14F-4D97-AF65-F5344CB8AC3E}">
        <p14:creationId xmlns:p14="http://schemas.microsoft.com/office/powerpoint/2010/main" val="1743064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469ED4A-DD60-3101-8C2F-871F8D6FC912}"/>
              </a:ext>
            </a:extLst>
          </p:cNvPr>
          <p:cNvSpPr txBox="1">
            <a:spLocks/>
          </p:cNvSpPr>
          <p:nvPr/>
        </p:nvSpPr>
        <p:spPr>
          <a:xfrm>
            <a:off x="868923" y="2441616"/>
            <a:ext cx="104541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000" b="1" i="0" dirty="0">
                <a:solidFill>
                  <a:srgbClr val="002060"/>
                </a:solidFill>
                <a:effectLst/>
                <a:latin typeface="+mj-lt"/>
              </a:rPr>
              <a:t>Monitor Project Parameters:</a:t>
            </a:r>
            <a:r>
              <a:rPr lang="en-US" sz="2000" b="0" i="0" dirty="0">
                <a:solidFill>
                  <a:srgbClr val="002060"/>
                </a:solidFill>
                <a:effectLst/>
                <a:latin typeface="+mj-lt"/>
              </a:rPr>
              <a:t> </a:t>
            </a:r>
            <a:r>
              <a:rPr lang="en-US" sz="2000" b="0" i="0" dirty="0">
                <a:solidFill>
                  <a:srgbClr val="455264"/>
                </a:solidFill>
                <a:effectLst/>
                <a:latin typeface="+mj-lt"/>
              </a:rPr>
              <a:t>The project plan will include the scope of the project and measurements for success. </a:t>
            </a:r>
            <a:r>
              <a:rPr lang="en-US" sz="2000" b="1" i="0" dirty="0">
                <a:solidFill>
                  <a:srgbClr val="0070C0"/>
                </a:solidFill>
                <a:effectLst/>
                <a:latin typeface="+mj-lt"/>
              </a:rPr>
              <a:t>Project managers use </a:t>
            </a:r>
            <a:r>
              <a:rPr lang="en-US" sz="2000" b="1" i="0" u="sng" dirty="0">
                <a:solidFill>
                  <a:srgbClr val="0070C0"/>
                </a:solidFill>
                <a:effectLst/>
                <a:latin typeface="+mj-lt"/>
              </a:rPr>
              <a:t>KPIs</a:t>
            </a:r>
            <a:r>
              <a:rPr lang="en-US" sz="2000" b="1" i="0" dirty="0">
                <a:solidFill>
                  <a:srgbClr val="0070C0"/>
                </a:solidFill>
                <a:effectLst/>
                <a:latin typeface="+mj-lt"/>
              </a:rPr>
              <a:t> </a:t>
            </a:r>
            <a:r>
              <a:rPr lang="en-US" sz="2000" b="0" i="0" dirty="0">
                <a:solidFill>
                  <a:srgbClr val="455264"/>
                </a:solidFill>
                <a:effectLst/>
                <a:latin typeface="+mj-lt"/>
              </a:rPr>
              <a:t>to track schedule, effort, and cost and </a:t>
            </a:r>
            <a:r>
              <a:rPr lang="en-US" sz="2000" b="1" dirty="0">
                <a:solidFill>
                  <a:srgbClr val="0070C0"/>
                </a:solidFill>
                <a:effectLst/>
                <a:latin typeface="+mj-lt"/>
              </a:rPr>
              <a:t>to ensure they align with the project plan</a:t>
            </a:r>
            <a:r>
              <a:rPr lang="en-US" sz="2000" b="0" i="0" dirty="0">
                <a:solidFill>
                  <a:srgbClr val="455264"/>
                </a:solidFill>
                <a:effectLst/>
                <a:latin typeface="+mj-lt"/>
              </a:rPr>
              <a:t>. </a:t>
            </a:r>
          </a:p>
          <a:p>
            <a:pPr marL="457200" indent="-457200" algn="just" fontAlgn="base">
              <a:buFont typeface="+mj-lt"/>
              <a:buAutoNum type="arabicPeriod"/>
            </a:pPr>
            <a:endParaRPr lang="en-US" sz="2000" b="0" i="0" dirty="0">
              <a:solidFill>
                <a:srgbClr val="455264"/>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Stakeholder Involvement:</a:t>
            </a:r>
            <a:r>
              <a:rPr lang="en-US" sz="2000" b="0" i="0" dirty="0">
                <a:solidFill>
                  <a:srgbClr val="002060"/>
                </a:solidFill>
                <a:effectLst/>
                <a:latin typeface="+mj-lt"/>
              </a:rPr>
              <a:t> </a:t>
            </a:r>
            <a:r>
              <a:rPr lang="en-US" sz="2000" b="0" i="0" dirty="0">
                <a:solidFill>
                  <a:srgbClr val="455264"/>
                </a:solidFill>
                <a:effectLst/>
                <a:latin typeface="+mj-lt"/>
              </a:rPr>
              <a:t>By positioning and </a:t>
            </a:r>
            <a:r>
              <a:rPr lang="en-US" sz="2000" b="1" i="0" u="sng" dirty="0">
                <a:solidFill>
                  <a:srgbClr val="0070C0"/>
                </a:solidFill>
                <a:effectLst/>
                <a:latin typeface="+mj-lt"/>
              </a:rPr>
              <a:t>communicating</a:t>
            </a:r>
            <a:r>
              <a:rPr lang="en-US" sz="2000" b="0" i="0" dirty="0">
                <a:solidFill>
                  <a:srgbClr val="455264"/>
                </a:solidFill>
                <a:effectLst/>
                <a:latin typeface="+mj-lt"/>
              </a:rPr>
              <a:t> with the project team, management, and clients, </a:t>
            </a:r>
            <a:r>
              <a:rPr lang="en-US" sz="2000" b="1" i="0" dirty="0">
                <a:solidFill>
                  <a:srgbClr val="0070C0"/>
                </a:solidFill>
                <a:effectLst/>
                <a:latin typeface="+mj-lt"/>
              </a:rPr>
              <a:t>you keep everyone engaged and on task. </a:t>
            </a:r>
          </a:p>
          <a:p>
            <a:pPr marL="457200" indent="-457200" algn="just" fontAlgn="base">
              <a:buFont typeface="+mj-lt"/>
              <a:buAutoNum type="arabicPeriod"/>
            </a:pPr>
            <a:endParaRPr lang="en-US" sz="2000" b="1" i="0" dirty="0">
              <a:solidFill>
                <a:srgbClr val="0070C0"/>
              </a:solidFill>
              <a:effectLst/>
              <a:latin typeface="+mj-lt"/>
            </a:endParaRPr>
          </a:p>
          <a:p>
            <a:pPr marL="457200" indent="-457200" algn="just" fontAlgn="base">
              <a:buFont typeface="+mj-lt"/>
              <a:buAutoNum type="arabicPeriod"/>
            </a:pPr>
            <a:r>
              <a:rPr lang="en-US" sz="2000" b="1" i="0" dirty="0">
                <a:solidFill>
                  <a:srgbClr val="002060"/>
                </a:solidFill>
                <a:effectLst/>
                <a:latin typeface="+mj-lt"/>
              </a:rPr>
              <a:t>Monitor Risk:</a:t>
            </a:r>
            <a:r>
              <a:rPr lang="en-US" sz="2000" b="0" i="0" dirty="0">
                <a:solidFill>
                  <a:srgbClr val="002060"/>
                </a:solidFill>
                <a:effectLst/>
                <a:latin typeface="+mj-lt"/>
              </a:rPr>
              <a:t> </a:t>
            </a:r>
            <a:r>
              <a:rPr lang="en-US" sz="2000" b="0" i="0" dirty="0">
                <a:solidFill>
                  <a:srgbClr val="455264"/>
                </a:solidFill>
                <a:effectLst/>
                <a:latin typeface="+mj-lt"/>
              </a:rPr>
              <a:t>When you complete </a:t>
            </a:r>
            <a:r>
              <a:rPr lang="en-US" sz="2000" b="1" i="0" u="none" strike="noStrike" dirty="0">
                <a:solidFill>
                  <a:srgbClr val="455264"/>
                </a:solidFill>
                <a:effectLst/>
                <a:latin typeface="+mj-lt"/>
                <a:hlinkClick r:id="rId3"/>
              </a:rPr>
              <a:t>risk assessments</a:t>
            </a:r>
            <a:r>
              <a:rPr lang="en-US" sz="2000" b="1" i="0" dirty="0">
                <a:solidFill>
                  <a:srgbClr val="455264"/>
                </a:solidFill>
                <a:effectLst/>
                <a:latin typeface="+mj-lt"/>
              </a:rPr>
              <a:t> </a:t>
            </a:r>
            <a:r>
              <a:rPr lang="en-US" sz="2000" b="0" i="0" dirty="0">
                <a:solidFill>
                  <a:srgbClr val="455264"/>
                </a:solidFill>
                <a:effectLst/>
                <a:latin typeface="+mj-lt"/>
              </a:rPr>
              <a:t>throughout the life of the project, </a:t>
            </a:r>
            <a:r>
              <a:rPr lang="en-US" sz="2000" b="1" i="0" dirty="0">
                <a:solidFill>
                  <a:srgbClr val="0070C0"/>
                </a:solidFill>
                <a:effectLst/>
                <a:latin typeface="+mj-lt"/>
              </a:rPr>
              <a:t>you avoid issues and enable mitigating negative impacts </a:t>
            </a:r>
            <a:r>
              <a:rPr lang="en-US" sz="2000" b="0" i="0" dirty="0">
                <a:solidFill>
                  <a:srgbClr val="455264"/>
                </a:solidFill>
                <a:effectLst/>
                <a:latin typeface="+mj-lt"/>
              </a:rPr>
              <a:t>on the project timeline and budget.</a:t>
            </a:r>
          </a:p>
        </p:txBody>
      </p:sp>
    </p:spTree>
    <p:extLst>
      <p:ext uri="{BB962C8B-B14F-4D97-AF65-F5344CB8AC3E}">
        <p14:creationId xmlns:p14="http://schemas.microsoft.com/office/powerpoint/2010/main" val="424678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29E4E078-1135-9ED9-F001-72C73EAE688B}"/>
              </a:ext>
            </a:extLst>
          </p:cNvPr>
          <p:cNvSpPr txBox="1">
            <a:spLocks/>
          </p:cNvSpPr>
          <p:nvPr/>
        </p:nvSpPr>
        <p:spPr>
          <a:xfrm>
            <a:off x="846569" y="2394841"/>
            <a:ext cx="10354141" cy="3527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4"/>
            </a:pPr>
            <a:r>
              <a:rPr lang="en-US" sz="2000" b="1" i="0" dirty="0">
                <a:solidFill>
                  <a:srgbClr val="002060"/>
                </a:solidFill>
                <a:effectLst/>
                <a:latin typeface="+mj-lt"/>
              </a:rPr>
              <a:t>Take Corrective Action to Control Progress:</a:t>
            </a:r>
            <a:r>
              <a:rPr lang="en-US" sz="2000" b="0" i="0" dirty="0">
                <a:solidFill>
                  <a:srgbClr val="002060"/>
                </a:solidFill>
                <a:effectLst/>
                <a:latin typeface="+mj-lt"/>
              </a:rPr>
              <a:t> </a:t>
            </a:r>
            <a:r>
              <a:rPr lang="en-US" sz="2000" b="0" i="0" dirty="0">
                <a:solidFill>
                  <a:srgbClr val="455264"/>
                </a:solidFill>
                <a:effectLst/>
                <a:latin typeface="+mj-lt"/>
              </a:rPr>
              <a:t>Project managers use the </a:t>
            </a:r>
            <a:r>
              <a:rPr lang="en-US" sz="2000" b="1" dirty="0">
                <a:solidFill>
                  <a:srgbClr val="0070C0"/>
                </a:solidFill>
                <a:latin typeface="+mj-lt"/>
              </a:rPr>
              <a:t>project plan </a:t>
            </a:r>
            <a:r>
              <a:rPr lang="en-US" sz="2000" b="0" i="0" dirty="0">
                <a:solidFill>
                  <a:srgbClr val="455264"/>
                </a:solidFill>
                <a:effectLst/>
                <a:latin typeface="+mj-lt"/>
              </a:rPr>
              <a:t>as a baseline to </a:t>
            </a:r>
            <a:r>
              <a:rPr lang="en-US" sz="2000" b="1" dirty="0">
                <a:solidFill>
                  <a:srgbClr val="0070C0"/>
                </a:solidFill>
                <a:latin typeface="+mj-lt"/>
              </a:rPr>
              <a:t>control progress and track changes </a:t>
            </a:r>
            <a:r>
              <a:rPr lang="en-US" sz="2000" b="0" i="0" dirty="0">
                <a:solidFill>
                  <a:srgbClr val="455264"/>
                </a:solidFill>
                <a:effectLst/>
                <a:latin typeface="+mj-lt"/>
              </a:rPr>
              <a:t>until resolution or the project enters the closure phase.</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5"/>
            </a:pPr>
            <a:r>
              <a:rPr lang="en-US" sz="2000" b="1" i="0" dirty="0">
                <a:solidFill>
                  <a:srgbClr val="002060"/>
                </a:solidFill>
                <a:effectLst/>
                <a:latin typeface="+mj-lt"/>
              </a:rPr>
              <a:t>Monitor and Manage Data Documentation:</a:t>
            </a:r>
            <a:r>
              <a:rPr lang="en-US" sz="2000" b="0" i="0" dirty="0">
                <a:solidFill>
                  <a:srgbClr val="002060"/>
                </a:solidFill>
                <a:effectLst/>
                <a:latin typeface="+mj-lt"/>
              </a:rPr>
              <a:t> </a:t>
            </a:r>
            <a:r>
              <a:rPr lang="en-US" sz="2000" b="1" i="0" dirty="0">
                <a:solidFill>
                  <a:srgbClr val="0070C0"/>
                </a:solidFill>
                <a:effectLst/>
                <a:latin typeface="+mj-lt"/>
              </a:rPr>
              <a:t>Documenting performance and changes </a:t>
            </a:r>
            <a:r>
              <a:rPr lang="en-US" sz="2000" b="0" i="0" dirty="0">
                <a:solidFill>
                  <a:srgbClr val="455264"/>
                </a:solidFill>
                <a:effectLst/>
                <a:latin typeface="+mj-lt"/>
              </a:rPr>
              <a:t>in the project keeps stakeholders involved, mitigates issues, and informs future projects</a:t>
            </a:r>
          </a:p>
          <a:p>
            <a:pPr marL="0" indent="0" algn="just" fontAlgn="base">
              <a:buNone/>
            </a:pPr>
            <a:br>
              <a:rPr lang="en-US" sz="2000" b="0" i="0" dirty="0">
                <a:solidFill>
                  <a:srgbClr val="455264"/>
                </a:solidFill>
                <a:effectLst/>
                <a:latin typeface="+mj-lt"/>
              </a:rPr>
            </a:br>
            <a:endParaRPr lang="en-US" sz="2000" b="1" i="0" dirty="0">
              <a:solidFill>
                <a:srgbClr val="0070C0"/>
              </a:solidFill>
              <a:effectLst/>
              <a:latin typeface="+mj-lt"/>
            </a:endParaRPr>
          </a:p>
        </p:txBody>
      </p:sp>
    </p:spTree>
    <p:extLst>
      <p:ext uri="{BB962C8B-B14F-4D97-AF65-F5344CB8AC3E}">
        <p14:creationId xmlns:p14="http://schemas.microsoft.com/office/powerpoint/2010/main" val="270486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6) Project Monitoring and Control Best Practices</a:t>
            </a:r>
          </a:p>
        </p:txBody>
      </p:sp>
    </p:spTree>
    <p:extLst>
      <p:ext uri="{BB962C8B-B14F-4D97-AF65-F5344CB8AC3E}">
        <p14:creationId xmlns:p14="http://schemas.microsoft.com/office/powerpoint/2010/main" val="2031816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EE6A68EB-1098-C96F-A5BA-AC71F1C756D6}"/>
              </a:ext>
            </a:extLst>
          </p:cNvPr>
          <p:cNvSpPr txBox="1">
            <a:spLocks/>
          </p:cNvSpPr>
          <p:nvPr/>
        </p:nvSpPr>
        <p:spPr>
          <a:xfrm>
            <a:off x="1323052" y="2228437"/>
            <a:ext cx="9401175"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Project Management Team Roles: </a:t>
            </a:r>
            <a:r>
              <a:rPr lang="en-US" sz="2000" b="0" i="0" dirty="0">
                <a:solidFill>
                  <a:srgbClr val="455264"/>
                </a:solidFill>
                <a:effectLst/>
                <a:latin typeface="+mj-lt"/>
              </a:rPr>
              <a:t>Make sure that </a:t>
            </a:r>
            <a:r>
              <a:rPr lang="en-US" sz="2000" b="1" i="0" dirty="0">
                <a:solidFill>
                  <a:srgbClr val="0070C0"/>
                </a:solidFill>
                <a:effectLst/>
                <a:latin typeface="+mj-lt"/>
              </a:rPr>
              <a:t>team members </a:t>
            </a:r>
            <a:r>
              <a:rPr lang="en-US" sz="2000" b="0" i="0" dirty="0">
                <a:solidFill>
                  <a:srgbClr val="455264"/>
                </a:solidFill>
                <a:effectLst/>
                <a:latin typeface="+mj-lt"/>
              </a:rPr>
              <a:t>know the </a:t>
            </a:r>
            <a:r>
              <a:rPr lang="en-US" sz="2000" b="1" i="0" dirty="0">
                <a:solidFill>
                  <a:srgbClr val="0070C0"/>
                </a:solidFill>
                <a:effectLst/>
                <a:latin typeface="+mj-lt"/>
              </a:rPr>
              <a:t>expectations and the timelines </a:t>
            </a:r>
            <a:r>
              <a:rPr lang="en-US" sz="2000" b="0" i="0" dirty="0">
                <a:solidFill>
                  <a:srgbClr val="455264"/>
                </a:solidFill>
                <a:effectLst/>
                <a:latin typeface="+mj-lt"/>
              </a:rPr>
              <a:t>to meet.</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Identify a Point of Contact: </a:t>
            </a:r>
            <a:r>
              <a:rPr lang="en-US" sz="2000" b="0" i="0" dirty="0">
                <a:solidFill>
                  <a:srgbClr val="455264"/>
                </a:solidFill>
                <a:effectLst/>
                <a:latin typeface="+mj-lt"/>
              </a:rPr>
              <a:t>When problems arise, there should be a dedicated </a:t>
            </a:r>
            <a:r>
              <a:rPr lang="en-US" sz="2000" b="1" i="0" dirty="0">
                <a:solidFill>
                  <a:srgbClr val="0070C0"/>
                </a:solidFill>
                <a:effectLst/>
                <a:latin typeface="+mj-lt"/>
              </a:rPr>
              <a:t>person</a:t>
            </a:r>
            <a:r>
              <a:rPr lang="en-US" sz="2000" b="0" i="0" dirty="0">
                <a:solidFill>
                  <a:srgbClr val="455264"/>
                </a:solidFill>
                <a:effectLst/>
                <a:latin typeface="+mj-lt"/>
              </a:rPr>
              <a:t> who is responsible </a:t>
            </a:r>
            <a:r>
              <a:rPr lang="en-US" sz="2000" b="1" i="0" dirty="0">
                <a:solidFill>
                  <a:srgbClr val="0070C0"/>
                </a:solidFill>
                <a:effectLst/>
                <a:latin typeface="+mj-lt"/>
              </a:rPr>
              <a:t>for tracking, documenting, and monitoring any issues</a:t>
            </a:r>
            <a:r>
              <a:rPr lang="en-US" sz="2000" b="1" i="0" dirty="0">
                <a:solidFill>
                  <a:srgbClr val="455264"/>
                </a:solidFill>
                <a:effectLst/>
                <a:latin typeface="+mj-lt"/>
              </a:rPr>
              <a:t>. </a:t>
            </a:r>
          </a:p>
          <a:p>
            <a:pPr algn="l" fontAlgn="base">
              <a:buFont typeface="Arial" panose="020B0604020202020204" pitchFamily="34" charset="0"/>
              <a:buChar char="•"/>
            </a:pPr>
            <a:endParaRPr lang="en-US" sz="2000" b="1" i="0" dirty="0">
              <a:solidFill>
                <a:srgbClr val="455264"/>
              </a:solidFill>
              <a:effectLst/>
              <a:latin typeface="+mj-lt"/>
            </a:endParaRPr>
          </a:p>
          <a:p>
            <a:pPr algn="just" fontAlgn="base">
              <a:buFont typeface="Arial" panose="020B0604020202020204" pitchFamily="34" charset="0"/>
              <a:buChar char="•"/>
            </a:pPr>
            <a:r>
              <a:rPr lang="en-US" sz="2000" b="1" dirty="0">
                <a:solidFill>
                  <a:srgbClr val="002060"/>
                </a:solidFill>
                <a:latin typeface="+mj-lt"/>
              </a:rPr>
              <a:t>Determine the Frequency of KPI Reporting: </a:t>
            </a:r>
            <a:r>
              <a:rPr lang="en-US" sz="2000" b="0" i="0" dirty="0">
                <a:solidFill>
                  <a:srgbClr val="455264"/>
                </a:solidFill>
                <a:effectLst/>
                <a:latin typeface="+mj-lt"/>
              </a:rPr>
              <a:t>When developing the project plan, decide </a:t>
            </a:r>
            <a:r>
              <a:rPr lang="en-US" sz="2000" b="1" i="0" dirty="0">
                <a:solidFill>
                  <a:srgbClr val="0070C0"/>
                </a:solidFill>
                <a:effectLst/>
                <a:latin typeface="+mj-lt"/>
              </a:rPr>
              <a:t>how often you’ll conduct KPI reporting </a:t>
            </a:r>
            <a:r>
              <a:rPr lang="en-US" sz="2000" b="0" i="0" dirty="0">
                <a:solidFill>
                  <a:srgbClr val="455264"/>
                </a:solidFill>
                <a:effectLst/>
                <a:latin typeface="+mj-lt"/>
              </a:rPr>
              <a:t>and stick to that schedule. This data is </a:t>
            </a:r>
            <a:r>
              <a:rPr lang="en-US" sz="2000" b="1" i="0" dirty="0">
                <a:solidFill>
                  <a:srgbClr val="0070C0"/>
                </a:solidFill>
                <a:effectLst/>
                <a:latin typeface="+mj-lt"/>
              </a:rPr>
              <a:t>essential for monitoring and control performance</a:t>
            </a:r>
            <a:r>
              <a:rPr lang="en-US" sz="2000" b="0" i="0" dirty="0">
                <a:solidFill>
                  <a:srgbClr val="455264"/>
                </a:solidFill>
                <a:effectLst/>
                <a:latin typeface="+mj-lt"/>
              </a:rPr>
              <a:t>.</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572624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910FE14-F60E-A0C9-CAF2-0BB5A42B789E}"/>
              </a:ext>
            </a:extLst>
          </p:cNvPr>
          <p:cNvSpPr txBox="1">
            <a:spLocks/>
          </p:cNvSpPr>
          <p:nvPr/>
        </p:nvSpPr>
        <p:spPr>
          <a:xfrm>
            <a:off x="1644535" y="2447869"/>
            <a:ext cx="9128239"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Define Variance Thresholds for Schedule, Budget, and Cost:</a:t>
            </a:r>
            <a:r>
              <a:rPr lang="en-US" sz="2000" b="0" i="0" dirty="0">
                <a:solidFill>
                  <a:srgbClr val="002060"/>
                </a:solidFill>
                <a:effectLst/>
                <a:latin typeface="+mj-lt"/>
              </a:rPr>
              <a:t> </a:t>
            </a:r>
            <a:r>
              <a:rPr lang="en-US" sz="2000" b="0" i="0" dirty="0">
                <a:solidFill>
                  <a:srgbClr val="455264"/>
                </a:solidFill>
                <a:effectLst/>
                <a:latin typeface="+mj-lt"/>
              </a:rPr>
              <a:t>Decide what </a:t>
            </a:r>
            <a:r>
              <a:rPr lang="en-US" sz="2000" b="1" i="0" dirty="0">
                <a:solidFill>
                  <a:srgbClr val="0070C0"/>
                </a:solidFill>
                <a:effectLst/>
                <a:latin typeface="+mj-lt"/>
              </a:rPr>
              <a:t>percentage of change is acceptable </a:t>
            </a:r>
            <a:r>
              <a:rPr lang="en-US" sz="2000" b="0" i="0" dirty="0">
                <a:solidFill>
                  <a:srgbClr val="455264"/>
                </a:solidFill>
                <a:effectLst/>
                <a:latin typeface="+mj-lt"/>
              </a:rPr>
              <a:t>and the variance threshold figure that requires change. </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Determine if Variance Cause Is Common or Unique: </a:t>
            </a:r>
          </a:p>
          <a:p>
            <a:pPr lvl="1" fontAlgn="base"/>
            <a:r>
              <a:rPr lang="en-US" sz="2000" b="1" i="0" dirty="0">
                <a:solidFill>
                  <a:srgbClr val="0070C0"/>
                </a:solidFill>
                <a:effectLst/>
                <a:latin typeface="+mj-lt"/>
              </a:rPr>
              <a:t>Work continues </a:t>
            </a:r>
            <a:r>
              <a:rPr lang="en-US" sz="2000" b="0" i="0" dirty="0">
                <a:solidFill>
                  <a:srgbClr val="455264"/>
                </a:solidFill>
                <a:effectLst/>
                <a:latin typeface="+mj-lt"/>
              </a:rPr>
              <a:t>without change under </a:t>
            </a:r>
            <a:r>
              <a:rPr lang="en-US" sz="2000" b="1" i="0" dirty="0">
                <a:solidFill>
                  <a:srgbClr val="0070C0"/>
                </a:solidFill>
                <a:effectLst/>
                <a:latin typeface="+mj-lt"/>
              </a:rPr>
              <a:t>expected and acceptable variance</a:t>
            </a:r>
            <a:r>
              <a:rPr lang="en-US" sz="2000" b="0" i="0" dirty="0">
                <a:solidFill>
                  <a:srgbClr val="455264"/>
                </a:solidFill>
                <a:effectLst/>
                <a:latin typeface="+mj-lt"/>
              </a:rPr>
              <a:t>. </a:t>
            </a:r>
          </a:p>
          <a:p>
            <a:pPr lvl="1" fontAlgn="base"/>
            <a:r>
              <a:rPr lang="en-US" sz="2000" b="0" i="0" dirty="0">
                <a:solidFill>
                  <a:srgbClr val="455264"/>
                </a:solidFill>
                <a:effectLst/>
                <a:latin typeface="+mj-lt"/>
              </a:rPr>
              <a:t>If the variance is caused by the </a:t>
            </a:r>
            <a:r>
              <a:rPr lang="en-US" sz="2000" b="1" i="0" dirty="0">
                <a:solidFill>
                  <a:srgbClr val="0070C0"/>
                </a:solidFill>
                <a:effectLst/>
                <a:latin typeface="+mj-lt"/>
              </a:rPr>
              <a:t>unexpected</a:t>
            </a:r>
            <a:r>
              <a:rPr lang="en-US" sz="2000" b="0" i="0" dirty="0">
                <a:solidFill>
                  <a:srgbClr val="455264"/>
                </a:solidFill>
                <a:effectLst/>
                <a:latin typeface="+mj-lt"/>
              </a:rPr>
              <a:t>, identify </a:t>
            </a:r>
            <a:r>
              <a:rPr lang="en-US" sz="2000" b="1" i="0" dirty="0">
                <a:solidFill>
                  <a:srgbClr val="0070C0"/>
                </a:solidFill>
                <a:effectLst/>
                <a:latin typeface="+mj-lt"/>
              </a:rPr>
              <a:t>and implement the proper change. </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3176955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866AAC58-551B-CEC2-AFBA-CF1D56DF01C3}"/>
              </a:ext>
            </a:extLst>
          </p:cNvPr>
          <p:cNvSpPr txBox="1">
            <a:spLocks/>
          </p:cNvSpPr>
          <p:nvPr/>
        </p:nvSpPr>
        <p:spPr>
          <a:xfrm>
            <a:off x="946815" y="2338120"/>
            <a:ext cx="10153650" cy="30321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buFont typeface="Arial" panose="020B0604020202020204" pitchFamily="34" charset="0"/>
              <a:buChar char="•"/>
            </a:pPr>
            <a:r>
              <a:rPr lang="en-US" sz="2000" b="1" i="0" dirty="0">
                <a:solidFill>
                  <a:srgbClr val="002060"/>
                </a:solidFill>
                <a:effectLst/>
                <a:latin typeface="+mj-lt"/>
              </a:rPr>
              <a:t>Scrutinize Change Orders:</a:t>
            </a:r>
            <a:r>
              <a:rPr lang="en-US" sz="2000" b="0" i="0" dirty="0">
                <a:solidFill>
                  <a:srgbClr val="002060"/>
                </a:solidFill>
                <a:effectLst/>
                <a:latin typeface="+mj-lt"/>
              </a:rPr>
              <a:t> </a:t>
            </a:r>
            <a:r>
              <a:rPr lang="en-US" sz="2000" b="1" i="0" dirty="0">
                <a:solidFill>
                  <a:srgbClr val="0070C0"/>
                </a:solidFill>
                <a:effectLst/>
                <a:latin typeface="+mj-lt"/>
              </a:rPr>
              <a:t>Review documented change requests </a:t>
            </a:r>
            <a:r>
              <a:rPr lang="en-US" sz="2000" b="0" i="0" dirty="0">
                <a:solidFill>
                  <a:srgbClr val="455264"/>
                </a:solidFill>
                <a:effectLst/>
                <a:latin typeface="+mj-lt"/>
              </a:rPr>
              <a:t>with the </a:t>
            </a:r>
            <a:r>
              <a:rPr lang="en-US" sz="2000" b="1" dirty="0">
                <a:solidFill>
                  <a:srgbClr val="0070C0"/>
                </a:solidFill>
                <a:latin typeface="+mj-lt"/>
              </a:rPr>
              <a:t>project team </a:t>
            </a:r>
            <a:r>
              <a:rPr lang="en-US" sz="2000" b="0" i="0" dirty="0">
                <a:solidFill>
                  <a:srgbClr val="455264"/>
                </a:solidFill>
                <a:effectLst/>
                <a:latin typeface="+mj-lt"/>
              </a:rPr>
              <a:t>to </a:t>
            </a:r>
            <a:r>
              <a:rPr lang="en-US" sz="2000" b="1" dirty="0">
                <a:solidFill>
                  <a:srgbClr val="0070C0"/>
                </a:solidFill>
                <a:latin typeface="+mj-lt"/>
              </a:rPr>
              <a:t>approve</a:t>
            </a:r>
            <a:r>
              <a:rPr lang="en-US" sz="2000" b="0" i="0" dirty="0">
                <a:solidFill>
                  <a:srgbClr val="455264"/>
                </a:solidFill>
                <a:effectLst/>
                <a:latin typeface="+mj-lt"/>
              </a:rPr>
              <a:t> or </a:t>
            </a:r>
            <a:r>
              <a:rPr lang="en-US" sz="2000" b="1" dirty="0">
                <a:solidFill>
                  <a:srgbClr val="0070C0"/>
                </a:solidFill>
                <a:latin typeface="+mj-lt"/>
              </a:rPr>
              <a:t>reject </a:t>
            </a:r>
            <a:r>
              <a:rPr lang="en-US" sz="2000" b="0" i="0" dirty="0">
                <a:solidFill>
                  <a:srgbClr val="455264"/>
                </a:solidFill>
                <a:effectLst/>
                <a:latin typeface="+mj-lt"/>
              </a:rPr>
              <a:t>them.</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Monitor and Control Scope Creep: </a:t>
            </a:r>
            <a:r>
              <a:rPr lang="en-US" sz="2000" b="1" i="0" dirty="0">
                <a:solidFill>
                  <a:srgbClr val="0070C0"/>
                </a:solidFill>
                <a:effectLst/>
                <a:latin typeface="+mj-lt"/>
              </a:rPr>
              <a:t>Mitigate </a:t>
            </a:r>
            <a:r>
              <a:rPr lang="en-US" sz="2000" b="1" i="0" strike="noStrike" dirty="0">
                <a:solidFill>
                  <a:srgbClr val="0070C0"/>
                </a:solidFill>
                <a:effectLst/>
                <a:latin typeface="+mj-lt"/>
                <a:hlinkClick r:id="rId3">
                  <a:extLst>
                    <a:ext uri="{A12FA001-AC4F-418D-AE19-62706E023703}">
                      <ahyp:hlinkClr xmlns:ahyp="http://schemas.microsoft.com/office/drawing/2018/hyperlinkcolor" val="tx"/>
                    </a:ext>
                  </a:extLst>
                </a:hlinkClick>
              </a:rPr>
              <a:t>scope creep</a:t>
            </a:r>
            <a:r>
              <a:rPr lang="en-US" sz="2000" b="1" i="0" dirty="0">
                <a:solidFill>
                  <a:srgbClr val="0070C0"/>
                </a:solidFill>
                <a:effectLst/>
                <a:latin typeface="+mj-lt"/>
              </a:rPr>
              <a:t> </a:t>
            </a:r>
            <a:r>
              <a:rPr lang="en-US" sz="2000" b="0" i="0" dirty="0">
                <a:solidFill>
                  <a:srgbClr val="455264"/>
                </a:solidFill>
                <a:effectLst/>
                <a:latin typeface="+mj-lt"/>
              </a:rPr>
              <a:t>to maintain project parameters and recognize that project change may impact outcomes.</a:t>
            </a:r>
          </a:p>
          <a:p>
            <a:pPr algn="l" fontAlgn="base">
              <a:buFont typeface="Arial" panose="020B0604020202020204" pitchFamily="34" charset="0"/>
              <a:buChar char="•"/>
            </a:pPr>
            <a:endParaRPr lang="en-US" sz="2000" b="0" i="0" dirty="0">
              <a:solidFill>
                <a:srgbClr val="455264"/>
              </a:solidFill>
              <a:effectLst/>
              <a:latin typeface="+mj-lt"/>
            </a:endParaRPr>
          </a:p>
          <a:p>
            <a:pPr algn="l" fontAlgn="base">
              <a:buFont typeface="Arial" panose="020B0604020202020204" pitchFamily="34" charset="0"/>
              <a:buChar char="•"/>
            </a:pPr>
            <a:r>
              <a:rPr lang="en-US" sz="2000" b="1" dirty="0">
                <a:solidFill>
                  <a:srgbClr val="002060"/>
                </a:solidFill>
                <a:latin typeface="+mj-lt"/>
              </a:rPr>
              <a:t>Conduct a Rigorous Approval Process at Completion: </a:t>
            </a:r>
            <a:r>
              <a:rPr lang="en-US" sz="2000" b="0" i="0" dirty="0">
                <a:solidFill>
                  <a:srgbClr val="455264"/>
                </a:solidFill>
                <a:effectLst/>
                <a:latin typeface="+mj-lt"/>
              </a:rPr>
              <a:t>Make sure to </a:t>
            </a:r>
            <a:r>
              <a:rPr lang="en-US" sz="2000" b="1" i="0" dirty="0">
                <a:solidFill>
                  <a:srgbClr val="0070C0"/>
                </a:solidFill>
                <a:effectLst/>
                <a:latin typeface="+mj-lt"/>
              </a:rPr>
              <a:t>document and file all approvals </a:t>
            </a:r>
            <a:r>
              <a:rPr lang="en-US" sz="2000" b="0" i="0" dirty="0">
                <a:solidFill>
                  <a:srgbClr val="455264"/>
                </a:solidFill>
                <a:effectLst/>
                <a:latin typeface="+mj-lt"/>
              </a:rPr>
              <a:t>appropriately.</a:t>
            </a:r>
          </a:p>
          <a:p>
            <a:pPr marL="457200" indent="-457200" algn="just" fontAlgn="base">
              <a:buFont typeface="+mj-lt"/>
              <a:buAutoNum type="arabicPeriod"/>
            </a:pPr>
            <a:endParaRPr lang="en-US" sz="2000" b="0" i="0" dirty="0">
              <a:solidFill>
                <a:srgbClr val="455264"/>
              </a:solidFill>
              <a:effectLst/>
              <a:latin typeface="+mj-lt"/>
            </a:endParaRPr>
          </a:p>
        </p:txBody>
      </p:sp>
    </p:spTree>
    <p:extLst>
      <p:ext uri="{BB962C8B-B14F-4D97-AF65-F5344CB8AC3E}">
        <p14:creationId xmlns:p14="http://schemas.microsoft.com/office/powerpoint/2010/main" val="2290760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1571625" y="2864861"/>
            <a:ext cx="845993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highlight>
                  <a:srgbClr val="FFFF00"/>
                </a:highlight>
                <a:uLnTx/>
                <a:uFillTx/>
                <a:latin typeface="Alexandria"/>
                <a:ea typeface="+mn-ea"/>
              </a:rPr>
              <a:t>7) Project Monitoring and Control Techniques</a:t>
            </a:r>
          </a:p>
        </p:txBody>
      </p:sp>
    </p:spTree>
    <p:extLst>
      <p:ext uri="{BB962C8B-B14F-4D97-AF65-F5344CB8AC3E}">
        <p14:creationId xmlns:p14="http://schemas.microsoft.com/office/powerpoint/2010/main" val="123544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6E41CA-CFF2-811A-BB98-FAB2F56EF94D}"/>
              </a:ext>
            </a:extLst>
          </p:cNvPr>
          <p:cNvSpPr txBox="1"/>
          <p:nvPr/>
        </p:nvSpPr>
        <p:spPr>
          <a:xfrm>
            <a:off x="1271589" y="2814730"/>
            <a:ext cx="10015538" cy="1631216"/>
          </a:xfrm>
          <a:prstGeom prst="rect">
            <a:avLst/>
          </a:prstGeom>
          <a:noFill/>
        </p:spPr>
        <p:txBody>
          <a:bodyPr wrap="square">
            <a:spAutoFit/>
          </a:bodyPr>
          <a:lstStyle/>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Plan</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u="none" strike="noStrike" dirty="0">
                <a:solidFill>
                  <a:srgbClr val="455264"/>
                </a:solidFill>
                <a:effectLst/>
                <a:latin typeface="+mj-lt"/>
                <a:hlinkClick r:id="rId3"/>
              </a:rPr>
              <a:t>critical path </a:t>
            </a:r>
            <a:r>
              <a:rPr lang="en-US" sz="2000" u="sng" dirty="0">
                <a:solidFill>
                  <a:srgbClr val="0070C0"/>
                </a:solidFill>
                <a:latin typeface="+mj-lt"/>
                <a:hlinkClick r:id="rId3">
                  <a:extLst>
                    <a:ext uri="{A12FA001-AC4F-418D-AE19-62706E023703}">
                      <ahyp:hlinkClr xmlns:ahyp="http://schemas.microsoft.com/office/drawing/2018/hyperlinkcolor" val="tx"/>
                    </a:ext>
                  </a:extLst>
                </a:hlinkClick>
              </a:rPr>
              <a:t>method</a:t>
            </a:r>
            <a:r>
              <a:rPr lang="en-US" sz="2000" u="sng" dirty="0">
                <a:solidFill>
                  <a:srgbClr val="0070C0"/>
                </a:solidFill>
                <a:latin typeface="+mj-lt"/>
              </a:rPr>
              <a:t> (CPM).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Budget</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none" strike="noStrike" dirty="0">
                <a:solidFill>
                  <a:srgbClr val="455264"/>
                </a:solidFill>
                <a:effectLst/>
                <a:latin typeface="+mj-lt"/>
                <a:hlinkClick r:id="rId4"/>
              </a:rPr>
              <a:t>earned value </a:t>
            </a:r>
            <a:r>
              <a:rPr lang="en-US" sz="2000" u="sng" dirty="0">
                <a:solidFill>
                  <a:srgbClr val="0070C0"/>
                </a:solidFill>
                <a:latin typeface="+mj-lt"/>
                <a:hlinkClick r:id="rId4">
                  <a:extLst>
                    <a:ext uri="{A12FA001-AC4F-418D-AE19-62706E023703}">
                      <ahyp:hlinkClr xmlns:ahyp="http://schemas.microsoft.com/office/drawing/2018/hyperlinkcolor" val="tx"/>
                    </a:ext>
                  </a:extLst>
                </a:hlinkClick>
              </a:rPr>
              <a:t>management</a:t>
            </a:r>
            <a:r>
              <a:rPr lang="en-US" sz="2000" u="sng" dirty="0">
                <a:solidFill>
                  <a:srgbClr val="0070C0"/>
                </a:solidFill>
                <a:latin typeface="+mj-lt"/>
              </a:rPr>
              <a:t> (EVM).</a:t>
            </a:r>
          </a:p>
          <a:p>
            <a:pPr algn="l" fontAlgn="base">
              <a:buFont typeface="Arial" panose="020B0604020202020204" pitchFamily="34" charset="0"/>
              <a:buChar char="•"/>
            </a:pPr>
            <a:endParaRPr lang="en-US" sz="2000" u="sng" dirty="0">
              <a:solidFill>
                <a:srgbClr val="0070C0"/>
              </a:solidFill>
              <a:latin typeface="+mj-lt"/>
            </a:endParaRPr>
          </a:p>
          <a:p>
            <a:pPr algn="l" fontAlgn="base">
              <a:buFont typeface="Arial" panose="020B0604020202020204" pitchFamily="34" charset="0"/>
              <a:buChar char="•"/>
            </a:pPr>
            <a:r>
              <a:rPr lang="en-US" sz="2000" b="1" i="0" dirty="0">
                <a:solidFill>
                  <a:srgbClr val="455264"/>
                </a:solidFill>
                <a:effectLst/>
                <a:latin typeface="+mj-lt"/>
              </a:rPr>
              <a:t>Project </a:t>
            </a:r>
            <a:r>
              <a:rPr lang="en-US" sz="2000" b="1" i="0" dirty="0">
                <a:solidFill>
                  <a:srgbClr val="455264"/>
                </a:solidFill>
                <a:effectLst/>
                <a:highlight>
                  <a:srgbClr val="FFFF00"/>
                </a:highlight>
                <a:latin typeface="+mj-lt"/>
              </a:rPr>
              <a:t>Status</a:t>
            </a:r>
            <a:r>
              <a:rPr lang="en-US" sz="2000" b="1" i="0" dirty="0">
                <a:solidFill>
                  <a:srgbClr val="455264"/>
                </a:solidFill>
                <a:effectLst/>
                <a:latin typeface="+mj-lt"/>
              </a:rPr>
              <a:t> Monitoring </a:t>
            </a:r>
            <a:r>
              <a:rPr lang="en-US" sz="2000" b="1" i="0" dirty="0">
                <a:solidFill>
                  <a:srgbClr val="455264"/>
                </a:solidFill>
                <a:effectLst/>
                <a:latin typeface="+mj-lt"/>
                <a:cs typeface="Calibri" panose="020F0502020204030204" pitchFamily="34" charset="0"/>
              </a:rPr>
              <a:t>→ </a:t>
            </a:r>
            <a:r>
              <a:rPr lang="en-US" sz="2000" b="0" i="0" dirty="0">
                <a:solidFill>
                  <a:srgbClr val="455264"/>
                </a:solidFill>
                <a:effectLst/>
                <a:latin typeface="+mj-lt"/>
              </a:rPr>
              <a:t>  </a:t>
            </a:r>
            <a:r>
              <a:rPr lang="en-US" sz="2000" b="0" i="0" u="sng" dirty="0">
                <a:solidFill>
                  <a:srgbClr val="0070C0"/>
                </a:solidFill>
                <a:effectLst/>
                <a:latin typeface="+mj-lt"/>
              </a:rPr>
              <a:t>P</a:t>
            </a:r>
            <a:r>
              <a:rPr lang="en-US" sz="2000" u="sng" dirty="0">
                <a:solidFill>
                  <a:srgbClr val="0070C0"/>
                </a:solidFill>
                <a:latin typeface="+mj-lt"/>
              </a:rPr>
              <a:t>roject Status Reports</a:t>
            </a:r>
          </a:p>
        </p:txBody>
      </p:sp>
    </p:spTree>
    <p:extLst>
      <p:ext uri="{BB962C8B-B14F-4D97-AF65-F5344CB8AC3E}">
        <p14:creationId xmlns:p14="http://schemas.microsoft.com/office/powerpoint/2010/main" val="2953845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02B672C4-12ED-1E98-70E1-07420E6A92DE}"/>
              </a:ext>
            </a:extLst>
          </p:cNvPr>
          <p:cNvSpPr txBox="1">
            <a:spLocks/>
          </p:cNvSpPr>
          <p:nvPr/>
        </p:nvSpPr>
        <p:spPr>
          <a:xfrm>
            <a:off x="942308" y="2323254"/>
            <a:ext cx="10339853"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algn="just" fontAlgn="base"/>
            <a:r>
              <a:rPr lang="en-US" sz="2000" b="0" i="0" dirty="0">
                <a:solidFill>
                  <a:srgbClr val="455264"/>
                </a:solidFill>
                <a:effectLst/>
                <a:latin typeface="+mj-lt"/>
              </a:rPr>
              <a:t>Use the </a:t>
            </a:r>
            <a:r>
              <a:rPr lang="en-US" sz="2000" b="0" i="0" u="sng" dirty="0">
                <a:solidFill>
                  <a:srgbClr val="0070C0"/>
                </a:solidFill>
                <a:effectLst/>
                <a:highlight>
                  <a:srgbClr val="FFFF00"/>
                </a:highlight>
                <a:latin typeface="+mj-lt"/>
              </a:rPr>
              <a:t>critical path method (CPM) </a:t>
            </a:r>
            <a:r>
              <a:rPr lang="en-US" sz="2000" b="0" i="0" dirty="0">
                <a:solidFill>
                  <a:srgbClr val="455264"/>
                </a:solidFill>
                <a:effectLst/>
                <a:latin typeface="+mj-lt"/>
              </a:rPr>
              <a:t>to identify essential project milestones and keep deliverables on schedule.</a:t>
            </a:r>
          </a:p>
          <a:p>
            <a:pPr lvl="1" algn="just" fontAlgn="base"/>
            <a:r>
              <a:rPr lang="en-US" sz="2000" b="1" i="0" u="sng" dirty="0">
                <a:solidFill>
                  <a:srgbClr val="002060"/>
                </a:solidFill>
                <a:effectLst/>
                <a:latin typeface="+mj-lt"/>
              </a:rPr>
              <a:t>The critical path method (CPM) </a:t>
            </a:r>
            <a:r>
              <a:rPr lang="en-US" sz="2000" b="0" i="0" dirty="0">
                <a:solidFill>
                  <a:srgbClr val="202124"/>
                </a:solidFill>
                <a:effectLst/>
                <a:latin typeface="+mj-lt"/>
              </a:rPr>
              <a:t>is </a:t>
            </a:r>
            <a:r>
              <a:rPr lang="en-US" sz="2000" b="0" i="0" dirty="0">
                <a:solidFill>
                  <a:srgbClr val="040C28"/>
                </a:solidFill>
                <a:effectLst/>
                <a:latin typeface="+mj-lt"/>
              </a:rPr>
              <a:t>a technique where you </a:t>
            </a:r>
            <a:r>
              <a:rPr lang="en-US" sz="2000" b="1" i="0" dirty="0">
                <a:solidFill>
                  <a:srgbClr val="0070C0"/>
                </a:solidFill>
                <a:effectLst/>
                <a:latin typeface="+mj-lt"/>
              </a:rPr>
              <a:t>identify tasks that are necessary </a:t>
            </a:r>
            <a:r>
              <a:rPr lang="en-US" sz="2000" b="0" i="0" dirty="0">
                <a:solidFill>
                  <a:srgbClr val="040C28"/>
                </a:solidFill>
                <a:effectLst/>
                <a:latin typeface="+mj-lt"/>
              </a:rPr>
              <a:t>for project completion and </a:t>
            </a:r>
            <a:r>
              <a:rPr lang="en-US" sz="2000" b="1" i="0" dirty="0">
                <a:solidFill>
                  <a:srgbClr val="0070C0"/>
                </a:solidFill>
                <a:effectLst/>
                <a:latin typeface="+mj-lt"/>
              </a:rPr>
              <a:t>determine scheduling flexibilities</a:t>
            </a:r>
            <a:r>
              <a:rPr lang="en-US" sz="2000" b="0" i="0" dirty="0">
                <a:solidFill>
                  <a:srgbClr val="202124"/>
                </a:solidFill>
                <a:effectLst/>
                <a:latin typeface="+mj-lt"/>
              </a:rPr>
              <a:t>. </a:t>
            </a:r>
            <a:endParaRPr lang="en-US" sz="2000" b="0" i="0" dirty="0">
              <a:solidFill>
                <a:srgbClr val="455264"/>
              </a:solidFill>
              <a:effectLst/>
              <a:latin typeface="+mj-lt"/>
            </a:endParaRPr>
          </a:p>
        </p:txBody>
      </p:sp>
    </p:spTree>
    <p:extLst>
      <p:ext uri="{BB962C8B-B14F-4D97-AF65-F5344CB8AC3E}">
        <p14:creationId xmlns:p14="http://schemas.microsoft.com/office/powerpoint/2010/main" val="356337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5BEF01BC-9FE3-E74B-B7ED-B3FD6BA4D9C4}"/>
              </a:ext>
            </a:extLst>
          </p:cNvPr>
          <p:cNvSpPr txBox="1">
            <a:spLocks/>
          </p:cNvSpPr>
          <p:nvPr/>
        </p:nvSpPr>
        <p:spPr>
          <a:xfrm>
            <a:off x="-84812" y="1685495"/>
            <a:ext cx="11659532"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ctr" fontAlgn="base">
              <a:buFont typeface="+mj-lt"/>
              <a:buAutoNum type="arabicPeriod"/>
            </a:pPr>
            <a:r>
              <a:rPr lang="en-US" sz="2000" b="1" i="0" dirty="0">
                <a:solidFill>
                  <a:srgbClr val="002060"/>
                </a:solidFill>
                <a:effectLst/>
                <a:latin typeface="+mj-lt"/>
              </a:rPr>
              <a:t>Project </a:t>
            </a:r>
            <a:r>
              <a:rPr lang="en-US" sz="2000" b="1" i="0" dirty="0">
                <a:solidFill>
                  <a:srgbClr val="002060"/>
                </a:solidFill>
                <a:effectLst/>
                <a:highlight>
                  <a:srgbClr val="FFFF00"/>
                </a:highlight>
                <a:latin typeface="+mj-lt"/>
              </a:rPr>
              <a:t>Plan</a:t>
            </a:r>
            <a:r>
              <a:rPr lang="en-US" sz="2000" b="1" i="0" dirty="0">
                <a:solidFill>
                  <a:srgbClr val="002060"/>
                </a:solidFill>
                <a:effectLst/>
                <a:latin typeface="+mj-lt"/>
              </a:rPr>
              <a:t> Monitoring: </a:t>
            </a:r>
          </a:p>
          <a:p>
            <a:pPr lvl="1" algn="ctr" fontAlgn="base"/>
            <a:r>
              <a:rPr lang="en-US" sz="2000" b="1" i="0" u="sng" dirty="0">
                <a:solidFill>
                  <a:srgbClr val="002060"/>
                </a:solidFill>
                <a:effectLst/>
                <a:latin typeface="+mj-lt"/>
              </a:rPr>
              <a:t>The critical path method (CPM) </a:t>
            </a:r>
            <a:endParaRPr lang="en-US" sz="2000" b="0" i="0" dirty="0">
              <a:solidFill>
                <a:srgbClr val="002060"/>
              </a:solidFill>
              <a:effectLst/>
              <a:latin typeface="+mj-lt"/>
            </a:endParaRPr>
          </a:p>
          <a:p>
            <a:pPr lvl="1" algn="just" fontAlgn="base"/>
            <a:endParaRPr lang="en-US" sz="2000" b="0" i="0" dirty="0">
              <a:solidFill>
                <a:srgbClr val="002060"/>
              </a:solidFill>
              <a:effectLst/>
              <a:latin typeface="+mj-lt"/>
            </a:endParaRPr>
          </a:p>
        </p:txBody>
      </p:sp>
      <p:pic>
        <p:nvPicPr>
          <p:cNvPr id="6" name="Picture 5">
            <a:extLst>
              <a:ext uri="{FF2B5EF4-FFF2-40B4-BE49-F238E27FC236}">
                <a16:creationId xmlns:a16="http://schemas.microsoft.com/office/drawing/2014/main" id="{2700E22A-CE83-B573-8A66-64D89235DFFA}"/>
              </a:ext>
            </a:extLst>
          </p:cNvPr>
          <p:cNvPicPr>
            <a:picLocks noChangeAspect="1"/>
          </p:cNvPicPr>
          <p:nvPr/>
        </p:nvPicPr>
        <p:blipFill>
          <a:blip r:embed="rId3"/>
          <a:stretch>
            <a:fillRect/>
          </a:stretch>
        </p:blipFill>
        <p:spPr>
          <a:xfrm>
            <a:off x="1318898" y="2441827"/>
            <a:ext cx="9492549" cy="3434872"/>
          </a:xfrm>
          <a:prstGeom prst="rect">
            <a:avLst/>
          </a:prstGeom>
        </p:spPr>
      </p:pic>
    </p:spTree>
    <p:extLst>
      <p:ext uri="{BB962C8B-B14F-4D97-AF65-F5344CB8AC3E}">
        <p14:creationId xmlns:p14="http://schemas.microsoft.com/office/powerpoint/2010/main" val="221318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B8E6CC2B-0777-AC47-F91A-DF78FCCB5E2E}"/>
              </a:ext>
            </a:extLst>
          </p:cNvPr>
          <p:cNvSpPr txBox="1">
            <a:spLocks/>
          </p:cNvSpPr>
          <p:nvPr/>
        </p:nvSpPr>
        <p:spPr>
          <a:xfrm>
            <a:off x="1097218" y="2152714"/>
            <a:ext cx="9831179" cy="3851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0" indent="0" algn="just" fontAlgn="base">
              <a:buNone/>
            </a:pPr>
            <a:endParaRPr lang="en-US" sz="2000" b="0" i="0" dirty="0">
              <a:solidFill>
                <a:srgbClr val="455264"/>
              </a:solidFill>
              <a:effectLst/>
              <a:latin typeface="+mj-lt"/>
            </a:endParaRPr>
          </a:p>
          <a:p>
            <a:pPr marL="457200" indent="-457200" algn="just" fontAlgn="base">
              <a:buFont typeface="+mj-lt"/>
              <a:buAutoNum type="arabicPeriod" startAt="2"/>
            </a:pPr>
            <a:r>
              <a:rPr lang="en-US" sz="2000" b="1" dirty="0">
                <a:solidFill>
                  <a:srgbClr val="002060"/>
                </a:solidFill>
                <a:latin typeface="+mj-lt"/>
              </a:rPr>
              <a:t>Project </a:t>
            </a:r>
            <a:r>
              <a:rPr lang="en-US" sz="2000" b="1" dirty="0">
                <a:solidFill>
                  <a:srgbClr val="002060"/>
                </a:solidFill>
                <a:highlight>
                  <a:srgbClr val="FFFF00"/>
                </a:highlight>
                <a:latin typeface="+mj-lt"/>
              </a:rPr>
              <a:t>Budget</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u="sng" dirty="0">
                <a:solidFill>
                  <a:srgbClr val="0070C0"/>
                </a:solidFill>
                <a:effectLst/>
                <a:highlight>
                  <a:srgbClr val="FFFF00"/>
                </a:highlight>
                <a:latin typeface="+mj-lt"/>
              </a:rPr>
              <a:t>earned value </a:t>
            </a:r>
            <a:r>
              <a:rPr lang="en-US" sz="2000" b="1" u="sng" dirty="0">
                <a:solidFill>
                  <a:srgbClr val="0070C0"/>
                </a:solidFill>
                <a:highlight>
                  <a:srgbClr val="FFFF00"/>
                </a:highlight>
                <a:latin typeface="+mj-lt"/>
              </a:rPr>
              <a:t>management (EVM) </a:t>
            </a:r>
            <a:r>
              <a:rPr lang="en-US" sz="2000" b="0" i="0" dirty="0">
                <a:solidFill>
                  <a:srgbClr val="455264"/>
                </a:solidFill>
                <a:effectLst/>
                <a:latin typeface="+mj-lt"/>
              </a:rPr>
              <a:t>to assign project tasks according to their cost.</a:t>
            </a:r>
          </a:p>
          <a:p>
            <a:pPr lvl="1" algn="just" fontAlgn="base"/>
            <a:r>
              <a:rPr lang="en-US" sz="2000" b="1" i="0" dirty="0">
                <a:solidFill>
                  <a:srgbClr val="002060"/>
                </a:solidFill>
                <a:effectLst/>
                <a:latin typeface="+mj-lt"/>
              </a:rPr>
              <a:t>Earned Value Analysis (EVA) </a:t>
            </a:r>
            <a:r>
              <a:rPr lang="en-US" sz="2000" b="0" i="0" dirty="0">
                <a:solidFill>
                  <a:srgbClr val="455264"/>
                </a:solidFill>
                <a:effectLst/>
                <a:latin typeface="+mj-lt"/>
              </a:rPr>
              <a:t>is a method that allows the project manager to measure the </a:t>
            </a:r>
            <a:r>
              <a:rPr lang="en-US" sz="2000" b="1" i="0" dirty="0">
                <a:solidFill>
                  <a:srgbClr val="0070C0"/>
                </a:solidFill>
                <a:effectLst/>
                <a:latin typeface="+mj-lt"/>
              </a:rPr>
              <a:t>amount of work actually performed </a:t>
            </a:r>
            <a:r>
              <a:rPr lang="en-US" sz="2000" b="0" i="0" dirty="0">
                <a:solidFill>
                  <a:srgbClr val="455264"/>
                </a:solidFill>
                <a:effectLst/>
                <a:latin typeface="+mj-lt"/>
              </a:rPr>
              <a:t>on a project beyond </a:t>
            </a:r>
            <a:r>
              <a:rPr lang="en-US" sz="2000" b="1" i="0" dirty="0">
                <a:solidFill>
                  <a:srgbClr val="0070C0"/>
                </a:solidFill>
                <a:effectLst/>
                <a:latin typeface="+mj-lt"/>
              </a:rPr>
              <a:t>the basic review of cost and schedule reports.</a:t>
            </a:r>
          </a:p>
        </p:txBody>
      </p:sp>
      <p:pic>
        <p:nvPicPr>
          <p:cNvPr id="6" name="Picture 2" descr="How to make earned value work on your project">
            <a:extLst>
              <a:ext uri="{FF2B5EF4-FFF2-40B4-BE49-F238E27FC236}">
                <a16:creationId xmlns:a16="http://schemas.microsoft.com/office/drawing/2014/main" id="{80692050-5D82-06B2-9385-BE4001419A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4134" y="4310581"/>
            <a:ext cx="4920491" cy="2282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216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1A2D354B-1A25-99CF-C2C1-075B683540D8}"/>
              </a:ext>
            </a:extLst>
          </p:cNvPr>
          <p:cNvSpPr txBox="1">
            <a:spLocks/>
          </p:cNvSpPr>
          <p:nvPr/>
        </p:nvSpPr>
        <p:spPr>
          <a:xfrm>
            <a:off x="1552575" y="2548345"/>
            <a:ext cx="9086850" cy="20690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i="0" dirty="0">
                <a:solidFill>
                  <a:srgbClr val="455264"/>
                </a:solidFill>
                <a:effectLst/>
                <a:latin typeface="+mj-lt"/>
              </a:rPr>
              <a:t>Project monitoring and control techniques address </a:t>
            </a:r>
            <a:r>
              <a:rPr lang="en-US" sz="2000" b="1" i="0" u="sng" dirty="0">
                <a:solidFill>
                  <a:srgbClr val="455264"/>
                </a:solidFill>
                <a:effectLst/>
                <a:latin typeface="+mj-lt"/>
              </a:rPr>
              <a:t>three areas </a:t>
            </a:r>
            <a:r>
              <a:rPr lang="en-US" sz="2000" b="1" i="0" dirty="0">
                <a:solidFill>
                  <a:srgbClr val="455264"/>
                </a:solidFill>
                <a:effectLst/>
                <a:latin typeface="+mj-lt"/>
              </a:rPr>
              <a:t>in project management:</a:t>
            </a:r>
          </a:p>
          <a:p>
            <a:pPr marL="457200" indent="-457200" algn="just" fontAlgn="base">
              <a:buFont typeface="+mj-lt"/>
              <a:buAutoNum type="arabicPeriod" startAt="3"/>
            </a:pPr>
            <a:r>
              <a:rPr lang="en-US" sz="2000" b="1" dirty="0">
                <a:solidFill>
                  <a:srgbClr val="002060"/>
                </a:solidFill>
                <a:latin typeface="+mj-lt"/>
              </a:rPr>
              <a:t>Project </a:t>
            </a:r>
            <a:r>
              <a:rPr lang="en-US" sz="2000" b="1" dirty="0">
                <a:solidFill>
                  <a:srgbClr val="002060"/>
                </a:solidFill>
                <a:highlight>
                  <a:srgbClr val="FFFF00"/>
                </a:highlight>
                <a:latin typeface="+mj-lt"/>
              </a:rPr>
              <a:t>Status</a:t>
            </a:r>
            <a:r>
              <a:rPr lang="en-US" sz="2000" b="1" dirty="0">
                <a:solidFill>
                  <a:srgbClr val="002060"/>
                </a:solidFill>
                <a:latin typeface="+mj-lt"/>
              </a:rPr>
              <a:t> Monitoring: </a:t>
            </a:r>
            <a:r>
              <a:rPr lang="en-US" sz="2000" b="0" i="0" dirty="0">
                <a:solidFill>
                  <a:srgbClr val="455264"/>
                </a:solidFill>
                <a:effectLst/>
                <a:latin typeface="+mj-lt"/>
              </a:rPr>
              <a:t>Use </a:t>
            </a:r>
            <a:r>
              <a:rPr lang="en-US" sz="2000" b="1" i="0" dirty="0">
                <a:solidFill>
                  <a:srgbClr val="0070C0"/>
                </a:solidFill>
                <a:effectLst/>
                <a:highlight>
                  <a:srgbClr val="FFFF00"/>
                </a:highlight>
                <a:latin typeface="+mj-lt"/>
              </a:rPr>
              <a:t>project status reports </a:t>
            </a:r>
            <a:r>
              <a:rPr lang="en-US" sz="2000" b="0" i="0" dirty="0">
                <a:solidFill>
                  <a:srgbClr val="455264"/>
                </a:solidFill>
                <a:effectLst/>
                <a:latin typeface="+mj-lt"/>
              </a:rPr>
              <a:t>to standardize the reporting process and </a:t>
            </a:r>
            <a:r>
              <a:rPr lang="en-US" sz="2000" b="1" i="0" dirty="0">
                <a:solidFill>
                  <a:srgbClr val="0070C0"/>
                </a:solidFill>
                <a:effectLst/>
                <a:latin typeface="+mj-lt"/>
              </a:rPr>
              <a:t>identify completed tasks</a:t>
            </a:r>
            <a:r>
              <a:rPr lang="en-US" sz="2000" b="0" i="0" dirty="0">
                <a:solidFill>
                  <a:srgbClr val="455264"/>
                </a:solidFill>
                <a:effectLst/>
                <a:latin typeface="+mj-lt"/>
              </a:rPr>
              <a:t>, </a:t>
            </a:r>
            <a:r>
              <a:rPr lang="en-US" sz="2000" b="1" dirty="0">
                <a:solidFill>
                  <a:srgbClr val="0070C0"/>
                </a:solidFill>
                <a:latin typeface="+mj-lt"/>
              </a:rPr>
              <a:t>key takeaways</a:t>
            </a:r>
            <a:r>
              <a:rPr lang="en-US" sz="2000" b="0" i="0" dirty="0">
                <a:solidFill>
                  <a:srgbClr val="455264"/>
                </a:solidFill>
                <a:effectLst/>
                <a:latin typeface="+mj-lt"/>
              </a:rPr>
              <a:t>, </a:t>
            </a:r>
            <a:r>
              <a:rPr lang="en-US" sz="2000" b="1" dirty="0">
                <a:solidFill>
                  <a:srgbClr val="0070C0"/>
                </a:solidFill>
                <a:latin typeface="+mj-lt"/>
              </a:rPr>
              <a:t>risks, </a:t>
            </a:r>
            <a:r>
              <a:rPr lang="en-US" sz="2000" b="0" i="0" dirty="0">
                <a:solidFill>
                  <a:srgbClr val="455264"/>
                </a:solidFill>
                <a:effectLst/>
                <a:latin typeface="+mj-lt"/>
              </a:rPr>
              <a:t>and </a:t>
            </a:r>
            <a:r>
              <a:rPr lang="en-US" sz="2000" b="1" dirty="0">
                <a:solidFill>
                  <a:srgbClr val="0070C0"/>
                </a:solidFill>
                <a:latin typeface="+mj-lt"/>
              </a:rPr>
              <a:t>real-time progress</a:t>
            </a:r>
            <a:r>
              <a:rPr lang="en-US" sz="2000" b="0" i="0" dirty="0">
                <a:solidFill>
                  <a:srgbClr val="455264"/>
                </a:solidFill>
                <a:effectLst/>
                <a:latin typeface="+mj-lt"/>
              </a:rPr>
              <a:t>.</a:t>
            </a:r>
          </a:p>
        </p:txBody>
      </p:sp>
    </p:spTree>
    <p:extLst>
      <p:ext uri="{BB962C8B-B14F-4D97-AF65-F5344CB8AC3E}">
        <p14:creationId xmlns:p14="http://schemas.microsoft.com/office/powerpoint/2010/main" val="30138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36E017AE-378C-9C74-1CB3-2CEE3BF6F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119DBD7C-D0E9-539E-2D3F-07E4457FBBD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72738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058B78E8-2D07-9151-F901-B576D0488162}"/>
              </a:ext>
            </a:extLst>
          </p:cNvPr>
          <p:cNvSpPr txBox="1">
            <a:spLocks/>
          </p:cNvSpPr>
          <p:nvPr/>
        </p:nvSpPr>
        <p:spPr>
          <a:xfrm>
            <a:off x="1059120" y="2372553"/>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kern="100" dirty="0">
                <a:latin typeface="+mj-lt"/>
                <a:ea typeface="Calibri" panose="020F0502020204030204" pitchFamily="34" charset="0"/>
                <a:cs typeface="Arial" panose="020B0604020202020204" pitchFamily="34" charset="0"/>
              </a:rPr>
              <a:t>The Project Monitoring: definition, activities, steps</a:t>
            </a:r>
          </a:p>
          <a:p>
            <a:r>
              <a:rPr lang="en-US" sz="2000" b="1" kern="100" dirty="0">
                <a:latin typeface="+mj-lt"/>
                <a:ea typeface="Calibri" panose="020F0502020204030204" pitchFamily="34" charset="0"/>
                <a:cs typeface="Arial" panose="020B0604020202020204" pitchFamily="34" charset="0"/>
              </a:rPr>
              <a:t>The Project Control</a:t>
            </a:r>
          </a:p>
          <a:p>
            <a:r>
              <a:rPr lang="en-US" sz="2000" b="1" kern="100" dirty="0">
                <a:latin typeface="+mj-lt"/>
                <a:ea typeface="Calibri" panose="020F0502020204030204" pitchFamily="34" charset="0"/>
                <a:cs typeface="Arial" panose="020B0604020202020204" pitchFamily="34" charset="0"/>
              </a:rPr>
              <a:t>Project Monitoring and Control Process</a:t>
            </a:r>
          </a:p>
          <a:p>
            <a:r>
              <a:rPr lang="en-US" sz="2000" b="1" kern="100" dirty="0">
                <a:latin typeface="+mj-lt"/>
                <a:ea typeface="Calibri" panose="020F0502020204030204" pitchFamily="34" charset="0"/>
                <a:cs typeface="Arial" panose="020B0604020202020204" pitchFamily="34" charset="0"/>
              </a:rPr>
              <a:t>How to Create a Project Monitoring and Control Plan	</a:t>
            </a:r>
          </a:p>
          <a:p>
            <a:r>
              <a:rPr lang="en-US" sz="2000" b="1" kern="100" dirty="0">
                <a:latin typeface="+mj-lt"/>
                <a:ea typeface="Calibri" panose="020F0502020204030204" pitchFamily="34" charset="0"/>
                <a:cs typeface="Arial" panose="020B0604020202020204" pitchFamily="34" charset="0"/>
              </a:rPr>
              <a:t>How to Implement Project Monitoring and Control</a:t>
            </a:r>
          </a:p>
          <a:p>
            <a:r>
              <a:rPr lang="en-US" sz="2000" b="1" kern="100" dirty="0">
                <a:latin typeface="+mj-lt"/>
                <a:ea typeface="Calibri" panose="020F0502020204030204" pitchFamily="34" charset="0"/>
                <a:cs typeface="Arial" panose="020B0604020202020204" pitchFamily="34" charset="0"/>
              </a:rPr>
              <a:t>Project Monitoring and Control Best Practices</a:t>
            </a:r>
          </a:p>
          <a:p>
            <a:r>
              <a:rPr lang="en-US" sz="2000" b="1" kern="100" dirty="0">
                <a:latin typeface="+mj-lt"/>
                <a:ea typeface="Calibri" panose="020F0502020204030204" pitchFamily="34" charset="0"/>
                <a:cs typeface="Arial" panose="020B0604020202020204" pitchFamily="34" charset="0"/>
              </a:rPr>
              <a:t>Project Monitoring and Control Techniques</a:t>
            </a:r>
            <a:endParaRPr lang="en-US" sz="2000" dirty="0">
              <a:latin typeface="+mj-lt"/>
            </a:endParaRPr>
          </a:p>
        </p:txBody>
      </p:sp>
    </p:spTree>
    <p:extLst>
      <p:ext uri="{BB962C8B-B14F-4D97-AF65-F5344CB8AC3E}">
        <p14:creationId xmlns:p14="http://schemas.microsoft.com/office/powerpoint/2010/main" val="2769300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4A20523F-7C61-0483-777D-AE3E523513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C372147E-A1BB-D1D2-ABFE-8F24DCC58A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80937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4A5C5C08-FF17-516D-C9F3-99453766DDEB}"/>
              </a:ext>
            </a:extLst>
          </p:cNvPr>
          <p:cNvGraphicFramePr>
            <a:graphicFrameLocks noGrp="1"/>
          </p:cNvGraphicFramePr>
          <p:nvPr>
            <p:extLst>
              <p:ext uri="{D42A27DB-BD31-4B8C-83A1-F6EECF244321}">
                <p14:modId xmlns:p14="http://schemas.microsoft.com/office/powerpoint/2010/main" val="315927153"/>
              </p:ext>
            </p:extLst>
          </p:nvPr>
        </p:nvGraphicFramePr>
        <p:xfrm>
          <a:off x="1535887" y="2169359"/>
          <a:ext cx="8550375" cy="3657600"/>
        </p:xfrm>
        <a:graphic>
          <a:graphicData uri="http://schemas.openxmlformats.org/drawingml/2006/table">
            <a:tbl>
              <a:tblPr firstRow="1" firstCol="1" bandRow="1"/>
              <a:tblGrid>
                <a:gridCol w="8550375">
                  <a:extLst>
                    <a:ext uri="{9D8B030D-6E8A-4147-A177-3AD203B41FA5}">
                      <a16:colId xmlns:a16="http://schemas.microsoft.com/office/drawing/2014/main" val="1609191991"/>
                    </a:ext>
                  </a:extLst>
                </a:gridCol>
              </a:tblGrid>
              <a:tr h="1008899">
                <a:tc>
                  <a:txBody>
                    <a:bodyPr/>
                    <a:lstStyle/>
                    <a:p>
                      <a:pPr marL="0" marR="0" algn="l">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Without effective ....it is normally impossible to judge if work is going in the right direction.</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88466815"/>
                  </a:ext>
                </a:extLst>
              </a:tr>
              <a:tr h="1210679">
                <a:tc>
                  <a:txBody>
                    <a:bodyPr/>
                    <a:lstStyle/>
                    <a:p>
                      <a:pPr marL="0" marR="0" algn="l" rtl="0">
                        <a:spcBef>
                          <a:spcPts val="0"/>
                        </a:spcBef>
                        <a:spcAft>
                          <a:spcPts val="0"/>
                        </a:spcAft>
                      </a:pPr>
                      <a:r>
                        <a:rPr lang="ar-SA"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dirty="0">
                          <a:solidFill>
                            <a:srgbClr val="0070C0"/>
                          </a:solidFill>
                          <a:effectLst/>
                          <a:latin typeface="Alexandria"/>
                          <a:ea typeface="Times New Roman" panose="02020603050405020304" pitchFamily="18" charset="0"/>
                          <a:cs typeface="Arial" panose="020B0604020202020204" pitchFamily="34" charset="0"/>
                        </a:rPr>
                        <a:t> includes estimating cost and Schedule Management, Risk Management, Change Management, Earned Value progressing, and forecasting.</a:t>
                      </a:r>
                    </a:p>
                    <a:p>
                      <a:pPr marL="0" marR="0" algn="l">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lgn="l">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2742250"/>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53EBEE3-63F5-721C-1C26-685B86D86B23}"/>
              </a:ext>
            </a:extLst>
          </p:cNvPr>
          <p:cNvGraphicFramePr>
            <a:graphicFrameLocks noGrp="1"/>
          </p:cNvGraphicFramePr>
          <p:nvPr>
            <p:extLst>
              <p:ext uri="{D42A27DB-BD31-4B8C-83A1-F6EECF244321}">
                <p14:modId xmlns:p14="http://schemas.microsoft.com/office/powerpoint/2010/main" val="150800669"/>
              </p:ext>
            </p:extLst>
          </p:nvPr>
        </p:nvGraphicFramePr>
        <p:xfrm>
          <a:off x="1644536" y="2223738"/>
          <a:ext cx="8518112" cy="3459035"/>
        </p:xfrm>
        <a:graphic>
          <a:graphicData uri="http://schemas.openxmlformats.org/drawingml/2006/table">
            <a:tbl>
              <a:tblPr firstRow="1" firstCol="1" bandRow="1"/>
              <a:tblGrid>
                <a:gridCol w="8518112">
                  <a:extLst>
                    <a:ext uri="{9D8B030D-6E8A-4147-A177-3AD203B41FA5}">
                      <a16:colId xmlns:a16="http://schemas.microsoft.com/office/drawing/2014/main" val="2100715985"/>
                    </a:ext>
                  </a:extLst>
                </a:gridCol>
              </a:tblGrid>
              <a:tr h="1793257">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Developing a Risk Management Plan and Optimizing Project Strategies to enable better outcomes in the future are ..... activities.</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Controlling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2832717"/>
                  </a:ext>
                </a:extLst>
              </a:tr>
              <a:tr h="1630235">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KPIs are the:</a:t>
                      </a:r>
                    </a:p>
                    <a:p>
                      <a:pPr marL="0" marR="0">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Key Performance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Planning Interests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Programming Indicators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Key Performance Interests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9436826"/>
                  </a:ext>
                </a:extLst>
              </a:tr>
            </a:tbl>
          </a:graphicData>
        </a:graphic>
      </p:graphicFrame>
    </p:spTree>
    <p:extLst>
      <p:ext uri="{BB962C8B-B14F-4D97-AF65-F5344CB8AC3E}">
        <p14:creationId xmlns:p14="http://schemas.microsoft.com/office/powerpoint/2010/main" val="3938500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DBA31B25-4E73-4081-C6EA-8D81FFA29F2A}"/>
              </a:ext>
            </a:extLst>
          </p:cNvPr>
          <p:cNvGraphicFramePr>
            <a:graphicFrameLocks noGrp="1"/>
          </p:cNvGraphicFramePr>
          <p:nvPr>
            <p:extLst>
              <p:ext uri="{D42A27DB-BD31-4B8C-83A1-F6EECF244321}">
                <p14:modId xmlns:p14="http://schemas.microsoft.com/office/powerpoint/2010/main" val="1777430095"/>
              </p:ext>
            </p:extLst>
          </p:nvPr>
        </p:nvGraphicFramePr>
        <p:xfrm>
          <a:off x="1406906" y="2223738"/>
          <a:ext cx="8951532" cy="3502194"/>
        </p:xfrm>
        <a:graphic>
          <a:graphicData uri="http://schemas.openxmlformats.org/drawingml/2006/table">
            <a:tbl>
              <a:tblPr firstRow="1" firstCol="1" bandRow="1"/>
              <a:tblGrid>
                <a:gridCol w="8951532">
                  <a:extLst>
                    <a:ext uri="{9D8B030D-6E8A-4147-A177-3AD203B41FA5}">
                      <a16:colId xmlns:a16="http://schemas.microsoft.com/office/drawing/2014/main" val="3433256928"/>
                    </a:ext>
                  </a:extLst>
                </a:gridCol>
              </a:tblGrid>
              <a:tr h="191028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Project Monitoring and Control Process aims at tracking and reviewing the Project and is undertaken. from:</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Initiation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Closure.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Initiating of the Project to its Execution.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Planning of the Project to its Execution</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85034376"/>
                  </a:ext>
                </a:extLst>
              </a:tr>
              <a:tr h="159190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element ISN’T included in the Performance measurement Baseline?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The Requirements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Budget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Schedule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Targets of the Project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54661"/>
                  </a:ext>
                </a:extLst>
              </a:tr>
            </a:tbl>
          </a:graphicData>
        </a:graphic>
      </p:graphicFrame>
    </p:spTree>
    <p:extLst>
      <p:ext uri="{BB962C8B-B14F-4D97-AF65-F5344CB8AC3E}">
        <p14:creationId xmlns:p14="http://schemas.microsoft.com/office/powerpoint/2010/main" val="923291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66594"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53089C-1D4D-9ABF-D15C-2D9BF4BC6D25}"/>
              </a:ext>
            </a:extLst>
          </p:cNvPr>
          <p:cNvGraphicFramePr>
            <a:graphicFrameLocks noGrp="1"/>
          </p:cNvGraphicFramePr>
          <p:nvPr>
            <p:extLst>
              <p:ext uri="{D42A27DB-BD31-4B8C-83A1-F6EECF244321}">
                <p14:modId xmlns:p14="http://schemas.microsoft.com/office/powerpoint/2010/main" val="780063135"/>
              </p:ext>
            </p:extLst>
          </p:nvPr>
        </p:nvGraphicFramePr>
        <p:xfrm>
          <a:off x="755757" y="2029829"/>
          <a:ext cx="10535766" cy="3962400"/>
        </p:xfrm>
        <a:graphic>
          <a:graphicData uri="http://schemas.openxmlformats.org/drawingml/2006/table">
            <a:tbl>
              <a:tblPr firstRow="1" firstCol="1" bandRow="1"/>
              <a:tblGrid>
                <a:gridCol w="10535766">
                  <a:extLst>
                    <a:ext uri="{9D8B030D-6E8A-4147-A177-3AD203B41FA5}">
                      <a16:colId xmlns:a16="http://schemas.microsoft.com/office/drawing/2014/main" val="2095866152"/>
                    </a:ext>
                  </a:extLst>
                </a:gridCol>
              </a:tblGrid>
              <a:tr h="2073026">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defined as a process that is performed to track the progress of Project Execution so that potential problems can be identified well in time for the taking of corrective actions for the purpose of controlling the execution of the Project</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Monitoring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8505515"/>
                  </a:ext>
                </a:extLst>
              </a:tr>
              <a:tr h="1470151">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statement DOESN’T describe the role of the Project Manager?</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Manager must bring funds for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Manager manages the Project Team and Stakeholders to meet these Targets by the end of the Project.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is accountable for meeting the Performance Measurement Baseline.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Manager takes actions to correct any variances</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8499139"/>
                  </a:ext>
                </a:extLst>
              </a:tr>
            </a:tbl>
          </a:graphicData>
        </a:graphic>
      </p:graphicFrame>
    </p:spTree>
    <p:extLst>
      <p:ext uri="{BB962C8B-B14F-4D97-AF65-F5344CB8AC3E}">
        <p14:creationId xmlns:p14="http://schemas.microsoft.com/office/powerpoint/2010/main" val="808572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B1657F8-4712-66A1-86A7-D3C249D0A22E}"/>
              </a:ext>
            </a:extLst>
          </p:cNvPr>
          <p:cNvGraphicFramePr>
            <a:graphicFrameLocks noGrp="1"/>
          </p:cNvGraphicFramePr>
          <p:nvPr>
            <p:extLst>
              <p:ext uri="{D42A27DB-BD31-4B8C-83A1-F6EECF244321}">
                <p14:modId xmlns:p14="http://schemas.microsoft.com/office/powerpoint/2010/main" val="2159082311"/>
              </p:ext>
            </p:extLst>
          </p:nvPr>
        </p:nvGraphicFramePr>
        <p:xfrm>
          <a:off x="1368844" y="2177831"/>
          <a:ext cx="8943976" cy="3683354"/>
        </p:xfrm>
        <a:graphic>
          <a:graphicData uri="http://schemas.openxmlformats.org/drawingml/2006/table">
            <a:tbl>
              <a:tblPr firstRow="1" firstCol="1" bandRow="1"/>
              <a:tblGrid>
                <a:gridCol w="8943976">
                  <a:extLst>
                    <a:ext uri="{9D8B030D-6E8A-4147-A177-3AD203B41FA5}">
                      <a16:colId xmlns:a16="http://schemas.microsoft.com/office/drawing/2014/main" val="4290511768"/>
                    </a:ext>
                  </a:extLst>
                </a:gridCol>
              </a:tblGrid>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Plan Monitoring, ----- used to identify essential project milestones and keep deliverables on schedule.</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8696869"/>
                  </a:ext>
                </a:extLst>
              </a:tr>
              <a:tr h="18416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Budget Monitoring, ----- used to</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assign project tasks according to their cost.</a:t>
                      </a:r>
                    </a:p>
                    <a:p>
                      <a:pPr marL="0" marR="0" algn="just">
                        <a:spcBef>
                          <a:spcPts val="0"/>
                        </a:spcBef>
                        <a:spcAft>
                          <a:spcPts val="0"/>
                        </a:spcAft>
                      </a:pPr>
                      <a:r>
                        <a:rPr lang="en-US" sz="2000" b="1" u="sng"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103478"/>
                  </a:ext>
                </a:extLst>
              </a:tr>
            </a:tbl>
          </a:graphicData>
        </a:graphic>
      </p:graphicFrame>
    </p:spTree>
    <p:extLst>
      <p:ext uri="{BB962C8B-B14F-4D97-AF65-F5344CB8AC3E}">
        <p14:creationId xmlns:p14="http://schemas.microsoft.com/office/powerpoint/2010/main" val="2171736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5AEA6952-BADC-ECC2-2310-6468D638BABC}"/>
              </a:ext>
            </a:extLst>
          </p:cNvPr>
          <p:cNvGraphicFramePr>
            <a:graphicFrameLocks noGrp="1"/>
          </p:cNvGraphicFramePr>
          <p:nvPr>
            <p:extLst>
              <p:ext uri="{D42A27DB-BD31-4B8C-83A1-F6EECF244321}">
                <p14:modId xmlns:p14="http://schemas.microsoft.com/office/powerpoint/2010/main" val="2755637576"/>
              </p:ext>
            </p:extLst>
          </p:nvPr>
        </p:nvGraphicFramePr>
        <p:xfrm>
          <a:off x="1524824" y="2223738"/>
          <a:ext cx="8572501" cy="3352800"/>
        </p:xfrm>
        <a:graphic>
          <a:graphicData uri="http://schemas.openxmlformats.org/drawingml/2006/table">
            <a:tbl>
              <a:tblPr firstRow="1" firstCol="1" bandRow="1"/>
              <a:tblGrid>
                <a:gridCol w="8572501">
                  <a:extLst>
                    <a:ext uri="{9D8B030D-6E8A-4147-A177-3AD203B41FA5}">
                      <a16:colId xmlns:a16="http://schemas.microsoft.com/office/drawing/2014/main" val="286821572"/>
                    </a:ext>
                  </a:extLst>
                </a:gridCol>
              </a:tblGrid>
              <a:tr h="1786653">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For Project Status Monitoring, ----- used to standardize the reporting process and identify completed tasks, key takeaways, risks, and real-time progress.</a:t>
                      </a:r>
                    </a:p>
                    <a:p>
                      <a:pPr marL="0" marR="0" algn="just">
                        <a:spcBef>
                          <a:spcPts val="0"/>
                        </a:spcBef>
                        <a:spcAft>
                          <a:spcPts val="0"/>
                        </a:spcAft>
                      </a:pPr>
                      <a:r>
                        <a:rPr lang="en-US" sz="2000" b="1" u="sng"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4352644"/>
                  </a:ext>
                </a:extLst>
              </a:tr>
              <a:tr h="1488877">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are Project Monitoring and Control Techniques: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Status Reports</a:t>
                      </a:r>
                    </a:p>
                    <a:p>
                      <a:pPr marL="0" marR="0" algn="just">
                        <a:spcBef>
                          <a:spcPts val="0"/>
                        </a:spcBef>
                        <a:spcAft>
                          <a:spcPts val="0"/>
                        </a:spcAft>
                      </a:pPr>
                      <a:r>
                        <a:rPr lang="en-US" sz="2000" kern="1200" dirty="0">
                          <a:solidFill>
                            <a:schemeClr val="tx1"/>
                          </a:solidFill>
                          <a:effectLst/>
                          <a:latin typeface="Alexandria"/>
                          <a:ea typeface="Times New Roman" panose="02020603050405020304" pitchFamily="18" charset="0"/>
                          <a:cs typeface="Arial" panose="020B0604020202020204" pitchFamily="34" charset="0"/>
                        </a:rPr>
                        <a:t>Earned value management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critical path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u="sng" dirty="0">
                          <a:effectLst/>
                          <a:latin typeface="Alexandria"/>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9174969"/>
                  </a:ext>
                </a:extLst>
              </a:tr>
            </a:tbl>
          </a:graphicData>
        </a:graphic>
      </p:graphicFrame>
    </p:spTree>
    <p:extLst>
      <p:ext uri="{BB962C8B-B14F-4D97-AF65-F5344CB8AC3E}">
        <p14:creationId xmlns:p14="http://schemas.microsoft.com/office/powerpoint/2010/main" val="3592632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473E032-FA10-EFCA-C53A-523FF17944C0}"/>
              </a:ext>
            </a:extLst>
          </p:cNvPr>
          <p:cNvPicPr>
            <a:picLocks noChangeAspect="1"/>
          </p:cNvPicPr>
          <p:nvPr/>
        </p:nvPicPr>
        <p:blipFill rotWithShape="1">
          <a:blip r:embed="rId3"/>
          <a:srcRect l="22969" t="20819" r="23828" b="15608"/>
          <a:stretch/>
        </p:blipFill>
        <p:spPr>
          <a:xfrm>
            <a:off x="208009" y="314309"/>
            <a:ext cx="9272586" cy="6229381"/>
          </a:xfrm>
          <a:prstGeom prst="rect">
            <a:avLst/>
          </a:prstGeom>
        </p:spPr>
      </p:pic>
    </p:spTree>
    <p:extLst>
      <p:ext uri="{BB962C8B-B14F-4D97-AF65-F5344CB8AC3E}">
        <p14:creationId xmlns:p14="http://schemas.microsoft.com/office/powerpoint/2010/main" val="308982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649</TotalTime>
  <Words>1901</Words>
  <Application>Microsoft Office PowerPoint</Application>
  <PresentationFormat>Widescreen</PresentationFormat>
  <Paragraphs>198</Paragraphs>
  <Slides>44</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29</cp:revision>
  <dcterms:created xsi:type="dcterms:W3CDTF">2023-04-29T09:08:23Z</dcterms:created>
  <dcterms:modified xsi:type="dcterms:W3CDTF">2024-05-04T14:41:17Z</dcterms:modified>
</cp:coreProperties>
</file>