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5.xml" ContentType="application/vnd.openxmlformats-officedocument.presentationml.tags+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9.xml" ContentType="application/vnd.openxmlformats-officedocument.presentationml.tags+xml"/>
  <Override PartName="/ppt/notesSlides/notesSlide11.xml" ContentType="application/vnd.openxmlformats-officedocument.presentationml.notesSlide+xml"/>
  <Override PartName="/ppt/tags/tag10.xml" ContentType="application/vnd.openxmlformats-officedocument.presentationml.tags+xml"/>
  <Override PartName="/ppt/notesSlides/notesSlide12.xml" ContentType="application/vnd.openxmlformats-officedocument.presentationml.notesSlide+xml"/>
  <Override PartName="/ppt/tags/tag11.xml" ContentType="application/vnd.openxmlformats-officedocument.presentationml.tags+xml"/>
  <Override PartName="/ppt/notesSlides/notesSlide13.xml" ContentType="application/vnd.openxmlformats-officedocument.presentationml.notesSlide+xml"/>
  <Override PartName="/ppt/tags/tag12.xml" ContentType="application/vnd.openxmlformats-officedocument.presentationml.tags+xml"/>
  <Override PartName="/ppt/notesSlides/notesSlide14.xml" ContentType="application/vnd.openxmlformats-officedocument.presentationml.notesSlide+xml"/>
  <Override PartName="/ppt/tags/tag13.xml" ContentType="application/vnd.openxmlformats-officedocument.presentationml.tags+xml"/>
  <Override PartName="/ppt/notesSlides/notesSlide15.xml" ContentType="application/vnd.openxmlformats-officedocument.presentationml.notesSlide+xml"/>
  <Override PartName="/ppt/tags/tag14.xml" ContentType="application/vnd.openxmlformats-officedocument.presentationml.tags+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sldIdLst>
    <p:sldId id="480" r:id="rId2"/>
    <p:sldId id="303" r:id="rId3"/>
    <p:sldId id="313" r:id="rId4"/>
    <p:sldId id="4334" r:id="rId5"/>
    <p:sldId id="482" r:id="rId6"/>
    <p:sldId id="4360" r:id="rId7"/>
    <p:sldId id="4384" r:id="rId8"/>
    <p:sldId id="4385" r:id="rId9"/>
    <p:sldId id="4386" r:id="rId10"/>
    <p:sldId id="4387" r:id="rId11"/>
    <p:sldId id="4388" r:id="rId12"/>
    <p:sldId id="4389" r:id="rId13"/>
    <p:sldId id="4390" r:id="rId14"/>
    <p:sldId id="4391" r:id="rId15"/>
    <p:sldId id="4392" r:id="rId16"/>
    <p:sldId id="4393" r:id="rId17"/>
    <p:sldId id="4394" r:id="rId18"/>
    <p:sldId id="4395" r:id="rId19"/>
    <p:sldId id="4396" r:id="rId20"/>
    <p:sldId id="4397" r:id="rId21"/>
    <p:sldId id="4398" r:id="rId22"/>
    <p:sldId id="4326" r:id="rId23"/>
    <p:sldId id="4399" r:id="rId24"/>
    <p:sldId id="4400" r:id="rId25"/>
    <p:sldId id="4401" r:id="rId26"/>
    <p:sldId id="4402" r:id="rId27"/>
    <p:sldId id="4403" r:id="rId28"/>
    <p:sldId id="4404" r:id="rId29"/>
    <p:sldId id="4405" r:id="rId30"/>
    <p:sldId id="4406" r:id="rId31"/>
    <p:sldId id="4407" r:id="rId32"/>
    <p:sldId id="4408" r:id="rId33"/>
    <p:sldId id="4409" r:id="rId34"/>
    <p:sldId id="4359" r:id="rId35"/>
    <p:sldId id="513" r:id="rId36"/>
    <p:sldId id="4329"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334"/>
            <p14:sldId id="482"/>
            <p14:sldId id="4360"/>
            <p14:sldId id="4384"/>
            <p14:sldId id="4385"/>
            <p14:sldId id="4386"/>
            <p14:sldId id="4387"/>
            <p14:sldId id="4388"/>
            <p14:sldId id="4389"/>
            <p14:sldId id="4390"/>
            <p14:sldId id="4391"/>
            <p14:sldId id="4392"/>
            <p14:sldId id="4393"/>
            <p14:sldId id="4394"/>
            <p14:sldId id="4395"/>
            <p14:sldId id="4396"/>
            <p14:sldId id="4397"/>
            <p14:sldId id="4398"/>
            <p14:sldId id="4326"/>
            <p14:sldId id="4399"/>
            <p14:sldId id="4400"/>
            <p14:sldId id="4401"/>
            <p14:sldId id="4402"/>
            <p14:sldId id="4403"/>
            <p14:sldId id="4404"/>
            <p14:sldId id="4405"/>
            <p14:sldId id="4406"/>
            <p14:sldId id="4407"/>
            <p14:sldId id="4408"/>
            <p14:sldId id="4409"/>
            <p14:sldId id="4359"/>
            <p14:sldId id="513"/>
            <p14:sldId id="43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3518AE-E38A-BB4E-92B8-078CBB675F71}" v="60" dt="2024-05-06T22:12:44.0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0671"/>
    <p:restoredTop sz="93708" autoAdjust="0"/>
  </p:normalViewPr>
  <p:slideViewPr>
    <p:cSldViewPr snapToGrid="0">
      <p:cViewPr varScale="1">
        <p:scale>
          <a:sx n="52" d="100"/>
          <a:sy n="52" d="100"/>
        </p:scale>
        <p:origin x="208" y="2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Agile Frameworks and Methodologies have similar processes that might differ in naming and terminology</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The role of the Project Manager in Agile is a coach, facilitator, and enabler for success.</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The Customer (Product Owner) is represented in the team</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In Initiating and Planning an Agile project, we do Product Vision, Product Roadmap, and Product Backlog </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In Executing an Agile project, we do Iteration Planning, User Stories, Iteration Backlog, and Iteration Retrospective, work is monitored through Daily Meetings, Burn Down, and Velocity Charts </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B0FF5F-21D4-DC47-A509-0D331B284788}" type="doc">
      <dgm:prSet loTypeId="urn:microsoft.com/office/officeart/2005/8/layout/process1" loCatId="" qsTypeId="urn:microsoft.com/office/officeart/2005/8/quickstyle/simple1" qsCatId="simple" csTypeId="urn:microsoft.com/office/officeart/2005/8/colors/accent1_2" csCatId="accent1" phldr="1"/>
      <dgm:spPr/>
    </dgm:pt>
    <dgm:pt modelId="{3E593D7F-E2CD-5A4E-8476-3B470A57E21C}">
      <dgm:prSet phldrT="[Text]"/>
      <dgm:spPr/>
      <dgm:t>
        <a:bodyPr/>
        <a:lstStyle/>
        <a:p>
          <a:pPr rtl="0"/>
          <a:r>
            <a:rPr lang="en-US" dirty="0"/>
            <a:t>Initiating</a:t>
          </a:r>
        </a:p>
      </dgm:t>
    </dgm:pt>
    <dgm:pt modelId="{2DAB2E63-DE60-4440-A59F-0FBF067A838B}" type="parTrans" cxnId="{EB7DA267-4F71-FD43-82AF-E570C2AA83B9}">
      <dgm:prSet/>
      <dgm:spPr/>
      <dgm:t>
        <a:bodyPr/>
        <a:lstStyle/>
        <a:p>
          <a:endParaRPr lang="en-US"/>
        </a:p>
      </dgm:t>
    </dgm:pt>
    <dgm:pt modelId="{2F374DF1-FA84-7844-98B0-7A66213007CB}" type="sibTrans" cxnId="{EB7DA267-4F71-FD43-82AF-E570C2AA83B9}">
      <dgm:prSet/>
      <dgm:spPr/>
      <dgm:t>
        <a:bodyPr/>
        <a:lstStyle/>
        <a:p>
          <a:endParaRPr lang="en-US"/>
        </a:p>
      </dgm:t>
    </dgm:pt>
    <dgm:pt modelId="{D56A696E-D686-4E4C-BB7C-B6904981827B}">
      <dgm:prSet phldrT="[Text]"/>
      <dgm:spPr/>
      <dgm:t>
        <a:bodyPr/>
        <a:lstStyle/>
        <a:p>
          <a:pPr rtl="0"/>
          <a:r>
            <a:rPr lang="en-US" dirty="0"/>
            <a:t>Planning</a:t>
          </a:r>
        </a:p>
      </dgm:t>
    </dgm:pt>
    <dgm:pt modelId="{3D5BA1D1-09CA-0144-9CEC-BE57D61A8479}" type="parTrans" cxnId="{B7BE84F4-DCAB-3B4D-B132-7FF95DB43486}">
      <dgm:prSet/>
      <dgm:spPr/>
      <dgm:t>
        <a:bodyPr/>
        <a:lstStyle/>
        <a:p>
          <a:endParaRPr lang="en-US"/>
        </a:p>
      </dgm:t>
    </dgm:pt>
    <dgm:pt modelId="{5AFD3C90-1BFC-A74C-93E1-72C4264B095F}" type="sibTrans" cxnId="{B7BE84F4-DCAB-3B4D-B132-7FF95DB43486}">
      <dgm:prSet/>
      <dgm:spPr/>
      <dgm:t>
        <a:bodyPr/>
        <a:lstStyle/>
        <a:p>
          <a:endParaRPr lang="en-US"/>
        </a:p>
      </dgm:t>
    </dgm:pt>
    <dgm:pt modelId="{00AAF060-1E64-AC45-8A3C-E53E866D7322}">
      <dgm:prSet phldrT="[Text]"/>
      <dgm:spPr/>
      <dgm:t>
        <a:bodyPr/>
        <a:lstStyle/>
        <a:p>
          <a:pPr rtl="0"/>
          <a:r>
            <a:rPr lang="en-US" dirty="0"/>
            <a:t>Executing</a:t>
          </a:r>
        </a:p>
      </dgm:t>
    </dgm:pt>
    <dgm:pt modelId="{5F70FBFE-81EB-C446-8ABC-062B38AAD3D4}" type="parTrans" cxnId="{7EBB95BB-7572-4F43-AC27-321E5C01DE2B}">
      <dgm:prSet/>
      <dgm:spPr/>
      <dgm:t>
        <a:bodyPr/>
        <a:lstStyle/>
        <a:p>
          <a:endParaRPr lang="en-US"/>
        </a:p>
      </dgm:t>
    </dgm:pt>
    <dgm:pt modelId="{C1941453-4361-5F44-9129-1FBD1E97ADBB}" type="sibTrans" cxnId="{7EBB95BB-7572-4F43-AC27-321E5C01DE2B}">
      <dgm:prSet/>
      <dgm:spPr/>
      <dgm:t>
        <a:bodyPr/>
        <a:lstStyle/>
        <a:p>
          <a:endParaRPr lang="en-US"/>
        </a:p>
      </dgm:t>
    </dgm:pt>
    <dgm:pt modelId="{F718F0C2-C1B7-D144-9E78-2248D67AE055}">
      <dgm:prSet phldrT="[Text]"/>
      <dgm:spPr/>
      <dgm:t>
        <a:bodyPr/>
        <a:lstStyle/>
        <a:p>
          <a:pPr rtl="0"/>
          <a:r>
            <a:rPr lang="en-US" dirty="0"/>
            <a:t>Closing</a:t>
          </a:r>
        </a:p>
      </dgm:t>
    </dgm:pt>
    <dgm:pt modelId="{5C692E75-16CE-4C45-A88D-0D18793E5A00}" type="parTrans" cxnId="{BAF6B34D-BAC4-1740-AD04-EBAFD3D43E98}">
      <dgm:prSet/>
      <dgm:spPr/>
      <dgm:t>
        <a:bodyPr/>
        <a:lstStyle/>
        <a:p>
          <a:endParaRPr lang="en-US"/>
        </a:p>
      </dgm:t>
    </dgm:pt>
    <dgm:pt modelId="{891E8F48-EB68-6B4F-B8D3-32FC0A148FF0}" type="sibTrans" cxnId="{BAF6B34D-BAC4-1740-AD04-EBAFD3D43E98}">
      <dgm:prSet/>
      <dgm:spPr/>
      <dgm:t>
        <a:bodyPr/>
        <a:lstStyle/>
        <a:p>
          <a:endParaRPr lang="en-US"/>
        </a:p>
      </dgm:t>
    </dgm:pt>
    <dgm:pt modelId="{4E51D7D8-1FF5-964F-84E5-7D05EF2D3B69}" type="pres">
      <dgm:prSet presAssocID="{7AB0FF5F-21D4-DC47-A509-0D331B284788}" presName="Name0" presStyleCnt="0">
        <dgm:presLayoutVars>
          <dgm:dir/>
          <dgm:resizeHandles val="exact"/>
        </dgm:presLayoutVars>
      </dgm:prSet>
      <dgm:spPr/>
    </dgm:pt>
    <dgm:pt modelId="{B708F6F9-129C-704B-A808-91489008A4EF}" type="pres">
      <dgm:prSet presAssocID="{3E593D7F-E2CD-5A4E-8476-3B470A57E21C}" presName="node" presStyleLbl="node1" presStyleIdx="0" presStyleCnt="4">
        <dgm:presLayoutVars>
          <dgm:bulletEnabled val="1"/>
        </dgm:presLayoutVars>
      </dgm:prSet>
      <dgm:spPr/>
    </dgm:pt>
    <dgm:pt modelId="{6F1CD103-BBB1-0E41-88CF-33CE75767996}" type="pres">
      <dgm:prSet presAssocID="{2F374DF1-FA84-7844-98B0-7A66213007CB}" presName="sibTrans" presStyleLbl="sibTrans2D1" presStyleIdx="0" presStyleCnt="3"/>
      <dgm:spPr/>
    </dgm:pt>
    <dgm:pt modelId="{14A8B8CC-88CE-3A40-B517-27A06F4781B3}" type="pres">
      <dgm:prSet presAssocID="{2F374DF1-FA84-7844-98B0-7A66213007CB}" presName="connectorText" presStyleLbl="sibTrans2D1" presStyleIdx="0" presStyleCnt="3"/>
      <dgm:spPr/>
    </dgm:pt>
    <dgm:pt modelId="{D0AE5525-B7C2-7543-B316-E3DAD6CD4256}" type="pres">
      <dgm:prSet presAssocID="{D56A696E-D686-4E4C-BB7C-B6904981827B}" presName="node" presStyleLbl="node1" presStyleIdx="1" presStyleCnt="4">
        <dgm:presLayoutVars>
          <dgm:bulletEnabled val="1"/>
        </dgm:presLayoutVars>
      </dgm:prSet>
      <dgm:spPr/>
    </dgm:pt>
    <dgm:pt modelId="{CC855E13-7AD7-384A-A4C5-53EC90A70CCB}" type="pres">
      <dgm:prSet presAssocID="{5AFD3C90-1BFC-A74C-93E1-72C4264B095F}" presName="sibTrans" presStyleLbl="sibTrans2D1" presStyleIdx="1" presStyleCnt="3"/>
      <dgm:spPr/>
    </dgm:pt>
    <dgm:pt modelId="{96C1A351-A5B5-9146-BD82-41F17760CC0D}" type="pres">
      <dgm:prSet presAssocID="{5AFD3C90-1BFC-A74C-93E1-72C4264B095F}" presName="connectorText" presStyleLbl="sibTrans2D1" presStyleIdx="1" presStyleCnt="3"/>
      <dgm:spPr/>
    </dgm:pt>
    <dgm:pt modelId="{73168E43-1BFD-CE4E-BA07-386635C3059B}" type="pres">
      <dgm:prSet presAssocID="{00AAF060-1E64-AC45-8A3C-E53E866D7322}" presName="node" presStyleLbl="node1" presStyleIdx="2" presStyleCnt="4">
        <dgm:presLayoutVars>
          <dgm:bulletEnabled val="1"/>
        </dgm:presLayoutVars>
      </dgm:prSet>
      <dgm:spPr/>
    </dgm:pt>
    <dgm:pt modelId="{B52FFB40-74CA-6B4B-9D81-DC4AC8803A5F}" type="pres">
      <dgm:prSet presAssocID="{C1941453-4361-5F44-9129-1FBD1E97ADBB}" presName="sibTrans" presStyleLbl="sibTrans2D1" presStyleIdx="2" presStyleCnt="3"/>
      <dgm:spPr/>
    </dgm:pt>
    <dgm:pt modelId="{AE09C56E-FB55-BC42-8C81-BCE150495F97}" type="pres">
      <dgm:prSet presAssocID="{C1941453-4361-5F44-9129-1FBD1E97ADBB}" presName="connectorText" presStyleLbl="sibTrans2D1" presStyleIdx="2" presStyleCnt="3"/>
      <dgm:spPr/>
    </dgm:pt>
    <dgm:pt modelId="{E934A857-0219-5845-BDAB-DA4B3B5928FD}" type="pres">
      <dgm:prSet presAssocID="{F718F0C2-C1B7-D144-9E78-2248D67AE055}" presName="node" presStyleLbl="node1" presStyleIdx="3" presStyleCnt="4">
        <dgm:presLayoutVars>
          <dgm:bulletEnabled val="1"/>
        </dgm:presLayoutVars>
      </dgm:prSet>
      <dgm:spPr/>
    </dgm:pt>
  </dgm:ptLst>
  <dgm:cxnLst>
    <dgm:cxn modelId="{AB7A9025-DFCA-2143-B714-7AF3F81E2CBD}" type="presOf" srcId="{7AB0FF5F-21D4-DC47-A509-0D331B284788}" destId="{4E51D7D8-1FF5-964F-84E5-7D05EF2D3B69}" srcOrd="0" destOrd="0" presId="urn:microsoft.com/office/officeart/2005/8/layout/process1"/>
    <dgm:cxn modelId="{1E78E537-3449-F047-BBE3-37C48E167F63}" type="presOf" srcId="{F718F0C2-C1B7-D144-9E78-2248D67AE055}" destId="{E934A857-0219-5845-BDAB-DA4B3B5928FD}" srcOrd="0" destOrd="0" presId="urn:microsoft.com/office/officeart/2005/8/layout/process1"/>
    <dgm:cxn modelId="{11E26A3B-5BFF-D846-B0AB-274AB3145779}" type="presOf" srcId="{2F374DF1-FA84-7844-98B0-7A66213007CB}" destId="{14A8B8CC-88CE-3A40-B517-27A06F4781B3}" srcOrd="1" destOrd="0" presId="urn:microsoft.com/office/officeart/2005/8/layout/process1"/>
    <dgm:cxn modelId="{2295513F-9B9D-A549-B31E-0D752B65211B}" type="presOf" srcId="{C1941453-4361-5F44-9129-1FBD1E97ADBB}" destId="{B52FFB40-74CA-6B4B-9D81-DC4AC8803A5F}" srcOrd="0" destOrd="0" presId="urn:microsoft.com/office/officeart/2005/8/layout/process1"/>
    <dgm:cxn modelId="{8D68573F-99FE-2545-91CA-0859CD777189}" type="presOf" srcId="{D56A696E-D686-4E4C-BB7C-B6904981827B}" destId="{D0AE5525-B7C2-7543-B316-E3DAD6CD4256}" srcOrd="0" destOrd="0" presId="urn:microsoft.com/office/officeart/2005/8/layout/process1"/>
    <dgm:cxn modelId="{BAF6B34D-BAC4-1740-AD04-EBAFD3D43E98}" srcId="{7AB0FF5F-21D4-DC47-A509-0D331B284788}" destId="{F718F0C2-C1B7-D144-9E78-2248D67AE055}" srcOrd="3" destOrd="0" parTransId="{5C692E75-16CE-4C45-A88D-0D18793E5A00}" sibTransId="{891E8F48-EB68-6B4F-B8D3-32FC0A148FF0}"/>
    <dgm:cxn modelId="{EB7DA267-4F71-FD43-82AF-E570C2AA83B9}" srcId="{7AB0FF5F-21D4-DC47-A509-0D331B284788}" destId="{3E593D7F-E2CD-5A4E-8476-3B470A57E21C}" srcOrd="0" destOrd="0" parTransId="{2DAB2E63-DE60-4440-A59F-0FBF067A838B}" sibTransId="{2F374DF1-FA84-7844-98B0-7A66213007CB}"/>
    <dgm:cxn modelId="{7B93DE87-C3C3-4D4E-B89A-82041F8E6AD3}" type="presOf" srcId="{3E593D7F-E2CD-5A4E-8476-3B470A57E21C}" destId="{B708F6F9-129C-704B-A808-91489008A4EF}" srcOrd="0" destOrd="0" presId="urn:microsoft.com/office/officeart/2005/8/layout/process1"/>
    <dgm:cxn modelId="{521F378D-4D0F-6041-AAE9-282F21824A62}" type="presOf" srcId="{5AFD3C90-1BFC-A74C-93E1-72C4264B095F}" destId="{96C1A351-A5B5-9146-BD82-41F17760CC0D}" srcOrd="1" destOrd="0" presId="urn:microsoft.com/office/officeart/2005/8/layout/process1"/>
    <dgm:cxn modelId="{3DEBECB8-B46C-7944-9F78-3ECFC177B166}" type="presOf" srcId="{C1941453-4361-5F44-9129-1FBD1E97ADBB}" destId="{AE09C56E-FB55-BC42-8C81-BCE150495F97}" srcOrd="1" destOrd="0" presId="urn:microsoft.com/office/officeart/2005/8/layout/process1"/>
    <dgm:cxn modelId="{7EBB95BB-7572-4F43-AC27-321E5C01DE2B}" srcId="{7AB0FF5F-21D4-DC47-A509-0D331B284788}" destId="{00AAF060-1E64-AC45-8A3C-E53E866D7322}" srcOrd="2" destOrd="0" parTransId="{5F70FBFE-81EB-C446-8ABC-062B38AAD3D4}" sibTransId="{C1941453-4361-5F44-9129-1FBD1E97ADBB}"/>
    <dgm:cxn modelId="{5D8328D9-9127-5843-8664-AE0670DEDD83}" type="presOf" srcId="{00AAF060-1E64-AC45-8A3C-E53E866D7322}" destId="{73168E43-1BFD-CE4E-BA07-386635C3059B}" srcOrd="0" destOrd="0" presId="urn:microsoft.com/office/officeart/2005/8/layout/process1"/>
    <dgm:cxn modelId="{B0EDC9E6-DE0B-534C-B95A-18D959143A09}" type="presOf" srcId="{5AFD3C90-1BFC-A74C-93E1-72C4264B095F}" destId="{CC855E13-7AD7-384A-A4C5-53EC90A70CCB}" srcOrd="0" destOrd="0" presId="urn:microsoft.com/office/officeart/2005/8/layout/process1"/>
    <dgm:cxn modelId="{B7BE84F4-DCAB-3B4D-B132-7FF95DB43486}" srcId="{7AB0FF5F-21D4-DC47-A509-0D331B284788}" destId="{D56A696E-D686-4E4C-BB7C-B6904981827B}" srcOrd="1" destOrd="0" parTransId="{3D5BA1D1-09CA-0144-9CEC-BE57D61A8479}" sibTransId="{5AFD3C90-1BFC-A74C-93E1-72C4264B095F}"/>
    <dgm:cxn modelId="{405696FE-41F6-0A47-8AF0-C191B5FB3049}" type="presOf" srcId="{2F374DF1-FA84-7844-98B0-7A66213007CB}" destId="{6F1CD103-BBB1-0E41-88CF-33CE75767996}" srcOrd="0" destOrd="0" presId="urn:microsoft.com/office/officeart/2005/8/layout/process1"/>
    <dgm:cxn modelId="{8D9DF6D7-54DA-DD4E-B990-646F3163A22F}" type="presParOf" srcId="{4E51D7D8-1FF5-964F-84E5-7D05EF2D3B69}" destId="{B708F6F9-129C-704B-A808-91489008A4EF}" srcOrd="0" destOrd="0" presId="urn:microsoft.com/office/officeart/2005/8/layout/process1"/>
    <dgm:cxn modelId="{8C87B14C-4AA2-7047-9EA3-405E421A82AB}" type="presParOf" srcId="{4E51D7D8-1FF5-964F-84E5-7D05EF2D3B69}" destId="{6F1CD103-BBB1-0E41-88CF-33CE75767996}" srcOrd="1" destOrd="0" presId="urn:microsoft.com/office/officeart/2005/8/layout/process1"/>
    <dgm:cxn modelId="{C6A363A2-21B1-2641-B806-FD71349525B6}" type="presParOf" srcId="{6F1CD103-BBB1-0E41-88CF-33CE75767996}" destId="{14A8B8CC-88CE-3A40-B517-27A06F4781B3}" srcOrd="0" destOrd="0" presId="urn:microsoft.com/office/officeart/2005/8/layout/process1"/>
    <dgm:cxn modelId="{ABCC8968-1D6C-7042-9B9D-FAFAF3267746}" type="presParOf" srcId="{4E51D7D8-1FF5-964F-84E5-7D05EF2D3B69}" destId="{D0AE5525-B7C2-7543-B316-E3DAD6CD4256}" srcOrd="2" destOrd="0" presId="urn:microsoft.com/office/officeart/2005/8/layout/process1"/>
    <dgm:cxn modelId="{92B1384E-7339-4B46-8EF4-8E8003BEAC8F}" type="presParOf" srcId="{4E51D7D8-1FF5-964F-84E5-7D05EF2D3B69}" destId="{CC855E13-7AD7-384A-A4C5-53EC90A70CCB}" srcOrd="3" destOrd="0" presId="urn:microsoft.com/office/officeart/2005/8/layout/process1"/>
    <dgm:cxn modelId="{18133E52-B5FF-0443-8AA3-8C7F71B01249}" type="presParOf" srcId="{CC855E13-7AD7-384A-A4C5-53EC90A70CCB}" destId="{96C1A351-A5B5-9146-BD82-41F17760CC0D}" srcOrd="0" destOrd="0" presId="urn:microsoft.com/office/officeart/2005/8/layout/process1"/>
    <dgm:cxn modelId="{69EAA1E2-31DC-1849-ADA2-7A56B6F0C102}" type="presParOf" srcId="{4E51D7D8-1FF5-964F-84E5-7D05EF2D3B69}" destId="{73168E43-1BFD-CE4E-BA07-386635C3059B}" srcOrd="4" destOrd="0" presId="urn:microsoft.com/office/officeart/2005/8/layout/process1"/>
    <dgm:cxn modelId="{C4616A56-DC9A-D44F-89D2-5DC40BE11112}" type="presParOf" srcId="{4E51D7D8-1FF5-964F-84E5-7D05EF2D3B69}" destId="{B52FFB40-74CA-6B4B-9D81-DC4AC8803A5F}" srcOrd="5" destOrd="0" presId="urn:microsoft.com/office/officeart/2005/8/layout/process1"/>
    <dgm:cxn modelId="{71CED3A4-A517-7444-8533-77689225B7AB}" type="presParOf" srcId="{B52FFB40-74CA-6B4B-9D81-DC4AC8803A5F}" destId="{AE09C56E-FB55-BC42-8C81-BCE150495F97}" srcOrd="0" destOrd="0" presId="urn:microsoft.com/office/officeart/2005/8/layout/process1"/>
    <dgm:cxn modelId="{EA051D2F-865C-B04B-8277-F1C4CFE8B2AA}" type="presParOf" srcId="{4E51D7D8-1FF5-964F-84E5-7D05EF2D3B69}" destId="{E934A857-0219-5845-BDAB-DA4B3B5928FD}"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905B0E-4A78-7E4C-82BA-E4FF6037A913}"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25D5AF40-11B7-6E4F-BEB2-AA6A3F0A9CD4}">
      <dgm:prSet phldrT="[Text]" custT="1"/>
      <dgm:spPr/>
      <dgm:t>
        <a:bodyPr/>
        <a:lstStyle/>
        <a:p>
          <a:r>
            <a:rPr lang="en-US" sz="1800" dirty="0">
              <a:solidFill>
                <a:schemeClr val="bg1"/>
              </a:solidFill>
            </a:rPr>
            <a:t>10 Knowledge Areas</a:t>
          </a:r>
        </a:p>
      </dgm:t>
    </dgm:pt>
    <dgm:pt modelId="{8F3878A0-01C7-1F4A-9E60-D531D01E2976}" type="parTrans" cxnId="{2430C694-C574-7543-BE1C-F70650436189}">
      <dgm:prSet/>
      <dgm:spPr/>
      <dgm:t>
        <a:bodyPr/>
        <a:lstStyle/>
        <a:p>
          <a:endParaRPr lang="en-US" sz="4400">
            <a:solidFill>
              <a:schemeClr val="bg1"/>
            </a:solidFill>
          </a:endParaRPr>
        </a:p>
      </dgm:t>
    </dgm:pt>
    <dgm:pt modelId="{B878DCA5-8E4D-8D43-9425-A627ADD1FD7C}" type="sibTrans" cxnId="{2430C694-C574-7543-BE1C-F70650436189}">
      <dgm:prSet/>
      <dgm:spPr/>
      <dgm:t>
        <a:bodyPr/>
        <a:lstStyle/>
        <a:p>
          <a:endParaRPr lang="en-US" sz="4400">
            <a:solidFill>
              <a:schemeClr val="bg1"/>
            </a:solidFill>
          </a:endParaRPr>
        </a:p>
      </dgm:t>
    </dgm:pt>
    <dgm:pt modelId="{791AB6E0-2D04-F04E-96E6-A4B1AF99A78C}">
      <dgm:prSet phldrT="[Text]" custT="1"/>
      <dgm:spPr/>
      <dgm:t>
        <a:bodyPr/>
        <a:lstStyle/>
        <a:p>
          <a:pPr>
            <a:buFont typeface="+mj-lt"/>
            <a:buAutoNum type="arabicPeriod"/>
          </a:pPr>
          <a:r>
            <a:rPr lang="en-US" sz="1400" dirty="0">
              <a:solidFill>
                <a:schemeClr val="bg1"/>
              </a:solidFill>
            </a:rPr>
            <a:t>Project Integration Management</a:t>
          </a:r>
        </a:p>
      </dgm:t>
    </dgm:pt>
    <dgm:pt modelId="{0F49F9FA-09B4-A148-8EE6-98F5C48EE1E1}" type="parTrans" cxnId="{A5010AEE-3695-934B-A8C3-17A56C8822D6}">
      <dgm:prSet custT="1"/>
      <dgm:spPr/>
      <dgm:t>
        <a:bodyPr/>
        <a:lstStyle/>
        <a:p>
          <a:endParaRPr lang="en-US" sz="1400">
            <a:solidFill>
              <a:schemeClr val="bg1"/>
            </a:solidFill>
          </a:endParaRPr>
        </a:p>
      </dgm:t>
    </dgm:pt>
    <dgm:pt modelId="{CBBC4F3F-6BF6-6B48-8DD3-4CB04A80C158}" type="sibTrans" cxnId="{A5010AEE-3695-934B-A8C3-17A56C8822D6}">
      <dgm:prSet/>
      <dgm:spPr/>
      <dgm:t>
        <a:bodyPr/>
        <a:lstStyle/>
        <a:p>
          <a:endParaRPr lang="en-US" sz="4400">
            <a:solidFill>
              <a:schemeClr val="bg1"/>
            </a:solidFill>
          </a:endParaRPr>
        </a:p>
      </dgm:t>
    </dgm:pt>
    <dgm:pt modelId="{47086915-005F-A043-852F-E43E2202686B}">
      <dgm:prSet custT="1"/>
      <dgm:spPr/>
      <dgm:t>
        <a:bodyPr/>
        <a:lstStyle/>
        <a:p>
          <a:r>
            <a:rPr lang="en-US" sz="1400" dirty="0">
              <a:solidFill>
                <a:schemeClr val="bg1"/>
              </a:solidFill>
            </a:rPr>
            <a:t>Project Scope Management</a:t>
          </a:r>
        </a:p>
      </dgm:t>
    </dgm:pt>
    <dgm:pt modelId="{388EE8DA-DDE2-4842-8A8F-A75C9B876296}" type="parTrans" cxnId="{1288AE86-C2BF-7D47-B747-3F76FBD67F57}">
      <dgm:prSet custT="1"/>
      <dgm:spPr/>
      <dgm:t>
        <a:bodyPr/>
        <a:lstStyle/>
        <a:p>
          <a:endParaRPr lang="en-US" sz="1400">
            <a:solidFill>
              <a:schemeClr val="bg1"/>
            </a:solidFill>
          </a:endParaRPr>
        </a:p>
      </dgm:t>
    </dgm:pt>
    <dgm:pt modelId="{6A8C1205-FBD4-E549-BEAB-704412B0522A}" type="sibTrans" cxnId="{1288AE86-C2BF-7D47-B747-3F76FBD67F57}">
      <dgm:prSet/>
      <dgm:spPr/>
      <dgm:t>
        <a:bodyPr/>
        <a:lstStyle/>
        <a:p>
          <a:endParaRPr lang="en-US" sz="4400">
            <a:solidFill>
              <a:schemeClr val="bg1"/>
            </a:solidFill>
          </a:endParaRPr>
        </a:p>
      </dgm:t>
    </dgm:pt>
    <dgm:pt modelId="{5FB0AFB5-E789-A041-830A-0042A8D9B91E}">
      <dgm:prSet custT="1"/>
      <dgm:spPr/>
      <dgm:t>
        <a:bodyPr/>
        <a:lstStyle/>
        <a:p>
          <a:r>
            <a:rPr lang="en-US" sz="1400" dirty="0">
              <a:solidFill>
                <a:schemeClr val="bg1"/>
              </a:solidFill>
            </a:rPr>
            <a:t>Project Schedule Management</a:t>
          </a:r>
        </a:p>
      </dgm:t>
    </dgm:pt>
    <dgm:pt modelId="{1B3EA506-A216-D945-AEE6-61DF81C708A3}" type="parTrans" cxnId="{0B2EC6F1-46AC-6848-AA86-649AE55F5D7D}">
      <dgm:prSet custT="1"/>
      <dgm:spPr/>
      <dgm:t>
        <a:bodyPr/>
        <a:lstStyle/>
        <a:p>
          <a:endParaRPr lang="en-US" sz="1400">
            <a:solidFill>
              <a:schemeClr val="bg1"/>
            </a:solidFill>
          </a:endParaRPr>
        </a:p>
      </dgm:t>
    </dgm:pt>
    <dgm:pt modelId="{2BE1CC50-812E-B340-B78A-C7599687475A}" type="sibTrans" cxnId="{0B2EC6F1-46AC-6848-AA86-649AE55F5D7D}">
      <dgm:prSet/>
      <dgm:spPr/>
      <dgm:t>
        <a:bodyPr/>
        <a:lstStyle/>
        <a:p>
          <a:endParaRPr lang="en-US" sz="4400">
            <a:solidFill>
              <a:schemeClr val="bg1"/>
            </a:solidFill>
          </a:endParaRPr>
        </a:p>
      </dgm:t>
    </dgm:pt>
    <dgm:pt modelId="{40A5033B-1EB0-FD49-9370-7103B92E53BC}">
      <dgm:prSet custT="1"/>
      <dgm:spPr/>
      <dgm:t>
        <a:bodyPr/>
        <a:lstStyle/>
        <a:p>
          <a:r>
            <a:rPr lang="en-US" sz="1400" dirty="0">
              <a:solidFill>
                <a:schemeClr val="bg1"/>
              </a:solidFill>
            </a:rPr>
            <a:t>Project Cost Management</a:t>
          </a:r>
        </a:p>
      </dgm:t>
    </dgm:pt>
    <dgm:pt modelId="{179F4DD9-68BD-9A48-800D-F5D943D75769}" type="parTrans" cxnId="{DDB0164B-B354-CB4E-BAE3-AC0F3D326200}">
      <dgm:prSet custT="1"/>
      <dgm:spPr/>
      <dgm:t>
        <a:bodyPr/>
        <a:lstStyle/>
        <a:p>
          <a:endParaRPr lang="en-US" sz="1400">
            <a:solidFill>
              <a:schemeClr val="bg1"/>
            </a:solidFill>
          </a:endParaRPr>
        </a:p>
      </dgm:t>
    </dgm:pt>
    <dgm:pt modelId="{99546A69-EDAC-F34D-A991-BC9EB6E4E003}" type="sibTrans" cxnId="{DDB0164B-B354-CB4E-BAE3-AC0F3D326200}">
      <dgm:prSet/>
      <dgm:spPr/>
      <dgm:t>
        <a:bodyPr/>
        <a:lstStyle/>
        <a:p>
          <a:endParaRPr lang="en-US" sz="4400">
            <a:solidFill>
              <a:schemeClr val="bg1"/>
            </a:solidFill>
          </a:endParaRPr>
        </a:p>
      </dgm:t>
    </dgm:pt>
    <dgm:pt modelId="{61954A45-B420-6B44-ADE8-56FEC933C8FB}">
      <dgm:prSet custT="1"/>
      <dgm:spPr/>
      <dgm:t>
        <a:bodyPr/>
        <a:lstStyle/>
        <a:p>
          <a:r>
            <a:rPr lang="en-US" sz="1400" dirty="0">
              <a:solidFill>
                <a:schemeClr val="bg1"/>
              </a:solidFill>
            </a:rPr>
            <a:t>Project Quality Management</a:t>
          </a:r>
        </a:p>
      </dgm:t>
    </dgm:pt>
    <dgm:pt modelId="{174071BB-DFE0-7548-8153-D2DECB1AD19F}" type="parTrans" cxnId="{28E78168-61D9-A846-945D-3432DCB4787E}">
      <dgm:prSet custT="1"/>
      <dgm:spPr/>
      <dgm:t>
        <a:bodyPr/>
        <a:lstStyle/>
        <a:p>
          <a:endParaRPr lang="en-US" sz="1400">
            <a:solidFill>
              <a:schemeClr val="bg1"/>
            </a:solidFill>
          </a:endParaRPr>
        </a:p>
      </dgm:t>
    </dgm:pt>
    <dgm:pt modelId="{78BE1887-ECB7-9846-8922-F5106899D97C}" type="sibTrans" cxnId="{28E78168-61D9-A846-945D-3432DCB4787E}">
      <dgm:prSet/>
      <dgm:spPr/>
      <dgm:t>
        <a:bodyPr/>
        <a:lstStyle/>
        <a:p>
          <a:endParaRPr lang="en-US" sz="4400">
            <a:solidFill>
              <a:schemeClr val="bg1"/>
            </a:solidFill>
          </a:endParaRPr>
        </a:p>
      </dgm:t>
    </dgm:pt>
    <dgm:pt modelId="{171C8BD2-E31E-CC47-9D2B-821B406C7B85}">
      <dgm:prSet custT="1"/>
      <dgm:spPr/>
      <dgm:t>
        <a:bodyPr/>
        <a:lstStyle/>
        <a:p>
          <a:r>
            <a:rPr lang="en-US" sz="1200" dirty="0">
              <a:solidFill>
                <a:schemeClr val="bg1"/>
              </a:solidFill>
            </a:rPr>
            <a:t>Project Communication Management	</a:t>
          </a:r>
        </a:p>
      </dgm:t>
    </dgm:pt>
    <dgm:pt modelId="{3678DECC-F990-7C4E-B192-BD825A53FF98}" type="parTrans" cxnId="{8E1C4B65-73DD-5348-8E98-B1C9451D41C5}">
      <dgm:prSet custT="1"/>
      <dgm:spPr/>
      <dgm:t>
        <a:bodyPr/>
        <a:lstStyle/>
        <a:p>
          <a:endParaRPr lang="en-US" sz="1400">
            <a:solidFill>
              <a:schemeClr val="bg1"/>
            </a:solidFill>
          </a:endParaRPr>
        </a:p>
      </dgm:t>
    </dgm:pt>
    <dgm:pt modelId="{319F42D5-4F0A-4E46-B5A1-8D25DDE524A3}" type="sibTrans" cxnId="{8E1C4B65-73DD-5348-8E98-B1C9451D41C5}">
      <dgm:prSet/>
      <dgm:spPr/>
      <dgm:t>
        <a:bodyPr/>
        <a:lstStyle/>
        <a:p>
          <a:endParaRPr lang="en-US" sz="4400">
            <a:solidFill>
              <a:schemeClr val="bg1"/>
            </a:solidFill>
          </a:endParaRPr>
        </a:p>
      </dgm:t>
    </dgm:pt>
    <dgm:pt modelId="{45994C86-0D71-C14D-9507-B45D865E11C6}">
      <dgm:prSet custT="1"/>
      <dgm:spPr/>
      <dgm:t>
        <a:bodyPr/>
        <a:lstStyle/>
        <a:p>
          <a:r>
            <a:rPr lang="en-US" sz="1400" dirty="0">
              <a:solidFill>
                <a:schemeClr val="bg1"/>
              </a:solidFill>
            </a:rPr>
            <a:t>Project Risk Management</a:t>
          </a:r>
        </a:p>
      </dgm:t>
    </dgm:pt>
    <dgm:pt modelId="{328F6A24-AA9E-0A48-A6E5-421D446EA5F3}" type="parTrans" cxnId="{E08D5DC1-E296-1E4B-8B00-AA3EE5F8B924}">
      <dgm:prSet custT="1"/>
      <dgm:spPr/>
      <dgm:t>
        <a:bodyPr/>
        <a:lstStyle/>
        <a:p>
          <a:endParaRPr lang="en-US" sz="1400">
            <a:solidFill>
              <a:schemeClr val="bg1"/>
            </a:solidFill>
          </a:endParaRPr>
        </a:p>
      </dgm:t>
    </dgm:pt>
    <dgm:pt modelId="{AA85DD06-DD04-4C4E-9D75-D5BC577C2B3E}" type="sibTrans" cxnId="{E08D5DC1-E296-1E4B-8B00-AA3EE5F8B924}">
      <dgm:prSet/>
      <dgm:spPr/>
      <dgm:t>
        <a:bodyPr/>
        <a:lstStyle/>
        <a:p>
          <a:endParaRPr lang="en-US" sz="4400">
            <a:solidFill>
              <a:schemeClr val="bg1"/>
            </a:solidFill>
          </a:endParaRPr>
        </a:p>
      </dgm:t>
    </dgm:pt>
    <dgm:pt modelId="{0EBB7A42-2529-8944-A281-EEA4748CC011}">
      <dgm:prSet custT="1"/>
      <dgm:spPr/>
      <dgm:t>
        <a:bodyPr/>
        <a:lstStyle/>
        <a:p>
          <a:r>
            <a:rPr lang="en-US" sz="1400" dirty="0">
              <a:solidFill>
                <a:schemeClr val="bg1"/>
              </a:solidFill>
            </a:rPr>
            <a:t>Project Resources Management</a:t>
          </a:r>
        </a:p>
      </dgm:t>
    </dgm:pt>
    <dgm:pt modelId="{3665BB07-DECC-E446-BB13-D3AAD36C6EC6}" type="parTrans" cxnId="{1A57F1C4-A58F-9349-A97E-50F84C630463}">
      <dgm:prSet custT="1"/>
      <dgm:spPr/>
      <dgm:t>
        <a:bodyPr/>
        <a:lstStyle/>
        <a:p>
          <a:endParaRPr lang="en-US" sz="1400">
            <a:solidFill>
              <a:schemeClr val="bg1"/>
            </a:solidFill>
          </a:endParaRPr>
        </a:p>
      </dgm:t>
    </dgm:pt>
    <dgm:pt modelId="{CD25436B-97BE-5D40-BB07-5EC6EEE8832C}" type="sibTrans" cxnId="{1A57F1C4-A58F-9349-A97E-50F84C630463}">
      <dgm:prSet/>
      <dgm:spPr/>
      <dgm:t>
        <a:bodyPr/>
        <a:lstStyle/>
        <a:p>
          <a:endParaRPr lang="en-US" sz="4400">
            <a:solidFill>
              <a:schemeClr val="bg1"/>
            </a:solidFill>
          </a:endParaRPr>
        </a:p>
      </dgm:t>
    </dgm:pt>
    <dgm:pt modelId="{48C83BA9-F9CF-054E-8200-757BBC8EA3D4}">
      <dgm:prSet custT="1"/>
      <dgm:spPr/>
      <dgm:t>
        <a:bodyPr/>
        <a:lstStyle/>
        <a:p>
          <a:r>
            <a:rPr lang="en-US" sz="1400" dirty="0">
              <a:solidFill>
                <a:schemeClr val="bg1"/>
              </a:solidFill>
            </a:rPr>
            <a:t>Project Procurement Management</a:t>
          </a:r>
        </a:p>
      </dgm:t>
    </dgm:pt>
    <dgm:pt modelId="{29B2F12F-89EC-C048-B3D0-E76545E306FE}" type="parTrans" cxnId="{5C87937D-8AE9-9C48-BC13-0AA5A6402380}">
      <dgm:prSet custT="1"/>
      <dgm:spPr/>
      <dgm:t>
        <a:bodyPr/>
        <a:lstStyle/>
        <a:p>
          <a:endParaRPr lang="en-US" sz="1400">
            <a:solidFill>
              <a:schemeClr val="bg1"/>
            </a:solidFill>
          </a:endParaRPr>
        </a:p>
      </dgm:t>
    </dgm:pt>
    <dgm:pt modelId="{560E5196-138C-ED48-B49B-1E44EF18CDB8}" type="sibTrans" cxnId="{5C87937D-8AE9-9C48-BC13-0AA5A6402380}">
      <dgm:prSet/>
      <dgm:spPr/>
      <dgm:t>
        <a:bodyPr/>
        <a:lstStyle/>
        <a:p>
          <a:endParaRPr lang="en-US" sz="4400">
            <a:solidFill>
              <a:schemeClr val="bg1"/>
            </a:solidFill>
          </a:endParaRPr>
        </a:p>
      </dgm:t>
    </dgm:pt>
    <dgm:pt modelId="{ADF36A77-71D1-F046-9823-76F234802F9B}">
      <dgm:prSet custT="1"/>
      <dgm:spPr/>
      <dgm:t>
        <a:bodyPr/>
        <a:lstStyle/>
        <a:p>
          <a:r>
            <a:rPr lang="en-US" sz="1400" dirty="0">
              <a:solidFill>
                <a:schemeClr val="bg1"/>
              </a:solidFill>
            </a:rPr>
            <a:t>Project Stakeholder Management</a:t>
          </a:r>
        </a:p>
      </dgm:t>
    </dgm:pt>
    <dgm:pt modelId="{31BBC774-D0CF-6440-AF9B-3BC68CCFA347}" type="parTrans" cxnId="{2D968AB4-3577-2C46-9D08-ED25099314AC}">
      <dgm:prSet custT="1"/>
      <dgm:spPr/>
      <dgm:t>
        <a:bodyPr/>
        <a:lstStyle/>
        <a:p>
          <a:endParaRPr lang="en-US" sz="1400">
            <a:solidFill>
              <a:schemeClr val="bg1"/>
            </a:solidFill>
          </a:endParaRPr>
        </a:p>
      </dgm:t>
    </dgm:pt>
    <dgm:pt modelId="{CC590B4B-C146-2A47-9065-AB2CD56A9792}" type="sibTrans" cxnId="{2D968AB4-3577-2C46-9D08-ED25099314AC}">
      <dgm:prSet/>
      <dgm:spPr/>
      <dgm:t>
        <a:bodyPr/>
        <a:lstStyle/>
        <a:p>
          <a:endParaRPr lang="en-US" sz="4400">
            <a:solidFill>
              <a:schemeClr val="bg1"/>
            </a:solidFill>
          </a:endParaRPr>
        </a:p>
      </dgm:t>
    </dgm:pt>
    <dgm:pt modelId="{C55CDF7F-279C-E041-9F4F-4F4DA8D9541B}" type="pres">
      <dgm:prSet presAssocID="{7A905B0E-4A78-7E4C-82BA-E4FF6037A913}" presName="Name0" presStyleCnt="0">
        <dgm:presLayoutVars>
          <dgm:chMax val="1"/>
          <dgm:dir/>
          <dgm:animLvl val="ctr"/>
          <dgm:resizeHandles val="exact"/>
        </dgm:presLayoutVars>
      </dgm:prSet>
      <dgm:spPr/>
    </dgm:pt>
    <dgm:pt modelId="{C8C74691-DEA3-F448-94AB-E8FF071D6A98}" type="pres">
      <dgm:prSet presAssocID="{25D5AF40-11B7-6E4F-BEB2-AA6A3F0A9CD4}" presName="centerShape" presStyleLbl="node0" presStyleIdx="0" presStyleCnt="1" custScaleX="166329"/>
      <dgm:spPr/>
    </dgm:pt>
    <dgm:pt modelId="{4FEF2A1A-5DC7-EB4A-8377-C2380ADF9377}" type="pres">
      <dgm:prSet presAssocID="{791AB6E0-2D04-F04E-96E6-A4B1AF99A78C}" presName="node" presStyleLbl="node1" presStyleIdx="0" presStyleCnt="10" custScaleX="218457" custScaleY="107607">
        <dgm:presLayoutVars>
          <dgm:bulletEnabled val="1"/>
        </dgm:presLayoutVars>
      </dgm:prSet>
      <dgm:spPr/>
    </dgm:pt>
    <dgm:pt modelId="{B3414EBC-7F9E-124C-9813-A5EAB9A5D766}" type="pres">
      <dgm:prSet presAssocID="{791AB6E0-2D04-F04E-96E6-A4B1AF99A78C}" presName="dummy" presStyleCnt="0"/>
      <dgm:spPr/>
    </dgm:pt>
    <dgm:pt modelId="{CA0C87AD-684D-B548-95A2-D4684244BBD7}" type="pres">
      <dgm:prSet presAssocID="{CBBC4F3F-6BF6-6B48-8DD3-4CB04A80C158}" presName="sibTrans" presStyleLbl="sibTrans2D1" presStyleIdx="0" presStyleCnt="10"/>
      <dgm:spPr/>
    </dgm:pt>
    <dgm:pt modelId="{E64CCE34-FDE0-8843-8B91-83667478BF9C}" type="pres">
      <dgm:prSet presAssocID="{47086915-005F-A043-852F-E43E2202686B}" presName="node" presStyleLbl="node1" presStyleIdx="1" presStyleCnt="10" custScaleX="218457" custScaleY="107607" custRadScaleRad="92865" custRadScaleInc="27225">
        <dgm:presLayoutVars>
          <dgm:bulletEnabled val="1"/>
        </dgm:presLayoutVars>
      </dgm:prSet>
      <dgm:spPr/>
    </dgm:pt>
    <dgm:pt modelId="{37A32B41-3475-304D-A809-EA4EE540A293}" type="pres">
      <dgm:prSet presAssocID="{47086915-005F-A043-852F-E43E2202686B}" presName="dummy" presStyleCnt="0"/>
      <dgm:spPr/>
    </dgm:pt>
    <dgm:pt modelId="{4162A61E-26B1-BC4A-9676-E9A5C6D5418A}" type="pres">
      <dgm:prSet presAssocID="{6A8C1205-FBD4-E549-BEAB-704412B0522A}" presName="sibTrans" presStyleLbl="sibTrans2D1" presStyleIdx="1" presStyleCnt="10"/>
      <dgm:spPr/>
    </dgm:pt>
    <dgm:pt modelId="{A99C97D5-5AD5-AA4B-A618-7CAE5FC76601}" type="pres">
      <dgm:prSet presAssocID="{5FB0AFB5-E789-A041-830A-0042A8D9B91E}" presName="node" presStyleLbl="node1" presStyleIdx="2" presStyleCnt="10" custScaleX="218457" custScaleY="107607">
        <dgm:presLayoutVars>
          <dgm:bulletEnabled val="1"/>
        </dgm:presLayoutVars>
      </dgm:prSet>
      <dgm:spPr/>
    </dgm:pt>
    <dgm:pt modelId="{F4BF89DD-D50B-5E4C-BA92-5978C513B97C}" type="pres">
      <dgm:prSet presAssocID="{5FB0AFB5-E789-A041-830A-0042A8D9B91E}" presName="dummy" presStyleCnt="0"/>
      <dgm:spPr/>
    </dgm:pt>
    <dgm:pt modelId="{1C54C8AA-5C5B-1D44-ACB3-103330DF91C3}" type="pres">
      <dgm:prSet presAssocID="{2BE1CC50-812E-B340-B78A-C7599687475A}" presName="sibTrans" presStyleLbl="sibTrans2D1" presStyleIdx="2" presStyleCnt="10"/>
      <dgm:spPr/>
    </dgm:pt>
    <dgm:pt modelId="{F686C219-B783-8E4B-8CD2-817897E58F15}" type="pres">
      <dgm:prSet presAssocID="{40A5033B-1EB0-FD49-9370-7103B92E53BC}" presName="node" presStyleLbl="node1" presStyleIdx="3" presStyleCnt="10" custScaleX="218457" custScaleY="107607">
        <dgm:presLayoutVars>
          <dgm:bulletEnabled val="1"/>
        </dgm:presLayoutVars>
      </dgm:prSet>
      <dgm:spPr/>
    </dgm:pt>
    <dgm:pt modelId="{9F27610C-AA2E-594F-95B3-8DF98C675A02}" type="pres">
      <dgm:prSet presAssocID="{40A5033B-1EB0-FD49-9370-7103B92E53BC}" presName="dummy" presStyleCnt="0"/>
      <dgm:spPr/>
    </dgm:pt>
    <dgm:pt modelId="{86DE241C-8605-EE48-A378-850D9A1E426B}" type="pres">
      <dgm:prSet presAssocID="{99546A69-EDAC-F34D-A991-BC9EB6E4E003}" presName="sibTrans" presStyleLbl="sibTrans2D1" presStyleIdx="3" presStyleCnt="10"/>
      <dgm:spPr/>
    </dgm:pt>
    <dgm:pt modelId="{0D827387-AF4F-494C-A6FD-0BD8549BEB3E}" type="pres">
      <dgm:prSet presAssocID="{61954A45-B420-6B44-ADE8-56FEC933C8FB}" presName="node" presStyleLbl="node1" presStyleIdx="4" presStyleCnt="10" custScaleX="218457" custScaleY="107607" custRadScaleRad="92865" custRadScaleInc="-27225">
        <dgm:presLayoutVars>
          <dgm:bulletEnabled val="1"/>
        </dgm:presLayoutVars>
      </dgm:prSet>
      <dgm:spPr/>
    </dgm:pt>
    <dgm:pt modelId="{98609A66-7C0E-7E40-9A74-AD6BE8571C3C}" type="pres">
      <dgm:prSet presAssocID="{61954A45-B420-6B44-ADE8-56FEC933C8FB}" presName="dummy" presStyleCnt="0"/>
      <dgm:spPr/>
    </dgm:pt>
    <dgm:pt modelId="{C6793C91-222F-544F-B859-67F4D7A943DC}" type="pres">
      <dgm:prSet presAssocID="{78BE1887-ECB7-9846-8922-F5106899D97C}" presName="sibTrans" presStyleLbl="sibTrans2D1" presStyleIdx="4" presStyleCnt="10"/>
      <dgm:spPr/>
    </dgm:pt>
    <dgm:pt modelId="{3855AAF7-CDC9-194C-90B5-78950E4BCE48}" type="pres">
      <dgm:prSet presAssocID="{171C8BD2-E31E-CC47-9D2B-821B406C7B85}" presName="node" presStyleLbl="node1" presStyleIdx="5" presStyleCnt="10" custScaleX="218457" custScaleY="107607">
        <dgm:presLayoutVars>
          <dgm:bulletEnabled val="1"/>
        </dgm:presLayoutVars>
      </dgm:prSet>
      <dgm:spPr/>
    </dgm:pt>
    <dgm:pt modelId="{3C8D7164-FA05-AB45-8368-85B553272EAB}" type="pres">
      <dgm:prSet presAssocID="{171C8BD2-E31E-CC47-9D2B-821B406C7B85}" presName="dummy" presStyleCnt="0"/>
      <dgm:spPr/>
    </dgm:pt>
    <dgm:pt modelId="{F7DC5552-72D5-D141-8A16-568BB742460D}" type="pres">
      <dgm:prSet presAssocID="{319F42D5-4F0A-4E46-B5A1-8D25DDE524A3}" presName="sibTrans" presStyleLbl="sibTrans2D1" presStyleIdx="5" presStyleCnt="10"/>
      <dgm:spPr/>
    </dgm:pt>
    <dgm:pt modelId="{02B69654-F415-AA47-BE59-9CBE1BD4096A}" type="pres">
      <dgm:prSet presAssocID="{45994C86-0D71-C14D-9507-B45D865E11C6}" presName="node" presStyleLbl="node1" presStyleIdx="6" presStyleCnt="10" custScaleX="218457" custScaleY="107607" custRadScaleRad="92865" custRadScaleInc="27225">
        <dgm:presLayoutVars>
          <dgm:bulletEnabled val="1"/>
        </dgm:presLayoutVars>
      </dgm:prSet>
      <dgm:spPr/>
    </dgm:pt>
    <dgm:pt modelId="{154EF02A-A121-324C-AD4B-6FB19CA9EC6D}" type="pres">
      <dgm:prSet presAssocID="{45994C86-0D71-C14D-9507-B45D865E11C6}" presName="dummy" presStyleCnt="0"/>
      <dgm:spPr/>
    </dgm:pt>
    <dgm:pt modelId="{E4EA2B41-54A1-8F41-9F79-74BC06E80993}" type="pres">
      <dgm:prSet presAssocID="{AA85DD06-DD04-4C4E-9D75-D5BC577C2B3E}" presName="sibTrans" presStyleLbl="sibTrans2D1" presStyleIdx="6" presStyleCnt="10"/>
      <dgm:spPr/>
    </dgm:pt>
    <dgm:pt modelId="{93C99B9A-2AF1-E444-AB3D-47036CE33948}" type="pres">
      <dgm:prSet presAssocID="{0EBB7A42-2529-8944-A281-EEA4748CC011}" presName="node" presStyleLbl="node1" presStyleIdx="7" presStyleCnt="10" custScaleX="218457" custScaleY="107607">
        <dgm:presLayoutVars>
          <dgm:bulletEnabled val="1"/>
        </dgm:presLayoutVars>
      </dgm:prSet>
      <dgm:spPr/>
    </dgm:pt>
    <dgm:pt modelId="{4863ED68-FB4F-6540-9722-88F65506A9E0}" type="pres">
      <dgm:prSet presAssocID="{0EBB7A42-2529-8944-A281-EEA4748CC011}" presName="dummy" presStyleCnt="0"/>
      <dgm:spPr/>
    </dgm:pt>
    <dgm:pt modelId="{B3C8BD57-766B-F04F-B296-B459A17BE092}" type="pres">
      <dgm:prSet presAssocID="{CD25436B-97BE-5D40-BB07-5EC6EEE8832C}" presName="sibTrans" presStyleLbl="sibTrans2D1" presStyleIdx="7" presStyleCnt="10"/>
      <dgm:spPr/>
    </dgm:pt>
    <dgm:pt modelId="{8AD1CA74-DC40-F04B-8005-250ADD034433}" type="pres">
      <dgm:prSet presAssocID="{48C83BA9-F9CF-054E-8200-757BBC8EA3D4}" presName="node" presStyleLbl="node1" presStyleIdx="8" presStyleCnt="10" custScaleX="218457" custScaleY="107607">
        <dgm:presLayoutVars>
          <dgm:bulletEnabled val="1"/>
        </dgm:presLayoutVars>
      </dgm:prSet>
      <dgm:spPr/>
    </dgm:pt>
    <dgm:pt modelId="{4C78384B-7FB9-1342-803A-7EFEC7BFFA38}" type="pres">
      <dgm:prSet presAssocID="{48C83BA9-F9CF-054E-8200-757BBC8EA3D4}" presName="dummy" presStyleCnt="0"/>
      <dgm:spPr/>
    </dgm:pt>
    <dgm:pt modelId="{0FBB011B-D54B-394D-95B4-1FDEABC3674B}" type="pres">
      <dgm:prSet presAssocID="{560E5196-138C-ED48-B49B-1E44EF18CDB8}" presName="sibTrans" presStyleLbl="sibTrans2D1" presStyleIdx="8" presStyleCnt="10"/>
      <dgm:spPr/>
    </dgm:pt>
    <dgm:pt modelId="{FD6F1ED1-18F9-3544-ADB3-60E897E8E36F}" type="pres">
      <dgm:prSet presAssocID="{ADF36A77-71D1-F046-9823-76F234802F9B}" presName="node" presStyleLbl="node1" presStyleIdx="9" presStyleCnt="10" custScaleX="218457" custScaleY="107607" custRadScaleRad="92865" custRadScaleInc="-27225">
        <dgm:presLayoutVars>
          <dgm:bulletEnabled val="1"/>
        </dgm:presLayoutVars>
      </dgm:prSet>
      <dgm:spPr/>
    </dgm:pt>
    <dgm:pt modelId="{2A6A769B-F8AA-294A-9ED2-00D8CC9B0D28}" type="pres">
      <dgm:prSet presAssocID="{ADF36A77-71D1-F046-9823-76F234802F9B}" presName="dummy" presStyleCnt="0"/>
      <dgm:spPr/>
    </dgm:pt>
    <dgm:pt modelId="{49C7D230-882C-8B4B-B544-A89E6730C601}" type="pres">
      <dgm:prSet presAssocID="{CC590B4B-C146-2A47-9065-AB2CD56A9792}" presName="sibTrans" presStyleLbl="sibTrans2D1" presStyleIdx="9" presStyleCnt="10"/>
      <dgm:spPr/>
    </dgm:pt>
  </dgm:ptLst>
  <dgm:cxnLst>
    <dgm:cxn modelId="{A8626004-9A59-A946-AC74-DCC4608DA175}" type="presOf" srcId="{319F42D5-4F0A-4E46-B5A1-8D25DDE524A3}" destId="{F7DC5552-72D5-D141-8A16-568BB742460D}" srcOrd="0" destOrd="0" presId="urn:microsoft.com/office/officeart/2005/8/layout/radial6"/>
    <dgm:cxn modelId="{41FA5F35-430D-F646-8C56-07B52FA06779}" type="presOf" srcId="{2BE1CC50-812E-B340-B78A-C7599687475A}" destId="{1C54C8AA-5C5B-1D44-ACB3-103330DF91C3}" srcOrd="0" destOrd="0" presId="urn:microsoft.com/office/officeart/2005/8/layout/radial6"/>
    <dgm:cxn modelId="{5854DE36-B2A5-AC4B-B1B1-133A64C21F25}" type="presOf" srcId="{6A8C1205-FBD4-E549-BEAB-704412B0522A}" destId="{4162A61E-26B1-BC4A-9676-E9A5C6D5418A}" srcOrd="0" destOrd="0" presId="urn:microsoft.com/office/officeart/2005/8/layout/radial6"/>
    <dgm:cxn modelId="{C5519040-9FF1-D548-B264-62A6BD549BF5}" type="presOf" srcId="{CC590B4B-C146-2A47-9065-AB2CD56A9792}" destId="{49C7D230-882C-8B4B-B544-A89E6730C601}" srcOrd="0" destOrd="0" presId="urn:microsoft.com/office/officeart/2005/8/layout/radial6"/>
    <dgm:cxn modelId="{99C47147-8ABF-D344-ACF5-DEBF6F0E41DB}" type="presOf" srcId="{0EBB7A42-2529-8944-A281-EEA4748CC011}" destId="{93C99B9A-2AF1-E444-AB3D-47036CE33948}" srcOrd="0" destOrd="0" presId="urn:microsoft.com/office/officeart/2005/8/layout/radial6"/>
    <dgm:cxn modelId="{6D6EE74A-9CB2-394F-A025-40E4B652B2A3}" type="presOf" srcId="{47086915-005F-A043-852F-E43E2202686B}" destId="{E64CCE34-FDE0-8843-8B91-83667478BF9C}" srcOrd="0" destOrd="0" presId="urn:microsoft.com/office/officeart/2005/8/layout/radial6"/>
    <dgm:cxn modelId="{DDB0164B-B354-CB4E-BAE3-AC0F3D326200}" srcId="{25D5AF40-11B7-6E4F-BEB2-AA6A3F0A9CD4}" destId="{40A5033B-1EB0-FD49-9370-7103B92E53BC}" srcOrd="3" destOrd="0" parTransId="{179F4DD9-68BD-9A48-800D-F5D943D75769}" sibTransId="{99546A69-EDAC-F34D-A991-BC9EB6E4E003}"/>
    <dgm:cxn modelId="{97AF5C5B-C573-204D-BCDC-4C3B42D07CA8}" type="presOf" srcId="{61954A45-B420-6B44-ADE8-56FEC933C8FB}" destId="{0D827387-AF4F-494C-A6FD-0BD8549BEB3E}" srcOrd="0" destOrd="0" presId="urn:microsoft.com/office/officeart/2005/8/layout/radial6"/>
    <dgm:cxn modelId="{594F585E-F3CA-8947-9A6E-42F6C339A5C4}" type="presOf" srcId="{171C8BD2-E31E-CC47-9D2B-821B406C7B85}" destId="{3855AAF7-CDC9-194C-90B5-78950E4BCE48}" srcOrd="0" destOrd="0" presId="urn:microsoft.com/office/officeart/2005/8/layout/radial6"/>
    <dgm:cxn modelId="{2CD35D5F-DA5E-B749-B344-D6B9BCD1A2F9}" type="presOf" srcId="{99546A69-EDAC-F34D-A991-BC9EB6E4E003}" destId="{86DE241C-8605-EE48-A378-850D9A1E426B}" srcOrd="0" destOrd="0" presId="urn:microsoft.com/office/officeart/2005/8/layout/radial6"/>
    <dgm:cxn modelId="{050EA061-2708-5949-BDBB-62C35CC4ACE1}" type="presOf" srcId="{78BE1887-ECB7-9846-8922-F5106899D97C}" destId="{C6793C91-222F-544F-B859-67F4D7A943DC}" srcOrd="0" destOrd="0" presId="urn:microsoft.com/office/officeart/2005/8/layout/radial6"/>
    <dgm:cxn modelId="{8E1C4B65-73DD-5348-8E98-B1C9451D41C5}" srcId="{25D5AF40-11B7-6E4F-BEB2-AA6A3F0A9CD4}" destId="{171C8BD2-E31E-CC47-9D2B-821B406C7B85}" srcOrd="5" destOrd="0" parTransId="{3678DECC-F990-7C4E-B192-BD825A53FF98}" sibTransId="{319F42D5-4F0A-4E46-B5A1-8D25DDE524A3}"/>
    <dgm:cxn modelId="{28E78168-61D9-A846-945D-3432DCB4787E}" srcId="{25D5AF40-11B7-6E4F-BEB2-AA6A3F0A9CD4}" destId="{61954A45-B420-6B44-ADE8-56FEC933C8FB}" srcOrd="4" destOrd="0" parTransId="{174071BB-DFE0-7548-8153-D2DECB1AD19F}" sibTransId="{78BE1887-ECB7-9846-8922-F5106899D97C}"/>
    <dgm:cxn modelId="{5C87937D-8AE9-9C48-BC13-0AA5A6402380}" srcId="{25D5AF40-11B7-6E4F-BEB2-AA6A3F0A9CD4}" destId="{48C83BA9-F9CF-054E-8200-757BBC8EA3D4}" srcOrd="8" destOrd="0" parTransId="{29B2F12F-89EC-C048-B3D0-E76545E306FE}" sibTransId="{560E5196-138C-ED48-B49B-1E44EF18CDB8}"/>
    <dgm:cxn modelId="{D875637E-0853-E64B-9B00-FF0695BECB97}" type="presOf" srcId="{CD25436B-97BE-5D40-BB07-5EC6EEE8832C}" destId="{B3C8BD57-766B-F04F-B296-B459A17BE092}" srcOrd="0" destOrd="0" presId="urn:microsoft.com/office/officeart/2005/8/layout/radial6"/>
    <dgm:cxn modelId="{1288AE86-C2BF-7D47-B747-3F76FBD67F57}" srcId="{25D5AF40-11B7-6E4F-BEB2-AA6A3F0A9CD4}" destId="{47086915-005F-A043-852F-E43E2202686B}" srcOrd="1" destOrd="0" parTransId="{388EE8DA-DDE2-4842-8A8F-A75C9B876296}" sibTransId="{6A8C1205-FBD4-E549-BEAB-704412B0522A}"/>
    <dgm:cxn modelId="{2C857E94-EB66-EF43-9A55-7C775E3053E2}" type="presOf" srcId="{AA85DD06-DD04-4C4E-9D75-D5BC577C2B3E}" destId="{E4EA2B41-54A1-8F41-9F79-74BC06E80993}" srcOrd="0" destOrd="0" presId="urn:microsoft.com/office/officeart/2005/8/layout/radial6"/>
    <dgm:cxn modelId="{2430C694-C574-7543-BE1C-F70650436189}" srcId="{7A905B0E-4A78-7E4C-82BA-E4FF6037A913}" destId="{25D5AF40-11B7-6E4F-BEB2-AA6A3F0A9CD4}" srcOrd="0" destOrd="0" parTransId="{8F3878A0-01C7-1F4A-9E60-D531D01E2976}" sibTransId="{B878DCA5-8E4D-8D43-9425-A627ADD1FD7C}"/>
    <dgm:cxn modelId="{DD44659D-A18D-1541-8200-E6DD6B99CFFC}" type="presOf" srcId="{48C83BA9-F9CF-054E-8200-757BBC8EA3D4}" destId="{8AD1CA74-DC40-F04B-8005-250ADD034433}" srcOrd="0" destOrd="0" presId="urn:microsoft.com/office/officeart/2005/8/layout/radial6"/>
    <dgm:cxn modelId="{2D968AB4-3577-2C46-9D08-ED25099314AC}" srcId="{25D5AF40-11B7-6E4F-BEB2-AA6A3F0A9CD4}" destId="{ADF36A77-71D1-F046-9823-76F234802F9B}" srcOrd="9" destOrd="0" parTransId="{31BBC774-D0CF-6440-AF9B-3BC68CCFA347}" sibTransId="{CC590B4B-C146-2A47-9065-AB2CD56A9792}"/>
    <dgm:cxn modelId="{E08D5DC1-E296-1E4B-8B00-AA3EE5F8B924}" srcId="{25D5AF40-11B7-6E4F-BEB2-AA6A3F0A9CD4}" destId="{45994C86-0D71-C14D-9507-B45D865E11C6}" srcOrd="6" destOrd="0" parTransId="{328F6A24-AA9E-0A48-A6E5-421D446EA5F3}" sibTransId="{AA85DD06-DD04-4C4E-9D75-D5BC577C2B3E}"/>
    <dgm:cxn modelId="{1A57F1C4-A58F-9349-A97E-50F84C630463}" srcId="{25D5AF40-11B7-6E4F-BEB2-AA6A3F0A9CD4}" destId="{0EBB7A42-2529-8944-A281-EEA4748CC011}" srcOrd="7" destOrd="0" parTransId="{3665BB07-DECC-E446-BB13-D3AAD36C6EC6}" sibTransId="{CD25436B-97BE-5D40-BB07-5EC6EEE8832C}"/>
    <dgm:cxn modelId="{3A13AFC9-C5BA-9242-A05B-A42C0F729CE3}" type="presOf" srcId="{7A905B0E-4A78-7E4C-82BA-E4FF6037A913}" destId="{C55CDF7F-279C-E041-9F4F-4F4DA8D9541B}" srcOrd="0" destOrd="0" presId="urn:microsoft.com/office/officeart/2005/8/layout/radial6"/>
    <dgm:cxn modelId="{3A3B6DDE-14A0-F249-BAB3-A1D141D68369}" type="presOf" srcId="{5FB0AFB5-E789-A041-830A-0042A8D9B91E}" destId="{A99C97D5-5AD5-AA4B-A618-7CAE5FC76601}" srcOrd="0" destOrd="0" presId="urn:microsoft.com/office/officeart/2005/8/layout/radial6"/>
    <dgm:cxn modelId="{6EC311E0-AE91-B146-A11F-ADA7F33C3839}" type="presOf" srcId="{791AB6E0-2D04-F04E-96E6-A4B1AF99A78C}" destId="{4FEF2A1A-5DC7-EB4A-8377-C2380ADF9377}" srcOrd="0" destOrd="0" presId="urn:microsoft.com/office/officeart/2005/8/layout/radial6"/>
    <dgm:cxn modelId="{F101B9E3-205D-D143-B2AF-B8A36AF926D0}" type="presOf" srcId="{CBBC4F3F-6BF6-6B48-8DD3-4CB04A80C158}" destId="{CA0C87AD-684D-B548-95A2-D4684244BBD7}" srcOrd="0" destOrd="0" presId="urn:microsoft.com/office/officeart/2005/8/layout/radial6"/>
    <dgm:cxn modelId="{D81E47E7-C478-1A4E-8698-DFA7B4C1E257}" type="presOf" srcId="{ADF36A77-71D1-F046-9823-76F234802F9B}" destId="{FD6F1ED1-18F9-3544-ADB3-60E897E8E36F}" srcOrd="0" destOrd="0" presId="urn:microsoft.com/office/officeart/2005/8/layout/radial6"/>
    <dgm:cxn modelId="{188FCBEA-C639-5A40-9980-7D0EE8017B6D}" type="presOf" srcId="{40A5033B-1EB0-FD49-9370-7103B92E53BC}" destId="{F686C219-B783-8E4B-8CD2-817897E58F15}" srcOrd="0" destOrd="0" presId="urn:microsoft.com/office/officeart/2005/8/layout/radial6"/>
    <dgm:cxn modelId="{A5010AEE-3695-934B-A8C3-17A56C8822D6}" srcId="{25D5AF40-11B7-6E4F-BEB2-AA6A3F0A9CD4}" destId="{791AB6E0-2D04-F04E-96E6-A4B1AF99A78C}" srcOrd="0" destOrd="0" parTransId="{0F49F9FA-09B4-A148-8EE6-98F5C48EE1E1}" sibTransId="{CBBC4F3F-6BF6-6B48-8DD3-4CB04A80C158}"/>
    <dgm:cxn modelId="{0B2EC6F1-46AC-6848-AA86-649AE55F5D7D}" srcId="{25D5AF40-11B7-6E4F-BEB2-AA6A3F0A9CD4}" destId="{5FB0AFB5-E789-A041-830A-0042A8D9B91E}" srcOrd="2" destOrd="0" parTransId="{1B3EA506-A216-D945-AEE6-61DF81C708A3}" sibTransId="{2BE1CC50-812E-B340-B78A-C7599687475A}"/>
    <dgm:cxn modelId="{197112F5-1741-824E-BDB6-C78EEB51AE0D}" type="presOf" srcId="{25D5AF40-11B7-6E4F-BEB2-AA6A3F0A9CD4}" destId="{C8C74691-DEA3-F448-94AB-E8FF071D6A98}" srcOrd="0" destOrd="0" presId="urn:microsoft.com/office/officeart/2005/8/layout/radial6"/>
    <dgm:cxn modelId="{025C74FB-63B6-9C4A-9A88-6CD5BF5386E8}" type="presOf" srcId="{560E5196-138C-ED48-B49B-1E44EF18CDB8}" destId="{0FBB011B-D54B-394D-95B4-1FDEABC3674B}" srcOrd="0" destOrd="0" presId="urn:microsoft.com/office/officeart/2005/8/layout/radial6"/>
    <dgm:cxn modelId="{7245EBFB-1491-2345-9841-7C29ED345187}" type="presOf" srcId="{45994C86-0D71-C14D-9507-B45D865E11C6}" destId="{02B69654-F415-AA47-BE59-9CBE1BD4096A}" srcOrd="0" destOrd="0" presId="urn:microsoft.com/office/officeart/2005/8/layout/radial6"/>
    <dgm:cxn modelId="{E4CBE71A-198A-DF47-AE07-927D4548CC89}" type="presParOf" srcId="{C55CDF7F-279C-E041-9F4F-4F4DA8D9541B}" destId="{C8C74691-DEA3-F448-94AB-E8FF071D6A98}" srcOrd="0" destOrd="0" presId="urn:microsoft.com/office/officeart/2005/8/layout/radial6"/>
    <dgm:cxn modelId="{02743A55-4E3A-FE43-976C-58CAC85B219B}" type="presParOf" srcId="{C55CDF7F-279C-E041-9F4F-4F4DA8D9541B}" destId="{4FEF2A1A-5DC7-EB4A-8377-C2380ADF9377}" srcOrd="1" destOrd="0" presId="urn:microsoft.com/office/officeart/2005/8/layout/radial6"/>
    <dgm:cxn modelId="{D8998A63-3538-0D4A-A10B-425D726C7383}" type="presParOf" srcId="{C55CDF7F-279C-E041-9F4F-4F4DA8D9541B}" destId="{B3414EBC-7F9E-124C-9813-A5EAB9A5D766}" srcOrd="2" destOrd="0" presId="urn:microsoft.com/office/officeart/2005/8/layout/radial6"/>
    <dgm:cxn modelId="{0AA7C535-B8EF-AE47-8567-34968D15BE95}" type="presParOf" srcId="{C55CDF7F-279C-E041-9F4F-4F4DA8D9541B}" destId="{CA0C87AD-684D-B548-95A2-D4684244BBD7}" srcOrd="3" destOrd="0" presId="urn:microsoft.com/office/officeart/2005/8/layout/radial6"/>
    <dgm:cxn modelId="{73DE64C8-6A57-8745-9678-70A1C44B0460}" type="presParOf" srcId="{C55CDF7F-279C-E041-9F4F-4F4DA8D9541B}" destId="{E64CCE34-FDE0-8843-8B91-83667478BF9C}" srcOrd="4" destOrd="0" presId="urn:microsoft.com/office/officeart/2005/8/layout/radial6"/>
    <dgm:cxn modelId="{C97F7A32-1DEA-6F41-8A45-506B722152D3}" type="presParOf" srcId="{C55CDF7F-279C-E041-9F4F-4F4DA8D9541B}" destId="{37A32B41-3475-304D-A809-EA4EE540A293}" srcOrd="5" destOrd="0" presId="urn:microsoft.com/office/officeart/2005/8/layout/radial6"/>
    <dgm:cxn modelId="{608999AB-C9DC-B247-B544-6F0112B4CD4E}" type="presParOf" srcId="{C55CDF7F-279C-E041-9F4F-4F4DA8D9541B}" destId="{4162A61E-26B1-BC4A-9676-E9A5C6D5418A}" srcOrd="6" destOrd="0" presId="urn:microsoft.com/office/officeart/2005/8/layout/radial6"/>
    <dgm:cxn modelId="{74BD1FF4-A5C6-3340-8615-E8C35C422044}" type="presParOf" srcId="{C55CDF7F-279C-E041-9F4F-4F4DA8D9541B}" destId="{A99C97D5-5AD5-AA4B-A618-7CAE5FC76601}" srcOrd="7" destOrd="0" presId="urn:microsoft.com/office/officeart/2005/8/layout/radial6"/>
    <dgm:cxn modelId="{078C29C8-68F2-684C-928C-A82EE3270F83}" type="presParOf" srcId="{C55CDF7F-279C-E041-9F4F-4F4DA8D9541B}" destId="{F4BF89DD-D50B-5E4C-BA92-5978C513B97C}" srcOrd="8" destOrd="0" presId="urn:microsoft.com/office/officeart/2005/8/layout/radial6"/>
    <dgm:cxn modelId="{416DA527-52D2-2E49-BEB8-AF2A1D68B2C9}" type="presParOf" srcId="{C55CDF7F-279C-E041-9F4F-4F4DA8D9541B}" destId="{1C54C8AA-5C5B-1D44-ACB3-103330DF91C3}" srcOrd="9" destOrd="0" presId="urn:microsoft.com/office/officeart/2005/8/layout/radial6"/>
    <dgm:cxn modelId="{446F238F-CF13-544A-9A06-22206D6AC0B2}" type="presParOf" srcId="{C55CDF7F-279C-E041-9F4F-4F4DA8D9541B}" destId="{F686C219-B783-8E4B-8CD2-817897E58F15}" srcOrd="10" destOrd="0" presId="urn:microsoft.com/office/officeart/2005/8/layout/radial6"/>
    <dgm:cxn modelId="{6B7262F7-79B5-5546-A926-EDAFA5F57E2B}" type="presParOf" srcId="{C55CDF7F-279C-E041-9F4F-4F4DA8D9541B}" destId="{9F27610C-AA2E-594F-95B3-8DF98C675A02}" srcOrd="11" destOrd="0" presId="urn:microsoft.com/office/officeart/2005/8/layout/radial6"/>
    <dgm:cxn modelId="{FA728541-F53D-2944-94EF-A3A1E9A10680}" type="presParOf" srcId="{C55CDF7F-279C-E041-9F4F-4F4DA8D9541B}" destId="{86DE241C-8605-EE48-A378-850D9A1E426B}" srcOrd="12" destOrd="0" presId="urn:microsoft.com/office/officeart/2005/8/layout/radial6"/>
    <dgm:cxn modelId="{40C1C4D0-C129-8E4E-BB77-C9E2BDD0D2CC}" type="presParOf" srcId="{C55CDF7F-279C-E041-9F4F-4F4DA8D9541B}" destId="{0D827387-AF4F-494C-A6FD-0BD8549BEB3E}" srcOrd="13" destOrd="0" presId="urn:microsoft.com/office/officeart/2005/8/layout/radial6"/>
    <dgm:cxn modelId="{3DA91353-9957-5A41-9272-148DC6AF735D}" type="presParOf" srcId="{C55CDF7F-279C-E041-9F4F-4F4DA8D9541B}" destId="{98609A66-7C0E-7E40-9A74-AD6BE8571C3C}" srcOrd="14" destOrd="0" presId="urn:microsoft.com/office/officeart/2005/8/layout/radial6"/>
    <dgm:cxn modelId="{12E03DD4-EBFC-954F-B600-849331CF3DAC}" type="presParOf" srcId="{C55CDF7F-279C-E041-9F4F-4F4DA8D9541B}" destId="{C6793C91-222F-544F-B859-67F4D7A943DC}" srcOrd="15" destOrd="0" presId="urn:microsoft.com/office/officeart/2005/8/layout/radial6"/>
    <dgm:cxn modelId="{51DEB0FF-CC7B-4046-8759-A82BD102028F}" type="presParOf" srcId="{C55CDF7F-279C-E041-9F4F-4F4DA8D9541B}" destId="{3855AAF7-CDC9-194C-90B5-78950E4BCE48}" srcOrd="16" destOrd="0" presId="urn:microsoft.com/office/officeart/2005/8/layout/radial6"/>
    <dgm:cxn modelId="{843C3001-560E-FD47-889F-AC9ED873AA1B}" type="presParOf" srcId="{C55CDF7F-279C-E041-9F4F-4F4DA8D9541B}" destId="{3C8D7164-FA05-AB45-8368-85B553272EAB}" srcOrd="17" destOrd="0" presId="urn:microsoft.com/office/officeart/2005/8/layout/radial6"/>
    <dgm:cxn modelId="{5E07EACF-557D-734F-8E6F-48F359816B25}" type="presParOf" srcId="{C55CDF7F-279C-E041-9F4F-4F4DA8D9541B}" destId="{F7DC5552-72D5-D141-8A16-568BB742460D}" srcOrd="18" destOrd="0" presId="urn:microsoft.com/office/officeart/2005/8/layout/radial6"/>
    <dgm:cxn modelId="{75A23DB9-51F3-FD4B-9EB1-64C9FC4F3B0C}" type="presParOf" srcId="{C55CDF7F-279C-E041-9F4F-4F4DA8D9541B}" destId="{02B69654-F415-AA47-BE59-9CBE1BD4096A}" srcOrd="19" destOrd="0" presId="urn:microsoft.com/office/officeart/2005/8/layout/radial6"/>
    <dgm:cxn modelId="{BD9FBC78-F63D-AC4C-A4F8-6140F16987D0}" type="presParOf" srcId="{C55CDF7F-279C-E041-9F4F-4F4DA8D9541B}" destId="{154EF02A-A121-324C-AD4B-6FB19CA9EC6D}" srcOrd="20" destOrd="0" presId="urn:microsoft.com/office/officeart/2005/8/layout/radial6"/>
    <dgm:cxn modelId="{FAF398EF-50A7-474E-A625-EFA8BA9E094D}" type="presParOf" srcId="{C55CDF7F-279C-E041-9F4F-4F4DA8D9541B}" destId="{E4EA2B41-54A1-8F41-9F79-74BC06E80993}" srcOrd="21" destOrd="0" presId="urn:microsoft.com/office/officeart/2005/8/layout/radial6"/>
    <dgm:cxn modelId="{A9A4E2B3-D75E-A649-BCFE-C35567877476}" type="presParOf" srcId="{C55CDF7F-279C-E041-9F4F-4F4DA8D9541B}" destId="{93C99B9A-2AF1-E444-AB3D-47036CE33948}" srcOrd="22" destOrd="0" presId="urn:microsoft.com/office/officeart/2005/8/layout/radial6"/>
    <dgm:cxn modelId="{F33BBFA5-581A-6749-B216-57DD0F004E1E}" type="presParOf" srcId="{C55CDF7F-279C-E041-9F4F-4F4DA8D9541B}" destId="{4863ED68-FB4F-6540-9722-88F65506A9E0}" srcOrd="23" destOrd="0" presId="urn:microsoft.com/office/officeart/2005/8/layout/radial6"/>
    <dgm:cxn modelId="{5AEBEF2F-3D28-F740-BF37-AAF7765BF243}" type="presParOf" srcId="{C55CDF7F-279C-E041-9F4F-4F4DA8D9541B}" destId="{B3C8BD57-766B-F04F-B296-B459A17BE092}" srcOrd="24" destOrd="0" presId="urn:microsoft.com/office/officeart/2005/8/layout/radial6"/>
    <dgm:cxn modelId="{FF701C2A-7FBE-054D-9C87-F1643744DB64}" type="presParOf" srcId="{C55CDF7F-279C-E041-9F4F-4F4DA8D9541B}" destId="{8AD1CA74-DC40-F04B-8005-250ADD034433}" srcOrd="25" destOrd="0" presId="urn:microsoft.com/office/officeart/2005/8/layout/radial6"/>
    <dgm:cxn modelId="{0FB04918-753B-9C45-986F-1C307096C35F}" type="presParOf" srcId="{C55CDF7F-279C-E041-9F4F-4F4DA8D9541B}" destId="{4C78384B-7FB9-1342-803A-7EFEC7BFFA38}" srcOrd="26" destOrd="0" presId="urn:microsoft.com/office/officeart/2005/8/layout/radial6"/>
    <dgm:cxn modelId="{04D2E854-7457-6444-9B13-FA9336408FFF}" type="presParOf" srcId="{C55CDF7F-279C-E041-9F4F-4F4DA8D9541B}" destId="{0FBB011B-D54B-394D-95B4-1FDEABC3674B}" srcOrd="27" destOrd="0" presId="urn:microsoft.com/office/officeart/2005/8/layout/radial6"/>
    <dgm:cxn modelId="{AADA997D-1858-F147-9DAB-7E080ECC3202}" type="presParOf" srcId="{C55CDF7F-279C-E041-9F4F-4F4DA8D9541B}" destId="{FD6F1ED1-18F9-3544-ADB3-60E897E8E36F}" srcOrd="28" destOrd="0" presId="urn:microsoft.com/office/officeart/2005/8/layout/radial6"/>
    <dgm:cxn modelId="{F70511B2-73C5-304F-ADD1-960960FAE909}" type="presParOf" srcId="{C55CDF7F-279C-E041-9F4F-4F4DA8D9541B}" destId="{2A6A769B-F8AA-294A-9ED2-00D8CC9B0D28}" srcOrd="29" destOrd="0" presId="urn:microsoft.com/office/officeart/2005/8/layout/radial6"/>
    <dgm:cxn modelId="{0A5584B6-F28D-D645-B903-FE7E88B88BD8}" type="presParOf" srcId="{C55CDF7F-279C-E041-9F4F-4F4DA8D9541B}" destId="{49C7D230-882C-8B4B-B544-A89E6730C601}" srcOrd="30"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5EEF27-4DDB-984D-A471-4E92B09625EF}"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857221EE-CF6D-AF4A-ADB3-97D5129BBD0A}">
      <dgm:prSet phldrT="[Text]"/>
      <dgm:spPr/>
      <dgm:t>
        <a:bodyPr/>
        <a:lstStyle/>
        <a:p>
          <a:r>
            <a:rPr lang="en-US" dirty="0"/>
            <a:t>Agile</a:t>
          </a:r>
        </a:p>
      </dgm:t>
    </dgm:pt>
    <dgm:pt modelId="{CC2C5CA3-26C0-5A4C-BE90-6292DC0998FE}" type="parTrans" cxnId="{AA8DA088-0407-D648-9AA4-29A36F4C012A}">
      <dgm:prSet/>
      <dgm:spPr/>
      <dgm:t>
        <a:bodyPr/>
        <a:lstStyle/>
        <a:p>
          <a:endParaRPr lang="en-US"/>
        </a:p>
      </dgm:t>
    </dgm:pt>
    <dgm:pt modelId="{79D6A531-7798-DB4D-B58E-5EA2822ABC53}" type="sibTrans" cxnId="{AA8DA088-0407-D648-9AA4-29A36F4C012A}">
      <dgm:prSet/>
      <dgm:spPr/>
      <dgm:t>
        <a:bodyPr/>
        <a:lstStyle/>
        <a:p>
          <a:endParaRPr lang="en-US"/>
        </a:p>
      </dgm:t>
    </dgm:pt>
    <dgm:pt modelId="{41289187-A6F5-AD40-BB1A-AB2176D94B6A}">
      <dgm:prSet phldrT="[Text]"/>
      <dgm:spPr/>
      <dgm:t>
        <a:bodyPr/>
        <a:lstStyle/>
        <a:p>
          <a:r>
            <a:rPr lang="en-US" dirty="0"/>
            <a:t>Iterative</a:t>
          </a:r>
        </a:p>
      </dgm:t>
    </dgm:pt>
    <dgm:pt modelId="{B23792DC-2153-624E-830D-CAA7F16CA9EB}" type="parTrans" cxnId="{1CF406C5-8F19-4948-A0D7-8B1A73A94191}">
      <dgm:prSet/>
      <dgm:spPr>
        <a:ln>
          <a:solidFill>
            <a:schemeClr val="tx1"/>
          </a:solidFill>
        </a:ln>
      </dgm:spPr>
      <dgm:t>
        <a:bodyPr/>
        <a:lstStyle/>
        <a:p>
          <a:endParaRPr lang="en-US"/>
        </a:p>
      </dgm:t>
    </dgm:pt>
    <dgm:pt modelId="{066FA90E-C71A-3341-9CF7-6A5F515A04FE}" type="sibTrans" cxnId="{1CF406C5-8F19-4948-A0D7-8B1A73A94191}">
      <dgm:prSet/>
      <dgm:spPr/>
      <dgm:t>
        <a:bodyPr/>
        <a:lstStyle/>
        <a:p>
          <a:endParaRPr lang="en-US"/>
        </a:p>
      </dgm:t>
    </dgm:pt>
    <dgm:pt modelId="{111B2C59-183C-654C-B1CA-E2FB242CAE71}">
      <dgm:prSet phldrT="[Text]"/>
      <dgm:spPr/>
      <dgm:t>
        <a:bodyPr/>
        <a:lstStyle/>
        <a:p>
          <a:r>
            <a:rPr lang="en-US" dirty="0"/>
            <a:t>Adaptive</a:t>
          </a:r>
        </a:p>
      </dgm:t>
    </dgm:pt>
    <dgm:pt modelId="{B6B159EC-1BFC-F64D-9C23-E67C65F24FAB}" type="parTrans" cxnId="{424F6FE0-DC92-C447-9BA2-49BD17F42DC1}">
      <dgm:prSet/>
      <dgm:spPr>
        <a:ln>
          <a:solidFill>
            <a:schemeClr val="tx1"/>
          </a:solidFill>
        </a:ln>
      </dgm:spPr>
      <dgm:t>
        <a:bodyPr/>
        <a:lstStyle/>
        <a:p>
          <a:endParaRPr lang="en-US"/>
        </a:p>
      </dgm:t>
    </dgm:pt>
    <dgm:pt modelId="{4B110D8F-87A7-A846-9450-29C218A1ABF6}" type="sibTrans" cxnId="{424F6FE0-DC92-C447-9BA2-49BD17F42DC1}">
      <dgm:prSet/>
      <dgm:spPr/>
      <dgm:t>
        <a:bodyPr/>
        <a:lstStyle/>
        <a:p>
          <a:endParaRPr lang="en-US"/>
        </a:p>
      </dgm:t>
    </dgm:pt>
    <dgm:pt modelId="{6B788A35-9324-324F-8F9F-97AE15E30074}" type="pres">
      <dgm:prSet presAssocID="{3F5EEF27-4DDB-984D-A471-4E92B09625EF}" presName="hierChild1" presStyleCnt="0">
        <dgm:presLayoutVars>
          <dgm:orgChart val="1"/>
          <dgm:chPref val="1"/>
          <dgm:dir/>
          <dgm:animOne val="branch"/>
          <dgm:animLvl val="lvl"/>
          <dgm:resizeHandles/>
        </dgm:presLayoutVars>
      </dgm:prSet>
      <dgm:spPr/>
    </dgm:pt>
    <dgm:pt modelId="{C39EC933-9847-5544-9D8C-07A95CCAD68F}" type="pres">
      <dgm:prSet presAssocID="{857221EE-CF6D-AF4A-ADB3-97D5129BBD0A}" presName="hierRoot1" presStyleCnt="0">
        <dgm:presLayoutVars>
          <dgm:hierBranch val="init"/>
        </dgm:presLayoutVars>
      </dgm:prSet>
      <dgm:spPr/>
    </dgm:pt>
    <dgm:pt modelId="{B7A81D6B-4F8E-6A4E-B154-9189E8D446B0}" type="pres">
      <dgm:prSet presAssocID="{857221EE-CF6D-AF4A-ADB3-97D5129BBD0A}" presName="rootComposite1" presStyleCnt="0"/>
      <dgm:spPr/>
    </dgm:pt>
    <dgm:pt modelId="{2B9BCB05-1021-F940-AF47-C9ABB8C1327F}" type="pres">
      <dgm:prSet presAssocID="{857221EE-CF6D-AF4A-ADB3-97D5129BBD0A}" presName="rootText1" presStyleLbl="node0" presStyleIdx="0" presStyleCnt="1" custScaleX="66711" custScaleY="65813" custLinFactNeighborX="1782">
        <dgm:presLayoutVars>
          <dgm:chPref val="3"/>
        </dgm:presLayoutVars>
      </dgm:prSet>
      <dgm:spPr/>
    </dgm:pt>
    <dgm:pt modelId="{6FC4B5A0-A096-0247-B570-82AC0F51869B}" type="pres">
      <dgm:prSet presAssocID="{857221EE-CF6D-AF4A-ADB3-97D5129BBD0A}" presName="rootConnector1" presStyleLbl="node1" presStyleIdx="0" presStyleCnt="0"/>
      <dgm:spPr/>
    </dgm:pt>
    <dgm:pt modelId="{73886DD9-9658-A143-A234-B894849ABFAC}" type="pres">
      <dgm:prSet presAssocID="{857221EE-CF6D-AF4A-ADB3-97D5129BBD0A}" presName="hierChild2" presStyleCnt="0"/>
      <dgm:spPr/>
    </dgm:pt>
    <dgm:pt modelId="{2DD66DAD-B523-904D-BA14-43657A4808FD}" type="pres">
      <dgm:prSet presAssocID="{B23792DC-2153-624E-830D-CAA7F16CA9EB}" presName="Name37" presStyleLbl="parChTrans1D2" presStyleIdx="0" presStyleCnt="2"/>
      <dgm:spPr/>
    </dgm:pt>
    <dgm:pt modelId="{D979C7FE-3988-1040-B23A-5008C8D38685}" type="pres">
      <dgm:prSet presAssocID="{41289187-A6F5-AD40-BB1A-AB2176D94B6A}" presName="hierRoot2" presStyleCnt="0">
        <dgm:presLayoutVars>
          <dgm:hierBranch val="init"/>
        </dgm:presLayoutVars>
      </dgm:prSet>
      <dgm:spPr/>
    </dgm:pt>
    <dgm:pt modelId="{A1BA87E7-6B42-8148-94B9-6B1CAC6A5651}" type="pres">
      <dgm:prSet presAssocID="{41289187-A6F5-AD40-BB1A-AB2176D94B6A}" presName="rootComposite" presStyleCnt="0"/>
      <dgm:spPr/>
    </dgm:pt>
    <dgm:pt modelId="{B5192114-C0B1-2142-98E3-1CDC98881A0E}" type="pres">
      <dgm:prSet presAssocID="{41289187-A6F5-AD40-BB1A-AB2176D94B6A}" presName="rootText" presStyleLbl="node2" presStyleIdx="0" presStyleCnt="2" custScaleX="90057" custScaleY="65813" custLinFactNeighborX="-30693">
        <dgm:presLayoutVars>
          <dgm:chPref val="3"/>
        </dgm:presLayoutVars>
      </dgm:prSet>
      <dgm:spPr/>
    </dgm:pt>
    <dgm:pt modelId="{13A7397D-236C-F240-A322-7782216F3DDF}" type="pres">
      <dgm:prSet presAssocID="{41289187-A6F5-AD40-BB1A-AB2176D94B6A}" presName="rootConnector" presStyleLbl="node2" presStyleIdx="0" presStyleCnt="2"/>
      <dgm:spPr/>
    </dgm:pt>
    <dgm:pt modelId="{47EAF065-5A61-7F48-B161-2247BD983801}" type="pres">
      <dgm:prSet presAssocID="{41289187-A6F5-AD40-BB1A-AB2176D94B6A}" presName="hierChild4" presStyleCnt="0"/>
      <dgm:spPr/>
    </dgm:pt>
    <dgm:pt modelId="{D5240B20-7001-5F4E-9870-558F06568AF3}" type="pres">
      <dgm:prSet presAssocID="{41289187-A6F5-AD40-BB1A-AB2176D94B6A}" presName="hierChild5" presStyleCnt="0"/>
      <dgm:spPr/>
    </dgm:pt>
    <dgm:pt modelId="{8B5B5FD5-0414-1E41-84FC-D4BCFFC179CB}" type="pres">
      <dgm:prSet presAssocID="{B6B159EC-1BFC-F64D-9C23-E67C65F24FAB}" presName="Name37" presStyleLbl="parChTrans1D2" presStyleIdx="1" presStyleCnt="2"/>
      <dgm:spPr/>
    </dgm:pt>
    <dgm:pt modelId="{8EF56295-07B0-5047-AA7B-AC1EF775CFDF}" type="pres">
      <dgm:prSet presAssocID="{111B2C59-183C-654C-B1CA-E2FB242CAE71}" presName="hierRoot2" presStyleCnt="0">
        <dgm:presLayoutVars>
          <dgm:hierBranch val="init"/>
        </dgm:presLayoutVars>
      </dgm:prSet>
      <dgm:spPr/>
    </dgm:pt>
    <dgm:pt modelId="{B6AD3EF4-08EA-9544-AF45-590A0BEE846B}" type="pres">
      <dgm:prSet presAssocID="{111B2C59-183C-654C-B1CA-E2FB242CAE71}" presName="rootComposite" presStyleCnt="0"/>
      <dgm:spPr/>
    </dgm:pt>
    <dgm:pt modelId="{21F2077A-45FF-1F45-9437-4A98794E8810}" type="pres">
      <dgm:prSet presAssocID="{111B2C59-183C-654C-B1CA-E2FB242CAE71}" presName="rootText" presStyleLbl="node2" presStyleIdx="1" presStyleCnt="2" custScaleX="90057" custScaleY="65813" custLinFactNeighborX="31480">
        <dgm:presLayoutVars>
          <dgm:chPref val="3"/>
        </dgm:presLayoutVars>
      </dgm:prSet>
      <dgm:spPr/>
    </dgm:pt>
    <dgm:pt modelId="{75494201-BAA0-7247-9F0A-C256AC0DA096}" type="pres">
      <dgm:prSet presAssocID="{111B2C59-183C-654C-B1CA-E2FB242CAE71}" presName="rootConnector" presStyleLbl="node2" presStyleIdx="1" presStyleCnt="2"/>
      <dgm:spPr/>
    </dgm:pt>
    <dgm:pt modelId="{B025438C-C346-8D46-851C-3CE5B0292EB9}" type="pres">
      <dgm:prSet presAssocID="{111B2C59-183C-654C-B1CA-E2FB242CAE71}" presName="hierChild4" presStyleCnt="0"/>
      <dgm:spPr/>
    </dgm:pt>
    <dgm:pt modelId="{96FF7E39-B1D4-BD4D-9120-EA266C8F146C}" type="pres">
      <dgm:prSet presAssocID="{111B2C59-183C-654C-B1CA-E2FB242CAE71}" presName="hierChild5" presStyleCnt="0"/>
      <dgm:spPr/>
    </dgm:pt>
    <dgm:pt modelId="{FB598A5E-8AFC-5D4E-A626-45273F2EFF24}" type="pres">
      <dgm:prSet presAssocID="{857221EE-CF6D-AF4A-ADB3-97D5129BBD0A}" presName="hierChild3" presStyleCnt="0"/>
      <dgm:spPr/>
    </dgm:pt>
  </dgm:ptLst>
  <dgm:cxnLst>
    <dgm:cxn modelId="{CA89D310-A03B-3C41-802A-653D36057FE5}" type="presOf" srcId="{B6B159EC-1BFC-F64D-9C23-E67C65F24FAB}" destId="{8B5B5FD5-0414-1E41-84FC-D4BCFFC179CB}" srcOrd="0" destOrd="0" presId="urn:microsoft.com/office/officeart/2005/8/layout/orgChart1"/>
    <dgm:cxn modelId="{8ABA0A6E-DA60-5A41-A05C-9397F2C968BB}" type="presOf" srcId="{857221EE-CF6D-AF4A-ADB3-97D5129BBD0A}" destId="{2B9BCB05-1021-F940-AF47-C9ABB8C1327F}" srcOrd="0" destOrd="0" presId="urn:microsoft.com/office/officeart/2005/8/layout/orgChart1"/>
    <dgm:cxn modelId="{B2B0B670-EB72-6045-B10F-FD88B3914FE9}" type="presOf" srcId="{111B2C59-183C-654C-B1CA-E2FB242CAE71}" destId="{75494201-BAA0-7247-9F0A-C256AC0DA096}" srcOrd="1" destOrd="0" presId="urn:microsoft.com/office/officeart/2005/8/layout/orgChart1"/>
    <dgm:cxn modelId="{A1D09377-5C95-3841-ABAF-1C2A5E1B46C7}" type="presOf" srcId="{111B2C59-183C-654C-B1CA-E2FB242CAE71}" destId="{21F2077A-45FF-1F45-9437-4A98794E8810}" srcOrd="0" destOrd="0" presId="urn:microsoft.com/office/officeart/2005/8/layout/orgChart1"/>
    <dgm:cxn modelId="{AA8DA088-0407-D648-9AA4-29A36F4C012A}" srcId="{3F5EEF27-4DDB-984D-A471-4E92B09625EF}" destId="{857221EE-CF6D-AF4A-ADB3-97D5129BBD0A}" srcOrd="0" destOrd="0" parTransId="{CC2C5CA3-26C0-5A4C-BE90-6292DC0998FE}" sibTransId="{79D6A531-7798-DB4D-B58E-5EA2822ABC53}"/>
    <dgm:cxn modelId="{B38900A5-31BB-EC42-86BC-3B920AF2E18A}" type="presOf" srcId="{857221EE-CF6D-AF4A-ADB3-97D5129BBD0A}" destId="{6FC4B5A0-A096-0247-B570-82AC0F51869B}" srcOrd="1" destOrd="0" presId="urn:microsoft.com/office/officeart/2005/8/layout/orgChart1"/>
    <dgm:cxn modelId="{B3C739AF-82B9-9B4B-8C79-0561646C6281}" type="presOf" srcId="{B23792DC-2153-624E-830D-CAA7F16CA9EB}" destId="{2DD66DAD-B523-904D-BA14-43657A4808FD}" srcOrd="0" destOrd="0" presId="urn:microsoft.com/office/officeart/2005/8/layout/orgChart1"/>
    <dgm:cxn modelId="{4DA5D9BE-303E-2F47-A6EE-EC0483C31482}" type="presOf" srcId="{3F5EEF27-4DDB-984D-A471-4E92B09625EF}" destId="{6B788A35-9324-324F-8F9F-97AE15E30074}" srcOrd="0" destOrd="0" presId="urn:microsoft.com/office/officeart/2005/8/layout/orgChart1"/>
    <dgm:cxn modelId="{1CF406C5-8F19-4948-A0D7-8B1A73A94191}" srcId="{857221EE-CF6D-AF4A-ADB3-97D5129BBD0A}" destId="{41289187-A6F5-AD40-BB1A-AB2176D94B6A}" srcOrd="0" destOrd="0" parTransId="{B23792DC-2153-624E-830D-CAA7F16CA9EB}" sibTransId="{066FA90E-C71A-3341-9CF7-6A5F515A04FE}"/>
    <dgm:cxn modelId="{09E5B5C7-C213-6342-BF92-5A8F140DF773}" type="presOf" srcId="{41289187-A6F5-AD40-BB1A-AB2176D94B6A}" destId="{B5192114-C0B1-2142-98E3-1CDC98881A0E}" srcOrd="0" destOrd="0" presId="urn:microsoft.com/office/officeart/2005/8/layout/orgChart1"/>
    <dgm:cxn modelId="{424F6FE0-DC92-C447-9BA2-49BD17F42DC1}" srcId="{857221EE-CF6D-AF4A-ADB3-97D5129BBD0A}" destId="{111B2C59-183C-654C-B1CA-E2FB242CAE71}" srcOrd="1" destOrd="0" parTransId="{B6B159EC-1BFC-F64D-9C23-E67C65F24FAB}" sibTransId="{4B110D8F-87A7-A846-9450-29C218A1ABF6}"/>
    <dgm:cxn modelId="{617C17E9-181D-D747-BEB3-FF1726D31B56}" type="presOf" srcId="{41289187-A6F5-AD40-BB1A-AB2176D94B6A}" destId="{13A7397D-236C-F240-A322-7782216F3DDF}" srcOrd="1" destOrd="0" presId="urn:microsoft.com/office/officeart/2005/8/layout/orgChart1"/>
    <dgm:cxn modelId="{9E10D7FB-B915-894E-A9DD-0D75170C6AF3}" type="presParOf" srcId="{6B788A35-9324-324F-8F9F-97AE15E30074}" destId="{C39EC933-9847-5544-9D8C-07A95CCAD68F}" srcOrd="0" destOrd="0" presId="urn:microsoft.com/office/officeart/2005/8/layout/orgChart1"/>
    <dgm:cxn modelId="{35C72312-C66C-5448-A0B0-5F32778DB827}" type="presParOf" srcId="{C39EC933-9847-5544-9D8C-07A95CCAD68F}" destId="{B7A81D6B-4F8E-6A4E-B154-9189E8D446B0}" srcOrd="0" destOrd="0" presId="urn:microsoft.com/office/officeart/2005/8/layout/orgChart1"/>
    <dgm:cxn modelId="{EC096E92-EAA3-C144-B1ED-7DCE90F7EDCE}" type="presParOf" srcId="{B7A81D6B-4F8E-6A4E-B154-9189E8D446B0}" destId="{2B9BCB05-1021-F940-AF47-C9ABB8C1327F}" srcOrd="0" destOrd="0" presId="urn:microsoft.com/office/officeart/2005/8/layout/orgChart1"/>
    <dgm:cxn modelId="{DA6FDE1E-90B3-8044-961D-3799E4F2AEB7}" type="presParOf" srcId="{B7A81D6B-4F8E-6A4E-B154-9189E8D446B0}" destId="{6FC4B5A0-A096-0247-B570-82AC0F51869B}" srcOrd="1" destOrd="0" presId="urn:microsoft.com/office/officeart/2005/8/layout/orgChart1"/>
    <dgm:cxn modelId="{090AC728-4622-BC49-A297-45DB00987F34}" type="presParOf" srcId="{C39EC933-9847-5544-9D8C-07A95CCAD68F}" destId="{73886DD9-9658-A143-A234-B894849ABFAC}" srcOrd="1" destOrd="0" presId="urn:microsoft.com/office/officeart/2005/8/layout/orgChart1"/>
    <dgm:cxn modelId="{CCFFAABC-D522-F347-B9E3-92041F3BFA05}" type="presParOf" srcId="{73886DD9-9658-A143-A234-B894849ABFAC}" destId="{2DD66DAD-B523-904D-BA14-43657A4808FD}" srcOrd="0" destOrd="0" presId="urn:microsoft.com/office/officeart/2005/8/layout/orgChart1"/>
    <dgm:cxn modelId="{47BC6342-E584-2546-A999-B3A7DD99BDB8}" type="presParOf" srcId="{73886DD9-9658-A143-A234-B894849ABFAC}" destId="{D979C7FE-3988-1040-B23A-5008C8D38685}" srcOrd="1" destOrd="0" presId="urn:microsoft.com/office/officeart/2005/8/layout/orgChart1"/>
    <dgm:cxn modelId="{0BBE2E98-F7AB-B54D-954E-A40040EE43C0}" type="presParOf" srcId="{D979C7FE-3988-1040-B23A-5008C8D38685}" destId="{A1BA87E7-6B42-8148-94B9-6B1CAC6A5651}" srcOrd="0" destOrd="0" presId="urn:microsoft.com/office/officeart/2005/8/layout/orgChart1"/>
    <dgm:cxn modelId="{DE3912D6-12EC-2146-8007-0D1ABA31C9C1}" type="presParOf" srcId="{A1BA87E7-6B42-8148-94B9-6B1CAC6A5651}" destId="{B5192114-C0B1-2142-98E3-1CDC98881A0E}" srcOrd="0" destOrd="0" presId="urn:microsoft.com/office/officeart/2005/8/layout/orgChart1"/>
    <dgm:cxn modelId="{63C1E4E6-2DC0-FA4A-8427-40FD16165DA9}" type="presParOf" srcId="{A1BA87E7-6B42-8148-94B9-6B1CAC6A5651}" destId="{13A7397D-236C-F240-A322-7782216F3DDF}" srcOrd="1" destOrd="0" presId="urn:microsoft.com/office/officeart/2005/8/layout/orgChart1"/>
    <dgm:cxn modelId="{DADA46E5-2509-0B4B-9B28-F8BDA8591693}" type="presParOf" srcId="{D979C7FE-3988-1040-B23A-5008C8D38685}" destId="{47EAF065-5A61-7F48-B161-2247BD983801}" srcOrd="1" destOrd="0" presId="urn:microsoft.com/office/officeart/2005/8/layout/orgChart1"/>
    <dgm:cxn modelId="{9E9E2939-F238-EC45-8EE7-C926477F6A21}" type="presParOf" srcId="{D979C7FE-3988-1040-B23A-5008C8D38685}" destId="{D5240B20-7001-5F4E-9870-558F06568AF3}" srcOrd="2" destOrd="0" presId="urn:microsoft.com/office/officeart/2005/8/layout/orgChart1"/>
    <dgm:cxn modelId="{C1396D80-951D-EB44-90AE-AD210BD95F9C}" type="presParOf" srcId="{73886DD9-9658-A143-A234-B894849ABFAC}" destId="{8B5B5FD5-0414-1E41-84FC-D4BCFFC179CB}" srcOrd="2" destOrd="0" presId="urn:microsoft.com/office/officeart/2005/8/layout/orgChart1"/>
    <dgm:cxn modelId="{EF63618F-C2EF-AA4D-872D-17A703C604AE}" type="presParOf" srcId="{73886DD9-9658-A143-A234-B894849ABFAC}" destId="{8EF56295-07B0-5047-AA7B-AC1EF775CFDF}" srcOrd="3" destOrd="0" presId="urn:microsoft.com/office/officeart/2005/8/layout/orgChart1"/>
    <dgm:cxn modelId="{0A51A42A-E803-004A-AC1A-BAB0CF40F82C}" type="presParOf" srcId="{8EF56295-07B0-5047-AA7B-AC1EF775CFDF}" destId="{B6AD3EF4-08EA-9544-AF45-590A0BEE846B}" srcOrd="0" destOrd="0" presId="urn:microsoft.com/office/officeart/2005/8/layout/orgChart1"/>
    <dgm:cxn modelId="{385797F3-5848-D54F-AAE2-09162E4D5C12}" type="presParOf" srcId="{B6AD3EF4-08EA-9544-AF45-590A0BEE846B}" destId="{21F2077A-45FF-1F45-9437-4A98794E8810}" srcOrd="0" destOrd="0" presId="urn:microsoft.com/office/officeart/2005/8/layout/orgChart1"/>
    <dgm:cxn modelId="{91BF0D37-A405-014E-9169-B4C4FB3AB134}" type="presParOf" srcId="{B6AD3EF4-08EA-9544-AF45-590A0BEE846B}" destId="{75494201-BAA0-7247-9F0A-C256AC0DA096}" srcOrd="1" destOrd="0" presId="urn:microsoft.com/office/officeart/2005/8/layout/orgChart1"/>
    <dgm:cxn modelId="{0BACD443-CCB4-DF4A-9512-7B3F4E0DC257}" type="presParOf" srcId="{8EF56295-07B0-5047-AA7B-AC1EF775CFDF}" destId="{B025438C-C346-8D46-851C-3CE5B0292EB9}" srcOrd="1" destOrd="0" presId="urn:microsoft.com/office/officeart/2005/8/layout/orgChart1"/>
    <dgm:cxn modelId="{1EAFE3E8-01A3-0841-8802-65FEC776ED81}" type="presParOf" srcId="{8EF56295-07B0-5047-AA7B-AC1EF775CFDF}" destId="{96FF7E39-B1D4-BD4D-9120-EA266C8F146C}" srcOrd="2" destOrd="0" presId="urn:microsoft.com/office/officeart/2005/8/layout/orgChart1"/>
    <dgm:cxn modelId="{62637521-7401-5149-A80F-388D502FFB21}" type="presParOf" srcId="{C39EC933-9847-5544-9D8C-07A95CCAD68F}" destId="{FB598A5E-8AFC-5D4E-A626-45273F2EFF2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custLinFactY="3068" custLinFactNeighborX="-1020" custLinFactNeighborY="100000">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custLinFactY="3068" custLinFactNeighborX="-1020" custLinFactNeighborY="100000">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custLinFactY="3068" custLinFactNeighborX="-1020" custLinFactNeighborY="100000">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custLinFactY="3068" custLinFactNeighborX="-1020" custLinFactNeighborY="100000">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38394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Agile Frameworks and Methodologies have similar processes that might differ in naming and terminology</a:t>
          </a:r>
          <a:endParaRPr lang="en-US" sz="1600" kern="1200" dirty="0"/>
        </a:p>
      </dsp:txBody>
      <dsp:txXfrm>
        <a:off x="30157" y="414100"/>
        <a:ext cx="8533150" cy="557446"/>
      </dsp:txXfrm>
    </dsp:sp>
    <dsp:sp modelId="{B14C813E-4D77-0749-AD3F-A45BCDC02E46}">
      <dsp:nvSpPr>
        <dsp:cNvPr id="0" name=""/>
        <dsp:cNvSpPr/>
      </dsp:nvSpPr>
      <dsp:spPr>
        <a:xfrm>
          <a:off x="0" y="104778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The role of the Project Manager in Agile is a coach, facilitator, and enabler for success.</a:t>
          </a:r>
        </a:p>
      </dsp:txBody>
      <dsp:txXfrm>
        <a:off x="30157" y="1077940"/>
        <a:ext cx="8533150" cy="557446"/>
      </dsp:txXfrm>
    </dsp:sp>
    <dsp:sp modelId="{E8F4ECC8-54C9-2B48-BD19-38CEA2E2AA21}">
      <dsp:nvSpPr>
        <dsp:cNvPr id="0" name=""/>
        <dsp:cNvSpPr/>
      </dsp:nvSpPr>
      <dsp:spPr>
        <a:xfrm>
          <a:off x="0" y="171162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ea typeface="Calibri" panose="020F0502020204030204" pitchFamily="34" charset="0"/>
              <a:cs typeface="Arial" panose="020B0604020202020204" pitchFamily="34" charset="0"/>
            </a:rPr>
            <a:t>The Customer (Product Owner) is represented in the team</a:t>
          </a:r>
        </a:p>
      </dsp:txBody>
      <dsp:txXfrm>
        <a:off x="30157" y="1741780"/>
        <a:ext cx="8533150" cy="557446"/>
      </dsp:txXfrm>
    </dsp:sp>
    <dsp:sp modelId="{AA012AAC-9FE7-2B4B-BDE2-043A9F3A3204}">
      <dsp:nvSpPr>
        <dsp:cNvPr id="0" name=""/>
        <dsp:cNvSpPr/>
      </dsp:nvSpPr>
      <dsp:spPr>
        <a:xfrm>
          <a:off x="0" y="237546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ea typeface="Calibri" panose="020F0502020204030204" pitchFamily="34" charset="0"/>
              <a:cs typeface="Arial" panose="020B0604020202020204" pitchFamily="34" charset="0"/>
            </a:rPr>
            <a:t>In Initiating and Planning an Agile project, we do Product Vision, Product Roadmap, and Product Backlog </a:t>
          </a:r>
        </a:p>
      </dsp:txBody>
      <dsp:txXfrm>
        <a:off x="30157" y="2405620"/>
        <a:ext cx="8533150" cy="557446"/>
      </dsp:txXfrm>
    </dsp:sp>
    <dsp:sp modelId="{A83473DE-CF61-184E-8649-90BE423A33E4}">
      <dsp:nvSpPr>
        <dsp:cNvPr id="0" name=""/>
        <dsp:cNvSpPr/>
      </dsp:nvSpPr>
      <dsp:spPr>
        <a:xfrm>
          <a:off x="0" y="303930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In Executing an Agile project, we do Iteration Planning, User Stories, Iteration Backlog, and Iteration Retrospective, work is monitored through Daily Meetings, Burn Down, and Velocity Charts </a:t>
          </a:r>
        </a:p>
      </dsp:txBody>
      <dsp:txXfrm>
        <a:off x="30157" y="3069460"/>
        <a:ext cx="8533150" cy="5574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08F6F9-129C-704B-A808-91489008A4EF}">
      <dsp:nvSpPr>
        <dsp:cNvPr id="0" name=""/>
        <dsp:cNvSpPr/>
      </dsp:nvSpPr>
      <dsp:spPr>
        <a:xfrm>
          <a:off x="3571"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Initiating</a:t>
          </a:r>
        </a:p>
      </dsp:txBody>
      <dsp:txXfrm>
        <a:off x="31015" y="2268266"/>
        <a:ext cx="1506815" cy="882133"/>
      </dsp:txXfrm>
    </dsp:sp>
    <dsp:sp modelId="{6F1CD103-BBB1-0E41-88CF-33CE75767996}">
      <dsp:nvSpPr>
        <dsp:cNvPr id="0" name=""/>
        <dsp:cNvSpPr/>
      </dsp:nvSpPr>
      <dsp:spPr>
        <a:xfrm>
          <a:off x="1721445"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1721445" y="2593142"/>
        <a:ext cx="231757" cy="232382"/>
      </dsp:txXfrm>
    </dsp:sp>
    <dsp:sp modelId="{D0AE5525-B7C2-7543-B316-E3DAD6CD4256}">
      <dsp:nvSpPr>
        <dsp:cNvPr id="0" name=""/>
        <dsp:cNvSpPr/>
      </dsp:nvSpPr>
      <dsp:spPr>
        <a:xfrm>
          <a:off x="2189956"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Planning</a:t>
          </a:r>
        </a:p>
      </dsp:txBody>
      <dsp:txXfrm>
        <a:off x="2217400" y="2268266"/>
        <a:ext cx="1506815" cy="882133"/>
      </dsp:txXfrm>
    </dsp:sp>
    <dsp:sp modelId="{CC855E13-7AD7-384A-A4C5-53EC90A70CCB}">
      <dsp:nvSpPr>
        <dsp:cNvPr id="0" name=""/>
        <dsp:cNvSpPr/>
      </dsp:nvSpPr>
      <dsp:spPr>
        <a:xfrm>
          <a:off x="3907829"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3907829" y="2593142"/>
        <a:ext cx="231757" cy="232382"/>
      </dsp:txXfrm>
    </dsp:sp>
    <dsp:sp modelId="{73168E43-1BFD-CE4E-BA07-386635C3059B}">
      <dsp:nvSpPr>
        <dsp:cNvPr id="0" name=""/>
        <dsp:cNvSpPr/>
      </dsp:nvSpPr>
      <dsp:spPr>
        <a:xfrm>
          <a:off x="4376340"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Executing</a:t>
          </a:r>
        </a:p>
      </dsp:txBody>
      <dsp:txXfrm>
        <a:off x="4403784" y="2268266"/>
        <a:ext cx="1506815" cy="882133"/>
      </dsp:txXfrm>
    </dsp:sp>
    <dsp:sp modelId="{B52FFB40-74CA-6B4B-9D81-DC4AC8803A5F}">
      <dsp:nvSpPr>
        <dsp:cNvPr id="0" name=""/>
        <dsp:cNvSpPr/>
      </dsp:nvSpPr>
      <dsp:spPr>
        <a:xfrm>
          <a:off x="6094214"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6094214" y="2593142"/>
        <a:ext cx="231757" cy="232382"/>
      </dsp:txXfrm>
    </dsp:sp>
    <dsp:sp modelId="{E934A857-0219-5845-BDAB-DA4B3B5928FD}">
      <dsp:nvSpPr>
        <dsp:cNvPr id="0" name=""/>
        <dsp:cNvSpPr/>
      </dsp:nvSpPr>
      <dsp:spPr>
        <a:xfrm>
          <a:off x="6562724"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Closing</a:t>
          </a:r>
        </a:p>
      </dsp:txBody>
      <dsp:txXfrm>
        <a:off x="6590168" y="2268266"/>
        <a:ext cx="1506815" cy="8821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C7D230-882C-8B4B-B544-A89E6730C601}">
      <dsp:nvSpPr>
        <dsp:cNvPr id="0" name=""/>
        <dsp:cNvSpPr/>
      </dsp:nvSpPr>
      <dsp:spPr>
        <a:xfrm>
          <a:off x="3448657" y="351412"/>
          <a:ext cx="4076353" cy="4076353"/>
        </a:xfrm>
        <a:prstGeom prst="blockArc">
          <a:avLst>
            <a:gd name="adj1" fmla="val 13526088"/>
            <a:gd name="adj2" fmla="val 1580743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FBB011B-D54B-394D-95B4-1FDEABC3674B}">
      <dsp:nvSpPr>
        <dsp:cNvPr id="0" name=""/>
        <dsp:cNvSpPr/>
      </dsp:nvSpPr>
      <dsp:spPr>
        <a:xfrm>
          <a:off x="3119904" y="613495"/>
          <a:ext cx="4076353" cy="4076353"/>
        </a:xfrm>
        <a:prstGeom prst="blockArc">
          <a:avLst>
            <a:gd name="adj1" fmla="val 12339071"/>
            <a:gd name="adj2" fmla="val 1424647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C8BD57-766B-F04F-B296-B459A17BE092}">
      <dsp:nvSpPr>
        <dsp:cNvPr id="0" name=""/>
        <dsp:cNvSpPr/>
      </dsp:nvSpPr>
      <dsp:spPr>
        <a:xfrm>
          <a:off x="3219623" y="364504"/>
          <a:ext cx="4076353" cy="4076353"/>
        </a:xfrm>
        <a:prstGeom prst="blockArc">
          <a:avLst>
            <a:gd name="adj1" fmla="val 9720000"/>
            <a:gd name="adj2" fmla="val 11880000"/>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4EA2B41-54A1-8F41-9F79-74BC06E80993}">
      <dsp:nvSpPr>
        <dsp:cNvPr id="0" name=""/>
        <dsp:cNvSpPr/>
      </dsp:nvSpPr>
      <dsp:spPr>
        <a:xfrm>
          <a:off x="3119904" y="115512"/>
          <a:ext cx="4076353" cy="4076353"/>
        </a:xfrm>
        <a:prstGeom prst="blockArc">
          <a:avLst>
            <a:gd name="adj1" fmla="val 7353528"/>
            <a:gd name="adj2" fmla="val 9260929"/>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7DC5552-72D5-D141-8A16-568BB742460D}">
      <dsp:nvSpPr>
        <dsp:cNvPr id="0" name=""/>
        <dsp:cNvSpPr/>
      </dsp:nvSpPr>
      <dsp:spPr>
        <a:xfrm>
          <a:off x="3448657" y="377595"/>
          <a:ext cx="4076353" cy="4076353"/>
        </a:xfrm>
        <a:prstGeom prst="blockArc">
          <a:avLst>
            <a:gd name="adj1" fmla="val 5792568"/>
            <a:gd name="adj2" fmla="val 807391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6793C91-222F-544F-B859-67F4D7A943DC}">
      <dsp:nvSpPr>
        <dsp:cNvPr id="0" name=""/>
        <dsp:cNvSpPr/>
      </dsp:nvSpPr>
      <dsp:spPr>
        <a:xfrm>
          <a:off x="2990589" y="377595"/>
          <a:ext cx="4076353" cy="4076353"/>
        </a:xfrm>
        <a:prstGeom prst="blockArc">
          <a:avLst>
            <a:gd name="adj1" fmla="val 2726088"/>
            <a:gd name="adj2" fmla="val 500743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6DE241C-8605-EE48-A378-850D9A1E426B}">
      <dsp:nvSpPr>
        <dsp:cNvPr id="0" name=""/>
        <dsp:cNvSpPr/>
      </dsp:nvSpPr>
      <dsp:spPr>
        <a:xfrm>
          <a:off x="3319341" y="115512"/>
          <a:ext cx="4076353" cy="4076353"/>
        </a:xfrm>
        <a:prstGeom prst="blockArc">
          <a:avLst>
            <a:gd name="adj1" fmla="val 1539071"/>
            <a:gd name="adj2" fmla="val 344647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C54C8AA-5C5B-1D44-ACB3-103330DF91C3}">
      <dsp:nvSpPr>
        <dsp:cNvPr id="0" name=""/>
        <dsp:cNvSpPr/>
      </dsp:nvSpPr>
      <dsp:spPr>
        <a:xfrm>
          <a:off x="3219623" y="364504"/>
          <a:ext cx="4076353" cy="4076353"/>
        </a:xfrm>
        <a:prstGeom prst="blockArc">
          <a:avLst>
            <a:gd name="adj1" fmla="val 20520000"/>
            <a:gd name="adj2" fmla="val 1080000"/>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162A61E-26B1-BC4A-9676-E9A5C6D5418A}">
      <dsp:nvSpPr>
        <dsp:cNvPr id="0" name=""/>
        <dsp:cNvSpPr/>
      </dsp:nvSpPr>
      <dsp:spPr>
        <a:xfrm>
          <a:off x="3319341" y="613495"/>
          <a:ext cx="4076353" cy="4076353"/>
        </a:xfrm>
        <a:prstGeom prst="blockArc">
          <a:avLst>
            <a:gd name="adj1" fmla="val 18153528"/>
            <a:gd name="adj2" fmla="val 20060929"/>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A0C87AD-684D-B548-95A2-D4684244BBD7}">
      <dsp:nvSpPr>
        <dsp:cNvPr id="0" name=""/>
        <dsp:cNvSpPr/>
      </dsp:nvSpPr>
      <dsp:spPr>
        <a:xfrm>
          <a:off x="2990589" y="351412"/>
          <a:ext cx="4076353" cy="4076353"/>
        </a:xfrm>
        <a:prstGeom prst="blockArc">
          <a:avLst>
            <a:gd name="adj1" fmla="val 16592568"/>
            <a:gd name="adj2" fmla="val 1887391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8C74691-DEA3-F448-94AB-E8FF071D6A98}">
      <dsp:nvSpPr>
        <dsp:cNvPr id="0" name=""/>
        <dsp:cNvSpPr/>
      </dsp:nvSpPr>
      <dsp:spPr>
        <a:xfrm>
          <a:off x="4329044" y="1844296"/>
          <a:ext cx="1857510" cy="11167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rPr>
            <a:t>10 Knowledge Areas</a:t>
          </a:r>
        </a:p>
      </dsp:txBody>
      <dsp:txXfrm>
        <a:off x="4601070" y="2007843"/>
        <a:ext cx="1313458" cy="789675"/>
      </dsp:txXfrm>
    </dsp:sp>
    <dsp:sp modelId="{4FEF2A1A-5DC7-EB4A-8377-C2380ADF9377}">
      <dsp:nvSpPr>
        <dsp:cNvPr id="0" name=""/>
        <dsp:cNvSpPr/>
      </dsp:nvSpPr>
      <dsp:spPr>
        <a:xfrm>
          <a:off x="4403918" y="-27955"/>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Font typeface="+mj-lt"/>
            <a:buNone/>
          </a:pPr>
          <a:r>
            <a:rPr lang="en-US" sz="1400" kern="1200" dirty="0">
              <a:solidFill>
                <a:schemeClr val="bg1"/>
              </a:solidFill>
            </a:rPr>
            <a:t>Project Integration Management</a:t>
          </a:r>
        </a:p>
      </dsp:txBody>
      <dsp:txXfrm>
        <a:off x="4654014" y="95237"/>
        <a:ext cx="1207570" cy="594821"/>
      </dsp:txXfrm>
    </dsp:sp>
    <dsp:sp modelId="{E64CCE34-FDE0-8843-8B91-83667478BF9C}">
      <dsp:nvSpPr>
        <dsp:cNvPr id="0" name=""/>
        <dsp:cNvSpPr/>
      </dsp:nvSpPr>
      <dsp:spPr>
        <a:xfrm>
          <a:off x="5585367" y="53693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Scope Management</a:t>
          </a:r>
        </a:p>
      </dsp:txBody>
      <dsp:txXfrm>
        <a:off x="5835463" y="660125"/>
        <a:ext cx="1207570" cy="594821"/>
      </dsp:txXfrm>
    </dsp:sp>
    <dsp:sp modelId="{A99C97D5-5AD5-AA4B-A618-7CAE5FC76601}">
      <dsp:nvSpPr>
        <dsp:cNvPr id="0" name=""/>
        <dsp:cNvSpPr/>
      </dsp:nvSpPr>
      <dsp:spPr>
        <a:xfrm>
          <a:off x="6315575" y="136094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Schedule Management</a:t>
          </a:r>
        </a:p>
      </dsp:txBody>
      <dsp:txXfrm>
        <a:off x="6565671" y="1484135"/>
        <a:ext cx="1207570" cy="594821"/>
      </dsp:txXfrm>
    </dsp:sp>
    <dsp:sp modelId="{F686C219-B783-8E4B-8CD2-817897E58F15}">
      <dsp:nvSpPr>
        <dsp:cNvPr id="0" name=""/>
        <dsp:cNvSpPr/>
      </dsp:nvSpPr>
      <dsp:spPr>
        <a:xfrm>
          <a:off x="6315575" y="260321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Cost Management</a:t>
          </a:r>
        </a:p>
      </dsp:txBody>
      <dsp:txXfrm>
        <a:off x="6565671" y="2726405"/>
        <a:ext cx="1207570" cy="594821"/>
      </dsp:txXfrm>
    </dsp:sp>
    <dsp:sp modelId="{0D827387-AF4F-494C-A6FD-0BD8549BEB3E}">
      <dsp:nvSpPr>
        <dsp:cNvPr id="0" name=""/>
        <dsp:cNvSpPr/>
      </dsp:nvSpPr>
      <dsp:spPr>
        <a:xfrm>
          <a:off x="5585367" y="342722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Quality Management</a:t>
          </a:r>
        </a:p>
      </dsp:txBody>
      <dsp:txXfrm>
        <a:off x="5835463" y="3550415"/>
        <a:ext cx="1207570" cy="594821"/>
      </dsp:txXfrm>
    </dsp:sp>
    <dsp:sp modelId="{3855AAF7-CDC9-194C-90B5-78950E4BCE48}">
      <dsp:nvSpPr>
        <dsp:cNvPr id="0" name=""/>
        <dsp:cNvSpPr/>
      </dsp:nvSpPr>
      <dsp:spPr>
        <a:xfrm>
          <a:off x="4403918" y="3992112"/>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bg1"/>
              </a:solidFill>
            </a:rPr>
            <a:t>Project Communication Management	</a:t>
          </a:r>
        </a:p>
      </dsp:txBody>
      <dsp:txXfrm>
        <a:off x="4654014" y="4115304"/>
        <a:ext cx="1207570" cy="594821"/>
      </dsp:txXfrm>
    </dsp:sp>
    <dsp:sp modelId="{02B69654-F415-AA47-BE59-9CBE1BD4096A}">
      <dsp:nvSpPr>
        <dsp:cNvPr id="0" name=""/>
        <dsp:cNvSpPr/>
      </dsp:nvSpPr>
      <dsp:spPr>
        <a:xfrm>
          <a:off x="3222470" y="342722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Risk Management</a:t>
          </a:r>
        </a:p>
      </dsp:txBody>
      <dsp:txXfrm>
        <a:off x="3472566" y="3550415"/>
        <a:ext cx="1207570" cy="594821"/>
      </dsp:txXfrm>
    </dsp:sp>
    <dsp:sp modelId="{93C99B9A-2AF1-E444-AB3D-47036CE33948}">
      <dsp:nvSpPr>
        <dsp:cNvPr id="0" name=""/>
        <dsp:cNvSpPr/>
      </dsp:nvSpPr>
      <dsp:spPr>
        <a:xfrm>
          <a:off x="2492262" y="260321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Resources Management</a:t>
          </a:r>
        </a:p>
      </dsp:txBody>
      <dsp:txXfrm>
        <a:off x="2742358" y="2726405"/>
        <a:ext cx="1207570" cy="594821"/>
      </dsp:txXfrm>
    </dsp:sp>
    <dsp:sp modelId="{8AD1CA74-DC40-F04B-8005-250ADD034433}">
      <dsp:nvSpPr>
        <dsp:cNvPr id="0" name=""/>
        <dsp:cNvSpPr/>
      </dsp:nvSpPr>
      <dsp:spPr>
        <a:xfrm>
          <a:off x="2492262" y="136094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Procurement Management</a:t>
          </a:r>
        </a:p>
      </dsp:txBody>
      <dsp:txXfrm>
        <a:off x="2742358" y="1484135"/>
        <a:ext cx="1207570" cy="594821"/>
      </dsp:txXfrm>
    </dsp:sp>
    <dsp:sp modelId="{FD6F1ED1-18F9-3544-ADB3-60E897E8E36F}">
      <dsp:nvSpPr>
        <dsp:cNvPr id="0" name=""/>
        <dsp:cNvSpPr/>
      </dsp:nvSpPr>
      <dsp:spPr>
        <a:xfrm>
          <a:off x="3222470" y="53693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Stakeholder Management</a:t>
          </a:r>
        </a:p>
      </dsp:txBody>
      <dsp:txXfrm>
        <a:off x="3472566" y="660125"/>
        <a:ext cx="1207570" cy="59482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5B5FD5-0414-1E41-84FC-D4BCFFC179CB}">
      <dsp:nvSpPr>
        <dsp:cNvPr id="0" name=""/>
        <dsp:cNvSpPr/>
      </dsp:nvSpPr>
      <dsp:spPr>
        <a:xfrm>
          <a:off x="5304864" y="869533"/>
          <a:ext cx="2250912" cy="554629"/>
        </a:xfrm>
        <a:custGeom>
          <a:avLst/>
          <a:gdLst/>
          <a:ahLst/>
          <a:cxnLst/>
          <a:rect l="0" t="0" r="0" b="0"/>
          <a:pathLst>
            <a:path>
              <a:moveTo>
                <a:pt x="0" y="0"/>
              </a:moveTo>
              <a:lnTo>
                <a:pt x="0" y="277314"/>
              </a:lnTo>
              <a:lnTo>
                <a:pt x="2250912" y="277314"/>
              </a:lnTo>
              <a:lnTo>
                <a:pt x="2250912" y="554629"/>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2DD66DAD-B523-904D-BA14-43657A4808FD}">
      <dsp:nvSpPr>
        <dsp:cNvPr id="0" name=""/>
        <dsp:cNvSpPr/>
      </dsp:nvSpPr>
      <dsp:spPr>
        <a:xfrm>
          <a:off x="2980608" y="869533"/>
          <a:ext cx="2324255" cy="554629"/>
        </a:xfrm>
        <a:custGeom>
          <a:avLst/>
          <a:gdLst/>
          <a:ahLst/>
          <a:cxnLst/>
          <a:rect l="0" t="0" r="0" b="0"/>
          <a:pathLst>
            <a:path>
              <a:moveTo>
                <a:pt x="2324255" y="0"/>
              </a:moveTo>
              <a:lnTo>
                <a:pt x="2324255" y="277314"/>
              </a:lnTo>
              <a:lnTo>
                <a:pt x="0" y="277314"/>
              </a:lnTo>
              <a:lnTo>
                <a:pt x="0" y="554629"/>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2B9BCB05-1021-F940-AF47-C9ABB8C1327F}">
      <dsp:nvSpPr>
        <dsp:cNvPr id="0" name=""/>
        <dsp:cNvSpPr/>
      </dsp:nvSpPr>
      <dsp:spPr>
        <a:xfrm>
          <a:off x="4423913" y="441"/>
          <a:ext cx="176190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Agile</a:t>
          </a:r>
        </a:p>
      </dsp:txBody>
      <dsp:txXfrm>
        <a:off x="4423913" y="441"/>
        <a:ext cx="1761900" cy="869091"/>
      </dsp:txXfrm>
    </dsp:sp>
    <dsp:sp modelId="{B5192114-C0B1-2142-98E3-1CDC98881A0E}">
      <dsp:nvSpPr>
        <dsp:cNvPr id="0" name=""/>
        <dsp:cNvSpPr/>
      </dsp:nvSpPr>
      <dsp:spPr>
        <a:xfrm>
          <a:off x="1791363" y="1424163"/>
          <a:ext cx="237849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Iterative</a:t>
          </a:r>
        </a:p>
      </dsp:txBody>
      <dsp:txXfrm>
        <a:off x="1791363" y="1424163"/>
        <a:ext cx="2378490" cy="869091"/>
      </dsp:txXfrm>
    </dsp:sp>
    <dsp:sp modelId="{21F2077A-45FF-1F45-9437-4A98794E8810}">
      <dsp:nvSpPr>
        <dsp:cNvPr id="0" name=""/>
        <dsp:cNvSpPr/>
      </dsp:nvSpPr>
      <dsp:spPr>
        <a:xfrm>
          <a:off x="6366531" y="1424163"/>
          <a:ext cx="237849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Adaptive</a:t>
          </a:r>
        </a:p>
      </dsp:txBody>
      <dsp:txXfrm>
        <a:off x="6366531" y="1424163"/>
        <a:ext cx="2378490" cy="8690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86497"/>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sz="1900" kern="1200" dirty="0"/>
        </a:p>
      </dsp:txBody>
      <dsp:txXfrm>
        <a:off x="34064" y="120561"/>
        <a:ext cx="8525336" cy="629685"/>
      </dsp:txXfrm>
    </dsp:sp>
    <dsp:sp modelId="{B14C813E-4D77-0749-AD3F-A45BCDC02E46}">
      <dsp:nvSpPr>
        <dsp:cNvPr id="0" name=""/>
        <dsp:cNvSpPr/>
      </dsp:nvSpPr>
      <dsp:spPr>
        <a:xfrm>
          <a:off x="0" y="839031"/>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sp:txBody>
      <dsp:txXfrm>
        <a:off x="34064" y="873095"/>
        <a:ext cx="8525336" cy="629685"/>
      </dsp:txXfrm>
    </dsp:sp>
    <dsp:sp modelId="{E8F4ECC8-54C9-2B48-BD19-38CEA2E2AA21}">
      <dsp:nvSpPr>
        <dsp:cNvPr id="0" name=""/>
        <dsp:cNvSpPr/>
      </dsp:nvSpPr>
      <dsp:spPr>
        <a:xfrm>
          <a:off x="0" y="1591565"/>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sp:txBody>
      <dsp:txXfrm>
        <a:off x="34064" y="1625629"/>
        <a:ext cx="8525336" cy="629685"/>
      </dsp:txXfrm>
    </dsp:sp>
    <dsp:sp modelId="{AA012AAC-9FE7-2B4B-BDE2-043A9F3A3204}">
      <dsp:nvSpPr>
        <dsp:cNvPr id="0" name=""/>
        <dsp:cNvSpPr/>
      </dsp:nvSpPr>
      <dsp:spPr>
        <a:xfrm>
          <a:off x="0" y="2344098"/>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sp:txBody>
      <dsp:txXfrm>
        <a:off x="34064" y="2378162"/>
        <a:ext cx="8525336" cy="629685"/>
      </dsp:txXfrm>
    </dsp:sp>
    <dsp:sp modelId="{A83473DE-CF61-184E-8649-90BE423A33E4}">
      <dsp:nvSpPr>
        <dsp:cNvPr id="0" name=""/>
        <dsp:cNvSpPr/>
      </dsp:nvSpPr>
      <dsp:spPr>
        <a:xfrm>
          <a:off x="0" y="3020503"/>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sp:txBody>
      <dsp:txXfrm>
        <a:off x="34064" y="3054567"/>
        <a:ext cx="8525336" cy="62968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2311560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818987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19327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3555510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extLst>
      <p:ext uri="{BB962C8B-B14F-4D97-AF65-F5344CB8AC3E}">
        <p14:creationId xmlns:p14="http://schemas.microsoft.com/office/powerpoint/2010/main" val="2121652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3143683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40145311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2540142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602203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19848147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22488535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20642238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882576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5/6/24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5/6/24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5/6/24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43523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79300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402740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notesSlide" Target="../notesSlides/notesSlide7.xml"/><Relationship Id="rId7" Type="http://schemas.openxmlformats.org/officeDocument/2006/relationships/diagramColors" Target="../diagrams/colors2.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notesSlide" Target="../notesSlides/notesSlide8.xml"/><Relationship Id="rId7" Type="http://schemas.openxmlformats.org/officeDocument/2006/relationships/diagramColors" Target="../diagrams/colors3.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businessmap.io/agile/project-management/agile-implementation" TargetMode="External"/><Relationship Id="rId2" Type="http://schemas.openxmlformats.org/officeDocument/2006/relationships/image" Target="../media/image10.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PfMP©,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462230"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p:cNvSpPr/>
          <p:nvPr/>
        </p:nvSpPr>
        <p:spPr>
          <a:xfrm>
            <a:off x="-604060" y="5869210"/>
            <a:ext cx="429514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	Lecture 3</a:t>
            </a:r>
          </a:p>
        </p:txBody>
      </p:sp>
      <p:sp>
        <p:nvSpPr>
          <p:cNvPr id="46" name="TextBox 45"/>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804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a:solidFill>
            <a:schemeClr val="bg1">
              <a:lumMod val="85000"/>
              <a:alpha val="87000"/>
            </a:schemeClr>
          </a:solidFill>
        </p:spPr>
      </p:pic>
      <p:sp>
        <p:nvSpPr>
          <p:cNvPr id="9" name="TextBox 8">
            <a:extLst>
              <a:ext uri="{FF2B5EF4-FFF2-40B4-BE49-F238E27FC236}">
                <a16:creationId xmlns:a16="http://schemas.microsoft.com/office/drawing/2014/main" id="{25760A6C-566F-B7E3-1EEE-CB29F0CF0113}"/>
              </a:ext>
            </a:extLst>
          </p:cNvPr>
          <p:cNvSpPr txBox="1"/>
          <p:nvPr/>
        </p:nvSpPr>
        <p:spPr>
          <a:xfrm>
            <a:off x="6171879" y="2272706"/>
            <a:ext cx="6283558" cy="1938992"/>
          </a:xfrm>
          <a:prstGeom prst="rect">
            <a:avLst/>
          </a:prstGeom>
          <a:noFill/>
        </p:spPr>
        <p:txBody>
          <a:bodyPr wrap="square" rtlCol="0">
            <a:spAutoFit/>
          </a:bodyPr>
          <a:lstStyle/>
          <a:p>
            <a:pPr marL="0" marR="0" lvl="0" indent="0" algn="l" rtl="0">
              <a:spcBef>
                <a:spcPts val="0"/>
              </a:spcBef>
              <a:spcAft>
                <a:spcPts val="0"/>
              </a:spcAft>
              <a:buNone/>
            </a:pPr>
            <a:r>
              <a:rPr lang="en-US" sz="4000" b="1" dirty="0">
                <a:solidFill>
                  <a:srgbClr val="00B0F0"/>
                </a:solidFill>
                <a:latin typeface="Times New Roman"/>
                <a:ea typeface="Times New Roman"/>
                <a:cs typeface="Times New Roman"/>
                <a:sym typeface="Times New Roman"/>
              </a:rPr>
              <a:t>How is Agile similar to and different from Traditional PM Life Cycles?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72041"/>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PfMP©,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598250" y="2495028"/>
            <a:ext cx="8417320" cy="2795958"/>
          </a:xfrm>
          <a:prstGeom prst="rect">
            <a:avLst/>
          </a:prstGeom>
          <a:noFill/>
        </p:spPr>
        <p:txBody>
          <a:bodyPr wrap="square" rtlCol="0">
            <a:spAutoFit/>
          </a:bodyPr>
          <a:lstStyle/>
          <a:p>
            <a:pPr marL="514350" marR="0" lvl="0" indent="-514350" algn="l" rtl="0">
              <a:spcBef>
                <a:spcPts val="0"/>
              </a:spcBef>
              <a:spcAft>
                <a:spcPts val="0"/>
              </a:spcAft>
              <a:buClr>
                <a:schemeClr val="tx1"/>
              </a:buClr>
              <a:buFont typeface="+mj-lt"/>
              <a:buAutoNum type="arabicPeriod"/>
            </a:pPr>
            <a:r>
              <a:rPr lang="en-US" sz="2400" dirty="0">
                <a:latin typeface="Times New Roman"/>
                <a:ea typeface="Times New Roman"/>
                <a:cs typeface="Times New Roman"/>
                <a:sym typeface="Times New Roman"/>
              </a:rPr>
              <a:t>Learn main characteristics of Traditional and Agile PM Life Cycles</a:t>
            </a:r>
          </a:p>
          <a:p>
            <a:pPr marL="514350" marR="0" lvl="0" indent="-514350" algn="l" rtl="0">
              <a:spcBef>
                <a:spcPts val="0"/>
              </a:spcBef>
              <a:spcAft>
                <a:spcPts val="0"/>
              </a:spcAft>
              <a:buClr>
                <a:schemeClr val="tx1"/>
              </a:buClr>
              <a:buFont typeface="+mj-lt"/>
              <a:buAutoNum type="arabicPeriod"/>
            </a:pPr>
            <a:r>
              <a:rPr lang="en-US" sz="2400" dirty="0">
                <a:latin typeface="Times New Roman"/>
                <a:cs typeface="Times New Roman"/>
                <a:sym typeface="Times New Roman"/>
              </a:rPr>
              <a:t>Identify similarities between Traditional and Agile PM Life Cycles</a:t>
            </a:r>
          </a:p>
          <a:p>
            <a:pPr marL="514350" marR="0" lvl="0" indent="-514350" algn="l" rtl="0">
              <a:spcBef>
                <a:spcPts val="0"/>
              </a:spcBef>
              <a:spcAft>
                <a:spcPts val="0"/>
              </a:spcAft>
              <a:buClr>
                <a:schemeClr val="tx1"/>
              </a:buClr>
              <a:buFont typeface="+mj-lt"/>
              <a:buAutoNum type="arabicPeriod"/>
            </a:pPr>
            <a:r>
              <a:rPr lang="en-US" sz="2400" dirty="0">
                <a:latin typeface="Times New Roman"/>
                <a:cs typeface="Times New Roman"/>
                <a:sym typeface="Times New Roman"/>
              </a:rPr>
              <a:t>Identify differences between Traditional and Agile PM Life Cycles</a:t>
            </a:r>
          </a:p>
          <a:p>
            <a:pPr>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308815" y="1329617"/>
            <a:ext cx="1351416"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34" name="TextBox 33"/>
          <p:cNvSpPr txBox="1"/>
          <p:nvPr/>
        </p:nvSpPr>
        <p:spPr>
          <a:xfrm>
            <a:off x="3357509" y="1526397"/>
            <a:ext cx="119166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8" name="Diagram 7">
            <a:extLst>
              <a:ext uri="{FF2B5EF4-FFF2-40B4-BE49-F238E27FC236}">
                <a16:creationId xmlns:a16="http://schemas.microsoft.com/office/drawing/2014/main" id="{89761A39-84A6-C2A5-5DDE-2C719D38BA80}"/>
              </a:ext>
            </a:extLst>
          </p:cNvPr>
          <p:cNvGraphicFramePr/>
          <p:nvPr>
            <p:extLst>
              <p:ext uri="{D42A27DB-BD31-4B8C-83A1-F6EECF244321}">
                <p14:modId xmlns:p14="http://schemas.microsoft.com/office/powerpoint/2010/main" val="922594969"/>
              </p:ext>
            </p:extLst>
          </p:nvPr>
        </p:nvGraphicFramePr>
        <p:xfrm>
          <a:off x="2513150" y="2014901"/>
          <a:ext cx="8593464" cy="40410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2386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546620"/>
            <a:ext cx="5289365" cy="1569660"/>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Main Characteristics of Traditional and Agile PM Life Cycles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7754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The Four main Project Life Cycles</a:t>
            </a:r>
            <a:endParaRPr lang="ar-SA" sz="3600"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01" name="Content Placeholder 4">
            <a:extLst>
              <a:ext uri="{FF2B5EF4-FFF2-40B4-BE49-F238E27FC236}">
                <a16:creationId xmlns:a16="http://schemas.microsoft.com/office/drawing/2014/main" id="{D43BF9E4-7495-8EE7-EC73-208F6C4280AB}"/>
              </a:ext>
            </a:extLst>
          </p:cNvPr>
          <p:cNvGraphicFramePr>
            <a:graphicFrameLocks/>
          </p:cNvGraphicFramePr>
          <p:nvPr/>
        </p:nvGraphicFramePr>
        <p:xfrm>
          <a:off x="838201" y="1792720"/>
          <a:ext cx="10515600" cy="4577111"/>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385046">
                  <a:extLst>
                    <a:ext uri="{9D8B030D-6E8A-4147-A177-3AD203B41FA5}">
                      <a16:colId xmlns:a16="http://schemas.microsoft.com/office/drawing/2014/main" val="20000"/>
                    </a:ext>
                  </a:extLst>
                </a:gridCol>
                <a:gridCol w="2097741">
                  <a:extLst>
                    <a:ext uri="{9D8B030D-6E8A-4147-A177-3AD203B41FA5}">
                      <a16:colId xmlns:a16="http://schemas.microsoft.com/office/drawing/2014/main" val="20001"/>
                    </a:ext>
                  </a:extLst>
                </a:gridCol>
                <a:gridCol w="2464259">
                  <a:extLst>
                    <a:ext uri="{9D8B030D-6E8A-4147-A177-3AD203B41FA5}">
                      <a16:colId xmlns:a16="http://schemas.microsoft.com/office/drawing/2014/main" val="20002"/>
                    </a:ext>
                  </a:extLst>
                </a:gridCol>
                <a:gridCol w="2216498">
                  <a:extLst>
                    <a:ext uri="{9D8B030D-6E8A-4147-A177-3AD203B41FA5}">
                      <a16:colId xmlns:a16="http://schemas.microsoft.com/office/drawing/2014/main" val="20003"/>
                    </a:ext>
                  </a:extLst>
                </a:gridCol>
                <a:gridCol w="2352056">
                  <a:extLst>
                    <a:ext uri="{9D8B030D-6E8A-4147-A177-3AD203B41FA5}">
                      <a16:colId xmlns:a16="http://schemas.microsoft.com/office/drawing/2014/main" val="20004"/>
                    </a:ext>
                  </a:extLst>
                </a:gridCol>
              </a:tblGrid>
              <a:tr h="481623">
                <a:tc>
                  <a:txBody>
                    <a:bodyPr/>
                    <a:lstStyle/>
                    <a:p>
                      <a:endParaRPr lang="en-US" sz="1800" dirty="0">
                        <a:latin typeface="Arial" panose="020B0604020202020204" pitchFamily="34" charset="0"/>
                        <a:cs typeface="Arial" panose="020B0604020202020204" pitchFamily="34" charset="0"/>
                      </a:endParaRPr>
                    </a:p>
                  </a:txBody>
                  <a:tcPr marL="97023" marR="97023" marT="48512" marB="48512">
                    <a:solidFill>
                      <a:srgbClr val="174069"/>
                    </a:solidFill>
                  </a:tcPr>
                </a:tc>
                <a:tc>
                  <a:txBody>
                    <a:bodyPr/>
                    <a:lstStyle/>
                    <a:p>
                      <a:pPr algn="ctr"/>
                      <a:r>
                        <a:rPr lang="en-US" sz="1800">
                          <a:latin typeface="Arial" panose="020B0604020202020204" pitchFamily="34" charset="0"/>
                          <a:cs typeface="Arial" panose="020B0604020202020204" pitchFamily="34" charset="0"/>
                        </a:rPr>
                        <a:t>Predictive</a:t>
                      </a:r>
                    </a:p>
                  </a:txBody>
                  <a:tcPr marL="97023" marR="97023" marT="48512" marB="48512" anchor="ctr">
                    <a:solidFill>
                      <a:srgbClr val="174069"/>
                    </a:solidFill>
                  </a:tcPr>
                </a:tc>
                <a:tc>
                  <a:txBody>
                    <a:bodyPr/>
                    <a:lstStyle/>
                    <a:p>
                      <a:pPr algn="ctr"/>
                      <a:r>
                        <a:rPr lang="en-US" sz="1800">
                          <a:latin typeface="Arial" panose="020B0604020202020204" pitchFamily="34" charset="0"/>
                          <a:cs typeface="Arial" panose="020B0604020202020204" pitchFamily="34" charset="0"/>
                        </a:rPr>
                        <a:t>Iterative</a:t>
                      </a:r>
                    </a:p>
                  </a:txBody>
                  <a:tcPr marL="97023" marR="97023" marT="48512" marB="48512" anchor="ctr">
                    <a:solidFill>
                      <a:srgbClr val="174069"/>
                    </a:solidFill>
                  </a:tcPr>
                </a:tc>
                <a:tc>
                  <a:txBody>
                    <a:bodyPr/>
                    <a:lstStyle/>
                    <a:p>
                      <a:pPr algn="ctr"/>
                      <a:r>
                        <a:rPr lang="en-US" sz="1800">
                          <a:latin typeface="Arial" panose="020B0604020202020204" pitchFamily="34" charset="0"/>
                          <a:cs typeface="Arial" panose="020B0604020202020204" pitchFamily="34" charset="0"/>
                        </a:rPr>
                        <a:t>Incremental</a:t>
                      </a:r>
                    </a:p>
                  </a:txBody>
                  <a:tcPr marL="97023" marR="97023" marT="48512" marB="48512" anchor="ctr">
                    <a:solidFill>
                      <a:srgbClr val="174069"/>
                    </a:solidFill>
                  </a:tcPr>
                </a:tc>
                <a:tc>
                  <a:txBody>
                    <a:bodyPr/>
                    <a:lstStyle/>
                    <a:p>
                      <a:pPr algn="ctr"/>
                      <a:r>
                        <a:rPr lang="en-US" sz="1800" dirty="0">
                          <a:latin typeface="Arial" panose="020B0604020202020204" pitchFamily="34" charset="0"/>
                          <a:cs typeface="Arial" panose="020B0604020202020204" pitchFamily="34" charset="0"/>
                        </a:rPr>
                        <a:t>Agile</a:t>
                      </a:r>
                    </a:p>
                  </a:txBody>
                  <a:tcPr marL="97023" marR="97023" marT="48512" marB="48512" anchor="ctr">
                    <a:solidFill>
                      <a:srgbClr val="174069"/>
                    </a:solidFill>
                  </a:tcPr>
                </a:tc>
                <a:extLst>
                  <a:ext uri="{0D108BD9-81ED-4DB2-BD59-A6C34878D82A}">
                    <a16:rowId xmlns:a16="http://schemas.microsoft.com/office/drawing/2014/main" val="10000"/>
                  </a:ext>
                </a:extLst>
              </a:tr>
              <a:tr h="2024475">
                <a:tc>
                  <a:txBody>
                    <a:bodyPr/>
                    <a:lstStyle/>
                    <a:p>
                      <a:pPr algn="ctr"/>
                      <a:r>
                        <a:rPr lang="en-US" sz="1800" b="1" dirty="0">
                          <a:solidFill>
                            <a:schemeClr val="bg1"/>
                          </a:solidFill>
                          <a:latin typeface="Arial" panose="020B0604020202020204" pitchFamily="34" charset="0"/>
                          <a:cs typeface="Arial" panose="020B0604020202020204" pitchFamily="34" charset="0"/>
                        </a:rPr>
                        <a:t>Definition</a:t>
                      </a:r>
                    </a:p>
                  </a:txBody>
                  <a:tcPr marL="97023" marR="97023" marT="48512" marB="48512" anchor="ctr">
                    <a:solidFill>
                      <a:srgbClr val="366194"/>
                    </a:solidFill>
                  </a:tcPr>
                </a:tc>
                <a:tc>
                  <a:txBody>
                    <a:bodyPr/>
                    <a:lstStyle/>
                    <a:p>
                      <a:r>
                        <a:rPr lang="en-US" sz="1800" dirty="0">
                          <a:latin typeface="Arial" panose="020B0604020202020204" pitchFamily="34" charset="0"/>
                          <a:cs typeface="Arial" panose="020B0604020202020204" pitchFamily="34" charset="0"/>
                        </a:rPr>
                        <a:t>A more traditional approach, with the bulk of planning occurring upfront, then executing in a single pass; a sequential process</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allows feedback for unfinished work to improve and modify that work</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provides finished deliverables that the customer may be able to use immediately</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is both iterative and incremental to refine work items and deliver frequently</a:t>
                      </a:r>
                    </a:p>
                  </a:txBody>
                  <a:tcPr marL="97023" marR="97023" marT="48512" marB="48512">
                    <a:solidFill>
                      <a:srgbClr val="EEEEEE"/>
                    </a:solidFill>
                  </a:tcPr>
                </a:tc>
                <a:extLst>
                  <a:ext uri="{0D108BD9-81ED-4DB2-BD59-A6C34878D82A}">
                    <a16:rowId xmlns:a16="http://schemas.microsoft.com/office/drawing/2014/main" val="10001"/>
                  </a:ext>
                </a:extLst>
              </a:tr>
              <a:tr h="938200">
                <a:tc>
                  <a:txBody>
                    <a:bodyPr/>
                    <a:lstStyle/>
                    <a:p>
                      <a:pPr algn="ctr"/>
                      <a:r>
                        <a:rPr lang="en-US" sz="1800" b="1" dirty="0">
                          <a:solidFill>
                            <a:schemeClr val="bg1"/>
                          </a:solidFill>
                          <a:latin typeface="Arial" panose="020B0604020202020204" pitchFamily="34" charset="0"/>
                          <a:cs typeface="Arial" panose="020B0604020202020204" pitchFamily="34" charset="0"/>
                        </a:rPr>
                        <a:t>Example</a:t>
                      </a:r>
                    </a:p>
                  </a:txBody>
                  <a:tcPr marL="97023" marR="97023" marT="48512" marB="48512" anchor="ctr">
                    <a:solidFill>
                      <a:srgbClr val="366194"/>
                    </a:solidFill>
                  </a:tcPr>
                </a:tc>
                <a:tc>
                  <a:txBody>
                    <a:bodyPr/>
                    <a:lstStyle/>
                    <a:p>
                      <a:r>
                        <a:rPr lang="en-US" sz="1600" dirty="0">
                          <a:latin typeface="Arial" panose="020B0604020202020204" pitchFamily="34" charset="0"/>
                          <a:cs typeface="Arial" panose="020B0604020202020204" pitchFamily="34" charset="0"/>
                        </a:rPr>
                        <a:t>Building a house</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Developing a new medication</a:t>
                      </a:r>
                    </a:p>
                    <a:p>
                      <a:r>
                        <a:rPr lang="en-US" sz="1600" dirty="0">
                          <a:latin typeface="Arial" panose="020B0604020202020204" pitchFamily="34" charset="0"/>
                          <a:cs typeface="Arial" panose="020B0604020202020204" pitchFamily="34" charset="0"/>
                        </a:rPr>
                        <a:t>Product is released at the end only bit (product, technologies, methods might be adjusted along the way</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Modifying100 processes in batches of 10 and implementing finished processes in each batch immediately</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Developing a software application and adding features while testing different technologies</a:t>
                      </a:r>
                    </a:p>
                  </a:txBody>
                  <a:tcPr marL="97023" marR="97023" marT="48512" marB="48512" anchor="ctr">
                    <a:solidFill>
                      <a:srgbClr val="EEEEEE"/>
                    </a:solidFill>
                  </a:tcPr>
                </a:tc>
                <a:extLst>
                  <a:ext uri="{0D108BD9-81ED-4DB2-BD59-A6C34878D82A}">
                    <a16:rowId xmlns:a16="http://schemas.microsoft.com/office/drawing/2014/main" val="10002"/>
                  </a:ext>
                </a:extLst>
              </a:tr>
            </a:tbl>
          </a:graphicData>
        </a:graphic>
      </p:graphicFrame>
      <p:sp>
        <p:nvSpPr>
          <p:cNvPr id="202" name="TextBox 201">
            <a:extLst>
              <a:ext uri="{FF2B5EF4-FFF2-40B4-BE49-F238E27FC236}">
                <a16:creationId xmlns:a16="http://schemas.microsoft.com/office/drawing/2014/main" id="{0DCC2ECA-C154-8FAA-E736-C3B700C21C54}"/>
              </a:ext>
            </a:extLst>
          </p:cNvPr>
          <p:cNvSpPr txBox="1"/>
          <p:nvPr/>
        </p:nvSpPr>
        <p:spPr>
          <a:xfrm>
            <a:off x="1004453" y="6418653"/>
            <a:ext cx="9914559" cy="307777"/>
          </a:xfrm>
          <a:prstGeom prst="rect">
            <a:avLst/>
          </a:prstGeom>
          <a:noFill/>
        </p:spPr>
        <p:txBody>
          <a:bodyPr wrap="square">
            <a:spAutoFit/>
          </a:bodyPr>
          <a:lstStyle/>
          <a:p>
            <a:pPr marL="0" indent="0">
              <a:buNone/>
            </a:pPr>
            <a:r>
              <a:rPr lang="en-US" sz="1400" dirty="0">
                <a:latin typeface="Arial"/>
                <a:cs typeface="Arial"/>
              </a:rPr>
              <a:t>Definition Source: Project Management Institute</a:t>
            </a:r>
            <a:r>
              <a:rPr lang="en-US" sz="1400" i="1" dirty="0">
                <a:latin typeface="Arial"/>
                <a:cs typeface="Arial"/>
              </a:rPr>
              <a:t>, Agile Practice Guide</a:t>
            </a:r>
            <a:r>
              <a:rPr lang="en-US" sz="1400" dirty="0">
                <a:latin typeface="Arial"/>
                <a:cs typeface="Arial"/>
              </a:rPr>
              <a:t>, Project Management Institute Inc., 2017, Page 17. </a:t>
            </a:r>
            <a:endParaRPr lang="en-US" dirty="0"/>
          </a:p>
        </p:txBody>
      </p:sp>
    </p:spTree>
    <p:custDataLst>
      <p:tags r:id="rId1"/>
    </p:custDataLst>
    <p:extLst>
      <p:ext uri="{BB962C8B-B14F-4D97-AF65-F5344CB8AC3E}">
        <p14:creationId xmlns:p14="http://schemas.microsoft.com/office/powerpoint/2010/main" val="3650395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Comparing The four main Project Life Cycles</a:t>
            </a:r>
            <a:endParaRPr lang="ar-SA" sz="3600" dirty="0"/>
          </a:p>
        </p:txBody>
      </p:sp>
      <p:sp>
        <p:nvSpPr>
          <p:cNvPr id="3" name="TextBox 2">
            <a:extLst>
              <a:ext uri="{FF2B5EF4-FFF2-40B4-BE49-F238E27FC236}">
                <a16:creationId xmlns:a16="http://schemas.microsoft.com/office/drawing/2014/main" id="{92D68A67-BDC8-07D2-CAF5-A7C60CE080F6}"/>
              </a:ext>
            </a:extLst>
          </p:cNvPr>
          <p:cNvSpPr txBox="1"/>
          <p:nvPr/>
        </p:nvSpPr>
        <p:spPr>
          <a:xfrm>
            <a:off x="1004453" y="6418653"/>
            <a:ext cx="9914559" cy="307777"/>
          </a:xfrm>
          <a:prstGeom prst="rect">
            <a:avLst/>
          </a:prstGeom>
          <a:noFill/>
        </p:spPr>
        <p:txBody>
          <a:bodyPr wrap="square">
            <a:spAutoFit/>
          </a:bodyPr>
          <a:lstStyle/>
          <a:p>
            <a:pPr marL="0" indent="0">
              <a:buNone/>
            </a:pPr>
            <a:r>
              <a:rPr lang="en-US" sz="1400" dirty="0">
                <a:latin typeface="Arial"/>
                <a:cs typeface="Arial"/>
              </a:rPr>
              <a:t>Source: Project Management Institute</a:t>
            </a:r>
            <a:r>
              <a:rPr lang="en-US" sz="1400" i="1" dirty="0">
                <a:latin typeface="Arial"/>
                <a:cs typeface="Arial"/>
              </a:rPr>
              <a:t>, Agile Practice Guide</a:t>
            </a:r>
            <a:r>
              <a:rPr lang="en-US" sz="1400" dirty="0">
                <a:latin typeface="Arial"/>
                <a:cs typeface="Arial"/>
              </a:rPr>
              <a:t>, Project Management Institute Inc., 2017, Page 18. </a:t>
            </a:r>
            <a:endParaRPr lang="en-US" dirty="0"/>
          </a:p>
        </p:txBody>
      </p:sp>
      <p:graphicFrame>
        <p:nvGraphicFramePr>
          <p:cNvPr id="5" name="Content Placeholder 4">
            <a:extLst>
              <a:ext uri="{FF2B5EF4-FFF2-40B4-BE49-F238E27FC236}">
                <a16:creationId xmlns:a16="http://schemas.microsoft.com/office/drawing/2014/main" id="{D889B685-31A5-7539-C8FA-E65EF960E15E}"/>
              </a:ext>
            </a:extLst>
          </p:cNvPr>
          <p:cNvGraphicFramePr>
            <a:graphicFrameLocks/>
          </p:cNvGraphicFramePr>
          <p:nvPr>
            <p:extLst>
              <p:ext uri="{D42A27DB-BD31-4B8C-83A1-F6EECF244321}">
                <p14:modId xmlns:p14="http://schemas.microsoft.com/office/powerpoint/2010/main" val="1587942761"/>
              </p:ext>
            </p:extLst>
          </p:nvPr>
        </p:nvGraphicFramePr>
        <p:xfrm>
          <a:off x="838199" y="1825625"/>
          <a:ext cx="10515599" cy="4351336"/>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768980">
                  <a:extLst>
                    <a:ext uri="{9D8B030D-6E8A-4147-A177-3AD203B41FA5}">
                      <a16:colId xmlns:a16="http://schemas.microsoft.com/office/drawing/2014/main" val="20000"/>
                    </a:ext>
                  </a:extLst>
                </a:gridCol>
                <a:gridCol w="2198266">
                  <a:extLst>
                    <a:ext uri="{9D8B030D-6E8A-4147-A177-3AD203B41FA5}">
                      <a16:colId xmlns:a16="http://schemas.microsoft.com/office/drawing/2014/main" val="20001"/>
                    </a:ext>
                  </a:extLst>
                </a:gridCol>
                <a:gridCol w="1979799">
                  <a:extLst>
                    <a:ext uri="{9D8B030D-6E8A-4147-A177-3AD203B41FA5}">
                      <a16:colId xmlns:a16="http://schemas.microsoft.com/office/drawing/2014/main" val="20002"/>
                    </a:ext>
                  </a:extLst>
                </a:gridCol>
                <a:gridCol w="2216498">
                  <a:extLst>
                    <a:ext uri="{9D8B030D-6E8A-4147-A177-3AD203B41FA5}">
                      <a16:colId xmlns:a16="http://schemas.microsoft.com/office/drawing/2014/main" val="20003"/>
                    </a:ext>
                  </a:extLst>
                </a:gridCol>
                <a:gridCol w="2352056">
                  <a:extLst>
                    <a:ext uri="{9D8B030D-6E8A-4147-A177-3AD203B41FA5}">
                      <a16:colId xmlns:a16="http://schemas.microsoft.com/office/drawing/2014/main" val="20004"/>
                    </a:ext>
                  </a:extLst>
                </a:gridCol>
              </a:tblGrid>
              <a:tr h="432201">
                <a:tc>
                  <a:txBody>
                    <a:bodyPr/>
                    <a:lstStyle/>
                    <a:p>
                      <a:endParaRPr lang="en-US" sz="2000">
                        <a:latin typeface="Arial" panose="020B0604020202020204" pitchFamily="34" charset="0"/>
                        <a:cs typeface="Arial" panose="020B0604020202020204" pitchFamily="34" charset="0"/>
                      </a:endParaRPr>
                    </a:p>
                  </a:txBody>
                  <a:tcPr marL="97023" marR="97023" marT="48512" marB="48512">
                    <a:solidFill>
                      <a:srgbClr val="174069"/>
                    </a:solidFill>
                  </a:tcPr>
                </a:tc>
                <a:tc>
                  <a:txBody>
                    <a:bodyPr/>
                    <a:lstStyle/>
                    <a:p>
                      <a:pPr algn="ctr"/>
                      <a:r>
                        <a:rPr lang="en-US" sz="1600">
                          <a:latin typeface="Arial" panose="020B0604020202020204" pitchFamily="34" charset="0"/>
                          <a:cs typeface="Arial" panose="020B0604020202020204" pitchFamily="34" charset="0"/>
                        </a:rPr>
                        <a:t>Predictive</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Iterative</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Incremental</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Agile</a:t>
                      </a:r>
                    </a:p>
                  </a:txBody>
                  <a:tcPr marL="97023" marR="97023" marT="48512" marB="48512" anchor="ctr">
                    <a:solidFill>
                      <a:srgbClr val="174069"/>
                    </a:solidFill>
                  </a:tcPr>
                </a:tc>
                <a:extLst>
                  <a:ext uri="{0D108BD9-81ED-4DB2-BD59-A6C34878D82A}">
                    <a16:rowId xmlns:a16="http://schemas.microsoft.com/office/drawing/2014/main" val="10000"/>
                  </a:ext>
                </a:extLst>
              </a:tr>
              <a:tr h="354817">
                <a:tc>
                  <a:txBody>
                    <a:bodyPr/>
                    <a:lstStyle/>
                    <a:p>
                      <a:r>
                        <a:rPr lang="en-US" sz="1300" b="1">
                          <a:solidFill>
                            <a:schemeClr val="bg1"/>
                          </a:solidFill>
                          <a:latin typeface="Arial" panose="020B0604020202020204" pitchFamily="34" charset="0"/>
                          <a:cs typeface="Arial" panose="020B0604020202020204" pitchFamily="34" charset="0"/>
                        </a:rPr>
                        <a:t>Requirements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Fixed</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extLst>
                  <a:ext uri="{0D108BD9-81ED-4DB2-BD59-A6C34878D82A}">
                    <a16:rowId xmlns:a16="http://schemas.microsoft.com/office/drawing/2014/main" val="10001"/>
                  </a:ext>
                </a:extLst>
              </a:tr>
              <a:tr h="528747">
                <a:tc>
                  <a:txBody>
                    <a:bodyPr/>
                    <a:lstStyle/>
                    <a:p>
                      <a:r>
                        <a:rPr lang="en-US" sz="1300" b="1" dirty="0">
                          <a:solidFill>
                            <a:schemeClr val="bg1"/>
                          </a:solidFill>
                          <a:latin typeface="Arial" panose="020B0604020202020204" pitchFamily="34" charset="0"/>
                          <a:cs typeface="Arial" panose="020B0604020202020204" pitchFamily="34" charset="0"/>
                        </a:rPr>
                        <a:t># of Deliveries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Single delivery</a:t>
                      </a:r>
                    </a:p>
                  </a:txBody>
                  <a:tcPr marL="97023" marR="97023" marT="48512" marB="48512">
                    <a:solidFill>
                      <a:srgbClr val="EEEEEE"/>
                    </a:solidFill>
                  </a:tcPr>
                </a:tc>
                <a:tc>
                  <a:txBody>
                    <a:bodyPr/>
                    <a:lstStyle/>
                    <a:p>
                      <a:r>
                        <a:rPr lang="en-US" sz="1200" dirty="0">
                          <a:latin typeface="Arial" panose="020B0604020202020204" pitchFamily="34" charset="0"/>
                          <a:cs typeface="Arial" panose="020B0604020202020204" pitchFamily="34" charset="0"/>
                        </a:rPr>
                        <a:t>Single delivery</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Frequent smaller deliveries</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Frequent small deliveries</a:t>
                      </a:r>
                    </a:p>
                  </a:txBody>
                  <a:tcPr marL="97023" marR="97023" marT="48512" marB="48512">
                    <a:solidFill>
                      <a:srgbClr val="EEEEEE"/>
                    </a:solidFill>
                  </a:tcPr>
                </a:tc>
                <a:extLst>
                  <a:ext uri="{0D108BD9-81ED-4DB2-BD59-A6C34878D82A}">
                    <a16:rowId xmlns:a16="http://schemas.microsoft.com/office/drawing/2014/main" val="10002"/>
                  </a:ext>
                </a:extLst>
              </a:tr>
              <a:tr h="528747">
                <a:tc>
                  <a:txBody>
                    <a:bodyPr/>
                    <a:lstStyle/>
                    <a:p>
                      <a:r>
                        <a:rPr lang="en-US" sz="1300" b="1" dirty="0">
                          <a:solidFill>
                            <a:schemeClr val="bg1"/>
                          </a:solidFill>
                          <a:latin typeface="Arial" panose="020B0604020202020204" pitchFamily="34" charset="0"/>
                          <a:cs typeface="Arial" panose="020B0604020202020204" pitchFamily="34" charset="0"/>
                        </a:rPr>
                        <a:t>Activities</a:t>
                      </a:r>
                    </a:p>
                  </a:txBody>
                  <a:tcPr marL="97023" marR="97023" marT="48512" marB="48512">
                    <a:solidFill>
                      <a:srgbClr val="366194"/>
                    </a:solidFill>
                  </a:tcPr>
                </a:tc>
                <a:tc>
                  <a:txBody>
                    <a:bodyPr/>
                    <a:lstStyle/>
                    <a:p>
                      <a:r>
                        <a:rPr lang="en-US" sz="1200" dirty="0">
                          <a:latin typeface="Arial" panose="020B0604020202020204" pitchFamily="34" charset="0"/>
                          <a:cs typeface="Arial" panose="020B0604020202020204" pitchFamily="34" charset="0"/>
                        </a:rPr>
                        <a:t>Performed once for the entire project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Repeated until correct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Performed</a:t>
                      </a:r>
                      <a:r>
                        <a:rPr lang="en-US" sz="1200" baseline="0">
                          <a:latin typeface="Arial" panose="020B0604020202020204" pitchFamily="34" charset="0"/>
                          <a:cs typeface="Arial" panose="020B0604020202020204" pitchFamily="34" charset="0"/>
                        </a:rPr>
                        <a:t> once for a given increment</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Repeated until correct</a:t>
                      </a:r>
                    </a:p>
                  </a:txBody>
                  <a:tcPr marL="97023" marR="97023" marT="48512" marB="48512">
                    <a:solidFill>
                      <a:srgbClr val="EEEEEE"/>
                    </a:solidFill>
                  </a:tcPr>
                </a:tc>
                <a:extLst>
                  <a:ext uri="{0D108BD9-81ED-4DB2-BD59-A6C34878D82A}">
                    <a16:rowId xmlns:a16="http://schemas.microsoft.com/office/drawing/2014/main" val="10003"/>
                  </a:ext>
                </a:extLst>
              </a:tr>
              <a:tr h="694474">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Goal</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Manage cost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Correctness of solution</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Speed</a:t>
                      </a:r>
                    </a:p>
                  </a:txBody>
                  <a:tcPr marL="97023" marR="97023" marT="48512" marB="48512">
                    <a:solidFill>
                      <a:srgbClr val="EEEEEE"/>
                    </a:solidFill>
                  </a:tcPr>
                </a:tc>
                <a:tc>
                  <a:txBody>
                    <a:bodyPr/>
                    <a:lstStyle/>
                    <a:p>
                      <a:r>
                        <a:rPr lang="en-US" sz="1200" dirty="0">
                          <a:latin typeface="Arial" panose="020B0604020202020204" pitchFamily="34" charset="0"/>
                          <a:cs typeface="Arial" panose="020B0604020202020204" pitchFamily="34" charset="0"/>
                        </a:rPr>
                        <a:t>Customer value via frequent deliveries</a:t>
                      </a:r>
                      <a:r>
                        <a:rPr lang="en-US" sz="1200" baseline="0" dirty="0">
                          <a:latin typeface="Arial" panose="020B0604020202020204" pitchFamily="34" charset="0"/>
                          <a:cs typeface="Arial" panose="020B0604020202020204" pitchFamily="34" charset="0"/>
                        </a:rPr>
                        <a:t> and feedback</a:t>
                      </a:r>
                      <a:endParaRPr lang="en-US" sz="1200" dirty="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4"/>
                  </a:ext>
                </a:extLst>
              </a:tr>
              <a:tr h="5635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1" kern="1200">
                          <a:solidFill>
                            <a:schemeClr val="bg1"/>
                          </a:solidFill>
                          <a:latin typeface="Arial" panose="020B0604020202020204" pitchFamily="34" charset="0"/>
                          <a:ea typeface="+mn-ea"/>
                          <a:cs typeface="Arial" panose="020B0604020202020204" pitchFamily="34" charset="0"/>
                        </a:rPr>
                        <a:t>Change</a:t>
                      </a:r>
                    </a:p>
                    <a:p>
                      <a:pPr marL="0" algn="l" defTabSz="914400" rtl="0" eaLnBrk="1" latinLnBrk="0" hangingPunct="1"/>
                      <a:endParaRPr lang="en-US" sz="1300" b="1" kern="1200">
                        <a:solidFill>
                          <a:schemeClr val="bg1"/>
                        </a:solidFill>
                        <a:latin typeface="Arial" panose="020B0604020202020204" pitchFamily="34" charset="0"/>
                        <a:ea typeface="+mn-ea"/>
                        <a:cs typeface="Arial" panose="020B0604020202020204" pitchFamily="34" charset="0"/>
                      </a:endParaRP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Constrained</a:t>
                      </a:r>
                      <a:r>
                        <a:rPr lang="en-US" sz="1200" baseline="0">
                          <a:latin typeface="Arial" panose="020B0604020202020204" pitchFamily="34" charset="0"/>
                          <a:cs typeface="Arial" panose="020B0604020202020204" pitchFamily="34" charset="0"/>
                        </a:rPr>
                        <a:t> as much as possible</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gridSpan="2">
                  <a:txBody>
                    <a:bodyPr/>
                    <a:lstStyle/>
                    <a:p>
                      <a:pPr algn="ctr"/>
                      <a:r>
                        <a:rPr lang="en-US" sz="1200">
                          <a:latin typeface="Arial" panose="020B0604020202020204" pitchFamily="34" charset="0"/>
                          <a:cs typeface="Arial" panose="020B0604020202020204" pitchFamily="34" charset="0"/>
                        </a:rPr>
                        <a:t>Incorporated at periodic intervals</a:t>
                      </a:r>
                    </a:p>
                  </a:txBody>
                  <a:tcPr marL="97023" marR="97023" marT="48512" marB="48512">
                    <a:solidFill>
                      <a:srgbClr val="EEEEEE"/>
                    </a:solidFill>
                  </a:tcPr>
                </a:tc>
                <a:tc hMerge="1">
                  <a:txBody>
                    <a:bodyPr/>
                    <a:lstStyle/>
                    <a:p>
                      <a:endParaRPr lang="en-US" sz="11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Incorporated</a:t>
                      </a:r>
                      <a:r>
                        <a:rPr lang="en-US" sz="1200" baseline="0">
                          <a:latin typeface="Arial" panose="020B0604020202020204" pitchFamily="34" charset="0"/>
                          <a:cs typeface="Arial" panose="020B0604020202020204" pitchFamily="34" charset="0"/>
                        </a:rPr>
                        <a:t> in real-time delivery</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5"/>
                  </a:ext>
                </a:extLst>
              </a:tr>
              <a:tr h="528747">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Stakeholders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Involved</a:t>
                      </a:r>
                      <a:r>
                        <a:rPr lang="en-US" sz="1200" baseline="0">
                          <a:latin typeface="Arial" panose="020B0604020202020204" pitchFamily="34" charset="0"/>
                          <a:cs typeface="Arial" panose="020B0604020202020204" pitchFamily="34" charset="0"/>
                        </a:rPr>
                        <a:t> at specific milestones</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Are regularly</a:t>
                      </a:r>
                      <a:r>
                        <a:rPr lang="en-US" sz="1200" baseline="0">
                          <a:latin typeface="Arial" panose="020B0604020202020204" pitchFamily="34" charset="0"/>
                          <a:cs typeface="Arial" panose="020B0604020202020204" pitchFamily="34" charset="0"/>
                        </a:rPr>
                        <a:t> involved</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hMerge="1">
                  <a:txBody>
                    <a:bodyPr/>
                    <a:lstStyle/>
                    <a:p>
                      <a:endParaRPr lang="en-US" sz="11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Continuously</a:t>
                      </a:r>
                      <a:r>
                        <a:rPr lang="en-US" sz="1200" baseline="0">
                          <a:latin typeface="Arial" panose="020B0604020202020204" pitchFamily="34" charset="0"/>
                          <a:cs typeface="Arial" panose="020B0604020202020204" pitchFamily="34" charset="0"/>
                        </a:rPr>
                        <a:t> involved</a:t>
                      </a:r>
                      <a:endParaRPr lang="en-US" sz="1200">
                        <a:latin typeface="Arial" panose="020B0604020202020204" pitchFamily="34" charset="0"/>
                        <a:cs typeface="Arial" panose="020B0604020202020204" pitchFamily="34" charset="0"/>
                      </a:endParaRPr>
                    </a:p>
                    <a:p>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6"/>
                  </a:ext>
                </a:extLst>
              </a:tr>
              <a:tr h="720070">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Risks and Costs</a:t>
                      </a:r>
                    </a:p>
                  </a:txBody>
                  <a:tcPr marL="97023" marR="97023" marT="48512" marB="48512">
                    <a:solidFill>
                      <a:srgbClr val="366194"/>
                    </a:solidFill>
                  </a:tcPr>
                </a:tc>
                <a:tc>
                  <a:txBody>
                    <a:bodyPr/>
                    <a:lstStyle/>
                    <a:p>
                      <a:pPr marL="0" algn="l" defTabSz="914400" rtl="0" eaLnBrk="1" latinLnBrk="0" hangingPunct="1"/>
                      <a:r>
                        <a:rPr lang="en-US" sz="1200" kern="1200">
                          <a:solidFill>
                            <a:schemeClr val="dk1"/>
                          </a:solidFill>
                          <a:latin typeface="Arial" panose="020B0604020202020204" pitchFamily="34" charset="0"/>
                          <a:ea typeface="+mn-ea"/>
                          <a:cs typeface="Arial" panose="020B0604020202020204" pitchFamily="34" charset="0"/>
                        </a:rPr>
                        <a:t>Controlled by detailed planning or mostly knowable considerations</a:t>
                      </a:r>
                    </a:p>
                  </a:txBody>
                  <a:tcPr marL="97023" marR="97023" marT="48512" marB="48512">
                    <a:solidFill>
                      <a:srgbClr val="EEEEEE"/>
                    </a:solidFill>
                  </a:tcPr>
                </a:tc>
                <a:tc gridSpan="2">
                  <a:txBody>
                    <a:bodyPr/>
                    <a:lstStyle/>
                    <a:p>
                      <a:pPr marL="0" algn="ctr" defTabSz="914400" rtl="0" eaLnBrk="1" latinLnBrk="0" hangingPunct="1"/>
                      <a:r>
                        <a:rPr lang="en-US" sz="1200" kern="1200">
                          <a:solidFill>
                            <a:schemeClr val="dk1"/>
                          </a:solidFill>
                          <a:latin typeface="Arial" panose="020B0604020202020204" pitchFamily="34" charset="0"/>
                          <a:ea typeface="+mn-ea"/>
                          <a:cs typeface="Arial" panose="020B0604020202020204" pitchFamily="34" charset="0"/>
                        </a:rPr>
                        <a:t>Controlled by progressively elaborating the plans with new information</a:t>
                      </a:r>
                    </a:p>
                  </a:txBody>
                  <a:tcPr marL="97023" marR="97023" marT="48512" marB="48512">
                    <a:solidFill>
                      <a:srgbClr val="EEEEEE"/>
                    </a:solidFill>
                  </a:tcPr>
                </a:tc>
                <a:tc hMerge="1">
                  <a:txBody>
                    <a:bodyPr/>
                    <a:lstStyle/>
                    <a:p>
                      <a:pPr marL="0" algn="l" defTabSz="914400" rtl="0" eaLnBrk="1" latinLnBrk="0" hangingPunct="1"/>
                      <a:endParaRPr lang="en-US" sz="1100" kern="1200">
                        <a:solidFill>
                          <a:schemeClr val="dk1"/>
                        </a:solidFill>
                        <a:latin typeface="+mn-lt"/>
                        <a:ea typeface="+mn-ea"/>
                        <a:cs typeface="+mn-cs"/>
                      </a:endParaRPr>
                    </a:p>
                  </a:txBody>
                  <a:tcPr/>
                </a:tc>
                <a:tc>
                  <a:txBody>
                    <a:bodyPr/>
                    <a:lstStyle/>
                    <a:p>
                      <a:pPr marL="0" algn="l" defTabSz="914400" rtl="0" eaLnBrk="1" latinLnBrk="0" hangingPunct="1"/>
                      <a:r>
                        <a:rPr lang="en-US" sz="1200" kern="1200" dirty="0">
                          <a:solidFill>
                            <a:schemeClr val="dk1"/>
                          </a:solidFill>
                          <a:latin typeface="Arial" panose="020B0604020202020204" pitchFamily="34" charset="0"/>
                          <a:ea typeface="+mn-ea"/>
                          <a:cs typeface="Arial" panose="020B0604020202020204" pitchFamily="34" charset="0"/>
                        </a:rPr>
                        <a:t>Controlled as requirements and constraints emerge</a:t>
                      </a:r>
                    </a:p>
                  </a:txBody>
                  <a:tcPr marL="97023" marR="97023" marT="48512" marB="48512">
                    <a:solidFill>
                      <a:srgbClr val="EEEEEE"/>
                    </a:solidFill>
                  </a:tcPr>
                </a:tc>
                <a:extLst>
                  <a:ext uri="{0D108BD9-81ED-4DB2-BD59-A6C34878D82A}">
                    <a16:rowId xmlns:a16="http://schemas.microsoft.com/office/drawing/2014/main" val="10007"/>
                  </a:ext>
                </a:extLst>
              </a:tr>
            </a:tbl>
          </a:graphicData>
        </a:graphic>
      </p:graphicFrame>
    </p:spTree>
    <p:custDataLst>
      <p:tags r:id="rId1"/>
    </p:custDataLst>
    <p:extLst>
      <p:ext uri="{BB962C8B-B14F-4D97-AF65-F5344CB8AC3E}">
        <p14:creationId xmlns:p14="http://schemas.microsoft.com/office/powerpoint/2010/main" val="2116449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The Continuum of Project Lifecycles</a:t>
            </a:r>
            <a:endParaRPr lang="ar-SA" sz="3600" dirty="0"/>
          </a:p>
        </p:txBody>
      </p:sp>
      <p:sp>
        <p:nvSpPr>
          <p:cNvPr id="4" name="Rectangle: Rounded Corners 131">
            <a:extLst>
              <a:ext uri="{FF2B5EF4-FFF2-40B4-BE49-F238E27FC236}">
                <a16:creationId xmlns:a16="http://schemas.microsoft.com/office/drawing/2014/main" id="{4E2A7350-CA42-33EC-019F-DAA6DDBA39A9}"/>
              </a:ext>
            </a:extLst>
          </p:cNvPr>
          <p:cNvSpPr/>
          <p:nvPr/>
        </p:nvSpPr>
        <p:spPr>
          <a:xfrm>
            <a:off x="3431383" y="1358176"/>
            <a:ext cx="5329234" cy="4824404"/>
          </a:xfrm>
          <a:prstGeom prst="roundRect">
            <a:avLst>
              <a:gd name="adj" fmla="val 1314"/>
            </a:avLst>
          </a:prstGeom>
          <a:gradFill flip="none" rotWithShape="1">
            <a:gsLst>
              <a:gs pos="11000">
                <a:schemeClr val="accent1">
                  <a:lumMod val="5000"/>
                  <a:lumOff val="95000"/>
                </a:schemeClr>
              </a:gs>
              <a:gs pos="100000">
                <a:srgbClr val="638CB9"/>
              </a:gs>
              <a:gs pos="75000">
                <a:srgbClr val="9AB3CE"/>
              </a:gs>
            </a:gsLst>
            <a:lin ang="2700000" scaled="1"/>
            <a:tileRect/>
          </a:gradFill>
          <a:ln w="12700" cap="flat" cmpd="sng" algn="ctr">
            <a:noFill/>
            <a:prstDash val="solid"/>
            <a:miter lim="800000"/>
          </a:ln>
          <a:effectLst>
            <a:outerShdw blurRad="685800" dist="330200" dir="8100000" algn="tr" rotWithShape="0">
              <a:prstClr val="black">
                <a:alpha val="2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6" name="Rectangle: Rounded Corners 173">
            <a:extLst>
              <a:ext uri="{FF2B5EF4-FFF2-40B4-BE49-F238E27FC236}">
                <a16:creationId xmlns:a16="http://schemas.microsoft.com/office/drawing/2014/main" id="{872F4775-0B99-3A15-DBEA-8B03DCF4076B}"/>
              </a:ext>
            </a:extLst>
          </p:cNvPr>
          <p:cNvSpPr/>
          <p:nvPr/>
        </p:nvSpPr>
        <p:spPr>
          <a:xfrm>
            <a:off x="4004278" y="1876653"/>
            <a:ext cx="4183772" cy="3787450"/>
          </a:xfrm>
          <a:prstGeom prst="roundRect">
            <a:avLst>
              <a:gd name="adj" fmla="val 2006"/>
            </a:avLst>
          </a:prstGeom>
          <a:solidFill>
            <a:sysClr val="window" lastClr="FFFFFF"/>
          </a:solidFill>
          <a:ln w="12700" cap="flat" cmpd="sng" algn="ctr">
            <a:noFill/>
            <a:prstDash val="solid"/>
            <a:miter lim="800000"/>
          </a:ln>
          <a:effectLst>
            <a:outerShdw blurRad="685800" dist="330200" dir="8100000" algn="tr" rotWithShape="0">
              <a:prstClr val="black">
                <a:alpha val="2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7" name="Rectangle 6">
            <a:extLst>
              <a:ext uri="{FF2B5EF4-FFF2-40B4-BE49-F238E27FC236}">
                <a16:creationId xmlns:a16="http://schemas.microsoft.com/office/drawing/2014/main" id="{ED3917EA-EAC0-49D7-21A5-B43FD075FC43}"/>
              </a:ext>
            </a:extLst>
          </p:cNvPr>
          <p:cNvSpPr/>
          <p:nvPr/>
        </p:nvSpPr>
        <p:spPr>
          <a:xfrm>
            <a:off x="4446544" y="5762144"/>
            <a:ext cx="3298912" cy="416011"/>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Degree of Change</a:t>
            </a:r>
          </a:p>
        </p:txBody>
      </p:sp>
      <p:sp>
        <p:nvSpPr>
          <p:cNvPr id="8" name="Rectangle 7">
            <a:extLst>
              <a:ext uri="{FF2B5EF4-FFF2-40B4-BE49-F238E27FC236}">
                <a16:creationId xmlns:a16="http://schemas.microsoft.com/office/drawing/2014/main" id="{24D22C6C-CD11-FAB5-38D8-B0EDA78C6046}"/>
              </a:ext>
            </a:extLst>
          </p:cNvPr>
          <p:cNvSpPr/>
          <p:nvPr/>
        </p:nvSpPr>
        <p:spPr>
          <a:xfrm rot="16200000">
            <a:off x="2042948" y="3585842"/>
            <a:ext cx="3298912" cy="416011"/>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Frequency of Delivery</a:t>
            </a:r>
          </a:p>
        </p:txBody>
      </p:sp>
      <p:sp>
        <p:nvSpPr>
          <p:cNvPr id="9" name="Rectangle 8">
            <a:extLst>
              <a:ext uri="{FF2B5EF4-FFF2-40B4-BE49-F238E27FC236}">
                <a16:creationId xmlns:a16="http://schemas.microsoft.com/office/drawing/2014/main" id="{6A8CDBF7-E069-90FF-97D7-E5355A40D12A}"/>
              </a:ext>
            </a:extLst>
          </p:cNvPr>
          <p:cNvSpPr/>
          <p:nvPr/>
        </p:nvSpPr>
        <p:spPr>
          <a:xfrm>
            <a:off x="4389598" y="2660514"/>
            <a:ext cx="1509883" cy="264047"/>
          </a:xfrm>
          <a:prstGeom prst="rect">
            <a:avLst/>
          </a:prstGeom>
        </p:spPr>
        <p:txBody>
          <a:bodyPr wrap="square" lIns="0">
            <a:spAutoFit/>
          </a:bodyPr>
          <a:lstStyle/>
          <a:p>
            <a:pPr marR="0" lvl="0"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Incremental</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0" name="Rectangle 9">
            <a:extLst>
              <a:ext uri="{FF2B5EF4-FFF2-40B4-BE49-F238E27FC236}">
                <a16:creationId xmlns:a16="http://schemas.microsoft.com/office/drawing/2014/main" id="{7A40786C-0E1A-D980-22EB-C129DF455622}"/>
              </a:ext>
            </a:extLst>
          </p:cNvPr>
          <p:cNvSpPr/>
          <p:nvPr/>
        </p:nvSpPr>
        <p:spPr>
          <a:xfrm>
            <a:off x="6437932" y="2660515"/>
            <a:ext cx="1414664" cy="264046"/>
          </a:xfrm>
          <a:prstGeom prst="rect">
            <a:avLst/>
          </a:prstGeom>
        </p:spPr>
        <p:txBody>
          <a:bodyPr wrap="square" lIns="0">
            <a:spAutoFit/>
          </a:bodyPr>
          <a:lstStyle/>
          <a:p>
            <a:pPr marR="0" lvl="0" algn="r" defTabSz="914400" rtl="0" eaLnBrk="1" fontAlgn="auto" latinLnBrk="0" hangingPunct="1">
              <a:lnSpc>
                <a:spcPts val="1260"/>
              </a:lnSpc>
              <a:spcBef>
                <a:spcPts val="0"/>
              </a:spcBef>
              <a:spcAft>
                <a:spcPts val="0"/>
              </a:spcAft>
              <a:buClrTx/>
              <a:buSzTx/>
              <a:tabLst/>
              <a:defRPr/>
            </a:pPr>
            <a:r>
              <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Agile</a:t>
            </a:r>
          </a:p>
        </p:txBody>
      </p:sp>
      <p:sp>
        <p:nvSpPr>
          <p:cNvPr id="11" name="Rectangle 10">
            <a:extLst>
              <a:ext uri="{FF2B5EF4-FFF2-40B4-BE49-F238E27FC236}">
                <a16:creationId xmlns:a16="http://schemas.microsoft.com/office/drawing/2014/main" id="{FC8E2DFB-C5A6-A2E4-2A8F-60F61E9E9956}"/>
              </a:ext>
            </a:extLst>
          </p:cNvPr>
          <p:cNvSpPr/>
          <p:nvPr/>
        </p:nvSpPr>
        <p:spPr>
          <a:xfrm>
            <a:off x="4343800" y="4949057"/>
            <a:ext cx="1627397" cy="264047"/>
          </a:xfrm>
          <a:prstGeom prst="rect">
            <a:avLst/>
          </a:prstGeom>
        </p:spPr>
        <p:txBody>
          <a:bodyPr wrap="square" lIns="0">
            <a:spAutoFit/>
          </a:bodyPr>
          <a:lstStyle/>
          <a:p>
            <a:pPr marR="0" lvl="0"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Predictive</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2" name="Rectangle 11">
            <a:extLst>
              <a:ext uri="{FF2B5EF4-FFF2-40B4-BE49-F238E27FC236}">
                <a16:creationId xmlns:a16="http://schemas.microsoft.com/office/drawing/2014/main" id="{FAD32C7E-CD15-DB7D-9AB2-15F1C42A0E58}"/>
              </a:ext>
            </a:extLst>
          </p:cNvPr>
          <p:cNvSpPr/>
          <p:nvPr/>
        </p:nvSpPr>
        <p:spPr>
          <a:xfrm>
            <a:off x="6437932" y="4949057"/>
            <a:ext cx="1414664" cy="264047"/>
          </a:xfrm>
          <a:prstGeom prst="rect">
            <a:avLst/>
          </a:prstGeom>
        </p:spPr>
        <p:txBody>
          <a:bodyPr wrap="square" lIns="0">
            <a:spAutoFit/>
          </a:bodyPr>
          <a:lstStyle/>
          <a:p>
            <a:pPr marR="0" lvl="0" algn="r"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Iterative</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FCCE514B-5691-E704-C6B5-64C8741C7826}"/>
              </a:ext>
            </a:extLst>
          </p:cNvPr>
          <p:cNvSpPr/>
          <p:nvPr/>
        </p:nvSpPr>
        <p:spPr>
          <a:xfrm>
            <a:off x="3431383" y="5764371"/>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rPr>
              <a:t>Low</a:t>
            </a:r>
          </a:p>
        </p:txBody>
      </p:sp>
      <p:sp>
        <p:nvSpPr>
          <p:cNvPr id="14" name="Rectangle 13">
            <a:extLst>
              <a:ext uri="{FF2B5EF4-FFF2-40B4-BE49-F238E27FC236}">
                <a16:creationId xmlns:a16="http://schemas.microsoft.com/office/drawing/2014/main" id="{DC9153BF-52CF-F2AC-CF47-B0B861DABB5E}"/>
              </a:ext>
            </a:extLst>
          </p:cNvPr>
          <p:cNvSpPr/>
          <p:nvPr/>
        </p:nvSpPr>
        <p:spPr>
          <a:xfrm>
            <a:off x="7133523" y="5759482"/>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US" sz="900" b="1" kern="1200" dirty="0">
                <a:solidFill>
                  <a:srgbClr val="465162"/>
                </a:solidFill>
                <a:latin typeface="Century Gothic" panose="020B0502020202020204" pitchFamily="34" charset="0"/>
                <a:ea typeface="+mn-ea"/>
                <a:cs typeface="Segoe UI Light" panose="020B0502040204020203" pitchFamily="34" charset="0"/>
              </a:rPr>
              <a:t>High</a:t>
            </a:r>
            <a:endPar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endParaRPr>
          </a:p>
        </p:txBody>
      </p:sp>
      <p:sp>
        <p:nvSpPr>
          <p:cNvPr id="15" name="Rectangle 14">
            <a:extLst>
              <a:ext uri="{FF2B5EF4-FFF2-40B4-BE49-F238E27FC236}">
                <a16:creationId xmlns:a16="http://schemas.microsoft.com/office/drawing/2014/main" id="{7A7BE358-3212-08BE-254C-1871512D6D33}"/>
              </a:ext>
            </a:extLst>
          </p:cNvPr>
          <p:cNvSpPr/>
          <p:nvPr/>
        </p:nvSpPr>
        <p:spPr>
          <a:xfrm>
            <a:off x="3082315" y="5356198"/>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rPr>
              <a:t>Low</a:t>
            </a:r>
          </a:p>
        </p:txBody>
      </p:sp>
      <p:sp>
        <p:nvSpPr>
          <p:cNvPr id="16" name="Rectangle 15">
            <a:extLst>
              <a:ext uri="{FF2B5EF4-FFF2-40B4-BE49-F238E27FC236}">
                <a16:creationId xmlns:a16="http://schemas.microsoft.com/office/drawing/2014/main" id="{E446A6C6-C83D-10B5-697E-2E85220842FE}"/>
              </a:ext>
            </a:extLst>
          </p:cNvPr>
          <p:cNvSpPr/>
          <p:nvPr/>
        </p:nvSpPr>
        <p:spPr>
          <a:xfrm>
            <a:off x="3076153" y="1880757"/>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US" sz="900" b="1" kern="1200" dirty="0">
                <a:solidFill>
                  <a:srgbClr val="465162"/>
                </a:solidFill>
                <a:latin typeface="Century Gothic" panose="020B0502020202020204" pitchFamily="34" charset="0"/>
                <a:ea typeface="+mn-ea"/>
                <a:cs typeface="Segoe UI Light" panose="020B0502040204020203" pitchFamily="34" charset="0"/>
              </a:rPr>
              <a:t>High</a:t>
            </a:r>
            <a:endPar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endParaRPr>
          </a:p>
        </p:txBody>
      </p:sp>
      <p:sp>
        <p:nvSpPr>
          <p:cNvPr id="17" name="Up-Down Arrow 16">
            <a:extLst>
              <a:ext uri="{FF2B5EF4-FFF2-40B4-BE49-F238E27FC236}">
                <a16:creationId xmlns:a16="http://schemas.microsoft.com/office/drawing/2014/main" id="{EBB49A43-1A23-CCB6-A5EB-F65E583E247A}"/>
              </a:ext>
            </a:extLst>
          </p:cNvPr>
          <p:cNvSpPr/>
          <p:nvPr/>
        </p:nvSpPr>
        <p:spPr>
          <a:xfrm rot="2942329">
            <a:off x="5799959" y="2337326"/>
            <a:ext cx="637216" cy="3095457"/>
          </a:xfrm>
          <a:prstGeom prst="upDownArrow">
            <a:avLst/>
          </a:prstGeom>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Continuum</a:t>
            </a:r>
            <a:endParaRPr lang="ar-SA" dirty="0"/>
          </a:p>
        </p:txBody>
      </p:sp>
      <p:cxnSp>
        <p:nvCxnSpPr>
          <p:cNvPr id="18" name="Straight Connector 17">
            <a:extLst>
              <a:ext uri="{FF2B5EF4-FFF2-40B4-BE49-F238E27FC236}">
                <a16:creationId xmlns:a16="http://schemas.microsoft.com/office/drawing/2014/main" id="{8BDBE370-5557-5857-AF9A-B4B36ED5D9DC}"/>
              </a:ext>
            </a:extLst>
          </p:cNvPr>
          <p:cNvCxnSpPr>
            <a:endCxn id="6" idx="2"/>
          </p:cNvCxnSpPr>
          <p:nvPr/>
        </p:nvCxnSpPr>
        <p:spPr>
          <a:xfrm>
            <a:off x="6096000" y="2016508"/>
            <a:ext cx="164" cy="364759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7310AA9-FF96-1B46-CD59-79DD1A668906}"/>
              </a:ext>
            </a:extLst>
          </p:cNvPr>
          <p:cNvCxnSpPr>
            <a:stCxn id="6" idx="1"/>
          </p:cNvCxnSpPr>
          <p:nvPr/>
        </p:nvCxnSpPr>
        <p:spPr>
          <a:xfrm>
            <a:off x="4004278" y="3770378"/>
            <a:ext cx="4115802"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81064744-A91C-2155-34A1-D745E6FEBFBE}"/>
              </a:ext>
            </a:extLst>
          </p:cNvPr>
          <p:cNvSpPr txBox="1"/>
          <p:nvPr/>
        </p:nvSpPr>
        <p:spPr>
          <a:xfrm>
            <a:off x="1004453" y="6418653"/>
            <a:ext cx="9363941" cy="307777"/>
          </a:xfrm>
          <a:prstGeom prst="rect">
            <a:avLst/>
          </a:prstGeom>
          <a:noFill/>
        </p:spPr>
        <p:txBody>
          <a:bodyPr wrap="square">
            <a:spAutoFit/>
          </a:bodyPr>
          <a:lstStyle/>
          <a:p>
            <a:pPr marL="0" indent="0">
              <a:buNone/>
            </a:pPr>
            <a:r>
              <a:rPr lang="en-US" sz="1400" dirty="0">
                <a:latin typeface="Arial"/>
                <a:cs typeface="Arial"/>
              </a:rPr>
              <a:t>Source: Project Management Institute</a:t>
            </a:r>
            <a:r>
              <a:rPr lang="en-US" sz="1400" i="1" dirty="0">
                <a:latin typeface="Arial"/>
                <a:cs typeface="Arial"/>
              </a:rPr>
              <a:t>, Agile Practice Guide</a:t>
            </a:r>
            <a:r>
              <a:rPr lang="en-US" sz="1400" dirty="0">
                <a:latin typeface="Arial"/>
                <a:cs typeface="Arial"/>
              </a:rPr>
              <a:t>, Project Management Institute Inc., 2017, Page 19. </a:t>
            </a:r>
            <a:endParaRPr lang="en-US" dirty="0"/>
          </a:p>
        </p:txBody>
      </p:sp>
    </p:spTree>
    <p:custDataLst>
      <p:tags r:id="rId1"/>
    </p:custDataLst>
    <p:extLst>
      <p:ext uri="{BB962C8B-B14F-4D97-AF65-F5344CB8AC3E}">
        <p14:creationId xmlns:p14="http://schemas.microsoft.com/office/powerpoint/2010/main" val="226231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childTnLst>
                                </p:cTn>
                              </p:par>
                              <p:par>
                                <p:cTn id="9" presetID="21" presetClass="entr" presetSubtype="1" fill="hold" grpId="0" nodeType="withEffect">
                                  <p:stCondLst>
                                    <p:cond delay="200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par>
                                <p:cTn id="12" presetID="12" presetClass="entr" presetSubtype="1" fill="hold" grpId="0" nodeType="withEffect">
                                  <p:stCondLst>
                                    <p:cond delay="400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1000"/>
                                        <p:tgtEl>
                                          <p:spTgt spid="7"/>
                                        </p:tgtEl>
                                        <p:attrNameLst>
                                          <p:attrName>ppt_y</p:attrName>
                                        </p:attrNameLst>
                                      </p:cBhvr>
                                      <p:tavLst>
                                        <p:tav tm="0">
                                          <p:val>
                                            <p:strVal val="#ppt_y-#ppt_h*1.125000"/>
                                          </p:val>
                                        </p:tav>
                                        <p:tav tm="100000">
                                          <p:val>
                                            <p:strVal val="#ppt_y"/>
                                          </p:val>
                                        </p:tav>
                                      </p:tavLst>
                                    </p:anim>
                                    <p:animEffect transition="in" filter="wipe(down)">
                                      <p:cBhvr>
                                        <p:cTn id="15" dur="1000"/>
                                        <p:tgtEl>
                                          <p:spTgt spid="7"/>
                                        </p:tgtEl>
                                      </p:cBhvr>
                                    </p:animEffect>
                                  </p:childTnLst>
                                </p:cTn>
                              </p:par>
                              <p:par>
                                <p:cTn id="16" presetID="12" presetClass="entr" presetSubtype="2" fill="hold" grpId="0" nodeType="withEffect">
                                  <p:stCondLst>
                                    <p:cond delay="400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p:tgtEl>
                                          <p:spTgt spid="8"/>
                                        </p:tgtEl>
                                        <p:attrNameLst>
                                          <p:attrName>ppt_x</p:attrName>
                                        </p:attrNameLst>
                                      </p:cBhvr>
                                      <p:tavLst>
                                        <p:tav tm="0">
                                          <p:val>
                                            <p:strVal val="#ppt_x+#ppt_w*1.125000"/>
                                          </p:val>
                                        </p:tav>
                                        <p:tav tm="100000">
                                          <p:val>
                                            <p:strVal val="#ppt_x"/>
                                          </p:val>
                                        </p:tav>
                                      </p:tavLst>
                                    </p:anim>
                                    <p:animEffect transition="in" filter="wipe(left)">
                                      <p:cBhvr>
                                        <p:cTn id="19" dur="1000"/>
                                        <p:tgtEl>
                                          <p:spTgt spid="8"/>
                                        </p:tgtEl>
                                      </p:cBhvr>
                                    </p:animEffect>
                                  </p:childTnLst>
                                </p:cTn>
                              </p:par>
                              <p:par>
                                <p:cTn id="20" presetID="12" presetClass="entr" presetSubtype="8" fill="hold" grpId="0" nodeType="withEffect">
                                  <p:stCondLst>
                                    <p:cond delay="50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1000"/>
                                        <p:tgtEl>
                                          <p:spTgt spid="9"/>
                                        </p:tgtEl>
                                        <p:attrNameLst>
                                          <p:attrName>ppt_x</p:attrName>
                                        </p:attrNameLst>
                                      </p:cBhvr>
                                      <p:tavLst>
                                        <p:tav tm="0">
                                          <p:val>
                                            <p:strVal val="#ppt_x-#ppt_w*1.125000"/>
                                          </p:val>
                                        </p:tav>
                                        <p:tav tm="100000">
                                          <p:val>
                                            <p:strVal val="#ppt_x"/>
                                          </p:val>
                                        </p:tav>
                                      </p:tavLst>
                                    </p:anim>
                                    <p:animEffect transition="in" filter="wipe(right)">
                                      <p:cBhvr>
                                        <p:cTn id="23" dur="1000"/>
                                        <p:tgtEl>
                                          <p:spTgt spid="9"/>
                                        </p:tgtEl>
                                      </p:cBhvr>
                                    </p:animEffect>
                                  </p:childTnLst>
                                </p:cTn>
                              </p:par>
                              <p:par>
                                <p:cTn id="24" presetID="12" presetClass="entr" presetSubtype="8" fill="hold" grpId="0" nodeType="withEffect">
                                  <p:stCondLst>
                                    <p:cond delay="550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p:tgtEl>
                                          <p:spTgt spid="10"/>
                                        </p:tgtEl>
                                        <p:attrNameLst>
                                          <p:attrName>ppt_x</p:attrName>
                                        </p:attrNameLst>
                                      </p:cBhvr>
                                      <p:tavLst>
                                        <p:tav tm="0">
                                          <p:val>
                                            <p:strVal val="#ppt_x-#ppt_w*1.125000"/>
                                          </p:val>
                                        </p:tav>
                                        <p:tav tm="100000">
                                          <p:val>
                                            <p:strVal val="#ppt_x"/>
                                          </p:val>
                                        </p:tav>
                                      </p:tavLst>
                                    </p:anim>
                                    <p:animEffect transition="in" filter="wipe(right)">
                                      <p:cBhvr>
                                        <p:cTn id="27" dur="1000"/>
                                        <p:tgtEl>
                                          <p:spTgt spid="10"/>
                                        </p:tgtEl>
                                      </p:cBhvr>
                                    </p:animEffect>
                                  </p:childTnLst>
                                </p:cTn>
                              </p:par>
                              <p:par>
                                <p:cTn id="28" presetID="12" presetClass="entr" presetSubtype="8" fill="hold" grpId="0" nodeType="withEffect">
                                  <p:stCondLst>
                                    <p:cond delay="600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1000"/>
                                        <p:tgtEl>
                                          <p:spTgt spid="11"/>
                                        </p:tgtEl>
                                        <p:attrNameLst>
                                          <p:attrName>ppt_x</p:attrName>
                                        </p:attrNameLst>
                                      </p:cBhvr>
                                      <p:tavLst>
                                        <p:tav tm="0">
                                          <p:val>
                                            <p:strVal val="#ppt_x-#ppt_w*1.125000"/>
                                          </p:val>
                                        </p:tav>
                                        <p:tav tm="100000">
                                          <p:val>
                                            <p:strVal val="#ppt_x"/>
                                          </p:val>
                                        </p:tav>
                                      </p:tavLst>
                                    </p:anim>
                                    <p:animEffect transition="in" filter="wipe(right)">
                                      <p:cBhvr>
                                        <p:cTn id="31" dur="1000"/>
                                        <p:tgtEl>
                                          <p:spTgt spid="11"/>
                                        </p:tgtEl>
                                      </p:cBhvr>
                                    </p:animEffect>
                                  </p:childTnLst>
                                </p:cTn>
                              </p:par>
                              <p:par>
                                <p:cTn id="32" presetID="12" presetClass="entr" presetSubtype="8" fill="hold" grpId="0" nodeType="withEffect">
                                  <p:stCondLst>
                                    <p:cond delay="650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1000"/>
                                        <p:tgtEl>
                                          <p:spTgt spid="12"/>
                                        </p:tgtEl>
                                        <p:attrNameLst>
                                          <p:attrName>ppt_x</p:attrName>
                                        </p:attrNameLst>
                                      </p:cBhvr>
                                      <p:tavLst>
                                        <p:tav tm="0">
                                          <p:val>
                                            <p:strVal val="#ppt_x-#ppt_w*1.125000"/>
                                          </p:val>
                                        </p:tav>
                                        <p:tav tm="100000">
                                          <p:val>
                                            <p:strVal val="#ppt_x"/>
                                          </p:val>
                                        </p:tav>
                                      </p:tavLst>
                                    </p:anim>
                                    <p:animEffect transition="in" filter="wipe(right)">
                                      <p:cBhvr>
                                        <p:cTn id="35" dur="1000"/>
                                        <p:tgtEl>
                                          <p:spTgt spid="12"/>
                                        </p:tgtEl>
                                      </p:cBhvr>
                                    </p:animEffect>
                                  </p:childTnLst>
                                </p:cTn>
                              </p:par>
                              <p:par>
                                <p:cTn id="36" presetID="12" presetClass="entr" presetSubtype="1" fill="hold" grpId="0" nodeType="withEffect">
                                  <p:stCondLst>
                                    <p:cond delay="40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1000"/>
                                        <p:tgtEl>
                                          <p:spTgt spid="13"/>
                                        </p:tgtEl>
                                        <p:attrNameLst>
                                          <p:attrName>ppt_y</p:attrName>
                                        </p:attrNameLst>
                                      </p:cBhvr>
                                      <p:tavLst>
                                        <p:tav tm="0">
                                          <p:val>
                                            <p:strVal val="#ppt_y-#ppt_h*1.125000"/>
                                          </p:val>
                                        </p:tav>
                                        <p:tav tm="100000">
                                          <p:val>
                                            <p:strVal val="#ppt_y"/>
                                          </p:val>
                                        </p:tav>
                                      </p:tavLst>
                                    </p:anim>
                                    <p:animEffect transition="in" filter="wipe(down)">
                                      <p:cBhvr>
                                        <p:cTn id="39" dur="1000"/>
                                        <p:tgtEl>
                                          <p:spTgt spid="13"/>
                                        </p:tgtEl>
                                      </p:cBhvr>
                                    </p:animEffect>
                                  </p:childTnLst>
                                </p:cTn>
                              </p:par>
                              <p:par>
                                <p:cTn id="40" presetID="12" presetClass="entr" presetSubtype="1" fill="hold" grpId="0" nodeType="withEffect">
                                  <p:stCondLst>
                                    <p:cond delay="400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1000"/>
                                        <p:tgtEl>
                                          <p:spTgt spid="14"/>
                                        </p:tgtEl>
                                        <p:attrNameLst>
                                          <p:attrName>ppt_y</p:attrName>
                                        </p:attrNameLst>
                                      </p:cBhvr>
                                      <p:tavLst>
                                        <p:tav tm="0">
                                          <p:val>
                                            <p:strVal val="#ppt_y-#ppt_h*1.125000"/>
                                          </p:val>
                                        </p:tav>
                                        <p:tav tm="100000">
                                          <p:val>
                                            <p:strVal val="#ppt_y"/>
                                          </p:val>
                                        </p:tav>
                                      </p:tavLst>
                                    </p:anim>
                                    <p:animEffect transition="in" filter="wipe(down)">
                                      <p:cBhvr>
                                        <p:cTn id="43" dur="1000"/>
                                        <p:tgtEl>
                                          <p:spTgt spid="14"/>
                                        </p:tgtEl>
                                      </p:cBhvr>
                                    </p:animEffect>
                                  </p:childTnLst>
                                </p:cTn>
                              </p:par>
                              <p:par>
                                <p:cTn id="44" presetID="12" presetClass="entr" presetSubtype="1" fill="hold" grpId="0" nodeType="withEffect">
                                  <p:stCondLst>
                                    <p:cond delay="400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1000"/>
                                        <p:tgtEl>
                                          <p:spTgt spid="15"/>
                                        </p:tgtEl>
                                        <p:attrNameLst>
                                          <p:attrName>ppt_y</p:attrName>
                                        </p:attrNameLst>
                                      </p:cBhvr>
                                      <p:tavLst>
                                        <p:tav tm="0">
                                          <p:val>
                                            <p:strVal val="#ppt_y-#ppt_h*1.125000"/>
                                          </p:val>
                                        </p:tav>
                                        <p:tav tm="100000">
                                          <p:val>
                                            <p:strVal val="#ppt_y"/>
                                          </p:val>
                                        </p:tav>
                                      </p:tavLst>
                                    </p:anim>
                                    <p:animEffect transition="in" filter="wipe(down)">
                                      <p:cBhvr>
                                        <p:cTn id="47" dur="1000"/>
                                        <p:tgtEl>
                                          <p:spTgt spid="15"/>
                                        </p:tgtEl>
                                      </p:cBhvr>
                                    </p:animEffect>
                                  </p:childTnLst>
                                </p:cTn>
                              </p:par>
                              <p:par>
                                <p:cTn id="48" presetID="12" presetClass="entr" presetSubtype="1" fill="hold" grpId="0" nodeType="withEffect">
                                  <p:stCondLst>
                                    <p:cond delay="400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1000"/>
                                        <p:tgtEl>
                                          <p:spTgt spid="16"/>
                                        </p:tgtEl>
                                        <p:attrNameLst>
                                          <p:attrName>ppt_y</p:attrName>
                                        </p:attrNameLst>
                                      </p:cBhvr>
                                      <p:tavLst>
                                        <p:tav tm="0">
                                          <p:val>
                                            <p:strVal val="#ppt_y-#ppt_h*1.125000"/>
                                          </p:val>
                                        </p:tav>
                                        <p:tav tm="100000">
                                          <p:val>
                                            <p:strVal val="#ppt_y"/>
                                          </p:val>
                                        </p:tav>
                                      </p:tavLst>
                                    </p:anim>
                                    <p:animEffect transition="in" filter="wipe(down)">
                                      <p:cBhvr>
                                        <p:cTn id="51"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p:bldP spid="8" grpId="0"/>
      <p:bldP spid="9" grpId="0"/>
      <p:bldP spid="10" grpId="0"/>
      <p:bldP spid="11" grpId="0"/>
      <p:bldP spid="12" grpId="0"/>
      <p:bldP spid="13"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1282443"/>
            <a:ext cx="5289365" cy="584775"/>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Traditional PM Life Cycles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449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FD1163-2F0A-8788-DA6A-13E947FA7349}"/>
              </a:ext>
            </a:extLst>
          </p:cNvPr>
          <p:cNvSpPr txBox="1"/>
          <p:nvPr/>
        </p:nvSpPr>
        <p:spPr>
          <a:xfrm>
            <a:off x="889000" y="1976466"/>
            <a:ext cx="10541000" cy="4154943"/>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Called Linear, Predictive, or Waterfall and is Logical and intuitive.</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Relies on heavy up-front analysis and documentation of the need and problems of the client.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plan is formed, and a solution is constructed, monitoring is done through comparison to the original plan.</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Assumes nearly perfect information about the project goal and solution </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We have multiple experiences with similar projects before or the project is just a simple well-defined effort.</a:t>
            </a:r>
          </a:p>
        </p:txBody>
      </p:sp>
    </p:spTree>
    <p:extLst>
      <p:ext uri="{BB962C8B-B14F-4D97-AF65-F5344CB8AC3E}">
        <p14:creationId xmlns:p14="http://schemas.microsoft.com/office/powerpoint/2010/main" val="38109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Traditional PM has 5 processes groups that interact and overlap</a:t>
            </a:r>
            <a:endParaRPr lang="ar-SA" sz="3600" dirty="0"/>
          </a:p>
        </p:txBody>
      </p:sp>
      <p:sp>
        <p:nvSpPr>
          <p:cNvPr id="3" name="Oval 2">
            <a:extLst>
              <a:ext uri="{FF2B5EF4-FFF2-40B4-BE49-F238E27FC236}">
                <a16:creationId xmlns:a16="http://schemas.microsoft.com/office/drawing/2014/main" id="{273A5A5E-69EB-A070-F4DF-5757FE29E90D}"/>
              </a:ext>
            </a:extLst>
          </p:cNvPr>
          <p:cNvSpPr/>
          <p:nvPr/>
        </p:nvSpPr>
        <p:spPr>
          <a:xfrm>
            <a:off x="1705430" y="2327614"/>
            <a:ext cx="8128000" cy="3347357"/>
          </a:xfrm>
          <a:prstGeom prst="ellipse">
            <a:avLst/>
          </a:prstGeom>
          <a:ln>
            <a:solidFill>
              <a:schemeClr val="bg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dirty="0"/>
              <a:t>Monitoring and Controlling</a:t>
            </a:r>
            <a:endParaRPr lang="ar-SA" dirty="0"/>
          </a:p>
        </p:txBody>
      </p:sp>
      <p:graphicFrame>
        <p:nvGraphicFramePr>
          <p:cNvPr id="5" name="Diagram 4">
            <a:extLst>
              <a:ext uri="{FF2B5EF4-FFF2-40B4-BE49-F238E27FC236}">
                <a16:creationId xmlns:a16="http://schemas.microsoft.com/office/drawing/2014/main" id="{0BA14C73-CA43-DEC0-5CB8-9CC76673FD5A}"/>
              </a:ext>
            </a:extLst>
          </p:cNvPr>
          <p:cNvGraphicFramePr/>
          <p:nvPr>
            <p:extLst>
              <p:ext uri="{D42A27DB-BD31-4B8C-83A1-F6EECF244321}">
                <p14:modId xmlns:p14="http://schemas.microsoft.com/office/powerpoint/2010/main" val="1534874060"/>
              </p:ext>
            </p:extLst>
          </p:nvPr>
        </p:nvGraphicFramePr>
        <p:xfrm>
          <a:off x="1705429" y="1291960"/>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397161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Traditional PM addresses 10 areas from initiation to closing</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4" name="Diagram 3">
            <a:extLst>
              <a:ext uri="{FF2B5EF4-FFF2-40B4-BE49-F238E27FC236}">
                <a16:creationId xmlns:a16="http://schemas.microsoft.com/office/drawing/2014/main" id="{4FF2985D-B3FE-92D6-B046-91B5BB05627A}"/>
              </a:ext>
            </a:extLst>
          </p:cNvPr>
          <p:cNvGraphicFramePr/>
          <p:nvPr>
            <p:extLst>
              <p:ext uri="{D42A27DB-BD31-4B8C-83A1-F6EECF244321}">
                <p14:modId xmlns:p14="http://schemas.microsoft.com/office/powerpoint/2010/main" val="3154909383"/>
              </p:ext>
            </p:extLst>
          </p:nvPr>
        </p:nvGraphicFramePr>
        <p:xfrm>
          <a:off x="838200" y="1687513"/>
          <a:ext cx="10515600" cy="48053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1031678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Characteristics: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FD1163-2F0A-8788-DA6A-13E947FA7349}"/>
              </a:ext>
            </a:extLst>
          </p:cNvPr>
          <p:cNvSpPr txBox="1"/>
          <p:nvPr/>
        </p:nvSpPr>
        <p:spPr>
          <a:xfrm>
            <a:off x="889000" y="1976466"/>
            <a:ext cx="10541000" cy="397027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Complete and clearly defined goal, solution, requirements, functions, and features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Few expected scope change requests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Routine and repetitive activities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Use of established templates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Detailed documentation </a:t>
            </a:r>
          </a:p>
        </p:txBody>
      </p:sp>
    </p:spTree>
    <p:extLst>
      <p:ext uri="{BB962C8B-B14F-4D97-AF65-F5344CB8AC3E}">
        <p14:creationId xmlns:p14="http://schemas.microsoft.com/office/powerpoint/2010/main" val="1059529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Strengths and Weaknesses: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8" name="Content Placeholder 4">
            <a:extLst>
              <a:ext uri="{FF2B5EF4-FFF2-40B4-BE49-F238E27FC236}">
                <a16:creationId xmlns:a16="http://schemas.microsoft.com/office/drawing/2014/main" id="{F94041FE-DB67-6F31-C39D-FE13D5723A82}"/>
              </a:ext>
            </a:extLst>
          </p:cNvPr>
          <p:cNvGraphicFramePr>
            <a:graphicFrameLocks/>
          </p:cNvGraphicFramePr>
          <p:nvPr>
            <p:extLst>
              <p:ext uri="{D42A27DB-BD31-4B8C-83A1-F6EECF244321}">
                <p14:modId xmlns:p14="http://schemas.microsoft.com/office/powerpoint/2010/main" val="2374485274"/>
              </p:ext>
            </p:extLst>
          </p:nvPr>
        </p:nvGraphicFramePr>
        <p:xfrm>
          <a:off x="1343640" y="2102591"/>
          <a:ext cx="9360000" cy="3851233"/>
        </p:xfrm>
        <a:graphic>
          <a:graphicData uri="http://schemas.openxmlformats.org/drawingml/2006/table">
            <a:tbl>
              <a:tblPr firstRow="1" bandRow="1">
                <a:tableStyleId>{B301B821-A1FF-4177-AEE7-76D212191A09}</a:tableStyleId>
              </a:tblPr>
              <a:tblGrid>
                <a:gridCol w="4680000">
                  <a:extLst>
                    <a:ext uri="{9D8B030D-6E8A-4147-A177-3AD203B41FA5}">
                      <a16:colId xmlns:a16="http://schemas.microsoft.com/office/drawing/2014/main" val="20001"/>
                    </a:ext>
                  </a:extLst>
                </a:gridCol>
                <a:gridCol w="4680000">
                  <a:extLst>
                    <a:ext uri="{9D8B030D-6E8A-4147-A177-3AD203B41FA5}">
                      <a16:colId xmlns:a16="http://schemas.microsoft.com/office/drawing/2014/main" val="20002"/>
                    </a:ext>
                  </a:extLst>
                </a:gridCol>
              </a:tblGrid>
              <a:tr h="363287">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631655">
                <a:tc>
                  <a:txBody>
                    <a:bodyPr/>
                    <a:lstStyle/>
                    <a:p>
                      <a:pPr marL="285750" indent="-285750">
                        <a:buFont typeface="Arial" panose="020B0604020202020204" pitchFamily="34" charset="0"/>
                        <a:buChar char="•"/>
                      </a:pPr>
                      <a:r>
                        <a:rPr lang="en-US" sz="1600" dirty="0"/>
                        <a:t>Easy to understand and manage as stages are clearly defined</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Does not accommodate change well</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572017">
                <a:tc>
                  <a:txBody>
                    <a:bodyPr/>
                    <a:lstStyle/>
                    <a:p>
                      <a:pPr marL="285750" indent="-285750">
                        <a:buFont typeface="Arial" panose="020B0604020202020204" pitchFamily="34" charset="0"/>
                        <a:buChar char="•"/>
                      </a:pPr>
                      <a:r>
                        <a:rPr lang="en-US" sz="1600" dirty="0"/>
                        <a:t>Resource requirements are known from the start</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Costs too much</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72017">
                <a:tc>
                  <a:txBody>
                    <a:bodyPr/>
                    <a:lstStyle/>
                    <a:p>
                      <a:pPr marL="285750" indent="-285750">
                        <a:buFont typeface="Arial" panose="020B0604020202020204" pitchFamily="34" charset="0"/>
                        <a:buChar char="•"/>
                      </a:pPr>
                      <a:r>
                        <a:rPr lang="en-US" sz="1600" dirty="0"/>
                        <a:t>Do not require the most skilled team members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Takes too long before any deliverables are produced</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22105">
                <a:tc>
                  <a:txBody>
                    <a:bodyPr/>
                    <a:lstStyle/>
                    <a:p>
                      <a:pPr marL="285750" indent="-285750">
                        <a:buFont typeface="Arial" panose="020B0604020202020204" pitchFamily="34" charset="0"/>
                        <a:buChar char="•"/>
                      </a:pPr>
                      <a:r>
                        <a:rPr lang="en-US" sz="1600" dirty="0"/>
                        <a:t>Team members do not have to be co-located</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complete and detailed plans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Detailed documentation facilitates transfer of knowledge and handover</a:t>
                      </a:r>
                    </a:p>
                  </a:txBody>
                  <a:tcPr marL="97023" marR="97023" marT="48512" marB="48512" anchor="ctr"/>
                </a:tc>
                <a:tc>
                  <a:txBody>
                    <a:bodyPr/>
                    <a:lstStyle/>
                    <a:p>
                      <a:pPr marL="285750" indent="-285750">
                        <a:buFont typeface="Arial" panose="020B0604020202020204" pitchFamily="34" charset="0"/>
                        <a:buChar char="•"/>
                      </a:pPr>
                      <a:r>
                        <a:rPr lang="en-US" sz="1600" dirty="0"/>
                        <a:t>Must follow a rigid sequence of processes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Client knows what to expect in terms of scope, cost, and timeframe</a:t>
                      </a:r>
                    </a:p>
                  </a:txBody>
                  <a:tcPr marL="97023" marR="97023" marT="48512" marB="48512" anchor="ctr"/>
                </a:tc>
                <a:tc>
                  <a:txBody>
                    <a:bodyPr/>
                    <a:lstStyle/>
                    <a:p>
                      <a:pPr marL="285750" indent="-285750">
                        <a:buFont typeface="Arial" panose="020B0604020202020204" pitchFamily="34" charset="0"/>
                        <a:buChar char="•"/>
                      </a:pPr>
                      <a:r>
                        <a:rPr lang="en-US" sz="1600" dirty="0"/>
                        <a:t>Does not focus on client value</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439882650"/>
                  </a:ext>
                </a:extLst>
              </a:tr>
            </a:tbl>
          </a:graphicData>
        </a:graphic>
      </p:graphicFrame>
    </p:spTree>
    <p:extLst>
      <p:ext uri="{BB962C8B-B14F-4D97-AF65-F5344CB8AC3E}">
        <p14:creationId xmlns:p14="http://schemas.microsoft.com/office/powerpoint/2010/main" val="2745232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Brings some Agility into Traditional Project Management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Divides the projects into phases (or increments)</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Allows for some scope change to happen between phases (or increments) </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need to release deliverables against a more aggressive schedule </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Example:</a:t>
            </a:r>
          </a:p>
          <a:p>
            <a:pPr marL="285750" lvl="6" indent="12700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 A real estate developer may modify design in next phases of its development</a:t>
            </a:r>
          </a:p>
          <a:p>
            <a:pPr marL="285750" lvl="6" indent="12700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 A process re-engineering project may change the priority of remaining processes after each phase</a:t>
            </a:r>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(Incremental/Phased) Characteristics: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3190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sp>
        <p:nvSpPr>
          <p:cNvPr id="3" name="TextBox 2"/>
          <p:cNvSpPr txBox="1"/>
          <p:nvPr/>
        </p:nvSpPr>
        <p:spPr>
          <a:xfrm>
            <a:off x="2488436" y="500075"/>
            <a:ext cx="6999342"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(Incremental/Phased) Strengths and Weaknesses: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8" name="Content Placeholder 4">
            <a:extLst>
              <a:ext uri="{FF2B5EF4-FFF2-40B4-BE49-F238E27FC236}">
                <a16:creationId xmlns:a16="http://schemas.microsoft.com/office/drawing/2014/main" id="{9E8B4C85-5080-8445-8818-D45CF695DF92}"/>
              </a:ext>
            </a:extLst>
          </p:cNvPr>
          <p:cNvGraphicFramePr>
            <a:graphicFrameLocks/>
          </p:cNvGraphicFramePr>
          <p:nvPr>
            <p:extLst>
              <p:ext uri="{D42A27DB-BD31-4B8C-83A1-F6EECF244321}">
                <p14:modId xmlns:p14="http://schemas.microsoft.com/office/powerpoint/2010/main" val="158474071"/>
              </p:ext>
            </p:extLst>
          </p:nvPr>
        </p:nvGraphicFramePr>
        <p:xfrm>
          <a:off x="1343640" y="2176733"/>
          <a:ext cx="9360000" cy="3523056"/>
        </p:xfrm>
        <a:graphic>
          <a:graphicData uri="http://schemas.openxmlformats.org/drawingml/2006/table">
            <a:tbl>
              <a:tblPr firstRow="1" bandRow="1">
                <a:tableStyleId>{B301B821-A1FF-4177-AEE7-76D212191A09}</a:tableStyleId>
              </a:tblPr>
              <a:tblGrid>
                <a:gridCol w="4680000">
                  <a:extLst>
                    <a:ext uri="{9D8B030D-6E8A-4147-A177-3AD203B41FA5}">
                      <a16:colId xmlns:a16="http://schemas.microsoft.com/office/drawing/2014/main" val="20001"/>
                    </a:ext>
                  </a:extLst>
                </a:gridCol>
                <a:gridCol w="4680000">
                  <a:extLst>
                    <a:ext uri="{9D8B030D-6E8A-4147-A177-3AD203B41FA5}">
                      <a16:colId xmlns:a16="http://schemas.microsoft.com/office/drawing/2014/main" val="20002"/>
                    </a:ext>
                  </a:extLst>
                </a:gridCol>
              </a:tblGrid>
              <a:tr h="363287">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631655">
                <a:tc>
                  <a:txBody>
                    <a:bodyPr/>
                    <a:lstStyle/>
                    <a:p>
                      <a:pPr marL="285750" indent="-285750">
                        <a:buFont typeface="Arial" panose="020B0604020202020204" pitchFamily="34" charset="0"/>
                        <a:buChar char="•"/>
                      </a:pPr>
                      <a:r>
                        <a:rPr lang="en-US" sz="1600" dirty="0"/>
                        <a:t>Produces business value early in the project</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The team may not remain intact between increments</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572017">
                <a:tc>
                  <a:txBody>
                    <a:bodyPr/>
                    <a:lstStyle/>
                    <a:p>
                      <a:pPr marL="285750" indent="-285750">
                        <a:buFont typeface="Arial" panose="020B0604020202020204" pitchFamily="34" charset="0"/>
                        <a:buChar char="•"/>
                      </a:pPr>
                      <a:r>
                        <a:rPr lang="en-US" sz="1600" dirty="0"/>
                        <a:t>Enables better scheduling of scarce resources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hand-off documentation between increments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72017">
                <a:tc>
                  <a:txBody>
                    <a:bodyPr/>
                    <a:lstStyle/>
                    <a:p>
                      <a:pPr marL="285750" indent="-285750">
                        <a:buFont typeface="Arial" panose="020B0604020202020204" pitchFamily="34" charset="0"/>
                        <a:buChar char="•"/>
                      </a:pPr>
                      <a:r>
                        <a:rPr lang="en-US" sz="1600" dirty="0"/>
                        <a:t>Accommodates minor scope change requests between increments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Must follow a defined set pf processes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22105">
                <a:tc>
                  <a:txBody>
                    <a:bodyPr/>
                    <a:lstStyle/>
                    <a:p>
                      <a:pPr marL="285750" indent="-285750">
                        <a:buFont typeface="Arial" panose="020B0604020202020204" pitchFamily="34" charset="0"/>
                        <a:buChar char="•"/>
                      </a:pPr>
                      <a:r>
                        <a:rPr lang="en-US" sz="1600" dirty="0"/>
                        <a:t>Offers product improvement opportunity</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Increments must be defined based on function and feature dependencies rather than business value</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More focused on client business value</a:t>
                      </a:r>
                    </a:p>
                  </a:txBody>
                  <a:tcPr marL="97023" marR="97023" marT="48512" marB="48512" anchor="ctr"/>
                </a:tc>
                <a:tc>
                  <a:txBody>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1600" dirty="0"/>
                        <a:t>Takes longer to execute </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bl>
          </a:graphicData>
        </a:graphic>
      </p:graphicFrame>
    </p:spTree>
    <p:extLst>
      <p:ext uri="{BB962C8B-B14F-4D97-AF65-F5344CB8AC3E}">
        <p14:creationId xmlns:p14="http://schemas.microsoft.com/office/powerpoint/2010/main" val="1684361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9079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Standard Waterfall Model</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Rapid Waterfall Model (relies on doing parallel execution)</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Staged Waterfall Model (incremental/phased)</a:t>
            </a:r>
          </a:p>
          <a:p>
            <a:pPr marR="0" lvl="0" algn="l" rtl="0">
              <a:lnSpc>
                <a:spcPct val="150000"/>
              </a:lnSpc>
              <a:spcBef>
                <a:spcPts val="0"/>
              </a:spcBef>
              <a:spcAft>
                <a:spcPts val="0"/>
              </a:spcAft>
            </a:pPr>
            <a:r>
              <a:rPr lang="en-US" sz="3200" dirty="0">
                <a:solidFill>
                  <a:srgbClr val="2D3956"/>
                </a:solidFill>
                <a:latin typeface="Times New Roman"/>
                <a:ea typeface="Times New Roman"/>
                <a:cs typeface="Times New Roman"/>
                <a:sym typeface="Times New Roman"/>
              </a:rPr>
              <a:t>  </a:t>
            </a:r>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Models: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067110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Benefits and Drawbacks of Traditional PM</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3" name="Text Placeholder 3">
            <a:extLst>
              <a:ext uri="{FF2B5EF4-FFF2-40B4-BE49-F238E27FC236}">
                <a16:creationId xmlns:a16="http://schemas.microsoft.com/office/drawing/2014/main" id="{B5EBB245-07D1-045D-EBD0-D70B769B3B8B}"/>
              </a:ext>
            </a:extLst>
          </p:cNvPr>
          <p:cNvSpPr txBox="1">
            <a:spLocks/>
          </p:cNvSpPr>
          <p:nvPr/>
        </p:nvSpPr>
        <p:spPr>
          <a:xfrm>
            <a:off x="980038" y="1690688"/>
            <a:ext cx="10231924" cy="6297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0" algn="ctr">
              <a:buFont typeface="Arial" panose="020B0604020202020204" pitchFamily="34" charset="0"/>
              <a:buNone/>
            </a:pPr>
            <a:r>
              <a:rPr lang="en-US" dirty="0"/>
              <a:t>Benefits</a:t>
            </a:r>
            <a:endParaRPr lang="ar-SA" dirty="0"/>
          </a:p>
        </p:txBody>
      </p:sp>
      <p:sp>
        <p:nvSpPr>
          <p:cNvPr id="5" name="Rounded Rectangle 4">
            <a:extLst>
              <a:ext uri="{FF2B5EF4-FFF2-40B4-BE49-F238E27FC236}">
                <a16:creationId xmlns:a16="http://schemas.microsoft.com/office/drawing/2014/main" id="{FD143C34-F08E-99C8-80EA-071C01674D53}"/>
              </a:ext>
            </a:extLst>
          </p:cNvPr>
          <p:cNvSpPr/>
          <p:nvPr/>
        </p:nvSpPr>
        <p:spPr>
          <a:xfrm>
            <a:off x="933409"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Predictability &amp; Control </a:t>
            </a:r>
          </a:p>
        </p:txBody>
      </p:sp>
      <p:sp>
        <p:nvSpPr>
          <p:cNvPr id="6" name="Rounded Rectangle 5">
            <a:extLst>
              <a:ext uri="{FF2B5EF4-FFF2-40B4-BE49-F238E27FC236}">
                <a16:creationId xmlns:a16="http://schemas.microsoft.com/office/drawing/2014/main" id="{7263CCAB-FBF2-9041-39CA-0A959EEB0C1C}"/>
              </a:ext>
            </a:extLst>
          </p:cNvPr>
          <p:cNvSpPr/>
          <p:nvPr/>
        </p:nvSpPr>
        <p:spPr>
          <a:xfrm>
            <a:off x="3549910"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Suitable for complex projects</a:t>
            </a:r>
          </a:p>
        </p:txBody>
      </p:sp>
      <p:sp>
        <p:nvSpPr>
          <p:cNvPr id="7" name="Rounded Rectangle 6">
            <a:extLst>
              <a:ext uri="{FF2B5EF4-FFF2-40B4-BE49-F238E27FC236}">
                <a16:creationId xmlns:a16="http://schemas.microsoft.com/office/drawing/2014/main" id="{A32CE412-13ED-26DB-793B-30E5EE9867D5}"/>
              </a:ext>
            </a:extLst>
          </p:cNvPr>
          <p:cNvSpPr/>
          <p:nvPr/>
        </p:nvSpPr>
        <p:spPr>
          <a:xfrm>
            <a:off x="6166411"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Well-defined roles and responsibilities</a:t>
            </a:r>
          </a:p>
        </p:txBody>
      </p:sp>
      <p:sp>
        <p:nvSpPr>
          <p:cNvPr id="8" name="Rounded Rectangle 7">
            <a:extLst>
              <a:ext uri="{FF2B5EF4-FFF2-40B4-BE49-F238E27FC236}">
                <a16:creationId xmlns:a16="http://schemas.microsoft.com/office/drawing/2014/main" id="{79A4CFAE-1D15-E2A3-98CD-7D4096A1FD40}"/>
              </a:ext>
            </a:extLst>
          </p:cNvPr>
          <p:cNvSpPr/>
          <p:nvPr/>
        </p:nvSpPr>
        <p:spPr>
          <a:xfrm>
            <a:off x="8782912"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Extensive documentation</a:t>
            </a:r>
          </a:p>
        </p:txBody>
      </p:sp>
      <p:sp>
        <p:nvSpPr>
          <p:cNvPr id="9" name="Text Placeholder 3">
            <a:extLst>
              <a:ext uri="{FF2B5EF4-FFF2-40B4-BE49-F238E27FC236}">
                <a16:creationId xmlns:a16="http://schemas.microsoft.com/office/drawing/2014/main" id="{DCE95E44-A33F-45B4-68C4-D4FD38A0AD20}"/>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tx1"/>
                </a:solidFill>
              </a:rPr>
              <a:t>Drawbacks</a:t>
            </a:r>
            <a:endParaRPr lang="ar-SA" dirty="0">
              <a:solidFill>
                <a:schemeClr val="tx1"/>
              </a:solidFill>
            </a:endParaRPr>
          </a:p>
        </p:txBody>
      </p:sp>
      <p:sp>
        <p:nvSpPr>
          <p:cNvPr id="10" name="Rounded Rectangle 9">
            <a:extLst>
              <a:ext uri="{FF2B5EF4-FFF2-40B4-BE49-F238E27FC236}">
                <a16:creationId xmlns:a16="http://schemas.microsoft.com/office/drawing/2014/main" id="{98F8D438-BBA0-7916-8252-705D336CE2B7}"/>
              </a:ext>
            </a:extLst>
          </p:cNvPr>
          <p:cNvSpPr/>
          <p:nvPr/>
        </p:nvSpPr>
        <p:spPr>
          <a:xfrm>
            <a:off x="933409"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flexible and adaptable</a:t>
            </a:r>
          </a:p>
        </p:txBody>
      </p:sp>
      <p:sp>
        <p:nvSpPr>
          <p:cNvPr id="11" name="Rounded Rectangle 10">
            <a:extLst>
              <a:ext uri="{FF2B5EF4-FFF2-40B4-BE49-F238E27FC236}">
                <a16:creationId xmlns:a16="http://schemas.microsoft.com/office/drawing/2014/main" id="{D5891392-2369-59DF-8867-F9B755447BB3}"/>
              </a:ext>
            </a:extLst>
          </p:cNvPr>
          <p:cNvSpPr/>
          <p:nvPr/>
        </p:nvSpPr>
        <p:spPr>
          <a:xfrm>
            <a:off x="3549910"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Customer Satisfaction</a:t>
            </a:r>
          </a:p>
        </p:txBody>
      </p:sp>
      <p:sp>
        <p:nvSpPr>
          <p:cNvPr id="12" name="Rounded Rectangle 11">
            <a:extLst>
              <a:ext uri="{FF2B5EF4-FFF2-40B4-BE49-F238E27FC236}">
                <a16:creationId xmlns:a16="http://schemas.microsoft.com/office/drawing/2014/main" id="{33121ED4-98DB-A8D2-D1C8-E39D4448AA90}"/>
              </a:ext>
            </a:extLst>
          </p:cNvPr>
          <p:cNvSpPr/>
          <p:nvPr/>
        </p:nvSpPr>
        <p:spPr>
          <a:xfrm>
            <a:off x="6166411"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Slower Time to Market</a:t>
            </a:r>
          </a:p>
        </p:txBody>
      </p:sp>
      <p:sp>
        <p:nvSpPr>
          <p:cNvPr id="13" name="Rounded Rectangle 12">
            <a:extLst>
              <a:ext uri="{FF2B5EF4-FFF2-40B4-BE49-F238E27FC236}">
                <a16:creationId xmlns:a16="http://schemas.microsoft.com/office/drawing/2014/main" id="{DC8E086B-FE29-0340-7B1F-EE6647BEE596}"/>
              </a:ext>
            </a:extLst>
          </p:cNvPr>
          <p:cNvSpPr/>
          <p:nvPr/>
        </p:nvSpPr>
        <p:spPr>
          <a:xfrm>
            <a:off x="8782912"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Risk of failing products</a:t>
            </a:r>
          </a:p>
        </p:txBody>
      </p:sp>
    </p:spTree>
    <p:custDataLst>
      <p:tags r:id="rId1"/>
    </p:custDataLst>
    <p:extLst>
      <p:ext uri="{BB962C8B-B14F-4D97-AF65-F5344CB8AC3E}">
        <p14:creationId xmlns:p14="http://schemas.microsoft.com/office/powerpoint/2010/main" val="22514656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Traditional PM Case Study:</a:t>
            </a:r>
            <a:br>
              <a:rPr lang="en-US" dirty="0"/>
            </a:br>
            <a:r>
              <a:rPr lang="en-US" dirty="0"/>
              <a:t>Apollo 11 Mission</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4" name="Text Placeholder 2">
            <a:extLst>
              <a:ext uri="{FF2B5EF4-FFF2-40B4-BE49-F238E27FC236}">
                <a16:creationId xmlns:a16="http://schemas.microsoft.com/office/drawing/2014/main" id="{478D6C84-3841-C82D-72E9-9F461F876BDB}"/>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tx1"/>
              </a:buClr>
            </a:pPr>
            <a:r>
              <a:rPr lang="en-US" b="1">
                <a:latin typeface="Google Sans"/>
              </a:rPr>
              <a:t>Challenge:</a:t>
            </a:r>
            <a:r>
              <a:rPr lang="en-US">
                <a:latin typeface="Google Sans"/>
              </a:rPr>
              <a:t> The Apollo 11 mission was the first mission to land humans on the moon. It was a complex and challenging project with many risks involved. NASA needed to carefully plan and execute the mission in order to ensure its success.</a:t>
            </a:r>
          </a:p>
          <a:p>
            <a:pPr>
              <a:buClr>
                <a:schemeClr val="tx1"/>
              </a:buClr>
            </a:pPr>
            <a:r>
              <a:rPr lang="en-US" b="1">
                <a:latin typeface="Google Sans"/>
              </a:rPr>
              <a:t>Solution: </a:t>
            </a:r>
            <a:r>
              <a:rPr lang="en-US">
                <a:latin typeface="Google Sans"/>
              </a:rPr>
              <a:t>NASA used a traditional project management methodology to plan and execute the Apollo 11 mission. This involved developing a detailed project plan, identifying and mitigating risks, and carefully monitoring and controlling the project's progress. NASA also used a l team of specialists from different areas, which helped to ensure that all aspects of the mission were considered and developed in a coordinated manner.</a:t>
            </a:r>
          </a:p>
          <a:p>
            <a:pPr>
              <a:buClr>
                <a:schemeClr val="tx1"/>
              </a:buClr>
            </a:pPr>
            <a:r>
              <a:rPr lang="en-US" b="1">
                <a:latin typeface="Google Sans"/>
              </a:rPr>
              <a:t>Results: </a:t>
            </a:r>
            <a:r>
              <a:rPr lang="en-US">
                <a:latin typeface="Google Sans"/>
              </a:rPr>
              <a:t>The Apollo 11 mission was a success. Neil Armstrong and Buzz Aldrin became the first humans to walk on the moon on July 20, 1969.</a:t>
            </a:r>
          </a:p>
          <a:p>
            <a:pPr>
              <a:buClr>
                <a:schemeClr val="tx1"/>
              </a:buClr>
            </a:pPr>
            <a:endParaRPr lang="ar-SA" dirty="0"/>
          </a:p>
        </p:txBody>
      </p:sp>
      <p:pic>
        <p:nvPicPr>
          <p:cNvPr id="14" name="Picture 13">
            <a:extLst>
              <a:ext uri="{FF2B5EF4-FFF2-40B4-BE49-F238E27FC236}">
                <a16:creationId xmlns:a16="http://schemas.microsoft.com/office/drawing/2014/main" id="{9C61D457-03E0-778E-E271-8DE84386D544}"/>
              </a:ext>
            </a:extLst>
          </p:cNvPr>
          <p:cNvPicPr>
            <a:picLocks noChangeAspect="1"/>
          </p:cNvPicPr>
          <p:nvPr/>
        </p:nvPicPr>
        <p:blipFill>
          <a:blip r:embed="rId4"/>
          <a:stretch>
            <a:fillRect/>
          </a:stretch>
        </p:blipFill>
        <p:spPr>
          <a:xfrm>
            <a:off x="8500534" y="365124"/>
            <a:ext cx="2853266" cy="1426633"/>
          </a:xfrm>
          <a:prstGeom prst="rect">
            <a:avLst/>
          </a:prstGeom>
        </p:spPr>
      </p:pic>
    </p:spTree>
    <p:custDataLst>
      <p:tags r:id="rId1"/>
    </p:custDataLst>
    <p:extLst>
      <p:ext uri="{BB962C8B-B14F-4D97-AF65-F5344CB8AC3E}">
        <p14:creationId xmlns:p14="http://schemas.microsoft.com/office/powerpoint/2010/main" val="6277636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1282443"/>
            <a:ext cx="5289365" cy="584775"/>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PM Life Cycles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25114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Agile Practices and Processes</a:t>
            </a:r>
            <a:endParaRPr lang="ar-SA" sz="3600"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6189B24-F46E-603B-343E-AC1A4B092B1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6" name="Rechteck 4">
            <a:extLst>
              <a:ext uri="{FF2B5EF4-FFF2-40B4-BE49-F238E27FC236}">
                <a16:creationId xmlns:a16="http://schemas.microsoft.com/office/drawing/2014/main" id="{872FA2A1-FEA0-5D43-8536-FE2A24F0E318}"/>
              </a:ext>
            </a:extLst>
          </p:cNvPr>
          <p:cNvSpPr/>
          <p:nvPr/>
        </p:nvSpPr>
        <p:spPr bwMode="gray">
          <a:xfrm flipH="1">
            <a:off x="8805774" y="1882041"/>
            <a:ext cx="2646951" cy="4254424"/>
          </a:xfrm>
          <a:prstGeom prst="roundRect">
            <a:avLst>
              <a:gd name="adj" fmla="val 4253"/>
            </a:avLst>
          </a:prstGeom>
          <a:solidFill>
            <a:schemeClr val="bg1">
              <a:lumMod val="95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 name="Rechteck 5">
            <a:extLst>
              <a:ext uri="{FF2B5EF4-FFF2-40B4-BE49-F238E27FC236}">
                <a16:creationId xmlns:a16="http://schemas.microsoft.com/office/drawing/2014/main" id="{CEA1CEC5-B7B7-9255-97D3-7E0B866BB65E}"/>
              </a:ext>
            </a:extLst>
          </p:cNvPr>
          <p:cNvSpPr/>
          <p:nvPr/>
        </p:nvSpPr>
        <p:spPr bwMode="gray">
          <a:xfrm>
            <a:off x="3905298" y="1882041"/>
            <a:ext cx="4796457" cy="4254424"/>
          </a:xfrm>
          <a:prstGeom prst="roundRect">
            <a:avLst>
              <a:gd name="adj" fmla="val 2717"/>
            </a:avLst>
          </a:prstGeom>
          <a:solidFill>
            <a:schemeClr val="accent1">
              <a:lumMod val="20000"/>
              <a:lumOff val="80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6" name="Rechteck 6">
            <a:extLst>
              <a:ext uri="{FF2B5EF4-FFF2-40B4-BE49-F238E27FC236}">
                <a16:creationId xmlns:a16="http://schemas.microsoft.com/office/drawing/2014/main" id="{A91EE4C5-02D6-59D3-C192-A97C27A894D2}"/>
              </a:ext>
            </a:extLst>
          </p:cNvPr>
          <p:cNvSpPr/>
          <p:nvPr/>
        </p:nvSpPr>
        <p:spPr bwMode="gray">
          <a:xfrm>
            <a:off x="739274" y="1882041"/>
            <a:ext cx="3061999" cy="4254424"/>
          </a:xfrm>
          <a:prstGeom prst="roundRect">
            <a:avLst>
              <a:gd name="adj" fmla="val 4164"/>
            </a:avLst>
          </a:prstGeom>
          <a:solidFill>
            <a:schemeClr val="bg1">
              <a:lumMod val="95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17" name="Group 16">
            <a:extLst>
              <a:ext uri="{FF2B5EF4-FFF2-40B4-BE49-F238E27FC236}">
                <a16:creationId xmlns:a16="http://schemas.microsoft.com/office/drawing/2014/main" id="{CB180632-5A87-82A1-2670-E50792E651FA}"/>
              </a:ext>
            </a:extLst>
          </p:cNvPr>
          <p:cNvGrpSpPr/>
          <p:nvPr/>
        </p:nvGrpSpPr>
        <p:grpSpPr>
          <a:xfrm>
            <a:off x="9489778" y="3959864"/>
            <a:ext cx="1399863" cy="1084787"/>
            <a:chOff x="9489778" y="3667562"/>
            <a:chExt cx="1399863" cy="1084787"/>
          </a:xfrm>
        </p:grpSpPr>
        <p:sp>
          <p:nvSpPr>
            <p:cNvPr id="18" name="Freeform 14">
              <a:extLst>
                <a:ext uri="{FF2B5EF4-FFF2-40B4-BE49-F238E27FC236}">
                  <a16:creationId xmlns:a16="http://schemas.microsoft.com/office/drawing/2014/main" id="{1D0C06A3-C97D-DC27-256E-4EBBAD653B8C}"/>
                </a:ext>
              </a:extLst>
            </p:cNvPr>
            <p:cNvSpPr>
              <a:spLocks/>
            </p:cNvSpPr>
            <p:nvPr/>
          </p:nvSpPr>
          <p:spPr bwMode="gray">
            <a:xfrm>
              <a:off x="9489778" y="3702528"/>
              <a:ext cx="629587" cy="1049821"/>
            </a:xfrm>
            <a:custGeom>
              <a:avLst/>
              <a:gdLst>
                <a:gd name="T0" fmla="*/ 848 w 848"/>
                <a:gd name="T1" fmla="*/ 656 h 1280"/>
                <a:gd name="T2" fmla="*/ 0 w 848"/>
                <a:gd name="T3" fmla="*/ 0 h 1280"/>
                <a:gd name="T4" fmla="*/ 0 w 848"/>
                <a:gd name="T5" fmla="*/ 0 h 1280"/>
                <a:gd name="T6" fmla="*/ 0 w 848"/>
                <a:gd name="T7" fmla="*/ 621 h 1280"/>
                <a:gd name="T8" fmla="*/ 0 w 848"/>
                <a:gd name="T9" fmla="*/ 621 h 1280"/>
                <a:gd name="T10" fmla="*/ 848 w 848"/>
                <a:gd name="T11" fmla="*/ 1280 h 1280"/>
                <a:gd name="T12" fmla="*/ 848 w 848"/>
                <a:gd name="T13" fmla="*/ 1280 h 1280"/>
                <a:gd name="T14" fmla="*/ 848 w 848"/>
                <a:gd name="T15" fmla="*/ 656 h 1280"/>
                <a:gd name="T16" fmla="*/ 848 w 848"/>
                <a:gd name="T17" fmla="*/ 656 h 1280"/>
                <a:gd name="T18" fmla="*/ 848 w 848"/>
                <a:gd name="T19" fmla="*/ 656 h 1280"/>
                <a:gd name="connsiteX0" fmla="*/ 10000 w 10328"/>
                <a:gd name="connsiteY0" fmla="*/ 5125 h 13088"/>
                <a:gd name="connsiteX1" fmla="*/ 0 w 10328"/>
                <a:gd name="connsiteY1" fmla="*/ 0 h 13088"/>
                <a:gd name="connsiteX2" fmla="*/ 0 w 10328"/>
                <a:gd name="connsiteY2" fmla="*/ 0 h 13088"/>
                <a:gd name="connsiteX3" fmla="*/ 0 w 10328"/>
                <a:gd name="connsiteY3" fmla="*/ 4852 h 13088"/>
                <a:gd name="connsiteX4" fmla="*/ 0 w 10328"/>
                <a:gd name="connsiteY4" fmla="*/ 4852 h 13088"/>
                <a:gd name="connsiteX5" fmla="*/ 10000 w 10328"/>
                <a:gd name="connsiteY5" fmla="*/ 10000 h 13088"/>
                <a:gd name="connsiteX6" fmla="*/ 10328 w 10328"/>
                <a:gd name="connsiteY6" fmla="*/ 13088 h 13088"/>
                <a:gd name="connsiteX7" fmla="*/ 10000 w 10328"/>
                <a:gd name="connsiteY7" fmla="*/ 5125 h 13088"/>
                <a:gd name="connsiteX8" fmla="*/ 10000 w 10328"/>
                <a:gd name="connsiteY8" fmla="*/ 5125 h 13088"/>
                <a:gd name="connsiteX9" fmla="*/ 10000 w 10328"/>
                <a:gd name="connsiteY9" fmla="*/ 5125 h 13088"/>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0 w 10359"/>
                <a:gd name="connsiteY4" fmla="*/ 485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0 w 10359"/>
                <a:gd name="connsiteY4" fmla="*/ 770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328 w 10359"/>
                <a:gd name="connsiteY4" fmla="*/ 770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28"/>
                <a:gd name="connsiteY0" fmla="*/ 5125 h 13400"/>
                <a:gd name="connsiteX1" fmla="*/ 0 w 10328"/>
                <a:gd name="connsiteY1" fmla="*/ 0 h 13400"/>
                <a:gd name="connsiteX2" fmla="*/ 0 w 10328"/>
                <a:gd name="connsiteY2" fmla="*/ 0 h 13400"/>
                <a:gd name="connsiteX3" fmla="*/ 0 w 10328"/>
                <a:gd name="connsiteY3" fmla="*/ 4852 h 13400"/>
                <a:gd name="connsiteX4" fmla="*/ 328 w 10328"/>
                <a:gd name="connsiteY4" fmla="*/ 7702 h 13400"/>
                <a:gd name="connsiteX5" fmla="*/ 10152 w 10328"/>
                <a:gd name="connsiteY5" fmla="*/ 13105 h 13400"/>
                <a:gd name="connsiteX6" fmla="*/ 10328 w 10328"/>
                <a:gd name="connsiteY6" fmla="*/ 13088 h 13400"/>
                <a:gd name="connsiteX7" fmla="*/ 10000 w 10328"/>
                <a:gd name="connsiteY7" fmla="*/ 5125 h 13400"/>
                <a:gd name="connsiteX8" fmla="*/ 10000 w 10328"/>
                <a:gd name="connsiteY8" fmla="*/ 5125 h 13400"/>
                <a:gd name="connsiteX9" fmla="*/ 10000 w 10328"/>
                <a:gd name="connsiteY9" fmla="*/ 5125 h 13400"/>
                <a:gd name="connsiteX0" fmla="*/ 10000 w 10171"/>
                <a:gd name="connsiteY0" fmla="*/ 5125 h 13400"/>
                <a:gd name="connsiteX1" fmla="*/ 0 w 10171"/>
                <a:gd name="connsiteY1" fmla="*/ 0 h 13400"/>
                <a:gd name="connsiteX2" fmla="*/ 0 w 10171"/>
                <a:gd name="connsiteY2" fmla="*/ 0 h 13400"/>
                <a:gd name="connsiteX3" fmla="*/ 0 w 10171"/>
                <a:gd name="connsiteY3" fmla="*/ 4852 h 13400"/>
                <a:gd name="connsiteX4" fmla="*/ 328 w 10171"/>
                <a:gd name="connsiteY4" fmla="*/ 7702 h 13400"/>
                <a:gd name="connsiteX5" fmla="*/ 10152 w 10171"/>
                <a:gd name="connsiteY5" fmla="*/ 13105 h 13400"/>
                <a:gd name="connsiteX6" fmla="*/ 9977 w 10171"/>
                <a:gd name="connsiteY6" fmla="*/ 13088 h 13400"/>
                <a:gd name="connsiteX7" fmla="*/ 10000 w 10171"/>
                <a:gd name="connsiteY7" fmla="*/ 5125 h 13400"/>
                <a:gd name="connsiteX8" fmla="*/ 10000 w 10171"/>
                <a:gd name="connsiteY8" fmla="*/ 5125 h 13400"/>
                <a:gd name="connsiteX9" fmla="*/ 10000 w 10171"/>
                <a:gd name="connsiteY9" fmla="*/ 5125 h 13400"/>
                <a:gd name="connsiteX0" fmla="*/ 10000 w 10183"/>
                <a:gd name="connsiteY0" fmla="*/ 5125 h 13400"/>
                <a:gd name="connsiteX1" fmla="*/ 0 w 10183"/>
                <a:gd name="connsiteY1" fmla="*/ 0 h 13400"/>
                <a:gd name="connsiteX2" fmla="*/ 0 w 10183"/>
                <a:gd name="connsiteY2" fmla="*/ 0 h 13400"/>
                <a:gd name="connsiteX3" fmla="*/ 0 w 10183"/>
                <a:gd name="connsiteY3" fmla="*/ 4852 h 13400"/>
                <a:gd name="connsiteX4" fmla="*/ 328 w 10183"/>
                <a:gd name="connsiteY4" fmla="*/ 7702 h 13400"/>
                <a:gd name="connsiteX5" fmla="*/ 10152 w 10183"/>
                <a:gd name="connsiteY5" fmla="*/ 13105 h 13400"/>
                <a:gd name="connsiteX6" fmla="*/ 10153 w 10183"/>
                <a:gd name="connsiteY6" fmla="*/ 13088 h 13400"/>
                <a:gd name="connsiteX7" fmla="*/ 10000 w 10183"/>
                <a:gd name="connsiteY7" fmla="*/ 5125 h 13400"/>
                <a:gd name="connsiteX8" fmla="*/ 10000 w 10183"/>
                <a:gd name="connsiteY8" fmla="*/ 5125 h 13400"/>
                <a:gd name="connsiteX9" fmla="*/ 10000 w 10183"/>
                <a:gd name="connsiteY9" fmla="*/ 5125 h 1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83" h="13400">
                  <a:moveTo>
                    <a:pt x="10000" y="5125"/>
                  </a:moveTo>
                  <a:lnTo>
                    <a:pt x="0" y="0"/>
                  </a:lnTo>
                  <a:lnTo>
                    <a:pt x="0" y="0"/>
                  </a:lnTo>
                  <a:lnTo>
                    <a:pt x="0" y="4852"/>
                  </a:lnTo>
                  <a:cubicBezTo>
                    <a:pt x="109" y="5802"/>
                    <a:pt x="219" y="6752"/>
                    <a:pt x="328" y="7702"/>
                  </a:cubicBezTo>
                  <a:lnTo>
                    <a:pt x="10152" y="13105"/>
                  </a:lnTo>
                  <a:cubicBezTo>
                    <a:pt x="10261" y="14134"/>
                    <a:pt x="10044" y="12059"/>
                    <a:pt x="10153" y="13088"/>
                  </a:cubicBezTo>
                  <a:cubicBezTo>
                    <a:pt x="10044" y="10434"/>
                    <a:pt x="10109" y="7779"/>
                    <a:pt x="10000" y="5125"/>
                  </a:cubicBezTo>
                  <a:lnTo>
                    <a:pt x="10000" y="5125"/>
                  </a:lnTo>
                  <a:lnTo>
                    <a:pt x="10000" y="5125"/>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 name="Freeform 16">
              <a:extLst>
                <a:ext uri="{FF2B5EF4-FFF2-40B4-BE49-F238E27FC236}">
                  <a16:creationId xmlns:a16="http://schemas.microsoft.com/office/drawing/2014/main" id="{2D41A100-4D8F-E0F3-0587-6F090916E936}"/>
                </a:ext>
              </a:extLst>
            </p:cNvPr>
            <p:cNvSpPr>
              <a:spLocks/>
            </p:cNvSpPr>
            <p:nvPr/>
          </p:nvSpPr>
          <p:spPr bwMode="gray">
            <a:xfrm>
              <a:off x="10108051" y="4063649"/>
              <a:ext cx="781590" cy="664279"/>
            </a:xfrm>
            <a:custGeom>
              <a:avLst/>
              <a:gdLst>
                <a:gd name="T0" fmla="*/ 0 w 1072"/>
                <a:gd name="T1" fmla="*/ 690 h 690"/>
                <a:gd name="T2" fmla="*/ 1072 w 1072"/>
                <a:gd name="T3" fmla="*/ 621 h 690"/>
                <a:gd name="T4" fmla="*/ 1072 w 1072"/>
                <a:gd name="T5" fmla="*/ 0 h 690"/>
                <a:gd name="T6" fmla="*/ 0 w 1072"/>
                <a:gd name="T7" fmla="*/ 66 h 690"/>
                <a:gd name="T8" fmla="*/ 0 w 1072"/>
                <a:gd name="T9" fmla="*/ 690 h 690"/>
                <a:gd name="connsiteX0" fmla="*/ 0 w 10000"/>
                <a:gd name="connsiteY0" fmla="*/ 15729 h 15729"/>
                <a:gd name="connsiteX1" fmla="*/ 10000 w 10000"/>
                <a:gd name="connsiteY1" fmla="*/ 9000 h 15729"/>
                <a:gd name="connsiteX2" fmla="*/ 10000 w 10000"/>
                <a:gd name="connsiteY2" fmla="*/ 0 h 15729"/>
                <a:gd name="connsiteX3" fmla="*/ 0 w 10000"/>
                <a:gd name="connsiteY3" fmla="*/ 957 h 15729"/>
                <a:gd name="connsiteX4" fmla="*/ 0 w 10000"/>
                <a:gd name="connsiteY4" fmla="*/ 15729 h 15729"/>
                <a:gd name="connsiteX0" fmla="*/ 0 w 10000"/>
                <a:gd name="connsiteY0" fmla="*/ 15729 h 15729"/>
                <a:gd name="connsiteX1" fmla="*/ 10000 w 10000"/>
                <a:gd name="connsiteY1" fmla="*/ 14729 h 15729"/>
                <a:gd name="connsiteX2" fmla="*/ 10000 w 10000"/>
                <a:gd name="connsiteY2" fmla="*/ 0 h 15729"/>
                <a:gd name="connsiteX3" fmla="*/ 0 w 10000"/>
                <a:gd name="connsiteY3" fmla="*/ 957 h 15729"/>
                <a:gd name="connsiteX4" fmla="*/ 0 w 10000"/>
                <a:gd name="connsiteY4" fmla="*/ 15729 h 15729"/>
                <a:gd name="connsiteX0" fmla="*/ 0 w 10000"/>
                <a:gd name="connsiteY0" fmla="*/ 15729 h 15729"/>
                <a:gd name="connsiteX1" fmla="*/ 10000 w 10000"/>
                <a:gd name="connsiteY1" fmla="*/ 14729 h 15729"/>
                <a:gd name="connsiteX2" fmla="*/ 10000 w 10000"/>
                <a:gd name="connsiteY2" fmla="*/ 0 h 15729"/>
                <a:gd name="connsiteX3" fmla="*/ 0 w 10000"/>
                <a:gd name="connsiteY3" fmla="*/ 957 h 15729"/>
                <a:gd name="connsiteX4" fmla="*/ 0 w 10000"/>
                <a:gd name="connsiteY4" fmla="*/ 15729 h 15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5729">
                  <a:moveTo>
                    <a:pt x="0" y="15729"/>
                  </a:moveTo>
                  <a:lnTo>
                    <a:pt x="10000" y="14729"/>
                  </a:lnTo>
                  <a:lnTo>
                    <a:pt x="10000" y="0"/>
                  </a:lnTo>
                  <a:lnTo>
                    <a:pt x="0" y="957"/>
                  </a:lnTo>
                  <a:lnTo>
                    <a:pt x="0" y="15729"/>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1" name="Freeform 17">
              <a:extLst>
                <a:ext uri="{FF2B5EF4-FFF2-40B4-BE49-F238E27FC236}">
                  <a16:creationId xmlns:a16="http://schemas.microsoft.com/office/drawing/2014/main" id="{F72942C6-D6DB-3A6F-3A89-BF86C07F915C}"/>
                </a:ext>
              </a:extLst>
            </p:cNvPr>
            <p:cNvSpPr>
              <a:spLocks/>
            </p:cNvSpPr>
            <p:nvPr/>
          </p:nvSpPr>
          <p:spPr bwMode="gray">
            <a:xfrm>
              <a:off x="9489778" y="3667562"/>
              <a:ext cx="1399863" cy="443750"/>
            </a:xfrm>
            <a:custGeom>
              <a:avLst/>
              <a:gdLst>
                <a:gd name="T0" fmla="*/ 1070 w 1920"/>
                <a:gd name="T1" fmla="*/ 0 h 725"/>
                <a:gd name="T2" fmla="*/ 0 w 1920"/>
                <a:gd name="T3" fmla="*/ 69 h 725"/>
                <a:gd name="T4" fmla="*/ 848 w 1920"/>
                <a:gd name="T5" fmla="*/ 725 h 725"/>
                <a:gd name="T6" fmla="*/ 848 w 1920"/>
                <a:gd name="T7" fmla="*/ 725 h 725"/>
                <a:gd name="T8" fmla="*/ 848 w 1920"/>
                <a:gd name="T9" fmla="*/ 725 h 725"/>
                <a:gd name="T10" fmla="*/ 1920 w 1920"/>
                <a:gd name="T11" fmla="*/ 659 h 725"/>
                <a:gd name="T12" fmla="*/ 1920 w 1920"/>
                <a:gd name="T13" fmla="*/ 659 h 725"/>
                <a:gd name="T14" fmla="*/ 1070 w 1920"/>
                <a:gd name="T15" fmla="*/ 0 h 7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0" h="725">
                  <a:moveTo>
                    <a:pt x="1070" y="0"/>
                  </a:moveTo>
                  <a:lnTo>
                    <a:pt x="0" y="69"/>
                  </a:lnTo>
                  <a:lnTo>
                    <a:pt x="848" y="725"/>
                  </a:lnTo>
                  <a:lnTo>
                    <a:pt x="848" y="725"/>
                  </a:lnTo>
                  <a:lnTo>
                    <a:pt x="848" y="725"/>
                  </a:lnTo>
                  <a:lnTo>
                    <a:pt x="1920" y="659"/>
                  </a:lnTo>
                  <a:lnTo>
                    <a:pt x="1920" y="659"/>
                  </a:lnTo>
                  <a:lnTo>
                    <a:pt x="1070" y="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nvGrpSpPr>
          <p:cNvPr id="22" name="Group 21">
            <a:extLst>
              <a:ext uri="{FF2B5EF4-FFF2-40B4-BE49-F238E27FC236}">
                <a16:creationId xmlns:a16="http://schemas.microsoft.com/office/drawing/2014/main" id="{2996EDC0-B7C2-B629-59D3-D200F604A638}"/>
              </a:ext>
            </a:extLst>
          </p:cNvPr>
          <p:cNvGrpSpPr/>
          <p:nvPr/>
        </p:nvGrpSpPr>
        <p:grpSpPr>
          <a:xfrm>
            <a:off x="1229248" y="4251042"/>
            <a:ext cx="8803700" cy="745275"/>
            <a:chOff x="1229248" y="3958740"/>
            <a:chExt cx="8803700" cy="745275"/>
          </a:xfrm>
        </p:grpSpPr>
        <p:sp>
          <p:nvSpPr>
            <p:cNvPr id="23" name="Rechteck 40995">
              <a:extLst>
                <a:ext uri="{FF2B5EF4-FFF2-40B4-BE49-F238E27FC236}">
                  <a16:creationId xmlns:a16="http://schemas.microsoft.com/office/drawing/2014/main" id="{398FAAAD-3C25-7FA0-49AF-B2FCBE6D6F4E}"/>
                </a:ext>
              </a:extLst>
            </p:cNvPr>
            <p:cNvSpPr/>
            <p:nvPr/>
          </p:nvSpPr>
          <p:spPr bwMode="gray">
            <a:xfrm>
              <a:off x="1229248" y="3958740"/>
              <a:ext cx="8803700" cy="712283"/>
            </a:xfrm>
            <a:custGeom>
              <a:avLst/>
              <a:gdLst>
                <a:gd name="connsiteX0" fmla="*/ 0 w 9442504"/>
                <a:gd name="connsiteY0" fmla="*/ 0 h 190072"/>
                <a:gd name="connsiteX1" fmla="*/ 9442504 w 9442504"/>
                <a:gd name="connsiteY1" fmla="*/ 0 h 190072"/>
                <a:gd name="connsiteX2" fmla="*/ 9442504 w 9442504"/>
                <a:gd name="connsiteY2" fmla="*/ 190072 h 190072"/>
                <a:gd name="connsiteX3" fmla="*/ 0 w 9442504"/>
                <a:gd name="connsiteY3" fmla="*/ 190072 h 190072"/>
                <a:gd name="connsiteX4" fmla="*/ 0 w 9442504"/>
                <a:gd name="connsiteY4" fmla="*/ 0 h 190072"/>
                <a:gd name="connsiteX0" fmla="*/ 0 w 10409292"/>
                <a:gd name="connsiteY0" fmla="*/ 590550 h 780622"/>
                <a:gd name="connsiteX1" fmla="*/ 10409292 w 10409292"/>
                <a:gd name="connsiteY1" fmla="*/ 0 h 780622"/>
                <a:gd name="connsiteX2" fmla="*/ 9442504 w 10409292"/>
                <a:gd name="connsiteY2" fmla="*/ 780622 h 780622"/>
                <a:gd name="connsiteX3" fmla="*/ 0 w 10409292"/>
                <a:gd name="connsiteY3" fmla="*/ 780622 h 780622"/>
                <a:gd name="connsiteX4" fmla="*/ 0 w 10409292"/>
                <a:gd name="connsiteY4" fmla="*/ 590550 h 780622"/>
                <a:gd name="connsiteX0" fmla="*/ 0 w 10909354"/>
                <a:gd name="connsiteY0" fmla="*/ 590550 h 780622"/>
                <a:gd name="connsiteX1" fmla="*/ 10409292 w 10909354"/>
                <a:gd name="connsiteY1" fmla="*/ 0 h 780622"/>
                <a:gd name="connsiteX2" fmla="*/ 10909354 w 10909354"/>
                <a:gd name="connsiteY2" fmla="*/ 361522 h 780622"/>
                <a:gd name="connsiteX3" fmla="*/ 0 w 10909354"/>
                <a:gd name="connsiteY3" fmla="*/ 780622 h 780622"/>
                <a:gd name="connsiteX4" fmla="*/ 0 w 10909354"/>
                <a:gd name="connsiteY4" fmla="*/ 590550 h 780622"/>
                <a:gd name="connsiteX0" fmla="*/ 0 w 10909354"/>
                <a:gd name="connsiteY0" fmla="*/ 590550 h 961597"/>
                <a:gd name="connsiteX1" fmla="*/ 10409292 w 10909354"/>
                <a:gd name="connsiteY1" fmla="*/ 0 h 961597"/>
                <a:gd name="connsiteX2" fmla="*/ 10909354 w 10909354"/>
                <a:gd name="connsiteY2" fmla="*/ 361522 h 961597"/>
                <a:gd name="connsiteX3" fmla="*/ 514350 w 10909354"/>
                <a:gd name="connsiteY3" fmla="*/ 961597 h 961597"/>
                <a:gd name="connsiteX4" fmla="*/ 0 w 10909354"/>
                <a:gd name="connsiteY4" fmla="*/ 590550 h 961597"/>
                <a:gd name="connsiteX0" fmla="*/ 0 w 10916498"/>
                <a:gd name="connsiteY0" fmla="*/ 595313 h 961597"/>
                <a:gd name="connsiteX1" fmla="*/ 10416436 w 10916498"/>
                <a:gd name="connsiteY1" fmla="*/ 0 h 961597"/>
                <a:gd name="connsiteX2" fmla="*/ 10916498 w 10916498"/>
                <a:gd name="connsiteY2" fmla="*/ 361522 h 961597"/>
                <a:gd name="connsiteX3" fmla="*/ 521494 w 10916498"/>
                <a:gd name="connsiteY3" fmla="*/ 961597 h 961597"/>
                <a:gd name="connsiteX4" fmla="*/ 0 w 10916498"/>
                <a:gd name="connsiteY4" fmla="*/ 595313 h 961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6498" h="961597">
                  <a:moveTo>
                    <a:pt x="0" y="595313"/>
                  </a:moveTo>
                  <a:lnTo>
                    <a:pt x="10416436" y="0"/>
                  </a:lnTo>
                  <a:lnTo>
                    <a:pt x="10916498" y="361522"/>
                  </a:lnTo>
                  <a:lnTo>
                    <a:pt x="521494" y="961597"/>
                  </a:lnTo>
                  <a:lnTo>
                    <a:pt x="0" y="595313"/>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4" name="Freeform 78">
              <a:extLst>
                <a:ext uri="{FF2B5EF4-FFF2-40B4-BE49-F238E27FC236}">
                  <a16:creationId xmlns:a16="http://schemas.microsoft.com/office/drawing/2014/main" id="{514529F4-EEEB-C802-B1E6-487452F37916}"/>
                </a:ext>
              </a:extLst>
            </p:cNvPr>
            <p:cNvSpPr>
              <a:spLocks/>
            </p:cNvSpPr>
            <p:nvPr/>
          </p:nvSpPr>
          <p:spPr bwMode="gray">
            <a:xfrm>
              <a:off x="1643255" y="4224229"/>
              <a:ext cx="8384341" cy="4797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 name="connsiteX0" fmla="*/ 10000 w 149713"/>
                <a:gd name="connsiteY0" fmla="*/ 52265 h 62265"/>
                <a:gd name="connsiteX1" fmla="*/ 10000 w 149713"/>
                <a:gd name="connsiteY1" fmla="*/ 52265 h 62265"/>
                <a:gd name="connsiteX2" fmla="*/ 28 w 149713"/>
                <a:gd name="connsiteY2" fmla="*/ 56551 h 62265"/>
                <a:gd name="connsiteX3" fmla="*/ 0 w 149713"/>
                <a:gd name="connsiteY3" fmla="*/ 56551 h 62265"/>
                <a:gd name="connsiteX4" fmla="*/ 0 w 149713"/>
                <a:gd name="connsiteY4" fmla="*/ 62265 h 62265"/>
                <a:gd name="connsiteX5" fmla="*/ 149713 w 149713"/>
                <a:gd name="connsiteY5" fmla="*/ 0 h 62265"/>
                <a:gd name="connsiteX6" fmla="*/ 10000 w 149713"/>
                <a:gd name="connsiteY6" fmla="*/ 52265 h 62265"/>
                <a:gd name="connsiteX0" fmla="*/ 147602 w 149713"/>
                <a:gd name="connsiteY0" fmla="*/ 0 h 76720"/>
                <a:gd name="connsiteX1" fmla="*/ 10000 w 149713"/>
                <a:gd name="connsiteY1" fmla="*/ 66720 h 76720"/>
                <a:gd name="connsiteX2" fmla="*/ 28 w 149713"/>
                <a:gd name="connsiteY2" fmla="*/ 71006 h 76720"/>
                <a:gd name="connsiteX3" fmla="*/ 0 w 149713"/>
                <a:gd name="connsiteY3" fmla="*/ 71006 h 76720"/>
                <a:gd name="connsiteX4" fmla="*/ 0 w 149713"/>
                <a:gd name="connsiteY4" fmla="*/ 76720 h 76720"/>
                <a:gd name="connsiteX5" fmla="*/ 149713 w 149713"/>
                <a:gd name="connsiteY5" fmla="*/ 14455 h 76720"/>
                <a:gd name="connsiteX6" fmla="*/ 147602 w 149713"/>
                <a:gd name="connsiteY6" fmla="*/ 0 h 76720"/>
                <a:gd name="connsiteX0" fmla="*/ 147602 w 150190"/>
                <a:gd name="connsiteY0" fmla="*/ 0 h 76720"/>
                <a:gd name="connsiteX1" fmla="*/ 10000 w 150190"/>
                <a:gd name="connsiteY1" fmla="*/ 66720 h 76720"/>
                <a:gd name="connsiteX2" fmla="*/ 28 w 150190"/>
                <a:gd name="connsiteY2" fmla="*/ 71006 h 76720"/>
                <a:gd name="connsiteX3" fmla="*/ 0 w 150190"/>
                <a:gd name="connsiteY3" fmla="*/ 71006 h 76720"/>
                <a:gd name="connsiteX4" fmla="*/ 0 w 150190"/>
                <a:gd name="connsiteY4" fmla="*/ 76720 h 76720"/>
                <a:gd name="connsiteX5" fmla="*/ 150190 w 150190"/>
                <a:gd name="connsiteY5" fmla="*/ 13653 h 76720"/>
                <a:gd name="connsiteX6" fmla="*/ 147602 w 150190"/>
                <a:gd name="connsiteY6" fmla="*/ 0 h 76720"/>
                <a:gd name="connsiteX0" fmla="*/ 150278 w 150278"/>
                <a:gd name="connsiteY0" fmla="*/ 0 h 68433"/>
                <a:gd name="connsiteX1" fmla="*/ 10000 w 150278"/>
                <a:gd name="connsiteY1" fmla="*/ 58433 h 68433"/>
                <a:gd name="connsiteX2" fmla="*/ 28 w 150278"/>
                <a:gd name="connsiteY2" fmla="*/ 62719 h 68433"/>
                <a:gd name="connsiteX3" fmla="*/ 0 w 150278"/>
                <a:gd name="connsiteY3" fmla="*/ 62719 h 68433"/>
                <a:gd name="connsiteX4" fmla="*/ 0 w 150278"/>
                <a:gd name="connsiteY4" fmla="*/ 68433 h 68433"/>
                <a:gd name="connsiteX5" fmla="*/ 150190 w 150278"/>
                <a:gd name="connsiteY5" fmla="*/ 5366 h 68433"/>
                <a:gd name="connsiteX6" fmla="*/ 150278 w 150278"/>
                <a:gd name="connsiteY6" fmla="*/ 0 h 68433"/>
                <a:gd name="connsiteX0" fmla="*/ 160139 w 160139"/>
                <a:gd name="connsiteY0" fmla="*/ 0 h 72710"/>
                <a:gd name="connsiteX1" fmla="*/ 10000 w 160139"/>
                <a:gd name="connsiteY1" fmla="*/ 62710 h 72710"/>
                <a:gd name="connsiteX2" fmla="*/ 28 w 160139"/>
                <a:gd name="connsiteY2" fmla="*/ 66996 h 72710"/>
                <a:gd name="connsiteX3" fmla="*/ 0 w 160139"/>
                <a:gd name="connsiteY3" fmla="*/ 66996 h 72710"/>
                <a:gd name="connsiteX4" fmla="*/ 0 w 160139"/>
                <a:gd name="connsiteY4" fmla="*/ 72710 h 72710"/>
                <a:gd name="connsiteX5" fmla="*/ 150190 w 160139"/>
                <a:gd name="connsiteY5" fmla="*/ 9643 h 72710"/>
                <a:gd name="connsiteX6" fmla="*/ 160139 w 160139"/>
                <a:gd name="connsiteY6" fmla="*/ 0 h 72710"/>
                <a:gd name="connsiteX0" fmla="*/ 160139 w 160167"/>
                <a:gd name="connsiteY0" fmla="*/ 0 h 72710"/>
                <a:gd name="connsiteX1" fmla="*/ 10000 w 160167"/>
                <a:gd name="connsiteY1" fmla="*/ 62710 h 72710"/>
                <a:gd name="connsiteX2" fmla="*/ 28 w 160167"/>
                <a:gd name="connsiteY2" fmla="*/ 66996 h 72710"/>
                <a:gd name="connsiteX3" fmla="*/ 0 w 160167"/>
                <a:gd name="connsiteY3" fmla="*/ 66996 h 72710"/>
                <a:gd name="connsiteX4" fmla="*/ 0 w 160167"/>
                <a:gd name="connsiteY4" fmla="*/ 72710 h 72710"/>
                <a:gd name="connsiteX5" fmla="*/ 160161 w 160167"/>
                <a:gd name="connsiteY5" fmla="*/ 5366 h 72710"/>
                <a:gd name="connsiteX6" fmla="*/ 160139 w 160167"/>
                <a:gd name="connsiteY6" fmla="*/ 0 h 72710"/>
                <a:gd name="connsiteX0" fmla="*/ 160139 w 160161"/>
                <a:gd name="connsiteY0" fmla="*/ 0 h 72710"/>
                <a:gd name="connsiteX1" fmla="*/ 10000 w 160161"/>
                <a:gd name="connsiteY1" fmla="*/ 62710 h 72710"/>
                <a:gd name="connsiteX2" fmla="*/ 28 w 160161"/>
                <a:gd name="connsiteY2" fmla="*/ 66996 h 72710"/>
                <a:gd name="connsiteX3" fmla="*/ 0 w 160161"/>
                <a:gd name="connsiteY3" fmla="*/ 66996 h 72710"/>
                <a:gd name="connsiteX4" fmla="*/ 0 w 160161"/>
                <a:gd name="connsiteY4" fmla="*/ 72710 h 72710"/>
                <a:gd name="connsiteX5" fmla="*/ 160161 w 160161"/>
                <a:gd name="connsiteY5" fmla="*/ 5366 h 72710"/>
                <a:gd name="connsiteX6" fmla="*/ 160139 w 160161"/>
                <a:gd name="connsiteY6" fmla="*/ 0 h 72710"/>
                <a:gd name="connsiteX0" fmla="*/ 160029 w 160161"/>
                <a:gd name="connsiteY0" fmla="*/ 0 h 72710"/>
                <a:gd name="connsiteX1" fmla="*/ 10000 w 160161"/>
                <a:gd name="connsiteY1" fmla="*/ 62710 h 72710"/>
                <a:gd name="connsiteX2" fmla="*/ 28 w 160161"/>
                <a:gd name="connsiteY2" fmla="*/ 66996 h 72710"/>
                <a:gd name="connsiteX3" fmla="*/ 0 w 160161"/>
                <a:gd name="connsiteY3" fmla="*/ 66996 h 72710"/>
                <a:gd name="connsiteX4" fmla="*/ 0 w 160161"/>
                <a:gd name="connsiteY4" fmla="*/ 72710 h 72710"/>
                <a:gd name="connsiteX5" fmla="*/ 160161 w 160161"/>
                <a:gd name="connsiteY5" fmla="*/ 5366 h 72710"/>
                <a:gd name="connsiteX6" fmla="*/ 160029 w 16016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051" h="72710">
                  <a:moveTo>
                    <a:pt x="160029" y="0"/>
                  </a:moveTo>
                  <a:lnTo>
                    <a:pt x="10000" y="62710"/>
                  </a:lnTo>
                  <a:lnTo>
                    <a:pt x="28" y="66996"/>
                  </a:lnTo>
                  <a:lnTo>
                    <a:pt x="0" y="66996"/>
                  </a:lnTo>
                  <a:lnTo>
                    <a:pt x="0" y="72710"/>
                  </a:lnTo>
                  <a:lnTo>
                    <a:pt x="160051" y="5366"/>
                  </a:lnTo>
                  <a:cubicBezTo>
                    <a:pt x="160007" y="5448"/>
                    <a:pt x="160000" y="1789"/>
                    <a:pt x="160029"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26" name="Pfeil nach unten 9">
            <a:extLst>
              <a:ext uri="{FF2B5EF4-FFF2-40B4-BE49-F238E27FC236}">
                <a16:creationId xmlns:a16="http://schemas.microsoft.com/office/drawing/2014/main" id="{458646C3-A2CC-445B-CC42-4236749D0C13}"/>
              </a:ext>
            </a:extLst>
          </p:cNvPr>
          <p:cNvSpPr/>
          <p:nvPr/>
        </p:nvSpPr>
        <p:spPr bwMode="gray">
          <a:xfrm>
            <a:off x="8950996" y="4012052"/>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27" name="Group 26">
            <a:extLst>
              <a:ext uri="{FF2B5EF4-FFF2-40B4-BE49-F238E27FC236}">
                <a16:creationId xmlns:a16="http://schemas.microsoft.com/office/drawing/2014/main" id="{D8CE14F5-626B-62E2-74D9-F07672A89385}"/>
              </a:ext>
            </a:extLst>
          </p:cNvPr>
          <p:cNvGrpSpPr/>
          <p:nvPr/>
        </p:nvGrpSpPr>
        <p:grpSpPr>
          <a:xfrm>
            <a:off x="8048758" y="4051928"/>
            <a:ext cx="937373" cy="552891"/>
            <a:chOff x="8048758" y="3759626"/>
            <a:chExt cx="937373" cy="552891"/>
          </a:xfrm>
        </p:grpSpPr>
        <p:sp>
          <p:nvSpPr>
            <p:cNvPr id="28" name="Freeform 14">
              <a:extLst>
                <a:ext uri="{FF2B5EF4-FFF2-40B4-BE49-F238E27FC236}">
                  <a16:creationId xmlns:a16="http://schemas.microsoft.com/office/drawing/2014/main" id="{1DB22984-F028-5B0A-A48F-56897B776464}"/>
                </a:ext>
              </a:extLst>
            </p:cNvPr>
            <p:cNvSpPr>
              <a:spLocks/>
            </p:cNvSpPr>
            <p:nvPr/>
          </p:nvSpPr>
          <p:spPr bwMode="gray">
            <a:xfrm>
              <a:off x="8048758" y="3787906"/>
              <a:ext cx="414006" cy="524611"/>
            </a:xfrm>
            <a:custGeom>
              <a:avLst/>
              <a:gdLst>
                <a:gd name="T0" fmla="*/ 848 w 848"/>
                <a:gd name="T1" fmla="*/ 656 h 1280"/>
                <a:gd name="T2" fmla="*/ 0 w 848"/>
                <a:gd name="T3" fmla="*/ 0 h 1280"/>
                <a:gd name="T4" fmla="*/ 0 w 848"/>
                <a:gd name="T5" fmla="*/ 0 h 1280"/>
                <a:gd name="T6" fmla="*/ 0 w 848"/>
                <a:gd name="T7" fmla="*/ 621 h 1280"/>
                <a:gd name="T8" fmla="*/ 0 w 848"/>
                <a:gd name="T9" fmla="*/ 621 h 1280"/>
                <a:gd name="T10" fmla="*/ 848 w 848"/>
                <a:gd name="T11" fmla="*/ 1280 h 1280"/>
                <a:gd name="T12" fmla="*/ 848 w 848"/>
                <a:gd name="T13" fmla="*/ 1280 h 1280"/>
                <a:gd name="T14" fmla="*/ 848 w 848"/>
                <a:gd name="T15" fmla="*/ 656 h 1280"/>
                <a:gd name="T16" fmla="*/ 848 w 848"/>
                <a:gd name="T17" fmla="*/ 656 h 1280"/>
                <a:gd name="T18" fmla="*/ 848 w 848"/>
                <a:gd name="T19" fmla="*/ 656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8" h="1280">
                  <a:moveTo>
                    <a:pt x="848" y="656"/>
                  </a:moveTo>
                  <a:lnTo>
                    <a:pt x="0" y="0"/>
                  </a:lnTo>
                  <a:lnTo>
                    <a:pt x="0" y="0"/>
                  </a:lnTo>
                  <a:lnTo>
                    <a:pt x="0" y="621"/>
                  </a:lnTo>
                  <a:lnTo>
                    <a:pt x="0" y="621"/>
                  </a:lnTo>
                  <a:lnTo>
                    <a:pt x="848" y="1280"/>
                  </a:lnTo>
                  <a:lnTo>
                    <a:pt x="848" y="1280"/>
                  </a:lnTo>
                  <a:lnTo>
                    <a:pt x="848" y="656"/>
                  </a:lnTo>
                  <a:lnTo>
                    <a:pt x="848" y="656"/>
                  </a:lnTo>
                  <a:lnTo>
                    <a:pt x="848" y="656"/>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9" name="Freeform 16">
              <a:extLst>
                <a:ext uri="{FF2B5EF4-FFF2-40B4-BE49-F238E27FC236}">
                  <a16:creationId xmlns:a16="http://schemas.microsoft.com/office/drawing/2014/main" id="{1DA79D5B-7CBC-734F-99A6-43932C2C57F2}"/>
                </a:ext>
              </a:extLst>
            </p:cNvPr>
            <p:cNvSpPr>
              <a:spLocks/>
            </p:cNvSpPr>
            <p:nvPr/>
          </p:nvSpPr>
          <p:spPr bwMode="gray">
            <a:xfrm>
              <a:off x="8462764" y="4029719"/>
              <a:ext cx="523367" cy="282798"/>
            </a:xfrm>
            <a:custGeom>
              <a:avLst/>
              <a:gdLst>
                <a:gd name="T0" fmla="*/ 0 w 1072"/>
                <a:gd name="T1" fmla="*/ 690 h 690"/>
                <a:gd name="T2" fmla="*/ 1072 w 1072"/>
                <a:gd name="T3" fmla="*/ 621 h 690"/>
                <a:gd name="T4" fmla="*/ 1072 w 1072"/>
                <a:gd name="T5" fmla="*/ 0 h 690"/>
                <a:gd name="T6" fmla="*/ 0 w 1072"/>
                <a:gd name="T7" fmla="*/ 66 h 690"/>
                <a:gd name="T8" fmla="*/ 0 w 1072"/>
                <a:gd name="T9" fmla="*/ 690 h 690"/>
              </a:gdLst>
              <a:ahLst/>
              <a:cxnLst>
                <a:cxn ang="0">
                  <a:pos x="T0" y="T1"/>
                </a:cxn>
                <a:cxn ang="0">
                  <a:pos x="T2" y="T3"/>
                </a:cxn>
                <a:cxn ang="0">
                  <a:pos x="T4" y="T5"/>
                </a:cxn>
                <a:cxn ang="0">
                  <a:pos x="T6" y="T7"/>
                </a:cxn>
                <a:cxn ang="0">
                  <a:pos x="T8" y="T9"/>
                </a:cxn>
              </a:cxnLst>
              <a:rect l="0" t="0" r="r" b="b"/>
              <a:pathLst>
                <a:path w="1072" h="690">
                  <a:moveTo>
                    <a:pt x="0" y="690"/>
                  </a:moveTo>
                  <a:lnTo>
                    <a:pt x="1072" y="621"/>
                  </a:lnTo>
                  <a:lnTo>
                    <a:pt x="1072" y="0"/>
                  </a:lnTo>
                  <a:lnTo>
                    <a:pt x="0" y="66"/>
                  </a:lnTo>
                  <a:lnTo>
                    <a:pt x="0" y="69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1" name="Freeform 17">
              <a:extLst>
                <a:ext uri="{FF2B5EF4-FFF2-40B4-BE49-F238E27FC236}">
                  <a16:creationId xmlns:a16="http://schemas.microsoft.com/office/drawing/2014/main" id="{26CD7983-6DBA-A8D8-7683-CAE25F46A109}"/>
                </a:ext>
              </a:extLst>
            </p:cNvPr>
            <p:cNvSpPr>
              <a:spLocks/>
            </p:cNvSpPr>
            <p:nvPr/>
          </p:nvSpPr>
          <p:spPr bwMode="gray">
            <a:xfrm>
              <a:off x="8048758" y="3759626"/>
              <a:ext cx="937373" cy="297143"/>
            </a:xfrm>
            <a:custGeom>
              <a:avLst/>
              <a:gdLst>
                <a:gd name="T0" fmla="*/ 1070 w 1920"/>
                <a:gd name="T1" fmla="*/ 0 h 725"/>
                <a:gd name="T2" fmla="*/ 0 w 1920"/>
                <a:gd name="T3" fmla="*/ 69 h 725"/>
                <a:gd name="T4" fmla="*/ 848 w 1920"/>
                <a:gd name="T5" fmla="*/ 725 h 725"/>
                <a:gd name="T6" fmla="*/ 848 w 1920"/>
                <a:gd name="T7" fmla="*/ 725 h 725"/>
                <a:gd name="T8" fmla="*/ 848 w 1920"/>
                <a:gd name="T9" fmla="*/ 725 h 725"/>
                <a:gd name="T10" fmla="*/ 1920 w 1920"/>
                <a:gd name="T11" fmla="*/ 659 h 725"/>
                <a:gd name="T12" fmla="*/ 1920 w 1920"/>
                <a:gd name="T13" fmla="*/ 659 h 725"/>
                <a:gd name="T14" fmla="*/ 1070 w 1920"/>
                <a:gd name="T15" fmla="*/ 0 h 7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0" h="725">
                  <a:moveTo>
                    <a:pt x="1070" y="0"/>
                  </a:moveTo>
                  <a:lnTo>
                    <a:pt x="0" y="69"/>
                  </a:lnTo>
                  <a:lnTo>
                    <a:pt x="848" y="725"/>
                  </a:lnTo>
                  <a:lnTo>
                    <a:pt x="848" y="725"/>
                  </a:lnTo>
                  <a:lnTo>
                    <a:pt x="848" y="725"/>
                  </a:lnTo>
                  <a:lnTo>
                    <a:pt x="1920" y="659"/>
                  </a:lnTo>
                  <a:lnTo>
                    <a:pt x="1920" y="659"/>
                  </a:lnTo>
                  <a:lnTo>
                    <a:pt x="1070"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32" name="Pfeil nach unten 12">
            <a:extLst>
              <a:ext uri="{FF2B5EF4-FFF2-40B4-BE49-F238E27FC236}">
                <a16:creationId xmlns:a16="http://schemas.microsoft.com/office/drawing/2014/main" id="{D78CE7E9-40D8-2E69-F7A7-BD97B5C7FA2A}"/>
              </a:ext>
            </a:extLst>
          </p:cNvPr>
          <p:cNvSpPr/>
          <p:nvPr/>
        </p:nvSpPr>
        <p:spPr bwMode="gray">
          <a:xfrm>
            <a:off x="2186955" y="4374206"/>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a:t>
            </a:r>
          </a:p>
        </p:txBody>
      </p:sp>
      <p:sp>
        <p:nvSpPr>
          <p:cNvPr id="33" name="Pfeil nach unten 13">
            <a:extLst>
              <a:ext uri="{FF2B5EF4-FFF2-40B4-BE49-F238E27FC236}">
                <a16:creationId xmlns:a16="http://schemas.microsoft.com/office/drawing/2014/main" id="{66F215F1-3CEE-98C0-2CEC-C77826A02BC4}"/>
              </a:ext>
            </a:extLst>
          </p:cNvPr>
          <p:cNvSpPr/>
          <p:nvPr/>
        </p:nvSpPr>
        <p:spPr bwMode="gray">
          <a:xfrm>
            <a:off x="3820509" y="4285186"/>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34" name="Group 33">
            <a:extLst>
              <a:ext uri="{FF2B5EF4-FFF2-40B4-BE49-F238E27FC236}">
                <a16:creationId xmlns:a16="http://schemas.microsoft.com/office/drawing/2014/main" id="{1B471A2C-B5D7-358B-0985-28DED904C361}"/>
              </a:ext>
            </a:extLst>
          </p:cNvPr>
          <p:cNvGrpSpPr/>
          <p:nvPr/>
        </p:nvGrpSpPr>
        <p:grpSpPr>
          <a:xfrm>
            <a:off x="2839691" y="3893319"/>
            <a:ext cx="939262" cy="982473"/>
            <a:chOff x="2839691" y="3601017"/>
            <a:chExt cx="939262" cy="982473"/>
          </a:xfrm>
        </p:grpSpPr>
        <p:sp>
          <p:nvSpPr>
            <p:cNvPr id="35" name="Freeform 20">
              <a:extLst>
                <a:ext uri="{FF2B5EF4-FFF2-40B4-BE49-F238E27FC236}">
                  <a16:creationId xmlns:a16="http://schemas.microsoft.com/office/drawing/2014/main" id="{A794A41E-2218-DB07-3249-49F58DF104DE}"/>
                </a:ext>
              </a:extLst>
            </p:cNvPr>
            <p:cNvSpPr>
              <a:spLocks/>
            </p:cNvSpPr>
            <p:nvPr/>
          </p:nvSpPr>
          <p:spPr bwMode="gray">
            <a:xfrm>
              <a:off x="2841093" y="4248641"/>
              <a:ext cx="937860"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6" name="Freeform 24">
              <a:extLst>
                <a:ext uri="{FF2B5EF4-FFF2-40B4-BE49-F238E27FC236}">
                  <a16:creationId xmlns:a16="http://schemas.microsoft.com/office/drawing/2014/main" id="{67D7278C-DDDE-1A30-D3F2-B69F80993E1F}"/>
                </a:ext>
              </a:extLst>
            </p:cNvPr>
            <p:cNvSpPr>
              <a:spLocks/>
            </p:cNvSpPr>
            <p:nvPr/>
          </p:nvSpPr>
          <p:spPr bwMode="gray">
            <a:xfrm>
              <a:off x="3255099" y="4517504"/>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7" name="Freeform 25">
              <a:extLst>
                <a:ext uri="{FF2B5EF4-FFF2-40B4-BE49-F238E27FC236}">
                  <a16:creationId xmlns:a16="http://schemas.microsoft.com/office/drawing/2014/main" id="{473370EF-3AB7-CB09-9493-C4B67D492D3B}"/>
                </a:ext>
              </a:extLst>
            </p:cNvPr>
            <p:cNvSpPr>
              <a:spLocks/>
            </p:cNvSpPr>
            <p:nvPr/>
          </p:nvSpPr>
          <p:spPr bwMode="gray">
            <a:xfrm>
              <a:off x="2841093" y="4275691"/>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8" name="Freeform 26">
              <a:extLst>
                <a:ext uri="{FF2B5EF4-FFF2-40B4-BE49-F238E27FC236}">
                  <a16:creationId xmlns:a16="http://schemas.microsoft.com/office/drawing/2014/main" id="{87C55C5E-FED7-CFE4-B7B4-EEE3884C7883}"/>
                </a:ext>
              </a:extLst>
            </p:cNvPr>
            <p:cNvSpPr>
              <a:spLocks/>
            </p:cNvSpPr>
            <p:nvPr/>
          </p:nvSpPr>
          <p:spPr bwMode="gray">
            <a:xfrm>
              <a:off x="2841093" y="4176097"/>
              <a:ext cx="937860" cy="297143"/>
            </a:xfrm>
            <a:custGeom>
              <a:avLst/>
              <a:gdLst>
                <a:gd name="T0" fmla="*/ 1073 w 1921"/>
                <a:gd name="T1" fmla="*/ 0 h 725"/>
                <a:gd name="T2" fmla="*/ 0 w 1921"/>
                <a:gd name="T3" fmla="*/ 68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8"/>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9" name="Freeform 30">
              <a:extLst>
                <a:ext uri="{FF2B5EF4-FFF2-40B4-BE49-F238E27FC236}">
                  <a16:creationId xmlns:a16="http://schemas.microsoft.com/office/drawing/2014/main" id="{85806EB8-BEE8-5986-184B-207BF07187D0}"/>
                </a:ext>
              </a:extLst>
            </p:cNvPr>
            <p:cNvSpPr>
              <a:spLocks/>
            </p:cNvSpPr>
            <p:nvPr/>
          </p:nvSpPr>
          <p:spPr bwMode="gray">
            <a:xfrm>
              <a:off x="3255099" y="4446189"/>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0" name="Freeform 31">
              <a:extLst>
                <a:ext uri="{FF2B5EF4-FFF2-40B4-BE49-F238E27FC236}">
                  <a16:creationId xmlns:a16="http://schemas.microsoft.com/office/drawing/2014/main" id="{C1455C16-F18E-6D05-43FB-52B48096F385}"/>
                </a:ext>
              </a:extLst>
            </p:cNvPr>
            <p:cNvSpPr>
              <a:spLocks/>
            </p:cNvSpPr>
            <p:nvPr/>
          </p:nvSpPr>
          <p:spPr bwMode="gray">
            <a:xfrm>
              <a:off x="2841093" y="4203967"/>
              <a:ext cx="414006" cy="307799"/>
            </a:xfrm>
            <a:custGeom>
              <a:avLst/>
              <a:gdLst>
                <a:gd name="T0" fmla="*/ 848 w 848"/>
                <a:gd name="T1" fmla="*/ 657 h 751"/>
                <a:gd name="T2" fmla="*/ 848 w 848"/>
                <a:gd name="T3" fmla="*/ 657 h 751"/>
                <a:gd name="T4" fmla="*/ 0 w 848"/>
                <a:gd name="T5" fmla="*/ 0 h 751"/>
                <a:gd name="T6" fmla="*/ 0 w 848"/>
                <a:gd name="T7" fmla="*/ 0 h 751"/>
                <a:gd name="T8" fmla="*/ 0 w 848"/>
                <a:gd name="T9" fmla="*/ 92 h 751"/>
                <a:gd name="T10" fmla="*/ 848 w 848"/>
                <a:gd name="T11" fmla="*/ 751 h 751"/>
                <a:gd name="T12" fmla="*/ 848 w 848"/>
                <a:gd name="T13" fmla="*/ 657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7"/>
                  </a:moveTo>
                  <a:lnTo>
                    <a:pt x="848" y="657"/>
                  </a:lnTo>
                  <a:lnTo>
                    <a:pt x="0" y="0"/>
                  </a:lnTo>
                  <a:lnTo>
                    <a:pt x="0" y="0"/>
                  </a:lnTo>
                  <a:lnTo>
                    <a:pt x="0" y="92"/>
                  </a:lnTo>
                  <a:lnTo>
                    <a:pt x="848" y="751"/>
                  </a:lnTo>
                  <a:lnTo>
                    <a:pt x="848" y="6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1" name="Freeform 32">
              <a:extLst>
                <a:ext uri="{FF2B5EF4-FFF2-40B4-BE49-F238E27FC236}">
                  <a16:creationId xmlns:a16="http://schemas.microsoft.com/office/drawing/2014/main" id="{7D9D598A-A70C-630E-6057-3585DA797C18}"/>
                </a:ext>
              </a:extLst>
            </p:cNvPr>
            <p:cNvSpPr>
              <a:spLocks/>
            </p:cNvSpPr>
            <p:nvPr/>
          </p:nvSpPr>
          <p:spPr bwMode="gray">
            <a:xfrm>
              <a:off x="2841093" y="4104373"/>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2" name="Freeform 36">
              <a:extLst>
                <a:ext uri="{FF2B5EF4-FFF2-40B4-BE49-F238E27FC236}">
                  <a16:creationId xmlns:a16="http://schemas.microsoft.com/office/drawing/2014/main" id="{EE925A64-4FAC-FF28-6AF4-84715EB44F4E}"/>
                </a:ext>
              </a:extLst>
            </p:cNvPr>
            <p:cNvSpPr>
              <a:spLocks/>
            </p:cNvSpPr>
            <p:nvPr/>
          </p:nvSpPr>
          <p:spPr bwMode="gray">
            <a:xfrm>
              <a:off x="3255099" y="4374465"/>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2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2"/>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3" name="Freeform 37">
              <a:extLst>
                <a:ext uri="{FF2B5EF4-FFF2-40B4-BE49-F238E27FC236}">
                  <a16:creationId xmlns:a16="http://schemas.microsoft.com/office/drawing/2014/main" id="{64D392A0-81FA-65DF-FBF2-0A7D2E6DAEC2}"/>
                </a:ext>
              </a:extLst>
            </p:cNvPr>
            <p:cNvSpPr>
              <a:spLocks/>
            </p:cNvSpPr>
            <p:nvPr/>
          </p:nvSpPr>
          <p:spPr bwMode="gray">
            <a:xfrm>
              <a:off x="2841093" y="4131423"/>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4" name="Freeform 38">
              <a:extLst>
                <a:ext uri="{FF2B5EF4-FFF2-40B4-BE49-F238E27FC236}">
                  <a16:creationId xmlns:a16="http://schemas.microsoft.com/office/drawing/2014/main" id="{5B43D5EE-038E-F2E1-DDD1-D0A99232A6FC}"/>
                </a:ext>
              </a:extLst>
            </p:cNvPr>
            <p:cNvSpPr>
              <a:spLocks/>
            </p:cNvSpPr>
            <p:nvPr/>
          </p:nvSpPr>
          <p:spPr bwMode="gray">
            <a:xfrm>
              <a:off x="2841093" y="4032649"/>
              <a:ext cx="937860" cy="297143"/>
            </a:xfrm>
            <a:custGeom>
              <a:avLst/>
              <a:gdLst>
                <a:gd name="T0" fmla="*/ 1073 w 1921"/>
                <a:gd name="T1" fmla="*/ 0 h 725"/>
                <a:gd name="T2" fmla="*/ 0 w 1921"/>
                <a:gd name="T3" fmla="*/ 66 h 725"/>
                <a:gd name="T4" fmla="*/ 848 w 1921"/>
                <a:gd name="T5" fmla="*/ 723 h 725"/>
                <a:gd name="T6" fmla="*/ 851 w 1921"/>
                <a:gd name="T7" fmla="*/ 725 h 725"/>
                <a:gd name="T8" fmla="*/ 1921 w 1921"/>
                <a:gd name="T9" fmla="*/ 657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3"/>
                  </a:lnTo>
                  <a:lnTo>
                    <a:pt x="851" y="725"/>
                  </a:lnTo>
                  <a:lnTo>
                    <a:pt x="1921" y="657"/>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5" name="Freeform 42">
              <a:extLst>
                <a:ext uri="{FF2B5EF4-FFF2-40B4-BE49-F238E27FC236}">
                  <a16:creationId xmlns:a16="http://schemas.microsoft.com/office/drawing/2014/main" id="{CCFD89EC-7E24-B869-CC58-F9463A9082C6}"/>
                </a:ext>
              </a:extLst>
            </p:cNvPr>
            <p:cNvSpPr>
              <a:spLocks/>
            </p:cNvSpPr>
            <p:nvPr/>
          </p:nvSpPr>
          <p:spPr bwMode="gray">
            <a:xfrm>
              <a:off x="3255099" y="4301922"/>
              <a:ext cx="523854" cy="65576"/>
            </a:xfrm>
            <a:custGeom>
              <a:avLst/>
              <a:gdLst>
                <a:gd name="T0" fmla="*/ 1073 w 1073"/>
                <a:gd name="T1" fmla="*/ 0 h 160"/>
                <a:gd name="T2" fmla="*/ 1073 w 1073"/>
                <a:gd name="T3" fmla="*/ 0 h 160"/>
                <a:gd name="T4" fmla="*/ 3 w 1073"/>
                <a:gd name="T5" fmla="*/ 68 h 160"/>
                <a:gd name="T6" fmla="*/ 0 w 1073"/>
                <a:gd name="T7" fmla="*/ 68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8"/>
                  </a:lnTo>
                  <a:lnTo>
                    <a:pt x="0" y="68"/>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6" name="Freeform 43">
              <a:extLst>
                <a:ext uri="{FF2B5EF4-FFF2-40B4-BE49-F238E27FC236}">
                  <a16:creationId xmlns:a16="http://schemas.microsoft.com/office/drawing/2014/main" id="{9980AB51-BD5B-51F5-B794-B1DF545E9231}"/>
                </a:ext>
              </a:extLst>
            </p:cNvPr>
            <p:cNvSpPr>
              <a:spLocks/>
            </p:cNvSpPr>
            <p:nvPr/>
          </p:nvSpPr>
          <p:spPr bwMode="gray">
            <a:xfrm>
              <a:off x="2841093" y="4059699"/>
              <a:ext cx="414006" cy="307799"/>
            </a:xfrm>
            <a:custGeom>
              <a:avLst/>
              <a:gdLst>
                <a:gd name="T0" fmla="*/ 848 w 848"/>
                <a:gd name="T1" fmla="*/ 659 h 751"/>
                <a:gd name="T2" fmla="*/ 848 w 848"/>
                <a:gd name="T3" fmla="*/ 657 h 751"/>
                <a:gd name="T4" fmla="*/ 0 w 848"/>
                <a:gd name="T5" fmla="*/ 0 h 751"/>
                <a:gd name="T6" fmla="*/ 0 w 848"/>
                <a:gd name="T7" fmla="*/ 0 h 751"/>
                <a:gd name="T8" fmla="*/ 0 w 848"/>
                <a:gd name="T9" fmla="*/ 95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7"/>
                  </a:lnTo>
                  <a:lnTo>
                    <a:pt x="0" y="0"/>
                  </a:lnTo>
                  <a:lnTo>
                    <a:pt x="0" y="0"/>
                  </a:lnTo>
                  <a:lnTo>
                    <a:pt x="0" y="95"/>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7" name="Freeform 44">
              <a:extLst>
                <a:ext uri="{FF2B5EF4-FFF2-40B4-BE49-F238E27FC236}">
                  <a16:creationId xmlns:a16="http://schemas.microsoft.com/office/drawing/2014/main" id="{A258DD31-1DE1-DD81-FF49-E10497A0B8AC}"/>
                </a:ext>
              </a:extLst>
            </p:cNvPr>
            <p:cNvSpPr>
              <a:spLocks/>
            </p:cNvSpPr>
            <p:nvPr/>
          </p:nvSpPr>
          <p:spPr bwMode="gray">
            <a:xfrm>
              <a:off x="2841093" y="3960105"/>
              <a:ext cx="937860" cy="297143"/>
            </a:xfrm>
            <a:custGeom>
              <a:avLst/>
              <a:gdLst>
                <a:gd name="T0" fmla="*/ 1073 w 1921"/>
                <a:gd name="T1" fmla="*/ 0 h 725"/>
                <a:gd name="T2" fmla="*/ 0 w 1921"/>
                <a:gd name="T3" fmla="*/ 68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8"/>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8" name="Freeform 48">
              <a:extLst>
                <a:ext uri="{FF2B5EF4-FFF2-40B4-BE49-F238E27FC236}">
                  <a16:creationId xmlns:a16="http://schemas.microsoft.com/office/drawing/2014/main" id="{2AD2D91A-364C-6375-523A-259A73253772}"/>
                </a:ext>
              </a:extLst>
            </p:cNvPr>
            <p:cNvSpPr>
              <a:spLocks/>
            </p:cNvSpPr>
            <p:nvPr/>
          </p:nvSpPr>
          <p:spPr bwMode="gray">
            <a:xfrm>
              <a:off x="3255099" y="4230198"/>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9" name="Freeform 49">
              <a:extLst>
                <a:ext uri="{FF2B5EF4-FFF2-40B4-BE49-F238E27FC236}">
                  <a16:creationId xmlns:a16="http://schemas.microsoft.com/office/drawing/2014/main" id="{7225EC51-5C05-CCEC-2353-1B842BBD9BFC}"/>
                </a:ext>
              </a:extLst>
            </p:cNvPr>
            <p:cNvSpPr>
              <a:spLocks/>
            </p:cNvSpPr>
            <p:nvPr/>
          </p:nvSpPr>
          <p:spPr bwMode="gray">
            <a:xfrm>
              <a:off x="2841093" y="3987975"/>
              <a:ext cx="414006" cy="307799"/>
            </a:xfrm>
            <a:custGeom>
              <a:avLst/>
              <a:gdLst>
                <a:gd name="T0" fmla="*/ 848 w 848"/>
                <a:gd name="T1" fmla="*/ 657 h 751"/>
                <a:gd name="T2" fmla="*/ 848 w 848"/>
                <a:gd name="T3" fmla="*/ 657 h 751"/>
                <a:gd name="T4" fmla="*/ 0 w 848"/>
                <a:gd name="T5" fmla="*/ 0 h 751"/>
                <a:gd name="T6" fmla="*/ 0 w 848"/>
                <a:gd name="T7" fmla="*/ 0 h 751"/>
                <a:gd name="T8" fmla="*/ 0 w 848"/>
                <a:gd name="T9" fmla="*/ 93 h 751"/>
                <a:gd name="T10" fmla="*/ 848 w 848"/>
                <a:gd name="T11" fmla="*/ 751 h 751"/>
                <a:gd name="T12" fmla="*/ 848 w 848"/>
                <a:gd name="T13" fmla="*/ 657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7"/>
                  </a:moveTo>
                  <a:lnTo>
                    <a:pt x="848" y="657"/>
                  </a:lnTo>
                  <a:lnTo>
                    <a:pt x="0" y="0"/>
                  </a:lnTo>
                  <a:lnTo>
                    <a:pt x="0" y="0"/>
                  </a:lnTo>
                  <a:lnTo>
                    <a:pt x="0" y="93"/>
                  </a:lnTo>
                  <a:lnTo>
                    <a:pt x="848" y="751"/>
                  </a:lnTo>
                  <a:lnTo>
                    <a:pt x="848" y="6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0" name="Freeform 50">
              <a:extLst>
                <a:ext uri="{FF2B5EF4-FFF2-40B4-BE49-F238E27FC236}">
                  <a16:creationId xmlns:a16="http://schemas.microsoft.com/office/drawing/2014/main" id="{00F275BC-445E-4545-5256-E0CBD863ED40}"/>
                </a:ext>
              </a:extLst>
            </p:cNvPr>
            <p:cNvSpPr>
              <a:spLocks/>
            </p:cNvSpPr>
            <p:nvPr/>
          </p:nvSpPr>
          <p:spPr bwMode="gray">
            <a:xfrm>
              <a:off x="2841093" y="3888381"/>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1" name="Freeform 54">
              <a:extLst>
                <a:ext uri="{FF2B5EF4-FFF2-40B4-BE49-F238E27FC236}">
                  <a16:creationId xmlns:a16="http://schemas.microsoft.com/office/drawing/2014/main" id="{0624D31A-2FEB-BF06-B418-ED0D731D40DB}"/>
                </a:ext>
              </a:extLst>
            </p:cNvPr>
            <p:cNvSpPr>
              <a:spLocks/>
            </p:cNvSpPr>
            <p:nvPr/>
          </p:nvSpPr>
          <p:spPr bwMode="gray">
            <a:xfrm>
              <a:off x="3255099" y="4158474"/>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2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2"/>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2" name="Freeform 55">
              <a:extLst>
                <a:ext uri="{FF2B5EF4-FFF2-40B4-BE49-F238E27FC236}">
                  <a16:creationId xmlns:a16="http://schemas.microsoft.com/office/drawing/2014/main" id="{B82A8FA2-E29C-A2E4-623D-4D869DC69C90}"/>
                </a:ext>
              </a:extLst>
            </p:cNvPr>
            <p:cNvSpPr>
              <a:spLocks/>
            </p:cNvSpPr>
            <p:nvPr/>
          </p:nvSpPr>
          <p:spPr bwMode="gray">
            <a:xfrm>
              <a:off x="2841093" y="3915431"/>
              <a:ext cx="414006" cy="309028"/>
            </a:xfrm>
            <a:custGeom>
              <a:avLst/>
              <a:gdLst>
                <a:gd name="T0" fmla="*/ 848 w 848"/>
                <a:gd name="T1" fmla="*/ 659 h 754"/>
                <a:gd name="T2" fmla="*/ 848 w 848"/>
                <a:gd name="T3" fmla="*/ 659 h 754"/>
                <a:gd name="T4" fmla="*/ 0 w 848"/>
                <a:gd name="T5" fmla="*/ 0 h 754"/>
                <a:gd name="T6" fmla="*/ 0 w 848"/>
                <a:gd name="T7" fmla="*/ 3 h 754"/>
                <a:gd name="T8" fmla="*/ 0 w 848"/>
                <a:gd name="T9" fmla="*/ 95 h 754"/>
                <a:gd name="T10" fmla="*/ 848 w 848"/>
                <a:gd name="T11" fmla="*/ 754 h 754"/>
                <a:gd name="T12" fmla="*/ 848 w 848"/>
                <a:gd name="T13" fmla="*/ 659 h 754"/>
              </a:gdLst>
              <a:ahLst/>
              <a:cxnLst>
                <a:cxn ang="0">
                  <a:pos x="T0" y="T1"/>
                </a:cxn>
                <a:cxn ang="0">
                  <a:pos x="T2" y="T3"/>
                </a:cxn>
                <a:cxn ang="0">
                  <a:pos x="T4" y="T5"/>
                </a:cxn>
                <a:cxn ang="0">
                  <a:pos x="T6" y="T7"/>
                </a:cxn>
                <a:cxn ang="0">
                  <a:pos x="T8" y="T9"/>
                </a:cxn>
                <a:cxn ang="0">
                  <a:pos x="T10" y="T11"/>
                </a:cxn>
                <a:cxn ang="0">
                  <a:pos x="T12" y="T13"/>
                </a:cxn>
              </a:cxnLst>
              <a:rect l="0" t="0" r="r" b="b"/>
              <a:pathLst>
                <a:path w="848" h="754">
                  <a:moveTo>
                    <a:pt x="848" y="659"/>
                  </a:moveTo>
                  <a:lnTo>
                    <a:pt x="848" y="659"/>
                  </a:lnTo>
                  <a:lnTo>
                    <a:pt x="0" y="0"/>
                  </a:lnTo>
                  <a:lnTo>
                    <a:pt x="0" y="3"/>
                  </a:lnTo>
                  <a:lnTo>
                    <a:pt x="0" y="95"/>
                  </a:lnTo>
                  <a:lnTo>
                    <a:pt x="848" y="754"/>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3" name="Freeform 56">
              <a:extLst>
                <a:ext uri="{FF2B5EF4-FFF2-40B4-BE49-F238E27FC236}">
                  <a16:creationId xmlns:a16="http://schemas.microsoft.com/office/drawing/2014/main" id="{4F8533EF-D5AD-75FD-3369-F8138990B3A8}"/>
                </a:ext>
              </a:extLst>
            </p:cNvPr>
            <p:cNvSpPr>
              <a:spLocks/>
            </p:cNvSpPr>
            <p:nvPr/>
          </p:nvSpPr>
          <p:spPr bwMode="gray">
            <a:xfrm>
              <a:off x="2841093" y="3816657"/>
              <a:ext cx="937860" cy="297143"/>
            </a:xfrm>
            <a:custGeom>
              <a:avLst/>
              <a:gdLst>
                <a:gd name="T0" fmla="*/ 1073 w 1921"/>
                <a:gd name="T1" fmla="*/ 0 h 725"/>
                <a:gd name="T2" fmla="*/ 0 w 1921"/>
                <a:gd name="T3" fmla="*/ 67 h 725"/>
                <a:gd name="T4" fmla="*/ 848 w 1921"/>
                <a:gd name="T5" fmla="*/ 723 h 725"/>
                <a:gd name="T6" fmla="*/ 851 w 1921"/>
                <a:gd name="T7" fmla="*/ 725 h 725"/>
                <a:gd name="T8" fmla="*/ 1921 w 1921"/>
                <a:gd name="T9" fmla="*/ 657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7"/>
                  </a:lnTo>
                  <a:lnTo>
                    <a:pt x="848" y="723"/>
                  </a:lnTo>
                  <a:lnTo>
                    <a:pt x="851" y="725"/>
                  </a:lnTo>
                  <a:lnTo>
                    <a:pt x="1921" y="657"/>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4" name="Freeform 60">
              <a:extLst>
                <a:ext uri="{FF2B5EF4-FFF2-40B4-BE49-F238E27FC236}">
                  <a16:creationId xmlns:a16="http://schemas.microsoft.com/office/drawing/2014/main" id="{9757D247-3317-5D3A-521F-FCC96EF93F86}"/>
                </a:ext>
              </a:extLst>
            </p:cNvPr>
            <p:cNvSpPr>
              <a:spLocks/>
            </p:cNvSpPr>
            <p:nvPr/>
          </p:nvSpPr>
          <p:spPr bwMode="gray">
            <a:xfrm>
              <a:off x="3255099" y="4085930"/>
              <a:ext cx="523854" cy="65986"/>
            </a:xfrm>
            <a:custGeom>
              <a:avLst/>
              <a:gdLst>
                <a:gd name="T0" fmla="*/ 1073 w 1073"/>
                <a:gd name="T1" fmla="*/ 0 h 161"/>
                <a:gd name="T2" fmla="*/ 1073 w 1073"/>
                <a:gd name="T3" fmla="*/ 0 h 161"/>
                <a:gd name="T4" fmla="*/ 3 w 1073"/>
                <a:gd name="T5" fmla="*/ 68 h 161"/>
                <a:gd name="T6" fmla="*/ 0 w 1073"/>
                <a:gd name="T7" fmla="*/ 68 h 161"/>
                <a:gd name="T8" fmla="*/ 0 w 1073"/>
                <a:gd name="T9" fmla="*/ 161 h 161"/>
                <a:gd name="T10" fmla="*/ 1073 w 1073"/>
                <a:gd name="T11" fmla="*/ 94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8"/>
                  </a:lnTo>
                  <a:lnTo>
                    <a:pt x="0" y="68"/>
                  </a:lnTo>
                  <a:lnTo>
                    <a:pt x="0" y="161"/>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5" name="Freeform 61">
              <a:extLst>
                <a:ext uri="{FF2B5EF4-FFF2-40B4-BE49-F238E27FC236}">
                  <a16:creationId xmlns:a16="http://schemas.microsoft.com/office/drawing/2014/main" id="{D642032D-B1BB-54E0-B0C4-47797F94FEA6}"/>
                </a:ext>
              </a:extLst>
            </p:cNvPr>
            <p:cNvSpPr>
              <a:spLocks/>
            </p:cNvSpPr>
            <p:nvPr/>
          </p:nvSpPr>
          <p:spPr bwMode="gray">
            <a:xfrm>
              <a:off x="2841093" y="3844118"/>
              <a:ext cx="414006" cy="307799"/>
            </a:xfrm>
            <a:custGeom>
              <a:avLst/>
              <a:gdLst>
                <a:gd name="T0" fmla="*/ 848 w 848"/>
                <a:gd name="T1" fmla="*/ 658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8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8"/>
                  </a:moveTo>
                  <a:lnTo>
                    <a:pt x="848" y="656"/>
                  </a:lnTo>
                  <a:lnTo>
                    <a:pt x="0" y="0"/>
                  </a:lnTo>
                  <a:lnTo>
                    <a:pt x="0" y="0"/>
                  </a:lnTo>
                  <a:lnTo>
                    <a:pt x="0" y="94"/>
                  </a:lnTo>
                  <a:lnTo>
                    <a:pt x="848" y="751"/>
                  </a:lnTo>
                  <a:lnTo>
                    <a:pt x="848" y="65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6" name="Freeform 62">
              <a:extLst>
                <a:ext uri="{FF2B5EF4-FFF2-40B4-BE49-F238E27FC236}">
                  <a16:creationId xmlns:a16="http://schemas.microsoft.com/office/drawing/2014/main" id="{384142C3-67D4-9C3F-E564-1F406E5BE26E}"/>
                </a:ext>
              </a:extLst>
            </p:cNvPr>
            <p:cNvSpPr>
              <a:spLocks/>
            </p:cNvSpPr>
            <p:nvPr/>
          </p:nvSpPr>
          <p:spPr bwMode="gray">
            <a:xfrm>
              <a:off x="2841093" y="3744113"/>
              <a:ext cx="937860" cy="297143"/>
            </a:xfrm>
            <a:custGeom>
              <a:avLst/>
              <a:gdLst>
                <a:gd name="T0" fmla="*/ 1073 w 1921"/>
                <a:gd name="T1" fmla="*/ 0 h 725"/>
                <a:gd name="T2" fmla="*/ 0 w 1921"/>
                <a:gd name="T3" fmla="*/ 69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9"/>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7" name="Freeform 66">
              <a:extLst>
                <a:ext uri="{FF2B5EF4-FFF2-40B4-BE49-F238E27FC236}">
                  <a16:creationId xmlns:a16="http://schemas.microsoft.com/office/drawing/2014/main" id="{56D542AF-B634-B0B4-33C2-92DED6784C64}"/>
                </a:ext>
              </a:extLst>
            </p:cNvPr>
            <p:cNvSpPr>
              <a:spLocks/>
            </p:cNvSpPr>
            <p:nvPr/>
          </p:nvSpPr>
          <p:spPr bwMode="gray">
            <a:xfrm>
              <a:off x="3255099" y="4014206"/>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8" name="Freeform 67">
              <a:extLst>
                <a:ext uri="{FF2B5EF4-FFF2-40B4-BE49-F238E27FC236}">
                  <a16:creationId xmlns:a16="http://schemas.microsoft.com/office/drawing/2014/main" id="{6C106CB5-B5D8-5889-6475-2E9BAAA18119}"/>
                </a:ext>
              </a:extLst>
            </p:cNvPr>
            <p:cNvSpPr>
              <a:spLocks/>
            </p:cNvSpPr>
            <p:nvPr/>
          </p:nvSpPr>
          <p:spPr bwMode="gray">
            <a:xfrm>
              <a:off x="2841093" y="3772393"/>
              <a:ext cx="414006" cy="307799"/>
            </a:xfrm>
            <a:custGeom>
              <a:avLst/>
              <a:gdLst>
                <a:gd name="T0" fmla="*/ 848 w 848"/>
                <a:gd name="T1" fmla="*/ 656 h 751"/>
                <a:gd name="T2" fmla="*/ 848 w 848"/>
                <a:gd name="T3" fmla="*/ 656 h 751"/>
                <a:gd name="T4" fmla="*/ 0 w 848"/>
                <a:gd name="T5" fmla="*/ 0 h 751"/>
                <a:gd name="T6" fmla="*/ 0 w 848"/>
                <a:gd name="T7" fmla="*/ 0 h 751"/>
                <a:gd name="T8" fmla="*/ 0 w 848"/>
                <a:gd name="T9" fmla="*/ 92 h 751"/>
                <a:gd name="T10" fmla="*/ 848 w 848"/>
                <a:gd name="T11" fmla="*/ 751 h 751"/>
                <a:gd name="T12" fmla="*/ 848 w 848"/>
                <a:gd name="T13" fmla="*/ 656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6"/>
                  </a:moveTo>
                  <a:lnTo>
                    <a:pt x="848" y="656"/>
                  </a:lnTo>
                  <a:lnTo>
                    <a:pt x="0" y="0"/>
                  </a:lnTo>
                  <a:lnTo>
                    <a:pt x="0" y="0"/>
                  </a:lnTo>
                  <a:lnTo>
                    <a:pt x="0" y="92"/>
                  </a:lnTo>
                  <a:lnTo>
                    <a:pt x="848" y="751"/>
                  </a:lnTo>
                  <a:lnTo>
                    <a:pt x="848" y="65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9" name="Freeform 68">
              <a:extLst>
                <a:ext uri="{FF2B5EF4-FFF2-40B4-BE49-F238E27FC236}">
                  <a16:creationId xmlns:a16="http://schemas.microsoft.com/office/drawing/2014/main" id="{BFC21C35-16B5-2D50-C93F-E5F167CDFB21}"/>
                </a:ext>
              </a:extLst>
            </p:cNvPr>
            <p:cNvSpPr>
              <a:spLocks/>
            </p:cNvSpPr>
            <p:nvPr/>
          </p:nvSpPr>
          <p:spPr bwMode="gray">
            <a:xfrm>
              <a:off x="2841093" y="3672800"/>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8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8"/>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0" name="Freeform 72">
              <a:extLst>
                <a:ext uri="{FF2B5EF4-FFF2-40B4-BE49-F238E27FC236}">
                  <a16:creationId xmlns:a16="http://schemas.microsoft.com/office/drawing/2014/main" id="{83192CF7-E820-3CF6-CEBA-4B68269974BE}"/>
                </a:ext>
              </a:extLst>
            </p:cNvPr>
            <p:cNvSpPr>
              <a:spLocks/>
            </p:cNvSpPr>
            <p:nvPr/>
          </p:nvSpPr>
          <p:spPr bwMode="gray">
            <a:xfrm>
              <a:off x="3255099" y="3942482"/>
              <a:ext cx="523854" cy="65986"/>
            </a:xfrm>
            <a:custGeom>
              <a:avLst/>
              <a:gdLst>
                <a:gd name="T0" fmla="*/ 1073 w 1073"/>
                <a:gd name="T1" fmla="*/ 0 h 161"/>
                <a:gd name="T2" fmla="*/ 1073 w 1073"/>
                <a:gd name="T3" fmla="*/ 0 h 161"/>
                <a:gd name="T4" fmla="*/ 3 w 1073"/>
                <a:gd name="T5" fmla="*/ 67 h 161"/>
                <a:gd name="T6" fmla="*/ 0 w 1073"/>
                <a:gd name="T7" fmla="*/ 67 h 161"/>
                <a:gd name="T8" fmla="*/ 0 w 1073"/>
                <a:gd name="T9" fmla="*/ 161 h 161"/>
                <a:gd name="T10" fmla="*/ 1073 w 1073"/>
                <a:gd name="T11" fmla="*/ 93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7"/>
                  </a:lnTo>
                  <a:lnTo>
                    <a:pt x="0" y="67"/>
                  </a:lnTo>
                  <a:lnTo>
                    <a:pt x="0" y="161"/>
                  </a:lnTo>
                  <a:lnTo>
                    <a:pt x="1073" y="93"/>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1" name="Freeform 73">
              <a:extLst>
                <a:ext uri="{FF2B5EF4-FFF2-40B4-BE49-F238E27FC236}">
                  <a16:creationId xmlns:a16="http://schemas.microsoft.com/office/drawing/2014/main" id="{B34D04D2-91A1-CFA7-C3B7-0B1330E7DD1D}"/>
                </a:ext>
              </a:extLst>
            </p:cNvPr>
            <p:cNvSpPr>
              <a:spLocks/>
            </p:cNvSpPr>
            <p:nvPr/>
          </p:nvSpPr>
          <p:spPr bwMode="gray">
            <a:xfrm>
              <a:off x="2841093" y="3699849"/>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2" name="Freeform 78">
              <a:extLst>
                <a:ext uri="{FF2B5EF4-FFF2-40B4-BE49-F238E27FC236}">
                  <a16:creationId xmlns:a16="http://schemas.microsoft.com/office/drawing/2014/main" id="{4067F6BC-9F2A-8422-66F5-0F104E835ECD}"/>
                </a:ext>
              </a:extLst>
            </p:cNvPr>
            <p:cNvSpPr>
              <a:spLocks/>
            </p:cNvSpPr>
            <p:nvPr/>
          </p:nvSpPr>
          <p:spPr bwMode="gray">
            <a:xfrm>
              <a:off x="3255099" y="3868708"/>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3" name="Freeform 79">
              <a:extLst>
                <a:ext uri="{FF2B5EF4-FFF2-40B4-BE49-F238E27FC236}">
                  <a16:creationId xmlns:a16="http://schemas.microsoft.com/office/drawing/2014/main" id="{328C41B1-9B74-2212-9B9C-A4D2BCA8B6FA}"/>
                </a:ext>
              </a:extLst>
            </p:cNvPr>
            <p:cNvSpPr>
              <a:spLocks/>
            </p:cNvSpPr>
            <p:nvPr/>
          </p:nvSpPr>
          <p:spPr bwMode="gray">
            <a:xfrm>
              <a:off x="2841093" y="3628125"/>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4" name="Freeform 74">
              <a:extLst>
                <a:ext uri="{FF2B5EF4-FFF2-40B4-BE49-F238E27FC236}">
                  <a16:creationId xmlns:a16="http://schemas.microsoft.com/office/drawing/2014/main" id="{AEEDA1E1-76F1-93A2-78D3-82DE0C6D810C}"/>
                </a:ext>
              </a:extLst>
            </p:cNvPr>
            <p:cNvSpPr>
              <a:spLocks/>
            </p:cNvSpPr>
            <p:nvPr/>
          </p:nvSpPr>
          <p:spPr bwMode="gray">
            <a:xfrm>
              <a:off x="2839691" y="3601017"/>
              <a:ext cx="937860"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nvGrpSpPr>
          <p:cNvPr id="65" name="Group 64">
            <a:extLst>
              <a:ext uri="{FF2B5EF4-FFF2-40B4-BE49-F238E27FC236}">
                <a16:creationId xmlns:a16="http://schemas.microsoft.com/office/drawing/2014/main" id="{57242567-84E2-25C8-01A3-D84F2D87B69B}"/>
              </a:ext>
            </a:extLst>
          </p:cNvPr>
          <p:cNvGrpSpPr/>
          <p:nvPr/>
        </p:nvGrpSpPr>
        <p:grpSpPr>
          <a:xfrm>
            <a:off x="5351857" y="2917062"/>
            <a:ext cx="3296659" cy="1736439"/>
            <a:chOff x="5351857" y="2624760"/>
            <a:chExt cx="3296659" cy="1736439"/>
          </a:xfrm>
        </p:grpSpPr>
        <p:sp>
          <p:nvSpPr>
            <p:cNvPr id="66" name="Pfeil nach unten 47">
              <a:extLst>
                <a:ext uri="{FF2B5EF4-FFF2-40B4-BE49-F238E27FC236}">
                  <a16:creationId xmlns:a16="http://schemas.microsoft.com/office/drawing/2014/main" id="{341596D7-CBB6-2DD3-047C-60D1A8A58D0E}"/>
                </a:ext>
              </a:extLst>
            </p:cNvPr>
            <p:cNvSpPr/>
            <p:nvPr/>
          </p:nvSpPr>
          <p:spPr bwMode="gray">
            <a:xfrm>
              <a:off x="5390528" y="3094778"/>
              <a:ext cx="781500" cy="381618"/>
            </a:xfrm>
            <a:prstGeom prst="downArrow">
              <a:avLst>
                <a:gd name="adj1" fmla="val 52532"/>
                <a:gd name="adj2" fmla="val 201887"/>
              </a:avLst>
            </a:prstGeom>
            <a:solidFill>
              <a:schemeClr val="accent1">
                <a:lumMod val="60000"/>
                <a:lumOff val="40000"/>
              </a:schemeClr>
            </a:solidFill>
            <a:ln>
              <a:noFill/>
            </a:ln>
            <a:scene3d>
              <a:camera prst="isometricLeftDown">
                <a:rot lat="298977" lon="3360844" rev="19856573"/>
              </a:camera>
              <a:lightRig rig="harsh" dir="t">
                <a:rot lat="0" lon="0" rev="7800000"/>
              </a:lightRig>
            </a:scene3d>
            <a:sp3d extrusionH="12700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7" name="Pfeil nach unten 48">
              <a:extLst>
                <a:ext uri="{FF2B5EF4-FFF2-40B4-BE49-F238E27FC236}">
                  <a16:creationId xmlns:a16="http://schemas.microsoft.com/office/drawing/2014/main" id="{9ABE12DF-B2EC-19D5-61F2-787404C39AEB}"/>
                </a:ext>
              </a:extLst>
            </p:cNvPr>
            <p:cNvSpPr/>
            <p:nvPr/>
          </p:nvSpPr>
          <p:spPr bwMode="gray">
            <a:xfrm>
              <a:off x="8026654" y="3086852"/>
              <a:ext cx="540320" cy="263846"/>
            </a:xfrm>
            <a:prstGeom prst="downArrow">
              <a:avLst>
                <a:gd name="adj1" fmla="val 52532"/>
                <a:gd name="adj2" fmla="val 201887"/>
              </a:avLst>
            </a:prstGeom>
            <a:solidFill>
              <a:schemeClr val="accent1">
                <a:lumMod val="60000"/>
                <a:lumOff val="40000"/>
              </a:schemeClr>
            </a:solidFill>
            <a:ln>
              <a:noFill/>
            </a:ln>
            <a:scene3d>
              <a:camera prst="isometricLeftDown">
                <a:rot lat="300000" lon="2544669" rev="19828827"/>
              </a:camera>
              <a:lightRig rig="harsh" dir="t">
                <a:rot lat="0" lon="0" rev="7800000"/>
              </a:lightRig>
            </a:scene3d>
            <a:sp3d extrusionH="7620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68" name="Group 67">
              <a:extLst>
                <a:ext uri="{FF2B5EF4-FFF2-40B4-BE49-F238E27FC236}">
                  <a16:creationId xmlns:a16="http://schemas.microsoft.com/office/drawing/2014/main" id="{80E44BBA-5604-6DFB-5321-98C3C645E3E9}"/>
                </a:ext>
              </a:extLst>
            </p:cNvPr>
            <p:cNvGrpSpPr/>
            <p:nvPr/>
          </p:nvGrpSpPr>
          <p:grpSpPr>
            <a:xfrm>
              <a:off x="5351857" y="2624760"/>
              <a:ext cx="3296659" cy="1736439"/>
              <a:chOff x="5351857" y="2624760"/>
              <a:chExt cx="3296659" cy="1736439"/>
            </a:xfrm>
          </p:grpSpPr>
          <p:sp>
            <p:nvSpPr>
              <p:cNvPr id="69" name="Freeform 7">
                <a:extLst>
                  <a:ext uri="{FF2B5EF4-FFF2-40B4-BE49-F238E27FC236}">
                    <a16:creationId xmlns:a16="http://schemas.microsoft.com/office/drawing/2014/main" id="{E08528BF-ECE2-F17F-CB3F-2D069583149A}"/>
                  </a:ext>
                </a:extLst>
              </p:cNvPr>
              <p:cNvSpPr>
                <a:spLocks/>
              </p:cNvSpPr>
              <p:nvPr/>
            </p:nvSpPr>
            <p:spPr bwMode="gray">
              <a:xfrm>
                <a:off x="5351857" y="2624760"/>
                <a:ext cx="3296659" cy="1736439"/>
              </a:xfrm>
              <a:custGeom>
                <a:avLst/>
                <a:gdLst/>
                <a:ahLst/>
                <a:cxnLst/>
                <a:rect l="l" t="t" r="r" b="b"/>
                <a:pathLst>
                  <a:path w="3869132" h="2218817">
                    <a:moveTo>
                      <a:pt x="3238422" y="0"/>
                    </a:moveTo>
                    <a:cubicBezTo>
                      <a:pt x="3399803" y="0"/>
                      <a:pt x="3561184" y="61701"/>
                      <a:pt x="3684577" y="185104"/>
                    </a:cubicBezTo>
                    <a:cubicBezTo>
                      <a:pt x="3862392" y="362933"/>
                      <a:pt x="3911965" y="621592"/>
                      <a:pt x="3832217" y="843609"/>
                    </a:cubicBezTo>
                    <a:cubicBezTo>
                      <a:pt x="3832206" y="843605"/>
                      <a:pt x="3831432" y="843338"/>
                      <a:pt x="3776179" y="824209"/>
                    </a:cubicBezTo>
                    <a:cubicBezTo>
                      <a:pt x="3848382" y="622670"/>
                      <a:pt x="3803120" y="388799"/>
                      <a:pt x="3642547" y="227136"/>
                    </a:cubicBezTo>
                    <a:cubicBezTo>
                      <a:pt x="3419470" y="4042"/>
                      <a:pt x="3057374" y="4042"/>
                      <a:pt x="2834296" y="227136"/>
                    </a:cubicBezTo>
                    <a:cubicBezTo>
                      <a:pt x="2689888" y="372632"/>
                      <a:pt x="2639238" y="575249"/>
                      <a:pt x="2682345" y="761700"/>
                    </a:cubicBezTo>
                    <a:cubicBezTo>
                      <a:pt x="2692044" y="787566"/>
                      <a:pt x="2700665" y="815587"/>
                      <a:pt x="2708209" y="842531"/>
                    </a:cubicBezTo>
                    <a:cubicBezTo>
                      <a:pt x="2723296" y="899652"/>
                      <a:pt x="2734073" y="957850"/>
                      <a:pt x="2740539" y="1018204"/>
                    </a:cubicBezTo>
                    <a:cubicBezTo>
                      <a:pt x="2743772" y="1054848"/>
                      <a:pt x="2745927" y="1091491"/>
                      <a:pt x="2745927" y="1128135"/>
                    </a:cubicBezTo>
                    <a:cubicBezTo>
                      <a:pt x="2745927" y="1564623"/>
                      <a:pt x="2489442" y="1941836"/>
                      <a:pt x="2119802" y="2115353"/>
                    </a:cubicBezTo>
                    <a:lnTo>
                      <a:pt x="3701581" y="2115353"/>
                    </a:lnTo>
                    <a:lnTo>
                      <a:pt x="3701581" y="2218817"/>
                    </a:lnTo>
                    <a:cubicBezTo>
                      <a:pt x="3231759" y="2218817"/>
                      <a:pt x="2574580" y="2218817"/>
                      <a:pt x="1655326" y="2218817"/>
                    </a:cubicBezTo>
                    <a:cubicBezTo>
                      <a:pt x="1655308" y="2218817"/>
                      <a:pt x="1649832" y="2218817"/>
                      <a:pt x="0" y="2218817"/>
                    </a:cubicBezTo>
                    <a:lnTo>
                      <a:pt x="0" y="2115353"/>
                    </a:lnTo>
                    <a:cubicBezTo>
                      <a:pt x="324990" y="2115353"/>
                      <a:pt x="717293" y="2115353"/>
                      <a:pt x="1190851" y="2115353"/>
                    </a:cubicBezTo>
                    <a:cubicBezTo>
                      <a:pt x="1190861" y="2115353"/>
                      <a:pt x="1193030" y="2115353"/>
                      <a:pt x="1655326" y="2115353"/>
                    </a:cubicBezTo>
                    <a:cubicBezTo>
                      <a:pt x="2200627" y="2115353"/>
                      <a:pt x="2642471" y="1673476"/>
                      <a:pt x="2642471" y="1128135"/>
                    </a:cubicBezTo>
                    <a:cubicBezTo>
                      <a:pt x="2642471" y="583871"/>
                      <a:pt x="2200627" y="140916"/>
                      <a:pt x="1655326" y="140916"/>
                    </a:cubicBezTo>
                    <a:cubicBezTo>
                      <a:pt x="1260899" y="140916"/>
                      <a:pt x="920356" y="372632"/>
                      <a:pt x="763016" y="706735"/>
                    </a:cubicBezTo>
                    <a:cubicBezTo>
                      <a:pt x="763005" y="706730"/>
                      <a:pt x="761999" y="706256"/>
                      <a:pt x="669259" y="662547"/>
                    </a:cubicBezTo>
                    <a:cubicBezTo>
                      <a:pt x="843842" y="292879"/>
                      <a:pt x="1219948" y="37452"/>
                      <a:pt x="1655326" y="37452"/>
                    </a:cubicBezTo>
                    <a:cubicBezTo>
                      <a:pt x="2064840" y="37452"/>
                      <a:pt x="2422626" y="263780"/>
                      <a:pt x="2609063" y="598960"/>
                    </a:cubicBezTo>
                    <a:cubicBezTo>
                      <a:pt x="2616607" y="448075"/>
                      <a:pt x="2678034" y="300423"/>
                      <a:pt x="2792267" y="185104"/>
                    </a:cubicBezTo>
                    <a:cubicBezTo>
                      <a:pt x="2915660" y="61701"/>
                      <a:pt x="3077041" y="0"/>
                      <a:pt x="3238422" y="0"/>
                    </a:cubicBezTo>
                    <a:close/>
                  </a:path>
                </a:pathLst>
              </a:custGeom>
              <a:solidFill>
                <a:schemeClr val="accent1"/>
              </a:solidFill>
              <a:ln>
                <a:noFill/>
              </a:ln>
              <a:scene3d>
                <a:camera prst="orthographicFront">
                  <a:rot lat="826787" lon="20394642" rev="21490176"/>
                </a:camera>
                <a:lightRig rig="threePt" dir="t"/>
              </a:scene3d>
              <a:sp3d extrusionH="762000" prstMaterial="matte"/>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0" name="Freihandform 50">
                <a:extLst>
                  <a:ext uri="{FF2B5EF4-FFF2-40B4-BE49-F238E27FC236}">
                    <a16:creationId xmlns:a16="http://schemas.microsoft.com/office/drawing/2014/main" id="{2DEA8266-32ED-1545-28D6-58A029E03CF9}"/>
                  </a:ext>
                </a:extLst>
              </p:cNvPr>
              <p:cNvSpPr/>
              <p:nvPr/>
            </p:nvSpPr>
            <p:spPr bwMode="gray">
              <a:xfrm>
                <a:off x="8206922" y="2755694"/>
                <a:ext cx="343992" cy="576959"/>
              </a:xfrm>
              <a:custGeom>
                <a:avLst/>
                <a:gdLst>
                  <a:gd name="connsiteX0" fmla="*/ 0 w 407194"/>
                  <a:gd name="connsiteY0" fmla="*/ 285750 h 728662"/>
                  <a:gd name="connsiteX1" fmla="*/ 28575 w 407194"/>
                  <a:gd name="connsiteY1" fmla="*/ 728662 h 728662"/>
                  <a:gd name="connsiteX2" fmla="*/ 407194 w 407194"/>
                  <a:gd name="connsiteY2" fmla="*/ 561975 h 728662"/>
                  <a:gd name="connsiteX3" fmla="*/ 340519 w 407194"/>
                  <a:gd name="connsiteY3" fmla="*/ 521493 h 728662"/>
                  <a:gd name="connsiteX4" fmla="*/ 361950 w 407194"/>
                  <a:gd name="connsiteY4" fmla="*/ 450056 h 728662"/>
                  <a:gd name="connsiteX5" fmla="*/ 371475 w 407194"/>
                  <a:gd name="connsiteY5" fmla="*/ 373856 h 728662"/>
                  <a:gd name="connsiteX6" fmla="*/ 376238 w 407194"/>
                  <a:gd name="connsiteY6" fmla="*/ 292893 h 728662"/>
                  <a:gd name="connsiteX7" fmla="*/ 366713 w 407194"/>
                  <a:gd name="connsiteY7" fmla="*/ 211931 h 728662"/>
                  <a:gd name="connsiteX8" fmla="*/ 350044 w 407194"/>
                  <a:gd name="connsiteY8" fmla="*/ 142875 h 728662"/>
                  <a:gd name="connsiteX9" fmla="*/ 102394 w 407194"/>
                  <a:gd name="connsiteY9" fmla="*/ 0 h 728662"/>
                  <a:gd name="connsiteX10" fmla="*/ 114300 w 407194"/>
                  <a:gd name="connsiteY10" fmla="*/ 61912 h 728662"/>
                  <a:gd name="connsiteX11" fmla="*/ 121444 w 407194"/>
                  <a:gd name="connsiteY11" fmla="*/ 128587 h 728662"/>
                  <a:gd name="connsiteX12" fmla="*/ 116682 w 407194"/>
                  <a:gd name="connsiteY12" fmla="*/ 195262 h 728662"/>
                  <a:gd name="connsiteX13" fmla="*/ 102394 w 407194"/>
                  <a:gd name="connsiteY13" fmla="*/ 269081 h 728662"/>
                  <a:gd name="connsiteX14" fmla="*/ 80963 w 407194"/>
                  <a:gd name="connsiteY14" fmla="*/ 338137 h 728662"/>
                  <a:gd name="connsiteX15" fmla="*/ 0 w 407194"/>
                  <a:gd name="connsiteY15" fmla="*/ 285750 h 728662"/>
                  <a:gd name="connsiteX0" fmla="*/ 0 w 407194"/>
                  <a:gd name="connsiteY0" fmla="*/ 285750 h 728662"/>
                  <a:gd name="connsiteX1" fmla="*/ 28575 w 407194"/>
                  <a:gd name="connsiteY1" fmla="*/ 728662 h 728662"/>
                  <a:gd name="connsiteX2" fmla="*/ 407194 w 407194"/>
                  <a:gd name="connsiteY2" fmla="*/ 561975 h 728662"/>
                  <a:gd name="connsiteX3" fmla="*/ 347663 w 407194"/>
                  <a:gd name="connsiteY3" fmla="*/ 519112 h 728662"/>
                  <a:gd name="connsiteX4" fmla="*/ 361950 w 407194"/>
                  <a:gd name="connsiteY4" fmla="*/ 450056 h 728662"/>
                  <a:gd name="connsiteX5" fmla="*/ 371475 w 407194"/>
                  <a:gd name="connsiteY5" fmla="*/ 373856 h 728662"/>
                  <a:gd name="connsiteX6" fmla="*/ 376238 w 407194"/>
                  <a:gd name="connsiteY6" fmla="*/ 292893 h 728662"/>
                  <a:gd name="connsiteX7" fmla="*/ 366713 w 407194"/>
                  <a:gd name="connsiteY7" fmla="*/ 211931 h 728662"/>
                  <a:gd name="connsiteX8" fmla="*/ 350044 w 407194"/>
                  <a:gd name="connsiteY8" fmla="*/ 142875 h 728662"/>
                  <a:gd name="connsiteX9" fmla="*/ 102394 w 407194"/>
                  <a:gd name="connsiteY9" fmla="*/ 0 h 728662"/>
                  <a:gd name="connsiteX10" fmla="*/ 114300 w 407194"/>
                  <a:gd name="connsiteY10" fmla="*/ 61912 h 728662"/>
                  <a:gd name="connsiteX11" fmla="*/ 121444 w 407194"/>
                  <a:gd name="connsiteY11" fmla="*/ 128587 h 728662"/>
                  <a:gd name="connsiteX12" fmla="*/ 116682 w 407194"/>
                  <a:gd name="connsiteY12" fmla="*/ 195262 h 728662"/>
                  <a:gd name="connsiteX13" fmla="*/ 102394 w 407194"/>
                  <a:gd name="connsiteY13" fmla="*/ 269081 h 728662"/>
                  <a:gd name="connsiteX14" fmla="*/ 80963 w 407194"/>
                  <a:gd name="connsiteY14" fmla="*/ 338137 h 728662"/>
                  <a:gd name="connsiteX15" fmla="*/ 0 w 407194"/>
                  <a:gd name="connsiteY15" fmla="*/ 285750 h 728662"/>
                  <a:gd name="connsiteX0" fmla="*/ 0 w 416719"/>
                  <a:gd name="connsiteY0" fmla="*/ 285750 h 728662"/>
                  <a:gd name="connsiteX1" fmla="*/ 28575 w 416719"/>
                  <a:gd name="connsiteY1" fmla="*/ 728662 h 728662"/>
                  <a:gd name="connsiteX2" fmla="*/ 416719 w 416719"/>
                  <a:gd name="connsiteY2" fmla="*/ 561975 h 728662"/>
                  <a:gd name="connsiteX3" fmla="*/ 347663 w 416719"/>
                  <a:gd name="connsiteY3" fmla="*/ 519112 h 728662"/>
                  <a:gd name="connsiteX4" fmla="*/ 361950 w 416719"/>
                  <a:gd name="connsiteY4" fmla="*/ 450056 h 728662"/>
                  <a:gd name="connsiteX5" fmla="*/ 371475 w 416719"/>
                  <a:gd name="connsiteY5" fmla="*/ 373856 h 728662"/>
                  <a:gd name="connsiteX6" fmla="*/ 376238 w 416719"/>
                  <a:gd name="connsiteY6" fmla="*/ 292893 h 728662"/>
                  <a:gd name="connsiteX7" fmla="*/ 366713 w 416719"/>
                  <a:gd name="connsiteY7" fmla="*/ 211931 h 728662"/>
                  <a:gd name="connsiteX8" fmla="*/ 350044 w 416719"/>
                  <a:gd name="connsiteY8" fmla="*/ 142875 h 728662"/>
                  <a:gd name="connsiteX9" fmla="*/ 102394 w 416719"/>
                  <a:gd name="connsiteY9" fmla="*/ 0 h 728662"/>
                  <a:gd name="connsiteX10" fmla="*/ 114300 w 416719"/>
                  <a:gd name="connsiteY10" fmla="*/ 61912 h 728662"/>
                  <a:gd name="connsiteX11" fmla="*/ 121444 w 416719"/>
                  <a:gd name="connsiteY11" fmla="*/ 128587 h 728662"/>
                  <a:gd name="connsiteX12" fmla="*/ 116682 w 416719"/>
                  <a:gd name="connsiteY12" fmla="*/ 195262 h 728662"/>
                  <a:gd name="connsiteX13" fmla="*/ 102394 w 416719"/>
                  <a:gd name="connsiteY13" fmla="*/ 269081 h 728662"/>
                  <a:gd name="connsiteX14" fmla="*/ 80963 w 416719"/>
                  <a:gd name="connsiteY14" fmla="*/ 338137 h 728662"/>
                  <a:gd name="connsiteX15" fmla="*/ 0 w 416719"/>
                  <a:gd name="connsiteY15" fmla="*/ 285750 h 728662"/>
                  <a:gd name="connsiteX0" fmla="*/ 0 w 416719"/>
                  <a:gd name="connsiteY0" fmla="*/ 285750 h 671512"/>
                  <a:gd name="connsiteX1" fmla="*/ 59532 w 416719"/>
                  <a:gd name="connsiteY1" fmla="*/ 671512 h 671512"/>
                  <a:gd name="connsiteX2" fmla="*/ 416719 w 416719"/>
                  <a:gd name="connsiteY2" fmla="*/ 561975 h 671512"/>
                  <a:gd name="connsiteX3" fmla="*/ 347663 w 416719"/>
                  <a:gd name="connsiteY3" fmla="*/ 519112 h 671512"/>
                  <a:gd name="connsiteX4" fmla="*/ 361950 w 416719"/>
                  <a:gd name="connsiteY4" fmla="*/ 450056 h 671512"/>
                  <a:gd name="connsiteX5" fmla="*/ 371475 w 416719"/>
                  <a:gd name="connsiteY5" fmla="*/ 373856 h 671512"/>
                  <a:gd name="connsiteX6" fmla="*/ 376238 w 416719"/>
                  <a:gd name="connsiteY6" fmla="*/ 292893 h 671512"/>
                  <a:gd name="connsiteX7" fmla="*/ 366713 w 416719"/>
                  <a:gd name="connsiteY7" fmla="*/ 211931 h 671512"/>
                  <a:gd name="connsiteX8" fmla="*/ 350044 w 416719"/>
                  <a:gd name="connsiteY8" fmla="*/ 142875 h 671512"/>
                  <a:gd name="connsiteX9" fmla="*/ 102394 w 416719"/>
                  <a:gd name="connsiteY9" fmla="*/ 0 h 671512"/>
                  <a:gd name="connsiteX10" fmla="*/ 114300 w 416719"/>
                  <a:gd name="connsiteY10" fmla="*/ 61912 h 671512"/>
                  <a:gd name="connsiteX11" fmla="*/ 121444 w 416719"/>
                  <a:gd name="connsiteY11" fmla="*/ 128587 h 671512"/>
                  <a:gd name="connsiteX12" fmla="*/ 116682 w 416719"/>
                  <a:gd name="connsiteY12" fmla="*/ 195262 h 671512"/>
                  <a:gd name="connsiteX13" fmla="*/ 102394 w 416719"/>
                  <a:gd name="connsiteY13" fmla="*/ 269081 h 671512"/>
                  <a:gd name="connsiteX14" fmla="*/ 80963 w 416719"/>
                  <a:gd name="connsiteY14" fmla="*/ 338137 h 671512"/>
                  <a:gd name="connsiteX15" fmla="*/ 0 w 416719"/>
                  <a:gd name="connsiteY15" fmla="*/ 285750 h 671512"/>
                  <a:gd name="connsiteX0" fmla="*/ 0 w 416719"/>
                  <a:gd name="connsiteY0" fmla="*/ 285750 h 733425"/>
                  <a:gd name="connsiteX1" fmla="*/ 35719 w 416719"/>
                  <a:gd name="connsiteY1" fmla="*/ 733425 h 733425"/>
                  <a:gd name="connsiteX2" fmla="*/ 416719 w 416719"/>
                  <a:gd name="connsiteY2" fmla="*/ 561975 h 733425"/>
                  <a:gd name="connsiteX3" fmla="*/ 347663 w 416719"/>
                  <a:gd name="connsiteY3" fmla="*/ 519112 h 733425"/>
                  <a:gd name="connsiteX4" fmla="*/ 361950 w 416719"/>
                  <a:gd name="connsiteY4" fmla="*/ 450056 h 733425"/>
                  <a:gd name="connsiteX5" fmla="*/ 371475 w 416719"/>
                  <a:gd name="connsiteY5" fmla="*/ 373856 h 733425"/>
                  <a:gd name="connsiteX6" fmla="*/ 376238 w 416719"/>
                  <a:gd name="connsiteY6" fmla="*/ 292893 h 733425"/>
                  <a:gd name="connsiteX7" fmla="*/ 366713 w 416719"/>
                  <a:gd name="connsiteY7" fmla="*/ 211931 h 733425"/>
                  <a:gd name="connsiteX8" fmla="*/ 350044 w 416719"/>
                  <a:gd name="connsiteY8" fmla="*/ 142875 h 733425"/>
                  <a:gd name="connsiteX9" fmla="*/ 102394 w 416719"/>
                  <a:gd name="connsiteY9" fmla="*/ 0 h 733425"/>
                  <a:gd name="connsiteX10" fmla="*/ 114300 w 416719"/>
                  <a:gd name="connsiteY10" fmla="*/ 61912 h 733425"/>
                  <a:gd name="connsiteX11" fmla="*/ 121444 w 416719"/>
                  <a:gd name="connsiteY11" fmla="*/ 128587 h 733425"/>
                  <a:gd name="connsiteX12" fmla="*/ 116682 w 416719"/>
                  <a:gd name="connsiteY12" fmla="*/ 195262 h 733425"/>
                  <a:gd name="connsiteX13" fmla="*/ 102394 w 416719"/>
                  <a:gd name="connsiteY13" fmla="*/ 269081 h 733425"/>
                  <a:gd name="connsiteX14" fmla="*/ 80963 w 416719"/>
                  <a:gd name="connsiteY14" fmla="*/ 338137 h 733425"/>
                  <a:gd name="connsiteX15" fmla="*/ 0 w 416719"/>
                  <a:gd name="connsiteY15" fmla="*/ 285750 h 733425"/>
                  <a:gd name="connsiteX0" fmla="*/ 0 w 376238"/>
                  <a:gd name="connsiteY0" fmla="*/ 285750 h 733425"/>
                  <a:gd name="connsiteX1" fmla="*/ 35719 w 376238"/>
                  <a:gd name="connsiteY1" fmla="*/ 733425 h 733425"/>
                  <a:gd name="connsiteX2" fmla="*/ 354807 w 376238"/>
                  <a:gd name="connsiteY2" fmla="*/ 561975 h 733425"/>
                  <a:gd name="connsiteX3" fmla="*/ 347663 w 376238"/>
                  <a:gd name="connsiteY3" fmla="*/ 519112 h 733425"/>
                  <a:gd name="connsiteX4" fmla="*/ 361950 w 376238"/>
                  <a:gd name="connsiteY4" fmla="*/ 450056 h 733425"/>
                  <a:gd name="connsiteX5" fmla="*/ 371475 w 376238"/>
                  <a:gd name="connsiteY5" fmla="*/ 373856 h 733425"/>
                  <a:gd name="connsiteX6" fmla="*/ 376238 w 376238"/>
                  <a:gd name="connsiteY6" fmla="*/ 292893 h 733425"/>
                  <a:gd name="connsiteX7" fmla="*/ 366713 w 376238"/>
                  <a:gd name="connsiteY7" fmla="*/ 211931 h 733425"/>
                  <a:gd name="connsiteX8" fmla="*/ 350044 w 376238"/>
                  <a:gd name="connsiteY8" fmla="*/ 142875 h 733425"/>
                  <a:gd name="connsiteX9" fmla="*/ 102394 w 376238"/>
                  <a:gd name="connsiteY9" fmla="*/ 0 h 733425"/>
                  <a:gd name="connsiteX10" fmla="*/ 114300 w 376238"/>
                  <a:gd name="connsiteY10" fmla="*/ 61912 h 733425"/>
                  <a:gd name="connsiteX11" fmla="*/ 121444 w 376238"/>
                  <a:gd name="connsiteY11" fmla="*/ 128587 h 733425"/>
                  <a:gd name="connsiteX12" fmla="*/ 116682 w 376238"/>
                  <a:gd name="connsiteY12" fmla="*/ 195262 h 733425"/>
                  <a:gd name="connsiteX13" fmla="*/ 102394 w 376238"/>
                  <a:gd name="connsiteY13" fmla="*/ 269081 h 733425"/>
                  <a:gd name="connsiteX14" fmla="*/ 80963 w 376238"/>
                  <a:gd name="connsiteY14" fmla="*/ 338137 h 733425"/>
                  <a:gd name="connsiteX15" fmla="*/ 0 w 376238"/>
                  <a:gd name="connsiteY15"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61950 w 414339"/>
                  <a:gd name="connsiteY4" fmla="*/ 450056 h 733425"/>
                  <a:gd name="connsiteX5" fmla="*/ 371475 w 414339"/>
                  <a:gd name="connsiteY5" fmla="*/ 373856 h 733425"/>
                  <a:gd name="connsiteX6" fmla="*/ 376238 w 414339"/>
                  <a:gd name="connsiteY6" fmla="*/ 292893 h 733425"/>
                  <a:gd name="connsiteX7" fmla="*/ 366713 w 414339"/>
                  <a:gd name="connsiteY7" fmla="*/ 211931 h 733425"/>
                  <a:gd name="connsiteX8" fmla="*/ 350044 w 414339"/>
                  <a:gd name="connsiteY8" fmla="*/ 142875 h 733425"/>
                  <a:gd name="connsiteX9" fmla="*/ 102394 w 414339"/>
                  <a:gd name="connsiteY9" fmla="*/ 0 h 733425"/>
                  <a:gd name="connsiteX10" fmla="*/ 114300 w 414339"/>
                  <a:gd name="connsiteY10" fmla="*/ 61912 h 733425"/>
                  <a:gd name="connsiteX11" fmla="*/ 121444 w 414339"/>
                  <a:gd name="connsiteY11" fmla="*/ 128587 h 733425"/>
                  <a:gd name="connsiteX12" fmla="*/ 116682 w 414339"/>
                  <a:gd name="connsiteY12" fmla="*/ 195262 h 733425"/>
                  <a:gd name="connsiteX13" fmla="*/ 102394 w 414339"/>
                  <a:gd name="connsiteY13" fmla="*/ 269081 h 733425"/>
                  <a:gd name="connsiteX14" fmla="*/ 80963 w 414339"/>
                  <a:gd name="connsiteY14" fmla="*/ 338137 h 733425"/>
                  <a:gd name="connsiteX15" fmla="*/ 0 w 414339"/>
                  <a:gd name="connsiteY15"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76238 w 414339"/>
                  <a:gd name="connsiteY5" fmla="*/ 292893 h 733425"/>
                  <a:gd name="connsiteX6" fmla="*/ 366713 w 414339"/>
                  <a:gd name="connsiteY6" fmla="*/ 211931 h 733425"/>
                  <a:gd name="connsiteX7" fmla="*/ 350044 w 414339"/>
                  <a:gd name="connsiteY7" fmla="*/ 142875 h 733425"/>
                  <a:gd name="connsiteX8" fmla="*/ 102394 w 414339"/>
                  <a:gd name="connsiteY8" fmla="*/ 0 h 733425"/>
                  <a:gd name="connsiteX9" fmla="*/ 114300 w 414339"/>
                  <a:gd name="connsiteY9" fmla="*/ 61912 h 733425"/>
                  <a:gd name="connsiteX10" fmla="*/ 121444 w 414339"/>
                  <a:gd name="connsiteY10" fmla="*/ 128587 h 733425"/>
                  <a:gd name="connsiteX11" fmla="*/ 116682 w 414339"/>
                  <a:gd name="connsiteY11" fmla="*/ 195262 h 733425"/>
                  <a:gd name="connsiteX12" fmla="*/ 102394 w 414339"/>
                  <a:gd name="connsiteY12" fmla="*/ 269081 h 733425"/>
                  <a:gd name="connsiteX13" fmla="*/ 80963 w 414339"/>
                  <a:gd name="connsiteY13" fmla="*/ 338137 h 733425"/>
                  <a:gd name="connsiteX14" fmla="*/ 0 w 414339"/>
                  <a:gd name="connsiteY14"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66713 w 414339"/>
                  <a:gd name="connsiteY5" fmla="*/ 211931 h 733425"/>
                  <a:gd name="connsiteX6" fmla="*/ 350044 w 414339"/>
                  <a:gd name="connsiteY6" fmla="*/ 142875 h 733425"/>
                  <a:gd name="connsiteX7" fmla="*/ 102394 w 414339"/>
                  <a:gd name="connsiteY7" fmla="*/ 0 h 733425"/>
                  <a:gd name="connsiteX8" fmla="*/ 114300 w 414339"/>
                  <a:gd name="connsiteY8" fmla="*/ 61912 h 733425"/>
                  <a:gd name="connsiteX9" fmla="*/ 121444 w 414339"/>
                  <a:gd name="connsiteY9" fmla="*/ 128587 h 733425"/>
                  <a:gd name="connsiteX10" fmla="*/ 116682 w 414339"/>
                  <a:gd name="connsiteY10" fmla="*/ 195262 h 733425"/>
                  <a:gd name="connsiteX11" fmla="*/ 102394 w 414339"/>
                  <a:gd name="connsiteY11" fmla="*/ 269081 h 733425"/>
                  <a:gd name="connsiteX12" fmla="*/ 80963 w 414339"/>
                  <a:gd name="connsiteY12" fmla="*/ 338137 h 733425"/>
                  <a:gd name="connsiteX13" fmla="*/ 0 w 414339"/>
                  <a:gd name="connsiteY13"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295276 w 414339"/>
                  <a:gd name="connsiteY3" fmla="*/ 497681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8618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23864"/>
                  <a:gd name="connsiteY0" fmla="*/ 285750 h 733425"/>
                  <a:gd name="connsiteX1" fmla="*/ 35719 w 423864"/>
                  <a:gd name="connsiteY1" fmla="*/ 733425 h 733425"/>
                  <a:gd name="connsiteX2" fmla="*/ 423864 w 423864"/>
                  <a:gd name="connsiteY2" fmla="*/ 569118 h 733425"/>
                  <a:gd name="connsiteX3" fmla="*/ 340519 w 423864"/>
                  <a:gd name="connsiteY3" fmla="*/ 519112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40519 w 423864"/>
                  <a:gd name="connsiteY3" fmla="*/ 519112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540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540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62185 w 423864"/>
                  <a:gd name="connsiteY11" fmla="*/ 319359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62185 w 423864"/>
                  <a:gd name="connsiteY10" fmla="*/ 319359 h 733425"/>
                  <a:gd name="connsiteX11" fmla="*/ 0 w 423864"/>
                  <a:gd name="connsiteY11"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62185 w 423864"/>
                  <a:gd name="connsiteY9" fmla="*/ 319359 h 733425"/>
                  <a:gd name="connsiteX10" fmla="*/ 0 w 423864"/>
                  <a:gd name="connsiteY10"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02667 w 423864"/>
                  <a:gd name="connsiteY8" fmla="*/ 160777 h 733425"/>
                  <a:gd name="connsiteX9" fmla="*/ 62185 w 423864"/>
                  <a:gd name="connsiteY9" fmla="*/ 319359 h 733425"/>
                  <a:gd name="connsiteX10" fmla="*/ 0 w 423864"/>
                  <a:gd name="connsiteY10"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02667 w 423864"/>
                  <a:gd name="connsiteY7" fmla="*/ 160777 h 733425"/>
                  <a:gd name="connsiteX8" fmla="*/ 62185 w 423864"/>
                  <a:gd name="connsiteY8" fmla="*/ 319359 h 733425"/>
                  <a:gd name="connsiteX9" fmla="*/ 0 w 423864"/>
                  <a:gd name="connsiteY9" fmla="*/ 285750 h 733425"/>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11745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11745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29492 w 423864"/>
                  <a:gd name="connsiteY7" fmla="*/ 225158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29492 w 423864"/>
                  <a:gd name="connsiteY7" fmla="*/ 225158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6546"/>
                  <a:gd name="connsiteY0" fmla="*/ 336718 h 784393"/>
                  <a:gd name="connsiteX1" fmla="*/ 27671 w 426546"/>
                  <a:gd name="connsiteY1" fmla="*/ 784393 h 784393"/>
                  <a:gd name="connsiteX2" fmla="*/ 426546 w 426546"/>
                  <a:gd name="connsiteY2" fmla="*/ 620086 h 784393"/>
                  <a:gd name="connsiteX3" fmla="*/ 353931 w 426546"/>
                  <a:gd name="connsiteY3" fmla="*/ 578128 h 784393"/>
                  <a:gd name="connsiteX4" fmla="*/ 394713 w 426546"/>
                  <a:gd name="connsiteY4" fmla="*/ 427507 h 784393"/>
                  <a:gd name="connsiteX5" fmla="*/ 347360 w 426546"/>
                  <a:gd name="connsiteY5" fmla="*/ 145558 h 784393"/>
                  <a:gd name="connsiteX6" fmla="*/ 80934 w 426546"/>
                  <a:gd name="connsiteY6" fmla="*/ 0 h 784393"/>
                  <a:gd name="connsiteX7" fmla="*/ 105349 w 426546"/>
                  <a:gd name="connsiteY7" fmla="*/ 203697 h 784393"/>
                  <a:gd name="connsiteX8" fmla="*/ 64867 w 426546"/>
                  <a:gd name="connsiteY8" fmla="*/ 370327 h 784393"/>
                  <a:gd name="connsiteX9" fmla="*/ 0 w 426546"/>
                  <a:gd name="connsiteY9" fmla="*/ 336718 h 784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6546" h="784393">
                    <a:moveTo>
                      <a:pt x="0" y="336718"/>
                    </a:moveTo>
                    <a:lnTo>
                      <a:pt x="27671" y="784393"/>
                    </a:lnTo>
                    <a:lnTo>
                      <a:pt x="426546" y="620086"/>
                    </a:lnTo>
                    <a:lnTo>
                      <a:pt x="353931" y="578128"/>
                    </a:lnTo>
                    <a:cubicBezTo>
                      <a:pt x="371393" y="520184"/>
                      <a:pt x="384395" y="487833"/>
                      <a:pt x="394713" y="427507"/>
                    </a:cubicBezTo>
                    <a:cubicBezTo>
                      <a:pt x="406619" y="236213"/>
                      <a:pt x="373282" y="235964"/>
                      <a:pt x="347360" y="145558"/>
                    </a:cubicBezTo>
                    <a:lnTo>
                      <a:pt x="80934" y="0"/>
                    </a:lnTo>
                    <a:cubicBezTo>
                      <a:pt x="115897" y="126914"/>
                      <a:pt x="105257" y="117019"/>
                      <a:pt x="105349" y="203697"/>
                    </a:cubicBezTo>
                    <a:cubicBezTo>
                      <a:pt x="102585" y="267288"/>
                      <a:pt x="78361" y="314784"/>
                      <a:pt x="64867" y="370327"/>
                    </a:cubicBezTo>
                    <a:lnTo>
                      <a:pt x="0" y="336718"/>
                    </a:lnTo>
                    <a:close/>
                  </a:path>
                </a:pathLst>
              </a:custGeom>
              <a:gradFill flip="none" rotWithShape="1">
                <a:gsLst>
                  <a:gs pos="49000">
                    <a:schemeClr val="accent1"/>
                  </a:gs>
                  <a:gs pos="75000">
                    <a:schemeClr val="accent1">
                      <a:tint val="23500"/>
                      <a:satMod val="160000"/>
                      <a:alpha val="0"/>
                    </a:schemeClr>
                  </a:gs>
                </a:gsLst>
                <a:lin ang="17400000" scaled="0"/>
                <a:tileRect/>
              </a:gra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1" name="Freihandform 51">
                <a:extLst>
                  <a:ext uri="{FF2B5EF4-FFF2-40B4-BE49-F238E27FC236}">
                    <a16:creationId xmlns:a16="http://schemas.microsoft.com/office/drawing/2014/main" id="{0832034C-7B03-ACAF-438B-08D669F4E6DE}"/>
                  </a:ext>
                </a:extLst>
              </p:cNvPr>
              <p:cNvSpPr/>
              <p:nvPr/>
            </p:nvSpPr>
            <p:spPr bwMode="gray">
              <a:xfrm>
                <a:off x="5688022" y="2811623"/>
                <a:ext cx="525852" cy="632838"/>
              </a:xfrm>
              <a:custGeom>
                <a:avLst/>
                <a:gdLst>
                  <a:gd name="connsiteX0" fmla="*/ 0 w 666750"/>
                  <a:gd name="connsiteY0" fmla="*/ 280987 h 890587"/>
                  <a:gd name="connsiteX1" fmla="*/ 0 w 666750"/>
                  <a:gd name="connsiteY1" fmla="*/ 890587 h 890587"/>
                  <a:gd name="connsiteX2" fmla="*/ 500062 w 666750"/>
                  <a:gd name="connsiteY2" fmla="*/ 611981 h 890587"/>
                  <a:gd name="connsiteX3" fmla="*/ 383381 w 666750"/>
                  <a:gd name="connsiteY3" fmla="*/ 540543 h 890587"/>
                  <a:gd name="connsiteX4" fmla="*/ 433387 w 666750"/>
                  <a:gd name="connsiteY4" fmla="*/ 459581 h 890587"/>
                  <a:gd name="connsiteX5" fmla="*/ 473869 w 666750"/>
                  <a:gd name="connsiteY5" fmla="*/ 388143 h 890587"/>
                  <a:gd name="connsiteX6" fmla="*/ 535781 w 666750"/>
                  <a:gd name="connsiteY6" fmla="*/ 297656 h 890587"/>
                  <a:gd name="connsiteX7" fmla="*/ 609600 w 666750"/>
                  <a:gd name="connsiteY7" fmla="*/ 214312 h 890587"/>
                  <a:gd name="connsiteX8" fmla="*/ 666750 w 666750"/>
                  <a:gd name="connsiteY8" fmla="*/ 164306 h 890587"/>
                  <a:gd name="connsiteX9" fmla="*/ 392906 w 666750"/>
                  <a:gd name="connsiteY9" fmla="*/ 0 h 890587"/>
                  <a:gd name="connsiteX10" fmla="*/ 347662 w 666750"/>
                  <a:gd name="connsiteY10" fmla="*/ 42862 h 890587"/>
                  <a:gd name="connsiteX11" fmla="*/ 285750 w 666750"/>
                  <a:gd name="connsiteY11" fmla="*/ 109537 h 890587"/>
                  <a:gd name="connsiteX12" fmla="*/ 240506 w 666750"/>
                  <a:gd name="connsiteY12" fmla="*/ 166687 h 890587"/>
                  <a:gd name="connsiteX13" fmla="*/ 202406 w 666750"/>
                  <a:gd name="connsiteY13" fmla="*/ 223837 h 890587"/>
                  <a:gd name="connsiteX14" fmla="*/ 169069 w 666750"/>
                  <a:gd name="connsiteY14" fmla="*/ 280987 h 890587"/>
                  <a:gd name="connsiteX15" fmla="*/ 135731 w 666750"/>
                  <a:gd name="connsiteY15" fmla="*/ 338137 h 890587"/>
                  <a:gd name="connsiteX16" fmla="*/ 121444 w 666750"/>
                  <a:gd name="connsiteY16" fmla="*/ 361950 h 890587"/>
                  <a:gd name="connsiteX17" fmla="*/ 0 w 666750"/>
                  <a:gd name="connsiteY17" fmla="*/ 280987 h 890587"/>
                  <a:gd name="connsiteX0" fmla="*/ 26194 w 666750"/>
                  <a:gd name="connsiteY0" fmla="*/ 278606 h 890587"/>
                  <a:gd name="connsiteX1" fmla="*/ 0 w 666750"/>
                  <a:gd name="connsiteY1" fmla="*/ 890587 h 890587"/>
                  <a:gd name="connsiteX2" fmla="*/ 500062 w 666750"/>
                  <a:gd name="connsiteY2" fmla="*/ 611981 h 890587"/>
                  <a:gd name="connsiteX3" fmla="*/ 383381 w 666750"/>
                  <a:gd name="connsiteY3" fmla="*/ 540543 h 890587"/>
                  <a:gd name="connsiteX4" fmla="*/ 433387 w 666750"/>
                  <a:gd name="connsiteY4" fmla="*/ 459581 h 890587"/>
                  <a:gd name="connsiteX5" fmla="*/ 473869 w 666750"/>
                  <a:gd name="connsiteY5" fmla="*/ 388143 h 890587"/>
                  <a:gd name="connsiteX6" fmla="*/ 535781 w 666750"/>
                  <a:gd name="connsiteY6" fmla="*/ 297656 h 890587"/>
                  <a:gd name="connsiteX7" fmla="*/ 609600 w 666750"/>
                  <a:gd name="connsiteY7" fmla="*/ 214312 h 890587"/>
                  <a:gd name="connsiteX8" fmla="*/ 666750 w 666750"/>
                  <a:gd name="connsiteY8" fmla="*/ 164306 h 890587"/>
                  <a:gd name="connsiteX9" fmla="*/ 392906 w 666750"/>
                  <a:gd name="connsiteY9" fmla="*/ 0 h 890587"/>
                  <a:gd name="connsiteX10" fmla="*/ 347662 w 666750"/>
                  <a:gd name="connsiteY10" fmla="*/ 42862 h 890587"/>
                  <a:gd name="connsiteX11" fmla="*/ 285750 w 666750"/>
                  <a:gd name="connsiteY11" fmla="*/ 109537 h 890587"/>
                  <a:gd name="connsiteX12" fmla="*/ 240506 w 666750"/>
                  <a:gd name="connsiteY12" fmla="*/ 166687 h 890587"/>
                  <a:gd name="connsiteX13" fmla="*/ 202406 w 666750"/>
                  <a:gd name="connsiteY13" fmla="*/ 223837 h 890587"/>
                  <a:gd name="connsiteX14" fmla="*/ 169069 w 666750"/>
                  <a:gd name="connsiteY14" fmla="*/ 280987 h 890587"/>
                  <a:gd name="connsiteX15" fmla="*/ 135731 w 666750"/>
                  <a:gd name="connsiteY15" fmla="*/ 338137 h 890587"/>
                  <a:gd name="connsiteX16" fmla="*/ 121444 w 666750"/>
                  <a:gd name="connsiteY16" fmla="*/ 361950 h 890587"/>
                  <a:gd name="connsiteX17" fmla="*/ 26194 w 666750"/>
                  <a:gd name="connsiteY17" fmla="*/ 278606 h 890587"/>
                  <a:gd name="connsiteX0" fmla="*/ 69057 w 709613"/>
                  <a:gd name="connsiteY0" fmla="*/ 278606 h 859631"/>
                  <a:gd name="connsiteX1" fmla="*/ 0 w 709613"/>
                  <a:gd name="connsiteY1" fmla="*/ 859631 h 859631"/>
                  <a:gd name="connsiteX2" fmla="*/ 542925 w 709613"/>
                  <a:gd name="connsiteY2" fmla="*/ 611981 h 859631"/>
                  <a:gd name="connsiteX3" fmla="*/ 426244 w 709613"/>
                  <a:gd name="connsiteY3" fmla="*/ 540543 h 859631"/>
                  <a:gd name="connsiteX4" fmla="*/ 476250 w 709613"/>
                  <a:gd name="connsiteY4" fmla="*/ 459581 h 859631"/>
                  <a:gd name="connsiteX5" fmla="*/ 516732 w 709613"/>
                  <a:gd name="connsiteY5" fmla="*/ 388143 h 859631"/>
                  <a:gd name="connsiteX6" fmla="*/ 578644 w 709613"/>
                  <a:gd name="connsiteY6" fmla="*/ 297656 h 859631"/>
                  <a:gd name="connsiteX7" fmla="*/ 652463 w 709613"/>
                  <a:gd name="connsiteY7" fmla="*/ 214312 h 859631"/>
                  <a:gd name="connsiteX8" fmla="*/ 709613 w 709613"/>
                  <a:gd name="connsiteY8" fmla="*/ 164306 h 859631"/>
                  <a:gd name="connsiteX9" fmla="*/ 435769 w 709613"/>
                  <a:gd name="connsiteY9" fmla="*/ 0 h 859631"/>
                  <a:gd name="connsiteX10" fmla="*/ 390525 w 709613"/>
                  <a:gd name="connsiteY10" fmla="*/ 42862 h 859631"/>
                  <a:gd name="connsiteX11" fmla="*/ 328613 w 709613"/>
                  <a:gd name="connsiteY11" fmla="*/ 109537 h 859631"/>
                  <a:gd name="connsiteX12" fmla="*/ 283369 w 709613"/>
                  <a:gd name="connsiteY12" fmla="*/ 166687 h 859631"/>
                  <a:gd name="connsiteX13" fmla="*/ 245269 w 709613"/>
                  <a:gd name="connsiteY13" fmla="*/ 223837 h 859631"/>
                  <a:gd name="connsiteX14" fmla="*/ 211932 w 709613"/>
                  <a:gd name="connsiteY14" fmla="*/ 280987 h 859631"/>
                  <a:gd name="connsiteX15" fmla="*/ 178594 w 709613"/>
                  <a:gd name="connsiteY15" fmla="*/ 338137 h 859631"/>
                  <a:gd name="connsiteX16" fmla="*/ 164307 w 709613"/>
                  <a:gd name="connsiteY16" fmla="*/ 361950 h 859631"/>
                  <a:gd name="connsiteX17" fmla="*/ 69057 w 709613"/>
                  <a:gd name="connsiteY17" fmla="*/ 278606 h 859631"/>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8113 w 669132"/>
                  <a:gd name="connsiteY15" fmla="*/ 338137 h 890587"/>
                  <a:gd name="connsiteX16" fmla="*/ 123826 w 669132"/>
                  <a:gd name="connsiteY16" fmla="*/ 361950 h 890587"/>
                  <a:gd name="connsiteX17" fmla="*/ 28576 w 669132"/>
                  <a:gd name="connsiteY17"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8113 w 669132"/>
                  <a:gd name="connsiteY15" fmla="*/ 338137 h 890587"/>
                  <a:gd name="connsiteX16" fmla="*/ 128589 w 669132"/>
                  <a:gd name="connsiteY16" fmla="*/ 354806 h 890587"/>
                  <a:gd name="connsiteX17" fmla="*/ 28576 w 669132"/>
                  <a:gd name="connsiteY17"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28589 w 669132"/>
                  <a:gd name="connsiteY15" fmla="*/ 354806 h 890587"/>
                  <a:gd name="connsiteX16" fmla="*/ 28576 w 669132"/>
                  <a:gd name="connsiteY16"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19100 w 669132"/>
                  <a:gd name="connsiteY2" fmla="*/ 602456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69106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73869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1432 w 669132"/>
                  <a:gd name="connsiteY0" fmla="*/ 264319 h 890587"/>
                  <a:gd name="connsiteX1" fmla="*/ 0 w 669132"/>
                  <a:gd name="connsiteY1" fmla="*/ 890587 h 890587"/>
                  <a:gd name="connsiteX2" fmla="*/ 473869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1432 w 669132"/>
                  <a:gd name="connsiteY16" fmla="*/ 264319 h 890587"/>
                  <a:gd name="connsiteX0" fmla="*/ 28576 w 676276"/>
                  <a:gd name="connsiteY0" fmla="*/ 264319 h 888206"/>
                  <a:gd name="connsiteX1" fmla="*/ 0 w 676276"/>
                  <a:gd name="connsiteY1" fmla="*/ 888206 h 888206"/>
                  <a:gd name="connsiteX2" fmla="*/ 481013 w 676276"/>
                  <a:gd name="connsiteY2" fmla="*/ 604837 h 888206"/>
                  <a:gd name="connsiteX3" fmla="*/ 392907 w 676276"/>
                  <a:gd name="connsiteY3" fmla="*/ 540543 h 888206"/>
                  <a:gd name="connsiteX4" fmla="*/ 442913 w 676276"/>
                  <a:gd name="connsiteY4" fmla="*/ 459581 h 888206"/>
                  <a:gd name="connsiteX5" fmla="*/ 483395 w 676276"/>
                  <a:gd name="connsiteY5" fmla="*/ 388143 h 888206"/>
                  <a:gd name="connsiteX6" fmla="*/ 545307 w 676276"/>
                  <a:gd name="connsiteY6" fmla="*/ 297656 h 888206"/>
                  <a:gd name="connsiteX7" fmla="*/ 619126 w 676276"/>
                  <a:gd name="connsiteY7" fmla="*/ 214312 h 888206"/>
                  <a:gd name="connsiteX8" fmla="*/ 676276 w 676276"/>
                  <a:gd name="connsiteY8" fmla="*/ 164306 h 888206"/>
                  <a:gd name="connsiteX9" fmla="*/ 402432 w 676276"/>
                  <a:gd name="connsiteY9" fmla="*/ 0 h 888206"/>
                  <a:gd name="connsiteX10" fmla="*/ 357188 w 676276"/>
                  <a:gd name="connsiteY10" fmla="*/ 42862 h 888206"/>
                  <a:gd name="connsiteX11" fmla="*/ 295276 w 676276"/>
                  <a:gd name="connsiteY11" fmla="*/ 109537 h 888206"/>
                  <a:gd name="connsiteX12" fmla="*/ 250032 w 676276"/>
                  <a:gd name="connsiteY12" fmla="*/ 166687 h 888206"/>
                  <a:gd name="connsiteX13" fmla="*/ 211932 w 676276"/>
                  <a:gd name="connsiteY13" fmla="*/ 223837 h 888206"/>
                  <a:gd name="connsiteX14" fmla="*/ 178595 w 676276"/>
                  <a:gd name="connsiteY14" fmla="*/ 280987 h 888206"/>
                  <a:gd name="connsiteX15" fmla="*/ 138114 w 676276"/>
                  <a:gd name="connsiteY15" fmla="*/ 350044 h 888206"/>
                  <a:gd name="connsiteX16" fmla="*/ 28576 w 676276"/>
                  <a:gd name="connsiteY16" fmla="*/ 264319 h 888206"/>
                  <a:gd name="connsiteX0" fmla="*/ 45245 w 692945"/>
                  <a:gd name="connsiteY0" fmla="*/ 264319 h 797718"/>
                  <a:gd name="connsiteX1" fmla="*/ 0 w 692945"/>
                  <a:gd name="connsiteY1" fmla="*/ 797718 h 797718"/>
                  <a:gd name="connsiteX2" fmla="*/ 497682 w 692945"/>
                  <a:gd name="connsiteY2" fmla="*/ 604837 h 797718"/>
                  <a:gd name="connsiteX3" fmla="*/ 409576 w 692945"/>
                  <a:gd name="connsiteY3" fmla="*/ 540543 h 797718"/>
                  <a:gd name="connsiteX4" fmla="*/ 459582 w 692945"/>
                  <a:gd name="connsiteY4" fmla="*/ 459581 h 797718"/>
                  <a:gd name="connsiteX5" fmla="*/ 500064 w 692945"/>
                  <a:gd name="connsiteY5" fmla="*/ 388143 h 797718"/>
                  <a:gd name="connsiteX6" fmla="*/ 561976 w 692945"/>
                  <a:gd name="connsiteY6" fmla="*/ 297656 h 797718"/>
                  <a:gd name="connsiteX7" fmla="*/ 635795 w 692945"/>
                  <a:gd name="connsiteY7" fmla="*/ 214312 h 797718"/>
                  <a:gd name="connsiteX8" fmla="*/ 692945 w 692945"/>
                  <a:gd name="connsiteY8" fmla="*/ 164306 h 797718"/>
                  <a:gd name="connsiteX9" fmla="*/ 419101 w 692945"/>
                  <a:gd name="connsiteY9" fmla="*/ 0 h 797718"/>
                  <a:gd name="connsiteX10" fmla="*/ 373857 w 692945"/>
                  <a:gd name="connsiteY10" fmla="*/ 42862 h 797718"/>
                  <a:gd name="connsiteX11" fmla="*/ 311945 w 692945"/>
                  <a:gd name="connsiteY11" fmla="*/ 109537 h 797718"/>
                  <a:gd name="connsiteX12" fmla="*/ 266701 w 692945"/>
                  <a:gd name="connsiteY12" fmla="*/ 166687 h 797718"/>
                  <a:gd name="connsiteX13" fmla="*/ 228601 w 692945"/>
                  <a:gd name="connsiteY13" fmla="*/ 223837 h 797718"/>
                  <a:gd name="connsiteX14" fmla="*/ 195264 w 692945"/>
                  <a:gd name="connsiteY14" fmla="*/ 280987 h 797718"/>
                  <a:gd name="connsiteX15" fmla="*/ 154783 w 692945"/>
                  <a:gd name="connsiteY15" fmla="*/ 350044 h 797718"/>
                  <a:gd name="connsiteX16" fmla="*/ 45245 w 692945"/>
                  <a:gd name="connsiteY16" fmla="*/ 264319 h 797718"/>
                  <a:gd name="connsiteX0" fmla="*/ 28576 w 676276"/>
                  <a:gd name="connsiteY0" fmla="*/ 264319 h 878681"/>
                  <a:gd name="connsiteX1" fmla="*/ 0 w 676276"/>
                  <a:gd name="connsiteY1" fmla="*/ 878681 h 878681"/>
                  <a:gd name="connsiteX2" fmla="*/ 481013 w 676276"/>
                  <a:gd name="connsiteY2" fmla="*/ 604837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390525 w 676276"/>
                  <a:gd name="connsiteY2" fmla="*/ 647699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88145 w 676276"/>
                  <a:gd name="connsiteY3" fmla="*/ 545306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245270 w 676276"/>
                  <a:gd name="connsiteY3" fmla="*/ 547687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02431 w 676276"/>
                  <a:gd name="connsiteY2" fmla="*/ 666748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3351 w 676276"/>
                  <a:gd name="connsiteY15" fmla="*/ 340519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1451 w 676276"/>
                  <a:gd name="connsiteY14" fmla="*/ 273843 h 878681"/>
                  <a:gd name="connsiteX15" fmla="*/ 133351 w 676276"/>
                  <a:gd name="connsiteY15" fmla="*/ 340519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171451 w 676276"/>
                  <a:gd name="connsiteY13" fmla="*/ 273843 h 878681"/>
                  <a:gd name="connsiteX14" fmla="*/ 133351 w 676276"/>
                  <a:gd name="connsiteY14" fmla="*/ 340519 h 878681"/>
                  <a:gd name="connsiteX15" fmla="*/ 28576 w 676276"/>
                  <a:gd name="connsiteY15"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171451 w 676276"/>
                  <a:gd name="connsiteY12" fmla="*/ 273843 h 878681"/>
                  <a:gd name="connsiteX13" fmla="*/ 133351 w 676276"/>
                  <a:gd name="connsiteY13" fmla="*/ 340519 h 878681"/>
                  <a:gd name="connsiteX14" fmla="*/ 28576 w 676276"/>
                  <a:gd name="connsiteY14"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54794 w 676276"/>
                  <a:gd name="connsiteY11" fmla="*/ 154780 h 878681"/>
                  <a:gd name="connsiteX12" fmla="*/ 171451 w 676276"/>
                  <a:gd name="connsiteY12" fmla="*/ 273843 h 878681"/>
                  <a:gd name="connsiteX13" fmla="*/ 133351 w 676276"/>
                  <a:gd name="connsiteY13" fmla="*/ 340519 h 878681"/>
                  <a:gd name="connsiteX14" fmla="*/ 28576 w 676276"/>
                  <a:gd name="connsiteY14"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254794 w 676276"/>
                  <a:gd name="connsiteY10" fmla="*/ 154780 h 878681"/>
                  <a:gd name="connsiteX11" fmla="*/ 171451 w 676276"/>
                  <a:gd name="connsiteY11" fmla="*/ 273843 h 878681"/>
                  <a:gd name="connsiteX12" fmla="*/ 133351 w 676276"/>
                  <a:gd name="connsiteY12" fmla="*/ 340519 h 878681"/>
                  <a:gd name="connsiteX13" fmla="*/ 28576 w 676276"/>
                  <a:gd name="connsiteY13" fmla="*/ 264319 h 878681"/>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33351 w 676276"/>
                  <a:gd name="connsiteY12" fmla="*/ 345281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33351 w 676276"/>
                  <a:gd name="connsiteY12" fmla="*/ 345281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17257 w 676276"/>
                  <a:gd name="connsiteY12" fmla="*/ 321137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58039 w 676276"/>
                  <a:gd name="connsiteY11" fmla="*/ 251779 h 883443"/>
                  <a:gd name="connsiteX12" fmla="*/ 117257 w 676276"/>
                  <a:gd name="connsiteY12" fmla="*/ 321137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41382 w 676276"/>
                  <a:gd name="connsiteY10" fmla="*/ 127352 h 883443"/>
                  <a:gd name="connsiteX11" fmla="*/ 158039 w 676276"/>
                  <a:gd name="connsiteY11" fmla="*/ 251779 h 883443"/>
                  <a:gd name="connsiteX12" fmla="*/ 117257 w 676276"/>
                  <a:gd name="connsiteY12" fmla="*/ 321137 h 883443"/>
                  <a:gd name="connsiteX13" fmla="*/ 28576 w 676276"/>
                  <a:gd name="connsiteY13" fmla="*/ 269081 h 883443"/>
                  <a:gd name="connsiteX0" fmla="*/ 28576 w 676276"/>
                  <a:gd name="connsiteY0" fmla="*/ 306637 h 920999"/>
                  <a:gd name="connsiteX1" fmla="*/ 0 w 676276"/>
                  <a:gd name="connsiteY1" fmla="*/ 920999 h 920999"/>
                  <a:gd name="connsiteX2" fmla="*/ 476250 w 676276"/>
                  <a:gd name="connsiteY2" fmla="*/ 637629 h 920999"/>
                  <a:gd name="connsiteX3" fmla="*/ 392908 w 676276"/>
                  <a:gd name="connsiteY3" fmla="*/ 573336 h 920999"/>
                  <a:gd name="connsiteX4" fmla="*/ 442913 w 676276"/>
                  <a:gd name="connsiteY4" fmla="*/ 501899 h 920999"/>
                  <a:gd name="connsiteX5" fmla="*/ 483395 w 676276"/>
                  <a:gd name="connsiteY5" fmla="*/ 430461 h 920999"/>
                  <a:gd name="connsiteX6" fmla="*/ 545307 w 676276"/>
                  <a:gd name="connsiteY6" fmla="*/ 339974 h 920999"/>
                  <a:gd name="connsiteX7" fmla="*/ 619126 w 676276"/>
                  <a:gd name="connsiteY7" fmla="*/ 256630 h 920999"/>
                  <a:gd name="connsiteX8" fmla="*/ 676276 w 676276"/>
                  <a:gd name="connsiteY8" fmla="*/ 206624 h 920999"/>
                  <a:gd name="connsiteX9" fmla="*/ 395288 w 676276"/>
                  <a:gd name="connsiteY9" fmla="*/ 0 h 920999"/>
                  <a:gd name="connsiteX10" fmla="*/ 241382 w 676276"/>
                  <a:gd name="connsiteY10" fmla="*/ 164908 h 920999"/>
                  <a:gd name="connsiteX11" fmla="*/ 158039 w 676276"/>
                  <a:gd name="connsiteY11" fmla="*/ 289335 h 920999"/>
                  <a:gd name="connsiteX12" fmla="*/ 117257 w 676276"/>
                  <a:gd name="connsiteY12" fmla="*/ 358693 h 920999"/>
                  <a:gd name="connsiteX13" fmla="*/ 28576 w 676276"/>
                  <a:gd name="connsiteY13" fmla="*/ 306637 h 920999"/>
                  <a:gd name="connsiteX0" fmla="*/ 28576 w 676276"/>
                  <a:gd name="connsiteY0" fmla="*/ 306637 h 920999"/>
                  <a:gd name="connsiteX1" fmla="*/ 0 w 676276"/>
                  <a:gd name="connsiteY1" fmla="*/ 920999 h 920999"/>
                  <a:gd name="connsiteX2" fmla="*/ 476250 w 676276"/>
                  <a:gd name="connsiteY2" fmla="*/ 637629 h 920999"/>
                  <a:gd name="connsiteX3" fmla="*/ 398272 w 676276"/>
                  <a:gd name="connsiteY3" fmla="*/ 578701 h 920999"/>
                  <a:gd name="connsiteX4" fmla="*/ 442913 w 676276"/>
                  <a:gd name="connsiteY4" fmla="*/ 501899 h 920999"/>
                  <a:gd name="connsiteX5" fmla="*/ 483395 w 676276"/>
                  <a:gd name="connsiteY5" fmla="*/ 430461 h 920999"/>
                  <a:gd name="connsiteX6" fmla="*/ 545307 w 676276"/>
                  <a:gd name="connsiteY6" fmla="*/ 339974 h 920999"/>
                  <a:gd name="connsiteX7" fmla="*/ 619126 w 676276"/>
                  <a:gd name="connsiteY7" fmla="*/ 256630 h 920999"/>
                  <a:gd name="connsiteX8" fmla="*/ 676276 w 676276"/>
                  <a:gd name="connsiteY8" fmla="*/ 206624 h 920999"/>
                  <a:gd name="connsiteX9" fmla="*/ 395288 w 676276"/>
                  <a:gd name="connsiteY9" fmla="*/ 0 h 920999"/>
                  <a:gd name="connsiteX10" fmla="*/ 241382 w 676276"/>
                  <a:gd name="connsiteY10" fmla="*/ 164908 h 920999"/>
                  <a:gd name="connsiteX11" fmla="*/ 158039 w 676276"/>
                  <a:gd name="connsiteY11" fmla="*/ 289335 h 920999"/>
                  <a:gd name="connsiteX12" fmla="*/ 117257 w 676276"/>
                  <a:gd name="connsiteY12" fmla="*/ 358693 h 920999"/>
                  <a:gd name="connsiteX13" fmla="*/ 28576 w 676276"/>
                  <a:gd name="connsiteY13" fmla="*/ 306637 h 920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76276" h="920999">
                    <a:moveTo>
                      <a:pt x="28576" y="306637"/>
                    </a:moveTo>
                    <a:lnTo>
                      <a:pt x="0" y="920999"/>
                    </a:lnTo>
                    <a:lnTo>
                      <a:pt x="476250" y="637629"/>
                    </a:lnTo>
                    <a:lnTo>
                      <a:pt x="398272" y="578701"/>
                    </a:lnTo>
                    <a:lnTo>
                      <a:pt x="442913" y="501899"/>
                    </a:lnTo>
                    <a:lnTo>
                      <a:pt x="483395" y="430461"/>
                    </a:lnTo>
                    <a:lnTo>
                      <a:pt x="545307" y="339974"/>
                    </a:lnTo>
                    <a:lnTo>
                      <a:pt x="619126" y="256630"/>
                    </a:lnTo>
                    <a:lnTo>
                      <a:pt x="676276" y="206624"/>
                    </a:lnTo>
                    <a:lnTo>
                      <a:pt x="395288" y="0"/>
                    </a:lnTo>
                    <a:cubicBezTo>
                      <a:pt x="336551" y="53181"/>
                      <a:pt x="288213" y="111727"/>
                      <a:pt x="241382" y="164908"/>
                    </a:cubicBezTo>
                    <a:cubicBezTo>
                      <a:pt x="213601" y="204596"/>
                      <a:pt x="178726" y="257038"/>
                      <a:pt x="158039" y="289335"/>
                    </a:cubicBezTo>
                    <a:cubicBezTo>
                      <a:pt x="137352" y="321632"/>
                      <a:pt x="132338" y="338849"/>
                      <a:pt x="117257" y="358693"/>
                    </a:cubicBezTo>
                    <a:lnTo>
                      <a:pt x="28576" y="306637"/>
                    </a:lnTo>
                    <a:close/>
                  </a:path>
                </a:pathLst>
              </a:custGeom>
              <a:gradFill flip="none" rotWithShape="1">
                <a:gsLst>
                  <a:gs pos="57000">
                    <a:schemeClr val="accent1"/>
                  </a:gs>
                  <a:gs pos="83000">
                    <a:schemeClr val="accent1">
                      <a:tint val="23500"/>
                      <a:satMod val="160000"/>
                      <a:alpha val="0"/>
                    </a:schemeClr>
                  </a:gs>
                </a:gsLst>
                <a:lin ang="18000000" scaled="0"/>
                <a:tileRect/>
              </a:gra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grpSp>
        <p:nvGrpSpPr>
          <p:cNvPr id="72" name="Group 71">
            <a:extLst>
              <a:ext uri="{FF2B5EF4-FFF2-40B4-BE49-F238E27FC236}">
                <a16:creationId xmlns:a16="http://schemas.microsoft.com/office/drawing/2014/main" id="{05ECBEF1-B949-F7EB-92FC-E506DCCC3A40}"/>
              </a:ext>
            </a:extLst>
          </p:cNvPr>
          <p:cNvGrpSpPr/>
          <p:nvPr/>
        </p:nvGrpSpPr>
        <p:grpSpPr>
          <a:xfrm>
            <a:off x="4510437" y="4308061"/>
            <a:ext cx="939262" cy="479175"/>
            <a:chOff x="4510437" y="4015759"/>
            <a:chExt cx="939262" cy="479175"/>
          </a:xfrm>
        </p:grpSpPr>
        <p:sp>
          <p:nvSpPr>
            <p:cNvPr id="73" name="Freeform 62">
              <a:extLst>
                <a:ext uri="{FF2B5EF4-FFF2-40B4-BE49-F238E27FC236}">
                  <a16:creationId xmlns:a16="http://schemas.microsoft.com/office/drawing/2014/main" id="{D82D8A48-2E6F-7E22-0E1B-9094889F6C6F}"/>
                </a:ext>
              </a:extLst>
            </p:cNvPr>
            <p:cNvSpPr>
              <a:spLocks/>
            </p:cNvSpPr>
            <p:nvPr/>
          </p:nvSpPr>
          <p:spPr bwMode="gray">
            <a:xfrm>
              <a:off x="4511839" y="4158855"/>
              <a:ext cx="937860" cy="297142"/>
            </a:xfrm>
            <a:custGeom>
              <a:avLst/>
              <a:gdLst>
                <a:gd name="T0" fmla="*/ 1073 w 1921"/>
                <a:gd name="T1" fmla="*/ 0 h 725"/>
                <a:gd name="T2" fmla="*/ 0 w 1921"/>
                <a:gd name="T3" fmla="*/ 69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9"/>
                  </a:lnTo>
                  <a:lnTo>
                    <a:pt x="848" y="725"/>
                  </a:lnTo>
                  <a:lnTo>
                    <a:pt x="851" y="725"/>
                  </a:lnTo>
                  <a:lnTo>
                    <a:pt x="1921" y="659"/>
                  </a:lnTo>
                  <a:lnTo>
                    <a:pt x="1073"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4" name="Freeform 66">
              <a:extLst>
                <a:ext uri="{FF2B5EF4-FFF2-40B4-BE49-F238E27FC236}">
                  <a16:creationId xmlns:a16="http://schemas.microsoft.com/office/drawing/2014/main" id="{2E384884-3DEF-FDD0-D9A9-55E4E389E470}"/>
                </a:ext>
              </a:extLst>
            </p:cNvPr>
            <p:cNvSpPr>
              <a:spLocks/>
            </p:cNvSpPr>
            <p:nvPr/>
          </p:nvSpPr>
          <p:spPr bwMode="gray">
            <a:xfrm>
              <a:off x="4925845" y="4428948"/>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5"/>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5" name="Freeform 67">
              <a:extLst>
                <a:ext uri="{FF2B5EF4-FFF2-40B4-BE49-F238E27FC236}">
                  <a16:creationId xmlns:a16="http://schemas.microsoft.com/office/drawing/2014/main" id="{91FD49CC-6F5F-D528-0D7F-FB8216980277}"/>
                </a:ext>
              </a:extLst>
            </p:cNvPr>
            <p:cNvSpPr>
              <a:spLocks/>
            </p:cNvSpPr>
            <p:nvPr/>
          </p:nvSpPr>
          <p:spPr bwMode="gray">
            <a:xfrm>
              <a:off x="4511839" y="4187135"/>
              <a:ext cx="414006" cy="307799"/>
            </a:xfrm>
            <a:custGeom>
              <a:avLst/>
              <a:gdLst>
                <a:gd name="T0" fmla="*/ 848 w 848"/>
                <a:gd name="T1" fmla="*/ 656 h 751"/>
                <a:gd name="T2" fmla="*/ 848 w 848"/>
                <a:gd name="T3" fmla="*/ 656 h 751"/>
                <a:gd name="T4" fmla="*/ 0 w 848"/>
                <a:gd name="T5" fmla="*/ 0 h 751"/>
                <a:gd name="T6" fmla="*/ 0 w 848"/>
                <a:gd name="T7" fmla="*/ 0 h 751"/>
                <a:gd name="T8" fmla="*/ 0 w 848"/>
                <a:gd name="T9" fmla="*/ 92 h 751"/>
                <a:gd name="T10" fmla="*/ 848 w 848"/>
                <a:gd name="T11" fmla="*/ 751 h 751"/>
                <a:gd name="T12" fmla="*/ 848 w 848"/>
                <a:gd name="T13" fmla="*/ 656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6"/>
                  </a:moveTo>
                  <a:lnTo>
                    <a:pt x="848" y="656"/>
                  </a:lnTo>
                  <a:lnTo>
                    <a:pt x="0" y="0"/>
                  </a:lnTo>
                  <a:lnTo>
                    <a:pt x="0" y="0"/>
                  </a:lnTo>
                  <a:lnTo>
                    <a:pt x="0" y="92"/>
                  </a:lnTo>
                  <a:lnTo>
                    <a:pt x="848" y="751"/>
                  </a:lnTo>
                  <a:lnTo>
                    <a:pt x="848" y="65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6" name="Freeform 68">
              <a:extLst>
                <a:ext uri="{FF2B5EF4-FFF2-40B4-BE49-F238E27FC236}">
                  <a16:creationId xmlns:a16="http://schemas.microsoft.com/office/drawing/2014/main" id="{03B196BD-D940-46B9-AB3C-207176287D20}"/>
                </a:ext>
              </a:extLst>
            </p:cNvPr>
            <p:cNvSpPr>
              <a:spLocks/>
            </p:cNvSpPr>
            <p:nvPr/>
          </p:nvSpPr>
          <p:spPr bwMode="gray">
            <a:xfrm>
              <a:off x="4511839" y="4087542"/>
              <a:ext cx="937860" cy="297142"/>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8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8"/>
                  </a:lnTo>
                  <a:lnTo>
                    <a:pt x="1073"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7" name="Freeform 72">
              <a:extLst>
                <a:ext uri="{FF2B5EF4-FFF2-40B4-BE49-F238E27FC236}">
                  <a16:creationId xmlns:a16="http://schemas.microsoft.com/office/drawing/2014/main" id="{318BA798-BAA9-6F1C-5255-6E9FD489301D}"/>
                </a:ext>
              </a:extLst>
            </p:cNvPr>
            <p:cNvSpPr>
              <a:spLocks/>
            </p:cNvSpPr>
            <p:nvPr/>
          </p:nvSpPr>
          <p:spPr bwMode="gray">
            <a:xfrm>
              <a:off x="4925845" y="4357224"/>
              <a:ext cx="523854" cy="65986"/>
            </a:xfrm>
            <a:custGeom>
              <a:avLst/>
              <a:gdLst>
                <a:gd name="T0" fmla="*/ 1073 w 1073"/>
                <a:gd name="T1" fmla="*/ 0 h 161"/>
                <a:gd name="T2" fmla="*/ 1073 w 1073"/>
                <a:gd name="T3" fmla="*/ 0 h 161"/>
                <a:gd name="T4" fmla="*/ 3 w 1073"/>
                <a:gd name="T5" fmla="*/ 67 h 161"/>
                <a:gd name="T6" fmla="*/ 0 w 1073"/>
                <a:gd name="T7" fmla="*/ 67 h 161"/>
                <a:gd name="T8" fmla="*/ 0 w 1073"/>
                <a:gd name="T9" fmla="*/ 161 h 161"/>
                <a:gd name="T10" fmla="*/ 1073 w 1073"/>
                <a:gd name="T11" fmla="*/ 93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7"/>
                  </a:lnTo>
                  <a:lnTo>
                    <a:pt x="0" y="67"/>
                  </a:lnTo>
                  <a:lnTo>
                    <a:pt x="0" y="161"/>
                  </a:lnTo>
                  <a:lnTo>
                    <a:pt x="1073" y="93"/>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8" name="Freeform 73">
              <a:extLst>
                <a:ext uri="{FF2B5EF4-FFF2-40B4-BE49-F238E27FC236}">
                  <a16:creationId xmlns:a16="http://schemas.microsoft.com/office/drawing/2014/main" id="{8AE3659F-BDCF-B3AE-C9DB-EB96FFC142C1}"/>
                </a:ext>
              </a:extLst>
            </p:cNvPr>
            <p:cNvSpPr>
              <a:spLocks/>
            </p:cNvSpPr>
            <p:nvPr/>
          </p:nvSpPr>
          <p:spPr bwMode="gray">
            <a:xfrm>
              <a:off x="4511839" y="4114591"/>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9" name="Freeform 78">
              <a:extLst>
                <a:ext uri="{FF2B5EF4-FFF2-40B4-BE49-F238E27FC236}">
                  <a16:creationId xmlns:a16="http://schemas.microsoft.com/office/drawing/2014/main" id="{8E267656-7114-904E-F57F-DF22853A2B20}"/>
                </a:ext>
              </a:extLst>
            </p:cNvPr>
            <p:cNvSpPr>
              <a:spLocks/>
            </p:cNvSpPr>
            <p:nvPr/>
          </p:nvSpPr>
          <p:spPr bwMode="gray">
            <a:xfrm>
              <a:off x="4925845" y="4283450"/>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80" name="Freeform 79">
              <a:extLst>
                <a:ext uri="{FF2B5EF4-FFF2-40B4-BE49-F238E27FC236}">
                  <a16:creationId xmlns:a16="http://schemas.microsoft.com/office/drawing/2014/main" id="{411BC224-22D2-FDFC-66C3-E15905F33E73}"/>
                </a:ext>
              </a:extLst>
            </p:cNvPr>
            <p:cNvSpPr>
              <a:spLocks/>
            </p:cNvSpPr>
            <p:nvPr/>
          </p:nvSpPr>
          <p:spPr bwMode="gray">
            <a:xfrm>
              <a:off x="4511839" y="4042867"/>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81" name="Freeform 74">
              <a:extLst>
                <a:ext uri="{FF2B5EF4-FFF2-40B4-BE49-F238E27FC236}">
                  <a16:creationId xmlns:a16="http://schemas.microsoft.com/office/drawing/2014/main" id="{CC88B47C-B713-7F8D-C0EB-42D69B847909}"/>
                </a:ext>
              </a:extLst>
            </p:cNvPr>
            <p:cNvSpPr>
              <a:spLocks/>
            </p:cNvSpPr>
            <p:nvPr/>
          </p:nvSpPr>
          <p:spPr bwMode="gray">
            <a:xfrm>
              <a:off x="4510437" y="4015759"/>
              <a:ext cx="937860" cy="297142"/>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82" name="Textfeld 17">
            <a:extLst>
              <a:ext uri="{FF2B5EF4-FFF2-40B4-BE49-F238E27FC236}">
                <a16:creationId xmlns:a16="http://schemas.microsoft.com/office/drawing/2014/main" id="{AD0A0EBC-2E8B-CA9C-5968-D72F6A85517B}"/>
              </a:ext>
            </a:extLst>
          </p:cNvPr>
          <p:cNvSpPr txBox="1"/>
          <p:nvPr/>
        </p:nvSpPr>
        <p:spPr bwMode="gray">
          <a:xfrm>
            <a:off x="1259808" y="3584374"/>
            <a:ext cx="614271" cy="254942"/>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VISION</a:t>
            </a:r>
          </a:p>
        </p:txBody>
      </p:sp>
      <p:sp>
        <p:nvSpPr>
          <p:cNvPr id="83" name="Textfeld 18">
            <a:extLst>
              <a:ext uri="{FF2B5EF4-FFF2-40B4-BE49-F238E27FC236}">
                <a16:creationId xmlns:a16="http://schemas.microsoft.com/office/drawing/2014/main" id="{76036BBE-3298-7169-07D6-384613256F5F}"/>
              </a:ext>
            </a:extLst>
          </p:cNvPr>
          <p:cNvSpPr txBox="1"/>
          <p:nvPr/>
        </p:nvSpPr>
        <p:spPr bwMode="gray">
          <a:xfrm>
            <a:off x="2840468" y="3333908"/>
            <a:ext cx="803425"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BACKLOG</a:t>
            </a:r>
          </a:p>
        </p:txBody>
      </p:sp>
      <p:sp>
        <p:nvSpPr>
          <p:cNvPr id="84" name="Textfeld 19">
            <a:extLst>
              <a:ext uri="{FF2B5EF4-FFF2-40B4-BE49-F238E27FC236}">
                <a16:creationId xmlns:a16="http://schemas.microsoft.com/office/drawing/2014/main" id="{42242D4E-4A64-15C7-59FD-9718E69CEA5C}"/>
              </a:ext>
            </a:extLst>
          </p:cNvPr>
          <p:cNvSpPr txBox="1"/>
          <p:nvPr/>
        </p:nvSpPr>
        <p:spPr bwMode="gray">
          <a:xfrm>
            <a:off x="4226772" y="3736763"/>
            <a:ext cx="1252266"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BACKLOG</a:t>
            </a:r>
          </a:p>
        </p:txBody>
      </p:sp>
      <p:sp>
        <p:nvSpPr>
          <p:cNvPr id="85" name="Textfeld 20">
            <a:extLst>
              <a:ext uri="{FF2B5EF4-FFF2-40B4-BE49-F238E27FC236}">
                <a16:creationId xmlns:a16="http://schemas.microsoft.com/office/drawing/2014/main" id="{7D7730F7-7253-AD51-F5B7-8BFD9ABC7FFD}"/>
              </a:ext>
            </a:extLst>
          </p:cNvPr>
          <p:cNvSpPr txBox="1"/>
          <p:nvPr/>
        </p:nvSpPr>
        <p:spPr bwMode="gray">
          <a:xfrm>
            <a:off x="7566111" y="3674032"/>
            <a:ext cx="1455848" cy="434927"/>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INCREMENT/</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RELEASE</a:t>
            </a:r>
          </a:p>
        </p:txBody>
      </p:sp>
      <p:sp>
        <p:nvSpPr>
          <p:cNvPr id="86" name="Textfeld 21">
            <a:extLst>
              <a:ext uri="{FF2B5EF4-FFF2-40B4-BE49-F238E27FC236}">
                <a16:creationId xmlns:a16="http://schemas.microsoft.com/office/drawing/2014/main" id="{B4C95BFE-48EA-B4C3-67AF-6E2A45C7268C}"/>
              </a:ext>
            </a:extLst>
          </p:cNvPr>
          <p:cNvSpPr txBox="1"/>
          <p:nvPr/>
        </p:nvSpPr>
        <p:spPr bwMode="gray">
          <a:xfrm>
            <a:off x="9633096" y="3572091"/>
            <a:ext cx="788999" cy="255391"/>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p>
        </p:txBody>
      </p:sp>
      <p:sp>
        <p:nvSpPr>
          <p:cNvPr id="87" name="Textfeld 22">
            <a:extLst>
              <a:ext uri="{FF2B5EF4-FFF2-40B4-BE49-F238E27FC236}">
                <a16:creationId xmlns:a16="http://schemas.microsoft.com/office/drawing/2014/main" id="{E431C22F-83C4-12E8-B4B2-0A498FA2E682}"/>
              </a:ext>
            </a:extLst>
          </p:cNvPr>
          <p:cNvSpPr txBox="1"/>
          <p:nvPr/>
        </p:nvSpPr>
        <p:spPr bwMode="gray">
          <a:xfrm>
            <a:off x="7571501" y="3103925"/>
            <a:ext cx="766557" cy="434927"/>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en-US" sz="1000" b="1" kern="1200" noProof="0" dirty="0">
                <a:latin typeface="Century Gothic" panose="020B0502020202020204" pitchFamily="34" charset="0"/>
                <a:ea typeface="+mn-ea"/>
                <a:cs typeface="+mn-cs"/>
              </a:rPr>
              <a:t>DAILY</a:t>
            </a:r>
            <a:endPar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MEETING</a:t>
            </a:r>
          </a:p>
        </p:txBody>
      </p:sp>
      <p:sp>
        <p:nvSpPr>
          <p:cNvPr id="88" name="Textfeld 23">
            <a:extLst>
              <a:ext uri="{FF2B5EF4-FFF2-40B4-BE49-F238E27FC236}">
                <a16:creationId xmlns:a16="http://schemas.microsoft.com/office/drawing/2014/main" id="{EEE8E5BD-765E-E313-6598-7992A1D5424A}"/>
              </a:ext>
            </a:extLst>
          </p:cNvPr>
          <p:cNvSpPr txBox="1"/>
          <p:nvPr/>
        </p:nvSpPr>
        <p:spPr bwMode="gray">
          <a:xfrm>
            <a:off x="6052721" y="3497904"/>
            <a:ext cx="1252266" cy="434478"/>
          </a:xfrm>
          <a:prstGeom prst="rect">
            <a:avLst/>
          </a:prstGeom>
          <a:noFill/>
          <a:scene3d>
            <a:camera prst="orthographicFront">
              <a:rot lat="420000" lon="20099991" rev="0"/>
            </a:camera>
            <a:lightRig rig="threePt" dir="t"/>
          </a:scene3d>
        </p:spPr>
        <p:txBody>
          <a:bodyPr wrap="none" rtlCol="0">
            <a:spAutoFit/>
          </a:bodyPr>
          <a:lstStyle>
            <a:defPPr>
              <a:defRPr lang="de-DE"/>
            </a:defPPr>
            <a:lvl1pPr algn="ctr">
              <a:lnSpc>
                <a:spcPct val="80000"/>
              </a:lnSpc>
              <a:defRPr sz="1200" b="1">
                <a:latin typeface="+mj-lt"/>
              </a:defRPr>
            </a:lvl1p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a:t>
            </a:r>
            <a:b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1-4 WEEKS</a:t>
            </a:r>
          </a:p>
        </p:txBody>
      </p:sp>
      <p:sp>
        <p:nvSpPr>
          <p:cNvPr id="89" name="Textfeld 24">
            <a:extLst>
              <a:ext uri="{FF2B5EF4-FFF2-40B4-BE49-F238E27FC236}">
                <a16:creationId xmlns:a16="http://schemas.microsoft.com/office/drawing/2014/main" id="{90C3901A-72F6-F5F2-BD7D-2DB4C91045A6}"/>
              </a:ext>
            </a:extLst>
          </p:cNvPr>
          <p:cNvSpPr txBox="1"/>
          <p:nvPr/>
        </p:nvSpPr>
        <p:spPr bwMode="gray">
          <a:xfrm>
            <a:off x="7740804" y="4717564"/>
            <a:ext cx="1318480" cy="614014"/>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SPRINT </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REVIEW</a:t>
            </a:r>
          </a:p>
        </p:txBody>
      </p:sp>
      <p:sp>
        <p:nvSpPr>
          <p:cNvPr id="90" name="Textfeld 33">
            <a:extLst>
              <a:ext uri="{FF2B5EF4-FFF2-40B4-BE49-F238E27FC236}">
                <a16:creationId xmlns:a16="http://schemas.microsoft.com/office/drawing/2014/main" id="{C3A54A2A-6253-32DD-8F3C-41F67D6C3827}"/>
              </a:ext>
            </a:extLst>
          </p:cNvPr>
          <p:cNvSpPr txBox="1"/>
          <p:nvPr/>
        </p:nvSpPr>
        <p:spPr bwMode="gray">
          <a:xfrm>
            <a:off x="3832877" y="4908073"/>
            <a:ext cx="916881" cy="614014"/>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 PLANNING</a:t>
            </a:r>
          </a:p>
        </p:txBody>
      </p:sp>
      <p:grpSp>
        <p:nvGrpSpPr>
          <p:cNvPr id="91" name="Group 90">
            <a:extLst>
              <a:ext uri="{FF2B5EF4-FFF2-40B4-BE49-F238E27FC236}">
                <a16:creationId xmlns:a16="http://schemas.microsoft.com/office/drawing/2014/main" id="{C778C288-6FA5-3221-BDDD-B52BB77ED341}"/>
              </a:ext>
            </a:extLst>
          </p:cNvPr>
          <p:cNvGrpSpPr/>
          <p:nvPr/>
        </p:nvGrpSpPr>
        <p:grpSpPr>
          <a:xfrm>
            <a:off x="3905298" y="5116823"/>
            <a:ext cx="4900481" cy="441009"/>
            <a:chOff x="3905298" y="4824521"/>
            <a:chExt cx="4900481" cy="441009"/>
          </a:xfrm>
        </p:grpSpPr>
        <p:cxnSp>
          <p:nvCxnSpPr>
            <p:cNvPr id="92" name="Gerader Verbinder 8">
              <a:extLst>
                <a:ext uri="{FF2B5EF4-FFF2-40B4-BE49-F238E27FC236}">
                  <a16:creationId xmlns:a16="http://schemas.microsoft.com/office/drawing/2014/main" id="{9357ECF4-918A-1EAB-F19F-F39AC378E407}"/>
                </a:ext>
              </a:extLst>
            </p:cNvPr>
            <p:cNvCxnSpPr/>
            <p:nvPr/>
          </p:nvCxnSpPr>
          <p:spPr bwMode="gray">
            <a:xfrm flipH="1">
              <a:off x="3905298" y="5013770"/>
              <a:ext cx="4900481" cy="242455"/>
            </a:xfrm>
            <a:prstGeom prst="line">
              <a:avLst/>
            </a:prstGeom>
            <a:ln w="349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3" name="Gerader Verbinder 10">
              <a:extLst>
                <a:ext uri="{FF2B5EF4-FFF2-40B4-BE49-F238E27FC236}">
                  <a16:creationId xmlns:a16="http://schemas.microsoft.com/office/drawing/2014/main" id="{7A543EC6-F972-E05C-4C9E-11755158FB2F}"/>
                </a:ext>
              </a:extLst>
            </p:cNvPr>
            <p:cNvCxnSpPr/>
            <p:nvPr/>
          </p:nvCxnSpPr>
          <p:spPr bwMode="gray">
            <a:xfrm flipV="1">
              <a:off x="8801726" y="4824521"/>
              <a:ext cx="0" cy="199198"/>
            </a:xfrm>
            <a:prstGeom prst="line">
              <a:avLst/>
            </a:prstGeom>
            <a:ln w="349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4" name="Gerader Verbinder 112">
              <a:extLst>
                <a:ext uri="{FF2B5EF4-FFF2-40B4-BE49-F238E27FC236}">
                  <a16:creationId xmlns:a16="http://schemas.microsoft.com/office/drawing/2014/main" id="{A12947E2-D453-D774-6D9E-0EAF23015E77}"/>
                </a:ext>
              </a:extLst>
            </p:cNvPr>
            <p:cNvCxnSpPr/>
            <p:nvPr/>
          </p:nvCxnSpPr>
          <p:spPr bwMode="gray">
            <a:xfrm flipV="1">
              <a:off x="3920796" y="4992715"/>
              <a:ext cx="0" cy="272815"/>
            </a:xfrm>
            <a:prstGeom prst="line">
              <a:avLst/>
            </a:prstGeom>
            <a:ln w="34925">
              <a:solidFill>
                <a:schemeClr val="bg1">
                  <a:lumMod val="75000"/>
                </a:schemeClr>
              </a:solidFill>
              <a:headEnd type="none" w="med" len="med"/>
              <a:tailEnd type="stealth" w="lg" len="lg"/>
            </a:ln>
          </p:spPr>
          <p:style>
            <a:lnRef idx="1">
              <a:schemeClr val="accent1"/>
            </a:lnRef>
            <a:fillRef idx="0">
              <a:schemeClr val="accent1"/>
            </a:fillRef>
            <a:effectRef idx="0">
              <a:schemeClr val="accent1"/>
            </a:effectRef>
            <a:fontRef idx="minor">
              <a:schemeClr val="tx1"/>
            </a:fontRef>
          </p:style>
        </p:cxnSp>
      </p:grpSp>
      <p:sp>
        <p:nvSpPr>
          <p:cNvPr id="95" name="Textfeld 37">
            <a:extLst>
              <a:ext uri="{FF2B5EF4-FFF2-40B4-BE49-F238E27FC236}">
                <a16:creationId xmlns:a16="http://schemas.microsoft.com/office/drawing/2014/main" id="{6C97FF59-8985-1D9F-6CB8-F4FA266DA5DF}"/>
              </a:ext>
            </a:extLst>
          </p:cNvPr>
          <p:cNvSpPr txBox="1"/>
          <p:nvPr/>
        </p:nvSpPr>
        <p:spPr bwMode="gray">
          <a:xfrm>
            <a:off x="6026679" y="5142433"/>
            <a:ext cx="490839" cy="254942"/>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lumMod val="65000"/>
                  </a:srgbClr>
                </a:solidFill>
                <a:effectLst/>
                <a:uLnTx/>
                <a:uFillTx/>
                <a:latin typeface="Century Gothic" panose="020B0502020202020204" pitchFamily="34" charset="0"/>
                <a:ea typeface="+mn-ea"/>
                <a:cs typeface="+mn-cs"/>
              </a:rPr>
              <a:t>x 3-4</a:t>
            </a:r>
          </a:p>
        </p:txBody>
      </p:sp>
      <p:grpSp>
        <p:nvGrpSpPr>
          <p:cNvPr id="96" name="Gruppieren 26">
            <a:extLst>
              <a:ext uri="{FF2B5EF4-FFF2-40B4-BE49-F238E27FC236}">
                <a16:creationId xmlns:a16="http://schemas.microsoft.com/office/drawing/2014/main" id="{8AE17528-9893-DF20-FA64-D34B4A9BF20E}"/>
              </a:ext>
            </a:extLst>
          </p:cNvPr>
          <p:cNvGrpSpPr/>
          <p:nvPr/>
        </p:nvGrpSpPr>
        <p:grpSpPr bwMode="gray">
          <a:xfrm>
            <a:off x="1904657" y="5055343"/>
            <a:ext cx="8644090" cy="783486"/>
            <a:chOff x="-400883" y="4620937"/>
            <a:chExt cx="9514825" cy="938935"/>
          </a:xfrm>
        </p:grpSpPr>
        <p:cxnSp>
          <p:nvCxnSpPr>
            <p:cNvPr id="97" name="Gerader Verbinder 129">
              <a:extLst>
                <a:ext uri="{FF2B5EF4-FFF2-40B4-BE49-F238E27FC236}">
                  <a16:creationId xmlns:a16="http://schemas.microsoft.com/office/drawing/2014/main" id="{AEC6A7C7-A9D2-0750-E617-87F5F60016AC}"/>
                </a:ext>
              </a:extLst>
            </p:cNvPr>
            <p:cNvCxnSpPr/>
            <p:nvPr/>
          </p:nvCxnSpPr>
          <p:spPr bwMode="gray">
            <a:xfrm flipH="1">
              <a:off x="-400883" y="5036587"/>
              <a:ext cx="9514825" cy="512526"/>
            </a:xfrm>
            <a:prstGeom prst="line">
              <a:avLst/>
            </a:prstGeom>
            <a:ln w="349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8" name="Gerader Verbinder 134">
              <a:extLst>
                <a:ext uri="{FF2B5EF4-FFF2-40B4-BE49-F238E27FC236}">
                  <a16:creationId xmlns:a16="http://schemas.microsoft.com/office/drawing/2014/main" id="{F741526A-D725-936A-665D-482F769C1414}"/>
                </a:ext>
              </a:extLst>
            </p:cNvPr>
            <p:cNvCxnSpPr>
              <a:cxnSpLocks/>
            </p:cNvCxnSpPr>
            <p:nvPr/>
          </p:nvCxnSpPr>
          <p:spPr bwMode="gray">
            <a:xfrm flipV="1">
              <a:off x="9086740" y="4620937"/>
              <a:ext cx="0" cy="412717"/>
            </a:xfrm>
            <a:prstGeom prst="line">
              <a:avLst/>
            </a:prstGeom>
            <a:ln w="349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9" name="Gerader Verbinder 136">
              <a:extLst>
                <a:ext uri="{FF2B5EF4-FFF2-40B4-BE49-F238E27FC236}">
                  <a16:creationId xmlns:a16="http://schemas.microsoft.com/office/drawing/2014/main" id="{C5EBC9E8-2672-4650-140D-0604FA802009}"/>
                </a:ext>
              </a:extLst>
            </p:cNvPr>
            <p:cNvCxnSpPr>
              <a:cxnSpLocks/>
            </p:cNvCxnSpPr>
            <p:nvPr/>
          </p:nvCxnSpPr>
          <p:spPr bwMode="gray">
            <a:xfrm flipV="1">
              <a:off x="-376964" y="4772254"/>
              <a:ext cx="0" cy="787618"/>
            </a:xfrm>
            <a:prstGeom prst="line">
              <a:avLst/>
            </a:prstGeom>
            <a:ln w="34925">
              <a:solidFill>
                <a:schemeClr val="accent1"/>
              </a:solidFill>
              <a:headEnd type="none" w="med" len="med"/>
              <a:tailEnd type="stealth" w="lg" len="lg"/>
            </a:ln>
          </p:spPr>
          <p:style>
            <a:lnRef idx="1">
              <a:schemeClr val="accent1"/>
            </a:lnRef>
            <a:fillRef idx="0">
              <a:schemeClr val="accent1"/>
            </a:fillRef>
            <a:effectRef idx="0">
              <a:schemeClr val="accent1"/>
            </a:effectRef>
            <a:fontRef idx="minor">
              <a:schemeClr val="tx1"/>
            </a:fontRef>
          </p:style>
        </p:cxnSp>
      </p:grpSp>
      <p:sp>
        <p:nvSpPr>
          <p:cNvPr id="100" name="Rectangle 6">
            <a:extLst>
              <a:ext uri="{FF2B5EF4-FFF2-40B4-BE49-F238E27FC236}">
                <a16:creationId xmlns:a16="http://schemas.microsoft.com/office/drawing/2014/main" id="{38CE1EB6-3633-C80E-AB5A-DE7ABD25B943}"/>
              </a:ext>
            </a:extLst>
          </p:cNvPr>
          <p:cNvSpPr/>
          <p:nvPr/>
        </p:nvSpPr>
        <p:spPr>
          <a:xfrm>
            <a:off x="1243800" y="1696916"/>
            <a:ext cx="3933325" cy="36912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kern="1200" dirty="0">
                <a:solidFill>
                  <a:schemeClr val="tx1"/>
                </a:solidFill>
                <a:latin typeface="Century Gothic" panose="020B0502020202020204" pitchFamily="34" charset="0"/>
              </a:rPr>
              <a:t>Initiation/Planning</a:t>
            </a:r>
            <a:endParaRPr kumimoji="0" lang="en-US" sz="1000" b="1" i="0" u="none" strike="noStrike" kern="1200" cap="none" spc="0" normalizeH="0" baseline="0" noProof="0" dirty="0">
              <a:ln>
                <a:noFill/>
              </a:ln>
              <a:solidFill>
                <a:schemeClr val="tx1"/>
              </a:solidFill>
              <a:effectLst/>
              <a:uLnTx/>
              <a:uFillTx/>
              <a:latin typeface="Century Gothic" panose="020B0502020202020204" pitchFamily="34" charset="0"/>
            </a:endParaRPr>
          </a:p>
        </p:txBody>
      </p:sp>
      <p:sp>
        <p:nvSpPr>
          <p:cNvPr id="101" name="Rectangle 6">
            <a:extLst>
              <a:ext uri="{FF2B5EF4-FFF2-40B4-BE49-F238E27FC236}">
                <a16:creationId xmlns:a16="http://schemas.microsoft.com/office/drawing/2014/main" id="{8E86560B-ECC7-9390-AD52-4E53E412DD93}"/>
              </a:ext>
            </a:extLst>
          </p:cNvPr>
          <p:cNvSpPr/>
          <p:nvPr/>
        </p:nvSpPr>
        <p:spPr>
          <a:xfrm>
            <a:off x="5281150" y="1696916"/>
            <a:ext cx="3804525" cy="36912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Execution</a:t>
            </a:r>
          </a:p>
        </p:txBody>
      </p:sp>
      <p:sp>
        <p:nvSpPr>
          <p:cNvPr id="102" name="Rectangle 6">
            <a:extLst>
              <a:ext uri="{FF2B5EF4-FFF2-40B4-BE49-F238E27FC236}">
                <a16:creationId xmlns:a16="http://schemas.microsoft.com/office/drawing/2014/main" id="{7A8C0585-8B86-B873-8F36-03BC637B120C}"/>
              </a:ext>
            </a:extLst>
          </p:cNvPr>
          <p:cNvSpPr/>
          <p:nvPr/>
        </p:nvSpPr>
        <p:spPr>
          <a:xfrm>
            <a:off x="9085676" y="1696916"/>
            <a:ext cx="2044749" cy="36912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Closing</a:t>
            </a:r>
          </a:p>
        </p:txBody>
      </p:sp>
      <p:grpSp>
        <p:nvGrpSpPr>
          <p:cNvPr id="103" name="Group 102">
            <a:extLst>
              <a:ext uri="{FF2B5EF4-FFF2-40B4-BE49-F238E27FC236}">
                <a16:creationId xmlns:a16="http://schemas.microsoft.com/office/drawing/2014/main" id="{77EF0BED-C610-185A-F6FE-4BC3D399DA57}"/>
              </a:ext>
            </a:extLst>
          </p:cNvPr>
          <p:cNvGrpSpPr/>
          <p:nvPr/>
        </p:nvGrpSpPr>
        <p:grpSpPr>
          <a:xfrm>
            <a:off x="1229248" y="3985193"/>
            <a:ext cx="936883" cy="1012354"/>
            <a:chOff x="1229248" y="3692891"/>
            <a:chExt cx="936883" cy="1012354"/>
          </a:xfrm>
        </p:grpSpPr>
        <p:sp>
          <p:nvSpPr>
            <p:cNvPr id="104" name="Freeform 79">
              <a:extLst>
                <a:ext uri="{FF2B5EF4-FFF2-40B4-BE49-F238E27FC236}">
                  <a16:creationId xmlns:a16="http://schemas.microsoft.com/office/drawing/2014/main" id="{7C42CB68-D360-70D3-0368-D54A89939087}"/>
                </a:ext>
              </a:extLst>
            </p:cNvPr>
            <p:cNvSpPr>
              <a:spLocks/>
            </p:cNvSpPr>
            <p:nvPr/>
          </p:nvSpPr>
          <p:spPr bwMode="gray">
            <a:xfrm>
              <a:off x="1229248" y="4397446"/>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5" name="Freeform 7">
              <a:extLst>
                <a:ext uri="{FF2B5EF4-FFF2-40B4-BE49-F238E27FC236}">
                  <a16:creationId xmlns:a16="http://schemas.microsoft.com/office/drawing/2014/main" id="{92ED0653-1B0C-DD39-E350-9C72B811BA16}"/>
                </a:ext>
              </a:extLst>
            </p:cNvPr>
            <p:cNvSpPr>
              <a:spLocks/>
            </p:cNvSpPr>
            <p:nvPr/>
          </p:nvSpPr>
          <p:spPr bwMode="gray">
            <a:xfrm>
              <a:off x="1229896" y="3692891"/>
              <a:ext cx="936235"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6" name="Freeform 8">
              <a:extLst>
                <a:ext uri="{FF2B5EF4-FFF2-40B4-BE49-F238E27FC236}">
                  <a16:creationId xmlns:a16="http://schemas.microsoft.com/office/drawing/2014/main" id="{107B2DD1-78E2-CC32-0448-66C1B30D1C7E}"/>
                </a:ext>
              </a:extLst>
            </p:cNvPr>
            <p:cNvSpPr>
              <a:spLocks/>
            </p:cNvSpPr>
            <p:nvPr/>
          </p:nvSpPr>
          <p:spPr bwMode="gray">
            <a:xfrm>
              <a:off x="1235469" y="3716194"/>
              <a:ext cx="413289" cy="956184"/>
            </a:xfrm>
            <a:custGeom>
              <a:avLst/>
              <a:gdLst>
                <a:gd name="T0" fmla="*/ 0 w 848"/>
                <a:gd name="T1" fmla="*/ 0 h 2333"/>
                <a:gd name="T2" fmla="*/ 0 w 848"/>
                <a:gd name="T3" fmla="*/ 0 h 2333"/>
                <a:gd name="T4" fmla="*/ 0 w 848"/>
                <a:gd name="T5" fmla="*/ 711 h 2333"/>
                <a:gd name="T6" fmla="*/ 0 w 848"/>
                <a:gd name="T7" fmla="*/ 1674 h 2333"/>
                <a:gd name="T8" fmla="*/ 0 w 848"/>
                <a:gd name="T9" fmla="*/ 1674 h 2333"/>
                <a:gd name="T10" fmla="*/ 848 w 848"/>
                <a:gd name="T11" fmla="*/ 2333 h 2333"/>
                <a:gd name="T12" fmla="*/ 848 w 848"/>
                <a:gd name="T13" fmla="*/ 2333 h 2333"/>
                <a:gd name="T14" fmla="*/ 848 w 848"/>
                <a:gd name="T15" fmla="*/ 1622 h 2333"/>
                <a:gd name="T16" fmla="*/ 848 w 848"/>
                <a:gd name="T17" fmla="*/ 659 h 2333"/>
                <a:gd name="T18" fmla="*/ 848 w 848"/>
                <a:gd name="T19" fmla="*/ 656 h 2333"/>
                <a:gd name="T20" fmla="*/ 0 w 848"/>
                <a:gd name="T21" fmla="*/ 0 h 2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2333">
                  <a:moveTo>
                    <a:pt x="0" y="0"/>
                  </a:moveTo>
                  <a:lnTo>
                    <a:pt x="0" y="0"/>
                  </a:lnTo>
                  <a:lnTo>
                    <a:pt x="0" y="711"/>
                  </a:lnTo>
                  <a:lnTo>
                    <a:pt x="0" y="1674"/>
                  </a:lnTo>
                  <a:lnTo>
                    <a:pt x="0" y="1674"/>
                  </a:lnTo>
                  <a:lnTo>
                    <a:pt x="848" y="2333"/>
                  </a:lnTo>
                  <a:lnTo>
                    <a:pt x="848" y="2333"/>
                  </a:lnTo>
                  <a:lnTo>
                    <a:pt x="848" y="1622"/>
                  </a:lnTo>
                  <a:lnTo>
                    <a:pt x="848" y="659"/>
                  </a:lnTo>
                  <a:lnTo>
                    <a:pt x="848" y="656"/>
                  </a:lnTo>
                  <a:lnTo>
                    <a:pt x="0"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7" name="Freeform 13">
              <a:extLst>
                <a:ext uri="{FF2B5EF4-FFF2-40B4-BE49-F238E27FC236}">
                  <a16:creationId xmlns:a16="http://schemas.microsoft.com/office/drawing/2014/main" id="{314D1C0B-6D8D-D21B-31C7-B55FD8809E42}"/>
                </a:ext>
              </a:extLst>
            </p:cNvPr>
            <p:cNvSpPr>
              <a:spLocks/>
            </p:cNvSpPr>
            <p:nvPr/>
          </p:nvSpPr>
          <p:spPr bwMode="gray">
            <a:xfrm>
              <a:off x="1643184" y="3958007"/>
              <a:ext cx="522947" cy="714371"/>
            </a:xfrm>
            <a:custGeom>
              <a:avLst/>
              <a:gdLst>
                <a:gd name="T0" fmla="*/ 1073 w 1073"/>
                <a:gd name="T1" fmla="*/ 0 h 1743"/>
                <a:gd name="T2" fmla="*/ 3 w 1073"/>
                <a:gd name="T3" fmla="*/ 69 h 1743"/>
                <a:gd name="T4" fmla="*/ 0 w 1073"/>
                <a:gd name="T5" fmla="*/ 69 h 1743"/>
                <a:gd name="T6" fmla="*/ 0 w 1073"/>
                <a:gd name="T7" fmla="*/ 1032 h 1743"/>
                <a:gd name="T8" fmla="*/ 0 w 1073"/>
                <a:gd name="T9" fmla="*/ 1743 h 1743"/>
                <a:gd name="T10" fmla="*/ 1073 w 1073"/>
                <a:gd name="T11" fmla="*/ 1675 h 1743"/>
                <a:gd name="T12" fmla="*/ 1073 w 1073"/>
                <a:gd name="T13" fmla="*/ 964 h 1743"/>
                <a:gd name="T14" fmla="*/ 1073 w 1073"/>
                <a:gd name="T15" fmla="*/ 898 h 1743"/>
                <a:gd name="T16" fmla="*/ 1073 w 1073"/>
                <a:gd name="T17" fmla="*/ 0 h 1743"/>
                <a:gd name="T18" fmla="*/ 1073 w 1073"/>
                <a:gd name="T19" fmla="*/ 0 h 1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73" h="1743">
                  <a:moveTo>
                    <a:pt x="1073" y="0"/>
                  </a:moveTo>
                  <a:lnTo>
                    <a:pt x="3" y="69"/>
                  </a:lnTo>
                  <a:lnTo>
                    <a:pt x="0" y="69"/>
                  </a:lnTo>
                  <a:lnTo>
                    <a:pt x="0" y="1032"/>
                  </a:lnTo>
                  <a:lnTo>
                    <a:pt x="0" y="1743"/>
                  </a:lnTo>
                  <a:lnTo>
                    <a:pt x="1073" y="1675"/>
                  </a:lnTo>
                  <a:lnTo>
                    <a:pt x="1073" y="964"/>
                  </a:lnTo>
                  <a:lnTo>
                    <a:pt x="1073" y="898"/>
                  </a:lnTo>
                  <a:lnTo>
                    <a:pt x="1073" y="0"/>
                  </a:lnTo>
                  <a:lnTo>
                    <a:pt x="1073"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108" name="Textfeld 18">
            <a:extLst>
              <a:ext uri="{FF2B5EF4-FFF2-40B4-BE49-F238E27FC236}">
                <a16:creationId xmlns:a16="http://schemas.microsoft.com/office/drawing/2014/main" id="{D952EB72-DD13-3938-0438-97840F347383}"/>
              </a:ext>
            </a:extLst>
          </p:cNvPr>
          <p:cNvSpPr txBox="1"/>
          <p:nvPr/>
        </p:nvSpPr>
        <p:spPr bwMode="gray">
          <a:xfrm>
            <a:off x="2017923" y="3455622"/>
            <a:ext cx="803425"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Roadmap</a:t>
            </a:r>
          </a:p>
        </p:txBody>
      </p:sp>
    </p:spTree>
    <p:custDataLst>
      <p:tags r:id="rId1"/>
    </p:custDataLst>
    <p:extLst>
      <p:ext uri="{BB962C8B-B14F-4D97-AF65-F5344CB8AC3E}">
        <p14:creationId xmlns:p14="http://schemas.microsoft.com/office/powerpoint/2010/main" val="207894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12" presetClass="entr" presetSubtype="8" fill="hold" grpId="0" nodeType="withEffect">
                                  <p:stCondLst>
                                    <p:cond delay="100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p:tgtEl>
                                          <p:spTgt spid="6"/>
                                        </p:tgtEl>
                                        <p:attrNameLst>
                                          <p:attrName>ppt_x</p:attrName>
                                        </p:attrNameLst>
                                      </p:cBhvr>
                                      <p:tavLst>
                                        <p:tav tm="0">
                                          <p:val>
                                            <p:strVal val="#ppt_x-#ppt_w*1.125000"/>
                                          </p:val>
                                        </p:tav>
                                        <p:tav tm="100000">
                                          <p:val>
                                            <p:strVal val="#ppt_x"/>
                                          </p:val>
                                        </p:tav>
                                      </p:tavLst>
                                    </p:anim>
                                    <p:animEffect transition="in" filter="wipe(right)">
                                      <p:cBhvr>
                                        <p:cTn id="13" dur="1000"/>
                                        <p:tgtEl>
                                          <p:spTgt spid="6"/>
                                        </p:tgtEl>
                                      </p:cBhvr>
                                    </p:animEffect>
                                  </p:childTnLst>
                                </p:cTn>
                              </p:par>
                              <p:par>
                                <p:cTn id="14" presetID="12" presetClass="entr" presetSubtype="2" fill="hold" grpId="0" nodeType="withEffect">
                                  <p:stCondLst>
                                    <p:cond delay="100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p:tgtEl>
                                          <p:spTgt spid="16"/>
                                        </p:tgtEl>
                                        <p:attrNameLst>
                                          <p:attrName>ppt_x</p:attrName>
                                        </p:attrNameLst>
                                      </p:cBhvr>
                                      <p:tavLst>
                                        <p:tav tm="0">
                                          <p:val>
                                            <p:strVal val="#ppt_x+#ppt_w*1.125000"/>
                                          </p:val>
                                        </p:tav>
                                        <p:tav tm="100000">
                                          <p:val>
                                            <p:strVal val="#ppt_x"/>
                                          </p:val>
                                        </p:tav>
                                      </p:tavLst>
                                    </p:anim>
                                    <p:animEffect transition="in" filter="wipe(left)">
                                      <p:cBhvr>
                                        <p:cTn id="17" dur="1000"/>
                                        <p:tgtEl>
                                          <p:spTgt spid="16"/>
                                        </p:tgtEl>
                                      </p:cBhvr>
                                    </p:animEffect>
                                  </p:childTnLst>
                                </p:cTn>
                              </p:par>
                              <p:par>
                                <p:cTn id="18" presetID="23" presetClass="entr" presetSubtype="16" fill="hold" grpId="0" nodeType="withEffect">
                                  <p:stCondLst>
                                    <p:cond delay="2000"/>
                                  </p:stCondLst>
                                  <p:childTnLst>
                                    <p:set>
                                      <p:cBhvr>
                                        <p:cTn id="19" dur="1" fill="hold">
                                          <p:stCondLst>
                                            <p:cond delay="0"/>
                                          </p:stCondLst>
                                        </p:cTn>
                                        <p:tgtEl>
                                          <p:spTgt spid="101"/>
                                        </p:tgtEl>
                                        <p:attrNameLst>
                                          <p:attrName>style.visibility</p:attrName>
                                        </p:attrNameLst>
                                      </p:cBhvr>
                                      <p:to>
                                        <p:strVal val="visible"/>
                                      </p:to>
                                    </p:set>
                                    <p:anim calcmode="lin" valueType="num">
                                      <p:cBhvr>
                                        <p:cTn id="20" dur="1000" fill="hold"/>
                                        <p:tgtEl>
                                          <p:spTgt spid="101"/>
                                        </p:tgtEl>
                                        <p:attrNameLst>
                                          <p:attrName>ppt_w</p:attrName>
                                        </p:attrNameLst>
                                      </p:cBhvr>
                                      <p:tavLst>
                                        <p:tav tm="0">
                                          <p:val>
                                            <p:fltVal val="0"/>
                                          </p:val>
                                        </p:tav>
                                        <p:tav tm="100000">
                                          <p:val>
                                            <p:strVal val="#ppt_w"/>
                                          </p:val>
                                        </p:tav>
                                      </p:tavLst>
                                    </p:anim>
                                    <p:anim calcmode="lin" valueType="num">
                                      <p:cBhvr>
                                        <p:cTn id="21" dur="1000" fill="hold"/>
                                        <p:tgtEl>
                                          <p:spTgt spid="101"/>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2000"/>
                                  </p:stCondLst>
                                  <p:childTnLst>
                                    <p:set>
                                      <p:cBhvr>
                                        <p:cTn id="23" dur="1" fill="hold">
                                          <p:stCondLst>
                                            <p:cond delay="0"/>
                                          </p:stCondLst>
                                        </p:cTn>
                                        <p:tgtEl>
                                          <p:spTgt spid="100"/>
                                        </p:tgtEl>
                                        <p:attrNameLst>
                                          <p:attrName>style.visibility</p:attrName>
                                        </p:attrNameLst>
                                      </p:cBhvr>
                                      <p:to>
                                        <p:strVal val="visible"/>
                                      </p:to>
                                    </p:set>
                                    <p:anim calcmode="lin" valueType="num">
                                      <p:cBhvr>
                                        <p:cTn id="24" dur="1000" fill="hold"/>
                                        <p:tgtEl>
                                          <p:spTgt spid="100"/>
                                        </p:tgtEl>
                                        <p:attrNameLst>
                                          <p:attrName>ppt_w</p:attrName>
                                        </p:attrNameLst>
                                      </p:cBhvr>
                                      <p:tavLst>
                                        <p:tav tm="0">
                                          <p:val>
                                            <p:fltVal val="0"/>
                                          </p:val>
                                        </p:tav>
                                        <p:tav tm="100000">
                                          <p:val>
                                            <p:strVal val="#ppt_w"/>
                                          </p:val>
                                        </p:tav>
                                      </p:tavLst>
                                    </p:anim>
                                    <p:anim calcmode="lin" valueType="num">
                                      <p:cBhvr>
                                        <p:cTn id="25" dur="1000" fill="hold"/>
                                        <p:tgtEl>
                                          <p:spTgt spid="100"/>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2000"/>
                                  </p:stCondLst>
                                  <p:childTnLst>
                                    <p:set>
                                      <p:cBhvr>
                                        <p:cTn id="27" dur="1" fill="hold">
                                          <p:stCondLst>
                                            <p:cond delay="0"/>
                                          </p:stCondLst>
                                        </p:cTn>
                                        <p:tgtEl>
                                          <p:spTgt spid="102"/>
                                        </p:tgtEl>
                                        <p:attrNameLst>
                                          <p:attrName>style.visibility</p:attrName>
                                        </p:attrNameLst>
                                      </p:cBhvr>
                                      <p:to>
                                        <p:strVal val="visible"/>
                                      </p:to>
                                    </p:set>
                                    <p:anim calcmode="lin" valueType="num">
                                      <p:cBhvr>
                                        <p:cTn id="28" dur="1000" fill="hold"/>
                                        <p:tgtEl>
                                          <p:spTgt spid="102"/>
                                        </p:tgtEl>
                                        <p:attrNameLst>
                                          <p:attrName>ppt_w</p:attrName>
                                        </p:attrNameLst>
                                      </p:cBhvr>
                                      <p:tavLst>
                                        <p:tav tm="0">
                                          <p:val>
                                            <p:fltVal val="0"/>
                                          </p:val>
                                        </p:tav>
                                        <p:tav tm="100000">
                                          <p:val>
                                            <p:strVal val="#ppt_w"/>
                                          </p:val>
                                        </p:tav>
                                      </p:tavLst>
                                    </p:anim>
                                    <p:anim calcmode="lin" valueType="num">
                                      <p:cBhvr>
                                        <p:cTn id="29" dur="1000" fill="hold"/>
                                        <p:tgtEl>
                                          <p:spTgt spid="102"/>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3000"/>
                                        <p:tgtEl>
                                          <p:spTgt spid="22"/>
                                        </p:tgtEl>
                                      </p:cBhvr>
                                    </p:animEffect>
                                  </p:childTnLst>
                                </p:cTn>
                              </p:par>
                              <p:par>
                                <p:cTn id="34" presetID="22" presetClass="entr" presetSubtype="4" fill="hold" nodeType="withEffect">
                                  <p:stCondLst>
                                    <p:cond delay="500"/>
                                  </p:stCondLst>
                                  <p:childTnLst>
                                    <p:set>
                                      <p:cBhvr>
                                        <p:cTn id="35" dur="1" fill="hold">
                                          <p:stCondLst>
                                            <p:cond delay="0"/>
                                          </p:stCondLst>
                                        </p:cTn>
                                        <p:tgtEl>
                                          <p:spTgt spid="103"/>
                                        </p:tgtEl>
                                        <p:attrNameLst>
                                          <p:attrName>style.visibility</p:attrName>
                                        </p:attrNameLst>
                                      </p:cBhvr>
                                      <p:to>
                                        <p:strVal val="visible"/>
                                      </p:to>
                                    </p:set>
                                    <p:animEffect transition="in" filter="wipe(down)">
                                      <p:cBhvr>
                                        <p:cTn id="36" dur="500"/>
                                        <p:tgtEl>
                                          <p:spTgt spid="103"/>
                                        </p:tgtEl>
                                      </p:cBhvr>
                                    </p:animEffect>
                                  </p:childTnLst>
                                </p:cTn>
                              </p:par>
                              <p:par>
                                <p:cTn id="37" presetID="12" presetClass="entr" presetSubtype="4" fill="hold" grpId="0" nodeType="withEffect">
                                  <p:stCondLst>
                                    <p:cond delay="500"/>
                                  </p:stCondLst>
                                  <p:childTnLst>
                                    <p:set>
                                      <p:cBhvr>
                                        <p:cTn id="38" dur="1" fill="hold">
                                          <p:stCondLst>
                                            <p:cond delay="0"/>
                                          </p:stCondLst>
                                        </p:cTn>
                                        <p:tgtEl>
                                          <p:spTgt spid="82"/>
                                        </p:tgtEl>
                                        <p:attrNameLst>
                                          <p:attrName>style.visibility</p:attrName>
                                        </p:attrNameLst>
                                      </p:cBhvr>
                                      <p:to>
                                        <p:strVal val="visible"/>
                                      </p:to>
                                    </p:set>
                                    <p:anim calcmode="lin" valueType="num">
                                      <p:cBhvr additive="base">
                                        <p:cTn id="39" dur="500"/>
                                        <p:tgtEl>
                                          <p:spTgt spid="82"/>
                                        </p:tgtEl>
                                        <p:attrNameLst>
                                          <p:attrName>ppt_y</p:attrName>
                                        </p:attrNameLst>
                                      </p:cBhvr>
                                      <p:tavLst>
                                        <p:tav tm="0">
                                          <p:val>
                                            <p:strVal val="#ppt_y+#ppt_h*1.125000"/>
                                          </p:val>
                                        </p:tav>
                                        <p:tav tm="100000">
                                          <p:val>
                                            <p:strVal val="#ppt_y"/>
                                          </p:val>
                                        </p:tav>
                                      </p:tavLst>
                                    </p:anim>
                                    <p:animEffect transition="in" filter="wipe(up)">
                                      <p:cBhvr>
                                        <p:cTn id="40" dur="500"/>
                                        <p:tgtEl>
                                          <p:spTgt spid="82"/>
                                        </p:tgtEl>
                                      </p:cBhvr>
                                    </p:animEffect>
                                  </p:childTnLst>
                                </p:cTn>
                              </p:par>
                              <p:par>
                                <p:cTn id="41" presetID="12" presetClass="entr" presetSubtype="8" fill="hold" grpId="0" nodeType="withEffect">
                                  <p:stCondLst>
                                    <p:cond delay="100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p:tgtEl>
                                          <p:spTgt spid="32"/>
                                        </p:tgtEl>
                                        <p:attrNameLst>
                                          <p:attrName>ppt_x</p:attrName>
                                        </p:attrNameLst>
                                      </p:cBhvr>
                                      <p:tavLst>
                                        <p:tav tm="0">
                                          <p:val>
                                            <p:strVal val="#ppt_x-#ppt_w*1.125000"/>
                                          </p:val>
                                        </p:tav>
                                        <p:tav tm="100000">
                                          <p:val>
                                            <p:strVal val="#ppt_x"/>
                                          </p:val>
                                        </p:tav>
                                      </p:tavLst>
                                    </p:anim>
                                    <p:animEffect transition="in" filter="wipe(right)">
                                      <p:cBhvr>
                                        <p:cTn id="44" dur="500"/>
                                        <p:tgtEl>
                                          <p:spTgt spid="32"/>
                                        </p:tgtEl>
                                      </p:cBhvr>
                                    </p:animEffect>
                                  </p:childTnLst>
                                </p:cTn>
                              </p:par>
                              <p:par>
                                <p:cTn id="45" presetID="22" presetClass="entr" presetSubtype="4" fill="hold" nodeType="withEffect">
                                  <p:stCondLst>
                                    <p:cond delay="1500"/>
                                  </p:stCondLst>
                                  <p:childTnLst>
                                    <p:set>
                                      <p:cBhvr>
                                        <p:cTn id="46" dur="1" fill="hold">
                                          <p:stCondLst>
                                            <p:cond delay="0"/>
                                          </p:stCondLst>
                                        </p:cTn>
                                        <p:tgtEl>
                                          <p:spTgt spid="34"/>
                                        </p:tgtEl>
                                        <p:attrNameLst>
                                          <p:attrName>style.visibility</p:attrName>
                                        </p:attrNameLst>
                                      </p:cBhvr>
                                      <p:to>
                                        <p:strVal val="visible"/>
                                      </p:to>
                                    </p:set>
                                    <p:animEffect transition="in" filter="wipe(down)">
                                      <p:cBhvr>
                                        <p:cTn id="47" dur="500"/>
                                        <p:tgtEl>
                                          <p:spTgt spid="34"/>
                                        </p:tgtEl>
                                      </p:cBhvr>
                                    </p:animEffect>
                                  </p:childTnLst>
                                </p:cTn>
                              </p:par>
                              <p:par>
                                <p:cTn id="48" presetID="12" presetClass="entr" presetSubtype="4" fill="hold" grpId="0" nodeType="withEffect">
                                  <p:stCondLst>
                                    <p:cond delay="1500"/>
                                  </p:stCondLst>
                                  <p:childTnLst>
                                    <p:set>
                                      <p:cBhvr>
                                        <p:cTn id="49" dur="1" fill="hold">
                                          <p:stCondLst>
                                            <p:cond delay="0"/>
                                          </p:stCondLst>
                                        </p:cTn>
                                        <p:tgtEl>
                                          <p:spTgt spid="83"/>
                                        </p:tgtEl>
                                        <p:attrNameLst>
                                          <p:attrName>style.visibility</p:attrName>
                                        </p:attrNameLst>
                                      </p:cBhvr>
                                      <p:to>
                                        <p:strVal val="visible"/>
                                      </p:to>
                                    </p:set>
                                    <p:anim calcmode="lin" valueType="num">
                                      <p:cBhvr additive="base">
                                        <p:cTn id="50" dur="500"/>
                                        <p:tgtEl>
                                          <p:spTgt spid="83"/>
                                        </p:tgtEl>
                                        <p:attrNameLst>
                                          <p:attrName>ppt_y</p:attrName>
                                        </p:attrNameLst>
                                      </p:cBhvr>
                                      <p:tavLst>
                                        <p:tav tm="0">
                                          <p:val>
                                            <p:strVal val="#ppt_y+#ppt_h*1.125000"/>
                                          </p:val>
                                        </p:tav>
                                        <p:tav tm="100000">
                                          <p:val>
                                            <p:strVal val="#ppt_y"/>
                                          </p:val>
                                        </p:tav>
                                      </p:tavLst>
                                    </p:anim>
                                    <p:animEffect transition="in" filter="wipe(up)">
                                      <p:cBhvr>
                                        <p:cTn id="51" dur="500"/>
                                        <p:tgtEl>
                                          <p:spTgt spid="83"/>
                                        </p:tgtEl>
                                      </p:cBhvr>
                                    </p:animEffect>
                                  </p:childTnLst>
                                </p:cTn>
                              </p:par>
                              <p:par>
                                <p:cTn id="52" presetID="12" presetClass="entr" presetSubtype="8" fill="hold" grpId="0" nodeType="withEffect">
                                  <p:stCondLst>
                                    <p:cond delay="200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p:tgtEl>
                                          <p:spTgt spid="33"/>
                                        </p:tgtEl>
                                        <p:attrNameLst>
                                          <p:attrName>ppt_x</p:attrName>
                                        </p:attrNameLst>
                                      </p:cBhvr>
                                      <p:tavLst>
                                        <p:tav tm="0">
                                          <p:val>
                                            <p:strVal val="#ppt_x-#ppt_w*1.125000"/>
                                          </p:val>
                                        </p:tav>
                                        <p:tav tm="100000">
                                          <p:val>
                                            <p:strVal val="#ppt_x"/>
                                          </p:val>
                                        </p:tav>
                                      </p:tavLst>
                                    </p:anim>
                                    <p:animEffect transition="in" filter="wipe(right)">
                                      <p:cBhvr>
                                        <p:cTn id="55" dur="500"/>
                                        <p:tgtEl>
                                          <p:spTgt spid="33"/>
                                        </p:tgtEl>
                                      </p:cBhvr>
                                    </p:animEffect>
                                  </p:childTnLst>
                                </p:cTn>
                              </p:par>
                              <p:par>
                                <p:cTn id="56" presetID="22" presetClass="entr" presetSubtype="4" fill="hold" nodeType="withEffect">
                                  <p:stCondLst>
                                    <p:cond delay="2500"/>
                                  </p:stCondLst>
                                  <p:childTnLst>
                                    <p:set>
                                      <p:cBhvr>
                                        <p:cTn id="57" dur="1" fill="hold">
                                          <p:stCondLst>
                                            <p:cond delay="0"/>
                                          </p:stCondLst>
                                        </p:cTn>
                                        <p:tgtEl>
                                          <p:spTgt spid="72"/>
                                        </p:tgtEl>
                                        <p:attrNameLst>
                                          <p:attrName>style.visibility</p:attrName>
                                        </p:attrNameLst>
                                      </p:cBhvr>
                                      <p:to>
                                        <p:strVal val="visible"/>
                                      </p:to>
                                    </p:set>
                                    <p:animEffect transition="in" filter="wipe(down)">
                                      <p:cBhvr>
                                        <p:cTn id="58" dur="500"/>
                                        <p:tgtEl>
                                          <p:spTgt spid="72"/>
                                        </p:tgtEl>
                                      </p:cBhvr>
                                    </p:animEffect>
                                  </p:childTnLst>
                                </p:cTn>
                              </p:par>
                              <p:par>
                                <p:cTn id="59" presetID="12" presetClass="entr" presetSubtype="4" fill="hold" grpId="0" nodeType="withEffect">
                                  <p:stCondLst>
                                    <p:cond delay="2500"/>
                                  </p:stCondLst>
                                  <p:childTnLst>
                                    <p:set>
                                      <p:cBhvr>
                                        <p:cTn id="60" dur="1" fill="hold">
                                          <p:stCondLst>
                                            <p:cond delay="0"/>
                                          </p:stCondLst>
                                        </p:cTn>
                                        <p:tgtEl>
                                          <p:spTgt spid="84"/>
                                        </p:tgtEl>
                                        <p:attrNameLst>
                                          <p:attrName>style.visibility</p:attrName>
                                        </p:attrNameLst>
                                      </p:cBhvr>
                                      <p:to>
                                        <p:strVal val="visible"/>
                                      </p:to>
                                    </p:set>
                                    <p:anim calcmode="lin" valueType="num">
                                      <p:cBhvr additive="base">
                                        <p:cTn id="61" dur="500"/>
                                        <p:tgtEl>
                                          <p:spTgt spid="84"/>
                                        </p:tgtEl>
                                        <p:attrNameLst>
                                          <p:attrName>ppt_y</p:attrName>
                                        </p:attrNameLst>
                                      </p:cBhvr>
                                      <p:tavLst>
                                        <p:tav tm="0">
                                          <p:val>
                                            <p:strVal val="#ppt_y+#ppt_h*1.125000"/>
                                          </p:val>
                                        </p:tav>
                                        <p:tav tm="100000">
                                          <p:val>
                                            <p:strVal val="#ppt_y"/>
                                          </p:val>
                                        </p:tav>
                                      </p:tavLst>
                                    </p:anim>
                                    <p:animEffect transition="in" filter="wipe(up)">
                                      <p:cBhvr>
                                        <p:cTn id="62" dur="500"/>
                                        <p:tgtEl>
                                          <p:spTgt spid="84"/>
                                        </p:tgtEl>
                                      </p:cBhvr>
                                    </p:animEffect>
                                  </p:childTnLst>
                                </p:cTn>
                              </p:par>
                              <p:par>
                                <p:cTn id="63" presetID="20" presetClass="entr" presetSubtype="0" fill="hold" nodeType="withEffect">
                                  <p:stCondLst>
                                    <p:cond delay="3000"/>
                                  </p:stCondLst>
                                  <p:childTnLst>
                                    <p:set>
                                      <p:cBhvr>
                                        <p:cTn id="64" dur="1" fill="hold">
                                          <p:stCondLst>
                                            <p:cond delay="0"/>
                                          </p:stCondLst>
                                        </p:cTn>
                                        <p:tgtEl>
                                          <p:spTgt spid="65"/>
                                        </p:tgtEl>
                                        <p:attrNameLst>
                                          <p:attrName>style.visibility</p:attrName>
                                        </p:attrNameLst>
                                      </p:cBhvr>
                                      <p:to>
                                        <p:strVal val="visible"/>
                                      </p:to>
                                    </p:set>
                                    <p:animEffect transition="in" filter="wedge">
                                      <p:cBhvr>
                                        <p:cTn id="65" dur="2000"/>
                                        <p:tgtEl>
                                          <p:spTgt spid="65"/>
                                        </p:tgtEl>
                                      </p:cBhvr>
                                    </p:animEffect>
                                  </p:childTnLst>
                                </p:cTn>
                              </p:par>
                              <p:par>
                                <p:cTn id="66" presetID="10" presetClass="entr" presetSubtype="0" fill="hold" grpId="0" nodeType="withEffect">
                                  <p:stCondLst>
                                    <p:cond delay="3500"/>
                                  </p:stCondLst>
                                  <p:childTnLst>
                                    <p:set>
                                      <p:cBhvr>
                                        <p:cTn id="67" dur="1" fill="hold">
                                          <p:stCondLst>
                                            <p:cond delay="0"/>
                                          </p:stCondLst>
                                        </p:cTn>
                                        <p:tgtEl>
                                          <p:spTgt spid="88"/>
                                        </p:tgtEl>
                                        <p:attrNameLst>
                                          <p:attrName>style.visibility</p:attrName>
                                        </p:attrNameLst>
                                      </p:cBhvr>
                                      <p:to>
                                        <p:strVal val="visible"/>
                                      </p:to>
                                    </p:set>
                                    <p:animEffect transition="in" filter="fade">
                                      <p:cBhvr>
                                        <p:cTn id="68" dur="500"/>
                                        <p:tgtEl>
                                          <p:spTgt spid="88"/>
                                        </p:tgtEl>
                                      </p:cBhvr>
                                    </p:animEffect>
                                  </p:childTnLst>
                                </p:cTn>
                              </p:par>
                              <p:par>
                                <p:cTn id="69" presetID="10" presetClass="entr" presetSubtype="0" fill="hold" grpId="0" nodeType="withEffect">
                                  <p:stCondLst>
                                    <p:cond delay="3500"/>
                                  </p:stCondLst>
                                  <p:childTnLst>
                                    <p:set>
                                      <p:cBhvr>
                                        <p:cTn id="70" dur="1" fill="hold">
                                          <p:stCondLst>
                                            <p:cond delay="0"/>
                                          </p:stCondLst>
                                        </p:cTn>
                                        <p:tgtEl>
                                          <p:spTgt spid="87"/>
                                        </p:tgtEl>
                                        <p:attrNameLst>
                                          <p:attrName>style.visibility</p:attrName>
                                        </p:attrNameLst>
                                      </p:cBhvr>
                                      <p:to>
                                        <p:strVal val="visible"/>
                                      </p:to>
                                    </p:set>
                                    <p:animEffect transition="in" filter="fade">
                                      <p:cBhvr>
                                        <p:cTn id="71" dur="500"/>
                                        <p:tgtEl>
                                          <p:spTgt spid="87"/>
                                        </p:tgtEl>
                                      </p:cBhvr>
                                    </p:animEffect>
                                  </p:childTnLst>
                                </p:cTn>
                              </p:par>
                              <p:par>
                                <p:cTn id="72" presetID="22" presetClass="entr" presetSubtype="4" fill="hold" nodeType="withEffect">
                                  <p:stCondLst>
                                    <p:cond delay="4000"/>
                                  </p:stCondLst>
                                  <p:childTnLst>
                                    <p:set>
                                      <p:cBhvr>
                                        <p:cTn id="73" dur="1" fill="hold">
                                          <p:stCondLst>
                                            <p:cond delay="0"/>
                                          </p:stCondLst>
                                        </p:cTn>
                                        <p:tgtEl>
                                          <p:spTgt spid="27"/>
                                        </p:tgtEl>
                                        <p:attrNameLst>
                                          <p:attrName>style.visibility</p:attrName>
                                        </p:attrNameLst>
                                      </p:cBhvr>
                                      <p:to>
                                        <p:strVal val="visible"/>
                                      </p:to>
                                    </p:set>
                                    <p:animEffect transition="in" filter="wipe(down)">
                                      <p:cBhvr>
                                        <p:cTn id="74" dur="500"/>
                                        <p:tgtEl>
                                          <p:spTgt spid="27"/>
                                        </p:tgtEl>
                                      </p:cBhvr>
                                    </p:animEffect>
                                  </p:childTnLst>
                                </p:cTn>
                              </p:par>
                              <p:par>
                                <p:cTn id="75" presetID="12" presetClass="entr" presetSubtype="4" fill="hold" grpId="0" nodeType="withEffect">
                                  <p:stCondLst>
                                    <p:cond delay="4000"/>
                                  </p:stCondLst>
                                  <p:childTnLst>
                                    <p:set>
                                      <p:cBhvr>
                                        <p:cTn id="76" dur="1" fill="hold">
                                          <p:stCondLst>
                                            <p:cond delay="0"/>
                                          </p:stCondLst>
                                        </p:cTn>
                                        <p:tgtEl>
                                          <p:spTgt spid="85"/>
                                        </p:tgtEl>
                                        <p:attrNameLst>
                                          <p:attrName>style.visibility</p:attrName>
                                        </p:attrNameLst>
                                      </p:cBhvr>
                                      <p:to>
                                        <p:strVal val="visible"/>
                                      </p:to>
                                    </p:set>
                                    <p:anim calcmode="lin" valueType="num">
                                      <p:cBhvr additive="base">
                                        <p:cTn id="77" dur="500"/>
                                        <p:tgtEl>
                                          <p:spTgt spid="85"/>
                                        </p:tgtEl>
                                        <p:attrNameLst>
                                          <p:attrName>ppt_y</p:attrName>
                                        </p:attrNameLst>
                                      </p:cBhvr>
                                      <p:tavLst>
                                        <p:tav tm="0">
                                          <p:val>
                                            <p:strVal val="#ppt_y+#ppt_h*1.125000"/>
                                          </p:val>
                                        </p:tav>
                                        <p:tav tm="100000">
                                          <p:val>
                                            <p:strVal val="#ppt_y"/>
                                          </p:val>
                                        </p:tav>
                                      </p:tavLst>
                                    </p:anim>
                                    <p:animEffect transition="in" filter="wipe(up)">
                                      <p:cBhvr>
                                        <p:cTn id="78" dur="500"/>
                                        <p:tgtEl>
                                          <p:spTgt spid="85"/>
                                        </p:tgtEl>
                                      </p:cBhvr>
                                    </p:animEffect>
                                  </p:childTnLst>
                                </p:cTn>
                              </p:par>
                              <p:par>
                                <p:cTn id="79" presetID="12" presetClass="entr" presetSubtype="8" fill="hold" grpId="0" nodeType="withEffect">
                                  <p:stCondLst>
                                    <p:cond delay="4500"/>
                                  </p:stCondLst>
                                  <p:childTnLst>
                                    <p:set>
                                      <p:cBhvr>
                                        <p:cTn id="80" dur="1" fill="hold">
                                          <p:stCondLst>
                                            <p:cond delay="0"/>
                                          </p:stCondLst>
                                        </p:cTn>
                                        <p:tgtEl>
                                          <p:spTgt spid="26"/>
                                        </p:tgtEl>
                                        <p:attrNameLst>
                                          <p:attrName>style.visibility</p:attrName>
                                        </p:attrNameLst>
                                      </p:cBhvr>
                                      <p:to>
                                        <p:strVal val="visible"/>
                                      </p:to>
                                    </p:set>
                                    <p:anim calcmode="lin" valueType="num">
                                      <p:cBhvr additive="base">
                                        <p:cTn id="81" dur="500"/>
                                        <p:tgtEl>
                                          <p:spTgt spid="26"/>
                                        </p:tgtEl>
                                        <p:attrNameLst>
                                          <p:attrName>ppt_x</p:attrName>
                                        </p:attrNameLst>
                                      </p:cBhvr>
                                      <p:tavLst>
                                        <p:tav tm="0">
                                          <p:val>
                                            <p:strVal val="#ppt_x-#ppt_w*1.125000"/>
                                          </p:val>
                                        </p:tav>
                                        <p:tav tm="100000">
                                          <p:val>
                                            <p:strVal val="#ppt_x"/>
                                          </p:val>
                                        </p:tav>
                                      </p:tavLst>
                                    </p:anim>
                                    <p:animEffect transition="in" filter="wipe(right)">
                                      <p:cBhvr>
                                        <p:cTn id="82" dur="500"/>
                                        <p:tgtEl>
                                          <p:spTgt spid="26"/>
                                        </p:tgtEl>
                                      </p:cBhvr>
                                    </p:animEffect>
                                  </p:childTnLst>
                                </p:cTn>
                              </p:par>
                              <p:par>
                                <p:cTn id="83" presetID="12" presetClass="entr" presetSubtype="4" fill="hold" nodeType="withEffect">
                                  <p:stCondLst>
                                    <p:cond delay="500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500"/>
                                        <p:tgtEl>
                                          <p:spTgt spid="17"/>
                                        </p:tgtEl>
                                        <p:attrNameLst>
                                          <p:attrName>ppt_y</p:attrName>
                                        </p:attrNameLst>
                                      </p:cBhvr>
                                      <p:tavLst>
                                        <p:tav tm="0">
                                          <p:val>
                                            <p:strVal val="#ppt_y+#ppt_h*1.125000"/>
                                          </p:val>
                                        </p:tav>
                                        <p:tav tm="100000">
                                          <p:val>
                                            <p:strVal val="#ppt_y"/>
                                          </p:val>
                                        </p:tav>
                                      </p:tavLst>
                                    </p:anim>
                                    <p:animEffect transition="in" filter="wipe(up)">
                                      <p:cBhvr>
                                        <p:cTn id="86" dur="500"/>
                                        <p:tgtEl>
                                          <p:spTgt spid="17"/>
                                        </p:tgtEl>
                                      </p:cBhvr>
                                    </p:animEffect>
                                  </p:childTnLst>
                                </p:cTn>
                              </p:par>
                              <p:par>
                                <p:cTn id="87" presetID="12" presetClass="entr" presetSubtype="4" fill="hold" grpId="0" nodeType="withEffect">
                                  <p:stCondLst>
                                    <p:cond delay="5000"/>
                                  </p:stCondLst>
                                  <p:childTnLst>
                                    <p:set>
                                      <p:cBhvr>
                                        <p:cTn id="88" dur="1" fill="hold">
                                          <p:stCondLst>
                                            <p:cond delay="0"/>
                                          </p:stCondLst>
                                        </p:cTn>
                                        <p:tgtEl>
                                          <p:spTgt spid="86"/>
                                        </p:tgtEl>
                                        <p:attrNameLst>
                                          <p:attrName>style.visibility</p:attrName>
                                        </p:attrNameLst>
                                      </p:cBhvr>
                                      <p:to>
                                        <p:strVal val="visible"/>
                                      </p:to>
                                    </p:set>
                                    <p:anim calcmode="lin" valueType="num">
                                      <p:cBhvr additive="base">
                                        <p:cTn id="89" dur="500"/>
                                        <p:tgtEl>
                                          <p:spTgt spid="86"/>
                                        </p:tgtEl>
                                        <p:attrNameLst>
                                          <p:attrName>ppt_y</p:attrName>
                                        </p:attrNameLst>
                                      </p:cBhvr>
                                      <p:tavLst>
                                        <p:tav tm="0">
                                          <p:val>
                                            <p:strVal val="#ppt_y+#ppt_h*1.125000"/>
                                          </p:val>
                                        </p:tav>
                                        <p:tav tm="100000">
                                          <p:val>
                                            <p:strVal val="#ppt_y"/>
                                          </p:val>
                                        </p:tav>
                                      </p:tavLst>
                                    </p:anim>
                                    <p:animEffect transition="in" filter="wipe(up)">
                                      <p:cBhvr>
                                        <p:cTn id="90" dur="500"/>
                                        <p:tgtEl>
                                          <p:spTgt spid="86"/>
                                        </p:tgtEl>
                                      </p:cBhvr>
                                    </p:animEffect>
                                  </p:childTnLst>
                                </p:cTn>
                              </p:par>
                              <p:par>
                                <p:cTn id="91" presetID="22" presetClass="entr" presetSubtype="1" fill="hold" nodeType="withEffect">
                                  <p:stCondLst>
                                    <p:cond delay="5500"/>
                                  </p:stCondLst>
                                  <p:childTnLst>
                                    <p:set>
                                      <p:cBhvr>
                                        <p:cTn id="92" dur="1" fill="hold">
                                          <p:stCondLst>
                                            <p:cond delay="0"/>
                                          </p:stCondLst>
                                        </p:cTn>
                                        <p:tgtEl>
                                          <p:spTgt spid="96"/>
                                        </p:tgtEl>
                                        <p:attrNameLst>
                                          <p:attrName>style.visibility</p:attrName>
                                        </p:attrNameLst>
                                      </p:cBhvr>
                                      <p:to>
                                        <p:strVal val="visible"/>
                                      </p:to>
                                    </p:set>
                                    <p:animEffect transition="in" filter="wipe(up)">
                                      <p:cBhvr>
                                        <p:cTn id="93" dur="500"/>
                                        <p:tgtEl>
                                          <p:spTgt spid="96"/>
                                        </p:tgtEl>
                                      </p:cBhvr>
                                    </p:animEffect>
                                  </p:childTnLst>
                                </p:cTn>
                              </p:par>
                              <p:par>
                                <p:cTn id="94" presetID="22" presetClass="entr" presetSubtype="1" fill="hold" nodeType="withEffect">
                                  <p:stCondLst>
                                    <p:cond delay="6000"/>
                                  </p:stCondLst>
                                  <p:childTnLst>
                                    <p:set>
                                      <p:cBhvr>
                                        <p:cTn id="95" dur="1" fill="hold">
                                          <p:stCondLst>
                                            <p:cond delay="0"/>
                                          </p:stCondLst>
                                        </p:cTn>
                                        <p:tgtEl>
                                          <p:spTgt spid="91"/>
                                        </p:tgtEl>
                                        <p:attrNameLst>
                                          <p:attrName>style.visibility</p:attrName>
                                        </p:attrNameLst>
                                      </p:cBhvr>
                                      <p:to>
                                        <p:strVal val="visible"/>
                                      </p:to>
                                    </p:set>
                                    <p:animEffect transition="in" filter="wipe(up)">
                                      <p:cBhvr>
                                        <p:cTn id="96" dur="500"/>
                                        <p:tgtEl>
                                          <p:spTgt spid="91"/>
                                        </p:tgtEl>
                                      </p:cBhvr>
                                    </p:animEffect>
                                  </p:childTnLst>
                                </p:cTn>
                              </p:par>
                              <p:par>
                                <p:cTn id="97" presetID="12" presetClass="entr" presetSubtype="4" fill="hold" grpId="0" nodeType="withEffect">
                                  <p:stCondLst>
                                    <p:cond delay="6000"/>
                                  </p:stCondLst>
                                  <p:childTnLst>
                                    <p:set>
                                      <p:cBhvr>
                                        <p:cTn id="98" dur="1" fill="hold">
                                          <p:stCondLst>
                                            <p:cond delay="0"/>
                                          </p:stCondLst>
                                        </p:cTn>
                                        <p:tgtEl>
                                          <p:spTgt spid="89"/>
                                        </p:tgtEl>
                                        <p:attrNameLst>
                                          <p:attrName>style.visibility</p:attrName>
                                        </p:attrNameLst>
                                      </p:cBhvr>
                                      <p:to>
                                        <p:strVal val="visible"/>
                                      </p:to>
                                    </p:set>
                                    <p:anim calcmode="lin" valueType="num">
                                      <p:cBhvr additive="base">
                                        <p:cTn id="99" dur="500"/>
                                        <p:tgtEl>
                                          <p:spTgt spid="89"/>
                                        </p:tgtEl>
                                        <p:attrNameLst>
                                          <p:attrName>ppt_y</p:attrName>
                                        </p:attrNameLst>
                                      </p:cBhvr>
                                      <p:tavLst>
                                        <p:tav tm="0">
                                          <p:val>
                                            <p:strVal val="#ppt_y+#ppt_h*1.125000"/>
                                          </p:val>
                                        </p:tav>
                                        <p:tav tm="100000">
                                          <p:val>
                                            <p:strVal val="#ppt_y"/>
                                          </p:val>
                                        </p:tav>
                                      </p:tavLst>
                                    </p:anim>
                                    <p:animEffect transition="in" filter="wipe(up)">
                                      <p:cBhvr>
                                        <p:cTn id="100" dur="500"/>
                                        <p:tgtEl>
                                          <p:spTgt spid="89"/>
                                        </p:tgtEl>
                                      </p:cBhvr>
                                    </p:animEffect>
                                  </p:childTnLst>
                                </p:cTn>
                              </p:par>
                              <p:par>
                                <p:cTn id="101" presetID="12" presetClass="entr" presetSubtype="4" fill="hold" grpId="0" nodeType="withEffect">
                                  <p:stCondLst>
                                    <p:cond delay="6000"/>
                                  </p:stCondLst>
                                  <p:childTnLst>
                                    <p:set>
                                      <p:cBhvr>
                                        <p:cTn id="102" dur="1" fill="hold">
                                          <p:stCondLst>
                                            <p:cond delay="0"/>
                                          </p:stCondLst>
                                        </p:cTn>
                                        <p:tgtEl>
                                          <p:spTgt spid="90"/>
                                        </p:tgtEl>
                                        <p:attrNameLst>
                                          <p:attrName>style.visibility</p:attrName>
                                        </p:attrNameLst>
                                      </p:cBhvr>
                                      <p:to>
                                        <p:strVal val="visible"/>
                                      </p:to>
                                    </p:set>
                                    <p:anim calcmode="lin" valueType="num">
                                      <p:cBhvr additive="base">
                                        <p:cTn id="103" dur="500"/>
                                        <p:tgtEl>
                                          <p:spTgt spid="90"/>
                                        </p:tgtEl>
                                        <p:attrNameLst>
                                          <p:attrName>ppt_y</p:attrName>
                                        </p:attrNameLst>
                                      </p:cBhvr>
                                      <p:tavLst>
                                        <p:tav tm="0">
                                          <p:val>
                                            <p:strVal val="#ppt_y+#ppt_h*1.125000"/>
                                          </p:val>
                                        </p:tav>
                                        <p:tav tm="100000">
                                          <p:val>
                                            <p:strVal val="#ppt_y"/>
                                          </p:val>
                                        </p:tav>
                                      </p:tavLst>
                                    </p:anim>
                                    <p:animEffect transition="in" filter="wipe(up)">
                                      <p:cBhvr>
                                        <p:cTn id="104" dur="500"/>
                                        <p:tgtEl>
                                          <p:spTgt spid="90"/>
                                        </p:tgtEl>
                                      </p:cBhvr>
                                    </p:animEffect>
                                  </p:childTnLst>
                                </p:cTn>
                              </p:par>
                              <p:par>
                                <p:cTn id="105" presetID="10" presetClass="entr" presetSubtype="0" fill="hold" grpId="0" nodeType="withEffect">
                                  <p:stCondLst>
                                    <p:cond delay="6000"/>
                                  </p:stCondLst>
                                  <p:childTnLst>
                                    <p:set>
                                      <p:cBhvr>
                                        <p:cTn id="106" dur="1" fill="hold">
                                          <p:stCondLst>
                                            <p:cond delay="0"/>
                                          </p:stCondLst>
                                        </p:cTn>
                                        <p:tgtEl>
                                          <p:spTgt spid="95"/>
                                        </p:tgtEl>
                                        <p:attrNameLst>
                                          <p:attrName>style.visibility</p:attrName>
                                        </p:attrNameLst>
                                      </p:cBhvr>
                                      <p:to>
                                        <p:strVal val="visible"/>
                                      </p:to>
                                    </p:set>
                                    <p:animEffect transition="in" filter="fade">
                                      <p:cBhvr>
                                        <p:cTn id="107" dur="500"/>
                                        <p:tgtEl>
                                          <p:spTgt spid="95"/>
                                        </p:tgtEl>
                                      </p:cBhvr>
                                    </p:animEffect>
                                  </p:childTnLst>
                                </p:cTn>
                              </p:par>
                              <p:par>
                                <p:cTn id="108" presetID="12" presetClass="entr" presetSubtype="4" fill="hold" grpId="0" nodeType="withEffect">
                                  <p:stCondLst>
                                    <p:cond delay="1500"/>
                                  </p:stCondLst>
                                  <p:childTnLst>
                                    <p:set>
                                      <p:cBhvr>
                                        <p:cTn id="109" dur="1" fill="hold">
                                          <p:stCondLst>
                                            <p:cond delay="0"/>
                                          </p:stCondLst>
                                        </p:cTn>
                                        <p:tgtEl>
                                          <p:spTgt spid="108"/>
                                        </p:tgtEl>
                                        <p:attrNameLst>
                                          <p:attrName>style.visibility</p:attrName>
                                        </p:attrNameLst>
                                      </p:cBhvr>
                                      <p:to>
                                        <p:strVal val="visible"/>
                                      </p:to>
                                    </p:set>
                                    <p:anim calcmode="lin" valueType="num">
                                      <p:cBhvr additive="base">
                                        <p:cTn id="110" dur="500"/>
                                        <p:tgtEl>
                                          <p:spTgt spid="108"/>
                                        </p:tgtEl>
                                        <p:attrNameLst>
                                          <p:attrName>ppt_y</p:attrName>
                                        </p:attrNameLst>
                                      </p:cBhvr>
                                      <p:tavLst>
                                        <p:tav tm="0">
                                          <p:val>
                                            <p:strVal val="#ppt_y+#ppt_h*1.125000"/>
                                          </p:val>
                                        </p:tav>
                                        <p:tav tm="100000">
                                          <p:val>
                                            <p:strVal val="#ppt_y"/>
                                          </p:val>
                                        </p:tav>
                                      </p:tavLst>
                                    </p:anim>
                                    <p:animEffect transition="in" filter="wipe(up)">
                                      <p:cBhvr>
                                        <p:cTn id="111"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6" grpId="0" animBg="1"/>
      <p:bldP spid="26" grpId="0" animBg="1"/>
      <p:bldP spid="32" grpId="0" animBg="1"/>
      <p:bldP spid="33" grpId="0" animBg="1"/>
      <p:bldP spid="82" grpId="0"/>
      <p:bldP spid="83" grpId="0"/>
      <p:bldP spid="84" grpId="0"/>
      <p:bldP spid="85" grpId="0"/>
      <p:bldP spid="86" grpId="0"/>
      <p:bldP spid="87" grpId="0"/>
      <p:bldP spid="88" grpId="0"/>
      <p:bldP spid="89" grpId="0"/>
      <p:bldP spid="90" grpId="0"/>
      <p:bldP spid="95" grpId="0"/>
      <p:bldP spid="100" grpId="0" animBg="1"/>
      <p:bldP spid="101" grpId="0" animBg="1"/>
      <p:bldP spid="102" grpId="0" animBg="1"/>
      <p:bldP spid="10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A1F70-0A83-447C-519B-A10F07F5903E}"/>
              </a:ext>
            </a:extLst>
          </p:cNvPr>
          <p:cNvSpPr>
            <a:spLocks noGrp="1"/>
          </p:cNvSpPr>
          <p:nvPr>
            <p:ph type="title"/>
          </p:nvPr>
        </p:nvSpPr>
        <p:spPr/>
        <p:txBody>
          <a:bodyPr/>
          <a:lstStyle/>
          <a:p>
            <a:r>
              <a:rPr lang="en-US" dirty="0"/>
              <a:t>All Agile Models are incremental</a:t>
            </a:r>
            <a:endParaRPr lang="ar-SA" dirty="0"/>
          </a:p>
        </p:txBody>
      </p:sp>
      <p:graphicFrame>
        <p:nvGraphicFramePr>
          <p:cNvPr id="6" name="Diagram 5">
            <a:extLst>
              <a:ext uri="{FF2B5EF4-FFF2-40B4-BE49-F238E27FC236}">
                <a16:creationId xmlns:a16="http://schemas.microsoft.com/office/drawing/2014/main" id="{324E6082-8794-F4BB-F307-7168F2D6EF26}"/>
              </a:ext>
            </a:extLst>
          </p:cNvPr>
          <p:cNvGraphicFramePr/>
          <p:nvPr>
            <p:extLst>
              <p:ext uri="{D42A27DB-BD31-4B8C-83A1-F6EECF244321}">
                <p14:modId xmlns:p14="http://schemas.microsoft.com/office/powerpoint/2010/main" val="1506302960"/>
              </p:ext>
            </p:extLst>
          </p:nvPr>
        </p:nvGraphicFramePr>
        <p:xfrm>
          <a:off x="838200" y="1411903"/>
          <a:ext cx="10515600" cy="2293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1" name="Straight Connector 50">
            <a:extLst>
              <a:ext uri="{FF2B5EF4-FFF2-40B4-BE49-F238E27FC236}">
                <a16:creationId xmlns:a16="http://schemas.microsoft.com/office/drawing/2014/main" id="{628D7B5A-AC25-0CA5-5DCF-B077310A8BB0}"/>
              </a:ext>
            </a:extLst>
          </p:cNvPr>
          <p:cNvCxnSpPr>
            <a:cxnSpLocks/>
          </p:cNvCxnSpPr>
          <p:nvPr/>
        </p:nvCxnSpPr>
        <p:spPr>
          <a:xfrm flipV="1">
            <a:off x="6144126" y="2558751"/>
            <a:ext cx="0" cy="429924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4634AD57-57F3-3127-1228-324FD1CA022D}"/>
              </a:ext>
            </a:extLst>
          </p:cNvPr>
          <p:cNvSpPr txBox="1"/>
          <p:nvPr/>
        </p:nvSpPr>
        <p:spPr>
          <a:xfrm>
            <a:off x="6282267" y="3899178"/>
            <a:ext cx="5167783" cy="1477328"/>
          </a:xfrm>
          <a:prstGeom prst="rect">
            <a:avLst/>
          </a:prstGeom>
          <a:noFill/>
        </p:spPr>
        <p:txBody>
          <a:bodyPr wrap="square">
            <a:spAutoFit/>
          </a:bodyPr>
          <a:lstStyle/>
          <a:p>
            <a:r>
              <a:rPr lang="en-US" sz="1800" b="0" i="0" u="none" strike="noStrike" dirty="0">
                <a:effectLst/>
                <a:latin typeface="Arial" panose="020B0604020202020204" pitchFamily="34" charset="0"/>
                <a:cs typeface="Arial" panose="020B0604020202020204" pitchFamily="34" charset="0"/>
              </a:rPr>
              <a:t>Designed to be flexible and adaptable to change. Needed for projects where the requirements are complex or uncertain, or where the team needs to be able to respond to feedback from users or stakeholders.</a:t>
            </a:r>
            <a:endParaRPr lang="ar-SA" sz="18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4D7F057-0F3F-393A-6A0E-A602B5606DF8}"/>
              </a:ext>
            </a:extLst>
          </p:cNvPr>
          <p:cNvSpPr txBox="1"/>
          <p:nvPr/>
        </p:nvSpPr>
        <p:spPr>
          <a:xfrm>
            <a:off x="1569899" y="3883908"/>
            <a:ext cx="4526100" cy="2308324"/>
          </a:xfrm>
          <a:prstGeom prst="rect">
            <a:avLst/>
          </a:prstGeom>
          <a:noFill/>
        </p:spPr>
        <p:txBody>
          <a:bodyPr wrap="square">
            <a:spAutoFit/>
          </a:bodyPr>
          <a:lstStyle/>
          <a:p>
            <a:r>
              <a:rPr lang="en-US" sz="1800" b="0" i="0" u="none" strike="noStrike" dirty="0">
                <a:effectLst/>
                <a:latin typeface="Arial" panose="020B0604020202020204" pitchFamily="34" charset="0"/>
                <a:cs typeface="Arial" panose="020B0604020202020204" pitchFamily="34" charset="0"/>
              </a:rPr>
              <a:t>Break down the development process into smaller, manageable chunks called iterations. </a:t>
            </a:r>
          </a:p>
          <a:p>
            <a:r>
              <a:rPr lang="en-US" sz="1800" b="0" i="0" u="none" strike="noStrike" dirty="0">
                <a:effectLst/>
                <a:latin typeface="Arial" panose="020B0604020202020204" pitchFamily="34" charset="0"/>
                <a:cs typeface="Arial" panose="020B0604020202020204" pitchFamily="34" charset="0"/>
              </a:rPr>
              <a:t>At the end of each iteration, the team delivers a working increment of the product. This allows the team to get feedback from users early and often, and to make changes to the plan as needed.</a:t>
            </a:r>
            <a:endParaRPr lang="ar-SA"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64233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Complete and clearly defined goals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Solution is known but not in details or minor parts are not defined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Incomplete requirements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Some scope changes are expected</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Uses prototypes to discover the complete solution</a:t>
            </a:r>
          </a:p>
          <a:p>
            <a:pPr marR="0" lvl="0" algn="l" rtl="0">
              <a:lnSpc>
                <a:spcPct val="150000"/>
              </a:lnSpc>
              <a:spcBef>
                <a:spcPts val="0"/>
              </a:spcBef>
              <a:spcAft>
                <a:spcPts val="0"/>
              </a:spcAft>
            </a:pPr>
            <a:r>
              <a:rPr lang="en-US" sz="2800" dirty="0">
                <a:solidFill>
                  <a:srgbClr val="2D3956"/>
                </a:solidFill>
                <a:latin typeface="Times New Roman"/>
                <a:ea typeface="Times New Roman"/>
                <a:cs typeface="Times New Roman"/>
                <a:sym typeface="Times New Roman"/>
              </a:rPr>
              <a:t> </a:t>
            </a: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 (Iterative) </a:t>
            </a:r>
          </a:p>
          <a:p>
            <a:pPr marL="0" marR="0" lvl="0" indent="0" algn="l" rtl="0">
              <a:spcBef>
                <a:spcPts val="0"/>
              </a:spcBef>
              <a:spcAft>
                <a:spcPts val="0"/>
              </a:spcAft>
              <a:buNone/>
            </a:pPr>
            <a:r>
              <a:rPr lang="en-US" sz="2800" b="1" dirty="0">
                <a:latin typeface="Times New Roman"/>
                <a:cs typeface="Times New Roman"/>
                <a:sym typeface="Times New Roman"/>
              </a:rPr>
              <a:t>Characteristics: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930455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endParaRPr lang="en-US" sz="2800" dirty="0">
              <a:solidFill>
                <a:srgbClr val="2D3956"/>
              </a:solidFill>
              <a:latin typeface="Times New Roman"/>
              <a:ea typeface="Times New Roman"/>
              <a:cs typeface="Times New Roman"/>
              <a:sym typeface="Times New Roman"/>
            </a:endParaRP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 (Iterative)</a:t>
            </a:r>
          </a:p>
          <a:p>
            <a:pPr marL="0" marR="0" lvl="0" indent="0" algn="l" rtl="0">
              <a:spcBef>
                <a:spcPts val="0"/>
              </a:spcBef>
              <a:spcAft>
                <a:spcPts val="0"/>
              </a:spcAft>
              <a:buNone/>
            </a:pPr>
            <a:r>
              <a:rPr lang="en-US" sz="2800" b="1" dirty="0">
                <a:latin typeface="Times New Roman"/>
                <a:cs typeface="Times New Roman"/>
                <a:sym typeface="Times New Roman"/>
              </a:rPr>
              <a:t>Strengths and Weaknesses: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2" name="Content Placeholder 4">
            <a:extLst>
              <a:ext uri="{FF2B5EF4-FFF2-40B4-BE49-F238E27FC236}">
                <a16:creationId xmlns:a16="http://schemas.microsoft.com/office/drawing/2014/main" id="{53D4F2C0-EDA4-1FD6-83CB-9EA28E319B83}"/>
              </a:ext>
            </a:extLst>
          </p:cNvPr>
          <p:cNvGraphicFramePr>
            <a:graphicFrameLocks/>
          </p:cNvGraphicFramePr>
          <p:nvPr>
            <p:extLst>
              <p:ext uri="{D42A27DB-BD31-4B8C-83A1-F6EECF244321}">
                <p14:modId xmlns:p14="http://schemas.microsoft.com/office/powerpoint/2010/main" val="595371029"/>
              </p:ext>
            </p:extLst>
          </p:nvPr>
        </p:nvGraphicFramePr>
        <p:xfrm>
          <a:off x="1343640" y="2130240"/>
          <a:ext cx="9360000" cy="3790800"/>
        </p:xfrm>
        <a:graphic>
          <a:graphicData uri="http://schemas.openxmlformats.org/drawingml/2006/table">
            <a:tbl>
              <a:tblPr firstRow="1" bandRow="1">
                <a:tableStyleId>{B301B821-A1FF-4177-AEE7-76D212191A09}</a:tableStyleId>
              </a:tblPr>
              <a:tblGrid>
                <a:gridCol w="4406231">
                  <a:extLst>
                    <a:ext uri="{9D8B030D-6E8A-4147-A177-3AD203B41FA5}">
                      <a16:colId xmlns:a16="http://schemas.microsoft.com/office/drawing/2014/main" val="20001"/>
                    </a:ext>
                  </a:extLst>
                </a:gridCol>
                <a:gridCol w="4953769">
                  <a:extLst>
                    <a:ext uri="{9D8B030D-6E8A-4147-A177-3AD203B41FA5}">
                      <a16:colId xmlns:a16="http://schemas.microsoft.com/office/drawing/2014/main" val="20002"/>
                    </a:ext>
                  </a:extLst>
                </a:gridCol>
              </a:tblGrid>
              <a:tr h="344601">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316316">
                <a:tc>
                  <a:txBody>
                    <a:bodyPr/>
                    <a:lstStyle/>
                    <a:p>
                      <a:pPr marL="285750" indent="-285750">
                        <a:buFont typeface="Arial" panose="020B0604020202020204" pitchFamily="34" charset="0"/>
                        <a:buChar char="•"/>
                      </a:pPr>
                      <a:r>
                        <a:rPr lang="en-US" sz="1600" dirty="0"/>
                        <a:t>Based on Just-In-Time Planning</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Risks losing team between iterations</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316316">
                <a:tc>
                  <a:txBody>
                    <a:bodyPr/>
                    <a:lstStyle/>
                    <a:p>
                      <a:pPr marL="285750" indent="-285750">
                        <a:buFont typeface="Arial" panose="020B0604020202020204" pitchFamily="34" charset="0"/>
                        <a:buChar char="•"/>
                      </a:pPr>
                      <a:r>
                        <a:rPr lang="en-US" sz="1600" dirty="0"/>
                        <a:t>Accommodates change very well</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Subject to losing priority between iterations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Focused on generating business value</a:t>
                      </a:r>
                    </a:p>
                  </a:txBody>
                  <a:tcPr marL="97023" marR="97023" marT="48512" marB="48512" anchor="ctr"/>
                </a:tc>
                <a:tc>
                  <a:txBody>
                    <a:bodyPr/>
                    <a:lstStyle/>
                    <a:p>
                      <a:pPr marL="285750" indent="-285750">
                        <a:buFont typeface="Arial" panose="020B0604020202020204" pitchFamily="34" charset="0"/>
                        <a:buChar char="•"/>
                      </a:pPr>
                      <a:r>
                        <a:rPr lang="en-US" sz="1600" dirty="0"/>
                        <a:t>Resource requirements are unclear at project launch</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42595">
                <a:tc>
                  <a:txBody>
                    <a:bodyPr/>
                    <a:lstStyle/>
                    <a:p>
                      <a:pPr marL="285750" indent="-285750">
                        <a:buFont typeface="Arial" panose="020B0604020202020204" pitchFamily="34" charset="0"/>
                        <a:buChar char="•"/>
                      </a:pPr>
                      <a:r>
                        <a:rPr lang="en-US" sz="1600" dirty="0"/>
                        <a:t>Client previews partial solutions for improvement</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a more actively involved client than traditional PM projects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Can process scope changes between iterations</a:t>
                      </a:r>
                    </a:p>
                  </a:txBody>
                  <a:tcPr marL="97023" marR="97023" marT="48512" marB="48512" anchor="ctr"/>
                </a:tc>
                <a:tc>
                  <a:txBody>
                    <a:bodyPr/>
                    <a:lstStyle/>
                    <a:p>
                      <a:pPr marL="285750" indent="-285750">
                        <a:buFont typeface="Arial" panose="020B0604020202020204" pitchFamily="34" charset="0"/>
                        <a:buChar char="•"/>
                      </a:pPr>
                      <a:r>
                        <a:rPr lang="en-US" sz="1600" dirty="0"/>
                        <a:t>Requires co-located teams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Adaptable to changing business conditions</a:t>
                      </a:r>
                    </a:p>
                  </a:txBody>
                  <a:tcPr marL="97023" marR="97023" marT="48512" marB="48512" anchor="ctr"/>
                </a:tc>
                <a:tc>
                  <a:txBody>
                    <a:bodyPr/>
                    <a:lstStyle/>
                    <a:p>
                      <a:pPr marL="285750" indent="-285750">
                        <a:buFont typeface="Arial" panose="020B0604020202020204" pitchFamily="34" charset="0"/>
                        <a:buChar char="•"/>
                      </a:pPr>
                      <a:r>
                        <a:rPr lang="en-US" sz="1600" dirty="0"/>
                        <a:t>Implementation of intermediate solutions can be problematic</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439882650"/>
                  </a:ext>
                </a:extLst>
              </a:tr>
              <a:tr h="441021">
                <a:tc>
                  <a:txBody>
                    <a:bodyPr/>
                    <a:lstStyle/>
                    <a:p>
                      <a:pPr marL="285750" indent="-285750">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Final solution cannot be defined at project start</a:t>
                      </a:r>
                    </a:p>
                  </a:txBody>
                  <a:tcPr marL="97023" marR="97023" marT="48512" marB="48512" anchor="ctr"/>
                </a:tc>
                <a:extLst>
                  <a:ext uri="{0D108BD9-81ED-4DB2-BD59-A6C34878D82A}">
                    <a16:rowId xmlns:a16="http://schemas.microsoft.com/office/drawing/2014/main" val="1201465743"/>
                  </a:ext>
                </a:extLst>
              </a:tr>
            </a:tbl>
          </a:graphicData>
        </a:graphic>
      </p:graphicFrame>
    </p:spTree>
    <p:extLst>
      <p:ext uri="{BB962C8B-B14F-4D97-AF65-F5344CB8AC3E}">
        <p14:creationId xmlns:p14="http://schemas.microsoft.com/office/powerpoint/2010/main" val="992782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Iterative Structure</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Just-In-Time Planning</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Critical mission projects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Thrives on change through learning and discovery</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Continuously reviewed and adapted to changing conditions</a:t>
            </a:r>
          </a:p>
          <a:p>
            <a:pPr marR="0" lvl="0" algn="l" rtl="0">
              <a:lnSpc>
                <a:spcPct val="150000"/>
              </a:lnSpc>
              <a:spcBef>
                <a:spcPts val="0"/>
              </a:spcBef>
              <a:spcAft>
                <a:spcPts val="0"/>
              </a:spcAft>
            </a:pPr>
            <a:r>
              <a:rPr lang="en-US" sz="2800" dirty="0">
                <a:solidFill>
                  <a:srgbClr val="2D3956"/>
                </a:solidFill>
                <a:latin typeface="Times New Roman"/>
                <a:ea typeface="Times New Roman"/>
                <a:cs typeface="Times New Roman"/>
                <a:sym typeface="Times New Roman"/>
              </a:rPr>
              <a:t> </a:t>
            </a: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 (Adaptive) </a:t>
            </a:r>
          </a:p>
          <a:p>
            <a:pPr marL="0" marR="0" lvl="0" indent="0" algn="l" rtl="0">
              <a:spcBef>
                <a:spcPts val="0"/>
              </a:spcBef>
              <a:spcAft>
                <a:spcPts val="0"/>
              </a:spcAft>
              <a:buNone/>
            </a:pPr>
            <a:r>
              <a:rPr lang="en-US" sz="2800" b="1" dirty="0">
                <a:latin typeface="Times New Roman"/>
                <a:cs typeface="Times New Roman"/>
                <a:sym typeface="Times New Roman"/>
              </a:rPr>
              <a:t>Characteristics: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9084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Scrum</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Kanban</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Feature-Driven Development (FDD)</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Extreme Programming (XP)</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Crystal</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Scaled Agile Framework (</a:t>
            </a:r>
            <a:r>
              <a:rPr lang="en-US" sz="2800" dirty="0" err="1">
                <a:solidFill>
                  <a:srgbClr val="2D3956"/>
                </a:solidFill>
                <a:latin typeface="Times New Roman"/>
                <a:ea typeface="Times New Roman"/>
                <a:cs typeface="Times New Roman"/>
                <a:sym typeface="Times New Roman"/>
              </a:rPr>
              <a:t>SAFe</a:t>
            </a:r>
            <a:r>
              <a:rPr lang="en-US" sz="2800" dirty="0">
                <a:solidFill>
                  <a:srgbClr val="2D3956"/>
                </a:solidFill>
                <a:latin typeface="Times New Roman"/>
                <a:ea typeface="Times New Roman"/>
                <a:cs typeface="Times New Roman"/>
                <a:sym typeface="Times New Roman"/>
              </a:rPr>
              <a:t>)</a:t>
            </a: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a:t>
            </a:r>
          </a:p>
          <a:p>
            <a:pPr marL="0" marR="0" lvl="0" indent="0" algn="l" rtl="0">
              <a:spcBef>
                <a:spcPts val="0"/>
              </a:spcBef>
              <a:spcAft>
                <a:spcPts val="0"/>
              </a:spcAft>
              <a:buNone/>
            </a:pPr>
            <a:r>
              <a:rPr lang="en-US" sz="2800" b="1" dirty="0">
                <a:latin typeface="Times New Roman"/>
                <a:cs typeface="Times New Roman"/>
                <a:sym typeface="Times New Roman"/>
              </a:rPr>
              <a:t>Models: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51609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Benefits and Drawbacks of Agile PM</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3" name="Text Placeholder 3">
            <a:extLst>
              <a:ext uri="{FF2B5EF4-FFF2-40B4-BE49-F238E27FC236}">
                <a16:creationId xmlns:a16="http://schemas.microsoft.com/office/drawing/2014/main" id="{B5EBB245-07D1-045D-EBD0-D70B769B3B8B}"/>
              </a:ext>
            </a:extLst>
          </p:cNvPr>
          <p:cNvSpPr txBox="1">
            <a:spLocks/>
          </p:cNvSpPr>
          <p:nvPr/>
        </p:nvSpPr>
        <p:spPr>
          <a:xfrm>
            <a:off x="980038" y="1690688"/>
            <a:ext cx="10231924" cy="6297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0" algn="ctr">
              <a:buFont typeface="Arial" panose="020B0604020202020204" pitchFamily="34" charset="0"/>
              <a:buNone/>
            </a:pPr>
            <a:r>
              <a:rPr lang="en-US" dirty="0"/>
              <a:t>Benefits</a:t>
            </a:r>
            <a:endParaRPr lang="ar-SA" dirty="0"/>
          </a:p>
        </p:txBody>
      </p:sp>
      <p:sp>
        <p:nvSpPr>
          <p:cNvPr id="9" name="Text Placeholder 3">
            <a:extLst>
              <a:ext uri="{FF2B5EF4-FFF2-40B4-BE49-F238E27FC236}">
                <a16:creationId xmlns:a16="http://schemas.microsoft.com/office/drawing/2014/main" id="{DCE95E44-A33F-45B4-68C4-D4FD38A0AD20}"/>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tx1"/>
                </a:solidFill>
              </a:rPr>
              <a:t>Drawbacks</a:t>
            </a:r>
            <a:endParaRPr lang="ar-SA" dirty="0">
              <a:solidFill>
                <a:schemeClr val="tx1"/>
              </a:solidFill>
            </a:endParaRPr>
          </a:p>
        </p:txBody>
      </p:sp>
      <p:sp>
        <p:nvSpPr>
          <p:cNvPr id="4" name="Rounded Rectangle 3">
            <a:extLst>
              <a:ext uri="{FF2B5EF4-FFF2-40B4-BE49-F238E27FC236}">
                <a16:creationId xmlns:a16="http://schemas.microsoft.com/office/drawing/2014/main" id="{5DD8285A-CF60-D600-9F84-829991AD68F2}"/>
              </a:ext>
            </a:extLst>
          </p:cNvPr>
          <p:cNvSpPr/>
          <p:nvPr/>
        </p:nvSpPr>
        <p:spPr>
          <a:xfrm>
            <a:off x="933409"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Flexibility and adaptability</a:t>
            </a:r>
          </a:p>
        </p:txBody>
      </p:sp>
      <p:sp>
        <p:nvSpPr>
          <p:cNvPr id="14" name="Rounded Rectangle 13">
            <a:extLst>
              <a:ext uri="{FF2B5EF4-FFF2-40B4-BE49-F238E27FC236}">
                <a16:creationId xmlns:a16="http://schemas.microsoft.com/office/drawing/2014/main" id="{F7E994D2-951C-63A7-7DE4-EDA298D22F71}"/>
              </a:ext>
            </a:extLst>
          </p:cNvPr>
          <p:cNvSpPr/>
          <p:nvPr/>
        </p:nvSpPr>
        <p:spPr>
          <a:xfrm>
            <a:off x="3549910"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Customer Satisfaction</a:t>
            </a:r>
          </a:p>
        </p:txBody>
      </p:sp>
      <p:sp>
        <p:nvSpPr>
          <p:cNvPr id="15" name="Rounded Rectangle 14">
            <a:extLst>
              <a:ext uri="{FF2B5EF4-FFF2-40B4-BE49-F238E27FC236}">
                <a16:creationId xmlns:a16="http://schemas.microsoft.com/office/drawing/2014/main" id="{C5F6FC4C-7665-ED3E-BAFC-0E56A7D7BD44}"/>
              </a:ext>
            </a:extLst>
          </p:cNvPr>
          <p:cNvSpPr/>
          <p:nvPr/>
        </p:nvSpPr>
        <p:spPr>
          <a:xfrm>
            <a:off x="6166411"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Faster Time to Market</a:t>
            </a:r>
          </a:p>
        </p:txBody>
      </p:sp>
      <p:sp>
        <p:nvSpPr>
          <p:cNvPr id="16" name="Rounded Rectangle 15">
            <a:extLst>
              <a:ext uri="{FF2B5EF4-FFF2-40B4-BE49-F238E27FC236}">
                <a16:creationId xmlns:a16="http://schemas.microsoft.com/office/drawing/2014/main" id="{C9D64A4C-719F-533A-7208-7D625DBC57DB}"/>
              </a:ext>
            </a:extLst>
          </p:cNvPr>
          <p:cNvSpPr/>
          <p:nvPr/>
        </p:nvSpPr>
        <p:spPr>
          <a:xfrm>
            <a:off x="8782912"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Lower Risk of failed products</a:t>
            </a:r>
          </a:p>
        </p:txBody>
      </p:sp>
      <p:sp>
        <p:nvSpPr>
          <p:cNvPr id="17" name="Rounded Rectangle 16">
            <a:extLst>
              <a:ext uri="{FF2B5EF4-FFF2-40B4-BE49-F238E27FC236}">
                <a16:creationId xmlns:a16="http://schemas.microsoft.com/office/drawing/2014/main" id="{6938E62C-4E5D-4799-AC7A-C99A9C33C6CD}"/>
              </a:ext>
            </a:extLst>
          </p:cNvPr>
          <p:cNvSpPr/>
          <p:nvPr/>
        </p:nvSpPr>
        <p:spPr>
          <a:xfrm>
            <a:off x="933409"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Difficult to manage complex projects</a:t>
            </a:r>
          </a:p>
        </p:txBody>
      </p:sp>
      <p:sp>
        <p:nvSpPr>
          <p:cNvPr id="18" name="Rounded Rectangle 17">
            <a:extLst>
              <a:ext uri="{FF2B5EF4-FFF2-40B4-BE49-F238E27FC236}">
                <a16:creationId xmlns:a16="http://schemas.microsoft.com/office/drawing/2014/main" id="{CA90BF0B-E3E2-41E1-AE8B-A2D70D251BA9}"/>
              </a:ext>
            </a:extLst>
          </p:cNvPr>
          <p:cNvSpPr/>
          <p:nvPr/>
        </p:nvSpPr>
        <p:spPr>
          <a:xfrm>
            <a:off x="3549910"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Challenging to keep stakeholders aligned</a:t>
            </a:r>
          </a:p>
        </p:txBody>
      </p:sp>
      <p:sp>
        <p:nvSpPr>
          <p:cNvPr id="19" name="Rounded Rectangle 18">
            <a:extLst>
              <a:ext uri="{FF2B5EF4-FFF2-40B4-BE49-F238E27FC236}">
                <a16:creationId xmlns:a16="http://schemas.microsoft.com/office/drawing/2014/main" id="{98B5F9F3-79AF-7489-4DE3-40FC3FB9990D}"/>
              </a:ext>
            </a:extLst>
          </p:cNvPr>
          <p:cNvSpPr/>
          <p:nvPr/>
        </p:nvSpPr>
        <p:spPr>
          <a:xfrm>
            <a:off x="6166411"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Requires high-level of team commitment and discipline</a:t>
            </a:r>
          </a:p>
        </p:txBody>
      </p:sp>
      <p:sp>
        <p:nvSpPr>
          <p:cNvPr id="20" name="Rounded Rectangle 19">
            <a:extLst>
              <a:ext uri="{FF2B5EF4-FFF2-40B4-BE49-F238E27FC236}">
                <a16:creationId xmlns:a16="http://schemas.microsoft.com/office/drawing/2014/main" id="{9846C787-CD69-1EDD-4262-FFD8DCA2BC72}"/>
              </a:ext>
            </a:extLst>
          </p:cNvPr>
          <p:cNvSpPr/>
          <p:nvPr/>
        </p:nvSpPr>
        <p:spPr>
          <a:xfrm>
            <a:off x="8782912"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risk if team changes</a:t>
            </a:r>
          </a:p>
        </p:txBody>
      </p:sp>
    </p:spTree>
    <p:custDataLst>
      <p:tags r:id="rId1"/>
    </p:custDataLst>
    <p:extLst>
      <p:ext uri="{BB962C8B-B14F-4D97-AF65-F5344CB8AC3E}">
        <p14:creationId xmlns:p14="http://schemas.microsoft.com/office/powerpoint/2010/main" val="31854238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fontScale="90000"/>
          </a:bodyPr>
          <a:lstStyle/>
          <a:p>
            <a:r>
              <a:rPr lang="en-US" dirty="0"/>
              <a:t>Agile Case Study:</a:t>
            </a:r>
            <a:br>
              <a:rPr lang="en-US" dirty="0"/>
            </a:br>
            <a:r>
              <a:rPr lang="en-US" dirty="0"/>
              <a:t>Developing and launching a new </a:t>
            </a:r>
            <a:br>
              <a:rPr lang="en-US" dirty="0"/>
            </a:br>
            <a:r>
              <a:rPr lang="en-US" dirty="0"/>
              <a:t>music streaming service</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5" name="Text Placeholder 2">
            <a:extLst>
              <a:ext uri="{FF2B5EF4-FFF2-40B4-BE49-F238E27FC236}">
                <a16:creationId xmlns:a16="http://schemas.microsoft.com/office/drawing/2014/main" id="{00058571-F78B-5D2B-C579-5CEFBF6FD664}"/>
              </a:ext>
            </a:extLst>
          </p:cNvPr>
          <p:cNvSpPr txBox="1">
            <a:spLocks/>
          </p:cNvSpPr>
          <p:nvPr/>
        </p:nvSpPr>
        <p:spPr>
          <a:xfrm>
            <a:off x="838200" y="2023337"/>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tx1"/>
              </a:buClr>
            </a:pPr>
            <a:r>
              <a:rPr lang="en-US" b="1">
                <a:latin typeface="Google Sans"/>
              </a:rPr>
              <a:t>Challenge: </a:t>
            </a:r>
            <a:r>
              <a:rPr lang="en-US">
                <a:latin typeface="Google Sans"/>
              </a:rPr>
              <a:t>Spotify was entering a crowded market with established competitors such as iTunes and Pandora. The company needed to develop and launch its new streaming service quickly and efficiently, while also ensuring that it was high quality and met the needs of its target customers.</a:t>
            </a:r>
          </a:p>
          <a:p>
            <a:pPr>
              <a:buClr>
                <a:schemeClr val="tx1"/>
              </a:buClr>
            </a:pPr>
            <a:r>
              <a:rPr lang="en-US" b="1">
                <a:latin typeface="Google Sans"/>
              </a:rPr>
              <a:t>Solution: </a:t>
            </a:r>
            <a:r>
              <a:rPr lang="en-US">
                <a:latin typeface="Google Sans"/>
              </a:rPr>
              <a:t>Spotify used an agile project management methodology to develop and launch its new streaming service. This allowed the company to quickly iterate on its product and get feedback from customers early and often. Spotify also used a cross-functional team approach, which helped to ensure that all aspects of the product were considered and developed in a coordinated manner.</a:t>
            </a:r>
          </a:p>
          <a:p>
            <a:pPr>
              <a:buClr>
                <a:schemeClr val="tx1"/>
              </a:buClr>
            </a:pPr>
            <a:r>
              <a:rPr lang="en-US" b="1">
                <a:latin typeface="Google Sans"/>
              </a:rPr>
              <a:t>Results: </a:t>
            </a:r>
            <a:r>
              <a:rPr lang="en-US">
                <a:latin typeface="Google Sans"/>
              </a:rPr>
              <a:t>Spotify's new music streaming service was launched on time and on budget. The service was well-received by customers and quickly became one of the most popular music streaming services in the world.</a:t>
            </a:r>
          </a:p>
          <a:p>
            <a:pPr>
              <a:buClr>
                <a:schemeClr val="tx1"/>
              </a:buClr>
            </a:pPr>
            <a:endParaRPr lang="ar-SA" dirty="0"/>
          </a:p>
        </p:txBody>
      </p:sp>
      <p:pic>
        <p:nvPicPr>
          <p:cNvPr id="6" name="Picture 5">
            <a:extLst>
              <a:ext uri="{FF2B5EF4-FFF2-40B4-BE49-F238E27FC236}">
                <a16:creationId xmlns:a16="http://schemas.microsoft.com/office/drawing/2014/main" id="{08609755-551A-0D74-92B2-E824A3D5B556}"/>
              </a:ext>
            </a:extLst>
          </p:cNvPr>
          <p:cNvPicPr>
            <a:picLocks noChangeAspect="1"/>
          </p:cNvPicPr>
          <p:nvPr/>
        </p:nvPicPr>
        <p:blipFill>
          <a:blip r:embed="rId4"/>
          <a:stretch>
            <a:fillRect/>
          </a:stretch>
        </p:blipFill>
        <p:spPr>
          <a:xfrm>
            <a:off x="8045046" y="633083"/>
            <a:ext cx="3943754" cy="1185069"/>
          </a:xfrm>
          <a:prstGeom prst="rect">
            <a:avLst/>
          </a:prstGeom>
        </p:spPr>
      </p:pic>
    </p:spTree>
    <p:custDataLst>
      <p:tags r:id="rId1"/>
    </p:custDataLst>
    <p:extLst>
      <p:ext uri="{BB962C8B-B14F-4D97-AF65-F5344CB8AC3E}">
        <p14:creationId xmlns:p14="http://schemas.microsoft.com/office/powerpoint/2010/main" val="582884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510602"/>
            <a:ext cx="5289365" cy="1569660"/>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Traditional and Agile PM Life Cycles Similarities and Differences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142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Similarities between Traditional and Agile PM</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5" name="Rounded Rectangle 4">
            <a:extLst>
              <a:ext uri="{FF2B5EF4-FFF2-40B4-BE49-F238E27FC236}">
                <a16:creationId xmlns:a16="http://schemas.microsoft.com/office/drawing/2014/main" id="{F7C86E90-0186-40B8-6FC3-2D6541C6F874}"/>
              </a:ext>
            </a:extLst>
          </p:cNvPr>
          <p:cNvSpPr/>
          <p:nvPr/>
        </p:nvSpPr>
        <p:spPr>
          <a:xfrm>
            <a:off x="1171437" y="2094365"/>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aim to deliver projects on time, on budget, and to scope</a:t>
            </a:r>
          </a:p>
        </p:txBody>
      </p:sp>
      <p:sp>
        <p:nvSpPr>
          <p:cNvPr id="6" name="Rounded Rectangle 5">
            <a:extLst>
              <a:ext uri="{FF2B5EF4-FFF2-40B4-BE49-F238E27FC236}">
                <a16:creationId xmlns:a16="http://schemas.microsoft.com/office/drawing/2014/main" id="{E2F5872A-8243-6B4E-8136-4FDCAF3EE9D1}"/>
              </a:ext>
            </a:extLst>
          </p:cNvPr>
          <p:cNvSpPr/>
          <p:nvPr/>
        </p:nvSpPr>
        <p:spPr>
          <a:xfrm>
            <a:off x="4668472" y="2094365"/>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aim to satisfy the customer</a:t>
            </a:r>
          </a:p>
        </p:txBody>
      </p:sp>
      <p:sp>
        <p:nvSpPr>
          <p:cNvPr id="7" name="Rounded Rectangle 6">
            <a:extLst>
              <a:ext uri="{FF2B5EF4-FFF2-40B4-BE49-F238E27FC236}">
                <a16:creationId xmlns:a16="http://schemas.microsoft.com/office/drawing/2014/main" id="{A40D0D8B-0EC0-9008-B742-BC8E9B08D94D}"/>
              </a:ext>
            </a:extLst>
          </p:cNvPr>
          <p:cNvSpPr/>
          <p:nvPr/>
        </p:nvSpPr>
        <p:spPr>
          <a:xfrm>
            <a:off x="8165507" y="2094365"/>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require communication and collaboration between team members and stakeholders</a:t>
            </a:r>
          </a:p>
        </p:txBody>
      </p:sp>
      <p:sp>
        <p:nvSpPr>
          <p:cNvPr id="8" name="Rounded Rectangle 7">
            <a:extLst>
              <a:ext uri="{FF2B5EF4-FFF2-40B4-BE49-F238E27FC236}">
                <a16:creationId xmlns:a16="http://schemas.microsoft.com/office/drawing/2014/main" id="{D3F07B56-9CB7-B49E-A9AB-F6722DE0BF3A}"/>
              </a:ext>
            </a:extLst>
          </p:cNvPr>
          <p:cNvSpPr/>
          <p:nvPr/>
        </p:nvSpPr>
        <p:spPr>
          <a:xfrm>
            <a:off x="1171437" y="4049863"/>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involve planning, executing, monitoring and controlling </a:t>
            </a:r>
          </a:p>
        </p:txBody>
      </p:sp>
      <p:sp>
        <p:nvSpPr>
          <p:cNvPr id="10" name="Rounded Rectangle 9">
            <a:extLst>
              <a:ext uri="{FF2B5EF4-FFF2-40B4-BE49-F238E27FC236}">
                <a16:creationId xmlns:a16="http://schemas.microsoft.com/office/drawing/2014/main" id="{741D6153-261D-B222-5A68-64FCE87C05DD}"/>
              </a:ext>
            </a:extLst>
          </p:cNvPr>
          <p:cNvSpPr/>
          <p:nvPr/>
        </p:nvSpPr>
        <p:spPr>
          <a:xfrm>
            <a:off x="4668472" y="4049863"/>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use techniques for prioritizing, estimating, and risk management</a:t>
            </a:r>
          </a:p>
        </p:txBody>
      </p:sp>
      <p:sp>
        <p:nvSpPr>
          <p:cNvPr id="11" name="Rounded Rectangle 10">
            <a:extLst>
              <a:ext uri="{FF2B5EF4-FFF2-40B4-BE49-F238E27FC236}">
                <a16:creationId xmlns:a16="http://schemas.microsoft.com/office/drawing/2014/main" id="{8523563B-CA1D-773E-EFD9-E44C53D3687C}"/>
              </a:ext>
            </a:extLst>
          </p:cNvPr>
          <p:cNvSpPr/>
          <p:nvPr/>
        </p:nvSpPr>
        <p:spPr>
          <a:xfrm>
            <a:off x="8165507" y="4049863"/>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need a PM to lead the projects</a:t>
            </a:r>
          </a:p>
        </p:txBody>
      </p:sp>
    </p:spTree>
    <p:custDataLst>
      <p:tags r:id="rId1"/>
    </p:custDataLst>
    <p:extLst>
      <p:ext uri="{BB962C8B-B14F-4D97-AF65-F5344CB8AC3E}">
        <p14:creationId xmlns:p14="http://schemas.microsoft.com/office/powerpoint/2010/main" val="12187867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Differences between Traditional and Agile PM (1/2)</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3" name="Table 2">
            <a:extLst>
              <a:ext uri="{FF2B5EF4-FFF2-40B4-BE49-F238E27FC236}">
                <a16:creationId xmlns:a16="http://schemas.microsoft.com/office/drawing/2014/main" id="{2A11A47A-A7A0-0C15-A3D3-39932AA4E9BC}"/>
              </a:ext>
            </a:extLst>
          </p:cNvPr>
          <p:cNvGraphicFramePr>
            <a:graphicFrameLocks noGrp="1"/>
          </p:cNvGraphicFramePr>
          <p:nvPr>
            <p:extLst>
              <p:ext uri="{D42A27DB-BD31-4B8C-83A1-F6EECF244321}">
                <p14:modId xmlns:p14="http://schemas.microsoft.com/office/powerpoint/2010/main" val="2803711546"/>
              </p:ext>
            </p:extLst>
          </p:nvPr>
        </p:nvGraphicFramePr>
        <p:xfrm>
          <a:off x="838200" y="1843389"/>
          <a:ext cx="10642601" cy="4456052"/>
        </p:xfrm>
        <a:graphic>
          <a:graphicData uri="http://schemas.openxmlformats.org/drawingml/2006/table">
            <a:tbl>
              <a:tblPr firstRow="1" firstCol="1">
                <a:tableStyleId>{5C22544A-7EE6-4342-B048-85BDC9FD1C3A}</a:tableStyleId>
              </a:tblPr>
              <a:tblGrid>
                <a:gridCol w="2550569">
                  <a:extLst>
                    <a:ext uri="{9D8B030D-6E8A-4147-A177-3AD203B41FA5}">
                      <a16:colId xmlns:a16="http://schemas.microsoft.com/office/drawing/2014/main" val="1952256970"/>
                    </a:ext>
                  </a:extLst>
                </a:gridCol>
                <a:gridCol w="4046016">
                  <a:extLst>
                    <a:ext uri="{9D8B030D-6E8A-4147-A177-3AD203B41FA5}">
                      <a16:colId xmlns:a16="http://schemas.microsoft.com/office/drawing/2014/main" val="1875376661"/>
                    </a:ext>
                  </a:extLst>
                </a:gridCol>
                <a:gridCol w="4046016">
                  <a:extLst>
                    <a:ext uri="{9D8B030D-6E8A-4147-A177-3AD203B41FA5}">
                      <a16:colId xmlns:a16="http://schemas.microsoft.com/office/drawing/2014/main" val="2642806956"/>
                    </a:ext>
                  </a:extLst>
                </a:gridCol>
              </a:tblGrid>
              <a:tr h="265864">
                <a:tc>
                  <a:txBody>
                    <a:bodyPr/>
                    <a:lstStyle/>
                    <a:p>
                      <a:pPr algn="ctr"/>
                      <a:r>
                        <a:rPr lang="en-US" sz="1600" b="0" dirty="0">
                          <a:effectLst/>
                        </a:rPr>
                        <a:t>Characteristic</a:t>
                      </a:r>
                      <a:endParaRPr lang="en-US" sz="1600" b="0" dirty="0">
                        <a:effectLst/>
                        <a:latin typeface="Google Sans"/>
                      </a:endParaRPr>
                    </a:p>
                  </a:txBody>
                  <a:tcPr marL="71725" marR="71725" marT="35863" marB="35863" anchor="ctr"/>
                </a:tc>
                <a:tc>
                  <a:txBody>
                    <a:bodyPr/>
                    <a:lstStyle/>
                    <a:p>
                      <a:pPr algn="ctr"/>
                      <a:r>
                        <a:rPr lang="en-US" sz="1600" b="0" dirty="0">
                          <a:effectLst/>
                        </a:rPr>
                        <a:t>Traditional</a:t>
                      </a:r>
                      <a:endParaRPr lang="en-US" sz="1600" b="0" dirty="0">
                        <a:effectLst/>
                        <a:latin typeface="Google Sans"/>
                      </a:endParaRPr>
                    </a:p>
                  </a:txBody>
                  <a:tcPr marL="71725" marR="71725" marT="35863" marB="35863" anchor="ctr"/>
                </a:tc>
                <a:tc>
                  <a:txBody>
                    <a:bodyPr/>
                    <a:lstStyle/>
                    <a:p>
                      <a:pPr algn="ctr"/>
                      <a:r>
                        <a:rPr lang="en-US" sz="1600" b="0" dirty="0">
                          <a:effectLst/>
                        </a:rPr>
                        <a:t>Agile</a:t>
                      </a:r>
                      <a:endParaRPr lang="en-US" sz="1600" b="0" dirty="0">
                        <a:effectLst/>
                        <a:latin typeface="Google Sans"/>
                      </a:endParaRPr>
                    </a:p>
                  </a:txBody>
                  <a:tcPr marL="71725" marR="71725" marT="35863" marB="35863" anchor="ctr"/>
                </a:tc>
                <a:extLst>
                  <a:ext uri="{0D108BD9-81ED-4DB2-BD59-A6C34878D82A}">
                    <a16:rowId xmlns:a16="http://schemas.microsoft.com/office/drawing/2014/main" val="4113366366"/>
                  </a:ext>
                </a:extLst>
              </a:tr>
              <a:tr h="394443">
                <a:tc>
                  <a:txBody>
                    <a:bodyPr/>
                    <a:lstStyle/>
                    <a:p>
                      <a:r>
                        <a:rPr lang="en-US" sz="1600" b="0">
                          <a:effectLst/>
                        </a:rPr>
                        <a:t>Approach</a:t>
                      </a:r>
                      <a:endParaRPr lang="en-US" sz="1600" b="0">
                        <a:effectLst/>
                        <a:latin typeface="Google Sans"/>
                      </a:endParaRPr>
                    </a:p>
                  </a:txBody>
                  <a:tcPr marL="119542" marR="119542" marT="119542" marB="119542" anchor="ctr"/>
                </a:tc>
                <a:tc>
                  <a:txBody>
                    <a:bodyPr/>
                    <a:lstStyle/>
                    <a:p>
                      <a:r>
                        <a:rPr lang="en-US" sz="1600" b="0">
                          <a:effectLst/>
                        </a:rPr>
                        <a:t>Sequential</a:t>
                      </a:r>
                      <a:endParaRPr lang="en-US" sz="1600" b="0">
                        <a:effectLst/>
                        <a:latin typeface="Google Sans"/>
                      </a:endParaRPr>
                    </a:p>
                  </a:txBody>
                  <a:tcPr marL="119542" marR="119542" marT="119542" marB="119542" anchor="ctr"/>
                </a:tc>
                <a:tc>
                  <a:txBody>
                    <a:bodyPr/>
                    <a:lstStyle/>
                    <a:p>
                      <a:r>
                        <a:rPr lang="en-US" sz="1600" b="0" dirty="0">
                          <a:effectLst/>
                        </a:rPr>
                        <a:t>Iterative and incremental</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616678858"/>
                  </a:ext>
                </a:extLst>
              </a:tr>
              <a:tr h="605200">
                <a:tc>
                  <a:txBody>
                    <a:bodyPr/>
                    <a:lstStyle/>
                    <a:p>
                      <a:r>
                        <a:rPr lang="en-US" sz="1600" b="0">
                          <a:effectLst/>
                        </a:rPr>
                        <a:t>Requirements</a:t>
                      </a:r>
                      <a:endParaRPr lang="en-US" sz="1600" b="0">
                        <a:effectLst/>
                        <a:latin typeface="Google Sans"/>
                      </a:endParaRPr>
                    </a:p>
                  </a:txBody>
                  <a:tcPr marL="119542" marR="119542" marT="119542" marB="119542" anchor="ctr"/>
                </a:tc>
                <a:tc>
                  <a:txBody>
                    <a:bodyPr/>
                    <a:lstStyle/>
                    <a:p>
                      <a:r>
                        <a:rPr lang="en-US" sz="1600" b="0">
                          <a:effectLst/>
                        </a:rPr>
                        <a:t>Gathered and frozen at the beginning of the project</a:t>
                      </a:r>
                      <a:endParaRPr lang="en-US" sz="1600" b="0">
                        <a:effectLst/>
                        <a:latin typeface="Google Sans"/>
                      </a:endParaRPr>
                    </a:p>
                  </a:txBody>
                  <a:tcPr marL="119542" marR="119542" marT="119542" marB="119542" anchor="ctr"/>
                </a:tc>
                <a:tc>
                  <a:txBody>
                    <a:bodyPr/>
                    <a:lstStyle/>
                    <a:p>
                      <a:r>
                        <a:rPr lang="en-US" sz="1600" b="0" dirty="0">
                          <a:effectLst/>
                        </a:rPr>
                        <a:t>Gathered and refined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2819947159"/>
                  </a:ext>
                </a:extLst>
              </a:tr>
              <a:tr h="815958">
                <a:tc>
                  <a:txBody>
                    <a:bodyPr/>
                    <a:lstStyle/>
                    <a:p>
                      <a:r>
                        <a:rPr lang="en-US" sz="1600" b="0">
                          <a:effectLst/>
                        </a:rPr>
                        <a:t>Planning</a:t>
                      </a:r>
                      <a:endParaRPr lang="en-US" sz="1600" b="0">
                        <a:effectLst/>
                        <a:latin typeface="Google Sans"/>
                      </a:endParaRPr>
                    </a:p>
                  </a:txBody>
                  <a:tcPr marL="119542" marR="119542" marT="119542" marB="119542" anchor="ctr"/>
                </a:tc>
                <a:tc>
                  <a:txBody>
                    <a:bodyPr/>
                    <a:lstStyle/>
                    <a:p>
                      <a:r>
                        <a:rPr lang="en-US" sz="1600" b="0" dirty="0">
                          <a:effectLst/>
                        </a:rPr>
                        <a:t>Detailed planning done at the beginning of the project</a:t>
                      </a:r>
                      <a:endParaRPr lang="en-US" sz="1600" b="0" dirty="0">
                        <a:effectLst/>
                        <a:latin typeface="Google Sans"/>
                      </a:endParaRPr>
                    </a:p>
                  </a:txBody>
                  <a:tcPr marL="119542" marR="119542" marT="119542" marB="119542" anchor="ctr"/>
                </a:tc>
                <a:tc>
                  <a:txBody>
                    <a:bodyPr/>
                    <a:lstStyle/>
                    <a:p>
                      <a:r>
                        <a:rPr lang="en-US" sz="1600" b="0" dirty="0">
                          <a:effectLst/>
                        </a:rPr>
                        <a:t>High-level at the beginning of the project, with detailed planning done on a rolling basis</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468114219"/>
                  </a:ext>
                </a:extLst>
              </a:tr>
              <a:tr h="815958">
                <a:tc>
                  <a:txBody>
                    <a:bodyPr/>
                    <a:lstStyle/>
                    <a:p>
                      <a:r>
                        <a:rPr lang="en-US" sz="1600" b="0">
                          <a:effectLst/>
                        </a:rPr>
                        <a:t>Change management</a:t>
                      </a:r>
                      <a:endParaRPr lang="en-US" sz="1600" b="0">
                        <a:effectLst/>
                        <a:latin typeface="Google Sans"/>
                      </a:endParaRPr>
                    </a:p>
                  </a:txBody>
                  <a:tcPr marL="119542" marR="119542" marT="119542" marB="119542" anchor="ctr"/>
                </a:tc>
                <a:tc>
                  <a:txBody>
                    <a:bodyPr/>
                    <a:lstStyle/>
                    <a:p>
                      <a:r>
                        <a:rPr lang="en-US" sz="1600" b="0">
                          <a:effectLst/>
                        </a:rPr>
                        <a:t>Changes are difficult and expensive to make once the project plan is set</a:t>
                      </a:r>
                      <a:endParaRPr lang="en-US" sz="1600" b="0">
                        <a:effectLst/>
                        <a:latin typeface="Google Sans"/>
                      </a:endParaRPr>
                    </a:p>
                  </a:txBody>
                  <a:tcPr marL="119542" marR="119542" marT="119542" marB="119542" anchor="ctr"/>
                </a:tc>
                <a:tc>
                  <a:txBody>
                    <a:bodyPr/>
                    <a:lstStyle/>
                    <a:p>
                      <a:r>
                        <a:rPr lang="en-US" sz="1600" b="0" dirty="0">
                          <a:effectLst/>
                        </a:rPr>
                        <a:t>Changes are welcomed and accommodated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r h="815958">
                <a:tc>
                  <a:txBody>
                    <a:bodyPr/>
                    <a:lstStyle/>
                    <a:p>
                      <a:r>
                        <a:rPr lang="en-US" sz="1600" b="0">
                          <a:effectLst/>
                        </a:rPr>
                        <a:t>Customer involvement</a:t>
                      </a:r>
                      <a:endParaRPr lang="en-US" sz="1600" b="0">
                        <a:effectLst/>
                        <a:latin typeface="Google Sans"/>
                      </a:endParaRPr>
                    </a:p>
                  </a:txBody>
                  <a:tcPr marL="119542" marR="119542" marT="119542" marB="119542" anchor="ctr"/>
                </a:tc>
                <a:tc>
                  <a:txBody>
                    <a:bodyPr/>
                    <a:lstStyle/>
                    <a:p>
                      <a:r>
                        <a:rPr lang="en-US" sz="1600" b="0">
                          <a:effectLst/>
                        </a:rPr>
                        <a:t>Customer involvement is typically highest at the beginning and end of the project</a:t>
                      </a:r>
                      <a:endParaRPr lang="en-US" sz="1600" b="0">
                        <a:effectLst/>
                        <a:latin typeface="Google Sans"/>
                      </a:endParaRPr>
                    </a:p>
                  </a:txBody>
                  <a:tcPr marL="119542" marR="119542" marT="119542" marB="119542" anchor="ctr"/>
                </a:tc>
                <a:tc>
                  <a:txBody>
                    <a:bodyPr/>
                    <a:lstStyle/>
                    <a:p>
                      <a:r>
                        <a:rPr lang="en-US" sz="1600" b="0" dirty="0">
                          <a:effectLst/>
                        </a:rPr>
                        <a:t>Close customer involvement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705736947"/>
                  </a:ext>
                </a:extLst>
              </a:tr>
              <a:tr h="440847">
                <a:tc>
                  <a:txBody>
                    <a:bodyPr/>
                    <a:lstStyle/>
                    <a:p>
                      <a:r>
                        <a:rPr lang="en-US" sz="1600" b="0">
                          <a:effectLst/>
                        </a:rPr>
                        <a:t>Documentation</a:t>
                      </a:r>
                      <a:endParaRPr lang="en-US" sz="1600" b="0">
                        <a:effectLst/>
                        <a:latin typeface="Google Sans"/>
                      </a:endParaRPr>
                    </a:p>
                  </a:txBody>
                  <a:tcPr marL="119542" marR="119542" marT="119542" marB="119542" anchor="ctr"/>
                </a:tc>
                <a:tc>
                  <a:txBody>
                    <a:bodyPr/>
                    <a:lstStyle/>
                    <a:p>
                      <a:r>
                        <a:rPr lang="en-US" sz="1600" b="0" dirty="0">
                          <a:effectLst/>
                        </a:rPr>
                        <a:t>More emphasis on documentation</a:t>
                      </a:r>
                      <a:endParaRPr lang="en-US" sz="1600" b="0" dirty="0">
                        <a:effectLst/>
                        <a:latin typeface="Google Sans"/>
                      </a:endParaRPr>
                    </a:p>
                  </a:txBody>
                  <a:tcPr marL="119542" marR="119542" marT="119542" marB="119542" anchor="ctr"/>
                </a:tc>
                <a:tc>
                  <a:txBody>
                    <a:bodyPr/>
                    <a:lstStyle/>
                    <a:p>
                      <a:r>
                        <a:rPr lang="en-US" sz="1600" b="0" dirty="0">
                          <a:effectLst/>
                        </a:rPr>
                        <a:t>Less emphasis on documentation</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55415942"/>
                  </a:ext>
                </a:extLst>
              </a:tr>
            </a:tbl>
          </a:graphicData>
        </a:graphic>
      </p:graphicFrame>
    </p:spTree>
    <p:custDataLst>
      <p:tags r:id="rId1"/>
    </p:custDataLst>
    <p:extLst>
      <p:ext uri="{BB962C8B-B14F-4D97-AF65-F5344CB8AC3E}">
        <p14:creationId xmlns:p14="http://schemas.microsoft.com/office/powerpoint/2010/main" val="701519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Differences between Traditional and Agile PM (2/2)</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4" name="Table 3">
            <a:extLst>
              <a:ext uri="{FF2B5EF4-FFF2-40B4-BE49-F238E27FC236}">
                <a16:creationId xmlns:a16="http://schemas.microsoft.com/office/drawing/2014/main" id="{CC13D8E3-3B14-4753-4975-43980C11F1E5}"/>
              </a:ext>
            </a:extLst>
          </p:cNvPr>
          <p:cNvGraphicFramePr>
            <a:graphicFrameLocks noGrp="1"/>
          </p:cNvGraphicFramePr>
          <p:nvPr>
            <p:extLst>
              <p:ext uri="{D42A27DB-BD31-4B8C-83A1-F6EECF244321}">
                <p14:modId xmlns:p14="http://schemas.microsoft.com/office/powerpoint/2010/main" val="215964373"/>
              </p:ext>
            </p:extLst>
          </p:nvPr>
        </p:nvGraphicFramePr>
        <p:xfrm>
          <a:off x="838199" y="1825625"/>
          <a:ext cx="10659535" cy="4578328"/>
        </p:xfrm>
        <a:graphic>
          <a:graphicData uri="http://schemas.openxmlformats.org/drawingml/2006/table">
            <a:tbl>
              <a:tblPr firstRow="1" firstCol="1">
                <a:tableStyleId>{5C22544A-7EE6-4342-B048-85BDC9FD1C3A}</a:tableStyleId>
              </a:tblPr>
              <a:tblGrid>
                <a:gridCol w="2554627">
                  <a:extLst>
                    <a:ext uri="{9D8B030D-6E8A-4147-A177-3AD203B41FA5}">
                      <a16:colId xmlns:a16="http://schemas.microsoft.com/office/drawing/2014/main" val="1952256970"/>
                    </a:ext>
                  </a:extLst>
                </a:gridCol>
                <a:gridCol w="4052454">
                  <a:extLst>
                    <a:ext uri="{9D8B030D-6E8A-4147-A177-3AD203B41FA5}">
                      <a16:colId xmlns:a16="http://schemas.microsoft.com/office/drawing/2014/main" val="1875376661"/>
                    </a:ext>
                  </a:extLst>
                </a:gridCol>
                <a:gridCol w="4052454">
                  <a:extLst>
                    <a:ext uri="{9D8B030D-6E8A-4147-A177-3AD203B41FA5}">
                      <a16:colId xmlns:a16="http://schemas.microsoft.com/office/drawing/2014/main" val="1857328469"/>
                    </a:ext>
                  </a:extLst>
                </a:gridCol>
              </a:tblGrid>
              <a:tr h="265864">
                <a:tc>
                  <a:txBody>
                    <a:bodyPr/>
                    <a:lstStyle/>
                    <a:p>
                      <a:pPr algn="ctr"/>
                      <a:r>
                        <a:rPr lang="en-US" sz="1600" b="0" dirty="0">
                          <a:effectLst/>
                        </a:rPr>
                        <a:t>Characteristic</a:t>
                      </a:r>
                      <a:endParaRPr lang="en-US" sz="1600" b="0" dirty="0">
                        <a:effectLst/>
                        <a:latin typeface="Google Sans"/>
                      </a:endParaRPr>
                    </a:p>
                  </a:txBody>
                  <a:tcPr marL="71725" marR="71725" marT="35863" marB="35863" anchor="ctr"/>
                </a:tc>
                <a:tc>
                  <a:txBody>
                    <a:bodyPr/>
                    <a:lstStyle/>
                    <a:p>
                      <a:pPr algn="ctr"/>
                      <a:r>
                        <a:rPr lang="en-US" sz="1600" b="0" dirty="0">
                          <a:effectLst/>
                        </a:rPr>
                        <a:t>Traditional</a:t>
                      </a:r>
                      <a:endParaRPr lang="en-US" sz="1600" b="0" dirty="0">
                        <a:effectLst/>
                        <a:latin typeface="Google Sans"/>
                      </a:endParaRPr>
                    </a:p>
                  </a:txBody>
                  <a:tcPr marL="71725" marR="71725" marT="35863" marB="35863" anchor="ctr"/>
                </a:tc>
                <a:tc>
                  <a:txBody>
                    <a:bodyPr/>
                    <a:lstStyle/>
                    <a:p>
                      <a:pPr algn="ctr"/>
                      <a:r>
                        <a:rPr lang="en-US" sz="1600" b="0" dirty="0">
                          <a:effectLst/>
                          <a:latin typeface="Google Sans"/>
                        </a:rPr>
                        <a:t>Agile</a:t>
                      </a:r>
                    </a:p>
                  </a:txBody>
                  <a:tcPr marL="71725" marR="71725" marT="35863" marB="35863" anchor="ctr"/>
                </a:tc>
                <a:extLst>
                  <a:ext uri="{0D108BD9-81ED-4DB2-BD59-A6C34878D82A}">
                    <a16:rowId xmlns:a16="http://schemas.microsoft.com/office/drawing/2014/main" val="4113366366"/>
                  </a:ext>
                </a:extLst>
              </a:tr>
              <a:tr h="394443">
                <a:tc>
                  <a:txBody>
                    <a:bodyPr/>
                    <a:lstStyle/>
                    <a:p>
                      <a:r>
                        <a:rPr lang="en-US" sz="1600" b="0" dirty="0">
                          <a:effectLst/>
                        </a:rPr>
                        <a:t>Team</a:t>
                      </a:r>
                      <a:endParaRPr lang="en-US" sz="1600" b="0" dirty="0">
                        <a:effectLst/>
                        <a:latin typeface="Google Sans"/>
                      </a:endParaRPr>
                    </a:p>
                  </a:txBody>
                  <a:tcPr marL="119542" marR="119542" marT="119542" marB="119542" anchor="ctr"/>
                </a:tc>
                <a:tc>
                  <a:txBody>
                    <a:bodyPr/>
                    <a:lstStyle/>
                    <a:p>
                      <a:r>
                        <a:rPr lang="en-US" sz="1600" b="0" dirty="0">
                          <a:effectLst/>
                        </a:rPr>
                        <a:t>Specialized and needs to be coordinated</a:t>
                      </a:r>
                      <a:endParaRPr lang="en-US" sz="1600" b="0" dirty="0">
                        <a:effectLst/>
                        <a:latin typeface="Google Sans"/>
                      </a:endParaRPr>
                    </a:p>
                  </a:txBody>
                  <a:tcPr marL="119542" marR="119542" marT="119542" marB="119542" anchor="ctr"/>
                </a:tc>
                <a:tc>
                  <a:txBody>
                    <a:bodyPr/>
                    <a:lstStyle/>
                    <a:p>
                      <a:r>
                        <a:rPr lang="en-US" sz="1600" b="0" dirty="0">
                          <a:effectLst/>
                        </a:rPr>
                        <a:t>Cross-Functional, Self-Organizing and disciplined</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616678858"/>
                  </a:ext>
                </a:extLst>
              </a:tr>
              <a:tr h="605200">
                <a:tc>
                  <a:txBody>
                    <a:bodyPr/>
                    <a:lstStyle/>
                    <a:p>
                      <a:r>
                        <a:rPr lang="en-US" sz="1600" b="0" dirty="0">
                          <a:effectLst/>
                        </a:rPr>
                        <a:t>PM</a:t>
                      </a:r>
                      <a:endParaRPr lang="en-US" sz="1600" b="0" dirty="0">
                        <a:effectLst/>
                        <a:latin typeface="Google Sans"/>
                      </a:endParaRPr>
                    </a:p>
                  </a:txBody>
                  <a:tcPr marL="119542" marR="119542" marT="119542" marB="119542" anchor="ctr"/>
                </a:tc>
                <a:tc>
                  <a:txBody>
                    <a:bodyPr/>
                    <a:lstStyle/>
                    <a:p>
                      <a:r>
                        <a:rPr lang="en-US" sz="1600" b="0" dirty="0">
                          <a:effectLst/>
                        </a:rPr>
                        <a:t>Manager and Leader</a:t>
                      </a:r>
                      <a:endParaRPr lang="en-US" sz="1600" b="0" dirty="0">
                        <a:effectLst/>
                        <a:latin typeface="Google Sans"/>
                      </a:endParaRPr>
                    </a:p>
                  </a:txBody>
                  <a:tcPr marL="119542" marR="119542" marT="119542" marB="119542" anchor="ctr"/>
                </a:tc>
                <a:tc>
                  <a:txBody>
                    <a:bodyPr/>
                    <a:lstStyle/>
                    <a:p>
                      <a:r>
                        <a:rPr lang="en-US" sz="1600" b="0" dirty="0">
                          <a:effectLst/>
                        </a:rPr>
                        <a:t>Coach, Facilitator, Leader</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2819947159"/>
                  </a:ext>
                </a:extLst>
              </a:tr>
              <a:tr h="815958">
                <a:tc>
                  <a:txBody>
                    <a:bodyPr/>
                    <a:lstStyle/>
                    <a:p>
                      <a:r>
                        <a:rPr lang="en-US" sz="1600" b="0" dirty="0">
                          <a:effectLst/>
                        </a:rPr>
                        <a:t>Customer Relationship</a:t>
                      </a:r>
                      <a:endParaRPr lang="en-US" sz="1600" b="0" dirty="0">
                        <a:effectLst/>
                        <a:latin typeface="Google Sans"/>
                      </a:endParaRPr>
                    </a:p>
                  </a:txBody>
                  <a:tcPr marL="119542" marR="119542" marT="119542" marB="119542" anchor="ctr"/>
                </a:tc>
                <a:tc>
                  <a:txBody>
                    <a:bodyPr/>
                    <a:lstStyle/>
                    <a:p>
                      <a:r>
                        <a:rPr lang="en-US" sz="1600" b="0" dirty="0">
                          <a:effectLst/>
                        </a:rPr>
                        <a:t>Contractual</a:t>
                      </a:r>
                      <a:endParaRPr lang="en-US" sz="1600" b="0" dirty="0">
                        <a:effectLst/>
                        <a:latin typeface="Google Sans"/>
                      </a:endParaRPr>
                    </a:p>
                  </a:txBody>
                  <a:tcPr marL="119542" marR="119542" marT="119542" marB="119542" anchor="ctr"/>
                </a:tc>
                <a:tc>
                  <a:txBody>
                    <a:bodyPr/>
                    <a:lstStyle/>
                    <a:p>
                      <a:r>
                        <a:rPr lang="en-US" sz="1600" b="0" dirty="0">
                          <a:effectLst/>
                        </a:rPr>
                        <a:t>Collaborative</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468114219"/>
                  </a:ext>
                </a:extLst>
              </a:tr>
              <a:tr h="815958">
                <a:tc>
                  <a:txBody>
                    <a:bodyPr/>
                    <a:lstStyle/>
                    <a:p>
                      <a:r>
                        <a:rPr lang="en-US" sz="1600" b="0" dirty="0">
                          <a:effectLst/>
                        </a:rPr>
                        <a:t>End Product</a:t>
                      </a:r>
                      <a:endParaRPr lang="en-US" sz="1600" b="0" dirty="0">
                        <a:effectLst/>
                        <a:latin typeface="Google Sans"/>
                      </a:endParaRPr>
                    </a:p>
                  </a:txBody>
                  <a:tcPr marL="119542" marR="119542" marT="119542" marB="119542" anchor="ctr"/>
                </a:tc>
                <a:tc>
                  <a:txBody>
                    <a:bodyPr/>
                    <a:lstStyle/>
                    <a:p>
                      <a:r>
                        <a:rPr lang="en-US" sz="1600" b="0" dirty="0">
                          <a:effectLst/>
                        </a:rPr>
                        <a:t>Well known at the beginning</a:t>
                      </a:r>
                      <a:endParaRPr lang="en-US" sz="1600" b="0" dirty="0">
                        <a:effectLst/>
                        <a:latin typeface="Google Sans"/>
                      </a:endParaRPr>
                    </a:p>
                  </a:txBody>
                  <a:tcPr marL="119542" marR="119542" marT="119542" marB="119542" anchor="ctr"/>
                </a:tc>
                <a:tc>
                  <a:txBody>
                    <a:bodyPr/>
                    <a:lstStyle/>
                    <a:p>
                      <a:r>
                        <a:rPr lang="en-US" sz="1600" b="0" dirty="0">
                          <a:effectLst/>
                        </a:rPr>
                        <a:t>Emerges and known clearly at the end</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r h="815958">
                <a:tc>
                  <a:txBody>
                    <a:bodyPr/>
                    <a:lstStyle/>
                    <a:p>
                      <a:r>
                        <a:rPr lang="en-US" sz="1600" b="0" dirty="0">
                          <a:effectLst/>
                          <a:latin typeface="Google Sans"/>
                        </a:rPr>
                        <a:t>Focus</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Adherence to plan</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Delivering customer value</a:t>
                      </a:r>
                    </a:p>
                  </a:txBody>
                  <a:tcPr marL="119542" marR="119542" marT="119542" marB="119542" anchor="ctr"/>
                </a:tc>
                <a:extLst>
                  <a:ext uri="{0D108BD9-81ED-4DB2-BD59-A6C34878D82A}">
                    <a16:rowId xmlns:a16="http://schemas.microsoft.com/office/drawing/2014/main" val="3705736947"/>
                  </a:ext>
                </a:extLst>
              </a:tr>
              <a:tr h="0">
                <a:tc>
                  <a:txBody>
                    <a:bodyPr/>
                    <a:lstStyle/>
                    <a:p>
                      <a:r>
                        <a:rPr lang="en-US" sz="1600" b="0" dirty="0">
                          <a:effectLst/>
                          <a:latin typeface="Google Sans"/>
                        </a:rPr>
                        <a:t>Management</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Formal</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Casual</a:t>
                      </a:r>
                    </a:p>
                  </a:txBody>
                  <a:tcPr marL="119542" marR="119542" marT="119542" marB="119542" anchor="ctr"/>
                </a:tc>
                <a:extLst>
                  <a:ext uri="{0D108BD9-81ED-4DB2-BD59-A6C34878D82A}">
                    <a16:rowId xmlns:a16="http://schemas.microsoft.com/office/drawing/2014/main" val="813909254"/>
                  </a:ext>
                </a:extLst>
              </a:tr>
            </a:tbl>
          </a:graphicData>
        </a:graphic>
      </p:graphicFrame>
    </p:spTree>
    <p:custDataLst>
      <p:tags r:id="rId1"/>
    </p:custDataLst>
    <p:extLst>
      <p:ext uri="{BB962C8B-B14F-4D97-AF65-F5344CB8AC3E}">
        <p14:creationId xmlns:p14="http://schemas.microsoft.com/office/powerpoint/2010/main" val="22264129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When to use Traditional or Agile PM Life Cycle</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3" name="Table 2">
            <a:extLst>
              <a:ext uri="{FF2B5EF4-FFF2-40B4-BE49-F238E27FC236}">
                <a16:creationId xmlns:a16="http://schemas.microsoft.com/office/drawing/2014/main" id="{C4B56C7D-92C4-9B91-7643-6EAE827B7C87}"/>
              </a:ext>
            </a:extLst>
          </p:cNvPr>
          <p:cNvGraphicFramePr>
            <a:graphicFrameLocks noGrp="1"/>
          </p:cNvGraphicFramePr>
          <p:nvPr>
            <p:extLst>
              <p:ext uri="{D42A27DB-BD31-4B8C-83A1-F6EECF244321}">
                <p14:modId xmlns:p14="http://schemas.microsoft.com/office/powerpoint/2010/main" val="3072428853"/>
              </p:ext>
            </p:extLst>
          </p:nvPr>
        </p:nvGraphicFramePr>
        <p:xfrm>
          <a:off x="838199" y="1535373"/>
          <a:ext cx="10785529" cy="3309570"/>
        </p:xfrm>
        <a:graphic>
          <a:graphicData uri="http://schemas.openxmlformats.org/drawingml/2006/table">
            <a:tbl>
              <a:tblPr firstRow="1" firstCol="1">
                <a:tableStyleId>{B301B821-A1FF-4177-AEE7-76D212191A09}</a:tableStyleId>
              </a:tblPr>
              <a:tblGrid>
                <a:gridCol w="5167824">
                  <a:extLst>
                    <a:ext uri="{9D8B030D-6E8A-4147-A177-3AD203B41FA5}">
                      <a16:colId xmlns:a16="http://schemas.microsoft.com/office/drawing/2014/main" val="3452719737"/>
                    </a:ext>
                  </a:extLst>
                </a:gridCol>
                <a:gridCol w="5617705">
                  <a:extLst>
                    <a:ext uri="{9D8B030D-6E8A-4147-A177-3AD203B41FA5}">
                      <a16:colId xmlns:a16="http://schemas.microsoft.com/office/drawing/2014/main" val="1875376661"/>
                    </a:ext>
                  </a:extLst>
                </a:gridCol>
              </a:tblGrid>
              <a:tr h="265864">
                <a:tc>
                  <a:txBody>
                    <a:bodyPr/>
                    <a:lstStyle/>
                    <a:p>
                      <a:pPr algn="ctr"/>
                      <a:r>
                        <a:rPr lang="en-US" sz="2000" b="0" dirty="0">
                          <a:effectLst/>
                        </a:rPr>
                        <a:t>Traditional</a:t>
                      </a:r>
                      <a:endParaRPr lang="en-US" sz="2000" b="0" dirty="0">
                        <a:effectLst/>
                        <a:latin typeface="Google Sans"/>
                      </a:endParaRPr>
                    </a:p>
                  </a:txBody>
                  <a:tcPr marL="71725" marR="71725" marT="35863" marB="35863" anchor="ctr"/>
                </a:tc>
                <a:tc>
                  <a:txBody>
                    <a:bodyPr/>
                    <a:lstStyle/>
                    <a:p>
                      <a:pPr algn="ctr"/>
                      <a:r>
                        <a:rPr lang="en-US" sz="2000" b="0" dirty="0">
                          <a:effectLst/>
                        </a:rPr>
                        <a:t>Agile</a:t>
                      </a:r>
                      <a:endParaRPr lang="en-US" sz="2000" b="0" dirty="0">
                        <a:effectLst/>
                        <a:latin typeface="Google Sans"/>
                      </a:endParaRPr>
                    </a:p>
                  </a:txBody>
                  <a:tcPr marL="71725" marR="71725" marT="35863" marB="35863" anchor="ctr"/>
                </a:tc>
                <a:extLst>
                  <a:ext uri="{0D108BD9-81ED-4DB2-BD59-A6C34878D82A}">
                    <a16:rowId xmlns:a16="http://schemas.microsoft.com/office/drawing/2014/main" val="4113366366"/>
                  </a:ext>
                </a:extLst>
              </a:tr>
              <a:tr h="394443">
                <a:tc>
                  <a:txBody>
                    <a:bodyPr/>
                    <a:lstStyle/>
                    <a:p>
                      <a:pPr algn="ctr"/>
                      <a:r>
                        <a:rPr lang="en-US" sz="1800" b="0" dirty="0">
                          <a:effectLst/>
                        </a:rPr>
                        <a:t>Requirements are well-defined and stable</a:t>
                      </a:r>
                    </a:p>
                  </a:txBody>
                  <a:tcPr marL="119542" marR="119542" marT="119542" marB="119542" anchor="ctr"/>
                </a:tc>
                <a:tc>
                  <a:txBody>
                    <a:bodyPr/>
                    <a:lstStyle/>
                    <a:p>
                      <a:pPr algn="ctr"/>
                      <a:r>
                        <a:rPr lang="en-US" sz="1800" b="0" dirty="0">
                          <a:effectLst/>
                        </a:rPr>
                        <a:t>Requirements are complex or uncertain</a:t>
                      </a:r>
                    </a:p>
                  </a:txBody>
                  <a:tcPr marL="119542" marR="119542" marT="119542" marB="119542" anchor="ctr"/>
                </a:tc>
                <a:extLst>
                  <a:ext uri="{0D108BD9-81ED-4DB2-BD59-A6C34878D82A}">
                    <a16:rowId xmlns:a16="http://schemas.microsoft.com/office/drawing/2014/main" val="1616678858"/>
                  </a:ext>
                </a:extLst>
              </a:tr>
              <a:tr h="605200">
                <a:tc>
                  <a:txBody>
                    <a:bodyPr/>
                    <a:lstStyle/>
                    <a:p>
                      <a:pPr algn="ctr"/>
                      <a:r>
                        <a:rPr lang="en-US" sz="1800" b="0" dirty="0">
                          <a:effectLst/>
                        </a:rPr>
                        <a:t>Projects is complex and require a high degree of predictability</a:t>
                      </a:r>
                    </a:p>
                  </a:txBody>
                  <a:tcPr marL="119542" marR="119542" marT="119542" marB="119542" anchor="ctr"/>
                </a:tc>
                <a:tc>
                  <a:txBody>
                    <a:bodyPr/>
                    <a:lstStyle/>
                    <a:p>
                      <a:pPr algn="ctr"/>
                      <a:r>
                        <a:rPr lang="en-US" sz="1800" b="0" dirty="0">
                          <a:effectLst/>
                        </a:rPr>
                        <a:t>Project needs to be delivered quickly</a:t>
                      </a:r>
                    </a:p>
                  </a:txBody>
                  <a:tcPr marL="119542" marR="119542" marT="119542" marB="119542" anchor="ctr"/>
                </a:tc>
                <a:extLst>
                  <a:ext uri="{0D108BD9-81ED-4DB2-BD59-A6C34878D82A}">
                    <a16:rowId xmlns:a16="http://schemas.microsoft.com/office/drawing/2014/main" val="2819947159"/>
                  </a:ext>
                </a:extLst>
              </a:tr>
              <a:tr h="815958">
                <a:tc>
                  <a:txBody>
                    <a:bodyPr/>
                    <a:lstStyle/>
                    <a:p>
                      <a:pPr algn="ctr"/>
                      <a:r>
                        <a:rPr lang="en-US" sz="1800" b="0" dirty="0">
                          <a:effectLst/>
                        </a:rPr>
                        <a:t>When regulations or industry standards require specific documentation</a:t>
                      </a:r>
                    </a:p>
                  </a:txBody>
                  <a:tcPr marL="119542" marR="119542" marT="119542" marB="119542" anchor="ctr"/>
                </a:tc>
                <a:tc>
                  <a:txBody>
                    <a:bodyPr/>
                    <a:lstStyle/>
                    <a:p>
                      <a:pPr algn="ctr"/>
                      <a:r>
                        <a:rPr lang="en-US" sz="1800" b="0" dirty="0">
                          <a:effectLst/>
                        </a:rPr>
                        <a:t>When customer feedback is important</a:t>
                      </a:r>
                    </a:p>
                  </a:txBody>
                  <a:tcPr marL="119542" marR="119542" marT="119542" marB="119542" anchor="ctr"/>
                </a:tc>
                <a:extLst>
                  <a:ext uri="{0D108BD9-81ED-4DB2-BD59-A6C34878D82A}">
                    <a16:rowId xmlns:a16="http://schemas.microsoft.com/office/drawing/2014/main" val="3468114219"/>
                  </a:ext>
                </a:extLst>
              </a:tr>
              <a:tr h="815958">
                <a:tc>
                  <a:txBody>
                    <a:bodyPr/>
                    <a:lstStyle/>
                    <a:p>
                      <a:pPr algn="ctr"/>
                      <a:r>
                        <a:rPr lang="en-US" sz="1800" b="0" dirty="0">
                          <a:effectLst/>
                        </a:rPr>
                        <a:t>When teams (or culture) are not familiar with agile methodologies</a:t>
                      </a:r>
                      <a:endParaRPr lang="en-US" sz="1800" b="0" dirty="0">
                        <a:effectLst/>
                        <a:latin typeface="Google Sans"/>
                      </a:endParaRPr>
                    </a:p>
                  </a:txBody>
                  <a:tcPr marL="119542" marR="119542" marT="119542" marB="119542" anchor="ctr"/>
                </a:tc>
                <a:tc>
                  <a:txBody>
                    <a:bodyPr/>
                    <a:lstStyle/>
                    <a:p>
                      <a:pPr algn="ctr"/>
                      <a:r>
                        <a:rPr lang="en-US" sz="1800" b="0" dirty="0">
                          <a:effectLst/>
                        </a:rPr>
                        <a:t>Teams are self-organizing and disciplined</a:t>
                      </a:r>
                      <a:endParaRPr lang="en-US" sz="18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bl>
          </a:graphicData>
        </a:graphic>
      </p:graphicFrame>
    </p:spTree>
    <p:custDataLst>
      <p:tags r:id="rId1"/>
    </p:custDataLst>
    <p:extLst>
      <p:ext uri="{BB962C8B-B14F-4D97-AF65-F5344CB8AC3E}">
        <p14:creationId xmlns:p14="http://schemas.microsoft.com/office/powerpoint/2010/main" val="22662622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9" name="Diagram 8">
            <a:extLst>
              <a:ext uri="{FF2B5EF4-FFF2-40B4-BE49-F238E27FC236}">
                <a16:creationId xmlns:a16="http://schemas.microsoft.com/office/drawing/2014/main" id="{E87B0FC0-4D33-1F2D-CAC0-F42870FF0BAF}"/>
              </a:ext>
            </a:extLst>
          </p:cNvPr>
          <p:cNvGraphicFramePr/>
          <p:nvPr>
            <p:extLst>
              <p:ext uri="{D42A27DB-BD31-4B8C-83A1-F6EECF244321}">
                <p14:modId xmlns:p14="http://schemas.microsoft.com/office/powerpoint/2010/main" val="241580798"/>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112693" cy="4462760"/>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Question for Discussion: </a:t>
            </a:r>
          </a:p>
          <a:p>
            <a:pPr marL="285750" lvl="3" indent="1206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Select a project from your organization.</a:t>
            </a:r>
          </a:p>
          <a:p>
            <a:pPr marL="285750" lvl="3" indent="1206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Identify is it following Traditional or Agile Life Cycle</a:t>
            </a:r>
          </a:p>
          <a:p>
            <a:pPr marL="285750" lvl="3" indent="1206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List strengths and weaknesses of this life cycle on the project.</a:t>
            </a: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6D9E8E3F-9263-6274-82B1-2EAFD37B2BBE}"/>
              </a:ext>
            </a:extLst>
          </p:cNvPr>
          <p:cNvSpPr txBox="1"/>
          <p:nvPr/>
        </p:nvSpPr>
        <p:spPr>
          <a:xfrm>
            <a:off x="5363840" y="3356333"/>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43417C83-2034-5D03-1AF7-D44B7A4C7731}"/>
              </a:ext>
            </a:extLst>
          </p:cNvPr>
          <p:cNvSpPr txBox="1"/>
          <p:nvPr/>
        </p:nvSpPr>
        <p:spPr>
          <a:xfrm>
            <a:off x="5592720" y="3558425"/>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117EE949-C804-D1C8-475C-3764F1D9BBD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31496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id="{E69A420E-058F-FEED-3473-39EBCC9D2CA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585724" cy="2062103"/>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marL="285750" lvl="0" indent="-285750">
              <a:buFont typeface="Arial" panose="020B0604020202020204" pitchFamily="34" charset="0"/>
              <a:buChar char="•"/>
            </a:pP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3"/>
              </a:rPr>
              <a:t>“Implementing Agile in an Organization: A Six-Step Guide”</a:t>
            </a:r>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4BA6C6A6-20BC-DBFB-1CD3-BC0F86446F34}"/>
              </a:ext>
            </a:extLst>
          </p:cNvPr>
          <p:cNvSpPr txBox="1"/>
          <p:nvPr/>
        </p:nvSpPr>
        <p:spPr>
          <a:xfrm>
            <a:off x="5356472" y="3343589"/>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C5244295-BA6A-1100-E2D0-9240E913FB2A}"/>
              </a:ext>
            </a:extLst>
          </p:cNvPr>
          <p:cNvSpPr txBox="1"/>
          <p:nvPr/>
        </p:nvSpPr>
        <p:spPr>
          <a:xfrm>
            <a:off x="5585352" y="3545681"/>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B4F61CBE-49A8-4748-6216-1A1D183E926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413864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0.5|42.8"/>
</p:tagLst>
</file>

<file path=ppt/tags/tag2.xml><?xml version="1.0" encoding="utf-8"?>
<p:tagLst xmlns:a="http://schemas.openxmlformats.org/drawingml/2006/main" xmlns:r="http://schemas.openxmlformats.org/officeDocument/2006/relationships" xmlns:p="http://schemas.openxmlformats.org/presentationml/2006/main">
  <p:tag name="TIMING" val="|50.5|42.8"/>
</p:tagLst>
</file>

<file path=ppt/tags/tag3.xml><?xml version="1.0" encoding="utf-8"?>
<p:tagLst xmlns:a="http://schemas.openxmlformats.org/drawingml/2006/main" xmlns:r="http://schemas.openxmlformats.org/officeDocument/2006/relationships" xmlns:p="http://schemas.openxmlformats.org/presentationml/2006/main">
  <p:tag name="TIMING" val="|50.5|42.8"/>
</p:tagLst>
</file>

<file path=ppt/tags/tag4.xml><?xml version="1.0" encoding="utf-8"?>
<p:tagLst xmlns:a="http://schemas.openxmlformats.org/drawingml/2006/main" xmlns:r="http://schemas.openxmlformats.org/officeDocument/2006/relationships" xmlns:p="http://schemas.openxmlformats.org/presentationml/2006/main">
  <p:tag name="TIMING" val="|50.5|42.8"/>
</p:tagLst>
</file>

<file path=ppt/tags/tag5.xml><?xml version="1.0" encoding="utf-8"?>
<p:tagLst xmlns:a="http://schemas.openxmlformats.org/drawingml/2006/main" xmlns:r="http://schemas.openxmlformats.org/officeDocument/2006/relationships" xmlns:p="http://schemas.openxmlformats.org/presentationml/2006/main">
  <p:tag name="TIMING" val="|50.5|42.8"/>
</p:tagLst>
</file>

<file path=ppt/tags/tag6.xml><?xml version="1.0" encoding="utf-8"?>
<p:tagLst xmlns:a="http://schemas.openxmlformats.org/drawingml/2006/main" xmlns:r="http://schemas.openxmlformats.org/officeDocument/2006/relationships" xmlns:p="http://schemas.openxmlformats.org/presentationml/2006/main">
  <p:tag name="TIMING" val="|50.5|42.8"/>
</p:tagLst>
</file>

<file path=ppt/tags/tag7.xml><?xml version="1.0" encoding="utf-8"?>
<p:tagLst xmlns:a="http://schemas.openxmlformats.org/drawingml/2006/main" xmlns:r="http://schemas.openxmlformats.org/officeDocument/2006/relationships" xmlns:p="http://schemas.openxmlformats.org/presentationml/2006/main">
  <p:tag name="TIMING" val="|50.5|42.8"/>
</p:tagLst>
</file>

<file path=ppt/tags/tag8.xml><?xml version="1.0" encoding="utf-8"?>
<p:tagLst xmlns:a="http://schemas.openxmlformats.org/drawingml/2006/main" xmlns:r="http://schemas.openxmlformats.org/officeDocument/2006/relationships" xmlns:p="http://schemas.openxmlformats.org/presentationml/2006/main">
  <p:tag name="TIMING" val="|50.5|42.8"/>
</p:tagLst>
</file>

<file path=ppt/tags/tag9.xml><?xml version="1.0" encoding="utf-8"?>
<p:tagLst xmlns:a="http://schemas.openxmlformats.org/drawingml/2006/main" xmlns:r="http://schemas.openxmlformats.org/officeDocument/2006/relationships" xmlns:p="http://schemas.openxmlformats.org/presentationml/2006/main">
  <p:tag name="TIMING" val="|50.5|42.8"/>
</p:tagLst>
</file>

<file path=ppt/tags/tag10.xml><?xml version="1.0" encoding="utf-8"?>
<p:tagLst xmlns:a="http://schemas.openxmlformats.org/drawingml/2006/main" xmlns:r="http://schemas.openxmlformats.org/officeDocument/2006/relationships" xmlns:p="http://schemas.openxmlformats.org/presentationml/2006/main">
  <p:tag name="TIMING" val="|50.5|42.8"/>
</p:tagLst>
</file>

<file path=ppt/tags/tag11.xml><?xml version="1.0" encoding="utf-8"?>
<p:tagLst xmlns:a="http://schemas.openxmlformats.org/drawingml/2006/main" xmlns:r="http://schemas.openxmlformats.org/officeDocument/2006/relationships" xmlns:p="http://schemas.openxmlformats.org/presentationml/2006/main">
  <p:tag name="TIMING" val="|50.5|42.8"/>
</p:tagLst>
</file>

<file path=ppt/tags/tag12.xml><?xml version="1.0" encoding="utf-8"?>
<p:tagLst xmlns:a="http://schemas.openxmlformats.org/drawingml/2006/main" xmlns:r="http://schemas.openxmlformats.org/officeDocument/2006/relationships" xmlns:p="http://schemas.openxmlformats.org/presentationml/2006/main">
  <p:tag name="TIMING" val="|50.5|42.8"/>
</p:tagLst>
</file>

<file path=ppt/tags/tag13.xml><?xml version="1.0" encoding="utf-8"?>
<p:tagLst xmlns:a="http://schemas.openxmlformats.org/drawingml/2006/main" xmlns:r="http://schemas.openxmlformats.org/officeDocument/2006/relationships" xmlns:p="http://schemas.openxmlformats.org/presentationml/2006/main">
  <p:tag name="TIMING" val="|50.5|42.8"/>
</p:tagLst>
</file>

<file path=ppt/tags/tag14.xml><?xml version="1.0" encoding="utf-8"?>
<p:tagLst xmlns:a="http://schemas.openxmlformats.org/drawingml/2006/main" xmlns:r="http://schemas.openxmlformats.org/officeDocument/2006/relationships" xmlns:p="http://schemas.openxmlformats.org/presentationml/2006/main">
  <p:tag name="TIMING" val="|50.5|42.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B7EEC79-B13B-44E6-93D4-EE483195E918}"/>
</file>

<file path=customXml/itemProps2.xml><?xml version="1.0" encoding="utf-8"?>
<ds:datastoreItem xmlns:ds="http://schemas.openxmlformats.org/officeDocument/2006/customXml" ds:itemID="{31C14522-516F-4CD8-B533-78A9F7C5E569}"/>
</file>

<file path=customXml/itemProps3.xml><?xml version="1.0" encoding="utf-8"?>
<ds:datastoreItem xmlns:ds="http://schemas.openxmlformats.org/officeDocument/2006/customXml" ds:itemID="{01BD625A-495A-4A77-AB58-441DF167EB56}"/>
</file>

<file path=docProps/app.xml><?xml version="1.0" encoding="utf-8"?>
<Properties xmlns="http://schemas.openxmlformats.org/officeDocument/2006/extended-properties" xmlns:vt="http://schemas.openxmlformats.org/officeDocument/2006/docPropsVTypes">
  <TotalTime>5102</TotalTime>
  <Words>2383</Words>
  <Application>Microsoft Macintosh PowerPoint</Application>
  <PresentationFormat>Widescreen</PresentationFormat>
  <Paragraphs>433</Paragraphs>
  <Slides>37</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Calibri</vt:lpstr>
      <vt:lpstr>Calibri Light</vt:lpstr>
      <vt:lpstr>Century Gothic</vt:lpstr>
      <vt:lpstr>Google Sans</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The Four main Project Life Cycles</vt:lpstr>
      <vt:lpstr>Comparing The four main Project Life Cycles</vt:lpstr>
      <vt:lpstr>The Continuum of Project Lifecycles</vt:lpstr>
      <vt:lpstr>PowerPoint Presentation</vt:lpstr>
      <vt:lpstr>PowerPoint Presentation</vt:lpstr>
      <vt:lpstr>Traditional PM has 5 processes groups that interact and overlap</vt:lpstr>
      <vt:lpstr>Traditional PM addresses 10 areas from initiation to closing</vt:lpstr>
      <vt:lpstr>PowerPoint Presentation</vt:lpstr>
      <vt:lpstr>PowerPoint Presentation</vt:lpstr>
      <vt:lpstr>PowerPoint Presentation</vt:lpstr>
      <vt:lpstr>PowerPoint Presentation</vt:lpstr>
      <vt:lpstr>PowerPoint Presentation</vt:lpstr>
      <vt:lpstr>Benefits and Drawbacks of Traditional PM</vt:lpstr>
      <vt:lpstr>Traditional PM Case Study: Apollo 11 Mission</vt:lpstr>
      <vt:lpstr>PowerPoint Presentation</vt:lpstr>
      <vt:lpstr>Agile Practices and Processes</vt:lpstr>
      <vt:lpstr>All Agile Models are incremental</vt:lpstr>
      <vt:lpstr>PowerPoint Presentation</vt:lpstr>
      <vt:lpstr>PowerPoint Presentation</vt:lpstr>
      <vt:lpstr>PowerPoint Presentation</vt:lpstr>
      <vt:lpstr>PowerPoint Presentation</vt:lpstr>
      <vt:lpstr>Benefits and Drawbacks of Agile PM</vt:lpstr>
      <vt:lpstr>Agile Case Study: Developing and launching a new  music streaming service</vt:lpstr>
      <vt:lpstr>PowerPoint Presentation</vt:lpstr>
      <vt:lpstr>Similarities between Traditional and Agile PM</vt:lpstr>
      <vt:lpstr>Differences between Traditional and Agile PM (1/2)</vt:lpstr>
      <vt:lpstr>Differences between Traditional and Agile PM (2/2)</vt:lpstr>
      <vt:lpstr>When to use Traditional or Agile PM Life Cycle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21</cp:revision>
  <dcterms:created xsi:type="dcterms:W3CDTF">2023-04-29T09:08:00Z</dcterms:created>
  <dcterms:modified xsi:type="dcterms:W3CDTF">2024-05-06T22:13:11Z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