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536" r:id="rId5"/>
    <p:sldId id="648" r:id="rId6"/>
    <p:sldId id="629" r:id="rId7"/>
    <p:sldId id="630" r:id="rId8"/>
    <p:sldId id="624" r:id="rId9"/>
    <p:sldId id="654" r:id="rId10"/>
    <p:sldId id="653" r:id="rId11"/>
    <p:sldId id="529" r:id="rId12"/>
    <p:sldId id="632" r:id="rId13"/>
    <p:sldId id="643" r:id="rId14"/>
    <p:sldId id="644" r:id="rId15"/>
    <p:sldId id="662" r:id="rId16"/>
    <p:sldId id="530" r:id="rId17"/>
    <p:sldId id="649" r:id="rId18"/>
    <p:sldId id="552" r:id="rId19"/>
    <p:sldId id="651" r:id="rId20"/>
    <p:sldId id="652" r:id="rId21"/>
    <p:sldId id="666" r:id="rId22"/>
    <p:sldId id="551" r:id="rId23"/>
    <p:sldId id="642" r:id="rId24"/>
    <p:sldId id="646" r:id="rId25"/>
    <p:sldId id="650" r:id="rId26"/>
    <p:sldId id="582" r:id="rId27"/>
    <p:sldId id="655" r:id="rId28"/>
    <p:sldId id="625" r:id="rId29"/>
    <p:sldId id="626" r:id="rId30"/>
    <p:sldId id="531" r:id="rId31"/>
    <p:sldId id="561" r:id="rId32"/>
    <p:sldId id="598" r:id="rId33"/>
    <p:sldId id="637" r:id="rId34"/>
    <p:sldId id="555" r:id="rId35"/>
    <p:sldId id="658" r:id="rId36"/>
    <p:sldId id="591" r:id="rId37"/>
    <p:sldId id="593" r:id="rId38"/>
    <p:sldId id="659" r:id="rId39"/>
    <p:sldId id="550" r:id="rId40"/>
    <p:sldId id="553" r:id="rId41"/>
    <p:sldId id="663" r:id="rId42"/>
    <p:sldId id="592" r:id="rId43"/>
    <p:sldId id="661" r:id="rId44"/>
    <p:sldId id="656" r:id="rId45"/>
    <p:sldId id="657" r:id="rId46"/>
    <p:sldId id="633"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6"/>
            <p14:sldId id="648"/>
            <p14:sldId id="629"/>
            <p14:sldId id="630"/>
            <p14:sldId id="624"/>
            <p14:sldId id="654"/>
            <p14:sldId id="653"/>
            <p14:sldId id="529"/>
            <p14:sldId id="632"/>
            <p14:sldId id="643"/>
            <p14:sldId id="644"/>
            <p14:sldId id="662"/>
            <p14:sldId id="530"/>
            <p14:sldId id="649"/>
            <p14:sldId id="552"/>
            <p14:sldId id="651"/>
            <p14:sldId id="652"/>
            <p14:sldId id="666"/>
            <p14:sldId id="551"/>
            <p14:sldId id="642"/>
            <p14:sldId id="646"/>
            <p14:sldId id="650"/>
            <p14:sldId id="582"/>
            <p14:sldId id="655"/>
            <p14:sldId id="625"/>
            <p14:sldId id="626"/>
            <p14:sldId id="531"/>
            <p14:sldId id="561"/>
            <p14:sldId id="598"/>
            <p14:sldId id="637"/>
            <p14:sldId id="555"/>
            <p14:sldId id="658"/>
            <p14:sldId id="591"/>
            <p14:sldId id="593"/>
            <p14:sldId id="659"/>
            <p14:sldId id="550"/>
            <p14:sldId id="553"/>
            <p14:sldId id="663"/>
            <p14:sldId id="592"/>
            <p14:sldId id="661"/>
            <p14:sldId id="656"/>
            <p14:sldId id="657"/>
            <p14:sldId id="63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D200"/>
    <a:srgbClr val="00AEEF"/>
    <a:srgbClr val="000000"/>
    <a:srgbClr val="203E5F"/>
    <a:srgbClr val="F58221"/>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86339" autoAdjust="0"/>
  </p:normalViewPr>
  <p:slideViewPr>
    <p:cSldViewPr snapToGrid="0">
      <p:cViewPr varScale="1">
        <p:scale>
          <a:sx n="73" d="100"/>
          <a:sy n="73" d="100"/>
        </p:scale>
        <p:origin x="618" y="72"/>
      </p:cViewPr>
      <p:guideLst/>
    </p:cSldViewPr>
  </p:slideViewPr>
  <p:outlineViewPr>
    <p:cViewPr>
      <p:scale>
        <a:sx n="33" d="100"/>
        <a:sy n="33" d="100"/>
      </p:scale>
      <p:origin x="0" y="-4380"/>
    </p:cViewPr>
  </p:outlineViewPr>
  <p:notesTextViewPr>
    <p:cViewPr>
      <p:scale>
        <a:sx n="1" d="1"/>
        <a:sy n="1" d="1"/>
      </p:scale>
      <p:origin x="0" y="0"/>
    </p:cViewPr>
  </p:notesTextViewPr>
  <p:sorterViewPr>
    <p:cViewPr>
      <p:scale>
        <a:sx n="100" d="100"/>
        <a:sy n="100" d="100"/>
      </p:scale>
      <p:origin x="0" y="-1375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136"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0423884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397811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0208251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2623416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10"/>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2710576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10"/>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6722850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42.xml.rels><?xml version="1.0" encoding="UTF-8" standalone="yes"?>
<Relationships xmlns="http://schemas.openxmlformats.org/package/2006/relationships"><Relationship Id="rId3" Type="http://schemas.openxmlformats.org/officeDocument/2006/relationships/hyperlink" Target="https://www.freshbooks.com/" TargetMode="External"/><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5.xml"/><Relationship Id="rId5" Type="http://schemas.openxmlformats.org/officeDocument/2006/relationships/image" Target="../media/image20.png"/><Relationship Id="rId4" Type="http://schemas.openxmlformats.org/officeDocument/2006/relationships/image" Target="../media/image3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0" y="2442643"/>
            <a:ext cx="5526934" cy="646331"/>
          </a:xfrm>
          <a:prstGeom prst="rect">
            <a:avLst/>
          </a:prstGeom>
          <a:noFill/>
        </p:spPr>
        <p:txBody>
          <a:bodyPr wrap="square" rtlCol="0">
            <a:spAutoFit/>
          </a:bodyPr>
          <a:lstStyle/>
          <a:p>
            <a:pPr algn="ctr"/>
            <a:r>
              <a:rPr lang="ar-EG" sz="3600" b="1" dirty="0">
                <a:solidFill>
                  <a:srgbClr val="00AEEF"/>
                </a:solidFill>
                <a:latin typeface="Times New Roman"/>
                <a:cs typeface="Times New Roman"/>
              </a:rPr>
              <a:t>التكلفة والعائد في التسويق </a:t>
            </a:r>
            <a:r>
              <a:rPr lang="ar-EG" sz="3600" b="1" dirty="0" smtClean="0">
                <a:solidFill>
                  <a:srgbClr val="00AEEF"/>
                </a:solidFill>
                <a:latin typeface="Times New Roman"/>
                <a:cs typeface="Times New Roman"/>
              </a:rPr>
              <a:t>الرقمي</a:t>
            </a:r>
            <a:endParaRPr lang="en-US" sz="3600" b="1" dirty="0">
              <a:solidFill>
                <a:srgbClr val="00AEEF"/>
              </a:solidFill>
              <a:latin typeface="Times New Roman"/>
              <a:cs typeface="Times New Roman"/>
            </a:endParaRPr>
          </a:p>
        </p:txBody>
      </p:sp>
      <p:sp>
        <p:nvSpPr>
          <p:cNvPr id="34" name="Rectangle: Rounded Corners 33"/>
          <p:cNvSpPr/>
          <p:nvPr/>
        </p:nvSpPr>
        <p:spPr>
          <a:xfrm>
            <a:off x="672594" y="581099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a:cs typeface="Times New Roman"/>
              </a:rPr>
              <a:t>المحاضرة </a:t>
            </a:r>
            <a:r>
              <a:rPr lang="ar-EG" sz="2800" b="1" dirty="0" smtClean="0">
                <a:solidFill>
                  <a:schemeClr val="bg1"/>
                </a:solidFill>
                <a:latin typeface="Times New Roman"/>
                <a:cs typeface="Times New Roman"/>
              </a:rPr>
              <a:t>الثالثه</a:t>
            </a:r>
            <a:endParaRPr lang="en-US" sz="2800" b="1" dirty="0">
              <a:solidFill>
                <a:schemeClr val="bg1"/>
              </a:solidFill>
              <a:latin typeface="Times New Roman"/>
              <a:cs typeface="Times New Roman"/>
            </a:endParaRPr>
          </a:p>
        </p:txBody>
      </p:sp>
      <p:sp>
        <p:nvSpPr>
          <p:cNvPr id="46" name="TextBox 45"/>
          <p:cNvSpPr txBox="1"/>
          <p:nvPr/>
        </p:nvSpPr>
        <p:spPr>
          <a:xfrm>
            <a:off x="1413350" y="5048093"/>
            <a:ext cx="1348446" cy="461665"/>
          </a:xfrm>
          <a:prstGeom prst="rect">
            <a:avLst/>
          </a:prstGeom>
          <a:noFill/>
        </p:spPr>
        <p:txBody>
          <a:bodyPr wrap="none" rtlCol="0">
            <a:spAutoFit/>
          </a:bodyPr>
          <a:lstStyle/>
          <a:p>
            <a:r>
              <a:rPr lang="en-MY" sz="2400" dirty="0">
                <a:latin typeface="Alexandria" charset="0"/>
                <a:cs typeface="Alexandria" charset="0"/>
              </a:rPr>
              <a:t>MKT236</a:t>
            </a:r>
            <a:endParaRPr lang="en-US" sz="24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 xmlns:a16="http://schemas.microsoft.com/office/drawing/2014/main" id="{070C19C1-1189-2F4B-4A5F-BC7820FA69EF}"/>
              </a:ext>
            </a:extLst>
          </p:cNvPr>
          <p:cNvSpPr txBox="1"/>
          <p:nvPr/>
        </p:nvSpPr>
        <p:spPr>
          <a:xfrm>
            <a:off x="1357092" y="3882342"/>
            <a:ext cx="2679164" cy="461665"/>
          </a:xfrm>
          <a:prstGeom prst="rect">
            <a:avLst/>
          </a:prstGeom>
          <a:noFill/>
        </p:spPr>
        <p:txBody>
          <a:bodyPr wrap="square" rtlCol="0">
            <a:spAutoFit/>
          </a:bodyPr>
          <a:lstStyle/>
          <a:p>
            <a:r>
              <a:rPr lang="ar-SA" sz="2400" b="1" i="0" dirty="0">
                <a:solidFill>
                  <a:srgbClr val="0F0F0F"/>
                </a:solidFill>
                <a:effectLst/>
                <a:latin typeface="Roboto" panose="02000000000000000000" pitchFamily="2" charset="0"/>
              </a:rPr>
              <a:t>إ</a:t>
            </a:r>
            <a:r>
              <a:rPr lang="ar-SA" sz="2400" dirty="0">
                <a:latin typeface="Alexandria" charset="0"/>
                <a:cs typeface="Alexandria" charset="0"/>
              </a:rPr>
              <a:t>عداد د. محسن مرشد</a:t>
            </a:r>
          </a:p>
        </p:txBody>
      </p:sp>
    </p:spTree>
    <p:extLst>
      <p:ext uri="{BB962C8B-B14F-4D97-AF65-F5344CB8AC3E}">
        <p14:creationId xmlns:p14="http://schemas.microsoft.com/office/powerpoint/2010/main" val="31848098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00737" y="1136132"/>
            <a:ext cx="7932183" cy="5262979"/>
          </a:xfrm>
          <a:prstGeom prst="rect">
            <a:avLst/>
          </a:prstGeom>
          <a:noFill/>
        </p:spPr>
        <p:txBody>
          <a:bodyPr wrap="square" rtlCol="0">
            <a:spAutoFit/>
          </a:bodyPr>
          <a:lstStyle/>
          <a:p>
            <a:pPr marL="457200" indent="-457200" algn="r" rtl="1">
              <a:lnSpc>
                <a:spcPct val="150000"/>
              </a:lnSpc>
              <a:buFont typeface="Arial" panose="020B0604020202020204" pitchFamily="34" charset="0"/>
              <a:buChar char="•"/>
            </a:pPr>
            <a:r>
              <a:rPr lang="ar-EG" sz="2800" b="1" dirty="0" smtClean="0">
                <a:latin typeface="Alexandria" charset="0"/>
              </a:rPr>
              <a:t>في المحاضرة السابقة:</a:t>
            </a:r>
          </a:p>
          <a:p>
            <a:pPr marL="457200" indent="-457200" algn="r" rtl="1">
              <a:lnSpc>
                <a:spcPct val="150000"/>
              </a:lnSpc>
              <a:buFont typeface="Arial" panose="020B0604020202020204" pitchFamily="34" charset="0"/>
              <a:buChar char="•"/>
            </a:pPr>
            <a:r>
              <a:rPr lang="ar-EG" sz="2800" b="1" dirty="0" smtClean="0">
                <a:latin typeface="Alexandria" charset="0"/>
              </a:rPr>
              <a:t>مقدمة </a:t>
            </a:r>
            <a:r>
              <a:rPr lang="ar-EG" sz="2800" b="1" dirty="0">
                <a:latin typeface="Alexandria" charset="0"/>
              </a:rPr>
              <a:t>في </a:t>
            </a:r>
            <a:r>
              <a:rPr lang="ar-EG" sz="2800" b="1" dirty="0" smtClean="0">
                <a:latin typeface="Alexandria" charset="0"/>
              </a:rPr>
              <a:t>تطور التسويق الرقمي</a:t>
            </a:r>
            <a:r>
              <a:rPr lang="en-US" sz="2800" b="1" dirty="0">
                <a:latin typeface="Alexandria" charset="0"/>
              </a:rPr>
              <a:t>.</a:t>
            </a:r>
            <a:endParaRPr lang="ar-EG" sz="2800" b="1" dirty="0">
              <a:latin typeface="Alexandria" charset="0"/>
            </a:endParaRPr>
          </a:p>
          <a:p>
            <a:pPr marL="457200" indent="-457200" algn="r" rtl="1">
              <a:lnSpc>
                <a:spcPct val="150000"/>
              </a:lnSpc>
              <a:buFont typeface="Arial" panose="020B0604020202020204" pitchFamily="34" charset="0"/>
              <a:buChar char="•"/>
            </a:pPr>
            <a:r>
              <a:rPr lang="ar-EG" sz="2800" b="1" dirty="0" smtClean="0">
                <a:latin typeface="Alexandria" charset="0"/>
              </a:rPr>
              <a:t>كيف </a:t>
            </a:r>
            <a:r>
              <a:rPr lang="ar-EG" sz="2800" b="1" dirty="0">
                <a:latin typeface="Alexandria" charset="0"/>
              </a:rPr>
              <a:t>أثر التسويق الرقمي على الهيكل </a:t>
            </a:r>
            <a:r>
              <a:rPr lang="ar-EG" sz="2800" b="1" dirty="0" smtClean="0">
                <a:latin typeface="Alexandria" charset="0"/>
              </a:rPr>
              <a:t>الاقتصادي للأسواق</a:t>
            </a:r>
            <a:r>
              <a:rPr lang="ar-EG" sz="2800" b="1" dirty="0">
                <a:latin typeface="Alexandria" charset="0"/>
              </a:rPr>
              <a:t>؟</a:t>
            </a:r>
          </a:p>
          <a:p>
            <a:pPr marL="457200" indent="-457200" algn="r" rtl="1">
              <a:lnSpc>
                <a:spcPct val="150000"/>
              </a:lnSpc>
              <a:buFont typeface="Arial" panose="020B0604020202020204" pitchFamily="34" charset="0"/>
              <a:buChar char="•"/>
            </a:pPr>
            <a:r>
              <a:rPr lang="ar-EG" sz="2800" b="1" dirty="0" smtClean="0">
                <a:latin typeface="Alexandria" charset="0"/>
              </a:rPr>
              <a:t>مقارنة </a:t>
            </a:r>
            <a:r>
              <a:rPr lang="ar-EG" sz="2800" b="1" dirty="0">
                <a:latin typeface="Alexandria" charset="0"/>
              </a:rPr>
              <a:t>بين الاقتصاد التقليدي والاقتصاد </a:t>
            </a:r>
            <a:r>
              <a:rPr lang="ar-EG" sz="2800" b="1" dirty="0" smtClean="0">
                <a:latin typeface="Alexandria" charset="0"/>
              </a:rPr>
              <a:t>الرقمي</a:t>
            </a:r>
            <a:r>
              <a:rPr lang="en-US" sz="2800" b="1" dirty="0">
                <a:latin typeface="Alexandria" charset="0"/>
              </a:rPr>
              <a:t>.</a:t>
            </a:r>
            <a:endParaRPr lang="ar-EG" sz="2800" b="1" dirty="0">
              <a:latin typeface="Alexandria" charset="0"/>
            </a:endParaRPr>
          </a:p>
          <a:p>
            <a:pPr marL="457200" indent="-457200" algn="r" rtl="1">
              <a:lnSpc>
                <a:spcPct val="150000"/>
              </a:lnSpc>
              <a:buFont typeface="Arial" panose="020B0604020202020204" pitchFamily="34" charset="0"/>
              <a:buChar char="•"/>
            </a:pPr>
            <a:r>
              <a:rPr lang="ar-EG" sz="2800" b="1" dirty="0" smtClean="0">
                <a:latin typeface="Alexandria" charset="0"/>
              </a:rPr>
              <a:t>دراسة </a:t>
            </a:r>
            <a:r>
              <a:rPr lang="ar-EG" sz="2800" b="1" dirty="0">
                <a:latin typeface="Alexandria" charset="0"/>
              </a:rPr>
              <a:t>التحولات الاقتصادية الكبرى بسبب </a:t>
            </a:r>
            <a:r>
              <a:rPr lang="ar-EG" sz="2800" b="1" dirty="0" smtClean="0">
                <a:latin typeface="Alexandria" charset="0"/>
              </a:rPr>
              <a:t>ظهور الإنترنت</a:t>
            </a:r>
            <a:r>
              <a:rPr lang="ar-EG" sz="2800" b="1" dirty="0">
                <a:latin typeface="Alexandria" charset="0"/>
              </a:rPr>
              <a:t>.</a:t>
            </a:r>
          </a:p>
          <a:p>
            <a:pPr marL="457200" indent="-457200" algn="r" rtl="1">
              <a:lnSpc>
                <a:spcPct val="150000"/>
              </a:lnSpc>
              <a:buFont typeface="Arial" panose="020B0604020202020204" pitchFamily="34" charset="0"/>
              <a:buChar char="•"/>
            </a:pPr>
            <a:r>
              <a:rPr lang="ar-EG" sz="2800" b="1" dirty="0" smtClean="0">
                <a:latin typeface="Alexandria" charset="0"/>
              </a:rPr>
              <a:t>التحديات </a:t>
            </a:r>
            <a:r>
              <a:rPr lang="ar-EG" sz="2800" b="1" dirty="0">
                <a:latin typeface="Alexandria" charset="0"/>
              </a:rPr>
              <a:t>الاقتصادية للتسويق </a:t>
            </a:r>
            <a:r>
              <a:rPr lang="ar-EG" sz="2800" b="1" dirty="0" smtClean="0">
                <a:latin typeface="Alexandria" charset="0"/>
              </a:rPr>
              <a:t>الرقمي</a:t>
            </a:r>
            <a:r>
              <a:rPr lang="en-US" sz="2800" b="1" dirty="0">
                <a:latin typeface="Alexandria" charset="0"/>
              </a:rPr>
              <a:t>.</a:t>
            </a:r>
            <a:endParaRPr lang="ar-EG" sz="2800" b="1" dirty="0">
              <a:latin typeface="Alexandria" charset="0"/>
            </a:endParaRPr>
          </a:p>
          <a:p>
            <a:pPr marL="457200" indent="-457200" algn="r" rtl="1">
              <a:lnSpc>
                <a:spcPct val="150000"/>
              </a:lnSpc>
              <a:buFont typeface="Arial" panose="020B0604020202020204" pitchFamily="34" charset="0"/>
              <a:buChar char="•"/>
            </a:pPr>
            <a:r>
              <a:rPr lang="ar-EG" sz="2800" b="1" dirty="0" smtClean="0">
                <a:latin typeface="Alexandria" charset="0"/>
              </a:rPr>
              <a:t>دراسات </a:t>
            </a:r>
            <a:r>
              <a:rPr lang="ar-EG" sz="2800" b="1" dirty="0"/>
              <a:t>حالة</a:t>
            </a:r>
            <a:r>
              <a:rPr lang="ar-SA" sz="2800" b="1" dirty="0" smtClean="0">
                <a:latin typeface="Alexandria" charset="0"/>
              </a:rPr>
              <a:t>. </a:t>
            </a:r>
            <a:endParaRPr lang="ar-SA" sz="2800" b="1" dirty="0">
              <a:latin typeface="Alexandria" charset="0"/>
            </a:endParaRPr>
          </a:p>
          <a:p>
            <a:pPr marL="285750" indent="-285750" algn="r" rtl="1">
              <a:lnSpc>
                <a:spcPct val="150000"/>
              </a:lnSpc>
              <a:buFont typeface="Arial" panose="020B0604020202020204" pitchFamily="34" charset="0"/>
              <a:buChar char="•"/>
            </a:pPr>
            <a:r>
              <a:rPr lang="ar-SA" sz="2800" b="1" dirty="0">
                <a:latin typeface="Alexandria" charset="0"/>
              </a:rPr>
              <a:t>الخلاصة.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a16="http://schemas.microsoft.com/office/drawing/2014/main" xmlns="" id="{346E7584-33EB-3389-1E35-FF15146AC632}"/>
              </a:ext>
            </a:extLst>
          </p:cNvPr>
          <p:cNvPicPr>
            <a:picLocks noChangeAspect="1"/>
          </p:cNvPicPr>
          <p:nvPr/>
        </p:nvPicPr>
        <p:blipFill>
          <a:blip r:embed="rId4"/>
          <a:stretch>
            <a:fillRect/>
          </a:stretch>
        </p:blipFill>
        <p:spPr>
          <a:xfrm>
            <a:off x="0" y="2248898"/>
            <a:ext cx="2629068" cy="2435649"/>
          </a:xfrm>
          <a:prstGeom prst="rect">
            <a:avLst/>
          </a:prstGeom>
        </p:spPr>
      </p:pic>
    </p:spTree>
    <p:extLst>
      <p:ext uri="{BB962C8B-B14F-4D97-AF65-F5344CB8AC3E}">
        <p14:creationId xmlns:p14="http://schemas.microsoft.com/office/powerpoint/2010/main" val="393414932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907371" y="1136132"/>
            <a:ext cx="8715885" cy="5909310"/>
          </a:xfrm>
          <a:prstGeom prst="rect">
            <a:avLst/>
          </a:prstGeom>
          <a:noFill/>
        </p:spPr>
        <p:txBody>
          <a:bodyPr wrap="square" rtlCol="0">
            <a:spAutoFit/>
          </a:bodyPr>
          <a:lstStyle/>
          <a:p>
            <a:pPr marL="457200" indent="-457200" algn="r" rtl="1">
              <a:lnSpc>
                <a:spcPct val="150000"/>
              </a:lnSpc>
              <a:buFont typeface="Arial" panose="020B0604020202020204" pitchFamily="34" charset="0"/>
              <a:buChar char="•"/>
            </a:pPr>
            <a:r>
              <a:rPr lang="ar-EG" sz="2800" b="1" dirty="0" smtClean="0">
                <a:latin typeface="Alexandria" charset="0"/>
              </a:rPr>
              <a:t>في هذه المحاضرة سوف نتناول :</a:t>
            </a:r>
          </a:p>
          <a:p>
            <a:pPr marL="457200" indent="-457200" algn="r" rtl="1">
              <a:lnSpc>
                <a:spcPct val="150000"/>
              </a:lnSpc>
              <a:buFont typeface="Arial" panose="020B0604020202020204" pitchFamily="34" charset="0"/>
              <a:buChar char="•"/>
            </a:pPr>
            <a:r>
              <a:rPr lang="ar-EG" sz="2800" b="1" dirty="0" smtClean="0">
                <a:latin typeface="Alexandria" charset="0"/>
              </a:rPr>
              <a:t>مفهوم تحليل </a:t>
            </a:r>
            <a:r>
              <a:rPr lang="ar-EG" sz="2800" b="1" dirty="0">
                <a:latin typeface="Alexandria" charset="0"/>
              </a:rPr>
              <a:t>التكلفة والعائد في استراتيجيات </a:t>
            </a:r>
            <a:r>
              <a:rPr lang="ar-EG" sz="2800" b="1" dirty="0" smtClean="0">
                <a:latin typeface="Alexandria" charset="0"/>
              </a:rPr>
              <a:t>التسويق الرقمي.</a:t>
            </a:r>
          </a:p>
          <a:p>
            <a:pPr marL="457200" indent="-457200" algn="r" rtl="1">
              <a:lnSpc>
                <a:spcPct val="150000"/>
              </a:lnSpc>
              <a:buFont typeface="Arial" panose="020B0604020202020204" pitchFamily="34" charset="0"/>
              <a:buChar char="•"/>
            </a:pPr>
            <a:r>
              <a:rPr lang="ar-EG" sz="2800" b="1" dirty="0"/>
              <a:t>أهمية تحليل التكلفة والعائد للتسويق </a:t>
            </a:r>
            <a:r>
              <a:rPr lang="ar-EG" sz="2800" b="1" dirty="0" smtClean="0"/>
              <a:t>الرقمي.</a:t>
            </a:r>
          </a:p>
          <a:p>
            <a:pPr marL="457200" indent="-457200" algn="r" rtl="1">
              <a:lnSpc>
                <a:spcPct val="150000"/>
              </a:lnSpc>
              <a:buFont typeface="Arial" panose="020B0604020202020204" pitchFamily="34" charset="0"/>
              <a:buChar char="•"/>
            </a:pPr>
            <a:r>
              <a:rPr lang="ar-EG" sz="2800" b="1" dirty="0"/>
              <a:t>تحديات تحليل التكلفة والعائد للتسويق </a:t>
            </a:r>
            <a:r>
              <a:rPr lang="ar-EG" sz="2800" b="1" dirty="0" smtClean="0"/>
              <a:t>الرقمي.</a:t>
            </a:r>
          </a:p>
          <a:p>
            <a:pPr marL="457200" indent="-457200" algn="r" rtl="1">
              <a:lnSpc>
                <a:spcPct val="150000"/>
              </a:lnSpc>
              <a:buFont typeface="Arial" panose="020B0604020202020204" pitchFamily="34" charset="0"/>
              <a:buChar char="•"/>
            </a:pPr>
            <a:r>
              <a:rPr lang="ar-EG" sz="2800" b="1" dirty="0" smtClean="0"/>
              <a:t>خطوات </a:t>
            </a:r>
            <a:r>
              <a:rPr lang="ar-EG" sz="2800" b="1" dirty="0"/>
              <a:t>إجراء تحليل التكلفة والعائد لحملات التسويق </a:t>
            </a:r>
            <a:r>
              <a:rPr lang="ar-EG" sz="2800" b="1" dirty="0" smtClean="0"/>
              <a:t>الرقمي.</a:t>
            </a:r>
          </a:p>
          <a:p>
            <a:pPr marL="457200" indent="-457200" algn="r" rtl="1">
              <a:lnSpc>
                <a:spcPct val="150000"/>
              </a:lnSpc>
              <a:buFont typeface="Arial" panose="020B0604020202020204" pitchFamily="34" charset="0"/>
              <a:buChar char="•"/>
            </a:pPr>
            <a:r>
              <a:rPr lang="ar-EG" sz="2800" b="1" dirty="0"/>
              <a:t>أمثلة عملية لتحليل التكلفة والعائد لحملات التسويق </a:t>
            </a:r>
            <a:r>
              <a:rPr lang="ar-EG" sz="2800" b="1" dirty="0" smtClean="0"/>
              <a:t>الرقمي.</a:t>
            </a:r>
            <a:endParaRPr lang="ar-EG" sz="2800" b="1" dirty="0">
              <a:latin typeface="Alexandria" charset="0"/>
            </a:endParaRPr>
          </a:p>
          <a:p>
            <a:pPr marL="457200" indent="-457200" algn="r" rtl="1">
              <a:lnSpc>
                <a:spcPct val="150000"/>
              </a:lnSpc>
              <a:buFont typeface="Arial" panose="020B0604020202020204" pitchFamily="34" charset="0"/>
              <a:buChar char="•"/>
            </a:pPr>
            <a:r>
              <a:rPr lang="ar-EG" sz="2800" b="1" dirty="0" smtClean="0">
                <a:latin typeface="Alexandria" charset="0"/>
              </a:rPr>
              <a:t>مقارنة </a:t>
            </a:r>
            <a:r>
              <a:rPr lang="ar-EG" sz="2800" b="1" dirty="0">
                <a:latin typeface="Alexandria" charset="0"/>
              </a:rPr>
              <a:t>بين التكلفة والعائد في التسويق التقليدي </a:t>
            </a:r>
            <a:r>
              <a:rPr lang="ar-EG" sz="2800" b="1" dirty="0" smtClean="0">
                <a:latin typeface="Alexandria" charset="0"/>
              </a:rPr>
              <a:t>والتسويق الرقمي </a:t>
            </a:r>
            <a:r>
              <a:rPr lang="ar-EG" sz="2800" b="1" dirty="0">
                <a:latin typeface="Alexandria" charset="0"/>
              </a:rPr>
              <a:t>.</a:t>
            </a:r>
          </a:p>
          <a:p>
            <a:pPr marL="457200" indent="-457200" algn="r" rtl="1">
              <a:lnSpc>
                <a:spcPct val="150000"/>
              </a:lnSpc>
              <a:buFont typeface="Arial" panose="020B0604020202020204" pitchFamily="34" charset="0"/>
              <a:buChar char="•"/>
            </a:pPr>
            <a:r>
              <a:rPr lang="ar-EG" sz="2800" b="1" dirty="0" smtClean="0">
                <a:latin typeface="Alexandria" charset="0"/>
              </a:rPr>
              <a:t> </a:t>
            </a:r>
            <a:r>
              <a:rPr lang="ar-EG" sz="2800" b="1" dirty="0">
                <a:latin typeface="Alexandria" charset="0"/>
              </a:rPr>
              <a:t>كيفية قياس العائد على الاستثمار (</a:t>
            </a:r>
            <a:r>
              <a:rPr lang="en-MY" sz="2800" b="1" dirty="0">
                <a:latin typeface="Alexandria" charset="0"/>
              </a:rPr>
              <a:t>ROI) </a:t>
            </a:r>
            <a:r>
              <a:rPr lang="ar-EG" sz="2800" b="1" dirty="0">
                <a:latin typeface="Alexandria" charset="0"/>
              </a:rPr>
              <a:t>في </a:t>
            </a:r>
            <a:r>
              <a:rPr lang="ar-EG" sz="2800" b="1" dirty="0" smtClean="0">
                <a:latin typeface="Alexandria" charset="0"/>
              </a:rPr>
              <a:t>الحملات الرقمية</a:t>
            </a:r>
            <a:r>
              <a:rPr lang="ar-SA" sz="2800" b="1" dirty="0" smtClean="0">
                <a:latin typeface="Alexandria" charset="0"/>
              </a:rPr>
              <a:t>. </a:t>
            </a:r>
            <a:endParaRPr lang="ar-SA" sz="2800" b="1" dirty="0">
              <a:latin typeface="Alexandria" charset="0"/>
            </a:endParaRPr>
          </a:p>
          <a:p>
            <a:pPr marL="285750" indent="-285750" algn="r" rtl="1">
              <a:lnSpc>
                <a:spcPct val="150000"/>
              </a:lnSpc>
              <a:buFont typeface="Arial" panose="020B0604020202020204" pitchFamily="34" charset="0"/>
              <a:buChar char="•"/>
            </a:pPr>
            <a:r>
              <a:rPr lang="ar-SA" sz="2800" b="1" dirty="0">
                <a:latin typeface="Alexandria" charset="0"/>
              </a:rPr>
              <a:t>الخلاصة.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 xmlns:a16="http://schemas.microsoft.com/office/drawing/2014/main" id="{346E7584-33EB-3389-1E35-FF15146AC632}"/>
              </a:ext>
            </a:extLst>
          </p:cNvPr>
          <p:cNvPicPr>
            <a:picLocks noChangeAspect="1"/>
          </p:cNvPicPr>
          <p:nvPr/>
        </p:nvPicPr>
        <p:blipFill>
          <a:blip r:embed="rId4"/>
          <a:stretch>
            <a:fillRect/>
          </a:stretch>
        </p:blipFill>
        <p:spPr>
          <a:xfrm>
            <a:off x="0" y="2248898"/>
            <a:ext cx="2629068" cy="2435649"/>
          </a:xfrm>
          <a:prstGeom prst="rect">
            <a:avLst/>
          </a:prstGeom>
        </p:spPr>
      </p:pic>
    </p:spTree>
    <p:extLst>
      <p:ext uri="{BB962C8B-B14F-4D97-AF65-F5344CB8AC3E}">
        <p14:creationId xmlns:p14="http://schemas.microsoft.com/office/powerpoint/2010/main" val="90257664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الثالثة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 xmlns:a16="http://schemas.microsoft.com/office/drawing/2014/main" id="{FF0FD337-6BE3-014B-6916-AFAF1FABB81E}"/>
              </a:ext>
            </a:extLst>
          </p:cNvPr>
          <p:cNvSpPr/>
          <p:nvPr/>
        </p:nvSpPr>
        <p:spPr>
          <a:xfrm>
            <a:off x="1127760" y="4973157"/>
            <a:ext cx="4747323" cy="1222129"/>
          </a:xfrm>
          <a:prstGeom prst="rect">
            <a:avLst/>
          </a:prstGeom>
          <a:noFill/>
        </p:spPr>
        <p:txBody>
          <a:bodyPr wrap="square">
            <a:spAutoFit/>
          </a:bodyPr>
          <a:lstStyle/>
          <a:p>
            <a:pPr algn="ctr" rtl="1">
              <a:lnSpc>
                <a:spcPct val="120000"/>
              </a:lnSpc>
            </a:pPr>
            <a:r>
              <a:rPr lang="ar-EG" sz="3200" b="1" dirty="0" smtClean="0"/>
              <a:t>1</a:t>
            </a:r>
            <a:r>
              <a:rPr lang="ar-EG" sz="3200" b="1" dirty="0"/>
              <a:t>. </a:t>
            </a:r>
            <a:r>
              <a:rPr lang="ar-EG" sz="3200" b="1" dirty="0" smtClean="0"/>
              <a:t>مفهوم وأهمية تحليل </a:t>
            </a:r>
            <a:r>
              <a:rPr lang="ar-EG" sz="3200" b="1" dirty="0"/>
              <a:t>التكلفة والعائد </a:t>
            </a:r>
            <a:r>
              <a:rPr lang="ar-EG" sz="3200" b="1" dirty="0" smtClean="0"/>
              <a:t>في التسويق الرقمي</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9771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89071" y="1622962"/>
            <a:ext cx="9345750" cy="44852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723965" y="1622962"/>
            <a:ext cx="8466655" cy="523220"/>
          </a:xfrm>
          <a:prstGeom prst="rect">
            <a:avLst/>
          </a:prstGeom>
          <a:noFill/>
        </p:spPr>
        <p:txBody>
          <a:bodyPr wrap="square" rtlCol="0">
            <a:spAutoFit/>
          </a:bodyPr>
          <a:lstStyle/>
          <a:p>
            <a:pPr lvl="0" algn="ctr" rtl="1"/>
            <a:r>
              <a:rPr lang="ar-EG" sz="2800" b="1" dirty="0" smtClean="0"/>
              <a:t>1</a:t>
            </a:r>
            <a:r>
              <a:rPr lang="ar-EG" sz="2800" b="1" dirty="0"/>
              <a:t>. </a:t>
            </a:r>
            <a:r>
              <a:rPr lang="ar-EG" sz="2800" b="1" dirty="0" smtClean="0"/>
              <a:t>1 مفهوم تحليل </a:t>
            </a:r>
            <a:r>
              <a:rPr lang="ar-EG" sz="2800" b="1" dirty="0"/>
              <a:t>التكلفة </a:t>
            </a:r>
            <a:r>
              <a:rPr lang="ar-EG" sz="2800" b="1" dirty="0" smtClean="0"/>
              <a:t>والعائد</a:t>
            </a:r>
            <a:endParaRPr lang="en-US" sz="2800" dirty="0">
              <a:latin typeface="Microsoft Uighur" panose="02000000000000000000" pitchFamily="2" charset="-78"/>
            </a:endParaRPr>
          </a:p>
        </p:txBody>
      </p:sp>
      <p:sp>
        <p:nvSpPr>
          <p:cNvPr id="4" name="TextBox 3">
            <a:extLst>
              <a:ext uri="{FF2B5EF4-FFF2-40B4-BE49-F238E27FC236}">
                <a16:creationId xmlns="" xmlns:a16="http://schemas.microsoft.com/office/drawing/2014/main" id="{EC5CF803-1BC6-5196-230D-D619845F8047}"/>
              </a:ext>
            </a:extLst>
          </p:cNvPr>
          <p:cNvSpPr txBox="1"/>
          <p:nvPr/>
        </p:nvSpPr>
        <p:spPr>
          <a:xfrm>
            <a:off x="889071" y="2056053"/>
            <a:ext cx="9257349" cy="4154984"/>
          </a:xfrm>
          <a:prstGeom prst="rect">
            <a:avLst/>
          </a:prstGeom>
          <a:noFill/>
        </p:spPr>
        <p:txBody>
          <a:bodyPr wrap="square" rtlCol="0">
            <a:spAutoFit/>
          </a:bodyPr>
          <a:lstStyle/>
          <a:p>
            <a:pPr marL="457200" indent="-457200" algn="just" rtl="1">
              <a:buFont typeface="Arial" panose="020B0604020202020204" pitchFamily="34" charset="0"/>
              <a:buChar char="•"/>
            </a:pPr>
            <a:r>
              <a:rPr lang="ar-EG" sz="2200" b="1" dirty="0"/>
              <a:t>تحليل التكلفة </a:t>
            </a:r>
            <a:r>
              <a:rPr lang="ar-EG" sz="2200" b="1" dirty="0" smtClean="0"/>
              <a:t>والعائد او الفائدة </a:t>
            </a:r>
            <a:r>
              <a:rPr lang="ar-EG" sz="2200" dirty="0" smtClean="0"/>
              <a:t>هو </a:t>
            </a:r>
            <a:r>
              <a:rPr lang="ar-EG" sz="2200" u="sng" dirty="0"/>
              <a:t>طريقة لمقارنة التكاليف والفوائد المتوقعة للبدائل أو الإجراءات </a:t>
            </a:r>
            <a:r>
              <a:rPr lang="ar-EG" sz="2200" u="sng" dirty="0" smtClean="0"/>
              <a:t>المختلفة</a:t>
            </a:r>
            <a:r>
              <a:rPr lang="en-US" sz="2200" u="sng" dirty="0" smtClean="0"/>
              <a:t> </a:t>
            </a:r>
            <a:r>
              <a:rPr lang="ar-EG" sz="2200" dirty="0"/>
              <a:t>، </a:t>
            </a:r>
            <a:r>
              <a:rPr lang="ar-EG" sz="2200" b="1" u="sng" dirty="0"/>
              <a:t>بهدف تحديد الخيار الأكثر كفاءة من الناحية الاقتصادية</a:t>
            </a:r>
            <a:r>
              <a:rPr lang="ar-EG" sz="2200" b="1" u="sng" dirty="0" smtClean="0"/>
              <a:t>.</a:t>
            </a:r>
            <a:endParaRPr lang="en-US" sz="2200" b="1" u="sng" dirty="0" smtClean="0"/>
          </a:p>
          <a:p>
            <a:pPr marL="342900" indent="-342900" algn="r" rtl="1">
              <a:buFont typeface="Arial" panose="020B0604020202020204" pitchFamily="34" charset="0"/>
              <a:buChar char="•"/>
            </a:pPr>
            <a:r>
              <a:rPr lang="ar-EG" sz="2200" dirty="0"/>
              <a:t>تحليل التكلفة والعائد لا يقتصر فقط على التسويق الرقمي، بل يستخدم أيضًا </a:t>
            </a:r>
            <a:r>
              <a:rPr lang="ar-EG" sz="2200" dirty="0">
                <a:solidFill>
                  <a:srgbClr val="FF0000"/>
                </a:solidFill>
              </a:rPr>
              <a:t>في مجالات أخرى مثل الاقتصاد والهندسة والسياسة العامة وإدارة المشاريع</a:t>
            </a:r>
            <a:r>
              <a:rPr lang="ar-EG" sz="2200" dirty="0"/>
              <a:t>. يتيح التحليل اتخاذ قرارات أكثر دقة في تخصيص الموارد وتنفيذ الاستراتيجيات </a:t>
            </a:r>
            <a:r>
              <a:rPr lang="ar-EG" sz="2200" dirty="0" smtClean="0"/>
              <a:t>المختلفة</a:t>
            </a:r>
            <a:r>
              <a:rPr lang="ar-EG" sz="2200" b="1" dirty="0" smtClean="0"/>
              <a:t>.</a:t>
            </a:r>
          </a:p>
          <a:p>
            <a:pPr marL="342900" indent="-342900" algn="r" rtl="1">
              <a:buFont typeface="Arial" panose="020B0604020202020204" pitchFamily="34" charset="0"/>
              <a:buChar char="•"/>
            </a:pPr>
            <a:endParaRPr lang="ar-EG" sz="2200" b="1" dirty="0" smtClean="0"/>
          </a:p>
          <a:p>
            <a:pPr marL="342900" indent="-342900" algn="r" rtl="1">
              <a:buFont typeface="Arial" panose="020B0604020202020204" pitchFamily="34" charset="0"/>
              <a:buChar char="•"/>
            </a:pPr>
            <a:r>
              <a:rPr lang="ar-EG" sz="2200" dirty="0"/>
              <a:t> ا</a:t>
            </a:r>
            <a:r>
              <a:rPr lang="ar-EG" sz="2200" b="1" dirty="0"/>
              <a:t>لتكاليف</a:t>
            </a:r>
            <a:r>
              <a:rPr lang="ar-EG" sz="2200" dirty="0"/>
              <a:t>: هي جميع الموارد المالية أو المجهود الذي سيتم إنفاقه لتحقيق هدف معين أو تنفيذ خطة معينة. في التسويق الرقمي، قد </a:t>
            </a:r>
            <a:r>
              <a:rPr lang="ar-EG" sz="2200" dirty="0">
                <a:solidFill>
                  <a:srgbClr val="FF0000"/>
                </a:solidFill>
              </a:rPr>
              <a:t>تشمل هذه التكاليف مثل الإعلانات المدفوعة، تكلفة الأدوات الرقمية، تطوير المحتوى، والوقت والموارد البشرية</a:t>
            </a:r>
            <a:r>
              <a:rPr lang="ar-EG" sz="2200" dirty="0"/>
              <a:t>. </a:t>
            </a:r>
            <a:endParaRPr lang="ar-EG" sz="2200" dirty="0" smtClean="0"/>
          </a:p>
          <a:p>
            <a:pPr marL="342900" indent="-342900" algn="r" rtl="1">
              <a:buFont typeface="Arial" panose="020B0604020202020204" pitchFamily="34" charset="0"/>
              <a:buChar char="•"/>
            </a:pPr>
            <a:r>
              <a:rPr lang="ar-EG" sz="2200" b="1" dirty="0" smtClean="0"/>
              <a:t>العوائد </a:t>
            </a:r>
            <a:r>
              <a:rPr lang="ar-EG" sz="2200" b="1" dirty="0"/>
              <a:t>أو الفوائد</a:t>
            </a:r>
            <a:r>
              <a:rPr lang="ar-EG" sz="2200" dirty="0"/>
              <a:t>: هي المنافع أو المكاسب التي يتم الحصول عليها نتيجة للاستثمار في حملة معينة. في التسويق الرقمي، </a:t>
            </a:r>
            <a:r>
              <a:rPr lang="ar-EG" sz="2200" dirty="0">
                <a:solidFill>
                  <a:srgbClr val="FF0000"/>
                </a:solidFill>
              </a:rPr>
              <a:t>العوائد قد تكون مبيعات إضافية، زيارات أكثر إلى الموقع، زيادة في عدد المتابعين على وسائل التواصل الاجتماعي، أو تحسين الوعي بالعلامة التجارية</a:t>
            </a:r>
            <a:r>
              <a:rPr lang="ar-EG" sz="2200" b="1" dirty="0" smtClean="0"/>
              <a:t>.</a:t>
            </a:r>
          </a:p>
        </p:txBody>
      </p:sp>
      <p:pic>
        <p:nvPicPr>
          <p:cNvPr id="6" name="Picture 5"/>
          <p:cNvPicPr>
            <a:picLocks noChangeAspect="1"/>
          </p:cNvPicPr>
          <p:nvPr/>
        </p:nvPicPr>
        <p:blipFill>
          <a:blip r:embed="rId3"/>
          <a:stretch>
            <a:fillRect/>
          </a:stretch>
        </p:blipFill>
        <p:spPr>
          <a:xfrm>
            <a:off x="10353320" y="2403905"/>
            <a:ext cx="2015138" cy="2374430"/>
          </a:xfrm>
          <a:prstGeom prst="rect">
            <a:avLst/>
          </a:prstGeom>
        </p:spPr>
      </p:pic>
    </p:spTree>
    <p:extLst>
      <p:ext uri="{BB962C8B-B14F-4D97-AF65-F5344CB8AC3E}">
        <p14:creationId xmlns:p14="http://schemas.microsoft.com/office/powerpoint/2010/main" val="16427424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794788" y="1155867"/>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798215" y="1155868"/>
            <a:ext cx="9345750" cy="51980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521503" y="1241897"/>
            <a:ext cx="8466655" cy="523220"/>
          </a:xfrm>
          <a:prstGeom prst="rect">
            <a:avLst/>
          </a:prstGeom>
          <a:noFill/>
        </p:spPr>
        <p:txBody>
          <a:bodyPr wrap="square" rtlCol="0">
            <a:spAutoFit/>
          </a:bodyPr>
          <a:lstStyle/>
          <a:p>
            <a:pPr lvl="0" algn="ctr" rtl="1"/>
            <a:r>
              <a:rPr lang="ar-EG" sz="2800" b="1" dirty="0" smtClean="0"/>
              <a:t>2. 1   انواع التكاليف والعوائد  في التسويق الرقمي</a:t>
            </a:r>
            <a:endParaRPr lang="en-US" sz="2800" dirty="0">
              <a:latin typeface="Microsoft Uighur" panose="02000000000000000000" pitchFamily="2" charset="-78"/>
            </a:endParaRPr>
          </a:p>
        </p:txBody>
      </p:sp>
      <p:sp>
        <p:nvSpPr>
          <p:cNvPr id="4" name="TextBox 3">
            <a:extLst>
              <a:ext uri="{FF2B5EF4-FFF2-40B4-BE49-F238E27FC236}">
                <a16:creationId xmlns="" xmlns:a16="http://schemas.microsoft.com/office/drawing/2014/main" id="{EC5CF803-1BC6-5196-230D-D619845F8047}"/>
              </a:ext>
            </a:extLst>
          </p:cNvPr>
          <p:cNvSpPr txBox="1"/>
          <p:nvPr/>
        </p:nvSpPr>
        <p:spPr>
          <a:xfrm>
            <a:off x="1333001" y="2246268"/>
            <a:ext cx="7149877" cy="461665"/>
          </a:xfrm>
          <a:prstGeom prst="rect">
            <a:avLst/>
          </a:prstGeom>
          <a:noFill/>
        </p:spPr>
        <p:txBody>
          <a:bodyPr wrap="square" rtlCol="0">
            <a:spAutoFit/>
          </a:bodyPr>
          <a:lstStyle/>
          <a:p>
            <a:pPr algn="r" rtl="1"/>
            <a:r>
              <a:rPr lang="ar-EG" sz="2400" b="1" dirty="0" smtClean="0"/>
              <a:t> </a:t>
            </a:r>
            <a:endParaRPr lang="ar-EG" sz="2400" dirty="0"/>
          </a:p>
        </p:txBody>
      </p:sp>
      <p:graphicFrame>
        <p:nvGraphicFramePr>
          <p:cNvPr id="14" name="Table 13"/>
          <p:cNvGraphicFramePr>
            <a:graphicFrameLocks noGrp="1"/>
          </p:cNvGraphicFramePr>
          <p:nvPr>
            <p:extLst>
              <p:ext uri="{D42A27DB-BD31-4B8C-83A1-F6EECF244321}">
                <p14:modId xmlns:p14="http://schemas.microsoft.com/office/powerpoint/2010/main" val="2388550039"/>
              </p:ext>
            </p:extLst>
          </p:nvPr>
        </p:nvGraphicFramePr>
        <p:xfrm>
          <a:off x="1199546" y="1898628"/>
          <a:ext cx="8600110" cy="4380521"/>
        </p:xfrm>
        <a:graphic>
          <a:graphicData uri="http://schemas.openxmlformats.org/drawingml/2006/table">
            <a:tbl>
              <a:tblPr>
                <a:tableStyleId>{5940675A-B579-460E-94D1-54222C63F5DA}</a:tableStyleId>
              </a:tblPr>
              <a:tblGrid>
                <a:gridCol w="2866703"/>
                <a:gridCol w="2990079"/>
                <a:gridCol w="2743328"/>
              </a:tblGrid>
              <a:tr h="298781">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ar-EG" sz="1400" b="1" dirty="0" smtClean="0"/>
                        <a:t>العوائد</a:t>
                      </a:r>
                    </a:p>
                  </a:txBody>
                  <a:tcPr marL="77702" marR="77702" marT="38851" marB="38851" anchor="ctr"/>
                </a:tc>
                <a:tc>
                  <a:txBody>
                    <a:bodyPr/>
                    <a:lstStyle/>
                    <a:p>
                      <a:pPr algn="r" rtl="1"/>
                      <a:r>
                        <a:rPr lang="ar-EG" sz="1400" b="1" dirty="0"/>
                        <a:t>التكاليف</a:t>
                      </a:r>
                    </a:p>
                  </a:txBody>
                  <a:tcPr marL="77702" marR="77702" marT="38851" marB="38851" anchor="ctr"/>
                </a:tc>
                <a:tc>
                  <a:txBody>
                    <a:bodyPr/>
                    <a:lstStyle/>
                    <a:p>
                      <a:pPr algn="r" rtl="1"/>
                      <a:r>
                        <a:rPr lang="ar-EG" sz="1400" b="1" dirty="0" smtClean="0"/>
                        <a:t>النوع</a:t>
                      </a:r>
                      <a:endParaRPr lang="ar-EG" sz="1400" b="1" dirty="0"/>
                    </a:p>
                  </a:txBody>
                  <a:tcPr marL="77702" marR="77702" marT="38851" marB="38851" anchor="ctr"/>
                </a:tc>
              </a:tr>
              <a:tr h="543917">
                <a:tc>
                  <a:txBody>
                    <a:bodyPr/>
                    <a:lstStyle/>
                    <a:p>
                      <a:endParaRPr lang="en-MY" dirty="0"/>
                    </a:p>
                  </a:txBody>
                  <a:tcPr marL="77702" marR="77702" marT="38851" marB="38851" anchor="ctr">
                    <a:solidFill>
                      <a:srgbClr val="FFD200"/>
                    </a:solidFill>
                  </a:tcPr>
                </a:tc>
                <a:tc>
                  <a:txBody>
                    <a:bodyPr/>
                    <a:lstStyle/>
                    <a:p>
                      <a:pPr algn="r" rtl="1"/>
                      <a:r>
                        <a:rPr lang="ar-EG" sz="1400" dirty="0"/>
                        <a:t>نفقات ثابتة مثل الخدمات (الكهرباء </a:t>
                      </a:r>
                      <a:r>
                        <a:rPr lang="ar-EG" sz="1400" dirty="0" smtClean="0"/>
                        <a:t>والمياه الانترنت) </a:t>
                      </a:r>
                      <a:r>
                        <a:rPr lang="ar-EG" sz="1400" dirty="0"/>
                        <a:t>والإيجار.</a:t>
                      </a:r>
                    </a:p>
                  </a:txBody>
                  <a:tcPr marL="77702" marR="77702" marT="38851" marB="38851" anchor="ctr"/>
                </a:tc>
                <a:tc>
                  <a:txBody>
                    <a:bodyPr/>
                    <a:lstStyle/>
                    <a:p>
                      <a:pPr algn="r" rtl="1"/>
                      <a:r>
                        <a:rPr lang="ar-EG" sz="1400" dirty="0"/>
                        <a:t>التكاليف غير المباشرة</a:t>
                      </a:r>
                    </a:p>
                  </a:txBody>
                  <a:tcPr marL="77702" marR="77702" marT="38851" marB="38851" anchor="ctr"/>
                </a:tc>
              </a:tr>
              <a:tr h="777025">
                <a:tc>
                  <a:txBody>
                    <a:bodyPr/>
                    <a:lstStyle/>
                    <a:p>
                      <a:endParaRPr lang="en-MY" dirty="0"/>
                    </a:p>
                  </a:txBody>
                  <a:tcPr marL="77702" marR="77702" marT="38851" marB="38851" anchor="ctr">
                    <a:solidFill>
                      <a:srgbClr val="FFD200"/>
                    </a:solidFill>
                  </a:tcPr>
                </a:tc>
                <a:tc>
                  <a:txBody>
                    <a:bodyPr/>
                    <a:lstStyle/>
                    <a:p>
                      <a:pPr algn="r" rtl="1"/>
                      <a:r>
                        <a:rPr lang="ar-EG" sz="1400" dirty="0"/>
                        <a:t>تكاليف صعبة القياس مثل انخفاض الإنتاجية أثناء تنفيذ عمليات جديدة أو تراجع رضا العملاء بعد تغيير في إجراءات الخدمة.</a:t>
                      </a:r>
                    </a:p>
                  </a:txBody>
                  <a:tcPr marL="77702" marR="77702" marT="38851" marB="38851" anchor="ctr"/>
                </a:tc>
                <a:tc>
                  <a:txBody>
                    <a:bodyPr/>
                    <a:lstStyle/>
                    <a:p>
                      <a:pPr algn="r" rtl="1"/>
                      <a:r>
                        <a:rPr lang="ar-EG" sz="1400" dirty="0"/>
                        <a:t>التكاليف غير الملموسة</a:t>
                      </a:r>
                    </a:p>
                  </a:txBody>
                  <a:tcPr marL="77702" marR="77702" marT="38851" marB="38851" anchor="ctr"/>
                </a:tc>
              </a:tr>
              <a:tr h="777025">
                <a:tc>
                  <a:txBody>
                    <a:bodyPr/>
                    <a:lstStyle/>
                    <a:p>
                      <a:endParaRPr lang="en-MY" dirty="0"/>
                    </a:p>
                  </a:txBody>
                  <a:tcPr marL="77702" marR="77702" marT="38851" marB="38851" anchor="ctr">
                    <a:solidFill>
                      <a:srgbClr val="FFD200"/>
                    </a:solidFill>
                  </a:tcPr>
                </a:tc>
                <a:tc>
                  <a:txBody>
                    <a:bodyPr/>
                    <a:lstStyle/>
                    <a:p>
                      <a:pPr algn="r" rtl="1"/>
                      <a:r>
                        <a:rPr lang="ar-EG" sz="1400" dirty="0"/>
                        <a:t>الفرص المفقودة أو الفوائد التي يتم فقدانها عند اختيار منتج أو استراتيجية معينة على حساب الأخرى.</a:t>
                      </a:r>
                    </a:p>
                  </a:txBody>
                  <a:tcPr marL="77702" marR="77702" marT="38851" marB="38851" anchor="ctr"/>
                </a:tc>
                <a:tc>
                  <a:txBody>
                    <a:bodyPr/>
                    <a:lstStyle/>
                    <a:p>
                      <a:pPr algn="r" rtl="1"/>
                      <a:r>
                        <a:rPr lang="ar-EG" sz="1400" dirty="0"/>
                        <a:t>تكاليف الفرصة البديلة</a:t>
                      </a:r>
                    </a:p>
                  </a:txBody>
                  <a:tcPr marL="77702" marR="77702" marT="38851" marB="38851" anchor="ctr"/>
                </a:tc>
              </a:tr>
              <a:tr h="543917">
                <a:tc>
                  <a:txBody>
                    <a:bodyPr/>
                    <a:lstStyle/>
                    <a:p>
                      <a:pPr algn="r" rtl="1"/>
                      <a:r>
                        <a:rPr lang="ar-EG" sz="1400" dirty="0"/>
                        <a:t>زيادة الإيرادات والمبيعات الناتجة عن منتج جديد.</a:t>
                      </a:r>
                    </a:p>
                  </a:txBody>
                  <a:tcPr marL="77702" marR="77702" marT="38851" marB="38851" anchor="ctr"/>
                </a:tc>
                <a:tc>
                  <a:txBody>
                    <a:bodyPr/>
                    <a:lstStyle/>
                    <a:p>
                      <a:endParaRPr lang="en-MY" dirty="0"/>
                    </a:p>
                  </a:txBody>
                  <a:tcPr marL="77702" marR="77702" marT="38851" marB="38851" anchor="ctr">
                    <a:solidFill>
                      <a:srgbClr val="92D050"/>
                    </a:solidFill>
                  </a:tcPr>
                </a:tc>
                <a:tc>
                  <a:txBody>
                    <a:bodyPr/>
                    <a:lstStyle/>
                    <a:p>
                      <a:pPr algn="r" rtl="1"/>
                      <a:r>
                        <a:rPr lang="ar-EG" sz="1400" dirty="0"/>
                        <a:t>الفوائد المباشرة</a:t>
                      </a:r>
                    </a:p>
                  </a:txBody>
                  <a:tcPr marL="77702" marR="77702" marT="38851" marB="38851" anchor="ctr"/>
                </a:tc>
              </a:tr>
              <a:tr h="543917">
                <a:tc>
                  <a:txBody>
                    <a:bodyPr/>
                    <a:lstStyle/>
                    <a:p>
                      <a:pPr algn="r" rtl="1"/>
                      <a:r>
                        <a:rPr lang="ar-EG" sz="1400" dirty="0"/>
                        <a:t>زيادة اهتمام العملاء بالأعمال أو العلامة التجارية.</a:t>
                      </a:r>
                    </a:p>
                  </a:txBody>
                  <a:tcPr marL="77702" marR="77702" marT="38851" marB="38851" anchor="ctr"/>
                </a:tc>
                <a:tc>
                  <a:txBody>
                    <a:bodyPr/>
                    <a:lstStyle/>
                    <a:p>
                      <a:endParaRPr lang="en-MY" dirty="0"/>
                    </a:p>
                  </a:txBody>
                  <a:tcPr marL="77702" marR="77702" marT="38851" marB="38851" anchor="ctr">
                    <a:solidFill>
                      <a:srgbClr val="92D050"/>
                    </a:solidFill>
                  </a:tcPr>
                </a:tc>
                <a:tc>
                  <a:txBody>
                    <a:bodyPr/>
                    <a:lstStyle/>
                    <a:p>
                      <a:pPr algn="r" rtl="1"/>
                      <a:r>
                        <a:rPr lang="ar-EG" sz="1400" dirty="0"/>
                        <a:t>الفوائد غير المباشرة</a:t>
                      </a:r>
                    </a:p>
                  </a:txBody>
                  <a:tcPr marL="77702" marR="77702" marT="38851" marB="38851" anchor="ctr"/>
                </a:tc>
              </a:tr>
              <a:tr h="310810">
                <a:tc>
                  <a:txBody>
                    <a:bodyPr/>
                    <a:lstStyle/>
                    <a:p>
                      <a:pPr algn="r" rtl="1"/>
                      <a:r>
                        <a:rPr lang="ar-EG" sz="1400" dirty="0"/>
                        <a:t>تحسين معنويات الموظفين.</a:t>
                      </a:r>
                    </a:p>
                  </a:txBody>
                  <a:tcPr marL="77702" marR="77702" marT="38851" marB="38851" anchor="ctr"/>
                </a:tc>
                <a:tc>
                  <a:txBody>
                    <a:bodyPr/>
                    <a:lstStyle/>
                    <a:p>
                      <a:endParaRPr lang="en-MY" dirty="0"/>
                    </a:p>
                  </a:txBody>
                  <a:tcPr marL="77702" marR="77702" marT="38851" marB="38851" anchor="ctr">
                    <a:solidFill>
                      <a:srgbClr val="92D050"/>
                    </a:solidFill>
                  </a:tcPr>
                </a:tc>
                <a:tc>
                  <a:txBody>
                    <a:bodyPr/>
                    <a:lstStyle/>
                    <a:p>
                      <a:pPr algn="r" rtl="1"/>
                      <a:r>
                        <a:rPr lang="ar-EG" sz="1400" dirty="0"/>
                        <a:t>الفوائد غير الملموسة</a:t>
                      </a:r>
                    </a:p>
                  </a:txBody>
                  <a:tcPr marL="77702" marR="77702" marT="38851" marB="38851" anchor="ctr"/>
                </a:tc>
              </a:tr>
              <a:tr h="543917">
                <a:tc>
                  <a:txBody>
                    <a:bodyPr/>
                    <a:lstStyle/>
                    <a:p>
                      <a:pPr algn="r" rtl="1"/>
                      <a:r>
                        <a:rPr lang="ar-EG" sz="1400" dirty="0"/>
                        <a:t>أن تكون أول من يتبنى استراتيجية أو منتج جديد في السوق أو القطاع.</a:t>
                      </a:r>
                    </a:p>
                  </a:txBody>
                  <a:tcPr marL="77702" marR="77702" marT="38851" marB="38851" anchor="ctr"/>
                </a:tc>
                <a:tc>
                  <a:txBody>
                    <a:bodyPr/>
                    <a:lstStyle/>
                    <a:p>
                      <a:endParaRPr lang="en-MY" dirty="0"/>
                    </a:p>
                  </a:txBody>
                  <a:tcPr marL="77702" marR="77702" marT="38851" marB="38851" anchor="ctr">
                    <a:solidFill>
                      <a:srgbClr val="92D050"/>
                    </a:solidFill>
                  </a:tcPr>
                </a:tc>
                <a:tc>
                  <a:txBody>
                    <a:bodyPr/>
                    <a:lstStyle/>
                    <a:p>
                      <a:pPr algn="r" rtl="1"/>
                      <a:r>
                        <a:rPr lang="ar-EG" sz="1400" dirty="0"/>
                        <a:t>الفوائد التنافسية</a:t>
                      </a:r>
                    </a:p>
                  </a:txBody>
                  <a:tcPr marL="77702" marR="77702" marT="38851" marB="38851" anchor="ctr"/>
                </a:tc>
              </a:tr>
            </a:tbl>
          </a:graphicData>
        </a:graphic>
      </p:graphicFrame>
      <p:pic>
        <p:nvPicPr>
          <p:cNvPr id="16" name="Picture 15"/>
          <p:cNvPicPr>
            <a:picLocks noChangeAspect="1"/>
          </p:cNvPicPr>
          <p:nvPr/>
        </p:nvPicPr>
        <p:blipFill>
          <a:blip r:embed="rId3"/>
          <a:stretch>
            <a:fillRect/>
          </a:stretch>
        </p:blipFill>
        <p:spPr>
          <a:xfrm>
            <a:off x="9988158" y="2203319"/>
            <a:ext cx="2203842" cy="3103133"/>
          </a:xfrm>
          <a:prstGeom prst="rect">
            <a:avLst/>
          </a:prstGeom>
        </p:spPr>
      </p:pic>
    </p:spTree>
    <p:extLst>
      <p:ext uri="{BB962C8B-B14F-4D97-AF65-F5344CB8AC3E}">
        <p14:creationId xmlns:p14="http://schemas.microsoft.com/office/powerpoint/2010/main" val="24808630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00308" y="140159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89071" y="1622962"/>
            <a:ext cx="9345750" cy="52350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333001" y="1673005"/>
            <a:ext cx="8466655" cy="523220"/>
          </a:xfrm>
          <a:prstGeom prst="rect">
            <a:avLst/>
          </a:prstGeom>
          <a:noFill/>
        </p:spPr>
        <p:txBody>
          <a:bodyPr wrap="square" rtlCol="0">
            <a:spAutoFit/>
          </a:bodyPr>
          <a:lstStyle/>
          <a:p>
            <a:pPr lvl="0" algn="ctr" rtl="1"/>
            <a:r>
              <a:rPr lang="ar-EG" sz="2800" b="1" dirty="0" smtClean="0"/>
              <a:t>3. 1 مفهوم تحليل </a:t>
            </a:r>
            <a:r>
              <a:rPr lang="ar-EG" sz="2800" b="1" dirty="0"/>
              <a:t>التكلفة </a:t>
            </a:r>
            <a:r>
              <a:rPr lang="ar-EG" sz="2800" b="1" dirty="0" smtClean="0"/>
              <a:t>والعائد  في التسويق الرقمي</a:t>
            </a:r>
            <a:endParaRPr lang="en-US" sz="2800" dirty="0">
              <a:latin typeface="Microsoft Uighur" panose="02000000000000000000" pitchFamily="2" charset="-78"/>
            </a:endParaRPr>
          </a:p>
        </p:txBody>
      </p:sp>
      <p:sp>
        <p:nvSpPr>
          <p:cNvPr id="4" name="TextBox 3">
            <a:extLst>
              <a:ext uri="{FF2B5EF4-FFF2-40B4-BE49-F238E27FC236}">
                <a16:creationId xmlns="" xmlns:a16="http://schemas.microsoft.com/office/drawing/2014/main" id="{EC5CF803-1BC6-5196-230D-D619845F8047}"/>
              </a:ext>
            </a:extLst>
          </p:cNvPr>
          <p:cNvSpPr txBox="1"/>
          <p:nvPr/>
        </p:nvSpPr>
        <p:spPr>
          <a:xfrm>
            <a:off x="1280160" y="2246268"/>
            <a:ext cx="8519496" cy="4893647"/>
          </a:xfrm>
          <a:prstGeom prst="rect">
            <a:avLst/>
          </a:prstGeom>
          <a:noFill/>
        </p:spPr>
        <p:txBody>
          <a:bodyPr wrap="square" rtlCol="0">
            <a:spAutoFit/>
          </a:bodyPr>
          <a:lstStyle/>
          <a:p>
            <a:pPr algn="just" rtl="1"/>
            <a:r>
              <a:rPr lang="ar-EG" sz="2400" dirty="0">
                <a:solidFill>
                  <a:srgbClr val="FF0000"/>
                </a:solidFill>
              </a:rPr>
              <a:t>في سياق التسويق الرقمي</a:t>
            </a:r>
            <a:r>
              <a:rPr lang="ar-EG" sz="2400" dirty="0"/>
              <a:t>، هذا التحليل يساعد في </a:t>
            </a:r>
            <a:r>
              <a:rPr lang="ar-EG" sz="2400" b="1" dirty="0"/>
              <a:t>تقييم جدوى وفعالية وكفاءة الحملات التسويقية</a:t>
            </a:r>
            <a:r>
              <a:rPr lang="ar-EG" sz="2400" dirty="0"/>
              <a:t> التي يتم تنفيذها عبر الإنترنت. يتم من خلاله مقارنة التكاليف (</a:t>
            </a:r>
            <a:r>
              <a:rPr lang="ar-EG" sz="2400" u="sng" dirty="0">
                <a:solidFill>
                  <a:srgbClr val="FF0000"/>
                </a:solidFill>
              </a:rPr>
              <a:t>مثل تكاليف الإعلانات، تطوير المحتوى، الأدوات المستخدمة، إلخ</a:t>
            </a:r>
            <a:r>
              <a:rPr lang="ar-EG" sz="2400" dirty="0"/>
              <a:t>) مع الفوائد المتوقعة أو المحققة (</a:t>
            </a:r>
            <a:r>
              <a:rPr lang="ar-EG" sz="2400" dirty="0">
                <a:solidFill>
                  <a:srgbClr val="FF0000"/>
                </a:solidFill>
              </a:rPr>
              <a:t>مثل زيادة المبيعات، تحسين الوعي بالعلامة التجارية، أو زيادة التفاعل مع الجمهور</a:t>
            </a:r>
            <a:r>
              <a:rPr lang="ar-EG" sz="2400" dirty="0" smtClean="0"/>
              <a:t>).</a:t>
            </a:r>
          </a:p>
          <a:p>
            <a:pPr algn="just" rtl="1"/>
            <a:endParaRPr lang="ar-EG" sz="2400" b="1" dirty="0" smtClean="0"/>
          </a:p>
          <a:p>
            <a:pPr algn="r"/>
            <a:r>
              <a:rPr lang="ar-EG" sz="2400" b="1" dirty="0" smtClean="0"/>
              <a:t> </a:t>
            </a:r>
            <a:r>
              <a:rPr lang="ar-EG" sz="2400" b="1" dirty="0"/>
              <a:t>الهدف الرئيسي من التحليل:</a:t>
            </a:r>
          </a:p>
          <a:p>
            <a:pPr marL="342900" indent="-342900" algn="r" rtl="1">
              <a:buFont typeface="Wingdings" panose="05000000000000000000" pitchFamily="2" charset="2"/>
              <a:buChar char="ü"/>
            </a:pPr>
            <a:r>
              <a:rPr lang="ar-EG" sz="2400" b="1" dirty="0"/>
              <a:t>تقييم فعالية القرارات:</a:t>
            </a:r>
            <a:r>
              <a:rPr lang="ar-EG" sz="2400" dirty="0"/>
              <a:t> التحليل يساعد في معرفة ما إذا كانت الحملة أو الاستراتيجية تستحق العناء والتكاليف.</a:t>
            </a:r>
          </a:p>
          <a:p>
            <a:pPr marL="342900" indent="-342900" algn="r" rtl="1">
              <a:buFont typeface="Wingdings" panose="05000000000000000000" pitchFamily="2" charset="2"/>
              <a:buChar char="ü"/>
            </a:pPr>
            <a:r>
              <a:rPr lang="ar-EG" sz="2400" b="1" dirty="0"/>
              <a:t>اتخاذ قرارات ذكية:</a:t>
            </a:r>
            <a:r>
              <a:rPr lang="ar-EG" sz="2400" dirty="0"/>
              <a:t> عند مقارنة البدائل المختلفة، يوفر التحليل للمديرين والأفراد المعلومات اللازمة لاختيار الأنسب اقتصاديًا.</a:t>
            </a:r>
          </a:p>
          <a:p>
            <a:pPr marL="342900" indent="-342900" algn="r" rtl="1">
              <a:buFont typeface="Wingdings" panose="05000000000000000000" pitchFamily="2" charset="2"/>
              <a:buChar char="ü"/>
            </a:pPr>
            <a:r>
              <a:rPr lang="ar-EG" sz="2400" b="1" dirty="0"/>
              <a:t>تحقيق الكفاءة:</a:t>
            </a:r>
            <a:r>
              <a:rPr lang="ar-EG" sz="2400" dirty="0"/>
              <a:t> يساعد في تخصيص الموارد بشكل أكثر كفاءة لتحقيق أفضل العوائد الممكنة</a:t>
            </a:r>
          </a:p>
          <a:p>
            <a:pPr algn="r" rtl="1"/>
            <a:endParaRPr lang="ar-EG" sz="2400" dirty="0"/>
          </a:p>
        </p:txBody>
      </p:sp>
      <p:pic>
        <p:nvPicPr>
          <p:cNvPr id="3" name="Picture 2"/>
          <p:cNvPicPr>
            <a:picLocks noChangeAspect="1"/>
          </p:cNvPicPr>
          <p:nvPr/>
        </p:nvPicPr>
        <p:blipFill>
          <a:blip r:embed="rId3"/>
          <a:stretch>
            <a:fillRect/>
          </a:stretch>
        </p:blipFill>
        <p:spPr>
          <a:xfrm>
            <a:off x="10058400" y="2271759"/>
            <a:ext cx="2339120" cy="3105150"/>
          </a:xfrm>
          <a:prstGeom prst="rect">
            <a:avLst/>
          </a:prstGeom>
        </p:spPr>
      </p:pic>
    </p:spTree>
    <p:extLst>
      <p:ext uri="{BB962C8B-B14F-4D97-AF65-F5344CB8AC3E}">
        <p14:creationId xmlns:p14="http://schemas.microsoft.com/office/powerpoint/2010/main" val="16534905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794788" y="1248201"/>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89071" y="1622962"/>
            <a:ext cx="9345750" cy="45775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768166" y="1664259"/>
            <a:ext cx="8466655" cy="523220"/>
          </a:xfrm>
          <a:prstGeom prst="rect">
            <a:avLst/>
          </a:prstGeom>
          <a:noFill/>
        </p:spPr>
        <p:txBody>
          <a:bodyPr wrap="square" rtlCol="0">
            <a:spAutoFit/>
          </a:bodyPr>
          <a:lstStyle/>
          <a:p>
            <a:pPr algn="ctr" rtl="1"/>
            <a:r>
              <a:rPr lang="ar-EG" sz="2800" b="1" dirty="0" smtClean="0"/>
              <a:t>4. 1 أهمية تحليل التكلفة والعائد في التسويق </a:t>
            </a:r>
            <a:r>
              <a:rPr lang="ar-EG" sz="2800" b="1" dirty="0"/>
              <a:t>الرقمي</a:t>
            </a:r>
            <a:endParaRPr lang="en-US" sz="2800" dirty="0">
              <a:latin typeface="Microsoft Uighur" panose="02000000000000000000" pitchFamily="2" charset="-78"/>
            </a:endParaRPr>
          </a:p>
        </p:txBody>
      </p:sp>
      <p:sp>
        <p:nvSpPr>
          <p:cNvPr id="4" name="TextBox 3">
            <a:extLst>
              <a:ext uri="{FF2B5EF4-FFF2-40B4-BE49-F238E27FC236}">
                <a16:creationId xmlns="" xmlns:a16="http://schemas.microsoft.com/office/drawing/2014/main" id="{EC5CF803-1BC6-5196-230D-D619845F8047}"/>
              </a:ext>
            </a:extLst>
          </p:cNvPr>
          <p:cNvSpPr txBox="1"/>
          <p:nvPr/>
        </p:nvSpPr>
        <p:spPr>
          <a:xfrm>
            <a:off x="1084217" y="2200862"/>
            <a:ext cx="8765177" cy="3477875"/>
          </a:xfrm>
          <a:prstGeom prst="rect">
            <a:avLst/>
          </a:prstGeom>
          <a:noFill/>
        </p:spPr>
        <p:txBody>
          <a:bodyPr wrap="square" rtlCol="0">
            <a:spAutoFit/>
          </a:bodyPr>
          <a:lstStyle/>
          <a:p>
            <a:pPr marL="342900" indent="-342900" algn="just" rtl="1">
              <a:buFont typeface="Arial" panose="020B0604020202020204" pitchFamily="34" charset="0"/>
              <a:buChar char="•"/>
            </a:pPr>
            <a:r>
              <a:rPr lang="ar-EG" sz="2200" b="1" u="sng" dirty="0" smtClean="0"/>
              <a:t>في التسويق الرقمي</a:t>
            </a:r>
            <a:r>
              <a:rPr lang="ar-EG" sz="2200" dirty="0" smtClean="0"/>
              <a:t>،</a:t>
            </a:r>
            <a:r>
              <a:rPr lang="ar-EG" sz="2200" b="1" dirty="0" smtClean="0">
                <a:solidFill>
                  <a:srgbClr val="FF0000"/>
                </a:solidFill>
              </a:rPr>
              <a:t> تحليل التكلفة والعائد </a:t>
            </a:r>
            <a:r>
              <a:rPr lang="ar-EG" sz="2200" dirty="0" smtClean="0"/>
              <a:t>يساعد في اتخاذ قرارات مدروسة ومنطقية تتماشى مع أهداف التسويق والميزانية. كما يساعد في تبرير القرارات أمام الأطراف المعنية </a:t>
            </a:r>
            <a:r>
              <a:rPr lang="ar-EG" sz="2200" dirty="0" smtClean="0">
                <a:solidFill>
                  <a:srgbClr val="FF0000"/>
                </a:solidFill>
              </a:rPr>
              <a:t>مثل العملاء، والمديرين، والمستثمرين</a:t>
            </a:r>
            <a:r>
              <a:rPr lang="ar-EG" sz="2200" dirty="0" smtClean="0"/>
              <a:t>. يمكن أن يساعد </a:t>
            </a:r>
            <a:r>
              <a:rPr lang="ar-EG" sz="2200" dirty="0" smtClean="0">
                <a:solidFill>
                  <a:srgbClr val="FF0000"/>
                </a:solidFill>
              </a:rPr>
              <a:t>تحليل التكلفة والعائد </a:t>
            </a:r>
            <a:r>
              <a:rPr lang="ar-EG" sz="2200" dirty="0" smtClean="0"/>
              <a:t>في تحسين استراتيجيتك التسويقية وميزانيتك من خلال مساعدتك في الإجابة على أسئلة مثل:</a:t>
            </a:r>
          </a:p>
          <a:p>
            <a:pPr marL="342900" indent="-342900" algn="just" rtl="1">
              <a:buFont typeface="Arial" panose="020B0604020202020204" pitchFamily="34" charset="0"/>
              <a:buChar char="•"/>
            </a:pPr>
            <a:endParaRPr lang="ar-EG" sz="2200" dirty="0" smtClean="0"/>
          </a:p>
          <a:p>
            <a:pPr marL="342900" indent="-342900" algn="just" rtl="1">
              <a:buFont typeface="Arial" panose="020B0604020202020204" pitchFamily="34" charset="0"/>
              <a:buChar char="•"/>
            </a:pPr>
            <a:r>
              <a:rPr lang="ar-EG" sz="2200" b="1" dirty="0" smtClean="0"/>
              <a:t>- </a:t>
            </a:r>
            <a:r>
              <a:rPr lang="ar-EG" sz="2200" dirty="0" smtClean="0">
                <a:solidFill>
                  <a:srgbClr val="FF0000"/>
                </a:solidFill>
              </a:rPr>
              <a:t>ما هي </a:t>
            </a:r>
            <a:r>
              <a:rPr lang="ar-EG" sz="2200" dirty="0" smtClean="0"/>
              <a:t>أهداف وغايات حملتك التسويقية؟</a:t>
            </a:r>
          </a:p>
          <a:p>
            <a:pPr marL="342900" indent="-342900" algn="just" rtl="1">
              <a:buFont typeface="Arial" panose="020B0604020202020204" pitchFamily="34" charset="0"/>
              <a:buChar char="•"/>
            </a:pPr>
            <a:r>
              <a:rPr lang="ar-EG" sz="2200" dirty="0" smtClean="0">
                <a:solidFill>
                  <a:srgbClr val="FF0000"/>
                </a:solidFill>
              </a:rPr>
              <a:t>- </a:t>
            </a:r>
            <a:r>
              <a:rPr lang="ar-EG" sz="2200" dirty="0">
                <a:solidFill>
                  <a:srgbClr val="FF0000"/>
                </a:solidFill>
              </a:rPr>
              <a:t>ما هي </a:t>
            </a:r>
            <a:r>
              <a:rPr lang="ar-EG" sz="2200" dirty="0"/>
              <a:t>الخيارات أو القنوات المختلفة التي يمكنك استخدامها لتحقيق أهدافك</a:t>
            </a:r>
            <a:r>
              <a:rPr lang="ar-EG" sz="2200" dirty="0" smtClean="0"/>
              <a:t>؟</a:t>
            </a:r>
          </a:p>
          <a:p>
            <a:pPr marL="342900" indent="-342900" algn="just" rtl="1">
              <a:buFont typeface="Arial" panose="020B0604020202020204" pitchFamily="34" charset="0"/>
              <a:buChar char="•"/>
            </a:pPr>
            <a:r>
              <a:rPr lang="ar-EG" sz="2200" dirty="0" smtClean="0">
                <a:solidFill>
                  <a:srgbClr val="FF0000"/>
                </a:solidFill>
              </a:rPr>
              <a:t>- </a:t>
            </a:r>
            <a:r>
              <a:rPr lang="ar-EG" sz="2200" dirty="0">
                <a:solidFill>
                  <a:srgbClr val="FF0000"/>
                </a:solidFill>
              </a:rPr>
              <a:t>ما هي </a:t>
            </a:r>
            <a:r>
              <a:rPr lang="ar-EG" sz="2200" dirty="0"/>
              <a:t>تكاليف وفوائد كل خيار أو قناة، سواء من حيث القيمة النقدية أو غير النقدية</a:t>
            </a:r>
            <a:r>
              <a:rPr lang="ar-EG" sz="2200" dirty="0" smtClean="0"/>
              <a:t>؟</a:t>
            </a:r>
          </a:p>
          <a:p>
            <a:pPr marL="342900" indent="-342900" algn="just" rtl="1">
              <a:buFont typeface="Arial" panose="020B0604020202020204" pitchFamily="34" charset="0"/>
              <a:buChar char="•"/>
            </a:pPr>
            <a:r>
              <a:rPr lang="ar-EG" sz="2200" dirty="0" smtClean="0"/>
              <a:t>- </a:t>
            </a:r>
            <a:r>
              <a:rPr lang="ar-EG" sz="2200" dirty="0">
                <a:solidFill>
                  <a:srgbClr val="FF0000"/>
                </a:solidFill>
              </a:rPr>
              <a:t>كيف تقيس وتقارن تكاليف </a:t>
            </a:r>
            <a:r>
              <a:rPr lang="ar-EG" sz="2200" dirty="0"/>
              <a:t>وفوائد كل خيار أو قناة</a:t>
            </a:r>
            <a:r>
              <a:rPr lang="ar-EG" sz="2200" dirty="0" smtClean="0"/>
              <a:t>؟</a:t>
            </a:r>
          </a:p>
          <a:p>
            <a:pPr marL="342900" indent="-342900" algn="just" rtl="1">
              <a:buFont typeface="Arial" panose="020B0604020202020204" pitchFamily="34" charset="0"/>
              <a:buChar char="•"/>
            </a:pPr>
            <a:r>
              <a:rPr lang="ar-EG" sz="2200" dirty="0" smtClean="0">
                <a:solidFill>
                  <a:srgbClr val="FF0000"/>
                </a:solidFill>
              </a:rPr>
              <a:t>-</a:t>
            </a:r>
            <a:r>
              <a:rPr lang="ar-EG" sz="2200" dirty="0" smtClean="0"/>
              <a:t> </a:t>
            </a:r>
            <a:r>
              <a:rPr lang="ar-EG" sz="2200" dirty="0" smtClean="0">
                <a:solidFill>
                  <a:srgbClr val="FF0000"/>
                </a:solidFill>
              </a:rPr>
              <a:t>كيف </a:t>
            </a:r>
            <a:r>
              <a:rPr lang="ar-EG" sz="2200" dirty="0">
                <a:solidFill>
                  <a:srgbClr val="FF0000"/>
                </a:solidFill>
              </a:rPr>
              <a:t>تختار الخيار أو القناة </a:t>
            </a:r>
            <a:r>
              <a:rPr lang="ar-EG" sz="2200" dirty="0"/>
              <a:t>الأفضل الذي يعظم صافي فوائدك أو عائد </a:t>
            </a:r>
            <a:r>
              <a:rPr lang="ar-EG" sz="2200" dirty="0" smtClean="0"/>
              <a:t>الاستثمار</a:t>
            </a:r>
            <a:r>
              <a:rPr lang="en-MY" sz="2200" dirty="0" smtClean="0"/>
              <a:t>؟</a:t>
            </a:r>
            <a:r>
              <a:rPr lang="ar-EG" sz="2200" dirty="0" smtClean="0"/>
              <a:t>.</a:t>
            </a:r>
            <a:endParaRPr lang="ar-EG" sz="2200" dirty="0"/>
          </a:p>
        </p:txBody>
      </p:sp>
      <p:pic>
        <p:nvPicPr>
          <p:cNvPr id="2" name="Picture 1"/>
          <p:cNvPicPr>
            <a:picLocks noChangeAspect="1"/>
          </p:cNvPicPr>
          <p:nvPr/>
        </p:nvPicPr>
        <p:blipFill>
          <a:blip r:embed="rId3"/>
          <a:stretch>
            <a:fillRect/>
          </a:stretch>
        </p:blipFill>
        <p:spPr>
          <a:xfrm>
            <a:off x="10204435" y="2535532"/>
            <a:ext cx="2017951" cy="2377646"/>
          </a:xfrm>
          <a:prstGeom prst="rect">
            <a:avLst/>
          </a:prstGeom>
        </p:spPr>
      </p:pic>
    </p:spTree>
    <p:extLst>
      <p:ext uri="{BB962C8B-B14F-4D97-AF65-F5344CB8AC3E}">
        <p14:creationId xmlns:p14="http://schemas.microsoft.com/office/powerpoint/2010/main" val="38349873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33511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2345715" y="1595804"/>
            <a:ext cx="8466655" cy="1384995"/>
          </a:xfrm>
          <a:prstGeom prst="rect">
            <a:avLst/>
          </a:prstGeom>
          <a:noFill/>
        </p:spPr>
        <p:txBody>
          <a:bodyPr wrap="square" rtlCol="0">
            <a:spAutoFit/>
          </a:bodyPr>
          <a:lstStyle/>
          <a:p>
            <a:pPr algn="ctr" rtl="1"/>
            <a:r>
              <a:rPr lang="ar-EG" sz="2800" b="1" dirty="0" smtClean="0"/>
              <a:t>5. 1 تحديات </a:t>
            </a:r>
            <a:r>
              <a:rPr lang="ar-EG" sz="2800" b="1" dirty="0"/>
              <a:t>تحليل التكلفة والعائد </a:t>
            </a:r>
            <a:r>
              <a:rPr lang="ar-EG" sz="2800" b="1" dirty="0" smtClean="0"/>
              <a:t>للتسويق الرقمي</a:t>
            </a:r>
            <a:endParaRPr lang="en-US" sz="2800" dirty="0">
              <a:latin typeface="Microsoft Uighur" panose="02000000000000000000" pitchFamily="2" charset="-78"/>
            </a:endParaRPr>
          </a:p>
          <a:p>
            <a:pPr lvl="0" algn="ctr" rtl="1"/>
            <a:endParaRPr lang="en-US" sz="28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 xmlns:a16="http://schemas.microsoft.com/office/drawing/2014/main" id="{4C0F408B-6FB7-447C-07FE-71BFB5EBA134}"/>
              </a:ext>
            </a:extLst>
          </p:cNvPr>
          <p:cNvSpPr txBox="1"/>
          <p:nvPr/>
        </p:nvSpPr>
        <p:spPr>
          <a:xfrm>
            <a:off x="1333001" y="2126294"/>
            <a:ext cx="8929517" cy="3046988"/>
          </a:xfrm>
          <a:prstGeom prst="rect">
            <a:avLst/>
          </a:prstGeom>
          <a:noFill/>
        </p:spPr>
        <p:txBody>
          <a:bodyPr wrap="square" rtlCol="0">
            <a:spAutoFit/>
          </a:bodyPr>
          <a:lstStyle/>
          <a:p>
            <a:pPr marL="285750" lvl="0" indent="-285750" algn="just" rtl="1">
              <a:buFont typeface="Wingdings" panose="05000000000000000000" pitchFamily="2" charset="2"/>
              <a:buChar char="q"/>
            </a:pPr>
            <a:r>
              <a:rPr lang="ar-EG" sz="2400" dirty="0" smtClean="0"/>
              <a:t>ومع </a:t>
            </a:r>
            <a:r>
              <a:rPr lang="ar-EG" sz="2400" dirty="0"/>
              <a:t>ذلك، فإن </a:t>
            </a:r>
            <a:r>
              <a:rPr lang="ar-EG" sz="2400" u="sng" dirty="0"/>
              <a:t>تحليل التكلفة والعائد ليس عملية بسيطة أو مباشرة، بل يتطلب عدة خطوات وتحديات تتطلب تخطيطًا وتحليلًا دقيقًا</a:t>
            </a:r>
            <a:r>
              <a:rPr lang="ar-EG" sz="2400" dirty="0"/>
              <a:t>. فيما يلي تلخيص ا</a:t>
            </a:r>
            <a:r>
              <a:rPr lang="ar-EG" sz="2400" dirty="0" smtClean="0"/>
              <a:t>لتحديات:</a:t>
            </a:r>
          </a:p>
          <a:p>
            <a:pPr marL="285750" lvl="0" indent="-285750" algn="just" rtl="1">
              <a:buFont typeface="Wingdings" panose="05000000000000000000" pitchFamily="2" charset="2"/>
              <a:buChar char="q"/>
            </a:pPr>
            <a:endParaRPr lang="ar-EG" sz="2400" dirty="0" smtClean="0"/>
          </a:p>
          <a:p>
            <a:pPr lvl="0" algn="just" rtl="1"/>
            <a:r>
              <a:rPr lang="ar-EG" sz="2400" b="1" dirty="0" smtClean="0"/>
              <a:t>1.تحديد </a:t>
            </a:r>
            <a:r>
              <a:rPr lang="ar-EG" sz="2400" b="1" dirty="0"/>
              <a:t>النطاق ووجهة النظر</a:t>
            </a:r>
            <a:r>
              <a:rPr lang="ar-EG" sz="2400" dirty="0"/>
              <a:t>: تحديد الغرض والنطاق (</a:t>
            </a:r>
            <a:r>
              <a:rPr lang="ar-EG" sz="2400" u="sng" dirty="0"/>
              <a:t>الوقت، الجمهور، المنطقة</a:t>
            </a:r>
            <a:r>
              <a:rPr lang="ar-EG" sz="2400" dirty="0"/>
              <a:t>) ووجهة النظر (</a:t>
            </a:r>
            <a:r>
              <a:rPr lang="ar-EG" sz="2400" dirty="0">
                <a:solidFill>
                  <a:srgbClr val="00B0F0"/>
                </a:solidFill>
              </a:rPr>
              <a:t>الشركة أو العميل أو المجتمع</a:t>
            </a:r>
            <a:r>
              <a:rPr lang="ar-EG" sz="2400" dirty="0" smtClean="0"/>
              <a:t>).</a:t>
            </a:r>
          </a:p>
          <a:p>
            <a:pPr lvl="0" algn="just" rtl="1"/>
            <a:endParaRPr lang="ar-EG" sz="2400" dirty="0" smtClean="0"/>
          </a:p>
          <a:p>
            <a:pPr lvl="0" algn="just" rtl="1"/>
            <a:r>
              <a:rPr lang="ar-EG" sz="2400" dirty="0" smtClean="0">
                <a:solidFill>
                  <a:srgbClr val="C00000"/>
                </a:solidFill>
              </a:rPr>
              <a:t>2.</a:t>
            </a:r>
            <a:r>
              <a:rPr lang="ar-EG" sz="2400" b="1" dirty="0"/>
              <a:t> تحديد وقياس التكاليف والفوائد</a:t>
            </a:r>
            <a:r>
              <a:rPr lang="ar-EG" sz="2400" dirty="0"/>
              <a:t>: تحديد التكاليف (</a:t>
            </a:r>
            <a:r>
              <a:rPr lang="ar-EG" sz="2400" b="1" dirty="0"/>
              <a:t>مثل المال والوقت</a:t>
            </a:r>
            <a:r>
              <a:rPr lang="ar-EG" sz="2400" dirty="0"/>
              <a:t>) والفوائد (مثل </a:t>
            </a:r>
            <a:r>
              <a:rPr lang="ar-EG" sz="2400" b="1" u="sng" dirty="0"/>
              <a:t>المبيعات ورضا العملاء</a:t>
            </a:r>
            <a:r>
              <a:rPr lang="ar-EG" sz="2400" dirty="0"/>
              <a:t>) وقياسها ماليًا أو باستخدام طرق </a:t>
            </a:r>
            <a:r>
              <a:rPr lang="ar-EG" sz="2400" dirty="0" smtClean="0"/>
              <a:t>نوعية.</a:t>
            </a:r>
            <a:endParaRPr lang="ar-EG" sz="2400" dirty="0" smtClean="0">
              <a:solidFill>
                <a:srgbClr val="C00000"/>
              </a:solidFill>
            </a:endParaRPr>
          </a:p>
        </p:txBody>
      </p:sp>
      <p:pic>
        <p:nvPicPr>
          <p:cNvPr id="2" name="Picture 1"/>
          <p:cNvPicPr>
            <a:picLocks noChangeAspect="1"/>
          </p:cNvPicPr>
          <p:nvPr/>
        </p:nvPicPr>
        <p:blipFill>
          <a:blip r:embed="rId3"/>
          <a:stretch>
            <a:fillRect/>
          </a:stretch>
        </p:blipFill>
        <p:spPr>
          <a:xfrm>
            <a:off x="10537444" y="2131238"/>
            <a:ext cx="2206943" cy="3103133"/>
          </a:xfrm>
          <a:prstGeom prst="rect">
            <a:avLst/>
          </a:prstGeom>
        </p:spPr>
      </p:pic>
    </p:spTree>
    <p:extLst>
      <p:ext uri="{BB962C8B-B14F-4D97-AF65-F5344CB8AC3E}">
        <p14:creationId xmlns:p14="http://schemas.microsoft.com/office/powerpoint/2010/main" val="29379768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57000" y="10999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2070789" y="1651685"/>
            <a:ext cx="8466655" cy="1384995"/>
          </a:xfrm>
          <a:prstGeom prst="rect">
            <a:avLst/>
          </a:prstGeom>
          <a:noFill/>
        </p:spPr>
        <p:txBody>
          <a:bodyPr wrap="square" rtlCol="0">
            <a:spAutoFit/>
          </a:bodyPr>
          <a:lstStyle/>
          <a:p>
            <a:pPr algn="ctr" rtl="1"/>
            <a:r>
              <a:rPr lang="ar-EG" sz="2800" b="1" dirty="0" smtClean="0"/>
              <a:t>6. </a:t>
            </a:r>
            <a:r>
              <a:rPr lang="ar-EG" sz="2800" b="1" dirty="0"/>
              <a:t>1 تحديات </a:t>
            </a:r>
            <a:r>
              <a:rPr lang="ar-EG" sz="2800" b="1" dirty="0" smtClean="0"/>
              <a:t>تحليل </a:t>
            </a:r>
            <a:r>
              <a:rPr lang="ar-EG" sz="2800" b="1" dirty="0"/>
              <a:t>التكلفة والعائد للتسويق الرقمي(تابع)</a:t>
            </a:r>
            <a:endParaRPr lang="en-US" sz="2800" b="1" dirty="0">
              <a:latin typeface="Microsoft Uighur" panose="02000000000000000000" pitchFamily="2" charset="-78"/>
            </a:endParaRPr>
          </a:p>
          <a:p>
            <a:pPr lvl="0" algn="ctr" rtl="1"/>
            <a:endParaRPr lang="en-US" sz="28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 xmlns:a16="http://schemas.microsoft.com/office/drawing/2014/main" id="{4C0F408B-6FB7-447C-07FE-71BFB5EBA134}"/>
              </a:ext>
            </a:extLst>
          </p:cNvPr>
          <p:cNvSpPr txBox="1"/>
          <p:nvPr/>
        </p:nvSpPr>
        <p:spPr>
          <a:xfrm>
            <a:off x="1191694" y="2023798"/>
            <a:ext cx="8929517" cy="4524315"/>
          </a:xfrm>
          <a:prstGeom prst="rect">
            <a:avLst/>
          </a:prstGeom>
          <a:noFill/>
        </p:spPr>
        <p:txBody>
          <a:bodyPr wrap="square" rtlCol="0">
            <a:spAutoFit/>
          </a:bodyPr>
          <a:lstStyle/>
          <a:p>
            <a:pPr algn="r" rtl="1"/>
            <a:r>
              <a:rPr lang="ar-EG" sz="2300" b="1" dirty="0" smtClean="0"/>
              <a:t>3</a:t>
            </a:r>
            <a:r>
              <a:rPr lang="ar-EG" sz="2300" b="1" dirty="0"/>
              <a:t>. تخفيض وتعديل التكاليف والفوائد عبر الزمن:</a:t>
            </a:r>
          </a:p>
          <a:p>
            <a:pPr marL="342900" indent="-342900" algn="r" rtl="1">
              <a:buFont typeface="Arial" panose="020B0604020202020204" pitchFamily="34" charset="0"/>
              <a:buChar char="•"/>
            </a:pPr>
            <a:r>
              <a:rPr lang="ar-EG" sz="2300" dirty="0"/>
              <a:t>يجب أخذ الوقت بعين الاعتبار (</a:t>
            </a:r>
            <a:r>
              <a:rPr lang="ar-EG" sz="2300" dirty="0">
                <a:solidFill>
                  <a:srgbClr val="FF0000"/>
                </a:solidFill>
              </a:rPr>
              <a:t>قيمة المال على مر الزمن</a:t>
            </a:r>
            <a:r>
              <a:rPr lang="ar-EG" sz="2300" dirty="0"/>
              <a:t>)، حيث أن دولار اليوم له قيمة </a:t>
            </a:r>
            <a:r>
              <a:rPr lang="ar-EG" sz="2300" b="1" dirty="0"/>
              <a:t>أكبر</a:t>
            </a:r>
            <a:r>
              <a:rPr lang="ar-EG" sz="2300" dirty="0"/>
              <a:t> من دولار في المستقبل بسبب التضخم أو الفائدة.</a:t>
            </a:r>
          </a:p>
          <a:p>
            <a:pPr marL="342900" indent="-342900" algn="r" rtl="1">
              <a:buFont typeface="Arial" panose="020B0604020202020204" pitchFamily="34" charset="0"/>
              <a:buChar char="•"/>
            </a:pPr>
            <a:r>
              <a:rPr lang="ar-EG" sz="2300" dirty="0"/>
              <a:t>يجب </a:t>
            </a:r>
            <a:r>
              <a:rPr lang="ar-EG" sz="2300" dirty="0">
                <a:solidFill>
                  <a:srgbClr val="FF0000"/>
                </a:solidFill>
              </a:rPr>
              <a:t>خصم التكاليف والفوائد المستقبلية </a:t>
            </a:r>
            <a:r>
              <a:rPr lang="ar-EG" sz="2300" dirty="0"/>
              <a:t>إلى قيمتها الحالية باستخدام معدل خصم مناسب يعكس المخاطر والشكوك</a:t>
            </a:r>
            <a:r>
              <a:rPr lang="ar-EG" sz="2300" dirty="0" smtClean="0"/>
              <a:t>.</a:t>
            </a:r>
          </a:p>
          <a:p>
            <a:pPr algn="r" rtl="1"/>
            <a:r>
              <a:rPr lang="ar-EG" sz="2300" b="1" dirty="0"/>
              <a:t>4. حساب ومقارنة صافي الفوائد أو العائد على الاستثمار </a:t>
            </a:r>
            <a:r>
              <a:rPr lang="en-MY" sz="2300" b="1" dirty="0" smtClean="0"/>
              <a:t>:</a:t>
            </a:r>
            <a:endParaRPr lang="en-MY" sz="2300" b="1" dirty="0"/>
          </a:p>
          <a:p>
            <a:pPr marL="342900" indent="-342900" algn="r" rtl="1">
              <a:buFont typeface="Arial" panose="020B0604020202020204" pitchFamily="34" charset="0"/>
              <a:buChar char="•"/>
            </a:pPr>
            <a:r>
              <a:rPr lang="ar-EG" sz="2300" dirty="0"/>
              <a:t>حساب </a:t>
            </a:r>
            <a:r>
              <a:rPr lang="ar-EG" sz="2300" dirty="0">
                <a:solidFill>
                  <a:srgbClr val="FF0000"/>
                </a:solidFill>
              </a:rPr>
              <a:t>صافي الفوائد أو العائد على الاستثمار </a:t>
            </a:r>
            <a:r>
              <a:rPr lang="ar-EG" sz="2300" dirty="0"/>
              <a:t>من خلال طرح إجمالي التكاليف من إجمالي الفوائد.</a:t>
            </a:r>
          </a:p>
          <a:p>
            <a:pPr marL="342900" indent="-342900" algn="r" rtl="1">
              <a:buFont typeface="Arial" panose="020B0604020202020204" pitchFamily="34" charset="0"/>
              <a:buChar char="•"/>
            </a:pPr>
            <a:r>
              <a:rPr lang="ar-EG" sz="2300" dirty="0"/>
              <a:t>يتم مقارنة الخيارات بناءً على </a:t>
            </a:r>
            <a:r>
              <a:rPr lang="ar-EG" sz="2300" dirty="0">
                <a:solidFill>
                  <a:srgbClr val="FF0000"/>
                </a:solidFill>
              </a:rPr>
              <a:t>صافي الفوائد أو العائد على الاستثمار </a:t>
            </a:r>
            <a:r>
              <a:rPr lang="ar-EG" sz="2300" dirty="0"/>
              <a:t>لتحديد الخيار الأكثر قيمة أو </a:t>
            </a:r>
            <a:r>
              <a:rPr lang="ar-EG" sz="2300" dirty="0" smtClean="0"/>
              <a:t>ربحية.</a:t>
            </a:r>
            <a:endParaRPr lang="ar-EG" sz="2300" dirty="0"/>
          </a:p>
          <a:p>
            <a:pPr algn="r" rtl="1"/>
            <a:endParaRPr lang="ar-EG" sz="2400" dirty="0" smtClean="0"/>
          </a:p>
          <a:p>
            <a:pPr algn="r" rtl="1"/>
            <a:endParaRPr lang="ar-EG" sz="2400" dirty="0"/>
          </a:p>
        </p:txBody>
      </p:sp>
      <p:pic>
        <p:nvPicPr>
          <p:cNvPr id="2" name="Picture 1"/>
          <p:cNvPicPr>
            <a:picLocks noChangeAspect="1"/>
          </p:cNvPicPr>
          <p:nvPr/>
        </p:nvPicPr>
        <p:blipFill>
          <a:blip r:embed="rId3"/>
          <a:stretch>
            <a:fillRect/>
          </a:stretch>
        </p:blipFill>
        <p:spPr>
          <a:xfrm>
            <a:off x="10341438" y="2125141"/>
            <a:ext cx="1850562" cy="3103133"/>
          </a:xfrm>
          <a:prstGeom prst="rect">
            <a:avLst/>
          </a:prstGeom>
        </p:spPr>
      </p:pic>
    </p:spTree>
    <p:extLst>
      <p:ext uri="{BB962C8B-B14F-4D97-AF65-F5344CB8AC3E}">
        <p14:creationId xmlns:p14="http://schemas.microsoft.com/office/powerpoint/2010/main" val="1056793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57000" y="10999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2485572" y="1595804"/>
            <a:ext cx="8466655" cy="954107"/>
          </a:xfrm>
          <a:prstGeom prst="rect">
            <a:avLst/>
          </a:prstGeom>
          <a:noFill/>
        </p:spPr>
        <p:txBody>
          <a:bodyPr wrap="square" rtlCol="0">
            <a:spAutoFit/>
          </a:bodyPr>
          <a:lstStyle/>
          <a:p>
            <a:pPr algn="ctr" rtl="1"/>
            <a:r>
              <a:rPr lang="ar-EG" sz="2800" b="1" dirty="0" smtClean="0"/>
              <a:t>7. </a:t>
            </a:r>
            <a:r>
              <a:rPr lang="ar-EG" sz="2800" b="1" dirty="0"/>
              <a:t>1 تحديات</a:t>
            </a:r>
            <a:r>
              <a:rPr lang="ar-EG" sz="2800" b="1" dirty="0" smtClean="0"/>
              <a:t> </a:t>
            </a:r>
            <a:r>
              <a:rPr lang="ar-EG" sz="2800" b="1" dirty="0"/>
              <a:t>تحليل التكلفة والعائد للتسويق </a:t>
            </a:r>
            <a:r>
              <a:rPr lang="ar-EG" sz="2800" b="1" dirty="0" smtClean="0"/>
              <a:t>الرقمي(تابع)</a:t>
            </a:r>
            <a:endParaRPr lang="en-US" sz="28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 xmlns:a16="http://schemas.microsoft.com/office/drawing/2014/main" id="{4C0F408B-6FB7-447C-07FE-71BFB5EBA134}"/>
              </a:ext>
            </a:extLst>
          </p:cNvPr>
          <p:cNvSpPr txBox="1"/>
          <p:nvPr/>
        </p:nvSpPr>
        <p:spPr>
          <a:xfrm>
            <a:off x="1191694" y="1967917"/>
            <a:ext cx="8929517" cy="4370427"/>
          </a:xfrm>
          <a:prstGeom prst="rect">
            <a:avLst/>
          </a:prstGeom>
          <a:noFill/>
        </p:spPr>
        <p:txBody>
          <a:bodyPr wrap="square" rtlCol="0">
            <a:spAutoFit/>
          </a:bodyPr>
          <a:lstStyle/>
          <a:p>
            <a:pPr algn="r" rtl="1"/>
            <a:r>
              <a:rPr lang="ar-EG" b="1" dirty="0" smtClean="0"/>
              <a:t>5</a:t>
            </a:r>
            <a:r>
              <a:rPr lang="ar-EG" sz="2300" dirty="0"/>
              <a:t>. </a:t>
            </a:r>
            <a:r>
              <a:rPr lang="ar-EG" sz="2300" b="1" dirty="0"/>
              <a:t>إجراء تحليل الحساسية وتحليل المخاطر</a:t>
            </a:r>
            <a:r>
              <a:rPr lang="ar-EG" sz="2300" dirty="0"/>
              <a:t>:</a:t>
            </a:r>
          </a:p>
          <a:p>
            <a:pPr algn="r" rtl="1"/>
            <a:r>
              <a:rPr lang="ar-EG" sz="2300" dirty="0"/>
              <a:t>يجب اختبار موثوقية التحليل من خلال تحليل الحساسية وتحليل المخاطر</a:t>
            </a:r>
            <a:r>
              <a:rPr lang="ar-EG" sz="2300" dirty="0" smtClean="0"/>
              <a:t>.</a:t>
            </a:r>
            <a:endParaRPr lang="ar-EG" sz="2300" dirty="0"/>
          </a:p>
          <a:p>
            <a:pPr lvl="1" algn="r" rtl="1"/>
            <a:r>
              <a:rPr lang="ar-EG" sz="2300" dirty="0">
                <a:solidFill>
                  <a:srgbClr val="FF0000"/>
                </a:solidFill>
              </a:rPr>
              <a:t>تحليل الحساسية: يقيم كيفية تغير النتائج عندما تتغير المعلمات أو الافتراضات الأساسية.</a:t>
            </a:r>
          </a:p>
          <a:p>
            <a:pPr lvl="1" algn="r" rtl="1"/>
            <a:r>
              <a:rPr lang="ar-EG" sz="2300" dirty="0">
                <a:solidFill>
                  <a:srgbClr val="FF0000"/>
                </a:solidFill>
              </a:rPr>
              <a:t>تحليل المخاطر: يقيم احتمالية وتأثير المخاطر أو الشكوك التي قد تؤثر على التحليل</a:t>
            </a:r>
            <a:r>
              <a:rPr lang="ar-EG" sz="2300" dirty="0" smtClean="0">
                <a:solidFill>
                  <a:srgbClr val="FF0000"/>
                </a:solidFill>
              </a:rPr>
              <a:t>.</a:t>
            </a:r>
          </a:p>
          <a:p>
            <a:pPr lvl="1" algn="r" rtl="1"/>
            <a:endParaRPr lang="ar-EG" sz="2300" dirty="0">
              <a:solidFill>
                <a:srgbClr val="FF0000"/>
              </a:solidFill>
            </a:endParaRPr>
          </a:p>
          <a:p>
            <a:pPr marL="342900" indent="-342900" algn="r" rtl="1">
              <a:buFont typeface="Arial" panose="020B0604020202020204" pitchFamily="34" charset="0"/>
              <a:buChar char="•"/>
            </a:pPr>
            <a:r>
              <a:rPr lang="ar-EG" sz="2300" dirty="0"/>
              <a:t>يمكن استخدام أدوات مثل تحليل السيناريو، والمحاكاة الاحتمالية (مونت كارلو)، أو أشجار القرارات لتقييم هذه المخاطر</a:t>
            </a:r>
            <a:r>
              <a:rPr lang="ar-EG" sz="2300" dirty="0" smtClean="0"/>
              <a:t>.</a:t>
            </a:r>
          </a:p>
          <a:p>
            <a:pPr algn="r" rtl="1"/>
            <a:endParaRPr lang="ar-EG" sz="2300" dirty="0"/>
          </a:p>
          <a:p>
            <a:pPr marL="342900" indent="-342900" algn="r" rtl="1">
              <a:buFont typeface="Arial" panose="020B0604020202020204" pitchFamily="34" charset="0"/>
              <a:buChar char="•"/>
            </a:pPr>
            <a:r>
              <a:rPr lang="ar-EG" sz="2300" b="1" dirty="0"/>
              <a:t>بهذا الشكل، </a:t>
            </a:r>
            <a:r>
              <a:rPr lang="ar-EG" sz="2300" dirty="0"/>
              <a:t>تساعد هذه الخطوات في تحقيق تحليل دقيق وموثوق يمكن من اتخاذ قرارات تسويقية مدروسة وقابلة للتنفيذ</a:t>
            </a:r>
            <a:r>
              <a:rPr lang="ar-EG" dirty="0"/>
              <a:t>.</a:t>
            </a:r>
          </a:p>
          <a:p>
            <a:pPr algn="r" rtl="1"/>
            <a:endParaRPr lang="ar-EG" sz="2400" dirty="0" smtClean="0"/>
          </a:p>
          <a:p>
            <a:pPr algn="r" rtl="1"/>
            <a:endParaRPr lang="ar-EG" sz="2400" dirty="0"/>
          </a:p>
        </p:txBody>
      </p:sp>
    </p:spTree>
    <p:extLst>
      <p:ext uri="{BB962C8B-B14F-4D97-AF65-F5344CB8AC3E}">
        <p14:creationId xmlns:p14="http://schemas.microsoft.com/office/powerpoint/2010/main" val="39962294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الثالثة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 xmlns:a16="http://schemas.microsoft.com/office/drawing/2014/main" id="{FF0FD337-6BE3-014B-6916-AFAF1FABB81E}"/>
              </a:ext>
            </a:extLst>
          </p:cNvPr>
          <p:cNvSpPr/>
          <p:nvPr/>
        </p:nvSpPr>
        <p:spPr>
          <a:xfrm>
            <a:off x="1127760" y="4973157"/>
            <a:ext cx="4747323" cy="1222129"/>
          </a:xfrm>
          <a:prstGeom prst="rect">
            <a:avLst/>
          </a:prstGeom>
          <a:noFill/>
        </p:spPr>
        <p:txBody>
          <a:bodyPr wrap="square">
            <a:spAutoFit/>
          </a:bodyPr>
          <a:lstStyle/>
          <a:p>
            <a:pPr algn="ctr" rtl="1">
              <a:lnSpc>
                <a:spcPct val="120000"/>
              </a:lnSpc>
            </a:pPr>
            <a:r>
              <a:rPr lang="ar-EG" sz="3200" b="1" dirty="0" smtClean="0"/>
              <a:t>2. </a:t>
            </a:r>
            <a:r>
              <a:rPr lang="ar-EG" sz="3200" b="1" dirty="0"/>
              <a:t>خطوات إجراء تحليل التكلفة والعائد لحملات التسويق الرقمي </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9297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628545" y="1539619"/>
            <a:ext cx="8722995" cy="2554545"/>
          </a:xfrm>
          <a:prstGeom prst="rect">
            <a:avLst/>
          </a:prstGeom>
          <a:noFill/>
        </p:spPr>
        <p:txBody>
          <a:bodyPr wrap="square" rtlCol="0">
            <a:spAutoFit/>
          </a:bodyPr>
          <a:lstStyle/>
          <a:p>
            <a:pPr algn="r" rtl="1"/>
            <a:r>
              <a:rPr lang="ar-EG" sz="2800" b="1" dirty="0" smtClean="0"/>
              <a:t>2.1  </a:t>
            </a:r>
            <a:r>
              <a:rPr lang="ar-EG" sz="2800" b="1" dirty="0"/>
              <a:t>خطوات إجراء تحليل التكلفة </a:t>
            </a:r>
            <a:r>
              <a:rPr lang="ar-EG" sz="2800" b="1" dirty="0" smtClean="0"/>
              <a:t>والعائد</a:t>
            </a:r>
          </a:p>
          <a:p>
            <a:pPr algn="r" rtl="1"/>
            <a:r>
              <a:rPr lang="ar-EG" sz="2400" dirty="0"/>
              <a:t>إجراء </a:t>
            </a:r>
            <a:r>
              <a:rPr lang="ar-EG" sz="2400" b="1" dirty="0"/>
              <a:t>تحليل التكلفة والعائد</a:t>
            </a:r>
            <a:r>
              <a:rPr lang="ar-EG" sz="2400" dirty="0"/>
              <a:t> هو خطوة أساسية لتقييم فعالية أي حملة إعلانية أو استثمار. هنا بعض الخطوات التي يمكنك اتباعها لإجراء هذا </a:t>
            </a:r>
            <a:r>
              <a:rPr lang="ar-EG" sz="2400" dirty="0" smtClean="0"/>
              <a:t>التحليل بشك عام :</a:t>
            </a:r>
            <a:endParaRPr lang="ar-EG" sz="2400" b="1" dirty="0"/>
          </a:p>
          <a:p>
            <a:pPr lvl="0" algn="ctr" rtl="1"/>
            <a:r>
              <a:rPr lang="ar-EG" sz="2800" b="1" dirty="0" smtClean="0"/>
              <a:t> </a:t>
            </a:r>
            <a:endParaRPr lang="en-US" sz="2800" b="1" dirty="0">
              <a:latin typeface="Microsoft Uighur" panose="02000000000000000000" pitchFamily="2" charset="-78"/>
            </a:endParaRPr>
          </a:p>
          <a:p>
            <a:pPr algn="ctr" rtl="1"/>
            <a:endParaRPr lang="ar-EG" sz="2800" b="1" dirty="0" smtClean="0"/>
          </a:p>
          <a:p>
            <a:pPr algn="r" rtl="1"/>
            <a:endParaRPr lang="en-US" sz="2800" dirty="0">
              <a:latin typeface="Microsoft Uighur" panose="02000000000000000000" pitchFamily="2" charset="-78"/>
            </a:endParaRPr>
          </a:p>
        </p:txBody>
      </p:sp>
      <p:sp>
        <p:nvSpPr>
          <p:cNvPr id="3" name="TextBox 2">
            <a:extLst>
              <a:ext uri="{FF2B5EF4-FFF2-40B4-BE49-F238E27FC236}">
                <a16:creationId xmlns="" xmlns:a16="http://schemas.microsoft.com/office/drawing/2014/main" id="{4C0F408B-6FB7-447C-07FE-71BFB5EBA134}"/>
              </a:ext>
            </a:extLst>
          </p:cNvPr>
          <p:cNvSpPr txBox="1"/>
          <p:nvPr/>
        </p:nvSpPr>
        <p:spPr>
          <a:xfrm>
            <a:off x="1333001" y="2693781"/>
            <a:ext cx="8832635" cy="2800767"/>
          </a:xfrm>
          <a:prstGeom prst="rect">
            <a:avLst/>
          </a:prstGeom>
          <a:noFill/>
        </p:spPr>
        <p:txBody>
          <a:bodyPr wrap="square" rtlCol="0">
            <a:spAutoFit/>
          </a:bodyPr>
          <a:lstStyle/>
          <a:p>
            <a:pPr marL="457200" lvl="0" indent="-457200" algn="just" rtl="1">
              <a:buFont typeface="+mj-lt"/>
              <a:buAutoNum type="arabicPeriod"/>
            </a:pPr>
            <a:r>
              <a:rPr lang="ar-EG" sz="2400" dirty="0"/>
              <a:t> </a:t>
            </a:r>
            <a:r>
              <a:rPr lang="ar-EG" sz="1900" b="1" dirty="0"/>
              <a:t>تعريف نطاق وأهداف </a:t>
            </a:r>
            <a:r>
              <a:rPr lang="ar-EG" sz="1900" b="1" dirty="0" smtClean="0"/>
              <a:t>التحليل مثل : </a:t>
            </a:r>
          </a:p>
          <a:p>
            <a:pPr marL="457200" lvl="0" indent="-457200" algn="just" rtl="1">
              <a:buFont typeface="Arial" panose="020B0604020202020204" pitchFamily="34" charset="0"/>
              <a:buChar char="•"/>
            </a:pPr>
            <a:r>
              <a:rPr lang="ar-EG" sz="1900" b="1" dirty="0" smtClean="0"/>
              <a:t>تحديد </a:t>
            </a:r>
            <a:r>
              <a:rPr lang="ar-EG" sz="1900" b="1" dirty="0"/>
              <a:t>هدف الحملة </a:t>
            </a:r>
            <a:r>
              <a:rPr lang="ar-EG" sz="1900" dirty="0"/>
              <a:t>والنتائج المراد تحقيقها. </a:t>
            </a:r>
            <a:endParaRPr lang="ar-EG" sz="1900" dirty="0" smtClean="0"/>
          </a:p>
          <a:p>
            <a:pPr marL="457200" lvl="0" indent="-457200" algn="just" rtl="1">
              <a:buFont typeface="Arial" panose="020B0604020202020204" pitchFamily="34" charset="0"/>
              <a:buChar char="•"/>
            </a:pPr>
            <a:r>
              <a:rPr lang="ar-EG" sz="1900" b="1" dirty="0" smtClean="0"/>
              <a:t>تحديد </a:t>
            </a:r>
            <a:r>
              <a:rPr lang="ar-EG" sz="1900" b="1" dirty="0"/>
              <a:t>المدة الزمنية </a:t>
            </a:r>
            <a:r>
              <a:rPr lang="ar-EG" sz="1900" dirty="0"/>
              <a:t>(</a:t>
            </a:r>
            <a:r>
              <a:rPr lang="ar-EG" sz="1900" b="1" dirty="0">
                <a:solidFill>
                  <a:srgbClr val="FF0000"/>
                </a:solidFill>
              </a:rPr>
              <a:t>مثل 3 أشهر أو عام كامل</a:t>
            </a:r>
            <a:r>
              <a:rPr lang="ar-EG" sz="1900" dirty="0" smtClean="0"/>
              <a:t>).</a:t>
            </a:r>
          </a:p>
          <a:p>
            <a:pPr marL="457200" lvl="0" indent="-457200" algn="just" rtl="1">
              <a:buFont typeface="Arial" panose="020B0604020202020204" pitchFamily="34" charset="0"/>
              <a:buChar char="•"/>
            </a:pPr>
            <a:r>
              <a:rPr lang="ar-EG" sz="1900" dirty="0" smtClean="0"/>
              <a:t> </a:t>
            </a:r>
            <a:r>
              <a:rPr lang="ar-EG" sz="1900" b="1" dirty="0"/>
              <a:t>توضيح الافتراضات </a:t>
            </a:r>
            <a:r>
              <a:rPr lang="ar-EG" sz="1900" dirty="0"/>
              <a:t>مثل السوق المستهدف والمناطق الجغرافية</a:t>
            </a:r>
            <a:r>
              <a:rPr lang="ar-EG" sz="1900" dirty="0" smtClean="0"/>
              <a:t>.</a:t>
            </a:r>
          </a:p>
          <a:p>
            <a:pPr marL="457200" lvl="0" indent="-457200" algn="just" rtl="1">
              <a:buFont typeface="Arial" panose="020B0604020202020204" pitchFamily="34" charset="0"/>
              <a:buChar char="•"/>
            </a:pPr>
            <a:endParaRPr lang="ar-EG" sz="1900" dirty="0" smtClean="0"/>
          </a:p>
          <a:p>
            <a:pPr lvl="0" algn="just" rtl="1"/>
            <a:r>
              <a:rPr lang="ar-EG" sz="1900" dirty="0" smtClean="0"/>
              <a:t>2.  </a:t>
            </a:r>
            <a:r>
              <a:rPr lang="ar-EG" sz="1900" b="1" dirty="0" smtClean="0"/>
              <a:t>تحديد </a:t>
            </a:r>
            <a:r>
              <a:rPr lang="ar-EG" sz="1900" b="1" dirty="0"/>
              <a:t>التكاليف والفوائد المحتملة</a:t>
            </a:r>
            <a:r>
              <a:rPr lang="ar-EG" sz="1900" dirty="0"/>
              <a:t>: </a:t>
            </a:r>
            <a:endParaRPr lang="ar-EG" sz="1900" dirty="0" smtClean="0"/>
          </a:p>
          <a:p>
            <a:pPr marL="457200" lvl="0" indent="-457200" algn="just" rtl="1">
              <a:buFont typeface="Arial" panose="020B0604020202020204" pitchFamily="34" charset="0"/>
              <a:buChar char="•"/>
            </a:pPr>
            <a:r>
              <a:rPr lang="ar-EG" sz="1900" b="1" dirty="0" smtClean="0"/>
              <a:t>التكاليف</a:t>
            </a:r>
            <a:r>
              <a:rPr lang="ar-EG" sz="1900" dirty="0"/>
              <a:t>: تشمل التكاليف المبدئية والجارية مثل </a:t>
            </a:r>
            <a:r>
              <a:rPr lang="ar-EG" sz="1900" dirty="0">
                <a:solidFill>
                  <a:srgbClr val="FF0000"/>
                </a:solidFill>
              </a:rPr>
              <a:t>تكلفة الإعلانات أو التكلفة لكل نقرة</a:t>
            </a:r>
            <a:r>
              <a:rPr lang="ar-EG" sz="1900" dirty="0"/>
              <a:t>. </a:t>
            </a:r>
            <a:endParaRPr lang="ar-EG" sz="1900" dirty="0" smtClean="0"/>
          </a:p>
          <a:p>
            <a:pPr marL="457200" lvl="0" indent="-457200" algn="just" rtl="1">
              <a:buFont typeface="Arial" panose="020B0604020202020204" pitchFamily="34" charset="0"/>
              <a:buChar char="•"/>
            </a:pPr>
            <a:r>
              <a:rPr lang="ar-EG" sz="1900" b="1" dirty="0" smtClean="0"/>
              <a:t>العوائد</a:t>
            </a:r>
            <a:r>
              <a:rPr lang="ar-EG" sz="1900" dirty="0" smtClean="0"/>
              <a:t>: </a:t>
            </a:r>
            <a:r>
              <a:rPr lang="ar-EG" sz="1900" dirty="0"/>
              <a:t>تشمل زيادة المبيعات أو </a:t>
            </a:r>
            <a:r>
              <a:rPr lang="ar-EG" sz="1900" dirty="0">
                <a:solidFill>
                  <a:srgbClr val="FF0000"/>
                </a:solidFill>
              </a:rPr>
              <a:t>الوعي بالعلامة التجارية أو تحسين رضا العملاء</a:t>
            </a:r>
            <a:r>
              <a:rPr lang="ar-EG" sz="1900" dirty="0"/>
              <a:t>. </a:t>
            </a:r>
            <a:endParaRPr lang="ar-EG" sz="1900" dirty="0" smtClean="0"/>
          </a:p>
          <a:p>
            <a:pPr marL="457200" lvl="0" indent="-457200" algn="just" rtl="1">
              <a:buFont typeface="Arial" panose="020B0604020202020204" pitchFamily="34" charset="0"/>
              <a:buChar char="•"/>
            </a:pPr>
            <a:r>
              <a:rPr lang="ar-EG" sz="1900" b="1" dirty="0" smtClean="0"/>
              <a:t>تحديد </a:t>
            </a:r>
            <a:r>
              <a:rPr lang="ar-EG" sz="1900" b="1" dirty="0"/>
              <a:t>المعايير المالية </a:t>
            </a:r>
            <a:r>
              <a:rPr lang="ar-EG" sz="1900" dirty="0">
                <a:solidFill>
                  <a:srgbClr val="FF0000"/>
                </a:solidFill>
              </a:rPr>
              <a:t>مثل العائد على </a:t>
            </a:r>
            <a:r>
              <a:rPr lang="ar-EG" sz="1900" dirty="0" smtClean="0">
                <a:solidFill>
                  <a:srgbClr val="FF0000"/>
                </a:solidFill>
              </a:rPr>
              <a:t>الاستثمار</a:t>
            </a:r>
            <a:r>
              <a:rPr lang="ar-EG" sz="1900" dirty="0" smtClean="0"/>
              <a:t>.</a:t>
            </a:r>
            <a:endParaRPr lang="en-MY" sz="1900" dirty="0">
              <a:solidFill>
                <a:srgbClr val="C00000"/>
              </a:solidFill>
            </a:endParaRPr>
          </a:p>
        </p:txBody>
      </p:sp>
    </p:spTree>
    <p:extLst>
      <p:ext uri="{BB962C8B-B14F-4D97-AF65-F5344CB8AC3E}">
        <p14:creationId xmlns:p14="http://schemas.microsoft.com/office/powerpoint/2010/main" val="19083953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547683" y="1542604"/>
            <a:ext cx="11053972" cy="1815882"/>
          </a:xfrm>
          <a:prstGeom prst="rect">
            <a:avLst/>
          </a:prstGeom>
          <a:noFill/>
        </p:spPr>
        <p:txBody>
          <a:bodyPr wrap="square" rtlCol="0">
            <a:spAutoFit/>
          </a:bodyPr>
          <a:lstStyle/>
          <a:p>
            <a:pPr algn="ctr" rtl="1"/>
            <a:r>
              <a:rPr lang="ar-EG" sz="2800" b="1" dirty="0" smtClean="0"/>
              <a:t>2.2  خطوات </a:t>
            </a:r>
            <a:r>
              <a:rPr lang="ar-EG" sz="2800" b="1" dirty="0"/>
              <a:t>إجراء تحليل </a:t>
            </a:r>
            <a:r>
              <a:rPr lang="ar-EG" sz="2800" b="1" dirty="0" smtClean="0"/>
              <a:t>التكلفة والعائد (تابع) </a:t>
            </a:r>
            <a:endParaRPr lang="ar-EG" sz="2800" b="1" dirty="0"/>
          </a:p>
          <a:p>
            <a:pPr lvl="0" algn="ctr" rtl="1"/>
            <a:r>
              <a:rPr lang="ar-EG" sz="2800" b="1" dirty="0" smtClean="0"/>
              <a:t> </a:t>
            </a:r>
            <a:endParaRPr lang="en-US" sz="2800" b="1" dirty="0">
              <a:latin typeface="Microsoft Uighur" panose="02000000000000000000" pitchFamily="2" charset="-78"/>
            </a:endParaRPr>
          </a:p>
          <a:p>
            <a:pPr algn="ctr" rtl="1"/>
            <a:endParaRPr lang="ar-EG" sz="2800" b="1" dirty="0" smtClean="0"/>
          </a:p>
          <a:p>
            <a:pPr algn="r" rtl="1"/>
            <a:endParaRPr lang="en-US" sz="2800" dirty="0">
              <a:latin typeface="Microsoft Uighur" panose="02000000000000000000" pitchFamily="2" charset="-78"/>
            </a:endParaRPr>
          </a:p>
        </p:txBody>
      </p:sp>
      <p:sp>
        <p:nvSpPr>
          <p:cNvPr id="3" name="TextBox 2">
            <a:extLst>
              <a:ext uri="{FF2B5EF4-FFF2-40B4-BE49-F238E27FC236}">
                <a16:creationId xmlns="" xmlns:a16="http://schemas.microsoft.com/office/drawing/2014/main" id="{4C0F408B-6FB7-447C-07FE-71BFB5EBA134}"/>
              </a:ext>
            </a:extLst>
          </p:cNvPr>
          <p:cNvSpPr txBox="1"/>
          <p:nvPr/>
        </p:nvSpPr>
        <p:spPr>
          <a:xfrm>
            <a:off x="1333001" y="1982539"/>
            <a:ext cx="8832635" cy="3662541"/>
          </a:xfrm>
          <a:prstGeom prst="rect">
            <a:avLst/>
          </a:prstGeom>
          <a:noFill/>
        </p:spPr>
        <p:txBody>
          <a:bodyPr wrap="square" rtlCol="0">
            <a:spAutoFit/>
          </a:bodyPr>
          <a:lstStyle/>
          <a:p>
            <a:pPr lvl="0" algn="just" rtl="1"/>
            <a:r>
              <a:rPr lang="ar-EG" sz="2400" dirty="0" smtClean="0"/>
              <a:t>3. </a:t>
            </a:r>
            <a:r>
              <a:rPr lang="ar-EG" sz="2000" b="1" dirty="0" smtClean="0"/>
              <a:t>تحليل </a:t>
            </a:r>
            <a:r>
              <a:rPr lang="ar-EG" sz="2000" b="1" dirty="0"/>
              <a:t>المخاطر:</a:t>
            </a:r>
          </a:p>
          <a:p>
            <a:pPr marL="457200" lvl="0" indent="-457200" algn="just" rtl="1">
              <a:buFont typeface="Arial" panose="020B0604020202020204" pitchFamily="34" charset="0"/>
              <a:buChar char="•"/>
            </a:pPr>
            <a:r>
              <a:rPr lang="ar-EG" sz="2000" dirty="0" smtClean="0"/>
              <a:t>تحديد </a:t>
            </a:r>
            <a:r>
              <a:rPr lang="ar-EG" sz="2000" dirty="0"/>
              <a:t>المخاطر المحتملة مثل تغيرات السوق أو ردود فعل العملاء السلبية.</a:t>
            </a:r>
          </a:p>
          <a:p>
            <a:pPr marL="457200" lvl="0" indent="-457200" algn="just" rtl="1">
              <a:buFont typeface="Arial" panose="020B0604020202020204" pitchFamily="34" charset="0"/>
              <a:buChar char="•"/>
            </a:pPr>
            <a:r>
              <a:rPr lang="ar-EG" sz="2000" dirty="0"/>
              <a:t>وضع خطط للتعامل مع هذه المخاطر وتقليل تأثيرها.</a:t>
            </a:r>
          </a:p>
          <a:p>
            <a:pPr lvl="0" algn="just" rtl="1"/>
            <a:r>
              <a:rPr lang="ar-EG" sz="2000" dirty="0" smtClean="0"/>
              <a:t>4.  </a:t>
            </a:r>
            <a:r>
              <a:rPr lang="ar-EG" sz="2000" b="1" dirty="0" smtClean="0"/>
              <a:t>إجراء </a:t>
            </a:r>
            <a:r>
              <a:rPr lang="ar-EG" sz="2000" b="1" dirty="0"/>
              <a:t>تحليل الحساسية</a:t>
            </a:r>
            <a:r>
              <a:rPr lang="ar-EG" sz="2000" b="1" dirty="0" smtClean="0"/>
              <a:t>:</a:t>
            </a:r>
            <a:endParaRPr lang="ar-EG" sz="2000" b="1" dirty="0"/>
          </a:p>
          <a:p>
            <a:pPr marL="457200" lvl="0" indent="-457200" algn="just" rtl="1">
              <a:buFont typeface="Arial" panose="020B0604020202020204" pitchFamily="34" charset="0"/>
              <a:buChar char="•"/>
            </a:pPr>
            <a:r>
              <a:rPr lang="ar-EG" sz="2000" dirty="0"/>
              <a:t>اختبار تأثير التغيرات في الافتراضات مثل </a:t>
            </a:r>
            <a:r>
              <a:rPr lang="ar-EG" sz="2000" b="1" dirty="0"/>
              <a:t>معدلات التحويل أو التكلفة على النتائج</a:t>
            </a:r>
            <a:r>
              <a:rPr lang="ar-EG" sz="2000" dirty="0"/>
              <a:t>.</a:t>
            </a:r>
          </a:p>
          <a:p>
            <a:pPr lvl="0" algn="just" rtl="1"/>
            <a:r>
              <a:rPr lang="ar-EG" sz="2000" dirty="0" smtClean="0"/>
              <a:t>5</a:t>
            </a:r>
            <a:r>
              <a:rPr lang="ar-EG" sz="2000" b="1" dirty="0" smtClean="0"/>
              <a:t>.  التقييم </a:t>
            </a:r>
            <a:r>
              <a:rPr lang="ar-EG" sz="2000" b="1" dirty="0"/>
              <a:t>والتعديل</a:t>
            </a:r>
            <a:r>
              <a:rPr lang="ar-EG" sz="2000" b="1" dirty="0" smtClean="0"/>
              <a:t>:</a:t>
            </a:r>
            <a:endParaRPr lang="ar-EG" sz="2000" b="1" dirty="0"/>
          </a:p>
          <a:p>
            <a:pPr marL="457200" lvl="0" indent="-457200" algn="just" rtl="1">
              <a:buFont typeface="Arial" panose="020B0604020202020204" pitchFamily="34" charset="0"/>
              <a:buChar char="•"/>
            </a:pPr>
            <a:r>
              <a:rPr lang="ar-EG" sz="2000" dirty="0"/>
              <a:t>تقييم النتائج ومقارنة الخيارات المختلفة.</a:t>
            </a:r>
          </a:p>
          <a:p>
            <a:pPr marL="457200" lvl="0" indent="-457200" algn="just" rtl="1">
              <a:buFont typeface="Arial" panose="020B0604020202020204" pitchFamily="34" charset="0"/>
              <a:buChar char="•"/>
            </a:pPr>
            <a:r>
              <a:rPr lang="ar-EG" sz="2000" dirty="0"/>
              <a:t>تعديل الاستراتيجيات لتحقيق أقصى استفادة من الميزانية.</a:t>
            </a:r>
          </a:p>
          <a:p>
            <a:pPr lvl="0" algn="just" rtl="1"/>
            <a:r>
              <a:rPr lang="ar-EG" sz="2000" dirty="0" smtClean="0"/>
              <a:t>6. </a:t>
            </a:r>
            <a:r>
              <a:rPr lang="ar-EG" sz="2000" b="1" dirty="0" smtClean="0"/>
              <a:t>مراجعة </a:t>
            </a:r>
            <a:r>
              <a:rPr lang="ar-EG" sz="2000" b="1" dirty="0"/>
              <a:t>النتائج مع أصحاب المصلحة</a:t>
            </a:r>
            <a:r>
              <a:rPr lang="ar-EG" sz="2000" dirty="0" smtClean="0"/>
              <a:t>:</a:t>
            </a:r>
            <a:endParaRPr lang="ar-EG" sz="2400" dirty="0"/>
          </a:p>
          <a:p>
            <a:pPr marL="457200" lvl="0" indent="-457200" algn="just" rtl="1">
              <a:buFont typeface="Arial" panose="020B0604020202020204" pitchFamily="34" charset="0"/>
              <a:buChar char="•"/>
            </a:pPr>
            <a:r>
              <a:rPr lang="ar-EG" sz="2000" dirty="0"/>
              <a:t>مشاركة النتائج مع الفريق الإداري أو المستثمرين أو العملاء لتوضيح تأثير التحليل على الخطط المستقبلية</a:t>
            </a:r>
            <a:r>
              <a:rPr lang="ar-EG" sz="2400" dirty="0"/>
              <a:t>.</a:t>
            </a:r>
            <a:endParaRPr lang="en-MY" sz="2400" dirty="0">
              <a:solidFill>
                <a:srgbClr val="C00000"/>
              </a:solidFill>
            </a:endParaRPr>
          </a:p>
        </p:txBody>
      </p:sp>
    </p:spTree>
    <p:extLst>
      <p:ext uri="{BB962C8B-B14F-4D97-AF65-F5344CB8AC3E}">
        <p14:creationId xmlns:p14="http://schemas.microsoft.com/office/powerpoint/2010/main" val="17629199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857724" y="125513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692499" y="1637447"/>
            <a:ext cx="9868098" cy="523220"/>
          </a:xfrm>
          <a:prstGeom prst="rect">
            <a:avLst/>
          </a:prstGeom>
          <a:noFill/>
        </p:spPr>
        <p:txBody>
          <a:bodyPr wrap="square" rtlCol="0">
            <a:spAutoFit/>
          </a:bodyPr>
          <a:lstStyle/>
          <a:p>
            <a:pPr lvl="0" algn="r" rtl="1"/>
            <a:r>
              <a:rPr lang="ar-EG" sz="2800" b="1" dirty="0" smtClean="0"/>
              <a:t>  </a:t>
            </a:r>
            <a:r>
              <a:rPr lang="ar-EG" sz="2400" b="1" dirty="0" smtClean="0"/>
              <a:t>2.3   تطبيق خطوات اجراء </a:t>
            </a:r>
            <a:r>
              <a:rPr lang="ar-EG" sz="2400" b="1" dirty="0"/>
              <a:t>تحليل التكلفة </a:t>
            </a:r>
            <a:r>
              <a:rPr lang="ar-EG" sz="2400" b="1" dirty="0" smtClean="0"/>
              <a:t>والعائد </a:t>
            </a:r>
            <a:r>
              <a:rPr lang="ar-EG" sz="2400" b="1" dirty="0"/>
              <a:t>على استراتيجيتك </a:t>
            </a:r>
            <a:r>
              <a:rPr lang="ar-EG" sz="2400" b="1" dirty="0" smtClean="0"/>
              <a:t>التسويقية الرقمية</a:t>
            </a:r>
            <a:endParaRPr lang="en-US" sz="2400" b="1" dirty="0">
              <a:latin typeface="Microsoft Uighur" panose="02000000000000000000" pitchFamily="2" charset="-78"/>
            </a:endParaRPr>
          </a:p>
        </p:txBody>
      </p:sp>
      <p:sp>
        <p:nvSpPr>
          <p:cNvPr id="3" name="TextBox 2">
            <a:extLst>
              <a:ext uri="{FF2B5EF4-FFF2-40B4-BE49-F238E27FC236}">
                <a16:creationId xmlns="" xmlns:a16="http://schemas.microsoft.com/office/drawing/2014/main" id="{4C0F408B-6FB7-447C-07FE-71BFB5EBA134}"/>
              </a:ext>
            </a:extLst>
          </p:cNvPr>
          <p:cNvSpPr txBox="1"/>
          <p:nvPr/>
        </p:nvSpPr>
        <p:spPr>
          <a:xfrm>
            <a:off x="1191694" y="2119024"/>
            <a:ext cx="9137634" cy="3046988"/>
          </a:xfrm>
          <a:prstGeom prst="rect">
            <a:avLst/>
          </a:prstGeom>
          <a:noFill/>
        </p:spPr>
        <p:txBody>
          <a:bodyPr wrap="square" rtlCol="0">
            <a:spAutoFit/>
          </a:bodyPr>
          <a:lstStyle/>
          <a:p>
            <a:pPr algn="r"/>
            <a:r>
              <a:rPr lang="ar-EG" sz="2200" dirty="0" smtClean="0"/>
              <a:t>لتطبيق </a:t>
            </a:r>
            <a:r>
              <a:rPr lang="ar-EG" sz="2200" dirty="0"/>
              <a:t>خطوات  تحليل التكلفة والعائد </a:t>
            </a:r>
            <a:r>
              <a:rPr lang="ar-EG" sz="2200" dirty="0" smtClean="0"/>
              <a:t>على </a:t>
            </a:r>
            <a:r>
              <a:rPr lang="ar-EG" sz="2200" u="sng" dirty="0"/>
              <a:t>استراتيجيتك </a:t>
            </a:r>
            <a:r>
              <a:rPr lang="ar-EG" sz="2200" u="sng" dirty="0" smtClean="0"/>
              <a:t>التسويقية الرقمية </a:t>
            </a:r>
            <a:r>
              <a:rPr lang="ar-EG" sz="2200" u="sng" dirty="0"/>
              <a:t>وتحقيق </a:t>
            </a:r>
            <a:r>
              <a:rPr lang="ar-EG" sz="2200" u="sng" dirty="0" smtClean="0"/>
              <a:t>أهدافك</a:t>
            </a:r>
            <a:r>
              <a:rPr lang="ar-EG" sz="2200" dirty="0" smtClean="0"/>
              <a:t>  </a:t>
            </a:r>
            <a:r>
              <a:rPr lang="ar-EG" sz="2200" u="sng" dirty="0" smtClean="0"/>
              <a:t>هنا </a:t>
            </a:r>
            <a:r>
              <a:rPr lang="ar-EG" sz="2200" u="sng" dirty="0"/>
              <a:t>بعض النقاط الأساسية التي يجب تذكرها</a:t>
            </a:r>
            <a:r>
              <a:rPr lang="ar-EG" sz="2400" dirty="0" smtClean="0"/>
              <a:t>:</a:t>
            </a:r>
          </a:p>
          <a:p>
            <a:pPr algn="r"/>
            <a:endParaRPr lang="ar-EG" sz="2400" dirty="0"/>
          </a:p>
          <a:p>
            <a:pPr algn="r"/>
            <a:r>
              <a:rPr lang="ar-EG" sz="2400" b="1" dirty="0" smtClean="0"/>
              <a:t>1.حدد </a:t>
            </a:r>
            <a:r>
              <a:rPr lang="ar-EG" sz="2400" b="1" dirty="0"/>
              <a:t>أهدافك التسويقية بوضوح</a:t>
            </a:r>
            <a:r>
              <a:rPr lang="ar-EG" sz="2400" dirty="0"/>
              <a:t/>
            </a:r>
            <a:br>
              <a:rPr lang="ar-EG" sz="2400" dirty="0"/>
            </a:br>
            <a:r>
              <a:rPr lang="ar-EG" sz="2400" b="1" dirty="0">
                <a:solidFill>
                  <a:srgbClr val="FF0000"/>
                </a:solidFill>
              </a:rPr>
              <a:t>قبل أن تبدأ أي تحليل تكاليف </a:t>
            </a:r>
            <a:r>
              <a:rPr lang="ar-EG" sz="2400" b="1" dirty="0" smtClean="0">
                <a:solidFill>
                  <a:srgbClr val="FF0000"/>
                </a:solidFill>
              </a:rPr>
              <a:t>وعوائد</a:t>
            </a:r>
            <a:r>
              <a:rPr lang="ar-EG" sz="2400" dirty="0" smtClean="0"/>
              <a:t>، </a:t>
            </a:r>
            <a:r>
              <a:rPr lang="ar-EG" sz="2400" dirty="0"/>
              <a:t>يجب أن يكون لديك فكرة واضحة عما تريد تحقيقه من جهودك التسويقية. </a:t>
            </a:r>
            <a:r>
              <a:rPr lang="ar-EG" sz="2400" b="1" dirty="0">
                <a:solidFill>
                  <a:srgbClr val="FF0000"/>
                </a:solidFill>
              </a:rPr>
              <a:t>ما هي النتائج المرجوة، والمؤشرات، والأهداف</a:t>
            </a:r>
            <a:r>
              <a:rPr lang="ar-EG" sz="2400" dirty="0"/>
              <a:t>؟ كيف تتماشى هذه الأهداف مع أهداف عملك ورؤيتك العامة؟ سيساعدك تحديد هدف واضح ودقيق في تركيز تحليلك وقياس نتائجك بشكل أفضل</a:t>
            </a:r>
            <a:r>
              <a:rPr lang="ar-EG" sz="2400" dirty="0" smtClean="0"/>
              <a:t>. </a:t>
            </a:r>
            <a:endParaRPr lang="en-MY" sz="2300" u="sng" dirty="0">
              <a:solidFill>
                <a:srgbClr val="C00000"/>
              </a:solidFill>
            </a:endParaRPr>
          </a:p>
        </p:txBody>
      </p:sp>
      <p:pic>
        <p:nvPicPr>
          <p:cNvPr id="2" name="Picture 1"/>
          <p:cNvPicPr>
            <a:picLocks noChangeAspect="1"/>
          </p:cNvPicPr>
          <p:nvPr/>
        </p:nvPicPr>
        <p:blipFill>
          <a:blip r:embed="rId3"/>
          <a:stretch>
            <a:fillRect/>
          </a:stretch>
        </p:blipFill>
        <p:spPr>
          <a:xfrm>
            <a:off x="10560597" y="2779716"/>
            <a:ext cx="1631403" cy="2123457"/>
          </a:xfrm>
          <a:prstGeom prst="rect">
            <a:avLst/>
          </a:prstGeom>
        </p:spPr>
      </p:pic>
    </p:spTree>
    <p:extLst>
      <p:ext uri="{BB962C8B-B14F-4D97-AF65-F5344CB8AC3E}">
        <p14:creationId xmlns:p14="http://schemas.microsoft.com/office/powerpoint/2010/main" val="7027735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857724" y="125513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579438" y="1602777"/>
            <a:ext cx="9868098" cy="523220"/>
          </a:xfrm>
          <a:prstGeom prst="rect">
            <a:avLst/>
          </a:prstGeom>
          <a:noFill/>
        </p:spPr>
        <p:txBody>
          <a:bodyPr wrap="square" rtlCol="0">
            <a:spAutoFit/>
          </a:bodyPr>
          <a:lstStyle/>
          <a:p>
            <a:pPr lvl="0" algn="r" rtl="1"/>
            <a:r>
              <a:rPr lang="ar-EG" sz="2800" b="1" dirty="0" smtClean="0"/>
              <a:t>  </a:t>
            </a:r>
            <a:r>
              <a:rPr lang="ar-EG" sz="2200" b="1" dirty="0" smtClean="0"/>
              <a:t>2.3.1  تطبيق </a:t>
            </a:r>
            <a:r>
              <a:rPr lang="ar-EG" sz="2200" b="1" dirty="0"/>
              <a:t>خطوات </a:t>
            </a:r>
            <a:r>
              <a:rPr lang="ar-EG" sz="2200" b="1" dirty="0" smtClean="0"/>
              <a:t>اجراء </a:t>
            </a:r>
            <a:r>
              <a:rPr lang="ar-EG" sz="2200" b="1" dirty="0"/>
              <a:t>تحليل التكلفة والعائد على استراتيجيتك التسويقية </a:t>
            </a:r>
            <a:r>
              <a:rPr lang="ar-EG" sz="2200" b="1" dirty="0" smtClean="0"/>
              <a:t>الرقمية (تابع)</a:t>
            </a:r>
            <a:endParaRPr lang="en-US" sz="2200" b="1" dirty="0">
              <a:latin typeface="Microsoft Uighur" panose="02000000000000000000" pitchFamily="2" charset="-78"/>
            </a:endParaRPr>
          </a:p>
        </p:txBody>
      </p:sp>
      <p:sp>
        <p:nvSpPr>
          <p:cNvPr id="3" name="TextBox 2">
            <a:extLst>
              <a:ext uri="{FF2B5EF4-FFF2-40B4-BE49-F238E27FC236}">
                <a16:creationId xmlns="" xmlns:a16="http://schemas.microsoft.com/office/drawing/2014/main" id="{4C0F408B-6FB7-447C-07FE-71BFB5EBA134}"/>
              </a:ext>
            </a:extLst>
          </p:cNvPr>
          <p:cNvSpPr txBox="1"/>
          <p:nvPr/>
        </p:nvSpPr>
        <p:spPr>
          <a:xfrm>
            <a:off x="1191694" y="2119024"/>
            <a:ext cx="9137634" cy="3170099"/>
          </a:xfrm>
          <a:prstGeom prst="rect">
            <a:avLst/>
          </a:prstGeom>
          <a:noFill/>
        </p:spPr>
        <p:txBody>
          <a:bodyPr wrap="square" rtlCol="0">
            <a:spAutoFit/>
          </a:bodyPr>
          <a:lstStyle/>
          <a:p>
            <a:pPr algn="r" rtl="1"/>
            <a:r>
              <a:rPr lang="ar-EG" sz="2400" b="1" dirty="0" smtClean="0"/>
              <a:t>2. حدد </a:t>
            </a:r>
            <a:r>
              <a:rPr lang="ar-EG" sz="2400" b="1" dirty="0"/>
              <a:t>وقدم أولويات لأنشطتك التسويقية</a:t>
            </a:r>
            <a:r>
              <a:rPr lang="ar-EG" sz="2400" dirty="0"/>
              <a:t/>
            </a:r>
            <a:br>
              <a:rPr lang="ar-EG" sz="2400" dirty="0"/>
            </a:br>
            <a:r>
              <a:rPr lang="ar-EG" sz="2000" dirty="0"/>
              <a:t>بمجرد أن يكون لديك الهدف المحدد، يجب أن تقرر الأنشطة التسويقية التي ستساعدك في تحقيقه</a:t>
            </a:r>
            <a:r>
              <a:rPr lang="ar-EG" sz="2000" dirty="0" smtClean="0"/>
              <a:t>. </a:t>
            </a:r>
            <a:r>
              <a:rPr lang="ar-EG" sz="2000" dirty="0"/>
              <a:t>يمكنك استخدام أدوات وأطر مختلفة </a:t>
            </a:r>
            <a:r>
              <a:rPr lang="ar-EG" sz="2000" b="1" u="sng" dirty="0"/>
              <a:t>مثل </a:t>
            </a:r>
            <a:r>
              <a:rPr lang="ar-EG" sz="2000" b="1" u="sng" dirty="0" smtClean="0"/>
              <a:t>تحليل</a:t>
            </a:r>
            <a:r>
              <a:rPr lang="en-MY" sz="2000" b="1" u="sng" dirty="0" smtClean="0"/>
              <a:t>، </a:t>
            </a:r>
            <a:r>
              <a:rPr lang="ar-EG" sz="2000" b="1" u="sng" dirty="0"/>
              <a:t>أو مزيج التسويق لتحديد وتقييم خياراتك التسويقية</a:t>
            </a:r>
            <a:r>
              <a:rPr lang="ar-EG" sz="2000" dirty="0"/>
              <a:t>. يجب أيضًا ترتيب أولويات الأنشطة بناءً على تأثيرها المتوقع، وأولويتها، </a:t>
            </a:r>
            <a:r>
              <a:rPr lang="ar-EG" sz="2000" dirty="0" smtClean="0"/>
              <a:t>وقابليته</a:t>
            </a:r>
            <a:r>
              <a:rPr lang="en-MY" sz="2000" b="1" dirty="0">
                <a:solidFill>
                  <a:srgbClr val="FF0000"/>
                </a:solidFill>
              </a:rPr>
              <a:t>SWOT، </a:t>
            </a:r>
            <a:r>
              <a:rPr lang="ar-EG" sz="2000" b="1" dirty="0">
                <a:solidFill>
                  <a:srgbClr val="FF0000"/>
                </a:solidFill>
              </a:rPr>
              <a:t>الأهداف </a:t>
            </a:r>
            <a:r>
              <a:rPr lang="en-MY" sz="2000" b="1" dirty="0" smtClean="0">
                <a:solidFill>
                  <a:srgbClr val="FF0000"/>
                </a:solidFill>
              </a:rPr>
              <a:t>SMART</a:t>
            </a:r>
            <a:r>
              <a:rPr lang="ar-EG" sz="2000" dirty="0" smtClean="0"/>
              <a:t> </a:t>
            </a:r>
            <a:r>
              <a:rPr lang="ar-EG" sz="2000" dirty="0"/>
              <a:t>للتنفيذ. سيساعدك هذا في تخصيص مواردك بشكل أكثر فعالية وكفاءة</a:t>
            </a:r>
            <a:r>
              <a:rPr lang="ar-EG" sz="2000" dirty="0" smtClean="0"/>
              <a:t>.</a:t>
            </a:r>
          </a:p>
          <a:p>
            <a:pPr algn="r"/>
            <a:r>
              <a:rPr lang="ar-EG" sz="2400" b="1" dirty="0" smtClean="0"/>
              <a:t>3. تقدير </a:t>
            </a:r>
            <a:r>
              <a:rPr lang="ar-EG" sz="2400" b="1" dirty="0"/>
              <a:t>التكاليف </a:t>
            </a:r>
            <a:r>
              <a:rPr lang="ar-EG" sz="2400" b="1" dirty="0" smtClean="0"/>
              <a:t>والعوائد </a:t>
            </a:r>
            <a:r>
              <a:rPr lang="ar-EG" sz="2400" b="1" dirty="0"/>
              <a:t>لكل نشاط</a:t>
            </a:r>
            <a:r>
              <a:rPr lang="ar-EG" sz="2400" dirty="0"/>
              <a:t/>
            </a:r>
            <a:br>
              <a:rPr lang="ar-EG" sz="2400" dirty="0"/>
            </a:br>
            <a:r>
              <a:rPr lang="ar-EG" dirty="0">
                <a:solidFill>
                  <a:srgbClr val="FF0000"/>
                </a:solidFill>
              </a:rPr>
              <a:t>هذه هي جوهر تحليل التكلفة </a:t>
            </a:r>
            <a:r>
              <a:rPr lang="ar-EG" dirty="0" smtClean="0">
                <a:solidFill>
                  <a:srgbClr val="FF0000"/>
                </a:solidFill>
              </a:rPr>
              <a:t>والعائد</a:t>
            </a:r>
            <a:r>
              <a:rPr lang="ar-EG" dirty="0" smtClean="0"/>
              <a:t>. </a:t>
            </a:r>
            <a:r>
              <a:rPr lang="ar-EG" b="1" dirty="0"/>
              <a:t>بالنسبة لكل نشاط تسويقي</a:t>
            </a:r>
            <a:r>
              <a:rPr lang="ar-EG" dirty="0"/>
              <a:t>، </a:t>
            </a:r>
            <a:r>
              <a:rPr lang="ar-EG" u="sng" dirty="0"/>
              <a:t>يجب عليك تقدير التكاليف </a:t>
            </a:r>
            <a:r>
              <a:rPr lang="ar-EG" u="sng" dirty="0" smtClean="0"/>
              <a:t>والعوائد </a:t>
            </a:r>
            <a:r>
              <a:rPr lang="ar-EG" u="sng" dirty="0"/>
              <a:t>المرتبطة به</a:t>
            </a:r>
            <a:r>
              <a:rPr lang="ar-EG" dirty="0"/>
              <a:t>. قد تشمل التكاليف كل من النفقات المباشرة وغير المباشرة مثل المال، الوقت، العمالة، المواد، إلخ. </a:t>
            </a:r>
            <a:endParaRPr lang="ar-EG" dirty="0" smtClean="0"/>
          </a:p>
          <a:p>
            <a:pPr algn="r"/>
            <a:r>
              <a:rPr lang="ar-EG" b="1" dirty="0" smtClean="0"/>
              <a:t>أما العوائد </a:t>
            </a:r>
            <a:r>
              <a:rPr lang="ar-EG" dirty="0"/>
              <a:t>فقد تشمل كل من النتائج الملموسة وغير الملموسة مثل </a:t>
            </a:r>
            <a:r>
              <a:rPr lang="ar-EG" dirty="0">
                <a:solidFill>
                  <a:srgbClr val="FF0000"/>
                </a:solidFill>
              </a:rPr>
              <a:t>الإيرادات، الأرباح، رضا العملاء، الوعي بالعلامة التجارية</a:t>
            </a:r>
            <a:r>
              <a:rPr lang="ar-EG" dirty="0"/>
              <a:t>، إلخ. يجب أن تحاول تحديد التكاليف </a:t>
            </a:r>
            <a:r>
              <a:rPr lang="ar-EG" dirty="0" smtClean="0"/>
              <a:t>والعوائد </a:t>
            </a:r>
            <a:r>
              <a:rPr lang="ar-EG" dirty="0"/>
              <a:t>قدر الإمكان باستخدام البيانات أو الأبحاث أو </a:t>
            </a:r>
            <a:r>
              <a:rPr lang="ar-EG" dirty="0" smtClean="0"/>
              <a:t>الافتراضات.</a:t>
            </a:r>
            <a:endParaRPr lang="en-MY" u="sng" dirty="0">
              <a:solidFill>
                <a:srgbClr val="C00000"/>
              </a:solidFill>
            </a:endParaRPr>
          </a:p>
        </p:txBody>
      </p:sp>
      <p:pic>
        <p:nvPicPr>
          <p:cNvPr id="2" name="Picture 1"/>
          <p:cNvPicPr>
            <a:picLocks noChangeAspect="1"/>
          </p:cNvPicPr>
          <p:nvPr/>
        </p:nvPicPr>
        <p:blipFill>
          <a:blip r:embed="rId3"/>
          <a:stretch>
            <a:fillRect/>
          </a:stretch>
        </p:blipFill>
        <p:spPr>
          <a:xfrm>
            <a:off x="10537445" y="2779716"/>
            <a:ext cx="1654556" cy="2123457"/>
          </a:xfrm>
          <a:prstGeom prst="rect">
            <a:avLst/>
          </a:prstGeom>
        </p:spPr>
      </p:pic>
    </p:spTree>
    <p:extLst>
      <p:ext uri="{BB962C8B-B14F-4D97-AF65-F5344CB8AC3E}">
        <p14:creationId xmlns:p14="http://schemas.microsoft.com/office/powerpoint/2010/main" val="13560556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857724" y="125513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692499" y="1595804"/>
            <a:ext cx="9868098" cy="523220"/>
          </a:xfrm>
          <a:prstGeom prst="rect">
            <a:avLst/>
          </a:prstGeom>
          <a:noFill/>
        </p:spPr>
        <p:txBody>
          <a:bodyPr wrap="square" rtlCol="0">
            <a:spAutoFit/>
          </a:bodyPr>
          <a:lstStyle/>
          <a:p>
            <a:pPr lvl="0" algn="r" rtl="1"/>
            <a:r>
              <a:rPr lang="ar-EG" sz="2800" b="1" dirty="0" smtClean="0"/>
              <a:t>  </a:t>
            </a:r>
            <a:r>
              <a:rPr lang="ar-EG" sz="2000" b="1" dirty="0" smtClean="0"/>
              <a:t>2.3.2 </a:t>
            </a:r>
            <a:r>
              <a:rPr lang="ar-EG" sz="2200" b="1" dirty="0"/>
              <a:t>تطبيق خطوات </a:t>
            </a:r>
            <a:r>
              <a:rPr lang="ar-EG" sz="2200" b="1" dirty="0" smtClean="0"/>
              <a:t>اجراء </a:t>
            </a:r>
            <a:r>
              <a:rPr lang="ar-EG" sz="2200" b="1" dirty="0"/>
              <a:t>تحليل التكلفة والعائد على استراتيجيتك التسويقية </a:t>
            </a:r>
            <a:r>
              <a:rPr lang="ar-EG" sz="2200" b="1" dirty="0" smtClean="0"/>
              <a:t>الرقمية(تابع)</a:t>
            </a:r>
            <a:endParaRPr lang="en-US" sz="2200" b="1" dirty="0">
              <a:latin typeface="Microsoft Uighur" panose="02000000000000000000" pitchFamily="2" charset="-78"/>
            </a:endParaRPr>
          </a:p>
        </p:txBody>
      </p:sp>
      <p:sp>
        <p:nvSpPr>
          <p:cNvPr id="3" name="TextBox 2">
            <a:extLst>
              <a:ext uri="{FF2B5EF4-FFF2-40B4-BE49-F238E27FC236}">
                <a16:creationId xmlns="" xmlns:a16="http://schemas.microsoft.com/office/drawing/2014/main" id="{4C0F408B-6FB7-447C-07FE-71BFB5EBA134}"/>
              </a:ext>
            </a:extLst>
          </p:cNvPr>
          <p:cNvSpPr txBox="1"/>
          <p:nvPr/>
        </p:nvSpPr>
        <p:spPr>
          <a:xfrm>
            <a:off x="1191694" y="2045635"/>
            <a:ext cx="9137634" cy="3508653"/>
          </a:xfrm>
          <a:prstGeom prst="rect">
            <a:avLst/>
          </a:prstGeom>
          <a:noFill/>
        </p:spPr>
        <p:txBody>
          <a:bodyPr wrap="square" rtlCol="0">
            <a:spAutoFit/>
          </a:bodyPr>
          <a:lstStyle/>
          <a:p>
            <a:pPr algn="r"/>
            <a:r>
              <a:rPr lang="ar-EG" sz="2400" dirty="0" smtClean="0"/>
              <a:t>4. </a:t>
            </a:r>
            <a:r>
              <a:rPr lang="ar-EG" sz="2000" b="1" dirty="0" smtClean="0"/>
              <a:t>مقارنة </a:t>
            </a:r>
            <a:r>
              <a:rPr lang="ar-EG" sz="2000" b="1" dirty="0"/>
              <a:t>التكاليف </a:t>
            </a:r>
            <a:r>
              <a:rPr lang="ar-EG" sz="2000" b="1" dirty="0" smtClean="0"/>
              <a:t>والعوائد </a:t>
            </a:r>
            <a:r>
              <a:rPr lang="ar-EG" sz="2000" b="1" dirty="0"/>
              <a:t>لكل نشاط</a:t>
            </a:r>
            <a:r>
              <a:rPr lang="ar-EG" sz="2000" dirty="0"/>
              <a:t/>
            </a:r>
            <a:br>
              <a:rPr lang="ar-EG" sz="2000" dirty="0"/>
            </a:br>
            <a:r>
              <a:rPr lang="ar-EG" sz="2200" dirty="0">
                <a:solidFill>
                  <a:srgbClr val="FF0000"/>
                </a:solidFill>
              </a:rPr>
              <a:t>بعد تقدير التكاليف </a:t>
            </a:r>
            <a:r>
              <a:rPr lang="ar-EG" sz="2200" dirty="0" smtClean="0">
                <a:solidFill>
                  <a:srgbClr val="FF0000"/>
                </a:solidFill>
              </a:rPr>
              <a:t>والعوائد </a:t>
            </a:r>
            <a:r>
              <a:rPr lang="ar-EG" sz="2200" dirty="0">
                <a:solidFill>
                  <a:srgbClr val="FF0000"/>
                </a:solidFill>
              </a:rPr>
              <a:t>لكل نشاط</a:t>
            </a:r>
            <a:r>
              <a:rPr lang="ar-EG" sz="2200" dirty="0"/>
              <a:t>، يجب مقارنة هذه الأنشطة ومعرفة أيها يحقق أكبر فائدة صافية، وهي الفرق بين الفوائد والتكاليف. يمكنك استخدام أدوات وأساليب مختلفة مثل نسبة التكلفة إلى الفائدة، القيمة الحالية الصافية، معدل العائد الداخلي، أو تحليل التعادل لمقارنة وترتيب الخيارات. يجب أيضًا مراعاة المخاطر والشكوك المرتبطة بكل نشاط وكيفية تأثيرها على نتائجك</a:t>
            </a:r>
            <a:r>
              <a:rPr lang="ar-EG" sz="2000" dirty="0" smtClean="0"/>
              <a:t>.</a:t>
            </a:r>
          </a:p>
          <a:p>
            <a:pPr algn="r"/>
            <a:endParaRPr lang="ar-EG" sz="2000" dirty="0" smtClean="0"/>
          </a:p>
          <a:p>
            <a:pPr algn="r"/>
            <a:r>
              <a:rPr lang="ar-EG" sz="2200" b="1" dirty="0" smtClean="0"/>
              <a:t>5. اختيار </a:t>
            </a:r>
            <a:r>
              <a:rPr lang="ar-EG" sz="2200" b="1" dirty="0"/>
              <a:t>أفضل خيار وتنفيذه</a:t>
            </a:r>
            <a:r>
              <a:rPr lang="ar-EG" sz="2200" dirty="0"/>
              <a:t/>
            </a:r>
            <a:br>
              <a:rPr lang="ar-EG" sz="2200" dirty="0"/>
            </a:br>
            <a:r>
              <a:rPr lang="ar-EG" sz="2200" dirty="0">
                <a:solidFill>
                  <a:srgbClr val="FF0000"/>
                </a:solidFill>
              </a:rPr>
              <a:t>بناءً على المقارنة التي قمت بها</a:t>
            </a:r>
            <a:r>
              <a:rPr lang="ar-EG" sz="2200" dirty="0"/>
              <a:t>، يجب عليك اختيار الخيار الذي يحقق أكبر </a:t>
            </a:r>
            <a:r>
              <a:rPr lang="ar-EG" sz="2200" dirty="0" smtClean="0"/>
              <a:t>عائد </a:t>
            </a:r>
            <a:r>
              <a:rPr lang="ar-EG" sz="2200" dirty="0"/>
              <a:t>صافية ويتماشى مع هدفك وأهدافك. يجب أيضًا التخطيط لكيفية تنفيذ هذا الخيار</a:t>
            </a:r>
            <a:r>
              <a:rPr lang="ar-EG" sz="2200" dirty="0">
                <a:solidFill>
                  <a:srgbClr val="FF0000"/>
                </a:solidFill>
              </a:rPr>
              <a:t>، بما في ذلك الجدول الزمني، الميزانية، الموارد، والمسؤوليات</a:t>
            </a:r>
            <a:r>
              <a:rPr lang="ar-EG" sz="2200" dirty="0"/>
              <a:t>. يجب عليك أيضًا مراقبة وتقييم أدائك، وإجراء التعديلات اللازمة عند الحاجة</a:t>
            </a:r>
            <a:r>
              <a:rPr lang="ar-EG" sz="2400" dirty="0" smtClean="0"/>
              <a:t>.</a:t>
            </a:r>
            <a:endParaRPr lang="en-MY" u="sng" dirty="0">
              <a:solidFill>
                <a:srgbClr val="C00000"/>
              </a:solidFill>
            </a:endParaRPr>
          </a:p>
        </p:txBody>
      </p:sp>
      <p:pic>
        <p:nvPicPr>
          <p:cNvPr id="2" name="Picture 1"/>
          <p:cNvPicPr>
            <a:picLocks noChangeAspect="1"/>
          </p:cNvPicPr>
          <p:nvPr/>
        </p:nvPicPr>
        <p:blipFill>
          <a:blip r:embed="rId3"/>
          <a:stretch>
            <a:fillRect/>
          </a:stretch>
        </p:blipFill>
        <p:spPr>
          <a:xfrm>
            <a:off x="10560597" y="2779716"/>
            <a:ext cx="2037805" cy="2123457"/>
          </a:xfrm>
          <a:prstGeom prst="rect">
            <a:avLst/>
          </a:prstGeom>
        </p:spPr>
      </p:pic>
    </p:spTree>
    <p:extLst>
      <p:ext uri="{BB962C8B-B14F-4D97-AF65-F5344CB8AC3E}">
        <p14:creationId xmlns:p14="http://schemas.microsoft.com/office/powerpoint/2010/main" val="10259769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الثالثة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 xmlns:a16="http://schemas.microsoft.com/office/drawing/2014/main" id="{FF0FD337-6BE3-014B-6916-AFAF1FABB81E}"/>
              </a:ext>
            </a:extLst>
          </p:cNvPr>
          <p:cNvSpPr/>
          <p:nvPr/>
        </p:nvSpPr>
        <p:spPr>
          <a:xfrm>
            <a:off x="1127760" y="4973157"/>
            <a:ext cx="4747323" cy="1222129"/>
          </a:xfrm>
          <a:prstGeom prst="rect">
            <a:avLst/>
          </a:prstGeom>
          <a:noFill/>
        </p:spPr>
        <p:txBody>
          <a:bodyPr wrap="square">
            <a:spAutoFit/>
          </a:bodyPr>
          <a:lstStyle/>
          <a:p>
            <a:pPr algn="ctr" rtl="1">
              <a:lnSpc>
                <a:spcPct val="120000"/>
              </a:lnSpc>
            </a:pPr>
            <a:r>
              <a:rPr lang="ar-EG" sz="3200" b="1" dirty="0" smtClean="0"/>
              <a:t>3. أمثلة عملية لتحليل </a:t>
            </a:r>
            <a:r>
              <a:rPr lang="ar-EG" sz="3200" b="1" dirty="0"/>
              <a:t>التكلفة والعائد لحملات التسويق الرقمي </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5636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0" y="1585909"/>
            <a:ext cx="10308210" cy="954107"/>
          </a:xfrm>
          <a:prstGeom prst="rect">
            <a:avLst/>
          </a:prstGeom>
          <a:noFill/>
        </p:spPr>
        <p:txBody>
          <a:bodyPr wrap="square" rtlCol="0">
            <a:spAutoFit/>
          </a:bodyPr>
          <a:lstStyle/>
          <a:p>
            <a:pPr lvl="0" algn="r" rtl="1"/>
            <a:r>
              <a:rPr lang="ar-EG" sz="2800" b="1" dirty="0" smtClean="0"/>
              <a:t>3.1 </a:t>
            </a:r>
            <a:r>
              <a:rPr lang="ar-EG" sz="2800" b="1" dirty="0"/>
              <a:t>مثال لتحليل التكلفة والعائد لحملة التسويق عبر البريد الإلكتروني</a:t>
            </a:r>
            <a:endParaRPr lang="en-US" sz="2800" b="1" dirty="0"/>
          </a:p>
          <a:p>
            <a:pPr algn="r" rtl="1"/>
            <a:endParaRPr lang="en-US" sz="2800" dirty="0">
              <a:latin typeface="Microsoft Uighur" panose="02000000000000000000" pitchFamily="2" charset="-78"/>
            </a:endParaRPr>
          </a:p>
        </p:txBody>
      </p:sp>
      <p:graphicFrame>
        <p:nvGraphicFramePr>
          <p:cNvPr id="2" name="Table 1"/>
          <p:cNvGraphicFramePr>
            <a:graphicFrameLocks noGrp="1"/>
          </p:cNvGraphicFramePr>
          <p:nvPr>
            <p:extLst>
              <p:ext uri="{D42A27DB-BD31-4B8C-83A1-F6EECF244321}">
                <p14:modId xmlns:p14="http://schemas.microsoft.com/office/powerpoint/2010/main" val="1201130456"/>
              </p:ext>
            </p:extLst>
          </p:nvPr>
        </p:nvGraphicFramePr>
        <p:xfrm>
          <a:off x="1359801" y="2232212"/>
          <a:ext cx="4229795" cy="1463040"/>
        </p:xfrm>
        <a:graphic>
          <a:graphicData uri="http://schemas.openxmlformats.org/drawingml/2006/table">
            <a:tbl>
              <a:tblPr>
                <a:tableStyleId>{5940675A-B579-460E-94D1-54222C63F5DA}</a:tableStyleId>
              </a:tblPr>
              <a:tblGrid>
                <a:gridCol w="2782294"/>
                <a:gridCol w="1447501"/>
              </a:tblGrid>
              <a:tr h="0">
                <a:tc>
                  <a:txBody>
                    <a:bodyPr/>
                    <a:lstStyle/>
                    <a:p>
                      <a:pPr algn="ctr"/>
                      <a:r>
                        <a:rPr lang="ar-EG" dirty="0"/>
                        <a:t>التكاليف</a:t>
                      </a:r>
                    </a:p>
                  </a:txBody>
                  <a:tcPr anchor="ctr"/>
                </a:tc>
                <a:tc>
                  <a:txBody>
                    <a:bodyPr/>
                    <a:lstStyle/>
                    <a:p>
                      <a:pPr algn="ctr"/>
                      <a:r>
                        <a:rPr lang="ar-EG" dirty="0">
                          <a:solidFill>
                            <a:srgbClr val="FF0000"/>
                          </a:solidFill>
                        </a:rPr>
                        <a:t>المبلغ</a:t>
                      </a:r>
                    </a:p>
                  </a:txBody>
                  <a:tcPr anchor="ctr"/>
                </a:tc>
              </a:tr>
              <a:tr h="0">
                <a:tc>
                  <a:txBody>
                    <a:bodyPr/>
                    <a:lstStyle/>
                    <a:p>
                      <a:pPr algn="ctr"/>
                      <a:r>
                        <a:rPr lang="ar-EG" dirty="0"/>
                        <a:t>التكاليف الثابتة</a:t>
                      </a:r>
                    </a:p>
                  </a:txBody>
                  <a:tcPr anchor="ctr"/>
                </a:tc>
                <a:tc>
                  <a:txBody>
                    <a:bodyPr/>
                    <a:lstStyle/>
                    <a:p>
                      <a:pPr algn="ctr"/>
                      <a:r>
                        <a:rPr lang="en-MY" dirty="0">
                          <a:solidFill>
                            <a:srgbClr val="FF0000"/>
                          </a:solidFill>
                        </a:rPr>
                        <a:t>$500</a:t>
                      </a:r>
                    </a:p>
                  </a:txBody>
                  <a:tcPr anchor="ctr"/>
                </a:tc>
              </a:tr>
              <a:tr h="0">
                <a:tc>
                  <a:txBody>
                    <a:bodyPr/>
                    <a:lstStyle/>
                    <a:p>
                      <a:pPr algn="ctr"/>
                      <a:r>
                        <a:rPr lang="ar-EG" dirty="0"/>
                        <a:t>التكاليف المتغيرة</a:t>
                      </a:r>
                    </a:p>
                  </a:txBody>
                  <a:tcPr anchor="ctr"/>
                </a:tc>
                <a:tc>
                  <a:txBody>
                    <a:bodyPr/>
                    <a:lstStyle/>
                    <a:p>
                      <a:pPr algn="ctr"/>
                      <a:r>
                        <a:rPr lang="en-MY" dirty="0">
                          <a:solidFill>
                            <a:srgbClr val="FF0000"/>
                          </a:solidFill>
                        </a:rPr>
                        <a:t>$1000</a:t>
                      </a:r>
                    </a:p>
                  </a:txBody>
                  <a:tcPr anchor="ctr"/>
                </a:tc>
              </a:tr>
              <a:tr h="0">
                <a:tc>
                  <a:txBody>
                    <a:bodyPr/>
                    <a:lstStyle/>
                    <a:p>
                      <a:pPr algn="ctr"/>
                      <a:r>
                        <a:rPr lang="ar-EG" dirty="0"/>
                        <a:t>إجمالي التكاليف</a:t>
                      </a:r>
                    </a:p>
                  </a:txBody>
                  <a:tcPr anchor="ctr"/>
                </a:tc>
                <a:tc>
                  <a:txBody>
                    <a:bodyPr/>
                    <a:lstStyle/>
                    <a:p>
                      <a:pPr algn="ctr"/>
                      <a:r>
                        <a:rPr lang="en-MY" dirty="0">
                          <a:solidFill>
                            <a:srgbClr val="FF0000"/>
                          </a:solidFill>
                        </a:rPr>
                        <a:t>$1500</a:t>
                      </a:r>
                    </a:p>
                  </a:txBody>
                  <a:tcPr anchor="ctr"/>
                </a:tc>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05313"/>
              </p:ext>
            </p:extLst>
          </p:nvPr>
        </p:nvGraphicFramePr>
        <p:xfrm>
          <a:off x="1333001" y="3800648"/>
          <a:ext cx="4256595" cy="1496340"/>
        </p:xfrm>
        <a:graphic>
          <a:graphicData uri="http://schemas.openxmlformats.org/drawingml/2006/table">
            <a:tbl>
              <a:tblPr>
                <a:tableStyleId>{5940675A-B579-460E-94D1-54222C63F5DA}</a:tableStyleId>
              </a:tblPr>
              <a:tblGrid>
                <a:gridCol w="2851593"/>
                <a:gridCol w="1405002"/>
              </a:tblGrid>
              <a:tr h="0">
                <a:tc>
                  <a:txBody>
                    <a:bodyPr/>
                    <a:lstStyle/>
                    <a:p>
                      <a:pPr algn="ctr"/>
                      <a:r>
                        <a:rPr lang="ar-EG" dirty="0" smtClean="0"/>
                        <a:t>العوائد</a:t>
                      </a:r>
                      <a:endParaRPr lang="ar-EG" dirty="0"/>
                    </a:p>
                  </a:txBody>
                  <a:tcPr anchor="ctr"/>
                </a:tc>
                <a:tc>
                  <a:txBody>
                    <a:bodyPr/>
                    <a:lstStyle/>
                    <a:p>
                      <a:pPr algn="ctr"/>
                      <a:r>
                        <a:rPr lang="ar-EG" dirty="0">
                          <a:solidFill>
                            <a:srgbClr val="FF0000"/>
                          </a:solidFill>
                        </a:rPr>
                        <a:t>المبلغ</a:t>
                      </a:r>
                    </a:p>
                  </a:txBody>
                  <a:tcPr anchor="ctr"/>
                </a:tc>
              </a:tr>
              <a:tr h="0">
                <a:tc>
                  <a:txBody>
                    <a:bodyPr/>
                    <a:lstStyle/>
                    <a:p>
                      <a:pPr algn="ctr"/>
                      <a:r>
                        <a:rPr lang="ar-EG"/>
                        <a:t>الفوائد الملموسة</a:t>
                      </a:r>
                    </a:p>
                  </a:txBody>
                  <a:tcPr anchor="ctr"/>
                </a:tc>
                <a:tc>
                  <a:txBody>
                    <a:bodyPr/>
                    <a:lstStyle/>
                    <a:p>
                      <a:pPr algn="ctr"/>
                      <a:r>
                        <a:rPr lang="en-MY" dirty="0">
                          <a:solidFill>
                            <a:srgbClr val="FF0000"/>
                          </a:solidFill>
                        </a:rPr>
                        <a:t>$3000</a:t>
                      </a:r>
                    </a:p>
                  </a:txBody>
                  <a:tcPr anchor="ctr"/>
                </a:tc>
              </a:tr>
              <a:tr h="399060">
                <a:tc>
                  <a:txBody>
                    <a:bodyPr/>
                    <a:lstStyle/>
                    <a:p>
                      <a:pPr algn="ctr"/>
                      <a:r>
                        <a:rPr lang="ar-EG" dirty="0"/>
                        <a:t>الفوائد غير الملموسة</a:t>
                      </a:r>
                    </a:p>
                  </a:txBody>
                  <a:tcPr anchor="ctr"/>
                </a:tc>
                <a:tc>
                  <a:txBody>
                    <a:bodyPr/>
                    <a:lstStyle/>
                    <a:p>
                      <a:pPr algn="ctr"/>
                      <a:r>
                        <a:rPr lang="en-MY" dirty="0">
                          <a:solidFill>
                            <a:srgbClr val="FF0000"/>
                          </a:solidFill>
                        </a:rPr>
                        <a:t>$1000</a:t>
                      </a:r>
                    </a:p>
                  </a:txBody>
                  <a:tcPr anchor="ctr"/>
                </a:tc>
              </a:tr>
              <a:tr h="0">
                <a:tc>
                  <a:txBody>
                    <a:bodyPr/>
                    <a:lstStyle/>
                    <a:p>
                      <a:pPr algn="ctr"/>
                      <a:r>
                        <a:rPr lang="ar-EG" dirty="0"/>
                        <a:t>إجمالي الفوائد</a:t>
                      </a:r>
                    </a:p>
                  </a:txBody>
                  <a:tcPr anchor="ctr"/>
                </a:tc>
                <a:tc>
                  <a:txBody>
                    <a:bodyPr/>
                    <a:lstStyle/>
                    <a:p>
                      <a:pPr algn="ctr"/>
                      <a:r>
                        <a:rPr lang="en-MY" dirty="0">
                          <a:solidFill>
                            <a:srgbClr val="FF0000"/>
                          </a:solidFill>
                        </a:rPr>
                        <a:t>$4000</a:t>
                      </a:r>
                    </a:p>
                  </a:txBody>
                  <a:tcPr anchor="ctr"/>
                </a:tc>
              </a:tr>
            </a:tbl>
          </a:graphicData>
        </a:graphic>
      </p:graphicFrame>
      <p:sp>
        <p:nvSpPr>
          <p:cNvPr id="8" name="Rectangle 1"/>
          <p:cNvSpPr>
            <a:spLocks noChangeArrowheads="1"/>
          </p:cNvSpPr>
          <p:nvPr/>
        </p:nvSpPr>
        <p:spPr bwMode="auto">
          <a:xfrm>
            <a:off x="5708469" y="2196809"/>
            <a:ext cx="4702628"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SA"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تحليل التكلفة والعائد</a:t>
            </a:r>
            <a:r>
              <a:rPr kumimoji="0" 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 </a:t>
            </a:r>
            <a:r>
              <a:rPr kumimoji="0" lang="ar-SA"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لحملة التسويق عبر البريد الإلكتروني</a:t>
            </a:r>
            <a:r>
              <a:rPr kumimoji="0" 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a:t>
            </a:r>
            <a:endParaRPr kumimoji="0" lang="en-US" sz="1400" b="1" i="0" u="none" strike="noStrike" cap="none" normalizeH="0" baseline="0" dirty="0" smtClean="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sz="14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نفترض أنك أجريت تحليل تكاليف وفوائد لحملة تسويق عبر البريد الإلكتروني ووجدت النتائج التالية</a:t>
            </a:r>
            <a:r>
              <a:rPr kumimoji="0" lang="en-US" sz="14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a:t>
            </a:r>
            <a:endParaRPr kumimoji="0" lang="en-US" sz="1400" b="1" i="0" u="none" strike="noStrike" cap="none" normalizeH="0" baseline="0" dirty="0" smtClean="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النتائج</a:t>
            </a:r>
            <a:r>
              <a:rPr kumimoji="0" lang="en-US" sz="1400" b="1" i="0" u="none" strike="noStrike" cap="none" normalizeH="0" baseline="0" dirty="0" smtClean="0">
                <a:ln>
                  <a:noFill/>
                </a:ln>
                <a:solidFill>
                  <a:schemeClr val="tx1"/>
                </a:solidFill>
                <a:effectLst/>
                <a:latin typeface="Arial" panose="020B0604020202020204" pitchFamily="34" charset="0"/>
              </a:rPr>
              <a:t>:</a:t>
            </a:r>
          </a:p>
          <a:p>
            <a:pPr lvl="0" algn="r" eaLnBrk="0" fontAlgn="base" hangingPunct="0">
              <a:spcBef>
                <a:spcPct val="0"/>
              </a:spcBef>
              <a:spcAft>
                <a:spcPct val="0"/>
              </a:spcAft>
            </a:pPr>
            <a:r>
              <a:rPr lang="ar-EG" sz="1400" dirty="0">
                <a:latin typeface="Arial" panose="020B0604020202020204" pitchFamily="34" charset="0"/>
                <a:cs typeface="Arial" panose="020B0604020202020204" pitchFamily="34" charset="0"/>
              </a:rPr>
              <a:t>صافي الفوائد=4000−</a:t>
            </a:r>
            <a:r>
              <a:rPr lang="ar-EG" sz="1400" dirty="0" smtClean="0">
                <a:latin typeface="Arial" panose="020B0604020202020204" pitchFamily="34" charset="0"/>
                <a:cs typeface="Arial" panose="020B0604020202020204" pitchFamily="34" charset="0"/>
              </a:rPr>
              <a:t>1500=2500دولار</a:t>
            </a:r>
            <a:endParaRPr lang="ar-EG" sz="1400" dirty="0">
              <a:latin typeface="Arial" panose="020B0604020202020204" pitchFamily="34" charset="0"/>
              <a:cs typeface="Arial" panose="020B0604020202020204" pitchFamily="34" charset="0"/>
            </a:endParaRPr>
          </a:p>
          <a:p>
            <a:pPr algn="r"/>
            <a:r>
              <a:rPr lang="ar-EG" sz="1400" b="1" dirty="0"/>
              <a:t>الاستنتاجات:</a:t>
            </a:r>
          </a:p>
          <a:p>
            <a:pPr algn="r"/>
            <a:r>
              <a:rPr lang="ar-EG" sz="1400" b="1" dirty="0"/>
              <a:t>صافي الفوائد إيجابي</a:t>
            </a:r>
            <a:r>
              <a:rPr lang="ar-EG" sz="1400" dirty="0"/>
              <a:t>: الحملة مربحة لأنها تولد صافي فائدة قدره 2500 دولار.</a:t>
            </a:r>
          </a:p>
          <a:p>
            <a:pPr algn="r"/>
            <a:r>
              <a:rPr lang="ar-EG" sz="1400" b="1" dirty="0"/>
              <a:t>نسبة الفائدة إلى التكلفة عالية</a:t>
            </a:r>
            <a:r>
              <a:rPr lang="ar-EG" sz="1400" dirty="0"/>
              <a:t>: النسبة 2.67 تشير إلى أن كل دولار يتم استثماره في الحملة يُنتج 2.67 دولار من الفوائد.</a:t>
            </a:r>
          </a:p>
          <a:p>
            <a:pPr algn="r"/>
            <a:r>
              <a:rPr lang="ar-EG" sz="1400" b="1" dirty="0"/>
              <a:t>التوصيات:</a:t>
            </a:r>
          </a:p>
          <a:p>
            <a:pPr algn="r"/>
            <a:r>
              <a:rPr lang="ar-EG" sz="1400" b="1" dirty="0"/>
              <a:t>التوسع في الحملة</a:t>
            </a:r>
            <a:r>
              <a:rPr lang="ar-EG" sz="1400" dirty="0"/>
              <a:t>: نظرًا للنتائج الإيجابية، يُوصى بالاستمرار في الحملة أو توسيعها.</a:t>
            </a:r>
          </a:p>
          <a:p>
            <a:pPr algn="r"/>
            <a:r>
              <a:rPr lang="ar-EG" sz="1400" b="1" dirty="0"/>
              <a:t>زيادة الميزانية</a:t>
            </a:r>
            <a:r>
              <a:rPr lang="ar-EG" sz="1400" dirty="0"/>
              <a:t>: نظرًا لأن الحملة تحقق فوائد عالية مقارنة بتكاليفها، يمكن تخصيص ميزانية أكبر للاستثمار في الحملات المستقبلي</a:t>
            </a:r>
          </a:p>
          <a:p>
            <a:pPr lvl="0" eaLnBrk="0" fontAlgn="base" hangingPunct="0">
              <a:spcBef>
                <a:spcPct val="0"/>
              </a:spcBef>
              <a:spcAft>
                <a:spcPct val="0"/>
              </a:spcAft>
            </a:pPr>
            <a:endParaRPr lang="ar-EG" sz="1600" dirty="0" smtClean="0">
              <a:latin typeface="Arial" panose="020B0604020202020204" pitchFamily="34" charset="0"/>
              <a:cs typeface="Arial" panose="020B0604020202020204" pitchFamily="34" charset="0"/>
            </a:endParaRPr>
          </a:p>
          <a:p>
            <a:pPr lvl="0" eaLnBrk="0" fontAlgn="base" hangingPunct="0">
              <a:spcBef>
                <a:spcPct val="0"/>
              </a:spcBef>
              <a:spcAft>
                <a:spcPct val="0"/>
              </a:spcAft>
            </a:pPr>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523324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57000" y="10999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523178" y="1575443"/>
            <a:ext cx="9014266" cy="1384995"/>
          </a:xfrm>
          <a:prstGeom prst="rect">
            <a:avLst/>
          </a:prstGeom>
          <a:noFill/>
        </p:spPr>
        <p:txBody>
          <a:bodyPr wrap="square" rtlCol="0">
            <a:spAutoFit/>
          </a:bodyPr>
          <a:lstStyle/>
          <a:p>
            <a:pPr lvl="0" algn="ctr" rtl="1"/>
            <a:r>
              <a:rPr lang="ar-EG" sz="2800" b="1" dirty="0" smtClean="0"/>
              <a:t>3.2 </a:t>
            </a:r>
            <a:r>
              <a:rPr lang="ar-EG" sz="2200" b="1" dirty="0"/>
              <a:t>مقارنة بين التسويق عبر البريد الإلكتروني و التسويق عبر وسائل التواصل الاجتماعي</a:t>
            </a:r>
            <a:endParaRPr lang="ar-EG" sz="2200" b="1" dirty="0" smtClean="0"/>
          </a:p>
          <a:p>
            <a:pPr lvl="0" algn="ctr" rtl="1"/>
            <a:endParaRPr lang="en-US" sz="28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 xmlns:a16="http://schemas.microsoft.com/office/drawing/2014/main" id="{4C0F408B-6FB7-447C-07FE-71BFB5EBA134}"/>
              </a:ext>
            </a:extLst>
          </p:cNvPr>
          <p:cNvSpPr txBox="1"/>
          <p:nvPr/>
        </p:nvSpPr>
        <p:spPr>
          <a:xfrm>
            <a:off x="5026593" y="2032060"/>
            <a:ext cx="5013817" cy="4216539"/>
          </a:xfrm>
          <a:prstGeom prst="rect">
            <a:avLst/>
          </a:prstGeom>
          <a:noFill/>
        </p:spPr>
        <p:txBody>
          <a:bodyPr wrap="square" rtlCol="0">
            <a:spAutoFit/>
          </a:bodyPr>
          <a:lstStyle/>
          <a:p>
            <a:pPr algn="r" rtl="1"/>
            <a:r>
              <a:rPr lang="ar-EG" sz="2000" b="1" dirty="0" smtClean="0"/>
              <a:t>التسويق </a:t>
            </a:r>
            <a:r>
              <a:rPr lang="ar-EG" sz="2000" b="1" dirty="0"/>
              <a:t>عبر البريد </a:t>
            </a:r>
            <a:r>
              <a:rPr lang="ar-EG" sz="2000" b="1" dirty="0" smtClean="0"/>
              <a:t>الإلكتروني</a:t>
            </a:r>
            <a:r>
              <a:rPr lang="ar-EG" sz="2000" b="1" dirty="0"/>
              <a:t>: </a:t>
            </a:r>
            <a:endParaRPr lang="ar-EG" sz="2000" b="1" dirty="0" smtClean="0"/>
          </a:p>
          <a:p>
            <a:pPr algn="r" rtl="1"/>
            <a:r>
              <a:rPr lang="ar-EG" sz="2000" b="1" u="sng" dirty="0" smtClean="0"/>
              <a:t>التكاليف</a:t>
            </a:r>
            <a:r>
              <a:rPr lang="ar-EG" sz="2000" b="1" u="sng" dirty="0"/>
              <a:t>:</a:t>
            </a:r>
          </a:p>
          <a:p>
            <a:pPr algn="r" rtl="1"/>
            <a:r>
              <a:rPr lang="ar-EG" sz="2000" dirty="0"/>
              <a:t>تكلفة الحصول على </a:t>
            </a:r>
            <a:r>
              <a:rPr lang="ar-EG" sz="2000" u="sng" dirty="0" smtClean="0"/>
              <a:t>القائمة او العنواين</a:t>
            </a:r>
            <a:r>
              <a:rPr lang="ar-EG" sz="2000" dirty="0" smtClean="0"/>
              <a:t>: </a:t>
            </a:r>
            <a:r>
              <a:rPr lang="ar-EG" sz="2000" dirty="0">
                <a:solidFill>
                  <a:srgbClr val="FF0000"/>
                </a:solidFill>
              </a:rPr>
              <a:t>5,000 دولار</a:t>
            </a:r>
          </a:p>
          <a:p>
            <a:pPr algn="r" rtl="1"/>
            <a:r>
              <a:rPr lang="ar-EG" sz="2000" dirty="0"/>
              <a:t>تكلفة إرسال الرسائل: </a:t>
            </a:r>
            <a:r>
              <a:rPr lang="ar-EG" sz="2000" dirty="0">
                <a:solidFill>
                  <a:srgbClr val="FF0000"/>
                </a:solidFill>
              </a:rPr>
              <a:t>0.01 دولار × 50,000 </a:t>
            </a:r>
            <a:r>
              <a:rPr lang="ar-EG" sz="2000" dirty="0" smtClean="0">
                <a:solidFill>
                  <a:srgbClr val="FF0000"/>
                </a:solidFill>
              </a:rPr>
              <a:t>(</a:t>
            </a:r>
            <a:r>
              <a:rPr lang="ar-EG" sz="2000" u="sng" dirty="0"/>
              <a:t>عدد الرسائل </a:t>
            </a:r>
            <a:r>
              <a:rPr lang="ar-EG" sz="2000" dirty="0" smtClean="0">
                <a:solidFill>
                  <a:srgbClr val="FF0000"/>
                </a:solidFill>
              </a:rPr>
              <a:t>)= </a:t>
            </a:r>
            <a:r>
              <a:rPr lang="ar-EG" sz="2000" dirty="0">
                <a:solidFill>
                  <a:srgbClr val="FF0000"/>
                </a:solidFill>
              </a:rPr>
              <a:t>500 دولار</a:t>
            </a:r>
          </a:p>
          <a:p>
            <a:pPr algn="r" rtl="1"/>
            <a:r>
              <a:rPr lang="ar-EG" sz="2000" dirty="0"/>
              <a:t>إجمالي التكلفة: </a:t>
            </a:r>
            <a:r>
              <a:rPr lang="ar-EG" sz="2000" dirty="0">
                <a:solidFill>
                  <a:srgbClr val="FF0000"/>
                </a:solidFill>
              </a:rPr>
              <a:t>5,500 </a:t>
            </a:r>
            <a:r>
              <a:rPr lang="ar-EG" sz="2000" dirty="0" smtClean="0">
                <a:solidFill>
                  <a:srgbClr val="FF0000"/>
                </a:solidFill>
              </a:rPr>
              <a:t>دولار</a:t>
            </a:r>
          </a:p>
          <a:p>
            <a:pPr algn="r"/>
            <a:r>
              <a:rPr lang="ar-EG" sz="2000" b="1" u="sng" dirty="0" smtClean="0"/>
              <a:t>العوائد</a:t>
            </a:r>
            <a:r>
              <a:rPr lang="ar-EG" sz="2000" b="1" u="sng" dirty="0"/>
              <a:t>:</a:t>
            </a:r>
          </a:p>
          <a:p>
            <a:pPr algn="r"/>
            <a:r>
              <a:rPr lang="ar-EG" sz="2000" b="1" dirty="0" smtClean="0"/>
              <a:t>عدد الفتحات</a:t>
            </a:r>
            <a:r>
              <a:rPr lang="ar-EG" sz="2000" dirty="0" smtClean="0"/>
              <a:t>: </a:t>
            </a:r>
            <a:r>
              <a:rPr lang="ar-EG" sz="2000" dirty="0" smtClean="0">
                <a:solidFill>
                  <a:srgbClr val="FF0000"/>
                </a:solidFill>
              </a:rPr>
              <a:t>20% × 50,000 = 10,000</a:t>
            </a:r>
          </a:p>
          <a:p>
            <a:pPr algn="r"/>
            <a:r>
              <a:rPr lang="ar-EG" sz="2000" b="1" dirty="0" smtClean="0"/>
              <a:t>عدد النقرات</a:t>
            </a:r>
            <a:r>
              <a:rPr lang="ar-EG" sz="2000" dirty="0" smtClean="0"/>
              <a:t>: </a:t>
            </a:r>
            <a:r>
              <a:rPr lang="ar-EG" sz="2000" dirty="0" smtClean="0">
                <a:solidFill>
                  <a:srgbClr val="FF0000"/>
                </a:solidFill>
              </a:rPr>
              <a:t>10% × 10,000 = 1,000</a:t>
            </a:r>
          </a:p>
          <a:p>
            <a:pPr algn="r"/>
            <a:r>
              <a:rPr lang="ar-EG" sz="2000" b="1" dirty="0" smtClean="0"/>
              <a:t>عدد </a:t>
            </a:r>
            <a:r>
              <a:rPr lang="ar-EG" sz="2000" b="1" dirty="0"/>
              <a:t>التحويلات</a:t>
            </a:r>
            <a:r>
              <a:rPr lang="ar-EG" sz="2000" dirty="0"/>
              <a:t>: </a:t>
            </a:r>
            <a:r>
              <a:rPr lang="ar-EG" sz="2000" dirty="0">
                <a:solidFill>
                  <a:srgbClr val="FF0000"/>
                </a:solidFill>
              </a:rPr>
              <a:t>5% × 1,000 = 50</a:t>
            </a:r>
          </a:p>
          <a:p>
            <a:pPr algn="r"/>
            <a:r>
              <a:rPr lang="ar-EG" sz="2000" b="1" dirty="0" smtClean="0"/>
              <a:t>الإيرادات</a:t>
            </a:r>
            <a:r>
              <a:rPr lang="ar-EG" sz="2000" dirty="0" smtClean="0"/>
              <a:t>: </a:t>
            </a:r>
            <a:r>
              <a:rPr lang="ar-EG" sz="2000" dirty="0" smtClean="0">
                <a:solidFill>
                  <a:srgbClr val="FF0000"/>
                </a:solidFill>
              </a:rPr>
              <a:t>50 × 100 دولار = 5,000 دولار</a:t>
            </a:r>
          </a:p>
          <a:p>
            <a:pPr algn="r" rtl="1"/>
            <a:endParaRPr lang="ar-EG" sz="2400" dirty="0" smtClean="0"/>
          </a:p>
          <a:p>
            <a:pPr lvl="0" algn="just" rtl="1"/>
            <a:endParaRPr lang="en-MY" sz="2400" dirty="0">
              <a:solidFill>
                <a:srgbClr val="C00000"/>
              </a:solidFill>
            </a:endParaRPr>
          </a:p>
        </p:txBody>
      </p:sp>
      <p:pic>
        <p:nvPicPr>
          <p:cNvPr id="4" name="Picture 3"/>
          <p:cNvPicPr>
            <a:picLocks noChangeAspect="1"/>
          </p:cNvPicPr>
          <p:nvPr/>
        </p:nvPicPr>
        <p:blipFill>
          <a:blip r:embed="rId3"/>
          <a:stretch>
            <a:fillRect/>
          </a:stretch>
        </p:blipFill>
        <p:spPr>
          <a:xfrm>
            <a:off x="10661215" y="2506756"/>
            <a:ext cx="1776548" cy="2463574"/>
          </a:xfrm>
          <a:prstGeom prst="rect">
            <a:avLst/>
          </a:prstGeom>
        </p:spPr>
      </p:pic>
      <p:sp>
        <p:nvSpPr>
          <p:cNvPr id="9" name="TextBox 8">
            <a:extLst>
              <a:ext uri="{FF2B5EF4-FFF2-40B4-BE49-F238E27FC236}">
                <a16:creationId xmlns="" xmlns:a16="http://schemas.microsoft.com/office/drawing/2014/main" id="{4C0F408B-6FB7-447C-07FE-71BFB5EBA134}"/>
              </a:ext>
            </a:extLst>
          </p:cNvPr>
          <p:cNvSpPr txBox="1"/>
          <p:nvPr/>
        </p:nvSpPr>
        <p:spPr>
          <a:xfrm>
            <a:off x="-1935883" y="2032060"/>
            <a:ext cx="6586639" cy="3108543"/>
          </a:xfrm>
          <a:prstGeom prst="rect">
            <a:avLst/>
          </a:prstGeom>
          <a:noFill/>
        </p:spPr>
        <p:txBody>
          <a:bodyPr wrap="square" rtlCol="0">
            <a:spAutoFit/>
          </a:bodyPr>
          <a:lstStyle/>
          <a:p>
            <a:pPr algn="r" rtl="1"/>
            <a:endParaRPr lang="ar-EG" sz="2000" b="1" dirty="0" smtClean="0"/>
          </a:p>
          <a:p>
            <a:pPr algn="r" rtl="1"/>
            <a:r>
              <a:rPr lang="ar-EG" sz="2000" b="1" u="sng" dirty="0" smtClean="0"/>
              <a:t>النتائج:</a:t>
            </a:r>
            <a:endParaRPr lang="ar-EG" sz="2000" b="1" u="sng" dirty="0"/>
          </a:p>
          <a:p>
            <a:pPr algn="r" rtl="1"/>
            <a:r>
              <a:rPr lang="ar-EG" sz="2000" dirty="0" smtClean="0"/>
              <a:t>اجمالي الايرادات-اجمالي التكاليف </a:t>
            </a:r>
            <a:r>
              <a:rPr lang="ar-EG" sz="2000" dirty="0">
                <a:solidFill>
                  <a:srgbClr val="FF0000"/>
                </a:solidFill>
              </a:rPr>
              <a:t>=</a:t>
            </a:r>
            <a:endParaRPr lang="ar-EG" sz="2000" dirty="0" smtClean="0"/>
          </a:p>
          <a:p>
            <a:pPr algn="r" rtl="1"/>
            <a:r>
              <a:rPr lang="ar-EG" sz="2000" dirty="0" smtClean="0">
                <a:solidFill>
                  <a:srgbClr val="FF0000"/>
                </a:solidFill>
              </a:rPr>
              <a:t>5500-5000= 500 دولار</a:t>
            </a:r>
          </a:p>
          <a:p>
            <a:pPr algn="r"/>
            <a:r>
              <a:rPr lang="ar-EG" sz="2000" b="1" u="sng" dirty="0" smtClean="0"/>
              <a:t>العائد ع الاستثمار:</a:t>
            </a:r>
            <a:endParaRPr lang="ar-EG" sz="2000" b="1" u="sng" dirty="0"/>
          </a:p>
          <a:p>
            <a:pPr algn="r" rtl="1"/>
            <a:r>
              <a:rPr lang="ar-EG" sz="2400" dirty="0" smtClean="0"/>
              <a:t>صافي العائد / اجمالي التكاليف</a:t>
            </a:r>
            <a:endParaRPr lang="en-US" sz="2400" dirty="0" smtClean="0"/>
          </a:p>
          <a:p>
            <a:pPr algn="r" rtl="1"/>
            <a:r>
              <a:rPr lang="en-US" sz="2400" dirty="0" smtClean="0"/>
              <a:t>500 /5000 </a:t>
            </a:r>
            <a:endParaRPr lang="ar-EG" sz="2400" dirty="0" smtClean="0"/>
          </a:p>
          <a:p>
            <a:pPr lvl="0" algn="just" rtl="1"/>
            <a:endParaRPr lang="en-US" sz="2400" dirty="0" smtClean="0">
              <a:solidFill>
                <a:srgbClr val="C00000"/>
              </a:solidFill>
            </a:endParaRPr>
          </a:p>
          <a:p>
            <a:pPr lvl="0" algn="just" rtl="1"/>
            <a:r>
              <a:rPr lang="en-US" sz="2400" dirty="0" smtClean="0">
                <a:solidFill>
                  <a:srgbClr val="C00000"/>
                </a:solidFill>
              </a:rPr>
              <a:t>10%=</a:t>
            </a:r>
            <a:endParaRPr lang="en-MY" sz="2400" dirty="0">
              <a:solidFill>
                <a:srgbClr val="C00000"/>
              </a:solidFill>
            </a:endParaRPr>
          </a:p>
        </p:txBody>
      </p:sp>
    </p:spTree>
    <p:extLst>
      <p:ext uri="{BB962C8B-B14F-4D97-AF65-F5344CB8AC3E}">
        <p14:creationId xmlns:p14="http://schemas.microsoft.com/office/powerpoint/2010/main" val="34634139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57000" y="10999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191693" y="1581935"/>
            <a:ext cx="9469521" cy="1292662"/>
          </a:xfrm>
          <a:prstGeom prst="rect">
            <a:avLst/>
          </a:prstGeom>
          <a:noFill/>
        </p:spPr>
        <p:txBody>
          <a:bodyPr wrap="square" rtlCol="0">
            <a:spAutoFit/>
          </a:bodyPr>
          <a:lstStyle/>
          <a:p>
            <a:pPr lvl="0" algn="ctr" rtl="1"/>
            <a:r>
              <a:rPr lang="ar-EG" sz="2000" b="1" dirty="0" smtClean="0"/>
              <a:t>3</a:t>
            </a:r>
            <a:r>
              <a:rPr lang="en-US" sz="2000" b="1" dirty="0" smtClean="0"/>
              <a:t>. </a:t>
            </a:r>
            <a:r>
              <a:rPr lang="ar-EG" sz="2000" b="1" dirty="0" smtClean="0"/>
              <a:t>3</a:t>
            </a:r>
            <a:r>
              <a:rPr lang="ar-EG" sz="2200" b="1" dirty="0" smtClean="0"/>
              <a:t> </a:t>
            </a:r>
            <a:r>
              <a:rPr lang="ar-EG" sz="2200" b="1" dirty="0"/>
              <a:t>مقارنة بين التسويق عبر البريد الإلكتروني و التسويق عبر وسائل التواصل </a:t>
            </a:r>
            <a:r>
              <a:rPr lang="ar-EG" sz="2200" b="1" dirty="0" smtClean="0"/>
              <a:t>الاجتماعي (تابع)</a:t>
            </a:r>
          </a:p>
          <a:p>
            <a:pPr lvl="0" algn="ctr" rtl="1"/>
            <a:endParaRPr lang="en-US" sz="28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 xmlns:a16="http://schemas.microsoft.com/office/drawing/2014/main" id="{4C0F408B-6FB7-447C-07FE-71BFB5EBA134}"/>
              </a:ext>
            </a:extLst>
          </p:cNvPr>
          <p:cNvSpPr txBox="1"/>
          <p:nvPr/>
        </p:nvSpPr>
        <p:spPr>
          <a:xfrm>
            <a:off x="5395057" y="1951713"/>
            <a:ext cx="5013817" cy="4247317"/>
          </a:xfrm>
          <a:prstGeom prst="rect">
            <a:avLst/>
          </a:prstGeom>
          <a:noFill/>
        </p:spPr>
        <p:txBody>
          <a:bodyPr wrap="square" rtlCol="0">
            <a:spAutoFit/>
          </a:bodyPr>
          <a:lstStyle/>
          <a:p>
            <a:pPr lvl="0" algn="just" rtl="1"/>
            <a:r>
              <a:rPr lang="ar-EG" sz="2000" b="1" u="sng" dirty="0" smtClean="0"/>
              <a:t>التسويق </a:t>
            </a:r>
            <a:r>
              <a:rPr lang="ar-EG" sz="2000" b="1" u="sng" dirty="0"/>
              <a:t>عبر وسائل التواصل الاجتماعي: </a:t>
            </a:r>
          </a:p>
          <a:p>
            <a:pPr algn="r" rtl="1"/>
            <a:r>
              <a:rPr lang="ar-EG" sz="2000" b="1" u="sng" dirty="0" smtClean="0"/>
              <a:t>التكاليف</a:t>
            </a:r>
            <a:r>
              <a:rPr lang="ar-EG" sz="2000" b="1" u="sng" dirty="0"/>
              <a:t>:</a:t>
            </a:r>
          </a:p>
          <a:p>
            <a:pPr algn="r" rtl="1"/>
            <a:r>
              <a:rPr lang="ar-EG" sz="2000" b="1" dirty="0" smtClean="0"/>
              <a:t>عدد </a:t>
            </a:r>
            <a:r>
              <a:rPr lang="ar-EG" sz="2000" b="1" dirty="0"/>
              <a:t>المحتوى</a:t>
            </a:r>
            <a:r>
              <a:rPr lang="ar-EG" sz="2000" dirty="0"/>
              <a:t>: </a:t>
            </a:r>
            <a:r>
              <a:rPr lang="ar-EG" sz="2000" dirty="0">
                <a:solidFill>
                  <a:srgbClr val="FF0000"/>
                </a:solidFill>
              </a:rPr>
              <a:t>10,000 دولار / 100 دولار = 100</a:t>
            </a:r>
            <a:r>
              <a:rPr lang="ar-EG" sz="2000" dirty="0"/>
              <a:t> قطعة محتوى</a:t>
            </a:r>
          </a:p>
          <a:p>
            <a:pPr algn="r" rtl="1"/>
            <a:r>
              <a:rPr lang="ar-EG" sz="2000" b="1" dirty="0">
                <a:solidFill>
                  <a:srgbClr val="FF0000"/>
                </a:solidFill>
              </a:rPr>
              <a:t>تكلفة إنشاء ونشر المحتوى</a:t>
            </a:r>
            <a:r>
              <a:rPr lang="ar-EG" sz="2000" dirty="0">
                <a:solidFill>
                  <a:srgbClr val="FF0000"/>
                </a:solidFill>
              </a:rPr>
              <a:t>: 100 دولار × 100 = 10,000 دولار</a:t>
            </a:r>
          </a:p>
          <a:p>
            <a:pPr algn="r" rtl="1"/>
            <a:r>
              <a:rPr lang="ar-EG" sz="2000" b="1" u="sng" dirty="0" smtClean="0"/>
              <a:t>العوائد</a:t>
            </a:r>
            <a:r>
              <a:rPr lang="ar-EG" sz="2000" b="1" u="sng" dirty="0"/>
              <a:t>:</a:t>
            </a:r>
          </a:p>
          <a:p>
            <a:pPr algn="r"/>
            <a:r>
              <a:rPr lang="ar-EG" sz="2000" b="1" dirty="0"/>
              <a:t> </a:t>
            </a:r>
            <a:r>
              <a:rPr lang="ar-EG" sz="2000" dirty="0"/>
              <a:t>عدد الوصول: </a:t>
            </a:r>
            <a:r>
              <a:rPr lang="ar-EG" sz="2000" dirty="0" smtClean="0">
                <a:solidFill>
                  <a:srgbClr val="FF0000"/>
                </a:solidFill>
              </a:rPr>
              <a:t>10,00</a:t>
            </a:r>
            <a:r>
              <a:rPr lang="ar-EG" sz="2000" dirty="0">
                <a:solidFill>
                  <a:srgbClr val="FF0000"/>
                </a:solidFill>
              </a:rPr>
              <a:t>0 × 100 = 1,000,000</a:t>
            </a:r>
          </a:p>
          <a:p>
            <a:pPr algn="r"/>
            <a:r>
              <a:rPr lang="ar-EG" sz="2000" dirty="0"/>
              <a:t>عدد التفاعلات: </a:t>
            </a:r>
            <a:r>
              <a:rPr lang="ar-EG" sz="2000" dirty="0">
                <a:solidFill>
                  <a:srgbClr val="FF0000"/>
                </a:solidFill>
              </a:rPr>
              <a:t>5% × 1,000,000 = 50,000</a:t>
            </a:r>
          </a:p>
          <a:p>
            <a:pPr algn="r"/>
            <a:r>
              <a:rPr lang="ar-EG" sz="2000" dirty="0"/>
              <a:t>عدد التحويلات: </a:t>
            </a:r>
            <a:r>
              <a:rPr lang="ar-EG" sz="2000" dirty="0">
                <a:solidFill>
                  <a:srgbClr val="FF0000"/>
                </a:solidFill>
              </a:rPr>
              <a:t>1% × 50,000 = 500</a:t>
            </a:r>
          </a:p>
          <a:p>
            <a:pPr algn="r"/>
            <a:r>
              <a:rPr lang="ar-EG" sz="2000" dirty="0"/>
              <a:t>الإيرادات: </a:t>
            </a:r>
            <a:r>
              <a:rPr lang="ar-EG" sz="2000" dirty="0">
                <a:solidFill>
                  <a:srgbClr val="FF0000"/>
                </a:solidFill>
              </a:rPr>
              <a:t>500 × 100 دولار = 50,000 دولار</a:t>
            </a:r>
            <a:endParaRPr lang="ar-EG" sz="2000" dirty="0" smtClean="0">
              <a:solidFill>
                <a:srgbClr val="FF0000"/>
              </a:solidFill>
            </a:endParaRPr>
          </a:p>
          <a:p>
            <a:pPr algn="r" rtl="1"/>
            <a:endParaRPr lang="ar-EG" sz="2400" dirty="0" smtClean="0"/>
          </a:p>
          <a:p>
            <a:pPr lvl="0" algn="just" rtl="1"/>
            <a:endParaRPr lang="en-MY" sz="2400" dirty="0">
              <a:solidFill>
                <a:srgbClr val="C00000"/>
              </a:solidFill>
            </a:endParaRPr>
          </a:p>
        </p:txBody>
      </p:sp>
      <p:pic>
        <p:nvPicPr>
          <p:cNvPr id="4" name="Picture 3"/>
          <p:cNvPicPr>
            <a:picLocks noChangeAspect="1"/>
          </p:cNvPicPr>
          <p:nvPr/>
        </p:nvPicPr>
        <p:blipFill>
          <a:blip r:embed="rId3"/>
          <a:stretch>
            <a:fillRect/>
          </a:stretch>
        </p:blipFill>
        <p:spPr>
          <a:xfrm>
            <a:off x="10661215" y="2506756"/>
            <a:ext cx="1776548" cy="2463574"/>
          </a:xfrm>
          <a:prstGeom prst="rect">
            <a:avLst/>
          </a:prstGeom>
        </p:spPr>
      </p:pic>
      <p:sp>
        <p:nvSpPr>
          <p:cNvPr id="9" name="TextBox 8">
            <a:extLst>
              <a:ext uri="{FF2B5EF4-FFF2-40B4-BE49-F238E27FC236}">
                <a16:creationId xmlns="" xmlns:a16="http://schemas.microsoft.com/office/drawing/2014/main" id="{4C0F408B-6FB7-447C-07FE-71BFB5EBA134}"/>
              </a:ext>
            </a:extLst>
          </p:cNvPr>
          <p:cNvSpPr txBox="1"/>
          <p:nvPr/>
        </p:nvSpPr>
        <p:spPr>
          <a:xfrm>
            <a:off x="-332515" y="2021870"/>
            <a:ext cx="5445056" cy="3477875"/>
          </a:xfrm>
          <a:prstGeom prst="rect">
            <a:avLst/>
          </a:prstGeom>
          <a:noFill/>
        </p:spPr>
        <p:txBody>
          <a:bodyPr wrap="square" rtlCol="0">
            <a:spAutoFit/>
          </a:bodyPr>
          <a:lstStyle/>
          <a:p>
            <a:pPr algn="r" rtl="1"/>
            <a:endParaRPr lang="ar-EG" sz="2000" b="1" dirty="0" smtClean="0"/>
          </a:p>
          <a:p>
            <a:pPr algn="r" rtl="1"/>
            <a:r>
              <a:rPr lang="ar-EG" sz="2000" b="1" u="sng" dirty="0" smtClean="0"/>
              <a:t>النتائج</a:t>
            </a:r>
            <a:r>
              <a:rPr lang="en-MY" sz="2000" b="1" u="sng" dirty="0" smtClean="0"/>
              <a:t> </a:t>
            </a:r>
            <a:r>
              <a:rPr lang="ar-EG" sz="2000" b="1" u="sng" dirty="0" smtClean="0"/>
              <a:t>(صافي الربح):</a:t>
            </a:r>
            <a:endParaRPr lang="ar-EG" sz="2000" b="1" u="sng" dirty="0"/>
          </a:p>
          <a:p>
            <a:pPr algn="r" rtl="1"/>
            <a:r>
              <a:rPr lang="ar-EG" sz="2000" dirty="0" smtClean="0"/>
              <a:t>اجمالي الايرادات-اجمالي التكاليف </a:t>
            </a:r>
            <a:r>
              <a:rPr lang="ar-EG" sz="2000" dirty="0">
                <a:solidFill>
                  <a:srgbClr val="FF0000"/>
                </a:solidFill>
              </a:rPr>
              <a:t>=</a:t>
            </a:r>
            <a:endParaRPr lang="ar-EG" sz="2000" dirty="0" smtClean="0"/>
          </a:p>
          <a:p>
            <a:pPr algn="r" rtl="1"/>
            <a:r>
              <a:rPr lang="en-MY" sz="2000" dirty="0" smtClean="0">
                <a:solidFill>
                  <a:srgbClr val="FF0000"/>
                </a:solidFill>
              </a:rPr>
              <a:t>50,000</a:t>
            </a:r>
            <a:r>
              <a:rPr lang="ar-EG" sz="2000" dirty="0" smtClean="0">
                <a:solidFill>
                  <a:srgbClr val="FF0000"/>
                </a:solidFill>
              </a:rPr>
              <a:t>-</a:t>
            </a:r>
            <a:r>
              <a:rPr lang="en-MY" sz="2000" dirty="0" smtClean="0">
                <a:solidFill>
                  <a:srgbClr val="FF0000"/>
                </a:solidFill>
              </a:rPr>
              <a:t>10,000</a:t>
            </a:r>
            <a:r>
              <a:rPr lang="ar-EG" sz="2000" dirty="0" smtClean="0">
                <a:solidFill>
                  <a:srgbClr val="FF0000"/>
                </a:solidFill>
              </a:rPr>
              <a:t>= </a:t>
            </a:r>
            <a:r>
              <a:rPr lang="en-MY" sz="2000" dirty="0" smtClean="0">
                <a:solidFill>
                  <a:srgbClr val="FF0000"/>
                </a:solidFill>
              </a:rPr>
              <a:t>40,000</a:t>
            </a:r>
            <a:r>
              <a:rPr lang="ar-EG" sz="2000" dirty="0" smtClean="0">
                <a:solidFill>
                  <a:srgbClr val="FF0000"/>
                </a:solidFill>
              </a:rPr>
              <a:t> دولار</a:t>
            </a:r>
          </a:p>
          <a:p>
            <a:pPr algn="r"/>
            <a:r>
              <a:rPr lang="ar-EG" sz="2000" b="1" u="sng" dirty="0" smtClean="0"/>
              <a:t>العائد ع الاستثمار:</a:t>
            </a:r>
            <a:endParaRPr lang="ar-EG" sz="2000" b="1" u="sng" dirty="0"/>
          </a:p>
          <a:p>
            <a:pPr algn="r" rtl="1"/>
            <a:r>
              <a:rPr lang="ar-EG" sz="2400" dirty="0" smtClean="0"/>
              <a:t>صافي العائد / اجمالي التكاليف</a:t>
            </a:r>
            <a:endParaRPr lang="en-US" sz="2400" dirty="0" smtClean="0"/>
          </a:p>
          <a:p>
            <a:pPr algn="r" rtl="1"/>
            <a:r>
              <a:rPr lang="en-US" sz="2400" dirty="0" smtClean="0"/>
              <a:t>10000 /40000 </a:t>
            </a:r>
            <a:endParaRPr lang="ar-EG" sz="2400" dirty="0" smtClean="0"/>
          </a:p>
          <a:p>
            <a:pPr lvl="0" algn="just" rtl="1"/>
            <a:endParaRPr lang="en-US" sz="2400" dirty="0" smtClean="0">
              <a:solidFill>
                <a:srgbClr val="C00000"/>
              </a:solidFill>
            </a:endParaRPr>
          </a:p>
          <a:p>
            <a:pPr lvl="0" algn="just" rtl="1"/>
            <a:r>
              <a:rPr lang="en-US" sz="2400" dirty="0" smtClean="0">
                <a:solidFill>
                  <a:srgbClr val="C00000"/>
                </a:solidFill>
              </a:rPr>
              <a:t>25%=</a:t>
            </a:r>
          </a:p>
          <a:p>
            <a:pPr lvl="0" algn="just" rtl="1"/>
            <a:endParaRPr lang="en-MY" sz="2400" dirty="0">
              <a:solidFill>
                <a:srgbClr val="C00000"/>
              </a:solidFill>
            </a:endParaRPr>
          </a:p>
        </p:txBody>
      </p:sp>
      <p:sp>
        <p:nvSpPr>
          <p:cNvPr id="6" name="TextBox 5"/>
          <p:cNvSpPr txBox="1"/>
          <p:nvPr/>
        </p:nvSpPr>
        <p:spPr>
          <a:xfrm>
            <a:off x="-336660" y="2966930"/>
            <a:ext cx="2299063" cy="2031325"/>
          </a:xfrm>
          <a:prstGeom prst="rect">
            <a:avLst/>
          </a:prstGeom>
          <a:solidFill>
            <a:schemeClr val="accent3">
              <a:lumMod val="20000"/>
              <a:lumOff val="80000"/>
            </a:schemeClr>
          </a:solidFill>
        </p:spPr>
        <p:txBody>
          <a:bodyPr wrap="square" rtlCol="0">
            <a:spAutoFit/>
          </a:bodyPr>
          <a:lstStyle/>
          <a:p>
            <a:pPr algn="r" rtl="1"/>
            <a:r>
              <a:rPr lang="ar-EG" b="1" dirty="0"/>
              <a:t>التسويق عبر وسائل التواصل الاجتماعي </a:t>
            </a:r>
            <a:r>
              <a:rPr lang="ar-EG" dirty="0"/>
              <a:t>يحقق عائد استثمار أعلى بكثير </a:t>
            </a:r>
            <a:r>
              <a:rPr lang="ar-EG" b="1" dirty="0"/>
              <a:t>(</a:t>
            </a:r>
            <a:r>
              <a:rPr lang="en-US" b="1" dirty="0"/>
              <a:t>25</a:t>
            </a:r>
            <a:r>
              <a:rPr lang="ar-EG" b="1" dirty="0"/>
              <a:t>%) </a:t>
            </a:r>
            <a:r>
              <a:rPr lang="ar-EG" dirty="0"/>
              <a:t>مقارنة بـ التسويق عبر البريد الإلكتروني </a:t>
            </a:r>
            <a:r>
              <a:rPr lang="ar-EG" b="1" dirty="0"/>
              <a:t>(</a:t>
            </a:r>
            <a:r>
              <a:rPr lang="en-US" b="1" dirty="0"/>
              <a:t>10</a:t>
            </a:r>
            <a:r>
              <a:rPr lang="ar-EG" b="1" dirty="0"/>
              <a:t>%). </a:t>
            </a:r>
            <a:endParaRPr lang="en-US" b="1" dirty="0"/>
          </a:p>
          <a:p>
            <a:pPr algn="r" rtl="1"/>
            <a:endParaRPr lang="en-MY" dirty="0"/>
          </a:p>
        </p:txBody>
      </p:sp>
    </p:spTree>
    <p:extLst>
      <p:ext uri="{BB962C8B-B14F-4D97-AF65-F5344CB8AC3E}">
        <p14:creationId xmlns:p14="http://schemas.microsoft.com/office/powerpoint/2010/main" val="24732745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57000" y="10999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160045" y="1624453"/>
            <a:ext cx="9592564" cy="846386"/>
          </a:xfrm>
          <a:prstGeom prst="rect">
            <a:avLst/>
          </a:prstGeom>
          <a:noFill/>
        </p:spPr>
        <p:txBody>
          <a:bodyPr wrap="square" rtlCol="0">
            <a:spAutoFit/>
          </a:bodyPr>
          <a:lstStyle/>
          <a:p>
            <a:pPr lvl="0" algn="ctr" rtl="1"/>
            <a:r>
              <a:rPr lang="ar-EG" sz="2100" b="1" dirty="0" smtClean="0"/>
              <a:t>3.4 </a:t>
            </a:r>
            <a:r>
              <a:rPr lang="ar-EG" sz="2100" b="1" dirty="0"/>
              <a:t>مقارنة بين التسويق عبر الإعلانات المدفوعة على جوجل و التسويق عبر المؤثرين على إنستغرام</a:t>
            </a:r>
            <a:endParaRPr lang="en-US" sz="21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 xmlns:a16="http://schemas.microsoft.com/office/drawing/2014/main" id="{4C0F408B-6FB7-447C-07FE-71BFB5EBA134}"/>
              </a:ext>
            </a:extLst>
          </p:cNvPr>
          <p:cNvSpPr txBox="1"/>
          <p:nvPr/>
        </p:nvSpPr>
        <p:spPr>
          <a:xfrm>
            <a:off x="5156493" y="1811397"/>
            <a:ext cx="5296332" cy="4216539"/>
          </a:xfrm>
          <a:prstGeom prst="rect">
            <a:avLst/>
          </a:prstGeom>
          <a:noFill/>
        </p:spPr>
        <p:txBody>
          <a:bodyPr wrap="square" rtlCol="0">
            <a:spAutoFit/>
          </a:bodyPr>
          <a:lstStyle/>
          <a:p>
            <a:pPr lvl="0" algn="just" rtl="1"/>
            <a:endParaRPr lang="ar-EG" sz="2200" dirty="0" smtClean="0">
              <a:solidFill>
                <a:srgbClr val="C00000"/>
              </a:solidFill>
            </a:endParaRPr>
          </a:p>
          <a:p>
            <a:pPr algn="r" rtl="1"/>
            <a:r>
              <a:rPr lang="ar-EG" sz="2000" b="1" dirty="0"/>
              <a:t>التسويق عبر التسويق عبر الإعلانات المدفوعة على </a:t>
            </a:r>
            <a:r>
              <a:rPr lang="ar-EG" sz="2000" b="1" dirty="0" smtClean="0"/>
              <a:t>جوجل: </a:t>
            </a:r>
          </a:p>
          <a:p>
            <a:pPr algn="r" rtl="1"/>
            <a:r>
              <a:rPr lang="ar-EG" sz="2000" b="1" dirty="0"/>
              <a:t>المعطيات:</a:t>
            </a:r>
          </a:p>
          <a:p>
            <a:pPr algn="r" rtl="1"/>
            <a:r>
              <a:rPr lang="ar-EG" sz="2000" b="1" dirty="0"/>
              <a:t>الميزانية الكلية للحملة</a:t>
            </a:r>
            <a:r>
              <a:rPr lang="ar-EG" sz="2000" dirty="0"/>
              <a:t>: </a:t>
            </a:r>
            <a:r>
              <a:rPr lang="ar-EG" sz="2000" dirty="0">
                <a:solidFill>
                  <a:srgbClr val="FF0000"/>
                </a:solidFill>
              </a:rPr>
              <a:t>12,000 دولار</a:t>
            </a:r>
            <a:r>
              <a:rPr lang="ar-EG" sz="2000" b="1" dirty="0"/>
              <a:t>.</a:t>
            </a:r>
          </a:p>
          <a:p>
            <a:pPr algn="r" rtl="1"/>
            <a:r>
              <a:rPr lang="ar-EG" sz="2000" b="1" dirty="0"/>
              <a:t>الهدف</a:t>
            </a:r>
            <a:r>
              <a:rPr lang="ar-EG" sz="2000" dirty="0"/>
              <a:t>: زيادة المبيعات وجذب عملاء جدد.</a:t>
            </a:r>
          </a:p>
          <a:p>
            <a:pPr algn="r" rtl="1"/>
            <a:r>
              <a:rPr lang="ar-EG" sz="2000" b="1" dirty="0"/>
              <a:t>التسويق عبر الإعلانات المدفوعة على جوجل:</a:t>
            </a:r>
          </a:p>
          <a:p>
            <a:pPr algn="r" rtl="1"/>
            <a:r>
              <a:rPr lang="ar-EG" sz="2000" b="1" dirty="0"/>
              <a:t>تكلفة النقرة (</a:t>
            </a:r>
            <a:r>
              <a:rPr lang="en-MY" sz="2000" b="1" dirty="0">
                <a:solidFill>
                  <a:srgbClr val="FF0000"/>
                </a:solidFill>
              </a:rPr>
              <a:t>CPC)</a:t>
            </a:r>
            <a:r>
              <a:rPr lang="en-MY" sz="2000" dirty="0">
                <a:solidFill>
                  <a:srgbClr val="FF0000"/>
                </a:solidFill>
              </a:rPr>
              <a:t>: 2 </a:t>
            </a:r>
            <a:r>
              <a:rPr lang="ar-EG" sz="2000" dirty="0">
                <a:solidFill>
                  <a:srgbClr val="FF0000"/>
                </a:solidFill>
              </a:rPr>
              <a:t>دولار</a:t>
            </a:r>
            <a:r>
              <a:rPr lang="ar-EG" sz="2000" dirty="0"/>
              <a:t>.</a:t>
            </a:r>
          </a:p>
          <a:p>
            <a:pPr algn="r" rtl="1"/>
            <a:r>
              <a:rPr lang="ar-EG" sz="2000" b="1" dirty="0"/>
              <a:t>عدد النقاط المستهدفة</a:t>
            </a:r>
            <a:r>
              <a:rPr lang="ar-EG" sz="2000" dirty="0"/>
              <a:t>: </a:t>
            </a:r>
            <a:r>
              <a:rPr lang="ar-EG" sz="2000" dirty="0">
                <a:solidFill>
                  <a:srgbClr val="FF0000"/>
                </a:solidFill>
              </a:rPr>
              <a:t>50,000 نقرة</a:t>
            </a:r>
            <a:r>
              <a:rPr lang="ar-EG" sz="2000" dirty="0"/>
              <a:t>.</a:t>
            </a:r>
          </a:p>
          <a:p>
            <a:pPr algn="r" rtl="1"/>
            <a:r>
              <a:rPr lang="ar-EG" sz="2000" b="1" dirty="0"/>
              <a:t>معدل التحويل</a:t>
            </a:r>
            <a:r>
              <a:rPr lang="ar-EG" sz="2000" dirty="0"/>
              <a:t>: </a:t>
            </a:r>
            <a:r>
              <a:rPr lang="ar-EG" sz="2000" dirty="0">
                <a:solidFill>
                  <a:srgbClr val="FF0000"/>
                </a:solidFill>
              </a:rPr>
              <a:t>4% </a:t>
            </a:r>
            <a:r>
              <a:rPr lang="ar-EG" sz="2000" dirty="0"/>
              <a:t>من النقرتين إلى عملية شراء.</a:t>
            </a:r>
          </a:p>
          <a:p>
            <a:pPr algn="r" rtl="1"/>
            <a:r>
              <a:rPr lang="ar-EG" sz="2000" b="1" dirty="0"/>
              <a:t>الإيراد من العميل الواحد</a:t>
            </a:r>
            <a:r>
              <a:rPr lang="ar-EG" sz="2000" dirty="0"/>
              <a:t>: </a:t>
            </a:r>
            <a:r>
              <a:rPr lang="ar-EG" sz="2000" dirty="0">
                <a:solidFill>
                  <a:srgbClr val="FF0000"/>
                </a:solidFill>
              </a:rPr>
              <a:t>80 دولار</a:t>
            </a:r>
            <a:r>
              <a:rPr lang="ar-EG" sz="2000" dirty="0"/>
              <a:t>.</a:t>
            </a:r>
          </a:p>
          <a:p>
            <a:pPr algn="r" rtl="1"/>
            <a:r>
              <a:rPr lang="ar-EG" sz="2000" b="1" dirty="0"/>
              <a:t>عدد العملاء المتوقعين</a:t>
            </a:r>
            <a:r>
              <a:rPr lang="ar-EG" sz="2000" dirty="0"/>
              <a:t>: </a:t>
            </a:r>
            <a:r>
              <a:rPr lang="ar-EG" sz="2000" dirty="0">
                <a:solidFill>
                  <a:srgbClr val="FF0000"/>
                </a:solidFill>
              </a:rPr>
              <a:t>50,000 × 4% = 2,000 عميل</a:t>
            </a:r>
            <a:r>
              <a:rPr lang="ar-EG" sz="2000" dirty="0"/>
              <a:t>.</a:t>
            </a:r>
          </a:p>
          <a:p>
            <a:pPr algn="r" rtl="1"/>
            <a:endParaRPr lang="ar-EG" sz="2400" dirty="0" smtClean="0"/>
          </a:p>
          <a:p>
            <a:pPr lvl="0" algn="just" rtl="1"/>
            <a:endParaRPr lang="en-MY" sz="2400" dirty="0">
              <a:solidFill>
                <a:srgbClr val="C00000"/>
              </a:solidFill>
            </a:endParaRPr>
          </a:p>
        </p:txBody>
      </p:sp>
      <p:pic>
        <p:nvPicPr>
          <p:cNvPr id="4" name="Picture 3"/>
          <p:cNvPicPr>
            <a:picLocks noChangeAspect="1"/>
          </p:cNvPicPr>
          <p:nvPr/>
        </p:nvPicPr>
        <p:blipFill>
          <a:blip r:embed="rId3"/>
          <a:stretch>
            <a:fillRect/>
          </a:stretch>
        </p:blipFill>
        <p:spPr>
          <a:xfrm>
            <a:off x="10661215" y="2506756"/>
            <a:ext cx="1776548" cy="2463574"/>
          </a:xfrm>
          <a:prstGeom prst="rect">
            <a:avLst/>
          </a:prstGeom>
        </p:spPr>
      </p:pic>
      <p:sp>
        <p:nvSpPr>
          <p:cNvPr id="9" name="TextBox 8">
            <a:extLst>
              <a:ext uri="{FF2B5EF4-FFF2-40B4-BE49-F238E27FC236}">
                <a16:creationId xmlns="" xmlns:a16="http://schemas.microsoft.com/office/drawing/2014/main" id="{4C0F408B-6FB7-447C-07FE-71BFB5EBA134}"/>
              </a:ext>
            </a:extLst>
          </p:cNvPr>
          <p:cNvSpPr txBox="1"/>
          <p:nvPr/>
        </p:nvSpPr>
        <p:spPr>
          <a:xfrm>
            <a:off x="566436" y="1933409"/>
            <a:ext cx="4812095" cy="2739211"/>
          </a:xfrm>
          <a:prstGeom prst="rect">
            <a:avLst/>
          </a:prstGeom>
          <a:noFill/>
        </p:spPr>
        <p:txBody>
          <a:bodyPr wrap="square" rtlCol="0">
            <a:spAutoFit/>
          </a:bodyPr>
          <a:lstStyle/>
          <a:p>
            <a:pPr algn="r" rtl="1"/>
            <a:endParaRPr lang="ar-EG" sz="2000" b="1" dirty="0" smtClean="0"/>
          </a:p>
          <a:p>
            <a:pPr algn="r" rtl="1"/>
            <a:r>
              <a:rPr lang="ar-EG" sz="1900" b="1" dirty="0"/>
              <a:t>التسويق عبر المؤثرين على إنستغرام:</a:t>
            </a:r>
          </a:p>
          <a:p>
            <a:pPr algn="r" rtl="1"/>
            <a:r>
              <a:rPr lang="ar-EG" sz="1900" b="1" dirty="0"/>
              <a:t>تكلفة التعاون مع المؤثر</a:t>
            </a:r>
            <a:r>
              <a:rPr lang="ar-EG" sz="1900" dirty="0"/>
              <a:t>: </a:t>
            </a:r>
            <a:r>
              <a:rPr lang="ar-EG" sz="1900" dirty="0">
                <a:solidFill>
                  <a:srgbClr val="FF0000"/>
                </a:solidFill>
              </a:rPr>
              <a:t>5,000 دولار لكل مؤثر</a:t>
            </a:r>
            <a:r>
              <a:rPr lang="ar-EG" sz="1900" dirty="0"/>
              <a:t>.</a:t>
            </a:r>
          </a:p>
          <a:p>
            <a:pPr algn="r" rtl="1"/>
            <a:r>
              <a:rPr lang="ar-EG" sz="1900" b="1" dirty="0"/>
              <a:t>عدد المؤثرين</a:t>
            </a:r>
            <a:r>
              <a:rPr lang="ar-EG" sz="1900" dirty="0"/>
              <a:t>: </a:t>
            </a:r>
            <a:r>
              <a:rPr lang="ar-EG" sz="1900" dirty="0">
                <a:solidFill>
                  <a:srgbClr val="FF0000"/>
                </a:solidFill>
              </a:rPr>
              <a:t>2 مؤثرين</a:t>
            </a:r>
            <a:r>
              <a:rPr lang="ar-EG" sz="1900" dirty="0"/>
              <a:t>.</a:t>
            </a:r>
          </a:p>
          <a:p>
            <a:pPr algn="r" rtl="1"/>
            <a:r>
              <a:rPr lang="ar-EG" sz="1900" b="1" dirty="0"/>
              <a:t>عدد المتابعين للمؤثرين</a:t>
            </a:r>
            <a:r>
              <a:rPr lang="ar-EG" sz="1900" dirty="0"/>
              <a:t>: </a:t>
            </a:r>
            <a:r>
              <a:rPr lang="ar-EG" sz="1900" dirty="0">
                <a:solidFill>
                  <a:srgbClr val="FF0000"/>
                </a:solidFill>
              </a:rPr>
              <a:t>500,000 متابع</a:t>
            </a:r>
            <a:r>
              <a:rPr lang="ar-EG" sz="1900" dirty="0"/>
              <a:t>.</a:t>
            </a:r>
          </a:p>
          <a:p>
            <a:pPr algn="r" rtl="1"/>
            <a:r>
              <a:rPr lang="ar-EG" sz="1900" b="1" dirty="0"/>
              <a:t>معدل التفاعل المتوقع</a:t>
            </a:r>
            <a:r>
              <a:rPr lang="ar-EG" sz="1900" dirty="0"/>
              <a:t>: 3</a:t>
            </a:r>
            <a:r>
              <a:rPr lang="ar-EG" sz="1900" dirty="0">
                <a:solidFill>
                  <a:srgbClr val="FF0000"/>
                </a:solidFill>
              </a:rPr>
              <a:t>% من المتابعين يتفاعلون مع الحملة.</a:t>
            </a:r>
          </a:p>
          <a:p>
            <a:pPr algn="r" rtl="1"/>
            <a:r>
              <a:rPr lang="ar-EG" sz="1900" b="1" dirty="0"/>
              <a:t>معدل التحويل</a:t>
            </a:r>
            <a:r>
              <a:rPr lang="ar-EG" sz="1900" dirty="0"/>
              <a:t>: </a:t>
            </a:r>
            <a:r>
              <a:rPr lang="ar-EG" sz="1900" dirty="0">
                <a:solidFill>
                  <a:srgbClr val="FF0000"/>
                </a:solidFill>
              </a:rPr>
              <a:t>2% من المتفاعلين إلى عملية شراء</a:t>
            </a:r>
            <a:r>
              <a:rPr lang="ar-EG" sz="1900" dirty="0"/>
              <a:t>.</a:t>
            </a:r>
          </a:p>
          <a:p>
            <a:pPr algn="r" rtl="1"/>
            <a:r>
              <a:rPr lang="ar-EG" sz="1900" b="1" dirty="0">
                <a:solidFill>
                  <a:srgbClr val="FF0000"/>
                </a:solidFill>
              </a:rPr>
              <a:t>الإيراد من العميل الواحد</a:t>
            </a:r>
            <a:r>
              <a:rPr lang="ar-EG" sz="1900" dirty="0">
                <a:solidFill>
                  <a:srgbClr val="FF0000"/>
                </a:solidFill>
              </a:rPr>
              <a:t>: 80 دولار</a:t>
            </a:r>
            <a:r>
              <a:rPr lang="ar-EG" sz="1900" dirty="0"/>
              <a:t>.</a:t>
            </a:r>
          </a:p>
        </p:txBody>
      </p:sp>
    </p:spTree>
    <p:extLst>
      <p:ext uri="{BB962C8B-B14F-4D97-AF65-F5344CB8AC3E}">
        <p14:creationId xmlns:p14="http://schemas.microsoft.com/office/powerpoint/2010/main" val="5049696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518084"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052393" y="1586872"/>
            <a:ext cx="10199117" cy="861774"/>
          </a:xfrm>
          <a:prstGeom prst="rect">
            <a:avLst/>
          </a:prstGeom>
          <a:noFill/>
        </p:spPr>
        <p:txBody>
          <a:bodyPr wrap="square" rtlCol="0">
            <a:spAutoFit/>
          </a:bodyPr>
          <a:lstStyle/>
          <a:p>
            <a:pPr lvl="0" algn="ctr" rtl="1"/>
            <a:r>
              <a:rPr lang="ar-EG" sz="2200" b="1" dirty="0" smtClean="0"/>
              <a:t>3.5 حدود </a:t>
            </a:r>
            <a:r>
              <a:rPr lang="ar-EG" sz="2200" b="1" dirty="0"/>
              <a:t>تحليل التكلفة والعائد: أهمية التكامل مع أدوات أخرى لتحقيق أفضل النتائج التسويقية </a:t>
            </a:r>
            <a:endParaRPr lang="en-US" sz="2200" b="1" dirty="0"/>
          </a:p>
          <a:p>
            <a:pPr algn="r" rtl="1"/>
            <a:endParaRPr lang="en-US" sz="2800" dirty="0">
              <a:latin typeface="Microsoft Uighur" panose="02000000000000000000" pitchFamily="2" charset="-78"/>
            </a:endParaRPr>
          </a:p>
        </p:txBody>
      </p:sp>
      <p:sp>
        <p:nvSpPr>
          <p:cNvPr id="3" name="TextBox 2">
            <a:extLst>
              <a:ext uri="{FF2B5EF4-FFF2-40B4-BE49-F238E27FC236}">
                <a16:creationId xmlns="" xmlns:a16="http://schemas.microsoft.com/office/drawing/2014/main" id="{4C0F408B-6FB7-447C-07FE-71BFB5EBA134}"/>
              </a:ext>
            </a:extLst>
          </p:cNvPr>
          <p:cNvSpPr txBox="1"/>
          <p:nvPr/>
        </p:nvSpPr>
        <p:spPr>
          <a:xfrm>
            <a:off x="1580247" y="2046973"/>
            <a:ext cx="8803776" cy="3477875"/>
          </a:xfrm>
          <a:prstGeom prst="rect">
            <a:avLst/>
          </a:prstGeom>
          <a:noFill/>
        </p:spPr>
        <p:txBody>
          <a:bodyPr wrap="square" rtlCol="0">
            <a:spAutoFit/>
          </a:bodyPr>
          <a:lstStyle/>
          <a:p>
            <a:pPr marL="342900" indent="-342900" algn="just" rtl="1">
              <a:buFont typeface="Arial" panose="020B0604020202020204" pitchFamily="34" charset="0"/>
              <a:buChar char="•"/>
            </a:pPr>
            <a:r>
              <a:rPr lang="ar-EG" sz="2000" u="sng" dirty="0" smtClean="0">
                <a:solidFill>
                  <a:srgbClr val="FF0000"/>
                </a:solidFill>
              </a:rPr>
              <a:t>تحليل </a:t>
            </a:r>
            <a:r>
              <a:rPr lang="ar-EG" sz="2000" u="sng" dirty="0">
                <a:solidFill>
                  <a:srgbClr val="FF0000"/>
                </a:solidFill>
              </a:rPr>
              <a:t>التكلفة والعائد</a:t>
            </a:r>
            <a:r>
              <a:rPr lang="en-MY" sz="2000" u="sng" dirty="0" smtClean="0">
                <a:solidFill>
                  <a:srgbClr val="FF0000"/>
                </a:solidFill>
              </a:rPr>
              <a:t> </a:t>
            </a:r>
            <a:r>
              <a:rPr lang="ar-EG" sz="2000" u="sng" dirty="0">
                <a:solidFill>
                  <a:srgbClr val="FF0000"/>
                </a:solidFill>
              </a:rPr>
              <a:t>ليس أداة مثالية أو خالية من العيوب</a:t>
            </a:r>
            <a:r>
              <a:rPr lang="ar-EG" sz="2000" dirty="0"/>
              <a:t>، إذ يعتمد على العديد من الافتراضات والتقديرات والشكوك التي قد تؤثر </a:t>
            </a:r>
            <a:r>
              <a:rPr lang="ar-EG" sz="2000" b="1" dirty="0"/>
              <a:t>على دقة وموثوقية التحليل</a:t>
            </a:r>
            <a:r>
              <a:rPr lang="ar-EG" sz="2000" dirty="0" smtClean="0"/>
              <a:t>.</a:t>
            </a:r>
          </a:p>
          <a:p>
            <a:pPr marL="342900" indent="-342900" algn="just" rtl="1">
              <a:buFont typeface="Arial" panose="020B0604020202020204" pitchFamily="34" charset="0"/>
              <a:buChar char="•"/>
            </a:pPr>
            <a:r>
              <a:rPr lang="ar-EG" sz="2000" dirty="0" smtClean="0"/>
              <a:t> لا ينبغي </a:t>
            </a:r>
            <a:r>
              <a:rPr lang="ar-EG" sz="2000" dirty="0"/>
              <a:t>أن يكون </a:t>
            </a:r>
            <a:r>
              <a:rPr lang="ar-EG" sz="2000" b="1" dirty="0"/>
              <a:t>تحليل التكلفة </a:t>
            </a:r>
            <a:r>
              <a:rPr lang="ar-EG" sz="2000" b="1" dirty="0" smtClean="0"/>
              <a:t>والعائد </a:t>
            </a:r>
            <a:r>
              <a:rPr lang="ar-EG" sz="2000" dirty="0"/>
              <a:t>الأداة الوحيدة لتحليل الأعمال أو الاستراتيجية التي تستخدمها لتحديد كيفية تحريك مؤسستك نحو المستقبل. </a:t>
            </a:r>
            <a:endParaRPr lang="ar-EG" sz="2000" dirty="0" smtClean="0"/>
          </a:p>
          <a:p>
            <a:pPr marL="342900" indent="-342900" algn="just" rtl="1">
              <a:buFont typeface="Arial" panose="020B0604020202020204" pitchFamily="34" charset="0"/>
              <a:buChar char="•"/>
            </a:pPr>
            <a:r>
              <a:rPr lang="ar-EG" sz="2000" b="1" dirty="0" smtClean="0"/>
              <a:t>تحليل </a:t>
            </a:r>
            <a:r>
              <a:rPr lang="ar-EG" sz="2000" b="1" dirty="0"/>
              <a:t>التكلفة </a:t>
            </a:r>
            <a:r>
              <a:rPr lang="ar-EG" sz="2000" b="1" dirty="0" smtClean="0"/>
              <a:t>والعائد </a:t>
            </a:r>
            <a:r>
              <a:rPr lang="ar-EG" sz="2000" b="1" dirty="0"/>
              <a:t>ليس النوع الوحيد من التحليل الاقتصادي </a:t>
            </a:r>
            <a:r>
              <a:rPr lang="ar-EG" sz="2000" dirty="0"/>
              <a:t>الذي يمكنك القيام به لتقييم الحالة الاقتصادية لعملك، بل هو مجرد خيار واحد متاح لك لذلك، يجب استخدام </a:t>
            </a:r>
            <a:r>
              <a:rPr lang="ar-EG" sz="2000" b="1" dirty="0"/>
              <a:t>تحليل التكلفة والعائد</a:t>
            </a:r>
            <a:r>
              <a:rPr lang="en-MY" sz="2000" b="1" dirty="0" smtClean="0"/>
              <a:t> </a:t>
            </a:r>
            <a:r>
              <a:rPr lang="ar-EG" sz="2000" b="1" dirty="0"/>
              <a:t>بحذر</a:t>
            </a:r>
            <a:r>
              <a:rPr lang="ar-EG" sz="2000" dirty="0"/>
              <a:t> وبتفكير نقدي، ويجب </a:t>
            </a:r>
            <a:r>
              <a:rPr lang="ar-EG" sz="2000" b="1" dirty="0"/>
              <a:t>تكملته</a:t>
            </a:r>
            <a:r>
              <a:rPr lang="ar-EG" sz="2000" dirty="0"/>
              <a:t> بأدوات وطرق أخرى، مثل:</a:t>
            </a:r>
          </a:p>
          <a:p>
            <a:pPr marL="342900" indent="-342900" algn="r" rtl="1">
              <a:buFont typeface="Arial" panose="020B0604020202020204" pitchFamily="34" charset="0"/>
              <a:buChar char="•"/>
            </a:pPr>
            <a:r>
              <a:rPr lang="ar-EG" sz="2000" b="1" dirty="0"/>
              <a:t>البحث السوقي</a:t>
            </a:r>
            <a:r>
              <a:rPr lang="ar-EG" sz="2000" dirty="0"/>
              <a:t>.</a:t>
            </a:r>
          </a:p>
          <a:p>
            <a:pPr marL="342900" indent="-342900" algn="r" rtl="1">
              <a:buFont typeface="Arial" panose="020B0604020202020204" pitchFamily="34" charset="0"/>
              <a:buChar char="•"/>
            </a:pPr>
            <a:r>
              <a:rPr lang="ar-EG" sz="2000" b="1" dirty="0"/>
              <a:t>ملاحظات العملاء</a:t>
            </a:r>
            <a:r>
              <a:rPr lang="ar-EG" sz="2000" dirty="0"/>
              <a:t>.</a:t>
            </a:r>
          </a:p>
          <a:p>
            <a:pPr marL="342900" indent="-342900" algn="r" rtl="1">
              <a:buFont typeface="Arial" panose="020B0604020202020204" pitchFamily="34" charset="0"/>
              <a:buChar char="•"/>
            </a:pPr>
            <a:r>
              <a:rPr lang="ar-EG" sz="2000" b="1" dirty="0"/>
              <a:t>التجارب والاختبارات</a:t>
            </a:r>
            <a:r>
              <a:rPr lang="ar-EG" sz="2000" dirty="0"/>
              <a:t>.</a:t>
            </a:r>
          </a:p>
          <a:p>
            <a:pPr algn="r" rtl="1"/>
            <a:r>
              <a:rPr lang="ar-EG" sz="2000" b="1" u="sng" dirty="0"/>
              <a:t>من خلال هذا النهج، يمكنك تحسين أداء التسويق وتحقيق أهدافك التسويقية بفعالية أكبر</a:t>
            </a:r>
            <a:r>
              <a:rPr lang="ar-EG" sz="2000" dirty="0" smtClean="0"/>
              <a:t>.</a:t>
            </a:r>
            <a:endParaRPr lang="ar-EG" sz="2000" dirty="0"/>
          </a:p>
        </p:txBody>
      </p:sp>
    </p:spTree>
    <p:extLst>
      <p:ext uri="{BB962C8B-B14F-4D97-AF65-F5344CB8AC3E}">
        <p14:creationId xmlns:p14="http://schemas.microsoft.com/office/powerpoint/2010/main" val="32880491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الثالثة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 xmlns:a16="http://schemas.microsoft.com/office/drawing/2014/main" id="{FF0FD337-6BE3-014B-6916-AFAF1FABB81E}"/>
              </a:ext>
            </a:extLst>
          </p:cNvPr>
          <p:cNvSpPr/>
          <p:nvPr/>
        </p:nvSpPr>
        <p:spPr>
          <a:xfrm>
            <a:off x="892542" y="4932598"/>
            <a:ext cx="5166360" cy="1865126"/>
          </a:xfrm>
          <a:prstGeom prst="rect">
            <a:avLst/>
          </a:prstGeom>
          <a:noFill/>
        </p:spPr>
        <p:txBody>
          <a:bodyPr wrap="square">
            <a:spAutoFit/>
          </a:bodyPr>
          <a:lstStyle/>
          <a:p>
            <a:pPr algn="ctr" rtl="1">
              <a:lnSpc>
                <a:spcPct val="120000"/>
              </a:lnSpc>
            </a:pPr>
            <a:r>
              <a:rPr lang="ar-EG" sz="3200" b="1" dirty="0" smtClean="0"/>
              <a:t>4. </a:t>
            </a:r>
            <a:r>
              <a:rPr lang="ar-EG" sz="3200" b="1" dirty="0"/>
              <a:t>مقارنة </a:t>
            </a:r>
            <a:r>
              <a:rPr lang="ar-EG" sz="3200" b="1" dirty="0" smtClean="0"/>
              <a:t>بين تحليل </a:t>
            </a:r>
            <a:r>
              <a:rPr lang="ar-EG" sz="3200" b="1" dirty="0"/>
              <a:t>التكلفة والعائد في التسويق التقليدي والتسويق</a:t>
            </a:r>
          </a:p>
          <a:p>
            <a:pPr algn="ctr" rtl="1">
              <a:lnSpc>
                <a:spcPct val="120000"/>
              </a:lnSpc>
            </a:pPr>
            <a:r>
              <a:rPr lang="ar-EG" sz="3200" b="1" dirty="0"/>
              <a:t>الرقمي</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13835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857724" y="140476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2184000" y="1595804"/>
            <a:ext cx="8869680" cy="1040285"/>
          </a:xfrm>
          <a:prstGeom prst="rect">
            <a:avLst/>
          </a:prstGeom>
          <a:noFill/>
        </p:spPr>
        <p:txBody>
          <a:bodyPr wrap="square" rtlCol="0">
            <a:spAutoFit/>
          </a:bodyPr>
          <a:lstStyle/>
          <a:p>
            <a:pPr algn="ctr" rtl="1">
              <a:lnSpc>
                <a:spcPct val="120000"/>
              </a:lnSpc>
            </a:pPr>
            <a:r>
              <a:rPr lang="ar-EG" sz="2800" b="1" dirty="0" smtClean="0"/>
              <a:t>  </a:t>
            </a:r>
            <a:r>
              <a:rPr lang="ar-EG" sz="2400" b="1" dirty="0" smtClean="0"/>
              <a:t>4.1 الفرق بين التسويق </a:t>
            </a:r>
            <a:r>
              <a:rPr lang="ar-EG" sz="2400" b="1" dirty="0"/>
              <a:t>التقليدي </a:t>
            </a:r>
            <a:r>
              <a:rPr lang="ar-EG" sz="2400" b="1" dirty="0" smtClean="0"/>
              <a:t>والتسويق</a:t>
            </a:r>
            <a:r>
              <a:rPr lang="en-US" sz="2400" b="1" dirty="0" smtClean="0"/>
              <a:t> </a:t>
            </a:r>
            <a:r>
              <a:rPr lang="ar-EG" sz="2400" b="1" dirty="0" smtClean="0"/>
              <a:t>الرقمي</a:t>
            </a:r>
            <a:endParaRPr lang="en-US" sz="2400" b="1" dirty="0">
              <a:solidFill>
                <a:schemeClr val="bg1"/>
              </a:solidFill>
              <a:latin typeface="Times New Roman" panose="02020603050405020304" pitchFamily="18" charset="0"/>
              <a:cs typeface="Times New Roman" panose="02020603050405020304" pitchFamily="18" charset="0"/>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 xmlns:a16="http://schemas.microsoft.com/office/drawing/2014/main" id="{4C0F408B-6FB7-447C-07FE-71BFB5EBA134}"/>
              </a:ext>
            </a:extLst>
          </p:cNvPr>
          <p:cNvSpPr txBox="1"/>
          <p:nvPr/>
        </p:nvSpPr>
        <p:spPr>
          <a:xfrm>
            <a:off x="1463039" y="2205053"/>
            <a:ext cx="8658173" cy="3416320"/>
          </a:xfrm>
          <a:prstGeom prst="rect">
            <a:avLst/>
          </a:prstGeom>
          <a:noFill/>
        </p:spPr>
        <p:txBody>
          <a:bodyPr wrap="square" rtlCol="0">
            <a:spAutoFit/>
          </a:bodyPr>
          <a:lstStyle/>
          <a:p>
            <a:pPr algn="just" rtl="1"/>
            <a:r>
              <a:rPr lang="ar-EG" sz="2400" b="1" dirty="0"/>
              <a:t>التسويق الرقمي</a:t>
            </a:r>
            <a:r>
              <a:rPr lang="ar-EG" sz="2400" dirty="0"/>
              <a:t> يستخدم القنوات الرقمية مثل </a:t>
            </a:r>
            <a:r>
              <a:rPr lang="ar-EG" sz="2400" u="sng" dirty="0">
                <a:solidFill>
                  <a:srgbClr val="FF0000"/>
                </a:solidFill>
              </a:rPr>
              <a:t>المواقع الإلكترونية، وسائل التواصل الاجتماعي، محركات البحث، البريد الإلكتروني</a:t>
            </a:r>
            <a:r>
              <a:rPr lang="ar-EG" sz="2400" u="sng" dirty="0"/>
              <a:t>، وتطبيقات الهواتف المحمولة لنقل الرسائل التسويقية.</a:t>
            </a:r>
            <a:r>
              <a:rPr lang="ar-EG" sz="2400" dirty="0"/>
              <a:t> يعتمد هذا النهج على الأدوات المدعومة بالبيانات للوصول إلى المستهلكين حيثما كانوا أكثر نشاطًا</a:t>
            </a:r>
            <a:r>
              <a:rPr lang="ar-EG" sz="2400" dirty="0" smtClean="0"/>
              <a:t>.</a:t>
            </a:r>
            <a:endParaRPr lang="en-US" sz="2400" dirty="0" smtClean="0"/>
          </a:p>
          <a:p>
            <a:pPr algn="just" rtl="1"/>
            <a:endParaRPr lang="ar-EG" sz="2400" dirty="0"/>
          </a:p>
          <a:p>
            <a:pPr algn="just" rtl="1"/>
            <a:r>
              <a:rPr lang="ar-EG" sz="2400" b="1" dirty="0"/>
              <a:t>التسويق التقليدي</a:t>
            </a:r>
            <a:r>
              <a:rPr lang="ar-EG" sz="2400" dirty="0"/>
              <a:t> يعتمد على الأساليب غير المتصلة بالإنترنت </a:t>
            </a:r>
            <a:r>
              <a:rPr lang="ar-EG" sz="2400" u="sng" dirty="0"/>
              <a:t>مثل </a:t>
            </a:r>
            <a:r>
              <a:rPr lang="ar-EG" sz="2400" u="sng" dirty="0">
                <a:solidFill>
                  <a:srgbClr val="FF0000"/>
                </a:solidFill>
              </a:rPr>
              <a:t>التلفزيون، الراديو، الصحف، المجلات، اللوحات الإعلانية، والبريد المباشر للترويج للمنتجات أو الخدمات</a:t>
            </a:r>
            <a:r>
              <a:rPr lang="ar-EG" sz="2400" dirty="0"/>
              <a:t>. يركز هذا النوع من التسويق على الإعلانات المادية التي يواجهها الجمهور في روتينهم اليومي.</a:t>
            </a:r>
          </a:p>
        </p:txBody>
      </p:sp>
    </p:spTree>
    <p:extLst>
      <p:ext uri="{BB962C8B-B14F-4D97-AF65-F5344CB8AC3E}">
        <p14:creationId xmlns:p14="http://schemas.microsoft.com/office/powerpoint/2010/main" val="26358812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911966" y="1625798"/>
            <a:ext cx="9149064" cy="461665"/>
          </a:xfrm>
          <a:prstGeom prst="rect">
            <a:avLst/>
          </a:prstGeom>
          <a:noFill/>
        </p:spPr>
        <p:txBody>
          <a:bodyPr wrap="square" rtlCol="0">
            <a:spAutoFit/>
          </a:bodyPr>
          <a:lstStyle/>
          <a:p>
            <a:pPr lvl="0" algn="ctr" rtl="1"/>
            <a:r>
              <a:rPr lang="ar-EG" sz="2400" b="1" dirty="0" smtClean="0"/>
              <a:t>4.2  </a:t>
            </a:r>
            <a:r>
              <a:rPr lang="ar-EG" sz="2400" b="1" dirty="0"/>
              <a:t>مقارنة بين </a:t>
            </a:r>
            <a:r>
              <a:rPr lang="ar-EG" sz="2400" dirty="0"/>
              <a:t> </a:t>
            </a:r>
            <a:r>
              <a:rPr lang="ar-EG" sz="2400" b="1" dirty="0" smtClean="0"/>
              <a:t>استراتيجيات التسويق</a:t>
            </a:r>
            <a:r>
              <a:rPr lang="en-US" sz="2400" b="1" dirty="0" smtClean="0"/>
              <a:t> </a:t>
            </a:r>
            <a:r>
              <a:rPr lang="ar-EG" sz="2400" b="1" dirty="0" smtClean="0"/>
              <a:t>الرقمي و </a:t>
            </a:r>
            <a:r>
              <a:rPr lang="ar-EG" sz="2400" b="1" dirty="0"/>
              <a:t>التسويق </a:t>
            </a:r>
            <a:r>
              <a:rPr lang="ar-EG" sz="2400" b="1" dirty="0" smtClean="0"/>
              <a:t>التقليدي</a:t>
            </a:r>
            <a:endParaRPr lang="en-US" sz="2400" b="1" dirty="0">
              <a:latin typeface="Microsoft Uighur" panose="02000000000000000000" pitchFamily="2" charset="-78"/>
            </a:endParaRPr>
          </a:p>
        </p:txBody>
      </p:sp>
      <p:sp>
        <p:nvSpPr>
          <p:cNvPr id="2" name="TextBox 1">
            <a:extLst>
              <a:ext uri="{FF2B5EF4-FFF2-40B4-BE49-F238E27FC236}">
                <a16:creationId xmlns="" xmlns:a16="http://schemas.microsoft.com/office/drawing/2014/main" id="{DD8EFD84-C936-6509-8FD5-F02CC2F93EF3}"/>
              </a:ext>
            </a:extLst>
          </p:cNvPr>
          <p:cNvSpPr txBox="1"/>
          <p:nvPr/>
        </p:nvSpPr>
        <p:spPr>
          <a:xfrm>
            <a:off x="1384663" y="2087463"/>
            <a:ext cx="8956094" cy="4770537"/>
          </a:xfrm>
          <a:prstGeom prst="rect">
            <a:avLst/>
          </a:prstGeom>
          <a:noFill/>
        </p:spPr>
        <p:txBody>
          <a:bodyPr wrap="square" rtlCol="0">
            <a:spAutoFit/>
          </a:bodyPr>
          <a:lstStyle/>
          <a:p>
            <a:pPr algn="r"/>
            <a:r>
              <a:rPr lang="ar-EG" sz="2400" dirty="0"/>
              <a:t> </a:t>
            </a:r>
            <a:r>
              <a:rPr lang="ar-EG" sz="2400" b="1" dirty="0"/>
              <a:t>استراتيجيات </a:t>
            </a:r>
            <a:r>
              <a:rPr lang="ar-EG" sz="2400" b="1" dirty="0" smtClean="0"/>
              <a:t>التسويق </a:t>
            </a:r>
            <a:r>
              <a:rPr lang="ar-EG" sz="2400" b="1" dirty="0"/>
              <a:t>الرقمي</a:t>
            </a:r>
            <a:r>
              <a:rPr lang="ar-EG" sz="2400" dirty="0"/>
              <a:t> عادة ما يكون أكثر فعالية من حيث التكلفة مقارنة بالتسويق التقليدي. فهو </a:t>
            </a:r>
            <a:r>
              <a:rPr lang="ar-EG" sz="2400" u="sng" dirty="0">
                <a:solidFill>
                  <a:srgbClr val="FF0000"/>
                </a:solidFill>
              </a:rPr>
              <a:t>يسمح للشركات بالبدء بميزانية أقل وتوسيع الحملات بناءً على الأداء</a:t>
            </a:r>
            <a:r>
              <a:rPr lang="ar-EG" sz="2400" dirty="0"/>
              <a:t>. على سبيل المثال، يمكن أن تبدأ إعلانات وسائل التواصل الاجتماعي بميزانية محدودة، ويمكن تعديل التكاليف حسب نجاح الحملة</a:t>
            </a:r>
            <a:r>
              <a:rPr lang="ar-EG" sz="2400" dirty="0" smtClean="0"/>
              <a:t>.</a:t>
            </a:r>
            <a:endParaRPr lang="en-US" sz="2400" dirty="0" smtClean="0"/>
          </a:p>
          <a:p>
            <a:pPr algn="r"/>
            <a:endParaRPr lang="ar-EG" sz="2400" dirty="0"/>
          </a:p>
          <a:p>
            <a:pPr algn="r"/>
            <a:r>
              <a:rPr lang="ar-EG" sz="2400" dirty="0"/>
              <a:t>أما </a:t>
            </a:r>
            <a:r>
              <a:rPr lang="ar-EG" sz="2400" b="1" dirty="0"/>
              <a:t>استراتيجيات التسويق التقليدي</a:t>
            </a:r>
            <a:r>
              <a:rPr lang="ar-EG" sz="2400" dirty="0"/>
              <a:t>، </a:t>
            </a:r>
            <a:r>
              <a:rPr lang="ar-EG" sz="2400" u="sng" dirty="0">
                <a:solidFill>
                  <a:srgbClr val="FF0000"/>
                </a:solidFill>
              </a:rPr>
              <a:t>فغالبًا ما تتطلب استثمارًا أوليًا أعلى</a:t>
            </a:r>
            <a:r>
              <a:rPr lang="ar-EG" sz="2400" dirty="0"/>
              <a:t>. الإعلانات على التلفزيون أو الراديو أو وسائل الإعلام المطبوعة قد تكون مكلفة، خاصة إذا كان الهدف هو الحصول على أماكن مميزة أو الوصول إلى جماهير كبيرة. هذه الاستراتيجية غالبًا ما تكون لها تكاليف ثابتة لا تتناسب مع نجاح الحملة.</a:t>
            </a:r>
          </a:p>
          <a:p>
            <a:pPr marL="342900" lvl="0" indent="-342900" algn="just" rtl="1">
              <a:buFont typeface="Arial" panose="020B0604020202020204" pitchFamily="34" charset="0"/>
              <a:buChar char="•"/>
            </a:pPr>
            <a:r>
              <a:rPr lang="ar-EG" sz="2400" dirty="0" smtClean="0"/>
              <a:t>.</a:t>
            </a:r>
          </a:p>
          <a:p>
            <a:pPr lvl="0" algn="just" rtl="1"/>
            <a:r>
              <a:rPr lang="ar-EG" sz="3200" dirty="0"/>
              <a:t/>
            </a:r>
            <a:br>
              <a:rPr lang="ar-EG" sz="3200" dirty="0"/>
            </a:br>
            <a:endParaRPr lang="en-MY" sz="3200" dirty="0"/>
          </a:p>
        </p:txBody>
      </p:sp>
    </p:spTree>
    <p:extLst>
      <p:ext uri="{BB962C8B-B14F-4D97-AF65-F5344CB8AC3E}">
        <p14:creationId xmlns:p14="http://schemas.microsoft.com/office/powerpoint/2010/main" val="2176502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595804"/>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506786" cy="48049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955669" y="1713435"/>
            <a:ext cx="8466655" cy="461665"/>
          </a:xfrm>
          <a:prstGeom prst="rect">
            <a:avLst/>
          </a:prstGeom>
          <a:noFill/>
        </p:spPr>
        <p:txBody>
          <a:bodyPr wrap="square" rtlCol="0">
            <a:spAutoFit/>
          </a:bodyPr>
          <a:lstStyle/>
          <a:p>
            <a:pPr lvl="0" algn="ctr" rtl="1"/>
            <a:r>
              <a:rPr lang="ar-EG" sz="2400" b="1" dirty="0" smtClean="0"/>
              <a:t>4.3 جدول يوضح مقارنة </a:t>
            </a:r>
            <a:r>
              <a:rPr lang="ar-EG" sz="2400" b="1" dirty="0"/>
              <a:t>بين </a:t>
            </a:r>
            <a:r>
              <a:rPr lang="ar-EG" sz="2400" b="1" dirty="0" smtClean="0"/>
              <a:t>التسويق </a:t>
            </a:r>
            <a:r>
              <a:rPr lang="ar-EG" sz="2400" b="1" dirty="0"/>
              <a:t>التقليدي والتسويق</a:t>
            </a:r>
            <a:r>
              <a:rPr lang="en-US" sz="2400" b="1" dirty="0"/>
              <a:t> </a:t>
            </a:r>
            <a:r>
              <a:rPr lang="ar-EG" sz="2400" b="1" dirty="0" smtClean="0"/>
              <a:t>الرقمي من حيث الكلفة</a:t>
            </a:r>
            <a:endParaRPr lang="en-US" sz="2400" b="1" dirty="0">
              <a:latin typeface="Microsoft Uighur" panose="02000000000000000000" pitchFamily="2" charset="-78"/>
            </a:endParaRPr>
          </a:p>
        </p:txBody>
      </p:sp>
      <p:sp>
        <p:nvSpPr>
          <p:cNvPr id="2" name="TextBox 1">
            <a:extLst>
              <a:ext uri="{FF2B5EF4-FFF2-40B4-BE49-F238E27FC236}">
                <a16:creationId xmlns="" xmlns:a16="http://schemas.microsoft.com/office/drawing/2014/main" id="{DD8EFD84-C936-6509-8FD5-F02CC2F93EF3}"/>
              </a:ext>
            </a:extLst>
          </p:cNvPr>
          <p:cNvSpPr txBox="1"/>
          <p:nvPr/>
        </p:nvSpPr>
        <p:spPr>
          <a:xfrm>
            <a:off x="1191694" y="2494842"/>
            <a:ext cx="9230630" cy="1431161"/>
          </a:xfrm>
          <a:prstGeom prst="rect">
            <a:avLst/>
          </a:prstGeom>
          <a:noFill/>
        </p:spPr>
        <p:txBody>
          <a:bodyPr wrap="square" rtlCol="0">
            <a:spAutoFit/>
          </a:bodyPr>
          <a:lstStyle/>
          <a:p>
            <a:pPr lvl="0" algn="just" rtl="1"/>
            <a:r>
              <a:rPr lang="ar-EG" sz="2300" b="1" dirty="0" smtClean="0"/>
              <a:t> </a:t>
            </a:r>
            <a:r>
              <a:rPr lang="ar-EG" sz="2300" dirty="0" smtClean="0"/>
              <a:t>.</a:t>
            </a:r>
            <a:endParaRPr lang="ar-EG" sz="2300" dirty="0"/>
          </a:p>
          <a:p>
            <a:pPr lvl="0" algn="just" rtl="1"/>
            <a:r>
              <a:rPr lang="ar-EG" sz="3200" dirty="0"/>
              <a:t/>
            </a:r>
            <a:br>
              <a:rPr lang="ar-EG" sz="3200" dirty="0"/>
            </a:br>
            <a:endParaRPr lang="en-MY" sz="3200" dirty="0"/>
          </a:p>
        </p:txBody>
      </p:sp>
      <p:graphicFrame>
        <p:nvGraphicFramePr>
          <p:cNvPr id="3" name="Table 2"/>
          <p:cNvGraphicFramePr>
            <a:graphicFrameLocks noGrp="1"/>
          </p:cNvGraphicFramePr>
          <p:nvPr>
            <p:extLst>
              <p:ext uri="{D42A27DB-BD31-4B8C-83A1-F6EECF244321}">
                <p14:modId xmlns:p14="http://schemas.microsoft.com/office/powerpoint/2010/main" val="2687699081"/>
              </p:ext>
            </p:extLst>
          </p:nvPr>
        </p:nvGraphicFramePr>
        <p:xfrm>
          <a:off x="1359674" y="2332802"/>
          <a:ext cx="9062650" cy="3793678"/>
        </p:xfrm>
        <a:graphic>
          <a:graphicData uri="http://schemas.openxmlformats.org/drawingml/2006/table">
            <a:tbl>
              <a:tblPr>
                <a:tableStyleId>{5940675A-B579-460E-94D1-54222C63F5DA}</a:tableStyleId>
              </a:tblPr>
              <a:tblGrid>
                <a:gridCol w="3369080"/>
                <a:gridCol w="3427907"/>
                <a:gridCol w="2265663"/>
              </a:tblGrid>
              <a:tr h="295439">
                <a:tc>
                  <a:txBody>
                    <a:bodyPr/>
                    <a:lstStyle/>
                    <a:p>
                      <a:pPr algn="r" rtl="1"/>
                      <a:r>
                        <a:rPr lang="ar-EG" sz="1600" dirty="0"/>
                        <a:t>التسويق التقليدي</a:t>
                      </a:r>
                    </a:p>
                  </a:txBody>
                  <a:tcPr anchor="ctr">
                    <a:solidFill>
                      <a:srgbClr val="FFFF00"/>
                    </a:solidFill>
                  </a:tcPr>
                </a:tc>
                <a:tc>
                  <a:txBody>
                    <a:bodyPr/>
                    <a:lstStyle/>
                    <a:p>
                      <a:pPr algn="r" rtl="1"/>
                      <a:r>
                        <a:rPr lang="ar-EG" sz="1600" dirty="0"/>
                        <a:t>التسويق الرقمي</a:t>
                      </a:r>
                    </a:p>
                  </a:txBody>
                  <a:tcPr anchor="ctr">
                    <a:solidFill>
                      <a:srgbClr val="FFFF00"/>
                    </a:solidFill>
                  </a:tcPr>
                </a:tc>
                <a:tc>
                  <a:txBody>
                    <a:bodyPr/>
                    <a:lstStyle/>
                    <a:p>
                      <a:pPr algn="r" rtl="1"/>
                      <a:r>
                        <a:rPr lang="ar-EG" sz="1600" dirty="0" smtClean="0"/>
                        <a:t>العنصر</a:t>
                      </a:r>
                      <a:endParaRPr lang="ar-EG" sz="1600" dirty="0"/>
                    </a:p>
                  </a:txBody>
                  <a:tcPr anchor="ctr">
                    <a:solidFill>
                      <a:srgbClr val="FFFF00"/>
                    </a:solidFill>
                  </a:tcPr>
                </a:tc>
              </a:tr>
              <a:tr h="738599">
                <a:tc>
                  <a:txBody>
                    <a:bodyPr/>
                    <a:lstStyle/>
                    <a:p>
                      <a:pPr algn="r" rtl="1"/>
                      <a:r>
                        <a:rPr lang="ar-EG" sz="1600" dirty="0"/>
                        <a:t>عادة ما تكون مرتفعة، مثل الإعلانات في التلفزيون، الراديو، الصحف، واللوحات الإعلانية.</a:t>
                      </a:r>
                    </a:p>
                  </a:txBody>
                  <a:tcPr anchor="ctr"/>
                </a:tc>
                <a:tc>
                  <a:txBody>
                    <a:bodyPr/>
                    <a:lstStyle/>
                    <a:p>
                      <a:pPr algn="r" rtl="1"/>
                      <a:r>
                        <a:rPr lang="ar-EG" sz="1600" dirty="0"/>
                        <a:t>يمكن البدء بميزانية أقل، مثل الحملات على وسائل التواصل الاجتماعي أو البريد الإلكتروني.</a:t>
                      </a:r>
                    </a:p>
                  </a:txBody>
                  <a:tcPr anchor="ctr"/>
                </a:tc>
                <a:tc>
                  <a:txBody>
                    <a:bodyPr/>
                    <a:lstStyle/>
                    <a:p>
                      <a:pPr algn="r" rtl="1"/>
                      <a:r>
                        <a:rPr lang="ar-EG" sz="1600" dirty="0" smtClean="0"/>
                        <a:t>التكاليف الأولية</a:t>
                      </a:r>
                      <a:endParaRPr lang="ar-EG" sz="1600" dirty="0"/>
                    </a:p>
                  </a:txBody>
                  <a:tcPr anchor="ctr">
                    <a:solidFill>
                      <a:srgbClr val="FFFF00"/>
                    </a:solidFill>
                  </a:tcPr>
                </a:tc>
              </a:tr>
              <a:tr h="517019">
                <a:tc>
                  <a:txBody>
                    <a:bodyPr/>
                    <a:lstStyle/>
                    <a:p>
                      <a:pPr algn="r" rtl="1"/>
                      <a:r>
                        <a:rPr lang="ar-EG" sz="1600"/>
                        <a:t>تكاليف ثابتة نسبياً، حيث تدفع الشركات مقابل الإعلانات بغض النظر عن الأداء.</a:t>
                      </a:r>
                    </a:p>
                  </a:txBody>
                  <a:tcPr anchor="ctr"/>
                </a:tc>
                <a:tc>
                  <a:txBody>
                    <a:bodyPr/>
                    <a:lstStyle/>
                    <a:p>
                      <a:pPr algn="r" rtl="1"/>
                      <a:r>
                        <a:rPr lang="ar-EG" sz="1600" dirty="0"/>
                        <a:t>تكاليف قابلة للتعديل بناءً على الأداء. يمكن تعديل الميزانية حسب النتائج الفورية.</a:t>
                      </a:r>
                    </a:p>
                  </a:txBody>
                  <a:tcPr anchor="ctr"/>
                </a:tc>
                <a:tc>
                  <a:txBody>
                    <a:bodyPr/>
                    <a:lstStyle/>
                    <a:p>
                      <a:pPr algn="r" rtl="1"/>
                      <a:r>
                        <a:rPr lang="ar-EG" sz="1600" dirty="0" smtClean="0"/>
                        <a:t>التكاليف المستمرة</a:t>
                      </a:r>
                      <a:endParaRPr lang="ar-EG" sz="1600" dirty="0"/>
                    </a:p>
                  </a:txBody>
                  <a:tcPr anchor="ctr">
                    <a:solidFill>
                      <a:srgbClr val="FFFF00"/>
                    </a:solidFill>
                  </a:tcPr>
                </a:tc>
              </a:tr>
              <a:tr h="517019">
                <a:tc>
                  <a:txBody>
                    <a:bodyPr/>
                    <a:lstStyle/>
                    <a:p>
                      <a:pPr algn="r" rtl="1"/>
                      <a:r>
                        <a:rPr lang="ar-EG" sz="1600"/>
                        <a:t>صعب التخصيص والمرونة؛ حيث أن الإعلان موجه إلى جمهور عام.</a:t>
                      </a:r>
                    </a:p>
                  </a:txBody>
                  <a:tcPr anchor="ctr"/>
                </a:tc>
                <a:tc>
                  <a:txBody>
                    <a:bodyPr/>
                    <a:lstStyle/>
                    <a:p>
                      <a:pPr algn="r" rtl="1"/>
                      <a:r>
                        <a:rPr lang="ar-EG" sz="1600" dirty="0"/>
                        <a:t>تخصيص سهل للرسائل حسب الاهتمامات، السلوكيات، والموقع الجغرافي للجمهور.</a:t>
                      </a:r>
                    </a:p>
                  </a:txBody>
                  <a:tcPr anchor="ctr"/>
                </a:tc>
                <a:tc>
                  <a:txBody>
                    <a:bodyPr/>
                    <a:lstStyle/>
                    <a:p>
                      <a:pPr algn="r" rtl="1"/>
                      <a:r>
                        <a:rPr lang="ar-EG" sz="1600" dirty="0" smtClean="0"/>
                        <a:t>التخصيص والمرونة</a:t>
                      </a:r>
                      <a:endParaRPr lang="ar-EG" sz="1600" dirty="0"/>
                    </a:p>
                  </a:txBody>
                  <a:tcPr anchor="ctr">
                    <a:solidFill>
                      <a:srgbClr val="FFFF00"/>
                    </a:solidFill>
                  </a:tcPr>
                </a:tc>
              </a:tr>
              <a:tr h="738599">
                <a:tc>
                  <a:txBody>
                    <a:bodyPr/>
                    <a:lstStyle/>
                    <a:p>
                      <a:pPr algn="r" rtl="1"/>
                      <a:r>
                        <a:rPr lang="ar-EG" sz="1600"/>
                        <a:t>يمكن أن يكون محدودًا حسب الوسيلة الإعلانية (مثل الصحف المحلية أو التلفزيون الإقليمي).</a:t>
                      </a:r>
                    </a:p>
                  </a:txBody>
                  <a:tcPr anchor="ctr"/>
                </a:tc>
                <a:tc>
                  <a:txBody>
                    <a:bodyPr/>
                    <a:lstStyle/>
                    <a:p>
                      <a:pPr algn="r" rtl="1"/>
                      <a:r>
                        <a:rPr lang="ar-EG" sz="1600" dirty="0"/>
                        <a:t>يمكن الوصول إلى جمهور عالمي بسهولة عبر الإنترنت.</a:t>
                      </a:r>
                    </a:p>
                  </a:txBody>
                  <a:tcPr anchor="ctr"/>
                </a:tc>
                <a:tc>
                  <a:txBody>
                    <a:bodyPr/>
                    <a:lstStyle/>
                    <a:p>
                      <a:pPr algn="r" rtl="1"/>
                      <a:r>
                        <a:rPr lang="ar-EG" sz="1600" dirty="0" smtClean="0"/>
                        <a:t>التوزيع الجغرافي</a:t>
                      </a:r>
                      <a:endParaRPr lang="ar-EG" sz="1600" dirty="0"/>
                    </a:p>
                  </a:txBody>
                  <a:tcPr anchor="ctr">
                    <a:solidFill>
                      <a:srgbClr val="FFFF00"/>
                    </a:solidFill>
                  </a:tcPr>
                </a:tc>
              </a:tr>
              <a:tr h="738599">
                <a:tc>
                  <a:txBody>
                    <a:bodyPr/>
                    <a:lstStyle/>
                    <a:p>
                      <a:pPr algn="r" rtl="1"/>
                      <a:r>
                        <a:rPr lang="ar-EG" sz="1600" dirty="0"/>
                        <a:t>صعب قياس العائد بدقة. قد يتم تتبع بعض الإحصائيات مثل عدد المشاهدات، ولكن لا يوجد تفاصيل دقيقة حول التفاعل.</a:t>
                      </a:r>
                    </a:p>
                  </a:txBody>
                  <a:tcPr anchor="ctr"/>
                </a:tc>
                <a:tc>
                  <a:txBody>
                    <a:bodyPr/>
                    <a:lstStyle/>
                    <a:p>
                      <a:pPr algn="r" rtl="1"/>
                      <a:r>
                        <a:rPr lang="ar-EG" sz="1600" dirty="0"/>
                        <a:t>سهل قياس العائد على الاستثمار (</a:t>
                      </a:r>
                      <a:r>
                        <a:rPr lang="en-MY" sz="1600" dirty="0"/>
                        <a:t>ROI) </a:t>
                      </a:r>
                      <a:r>
                        <a:rPr lang="ar-EG" sz="1600" dirty="0"/>
                        <a:t>باستخدام الأدوات الرقمية مثل </a:t>
                      </a:r>
                      <a:r>
                        <a:rPr lang="en-MY" sz="1600" dirty="0"/>
                        <a:t>Google Analytics، </a:t>
                      </a:r>
                      <a:r>
                        <a:rPr lang="ar-EG" sz="1600" dirty="0"/>
                        <a:t>وتحليل التفاعل والنقرات.</a:t>
                      </a:r>
                    </a:p>
                  </a:txBody>
                  <a:tcPr anchor="ctr"/>
                </a:tc>
                <a:tc>
                  <a:txBody>
                    <a:bodyPr/>
                    <a:lstStyle/>
                    <a:p>
                      <a:pPr algn="r" rtl="1"/>
                      <a:r>
                        <a:rPr lang="ar-EG" sz="1600" dirty="0" smtClean="0"/>
                        <a:t>التتبع والقياس</a:t>
                      </a:r>
                      <a:endParaRPr lang="ar-EG" sz="1600" dirty="0"/>
                    </a:p>
                  </a:txBody>
                  <a:tcPr anchor="ctr">
                    <a:solidFill>
                      <a:srgbClr val="FFFF00"/>
                    </a:solidFill>
                  </a:tcPr>
                </a:tc>
              </a:tr>
            </a:tbl>
          </a:graphicData>
        </a:graphic>
      </p:graphicFrame>
    </p:spTree>
    <p:extLst>
      <p:ext uri="{BB962C8B-B14F-4D97-AF65-F5344CB8AC3E}">
        <p14:creationId xmlns:p14="http://schemas.microsoft.com/office/powerpoint/2010/main" val="24497091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838838" y="1619375"/>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49617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333001" y="1595804"/>
            <a:ext cx="9014959" cy="830997"/>
          </a:xfrm>
          <a:prstGeom prst="rect">
            <a:avLst/>
          </a:prstGeom>
          <a:noFill/>
        </p:spPr>
        <p:txBody>
          <a:bodyPr wrap="square" rtlCol="0">
            <a:spAutoFit/>
          </a:bodyPr>
          <a:lstStyle/>
          <a:p>
            <a:pPr lvl="0" algn="r" rtl="1"/>
            <a:r>
              <a:rPr lang="ar-EG" sz="2400" b="1" dirty="0" smtClean="0"/>
              <a:t>4.4 </a:t>
            </a:r>
            <a:r>
              <a:rPr lang="ar-EG" sz="2400" b="1" dirty="0"/>
              <a:t>مقارنة بين التكلفة والعائد في التسويق التقليدي والتسويق</a:t>
            </a:r>
            <a:r>
              <a:rPr lang="en-US" sz="2400" b="1" dirty="0"/>
              <a:t> </a:t>
            </a:r>
            <a:r>
              <a:rPr lang="ar-EG" sz="2400" b="1" dirty="0"/>
              <a:t>الرقمي </a:t>
            </a:r>
            <a:r>
              <a:rPr lang="ar-EG" sz="2400" b="1" dirty="0" smtClean="0"/>
              <a:t>من حيث العائد</a:t>
            </a:r>
            <a:endParaRPr lang="en-US" sz="2400" b="1" dirty="0">
              <a:latin typeface="Microsoft Uighur" panose="02000000000000000000" pitchFamily="2" charset="-78"/>
            </a:endParaRPr>
          </a:p>
          <a:p>
            <a:pPr algn="r" rtl="1"/>
            <a:endParaRPr lang="en-US" sz="2400" b="1" u="sng" dirty="0">
              <a:latin typeface="Microsoft Uighur" panose="02000000000000000000" pitchFamily="2" charset="-78"/>
            </a:endParaRPr>
          </a:p>
        </p:txBody>
      </p:sp>
      <p:sp>
        <p:nvSpPr>
          <p:cNvPr id="2" name="TextBox 1">
            <a:extLst>
              <a:ext uri="{FF2B5EF4-FFF2-40B4-BE49-F238E27FC236}">
                <a16:creationId xmlns="" xmlns:a16="http://schemas.microsoft.com/office/drawing/2014/main" id="{DD8EFD84-C936-6509-8FD5-F02CC2F93EF3}"/>
              </a:ext>
            </a:extLst>
          </p:cNvPr>
          <p:cNvSpPr txBox="1"/>
          <p:nvPr/>
        </p:nvSpPr>
        <p:spPr>
          <a:xfrm>
            <a:off x="1610916" y="2183685"/>
            <a:ext cx="7685484" cy="1077218"/>
          </a:xfrm>
          <a:prstGeom prst="rect">
            <a:avLst/>
          </a:prstGeom>
          <a:noFill/>
        </p:spPr>
        <p:txBody>
          <a:bodyPr wrap="square" rtlCol="0">
            <a:spAutoFit/>
          </a:bodyPr>
          <a:lstStyle/>
          <a:p>
            <a:pPr lvl="0" algn="r" rtl="1"/>
            <a:r>
              <a:rPr lang="ar-EG" sz="3200" dirty="0"/>
              <a:t/>
            </a:r>
            <a:br>
              <a:rPr lang="ar-EG" sz="3200" dirty="0"/>
            </a:br>
            <a:endParaRPr lang="en-MY" sz="3200" dirty="0"/>
          </a:p>
        </p:txBody>
      </p:sp>
      <p:graphicFrame>
        <p:nvGraphicFramePr>
          <p:cNvPr id="14" name="Table 13"/>
          <p:cNvGraphicFramePr>
            <a:graphicFrameLocks noGrp="1"/>
          </p:cNvGraphicFramePr>
          <p:nvPr>
            <p:extLst>
              <p:ext uri="{D42A27DB-BD31-4B8C-83A1-F6EECF244321}">
                <p14:modId xmlns:p14="http://schemas.microsoft.com/office/powerpoint/2010/main" val="3717259375"/>
              </p:ext>
            </p:extLst>
          </p:nvPr>
        </p:nvGraphicFramePr>
        <p:xfrm>
          <a:off x="1313808" y="2111313"/>
          <a:ext cx="9101521" cy="3927628"/>
        </p:xfrm>
        <a:graphic>
          <a:graphicData uri="http://schemas.openxmlformats.org/drawingml/2006/table">
            <a:tbl>
              <a:tblPr>
                <a:tableStyleId>{5940675A-B579-460E-94D1-54222C63F5DA}</a:tableStyleId>
              </a:tblPr>
              <a:tblGrid>
                <a:gridCol w="3539445"/>
                <a:gridCol w="3252651"/>
                <a:gridCol w="2309425"/>
              </a:tblGrid>
              <a:tr h="354130">
                <a:tc>
                  <a:txBody>
                    <a:bodyPr/>
                    <a:lstStyle/>
                    <a:p>
                      <a:pPr algn="r" rtl="1"/>
                      <a:r>
                        <a:rPr lang="ar-EG" sz="1600" dirty="0"/>
                        <a:t>التسويق التقليدي</a:t>
                      </a:r>
                    </a:p>
                  </a:txBody>
                  <a:tcPr anchor="ctr">
                    <a:solidFill>
                      <a:srgbClr val="92D050"/>
                    </a:solidFill>
                  </a:tcPr>
                </a:tc>
                <a:tc>
                  <a:txBody>
                    <a:bodyPr/>
                    <a:lstStyle/>
                    <a:p>
                      <a:pPr algn="r" rtl="1"/>
                      <a:r>
                        <a:rPr lang="ar-EG" sz="1600" dirty="0"/>
                        <a:t>التسويق الرقمي</a:t>
                      </a:r>
                    </a:p>
                  </a:txBody>
                  <a:tcPr anchor="ctr">
                    <a:solidFill>
                      <a:srgbClr val="92D050"/>
                    </a:solidFill>
                  </a:tcPr>
                </a:tc>
                <a:tc>
                  <a:txBody>
                    <a:bodyPr/>
                    <a:lstStyle/>
                    <a:p>
                      <a:pPr algn="r" rtl="1"/>
                      <a:r>
                        <a:rPr lang="ar-EG" sz="1600" dirty="0"/>
                        <a:t>العنصر</a:t>
                      </a:r>
                    </a:p>
                  </a:txBody>
                  <a:tcPr anchor="ctr">
                    <a:solidFill>
                      <a:srgbClr val="92D050"/>
                    </a:solidFill>
                  </a:tcPr>
                </a:tc>
              </a:tr>
              <a:tr h="869229">
                <a:tc>
                  <a:txBody>
                    <a:bodyPr/>
                    <a:lstStyle/>
                    <a:p>
                      <a:pPr algn="r" rtl="1"/>
                      <a:r>
                        <a:rPr lang="ar-EG" sz="1600" dirty="0"/>
                        <a:t>غالبًا ما يكون استهدافًا واسعًا وغير مخصص، مما يعني أن الإعلان يصل إلى الأشخاص غير المهتمين بالمنتج أو الخدمة.</a:t>
                      </a:r>
                    </a:p>
                  </a:txBody>
                  <a:tcPr anchor="ctr"/>
                </a:tc>
                <a:tc>
                  <a:txBody>
                    <a:bodyPr/>
                    <a:lstStyle/>
                    <a:p>
                      <a:pPr algn="r" rtl="1"/>
                      <a:r>
                        <a:rPr lang="ar-EG" sz="1600" dirty="0"/>
                        <a:t>استهداف دقيق للجمهور بناءً على البيانات مثل العمر، الجنس، الاهتمامات، والموقع الجغرافي.</a:t>
                      </a:r>
                    </a:p>
                  </a:txBody>
                  <a:tcPr anchor="ctr"/>
                </a:tc>
                <a:tc>
                  <a:txBody>
                    <a:bodyPr/>
                    <a:lstStyle/>
                    <a:p>
                      <a:pPr algn="r" rtl="1"/>
                      <a:r>
                        <a:rPr lang="ar-EG" sz="1600" dirty="0"/>
                        <a:t>الاستهداف</a:t>
                      </a:r>
                    </a:p>
                  </a:txBody>
                  <a:tcPr anchor="ctr">
                    <a:solidFill>
                      <a:srgbClr val="92D050"/>
                    </a:solidFill>
                  </a:tcPr>
                </a:tc>
              </a:tr>
              <a:tr h="869229">
                <a:tc>
                  <a:txBody>
                    <a:bodyPr/>
                    <a:lstStyle/>
                    <a:p>
                      <a:pPr algn="r" rtl="1"/>
                      <a:r>
                        <a:rPr lang="ar-EG" sz="1600" dirty="0"/>
                        <a:t>يعتمد على التفاعل العابر مثل مشاهدات التلفزيون أو الراديو، مع محدودية في التفاعل المباشر.</a:t>
                      </a:r>
                    </a:p>
                  </a:txBody>
                  <a:tcPr anchor="ctr"/>
                </a:tc>
                <a:tc>
                  <a:txBody>
                    <a:bodyPr/>
                    <a:lstStyle/>
                    <a:p>
                      <a:pPr algn="r" rtl="1"/>
                      <a:r>
                        <a:rPr lang="ar-EG" sz="1600" dirty="0"/>
                        <a:t>تفاعل مباشر مع الجمهور عبر التعليقات، المشاركات، الرسائل المباشرة، والنقرات، مما يتيح تحسين الحملات بشكل فوري.</a:t>
                      </a:r>
                    </a:p>
                  </a:txBody>
                  <a:tcPr anchor="ctr"/>
                </a:tc>
                <a:tc>
                  <a:txBody>
                    <a:bodyPr/>
                    <a:lstStyle/>
                    <a:p>
                      <a:pPr algn="r" rtl="1"/>
                      <a:r>
                        <a:rPr lang="ar-EG" sz="1600" dirty="0"/>
                        <a:t>التفاعل مع الجمهور</a:t>
                      </a:r>
                    </a:p>
                  </a:txBody>
                  <a:tcPr anchor="ctr">
                    <a:solidFill>
                      <a:srgbClr val="92D050"/>
                    </a:solidFill>
                  </a:tcPr>
                </a:tc>
              </a:tr>
              <a:tr h="611680">
                <a:tc>
                  <a:txBody>
                    <a:bodyPr/>
                    <a:lstStyle/>
                    <a:p>
                      <a:pPr algn="r" rtl="1"/>
                      <a:r>
                        <a:rPr lang="ar-EG" sz="1600"/>
                        <a:t>قد تكون عوائد التسويق التقليدي غير مباشرة أو طويلة الأجل، يصعب قياسها.</a:t>
                      </a:r>
                    </a:p>
                  </a:txBody>
                  <a:tcPr anchor="ctr"/>
                </a:tc>
                <a:tc>
                  <a:txBody>
                    <a:bodyPr/>
                    <a:lstStyle/>
                    <a:p>
                      <a:pPr algn="r" rtl="1"/>
                      <a:r>
                        <a:rPr lang="ar-EG" sz="1600" dirty="0"/>
                        <a:t>عوائد سريعة يمكن قياسها بسهولة. كل نقر، مشاهدة، أو عملية شراء يمكن تتبعها وتحليلها.</a:t>
                      </a:r>
                    </a:p>
                  </a:txBody>
                  <a:tcPr anchor="ctr"/>
                </a:tc>
                <a:tc>
                  <a:txBody>
                    <a:bodyPr/>
                    <a:lstStyle/>
                    <a:p>
                      <a:pPr algn="r" rtl="1"/>
                      <a:r>
                        <a:rPr lang="ar-EG" sz="1600" dirty="0"/>
                        <a:t>الاستجابة و العوائد المباشرة</a:t>
                      </a:r>
                    </a:p>
                  </a:txBody>
                  <a:tcPr anchor="ctr">
                    <a:solidFill>
                      <a:srgbClr val="92D050"/>
                    </a:solidFill>
                  </a:tcPr>
                </a:tc>
              </a:tr>
              <a:tr h="611680">
                <a:tc>
                  <a:txBody>
                    <a:bodyPr/>
                    <a:lstStyle/>
                    <a:p>
                      <a:pPr algn="r" rtl="1"/>
                      <a:r>
                        <a:rPr lang="ar-EG" sz="1600" dirty="0"/>
                        <a:t>قد تكون فرص التوسع محدودة بسبب التكاليف المرتفعة.</a:t>
                      </a:r>
                    </a:p>
                  </a:txBody>
                  <a:tcPr anchor="ctr"/>
                </a:tc>
                <a:tc>
                  <a:txBody>
                    <a:bodyPr/>
                    <a:lstStyle/>
                    <a:p>
                      <a:pPr algn="r" rtl="1"/>
                      <a:r>
                        <a:rPr lang="ar-EG" sz="1600" dirty="0"/>
                        <a:t>التسويق الرقمي يمكن أن يتوسع بسهولة ويصل إلى جمهور أكبر بميزانية أقل.</a:t>
                      </a:r>
                    </a:p>
                  </a:txBody>
                  <a:tcPr anchor="ctr"/>
                </a:tc>
                <a:tc>
                  <a:txBody>
                    <a:bodyPr/>
                    <a:lstStyle/>
                    <a:p>
                      <a:pPr algn="r" rtl="1"/>
                      <a:r>
                        <a:rPr lang="ar-EG" sz="1600" dirty="0"/>
                        <a:t>التوسع والنمو</a:t>
                      </a:r>
                    </a:p>
                  </a:txBody>
                  <a:tcPr anchor="ctr">
                    <a:solidFill>
                      <a:srgbClr val="92D050"/>
                    </a:solidFill>
                  </a:tcPr>
                </a:tc>
              </a:tr>
              <a:tr h="611680">
                <a:tc>
                  <a:txBody>
                    <a:bodyPr/>
                    <a:lstStyle/>
                    <a:p>
                      <a:pPr algn="r" rtl="1"/>
                      <a:r>
                        <a:rPr lang="ar-EG" sz="1600" dirty="0"/>
                        <a:t>أقل مرونة في تعديل الرسائل حسب ردود الفعل السريعة من السوق.</a:t>
                      </a:r>
                    </a:p>
                  </a:txBody>
                  <a:tcPr anchor="ctr"/>
                </a:tc>
                <a:tc>
                  <a:txBody>
                    <a:bodyPr/>
                    <a:lstStyle/>
                    <a:p>
                      <a:pPr algn="r" rtl="1"/>
                      <a:r>
                        <a:rPr lang="ar-EG" sz="1600" dirty="0"/>
                        <a:t>يمكن تعديل الحملات بشكل فوري استنادًا إلى ردود فعل العملاء.</a:t>
                      </a:r>
                    </a:p>
                  </a:txBody>
                  <a:tcPr anchor="ctr"/>
                </a:tc>
                <a:tc>
                  <a:txBody>
                    <a:bodyPr/>
                    <a:lstStyle/>
                    <a:p>
                      <a:pPr algn="r" rtl="1"/>
                      <a:r>
                        <a:rPr lang="ar-EG" sz="1600" dirty="0"/>
                        <a:t>الاستدامة</a:t>
                      </a:r>
                    </a:p>
                  </a:txBody>
                  <a:tcPr anchor="ctr">
                    <a:solidFill>
                      <a:srgbClr val="92D050"/>
                    </a:solidFill>
                  </a:tcPr>
                </a:tc>
              </a:tr>
            </a:tbl>
          </a:graphicData>
        </a:graphic>
      </p:graphicFrame>
    </p:spTree>
    <p:extLst>
      <p:ext uri="{BB962C8B-B14F-4D97-AF65-F5344CB8AC3E}">
        <p14:creationId xmlns:p14="http://schemas.microsoft.com/office/powerpoint/2010/main" val="9566249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325837"/>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26380" y="1599789"/>
            <a:ext cx="9345750" cy="43307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2719564" y="1571688"/>
            <a:ext cx="12949647" cy="1384995"/>
          </a:xfrm>
          <a:prstGeom prst="rect">
            <a:avLst/>
          </a:prstGeom>
          <a:noFill/>
        </p:spPr>
        <p:txBody>
          <a:bodyPr wrap="square" rtlCol="0">
            <a:spAutoFit/>
          </a:bodyPr>
          <a:lstStyle/>
          <a:p>
            <a:pPr lvl="0" algn="r" rtl="1"/>
            <a:r>
              <a:rPr lang="en-US" sz="3200" b="1" dirty="0" smtClean="0"/>
              <a:t> </a:t>
            </a:r>
            <a:r>
              <a:rPr lang="ar-EG" sz="2800" b="1" dirty="0" smtClean="0"/>
              <a:t>4.5 </a:t>
            </a:r>
            <a:r>
              <a:rPr lang="ar-EG" sz="2800" b="1" dirty="0"/>
              <a:t>مقارنة بين التكلفة والعائد في التسويق التقليدي والتسويق</a:t>
            </a:r>
            <a:r>
              <a:rPr lang="en-US" sz="2800" b="1" dirty="0"/>
              <a:t> </a:t>
            </a:r>
            <a:r>
              <a:rPr lang="ar-EG" sz="2800" b="1" dirty="0"/>
              <a:t>الرقمي </a:t>
            </a:r>
            <a:endParaRPr lang="en-US" sz="2800" b="1" dirty="0">
              <a:latin typeface="Microsoft Uighur" panose="02000000000000000000" pitchFamily="2" charset="-78"/>
            </a:endParaRPr>
          </a:p>
          <a:p>
            <a:pPr algn="r" rtl="1"/>
            <a:r>
              <a:rPr lang="ar-EG" sz="2400" b="1" u="sng" dirty="0" smtClean="0"/>
              <a:t>الاستنتاج</a:t>
            </a:r>
            <a:r>
              <a:rPr lang="ar-EG" sz="2400" b="1" dirty="0" smtClean="0"/>
              <a:t> </a:t>
            </a:r>
            <a:r>
              <a:rPr lang="ar-EG" sz="2400" b="1" u="sng" dirty="0" smtClean="0">
                <a:latin typeface="Microsoft Uighur" panose="02000000000000000000" pitchFamily="2" charset="-78"/>
              </a:rPr>
              <a:t>:</a:t>
            </a:r>
            <a:endParaRPr lang="en-US" sz="2400" b="1" u="sng" dirty="0">
              <a:latin typeface="Microsoft Uighur" panose="02000000000000000000" pitchFamily="2" charset="-78"/>
            </a:endParaRPr>
          </a:p>
          <a:p>
            <a:pPr algn="ctr" rtl="1"/>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DD8EFD84-C936-6509-8FD5-F02CC2F93EF3}"/>
              </a:ext>
            </a:extLst>
          </p:cNvPr>
          <p:cNvSpPr txBox="1"/>
          <p:nvPr/>
        </p:nvSpPr>
        <p:spPr>
          <a:xfrm>
            <a:off x="1223683" y="2571481"/>
            <a:ext cx="8727063" cy="4154984"/>
          </a:xfrm>
          <a:prstGeom prst="rect">
            <a:avLst/>
          </a:prstGeom>
          <a:noFill/>
        </p:spPr>
        <p:txBody>
          <a:bodyPr wrap="square" rtlCol="0">
            <a:spAutoFit/>
          </a:bodyPr>
          <a:lstStyle/>
          <a:p>
            <a:pPr marL="342900" indent="-342900" algn="r" rtl="1">
              <a:buFont typeface="Arial" panose="020B0604020202020204" pitchFamily="34" charset="0"/>
              <a:buChar char="•"/>
            </a:pPr>
            <a:r>
              <a:rPr lang="ar-EG" sz="2000" b="1" dirty="0" smtClean="0"/>
              <a:t>التسويق </a:t>
            </a:r>
            <a:r>
              <a:rPr lang="ar-EG" sz="2000" b="1" dirty="0"/>
              <a:t>التقليدي</a:t>
            </a:r>
            <a:r>
              <a:rPr lang="ar-EG" sz="2000" dirty="0"/>
              <a:t>: رغم أنه قد يحقق نتائج قوية في بعض المجالات، خاصة للعلامات التجارية التي تستهدف جماهير واسعة، إلا أن تكاليفه العالية وصعوبة قياس عوائده تجعله أقل فعالية في العصر الرقمي</a:t>
            </a:r>
            <a:r>
              <a:rPr lang="ar-EG" sz="2000" dirty="0" smtClean="0"/>
              <a:t>.</a:t>
            </a:r>
            <a:endParaRPr lang="ar-EG" sz="2000" dirty="0"/>
          </a:p>
          <a:p>
            <a:pPr marL="342900" indent="-342900" algn="r" rtl="1">
              <a:buFont typeface="Arial" panose="020B0604020202020204" pitchFamily="34" charset="0"/>
              <a:buChar char="•"/>
            </a:pPr>
            <a:r>
              <a:rPr lang="ar-EG" sz="2000" b="1" dirty="0"/>
              <a:t>التسويق الرقمي</a:t>
            </a:r>
            <a:r>
              <a:rPr lang="ar-EG" sz="2000" dirty="0"/>
              <a:t>: يتميز بمرونة أكبر وتكاليف أقل مع القدرة على الوصول إلى جمهور مستهدف بشكل دقيق، كما أنه يوفر أدوات لقياس العائد على الاستثمار بشكل أكثر دقة، مما يجعله الخيار الأكثر فعالية في العديد من الحالات</a:t>
            </a:r>
            <a:r>
              <a:rPr lang="ar-EG" sz="2000" dirty="0" smtClean="0"/>
              <a:t>.</a:t>
            </a:r>
          </a:p>
          <a:p>
            <a:pPr marL="342900" indent="-342900" algn="r" rtl="1">
              <a:buFont typeface="Arial" panose="020B0604020202020204" pitchFamily="34" charset="0"/>
              <a:buChar char="•"/>
            </a:pPr>
            <a:endParaRPr lang="ar-EG" sz="2000" dirty="0"/>
          </a:p>
          <a:p>
            <a:pPr marL="342900" indent="-342900" algn="r" rtl="1">
              <a:buFont typeface="Arial" panose="020B0604020202020204" pitchFamily="34" charset="0"/>
              <a:buChar char="•"/>
            </a:pPr>
            <a:r>
              <a:rPr lang="ar-EG" sz="2000" b="1" dirty="0" smtClean="0"/>
              <a:t>خلاصة القول:</a:t>
            </a:r>
            <a:endParaRPr lang="ar-EG" sz="2000" b="1" dirty="0"/>
          </a:p>
          <a:p>
            <a:pPr algn="r"/>
            <a:r>
              <a:rPr lang="ar-EG" sz="2000" dirty="0"/>
              <a:t>على </a:t>
            </a:r>
            <a:r>
              <a:rPr lang="ar-EG" sz="2000" u="sng" dirty="0">
                <a:solidFill>
                  <a:srgbClr val="FF0000"/>
                </a:solidFill>
              </a:rPr>
              <a:t>الرغم من أن التسويق الرقمي يمكن أن يكون أكثر فعالية من حيث التكلفة والعائد، إلا أن دمج استراتيجيات التسويق التقليدي والرقمي معًا قد يوفر أقصى استفادة ويحقق نتائج </a:t>
            </a:r>
            <a:r>
              <a:rPr lang="ar-EG" sz="2000" u="sng" dirty="0" smtClean="0">
                <a:solidFill>
                  <a:srgbClr val="FF0000"/>
                </a:solidFill>
              </a:rPr>
              <a:t>ممتاز</a:t>
            </a:r>
            <a:r>
              <a:rPr lang="ar-EG" sz="2000" dirty="0" smtClean="0"/>
              <a:t>.</a:t>
            </a:r>
            <a:endParaRPr lang="ar-EG" sz="2000" dirty="0"/>
          </a:p>
          <a:p>
            <a:pPr lvl="0" algn="just" rtl="1"/>
            <a:r>
              <a:rPr lang="ar-EG" sz="3200" dirty="0"/>
              <a:t/>
            </a:r>
            <a:br>
              <a:rPr lang="ar-EG" sz="3200" dirty="0"/>
            </a:br>
            <a:endParaRPr lang="en-MY" sz="3200" dirty="0"/>
          </a:p>
        </p:txBody>
      </p:sp>
    </p:spTree>
    <p:extLst>
      <p:ext uri="{BB962C8B-B14F-4D97-AF65-F5344CB8AC3E}">
        <p14:creationId xmlns:p14="http://schemas.microsoft.com/office/powerpoint/2010/main" val="23865841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SA" dirty="0" smtClean="0">
                <a:solidFill>
                  <a:schemeClr val="bg1"/>
                </a:solidFill>
                <a:latin typeface="Alexandria" charset="0"/>
                <a:cs typeface="Alexandria" charset="0"/>
              </a:rPr>
              <a:t>ال</a:t>
            </a:r>
            <a:r>
              <a:rPr lang="ar-EG" dirty="0" smtClean="0">
                <a:solidFill>
                  <a:schemeClr val="bg1"/>
                </a:solidFill>
                <a:latin typeface="Alexandria" charset="0"/>
                <a:cs typeface="Alexandria" charset="0"/>
              </a:rPr>
              <a:t>ثالثة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 xmlns:a16="http://schemas.microsoft.com/office/drawing/2014/main" id="{FF0FD337-6BE3-014B-6916-AFAF1FABB81E}"/>
              </a:ext>
            </a:extLst>
          </p:cNvPr>
          <p:cNvSpPr/>
          <p:nvPr/>
        </p:nvSpPr>
        <p:spPr>
          <a:xfrm>
            <a:off x="629392" y="4973157"/>
            <a:ext cx="5245691" cy="1569660"/>
          </a:xfrm>
          <a:prstGeom prst="rect">
            <a:avLst/>
          </a:prstGeom>
          <a:noFill/>
        </p:spPr>
        <p:txBody>
          <a:bodyPr wrap="square">
            <a:spAutoFit/>
          </a:bodyPr>
          <a:lstStyle/>
          <a:p>
            <a:pPr algn="ctr"/>
            <a:r>
              <a:rPr lang="ar-EG" sz="3200" dirty="0" smtClean="0"/>
              <a:t>5</a:t>
            </a:r>
            <a:r>
              <a:rPr lang="ar-EG" sz="3200" b="1" dirty="0" smtClean="0"/>
              <a:t>. </a:t>
            </a:r>
            <a:r>
              <a:rPr lang="ar-EG" sz="3200" b="1" dirty="0"/>
              <a:t>كيفية قياس العائد على الاستثمار (</a:t>
            </a:r>
            <a:r>
              <a:rPr lang="en-MY" sz="3200" b="1" dirty="0"/>
              <a:t>ROI) </a:t>
            </a:r>
            <a:r>
              <a:rPr lang="ar-EG" sz="3200" b="1" dirty="0"/>
              <a:t>في الحملات</a:t>
            </a:r>
          </a:p>
          <a:p>
            <a:pPr algn="ctr"/>
            <a:r>
              <a:rPr lang="ar-EG" sz="3200" b="1" dirty="0"/>
              <a:t>الرقمية</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54850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57000" y="128649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286497"/>
            <a:ext cx="938922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rtl="1">
              <a:buFontTx/>
              <a:buAutoNum type="arabicPeriod"/>
            </a:pPr>
            <a:endParaRPr lang="ar-EG" dirty="0">
              <a:solidFill>
                <a:prstClr val="black"/>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493521" y="1380039"/>
            <a:ext cx="8969828" cy="584775"/>
          </a:xfrm>
          <a:prstGeom prst="rect">
            <a:avLst/>
          </a:prstGeom>
          <a:noFill/>
        </p:spPr>
        <p:txBody>
          <a:bodyPr wrap="square" rtlCol="0">
            <a:spAutoFit/>
          </a:bodyPr>
          <a:lstStyle/>
          <a:p>
            <a:pPr lvl="0" algn="ctr" rtl="1"/>
            <a:r>
              <a:rPr lang="ar-EG" sz="3200" b="1" dirty="0" smtClean="0"/>
              <a:t>5.1 مقدمة كيفية </a:t>
            </a:r>
            <a:r>
              <a:rPr lang="ar-EG" sz="3200" b="1" dirty="0"/>
              <a:t>قياس العائد على الاستثمار في الحملات الرقمية</a:t>
            </a:r>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DD8EFD84-C936-6509-8FD5-F02CC2F93EF3}"/>
              </a:ext>
            </a:extLst>
          </p:cNvPr>
          <p:cNvSpPr txBox="1"/>
          <p:nvPr/>
        </p:nvSpPr>
        <p:spPr>
          <a:xfrm>
            <a:off x="1191694" y="1515882"/>
            <a:ext cx="9271654" cy="4493538"/>
          </a:xfrm>
          <a:prstGeom prst="rect">
            <a:avLst/>
          </a:prstGeom>
          <a:noFill/>
        </p:spPr>
        <p:txBody>
          <a:bodyPr wrap="square" rtlCol="0">
            <a:spAutoFit/>
          </a:bodyPr>
          <a:lstStyle/>
          <a:p>
            <a:pPr lvl="0" algn="just" rtl="1"/>
            <a:endParaRPr lang="ar-EG" sz="2000" dirty="0">
              <a:solidFill>
                <a:prstClr val="black"/>
              </a:solidFill>
            </a:endParaRPr>
          </a:p>
          <a:p>
            <a:pPr marL="285750" indent="-285750" algn="r" rtl="1">
              <a:buFont typeface="Wingdings" panose="05000000000000000000" pitchFamily="2" charset="2"/>
              <a:buChar char="ü"/>
            </a:pPr>
            <a:r>
              <a:rPr lang="ar-EG" sz="1900" b="1" u="sng" dirty="0">
                <a:solidFill>
                  <a:srgbClr val="FF0000"/>
                </a:solidFill>
              </a:rPr>
              <a:t>عائد الاستثمار التسويقي </a:t>
            </a:r>
            <a:r>
              <a:rPr lang="ar-EG" sz="1900" dirty="0">
                <a:solidFill>
                  <a:srgbClr val="FF0000"/>
                </a:solidFill>
              </a:rPr>
              <a:t>الجيد </a:t>
            </a:r>
            <a:r>
              <a:rPr lang="ar-EG" sz="1900" dirty="0"/>
              <a:t>يختلف حسب الصناعة والأهداف المحددة للحملة التسويقية. ومع ذلك، هناك بعض المعايير العامة التي يمكن الاعتماد عليها لتقييم فعالية الحملات التسويقية</a:t>
            </a:r>
            <a:r>
              <a:rPr lang="ar-EG" sz="1900" dirty="0" smtClean="0"/>
              <a:t>:</a:t>
            </a:r>
            <a:endParaRPr lang="en-US" sz="1900" dirty="0" smtClean="0"/>
          </a:p>
          <a:p>
            <a:pPr marL="285750" indent="-285750" algn="r" rtl="1">
              <a:buFont typeface="Wingdings" panose="05000000000000000000" pitchFamily="2" charset="2"/>
              <a:buChar char="ü"/>
            </a:pPr>
            <a:r>
              <a:rPr lang="ar-EG" sz="1900" b="1" dirty="0">
                <a:solidFill>
                  <a:srgbClr val="FF0000"/>
                </a:solidFill>
              </a:rPr>
              <a:t>عائد الاستثمار بنسبة 100% </a:t>
            </a:r>
            <a:endParaRPr lang="en-US" sz="1900" b="1" dirty="0">
              <a:solidFill>
                <a:srgbClr val="FF0000"/>
              </a:solidFill>
            </a:endParaRPr>
          </a:p>
          <a:p>
            <a:pPr marL="285750" indent="-285750" algn="r" rtl="1">
              <a:buFont typeface="Wingdings" panose="05000000000000000000" pitchFamily="2" charset="2"/>
              <a:buChar char="ü"/>
            </a:pPr>
            <a:r>
              <a:rPr lang="ar-EG" sz="1900" dirty="0" smtClean="0"/>
              <a:t>يعني </a:t>
            </a:r>
            <a:r>
              <a:rPr lang="ar-EG" sz="1900" dirty="0"/>
              <a:t>أنك تحقق عائدًا يعادل المبلغ الذي أنفقته على التسويق، أي أنك تكسب 1 دولار مقابل كل دولار واحد تم إنفاقه. يعتبر هذا العائد </a:t>
            </a:r>
            <a:r>
              <a:rPr lang="ar-EG" sz="1900" b="1" dirty="0"/>
              <a:t>مقبولًا في العديد من الصناعات</a:t>
            </a:r>
            <a:r>
              <a:rPr lang="ar-EG" sz="1900" dirty="0"/>
              <a:t>، ولكن في معظم الحالات، يسعى المسوقون إلى تحقيق عوائد أكبر من ذلك لضمان جدوى استثماراتهم</a:t>
            </a:r>
            <a:r>
              <a:rPr lang="ar-EG" sz="1900" dirty="0" smtClean="0"/>
              <a:t>.</a:t>
            </a:r>
            <a:endParaRPr lang="ar-EG" sz="1900" dirty="0"/>
          </a:p>
          <a:p>
            <a:pPr marL="285750" indent="-285750" algn="r" rtl="1">
              <a:buFont typeface="Wingdings" panose="05000000000000000000" pitchFamily="2" charset="2"/>
              <a:buChar char="ü"/>
            </a:pPr>
            <a:r>
              <a:rPr lang="ar-EG" sz="1900" b="1" dirty="0">
                <a:solidFill>
                  <a:srgbClr val="FF0000"/>
                </a:solidFill>
              </a:rPr>
              <a:t>المعيار المشترك (500٪ أو أكثر</a:t>
            </a:r>
            <a:r>
              <a:rPr lang="ar-EG" sz="1900" b="1" dirty="0" smtClean="0">
                <a:solidFill>
                  <a:srgbClr val="FF0000"/>
                </a:solidFill>
              </a:rPr>
              <a:t>):</a:t>
            </a:r>
            <a:r>
              <a:rPr lang="ar-EG" sz="1900" dirty="0"/>
              <a:t/>
            </a:r>
            <a:br>
              <a:rPr lang="ar-EG" sz="1900" dirty="0"/>
            </a:br>
            <a:r>
              <a:rPr lang="ar-EG" sz="1900" dirty="0"/>
              <a:t>يعد عائد الاستثمار الجيد عندما يكون 500٪ أو أكثر، مما يعني أنك تحقق 5 دولارات مقابل كل دولار واحد تنفقه على التسويق. هذا يعتبر معيارًا شائعًا في العديد من الصناعات، ويعكس فعالية جيدة في تخصيص الميزانية التسويقية</a:t>
            </a:r>
            <a:r>
              <a:rPr lang="ar-EG" sz="1900" dirty="0" smtClean="0"/>
              <a:t>.</a:t>
            </a:r>
            <a:endParaRPr lang="ar-EG" sz="1900" dirty="0"/>
          </a:p>
          <a:p>
            <a:pPr marL="285750" indent="-285750" algn="r" rtl="1">
              <a:buFont typeface="Wingdings" panose="05000000000000000000" pitchFamily="2" charset="2"/>
              <a:buChar char="ü"/>
            </a:pPr>
            <a:r>
              <a:rPr lang="ar-EG" sz="1900" b="1" dirty="0">
                <a:solidFill>
                  <a:srgbClr val="FF0000"/>
                </a:solidFill>
              </a:rPr>
              <a:t>عائد استثمار استثنائي (1,000٪ أو أكثر</a:t>
            </a:r>
            <a:r>
              <a:rPr lang="ar-EG" sz="1900" b="1" dirty="0" smtClean="0">
                <a:solidFill>
                  <a:srgbClr val="FF0000"/>
                </a:solidFill>
              </a:rPr>
              <a:t>):</a:t>
            </a:r>
            <a:r>
              <a:rPr lang="ar-EG" sz="1900" dirty="0"/>
              <a:t/>
            </a:r>
            <a:br>
              <a:rPr lang="ar-EG" sz="1900" dirty="0"/>
            </a:br>
            <a:r>
              <a:rPr lang="ar-EG" sz="1900" dirty="0"/>
              <a:t>عندما يصل عائد الاستثمار إلى </a:t>
            </a:r>
            <a:r>
              <a:rPr lang="ar-EG" sz="1900" b="1" dirty="0">
                <a:solidFill>
                  <a:srgbClr val="FF0000"/>
                </a:solidFill>
              </a:rPr>
              <a:t>1,000٪ </a:t>
            </a:r>
            <a:r>
              <a:rPr lang="ar-EG" sz="1900" dirty="0"/>
              <a:t>أو أكثر، يُعتبر استثنائيًا. في هذه الحالة، تحقق 10 دولارات مقابل كل دولار واحد تنفقه. هذا النوع من العوائد يدل على نجاح استثنائي في الحملة التسويقية ويعكس استغلالًا مثاليًا للموارد والميزانية.</a:t>
            </a:r>
          </a:p>
        </p:txBody>
      </p:sp>
    </p:spTree>
    <p:extLst>
      <p:ext uri="{BB962C8B-B14F-4D97-AF65-F5344CB8AC3E}">
        <p14:creationId xmlns:p14="http://schemas.microsoft.com/office/powerpoint/2010/main" val="252195444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57000" y="128649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975360" y="1286497"/>
            <a:ext cx="9605554"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rtl="1">
              <a:buFontTx/>
              <a:buAutoNum type="arabicPeriod"/>
            </a:pPr>
            <a:endParaRPr lang="ar-EG" dirty="0">
              <a:solidFill>
                <a:prstClr val="black"/>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191694" y="1333292"/>
            <a:ext cx="9628705" cy="461665"/>
          </a:xfrm>
          <a:prstGeom prst="rect">
            <a:avLst/>
          </a:prstGeom>
          <a:noFill/>
        </p:spPr>
        <p:txBody>
          <a:bodyPr wrap="square" rtlCol="0">
            <a:spAutoFit/>
          </a:bodyPr>
          <a:lstStyle/>
          <a:p>
            <a:pPr lvl="0" algn="ctr" rtl="1"/>
            <a:r>
              <a:rPr lang="ar-EG" sz="2400" b="1" dirty="0" smtClean="0"/>
              <a:t>5.2 </a:t>
            </a:r>
            <a:r>
              <a:rPr lang="ar-EG" sz="2400" b="1" dirty="0"/>
              <a:t>العوامل المؤثرة على عائد الاستثمار الجيد</a:t>
            </a:r>
            <a:endParaRPr lang="en-US" sz="2400" b="1" dirty="0"/>
          </a:p>
        </p:txBody>
      </p:sp>
      <p:sp>
        <p:nvSpPr>
          <p:cNvPr id="9" name="TextBox 8">
            <a:extLst>
              <a:ext uri="{FF2B5EF4-FFF2-40B4-BE49-F238E27FC236}">
                <a16:creationId xmlns="" xmlns:a16="http://schemas.microsoft.com/office/drawing/2014/main" id="{DD8EFD84-C936-6509-8FD5-F02CC2F93EF3}"/>
              </a:ext>
            </a:extLst>
          </p:cNvPr>
          <p:cNvSpPr txBox="1"/>
          <p:nvPr/>
        </p:nvSpPr>
        <p:spPr>
          <a:xfrm>
            <a:off x="1191694" y="1774269"/>
            <a:ext cx="9127315" cy="437042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r"/>
            <a:r>
              <a:rPr lang="ar-EG" dirty="0"/>
              <a:t> </a:t>
            </a:r>
            <a:r>
              <a:rPr lang="ar-EG" sz="2000" b="1" dirty="0"/>
              <a:t>الصناعة: </a:t>
            </a:r>
            <a:r>
              <a:rPr lang="ar-EG" sz="2000" dirty="0"/>
              <a:t>بعض الصناعات قد تتطلب استثمارات أكبر لتوليد عوائد، مثل الصناعات التقنية أو الصحية. في حين أن بعض القطاعات الأخرى قد تحتاج إلى ميزانيات تسويقية أقل لتحقيق نفس العوائد. </a:t>
            </a:r>
            <a:endParaRPr lang="ar-EG" sz="2000" dirty="0" smtClean="0"/>
          </a:p>
          <a:p>
            <a:pPr algn="r"/>
            <a:r>
              <a:rPr lang="ar-EG" sz="2000" b="1" dirty="0" smtClean="0"/>
              <a:t>قناة </a:t>
            </a:r>
            <a:r>
              <a:rPr lang="ar-EG" sz="2000" b="1" dirty="0"/>
              <a:t>التسويق: </a:t>
            </a:r>
            <a:r>
              <a:rPr lang="ar-EG" sz="2000" dirty="0"/>
              <a:t>بعض قنوات التسويق قد تكون أكثر فعالية من غيرها. </a:t>
            </a:r>
            <a:r>
              <a:rPr lang="ar-EG" sz="2000" dirty="0">
                <a:solidFill>
                  <a:srgbClr val="FF0000"/>
                </a:solidFill>
              </a:rPr>
              <a:t>على سبيل المثال، الحملات الرقمية قد تقدم عوائد أفضل مقارنة بالتسويق التقليدي، مثل الإعلانات التلفزيونية أو الصحف</a:t>
            </a:r>
            <a:r>
              <a:rPr lang="ar-EG" sz="2000" dirty="0"/>
              <a:t>. </a:t>
            </a:r>
            <a:endParaRPr lang="ar-EG" sz="2000" dirty="0" smtClean="0"/>
          </a:p>
          <a:p>
            <a:pPr algn="r"/>
            <a:r>
              <a:rPr lang="ar-EG" sz="2000" b="1" dirty="0" smtClean="0"/>
              <a:t>الأهداف</a:t>
            </a:r>
            <a:r>
              <a:rPr lang="ar-EG" sz="2000" b="1" dirty="0"/>
              <a:t>: </a:t>
            </a:r>
            <a:r>
              <a:rPr lang="ar-EG" sz="2000" dirty="0"/>
              <a:t>إذا كان الهدف هو زيادة الوعي بالعلامة التجارية بدلاً من زيادة المبيعات المباشرة، قد يكون عائد الاستثمار الجيد أقل من الحملات التي تستهدف المبيعات الفورية. </a:t>
            </a:r>
            <a:r>
              <a:rPr lang="ar-EG" sz="2000" dirty="0">
                <a:solidFill>
                  <a:srgbClr val="FF0000"/>
                </a:solidFill>
              </a:rPr>
              <a:t>تختلف معايير النجاح بناءً على الأهداف المحددة. </a:t>
            </a:r>
            <a:endParaRPr lang="ar-EG" sz="2000" dirty="0" smtClean="0">
              <a:solidFill>
                <a:srgbClr val="FF0000"/>
              </a:solidFill>
            </a:endParaRPr>
          </a:p>
          <a:p>
            <a:pPr algn="r"/>
            <a:r>
              <a:rPr lang="ar-EG" sz="2000" b="1" dirty="0" smtClean="0"/>
              <a:t>الاستهداف </a:t>
            </a:r>
            <a:r>
              <a:rPr lang="ar-EG" sz="2000" b="1" dirty="0"/>
              <a:t>والتخصيص: </a:t>
            </a:r>
            <a:r>
              <a:rPr lang="ar-EG" sz="2000" dirty="0"/>
              <a:t>الدقة في استهداف الجمهور قد تؤثر بشكل كبير على العوائد. الحملات التي تستهدف الجمهور المناسب بالرسالة المناسبة قد تكون أكثر فعالية. التحليل والتعديل المستمر: </a:t>
            </a:r>
            <a:r>
              <a:rPr lang="ar-EG" sz="2000" dirty="0">
                <a:solidFill>
                  <a:srgbClr val="FF0000"/>
                </a:solidFill>
              </a:rPr>
              <a:t>تحليل نتائج الحملة بشكل دوري والتعديل عليها بناءً على الأداء قد يزيد من عوائد الاستثمار على المدى الطويل</a:t>
            </a:r>
            <a:r>
              <a:rPr lang="ar-EG" sz="2000" dirty="0"/>
              <a:t>. </a:t>
            </a:r>
            <a:endParaRPr lang="ar-EG" sz="2000" dirty="0" smtClean="0"/>
          </a:p>
          <a:p>
            <a:pPr algn="r"/>
            <a:endParaRPr lang="ar-EG" sz="2000" dirty="0" smtClean="0"/>
          </a:p>
          <a:p>
            <a:pPr algn="r"/>
            <a:r>
              <a:rPr lang="ar-EG" sz="2000" b="1" dirty="0" smtClean="0"/>
              <a:t>التنافس </a:t>
            </a:r>
            <a:r>
              <a:rPr lang="ar-EG" sz="2000" b="1" dirty="0"/>
              <a:t>في السوق: </a:t>
            </a:r>
            <a:r>
              <a:rPr lang="ar-EG" sz="2000" dirty="0"/>
              <a:t>درجة التنافس في السوق قد تؤثر على تكلفة الحملات الإعلانية والعوائد </a:t>
            </a:r>
            <a:r>
              <a:rPr lang="ar-EG" sz="2000" dirty="0" smtClean="0"/>
              <a:t>المحتملة.  </a:t>
            </a:r>
            <a:r>
              <a:rPr lang="ar-EG" sz="2000" dirty="0">
                <a:solidFill>
                  <a:srgbClr val="FF0000"/>
                </a:solidFill>
              </a:rPr>
              <a:t>في الأسواق ذات التنافس العالي، قد تكون تكلفة الإعلان أعلى مما يقلل من العوائد</a:t>
            </a:r>
            <a:r>
              <a:rPr lang="ar-EG" sz="2000" b="1" dirty="0">
                <a:solidFill>
                  <a:srgbClr val="FF0000"/>
                </a:solidFill>
              </a:rPr>
              <a:t>.</a:t>
            </a:r>
            <a:endParaRPr lang="ar-EG" sz="2000" dirty="0">
              <a:solidFill>
                <a:srgbClr val="FF0000"/>
              </a:solidFill>
            </a:endParaRPr>
          </a:p>
          <a:p>
            <a:pPr lvl="0" algn="just" rtl="1"/>
            <a:r>
              <a:rPr lang="ar-EG" dirty="0" smtClean="0">
                <a:solidFill>
                  <a:prstClr val="black"/>
                </a:solidFill>
              </a:rPr>
              <a:t>.</a:t>
            </a:r>
            <a:endParaRPr lang="ar-EG" dirty="0">
              <a:solidFill>
                <a:prstClr val="black"/>
              </a:solidFill>
            </a:endParaRPr>
          </a:p>
        </p:txBody>
      </p:sp>
    </p:spTree>
    <p:extLst>
      <p:ext uri="{BB962C8B-B14F-4D97-AF65-F5344CB8AC3E}">
        <p14:creationId xmlns:p14="http://schemas.microsoft.com/office/powerpoint/2010/main" val="362969411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168151" y="92444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3"/>
            <a:ext cx="9345750" cy="42809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404949" y="1661099"/>
            <a:ext cx="9526465" cy="954107"/>
          </a:xfrm>
          <a:prstGeom prst="rect">
            <a:avLst/>
          </a:prstGeom>
          <a:noFill/>
        </p:spPr>
        <p:txBody>
          <a:bodyPr wrap="square" rtlCol="0">
            <a:spAutoFit/>
          </a:bodyPr>
          <a:lstStyle/>
          <a:p>
            <a:pPr algn="r" rtl="1"/>
            <a:r>
              <a:rPr lang="ar-EG" sz="2800" b="1" dirty="0" smtClean="0"/>
              <a:t>5.3 طرق قياس </a:t>
            </a:r>
            <a:r>
              <a:rPr lang="ar-EG" sz="2800" b="1" dirty="0"/>
              <a:t>العائد على الاستثمار </a:t>
            </a:r>
            <a:r>
              <a:rPr lang="ar-EG" sz="2800" b="1" dirty="0" smtClean="0"/>
              <a:t>في الحملات الرقمية</a:t>
            </a:r>
            <a:endParaRPr lang="en-US" sz="2800" b="1" dirty="0" smtClean="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DD8EFD84-C936-6509-8FD5-F02CC2F93EF3}"/>
              </a:ext>
            </a:extLst>
          </p:cNvPr>
          <p:cNvSpPr txBox="1"/>
          <p:nvPr/>
        </p:nvSpPr>
        <p:spPr>
          <a:xfrm>
            <a:off x="1397726" y="2138153"/>
            <a:ext cx="8834636" cy="4647426"/>
          </a:xfrm>
          <a:prstGeom prst="rect">
            <a:avLst/>
          </a:prstGeom>
          <a:noFill/>
        </p:spPr>
        <p:txBody>
          <a:bodyPr wrap="square" rtlCol="0">
            <a:spAutoFit/>
          </a:bodyPr>
          <a:lstStyle/>
          <a:p>
            <a:pPr marL="342900" indent="-342900" algn="just" rtl="1">
              <a:buFont typeface="Wingdings" panose="05000000000000000000" pitchFamily="2" charset="2"/>
              <a:buChar char="v"/>
            </a:pPr>
            <a:r>
              <a:rPr lang="ar-EG" sz="2400" b="1" dirty="0" smtClean="0"/>
              <a:t>عائد </a:t>
            </a:r>
            <a:r>
              <a:rPr lang="ar-EG" sz="2400" b="1" dirty="0"/>
              <a:t>الاستثمار في التسويق</a:t>
            </a:r>
            <a:r>
              <a:rPr lang="ar-EG" sz="2400" dirty="0"/>
              <a:t> (</a:t>
            </a:r>
            <a:r>
              <a:rPr lang="en-MY" sz="2400" dirty="0"/>
              <a:t>Return on Marketing Investment - </a:t>
            </a:r>
            <a:r>
              <a:rPr lang="en-MY" sz="2400" dirty="0" err="1"/>
              <a:t>ROMI</a:t>
            </a:r>
            <a:r>
              <a:rPr lang="en-MY" sz="2400" dirty="0"/>
              <a:t>) </a:t>
            </a:r>
            <a:r>
              <a:rPr lang="ar-EG" sz="2400" b="1" dirty="0"/>
              <a:t>هو مقياس حيوي </a:t>
            </a:r>
            <a:r>
              <a:rPr lang="ar-EG" sz="2400" dirty="0"/>
              <a:t>لتحديد مدى فعالية استراتيجيات التسويق في تحقيق الربحية والعوائد المالية مقارنة بالتكاليف التي تم إنفاقها على الحملات التسويقية</a:t>
            </a:r>
            <a:r>
              <a:rPr lang="ar-EG" sz="2400" dirty="0" smtClean="0"/>
              <a:t>.</a:t>
            </a:r>
          </a:p>
          <a:p>
            <a:pPr marL="342900" indent="-342900" algn="just" rtl="1">
              <a:buFont typeface="Wingdings" panose="05000000000000000000" pitchFamily="2" charset="2"/>
              <a:buChar char="v"/>
            </a:pPr>
            <a:endParaRPr lang="ar-EG" sz="2400" dirty="0"/>
          </a:p>
          <a:p>
            <a:pPr marL="342900" indent="-342900" algn="just" rtl="1">
              <a:buFont typeface="Wingdings" panose="05000000000000000000" pitchFamily="2" charset="2"/>
              <a:buChar char="v"/>
            </a:pPr>
            <a:endParaRPr lang="ar-EG" sz="2400" dirty="0" smtClean="0"/>
          </a:p>
          <a:p>
            <a:pPr marL="342900" indent="-342900" algn="just" rtl="1">
              <a:buFont typeface="Wingdings" panose="05000000000000000000" pitchFamily="2" charset="2"/>
              <a:buChar char="v"/>
            </a:pPr>
            <a:endParaRPr lang="ar-EG" sz="2400" dirty="0"/>
          </a:p>
          <a:p>
            <a:pPr marL="342900" indent="-342900" algn="just" rtl="1">
              <a:buFont typeface="Wingdings" panose="05000000000000000000" pitchFamily="2" charset="2"/>
              <a:buChar char="v"/>
            </a:pPr>
            <a:r>
              <a:rPr lang="ar-EG" sz="2400" dirty="0"/>
              <a:t>إذا كانت النتيجة </a:t>
            </a:r>
            <a:r>
              <a:rPr lang="ar-EG" sz="2400" b="1" dirty="0"/>
              <a:t>إيجابية</a:t>
            </a:r>
            <a:r>
              <a:rPr lang="ar-EG" sz="2400" dirty="0"/>
              <a:t> (</a:t>
            </a:r>
            <a:r>
              <a:rPr lang="ar-EG" sz="2400" b="1" dirty="0"/>
              <a:t>أعلى من 0</a:t>
            </a:r>
            <a:r>
              <a:rPr lang="ar-EG" sz="2400" dirty="0"/>
              <a:t>)، </a:t>
            </a:r>
            <a:r>
              <a:rPr lang="ar-EG" sz="2400" b="1" dirty="0"/>
              <a:t>فهذا يعني أن الحملة التسويقية قد حققت ربحًا</a:t>
            </a:r>
            <a:r>
              <a:rPr lang="ar-EG" sz="2400" dirty="0"/>
              <a:t>، أي أن الإيرادات الناتجة عن الحملة تفوق التكاليف. أما إذا كانت النتيجة </a:t>
            </a:r>
            <a:r>
              <a:rPr lang="ar-EG" sz="2400" b="1" dirty="0"/>
              <a:t>سلبية</a:t>
            </a:r>
            <a:r>
              <a:rPr lang="ar-EG" sz="2400" dirty="0"/>
              <a:t>، فهذا يشير إلى أن </a:t>
            </a:r>
            <a:r>
              <a:rPr lang="ar-EG" sz="2400" b="1" dirty="0"/>
              <a:t>الحملة كانت غير مربحة </a:t>
            </a:r>
            <a:r>
              <a:rPr lang="ar-EG" sz="2400" dirty="0"/>
              <a:t>وأن التكاليف كانت أعلى من </a:t>
            </a:r>
            <a:r>
              <a:rPr lang="ar-EG" sz="2400" dirty="0" smtClean="0"/>
              <a:t>العوائد.</a:t>
            </a:r>
          </a:p>
          <a:p>
            <a:pPr marL="342900" indent="-342900" algn="just" rtl="1">
              <a:buFont typeface="Wingdings" panose="05000000000000000000" pitchFamily="2" charset="2"/>
              <a:buChar char="v"/>
            </a:pPr>
            <a:endParaRPr lang="en-US" sz="2400" b="1" dirty="0" smtClean="0"/>
          </a:p>
          <a:p>
            <a:pPr marL="342900" indent="-342900" algn="just" rtl="1">
              <a:buFont typeface="Wingdings" panose="05000000000000000000" pitchFamily="2" charset="2"/>
              <a:buChar char="v"/>
            </a:pPr>
            <a:endParaRPr lang="en-MY" sz="2400" dirty="0">
              <a:latin typeface="+mj-lt"/>
            </a:endParaRPr>
          </a:p>
          <a:p>
            <a:pPr marL="514350" lvl="0" indent="-514350" algn="r" rtl="1">
              <a:buFont typeface="+mj-lt"/>
              <a:buAutoNum type="arabicPeriod"/>
            </a:pPr>
            <a:endParaRPr lang="en-MY" sz="3200" dirty="0"/>
          </a:p>
        </p:txBody>
      </p:sp>
      <p:pic>
        <p:nvPicPr>
          <p:cNvPr id="4" name="Picture 3"/>
          <p:cNvPicPr>
            <a:picLocks noChangeAspect="1"/>
          </p:cNvPicPr>
          <p:nvPr/>
        </p:nvPicPr>
        <p:blipFill>
          <a:blip r:embed="rId3"/>
          <a:stretch>
            <a:fillRect/>
          </a:stretch>
        </p:blipFill>
        <p:spPr>
          <a:xfrm>
            <a:off x="3329398" y="3446575"/>
            <a:ext cx="5820587" cy="790685"/>
          </a:xfrm>
          <a:prstGeom prst="rect">
            <a:avLst/>
          </a:prstGeom>
        </p:spPr>
      </p:pic>
    </p:spTree>
    <p:extLst>
      <p:ext uri="{BB962C8B-B14F-4D97-AF65-F5344CB8AC3E}">
        <p14:creationId xmlns:p14="http://schemas.microsoft.com/office/powerpoint/2010/main" val="371719621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6579" y="120158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42715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191694" y="1627642"/>
            <a:ext cx="9175861" cy="830997"/>
          </a:xfrm>
          <a:prstGeom prst="rect">
            <a:avLst/>
          </a:prstGeom>
          <a:noFill/>
        </p:spPr>
        <p:txBody>
          <a:bodyPr wrap="square" rtlCol="0">
            <a:spAutoFit/>
          </a:bodyPr>
          <a:lstStyle/>
          <a:p>
            <a:pPr algn="r" rtl="1"/>
            <a:r>
              <a:rPr lang="ar-EG" sz="2000" b="1" dirty="0" smtClean="0"/>
              <a:t>5.3.1 </a:t>
            </a:r>
            <a:r>
              <a:rPr lang="en-MY" sz="2000" b="1" dirty="0"/>
              <a:t>Digital Marketing ROI </a:t>
            </a:r>
            <a:r>
              <a:rPr lang="en-MY" sz="2000" b="1" dirty="0" smtClean="0"/>
              <a:t>Calculator</a:t>
            </a:r>
            <a:r>
              <a:rPr lang="ar-EG" sz="2000" b="1" dirty="0" smtClean="0"/>
              <a:t> </a:t>
            </a:r>
            <a:r>
              <a:rPr lang="ar-EG" sz="2000" b="1" dirty="0"/>
              <a:t>حاسبة العائد على الاستثمار في التسويق الرقمي</a:t>
            </a:r>
          </a:p>
          <a:p>
            <a:pPr algn="r" rtl="1"/>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DD8EFD84-C936-6509-8FD5-F02CC2F93EF3}"/>
              </a:ext>
            </a:extLst>
          </p:cNvPr>
          <p:cNvSpPr txBox="1"/>
          <p:nvPr/>
        </p:nvSpPr>
        <p:spPr>
          <a:xfrm>
            <a:off x="2259874" y="2205054"/>
            <a:ext cx="8107681" cy="3847207"/>
          </a:xfrm>
          <a:prstGeom prst="rect">
            <a:avLst/>
          </a:prstGeom>
          <a:noFill/>
        </p:spPr>
        <p:txBody>
          <a:bodyPr wrap="square" rtlCol="0">
            <a:spAutoFit/>
          </a:bodyPr>
          <a:lstStyle/>
          <a:p>
            <a:pPr marL="342900" indent="-342900" algn="just" rtl="1">
              <a:buFont typeface="Arial" panose="020B0604020202020204" pitchFamily="34" charset="0"/>
              <a:buChar char="•"/>
            </a:pPr>
            <a:r>
              <a:rPr lang="ar-EG" sz="2000" dirty="0" smtClean="0"/>
              <a:t>هي </a:t>
            </a:r>
            <a:r>
              <a:rPr lang="ar-EG" sz="2000" dirty="0"/>
              <a:t>أداة تُستخدم لقياس </a:t>
            </a:r>
            <a:r>
              <a:rPr lang="ar-EG" sz="2000" b="1" dirty="0"/>
              <a:t>عائد الاستثمار</a:t>
            </a:r>
            <a:r>
              <a:rPr lang="ar-EG" sz="2000" dirty="0"/>
              <a:t> في الحملات التسويقية الرقمية. يساعد هذا النوع من الآلات الحاسبة الشركات والمسوقين على تقييم نجاح حملاتهم التسويقية الرقمية مثل </a:t>
            </a:r>
            <a:r>
              <a:rPr lang="ar-EG" sz="2000" b="1" dirty="0"/>
              <a:t>الإعلانات عبر الإنترنت</a:t>
            </a:r>
            <a:r>
              <a:rPr lang="ar-EG" sz="2000" dirty="0"/>
              <a:t>، </a:t>
            </a:r>
            <a:r>
              <a:rPr lang="ar-EG" sz="2000" b="1" dirty="0"/>
              <a:t>التسويق عبر وسائل التواصل الاجتماعي</a:t>
            </a:r>
            <a:r>
              <a:rPr lang="ar-EG" sz="2000" dirty="0"/>
              <a:t>، </a:t>
            </a:r>
            <a:r>
              <a:rPr lang="ar-EG" sz="2000" b="1" dirty="0"/>
              <a:t>البريد الإلكتروني</a:t>
            </a:r>
            <a:r>
              <a:rPr lang="ar-EG" sz="2000" dirty="0"/>
              <a:t>، وغيرها من الأنشطة التسويقية الرقمي</a:t>
            </a:r>
            <a:r>
              <a:rPr lang="ar-EG" sz="2000" dirty="0" smtClean="0"/>
              <a:t>.</a:t>
            </a:r>
          </a:p>
          <a:p>
            <a:pPr marL="342900" indent="-342900" algn="just" rtl="1">
              <a:buFont typeface="Arial" panose="020B0604020202020204" pitchFamily="34" charset="0"/>
              <a:buChar char="•"/>
            </a:pPr>
            <a:endParaRPr lang="ar-EG" sz="2000" dirty="0"/>
          </a:p>
          <a:p>
            <a:pPr marL="342900" indent="-342900" algn="just" rtl="1">
              <a:buFont typeface="Arial" panose="020B0604020202020204" pitchFamily="34" charset="0"/>
              <a:buChar char="•"/>
            </a:pPr>
            <a:r>
              <a:rPr lang="ar-EG" sz="2000" b="1" dirty="0" smtClean="0"/>
              <a:t>المزايا </a:t>
            </a:r>
            <a:r>
              <a:rPr lang="ar-EG" sz="2000" dirty="0" smtClean="0"/>
              <a:t>:</a:t>
            </a:r>
          </a:p>
          <a:p>
            <a:pPr marL="342900" indent="-342900" algn="just" rtl="1">
              <a:buFont typeface="Arial" panose="020B0604020202020204" pitchFamily="34" charset="0"/>
              <a:buChar char="•"/>
            </a:pPr>
            <a:r>
              <a:rPr lang="ar-EG" sz="2000" dirty="0" smtClean="0"/>
              <a:t> </a:t>
            </a:r>
            <a:r>
              <a:rPr lang="ar-EG" sz="2000" dirty="0">
                <a:solidFill>
                  <a:srgbClr val="FF0000"/>
                </a:solidFill>
              </a:rPr>
              <a:t>سهولة الاستخدام</a:t>
            </a:r>
            <a:r>
              <a:rPr lang="ar-EG" sz="2000" dirty="0" smtClean="0">
                <a:solidFill>
                  <a:srgbClr val="FF0000"/>
                </a:solidFill>
              </a:rPr>
              <a:t>: </a:t>
            </a:r>
            <a:r>
              <a:rPr lang="ar-EG" sz="2000" dirty="0" smtClean="0"/>
              <a:t>توفر أدوات مثل هذه واجهات بسيطة وسهلة الاستخدام. حسابات دقيقة: تساعدك في حساب العوائد على حملات التسويق الرقمية بدقة.</a:t>
            </a:r>
            <a:endParaRPr lang="ar-EG" sz="2000" dirty="0"/>
          </a:p>
          <a:p>
            <a:pPr marL="342900" indent="-342900" algn="just" rtl="1">
              <a:buFont typeface="Arial" panose="020B0604020202020204" pitchFamily="34" charset="0"/>
              <a:buChar char="•"/>
            </a:pPr>
            <a:r>
              <a:rPr lang="ar-EG" sz="2000" dirty="0" smtClean="0">
                <a:solidFill>
                  <a:srgbClr val="FF0000"/>
                </a:solidFill>
              </a:rPr>
              <a:t> </a:t>
            </a:r>
            <a:r>
              <a:rPr lang="ar-EG" sz="2000" dirty="0">
                <a:solidFill>
                  <a:srgbClr val="FF0000"/>
                </a:solidFill>
              </a:rPr>
              <a:t>الشفافية: </a:t>
            </a:r>
            <a:r>
              <a:rPr lang="ar-EG" sz="2000" dirty="0"/>
              <a:t>تتيح لك فهم عوائد حملاتك ومقارنة استثماراتك مع العوائد بشكل واضح</a:t>
            </a:r>
            <a:r>
              <a:rPr lang="ar-EG" sz="2000" dirty="0" smtClean="0">
                <a:solidFill>
                  <a:srgbClr val="FF0000"/>
                </a:solidFill>
              </a:rPr>
              <a:t>.</a:t>
            </a:r>
          </a:p>
          <a:p>
            <a:pPr marL="342900" indent="-342900" algn="just" rtl="1">
              <a:buFont typeface="Arial" panose="020B0604020202020204" pitchFamily="34" charset="0"/>
              <a:buChar char="•"/>
            </a:pPr>
            <a:r>
              <a:rPr lang="ar-EG" sz="2000" dirty="0" smtClean="0">
                <a:solidFill>
                  <a:srgbClr val="FF0000"/>
                </a:solidFill>
              </a:rPr>
              <a:t> </a:t>
            </a:r>
            <a:r>
              <a:rPr lang="ar-EG" sz="2000" dirty="0">
                <a:solidFill>
                  <a:srgbClr val="FF0000"/>
                </a:solidFill>
              </a:rPr>
              <a:t>التحليل والتحسين: </a:t>
            </a:r>
            <a:r>
              <a:rPr lang="ar-EG" sz="2000" dirty="0"/>
              <a:t>يمكنك استخدام هذه الأداة لتحليل الحملات السابقة وتحسين استراتيجيات الحملات المستقبلية.</a:t>
            </a:r>
          </a:p>
          <a:p>
            <a:pPr algn="just" rtl="1"/>
            <a:endParaRPr lang="en-MY" sz="2400" dirty="0"/>
          </a:p>
        </p:txBody>
      </p:sp>
      <p:pic>
        <p:nvPicPr>
          <p:cNvPr id="3" name="Picture 2"/>
          <p:cNvPicPr>
            <a:picLocks noChangeAspect="1"/>
          </p:cNvPicPr>
          <p:nvPr/>
        </p:nvPicPr>
        <p:blipFill>
          <a:blip r:embed="rId3"/>
          <a:stretch>
            <a:fillRect/>
          </a:stretch>
        </p:blipFill>
        <p:spPr>
          <a:xfrm>
            <a:off x="6578" y="3297574"/>
            <a:ext cx="1861411" cy="2280266"/>
          </a:xfrm>
          <a:prstGeom prst="rect">
            <a:avLst/>
          </a:prstGeom>
        </p:spPr>
      </p:pic>
    </p:spTree>
    <p:extLst>
      <p:ext uri="{BB962C8B-B14F-4D97-AF65-F5344CB8AC3E}">
        <p14:creationId xmlns:p14="http://schemas.microsoft.com/office/powerpoint/2010/main" val="175421889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997762" y="1576781"/>
            <a:ext cx="9345750" cy="47775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2822103" y="1605135"/>
            <a:ext cx="8466655" cy="1015663"/>
          </a:xfrm>
          <a:prstGeom prst="rect">
            <a:avLst/>
          </a:prstGeom>
          <a:noFill/>
        </p:spPr>
        <p:txBody>
          <a:bodyPr wrap="square" rtlCol="0">
            <a:spAutoFit/>
          </a:bodyPr>
          <a:lstStyle/>
          <a:p>
            <a:pPr algn="ctr" rtl="1"/>
            <a:r>
              <a:rPr lang="ar-EG" sz="3200" b="1" dirty="0"/>
              <a:t> </a:t>
            </a:r>
            <a:r>
              <a:rPr lang="ar-EG" sz="3200" b="1" dirty="0" smtClean="0"/>
              <a:t>5.3.2 حاسبة </a:t>
            </a:r>
            <a:r>
              <a:rPr lang="ar-EG" sz="3200" b="1" dirty="0"/>
              <a:t>تسويق عائد الاستثمار </a:t>
            </a:r>
            <a:r>
              <a:rPr lang="ar-EG" sz="3200" b="1" dirty="0" smtClean="0"/>
              <a:t>الرقمية</a:t>
            </a:r>
            <a:endParaRPr lang="ar-EG" sz="3200" b="1" dirty="0"/>
          </a:p>
          <a:p>
            <a:pPr algn="ctr" rtl="1"/>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DD8EFD84-C936-6509-8FD5-F02CC2F93EF3}"/>
              </a:ext>
            </a:extLst>
          </p:cNvPr>
          <p:cNvSpPr txBox="1"/>
          <p:nvPr/>
        </p:nvSpPr>
        <p:spPr>
          <a:xfrm>
            <a:off x="2061275" y="2153075"/>
            <a:ext cx="7936462" cy="4462760"/>
          </a:xfrm>
          <a:prstGeom prst="rect">
            <a:avLst/>
          </a:prstGeom>
          <a:noFill/>
        </p:spPr>
        <p:txBody>
          <a:bodyPr wrap="square" rtlCol="0">
            <a:spAutoFit/>
          </a:bodyPr>
          <a:lstStyle/>
          <a:p>
            <a:pPr algn="r"/>
            <a:r>
              <a:rPr lang="ar-EG" sz="2000" dirty="0"/>
              <a:t>يمكنك بناء حاسبة عائد الاستثمار باستخدام الأدوات التالية</a:t>
            </a:r>
            <a:r>
              <a:rPr lang="ar-EG" sz="2000" dirty="0" smtClean="0"/>
              <a:t>:</a:t>
            </a:r>
            <a:endParaRPr lang="ar-EG" sz="2000" dirty="0"/>
          </a:p>
          <a:p>
            <a:pPr algn="r" rtl="1"/>
            <a:r>
              <a:rPr lang="en-MY" sz="2000" b="1" dirty="0" smtClean="0"/>
              <a:t>Excel </a:t>
            </a:r>
            <a:r>
              <a:rPr lang="ar-EG" sz="2000" b="1" dirty="0" smtClean="0"/>
              <a:t>أو </a:t>
            </a:r>
            <a:r>
              <a:rPr lang="en-MY" sz="2000" b="1" dirty="0"/>
              <a:t>Google Sheets</a:t>
            </a:r>
            <a:r>
              <a:rPr lang="en-MY" sz="2000" dirty="0" smtClean="0"/>
              <a:t>:</a:t>
            </a:r>
            <a:endParaRPr lang="ar-EG" sz="2000" dirty="0"/>
          </a:p>
          <a:p>
            <a:pPr algn="r" rtl="1"/>
            <a:r>
              <a:rPr lang="ar-EG" sz="2000" dirty="0"/>
              <a:t>يمكنك بناء </a:t>
            </a:r>
            <a:r>
              <a:rPr lang="ar-EG" sz="2000" b="1" dirty="0"/>
              <a:t>حاسبة عائد الاستثمار (</a:t>
            </a:r>
            <a:r>
              <a:rPr lang="en-MY" sz="2000" b="1" dirty="0"/>
              <a:t>ROI)</a:t>
            </a:r>
            <a:r>
              <a:rPr lang="en-MY" sz="2000" dirty="0"/>
              <a:t> </a:t>
            </a:r>
            <a:r>
              <a:rPr lang="ar-EG" sz="2000" dirty="0"/>
              <a:t>باستخدام </a:t>
            </a:r>
            <a:r>
              <a:rPr lang="en-MY" sz="2000" b="1" dirty="0"/>
              <a:t>Excel</a:t>
            </a:r>
            <a:r>
              <a:rPr lang="en-MY" sz="2000" dirty="0"/>
              <a:t> </a:t>
            </a:r>
            <a:r>
              <a:rPr lang="ar-EG" sz="2000" dirty="0"/>
              <a:t>بسهولة. إليك خطوات بسيطة لإنشاء الحاسبة:</a:t>
            </a:r>
          </a:p>
          <a:p>
            <a:pPr algn="r" rtl="1"/>
            <a:r>
              <a:rPr lang="ar-EG" sz="2000" b="1" dirty="0"/>
              <a:t>1. إعداد الأعمدة:</a:t>
            </a:r>
          </a:p>
          <a:p>
            <a:pPr algn="r" rtl="1"/>
            <a:r>
              <a:rPr lang="ar-EG" sz="2000" dirty="0"/>
              <a:t>افتح </a:t>
            </a:r>
            <a:r>
              <a:rPr lang="en-MY" sz="2000" dirty="0"/>
              <a:t>Excel </a:t>
            </a:r>
            <a:r>
              <a:rPr lang="ar-EG" sz="2000" dirty="0"/>
              <a:t>وأدرج الأعمدة التالية:</a:t>
            </a:r>
          </a:p>
          <a:p>
            <a:pPr algn="r" rtl="1"/>
            <a:r>
              <a:rPr lang="en-MY" sz="2000" b="1" dirty="0"/>
              <a:t>A1</a:t>
            </a:r>
            <a:r>
              <a:rPr lang="en-MY" sz="2000" dirty="0"/>
              <a:t>: "</a:t>
            </a:r>
            <a:r>
              <a:rPr lang="ar-EG" sz="2000" dirty="0"/>
              <a:t>التكلفة الإجمالية للحملة"</a:t>
            </a:r>
          </a:p>
          <a:p>
            <a:pPr algn="r" rtl="1"/>
            <a:r>
              <a:rPr lang="en-MY" sz="2000" b="1" dirty="0" err="1"/>
              <a:t>B1</a:t>
            </a:r>
            <a:r>
              <a:rPr lang="en-MY" sz="2000" dirty="0"/>
              <a:t>: "</a:t>
            </a:r>
            <a:r>
              <a:rPr lang="ar-EG" sz="2000" dirty="0"/>
              <a:t>الإيرادات الناتجة"</a:t>
            </a:r>
          </a:p>
          <a:p>
            <a:pPr algn="r" rtl="1"/>
            <a:r>
              <a:rPr lang="en-MY" sz="2000" b="1" dirty="0" err="1"/>
              <a:t>C1</a:t>
            </a:r>
            <a:r>
              <a:rPr lang="en-MY" sz="2000" dirty="0"/>
              <a:t>: "</a:t>
            </a:r>
            <a:r>
              <a:rPr lang="ar-EG" sz="2000" dirty="0"/>
              <a:t>عائد الاستثمار (</a:t>
            </a:r>
            <a:r>
              <a:rPr lang="en-MY" sz="2000" dirty="0"/>
              <a:t>ROI)"</a:t>
            </a:r>
          </a:p>
          <a:p>
            <a:pPr algn="r" rtl="1"/>
            <a:r>
              <a:rPr lang="en-MY" sz="2000" b="1" dirty="0"/>
              <a:t>2. </a:t>
            </a:r>
            <a:r>
              <a:rPr lang="ar-EG" sz="2000" b="1" dirty="0"/>
              <a:t>إدخال البيانات:</a:t>
            </a:r>
          </a:p>
          <a:p>
            <a:pPr algn="r" rtl="1"/>
            <a:r>
              <a:rPr lang="ar-EG" sz="2000" dirty="0"/>
              <a:t>في الخلايا أسفل الأعمدة:</a:t>
            </a:r>
          </a:p>
          <a:p>
            <a:pPr algn="r" rtl="1"/>
            <a:r>
              <a:rPr lang="ar-EG" sz="2000" dirty="0"/>
              <a:t>في </a:t>
            </a:r>
            <a:r>
              <a:rPr lang="en-MY" sz="2000" b="1" dirty="0" err="1"/>
              <a:t>A2</a:t>
            </a:r>
            <a:r>
              <a:rPr lang="en-MY" sz="2000" dirty="0"/>
              <a:t>: </a:t>
            </a:r>
            <a:r>
              <a:rPr lang="ar-EG" sz="2000" dirty="0"/>
              <a:t>أدخل التكلفة الإجمالية للحملة التسويقية (مثلاً 1000 دولار).</a:t>
            </a:r>
          </a:p>
          <a:p>
            <a:pPr algn="r" rtl="1"/>
            <a:r>
              <a:rPr lang="ar-EG" sz="2000" dirty="0"/>
              <a:t>في </a:t>
            </a:r>
            <a:r>
              <a:rPr lang="en-MY" sz="2000" b="1" dirty="0" err="1"/>
              <a:t>B2</a:t>
            </a:r>
            <a:r>
              <a:rPr lang="en-MY" sz="2000" dirty="0"/>
              <a:t>: </a:t>
            </a:r>
            <a:r>
              <a:rPr lang="ar-EG" sz="2000" dirty="0"/>
              <a:t>أدخل الإيرادات الناتجة من الحملة (مثلاً 5000 دولار).</a:t>
            </a:r>
          </a:p>
          <a:p>
            <a:pPr algn="r" rtl="1"/>
            <a:endParaRPr lang="ar-EG" sz="2400" b="1" dirty="0"/>
          </a:p>
        </p:txBody>
      </p:sp>
      <p:pic>
        <p:nvPicPr>
          <p:cNvPr id="10" name="Picture 9"/>
          <p:cNvPicPr>
            <a:picLocks noChangeAspect="1"/>
          </p:cNvPicPr>
          <p:nvPr/>
        </p:nvPicPr>
        <p:blipFill>
          <a:blip r:embed="rId3"/>
          <a:stretch>
            <a:fillRect/>
          </a:stretch>
        </p:blipFill>
        <p:spPr>
          <a:xfrm>
            <a:off x="688657" y="3135880"/>
            <a:ext cx="2219325" cy="2066925"/>
          </a:xfrm>
          <a:prstGeom prst="rect">
            <a:avLst/>
          </a:prstGeom>
        </p:spPr>
      </p:pic>
    </p:spTree>
    <p:extLst>
      <p:ext uri="{BB962C8B-B14F-4D97-AF65-F5344CB8AC3E}">
        <p14:creationId xmlns:p14="http://schemas.microsoft.com/office/powerpoint/2010/main" val="26081440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940469"/>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a:endParaRPr lang="ar-EG" sz="1400" b="1" dirty="0">
              <a:solidFill>
                <a:prstClr val="black"/>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2626178" y="1977097"/>
            <a:ext cx="8466655" cy="523220"/>
          </a:xfrm>
          <a:prstGeom prst="rect">
            <a:avLst/>
          </a:prstGeom>
          <a:noFill/>
        </p:spPr>
        <p:txBody>
          <a:bodyPr wrap="square" rtlCol="0">
            <a:spAutoFit/>
          </a:bodyPr>
          <a:lstStyle/>
          <a:p>
            <a:pPr lvl="0" algn="ctr" rtl="1"/>
            <a:r>
              <a:rPr lang="ar-EG" sz="2800" b="1" dirty="0" smtClean="0"/>
              <a:t>5.3.3 </a:t>
            </a:r>
            <a:r>
              <a:rPr lang="ar-EG" sz="2800" b="1" dirty="0"/>
              <a:t>خطوات حساب عائد الاستثمار في التسويق</a:t>
            </a:r>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DD8EFD84-C936-6509-8FD5-F02CC2F93EF3}"/>
              </a:ext>
            </a:extLst>
          </p:cNvPr>
          <p:cNvSpPr txBox="1"/>
          <p:nvPr/>
        </p:nvSpPr>
        <p:spPr>
          <a:xfrm>
            <a:off x="492141" y="2500317"/>
            <a:ext cx="9938563" cy="2862322"/>
          </a:xfrm>
          <a:prstGeom prst="rect">
            <a:avLst/>
          </a:prstGeom>
          <a:noFill/>
        </p:spPr>
        <p:txBody>
          <a:bodyPr wrap="square" rtlCol="0">
            <a:spAutoFit/>
          </a:bodyPr>
          <a:lstStyle/>
          <a:p>
            <a:pPr algn="r"/>
            <a:r>
              <a:rPr lang="ar-EG" dirty="0"/>
              <a:t>تلخيص النقاط الرئيسية لحساب </a:t>
            </a:r>
            <a:r>
              <a:rPr lang="ar-EG" b="1" dirty="0"/>
              <a:t>عائد الاستثمار في التسويق</a:t>
            </a:r>
            <a:r>
              <a:rPr lang="ar-EG" dirty="0"/>
              <a:t>:</a:t>
            </a:r>
          </a:p>
          <a:p>
            <a:pPr marL="285750" indent="-285750" algn="r" rtl="1">
              <a:buFont typeface="Arial" panose="020B0604020202020204" pitchFamily="34" charset="0"/>
              <a:buChar char="•"/>
            </a:pPr>
            <a:r>
              <a:rPr lang="ar-EG" sz="1600" b="1" dirty="0"/>
              <a:t>جمع البيانات</a:t>
            </a:r>
            <a:r>
              <a:rPr lang="ar-EG" sz="1600" dirty="0"/>
              <a:t>:</a:t>
            </a:r>
          </a:p>
          <a:p>
            <a:pPr marL="742950" lvl="1" indent="-285750" algn="r" rtl="1">
              <a:buFont typeface="Arial" panose="020B0604020202020204" pitchFamily="34" charset="0"/>
              <a:buChar char="•"/>
            </a:pPr>
            <a:r>
              <a:rPr lang="ar-EG" sz="1600" dirty="0"/>
              <a:t>إجمالي الإيرادات المتولدة.</a:t>
            </a:r>
          </a:p>
          <a:p>
            <a:pPr marL="742950" lvl="1" indent="-285750" algn="r" rtl="1">
              <a:buFont typeface="Arial" panose="020B0604020202020204" pitchFamily="34" charset="0"/>
              <a:buChar char="•"/>
            </a:pPr>
            <a:r>
              <a:rPr lang="ar-EG" sz="1600" dirty="0"/>
              <a:t>إجمالي تكاليف التسويق</a:t>
            </a:r>
            <a:r>
              <a:rPr lang="ar-EG" sz="1600" dirty="0" smtClean="0"/>
              <a:t>.</a:t>
            </a:r>
          </a:p>
          <a:p>
            <a:pPr marL="742950" lvl="1" indent="-285750" algn="r" rtl="1">
              <a:buFont typeface="Arial" panose="020B0604020202020204" pitchFamily="34" charset="0"/>
              <a:buChar char="•"/>
            </a:pPr>
            <a:endParaRPr lang="ar-EG" sz="1600" dirty="0"/>
          </a:p>
          <a:p>
            <a:pPr marL="285750" indent="-285750" algn="r" rtl="1">
              <a:buFont typeface="Arial" panose="020B0604020202020204" pitchFamily="34" charset="0"/>
              <a:buChar char="•"/>
            </a:pPr>
            <a:r>
              <a:rPr lang="ar-EG" sz="1600" b="1" dirty="0"/>
              <a:t>حساب صافي الربح</a:t>
            </a:r>
            <a:r>
              <a:rPr lang="ar-EG" sz="1600" dirty="0"/>
              <a:t>:</a:t>
            </a:r>
          </a:p>
          <a:p>
            <a:pPr marL="742950" lvl="1" indent="-285750" algn="r" rtl="1">
              <a:buFont typeface="Arial" panose="020B0604020202020204" pitchFamily="34" charset="0"/>
              <a:buChar char="•"/>
            </a:pPr>
            <a:r>
              <a:rPr lang="ar-EG" sz="1600" dirty="0" smtClean="0"/>
              <a:t>.</a:t>
            </a:r>
            <a:endParaRPr lang="ar-EG" sz="1600" dirty="0"/>
          </a:p>
          <a:p>
            <a:pPr marL="285750" indent="-285750" algn="r" rtl="1">
              <a:buFont typeface="Arial" panose="020B0604020202020204" pitchFamily="34" charset="0"/>
              <a:buChar char="•"/>
            </a:pPr>
            <a:r>
              <a:rPr lang="ar-EG" sz="1600" dirty="0">
                <a:solidFill>
                  <a:srgbClr val="FF0000"/>
                </a:solidFill>
              </a:rPr>
              <a:t>صافي الربح = إجمالي الإيرادات - إجمالي تكاليف </a:t>
            </a:r>
            <a:r>
              <a:rPr lang="ar-EG" sz="1600" dirty="0" smtClean="0">
                <a:solidFill>
                  <a:srgbClr val="FF0000"/>
                </a:solidFill>
              </a:rPr>
              <a:t>التسويق</a:t>
            </a:r>
          </a:p>
          <a:p>
            <a:pPr marL="285750" indent="-285750" algn="r" rtl="1">
              <a:buFont typeface="Arial" panose="020B0604020202020204" pitchFamily="34" charset="0"/>
              <a:buChar char="•"/>
            </a:pPr>
            <a:endParaRPr lang="ar-EG" sz="1600" b="1" dirty="0" smtClean="0"/>
          </a:p>
          <a:p>
            <a:pPr marL="285750" indent="-285750" algn="r" rtl="1">
              <a:buFont typeface="Arial" panose="020B0604020202020204" pitchFamily="34" charset="0"/>
              <a:buChar char="•"/>
            </a:pPr>
            <a:r>
              <a:rPr lang="ar-EG" sz="1600" b="1" dirty="0" smtClean="0"/>
              <a:t>استخدام </a:t>
            </a:r>
            <a:r>
              <a:rPr lang="ar-EG" sz="1600" b="1" dirty="0"/>
              <a:t>الصيغة</a:t>
            </a:r>
            <a:r>
              <a:rPr lang="ar-EG" sz="1600" dirty="0"/>
              <a:t>:</a:t>
            </a:r>
          </a:p>
          <a:p>
            <a:pPr marL="742950" lvl="1" indent="-285750" algn="r" rtl="1">
              <a:buFont typeface="Arial" panose="020B0604020202020204" pitchFamily="34" charset="0"/>
              <a:buChar char="•"/>
            </a:pPr>
            <a:r>
              <a:rPr lang="ar-EG" sz="1600" dirty="0"/>
              <a:t>الصيغة: </a:t>
            </a:r>
            <a:r>
              <a:rPr lang="en-MY" sz="1600" dirty="0"/>
              <a:t>ROI = (</a:t>
            </a:r>
            <a:r>
              <a:rPr lang="ar-EG" sz="1600" dirty="0"/>
              <a:t>صافي الربح / تكاليف التسويق) × </a:t>
            </a:r>
            <a:r>
              <a:rPr lang="ar-EG" dirty="0"/>
              <a:t>100</a:t>
            </a:r>
            <a:r>
              <a:rPr lang="ar-EG" sz="1400" dirty="0" smtClean="0"/>
              <a:t>.</a:t>
            </a:r>
            <a:endParaRPr lang="ar-EG" sz="1400" dirty="0"/>
          </a:p>
        </p:txBody>
      </p:sp>
      <p:sp>
        <p:nvSpPr>
          <p:cNvPr id="3" name="TextBox 2"/>
          <p:cNvSpPr txBox="1"/>
          <p:nvPr/>
        </p:nvSpPr>
        <p:spPr>
          <a:xfrm>
            <a:off x="1463847" y="2479503"/>
            <a:ext cx="3683726" cy="3785652"/>
          </a:xfrm>
          <a:prstGeom prst="rect">
            <a:avLst/>
          </a:prstGeom>
          <a:noFill/>
        </p:spPr>
        <p:txBody>
          <a:bodyPr wrap="square" rtlCol="0">
            <a:spAutoFit/>
          </a:bodyPr>
          <a:lstStyle/>
          <a:p>
            <a:pPr marL="285750" lvl="0" indent="-285750" algn="r" rtl="1">
              <a:buFont typeface="Arial" panose="020B0604020202020204" pitchFamily="34" charset="0"/>
              <a:buChar char="•"/>
            </a:pPr>
            <a:r>
              <a:rPr lang="ar-EG" sz="1600" b="1" dirty="0">
                <a:solidFill>
                  <a:prstClr val="black"/>
                </a:solidFill>
              </a:rPr>
              <a:t>تفسير النتيجة</a:t>
            </a:r>
            <a:r>
              <a:rPr lang="ar-EG" sz="1600" dirty="0">
                <a:solidFill>
                  <a:prstClr val="black"/>
                </a:solidFill>
              </a:rPr>
              <a:t>:</a:t>
            </a:r>
          </a:p>
          <a:p>
            <a:pPr marL="742950" lvl="1" indent="-285750" algn="r" rtl="1">
              <a:buFont typeface="Arial" panose="020B0604020202020204" pitchFamily="34" charset="0"/>
              <a:buChar char="•"/>
            </a:pPr>
            <a:r>
              <a:rPr lang="ar-EG" sz="1600" u="sng" dirty="0">
                <a:solidFill>
                  <a:srgbClr val="FF0000"/>
                </a:solidFill>
              </a:rPr>
              <a:t>عائد استثمار إيجابي</a:t>
            </a:r>
            <a:r>
              <a:rPr lang="ar-EG" sz="1600" dirty="0">
                <a:solidFill>
                  <a:prstClr val="black"/>
                </a:solidFill>
              </a:rPr>
              <a:t>: الحملة كانت مربحة.</a:t>
            </a:r>
          </a:p>
          <a:p>
            <a:pPr marL="742950" lvl="1" indent="-285750" algn="r" rtl="1">
              <a:buFont typeface="Arial" panose="020B0604020202020204" pitchFamily="34" charset="0"/>
              <a:buChar char="•"/>
            </a:pPr>
            <a:r>
              <a:rPr lang="ar-EG" sz="1600" u="sng" dirty="0">
                <a:solidFill>
                  <a:srgbClr val="FF0000"/>
                </a:solidFill>
              </a:rPr>
              <a:t>عائد استثمار سلبي</a:t>
            </a:r>
            <a:r>
              <a:rPr lang="ar-EG" sz="1600" dirty="0">
                <a:solidFill>
                  <a:prstClr val="black"/>
                </a:solidFill>
              </a:rPr>
              <a:t>: الحملة حققت خسارة.</a:t>
            </a:r>
          </a:p>
          <a:p>
            <a:pPr marL="742950" lvl="1" indent="-285750" algn="r" rtl="1">
              <a:buFont typeface="Arial" panose="020B0604020202020204" pitchFamily="34" charset="0"/>
              <a:buChar char="•"/>
            </a:pPr>
            <a:r>
              <a:rPr lang="ar-EG" sz="1600" u="sng" dirty="0">
                <a:solidFill>
                  <a:srgbClr val="FF0000"/>
                </a:solidFill>
              </a:rPr>
              <a:t>عائد استثمار صفر</a:t>
            </a:r>
            <a:r>
              <a:rPr lang="ar-EG" sz="1600" dirty="0">
                <a:solidFill>
                  <a:prstClr val="black"/>
                </a:solidFill>
              </a:rPr>
              <a:t>: الحملة لم تحقق ربحًا أو خسارة</a:t>
            </a:r>
            <a:r>
              <a:rPr lang="ar-EG" sz="1600" dirty="0" smtClean="0">
                <a:solidFill>
                  <a:prstClr val="black"/>
                </a:solidFill>
              </a:rPr>
              <a:t>.</a:t>
            </a:r>
          </a:p>
          <a:p>
            <a:pPr marL="742950" lvl="1" indent="-285750" algn="r" rtl="1">
              <a:buFont typeface="Arial" panose="020B0604020202020204" pitchFamily="34" charset="0"/>
              <a:buChar char="•"/>
            </a:pPr>
            <a:endParaRPr lang="ar-EG" sz="1600" dirty="0">
              <a:solidFill>
                <a:prstClr val="black"/>
              </a:solidFill>
            </a:endParaRPr>
          </a:p>
          <a:p>
            <a:pPr marL="285750" lvl="0" indent="-285750" algn="r" rtl="1">
              <a:buFont typeface="Arial" panose="020B0604020202020204" pitchFamily="34" charset="0"/>
              <a:buChar char="•"/>
            </a:pPr>
            <a:r>
              <a:rPr lang="ar-EG" sz="1600" b="1" dirty="0">
                <a:solidFill>
                  <a:prstClr val="black"/>
                </a:solidFill>
              </a:rPr>
              <a:t>تحديد الأهداف</a:t>
            </a:r>
            <a:r>
              <a:rPr lang="ar-EG" sz="1600" dirty="0">
                <a:solidFill>
                  <a:prstClr val="black"/>
                </a:solidFill>
              </a:rPr>
              <a:t>:</a:t>
            </a:r>
          </a:p>
          <a:p>
            <a:pPr marL="742950" lvl="1" indent="-285750" algn="r" rtl="1">
              <a:buFont typeface="Arial" panose="020B0604020202020204" pitchFamily="34" charset="0"/>
              <a:buChar char="•"/>
            </a:pPr>
            <a:r>
              <a:rPr lang="ar-EG" sz="1600" dirty="0">
                <a:solidFill>
                  <a:prstClr val="black"/>
                </a:solidFill>
              </a:rPr>
              <a:t>قارن عائد الاستثمار بالأهداف والمعايير المحددة مسبقًا</a:t>
            </a:r>
            <a:r>
              <a:rPr lang="ar-EG" sz="1600" dirty="0" smtClean="0">
                <a:solidFill>
                  <a:prstClr val="black"/>
                </a:solidFill>
              </a:rPr>
              <a:t>.</a:t>
            </a:r>
          </a:p>
          <a:p>
            <a:pPr marL="742950" lvl="1" indent="-285750" algn="r" rtl="1">
              <a:buFont typeface="Arial" panose="020B0604020202020204" pitchFamily="34" charset="0"/>
              <a:buChar char="•"/>
            </a:pPr>
            <a:endParaRPr lang="ar-EG" sz="1600" dirty="0">
              <a:solidFill>
                <a:prstClr val="black"/>
              </a:solidFill>
            </a:endParaRPr>
          </a:p>
          <a:p>
            <a:pPr marL="285750" lvl="0" indent="-285750" algn="r" rtl="1">
              <a:buFont typeface="Arial" panose="020B0604020202020204" pitchFamily="34" charset="0"/>
              <a:buChar char="•"/>
            </a:pPr>
            <a:r>
              <a:rPr lang="ar-EG" sz="1600" b="1" dirty="0">
                <a:solidFill>
                  <a:prstClr val="black"/>
                </a:solidFill>
              </a:rPr>
              <a:t>التحليل والتحسين</a:t>
            </a:r>
            <a:r>
              <a:rPr lang="ar-EG" sz="1600" dirty="0">
                <a:solidFill>
                  <a:prstClr val="black"/>
                </a:solidFill>
              </a:rPr>
              <a:t>:</a:t>
            </a:r>
          </a:p>
          <a:p>
            <a:pPr marL="742950" lvl="1" indent="-285750" algn="r" rtl="1">
              <a:buFont typeface="Arial" panose="020B0604020202020204" pitchFamily="34" charset="0"/>
              <a:buChar char="•"/>
            </a:pPr>
            <a:r>
              <a:rPr lang="ar-EG" sz="1600" dirty="0">
                <a:solidFill>
                  <a:prstClr val="black"/>
                </a:solidFill>
              </a:rPr>
              <a:t>استخدام البيانات لتحليل الحملات وتحسينها في المستقبل</a:t>
            </a:r>
          </a:p>
          <a:p>
            <a:pPr marL="342900" lvl="0" indent="-342900" algn="r" rtl="1">
              <a:buFont typeface="Wingdings" panose="05000000000000000000" pitchFamily="2" charset="2"/>
              <a:buChar char="Ø"/>
            </a:pPr>
            <a:endParaRPr lang="ar-EG" sz="1400" b="1" dirty="0">
              <a:solidFill>
                <a:prstClr val="black"/>
              </a:solidFill>
            </a:endParaRPr>
          </a:p>
          <a:p>
            <a:endParaRPr lang="en-MY" dirty="0"/>
          </a:p>
        </p:txBody>
      </p:sp>
    </p:spTree>
    <p:extLst>
      <p:ext uri="{BB962C8B-B14F-4D97-AF65-F5344CB8AC3E}">
        <p14:creationId xmlns:p14="http://schemas.microsoft.com/office/powerpoint/2010/main" val="68859546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997762" y="1576782"/>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2637035" y="1536902"/>
            <a:ext cx="8466655" cy="1015663"/>
          </a:xfrm>
          <a:prstGeom prst="rect">
            <a:avLst/>
          </a:prstGeom>
          <a:noFill/>
        </p:spPr>
        <p:txBody>
          <a:bodyPr wrap="square" rtlCol="0">
            <a:spAutoFit/>
          </a:bodyPr>
          <a:lstStyle/>
          <a:p>
            <a:pPr algn="ctr" rtl="1"/>
            <a:r>
              <a:rPr lang="ar-EG" sz="3200" dirty="0"/>
              <a:t> </a:t>
            </a:r>
            <a:r>
              <a:rPr lang="ar-EG" sz="3200" b="1" dirty="0" smtClean="0"/>
              <a:t>5.3.4 حاسبة </a:t>
            </a:r>
            <a:r>
              <a:rPr lang="ar-EG" sz="3200" b="1" dirty="0"/>
              <a:t>تسويق عائد الاستثمار </a:t>
            </a:r>
            <a:r>
              <a:rPr lang="ar-EG" sz="3200" b="1" dirty="0" smtClean="0"/>
              <a:t>الرقمية</a:t>
            </a:r>
            <a:endParaRPr lang="ar-EG" sz="3200" b="1" dirty="0"/>
          </a:p>
          <a:p>
            <a:pPr algn="ctr" rtl="1"/>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DD8EFD84-C936-6509-8FD5-F02CC2F93EF3}"/>
              </a:ext>
            </a:extLst>
          </p:cNvPr>
          <p:cNvSpPr txBox="1"/>
          <p:nvPr/>
        </p:nvSpPr>
        <p:spPr>
          <a:xfrm>
            <a:off x="3294616" y="2145308"/>
            <a:ext cx="6927966" cy="1569660"/>
          </a:xfrm>
          <a:prstGeom prst="rect">
            <a:avLst/>
          </a:prstGeom>
          <a:noFill/>
        </p:spPr>
        <p:txBody>
          <a:bodyPr wrap="square" rtlCol="0">
            <a:spAutoFit/>
          </a:bodyPr>
          <a:lstStyle/>
          <a:p>
            <a:pPr algn="r" rtl="1"/>
            <a:r>
              <a:rPr lang="ar-EG" dirty="0"/>
              <a:t>3. </a:t>
            </a:r>
            <a:r>
              <a:rPr lang="ar-EG" b="1" dirty="0"/>
              <a:t>استخدام المعادلة لحساب </a:t>
            </a:r>
            <a:r>
              <a:rPr lang="en-MY" b="1" dirty="0" smtClean="0"/>
              <a:t>ROI</a:t>
            </a:r>
            <a:r>
              <a:rPr lang="ar-EG" b="1" dirty="0" smtClean="0"/>
              <a:t>:</a:t>
            </a:r>
          </a:p>
          <a:p>
            <a:pPr algn="r" rtl="1"/>
            <a:r>
              <a:rPr lang="ar-EG" dirty="0"/>
              <a:t>في </a:t>
            </a:r>
            <a:r>
              <a:rPr lang="en-MY" b="1" dirty="0" err="1"/>
              <a:t>C2</a:t>
            </a:r>
            <a:r>
              <a:rPr lang="en-MY" dirty="0"/>
              <a:t>، </a:t>
            </a:r>
            <a:r>
              <a:rPr lang="ar-EG" dirty="0"/>
              <a:t>أدخل المعادلة التالية لحساب </a:t>
            </a:r>
            <a:r>
              <a:rPr lang="ar-EG" b="1" dirty="0"/>
              <a:t>عائد </a:t>
            </a:r>
            <a:r>
              <a:rPr lang="ar-EG" b="1" dirty="0" smtClean="0"/>
              <a:t>الاستثمار</a:t>
            </a:r>
            <a:endParaRPr lang="en-US" b="1" dirty="0" smtClean="0"/>
          </a:p>
          <a:p>
            <a:pPr algn="r" rtl="1"/>
            <a:endParaRPr lang="en-US" b="1" dirty="0"/>
          </a:p>
          <a:p>
            <a:pPr algn="r" rtl="1"/>
            <a:endParaRPr lang="ar-EG" dirty="0"/>
          </a:p>
          <a:p>
            <a:pPr marL="342900" indent="-342900" algn="r" rtl="1">
              <a:buFont typeface="Wingdings" panose="05000000000000000000" pitchFamily="2" charset="2"/>
              <a:buChar char="Ø"/>
            </a:pPr>
            <a:endParaRPr lang="ar-EG" sz="2400" b="1" dirty="0"/>
          </a:p>
        </p:txBody>
      </p:sp>
      <p:sp>
        <p:nvSpPr>
          <p:cNvPr id="9" name="Rectangle 2"/>
          <p:cNvSpPr>
            <a:spLocks noChangeArrowheads="1"/>
          </p:cNvSpPr>
          <p:nvPr/>
        </p:nvSpPr>
        <p:spPr bwMode="auto">
          <a:xfrm>
            <a:off x="997762" y="2036199"/>
            <a:ext cx="2927337" cy="3693319"/>
          </a:xfrm>
          <a:prstGeom prst="rect">
            <a:avLst/>
          </a:prstGeom>
          <a:ln/>
          <a:extLst/>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ctr" anchorCtr="0" compatLnSpc="1">
            <a:prstTxWarp prst="textNoShape">
              <a:avLst/>
            </a:prstTxWarp>
            <a:spAutoFit/>
          </a:bodyPr>
          <a:lstStyle/>
          <a:p>
            <a:pPr algn="r" rtl="1"/>
            <a:r>
              <a:rPr lang="ar-EG" b="1" dirty="0"/>
              <a:t>4. تفسير النتيجة:</a:t>
            </a:r>
          </a:p>
          <a:p>
            <a:pPr marL="285750" indent="-285750" algn="r" rtl="1">
              <a:buFont typeface="Arial" panose="020B0604020202020204" pitchFamily="34" charset="0"/>
              <a:buChar char="•"/>
            </a:pPr>
            <a:r>
              <a:rPr lang="ar-EG" dirty="0"/>
              <a:t>إذا كانت </a:t>
            </a:r>
            <a:r>
              <a:rPr lang="ar-EG" b="1" u="sng" dirty="0"/>
              <a:t>النتيجة 100%، </a:t>
            </a:r>
            <a:r>
              <a:rPr lang="ar-EG" dirty="0"/>
              <a:t>فهذا يعني أن الإيرادات تعادل تمامًا التكاليف</a:t>
            </a:r>
            <a:r>
              <a:rPr lang="ar-EG" dirty="0" smtClean="0"/>
              <a:t>.</a:t>
            </a:r>
            <a:endParaRPr lang="en-US" dirty="0" smtClean="0"/>
          </a:p>
          <a:p>
            <a:pPr marL="285750" indent="-285750" algn="r" rtl="1">
              <a:buFont typeface="Arial" panose="020B0604020202020204" pitchFamily="34" charset="0"/>
              <a:buChar char="•"/>
            </a:pPr>
            <a:endParaRPr lang="ar-EG" dirty="0"/>
          </a:p>
          <a:p>
            <a:pPr marL="285750" indent="-285750" algn="r" rtl="1">
              <a:buFont typeface="Arial" panose="020B0604020202020204" pitchFamily="34" charset="0"/>
              <a:buChar char="•"/>
            </a:pPr>
            <a:r>
              <a:rPr lang="ar-EG" dirty="0"/>
              <a:t>إذا كانت </a:t>
            </a:r>
            <a:r>
              <a:rPr lang="ar-EG" b="1" u="sng" dirty="0"/>
              <a:t>النتيجة أكبر من 100%، </a:t>
            </a:r>
            <a:r>
              <a:rPr lang="ar-EG" dirty="0"/>
              <a:t>فهذا يعني أن الحملة كانت مربحة</a:t>
            </a:r>
            <a:r>
              <a:rPr lang="ar-EG" dirty="0" smtClean="0"/>
              <a:t>.</a:t>
            </a:r>
            <a:endParaRPr lang="en-US" dirty="0" smtClean="0"/>
          </a:p>
          <a:p>
            <a:pPr marL="285750" indent="-285750" algn="r" rtl="1">
              <a:buFont typeface="Arial" panose="020B0604020202020204" pitchFamily="34" charset="0"/>
              <a:buChar char="•"/>
            </a:pPr>
            <a:endParaRPr lang="ar-EG" dirty="0"/>
          </a:p>
          <a:p>
            <a:pPr marL="285750" indent="-285750" algn="r" rtl="1">
              <a:buFont typeface="Arial" panose="020B0604020202020204" pitchFamily="34" charset="0"/>
              <a:buChar char="•"/>
            </a:pPr>
            <a:r>
              <a:rPr lang="ar-EG" dirty="0"/>
              <a:t>إذا كانت النتيجة أ</a:t>
            </a:r>
            <a:r>
              <a:rPr lang="ar-EG" b="1" u="sng" dirty="0"/>
              <a:t>قل من 100%،</a:t>
            </a:r>
            <a:r>
              <a:rPr lang="ar-EG" dirty="0"/>
              <a:t> فهذا يعني أن الحملة كانت غير مربحة.</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pic>
        <p:nvPicPr>
          <p:cNvPr id="4" name="Picture 3"/>
          <p:cNvPicPr>
            <a:picLocks noChangeAspect="1"/>
          </p:cNvPicPr>
          <p:nvPr/>
        </p:nvPicPr>
        <p:blipFill>
          <a:blip r:embed="rId3"/>
          <a:stretch>
            <a:fillRect/>
          </a:stretch>
        </p:blipFill>
        <p:spPr>
          <a:xfrm>
            <a:off x="5989027" y="2768985"/>
            <a:ext cx="2210108" cy="581106"/>
          </a:xfrm>
          <a:prstGeom prst="rect">
            <a:avLst/>
          </a:prstGeom>
        </p:spPr>
      </p:pic>
      <p:graphicFrame>
        <p:nvGraphicFramePr>
          <p:cNvPr id="6" name="Table 5"/>
          <p:cNvGraphicFramePr>
            <a:graphicFrameLocks noGrp="1"/>
          </p:cNvGraphicFramePr>
          <p:nvPr>
            <p:extLst>
              <p:ext uri="{D42A27DB-BD31-4B8C-83A1-F6EECF244321}">
                <p14:modId xmlns:p14="http://schemas.microsoft.com/office/powerpoint/2010/main" val="1462608828"/>
              </p:ext>
            </p:extLst>
          </p:nvPr>
        </p:nvGraphicFramePr>
        <p:xfrm>
          <a:off x="5312398" y="4023444"/>
          <a:ext cx="5031114" cy="1371600"/>
        </p:xfrm>
        <a:graphic>
          <a:graphicData uri="http://schemas.openxmlformats.org/drawingml/2006/table">
            <a:tbl>
              <a:tblPr>
                <a:tableStyleId>{5940675A-B579-460E-94D1-54222C63F5DA}</a:tableStyleId>
              </a:tblPr>
              <a:tblGrid>
                <a:gridCol w="1677038"/>
                <a:gridCol w="1677038"/>
                <a:gridCol w="1677038"/>
              </a:tblGrid>
              <a:tr h="0">
                <a:tc>
                  <a:txBody>
                    <a:bodyPr/>
                    <a:lstStyle/>
                    <a:p>
                      <a:r>
                        <a:rPr lang="ar-EG" dirty="0"/>
                        <a:t>التكلفة الإجمالية للحملة</a:t>
                      </a:r>
                    </a:p>
                  </a:txBody>
                  <a:tcPr anchor="ctr"/>
                </a:tc>
                <a:tc>
                  <a:txBody>
                    <a:bodyPr/>
                    <a:lstStyle/>
                    <a:p>
                      <a:r>
                        <a:rPr lang="ar-EG" dirty="0"/>
                        <a:t>الإيرادات الناتجة</a:t>
                      </a:r>
                    </a:p>
                  </a:txBody>
                  <a:tcPr anchor="ctr"/>
                </a:tc>
                <a:tc>
                  <a:txBody>
                    <a:bodyPr/>
                    <a:lstStyle/>
                    <a:p>
                      <a:r>
                        <a:rPr lang="ar-EG"/>
                        <a:t>عائد الاستثمار (</a:t>
                      </a:r>
                      <a:r>
                        <a:rPr lang="en-MY"/>
                        <a:t>ROI)</a:t>
                      </a:r>
                    </a:p>
                  </a:txBody>
                  <a:tcPr anchor="ctr"/>
                </a:tc>
              </a:tr>
              <a:tr h="0">
                <a:tc>
                  <a:txBody>
                    <a:bodyPr/>
                    <a:lstStyle/>
                    <a:p>
                      <a:r>
                        <a:rPr lang="en-MY"/>
                        <a:t>1000</a:t>
                      </a:r>
                    </a:p>
                  </a:txBody>
                  <a:tcPr anchor="ctr"/>
                </a:tc>
                <a:tc>
                  <a:txBody>
                    <a:bodyPr/>
                    <a:lstStyle/>
                    <a:p>
                      <a:r>
                        <a:rPr lang="en-MY"/>
                        <a:t>5000</a:t>
                      </a:r>
                    </a:p>
                  </a:txBody>
                  <a:tcPr anchor="ctr"/>
                </a:tc>
                <a:tc>
                  <a:txBody>
                    <a:bodyPr/>
                    <a:lstStyle/>
                    <a:p>
                      <a:r>
                        <a:rPr lang="en-MY"/>
                        <a:t>400%</a:t>
                      </a:r>
                    </a:p>
                  </a:txBody>
                  <a:tcPr anchor="ctr"/>
                </a:tc>
              </a:tr>
              <a:tr h="0">
                <a:tc>
                  <a:txBody>
                    <a:bodyPr/>
                    <a:lstStyle/>
                    <a:p>
                      <a:r>
                        <a:rPr lang="en-MY" dirty="0"/>
                        <a:t>2000</a:t>
                      </a:r>
                    </a:p>
                  </a:txBody>
                  <a:tcPr anchor="ctr"/>
                </a:tc>
                <a:tc>
                  <a:txBody>
                    <a:bodyPr/>
                    <a:lstStyle/>
                    <a:p>
                      <a:r>
                        <a:rPr lang="en-MY" dirty="0"/>
                        <a:t>7000</a:t>
                      </a:r>
                    </a:p>
                  </a:txBody>
                  <a:tcPr anchor="ctr"/>
                </a:tc>
                <a:tc>
                  <a:txBody>
                    <a:bodyPr/>
                    <a:lstStyle/>
                    <a:p>
                      <a:r>
                        <a:rPr lang="en-MY" dirty="0"/>
                        <a:t>250%</a:t>
                      </a:r>
                    </a:p>
                  </a:txBody>
                  <a:tcPr anchor="ctr"/>
                </a:tc>
              </a:tr>
            </a:tbl>
          </a:graphicData>
        </a:graphic>
      </p:graphicFrame>
      <p:sp>
        <p:nvSpPr>
          <p:cNvPr id="10" name="Rectangle 1"/>
          <p:cNvSpPr>
            <a:spLocks noChangeArrowheads="1"/>
          </p:cNvSpPr>
          <p:nvPr/>
        </p:nvSpPr>
        <p:spPr bwMode="auto">
          <a:xfrm>
            <a:off x="3825334" y="3071466"/>
            <a:ext cx="6537494"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ar-SA"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مثال</a:t>
            </a:r>
            <a:endParaRPr kumimoji="0" lang="en-US"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بإدخال القيم في</a:t>
            </a:r>
            <a:r>
              <a:rPr kumimoji="0" lang="en-US"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 Excel، </a:t>
            </a:r>
            <a:r>
              <a:rPr kumimoji="0" lang="ar-SA"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ستتمكن من حساب عائد الاستثمار لحملاتك التسويقية المختلفة</a:t>
            </a:r>
            <a:r>
              <a:rPr kumimoji="0" lang="en-US"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a:t>
            </a:r>
            <a:endParaRPr kumimoji="0" lang="en-US"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26941237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SA" dirty="0" smtClean="0">
                <a:solidFill>
                  <a:schemeClr val="bg1"/>
                </a:solidFill>
                <a:latin typeface="Alexandria" charset="0"/>
                <a:cs typeface="Alexandria" charset="0"/>
              </a:rPr>
              <a:t>ال</a:t>
            </a:r>
            <a:r>
              <a:rPr lang="ar-EG" dirty="0" smtClean="0">
                <a:solidFill>
                  <a:schemeClr val="bg1"/>
                </a:solidFill>
                <a:latin typeface="Alexandria" charset="0"/>
                <a:cs typeface="Alexandria" charset="0"/>
              </a:rPr>
              <a:t>ثالثة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 xmlns:a16="http://schemas.microsoft.com/office/drawing/2014/main" id="{FF0FD337-6BE3-014B-6916-AFAF1FABB81E}"/>
              </a:ext>
            </a:extLst>
          </p:cNvPr>
          <p:cNvSpPr/>
          <p:nvPr/>
        </p:nvSpPr>
        <p:spPr>
          <a:xfrm>
            <a:off x="629392" y="4973157"/>
            <a:ext cx="5245691" cy="1077218"/>
          </a:xfrm>
          <a:prstGeom prst="rect">
            <a:avLst/>
          </a:prstGeom>
          <a:noFill/>
        </p:spPr>
        <p:txBody>
          <a:bodyPr wrap="square">
            <a:spAutoFit/>
          </a:bodyPr>
          <a:lstStyle/>
          <a:p>
            <a:pPr algn="ctr"/>
            <a:r>
              <a:rPr lang="ar-EG" sz="3200" dirty="0" smtClean="0"/>
              <a:t>6</a:t>
            </a:r>
            <a:r>
              <a:rPr lang="ar-EG" sz="3200" b="1" dirty="0" smtClean="0"/>
              <a:t>. </a:t>
            </a:r>
            <a:r>
              <a:rPr lang="ar-EG" sz="3200" b="1" dirty="0"/>
              <a:t>حاسبات عائد الاستثمار في التسويق الرقمي </a:t>
            </a:r>
            <a:r>
              <a:rPr lang="ar-EG" sz="3200" b="1" dirty="0" smtClean="0"/>
              <a:t>الرقمية</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99315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67965" y="1155869"/>
            <a:ext cx="321564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555051"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542631" y="1618679"/>
            <a:ext cx="8466655" cy="954107"/>
          </a:xfrm>
          <a:prstGeom prst="rect">
            <a:avLst/>
          </a:prstGeom>
          <a:noFill/>
        </p:spPr>
        <p:txBody>
          <a:bodyPr wrap="square" rtlCol="0">
            <a:spAutoFit/>
          </a:bodyPr>
          <a:lstStyle/>
          <a:p>
            <a:pPr lvl="0" algn="ctr" rtl="1"/>
            <a:r>
              <a:rPr lang="ar-EG" sz="2800" b="1" dirty="0" smtClean="0"/>
              <a:t>6.1 </a:t>
            </a:r>
            <a:r>
              <a:rPr lang="en-MY" sz="2800" b="1" dirty="0"/>
              <a:t>HubSpot ROI Calculator</a:t>
            </a:r>
            <a:endParaRPr lang="en-US" sz="28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DD8EFD84-C936-6509-8FD5-F02CC2F93EF3}"/>
              </a:ext>
            </a:extLst>
          </p:cNvPr>
          <p:cNvSpPr txBox="1"/>
          <p:nvPr/>
        </p:nvSpPr>
        <p:spPr>
          <a:xfrm>
            <a:off x="3502330" y="2032158"/>
            <a:ext cx="7180910" cy="4216539"/>
          </a:xfrm>
          <a:prstGeom prst="rect">
            <a:avLst/>
          </a:prstGeom>
          <a:noFill/>
        </p:spPr>
        <p:txBody>
          <a:bodyPr wrap="square" rtlCol="0">
            <a:spAutoFit/>
          </a:bodyPr>
          <a:lstStyle/>
          <a:p>
            <a:pPr algn="r" rtl="1"/>
            <a:r>
              <a:rPr lang="ar-EG" sz="2000" dirty="0"/>
              <a:t>هي أداة تقدمها </a:t>
            </a:r>
            <a:r>
              <a:rPr lang="en-MY" sz="2000" b="1" dirty="0"/>
              <a:t>HubSpot </a:t>
            </a:r>
            <a:r>
              <a:rPr lang="ar-EG" sz="2000" b="1" dirty="0"/>
              <a:t>لحساب العائد </a:t>
            </a:r>
            <a:r>
              <a:rPr lang="ar-EG" sz="2000" b="1" dirty="0" smtClean="0"/>
              <a:t>على </a:t>
            </a:r>
            <a:r>
              <a:rPr lang="ar-EG" sz="2000" b="1" dirty="0"/>
              <a:t>الاستثمار </a:t>
            </a:r>
            <a:r>
              <a:rPr lang="ar-EG" sz="2000" dirty="0"/>
              <a:t>(</a:t>
            </a:r>
            <a:r>
              <a:rPr lang="en-MY" sz="2000" dirty="0"/>
              <a:t>ROI) </a:t>
            </a:r>
            <a:r>
              <a:rPr lang="ar-EG" sz="2000" dirty="0"/>
              <a:t>من حملات التسويق الخاصة بك</a:t>
            </a:r>
            <a:r>
              <a:rPr lang="ar-EG" sz="2000" dirty="0" smtClean="0"/>
              <a:t>. يمكن استخدامها لقياس مدى نجاح استثماراتك في التسويق الرقمي عبر قنوات مثل التسويق عبر البريد الإلكتروني، وسائل التواصل الاجتماعي، محركات البحث، والإعلانات المدفوعة.</a:t>
            </a:r>
          </a:p>
          <a:p>
            <a:pPr algn="r"/>
            <a:r>
              <a:rPr lang="ar-EG" sz="2400" b="1" dirty="0" smtClean="0"/>
              <a:t> </a:t>
            </a:r>
            <a:r>
              <a:rPr lang="en-MY" sz="2400" b="1" dirty="0"/>
              <a:t>https://</a:t>
            </a:r>
            <a:r>
              <a:rPr lang="en-MY" sz="2400" b="1" dirty="0" err="1"/>
              <a:t>www.hubspot.com</a:t>
            </a:r>
            <a:r>
              <a:rPr lang="en-MY" sz="2400" b="1" dirty="0"/>
              <a:t>/</a:t>
            </a:r>
            <a:r>
              <a:rPr lang="en-MY" sz="2400" b="1" dirty="0" err="1"/>
              <a:t>roi</a:t>
            </a:r>
            <a:r>
              <a:rPr lang="en-MY" sz="2400" b="1" dirty="0"/>
              <a:t>-calculator/marketing </a:t>
            </a:r>
            <a:r>
              <a:rPr lang="en-MY" sz="2400" dirty="0" smtClean="0"/>
              <a:t>.</a:t>
            </a:r>
            <a:endParaRPr lang="ar-EG" sz="2400" dirty="0"/>
          </a:p>
          <a:p>
            <a:pPr marL="457200" indent="-457200" algn="r" rtl="1">
              <a:buAutoNum type="arabicPeriod"/>
            </a:pPr>
            <a:r>
              <a:rPr lang="ar-EG" sz="2400" b="1" dirty="0" smtClean="0"/>
              <a:t>ا</a:t>
            </a:r>
            <a:r>
              <a:rPr lang="ar-EG" dirty="0" smtClean="0"/>
              <a:t>دخال </a:t>
            </a:r>
            <a:r>
              <a:rPr lang="ar-EG" dirty="0"/>
              <a:t>البيانات الأساسية</a:t>
            </a:r>
            <a:r>
              <a:rPr lang="ar-EG" dirty="0" smtClean="0"/>
              <a:t>:</a:t>
            </a:r>
          </a:p>
          <a:p>
            <a:pPr marL="342900" indent="-342900" algn="r" rtl="1">
              <a:buFont typeface="Arial" panose="020B0604020202020204" pitchFamily="34" charset="0"/>
              <a:buChar char="•"/>
            </a:pPr>
            <a:r>
              <a:rPr lang="ar-EG" dirty="0" smtClean="0"/>
              <a:t> </a:t>
            </a:r>
            <a:r>
              <a:rPr lang="ar-EG" u="sng" dirty="0">
                <a:solidFill>
                  <a:srgbClr val="FF0000"/>
                </a:solidFill>
              </a:rPr>
              <a:t>إجمالي الإيرادات </a:t>
            </a:r>
            <a:r>
              <a:rPr lang="ar-EG" dirty="0"/>
              <a:t>الناتجة عن الحملة التسويقية (</a:t>
            </a:r>
            <a:r>
              <a:rPr lang="ar-EG" b="1" dirty="0"/>
              <a:t>من مبيعات المنتجات أو الخدمات الناتجة عن الحملة</a:t>
            </a:r>
            <a:r>
              <a:rPr lang="ar-EG" dirty="0"/>
              <a:t>). </a:t>
            </a:r>
            <a:endParaRPr lang="ar-EG" dirty="0" smtClean="0"/>
          </a:p>
          <a:p>
            <a:pPr marL="342900" indent="-342900" algn="r" rtl="1">
              <a:buFont typeface="Arial" panose="020B0604020202020204" pitchFamily="34" charset="0"/>
              <a:buChar char="•"/>
            </a:pPr>
            <a:r>
              <a:rPr lang="ar-EG" u="sng" dirty="0" smtClean="0">
                <a:solidFill>
                  <a:srgbClr val="FF0000"/>
                </a:solidFill>
              </a:rPr>
              <a:t>إجمالي </a:t>
            </a:r>
            <a:r>
              <a:rPr lang="ar-EG" u="sng" dirty="0">
                <a:solidFill>
                  <a:srgbClr val="FF0000"/>
                </a:solidFill>
              </a:rPr>
              <a:t>التكاليف </a:t>
            </a:r>
            <a:r>
              <a:rPr lang="ar-EG" dirty="0"/>
              <a:t>الخاصة بالحملة التسويقية (</a:t>
            </a:r>
            <a:r>
              <a:rPr lang="ar-EG" b="1" dirty="0"/>
              <a:t>الإعلانات المدفوعة، رسوم الوكالة، تكاليف البرمجيات، وتكاليف العمالة</a:t>
            </a:r>
            <a:r>
              <a:rPr lang="ar-EG" dirty="0" smtClean="0"/>
              <a:t>).</a:t>
            </a:r>
          </a:p>
          <a:p>
            <a:pPr algn="r" rtl="1"/>
            <a:r>
              <a:rPr lang="ar-EG" dirty="0" smtClean="0"/>
              <a:t>2. </a:t>
            </a:r>
            <a:r>
              <a:rPr lang="ar-EG" dirty="0" smtClean="0">
                <a:solidFill>
                  <a:srgbClr val="FF0000"/>
                </a:solidFill>
              </a:rPr>
              <a:t>حساب </a:t>
            </a:r>
            <a:r>
              <a:rPr lang="en-MY" dirty="0">
                <a:solidFill>
                  <a:srgbClr val="FF0000"/>
                </a:solidFill>
              </a:rPr>
              <a:t>ROI </a:t>
            </a:r>
            <a:r>
              <a:rPr lang="ar-EG" dirty="0">
                <a:solidFill>
                  <a:srgbClr val="FF0000"/>
                </a:solidFill>
              </a:rPr>
              <a:t>تلقائيًا</a:t>
            </a:r>
            <a:r>
              <a:rPr lang="ar-EG" dirty="0"/>
              <a:t>: بعد إدخال هذه البيانات، تقوم الحاسبة بحساب عائد الاستثمار باستخدام الصيغة التالية</a:t>
            </a:r>
            <a:r>
              <a:rPr lang="ar-EG" dirty="0" smtClean="0"/>
              <a:t>.</a:t>
            </a:r>
            <a:endParaRPr lang="ar-EG" dirty="0"/>
          </a:p>
          <a:p>
            <a:pPr lvl="0" algn="r" rtl="1"/>
            <a:endParaRPr lang="en-MY" sz="3200" dirty="0"/>
          </a:p>
        </p:txBody>
      </p:sp>
      <p:sp>
        <p:nvSpPr>
          <p:cNvPr id="10" name="Rectangle 9"/>
          <p:cNvSpPr/>
          <p:nvPr/>
        </p:nvSpPr>
        <p:spPr>
          <a:xfrm>
            <a:off x="-1" y="2095732"/>
            <a:ext cx="3502329" cy="3477875"/>
          </a:xfrm>
          <a:prstGeom prst="rect">
            <a:avLst/>
          </a:prstGeom>
          <a:solidFill>
            <a:srgbClr val="92D050"/>
          </a:solidFill>
        </p:spPr>
        <p:txBody>
          <a:bodyPr wrap="square">
            <a:spAutoFit/>
          </a:bodyPr>
          <a:lstStyle/>
          <a:p>
            <a:pPr algn="r" rtl="1"/>
            <a:r>
              <a:rPr lang="ar-EG" sz="2000" b="1" dirty="0" smtClean="0"/>
              <a:t>مزايا </a:t>
            </a:r>
            <a:r>
              <a:rPr lang="ar-EG" sz="2000" b="1" dirty="0"/>
              <a:t>الرئيسية لحاسبة </a:t>
            </a:r>
            <a:r>
              <a:rPr lang="en-MY" sz="2000" b="1" dirty="0"/>
              <a:t>HubSpot:</a:t>
            </a:r>
          </a:p>
          <a:p>
            <a:pPr algn="r" rtl="1">
              <a:buFont typeface="Arial" panose="020B0604020202020204" pitchFamily="34" charset="0"/>
              <a:buChar char="•"/>
            </a:pPr>
            <a:r>
              <a:rPr lang="ar-EG" sz="2000" b="1" dirty="0"/>
              <a:t>سهولة الاستخدام</a:t>
            </a:r>
            <a:r>
              <a:rPr lang="ar-EG" sz="2000" dirty="0"/>
              <a:t>: واجهة بسيطة تتيح لك إدخال البيانات بسرعة.</a:t>
            </a:r>
          </a:p>
          <a:p>
            <a:pPr algn="r" rtl="1">
              <a:buFont typeface="Arial" panose="020B0604020202020204" pitchFamily="34" charset="0"/>
              <a:buChar char="•"/>
            </a:pPr>
            <a:r>
              <a:rPr lang="ar-EG" sz="2000" b="1" dirty="0"/>
              <a:t>حسابات دقيقة</a:t>
            </a:r>
            <a:r>
              <a:rPr lang="ar-EG" sz="2000" dirty="0"/>
              <a:t>: توفر نتائج دقيقة لحساب </a:t>
            </a:r>
            <a:r>
              <a:rPr lang="ar-EG" sz="2000" b="1" dirty="0"/>
              <a:t>عائد الاستثمار</a:t>
            </a:r>
            <a:r>
              <a:rPr lang="ar-EG" sz="2000" dirty="0"/>
              <a:t> بشكل دقيق.</a:t>
            </a:r>
          </a:p>
          <a:p>
            <a:pPr algn="r" rtl="1">
              <a:buFont typeface="Arial" panose="020B0604020202020204" pitchFamily="34" charset="0"/>
              <a:buChar char="•"/>
            </a:pPr>
            <a:r>
              <a:rPr lang="ar-EG" sz="2000" b="1" dirty="0"/>
              <a:t>تحليل الأداء</a:t>
            </a:r>
            <a:r>
              <a:rPr lang="ar-EG" sz="2000" dirty="0"/>
              <a:t>: تساعدك في تقييم الأداء العام لحملات التسويق وتقديم توصيات لتحسين الأداء.</a:t>
            </a:r>
          </a:p>
          <a:p>
            <a:pPr algn="r" rtl="1">
              <a:buFont typeface="Arial" panose="020B0604020202020204" pitchFamily="34" charset="0"/>
              <a:buChar char="•"/>
            </a:pPr>
            <a:r>
              <a:rPr lang="ar-EG" sz="2000" b="1" dirty="0"/>
              <a:t>مقارنة بالأهداف</a:t>
            </a:r>
            <a:r>
              <a:rPr lang="ar-EG" sz="2000" dirty="0"/>
              <a:t>: يمكنك مقارنة عائد الاستثمار الفعلي مع الأهداف التي حددتها مسبقً</a:t>
            </a:r>
          </a:p>
        </p:txBody>
      </p:sp>
    </p:spTree>
    <p:extLst>
      <p:ext uri="{BB962C8B-B14F-4D97-AF65-F5344CB8AC3E}">
        <p14:creationId xmlns:p14="http://schemas.microsoft.com/office/powerpoint/2010/main" val="47677381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353696" y="1201955"/>
            <a:ext cx="369077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0" y="1604532"/>
            <a:ext cx="10340839"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r>
              <a:rPr lang="ar-EG" b="1"/>
              <a:t>اقتصاد المشاركة</a:t>
            </a:r>
            <a:r>
              <a:rPr lang="ar-EG"/>
              <a:t> هو نموذج اقتصادي يعتمد على المشاركة أو التبادل المؤقت للسلع والخدمات بين الأفراد أو الشركات، بدلاً من امتلاكها بشكل دائم</a:t>
            </a:r>
            <a:endParaRPr lang="en-US" b="1" dirty="0">
              <a:latin typeface="Microsoft Uighur" panose="02000000000000000000"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981845" y="1604532"/>
            <a:ext cx="10454639" cy="2215991"/>
          </a:xfrm>
          <a:prstGeom prst="rect">
            <a:avLst/>
          </a:prstGeom>
          <a:noFill/>
        </p:spPr>
        <p:txBody>
          <a:bodyPr wrap="square" rtlCol="0">
            <a:spAutoFit/>
          </a:bodyPr>
          <a:lstStyle/>
          <a:p>
            <a:pPr algn="r" rtl="1"/>
            <a:r>
              <a:rPr lang="ar-EG" sz="3200" b="1" dirty="0" smtClean="0"/>
              <a:t>2 .6 </a:t>
            </a:r>
            <a:r>
              <a:rPr lang="ar-EG" sz="3200" dirty="0" smtClean="0"/>
              <a:t>حاسبة </a:t>
            </a:r>
            <a:r>
              <a:rPr lang="ar-EG" sz="3200" dirty="0"/>
              <a:t>العائد على الاستثمار لإعلانات </a:t>
            </a:r>
            <a:r>
              <a:rPr lang="en-MY" sz="3200" dirty="0"/>
              <a:t>Google</a:t>
            </a:r>
            <a:endParaRPr lang="ar-EG" sz="2000" u="sng" dirty="0"/>
          </a:p>
          <a:p>
            <a:pPr lvl="0" algn="r" rtl="1"/>
            <a:r>
              <a:rPr lang="en-MY" sz="1900" b="1" dirty="0"/>
              <a:t>Google Ads ROI Calculator</a:t>
            </a:r>
            <a:r>
              <a:rPr lang="en-MY" sz="1900" dirty="0"/>
              <a:t> </a:t>
            </a:r>
            <a:r>
              <a:rPr lang="ar-EG" sz="1900" dirty="0"/>
              <a:t>هو أداة تساعدك في حساب العائد على الاستثمار (</a:t>
            </a:r>
            <a:r>
              <a:rPr lang="en-MY" sz="1900" dirty="0"/>
              <a:t>ROI) </a:t>
            </a:r>
            <a:r>
              <a:rPr lang="ar-EG" sz="1900" dirty="0"/>
              <a:t>من حملات إعلانات </a:t>
            </a:r>
            <a:r>
              <a:rPr lang="ar-EG" sz="1900" dirty="0" smtClean="0"/>
              <a:t>.يمكنك </a:t>
            </a:r>
            <a:r>
              <a:rPr lang="ar-EG" sz="1900" dirty="0"/>
              <a:t>تحديد مدى فعالية حملاتك الإعلانية ومعرفة ما إذا كانت تجلب لك ربحًا جيدًا مقارنةً بالتكلفة التي أنفقتها </a:t>
            </a:r>
            <a:r>
              <a:rPr lang="ar-EG" sz="1900" dirty="0" smtClean="0"/>
              <a:t>عليها.</a:t>
            </a:r>
          </a:p>
          <a:p>
            <a:pPr algn="r" rtl="1"/>
            <a:r>
              <a:rPr lang="ar-EG" sz="2000" b="1" u="sng" dirty="0">
                <a:solidFill>
                  <a:srgbClr val="00B0F0"/>
                </a:solidFill>
              </a:rPr>
              <a:t>الرابط </a:t>
            </a:r>
            <a:r>
              <a:rPr lang="ar-EG" sz="2000" b="1" u="sng" dirty="0" smtClean="0">
                <a:solidFill>
                  <a:srgbClr val="00B0F0"/>
                </a:solidFill>
              </a:rPr>
              <a:t>: </a:t>
            </a:r>
            <a:r>
              <a:rPr lang="en-MY" sz="2000" dirty="0">
                <a:solidFill>
                  <a:srgbClr val="00B0F0"/>
                </a:solidFill>
              </a:rPr>
              <a:t>https://</a:t>
            </a:r>
            <a:r>
              <a:rPr lang="en-MY" sz="2000" dirty="0" err="1" smtClean="0">
                <a:solidFill>
                  <a:srgbClr val="00B0F0"/>
                </a:solidFill>
              </a:rPr>
              <a:t>www.humanlevel.com</a:t>
            </a:r>
            <a:r>
              <a:rPr lang="en-MY" sz="2000" dirty="0" smtClean="0">
                <a:solidFill>
                  <a:srgbClr val="00B0F0"/>
                </a:solidFill>
              </a:rPr>
              <a:t>/en/resources/</a:t>
            </a:r>
            <a:r>
              <a:rPr lang="en-MY" sz="2000" dirty="0" err="1" smtClean="0">
                <a:solidFill>
                  <a:srgbClr val="00B0F0"/>
                </a:solidFill>
              </a:rPr>
              <a:t>roi</a:t>
            </a:r>
            <a:r>
              <a:rPr lang="en-MY" sz="2000" dirty="0" smtClean="0">
                <a:solidFill>
                  <a:srgbClr val="00B0F0"/>
                </a:solidFill>
              </a:rPr>
              <a:t>-calculator-for-</a:t>
            </a:r>
            <a:r>
              <a:rPr lang="en-MY" sz="2000" dirty="0" err="1" smtClean="0">
                <a:solidFill>
                  <a:srgbClr val="00B0F0"/>
                </a:solidFill>
              </a:rPr>
              <a:t>google</a:t>
            </a:r>
            <a:r>
              <a:rPr lang="en-MY" sz="2000" dirty="0" smtClean="0">
                <a:solidFill>
                  <a:srgbClr val="00B0F0"/>
                </a:solidFill>
              </a:rPr>
              <a:t>-ads</a:t>
            </a:r>
            <a:endParaRPr lang="ar-EG" sz="2000" b="1" u="sng" dirty="0">
              <a:solidFill>
                <a:srgbClr val="00B0F0"/>
              </a:solidFill>
            </a:endParaRPr>
          </a:p>
          <a:p>
            <a:pPr lvl="0" algn="r" rtl="1"/>
            <a:endParaRPr lang="en-US" sz="20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DD8EFD84-C936-6509-8FD5-F02CC2F93EF3}"/>
              </a:ext>
            </a:extLst>
          </p:cNvPr>
          <p:cNvSpPr txBox="1"/>
          <p:nvPr/>
        </p:nvSpPr>
        <p:spPr>
          <a:xfrm>
            <a:off x="6248400" y="3104968"/>
            <a:ext cx="5292515" cy="3293209"/>
          </a:xfrm>
          <a:prstGeom prst="rect">
            <a:avLst/>
          </a:prstGeom>
          <a:noFill/>
        </p:spPr>
        <p:txBody>
          <a:bodyPr wrap="square" rtlCol="0">
            <a:spAutoFit/>
          </a:bodyPr>
          <a:lstStyle/>
          <a:p>
            <a:pPr algn="r" rtl="1"/>
            <a:r>
              <a:rPr lang="ar-EG" sz="2000" dirty="0" smtClean="0"/>
              <a:t>طريقة العمل </a:t>
            </a:r>
          </a:p>
          <a:p>
            <a:pPr algn="r" rtl="1"/>
            <a:r>
              <a:rPr lang="ar-EG" sz="2000" dirty="0" smtClean="0"/>
              <a:t>1. </a:t>
            </a:r>
            <a:r>
              <a:rPr lang="ar-EG" sz="2000" b="1" dirty="0" smtClean="0">
                <a:solidFill>
                  <a:srgbClr val="FF0000"/>
                </a:solidFill>
              </a:rPr>
              <a:t>تحديد البيانات المطلوبة:</a:t>
            </a:r>
          </a:p>
          <a:p>
            <a:pPr algn="r" rtl="1"/>
            <a:r>
              <a:rPr lang="ar-EG" sz="2000" dirty="0" smtClean="0"/>
              <a:t> أهم البيانات التي يجب إدخالها في الآلة الحاسبة:</a:t>
            </a:r>
          </a:p>
          <a:p>
            <a:pPr algn="r" rtl="1"/>
            <a:r>
              <a:rPr lang="ar-EG" sz="2000" b="1" dirty="0" smtClean="0">
                <a:solidFill>
                  <a:srgbClr val="FF0000"/>
                </a:solidFill>
              </a:rPr>
              <a:t>التكلفة الإجمالية للإعلانات: </a:t>
            </a:r>
            <a:r>
              <a:rPr lang="ar-EG" sz="2000" dirty="0" smtClean="0"/>
              <a:t>إجمالي المبلغ الذي أنفقته على إعلانات </a:t>
            </a:r>
            <a:r>
              <a:rPr lang="en-MY" sz="2000" dirty="0" smtClean="0"/>
              <a:t>Google </a:t>
            </a:r>
            <a:r>
              <a:rPr lang="ar-EG" sz="2000" dirty="0" smtClean="0"/>
              <a:t>في الحملة.</a:t>
            </a:r>
          </a:p>
          <a:p>
            <a:pPr algn="r" rtl="1"/>
            <a:r>
              <a:rPr lang="ar-EG" sz="2000" b="1" dirty="0" smtClean="0">
                <a:solidFill>
                  <a:srgbClr val="FF0000"/>
                </a:solidFill>
              </a:rPr>
              <a:t>عدد النقرات</a:t>
            </a:r>
            <a:r>
              <a:rPr lang="ar-EG" sz="2000" dirty="0" smtClean="0"/>
              <a:t>: عدد النقرات التي حصلت عليها من الحملة.</a:t>
            </a:r>
          </a:p>
          <a:p>
            <a:pPr algn="r" rtl="1"/>
            <a:r>
              <a:rPr lang="ar-EG" sz="2000" dirty="0" smtClean="0"/>
              <a:t>سعر المنتج أو الخدمة: متوسط قيمة كل عملية بيع أو تحويل تم إجراؤها من خلال الإعلان.</a:t>
            </a:r>
          </a:p>
          <a:p>
            <a:pPr algn="r" rtl="1"/>
            <a:r>
              <a:rPr lang="ar-EG" sz="2000" b="1" dirty="0" smtClean="0">
                <a:solidFill>
                  <a:srgbClr val="FF0000"/>
                </a:solidFill>
              </a:rPr>
              <a:t>معدل التحويل: </a:t>
            </a:r>
            <a:r>
              <a:rPr lang="ar-EG" sz="2000" dirty="0" smtClean="0"/>
              <a:t>النسبة المئوية للزوار الذين قاموا باتخاذ الإجراء المطلوب، مثل إتمام الشراء أو التسجيل.</a:t>
            </a:r>
            <a:endParaRPr lang="en-MY" sz="2000" dirty="0"/>
          </a:p>
        </p:txBody>
      </p:sp>
      <p:sp>
        <p:nvSpPr>
          <p:cNvPr id="8" name="TextBox 7">
            <a:extLst>
              <a:ext uri="{FF2B5EF4-FFF2-40B4-BE49-F238E27FC236}">
                <a16:creationId xmlns="" xmlns:a16="http://schemas.microsoft.com/office/drawing/2014/main" id="{DD8EFD84-C936-6509-8FD5-F02CC2F93EF3}"/>
              </a:ext>
            </a:extLst>
          </p:cNvPr>
          <p:cNvSpPr txBox="1"/>
          <p:nvPr/>
        </p:nvSpPr>
        <p:spPr>
          <a:xfrm>
            <a:off x="1333000" y="3096347"/>
            <a:ext cx="4284617" cy="3477875"/>
          </a:xfrm>
          <a:prstGeom prst="rect">
            <a:avLst/>
          </a:prstGeom>
          <a:noFill/>
        </p:spPr>
        <p:txBody>
          <a:bodyPr wrap="square" rtlCol="0">
            <a:spAutoFit/>
          </a:bodyPr>
          <a:lstStyle/>
          <a:p>
            <a:pPr algn="r" rtl="1"/>
            <a:r>
              <a:rPr lang="ar-EG" sz="2000" dirty="0" smtClean="0"/>
              <a:t>2</a:t>
            </a:r>
            <a:r>
              <a:rPr lang="ar-EG" sz="2000" b="1" dirty="0" smtClean="0">
                <a:solidFill>
                  <a:srgbClr val="FF0000"/>
                </a:solidFill>
              </a:rPr>
              <a:t> </a:t>
            </a:r>
            <a:r>
              <a:rPr lang="ar-EG" sz="2000" b="1" dirty="0">
                <a:solidFill>
                  <a:srgbClr val="FF0000"/>
                </a:solidFill>
              </a:rPr>
              <a:t>. حساب العائد:</a:t>
            </a:r>
          </a:p>
          <a:p>
            <a:pPr algn="r" rtl="1"/>
            <a:r>
              <a:rPr lang="ar-EG" sz="2000" dirty="0"/>
              <a:t>بمجرد إدخال هذه البيانات، تقوم الآلة الحاسبة بحساب العائد على الاستثمار (</a:t>
            </a:r>
            <a:r>
              <a:rPr lang="en-MY" sz="2000" dirty="0"/>
              <a:t>ROI) </a:t>
            </a:r>
            <a:r>
              <a:rPr lang="ar-EG" sz="2000" dirty="0"/>
              <a:t>باستخدام المعادلة التالية</a:t>
            </a:r>
            <a:r>
              <a:rPr lang="ar-EG" sz="2000" dirty="0" smtClean="0"/>
              <a:t>:</a:t>
            </a:r>
            <a:endParaRPr lang="ar-EG" sz="2000" dirty="0"/>
          </a:p>
          <a:p>
            <a:pPr algn="r" rtl="1"/>
            <a:r>
              <a:rPr lang="ar-EG" sz="2000" dirty="0"/>
              <a:t>3. </a:t>
            </a:r>
            <a:r>
              <a:rPr lang="ar-EG" sz="2000" b="1" dirty="0">
                <a:solidFill>
                  <a:srgbClr val="FF0000"/>
                </a:solidFill>
              </a:rPr>
              <a:t>تفسير النتيجة:</a:t>
            </a:r>
          </a:p>
          <a:p>
            <a:pPr algn="r" rtl="1"/>
            <a:r>
              <a:rPr lang="ar-EG" sz="2000" dirty="0"/>
              <a:t>إذا كانت النتيجة إيجابية (مثلاً 200%)، فهذا يعني أن الحملة كانت مربحة. على سبيل المثال، إذا أنفقت 1000 دولار على الإعلانات وجلبت 2000 دولار من العائدات، فهذا يعكس عائدًا جيدًا.</a:t>
            </a:r>
          </a:p>
          <a:p>
            <a:pPr algn="r" rtl="1"/>
            <a:r>
              <a:rPr lang="ar-EG" sz="2000" b="1" dirty="0">
                <a:solidFill>
                  <a:srgbClr val="FF0000"/>
                </a:solidFill>
              </a:rPr>
              <a:t>إذا كانت النتيجة 0%، </a:t>
            </a:r>
            <a:r>
              <a:rPr lang="ar-EG" sz="2000" dirty="0"/>
              <a:t>فهذا يعني أن الإيرادات كانت تساوي التكلفة الإجمالية..</a:t>
            </a:r>
            <a:endParaRPr lang="en-MY" sz="2000" dirty="0"/>
          </a:p>
        </p:txBody>
      </p:sp>
    </p:spTree>
    <p:extLst>
      <p:ext uri="{BB962C8B-B14F-4D97-AF65-F5344CB8AC3E}">
        <p14:creationId xmlns:p14="http://schemas.microsoft.com/office/powerpoint/2010/main" val="380319399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534399" y="1384469"/>
            <a:ext cx="369077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05486" y="1251041"/>
            <a:ext cx="9345750" cy="50857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750575" y="1571950"/>
            <a:ext cx="8466655" cy="584775"/>
          </a:xfrm>
          <a:prstGeom prst="rect">
            <a:avLst/>
          </a:prstGeom>
          <a:noFill/>
        </p:spPr>
        <p:txBody>
          <a:bodyPr wrap="square" rtlCol="0">
            <a:spAutoFit/>
          </a:bodyPr>
          <a:lstStyle/>
          <a:p>
            <a:pPr lvl="0" algn="ctr" rtl="1"/>
            <a:r>
              <a:rPr lang="ar-EG" sz="3200" b="1" dirty="0" smtClean="0"/>
              <a:t>3. 6 </a:t>
            </a:r>
            <a:r>
              <a:rPr lang="ar-EG" sz="2000" b="1" dirty="0"/>
              <a:t>حاسبة العائد على الاستثمار من </a:t>
            </a:r>
            <a:r>
              <a:rPr lang="en-MY" sz="2000" b="1" dirty="0"/>
              <a:t>WordStream </a:t>
            </a:r>
            <a:r>
              <a:rPr lang="en-MY" sz="2000" b="1" dirty="0" smtClean="0"/>
              <a:t>WordStream </a:t>
            </a:r>
            <a:r>
              <a:rPr lang="en-MY" sz="2000" b="1" dirty="0"/>
              <a:t>ROI Calculator</a:t>
            </a:r>
            <a:endParaRPr lang="en-US" sz="2000" b="1" dirty="0">
              <a:latin typeface="Microsoft Uighur" panose="02000000000000000000" pitchFamily="2" charset="-78"/>
            </a:endParaRPr>
          </a:p>
        </p:txBody>
      </p:sp>
      <p:sp>
        <p:nvSpPr>
          <p:cNvPr id="10" name="Rounded Rectangle 9"/>
          <p:cNvSpPr/>
          <p:nvPr/>
        </p:nvSpPr>
        <p:spPr>
          <a:xfrm>
            <a:off x="1630681" y="2256190"/>
            <a:ext cx="8375468" cy="4175760"/>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كيفية عمل الحاسبة</a:t>
            </a:r>
            <a:r>
              <a:rPr lang="ar-EG" b="1" dirty="0" smtClean="0"/>
              <a:t>:</a:t>
            </a:r>
          </a:p>
          <a:p>
            <a:pPr algn="ctr"/>
            <a:endParaRPr lang="ar-EG" b="1" dirty="0"/>
          </a:p>
          <a:p>
            <a:pPr marL="285750" indent="-285750" algn="r" rtl="1">
              <a:buFont typeface="Arial" panose="020B0604020202020204" pitchFamily="34" charset="0"/>
              <a:buChar char="•"/>
            </a:pPr>
            <a:r>
              <a:rPr lang="ar-EG" sz="2000" b="1" dirty="0">
                <a:solidFill>
                  <a:srgbClr val="FF0000"/>
                </a:solidFill>
              </a:rPr>
              <a:t>إدخال بيانات الحملة</a:t>
            </a:r>
            <a:r>
              <a:rPr lang="ar-EG" sz="2000" b="1" dirty="0"/>
              <a:t>: يطلب من المستخدمين إدخال بعض التفاصيل حول الحملة الإعلانية، مثل </a:t>
            </a:r>
            <a:r>
              <a:rPr lang="ar-EG" sz="2000" b="1" dirty="0">
                <a:solidFill>
                  <a:srgbClr val="FF0000"/>
                </a:solidFill>
              </a:rPr>
              <a:t>الميزانية الإجمالية وعدد النقرات والإيرادات الناتجة عن الحملة</a:t>
            </a:r>
            <a:r>
              <a:rPr lang="ar-EG" sz="2000" b="1" dirty="0" smtClean="0"/>
              <a:t>.</a:t>
            </a:r>
          </a:p>
          <a:p>
            <a:pPr marL="285750" indent="-285750" algn="r" rtl="1">
              <a:buFont typeface="Arial" panose="020B0604020202020204" pitchFamily="34" charset="0"/>
              <a:buChar char="•"/>
            </a:pPr>
            <a:endParaRPr lang="ar-EG" sz="2000" b="1" dirty="0"/>
          </a:p>
          <a:p>
            <a:pPr marL="285750" indent="-285750" algn="r" rtl="1">
              <a:buFont typeface="Arial" panose="020B0604020202020204" pitchFamily="34" charset="0"/>
              <a:buChar char="•"/>
            </a:pPr>
            <a:r>
              <a:rPr lang="ar-EG" sz="2000" b="1" dirty="0">
                <a:solidFill>
                  <a:srgbClr val="FF0000"/>
                </a:solidFill>
              </a:rPr>
              <a:t>حساب العائد</a:t>
            </a:r>
            <a:r>
              <a:rPr lang="ar-EG" sz="2000" b="1" dirty="0"/>
              <a:t>: بعد إدخال البيانات، تقوم الأداة بحساب العائد على الاستثمار (</a:t>
            </a:r>
            <a:r>
              <a:rPr lang="en-MY" sz="2000" b="1" dirty="0"/>
              <a:t>ROI) </a:t>
            </a:r>
            <a:r>
              <a:rPr lang="ar-EG" sz="2000" b="1" dirty="0"/>
              <a:t>بشكل تلقائي</a:t>
            </a:r>
            <a:r>
              <a:rPr lang="ar-EG" sz="2000" b="1" dirty="0" smtClean="0"/>
              <a:t>.</a:t>
            </a:r>
          </a:p>
          <a:p>
            <a:pPr marL="285750" indent="-285750" algn="r" rtl="1">
              <a:buFont typeface="Arial" panose="020B0604020202020204" pitchFamily="34" charset="0"/>
              <a:buChar char="•"/>
            </a:pPr>
            <a:endParaRPr lang="ar-EG" sz="2000" b="1" dirty="0"/>
          </a:p>
          <a:p>
            <a:pPr marL="285750" indent="-285750" algn="r" rtl="1">
              <a:buFont typeface="Arial" panose="020B0604020202020204" pitchFamily="34" charset="0"/>
              <a:buChar char="•"/>
            </a:pPr>
            <a:r>
              <a:rPr lang="ar-EG" sz="2000" b="1" dirty="0">
                <a:solidFill>
                  <a:srgbClr val="FF0000"/>
                </a:solidFill>
              </a:rPr>
              <a:t>تحليل النتائج</a:t>
            </a:r>
            <a:r>
              <a:rPr lang="ar-EG" sz="2000" b="1" dirty="0"/>
              <a:t>: تعرض الأداة النتائج بطريقة سهلة الفهم، مما يساعد المستخدمين على اتخاذ قرارات مستنيرة بشأن تحسين حملاتهم الإعلانية </a:t>
            </a:r>
            <a:r>
              <a:rPr lang="ar-EG" sz="2000" b="1" dirty="0" smtClean="0"/>
              <a:t>المستقبلي.</a:t>
            </a:r>
          </a:p>
          <a:p>
            <a:pPr marL="285750" indent="-285750" algn="r" rtl="1">
              <a:buFont typeface="Arial" panose="020B0604020202020204" pitchFamily="34" charset="0"/>
              <a:buChar char="•"/>
            </a:pPr>
            <a:endParaRPr lang="ar-EG" sz="2000" b="1" dirty="0" smtClean="0"/>
          </a:p>
          <a:p>
            <a:pPr marL="285750" indent="-285750" algn="r" rtl="1">
              <a:buFont typeface="Arial" panose="020B0604020202020204" pitchFamily="34" charset="0"/>
              <a:buChar char="•"/>
            </a:pPr>
            <a:r>
              <a:rPr lang="ar-EG" sz="2000" b="1" dirty="0">
                <a:solidFill>
                  <a:srgbClr val="FF0000"/>
                </a:solidFill>
              </a:rPr>
              <a:t>الرابط</a:t>
            </a:r>
          </a:p>
          <a:p>
            <a:pPr marL="285750" indent="-285750" algn="r" rtl="1">
              <a:buFont typeface="Arial" panose="020B0604020202020204" pitchFamily="34" charset="0"/>
              <a:buChar char="•"/>
            </a:pPr>
            <a:r>
              <a:rPr lang="en-MY" sz="2000" dirty="0"/>
              <a:t>https://</a:t>
            </a:r>
            <a:r>
              <a:rPr lang="en-MY" sz="2000" dirty="0" err="1"/>
              <a:t>www.wordstream.com</a:t>
            </a:r>
            <a:r>
              <a:rPr lang="en-MY" sz="2000" dirty="0"/>
              <a:t>/blog/</a:t>
            </a:r>
            <a:r>
              <a:rPr lang="en-MY" sz="2000" dirty="0" err="1"/>
              <a:t>ws</a:t>
            </a:r>
            <a:r>
              <a:rPr lang="en-MY" sz="2000" dirty="0"/>
              <a:t>/2016/10/21/calculate-</a:t>
            </a:r>
            <a:r>
              <a:rPr lang="en-MY" sz="2000" dirty="0" err="1"/>
              <a:t>roi</a:t>
            </a:r>
            <a:r>
              <a:rPr lang="en-MY" sz="2000" dirty="0"/>
              <a:t>-offline-transactions</a:t>
            </a:r>
          </a:p>
        </p:txBody>
      </p:sp>
      <p:pic>
        <p:nvPicPr>
          <p:cNvPr id="2" name="Picture 1"/>
          <p:cNvPicPr>
            <a:picLocks noChangeAspect="1"/>
          </p:cNvPicPr>
          <p:nvPr/>
        </p:nvPicPr>
        <p:blipFill>
          <a:blip r:embed="rId4"/>
          <a:stretch>
            <a:fillRect/>
          </a:stretch>
        </p:blipFill>
        <p:spPr>
          <a:xfrm>
            <a:off x="10006148" y="2959129"/>
            <a:ext cx="2219024" cy="3018064"/>
          </a:xfrm>
          <a:prstGeom prst="rect">
            <a:avLst/>
          </a:prstGeom>
        </p:spPr>
      </p:pic>
    </p:spTree>
    <p:extLst>
      <p:ext uri="{BB962C8B-B14F-4D97-AF65-F5344CB8AC3E}">
        <p14:creationId xmlns:p14="http://schemas.microsoft.com/office/powerpoint/2010/main" val="290520863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14360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353951" y="1642286"/>
            <a:ext cx="8466655" cy="584775"/>
          </a:xfrm>
          <a:prstGeom prst="rect">
            <a:avLst/>
          </a:prstGeom>
          <a:noFill/>
        </p:spPr>
        <p:txBody>
          <a:bodyPr wrap="square" rtlCol="0">
            <a:spAutoFit/>
          </a:bodyPr>
          <a:lstStyle/>
          <a:p>
            <a:pPr lvl="0" algn="ctr" rtl="1"/>
            <a:r>
              <a:rPr lang="ar-EG" sz="3200" b="1" dirty="0" smtClean="0"/>
              <a:t>6.4. </a:t>
            </a:r>
            <a:r>
              <a:rPr lang="en-MY" sz="3200" b="1" dirty="0"/>
              <a:t>FreshBooks</a:t>
            </a:r>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DD8EFD84-C936-6509-8FD5-F02CC2F93EF3}"/>
              </a:ext>
            </a:extLst>
          </p:cNvPr>
          <p:cNvSpPr txBox="1"/>
          <p:nvPr/>
        </p:nvSpPr>
        <p:spPr>
          <a:xfrm>
            <a:off x="1191694" y="2115800"/>
            <a:ext cx="9345750" cy="3416320"/>
          </a:xfrm>
          <a:prstGeom prst="rect">
            <a:avLst/>
          </a:prstGeom>
          <a:noFill/>
        </p:spPr>
        <p:txBody>
          <a:bodyPr wrap="square" rtlCol="0">
            <a:spAutoFit/>
          </a:bodyPr>
          <a:lstStyle/>
          <a:p>
            <a:pPr marL="285750" indent="-285750" algn="r" rtl="1">
              <a:buFont typeface="Arial" panose="020B0604020202020204" pitchFamily="34" charset="0"/>
              <a:buChar char="•"/>
            </a:pPr>
            <a:r>
              <a:rPr lang="en-MY" b="1" dirty="0" err="1"/>
              <a:t>FreshBooks</a:t>
            </a:r>
            <a:r>
              <a:rPr lang="en-MY" dirty="0"/>
              <a:t> </a:t>
            </a:r>
            <a:r>
              <a:rPr lang="ar-EG" dirty="0">
                <a:solidFill>
                  <a:srgbClr val="FF0000"/>
                </a:solidFill>
              </a:rPr>
              <a:t>هو برنامج محاسبة سحابي </a:t>
            </a:r>
            <a:r>
              <a:rPr lang="ar-EG" dirty="0"/>
              <a:t>يقدم أدوات لتسهيل حساب عائد الاستثمار (</a:t>
            </a:r>
            <a:r>
              <a:rPr lang="en-MY" dirty="0"/>
              <a:t>ROI) </a:t>
            </a:r>
            <a:r>
              <a:rPr lang="ar-EG" dirty="0"/>
              <a:t>في التسويق. يمكن للمستخدمين الوصول إلى هذه الأداة عبر الرابط المخصص لها على الموقع الرسمي لشركة </a:t>
            </a:r>
            <a:r>
              <a:rPr lang="en-MY" dirty="0" err="1"/>
              <a:t>FreshBooks</a:t>
            </a:r>
            <a:r>
              <a:rPr lang="en-MY" dirty="0"/>
              <a:t>.</a:t>
            </a:r>
            <a:endParaRPr lang="ar-EG" dirty="0"/>
          </a:p>
          <a:p>
            <a:pPr marL="285750" indent="-285750" algn="r" rtl="1">
              <a:buFont typeface="Arial" panose="020B0604020202020204" pitchFamily="34" charset="0"/>
              <a:buChar char="•"/>
            </a:pPr>
            <a:endParaRPr lang="en-MY" dirty="0"/>
          </a:p>
          <a:p>
            <a:pPr marL="285750" indent="-285750" algn="r" rtl="1">
              <a:buFont typeface="Arial" panose="020B0604020202020204" pitchFamily="34" charset="0"/>
              <a:buChar char="•"/>
            </a:pPr>
            <a:r>
              <a:rPr lang="ar-EG" dirty="0"/>
              <a:t>تساعد </a:t>
            </a:r>
            <a:r>
              <a:rPr lang="ar-EG" dirty="0">
                <a:solidFill>
                  <a:srgbClr val="FF0000"/>
                </a:solidFill>
              </a:rPr>
              <a:t>أداة حساب العائد على الاستثمار </a:t>
            </a:r>
            <a:r>
              <a:rPr lang="ar-EG" dirty="0"/>
              <a:t>في التسويق التي تقدمها </a:t>
            </a:r>
            <a:r>
              <a:rPr lang="en-MY" dirty="0" err="1"/>
              <a:t>FreshBooks</a:t>
            </a:r>
            <a:r>
              <a:rPr lang="en-MY" dirty="0"/>
              <a:t> </a:t>
            </a:r>
            <a:r>
              <a:rPr lang="ar-EG" dirty="0"/>
              <a:t>الشركات والمسوقين في تتبع أداء حملاتهم التسويقية وتحديد مدى نجاحها في تحقيق أهداف الأعمال.</a:t>
            </a:r>
          </a:p>
          <a:p>
            <a:pPr marL="285750" indent="-285750" algn="r" rtl="1">
              <a:buFont typeface="Arial" panose="020B0604020202020204" pitchFamily="34" charset="0"/>
              <a:buChar char="•"/>
            </a:pPr>
            <a:endParaRPr lang="ar-EG" dirty="0"/>
          </a:p>
          <a:p>
            <a:pPr marL="285750" indent="-285750" algn="r" rtl="1">
              <a:buFont typeface="Arial" panose="020B0604020202020204" pitchFamily="34" charset="0"/>
              <a:buChar char="•"/>
            </a:pPr>
            <a:r>
              <a:rPr lang="ar-EG" dirty="0"/>
              <a:t> من خلال هذه الأداة، </a:t>
            </a:r>
            <a:r>
              <a:rPr lang="ar-EG" dirty="0">
                <a:solidFill>
                  <a:srgbClr val="FF0000"/>
                </a:solidFill>
              </a:rPr>
              <a:t>يمكن للمستخدمين حساب العائد على كل دولار يُستثمر في حملاتهم</a:t>
            </a:r>
            <a:r>
              <a:rPr lang="ar-EG" dirty="0"/>
              <a:t>، مما يساعدهم على تقييم فعالية حملاتهم واتخاذ قرارات استراتيجية لتحسين العوائد.</a:t>
            </a:r>
          </a:p>
          <a:p>
            <a:pPr algn="just" rtl="1"/>
            <a:r>
              <a:rPr lang="ar-EG" dirty="0" smtClean="0"/>
              <a:t>ويمكنك </a:t>
            </a:r>
            <a:r>
              <a:rPr lang="ar-EG" dirty="0"/>
              <a:t>الوصول إليها عبر الرابط: </a:t>
            </a:r>
            <a:r>
              <a:rPr lang="en-MY" dirty="0">
                <a:hlinkClick r:id="rId3"/>
              </a:rPr>
              <a:t>FreshBooks ROI Calculator </a:t>
            </a:r>
            <a:endParaRPr lang="ar-EG" dirty="0" smtClean="0"/>
          </a:p>
          <a:p>
            <a:pPr algn="just" rtl="1"/>
            <a:endParaRPr lang="ar-EG" i="1" dirty="0">
              <a:solidFill>
                <a:srgbClr val="FF0000"/>
              </a:solidFill>
            </a:endParaRPr>
          </a:p>
          <a:p>
            <a:pPr algn="just" rtl="1"/>
            <a:r>
              <a:rPr lang="en-MY" i="1" dirty="0" smtClean="0">
                <a:solidFill>
                  <a:srgbClr val="FF0000"/>
                </a:solidFill>
              </a:rPr>
              <a:t>https</a:t>
            </a:r>
            <a:r>
              <a:rPr lang="en-MY" i="1" dirty="0">
                <a:solidFill>
                  <a:srgbClr val="FF0000"/>
                </a:solidFill>
              </a:rPr>
              <a:t>://</a:t>
            </a:r>
            <a:r>
              <a:rPr lang="en-MY" i="1" dirty="0" err="1">
                <a:solidFill>
                  <a:srgbClr val="FF0000"/>
                </a:solidFill>
              </a:rPr>
              <a:t>www.freshbooks.com</a:t>
            </a:r>
            <a:r>
              <a:rPr lang="en-MY" i="1" dirty="0">
                <a:solidFill>
                  <a:srgbClr val="FF0000"/>
                </a:solidFill>
              </a:rPr>
              <a:t>/tools/</a:t>
            </a:r>
            <a:r>
              <a:rPr lang="en-MY" i="1" dirty="0" err="1">
                <a:solidFill>
                  <a:srgbClr val="FF0000"/>
                </a:solidFill>
              </a:rPr>
              <a:t>roi-calculator?srsltid</a:t>
            </a:r>
            <a:r>
              <a:rPr lang="en-MY" i="1" dirty="0">
                <a:solidFill>
                  <a:srgbClr val="FF0000"/>
                </a:solidFill>
              </a:rPr>
              <a:t>=</a:t>
            </a:r>
            <a:r>
              <a:rPr lang="en-MY" i="1" dirty="0" err="1">
                <a:solidFill>
                  <a:srgbClr val="FF0000"/>
                </a:solidFill>
              </a:rPr>
              <a:t>AfmBOoq36O3XhcbCaL31IDUVWh9I8bRjnDTRh6C3Ynn8CE66Mh4l61xB</a:t>
            </a:r>
            <a:endParaRPr lang="ar-EG" i="1" dirty="0">
              <a:solidFill>
                <a:srgbClr val="FF0000"/>
              </a:solidFill>
            </a:endParaRPr>
          </a:p>
        </p:txBody>
      </p:sp>
    </p:spTree>
    <p:extLst>
      <p:ext uri="{BB962C8B-B14F-4D97-AF65-F5344CB8AC3E}">
        <p14:creationId xmlns:p14="http://schemas.microsoft.com/office/powerpoint/2010/main" val="215022323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14360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2103269" y="1595804"/>
            <a:ext cx="8466655" cy="1015663"/>
          </a:xfrm>
          <a:prstGeom prst="rect">
            <a:avLst/>
          </a:prstGeom>
          <a:noFill/>
        </p:spPr>
        <p:txBody>
          <a:bodyPr wrap="square" rtlCol="0">
            <a:spAutoFit/>
          </a:bodyPr>
          <a:lstStyle/>
          <a:p>
            <a:pPr lvl="0" algn="ctr" rtl="1"/>
            <a:r>
              <a:rPr lang="ar-EG" sz="3200" b="1" dirty="0" smtClean="0"/>
              <a:t>7 . الخلاصة</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DD8EFD84-C936-6509-8FD5-F02CC2F93EF3}"/>
              </a:ext>
            </a:extLst>
          </p:cNvPr>
          <p:cNvSpPr txBox="1"/>
          <p:nvPr/>
        </p:nvSpPr>
        <p:spPr>
          <a:xfrm>
            <a:off x="1360407" y="1979279"/>
            <a:ext cx="9008324" cy="4278094"/>
          </a:xfrm>
          <a:prstGeom prst="rect">
            <a:avLst/>
          </a:prstGeom>
          <a:noFill/>
        </p:spPr>
        <p:txBody>
          <a:bodyPr wrap="square" rtlCol="0">
            <a:spAutoFit/>
          </a:bodyPr>
          <a:lstStyle/>
          <a:p>
            <a:pPr marL="457200" indent="-457200" algn="just" rtl="1">
              <a:buFont typeface="Arial" panose="020B0604020202020204" pitchFamily="34" charset="0"/>
              <a:buChar char="•"/>
            </a:pPr>
            <a:r>
              <a:rPr lang="ar-EG" sz="2200" b="1" dirty="0">
                <a:solidFill>
                  <a:srgbClr val="FF0000"/>
                </a:solidFill>
              </a:rPr>
              <a:t>تحليل التكلفة والعائد </a:t>
            </a:r>
            <a:r>
              <a:rPr lang="ar-EG" sz="2200" dirty="0"/>
              <a:t>في استراتيجيات التسويق الرقمي يعد أداة حيوية لتقييم فعالية الحملات وضمان استخدام الميزانية بشكل مثالي</a:t>
            </a:r>
            <a:r>
              <a:rPr lang="ar-EG" sz="2200" dirty="0" smtClean="0"/>
              <a:t>.</a:t>
            </a:r>
          </a:p>
          <a:p>
            <a:pPr marL="457200" indent="-457200" algn="just" rtl="1">
              <a:buFont typeface="Arial" panose="020B0604020202020204" pitchFamily="34" charset="0"/>
              <a:buChar char="•"/>
            </a:pPr>
            <a:r>
              <a:rPr lang="ar-EG" sz="2200" dirty="0" smtClean="0"/>
              <a:t> </a:t>
            </a:r>
            <a:r>
              <a:rPr lang="ar-EG" sz="2200" b="1" dirty="0">
                <a:solidFill>
                  <a:srgbClr val="FF0000"/>
                </a:solidFill>
              </a:rPr>
              <a:t>التسويق </a:t>
            </a:r>
            <a:r>
              <a:rPr lang="ar-EG" sz="2200" b="1" dirty="0" smtClean="0">
                <a:solidFill>
                  <a:srgbClr val="FF0000"/>
                </a:solidFill>
              </a:rPr>
              <a:t>الرقمي </a:t>
            </a:r>
            <a:r>
              <a:rPr lang="ar-EG" sz="2200" u="sng" dirty="0" smtClean="0"/>
              <a:t>يتيح للمسوقين تتبع الأداء بشكل دقيق ومرن مقارنةً بالتسويق التقليدي</a:t>
            </a:r>
            <a:r>
              <a:rPr lang="ar-EG" sz="2200" dirty="0" smtClean="0"/>
              <a:t>. </a:t>
            </a:r>
            <a:r>
              <a:rPr lang="ar-EG" sz="2400" dirty="0"/>
              <a:t>هذه المرونة والدقة تجعل التسويق الرقمي أداة قوية للغاية للمسوقين </a:t>
            </a:r>
            <a:r>
              <a:rPr lang="ar-EG" sz="2400" dirty="0" smtClean="0"/>
              <a:t>المعاصرين.</a:t>
            </a:r>
            <a:endParaRPr lang="ar-EG" sz="2200" dirty="0" smtClean="0"/>
          </a:p>
          <a:p>
            <a:pPr marL="457200" indent="-457200" algn="just" rtl="1">
              <a:buFont typeface="Arial" panose="020B0604020202020204" pitchFamily="34" charset="0"/>
              <a:buChar char="•"/>
            </a:pPr>
            <a:r>
              <a:rPr lang="ar-EG" sz="2200" dirty="0" smtClean="0"/>
              <a:t>كما </a:t>
            </a:r>
            <a:r>
              <a:rPr lang="ar-EG" sz="2200" dirty="0"/>
              <a:t>أن </a:t>
            </a:r>
            <a:r>
              <a:rPr lang="ar-EG" sz="2200" b="1" dirty="0">
                <a:solidFill>
                  <a:srgbClr val="FF0000"/>
                </a:solidFill>
              </a:rPr>
              <a:t>قياس العائد على الاستثمار </a:t>
            </a:r>
            <a:r>
              <a:rPr lang="ar-EG" sz="2200" dirty="0"/>
              <a:t>(</a:t>
            </a:r>
            <a:r>
              <a:rPr lang="en-MY" sz="2200" dirty="0"/>
              <a:t>ROI) </a:t>
            </a:r>
            <a:r>
              <a:rPr lang="ar-EG" sz="2200" u="sng" dirty="0"/>
              <a:t>يعزز قدرة الشركات على اتخاذ قرارات استراتيجية استنادًا إلى نتائج قابلة للقياس</a:t>
            </a:r>
            <a:r>
              <a:rPr lang="ar-EG" sz="2200" dirty="0" smtClean="0"/>
              <a:t>.</a:t>
            </a:r>
          </a:p>
          <a:p>
            <a:pPr marL="457200" indent="-457200" algn="just" rtl="1">
              <a:buFont typeface="Arial" panose="020B0604020202020204" pitchFamily="34" charset="0"/>
              <a:buChar char="•"/>
            </a:pPr>
            <a:r>
              <a:rPr lang="ar-EG" sz="2200" dirty="0"/>
              <a:t>في الوقت الذي تتيح فيه الطرق الحسابية التقليدية حساب </a:t>
            </a:r>
            <a:r>
              <a:rPr lang="en-MY" sz="2200" dirty="0"/>
              <a:t>ROI </a:t>
            </a:r>
            <a:r>
              <a:rPr lang="ar-EG" sz="2200" dirty="0"/>
              <a:t>بدقة، </a:t>
            </a:r>
            <a:r>
              <a:rPr lang="ar-EG" sz="2200" u="sng" dirty="0">
                <a:solidFill>
                  <a:srgbClr val="FF0000"/>
                </a:solidFill>
              </a:rPr>
              <a:t>فإن استخدام </a:t>
            </a:r>
            <a:r>
              <a:rPr lang="ar-EG" sz="2200" b="1" u="sng" dirty="0">
                <a:solidFill>
                  <a:srgbClr val="FF0000"/>
                </a:solidFill>
              </a:rPr>
              <a:t>الحاسبات الإلكترونية</a:t>
            </a:r>
            <a:r>
              <a:rPr lang="ar-EG" sz="2200" u="sng" dirty="0">
                <a:solidFill>
                  <a:srgbClr val="FF0000"/>
                </a:solidFill>
              </a:rPr>
              <a:t> </a:t>
            </a:r>
            <a:r>
              <a:rPr lang="ar-EG" sz="2200" dirty="0"/>
              <a:t>يوفر طريقة أسرع وأكثر دقة لقياس العائد على الاستثمار في الحملات الرقمية</a:t>
            </a:r>
            <a:r>
              <a:rPr lang="ar-EG" sz="2200" dirty="0" smtClean="0"/>
              <a:t>.</a:t>
            </a:r>
          </a:p>
          <a:p>
            <a:pPr marL="457200" indent="-457200" algn="just" rtl="1">
              <a:buFont typeface="Arial" panose="020B0604020202020204" pitchFamily="34" charset="0"/>
              <a:buChar char="•"/>
            </a:pPr>
            <a:r>
              <a:rPr lang="ar-EG" sz="2200" dirty="0" smtClean="0"/>
              <a:t> </a:t>
            </a:r>
            <a:r>
              <a:rPr lang="ar-EG" sz="2200" b="1" dirty="0">
                <a:solidFill>
                  <a:srgbClr val="FF0000"/>
                </a:solidFill>
              </a:rPr>
              <a:t>هذه الأدوات الإلكترونية تساعد المسوقين </a:t>
            </a:r>
            <a:r>
              <a:rPr lang="ar-EG" sz="2200" dirty="0"/>
              <a:t>على اتخاذ قرارات قائمة على البيانات، مما يعزز فعالية استراتيجيات </a:t>
            </a:r>
            <a:r>
              <a:rPr lang="ar-EG" sz="2200" dirty="0" smtClean="0"/>
              <a:t>التسويق.</a:t>
            </a:r>
          </a:p>
          <a:p>
            <a:pPr algn="just" rtl="1"/>
            <a:endParaRPr lang="ar-EG" sz="2800" dirty="0" smtClean="0"/>
          </a:p>
          <a:p>
            <a:pPr algn="just" rtl="1"/>
            <a:endParaRPr lang="ar-EG" sz="2000" dirty="0"/>
          </a:p>
        </p:txBody>
      </p:sp>
    </p:spTree>
    <p:extLst>
      <p:ext uri="{BB962C8B-B14F-4D97-AF65-F5344CB8AC3E}">
        <p14:creationId xmlns:p14="http://schemas.microsoft.com/office/powerpoint/2010/main" val="114164498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http://www.w3.org/XML/1998/namespace"/>
    <ds:schemaRef ds:uri="http://schemas.openxmlformats.org/package/2006/metadata/core-properties"/>
    <ds:schemaRef ds:uri="http://purl.org/dc/dcmitype/"/>
    <ds:schemaRef ds:uri="http://purl.org/dc/elements/1.1/"/>
    <ds:schemaRef ds:uri="http://schemas.microsoft.com/office/2006/metadata/properties"/>
    <ds:schemaRef ds:uri="http://schemas.microsoft.com/office/2006/documentManagement/types"/>
    <ds:schemaRef ds:uri="http://schemas.microsoft.com/office/infopath/2007/PartnerControls"/>
    <ds:schemaRef ds:uri="aca13214-df29-4e3c-a050-857c0bf7bd8e"/>
    <ds:schemaRef ds:uri="http://purl.org/dc/term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7260</TotalTime>
  <Words>4143</Words>
  <Application>Microsoft Office PowerPoint</Application>
  <PresentationFormat>Widescreen</PresentationFormat>
  <Paragraphs>432</Paragraphs>
  <Slides>44</Slides>
  <Notes>5</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44</vt:i4>
      </vt:variant>
    </vt:vector>
  </HeadingPairs>
  <TitlesOfParts>
    <vt:vector size="54" baseType="lpstr">
      <vt:lpstr>Alexandria</vt:lpstr>
      <vt:lpstr>Arial</vt:lpstr>
      <vt:lpstr>Calibri</vt:lpstr>
      <vt:lpstr>Calibri Light</vt:lpstr>
      <vt:lpstr>Microsoft Uighur</vt:lpstr>
      <vt:lpstr>Roboto</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ok 2all</cp:lastModifiedBy>
  <cp:revision>311</cp:revision>
  <dcterms:created xsi:type="dcterms:W3CDTF">2023-04-29T09:08:00Z</dcterms:created>
  <dcterms:modified xsi:type="dcterms:W3CDTF">2025-02-02T20:00:28Z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