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259" r:id="rId3"/>
    <p:sldId id="260" r:id="rId4"/>
    <p:sldId id="261" r:id="rId5"/>
    <p:sldId id="264" r:id="rId6"/>
    <p:sldId id="263" r:id="rId7"/>
    <p:sldId id="266" r:id="rId8"/>
    <p:sldId id="265" r:id="rId9"/>
    <p:sldId id="267" r:id="rId10"/>
    <p:sldId id="268" r:id="rId11"/>
    <p:sldId id="269" r:id="rId12"/>
    <p:sldId id="270" r:id="rId13"/>
    <p:sldId id="271" r:id="rId14"/>
    <p:sldId id="279" r:id="rId15"/>
    <p:sldId id="278" r:id="rId16"/>
    <p:sldId id="277" r:id="rId17"/>
    <p:sldId id="276" r:id="rId18"/>
    <p:sldId id="275" r:id="rId19"/>
    <p:sldId id="274" r:id="rId20"/>
    <p:sldId id="273" r:id="rId21"/>
    <p:sldId id="272" r:id="rId22"/>
    <p:sldId id="283" r:id="rId23"/>
    <p:sldId id="282" r:id="rId24"/>
    <p:sldId id="281" r:id="rId25"/>
    <p:sldId id="280" r:id="rId26"/>
    <p:sldId id="285" r:id="rId27"/>
    <p:sldId id="284" r:id="rId28"/>
    <p:sldId id="297" r:id="rId29"/>
    <p:sldId id="296" r:id="rId30"/>
    <p:sldId id="295" r:id="rId31"/>
    <p:sldId id="294" r:id="rId32"/>
    <p:sldId id="293" r:id="rId33"/>
    <p:sldId id="292" r:id="rId34"/>
    <p:sldId id="291" r:id="rId35"/>
    <p:sldId id="290" r:id="rId36"/>
    <p:sldId id="289" r:id="rId37"/>
    <p:sldId id="288" r:id="rId38"/>
    <p:sldId id="298" r:id="rId39"/>
    <p:sldId id="299" r:id="rId40"/>
    <p:sldId id="300" r:id="rId41"/>
    <p:sldId id="301" r:id="rId42"/>
    <p:sldId id="302" r:id="rId43"/>
    <p:sldId id="303" r:id="rId44"/>
    <p:sldId id="304" r:id="rId45"/>
    <p:sldId id="305" r:id="rId46"/>
    <p:sldId id="30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8" d="100"/>
          <a:sy n="68" d="100"/>
        </p:scale>
        <p:origin x="72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7/8/2022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ersonal_development"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qualities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19020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2917500"/>
            <a:ext cx="3371850" cy="259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Concern for Others</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3158948"/>
            <a:ext cx="3733800" cy="257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Integrity</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p:txBody>
      </p:sp>
    </p:spTree>
    <p:extLst>
      <p:ext uri="{BB962C8B-B14F-4D97-AF65-F5344CB8AC3E}">
        <p14:creationId xmlns:p14="http://schemas.microsoft.com/office/powerpoint/2010/main" val="3776751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lnSpc>
                <a:spcPct val="90000"/>
              </a:lnSpc>
            </a:pPr>
            <a:r>
              <a:rPr lang="en-US" altLang="ar-EG" sz="2400" b="1" dirty="0"/>
              <a:t>Leaders must know the job</a:t>
            </a:r>
          </a:p>
          <a:p>
            <a:pPr lvl="1" eaLnBrk="1" hangingPunct="1">
              <a:lnSpc>
                <a:spcPct val="90000"/>
              </a:lnSpc>
            </a:pPr>
            <a:r>
              <a:rPr lang="en-US" altLang="ar-EG" sz="2400" dirty="0"/>
              <a:t>Employees do not respect, and lose faith in, </a:t>
            </a:r>
            <a:br>
              <a:rPr lang="en-US" altLang="ar-EG" sz="2400" dirty="0"/>
            </a:br>
            <a:r>
              <a:rPr lang="en-US" altLang="ar-EG" sz="2400" dirty="0"/>
              <a:t>leaders who:</a:t>
            </a:r>
          </a:p>
          <a:p>
            <a:pPr lvl="2" eaLnBrk="1" hangingPunct="1">
              <a:lnSpc>
                <a:spcPct val="90000"/>
              </a:lnSpc>
            </a:pPr>
            <a:r>
              <a:rPr lang="en-US" altLang="ar-EG" sz="2400" dirty="0"/>
              <a:t>Fail to understand the job</a:t>
            </a:r>
          </a:p>
          <a:p>
            <a:pPr lvl="2" eaLnBrk="1" hangingPunct="1">
              <a:lnSpc>
                <a:spcPct val="90000"/>
              </a:lnSpc>
              <a:spcAft>
                <a:spcPct val="50000"/>
              </a:spcAft>
            </a:pPr>
            <a:r>
              <a:rPr lang="en-US" altLang="ar-EG" sz="2400" dirty="0"/>
              <a:t>Rely on others when making decisions, giving guidance, or solving problems</a:t>
            </a:r>
          </a:p>
          <a:p>
            <a:pPr eaLnBrk="1" hangingPunct="1">
              <a:lnSpc>
                <a:spcPct val="90000"/>
              </a:lnSpc>
            </a:pPr>
            <a:r>
              <a:rPr lang="en-US" altLang="ar-EG" sz="2400" b="1" dirty="0"/>
              <a:t>Leaders must also:</a:t>
            </a:r>
            <a:r>
              <a:rPr lang="en-US" altLang="ar-EG" sz="2400" dirty="0"/>
              <a:t> </a:t>
            </a:r>
          </a:p>
          <a:p>
            <a:pPr lvl="1" eaLnBrk="1" hangingPunct="1">
              <a:lnSpc>
                <a:spcPct val="90000"/>
              </a:lnSpc>
            </a:pPr>
            <a:r>
              <a:rPr lang="en-US" altLang="ar-EG" sz="2400" dirty="0"/>
              <a:t>Keep job knowledge current</a:t>
            </a:r>
          </a:p>
          <a:p>
            <a:pPr lvl="1" eaLnBrk="1" hangingPunct="1">
              <a:lnSpc>
                <a:spcPct val="90000"/>
              </a:lnSpc>
            </a:pPr>
            <a:r>
              <a:rPr lang="en-US" altLang="ar-EG" sz="2400" dirty="0"/>
              <a:t>Have an ability to understand information, formulate strategies, and make decisions</a:t>
            </a:r>
          </a:p>
        </p:txBody>
      </p:sp>
    </p:spTree>
    <p:extLst>
      <p:ext uri="{BB962C8B-B14F-4D97-AF65-F5344CB8AC3E}">
        <p14:creationId xmlns:p14="http://schemas.microsoft.com/office/powerpoint/2010/main" val="893004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Tree>
    <p:extLst>
      <p:ext uri="{BB962C8B-B14F-4D97-AF65-F5344CB8AC3E}">
        <p14:creationId xmlns:p14="http://schemas.microsoft.com/office/powerpoint/2010/main" val="3235472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Enthusiasm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547636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0062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Tree>
    <p:extLst>
      <p:ext uri="{BB962C8B-B14F-4D97-AF65-F5344CB8AC3E}">
        <p14:creationId xmlns:p14="http://schemas.microsoft.com/office/powerpoint/2010/main" val="296912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748719"/>
          </a:xfrm>
          <a:prstGeom prst="rect">
            <a:avLst/>
          </a:prstGeom>
          <a:noFill/>
        </p:spPr>
        <p:txBody>
          <a:bodyPr wrap="square">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Tree>
    <p:extLst>
      <p:ext uri="{BB962C8B-B14F-4D97-AF65-F5344CB8AC3E}">
        <p14:creationId xmlns:p14="http://schemas.microsoft.com/office/powerpoint/2010/main" val="3818979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5325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ever demean ( cause people to feel less srespected)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rPr>
              <a:t>Do my employees know </a:t>
            </a:r>
            <a:br>
              <a:rPr kumimoji="0" lang="en-US" altLang="ar-EG" sz="2800" b="0" i="0" u="none" strike="noStrike" kern="0" cap="none" spc="0" normalizeH="0" baseline="0" noProof="0">
                <a:ln>
                  <a:noFill/>
                </a:ln>
                <a:solidFill>
                  <a:srgbClr val="201E50"/>
                </a:solidFill>
                <a:effectLst/>
                <a:uLnTx/>
                <a:uFillTx/>
                <a:latin typeface="Times New Roman"/>
              </a:rPr>
            </a:br>
            <a:r>
              <a:rPr kumimoji="0" lang="en-US" altLang="ar-EG" sz="2800" b="0" i="0" u="none" strike="noStrike" kern="0" cap="none" spc="0" normalizeH="0" baseline="0" noProof="0">
                <a:ln>
                  <a:noFill/>
                </a:ln>
                <a:solidFill>
                  <a:srgbClr val="201E50"/>
                </a:solidFill>
                <a:effectLst/>
                <a:uLnTx/>
                <a:uFillTx/>
                <a:latin typeface="Times New Roman"/>
              </a:rPr>
              <a:t>that I value them?</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3270000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Self Confidence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Tree>
    <p:extLst>
      <p:ext uri="{BB962C8B-B14F-4D97-AF65-F5344CB8AC3E}">
        <p14:creationId xmlns:p14="http://schemas.microsoft.com/office/powerpoint/2010/main" val="3149506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862322"/>
          </a:xfrm>
          <a:prstGeom prst="rect">
            <a:avLst/>
          </a:prstGeom>
          <a:noFill/>
        </p:spPr>
        <p:txBody>
          <a:bodyPr wrap="square">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Tree>
    <p:extLst>
      <p:ext uri="{BB962C8B-B14F-4D97-AF65-F5344CB8AC3E}">
        <p14:creationId xmlns:p14="http://schemas.microsoft.com/office/powerpoint/2010/main" val="2354944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Vitality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Tree>
    <p:extLst>
      <p:ext uri="{BB962C8B-B14F-4D97-AF65-F5344CB8AC3E}">
        <p14:creationId xmlns:p14="http://schemas.microsoft.com/office/powerpoint/2010/main" val="2556469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Charisma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Tree>
    <p:extLst>
      <p:ext uri="{BB962C8B-B14F-4D97-AF65-F5344CB8AC3E}">
        <p14:creationId xmlns:p14="http://schemas.microsoft.com/office/powerpoint/2010/main" val="3009126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Integrity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Tree>
    <p:extLst>
      <p:ext uri="{BB962C8B-B14F-4D97-AF65-F5344CB8AC3E}">
        <p14:creationId xmlns:p14="http://schemas.microsoft.com/office/powerpoint/2010/main" val="32696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Study of Followership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2800" b="0" i="0" u="sng" strike="noStrike" kern="0" cap="none" spc="0" normalizeH="0" baseline="0" noProof="0" dirty="0">
                <a:ln>
                  <a:noFill/>
                </a:ln>
                <a:solidFill>
                  <a:srgbClr val="201E50"/>
                </a:solidFill>
                <a:effectLst/>
                <a:uLnTx/>
                <a:uFillTx/>
                <a:latin typeface="Times New Roman"/>
              </a:rPr>
              <a:t>t</a:t>
            </a:r>
            <a:r>
              <a:rPr kumimoji="0" lang="en-US" sz="2800" b="1" i="0" u="sng" strike="noStrike" kern="0" cap="none" spc="0" normalizeH="0" baseline="0" noProof="0" dirty="0">
                <a:ln>
                  <a:noFill/>
                </a:ln>
                <a:solidFill>
                  <a:srgbClr val="201E50"/>
                </a:solidFill>
                <a:effectLst/>
                <a:uLnTx/>
                <a:uFillTx/>
                <a:latin typeface="Times New Roman"/>
              </a:rPr>
              <a:t>he followers can follow</a:t>
            </a:r>
            <a:r>
              <a:rPr kumimoji="0" lang="en-US" sz="2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3865350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190832"/>
            <a:ext cx="7105682" cy="267765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hlinkClick r:id="rId6" tooltip="Personal development"/>
              </a:rPr>
              <a:t>Self-Management</a:t>
            </a: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Tree>
    <p:extLst>
      <p:ext uri="{BB962C8B-B14F-4D97-AF65-F5344CB8AC3E}">
        <p14:creationId xmlns:p14="http://schemas.microsoft.com/office/powerpoint/2010/main" val="2186731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073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a:ln>
                  <a:noFill/>
                </a:ln>
                <a:solidFill>
                  <a:srgbClr val="201E50"/>
                </a:solidFill>
                <a:effectLst/>
                <a:uLnTx/>
                <a:uFillTx/>
                <a:latin typeface="Times New Roman"/>
                <a:ea typeface="+mn-ea"/>
                <a:cs typeface="+mn-cs"/>
              </a:rPr>
              <a:t>Commitment:</a:t>
            </a:r>
            <a:r>
              <a:rPr kumimoji="0" lang="en-US" altLang="en-US" sz="2400" b="0" i="0" u="none" strike="noStrike" kern="0" cap="none" spc="0" normalizeH="0" baseline="0" noProof="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21360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32217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Competence: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86217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37932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Courage: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34310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2219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followers and non-followers</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first behavioral dimension is whether or not the individual is an </a:t>
            </a:r>
            <a:r>
              <a:rPr kumimoji="0" lang="en-US" altLang="en-US" sz="2800" b="0" i="0" u="sng" strike="noStrike" kern="0" cap="none" spc="0" normalizeH="0" baseline="0" noProof="0">
                <a:ln>
                  <a:noFill/>
                </a:ln>
                <a:solidFill>
                  <a:srgbClr val="201E50"/>
                </a:solidFill>
                <a:effectLst/>
                <a:uLnTx/>
                <a:uFillTx/>
                <a:latin typeface="Times New Roman"/>
                <a:ea typeface="+mn-ea"/>
                <a:cs typeface="+mn-cs"/>
              </a:rPr>
              <a:t>independent, critical thinker</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second dimension is whether or not the individual is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active or passive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From these dimensions, Kelley has identified five followership patterns, or types of followers: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403397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650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09115" y="1838197"/>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Sheep:</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08989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53943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Yes-People: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510964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76383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438147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8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383209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77516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81991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54353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808518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Importance of Trust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5736955"/>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288482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Factors Affecting Leadership Process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5521512"/>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977109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Size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400531"/>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id="{ABABDCFA-1382-5C56-5DF4-9FC78D4A9044}"/>
              </a:ext>
            </a:extLst>
          </p:cNvPr>
          <p:cNvPicPr>
            <a:picLocks noChangeAspect="1"/>
          </p:cNvPicPr>
          <p:nvPr/>
        </p:nvPicPr>
        <p:blipFill>
          <a:blip r:embed="rId6"/>
          <a:stretch>
            <a:fillRect/>
          </a:stretch>
        </p:blipFill>
        <p:spPr>
          <a:xfrm>
            <a:off x="0" y="2122198"/>
            <a:ext cx="12192000" cy="2613603"/>
          </a:xfrm>
          <a:prstGeom prst="rect">
            <a:avLst/>
          </a:prstGeom>
        </p:spPr>
      </p:pic>
    </p:spTree>
    <p:extLst>
      <p:ext uri="{BB962C8B-B14F-4D97-AF65-F5344CB8AC3E}">
        <p14:creationId xmlns:p14="http://schemas.microsoft.com/office/powerpoint/2010/main" val="434430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and Psychological Climate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id="{2DABBF8E-ABC1-2E5F-E8FC-2FB1933F6FA6}"/>
              </a:ext>
            </a:extLst>
          </p:cNvPr>
          <p:cNvPicPr>
            <a:picLocks noChangeAspect="1"/>
          </p:cNvPicPr>
          <p:nvPr/>
        </p:nvPicPr>
        <p:blipFill>
          <a:blip r:embed="rId6"/>
          <a:stretch>
            <a:fillRect/>
          </a:stretch>
        </p:blipFill>
        <p:spPr>
          <a:xfrm>
            <a:off x="0" y="1730970"/>
            <a:ext cx="12192000" cy="3396059"/>
          </a:xfrm>
          <a:prstGeom prst="rect">
            <a:avLst/>
          </a:prstGeom>
        </p:spPr>
      </p:pic>
    </p:spTree>
    <p:extLst>
      <p:ext uri="{BB962C8B-B14F-4D97-AF65-F5344CB8AC3E}">
        <p14:creationId xmlns:p14="http://schemas.microsoft.com/office/powerpoint/2010/main" val="4169806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Patterns of Employment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8889883" cy="4918269"/>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495251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 Place and Purpose of Work</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8179548" cy="43150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05791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Life Cycle Stage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371178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19875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Culture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7679486" cy="405649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178126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 Follower Compatibility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8179548" cy="405649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929476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Effectiveness Today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4302716"/>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0512345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378CB8C-E76E-FCC2-3074-5126457D76D3}"/>
              </a:ext>
            </a:extLst>
          </p:cNvPr>
          <p:cNvSpPr txBox="1"/>
          <p:nvPr/>
        </p:nvSpPr>
        <p:spPr>
          <a:xfrm>
            <a:off x="1747098" y="1846925"/>
            <a:ext cx="7477791" cy="2677656"/>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p>
        </p:txBody>
      </p:sp>
    </p:spTree>
    <p:extLst>
      <p:ext uri="{BB962C8B-B14F-4D97-AF65-F5344CB8AC3E}">
        <p14:creationId xmlns:p14="http://schemas.microsoft.com/office/powerpoint/2010/main" val="4114564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52769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Create a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7984798"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87193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427193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816437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5"/>
            <a:ext cx="6479336"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366869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772198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Forum Leadership Qualities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3754874"/>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600448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Visioning Content Principles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1999041" y="1374487"/>
            <a:ext cx="9902228"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0396357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8519371" cy="431502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342313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79336"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74487"/>
            <a:ext cx="6896093" cy="33670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organization’s fullest potential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886943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4582</TotalTime>
  <Words>2365</Words>
  <Application>Microsoft Office PowerPoint</Application>
  <PresentationFormat>Widescreen</PresentationFormat>
  <Paragraphs>344</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210</cp:revision>
  <dcterms:created xsi:type="dcterms:W3CDTF">2022-05-27T10:44:51Z</dcterms:created>
  <dcterms:modified xsi:type="dcterms:W3CDTF">2022-07-08T11:53:59Z</dcterms:modified>
</cp:coreProperties>
</file>