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13" r:id="rId3"/>
    <p:sldId id="521" r:id="rId4"/>
    <p:sldId id="534" r:id="rId5"/>
    <p:sldId id="533" r:id="rId6"/>
    <p:sldId id="256" r:id="rId7"/>
    <p:sldId id="481" r:id="rId8"/>
    <p:sldId id="522" r:id="rId9"/>
    <p:sldId id="482" r:id="rId10"/>
    <p:sldId id="483" r:id="rId11"/>
    <p:sldId id="484" r:id="rId12"/>
    <p:sldId id="485" r:id="rId13"/>
    <p:sldId id="523" r:id="rId14"/>
    <p:sldId id="486" r:id="rId15"/>
    <p:sldId id="525" r:id="rId16"/>
    <p:sldId id="524" r:id="rId17"/>
    <p:sldId id="526" r:id="rId18"/>
    <p:sldId id="487" r:id="rId19"/>
    <p:sldId id="488" r:id="rId20"/>
    <p:sldId id="527" r:id="rId21"/>
    <p:sldId id="528" r:id="rId22"/>
    <p:sldId id="489" r:id="rId23"/>
    <p:sldId id="491" r:id="rId24"/>
    <p:sldId id="529" r:id="rId25"/>
    <p:sldId id="492" r:id="rId26"/>
    <p:sldId id="490" r:id="rId27"/>
    <p:sldId id="493" r:id="rId28"/>
    <p:sldId id="531" r:id="rId29"/>
    <p:sldId id="495" r:id="rId30"/>
    <p:sldId id="532" r:id="rId31"/>
    <p:sldId id="496" r:id="rId32"/>
    <p:sldId id="535" r:id="rId33"/>
    <p:sldId id="536" r:id="rId34"/>
    <p:sldId id="537" r:id="rId35"/>
    <p:sldId id="497" r:id="rId36"/>
    <p:sldId id="498" r:id="rId37"/>
    <p:sldId id="499" r:id="rId38"/>
    <p:sldId id="538" r:id="rId39"/>
    <p:sldId id="500" r:id="rId40"/>
    <p:sldId id="501" r:id="rId41"/>
    <p:sldId id="539" r:id="rId42"/>
    <p:sldId id="540" r:id="rId43"/>
    <p:sldId id="54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21"/>
            <p14:sldId id="534"/>
            <p14:sldId id="533"/>
            <p14:sldId id="256"/>
            <p14:sldId id="481"/>
            <p14:sldId id="522"/>
            <p14:sldId id="482"/>
            <p14:sldId id="483"/>
            <p14:sldId id="484"/>
            <p14:sldId id="485"/>
            <p14:sldId id="523"/>
            <p14:sldId id="486"/>
            <p14:sldId id="525"/>
            <p14:sldId id="524"/>
            <p14:sldId id="526"/>
            <p14:sldId id="487"/>
            <p14:sldId id="488"/>
            <p14:sldId id="527"/>
            <p14:sldId id="528"/>
            <p14:sldId id="489"/>
            <p14:sldId id="491"/>
            <p14:sldId id="529"/>
            <p14:sldId id="492"/>
            <p14:sldId id="490"/>
            <p14:sldId id="493"/>
            <p14:sldId id="531"/>
            <p14:sldId id="495"/>
            <p14:sldId id="532"/>
            <p14:sldId id="496"/>
            <p14:sldId id="535"/>
            <p14:sldId id="536"/>
            <p14:sldId id="537"/>
            <p14:sldId id="497"/>
            <p14:sldId id="498"/>
            <p14:sldId id="499"/>
            <p14:sldId id="538"/>
            <p14:sldId id="500"/>
            <p14:sldId id="501"/>
            <p14:sldId id="539"/>
            <p14:sldId id="540"/>
            <p14:sldId id="54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52" autoAdjust="0"/>
    <p:restoredTop sz="93731" autoAdjust="0"/>
  </p:normalViewPr>
  <p:slideViewPr>
    <p:cSldViewPr snapToGrid="0">
      <p:cViewPr varScale="1">
        <p:scale>
          <a:sx n="106" d="100"/>
          <a:sy n="106" d="100"/>
        </p:scale>
        <p:origin x="82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notesMaster" Target="notesMasters/notesMaster1.xml"/><Relationship Id="rId47" Type="http://schemas.openxmlformats.org/officeDocument/2006/relationships/presProps" Target="presProps.xml"/><Relationship Id="rId48" Type="http://schemas.openxmlformats.org/officeDocument/2006/relationships/viewProps" Target="viewProps.xml"/><Relationship Id="rId49" Type="http://schemas.openxmlformats.org/officeDocument/2006/relationships/theme" Target="theme/theme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6/4/23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126398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594504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6/4/23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6/4/23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6/4/23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6/4/23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6/4/23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6/4/23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6/4/23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6/4/23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6/4/23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6/4/23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6/4/23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6/4/23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sv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7" Type="http://schemas.openxmlformats.org/officeDocument/2006/relationships/image" Target="../media/image8.jpe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svg"/><Relationship Id="rId7" Type="http://schemas.openxmlformats.org/officeDocument/2006/relationships/image" Target="../media/image7.png"/><Relationship Id="rId8" Type="http://schemas.openxmlformats.org/officeDocument/2006/relationships/image" Target="../media/image10.svg"/><Relationship Id="rId1" Type="http://schemas.openxmlformats.org/officeDocument/2006/relationships/themeOverride" Target="../theme/themeOverride1.xml"/><Relationship Id="rId2"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8.svg"/><Relationship Id="rId5" Type="http://schemas.openxmlformats.org/officeDocument/2006/relationships/image" Target="../media/image7.png"/><Relationship Id="rId6"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4.svg"/><Relationship Id="rId5" Type="http://schemas.openxmlformats.org/officeDocument/2006/relationships/image" Target="../media/image11.png"/><Relationship Id="rId6" Type="http://schemas.openxmlformats.org/officeDocument/2006/relationships/image" Target="../media/image16.svg"/><Relationship Id="rId7" Type="http://schemas.openxmlformats.org/officeDocument/2006/relationships/image" Target="../media/image4.png"/><Relationship Id="rId8" Type="http://schemas.openxmlformats.org/officeDocument/2006/relationships/image" Target="../media/image5.svg"/><Relationship Id="rId1" Type="http://schemas.openxmlformats.org/officeDocument/2006/relationships/slideLayout" Target="../slideLayouts/slideLayout14.xml"/><Relationship Id="rId2"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600686" y="3814575"/>
            <a:ext cx="546278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D3956"/>
                </a:solidFill>
                <a:latin typeface="Tajawal Medium" panose="00000600000000000000" pitchFamily="2" charset="-78"/>
                <a:cs typeface="Tajawal Medium" panose="00000600000000000000" pitchFamily="2" charset="-78"/>
              </a:rPr>
              <a:t>Lecture 2</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262819" y="523292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90768" y="1303966"/>
            <a:ext cx="6436032" cy="523220"/>
          </a:xfrm>
          <a:prstGeom prst="rect">
            <a:avLst/>
          </a:prstGeom>
          <a:noFill/>
        </p:spPr>
        <p:txBody>
          <a:bodyPr wrap="square" rtlCol="0">
            <a:spAutoFit/>
          </a:bodyPr>
          <a:lstStyle>
            <a:defPPr>
              <a:defRPr lang="en-US"/>
            </a:defPPr>
            <a:lvl1pPr>
              <a:defRPr sz="2800" b="1"/>
            </a:lvl1pPr>
          </a:lstStyle>
          <a:p>
            <a:pPr algn="ctr"/>
            <a:r>
              <a:rPr lang="en-US" dirty="0" smtClean="0"/>
              <a:t>Corporate </a:t>
            </a:r>
            <a:r>
              <a:rPr lang="en-US" dirty="0"/>
              <a:t>Entrepreneurship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51202" y="2247193"/>
            <a:ext cx="8640798" cy="4216539"/>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p>
          <a:p>
            <a:pPr>
              <a:spcBef>
                <a:spcPct val="0"/>
              </a:spcBef>
              <a:tabLst>
                <a:tab pos="435610" algn="l"/>
                <a:tab pos="4808855" algn="r"/>
              </a:tabLst>
            </a:pPr>
            <a:endParaRPr lang="en-US" sz="2000" b="1" dirty="0"/>
          </a:p>
          <a:p>
            <a:pPr marL="342900" indent="-342900">
              <a:buFont typeface="+mj-lt"/>
              <a:buAutoNum type="arabicPeriod"/>
            </a:pPr>
            <a:r>
              <a:rPr lang="en-US" dirty="0"/>
              <a:t>Explain what is meant by the term 'corporate entrepreneurship' and critically analyze the</a:t>
            </a:r>
            <a:r>
              <a:rPr lang="en-US" sz="2400" dirty="0"/>
              <a:t> </a:t>
            </a:r>
            <a:r>
              <a:rPr lang="en-US" dirty="0"/>
              <a:t>terminology  used around it.</a:t>
            </a:r>
            <a:endParaRPr lang="en-US" sz="2400" dirty="0"/>
          </a:p>
          <a:p>
            <a:pPr marL="342900" indent="-342900">
              <a:buFont typeface="+mj-lt"/>
              <a:buAutoNum type="arabicPeriod"/>
            </a:pPr>
            <a:r>
              <a:rPr lang="en-US" dirty="0"/>
              <a:t>Explain what is meant by the term 'organizational architecture' and how it might be shaped through leadership and management, culture, structure and strategies so as to make on organization more entrepreneurial</a:t>
            </a:r>
            <a:endParaRPr lang="en-US" sz="2400" dirty="0"/>
          </a:p>
          <a:p>
            <a:pPr marL="342900" indent="-342900">
              <a:buFont typeface="+mj-lt"/>
              <a:buAutoNum type="arabicPeriod"/>
            </a:pPr>
            <a:r>
              <a:rPr lang="en-US" dirty="0"/>
              <a:t>Explain what is meant by the term 'learning organization ' and how organizational learning</a:t>
            </a:r>
            <a:r>
              <a:rPr lang="en-US" sz="2400" dirty="0"/>
              <a:t>  </a:t>
            </a:r>
            <a:r>
              <a:rPr lang="en-US" dirty="0"/>
              <a:t>and knowledge underpins on entrepreneurial architecture</a:t>
            </a:r>
            <a:endParaRPr lang="en-US" sz="2400" dirty="0"/>
          </a:p>
          <a:p>
            <a:pPr marL="342900" indent="-342900">
              <a:buFont typeface="+mj-lt"/>
              <a:buAutoNum type="arabicPeriod"/>
            </a:pPr>
            <a:r>
              <a:rPr lang="en-US" dirty="0"/>
              <a:t>Understand how context and environment should determine the appropriate architecture for on organization.</a:t>
            </a:r>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9435880" y="560349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Corporate </a:t>
            </a:r>
            <a:r>
              <a:rPr lang="en-US" dirty="0"/>
              <a:t>Entrepreneurship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51202" y="2545277"/>
            <a:ext cx="8640798" cy="2923877"/>
          </a:xfrm>
          <a:prstGeom prst="rect">
            <a:avLst/>
          </a:prstGeom>
          <a:noFill/>
        </p:spPr>
        <p:txBody>
          <a:bodyPr wrap="square" rtlCol="0">
            <a:spAutoFit/>
          </a:bodyPr>
          <a:lstStyle/>
          <a:p>
            <a:pPr>
              <a:spcBef>
                <a:spcPct val="0"/>
              </a:spcBef>
              <a:tabLst>
                <a:tab pos="435610" algn="l"/>
                <a:tab pos="4808855" algn="r"/>
              </a:tabLst>
            </a:pPr>
            <a:r>
              <a:rPr lang="en-US" sz="2000" b="1" u="sng" dirty="0"/>
              <a:t>CONTENTS</a:t>
            </a:r>
          </a:p>
          <a:p>
            <a:pPr>
              <a:spcBef>
                <a:spcPct val="0"/>
              </a:spcBef>
              <a:tabLst>
                <a:tab pos="435610" algn="l"/>
                <a:tab pos="4808855" algn="r"/>
              </a:tabLst>
            </a:pPr>
            <a:endParaRPr lang="en-US" sz="2000" b="1" dirty="0"/>
          </a:p>
          <a:p>
            <a:pPr marL="742950" lvl="1" indent="-285750">
              <a:buClr>
                <a:srgbClr val="2B2F36"/>
              </a:buClr>
              <a:buSzPts val="1050"/>
              <a:buFont typeface="Arial" panose="020B0604020202020204" pitchFamily="34" charset="0"/>
              <a:buChar char="•"/>
              <a:tabLst>
                <a:tab pos="245745" algn="l"/>
              </a:tabLst>
            </a:pPr>
            <a:r>
              <a:rPr lang="en-US" dirty="0"/>
              <a:t>•	Entrepreneurial intensity</a:t>
            </a:r>
          </a:p>
          <a:p>
            <a:pPr marL="742950" lvl="1" indent="-285750">
              <a:buClr>
                <a:srgbClr val="2B2F36"/>
              </a:buClr>
              <a:buSzPts val="1050"/>
              <a:buFont typeface="Arial" panose="020B0604020202020204" pitchFamily="34" charset="0"/>
              <a:buChar char="•"/>
              <a:tabLst>
                <a:tab pos="245745" algn="l"/>
              </a:tabLst>
            </a:pPr>
            <a:r>
              <a:rPr lang="en-US" dirty="0"/>
              <a:t>•	Defining corporate entrepreneurship</a:t>
            </a:r>
          </a:p>
          <a:p>
            <a:pPr marL="742950" lvl="1" indent="-285750">
              <a:buClr>
                <a:srgbClr val="2B2F36"/>
              </a:buClr>
              <a:buSzPts val="1050"/>
              <a:buFont typeface="Arial" panose="020B0604020202020204" pitchFamily="34" charset="0"/>
              <a:buChar char="•"/>
              <a:tabLst>
                <a:tab pos="245745" algn="l"/>
              </a:tabLst>
            </a:pPr>
            <a:r>
              <a:rPr lang="en-US" dirty="0"/>
              <a:t>•	Entrepreneurial orientation</a:t>
            </a:r>
          </a:p>
          <a:p>
            <a:pPr marL="742950" lvl="1" indent="-285750">
              <a:buClr>
                <a:srgbClr val="2B2F36"/>
              </a:buClr>
              <a:buSzPts val="1050"/>
              <a:buFont typeface="Arial" panose="020B0604020202020204" pitchFamily="34" charset="0"/>
              <a:buChar char="•"/>
              <a:tabLst>
                <a:tab pos="245745" algn="l"/>
              </a:tabLst>
            </a:pPr>
            <a:r>
              <a:rPr lang="en-US" dirty="0"/>
              <a:t>•	Entrepreneurial architecture</a:t>
            </a:r>
          </a:p>
          <a:p>
            <a:pPr marL="742950" lvl="1" indent="-285750">
              <a:buClr>
                <a:srgbClr val="2B2F36"/>
              </a:buClr>
              <a:buSzPts val="1050"/>
              <a:buFont typeface="Arial" panose="020B0604020202020204" pitchFamily="34" charset="0"/>
              <a:buChar char="•"/>
              <a:tabLst>
                <a:tab pos="245745" algn="l"/>
              </a:tabLst>
            </a:pPr>
            <a:r>
              <a:rPr lang="en-US" dirty="0"/>
              <a:t>•	Architecture,  relationships, and organization knowledge</a:t>
            </a:r>
          </a:p>
          <a:p>
            <a:pPr marL="742950" lvl="1" indent="-285750">
              <a:buClr>
                <a:srgbClr val="2B2F36"/>
              </a:buClr>
              <a:buSzPts val="1050"/>
              <a:buFont typeface="Arial" panose="020B0604020202020204" pitchFamily="34" charset="0"/>
              <a:buChar char="•"/>
              <a:tabLst>
                <a:tab pos="245745" algn="l"/>
              </a:tabLst>
            </a:pPr>
            <a:r>
              <a:rPr lang="en-US" dirty="0"/>
              <a:t>•	Architecture and organizational learning</a:t>
            </a:r>
          </a:p>
          <a:p>
            <a:pPr marL="742950" lvl="1" indent="-285750">
              <a:buClr>
                <a:srgbClr val="2B2F36"/>
              </a:buClr>
              <a:buSzPts val="1050"/>
              <a:buFont typeface="Arial" panose="020B0604020202020204" pitchFamily="34" charset="0"/>
              <a:buChar char="•"/>
              <a:tabLst>
                <a:tab pos="245745" algn="l"/>
              </a:tabLst>
            </a:pPr>
            <a:r>
              <a:rPr lang="en-US" dirty="0"/>
              <a:t>•	Matching architecture with the environment</a:t>
            </a:r>
          </a:p>
          <a:p>
            <a:pPr marL="742950" lvl="1" indent="-285750">
              <a:buClr>
                <a:srgbClr val="2B2F36"/>
              </a:buClr>
              <a:buSzPts val="1050"/>
              <a:buFont typeface="Arial" panose="020B0604020202020204" pitchFamily="34" charset="0"/>
              <a:buChar char="•"/>
              <a:tabLst>
                <a:tab pos="245745" algn="l"/>
              </a:tabLst>
            </a:pPr>
            <a:r>
              <a:rPr lang="en-US" dirty="0"/>
              <a:t>•	Building entrepreneurial architecture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4291033" y="6026712"/>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790768" y="1303966"/>
            <a:ext cx="6436032" cy="523220"/>
          </a:xfrm>
          <a:prstGeom prst="rect">
            <a:avLst/>
          </a:prstGeom>
          <a:noFill/>
        </p:spPr>
        <p:txBody>
          <a:bodyPr wrap="square" rtlCol="0">
            <a:spAutoFit/>
          </a:bodyPr>
          <a:lstStyle>
            <a:defPPr>
              <a:defRPr lang="en-US"/>
            </a:defPPr>
            <a:lvl1pPr>
              <a:defRPr sz="2800" b="1"/>
            </a:lvl1pPr>
          </a:lstStyle>
          <a:p>
            <a:pPr algn="ctr"/>
            <a:r>
              <a:rPr lang="en-US" dirty="0" smtClean="0"/>
              <a:t>Innovation</a:t>
            </a:r>
            <a:endParaRPr lang="en-US" dirty="0"/>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51202" y="2323527"/>
            <a:ext cx="8640798" cy="2616101"/>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endParaRPr lang="en-US" sz="2000" b="1" u="sng" dirty="0" smtClean="0"/>
          </a:p>
          <a:p>
            <a:pPr marL="285750" indent="-285750">
              <a:spcBef>
                <a:spcPct val="0"/>
              </a:spcBef>
              <a:buFont typeface="Arial" charset="0"/>
              <a:buChar char="•"/>
              <a:tabLst>
                <a:tab pos="435610" algn="l"/>
                <a:tab pos="4808855" algn="r"/>
              </a:tabLst>
            </a:pPr>
            <a:r>
              <a:rPr lang="en-US" dirty="0" smtClean="0"/>
              <a:t>Explain </a:t>
            </a:r>
            <a:r>
              <a:rPr lang="en-US" dirty="0"/>
              <a:t>the meaning of innovation, its purpose and how it can be measured in a number of </a:t>
            </a:r>
            <a:r>
              <a:rPr lang="en-US" dirty="0" smtClean="0"/>
              <a:t>dimensions;</a:t>
            </a:r>
            <a:endParaRPr lang="en-GB" sz="2400" dirty="0"/>
          </a:p>
          <a:p>
            <a:pPr marL="285750" indent="-285750">
              <a:spcBef>
                <a:spcPct val="0"/>
              </a:spcBef>
              <a:buFont typeface="Arial" charset="0"/>
              <a:buChar char="•"/>
              <a:tabLst>
                <a:tab pos="435610" algn="l"/>
                <a:tab pos="4808855" algn="r"/>
              </a:tabLst>
            </a:pPr>
            <a:r>
              <a:rPr lang="en-US" dirty="0" smtClean="0"/>
              <a:t>Explain </a:t>
            </a:r>
            <a:r>
              <a:rPr lang="en-US" dirty="0"/>
              <a:t>the links between creativity, </a:t>
            </a:r>
            <a:r>
              <a:rPr lang="en-US" dirty="0" smtClean="0"/>
              <a:t>invention</a:t>
            </a:r>
            <a:r>
              <a:rPr lang="en-US" dirty="0"/>
              <a:t>, innovation and </a:t>
            </a:r>
            <a:r>
              <a:rPr lang="en-US" dirty="0" smtClean="0"/>
              <a:t>entrepreneurship;</a:t>
            </a:r>
            <a:endParaRPr lang="en-GB" sz="2400" dirty="0"/>
          </a:p>
          <a:p>
            <a:pPr marL="285750" indent="-285750">
              <a:spcBef>
                <a:spcPct val="0"/>
              </a:spcBef>
              <a:buFont typeface="Arial" charset="0"/>
              <a:buChar char="•"/>
              <a:tabLst>
                <a:tab pos="435610" algn="l"/>
                <a:tab pos="4808855" algn="r"/>
              </a:tabLst>
            </a:pPr>
            <a:r>
              <a:rPr lang="en-US" dirty="0" smtClean="0"/>
              <a:t>Explain </a:t>
            </a:r>
            <a:r>
              <a:rPr lang="en-US" dirty="0"/>
              <a:t>how radical innovation might be stimulated and business models challenged so as to potentially cause a shift in market </a:t>
            </a:r>
            <a:r>
              <a:rPr lang="en-US" dirty="0" smtClean="0"/>
              <a:t>paradigms</a:t>
            </a:r>
            <a:endParaRPr lang="en-GB" sz="2400" dirty="0"/>
          </a:p>
          <a:p>
            <a:pPr marL="285750" indent="-285750">
              <a:buFont typeface="Arial" charset="0"/>
              <a:buChar char="•"/>
            </a:pPr>
            <a:r>
              <a:rPr lang="en-US" dirty="0"/>
              <a:t>Explain the relationship between innovation and risk, profitability and growth</a:t>
            </a:r>
          </a:p>
          <a:p>
            <a:pPr>
              <a:spcBef>
                <a:spcPct val="0"/>
              </a:spcBef>
              <a:tabLst>
                <a:tab pos="435610" algn="l"/>
                <a:tab pos="4808855" algn="r"/>
              </a:tabLst>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9435880" y="560349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9265196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Innovation </a:t>
            </a:r>
            <a:endParaRPr lang="en-US" dirty="0"/>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51202" y="2545277"/>
            <a:ext cx="8640798" cy="3231654"/>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smtClean="0"/>
          </a:p>
          <a:p>
            <a:pPr marL="285750" indent="-285750">
              <a:buFont typeface="Arial" charset="0"/>
              <a:buChar char="•"/>
            </a:pPr>
            <a:r>
              <a:rPr lang="en-US" dirty="0" smtClean="0"/>
              <a:t>The </a:t>
            </a:r>
            <a:r>
              <a:rPr lang="en-US" dirty="0"/>
              <a:t>purpose of </a:t>
            </a:r>
            <a:r>
              <a:rPr lang="en-US" dirty="0" smtClean="0"/>
              <a:t>innovation</a:t>
            </a:r>
            <a:endParaRPr lang="en-GB" sz="2000" dirty="0"/>
          </a:p>
          <a:p>
            <a:pPr marL="285750" indent="-285750">
              <a:buFont typeface="Arial" charset="0"/>
              <a:buChar char="•"/>
            </a:pPr>
            <a:r>
              <a:rPr lang="en-US" dirty="0" smtClean="0"/>
              <a:t>Defining and measuring innovation</a:t>
            </a:r>
            <a:endParaRPr lang="en-GB" sz="2000" dirty="0"/>
          </a:p>
          <a:p>
            <a:pPr marL="285750" indent="-285750">
              <a:buFont typeface="Arial" charset="0"/>
              <a:buChar char="•"/>
            </a:pPr>
            <a:r>
              <a:rPr lang="en-US" dirty="0" smtClean="0"/>
              <a:t>Radical </a:t>
            </a:r>
            <a:r>
              <a:rPr lang="en-US" dirty="0"/>
              <a:t>product/service </a:t>
            </a:r>
            <a:r>
              <a:rPr lang="en-US" dirty="0" smtClean="0"/>
              <a:t>innovation</a:t>
            </a:r>
            <a:endParaRPr lang="en-GB" sz="2000" dirty="0"/>
          </a:p>
          <a:p>
            <a:pPr marL="285750" indent="-285750">
              <a:buFont typeface="Arial" charset="0"/>
              <a:buChar char="•"/>
            </a:pPr>
            <a:r>
              <a:rPr lang="en-US" dirty="0" smtClean="0"/>
              <a:t>Business </a:t>
            </a:r>
            <a:r>
              <a:rPr lang="en-US" dirty="0"/>
              <a:t>model </a:t>
            </a:r>
            <a:r>
              <a:rPr lang="en-US" dirty="0" smtClean="0"/>
              <a:t>innovation</a:t>
            </a:r>
            <a:endParaRPr lang="en-GB" sz="2000" dirty="0"/>
          </a:p>
          <a:p>
            <a:pPr marL="285750" indent="-285750">
              <a:buFont typeface="Arial" charset="0"/>
              <a:buChar char="•"/>
            </a:pPr>
            <a:r>
              <a:rPr lang="en-US" dirty="0" smtClean="0"/>
              <a:t>Challenging </a:t>
            </a:r>
            <a:r>
              <a:rPr lang="en-US" dirty="0"/>
              <a:t>market </a:t>
            </a:r>
            <a:r>
              <a:rPr lang="en-US" dirty="0" smtClean="0"/>
              <a:t>paradigms</a:t>
            </a:r>
          </a:p>
          <a:p>
            <a:pPr marL="285750" lvl="1" indent="-285750">
              <a:buFont typeface="Arial" charset="0"/>
              <a:buChar char="•"/>
            </a:pPr>
            <a:r>
              <a:rPr lang="en-US" dirty="0"/>
              <a:t>Creativity and innovation</a:t>
            </a:r>
            <a:endParaRPr lang="en-GB" dirty="0"/>
          </a:p>
          <a:p>
            <a:pPr marL="285750" lvl="1" indent="-285750">
              <a:buFont typeface="Arial" charset="0"/>
              <a:buChar char="•"/>
            </a:pPr>
            <a:r>
              <a:rPr lang="en-US" dirty="0"/>
              <a:t>Innovation intensity</a:t>
            </a:r>
            <a:endParaRPr lang="en-GB" dirty="0"/>
          </a:p>
          <a:p>
            <a:pPr marL="285750" lvl="1" indent="-285750">
              <a:buFont typeface="Arial" charset="0"/>
              <a:buChar char="•"/>
            </a:pPr>
            <a:r>
              <a:rPr lang="en-US" dirty="0"/>
              <a:t>Innovation and risk</a:t>
            </a:r>
            <a:endParaRPr lang="en-GB" dirty="0"/>
          </a:p>
          <a:p>
            <a:pPr marL="285750" indent="-285750">
              <a:buFont typeface="Arial" charset="0"/>
              <a:buChar char="•"/>
            </a:pPr>
            <a:endParaRPr lang="en-GB" sz="2000"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4291033" y="6026712"/>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6277377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64043" y="1863967"/>
            <a:ext cx="8417320" cy="2862322"/>
          </a:xfrm>
          <a:prstGeom prst="rect">
            <a:avLst/>
          </a:prstGeom>
          <a:noFill/>
        </p:spPr>
        <p:txBody>
          <a:bodyPr wrap="square" rtlCol="0">
            <a:spAutoFit/>
          </a:bodyPr>
          <a:lstStyle/>
          <a:p>
            <a:pPr marL="342900" indent="-342900" algn="justLow">
              <a:buFont typeface="Arial" panose="020B0604020202020204" pitchFamily="34" charset="0"/>
              <a:buChar char="•"/>
            </a:pPr>
            <a:r>
              <a:rPr lang="en-US" dirty="0"/>
              <a:t>Corporate entrepreneurship is the broad term used to describe entrepreneurial behavior in an established, larger organization. The objective is to encourage greater entrepreneurial intensity within the organization by increasing both the degree or scale and the frequency of entrepreneurial activity at all levels within it -at corporate, division, business unit, func­tional, and/or project team levels.</a:t>
            </a:r>
          </a:p>
          <a:p>
            <a:pPr algn="just"/>
            <a:endParaRPr lang="en-US" dirty="0"/>
          </a:p>
          <a:p>
            <a:pPr algn="just"/>
            <a:endParaRPr lang="en-US" dirty="0"/>
          </a:p>
          <a:p>
            <a:pPr marL="285750" indent="-285750" algn="just">
              <a:buFont typeface="Arial" panose="020B0604020202020204" pitchFamily="34" charset="0"/>
              <a:buChar char="•"/>
            </a:pPr>
            <a:r>
              <a:rPr lang="en-US" dirty="0">
                <a:solidFill>
                  <a:srgbClr val="FF0000"/>
                </a:solidFill>
              </a:rPr>
              <a:t>Corporate entrepreneurship </a:t>
            </a:r>
            <a:r>
              <a:rPr lang="en-US" dirty="0"/>
              <a:t>is the overarching term used to describe the mechanisms and processes they use to achieve this and the behavioral characteristics that underpin them</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Intensity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88754" y="1989294"/>
            <a:ext cx="8417320" cy="2862322"/>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By increasing the entrepreneurial intensity it is believed that an organization will be bet­ter able to cope with change, better able to innovate, and therefore better able to gain a </a:t>
            </a:r>
            <a:r>
              <a:rPr lang="en-US" sz="2000" dirty="0">
                <a:solidFill>
                  <a:srgbClr val="FF0000"/>
                </a:solidFill>
              </a:rPr>
              <a:t>com­petitive advantage</a:t>
            </a:r>
            <a:r>
              <a:rPr lang="en-US" sz="2000" dirty="0"/>
              <a:t>. </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The premise behind this approach to corporate entrepreneurship is that large </a:t>
            </a:r>
            <a:r>
              <a:rPr lang="en-US" sz="2000" dirty="0">
                <a:solidFill>
                  <a:srgbClr val="FF0000"/>
                </a:solidFill>
              </a:rPr>
              <a:t>firms need to adapt to an ever-changing environment </a:t>
            </a:r>
            <a:r>
              <a:rPr lang="en-US" sz="2000" dirty="0"/>
              <a:t>if they are to survive, and to do so they need to adapt their strategies, structures, and cultures so as to encourage entrepre­neurial activity in individual employees.</a:t>
            </a:r>
          </a:p>
          <a:p>
            <a:pPr algn="justLow"/>
            <a:r>
              <a:rPr lang="en-US" sz="2000" dirty="0"/>
              <a:t>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Intensity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559080"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7912447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51684"/>
            <a:ext cx="9196209" cy="3847207"/>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solidFill>
                  <a:srgbClr val="FF0000"/>
                </a:solidFill>
              </a:rPr>
              <a:t>The key is the ability to initiate and manage rapid change in organizations</a:t>
            </a:r>
            <a:r>
              <a:rPr lang="en-US" sz="2000" dirty="0"/>
              <a:t>, markets, and industries - to initiate and </a:t>
            </a:r>
            <a:r>
              <a:rPr lang="en-US" sz="2000" dirty="0">
                <a:solidFill>
                  <a:srgbClr val="C00000"/>
                </a:solidFill>
              </a:rPr>
              <a:t>manage innovation </a:t>
            </a:r>
            <a:r>
              <a:rPr lang="en-US" sz="2000" dirty="0"/>
              <a:t>on a continuous basis. Ultimately, it is about maintaining and/or increasing competitive advantage and therefore profitability, but for more bureau­cratic organizations it may be about survival.</a:t>
            </a:r>
          </a:p>
          <a:p>
            <a:pPr marL="342900" indent="-342900" algn="justLow">
              <a:buFont typeface="Arial" panose="020B0604020202020204" pitchFamily="34" charset="0"/>
              <a:buChar char="•"/>
            </a:pPr>
            <a:endParaRPr lang="en-US" sz="2000" dirty="0"/>
          </a:p>
          <a:p>
            <a:pPr marL="285750" indent="-285750" algn="just">
              <a:buFont typeface="Arial" panose="020B0604020202020204" pitchFamily="34" charset="0"/>
              <a:buChar char="•"/>
            </a:pPr>
            <a:r>
              <a:rPr lang="en-US" dirty="0"/>
              <a:t>Big companies ought to be </a:t>
            </a:r>
            <a:r>
              <a:rPr lang="en-US" dirty="0">
                <a:solidFill>
                  <a:srgbClr val="C00000"/>
                </a:solidFill>
              </a:rPr>
              <a:t>good at innovation</a:t>
            </a:r>
            <a:r>
              <a:rPr lang="en-US" dirty="0"/>
              <a:t>. After all, they have more resources, more knowledge, and experience -more of everything to throw at the challenge. </a:t>
            </a:r>
            <a:r>
              <a:rPr lang="en-US" dirty="0">
                <a:solidFill>
                  <a:srgbClr val="C00000"/>
                </a:solidFill>
              </a:rPr>
              <a:t>But the reality </a:t>
            </a:r>
            <a:r>
              <a:rPr lang="en-US" dirty="0"/>
              <a:t>is that it is often newer, smaller businesses that come up with innovations, particularly radical ones.</a:t>
            </a:r>
          </a:p>
          <a:p>
            <a:pPr algn="just"/>
            <a:endParaRPr lang="en-US" dirty="0"/>
          </a:p>
          <a:p>
            <a:pPr marL="285750" indent="-285750" algn="just">
              <a:buFont typeface="Arial" panose="020B0604020202020204" pitchFamily="34" charset="0"/>
              <a:buChar char="•"/>
            </a:pPr>
            <a:r>
              <a:rPr lang="en-US" dirty="0"/>
              <a:t> And, as the pace of change accelerates, they seem more able to cope. The core of the problem is that </a:t>
            </a:r>
            <a:r>
              <a:rPr lang="en-US" dirty="0">
                <a:solidFill>
                  <a:srgbClr val="FF0000"/>
                </a:solidFill>
              </a:rPr>
              <a:t>traditional management focuses on efficiency and effectiveness </a:t>
            </a:r>
            <a:r>
              <a:rPr lang="en-US" dirty="0"/>
              <a:t>rather than creativity and innovation - control rather than empowerment.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Intensity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316384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97628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Big companies tend to look for cost savings </a:t>
            </a:r>
            <a:r>
              <a:rPr lang="en-US" sz="2000" dirty="0"/>
              <a:t>through scale efficiencies rather than </a:t>
            </a:r>
            <a:r>
              <a:rPr lang="en-US" sz="2000" dirty="0">
                <a:solidFill>
                  <a:srgbClr val="C00000"/>
                </a:solidFill>
              </a:rPr>
              <a:t>differentiation through economies of scope </a:t>
            </a:r>
            <a:r>
              <a:rPr lang="en-US" sz="2000" dirty="0"/>
              <a:t>(synergy). They look for uniformity rather than diversity and stress discipline rather than motivation.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C00000"/>
                </a:solidFill>
              </a:rPr>
              <a:t>In dealing with change and innovation, larger companies ought to have some significant advantages over small ones.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challenge is to find ways of transforming them so that they can bring their resources to bear on the challenges of the twenty ­ first century. Corporate entrepreneurship is now seen as a vital part of the strategies needed to rejuvenate these larger companies, maintaining their ability to innovate quickly through entrepreneurial activities.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a:t>
            </a:r>
            <a:r>
              <a:rPr lang="en-US" sz="2800" b="1" spc="19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unc</a:t>
            </a:r>
            <a:r>
              <a:rPr lang="en-US" sz="2800" b="1" spc="15" dirty="0">
                <a:latin typeface="Arial" panose="020B0604020202020204" pitchFamily="34" charset="0"/>
                <a:ea typeface="Arial" panose="020B0604020202020204" pitchFamily="34" charset="0"/>
                <a:cs typeface="Times New Roman" panose="02020603050405020304" pitchFamily="18" charset="0"/>
              </a:rPr>
              <a:t>e</a:t>
            </a:r>
            <a:r>
              <a:rPr lang="en-US" sz="2800" b="1" dirty="0">
                <a:latin typeface="Arial" panose="020B0604020202020204" pitchFamily="34" charset="0"/>
                <a:ea typeface="Arial" panose="020B0604020202020204" pitchFamily="34" charset="0"/>
                <a:cs typeface="Times New Roman" panose="02020603050405020304" pitchFamily="18" charset="0"/>
              </a:rPr>
              <a:t>r</a:t>
            </a:r>
            <a:r>
              <a:rPr lang="en-US" sz="2800" b="1" spc="-65" dirty="0">
                <a:latin typeface="Arial" panose="020B0604020202020204" pitchFamily="34" charset="0"/>
                <a:ea typeface="Arial" panose="020B0604020202020204" pitchFamily="34" charset="0"/>
                <a:cs typeface="Times New Roman" panose="02020603050405020304" pitchFamily="18" charset="0"/>
              </a:rPr>
              <a:t>t</a:t>
            </a:r>
            <a:r>
              <a:rPr lang="en-US" sz="2800" b="1" dirty="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401545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15869" y="1768460"/>
            <a:ext cx="8976287" cy="329320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In the words of Zahra (1996): </a:t>
            </a:r>
            <a:r>
              <a:rPr lang="en-US" sz="2000" dirty="0">
                <a:solidFill>
                  <a:srgbClr val="C00000"/>
                </a:solidFill>
              </a:rPr>
              <a:t>'Corporate entrepreneurship </a:t>
            </a:r>
            <a:r>
              <a:rPr lang="en-US" sz="2000" dirty="0"/>
              <a:t>is seen as the sum of a company's innovation, strategic renewal and venturing efforts: Strategic renewal is about changing the strategic direction of the organization, usually implying that it becomes more customer- and market-focused, more entrepreneurial .</a:t>
            </a:r>
          </a:p>
          <a:p>
            <a:pPr algn="just"/>
            <a:endParaRPr lang="en-US" sz="2000" dirty="0"/>
          </a:p>
          <a:p>
            <a:pPr marL="285750" indent="-285750" algn="just">
              <a:buFont typeface="Arial" panose="020B0604020202020204" pitchFamily="34" charset="0"/>
              <a:buChar char="•"/>
            </a:pPr>
            <a:r>
              <a:rPr lang="en-US" dirty="0">
                <a:solidFill>
                  <a:srgbClr val="C00000"/>
                </a:solidFill>
              </a:rPr>
              <a:t>Entrepreneurial transformation</a:t>
            </a:r>
            <a:r>
              <a:rPr lang="en-US" dirty="0"/>
              <a:t>, </a:t>
            </a:r>
            <a:r>
              <a:rPr lang="en-US" dirty="0">
                <a:solidFill>
                  <a:srgbClr val="C00000"/>
                </a:solidFill>
              </a:rPr>
              <a:t>strategic renewal </a:t>
            </a:r>
            <a:r>
              <a:rPr lang="en-US" dirty="0"/>
              <a:t>and </a:t>
            </a:r>
            <a:r>
              <a:rPr lang="en-US" dirty="0">
                <a:solidFill>
                  <a:srgbClr val="C00000"/>
                </a:solidFill>
              </a:rPr>
              <a:t>strategic entrepreneurship </a:t>
            </a:r>
            <a:r>
              <a:rPr lang="en-US" dirty="0"/>
              <a:t>are all terms used to describe entrepreneurial activities within larger orga­nizations. They are evidenced by and result from, an entrepreneurial orientation within the organization - a behavioral characteristic. This is achieved through an </a:t>
            </a:r>
            <a:r>
              <a:rPr lang="en-US" dirty="0">
                <a:solidFill>
                  <a:srgbClr val="C00000"/>
                </a:solidFill>
              </a:rPr>
              <a:t>entrepreneurial architecture </a:t>
            </a:r>
            <a:r>
              <a:rPr lang="en-US" dirty="0"/>
              <a:t>-a </a:t>
            </a:r>
            <a:r>
              <a:rPr lang="en-US" dirty="0">
                <a:solidFill>
                  <a:srgbClr val="C00000"/>
                </a:solidFill>
              </a:rPr>
              <a:t>strategic alignment </a:t>
            </a:r>
            <a:r>
              <a:rPr lang="en-US" dirty="0"/>
              <a:t>of corporate resources so as to encourage entrepreneur­ship and innovation on a sustainable basis.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Defining Corporate Entrepreneurship</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7433406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976287" cy="215443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C00000"/>
                </a:solidFill>
              </a:rPr>
              <a:t>Organizational architecture </a:t>
            </a:r>
            <a:r>
              <a:rPr lang="en-US" sz="2000" dirty="0"/>
              <a:t>is a term that is a metaphor used to describe the infrastructure an organization needs in order to build business processes that deliver its vision.</a:t>
            </a:r>
          </a:p>
          <a:p>
            <a:pPr marL="342900" indent="-342900" algn="just">
              <a:buFont typeface="Arial" panose="020B0604020202020204" pitchFamily="34" charset="0"/>
              <a:buChar char="•"/>
            </a:pPr>
            <a:endParaRPr lang="en-US" sz="2000" dirty="0"/>
          </a:p>
          <a:p>
            <a:pPr marL="285750" indent="-285750" algn="just">
              <a:buFont typeface="Arial" panose="020B0604020202020204" pitchFamily="34" charset="0"/>
              <a:buChar char="•"/>
            </a:pPr>
            <a:r>
              <a:rPr lang="en-US" dirty="0">
                <a:solidFill>
                  <a:srgbClr val="C00000"/>
                </a:solidFill>
              </a:rPr>
              <a:t>The organizational architecture </a:t>
            </a:r>
            <a:r>
              <a:rPr lang="en-US" dirty="0"/>
              <a:t>comprises the four pillars shown in the Figure: leadership (and management), culture, structure (including systems), and strate­gies.</a:t>
            </a:r>
          </a:p>
          <a:p>
            <a:pPr algn="just"/>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Defining Corporate Entrepreneurship</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2" name="Group 2"/>
          <p:cNvGrpSpPr>
            <a:grpSpLocks/>
          </p:cNvGrpSpPr>
          <p:nvPr/>
        </p:nvGrpSpPr>
        <p:grpSpPr bwMode="auto">
          <a:xfrm>
            <a:off x="1577787" y="3922897"/>
            <a:ext cx="7530353" cy="1809532"/>
            <a:chOff x="2800" y="-1958"/>
            <a:chExt cx="6714" cy="1860"/>
          </a:xfrm>
        </p:grpSpPr>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00" y="-1958"/>
              <a:ext cx="6580" cy="186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4"/>
            <p:cNvGrpSpPr>
              <a:grpSpLocks/>
            </p:cNvGrpSpPr>
            <p:nvPr/>
          </p:nvGrpSpPr>
          <p:grpSpPr bwMode="auto">
            <a:xfrm>
              <a:off x="6375" y="-1171"/>
              <a:ext cx="2" cy="869"/>
              <a:chOff x="6375" y="-1171"/>
              <a:chExt cx="2" cy="869"/>
            </a:xfrm>
          </p:grpSpPr>
          <p:sp>
            <p:nvSpPr>
              <p:cNvPr id="17" name="Freeform 5"/>
              <p:cNvSpPr>
                <a:spLocks/>
              </p:cNvSpPr>
              <p:nvPr/>
            </p:nvSpPr>
            <p:spPr bwMode="auto">
              <a:xfrm>
                <a:off x="6375" y="-1171"/>
                <a:ext cx="2" cy="869"/>
              </a:xfrm>
              <a:custGeom>
                <a:avLst/>
                <a:gdLst>
                  <a:gd name="T0" fmla="+- 0 -301 -1171"/>
                  <a:gd name="T1" fmla="*/ -301 h 869"/>
                  <a:gd name="T2" fmla="+- 0 -1171 -1171"/>
                  <a:gd name="T3" fmla="*/ -1171 h 869"/>
                </a:gdLst>
                <a:ahLst/>
                <a:cxnLst>
                  <a:cxn ang="0">
                    <a:pos x="0" y="T1"/>
                  </a:cxn>
                  <a:cxn ang="0">
                    <a:pos x="0" y="T3"/>
                  </a:cxn>
                </a:cxnLst>
                <a:rect l="0" t="0" r="r" b="b"/>
                <a:pathLst>
                  <a:path h="869">
                    <a:moveTo>
                      <a:pt x="0" y="870"/>
                    </a:moveTo>
                    <a:lnTo>
                      <a:pt x="0" y="0"/>
                    </a:lnTo>
                  </a:path>
                </a:pathLst>
              </a:custGeom>
              <a:noFill/>
              <a:ln w="6350">
                <a:solidFill>
                  <a:srgbClr val="4B54AC"/>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4" name="Group 6"/>
            <p:cNvGrpSpPr>
              <a:grpSpLocks/>
            </p:cNvGrpSpPr>
            <p:nvPr/>
          </p:nvGrpSpPr>
          <p:grpSpPr bwMode="auto">
            <a:xfrm>
              <a:off x="7699" y="-1171"/>
              <a:ext cx="2" cy="710"/>
              <a:chOff x="7699" y="-1171"/>
              <a:chExt cx="2" cy="710"/>
            </a:xfrm>
          </p:grpSpPr>
          <p:sp>
            <p:nvSpPr>
              <p:cNvPr id="16" name="Freeform 7"/>
              <p:cNvSpPr>
                <a:spLocks/>
              </p:cNvSpPr>
              <p:nvPr/>
            </p:nvSpPr>
            <p:spPr bwMode="auto">
              <a:xfrm>
                <a:off x="7699" y="-1171"/>
                <a:ext cx="2" cy="710"/>
              </a:xfrm>
              <a:custGeom>
                <a:avLst/>
                <a:gdLst>
                  <a:gd name="T0" fmla="+- 0 -461 -1171"/>
                  <a:gd name="T1" fmla="*/ -461 h 710"/>
                  <a:gd name="T2" fmla="+- 0 -1171 -1171"/>
                  <a:gd name="T3" fmla="*/ -1171 h 710"/>
                </a:gdLst>
                <a:ahLst/>
                <a:cxnLst>
                  <a:cxn ang="0">
                    <a:pos x="0" y="T1"/>
                  </a:cxn>
                  <a:cxn ang="0">
                    <a:pos x="0" y="T3"/>
                  </a:cxn>
                </a:cxnLst>
                <a:rect l="0" t="0" r="r" b="b"/>
                <a:pathLst>
                  <a:path h="710">
                    <a:moveTo>
                      <a:pt x="0" y="710"/>
                    </a:moveTo>
                    <a:lnTo>
                      <a:pt x="0" y="0"/>
                    </a:lnTo>
                  </a:path>
                </a:pathLst>
              </a:custGeom>
              <a:noFill/>
              <a:ln w="12699">
                <a:solidFill>
                  <a:srgbClr val="8790C8"/>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5" name="Group 8"/>
            <p:cNvGrpSpPr>
              <a:grpSpLocks/>
            </p:cNvGrpSpPr>
            <p:nvPr/>
          </p:nvGrpSpPr>
          <p:grpSpPr bwMode="auto">
            <a:xfrm>
              <a:off x="6370" y="-391"/>
              <a:ext cx="1340" cy="2"/>
              <a:chOff x="6370" y="-391"/>
              <a:chExt cx="1340" cy="2"/>
            </a:xfrm>
          </p:grpSpPr>
          <p:sp>
            <p:nvSpPr>
              <p:cNvPr id="15" name="Freeform 9"/>
              <p:cNvSpPr>
                <a:spLocks/>
              </p:cNvSpPr>
              <p:nvPr/>
            </p:nvSpPr>
            <p:spPr bwMode="auto">
              <a:xfrm>
                <a:off x="6370" y="-391"/>
                <a:ext cx="1340" cy="2"/>
              </a:xfrm>
              <a:custGeom>
                <a:avLst/>
                <a:gdLst>
                  <a:gd name="T0" fmla="+- 0 6370 6370"/>
                  <a:gd name="T1" fmla="*/ T0 w 1340"/>
                  <a:gd name="T2" fmla="+- 0 7709 6370"/>
                  <a:gd name="T3" fmla="*/ T2 w 1340"/>
                </a:gdLst>
                <a:ahLst/>
                <a:cxnLst>
                  <a:cxn ang="0">
                    <a:pos x="T1" y="0"/>
                  </a:cxn>
                  <a:cxn ang="0">
                    <a:pos x="T3" y="0"/>
                  </a:cxn>
                </a:cxnLst>
                <a:rect l="0" t="0" r="r" b="b"/>
                <a:pathLst>
                  <a:path w="1340">
                    <a:moveTo>
                      <a:pt x="0" y="0"/>
                    </a:moveTo>
                    <a:lnTo>
                      <a:pt x="1339" y="0"/>
                    </a:lnTo>
                  </a:path>
                </a:pathLst>
              </a:custGeom>
              <a:noFill/>
              <a:ln w="114292">
                <a:solidFill>
                  <a:srgbClr val="7780B8"/>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0"/>
            <p:cNvGrpSpPr>
              <a:grpSpLocks/>
            </p:cNvGrpSpPr>
            <p:nvPr/>
          </p:nvGrpSpPr>
          <p:grpSpPr bwMode="auto">
            <a:xfrm>
              <a:off x="9504" y="-1311"/>
              <a:ext cx="2" cy="1169"/>
              <a:chOff x="9504" y="-1311"/>
              <a:chExt cx="2" cy="1169"/>
            </a:xfrm>
          </p:grpSpPr>
          <p:sp>
            <p:nvSpPr>
              <p:cNvPr id="14" name="Freeform 11"/>
              <p:cNvSpPr>
                <a:spLocks/>
              </p:cNvSpPr>
              <p:nvPr/>
            </p:nvSpPr>
            <p:spPr bwMode="auto">
              <a:xfrm>
                <a:off x="9504" y="-1311"/>
                <a:ext cx="2" cy="1169"/>
              </a:xfrm>
              <a:custGeom>
                <a:avLst/>
                <a:gdLst>
                  <a:gd name="T0" fmla="+- 0 -142 -1311"/>
                  <a:gd name="T1" fmla="*/ -142 h 1169"/>
                  <a:gd name="T2" fmla="+- 0 -1311 -1311"/>
                  <a:gd name="T3" fmla="*/ -1311 h 1169"/>
                </a:gdLst>
                <a:ahLst/>
                <a:cxnLst>
                  <a:cxn ang="0">
                    <a:pos x="0" y="T1"/>
                  </a:cxn>
                  <a:cxn ang="0">
                    <a:pos x="0" y="T3"/>
                  </a:cxn>
                </a:cxnLst>
                <a:rect l="0" t="0" r="r" b="b"/>
                <a:pathLst>
                  <a:path h="1169">
                    <a:moveTo>
                      <a:pt x="0" y="1169"/>
                    </a:moveTo>
                    <a:lnTo>
                      <a:pt x="0" y="0"/>
                    </a:lnTo>
                  </a:path>
                </a:pathLst>
              </a:custGeom>
              <a:noFill/>
              <a:ln w="6350">
                <a:solidFill>
                  <a:srgbClr val="4B57AC"/>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7" name="Group 12"/>
            <p:cNvGrpSpPr>
              <a:grpSpLocks/>
            </p:cNvGrpSpPr>
            <p:nvPr/>
          </p:nvGrpSpPr>
          <p:grpSpPr bwMode="auto">
            <a:xfrm>
              <a:off x="6020" y="-147"/>
              <a:ext cx="3490" cy="2"/>
              <a:chOff x="6020" y="-147"/>
              <a:chExt cx="3490" cy="2"/>
            </a:xfrm>
          </p:grpSpPr>
          <p:sp>
            <p:nvSpPr>
              <p:cNvPr id="8" name="Freeform 13"/>
              <p:cNvSpPr>
                <a:spLocks/>
              </p:cNvSpPr>
              <p:nvPr/>
            </p:nvSpPr>
            <p:spPr bwMode="auto">
              <a:xfrm>
                <a:off x="6020" y="-147"/>
                <a:ext cx="3490" cy="2"/>
              </a:xfrm>
              <a:custGeom>
                <a:avLst/>
                <a:gdLst>
                  <a:gd name="T0" fmla="+- 0 6020 6020"/>
                  <a:gd name="T1" fmla="*/ T0 w 3490"/>
                  <a:gd name="T2" fmla="+- 0 9509 6020"/>
                  <a:gd name="T3" fmla="*/ T2 w 3490"/>
                </a:gdLst>
                <a:ahLst/>
                <a:cxnLst>
                  <a:cxn ang="0">
                    <a:pos x="T1" y="0"/>
                  </a:cxn>
                  <a:cxn ang="0">
                    <a:pos x="T3" y="0"/>
                  </a:cxn>
                </a:cxnLst>
                <a:rect l="0" t="0" r="r" b="b"/>
                <a:pathLst>
                  <a:path w="3490">
                    <a:moveTo>
                      <a:pt x="0" y="0"/>
                    </a:moveTo>
                    <a:lnTo>
                      <a:pt x="3489" y="0"/>
                    </a:lnTo>
                  </a:path>
                </a:pathLst>
              </a:custGeom>
              <a:noFill/>
              <a:ln w="6350">
                <a:solidFill>
                  <a:srgbClr val="6770BC"/>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sp>
        <p:nvSpPr>
          <p:cNvPr id="20" name="Rectangle 19"/>
          <p:cNvSpPr/>
          <p:nvPr/>
        </p:nvSpPr>
        <p:spPr>
          <a:xfrm>
            <a:off x="4430787" y="4921275"/>
            <a:ext cx="2952094" cy="369332"/>
          </a:xfrm>
          <a:prstGeom prst="rect">
            <a:avLst/>
          </a:prstGeom>
        </p:spPr>
        <p:txBody>
          <a:bodyPr wrap="square">
            <a:spAutoFit/>
          </a:bodyPr>
          <a:lstStyle/>
          <a:p>
            <a:pPr marL="1079500" marR="0" algn="ctr">
              <a:spcBef>
                <a:spcPts val="0"/>
              </a:spcBef>
              <a:spcAft>
                <a:spcPts val="0"/>
              </a:spcAft>
            </a:pPr>
            <a:r>
              <a:rPr lang="en-US" b="1" spc="-10" dirty="0">
                <a:solidFill>
                  <a:srgbClr val="4D56AE"/>
                </a:solidFill>
                <a:latin typeface="Arial" panose="020B0604020202020204" pitchFamily="34" charset="0"/>
                <a:ea typeface="Arial" panose="020B0604020202020204" pitchFamily="34" charset="0"/>
                <a:cs typeface="Arial" panose="020B0604020202020204" pitchFamily="34" charset="0"/>
              </a:rPr>
              <a:t>S</a:t>
            </a:r>
            <a:r>
              <a:rPr lang="en-US" b="1" dirty="0">
                <a:solidFill>
                  <a:srgbClr val="343FA3"/>
                </a:solidFill>
                <a:latin typeface="Arial" panose="020B0604020202020204" pitchFamily="34" charset="0"/>
                <a:ea typeface="Arial" panose="020B0604020202020204" pitchFamily="34" charset="0"/>
                <a:cs typeface="Arial" panose="020B0604020202020204" pitchFamily="34" charset="0"/>
              </a:rPr>
              <a:t>t</a:t>
            </a:r>
            <a:r>
              <a:rPr lang="en-US" b="1" spc="5" dirty="0">
                <a:solidFill>
                  <a:srgbClr val="343FA3"/>
                </a:solidFill>
                <a:latin typeface="Arial" panose="020B0604020202020204" pitchFamily="34" charset="0"/>
                <a:ea typeface="Arial" panose="020B0604020202020204" pitchFamily="34" charset="0"/>
                <a:cs typeface="Arial" panose="020B0604020202020204" pitchFamily="34" charset="0"/>
              </a:rPr>
              <a:t>r</a:t>
            </a:r>
            <a:r>
              <a:rPr lang="en-US" b="1" dirty="0">
                <a:solidFill>
                  <a:srgbClr val="4D56AE"/>
                </a:solidFill>
                <a:latin typeface="Arial" panose="020B0604020202020204" pitchFamily="34" charset="0"/>
                <a:ea typeface="Arial" panose="020B0604020202020204" pitchFamily="34" charset="0"/>
                <a:cs typeface="Arial" panose="020B0604020202020204" pitchFamily="34" charset="0"/>
              </a:rPr>
              <a:t>uct</a:t>
            </a:r>
            <a:r>
              <a:rPr lang="en-US" b="1" spc="-35" dirty="0">
                <a:solidFill>
                  <a:srgbClr val="4D56AE"/>
                </a:solidFill>
                <a:latin typeface="Arial" panose="020B0604020202020204" pitchFamily="34" charset="0"/>
                <a:ea typeface="Arial" panose="020B0604020202020204" pitchFamily="34" charset="0"/>
                <a:cs typeface="Arial" panose="020B0604020202020204" pitchFamily="34" charset="0"/>
              </a:rPr>
              <a:t>u</a:t>
            </a:r>
            <a:r>
              <a:rPr lang="en-US" b="1" spc="-45" dirty="0">
                <a:solidFill>
                  <a:srgbClr val="343FA3"/>
                </a:solidFill>
                <a:latin typeface="Arial" panose="020B0604020202020204" pitchFamily="34" charset="0"/>
                <a:ea typeface="Arial" panose="020B0604020202020204" pitchFamily="34" charset="0"/>
                <a:cs typeface="Arial" panose="020B0604020202020204" pitchFamily="34" charset="0"/>
              </a:rPr>
              <a:t>r</a:t>
            </a:r>
            <a:r>
              <a:rPr lang="en-US" b="1" dirty="0">
                <a:solidFill>
                  <a:srgbClr val="4D56AE"/>
                </a:solidFill>
                <a:latin typeface="Arial" panose="020B0604020202020204" pitchFamily="34" charset="0"/>
                <a:ea typeface="Arial" panose="020B0604020202020204" pitchFamily="34" charset="0"/>
                <a:cs typeface="Arial" panose="020B0604020202020204" pitchFamily="34" charset="0"/>
              </a:rPr>
              <a:t>e</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546176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2927" y="2575300"/>
            <a:ext cx="8976287" cy="1938992"/>
          </a:xfrm>
          <a:prstGeom prst="rect">
            <a:avLst/>
          </a:prstGeom>
          <a:noFill/>
        </p:spPr>
        <p:txBody>
          <a:bodyPr wrap="square" rtlCol="0">
            <a:spAutoFit/>
          </a:bodyPr>
          <a:lstStyle/>
          <a:p>
            <a:pPr algn="just"/>
            <a:r>
              <a:rPr lang="en-US" sz="2000" dirty="0"/>
              <a:t>defined it as 'involving the intentions and actions of key players functioning in a dynamic generative process aimed at new venture creation: whilst focusing on processes, practices and decision-making </a:t>
            </a:r>
            <a:r>
              <a:rPr lang="en-US" sz="2000" dirty="0">
                <a:solidFill>
                  <a:srgbClr val="FF0000"/>
                </a:solidFill>
              </a:rPr>
              <a:t>.</a:t>
            </a:r>
          </a:p>
          <a:p>
            <a:pPr algn="just"/>
            <a:endParaRPr lang="en-US" sz="2000" dirty="0">
              <a:solidFill>
                <a:srgbClr val="FF0000"/>
              </a:solidFill>
            </a:endParaRPr>
          </a:p>
          <a:p>
            <a:pPr algn="just"/>
            <a:endParaRPr lang="en-US" sz="2000" dirty="0">
              <a:solidFill>
                <a:srgbClr val="FF0000"/>
              </a:solidFill>
            </a:endParaRPr>
          </a:p>
          <a:p>
            <a:pPr algn="just"/>
            <a:endParaRPr lang="ar-JO"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Orientation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8823936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98195"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98195" y="1618493"/>
            <a:ext cx="9166333" cy="4401205"/>
          </a:xfrm>
          <a:prstGeom prst="rect">
            <a:avLst/>
          </a:prstGeom>
          <a:noFill/>
        </p:spPr>
        <p:txBody>
          <a:bodyPr wrap="square" rtlCol="0">
            <a:spAutoFit/>
          </a:bodyPr>
          <a:lstStyle/>
          <a:p>
            <a:pPr marL="457200" indent="-457200" algn="just">
              <a:buFont typeface="+mj-lt"/>
              <a:buAutoNum type="arabicPeriod"/>
            </a:pPr>
            <a:r>
              <a:rPr lang="en-US" sz="2000" dirty="0">
                <a:solidFill>
                  <a:srgbClr val="FF0000"/>
                </a:solidFill>
              </a:rPr>
              <a:t>Innovativeness </a:t>
            </a:r>
            <a:r>
              <a:rPr lang="en-US" sz="2000" dirty="0"/>
              <a:t>- This relates to the firm's encouragement of innovation through its sys­tems, structures and strategies.</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Risk-taking -</a:t>
            </a:r>
            <a:r>
              <a:rPr lang="en-US" sz="2000" dirty="0"/>
              <a:t>This relates to the willingness of the firm to engage in what might be seen as risky strategies in pursuit of growth.</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Pro-activeness</a:t>
            </a:r>
            <a:r>
              <a:rPr lang="en-US" sz="2000" dirty="0"/>
              <a:t> -This relates to the firm's pro-active and speedy pursuit of new opportuni­ties for growth through research, information search, etc.</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Competitive aggressiveness </a:t>
            </a:r>
            <a:r>
              <a:rPr lang="en-US" sz="2000" dirty="0"/>
              <a:t>- This relates to how a firm engages with competitors in an aggressive way through its marketing strategies.</a:t>
            </a:r>
          </a:p>
          <a:p>
            <a:pPr marL="457200" indent="-457200" algn="just">
              <a:buFont typeface="+mj-lt"/>
              <a:buAutoNum type="arabicPeriod"/>
            </a:pPr>
            <a:endParaRPr lang="en-US" sz="2000" dirty="0"/>
          </a:p>
          <a:p>
            <a:pPr marL="457200" indent="-457200" algn="just">
              <a:buFont typeface="+mj-lt"/>
              <a:buAutoNum type="arabicPeriod"/>
            </a:pPr>
            <a:r>
              <a:rPr lang="en-US" sz="2000" dirty="0">
                <a:solidFill>
                  <a:srgbClr val="FF0000"/>
                </a:solidFill>
              </a:rPr>
              <a:t>Internal autonomy </a:t>
            </a:r>
            <a:r>
              <a:rPr lang="en-US" sz="2000" dirty="0"/>
              <a:t>-This relates to the ability of individuals or teams to bring forward new ideas. </a:t>
            </a:r>
            <a:endParaRPr lang="ar-JO"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Entrepreneurial Orientation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9546783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2862322"/>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One response to these winds of change is a realization that security of employment is a thing of the past. Increasing numbers of people see self-employment as one way of regain­ing control of their lives - and there is no shortage of entrepreneurial role models.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whilst the chances of success on a global basis have probably never been higher and the costs of start-up low, most start-ups struggle to provide even a living wage for the founder. Many of the mushrooming number of 'gig workers; legally defined (in most countries) as self-employed, are tied to one larger firm.</a:t>
            </a:r>
            <a:endParaRPr lang="ar-JO"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3465771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3785652"/>
          </a:xfrm>
          <a:prstGeom prst="rect">
            <a:avLst/>
          </a:prstGeom>
          <a:noFill/>
        </p:spPr>
        <p:txBody>
          <a:bodyPr wrap="square" rtlCol="0">
            <a:spAutoFit/>
          </a:bodyPr>
          <a:lstStyle/>
          <a:p>
            <a:pPr marL="81915" marR="75565" algn="just"/>
            <a:r>
              <a:rPr lang="en-US" sz="2000" dirty="0">
                <a:solidFill>
                  <a:srgbClr val="FF0000"/>
                </a:solidFill>
              </a:rPr>
              <a:t>Organizational architecture can be both internal and external. </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solidFill>
                  <a:srgbClr val="C00000"/>
                </a:solidFill>
              </a:rPr>
              <a:t>Internal architecture </a:t>
            </a:r>
            <a:r>
              <a:rPr lang="en-US" sz="2000" dirty="0"/>
              <a:t>focuses on employees, generating a distinctive culture, a strong sense of collectivism, of being part of a team or an 'in-group; as we saw in Chapter 1.This collectivism comes from shared objectives and commonly accepted strategies. Strong internal architecture tends to attract like-minded people and this can be either a strength or, if it creates inflexibility, a weakness. </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solidFill>
                  <a:srgbClr val="C00000"/>
                </a:solidFill>
              </a:rPr>
              <a:t>External architecture </a:t>
            </a:r>
            <a:r>
              <a:rPr lang="en-US" sz="2000" dirty="0"/>
              <a:t>focuses on other stakeholders such as customers, partners, suppliers or subcontractors.</a:t>
            </a:r>
          </a:p>
          <a:p>
            <a:pPr marL="424815" marR="75565" indent="-342900" algn="just">
              <a:buFont typeface="Arial" panose="020B0604020202020204" pitchFamily="34" charset="0"/>
              <a:buChar char="•"/>
            </a:pPr>
            <a:endParaRPr lang="ar-JO"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1932762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1938992"/>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Entrepreneurial architecture seeks to embed entrepreneurial characteristics in the organi­zation through the four pillars of organizational architecture: </a:t>
            </a:r>
            <a:r>
              <a:rPr lang="en-US" sz="2000" dirty="0">
                <a:solidFill>
                  <a:srgbClr val="FF0000"/>
                </a:solidFill>
              </a:rPr>
              <a:t>leadership</a:t>
            </a:r>
            <a:r>
              <a:rPr lang="en-US" sz="2000" dirty="0"/>
              <a:t> {and manage­ment), </a:t>
            </a:r>
            <a:r>
              <a:rPr lang="en-US" sz="2000" dirty="0">
                <a:solidFill>
                  <a:srgbClr val="FF0000"/>
                </a:solidFill>
              </a:rPr>
              <a:t>culture</a:t>
            </a:r>
            <a:r>
              <a:rPr lang="en-US" sz="2000" dirty="0"/>
              <a:t>, </a:t>
            </a:r>
            <a:r>
              <a:rPr lang="en-US" sz="2000" dirty="0">
                <a:solidFill>
                  <a:srgbClr val="FF0000"/>
                </a:solidFill>
              </a:rPr>
              <a:t>structure</a:t>
            </a:r>
            <a:r>
              <a:rPr lang="en-US" sz="2000" dirty="0"/>
              <a:t> (including systems) and </a:t>
            </a:r>
            <a:r>
              <a:rPr lang="en-US" sz="2000" dirty="0">
                <a:solidFill>
                  <a:srgbClr val="FF0000"/>
                </a:solidFill>
              </a:rPr>
              <a:t>strategies</a:t>
            </a:r>
            <a:r>
              <a:rPr lang="en-US" sz="2000" dirty="0"/>
              <a:t>. These characteristics are modelled from the entrepreneur themselves - their personal character traits and how they manage and make business decisions.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827915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3170099"/>
          </a:xfrm>
          <a:prstGeom prst="rect">
            <a:avLst/>
          </a:prstGeom>
          <a:noFill/>
        </p:spPr>
        <p:txBody>
          <a:bodyPr wrap="square" rtlCol="0">
            <a:spAutoFit/>
          </a:bodyPr>
          <a:lstStyle/>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t>However, the leader's role is crucial. They have prime responsibility for shaping an organization's structure, culture and the strategies it develops, and hence its </a:t>
            </a:r>
            <a:r>
              <a:rPr lang="en-US" sz="2000" dirty="0" smtClean="0"/>
              <a:t>architecture</a:t>
            </a:r>
          </a:p>
          <a:p>
            <a:pPr marL="424815" marR="75565" indent="-342900" algn="just">
              <a:buFont typeface="Arial" panose="020B0604020202020204" pitchFamily="34" charset="0"/>
              <a:buChar char="•"/>
            </a:pPr>
            <a:endParaRPr lang="en-US" sz="2000" dirty="0"/>
          </a:p>
          <a:p>
            <a:pPr marL="424815" marR="75565" indent="-342900" algn="just">
              <a:buFont typeface="Arial" panose="020B0604020202020204" pitchFamily="34" charset="0"/>
              <a:buChar char="•"/>
            </a:pPr>
            <a:r>
              <a:rPr lang="en-US" sz="2000" dirty="0"/>
              <a:t> In these circumstances strategy development becomes part of entrepreneurial architecture, creating an organization that is better able to respond to unpredictable change and opportunity in the way the entrepreneur does, making it better suited to survive in the age of uncertainty. </a:t>
            </a:r>
            <a:endParaRPr lang="ar-JO"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Entrepreneurial  Architecture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5817981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68460"/>
            <a:ext cx="8773300" cy="3497432"/>
          </a:xfrm>
          <a:prstGeom prst="rect">
            <a:avLst/>
          </a:prstGeom>
          <a:noFill/>
        </p:spPr>
        <p:txBody>
          <a:bodyPr wrap="square" rtlCol="0">
            <a:spAutoFit/>
          </a:bodyPr>
          <a:lstStyle/>
          <a:p>
            <a:pPr marL="424815" marR="75565" indent="-342900" algn="just">
              <a:lnSpc>
                <a:spcPct val="140000"/>
              </a:lnSpc>
              <a:buFont typeface="Arial" panose="020B0604020202020204" pitchFamily="34" charset="0"/>
              <a:buChar char="•"/>
            </a:pPr>
            <a:r>
              <a:rPr lang="en-US" sz="2000" dirty="0"/>
              <a:t>Strong organizational architecture is difficult to copy because it is informal in nature, not based on legal contracts and not written down anywhere. Instead it relies on the complex network of personal relationships throughout the organization. </a:t>
            </a:r>
          </a:p>
          <a:p>
            <a:pPr marL="424815" marR="75565" indent="-342900" algn="just">
              <a:lnSpc>
                <a:spcPct val="140000"/>
              </a:lnSpc>
              <a:buFont typeface="Arial" panose="020B0604020202020204" pitchFamily="34" charset="0"/>
              <a:buChar char="•"/>
            </a:pPr>
            <a:r>
              <a:rPr lang="en-US" sz="2000" dirty="0"/>
              <a:t>Any one individual only knows or understands a small part of the overall structure. And just  as entrepreneurs use their network of relationships to gain information and knowledge so as to mitigate risk, so too a strong architecture can create valuable organizational knowledge</a:t>
            </a:r>
            <a:r>
              <a:rPr lang="ar-JO" sz="2000" dirty="0"/>
              <a:t>.</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601554"/>
            <a:ext cx="7078861" cy="954107"/>
          </a:xfrm>
          <a:prstGeom prst="rect">
            <a:avLst/>
          </a:prstGeom>
          <a:noFill/>
        </p:spPr>
        <p:txBody>
          <a:bodyPr wrap="square" rtlCol="0">
            <a:spAutoFit/>
          </a:bodyPr>
          <a:lstStyle/>
          <a:p>
            <a:pPr algn="ctr"/>
            <a:r>
              <a:rPr lang="en-US" sz="2800" b="1" dirty="0"/>
              <a:t>Architecture Relationships and Organizational Knowledge</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2962430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Entrepreneurs have finally been recognized as a vital part of economic wealth genera­tion. They have become the heroes of the business world, embodying ephemeral qualities that are envied by many people - freedom of spirit, creativity, vision and zeal. They have the courage, self-belief and commitment to turn dreams into realities. </a:t>
            </a:r>
          </a:p>
          <a:p>
            <a:pPr algn="just"/>
            <a:endParaRPr lang="en-US" sz="2000" dirty="0"/>
          </a:p>
          <a:p>
            <a:pPr algn="just"/>
            <a:endParaRPr lang="en-US" sz="2000" dirty="0"/>
          </a:p>
          <a:p>
            <a:pPr marL="342900" indent="-342900" algn="just">
              <a:buFont typeface="Arial" panose="020B0604020202020204" pitchFamily="34" charset="0"/>
              <a:buChar char="•"/>
            </a:pPr>
            <a:r>
              <a:rPr lang="en-US" sz="2000" dirty="0"/>
              <a:t>They are seen as catalysts for economic, and sometimes social, change. They disrupt industries through increased competition and change the way we are through innovation. Start-ups and entre­preneurial innovation also remain fundamental to the economic well-being of existing businesses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337755" y="545236"/>
            <a:ext cx="7777461" cy="954107"/>
          </a:xfrm>
          <a:prstGeom prst="rect">
            <a:avLst/>
          </a:prstGeom>
          <a:noFill/>
        </p:spPr>
        <p:txBody>
          <a:bodyPr wrap="square" rtlCol="0">
            <a:spAutoFit/>
          </a:bodyPr>
          <a:lstStyle/>
          <a:p>
            <a:pPr marR="1648460" algn="ctr">
              <a:spcAft>
                <a:spcPts val="0"/>
              </a:spcAft>
            </a:pPr>
            <a:r>
              <a:rPr lang="en-US" sz="2800" b="1" dirty="0"/>
              <a:t>Architecture And Organizational Learning</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6652421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6" y="2169327"/>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As we commented in Chapter 1, entrepreneurs learn by doing - so-called experiential learning - and they learn quickly not to repeat mistakes but to capitalize on success. Because they are one person, knowledge and information are translated into learning con­tinuously, quickly and without barriers. As the organization grows, the challenge is for this process to be replicated across an entire organization.</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083225" y="528892"/>
            <a:ext cx="7777461" cy="954107"/>
          </a:xfrm>
          <a:prstGeom prst="rect">
            <a:avLst/>
          </a:prstGeom>
          <a:noFill/>
        </p:spPr>
        <p:txBody>
          <a:bodyPr wrap="square" rtlCol="0">
            <a:spAutoFit/>
          </a:bodyPr>
          <a:lstStyle/>
          <a:p>
            <a:pPr marR="1648460" algn="ctr"/>
            <a:r>
              <a:rPr lang="en-US" sz="2800" b="1" dirty="0"/>
              <a:t>Architecture And Organizational Learning</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9125252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65624" y="1620668"/>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Experiential learning </a:t>
            </a:r>
            <a:r>
              <a:rPr lang="en-US" sz="2000" dirty="0" smtClean="0"/>
              <a:t>or learning </a:t>
            </a:r>
            <a:r>
              <a:rPr lang="en-US" sz="2000" dirty="0"/>
              <a:t>organization may be defined as one that 'facilitates the learning of all its members and continuously transforms itself ... adapting, changing, developing and trans­ forming themselves in response to the needs, wishes, and aspirations of people, inside and outside'. Writings on the learning organization stress how it is flexible, adaptable, and better equipped to thrive in a turbulent environment. It facilitates learning for all its members and continually transforms itself</a:t>
            </a:r>
            <a:r>
              <a:rPr lang="en-US" sz="2000" dirty="0" smtClean="0"/>
              <a:t>:</a:t>
            </a:r>
          </a:p>
          <a:p>
            <a:pPr marL="342900" indent="-342900" algn="just">
              <a:buFont typeface="Arial" panose="020B0604020202020204" pitchFamily="34" charset="0"/>
              <a:buChar char="•"/>
            </a:pPr>
            <a:endParaRPr lang="en-US" sz="2000" dirty="0" smtClean="0"/>
          </a:p>
          <a:p>
            <a:pPr marL="457200" indent="-457200">
              <a:buFont typeface="+mj-lt"/>
              <a:buAutoNum type="arabicPeriod"/>
            </a:pPr>
            <a:r>
              <a:rPr lang="en-US" sz="2000" b="1" dirty="0" smtClean="0">
                <a:solidFill>
                  <a:srgbClr val="FF0000"/>
                </a:solidFill>
              </a:rPr>
              <a:t>Encouraging </a:t>
            </a:r>
            <a:r>
              <a:rPr lang="en-US" sz="2000" b="1" dirty="0">
                <a:solidFill>
                  <a:srgbClr val="FF0000"/>
                </a:solidFill>
              </a:rPr>
              <a:t>systematic problem-solving</a:t>
            </a:r>
            <a:r>
              <a:rPr lang="en-US" sz="2000" b="1" dirty="0" smtClean="0">
                <a:solidFill>
                  <a:srgbClr val="FF0000"/>
                </a:solidFill>
              </a:rPr>
              <a:t>.</a:t>
            </a:r>
          </a:p>
          <a:p>
            <a:pPr marL="457200" indent="-457200">
              <a:buFont typeface="+mj-lt"/>
              <a:buAutoNum type="arabicPeriod"/>
            </a:pPr>
            <a:r>
              <a:rPr lang="en-US" sz="2000" b="1" dirty="0" smtClean="0">
                <a:solidFill>
                  <a:srgbClr val="FF0000"/>
                </a:solidFill>
              </a:rPr>
              <a:t>Encouraging </a:t>
            </a:r>
            <a:r>
              <a:rPr lang="en-US" sz="2000" b="1" dirty="0">
                <a:solidFill>
                  <a:srgbClr val="FF0000"/>
                </a:solidFill>
              </a:rPr>
              <a:t>experimentation and new approaches</a:t>
            </a:r>
            <a:r>
              <a:rPr lang="en-US" sz="2000" b="1" dirty="0" smtClean="0">
                <a:solidFill>
                  <a:srgbClr val="FF0000"/>
                </a:solidFill>
              </a:rPr>
              <a:t>.</a:t>
            </a:r>
          </a:p>
          <a:p>
            <a:pPr marL="457200" indent="-457200">
              <a:buFont typeface="+mj-lt"/>
              <a:buAutoNum type="arabicPeriod"/>
            </a:pPr>
            <a:r>
              <a:rPr lang="en-US" sz="2000" b="1" dirty="0" smtClean="0">
                <a:solidFill>
                  <a:srgbClr val="FF0000"/>
                </a:solidFill>
              </a:rPr>
              <a:t>Learning </a:t>
            </a:r>
            <a:r>
              <a:rPr lang="en-US" sz="2000" b="1" dirty="0">
                <a:solidFill>
                  <a:srgbClr val="FF0000"/>
                </a:solidFill>
              </a:rPr>
              <a:t>from past experience and </a:t>
            </a:r>
            <a:r>
              <a:rPr lang="en-US" sz="2000" b="1" dirty="0" smtClean="0">
                <a:solidFill>
                  <a:srgbClr val="FF0000"/>
                </a:solidFill>
              </a:rPr>
              <a:t>history.</a:t>
            </a:r>
          </a:p>
          <a:p>
            <a:pPr marL="457200" indent="-457200">
              <a:buFont typeface="+mj-lt"/>
              <a:buAutoNum type="arabicPeriod"/>
            </a:pPr>
            <a:r>
              <a:rPr lang="en-US" sz="2000" b="1" dirty="0" smtClean="0">
                <a:solidFill>
                  <a:srgbClr val="FF0000"/>
                </a:solidFill>
              </a:rPr>
              <a:t>Learning </a:t>
            </a:r>
            <a:r>
              <a:rPr lang="en-US" sz="2000" b="1" dirty="0">
                <a:solidFill>
                  <a:srgbClr val="FF0000"/>
                </a:solidFill>
              </a:rPr>
              <a:t>from best practice and outside </a:t>
            </a:r>
            <a:r>
              <a:rPr lang="en-US" sz="2000" b="1" dirty="0" smtClean="0">
                <a:solidFill>
                  <a:srgbClr val="FF0000"/>
                </a:solidFill>
              </a:rPr>
              <a:t>experience. </a:t>
            </a:r>
          </a:p>
          <a:p>
            <a:pPr marL="457200" indent="-457200">
              <a:buFont typeface="+mj-lt"/>
              <a:buAutoNum type="arabicPeriod"/>
            </a:pPr>
            <a:r>
              <a:rPr lang="en-US" sz="2000" b="1" dirty="0" smtClean="0">
                <a:solidFill>
                  <a:srgbClr val="FF0000"/>
                </a:solidFill>
              </a:rPr>
              <a:t>Being </a:t>
            </a:r>
            <a:r>
              <a:rPr lang="en-US" sz="2000" b="1" dirty="0">
                <a:solidFill>
                  <a:srgbClr val="FF0000"/>
                </a:solidFill>
              </a:rPr>
              <a:t>skilled at transferring knowledge in the organization</a:t>
            </a:r>
            <a:r>
              <a:rPr lang="en-US" sz="2000" dirty="0">
                <a:solidFill>
                  <a:srgbClr val="FF0000"/>
                </a:solidFill>
              </a:rPr>
              <a:t>.</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337755" y="545236"/>
            <a:ext cx="6822051" cy="954107"/>
          </a:xfrm>
          <a:prstGeom prst="rect">
            <a:avLst/>
          </a:prstGeom>
          <a:noFill/>
        </p:spPr>
        <p:txBody>
          <a:bodyPr wrap="square" rtlCol="0">
            <a:spAutoFit/>
          </a:bodyPr>
          <a:lstStyle/>
          <a:p>
            <a:pPr marR="1648460" algn="ctr">
              <a:spcAft>
                <a:spcPts val="0"/>
              </a:spcAft>
            </a:pPr>
            <a:r>
              <a:rPr lang="en-US" sz="2800" b="1" dirty="0"/>
              <a:t>Architecture And Organizational Learning</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678450" y="6112053"/>
            <a:ext cx="2151551"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481872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Big companies increasingly find it difficult to deal with this new age of uncertainty and super-competition. Start-ups and smaller ventures seem to find opportunities in the changes that these larger, more established firms find threatening. They react by innovating to better meet customer needs.</a:t>
            </a:r>
          </a:p>
          <a:p>
            <a:pPr algn="just"/>
            <a:endParaRPr lang="en-US" sz="2000" dirty="0"/>
          </a:p>
          <a:p>
            <a:pPr marL="342900" indent="-342900" algn="just">
              <a:buFont typeface="Arial" panose="020B0604020202020204" pitchFamily="34" charset="0"/>
              <a:buChar char="•"/>
            </a:pPr>
            <a:r>
              <a:rPr lang="en-US" sz="2000" dirty="0"/>
              <a:t>The success of large companies forces them to focus on the parts of the business that generate the biggest profit, emphasizing efficiency, and neglecting the newer parts and potential innovations. The companies become more bureau­cratic, dominated by notions of economies of scale: 'It is no accident that when you become a massive company your R&amp;D [research and development] is a tiny part of the enterprise.</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Matching Architecture With Environment</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27985039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organization will not prosper. As explained in Chapter 1, entrepreneurial firms thrive in </a:t>
            </a:r>
            <a:r>
              <a:rPr lang="en-US" sz="2000" dirty="0">
                <a:solidFill>
                  <a:srgbClr val="FF0000"/>
                </a:solidFill>
              </a:rPr>
              <a:t>envi­ronments of change</a:t>
            </a:r>
            <a:r>
              <a:rPr lang="en-US" sz="2000" dirty="0"/>
              <a:t>, </a:t>
            </a:r>
            <a:r>
              <a:rPr lang="en-US" sz="2000" dirty="0">
                <a:solidFill>
                  <a:srgbClr val="FF0000"/>
                </a:solidFill>
              </a:rPr>
              <a:t>chaos</a:t>
            </a:r>
            <a:r>
              <a:rPr lang="en-US" sz="2000" dirty="0"/>
              <a:t>, </a:t>
            </a:r>
            <a:r>
              <a:rPr lang="en-US" sz="2000" dirty="0">
                <a:solidFill>
                  <a:srgbClr val="FF0000"/>
                </a:solidFill>
              </a:rPr>
              <a:t>complexity</a:t>
            </a:r>
            <a:r>
              <a:rPr lang="en-US" sz="2000" dirty="0"/>
              <a:t>, </a:t>
            </a:r>
            <a:r>
              <a:rPr lang="en-US" sz="2000" dirty="0">
                <a:solidFill>
                  <a:srgbClr val="FF0000"/>
                </a:solidFill>
              </a:rPr>
              <a:t>competition</a:t>
            </a:r>
            <a:r>
              <a:rPr lang="en-US" sz="2000" dirty="0"/>
              <a:t>, uncertainty and even contradiction, where innovation is essential. These are highly competitive and rapidly changing markets facing pressures for greater corporate social responsibility and problems in attracting suit­ able staff.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The </a:t>
            </a:r>
            <a:r>
              <a:rPr lang="en-US" sz="2000" dirty="0"/>
              <a:t>exact form an organization's architecture should take also depends on the economic, technological and societal environment in which it operates. These are some of the commercial environments that entrepreneurial architecture is designed to cope with:</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Matching Architecture With Environment</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251363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53593" y="1620378"/>
            <a:ext cx="8773300" cy="3970318"/>
          </a:xfrm>
          <a:prstGeom prst="rect">
            <a:avLst/>
          </a:prstGeom>
          <a:noFill/>
        </p:spPr>
        <p:txBody>
          <a:bodyPr wrap="square" rtlCol="0">
            <a:spAutoFit/>
          </a:bodyPr>
          <a:lstStyle/>
          <a:p>
            <a:pPr marL="742950" lvl="1" indent="-285750">
              <a:buFont typeface="Arial" charset="0"/>
              <a:buChar char="•"/>
            </a:pPr>
            <a:r>
              <a:rPr lang="en-US" dirty="0"/>
              <a:t>Markets where new technologies are important </a:t>
            </a:r>
            <a:endParaRPr lang="en-GB" dirty="0" smtClean="0"/>
          </a:p>
          <a:p>
            <a:pPr marL="742950" lvl="1" indent="-285750">
              <a:buFont typeface="Arial" charset="0"/>
              <a:buChar char="•"/>
            </a:pPr>
            <a:r>
              <a:rPr lang="en-US" dirty="0" smtClean="0"/>
              <a:t>Markets that value creativity - Many markets value creativity; for example, the video -gaming industry, </a:t>
            </a:r>
          </a:p>
          <a:p>
            <a:pPr marL="742950" lvl="1" indent="-285750">
              <a:buFont typeface="Arial" charset="0"/>
              <a:buChar char="•"/>
            </a:pPr>
            <a:r>
              <a:rPr lang="en-US" dirty="0" smtClean="0"/>
              <a:t>New </a:t>
            </a:r>
            <a:r>
              <a:rPr lang="en-US" dirty="0"/>
              <a:t>or changing markets -This could be any market that is changing rapidly for any reason. </a:t>
            </a:r>
            <a:endParaRPr lang="en-US" dirty="0" smtClean="0"/>
          </a:p>
          <a:p>
            <a:pPr marL="742950" lvl="1" indent="-285750">
              <a:buFont typeface="Arial" charset="0"/>
              <a:buChar char="•"/>
            </a:pPr>
            <a:r>
              <a:rPr lang="en-US" dirty="0" smtClean="0"/>
              <a:t>Interconnected </a:t>
            </a:r>
            <a:r>
              <a:rPr lang="en-US" dirty="0"/>
              <a:t>markets -The interconnectedness of markets and economies tends to amplify small initial </a:t>
            </a:r>
            <a:r>
              <a:rPr lang="en-US" dirty="0" smtClean="0"/>
              <a:t>changes</a:t>
            </a:r>
          </a:p>
          <a:p>
            <a:pPr marL="742950" lvl="1" indent="-285750">
              <a:buFont typeface="Arial" charset="0"/>
              <a:buChar char="•"/>
            </a:pPr>
            <a:r>
              <a:rPr lang="en-US" dirty="0" smtClean="0"/>
              <a:t>Markets </a:t>
            </a:r>
            <a:r>
              <a:rPr lang="en-US" dirty="0"/>
              <a:t>where information and knowledge are important - In markets providing up-to-date or real-time information and knowledge, rapid changes in both </a:t>
            </a:r>
            <a:r>
              <a:rPr lang="en-US" dirty="0" smtClean="0"/>
              <a:t>the</a:t>
            </a:r>
            <a:r>
              <a:rPr lang="en-GB" dirty="0"/>
              <a:t> </a:t>
            </a:r>
            <a:r>
              <a:rPr lang="en-US" dirty="0" smtClean="0"/>
              <a:t>information </a:t>
            </a:r>
            <a:r>
              <a:rPr lang="en-US" dirty="0"/>
              <a:t>and market needs are important. </a:t>
            </a:r>
            <a:endParaRPr lang="en-US" dirty="0" smtClean="0"/>
          </a:p>
          <a:p>
            <a:pPr marL="742950" lvl="1" indent="-285750">
              <a:buFont typeface="Arial" charset="0"/>
              <a:buChar char="•"/>
            </a:pPr>
            <a:r>
              <a:rPr lang="en-US" dirty="0" smtClean="0"/>
              <a:t>Price-sensitive </a:t>
            </a:r>
            <a:r>
              <a:rPr lang="en-US" dirty="0"/>
              <a:t>markets -Markets might be highly price-sensitive, with low barriers to entry and high economies of scale. </a:t>
            </a:r>
            <a:endParaRPr lang="en-US" dirty="0" smtClean="0"/>
          </a:p>
          <a:p>
            <a:pPr marL="742950" lvl="1" indent="-285750">
              <a:buFont typeface="Arial" charset="0"/>
              <a:buChar char="•"/>
            </a:pPr>
            <a:r>
              <a:rPr lang="en-US" dirty="0" smtClean="0"/>
              <a:t>Markets </a:t>
            </a:r>
            <a:r>
              <a:rPr lang="en-US" dirty="0"/>
              <a:t>coming to an end of their life-cycle </a:t>
            </a:r>
            <a:r>
              <a:rPr lang="en-US" dirty="0" smtClean="0"/>
              <a:t>-Either </a:t>
            </a:r>
            <a:r>
              <a:rPr lang="en-US" dirty="0"/>
              <a:t>way the company will need to innovate</a:t>
            </a:r>
            <a:endParaRPr lang="en-US" sz="36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Matching Architecture With Environment</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47340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72088" y="1845191"/>
            <a:ext cx="8773300" cy="3170099"/>
          </a:xfrm>
          <a:prstGeom prst="rect">
            <a:avLst/>
          </a:prstGeom>
          <a:noFill/>
        </p:spPr>
        <p:txBody>
          <a:bodyPr wrap="square" rtlCol="0">
            <a:spAutoFit/>
          </a:bodyPr>
          <a:lstStyle/>
          <a:p>
            <a:pPr marL="342900" indent="-342900" algn="just">
              <a:buFont typeface="Arial" charset="0"/>
              <a:buChar char="•"/>
            </a:pPr>
            <a:r>
              <a:rPr lang="en-US" sz="2000" dirty="0"/>
              <a:t>The appropriate entrepreneurial architecture can even vary with the nature of the entrepre­neurial intensity required within the organizational unit</a:t>
            </a:r>
            <a:r>
              <a:rPr lang="en-US" sz="2000" dirty="0" smtClean="0"/>
              <a:t>.</a:t>
            </a:r>
          </a:p>
          <a:p>
            <a:pPr marL="342900" indent="-342900" algn="just">
              <a:buFont typeface="Arial" charset="0"/>
              <a:buChar char="•"/>
            </a:pPr>
            <a:endParaRPr lang="en-US" sz="2000" dirty="0"/>
          </a:p>
          <a:p>
            <a:pPr marL="342900" indent="-342900" algn="just">
              <a:buFont typeface="Arial" charset="0"/>
              <a:buChar char="•"/>
            </a:pPr>
            <a:r>
              <a:rPr lang="en-US" sz="2000" dirty="0" smtClean="0"/>
              <a:t> </a:t>
            </a:r>
            <a:r>
              <a:rPr lang="en-US" sz="2000" dirty="0"/>
              <a:t>This implies the need to break down organizations into units that reflect their commercial purpose and external environment - possibly with structures within structures, subcultures within cultures and different approaches to leadership within an overall approach. </a:t>
            </a:r>
            <a:endParaRPr lang="en-US" sz="2000" dirty="0" smtClean="0"/>
          </a:p>
          <a:p>
            <a:pPr marL="342900" indent="-342900" algn="just">
              <a:buFont typeface="Arial" charset="0"/>
              <a:buChar char="•"/>
            </a:pPr>
            <a:endParaRPr lang="en-US" sz="2000" dirty="0"/>
          </a:p>
          <a:p>
            <a:pPr marL="342900" indent="-342900" algn="just">
              <a:buFont typeface="Arial" charset="0"/>
              <a:buChar char="•"/>
            </a:pPr>
            <a:r>
              <a:rPr lang="en-US" sz="2000" dirty="0" smtClean="0"/>
              <a:t>Entrepreneurial </a:t>
            </a:r>
            <a:r>
              <a:rPr lang="en-US" sz="2000" dirty="0"/>
              <a:t>architecture is not a 'one-size-fits-all' blueprint. It needs to be applied selectively, with thought and judgment.</a:t>
            </a:r>
            <a:endParaRPr lang="en-GB"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Matching Architecture With Environment</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074182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19401" y="1946639"/>
            <a:ext cx="8773300"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t>The personal character traits of the entrepreneur need to be reflected in the entrepreneur­ial architecture of an organization. As we have seen in Chapter 1, entrepreneurs are </a:t>
            </a:r>
            <a:r>
              <a:rPr lang="en-US" sz="2000" dirty="0">
                <a:solidFill>
                  <a:srgbClr val="FF0000"/>
                </a:solidFill>
              </a:rPr>
              <a:t>cre­ative and innovative risk-takers</a:t>
            </a:r>
            <a:r>
              <a:rPr lang="en-US" sz="2000" dirty="0"/>
              <a:t>. </a:t>
            </a:r>
            <a:endParaRPr lang="en-US" sz="2000" dirty="0" smtClean="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smtClean="0"/>
              <a:t>These </a:t>
            </a:r>
            <a:r>
              <a:rPr lang="en-US" sz="2000" dirty="0"/>
              <a:t>are at the core of entrepreneurship. Their high need for achievement and internal locus of control gives them the drive and determination to push through projects when outcomes are uncertain. They value, and should therefore understand, the need for independence or autonomy of action</a:t>
            </a:r>
            <a:r>
              <a:rPr lang="en-US" sz="2000" dirty="0" smtClean="0"/>
              <a: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The challenge is to build all these characteristics into the architecture through its </a:t>
            </a:r>
            <a:r>
              <a:rPr lang="en-US" sz="2000" dirty="0">
                <a:solidFill>
                  <a:srgbClr val="FF0000"/>
                </a:solidFill>
              </a:rPr>
              <a:t>leader­ship and management,  culture, structure, and strategies.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5113"/>
            <a:ext cx="7777461" cy="523220"/>
          </a:xfrm>
          <a:prstGeom prst="rect">
            <a:avLst/>
          </a:prstGeom>
          <a:noFill/>
        </p:spPr>
        <p:txBody>
          <a:bodyPr wrap="square" rtlCol="0">
            <a:spAutoFit/>
          </a:bodyPr>
          <a:lstStyle/>
          <a:p>
            <a:r>
              <a:rPr lang="en-US" sz="2800" b="1" dirty="0" smtClean="0"/>
              <a:t>Building Entrepreneurial Architecture</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01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8" y="1535323"/>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Entrepreneurial architecture seeks to create within an organization an entrepreneurial ori­entation that results in greater entrepreneurial intensity as fre­quency and scale of entrepreneurial outputs.</a:t>
            </a:r>
            <a:r>
              <a:rPr lang="en-US" sz="2000" dirty="0" smtClean="0">
                <a:solidFill>
                  <a:srgbClr val="FF0000"/>
                </a:solidFill>
              </a:rPr>
              <a:t>. </a:t>
            </a:r>
            <a:endParaRPr lang="en-US" sz="2000" dirty="0">
              <a:solidFill>
                <a:srgbClr val="FF0000"/>
              </a:solidFill>
            </a:endParaRP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dirty="0"/>
              <a:t>Innovation is seen as the key to market entry, growth and survival for an enterprise and the way entire industries change over time. Innovation, therefore, is at the heart of entrepreneurship. Entrepreneurs use it to create change and opportunity. They use it to create profit and sustain competitive advantage. And, occasion­ally, they use it to create entirely new industries. Firms that grow do so because they inno­vate in some way</a:t>
            </a:r>
            <a:r>
              <a:rPr lang="en-US" sz="2000" dirty="0" smtClean="0"/>
              <a:t>.</a:t>
            </a: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dirty="0">
                <a:solidFill>
                  <a:srgbClr val="FF0000"/>
                </a:solidFill>
              </a:rPr>
              <a:t>Invention and entrepre­neurship are at the heart of national advantage</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pPr algn="l"/>
            <a:r>
              <a:rPr lang="en-US" sz="2800" b="1" dirty="0" smtClean="0"/>
              <a:t>The Purpose Of Innovation</a:t>
            </a:r>
            <a:endParaRPr lang="en-GB"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a:t>
            </a:r>
            <a:r>
              <a:rPr lang="en-US" sz="32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785652"/>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solidFill>
                  <a:srgbClr val="FF0000"/>
                </a:solidFill>
              </a:rPr>
              <a:t>Innovation</a:t>
            </a:r>
            <a:r>
              <a:rPr lang="en-US" sz="2000" dirty="0" smtClean="0"/>
              <a:t> </a:t>
            </a:r>
            <a:r>
              <a:rPr lang="en-US" sz="2000" dirty="0"/>
              <a:t>as 'the genera­tion, acceptance, and implementation of new ideas, processes, products, and services</a:t>
            </a:r>
          </a:p>
          <a:p>
            <a:pPr marL="342900" indent="-342900">
              <a:buFont typeface="Arial" panose="020B0604020202020204" pitchFamily="34" charset="0"/>
              <a:buChar char="•"/>
            </a:pPr>
            <a:r>
              <a:rPr lang="en-US" sz="2000" dirty="0">
                <a:solidFill>
                  <a:srgbClr val="FF0000"/>
                </a:solidFill>
              </a:rPr>
              <a:t> Innovation </a:t>
            </a:r>
            <a:r>
              <a:rPr lang="en-US" sz="2000" dirty="0"/>
              <a:t>is probably most simply defined as 'new ways of doing </a:t>
            </a:r>
            <a:r>
              <a:rPr lang="en-US" sz="2000" dirty="0" smtClean="0"/>
              <a:t>something</a:t>
            </a:r>
            <a:endParaRPr lang="en-US" sz="2000" dirty="0"/>
          </a:p>
          <a:p>
            <a:pPr marL="342900" indent="-342900">
              <a:buFont typeface="Arial" panose="020B0604020202020204" pitchFamily="34" charset="0"/>
              <a:buChar char="•"/>
            </a:pPr>
            <a:endParaRPr lang="en-US" sz="2000" dirty="0"/>
          </a:p>
          <a:p>
            <a:r>
              <a:rPr lang="en-US" sz="2000" dirty="0"/>
              <a:t> described five types of innovation, emphasizing 'newness</a:t>
            </a:r>
            <a:r>
              <a:rPr lang="en-US" sz="2000" dirty="0" smtClean="0"/>
              <a:t>':</a:t>
            </a:r>
            <a:endParaRPr lang="en-US" sz="2000" dirty="0"/>
          </a:p>
          <a:p>
            <a:pPr marL="457200" indent="-457200">
              <a:buFont typeface="+mj-lt"/>
              <a:buAutoNum type="arabicPeriod"/>
            </a:pPr>
            <a:r>
              <a:rPr lang="en-US" sz="2000" dirty="0" smtClean="0"/>
              <a:t>The </a:t>
            </a:r>
            <a:r>
              <a:rPr lang="en-US" sz="2000" dirty="0"/>
              <a:t>introduction of a new or improved good or </a:t>
            </a:r>
            <a:r>
              <a:rPr lang="en-US" sz="2000" dirty="0" smtClean="0"/>
              <a:t>service.</a:t>
            </a:r>
          </a:p>
          <a:p>
            <a:pPr marL="457200" indent="-457200">
              <a:buFont typeface="+mj-lt"/>
              <a:buAutoNum type="arabicPeriod"/>
            </a:pPr>
            <a:r>
              <a:rPr lang="en-US" sz="2000" dirty="0" smtClean="0"/>
              <a:t>The </a:t>
            </a:r>
            <a:r>
              <a:rPr lang="en-US" sz="2000" dirty="0"/>
              <a:t>introduction of a new process.</a:t>
            </a:r>
          </a:p>
          <a:p>
            <a:pPr marL="457200" indent="-457200">
              <a:buFont typeface="+mj-lt"/>
              <a:buAutoNum type="arabicPeriod"/>
            </a:pPr>
            <a:r>
              <a:rPr lang="en-US" sz="2000" dirty="0" smtClean="0"/>
              <a:t>The </a:t>
            </a:r>
            <a:r>
              <a:rPr lang="en-US" sz="2000" dirty="0"/>
              <a:t>opening up of a new market.</a:t>
            </a:r>
          </a:p>
          <a:p>
            <a:pPr marL="457200" indent="-457200">
              <a:buFont typeface="+mj-lt"/>
              <a:buAutoNum type="arabicPeriod"/>
            </a:pPr>
            <a:r>
              <a:rPr lang="en-US" sz="2000" dirty="0" smtClean="0"/>
              <a:t>The </a:t>
            </a:r>
            <a:r>
              <a:rPr lang="en-US" sz="2000" dirty="0"/>
              <a:t>identification of new sources of supply of raw materials.</a:t>
            </a:r>
          </a:p>
          <a:p>
            <a:pPr marL="457200" indent="-457200">
              <a:buFont typeface="+mj-lt"/>
              <a:buAutoNum type="arabicPeriod"/>
            </a:pPr>
            <a:r>
              <a:rPr lang="en-US" sz="2000" dirty="0" smtClean="0"/>
              <a:t>The </a:t>
            </a:r>
            <a:r>
              <a:rPr lang="en-US" sz="2000" dirty="0"/>
              <a:t>creation of new types of industrial </a:t>
            </a:r>
            <a:r>
              <a:rPr lang="en-US" sz="2000" dirty="0" smtClean="0"/>
              <a:t>organization. This </a:t>
            </a:r>
            <a:r>
              <a:rPr lang="en-US" sz="2000" dirty="0"/>
              <a:t>would include organizational architecture, where the components are configured in new ways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Defining And Measuring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t>Radical innovation can be disruptive - changing markets, industries, and even societies. New -to-the-world industries have been created for centuries; water power, textiles, and iron in the eighteenth century, steam, steel and rail in the nine­ </a:t>
            </a:r>
            <a:r>
              <a:rPr lang="en-US" sz="2000" dirty="0" smtClean="0"/>
              <a:t>tenth </a:t>
            </a:r>
            <a:r>
              <a:rPr lang="en-US" sz="2000" dirty="0"/>
              <a:t>century, and electricity, chemicals and the internal combustion engine in the early twentieth century</a:t>
            </a:r>
            <a:r>
              <a:rPr lang="en-US" sz="2000" dirty="0" smtClean="0"/>
              <a: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smtClean="0"/>
              <a:t>The </a:t>
            </a:r>
            <a:r>
              <a:rPr lang="en-US" sz="2000" dirty="0"/>
              <a:t>Internet and cloud-based services have lowered the barriers to entry in many industries - facilitating market entry, offering automation and economies of scale, and lowering capital </a:t>
            </a:r>
            <a:r>
              <a:rPr lang="en-US" sz="2000" dirty="0" smtClean="0"/>
              <a:t>costs.</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Radical Product/ Service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1938992"/>
          </a:xfrm>
          <a:prstGeom prst="rect">
            <a:avLst/>
          </a:prstGeom>
          <a:noFill/>
        </p:spPr>
        <p:txBody>
          <a:bodyPr wrap="square" rtlCol="0">
            <a:spAutoFit/>
          </a:bodyPr>
          <a:lstStyle/>
          <a:p>
            <a:pPr marL="342900" indent="-342900">
              <a:buFont typeface="Arial" panose="020B0604020202020204" pitchFamily="34" charset="0"/>
              <a:buChar char="•"/>
            </a:pPr>
            <a:r>
              <a:rPr lang="en-US" sz="2000" dirty="0"/>
              <a:t>Radical innovation is usually associated with a 'mold-breaking' development of a 'new­ to-the-world' product or process (the materials used, the process employed, or how the firm is organized to deliver them) </a:t>
            </a:r>
            <a:r>
              <a:rPr lang="en-US" sz="2000" dirty="0" smtClean="0"/>
              <a:t>.</a:t>
            </a:r>
          </a:p>
          <a:p>
            <a:pPr marL="342900" indent="-342900">
              <a:buFont typeface="Arial" panose="020B0604020202020204" pitchFamily="34" charset="0"/>
              <a:buChar char="•"/>
            </a:pPr>
            <a:endParaRPr lang="en-US" sz="2000" dirty="0">
              <a:solidFill>
                <a:srgbClr val="FF0000"/>
              </a:solidFill>
            </a:endParaRPr>
          </a:p>
          <a:p>
            <a:pPr marL="342900" indent="-342900">
              <a:buFont typeface="Arial" panose="020B0604020202020204" pitchFamily="34" charset="0"/>
              <a:buChar char="•"/>
            </a:pPr>
            <a:r>
              <a:rPr lang="en-US" sz="2000" dirty="0">
                <a:solidFill>
                  <a:srgbClr val="FF0000"/>
                </a:solidFill>
              </a:rPr>
              <a:t>The next radical, disruptive innovations are likely to revolve around artificial intelligence and </a:t>
            </a:r>
            <a:r>
              <a:rPr lang="en-US" sz="2000" dirty="0" smtClean="0">
                <a:solidFill>
                  <a:srgbClr val="FF0000"/>
                </a:solidFill>
              </a:rPr>
              <a:t>nanotechnology</a:t>
            </a:r>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Radical Product/ Service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business model innovation is about developing innovative plans for how a business competes, uses its resources, structures its relationships, </a:t>
            </a:r>
            <a:r>
              <a:rPr lang="en-US" sz="2000" dirty="0" smtClean="0"/>
              <a:t>communi­cates </a:t>
            </a:r>
            <a:r>
              <a:rPr lang="en-US" sz="2000" dirty="0"/>
              <a:t>with customers, creates value, and generates profit.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may involve changes to products and processes. As with all innovation, it can be anything from incremental to radical. Radical business model innovations create market paradigm shifts. </a:t>
            </a:r>
          </a:p>
          <a:p>
            <a:pPr marL="342900" indent="-342900" algn="just">
              <a:buFont typeface="Arial" panose="020B0604020202020204" pitchFamily="34" charset="0"/>
              <a:buChar char="•"/>
            </a:pPr>
            <a:r>
              <a:rPr lang="en-US" sz="2000" dirty="0"/>
              <a:t>Example cost </a:t>
            </a:r>
            <a:r>
              <a:rPr lang="en-US" sz="2000" dirty="0" smtClean="0"/>
              <a:t>airlines.</a:t>
            </a:r>
          </a:p>
          <a:p>
            <a:pPr algn="just"/>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Business Model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509348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Often market paradigm shifts are made possible by developments in technologies, such as the internet, but they might arise through the emergence of new environmental conditions, untapped markets with different value expectations, or even changes in legal requirements.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A paradigm shift happens when the things customers value from a product or service are challenged. Sometimes doing things differently can add value for the </a:t>
            </a:r>
            <a:r>
              <a:rPr lang="en-US" sz="2000" dirty="0" smtClean="0"/>
              <a:t>cus­tomer </a:t>
            </a:r>
            <a:r>
              <a:rPr lang="en-US" sz="2000" dirty="0"/>
              <a:t>without involving extra costs. Sometimes doing things differently can reduce costs whilst still allowing a high price to be charged.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Business Model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653239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This blindness is the main reason existing businesses miss out on disruptive innova­tion. In his study of a number of industries,  characterized this as hap­pening in stable markets where companies were geared up to deliver more of what existing customers wanted</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The </a:t>
            </a:r>
            <a:r>
              <a:rPr lang="en-US" sz="2000" dirty="0"/>
              <a:t>problem they had was their inability to identify and capitalize on the emer­gence of new markets with very different needs and expectations - one aspect of the problem of market disruption. Essentially, these firms were too close to their existing.</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Business Model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They defined service as 'the application of specialized competencies (knowledge and skills) through deeds, processes, and performances for the benefit of another entity or the entity itself. EX :car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involves the ability to question dominant logic and thinks creatively outside the box, to generate and assimilate new ideas and knowledge, a vision of the future that links opportunities in diverse, fragmented and often geographically widespread markets to the key capabilities of the business. And these skills need to become part of the entrepreneurial architecture of the organization.</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Business Model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882178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Underpinning innovation is creativity but a prerequisite to all creative processes is knowledge and the openness to different ideas. However, all too often people do not even seek out different ideas, remaining unaware of the information, knowledge, and ideas being generated around them.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New, technology-based organizations thrive in locations that combine three elements - technology, talent, and tolerance</a:t>
            </a:r>
            <a:r>
              <a:rPr lang="en-US" sz="2000" dirty="0" smtClean="0"/>
              <a:t>.</a:t>
            </a:r>
          </a:p>
          <a:p>
            <a:pPr marL="342900" indent="-342900" algn="just">
              <a:buFont typeface="Arial" panose="020B0604020202020204" pitchFamily="34" charset="0"/>
              <a:buChar char="•"/>
            </a:pPr>
            <a:endParaRPr lang="en-US" sz="2000" dirty="0"/>
          </a:p>
          <a:p>
            <a:pPr algn="just"/>
            <a:r>
              <a:rPr lang="en-US" sz="2000" dirty="0"/>
              <a:t>Knowledge and exposure to different ideas encourage creativity, invention and radical and incremental innovation.</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Creativity And Innovation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9241440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52627" y="2246626"/>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reality is that the most commercially successful innovations are really just improvements rather than ground-breaking inventions</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many companies were risk-averse and that a risk-averse culture was a major barrier to innovation</a:t>
            </a:r>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Intensity</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30271890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619084"/>
            <a:ext cx="8773300" cy="3477875"/>
          </a:xfrm>
          <a:prstGeom prst="rect">
            <a:avLst/>
          </a:prstGeom>
          <a:noFill/>
        </p:spPr>
        <p:txBody>
          <a:bodyPr wrap="square" rtlCol="0">
            <a:spAutoFit/>
          </a:bodyPr>
          <a:lstStyle/>
          <a:p>
            <a:pPr algn="just"/>
            <a:endParaRPr lang="en-US" sz="2000" dirty="0" smtClean="0"/>
          </a:p>
          <a:p>
            <a:pPr marL="342900" indent="-342900" algn="just">
              <a:buFont typeface="Arial" panose="020B0604020202020204" pitchFamily="34" charset="0"/>
              <a:buChar char="•"/>
            </a:pPr>
            <a:r>
              <a:rPr lang="en-US" sz="2000" dirty="0"/>
              <a:t>The survey by the Boston Consulting Group cited earlier found that many companies were risk-averse and that a risk-averse culture was a major barrier to innovation </a:t>
            </a:r>
            <a:r>
              <a:rPr lang="en-US" sz="2000" dirty="0" smtClean="0"/>
              <a:t>.</a:t>
            </a:r>
            <a:endParaRPr lang="en-US" sz="2000" dirty="0"/>
          </a:p>
          <a:p>
            <a:pPr algn="just"/>
            <a:endParaRPr lang="en-US" sz="2000" dirty="0"/>
          </a:p>
          <a:p>
            <a:pPr marL="342900" indent="-342900" algn="just">
              <a:buFont typeface="Arial" panose="020B0604020202020204" pitchFamily="34" charset="0"/>
              <a:buChar char="•"/>
            </a:pPr>
            <a:r>
              <a:rPr lang="en-US" sz="2000" dirty="0"/>
              <a:t> However, whilst innovation is risky, in today's highly competitive environment not </a:t>
            </a:r>
            <a:r>
              <a:rPr lang="en-US" sz="2000" dirty="0" smtClean="0"/>
              <a:t>inno­vating </a:t>
            </a:r>
            <a:r>
              <a:rPr lang="en-US" sz="2000" dirty="0"/>
              <a:t>is riskier. Incremental product or service innovation is generally less risky than </a:t>
            </a:r>
            <a:r>
              <a:rPr lang="en-US" sz="2000" dirty="0" smtClean="0"/>
              <a:t>radi­cal </a:t>
            </a:r>
            <a:r>
              <a:rPr lang="en-US" sz="2000" dirty="0"/>
              <a:t>innovation, not least because it builds on established knowledge and an established product or service. Established firms may have years of product or service experience, with established marketing channels and resource capabilities.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And Risk</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934490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619084"/>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Product or service </a:t>
            </a:r>
            <a:r>
              <a:rPr lang="en-US" sz="2000" dirty="0" smtClean="0"/>
              <a:t>innova­tion </a:t>
            </a:r>
            <a:r>
              <a:rPr lang="en-US" sz="2000" dirty="0"/>
              <a:t>generally becomes more difficult the further an organization strays from its core com­petences</a:t>
            </a:r>
            <a:r>
              <a:rPr lang="en-US" sz="2000" dirty="0" smtClean="0"/>
              <a:t>.</a:t>
            </a:r>
          </a:p>
          <a:p>
            <a:pPr algn="just"/>
            <a:endParaRPr lang="en-US" sz="2000" dirty="0" smtClean="0"/>
          </a:p>
          <a:p>
            <a:pPr marL="342900" indent="-342900" algn="just">
              <a:buFont typeface="Arial" panose="020B0604020202020204" pitchFamily="34" charset="0"/>
              <a:buChar char="•"/>
            </a:pPr>
            <a:r>
              <a:rPr lang="en-US" sz="2000" dirty="0"/>
              <a:t> The risks in doing so also increase. Radical innovation might involve new technologies and unknown markets</a:t>
            </a:r>
            <a:r>
              <a:rPr lang="en-US" sz="2000" dirty="0" smtClean="0"/>
              <a:t>.</a:t>
            </a:r>
          </a:p>
          <a:p>
            <a:pPr marL="342900" indent="-342900" algn="just">
              <a:buFont typeface="Arial" panose="020B0604020202020204" pitchFamily="34" charset="0"/>
              <a:buChar char="•"/>
            </a:pPr>
            <a:r>
              <a:rPr lang="en-US" sz="2000" dirty="0" smtClean="0"/>
              <a:t> </a:t>
            </a:r>
            <a:r>
              <a:rPr lang="en-US" sz="2000" dirty="0"/>
              <a:t>As you might expect, the risks associated with </a:t>
            </a:r>
            <a:r>
              <a:rPr lang="en-US" sz="2000" dirty="0" smtClean="0"/>
              <a:t>prod­uct </a:t>
            </a:r>
            <a:r>
              <a:rPr lang="en-US" sz="2000" dirty="0"/>
              <a:t>or service innovation are lowest for organizations that are good at innovation -practice breeds competence</a:t>
            </a:r>
            <a:r>
              <a:rPr lang="en-US" sz="2000" dirty="0" smtClean="0"/>
              <a:t>.</a:t>
            </a:r>
          </a:p>
          <a:p>
            <a:pPr marL="342900" indent="-342900" algn="just">
              <a:buFont typeface="Arial" panose="020B0604020202020204" pitchFamily="34" charset="0"/>
              <a:buChar char="•"/>
            </a:pPr>
            <a:r>
              <a:rPr lang="en-US" sz="2000" dirty="0" smtClean="0"/>
              <a:t> </a:t>
            </a:r>
            <a:r>
              <a:rPr lang="en-US" sz="2000" dirty="0"/>
              <a:t>However, they are also lowest for organizations whose core compe­tences lie in building good customer relationships, often associated with effective branding - allowing for brand extension. The synergy of brand extension creates </a:t>
            </a:r>
            <a:r>
              <a:rPr lang="en-US" sz="2000" dirty="0" smtClean="0"/>
              <a:t>econo­mies </a:t>
            </a:r>
            <a:r>
              <a:rPr lang="en-US" sz="2000" dirty="0"/>
              <a:t>of </a:t>
            </a:r>
            <a:r>
              <a:rPr lang="en-US" sz="2000" dirty="0" smtClean="0"/>
              <a:t>scope.</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And Risk</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0684895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2105293"/>
            <a:ext cx="8773300" cy="2862322"/>
          </a:xfrm>
          <a:prstGeom prst="rect">
            <a:avLst/>
          </a:prstGeom>
          <a:noFill/>
        </p:spPr>
        <p:txBody>
          <a:bodyPr wrap="square" rtlCol="0">
            <a:spAutoFit/>
          </a:bodyPr>
          <a:lstStyle/>
          <a:p>
            <a:pPr marL="800100" lvl="1" indent="-342900">
              <a:buFont typeface="Arial" panose="020B0604020202020204" pitchFamily="34" charset="0"/>
              <a:buChar char="•"/>
            </a:pPr>
            <a:r>
              <a:rPr lang="en-US" sz="2000" dirty="0"/>
              <a:t>How do you measure innovation simply use R&amp;D spend as a </a:t>
            </a:r>
            <a:r>
              <a:rPr lang="en-US" sz="2000" dirty="0" err="1"/>
              <a:t>proxy.However</a:t>
            </a:r>
            <a:r>
              <a:rPr lang="en-US" sz="2000" dirty="0"/>
              <a:t>, there is no guarantee that this results in successful innovation and without that it is just an extra expenditure that will depress profits</a:t>
            </a:r>
            <a:r>
              <a:rPr lang="en-US" sz="2000" dirty="0" smtClean="0"/>
              <a:t>.</a:t>
            </a:r>
            <a:endParaRPr lang="en-US" sz="2000" dirty="0"/>
          </a:p>
          <a:p>
            <a:pPr marL="800100" lvl="1" indent="-342900">
              <a:buFont typeface="Arial" panose="020B0604020202020204" pitchFamily="34" charset="0"/>
              <a:buChar char="•"/>
            </a:pPr>
            <a:endParaRPr lang="en-US" sz="2000" dirty="0"/>
          </a:p>
          <a:p>
            <a:pPr marL="800100" lvl="1" indent="-342900">
              <a:buFont typeface="Arial" panose="020B0604020202020204" pitchFamily="34" charset="0"/>
              <a:buChar char="•"/>
            </a:pPr>
            <a:r>
              <a:rPr lang="en-US" sz="2000" dirty="0"/>
              <a:t>Although innovation is positively associated with growth in employment </a:t>
            </a:r>
            <a:r>
              <a:rPr lang="en-US" sz="2000" dirty="0" smtClean="0"/>
              <a:t>any </a:t>
            </a:r>
            <a:r>
              <a:rPr lang="en-US" sz="2000" dirty="0"/>
              <a:t>link with growth in profits is likely to be 'lagged; with innovation taking time, perhaps years, to feed back into growth in profits - the more radical the innovation, the longer the lag</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Profitability And Growth</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58016508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2105293"/>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Large firms seem to outperform small firms where resources are important -because of capital intensity or because of the scale of spending on R&amp;D, </a:t>
            </a:r>
            <a:r>
              <a:rPr lang="en-US" sz="2000" dirty="0" smtClean="0"/>
              <a:t>advertising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despite the fact that large firms have many advantages: such as resources, funding, product and market knowledge and </a:t>
            </a:r>
            <a:r>
              <a:rPr lang="en-US" sz="2000" dirty="0" smtClean="0"/>
              <a:t>experi­enced </a:t>
            </a:r>
            <a:r>
              <a:rPr lang="en-US" sz="2000" dirty="0"/>
              <a:t>management. So why are they not the main source of innovation? The main reason is probably that they become too focused on their existing products and established markets - making a change in direction more difficult.</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Company Size And Industry Structure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7889935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2105293"/>
            <a:ext cx="8773300" cy="132343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Smaller entrepreneurial firms play a significant role in introducing radical, disruptive innovation. They spot the opportunity (perhaps coming out of basic research in the public sector), develop the innovation, and move quickly into the market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Company Size And Industry Structure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2191151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2105293"/>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Larger firms have a significant resource advantage over smaller firms and can be more productive generally. They have more resources of every kind to help with innovation and the costs of obtaining more resources are often lower than for smaller firms. However, smaller firms use the resources they have for innovation more efficiently than larger firms. Larger firms therefore have a potential competitive advantage over smaller firms in areas where the costs of innovation are high, particularly if they can develop an entrepreneurial architecture that enables them to use these resources as efficiently and </a:t>
            </a:r>
            <a:r>
              <a:rPr lang="en-US" sz="2000" dirty="0" err="1"/>
              <a:t>eftectively</a:t>
            </a:r>
            <a:r>
              <a:rPr lang="en-US" sz="2000" dirty="0"/>
              <a:t> as smaller competitors.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Company Size And Industry Structure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5120576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2105293"/>
            <a:ext cx="87733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Smaller firms thrive in industries where economies of scale are less important to customers than other factors such as marketing, service quality, or variety.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Smaller entrepreneurial firms are less important in stable, mature, high-concentration industries where the innovation focus has switched to efficiency and cost reduction. In these environments an entrepreneurial architecture may be counter-productive.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Company Size And Industry Structure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41658904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3657</TotalTime>
  <Words>3760</Words>
  <Application>Microsoft Macintosh PowerPoint</Application>
  <PresentationFormat>Widescreen</PresentationFormat>
  <Paragraphs>404</Paragraphs>
  <Slides>44</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Calibri</vt:lpstr>
      <vt:lpstr>Calibri Light</vt:lpstr>
      <vt:lpstr>Roboto Light</vt:lpstr>
      <vt:lpstr>Tajawal ExtraBold</vt:lpstr>
      <vt:lpstr>Tajawal Medium</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74</cp:revision>
  <cp:lastPrinted>2023-06-04T21:59:36Z</cp:lastPrinted>
  <dcterms:created xsi:type="dcterms:W3CDTF">2023-04-29T09:08:23Z</dcterms:created>
  <dcterms:modified xsi:type="dcterms:W3CDTF">2023-06-04T22:00:22Z</dcterms:modified>
</cp:coreProperties>
</file>