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6" r:id="rId5"/>
  </p:sldMasterIdLst>
  <p:notesMasterIdLst>
    <p:notesMasterId r:id="rId37"/>
  </p:notesMasterIdLst>
  <p:sldIdLst>
    <p:sldId id="257" r:id="rId6"/>
    <p:sldId id="258" r:id="rId7"/>
    <p:sldId id="259" r:id="rId8"/>
    <p:sldId id="308" r:id="rId9"/>
    <p:sldId id="260" r:id="rId10"/>
    <p:sldId id="261" r:id="rId11"/>
    <p:sldId id="316" r:id="rId12"/>
    <p:sldId id="271" r:id="rId13"/>
    <p:sldId id="270" r:id="rId14"/>
    <p:sldId id="291" r:id="rId15"/>
    <p:sldId id="273" r:id="rId16"/>
    <p:sldId id="293" r:id="rId17"/>
    <p:sldId id="301" r:id="rId18"/>
    <p:sldId id="303" r:id="rId19"/>
    <p:sldId id="292" r:id="rId20"/>
    <p:sldId id="314" r:id="rId21"/>
    <p:sldId id="276" r:id="rId22"/>
    <p:sldId id="277" r:id="rId23"/>
    <p:sldId id="304" r:id="rId24"/>
    <p:sldId id="278" r:id="rId25"/>
    <p:sldId id="307" r:id="rId26"/>
    <p:sldId id="279" r:id="rId27"/>
    <p:sldId id="280" r:id="rId28"/>
    <p:sldId id="297" r:id="rId29"/>
    <p:sldId id="309" r:id="rId30"/>
    <p:sldId id="306" r:id="rId31"/>
    <p:sldId id="310" r:id="rId32"/>
    <p:sldId id="285" r:id="rId33"/>
    <p:sldId id="286" r:id="rId34"/>
    <p:sldId id="287" r:id="rId35"/>
    <p:sldId id="288" r:id="rId36"/>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45" autoAdjust="0"/>
    <p:restoredTop sz="94660"/>
  </p:normalViewPr>
  <p:slideViewPr>
    <p:cSldViewPr snapToGrid="0">
      <p:cViewPr varScale="1">
        <p:scale>
          <a:sx n="82" d="100"/>
          <a:sy n="82" d="100"/>
        </p:scale>
        <p:origin x="696" y="6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304D37-C757-437F-83F3-ECEF7107C117}" type="doc">
      <dgm:prSet loTypeId="urn:microsoft.com/office/officeart/2005/8/layout/process1" loCatId="process" qsTypeId="urn:microsoft.com/office/officeart/2005/8/quickstyle/simple3" qsCatId="simple" csTypeId="urn:microsoft.com/office/officeart/2005/8/colors/colorful4" csCatId="colorful" phldr="1"/>
      <dgm:spPr/>
      <dgm:t>
        <a:bodyPr/>
        <a:lstStyle/>
        <a:p>
          <a:endParaRPr lang="en-US"/>
        </a:p>
      </dgm:t>
    </dgm:pt>
    <dgm:pt modelId="{0CC3D2CA-6D3E-4238-A9E2-38C21933CD12}">
      <dgm:prSet/>
      <dgm:spPr/>
      <dgm:t>
        <a:bodyPr/>
        <a:lstStyle/>
        <a:p>
          <a:r>
            <a:rPr lang="ar-JO" b="0" i="0">
              <a:latin typeface="Alexandria" pitchFamily="2" charset="-78"/>
              <a:cs typeface="Alexandria" pitchFamily="2" charset="-78"/>
            </a:rPr>
            <a:t>وتبرز أهمية تنمية مهارات التفكير لدى المتعلمين من خلال جانبين أساسيين: </a:t>
          </a:r>
          <a:endParaRPr lang="en-US" b="0">
            <a:latin typeface="Alexandria" pitchFamily="2" charset="-78"/>
            <a:cs typeface="Alexandria" pitchFamily="2" charset="-78"/>
          </a:endParaRPr>
        </a:p>
      </dgm:t>
    </dgm:pt>
    <dgm:pt modelId="{A7034837-ADC0-4D90-B7D6-78F7327B5AA3}" type="parTrans" cxnId="{C59AB7BD-FE68-401D-8E30-B691C95EFB91}">
      <dgm:prSet/>
      <dgm:spPr/>
      <dgm:t>
        <a:bodyPr/>
        <a:lstStyle/>
        <a:p>
          <a:endParaRPr lang="en-US" b="0">
            <a:latin typeface="Alexandria" pitchFamily="2" charset="-78"/>
            <a:cs typeface="Alexandria" pitchFamily="2" charset="-78"/>
          </a:endParaRPr>
        </a:p>
      </dgm:t>
    </dgm:pt>
    <dgm:pt modelId="{71056510-A533-455F-B4AC-D8063351E6E1}" type="sibTrans" cxnId="{C59AB7BD-FE68-401D-8E30-B691C95EFB91}">
      <dgm:prSet/>
      <dgm:spPr/>
      <dgm:t>
        <a:bodyPr/>
        <a:lstStyle/>
        <a:p>
          <a:endParaRPr lang="en-US" b="0">
            <a:latin typeface="Alexandria" pitchFamily="2" charset="-78"/>
            <a:cs typeface="Alexandria" pitchFamily="2" charset="-78"/>
          </a:endParaRPr>
        </a:p>
      </dgm:t>
    </dgm:pt>
    <dgm:pt modelId="{72405EEA-3756-4419-AFBE-53D2F24BB6DE}">
      <dgm:prSet custT="1"/>
      <dgm:spPr/>
      <dgm:t>
        <a:bodyPr/>
        <a:lstStyle/>
        <a:p>
          <a:r>
            <a:rPr lang="ar-JO" sz="1400" b="0" i="0">
              <a:latin typeface="Alexandria" pitchFamily="2" charset="-78"/>
              <a:cs typeface="Alexandria" pitchFamily="2" charset="-78"/>
            </a:rPr>
            <a:t>- الجانب الأول :القدرة التي يمنحها التفكير للفرد على</a:t>
          </a:r>
          <a:r>
            <a:rPr lang="ar-JO" sz="1400" b="1" i="0">
              <a:latin typeface="Alexandria" pitchFamily="2" charset="-78"/>
              <a:cs typeface="Alexandria" pitchFamily="2" charset="-78"/>
            </a:rPr>
            <a:t> التكيف </a:t>
          </a:r>
          <a:r>
            <a:rPr lang="ar-JO" sz="1400" b="0" i="0">
              <a:latin typeface="Alexandria" pitchFamily="2" charset="-78"/>
              <a:cs typeface="Alexandria" pitchFamily="2" charset="-78"/>
            </a:rPr>
            <a:t>مع الوضعيات المختلفة، وإنتاج أشياء أصيلة تكون حلولا للمشكلات .</a:t>
          </a:r>
          <a:endParaRPr lang="en-US" sz="1400" b="0">
            <a:latin typeface="Alexandria" pitchFamily="2" charset="-78"/>
            <a:cs typeface="Alexandria" pitchFamily="2" charset="-78"/>
          </a:endParaRPr>
        </a:p>
      </dgm:t>
    </dgm:pt>
    <dgm:pt modelId="{5A41F314-3FDA-4E57-861F-A03A9E7CB9FF}" type="parTrans" cxnId="{0BE3EBF0-59ED-4F9D-BB46-0C343DF796BC}">
      <dgm:prSet/>
      <dgm:spPr/>
      <dgm:t>
        <a:bodyPr/>
        <a:lstStyle/>
        <a:p>
          <a:endParaRPr lang="en-US" b="0">
            <a:latin typeface="Alexandria" pitchFamily="2" charset="-78"/>
            <a:cs typeface="Alexandria" pitchFamily="2" charset="-78"/>
          </a:endParaRPr>
        </a:p>
      </dgm:t>
    </dgm:pt>
    <dgm:pt modelId="{2ECFCB14-D9D6-41D7-A15F-1749D7851BF2}" type="sibTrans" cxnId="{0BE3EBF0-59ED-4F9D-BB46-0C343DF796BC}">
      <dgm:prSet/>
      <dgm:spPr/>
      <dgm:t>
        <a:bodyPr/>
        <a:lstStyle/>
        <a:p>
          <a:endParaRPr lang="en-US" b="0">
            <a:latin typeface="Alexandria" pitchFamily="2" charset="-78"/>
            <a:cs typeface="Alexandria" pitchFamily="2" charset="-78"/>
          </a:endParaRPr>
        </a:p>
      </dgm:t>
    </dgm:pt>
    <dgm:pt modelId="{B6626FB0-7BD9-4312-B5CE-7AE42FA73317}">
      <dgm:prSet/>
      <dgm:spPr/>
      <dgm:t>
        <a:bodyPr/>
        <a:lstStyle/>
        <a:p>
          <a:r>
            <a:rPr lang="ar-JO" b="0" i="0">
              <a:latin typeface="Alexandria" pitchFamily="2" charset="-78"/>
              <a:cs typeface="Alexandria" pitchFamily="2" charset="-78"/>
            </a:rPr>
            <a:t>- الجانب الثاني: فيتمثل في القدرة التي يكتسبها المتعلم من خلال عملية</a:t>
          </a:r>
          <a:r>
            <a:rPr lang="ar-JO" b="1" i="0">
              <a:latin typeface="Alexandria" pitchFamily="2" charset="-78"/>
              <a:cs typeface="Alexandria" pitchFamily="2" charset="-78"/>
            </a:rPr>
            <a:t> التثقيف </a:t>
          </a:r>
          <a:r>
            <a:rPr lang="ar-JO" b="0" i="0">
              <a:latin typeface="Alexandria" pitchFamily="2" charset="-78"/>
              <a:cs typeface="Alexandria" pitchFamily="2" charset="-78"/>
            </a:rPr>
            <a:t>فيستطيع التمييز واختيار ما يناسبه دون الانصهار في ثقافة الآخرين. </a:t>
          </a:r>
          <a:endParaRPr lang="en-US" b="0">
            <a:latin typeface="Alexandria" pitchFamily="2" charset="-78"/>
            <a:cs typeface="Alexandria" pitchFamily="2" charset="-78"/>
          </a:endParaRPr>
        </a:p>
      </dgm:t>
    </dgm:pt>
    <dgm:pt modelId="{267D0F25-1DF7-4C19-92ED-730C0016B9A8}" type="parTrans" cxnId="{C22BA9C0-170A-4FF0-B980-8BCF0B6C056D}">
      <dgm:prSet/>
      <dgm:spPr/>
      <dgm:t>
        <a:bodyPr/>
        <a:lstStyle/>
        <a:p>
          <a:endParaRPr lang="en-US" b="0">
            <a:latin typeface="Alexandria" pitchFamily="2" charset="-78"/>
            <a:cs typeface="Alexandria" pitchFamily="2" charset="-78"/>
          </a:endParaRPr>
        </a:p>
      </dgm:t>
    </dgm:pt>
    <dgm:pt modelId="{4B0AD31A-F4EF-4A57-81C7-BA9C223AFF21}" type="sibTrans" cxnId="{C22BA9C0-170A-4FF0-B980-8BCF0B6C056D}">
      <dgm:prSet/>
      <dgm:spPr/>
      <dgm:t>
        <a:bodyPr/>
        <a:lstStyle/>
        <a:p>
          <a:endParaRPr lang="en-US" b="0">
            <a:latin typeface="Alexandria" pitchFamily="2" charset="-78"/>
            <a:cs typeface="Alexandria" pitchFamily="2" charset="-78"/>
          </a:endParaRPr>
        </a:p>
      </dgm:t>
    </dgm:pt>
    <dgm:pt modelId="{9C6DD8A2-C13C-40AE-A270-D47B94CA0D08}" type="pres">
      <dgm:prSet presAssocID="{81304D37-C757-437F-83F3-ECEF7107C117}" presName="Name0" presStyleCnt="0">
        <dgm:presLayoutVars>
          <dgm:dir/>
          <dgm:resizeHandles val="exact"/>
        </dgm:presLayoutVars>
      </dgm:prSet>
      <dgm:spPr/>
    </dgm:pt>
    <dgm:pt modelId="{82FE323F-3664-4D59-ACCC-1683B8839290}" type="pres">
      <dgm:prSet presAssocID="{0CC3D2CA-6D3E-4238-A9E2-38C21933CD12}" presName="node" presStyleLbl="node1" presStyleIdx="0" presStyleCnt="3">
        <dgm:presLayoutVars>
          <dgm:bulletEnabled val="1"/>
        </dgm:presLayoutVars>
      </dgm:prSet>
      <dgm:spPr/>
    </dgm:pt>
    <dgm:pt modelId="{B4BFB526-9A3E-43C0-881D-EE9325A96282}" type="pres">
      <dgm:prSet presAssocID="{71056510-A533-455F-B4AC-D8063351E6E1}" presName="sibTrans" presStyleLbl="sibTrans2D1" presStyleIdx="0" presStyleCnt="2"/>
      <dgm:spPr/>
    </dgm:pt>
    <dgm:pt modelId="{AE840586-13FD-4323-8C67-8A55CB8BC981}" type="pres">
      <dgm:prSet presAssocID="{71056510-A533-455F-B4AC-D8063351E6E1}" presName="connectorText" presStyleLbl="sibTrans2D1" presStyleIdx="0" presStyleCnt="2"/>
      <dgm:spPr/>
    </dgm:pt>
    <dgm:pt modelId="{0F4D4BA8-B4F5-4D83-870F-1C674E8053B3}" type="pres">
      <dgm:prSet presAssocID="{72405EEA-3756-4419-AFBE-53D2F24BB6DE}" presName="node" presStyleLbl="node1" presStyleIdx="1" presStyleCnt="3">
        <dgm:presLayoutVars>
          <dgm:bulletEnabled val="1"/>
        </dgm:presLayoutVars>
      </dgm:prSet>
      <dgm:spPr/>
    </dgm:pt>
    <dgm:pt modelId="{5C02B9FF-F782-4456-B55E-A2F9B417AF31}" type="pres">
      <dgm:prSet presAssocID="{2ECFCB14-D9D6-41D7-A15F-1749D7851BF2}" presName="sibTrans" presStyleLbl="sibTrans2D1" presStyleIdx="1" presStyleCnt="2"/>
      <dgm:spPr/>
    </dgm:pt>
    <dgm:pt modelId="{7C56F14B-4C49-4B3C-8B9E-4DBEC58E42A9}" type="pres">
      <dgm:prSet presAssocID="{2ECFCB14-D9D6-41D7-A15F-1749D7851BF2}" presName="connectorText" presStyleLbl="sibTrans2D1" presStyleIdx="1" presStyleCnt="2"/>
      <dgm:spPr/>
    </dgm:pt>
    <dgm:pt modelId="{FBE0C0AF-9FFE-4FD5-812D-15413E061D07}" type="pres">
      <dgm:prSet presAssocID="{B6626FB0-7BD9-4312-B5CE-7AE42FA73317}" presName="node" presStyleLbl="node1" presStyleIdx="2" presStyleCnt="3">
        <dgm:presLayoutVars>
          <dgm:bulletEnabled val="1"/>
        </dgm:presLayoutVars>
      </dgm:prSet>
      <dgm:spPr/>
    </dgm:pt>
  </dgm:ptLst>
  <dgm:cxnLst>
    <dgm:cxn modelId="{F13BF30A-B9BF-4292-9561-CC791D4AEFAF}" type="presOf" srcId="{72405EEA-3756-4419-AFBE-53D2F24BB6DE}" destId="{0F4D4BA8-B4F5-4D83-870F-1C674E8053B3}" srcOrd="0" destOrd="0" presId="urn:microsoft.com/office/officeart/2005/8/layout/process1"/>
    <dgm:cxn modelId="{9C94270E-A1AD-4FD4-A5ED-CD7C4239DEC5}" type="presOf" srcId="{81304D37-C757-437F-83F3-ECEF7107C117}" destId="{9C6DD8A2-C13C-40AE-A270-D47B94CA0D08}" srcOrd="0" destOrd="0" presId="urn:microsoft.com/office/officeart/2005/8/layout/process1"/>
    <dgm:cxn modelId="{8C536527-B029-4F52-987D-402F0C5720BF}" type="presOf" srcId="{B6626FB0-7BD9-4312-B5CE-7AE42FA73317}" destId="{FBE0C0AF-9FFE-4FD5-812D-15413E061D07}" srcOrd="0" destOrd="0" presId="urn:microsoft.com/office/officeart/2005/8/layout/process1"/>
    <dgm:cxn modelId="{0CAD7F44-ADF5-44C1-A77E-43149C61A7FC}" type="presOf" srcId="{71056510-A533-455F-B4AC-D8063351E6E1}" destId="{AE840586-13FD-4323-8C67-8A55CB8BC981}" srcOrd="1" destOrd="0" presId="urn:microsoft.com/office/officeart/2005/8/layout/process1"/>
    <dgm:cxn modelId="{1BB14CA7-C113-462C-9A99-360FC4BA5770}" type="presOf" srcId="{71056510-A533-455F-B4AC-D8063351E6E1}" destId="{B4BFB526-9A3E-43C0-881D-EE9325A96282}" srcOrd="0" destOrd="0" presId="urn:microsoft.com/office/officeart/2005/8/layout/process1"/>
    <dgm:cxn modelId="{CBDB37BB-972E-414E-9CB9-BE9F3A96F275}" type="presOf" srcId="{2ECFCB14-D9D6-41D7-A15F-1749D7851BF2}" destId="{5C02B9FF-F782-4456-B55E-A2F9B417AF31}" srcOrd="0" destOrd="0" presId="urn:microsoft.com/office/officeart/2005/8/layout/process1"/>
    <dgm:cxn modelId="{C59AB7BD-FE68-401D-8E30-B691C95EFB91}" srcId="{81304D37-C757-437F-83F3-ECEF7107C117}" destId="{0CC3D2CA-6D3E-4238-A9E2-38C21933CD12}" srcOrd="0" destOrd="0" parTransId="{A7034837-ADC0-4D90-B7D6-78F7327B5AA3}" sibTransId="{71056510-A533-455F-B4AC-D8063351E6E1}"/>
    <dgm:cxn modelId="{C8423FBE-E602-4703-8D41-76AF4AA7538C}" type="presOf" srcId="{0CC3D2CA-6D3E-4238-A9E2-38C21933CD12}" destId="{82FE323F-3664-4D59-ACCC-1683B8839290}" srcOrd="0" destOrd="0" presId="urn:microsoft.com/office/officeart/2005/8/layout/process1"/>
    <dgm:cxn modelId="{C22BA9C0-170A-4FF0-B980-8BCF0B6C056D}" srcId="{81304D37-C757-437F-83F3-ECEF7107C117}" destId="{B6626FB0-7BD9-4312-B5CE-7AE42FA73317}" srcOrd="2" destOrd="0" parTransId="{267D0F25-1DF7-4C19-92ED-730C0016B9A8}" sibTransId="{4B0AD31A-F4EF-4A57-81C7-BA9C223AFF21}"/>
    <dgm:cxn modelId="{0BE3EBF0-59ED-4F9D-BB46-0C343DF796BC}" srcId="{81304D37-C757-437F-83F3-ECEF7107C117}" destId="{72405EEA-3756-4419-AFBE-53D2F24BB6DE}" srcOrd="1" destOrd="0" parTransId="{5A41F314-3FDA-4E57-861F-A03A9E7CB9FF}" sibTransId="{2ECFCB14-D9D6-41D7-A15F-1749D7851BF2}"/>
    <dgm:cxn modelId="{51940BFA-CC27-4DCE-8F51-52425A7BF9E2}" type="presOf" srcId="{2ECFCB14-D9D6-41D7-A15F-1749D7851BF2}" destId="{7C56F14B-4C49-4B3C-8B9E-4DBEC58E42A9}" srcOrd="1" destOrd="0" presId="urn:microsoft.com/office/officeart/2005/8/layout/process1"/>
    <dgm:cxn modelId="{9280AAA8-A692-4756-8502-66A270057E04}" type="presParOf" srcId="{9C6DD8A2-C13C-40AE-A270-D47B94CA0D08}" destId="{82FE323F-3664-4D59-ACCC-1683B8839290}" srcOrd="0" destOrd="0" presId="urn:microsoft.com/office/officeart/2005/8/layout/process1"/>
    <dgm:cxn modelId="{50597F1E-0273-47CD-BF6D-326B1E3EE4F5}" type="presParOf" srcId="{9C6DD8A2-C13C-40AE-A270-D47B94CA0D08}" destId="{B4BFB526-9A3E-43C0-881D-EE9325A96282}" srcOrd="1" destOrd="0" presId="urn:microsoft.com/office/officeart/2005/8/layout/process1"/>
    <dgm:cxn modelId="{0B21CF61-4F0F-4651-9CB9-30E862837F6B}" type="presParOf" srcId="{B4BFB526-9A3E-43C0-881D-EE9325A96282}" destId="{AE840586-13FD-4323-8C67-8A55CB8BC981}" srcOrd="0" destOrd="0" presId="urn:microsoft.com/office/officeart/2005/8/layout/process1"/>
    <dgm:cxn modelId="{F1D61C81-C586-455B-A7A6-EDFE2B0F802F}" type="presParOf" srcId="{9C6DD8A2-C13C-40AE-A270-D47B94CA0D08}" destId="{0F4D4BA8-B4F5-4D83-870F-1C674E8053B3}" srcOrd="2" destOrd="0" presId="urn:microsoft.com/office/officeart/2005/8/layout/process1"/>
    <dgm:cxn modelId="{280D1418-A774-4DFE-9E6C-267341E49940}" type="presParOf" srcId="{9C6DD8A2-C13C-40AE-A270-D47B94CA0D08}" destId="{5C02B9FF-F782-4456-B55E-A2F9B417AF31}" srcOrd="3" destOrd="0" presId="urn:microsoft.com/office/officeart/2005/8/layout/process1"/>
    <dgm:cxn modelId="{C37BD05D-CF1C-467E-8397-20B288DF4605}" type="presParOf" srcId="{5C02B9FF-F782-4456-B55E-A2F9B417AF31}" destId="{7C56F14B-4C49-4B3C-8B9E-4DBEC58E42A9}" srcOrd="0" destOrd="0" presId="urn:microsoft.com/office/officeart/2005/8/layout/process1"/>
    <dgm:cxn modelId="{23FDA69A-9A0F-4DD0-9118-2D30FEAEF72D}" type="presParOf" srcId="{9C6DD8A2-C13C-40AE-A270-D47B94CA0D08}" destId="{FBE0C0AF-9FFE-4FD5-812D-15413E061D07}"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E323F-3664-4D59-ACCC-1683B8839290}">
      <dsp:nvSpPr>
        <dsp:cNvPr id="0" name=""/>
        <dsp:cNvSpPr/>
      </dsp:nvSpPr>
      <dsp:spPr>
        <a:xfrm>
          <a:off x="9976" y="0"/>
          <a:ext cx="2981842" cy="1464882"/>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b="0" i="0" kern="1200">
              <a:latin typeface="Alexandria" pitchFamily="2" charset="-78"/>
              <a:cs typeface="Alexandria" pitchFamily="2" charset="-78"/>
            </a:rPr>
            <a:t>وتبرز أهمية تنمية مهارات التفكير لدى المتعلمين من خلال جانبين أساسيين: </a:t>
          </a:r>
          <a:endParaRPr lang="en-US" sz="1500" b="0" kern="1200">
            <a:latin typeface="Alexandria" pitchFamily="2" charset="-78"/>
            <a:cs typeface="Alexandria" pitchFamily="2" charset="-78"/>
          </a:endParaRPr>
        </a:p>
      </dsp:txBody>
      <dsp:txXfrm>
        <a:off x="52881" y="42905"/>
        <a:ext cx="2896032" cy="1379072"/>
      </dsp:txXfrm>
    </dsp:sp>
    <dsp:sp modelId="{B4BFB526-9A3E-43C0-881D-EE9325A96282}">
      <dsp:nvSpPr>
        <dsp:cNvPr id="0" name=""/>
        <dsp:cNvSpPr/>
      </dsp:nvSpPr>
      <dsp:spPr>
        <a:xfrm>
          <a:off x="3290003" y="362693"/>
          <a:ext cx="632150" cy="739496"/>
        </a:xfrm>
        <a:prstGeom prst="rightArrow">
          <a:avLst>
            <a:gd name="adj1" fmla="val 60000"/>
            <a:gd name="adj2" fmla="val 5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b="0" kern="1200">
            <a:latin typeface="Alexandria" pitchFamily="2" charset="-78"/>
            <a:cs typeface="Alexandria" pitchFamily="2" charset="-78"/>
          </a:endParaRPr>
        </a:p>
      </dsp:txBody>
      <dsp:txXfrm>
        <a:off x="3290003" y="510592"/>
        <a:ext cx="442505" cy="443698"/>
      </dsp:txXfrm>
    </dsp:sp>
    <dsp:sp modelId="{0F4D4BA8-B4F5-4D83-870F-1C674E8053B3}">
      <dsp:nvSpPr>
        <dsp:cNvPr id="0" name=""/>
        <dsp:cNvSpPr/>
      </dsp:nvSpPr>
      <dsp:spPr>
        <a:xfrm>
          <a:off x="4184556" y="0"/>
          <a:ext cx="2981842" cy="1464882"/>
        </a:xfrm>
        <a:prstGeom prst="roundRect">
          <a:avLst>
            <a:gd name="adj" fmla="val 10000"/>
          </a:avLst>
        </a:prstGeom>
        <a:gradFill rotWithShape="0">
          <a:gsLst>
            <a:gs pos="0">
              <a:schemeClr val="accent4">
                <a:hueOff val="4900445"/>
                <a:satOff val="-20388"/>
                <a:lumOff val="4804"/>
                <a:alphaOff val="0"/>
                <a:tint val="50000"/>
                <a:satMod val="300000"/>
              </a:schemeClr>
            </a:gs>
            <a:gs pos="35000">
              <a:schemeClr val="accent4">
                <a:hueOff val="4900445"/>
                <a:satOff val="-20388"/>
                <a:lumOff val="4804"/>
                <a:alphaOff val="0"/>
                <a:tint val="37000"/>
                <a:satMod val="300000"/>
              </a:schemeClr>
            </a:gs>
            <a:gs pos="100000">
              <a:schemeClr val="accent4">
                <a:hueOff val="4900445"/>
                <a:satOff val="-20388"/>
                <a:lumOff val="480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0" i="0" kern="1200">
              <a:latin typeface="Alexandria" pitchFamily="2" charset="-78"/>
              <a:cs typeface="Alexandria" pitchFamily="2" charset="-78"/>
            </a:rPr>
            <a:t>- الجانب الأول :القدرة التي يمنحها التفكير للفرد على</a:t>
          </a:r>
          <a:r>
            <a:rPr lang="ar-JO" sz="1400" b="1" i="0" kern="1200">
              <a:latin typeface="Alexandria" pitchFamily="2" charset="-78"/>
              <a:cs typeface="Alexandria" pitchFamily="2" charset="-78"/>
            </a:rPr>
            <a:t> التكيف </a:t>
          </a:r>
          <a:r>
            <a:rPr lang="ar-JO" sz="1400" b="0" i="0" kern="1200">
              <a:latin typeface="Alexandria" pitchFamily="2" charset="-78"/>
              <a:cs typeface="Alexandria" pitchFamily="2" charset="-78"/>
            </a:rPr>
            <a:t>مع الوضعيات المختلفة، وإنتاج أشياء أصيلة تكون حلولا للمشكلات .</a:t>
          </a:r>
          <a:endParaRPr lang="en-US" sz="1400" b="0" kern="1200">
            <a:latin typeface="Alexandria" pitchFamily="2" charset="-78"/>
            <a:cs typeface="Alexandria" pitchFamily="2" charset="-78"/>
          </a:endParaRPr>
        </a:p>
      </dsp:txBody>
      <dsp:txXfrm>
        <a:off x="4227461" y="42905"/>
        <a:ext cx="2896032" cy="1379072"/>
      </dsp:txXfrm>
    </dsp:sp>
    <dsp:sp modelId="{5C02B9FF-F782-4456-B55E-A2F9B417AF31}">
      <dsp:nvSpPr>
        <dsp:cNvPr id="0" name=""/>
        <dsp:cNvSpPr/>
      </dsp:nvSpPr>
      <dsp:spPr>
        <a:xfrm>
          <a:off x="7464583" y="362693"/>
          <a:ext cx="632150" cy="739496"/>
        </a:xfrm>
        <a:prstGeom prst="rightArrow">
          <a:avLst>
            <a:gd name="adj1" fmla="val 60000"/>
            <a:gd name="adj2" fmla="val 50000"/>
          </a:avLst>
        </a:prstGeom>
        <a:gradFill rotWithShape="0">
          <a:gsLst>
            <a:gs pos="0">
              <a:schemeClr val="accent4">
                <a:hueOff val="9800891"/>
                <a:satOff val="-40777"/>
                <a:lumOff val="9608"/>
                <a:alphaOff val="0"/>
                <a:tint val="50000"/>
                <a:satMod val="300000"/>
              </a:schemeClr>
            </a:gs>
            <a:gs pos="35000">
              <a:schemeClr val="accent4">
                <a:hueOff val="9800891"/>
                <a:satOff val="-40777"/>
                <a:lumOff val="9608"/>
                <a:alphaOff val="0"/>
                <a:tint val="37000"/>
                <a:satMod val="300000"/>
              </a:schemeClr>
            </a:gs>
            <a:gs pos="100000">
              <a:schemeClr val="accent4">
                <a:hueOff val="9800891"/>
                <a:satOff val="-40777"/>
                <a:lumOff val="960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b="0" kern="1200">
            <a:latin typeface="Alexandria" pitchFamily="2" charset="-78"/>
            <a:cs typeface="Alexandria" pitchFamily="2" charset="-78"/>
          </a:endParaRPr>
        </a:p>
      </dsp:txBody>
      <dsp:txXfrm>
        <a:off x="7464583" y="510592"/>
        <a:ext cx="442505" cy="443698"/>
      </dsp:txXfrm>
    </dsp:sp>
    <dsp:sp modelId="{FBE0C0AF-9FFE-4FD5-812D-15413E061D07}">
      <dsp:nvSpPr>
        <dsp:cNvPr id="0" name=""/>
        <dsp:cNvSpPr/>
      </dsp:nvSpPr>
      <dsp:spPr>
        <a:xfrm>
          <a:off x="8359135" y="0"/>
          <a:ext cx="2981842" cy="1464882"/>
        </a:xfrm>
        <a:prstGeom prst="roundRect">
          <a:avLst>
            <a:gd name="adj" fmla="val 10000"/>
          </a:avLst>
        </a:prstGeom>
        <a:gradFill rotWithShape="0">
          <a:gsLst>
            <a:gs pos="0">
              <a:schemeClr val="accent4">
                <a:hueOff val="9800891"/>
                <a:satOff val="-40777"/>
                <a:lumOff val="9608"/>
                <a:alphaOff val="0"/>
                <a:tint val="50000"/>
                <a:satMod val="300000"/>
              </a:schemeClr>
            </a:gs>
            <a:gs pos="35000">
              <a:schemeClr val="accent4">
                <a:hueOff val="9800891"/>
                <a:satOff val="-40777"/>
                <a:lumOff val="9608"/>
                <a:alphaOff val="0"/>
                <a:tint val="37000"/>
                <a:satMod val="300000"/>
              </a:schemeClr>
            </a:gs>
            <a:gs pos="100000">
              <a:schemeClr val="accent4">
                <a:hueOff val="9800891"/>
                <a:satOff val="-40777"/>
                <a:lumOff val="960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b="0" i="0" kern="1200">
              <a:latin typeface="Alexandria" pitchFamily="2" charset="-78"/>
              <a:cs typeface="Alexandria" pitchFamily="2" charset="-78"/>
            </a:rPr>
            <a:t>- الجانب الثاني: فيتمثل في القدرة التي يكتسبها المتعلم من خلال عملية</a:t>
          </a:r>
          <a:r>
            <a:rPr lang="ar-JO" sz="1500" b="1" i="0" kern="1200">
              <a:latin typeface="Alexandria" pitchFamily="2" charset="-78"/>
              <a:cs typeface="Alexandria" pitchFamily="2" charset="-78"/>
            </a:rPr>
            <a:t> التثقيف </a:t>
          </a:r>
          <a:r>
            <a:rPr lang="ar-JO" sz="1500" b="0" i="0" kern="1200">
              <a:latin typeface="Alexandria" pitchFamily="2" charset="-78"/>
              <a:cs typeface="Alexandria" pitchFamily="2" charset="-78"/>
            </a:rPr>
            <a:t>فيستطيع التمييز واختيار ما يناسبه دون الانصهار في ثقافة الآخرين. </a:t>
          </a:r>
          <a:endParaRPr lang="en-US" sz="1500" b="0" kern="1200">
            <a:latin typeface="Alexandria" pitchFamily="2" charset="-78"/>
            <a:cs typeface="Alexandria" pitchFamily="2" charset="-78"/>
          </a:endParaRPr>
        </a:p>
      </dsp:txBody>
      <dsp:txXfrm>
        <a:off x="8402040" y="42905"/>
        <a:ext cx="2896032" cy="137907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D4C819F-B27A-4DA2-A9FC-73C6A57DD016}" type="datetimeFigureOut">
              <a:rPr lang="ar-JO" smtClean="0"/>
              <a:t>12/05/1446</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A31E276-C23F-4A57-88CD-6D728AA14C1F}" type="slidenum">
              <a:rPr lang="ar-JO" smtClean="0"/>
              <a:t>‹#›</a:t>
            </a:fld>
            <a:endParaRPr lang="ar-JO"/>
          </a:p>
        </p:txBody>
      </p:sp>
    </p:spTree>
    <p:extLst>
      <p:ext uri="{BB962C8B-B14F-4D97-AF65-F5344CB8AC3E}">
        <p14:creationId xmlns:p14="http://schemas.microsoft.com/office/powerpoint/2010/main" val="3583831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ar-JO"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1</a:t>
            </a:fld>
            <a:endParaRPr kumimoji="0"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115" name="Google Shape;11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123" name="Google Shape;12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146" name="Google Shape;14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157" name="Google Shape;15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270" name="Google Shape;27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258" name="Google Shape;25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a:extLst>
            <a:ext uri="{FF2B5EF4-FFF2-40B4-BE49-F238E27FC236}">
              <a16:creationId xmlns:a16="http://schemas.microsoft.com/office/drawing/2014/main" id="{2A90E8EE-7355-6246-17D2-3594EFFCA760}"/>
            </a:ext>
          </a:extLst>
        </p:cNvPr>
        <p:cNvGrpSpPr/>
        <p:nvPr/>
      </p:nvGrpSpPr>
      <p:grpSpPr>
        <a:xfrm>
          <a:off x="0" y="0"/>
          <a:ext cx="0" cy="0"/>
          <a:chOff x="0" y="0"/>
          <a:chExt cx="0" cy="0"/>
        </a:xfrm>
      </p:grpSpPr>
      <p:sp>
        <p:nvSpPr>
          <p:cNvPr id="280" name="Google Shape;280;p17:notes">
            <a:extLst>
              <a:ext uri="{FF2B5EF4-FFF2-40B4-BE49-F238E27FC236}">
                <a16:creationId xmlns:a16="http://schemas.microsoft.com/office/drawing/2014/main" id="{BFF5CA76-1320-5488-718C-8DC235921E1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281" name="Google Shape;281;p17:notes">
            <a:extLst>
              <a:ext uri="{FF2B5EF4-FFF2-40B4-BE49-F238E27FC236}">
                <a16:creationId xmlns:a16="http://schemas.microsoft.com/office/drawing/2014/main" id="{17923396-38C8-9E22-2ED2-BB6ED17173B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11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292" name="Google Shape;29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a:extLst>
            <a:ext uri="{FF2B5EF4-FFF2-40B4-BE49-F238E27FC236}">
              <a16:creationId xmlns:a16="http://schemas.microsoft.com/office/drawing/2014/main" id="{A0AD2984-68B3-BDB1-0BB4-9E6CABBBE7BB}"/>
            </a:ext>
          </a:extLst>
        </p:cNvPr>
        <p:cNvGrpSpPr/>
        <p:nvPr/>
      </p:nvGrpSpPr>
      <p:grpSpPr>
        <a:xfrm>
          <a:off x="0" y="0"/>
          <a:ext cx="0" cy="0"/>
          <a:chOff x="0" y="0"/>
          <a:chExt cx="0" cy="0"/>
        </a:xfrm>
      </p:grpSpPr>
      <p:sp>
        <p:nvSpPr>
          <p:cNvPr id="291" name="Google Shape;291;p18:notes">
            <a:extLst>
              <a:ext uri="{FF2B5EF4-FFF2-40B4-BE49-F238E27FC236}">
                <a16:creationId xmlns:a16="http://schemas.microsoft.com/office/drawing/2014/main" id="{6DC2E461-88C5-A0D6-C6A0-8F69C8D717F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292" name="Google Shape;292;p18:notes">
            <a:extLst>
              <a:ext uri="{FF2B5EF4-FFF2-40B4-BE49-F238E27FC236}">
                <a16:creationId xmlns:a16="http://schemas.microsoft.com/office/drawing/2014/main" id="{44942F9B-BDEE-E256-CB36-AB19BE8A904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3459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a:extLst>
            <a:ext uri="{FF2B5EF4-FFF2-40B4-BE49-F238E27FC236}">
              <a16:creationId xmlns:a16="http://schemas.microsoft.com/office/drawing/2014/main" id="{A123D285-0FC6-A5EB-DEF9-ABEDB3116DF2}"/>
            </a:ext>
          </a:extLst>
        </p:cNvPr>
        <p:cNvGrpSpPr/>
        <p:nvPr/>
      </p:nvGrpSpPr>
      <p:grpSpPr>
        <a:xfrm>
          <a:off x="0" y="0"/>
          <a:ext cx="0" cy="0"/>
          <a:chOff x="0" y="0"/>
          <a:chExt cx="0" cy="0"/>
        </a:xfrm>
      </p:grpSpPr>
      <p:sp>
        <p:nvSpPr>
          <p:cNvPr id="303" name="Google Shape;303;p19:notes">
            <a:extLst>
              <a:ext uri="{FF2B5EF4-FFF2-40B4-BE49-F238E27FC236}">
                <a16:creationId xmlns:a16="http://schemas.microsoft.com/office/drawing/2014/main" id="{63D4093A-E919-8EB9-9B51-BD944BBE919C}"/>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04" name="Google Shape;304;p19:notes">
            <a:extLst>
              <a:ext uri="{FF2B5EF4-FFF2-40B4-BE49-F238E27FC236}">
                <a16:creationId xmlns:a16="http://schemas.microsoft.com/office/drawing/2014/main" id="{E8B3999A-C21A-AACF-1582-85372B57DDF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3968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a:extLst>
            <a:ext uri="{FF2B5EF4-FFF2-40B4-BE49-F238E27FC236}">
              <a16:creationId xmlns:a16="http://schemas.microsoft.com/office/drawing/2014/main" id="{975D4D02-ABF6-9969-7F49-5A9F531030B9}"/>
            </a:ext>
          </a:extLst>
        </p:cNvPr>
        <p:cNvGrpSpPr/>
        <p:nvPr/>
      </p:nvGrpSpPr>
      <p:grpSpPr>
        <a:xfrm>
          <a:off x="0" y="0"/>
          <a:ext cx="0" cy="0"/>
          <a:chOff x="0" y="0"/>
          <a:chExt cx="0" cy="0"/>
        </a:xfrm>
      </p:grpSpPr>
      <p:sp>
        <p:nvSpPr>
          <p:cNvPr id="317" name="Google Shape;317;p20:notes">
            <a:extLst>
              <a:ext uri="{FF2B5EF4-FFF2-40B4-BE49-F238E27FC236}">
                <a16:creationId xmlns:a16="http://schemas.microsoft.com/office/drawing/2014/main" id="{21B27FFE-A870-B43C-0F5B-C4862795E53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18" name="Google Shape;318;p20:notes">
            <a:extLst>
              <a:ext uri="{FF2B5EF4-FFF2-40B4-BE49-F238E27FC236}">
                <a16:creationId xmlns:a16="http://schemas.microsoft.com/office/drawing/2014/main" id="{D3D13248-073F-B2FC-B965-19A68FEACAD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5920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29" name="Google Shape;32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1159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29" name="Google Shape;32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41" name="Google Shape;34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a:extLst>
            <a:ext uri="{FF2B5EF4-FFF2-40B4-BE49-F238E27FC236}">
              <a16:creationId xmlns:a16="http://schemas.microsoft.com/office/drawing/2014/main" id="{72E56561-9F65-6FF5-4C8B-8C5461987019}"/>
            </a:ext>
          </a:extLst>
        </p:cNvPr>
        <p:cNvGrpSpPr/>
        <p:nvPr/>
      </p:nvGrpSpPr>
      <p:grpSpPr>
        <a:xfrm>
          <a:off x="0" y="0"/>
          <a:ext cx="0" cy="0"/>
          <a:chOff x="0" y="0"/>
          <a:chExt cx="0" cy="0"/>
        </a:xfrm>
      </p:grpSpPr>
      <p:sp>
        <p:nvSpPr>
          <p:cNvPr id="388" name="Google Shape;388;p26:notes">
            <a:extLst>
              <a:ext uri="{FF2B5EF4-FFF2-40B4-BE49-F238E27FC236}">
                <a16:creationId xmlns:a16="http://schemas.microsoft.com/office/drawing/2014/main" id="{DD08BBAB-4EDA-62EE-6E8D-621121FDEA1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89" name="Google Shape;389;p26:notes">
            <a:extLst>
              <a:ext uri="{FF2B5EF4-FFF2-40B4-BE49-F238E27FC236}">
                <a16:creationId xmlns:a16="http://schemas.microsoft.com/office/drawing/2014/main" id="{9E44A016-30F3-A71C-A686-85275EFBF56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13266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53" name="Google Shape;35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66" name="Google Shape;36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378" name="Google Shape;37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a:extLst>
            <a:ext uri="{FF2B5EF4-FFF2-40B4-BE49-F238E27FC236}">
              <a16:creationId xmlns:a16="http://schemas.microsoft.com/office/drawing/2014/main" id="{F39EF0F8-86AF-5255-352D-116E85B99330}"/>
            </a:ext>
          </a:extLst>
        </p:cNvPr>
        <p:cNvGrpSpPr/>
        <p:nvPr/>
      </p:nvGrpSpPr>
      <p:grpSpPr>
        <a:xfrm>
          <a:off x="0" y="0"/>
          <a:ext cx="0" cy="0"/>
          <a:chOff x="0" y="0"/>
          <a:chExt cx="0" cy="0"/>
        </a:xfrm>
      </p:grpSpPr>
      <p:sp>
        <p:nvSpPr>
          <p:cNvPr id="411" name="Google Shape;411;p28:notes">
            <a:extLst>
              <a:ext uri="{FF2B5EF4-FFF2-40B4-BE49-F238E27FC236}">
                <a16:creationId xmlns:a16="http://schemas.microsoft.com/office/drawing/2014/main" id="{31F69F38-4DF9-CD14-9CB6-F4A88271998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12" name="Google Shape;412;p28:notes">
            <a:extLst>
              <a:ext uri="{FF2B5EF4-FFF2-40B4-BE49-F238E27FC236}">
                <a16:creationId xmlns:a16="http://schemas.microsoft.com/office/drawing/2014/main" id="{F8492EF6-C44C-F18B-7F0E-F3FF7A5A09D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86317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a:extLst>
            <a:ext uri="{FF2B5EF4-FFF2-40B4-BE49-F238E27FC236}">
              <a16:creationId xmlns:a16="http://schemas.microsoft.com/office/drawing/2014/main" id="{2F7B95B8-D827-9F4B-77B2-26456E7E6EBA}"/>
            </a:ext>
          </a:extLst>
        </p:cNvPr>
        <p:cNvGrpSpPr/>
        <p:nvPr/>
      </p:nvGrpSpPr>
      <p:grpSpPr>
        <a:xfrm>
          <a:off x="0" y="0"/>
          <a:ext cx="0" cy="0"/>
          <a:chOff x="0" y="0"/>
          <a:chExt cx="0" cy="0"/>
        </a:xfrm>
      </p:grpSpPr>
      <p:sp>
        <p:nvSpPr>
          <p:cNvPr id="470" name="Google Shape;470;p32:notes">
            <a:extLst>
              <a:ext uri="{FF2B5EF4-FFF2-40B4-BE49-F238E27FC236}">
                <a16:creationId xmlns:a16="http://schemas.microsoft.com/office/drawing/2014/main" id="{85645E4B-EF70-4343-00D4-B7E556EDD8A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1" name="Google Shape;471;p32:notes">
            <a:extLst>
              <a:ext uri="{FF2B5EF4-FFF2-40B4-BE49-F238E27FC236}">
                <a16:creationId xmlns:a16="http://schemas.microsoft.com/office/drawing/2014/main" id="{56A5395D-4787-9B1D-29CC-D01D7DBBAEE4}"/>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72" name="Google Shape;472;p32:notes">
            <a:extLst>
              <a:ext uri="{FF2B5EF4-FFF2-40B4-BE49-F238E27FC236}">
                <a16:creationId xmlns:a16="http://schemas.microsoft.com/office/drawing/2014/main" id="{D539861D-11A5-3894-9304-8E4A1780137E}"/>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ar-JO"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27</a:t>
            </a:fld>
            <a:endParaRPr kumimoji="0"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1257945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34" name="Google Shape;43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59" name="Google Shape;4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1" name="Google Shape;47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72" name="Google Shape;472;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ar-JO"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30</a:t>
            </a:fld>
            <a:endParaRPr kumimoji="0" sz="12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82" name="Google Shape;482;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ar-JO"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35"/>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82499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3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19632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9"/>
        <p:cNvGrpSpPr/>
        <p:nvPr/>
      </p:nvGrpSpPr>
      <p:grpSpPr>
        <a:xfrm>
          <a:off x="0" y="0"/>
          <a:ext cx="0" cy="0"/>
          <a:chOff x="0" y="0"/>
          <a:chExt cx="0" cy="0"/>
        </a:xfrm>
      </p:grpSpPr>
      <p:sp>
        <p:nvSpPr>
          <p:cNvPr id="20" name="Google Shape;20;p3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34318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3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23" name="Google Shape;23;p3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atin typeface="Alexandria" pitchFamily="2" charset="-78"/>
                <a:cs typeface="Alexandria" pitchFamily="2" charset="-78"/>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dirty="0"/>
          </a:p>
        </p:txBody>
      </p:sp>
      <p:sp>
        <p:nvSpPr>
          <p:cNvPr id="24" name="Google Shape;24;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299540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27"/>
        <p:cNvGrpSpPr/>
        <p:nvPr/>
      </p:nvGrpSpPr>
      <p:grpSpPr>
        <a:xfrm>
          <a:off x="0" y="0"/>
          <a:ext cx="0" cy="0"/>
          <a:chOff x="0" y="0"/>
          <a:chExt cx="0" cy="0"/>
        </a:xfrm>
      </p:grpSpPr>
      <p:sp>
        <p:nvSpPr>
          <p:cNvPr id="28" name="Google Shape;28;p39"/>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93909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5_Images and Contents Layout">
  <p:cSld name="5_Images and Contents Layout">
    <p:spTree>
      <p:nvGrpSpPr>
        <p:cNvPr id="1" name="Shape 29"/>
        <p:cNvGrpSpPr/>
        <p:nvPr/>
      </p:nvGrpSpPr>
      <p:grpSpPr>
        <a:xfrm>
          <a:off x="0" y="0"/>
          <a:ext cx="0" cy="0"/>
          <a:chOff x="0" y="0"/>
          <a:chExt cx="0" cy="0"/>
        </a:xfrm>
      </p:grpSpPr>
      <p:sp>
        <p:nvSpPr>
          <p:cNvPr id="30" name="Google Shape;30;p40"/>
          <p:cNvSpPr/>
          <p:nvPr/>
        </p:nvSpPr>
        <p:spPr>
          <a:xfrm>
            <a:off x="1" y="4060923"/>
            <a:ext cx="12204700" cy="2797076"/>
          </a:xfrm>
          <a:custGeom>
            <a:avLst/>
            <a:gdLst/>
            <a:ahLst/>
            <a:cxnLst/>
            <a:rect l="l" t="t" r="r" b="b"/>
            <a:pathLst>
              <a:path w="9153525" h="2097807" extrusionOk="0">
                <a:moveTo>
                  <a:pt x="0" y="1038225"/>
                </a:moveTo>
                <a:lnTo>
                  <a:pt x="9153525" y="0"/>
                </a:lnTo>
                <a:lnTo>
                  <a:pt x="9144000" y="2097807"/>
                </a:lnTo>
                <a:lnTo>
                  <a:pt x="0" y="2097807"/>
                </a:lnTo>
                <a:lnTo>
                  <a:pt x="0" y="1038225"/>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lexandria" pitchFamily="2" charset="-78"/>
              <a:ea typeface="Calibri"/>
              <a:cs typeface="Alexandria" pitchFamily="2" charset="-78"/>
              <a:sym typeface="Calibri"/>
            </a:endParaRPr>
          </a:p>
        </p:txBody>
      </p:sp>
      <p:sp>
        <p:nvSpPr>
          <p:cNvPr id="31" name="Google Shape;31;p40"/>
          <p:cNvSpPr txBox="1">
            <a:spLocks noGrp="1"/>
          </p:cNvSpPr>
          <p:nvPr>
            <p:ph type="body" idx="1"/>
          </p:nvPr>
        </p:nvSpPr>
        <p:spPr>
          <a:xfrm>
            <a:off x="0" y="242176"/>
            <a:ext cx="12192000" cy="768085"/>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4800"/>
              <a:buNone/>
              <a:defRPr sz="4800" b="0">
                <a:solidFill>
                  <a:schemeClr val="lt1"/>
                </a:solidFill>
                <a:latin typeface="Alexandria" pitchFamily="2" charset="-78"/>
                <a:ea typeface="Alexandria" pitchFamily="2" charset="-78"/>
                <a:cs typeface="Alexandria" pitchFamily="2" charset="-78"/>
                <a:sym typeface="Calibri"/>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2" name="Google Shape;32;p40"/>
          <p:cNvSpPr txBox="1">
            <a:spLocks noGrp="1"/>
          </p:cNvSpPr>
          <p:nvPr>
            <p:ph type="body" idx="2"/>
          </p:nvPr>
        </p:nvSpPr>
        <p:spPr>
          <a:xfrm>
            <a:off x="0" y="1010261"/>
            <a:ext cx="12192000" cy="384043"/>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1867"/>
              <a:buNone/>
              <a:defRPr sz="1867" b="0">
                <a:solidFill>
                  <a:schemeClr val="lt1"/>
                </a:solidFill>
                <a:latin typeface="Alexandria" pitchFamily="2" charset="-78"/>
                <a:ea typeface="Alexandria" pitchFamily="2" charset="-78"/>
                <a:cs typeface="Alexandria" pitchFamily="2" charset="-78"/>
                <a:sym typeface="Calibri"/>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pic>
        <p:nvPicPr>
          <p:cNvPr id="33" name="Google Shape;33;p40" descr="D:\KBM-정애\014-Fullppt\PNG이미지\모니터.png"/>
          <p:cNvPicPr preferRelativeResize="0"/>
          <p:nvPr/>
        </p:nvPicPr>
        <p:blipFill rotWithShape="1">
          <a:blip r:embed="rId2">
            <a:alphaModFix/>
          </a:blip>
          <a:srcRect/>
          <a:stretch/>
        </p:blipFill>
        <p:spPr>
          <a:xfrm>
            <a:off x="815414" y="1619125"/>
            <a:ext cx="5088565" cy="4882216"/>
          </a:xfrm>
          <a:prstGeom prst="rect">
            <a:avLst/>
          </a:prstGeom>
          <a:noFill/>
          <a:ln>
            <a:noFill/>
          </a:ln>
        </p:spPr>
      </p:pic>
      <p:sp>
        <p:nvSpPr>
          <p:cNvPr id="34" name="Google Shape;34;p40"/>
          <p:cNvSpPr>
            <a:spLocks noGrp="1"/>
          </p:cNvSpPr>
          <p:nvPr>
            <p:ph type="pic" idx="3"/>
          </p:nvPr>
        </p:nvSpPr>
        <p:spPr>
          <a:xfrm>
            <a:off x="1028214" y="1833032"/>
            <a:ext cx="4607380" cy="3098392"/>
          </a:xfrm>
          <a:prstGeom prst="rect">
            <a:avLst/>
          </a:prstGeom>
          <a:solidFill>
            <a:srgbClr val="F2F2F2"/>
          </a:solidFill>
          <a:ln>
            <a:noFill/>
          </a:ln>
        </p:spPr>
      </p:sp>
    </p:spTree>
    <p:extLst>
      <p:ext uri="{BB962C8B-B14F-4D97-AF65-F5344CB8AC3E}">
        <p14:creationId xmlns:p14="http://schemas.microsoft.com/office/powerpoint/2010/main" val="226959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3909554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4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4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4027767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4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4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1929691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4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4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4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4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4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3284286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4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4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4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928402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48"/>
          <p:cNvSpPr>
            <a:spLocks noGrp="1"/>
          </p:cNvSpPr>
          <p:nvPr>
            <p:ph type="pic" idx="2"/>
          </p:nvPr>
        </p:nvSpPr>
        <p:spPr>
          <a:xfrm>
            <a:off x="5183188" y="987425"/>
            <a:ext cx="6172200" cy="4873625"/>
          </a:xfrm>
          <a:prstGeom prst="rect">
            <a:avLst/>
          </a:prstGeom>
          <a:noFill/>
          <a:ln>
            <a:noFill/>
          </a:ln>
        </p:spPr>
      </p:sp>
      <p:sp>
        <p:nvSpPr>
          <p:cNvPr id="82" name="Google Shape;82;p4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247579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4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1221345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5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5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JO"/>
              <a:t>‹#›</a:t>
            </a:fld>
            <a:endParaRPr/>
          </a:p>
        </p:txBody>
      </p:sp>
    </p:spTree>
    <p:extLst>
      <p:ext uri="{BB962C8B-B14F-4D97-AF65-F5344CB8AC3E}">
        <p14:creationId xmlns:p14="http://schemas.microsoft.com/office/powerpoint/2010/main" val="462777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1551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4870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07118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4742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8847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0337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20515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40039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42872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80116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7443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668524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930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093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9636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a:t>Insert Your Image</a:t>
            </a:r>
            <a:endParaRPr lang="ko-KR" altLang="en-US"/>
          </a:p>
        </p:txBody>
      </p:sp>
    </p:spTree>
    <p:extLst>
      <p:ext uri="{BB962C8B-B14F-4D97-AF65-F5344CB8AC3E}">
        <p14:creationId xmlns:p14="http://schemas.microsoft.com/office/powerpoint/2010/main" val="399352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Shape 9"/>
        <p:cNvGrpSpPr/>
        <p:nvPr/>
      </p:nvGrpSpPr>
      <p:grpSpPr>
        <a:xfrm>
          <a:off x="0" y="0"/>
          <a:ext cx="0" cy="0"/>
          <a:chOff x="0" y="0"/>
          <a:chExt cx="0" cy="0"/>
        </a:xfrm>
      </p:grpSpPr>
      <p:sp>
        <p:nvSpPr>
          <p:cNvPr id="10" name="Google Shape;10;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ar-JO" smtClean="0"/>
              <a:pPr/>
              <a:t>‹#›</a:t>
            </a:fld>
            <a:endParaRPr lang="ar-JO"/>
          </a:p>
        </p:txBody>
      </p:sp>
    </p:spTree>
    <p:extLst>
      <p:ext uri="{BB962C8B-B14F-4D97-AF65-F5344CB8AC3E}">
        <p14:creationId xmlns:p14="http://schemas.microsoft.com/office/powerpoint/2010/main" val="160263651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2" r:id="rId11"/>
    <p:sldLayoutId id="2147483673" r:id="rId12"/>
    <p:sldLayoutId id="2147483674" r:id="rId13"/>
    <p:sldLayoutId id="2147483675"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974301109"/>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hyperlink" Target="https://rs.ksu.edu.sa/issue-1261/1248"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hyperlink" Target="https://www.makkahnews.sa/5320543.html"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22.png"/><Relationship Id="rId5" Type="http://schemas.openxmlformats.org/officeDocument/2006/relationships/image" Target="../media/image11.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5795039" y="-172354"/>
            <a:ext cx="6496084" cy="6858000"/>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05" name="Google Shape;105;p1"/>
          <p:cNvSpPr txBox="1"/>
          <p:nvPr/>
        </p:nvSpPr>
        <p:spPr>
          <a:xfrm>
            <a:off x="1348294" y="3117988"/>
            <a:ext cx="3451562"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ريادة الأعمال والابتكار </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106" name="Google Shape;106;p1"/>
          <p:cNvSpPr txBox="1"/>
          <p:nvPr/>
        </p:nvSpPr>
        <p:spPr>
          <a:xfrm>
            <a:off x="479376" y="2253649"/>
            <a:ext cx="5474576"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rPr>
              <a:t>Entrepreneurship</a:t>
            </a:r>
            <a:r>
              <a:rPr kumimoji="0" lang="ar-AE" sz="24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Arial"/>
              </a:rPr>
              <a:t> </a:t>
            </a:r>
            <a:r>
              <a:rPr kumimoji="0" lang="ar-JO" sz="24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rPr>
              <a:t>and Innovation</a:t>
            </a:r>
            <a:endParaRPr kumimoji="0" sz="2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108" name="Google Shape;108;p1"/>
          <p:cNvSpPr/>
          <p:nvPr/>
        </p:nvSpPr>
        <p:spPr>
          <a:xfrm>
            <a:off x="5795039" y="-76920"/>
            <a:ext cx="6396961" cy="6593215"/>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09" name="Google Shape;109;p1"/>
          <p:cNvSpPr/>
          <p:nvPr/>
        </p:nvSpPr>
        <p:spPr>
          <a:xfrm>
            <a:off x="88603" y="4473369"/>
            <a:ext cx="5474576"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2400"/>
              <a:buFont typeface="Tajawal Medium"/>
              <a:buNone/>
              <a:tabLst/>
              <a:defRPr/>
            </a:pPr>
            <a:r>
              <a:rPr kumimoji="0" lang="ar-JO" sz="2400" b="0" i="0" u="none" strike="noStrike" kern="0" cap="none" spc="0" normalizeH="0" baseline="0" noProof="0">
                <a:ln>
                  <a:noFill/>
                </a:ln>
                <a:solidFill>
                  <a:srgbClr val="000000"/>
                </a:solidFill>
                <a:effectLst/>
                <a:uLnTx/>
                <a:uFillTx/>
                <a:latin typeface="Tajawal Medium"/>
                <a:ea typeface="Tajawal Medium"/>
                <a:cs typeface="Tajawal Medium"/>
                <a:sym typeface="Tajawal Medium"/>
              </a:rPr>
              <a:t>Prepared by </a:t>
            </a:r>
            <a:r>
              <a:rPr kumimoji="0" lang="ar-JO" sz="2400" b="1" i="0" u="none" strike="noStrike" kern="0" cap="none" spc="0" normalizeH="0" baseline="0" noProof="0">
                <a:ln>
                  <a:noFill/>
                </a:ln>
                <a:solidFill>
                  <a:srgbClr val="000000"/>
                </a:solidFill>
                <a:effectLst/>
                <a:uLnTx/>
                <a:uFillTx/>
                <a:latin typeface="Tajawal Medium"/>
                <a:ea typeface="Tajawal Medium"/>
                <a:cs typeface="Tajawal Medium"/>
                <a:sym typeface="Tajawal Medium"/>
              </a:rPr>
              <a:t>Dr.Warda Mahmoud Kloub </a:t>
            </a:r>
            <a:endParaRPr kumimoji="0" sz="18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
        <p:nvSpPr>
          <p:cNvPr id="110" name="Google Shape;110;p1"/>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effectLst/>
                <a:uLnTx/>
                <a:uFillTx/>
                <a:latin typeface="Tajawal Medium"/>
                <a:ea typeface="Tajawal Medium"/>
                <a:cs typeface="Tajawal Medium"/>
                <a:sym typeface="Tajawal Medium"/>
              </a:rPr>
              <a:t>LDR </a:t>
            </a:r>
            <a:r>
              <a:rPr kumimoji="0" lang="en-GB" sz="2800" b="1" i="0" u="none" strike="noStrike" kern="0" cap="none" spc="0" normalizeH="0" baseline="0" noProof="0" dirty="0">
                <a:ln>
                  <a:noFill/>
                </a:ln>
                <a:effectLst/>
                <a:uLnTx/>
                <a:uFillTx/>
                <a:latin typeface="Tajawal Medium"/>
                <a:ea typeface="Tajawal Medium"/>
                <a:cs typeface="Tajawal Medium"/>
                <a:sym typeface="Tajawal Medium"/>
              </a:rPr>
              <a:t>725</a:t>
            </a:r>
            <a:endParaRPr kumimoji="0" sz="2800" b="1" i="0" u="none" strike="noStrike" kern="0" cap="none" spc="0" normalizeH="0" baseline="0" noProof="0" dirty="0">
              <a:ln>
                <a:noFill/>
              </a:ln>
              <a:effectLst/>
              <a:uLnTx/>
              <a:uFillTx/>
              <a:latin typeface="Tajawal Medium"/>
              <a:ea typeface="Tajawal Medium"/>
              <a:cs typeface="Tajawal Medium"/>
              <a:sym typeface="Tajawal Medium"/>
            </a:endParaRPr>
          </a:p>
        </p:txBody>
      </p:sp>
      <p:sp>
        <p:nvSpPr>
          <p:cNvPr id="111" name="Google Shape;111;p1"/>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a:ln>
                  <a:noFill/>
                </a:ln>
                <a:solidFill>
                  <a:srgbClr val="2D3956"/>
                </a:solidFill>
                <a:effectLst/>
                <a:uLnTx/>
                <a:uFillTx/>
                <a:latin typeface="Tajawal Medium"/>
                <a:ea typeface="Tajawal Medium"/>
                <a:cs typeface="Tajawal Medium"/>
                <a:sym typeface="Tajawal Medium"/>
              </a:rPr>
              <a:t>Lecture </a:t>
            </a:r>
            <a:r>
              <a:rPr kumimoji="0" lang="en-GB" sz="2800" b="1" i="0" u="none" strike="noStrike" kern="0" cap="none" spc="0" normalizeH="0" baseline="0" noProof="0">
                <a:ln>
                  <a:noFill/>
                </a:ln>
                <a:solidFill>
                  <a:srgbClr val="2D3956"/>
                </a:solidFill>
                <a:effectLst/>
                <a:uLnTx/>
                <a:uFillTx/>
                <a:latin typeface="Tajawal Medium"/>
                <a:ea typeface="Tajawal Medium"/>
                <a:cs typeface="Tajawal Medium"/>
                <a:sym typeface="Tajawal Medium"/>
              </a:rPr>
              <a:t>7</a:t>
            </a:r>
            <a:endParaRPr kumimoji="0"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
        <p:nvSpPr>
          <p:cNvPr id="112" name="Google Shape;112;p1"/>
          <p:cNvSpPr txBox="1"/>
          <p:nvPr/>
        </p:nvSpPr>
        <p:spPr>
          <a:xfrm>
            <a:off x="9575800" y="6400916"/>
            <a:ext cx="2616200" cy="40011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2000"/>
              <a:buFont typeface="Calibri"/>
              <a:buNone/>
              <a:tabLst/>
              <a:defRPr/>
            </a:pPr>
            <a:r>
              <a:rPr kumimoji="0" lang="ar-JO" sz="20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FEB0EAF0-2DB8-0D49-4EDC-7B25D21B14D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9376" y="106462"/>
            <a:ext cx="2880320" cy="174447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advTm="27582">
        <p:circle/>
      </p:transition>
    </mc:Choice>
    <mc:Fallback xmlns="">
      <p:transition spd="slow" advTm="27582">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
          <p:cNvSpPr>
            <a:spLocks noGrp="1"/>
          </p:cNvSpPr>
          <p:nvPr>
            <p:ph type="pic" idx="2"/>
          </p:nvPr>
        </p:nvSpPr>
        <p:spPr>
          <a:xfrm>
            <a:off x="205274" y="93306"/>
            <a:ext cx="6826250" cy="6858000"/>
          </a:xfrm>
          <a:prstGeom prst="ellipse">
            <a:avLst/>
          </a:prstGeom>
          <a:solidFill>
            <a:schemeClr val="lt1"/>
          </a:solidFill>
          <a:ln w="12700" cap="flat" cmpd="sng">
            <a:solidFill>
              <a:schemeClr val="accent1"/>
            </a:solidFill>
            <a:prstDash val="solid"/>
            <a:miter lim="800000"/>
            <a:headEnd type="none" w="sm" len="sm"/>
            <a:tailEnd type="none" w="sm" len="sm"/>
          </a:ln>
        </p:spPr>
      </p:sp>
      <p:sp>
        <p:nvSpPr>
          <p:cNvPr id="118" name="Google Shape;118;p2"/>
          <p:cNvSpPr/>
          <p:nvPr/>
        </p:nvSpPr>
        <p:spPr>
          <a:xfrm>
            <a:off x="7377635" y="2710097"/>
            <a:ext cx="4015336" cy="1106123"/>
          </a:xfrm>
          <a:prstGeom prst="hexagon">
            <a:avLst>
              <a:gd name="adj" fmla="val 25000"/>
              <a:gd name="vf" fmla="val 115470"/>
            </a:avLst>
          </a:prstGeom>
          <a:solidFill>
            <a:srgbClr val="00B0F0"/>
          </a:solidFill>
          <a:ln w="635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333333"/>
              </a:buClr>
              <a:buSzPts val="2400"/>
              <a:buFont typeface="Arial"/>
              <a:buNone/>
              <a:tabLst/>
              <a:defRPr/>
            </a:pPr>
            <a:r>
              <a:rPr kumimoji="0" lang="ar-JO" sz="2400" b="1" i="0" u="none" strike="noStrike" kern="0" cap="none" spc="0" normalizeH="0" baseline="0" noProof="0">
                <a:ln>
                  <a:noFill/>
                </a:ln>
                <a:solidFill>
                  <a:srgbClr val="333333"/>
                </a:solidFill>
                <a:effectLst/>
                <a:uLnTx/>
                <a:uFillTx/>
                <a:latin typeface="Alexandria" pitchFamily="2" charset="-78"/>
                <a:cs typeface="Alexandria" pitchFamily="2" charset="-78"/>
                <a:sym typeface="Arial"/>
              </a:rPr>
              <a:t>مراجعة للمحاضرة السابقة</a:t>
            </a:r>
            <a:endParaRPr kumimoji="0" sz="2400" b="1"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19" name="Google Shape;119;p2"/>
          <p:cNvSpPr/>
          <p:nvPr/>
        </p:nvSpPr>
        <p:spPr>
          <a:xfrm>
            <a:off x="451479" y="132392"/>
            <a:ext cx="6609055" cy="6593215"/>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pic>
        <p:nvPicPr>
          <p:cNvPr id="2" name="Graphic 21">
            <a:extLst>
              <a:ext uri="{FF2B5EF4-FFF2-40B4-BE49-F238E27FC236}">
                <a16:creationId xmlns:a16="http://schemas.microsoft.com/office/drawing/2014/main" id="{5DBCD36F-B350-FD6D-456F-848195B98A7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12127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000"/>
    </mc:Choice>
    <mc:Fallback xmlns="">
      <p:transition spd="slow" advTm="331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3"/>
          <p:cNvSpPr/>
          <p:nvPr/>
        </p:nvSpPr>
        <p:spPr>
          <a:xfrm>
            <a:off x="617280" y="1685494"/>
            <a:ext cx="10951328" cy="51153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26" name="Google Shape;126;p3"/>
          <p:cNvSpPr/>
          <p:nvPr/>
        </p:nvSpPr>
        <p:spPr>
          <a:xfrm>
            <a:off x="929917" y="794346"/>
            <a:ext cx="1051282" cy="866731"/>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27" name="Google Shape;127;p3"/>
          <p:cNvSpPr txBox="1"/>
          <p:nvPr/>
        </p:nvSpPr>
        <p:spPr>
          <a:xfrm>
            <a:off x="935696" y="953231"/>
            <a:ext cx="1045503"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Times New Roman"/>
              <a:buNone/>
              <a:tabLst/>
              <a:defRPr/>
            </a:pPr>
            <a:r>
              <a:rPr kumimoji="0" lang="ar-JO"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129" name="Google Shape;129;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2000"/>
              <a:buFont typeface="Calibri"/>
              <a:buNone/>
              <a:tabLst/>
              <a:defRPr/>
            </a:pPr>
            <a:r>
              <a:rPr kumimoji="0" lang="ar-JO" sz="20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graphicFrame>
        <p:nvGraphicFramePr>
          <p:cNvPr id="131" name="Google Shape;131;p3"/>
          <p:cNvGraphicFramePr/>
          <p:nvPr>
            <p:extLst>
              <p:ext uri="{D42A27DB-BD31-4B8C-83A1-F6EECF244321}">
                <p14:modId xmlns:p14="http://schemas.microsoft.com/office/powerpoint/2010/main" val="1385077278"/>
              </p:ext>
            </p:extLst>
          </p:nvPr>
        </p:nvGraphicFramePr>
        <p:xfrm>
          <a:off x="1415480" y="1685494"/>
          <a:ext cx="9577064" cy="4767842"/>
        </p:xfrm>
        <a:graphic>
          <a:graphicData uri="http://schemas.openxmlformats.org/drawingml/2006/table">
            <a:tbl>
              <a:tblPr firstRow="1" firstCol="1" bandRow="1">
                <a:noFill/>
              </a:tblPr>
              <a:tblGrid>
                <a:gridCol w="1941224">
                  <a:extLst>
                    <a:ext uri="{9D8B030D-6E8A-4147-A177-3AD203B41FA5}">
                      <a16:colId xmlns:a16="http://schemas.microsoft.com/office/drawing/2014/main" val="20000"/>
                    </a:ext>
                  </a:extLst>
                </a:gridCol>
                <a:gridCol w="7635840">
                  <a:extLst>
                    <a:ext uri="{9D8B030D-6E8A-4147-A177-3AD203B41FA5}">
                      <a16:colId xmlns:a16="http://schemas.microsoft.com/office/drawing/2014/main" val="20001"/>
                    </a:ext>
                  </a:extLst>
                </a:gridCol>
              </a:tblGrid>
              <a:tr h="424662">
                <a:tc>
                  <a:txBody>
                    <a:bodyPr/>
                    <a:lstStyle/>
                    <a:p>
                      <a:pPr marL="0" marR="0" lvl="0" indent="0" algn="ctr" rtl="1">
                        <a:lnSpc>
                          <a:spcPct val="115000"/>
                        </a:lnSpc>
                        <a:spcBef>
                          <a:spcPts val="0"/>
                        </a:spcBef>
                        <a:spcAft>
                          <a:spcPts val="0"/>
                        </a:spcAft>
                        <a:buNone/>
                      </a:pPr>
                      <a:r>
                        <a:rPr lang="ar-JO" sz="2000" b="1" u="none" strike="noStrike" cap="none">
                          <a:solidFill>
                            <a:schemeClr val="dk1"/>
                          </a:solidFill>
                          <a:latin typeface="Alexandria" pitchFamily="2" charset="-78"/>
                          <a:cs typeface="Alexandria" pitchFamily="2" charset="-78"/>
                        </a:rPr>
                        <a:t>المحاضرة</a:t>
                      </a:r>
                      <a:endParaRPr sz="2000" b="1" u="none" strike="noStrike" cap="none">
                        <a:solidFill>
                          <a:schemeClr val="dk1"/>
                        </a:solidFill>
                        <a:latin typeface="Alexandria" pitchFamily="2" charset="-78"/>
                        <a:ea typeface="Arial"/>
                        <a:cs typeface="Alexandria" pitchFamily="2" charset="-78"/>
                        <a:sym typeface="Arial"/>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solidFill>
                            <a:schemeClr val="dk1"/>
                          </a:solidFill>
                          <a:latin typeface="Alexandria" pitchFamily="2" charset="-78"/>
                          <a:cs typeface="Alexandria" pitchFamily="2" charset="-78"/>
                        </a:rPr>
                        <a:t>الموضوع</a:t>
                      </a:r>
                      <a:endParaRPr sz="2000" b="1" u="none" strike="noStrike" cap="none">
                        <a:solidFill>
                          <a:schemeClr val="dk1"/>
                        </a:solidFill>
                        <a:latin typeface="Alexandria" pitchFamily="2" charset="-78"/>
                        <a:ea typeface="Arial"/>
                        <a:cs typeface="Alexandria" pitchFamily="2" charset="-78"/>
                        <a:sym typeface="Arial"/>
                      </a:endParaRPr>
                    </a:p>
                  </a:txBody>
                  <a:tcPr marL="68575" marR="68575" marT="0" marB="0">
                    <a:solidFill>
                      <a:srgbClr val="00B0F0"/>
                    </a:solidFill>
                  </a:tcPr>
                </a:tc>
                <a:extLst>
                  <a:ext uri="{0D108BD9-81ED-4DB2-BD59-A6C34878D82A}">
                    <a16:rowId xmlns:a16="http://schemas.microsoft.com/office/drawing/2014/main" val="10000"/>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cs typeface="Alexandria" pitchFamily="2" charset="-78"/>
                        </a:rPr>
                        <a:t>1</a:t>
                      </a:r>
                      <a:r>
                        <a:rPr lang="ar-JO" sz="2000" b="1" u="none" strike="noStrike" cap="none">
                          <a:solidFill>
                            <a:schemeClr val="dk1"/>
                          </a:solidFill>
                          <a:latin typeface="Alexandria" pitchFamily="2" charset="-78"/>
                          <a:cs typeface="Alexandria" pitchFamily="2" charset="-78"/>
                        </a:rPr>
                        <a:t> </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45720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مفهوم : الإبداع والابتكار</a:t>
                      </a:r>
                      <a:endParaRPr sz="2000" b="1" u="none" strike="noStrike" cap="none">
                        <a:latin typeface="Alexandria" pitchFamily="2" charset="-78"/>
                        <a:ea typeface="Calibri"/>
                        <a:cs typeface="Alexandria" pitchFamily="2" charset="-78"/>
                        <a:sym typeface="Calibri"/>
                      </a:endParaRPr>
                    </a:p>
                  </a:txBody>
                  <a:tcPr marL="68575" marR="68575" marT="0" marB="0">
                    <a:solidFill>
                      <a:srgbClr val="00B0F0"/>
                    </a:solidFill>
                  </a:tcPr>
                </a:tc>
                <a:extLst>
                  <a:ext uri="{0D108BD9-81ED-4DB2-BD59-A6C34878D82A}">
                    <a16:rowId xmlns:a16="http://schemas.microsoft.com/office/drawing/2014/main" val="10001"/>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cs typeface="Alexandria" pitchFamily="2" charset="-78"/>
                        </a:rPr>
                        <a:t>2</a:t>
                      </a:r>
                      <a:r>
                        <a:rPr lang="ar-JO" sz="2000" b="1" u="none" strike="noStrike" cap="none">
                          <a:solidFill>
                            <a:schemeClr val="dk1"/>
                          </a:solidFill>
                          <a:latin typeface="Alexandria" pitchFamily="2" charset="-78"/>
                          <a:cs typeface="Alexandria" pitchFamily="2" charset="-78"/>
                        </a:rPr>
                        <a:t> </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solidFill>
                            <a:schemeClr val="dk1"/>
                          </a:solidFill>
                          <a:latin typeface="Alexandria" pitchFamily="2" charset="-78"/>
                          <a:cs typeface="Alexandria" pitchFamily="2" charset="-78"/>
                        </a:rPr>
                        <a:t>نظريات: الإبداع والابتكار </a:t>
                      </a:r>
                      <a:endParaRPr sz="2000" b="1" u="none" strike="noStrike" cap="none">
                        <a:solidFill>
                          <a:schemeClr val="dk1"/>
                        </a:solidFill>
                        <a:latin typeface="Alexandria" pitchFamily="2" charset="-78"/>
                        <a:ea typeface="Arial"/>
                        <a:cs typeface="Alexandria" pitchFamily="2" charset="-78"/>
                        <a:sym typeface="Arial"/>
                      </a:endParaRPr>
                    </a:p>
                  </a:txBody>
                  <a:tcPr marL="68575" marR="68575" marT="0" marB="0">
                    <a:solidFill>
                      <a:srgbClr val="00B0F0"/>
                    </a:solidFill>
                  </a:tcPr>
                </a:tc>
                <a:extLst>
                  <a:ext uri="{0D108BD9-81ED-4DB2-BD59-A6C34878D82A}">
                    <a16:rowId xmlns:a16="http://schemas.microsoft.com/office/drawing/2014/main" val="10002"/>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ea typeface="Calibri"/>
                          <a:cs typeface="Alexandria" pitchFamily="2" charset="-78"/>
                          <a:sym typeface="Calibri"/>
                        </a:rPr>
                        <a:t>3</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solidFill>
                            <a:schemeClr val="dk1"/>
                          </a:solidFill>
                          <a:latin typeface="Alexandria" pitchFamily="2" charset="-78"/>
                          <a:cs typeface="Alexandria" pitchFamily="2" charset="-78"/>
                        </a:rPr>
                        <a:t>مهارات القائد المبدع والمبتكر</a:t>
                      </a:r>
                      <a:endParaRPr sz="2000" b="1" u="none" strike="noStrike" cap="none">
                        <a:solidFill>
                          <a:schemeClr val="dk1"/>
                        </a:solidFill>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3"/>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cs typeface="Alexandria" pitchFamily="2" charset="-78"/>
                        </a:rPr>
                        <a:t>4</a:t>
                      </a:r>
                      <a:r>
                        <a:rPr lang="ar-JO" sz="2000" b="1" u="none" strike="noStrike" cap="none">
                          <a:solidFill>
                            <a:schemeClr val="dk1"/>
                          </a:solidFill>
                          <a:latin typeface="Alexandria" pitchFamily="2" charset="-78"/>
                          <a:cs typeface="Alexandria" pitchFamily="2" charset="-78"/>
                        </a:rPr>
                        <a:t> </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solidFill>
                            <a:schemeClr val="dk1"/>
                          </a:solidFill>
                          <a:latin typeface="Alexandria" pitchFamily="2" charset="-78"/>
                          <a:cs typeface="Alexandria" pitchFamily="2" charset="-78"/>
                        </a:rPr>
                        <a:t>الإدراك والتفكير الإبداعي</a:t>
                      </a:r>
                      <a:endParaRPr sz="2000" b="1" u="none" strike="noStrike" cap="none">
                        <a:solidFill>
                          <a:schemeClr val="dk1"/>
                        </a:solidFill>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4"/>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ea typeface="Calibri"/>
                          <a:cs typeface="Alexandria" pitchFamily="2" charset="-78"/>
                          <a:sym typeface="Calibri"/>
                        </a:rPr>
                        <a:t>5</a:t>
                      </a:r>
                      <a:endParaRPr sz="2000">
                        <a:latin typeface="Alexandria" pitchFamily="2" charset="-78"/>
                        <a:cs typeface="Alexandria" pitchFamily="2" charset="-78"/>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الكفاءة الإبداعية وحاضنات الأعمال</a:t>
                      </a:r>
                      <a:endParaRPr sz="2000" b="1" u="none" strike="noStrike" cap="none">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5"/>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en-GB" sz="2000" b="1" u="none" strike="noStrike" cap="none">
                          <a:solidFill>
                            <a:schemeClr val="dk1"/>
                          </a:solidFill>
                          <a:latin typeface="Alexandria" pitchFamily="2" charset="-78"/>
                          <a:cs typeface="Alexandria" pitchFamily="2" charset="-78"/>
                        </a:rPr>
                        <a:t>6</a:t>
                      </a:r>
                      <a:r>
                        <a:rPr lang="ar-JO" sz="2000" b="1" u="none" strike="noStrike" cap="none">
                          <a:solidFill>
                            <a:schemeClr val="dk1"/>
                          </a:solidFill>
                          <a:latin typeface="Alexandria" pitchFamily="2" charset="-78"/>
                          <a:cs typeface="Alexandria" pitchFamily="2" charset="-78"/>
                        </a:rPr>
                        <a:t>  </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الإنتاجية الإبداعية وتحقيق الميزة التنافسية</a:t>
                      </a:r>
                      <a:endParaRPr sz="2000" b="1" u="none" strike="noStrike" cap="none">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6"/>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ar-JO" sz="2000" b="1" u="none" strike="noStrike" cap="none">
                          <a:solidFill>
                            <a:schemeClr val="dk1"/>
                          </a:solidFill>
                          <a:latin typeface="Alexandria" pitchFamily="2" charset="-78"/>
                          <a:cs typeface="Alexandria" pitchFamily="2" charset="-78"/>
                        </a:rPr>
                        <a:t> </a:t>
                      </a:r>
                      <a:r>
                        <a:rPr lang="en-GB" sz="2000" b="1" u="none" strike="noStrike" cap="none">
                          <a:solidFill>
                            <a:schemeClr val="lt1"/>
                          </a:solidFill>
                        </a:rPr>
                        <a:t>7</a:t>
                      </a:r>
                      <a:endParaRPr sz="2000" b="1" u="none" strike="noStrike" cap="none">
                        <a:solidFill>
                          <a:schemeClr val="lt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457200" marR="0" lvl="0" indent="0" algn="ctr" rtl="1">
                        <a:lnSpc>
                          <a:spcPct val="115000"/>
                        </a:lnSpc>
                        <a:spcBef>
                          <a:spcPts val="0"/>
                        </a:spcBef>
                        <a:spcAft>
                          <a:spcPts val="0"/>
                        </a:spcAft>
                        <a:buNone/>
                      </a:pPr>
                      <a:r>
                        <a:rPr lang="ar-JO" sz="2000" b="1" u="none" strike="noStrike" cap="none">
                          <a:solidFill>
                            <a:schemeClr val="lt1"/>
                          </a:solidFill>
                          <a:latin typeface="Alexandria" pitchFamily="2" charset="-78"/>
                          <a:cs typeface="Alexandria" pitchFamily="2" charset="-78"/>
                        </a:rPr>
                        <a:t>التفكير الناقد ومهاراته</a:t>
                      </a:r>
                      <a:endParaRPr sz="2000" b="1" u="none" strike="noStrike" cap="none">
                        <a:solidFill>
                          <a:schemeClr val="lt1"/>
                        </a:solidFill>
                        <a:latin typeface="Alexandria" pitchFamily="2" charset="-78"/>
                        <a:ea typeface="Calibri"/>
                        <a:cs typeface="Alexandria" pitchFamily="2" charset="-78"/>
                        <a:sym typeface="Calibri"/>
                      </a:endParaRPr>
                    </a:p>
                  </a:txBody>
                  <a:tcPr marL="68575" marR="68575" marT="0" marB="0" anchor="ctr">
                    <a:solidFill>
                      <a:srgbClr val="00B0F0"/>
                    </a:solidFill>
                  </a:tcPr>
                </a:tc>
                <a:extLst>
                  <a:ext uri="{0D108BD9-81ED-4DB2-BD59-A6C34878D82A}">
                    <a16:rowId xmlns:a16="http://schemas.microsoft.com/office/drawing/2014/main" val="10007"/>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ar-JO" sz="2000" b="1" u="none" strike="noStrike" cap="none">
                          <a:solidFill>
                            <a:schemeClr val="dk1"/>
                          </a:solidFill>
                          <a:latin typeface="Alexandria" pitchFamily="2" charset="-78"/>
                          <a:cs typeface="Alexandria" pitchFamily="2" charset="-78"/>
                        </a:rPr>
                        <a:t> </a:t>
                      </a:r>
                      <a:r>
                        <a:rPr lang="en-GB" sz="2000" b="1" u="none" strike="noStrike" cap="none">
                          <a:solidFill>
                            <a:schemeClr val="dk1"/>
                          </a:solidFill>
                          <a:latin typeface="Alexandria" pitchFamily="2" charset="-78"/>
                          <a:cs typeface="Alexandria" pitchFamily="2" charset="-78"/>
                        </a:rPr>
                        <a:t>8</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التفكير المنطقي وخطواته</a:t>
                      </a:r>
                      <a:endParaRPr sz="2000" b="1" u="none" strike="noStrike" cap="none">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8"/>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ar-JO" sz="2000" b="1" u="none" strike="noStrike" cap="none">
                          <a:solidFill>
                            <a:schemeClr val="dk1"/>
                          </a:solidFill>
                          <a:latin typeface="Alexandria" pitchFamily="2" charset="-78"/>
                          <a:cs typeface="Alexandria" pitchFamily="2" charset="-78"/>
                        </a:rPr>
                        <a:t> </a:t>
                      </a:r>
                      <a:r>
                        <a:rPr lang="en-GB" sz="2000" b="1" u="none" strike="noStrike" cap="none">
                          <a:solidFill>
                            <a:schemeClr val="dk1"/>
                          </a:solidFill>
                          <a:latin typeface="Alexandria" pitchFamily="2" charset="-78"/>
                          <a:cs typeface="Alexandria" pitchFamily="2" charset="-78"/>
                        </a:rPr>
                        <a:t>9</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أدوار القادة في تعزيز الإبداع والابتكار</a:t>
                      </a:r>
                      <a:endParaRPr sz="2000" b="1" u="none" strike="noStrike" cap="none">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09"/>
                  </a:ext>
                </a:extLst>
              </a:tr>
              <a:tr h="434318">
                <a:tc>
                  <a:txBody>
                    <a:bodyPr/>
                    <a:lstStyle/>
                    <a:p>
                      <a:pPr marL="0" marR="0" lvl="0" indent="0" algn="ctr" rtl="1">
                        <a:lnSpc>
                          <a:spcPct val="115000"/>
                        </a:lnSpc>
                        <a:spcBef>
                          <a:spcPts val="0"/>
                        </a:spcBef>
                        <a:spcAft>
                          <a:spcPts val="0"/>
                        </a:spcAft>
                        <a:buClr>
                          <a:schemeClr val="dk1"/>
                        </a:buClr>
                        <a:buSzPts val="2400"/>
                        <a:buFont typeface="Arial"/>
                        <a:buNone/>
                      </a:pPr>
                      <a:r>
                        <a:rPr lang="ar-JO" sz="2000" b="1" u="none" strike="noStrike" cap="none">
                          <a:solidFill>
                            <a:schemeClr val="dk1"/>
                          </a:solidFill>
                          <a:latin typeface="Alexandria" pitchFamily="2" charset="-78"/>
                          <a:cs typeface="Alexandria" pitchFamily="2" charset="-78"/>
                        </a:rPr>
                        <a:t> </a:t>
                      </a:r>
                      <a:r>
                        <a:rPr lang="en-GB" sz="2000" b="1" u="none" strike="noStrike" cap="none">
                          <a:solidFill>
                            <a:schemeClr val="dk1"/>
                          </a:solidFill>
                          <a:latin typeface="Alexandria" pitchFamily="2" charset="-78"/>
                          <a:cs typeface="Alexandria" pitchFamily="2" charset="-78"/>
                        </a:rPr>
                        <a:t>10</a:t>
                      </a:r>
                      <a:endParaRPr sz="2000" b="1" u="none" strike="noStrike" cap="none">
                        <a:solidFill>
                          <a:schemeClr val="dk1"/>
                        </a:solidFill>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ctr" rtl="1">
                        <a:lnSpc>
                          <a:spcPct val="115000"/>
                        </a:lnSpc>
                        <a:spcBef>
                          <a:spcPts val="0"/>
                        </a:spcBef>
                        <a:spcAft>
                          <a:spcPts val="0"/>
                        </a:spcAft>
                        <a:buNone/>
                      </a:pPr>
                      <a:r>
                        <a:rPr lang="ar-JO" sz="2000" b="1" u="none" strike="noStrike" cap="none">
                          <a:latin typeface="Alexandria" pitchFamily="2" charset="-78"/>
                          <a:cs typeface="Alexandria" pitchFamily="2" charset="-78"/>
                        </a:rPr>
                        <a:t>تنظيم وتنسيق الإبداع التكنولوجي</a:t>
                      </a:r>
                      <a:endParaRPr sz="2000" b="1" u="none" strike="noStrike" cap="none">
                        <a:latin typeface="Alexandria" pitchFamily="2" charset="-78"/>
                        <a:ea typeface="Arial"/>
                        <a:cs typeface="Alexandria" pitchFamily="2" charset="-78"/>
                        <a:sym typeface="Arial"/>
                      </a:endParaRPr>
                    </a:p>
                  </a:txBody>
                  <a:tcPr marL="68575" marR="68575" marT="0" marB="0" anchor="ctr">
                    <a:solidFill>
                      <a:srgbClr val="00B0F0"/>
                    </a:solidFill>
                  </a:tcPr>
                </a:tc>
                <a:extLst>
                  <a:ext uri="{0D108BD9-81ED-4DB2-BD59-A6C34878D82A}">
                    <a16:rowId xmlns:a16="http://schemas.microsoft.com/office/drawing/2014/main" val="10010"/>
                  </a:ext>
                </a:extLst>
              </a:tr>
            </a:tbl>
          </a:graphicData>
        </a:graphic>
      </p:graphicFrame>
      <p:sp>
        <p:nvSpPr>
          <p:cNvPr id="132" name="Google Shape;132;p3"/>
          <p:cNvSpPr/>
          <p:nvPr/>
        </p:nvSpPr>
        <p:spPr>
          <a:xfrm>
            <a:off x="2423592" y="1107120"/>
            <a:ext cx="8424936" cy="40006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ar-JO" sz="2000" b="1" i="0" u="none" strike="noStrike" kern="0" cap="none" spc="0" normalizeH="0" baseline="0" noProof="0">
                <a:ln>
                  <a:noFill/>
                </a:ln>
                <a:solidFill>
                  <a:srgbClr val="000000"/>
                </a:solidFill>
                <a:effectLst/>
                <a:uLnTx/>
                <a:uFillTx/>
                <a:latin typeface="Alexandria" pitchFamily="2" charset="-78"/>
                <a:ea typeface="Simplified Arabic"/>
                <a:cs typeface="Alexandria" pitchFamily="2" charset="-78"/>
                <a:sym typeface="Simplified Arabic"/>
              </a:rPr>
              <a:t>الموضوعات التي سيتم دراستها في مساق ريادة الأعمال والابتكار </a:t>
            </a:r>
            <a:endParaRPr kumimoji="0" sz="20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F24A6672-206E-8108-A16E-B9F88342B27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96919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advTm="34000">
        <p:circle/>
      </p:transition>
    </mc:Choice>
    <mc:Fallback xmlns="">
      <p:transition spd="slow" advTm="34000">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4729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995469"/>
            <a:ext cx="934575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857282" y="1026597"/>
            <a:ext cx="9345750" cy="5221301"/>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تعريف التفكير الناقد/ الناقد</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srgbClr val="2C2F34"/>
                </a:solidFill>
                <a:effectLst/>
                <a:uLnTx/>
                <a:uFillTx/>
                <a:latin typeface="Alexandria" pitchFamily="2" charset="-78"/>
                <a:cs typeface="Alexandria" pitchFamily="2" charset="-78"/>
                <a:sym typeface="Arial"/>
              </a:rPr>
              <a:t>مكونات التفكير النَّاقد </a:t>
            </a:r>
            <a:endParaRPr lang="ar-JO" sz="1600" kern="0">
              <a:solidFill>
                <a:srgbClr val="2C2F34"/>
              </a:solidFill>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srgbClr val="2C2F34"/>
                </a:solidFill>
                <a:effectLst/>
                <a:uLnTx/>
                <a:uFillTx/>
                <a:latin typeface="Alexandria" pitchFamily="2" charset="-78"/>
                <a:cs typeface="Alexandria" pitchFamily="2" charset="-78"/>
                <a:sym typeface="Arial"/>
              </a:rPr>
              <a:t>خصائص التفكير الناقد </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مراحل التفكير الناقد</a:t>
            </a:r>
            <a:endParaRPr kumimoji="0" lang="ar-JO" sz="1600" i="0" u="none" strike="noStrike" kern="0" cap="none" spc="0" normalizeH="0" baseline="0" noProof="0">
              <a:ln>
                <a:noFill/>
              </a:ln>
              <a:solidFill>
                <a:srgbClr val="2C2F34"/>
              </a:solidFill>
              <a:effectLst/>
              <a:uLnTx/>
              <a:uFillTx/>
              <a:latin typeface="Alexandria" pitchFamily="2" charset="-78"/>
              <a:cs typeface="Alexandria" pitchFamily="2" charset="-78"/>
              <a:sym typeface="Arial"/>
            </a:endParaRPr>
          </a:p>
          <a:p>
            <a:pPr algn="r" rtl="1">
              <a:lnSpc>
                <a:spcPct val="150000"/>
              </a:lnSpc>
              <a:buClr>
                <a:srgbClr val="000000"/>
              </a:buClr>
              <a:defRPr/>
            </a:pPr>
            <a:r>
              <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معايير التفكير الناقد و</a:t>
            </a:r>
            <a:r>
              <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أفكار حول تطبيق معايير التفكير الناقد</a:t>
            </a:r>
            <a:endPar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algn="r" rtl="1">
              <a:lnSpc>
                <a:spcPct val="150000"/>
              </a:lnSpc>
              <a:buClr>
                <a:srgbClr val="000000"/>
              </a:buClr>
              <a:defRPr/>
            </a:pPr>
            <a:r>
              <a:rPr kumimoji="0" lang="ar-JO" sz="1600" i="0" u="none" strike="noStrike" kern="0" cap="none" spc="0" normalizeH="0" baseline="0" noProof="0">
                <a:ln>
                  <a:noFill/>
                </a:ln>
                <a:solidFill>
                  <a:srgbClr val="2C2F34"/>
                </a:solidFill>
                <a:effectLst/>
                <a:uLnTx/>
                <a:uFillTx/>
                <a:latin typeface="Alexandria" pitchFamily="2" charset="-78"/>
                <a:cs typeface="Alexandria" pitchFamily="2" charset="-78"/>
                <a:sym typeface="Arial"/>
              </a:rPr>
              <a:t>صفات المفكر الناقد</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srgbClr val="2C2F34"/>
                </a:solidFill>
                <a:effectLst/>
                <a:uLnTx/>
                <a:uFillTx/>
                <a:latin typeface="Alexandria" pitchFamily="2" charset="-78"/>
                <a:cs typeface="Alexandria" pitchFamily="2" charset="-78"/>
                <a:sym typeface="Arial"/>
              </a:rPr>
              <a:t> </a:t>
            </a:r>
            <a:r>
              <a:rPr kumimoji="0" lang="ar-JO" sz="16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التفكير الناقد في التعليم</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دور المعلم والمدرسة في تنمية مهارات التفكير الناقد </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algn="r">
              <a:lnSpc>
                <a:spcPct val="150000"/>
              </a:lnSpc>
              <a:buClr>
                <a:srgbClr val="000000"/>
              </a:buClr>
              <a:defRPr/>
            </a:pPr>
            <a:r>
              <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أهمية التفكير الناقد</a:t>
            </a:r>
          </a:p>
          <a:p>
            <a:pPr algn="r">
              <a:lnSpc>
                <a:spcPct val="150000"/>
              </a:lnSpc>
              <a:buClr>
                <a:srgbClr val="000000"/>
              </a:buClr>
              <a:defRPr/>
            </a:pPr>
            <a:r>
              <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اتجاهات تعليم التفكير الناقد</a:t>
            </a:r>
          </a:p>
          <a:p>
            <a:pPr algn="r">
              <a:lnSpc>
                <a:spcPct val="150000"/>
              </a:lnSpc>
              <a:buClr>
                <a:srgbClr val="000000"/>
              </a:buClr>
              <a:defRPr/>
            </a:pPr>
            <a:r>
              <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تطبيق عملي على مثال</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قياس التفكير الناقد</a:t>
            </a:r>
          </a:p>
          <a:p>
            <a:pPr algn="r">
              <a:lnSpc>
                <a:spcPct val="150000"/>
              </a:lnSpc>
              <a:buClr>
                <a:srgbClr val="000000"/>
              </a:buClr>
              <a:defRPr/>
            </a:pPr>
            <a:r>
              <a:rPr kumimoji="0" lang="ar-JO" sz="160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اختبارات التفكير الناقد</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معيقات التفكير الناقد</a:t>
            </a:r>
            <a:endParaRPr kumimoji="0" lang="ar-JO"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pitchFamily="2" charset="-78"/>
                <a:ea typeface="+mn-ea"/>
                <a:cs typeface="Alexandria" pitchFamily="2" charset="-78"/>
                <a:sym typeface="Arial"/>
              </a:rPr>
              <a:t>Lecture </a:t>
            </a:r>
            <a:r>
              <a:rPr kumimoji="0" lang="en-GB" sz="1600" b="0" i="0" u="none" strike="noStrike" kern="1200" cap="none" spc="0" normalizeH="0" baseline="0" noProof="0">
                <a:ln>
                  <a:noFill/>
                </a:ln>
                <a:solidFill>
                  <a:prstClr val="white"/>
                </a:solidFill>
                <a:effectLst/>
                <a:uLnTx/>
                <a:uFillTx/>
                <a:latin typeface="Alexandria" pitchFamily="2" charset="-78"/>
                <a:ea typeface="+mn-ea"/>
                <a:cs typeface="Alexandria" pitchFamily="2" charset="-78"/>
                <a:sym typeface="Arial"/>
              </a:rPr>
              <a:t>7</a:t>
            </a:r>
            <a:endParaRPr kumimoji="0" lang="en-US" sz="1600" b="0" i="0" u="none" strike="noStrike" kern="1200" cap="none" spc="0" normalizeH="0" baseline="0" noProof="0">
              <a:ln>
                <a:noFill/>
              </a:ln>
              <a:solidFill>
                <a:prstClr val="white"/>
              </a:solidFill>
              <a:effectLst/>
              <a:uLnTx/>
              <a:uFillTx/>
              <a:latin typeface="Alexandria" pitchFamily="2" charset="-78"/>
              <a:ea typeface="+mn-ea"/>
              <a:cs typeface="Alexandria" pitchFamily="2" charset="-78"/>
              <a:sym typeface="Arial"/>
            </a:endParaRPr>
          </a:p>
        </p:txBody>
      </p:sp>
      <p:sp>
        <p:nvSpPr>
          <p:cNvPr id="6" name="TextBox 5">
            <a:extLst>
              <a:ext uri="{FF2B5EF4-FFF2-40B4-BE49-F238E27FC236}">
                <a16:creationId xmlns:a16="http://schemas.microsoft.com/office/drawing/2014/main" id="{A4B6C571-A0B3-631F-D8CB-69B28ACC92B7}"/>
              </a:ext>
            </a:extLst>
          </p:cNvPr>
          <p:cNvSpPr txBox="1"/>
          <p:nvPr/>
        </p:nvSpPr>
        <p:spPr>
          <a:xfrm>
            <a:off x="2245661" y="184969"/>
            <a:ext cx="7006590"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1" i="0"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التفكير الناقد </a:t>
            </a:r>
            <a:r>
              <a:rPr kumimoji="0" lang="en-US" sz="2000" b="1" i="0"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Critical Thinking</a:t>
            </a:r>
            <a:endParaRPr kumimoji="0" lang="en-US" sz="2000" b="0" i="0"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12" name="TextBox 11">
            <a:extLst>
              <a:ext uri="{FF2B5EF4-FFF2-40B4-BE49-F238E27FC236}">
                <a16:creationId xmlns:a16="http://schemas.microsoft.com/office/drawing/2014/main" id="{E794DF0D-19C9-47E3-9934-4A5716BE89B5}"/>
              </a:ext>
            </a:extLst>
          </p:cNvPr>
          <p:cNvSpPr txBox="1"/>
          <p:nvPr/>
        </p:nvSpPr>
        <p:spPr>
          <a:xfrm>
            <a:off x="4310232" y="550009"/>
            <a:ext cx="6096000" cy="461024"/>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800" i="0" u="none"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في هذه المحاضرة سنتحدث عن:</a:t>
            </a:r>
            <a:r>
              <a:rPr kumimoji="0" lang="ar-JO" sz="1800" i="0" u="sng"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rPr>
              <a:t> </a:t>
            </a:r>
            <a:endParaRPr kumimoji="0" lang="en-US" sz="1800" i="0" u="sng" strike="noStrike" kern="0" cap="none" spc="0" normalizeH="0" baseline="0" noProof="0">
              <a:ln>
                <a:noFill/>
              </a:ln>
              <a:solidFill>
                <a:prstClr val="black"/>
              </a:solidFill>
              <a:effectLst/>
              <a:uLnTx/>
              <a:uFillTx/>
              <a:latin typeface="Alexandria" pitchFamily="2" charset="-78"/>
              <a:ea typeface="Simplified Arabic"/>
              <a:cs typeface="Alexandria" pitchFamily="2" charset="-78"/>
              <a:sym typeface="Simplified Arabic"/>
            </a:endParaRPr>
          </a:p>
        </p:txBody>
      </p:sp>
    </p:spTree>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5"/>
          <p:cNvSpPr/>
          <p:nvPr/>
        </p:nvSpPr>
        <p:spPr>
          <a:xfrm>
            <a:off x="251926" y="960634"/>
            <a:ext cx="11756571" cy="57694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49" name="Google Shape;149;p5"/>
          <p:cNvSpPr txBox="1"/>
          <p:nvPr/>
        </p:nvSpPr>
        <p:spPr>
          <a:xfrm>
            <a:off x="4904131" y="276721"/>
            <a:ext cx="3784157"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مقدمة</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150" name="Google Shape;150;p5"/>
          <p:cNvSpPr/>
          <p:nvPr/>
        </p:nvSpPr>
        <p:spPr>
          <a:xfrm>
            <a:off x="417762" y="127872"/>
            <a:ext cx="99518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51" name="Google Shape;151;p5"/>
          <p:cNvSpPr txBox="1"/>
          <p:nvPr/>
        </p:nvSpPr>
        <p:spPr>
          <a:xfrm>
            <a:off x="470472" y="255063"/>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152" name="Google Shape;152;p5"/>
          <p:cNvSpPr txBox="1"/>
          <p:nvPr/>
        </p:nvSpPr>
        <p:spPr>
          <a:xfrm>
            <a:off x="470472" y="1196752"/>
            <a:ext cx="11341267" cy="5355272"/>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التفكير الناقد هو عملية فكرية يتم فيها تقييم وتحليل المعلومات الموجودة بطريقة منطقية ومستقلة، ويتضمن ذلك القدرة على تحليل الأدلة وتقييم صحتها وموثوقيتها والبحث عن الحقائق الكامنة وراءها. وهو مصطلح شامل يشير إلى استخدام قدراتنا الفكرية لجمع المعلومات والتحليل والتقييم والتطوير للبحث عن الحقيقة المسندة بالأدلة الموضوعية ونتائج البحث العلمي.</a:t>
            </a:r>
            <a:endParaRPr kumimoji="0"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يشمل  التفكير الناقد التحليل الموضوعي للحقائق بهدف صياغة حكم، وعدم التسليم بالمعطيات قبل التحقق منها وتحليلها للوصول إلى حل نهائي. فالتفكير الناقد يساعد على تنمية مهارات التفكير واتخاذ القرارات وحل المشكلات بصورة سليمة من خلال التحليل العميق للتفاصيل. ويرى البعض بأن التفكير الناقد يعتمد على التحليل والفرز والتمحيص للمعلومات ويعنى بالحكم على صدق المقدمات التي تقوم عليها النتيجة أو الأدلة المؤيدة للفرضية وهو يقوم على فحص وتقويم الحلول المعروضة، والقدرة على التقييم وإصدار الأحكام. متجاوزين بذلك المفهوم المنتشر عن التفكير الناقد بأنه ذكر جوانب القصور والذم، لأن التفكير الناقد أوسع وأشمل من مجرد ذكر العيوب والنقائص.</a:t>
            </a:r>
            <a:endParaRPr kumimoji="0" lang="en-GB"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إن الاهتمام بالتفكير الناقد يعود إلى عهد سقراط في القرن الخامس قبل الميلاد، الا أن اهتمام التربية المعاصرة بالتفكير الناقد بدأ عندنا استعمل </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جون ديوي </a:t>
            </a:r>
            <a:r>
              <a:rPr kumimoji="0" lang="ar-JO" sz="1800" b="0" i="0" u="none" strike="noStrike" kern="0" cap="none" spc="0" normalizeH="0" baseline="0" noProof="0" err="1">
                <a:ln>
                  <a:noFill/>
                </a:ln>
                <a:solidFill>
                  <a:srgbClr val="000000"/>
                </a:solidFill>
                <a:effectLst/>
                <a:uLnTx/>
                <a:uFillTx/>
                <a:latin typeface="Alexandria" pitchFamily="2" charset="-78"/>
                <a:ea typeface="Times New Roman"/>
                <a:cs typeface="Alexandria" pitchFamily="2" charset="-78"/>
                <a:sym typeface="Times New Roman"/>
              </a:rPr>
              <a:t>Dewey</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a:t>
            </a:r>
            <a:r>
              <a:rPr kumimoji="0" lang="ar-JO" sz="1800" b="0" i="0" u="none" strike="noStrike" kern="0" cap="none" spc="0" normalizeH="0" baseline="0" noProof="0" err="1">
                <a:ln>
                  <a:noFill/>
                </a:ln>
                <a:solidFill>
                  <a:srgbClr val="000000"/>
                </a:solidFill>
                <a:effectLst/>
                <a:uLnTx/>
                <a:uFillTx/>
                <a:latin typeface="Alexandria" pitchFamily="2" charset="-78"/>
                <a:ea typeface="Times New Roman"/>
                <a:cs typeface="Alexandria" pitchFamily="2" charset="-78"/>
                <a:sym typeface="Times New Roman"/>
              </a:rPr>
              <a:t>Jon</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في كتابه "</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كيف نفكر" </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مصطلحات من نوع التفكير التأملي والتساؤل التي اعتمدها في أسلوبه العلمي، ثم جاء إدوارد </a:t>
            </a:r>
            <a:r>
              <a:rPr kumimoji="0" lang="ar-JO" sz="1800" b="0" i="0" u="none" strike="noStrike" kern="0" cap="none" spc="0" normalizeH="0" baseline="0" noProof="0" err="1">
                <a:ln>
                  <a:noFill/>
                </a:ln>
                <a:solidFill>
                  <a:srgbClr val="000000"/>
                </a:solidFill>
                <a:effectLst/>
                <a:uLnTx/>
                <a:uFillTx/>
                <a:latin typeface="Alexandria" pitchFamily="2" charset="-78"/>
                <a:ea typeface="Times New Roman"/>
                <a:cs typeface="Alexandria" pitchFamily="2" charset="-78"/>
                <a:sym typeface="Times New Roman"/>
              </a:rPr>
              <a:t>جالسر</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وآخرون وأعطوا معنى أوسع لمصطلحات التفكير الناقد من خلال وضع اختبارات تقيس هذا النوع من التفكير.</a:t>
            </a:r>
            <a:endParaRPr kumimoji="0"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endParaRPr>
          </a:p>
        </p:txBody>
      </p:sp>
      <p:sp>
        <p:nvSpPr>
          <p:cNvPr id="154" name="Google Shape;154;p5"/>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8784632F-3908-81C2-423E-6E98A85311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33000">
        <p:fade/>
      </p:transition>
    </mc:Choice>
    <mc:Fallback xmlns="">
      <p:transition spd="med" advTm="13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6"/>
          <p:cNvSpPr/>
          <p:nvPr/>
        </p:nvSpPr>
        <p:spPr>
          <a:xfrm>
            <a:off x="47328" y="960634"/>
            <a:ext cx="12144672" cy="599577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60" name="Google Shape;160;p6"/>
          <p:cNvSpPr txBox="1"/>
          <p:nvPr/>
        </p:nvSpPr>
        <p:spPr>
          <a:xfrm>
            <a:off x="4155303" y="307512"/>
            <a:ext cx="4244953"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مفهوم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161" name="Google Shape;161;p6"/>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62" name="Google Shape;162;p6"/>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163" name="Google Shape;163;p6"/>
          <p:cNvSpPr txBox="1"/>
          <p:nvPr/>
        </p:nvSpPr>
        <p:spPr>
          <a:xfrm>
            <a:off x="387242" y="960634"/>
            <a:ext cx="11559813" cy="5632271"/>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إن مراجعة تعريفات التفكير الناقد الواردة في الأدب التربوي تشير إلى توافر زخم كبير من التعريفات له، وتعتبر </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محاولة جون ديوي </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من المحاولات الأولى في تعريف التفكير الناقد، حيث </a:t>
            </a:r>
            <a:r>
              <a:rPr kumimoji="0" lang="ar-AE"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عرفه</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بأنه تفكير تأملي، حيث يتطلب التوقف والتفكير بعمق في الأمور قبل اتخاذ القرارات أو إصدار الأحكام¹.</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أما </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إدوارد </a:t>
            </a:r>
            <a:r>
              <a:rPr kumimoji="0" lang="ar-JO" sz="1800" b="1" i="0" u="none" strike="noStrike" kern="0" cap="none" spc="0" normalizeH="0" baseline="0" noProof="0" err="1">
                <a:ln>
                  <a:noFill/>
                </a:ln>
                <a:solidFill>
                  <a:srgbClr val="000000"/>
                </a:solidFill>
                <a:effectLst/>
                <a:uLnTx/>
                <a:uFillTx/>
                <a:latin typeface="Alexandria" pitchFamily="2" charset="-78"/>
                <a:ea typeface="Times New Roman"/>
                <a:cs typeface="Alexandria" pitchFamily="2" charset="-78"/>
                <a:sym typeface="Times New Roman"/>
              </a:rPr>
              <a:t>جليسر</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يرى أن التفكير الناقد يتضمن الأخذ بعين الاعتبار الخبرة التي تتكون عند الفرد نتيجة الصعوبات التي سبق أن تعرض لها، بالإضافة إلى معرفته بمناهج التقصي والاستدلال بالمنطق، والقدرة على استخدام هذه المهارات في تطبيق المعرفة السابقة¹.</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أما </a:t>
            </a: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روبرت </a:t>
            </a:r>
            <a:r>
              <a:rPr kumimoji="0" lang="ar-JO" sz="1800" b="1" i="0" u="none" strike="noStrike" kern="0" cap="none" spc="0" normalizeH="0" baseline="0" noProof="0" err="1">
                <a:ln>
                  <a:noFill/>
                </a:ln>
                <a:solidFill>
                  <a:srgbClr val="000000"/>
                </a:solidFill>
                <a:effectLst/>
                <a:uLnTx/>
                <a:uFillTx/>
                <a:latin typeface="Alexandria" pitchFamily="2" charset="-78"/>
                <a:ea typeface="Times New Roman"/>
                <a:cs typeface="Alexandria" pitchFamily="2" charset="-78"/>
                <a:sym typeface="Times New Roman"/>
              </a:rPr>
              <a:t>إنيس</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عرَّف التفكير الناقد بأنه تفكير عقلاني تأملي مبني على اتخاذ القرارات حول ما يجب فعله في موقف ما، مع التركيز على التحليل والتقييم الدقيق للمعلومات والحجج¹.</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كما عرفه بعض الخبراء بدعوة من الجمعية الامريكية لعلم النفس (APA )في دراسة استمرت لمدة عامين متتالين بأنه:</a:t>
            </a:r>
            <a:r>
              <a:rPr kumimoji="0" lang="ar-AE"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Arial"/>
              </a:rPr>
              <a:t> </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"حكم منظم ذاتيا بالأدلة والبراهين، والمفاهيم، والطرق المختلفة، يهدف إلى التفسير والتحليل والاستنتاج والتقويم ويهتم بشرح الاعتبارات المتعلقة والمقاييس التي يستند إليها الحكم الذي تم التوصل اليه".</a:t>
            </a:r>
            <a:endParaRPr kumimoji="0"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a:t>
            </a:r>
            <a:r>
              <a:rPr kumimoji="0" lang="ar-AE"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يتضح مما سبق أن التفكير الناقد</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"عملية تفكيرية </a:t>
            </a:r>
            <a:r>
              <a:rPr kumimoji="0" lang="ar-AE"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و</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عقلانية </a:t>
            </a:r>
            <a:r>
              <a:rPr kumimoji="0" lang="ar-AE"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و</a:t>
            </a: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منطقية يتم فيها إخضاع فكرة أو أكثر للتحقيق والتقصي وجمع وإقامة الادلة والشواهد بموضوعية وتجرد للتأكد من  مدى صحتها، ومن ثم إصدار حكم بقبولها من عدمه وذلك  اعتمادا على معايير أو قيم معينة تؤخذ بالاعتبار ".</a:t>
            </a:r>
            <a:endParaRPr kumimoji="0"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165" name="Google Shape;165;p6"/>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898CBFF4-F69A-2747-2B6B-E6628BA71E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37000">
        <p:fade/>
      </p:transition>
    </mc:Choice>
    <mc:Fallback xmlns="">
      <p:transition spd="med" advTm="13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48458798-C850-409A-92B3-0973DB60B4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425"/>
            <a:ext cx="5929312" cy="5699840"/>
          </a:xfrm>
          <a:prstGeom prst="rect">
            <a:avLst/>
          </a:prstGeom>
          <a:noFill/>
          <a:extLst>
            <a:ext uri="{909E8E84-426E-40DD-AFC4-6F175D3DCCD1}">
              <a14:hiddenFill xmlns:a14="http://schemas.microsoft.com/office/drawing/2010/main">
                <a:solidFill>
                  <a:srgbClr val="FFFFFF"/>
                </a:solidFill>
              </a14:hiddenFill>
            </a:ext>
          </a:extLst>
        </p:spPr>
      </p:pic>
      <p:sp>
        <p:nvSpPr>
          <p:cNvPr id="5" name="Google Shape;274;p16">
            <a:extLst>
              <a:ext uri="{FF2B5EF4-FFF2-40B4-BE49-F238E27FC236}">
                <a16:creationId xmlns:a16="http://schemas.microsoft.com/office/drawing/2014/main" id="{B3CCD2DB-DB5A-4E84-A260-AC77A27EA75F}"/>
              </a:ext>
            </a:extLst>
          </p:cNvPr>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6" name="Google Shape;251;p14">
            <a:extLst>
              <a:ext uri="{FF2B5EF4-FFF2-40B4-BE49-F238E27FC236}">
                <a16:creationId xmlns:a16="http://schemas.microsoft.com/office/drawing/2014/main" id="{D87E77A5-114B-45CD-92DD-A55CFD4AA259}"/>
              </a:ext>
            </a:extLst>
          </p:cNvPr>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graphicFrame>
        <p:nvGraphicFramePr>
          <p:cNvPr id="7" name="Table 6">
            <a:extLst>
              <a:ext uri="{FF2B5EF4-FFF2-40B4-BE49-F238E27FC236}">
                <a16:creationId xmlns:a16="http://schemas.microsoft.com/office/drawing/2014/main" id="{E7EF42AB-DE89-4C52-9F41-27244EAE4112}"/>
              </a:ext>
            </a:extLst>
          </p:cNvPr>
          <p:cNvGraphicFramePr>
            <a:graphicFrameLocks noGrp="1"/>
          </p:cNvGraphicFramePr>
          <p:nvPr>
            <p:extLst>
              <p:ext uri="{D42A27DB-BD31-4B8C-83A1-F6EECF244321}">
                <p14:modId xmlns:p14="http://schemas.microsoft.com/office/powerpoint/2010/main" val="3612167706"/>
              </p:ext>
            </p:extLst>
          </p:nvPr>
        </p:nvGraphicFramePr>
        <p:xfrm>
          <a:off x="6096000" y="725710"/>
          <a:ext cx="5694040" cy="5953821"/>
        </p:xfrm>
        <a:graphic>
          <a:graphicData uri="http://schemas.openxmlformats.org/drawingml/2006/table">
            <a:tbl>
              <a:tblPr rtl="1" firstRow="1" firstCol="1" bandRow="1">
                <a:tableStyleId>{616DA210-FB5B-4158-B5E0-FEB733F419BA}</a:tableStyleId>
              </a:tblPr>
              <a:tblGrid>
                <a:gridCol w="1388740">
                  <a:extLst>
                    <a:ext uri="{9D8B030D-6E8A-4147-A177-3AD203B41FA5}">
                      <a16:colId xmlns:a16="http://schemas.microsoft.com/office/drawing/2014/main" val="1704353127"/>
                    </a:ext>
                  </a:extLst>
                </a:gridCol>
                <a:gridCol w="4305300">
                  <a:extLst>
                    <a:ext uri="{9D8B030D-6E8A-4147-A177-3AD203B41FA5}">
                      <a16:colId xmlns:a16="http://schemas.microsoft.com/office/drawing/2014/main" val="4257643623"/>
                    </a:ext>
                  </a:extLst>
                </a:gridCol>
              </a:tblGrid>
              <a:tr h="390919">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المكون</a:t>
                      </a:r>
                      <a:endParaRPr lang="en-US" sz="1600" kern="100">
                        <a:effectLst/>
                        <a:latin typeface="Alexandria" pitchFamily="2" charset="-78"/>
                        <a:ea typeface="Calibri" panose="020F0502020204030204" pitchFamily="34" charset="0"/>
                        <a:cs typeface="Alexandria" pitchFamily="2" charset="-78"/>
                      </a:endParaRPr>
                    </a:p>
                  </a:txBody>
                  <a:tcPr marL="104874" marR="104874" marT="117983" marB="117983" anchor="ctr"/>
                </a:tc>
                <a:tc>
                  <a:txBody>
                    <a:bodyPr/>
                    <a:lstStyle/>
                    <a:p>
                      <a:pPr marL="0" marR="0" algn="ctr" rtl="1">
                        <a:lnSpc>
                          <a:spcPct val="107000"/>
                        </a:lnSpc>
                        <a:spcBef>
                          <a:spcPts val="0"/>
                        </a:spcBef>
                        <a:spcAft>
                          <a:spcPts val="800"/>
                        </a:spcAft>
                      </a:pPr>
                      <a:r>
                        <a:rPr lang="ar-SA" sz="1600" b="1" kern="100">
                          <a:effectLst/>
                          <a:latin typeface="Alexandria" pitchFamily="2" charset="-78"/>
                          <a:cs typeface="Alexandria" pitchFamily="2" charset="-78"/>
                        </a:rPr>
                        <a:t>الوصف</a:t>
                      </a:r>
                      <a:endParaRPr lang="en-US" sz="1600" kern="100">
                        <a:effectLst/>
                        <a:latin typeface="Alexandria" pitchFamily="2" charset="-78"/>
                        <a:ea typeface="Calibri" panose="020F0502020204030204" pitchFamily="34" charset="0"/>
                        <a:cs typeface="Alexandria" pitchFamily="2" charset="-78"/>
                      </a:endParaRPr>
                    </a:p>
                  </a:txBody>
                  <a:tcPr marL="104874" marR="104874" marT="117983" marB="117983" anchor="ctr"/>
                </a:tc>
                <a:extLst>
                  <a:ext uri="{0D108BD9-81ED-4DB2-BD59-A6C34878D82A}">
                    <a16:rowId xmlns:a16="http://schemas.microsoft.com/office/drawing/2014/main" val="1837900720"/>
                  </a:ext>
                </a:extLst>
              </a:tr>
              <a:tr h="594736">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التحليل</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تفكيك المعلومات إلى عناصرها الأساسية لفهمها بشكل أفضل</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606073843"/>
                  </a:ext>
                </a:extLst>
              </a:tr>
              <a:tr h="370926">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التقييم</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تقييم الحجج والأدلة بشكل نقدي</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4045855486"/>
                  </a:ext>
                </a:extLst>
              </a:tr>
              <a:tr h="403104">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الاستدلال</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استخلاص استنتاجات منطقية بناءً على الأدلة المتاحة</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1109454382"/>
                  </a:ext>
                </a:extLst>
              </a:tr>
              <a:tr h="403104">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التفسير</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شرح وتوضيح الأفكار والمعلومات بشكل واضح ومفهوم</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2068025402"/>
                  </a:ext>
                </a:extLst>
              </a:tr>
              <a:tr h="370926">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التنظيم</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تنظيم الأفكار والمعلومات بشكل منهجي</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2429976961"/>
                  </a:ext>
                </a:extLst>
              </a:tr>
              <a:tr h="594736">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التفكير المنهجي</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اتباع خطوات منظمة ومنهجية في تحليل المعلومات وتقييمها</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3840875347"/>
                  </a:ext>
                </a:extLst>
              </a:tr>
              <a:tr h="403104">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المرونة</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القدرة على تعديل الآراء بناءً على معلومات جديدة أو أدلة قوية</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4147136399"/>
                  </a:ext>
                </a:extLst>
              </a:tr>
              <a:tr h="370926">
                <a:tc>
                  <a:txBody>
                    <a:bodyPr/>
                    <a:lstStyle/>
                    <a:p>
                      <a:pPr marL="0" marR="0" algn="r" rtl="1">
                        <a:lnSpc>
                          <a:spcPct val="107000"/>
                        </a:lnSpc>
                        <a:spcBef>
                          <a:spcPts val="0"/>
                        </a:spcBef>
                        <a:spcAft>
                          <a:spcPts val="800"/>
                        </a:spcAft>
                      </a:pPr>
                      <a:r>
                        <a:rPr lang="ar-SA" sz="1600" b="1" kern="100">
                          <a:effectLst/>
                          <a:latin typeface="Alexandria" pitchFamily="2" charset="-78"/>
                          <a:cs typeface="Alexandria" pitchFamily="2" charset="-78"/>
                        </a:rPr>
                        <a:t>الاستقلالية</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tc>
                  <a:txBody>
                    <a:bodyPr/>
                    <a:lstStyle/>
                    <a:p>
                      <a:pPr marL="0" marR="0" algn="r" rtl="1">
                        <a:lnSpc>
                          <a:spcPct val="107000"/>
                        </a:lnSpc>
                        <a:spcBef>
                          <a:spcPts val="0"/>
                        </a:spcBef>
                        <a:spcAft>
                          <a:spcPts val="800"/>
                        </a:spcAft>
                      </a:pPr>
                      <a:r>
                        <a:rPr lang="ar-SA" sz="1600" kern="100">
                          <a:effectLst/>
                          <a:latin typeface="Alexandria" pitchFamily="2" charset="-78"/>
                          <a:cs typeface="Alexandria" pitchFamily="2" charset="-78"/>
                        </a:rPr>
                        <a:t>التفكير بشكل مستقل دون الاعتماد على آراء الآخرين</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04874" marR="104874" marT="104874" marB="104874" anchor="ctr"/>
                </a:tc>
                <a:extLst>
                  <a:ext uri="{0D108BD9-81ED-4DB2-BD59-A6C34878D82A}">
                    <a16:rowId xmlns:a16="http://schemas.microsoft.com/office/drawing/2014/main" val="1525803861"/>
                  </a:ext>
                </a:extLst>
              </a:tr>
            </a:tbl>
          </a:graphicData>
        </a:graphic>
      </p:graphicFrame>
      <p:sp>
        <p:nvSpPr>
          <p:cNvPr id="9" name="TextBox 8">
            <a:extLst>
              <a:ext uri="{FF2B5EF4-FFF2-40B4-BE49-F238E27FC236}">
                <a16:creationId xmlns:a16="http://schemas.microsoft.com/office/drawing/2014/main" id="{882B45BF-E054-4D2D-89C2-6A9B4A5A9DE9}"/>
              </a:ext>
            </a:extLst>
          </p:cNvPr>
          <p:cNvSpPr txBox="1"/>
          <p:nvPr/>
        </p:nvSpPr>
        <p:spPr>
          <a:xfrm>
            <a:off x="4676775" y="210535"/>
            <a:ext cx="61341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مكونات التفكير الناقد</a:t>
            </a:r>
          </a:p>
        </p:txBody>
      </p:sp>
      <p:pic>
        <p:nvPicPr>
          <p:cNvPr id="10" name="Graphic 21">
            <a:extLst>
              <a:ext uri="{FF2B5EF4-FFF2-40B4-BE49-F238E27FC236}">
                <a16:creationId xmlns:a16="http://schemas.microsoft.com/office/drawing/2014/main" id="{830B214E-486D-4F61-A8B9-5A425D59E6A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01" y="0"/>
            <a:ext cx="2028499" cy="795310"/>
          </a:xfrm>
          <a:prstGeom prst="rect">
            <a:avLst/>
          </a:prstGeom>
        </p:spPr>
      </p:pic>
    </p:spTree>
    <p:extLst>
      <p:ext uri="{BB962C8B-B14F-4D97-AF65-F5344CB8AC3E}">
        <p14:creationId xmlns:p14="http://schemas.microsoft.com/office/powerpoint/2010/main" val="1005971720"/>
      </p:ext>
    </p:extLst>
  </p:cSld>
  <p:clrMapOvr>
    <a:masterClrMapping/>
  </p:clrMapOvr>
  <mc:AlternateContent xmlns:mc="http://schemas.openxmlformats.org/markup-compatibility/2006" xmlns:p14="http://schemas.microsoft.com/office/powerpoint/2010/main">
    <mc:Choice Requires="p14">
      <p:transition spd="slow" p14:dur="2000" advTm="175000"/>
    </mc:Choice>
    <mc:Fallback xmlns="">
      <p:transition spd="slow" advTm="17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6"/>
          <p:cNvSpPr/>
          <p:nvPr/>
        </p:nvSpPr>
        <p:spPr>
          <a:xfrm>
            <a:off x="0" y="877971"/>
            <a:ext cx="12192000" cy="5936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73" name="Google Shape;273;p16"/>
          <p:cNvSpPr txBox="1"/>
          <p:nvPr/>
        </p:nvSpPr>
        <p:spPr>
          <a:xfrm>
            <a:off x="3575720" y="111424"/>
            <a:ext cx="4557937"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خصائص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274" name="Google Shape;274;p16"/>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75" name="Google Shape;275;p16"/>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276" name="Google Shape;276;p16"/>
          <p:cNvSpPr txBox="1"/>
          <p:nvPr/>
        </p:nvSpPr>
        <p:spPr>
          <a:xfrm>
            <a:off x="5089236" y="1043295"/>
            <a:ext cx="7059576" cy="526293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التفكير الناقد هو عملية تحليل وتقييم المعلومات والأفكار بطريقة موضوعية ومنهجية للوصول إلى استنتاجات منطقية ومدروسة. يهدف التفكير الناقد إلى تحسين جودة التفكير من خلال فحص الأدلة، وتحديد الافتراضات، وتقييم الحجج، واستخلاص النتائج بناءً على تحليل دقيق.</a:t>
            </a:r>
            <a:r>
              <a:rPr kumimoji="0" lang="ar-AE"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وهو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مهارة قابلة للتنمية، حيث أن التعاون بين المتعلمين يعزز فرصة تنمية مهارات التفكير الناقد لديهم.</a:t>
            </a:r>
            <a:r>
              <a:rPr kumimoji="0" lang="ar-AE"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Arial"/>
              </a:rPr>
              <a:t> و</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من أهم خصائص التفكير الناقد:</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1.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الموضوعية: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الابتعاد عن التحيز الشخصي والنظر إلى الأمور من جميع الزوايا.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2.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المنهجية: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اتباع خطوات منظمة في تحليل المعلومات.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3.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الفضول: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الرغبة في معرفة المزيد والبحث المستمر عن الحقائق.</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4.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التحليل: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القدرة على تفكيك المعلومات إلى عناصرها الأساسية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5.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التقييم: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القدرة على تقييم الحجج والأدلة بشكل نقدي.</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6.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الاستنتاج: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استخلاص نتائج منطقية بناءً على الأدلة المتاحة.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7.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المرونة: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القدرة على تعديل الآراء بناءً على معلومات جديدة أو أدلة قوية.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8. </a:t>
            </a: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الاستقلالية: </a:t>
            </a:r>
            <a:r>
              <a:rPr kumimoji="0" lang="ar-JO"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التفكير بشكل مستقل دون الاعتماد على آراء الآخرين.</a:t>
            </a:r>
          </a:p>
        </p:txBody>
      </p:sp>
      <p:sp>
        <p:nvSpPr>
          <p:cNvPr id="278" name="Google Shape;278;p16"/>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0AA9FB40-BD1F-9689-1069-8A4481E1EB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1026" name="Picture 2">
            <a:extLst>
              <a:ext uri="{FF2B5EF4-FFF2-40B4-BE49-F238E27FC236}">
                <a16:creationId xmlns:a16="http://schemas.microsoft.com/office/drawing/2014/main" id="{37B28123-86A9-4470-877B-034DCF3D0B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168" y="980547"/>
            <a:ext cx="5036813" cy="56322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advTm="133000">
        <p:fade/>
      </p:transition>
    </mc:Choice>
    <mc:Fallback xmlns="">
      <p:transition spd="med" advTm="13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5"/>
          <p:cNvSpPr/>
          <p:nvPr/>
        </p:nvSpPr>
        <p:spPr>
          <a:xfrm>
            <a:off x="0" y="795310"/>
            <a:ext cx="12192000" cy="6062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61" name="Google Shape;261;p15"/>
          <p:cNvSpPr txBox="1"/>
          <p:nvPr/>
        </p:nvSpPr>
        <p:spPr>
          <a:xfrm>
            <a:off x="4314716" y="210535"/>
            <a:ext cx="3835541" cy="43084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مراحل التفكير الناقد</a:t>
            </a:r>
            <a:endParaRPr kumimoji="0"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262" name="Google Shape;262;p15"/>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63" name="Google Shape;263;p15"/>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264" name="Google Shape;264;p15"/>
          <p:cNvSpPr txBox="1"/>
          <p:nvPr/>
        </p:nvSpPr>
        <p:spPr>
          <a:xfrm>
            <a:off x="191344" y="841575"/>
            <a:ext cx="11892266" cy="384680"/>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يمر </a:t>
            </a:r>
            <a:r>
              <a:rPr kumimoji="0" lang="ar-JO"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التفكير الناقد </a:t>
            </a:r>
            <a:r>
              <a:rPr kumimoji="0" lang="ar-AE"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ب</a:t>
            </a:r>
            <a:r>
              <a:rPr kumimoji="0" lang="ar-JO"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عدد من ال</a:t>
            </a:r>
            <a:r>
              <a:rPr kumimoji="0" lang="ar-AE"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مراحل </a:t>
            </a:r>
            <a:r>
              <a:rPr kumimoji="0" lang="ar-JO"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المتسلسلة ، ويمكن توضيح هذه المراحل من خلال الجدول التالي:</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graphicFrame>
        <p:nvGraphicFramePr>
          <p:cNvPr id="2" name="Table 1">
            <a:extLst>
              <a:ext uri="{FF2B5EF4-FFF2-40B4-BE49-F238E27FC236}">
                <a16:creationId xmlns:a16="http://schemas.microsoft.com/office/drawing/2014/main" id="{46E6B0B7-87DF-A00D-A428-23D7248AA6D2}"/>
              </a:ext>
            </a:extLst>
          </p:cNvPr>
          <p:cNvGraphicFramePr>
            <a:graphicFrameLocks noGrp="1"/>
          </p:cNvGraphicFramePr>
          <p:nvPr>
            <p:extLst>
              <p:ext uri="{D42A27DB-BD31-4B8C-83A1-F6EECF244321}">
                <p14:modId xmlns:p14="http://schemas.microsoft.com/office/powerpoint/2010/main" val="758113527"/>
              </p:ext>
            </p:extLst>
          </p:nvPr>
        </p:nvGraphicFramePr>
        <p:xfrm>
          <a:off x="286354" y="1348154"/>
          <a:ext cx="11892266" cy="5145688"/>
        </p:xfrm>
        <a:graphic>
          <a:graphicData uri="http://schemas.openxmlformats.org/drawingml/2006/table">
            <a:tbl>
              <a:tblPr rtl="1" firstRow="1" firstCol="1" bandRow="1"/>
              <a:tblGrid>
                <a:gridCol w="3309828">
                  <a:extLst>
                    <a:ext uri="{9D8B030D-6E8A-4147-A177-3AD203B41FA5}">
                      <a16:colId xmlns:a16="http://schemas.microsoft.com/office/drawing/2014/main" val="1237916582"/>
                    </a:ext>
                  </a:extLst>
                </a:gridCol>
                <a:gridCol w="8582438">
                  <a:extLst>
                    <a:ext uri="{9D8B030D-6E8A-4147-A177-3AD203B41FA5}">
                      <a16:colId xmlns:a16="http://schemas.microsoft.com/office/drawing/2014/main" val="3040063727"/>
                    </a:ext>
                  </a:extLst>
                </a:gridCol>
              </a:tblGrid>
              <a:tr h="447578">
                <a:tc>
                  <a:txBody>
                    <a:bodyPr/>
                    <a:lstStyle/>
                    <a:p>
                      <a:pPr marL="228600" marR="0" algn="ctr" rtl="1">
                        <a:lnSpc>
                          <a:spcPct val="107000"/>
                        </a:lnSpc>
                        <a:spcBef>
                          <a:spcPts val="0"/>
                        </a:spcBef>
                        <a:spcAft>
                          <a:spcPts val="800"/>
                        </a:spcAft>
                      </a:pPr>
                      <a:r>
                        <a:rPr lang="ar-SA" sz="1600" b="1" kern="0">
                          <a:effectLst/>
                          <a:latin typeface="Alexandria" pitchFamily="2" charset="-78"/>
                          <a:ea typeface="Times New Roman" panose="02020603050405020304" pitchFamily="18" charset="0"/>
                          <a:cs typeface="Alexandria" pitchFamily="2" charset="-78"/>
                        </a:rPr>
                        <a:t>المرحلة</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44951" marB="1449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228600" marR="0" algn="ctr" rtl="1">
                        <a:lnSpc>
                          <a:spcPct val="107000"/>
                        </a:lnSpc>
                        <a:spcBef>
                          <a:spcPts val="0"/>
                        </a:spcBef>
                        <a:spcAft>
                          <a:spcPts val="800"/>
                        </a:spcAft>
                      </a:pPr>
                      <a:r>
                        <a:rPr lang="ar-SA" sz="1600" b="1" kern="0">
                          <a:effectLst/>
                          <a:latin typeface="Alexandria" pitchFamily="2" charset="-78"/>
                          <a:ea typeface="Times New Roman" panose="02020603050405020304" pitchFamily="18" charset="0"/>
                          <a:cs typeface="Alexandria" pitchFamily="2" charset="-78"/>
                        </a:rPr>
                        <a:t>الوصف</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44951" marB="14495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648690895"/>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تحديد المشكلة</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تحديد المشكلة بدقة وفهم جميع جوانبها</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82200923"/>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جمع المعلومات</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البحث عن تفاصيل المشكلة وجمع البيانات والإحصاءات ذات الصلة</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9448357"/>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طرح الأسئلة</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طرح الأسئلة لفهم النقاط غير الواضحة وتسجيل الملاحظات</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33338328"/>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تحديد الافتراضات</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تحديد الافتراضات المتعلقة بالمشكلة وتقييم أهميتها</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3440584"/>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تقييم المعلومات</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تحليل وتقييم المعلومات المتاحة للوصول إلى استنتاجات منطقية</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21517071"/>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الوصول إلى حل المشكلة</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استخدام التحليل والتقييم للوصول إلى أفضل حل ممكن للمشكلة</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9065127"/>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تنفيذ الحل</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تطبيق الحل المختار ومراقبة نتائجه</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83050379"/>
                  </a:ext>
                </a:extLst>
              </a:tr>
              <a:tr h="415367">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مراجعة وتقييم النتائج</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تقييم فعالية الحل وتحديد ما إذا كان يحتاج إلى تعديل أو تحسين</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6209990"/>
                  </a:ext>
                </a:extLst>
              </a:tr>
              <a:tr h="580826">
                <a:tc>
                  <a:txBody>
                    <a:bodyPr/>
                    <a:lstStyle/>
                    <a:p>
                      <a:pPr marL="514350" marR="0" indent="-285750" algn="r" rtl="1">
                        <a:lnSpc>
                          <a:spcPct val="107000"/>
                        </a:lnSpc>
                        <a:spcBef>
                          <a:spcPts val="0"/>
                        </a:spcBef>
                        <a:spcAft>
                          <a:spcPts val="800"/>
                        </a:spcAft>
                        <a:buFont typeface="Arial" panose="020B0604020202020204" pitchFamily="34" charset="0"/>
                        <a:buChar char="•"/>
                      </a:pPr>
                      <a:r>
                        <a:rPr lang="ar-SA" sz="1600" b="1" kern="0">
                          <a:effectLst/>
                          <a:latin typeface="Alexandria" pitchFamily="2" charset="-78"/>
                          <a:ea typeface="Times New Roman" panose="02020603050405020304" pitchFamily="18" charset="0"/>
                          <a:cs typeface="Alexandria" pitchFamily="2" charset="-78"/>
                        </a:rPr>
                        <a:t>التعلّم من التجربة</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28600" marR="0" algn="r" rtl="1">
                        <a:lnSpc>
                          <a:spcPct val="107000"/>
                        </a:lnSpc>
                        <a:spcBef>
                          <a:spcPts val="0"/>
                        </a:spcBef>
                        <a:spcAft>
                          <a:spcPts val="800"/>
                        </a:spcAft>
                      </a:pPr>
                      <a:r>
                        <a:rPr lang="ar-SA" sz="1600" kern="0">
                          <a:effectLst/>
                          <a:latin typeface="Alexandria" pitchFamily="2" charset="-78"/>
                          <a:ea typeface="Times New Roman" panose="02020603050405020304" pitchFamily="18" charset="0"/>
                          <a:cs typeface="Alexandria" pitchFamily="2" charset="-78"/>
                        </a:rPr>
                        <a:t>استخلاص الدروس المستفادة من العملية لتحسين التفكير الناقد في المستقبل</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Alexandria" pitchFamily="2" charset="-78"/>
                        <a:ea typeface="Calibri" panose="020F0502020204030204" pitchFamily="34" charset="0"/>
                        <a:cs typeface="Arial" panose="020B0604020202020204" pitchFamily="34" charset="0"/>
                      </a:endParaRPr>
                    </a:p>
                  </a:txBody>
                  <a:tcPr marL="128846" marR="128846" marT="128846" marB="1288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99552844"/>
                  </a:ext>
                </a:extLst>
              </a:tr>
            </a:tbl>
          </a:graphicData>
        </a:graphic>
      </p:graphicFrame>
      <p:pic>
        <p:nvPicPr>
          <p:cNvPr id="3" name="Graphic 21">
            <a:extLst>
              <a:ext uri="{FF2B5EF4-FFF2-40B4-BE49-F238E27FC236}">
                <a16:creationId xmlns:a16="http://schemas.microsoft.com/office/drawing/2014/main" id="{9AA5FFBC-0B1F-861D-CC7E-54EDD5AEE5E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90000">
        <p:fade/>
      </p:transition>
    </mc:Choice>
    <mc:Fallback xmlns="">
      <p:transition spd="med" advTm="9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2">
          <a:extLst>
            <a:ext uri="{FF2B5EF4-FFF2-40B4-BE49-F238E27FC236}">
              <a16:creationId xmlns:a16="http://schemas.microsoft.com/office/drawing/2014/main" id="{A1801BEE-7DFB-4BDD-D512-C9738D2E376B}"/>
            </a:ext>
          </a:extLst>
        </p:cNvPr>
        <p:cNvGrpSpPr/>
        <p:nvPr/>
      </p:nvGrpSpPr>
      <p:grpSpPr>
        <a:xfrm>
          <a:off x="0" y="0"/>
          <a:ext cx="0" cy="0"/>
          <a:chOff x="0" y="0"/>
          <a:chExt cx="0" cy="0"/>
        </a:xfrm>
      </p:grpSpPr>
      <p:sp>
        <p:nvSpPr>
          <p:cNvPr id="283" name="Google Shape;283;p17">
            <a:extLst>
              <a:ext uri="{FF2B5EF4-FFF2-40B4-BE49-F238E27FC236}">
                <a16:creationId xmlns:a16="http://schemas.microsoft.com/office/drawing/2014/main" id="{CA49C1C2-58B8-C2AF-C93D-F0E0FD1EA2CE}"/>
              </a:ext>
            </a:extLst>
          </p:cNvPr>
          <p:cNvSpPr/>
          <p:nvPr/>
        </p:nvSpPr>
        <p:spPr>
          <a:xfrm>
            <a:off x="0" y="560461"/>
            <a:ext cx="12118521" cy="62395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defTabSz="914400" rtl="1" eaLnBrk="0" fontAlgn="base" latinLnBrk="0" hangingPunct="0">
              <a:lnSpc>
                <a:spcPct val="100000"/>
              </a:lnSpc>
              <a:spcBef>
                <a:spcPct val="0"/>
              </a:spcBef>
              <a:spcAft>
                <a:spcPct val="0"/>
              </a:spcAft>
              <a:buClrTx/>
              <a:buSzTx/>
              <a:buFont typeface="Arial"/>
              <a:buNone/>
              <a:tabLst/>
              <a:defRPr/>
            </a:pPr>
            <a:endPar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284" name="Google Shape;284;p17">
            <a:extLst>
              <a:ext uri="{FF2B5EF4-FFF2-40B4-BE49-F238E27FC236}">
                <a16:creationId xmlns:a16="http://schemas.microsoft.com/office/drawing/2014/main" id="{D70EA1F0-1AE3-A1B4-A50D-DE2C3365C997}"/>
              </a:ext>
            </a:extLst>
          </p:cNvPr>
          <p:cNvSpPr txBox="1"/>
          <p:nvPr/>
        </p:nvSpPr>
        <p:spPr>
          <a:xfrm>
            <a:off x="4430291" y="72687"/>
            <a:ext cx="4040815"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معايير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285" name="Google Shape;285;p17">
            <a:extLst>
              <a:ext uri="{FF2B5EF4-FFF2-40B4-BE49-F238E27FC236}">
                <a16:creationId xmlns:a16="http://schemas.microsoft.com/office/drawing/2014/main" id="{BCF8CBCB-44BB-E6FE-92FE-32C60B0241CE}"/>
              </a:ext>
            </a:extLst>
          </p:cNvPr>
          <p:cNvSpPr/>
          <p:nvPr/>
        </p:nvSpPr>
        <p:spPr>
          <a:xfrm>
            <a:off x="417762" y="-57964"/>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86" name="Google Shape;286;p17">
            <a:extLst>
              <a:ext uri="{FF2B5EF4-FFF2-40B4-BE49-F238E27FC236}">
                <a16:creationId xmlns:a16="http://schemas.microsoft.com/office/drawing/2014/main" id="{9EDE80A1-7308-E1CF-215A-DC7355308E25}"/>
              </a:ext>
            </a:extLst>
          </p:cNvPr>
          <p:cNvSpPr txBox="1"/>
          <p:nvPr/>
        </p:nvSpPr>
        <p:spPr>
          <a:xfrm>
            <a:off x="470472" y="57993"/>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288" name="Google Shape;288;p17">
            <a:extLst>
              <a:ext uri="{FF2B5EF4-FFF2-40B4-BE49-F238E27FC236}">
                <a16:creationId xmlns:a16="http://schemas.microsoft.com/office/drawing/2014/main" id="{8291714D-ED61-1F78-FB05-1083B842C3F9}"/>
              </a:ext>
            </a:extLst>
          </p:cNvPr>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5" name="TextBox 4">
            <a:extLst>
              <a:ext uri="{FF2B5EF4-FFF2-40B4-BE49-F238E27FC236}">
                <a16:creationId xmlns:a16="http://schemas.microsoft.com/office/drawing/2014/main" id="{C84BE899-766B-0344-D98B-7736531BA4F3}"/>
              </a:ext>
            </a:extLst>
          </p:cNvPr>
          <p:cNvSpPr txBox="1"/>
          <p:nvPr/>
        </p:nvSpPr>
        <p:spPr>
          <a:xfrm>
            <a:off x="-30291" y="666395"/>
            <a:ext cx="12117995" cy="6186309"/>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يقصد </a:t>
            </a:r>
            <a:r>
              <a:rPr kumimoji="0" lang="ar-JO" sz="18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بمعايير التفكير الناقد: </a:t>
            </a:r>
            <a:r>
              <a:rPr kumimoji="0" lang="ar-JO" sz="16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تلك المواصفات العامة المتفق عليها لدى الباحثين في مجال التفكير والتي تتخذ أساسا في الحكم على </a:t>
            </a:r>
            <a:r>
              <a:rPr kumimoji="0" lang="ar-AE" sz="16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ن</a:t>
            </a:r>
            <a:r>
              <a:rPr kumimoji="0" lang="ar-JO" sz="16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وعية التفكير الذي يمارسه الفرد، </a:t>
            </a:r>
            <a:r>
              <a:rPr kumimoji="0" lang="ar-AE" sz="16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و</a:t>
            </a:r>
            <a:r>
              <a:rPr kumimoji="0" lang="ar-JO" sz="16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تساعد في تقييم جودة التفكير وتحليل المعلومات بشكل منهجي، ومن أهمها:</a:t>
            </a:r>
            <a:r>
              <a:rPr kumimoji="0" lang="ar-JO" sz="18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endParaRPr kumimoji="0" lang="ar-AE" sz="18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AE" sz="180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r" defTabSz="914400" rtl="1" eaLnBrk="0" fontAlgn="base" latinLnBrk="0" hangingPunct="0">
              <a:lnSpc>
                <a:spcPct val="100000"/>
              </a:lnSpc>
              <a:spcBef>
                <a:spcPct val="0"/>
              </a:spcBef>
              <a:spcAft>
                <a:spcPct val="0"/>
              </a:spcAft>
              <a:buClrTx/>
              <a:buSzTx/>
              <a:buFontTx/>
              <a:buAutoNum type="arabicPeriod"/>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الوضوح</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يشير إلى مدى وضوح الفكرة أو الحجة بحيث يمكن فهمها بسهولة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الفكرة واضحة ومفهومة؟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يمكنني شرح الفكرة لشخص آخر؟</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أمثلة توضح الفكرة؟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endPar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914400" marR="0" lvl="2" indent="0" algn="r" defTabSz="914400" rtl="1"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0" fontAlgn="base" latinLnBrk="0" hangingPunct="0">
              <a:lnSpc>
                <a:spcPct val="100000"/>
              </a:lnSpc>
              <a:spcBef>
                <a:spcPct val="0"/>
              </a:spcBef>
              <a:spcAft>
                <a:spcPct val="0"/>
              </a:spcAft>
              <a:buClrTx/>
              <a:buSzTx/>
              <a:buFontTx/>
              <a:buAutoNum type="arabicPeriod" startAt="2"/>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الدقة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JO"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استيفاء الموضوع حقه من المعالجة والتعبير عنه بلا زيادة ولا نقصان</a:t>
            </a:r>
            <a:r>
              <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كما </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يتعلق بمدى صحة ودقة المعلومات المقدمة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المعلومات دقيقة وصحيحة؟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تفاصيل كافية لدعم الفكرة؟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التحقق من صحة المعلومات؟</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endPar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914400" marR="0" lvl="2" indent="0" algn="r" defTabSz="914400" rtl="1"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0" fontAlgn="base" latinLnBrk="0" hangingPunct="0">
              <a:lnSpc>
                <a:spcPct val="100000"/>
              </a:lnSpc>
              <a:spcBef>
                <a:spcPct val="0"/>
              </a:spcBef>
              <a:spcAft>
                <a:spcPct val="0"/>
              </a:spcAft>
              <a:buClrTx/>
              <a:buSzTx/>
              <a:buFontTx/>
              <a:buAutoNum type="arabicPeriod" startAt="3"/>
              <a:tabLst/>
              <a:defRPr/>
            </a:pPr>
            <a:r>
              <a:rPr kumimoji="0" lang="ar-SA" altLang="en-US" sz="1800" b="1" i="0" u="none" strike="noStrike" kern="0" cap="none" spc="0" normalizeH="0" baseline="0" noProof="0" err="1">
                <a:ln>
                  <a:noFill/>
                </a:ln>
                <a:solidFill>
                  <a:srgbClr val="000000"/>
                </a:solidFill>
                <a:effectLst/>
                <a:uLnTx/>
                <a:uFillTx/>
                <a:latin typeface="Alexandria" pitchFamily="2" charset="-78"/>
                <a:cs typeface="Alexandria" pitchFamily="2" charset="-78"/>
                <a:sym typeface="Arial"/>
              </a:rPr>
              <a:t>العمق</a:t>
            </a:r>
            <a:r>
              <a:rPr kumimoji="0" lang="ar-SA" altLang="en-US" sz="1800" b="0" i="0" u="none" strike="noStrike" kern="0" cap="none" spc="0" normalizeH="0" baseline="0" noProof="0" err="1">
                <a:ln>
                  <a:noFill/>
                </a:ln>
                <a:solidFill>
                  <a:srgbClr val="000000"/>
                </a:solidFill>
                <a:effectLst/>
                <a:uLnTx/>
                <a:uFillTx/>
                <a:latin typeface="Alexandria" pitchFamily="2" charset="-78"/>
                <a:cs typeface="Alexandria" pitchFamily="2" charset="-78"/>
                <a:sym typeface="Arial"/>
              </a:rPr>
              <a:t>يشير</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إلى مدى تناول جميع جوانب المشكلة </a:t>
            </a:r>
            <a:endParaRPr kumimoji="0" lang="en-GB"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0" fontAlgn="base" latinLnBrk="0" hangingPunct="0">
              <a:lnSpc>
                <a:spcPct val="100000"/>
              </a:lnSpc>
              <a:spcBef>
                <a:spcPct val="0"/>
              </a:spcBef>
              <a:spcAft>
                <a:spcPct val="0"/>
              </a:spcAft>
              <a:buClrTx/>
              <a:buSzTx/>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وتحليلها بشكل شامل</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تناول جميع جوانب المشكلة؟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عوامل معقدة تم أخذها في الاعتبار؟</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0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تحليل الأسباب الجذرية للمشكلة؟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p:txBody>
      </p:sp>
      <p:pic>
        <p:nvPicPr>
          <p:cNvPr id="2" name="Graphic 21">
            <a:extLst>
              <a:ext uri="{FF2B5EF4-FFF2-40B4-BE49-F238E27FC236}">
                <a16:creationId xmlns:a16="http://schemas.microsoft.com/office/drawing/2014/main" id="{25FD3ADA-DE94-D029-5F3F-BC5714F8446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090" y="-210419"/>
            <a:ext cx="2305141" cy="976600"/>
          </a:xfrm>
          <a:prstGeom prst="rect">
            <a:avLst/>
          </a:prstGeom>
        </p:spPr>
      </p:pic>
      <p:pic>
        <p:nvPicPr>
          <p:cNvPr id="2050" name="Picture 2">
            <a:extLst>
              <a:ext uri="{FF2B5EF4-FFF2-40B4-BE49-F238E27FC236}">
                <a16:creationId xmlns:a16="http://schemas.microsoft.com/office/drawing/2014/main" id="{E822EFD1-E433-48BC-9443-FF3D6CAC8E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6" y="3669648"/>
            <a:ext cx="6610350" cy="3130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166606"/>
      </p:ext>
    </p:extLst>
  </p:cSld>
  <p:clrMapOvr>
    <a:masterClrMapping/>
  </p:clrMapOvr>
  <mc:AlternateContent xmlns:mc="http://schemas.openxmlformats.org/markup-compatibility/2006" xmlns:p14="http://schemas.microsoft.com/office/powerpoint/2010/main">
    <mc:Choice Requires="p14">
      <p:transition spd="med" p14:dur="700" advTm="120000">
        <p:fade/>
      </p:transition>
    </mc:Choice>
    <mc:Fallback xmlns="">
      <p:transition spd="med" advTm="12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18"/>
          <p:cNvSpPr/>
          <p:nvPr/>
        </p:nvSpPr>
        <p:spPr>
          <a:xfrm>
            <a:off x="0" y="660267"/>
            <a:ext cx="12008497" cy="62971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95" name="Google Shape;295;p18"/>
          <p:cNvSpPr/>
          <p:nvPr/>
        </p:nvSpPr>
        <p:spPr>
          <a:xfrm>
            <a:off x="417762" y="127872"/>
            <a:ext cx="1213742"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96" name="Google Shape;296;p18"/>
          <p:cNvSpPr txBox="1"/>
          <p:nvPr/>
        </p:nvSpPr>
        <p:spPr>
          <a:xfrm>
            <a:off x="470472" y="210535"/>
            <a:ext cx="1089024"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297" name="Google Shape;297;p18"/>
          <p:cNvSpPr txBox="1"/>
          <p:nvPr/>
        </p:nvSpPr>
        <p:spPr>
          <a:xfrm>
            <a:off x="543906" y="979330"/>
            <a:ext cx="11104188" cy="5078273"/>
          </a:xfrm>
          <a:prstGeom prst="rect">
            <a:avLst/>
          </a:prstGeom>
          <a:noFill/>
          <a:ln>
            <a:noFill/>
          </a:ln>
        </p:spPr>
        <p:txBody>
          <a:bodyPr spcFirstLastPara="1" wrap="square" lIns="91425" tIns="45700" rIns="91425" bIns="45700" anchor="t" anchorCtr="0">
            <a:spAutoFit/>
          </a:bodyPr>
          <a:lstStyle/>
          <a:p>
            <a:pPr marL="0" marR="0" lvl="0" indent="0" algn="r" defTabSz="914400" rtl="1" eaLnBrk="0" fontAlgn="base" latinLnBrk="0" hangingPunct="0">
              <a:lnSpc>
                <a:spcPct val="150000"/>
              </a:lnSpc>
              <a:spcBef>
                <a:spcPct val="0"/>
              </a:spcBef>
              <a:spcAft>
                <a:spcPct val="0"/>
              </a:spcAft>
              <a:buClrTx/>
              <a:buSzTx/>
              <a:buFontTx/>
              <a:buAutoNum type="arabicPeriod" startAt="4"/>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الاتساع</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يتعلق بمدى النظر في وجهات نظر مختلفة وأخذ جميع الأطراف المعنية في الاعتبار</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النظر في وجهات نظر مختلفة؟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أخذ جميع الأطراف المعنية في الاعتبار؟</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بدائل أخرى تم استكشافها؟</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r" defTabSz="914400" rtl="1" eaLnBrk="0" fontAlgn="base" latinLnBrk="0" hangingPunct="0">
              <a:lnSpc>
                <a:spcPct val="150000"/>
              </a:lnSpc>
              <a:spcBef>
                <a:spcPct val="0"/>
              </a:spcBef>
              <a:spcAft>
                <a:spcPct val="0"/>
              </a:spcAft>
              <a:buClrTx/>
              <a:buSzTx/>
              <a:buFontTx/>
              <a:buAutoNum type="arabicPeriod" startAt="5"/>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المنطق</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يشير إلى مدى ترابط الأفكار والحجج بشكل منطقي</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ar-JO"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الأفكار مترابطة بشكل منطقي؟</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تناقضات في الحجج المقدمة؟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الاستنتاجات مبنية على الأدلة المتاحة؟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r" defTabSz="914400" rtl="1" eaLnBrk="0" fontAlgn="base" latinLnBrk="0" hangingPunct="0">
              <a:lnSpc>
                <a:spcPct val="150000"/>
              </a:lnSpc>
              <a:spcBef>
                <a:spcPct val="0"/>
              </a:spcBef>
              <a:spcAft>
                <a:spcPct val="0"/>
              </a:spcAft>
              <a:buClrTx/>
              <a:buSzTx/>
              <a:buFontTx/>
              <a:buAutoNum type="arabicPeriod" startAt="6"/>
              <a:tabLst/>
              <a:defRPr/>
            </a:pPr>
            <a:r>
              <a:rPr kumimoji="0" lang="ar-SA" altLang="en-US" sz="1800" b="1" i="0" u="none" strike="noStrike" kern="0" cap="none" spc="0" normalizeH="0" baseline="0" noProof="0" err="1">
                <a:ln>
                  <a:noFill/>
                </a:ln>
                <a:solidFill>
                  <a:srgbClr val="000000"/>
                </a:solidFill>
                <a:effectLst/>
                <a:uLnTx/>
                <a:uFillTx/>
                <a:latin typeface="Alexandria" pitchFamily="2" charset="-78"/>
                <a:cs typeface="Alexandria" pitchFamily="2" charset="-78"/>
                <a:sym typeface="Arial"/>
              </a:rPr>
              <a:t>الإنصاف</a:t>
            </a:r>
            <a:r>
              <a:rPr kumimoji="0" lang="ar-SA" altLang="en-US" sz="1800" b="0" i="0" u="none" strike="noStrike" kern="0" cap="none" spc="0" normalizeH="0" baseline="0" noProof="0" err="1">
                <a:ln>
                  <a:noFill/>
                </a:ln>
                <a:solidFill>
                  <a:srgbClr val="000000"/>
                </a:solidFill>
                <a:effectLst/>
                <a:uLnTx/>
                <a:uFillTx/>
                <a:latin typeface="Alexandria" pitchFamily="2" charset="-78"/>
                <a:cs typeface="Alexandria" pitchFamily="2" charset="-78"/>
                <a:sym typeface="Arial"/>
              </a:rPr>
              <a:t>يتعلق</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بمدى تقييم جميع الأدلة بشكل عادل دون تحيز</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تقييم جميع الأدلة بشكل عادل؟</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تحيزات تؤثر على التحليل؟</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النظر في جميع الآراء بشكل متساوٍ؟</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p:txBody>
      </p:sp>
      <p:sp>
        <p:nvSpPr>
          <p:cNvPr id="300" name="Google Shape;300;p18"/>
          <p:cNvSpPr txBox="1"/>
          <p:nvPr/>
        </p:nvSpPr>
        <p:spPr>
          <a:xfrm>
            <a:off x="4421313" y="137047"/>
            <a:ext cx="4040815" cy="43084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معايير التفكير الناقد</a:t>
            </a:r>
            <a:endParaRPr kumimoji="0"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pic>
        <p:nvPicPr>
          <p:cNvPr id="2" name="Graphic 21">
            <a:extLst>
              <a:ext uri="{FF2B5EF4-FFF2-40B4-BE49-F238E27FC236}">
                <a16:creationId xmlns:a16="http://schemas.microsoft.com/office/drawing/2014/main" id="{1C1FBFA7-DF66-3F43-7A42-6A5D77FDCF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6276" y="-89643"/>
            <a:ext cx="2305141" cy="976600"/>
          </a:xfrm>
          <a:prstGeom prst="rect">
            <a:avLst/>
          </a:prstGeom>
        </p:spPr>
      </p:pic>
      <p:pic>
        <p:nvPicPr>
          <p:cNvPr id="4098" name="Picture 2">
            <a:extLst>
              <a:ext uri="{FF2B5EF4-FFF2-40B4-BE49-F238E27FC236}">
                <a16:creationId xmlns:a16="http://schemas.microsoft.com/office/drawing/2014/main" id="{08860CE9-71C8-4BF2-9E08-55CFF66B54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077" y="2095500"/>
            <a:ext cx="4561106" cy="4257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advTm="79000">
        <p:fade/>
      </p:transition>
    </mc:Choice>
    <mc:Fallback xmlns="">
      <p:transition spd="med" advTm="7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3">
          <a:extLst>
            <a:ext uri="{FF2B5EF4-FFF2-40B4-BE49-F238E27FC236}">
              <a16:creationId xmlns:a16="http://schemas.microsoft.com/office/drawing/2014/main" id="{47229045-422D-CA7F-A3AB-89FFFF9472C8}"/>
            </a:ext>
          </a:extLst>
        </p:cNvPr>
        <p:cNvGrpSpPr/>
        <p:nvPr/>
      </p:nvGrpSpPr>
      <p:grpSpPr>
        <a:xfrm>
          <a:off x="0" y="0"/>
          <a:ext cx="0" cy="0"/>
          <a:chOff x="0" y="0"/>
          <a:chExt cx="0" cy="0"/>
        </a:xfrm>
      </p:grpSpPr>
      <p:sp>
        <p:nvSpPr>
          <p:cNvPr id="294" name="Google Shape;294;p18">
            <a:extLst>
              <a:ext uri="{FF2B5EF4-FFF2-40B4-BE49-F238E27FC236}">
                <a16:creationId xmlns:a16="http://schemas.microsoft.com/office/drawing/2014/main" id="{9EE48832-853E-7160-D153-C315FF0857B1}"/>
              </a:ext>
            </a:extLst>
          </p:cNvPr>
          <p:cNvSpPr/>
          <p:nvPr/>
        </p:nvSpPr>
        <p:spPr>
          <a:xfrm>
            <a:off x="0" y="660267"/>
            <a:ext cx="12008497" cy="62971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95" name="Google Shape;295;p18">
            <a:extLst>
              <a:ext uri="{FF2B5EF4-FFF2-40B4-BE49-F238E27FC236}">
                <a16:creationId xmlns:a16="http://schemas.microsoft.com/office/drawing/2014/main" id="{AB20B68E-6DB7-9FB9-A9BC-B6692C224FEC}"/>
              </a:ext>
            </a:extLst>
          </p:cNvPr>
          <p:cNvSpPr/>
          <p:nvPr/>
        </p:nvSpPr>
        <p:spPr>
          <a:xfrm>
            <a:off x="417762" y="127872"/>
            <a:ext cx="1213742"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296" name="Google Shape;296;p18">
            <a:extLst>
              <a:ext uri="{FF2B5EF4-FFF2-40B4-BE49-F238E27FC236}">
                <a16:creationId xmlns:a16="http://schemas.microsoft.com/office/drawing/2014/main" id="{6E7BEDC9-CEB3-638A-1D60-13FF05BB3D69}"/>
              </a:ext>
            </a:extLst>
          </p:cNvPr>
          <p:cNvSpPr txBox="1"/>
          <p:nvPr/>
        </p:nvSpPr>
        <p:spPr>
          <a:xfrm>
            <a:off x="470472" y="210535"/>
            <a:ext cx="1089024"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00" name="Google Shape;300;p18">
            <a:extLst>
              <a:ext uri="{FF2B5EF4-FFF2-40B4-BE49-F238E27FC236}">
                <a16:creationId xmlns:a16="http://schemas.microsoft.com/office/drawing/2014/main" id="{A3E3576F-DCE8-1309-ABB7-3825972713F9}"/>
              </a:ext>
            </a:extLst>
          </p:cNvPr>
          <p:cNvSpPr txBox="1"/>
          <p:nvPr/>
        </p:nvSpPr>
        <p:spPr>
          <a:xfrm>
            <a:off x="4421313" y="137047"/>
            <a:ext cx="4040815" cy="43084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معايير التفكير الناقد</a:t>
            </a:r>
            <a:endParaRPr kumimoji="0" sz="22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 name="TextBox 2">
            <a:extLst>
              <a:ext uri="{FF2B5EF4-FFF2-40B4-BE49-F238E27FC236}">
                <a16:creationId xmlns:a16="http://schemas.microsoft.com/office/drawing/2014/main" id="{7E55EACF-06C4-C849-12AC-048622CDD8B0}"/>
              </a:ext>
            </a:extLst>
          </p:cNvPr>
          <p:cNvSpPr txBox="1"/>
          <p:nvPr/>
        </p:nvSpPr>
        <p:spPr>
          <a:xfrm>
            <a:off x="263352" y="1096679"/>
            <a:ext cx="11618032" cy="5447004"/>
          </a:xfrm>
          <a:prstGeom prst="rect">
            <a:avLst/>
          </a:prstGeom>
          <a:noFill/>
        </p:spPr>
        <p:txBody>
          <a:bodyPr wrap="square">
            <a:spAutoFit/>
          </a:bodyPr>
          <a:lstStyle/>
          <a:p>
            <a:pPr marL="0" marR="0" lvl="0" indent="0" algn="r" defTabSz="914400" rtl="1" eaLnBrk="0" fontAlgn="base" latinLnBrk="0" hangingPunct="0">
              <a:lnSpc>
                <a:spcPct val="150000"/>
              </a:lnSpc>
              <a:spcBef>
                <a:spcPct val="0"/>
              </a:spcBef>
              <a:spcAft>
                <a:spcPct val="0"/>
              </a:spcAft>
              <a:buClrTx/>
              <a:buSzTx/>
              <a:buFontTx/>
              <a:buAutoNum type="arabicPeriod" startAt="7"/>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الأهمية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a:t>
            </a: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شير إلى مدى التركيز على النقاط الأكثر أهمية في التحليل</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457200" marR="0" lvl="1"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الأسئلة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التركيز على النقاط الأكثر أهمية؟</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هناك معلومات غير ضرورية تم تضمينها؟</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914400" marR="0" lvl="2" indent="0" algn="r" defTabSz="914400" rtl="1" eaLnBrk="0" fontAlgn="base" latinLnBrk="0" hangingPunct="0">
              <a:lnSpc>
                <a:spcPct val="150000"/>
              </a:lnSpc>
              <a:spcBef>
                <a:spcPct val="0"/>
              </a:spcBef>
              <a:spcAft>
                <a:spcPct val="0"/>
              </a:spcAft>
              <a:buClrTx/>
              <a:buSzTx/>
              <a:buFontTx/>
              <a:buChar char="•"/>
              <a:tabLst/>
              <a:defRPr/>
            </a:pPr>
            <a:r>
              <a:rPr kumimoji="0" lang="ar-SA"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هل تم تحديد الأولويات بشكل صحيح؟</a:t>
            </a:r>
            <a:r>
              <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endPar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914400" marR="0" lvl="2" indent="0" algn="r" defTabSz="914400" rtl="1" eaLnBrk="0" fontAlgn="base" latinLnBrk="0" hangingPunct="0">
              <a:lnSpc>
                <a:spcPct val="150000"/>
              </a:lnSpc>
              <a:spcBef>
                <a:spcPct val="0"/>
              </a:spcBef>
              <a:spcAft>
                <a:spcPct val="0"/>
              </a:spcAft>
              <a:buClrTx/>
              <a:buSzTx/>
              <a:buFontTx/>
              <a:buChar char="•"/>
              <a:tabLst/>
              <a:defRPr/>
            </a:pPr>
            <a:endPar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914400" marR="0" lvl="2" indent="0" algn="r" defTabSz="914400" rtl="1" eaLnBrk="0" fontAlgn="base" latinLnBrk="0" hangingPunct="0">
              <a:lnSpc>
                <a:spcPct val="150000"/>
              </a:lnSpc>
              <a:spcBef>
                <a:spcPct val="0"/>
              </a:spcBef>
              <a:spcAft>
                <a:spcPct val="0"/>
              </a:spcAft>
              <a:buClrTx/>
              <a:buSzTx/>
              <a:buFontTx/>
              <a:buChar char="•"/>
              <a:tabLst/>
              <a:defRPr/>
            </a:pPr>
            <a:endParaRPr kumimoji="0" lang="ar-AE"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AE" sz="18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8. </a:t>
            </a:r>
            <a:r>
              <a:rPr kumimoji="0" lang="ar-JO" sz="18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الصحة</a:t>
            </a:r>
            <a:r>
              <a:rPr kumimoji="0" lang="ar-AE" sz="18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أن تكون العبارة صحيحة وموثقة، فقد تكون العبارة واضحة ولكنها ليست صحيحة أي دون أن تستند إلى إحصاءات رسمية ومعلومات موثقة، ولكي يدرب المعلم طلبته على مراعاة هذا المعيار يسألهم كالتالي:</a:t>
            </a:r>
            <a:endParaRPr kumimoji="0" lang="ar-AE"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AE" sz="1800" b="1"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        الأسئلة:</a:t>
            </a:r>
            <a:endParaRPr kumimoji="0" lang="ar-JO"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هل ذلك صحيح بالفعل؟</a:t>
            </a:r>
            <a:endParaRPr kumimoji="0" lang="ar-JO"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من أين جئت بهذه المعلومة؟</a:t>
            </a:r>
            <a:endParaRPr kumimoji="0" lang="ar-JO"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كيف يمكن أن نتأكد من ذلك؟</a:t>
            </a:r>
            <a:endParaRPr kumimoji="0" lang="ar-JO"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2B320791-D5F8-4231-AB9F-98AE5FD398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89643"/>
            <a:ext cx="2305141" cy="976600"/>
          </a:xfrm>
          <a:prstGeom prst="rect">
            <a:avLst/>
          </a:prstGeom>
        </p:spPr>
      </p:pic>
      <p:pic>
        <p:nvPicPr>
          <p:cNvPr id="5122" name="Picture 2">
            <a:extLst>
              <a:ext uri="{FF2B5EF4-FFF2-40B4-BE49-F238E27FC236}">
                <a16:creationId xmlns:a16="http://schemas.microsoft.com/office/drawing/2014/main" id="{2B9BC37A-71C0-457E-9509-BD6DAF4021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616" y="1096678"/>
            <a:ext cx="4766209" cy="3018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423497"/>
      </p:ext>
    </p:extLst>
  </p:cSld>
  <p:clrMapOvr>
    <a:masterClrMapping/>
  </p:clrMapOvr>
  <mc:AlternateContent xmlns:mc="http://schemas.openxmlformats.org/markup-compatibility/2006" xmlns:p14="http://schemas.microsoft.com/office/powerpoint/2010/main">
    <mc:Choice Requires="p14">
      <p:transition spd="med" p14:dur="700" advTm="59000">
        <p:fade/>
      </p:transition>
    </mc:Choice>
    <mc:Fallback xmlns="">
      <p:transition spd="med" advTm="5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D066F017-085C-8CB3-C050-4780CBCB18B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86" y="115141"/>
            <a:ext cx="2305141" cy="976600"/>
          </a:xfrm>
          <a:prstGeom prst="rect">
            <a:avLst/>
          </a:prstGeom>
        </p:spPr>
      </p:pic>
      <p:pic>
        <p:nvPicPr>
          <p:cNvPr id="5" name="Picture 4">
            <a:extLst>
              <a:ext uri="{FF2B5EF4-FFF2-40B4-BE49-F238E27FC236}">
                <a16:creationId xmlns:a16="http://schemas.microsoft.com/office/drawing/2014/main" id="{8A9B3D9D-BB08-4EB2-84B8-BC1D02A66466}"/>
              </a:ext>
            </a:extLst>
          </p:cNvPr>
          <p:cNvPicPr>
            <a:picLocks noChangeAspect="1"/>
          </p:cNvPicPr>
          <p:nvPr/>
        </p:nvPicPr>
        <p:blipFill>
          <a:blip r:embed="rId3"/>
          <a:stretch>
            <a:fillRect/>
          </a:stretch>
        </p:blipFill>
        <p:spPr>
          <a:xfrm>
            <a:off x="192373" y="145863"/>
            <a:ext cx="739204" cy="495343"/>
          </a:xfrm>
          <a:prstGeom prst="rect">
            <a:avLst/>
          </a:prstGeom>
        </p:spPr>
      </p:pic>
      <p:sp>
        <p:nvSpPr>
          <p:cNvPr id="7" name="Google Shape;283;p17">
            <a:extLst>
              <a:ext uri="{FF2B5EF4-FFF2-40B4-BE49-F238E27FC236}">
                <a16:creationId xmlns:a16="http://schemas.microsoft.com/office/drawing/2014/main" id="{0F44A48E-2F69-4378-A406-C5BDBAABF0A1}"/>
              </a:ext>
            </a:extLst>
          </p:cNvPr>
          <p:cNvSpPr/>
          <p:nvPr/>
        </p:nvSpPr>
        <p:spPr>
          <a:xfrm>
            <a:off x="55683" y="889569"/>
            <a:ext cx="11926148" cy="56965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defTabSz="914400" rtl="1" eaLnBrk="0" fontAlgn="base" latinLnBrk="0" hangingPunct="0">
              <a:lnSpc>
                <a:spcPct val="100000"/>
              </a:lnSpc>
              <a:spcBef>
                <a:spcPct val="0"/>
              </a:spcBef>
              <a:spcAft>
                <a:spcPct val="0"/>
              </a:spcAft>
              <a:buClrTx/>
              <a:buSzTx/>
              <a:buFont typeface="Arial"/>
              <a:buNone/>
              <a:tabLst/>
              <a:defRPr/>
            </a:pPr>
            <a:endParaRPr kumimoji="0" lang="en-US" altLang="en-US"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8" name="TextBox 7">
            <a:extLst>
              <a:ext uri="{FF2B5EF4-FFF2-40B4-BE49-F238E27FC236}">
                <a16:creationId xmlns:a16="http://schemas.microsoft.com/office/drawing/2014/main" id="{D750361F-1C64-456D-AA69-6C4D9EE9412F}"/>
              </a:ext>
            </a:extLst>
          </p:cNvPr>
          <p:cNvSpPr txBox="1"/>
          <p:nvPr/>
        </p:nvSpPr>
        <p:spPr>
          <a:xfrm>
            <a:off x="2427540" y="763460"/>
            <a:ext cx="9176569" cy="62061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تصميم لعبة لوحية تعتمد على طرح أسئلة تتعلق بمعايير التفكير الناقد.</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إنشاء تطبيق للهاتف المحمول يقدم تحديات يومية لتطبيق معايير التفكير الناقد.</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تنظيم مناظرات طلابية تركز على استخدام معايير التفكير الناقد في تحليل القضايا المعاصرة.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تطوير برنامج تدريبي للمعلمين حول كيفية دمج معايير التفكير الناقد في المناهج الدراسية.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إنشاء سلسلة بودكاست تناقش كيفية تطبيق معايير التفكير الناقد في الحياة اليومية.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تصميم مجموعة من الملصقات التفاعلية توضح كل معيار من معايير التفكير الناقد</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بطريقة بصرية جذابة.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تطوير ورش عمل افتراضية تفاعلية تركز على تطبيق كل معيار من معايير التفكير الناقد </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في سيناريوهات واقعية.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إنشاء مجموعة من الفيديوهات القصيرة التي تشرح كل معيار بأسلوب مبسط وممتع.</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تصميم لوحة قيادة رقمية تساعد الأفراد على تتبع تقدمهم في تطبيق معايير التفكير الناقد.</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تطوير برنامج محاكاة يضع المستخدمين في مواقف تتطلب استخدام معايير التفكير الناقد</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لحل المشكلات.</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تصميم كتاب تفاعلي للأطفال يقدم قصصًا تعلم معايير التفكير الناقد بطريقة ممتعة.</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إنشاء منصة إلكترونية تجمع الخبراء والمتعلمين لمناقشة وتبادل الأفكار حول تطبيق معايير </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q"/>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التفكير الناقد.</a:t>
            </a: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9" name="Picture 2">
            <a:extLst>
              <a:ext uri="{FF2B5EF4-FFF2-40B4-BE49-F238E27FC236}">
                <a16:creationId xmlns:a16="http://schemas.microsoft.com/office/drawing/2014/main" id="{AAABAE31-8B89-49BE-B7BE-7E4FC7F3AF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169" y="2157931"/>
            <a:ext cx="2817158" cy="341724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E8FBB17-887B-4D53-B759-AB72777E106F}"/>
              </a:ext>
            </a:extLst>
          </p:cNvPr>
          <p:cNvSpPr txBox="1"/>
          <p:nvPr/>
        </p:nvSpPr>
        <p:spPr>
          <a:xfrm>
            <a:off x="2780381" y="271874"/>
            <a:ext cx="6094520"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أفكار حول تطبيق معايير التفكير الناقد</a:t>
            </a:r>
          </a:p>
        </p:txBody>
      </p:sp>
    </p:spTree>
    <p:extLst>
      <p:ext uri="{BB962C8B-B14F-4D97-AF65-F5344CB8AC3E}">
        <p14:creationId xmlns:p14="http://schemas.microsoft.com/office/powerpoint/2010/main" val="3866005571"/>
      </p:ext>
    </p:extLst>
  </p:cSld>
  <p:clrMapOvr>
    <a:masterClrMapping/>
  </p:clrMapOvr>
  <mc:AlternateContent xmlns:mc="http://schemas.openxmlformats.org/markup-compatibility/2006" xmlns:p14="http://schemas.microsoft.com/office/powerpoint/2010/main">
    <mc:Choice Requires="p14">
      <p:transition spd="slow" p14:dur="2000" advTm="89000"/>
    </mc:Choice>
    <mc:Fallback xmlns="">
      <p:transition spd="slow" advTm="8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5">
          <a:extLst>
            <a:ext uri="{FF2B5EF4-FFF2-40B4-BE49-F238E27FC236}">
              <a16:creationId xmlns:a16="http://schemas.microsoft.com/office/drawing/2014/main" id="{F39F9F8C-D6CD-B27C-7C54-041AE3D122F4}"/>
            </a:ext>
          </a:extLst>
        </p:cNvPr>
        <p:cNvGrpSpPr/>
        <p:nvPr/>
      </p:nvGrpSpPr>
      <p:grpSpPr>
        <a:xfrm>
          <a:off x="0" y="0"/>
          <a:ext cx="0" cy="0"/>
          <a:chOff x="0" y="0"/>
          <a:chExt cx="0" cy="0"/>
        </a:xfrm>
      </p:grpSpPr>
      <p:sp>
        <p:nvSpPr>
          <p:cNvPr id="306" name="Google Shape;306;p19">
            <a:extLst>
              <a:ext uri="{FF2B5EF4-FFF2-40B4-BE49-F238E27FC236}">
                <a16:creationId xmlns:a16="http://schemas.microsoft.com/office/drawing/2014/main" id="{A1FC3D02-A42A-AEC7-B956-ACB63DF67FDB}"/>
              </a:ext>
            </a:extLst>
          </p:cNvPr>
          <p:cNvSpPr/>
          <p:nvPr/>
        </p:nvSpPr>
        <p:spPr>
          <a:xfrm>
            <a:off x="43188" y="854803"/>
            <a:ext cx="12105185" cy="6062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07" name="Google Shape;307;p19">
            <a:extLst>
              <a:ext uri="{FF2B5EF4-FFF2-40B4-BE49-F238E27FC236}">
                <a16:creationId xmlns:a16="http://schemas.microsoft.com/office/drawing/2014/main" id="{08A8745F-AF52-58C4-580B-616F5E7B00F2}"/>
              </a:ext>
            </a:extLst>
          </p:cNvPr>
          <p:cNvSpPr txBox="1"/>
          <p:nvPr/>
        </p:nvSpPr>
        <p:spPr>
          <a:xfrm>
            <a:off x="4655840" y="50313"/>
            <a:ext cx="3928173"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صفات المفكر</a:t>
            </a: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08" name="Google Shape;308;p19">
            <a:extLst>
              <a:ext uri="{FF2B5EF4-FFF2-40B4-BE49-F238E27FC236}">
                <a16:creationId xmlns:a16="http://schemas.microsoft.com/office/drawing/2014/main" id="{2F93A953-4097-DC08-C9F1-682C66100C98}"/>
              </a:ext>
            </a:extLst>
          </p:cNvPr>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09" name="Google Shape;309;p19">
            <a:extLst>
              <a:ext uri="{FF2B5EF4-FFF2-40B4-BE49-F238E27FC236}">
                <a16:creationId xmlns:a16="http://schemas.microsoft.com/office/drawing/2014/main" id="{5A074909-D9AB-9A3B-C4F1-DBA75CEE2023}"/>
              </a:ext>
            </a:extLst>
          </p:cNvPr>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10" name="Google Shape;310;p19">
            <a:extLst>
              <a:ext uri="{FF2B5EF4-FFF2-40B4-BE49-F238E27FC236}">
                <a16:creationId xmlns:a16="http://schemas.microsoft.com/office/drawing/2014/main" id="{928701C1-227B-1B3C-0F6F-263C1DAB292E}"/>
              </a:ext>
            </a:extLst>
          </p:cNvPr>
          <p:cNvSpPr txBox="1"/>
          <p:nvPr/>
        </p:nvSpPr>
        <p:spPr>
          <a:xfrm>
            <a:off x="251926" y="1453180"/>
            <a:ext cx="11559814" cy="384721"/>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9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a:t>
            </a:r>
            <a:endParaRPr kumimoji="0" sz="19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2" name="Rectangle 1">
            <a:extLst>
              <a:ext uri="{FF2B5EF4-FFF2-40B4-BE49-F238E27FC236}">
                <a16:creationId xmlns:a16="http://schemas.microsoft.com/office/drawing/2014/main" id="{3EC7463C-41D6-3862-8F4B-DF44FF53F3DC}"/>
              </a:ext>
            </a:extLst>
          </p:cNvPr>
          <p:cNvSpPr>
            <a:spLocks noChangeArrowheads="1"/>
          </p:cNvSpPr>
          <p:nvPr/>
        </p:nvSpPr>
        <p:spPr bwMode="auto">
          <a:xfrm>
            <a:off x="470472" y="747595"/>
            <a:ext cx="11621823" cy="564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200000"/>
              </a:lnSpc>
              <a:spcBef>
                <a:spcPct val="0"/>
              </a:spcBef>
              <a:spcAft>
                <a:spcPct val="0"/>
              </a:spcAft>
              <a:buClrTx/>
              <a:buSzTx/>
              <a:buFontTx/>
              <a:buNone/>
              <a:tabLst/>
              <a:defRPr/>
            </a:pPr>
            <a:r>
              <a:rPr kumimoji="0" lang="ar-SA" altLang="en-US" sz="18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المفكر الن</a:t>
            </a:r>
            <a:r>
              <a:rPr kumimoji="0" lang="ar-JO" altLang="en-US" sz="18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اقد</a:t>
            </a:r>
            <a:r>
              <a:rPr kumimoji="0" lang="ar-SA" altLang="en-US" sz="18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يتميز بعدة صفات تميزه عن غيره، ومن أبرز هذه الصفات</a:t>
            </a:r>
            <a:r>
              <a:rPr kumimoji="0" lang="en-US" altLang="en-US" sz="18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p>
        </p:txBody>
      </p:sp>
      <p:sp>
        <p:nvSpPr>
          <p:cNvPr id="5" name="Rectangle 4">
            <a:extLst>
              <a:ext uri="{FF2B5EF4-FFF2-40B4-BE49-F238E27FC236}">
                <a16:creationId xmlns:a16="http://schemas.microsoft.com/office/drawing/2014/main" id="{3AC6C167-EE82-1740-9287-165AC6601C01}"/>
              </a:ext>
            </a:extLst>
          </p:cNvPr>
          <p:cNvSpPr>
            <a:spLocks noChangeArrowheads="1"/>
          </p:cNvSpPr>
          <p:nvPr/>
        </p:nvSpPr>
        <p:spPr bwMode="auto">
          <a:xfrm>
            <a:off x="4091241" y="1382706"/>
            <a:ext cx="7940548" cy="2800767"/>
          </a:xfrm>
          <a:prstGeom prst="rect">
            <a:avLst/>
          </a:prstGeom>
          <a:solidFill>
            <a:srgbClr val="00B0F0"/>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spcBef>
                <a:spcPct val="0"/>
              </a:spcBef>
              <a:spcAft>
                <a:spcPct val="0"/>
              </a:spcAft>
              <a:buClrTx/>
              <a:buSzTx/>
              <a:buFontTx/>
              <a:buAutoNum type="arabicPeriod"/>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الفضول وحب الاستطلاع</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المفكر </a:t>
            </a:r>
            <a:r>
              <a:rPr kumimoji="0" lang="ar-JO"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الناقد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يسعى لفهم الأمور بعمق وطرح الأسئلة الانفتاح على الأفكار الجديدة</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يكون مستعدًا لتقبل وجهات نظر مختلفة والتعلم منها</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0" fontAlgn="base" latinLnBrk="0" hangingPunct="0">
              <a:spcBef>
                <a:spcPct val="0"/>
              </a:spcBef>
              <a:spcAft>
                <a:spcPct val="0"/>
              </a:spcAft>
              <a:buClrTx/>
              <a:buSzTx/>
              <a:buFontTx/>
              <a:buAutoNum type="arabicPeriod" startAt="3"/>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التحليل المنطقي</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يعتمد على تحليل المعلومات بشكل منطقي ومنهجي للوصول إلى استنتاجات مدروسة</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0" fontAlgn="base" latinLnBrk="0" hangingPunct="0">
              <a:spcBef>
                <a:spcPct val="0"/>
              </a:spcBef>
              <a:spcAft>
                <a:spcPct val="0"/>
              </a:spcAft>
              <a:buClrTx/>
              <a:buSzTx/>
              <a:buFontTx/>
              <a:buAutoNum type="arabicPeriod" startAt="4"/>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القدرة على التقييم</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يستطيع تقييم الأدلة والحجج بشكل نقدي لتحديد مدى صحتها وقوتها</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0" fontAlgn="base" latinLnBrk="0" hangingPunct="0">
              <a:spcBef>
                <a:spcPct val="0"/>
              </a:spcBef>
              <a:spcAft>
                <a:spcPct val="0"/>
              </a:spcAft>
              <a:buClrTx/>
              <a:buSzTx/>
              <a:buFontTx/>
              <a:buAutoNum type="arabicPeriod" startAt="5"/>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المرونة الفكرية</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يكون قادرًا على تعديل آرائه بناءً على معلومات جديدة أو حجج مقنعة</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0" fontAlgn="base" latinLnBrk="0" hangingPunct="0">
              <a:spcBef>
                <a:spcPct val="0"/>
              </a:spcBef>
              <a:spcAft>
                <a:spcPct val="0"/>
              </a:spcAft>
              <a:buClrTx/>
              <a:buSzTx/>
              <a:buFontTx/>
              <a:buAutoNum type="arabicPeriod" startAt="6"/>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الاستقلالية في التفكير</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يعتمد على نفسه في التفكير واتخاذ القرارات دون التأثر بالضغوط الخارجية</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0" fontAlgn="base" latinLnBrk="0" hangingPunct="0">
              <a:spcBef>
                <a:spcPct val="0"/>
              </a:spcBef>
              <a:spcAft>
                <a:spcPct val="0"/>
              </a:spcAft>
              <a:buClrTx/>
              <a:buSzTx/>
              <a:buFontTx/>
              <a:buAutoNum type="arabicPeriod" startAt="7"/>
              <a:tabLst/>
              <a:defRPr/>
            </a:pP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الانتباه للتفاصيل</a:t>
            </a:r>
            <a:r>
              <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يهتم بجميع جوانب المشكلة أو الموضوع دون إهمال أي جانب</a:t>
            </a:r>
            <a:endParaRPr kumimoji="0" lang="en-US" altLang="en-US" sz="160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3" name="Graphic 21">
            <a:extLst>
              <a:ext uri="{FF2B5EF4-FFF2-40B4-BE49-F238E27FC236}">
                <a16:creationId xmlns:a16="http://schemas.microsoft.com/office/drawing/2014/main" id="{51AD7622-2512-F16E-D10A-B68C0780DE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11" name="Picture 10">
            <a:extLst>
              <a:ext uri="{FF2B5EF4-FFF2-40B4-BE49-F238E27FC236}">
                <a16:creationId xmlns:a16="http://schemas.microsoft.com/office/drawing/2014/main" id="{60DBAE36-CBE7-46F0-A726-F2E0F4F00918}"/>
              </a:ext>
            </a:extLst>
          </p:cNvPr>
          <p:cNvPicPr>
            <a:picLocks noChangeAspect="1"/>
          </p:cNvPicPr>
          <p:nvPr/>
        </p:nvPicPr>
        <p:blipFill>
          <a:blip r:embed="rId4"/>
          <a:stretch>
            <a:fillRect/>
          </a:stretch>
        </p:blipFill>
        <p:spPr>
          <a:xfrm>
            <a:off x="160211" y="1453180"/>
            <a:ext cx="3839315" cy="4973185"/>
          </a:xfrm>
          <a:prstGeom prst="rect">
            <a:avLst/>
          </a:prstGeom>
        </p:spPr>
      </p:pic>
      <p:pic>
        <p:nvPicPr>
          <p:cNvPr id="5122" name="Picture 2">
            <a:extLst>
              <a:ext uri="{FF2B5EF4-FFF2-40B4-BE49-F238E27FC236}">
                <a16:creationId xmlns:a16="http://schemas.microsoft.com/office/drawing/2014/main" id="{520D0A80-39E4-44CB-8ECC-590CBA9C35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828" y="4242966"/>
            <a:ext cx="6134100" cy="268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6642"/>
      </p:ext>
    </p:extLst>
  </p:cSld>
  <p:clrMapOvr>
    <a:masterClrMapping/>
  </p:clrMapOvr>
  <mc:AlternateContent xmlns:mc="http://schemas.openxmlformats.org/markup-compatibility/2006" xmlns:p14="http://schemas.microsoft.com/office/powerpoint/2010/main">
    <mc:Choice Requires="p14">
      <p:transition spd="med" p14:dur="700" advTm="119000">
        <p:fade/>
      </p:transition>
    </mc:Choice>
    <mc:Fallback xmlns="">
      <p:transition spd="med" advTm="11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9">
          <a:extLst>
            <a:ext uri="{FF2B5EF4-FFF2-40B4-BE49-F238E27FC236}">
              <a16:creationId xmlns:a16="http://schemas.microsoft.com/office/drawing/2014/main" id="{C0B6E451-6951-7D5D-E0D3-89E2030CE661}"/>
            </a:ext>
          </a:extLst>
        </p:cNvPr>
        <p:cNvGrpSpPr/>
        <p:nvPr/>
      </p:nvGrpSpPr>
      <p:grpSpPr>
        <a:xfrm>
          <a:off x="0" y="0"/>
          <a:ext cx="0" cy="0"/>
          <a:chOff x="0" y="0"/>
          <a:chExt cx="0" cy="0"/>
        </a:xfrm>
      </p:grpSpPr>
      <p:sp>
        <p:nvSpPr>
          <p:cNvPr id="320" name="Google Shape;320;p20">
            <a:extLst>
              <a:ext uri="{FF2B5EF4-FFF2-40B4-BE49-F238E27FC236}">
                <a16:creationId xmlns:a16="http://schemas.microsoft.com/office/drawing/2014/main" id="{B8829656-3822-2DA4-DF59-FC3D1496E145}"/>
              </a:ext>
            </a:extLst>
          </p:cNvPr>
          <p:cNvSpPr/>
          <p:nvPr/>
        </p:nvSpPr>
        <p:spPr>
          <a:xfrm>
            <a:off x="87241" y="931290"/>
            <a:ext cx="12177193" cy="5897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21" name="Google Shape;321;p20">
            <a:extLst>
              <a:ext uri="{FF2B5EF4-FFF2-40B4-BE49-F238E27FC236}">
                <a16:creationId xmlns:a16="http://schemas.microsoft.com/office/drawing/2014/main" id="{26AE2A16-6662-ADE4-A449-9FEE16F9AFCB}"/>
              </a:ext>
            </a:extLst>
          </p:cNvPr>
          <p:cNvSpPr txBox="1"/>
          <p:nvPr/>
        </p:nvSpPr>
        <p:spPr>
          <a:xfrm>
            <a:off x="4151784" y="262895"/>
            <a:ext cx="4576244"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التفكير الناقد في التعليم</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22" name="Google Shape;322;p20">
            <a:extLst>
              <a:ext uri="{FF2B5EF4-FFF2-40B4-BE49-F238E27FC236}">
                <a16:creationId xmlns:a16="http://schemas.microsoft.com/office/drawing/2014/main" id="{F19004D2-31BD-9890-93AA-5E370C90A6F2}"/>
              </a:ext>
            </a:extLst>
          </p:cNvPr>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23" name="Google Shape;323;p20">
            <a:extLst>
              <a:ext uri="{FF2B5EF4-FFF2-40B4-BE49-F238E27FC236}">
                <a16:creationId xmlns:a16="http://schemas.microsoft.com/office/drawing/2014/main" id="{76B5A159-2C10-3E10-E11F-0F4DA0C25FF8}"/>
              </a:ext>
            </a:extLst>
          </p:cNvPr>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24" name="Google Shape;324;p20">
            <a:extLst>
              <a:ext uri="{FF2B5EF4-FFF2-40B4-BE49-F238E27FC236}">
                <a16:creationId xmlns:a16="http://schemas.microsoft.com/office/drawing/2014/main" id="{6AA46402-46F8-66F1-3F48-D2F2C9DFD3FA}"/>
              </a:ext>
            </a:extLst>
          </p:cNvPr>
          <p:cNvSpPr txBox="1"/>
          <p:nvPr/>
        </p:nvSpPr>
        <p:spPr>
          <a:xfrm>
            <a:off x="175509" y="994954"/>
            <a:ext cx="12000656" cy="5755381"/>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إن </a:t>
            </a:r>
            <a:r>
              <a:rPr kumimoji="0" lang="ar-JO" sz="1600" b="0"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الهدف الاساسي من تعليم وتعلم التفكير الناقد في التعليم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هو </a:t>
            </a:r>
            <a:r>
              <a:rPr kumimoji="0" lang="ar-JO" sz="1600"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تحسين مهارات التفكير لدى الطلبة</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والتي تمكنهم بالتالي من النجاح في مختلف جوانب حياتهم، كما أن </a:t>
            </a:r>
            <a:r>
              <a:rPr kumimoji="0" lang="ar-JO" sz="1600"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تشجيع روح التساؤل والبحث والاستفهام، وعدم التسليم بالحقائق دون التحري أو الاستكشاف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كل ذلك يؤدي إلى </a:t>
            </a:r>
            <a:r>
              <a:rPr kumimoji="0" lang="ar-JO" sz="1600"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توسيع آفاق الطلبة المعرفية</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ويدفعهم نحو الانطلاق إلى مجالات علمية أوسع، مما يعمل على </a:t>
            </a:r>
            <a:r>
              <a:rPr kumimoji="0" lang="ar-JO" sz="1600"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ثراء أبنيتهم المعرفية وزيادة التعلّم النوعي لديهم</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ف</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التفكير الناقد ليس مجرد مهارة أكاديمية، بل هو أداة حيوية تساعد الطلاب على النجاح في حياتهم الشخصية والمهنية من خلال تطوير قدراتهم على التفكير بشكل مستقل ومنطقي.</a:t>
            </a:r>
            <a:r>
              <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و</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هو مهارة أساسية تهدف إلى تحسين جودة التعليم وتعزيز قدرات الطلاب على التحليل والتقييم واتخاذ القرارات المستنيرة. </a:t>
            </a:r>
            <a:r>
              <a:rPr lang="ar-JO" sz="1600" kern="0">
                <a:solidFill>
                  <a:srgbClr val="000000"/>
                </a:solidFill>
                <a:latin typeface="Alexandria" pitchFamily="2" charset="-78"/>
                <a:ea typeface="Calibri"/>
                <a:cs typeface="Alexandria" pitchFamily="2" charset="-78"/>
                <a:sym typeface="Calibri"/>
              </a:rPr>
              <a:t>ومن </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أهمية التفكير الناقد في التعليم:</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R="0" lvl="0" algn="just" defTabSz="914400" rtl="1" eaLnBrk="1" fontAlgn="auto" latinLnBrk="0" hangingPunct="1">
              <a:lnSpc>
                <a:spcPct val="100000"/>
              </a:lnSpc>
              <a:spcBef>
                <a:spcPts val="0"/>
              </a:spcBef>
              <a:spcAft>
                <a:spcPts val="0"/>
              </a:spcAft>
              <a:buClr>
                <a:srgbClr val="000000"/>
              </a:buClr>
              <a:buSzTx/>
              <a:tabLst/>
              <a:defRPr/>
            </a:pP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تحليل المعلومات</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a:t>
            </a:r>
            <a:r>
              <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يساعد التفكير الناقد الطلاب على تحليل المعلومات بشكل منهجي</a:t>
            </a:r>
            <a:r>
              <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مما يمكنهم من فهم المواد الدراسية </a:t>
            </a:r>
          </a:p>
          <a:p>
            <a:pPr marR="0" lvl="0" algn="just" defTabSz="914400" rtl="1" eaLnBrk="1" fontAlgn="auto" latinLnBrk="0" hangingPunct="1">
              <a:lnSpc>
                <a:spcPct val="100000"/>
              </a:lnSpc>
              <a:spcBef>
                <a:spcPts val="0"/>
              </a:spcBef>
              <a:spcAft>
                <a:spcPts val="0"/>
              </a:spcAft>
              <a:buClr>
                <a:srgbClr val="000000"/>
              </a:buClr>
              <a:buSzTx/>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مثال: عند دراسة حدث تاريخي، يمكن للطلاب تحليل الأسباب والنتائج المختلفة لهذا الحدث بدلاً من مجرد حفظ التواريخ.</a:t>
            </a:r>
            <a:endPar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a:buAutoNum type="arabicPeriod"/>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2</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تقييم المواقف:</a:t>
            </a:r>
            <a:r>
              <a:rPr kumimoji="0" lang="ar-AE"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يمكن للطلاب تقييم المواقف المختلفة بشكل نقدي، مما يساعدهم على تطوير وجهات نظر مستنيرة ومستقلة.</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مثال: في مناقشة موضوع اجتماعي، يمكن للطلاب تقييم الحجج المؤيدة والمعارضة للوصول إلى استنتاج منطقي.</a:t>
            </a:r>
            <a:endPar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3. </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اتخاذ قرارات مستنيرة: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يعزز التفكير الناقد قدرة الطلاب على اتخاذ قرارات مستنيرة بناءً على تحليل الأدلة والمعلومات المتاحة.</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مثال: عند اختيار مشروع بحثي، يمكن للطلاب تقييم المصادر المختلفة واختيار الموضوع الأكثر أهمية وفائدة.</a:t>
            </a:r>
            <a:endPar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4. </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تشجيع التساؤل والبحث:</a:t>
            </a:r>
            <a:r>
              <a:rPr kumimoji="0" lang="ar-AE"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يشجع التفكير الناقد الطلاب على طرح الأسئلة والبحث عن إجابات، مما يعزز روح الفضول والاستكشاف.</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مثال: في مادة العلوم، يمكن للطلاب طرح أسئلة حول الظواهر الطبيعية والبحث عن تفسيرات علمية لها.</a:t>
            </a:r>
            <a:endPar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5. </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تحسين مهارات التواصل:</a:t>
            </a:r>
            <a:r>
              <a:rPr kumimoji="0" lang="ar-AE"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يساعد التفكير الناقد الطلاب على التعبير عن أفكارهم بوضوح ومنطقية</a:t>
            </a:r>
            <a:r>
              <a:rPr kumimoji="0" lang="ar-AE"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a:t>
            </a: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مثال: في مناقشة صفية، يمكن للطلاب تقديم حججهم بشكل منظم ومقنع.</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6. </a:t>
            </a:r>
            <a:r>
              <a:rPr kumimoji="0" lang="ar-JO"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تعزيز التعلّم المستمر</a:t>
            </a:r>
            <a:r>
              <a:rPr kumimoji="0" lang="ar-AE" sz="16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يعزز التفكير الناقد التعلّم المستمر من خلال تشجيع الطلاب على مراجعة وتقييم أفكارهم بشكل دوري.</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مثال: بعد انتهاء مشروع، يمكن للطلاب تقييم ما تعلموه وكيف يمكنهم تحسين أدائهم في المستقبل.</a:t>
            </a:r>
          </a:p>
        </p:txBody>
      </p:sp>
      <p:pic>
        <p:nvPicPr>
          <p:cNvPr id="2" name="Graphic 21">
            <a:extLst>
              <a:ext uri="{FF2B5EF4-FFF2-40B4-BE49-F238E27FC236}">
                <a16:creationId xmlns:a16="http://schemas.microsoft.com/office/drawing/2014/main" id="{8383680D-0F42-A61D-A81D-3EB5236F62B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extLst>
      <p:ext uri="{BB962C8B-B14F-4D97-AF65-F5344CB8AC3E}">
        <p14:creationId xmlns:p14="http://schemas.microsoft.com/office/powerpoint/2010/main" val="3389242838"/>
      </p:ext>
    </p:extLst>
  </p:cSld>
  <p:clrMapOvr>
    <a:masterClrMapping/>
  </p:clrMapOvr>
  <mc:AlternateContent xmlns:mc="http://schemas.openxmlformats.org/markup-compatibility/2006" xmlns:p14="http://schemas.microsoft.com/office/powerpoint/2010/main">
    <mc:Choice Requires="p14">
      <p:transition spd="med" p14:dur="700" advTm="170000">
        <p:fade/>
      </p:transition>
    </mc:Choice>
    <mc:Fallback xmlns="">
      <p:transition spd="med" advTm="17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1"/>
          <p:cNvSpPr/>
          <p:nvPr/>
        </p:nvSpPr>
        <p:spPr>
          <a:xfrm>
            <a:off x="41615" y="795310"/>
            <a:ext cx="12108770" cy="6018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32" name="Google Shape;332;p21"/>
          <p:cNvSpPr txBox="1"/>
          <p:nvPr/>
        </p:nvSpPr>
        <p:spPr>
          <a:xfrm>
            <a:off x="2918398" y="251875"/>
            <a:ext cx="5769890" cy="40006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دور المعلم في تنمية مهارات التفكير الناقد </a:t>
            </a:r>
            <a:endParaRPr kumimoji="0"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33" name="Google Shape;333;p21"/>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34" name="Google Shape;334;p21"/>
          <p:cNvSpPr txBox="1"/>
          <p:nvPr/>
        </p:nvSpPr>
        <p:spPr>
          <a:xfrm>
            <a:off x="470471" y="210535"/>
            <a:ext cx="1089025"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36" name="Google Shape;336;p21"/>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338" name="Google Shape;338;p21"/>
          <p:cNvSpPr txBox="1"/>
          <p:nvPr/>
        </p:nvSpPr>
        <p:spPr>
          <a:xfrm>
            <a:off x="5819775" y="923551"/>
            <a:ext cx="6222168" cy="618626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i="0" u="none" strike="noStrike" kern="0" cap="none" spc="0" normalizeH="0" baseline="0" noProof="0">
                <a:ln>
                  <a:noFill/>
                </a:ln>
                <a:effectLst/>
                <a:uLnTx/>
                <a:uFillTx/>
                <a:latin typeface="Alexandria" pitchFamily="2" charset="-78"/>
                <a:ea typeface="Calibri"/>
                <a:cs typeface="Alexandria" pitchFamily="2" charset="-78"/>
                <a:sym typeface="Calibri"/>
              </a:rPr>
              <a:t>يأتي دور المعلم من خلال تطبيق بعض الأفكار لتنمية التفكير الناقد لدى الطلبة </a:t>
            </a:r>
            <a:r>
              <a:rPr kumimoji="0" lang="ar-AE" i="0" u="none" strike="noStrike" kern="0" cap="none" spc="0" normalizeH="0" baseline="0" noProof="0">
                <a:ln>
                  <a:noFill/>
                </a:ln>
                <a:effectLst/>
                <a:uLnTx/>
                <a:uFillTx/>
                <a:latin typeface="Alexandria" pitchFamily="2" charset="-78"/>
                <a:ea typeface="Calibri"/>
                <a:cs typeface="Alexandria" pitchFamily="2" charset="-78"/>
                <a:sym typeface="Calibri"/>
              </a:rPr>
              <a:t>ب</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أن يقوم بطرح موضوعات للبحث والمناقشة التي يستخدم فيها الطلاب التفكير الناقد، فيقومون أولًا بجمع المعلومات من المكتبة والإنترنت. ثم يقومون بإدارة الحوار بينهم وبين المعلم ويسجلون ملاحظاتهم ويعقدون المقارنات ويستمروا في البحث حتى الوصول إلى وجهة نظر نهائية.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lang="ar-JO" kern="0">
              <a:solidFill>
                <a:srgbClr val="000000"/>
              </a:solidFill>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إن معرفة المعلم لأنشطة التفكير الناقد أمر هام لتعليم مهارات التفكير الناقد للطلبة </a:t>
            </a:r>
            <a:r>
              <a:rPr kumimoji="0" lang="ar-JO"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كمهارات التواصل ومهارة حل المشكلات، والمرونة </a:t>
            </a:r>
            <a:r>
              <a:rPr kumimoji="0" lang="ar-JO" b="0" i="0" u="sng" strike="noStrike" kern="0" cap="none" spc="0" normalizeH="0" baseline="0" noProof="0" err="1">
                <a:ln>
                  <a:noFill/>
                </a:ln>
                <a:solidFill>
                  <a:srgbClr val="000000"/>
                </a:solidFill>
                <a:effectLst/>
                <a:uLnTx/>
                <a:uFillTx/>
                <a:latin typeface="Alexandria" pitchFamily="2" charset="-78"/>
                <a:ea typeface="Calibri"/>
                <a:cs typeface="Alexandria" pitchFamily="2" charset="-78"/>
                <a:sym typeface="Calibri"/>
              </a:rPr>
              <a:t>والإنفتاح</a:t>
            </a:r>
            <a:r>
              <a:rPr kumimoji="0" lang="ar-JO"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وتقبل الرأي الآخر، </a:t>
            </a:r>
            <a:r>
              <a:rPr kumimoji="0" lang="ar-JO" b="0" i="0" u="sng" strike="noStrike" kern="0" cap="none" spc="0" normalizeH="0" baseline="0" noProof="0" err="1">
                <a:ln>
                  <a:noFill/>
                </a:ln>
                <a:solidFill>
                  <a:srgbClr val="000000"/>
                </a:solidFill>
                <a:effectLst/>
                <a:uLnTx/>
                <a:uFillTx/>
                <a:latin typeface="Alexandria" pitchFamily="2" charset="-78"/>
                <a:ea typeface="Calibri"/>
                <a:cs typeface="Alexandria" pitchFamily="2" charset="-78"/>
                <a:sym typeface="Calibri"/>
              </a:rPr>
              <a:t>والإطلاع</a:t>
            </a:r>
            <a:r>
              <a:rPr kumimoji="0" lang="ar-JO"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على العالم الخارجي</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كما تعتبر مهارة </a:t>
            </a:r>
            <a:r>
              <a:rPr kumimoji="0" lang="ar-JO" b="0" i="0" u="sng"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تصنيف الأنماط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طريقة ممتازة لممارسة التفكير الناقد عند الطلاب.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lang="ar-JO" kern="0">
              <a:solidFill>
                <a:srgbClr val="000000"/>
              </a:solidFill>
              <a:latin typeface="Alexandria" pitchFamily="2" charset="-78"/>
              <a:cs typeface="Alexandria" pitchFamily="2" charset="-78"/>
              <a:sym typeface="Calibri"/>
            </a:endParaRPr>
          </a:p>
          <a:p>
            <a:pPr algn="just" rtl="1">
              <a:buClr>
                <a:srgbClr val="000000"/>
              </a:buClr>
              <a:defRPr/>
            </a:pP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إن تطوير مهارات التفكير الناقد لدى الطلبة أمر ضروري يساعدهم على اتخاذ القرارات ويسمح لهم بمواصلة التطور وتنمية المهارات بعد التخرج. فالتفكير الناقد يعطي فرصة للطلبة لفهم أعمق للروابط بين المفاهيم والمصطلحات العلمية في عملية التعلّم. كما أنه يحفز الطلاب على ربط المعلومات والمعارف النظرية داخل الكتب الدراسية مع ظروف الحياة الواقعية .</a:t>
            </a:r>
            <a:endParaRPr kumimoji="0" lang="ar-JO"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AA90ACB9-0B22-C15F-7613-7E97AF2AB2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6146" name="Picture 2">
            <a:extLst>
              <a:ext uri="{FF2B5EF4-FFF2-40B4-BE49-F238E27FC236}">
                <a16:creationId xmlns:a16="http://schemas.microsoft.com/office/drawing/2014/main" id="{916D4BD1-D7E2-4DE0-8434-3D149204E7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058" y="937305"/>
            <a:ext cx="5746168" cy="5668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419326"/>
      </p:ext>
    </p:extLst>
  </p:cSld>
  <p:clrMapOvr>
    <a:masterClrMapping/>
  </p:clrMapOvr>
  <mc:AlternateContent xmlns:mc="http://schemas.openxmlformats.org/markup-compatibility/2006" xmlns:p14="http://schemas.microsoft.com/office/powerpoint/2010/main">
    <mc:Choice Requires="p14">
      <p:transition spd="med" p14:dur="700" advTm="115000">
        <p:fade/>
      </p:transition>
    </mc:Choice>
    <mc:Fallback xmlns="">
      <p:transition spd="med" advTm="11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1"/>
          <p:cNvSpPr/>
          <p:nvPr/>
        </p:nvSpPr>
        <p:spPr>
          <a:xfrm>
            <a:off x="41615" y="795310"/>
            <a:ext cx="12108770" cy="6018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32" name="Google Shape;332;p21"/>
          <p:cNvSpPr txBox="1"/>
          <p:nvPr/>
        </p:nvSpPr>
        <p:spPr>
          <a:xfrm>
            <a:off x="2918398" y="251875"/>
            <a:ext cx="5769890" cy="40006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دور المعلم في تنمية مهارات التفكير الناقد </a:t>
            </a:r>
            <a:endParaRPr kumimoji="0"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33" name="Google Shape;333;p21"/>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34" name="Google Shape;334;p21"/>
          <p:cNvSpPr txBox="1"/>
          <p:nvPr/>
        </p:nvSpPr>
        <p:spPr>
          <a:xfrm>
            <a:off x="470471" y="210535"/>
            <a:ext cx="1089025"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36" name="Google Shape;336;p21"/>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337" name="Google Shape;337;p21"/>
          <p:cNvSpPr txBox="1"/>
          <p:nvPr/>
        </p:nvSpPr>
        <p:spPr>
          <a:xfrm>
            <a:off x="-31934" y="6873335"/>
            <a:ext cx="6094520" cy="215403"/>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https://tarbiyaa.com</a:t>
            </a:r>
            <a:endParaRPr kumimoji="0" sz="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
        <p:nvSpPr>
          <p:cNvPr id="338" name="Google Shape;338;p21"/>
          <p:cNvSpPr txBox="1"/>
          <p:nvPr/>
        </p:nvSpPr>
        <p:spPr>
          <a:xfrm>
            <a:off x="285750" y="1086621"/>
            <a:ext cx="11756193" cy="5078273"/>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إقامة المناظرات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يمكن للمعلم أن يقوم بعمل مناظرات داخل الفصل فيقوم بطرح قضية ما، ويتولى كل طرف من الطلبة التحيز لرأي معين وتقام مناظرة بين الطرفين. وعلى كل طرف أن يقدم جميع الحجج والدلائل التي تؤكد صحة كلامه ويقوم بقية الطلبة بطرح الأسئلة وتحليل تلك الحجج والوصول إلى حل نهائي. </a:t>
            </a: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طرح الأسئلة :</a:t>
            </a:r>
            <a:r>
              <a:rPr kumimoji="0" lang="ar-JO"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إن طرح الأسئلة أداة أساسية لتطوير مهارات التفكير الناقد. وهي أبسط استراتيجية سهلة التنفيذ في الفصل الدراسي. ويحتاج المعلم فيها إلي طرح أسئلة تتطلب من الطلاب التعمق أكثر بأن تكون أسئلة مفتوحة بدلاً من أسئلة “نعم” أو “لا”. على سبيل المثال، بدلاً من سؤال الطلاب، “هل التعلّم مهم؟” اطرح سؤال مفتوح مثل” لماذا التعلّم مهم؟”. الأسئلة المفتوحة تمنح الطلاب فرصة أكبر لفحص معرفتهم المتعلقة بالموضوع. </a:t>
            </a: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العمل الجماعي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على المعلم أن يشجع طلابه للعمل الجماعي فيقوم بتقسيمهم إلى مجموعات. فالعمل التعاوني يعلمهم تبادل الأفكار، والمشاركة، والتحليل والنقاش. كما يساعدهم على طرح الآراء ومناقشاتها بشكل تلقائي حتى يصلوا إلى وجهة نظر نهائية يتفق عل</a:t>
            </a:r>
            <a:r>
              <a:rPr kumimoji="0" lang="ar-AE"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ي</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ها ويدعمها جميع أعضاء المجموعة. </a:t>
            </a: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التقييم الذاتي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ويأتي دور المعلم في تنمية مهارات التفكير الناقد لدى تلاميذه بأن يعلمهم كيف يقيمون أنفسهم في الأنشطة المختلفة فإن ذلك ينمي داخلهم مهارة التفكير الناقد. ويساعدهم على تحليل أدائهم ومعرفة نقاط الضعف والقوة بحيادية ومنطقية ودون تحيز ، وبذلك يكون المعلم قد نجح في تعليم طلابه التفكير الناقد.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en-GB"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AA90ACB9-0B22-C15F-7613-7E97AF2AB2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18000">
        <p:fade/>
      </p:transition>
    </mc:Choice>
    <mc:Fallback xmlns="">
      <p:transition spd="med" advTm="11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22"/>
          <p:cNvSpPr/>
          <p:nvPr/>
        </p:nvSpPr>
        <p:spPr>
          <a:xfrm>
            <a:off x="251926" y="960634"/>
            <a:ext cx="11756571" cy="56206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45" name="Google Shape;345;p22"/>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46" name="Google Shape;346;p22"/>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48" name="Google Shape;348;p22"/>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349" name="Google Shape;349;p22"/>
          <p:cNvSpPr txBox="1"/>
          <p:nvPr/>
        </p:nvSpPr>
        <p:spPr>
          <a:xfrm>
            <a:off x="251926" y="6533158"/>
            <a:ext cx="6094520" cy="26157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1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https://tarbiyaa.com</a:t>
            </a:r>
            <a:endParaRPr kumimoji="0" sz="11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
        <p:nvSpPr>
          <p:cNvPr id="350" name="Google Shape;350;p22"/>
          <p:cNvSpPr txBox="1"/>
          <p:nvPr/>
        </p:nvSpPr>
        <p:spPr>
          <a:xfrm>
            <a:off x="472002" y="1278100"/>
            <a:ext cx="11316418" cy="4524275"/>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التعلّم القائم على حل المشكلات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هو استراتيجية تشجع الطلاب على استخدام مهارات التفكير الناقد من خلال توفير هيكل للاكتشاف يساعد الطلاب على تعميق الفهم من خلال خطوات بسيطة ويمكن تكرارها لكل موضوع جديد: استكشف موضوع أو مشكلة معينة. امنح الطلاب مشكلة واطلب منهم جمع المعلومات لتشكيل حل.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العصف الذهني</a:t>
            </a:r>
            <a:r>
              <a:rPr kumimoji="0" lang="ar-JO"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هو استراتيجية تشجع  الطلاب على البحث في المشكلة وطرح الأفكار والحلول الممكنة. ومناقشة الاعتبارات لكل حل مقدم. ثم استخلاص الحل ، مما يساعد الطلاب على المناقشة والتعلم من بعضهم البعض، وتوضيح الحل والخطوات المتبعة لحل المشكلة. كما يجب على الطلاب شرح الخطوات والإجراءات التي يجب اتخاذها لحل المشكلة. </a:t>
            </a: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استخدام التعلّم النشط : </a:t>
            </a:r>
            <a:r>
              <a:rPr kumimoji="0" lang="ar-JO"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من خلال تحويل الطلاب إلى متعلمين نشطين أحد أهم الأهداف الأساسية للتفكير الناقد. غالبًا ما يتفاعل الطلاب بهدوء مع المادة، أو يتعلمونها دون التفكير بها أو ربطها بما يعرفونه بالفعل من خبرات حياتية سابقة. ولذلك من ربط هذه المعلومات والمعارف بالخبرات السابقة وهذا يولد طريق أسرع في الدماغ وروابط أقوي تحسن الذاكرة. وتعلم التفكير الناقد سيساعد الطلاب على تحليل المعلومات وعدم أخذها في ظاهرها. فالتفكير الناقد يعد مهارة أساسية في الفصل الدراسي و مهارة حياتية لأي مهنة مستقبلية للطلاب تقريبًا. </a:t>
            </a:r>
            <a:endParaRPr kumimoji="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78A61F74-CCFA-4A59-4AA4-48B0043900F9}"/>
              </a:ext>
            </a:extLst>
          </p:cNvPr>
          <p:cNvSpPr txBox="1"/>
          <p:nvPr/>
        </p:nvSpPr>
        <p:spPr>
          <a:xfrm>
            <a:off x="3215680" y="170382"/>
            <a:ext cx="60960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دور المعلم في تنمية مهارات التفكير الناقد </a:t>
            </a:r>
          </a:p>
        </p:txBody>
      </p:sp>
      <p:pic>
        <p:nvPicPr>
          <p:cNvPr id="2" name="Graphic 21">
            <a:extLst>
              <a:ext uri="{FF2B5EF4-FFF2-40B4-BE49-F238E27FC236}">
                <a16:creationId xmlns:a16="http://schemas.microsoft.com/office/drawing/2014/main" id="{68ED47D9-7F35-1E38-EBE5-0E5D1BCF91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26000">
        <p:fade/>
      </p:transition>
    </mc:Choice>
    <mc:Fallback xmlns="">
      <p:transition spd="med" advTm="12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a:extLst>
            <a:ext uri="{FF2B5EF4-FFF2-40B4-BE49-F238E27FC236}">
              <a16:creationId xmlns:a16="http://schemas.microsoft.com/office/drawing/2014/main" id="{EC08850A-E70B-2341-C2D4-EDD503676D40}"/>
            </a:ext>
          </a:extLst>
        </p:cNvPr>
        <p:cNvGrpSpPr/>
        <p:nvPr/>
      </p:nvGrpSpPr>
      <p:grpSpPr>
        <a:xfrm>
          <a:off x="0" y="0"/>
          <a:ext cx="0" cy="0"/>
          <a:chOff x="0" y="0"/>
          <a:chExt cx="0" cy="0"/>
        </a:xfrm>
      </p:grpSpPr>
      <p:sp>
        <p:nvSpPr>
          <p:cNvPr id="391" name="Google Shape;391;p26">
            <a:extLst>
              <a:ext uri="{FF2B5EF4-FFF2-40B4-BE49-F238E27FC236}">
                <a16:creationId xmlns:a16="http://schemas.microsoft.com/office/drawing/2014/main" id="{E6989F8E-63E9-FA2E-D994-1F4DE4BCDF97}"/>
              </a:ext>
            </a:extLst>
          </p:cNvPr>
          <p:cNvSpPr/>
          <p:nvPr/>
        </p:nvSpPr>
        <p:spPr>
          <a:xfrm>
            <a:off x="12311" y="877971"/>
            <a:ext cx="12192000" cy="5853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92" name="Google Shape;392;p26">
            <a:extLst>
              <a:ext uri="{FF2B5EF4-FFF2-40B4-BE49-F238E27FC236}">
                <a16:creationId xmlns:a16="http://schemas.microsoft.com/office/drawing/2014/main" id="{510DEE47-71D6-A8F4-0E01-702F9998041C}"/>
              </a:ext>
            </a:extLst>
          </p:cNvPr>
          <p:cNvSpPr txBox="1"/>
          <p:nvPr/>
        </p:nvSpPr>
        <p:spPr>
          <a:xfrm>
            <a:off x="2495600" y="181373"/>
            <a:ext cx="7225422"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rPr>
              <a:t>دور المدرسة في تنمية التفكير الناقد</a:t>
            </a:r>
            <a:endParaRPr kumimoji="0" sz="2400" b="1" i="0" u="none" strike="noStrike" kern="0" cap="none" spc="0" normalizeH="0" baseline="0" noProof="0">
              <a:ln>
                <a:noFill/>
              </a:ln>
              <a:solidFill>
                <a:srgbClr val="00B0F0"/>
              </a:solidFill>
              <a:effectLst/>
              <a:uLnTx/>
              <a:uFillTx/>
              <a:latin typeface="Alexandria" pitchFamily="2" charset="-78"/>
              <a:ea typeface="Times New Roman"/>
              <a:cs typeface="Alexandria" pitchFamily="2" charset="-78"/>
              <a:sym typeface="Times New Roman"/>
            </a:endParaRPr>
          </a:p>
        </p:txBody>
      </p:sp>
      <p:sp>
        <p:nvSpPr>
          <p:cNvPr id="393" name="Google Shape;393;p26">
            <a:extLst>
              <a:ext uri="{FF2B5EF4-FFF2-40B4-BE49-F238E27FC236}">
                <a16:creationId xmlns:a16="http://schemas.microsoft.com/office/drawing/2014/main" id="{59202BBE-1FDA-8C6C-6107-CE6D9D2F307C}"/>
              </a:ext>
            </a:extLst>
          </p:cNvPr>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94" name="Google Shape;394;p26">
            <a:extLst>
              <a:ext uri="{FF2B5EF4-FFF2-40B4-BE49-F238E27FC236}">
                <a16:creationId xmlns:a16="http://schemas.microsoft.com/office/drawing/2014/main" id="{EA08BDE8-3FF9-0DAE-A239-1A796A3D573B}"/>
              </a:ext>
            </a:extLst>
          </p:cNvPr>
          <p:cNvSpPr txBox="1"/>
          <p:nvPr/>
        </p:nvSpPr>
        <p:spPr>
          <a:xfrm>
            <a:off x="470471" y="210535"/>
            <a:ext cx="1012415"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95" name="Google Shape;395;p26">
            <a:extLst>
              <a:ext uri="{FF2B5EF4-FFF2-40B4-BE49-F238E27FC236}">
                <a16:creationId xmlns:a16="http://schemas.microsoft.com/office/drawing/2014/main" id="{A4E6865E-A4E8-13B0-CFEC-DA5B33013D90}"/>
              </a:ext>
            </a:extLst>
          </p:cNvPr>
          <p:cNvSpPr txBox="1"/>
          <p:nvPr/>
        </p:nvSpPr>
        <p:spPr>
          <a:xfrm>
            <a:off x="186432" y="935662"/>
            <a:ext cx="11912576" cy="1200288"/>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ت</a:t>
            </a: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سهم المدرسة في تنمية التفكير الناقد لدى الطلبة كونها البيئة الثانية التي يقضي فيها الطلبة فترة زمنية طويلة بعد البيت، كما أنها الركيزة الأساسية في تحقيق الأهداف التعليمية وتنمية مواهب من خلال عدة جوانب مثل توفير بيئة تعليمية محفزة وتدريب المعلمين ودمج التفكير الناقد في المناهج واستخدام تقنيات التقييم المناسبة وتشجيع التعلّم التعاوني.</a:t>
            </a:r>
          </a:p>
        </p:txBody>
      </p:sp>
      <p:sp>
        <p:nvSpPr>
          <p:cNvPr id="397" name="Google Shape;397;p26">
            <a:extLst>
              <a:ext uri="{FF2B5EF4-FFF2-40B4-BE49-F238E27FC236}">
                <a16:creationId xmlns:a16="http://schemas.microsoft.com/office/drawing/2014/main" id="{375DBBA1-66FB-CA96-97BD-0F1B0A9D85B4}"/>
              </a:ext>
            </a:extLst>
          </p:cNvPr>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3" name="Picture 2">
            <a:extLst>
              <a:ext uri="{FF2B5EF4-FFF2-40B4-BE49-F238E27FC236}">
                <a16:creationId xmlns:a16="http://schemas.microsoft.com/office/drawing/2014/main" id="{CC4CC32E-F936-DFB5-C96B-3CB76380550E}"/>
              </a:ext>
            </a:extLst>
          </p:cNvPr>
          <p:cNvPicPr>
            <a:picLocks noChangeAspect="1"/>
          </p:cNvPicPr>
          <p:nvPr/>
        </p:nvPicPr>
        <p:blipFill>
          <a:blip r:embed="rId3"/>
          <a:stretch>
            <a:fillRect/>
          </a:stretch>
        </p:blipFill>
        <p:spPr>
          <a:xfrm>
            <a:off x="4423058" y="1909214"/>
            <a:ext cx="7727238" cy="4620621"/>
          </a:xfrm>
          <a:prstGeom prst="rect">
            <a:avLst/>
          </a:prstGeom>
        </p:spPr>
      </p:pic>
      <p:pic>
        <p:nvPicPr>
          <p:cNvPr id="2" name="Graphic 21">
            <a:extLst>
              <a:ext uri="{FF2B5EF4-FFF2-40B4-BE49-F238E27FC236}">
                <a16:creationId xmlns:a16="http://schemas.microsoft.com/office/drawing/2014/main" id="{6904F141-BC1C-65D7-A061-951CFE5396B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4" name="Picture 3">
            <a:extLst>
              <a:ext uri="{FF2B5EF4-FFF2-40B4-BE49-F238E27FC236}">
                <a16:creationId xmlns:a16="http://schemas.microsoft.com/office/drawing/2014/main" id="{EA131C33-5944-D374-DD58-B11DBC57EEE4}"/>
              </a:ext>
            </a:extLst>
          </p:cNvPr>
          <p:cNvPicPr>
            <a:picLocks noChangeAspect="1"/>
          </p:cNvPicPr>
          <p:nvPr/>
        </p:nvPicPr>
        <p:blipFill>
          <a:blip r:embed="rId5"/>
          <a:stretch>
            <a:fillRect/>
          </a:stretch>
        </p:blipFill>
        <p:spPr>
          <a:xfrm>
            <a:off x="94708" y="2274477"/>
            <a:ext cx="4420074" cy="3844031"/>
          </a:xfrm>
          <a:prstGeom prst="rect">
            <a:avLst/>
          </a:prstGeom>
        </p:spPr>
      </p:pic>
    </p:spTree>
    <p:extLst>
      <p:ext uri="{BB962C8B-B14F-4D97-AF65-F5344CB8AC3E}">
        <p14:creationId xmlns:p14="http://schemas.microsoft.com/office/powerpoint/2010/main" val="1646046229"/>
      </p:ext>
    </p:extLst>
  </p:cSld>
  <p:clrMapOvr>
    <a:masterClrMapping/>
  </p:clrMapOvr>
  <mc:AlternateContent xmlns:mc="http://schemas.openxmlformats.org/markup-compatibility/2006" xmlns:p14="http://schemas.microsoft.com/office/powerpoint/2010/main">
    <mc:Choice Requires="p14">
      <p:transition spd="med" p14:dur="700" advTm="115000">
        <p:fade/>
      </p:transition>
    </mc:Choice>
    <mc:Fallback xmlns="">
      <p:transition spd="med" advTm="11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23"/>
          <p:cNvSpPr/>
          <p:nvPr/>
        </p:nvSpPr>
        <p:spPr>
          <a:xfrm>
            <a:off x="0" y="725755"/>
            <a:ext cx="12148812" cy="62316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57" name="Google Shape;357;p23"/>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58" name="Google Shape;358;p23"/>
          <p:cNvSpPr txBox="1"/>
          <p:nvPr/>
        </p:nvSpPr>
        <p:spPr>
          <a:xfrm>
            <a:off x="470472" y="210535"/>
            <a:ext cx="1019292"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59" name="Google Shape;359;p23"/>
          <p:cNvSpPr txBox="1"/>
          <p:nvPr/>
        </p:nvSpPr>
        <p:spPr>
          <a:xfrm>
            <a:off x="610386" y="818315"/>
            <a:ext cx="11350955" cy="923289"/>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إن تعليم التفكير الناقد يعتبر هدفاً أساسياً يجب السعي لتحقيقه في الوقت الحاضر، ويمكن تلخيص أهمية تعليم التفكير الناقد من خلال عدة نقاط أهمها: </a:t>
            </a:r>
            <a:endParaRPr kumimoji="0"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342900" marR="0" lvl="0" indent="-215900" algn="r" defTabSz="914400" rtl="1" eaLnBrk="1" fontAlgn="auto" latinLnBrk="0" hangingPunct="1">
              <a:lnSpc>
                <a:spcPct val="100000"/>
              </a:lnSpc>
              <a:spcBef>
                <a:spcPts val="0"/>
              </a:spcBef>
              <a:spcAft>
                <a:spcPts val="0"/>
              </a:spcAft>
              <a:buClr>
                <a:srgbClr val="000000"/>
              </a:buClr>
              <a:buSzPts val="2000"/>
              <a:buFont typeface="Arial"/>
              <a:buNone/>
              <a:tabLst/>
              <a:defRPr/>
            </a:pPr>
            <a:endParaRPr kumimoji="0" sz="1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62" name="Google Shape;362;p23"/>
          <p:cNvSpPr txBox="1"/>
          <p:nvPr/>
        </p:nvSpPr>
        <p:spPr>
          <a:xfrm>
            <a:off x="191344" y="6658098"/>
            <a:ext cx="6094520" cy="23079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9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https://tarbiyaa.com</a:t>
            </a:r>
            <a:endParaRPr kumimoji="0" sz="9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p:txBody>
      </p:sp>
      <p:graphicFrame>
        <p:nvGraphicFramePr>
          <p:cNvPr id="4" name="Diagram 3">
            <a:extLst>
              <a:ext uri="{FF2B5EF4-FFF2-40B4-BE49-F238E27FC236}">
                <a16:creationId xmlns:a16="http://schemas.microsoft.com/office/drawing/2014/main" id="{82549F7F-489C-A593-486A-CB2907F322B4}"/>
              </a:ext>
            </a:extLst>
          </p:cNvPr>
          <p:cNvGraphicFramePr/>
          <p:nvPr>
            <p:extLst>
              <p:ext uri="{D42A27DB-BD31-4B8C-83A1-F6EECF244321}">
                <p14:modId xmlns:p14="http://schemas.microsoft.com/office/powerpoint/2010/main" val="2116274217"/>
              </p:ext>
            </p:extLst>
          </p:nvPr>
        </p:nvGraphicFramePr>
        <p:xfrm>
          <a:off x="498268" y="5116396"/>
          <a:ext cx="11350955" cy="146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736EDA3-F17F-21DB-E820-D55A8B78AF6B}"/>
              </a:ext>
            </a:extLst>
          </p:cNvPr>
          <p:cNvSpPr txBox="1"/>
          <p:nvPr/>
        </p:nvSpPr>
        <p:spPr>
          <a:xfrm>
            <a:off x="4606236" y="248827"/>
            <a:ext cx="60960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أهمية </a:t>
            </a:r>
            <a:r>
              <a:rPr kumimoji="0" lang="ar-JO" sz="20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التفكير الناقد </a:t>
            </a:r>
          </a:p>
        </p:txBody>
      </p:sp>
      <p:pic>
        <p:nvPicPr>
          <p:cNvPr id="2" name="Graphic 21">
            <a:extLst>
              <a:ext uri="{FF2B5EF4-FFF2-40B4-BE49-F238E27FC236}">
                <a16:creationId xmlns:a16="http://schemas.microsoft.com/office/drawing/2014/main" id="{5F6631C9-AE99-844F-7AA5-A97088BAA8EE}"/>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graphicFrame>
        <p:nvGraphicFramePr>
          <p:cNvPr id="5" name="Table 4">
            <a:extLst>
              <a:ext uri="{FF2B5EF4-FFF2-40B4-BE49-F238E27FC236}">
                <a16:creationId xmlns:a16="http://schemas.microsoft.com/office/drawing/2014/main" id="{9F198413-86D3-5A37-22C7-9C5CDBB4187D}"/>
              </a:ext>
            </a:extLst>
          </p:cNvPr>
          <p:cNvGraphicFramePr>
            <a:graphicFrameLocks noGrp="1"/>
          </p:cNvGraphicFramePr>
          <p:nvPr/>
        </p:nvGraphicFramePr>
        <p:xfrm>
          <a:off x="43188" y="1465657"/>
          <a:ext cx="11806035" cy="3266406"/>
        </p:xfrm>
        <a:graphic>
          <a:graphicData uri="http://schemas.openxmlformats.org/drawingml/2006/table">
            <a:tbl>
              <a:tblPr rtl="1" firstRow="1" firstCol="1" bandRow="1">
                <a:tableStyleId>{BDBED569-4797-4DF1-A0F4-6AAB3CD982D8}</a:tableStyleId>
              </a:tblPr>
              <a:tblGrid>
                <a:gridCol w="2463243">
                  <a:extLst>
                    <a:ext uri="{9D8B030D-6E8A-4147-A177-3AD203B41FA5}">
                      <a16:colId xmlns:a16="http://schemas.microsoft.com/office/drawing/2014/main" val="3061222594"/>
                    </a:ext>
                  </a:extLst>
                </a:gridCol>
                <a:gridCol w="9342792">
                  <a:extLst>
                    <a:ext uri="{9D8B030D-6E8A-4147-A177-3AD203B41FA5}">
                      <a16:colId xmlns:a16="http://schemas.microsoft.com/office/drawing/2014/main" val="1371339788"/>
                    </a:ext>
                  </a:extLst>
                </a:gridCol>
              </a:tblGrid>
              <a:tr h="409079">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المعيار</a:t>
                      </a:r>
                      <a:endParaRPr lang="en-US" sz="1400" b="1" kern="100">
                        <a:effectLst/>
                        <a:latin typeface="Alexandria" pitchFamily="2" charset="-78"/>
                        <a:ea typeface="Calibri" panose="020F0502020204030204" pitchFamily="34" charset="0"/>
                        <a:cs typeface="Alexandria" pitchFamily="2" charset="-78"/>
                      </a:endParaRPr>
                    </a:p>
                  </a:txBody>
                  <a:tcPr marL="105399" marR="105399" marT="118573" marB="118573"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التفاصيل</a:t>
                      </a:r>
                      <a:endParaRPr lang="en-US" sz="1400" b="1" kern="100">
                        <a:effectLst/>
                        <a:latin typeface="Alexandria" pitchFamily="2" charset="-78"/>
                        <a:ea typeface="Calibri" panose="020F0502020204030204" pitchFamily="34" charset="0"/>
                        <a:cs typeface="Alexandria" pitchFamily="2" charset="-78"/>
                      </a:endParaRPr>
                    </a:p>
                  </a:txBody>
                  <a:tcPr marL="105399" marR="105399" marT="118573" marB="118573" anchor="ctr"/>
                </a:tc>
                <a:extLst>
                  <a:ext uri="{0D108BD9-81ED-4DB2-BD59-A6C34878D82A}">
                    <a16:rowId xmlns:a16="http://schemas.microsoft.com/office/drawing/2014/main" val="920693511"/>
                  </a:ext>
                </a:extLst>
              </a:tr>
              <a:tr h="563180">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تحسين اتخاذ القرارات</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يساعد في تقييم الخيارات المتاحة واتخاذ قرارات مبنية على تحليل منطقي وموضوعي</a:t>
                      </a:r>
                      <a:r>
                        <a:rPr lang="en-US" sz="1400" b="1" kern="0">
                          <a:effectLst/>
                          <a:latin typeface="Alexandria" pitchFamily="2" charset="-78"/>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extLst>
                  <a:ext uri="{0D108BD9-81ED-4DB2-BD59-A6C34878D82A}">
                    <a16:rowId xmlns:a16="http://schemas.microsoft.com/office/drawing/2014/main" val="3756380818"/>
                  </a:ext>
                </a:extLst>
              </a:tr>
              <a:tr h="563180">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زيادة المعرفة</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يدفع الأفراد إلى البحث والتعلم المستمر، مما يوسع من معرفتهم</a:t>
                      </a:r>
                      <a:r>
                        <a:rPr lang="en-US" sz="1400" b="1" kern="0">
                          <a:effectLst/>
                          <a:latin typeface="Alexandria" pitchFamily="2" charset="-78"/>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extLst>
                  <a:ext uri="{0D108BD9-81ED-4DB2-BD59-A6C34878D82A}">
                    <a16:rowId xmlns:a16="http://schemas.microsoft.com/office/drawing/2014/main" val="1376829573"/>
                  </a:ext>
                </a:extLst>
              </a:tr>
              <a:tr h="563180">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تعزيز الاستقلالية</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يشجع الأفراد على تكوين آرائهم الخاصة واتخاذ قراراتهم بناءً على تحليل منطقي</a:t>
                      </a:r>
                      <a:r>
                        <a:rPr lang="en-US" sz="1400" b="1" kern="0">
                          <a:effectLst/>
                          <a:latin typeface="Alexandria" pitchFamily="2" charset="-78"/>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extLst>
                  <a:ext uri="{0D108BD9-81ED-4DB2-BD59-A6C34878D82A}">
                    <a16:rowId xmlns:a16="http://schemas.microsoft.com/office/drawing/2014/main" val="623115491"/>
                  </a:ext>
                </a:extLst>
              </a:tr>
              <a:tr h="563180">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تحسين العمل الجماعي</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يساعد في تقييم وجهات النظر المختلفة والعمل معًا للوصول إلى حلول مشتركة</a:t>
                      </a:r>
                      <a:r>
                        <a:rPr lang="en-US" sz="1400" b="1" kern="0">
                          <a:effectLst/>
                          <a:latin typeface="Alexandria" pitchFamily="2" charset="-78"/>
                          <a:cs typeface="Alexandria" pitchFamily="2" charset="-78"/>
                        </a:rPr>
                        <a:t>.</a:t>
                      </a:r>
                      <a:r>
                        <a:rPr lang="ar-JO" sz="1400" b="1" kern="0">
                          <a:effectLst/>
                          <a:latin typeface="Alexandria" pitchFamily="2" charset="-78"/>
                          <a:cs typeface="Alexandria" pitchFamily="2" charset="-78"/>
                        </a:rPr>
                        <a:t> </a:t>
                      </a:r>
                      <a:r>
                        <a:rPr lang="ar-AE" sz="1400" b="1" kern="0">
                          <a:effectLst/>
                          <a:latin typeface="Alexandria" pitchFamily="2" charset="-78"/>
                          <a:cs typeface="Alexandria" pitchFamily="2" charset="-78"/>
                        </a:rPr>
                        <a:t>و</a:t>
                      </a:r>
                      <a:r>
                        <a:rPr lang="ar-JO" sz="1400" b="1" kern="0">
                          <a:effectLst/>
                          <a:latin typeface="Alexandria" pitchFamily="2" charset="-78"/>
                          <a:cs typeface="Alexandria" pitchFamily="2" charset="-78"/>
                        </a:rPr>
                        <a:t>تطوير مهارات التواصل</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extLst>
                  <a:ext uri="{0D108BD9-81ED-4DB2-BD59-A6C34878D82A}">
                    <a16:rowId xmlns:a16="http://schemas.microsoft.com/office/drawing/2014/main" val="4288178290"/>
                  </a:ext>
                </a:extLst>
              </a:tr>
              <a:tr h="563180">
                <a:tc>
                  <a:txBody>
                    <a:bodyPr/>
                    <a:lstStyle/>
                    <a:p>
                      <a:pPr marL="0" marR="0" algn="ctr" rtl="0">
                        <a:lnSpc>
                          <a:spcPct val="100000"/>
                        </a:lnSpc>
                        <a:spcBef>
                          <a:spcPts val="0"/>
                        </a:spcBef>
                        <a:spcAft>
                          <a:spcPts val="0"/>
                        </a:spcAft>
                      </a:pPr>
                      <a:r>
                        <a:rPr lang="ar-SA" sz="1400" b="1" kern="0">
                          <a:effectLst/>
                          <a:latin typeface="Alexandria" pitchFamily="2" charset="-78"/>
                          <a:cs typeface="Alexandria" pitchFamily="2" charset="-78"/>
                        </a:rPr>
                        <a:t>رفع كفاءة صنع القرار</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tc>
                  <a:txBody>
                    <a:bodyPr/>
                    <a:lstStyle/>
                    <a:p>
                      <a:pPr marL="0" marR="0" algn="r" rtl="1">
                        <a:lnSpc>
                          <a:spcPct val="100000"/>
                        </a:lnSpc>
                        <a:spcBef>
                          <a:spcPts val="0"/>
                        </a:spcBef>
                        <a:spcAft>
                          <a:spcPts val="0"/>
                        </a:spcAft>
                      </a:pPr>
                      <a:r>
                        <a:rPr lang="ar-SA" sz="1400" b="1" kern="0">
                          <a:effectLst/>
                          <a:latin typeface="Alexandria" pitchFamily="2" charset="-78"/>
                          <a:cs typeface="Alexandria" pitchFamily="2" charset="-78"/>
                        </a:rPr>
                        <a:t>يحسن عملية صنع القرار على مستوى المجتمع، مما يساهم في تقديم حلول أفضل للمشكلات المجتمعية</a:t>
                      </a:r>
                      <a:r>
                        <a:rPr lang="en-US" sz="1400" b="1" kern="0">
                          <a:effectLst/>
                          <a:latin typeface="Alexandria" pitchFamily="2" charset="-78"/>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05399" marR="105399" marT="105399" marB="105399" anchor="ctr"/>
                </a:tc>
                <a:extLst>
                  <a:ext uri="{0D108BD9-81ED-4DB2-BD59-A6C34878D82A}">
                    <a16:rowId xmlns:a16="http://schemas.microsoft.com/office/drawing/2014/main" val="676371753"/>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advTm="114000">
        <p:fade/>
      </p:transition>
    </mc:Choice>
    <mc:Fallback xmlns="">
      <p:transition spd="med" advTm="1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DD7B7344-FF55-B3CB-B779-6549455F49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5" name="Picture 4">
            <a:extLst>
              <a:ext uri="{FF2B5EF4-FFF2-40B4-BE49-F238E27FC236}">
                <a16:creationId xmlns:a16="http://schemas.microsoft.com/office/drawing/2014/main" id="{E3D33C82-ED8F-A7C6-1134-28AF49988D68}"/>
              </a:ext>
            </a:extLst>
          </p:cNvPr>
          <p:cNvPicPr>
            <a:picLocks noChangeAspect="1"/>
          </p:cNvPicPr>
          <p:nvPr/>
        </p:nvPicPr>
        <p:blipFill>
          <a:blip r:embed="rId3"/>
          <a:stretch>
            <a:fillRect/>
          </a:stretch>
        </p:blipFill>
        <p:spPr>
          <a:xfrm>
            <a:off x="1487488" y="1340768"/>
            <a:ext cx="8784975" cy="5328592"/>
          </a:xfrm>
          <a:prstGeom prst="rect">
            <a:avLst/>
          </a:prstGeom>
        </p:spPr>
      </p:pic>
      <p:sp>
        <p:nvSpPr>
          <p:cNvPr id="7" name="TextBox 6">
            <a:extLst>
              <a:ext uri="{FF2B5EF4-FFF2-40B4-BE49-F238E27FC236}">
                <a16:creationId xmlns:a16="http://schemas.microsoft.com/office/drawing/2014/main" id="{8E22E95D-A0B1-3143-EA0F-FF05DC951F2A}"/>
              </a:ext>
            </a:extLst>
          </p:cNvPr>
          <p:cNvSpPr txBox="1"/>
          <p:nvPr/>
        </p:nvSpPr>
        <p:spPr>
          <a:xfrm>
            <a:off x="3575720" y="658448"/>
            <a:ext cx="609790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اتجاهات تعليم التفكير الناقد</a:t>
            </a:r>
          </a:p>
        </p:txBody>
      </p:sp>
      <p:pic>
        <p:nvPicPr>
          <p:cNvPr id="6" name="Picture 5">
            <a:extLst>
              <a:ext uri="{FF2B5EF4-FFF2-40B4-BE49-F238E27FC236}">
                <a16:creationId xmlns:a16="http://schemas.microsoft.com/office/drawing/2014/main" id="{F6807F94-2691-420F-B5A7-0BA80B71FE76}"/>
              </a:ext>
            </a:extLst>
          </p:cNvPr>
          <p:cNvPicPr>
            <a:picLocks noChangeAspect="1"/>
          </p:cNvPicPr>
          <p:nvPr/>
        </p:nvPicPr>
        <p:blipFill>
          <a:blip r:embed="rId4"/>
          <a:stretch>
            <a:fillRect/>
          </a:stretch>
        </p:blipFill>
        <p:spPr>
          <a:xfrm>
            <a:off x="192373" y="145863"/>
            <a:ext cx="739204" cy="495343"/>
          </a:xfrm>
          <a:prstGeom prst="rect">
            <a:avLst/>
          </a:prstGeom>
        </p:spPr>
      </p:pic>
    </p:spTree>
    <p:extLst>
      <p:ext uri="{BB962C8B-B14F-4D97-AF65-F5344CB8AC3E}">
        <p14:creationId xmlns:p14="http://schemas.microsoft.com/office/powerpoint/2010/main" val="1857202009"/>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24"/>
          <p:cNvSpPr/>
          <p:nvPr/>
        </p:nvSpPr>
        <p:spPr>
          <a:xfrm>
            <a:off x="0" y="960634"/>
            <a:ext cx="12192000" cy="5897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69" name="Google Shape;369;p24"/>
          <p:cNvSpPr txBox="1"/>
          <p:nvPr/>
        </p:nvSpPr>
        <p:spPr>
          <a:xfrm>
            <a:off x="3719736" y="120097"/>
            <a:ext cx="5517056"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اتجاهات تعليم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70" name="Google Shape;370;p24"/>
          <p:cNvSpPr/>
          <p:nvPr/>
        </p:nvSpPr>
        <p:spPr>
          <a:xfrm>
            <a:off x="417762" y="127872"/>
            <a:ext cx="94247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71" name="Google Shape;371;p24"/>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72" name="Google Shape;372;p24"/>
          <p:cNvSpPr txBox="1"/>
          <p:nvPr/>
        </p:nvSpPr>
        <p:spPr>
          <a:xfrm>
            <a:off x="191344" y="1164453"/>
            <a:ext cx="12000656" cy="5696519"/>
          </a:xfrm>
          <a:prstGeom prst="rect">
            <a:avLst/>
          </a:prstGeom>
          <a:noFill/>
          <a:ln>
            <a:noFill/>
          </a:ln>
        </p:spPr>
        <p:txBody>
          <a:bodyPr spcFirstLastPara="1" wrap="square" lIns="91425" tIns="45700" rIns="91425" bIns="45700" anchor="t" anchorCtr="0">
            <a:spAutoFit/>
          </a:bodyPr>
          <a:lstStyle/>
          <a:p>
            <a:pPr marL="228600" marR="0" lvl="0" indent="0" algn="just" defTabSz="914400" rtl="1" eaLnBrk="1" fontAlgn="auto" latinLnBrk="0" hangingPunct="1">
              <a:lnSpc>
                <a:spcPct val="107000"/>
              </a:lnSpc>
              <a:spcBef>
                <a:spcPts val="0"/>
              </a:spcBef>
              <a:spcAft>
                <a:spcPts val="80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        تُكتسب مهارات التفكير الناقد من خلال التعليم المنظم الذي يبدأ بمهارات التفكير الأساسية ويتدرج إلى عمليات التفكير العليا، وفيما يتعلق بكيفية تنمية التفكير الناقد </a:t>
            </a: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هناك </a:t>
            </a:r>
            <a:r>
              <a:rPr kumimoji="0" lang="ar-AE"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عدة</a:t>
            </a: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اتجاهات رئيسية لتعليم التفكير الناقد، </a:t>
            </a:r>
            <a:r>
              <a:rPr kumimoji="0" lang="ar-AE"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منها</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457200" algn="l"/>
              </a:tabLst>
              <a:defRPr/>
            </a:pPr>
            <a:r>
              <a:rPr kumimoji="0" lang="ar-JO" sz="18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الاتجاه ال</a:t>
            </a:r>
            <a:r>
              <a:rPr kumimoji="0" lang="ar-AE" sz="18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أول</a:t>
            </a: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SA"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تعليم التفكير الناقد كمادة مستقلة</a:t>
            </a:r>
            <a:r>
              <a:rPr kumimoji="0" lang="en-US"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AE"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457200" algn="l"/>
              </a:tabLst>
              <a:defRPr/>
            </a:pP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في هذا الاتجاه، يتم تدريس التفكير الناقد كموضوع مستقل بذاته، حيث يتم تخصيص حصص دراسية خاصة لتعليم مهارات التفكير الناقد</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هذا النهج يتيح للطلاب التركيز بشكل كامل على تطوير هذه المهارات دون تشتيت انتباههم بمواد أخرى</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hlinkClick r:id="rId3"/>
              </a:rPr>
              <a:t>1</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 وذلك من خلال برامج تدريبية يتم تحديدها على شكل أنشطة وتمارين لا ترتبط بالمواد الدراسية وقد طورت العديد من البرامج المتخصصة لتنمية مهارات التفكير الناقد، ومن مميزات هذا الاتجاه أنه يجعل المتعلمين يدركون أهمية الموضوع الذي يدرسونه ويشعرون بالعمليات التفكيرية التي يقومون بها، ومن أبرز من نادى بهذا الاتجاه دي </a:t>
            </a:r>
            <a:r>
              <a:rPr kumimoji="0" lang="ar-JO" sz="1600" b="0" i="0" u="none" strike="noStrike" kern="0" cap="none" spc="0" normalizeH="0" baseline="0" noProof="0" err="1">
                <a:ln>
                  <a:noFill/>
                </a:ln>
                <a:solidFill>
                  <a:srgbClr val="000000"/>
                </a:solidFill>
                <a:effectLst/>
                <a:uLnTx/>
                <a:uFillTx/>
                <a:latin typeface="Alexandria" pitchFamily="2" charset="-78"/>
                <a:cs typeface="Alexandria" pitchFamily="2" charset="-78"/>
                <a:sym typeface="Calibri"/>
              </a:rPr>
              <a:t>بونو</a:t>
            </a: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a:t>
            </a:r>
            <a:endParaRPr kumimoji="0" lang="ar-AE"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endParaRPr>
          </a:p>
          <a:p>
            <a:pPr marL="742950" marR="0" lvl="1" indent="-285750" algn="just" defTabSz="914400" rtl="1" eaLnBrk="1" fontAlgn="auto" latinLnBrk="0" hangingPunct="1">
              <a:lnSpc>
                <a:spcPct val="107000"/>
              </a:lnSpc>
              <a:spcBef>
                <a:spcPts val="0"/>
              </a:spcBef>
              <a:spcAft>
                <a:spcPts val="800"/>
              </a:spcAft>
              <a:buClr>
                <a:srgbClr val="000000"/>
              </a:buClr>
              <a:buSzPts val="1000"/>
              <a:buFont typeface="Courier New" panose="02070309020205020404" pitchFamily="49" charset="0"/>
              <a:buChar char="o"/>
              <a:tabLst>
                <a:tab pos="914400" algn="l"/>
              </a:tabLst>
              <a:defRPr/>
            </a:pPr>
            <a:endParaRPr kumimoji="0" lang="ar-AE"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endParaRP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457200" algn="l"/>
              </a:tabLst>
              <a:defRPr/>
            </a:pPr>
            <a:r>
              <a:rPr kumimoji="0" lang="ar-JO" sz="16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الاتجاه </a:t>
            </a:r>
            <a:r>
              <a:rPr kumimoji="0" lang="ar-JO" sz="1600" b="1" i="0" u="none" strike="noStrike" kern="0" cap="none" spc="0" normalizeH="0" baseline="0" noProof="0" err="1">
                <a:ln>
                  <a:noFill/>
                </a:ln>
                <a:solidFill>
                  <a:srgbClr val="00B0F0"/>
                </a:solidFill>
                <a:effectLst/>
                <a:uLnTx/>
                <a:uFillTx/>
                <a:latin typeface="Alexandria" pitchFamily="2" charset="-78"/>
                <a:ea typeface="Calibri"/>
                <a:cs typeface="Alexandria" pitchFamily="2" charset="-78"/>
                <a:sym typeface="Calibri"/>
              </a:rPr>
              <a:t>الثا</a:t>
            </a:r>
            <a:r>
              <a:rPr kumimoji="0" lang="ar-AE" sz="16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ني</a:t>
            </a: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SA"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دمج التفكير الناقد في المناهج الدراسية</a:t>
            </a:r>
            <a:r>
              <a:rPr kumimoji="0" lang="en-US"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AE"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p>
          <a:p>
            <a:pPr marL="0" marR="0" lvl="0" indent="0" algn="just" defTabSz="914400" rtl="1" eaLnBrk="1" fontAlgn="auto" latinLnBrk="0" hangingPunct="1">
              <a:lnSpc>
                <a:spcPct val="107000"/>
              </a:lnSpc>
              <a:spcBef>
                <a:spcPts val="0"/>
              </a:spcBef>
              <a:spcAft>
                <a:spcPts val="800"/>
              </a:spcAft>
              <a:buClr>
                <a:srgbClr val="000000"/>
              </a:buClr>
              <a:buSzTx/>
              <a:buFont typeface="Arial"/>
              <a:buNone/>
              <a:tabLst>
                <a:tab pos="457200" algn="l"/>
              </a:tabLst>
              <a:defRPr/>
            </a:pP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يتم دمج مهارات التفكير الناقد في المواد الدراسية المختلفة مثل العلوم، الرياضيات، واللغة</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هذا النهج يساعد الطلاب على تطبيق مهارات التفكير الناقد في سياقات متعددة، مما يعزز فهمهم وقدرتهم على التحليل والتقييم في مواضيع متنوعة</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hlinkClick r:id="rId4"/>
              </a:rPr>
              <a:t>2</a:t>
            </a:r>
            <a:r>
              <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a:t>
            </a: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وهذا يستدعي تحليل أهداف المنهج لتحديد أنواع المهارات المطلوبة وتقويم الحاجات المعرفية للمتعلمين </a:t>
            </a:r>
            <a:r>
              <a:rPr kumimoji="0" lang="ar-AE"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a:t>
            </a: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ان أنصار هذا الاتجاه يرون المميزات التالية من وجهة نظرهم: - تسهم مهارات التفكير الناقد المتضمنة في المنهج الدراسي في مساعدة الطلبة على التغلب على الصعوبات الأساسية في التعليم المدرسي، وخاصة مهارات القراءة والكتابة والرياضيات وغيرها. كما أنها تنشط العملية التعليمية باستمرار، وتحفز المتعلمين على استخدام أعمق للمحتوى المعرفي لهذه المواد، كما تكسب الطلبة فهما بوظائف حياتهم اليومية وبالتالي جعل المادة الدراسية ممتعة، من خلال تحفيز الطلبة على توظيف عمليات التفكير المتنوعة بغية الوصول إلى الفهم الصحيح ومن ثم اتخاذ القرارات المناسبة والصحيحة. </a:t>
            </a:r>
            <a:endParaRPr kumimoji="0"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cs typeface="Alexandria" pitchFamily="2" charset="-78"/>
                <a:sym typeface="Calibri"/>
              </a:rPr>
              <a:t>. </a:t>
            </a:r>
            <a:endParaRPr kumimoji="0" sz="1600" b="0" i="0" u="none" strike="noStrike" kern="0" cap="none" spc="0" normalizeH="0" baseline="0" noProof="0">
              <a:ln>
                <a:noFill/>
              </a:ln>
              <a:solidFill>
                <a:srgbClr val="000000"/>
              </a:solidFill>
              <a:effectLst/>
              <a:uLnTx/>
              <a:uFillTx/>
              <a:latin typeface="Alexandria" pitchFamily="2" charset="-78"/>
              <a:cs typeface="Alexandria" pitchFamily="2" charset="-78"/>
              <a:sym typeface="Times New Roman"/>
            </a:endParaRPr>
          </a:p>
        </p:txBody>
      </p:sp>
      <p:sp>
        <p:nvSpPr>
          <p:cNvPr id="374" name="Google Shape;374;p24"/>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8C090B69-4E50-4366-4484-6DC7D3CC7AD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39000">
        <p:fade/>
      </p:transition>
    </mc:Choice>
    <mc:Fallback xmlns="">
      <p:transition spd="med" advTm="13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5"/>
          <p:cNvSpPr/>
          <p:nvPr/>
        </p:nvSpPr>
        <p:spPr>
          <a:xfrm>
            <a:off x="43188" y="840585"/>
            <a:ext cx="12192000" cy="5897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81" name="Google Shape;381;p25"/>
          <p:cNvSpPr/>
          <p:nvPr/>
        </p:nvSpPr>
        <p:spPr>
          <a:xfrm>
            <a:off x="417762" y="127872"/>
            <a:ext cx="99518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382" name="Google Shape;382;p25"/>
          <p:cNvSpPr txBox="1"/>
          <p:nvPr/>
        </p:nvSpPr>
        <p:spPr>
          <a:xfrm>
            <a:off x="470472" y="210535"/>
            <a:ext cx="94247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383" name="Google Shape;383;p25"/>
          <p:cNvSpPr txBox="1"/>
          <p:nvPr/>
        </p:nvSpPr>
        <p:spPr>
          <a:xfrm>
            <a:off x="417762" y="910570"/>
            <a:ext cx="11766019" cy="5570715"/>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r>
              <a:rPr kumimoji="0" lang="ar-JO" sz="1800" b="1" i="0" u="none" strike="noStrike" kern="0" cap="none" spc="0" normalizeH="0" baseline="0" noProof="0">
                <a:ln>
                  <a:noFill/>
                </a:ln>
                <a:solidFill>
                  <a:srgbClr val="00B0F0"/>
                </a:solidFill>
                <a:effectLst/>
                <a:uLnTx/>
                <a:uFillTx/>
                <a:latin typeface="Alexandria" pitchFamily="2" charset="-78"/>
                <a:ea typeface="Calibri"/>
                <a:cs typeface="Alexandria" pitchFamily="2" charset="-78"/>
                <a:sym typeface="Calibri"/>
              </a:rPr>
              <a:t>الاتجاه الثالث</a:t>
            </a: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r>
              <a:rPr kumimoji="0" lang="ar-JO" sz="18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الاتجاه التوفيقي</a:t>
            </a:r>
            <a:r>
              <a:rPr kumimoji="0" lang="ar-JO"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والذي ينادي بتعليم التفكير الناقد بهدف الاستفادة من المميزات والإيجابيات ليجمع بين الاتجاه الأول والثاني معا، يرى  أنصار هذا الاتجاه أن استخدام كلا الاتجاهين يؤدي إلى إشباع حاجات المتعلم من تعليم وتعلم مهارات التفكير الناقد بالمستوى المطلوب من خلال الدمج ما بين الاتجاهين السابقين.</a:t>
            </a:r>
            <a:endParaRPr kumimoji="0" lang="ar-AE" sz="18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r>
              <a:rPr kumimoji="0" lang="ar-AE" sz="1800" b="1" i="0" u="none" strike="noStrike" kern="0" cap="none" spc="0" normalizeH="0" baseline="0" noProof="0">
                <a:ln>
                  <a:noFill/>
                </a:ln>
                <a:solidFill>
                  <a:srgbClr val="00B0F0"/>
                </a:solidFill>
                <a:effectLst/>
                <a:uLnTx/>
                <a:uFillTx/>
                <a:latin typeface="Alexandria" pitchFamily="2" charset="-78"/>
                <a:cs typeface="Alexandria" pitchFamily="2" charset="-78"/>
                <a:sym typeface="Arial"/>
              </a:rPr>
              <a:t>الاتجاه الرابع:</a:t>
            </a:r>
            <a:r>
              <a:rPr kumimoji="0" lang="ar-JO" sz="1800" b="1"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التعلّم القائم على المشكلات: </a:t>
            </a:r>
            <a:r>
              <a:rPr kumimoji="0" lang="ar-JO"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rPr>
              <a:t>يعتمد هذا الاتجاه على استخدام المشكلات الواقعية كوسيلة لتعليم التفكير الناقد. يتم تشجيع الطلاب على تحليل المشكلات، البحث عن حلول، وتقييم النتائج. هذا النهج يعزز التفكير الناقد من خلال تطبيقه في مواقف حياتية حقيقية، مما يجعل التعلّم أكثر تفاعلاً وواقعية3.</a:t>
            </a:r>
            <a:endParaRPr kumimoji="0" lang="ar-AE" sz="18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r>
              <a:rPr kumimoji="0" lang="ar-AE" sz="1800" b="1" i="0" u="none" strike="noStrike" kern="100" cap="none" spc="0" normalizeH="0" baseline="0" noProof="0">
                <a:ln>
                  <a:noFill/>
                </a:ln>
                <a:solidFill>
                  <a:srgbClr val="00B0F0"/>
                </a:solidFill>
                <a:effectLst/>
                <a:uLnTx/>
                <a:uFillTx/>
                <a:latin typeface="Alexandria" pitchFamily="2" charset="-78"/>
                <a:ea typeface="Calibri" panose="020F0502020204030204" pitchFamily="34" charset="0"/>
                <a:cs typeface="Alexandria" pitchFamily="2" charset="-78"/>
                <a:sym typeface="Arial"/>
              </a:rPr>
              <a:t>الاتجاه الخامس</a:t>
            </a:r>
            <a:r>
              <a:rPr kumimoji="0" lang="ar-AE" sz="1800" b="1" i="0" u="none" strike="noStrike" kern="100" cap="none" spc="0" normalizeH="0" baseline="0" noProof="0">
                <a:ln>
                  <a:noFill/>
                </a:ln>
                <a:solidFill>
                  <a:srgbClr val="000000"/>
                </a:solidFill>
                <a:effectLst/>
                <a:uLnTx/>
                <a:uFillTx/>
                <a:latin typeface="Alexandria" pitchFamily="2" charset="-78"/>
                <a:ea typeface="Calibri" panose="020F0502020204030204" pitchFamily="34" charset="0"/>
                <a:cs typeface="Alexandria" pitchFamily="2" charset="-78"/>
                <a:sym typeface="Arial"/>
              </a:rPr>
              <a:t>: </a:t>
            </a:r>
            <a:r>
              <a:rPr kumimoji="0" lang="ar-SA" sz="1800" b="1" i="0" u="none" strike="noStrike" kern="1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التعلّم التعاوني</a:t>
            </a:r>
            <a:r>
              <a:rPr kumimoji="0" lang="en-US" sz="1800" b="0" i="0" u="none" strike="noStrike" kern="100" cap="none" spc="0" normalizeH="0" baseline="0" noProof="0">
                <a:ln>
                  <a:noFill/>
                </a:ln>
                <a:solidFill>
                  <a:srgbClr val="000000"/>
                </a:solidFill>
                <a:effectLst/>
                <a:uLnTx/>
                <a:uFillTx/>
                <a:latin typeface="Alexandria" pitchFamily="2" charset="-78"/>
                <a:ea typeface="Calibri" panose="020F0502020204030204" pitchFamily="34" charset="0"/>
                <a:cs typeface="Arial" panose="020B0604020202020204" pitchFamily="34" charset="0"/>
                <a:sym typeface="Arial"/>
              </a:rPr>
              <a:t>:</a:t>
            </a:r>
            <a:r>
              <a:rPr kumimoji="0" lang="ar-AE" sz="1800" b="0" i="0" u="none" strike="noStrike" kern="1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rPr>
              <a:t> </a:t>
            </a:r>
            <a:r>
              <a:rPr kumimoji="0" lang="ar-SA" sz="1800" b="0" i="0" u="none" strike="noStrike" kern="0" cap="none" spc="0" normalizeH="0" baseline="0" noProof="0">
                <a:ln>
                  <a:noFill/>
                </a:ln>
                <a:solidFill>
                  <a:srgbClr val="000000"/>
                </a:solidFill>
                <a:effectLst/>
                <a:uLnTx/>
                <a:uFillTx/>
                <a:latin typeface="Calibri" panose="020F0502020204030204" pitchFamily="34" charset="0"/>
                <a:ea typeface="Times New Roman" panose="02020603050405020304" pitchFamily="18" charset="0"/>
                <a:cs typeface="Alexandria" pitchFamily="2" charset="-78"/>
                <a:sym typeface="Arial"/>
              </a:rPr>
              <a:t>في هذا الاتجاه، يتم تشجيع الطلاب على العمل في مجموعات لحل المشكلات أو مناقشة المواضيع المختلفة. هذا النهج يعزز التفكير الناقد من خلال تبادل الأفكار والنقاشات الجماعية، مما يساعد الطلاب على رؤية الأمور من زوايا متعددة وتطوير مهارات التحليل والتقييم بشكل جماعي</a:t>
            </a:r>
            <a:r>
              <a:rPr kumimoji="0" lang="en-US" sz="1800" b="0" i="0" u="none" strike="noStrike" kern="0" cap="none" spc="0" normalizeH="0" baseline="0" noProof="0">
                <a:ln>
                  <a:noFill/>
                </a:ln>
                <a:solidFill>
                  <a:srgbClr val="000000"/>
                </a:solidFill>
                <a:effectLst/>
                <a:uLnTx/>
                <a:uFillTx/>
                <a:latin typeface="Alexandria" pitchFamily="2" charset="-78"/>
                <a:ea typeface="Times New Roman" panose="02020603050405020304" pitchFamily="18" charset="0"/>
                <a:cs typeface="Arial" panose="020B0604020202020204" pitchFamily="34" charset="0"/>
                <a:sym typeface="Arial"/>
              </a:rPr>
              <a:t>.</a:t>
            </a:r>
            <a:endParaRPr kumimoji="0" lang="en-US" sz="1800" b="0" i="0" u="none" strike="noStrike" kern="1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sym typeface="Arial"/>
            </a:endParaRPr>
          </a:p>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386" name="Google Shape;386;p25"/>
          <p:cNvSpPr txBox="1"/>
          <p:nvPr/>
        </p:nvSpPr>
        <p:spPr>
          <a:xfrm>
            <a:off x="3431347" y="271878"/>
            <a:ext cx="5544973"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اتجاهات تعليم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pic>
        <p:nvPicPr>
          <p:cNvPr id="2" name="Graphic 21">
            <a:extLst>
              <a:ext uri="{FF2B5EF4-FFF2-40B4-BE49-F238E27FC236}">
                <a16:creationId xmlns:a16="http://schemas.microsoft.com/office/drawing/2014/main" id="{A6BBC379-1588-3DE8-6BC4-AAC71C4DFA6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99000">
        <p:fade/>
      </p:transition>
    </mc:Choice>
    <mc:Fallback xmlns="">
      <p:transition spd="med" advTm="9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BDF2A801-47DA-51F6-390C-C10E1731A4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
        <p:nvSpPr>
          <p:cNvPr id="7" name="TextBox 6">
            <a:extLst>
              <a:ext uri="{FF2B5EF4-FFF2-40B4-BE49-F238E27FC236}">
                <a16:creationId xmlns:a16="http://schemas.microsoft.com/office/drawing/2014/main" id="{AB545C8D-FF8E-6EF8-0E58-E2DCC75F7DF3}"/>
              </a:ext>
            </a:extLst>
          </p:cNvPr>
          <p:cNvSpPr txBox="1"/>
          <p:nvPr/>
        </p:nvSpPr>
        <p:spPr>
          <a:xfrm>
            <a:off x="4655840" y="488685"/>
            <a:ext cx="609790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JO" sz="2400" b="1" kern="0">
                <a:solidFill>
                  <a:srgbClr val="000000"/>
                </a:solidFill>
                <a:latin typeface="Alexandria" pitchFamily="2" charset="-78"/>
                <a:ea typeface="Times New Roman"/>
                <a:cs typeface="Alexandria" pitchFamily="2" charset="-78"/>
                <a:sym typeface="Times New Roman"/>
              </a:rPr>
              <a:t>اختبارات</a:t>
            </a:r>
            <a:r>
              <a:rPr kumimoji="0" lang="ar-AE"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التفكير الناقد</a:t>
            </a:r>
          </a:p>
        </p:txBody>
      </p:sp>
      <p:pic>
        <p:nvPicPr>
          <p:cNvPr id="5" name="Picture 4">
            <a:extLst>
              <a:ext uri="{FF2B5EF4-FFF2-40B4-BE49-F238E27FC236}">
                <a16:creationId xmlns:a16="http://schemas.microsoft.com/office/drawing/2014/main" id="{5D62E873-1E5A-4E5F-9D27-C5F56C596CCE}"/>
              </a:ext>
            </a:extLst>
          </p:cNvPr>
          <p:cNvPicPr>
            <a:picLocks noChangeAspect="1"/>
          </p:cNvPicPr>
          <p:nvPr/>
        </p:nvPicPr>
        <p:blipFill>
          <a:blip r:embed="rId3"/>
          <a:stretch>
            <a:fillRect/>
          </a:stretch>
        </p:blipFill>
        <p:spPr>
          <a:xfrm>
            <a:off x="192373" y="145863"/>
            <a:ext cx="739204" cy="495343"/>
          </a:xfrm>
          <a:prstGeom prst="rect">
            <a:avLst/>
          </a:prstGeom>
        </p:spPr>
      </p:pic>
      <p:sp>
        <p:nvSpPr>
          <p:cNvPr id="6" name="Google Shape;380;p25">
            <a:extLst>
              <a:ext uri="{FF2B5EF4-FFF2-40B4-BE49-F238E27FC236}">
                <a16:creationId xmlns:a16="http://schemas.microsoft.com/office/drawing/2014/main" id="{3EF3AA75-8648-41CF-807C-CB84B5C97CD8}"/>
              </a:ext>
            </a:extLst>
          </p:cNvPr>
          <p:cNvSpPr/>
          <p:nvPr/>
        </p:nvSpPr>
        <p:spPr>
          <a:xfrm>
            <a:off x="0" y="1053648"/>
            <a:ext cx="12192000" cy="58973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31D1B378-AAE0-4CB6-83D6-DBD9922B0FA5}"/>
              </a:ext>
            </a:extLst>
          </p:cNvPr>
          <p:cNvSpPr txBox="1"/>
          <p:nvPr/>
        </p:nvSpPr>
        <p:spPr>
          <a:xfrm>
            <a:off x="191344" y="1268760"/>
            <a:ext cx="11809312" cy="5446106"/>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إن </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اختيار النموذج المناسب </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من نماذج التفكير </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الناقد يتطلب </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مجموعة من المهارات لذا </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يجب عل</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ى الفرد</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تقييم </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أهداف، و</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موضوع، </a:t>
            </a:r>
            <a:r>
              <a:rPr kumimoji="0" lang="ar-JO"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والفئة العمرية</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واختيار النموذج الذي يخدم أفضل احتياجاتهم.</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العوامل المؤثرة في اختيار النموذج:</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أهداف الدرس:</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ما هي المهارات التي تريد تطويرها لدى الطلاب؟</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طبيعة المادة الدراسية:</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هل المادة تتطلب تحليلاً عميقًا للمعلومات أم تشجع على التفكير الإبداعي؟</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مستوى الطلاب:</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ما هو عمر الطلاب ومستوى نضجهم الفكري؟</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الوقت المتاح:</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كم من الوقت لديك لتطبيق النموذج؟</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نصائح لاختيار النموذج المناسب:</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ابدأ ببساطة:</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إذا كان هذا هو أول مرة تستخدم فيها نماذج التفكير الناقد، فابدأ بنموذج بسيط مثل نموذج </a:t>
            </a:r>
            <a:r>
              <a:rPr kumimoji="0" lang="ar-SA" sz="1800" b="0"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إنيس</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كن مرنًا:</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لا تتردد في تعديل النموذج ليناسب احتياجات طلابك وموضوعك.</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50000"/>
              </a:lnSpc>
              <a:spcBef>
                <a:spcPts val="0"/>
              </a:spcBef>
              <a:spcAft>
                <a:spcPts val="0"/>
              </a:spcAft>
              <a:buClr>
                <a:srgbClr val="000000"/>
              </a:buClr>
              <a:buSzPts val="1000"/>
              <a:buFont typeface="Symbol" panose="05050102010706020507" pitchFamily="18" charset="2"/>
              <a:buChar char=""/>
              <a:tabLst>
                <a:tab pos="457200" algn="l"/>
              </a:tabLst>
              <a:defRPr/>
            </a:pPr>
            <a:r>
              <a:rPr kumimoji="0" lang="ar-SA"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استخدم مجموعة متنوعة من النماذج:</a:t>
            </a:r>
            <a:r>
              <a:rPr kumimoji="0" lang="ar-SA"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لا تقتصر على نموذج واحد، بل استخدم مجموعة متنوعة من النماذج لتطوير مهارات التفكير الناقد الشاملة لدى طلابك.</a:t>
            </a:r>
            <a:endParaRPr kumimoji="0" lang="en-US" sz="18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en-US" sz="1800" b="1" i="0" u="none" strike="noStrike" kern="0" cap="none" spc="0" normalizeH="0" baseline="0" noProof="0">
                <a:ln>
                  <a:noFill/>
                </a:ln>
                <a:solidFill>
                  <a:srgbClr val="000000"/>
                </a:solidFill>
                <a:effectLst/>
                <a:uLnTx/>
                <a:uFillTx/>
                <a:latin typeface="Alexandria" pitchFamily="2" charset="-78"/>
                <a:ea typeface="Arial" panose="020B0604020202020204" pitchFamily="34" charset="0"/>
                <a:cs typeface="Arial"/>
                <a:sym typeface="Arial"/>
              </a:rPr>
              <a:t> </a:t>
            </a:r>
            <a:endParaRPr kumimoji="0" lang="en-US" sz="1800" b="0" i="0" u="none" strike="noStrike" kern="0" cap="none" spc="0" normalizeH="0" baseline="0" noProof="0">
              <a:ln>
                <a:noFill/>
              </a:ln>
              <a:solidFill>
                <a:srgbClr val="000000"/>
              </a:solidFill>
              <a:effectLst/>
              <a:uLnTx/>
              <a:uFillTx/>
              <a:latin typeface="Arial" panose="020B0604020202020204" pitchFamily="34" charset="0"/>
              <a:ea typeface="Arial" panose="020B0604020202020204" pitchFamily="34" charset="0"/>
              <a:cs typeface="Arial"/>
              <a:sym typeface="Arial"/>
            </a:endParaRPr>
          </a:p>
        </p:txBody>
      </p:sp>
    </p:spTree>
    <p:extLst>
      <p:ext uri="{BB962C8B-B14F-4D97-AF65-F5344CB8AC3E}">
        <p14:creationId xmlns:p14="http://schemas.microsoft.com/office/powerpoint/2010/main" val="3538589161"/>
      </p:ext>
    </p:extLst>
  </p:cSld>
  <p:clrMapOvr>
    <a:masterClrMapping/>
  </p:clrMapOvr>
  <mc:AlternateContent xmlns:mc="http://schemas.openxmlformats.org/markup-compatibility/2006" xmlns:p14="http://schemas.microsoft.com/office/powerpoint/2010/main">
    <mc:Choice Requires="p14">
      <p:transition spd="slow" p14:dur="2000" advTm="86000"/>
    </mc:Choice>
    <mc:Fallback xmlns="">
      <p:transition spd="slow" advTm="8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3">
          <a:extLst>
            <a:ext uri="{FF2B5EF4-FFF2-40B4-BE49-F238E27FC236}">
              <a16:creationId xmlns:a16="http://schemas.microsoft.com/office/drawing/2014/main" id="{1C794A58-49BA-3238-84BB-72C522163CE6}"/>
            </a:ext>
          </a:extLst>
        </p:cNvPr>
        <p:cNvGrpSpPr/>
        <p:nvPr/>
      </p:nvGrpSpPr>
      <p:grpSpPr>
        <a:xfrm>
          <a:off x="0" y="0"/>
          <a:ext cx="0" cy="0"/>
          <a:chOff x="0" y="0"/>
          <a:chExt cx="0" cy="0"/>
        </a:xfrm>
      </p:grpSpPr>
      <p:sp>
        <p:nvSpPr>
          <p:cNvPr id="414" name="Google Shape;414;p28">
            <a:extLst>
              <a:ext uri="{FF2B5EF4-FFF2-40B4-BE49-F238E27FC236}">
                <a16:creationId xmlns:a16="http://schemas.microsoft.com/office/drawing/2014/main" id="{73014D48-AF34-402B-9E0D-C0B65CCAACF5}"/>
              </a:ext>
            </a:extLst>
          </p:cNvPr>
          <p:cNvSpPr/>
          <p:nvPr/>
        </p:nvSpPr>
        <p:spPr>
          <a:xfrm>
            <a:off x="55169" y="795310"/>
            <a:ext cx="12093643" cy="6018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15" name="Google Shape;415;p28">
            <a:extLst>
              <a:ext uri="{FF2B5EF4-FFF2-40B4-BE49-F238E27FC236}">
                <a16:creationId xmlns:a16="http://schemas.microsoft.com/office/drawing/2014/main" id="{6F0126F8-FED7-D9B0-E4E2-C4D89C928D40}"/>
              </a:ext>
            </a:extLst>
          </p:cNvPr>
          <p:cNvSpPr txBox="1"/>
          <p:nvPr/>
        </p:nvSpPr>
        <p:spPr>
          <a:xfrm>
            <a:off x="4904131" y="276721"/>
            <a:ext cx="3856165"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اختبارات</a:t>
            </a: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 التفكير الناقد</a:t>
            </a:r>
            <a:endParaRPr kumimoji="0"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416" name="Google Shape;416;p28">
            <a:extLst>
              <a:ext uri="{FF2B5EF4-FFF2-40B4-BE49-F238E27FC236}">
                <a16:creationId xmlns:a16="http://schemas.microsoft.com/office/drawing/2014/main" id="{4DC1C1B0-672C-11D7-4A89-885658B9B42B}"/>
              </a:ext>
            </a:extLst>
          </p:cNvPr>
          <p:cNvSpPr/>
          <p:nvPr/>
        </p:nvSpPr>
        <p:spPr>
          <a:xfrm>
            <a:off x="417762" y="127872"/>
            <a:ext cx="1069726"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17" name="Google Shape;417;p28">
            <a:extLst>
              <a:ext uri="{FF2B5EF4-FFF2-40B4-BE49-F238E27FC236}">
                <a16:creationId xmlns:a16="http://schemas.microsoft.com/office/drawing/2014/main" id="{2E72081B-2B7E-3A43-314E-7264DC9ECA48}"/>
              </a:ext>
            </a:extLst>
          </p:cNvPr>
          <p:cNvSpPr txBox="1"/>
          <p:nvPr/>
        </p:nvSpPr>
        <p:spPr>
          <a:xfrm>
            <a:off x="470472" y="210535"/>
            <a:ext cx="1017016"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6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420" name="Google Shape;420;p28">
            <a:extLst>
              <a:ext uri="{FF2B5EF4-FFF2-40B4-BE49-F238E27FC236}">
                <a16:creationId xmlns:a16="http://schemas.microsoft.com/office/drawing/2014/main" id="{135AC7B7-CFB9-2B00-54E9-0400525A630F}"/>
              </a:ext>
            </a:extLst>
          </p:cNvPr>
          <p:cNvSpPr txBox="1"/>
          <p:nvPr/>
        </p:nvSpPr>
        <p:spPr>
          <a:xfrm>
            <a:off x="4671668" y="6475446"/>
            <a:ext cx="2616200" cy="3385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ar-JO" sz="16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0B417CD2-690B-B535-4070-5A9CE06DA32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
        <p:nvSpPr>
          <p:cNvPr id="4" name="Rectangle 1">
            <a:extLst>
              <a:ext uri="{FF2B5EF4-FFF2-40B4-BE49-F238E27FC236}">
                <a16:creationId xmlns:a16="http://schemas.microsoft.com/office/drawing/2014/main" id="{428622F2-5242-4BA4-80BF-4C1BFE563F5A}"/>
              </a:ext>
            </a:extLst>
          </p:cNvPr>
          <p:cNvSpPr>
            <a:spLocks noChangeArrowheads="1"/>
          </p:cNvSpPr>
          <p:nvPr/>
        </p:nvSpPr>
        <p:spPr bwMode="auto">
          <a:xfrm>
            <a:off x="198313" y="1214496"/>
            <a:ext cx="11697766"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rtl="1"/>
            <a:r>
              <a:rPr lang="ar-JO" sz="1400" b="1">
                <a:latin typeface="Alexandria" pitchFamily="2" charset="-78"/>
                <a:cs typeface="Alexandria" pitchFamily="2" charset="-78"/>
              </a:rPr>
              <a:t>اختبار إنيس (</a:t>
            </a:r>
            <a:r>
              <a:rPr lang="en-GB" sz="1400" b="1">
                <a:latin typeface="Alexandria" pitchFamily="2" charset="-78"/>
                <a:cs typeface="Alexandria" pitchFamily="2" charset="-78"/>
              </a:rPr>
              <a:t>Ennis Model)</a:t>
            </a:r>
            <a:r>
              <a:rPr lang="en-GB" sz="1400">
                <a:latin typeface="Alexandria" pitchFamily="2" charset="-78"/>
                <a:cs typeface="Alexandria" pitchFamily="2" charset="-78"/>
              </a:rPr>
              <a:t>:</a:t>
            </a:r>
          </a:p>
          <a:p>
            <a:pPr marL="742950" lvl="1" indent="-285750" algn="just" rtl="1">
              <a:buFont typeface="+mj-lt"/>
              <a:buAutoNum type="arabicPeriod"/>
            </a:pPr>
            <a:r>
              <a:rPr lang="ar-JO" sz="1400" b="1">
                <a:latin typeface="Alexandria" pitchFamily="2" charset="-78"/>
                <a:cs typeface="Alexandria" pitchFamily="2" charset="-78"/>
              </a:rPr>
              <a:t>التعريف</a:t>
            </a:r>
            <a:r>
              <a:rPr lang="ar-JO" sz="1400">
                <a:latin typeface="Alexandria" pitchFamily="2" charset="-78"/>
                <a:cs typeface="Alexandria" pitchFamily="2" charset="-78"/>
              </a:rPr>
              <a:t>: اختبار مقالي متعدد الأوجه صُمم في عام 1985م للمرحلتين الثانوية والجامعية، يقيس عددًا كبيرًا من أبعاد التفكير الناقد. يسمح للمفحوص بتقييم المناقشات والتمحيص فيها بشكل فردي من خلال كتابة خطاب يطلب من الفرد تبريره وتقييم مدى صحة أفكاره.</a:t>
            </a:r>
          </a:p>
          <a:p>
            <a:pPr marL="742950" lvl="1" indent="-285750" algn="just" rtl="1">
              <a:buFont typeface="+mj-lt"/>
              <a:buAutoNum type="arabicPeriod"/>
            </a:pPr>
            <a:r>
              <a:rPr lang="ar-JO" sz="1400" b="1">
                <a:latin typeface="Alexandria" pitchFamily="2" charset="-78"/>
                <a:cs typeface="Alexandria" pitchFamily="2" charset="-78"/>
              </a:rPr>
              <a:t>المرحلة الأنسب</a:t>
            </a:r>
            <a:r>
              <a:rPr lang="ar-JO" sz="1400">
                <a:latin typeface="Alexandria" pitchFamily="2" charset="-78"/>
                <a:cs typeface="Alexandria" pitchFamily="2" charset="-78"/>
              </a:rPr>
              <a:t>: المرحلة الثانوية، خاصة في مواد العلوم والتاريخ.</a:t>
            </a:r>
          </a:p>
          <a:p>
            <a:pPr marL="742950" lvl="1" indent="-285750" algn="just" rtl="1">
              <a:buFont typeface="+mj-lt"/>
              <a:buAutoNum type="arabicPeriod"/>
            </a:pPr>
            <a:r>
              <a:rPr lang="ar-JO" sz="1400" b="1">
                <a:latin typeface="Alexandria" pitchFamily="2" charset="-78"/>
                <a:cs typeface="Alexandria" pitchFamily="2" charset="-78"/>
              </a:rPr>
              <a:t>الأسباب</a:t>
            </a:r>
            <a:r>
              <a:rPr lang="ar-JO" sz="1400">
                <a:latin typeface="Alexandria" pitchFamily="2" charset="-78"/>
                <a:cs typeface="Alexandria" pitchFamily="2" charset="-78"/>
              </a:rPr>
              <a:t>: يوفر خطوات واضحة ومنظمة للتفكير الناقد، مما يجعله مثاليًا للمهام التي تتطلب حل مشكلات خطوة بخطوة. يمكن استخدامه في مشاريع بحثية طويلة الأمد.</a:t>
            </a:r>
          </a:p>
          <a:p>
            <a:pPr marL="742950" lvl="1" indent="-285750" algn="just" rtl="1">
              <a:buFont typeface="+mj-lt"/>
              <a:buAutoNum type="arabicPeriod"/>
            </a:pPr>
            <a:r>
              <a:rPr lang="ar-JO" sz="1400" b="1">
                <a:latin typeface="Alexandria" pitchFamily="2" charset="-78"/>
                <a:cs typeface="Alexandria" pitchFamily="2" charset="-78"/>
              </a:rPr>
              <a:t>مثال</a:t>
            </a:r>
            <a:r>
              <a:rPr lang="ar-JO" sz="1400">
                <a:latin typeface="Alexandria" pitchFamily="2" charset="-78"/>
                <a:cs typeface="Alexandria" pitchFamily="2" charset="-78"/>
              </a:rPr>
              <a:t>: يُطلب من الطلاب تحليل خطاب تاريخي وتقديم تقييم مكتوب حول مدى منطقية الحجج والأدلة المقدمة فيه.</a:t>
            </a:r>
          </a:p>
          <a:p>
            <a:pPr marL="742950" lvl="1" indent="-285750" algn="just" rtl="1">
              <a:buFont typeface="+mj-lt"/>
              <a:buAutoNum type="arabicPeriod"/>
            </a:pPr>
            <a:endParaRPr lang="ar-JO" sz="1400">
              <a:latin typeface="Alexandria" pitchFamily="2" charset="-78"/>
              <a:cs typeface="Alexandria" pitchFamily="2" charset="-78"/>
            </a:endParaRPr>
          </a:p>
          <a:p>
            <a:pPr algn="just" rtl="1"/>
            <a:r>
              <a:rPr lang="ar-JO" sz="1400" b="1">
                <a:latin typeface="Alexandria" pitchFamily="2" charset="-78"/>
                <a:cs typeface="Alexandria" pitchFamily="2" charset="-78"/>
              </a:rPr>
              <a:t>نموذج فاغنر (</a:t>
            </a:r>
            <a:r>
              <a:rPr lang="en-GB" sz="1400" b="1">
                <a:latin typeface="Alexandria" pitchFamily="2" charset="-78"/>
                <a:cs typeface="Alexandria" pitchFamily="2" charset="-78"/>
              </a:rPr>
              <a:t>Facione Model)</a:t>
            </a:r>
            <a:r>
              <a:rPr lang="en-GB" sz="1400">
                <a:latin typeface="Alexandria" pitchFamily="2" charset="-78"/>
                <a:cs typeface="Alexandria" pitchFamily="2" charset="-78"/>
              </a:rPr>
              <a:t>:</a:t>
            </a:r>
          </a:p>
          <a:p>
            <a:pPr marL="742950" lvl="1" indent="-285750" algn="just" rtl="1">
              <a:buFont typeface="+mj-lt"/>
              <a:buAutoNum type="arabicPeriod"/>
            </a:pPr>
            <a:r>
              <a:rPr lang="ar-JO" sz="1400" b="1">
                <a:latin typeface="Alexandria" pitchFamily="2" charset="-78"/>
                <a:cs typeface="Alexandria" pitchFamily="2" charset="-78"/>
              </a:rPr>
              <a:t>التعريف</a:t>
            </a:r>
            <a:r>
              <a:rPr lang="ar-JO" sz="1400">
                <a:latin typeface="Alexandria" pitchFamily="2" charset="-78"/>
                <a:cs typeface="Alexandria" pitchFamily="2" charset="-78"/>
              </a:rPr>
              <a:t>: نموذج يهدف إلى تطوير مجموعة واسعة من مهارات التفكير الناقد، بما في ذلك الإبداع وحل المشكلات. مناسب للمراحل المتوسطة والثانوية ويشجع على التفكير الإبداعي وحل المشكلات المفتوحة.</a:t>
            </a:r>
          </a:p>
          <a:p>
            <a:pPr marL="742950" lvl="1" indent="-285750" algn="just" rtl="1">
              <a:buFont typeface="+mj-lt"/>
              <a:buAutoNum type="arabicPeriod"/>
            </a:pPr>
            <a:r>
              <a:rPr lang="ar-JO" sz="1400" b="1">
                <a:latin typeface="Alexandria" pitchFamily="2" charset="-78"/>
                <a:cs typeface="Alexandria" pitchFamily="2" charset="-78"/>
              </a:rPr>
              <a:t>المرحلة الأنسب</a:t>
            </a:r>
            <a:r>
              <a:rPr lang="ar-JO" sz="1400">
                <a:latin typeface="Alexandria" pitchFamily="2" charset="-78"/>
                <a:cs typeface="Alexandria" pitchFamily="2" charset="-78"/>
              </a:rPr>
              <a:t>: المراحل المتوسطة والثانوية، خاصة في مواد التفكير الإبداعي وحل المشكلات المفتوحة.</a:t>
            </a:r>
          </a:p>
          <a:p>
            <a:pPr marL="742950" lvl="1" indent="-285750" algn="just" rtl="1">
              <a:buFont typeface="+mj-lt"/>
              <a:buAutoNum type="arabicPeriod"/>
            </a:pPr>
            <a:r>
              <a:rPr lang="ar-JO" sz="1400" b="1">
                <a:latin typeface="Alexandria" pitchFamily="2" charset="-78"/>
                <a:cs typeface="Alexandria" pitchFamily="2" charset="-78"/>
              </a:rPr>
              <a:t>الأسباب</a:t>
            </a:r>
            <a:r>
              <a:rPr lang="ar-JO" sz="1400">
                <a:latin typeface="Alexandria" pitchFamily="2" charset="-78"/>
                <a:cs typeface="Alexandria" pitchFamily="2" charset="-78"/>
              </a:rPr>
              <a:t>: يغطي هذا النموذج مجموعة واسعة من المهارات، بما في ذلك الإبداع، مما يجعله مفيدًا في تطوير مهارات التفكير الناقد الشاملة. يمكن استخدامه في أنشطة مثل عصف الأفكار وحل المشكلات المعقدة.</a:t>
            </a:r>
          </a:p>
          <a:p>
            <a:pPr marL="742950" lvl="1" indent="-285750" algn="just" rtl="1">
              <a:buFont typeface="+mj-lt"/>
              <a:buAutoNum type="arabicPeriod"/>
            </a:pPr>
            <a:r>
              <a:rPr lang="ar-JO" sz="1400" b="1">
                <a:latin typeface="Alexandria" pitchFamily="2" charset="-78"/>
                <a:cs typeface="Alexandria" pitchFamily="2" charset="-78"/>
              </a:rPr>
              <a:t>مثال</a:t>
            </a:r>
            <a:r>
              <a:rPr lang="ar-JO" sz="1400">
                <a:latin typeface="Alexandria" pitchFamily="2" charset="-78"/>
                <a:cs typeface="Alexandria" pitchFamily="2" charset="-78"/>
              </a:rPr>
              <a:t>: تنظيم ورشة عمل للعصف الذهني حيث يقوم الطلاب بتطوير حلول مبتكرة لمشكلة بيئية معقدة.</a:t>
            </a:r>
          </a:p>
          <a:p>
            <a:pPr marL="742950" lvl="1" indent="-285750" algn="just" rtl="1">
              <a:buFont typeface="+mj-lt"/>
              <a:buAutoNum type="arabicPeriod"/>
            </a:pPr>
            <a:endParaRPr lang="ar-JO" sz="1400">
              <a:latin typeface="Alexandria" pitchFamily="2" charset="-78"/>
              <a:cs typeface="Alexandria" pitchFamily="2" charset="-78"/>
            </a:endParaRPr>
          </a:p>
          <a:p>
            <a:pPr marL="742950" lvl="1" indent="-285750" algn="just" rtl="1">
              <a:buFont typeface="+mj-lt"/>
              <a:buAutoNum type="arabicPeriod"/>
            </a:pPr>
            <a:endParaRPr lang="ar-JO" sz="1400">
              <a:latin typeface="Alexandria" pitchFamily="2" charset="-78"/>
              <a:cs typeface="Alexandria" pitchFamily="2" charset="-78"/>
            </a:endParaRPr>
          </a:p>
          <a:p>
            <a:pPr algn="just" rtl="1"/>
            <a:r>
              <a:rPr lang="ar-JO" sz="1400" b="1">
                <a:latin typeface="Alexandria" pitchFamily="2" charset="-78"/>
                <a:cs typeface="Alexandria" pitchFamily="2" charset="-78"/>
              </a:rPr>
              <a:t>نموذج كولي (</a:t>
            </a:r>
            <a:r>
              <a:rPr lang="en-GB" sz="1400" b="1">
                <a:latin typeface="Alexandria" pitchFamily="2" charset="-78"/>
                <a:cs typeface="Alexandria" pitchFamily="2" charset="-78"/>
              </a:rPr>
              <a:t>Colby Model)</a:t>
            </a:r>
            <a:r>
              <a:rPr lang="en-GB" sz="1400">
                <a:latin typeface="Alexandria" pitchFamily="2" charset="-78"/>
                <a:cs typeface="Alexandria" pitchFamily="2" charset="-78"/>
              </a:rPr>
              <a:t>:</a:t>
            </a:r>
          </a:p>
          <a:p>
            <a:pPr marL="742950" lvl="1" indent="-285750" algn="just" rtl="1">
              <a:buFont typeface="+mj-lt"/>
              <a:buAutoNum type="arabicPeriod"/>
            </a:pPr>
            <a:r>
              <a:rPr lang="ar-JO" sz="1400" b="1">
                <a:latin typeface="Alexandria" pitchFamily="2" charset="-78"/>
                <a:cs typeface="Alexandria" pitchFamily="2" charset="-78"/>
              </a:rPr>
              <a:t>التعريف</a:t>
            </a:r>
            <a:r>
              <a:rPr lang="ar-JO" sz="1400">
                <a:latin typeface="Alexandria" pitchFamily="2" charset="-78"/>
                <a:cs typeface="Alexandria" pitchFamily="2" charset="-78"/>
              </a:rPr>
              <a:t>: يركز هذا النموذج على العناصر الاجتماعية والثقافية للتفكير الناقد. مناسب لجميع المراحل الدراسية، خاصة في الأنشطة التي تتطلب التعاون وتبادل الأفكار. يشجع على التفاعل الاجتماعي والنقاشات الجماعية.</a:t>
            </a:r>
          </a:p>
          <a:p>
            <a:pPr marL="742950" lvl="1" indent="-285750" algn="just" rtl="1">
              <a:buFont typeface="+mj-lt"/>
              <a:buAutoNum type="arabicPeriod"/>
            </a:pPr>
            <a:r>
              <a:rPr lang="ar-JO" sz="1400" b="1">
                <a:latin typeface="Alexandria" pitchFamily="2" charset="-78"/>
                <a:cs typeface="Alexandria" pitchFamily="2" charset="-78"/>
              </a:rPr>
              <a:t>المرحلة الأنسب</a:t>
            </a:r>
            <a:r>
              <a:rPr lang="ar-JO" sz="1400">
                <a:latin typeface="Alexandria" pitchFamily="2" charset="-78"/>
                <a:cs typeface="Alexandria" pitchFamily="2" charset="-78"/>
              </a:rPr>
              <a:t>: جميع المراحل الدراسية، وخاصة في الأنشطة التي تتطلب التعاون وتبادل الأفكار.</a:t>
            </a:r>
          </a:p>
          <a:p>
            <a:pPr marL="742950" lvl="1" indent="-285750" algn="just" rtl="1">
              <a:buFont typeface="+mj-lt"/>
              <a:buAutoNum type="arabicPeriod"/>
            </a:pPr>
            <a:r>
              <a:rPr lang="ar-JO" sz="1400" b="1">
                <a:latin typeface="Alexandria" pitchFamily="2" charset="-78"/>
                <a:cs typeface="Alexandria" pitchFamily="2" charset="-78"/>
              </a:rPr>
              <a:t>الأسباب</a:t>
            </a:r>
            <a:r>
              <a:rPr lang="ar-JO" sz="1400">
                <a:latin typeface="Alexandria" pitchFamily="2" charset="-78"/>
                <a:cs typeface="Alexandria" pitchFamily="2" charset="-78"/>
              </a:rPr>
              <a:t>: يركز على العناصر الاجتماعية والثقافية للتفكير الناقد، مما يجعله مناسبًا للأنشطة الجماعية والنقاشات.</a:t>
            </a:r>
          </a:p>
          <a:p>
            <a:pPr marL="742950" lvl="1" indent="-285750" algn="just" rtl="1">
              <a:buFont typeface="+mj-lt"/>
              <a:buAutoNum type="arabicPeriod"/>
            </a:pPr>
            <a:r>
              <a:rPr lang="ar-JO" sz="1400" b="1">
                <a:latin typeface="Alexandria" pitchFamily="2" charset="-78"/>
                <a:cs typeface="Alexandria" pitchFamily="2" charset="-78"/>
              </a:rPr>
              <a:t>مثال</a:t>
            </a:r>
            <a:r>
              <a:rPr lang="ar-JO" sz="1400">
                <a:latin typeface="Alexandria" pitchFamily="2" charset="-78"/>
                <a:cs typeface="Alexandria" pitchFamily="2" charset="-78"/>
              </a:rPr>
              <a:t>: تنظيم نقاش جماعي حول قضية اجتماعية معقدة، حيث يعمل الطلاب معًا لتقديم رؤى وحلول متنوعة.</a:t>
            </a: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4049241415"/>
      </p:ext>
    </p:extLst>
  </p:cSld>
  <p:clrMapOvr>
    <a:masterClrMapping/>
  </p:clrMapOvr>
  <mc:AlternateContent xmlns:mc="http://schemas.openxmlformats.org/markup-compatibility/2006" xmlns:p14="http://schemas.microsoft.com/office/powerpoint/2010/main">
    <mc:Choice Requires="p14">
      <p:transition spd="med" p14:dur="700" advTm="175000">
        <p:fade/>
      </p:transition>
    </mc:Choice>
    <mc:Fallback xmlns="">
      <p:transition spd="med" advTm="17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E1818-4BC6-99CB-90C8-F41286AFA2D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BF921D9-C09B-7EF1-FB86-04EE030D7A8B}"/>
              </a:ext>
            </a:extLst>
          </p:cNvPr>
          <p:cNvSpPr txBox="1"/>
          <p:nvPr/>
        </p:nvSpPr>
        <p:spPr>
          <a:xfrm>
            <a:off x="5375921" y="-7764"/>
            <a:ext cx="6817071" cy="6863417"/>
          </a:xfrm>
          <a:prstGeom prst="rect">
            <a:avLst/>
          </a:prstGeom>
          <a:solidFill>
            <a:srgbClr val="00B0F0"/>
          </a:solid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السيناريو: تخيل أنك تعمل في فريق لتطوير منتج جديد. تم تكليف فريقك بتطوير تطبيق هاتف ذكي يساعد الناس على تعلم لغة جديدة.</a:t>
            </a:r>
            <a:endParaRPr kumimoji="0" lang="ar-AE"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التطبيق العملي للنماذج:</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342900" marR="0" lvl="0" indent="-342900" algn="just" defTabSz="914400" rtl="1" eaLnBrk="1" fontAlgn="base" latinLnBrk="0" hangingPunct="1">
              <a:lnSpc>
                <a:spcPct val="100000"/>
              </a:lnSpc>
              <a:spcBef>
                <a:spcPts val="0"/>
              </a:spcBef>
              <a:spcAft>
                <a:spcPts val="0"/>
              </a:spcAft>
              <a:buClr>
                <a:srgbClr val="000000"/>
              </a:buClr>
              <a:buSzTx/>
              <a:buFont typeface="Arial"/>
              <a:buNone/>
              <a:tabLst>
                <a:tab pos="457200" algn="l"/>
              </a:tabLst>
              <a:defRPr/>
            </a:pP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مرحلة العصف الذهني (باستخدام نموذج </a:t>
            </a:r>
            <a:r>
              <a:rPr kumimoji="0" lang="ar-SA" sz="1400" b="1" i="0" u="none" strike="noStrike" kern="0" cap="none" spc="0" normalizeH="0" baseline="0" noProof="0" err="1">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فاغنر</a:t>
            </a: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a:t>
            </a:r>
            <a:endParaRPr kumimoji="0" lang="en-US" sz="1600" b="0"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الإدراك:</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تحديد المشكلة: كيف يمكننا جعل تعلم اللغة ممتعًا وفعالًا عبر تطبيق الهاتف؟</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التقييم:</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تقييم احتياجات المستخدم: ما هي الميزات التي يبحث عنها المتعلمون؟ ما هي التطبيقات المنافسة وكيف يمكننا التفوق عليها؟</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التحليل:</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تحليل العوامل المؤثرة في تعلم اللغات: ما هي أفضل الطرق لتعلم المفردات والقواعد؟ كيف يمكننا استخدام التكنولوجيا لتحسين تجربة التعلّم؟</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الاستنتاج:</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تحديد الميزات الأساسية للتطبيق: يجب أن يكون التطبيق تفاعليًا، ويقدم ممارسة مستمرة، ويستخدم تقنيات الذكاء الاصطناعي لتقديم ملاحظات شخصية.</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الإبداع:</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اقتراح أفكار مبتكرة: يمكننا استخدام تقنية الواقع المعزز لإظهار الكلمات في بيئات واقعية، أو استخدام الألعاب لتجعل التعلّم ممتعًا.</a:t>
            </a:r>
            <a:endParaRPr kumimoji="0" lang="ar-AE"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Tx/>
              <a:buFont typeface="Arial"/>
              <a:buNone/>
              <a:tabLst/>
              <a:defRPr/>
            </a:pP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مرحلة التخطيط والتنفيذ (باستخدام نموذج </a:t>
            </a:r>
            <a:r>
              <a:rPr kumimoji="0" lang="ar-SA" sz="1400" b="1" i="0" u="none" strike="noStrike" kern="0" cap="none" spc="0" normalizeH="0" baseline="0" noProof="0" err="1">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إنيس</a:t>
            </a: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a:t>
            </a:r>
            <a:endParaRPr kumimoji="0" lang="en-US" sz="1600" b="0"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المعرفة:</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جمع المعلومات حول تطبيقات تعلم اللغات الموجودة، ودراسة أحدث الأبحاث في مجال تعلم اللغات.</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الاستيعاب:</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فهم احتياجات المستخدمين المستهدفين ومستوياتهم اللغوية.</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التطبيق:</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تطبيق المعرفة النظرية لتطوير واجهة المستخدم وتصميم الدروس.</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التحليل:</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تحليل النتائج الأولية للاختبارات وتحديد نقاط القوة والضعف.</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التركيب:</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دمج الملاحظات لتحسين التطبيق.</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التقييم:</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تقييم مدى نجاح التطبيق في تحقيق أهدافه.</a:t>
            </a:r>
            <a:endParaRPr kumimoji="0" lang="ar-AE"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Tx/>
              <a:buFont typeface="Arial"/>
              <a:buNone/>
              <a:tabLst/>
              <a:defRPr/>
            </a:pPr>
            <a:r>
              <a:rPr kumimoji="0" lang="ar-SA" sz="1400" b="1"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lexandria" pitchFamily="2" charset="-78"/>
                <a:sym typeface="Arial"/>
              </a:rPr>
              <a:t>مرحلة التقييم المستمر (باستخدام نموذج كولي):</a:t>
            </a:r>
            <a:endParaRPr kumimoji="0" lang="en-US" sz="1600" b="0" i="0" u="none" strike="noStrike" kern="0" cap="none" spc="0" normalizeH="0" baseline="0" noProof="0">
              <a:ln>
                <a:noFill/>
              </a:ln>
              <a:solidFill>
                <a:schemeClr val="bg1"/>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المعرفة:</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فهم أهداف المشروع والتوقعات من التطبيق.</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المهارات:</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استخدام مجموعة متنوعة من المهارات التقنية واللغوية لتطوير التطبيق.</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الموقف:</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الحفاظ على موقف إيجابي ومفتوح تجاه التغيير والتطوير.</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a:p>
            <a:pPr marL="0" marR="0" lvl="0" indent="0" algn="just" defTabSz="914400" rtl="1" eaLnBrk="1" fontAlgn="base" latinLnBrk="0" hangingPunct="1">
              <a:lnSpc>
                <a:spcPct val="100000"/>
              </a:lnSpc>
              <a:spcBef>
                <a:spcPts val="0"/>
              </a:spcBef>
              <a:spcAft>
                <a:spcPts val="0"/>
              </a:spcAft>
              <a:buClr>
                <a:srgbClr val="000000"/>
              </a:buClr>
              <a:buSzPts val="1000"/>
              <a:buFont typeface="Arial"/>
              <a:buNone/>
              <a:tabLst>
                <a:tab pos="457200" algn="l"/>
              </a:tabLst>
              <a:defRPr/>
            </a:pPr>
            <a:r>
              <a:rPr kumimoji="0" lang="ar-SA" sz="14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السياق:</a:t>
            </a:r>
            <a:r>
              <a:rPr kumimoji="0" lang="ar-SA" sz="14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فهم السياق التكنولوجي والاجتماعي الذي يعمل فيه التطبيق.</a:t>
            </a:r>
            <a:endParaRPr kumimoji="0" lang="en-US" sz="16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p:txBody>
      </p:sp>
      <p:pic>
        <p:nvPicPr>
          <p:cNvPr id="3" name="Picture 2">
            <a:extLst>
              <a:ext uri="{FF2B5EF4-FFF2-40B4-BE49-F238E27FC236}">
                <a16:creationId xmlns:a16="http://schemas.microsoft.com/office/drawing/2014/main" id="{A05AEEB1-56AA-8A1F-BE52-466C4C75DE90}"/>
              </a:ext>
            </a:extLst>
          </p:cNvPr>
          <p:cNvPicPr>
            <a:picLocks noChangeAspect="1"/>
          </p:cNvPicPr>
          <p:nvPr/>
        </p:nvPicPr>
        <p:blipFill>
          <a:blip r:embed="rId2"/>
          <a:stretch>
            <a:fillRect/>
          </a:stretch>
        </p:blipFill>
        <p:spPr>
          <a:xfrm>
            <a:off x="7249" y="0"/>
            <a:ext cx="5368672" cy="6858000"/>
          </a:xfrm>
          <a:prstGeom prst="rect">
            <a:avLst/>
          </a:prstGeom>
        </p:spPr>
      </p:pic>
      <p:pic>
        <p:nvPicPr>
          <p:cNvPr id="2" name="Graphic 21">
            <a:extLst>
              <a:ext uri="{FF2B5EF4-FFF2-40B4-BE49-F238E27FC236}">
                <a16:creationId xmlns:a16="http://schemas.microsoft.com/office/drawing/2014/main" id="{D682E68C-0C69-BC72-6DA0-3E1CA5C9DC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46968" y="24750"/>
            <a:ext cx="1553002" cy="737567"/>
          </a:xfrm>
          <a:prstGeom prst="rect">
            <a:avLst/>
          </a:prstGeom>
        </p:spPr>
      </p:pic>
      <p:sp>
        <p:nvSpPr>
          <p:cNvPr id="6" name="TextBox 5">
            <a:extLst>
              <a:ext uri="{FF2B5EF4-FFF2-40B4-BE49-F238E27FC236}">
                <a16:creationId xmlns:a16="http://schemas.microsoft.com/office/drawing/2014/main" id="{04BC5F36-A507-08B5-C1A3-4A4E1361C0A4}"/>
              </a:ext>
            </a:extLst>
          </p:cNvPr>
          <p:cNvSpPr txBox="1"/>
          <p:nvPr/>
        </p:nvSpPr>
        <p:spPr>
          <a:xfrm>
            <a:off x="7249" y="925712"/>
            <a:ext cx="928162" cy="1722716"/>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مثال ت</a:t>
            </a:r>
            <a:r>
              <a:rPr kumimoji="0" lang="ar-SA"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طبيق</a:t>
            </a:r>
            <a:r>
              <a:rPr kumimoji="0" lang="ar-AE"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ي</a:t>
            </a:r>
            <a:r>
              <a:rPr kumimoji="0" lang="ar-SA"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AE"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على </a:t>
            </a:r>
            <a:r>
              <a:rPr kumimoji="0" lang="ar-SA" sz="12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أساليب التفكير الناقد</a:t>
            </a:r>
            <a:endParaRPr kumimoji="0" lang="en-US" sz="1200" b="0"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a:sym typeface="Arial"/>
            </a:endParaRPr>
          </a:p>
        </p:txBody>
      </p:sp>
      <p:pic>
        <p:nvPicPr>
          <p:cNvPr id="7" name="Picture 6">
            <a:extLst>
              <a:ext uri="{FF2B5EF4-FFF2-40B4-BE49-F238E27FC236}">
                <a16:creationId xmlns:a16="http://schemas.microsoft.com/office/drawing/2014/main" id="{A089F0DB-64A7-4432-A51C-3A11A98CE75C}"/>
              </a:ext>
            </a:extLst>
          </p:cNvPr>
          <p:cNvPicPr>
            <a:picLocks noChangeAspect="1"/>
          </p:cNvPicPr>
          <p:nvPr/>
        </p:nvPicPr>
        <p:blipFill>
          <a:blip r:embed="rId4"/>
          <a:stretch>
            <a:fillRect/>
          </a:stretch>
        </p:blipFill>
        <p:spPr>
          <a:xfrm>
            <a:off x="192373" y="145863"/>
            <a:ext cx="739204" cy="495343"/>
          </a:xfrm>
          <a:prstGeom prst="rect">
            <a:avLst/>
          </a:prstGeom>
        </p:spPr>
      </p:pic>
    </p:spTree>
    <p:extLst>
      <p:ext uri="{BB962C8B-B14F-4D97-AF65-F5344CB8AC3E}">
        <p14:creationId xmlns:p14="http://schemas.microsoft.com/office/powerpoint/2010/main" val="4117968009"/>
      </p:ext>
    </p:extLst>
  </p:cSld>
  <p:clrMapOvr>
    <a:masterClrMapping/>
  </p:clrMapOvr>
  <mc:AlternateContent xmlns:mc="http://schemas.openxmlformats.org/markup-compatibility/2006" xmlns:p14="http://schemas.microsoft.com/office/powerpoint/2010/main">
    <mc:Choice Requires="p14">
      <p:transition spd="slow" p14:dur="2000" advTm="187000"/>
    </mc:Choice>
    <mc:Fallback xmlns="">
      <p:transition spd="slow" advTm="18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73">
          <a:extLst>
            <a:ext uri="{FF2B5EF4-FFF2-40B4-BE49-F238E27FC236}">
              <a16:creationId xmlns:a16="http://schemas.microsoft.com/office/drawing/2014/main" id="{AED2197C-5CD4-CB08-B203-0B5F90A8C0D8}"/>
            </a:ext>
          </a:extLst>
        </p:cNvPr>
        <p:cNvGrpSpPr/>
        <p:nvPr/>
      </p:nvGrpSpPr>
      <p:grpSpPr>
        <a:xfrm>
          <a:off x="0" y="0"/>
          <a:ext cx="0" cy="0"/>
          <a:chOff x="0" y="0"/>
          <a:chExt cx="0" cy="0"/>
        </a:xfrm>
      </p:grpSpPr>
      <p:sp>
        <p:nvSpPr>
          <p:cNvPr id="477" name="Google Shape;477;p32">
            <a:extLst>
              <a:ext uri="{FF2B5EF4-FFF2-40B4-BE49-F238E27FC236}">
                <a16:creationId xmlns:a16="http://schemas.microsoft.com/office/drawing/2014/main" id="{1B1CC05C-FC04-87DC-BF27-82DA9C1C96A7}"/>
              </a:ext>
            </a:extLst>
          </p:cNvPr>
          <p:cNvSpPr/>
          <p:nvPr/>
        </p:nvSpPr>
        <p:spPr>
          <a:xfrm>
            <a:off x="3935760" y="204588"/>
            <a:ext cx="4186001" cy="4616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أنواع الصدق و</a:t>
            </a:r>
            <a:r>
              <a:rPr kumimoji="0" lang="ar-AE"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التفكير الناقد</a:t>
            </a:r>
          </a:p>
        </p:txBody>
      </p:sp>
      <p:pic>
        <p:nvPicPr>
          <p:cNvPr id="2" name="Graphic 21">
            <a:extLst>
              <a:ext uri="{FF2B5EF4-FFF2-40B4-BE49-F238E27FC236}">
                <a16:creationId xmlns:a16="http://schemas.microsoft.com/office/drawing/2014/main" id="{2EFE0410-E453-2C4C-BDA5-BE84C46836A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graphicFrame>
        <p:nvGraphicFramePr>
          <p:cNvPr id="3" name="Table 2">
            <a:extLst>
              <a:ext uri="{FF2B5EF4-FFF2-40B4-BE49-F238E27FC236}">
                <a16:creationId xmlns:a16="http://schemas.microsoft.com/office/drawing/2014/main" id="{C903A86D-16D6-A219-1A98-DFD767EF1D08}"/>
              </a:ext>
            </a:extLst>
          </p:cNvPr>
          <p:cNvGraphicFramePr>
            <a:graphicFrameLocks noGrp="1"/>
          </p:cNvGraphicFramePr>
          <p:nvPr>
            <p:extLst>
              <p:ext uri="{D42A27DB-BD31-4B8C-83A1-F6EECF244321}">
                <p14:modId xmlns:p14="http://schemas.microsoft.com/office/powerpoint/2010/main" val="3566627694"/>
              </p:ext>
            </p:extLst>
          </p:nvPr>
        </p:nvGraphicFramePr>
        <p:xfrm>
          <a:off x="299356" y="2116516"/>
          <a:ext cx="11593288" cy="4464050"/>
        </p:xfrm>
        <a:graphic>
          <a:graphicData uri="http://schemas.openxmlformats.org/drawingml/2006/table">
            <a:tbl>
              <a:tblPr rtl="1" firstRow="1" firstCol="1" bandRow="1">
                <a:tableStyleId>{5FD0F851-EC5A-4D38-B0AD-8093EC10F338}</a:tableStyleId>
              </a:tblPr>
              <a:tblGrid>
                <a:gridCol w="1874576">
                  <a:extLst>
                    <a:ext uri="{9D8B030D-6E8A-4147-A177-3AD203B41FA5}">
                      <a16:colId xmlns:a16="http://schemas.microsoft.com/office/drawing/2014/main" val="4226015967"/>
                    </a:ext>
                  </a:extLst>
                </a:gridCol>
                <a:gridCol w="3209588">
                  <a:extLst>
                    <a:ext uri="{9D8B030D-6E8A-4147-A177-3AD203B41FA5}">
                      <a16:colId xmlns:a16="http://schemas.microsoft.com/office/drawing/2014/main" val="118254558"/>
                    </a:ext>
                  </a:extLst>
                </a:gridCol>
                <a:gridCol w="3343436">
                  <a:extLst>
                    <a:ext uri="{9D8B030D-6E8A-4147-A177-3AD203B41FA5}">
                      <a16:colId xmlns:a16="http://schemas.microsoft.com/office/drawing/2014/main" val="2812181814"/>
                    </a:ext>
                  </a:extLst>
                </a:gridCol>
                <a:gridCol w="3165688">
                  <a:extLst>
                    <a:ext uri="{9D8B030D-6E8A-4147-A177-3AD203B41FA5}">
                      <a16:colId xmlns:a16="http://schemas.microsoft.com/office/drawing/2014/main" val="2949400135"/>
                    </a:ext>
                  </a:extLst>
                </a:gridCol>
              </a:tblGrid>
              <a:tr h="0">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نوع الصدق</a:t>
                      </a:r>
                      <a:endParaRPr lang="en-US" sz="1400" kern="100">
                        <a:effectLst/>
                        <a:latin typeface="Alexandria" pitchFamily="2" charset="-78"/>
                        <a:ea typeface="Calibri" panose="020F0502020204030204" pitchFamily="34" charset="0"/>
                        <a:cs typeface="Alexandria" pitchFamily="2" charset="-78"/>
                      </a:endParaRPr>
                    </a:p>
                  </a:txBody>
                  <a:tcPr marL="152400" marR="152400" marT="171450" marB="171450" anchor="ctr"/>
                </a:tc>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الوصف</a:t>
                      </a:r>
                      <a:endParaRPr lang="en-US" sz="1400" kern="100">
                        <a:effectLst/>
                        <a:latin typeface="Alexandria" pitchFamily="2" charset="-78"/>
                        <a:ea typeface="Calibri" panose="020F0502020204030204" pitchFamily="34" charset="0"/>
                        <a:cs typeface="Alexandria" pitchFamily="2" charset="-78"/>
                      </a:endParaRPr>
                    </a:p>
                  </a:txBody>
                  <a:tcPr marL="152400" marR="152400" marT="171450" marB="171450" anchor="ctr"/>
                </a:tc>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كيفية القياس</a:t>
                      </a:r>
                      <a:endParaRPr lang="en-US" sz="1400" kern="100">
                        <a:effectLst/>
                        <a:latin typeface="Alexandria" pitchFamily="2" charset="-78"/>
                        <a:ea typeface="Calibri" panose="020F0502020204030204" pitchFamily="34" charset="0"/>
                        <a:cs typeface="Alexandria" pitchFamily="2" charset="-78"/>
                      </a:endParaRPr>
                    </a:p>
                  </a:txBody>
                  <a:tcPr marL="152400" marR="152400" marT="171450" marB="171450" anchor="ctr"/>
                </a:tc>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العلاقة بالتفكير الناقد</a:t>
                      </a:r>
                      <a:endParaRPr lang="en-US" sz="1400" kern="100">
                        <a:effectLst/>
                        <a:latin typeface="Alexandria" pitchFamily="2" charset="-78"/>
                        <a:ea typeface="Calibri" panose="020F0502020204030204" pitchFamily="34" charset="0"/>
                        <a:cs typeface="Alexandria" pitchFamily="2" charset="-78"/>
                      </a:endParaRPr>
                    </a:p>
                  </a:txBody>
                  <a:tcPr marL="152400" marR="152400" marT="171450" marB="171450" anchor="ctr"/>
                </a:tc>
                <a:extLst>
                  <a:ext uri="{0D108BD9-81ED-4DB2-BD59-A6C34878D82A}">
                    <a16:rowId xmlns:a16="http://schemas.microsoft.com/office/drawing/2014/main" val="3696289771"/>
                  </a:ext>
                </a:extLst>
              </a:tr>
              <a:tr h="0">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صدق المحتوى</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يقيس مدى تغطية الاختبار لجميع جوانب الموضوع المراد قياسه</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يتم تقييمه من خلال مراجعة الخبراء لمحتوى الاختبار للتأكد من شمولية الفقرات</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يضمن أن الاختبار يغطي جميع جوانب التفكير الناقد مثل الاستنتاج، التفسير، وتقويم الحجج</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3481724623"/>
                  </a:ext>
                </a:extLst>
              </a:tr>
              <a:tr h="0">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الصدق التنبؤي</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يقيس مدى قدرة الاختبار على التنبؤ بالأداء المستقبلي للفرد في مجال معين</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يتم قياسه من خلال مقارنة نتائج الاختبار بأداء الفرد في المستقبل</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يساعد في التحقق من أن نتائج اختبار التفكير الناقد يمكن أن تتنبأ بأداء الفرد في مواقف مستقبلية</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2422471682"/>
                  </a:ext>
                </a:extLst>
              </a:tr>
              <a:tr h="0">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الصدق الظاهري</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يقيس مدى وضوح أن الاختبار يقيس ما يُفترض أن يقيسه من وجهة نظر المستجيبين</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يتم تقييمه من خلال استبيانات أو مقابلات مع المستجيبين حول مدى وضوح الاختبار</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يعكس مدى وضوح أن الاختبار يقيس مهارات التفكير الناقد من وجهة نظر المستجيبين</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3428553975"/>
                  </a:ext>
                </a:extLst>
              </a:tr>
              <a:tr h="0">
                <a:tc>
                  <a:txBody>
                    <a:bodyPr/>
                    <a:lstStyle/>
                    <a:p>
                      <a:pPr marL="0" marR="0" algn="r" rtl="1">
                        <a:lnSpc>
                          <a:spcPct val="107000"/>
                        </a:lnSpc>
                        <a:spcBef>
                          <a:spcPts val="0"/>
                        </a:spcBef>
                        <a:spcAft>
                          <a:spcPts val="800"/>
                        </a:spcAft>
                      </a:pPr>
                      <a:r>
                        <a:rPr lang="ar-SA" sz="1400" b="1" kern="100">
                          <a:effectLst/>
                          <a:latin typeface="Alexandria" pitchFamily="2" charset="-78"/>
                          <a:cs typeface="Alexandria" pitchFamily="2" charset="-78"/>
                        </a:rPr>
                        <a:t>صدق البناء</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يقيس مدى توافق الاختبار مع النظريات والمفاهيم العلمية المتعلقة بالموضوع المراد قياسه</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يتم قياسه من خلال تحليل العوامل واختبارات الارتباط مع مقاييس أخرى ذات صلة</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tc>
                  <a:txBody>
                    <a:bodyPr/>
                    <a:lstStyle/>
                    <a:p>
                      <a:pPr marL="0" marR="0" algn="r" rtl="1">
                        <a:lnSpc>
                          <a:spcPct val="107000"/>
                        </a:lnSpc>
                        <a:spcBef>
                          <a:spcPts val="0"/>
                        </a:spcBef>
                        <a:spcAft>
                          <a:spcPts val="800"/>
                        </a:spcAft>
                      </a:pPr>
                      <a:r>
                        <a:rPr lang="ar-SA" sz="1400" kern="100">
                          <a:effectLst/>
                          <a:latin typeface="Alexandria" pitchFamily="2" charset="-78"/>
                          <a:cs typeface="Alexandria" pitchFamily="2" charset="-78"/>
                        </a:rPr>
                        <a:t>يضمن أن الاختبار يتوافق مع النظريات والمفاهيم العلمية المتعلقة بالتفكير الناقد</a:t>
                      </a:r>
                      <a:r>
                        <a:rPr lang="en-US" sz="1400" kern="100">
                          <a:effectLst/>
                          <a:latin typeface="Alexandria" pitchFamily="2" charset="-78"/>
                          <a:cs typeface="Alexandria" pitchFamily="2" charset="-78"/>
                        </a:rPr>
                        <a:t>.</a:t>
                      </a:r>
                      <a:endParaRPr lang="en-US" sz="1400" kern="100">
                        <a:effectLst/>
                        <a:latin typeface="Alexandria" pitchFamily="2" charset="-78"/>
                        <a:ea typeface="Calibri" panose="020F0502020204030204" pitchFamily="34" charset="0"/>
                        <a:cs typeface="Alexandria" pitchFamily="2" charset="-78"/>
                      </a:endParaRPr>
                    </a:p>
                  </a:txBody>
                  <a:tcPr marL="152400" marR="152400" marT="152400" marB="152400" anchor="ctr"/>
                </a:tc>
                <a:extLst>
                  <a:ext uri="{0D108BD9-81ED-4DB2-BD59-A6C34878D82A}">
                    <a16:rowId xmlns:a16="http://schemas.microsoft.com/office/drawing/2014/main" val="761328661"/>
                  </a:ext>
                </a:extLst>
              </a:tr>
            </a:tbl>
          </a:graphicData>
        </a:graphic>
      </p:graphicFrame>
      <p:pic>
        <p:nvPicPr>
          <p:cNvPr id="5" name="Picture 4">
            <a:extLst>
              <a:ext uri="{FF2B5EF4-FFF2-40B4-BE49-F238E27FC236}">
                <a16:creationId xmlns:a16="http://schemas.microsoft.com/office/drawing/2014/main" id="{0C2D7D94-98FB-47E4-9724-17169309863F}"/>
              </a:ext>
            </a:extLst>
          </p:cNvPr>
          <p:cNvPicPr>
            <a:picLocks noChangeAspect="1"/>
          </p:cNvPicPr>
          <p:nvPr/>
        </p:nvPicPr>
        <p:blipFill>
          <a:blip r:embed="rId4"/>
          <a:stretch>
            <a:fillRect/>
          </a:stretch>
        </p:blipFill>
        <p:spPr>
          <a:xfrm>
            <a:off x="192373" y="145863"/>
            <a:ext cx="807752" cy="692337"/>
          </a:xfrm>
          <a:prstGeom prst="rect">
            <a:avLst/>
          </a:prstGeom>
        </p:spPr>
      </p:pic>
      <p:sp>
        <p:nvSpPr>
          <p:cNvPr id="7" name="TextBox 6">
            <a:extLst>
              <a:ext uri="{FF2B5EF4-FFF2-40B4-BE49-F238E27FC236}">
                <a16:creationId xmlns:a16="http://schemas.microsoft.com/office/drawing/2014/main" id="{3909F004-CD46-4347-9F4F-3B991AC4CD20}"/>
              </a:ext>
            </a:extLst>
          </p:cNvPr>
          <p:cNvSpPr txBox="1"/>
          <p:nvPr/>
        </p:nvSpPr>
        <p:spPr>
          <a:xfrm>
            <a:off x="299356" y="1015693"/>
            <a:ext cx="11593288" cy="923330"/>
          </a:xfrm>
          <a:prstGeom prst="rect">
            <a:avLst/>
          </a:prstGeom>
          <a:noFill/>
        </p:spPr>
        <p:txBody>
          <a:bodyPr wrap="square">
            <a:spAutoFit/>
          </a:bodyPr>
          <a:lstStyle/>
          <a:p>
            <a:pPr marL="0" marR="0" lvl="0" indent="0" algn="r" defTabSz="914400" rtl="1" eaLnBrk="0" fontAlgn="base" latinLnBrk="0" hangingPunct="0">
              <a:lnSpc>
                <a:spcPct val="100000"/>
              </a:lnSpc>
              <a:spcBef>
                <a:spcPct val="0"/>
              </a:spcBef>
              <a:spcAft>
                <a:spcPct val="0"/>
              </a:spcAft>
              <a:buClrTx/>
              <a:buSzTx/>
              <a:buFontTx/>
              <a:buNone/>
              <a:tabLst/>
              <a:defRPr/>
            </a:pPr>
            <a:r>
              <a:rPr kumimoji="0" lang="ar-SA"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أنواع الصدق المختلفة تلعب دورًا مهمًا في تقييم مهارات التفكير الناقد بشكل دقيق وموثوق. </a:t>
            </a:r>
            <a:r>
              <a:rPr kumimoji="0" lang="ar-JO"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فمن خلال </a:t>
            </a:r>
            <a:r>
              <a:rPr kumimoji="0" lang="ar-SA"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استخدام هذه الأنواع من الصدق، يمكن تصميم اختبارات تفكير ناقد تكون دقيقة وموثوقة، مما يساعد في تقييم وتطوير مهارات التفكير الناقد لدى الأفراد بشكل فعال </a:t>
            </a:r>
            <a:r>
              <a:rPr kumimoji="0" lang="ar-JO"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حيث يرتبط </a:t>
            </a:r>
            <a:r>
              <a:rPr kumimoji="0" lang="ar-SA"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كل نوع من أنواع الصدق بالتفكير الناقد</a:t>
            </a:r>
            <a:r>
              <a:rPr kumimoji="0" lang="en-US"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rPr>
              <a:t>:</a:t>
            </a:r>
            <a:endParaRPr kumimoji="0" lang="ar-JO" altLang="en-US" sz="1800" b="0" i="0" u="none" strike="noStrike" kern="0" cap="none" spc="0" normalizeH="0" baseline="0" noProof="0">
              <a:ln>
                <a:noFill/>
              </a:ln>
              <a:solidFill>
                <a:prstClr val="black"/>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523982607"/>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35"/>
        <p:cNvGrpSpPr/>
        <p:nvPr/>
      </p:nvGrpSpPr>
      <p:grpSpPr>
        <a:xfrm>
          <a:off x="0" y="0"/>
          <a:ext cx="0" cy="0"/>
          <a:chOff x="0" y="0"/>
          <a:chExt cx="0" cy="0"/>
        </a:xfrm>
      </p:grpSpPr>
      <p:sp>
        <p:nvSpPr>
          <p:cNvPr id="437" name="Google Shape;437;p30"/>
          <p:cNvSpPr txBox="1"/>
          <p:nvPr/>
        </p:nvSpPr>
        <p:spPr>
          <a:xfrm>
            <a:off x="4543820" y="135119"/>
            <a:ext cx="5488096" cy="36929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معوقات التفكير الناقد في التعليم</a:t>
            </a:r>
            <a:endParaRPr kumimoji="0" sz="1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438" name="Google Shape;438;p30"/>
          <p:cNvSpPr/>
          <p:nvPr/>
        </p:nvSpPr>
        <p:spPr>
          <a:xfrm>
            <a:off x="418978" y="105138"/>
            <a:ext cx="1150912" cy="750099"/>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39" name="Google Shape;439;p30"/>
          <p:cNvSpPr txBox="1"/>
          <p:nvPr/>
        </p:nvSpPr>
        <p:spPr>
          <a:xfrm>
            <a:off x="470472" y="210535"/>
            <a:ext cx="1098202"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Times New Roman"/>
              <a:buNone/>
              <a:tabLst/>
              <a:defRPr/>
            </a:pPr>
            <a:r>
              <a:rPr kumimoji="0" lang="ar-JO" sz="18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Lecture </a:t>
            </a:r>
            <a:r>
              <a:rPr kumimoji="0" lang="en-GB" sz="18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rPr>
              <a:t>7</a:t>
            </a:r>
            <a:endParaRPr kumimoji="0" sz="1800" b="0" i="0" u="none" strike="noStrike" kern="0" cap="none" spc="0" normalizeH="0" baseline="0" noProof="0">
              <a:ln>
                <a:noFill/>
              </a:ln>
              <a:solidFill>
                <a:srgbClr val="FFFFFF"/>
              </a:solidFill>
              <a:effectLst/>
              <a:uLnTx/>
              <a:uFillTx/>
              <a:latin typeface="Alexandria" pitchFamily="2" charset="-78"/>
              <a:ea typeface="Times New Roman"/>
              <a:cs typeface="Alexandria" pitchFamily="2" charset="-78"/>
              <a:sym typeface="Times New Roman"/>
            </a:endParaRPr>
          </a:p>
        </p:txBody>
      </p:sp>
      <p:sp>
        <p:nvSpPr>
          <p:cNvPr id="456" name="Google Shape;456;p30"/>
          <p:cNvSpPr txBox="1"/>
          <p:nvPr/>
        </p:nvSpPr>
        <p:spPr>
          <a:xfrm>
            <a:off x="5219515" y="855237"/>
            <a:ext cx="6759339" cy="5586104"/>
          </a:xfrm>
          <a:prstGeom prst="rect">
            <a:avLst/>
          </a:prstGeom>
          <a:solidFill>
            <a:srgbClr val="00B0F0"/>
          </a:solid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7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الصعوبات التي تواجه تعليم وتعلم مهارت التفكير الناقد </a:t>
            </a: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Tx/>
              <a:buChar char="-"/>
              <a:tabLst/>
              <a:defRPr/>
            </a:pP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قلة توافر البرامج المعدة خصيصا لاكتساب المهارات  الخاصة بالتفكير الناقد.</a:t>
            </a:r>
          </a:p>
          <a:p>
            <a:pPr marL="285750" marR="0" lvl="0" indent="-285750" algn="just" defTabSz="914400" rtl="1" eaLnBrk="1" fontAlgn="auto" latinLnBrk="0" hangingPunct="1">
              <a:lnSpc>
                <a:spcPct val="100000"/>
              </a:lnSpc>
              <a:spcBef>
                <a:spcPts val="0"/>
              </a:spcBef>
              <a:spcAft>
                <a:spcPts val="0"/>
              </a:spcAft>
              <a:buClr>
                <a:srgbClr val="000000"/>
              </a:buClr>
              <a:buSzTx/>
              <a:buFontTx/>
              <a:buChar char="-"/>
              <a:tabLst/>
              <a:defRPr/>
            </a:pP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قلة توافر اختبارات ومقاييس موثوقة لقياس مهارات التفكير الناقد في المجتمعات المتباينة</a:t>
            </a:r>
            <a:endParaRPr lang="ar-JO" sz="1700" kern="0">
              <a:solidFill>
                <a:srgbClr val="000000"/>
              </a:solidFill>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lang="ar-JO" sz="1700" kern="0">
                <a:solidFill>
                  <a:srgbClr val="000000"/>
                </a:solidFill>
                <a:latin typeface="Alexandria" pitchFamily="2" charset="-78"/>
                <a:ea typeface="Calibri"/>
                <a:cs typeface="Alexandria" pitchFamily="2" charset="-78"/>
                <a:sym typeface="Calibri"/>
              </a:rPr>
              <a:t>- </a:t>
            </a: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غياب التأهيل العلمي والتربوي للمعلمين وبالتالي فإن قدراته على تعليم مهارت التفكير الناقد ستكون ضعيفة .</a:t>
            </a:r>
          </a:p>
          <a:p>
            <a:pPr marL="285750" marR="0" lvl="0" indent="-285750" algn="just" defTabSz="914400" rtl="1" eaLnBrk="1" fontAlgn="auto" latinLnBrk="0" hangingPunct="1">
              <a:lnSpc>
                <a:spcPct val="100000"/>
              </a:lnSpc>
              <a:spcBef>
                <a:spcPts val="0"/>
              </a:spcBef>
              <a:spcAft>
                <a:spcPts val="0"/>
              </a:spcAft>
              <a:buClr>
                <a:srgbClr val="000000"/>
              </a:buClr>
              <a:buSzTx/>
              <a:buFontTx/>
              <a:buChar char="-"/>
              <a:tabLst/>
              <a:defRPr/>
            </a:pP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قلة توافر أدلة لاستخدام البرامج التي ترشد المعلم إلى كيفية شرح مهارات التفكير الناقد وكذلك إرشادات توضح دور كل من المعلم والطالب في عملية تعليم وتعلم مهارات التفكير الناقد .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Tx/>
              <a:buChar char="-"/>
              <a:tabLst/>
              <a:defRPr/>
            </a:pP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غياب الدافعية لدى المعلم والمتعلم والمدير التي تدفعهم بعدم الالتزام بالأعمال التي ينبغي عليهما تنفيذها لتعليم وتعلم التفكير الناقد .</a:t>
            </a:r>
          </a:p>
          <a:p>
            <a:pPr marL="285750" marR="0" lvl="0" indent="-285750" algn="just" defTabSz="914400" rtl="1" eaLnBrk="1" fontAlgn="auto" latinLnBrk="0" hangingPunct="1">
              <a:lnSpc>
                <a:spcPct val="100000"/>
              </a:lnSpc>
              <a:spcBef>
                <a:spcPts val="0"/>
              </a:spcBef>
              <a:spcAft>
                <a:spcPts val="0"/>
              </a:spcAft>
              <a:buClr>
                <a:srgbClr val="000000"/>
              </a:buClr>
              <a:buSzTx/>
              <a:buFontTx/>
              <a:buChar char="-"/>
              <a:tabLst/>
              <a:defRPr/>
            </a:pP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7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 عدم توافر البيئة الصفية التي تدعم تعليم وتعلم مهارات التفكير الناقد .</a:t>
            </a:r>
            <a:endParaRPr kumimoji="0" sz="17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C3610268-34BE-7804-1FC3-0C009838D1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pic>
        <p:nvPicPr>
          <p:cNvPr id="7170" name="Picture 2">
            <a:extLst>
              <a:ext uri="{FF2B5EF4-FFF2-40B4-BE49-F238E27FC236}">
                <a16:creationId xmlns:a16="http://schemas.microsoft.com/office/drawing/2014/main" id="{F6375C21-ED49-4744-8F54-D618ED4B37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61498"/>
            <a:ext cx="5219515" cy="4505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advTm="82000">
        <p:fade/>
      </p:transition>
    </mc:Choice>
    <mc:Fallback xmlns="">
      <p:transition spd="med" advTm="8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1"/>
          <p:cNvSpPr/>
          <p:nvPr/>
        </p:nvSpPr>
        <p:spPr>
          <a:xfrm>
            <a:off x="310697" y="741215"/>
            <a:ext cx="4128422" cy="53755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62" name="Google Shape;462;p31"/>
          <p:cNvSpPr/>
          <p:nvPr/>
        </p:nvSpPr>
        <p:spPr>
          <a:xfrm>
            <a:off x="604838" y="741214"/>
            <a:ext cx="11110911" cy="6059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63" name="Google Shape;463;p31"/>
          <p:cNvSpPr txBox="1"/>
          <p:nvPr/>
        </p:nvSpPr>
        <p:spPr>
          <a:xfrm>
            <a:off x="1675976" y="1728530"/>
            <a:ext cx="8417320" cy="70788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p:txBody>
      </p:sp>
      <p:sp>
        <p:nvSpPr>
          <p:cNvPr id="465" name="Google Shape;465;p31"/>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FFFFFF"/>
              </a:buClr>
              <a:buSzPts val="2000"/>
              <a:buFont typeface="Calibri"/>
              <a:buNone/>
              <a:tabLst/>
              <a:defRPr/>
            </a:pPr>
            <a:r>
              <a:rPr kumimoji="0" lang="ar-JO" sz="20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rPr>
              <a:t>www.midocean.ae</a:t>
            </a:r>
            <a:endParaRPr kumimoji="0" sz="1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sp>
        <p:nvSpPr>
          <p:cNvPr id="467" name="Google Shape;467;p31"/>
          <p:cNvSpPr txBox="1"/>
          <p:nvPr/>
        </p:nvSpPr>
        <p:spPr>
          <a:xfrm>
            <a:off x="5356761" y="933294"/>
            <a:ext cx="6524542" cy="462843"/>
          </a:xfrm>
          <a:prstGeom prst="rect">
            <a:avLst/>
          </a:prstGeom>
          <a:noFill/>
          <a:ln>
            <a:noFill/>
          </a:ln>
        </p:spPr>
        <p:txBody>
          <a:bodyPr spcFirstLastPara="1" wrap="square" lIns="91425" tIns="45700" rIns="91425" bIns="45700" anchor="t" anchorCtr="0">
            <a:spAutoFit/>
          </a:bodyPr>
          <a:lstStyle/>
          <a:p>
            <a:pPr marL="0" marR="0" lvl="0" indent="503555" algn="just" defTabSz="914400" rtl="1" eaLnBrk="1" fontAlgn="auto" latinLnBrk="0" hangingPunct="1">
              <a:lnSpc>
                <a:spcPct val="85714"/>
              </a:lnSpc>
              <a:spcBef>
                <a:spcPts val="0"/>
              </a:spcBef>
              <a:spcAft>
                <a:spcPts val="0"/>
              </a:spcAft>
              <a:buClr>
                <a:srgbClr val="000000"/>
              </a:buClr>
              <a:buSzTx/>
              <a:buFont typeface="Arial"/>
              <a:buNone/>
              <a:tabLst/>
              <a:defRPr/>
            </a:pPr>
            <a:r>
              <a:rPr kumimoji="0" lang="ar-JO" sz="2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خاتمــــــة:</a:t>
            </a:r>
            <a:endParaRPr kumimoji="0" sz="28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468" name="Google Shape;468;p31"/>
          <p:cNvSpPr txBox="1"/>
          <p:nvPr/>
        </p:nvSpPr>
        <p:spPr>
          <a:xfrm>
            <a:off x="805512" y="1599926"/>
            <a:ext cx="10709562" cy="4524275"/>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التفكير الناقد هو عملية فكرية يتم فيها تقييم وتحليل المعلومات الموجودة بطريقة منطقية ومستقلة، ويتضمن ذلك القدرة على تحليل الأدلة وتقييم صحتها وموثوقيتها والبحث عن الحقائق الكامنة وراءها. وهو مصطلح شامل يشير إلى استخدام قدراتنا الفكرية لجمع المعلومات والتحليل والتقييم والتطوير للبحث عن الحقيقة المسندة بالأدلة الموضوعية ونتائج البحث العلمي.</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يرتبط التفكير الناقد بقدرة الفرد على النشاط والمثابرة، وهو تفكير حذر يتناول دراسة وتحليل المعتقدات وما هو متوقع من المعارف استنادا إلى أرضية حقيقية تدعمها القدرة على الاستنتاج. يعد التفكير من الظواهر النمائية التي تتطور عبر مراحل العمر المختلفة مما يعكس تعقد العقل البشري وتعقد عملياته، فالتقدم الحضاري الذي نلمسه في مختلف جوانب حياتنا المعاصرة، إنما يعود إلى تطور نتائج تفكيـر الأجيال المتعاقبة .</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      إن تعليم التفكير الناقد للطلبة يعتبر هدفاً أساسياً يجب السعي لتحقيقه في الوقت الحاضر، وذلك لمساعدة الطلاب على معالجة القضايا والمواقف التي تواجههم وتنمية قدراتهم على الاستكشاف وحل المشكلات وغيرها. </a:t>
            </a:r>
            <a:endParaRPr kumimoji="0" sz="16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3F79E437-44EB-C043-5315-08B70EBB83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3073" y="-53349"/>
            <a:ext cx="2305141" cy="976600"/>
          </a:xfrm>
          <a:prstGeom prst="rect">
            <a:avLst/>
          </a:prstGeom>
        </p:spPr>
      </p:pic>
      <p:pic>
        <p:nvPicPr>
          <p:cNvPr id="9" name="Picture 8">
            <a:extLst>
              <a:ext uri="{FF2B5EF4-FFF2-40B4-BE49-F238E27FC236}">
                <a16:creationId xmlns:a16="http://schemas.microsoft.com/office/drawing/2014/main" id="{67D3C48A-9FFC-400F-9A7F-ED6501F770F1}"/>
              </a:ext>
            </a:extLst>
          </p:cNvPr>
          <p:cNvPicPr>
            <a:picLocks noChangeAspect="1"/>
          </p:cNvPicPr>
          <p:nvPr/>
        </p:nvPicPr>
        <p:blipFill>
          <a:blip r:embed="rId4"/>
          <a:stretch>
            <a:fillRect/>
          </a:stretch>
        </p:blipFill>
        <p:spPr>
          <a:xfrm>
            <a:off x="192373" y="145863"/>
            <a:ext cx="807752" cy="6923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4000"/>
    </mc:Choice>
    <mc:Fallback xmlns="">
      <p:transition spd="slow" advTm="19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473"/>
        <p:cNvGrpSpPr/>
        <p:nvPr/>
      </p:nvGrpSpPr>
      <p:grpSpPr>
        <a:xfrm>
          <a:off x="0" y="0"/>
          <a:ext cx="0" cy="0"/>
          <a:chOff x="0" y="0"/>
          <a:chExt cx="0" cy="0"/>
        </a:xfrm>
      </p:grpSpPr>
      <p:sp>
        <p:nvSpPr>
          <p:cNvPr id="477" name="Google Shape;477;p32"/>
          <p:cNvSpPr/>
          <p:nvPr/>
        </p:nvSpPr>
        <p:spPr>
          <a:xfrm>
            <a:off x="4543059" y="109918"/>
            <a:ext cx="3105881" cy="53549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20000"/>
              </a:lnSpc>
              <a:spcBef>
                <a:spcPts val="0"/>
              </a:spcBef>
              <a:spcAft>
                <a:spcPts val="0"/>
              </a:spcAft>
              <a:buClr>
                <a:srgbClr val="D8D8D8"/>
              </a:buClr>
              <a:buSzPts val="4000"/>
              <a:buFont typeface="Calibri"/>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ملخص المحاضرة</a:t>
            </a:r>
            <a:endParaRPr kumimoji="0" sz="2400" b="0"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pic>
        <p:nvPicPr>
          <p:cNvPr id="2" name="Graphic 21">
            <a:extLst>
              <a:ext uri="{FF2B5EF4-FFF2-40B4-BE49-F238E27FC236}">
                <a16:creationId xmlns:a16="http://schemas.microsoft.com/office/drawing/2014/main" id="{FFA9CC1F-8BB1-2A6F-C4FF-C1673D34BA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70962"/>
            <a:ext cx="2305141" cy="976600"/>
          </a:xfrm>
          <a:prstGeom prst="rect">
            <a:avLst/>
          </a:prstGeom>
        </p:spPr>
      </p:pic>
      <p:pic>
        <p:nvPicPr>
          <p:cNvPr id="6" name="Picture 5">
            <a:extLst>
              <a:ext uri="{FF2B5EF4-FFF2-40B4-BE49-F238E27FC236}">
                <a16:creationId xmlns:a16="http://schemas.microsoft.com/office/drawing/2014/main" id="{2EA99240-622B-48B0-B2D9-55D66A01A35E}"/>
              </a:ext>
            </a:extLst>
          </p:cNvPr>
          <p:cNvPicPr>
            <a:picLocks noChangeAspect="1"/>
          </p:cNvPicPr>
          <p:nvPr/>
        </p:nvPicPr>
        <p:blipFill>
          <a:blip r:embed="rId5"/>
          <a:stretch>
            <a:fillRect/>
          </a:stretch>
        </p:blipFill>
        <p:spPr>
          <a:xfrm>
            <a:off x="192373" y="0"/>
            <a:ext cx="807752" cy="692337"/>
          </a:xfrm>
          <a:prstGeom prst="rect">
            <a:avLst/>
          </a:prstGeom>
        </p:spPr>
      </p:pic>
      <p:sp>
        <p:nvSpPr>
          <p:cNvPr id="10" name="Google Shape;462;p31">
            <a:extLst>
              <a:ext uri="{FF2B5EF4-FFF2-40B4-BE49-F238E27FC236}">
                <a16:creationId xmlns:a16="http://schemas.microsoft.com/office/drawing/2014/main" id="{8212C52C-382D-45BE-8FA4-0AE85776CDFB}"/>
              </a:ext>
            </a:extLst>
          </p:cNvPr>
          <p:cNvSpPr/>
          <p:nvPr/>
        </p:nvSpPr>
        <p:spPr>
          <a:xfrm>
            <a:off x="0" y="741214"/>
            <a:ext cx="12148812" cy="60596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11" name="TextBox 10">
            <a:extLst>
              <a:ext uri="{FF2B5EF4-FFF2-40B4-BE49-F238E27FC236}">
                <a16:creationId xmlns:a16="http://schemas.microsoft.com/office/drawing/2014/main" id="{9892C994-FD05-4363-AFAA-98ADD8754849}"/>
              </a:ext>
            </a:extLst>
          </p:cNvPr>
          <p:cNvSpPr txBox="1"/>
          <p:nvPr/>
        </p:nvSpPr>
        <p:spPr>
          <a:xfrm>
            <a:off x="5297864" y="1225910"/>
            <a:ext cx="6599693" cy="5509200"/>
          </a:xfrm>
          <a:prstGeom prst="rect">
            <a:avLst/>
          </a:prstGeom>
          <a:noFill/>
        </p:spPr>
        <p:txBody>
          <a:bodyPr wrap="square">
            <a:spAutoFit/>
          </a:bodyPr>
          <a:lstStyle/>
          <a:p>
            <a:pPr algn="just" rtl="1">
              <a:lnSpc>
                <a:spcPct val="150000"/>
              </a:lnSpc>
              <a:buClr>
                <a:srgbClr val="000000"/>
              </a:buClr>
              <a:defRPr/>
            </a:pPr>
            <a:r>
              <a:rPr kumimoji="0" lang="ar-JO" sz="1600" b="0" i="0"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التفكير الناقد له أهمية كبيرة في مساعدة الفرد على مواجهة التغيرات السريعة التي يشهدها عالم اليوم، والتعامل مع المشكلات التي تتطلب مهارات التفكير، كما يسهم التفكير الناقد في اكتساب الأفراد القدرة على الاختيار الجيد ، و القدرة على اتخاذ القرارات المناسبة التي تعتمد على قياس البدائل وتقويمها ( جوهر التفكير الناقد) . فمن خلال هذا التفكير يتعلم المتعلم كيف يسال؟ ومتى يسال ؟ ومتى يستخدم الاستدلال؟ </a:t>
            </a:r>
          </a:p>
          <a:p>
            <a:pPr algn="just" rtl="1">
              <a:lnSpc>
                <a:spcPct val="150000"/>
              </a:lnSpc>
              <a:buClr>
                <a:srgbClr val="000000"/>
              </a:buClr>
              <a:defRPr/>
            </a:pPr>
            <a:endParaRPr lang="ar-JO" sz="1600" kern="0">
              <a:solidFill>
                <a:srgbClr val="000000"/>
              </a:solidFill>
              <a:latin typeface="Alexandria" pitchFamily="2" charset="-78"/>
              <a:ea typeface="Calibri"/>
              <a:cs typeface="Alexandria" pitchFamily="2" charset="-78"/>
              <a:sym typeface="Calibri"/>
            </a:endParaRPr>
          </a:p>
          <a:p>
            <a:pPr algn="just" rtl="1">
              <a:lnSpc>
                <a:spcPct val="150000"/>
              </a:lnSpc>
              <a:buClr>
                <a:srgbClr val="000000"/>
              </a:buClr>
              <a:defRPr/>
            </a:pPr>
            <a:r>
              <a:rPr kumimoji="0" lang="ar-JO" sz="1600" b="0" i="0" strike="noStrike" kern="0" cap="none" spc="0" normalizeH="0" baseline="0" noProof="0">
                <a:ln>
                  <a:noFill/>
                </a:ln>
                <a:solidFill>
                  <a:srgbClr val="000000"/>
                </a:solidFill>
                <a:effectLst/>
                <a:uLnTx/>
                <a:uFillTx/>
                <a:latin typeface="Alexandria" pitchFamily="2" charset="-78"/>
                <a:ea typeface="Calibri"/>
                <a:cs typeface="Alexandria" pitchFamily="2" charset="-78"/>
                <a:sym typeface="Calibri"/>
              </a:rPr>
              <a:t>إن تنمية مهارات التفكير بصفة عامة والتفكير الناقد بصفة خاصة لدى المتعلمين من أهم الأهداف التي تسعى الأنظمة التربوية الحديثة إلى تحقيقها، وذلك لانعكاساتها الإيجابية على مستوى الأداء لدى المتعلمين سواء في الوسط الأكاديمي أوالمهني أو المجالات الأخرى، مما دفع العديد من الأنظمة التربوية إلى جعل تعليم مهارات التفكير الناقد جزءا أساسيا من المناهج الدراسية باعتباره الجسر الذي يسمح بنقل الخبرات العلمية وبناء المهارات الفكرية،</a:t>
            </a:r>
            <a:endParaRPr kumimoji="0" lang="ar-JO" sz="1600" b="0" i="0"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lang="en-GB" sz="1600"/>
          </a:p>
        </p:txBody>
      </p:sp>
      <p:pic>
        <p:nvPicPr>
          <p:cNvPr id="12" name="Picture 2">
            <a:extLst>
              <a:ext uri="{FF2B5EF4-FFF2-40B4-BE49-F238E27FC236}">
                <a16:creationId xmlns:a16="http://schemas.microsoft.com/office/drawing/2014/main" id="{5D9A4882-C18A-482A-A1B3-1B6F3783C25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369" y="887249"/>
            <a:ext cx="4198690" cy="31426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CE57F89A-7558-4DE8-B263-2ECB028DC482}"/>
              </a:ext>
            </a:extLst>
          </p:cNvPr>
          <p:cNvPicPr>
            <a:picLocks noChangeAspect="1"/>
          </p:cNvPicPr>
          <p:nvPr/>
        </p:nvPicPr>
        <p:blipFill>
          <a:blip r:embed="rId7"/>
          <a:stretch>
            <a:fillRect/>
          </a:stretch>
        </p:blipFill>
        <p:spPr>
          <a:xfrm>
            <a:off x="340619" y="4029944"/>
            <a:ext cx="4115972" cy="25623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4000"/>
    </mc:Choice>
    <mc:Fallback xmlns="">
      <p:transition spd="slow" advTm="33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6" name="Google Shape;486;p33"/>
          <p:cNvSpPr txBox="1"/>
          <p:nvPr/>
        </p:nvSpPr>
        <p:spPr>
          <a:xfrm>
            <a:off x="8544272" y="6093296"/>
            <a:ext cx="3924577"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B0F0"/>
              </a:buClr>
              <a:buSzPts val="2400"/>
              <a:buFont typeface="Arial"/>
              <a:buNone/>
              <a:tabLst/>
              <a:defRPr/>
            </a:pP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دمتم بحفظ الله ورعايته </a:t>
            </a:r>
            <a:endParaRPr kumimoji="0" sz="1600" b="1"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B0F0"/>
              </a:buClr>
              <a:buSzPts val="2400"/>
              <a:buFont typeface="Arial"/>
              <a:buNone/>
              <a:tabLst/>
              <a:defRPr/>
            </a:pPr>
            <a:r>
              <a:rPr kumimoji="0" lang="ar-JO"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د. وردة أبو كلوب</a:t>
            </a:r>
            <a:endParaRPr kumimoji="0" sz="16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sp>
        <p:nvSpPr>
          <p:cNvPr id="487" name="Google Shape;487;p33"/>
          <p:cNvSpPr txBox="1"/>
          <p:nvPr/>
        </p:nvSpPr>
        <p:spPr>
          <a:xfrm>
            <a:off x="839755" y="621707"/>
            <a:ext cx="6663223" cy="89255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B0F0"/>
              </a:buClr>
              <a:buSzPts val="2400"/>
              <a:buFont typeface="Arial"/>
              <a:buNone/>
              <a:tabLst/>
              <a:defRPr/>
            </a:pPr>
            <a:r>
              <a:rPr kumimoji="0" lang="ar-JO" sz="24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rPr>
              <a:t>الموضوع القادم: التفكير المنطقي وخطواته</a:t>
            </a:r>
            <a:endParaRPr kumimoji="0" sz="2400" b="0" i="0" u="none" strike="noStrike" kern="0" cap="none" spc="0" normalizeH="0" baseline="0" noProof="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a:ln>
                <a:noFill/>
              </a:ln>
              <a:solidFill>
                <a:srgbClr val="000000"/>
              </a:solidFill>
              <a:effectLst/>
              <a:uLnTx/>
              <a:uFillTx/>
              <a:latin typeface="Alexandria" pitchFamily="2" charset="-78"/>
              <a:ea typeface="Times New Roman"/>
              <a:cs typeface="Alexandria" pitchFamily="2" charset="-78"/>
              <a:sym typeface="Times New Roman"/>
            </a:endParaRPr>
          </a:p>
        </p:txBody>
      </p:sp>
      <p:pic>
        <p:nvPicPr>
          <p:cNvPr id="2" name="Graphic 21">
            <a:extLst>
              <a:ext uri="{FF2B5EF4-FFF2-40B4-BE49-F238E27FC236}">
                <a16:creationId xmlns:a16="http://schemas.microsoft.com/office/drawing/2014/main" id="{027963F2-2721-9AF5-D1D5-019596B7BE1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6"/>
            <a:ext cx="2305141" cy="976600"/>
          </a:xfrm>
          <a:prstGeom prst="rect">
            <a:avLst/>
          </a:prstGeom>
        </p:spPr>
      </p:pic>
      <p:sp>
        <p:nvSpPr>
          <p:cNvPr id="4" name="Picture Placeholder 3">
            <a:extLst>
              <a:ext uri="{FF2B5EF4-FFF2-40B4-BE49-F238E27FC236}">
                <a16:creationId xmlns:a16="http://schemas.microsoft.com/office/drawing/2014/main" id="{DE8865D7-A121-FDD8-476F-10701BA0253A}"/>
              </a:ext>
            </a:extLst>
          </p:cNvPr>
          <p:cNvSpPr>
            <a:spLocks noGrp="1"/>
          </p:cNvSpPr>
          <p:nvPr>
            <p:ph type="pic" idx="3"/>
          </p:nvPr>
        </p:nvSpPr>
        <p:spPr/>
      </p:sp>
      <p:pic>
        <p:nvPicPr>
          <p:cNvPr id="2050" name="Picture 2">
            <a:extLst>
              <a:ext uri="{FF2B5EF4-FFF2-40B4-BE49-F238E27FC236}">
                <a16:creationId xmlns:a16="http://schemas.microsoft.com/office/drawing/2014/main" id="{BEC25051-7981-473F-8F88-455369B07E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214" y="1833032"/>
            <a:ext cx="4680128" cy="3098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4FF807-48B5-40AE-B733-339C9DCF1DB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5BB26A7-EAE3-48F2-BE34-F7E4F4D0B928}">
  <ds:schemaRefs>
    <ds:schemaRef ds:uri="http://schemas.microsoft.com/sharepoint/v3/contenttype/forms"/>
  </ds:schemaRefs>
</ds:datastoreItem>
</file>

<file path=customXml/itemProps3.xml><?xml version="1.0" encoding="utf-8"?>
<ds:datastoreItem xmlns:ds="http://schemas.openxmlformats.org/officeDocument/2006/customXml" ds:itemID="{F1E5CF22-5B05-40A6-AB9D-509129005E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1108</TotalTime>
  <Words>4931</Words>
  <Application>Microsoft Office PowerPoint</Application>
  <PresentationFormat>Widescreen</PresentationFormat>
  <Paragraphs>406</Paragraphs>
  <Slides>31</Slides>
  <Notes>25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31</vt:i4>
      </vt:variant>
    </vt:vector>
  </HeadingPairs>
  <TitlesOfParts>
    <vt:vector size="42" baseType="lpstr">
      <vt:lpstr>Alexandria</vt:lpstr>
      <vt:lpstr>Arial</vt:lpstr>
      <vt:lpstr>Calibri</vt:lpstr>
      <vt:lpstr>Calibri Light</vt:lpstr>
      <vt:lpstr>Courier New</vt:lpstr>
      <vt:lpstr>Symbol</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Dr.Rehab El-shafie</cp:lastModifiedBy>
  <cp:revision>89</cp:revision>
  <dcterms:created xsi:type="dcterms:W3CDTF">2024-11-05T02:30:43Z</dcterms:created>
  <dcterms:modified xsi:type="dcterms:W3CDTF">2024-11-13T13:13:03Z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