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51"/>
  </p:notesMasterIdLst>
  <p:sldIdLst>
    <p:sldId id="303" r:id="rId3"/>
    <p:sldId id="619" r:id="rId4"/>
    <p:sldId id="797" r:id="rId5"/>
    <p:sldId id="798" r:id="rId6"/>
    <p:sldId id="800" r:id="rId7"/>
    <p:sldId id="799" r:id="rId8"/>
    <p:sldId id="801" r:id="rId9"/>
    <p:sldId id="802" r:id="rId10"/>
    <p:sldId id="803" r:id="rId11"/>
    <p:sldId id="804" r:id="rId12"/>
    <p:sldId id="805" r:id="rId13"/>
    <p:sldId id="806" r:id="rId14"/>
    <p:sldId id="807" r:id="rId15"/>
    <p:sldId id="808" r:id="rId16"/>
    <p:sldId id="809" r:id="rId17"/>
    <p:sldId id="810" r:id="rId18"/>
    <p:sldId id="811" r:id="rId19"/>
    <p:sldId id="812" r:id="rId20"/>
    <p:sldId id="813" r:id="rId21"/>
    <p:sldId id="814" r:id="rId22"/>
    <p:sldId id="815" r:id="rId23"/>
    <p:sldId id="816" r:id="rId24"/>
    <p:sldId id="817" r:id="rId25"/>
    <p:sldId id="818" r:id="rId26"/>
    <p:sldId id="819" r:id="rId27"/>
    <p:sldId id="820" r:id="rId28"/>
    <p:sldId id="821" r:id="rId29"/>
    <p:sldId id="822" r:id="rId30"/>
    <p:sldId id="823" r:id="rId31"/>
    <p:sldId id="824" r:id="rId32"/>
    <p:sldId id="825" r:id="rId33"/>
    <p:sldId id="826" r:id="rId34"/>
    <p:sldId id="827" r:id="rId35"/>
    <p:sldId id="828" r:id="rId36"/>
    <p:sldId id="829" r:id="rId37"/>
    <p:sldId id="830" r:id="rId38"/>
    <p:sldId id="831" r:id="rId39"/>
    <p:sldId id="832" r:id="rId40"/>
    <p:sldId id="833" r:id="rId41"/>
    <p:sldId id="834" r:id="rId42"/>
    <p:sldId id="835" r:id="rId43"/>
    <p:sldId id="836" r:id="rId44"/>
    <p:sldId id="837" r:id="rId45"/>
    <p:sldId id="838" r:id="rId46"/>
    <p:sldId id="839" r:id="rId47"/>
    <p:sldId id="840" r:id="rId48"/>
    <p:sldId id="727" r:id="rId49"/>
    <p:sldId id="762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619"/>
            <p14:sldId id="797"/>
            <p14:sldId id="798"/>
            <p14:sldId id="800"/>
            <p14:sldId id="799"/>
            <p14:sldId id="801"/>
            <p14:sldId id="802"/>
            <p14:sldId id="803"/>
            <p14:sldId id="804"/>
            <p14:sldId id="805"/>
            <p14:sldId id="806"/>
            <p14:sldId id="807"/>
            <p14:sldId id="808"/>
            <p14:sldId id="809"/>
            <p14:sldId id="810"/>
            <p14:sldId id="811"/>
            <p14:sldId id="812"/>
            <p14:sldId id="813"/>
            <p14:sldId id="814"/>
            <p14:sldId id="815"/>
            <p14:sldId id="816"/>
            <p14:sldId id="817"/>
            <p14:sldId id="818"/>
            <p14:sldId id="819"/>
            <p14:sldId id="820"/>
            <p14:sldId id="821"/>
            <p14:sldId id="822"/>
            <p14:sldId id="823"/>
            <p14:sldId id="824"/>
            <p14:sldId id="825"/>
            <p14:sldId id="826"/>
            <p14:sldId id="827"/>
            <p14:sldId id="828"/>
            <p14:sldId id="829"/>
            <p14:sldId id="830"/>
            <p14:sldId id="831"/>
            <p14:sldId id="832"/>
            <p14:sldId id="833"/>
            <p14:sldId id="834"/>
            <p14:sldId id="835"/>
            <p14:sldId id="836"/>
            <p14:sldId id="837"/>
            <p14:sldId id="838"/>
            <p14:sldId id="839"/>
            <p14:sldId id="840"/>
            <p14:sldId id="727"/>
            <p14:sldId id="762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421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9268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5504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3427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8356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160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739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7881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9982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6172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2791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87937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03071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4611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6267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29381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5209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062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8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5.sv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2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901346" y="4807197"/>
            <a:ext cx="21394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Trade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International Trade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0958E7B-E424-C528-F987-5629E74F88C3}"/>
              </a:ext>
            </a:extLst>
          </p:cNvPr>
          <p:cNvSpPr>
            <a:spLocks noGrp="1"/>
          </p:cNvSpPr>
          <p:nvPr/>
        </p:nvSpPr>
        <p:spPr bwMode="auto">
          <a:xfrm>
            <a:off x="787450" y="2357211"/>
            <a:ext cx="10787270" cy="2709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After studying this chapter, you will be able to</a:t>
            </a:r>
          </a:p>
          <a:p>
            <a:pPr>
              <a:lnSpc>
                <a:spcPct val="90000"/>
              </a:lnSpc>
            </a:pPr>
            <a:r>
              <a:rPr lang="en-US" altLang="en-US" sz="2000" dirty="0">
                <a:latin typeface="Alexandria"/>
              </a:rPr>
              <a:t>What is the relationship between international trade and the nation’s standard of living</a:t>
            </a:r>
          </a:p>
          <a:p>
            <a:pPr>
              <a:lnSpc>
                <a:spcPct val="90000"/>
              </a:lnSpc>
            </a:pPr>
            <a:r>
              <a:rPr lang="en-US" altLang="en-US" sz="2000" dirty="0">
                <a:latin typeface="Alexandria"/>
              </a:rPr>
              <a:t>Which country produces which good(s)?</a:t>
            </a:r>
          </a:p>
          <a:p>
            <a:pPr>
              <a:lnSpc>
                <a:spcPct val="90000"/>
              </a:lnSpc>
            </a:pPr>
            <a:r>
              <a:rPr lang="en-US" altLang="en-US" sz="2000" dirty="0">
                <a:latin typeface="Alexandria"/>
              </a:rPr>
              <a:t>Analyze Tariffs, and Non-Tariff Distortions to Trade</a:t>
            </a:r>
          </a:p>
          <a:p>
            <a:pPr marL="0" indent="0" eaLnBrk="1" hangingPunct="1">
              <a:buFontTx/>
              <a:buNone/>
            </a:pPr>
            <a:endParaRPr lang="en-US" altLang="en-US" sz="2000" dirty="0">
              <a:solidFill>
                <a:srgbClr val="FF000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59437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2841808-F511-6C8E-8FD3-A20ABC9929D6}"/>
              </a:ext>
            </a:extLst>
          </p:cNvPr>
          <p:cNvSpPr/>
          <p:nvPr/>
        </p:nvSpPr>
        <p:spPr>
          <a:xfrm>
            <a:off x="624044" y="2357211"/>
            <a:ext cx="10943912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D3295517-1465-B27B-4F45-699708E78AA4}"/>
              </a:ext>
            </a:extLst>
          </p:cNvPr>
          <p:cNvSpPr txBox="1"/>
          <p:nvPr/>
        </p:nvSpPr>
        <p:spPr>
          <a:xfrm>
            <a:off x="784313" y="2450337"/>
            <a:ext cx="10623374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1) The relationship between international trade and the nation’s standard of living</a:t>
            </a:r>
          </a:p>
        </p:txBody>
      </p:sp>
    </p:spTree>
    <p:extLst>
      <p:ext uri="{BB962C8B-B14F-4D97-AF65-F5344CB8AC3E}">
        <p14:creationId xmlns:p14="http://schemas.microsoft.com/office/powerpoint/2010/main" val="227323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7582" y="770124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relationship between international trade and the nation’s standard of living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89C915C-1810-3422-0EEE-1BEAA9EE28D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53149" y="2172143"/>
            <a:ext cx="9448800" cy="3162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en-US" sz="2000" b="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Some countries rely on international trade to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obtain many products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that it does not produce and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some minerals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of which it has no reserves. </a:t>
            </a:r>
          </a:p>
          <a:p>
            <a:pPr marL="342900" marR="0" lvl="0" indent="-342900" algn="just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en-US" sz="2000" b="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So, Interdependence in the world economy is reflected in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flow of goods, services, labor, and capital</a:t>
            </a:r>
            <a:r>
              <a:rPr lang="en-US" sz="2000" dirty="0">
                <a:solidFill>
                  <a:srgbClr val="C0000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across national boundaries, which lead </a:t>
            </a:r>
            <a:r>
              <a:rPr lang="en-US" sz="2000" b="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to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increase the nation’s standard of living</a:t>
            </a:r>
            <a:r>
              <a:rPr lang="en-US" sz="2000" b="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.</a:t>
            </a:r>
            <a:endParaRPr lang="en-US" sz="2000" b="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/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68191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2841808-F511-6C8E-8FD3-A20ABC9929D6}"/>
              </a:ext>
            </a:extLst>
          </p:cNvPr>
          <p:cNvSpPr/>
          <p:nvPr/>
        </p:nvSpPr>
        <p:spPr>
          <a:xfrm>
            <a:off x="624044" y="2357211"/>
            <a:ext cx="10943912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D3295517-1465-B27B-4F45-699708E78AA4}"/>
              </a:ext>
            </a:extLst>
          </p:cNvPr>
          <p:cNvSpPr txBox="1"/>
          <p:nvPr/>
        </p:nvSpPr>
        <p:spPr>
          <a:xfrm>
            <a:off x="784313" y="2450337"/>
            <a:ext cx="10623374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2) Classical International Trade Theories</a:t>
            </a:r>
          </a:p>
        </p:txBody>
      </p:sp>
    </p:spTree>
    <p:extLst>
      <p:ext uri="{BB962C8B-B14F-4D97-AF65-F5344CB8AC3E}">
        <p14:creationId xmlns:p14="http://schemas.microsoft.com/office/powerpoint/2010/main" val="378393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pic>
        <p:nvPicPr>
          <p:cNvPr id="2" name="Picture 1" descr="Chart&#10;&#10;Description automatically generated">
            <a:extLst>
              <a:ext uri="{FF2B5EF4-FFF2-40B4-BE49-F238E27FC236}">
                <a16:creationId xmlns:a16="http://schemas.microsoft.com/office/drawing/2014/main" id="{C832BE9D-4415-28D7-9B5E-14D57D5B5A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905" y="2058447"/>
            <a:ext cx="5288620" cy="3824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9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D2F1AB6-B6B3-0A2A-5393-F58F657C4A7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14179" y="2325866"/>
            <a:ext cx="944880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doctrine of Mercantilism Believed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country’s wealth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was based on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how much gold and silver was held</a:t>
            </a:r>
            <a:r>
              <a:rPr lang="en-US" sz="2000" b="1" u="dotted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 gold and silver circulated as money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algn="just">
              <a:spcBef>
                <a:spcPts val="0"/>
              </a:spcBef>
              <a:spcAft>
                <a:spcPts val="1200"/>
              </a:spcAft>
            </a:pPr>
            <a:r>
              <a:rPr lang="en-US" sz="2000" b="1" u="none" strike="noStrike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 country could increase its wealth by: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Exporting more goods than it imported. (EX&gt;IM) </a:t>
            </a: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because: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Exports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created </a:t>
            </a:r>
            <a:r>
              <a:rPr lang="en-US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inflows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gold and silver </a:t>
            </a:r>
            <a:endParaRPr lang="en-US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Imports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created </a:t>
            </a:r>
            <a:r>
              <a:rPr lang="en-US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outflows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gold and silver. </a:t>
            </a:r>
            <a:endParaRPr lang="en-US" dirty="0">
              <a:solidFill>
                <a:srgbClr val="00A5A8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So, when a country’s exports exceed </a:t>
            </a:r>
            <a:r>
              <a:rPr lang="en-US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wealth increased</a:t>
            </a:r>
            <a:r>
              <a:rPr lang="en-US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its imports</a:t>
            </a:r>
            <a:r>
              <a:rPr lang="en-US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(EX&gt;IM)</a:t>
            </a:r>
            <a:r>
              <a:rPr lang="en-US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, </a:t>
            </a:r>
            <a:r>
              <a:rPr lang="en-US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its stock of </a:t>
            </a:r>
            <a:r>
              <a:rPr lang="en-US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gold and silver rose</a:t>
            </a:r>
            <a:r>
              <a:rPr lang="en-US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, and the country’s. </a:t>
            </a:r>
            <a:endParaRPr lang="en-US" altLang="en-US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1) M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ercantilism.</a:t>
            </a:r>
            <a:endParaRPr lang="en-US" sz="2000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54239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1) M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ercantilism.</a:t>
            </a:r>
            <a:endParaRPr lang="en-US" sz="2000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A77EFE9-003B-85BC-D3E9-39C23FEFC06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54282" y="2357211"/>
            <a:ext cx="1054873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b="1" u="heavy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Favorable Trade Balance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spcBef>
                <a:spcPts val="0"/>
              </a:spcBef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Mercantilists advocated regulating international trade in a way that would promote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large exports and small imports</a:t>
            </a: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increase wealth by using restrictions as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Tariffs and Quotas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b="1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They assumed Trade is: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b="1" dirty="0">
                <a:solidFill>
                  <a:srgbClr val="00B05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Zero-Sum-Game </a:t>
            </a: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Win-Lose- Game</a:t>
            </a:r>
            <a:endParaRPr lang="en-US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endParaRPr lang="en-US" altLang="en-US" sz="20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2448A37-0869-CAAD-0AA9-2317C59ED1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609" t="58555" r="36957" b="17681"/>
          <a:stretch/>
        </p:blipFill>
        <p:spPr>
          <a:xfrm>
            <a:off x="5757586" y="3756215"/>
            <a:ext cx="5155096" cy="2263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29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Absolute Advantage (Adam Smith)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A54310B-7853-CDC8-C2B3-5F0FC3D5BF23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14179" y="2718887"/>
            <a:ext cx="9448800" cy="2116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It is the ability of the country to produce goods using: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Fewer resources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Lower cost (Cheaper)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9144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</a:pPr>
            <a:endParaRPr lang="en-US" altLang="en-US" sz="2000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58801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Absolute Advantage (Adam Smith)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360C9DB-E1C5-16D3-BE6D-2CC8DDDB60F9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386815" y="2338120"/>
            <a:ext cx="944880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en-US" sz="2000" u="sng" dirty="0">
                <a:solidFill>
                  <a:schemeClr val="tx1"/>
                </a:solidFill>
                <a:latin typeface="Alexandria"/>
                <a:cs typeface="Times New Roman" panose="02020603050405020304" pitchFamily="18" charset="0"/>
              </a:rPr>
              <a:t>Main Assumptions: 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two-nation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two-commodity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two-factor world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 trade restrictions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Adam Smith and other classical economists advocated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policy of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laissez-faire, or minimal government interference</a:t>
            </a:r>
            <a:r>
              <a:rPr lang="en-US" sz="2000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with economic activity.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perfect mobility of factors within the nations but no international mobility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perfect competition in all commodity and factor markets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 transportation costs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endParaRPr lang="en-US" altLang="en-US" sz="2000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91570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Absolute Advantage (Adam Smith)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5ED9BBA-8C80-3967-2D10-17E3F32A1D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1232820"/>
              </p:ext>
            </p:extLst>
          </p:nvPr>
        </p:nvGraphicFramePr>
        <p:xfrm>
          <a:off x="3636804" y="2885558"/>
          <a:ext cx="4457865" cy="109728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359269">
                  <a:extLst>
                    <a:ext uri="{9D8B030D-6E8A-4147-A177-3AD203B41FA5}">
                      <a16:colId xmlns:a16="http://schemas.microsoft.com/office/drawing/2014/main" val="1935898471"/>
                    </a:ext>
                  </a:extLst>
                </a:gridCol>
                <a:gridCol w="1370000">
                  <a:extLst>
                    <a:ext uri="{9D8B030D-6E8A-4147-A177-3AD203B41FA5}">
                      <a16:colId xmlns:a16="http://schemas.microsoft.com/office/drawing/2014/main" val="1517152913"/>
                    </a:ext>
                  </a:extLst>
                </a:gridCol>
                <a:gridCol w="1728596">
                  <a:extLst>
                    <a:ext uri="{9D8B030D-6E8A-4147-A177-3AD203B41FA5}">
                      <a16:colId xmlns:a16="http://schemas.microsoft.com/office/drawing/2014/main" val="2795387702"/>
                    </a:ext>
                  </a:extLst>
                </a:gridCol>
              </a:tblGrid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Machines</a:t>
                      </a:r>
                      <a:endParaRPr lang="en-US" sz="1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Cloth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3139772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400" b="1" dirty="0">
                          <a:effectLst/>
                        </a:rPr>
                        <a:t>U. S</a:t>
                      </a:r>
                      <a:endParaRPr lang="en-US" sz="2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6521953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India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2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15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1572091"/>
                  </a:ext>
                </a:extLst>
              </a:tr>
            </a:tbl>
          </a:graphicData>
        </a:graphic>
      </p:graphicFrame>
      <p:sp>
        <p:nvSpPr>
          <p:cNvPr id="10" name="Rectangle 1">
            <a:extLst>
              <a:ext uri="{FF2B5EF4-FFF2-40B4-BE49-F238E27FC236}">
                <a16:creationId xmlns:a16="http://schemas.microsoft.com/office/drawing/2014/main" id="{462DFF7C-F1BE-CB57-EDB6-AE9C52721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5081" y="2500837"/>
            <a:ext cx="440183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743200" algn="ctr"/>
                <a:tab pos="5486400" algn="r"/>
              </a:tabLs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Table 1 : One Labor per day produces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lexandria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918ACA1-2255-87D0-E12A-FD95108EF6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075698"/>
              </p:ext>
            </p:extLst>
          </p:nvPr>
        </p:nvGraphicFramePr>
        <p:xfrm>
          <a:off x="2549533" y="4207413"/>
          <a:ext cx="7699513" cy="101041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709927">
                  <a:extLst>
                    <a:ext uri="{9D8B030D-6E8A-4147-A177-3AD203B41FA5}">
                      <a16:colId xmlns:a16="http://schemas.microsoft.com/office/drawing/2014/main" val="3966725942"/>
                    </a:ext>
                  </a:extLst>
                </a:gridCol>
                <a:gridCol w="3989586">
                  <a:extLst>
                    <a:ext uri="{9D8B030D-6E8A-4147-A177-3AD203B41FA5}">
                      <a16:colId xmlns:a16="http://schemas.microsoft.com/office/drawing/2014/main" val="133986290"/>
                    </a:ext>
                  </a:extLst>
                </a:gridCol>
              </a:tblGrid>
              <a:tr h="2667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u="sng" dirty="0">
                          <a:effectLst/>
                          <a:latin typeface="Alexandria"/>
                        </a:rPr>
                        <a:t>Machines: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u="sng" dirty="0">
                          <a:effectLst/>
                          <a:latin typeface="Alexandria"/>
                        </a:rPr>
                        <a:t>Cloth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55944893"/>
                  </a:ext>
                </a:extLst>
              </a:tr>
              <a:tr h="441539">
                <a:tc>
                  <a:txBody>
                    <a:bodyPr/>
                    <a:lstStyle/>
                    <a:p>
                      <a:pPr marL="342900" marR="0" lvl="0" indent="-34290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In U.S: 1 labor produces 5M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In India: 1 labor produces 2M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In U.S: 1 labor produces 10C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In India: 1 labor produces 15C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582520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606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Absolute Advantage (Adam Smith)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0929C93-A8F1-EF54-70CD-CB8F390CEC26}"/>
              </a:ext>
            </a:extLst>
          </p:cNvPr>
          <p:cNvSpPr txBox="1"/>
          <p:nvPr/>
        </p:nvSpPr>
        <p:spPr>
          <a:xfrm>
            <a:off x="1838230" y="2307107"/>
            <a:ext cx="851553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U.S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has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an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absolute advantage in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machine production (M)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absolute disadvantage in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cloth production (C)</a:t>
            </a:r>
          </a:p>
          <a:p>
            <a:pPr marR="0" lvl="1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India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has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an absolute advantage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in cloth production (C)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absolute disadvantage in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machine production (M)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599D1B7-00EB-8192-A0F6-AD1E077246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824981"/>
              </p:ext>
            </p:extLst>
          </p:nvPr>
        </p:nvGraphicFramePr>
        <p:xfrm>
          <a:off x="3709646" y="4759587"/>
          <a:ext cx="4457865" cy="105567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359269">
                  <a:extLst>
                    <a:ext uri="{9D8B030D-6E8A-4147-A177-3AD203B41FA5}">
                      <a16:colId xmlns:a16="http://schemas.microsoft.com/office/drawing/2014/main" val="1935898471"/>
                    </a:ext>
                  </a:extLst>
                </a:gridCol>
                <a:gridCol w="1370000">
                  <a:extLst>
                    <a:ext uri="{9D8B030D-6E8A-4147-A177-3AD203B41FA5}">
                      <a16:colId xmlns:a16="http://schemas.microsoft.com/office/drawing/2014/main" val="1517152913"/>
                    </a:ext>
                  </a:extLst>
                </a:gridCol>
                <a:gridCol w="1728596">
                  <a:extLst>
                    <a:ext uri="{9D8B030D-6E8A-4147-A177-3AD203B41FA5}">
                      <a16:colId xmlns:a16="http://schemas.microsoft.com/office/drawing/2014/main" val="2795387702"/>
                    </a:ext>
                  </a:extLst>
                </a:gridCol>
              </a:tblGrid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Machines</a:t>
                      </a:r>
                      <a:endParaRPr lang="en-US" sz="2000" b="1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Cloth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3139772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000" b="1" dirty="0">
                          <a:effectLst/>
                        </a:rPr>
                        <a:t>U. S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5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10</a:t>
                      </a:r>
                      <a:endParaRPr lang="en-US" sz="200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6521953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India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</a:t>
                      </a:r>
                      <a:endParaRPr lang="en-US" sz="200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15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15720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247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Absolute Advantage (Adam Smith)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73BB225-B93B-C94E-171C-265B8B6ECDC8}"/>
              </a:ext>
            </a:extLst>
          </p:cNvPr>
          <p:cNvSpPr txBox="1"/>
          <p:nvPr/>
        </p:nvSpPr>
        <p:spPr>
          <a:xfrm>
            <a:off x="762000" y="2512691"/>
            <a:ext cx="10838535" cy="3249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So, Trade occurs between U.S and India according to absolute advantage as:</a:t>
            </a: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US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</a:rPr>
              <a:t>specializes in producing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machines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</a:rPr>
              <a:t>   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Exports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(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M) to India </a:t>
            </a: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Imports (C) from India</a:t>
            </a:r>
          </a:p>
          <a:p>
            <a:pPr marL="13716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India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</a:rPr>
              <a:t> specializes in producing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cloth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Exports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(C)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to U.S</a:t>
            </a: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Imports (M) from U.S </a:t>
            </a:r>
          </a:p>
          <a:p>
            <a:pPr marL="13716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5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Absolute Advantage (Adam Smith)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A0A6727-185F-1770-05F6-C5E029C2F1EA}"/>
              </a:ext>
            </a:extLst>
          </p:cNvPr>
          <p:cNvSpPr txBox="1"/>
          <p:nvPr/>
        </p:nvSpPr>
        <p:spPr>
          <a:xfrm>
            <a:off x="943865" y="2519471"/>
            <a:ext cx="10838535" cy="779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Both nations can gain from specialization, as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800100" lvl="1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Gains from Trade as World output increase by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3 machines,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and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5 yards of cloth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DADFEDD-DA33-82E0-956C-6B503DAD65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647435"/>
              </p:ext>
            </p:extLst>
          </p:nvPr>
        </p:nvGraphicFramePr>
        <p:xfrm>
          <a:off x="2508985" y="3551550"/>
          <a:ext cx="5633223" cy="125476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817424">
                  <a:extLst>
                    <a:ext uri="{9D8B030D-6E8A-4147-A177-3AD203B41FA5}">
                      <a16:colId xmlns:a16="http://schemas.microsoft.com/office/drawing/2014/main" val="1522426573"/>
                    </a:ext>
                  </a:extLst>
                </a:gridCol>
                <a:gridCol w="1244965">
                  <a:extLst>
                    <a:ext uri="{9D8B030D-6E8A-4147-A177-3AD203B41FA5}">
                      <a16:colId xmlns:a16="http://schemas.microsoft.com/office/drawing/2014/main" val="2568520971"/>
                    </a:ext>
                  </a:extLst>
                </a:gridCol>
                <a:gridCol w="1570834">
                  <a:extLst>
                    <a:ext uri="{9D8B030D-6E8A-4147-A177-3AD203B41FA5}">
                      <a16:colId xmlns:a16="http://schemas.microsoft.com/office/drawing/2014/main" val="6070077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 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Machines</a:t>
                      </a:r>
                      <a:endParaRPr lang="en-US" sz="2000" b="1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Cloth</a:t>
                      </a:r>
                      <a:endParaRPr lang="en-US" sz="2000" b="1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99246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000" b="1" dirty="0">
                          <a:effectLst/>
                        </a:rPr>
                        <a:t>U. S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+ 5</a:t>
                      </a:r>
                      <a:endParaRPr lang="en-US" sz="2000" b="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-10</a:t>
                      </a:r>
                      <a:endParaRPr lang="en-US" sz="2000" b="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27250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India</a:t>
                      </a:r>
                      <a:endParaRPr lang="en-US" sz="2000" b="1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- 2</a:t>
                      </a:r>
                      <a:endParaRPr lang="en-US" sz="2000" b="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+ 15</a:t>
                      </a:r>
                      <a:endParaRPr lang="en-US" sz="2000" b="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75062312"/>
                  </a:ext>
                </a:extLst>
              </a:tr>
              <a:tr h="34036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Change in world output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+3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+5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71514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651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Comparative Advantage (David Ricardo)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B87F19E-E4A5-ED74-FDD1-E6EDF33254A8}"/>
              </a:ext>
            </a:extLst>
          </p:cNvPr>
          <p:cNvSpPr txBox="1"/>
          <p:nvPr/>
        </p:nvSpPr>
        <p:spPr>
          <a:xfrm>
            <a:off x="1072525" y="2513504"/>
            <a:ext cx="9902229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If one country has an absolute advantage in the production of both products, and the other country has absolute disadvantage in the production of both products.</a:t>
            </a:r>
          </a:p>
          <a:p>
            <a:pPr marL="285750" marR="0" lvl="0" indent="-2857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According to Adam smith,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 Trade occurs between two countries and No Gains.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FF0000"/>
              </a:solidFill>
              <a:latin typeface="Alexandria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But </a:t>
            </a:r>
            <a:r>
              <a:rPr lang="en-US" sz="2000" dirty="0">
                <a:latin typeface="Alexandria"/>
              </a:rPr>
              <a:t>According to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David Ricardo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 country could have an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absolute disadvantage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in the production of a product relative to another country and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still has a comparative advantage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in the production of the product</a:t>
            </a:r>
            <a:r>
              <a:rPr lang="en-US" sz="2000" dirty="0">
                <a:latin typeface="Alexandria"/>
                <a:ea typeface="Times New Roman" panose="02020603050405020304" pitchFamily="18" charset="0"/>
              </a:rPr>
              <a:t>, so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Trade occurs 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endParaRPr lang="en-US" sz="2000" b="1" dirty="0">
              <a:solidFill>
                <a:srgbClr val="FF0000"/>
              </a:solidFill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4BF1204-907E-2DD3-2E78-1FC69283C6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938540" y="4705511"/>
            <a:ext cx="942285" cy="1451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70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Comparative Advantage (David Ricardo)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E91870-94D9-027F-00D8-15F41AE57E53}"/>
              </a:ext>
            </a:extLst>
          </p:cNvPr>
          <p:cNvSpPr txBox="1"/>
          <p:nvPr/>
        </p:nvSpPr>
        <p:spPr>
          <a:xfrm>
            <a:off x="563084" y="3389517"/>
            <a:ext cx="10866916" cy="2094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According to an absolute advantage (Adam smith)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U.S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has an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absolute advantage in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both goods (M) and (C)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India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has an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absolute disadvantage in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both goods (M) and (C)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So, there is No Trade occurs between U.S and India and No Gains.</a:t>
            </a: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2000" b="1" dirty="0">
              <a:highlight>
                <a:srgbClr val="D3D3D3"/>
              </a:highlight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But According to comparative advantage theory and David Ricardo, trade will occur.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How?</a:t>
            </a:r>
            <a:endParaRPr lang="en-US" sz="2000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EEDEEF5-0A39-BB5C-A354-86E9A982C1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0542293"/>
              </p:ext>
            </p:extLst>
          </p:nvPr>
        </p:nvGraphicFramePr>
        <p:xfrm>
          <a:off x="3110185" y="2211647"/>
          <a:ext cx="4457865" cy="105567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359269">
                  <a:extLst>
                    <a:ext uri="{9D8B030D-6E8A-4147-A177-3AD203B41FA5}">
                      <a16:colId xmlns:a16="http://schemas.microsoft.com/office/drawing/2014/main" val="1935898471"/>
                    </a:ext>
                  </a:extLst>
                </a:gridCol>
                <a:gridCol w="1370000">
                  <a:extLst>
                    <a:ext uri="{9D8B030D-6E8A-4147-A177-3AD203B41FA5}">
                      <a16:colId xmlns:a16="http://schemas.microsoft.com/office/drawing/2014/main" val="1517152913"/>
                    </a:ext>
                  </a:extLst>
                </a:gridCol>
                <a:gridCol w="1728596">
                  <a:extLst>
                    <a:ext uri="{9D8B030D-6E8A-4147-A177-3AD203B41FA5}">
                      <a16:colId xmlns:a16="http://schemas.microsoft.com/office/drawing/2014/main" val="2795387702"/>
                    </a:ext>
                  </a:extLst>
                </a:gridCol>
              </a:tblGrid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 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Machines</a:t>
                      </a:r>
                      <a:endParaRPr lang="en-US" sz="2000" b="1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Cloth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3139772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000" b="1" dirty="0">
                          <a:effectLst/>
                        </a:rPr>
                        <a:t>U. S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5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15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6521953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India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5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15720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329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Comparative Advantage (David Ricardo)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2DBA41-B54B-472A-1423-00547FD81CAE}"/>
              </a:ext>
            </a:extLst>
          </p:cNvPr>
          <p:cNvSpPr txBox="1"/>
          <p:nvPr/>
        </p:nvSpPr>
        <p:spPr>
          <a:xfrm>
            <a:off x="762000" y="2714783"/>
            <a:ext cx="10367963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It is the ability of the country to produce goods at :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Lower opportunity cost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which is: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amount of one good that a country must forego to produce each additional unit of another good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algn="r" rtl="1"/>
            <a:r>
              <a:rPr lang="ar-EG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لما انتج سلعة واحدة _ </a:t>
            </a:r>
            <a:r>
              <a:rPr lang="ar-EG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هضحي</a:t>
            </a: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باد </a:t>
            </a:r>
            <a:r>
              <a:rPr lang="ar-EG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ايه</a:t>
            </a: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من السلعة </a:t>
            </a:r>
            <a:r>
              <a:rPr lang="ar-EG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الاخري</a:t>
            </a: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؟؟؟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49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Comparative Advantage (David Ricardo)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631A62-328E-77A0-6033-4CEC82126FC0}"/>
              </a:ext>
            </a:extLst>
          </p:cNvPr>
          <p:cNvSpPr txBox="1"/>
          <p:nvPr/>
        </p:nvSpPr>
        <p:spPr>
          <a:xfrm>
            <a:off x="485775" y="1992765"/>
            <a:ext cx="11008009" cy="3447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According to a comparative advantage (David Ricardo):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U.S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</a:rPr>
              <a:t>has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A comparative advantage in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wheat production (W)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U.K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</a:rPr>
              <a:t> has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3716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 comparative advantage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in cloth production (C)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DAB4D34-D46F-D9B9-C91F-8C975E18FF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750" t="41208" r="23864" b="41005"/>
          <a:stretch/>
        </p:blipFill>
        <p:spPr>
          <a:xfrm>
            <a:off x="1511564" y="2307552"/>
            <a:ext cx="9024152" cy="144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53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751681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Comparative Advantage (David Ricardo)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C8AE1B-B229-3BBF-D972-A5BE9071F990}"/>
              </a:ext>
            </a:extLst>
          </p:cNvPr>
          <p:cNvSpPr txBox="1"/>
          <p:nvPr/>
        </p:nvSpPr>
        <p:spPr>
          <a:xfrm>
            <a:off x="591465" y="2241941"/>
            <a:ext cx="10838535" cy="3964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Trade occurs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between U.S and U.K according to A comparative advantage as:</a:t>
            </a: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US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</a:rPr>
              <a:t> specializes in producing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wheat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</a:rPr>
              <a:t>    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Exports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(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W) to U.K </a:t>
            </a: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Imports (C) from U.K</a:t>
            </a:r>
          </a:p>
          <a:p>
            <a:pPr marL="1143000" lvl="2" indent="-228600" algn="just">
              <a:lnSpc>
                <a:spcPct val="115000"/>
              </a:lnSpc>
              <a:buFont typeface="Wingdings" panose="05000000000000000000" pitchFamily="2" charset="2"/>
              <a:buChar char=""/>
            </a:pPr>
            <a:r>
              <a:rPr lang="en-US" sz="2000" b="1" u="sng" dirty="0">
                <a:latin typeface="Alexandria"/>
              </a:rPr>
              <a:t>U.K </a:t>
            </a:r>
            <a:r>
              <a:rPr lang="en-US" sz="2000" u="sng" dirty="0">
                <a:latin typeface="Alexandria"/>
              </a:rPr>
              <a:t>specializes in producing </a:t>
            </a:r>
            <a:r>
              <a:rPr lang="en-US" sz="2000" b="1" u="sng" dirty="0">
                <a:latin typeface="Alexandria"/>
              </a:rPr>
              <a:t>cloth </a:t>
            </a: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Exports(C) to U.S</a:t>
            </a: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Imports (W) from U.S 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27D04EF-4959-A0B9-C016-AD280B9E17A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750" t="41208" r="23864" b="41005"/>
          <a:stretch/>
        </p:blipFill>
        <p:spPr>
          <a:xfrm>
            <a:off x="2938136" y="2125402"/>
            <a:ext cx="6315727" cy="1203166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51ECF2B-70F0-E3BA-3952-52FC44B5CB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8564766"/>
              </p:ext>
            </p:extLst>
          </p:nvPr>
        </p:nvGraphicFramePr>
        <p:xfrm>
          <a:off x="5707700" y="4759790"/>
          <a:ext cx="5252720" cy="914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52720">
                  <a:extLst>
                    <a:ext uri="{9D8B030D-6E8A-4147-A177-3AD203B41FA5}">
                      <a16:colId xmlns:a16="http://schemas.microsoft.com/office/drawing/2014/main" val="1170792469"/>
                    </a:ext>
                  </a:extLst>
                </a:gridCol>
              </a:tblGrid>
              <a:tr h="371672">
                <a:tc>
                  <a:txBody>
                    <a:bodyPr/>
                    <a:lstStyle/>
                    <a:p>
                      <a:pPr marL="342900" marR="0" lvl="0" indent="-34290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"/>
                        <a:tabLst>
                          <a:tab pos="457200" algn="l"/>
                        </a:tabLs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Although U.K has an absolute disadvantage in both goods, U.K has a comparative advantage in cloth production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079467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937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6FB3C91-086E-C874-D86B-34840B20BE36}"/>
              </a:ext>
            </a:extLst>
          </p:cNvPr>
          <p:cNvSpPr txBox="1"/>
          <p:nvPr/>
        </p:nvSpPr>
        <p:spPr>
          <a:xfrm>
            <a:off x="1221107" y="1642106"/>
            <a:ext cx="974978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Mercantilists believed: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u="heavy" dirty="0">
                <a:effectLst/>
                <a:latin typeface="Alexandria"/>
                <a:ea typeface="Times New Roman" panose="02020603050405020304" pitchFamily="18" charset="0"/>
              </a:rPr>
              <a:t>that international trade was a zero-sum game.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that international trade was an n-sum game.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that maximizing a country’s imports would improve its welfare.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that exports were detrimental to a country’s economy.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Mercantilists did not support: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Free trade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Increase exports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Increase accumulation of precious metals (gold and silver)’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All of the above</a:t>
            </a: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59728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F06DFBD-3C4B-911D-0F1E-CFE226F5152F}"/>
              </a:ext>
            </a:extLst>
          </p:cNvPr>
          <p:cNvSpPr txBox="1"/>
          <p:nvPr/>
        </p:nvSpPr>
        <p:spPr>
          <a:xfrm>
            <a:off x="908354" y="1795994"/>
            <a:ext cx="10071651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Mercantilists advocated that each country should try to create balanced trade by having exports equal to imports. </a:t>
            </a:r>
          </a:p>
          <a:p>
            <a:pPr marL="6858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Alexandria"/>
              </a:rPr>
              <a:t>False 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Mercantilists believed that international trade was a zero-sum game.</a:t>
            </a:r>
          </a:p>
          <a:p>
            <a:pPr marL="685800"/>
            <a:r>
              <a:rPr lang="en-US" sz="2000" dirty="0">
                <a:latin typeface="Alexandria"/>
              </a:rPr>
              <a:t>True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C0000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Mercantilists believed that imports were “bad” because they led to an outflow of gold and silver from the country.</a:t>
            </a:r>
          </a:p>
          <a:p>
            <a:pPr marL="6858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True</a:t>
            </a: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86938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46D478A-7A2D-2D94-48AD-705259911C20}"/>
              </a:ext>
            </a:extLst>
          </p:cNvPr>
          <p:cNvSpPr txBox="1"/>
          <p:nvPr/>
        </p:nvSpPr>
        <p:spPr>
          <a:xfrm>
            <a:off x="1148748" y="1739385"/>
            <a:ext cx="974978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Specialization and trade by countries based on absolute advantage results in: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 faster depletion of the world’s resources.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Products produced at higher cost.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u="heavy" dirty="0">
                <a:effectLst/>
                <a:latin typeface="Alexandria"/>
                <a:ea typeface="Times New Roman" panose="02020603050405020304" pitchFamily="18" charset="0"/>
              </a:rPr>
              <a:t>The world using its resources more efficiently causing an increase in world output, and welfare.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world using its resources more efficiently causing a decrease in world output.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Absolute advantage is a trading principle that states that: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differences in resource endowments determine comparative advantage.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differences in incomes determine comparative advantage.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u="heavy" dirty="0">
                <a:effectLst/>
                <a:latin typeface="Alexandria"/>
                <a:ea typeface="Times New Roman" panose="02020603050405020304" pitchFamily="18" charset="0"/>
              </a:rPr>
              <a:t>absolute cost differences determine the basis for trade.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relative cost differences determine the basis for trade.</a:t>
            </a:r>
          </a:p>
        </p:txBody>
      </p:sp>
    </p:spTree>
    <p:extLst>
      <p:ext uri="{BB962C8B-B14F-4D97-AF65-F5344CB8AC3E}">
        <p14:creationId xmlns:p14="http://schemas.microsoft.com/office/powerpoint/2010/main" val="241580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FD667EB-12EF-C5CF-DE79-0E0F00E5683F}"/>
              </a:ext>
            </a:extLst>
          </p:cNvPr>
          <p:cNvSpPr txBox="1"/>
          <p:nvPr/>
        </p:nvSpPr>
        <p:spPr>
          <a:xfrm>
            <a:off x="978471" y="1717127"/>
            <a:ext cx="9749783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120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When country A uses fewer resources to produce a product than another country, then: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120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country A has a comparative advantage in the production of the product.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u="heavy" dirty="0">
                <a:effectLst/>
                <a:latin typeface="Alexandria"/>
                <a:ea typeface="Times New Roman" panose="02020603050405020304" pitchFamily="18" charset="0"/>
              </a:rPr>
              <a:t>country A has an absolute advantage in the production of the product.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country A has a comparative disadvantage in the production of the product.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country A has an absolute disadvantage in the production of the product.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Smith’s theory of absolute advantage is based on: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u="heavy" dirty="0">
                <a:effectLst/>
                <a:latin typeface="Alexandria"/>
                <a:ea typeface="Times New Roman" panose="02020603050405020304" pitchFamily="18" charset="0"/>
              </a:rPr>
              <a:t>the labor theory of value. (Labor are productive so they use lower resources)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opportunity costs.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absolute theory of value.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capital theory of value.</a:t>
            </a: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8827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C202AA3-2455-332C-4727-78EC3D4DF028}"/>
              </a:ext>
            </a:extLst>
          </p:cNvPr>
          <p:cNvSpPr txBox="1"/>
          <p:nvPr/>
        </p:nvSpPr>
        <p:spPr>
          <a:xfrm>
            <a:off x="908354" y="1783313"/>
            <a:ext cx="9902229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Alexandria"/>
              </a:rPr>
              <a:t>According to the table, Which of the following statements is correct?</a:t>
            </a:r>
          </a:p>
          <a:p>
            <a:r>
              <a:rPr lang="en-US" sz="2000" b="1" u="sng" dirty="0">
                <a:latin typeface="Alexandria"/>
              </a:rPr>
              <a:t>(A) Japan got absolute advantage in both corn and juice</a:t>
            </a:r>
          </a:p>
          <a:p>
            <a:r>
              <a:rPr lang="en-US" sz="2000" dirty="0">
                <a:latin typeface="Alexandria"/>
              </a:rPr>
              <a:t>(B) Korea got absolute advantage in both corn and juice</a:t>
            </a:r>
          </a:p>
          <a:p>
            <a:r>
              <a:rPr lang="en-US" sz="2000" dirty="0">
                <a:latin typeface="Alexandria"/>
              </a:rPr>
              <a:t>(C) Both Korea and Japan got disadvantage in the two goods</a:t>
            </a:r>
          </a:p>
          <a:p>
            <a:r>
              <a:rPr lang="en-US" sz="2000" dirty="0">
                <a:latin typeface="Alexandria"/>
              </a:rPr>
              <a:t>(D) Neither Korea nor Japan has absolute advantage in any good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EF4A726-F7A5-C480-BC4E-8D423278468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261" t="53725" r="28479" b="36082"/>
          <a:stretch/>
        </p:blipFill>
        <p:spPr>
          <a:xfrm>
            <a:off x="1180225" y="3414529"/>
            <a:ext cx="9291683" cy="123083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9439306-553C-58B5-8665-61BF2C75A4DC}"/>
              </a:ext>
            </a:extLst>
          </p:cNvPr>
          <p:cNvSpPr txBox="1"/>
          <p:nvPr/>
        </p:nvSpPr>
        <p:spPr>
          <a:xfrm>
            <a:off x="935752" y="4648485"/>
            <a:ext cx="903522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Specialization and trade increase the world’s output of goods and services.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True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68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8914C55-B4D8-A277-EBD2-C92B8B40C166}"/>
              </a:ext>
            </a:extLst>
          </p:cNvPr>
          <p:cNvSpPr txBox="1"/>
          <p:nvPr/>
        </p:nvSpPr>
        <p:spPr>
          <a:xfrm>
            <a:off x="1148748" y="1739385"/>
            <a:ext cx="9749783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18034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Opportunity cost is: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dollar cost of producing the goods.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dollar price paid for final goods and services.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dollar price associated with using one good in place of another.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b="1" u="heavy" dirty="0">
                <a:effectLst/>
                <a:latin typeface="Alexandria"/>
                <a:ea typeface="Times New Roman" panose="02020603050405020304" pitchFamily="18" charset="0"/>
              </a:rPr>
              <a:t>the alternative that must be given up in order to get something else.</a:t>
            </a:r>
            <a:endParaRPr lang="en-US" sz="20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According to the theory of comparative advantage, which of the following is not a reason why countries trade?                                            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A) Costs are higher in one country than in another.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B) Prices are lower in one country than in another.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C) Exports give a country a political advantage over other countries that export less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D) The productivity of labor differs across countries and industries.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28753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553B37-DE8F-81DA-B922-F0094937D0D0}"/>
              </a:ext>
            </a:extLst>
          </p:cNvPr>
          <p:cNvSpPr txBox="1"/>
          <p:nvPr/>
        </p:nvSpPr>
        <p:spPr>
          <a:xfrm>
            <a:off x="1148748" y="1739385"/>
            <a:ext cx="9749783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country’s ability to produce a specific good with fewer resources than another country determines whether it has a comparative advantage in producing the good.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False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If a country has an absolute advantage in the production of all products, then it makes no sense for it to trade with other countries.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False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Comparative advantage is based on the opportunity costs of producing particular goods.</a:t>
            </a: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True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77807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2841808-F511-6C8E-8FD3-A20ABC9929D6}"/>
              </a:ext>
            </a:extLst>
          </p:cNvPr>
          <p:cNvSpPr/>
          <p:nvPr/>
        </p:nvSpPr>
        <p:spPr>
          <a:xfrm>
            <a:off x="624044" y="2357211"/>
            <a:ext cx="10943912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D3295517-1465-B27B-4F45-699708E78AA4}"/>
              </a:ext>
            </a:extLst>
          </p:cNvPr>
          <p:cNvSpPr txBox="1"/>
          <p:nvPr/>
        </p:nvSpPr>
        <p:spPr>
          <a:xfrm>
            <a:off x="784313" y="2450337"/>
            <a:ext cx="10623374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3) Trade Barriers</a:t>
            </a:r>
          </a:p>
        </p:txBody>
      </p:sp>
    </p:spTree>
    <p:extLst>
      <p:ext uri="{BB962C8B-B14F-4D97-AF65-F5344CB8AC3E}">
        <p14:creationId xmlns:p14="http://schemas.microsoft.com/office/powerpoint/2010/main" val="418099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9D6D127-C131-3B9E-A33F-56A80865A3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522" t="24915" r="23804" b="11672"/>
          <a:stretch/>
        </p:blipFill>
        <p:spPr>
          <a:xfrm>
            <a:off x="2557437" y="2067374"/>
            <a:ext cx="8015288" cy="3772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01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1) Tariffs</a:t>
            </a:r>
            <a:endParaRPr lang="en-US" sz="2000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D0E48A-B981-E8ED-766D-DBC44066C6D7}"/>
              </a:ext>
            </a:extLst>
          </p:cNvPr>
          <p:cNvSpPr txBox="1"/>
          <p:nvPr/>
        </p:nvSpPr>
        <p:spPr>
          <a:xfrm>
            <a:off x="981280" y="2390895"/>
            <a:ext cx="99022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Definition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is a tax levied on the traded commodity as it crosses a national boundary </a:t>
            </a:r>
          </a:p>
          <a:p>
            <a:pPr marL="342900" marR="0" lvl="0" indent="-342900">
              <a:spcBef>
                <a:spcPts val="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There are two types of tariffs</a:t>
            </a:r>
            <a:endParaRPr lang="en-US" sz="2000" b="1" dirty="0">
              <a:solidFill>
                <a:srgbClr val="FF0000"/>
              </a:solidFill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C18CB1B-4BA9-5CE7-C049-E610491E25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81" t="42429" r="17500" b="36707"/>
          <a:stretch/>
        </p:blipFill>
        <p:spPr>
          <a:xfrm>
            <a:off x="876375" y="3529668"/>
            <a:ext cx="10294529" cy="217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30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1) Tariffs</a:t>
            </a:r>
            <a:endParaRPr lang="en-US" sz="2000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27139FA-5964-96A3-9D6D-4F030DAFEB67}"/>
              </a:ext>
            </a:extLst>
          </p:cNvPr>
          <p:cNvSpPr txBox="1"/>
          <p:nvPr/>
        </p:nvSpPr>
        <p:spPr>
          <a:xfrm>
            <a:off x="985629" y="2181822"/>
            <a:ext cx="99022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Functions of tariffs: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08F4EBF-36B0-2B65-F92A-05D9E0857C5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968" t="42470" r="16521" b="15343"/>
          <a:stretch/>
        </p:blipFill>
        <p:spPr>
          <a:xfrm>
            <a:off x="706651" y="2670513"/>
            <a:ext cx="10460186" cy="3252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46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1) Tariffs</a:t>
            </a:r>
            <a:endParaRPr lang="en-US" sz="2000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2AE51D-0807-97D9-C091-C1730F5057F3}"/>
              </a:ext>
            </a:extLst>
          </p:cNvPr>
          <p:cNvSpPr txBox="1"/>
          <p:nvPr/>
        </p:nvSpPr>
        <p:spPr>
          <a:xfrm>
            <a:off x="929191" y="2169356"/>
            <a:ext cx="99022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Types of tariffs: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C377C80-1A93-3B3B-291A-DE2250DA6E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72" t="32269" r="15109" b="21797"/>
          <a:stretch/>
        </p:blipFill>
        <p:spPr>
          <a:xfrm>
            <a:off x="795657" y="2569466"/>
            <a:ext cx="10334664" cy="3486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63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Non-Tariff Distortions to Trade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E2E400B-E53D-3960-57DE-3CFBB9906729}"/>
              </a:ext>
            </a:extLst>
          </p:cNvPr>
          <p:cNvSpPr txBox="1"/>
          <p:nvPr/>
        </p:nvSpPr>
        <p:spPr>
          <a:xfrm>
            <a:off x="1192121" y="2486163"/>
            <a:ext cx="990222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1- Import Quota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 direct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quantitative restriction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on the amount of a commodity allowed to be imported, imposed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by importing countries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are used to protect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</a:rPr>
              <a:t>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619760" indent="-457200">
              <a:buFontTx/>
              <a:buChar char="-"/>
            </a:pPr>
            <a:r>
              <a:rPr lang="en-US" sz="2000" dirty="0">
                <a:latin typeface="Alexandria"/>
              </a:rPr>
              <a:t>domestic </a:t>
            </a:r>
            <a:r>
              <a:rPr lang="en-US" sz="2000" b="1" dirty="0">
                <a:latin typeface="Alexandria"/>
              </a:rPr>
              <a:t>industry</a:t>
            </a:r>
            <a:r>
              <a:rPr lang="en-US" sz="2000" dirty="0">
                <a:latin typeface="Alexandria"/>
              </a:rPr>
              <a:t> </a:t>
            </a:r>
          </a:p>
          <a:p>
            <a:pPr marL="619760" marR="0" indent="-4572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domestic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agriculture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, </a:t>
            </a:r>
          </a:p>
          <a:p>
            <a:pPr marL="619760" marR="0" indent="-4572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and/or for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balance of payments reasons.</a:t>
            </a:r>
            <a:endParaRPr lang="en-US" sz="2000" b="1" dirty="0">
              <a:solidFill>
                <a:srgbClr val="FF000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38781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Non-Tariff Distortions to Trade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48858B-3AB6-DF51-27CB-75967141543C}"/>
              </a:ext>
            </a:extLst>
          </p:cNvPr>
          <p:cNvSpPr txBox="1"/>
          <p:nvPr/>
        </p:nvSpPr>
        <p:spPr>
          <a:xfrm>
            <a:off x="1144885" y="2541475"/>
            <a:ext cx="990222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2-</a:t>
            </a:r>
            <a:r>
              <a:rPr lang="en-US" sz="2000" b="1" u="sng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Voluntary Export Restraints (VERs)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pPr marR="0" lvl="0" algn="just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It is a voluntary quota imposed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by exporting countries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to reduce its exports voluntarily,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under threat of higher trade restrictions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VERs allow industrial nations to appear to support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the principle of free trade.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Less effective in limiting imports than import quotas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because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exporters tend to fill the quota with higher quality, higher priced goods over time.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2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Non-Tariff Distortions to Trade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DC5379-8348-38A8-3374-4DF8D24EFEC1}"/>
              </a:ext>
            </a:extLst>
          </p:cNvPr>
          <p:cNvSpPr txBox="1"/>
          <p:nvPr/>
        </p:nvSpPr>
        <p:spPr>
          <a:xfrm>
            <a:off x="1214179" y="2574047"/>
            <a:ext cx="990222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3- Technical, Administrative, Other Regulations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Domestic country’s national standards for </a:t>
            </a:r>
          </a:p>
          <a:p>
            <a:pPr marL="742950" marR="0" lvl="1" indent="-285750" algn="ju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Health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regulations </a:t>
            </a:r>
          </a:p>
          <a:p>
            <a:pPr marL="742950" marR="0" lvl="1" indent="-285750" algn="ju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safety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regulations </a:t>
            </a:r>
          </a:p>
          <a:p>
            <a:pPr marL="742950" marR="0" lvl="1" indent="-285750" algn="ju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Labeling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requirements</a:t>
            </a: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that the country uses to raising the costs of imported products to protect domestic industries.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34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Non-Tariff Distortions to Trade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878DAC-B98C-895C-98C7-AFF088E911DB}"/>
              </a:ext>
            </a:extLst>
          </p:cNvPr>
          <p:cNvSpPr txBox="1"/>
          <p:nvPr/>
        </p:nvSpPr>
        <p:spPr>
          <a:xfrm>
            <a:off x="942308" y="2469217"/>
            <a:ext cx="990222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4- International Cartels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Organization of suppliers from different nations that agrees to restrict output and exports of a commodity with the aim of maximizing or increasing total profits. </a:t>
            </a:r>
          </a:p>
          <a:p>
            <a:pPr marL="4572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For example, OPEC (the Organization of Petroleum Exporting Countries) quadrupled the price of crude oil between 1973 and 1974 by restricting production and exports.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45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Non-Tariff Distortions to Trade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BA81A0-561B-3C4B-2314-585D4563BFD3}"/>
              </a:ext>
            </a:extLst>
          </p:cNvPr>
          <p:cNvSpPr txBox="1"/>
          <p:nvPr/>
        </p:nvSpPr>
        <p:spPr>
          <a:xfrm>
            <a:off x="1072525" y="2701328"/>
            <a:ext cx="990222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5- Dumping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Dumping is the export of a commodity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at below cost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, or the sale of a commodity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at a lower price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abroad than domestically.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8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Non-Tariff Distortions to Trade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BA81A0-561B-3C4B-2314-585D4563BFD3}"/>
              </a:ext>
            </a:extLst>
          </p:cNvPr>
          <p:cNvSpPr txBox="1"/>
          <p:nvPr/>
        </p:nvSpPr>
        <p:spPr>
          <a:xfrm>
            <a:off x="1072525" y="2701328"/>
            <a:ext cx="99022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5- Dumping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3801CDB-D94A-C55E-E2C2-7985A5A2A1C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240" t="60471" r="24021" b="19657"/>
          <a:stretch/>
        </p:blipFill>
        <p:spPr>
          <a:xfrm>
            <a:off x="982368" y="3117229"/>
            <a:ext cx="10137107" cy="2374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5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Non-Tariff Distortions to Trade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4CF45B-53DE-B540-B434-BF98FD3F5735}"/>
              </a:ext>
            </a:extLst>
          </p:cNvPr>
          <p:cNvSpPr txBox="1"/>
          <p:nvPr/>
        </p:nvSpPr>
        <p:spPr>
          <a:xfrm>
            <a:off x="1072525" y="2410934"/>
            <a:ext cx="9902229" cy="27761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6- Export Subsidies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000" b="1" u="sng" dirty="0">
                <a:latin typeface="Alexandria"/>
              </a:rPr>
              <a:t>the Payments </a:t>
            </a:r>
            <a:r>
              <a:rPr lang="en-US" sz="2000" dirty="0">
                <a:latin typeface="Alexandria"/>
              </a:rPr>
              <a:t>and incentives offered </a:t>
            </a:r>
            <a:r>
              <a:rPr lang="en-US" sz="2000" b="1" u="sng" dirty="0">
                <a:latin typeface="Alexandria"/>
              </a:rPr>
              <a:t>to export producers</a:t>
            </a:r>
            <a:r>
              <a:rPr lang="en-US" sz="2000" dirty="0">
                <a:latin typeface="Alexandria"/>
              </a:rPr>
              <a:t>, 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latin typeface="Alexandria"/>
              </a:rPr>
              <a:t>or </a:t>
            </a:r>
            <a:r>
              <a:rPr lang="en-US" sz="2000" b="1" u="sng" dirty="0">
                <a:latin typeface="Alexandria"/>
              </a:rPr>
              <a:t>subsidized loans to foreign buyers 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intended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to raise the nation’s exports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.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Export subsidies are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illegal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by international agreement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25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817D658-47EE-6613-9C04-0F008E3A5ADC}"/>
              </a:ext>
            </a:extLst>
          </p:cNvPr>
          <p:cNvSpPr txBox="1"/>
          <p:nvPr/>
        </p:nvSpPr>
        <p:spPr>
          <a:xfrm>
            <a:off x="978471" y="1739385"/>
            <a:ext cx="974978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purpose of a protective tariff is: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	a.to protect domestic consumers from harmful products.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	b.to protect the international laws of commerce.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	c.to protect the foreign country from anti-trust actions.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6985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d.to protect domestic producers from foreign competition.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Specific tariffs are collected: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a.	only on industrial products.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b.	only on pharmaceutical products.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c.	only on products that arrive by train.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6985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d.	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as a fixed amount of money per unit traded.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01079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97E788B-86E9-E149-E171-02E63D64F43A}"/>
              </a:ext>
            </a:extLst>
          </p:cNvPr>
          <p:cNvSpPr txBox="1"/>
          <p:nvPr/>
        </p:nvSpPr>
        <p:spPr>
          <a:xfrm>
            <a:off x="908354" y="1794071"/>
            <a:ext cx="974978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tariff of 20% on imported goods is called: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	a.	a specific tariff.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	b.	a percentage tariffs.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c.	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an ad valorem tariff.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	d.	a compound tariffs.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tariff of ($250/import + 15% of the C.I.F. value/import) is known as a(n) _____ tariff.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a.	nonspecific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indent="-342900">
              <a:spcBef>
                <a:spcPts val="0"/>
              </a:spcBef>
              <a:spcAft>
                <a:spcPts val="0"/>
              </a:spcAft>
              <a:buAutoNum type="alphaLcPeriod" startAt="2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ad valorem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indent="-342900">
              <a:spcBef>
                <a:spcPts val="0"/>
              </a:spcBef>
              <a:spcAft>
                <a:spcPts val="0"/>
              </a:spcAft>
              <a:buAutoNum type="alphaLcPeriod" startAt="2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compound</a:t>
            </a:r>
            <a:endParaRPr lang="en-US" sz="2000" b="1" u="sng" dirty="0">
              <a:latin typeface="Alexandria"/>
              <a:ea typeface="Times New Roman" panose="02020603050405020304" pitchFamily="18" charset="0"/>
            </a:endParaRPr>
          </a:p>
          <a:p>
            <a:pPr marL="342900" marR="0" indent="-342900">
              <a:spcBef>
                <a:spcPts val="0"/>
              </a:spcBef>
              <a:spcAft>
                <a:spcPts val="0"/>
              </a:spcAft>
              <a:buAutoNum type="alphaLcPeriod" startAt="2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specific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19617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066916" y="2315342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41DFCC-C879-AACD-9524-04AF632807E9}"/>
              </a:ext>
            </a:extLst>
          </p:cNvPr>
          <p:cNvSpPr txBox="1"/>
          <p:nvPr/>
        </p:nvSpPr>
        <p:spPr>
          <a:xfrm>
            <a:off x="978471" y="1638259"/>
            <a:ext cx="9749783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Limitations on the number of specific products that may be imported from certain countries during a given time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quotas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free trade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specialization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factor endowments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Dumping by a firm can be defined as: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firm selling a product at a price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below its cost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production in a foreign market.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firm selling a product in a foreign market at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price lower than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price charged in its home market.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discharge of waste products into the environment.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both a and b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8739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56236F0-41DF-2747-0971-91AD835B6EBC}"/>
              </a:ext>
            </a:extLst>
          </p:cNvPr>
          <p:cNvSpPr txBox="1"/>
          <p:nvPr/>
        </p:nvSpPr>
        <p:spPr>
          <a:xfrm>
            <a:off x="1148748" y="1642106"/>
            <a:ext cx="974978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is not a type of dumping?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sporadic dumping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predatory dumping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complex dumping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persistent dumping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does not cause lasting?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sporadic dumping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persistent dumping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predatory dumping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all of the above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85840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0EF4469-A207-B386-8AF5-AC96F98D29F4}"/>
              </a:ext>
            </a:extLst>
          </p:cNvPr>
          <p:cNvSpPr txBox="1"/>
          <p:nvPr/>
        </p:nvSpPr>
        <p:spPr>
          <a:xfrm>
            <a:off x="908354" y="1739385"/>
            <a:ext cx="974978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Like tariffs, quotas result in: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	a.	additional government revenue.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	b.	an increase in consumer surplus.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	</a:t>
            </a:r>
            <a:r>
              <a:rPr lang="en-US" sz="2000" b="1" u="heavy" dirty="0">
                <a:effectLst/>
                <a:latin typeface="Alexandria"/>
                <a:ea typeface="Times New Roman" panose="02020603050405020304" pitchFamily="18" charset="0"/>
              </a:rPr>
              <a:t>c.	a higher imported price.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	d.	more imports.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457200" indent="-457200"/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Canada imposes a tariff on bananas and if none are grown in Canada, this tariff has</a:t>
            </a:r>
            <a:br>
              <a:rPr lang="en-US" sz="2000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A. only revenue effects</a:t>
            </a:r>
            <a:b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B. only protective effects</a:t>
            </a:r>
            <a:b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C. both protective and revenue effects</a:t>
            </a:r>
            <a:b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D. neither protective nor revenue effects.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00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96E998B-B071-BE1D-C957-9D2927A8CC60}"/>
              </a:ext>
            </a:extLst>
          </p:cNvPr>
          <p:cNvSpPr txBox="1"/>
          <p:nvPr/>
        </p:nvSpPr>
        <p:spPr>
          <a:xfrm>
            <a:off x="1148748" y="1676766"/>
            <a:ext cx="974978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purpose of a protective tariff is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:                                            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to protect domestic consumers from harmful products.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 to protect domestic producers from foreign competition.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to protect the international laws of commerce.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to protect the foreign country from anti-trust actions.</a:t>
            </a:r>
          </a:p>
          <a:p>
            <a:pPr marL="457200" indent="-457200"/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13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DDE07F-F36F-BD51-E19B-B114DE9BBEFA}"/>
              </a:ext>
            </a:extLst>
          </p:cNvPr>
          <p:cNvSpPr txBox="1"/>
          <p:nvPr/>
        </p:nvSpPr>
        <p:spPr>
          <a:xfrm>
            <a:off x="939560" y="1897847"/>
            <a:ext cx="9749783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Which country has an absolute advantage in the production of corn?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a. Japan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	                                b. Korea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Korea must specialize in the production of --------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a. Corn	                                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b. Juice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0F85BE8-851A-5015-14E0-67EB3C7E118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34" t="-3072" r="11299" b="17299"/>
          <a:stretch/>
        </p:blipFill>
        <p:spPr>
          <a:xfrm>
            <a:off x="1884814" y="3742645"/>
            <a:ext cx="8422371" cy="126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92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407FFB3-EE7A-1182-F379-E19573051D5B}"/>
              </a:ext>
            </a:extLst>
          </p:cNvPr>
          <p:cNvSpPr txBox="1"/>
          <p:nvPr/>
        </p:nvSpPr>
        <p:spPr>
          <a:xfrm>
            <a:off x="762000" y="1604618"/>
            <a:ext cx="10326253" cy="30198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ln>
                  <a:noFill/>
                </a:ln>
                <a:solidFill>
                  <a:srgbClr val="00206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lexandria"/>
                <a:ea typeface="Times New Roman" panose="02020603050405020304" pitchFamily="18" charset="0"/>
              </a:rPr>
              <a:t>True or False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Predatory dumping is a foreign firm pricing its product in such a manner to drive domestic firms out of business.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True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quota restricts the imports of a product to a certain quantitative level.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True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VER is a direct quantitative restriction on the amount of a commodity allowed to be imported, imposed by importing countries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(Quota)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718" y="17646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B73F12F-AE51-085E-DA3B-4F177A2997FF}"/>
              </a:ext>
            </a:extLst>
          </p:cNvPr>
          <p:cNvSpPr txBox="1">
            <a:spLocks/>
          </p:cNvSpPr>
          <p:nvPr/>
        </p:nvSpPr>
        <p:spPr>
          <a:xfrm>
            <a:off x="762000" y="2133264"/>
            <a:ext cx="9839325" cy="39226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Alexandria"/>
              </a:rPr>
              <a:t>The relationship between international trade and the nation’s standard of living</a:t>
            </a:r>
          </a:p>
          <a:p>
            <a:r>
              <a:rPr lang="en-US" sz="2000" dirty="0">
                <a:latin typeface="Alexandria"/>
              </a:rPr>
              <a:t>Classical International Trade Theories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Alexandria"/>
              </a:rPr>
              <a:t>Mercantilism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Alexandria"/>
              </a:rPr>
              <a:t>Absolute Advantage (Adam Smith)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Alexandria"/>
              </a:rPr>
              <a:t>Comparative Advantage (David Ricardo)</a:t>
            </a:r>
          </a:p>
          <a:p>
            <a:r>
              <a:rPr lang="en-US" sz="2000" dirty="0">
                <a:latin typeface="Alexandria"/>
              </a:rPr>
              <a:t>Trade Barriers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Alexandria"/>
              </a:rPr>
              <a:t>Tariffs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Alexandria"/>
              </a:rPr>
              <a:t>Non-Tariff Distortions to Trade</a:t>
            </a:r>
          </a:p>
          <a:p>
            <a:pPr marL="228600" lvl="1">
              <a:spcBef>
                <a:spcPts val="1000"/>
              </a:spcBef>
            </a:pPr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67409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915</TotalTime>
  <Words>2927</Words>
  <Application>Microsoft Office PowerPoint</Application>
  <PresentationFormat>Widescreen</PresentationFormat>
  <Paragraphs>490</Paragraphs>
  <Slides>48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48</vt:i4>
      </vt:variant>
    </vt:vector>
  </HeadingPairs>
  <TitlesOfParts>
    <vt:vector size="58" baseType="lpstr">
      <vt:lpstr>Alexandria</vt:lpstr>
      <vt:lpstr>Arial</vt:lpstr>
      <vt:lpstr>Calibri</vt:lpstr>
      <vt:lpstr>Calibri Light</vt:lpstr>
      <vt:lpstr>Courier New</vt:lpstr>
      <vt:lpstr>Symbol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58</cp:revision>
  <dcterms:created xsi:type="dcterms:W3CDTF">2023-04-29T09:08:23Z</dcterms:created>
  <dcterms:modified xsi:type="dcterms:W3CDTF">2024-01-14T15:02:03Z</dcterms:modified>
</cp:coreProperties>
</file>