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11" r:id="rId4"/>
    <p:sldId id="512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615" r:id="rId33"/>
    <p:sldId id="621" r:id="rId34"/>
    <p:sldId id="616" r:id="rId35"/>
    <p:sldId id="622" r:id="rId36"/>
    <p:sldId id="617" r:id="rId37"/>
    <p:sldId id="618" r:id="rId38"/>
    <p:sldId id="619" r:id="rId39"/>
    <p:sldId id="620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615"/>
            <p14:sldId id="621"/>
            <p14:sldId id="616"/>
            <p14:sldId id="622"/>
            <p14:sldId id="617"/>
            <p14:sldId id="618"/>
            <p14:sldId id="619"/>
            <p14:sldId id="620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only</a:t>
          </a:r>
          <a:endParaRPr lang="en-US" sz="33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∆S only</a:t>
          </a:r>
          <a:endParaRPr lang="en-US" sz="33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&amp;∆S </a:t>
          </a:r>
          <a:endParaRPr lang="en-US" sz="33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2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41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77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3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76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845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08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53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34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09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650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716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565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4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60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312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46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5.sv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12DD1E-70E5-BC85-ABB5-695E95227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96" t="14668" r="33261" b="56718"/>
          <a:stretch/>
        </p:blipFill>
        <p:spPr>
          <a:xfrm>
            <a:off x="1628106" y="2277461"/>
            <a:ext cx="8935787" cy="35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27A662-4E41-844F-9D19-0B15D41C6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87" t="30328" r="4457" b="42219"/>
          <a:stretch/>
        </p:blipFill>
        <p:spPr>
          <a:xfrm>
            <a:off x="3257550" y="1903342"/>
            <a:ext cx="6058902" cy="37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DCA8B2-A38E-8667-C486-393C26E291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41121" r="32891" b="36651"/>
          <a:stretch/>
        </p:blipFill>
        <p:spPr>
          <a:xfrm>
            <a:off x="762000" y="2694585"/>
            <a:ext cx="6642100" cy="2460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DF255A-16AB-4EF7-E587-0297D8FD4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87" t="30328" r="4457" b="42219"/>
          <a:stretch/>
        </p:blipFill>
        <p:spPr>
          <a:xfrm>
            <a:off x="7572375" y="2224961"/>
            <a:ext cx="3780020" cy="365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EB864F-AEB8-E5BC-FF17-A0FE9767FD0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076039"/>
            <a:ext cx="5649718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$1.50 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equals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Qs=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neither a shortage nor a surplus </a:t>
            </a:r>
            <a:r>
              <a:rPr lang="en-US" altLang="en-US" sz="2000" dirty="0">
                <a:latin typeface="Alexandria"/>
              </a:rPr>
              <a:t>of energy bars.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At the equilibrium price, buyers’ plans and sellers’ plans agree 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doesn’t change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until some event changes either demand or supply.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0426DC6-737A-6D42-E47F-2E9803F5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220" y="2008017"/>
            <a:ext cx="398462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2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1E5BA7-0B69-AD72-6508-099AD4F036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9821"/>
            <a:ext cx="5104776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$2.00 (Above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supplied </a:t>
            </a:r>
            <a:r>
              <a:rPr lang="en-US" altLang="en-US" sz="2000" i="1" dirty="0">
                <a:latin typeface="Alexandria"/>
              </a:rPr>
              <a:t>exceeds</a:t>
            </a:r>
            <a:r>
              <a:rPr lang="en-US" altLang="en-US" sz="2000" dirty="0">
                <a:latin typeface="Alexandria"/>
              </a:rPr>
              <a:t> the quantity demanded.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Qs&gt;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surplus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6 million energy bars.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41C78259-5B3C-7A9F-7EC3-4BFB99DA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390" y="1903342"/>
            <a:ext cx="418409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0EE8AE-0D87-2726-706E-668164D036EB}"/>
              </a:ext>
            </a:extLst>
          </p:cNvPr>
          <p:cNvSpPr txBox="1"/>
          <p:nvPr/>
        </p:nvSpPr>
        <p:spPr>
          <a:xfrm>
            <a:off x="762000" y="2736734"/>
            <a:ext cx="622189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C4CBE1-077F-0C82-48B9-17C2262E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" t="2698" r="51884" b="2965"/>
          <a:stretch/>
        </p:blipFill>
        <p:spPr>
          <a:xfrm>
            <a:off x="6550157" y="2267698"/>
            <a:ext cx="4551231" cy="321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B877D0-BFF7-B80E-8B7A-721D44F514E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23738"/>
            <a:ext cx="5334000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$1.00 (below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exceeds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Qs&lt;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shortage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9 million energy bars.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5D9DEDE9-CF67-D58D-4156-E1120CE85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331" y="1902280"/>
            <a:ext cx="3984625" cy="395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07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B79FCC-CDCF-95D4-1EBC-5179EC391FDD}"/>
              </a:ext>
            </a:extLst>
          </p:cNvPr>
          <p:cNvSpPr txBox="1"/>
          <p:nvPr/>
        </p:nvSpPr>
        <p:spPr>
          <a:xfrm>
            <a:off x="894685" y="2752289"/>
            <a:ext cx="589597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en-US" sz="2000" dirty="0"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56994D-1426-161D-84E0-CA74A1342F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880"/>
          <a:stretch/>
        </p:blipFill>
        <p:spPr>
          <a:xfrm>
            <a:off x="6259920" y="2515157"/>
            <a:ext cx="5037395" cy="294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4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 / 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9031" y="107177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9848" y="134210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345210"/>
              </p:ext>
            </p:extLst>
          </p:nvPr>
        </p:nvGraphicFramePr>
        <p:xfrm>
          <a:off x="762000" y="1867758"/>
          <a:ext cx="10546347" cy="3962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68126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surplus arise? What happens to the price when there is a surplus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(price adjustment / Price as a regulator)?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shortage arise? </a:t>
                      </a: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What happens to the price when there is a shortage (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adjustment/ Price as a regulator)?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155623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arises at market prices </a:t>
                      </a:r>
                      <a:r>
                        <a:rPr lang="en-US" sz="2000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above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price to fall,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Until the equilibrium price is attained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arises at market prices </a:t>
                      </a:r>
                      <a:r>
                        <a:rPr lang="en-US" sz="20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below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A shortage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price to rise,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demanded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Until the equilibrium price is attained.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34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933921"/>
            <a:ext cx="105652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429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336381"/>
            <a:ext cx="105652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38D5416-F3EF-A4EC-B90B-F10D90E37A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956494"/>
              </p:ext>
            </p:extLst>
          </p:nvPr>
        </p:nvGraphicFramePr>
        <p:xfrm>
          <a:off x="2102206" y="3204628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9258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C7B4B4-3328-6138-C98C-B0956BCE309F}"/>
              </a:ext>
            </a:extLst>
          </p:cNvPr>
          <p:cNvPicPr/>
          <p:nvPr/>
        </p:nvPicPr>
        <p:blipFill rotWithShape="1">
          <a:blip r:embed="rId3"/>
          <a:srcRect l="-757" t="22903" r="2884" b="32464"/>
          <a:stretch/>
        </p:blipFill>
        <p:spPr>
          <a:xfrm>
            <a:off x="1783503" y="2848196"/>
            <a:ext cx="8624991" cy="26611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AD842D-A9E8-C612-4CF8-38685EA80F98}"/>
              </a:ext>
            </a:extLst>
          </p:cNvPr>
          <p:cNvSpPr txBox="1"/>
          <p:nvPr/>
        </p:nvSpPr>
        <p:spPr>
          <a:xfrm>
            <a:off x="2100235" y="208686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5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C8591-AC3D-0682-0CAB-908266CE8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09773"/>
            <a:ext cx="694082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sz="2000" dirty="0">
                <a:latin typeface="Alexandria"/>
              </a:rPr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sz="2000" dirty="0">
                <a:latin typeface="Alexandria"/>
              </a:rPr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sz="2000" dirty="0"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DC1560-1BD3-1B5B-8368-E6C3C61A7150}"/>
              </a:ext>
            </a:extLst>
          </p:cNvPr>
          <p:cNvSpPr txBox="1"/>
          <p:nvPr/>
        </p:nvSpPr>
        <p:spPr>
          <a:xfrm>
            <a:off x="1916535" y="1817957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D9DD2800-097E-7A22-F308-88A0B38E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00" y="2453052"/>
            <a:ext cx="3587750" cy="336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8FDE16-C0E3-253C-E7A5-619E511BA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683" y="2697050"/>
            <a:ext cx="686424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sz="2000" dirty="0">
                <a:latin typeface="Alexandria"/>
              </a:rPr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sz="2000" dirty="0">
                <a:latin typeface="Alexandria"/>
              </a:rPr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204662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80258EA-9534-72CE-7A4D-CB49B1C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333" y="2576920"/>
            <a:ext cx="3212893" cy="337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17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204662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the demand or supply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3648AF-8E37-D537-4456-F98134747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53441"/>
            <a:ext cx="7455591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supply increases </a:t>
            </a:r>
            <a:r>
              <a:rPr lang="en-US" altLang="en-US" sz="2000" dirty="0">
                <a:latin typeface="Alexandria"/>
              </a:rPr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sz="2000" dirty="0">
                <a:latin typeface="Alexandria"/>
              </a:rPr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843FAF2-C606-BF93-02F1-F378889DF05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9588" y="2479344"/>
            <a:ext cx="3120104" cy="322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49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4673ED-3B71-2570-495B-A7A9F11E8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27770"/>
            <a:ext cx="706133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supply decreases </a:t>
            </a:r>
            <a:r>
              <a:rPr lang="en-US" altLang="en-US" sz="2000" dirty="0">
                <a:latin typeface="Alexandria"/>
              </a:rPr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sz="2000" dirty="0">
                <a:latin typeface="Alexandria"/>
              </a:rPr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sz="2000" dirty="0"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5970B-687B-53D5-D4C9-9E764A5C7A00}"/>
              </a:ext>
            </a:extLst>
          </p:cNvPr>
          <p:cNvSpPr txBox="1"/>
          <p:nvPr/>
        </p:nvSpPr>
        <p:spPr>
          <a:xfrm>
            <a:off x="1838821" y="1864572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6A66E37E-0150-ED1A-FAB7-57C868BDDF2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8619" y="2416465"/>
            <a:ext cx="3636937" cy="349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9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B97BA-4B7A-F460-75F9-46AE5F72D25E}"/>
              </a:ext>
            </a:extLst>
          </p:cNvPr>
          <p:cNvSpPr txBox="1"/>
          <p:nvPr/>
        </p:nvSpPr>
        <p:spPr>
          <a:xfrm>
            <a:off x="762000" y="225380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C670C-0EA5-7E90-30DF-21FB814D5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62597" r="22505" b="23610"/>
          <a:stretch/>
        </p:blipFill>
        <p:spPr>
          <a:xfrm>
            <a:off x="1312990" y="3650855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54930B-B590-86D3-E710-53F5FC957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2932" r="22695" b="49137"/>
          <a:stretch/>
        </p:blipFill>
        <p:spPr>
          <a:xfrm>
            <a:off x="1312991" y="2806421"/>
            <a:ext cx="8732312" cy="84443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723A276-200D-C4DB-418B-F6E23610E349}"/>
              </a:ext>
            </a:extLst>
          </p:cNvPr>
          <p:cNvSpPr txBox="1"/>
          <p:nvPr/>
        </p:nvSpPr>
        <p:spPr>
          <a:xfrm>
            <a:off x="1716361" y="5363328"/>
            <a:ext cx="9559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8E35C8-B8B1-27AD-D43A-383F0931B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075" y="2761980"/>
            <a:ext cx="772448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Increase in Both Demand and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An increase in demand and an increase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increase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quantity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increase in demand raises the equilibrium price and the increase in supply lowers it.</a:t>
            </a:r>
          </a:p>
        </p:txBody>
      </p:sp>
      <p:pic>
        <p:nvPicPr>
          <p:cNvPr id="17" name="Picture 16" descr="fig03">
            <a:extLst>
              <a:ext uri="{FF2B5EF4-FFF2-40B4-BE49-F238E27FC236}">
                <a16:creationId xmlns:a16="http://schemas.microsoft.com/office/drawing/2014/main" id="{E87EEB17-3851-22D2-1722-EB4542C5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564" y="2635517"/>
            <a:ext cx="2848233" cy="317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5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2C77A2-2EED-B1F5-47CF-13F675FBE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359" y="2831911"/>
            <a:ext cx="69408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Decrease in Both Demand and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 decrease in both demand and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decreases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quantity.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decrease in demand lowers the equilibrium price and the decrease in supply raises it.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C84B685-7C85-9290-EE55-E45D5F2A3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2578032"/>
            <a:ext cx="2858891" cy="31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96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B1AB7-ECC4-AA8C-8826-AD79DA578F54}"/>
              </a:ext>
            </a:extLst>
          </p:cNvPr>
          <p:cNvSpPr txBox="1"/>
          <p:nvPr/>
        </p:nvSpPr>
        <p:spPr>
          <a:xfrm>
            <a:off x="942308" y="205067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538FAF-4620-749A-E675-5A1561266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3876" r="22695" b="36781"/>
          <a:stretch/>
        </p:blipFill>
        <p:spPr>
          <a:xfrm>
            <a:off x="853187" y="2609952"/>
            <a:ext cx="10515248" cy="253382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4EC733-A27D-03C8-9229-7EB74F5421D1}"/>
              </a:ext>
            </a:extLst>
          </p:cNvPr>
          <p:cNvSpPr txBox="1"/>
          <p:nvPr/>
        </p:nvSpPr>
        <p:spPr>
          <a:xfrm>
            <a:off x="1572238" y="5225634"/>
            <a:ext cx="10515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5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5578C6A-2354-8562-B7F9-748EE6287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824" y="2764441"/>
            <a:ext cx="68957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Decrease in Demand and Increase in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 decrease in demand and an increase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lowers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price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decrease in demand decreases the equilibrium quantity and the increase in supply increases it.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F495B5-3B67-8074-D0CA-BA859B751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2" y="2695772"/>
            <a:ext cx="3296823" cy="327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9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7D575D-52B7-614B-86EB-1413C2A3C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771079"/>
            <a:ext cx="70490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Increase in Demand and Decrease in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An increase in demand and a decrease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raises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price.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increase in demand increases the equilibrium quantity and the decrease in supply decreases it.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B522E61B-BD23-BF2C-F2D5-F1916EC2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900" y="2574047"/>
            <a:ext cx="2747548" cy="320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ECE7D4-CF70-704D-03EE-2BF06E8C892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357192" y="1818001"/>
            <a:ext cx="8215533" cy="384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1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1F01898-5E94-A6AE-15B9-8D0E174391BD}"/>
              </a:ext>
            </a:extLst>
          </p:cNvPr>
          <p:cNvSpPr txBox="1">
            <a:spLocks/>
          </p:cNvSpPr>
          <p:nvPr/>
        </p:nvSpPr>
        <p:spPr>
          <a:xfrm>
            <a:off x="762000" y="3268377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6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36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9B5C3B-BB3E-A2B0-9F69-6B97A0BF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939576" y="1650565"/>
            <a:ext cx="3036030" cy="40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BA1E5C-23E9-A864-02D7-7E920B17230F}"/>
              </a:ext>
            </a:extLst>
          </p:cNvPr>
          <p:cNvSpPr txBox="1">
            <a:spLocks/>
          </p:cNvSpPr>
          <p:nvPr/>
        </p:nvSpPr>
        <p:spPr>
          <a:xfrm>
            <a:off x="617280" y="213982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of Coffee if The price of a Tea rises?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20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0070C0"/>
              </a:solidFill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B85737B5-BBC6-0220-7D46-0891E0097965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5496" y="1878441"/>
            <a:ext cx="3184196" cy="388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86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FA3F46-AA4E-A341-B27E-48EECC408B78}"/>
              </a:ext>
            </a:extLst>
          </p:cNvPr>
          <p:cNvSpPr txBox="1">
            <a:spLocks/>
          </p:cNvSpPr>
          <p:nvPr/>
        </p:nvSpPr>
        <p:spPr>
          <a:xfrm>
            <a:off x="617280" y="2189570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of Coffee if the price of a Sugar falls?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70C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equilibrium quantity of coffee increases. 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F5CA3556-876D-C364-2F34-1DD2F12A812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6526" y="2076930"/>
            <a:ext cx="3224389" cy="38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24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0E6165-A07D-85F8-5812-C0DDAF5F6172}"/>
              </a:ext>
            </a:extLst>
          </p:cNvPr>
          <p:cNvSpPr txBox="1">
            <a:spLocks/>
          </p:cNvSpPr>
          <p:nvPr/>
        </p:nvSpPr>
        <p:spPr>
          <a:xfrm>
            <a:off x="617280" y="2192548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more firms produce coffee?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movement down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5B98260-E47F-4CD1-2415-678D6EC4E2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5496" y="2371524"/>
            <a:ext cx="3254719" cy="337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1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0806D0-999A-7C63-97AA-E3B4266F6B62}"/>
              </a:ext>
            </a:extLst>
          </p:cNvPr>
          <p:cNvSpPr txBox="1">
            <a:spLocks/>
          </p:cNvSpPr>
          <p:nvPr/>
        </p:nvSpPr>
        <p:spPr>
          <a:xfrm>
            <a:off x="617280" y="2162179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workers’ wages rise?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2000" u="sng" dirty="0">
                <a:solidFill>
                  <a:srgbClr val="FF0000"/>
                </a:solidFill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movement up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D21AAF7-2B92-AE6C-EF4C-4EEE09F89CD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8958" y="2056739"/>
            <a:ext cx="3164479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983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70064"/>
            <a:ext cx="10812720" cy="51627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623049" y="1442394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if the price of a tea falls and more firms produce coffee? (Draw the diagrams!)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a tea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falls → this affects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demand curve, demand decreases and shift leftward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more firms produce coffee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→ this affects supply curve,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supply increases and shift rightward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is </a:t>
            </a:r>
            <a:r>
              <a:rPr lang="en-US" sz="20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might increase, decrease, or not change</a:t>
            </a: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44494AC-8BE4-88A5-9EC7-C3E6825A820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3776" y="1797821"/>
            <a:ext cx="3230148" cy="407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95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762000" y="2141974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303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762000" y="2141974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price definitely decreases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57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43533" y="2678323"/>
            <a:ext cx="1870634" cy="249418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942308" y="2413070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3316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188356" y="3607565"/>
            <a:ext cx="1461690" cy="194892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762000" y="2370975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</a:p>
        </p:txBody>
      </p:sp>
    </p:spTree>
    <p:extLst>
      <p:ext uri="{BB962C8B-B14F-4D97-AF65-F5344CB8AC3E}">
        <p14:creationId xmlns:p14="http://schemas.microsoft.com/office/powerpoint/2010/main" val="281640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E8840F6-EE2A-2970-1978-BF07CDA363C7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365F91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4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8855F79-5F79-A8D1-3E4E-A9CC46D394CD}"/>
              </a:ext>
            </a:extLst>
          </p:cNvPr>
          <p:cNvSpPr txBox="1">
            <a:spLocks/>
          </p:cNvSpPr>
          <p:nvPr/>
        </p:nvSpPr>
        <p:spPr>
          <a:xfrm>
            <a:off x="721267" y="2198634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01322" y="2049238"/>
            <a:ext cx="7895912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Shortage of 20 units and price would tend to rise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Surplus of 20 units and price would tend to fall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Shortage of 40 units and price would tend to rise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Surplus of 40 units and price would tend to fall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0DCD028-38FB-0E37-D2D1-7C64BB212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362" y="2313252"/>
            <a:ext cx="3228976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99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16681C-B33F-B1EC-2A6E-77E906903415}"/>
              </a:ext>
            </a:extLst>
          </p:cNvPr>
          <p:cNvSpPr txBox="1">
            <a:spLocks/>
          </p:cNvSpPr>
          <p:nvPr/>
        </p:nvSpPr>
        <p:spPr>
          <a:xfrm>
            <a:off x="681663" y="2313252"/>
            <a:ext cx="7285359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70 and quantity demanded would be 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7B2AFFFB-F0BA-0795-6077-6F5832CE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665" y="2161342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5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CDDA44-BCDF-498A-F35E-F8E993D19EC0}"/>
              </a:ext>
            </a:extLst>
          </p:cNvPr>
          <p:cNvSpPr txBox="1">
            <a:spLocks/>
          </p:cNvSpPr>
          <p:nvPr/>
        </p:nvSpPr>
        <p:spPr>
          <a:xfrm>
            <a:off x="914400" y="241093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2152</Words>
  <Application>Microsoft Office PowerPoint</Application>
  <PresentationFormat>Widescreen</PresentationFormat>
  <Paragraphs>356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35</cp:revision>
  <dcterms:created xsi:type="dcterms:W3CDTF">2023-04-29T09:08:23Z</dcterms:created>
  <dcterms:modified xsi:type="dcterms:W3CDTF">2024-01-13T18:39:36Z</dcterms:modified>
</cp:coreProperties>
</file>