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326" r:id="rId2"/>
    <p:sldId id="260" r:id="rId3"/>
    <p:sldId id="327" r:id="rId4"/>
    <p:sldId id="382" r:id="rId5"/>
    <p:sldId id="384" r:id="rId6"/>
    <p:sldId id="281" r:id="rId7"/>
    <p:sldId id="400" r:id="rId8"/>
    <p:sldId id="331" r:id="rId9"/>
    <p:sldId id="385" r:id="rId10"/>
    <p:sldId id="334" r:id="rId11"/>
    <p:sldId id="333" r:id="rId12"/>
    <p:sldId id="295" r:id="rId13"/>
    <p:sldId id="296" r:id="rId14"/>
    <p:sldId id="297" r:id="rId15"/>
    <p:sldId id="298" r:id="rId16"/>
    <p:sldId id="383" r:id="rId17"/>
    <p:sldId id="394" r:id="rId18"/>
    <p:sldId id="386" r:id="rId19"/>
    <p:sldId id="294" r:id="rId20"/>
    <p:sldId id="387" r:id="rId21"/>
    <p:sldId id="388" r:id="rId22"/>
    <p:sldId id="299" r:id="rId23"/>
    <p:sldId id="395" r:id="rId24"/>
    <p:sldId id="401" r:id="rId25"/>
    <p:sldId id="396" r:id="rId26"/>
    <p:sldId id="300" r:id="rId27"/>
    <p:sldId id="399" r:id="rId28"/>
    <p:sldId id="402" r:id="rId29"/>
    <p:sldId id="397" r:id="rId30"/>
    <p:sldId id="398" r:id="rId31"/>
    <p:sldId id="301" r:id="rId32"/>
    <p:sldId id="302" r:id="rId33"/>
    <p:sldId id="389" r:id="rId34"/>
    <p:sldId id="304" r:id="rId35"/>
    <p:sldId id="403" r:id="rId36"/>
    <p:sldId id="405" r:id="rId37"/>
    <p:sldId id="406" r:id="rId38"/>
    <p:sldId id="392" r:id="rId39"/>
    <p:sldId id="305" r:id="rId40"/>
    <p:sldId id="321" r:id="rId41"/>
    <p:sldId id="36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84658"/>
    <a:srgbClr val="669B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81619" autoAdjust="0"/>
  </p:normalViewPr>
  <p:slideViewPr>
    <p:cSldViewPr snapToGrid="0">
      <p:cViewPr varScale="1">
        <p:scale>
          <a:sx n="53" d="100"/>
          <a:sy n="53" d="100"/>
        </p:scale>
        <p:origin x="896"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05462-EE3E-43A4-BE38-C093E293B290}" type="datetimeFigureOut">
              <a:rPr lang="en-US" smtClean="0"/>
              <a:t>8/1/2023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0719F-2C8D-455B-B6A3-AA2646540AFC}" type="slidenum">
              <a:rPr lang="en-US" smtClean="0"/>
              <a:t>‹#›</a:t>
            </a:fld>
            <a:endParaRPr lang="en-US" dirty="0"/>
          </a:p>
        </p:txBody>
      </p:sp>
    </p:spTree>
    <p:extLst>
      <p:ext uri="{BB962C8B-B14F-4D97-AF65-F5344CB8AC3E}">
        <p14:creationId xmlns:p14="http://schemas.microsoft.com/office/powerpoint/2010/main" val="3685692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4019444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dirty="0">
              <a:latin typeface="Huawei Sans" panose="020C0503030203020204" pitchFamily="34" charset="0"/>
            </a:endParaRPr>
          </a:p>
        </p:txBody>
      </p:sp>
    </p:spTree>
    <p:extLst>
      <p:ext uri="{BB962C8B-B14F-4D97-AF65-F5344CB8AC3E}">
        <p14:creationId xmlns:p14="http://schemas.microsoft.com/office/powerpoint/2010/main" val="1196319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3</a:t>
            </a:fld>
            <a:endParaRPr lang="en-US" dirty="0"/>
          </a:p>
        </p:txBody>
      </p:sp>
    </p:spTree>
    <p:extLst>
      <p:ext uri="{BB962C8B-B14F-4D97-AF65-F5344CB8AC3E}">
        <p14:creationId xmlns:p14="http://schemas.microsoft.com/office/powerpoint/2010/main" val="3998250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4</a:t>
            </a:fld>
            <a:endParaRPr lang="en-US" dirty="0"/>
          </a:p>
        </p:txBody>
      </p:sp>
    </p:spTree>
    <p:extLst>
      <p:ext uri="{BB962C8B-B14F-4D97-AF65-F5344CB8AC3E}">
        <p14:creationId xmlns:p14="http://schemas.microsoft.com/office/powerpoint/2010/main" val="2687177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3357788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备注占位符 2"/>
          <p:cNvSpPr>
            <a:spLocks noGrp="1"/>
          </p:cNvSpPr>
          <p:nvPr>
            <p:ph type="body" idx="1"/>
          </p:nvPr>
        </p:nvSpPr>
        <p:spPr/>
        <p:txBody>
          <a:bodyPr/>
          <a:lstStyle/>
          <a:p>
            <a:endParaRPr lang="zh-CN" altLang="en-US" dirty="0">
              <a:latin typeface="Huawei Sans" panose="020C0503030203020204" pitchFamily="34" charset="0"/>
            </a:endParaRPr>
          </a:p>
        </p:txBody>
      </p:sp>
      <p:sp>
        <p:nvSpPr>
          <p:cNvPr id="5" name="幻灯片图像占位符 4"/>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791309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备注占位符 2"/>
          <p:cNvSpPr>
            <a:spLocks noGrp="1"/>
          </p:cNvSpPr>
          <p:nvPr>
            <p:ph type="body" idx="1"/>
          </p:nvPr>
        </p:nvSpPr>
        <p:spPr/>
        <p:txBody>
          <a:bodyPr/>
          <a:lstStyle/>
          <a:p>
            <a:endParaRPr lang="zh-CN" altLang="en-US" dirty="0">
              <a:latin typeface="Huawei Sans" panose="020C0503030203020204" pitchFamily="34" charset="0"/>
            </a:endParaRPr>
          </a:p>
        </p:txBody>
      </p:sp>
      <p:sp>
        <p:nvSpPr>
          <p:cNvPr id="5" name="幻灯片图像占位符 4"/>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961871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55613" y="766763"/>
            <a:ext cx="5932487" cy="3338512"/>
          </a:xfrm>
        </p:spPr>
      </p:sp>
      <p:sp>
        <p:nvSpPr>
          <p:cNvPr id="3" name="备注占位符 2"/>
          <p:cNvSpPr>
            <a:spLocks noGrp="1"/>
          </p:cNvSpPr>
          <p:nvPr>
            <p:ph type="body" idx="1"/>
          </p:nvPr>
        </p:nvSpPr>
        <p:spPr/>
        <p:txBody>
          <a:bodyPr/>
          <a:lstStyle/>
          <a:p>
            <a:endParaRPr lang="zh-CN" altLang="en-US" dirty="0">
              <a:latin typeface="Huawei Sans" panose="020C0503030203020204" pitchFamily="34" charset="0"/>
            </a:endParaRPr>
          </a:p>
        </p:txBody>
      </p:sp>
    </p:spTree>
    <p:extLst>
      <p:ext uri="{BB962C8B-B14F-4D97-AF65-F5344CB8AC3E}">
        <p14:creationId xmlns:p14="http://schemas.microsoft.com/office/powerpoint/2010/main" val="3345211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备注占位符 2"/>
          <p:cNvSpPr>
            <a:spLocks noGrp="1"/>
          </p:cNvSpPr>
          <p:nvPr>
            <p:ph type="body" idx="1"/>
          </p:nvPr>
        </p:nvSpPr>
        <p:spPr/>
        <p:txBody>
          <a:bodyPr/>
          <a:lstStyle/>
          <a:p>
            <a:pPr lvl="0"/>
            <a:endParaRPr lang="zh-CN" altLang="en-US" dirty="0">
              <a:latin typeface="Huawei Sans" panose="020C0503030203020204" pitchFamily="34" charset="0"/>
            </a:endParaRPr>
          </a:p>
          <a:p>
            <a:endParaRPr lang="zh-CN" altLang="en-US" dirty="0">
              <a:latin typeface="Huawei Sans" panose="020C0503030203020204" pitchFamily="34" charset="0"/>
            </a:endParaRPr>
          </a:p>
          <a:p>
            <a:endParaRPr lang="zh-CN" altLang="en-US"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2484558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备注占位符 2"/>
          <p:cNvSpPr>
            <a:spLocks noGrp="1"/>
          </p:cNvSpPr>
          <p:nvPr>
            <p:ph type="body" idx="1"/>
          </p:nvPr>
        </p:nvSpPr>
        <p:spPr/>
        <p:txBody>
          <a:bodyPr/>
          <a:lstStyle/>
          <a:p>
            <a:pPr lvl="0"/>
            <a:endParaRPr lang="en-US" altLang="zh-CN"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160902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备注占位符 2"/>
          <p:cNvSpPr>
            <a:spLocks noGrp="1"/>
          </p:cNvSpPr>
          <p:nvPr>
            <p:ph type="body" idx="1"/>
          </p:nvPr>
        </p:nvSpPr>
        <p:spPr/>
        <p:txBody>
          <a:bodyPr/>
          <a:lstStyle/>
          <a:p>
            <a:pPr lvl="0"/>
            <a:endParaRPr lang="zh-CN" altLang="en-US"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701081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noChangeArrowheads="1"/>
          </p:cNvSpPr>
          <p:nvPr>
            <p:ph type="body" idx="1"/>
          </p:nvPr>
        </p:nvSpPr>
        <p:spPr/>
        <p:txBody>
          <a:bodyPr/>
          <a:lstStyle/>
          <a:p>
            <a:endParaRPr lang="en-US" altLang="zh-CN" dirty="0">
              <a:latin typeface="Huawei Sans" panose="020C0503030203020204" pitchFamily="34" charset="0"/>
            </a:endParaRPr>
          </a:p>
          <a:p>
            <a:endParaRPr lang="en-US" altLang="zh-CN" dirty="0">
              <a:latin typeface="Huawei Sans" panose="020C0503030203020204" pitchFamily="34" charset="0"/>
            </a:endParaRPr>
          </a:p>
          <a:p>
            <a:endParaRPr lang="zh-CN" altLang="en-US"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3646673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1718408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186623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15492900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16</a:t>
            </a:fld>
            <a:endParaRPr lang="en-US" dirty="0"/>
          </a:p>
        </p:txBody>
      </p:sp>
    </p:spTree>
    <p:extLst>
      <p:ext uri="{BB962C8B-B14F-4D97-AF65-F5344CB8AC3E}">
        <p14:creationId xmlns:p14="http://schemas.microsoft.com/office/powerpoint/2010/main" val="13812605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17</a:t>
            </a:fld>
            <a:endParaRPr lang="en-US" dirty="0"/>
          </a:p>
        </p:txBody>
      </p:sp>
    </p:spTree>
    <p:extLst>
      <p:ext uri="{BB962C8B-B14F-4D97-AF65-F5344CB8AC3E}">
        <p14:creationId xmlns:p14="http://schemas.microsoft.com/office/powerpoint/2010/main" val="13599991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17230036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备注占位符 4"/>
          <p:cNvSpPr>
            <a:spLocks noGrp="1"/>
          </p:cNvSpPr>
          <p:nvPr>
            <p:ph type="body" idx="1"/>
          </p:nvPr>
        </p:nvSpPr>
        <p:spPr/>
        <p:txBody>
          <a:bodyPr/>
          <a:lstStyle/>
          <a:p>
            <a:endParaRPr lang="zh-CN" altLang="en-US" dirty="0">
              <a:latin typeface="Huawei Sans" panose="020C0503030203020204" pitchFamily="34" charset="0"/>
            </a:endParaRPr>
          </a:p>
        </p:txBody>
      </p:sp>
      <p:sp>
        <p:nvSpPr>
          <p:cNvPr id="7" name="幻灯片图像占位符 6"/>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4469158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备注占位符 4"/>
          <p:cNvSpPr>
            <a:spLocks noGrp="1"/>
          </p:cNvSpPr>
          <p:nvPr>
            <p:ph type="body" idx="1"/>
          </p:nvPr>
        </p:nvSpPr>
        <p:spPr/>
        <p:txBody>
          <a:bodyPr/>
          <a:lstStyle/>
          <a:p>
            <a:endParaRPr lang="zh-CN" altLang="en-US" dirty="0">
              <a:latin typeface="Huawei Sans" panose="020C0503030203020204" pitchFamily="34" charset="0"/>
            </a:endParaRPr>
          </a:p>
        </p:txBody>
      </p:sp>
      <p:sp>
        <p:nvSpPr>
          <p:cNvPr id="7" name="幻灯片图像占位符 6"/>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8217076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13201178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备注占位符 2"/>
          <p:cNvSpPr>
            <a:spLocks noGrp="1"/>
          </p:cNvSpPr>
          <p:nvPr>
            <p:ph type="body" idx="1"/>
          </p:nvPr>
        </p:nvSpPr>
        <p:spPr/>
        <p:txBody>
          <a:bodyPr/>
          <a:lstStyle/>
          <a:p>
            <a:endParaRPr lang="en-US" altLang="zh-CN"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2672450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备注占位符 2"/>
          <p:cNvSpPr>
            <a:spLocks noGrp="1"/>
          </p:cNvSpPr>
          <p:nvPr>
            <p:ph type="body" idx="1"/>
          </p:nvPr>
        </p:nvSpPr>
        <p:spPr/>
        <p:txBody>
          <a:bodyPr/>
          <a:lstStyle/>
          <a:p>
            <a:endParaRPr lang="en-US" altLang="zh-CN"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6932153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备注占位符 2"/>
          <p:cNvSpPr>
            <a:spLocks noGrp="1"/>
          </p:cNvSpPr>
          <p:nvPr>
            <p:ph type="body" idx="1"/>
          </p:nvPr>
        </p:nvSpPr>
        <p:spPr/>
        <p:txBody>
          <a:bodyPr/>
          <a:lstStyle/>
          <a:p>
            <a:endParaRPr lang="en-US" altLang="zh-CN"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3402202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备注占位符 2"/>
          <p:cNvSpPr>
            <a:spLocks noGrp="1"/>
          </p:cNvSpPr>
          <p:nvPr>
            <p:ph type="body" idx="1"/>
          </p:nvPr>
        </p:nvSpPr>
        <p:spPr/>
        <p:txBody>
          <a:bodyPr/>
          <a:lstStyle/>
          <a:p>
            <a:endParaRPr lang="en-US" altLang="zh-CN"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240740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备注占位符 2"/>
          <p:cNvSpPr>
            <a:spLocks noGrp="1"/>
          </p:cNvSpPr>
          <p:nvPr>
            <p:ph type="body" idx="1"/>
          </p:nvPr>
        </p:nvSpPr>
        <p:spPr/>
        <p:txBody>
          <a:bodyPr/>
          <a:lstStyle/>
          <a:p>
            <a:pPr>
              <a:lnSpc>
                <a:spcPct val="100000"/>
              </a:lnSpc>
            </a:pPr>
            <a:endParaRPr lang="zh-CN" altLang="en-US" dirty="0">
              <a:latin typeface="Huawei Sans" panose="020C0503030203020204" pitchFamily="34" charset="0"/>
            </a:endParaRPr>
          </a:p>
        </p:txBody>
      </p:sp>
      <p:sp>
        <p:nvSpPr>
          <p:cNvPr id="6" name="幻灯片图像占位符 5"/>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31422718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备注占位符 2"/>
          <p:cNvSpPr>
            <a:spLocks noGrp="1"/>
          </p:cNvSpPr>
          <p:nvPr>
            <p:ph type="body" idx="1"/>
          </p:nvPr>
        </p:nvSpPr>
        <p:spPr/>
        <p:txBody>
          <a:bodyPr/>
          <a:lstStyle/>
          <a:p>
            <a:pPr>
              <a:lnSpc>
                <a:spcPct val="100000"/>
              </a:lnSpc>
            </a:pPr>
            <a:endParaRPr lang="zh-CN" altLang="en-US" dirty="0">
              <a:latin typeface="Huawei Sans" panose="020C0503030203020204" pitchFamily="34" charset="0"/>
            </a:endParaRPr>
          </a:p>
        </p:txBody>
      </p:sp>
      <p:sp>
        <p:nvSpPr>
          <p:cNvPr id="6" name="幻灯片图像占位符 5"/>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2460564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备注占位符 2"/>
          <p:cNvSpPr>
            <a:spLocks noGrp="1"/>
          </p:cNvSpPr>
          <p:nvPr>
            <p:ph type="body" idx="1"/>
          </p:nvPr>
        </p:nvSpPr>
        <p:spPr/>
        <p:txBody>
          <a:bodyPr/>
          <a:lstStyle/>
          <a:p>
            <a:pPr>
              <a:lnSpc>
                <a:spcPct val="100000"/>
              </a:lnSpc>
            </a:pPr>
            <a:endParaRPr lang="zh-CN" altLang="en-US" dirty="0">
              <a:latin typeface="Huawei Sans" panose="020C0503030203020204" pitchFamily="34" charset="0"/>
            </a:endParaRPr>
          </a:p>
        </p:txBody>
      </p:sp>
      <p:sp>
        <p:nvSpPr>
          <p:cNvPr id="6" name="幻灯片图像占位符 5"/>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23748120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备注占位符 2"/>
          <p:cNvSpPr>
            <a:spLocks noGrp="1"/>
          </p:cNvSpPr>
          <p:nvPr>
            <p:ph type="body" idx="1"/>
          </p:nvPr>
        </p:nvSpPr>
        <p:spPr/>
        <p:txBody>
          <a:bodyPr/>
          <a:lstStyle/>
          <a:p>
            <a:pPr>
              <a:lnSpc>
                <a:spcPct val="100000"/>
              </a:lnSpc>
            </a:pPr>
            <a:endParaRPr lang="zh-CN" altLang="en-US" dirty="0">
              <a:latin typeface="Huawei Sans" panose="020C0503030203020204" pitchFamily="34" charset="0"/>
            </a:endParaRPr>
          </a:p>
        </p:txBody>
      </p:sp>
      <p:sp>
        <p:nvSpPr>
          <p:cNvPr id="6" name="幻灯片图像占位符 5"/>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33223748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备注占位符 2"/>
          <p:cNvSpPr>
            <a:spLocks noGrp="1"/>
          </p:cNvSpPr>
          <p:nvPr>
            <p:ph type="body" idx="1"/>
          </p:nvPr>
        </p:nvSpPr>
        <p:spPr/>
        <p:txBody>
          <a:bodyPr/>
          <a:lstStyle/>
          <a:p>
            <a:pPr>
              <a:lnSpc>
                <a:spcPct val="100000"/>
              </a:lnSpc>
            </a:pPr>
            <a:endParaRPr lang="zh-CN" altLang="en-US" dirty="0">
              <a:latin typeface="Huawei Sans" panose="020C0503030203020204" pitchFamily="34" charset="0"/>
            </a:endParaRPr>
          </a:p>
        </p:txBody>
      </p:sp>
      <p:sp>
        <p:nvSpPr>
          <p:cNvPr id="6" name="幻灯片图像占位符 5"/>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3718799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备注占位符 2"/>
          <p:cNvSpPr>
            <a:spLocks noGrp="1"/>
          </p:cNvSpPr>
          <p:nvPr>
            <p:ph type="body" idx="1"/>
          </p:nvPr>
        </p:nvSpPr>
        <p:spPr/>
        <p:txBody>
          <a:bodyPr/>
          <a:lstStyle/>
          <a:p>
            <a:endParaRPr lang="zh-CN" altLang="en-US" dirty="0">
              <a:latin typeface="Huawei Sans" panose="020C0503030203020204" pitchFamily="34" charset="0"/>
            </a:endParaRPr>
          </a:p>
        </p:txBody>
      </p:sp>
      <p:sp>
        <p:nvSpPr>
          <p:cNvPr id="5" name="幻灯片图像占位符 4"/>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2837442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备注占位符 2"/>
          <p:cNvSpPr>
            <a:spLocks noGrp="1"/>
          </p:cNvSpPr>
          <p:nvPr>
            <p:ph type="body" idx="1"/>
          </p:nvPr>
        </p:nvSpPr>
        <p:spPr/>
        <p:txBody>
          <a:bodyPr/>
          <a:lstStyle/>
          <a:p>
            <a:endParaRPr lang="zh-CN" altLang="en-US"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11517013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3692909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备注占位符 2"/>
          <p:cNvSpPr>
            <a:spLocks noGrp="1"/>
          </p:cNvSpPr>
          <p:nvPr>
            <p:ph type="body" idx="1"/>
          </p:nvPr>
        </p:nvSpPr>
        <p:spPr/>
        <p:txBody>
          <a:bodyPr/>
          <a:lstStyle/>
          <a:p>
            <a:pPr lvl="0"/>
            <a:endParaRPr lang="en-US" altLang="zh-CN" dirty="0">
              <a:latin typeface="Huawei Sans" panose="020C0503030203020204" pitchFamily="34" charset="0"/>
            </a:endParaRPr>
          </a:p>
        </p:txBody>
      </p:sp>
      <p:sp>
        <p:nvSpPr>
          <p:cNvPr id="3" name="幻灯片图像占位符 2"/>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30662906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备注占位符 2"/>
          <p:cNvSpPr>
            <a:spLocks noGrp="1"/>
          </p:cNvSpPr>
          <p:nvPr>
            <p:ph type="body" idx="1"/>
          </p:nvPr>
        </p:nvSpPr>
        <p:spPr/>
        <p:txBody>
          <a:bodyPr/>
          <a:lstStyle/>
          <a:p>
            <a:pPr lvl="0"/>
            <a:endParaRPr lang="en-US" altLang="zh-CN" dirty="0">
              <a:latin typeface="Huawei Sans" panose="020C0503030203020204" pitchFamily="34" charset="0"/>
            </a:endParaRPr>
          </a:p>
        </p:txBody>
      </p:sp>
      <p:sp>
        <p:nvSpPr>
          <p:cNvPr id="3" name="幻灯片图像占位符 2"/>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26144775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备注占位符 2"/>
          <p:cNvSpPr>
            <a:spLocks noGrp="1"/>
          </p:cNvSpPr>
          <p:nvPr>
            <p:ph type="body" idx="1"/>
          </p:nvPr>
        </p:nvSpPr>
        <p:spPr/>
        <p:txBody>
          <a:bodyPr/>
          <a:lstStyle/>
          <a:p>
            <a:pPr lvl="0"/>
            <a:endParaRPr lang="en-US" altLang="zh-CN" dirty="0">
              <a:latin typeface="Huawei Sans" panose="020C0503030203020204" pitchFamily="34" charset="0"/>
            </a:endParaRPr>
          </a:p>
        </p:txBody>
      </p:sp>
      <p:sp>
        <p:nvSpPr>
          <p:cNvPr id="3" name="幻灯片图像占位符 2"/>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20216044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备注占位符 2"/>
          <p:cNvSpPr>
            <a:spLocks noGrp="1"/>
          </p:cNvSpPr>
          <p:nvPr>
            <p:ph type="body" idx="1"/>
          </p:nvPr>
        </p:nvSpPr>
        <p:spPr/>
        <p:txBody>
          <a:bodyPr/>
          <a:lstStyle/>
          <a:p>
            <a:pPr lvl="0"/>
            <a:endParaRPr lang="en-US" altLang="zh-CN" dirty="0">
              <a:latin typeface="Huawei Sans" panose="020C0503030203020204" pitchFamily="34" charset="0"/>
            </a:endParaRPr>
          </a:p>
        </p:txBody>
      </p:sp>
      <p:sp>
        <p:nvSpPr>
          <p:cNvPr id="3" name="幻灯片图像占位符 2"/>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3452969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22208250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备注占位符 2"/>
          <p:cNvSpPr>
            <a:spLocks noGrp="1"/>
          </p:cNvSpPr>
          <p:nvPr>
            <p:ph type="body" idx="1"/>
          </p:nvPr>
        </p:nvSpPr>
        <p:spPr/>
        <p:txBody>
          <a:bodyPr/>
          <a:lstStyle/>
          <a:p>
            <a:endParaRPr lang="zh-CN" altLang="en-US" dirty="0">
              <a:latin typeface="Huawei Sans" panose="020C0503030203020204" pitchFamily="34" charset="0"/>
            </a:endParaRPr>
          </a:p>
        </p:txBody>
      </p:sp>
      <p:sp>
        <p:nvSpPr>
          <p:cNvPr id="4" name="幻灯片图像占位符 3"/>
          <p:cNvSpPr>
            <a:spLocks noGrp="1" noRot="1" noChangeAspect="1"/>
          </p:cNvSpPr>
          <p:nvPr>
            <p:ph type="sldImg"/>
          </p:nvPr>
        </p:nvSpPr>
        <p:spPr>
          <a:xfrm>
            <a:off x="455613" y="766763"/>
            <a:ext cx="5932487" cy="3338512"/>
          </a:xfrm>
        </p:spPr>
      </p:sp>
    </p:spTree>
    <p:extLst>
      <p:ext uri="{BB962C8B-B14F-4D97-AF65-F5344CB8AC3E}">
        <p14:creationId xmlns:p14="http://schemas.microsoft.com/office/powerpoint/2010/main" val="42672534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幻灯片图像占位符 3"/>
          <p:cNvSpPr>
            <a:spLocks noGrp="1" noRot="1" noChangeAspect="1"/>
          </p:cNvSpPr>
          <p:nvPr>
            <p:ph type="sldImg"/>
          </p:nvPr>
        </p:nvSpPr>
        <p:spPr>
          <a:xfrm>
            <a:off x="455613" y="766763"/>
            <a:ext cx="5932487" cy="3338512"/>
          </a:xfrm>
        </p:spPr>
      </p:sp>
      <p:sp>
        <p:nvSpPr>
          <p:cNvPr id="5" name="备注占位符 4"/>
          <p:cNvSpPr>
            <a:spLocks noGrp="1"/>
          </p:cNvSpPr>
          <p:nvPr>
            <p:ph type="body" idx="1"/>
          </p:nvPr>
        </p:nvSpPr>
        <p:spPr/>
        <p:txBody>
          <a:bodyPr/>
          <a:lstStyle/>
          <a:p>
            <a:endParaRPr lang="zh-CN" altLang="en-US">
              <a:latin typeface="Huawei Sans" panose="020C0503030203020204" pitchFamily="34" charset="0"/>
            </a:endParaRPr>
          </a:p>
        </p:txBody>
      </p:sp>
    </p:spTree>
    <p:extLst>
      <p:ext uri="{BB962C8B-B14F-4D97-AF65-F5344CB8AC3E}">
        <p14:creationId xmlns:p14="http://schemas.microsoft.com/office/powerpoint/2010/main" val="3033969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7138-254B-03A2-AC84-0D34233F3C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55188D-2AA0-D079-78FA-6848836B9E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3E1DF37-B6E3-2663-C86C-D80EE008765D}"/>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5" name="Footer Placeholder 4">
            <a:extLst>
              <a:ext uri="{FF2B5EF4-FFF2-40B4-BE49-F238E27FC236}">
                <a16:creationId xmlns:a16="http://schemas.microsoft.com/office/drawing/2014/main" id="{ADAF4065-6F93-97F5-DF0B-EBB103797A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298699-AD28-2842-540B-CF143AB058BB}"/>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3135809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5CCB-28FB-EC80-5DAF-297C3C430F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A1C23A-29A1-28D4-766D-4E5B8901BA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D0A7FF-38AB-ED1C-3281-C422729ACBF1}"/>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5" name="Footer Placeholder 4">
            <a:extLst>
              <a:ext uri="{FF2B5EF4-FFF2-40B4-BE49-F238E27FC236}">
                <a16:creationId xmlns:a16="http://schemas.microsoft.com/office/drawing/2014/main" id="{9EB63074-9929-AFE8-404D-4E879ECE00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81E6B4-E97D-0043-CE12-C2BABC133862}"/>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1410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2DFE-7A5D-6DE2-3186-8A2E98956C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9539AD-EA57-FDBF-C916-FF3FB4BB5E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7DAEDA-850F-588D-93BF-C5C28C3B71F2}"/>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5" name="Footer Placeholder 4">
            <a:extLst>
              <a:ext uri="{FF2B5EF4-FFF2-40B4-BE49-F238E27FC236}">
                <a16:creationId xmlns:a16="http://schemas.microsoft.com/office/drawing/2014/main" id="{1A8AD32A-E6CD-E882-EC6B-6DD2087D16C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B08AFBC-4E54-15EC-6B6E-DD942AE41958}"/>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1155656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C706-7A20-6F50-E052-72A72D5A68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89287D-EAAB-35CE-E116-F0EC42E1C0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19B11F-173E-2134-C537-85DB116B75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C2029A-0961-9369-0827-6120665345B0}"/>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6" name="Footer Placeholder 5">
            <a:extLst>
              <a:ext uri="{FF2B5EF4-FFF2-40B4-BE49-F238E27FC236}">
                <a16:creationId xmlns:a16="http://schemas.microsoft.com/office/drawing/2014/main" id="{E53E848C-7418-472B-B905-3B7F64C080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739C1F-3386-D126-EE70-EB24D4254EDC}"/>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29108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020DC-31D2-488E-FD77-91E490BC43E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1A5C1FE-917C-C78F-D4B8-F921EC426F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8A4991-9EFF-C0C6-C9C2-123B21B2CF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9D5E783-E000-971F-2F50-54FE45484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00A0FA-21AC-2E2F-5B52-80ACD8C3F9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C6AE67B-BB3D-A781-BF77-D44333E804E0}"/>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8" name="Footer Placeholder 7">
            <a:extLst>
              <a:ext uri="{FF2B5EF4-FFF2-40B4-BE49-F238E27FC236}">
                <a16:creationId xmlns:a16="http://schemas.microsoft.com/office/drawing/2014/main" id="{541C8AB9-3E01-4A4C-94EC-EA41E93ADA4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7D13C62-D84C-3AF4-2D51-D4DD04B7B143}"/>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516529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8C63-3B56-16B3-B06F-1A2A635DB8A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2467AF3-735F-4812-E964-C9ED4362778C}"/>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4" name="Footer Placeholder 3">
            <a:extLst>
              <a:ext uri="{FF2B5EF4-FFF2-40B4-BE49-F238E27FC236}">
                <a16:creationId xmlns:a16="http://schemas.microsoft.com/office/drawing/2014/main" id="{D148FB88-B77F-15D4-2A13-D61F740B0C8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ECF97B5-D41B-BBF2-47D1-76C639894DCA}"/>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761468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4AA5A7-2026-3286-5987-87029BB560F0}"/>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3" name="Footer Placeholder 2">
            <a:extLst>
              <a:ext uri="{FF2B5EF4-FFF2-40B4-BE49-F238E27FC236}">
                <a16:creationId xmlns:a16="http://schemas.microsoft.com/office/drawing/2014/main" id="{AE831B36-9A8B-1B0E-0934-433D80179FC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8DA9D-5B2C-F090-BA06-EFBA3F123DE7}"/>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1112954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7E44-7E1C-8288-3002-0D60327E49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C9A88A8-1CF6-5E2F-6D43-1C938C913A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386C-687E-B6B3-30EE-76274F2F9B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98F930-7EFF-71BE-EEF8-3C1195EB39EE}"/>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6" name="Footer Placeholder 5">
            <a:extLst>
              <a:ext uri="{FF2B5EF4-FFF2-40B4-BE49-F238E27FC236}">
                <a16:creationId xmlns:a16="http://schemas.microsoft.com/office/drawing/2014/main" id="{0B8DEF70-DC42-B539-3FBE-5C0B5653EA2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81C20-CB22-047F-E3D6-3FE228887D37}"/>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487651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1322-F317-7CF1-4D8B-7345F6D42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C68B439-185F-5131-CA5C-C18568C798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F8AB33-189C-BF1E-1C8D-3F38DD0F7C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17E170-2D38-B8F3-7135-754C7A3A4C00}"/>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6" name="Footer Placeholder 5">
            <a:extLst>
              <a:ext uri="{FF2B5EF4-FFF2-40B4-BE49-F238E27FC236}">
                <a16:creationId xmlns:a16="http://schemas.microsoft.com/office/drawing/2014/main" id="{BE377722-3C43-7F59-E8C3-96E829FD33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363303-92E3-D018-DA40-D885AD34C8FA}"/>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305683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AECEE-381E-DDA3-5207-DB84C8A234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214E84-FA20-6475-E1C5-51DDEBAF5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489B02-DF96-DD1C-422D-6118EBDACFE5}"/>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5" name="Footer Placeholder 4">
            <a:extLst>
              <a:ext uri="{FF2B5EF4-FFF2-40B4-BE49-F238E27FC236}">
                <a16:creationId xmlns:a16="http://schemas.microsoft.com/office/drawing/2014/main" id="{89797C8B-C91E-1F22-39B8-AF0593304D3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8BEB17-C82F-07D8-B66D-19D4B01BBFAC}"/>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28975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8AC318-5AED-80AC-B163-A1361C86D28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443780B-AB1E-94A9-4D17-D64AC0AC91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85CFAA-59E4-A075-092E-4AED3DD01DC0}"/>
              </a:ext>
            </a:extLst>
          </p:cNvPr>
          <p:cNvSpPr>
            <a:spLocks noGrp="1"/>
          </p:cNvSpPr>
          <p:nvPr>
            <p:ph type="dt" sz="half" idx="10"/>
          </p:nvPr>
        </p:nvSpPr>
        <p:spPr/>
        <p:txBody>
          <a:bodyPr/>
          <a:lstStyle/>
          <a:p>
            <a:fld id="{E26C1DE1-F788-4A47-A078-3F22CCFC4808}" type="datetimeFigureOut">
              <a:rPr lang="en-US" smtClean="0"/>
              <a:t>8/1/2023</a:t>
            </a:fld>
            <a:endParaRPr lang="en-US" dirty="0"/>
          </a:p>
        </p:txBody>
      </p:sp>
      <p:sp>
        <p:nvSpPr>
          <p:cNvPr id="5" name="Footer Placeholder 4">
            <a:extLst>
              <a:ext uri="{FF2B5EF4-FFF2-40B4-BE49-F238E27FC236}">
                <a16:creationId xmlns:a16="http://schemas.microsoft.com/office/drawing/2014/main" id="{7A17A9B4-30AB-4ED2-5AF3-B1607E11BA7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235522-F550-2B73-6DEF-04AD23DA58C9}"/>
              </a:ext>
            </a:extLst>
          </p:cNvPr>
          <p:cNvSpPr>
            <a:spLocks noGrp="1"/>
          </p:cNvSpPr>
          <p:nvPr>
            <p:ph type="sldNum" sz="quarter" idx="12"/>
          </p:nvPr>
        </p:nvSpPr>
        <p:spPr/>
        <p:txBody>
          <a:bodyPr/>
          <a:lstStyle/>
          <a:p>
            <a:fld id="{A831DE14-DCC4-4833-85DE-8A49746C1190}" type="slidenum">
              <a:rPr lang="en-US" smtClean="0"/>
              <a:t>‹#›</a:t>
            </a:fld>
            <a:endParaRPr lang="en-US" dirty="0"/>
          </a:p>
        </p:txBody>
      </p:sp>
    </p:spTree>
    <p:extLst>
      <p:ext uri="{BB962C8B-B14F-4D97-AF65-F5344CB8AC3E}">
        <p14:creationId xmlns:p14="http://schemas.microsoft.com/office/powerpoint/2010/main" val="32439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4761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5#目录">
    <p:bg>
      <p:bgPr>
        <a:solidFill>
          <a:srgbClr val="EBEBEB"/>
        </a:solidFill>
        <a:effectLst/>
      </p:bgPr>
    </p:bg>
    <p:spTree>
      <p:nvGrpSpPr>
        <p:cNvPr id="1" name=""/>
        <p:cNvGrpSpPr/>
        <p:nvPr/>
      </p:nvGrpSpPr>
      <p:grpSpPr>
        <a:xfrm>
          <a:off x="0" y="0"/>
          <a:ext cx="0" cy="0"/>
          <a:chOff x="0" y="0"/>
          <a:chExt cx="0" cy="0"/>
        </a:xfrm>
      </p:grpSpPr>
      <p:sp>
        <p:nvSpPr>
          <p:cNvPr id="29" name="文本占位符 6"/>
          <p:cNvSpPr>
            <a:spLocks noGrp="1"/>
          </p:cNvSpPr>
          <p:nvPr>
            <p:ph type="body" sz="quarter" idx="10" hasCustomPrompt="1"/>
          </p:nvPr>
        </p:nvSpPr>
        <p:spPr>
          <a:xfrm>
            <a:off x="1019175" y="1844675"/>
            <a:ext cx="10153650" cy="4068811"/>
          </a:xfrm>
          <a:prstGeom prst="rect">
            <a:avLst/>
          </a:prstGeom>
        </p:spPr>
        <p:txBody>
          <a:bodyPr/>
          <a:lstStyle>
            <a:lvl1pPr marL="457017" marR="0" indent="-457017" algn="just" defTabSz="801367" rtl="0" eaLnBrk="1" fontAlgn="ctr" latinLnBrk="0" hangingPunct="1">
              <a:lnSpc>
                <a:spcPct val="140000"/>
              </a:lnSpc>
              <a:spcBef>
                <a:spcPct val="30000"/>
              </a:spcBef>
              <a:spcAft>
                <a:spcPct val="0"/>
              </a:spcAft>
              <a:buClrTx/>
              <a:buSzPct val="100000"/>
              <a:buFont typeface="+mj-lt"/>
              <a:buAutoNum type="arabicPeriod"/>
              <a:tabLst/>
              <a:defRPr baseline="0">
                <a:latin typeface="Huawei Sans" panose="020C0503030203020204" pitchFamily="34" charset="0"/>
                <a:ea typeface="方正兰亭黑简体" panose="02000000000000000000" pitchFamily="2" charset="-122"/>
                <a:cs typeface="Huawei Sans" panose="020C0503030203020204" pitchFamily="34" charset="0"/>
              </a:defRPr>
            </a:lvl1pPr>
            <a:lvl2pPr fontAlgn="ctr">
              <a:buClrTx/>
              <a:buSzPct val="100000"/>
              <a:buFont typeface="Huawei Sans" panose="020C0503030203020204" pitchFamily="34" charset="0"/>
              <a:buChar char="▫"/>
              <a:defRPr baseline="0">
                <a:latin typeface="Huawei Sans" panose="020C0503030203020204" pitchFamily="34" charset="0"/>
                <a:ea typeface="方正兰亭黑简体" panose="02000000000000000000" pitchFamily="2" charset="-122"/>
              </a:defRPr>
            </a:lvl2pPr>
            <a:lvl3pPr>
              <a:defRPr/>
            </a:lvl3pPr>
            <a:lvl5pPr>
              <a:buNone/>
              <a:defRPr/>
            </a:lvl5pPr>
          </a:lstStyle>
          <a:p>
            <a:pPr marL="457200" indent="-457200">
              <a:buSzPct val="100000"/>
              <a:buFont typeface="+mj-lt"/>
              <a:buAutoNum type="arabicPeriod"/>
            </a:pPr>
            <a:r>
              <a:rPr lang="zh-CN" altLang="en-US" dirty="0"/>
              <a:t>一级目录一</a:t>
            </a:r>
            <a:endParaRPr lang="en-US" altLang="zh-CN" dirty="0"/>
          </a:p>
          <a:p>
            <a:pPr marL="653788" lvl="1" indent="-457017">
              <a:buSzPct val="100000"/>
              <a:buFont typeface="+mj-lt"/>
              <a:buAutoNum type="arabicPeriod"/>
            </a:pPr>
            <a:endParaRPr lang="en-US" altLang="zh-CN" dirty="0"/>
          </a:p>
          <a:p>
            <a:pPr marL="457200" indent="-457200">
              <a:buSzPct val="100000"/>
              <a:buFont typeface="+mj-lt"/>
              <a:buAutoNum type="arabicPeriod"/>
            </a:pPr>
            <a:r>
              <a:rPr lang="zh-CN" altLang="en-US" dirty="0"/>
              <a:t>一级目录二</a:t>
            </a:r>
            <a:endParaRPr lang="en-US" altLang="zh-CN" dirty="0"/>
          </a:p>
          <a:p>
            <a:pPr marL="457200" indent="-457200">
              <a:buSzPct val="100000"/>
              <a:buFont typeface="+mj-lt"/>
              <a:buAutoNum type="arabicPeriod"/>
            </a:pPr>
            <a:r>
              <a:rPr lang="zh-CN" altLang="en-US" dirty="0"/>
              <a:t>一级目录三</a:t>
            </a:r>
            <a:endParaRPr lang="en-US" altLang="zh-CN" dirty="0"/>
          </a:p>
          <a:p>
            <a:pPr marL="457200" indent="-457200">
              <a:buSzPct val="100000"/>
              <a:buFont typeface="+mj-lt"/>
              <a:buAutoNum type="arabicPeriod"/>
            </a:pPr>
            <a:r>
              <a:rPr lang="zh-CN" altLang="en-US" dirty="0"/>
              <a:t>一级目录四</a:t>
            </a:r>
            <a:endParaRPr lang="en-US" altLang="zh-CN" dirty="0"/>
          </a:p>
          <a:p>
            <a:endParaRPr lang="zh-CN" altLang="en-US" dirty="0"/>
          </a:p>
        </p:txBody>
      </p:sp>
      <p:cxnSp>
        <p:nvCxnSpPr>
          <p:cNvPr id="28" name="直线连接符 14">
            <a:extLst>
              <a:ext uri="{FF2B5EF4-FFF2-40B4-BE49-F238E27FC236}">
                <a16:creationId xmlns:a16="http://schemas.microsoft.com/office/drawing/2014/main" id="{C79E9F57-49BC-DC4A-B843-36D48051C848}"/>
              </a:ext>
            </a:extLst>
          </p:cNvPr>
          <p:cNvCxnSpPr>
            <a:cxnSpLocks/>
          </p:cNvCxnSpPr>
          <p:nvPr userDrawn="1"/>
        </p:nvCxnSpPr>
        <p:spPr>
          <a:xfrm flipH="1">
            <a:off x="1029917" y="1349255"/>
            <a:ext cx="2016000" cy="0"/>
          </a:xfrm>
          <a:prstGeom prst="line">
            <a:avLst/>
          </a:prstGeom>
          <a:ln w="28575">
            <a:solidFill>
              <a:srgbClr val="C7000B"/>
            </a:solidFill>
          </a:ln>
          <a:effectLst/>
        </p:spPr>
        <p:style>
          <a:lnRef idx="2">
            <a:schemeClr val="accent1"/>
          </a:lnRef>
          <a:fillRef idx="0">
            <a:schemeClr val="accent1"/>
          </a:fillRef>
          <a:effectRef idx="1">
            <a:schemeClr val="accent1"/>
          </a:effectRef>
          <a:fontRef idx="minor">
            <a:schemeClr val="tx1"/>
          </a:fontRef>
        </p:style>
      </p:cxnSp>
      <p:sp>
        <p:nvSpPr>
          <p:cNvPr id="30" name="文本框 16">
            <a:extLst>
              <a:ext uri="{FF2B5EF4-FFF2-40B4-BE49-F238E27FC236}">
                <a16:creationId xmlns:a16="http://schemas.microsoft.com/office/drawing/2014/main" id="{568EC886-2612-1F43-AB51-21A76A078357}"/>
              </a:ext>
            </a:extLst>
          </p:cNvPr>
          <p:cNvSpPr txBox="1"/>
          <p:nvPr userDrawn="1"/>
        </p:nvSpPr>
        <p:spPr>
          <a:xfrm>
            <a:off x="918916" y="630373"/>
            <a:ext cx="2252540" cy="707886"/>
          </a:xfrm>
          <a:prstGeom prst="rect">
            <a:avLst/>
          </a:prstGeom>
          <a:noFill/>
        </p:spPr>
        <p:txBody>
          <a:bodyPr wrap="none" rtlCol="0">
            <a:spAutoFit/>
          </a:bodyPr>
          <a:lstStyle>
            <a:defPPr>
              <a:defRPr lang="en-US"/>
            </a:defPPr>
            <a:lvl1pPr defTabSz="1001223" eaLnBrk="0" fontAlgn="ctr" hangingPunct="0">
              <a:defRPr sz="3640" b="0" baseline="0">
                <a:solidFill>
                  <a:schemeClr val="tx1">
                    <a:lumMod val="75000"/>
                    <a:lumOff val="25000"/>
                  </a:schemeClr>
                </a:solidFill>
                <a:latin typeface="Huawei Sans" panose="020C0503030203020204" pitchFamily="34" charset="0"/>
                <a:ea typeface="方正兰亭黑简体" panose="02000000000000000000" pitchFamily="2" charset="-122"/>
                <a:cs typeface="Huawei Sans" panose="020C0503030203020204" pitchFamily="34" charset="0"/>
              </a:defRPr>
            </a:lvl1pPr>
          </a:lstStyle>
          <a:p>
            <a:pPr algn="l" defTabSz="1001624" eaLnBrk="0" fontAlgn="ctr" hangingPunct="0"/>
            <a:r>
              <a:rPr lang="en-US" altLang="zh-CN" sz="4000" b="0" kern="1200" baseline="0" dirty="0">
                <a:solidFill>
                  <a:srgbClr val="404040"/>
                </a:solidFill>
                <a:latin typeface="Huawei Sans" panose="020C0503030203020204" pitchFamily="34" charset="0"/>
                <a:ea typeface="方正兰亭黑简体" panose="02000000000000000000" pitchFamily="2" charset="-122"/>
                <a:cs typeface="Huawei Sans" panose="020C0503030203020204" pitchFamily="34" charset="0"/>
              </a:rPr>
              <a:t>Contents</a:t>
            </a:r>
          </a:p>
        </p:txBody>
      </p:sp>
    </p:spTree>
    <p:extLst>
      <p:ext uri="{BB962C8B-B14F-4D97-AF65-F5344CB8AC3E}">
        <p14:creationId xmlns:p14="http://schemas.microsoft.com/office/powerpoint/2010/main" val="1393678260"/>
      </p:ext>
    </p:extLst>
  </p:cSld>
  <p:clrMapOvr>
    <a:masterClrMapping/>
  </p:clrMapOvr>
  <p:extLst>
    <p:ext uri="{DCECCB84-F9BA-43D5-87BE-67443E8EF086}">
      <p15:sldGuideLst xmlns:p15="http://schemas.microsoft.com/office/powerpoint/2012/main">
        <p15:guide id="1" pos="642">
          <p15:clr>
            <a:srgbClr val="FBAE40"/>
          </p15:clr>
        </p15:guide>
        <p15:guide id="2" pos="7038">
          <p15:clr>
            <a:srgbClr val="FBAE40"/>
          </p15:clr>
        </p15:guide>
        <p15:guide id="3" orient="horz" pos="116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7*#标题和内容（一行标题）">
    <p:spTree>
      <p:nvGrpSpPr>
        <p:cNvPr id="1" name=""/>
        <p:cNvGrpSpPr/>
        <p:nvPr/>
      </p:nvGrpSpPr>
      <p:grpSpPr>
        <a:xfrm>
          <a:off x="0" y="0"/>
          <a:ext cx="0" cy="0"/>
          <a:chOff x="0" y="0"/>
          <a:chExt cx="0" cy="0"/>
        </a:xfrm>
      </p:grpSpPr>
      <p:sp>
        <p:nvSpPr>
          <p:cNvPr id="3" name="标题 1"/>
          <p:cNvSpPr>
            <a:spLocks noGrp="1"/>
          </p:cNvSpPr>
          <p:nvPr>
            <p:ph type="title" hasCustomPrompt="1"/>
          </p:nvPr>
        </p:nvSpPr>
        <p:spPr>
          <a:xfrm>
            <a:off x="455612" y="447468"/>
            <a:ext cx="11293475" cy="497095"/>
          </a:xfrm>
          <a:prstGeom prst="rect">
            <a:avLst/>
          </a:prstGeom>
        </p:spPr>
        <p:txBody>
          <a:bodyPr lIns="0" tIns="0" rIns="0" bIns="0" anchor="t">
            <a:normAutofit/>
          </a:bodyPr>
          <a:lstStyle>
            <a:lvl1pPr>
              <a:defRPr lang="zh-CN" altLang="en-US" baseline="0" dirty="0">
                <a:latin typeface="Huawei Sans" panose="020C0503030203020204" pitchFamily="34" charset="0"/>
                <a:ea typeface="方正兰亭黑简体" panose="02000000000000000000" pitchFamily="2" charset="-122"/>
              </a:defRPr>
            </a:lvl1pPr>
          </a:lstStyle>
          <a:p>
            <a:pPr marL="0" lvl="0" indent="0" defTabSz="1187798">
              <a:lnSpc>
                <a:spcPts val="3430"/>
              </a:lnSpc>
              <a:spcBef>
                <a:spcPts val="0"/>
              </a:spcBef>
              <a:buFont typeface="Arial" panose="020B0604020202020204" pitchFamily="34" charset="0"/>
            </a:pPr>
            <a:r>
              <a:rPr lang="en-US" altLang="zh-CN" dirty="0"/>
              <a:t>Title</a:t>
            </a:r>
            <a:endParaRPr lang="zh-CN" altLang="en-US" dirty="0"/>
          </a:p>
        </p:txBody>
      </p:sp>
      <p:sp>
        <p:nvSpPr>
          <p:cNvPr id="9" name="文本占位符 6"/>
          <p:cNvSpPr>
            <a:spLocks noGrp="1"/>
          </p:cNvSpPr>
          <p:nvPr>
            <p:ph type="body" sz="quarter" idx="10" hasCustomPrompt="1"/>
          </p:nvPr>
        </p:nvSpPr>
        <p:spPr>
          <a:xfrm>
            <a:off x="455612" y="1052514"/>
            <a:ext cx="11293476" cy="4875042"/>
          </a:xfrm>
          <a:prstGeom prst="rect">
            <a:avLst/>
          </a:prstGeom>
        </p:spPr>
        <p:txBody>
          <a:bodyPr/>
          <a:lstStyle>
            <a:lvl1pPr algn="just" fontAlgn="ctr">
              <a:buClrTx/>
              <a:defRPr baseline="0">
                <a:latin typeface="Huawei Sans" panose="020C0503030203020204" pitchFamily="34" charset="0"/>
                <a:ea typeface="方正兰亭黑简体" panose="02000000000000000000" pitchFamily="2" charset="-122"/>
                <a:cs typeface="Huawei Sans" panose="020C0503030203020204" pitchFamily="34" charset="0"/>
              </a:defRPr>
            </a:lvl1pPr>
          </a:lstStyle>
          <a:p>
            <a:r>
              <a:rPr lang="en-US" altLang="zh-CN" dirty="0"/>
              <a:t>Click here to edit</a:t>
            </a:r>
            <a:endParaRPr lang="zh-CN" altLang="en-US" dirty="0"/>
          </a:p>
        </p:txBody>
      </p:sp>
    </p:spTree>
    <p:extLst>
      <p:ext uri="{BB962C8B-B14F-4D97-AF65-F5344CB8AC3E}">
        <p14:creationId xmlns:p14="http://schemas.microsoft.com/office/powerpoint/2010/main" val="785144745"/>
      </p:ext>
    </p:extLst>
  </p:cSld>
  <p:clrMapOvr>
    <a:masterClrMapping/>
  </p:clrMapOvr>
  <p:extLst>
    <p:ext uri="{DCECCB84-F9BA-43D5-87BE-67443E8EF086}">
      <p15:sldGuideLst xmlns:p15="http://schemas.microsoft.com/office/powerpoint/2012/main">
        <p15:guide id="1" orient="horz" pos="595">
          <p15:clr>
            <a:srgbClr val="FBAE40"/>
          </p15:clr>
        </p15:guide>
        <p15:guide id="2" orient="horz" pos="663">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8*#仅标题（一行标题）">
    <p:spTree>
      <p:nvGrpSpPr>
        <p:cNvPr id="1" name=""/>
        <p:cNvGrpSpPr/>
        <p:nvPr/>
      </p:nvGrpSpPr>
      <p:grpSpPr>
        <a:xfrm>
          <a:off x="0" y="0"/>
          <a:ext cx="0" cy="0"/>
          <a:chOff x="0" y="0"/>
          <a:chExt cx="0" cy="0"/>
        </a:xfrm>
      </p:grpSpPr>
      <p:sp>
        <p:nvSpPr>
          <p:cNvPr id="3" name="标题 1"/>
          <p:cNvSpPr>
            <a:spLocks noGrp="1"/>
          </p:cNvSpPr>
          <p:nvPr>
            <p:ph type="title" hasCustomPrompt="1"/>
          </p:nvPr>
        </p:nvSpPr>
        <p:spPr>
          <a:xfrm>
            <a:off x="455613" y="447468"/>
            <a:ext cx="11293475" cy="497095"/>
          </a:xfrm>
          <a:prstGeom prst="rect">
            <a:avLst/>
          </a:prstGeom>
        </p:spPr>
        <p:txBody>
          <a:bodyPr lIns="0" tIns="0" rIns="0" bIns="0" anchor="t">
            <a:normAutofit/>
          </a:bodyPr>
          <a:lstStyle>
            <a:lvl1pPr>
              <a:defRPr lang="zh-CN" altLang="en-US" baseline="0" dirty="0"/>
            </a:lvl1pPr>
          </a:lstStyle>
          <a:p>
            <a:pPr marL="0" lvl="0" indent="0" defTabSz="1187798">
              <a:lnSpc>
                <a:spcPts val="3430"/>
              </a:lnSpc>
              <a:spcBef>
                <a:spcPts val="0"/>
              </a:spcBef>
              <a:buFont typeface="Arial" panose="020B0604020202020204" pitchFamily="34" charset="0"/>
            </a:pPr>
            <a:r>
              <a:rPr lang="en-US" altLang="zh-CN" dirty="0"/>
              <a:t>Title</a:t>
            </a:r>
            <a:endParaRPr lang="zh-CN" altLang="en-US" dirty="0"/>
          </a:p>
        </p:txBody>
      </p:sp>
    </p:spTree>
    <p:extLst>
      <p:ext uri="{BB962C8B-B14F-4D97-AF65-F5344CB8AC3E}">
        <p14:creationId xmlns:p14="http://schemas.microsoft.com/office/powerpoint/2010/main" val="1787711705"/>
      </p:ext>
    </p:extLst>
  </p:cSld>
  <p:clrMapOvr>
    <a:masterClrMapping/>
  </p:clrMapOvr>
  <p:extLst>
    <p:ext uri="{DCECCB84-F9BA-43D5-87BE-67443E8EF086}">
      <p15:sldGuideLst xmlns:p15="http://schemas.microsoft.com/office/powerpoint/2012/main">
        <p15:guide id="1" orient="horz" pos="595">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12#本章总结">
    <p:spTree>
      <p:nvGrpSpPr>
        <p:cNvPr id="1" name=""/>
        <p:cNvGrpSpPr/>
        <p:nvPr/>
      </p:nvGrpSpPr>
      <p:grpSpPr>
        <a:xfrm>
          <a:off x="0" y="0"/>
          <a:ext cx="0" cy="0"/>
          <a:chOff x="0" y="0"/>
          <a:chExt cx="0" cy="0"/>
        </a:xfrm>
      </p:grpSpPr>
      <p:sp>
        <p:nvSpPr>
          <p:cNvPr id="10" name="内容占位符 6"/>
          <p:cNvSpPr>
            <a:spLocks noGrp="1"/>
          </p:cNvSpPr>
          <p:nvPr>
            <p:ph sz="quarter" idx="10" hasCustomPrompt="1"/>
          </p:nvPr>
        </p:nvSpPr>
        <p:spPr>
          <a:xfrm>
            <a:off x="1019175" y="1844675"/>
            <a:ext cx="10153650" cy="4082880"/>
          </a:xfrm>
          <a:prstGeom prst="rect">
            <a:avLst/>
          </a:prstGeom>
        </p:spPr>
        <p:txBody>
          <a:bodyPr/>
          <a:lstStyle>
            <a:lvl1pPr algn="just" fontAlgn="ctr">
              <a:buClrTx/>
              <a:defRPr baseline="0">
                <a:latin typeface="Huawei Sans" panose="020C0503030203020204" pitchFamily="34" charset="0"/>
                <a:ea typeface="方正兰亭黑简体" panose="02000000000000000000" pitchFamily="2" charset="-122"/>
                <a:cs typeface="Huawei Sans" panose="020C0503030203020204" pitchFamily="34" charset="0"/>
              </a:defRPr>
            </a:lvl1pPr>
            <a:lvl2pPr algn="just" fontAlgn="ctr">
              <a:buClrTx/>
              <a:defRPr baseline="0">
                <a:latin typeface="Huawei Sans" panose="020C0503030203020204" pitchFamily="34" charset="0"/>
                <a:ea typeface="方正兰亭黑简体" panose="02000000000000000000" pitchFamily="2" charset="-122"/>
                <a:cs typeface="Huawei Sans" panose="020C0503030203020204" pitchFamily="34" charset="0"/>
              </a:defRPr>
            </a:lvl2pPr>
            <a:lvl3pPr algn="just" fontAlgn="ctr">
              <a:buClrTx/>
              <a:defRPr baseline="0">
                <a:latin typeface="Huawei Sans" panose="020C0503030203020204" pitchFamily="34" charset="0"/>
                <a:ea typeface="方正兰亭黑简体" panose="02000000000000000000" pitchFamily="2" charset="-122"/>
                <a:cs typeface="Huawei Sans" panose="020C0503030203020204" pitchFamily="34" charset="0"/>
              </a:defRPr>
            </a:lvl3pPr>
            <a:lvl4pPr algn="just" fontAlgn="ctr">
              <a:buClrTx/>
              <a:defRPr baseline="0">
                <a:latin typeface="Huawei Sans" panose="020C0503030203020204" pitchFamily="34" charset="0"/>
                <a:ea typeface="方正兰亭黑简体" panose="02000000000000000000" pitchFamily="2" charset="-122"/>
                <a:cs typeface="Huawei Sans" panose="020C0503030203020204" pitchFamily="34" charset="0"/>
              </a:defRPr>
            </a:lvl4pPr>
            <a:lvl5pPr algn="just" fontAlgn="ctr">
              <a:buClrTx/>
              <a:defRPr baseline="0">
                <a:latin typeface="Huawei Sans" panose="020C0503030203020204" pitchFamily="34" charset="0"/>
                <a:ea typeface="方正兰亭黑简体" panose="02000000000000000000" pitchFamily="2" charset="-122"/>
                <a:cs typeface="Huawei Sans" panose="020C0503030203020204" pitchFamily="34" charset="0"/>
              </a:defRPr>
            </a:lvl5pPr>
          </a:lstStyle>
          <a:p>
            <a:pPr lvl="0"/>
            <a:r>
              <a:rPr lang="en-US" altLang="zh-CN" dirty="0"/>
              <a:t>Click to edit</a:t>
            </a:r>
            <a:endParaRPr lang="zh-CN" altLang="en-US" dirty="0"/>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cxnSp>
        <p:nvCxnSpPr>
          <p:cNvPr id="9" name="直线连接符 14">
            <a:extLst>
              <a:ext uri="{FF2B5EF4-FFF2-40B4-BE49-F238E27FC236}">
                <a16:creationId xmlns:a16="http://schemas.microsoft.com/office/drawing/2014/main" id="{C79E9F57-49BC-DC4A-B843-36D48051C848}"/>
              </a:ext>
            </a:extLst>
          </p:cNvPr>
          <p:cNvCxnSpPr>
            <a:cxnSpLocks/>
          </p:cNvCxnSpPr>
          <p:nvPr userDrawn="1"/>
        </p:nvCxnSpPr>
        <p:spPr>
          <a:xfrm flipH="1">
            <a:off x="1029917" y="1349255"/>
            <a:ext cx="2196000" cy="0"/>
          </a:xfrm>
          <a:prstGeom prst="line">
            <a:avLst/>
          </a:prstGeom>
          <a:ln w="28575">
            <a:solidFill>
              <a:srgbClr val="C7000B"/>
            </a:solidFill>
          </a:ln>
          <a:effectLst/>
        </p:spPr>
        <p:style>
          <a:lnRef idx="2">
            <a:schemeClr val="accent1"/>
          </a:lnRef>
          <a:fillRef idx="0">
            <a:schemeClr val="accent1"/>
          </a:fillRef>
          <a:effectRef idx="1">
            <a:schemeClr val="accent1"/>
          </a:effectRef>
          <a:fontRef idx="minor">
            <a:schemeClr val="tx1"/>
          </a:fontRef>
        </p:style>
      </p:cxnSp>
      <p:sp>
        <p:nvSpPr>
          <p:cNvPr id="11" name="文本框 16">
            <a:extLst>
              <a:ext uri="{FF2B5EF4-FFF2-40B4-BE49-F238E27FC236}">
                <a16:creationId xmlns:a16="http://schemas.microsoft.com/office/drawing/2014/main" id="{568EC886-2612-1F43-AB51-21A76A078357}"/>
              </a:ext>
            </a:extLst>
          </p:cNvPr>
          <p:cNvSpPr txBox="1"/>
          <p:nvPr userDrawn="1"/>
        </p:nvSpPr>
        <p:spPr>
          <a:xfrm>
            <a:off x="918916" y="630373"/>
            <a:ext cx="2417650" cy="707886"/>
          </a:xfrm>
          <a:prstGeom prst="rect">
            <a:avLst/>
          </a:prstGeom>
          <a:noFill/>
        </p:spPr>
        <p:txBody>
          <a:bodyPr wrap="none" rtlCol="0">
            <a:spAutoFit/>
          </a:bodyPr>
          <a:lstStyle/>
          <a:p>
            <a:pPr algn="l" defTabSz="1001624" rtl="0" eaLnBrk="0" fontAlgn="ctr" hangingPunct="0">
              <a:spcBef>
                <a:spcPct val="0"/>
              </a:spcBef>
              <a:spcAft>
                <a:spcPct val="0"/>
              </a:spcAft>
            </a:pPr>
            <a:r>
              <a:rPr lang="en-US" altLang="zh-CN" sz="4000" b="0" kern="1200" baseline="0" dirty="0">
                <a:solidFill>
                  <a:srgbClr val="404040"/>
                </a:solidFill>
                <a:latin typeface="Huawei Sans" panose="020C0503030203020204" pitchFamily="34" charset="0"/>
                <a:ea typeface="方正兰亭黑简体" panose="02000000000000000000" pitchFamily="2" charset="-122"/>
                <a:cs typeface="Huawei Sans" panose="020C0503030203020204" pitchFamily="34" charset="0"/>
              </a:rPr>
              <a:t>Summary</a:t>
            </a:r>
          </a:p>
        </p:txBody>
      </p:sp>
    </p:spTree>
    <p:extLst>
      <p:ext uri="{BB962C8B-B14F-4D97-AF65-F5344CB8AC3E}">
        <p14:creationId xmlns:p14="http://schemas.microsoft.com/office/powerpoint/2010/main" val="2268733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31468C-B3FE-244F-D0B1-A2E6763AFD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3A040E6-62F0-5E81-0E0E-A3C209A10F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EAF44D-85B1-9E18-F661-5AA6669DB2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6C1DE1-F788-4A47-A078-3F22CCFC4808}" type="datetimeFigureOut">
              <a:rPr lang="en-US" smtClean="0"/>
              <a:t>8/1/2023</a:t>
            </a:fld>
            <a:endParaRPr lang="en-US" dirty="0"/>
          </a:p>
        </p:txBody>
      </p:sp>
      <p:sp>
        <p:nvSpPr>
          <p:cNvPr id="5" name="Footer Placeholder 4">
            <a:extLst>
              <a:ext uri="{FF2B5EF4-FFF2-40B4-BE49-F238E27FC236}">
                <a16:creationId xmlns:a16="http://schemas.microsoft.com/office/drawing/2014/main" id="{42F22B4B-93A8-F58A-C306-7292BBBF45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51005A2-D15A-F3ED-633F-95FE9D06D3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31DE14-DCC4-4833-85DE-8A49746C1190}" type="slidenum">
              <a:rPr lang="en-US" smtClean="0"/>
              <a:t>‹#›</a:t>
            </a:fld>
            <a:endParaRPr lang="en-US" dirty="0"/>
          </a:p>
        </p:txBody>
      </p:sp>
    </p:spTree>
    <p:extLst>
      <p:ext uri="{BB962C8B-B14F-4D97-AF65-F5344CB8AC3E}">
        <p14:creationId xmlns:p14="http://schemas.microsoft.com/office/powerpoint/2010/main" val="1865405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14.xml"/><Relationship Id="rId5" Type="http://schemas.openxmlformats.org/officeDocument/2006/relationships/image" Target="../media/image7.sv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13.xml"/><Relationship Id="rId5" Type="http://schemas.openxmlformats.org/officeDocument/2006/relationships/image" Target="../media/image7.sv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9.xml"/><Relationship Id="rId1" Type="http://schemas.openxmlformats.org/officeDocument/2006/relationships/slideLayout" Target="../slideLayouts/slideLayout15.xml"/><Relationship Id="rId5" Type="http://schemas.openxmlformats.org/officeDocument/2006/relationships/image" Target="../media/image7.svg"/><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0.xml"/><Relationship Id="rId1" Type="http://schemas.openxmlformats.org/officeDocument/2006/relationships/slideLayout" Target="../slideLayouts/slideLayout16.xml"/><Relationship Id="rId5" Type="http://schemas.openxmlformats.org/officeDocument/2006/relationships/image" Target="../media/image7.svg"/><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44306" y="7058"/>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125056" y="-121107"/>
            <a:ext cx="6117514" cy="3744684"/>
          </a:xfrm>
        </p:spPr>
      </p:pic>
      <p:sp>
        <p:nvSpPr>
          <p:cNvPr id="9" name="TextBox 8">
            <a:extLst>
              <a:ext uri="{FF2B5EF4-FFF2-40B4-BE49-F238E27FC236}">
                <a16:creationId xmlns:a16="http://schemas.microsoft.com/office/drawing/2014/main" id="{25760A6C-566F-B7E3-1EEE-CB29F0CF0113}"/>
              </a:ext>
            </a:extLst>
          </p:cNvPr>
          <p:cNvSpPr txBox="1"/>
          <p:nvPr/>
        </p:nvSpPr>
        <p:spPr>
          <a:xfrm>
            <a:off x="2297135" y="3108767"/>
            <a:ext cx="11170918" cy="1046440"/>
          </a:xfrm>
          <a:prstGeom prst="rect">
            <a:avLst/>
          </a:prstGeom>
          <a:noFill/>
        </p:spPr>
        <p:txBody>
          <a:bodyPr wrap="square" rtlCol="0">
            <a:spAutoFit/>
          </a:bodyPr>
          <a:lstStyle/>
          <a:p>
            <a:r>
              <a:rPr lang="en-US" sz="3100" b="1" dirty="0">
                <a:solidFill>
                  <a:schemeClr val="bg1"/>
                </a:solidFill>
                <a:latin typeface="Times New Roman" panose="02020603050405020304" pitchFamily="18" charset="0"/>
                <a:cs typeface="Times New Roman" panose="02020603050405020304" pitchFamily="18" charset="0"/>
              </a:rPr>
              <a:t>HCIA Big Data</a:t>
            </a:r>
          </a:p>
          <a:p>
            <a:r>
              <a:rPr lang="en-US" sz="3100" b="1" dirty="0">
                <a:solidFill>
                  <a:schemeClr val="bg1"/>
                </a:solidFill>
                <a:latin typeface="Times New Roman" panose="02020603050405020304" pitchFamily="18" charset="0"/>
                <a:cs typeface="Times New Roman" panose="02020603050405020304" pitchFamily="18" charset="0"/>
              </a:rPr>
              <a:t>MapReduce and YARN Technical Principles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236307" y="4689762"/>
            <a:ext cx="491786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784658"/>
                </a:solidFill>
                <a:latin typeface="Times New Roman" panose="02020603050405020304" pitchFamily="18" charset="0"/>
                <a:cs typeface="Times New Roman" panose="02020603050405020304" pitchFamily="18" charset="0"/>
              </a:rPr>
              <a:t>Lecture 3</a:t>
            </a:r>
          </a:p>
        </p:txBody>
      </p:sp>
      <p:sp>
        <p:nvSpPr>
          <p:cNvPr id="12" name="TextBox 11">
            <a:extLst>
              <a:ext uri="{FF2B5EF4-FFF2-40B4-BE49-F238E27FC236}">
                <a16:creationId xmlns:a16="http://schemas.microsoft.com/office/drawing/2014/main" id="{8C520B7F-7764-8B81-C7C7-A7440DA2CCAF}"/>
              </a:ext>
            </a:extLst>
          </p:cNvPr>
          <p:cNvSpPr txBox="1"/>
          <p:nvPr/>
        </p:nvSpPr>
        <p:spPr>
          <a:xfrm>
            <a:off x="2605143" y="4080033"/>
            <a:ext cx="5867402" cy="523220"/>
          </a:xfrm>
          <a:prstGeom prst="rect">
            <a:avLst/>
          </a:prstGeom>
          <a:noFill/>
        </p:spPr>
        <p:txBody>
          <a:bodyPr wrap="square" rtlCol="0">
            <a:spAutoFit/>
          </a:bodyPr>
          <a:lstStyle/>
          <a:p>
            <a:r>
              <a:rPr lang="en-US" sz="2800" b="1" dirty="0">
                <a:solidFill>
                  <a:schemeClr val="accent4">
                    <a:lumMod val="60000"/>
                    <a:lumOff val="40000"/>
                  </a:schemeClr>
                </a:solidFill>
                <a:latin typeface="Times New Roman" panose="02020603050405020304" pitchFamily="18" charset="0"/>
                <a:cs typeface="Times New Roman" panose="02020603050405020304" pitchFamily="18" charset="0"/>
              </a:rPr>
              <a:t>Eng. Hagar Muhammed</a:t>
            </a:r>
          </a:p>
        </p:txBody>
      </p:sp>
      <p:pic>
        <p:nvPicPr>
          <p:cNvPr id="4" name="Picture 3">
            <a:extLst>
              <a:ext uri="{FF2B5EF4-FFF2-40B4-BE49-F238E27FC236}">
                <a16:creationId xmlns:a16="http://schemas.microsoft.com/office/drawing/2014/main" id="{2441A87E-63B3-89C4-C91E-4999ECEFC6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82629" y="-551785"/>
            <a:ext cx="2704571" cy="2704571"/>
          </a:xfrm>
          <a:prstGeom prst="rect">
            <a:avLst/>
          </a:prstGeom>
        </p:spPr>
      </p:pic>
      <p:pic>
        <p:nvPicPr>
          <p:cNvPr id="7" name="Picture 6">
            <a:extLst>
              <a:ext uri="{FF2B5EF4-FFF2-40B4-BE49-F238E27FC236}">
                <a16:creationId xmlns:a16="http://schemas.microsoft.com/office/drawing/2014/main" id="{E5E2D01B-0E78-027F-160A-F532D98C46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056" y="4935245"/>
            <a:ext cx="3763405" cy="2683509"/>
          </a:xfrm>
          <a:prstGeom prst="rect">
            <a:avLst/>
          </a:prstGeom>
        </p:spPr>
      </p:pic>
      <p:pic>
        <p:nvPicPr>
          <p:cNvPr id="11" name="Picture 10">
            <a:extLst>
              <a:ext uri="{FF2B5EF4-FFF2-40B4-BE49-F238E27FC236}">
                <a16:creationId xmlns:a16="http://schemas.microsoft.com/office/drawing/2014/main" id="{3997DA2A-1886-F527-AEBC-CAB72313494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36150" y="6194454"/>
            <a:ext cx="2351050" cy="381742"/>
          </a:xfrm>
          <a:prstGeom prst="rect">
            <a:avLst/>
          </a:prstGeom>
        </p:spPr>
      </p:pic>
    </p:spTree>
    <p:extLst>
      <p:ext uri="{BB962C8B-B14F-4D97-AF65-F5344CB8AC3E}">
        <p14:creationId xmlns:p14="http://schemas.microsoft.com/office/powerpoint/2010/main" val="325556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占位符 9"/>
          <p:cNvSpPr>
            <a:spLocks noGrp="1"/>
          </p:cNvSpPr>
          <p:nvPr>
            <p:ph type="body" sz="quarter" idx="10"/>
          </p:nvPr>
        </p:nvSpPr>
        <p:spPr>
          <a:xfrm>
            <a:off x="917575" y="1394594"/>
            <a:ext cx="10153650" cy="4701406"/>
          </a:xfrm>
        </p:spPr>
        <p:txBody>
          <a:bodyPr>
            <a:noAutofit/>
          </a:bodyPr>
          <a:lstStyle/>
          <a:p>
            <a:r>
              <a:rPr b="1" u="none" dirty="0">
                <a:latin typeface="Huawei Sans" panose="020C0503030203020204" pitchFamily="34" charset="0"/>
              </a:rPr>
              <a:t>MapReduce </a:t>
            </a:r>
            <a:r>
              <a:rPr lang="en-US" altLang="zh-CN" b="1" u="none" dirty="0">
                <a:latin typeface="Huawei Sans" panose="020C0503030203020204" pitchFamily="34" charset="0"/>
              </a:rPr>
              <a:t>Overview</a:t>
            </a:r>
            <a:endParaRPr lang="zh-CN" altLang="en-US" b="1" dirty="0">
              <a:latin typeface="Huawei Sans" panose="020C0503030203020204" pitchFamily="34" charset="0"/>
              <a:sym typeface="Huawei Sans" panose="020C0503030203020204" pitchFamily="34" charset="0"/>
            </a:endParaRPr>
          </a:p>
          <a:p>
            <a:r>
              <a:rPr b="0" u="none" dirty="0">
                <a:solidFill>
                  <a:schemeClr val="bg1">
                    <a:lumMod val="50000"/>
                  </a:schemeClr>
                </a:solidFill>
                <a:latin typeface="Huawei Sans" panose="020C0503030203020204" pitchFamily="34" charset="0"/>
              </a:rPr>
              <a:t>Functions and Architectures of MapReduce</a:t>
            </a:r>
            <a:endParaRPr lang="en-US" b="0" u="none" dirty="0">
              <a:solidFill>
                <a:schemeClr val="bg1">
                  <a:lumMod val="50000"/>
                </a:schemeClr>
              </a:solidFill>
              <a:latin typeface="Huawei Sans" panose="020C0503030203020204" pitchFamily="34" charset="0"/>
            </a:endParaRPr>
          </a:p>
          <a:p>
            <a:r>
              <a:rPr lang="en-US" dirty="0">
                <a:solidFill>
                  <a:schemeClr val="bg1">
                    <a:lumMod val="50000"/>
                  </a:schemeClr>
                </a:solidFill>
              </a:rPr>
              <a:t>YARN overview</a:t>
            </a:r>
          </a:p>
          <a:p>
            <a:r>
              <a:rPr lang="en-US" b="0" u="none" dirty="0">
                <a:solidFill>
                  <a:schemeClr val="bg1">
                    <a:lumMod val="50000"/>
                  </a:schemeClr>
                </a:solidFill>
                <a:latin typeface="Huawei Sans" panose="020C0503030203020204" pitchFamily="34" charset="0"/>
              </a:rPr>
              <a:t>Functions and Architecture of Y</a:t>
            </a:r>
            <a:r>
              <a:rPr lang="en-US" dirty="0">
                <a:solidFill>
                  <a:schemeClr val="bg1">
                    <a:lumMod val="50000"/>
                  </a:schemeClr>
                </a:solidFill>
              </a:rPr>
              <a:t>ARN</a:t>
            </a:r>
            <a:endParaRPr b="0" u="none" dirty="0">
              <a:solidFill>
                <a:schemeClr val="bg1">
                  <a:lumMod val="50000"/>
                </a:schemeClr>
              </a:solidFill>
              <a:latin typeface="Huawei Sans" panose="020C0503030203020204" pitchFamily="34" charset="0"/>
            </a:endParaRPr>
          </a:p>
          <a:p>
            <a:r>
              <a:rPr b="0" u="none" dirty="0">
                <a:solidFill>
                  <a:schemeClr val="bg1">
                    <a:lumMod val="50000"/>
                  </a:schemeClr>
                </a:solidFill>
                <a:latin typeface="Huawei Sans" panose="020C0503030203020204" pitchFamily="34" charset="0"/>
              </a:rPr>
              <a:t>Resource Management and Task Scheduling </a:t>
            </a:r>
            <a:r>
              <a:rPr lang="en-US" dirty="0">
                <a:solidFill>
                  <a:schemeClr val="bg1">
                    <a:lumMod val="50000"/>
                  </a:schemeClr>
                </a:solidFill>
              </a:rPr>
              <a:t>in</a:t>
            </a:r>
            <a:r>
              <a:rPr b="0" u="none" dirty="0">
                <a:solidFill>
                  <a:schemeClr val="bg1">
                    <a:lumMod val="50000"/>
                  </a:schemeClr>
                </a:solidFill>
                <a:latin typeface="Huawei Sans" panose="020C0503030203020204" pitchFamily="34" charset="0"/>
              </a:rPr>
              <a:t> YARN</a:t>
            </a:r>
          </a:p>
          <a:p>
            <a:r>
              <a:rPr b="0" u="none" dirty="0">
                <a:solidFill>
                  <a:schemeClr val="bg1">
                    <a:lumMod val="50000"/>
                  </a:schemeClr>
                </a:solidFill>
                <a:latin typeface="Huawei Sans" panose="020C0503030203020204" pitchFamily="34" charset="0"/>
              </a:rPr>
              <a:t>Enhanced Features</a:t>
            </a:r>
            <a:r>
              <a:rPr lang="en-US" altLang="zh-CN" b="0" u="none" dirty="0">
                <a:solidFill>
                  <a:schemeClr val="bg1">
                    <a:lumMod val="50000"/>
                  </a:schemeClr>
                </a:solidFill>
                <a:latin typeface="Huawei Sans" panose="020C0503030203020204" pitchFamily="34" charset="0"/>
              </a:rPr>
              <a:t> of YARN</a:t>
            </a:r>
            <a:endParaRPr b="0" u="none" dirty="0">
              <a:solidFill>
                <a:schemeClr val="bg1">
                  <a:lumMod val="50000"/>
                </a:schemeClr>
              </a:solidFill>
              <a:latin typeface="Huawei Sans" panose="020C0503030203020204" pitchFamily="34" charset="0"/>
            </a:endParaRPr>
          </a:p>
          <a:p>
            <a:endParaRPr lang="zh-CN" altLang="en-US" dirty="0">
              <a:latin typeface="Huawei Sans" panose="020C0503030203020204" pitchFamily="34" charset="0"/>
              <a:sym typeface="Huawei Sans" panose="020C0503030203020204" pitchFamily="34" charset="0"/>
            </a:endParaRPr>
          </a:p>
        </p:txBody>
      </p:sp>
      <p:pic>
        <p:nvPicPr>
          <p:cNvPr id="3" name="Picture 2">
            <a:extLst>
              <a:ext uri="{FF2B5EF4-FFF2-40B4-BE49-F238E27FC236}">
                <a16:creationId xmlns:a16="http://schemas.microsoft.com/office/drawing/2014/main" id="{A6D0E7CA-8281-41BC-9B3A-3CC807212D7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14580" y="-449970"/>
            <a:ext cx="2687769" cy="1800993"/>
          </a:xfrm>
          <a:prstGeom prst="rect">
            <a:avLst/>
          </a:prstGeom>
        </p:spPr>
      </p:pic>
      <p:pic>
        <p:nvPicPr>
          <p:cNvPr id="4" name="Graphic 3">
            <a:extLst>
              <a:ext uri="{FF2B5EF4-FFF2-40B4-BE49-F238E27FC236}">
                <a16:creationId xmlns:a16="http://schemas.microsoft.com/office/drawing/2014/main" id="{1E383A14-62C6-429F-977E-18F6E3752C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2131" y="6266339"/>
            <a:ext cx="2167470" cy="591661"/>
          </a:xfrm>
          <a:prstGeom prst="rect">
            <a:avLst/>
          </a:prstGeom>
        </p:spPr>
      </p:pic>
    </p:spTree>
    <p:extLst>
      <p:ext uri="{BB962C8B-B14F-4D97-AF65-F5344CB8AC3E}">
        <p14:creationId xmlns:p14="http://schemas.microsoft.com/office/powerpoint/2010/main" val="1825668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292001" y="244061"/>
            <a:ext cx="1195254"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292100" y="405918"/>
            <a:ext cx="106352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2" name="TextBox 1">
            <a:extLst>
              <a:ext uri="{FF2B5EF4-FFF2-40B4-BE49-F238E27FC236}">
                <a16:creationId xmlns:a16="http://schemas.microsoft.com/office/drawing/2014/main" id="{5A040C63-E548-4D80-8096-AB27597AC922}"/>
              </a:ext>
            </a:extLst>
          </p:cNvPr>
          <p:cNvSpPr txBox="1"/>
          <p:nvPr/>
        </p:nvSpPr>
        <p:spPr>
          <a:xfrm>
            <a:off x="1676400" y="405918"/>
            <a:ext cx="3975100" cy="523220"/>
          </a:xfrm>
          <a:prstGeom prst="rect">
            <a:avLst/>
          </a:prstGeom>
          <a:noFill/>
        </p:spPr>
        <p:txBody>
          <a:bodyPr wrap="square" rtlCol="0">
            <a:spAutoFit/>
          </a:bodyPr>
          <a:lstStyle/>
          <a:p>
            <a:r>
              <a:rPr lang="en-US" sz="2800" b="1" u="none" dirty="0">
                <a:solidFill>
                  <a:srgbClr val="784658"/>
                </a:solidFill>
                <a:latin typeface="Huawei Sans" panose="020C0503030203020204" pitchFamily="34" charset="0"/>
              </a:rPr>
              <a:t>MapReduce</a:t>
            </a:r>
            <a:r>
              <a:rPr lang="en-US" altLang="zh-CN" sz="2800" b="0" u="none" dirty="0">
                <a:latin typeface="Huawei Sans" panose="020C0503030203020204" pitchFamily="34" charset="0"/>
              </a:rPr>
              <a:t> </a:t>
            </a:r>
            <a:r>
              <a:rPr lang="en-US" altLang="zh-CN" sz="2800" b="1" u="none" dirty="0">
                <a:solidFill>
                  <a:srgbClr val="784658"/>
                </a:solidFill>
                <a:latin typeface="Huawei Sans" panose="020C0503030203020204" pitchFamily="34" charset="0"/>
              </a:rPr>
              <a:t>Overview</a:t>
            </a:r>
            <a:endParaRPr lang="en-US" sz="2800" b="1" dirty="0">
              <a:solidFill>
                <a:srgbClr val="784658"/>
              </a:solidFill>
            </a:endParaRPr>
          </a:p>
        </p:txBody>
      </p:sp>
      <p:sp>
        <p:nvSpPr>
          <p:cNvPr id="14" name="TextBox 13">
            <a:extLst>
              <a:ext uri="{FF2B5EF4-FFF2-40B4-BE49-F238E27FC236}">
                <a16:creationId xmlns:a16="http://schemas.microsoft.com/office/drawing/2014/main" id="{1518B3EC-5E55-4C7B-99C8-D9076A80DBD4}"/>
              </a:ext>
            </a:extLst>
          </p:cNvPr>
          <p:cNvSpPr txBox="1"/>
          <p:nvPr/>
        </p:nvSpPr>
        <p:spPr>
          <a:xfrm>
            <a:off x="504263" y="1461441"/>
            <a:ext cx="10557437" cy="1200329"/>
          </a:xfrm>
          <a:prstGeom prst="rect">
            <a:avLst/>
          </a:prstGeom>
          <a:noFill/>
        </p:spPr>
        <p:txBody>
          <a:bodyPr wrap="square">
            <a:spAutoFit/>
          </a:bodyPr>
          <a:lstStyle/>
          <a:p>
            <a:r>
              <a:rPr lang="en-US" sz="2400" b="0" u="none" dirty="0">
                <a:latin typeface="Huawei Sans" panose="020C0503030203020204" pitchFamily="34" charset="0"/>
              </a:rPr>
              <a:t>MapReduce is designed and developed based on the MapReduce paper published by Google. MapReduce is used for parallel and offline computing of large-scale data sets (above 1 TB).</a:t>
            </a:r>
            <a:endParaRPr lang="en-US" altLang="zh-CN" sz="2400" b="0" u="none" dirty="0">
              <a:latin typeface="Huawei Sans" panose="020C0503030203020204" pitchFamily="34" charset="0"/>
            </a:endParaRPr>
          </a:p>
        </p:txBody>
      </p:sp>
      <p:sp>
        <p:nvSpPr>
          <p:cNvPr id="8" name="TextBox 7">
            <a:extLst>
              <a:ext uri="{FF2B5EF4-FFF2-40B4-BE49-F238E27FC236}">
                <a16:creationId xmlns:a16="http://schemas.microsoft.com/office/drawing/2014/main" id="{7DAA675A-2DCB-4479-A6B4-03A6C7F60BAB}"/>
              </a:ext>
            </a:extLst>
          </p:cNvPr>
          <p:cNvSpPr txBox="1"/>
          <p:nvPr/>
        </p:nvSpPr>
        <p:spPr>
          <a:xfrm>
            <a:off x="504263" y="3335820"/>
            <a:ext cx="9753600" cy="1938992"/>
          </a:xfrm>
          <a:prstGeom prst="rect">
            <a:avLst/>
          </a:prstGeom>
          <a:noFill/>
        </p:spPr>
        <p:txBody>
          <a:bodyPr wrap="square" rtlCol="0">
            <a:spAutoFit/>
          </a:bodyPr>
          <a:lstStyle/>
          <a:p>
            <a:r>
              <a:rPr lang="en-US" sz="2400" dirty="0">
                <a:latin typeface="Huawei Sans" panose="020C0503030203020204" pitchFamily="34" charset="0"/>
              </a:rPr>
              <a:t>MapReduce is a software framework and programming model  used for processing huge amounts of data.</a:t>
            </a:r>
          </a:p>
          <a:p>
            <a:endParaRPr lang="en-US" sz="2400" dirty="0">
              <a:latin typeface="Huawei Sans" panose="020C0503030203020204" pitchFamily="34" charset="0"/>
            </a:endParaRPr>
          </a:p>
          <a:p>
            <a:r>
              <a:rPr lang="en-US" sz="2400" dirty="0">
                <a:latin typeface="Huawei Sans" panose="020C0503030203020204" pitchFamily="34" charset="0"/>
              </a:rPr>
              <a:t>Hadoop is capable for running MapReduce programs written in various languages: Java </a:t>
            </a:r>
          </a:p>
        </p:txBody>
      </p:sp>
      <p:pic>
        <p:nvPicPr>
          <p:cNvPr id="17" name="Graphic 16">
            <a:extLst>
              <a:ext uri="{FF2B5EF4-FFF2-40B4-BE49-F238E27FC236}">
                <a16:creationId xmlns:a16="http://schemas.microsoft.com/office/drawing/2014/main" id="{C71CCF62-AA2A-4F51-A4C5-70D52610D67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Tree>
    <p:extLst>
      <p:ext uri="{BB962C8B-B14F-4D97-AF65-F5344CB8AC3E}">
        <p14:creationId xmlns:p14="http://schemas.microsoft.com/office/powerpoint/2010/main" val="4050197568"/>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2" name="TextBox 1">
            <a:extLst>
              <a:ext uri="{FF2B5EF4-FFF2-40B4-BE49-F238E27FC236}">
                <a16:creationId xmlns:a16="http://schemas.microsoft.com/office/drawing/2014/main" id="{5A040C63-E548-4D80-8096-AB27597AC922}"/>
              </a:ext>
            </a:extLst>
          </p:cNvPr>
          <p:cNvSpPr txBox="1"/>
          <p:nvPr/>
        </p:nvSpPr>
        <p:spPr>
          <a:xfrm>
            <a:off x="1191111" y="993368"/>
            <a:ext cx="3975100" cy="523220"/>
          </a:xfrm>
          <a:prstGeom prst="rect">
            <a:avLst/>
          </a:prstGeom>
          <a:noFill/>
        </p:spPr>
        <p:txBody>
          <a:bodyPr wrap="square" rtlCol="0">
            <a:spAutoFit/>
          </a:bodyPr>
          <a:lstStyle/>
          <a:p>
            <a:r>
              <a:rPr lang="en-US" sz="2800" b="1" u="none" dirty="0">
                <a:solidFill>
                  <a:srgbClr val="784658"/>
                </a:solidFill>
                <a:latin typeface="Huawei Sans" panose="020C0503030203020204" pitchFamily="34" charset="0"/>
              </a:rPr>
              <a:t>MapReduce</a:t>
            </a:r>
            <a:r>
              <a:rPr lang="en-US" altLang="zh-CN" sz="2800" b="0" u="none" dirty="0">
                <a:solidFill>
                  <a:srgbClr val="784658"/>
                </a:solidFill>
                <a:latin typeface="Huawei Sans" panose="020C0503030203020204" pitchFamily="34" charset="0"/>
              </a:rPr>
              <a:t> </a:t>
            </a:r>
            <a:r>
              <a:rPr lang="en-US" altLang="zh-CN" sz="2800" b="1" u="none" dirty="0">
                <a:solidFill>
                  <a:srgbClr val="784658"/>
                </a:solidFill>
                <a:latin typeface="Huawei Sans" panose="020C0503030203020204" pitchFamily="34" charset="0"/>
              </a:rPr>
              <a:t>Features</a:t>
            </a:r>
            <a:endParaRPr lang="en-US" sz="2800" b="1" dirty="0">
              <a:solidFill>
                <a:srgbClr val="784658"/>
              </a:solidFill>
            </a:endParaRPr>
          </a:p>
        </p:txBody>
      </p:sp>
      <p:sp>
        <p:nvSpPr>
          <p:cNvPr id="15" name="TextBox 14">
            <a:extLst>
              <a:ext uri="{FF2B5EF4-FFF2-40B4-BE49-F238E27FC236}">
                <a16:creationId xmlns:a16="http://schemas.microsoft.com/office/drawing/2014/main" id="{C1D66E0C-23D7-4C55-9467-9F7FF6341B76}"/>
              </a:ext>
            </a:extLst>
          </p:cNvPr>
          <p:cNvSpPr txBox="1"/>
          <p:nvPr/>
        </p:nvSpPr>
        <p:spPr>
          <a:xfrm>
            <a:off x="304800" y="2046841"/>
            <a:ext cx="11010900" cy="2677656"/>
          </a:xfrm>
          <a:prstGeom prst="rect">
            <a:avLst/>
          </a:prstGeom>
          <a:noFill/>
        </p:spPr>
        <p:txBody>
          <a:bodyPr wrap="square">
            <a:spAutoFit/>
          </a:bodyPr>
          <a:lstStyle/>
          <a:p>
            <a:pPr marL="742950" lvl="1" indent="-285750">
              <a:buFont typeface="Arial" panose="020B0604020202020204" pitchFamily="34" charset="0"/>
              <a:buChar char="•"/>
            </a:pPr>
            <a:r>
              <a:rPr lang="en-US" sz="2400" b="1" u="none" dirty="0">
                <a:latin typeface="Huawei Sans" panose="020C0503030203020204" pitchFamily="34" charset="0"/>
              </a:rPr>
              <a:t>Highly abstract programming idea</a:t>
            </a:r>
            <a:r>
              <a:rPr lang="en-US" sz="2400" b="0" u="none" dirty="0">
                <a:latin typeface="Huawei Sans" panose="020C0503030203020204" pitchFamily="34" charset="0"/>
              </a:rPr>
              <a:t>: Programmers only need to describe what to do, and the execution framework will process the work accordingly.</a:t>
            </a:r>
          </a:p>
          <a:p>
            <a:pPr lvl="1"/>
            <a:endParaRPr lang="en-US" altLang="zh-CN" sz="2400" dirty="0">
              <a:latin typeface="Huawei Sans" panose="020C0503030203020204" pitchFamily="34" charset="0"/>
              <a:sym typeface="Huawei Sans" panose="020C0503030203020204" pitchFamily="34" charset="0"/>
            </a:endParaRPr>
          </a:p>
          <a:p>
            <a:pPr marL="742950" lvl="1" indent="-285750">
              <a:buFont typeface="Arial" panose="020B0604020202020204" pitchFamily="34" charset="0"/>
              <a:buChar char="•"/>
            </a:pPr>
            <a:r>
              <a:rPr lang="en-US" sz="2400" b="1" u="none" dirty="0">
                <a:latin typeface="Huawei Sans" panose="020C0503030203020204" pitchFamily="34" charset="0"/>
              </a:rPr>
              <a:t>Outstanding scalability: </a:t>
            </a:r>
            <a:r>
              <a:rPr lang="en-US" sz="2400" b="0" u="none" dirty="0">
                <a:latin typeface="Huawei Sans" panose="020C0503030203020204" pitchFamily="34" charset="0"/>
              </a:rPr>
              <a:t>Cluster capabilities can be improved by adding nodes.</a:t>
            </a:r>
          </a:p>
          <a:p>
            <a:pPr lvl="1"/>
            <a:endParaRPr lang="en-US" altLang="zh-CN" sz="2400" dirty="0">
              <a:latin typeface="Huawei Sans" panose="020C0503030203020204" pitchFamily="34" charset="0"/>
              <a:sym typeface="Huawei Sans" panose="020C0503030203020204" pitchFamily="34" charset="0"/>
            </a:endParaRPr>
          </a:p>
          <a:p>
            <a:pPr marL="742950" lvl="1" indent="-285750">
              <a:buFont typeface="Arial" panose="020B0604020202020204" pitchFamily="34" charset="0"/>
              <a:buChar char="•"/>
            </a:pPr>
            <a:r>
              <a:rPr lang="en-US" sz="2400" b="1" u="none" dirty="0">
                <a:latin typeface="Huawei Sans" panose="020C0503030203020204" pitchFamily="34" charset="0"/>
              </a:rPr>
              <a:t>High fault tolerance: </a:t>
            </a:r>
            <a:r>
              <a:rPr lang="en-US" sz="2400" b="0" u="none" dirty="0">
                <a:latin typeface="Huawei Sans" panose="020C0503030203020204" pitchFamily="34" charset="0"/>
              </a:rPr>
              <a:t>Cluster availability and fault tolerance are improved using policies such as computing or data migration.</a:t>
            </a:r>
          </a:p>
        </p:txBody>
      </p:sp>
      <p:sp>
        <p:nvSpPr>
          <p:cNvPr id="16" name="TextBox 15">
            <a:extLst>
              <a:ext uri="{FF2B5EF4-FFF2-40B4-BE49-F238E27FC236}">
                <a16:creationId xmlns:a16="http://schemas.microsoft.com/office/drawing/2014/main" id="{AC60E3A1-BA62-41E5-879A-188B629D7780}"/>
              </a:ext>
            </a:extLst>
          </p:cNvPr>
          <p:cNvSpPr txBox="1"/>
          <p:nvPr/>
        </p:nvSpPr>
        <p:spPr>
          <a:xfrm>
            <a:off x="411979"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pic>
        <p:nvPicPr>
          <p:cNvPr id="18" name="Graphic 17">
            <a:extLst>
              <a:ext uri="{FF2B5EF4-FFF2-40B4-BE49-F238E27FC236}">
                <a16:creationId xmlns:a16="http://schemas.microsoft.com/office/drawing/2014/main" id="{0DD86A84-5EDA-4A96-B8A0-4C2A8311122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Tree>
    <p:extLst>
      <p:ext uri="{BB962C8B-B14F-4D97-AF65-F5344CB8AC3E}">
        <p14:creationId xmlns:p14="http://schemas.microsoft.com/office/powerpoint/2010/main" val="460886969"/>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占位符 9"/>
          <p:cNvSpPr>
            <a:spLocks noGrp="1"/>
          </p:cNvSpPr>
          <p:nvPr>
            <p:ph type="body" sz="quarter" idx="10"/>
          </p:nvPr>
        </p:nvSpPr>
        <p:spPr>
          <a:xfrm>
            <a:off x="917575" y="1394594"/>
            <a:ext cx="10153650" cy="4701406"/>
          </a:xfrm>
        </p:spPr>
        <p:txBody>
          <a:bodyPr>
            <a:noAutofit/>
          </a:bodyPr>
          <a:lstStyle/>
          <a:p>
            <a:r>
              <a:rPr dirty="0">
                <a:solidFill>
                  <a:schemeClr val="bg1">
                    <a:lumMod val="50000"/>
                  </a:schemeClr>
                </a:solidFill>
              </a:rPr>
              <a:t>MapReduce </a:t>
            </a:r>
            <a:r>
              <a:rPr lang="en-US" altLang="zh-CN" dirty="0">
                <a:solidFill>
                  <a:schemeClr val="bg1">
                    <a:lumMod val="50000"/>
                  </a:schemeClr>
                </a:solidFill>
              </a:rPr>
              <a:t>Overview</a:t>
            </a:r>
            <a:endParaRPr lang="zh-CN" altLang="en-US" dirty="0">
              <a:solidFill>
                <a:schemeClr val="bg1">
                  <a:lumMod val="50000"/>
                </a:schemeClr>
              </a:solidFill>
              <a:sym typeface="Huawei Sans" panose="020C0503030203020204" pitchFamily="34" charset="0"/>
            </a:endParaRPr>
          </a:p>
          <a:p>
            <a:r>
              <a:rPr b="1" dirty="0"/>
              <a:t>Functions and Architectures of MapReduce</a:t>
            </a:r>
            <a:endParaRPr lang="en-US" b="1" dirty="0"/>
          </a:p>
          <a:p>
            <a:r>
              <a:rPr lang="en-US" dirty="0">
                <a:solidFill>
                  <a:schemeClr val="bg1">
                    <a:lumMod val="50000"/>
                  </a:schemeClr>
                </a:solidFill>
              </a:rPr>
              <a:t>YARN overview</a:t>
            </a:r>
          </a:p>
          <a:p>
            <a:r>
              <a:rPr lang="en-US" b="0" u="none" dirty="0">
                <a:solidFill>
                  <a:schemeClr val="bg1">
                    <a:lumMod val="50000"/>
                  </a:schemeClr>
                </a:solidFill>
                <a:latin typeface="Huawei Sans" panose="020C0503030203020204" pitchFamily="34" charset="0"/>
              </a:rPr>
              <a:t>Functions and Architecture of Y</a:t>
            </a:r>
            <a:r>
              <a:rPr lang="en-US" dirty="0">
                <a:solidFill>
                  <a:schemeClr val="bg1">
                    <a:lumMod val="50000"/>
                  </a:schemeClr>
                </a:solidFill>
              </a:rPr>
              <a:t>ARN</a:t>
            </a:r>
            <a:endParaRPr b="0" u="none" dirty="0">
              <a:solidFill>
                <a:schemeClr val="bg1">
                  <a:lumMod val="50000"/>
                </a:schemeClr>
              </a:solidFill>
              <a:latin typeface="Huawei Sans" panose="020C0503030203020204" pitchFamily="34" charset="0"/>
            </a:endParaRPr>
          </a:p>
          <a:p>
            <a:r>
              <a:rPr b="0" u="none" dirty="0">
                <a:solidFill>
                  <a:schemeClr val="bg1">
                    <a:lumMod val="50000"/>
                  </a:schemeClr>
                </a:solidFill>
                <a:latin typeface="Huawei Sans" panose="020C0503030203020204" pitchFamily="34" charset="0"/>
              </a:rPr>
              <a:t>Resource Management and Task Scheduling </a:t>
            </a:r>
            <a:r>
              <a:rPr lang="en-US" dirty="0">
                <a:solidFill>
                  <a:schemeClr val="bg1">
                    <a:lumMod val="50000"/>
                  </a:schemeClr>
                </a:solidFill>
              </a:rPr>
              <a:t>in</a:t>
            </a:r>
            <a:r>
              <a:rPr b="0" u="none" dirty="0">
                <a:solidFill>
                  <a:schemeClr val="bg1">
                    <a:lumMod val="50000"/>
                  </a:schemeClr>
                </a:solidFill>
                <a:latin typeface="Huawei Sans" panose="020C0503030203020204" pitchFamily="34" charset="0"/>
              </a:rPr>
              <a:t> YARN</a:t>
            </a:r>
          </a:p>
          <a:p>
            <a:r>
              <a:rPr b="0" u="none" dirty="0">
                <a:solidFill>
                  <a:schemeClr val="bg1">
                    <a:lumMod val="50000"/>
                  </a:schemeClr>
                </a:solidFill>
                <a:latin typeface="Huawei Sans" panose="020C0503030203020204" pitchFamily="34" charset="0"/>
              </a:rPr>
              <a:t>Enhanced Features</a:t>
            </a:r>
            <a:r>
              <a:rPr lang="en-US" altLang="zh-CN" b="0" u="none" dirty="0">
                <a:solidFill>
                  <a:schemeClr val="bg1">
                    <a:lumMod val="50000"/>
                  </a:schemeClr>
                </a:solidFill>
                <a:latin typeface="Huawei Sans" panose="020C0503030203020204" pitchFamily="34" charset="0"/>
              </a:rPr>
              <a:t> of YARN</a:t>
            </a:r>
            <a:endParaRPr b="0" u="none" dirty="0">
              <a:solidFill>
                <a:schemeClr val="bg1">
                  <a:lumMod val="50000"/>
                </a:schemeClr>
              </a:solidFill>
              <a:latin typeface="Huawei Sans" panose="020C0503030203020204" pitchFamily="34" charset="0"/>
            </a:endParaRPr>
          </a:p>
          <a:p>
            <a:endParaRPr lang="zh-CN" altLang="en-US" dirty="0">
              <a:latin typeface="Huawei Sans" panose="020C0503030203020204" pitchFamily="34" charset="0"/>
              <a:sym typeface="Huawei Sans" panose="020C0503030203020204" pitchFamily="34" charset="0"/>
            </a:endParaRPr>
          </a:p>
        </p:txBody>
      </p:sp>
      <p:pic>
        <p:nvPicPr>
          <p:cNvPr id="3" name="Picture 2">
            <a:extLst>
              <a:ext uri="{FF2B5EF4-FFF2-40B4-BE49-F238E27FC236}">
                <a16:creationId xmlns:a16="http://schemas.microsoft.com/office/drawing/2014/main" id="{A6D0E7CA-8281-41BC-9B3A-3CC807212D7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14580" y="-449970"/>
            <a:ext cx="2687769" cy="1800993"/>
          </a:xfrm>
          <a:prstGeom prst="rect">
            <a:avLst/>
          </a:prstGeom>
        </p:spPr>
      </p:pic>
      <p:pic>
        <p:nvPicPr>
          <p:cNvPr id="4" name="Graphic 3">
            <a:extLst>
              <a:ext uri="{FF2B5EF4-FFF2-40B4-BE49-F238E27FC236}">
                <a16:creationId xmlns:a16="http://schemas.microsoft.com/office/drawing/2014/main" id="{1E383A14-62C6-429F-977E-18F6E3752C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2131" y="6266339"/>
            <a:ext cx="2167470" cy="591661"/>
          </a:xfrm>
          <a:prstGeom prst="rect">
            <a:avLst/>
          </a:prstGeom>
        </p:spPr>
      </p:pic>
    </p:spTree>
    <p:extLst>
      <p:ext uri="{BB962C8B-B14F-4D97-AF65-F5344CB8AC3E}">
        <p14:creationId xmlns:p14="http://schemas.microsoft.com/office/powerpoint/2010/main" val="3021867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5"/>
          <p:cNvSpPr>
            <a:spLocks noGrp="1"/>
          </p:cNvSpPr>
          <p:nvPr>
            <p:ph type="title"/>
          </p:nvPr>
        </p:nvSpPr>
        <p:spPr>
          <a:xfrm>
            <a:off x="1524000" y="447468"/>
            <a:ext cx="10225087" cy="646331"/>
          </a:xfrm>
        </p:spPr>
        <p:txBody>
          <a:bodyPr>
            <a:noAutofit/>
          </a:bodyPr>
          <a:lstStyle/>
          <a:p>
            <a:r>
              <a:rPr sz="3200" b="1" dirty="0">
                <a:solidFill>
                  <a:srgbClr val="784658"/>
                </a:solidFill>
                <a:ea typeface="+mn-ea"/>
                <a:cs typeface="+mn-cs"/>
              </a:rPr>
              <a:t>MapReduce Process</a:t>
            </a:r>
            <a:endParaRPr lang="zh-CN" altLang="en-US" sz="3200" b="1" dirty="0">
              <a:solidFill>
                <a:srgbClr val="784658"/>
              </a:solidFill>
              <a:ea typeface="+mn-ea"/>
              <a:cs typeface="+mn-cs"/>
              <a:sym typeface="Huawei Sans" panose="020C0503030203020204" pitchFamily="34" charset="0"/>
            </a:endParaRPr>
          </a:p>
        </p:txBody>
      </p:sp>
      <p:sp>
        <p:nvSpPr>
          <p:cNvPr id="17" name="文本占位符 16"/>
          <p:cNvSpPr>
            <a:spLocks noGrp="1"/>
          </p:cNvSpPr>
          <p:nvPr>
            <p:ph type="body" sz="quarter" idx="10"/>
          </p:nvPr>
        </p:nvSpPr>
        <p:spPr/>
        <p:txBody>
          <a:bodyPr>
            <a:noAutofit/>
          </a:bodyPr>
          <a:lstStyle/>
          <a:p>
            <a:pPr marL="0" indent="0">
              <a:buNone/>
            </a:pPr>
            <a:endParaRPr lang="en-US" dirty="0"/>
          </a:p>
          <a:p>
            <a:r>
              <a:rPr lang="en-US" b="0" u="none" dirty="0">
                <a:latin typeface="Huawei Sans" panose="020C0503030203020204" pitchFamily="34" charset="0"/>
              </a:rPr>
              <a:t>The MapReduce calculation process can be divided into two phases: Map and Reduce. The output in the Map phase is the input in the Reduce phase.</a:t>
            </a:r>
            <a:endParaRPr lang="en-US" altLang="zh-CN" dirty="0">
              <a:sym typeface="Huawei Sans" panose="020C0503030203020204" pitchFamily="34" charset="0"/>
            </a:endParaRPr>
          </a:p>
          <a:p>
            <a:endParaRPr lang="en-US" altLang="zh-CN" dirty="0">
              <a:latin typeface="Huawei Sans" panose="020C0503030203020204" pitchFamily="34" charset="0"/>
              <a:sym typeface="Huawei Sans" panose="020C0503030203020204" pitchFamily="34" charset="0"/>
            </a:endParaRPr>
          </a:p>
          <a:p>
            <a:r>
              <a:rPr lang="en-US" b="0" u="none" dirty="0">
                <a:latin typeface="Huawei Sans" panose="020C0503030203020204" pitchFamily="34" charset="0"/>
              </a:rPr>
              <a:t>MapReduce can be understood as a process of summarizing a large amount of disordered data based on certain features and processing the data to obtain the final result.</a:t>
            </a:r>
          </a:p>
          <a:p>
            <a:pPr marL="0" indent="0">
              <a:buNone/>
            </a:pPr>
            <a:endParaRPr lang="zh-CN" altLang="en-US" dirty="0">
              <a:latin typeface="Huawei Sans" panose="020C0503030203020204" pitchFamily="34" charset="0"/>
              <a:sym typeface="Huawei Sans" panose="020C0503030203020204" pitchFamily="34" charset="0"/>
            </a:endParaRPr>
          </a:p>
        </p:txBody>
      </p:sp>
      <p:pic>
        <p:nvPicPr>
          <p:cNvPr id="4" name="Picture 3">
            <a:extLst>
              <a:ext uri="{FF2B5EF4-FFF2-40B4-BE49-F238E27FC236}">
                <a16:creationId xmlns:a16="http://schemas.microsoft.com/office/drawing/2014/main" id="{7119030A-6E4F-419B-B5E5-07BAF9ACFA2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104190" y="-285885"/>
            <a:ext cx="1632198" cy="1648935"/>
          </a:xfrm>
          <a:prstGeom prst="rect">
            <a:avLst/>
          </a:prstGeom>
        </p:spPr>
      </p:pic>
      <p:pic>
        <p:nvPicPr>
          <p:cNvPr id="5" name="Graphic 4">
            <a:extLst>
              <a:ext uri="{FF2B5EF4-FFF2-40B4-BE49-F238E27FC236}">
                <a16:creationId xmlns:a16="http://schemas.microsoft.com/office/drawing/2014/main" id="{BCBC83A1-048B-44BB-8A87-D80D624EB81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40016"/>
            <a:ext cx="2090144" cy="381259"/>
          </a:xfrm>
          <a:prstGeom prst="rect">
            <a:avLst/>
          </a:prstGeom>
        </p:spPr>
      </p:pic>
      <p:sp>
        <p:nvSpPr>
          <p:cNvPr id="6" name="Rectangle 5">
            <a:extLst>
              <a:ext uri="{FF2B5EF4-FFF2-40B4-BE49-F238E27FC236}">
                <a16:creationId xmlns:a16="http://schemas.microsoft.com/office/drawing/2014/main" id="{EEAF0205-D87E-454C-8AEA-4380FDFB56F6}"/>
              </a:ext>
            </a:extLst>
          </p:cNvPr>
          <p:cNvSpPr/>
          <p:nvPr/>
        </p:nvSpPr>
        <p:spPr>
          <a:xfrm>
            <a:off x="304800" y="45720"/>
            <a:ext cx="923251" cy="91141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7" name="TextBox 6">
            <a:extLst>
              <a:ext uri="{FF2B5EF4-FFF2-40B4-BE49-F238E27FC236}">
                <a16:creationId xmlns:a16="http://schemas.microsoft.com/office/drawing/2014/main" id="{A4F72E3D-A87A-499D-87C5-E9AAAA3B1BA1}"/>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 name="TextBox 7">
            <a:extLst>
              <a:ext uri="{FF2B5EF4-FFF2-40B4-BE49-F238E27FC236}">
                <a16:creationId xmlns:a16="http://schemas.microsoft.com/office/drawing/2014/main" id="{D6EDC39B-A2A0-4B23-8497-9805C7C9411A}"/>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1500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标题 15"/>
          <p:cNvSpPr>
            <a:spLocks noGrp="1"/>
          </p:cNvSpPr>
          <p:nvPr>
            <p:ph type="title"/>
          </p:nvPr>
        </p:nvSpPr>
        <p:spPr>
          <a:xfrm>
            <a:off x="1348202" y="861749"/>
            <a:ext cx="10225087" cy="646331"/>
          </a:xfrm>
        </p:spPr>
        <p:txBody>
          <a:bodyPr>
            <a:noAutofit/>
          </a:bodyPr>
          <a:lstStyle/>
          <a:p>
            <a:r>
              <a:rPr lang="zh-CN" altLang="en-US" sz="3200" b="1" dirty="0">
                <a:solidFill>
                  <a:srgbClr val="784658"/>
                </a:solidFill>
                <a:ea typeface="+mn-ea"/>
                <a:cs typeface="+mn-cs"/>
              </a:rPr>
              <a:t>MapReduce Process</a:t>
            </a:r>
            <a:endParaRPr lang="zh-CN" altLang="en-US" sz="3200" b="1" dirty="0">
              <a:solidFill>
                <a:srgbClr val="784658"/>
              </a:solidFill>
              <a:ea typeface="+mn-ea"/>
              <a:cs typeface="+mn-cs"/>
              <a:sym typeface="Huawei Sans" panose="020C0503030203020204" pitchFamily="34" charset="0"/>
            </a:endParaRPr>
          </a:p>
        </p:txBody>
      </p:sp>
      <p:sp>
        <p:nvSpPr>
          <p:cNvPr id="17" name="文本占位符 16"/>
          <p:cNvSpPr>
            <a:spLocks noGrp="1"/>
          </p:cNvSpPr>
          <p:nvPr>
            <p:ph type="body" sz="quarter" idx="10"/>
          </p:nvPr>
        </p:nvSpPr>
        <p:spPr/>
        <p:txBody>
          <a:bodyPr>
            <a:noAutofit/>
          </a:bodyPr>
          <a:lstStyle/>
          <a:p>
            <a:pPr lvl="1"/>
            <a:endParaRPr lang="en-US" b="0" u="none" dirty="0">
              <a:latin typeface="Huawei Sans" panose="020C0503030203020204" pitchFamily="34" charset="0"/>
            </a:endParaRPr>
          </a:p>
          <a:p>
            <a:pPr lvl="1"/>
            <a:endParaRPr lang="en-US" dirty="0">
              <a:latin typeface="Huawei Sans" panose="020C0503030203020204" pitchFamily="34" charset="0"/>
            </a:endParaRPr>
          </a:p>
          <a:p>
            <a:pPr lvl="1"/>
            <a:r>
              <a:rPr sz="2800" b="0" u="none" dirty="0">
                <a:latin typeface="Huawei Sans" panose="020C0503030203020204" pitchFamily="34" charset="0"/>
              </a:rPr>
              <a:t>In the Map phase, keys an</a:t>
            </a:r>
            <a:r>
              <a:rPr lang="en-US" sz="2800" b="0" u="none" dirty="0">
                <a:latin typeface="Huawei Sans" panose="020C0503030203020204" pitchFamily="34" charset="0"/>
              </a:rPr>
              <a:t>d</a:t>
            </a:r>
            <a:r>
              <a:rPr sz="2800" b="0" u="none" dirty="0">
                <a:latin typeface="Huawei Sans" panose="020C0503030203020204" pitchFamily="34" charset="0"/>
              </a:rPr>
              <a:t> values (features) are extracted from each piece of uncorrelated data.</a:t>
            </a:r>
            <a:endParaRPr lang="en-US" sz="2800" b="0" u="none" dirty="0">
              <a:latin typeface="Huawei Sans" panose="020C0503030203020204" pitchFamily="34" charset="0"/>
            </a:endParaRPr>
          </a:p>
          <a:p>
            <a:pPr lvl="1"/>
            <a:endParaRPr lang="en-US" altLang="zh-CN" sz="2800" dirty="0">
              <a:latin typeface="Huawei Sans" panose="020C0503030203020204" pitchFamily="34" charset="0"/>
              <a:sym typeface="Huawei Sans" panose="020C0503030203020204" pitchFamily="34" charset="0"/>
            </a:endParaRPr>
          </a:p>
          <a:p>
            <a:pPr marL="457200" lvl="1" indent="0">
              <a:buNone/>
            </a:pPr>
            <a:endParaRPr lang="en-US" altLang="zh-CN" sz="2800" dirty="0">
              <a:latin typeface="Huawei Sans" panose="020C0503030203020204" pitchFamily="34" charset="0"/>
              <a:sym typeface="Huawei Sans" panose="020C0503030203020204" pitchFamily="34" charset="0"/>
            </a:endParaRPr>
          </a:p>
          <a:p>
            <a:pPr lvl="1"/>
            <a:r>
              <a:rPr sz="2800" b="0" u="none" dirty="0">
                <a:latin typeface="Huawei Sans" panose="020C0503030203020204" pitchFamily="34" charset="0"/>
              </a:rPr>
              <a:t>In the Reduce phase, data is organized by keys followed by several values. These values are correlated. </a:t>
            </a:r>
            <a:r>
              <a:rPr lang="en-US" sz="2800" b="0" u="none" dirty="0">
                <a:latin typeface="Huawei Sans" panose="020C0503030203020204" pitchFamily="34" charset="0"/>
              </a:rPr>
              <a:t>Then</a:t>
            </a:r>
            <a:r>
              <a:rPr sz="2800" b="0" u="none" dirty="0">
                <a:latin typeface="Huawei Sans" panose="020C0503030203020204" pitchFamily="34" charset="0"/>
              </a:rPr>
              <a:t>, further processing may be performed to obtain a result.</a:t>
            </a:r>
            <a:endParaRPr lang="en-US" altLang="zh-CN" sz="2800" dirty="0">
              <a:latin typeface="Huawei Sans" panose="020C0503030203020204" pitchFamily="34" charset="0"/>
              <a:sym typeface="Huawei Sans" panose="020C0503030203020204" pitchFamily="34" charset="0"/>
            </a:endParaRPr>
          </a:p>
          <a:p>
            <a:endParaRPr lang="zh-CN" altLang="en-US" dirty="0">
              <a:latin typeface="Huawei Sans" panose="020C0503030203020204" pitchFamily="34" charset="0"/>
              <a:sym typeface="Huawei Sans" panose="020C0503030203020204" pitchFamily="34" charset="0"/>
            </a:endParaRPr>
          </a:p>
        </p:txBody>
      </p:sp>
      <p:pic>
        <p:nvPicPr>
          <p:cNvPr id="4" name="Picture 3">
            <a:extLst>
              <a:ext uri="{FF2B5EF4-FFF2-40B4-BE49-F238E27FC236}">
                <a16:creationId xmlns:a16="http://schemas.microsoft.com/office/drawing/2014/main" id="{7119030A-6E4F-419B-B5E5-07BAF9ACFA2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104190" y="-285885"/>
            <a:ext cx="1632198" cy="1648935"/>
          </a:xfrm>
          <a:prstGeom prst="rect">
            <a:avLst/>
          </a:prstGeom>
        </p:spPr>
      </p:pic>
      <p:pic>
        <p:nvPicPr>
          <p:cNvPr id="5" name="Graphic 4">
            <a:extLst>
              <a:ext uri="{FF2B5EF4-FFF2-40B4-BE49-F238E27FC236}">
                <a16:creationId xmlns:a16="http://schemas.microsoft.com/office/drawing/2014/main" id="{BCBC83A1-048B-44BB-8A87-D80D624EB81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40016"/>
            <a:ext cx="2090144" cy="381259"/>
          </a:xfrm>
          <a:prstGeom prst="rect">
            <a:avLst/>
          </a:prstGeom>
        </p:spPr>
      </p:pic>
      <p:sp>
        <p:nvSpPr>
          <p:cNvPr id="6" name="Rectangle 5">
            <a:extLst>
              <a:ext uri="{FF2B5EF4-FFF2-40B4-BE49-F238E27FC236}">
                <a16:creationId xmlns:a16="http://schemas.microsoft.com/office/drawing/2014/main" id="{EEAF0205-D87E-454C-8AEA-4380FDFB56F6}"/>
              </a:ext>
            </a:extLst>
          </p:cNvPr>
          <p:cNvSpPr/>
          <p:nvPr/>
        </p:nvSpPr>
        <p:spPr>
          <a:xfrm>
            <a:off x="304800" y="45720"/>
            <a:ext cx="923251" cy="91141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7" name="TextBox 6">
            <a:extLst>
              <a:ext uri="{FF2B5EF4-FFF2-40B4-BE49-F238E27FC236}">
                <a16:creationId xmlns:a16="http://schemas.microsoft.com/office/drawing/2014/main" id="{A4F72E3D-A87A-499D-87C5-E9AAAA3B1BA1}"/>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 name="TextBox 7">
            <a:extLst>
              <a:ext uri="{FF2B5EF4-FFF2-40B4-BE49-F238E27FC236}">
                <a16:creationId xmlns:a16="http://schemas.microsoft.com/office/drawing/2014/main" id="{D6EDC39B-A2A0-4B23-8497-9805C7C9411A}"/>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9922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981200" y="447468"/>
            <a:ext cx="9767888" cy="679421"/>
          </a:xfrm>
        </p:spPr>
        <p:txBody>
          <a:bodyPr>
            <a:noAutofit/>
          </a:bodyPr>
          <a:lstStyle/>
          <a:p>
            <a:r>
              <a:rPr lang="zh-CN" altLang="en-US" sz="3200" b="1" dirty="0">
                <a:solidFill>
                  <a:srgbClr val="784658"/>
                </a:solidFill>
                <a:latin typeface="Huawei Sans" panose="020C0503030203020204" pitchFamily="34" charset="0"/>
                <a:ea typeface="+mn-ea"/>
                <a:cs typeface="+mn-cs"/>
              </a:rPr>
              <a:t>MapReduce Working Process</a:t>
            </a:r>
            <a:endParaRPr lang="zh-CN" altLang="en-US" sz="3200" b="1" dirty="0">
              <a:solidFill>
                <a:srgbClr val="784658"/>
              </a:solidFill>
              <a:latin typeface="Huawei Sans" panose="020C0503030203020204" pitchFamily="34" charset="0"/>
              <a:ea typeface="+mn-ea"/>
              <a:cs typeface="+mn-cs"/>
              <a:sym typeface="Huawei Sans" panose="020C0503030203020204" pitchFamily="34" charset="0"/>
            </a:endParaRPr>
          </a:p>
        </p:txBody>
      </p:sp>
      <p:pic>
        <p:nvPicPr>
          <p:cNvPr id="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2114" y="1521307"/>
            <a:ext cx="9418976" cy="439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816221" y="5238082"/>
            <a:ext cx="1184646"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Shard 4</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6" name="TextBox 4"/>
          <p:cNvSpPr txBox="1">
            <a:spLocks noChangeArrowheads="1"/>
          </p:cNvSpPr>
          <p:nvPr/>
        </p:nvSpPr>
        <p:spPr bwMode="auto">
          <a:xfrm>
            <a:off x="1728711" y="1406168"/>
            <a:ext cx="1518829"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Input</a:t>
            </a:r>
          </a:p>
        </p:txBody>
      </p:sp>
      <p:sp>
        <p:nvSpPr>
          <p:cNvPr id="7" name="TextBox 4"/>
          <p:cNvSpPr txBox="1">
            <a:spLocks noChangeArrowheads="1"/>
          </p:cNvSpPr>
          <p:nvPr/>
        </p:nvSpPr>
        <p:spPr bwMode="auto">
          <a:xfrm>
            <a:off x="1864431" y="2109633"/>
            <a:ext cx="1184646"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Shard 0</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8" name="TextBox 4"/>
          <p:cNvSpPr txBox="1">
            <a:spLocks noChangeArrowheads="1"/>
          </p:cNvSpPr>
          <p:nvPr/>
        </p:nvSpPr>
        <p:spPr bwMode="auto">
          <a:xfrm>
            <a:off x="1860284" y="2874785"/>
            <a:ext cx="1184646"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Shard 1</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9" name="TextBox 4"/>
          <p:cNvSpPr txBox="1">
            <a:spLocks noChangeArrowheads="1"/>
          </p:cNvSpPr>
          <p:nvPr/>
        </p:nvSpPr>
        <p:spPr bwMode="auto">
          <a:xfrm>
            <a:off x="1834075" y="3688639"/>
            <a:ext cx="1184646"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Shard 2</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0" name="TextBox 4"/>
          <p:cNvSpPr txBox="1">
            <a:spLocks noChangeArrowheads="1"/>
          </p:cNvSpPr>
          <p:nvPr/>
        </p:nvSpPr>
        <p:spPr bwMode="auto">
          <a:xfrm>
            <a:off x="1825983" y="4463360"/>
            <a:ext cx="1184646"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Shard 3</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1" name="TextBox 4"/>
          <p:cNvSpPr txBox="1">
            <a:spLocks noChangeArrowheads="1"/>
          </p:cNvSpPr>
          <p:nvPr/>
        </p:nvSpPr>
        <p:spPr bwMode="auto">
          <a:xfrm>
            <a:off x="5708952" y="2036045"/>
            <a:ext cx="1117315" cy="514738"/>
          </a:xfrm>
          <a:prstGeom prst="rect">
            <a:avLst/>
          </a:prstGeom>
          <a:no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Shuffle</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2" name="TextBox 4"/>
          <p:cNvSpPr txBox="1">
            <a:spLocks noChangeArrowheads="1"/>
          </p:cNvSpPr>
          <p:nvPr/>
        </p:nvSpPr>
        <p:spPr bwMode="auto">
          <a:xfrm>
            <a:off x="3821769" y="1406168"/>
            <a:ext cx="1828476"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Map task</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3" name="TextBox 4"/>
          <p:cNvSpPr txBox="1">
            <a:spLocks noChangeArrowheads="1"/>
          </p:cNvSpPr>
          <p:nvPr/>
        </p:nvSpPr>
        <p:spPr bwMode="auto">
          <a:xfrm>
            <a:off x="6105901" y="1399198"/>
            <a:ext cx="2523811"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Reduce task</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4" name="TextBox 4"/>
          <p:cNvSpPr txBox="1">
            <a:spLocks noChangeArrowheads="1"/>
          </p:cNvSpPr>
          <p:nvPr/>
        </p:nvSpPr>
        <p:spPr bwMode="auto">
          <a:xfrm>
            <a:off x="9456375" y="1406168"/>
            <a:ext cx="1121808"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Output</a:t>
            </a:r>
          </a:p>
        </p:txBody>
      </p:sp>
      <p:sp>
        <p:nvSpPr>
          <p:cNvPr id="15" name="TextBox 4"/>
          <p:cNvSpPr txBox="1">
            <a:spLocks noChangeArrowheads="1"/>
          </p:cNvSpPr>
          <p:nvPr/>
        </p:nvSpPr>
        <p:spPr bwMode="auto">
          <a:xfrm>
            <a:off x="4196076" y="2134450"/>
            <a:ext cx="1044694"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Map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6" name="TextBox 4"/>
          <p:cNvSpPr txBox="1">
            <a:spLocks noChangeArrowheads="1"/>
          </p:cNvSpPr>
          <p:nvPr/>
        </p:nvSpPr>
        <p:spPr bwMode="auto">
          <a:xfrm>
            <a:off x="4238025" y="2907321"/>
            <a:ext cx="980528"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Map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7" name="TextBox 4"/>
          <p:cNvSpPr txBox="1">
            <a:spLocks noChangeArrowheads="1"/>
          </p:cNvSpPr>
          <p:nvPr/>
        </p:nvSpPr>
        <p:spPr bwMode="auto">
          <a:xfrm>
            <a:off x="4202378" y="3686298"/>
            <a:ext cx="1051821"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Map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8" name="TextBox 4"/>
          <p:cNvSpPr txBox="1">
            <a:spLocks noChangeArrowheads="1"/>
          </p:cNvSpPr>
          <p:nvPr/>
        </p:nvSpPr>
        <p:spPr bwMode="auto">
          <a:xfrm>
            <a:off x="4202378" y="4449341"/>
            <a:ext cx="1044725"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Map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9" name="TextBox 4"/>
          <p:cNvSpPr txBox="1">
            <a:spLocks noChangeArrowheads="1"/>
          </p:cNvSpPr>
          <p:nvPr/>
        </p:nvSpPr>
        <p:spPr bwMode="auto">
          <a:xfrm>
            <a:off x="4191837" y="5228110"/>
            <a:ext cx="1030636"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Map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0" name="TextBox 4"/>
          <p:cNvSpPr txBox="1">
            <a:spLocks noChangeArrowheads="1"/>
          </p:cNvSpPr>
          <p:nvPr/>
        </p:nvSpPr>
        <p:spPr bwMode="auto">
          <a:xfrm>
            <a:off x="6715009" y="2874785"/>
            <a:ext cx="1417815"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Reduce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3" name="TextBox 4"/>
          <p:cNvSpPr txBox="1">
            <a:spLocks noChangeArrowheads="1"/>
          </p:cNvSpPr>
          <p:nvPr/>
        </p:nvSpPr>
        <p:spPr bwMode="auto">
          <a:xfrm>
            <a:off x="9410270" y="2898167"/>
            <a:ext cx="1303111"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Output 0</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4" name="TextBox 4"/>
          <p:cNvSpPr txBox="1">
            <a:spLocks noChangeArrowheads="1"/>
          </p:cNvSpPr>
          <p:nvPr/>
        </p:nvSpPr>
        <p:spPr bwMode="auto">
          <a:xfrm>
            <a:off x="9410270" y="3672654"/>
            <a:ext cx="1303111"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Output 1</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5" name="TextBox 4"/>
          <p:cNvSpPr txBox="1">
            <a:spLocks noChangeArrowheads="1"/>
          </p:cNvSpPr>
          <p:nvPr/>
        </p:nvSpPr>
        <p:spPr bwMode="auto">
          <a:xfrm>
            <a:off x="9410270" y="4459701"/>
            <a:ext cx="1303111"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Output 2</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6" name="TextBox 4"/>
          <p:cNvSpPr txBox="1">
            <a:spLocks noChangeArrowheads="1"/>
          </p:cNvSpPr>
          <p:nvPr/>
        </p:nvSpPr>
        <p:spPr bwMode="auto">
          <a:xfrm>
            <a:off x="6715008" y="3689249"/>
            <a:ext cx="1417815"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Reduce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7" name="TextBox 4"/>
          <p:cNvSpPr txBox="1">
            <a:spLocks noChangeArrowheads="1"/>
          </p:cNvSpPr>
          <p:nvPr/>
        </p:nvSpPr>
        <p:spPr bwMode="auto">
          <a:xfrm>
            <a:off x="6715009" y="4458734"/>
            <a:ext cx="1417815" cy="514738"/>
          </a:xfrm>
          <a:prstGeom prst="rect">
            <a:avLst/>
          </a:prstGeom>
          <a:solidFill>
            <a:schemeClr val="bg1"/>
          </a:solidFill>
          <a:ln>
            <a:noFill/>
          </a:ln>
        </p:spPr>
        <p:txBody>
          <a:bodyPr wrap="square" lIns="0" tIns="72000" rIns="0" bIns="72000">
            <a:no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gn="ctr" eaLnBrk="1" hangingPunct="1">
              <a:spcBef>
                <a:spcPct val="0"/>
              </a:spcBef>
              <a:buFontTx/>
              <a:buNone/>
            </a:pPr>
            <a:r>
              <a:rPr sz="2400" b="0" u="none" dirty="0">
                <a:latin typeface="Huawei Sans" panose="020C0503030203020204" pitchFamily="34" charset="0"/>
              </a:rPr>
              <a:t>Reduce ()</a:t>
            </a:r>
            <a:endParaRPr lang="zh-CN" altLang="en-US" sz="2400" dirty="0">
              <a:latin typeface="Huawei Sans" panose="020C0503030203020204" pitchFamily="34" charset="0"/>
              <a:ea typeface="方正兰亭黑简体" panose="02000000000000000000" pitchFamily="2" charset="-122"/>
              <a:sym typeface="Huawei Sans" panose="020C0503030203020204" pitchFamily="34" charset="0"/>
            </a:endParaRPr>
          </a:p>
        </p:txBody>
      </p:sp>
      <p:pic>
        <p:nvPicPr>
          <p:cNvPr id="28" name="Picture 27">
            <a:extLst>
              <a:ext uri="{FF2B5EF4-FFF2-40B4-BE49-F238E27FC236}">
                <a16:creationId xmlns:a16="http://schemas.microsoft.com/office/drawing/2014/main" id="{B2CAB35E-4F2B-49EB-955B-146D414DD45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363200" y="-386402"/>
            <a:ext cx="1632198" cy="1529835"/>
          </a:xfrm>
          <a:prstGeom prst="rect">
            <a:avLst/>
          </a:prstGeom>
        </p:spPr>
      </p:pic>
      <p:pic>
        <p:nvPicPr>
          <p:cNvPr id="29" name="Graphic 28">
            <a:extLst>
              <a:ext uri="{FF2B5EF4-FFF2-40B4-BE49-F238E27FC236}">
                <a16:creationId xmlns:a16="http://schemas.microsoft.com/office/drawing/2014/main" id="{D58B0545-5D3A-4277-8281-9428732032B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2979" y="6167554"/>
            <a:ext cx="2090144" cy="353721"/>
          </a:xfrm>
          <a:prstGeom prst="rect">
            <a:avLst/>
          </a:prstGeom>
        </p:spPr>
      </p:pic>
      <p:sp>
        <p:nvSpPr>
          <p:cNvPr id="30" name="Rectangle 29">
            <a:extLst>
              <a:ext uri="{FF2B5EF4-FFF2-40B4-BE49-F238E27FC236}">
                <a16:creationId xmlns:a16="http://schemas.microsoft.com/office/drawing/2014/main" id="{5D4F5037-E043-4D8A-9FB4-17A1BDF45B54}"/>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31" name="TextBox 30">
            <a:extLst>
              <a:ext uri="{FF2B5EF4-FFF2-40B4-BE49-F238E27FC236}">
                <a16:creationId xmlns:a16="http://schemas.microsoft.com/office/drawing/2014/main" id="{B0029B28-E1F6-4EE1-9215-7396AD86B944}"/>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32" name="TextBox 31">
            <a:extLst>
              <a:ext uri="{FF2B5EF4-FFF2-40B4-BE49-F238E27FC236}">
                <a16:creationId xmlns:a16="http://schemas.microsoft.com/office/drawing/2014/main" id="{C00F2F0E-E54A-4444-806D-5468E708E16E}"/>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4206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标题 61"/>
          <p:cNvSpPr>
            <a:spLocks noGrp="1"/>
          </p:cNvSpPr>
          <p:nvPr>
            <p:ph type="title"/>
          </p:nvPr>
        </p:nvSpPr>
        <p:spPr>
          <a:xfrm>
            <a:off x="1485900" y="391184"/>
            <a:ext cx="10263187" cy="553379"/>
          </a:xfrm>
        </p:spPr>
        <p:txBody>
          <a:bodyPr>
            <a:noAutofit/>
          </a:bodyPr>
          <a:lstStyle/>
          <a:p>
            <a:r>
              <a:rPr lang="zh-CN" altLang="en-US" sz="3200" b="1" dirty="0">
                <a:solidFill>
                  <a:srgbClr val="784658"/>
                </a:solidFill>
                <a:ea typeface="+mn-ea"/>
                <a:cs typeface="+mn-cs"/>
              </a:rPr>
              <a:t>Map Phase</a:t>
            </a:r>
            <a:endParaRPr lang="en-US" altLang="en-US" sz="3200" b="1" dirty="0">
              <a:solidFill>
                <a:srgbClr val="784658"/>
              </a:solidFill>
              <a:ea typeface="+mn-ea"/>
              <a:cs typeface="+mn-cs"/>
              <a:sym typeface="Huawei Sans" panose="020C0503030203020204" pitchFamily="34" charset="0"/>
            </a:endParaRPr>
          </a:p>
        </p:txBody>
      </p:sp>
      <p:sp>
        <p:nvSpPr>
          <p:cNvPr id="11" name="文本占位符 10"/>
          <p:cNvSpPr>
            <a:spLocks noGrp="1"/>
          </p:cNvSpPr>
          <p:nvPr>
            <p:ph type="body" sz="quarter" idx="10"/>
          </p:nvPr>
        </p:nvSpPr>
        <p:spPr>
          <a:xfrm>
            <a:off x="455611" y="1341549"/>
            <a:ext cx="11293476" cy="4875042"/>
          </a:xfrm>
        </p:spPr>
        <p:txBody>
          <a:bodyPr>
            <a:noAutofit/>
          </a:bodyPr>
          <a:lstStyle/>
          <a:p>
            <a:pPr algn="l"/>
            <a:r>
              <a:rPr sz="1800" b="0" u="none" dirty="0">
                <a:latin typeface="Huawei Sans" panose="020C0503030203020204" pitchFamily="34" charset="0"/>
              </a:rPr>
              <a:t>Before jobs are submitted, the files to be processed are split. By default, the MapReduce framework regards a block as a split. Client applications can redefine the mapping between blocks and splits.</a:t>
            </a:r>
          </a:p>
          <a:p>
            <a:pPr lvl="0" algn="l"/>
            <a:r>
              <a:rPr sz="1800" b="0" u="none" dirty="0">
                <a:latin typeface="Huawei Sans" panose="020C0503030203020204" pitchFamily="34" charset="0"/>
              </a:rPr>
              <a:t>In the Map phase, data is stored in a ring memory buffer. When the data in the buffer reaches about 80%</a:t>
            </a:r>
            <a:r>
              <a:rPr lang="en-US" sz="1800" b="0" u="none" dirty="0">
                <a:latin typeface="Huawei Sans" panose="020C0503030203020204" pitchFamily="34" charset="0"/>
              </a:rPr>
              <a:t>,</a:t>
            </a:r>
            <a:r>
              <a:rPr sz="1800" b="0" u="none" dirty="0">
                <a:latin typeface="Huawei Sans" panose="020C0503030203020204" pitchFamily="34" charset="0"/>
              </a:rPr>
              <a:t> the data in the buffer needs to be written to the local disk.</a:t>
            </a:r>
          </a:p>
        </p:txBody>
      </p:sp>
      <p:sp>
        <p:nvSpPr>
          <p:cNvPr id="31" name="圆柱形 30"/>
          <p:cNvSpPr/>
          <p:nvPr/>
        </p:nvSpPr>
        <p:spPr>
          <a:xfrm>
            <a:off x="823893" y="3978378"/>
            <a:ext cx="1313411" cy="1422452"/>
          </a:xfrm>
          <a:prstGeom prst="can">
            <a:avLst/>
          </a:prstGeom>
          <a:solidFill>
            <a:srgbClr val="30B5C5"/>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HDFS</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2" name="同心圆 31"/>
          <p:cNvSpPr/>
          <p:nvPr/>
        </p:nvSpPr>
        <p:spPr>
          <a:xfrm>
            <a:off x="4186270" y="3978378"/>
            <a:ext cx="1442840" cy="1362509"/>
          </a:xfrm>
          <a:prstGeom prst="donut">
            <a:avLst/>
          </a:prstGeom>
          <a:solidFill>
            <a:srgbClr val="94DAE2"/>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a:solidFill>
                <a:schemeClr val="tx1"/>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3" name="圆柱形 32"/>
          <p:cNvSpPr/>
          <p:nvPr/>
        </p:nvSpPr>
        <p:spPr>
          <a:xfrm>
            <a:off x="10108527" y="4340353"/>
            <a:ext cx="1313411" cy="758444"/>
          </a:xfrm>
          <a:prstGeom prst="can">
            <a:avLst/>
          </a:prstGeom>
          <a:solidFill>
            <a:srgbClr val="30B5C5"/>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Local disk</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4" name="矩形 33"/>
          <p:cNvSpPr/>
          <p:nvPr/>
        </p:nvSpPr>
        <p:spPr>
          <a:xfrm>
            <a:off x="2213166" y="3978378"/>
            <a:ext cx="882719" cy="525494"/>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Split</a:t>
            </a:r>
          </a:p>
        </p:txBody>
      </p:sp>
      <p:sp>
        <p:nvSpPr>
          <p:cNvPr id="35" name="文本框 34"/>
          <p:cNvSpPr txBox="1"/>
          <p:nvPr/>
        </p:nvSpPr>
        <p:spPr>
          <a:xfrm>
            <a:off x="2419765" y="4855527"/>
            <a:ext cx="1323931" cy="369332"/>
          </a:xfrm>
          <a:prstGeom prst="rect">
            <a:avLst/>
          </a:prstGeom>
          <a:noFill/>
        </p:spPr>
        <p:txBody>
          <a:bodyPr wrap="square" rtlCol="0">
            <a:noAutofit/>
          </a:bodyPr>
          <a:lstStyle/>
          <a:p>
            <a:pPr algn="ctr"/>
            <a:r>
              <a:rPr b="0" u="none" dirty="0">
                <a:effectLst>
                  <a:outerShdw blurRad="38100" dist="38100" dir="2700000" algn="tl">
                    <a:srgbClr val="000000">
                      <a:alpha val="43137"/>
                    </a:srgbClr>
                  </a:outerShdw>
                </a:effectLst>
                <a:latin typeface="Huawei Sans" panose="020C0503030203020204" pitchFamily="34" charset="0"/>
              </a:rPr>
              <a:t>Document</a:t>
            </a:r>
            <a:endParaRPr lang="zh-CN" altLang="en-US" dirty="0">
              <a:effectLst>
                <a:outerShdw blurRad="38100" dist="38100" dir="2700000" algn="tl">
                  <a:srgbClr val="000000">
                    <a:alpha val="43137"/>
                  </a:srgbClr>
                </a:outerShdw>
              </a:effectLst>
              <a:latin typeface="Huawei Sans" panose="020C0503030203020204" pitchFamily="34" charset="0"/>
              <a:ea typeface="方正兰亭黑简体" panose="02000000000000000000" pitchFamily="2" charset="-122"/>
              <a:sym typeface="Huawei Sans" panose="020C0503030203020204" pitchFamily="34" charset="0"/>
            </a:endParaRPr>
          </a:p>
        </p:txBody>
      </p:sp>
      <p:cxnSp>
        <p:nvCxnSpPr>
          <p:cNvPr id="37" name="直接箭头连接符 36"/>
          <p:cNvCxnSpPr/>
          <p:nvPr/>
        </p:nvCxnSpPr>
        <p:spPr>
          <a:xfrm>
            <a:off x="2137304" y="4739499"/>
            <a:ext cx="2048966"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sp>
        <p:nvSpPr>
          <p:cNvPr id="40" name="矩形 39"/>
          <p:cNvSpPr/>
          <p:nvPr/>
        </p:nvSpPr>
        <p:spPr>
          <a:xfrm>
            <a:off x="5579235" y="3779972"/>
            <a:ext cx="1049130" cy="533099"/>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sz="1600" b="0" u="none" dirty="0">
                <a:latin typeface="Huawei Sans" panose="020C0503030203020204" pitchFamily="34" charset="0"/>
              </a:rPr>
              <a:t>Partition </a:t>
            </a:r>
          </a:p>
        </p:txBody>
      </p:sp>
      <p:sp>
        <p:nvSpPr>
          <p:cNvPr id="42" name="矩形 41"/>
          <p:cNvSpPr/>
          <p:nvPr/>
        </p:nvSpPr>
        <p:spPr>
          <a:xfrm>
            <a:off x="6713975" y="3779972"/>
            <a:ext cx="1099630" cy="530202"/>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sz="1600" b="0" u="none" dirty="0">
                <a:latin typeface="Huawei Sans" panose="020C0503030203020204" pitchFamily="34" charset="0"/>
              </a:rPr>
              <a:t>Sort </a:t>
            </a:r>
          </a:p>
        </p:txBody>
      </p:sp>
      <p:sp>
        <p:nvSpPr>
          <p:cNvPr id="43" name="矩形 42"/>
          <p:cNvSpPr/>
          <p:nvPr/>
        </p:nvSpPr>
        <p:spPr>
          <a:xfrm>
            <a:off x="7882590" y="3779972"/>
            <a:ext cx="1031571" cy="529260"/>
          </a:xfrm>
          <a:prstGeom prst="rect">
            <a:avLst/>
          </a:prstGeom>
          <a:solidFill>
            <a:srgbClr val="62B230"/>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sz="1600" b="0" u="none" dirty="0">
                <a:latin typeface="Huawei Sans" panose="020C0503030203020204" pitchFamily="34" charset="0"/>
              </a:rPr>
              <a:t>Combine</a:t>
            </a:r>
          </a:p>
        </p:txBody>
      </p:sp>
      <p:sp>
        <p:nvSpPr>
          <p:cNvPr id="46" name="矩形 45"/>
          <p:cNvSpPr/>
          <p:nvPr/>
        </p:nvSpPr>
        <p:spPr>
          <a:xfrm>
            <a:off x="9002255" y="3779070"/>
            <a:ext cx="999501" cy="533769"/>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sz="1600" b="0" u="none" dirty="0">
                <a:latin typeface="Huawei Sans" panose="020C0503030203020204" pitchFamily="34" charset="0"/>
              </a:rPr>
              <a:t>Merge</a:t>
            </a:r>
            <a:endParaRPr lang="en-US" altLang="zh-CN" sz="1600"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47" name="文本框 46"/>
          <p:cNvSpPr txBox="1"/>
          <p:nvPr/>
        </p:nvSpPr>
        <p:spPr>
          <a:xfrm>
            <a:off x="4136998" y="4400811"/>
            <a:ext cx="1523465" cy="584775"/>
          </a:xfrm>
          <a:prstGeom prst="rect">
            <a:avLst/>
          </a:prstGeom>
          <a:noFill/>
        </p:spPr>
        <p:txBody>
          <a:bodyPr wrap="square" rtlCol="0">
            <a:noAutofit/>
          </a:bodyPr>
          <a:lstStyle/>
          <a:p>
            <a:pPr algn="ctr"/>
            <a:r>
              <a:rPr sz="1600" b="0" u="none" dirty="0">
                <a:solidFill>
                  <a:srgbClr val="000000"/>
                </a:solidFill>
                <a:effectLst>
                  <a:outerShdw blurRad="38100" dist="38100" dir="2700000" algn="tl">
                    <a:srgbClr val="000000">
                      <a:alpha val="43137"/>
                    </a:srgbClr>
                  </a:outerShdw>
                </a:effectLst>
                <a:latin typeface="Huawei Sans" panose="020C0503030203020204" pitchFamily="34" charset="0"/>
              </a:rPr>
              <a:t>Ring memory buffer</a:t>
            </a:r>
            <a:endParaRPr lang="zh-CN" altLang="en-US" sz="1600" dirty="0">
              <a:effectLst>
                <a:outerShdw blurRad="38100" dist="38100" dir="2700000" algn="tl">
                  <a:srgbClr val="000000">
                    <a:alpha val="43137"/>
                  </a:srgbClr>
                </a:outerShdw>
              </a:effectLst>
              <a:latin typeface="Huawei Sans" panose="020C0503030203020204" pitchFamily="34" charset="0"/>
              <a:ea typeface="方正兰亭黑简体" panose="02000000000000000000" pitchFamily="2" charset="-122"/>
              <a:sym typeface="Huawei Sans" panose="020C0503030203020204" pitchFamily="34" charset="0"/>
            </a:endParaRPr>
          </a:p>
        </p:txBody>
      </p:sp>
      <p:cxnSp>
        <p:nvCxnSpPr>
          <p:cNvPr id="51" name="直接箭头连接符 50"/>
          <p:cNvCxnSpPr>
            <a:endCxn id="33" idx="2"/>
          </p:cNvCxnSpPr>
          <p:nvPr/>
        </p:nvCxnSpPr>
        <p:spPr>
          <a:xfrm>
            <a:off x="5653757" y="4719575"/>
            <a:ext cx="4454770"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sp>
        <p:nvSpPr>
          <p:cNvPr id="53" name="矩形 52"/>
          <p:cNvSpPr/>
          <p:nvPr/>
        </p:nvSpPr>
        <p:spPr>
          <a:xfrm>
            <a:off x="5469776" y="3533587"/>
            <a:ext cx="4638752" cy="970286"/>
          </a:xfrm>
          <a:prstGeom prst="rect">
            <a:avLst/>
          </a:prstGeom>
          <a:noFill/>
          <a:ln w="28575">
            <a:solidFill>
              <a:schemeClr val="accent2">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55" name="圆角矩形 54"/>
          <p:cNvSpPr/>
          <p:nvPr/>
        </p:nvSpPr>
        <p:spPr>
          <a:xfrm>
            <a:off x="6508057" y="3171197"/>
            <a:ext cx="2440672" cy="450090"/>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sz="2400" b="1" u="none" dirty="0">
                <a:latin typeface="Huawei Sans" panose="020C0503030203020204" pitchFamily="34" charset="0"/>
              </a:rPr>
              <a:t>Map phase</a:t>
            </a:r>
          </a:p>
        </p:txBody>
      </p:sp>
      <p:sp>
        <p:nvSpPr>
          <p:cNvPr id="57" name="文本框 56"/>
          <p:cNvSpPr txBox="1"/>
          <p:nvPr/>
        </p:nvSpPr>
        <p:spPr>
          <a:xfrm>
            <a:off x="10108528" y="3872843"/>
            <a:ext cx="1429607" cy="369332"/>
          </a:xfrm>
          <a:prstGeom prst="rect">
            <a:avLst/>
          </a:prstGeom>
          <a:noFill/>
        </p:spPr>
        <p:txBody>
          <a:bodyPr wrap="square" rtlCol="0">
            <a:noAutofit/>
          </a:bodyPr>
          <a:lstStyle/>
          <a:p>
            <a:r>
              <a:rPr b="0" u="none" dirty="0">
                <a:effectLst>
                  <a:outerShdw blurRad="38100" dist="38100" dir="2700000" algn="tl">
                    <a:srgbClr val="000000">
                      <a:alpha val="43137"/>
                    </a:srgbClr>
                  </a:outerShdw>
                </a:effectLst>
                <a:latin typeface="Huawei Sans" panose="020C0503030203020204" pitchFamily="34" charset="0"/>
              </a:rPr>
              <a:t>MapOutFile</a:t>
            </a:r>
            <a:endParaRPr lang="zh-CN" altLang="en-US" dirty="0">
              <a:effectLst>
                <a:outerShdw blurRad="38100" dist="38100" dir="2700000" algn="tl">
                  <a:srgbClr val="000000">
                    <a:alpha val="43137"/>
                  </a:srgbClr>
                </a:outerShdw>
              </a:effectLst>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1" name="矩形 20"/>
          <p:cNvSpPr/>
          <p:nvPr/>
        </p:nvSpPr>
        <p:spPr>
          <a:xfrm>
            <a:off x="3199057" y="3983169"/>
            <a:ext cx="882719" cy="525494"/>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a:r>
              <a:rPr b="0" u="none" dirty="0">
                <a:latin typeface="Huawei Sans" panose="020C0503030203020204" pitchFamily="34" charset="0"/>
              </a:rPr>
              <a:t>Map ()</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 name="矩形 2"/>
          <p:cNvSpPr/>
          <p:nvPr/>
        </p:nvSpPr>
        <p:spPr>
          <a:xfrm>
            <a:off x="9796866" y="5459867"/>
            <a:ext cx="648394" cy="369332"/>
          </a:xfrm>
          <a:prstGeom prst="rect">
            <a:avLst/>
          </a:prstGeom>
          <a:solidFill>
            <a:srgbClr val="62B2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4" name="文本框 3"/>
          <p:cNvSpPr txBox="1"/>
          <p:nvPr/>
        </p:nvSpPr>
        <p:spPr>
          <a:xfrm>
            <a:off x="10445259" y="5475838"/>
            <a:ext cx="1292469" cy="369332"/>
          </a:xfrm>
          <a:prstGeom prst="rect">
            <a:avLst/>
          </a:prstGeom>
          <a:noFill/>
        </p:spPr>
        <p:txBody>
          <a:bodyPr wrap="square" rtlCol="0">
            <a:noAutofit/>
          </a:bodyPr>
          <a:lstStyle/>
          <a:p>
            <a:r>
              <a:rPr b="0" u="none" dirty="0">
                <a:latin typeface="Huawei Sans" panose="020C0503030203020204" pitchFamily="34" charset="0"/>
              </a:rPr>
              <a:t>(optional)</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pic>
        <p:nvPicPr>
          <p:cNvPr id="23" name="Picture 22">
            <a:extLst>
              <a:ext uri="{FF2B5EF4-FFF2-40B4-BE49-F238E27FC236}">
                <a16:creationId xmlns:a16="http://schemas.microsoft.com/office/drawing/2014/main" id="{1BDADE4E-1953-456D-9AA5-D5542B90F58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52269" y="-373734"/>
            <a:ext cx="1632198" cy="1529835"/>
          </a:xfrm>
          <a:prstGeom prst="rect">
            <a:avLst/>
          </a:prstGeom>
        </p:spPr>
      </p:pic>
      <p:pic>
        <p:nvPicPr>
          <p:cNvPr id="24" name="Graphic 23">
            <a:extLst>
              <a:ext uri="{FF2B5EF4-FFF2-40B4-BE49-F238E27FC236}">
                <a16:creationId xmlns:a16="http://schemas.microsoft.com/office/drawing/2014/main" id="{BCE94230-66E9-42EB-96D3-32582A3D02A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25" name="Rectangle 24">
            <a:extLst>
              <a:ext uri="{FF2B5EF4-FFF2-40B4-BE49-F238E27FC236}">
                <a16:creationId xmlns:a16="http://schemas.microsoft.com/office/drawing/2014/main" id="{2994BF3E-C9DB-4AB0-90EF-79F75D6D318B}"/>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26" name="TextBox 25">
            <a:extLst>
              <a:ext uri="{FF2B5EF4-FFF2-40B4-BE49-F238E27FC236}">
                <a16:creationId xmlns:a16="http://schemas.microsoft.com/office/drawing/2014/main" id="{A46F95F4-6A28-48FE-9548-EAC37FBA854F}"/>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27" name="TextBox 26">
            <a:extLst>
              <a:ext uri="{FF2B5EF4-FFF2-40B4-BE49-F238E27FC236}">
                <a16:creationId xmlns:a16="http://schemas.microsoft.com/office/drawing/2014/main" id="{3C429DD5-85D4-4762-904E-B702866A531F}"/>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480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标题 61"/>
          <p:cNvSpPr>
            <a:spLocks noGrp="1"/>
          </p:cNvSpPr>
          <p:nvPr>
            <p:ph type="title"/>
          </p:nvPr>
        </p:nvSpPr>
        <p:spPr>
          <a:xfrm>
            <a:off x="1273932" y="755568"/>
            <a:ext cx="10085387" cy="584942"/>
          </a:xfrm>
        </p:spPr>
        <p:txBody>
          <a:bodyPr>
            <a:noAutofit/>
          </a:bodyPr>
          <a:lstStyle/>
          <a:p>
            <a:r>
              <a:rPr lang="zh-CN" altLang="en-US" sz="3200" b="1" dirty="0">
                <a:solidFill>
                  <a:srgbClr val="784658"/>
                </a:solidFill>
                <a:ea typeface="+mn-ea"/>
                <a:cs typeface="+mn-cs"/>
              </a:rPr>
              <a:t>Reduce Phase</a:t>
            </a:r>
            <a:endParaRPr lang="en-US" altLang="en-US" sz="3200" b="1" dirty="0">
              <a:solidFill>
                <a:srgbClr val="784658"/>
              </a:solidFill>
              <a:ea typeface="+mn-ea"/>
              <a:cs typeface="+mn-cs"/>
              <a:sym typeface="Huawei Sans" panose="020C0503030203020204" pitchFamily="34" charset="0"/>
            </a:endParaRPr>
          </a:p>
        </p:txBody>
      </p:sp>
      <p:sp>
        <p:nvSpPr>
          <p:cNvPr id="15" name="文本占位符 14"/>
          <p:cNvSpPr>
            <a:spLocks noGrp="1"/>
          </p:cNvSpPr>
          <p:nvPr>
            <p:ph type="body" sz="quarter" idx="10"/>
          </p:nvPr>
        </p:nvSpPr>
        <p:spPr>
          <a:xfrm>
            <a:off x="333658" y="1594913"/>
            <a:ext cx="11489887" cy="4631107"/>
          </a:xfrm>
        </p:spPr>
        <p:txBody>
          <a:bodyPr>
            <a:noAutofit/>
          </a:bodyPr>
          <a:lstStyle/>
          <a:p>
            <a:pPr marL="180000" lvl="0" indent="-180000" algn="l" defTabSz="1219304">
              <a:lnSpc>
                <a:spcPct val="125000"/>
              </a:lnSpc>
              <a:spcBef>
                <a:spcPts val="0"/>
              </a:spcBef>
              <a:spcAft>
                <a:spcPts val="600"/>
              </a:spcAft>
              <a:buSzTx/>
              <a:buFont typeface="Huawei Sans" panose="020C0503030203020204" pitchFamily="34" charset="0"/>
              <a:buChar char="•"/>
              <a:defRPr/>
            </a:pPr>
            <a:r>
              <a:rPr sz="1800" b="0" u="none" dirty="0">
                <a:solidFill>
                  <a:srgbClr val="000000"/>
                </a:solidFill>
                <a:latin typeface="Huawei Sans" panose="020C0503030203020204" pitchFamily="34" charset="0"/>
              </a:rPr>
              <a:t>MOF files need to be sorted</a:t>
            </a:r>
            <a:r>
              <a:rPr sz="1800" dirty="0">
                <a:solidFill>
                  <a:srgbClr val="000000"/>
                </a:solidFill>
              </a:rPr>
              <a:t>. </a:t>
            </a:r>
            <a:r>
              <a:rPr lang="en-US" altLang="zh-CN" sz="1800" dirty="0">
                <a:solidFill>
                  <a:srgbClr val="000000"/>
                </a:solidFill>
              </a:rPr>
              <a:t>If Reduce tasks receive little data, the data </a:t>
            </a:r>
            <a:r>
              <a:rPr sz="1800" dirty="0">
                <a:solidFill>
                  <a:srgbClr val="000000"/>
                </a:solidFill>
              </a:rPr>
              <a:t>is directly </a:t>
            </a:r>
            <a:r>
              <a:rPr sz="1800" b="0" u="none" dirty="0">
                <a:solidFill>
                  <a:srgbClr val="000000"/>
                </a:solidFill>
                <a:latin typeface="Huawei Sans" panose="020C0503030203020204" pitchFamily="34" charset="0"/>
              </a:rPr>
              <a:t>stored in the buffer. As the number of files in the buffer increases, the MapReduce background thread merges the files into </a:t>
            </a:r>
            <a:r>
              <a:rPr lang="en-US" sz="1800" b="0" u="none" dirty="0">
                <a:solidFill>
                  <a:srgbClr val="000000"/>
                </a:solidFill>
                <a:latin typeface="Huawei Sans" panose="020C0503030203020204" pitchFamily="34" charset="0"/>
              </a:rPr>
              <a:t>one</a:t>
            </a:r>
            <a:r>
              <a:rPr sz="1800" b="0" u="none" dirty="0">
                <a:solidFill>
                  <a:srgbClr val="000000"/>
                </a:solidFill>
                <a:latin typeface="Huawei Sans" panose="020C0503030203020204" pitchFamily="34" charset="0"/>
              </a:rPr>
              <a:t> large file. Many intermediate files are generated during the merge. The last merge result is directly output to the Reduce function defined by the user.</a:t>
            </a:r>
            <a:endParaRPr lang="en-US" altLang="zh-CN" sz="1800" dirty="0">
              <a:solidFill>
                <a:srgbClr val="000000"/>
              </a:solidFill>
              <a:latin typeface="Huawei Sans" panose="020C0503030203020204" pitchFamily="34" charset="0"/>
              <a:sym typeface="Huawei Sans" panose="020C0503030203020204" pitchFamily="34" charset="0"/>
            </a:endParaRPr>
          </a:p>
          <a:p>
            <a:pPr marL="0" indent="0" algn="l" defTabSz="1219304">
              <a:lnSpc>
                <a:spcPct val="125000"/>
              </a:lnSpc>
              <a:spcBef>
                <a:spcPts val="0"/>
              </a:spcBef>
              <a:spcAft>
                <a:spcPts val="600"/>
              </a:spcAft>
              <a:buSzTx/>
              <a:buNone/>
              <a:defRPr/>
            </a:pPr>
            <a:endParaRPr sz="1800" b="0" u="none" dirty="0">
              <a:latin typeface="Huawei Sans" panose="020C0503030203020204" pitchFamily="34" charset="0"/>
            </a:endParaRPr>
          </a:p>
          <a:p>
            <a:pPr marL="180000" lvl="0" indent="-180000" algn="l" defTabSz="1219304">
              <a:lnSpc>
                <a:spcPct val="125000"/>
              </a:lnSpc>
              <a:spcBef>
                <a:spcPts val="0"/>
              </a:spcBef>
              <a:spcAft>
                <a:spcPts val="600"/>
              </a:spcAft>
              <a:buSzTx/>
              <a:buFont typeface="Huawei Sans" panose="020C0503030203020204" pitchFamily="34" charset="0"/>
              <a:buChar char="•"/>
              <a:defRPr/>
            </a:pPr>
            <a:endParaRPr lang="zh-CN" altLang="en-US" sz="1800" dirty="0">
              <a:solidFill>
                <a:srgbClr val="000000"/>
              </a:solidFill>
              <a:latin typeface="Huawei Sans" panose="020C0503030203020204" pitchFamily="34" charset="0"/>
              <a:sym typeface="Huawei Sans" panose="020C0503030203020204" pitchFamily="34" charset="0"/>
            </a:endParaRPr>
          </a:p>
          <a:p>
            <a:endParaRPr lang="zh-CN" altLang="en-US" sz="1800" dirty="0">
              <a:latin typeface="Huawei Sans" panose="020C0503030203020204" pitchFamily="34" charset="0"/>
              <a:sym typeface="Huawei Sans" panose="020C0503030203020204" pitchFamily="34" charset="0"/>
            </a:endParaRPr>
          </a:p>
        </p:txBody>
      </p:sp>
      <p:cxnSp>
        <p:nvCxnSpPr>
          <p:cNvPr id="10" name="直接箭头连接符 9"/>
          <p:cNvCxnSpPr/>
          <p:nvPr/>
        </p:nvCxnSpPr>
        <p:spPr>
          <a:xfrm>
            <a:off x="4294920" y="4782104"/>
            <a:ext cx="1368267"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sp>
        <p:nvSpPr>
          <p:cNvPr id="11" name="矩形 10"/>
          <p:cNvSpPr/>
          <p:nvPr/>
        </p:nvSpPr>
        <p:spPr>
          <a:xfrm>
            <a:off x="4405165" y="3956312"/>
            <a:ext cx="1062526" cy="731520"/>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Copy </a:t>
            </a:r>
          </a:p>
        </p:txBody>
      </p:sp>
      <p:sp>
        <p:nvSpPr>
          <p:cNvPr id="18" name="圆柱形 17"/>
          <p:cNvSpPr/>
          <p:nvPr/>
        </p:nvSpPr>
        <p:spPr>
          <a:xfrm>
            <a:off x="10582240" y="4058537"/>
            <a:ext cx="1259930" cy="1308101"/>
          </a:xfrm>
          <a:prstGeom prst="can">
            <a:avLst/>
          </a:prstGeom>
          <a:solidFill>
            <a:srgbClr val="5DAEAE"/>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HDFS</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0" name="矩形 29"/>
          <p:cNvSpPr/>
          <p:nvPr/>
        </p:nvSpPr>
        <p:spPr>
          <a:xfrm>
            <a:off x="6791495" y="3956312"/>
            <a:ext cx="1089187" cy="731520"/>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Merge</a:t>
            </a:r>
          </a:p>
        </p:txBody>
      </p:sp>
      <p:sp>
        <p:nvSpPr>
          <p:cNvPr id="44" name="矩形 43"/>
          <p:cNvSpPr/>
          <p:nvPr/>
        </p:nvSpPr>
        <p:spPr>
          <a:xfrm>
            <a:off x="4348510" y="3735655"/>
            <a:ext cx="6184004" cy="1294308"/>
          </a:xfrm>
          <a:prstGeom prst="rect">
            <a:avLst/>
          </a:prstGeom>
          <a:noFill/>
          <a:ln w="28575">
            <a:solidFill>
              <a:schemeClr val="accent2"/>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45" name="圆角矩形 44"/>
          <p:cNvSpPr/>
          <p:nvPr/>
        </p:nvSpPr>
        <p:spPr>
          <a:xfrm>
            <a:off x="5762423" y="3458366"/>
            <a:ext cx="3147327" cy="377968"/>
          </a:xfrm>
          <a:prstGeom prst="roundRect">
            <a:avLst/>
          </a:prstGeom>
          <a:solidFill>
            <a:srgbClr val="ED6D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1" u="none" dirty="0">
                <a:latin typeface="Huawei Sans" panose="020C0503030203020204" pitchFamily="34" charset="0"/>
              </a:rPr>
              <a:t>Reduce phase</a:t>
            </a:r>
          </a:p>
        </p:txBody>
      </p:sp>
      <p:sp>
        <p:nvSpPr>
          <p:cNvPr id="16" name="圆角矩形 15"/>
          <p:cNvSpPr/>
          <p:nvPr/>
        </p:nvSpPr>
        <p:spPr>
          <a:xfrm>
            <a:off x="547213" y="3869004"/>
            <a:ext cx="1456233" cy="518291"/>
          </a:xfrm>
          <a:prstGeom prst="roundRect">
            <a:avLst/>
          </a:prstGeom>
          <a:solidFill>
            <a:srgbClr val="ED6D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1" u="none" dirty="0">
                <a:latin typeface="Huawei Sans" panose="020C0503030203020204" pitchFamily="34" charset="0"/>
              </a:rPr>
              <a:t>Map phase</a:t>
            </a:r>
          </a:p>
        </p:txBody>
      </p:sp>
      <p:sp>
        <p:nvSpPr>
          <p:cNvPr id="27" name="文本框 26"/>
          <p:cNvSpPr txBox="1"/>
          <p:nvPr/>
        </p:nvSpPr>
        <p:spPr>
          <a:xfrm>
            <a:off x="1910375" y="4371559"/>
            <a:ext cx="975011" cy="369332"/>
          </a:xfrm>
          <a:prstGeom prst="rect">
            <a:avLst/>
          </a:prstGeom>
          <a:noFill/>
        </p:spPr>
        <p:txBody>
          <a:bodyPr wrap="square" rtlCol="0">
            <a:noAutofit/>
          </a:bodyPr>
          <a:lstStyle/>
          <a:p>
            <a:pPr algn="ctr"/>
            <a:r>
              <a:rPr b="0" u="none" dirty="0">
                <a:effectLst>
                  <a:outerShdw blurRad="38100" dist="38100" dir="2700000" algn="tl">
                    <a:srgbClr val="000000">
                      <a:alpha val="43137"/>
                    </a:srgbClr>
                  </a:outerShdw>
                </a:effectLst>
                <a:latin typeface="Huawei Sans" panose="020C0503030203020204" pitchFamily="34" charset="0"/>
              </a:rPr>
              <a:t>MOF</a:t>
            </a:r>
            <a:endParaRPr lang="zh-CN" altLang="en-US" dirty="0">
              <a:effectLst>
                <a:outerShdw blurRad="38100" dist="38100" dir="2700000" algn="tl">
                  <a:srgbClr val="000000">
                    <a:alpha val="43137"/>
                  </a:srgbClr>
                </a:outerShdw>
              </a:effectLst>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2" name="圆柱形 21"/>
          <p:cNvSpPr/>
          <p:nvPr/>
        </p:nvSpPr>
        <p:spPr>
          <a:xfrm>
            <a:off x="2964884" y="4425766"/>
            <a:ext cx="1313411" cy="673489"/>
          </a:xfrm>
          <a:prstGeom prst="can">
            <a:avLst/>
          </a:prstGeom>
          <a:solidFill>
            <a:srgbClr val="30B5C5"/>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Local disk</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8" name="圆柱形 27"/>
          <p:cNvSpPr/>
          <p:nvPr/>
        </p:nvSpPr>
        <p:spPr>
          <a:xfrm>
            <a:off x="2959972" y="5118848"/>
            <a:ext cx="1313411" cy="673489"/>
          </a:xfrm>
          <a:prstGeom prst="can">
            <a:avLst/>
          </a:prstGeom>
          <a:solidFill>
            <a:srgbClr val="30B5C5"/>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Local disk</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9" name="圆柱形 28"/>
          <p:cNvSpPr/>
          <p:nvPr/>
        </p:nvSpPr>
        <p:spPr>
          <a:xfrm>
            <a:off x="2965868" y="3721793"/>
            <a:ext cx="1313411" cy="673489"/>
          </a:xfrm>
          <a:prstGeom prst="can">
            <a:avLst/>
          </a:prstGeom>
          <a:solidFill>
            <a:srgbClr val="30B5C5"/>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Local disk</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cxnSp>
        <p:nvCxnSpPr>
          <p:cNvPr id="31" name="直接箭头连接符 30"/>
          <p:cNvCxnSpPr/>
          <p:nvPr/>
        </p:nvCxnSpPr>
        <p:spPr>
          <a:xfrm>
            <a:off x="2015832" y="4108614"/>
            <a:ext cx="950036"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sp>
        <p:nvSpPr>
          <p:cNvPr id="33" name="圆角矩形 32"/>
          <p:cNvSpPr/>
          <p:nvPr/>
        </p:nvSpPr>
        <p:spPr>
          <a:xfrm>
            <a:off x="547212" y="4511671"/>
            <a:ext cx="1453441" cy="518291"/>
          </a:xfrm>
          <a:prstGeom prst="roundRect">
            <a:avLst/>
          </a:prstGeom>
          <a:solidFill>
            <a:srgbClr val="ED6D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1" u="none" dirty="0">
                <a:latin typeface="Huawei Sans" panose="020C0503030203020204" pitchFamily="34" charset="0"/>
              </a:rPr>
              <a:t>Map phase</a:t>
            </a:r>
          </a:p>
        </p:txBody>
      </p:sp>
      <p:sp>
        <p:nvSpPr>
          <p:cNvPr id="34" name="圆角矩形 33"/>
          <p:cNvSpPr/>
          <p:nvPr/>
        </p:nvSpPr>
        <p:spPr>
          <a:xfrm>
            <a:off x="561597" y="5179166"/>
            <a:ext cx="1441850" cy="518291"/>
          </a:xfrm>
          <a:prstGeom prst="roundRect">
            <a:avLst/>
          </a:prstGeom>
          <a:solidFill>
            <a:srgbClr val="ED6D00"/>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1" u="none" dirty="0">
                <a:latin typeface="Huawei Sans" panose="020C0503030203020204" pitchFamily="34" charset="0"/>
              </a:rPr>
              <a:t>Map phase</a:t>
            </a:r>
          </a:p>
        </p:txBody>
      </p:sp>
      <p:sp>
        <p:nvSpPr>
          <p:cNvPr id="35" name="文本框 34"/>
          <p:cNvSpPr txBox="1"/>
          <p:nvPr/>
        </p:nvSpPr>
        <p:spPr>
          <a:xfrm>
            <a:off x="1915021" y="5070181"/>
            <a:ext cx="975011" cy="369332"/>
          </a:xfrm>
          <a:prstGeom prst="rect">
            <a:avLst/>
          </a:prstGeom>
          <a:noFill/>
        </p:spPr>
        <p:txBody>
          <a:bodyPr wrap="square" rtlCol="0">
            <a:noAutofit/>
          </a:bodyPr>
          <a:lstStyle/>
          <a:p>
            <a:pPr algn="ctr"/>
            <a:r>
              <a:rPr b="0" u="none" dirty="0">
                <a:effectLst>
                  <a:outerShdw blurRad="38100" dist="38100" dir="2700000" algn="tl">
                    <a:srgbClr val="000000">
                      <a:alpha val="43137"/>
                    </a:srgbClr>
                  </a:outerShdw>
                </a:effectLst>
                <a:latin typeface="Huawei Sans" panose="020C0503030203020204" pitchFamily="34" charset="0"/>
              </a:rPr>
              <a:t>MOF</a:t>
            </a:r>
            <a:endParaRPr lang="zh-CN" altLang="en-US" dirty="0">
              <a:effectLst>
                <a:outerShdw blurRad="38100" dist="38100" dir="2700000" algn="tl">
                  <a:srgbClr val="000000">
                    <a:alpha val="43137"/>
                  </a:srgbClr>
                </a:outerShdw>
              </a:effectLst>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6" name="文本框 35"/>
          <p:cNvSpPr txBox="1"/>
          <p:nvPr/>
        </p:nvSpPr>
        <p:spPr>
          <a:xfrm>
            <a:off x="1920411" y="3725801"/>
            <a:ext cx="975011" cy="369332"/>
          </a:xfrm>
          <a:prstGeom prst="rect">
            <a:avLst/>
          </a:prstGeom>
          <a:noFill/>
        </p:spPr>
        <p:txBody>
          <a:bodyPr wrap="square" rtlCol="0">
            <a:noAutofit/>
          </a:bodyPr>
          <a:lstStyle/>
          <a:p>
            <a:pPr algn="ctr"/>
            <a:r>
              <a:rPr b="0" u="none" dirty="0">
                <a:effectLst>
                  <a:outerShdw blurRad="38100" dist="38100" dir="2700000" algn="tl">
                    <a:srgbClr val="000000">
                      <a:alpha val="43137"/>
                    </a:srgbClr>
                  </a:outerShdw>
                </a:effectLst>
                <a:latin typeface="Huawei Sans" panose="020C0503030203020204" pitchFamily="34" charset="0"/>
              </a:rPr>
              <a:t>MOF</a:t>
            </a:r>
            <a:endParaRPr lang="zh-CN" altLang="en-US" dirty="0">
              <a:effectLst>
                <a:outerShdw blurRad="38100" dist="38100" dir="2700000" algn="tl">
                  <a:srgbClr val="000000">
                    <a:alpha val="43137"/>
                  </a:srgbClr>
                </a:outerShdw>
              </a:effectLst>
              <a:latin typeface="Huawei Sans" panose="020C0503030203020204" pitchFamily="34" charset="0"/>
              <a:ea typeface="方正兰亭黑简体" panose="02000000000000000000" pitchFamily="2" charset="-122"/>
              <a:sym typeface="Huawei Sans" panose="020C0503030203020204" pitchFamily="34" charset="0"/>
            </a:endParaRPr>
          </a:p>
        </p:txBody>
      </p:sp>
      <p:cxnSp>
        <p:nvCxnSpPr>
          <p:cNvPr id="37" name="直接箭头连接符 36"/>
          <p:cNvCxnSpPr/>
          <p:nvPr/>
        </p:nvCxnSpPr>
        <p:spPr>
          <a:xfrm>
            <a:off x="2015832" y="4762698"/>
            <a:ext cx="950036"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cxnSp>
        <p:nvCxnSpPr>
          <p:cNvPr id="38" name="直接箭头连接符 37"/>
          <p:cNvCxnSpPr/>
          <p:nvPr/>
        </p:nvCxnSpPr>
        <p:spPr>
          <a:xfrm>
            <a:off x="2000653" y="5455592"/>
            <a:ext cx="950036"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sp>
        <p:nvSpPr>
          <p:cNvPr id="39" name="流程图: 多文档 38"/>
          <p:cNvSpPr/>
          <p:nvPr/>
        </p:nvSpPr>
        <p:spPr>
          <a:xfrm>
            <a:off x="5653855" y="4258512"/>
            <a:ext cx="997376" cy="964715"/>
          </a:xfrm>
          <a:prstGeom prst="flowChartMultidocument">
            <a:avLst/>
          </a:prstGeom>
          <a:solidFill>
            <a:srgbClr val="62B230"/>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Cache</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40" name="圆柱形 39"/>
          <p:cNvSpPr/>
          <p:nvPr/>
        </p:nvSpPr>
        <p:spPr>
          <a:xfrm>
            <a:off x="7956117" y="4396692"/>
            <a:ext cx="1313411" cy="673489"/>
          </a:xfrm>
          <a:prstGeom prst="can">
            <a:avLst/>
          </a:prstGeom>
          <a:solidFill>
            <a:srgbClr val="30B5C5"/>
          </a:solidFill>
          <a:ln>
            <a:solidFill>
              <a:srgbClr val="5DAE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Disk</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cxnSp>
        <p:nvCxnSpPr>
          <p:cNvPr id="41" name="直接箭头连接符 40"/>
          <p:cNvCxnSpPr/>
          <p:nvPr/>
        </p:nvCxnSpPr>
        <p:spPr>
          <a:xfrm>
            <a:off x="6651954" y="4771582"/>
            <a:ext cx="1368267"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sp>
        <p:nvSpPr>
          <p:cNvPr id="42" name="矩形 41"/>
          <p:cNvSpPr/>
          <p:nvPr/>
        </p:nvSpPr>
        <p:spPr>
          <a:xfrm>
            <a:off x="9316714" y="3975876"/>
            <a:ext cx="1089187" cy="731520"/>
          </a:xfrm>
          <a:prstGeom prst="rect">
            <a:avLst/>
          </a:prstGeom>
          <a:solidFill>
            <a:srgbClr val="30B5C5"/>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b="0" u="none" dirty="0">
                <a:latin typeface="Huawei Sans" panose="020C0503030203020204" pitchFamily="34" charset="0"/>
              </a:rPr>
              <a:t>Reduce</a:t>
            </a:r>
          </a:p>
        </p:txBody>
      </p:sp>
      <p:cxnSp>
        <p:nvCxnSpPr>
          <p:cNvPr id="43" name="直接箭头连接符 42"/>
          <p:cNvCxnSpPr/>
          <p:nvPr/>
        </p:nvCxnSpPr>
        <p:spPr>
          <a:xfrm>
            <a:off x="9269528" y="4814762"/>
            <a:ext cx="1262986" cy="0"/>
          </a:xfrm>
          <a:prstGeom prst="straightConnector1">
            <a:avLst/>
          </a:prstGeom>
          <a:ln w="76200">
            <a:solidFill>
              <a:srgbClr val="56C4D2"/>
            </a:solidFill>
            <a:tailEnd type="triangle"/>
          </a:ln>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9170471D-AF14-4939-98F4-706AB0C4197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191347" y="-477321"/>
            <a:ext cx="1632198" cy="1529835"/>
          </a:xfrm>
          <a:prstGeom prst="rect">
            <a:avLst/>
          </a:prstGeom>
        </p:spPr>
      </p:pic>
      <p:pic>
        <p:nvPicPr>
          <p:cNvPr id="46" name="Graphic 45">
            <a:extLst>
              <a:ext uri="{FF2B5EF4-FFF2-40B4-BE49-F238E27FC236}">
                <a16:creationId xmlns:a16="http://schemas.microsoft.com/office/drawing/2014/main" id="{74404A13-86BE-4D45-8206-F7D5DD0933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126" y="6342561"/>
            <a:ext cx="2090144" cy="353721"/>
          </a:xfrm>
          <a:prstGeom prst="rect">
            <a:avLst/>
          </a:prstGeom>
        </p:spPr>
      </p:pic>
      <p:sp>
        <p:nvSpPr>
          <p:cNvPr id="47" name="Rectangle 46">
            <a:extLst>
              <a:ext uri="{FF2B5EF4-FFF2-40B4-BE49-F238E27FC236}">
                <a16:creationId xmlns:a16="http://schemas.microsoft.com/office/drawing/2014/main" id="{6DBAF127-1310-4C0F-9820-EEF7ED34AAB7}"/>
              </a:ext>
            </a:extLst>
          </p:cNvPr>
          <p:cNvSpPr/>
          <p:nvPr/>
        </p:nvSpPr>
        <p:spPr>
          <a:xfrm>
            <a:off x="132947" y="130732"/>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48" name="TextBox 47">
            <a:extLst>
              <a:ext uri="{FF2B5EF4-FFF2-40B4-BE49-F238E27FC236}">
                <a16:creationId xmlns:a16="http://schemas.microsoft.com/office/drawing/2014/main" id="{48FF13F8-A65A-4359-A0BE-22F85FEC0EAB}"/>
              </a:ext>
            </a:extLst>
          </p:cNvPr>
          <p:cNvSpPr txBox="1"/>
          <p:nvPr/>
        </p:nvSpPr>
        <p:spPr>
          <a:xfrm>
            <a:off x="259201" y="228568"/>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49" name="TextBox 48">
            <a:extLst>
              <a:ext uri="{FF2B5EF4-FFF2-40B4-BE49-F238E27FC236}">
                <a16:creationId xmlns:a16="http://schemas.microsoft.com/office/drawing/2014/main" id="{E2B0BD23-3819-4C1A-BF2A-ED5DFC6498BC}"/>
              </a:ext>
            </a:extLst>
          </p:cNvPr>
          <p:cNvSpPr txBox="1"/>
          <p:nvPr/>
        </p:nvSpPr>
        <p:spPr>
          <a:xfrm>
            <a:off x="240126" y="390425"/>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9531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标题 61"/>
          <p:cNvSpPr>
            <a:spLocks noGrp="1"/>
          </p:cNvSpPr>
          <p:nvPr>
            <p:ph type="title"/>
          </p:nvPr>
        </p:nvSpPr>
        <p:spPr>
          <a:xfrm>
            <a:off x="820015" y="1263497"/>
            <a:ext cx="9894887" cy="538163"/>
          </a:xfrm>
        </p:spPr>
        <p:txBody>
          <a:bodyPr>
            <a:noAutofit/>
          </a:bodyPr>
          <a:lstStyle/>
          <a:p>
            <a:r>
              <a:rPr lang="zh-CN" altLang="en-US" sz="3600" b="1" dirty="0">
                <a:solidFill>
                  <a:srgbClr val="784658"/>
                </a:solidFill>
                <a:ea typeface="+mn-ea"/>
                <a:cs typeface="+mn-cs"/>
              </a:rPr>
              <a:t>Shuffle Process</a:t>
            </a:r>
            <a:endParaRPr lang="en-US" altLang="en-US" sz="3600" b="1" dirty="0">
              <a:solidFill>
                <a:srgbClr val="784658"/>
              </a:solidFill>
              <a:ea typeface="+mn-ea"/>
              <a:cs typeface="+mn-cs"/>
              <a:sym typeface="Huawei Sans" panose="020C0503030203020204" pitchFamily="34" charset="0"/>
            </a:endParaRPr>
          </a:p>
        </p:txBody>
      </p:sp>
      <p:sp>
        <p:nvSpPr>
          <p:cNvPr id="11" name="文本占位符 10"/>
          <p:cNvSpPr>
            <a:spLocks noGrp="1"/>
          </p:cNvSpPr>
          <p:nvPr>
            <p:ph type="body" sz="quarter" idx="10"/>
          </p:nvPr>
        </p:nvSpPr>
        <p:spPr>
          <a:xfrm>
            <a:off x="304800" y="2525998"/>
            <a:ext cx="11444288" cy="3641556"/>
          </a:xfrm>
        </p:spPr>
        <p:txBody>
          <a:bodyPr>
            <a:noAutofit/>
          </a:bodyPr>
          <a:lstStyle/>
          <a:p>
            <a:pPr algn="l"/>
            <a:r>
              <a:rPr sz="3200" b="0" u="none" dirty="0">
                <a:solidFill>
                  <a:srgbClr val="000000"/>
                </a:solidFill>
                <a:latin typeface="Huawei Sans" panose="020C0503030203020204" pitchFamily="34" charset="0"/>
              </a:rPr>
              <a:t>Shuffle is a process of transferring intermediate data between the Map and Reduce phases, </a:t>
            </a:r>
            <a:r>
              <a:rPr sz="3200" dirty="0">
                <a:solidFill>
                  <a:srgbClr val="000000"/>
                </a:solidFill>
              </a:rPr>
              <a:t>including</a:t>
            </a:r>
            <a:r>
              <a:rPr sz="3200" b="0" u="none" dirty="0">
                <a:solidFill>
                  <a:srgbClr val="000000"/>
                </a:solidFill>
                <a:latin typeface="Huawei Sans" panose="020C0503030203020204" pitchFamily="34" charset="0"/>
              </a:rPr>
              <a:t> obtaining MOF files by Reduce tasks from Map tasks </a:t>
            </a:r>
            <a:r>
              <a:rPr lang="en-US" sz="3200" b="0" u="none" dirty="0">
                <a:solidFill>
                  <a:srgbClr val="000000"/>
                </a:solidFill>
                <a:latin typeface="Huawei Sans" panose="020C0503030203020204" pitchFamily="34" charset="0"/>
              </a:rPr>
              <a:t>as well as</a:t>
            </a:r>
            <a:r>
              <a:rPr sz="3200" b="0" u="none" dirty="0">
                <a:solidFill>
                  <a:srgbClr val="000000"/>
                </a:solidFill>
                <a:latin typeface="Huawei Sans" panose="020C0503030203020204" pitchFamily="34" charset="0"/>
              </a:rPr>
              <a:t> sorting and merging MOF files.</a:t>
            </a:r>
            <a:endParaRPr lang="zh-CN" altLang="en-US" sz="3200" dirty="0">
              <a:latin typeface="Huawei Sans" panose="020C0503030203020204" pitchFamily="34" charset="0"/>
              <a:sym typeface="Huawei Sans" panose="020C0503030203020204" pitchFamily="34" charset="0"/>
            </a:endParaRPr>
          </a:p>
        </p:txBody>
      </p:sp>
      <p:pic>
        <p:nvPicPr>
          <p:cNvPr id="4" name="Picture 3">
            <a:extLst>
              <a:ext uri="{FF2B5EF4-FFF2-40B4-BE49-F238E27FC236}">
                <a16:creationId xmlns:a16="http://schemas.microsoft.com/office/drawing/2014/main" id="{1C085465-7F02-41F5-9B58-39E50E0F880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37800" y="-358518"/>
            <a:ext cx="1632198" cy="1529835"/>
          </a:xfrm>
          <a:prstGeom prst="rect">
            <a:avLst/>
          </a:prstGeom>
        </p:spPr>
      </p:pic>
      <p:pic>
        <p:nvPicPr>
          <p:cNvPr id="5" name="Graphic 4">
            <a:extLst>
              <a:ext uri="{FF2B5EF4-FFF2-40B4-BE49-F238E27FC236}">
                <a16:creationId xmlns:a16="http://schemas.microsoft.com/office/drawing/2014/main" id="{5550E996-B825-4F14-A431-11301F1D671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6" name="Rectangle 5">
            <a:extLst>
              <a:ext uri="{FF2B5EF4-FFF2-40B4-BE49-F238E27FC236}">
                <a16:creationId xmlns:a16="http://schemas.microsoft.com/office/drawing/2014/main" id="{4031E975-9075-4751-9B3D-B29CF786A82D}"/>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7" name="TextBox 6">
            <a:extLst>
              <a:ext uri="{FF2B5EF4-FFF2-40B4-BE49-F238E27FC236}">
                <a16:creationId xmlns:a16="http://schemas.microsoft.com/office/drawing/2014/main" id="{3B3A1381-33DC-477B-B504-AF8FF0C7354B}"/>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 name="TextBox 7">
            <a:extLst>
              <a:ext uri="{FF2B5EF4-FFF2-40B4-BE49-F238E27FC236}">
                <a16:creationId xmlns:a16="http://schemas.microsoft.com/office/drawing/2014/main" id="{BEDEB0BA-1642-4E9C-B089-3F86F052BBCF}"/>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7842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Autofit/>
          </a:bodyPr>
          <a:lstStyle/>
          <a:p>
            <a:r>
              <a:rPr b="0" u="none">
                <a:latin typeface="Huawei Sans" panose="020C0503030203020204" pitchFamily="34" charset="0"/>
              </a:rPr>
              <a:t>Example WordCount</a:t>
            </a:r>
          </a:p>
        </p:txBody>
      </p:sp>
      <p:grpSp>
        <p:nvGrpSpPr>
          <p:cNvPr id="44" name="组合 43"/>
          <p:cNvGrpSpPr/>
          <p:nvPr/>
        </p:nvGrpSpPr>
        <p:grpSpPr>
          <a:xfrm>
            <a:off x="5060435" y="5454503"/>
            <a:ext cx="826686" cy="338536"/>
            <a:chOff x="10089961" y="11034529"/>
            <a:chExt cx="1670290" cy="720809"/>
          </a:xfrm>
        </p:grpSpPr>
        <p:cxnSp>
          <p:nvCxnSpPr>
            <p:cNvPr id="45" name="直接连接符 29"/>
            <p:cNvCxnSpPr>
              <a:cxnSpLocks noChangeShapeType="1"/>
            </p:cNvCxnSpPr>
            <p:nvPr/>
          </p:nvCxnSpPr>
          <p:spPr bwMode="auto">
            <a:xfrm>
              <a:off x="10680626" y="11394933"/>
              <a:ext cx="1079625" cy="0"/>
            </a:xfrm>
            <a:prstGeom prst="line">
              <a:avLst/>
            </a:prstGeom>
            <a:noFill/>
            <a:ln w="28575" algn="ctr">
              <a:solidFill>
                <a:schemeClr val="bg1">
                  <a:lumMod val="65000"/>
                </a:schemeClr>
              </a:solidFill>
              <a:prstDash val="solid"/>
              <a:round/>
              <a:headEnd type="none" w="med" len="med"/>
              <a:tailEnd type="triangle" w="lg" len="lg"/>
            </a:ln>
            <a:extLst>
              <a:ext uri="{909E8E84-426E-40DD-AFC4-6F175D3DCCD1}">
                <a14:hiddenFill xmlns:a14="http://schemas.microsoft.com/office/drawing/2010/main">
                  <a:noFill/>
                </a14:hiddenFill>
              </a:ext>
            </a:extLst>
          </p:spPr>
        </p:cxnSp>
        <p:sp>
          <p:nvSpPr>
            <p:cNvPr id="46" name="椭圆 45"/>
            <p:cNvSpPr/>
            <p:nvPr/>
          </p:nvSpPr>
          <p:spPr>
            <a:xfrm>
              <a:off x="10089961" y="11034529"/>
              <a:ext cx="720807" cy="720809"/>
            </a:xfrm>
            <a:prstGeom prst="ellipse">
              <a:avLst/>
            </a:prstGeom>
            <a:solidFill>
              <a:srgbClr val="ED6D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1" u="none">
                  <a:latin typeface="Huawei Sans" panose="020C0503030203020204" pitchFamily="34" charset="0"/>
                </a:rPr>
                <a:t>4</a:t>
              </a:r>
              <a:endParaRPr lang="zh-CN" altLang="en-US" sz="12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aphicFrame>
        <p:nvGraphicFramePr>
          <p:cNvPr id="47" name="表格 46"/>
          <p:cNvGraphicFramePr>
            <a:graphicFrameLocks noGrp="1"/>
          </p:cNvGraphicFramePr>
          <p:nvPr/>
        </p:nvGraphicFramePr>
        <p:xfrm>
          <a:off x="5879753" y="4762243"/>
          <a:ext cx="1313722" cy="1440980"/>
        </p:xfrm>
        <a:graphic>
          <a:graphicData uri="http://schemas.openxmlformats.org/drawingml/2006/table">
            <a:tbl>
              <a:tblPr firstRow="1" bandRow="1">
                <a:tableStyleId>{5C22544A-7EE6-4342-B048-85BDC9FD1C3A}</a:tableStyleId>
              </a:tblPr>
              <a:tblGrid>
                <a:gridCol w="656861">
                  <a:extLst>
                    <a:ext uri="{9D8B030D-6E8A-4147-A177-3AD203B41FA5}">
                      <a16:colId xmlns:a16="http://schemas.microsoft.com/office/drawing/2014/main" val="2113102687"/>
                    </a:ext>
                  </a:extLst>
                </a:gridCol>
                <a:gridCol w="656861">
                  <a:extLst>
                    <a:ext uri="{9D8B030D-6E8A-4147-A177-3AD203B41FA5}">
                      <a16:colId xmlns:a16="http://schemas.microsoft.com/office/drawing/2014/main" val="3761588543"/>
                    </a:ext>
                  </a:extLst>
                </a:gridCol>
              </a:tblGrid>
              <a:tr h="288196">
                <a:tc>
                  <a:txBody>
                    <a:bodyPr/>
                    <a:lstStyle/>
                    <a:p>
                      <a:pPr algn="ctr"/>
                      <a:r>
                        <a:rPr sz="1200" b="0" u="none" dirty="0">
                          <a:latin typeface="Huawei Sans" panose="020C0503030203020204" pitchFamily="34" charset="0"/>
                        </a:rPr>
                        <a:t>Key</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no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E7FB7"/>
                    </a:solidFill>
                  </a:tcPr>
                </a:tc>
                <a:tc>
                  <a:txBody>
                    <a:bodyPr/>
                    <a:lstStyle/>
                    <a:p>
                      <a:pPr algn="ctr"/>
                      <a:r>
                        <a:rPr sz="1200" b="0" u="none" dirty="0">
                          <a:latin typeface="Huawei Sans" panose="020C0503030203020204" pitchFamily="34" charset="0"/>
                        </a:rPr>
                        <a:t>Value</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E7FB7"/>
                    </a:solidFill>
                  </a:tcPr>
                </a:tc>
                <a:extLst>
                  <a:ext uri="{0D108BD9-81ED-4DB2-BD59-A6C34878D82A}">
                    <a16:rowId xmlns:a16="http://schemas.microsoft.com/office/drawing/2014/main" val="2708210656"/>
                  </a:ext>
                </a:extLst>
              </a:tr>
              <a:tr h="288196">
                <a:tc>
                  <a:txBody>
                    <a:bodyPr/>
                    <a:lstStyle/>
                    <a:p>
                      <a:pPr algn="ctr"/>
                      <a:r>
                        <a:rPr sz="1200" b="0" u="none" dirty="0">
                          <a:solidFill>
                            <a:srgbClr val="505050"/>
                          </a:solidFill>
                          <a:latin typeface="Huawei Sans" panose="020C0503030203020204" pitchFamily="34" charset="0"/>
                        </a:rPr>
                        <a:t>a</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tc>
                  <a:txBody>
                    <a:bodyPr/>
                    <a:lstStyle/>
                    <a:p>
                      <a:pPr algn="ctr"/>
                      <a:r>
                        <a:rPr sz="1200" b="0" u="none">
                          <a:solidFill>
                            <a:srgbClr val="505050"/>
                          </a:solidFill>
                          <a:latin typeface="Huawei Sans" panose="020C0503030203020204" pitchFamily="34" charset="0"/>
                        </a:rPr>
                        <a:t>3</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extLst>
                  <a:ext uri="{0D108BD9-81ED-4DB2-BD59-A6C34878D82A}">
                    <a16:rowId xmlns:a16="http://schemas.microsoft.com/office/drawing/2014/main" val="2119440757"/>
                  </a:ext>
                </a:extLst>
              </a:tr>
              <a:tr h="288196">
                <a:tc>
                  <a:txBody>
                    <a:bodyPr/>
                    <a:lstStyle/>
                    <a:p>
                      <a:pPr algn="ctr"/>
                      <a:r>
                        <a:rPr sz="1200" b="0" u="none">
                          <a:solidFill>
                            <a:srgbClr val="505050"/>
                          </a:solidFill>
                          <a:latin typeface="Huawei Sans" panose="020C0503030203020204" pitchFamily="34" charset="0"/>
                        </a:rPr>
                        <a:t>are</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algn="ctr"/>
                      <a:r>
                        <a:rPr sz="1200" b="0" u="none">
                          <a:solidFill>
                            <a:srgbClr val="505050"/>
                          </a:solidFill>
                          <a:latin typeface="Huawei Sans" panose="020C0503030203020204" pitchFamily="34" charset="0"/>
                        </a:rPr>
                        <a:t>2</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1691320115"/>
                  </a:ext>
                </a:extLst>
              </a:tr>
              <a:tr h="288196">
                <a:tc>
                  <a:txBody>
                    <a:bodyPr/>
                    <a:lstStyle/>
                    <a:p>
                      <a:pPr algn="ctr"/>
                      <a:r>
                        <a:rPr sz="1200" b="0" u="none">
                          <a:solidFill>
                            <a:srgbClr val="505050"/>
                          </a:solidFill>
                          <a:latin typeface="Huawei Sans" panose="020C0503030203020204" pitchFamily="34" charset="0"/>
                        </a:rPr>
                        <a:t>hi</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tc>
                  <a:txBody>
                    <a:bodyPr/>
                    <a:lstStyle/>
                    <a:p>
                      <a:pPr algn="ctr"/>
                      <a:r>
                        <a:rPr sz="1200" b="0" u="none">
                          <a:solidFill>
                            <a:srgbClr val="505050"/>
                          </a:solidFill>
                          <a:latin typeface="Huawei Sans" panose="020C0503030203020204" pitchFamily="34" charset="0"/>
                        </a:rPr>
                        <a:t>2</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extLst>
                  <a:ext uri="{0D108BD9-81ED-4DB2-BD59-A6C34878D82A}">
                    <a16:rowId xmlns:a16="http://schemas.microsoft.com/office/drawing/2014/main" val="1305949389"/>
                  </a:ext>
                </a:extLst>
              </a:tr>
              <a:tr h="288196">
                <a:tc>
                  <a:txBody>
                    <a:bodyPr/>
                    <a:lstStyle/>
                    <a:p>
                      <a:pPr algn="ctr"/>
                      <a:r>
                        <a:rPr sz="1200" b="0" u="none">
                          <a:solidFill>
                            <a:srgbClr val="505050"/>
                          </a:solidFill>
                          <a:latin typeface="Huawei Sans" panose="020C0503030203020204" pitchFamily="34" charset="0"/>
                        </a:rPr>
                        <a:t>hello</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algn="ctr"/>
                      <a:r>
                        <a:rPr sz="1200" b="0" u="none" dirty="0">
                          <a:solidFill>
                            <a:srgbClr val="505050"/>
                          </a:solidFill>
                          <a:latin typeface="Huawei Sans" panose="020C0503030203020204" pitchFamily="34" charset="0"/>
                        </a:rPr>
                        <a:t>3</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2695206340"/>
                  </a:ext>
                </a:extLst>
              </a:tr>
            </a:tbl>
          </a:graphicData>
        </a:graphic>
      </p:graphicFrame>
      <p:graphicFrame>
        <p:nvGraphicFramePr>
          <p:cNvPr id="48" name="表格 47"/>
          <p:cNvGraphicFramePr>
            <a:graphicFrameLocks noGrp="1"/>
          </p:cNvGraphicFramePr>
          <p:nvPr/>
        </p:nvGraphicFramePr>
        <p:xfrm>
          <a:off x="9094471" y="3581524"/>
          <a:ext cx="1522418" cy="2605159"/>
        </p:xfrm>
        <a:graphic>
          <a:graphicData uri="http://schemas.openxmlformats.org/drawingml/2006/table">
            <a:tbl>
              <a:tblPr firstRow="1" bandRow="1">
                <a:tableStyleId>{5C22544A-7EE6-4342-B048-85BDC9FD1C3A}</a:tableStyleId>
              </a:tblPr>
              <a:tblGrid>
                <a:gridCol w="761209">
                  <a:extLst>
                    <a:ext uri="{9D8B030D-6E8A-4147-A177-3AD203B41FA5}">
                      <a16:colId xmlns:a16="http://schemas.microsoft.com/office/drawing/2014/main" val="2113102687"/>
                    </a:ext>
                  </a:extLst>
                </a:gridCol>
                <a:gridCol w="761209">
                  <a:extLst>
                    <a:ext uri="{9D8B030D-6E8A-4147-A177-3AD203B41FA5}">
                      <a16:colId xmlns:a16="http://schemas.microsoft.com/office/drawing/2014/main" val="3761588543"/>
                    </a:ext>
                  </a:extLst>
                </a:gridCol>
              </a:tblGrid>
              <a:tr h="275359">
                <a:tc>
                  <a:txBody>
                    <a:bodyPr/>
                    <a:lstStyle/>
                    <a:p>
                      <a:pPr algn="ctr"/>
                      <a:r>
                        <a:rPr sz="1200" b="0" u="none" dirty="0">
                          <a:latin typeface="Huawei Sans" panose="020C0503030203020204" pitchFamily="34" charset="0"/>
                        </a:rPr>
                        <a:t>Key</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mpd="sng">
                      <a:noFill/>
                    </a:lnL>
                    <a:lnR w="12700" cap="flat" cmpd="sng" algn="ctr">
                      <a:solidFill>
                        <a:srgbClr val="37ADDF"/>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E7FB7"/>
                    </a:solidFill>
                  </a:tcPr>
                </a:tc>
                <a:tc>
                  <a:txBody>
                    <a:bodyPr/>
                    <a:lstStyle/>
                    <a:p>
                      <a:pPr algn="ctr"/>
                      <a:r>
                        <a:rPr sz="1200" b="0" u="none">
                          <a:latin typeface="Huawei Sans" panose="020C0503030203020204" pitchFamily="34" charset="0"/>
                        </a:rPr>
                        <a:t>Value</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E7FB7"/>
                    </a:solidFill>
                  </a:tcPr>
                </a:tc>
                <a:extLst>
                  <a:ext uri="{0D108BD9-81ED-4DB2-BD59-A6C34878D82A}">
                    <a16:rowId xmlns:a16="http://schemas.microsoft.com/office/drawing/2014/main" val="2708210656"/>
                  </a:ext>
                </a:extLst>
              </a:tr>
              <a:tr h="218869">
                <a:tc>
                  <a:txBody>
                    <a:bodyPr/>
                    <a:lstStyle/>
                    <a:p>
                      <a:pPr algn="ctr"/>
                      <a:r>
                        <a:rPr sz="1200" b="0" u="none">
                          <a:solidFill>
                            <a:srgbClr val="505050"/>
                          </a:solidFill>
                          <a:latin typeface="Huawei Sans" panose="020C0503030203020204" pitchFamily="34" charset="0"/>
                        </a:rPr>
                        <a:t>a</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extLst>
                  <a:ext uri="{0D108BD9-81ED-4DB2-BD59-A6C34878D82A}">
                    <a16:rowId xmlns:a16="http://schemas.microsoft.com/office/drawing/2014/main" val="2119440757"/>
                  </a:ext>
                </a:extLst>
              </a:tr>
              <a:tr h="21886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a</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1691320115"/>
                  </a:ext>
                </a:extLst>
              </a:tr>
              <a:tr h="21886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a</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rgbClr val="D4EFFC"/>
                    </a:solidFill>
                  </a:tcPr>
                </a:tc>
                <a:extLst>
                  <a:ext uri="{0D108BD9-81ED-4DB2-BD59-A6C34878D82A}">
                    <a16:rowId xmlns:a16="http://schemas.microsoft.com/office/drawing/2014/main" val="1305949389"/>
                  </a:ext>
                </a:extLst>
              </a:tr>
              <a:tr h="21886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dirty="0">
                          <a:solidFill>
                            <a:srgbClr val="505050"/>
                          </a:solidFill>
                          <a:latin typeface="Huawei Sans" panose="020C0503030203020204" pitchFamily="34" charset="0"/>
                        </a:rPr>
                        <a:t>are</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2695206340"/>
                  </a:ext>
                </a:extLst>
              </a:tr>
              <a:tr h="21886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are</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3079027903"/>
                  </a:ext>
                </a:extLst>
              </a:tr>
              <a:tr h="218869">
                <a:tc>
                  <a:txBody>
                    <a:bodyPr/>
                    <a:lstStyle/>
                    <a:p>
                      <a:pPr algn="ctr"/>
                      <a:r>
                        <a:rPr sz="1200" b="0" u="none">
                          <a:solidFill>
                            <a:srgbClr val="505050"/>
                          </a:solidFill>
                          <a:latin typeface="Huawei Sans" panose="020C0503030203020204" pitchFamily="34" charset="0"/>
                        </a:rPr>
                        <a:t>hi</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2575904918"/>
                  </a:ext>
                </a:extLst>
              </a:tr>
              <a:tr h="21886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hi</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603729915"/>
                  </a:ext>
                </a:extLst>
              </a:tr>
              <a:tr h="218869">
                <a:tc>
                  <a:txBody>
                    <a:bodyPr/>
                    <a:lstStyle/>
                    <a:p>
                      <a:pPr algn="ctr"/>
                      <a:r>
                        <a:rPr sz="1200" b="0" u="none" dirty="0">
                          <a:solidFill>
                            <a:srgbClr val="505050"/>
                          </a:solidFill>
                          <a:latin typeface="Huawei Sans" panose="020C0503030203020204" pitchFamily="34" charset="0"/>
                        </a:rPr>
                        <a:t>hello</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2826395794"/>
                  </a:ext>
                </a:extLst>
              </a:tr>
              <a:tr h="21886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hello</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1904519738"/>
                  </a:ext>
                </a:extLst>
              </a:tr>
              <a:tr h="21886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sz="1200" b="0" u="none">
                          <a:solidFill>
                            <a:srgbClr val="505050"/>
                          </a:solidFill>
                          <a:latin typeface="Huawei Sans" panose="020C0503030203020204" pitchFamily="34" charset="0"/>
                        </a:rPr>
                        <a:t>hello</a:t>
                      </a:r>
                      <a:endParaRPr lang="zh-CN" altLang="en-US"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sz="1200" b="0" u="none" dirty="0">
                          <a:solidFill>
                            <a:srgbClr val="505050"/>
                          </a:solidFill>
                          <a:latin typeface="Huawei Sans" panose="020C0503030203020204" pitchFamily="34" charset="0"/>
                        </a:rPr>
                        <a:t>1</a:t>
                      </a:r>
                      <a:endParaRPr kumimoji="0" lang="zh-CN" altLang="en-US" sz="1200" b="0" i="0" u="none" strike="noStrike" kern="1200" cap="none" spc="0" normalizeH="0" baseline="0" noProof="0" dirty="0">
                        <a:ln>
                          <a:noFill/>
                        </a:ln>
                        <a:solidFill>
                          <a:srgbClr val="505050"/>
                        </a:solidFill>
                        <a:effectLst/>
                        <a:uLnTx/>
                        <a:uFillTx/>
                        <a:latin typeface="Huawei Sans" panose="020C0503030203020204" pitchFamily="34" charset="0"/>
                        <a:ea typeface="方正兰亭黑简体" panose="02000000000000000000" pitchFamily="2" charset="-122"/>
                        <a:cs typeface="+mn-ea"/>
                        <a:sym typeface="Huawei Sans" panose="020C0503030203020204" pitchFamily="34" charset="0"/>
                      </a:endParaRPr>
                    </a:p>
                  </a:txBody>
                  <a:tcPr marL="50099" marR="50099" marT="25050" marB="25050" anchor="ctr">
                    <a:lnL w="12700" cap="flat" cmpd="sng" algn="ctr">
                      <a:solidFill>
                        <a:srgbClr val="37ADDF"/>
                      </a:solidFill>
                      <a:prstDash val="solid"/>
                      <a:round/>
                      <a:headEnd type="none" w="med" len="med"/>
                      <a:tailEnd type="none" w="med" len="med"/>
                    </a:lnL>
                    <a:lnR w="12700" cap="flat" cmpd="sng" algn="ctr">
                      <a:solidFill>
                        <a:srgbClr val="37ADDF"/>
                      </a:solidFill>
                      <a:prstDash val="solid"/>
                      <a:round/>
                      <a:headEnd type="none" w="med" len="med"/>
                      <a:tailEnd type="none" w="med" len="med"/>
                    </a:lnR>
                    <a:lnT w="12700" cap="flat" cmpd="sng" algn="ctr">
                      <a:solidFill>
                        <a:srgbClr val="37ADDF"/>
                      </a:solidFill>
                      <a:prstDash val="solid"/>
                      <a:round/>
                      <a:headEnd type="none" w="med" len="med"/>
                      <a:tailEnd type="none" w="med" len="med"/>
                    </a:lnT>
                    <a:lnB w="12700" cap="flat" cmpd="sng" algn="ctr">
                      <a:solidFill>
                        <a:srgbClr val="37ADDF"/>
                      </a:solidFill>
                      <a:prstDash val="solid"/>
                      <a:round/>
                      <a:headEnd type="none" w="med" len="med"/>
                      <a:tailEnd type="none" w="med" len="med"/>
                    </a:lnB>
                    <a:solidFill>
                      <a:schemeClr val="bg1"/>
                    </a:solidFill>
                  </a:tcPr>
                </a:tc>
                <a:extLst>
                  <a:ext uri="{0D108BD9-81ED-4DB2-BD59-A6C34878D82A}">
                    <a16:rowId xmlns:a16="http://schemas.microsoft.com/office/drawing/2014/main" val="3298925799"/>
                  </a:ext>
                </a:extLst>
              </a:tr>
            </a:tbl>
          </a:graphicData>
        </a:graphic>
      </p:graphicFrame>
      <p:grpSp>
        <p:nvGrpSpPr>
          <p:cNvPr id="49" name="组合 48"/>
          <p:cNvGrpSpPr/>
          <p:nvPr/>
        </p:nvGrpSpPr>
        <p:grpSpPr>
          <a:xfrm>
            <a:off x="1618397" y="3091149"/>
            <a:ext cx="2205728" cy="1190954"/>
            <a:chOff x="3911874" y="6251236"/>
            <a:chExt cx="4456594" cy="2535771"/>
          </a:xfrm>
        </p:grpSpPr>
        <p:sp>
          <p:nvSpPr>
            <p:cNvPr id="50" name="圆角矩形 49"/>
            <p:cNvSpPr/>
            <p:nvPr/>
          </p:nvSpPr>
          <p:spPr>
            <a:xfrm>
              <a:off x="4087522" y="6874663"/>
              <a:ext cx="1980000" cy="1152657"/>
            </a:xfrm>
            <a:prstGeom prst="roundRect">
              <a:avLst>
                <a:gd name="adj" fmla="val 6751"/>
              </a:avLst>
            </a:prstGeom>
            <a:solidFill>
              <a:srgbClr val="BEE9E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51" name="圆角矩形 50"/>
            <p:cNvSpPr/>
            <p:nvPr/>
          </p:nvSpPr>
          <p:spPr>
            <a:xfrm>
              <a:off x="6216284" y="6874663"/>
              <a:ext cx="1980000" cy="1152657"/>
            </a:xfrm>
            <a:prstGeom prst="roundRect">
              <a:avLst>
                <a:gd name="adj" fmla="val 5098"/>
              </a:avLst>
            </a:prstGeom>
            <a:solidFill>
              <a:srgbClr val="BEE9E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52" name="矩形 51"/>
            <p:cNvSpPr/>
            <p:nvPr/>
          </p:nvSpPr>
          <p:spPr>
            <a:xfrm>
              <a:off x="6216284" y="8074946"/>
              <a:ext cx="1980000" cy="574741"/>
            </a:xfrm>
            <a:prstGeom prst="rect">
              <a:avLst/>
            </a:prstGeom>
            <a:solidFill>
              <a:srgbClr val="81C15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0" u="none">
                  <a:latin typeface="Huawei Sans" panose="020C0503030203020204" pitchFamily="34" charset="0"/>
                </a:rPr>
                <a:t>A.1</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53" name="矩形 52"/>
            <p:cNvSpPr/>
            <p:nvPr/>
          </p:nvSpPr>
          <p:spPr>
            <a:xfrm>
              <a:off x="4050802" y="8074946"/>
              <a:ext cx="1980000" cy="576000"/>
            </a:xfrm>
            <a:prstGeom prst="rect">
              <a:avLst/>
            </a:prstGeom>
            <a:solidFill>
              <a:srgbClr val="ED6D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0" u="none">
                  <a:latin typeface="Huawei Sans" panose="020C0503030203020204" pitchFamily="34" charset="0"/>
                </a:rPr>
                <a:t>Container</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54" name="矩形 27"/>
            <p:cNvSpPr>
              <a:spLocks noChangeArrowheads="1"/>
            </p:cNvSpPr>
            <p:nvPr/>
          </p:nvSpPr>
          <p:spPr bwMode="auto">
            <a:xfrm>
              <a:off x="7590045" y="6352813"/>
              <a:ext cx="761767" cy="589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lnSpc>
                  <a:spcPct val="140000"/>
                </a:lnSpc>
                <a:spcBef>
                  <a:spcPct val="30000"/>
                </a:spcBef>
                <a:buClr>
                  <a:srgbClr val="808080"/>
                </a:buClr>
                <a:buSzPct val="60000"/>
                <a:buFont typeface="Wingdings" panose="05000000000000000000" pitchFamily="2" charset="2"/>
                <a:buChar char="l"/>
                <a:defRPr sz="2200">
                  <a:solidFill>
                    <a:schemeClr val="tx1"/>
                  </a:solidFill>
                  <a:latin typeface="Arial" pitchFamily="34" charset="0"/>
                  <a:ea typeface="华文细黑" panose="02010600040101010101" pitchFamily="2" charset="-122"/>
                </a:defRPr>
              </a:lvl1pPr>
              <a:lvl2pPr marL="742950" indent="-285750">
                <a:lnSpc>
                  <a:spcPct val="140000"/>
                </a:lnSpc>
                <a:spcBef>
                  <a:spcPct val="30000"/>
                </a:spcBef>
                <a:buClr>
                  <a:schemeClr val="tx1"/>
                </a:buClr>
                <a:buSzPct val="50000"/>
                <a:buFont typeface="Wingdings" panose="05000000000000000000" pitchFamily="2" charset="2"/>
                <a:buChar char="p"/>
                <a:defRPr sz="2000">
                  <a:solidFill>
                    <a:schemeClr val="tx1"/>
                  </a:solidFill>
                  <a:latin typeface="Arial" pitchFamily="34" charset="0"/>
                  <a:ea typeface="华文细黑" panose="02010600040101010101" pitchFamily="2" charset="-122"/>
                </a:defRPr>
              </a:lvl2pPr>
              <a:lvl3pPr marL="1143000" indent="-228600">
                <a:lnSpc>
                  <a:spcPct val="140000"/>
                </a:lnSpc>
                <a:spcBef>
                  <a:spcPct val="30000"/>
                </a:spcBef>
                <a:buSzPct val="50000"/>
                <a:buFont typeface="Wingdings" panose="05000000000000000000" pitchFamily="2" charset="2"/>
                <a:buChar char="n"/>
                <a:defRPr sz="2400">
                  <a:solidFill>
                    <a:schemeClr val="tx1"/>
                  </a:solidFill>
                  <a:latin typeface="Arial" pitchFamily="34" charset="0"/>
                  <a:ea typeface="华文细黑" panose="02010600040101010101" pitchFamily="2" charset="-122"/>
                </a:defRPr>
              </a:lvl3pPr>
              <a:lvl4pPr marL="1600200" indent="-228600">
                <a:lnSpc>
                  <a:spcPct val="140000"/>
                </a:lnSpc>
                <a:spcBef>
                  <a:spcPct val="30000"/>
                </a:spcBef>
                <a:buChar char="–"/>
                <a:defRPr sz="1600">
                  <a:solidFill>
                    <a:schemeClr val="tx1"/>
                  </a:solidFill>
                  <a:latin typeface="Arial" pitchFamily="34" charset="0"/>
                  <a:ea typeface="华文细黑" panose="02010600040101010101" pitchFamily="2" charset="-122"/>
                </a:defRPr>
              </a:lvl4pPr>
              <a:lvl5pPr marL="2057400" indent="-228600">
                <a:lnSpc>
                  <a:spcPct val="140000"/>
                </a:lnSpc>
                <a:spcBef>
                  <a:spcPct val="30000"/>
                </a:spcBef>
                <a:buFont typeface="FrutigerNext LT Medium" pitchFamily="34" charset="0"/>
                <a:buChar char="~"/>
                <a:defRPr sz="1600">
                  <a:solidFill>
                    <a:schemeClr val="tx1"/>
                  </a:solidFill>
                  <a:latin typeface="Arial" pitchFamily="34" charset="0"/>
                  <a:ea typeface="华文细黑" panose="02010600040101010101" pitchFamily="2" charset="-122"/>
                </a:defRPr>
              </a:lvl5pPr>
              <a:lvl6pPr marL="25146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6pPr>
              <a:lvl7pPr marL="29718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7pPr>
              <a:lvl8pPr marL="34290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8pPr>
              <a:lvl9pPr marL="38862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9pPr>
            </a:lstStyle>
            <a:p>
              <a:pPr algn="ctr" eaLnBrk="1" fontAlgn="t" hangingPunct="1">
                <a:lnSpc>
                  <a:spcPct val="100000"/>
                </a:lnSpc>
                <a:spcBef>
                  <a:spcPct val="0"/>
                </a:spcBef>
                <a:buClrTx/>
                <a:buSzTx/>
                <a:buFontTx/>
                <a:buNone/>
                <a:defRPr/>
              </a:pPr>
              <a:r>
                <a:rPr sz="1200" b="1" u="none">
                  <a:solidFill>
                    <a:srgbClr val="505050"/>
                  </a:solidFill>
                  <a:latin typeface="Huawei Sans" panose="020C0503030203020204" pitchFamily="34" charset="0"/>
                </a:rPr>
                <a:t>#1</a:t>
              </a:r>
            </a:p>
          </p:txBody>
        </p:sp>
        <p:sp>
          <p:nvSpPr>
            <p:cNvPr id="55" name="圆角矩形 54"/>
            <p:cNvSpPr/>
            <p:nvPr/>
          </p:nvSpPr>
          <p:spPr>
            <a:xfrm>
              <a:off x="3911874" y="6251236"/>
              <a:ext cx="4456594" cy="2535771"/>
            </a:xfrm>
            <a:prstGeom prst="roundRect">
              <a:avLst>
                <a:gd name="adj" fmla="val 7669"/>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1200" b="1" dirty="0">
                <a:ln>
                  <a:solidFill>
                    <a:srgbClr val="D3D3D3"/>
                  </a:solidFill>
                </a:ln>
                <a:no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56" name="矩形 55"/>
            <p:cNvSpPr/>
            <p:nvPr/>
          </p:nvSpPr>
          <p:spPr>
            <a:xfrm>
              <a:off x="4221998" y="6973937"/>
              <a:ext cx="1711048" cy="982974"/>
            </a:xfrm>
            <a:prstGeom prst="rect">
              <a:avLst/>
            </a:prstGeom>
          </p:spPr>
          <p:txBody>
            <a:bodyPr wrap="square">
              <a:noAutofit/>
            </a:bodyPr>
            <a:lstStyle/>
            <a:p>
              <a:pPr lvl="0" algn="ctr" fontAlgn="t">
                <a:defRPr/>
              </a:pPr>
              <a:r>
                <a:rPr sz="1200" b="0" u="none" dirty="0">
                  <a:solidFill>
                    <a:srgbClr val="505050"/>
                  </a:solidFill>
                  <a:latin typeface="Huawei Sans" panose="020C0503030203020204" pitchFamily="34" charset="0"/>
                </a:rPr>
                <a:t>Node Manager</a:t>
              </a:r>
            </a:p>
          </p:txBody>
        </p:sp>
        <p:sp>
          <p:nvSpPr>
            <p:cNvPr id="57" name="矩形 56"/>
            <p:cNvSpPr/>
            <p:nvPr/>
          </p:nvSpPr>
          <p:spPr>
            <a:xfrm>
              <a:off x="6299089" y="7189380"/>
              <a:ext cx="1814383" cy="589784"/>
            </a:xfrm>
            <a:prstGeom prst="rect">
              <a:avLst/>
            </a:prstGeom>
          </p:spPr>
          <p:txBody>
            <a:bodyPr wrap="none">
              <a:noAutofit/>
            </a:bodyPr>
            <a:lstStyle/>
            <a:p>
              <a:pPr lvl="0" algn="ctr" fontAlgn="t">
                <a:defRPr/>
              </a:pPr>
              <a:r>
                <a:rPr sz="1200" b="0" u="none">
                  <a:solidFill>
                    <a:srgbClr val="505050"/>
                  </a:solidFill>
                  <a:latin typeface="Huawei Sans" panose="020C0503030203020204" pitchFamily="34" charset="0"/>
                </a:rPr>
                <a:t>DataNode</a:t>
              </a:r>
              <a:endParaRPr lang="en-US" altLang="zh-CN"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58" name="矩形 57"/>
            <p:cNvSpPr/>
            <p:nvPr/>
          </p:nvSpPr>
          <p:spPr>
            <a:xfrm>
              <a:off x="3994003" y="6352813"/>
              <a:ext cx="1801296" cy="589784"/>
            </a:xfrm>
            <a:prstGeom prst="rect">
              <a:avLst/>
            </a:prstGeom>
          </p:spPr>
          <p:txBody>
            <a:bodyPr wrap="none">
              <a:noAutofit/>
            </a:bodyPr>
            <a:lstStyle/>
            <a:p>
              <a:pPr lvl="0" algn="ctr" fontAlgn="t">
                <a:defRPr/>
              </a:pPr>
              <a:r>
                <a:rPr sz="1200" b="1" u="none" dirty="0">
                  <a:solidFill>
                    <a:srgbClr val="505050"/>
                  </a:solidFill>
                  <a:latin typeface="Huawei Sans" panose="020C0503030203020204" pitchFamily="34" charset="0"/>
                </a:rPr>
                <a:t>Slaver #1</a:t>
              </a:r>
            </a:p>
          </p:txBody>
        </p:sp>
      </p:grpSp>
      <p:grpSp>
        <p:nvGrpSpPr>
          <p:cNvPr id="59" name="组合 58"/>
          <p:cNvGrpSpPr/>
          <p:nvPr/>
        </p:nvGrpSpPr>
        <p:grpSpPr>
          <a:xfrm>
            <a:off x="4125989" y="3091149"/>
            <a:ext cx="2205728" cy="1190954"/>
            <a:chOff x="3911874" y="6251236"/>
            <a:chExt cx="4456594" cy="2535771"/>
          </a:xfrm>
        </p:grpSpPr>
        <p:sp>
          <p:nvSpPr>
            <p:cNvPr id="60" name="圆角矩形 59"/>
            <p:cNvSpPr/>
            <p:nvPr/>
          </p:nvSpPr>
          <p:spPr>
            <a:xfrm>
              <a:off x="4087522" y="6874663"/>
              <a:ext cx="1980000" cy="1152657"/>
            </a:xfrm>
            <a:prstGeom prst="roundRect">
              <a:avLst>
                <a:gd name="adj" fmla="val 6751"/>
              </a:avLst>
            </a:prstGeom>
            <a:solidFill>
              <a:srgbClr val="BEE9E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1" name="圆角矩形 60"/>
            <p:cNvSpPr/>
            <p:nvPr/>
          </p:nvSpPr>
          <p:spPr>
            <a:xfrm>
              <a:off x="6216284" y="6874663"/>
              <a:ext cx="1980000" cy="1152657"/>
            </a:xfrm>
            <a:prstGeom prst="roundRect">
              <a:avLst>
                <a:gd name="adj" fmla="val 5098"/>
              </a:avLst>
            </a:prstGeom>
            <a:solidFill>
              <a:srgbClr val="BEE9E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2" name="矩形 61"/>
            <p:cNvSpPr/>
            <p:nvPr/>
          </p:nvSpPr>
          <p:spPr>
            <a:xfrm>
              <a:off x="6216284" y="8074946"/>
              <a:ext cx="1980000" cy="574741"/>
            </a:xfrm>
            <a:prstGeom prst="rect">
              <a:avLst/>
            </a:prstGeom>
            <a:solidFill>
              <a:srgbClr val="81C15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0" u="none">
                  <a:latin typeface="Huawei Sans" panose="020C0503030203020204" pitchFamily="34" charset="0"/>
                </a:rPr>
                <a:t>A.2</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3" name="矩形 62"/>
            <p:cNvSpPr/>
            <p:nvPr/>
          </p:nvSpPr>
          <p:spPr>
            <a:xfrm>
              <a:off x="4050802" y="8074946"/>
              <a:ext cx="1980000" cy="576000"/>
            </a:xfrm>
            <a:prstGeom prst="rect">
              <a:avLst/>
            </a:prstGeom>
            <a:solidFill>
              <a:srgbClr val="ED6D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0" u="none">
                  <a:latin typeface="Huawei Sans" panose="020C0503030203020204" pitchFamily="34" charset="0"/>
                </a:rPr>
                <a:t>Container</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4" name="矩形 27"/>
            <p:cNvSpPr>
              <a:spLocks noChangeArrowheads="1"/>
            </p:cNvSpPr>
            <p:nvPr/>
          </p:nvSpPr>
          <p:spPr bwMode="auto">
            <a:xfrm>
              <a:off x="7590045" y="6352813"/>
              <a:ext cx="761767" cy="589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lnSpc>
                  <a:spcPct val="140000"/>
                </a:lnSpc>
                <a:spcBef>
                  <a:spcPct val="30000"/>
                </a:spcBef>
                <a:buClr>
                  <a:srgbClr val="808080"/>
                </a:buClr>
                <a:buSzPct val="60000"/>
                <a:buFont typeface="Wingdings" panose="05000000000000000000" pitchFamily="2" charset="2"/>
                <a:buChar char="l"/>
                <a:defRPr sz="2200">
                  <a:solidFill>
                    <a:schemeClr val="tx1"/>
                  </a:solidFill>
                  <a:latin typeface="Arial" pitchFamily="34" charset="0"/>
                  <a:ea typeface="华文细黑" panose="02010600040101010101" pitchFamily="2" charset="-122"/>
                </a:defRPr>
              </a:lvl1pPr>
              <a:lvl2pPr marL="742950" indent="-285750">
                <a:lnSpc>
                  <a:spcPct val="140000"/>
                </a:lnSpc>
                <a:spcBef>
                  <a:spcPct val="30000"/>
                </a:spcBef>
                <a:buClr>
                  <a:schemeClr val="tx1"/>
                </a:buClr>
                <a:buSzPct val="50000"/>
                <a:buFont typeface="Wingdings" panose="05000000000000000000" pitchFamily="2" charset="2"/>
                <a:buChar char="p"/>
                <a:defRPr sz="2000">
                  <a:solidFill>
                    <a:schemeClr val="tx1"/>
                  </a:solidFill>
                  <a:latin typeface="Arial" pitchFamily="34" charset="0"/>
                  <a:ea typeface="华文细黑" panose="02010600040101010101" pitchFamily="2" charset="-122"/>
                </a:defRPr>
              </a:lvl2pPr>
              <a:lvl3pPr marL="1143000" indent="-228600">
                <a:lnSpc>
                  <a:spcPct val="140000"/>
                </a:lnSpc>
                <a:spcBef>
                  <a:spcPct val="30000"/>
                </a:spcBef>
                <a:buSzPct val="50000"/>
                <a:buFont typeface="Wingdings" panose="05000000000000000000" pitchFamily="2" charset="2"/>
                <a:buChar char="n"/>
                <a:defRPr sz="2400">
                  <a:solidFill>
                    <a:schemeClr val="tx1"/>
                  </a:solidFill>
                  <a:latin typeface="Arial" pitchFamily="34" charset="0"/>
                  <a:ea typeface="华文细黑" panose="02010600040101010101" pitchFamily="2" charset="-122"/>
                </a:defRPr>
              </a:lvl3pPr>
              <a:lvl4pPr marL="1600200" indent="-228600">
                <a:lnSpc>
                  <a:spcPct val="140000"/>
                </a:lnSpc>
                <a:spcBef>
                  <a:spcPct val="30000"/>
                </a:spcBef>
                <a:buChar char="–"/>
                <a:defRPr sz="1600">
                  <a:solidFill>
                    <a:schemeClr val="tx1"/>
                  </a:solidFill>
                  <a:latin typeface="Arial" pitchFamily="34" charset="0"/>
                  <a:ea typeface="华文细黑" panose="02010600040101010101" pitchFamily="2" charset="-122"/>
                </a:defRPr>
              </a:lvl4pPr>
              <a:lvl5pPr marL="2057400" indent="-228600">
                <a:lnSpc>
                  <a:spcPct val="140000"/>
                </a:lnSpc>
                <a:spcBef>
                  <a:spcPct val="30000"/>
                </a:spcBef>
                <a:buFont typeface="FrutigerNext LT Medium" pitchFamily="34" charset="0"/>
                <a:buChar char="~"/>
                <a:defRPr sz="1600">
                  <a:solidFill>
                    <a:schemeClr val="tx1"/>
                  </a:solidFill>
                  <a:latin typeface="Arial" pitchFamily="34" charset="0"/>
                  <a:ea typeface="华文细黑" panose="02010600040101010101" pitchFamily="2" charset="-122"/>
                </a:defRPr>
              </a:lvl5pPr>
              <a:lvl6pPr marL="25146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6pPr>
              <a:lvl7pPr marL="29718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7pPr>
              <a:lvl8pPr marL="34290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8pPr>
              <a:lvl9pPr marL="38862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9pPr>
            </a:lstStyle>
            <a:p>
              <a:pPr algn="ctr" eaLnBrk="1" fontAlgn="t" hangingPunct="1">
                <a:lnSpc>
                  <a:spcPct val="100000"/>
                </a:lnSpc>
                <a:spcBef>
                  <a:spcPct val="0"/>
                </a:spcBef>
                <a:buClrTx/>
                <a:buSzTx/>
                <a:buFontTx/>
                <a:buNone/>
                <a:defRPr/>
              </a:pPr>
              <a:r>
                <a:rPr sz="1200" b="1" u="none" dirty="0">
                  <a:solidFill>
                    <a:srgbClr val="505050"/>
                  </a:solidFill>
                  <a:latin typeface="Huawei Sans" panose="020C0503030203020204" pitchFamily="34" charset="0"/>
                </a:rPr>
                <a:t>#2</a:t>
              </a:r>
            </a:p>
          </p:txBody>
        </p:sp>
        <p:sp>
          <p:nvSpPr>
            <p:cNvPr id="65" name="圆角矩形 64"/>
            <p:cNvSpPr/>
            <p:nvPr/>
          </p:nvSpPr>
          <p:spPr>
            <a:xfrm>
              <a:off x="3911874" y="6251236"/>
              <a:ext cx="4456594" cy="2535771"/>
            </a:xfrm>
            <a:prstGeom prst="roundRect">
              <a:avLst>
                <a:gd name="adj" fmla="val 7669"/>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1200" b="1" dirty="0">
                <a:ln>
                  <a:solidFill>
                    <a:srgbClr val="D3D3D3"/>
                  </a:solidFill>
                </a:ln>
                <a:no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6" name="矩形 65"/>
            <p:cNvSpPr/>
            <p:nvPr/>
          </p:nvSpPr>
          <p:spPr>
            <a:xfrm>
              <a:off x="4221998" y="6973937"/>
              <a:ext cx="1711048" cy="982974"/>
            </a:xfrm>
            <a:prstGeom prst="rect">
              <a:avLst/>
            </a:prstGeom>
          </p:spPr>
          <p:txBody>
            <a:bodyPr wrap="square">
              <a:noAutofit/>
            </a:bodyPr>
            <a:lstStyle/>
            <a:p>
              <a:pPr lvl="0" algn="ctr" fontAlgn="t">
                <a:defRPr/>
              </a:pPr>
              <a:r>
                <a:rPr sz="1200" b="0" u="none" dirty="0">
                  <a:solidFill>
                    <a:srgbClr val="505050"/>
                  </a:solidFill>
                  <a:latin typeface="Huawei Sans" panose="020C0503030203020204" pitchFamily="34" charset="0"/>
                </a:rPr>
                <a:t>Node Manager</a:t>
              </a:r>
            </a:p>
          </p:txBody>
        </p:sp>
        <p:sp>
          <p:nvSpPr>
            <p:cNvPr id="67" name="矩形 66"/>
            <p:cNvSpPr/>
            <p:nvPr/>
          </p:nvSpPr>
          <p:spPr>
            <a:xfrm>
              <a:off x="6299089" y="7189380"/>
              <a:ext cx="1814383" cy="589784"/>
            </a:xfrm>
            <a:prstGeom prst="rect">
              <a:avLst/>
            </a:prstGeom>
          </p:spPr>
          <p:txBody>
            <a:bodyPr wrap="none">
              <a:noAutofit/>
            </a:bodyPr>
            <a:lstStyle/>
            <a:p>
              <a:pPr lvl="0" algn="ctr" fontAlgn="t">
                <a:defRPr/>
              </a:pPr>
              <a:r>
                <a:rPr sz="1200" b="0" u="none">
                  <a:solidFill>
                    <a:srgbClr val="505050"/>
                  </a:solidFill>
                  <a:latin typeface="Huawei Sans" panose="020C0503030203020204" pitchFamily="34" charset="0"/>
                </a:rPr>
                <a:t>DataNode</a:t>
              </a:r>
              <a:endParaRPr lang="en-US" altLang="zh-CN"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8" name="矩形 67"/>
            <p:cNvSpPr/>
            <p:nvPr/>
          </p:nvSpPr>
          <p:spPr>
            <a:xfrm>
              <a:off x="3994003" y="6352813"/>
              <a:ext cx="1801296" cy="589784"/>
            </a:xfrm>
            <a:prstGeom prst="rect">
              <a:avLst/>
            </a:prstGeom>
          </p:spPr>
          <p:txBody>
            <a:bodyPr wrap="none">
              <a:noAutofit/>
            </a:bodyPr>
            <a:lstStyle/>
            <a:p>
              <a:pPr lvl="0" algn="ctr" fontAlgn="t">
                <a:defRPr/>
              </a:pPr>
              <a:r>
                <a:rPr sz="1200" b="1" u="none">
                  <a:solidFill>
                    <a:srgbClr val="505050"/>
                  </a:solidFill>
                  <a:latin typeface="Huawei Sans" panose="020C0503030203020204" pitchFamily="34" charset="0"/>
                </a:rPr>
                <a:t>Slaver #2</a:t>
              </a:r>
            </a:p>
          </p:txBody>
        </p:sp>
      </p:grpSp>
      <p:grpSp>
        <p:nvGrpSpPr>
          <p:cNvPr id="69" name="组合 68"/>
          <p:cNvGrpSpPr/>
          <p:nvPr/>
        </p:nvGrpSpPr>
        <p:grpSpPr>
          <a:xfrm>
            <a:off x="6633580" y="3091149"/>
            <a:ext cx="2205728" cy="1190954"/>
            <a:chOff x="3911874" y="6251236"/>
            <a:chExt cx="4456594" cy="2535771"/>
          </a:xfrm>
        </p:grpSpPr>
        <p:sp>
          <p:nvSpPr>
            <p:cNvPr id="70" name="圆角矩形 69"/>
            <p:cNvSpPr/>
            <p:nvPr/>
          </p:nvSpPr>
          <p:spPr>
            <a:xfrm>
              <a:off x="4087522" y="6874663"/>
              <a:ext cx="1980000" cy="1152657"/>
            </a:xfrm>
            <a:prstGeom prst="roundRect">
              <a:avLst>
                <a:gd name="adj" fmla="val 6751"/>
              </a:avLst>
            </a:prstGeom>
            <a:solidFill>
              <a:srgbClr val="BEE9E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1" name="圆角矩形 70"/>
            <p:cNvSpPr/>
            <p:nvPr/>
          </p:nvSpPr>
          <p:spPr>
            <a:xfrm>
              <a:off x="6216284" y="6874663"/>
              <a:ext cx="1980000" cy="1152657"/>
            </a:xfrm>
            <a:prstGeom prst="roundRect">
              <a:avLst>
                <a:gd name="adj" fmla="val 5098"/>
              </a:avLst>
            </a:prstGeom>
            <a:solidFill>
              <a:srgbClr val="BEE9E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2" name="矩形 71"/>
            <p:cNvSpPr/>
            <p:nvPr/>
          </p:nvSpPr>
          <p:spPr>
            <a:xfrm>
              <a:off x="6216284" y="8074946"/>
              <a:ext cx="1980000" cy="574741"/>
            </a:xfrm>
            <a:prstGeom prst="rect">
              <a:avLst/>
            </a:prstGeom>
            <a:solidFill>
              <a:srgbClr val="81C15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0" u="none">
                  <a:latin typeface="Huawei Sans" panose="020C0503030203020204" pitchFamily="34" charset="0"/>
                </a:rPr>
                <a:t>A.3</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3" name="矩形 72"/>
            <p:cNvSpPr/>
            <p:nvPr/>
          </p:nvSpPr>
          <p:spPr>
            <a:xfrm>
              <a:off x="4050802" y="8074946"/>
              <a:ext cx="1980000" cy="576000"/>
            </a:xfrm>
            <a:prstGeom prst="rect">
              <a:avLst/>
            </a:prstGeom>
            <a:solidFill>
              <a:srgbClr val="ED6D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0" u="none">
                  <a:latin typeface="Huawei Sans" panose="020C0503030203020204" pitchFamily="34" charset="0"/>
                </a:rPr>
                <a:t>Container</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4" name="矩形 27"/>
            <p:cNvSpPr>
              <a:spLocks noChangeArrowheads="1"/>
            </p:cNvSpPr>
            <p:nvPr/>
          </p:nvSpPr>
          <p:spPr bwMode="auto">
            <a:xfrm>
              <a:off x="7590045" y="6352813"/>
              <a:ext cx="761767" cy="589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oAutofit/>
            </a:bodyPr>
            <a:lstStyle>
              <a:lvl1pPr>
                <a:lnSpc>
                  <a:spcPct val="140000"/>
                </a:lnSpc>
                <a:spcBef>
                  <a:spcPct val="30000"/>
                </a:spcBef>
                <a:buClr>
                  <a:srgbClr val="808080"/>
                </a:buClr>
                <a:buSzPct val="60000"/>
                <a:buFont typeface="Wingdings" panose="05000000000000000000" pitchFamily="2" charset="2"/>
                <a:buChar char="l"/>
                <a:defRPr sz="2200">
                  <a:solidFill>
                    <a:schemeClr val="tx1"/>
                  </a:solidFill>
                  <a:latin typeface="Arial" pitchFamily="34" charset="0"/>
                  <a:ea typeface="华文细黑" panose="02010600040101010101" pitchFamily="2" charset="-122"/>
                </a:defRPr>
              </a:lvl1pPr>
              <a:lvl2pPr marL="742950" indent="-285750">
                <a:lnSpc>
                  <a:spcPct val="140000"/>
                </a:lnSpc>
                <a:spcBef>
                  <a:spcPct val="30000"/>
                </a:spcBef>
                <a:buClr>
                  <a:schemeClr val="tx1"/>
                </a:buClr>
                <a:buSzPct val="50000"/>
                <a:buFont typeface="Wingdings" panose="05000000000000000000" pitchFamily="2" charset="2"/>
                <a:buChar char="p"/>
                <a:defRPr sz="2000">
                  <a:solidFill>
                    <a:schemeClr val="tx1"/>
                  </a:solidFill>
                  <a:latin typeface="Arial" pitchFamily="34" charset="0"/>
                  <a:ea typeface="华文细黑" panose="02010600040101010101" pitchFamily="2" charset="-122"/>
                </a:defRPr>
              </a:lvl2pPr>
              <a:lvl3pPr marL="1143000" indent="-228600">
                <a:lnSpc>
                  <a:spcPct val="140000"/>
                </a:lnSpc>
                <a:spcBef>
                  <a:spcPct val="30000"/>
                </a:spcBef>
                <a:buSzPct val="50000"/>
                <a:buFont typeface="Wingdings" panose="05000000000000000000" pitchFamily="2" charset="2"/>
                <a:buChar char="n"/>
                <a:defRPr sz="2400">
                  <a:solidFill>
                    <a:schemeClr val="tx1"/>
                  </a:solidFill>
                  <a:latin typeface="Arial" pitchFamily="34" charset="0"/>
                  <a:ea typeface="华文细黑" panose="02010600040101010101" pitchFamily="2" charset="-122"/>
                </a:defRPr>
              </a:lvl3pPr>
              <a:lvl4pPr marL="1600200" indent="-228600">
                <a:lnSpc>
                  <a:spcPct val="140000"/>
                </a:lnSpc>
                <a:spcBef>
                  <a:spcPct val="30000"/>
                </a:spcBef>
                <a:buChar char="–"/>
                <a:defRPr sz="1600">
                  <a:solidFill>
                    <a:schemeClr val="tx1"/>
                  </a:solidFill>
                  <a:latin typeface="Arial" pitchFamily="34" charset="0"/>
                  <a:ea typeface="华文细黑" panose="02010600040101010101" pitchFamily="2" charset="-122"/>
                </a:defRPr>
              </a:lvl4pPr>
              <a:lvl5pPr marL="2057400" indent="-228600">
                <a:lnSpc>
                  <a:spcPct val="140000"/>
                </a:lnSpc>
                <a:spcBef>
                  <a:spcPct val="30000"/>
                </a:spcBef>
                <a:buFont typeface="FrutigerNext LT Medium" pitchFamily="34" charset="0"/>
                <a:buChar char="~"/>
                <a:defRPr sz="1600">
                  <a:solidFill>
                    <a:schemeClr val="tx1"/>
                  </a:solidFill>
                  <a:latin typeface="Arial" pitchFamily="34" charset="0"/>
                  <a:ea typeface="华文细黑" panose="02010600040101010101" pitchFamily="2" charset="-122"/>
                </a:defRPr>
              </a:lvl5pPr>
              <a:lvl6pPr marL="25146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6pPr>
              <a:lvl7pPr marL="29718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7pPr>
              <a:lvl8pPr marL="34290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8pPr>
              <a:lvl9pPr marL="38862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9pPr>
            </a:lstStyle>
            <a:p>
              <a:pPr algn="ctr" eaLnBrk="1" fontAlgn="t" hangingPunct="1">
                <a:lnSpc>
                  <a:spcPct val="100000"/>
                </a:lnSpc>
                <a:spcBef>
                  <a:spcPct val="0"/>
                </a:spcBef>
                <a:buClrTx/>
                <a:buSzTx/>
                <a:buFontTx/>
                <a:buNone/>
                <a:defRPr/>
              </a:pPr>
              <a:r>
                <a:rPr sz="1200" b="1" u="none">
                  <a:solidFill>
                    <a:srgbClr val="505050"/>
                  </a:solidFill>
                  <a:latin typeface="Huawei Sans" panose="020C0503030203020204" pitchFamily="34" charset="0"/>
                </a:rPr>
                <a:t>#3</a:t>
              </a:r>
            </a:p>
          </p:txBody>
        </p:sp>
        <p:sp>
          <p:nvSpPr>
            <p:cNvPr id="75" name="圆角矩形 74"/>
            <p:cNvSpPr/>
            <p:nvPr/>
          </p:nvSpPr>
          <p:spPr>
            <a:xfrm>
              <a:off x="3911874" y="6251236"/>
              <a:ext cx="4456594" cy="2535771"/>
            </a:xfrm>
            <a:prstGeom prst="roundRect">
              <a:avLst>
                <a:gd name="adj" fmla="val 7669"/>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1200" b="1" dirty="0">
                <a:ln>
                  <a:solidFill>
                    <a:srgbClr val="D3D3D3"/>
                  </a:solidFill>
                </a:ln>
                <a:no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6" name="矩形 75"/>
            <p:cNvSpPr/>
            <p:nvPr/>
          </p:nvSpPr>
          <p:spPr>
            <a:xfrm>
              <a:off x="4221998" y="6973937"/>
              <a:ext cx="1711048" cy="982974"/>
            </a:xfrm>
            <a:prstGeom prst="rect">
              <a:avLst/>
            </a:prstGeom>
          </p:spPr>
          <p:txBody>
            <a:bodyPr wrap="square">
              <a:noAutofit/>
            </a:bodyPr>
            <a:lstStyle/>
            <a:p>
              <a:pPr lvl="0" algn="ctr" fontAlgn="t">
                <a:defRPr/>
              </a:pPr>
              <a:r>
                <a:rPr sz="1200" b="0" u="none" dirty="0">
                  <a:solidFill>
                    <a:srgbClr val="505050"/>
                  </a:solidFill>
                  <a:latin typeface="Huawei Sans" panose="020C0503030203020204" pitchFamily="34" charset="0"/>
                </a:rPr>
                <a:t>Node Manager</a:t>
              </a:r>
            </a:p>
          </p:txBody>
        </p:sp>
        <p:sp>
          <p:nvSpPr>
            <p:cNvPr id="77" name="矩形 76"/>
            <p:cNvSpPr/>
            <p:nvPr/>
          </p:nvSpPr>
          <p:spPr>
            <a:xfrm>
              <a:off x="6299089" y="7189380"/>
              <a:ext cx="1814383" cy="589784"/>
            </a:xfrm>
            <a:prstGeom prst="rect">
              <a:avLst/>
            </a:prstGeom>
          </p:spPr>
          <p:txBody>
            <a:bodyPr wrap="none">
              <a:noAutofit/>
            </a:bodyPr>
            <a:lstStyle/>
            <a:p>
              <a:pPr lvl="0" algn="ctr" fontAlgn="t">
                <a:defRPr/>
              </a:pPr>
              <a:r>
                <a:rPr sz="1200" b="0" u="none" dirty="0" err="1">
                  <a:solidFill>
                    <a:srgbClr val="505050"/>
                  </a:solidFill>
                  <a:latin typeface="Huawei Sans" panose="020C0503030203020204" pitchFamily="34" charset="0"/>
                </a:rPr>
                <a:t>DataNode</a:t>
              </a:r>
              <a:endParaRPr lang="en-US" altLang="zh-CN" sz="1200" dirty="0">
                <a:solidFill>
                  <a:srgbClr val="50505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8" name="矩形 77"/>
            <p:cNvSpPr/>
            <p:nvPr/>
          </p:nvSpPr>
          <p:spPr>
            <a:xfrm>
              <a:off x="3994003" y="6352813"/>
              <a:ext cx="1801296" cy="589784"/>
            </a:xfrm>
            <a:prstGeom prst="rect">
              <a:avLst/>
            </a:prstGeom>
          </p:spPr>
          <p:txBody>
            <a:bodyPr wrap="none">
              <a:noAutofit/>
            </a:bodyPr>
            <a:lstStyle/>
            <a:p>
              <a:pPr lvl="0" algn="ctr" fontAlgn="t">
                <a:defRPr/>
              </a:pPr>
              <a:r>
                <a:rPr sz="1200" b="1" u="none">
                  <a:solidFill>
                    <a:srgbClr val="505050"/>
                  </a:solidFill>
                  <a:latin typeface="Huawei Sans" panose="020C0503030203020204" pitchFamily="34" charset="0"/>
                </a:rPr>
                <a:t>Slaver #3</a:t>
              </a:r>
            </a:p>
          </p:txBody>
        </p:sp>
      </p:grpSp>
      <p:grpSp>
        <p:nvGrpSpPr>
          <p:cNvPr id="79" name="组合 78"/>
          <p:cNvGrpSpPr/>
          <p:nvPr/>
        </p:nvGrpSpPr>
        <p:grpSpPr>
          <a:xfrm>
            <a:off x="2760260" y="4353617"/>
            <a:ext cx="4964964" cy="550738"/>
            <a:chOff x="5442540" y="8215820"/>
            <a:chExt cx="10031526" cy="1244647"/>
          </a:xfrm>
        </p:grpSpPr>
        <p:sp>
          <p:nvSpPr>
            <p:cNvPr id="80" name="椭圆 79"/>
            <p:cNvSpPr/>
            <p:nvPr/>
          </p:nvSpPr>
          <p:spPr>
            <a:xfrm>
              <a:off x="10089959" y="8739660"/>
              <a:ext cx="720809" cy="720807"/>
            </a:xfrm>
            <a:prstGeom prst="ellipse">
              <a:avLst/>
            </a:prstGeom>
            <a:solidFill>
              <a:srgbClr val="ED6D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1" u="none">
                  <a:latin typeface="Huawei Sans" panose="020C0503030203020204" pitchFamily="34" charset="0"/>
                </a:rPr>
                <a:t>1</a:t>
              </a:r>
              <a:endParaRPr lang="zh-CN" altLang="en-US" sz="12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cxnSp>
          <p:nvCxnSpPr>
            <p:cNvPr id="81" name="直接箭头连接符 80"/>
            <p:cNvCxnSpPr>
              <a:stCxn id="55" idx="2"/>
              <a:endCxn id="80" idx="2"/>
            </p:cNvCxnSpPr>
            <p:nvPr/>
          </p:nvCxnSpPr>
          <p:spPr>
            <a:xfrm>
              <a:off x="5442540" y="8215824"/>
              <a:ext cx="4647419" cy="884241"/>
            </a:xfrm>
            <a:prstGeom prst="straightConnector1">
              <a:avLst/>
            </a:prstGeom>
            <a:ln w="28575">
              <a:solidFill>
                <a:schemeClr val="bg1">
                  <a:lumMod val="65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82" name="直接箭头连接符 81"/>
            <p:cNvCxnSpPr>
              <a:stCxn id="65" idx="2"/>
              <a:endCxn id="80" idx="0"/>
            </p:cNvCxnSpPr>
            <p:nvPr/>
          </p:nvCxnSpPr>
          <p:spPr>
            <a:xfrm flipH="1">
              <a:off x="10450365" y="8215820"/>
              <a:ext cx="7939" cy="523839"/>
            </a:xfrm>
            <a:prstGeom prst="straightConnector1">
              <a:avLst/>
            </a:prstGeom>
            <a:ln w="28575">
              <a:solidFill>
                <a:schemeClr val="bg1">
                  <a:lumMod val="65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83" name="直接箭头连接符 82"/>
            <p:cNvCxnSpPr>
              <a:stCxn id="75" idx="2"/>
              <a:endCxn id="80" idx="6"/>
            </p:cNvCxnSpPr>
            <p:nvPr/>
          </p:nvCxnSpPr>
          <p:spPr>
            <a:xfrm flipH="1">
              <a:off x="10810769" y="8215820"/>
              <a:ext cx="4663297" cy="884243"/>
            </a:xfrm>
            <a:prstGeom prst="straightConnector1">
              <a:avLst/>
            </a:prstGeom>
            <a:ln w="28575">
              <a:solidFill>
                <a:schemeClr val="bg1">
                  <a:lumMod val="65000"/>
                </a:schemeClr>
              </a:solidFill>
              <a:tailEnd type="triangle" w="lg" len="lg"/>
            </a:ln>
          </p:spPr>
          <p:style>
            <a:lnRef idx="1">
              <a:schemeClr val="accent1"/>
            </a:lnRef>
            <a:fillRef idx="0">
              <a:schemeClr val="accent1"/>
            </a:fillRef>
            <a:effectRef idx="0">
              <a:schemeClr val="accent1"/>
            </a:effectRef>
            <a:fontRef idx="minor">
              <a:schemeClr val="tx1"/>
            </a:fontRef>
          </p:style>
        </p:cxnSp>
      </p:grpSp>
      <p:sp>
        <p:nvSpPr>
          <p:cNvPr id="84" name="椭圆 83"/>
          <p:cNvSpPr/>
          <p:nvPr/>
        </p:nvSpPr>
        <p:spPr>
          <a:xfrm>
            <a:off x="9663228" y="3193497"/>
            <a:ext cx="356754" cy="338536"/>
          </a:xfrm>
          <a:prstGeom prst="ellipse">
            <a:avLst/>
          </a:prstGeom>
          <a:solidFill>
            <a:srgbClr val="ED6D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1" u="none">
                <a:latin typeface="Huawei Sans" panose="020C0503030203020204" pitchFamily="34" charset="0"/>
              </a:rPr>
              <a:t>3</a:t>
            </a:r>
            <a:endParaRPr lang="zh-CN" altLang="en-US" sz="12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nvGrpSpPr>
          <p:cNvPr id="85" name="组合 84"/>
          <p:cNvGrpSpPr/>
          <p:nvPr/>
        </p:nvGrpSpPr>
        <p:grpSpPr>
          <a:xfrm>
            <a:off x="1667508" y="1339071"/>
            <a:ext cx="6021396" cy="1733647"/>
            <a:chOff x="3212961" y="2105465"/>
            <a:chExt cx="12166009" cy="3728172"/>
          </a:xfrm>
        </p:grpSpPr>
        <p:sp>
          <p:nvSpPr>
            <p:cNvPr id="86" name="圆角矩形 85"/>
            <p:cNvSpPr/>
            <p:nvPr/>
          </p:nvSpPr>
          <p:spPr>
            <a:xfrm>
              <a:off x="3367442" y="3863189"/>
              <a:ext cx="1980000" cy="1004400"/>
            </a:xfrm>
            <a:prstGeom prst="roundRect">
              <a:avLst>
                <a:gd name="adj" fmla="val 6751"/>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87" name="圆角矩形 86"/>
            <p:cNvSpPr/>
            <p:nvPr/>
          </p:nvSpPr>
          <p:spPr>
            <a:xfrm>
              <a:off x="5496204" y="3863189"/>
              <a:ext cx="1980000" cy="1004400"/>
            </a:xfrm>
            <a:prstGeom prst="roundRect">
              <a:avLst>
                <a:gd name="adj" fmla="val 8404"/>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88" name="圆角矩形 87"/>
            <p:cNvSpPr/>
            <p:nvPr/>
          </p:nvSpPr>
          <p:spPr>
            <a:xfrm>
              <a:off x="3367442" y="2109114"/>
              <a:ext cx="4079826" cy="1093154"/>
            </a:xfrm>
            <a:prstGeom prst="roundRect">
              <a:avLst>
                <a:gd name="adj" fmla="val 9073"/>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endParaRPr lang="en-US" altLang="zh-CN"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cxnSp>
          <p:nvCxnSpPr>
            <p:cNvPr id="89" name="直接箭头连接符 88"/>
            <p:cNvCxnSpPr/>
            <p:nvPr/>
          </p:nvCxnSpPr>
          <p:spPr>
            <a:xfrm>
              <a:off x="5407355" y="3250877"/>
              <a:ext cx="0" cy="468000"/>
            </a:xfrm>
            <a:prstGeom prst="straightConnector1">
              <a:avLst/>
            </a:prstGeom>
            <a:ln w="28575">
              <a:solidFill>
                <a:schemeClr val="bg1">
                  <a:lumMod val="65000"/>
                </a:schemeClr>
              </a:solidFill>
              <a:headEnd type="none" w="med" len="med"/>
              <a:tailEnd type="triangle" w="lg" len="lg"/>
            </a:ln>
          </p:spPr>
          <p:style>
            <a:lnRef idx="1">
              <a:schemeClr val="accent1"/>
            </a:lnRef>
            <a:fillRef idx="0">
              <a:schemeClr val="accent1"/>
            </a:fillRef>
            <a:effectRef idx="0">
              <a:schemeClr val="accent1"/>
            </a:effectRef>
            <a:fontRef idx="minor">
              <a:schemeClr val="tx1"/>
            </a:fontRef>
          </p:style>
        </p:cxnSp>
        <p:sp>
          <p:nvSpPr>
            <p:cNvPr id="90" name="圆角矩形 89"/>
            <p:cNvSpPr/>
            <p:nvPr/>
          </p:nvSpPr>
          <p:spPr>
            <a:xfrm>
              <a:off x="3212961" y="3761350"/>
              <a:ext cx="4435427" cy="1208078"/>
            </a:xfrm>
            <a:prstGeom prst="roundRect">
              <a:avLst>
                <a:gd name="adj" fmla="val 7669"/>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1200" b="1" dirty="0">
                <a:ln>
                  <a:solidFill>
                    <a:srgbClr val="D3D3D3"/>
                  </a:solidFill>
                </a:ln>
                <a:no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91" name="矩形 90"/>
            <p:cNvSpPr/>
            <p:nvPr/>
          </p:nvSpPr>
          <p:spPr>
            <a:xfrm>
              <a:off x="4052558" y="2105465"/>
              <a:ext cx="2415215" cy="1058989"/>
            </a:xfrm>
            <a:prstGeom prst="rect">
              <a:avLst/>
            </a:prstGeom>
          </p:spPr>
          <p:txBody>
            <a:bodyPr wrap="square">
              <a:noAutofit/>
            </a:bodyPr>
            <a:lstStyle/>
            <a:p>
              <a:pPr lvl="0" algn="ctr" fontAlgn="t">
                <a:defRPr/>
              </a:pPr>
              <a:r>
                <a:rPr sz="1400" b="0" u="none" dirty="0" err="1">
                  <a:solidFill>
                    <a:prstClr val="white"/>
                  </a:solidFill>
                  <a:latin typeface="Huawei Sans" panose="020C0503030203020204" pitchFamily="34" charset="0"/>
                </a:rPr>
                <a:t>WordCount</a:t>
              </a:r>
              <a:endParaRPr lang="en-US" altLang="zh-CN" sz="1400" dirty="0">
                <a:solidFill>
                  <a:prstClr val="white"/>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p>
              <a:pPr lvl="0" algn="ctr" fontAlgn="t">
                <a:defRPr/>
              </a:pPr>
              <a:r>
                <a:rPr lang="en-US" altLang="zh-CN" sz="1400" dirty="0">
                  <a:solidFill>
                    <a:prstClr val="white"/>
                  </a:solidFill>
                  <a:latin typeface="Huawei Sans" panose="020C0503030203020204" pitchFamily="34" charset="0"/>
                </a:rPr>
                <a:t>a</a:t>
              </a:r>
              <a:r>
                <a:rPr sz="1400" b="0" u="none" dirty="0">
                  <a:solidFill>
                    <a:prstClr val="white"/>
                  </a:solidFill>
                  <a:latin typeface="Huawei Sans" panose="020C0503030203020204" pitchFamily="34" charset="0"/>
                </a:rPr>
                <a:t>pp</a:t>
              </a:r>
            </a:p>
          </p:txBody>
        </p:sp>
        <p:cxnSp>
          <p:nvCxnSpPr>
            <p:cNvPr id="92" name="直接箭头连接符 91"/>
            <p:cNvCxnSpPr>
              <a:stCxn id="90" idx="2"/>
              <a:endCxn id="55" idx="0"/>
            </p:cNvCxnSpPr>
            <p:nvPr/>
          </p:nvCxnSpPr>
          <p:spPr>
            <a:xfrm>
              <a:off x="5430675" y="4969427"/>
              <a:ext cx="11863" cy="864210"/>
            </a:xfrm>
            <a:prstGeom prst="straightConnector1">
              <a:avLst/>
            </a:prstGeom>
            <a:ln w="28575">
              <a:solidFill>
                <a:schemeClr val="bg1">
                  <a:lumMod val="65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93" name="直接箭头连接符 92"/>
            <p:cNvCxnSpPr>
              <a:stCxn id="90" idx="2"/>
            </p:cNvCxnSpPr>
            <p:nvPr/>
          </p:nvCxnSpPr>
          <p:spPr>
            <a:xfrm>
              <a:off x="5430675" y="4969428"/>
              <a:ext cx="4895811" cy="655381"/>
            </a:xfrm>
            <a:prstGeom prst="straightConnector1">
              <a:avLst/>
            </a:prstGeom>
            <a:ln w="28575">
              <a:solidFill>
                <a:schemeClr val="bg1">
                  <a:lumMod val="65000"/>
                </a:schemeClr>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94" name="直接箭头连接符 93"/>
            <p:cNvCxnSpPr>
              <a:stCxn id="90" idx="2"/>
            </p:cNvCxnSpPr>
            <p:nvPr/>
          </p:nvCxnSpPr>
          <p:spPr>
            <a:xfrm>
              <a:off x="5430675" y="4969428"/>
              <a:ext cx="9948295" cy="655381"/>
            </a:xfrm>
            <a:prstGeom prst="straightConnector1">
              <a:avLst/>
            </a:prstGeom>
            <a:ln w="28575">
              <a:solidFill>
                <a:schemeClr val="bg1">
                  <a:lumMod val="65000"/>
                </a:schemeClr>
              </a:solidFill>
              <a:tailEnd type="triangle" w="lg" len="lg"/>
            </a:ln>
          </p:spPr>
          <p:style>
            <a:lnRef idx="1">
              <a:schemeClr val="accent1"/>
            </a:lnRef>
            <a:fillRef idx="0">
              <a:schemeClr val="accent1"/>
            </a:fillRef>
            <a:effectRef idx="0">
              <a:schemeClr val="accent1"/>
            </a:effectRef>
            <a:fontRef idx="minor">
              <a:schemeClr val="tx1"/>
            </a:fontRef>
          </p:style>
        </p:cxnSp>
        <p:sp>
          <p:nvSpPr>
            <p:cNvPr id="95" name="矩形 94"/>
            <p:cNvSpPr/>
            <p:nvPr/>
          </p:nvSpPr>
          <p:spPr>
            <a:xfrm>
              <a:off x="3476278" y="3850523"/>
              <a:ext cx="1762331" cy="992801"/>
            </a:xfrm>
            <a:prstGeom prst="rect">
              <a:avLst/>
            </a:prstGeom>
          </p:spPr>
          <p:txBody>
            <a:bodyPr wrap="square">
              <a:noAutofit/>
            </a:bodyPr>
            <a:lstStyle/>
            <a:p>
              <a:pPr lvl="0" algn="ctr" fontAlgn="t">
                <a:defRPr/>
              </a:pPr>
              <a:r>
                <a:rPr sz="1200" b="0" u="none" dirty="0">
                  <a:solidFill>
                    <a:prstClr val="white"/>
                  </a:solidFill>
                  <a:latin typeface="Huawei Sans" panose="020C0503030203020204" pitchFamily="34" charset="0"/>
                </a:rPr>
                <a:t>Resource Manager</a:t>
              </a:r>
            </a:p>
          </p:txBody>
        </p:sp>
        <p:sp>
          <p:nvSpPr>
            <p:cNvPr id="96" name="矩形 95"/>
            <p:cNvSpPr/>
            <p:nvPr/>
          </p:nvSpPr>
          <p:spPr>
            <a:xfrm>
              <a:off x="5657556" y="3850523"/>
              <a:ext cx="1675419" cy="992801"/>
            </a:xfrm>
            <a:prstGeom prst="rect">
              <a:avLst/>
            </a:prstGeom>
          </p:spPr>
          <p:txBody>
            <a:bodyPr wrap="square">
              <a:noAutofit/>
            </a:bodyPr>
            <a:lstStyle/>
            <a:p>
              <a:pPr lvl="0" algn="ctr" fontAlgn="t">
                <a:defRPr/>
              </a:pPr>
              <a:r>
                <a:rPr sz="1200" b="0" u="none" dirty="0">
                  <a:solidFill>
                    <a:prstClr val="white"/>
                  </a:solidFill>
                  <a:latin typeface="Huawei Sans" panose="020C0503030203020204" pitchFamily="34" charset="0"/>
                </a:rPr>
                <a:t>Name Node</a:t>
              </a:r>
            </a:p>
          </p:txBody>
        </p:sp>
      </p:grpSp>
      <p:sp>
        <p:nvSpPr>
          <p:cNvPr id="97" name="椭圆 96"/>
          <p:cNvSpPr/>
          <p:nvPr/>
        </p:nvSpPr>
        <p:spPr>
          <a:xfrm>
            <a:off x="3518825" y="1335228"/>
            <a:ext cx="356754" cy="338535"/>
          </a:xfrm>
          <a:prstGeom prst="ellipse">
            <a:avLst/>
          </a:prstGeom>
          <a:solidFill>
            <a:srgbClr val="ED6D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noAutofit/>
          </a:bodyPr>
          <a:lstStyle/>
          <a:p>
            <a:pPr algn="ctr" eaLnBrk="1" fontAlgn="t" hangingPunct="1">
              <a:defRPr/>
            </a:pPr>
            <a:r>
              <a:rPr sz="1200" b="1" u="none">
                <a:latin typeface="Huawei Sans" panose="020C0503030203020204" pitchFamily="34" charset="0"/>
              </a:rPr>
              <a:t>2</a:t>
            </a:r>
            <a:endParaRPr lang="zh-CN" altLang="en-US" sz="12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Tree>
    <p:extLst>
      <p:ext uri="{BB962C8B-B14F-4D97-AF65-F5344CB8AC3E}">
        <p14:creationId xmlns:p14="http://schemas.microsoft.com/office/powerpoint/2010/main" val="2094156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p:cTn id="7" dur="1000" fill="hold"/>
                                        <p:tgtEl>
                                          <p:spTgt spid="49"/>
                                        </p:tgtEl>
                                        <p:attrNameLst>
                                          <p:attrName>ppt_w</p:attrName>
                                        </p:attrNameLst>
                                      </p:cBhvr>
                                      <p:tavLst>
                                        <p:tav tm="0">
                                          <p:val>
                                            <p:fltVal val="0"/>
                                          </p:val>
                                        </p:tav>
                                        <p:tav tm="100000">
                                          <p:val>
                                            <p:strVal val="#ppt_w"/>
                                          </p:val>
                                        </p:tav>
                                      </p:tavLst>
                                    </p:anim>
                                    <p:anim calcmode="lin" valueType="num">
                                      <p:cBhvr>
                                        <p:cTn id="8" dur="1000" fill="hold"/>
                                        <p:tgtEl>
                                          <p:spTgt spid="49"/>
                                        </p:tgtEl>
                                        <p:attrNameLst>
                                          <p:attrName>ppt_h</p:attrName>
                                        </p:attrNameLst>
                                      </p:cBhvr>
                                      <p:tavLst>
                                        <p:tav tm="0">
                                          <p:val>
                                            <p:fltVal val="0"/>
                                          </p:val>
                                        </p:tav>
                                        <p:tav tm="100000">
                                          <p:val>
                                            <p:strVal val="#ppt_h"/>
                                          </p:val>
                                        </p:tav>
                                      </p:tavLst>
                                    </p:anim>
                                    <p:animEffect transition="in" filter="fade">
                                      <p:cBhvr>
                                        <p:cTn id="9" dur="1000"/>
                                        <p:tgtEl>
                                          <p:spTgt spid="49"/>
                                        </p:tgtEl>
                                      </p:cBhvr>
                                    </p:animEffect>
                                  </p:childTnLst>
                                </p:cTn>
                              </p:par>
                              <p:par>
                                <p:cTn id="10" presetID="53" presetClass="entr" presetSubtype="16" fill="hold" nodeType="withEffect">
                                  <p:stCondLst>
                                    <p:cond delay="0"/>
                                  </p:stCondLst>
                                  <p:childTnLst>
                                    <p:set>
                                      <p:cBhvr>
                                        <p:cTn id="11" dur="1" fill="hold">
                                          <p:stCondLst>
                                            <p:cond delay="0"/>
                                          </p:stCondLst>
                                        </p:cTn>
                                        <p:tgtEl>
                                          <p:spTgt spid="59"/>
                                        </p:tgtEl>
                                        <p:attrNameLst>
                                          <p:attrName>style.visibility</p:attrName>
                                        </p:attrNameLst>
                                      </p:cBhvr>
                                      <p:to>
                                        <p:strVal val="visible"/>
                                      </p:to>
                                    </p:set>
                                    <p:anim calcmode="lin" valueType="num">
                                      <p:cBhvr>
                                        <p:cTn id="12" dur="1000" fill="hold"/>
                                        <p:tgtEl>
                                          <p:spTgt spid="59"/>
                                        </p:tgtEl>
                                        <p:attrNameLst>
                                          <p:attrName>ppt_w</p:attrName>
                                        </p:attrNameLst>
                                      </p:cBhvr>
                                      <p:tavLst>
                                        <p:tav tm="0">
                                          <p:val>
                                            <p:fltVal val="0"/>
                                          </p:val>
                                        </p:tav>
                                        <p:tav tm="100000">
                                          <p:val>
                                            <p:strVal val="#ppt_w"/>
                                          </p:val>
                                        </p:tav>
                                      </p:tavLst>
                                    </p:anim>
                                    <p:anim calcmode="lin" valueType="num">
                                      <p:cBhvr>
                                        <p:cTn id="13" dur="1000" fill="hold"/>
                                        <p:tgtEl>
                                          <p:spTgt spid="59"/>
                                        </p:tgtEl>
                                        <p:attrNameLst>
                                          <p:attrName>ppt_h</p:attrName>
                                        </p:attrNameLst>
                                      </p:cBhvr>
                                      <p:tavLst>
                                        <p:tav tm="0">
                                          <p:val>
                                            <p:fltVal val="0"/>
                                          </p:val>
                                        </p:tav>
                                        <p:tav tm="100000">
                                          <p:val>
                                            <p:strVal val="#ppt_h"/>
                                          </p:val>
                                        </p:tav>
                                      </p:tavLst>
                                    </p:anim>
                                    <p:animEffect transition="in" filter="fade">
                                      <p:cBhvr>
                                        <p:cTn id="14" dur="1000"/>
                                        <p:tgtEl>
                                          <p:spTgt spid="59"/>
                                        </p:tgtEl>
                                      </p:cBhvr>
                                    </p:animEffect>
                                  </p:childTnLst>
                                </p:cTn>
                              </p:par>
                              <p:par>
                                <p:cTn id="15" presetID="53" presetClass="entr" presetSubtype="16" fill="hold" nodeType="withEffect">
                                  <p:stCondLst>
                                    <p:cond delay="0"/>
                                  </p:stCondLst>
                                  <p:childTnLst>
                                    <p:set>
                                      <p:cBhvr>
                                        <p:cTn id="16" dur="1" fill="hold">
                                          <p:stCondLst>
                                            <p:cond delay="0"/>
                                          </p:stCondLst>
                                        </p:cTn>
                                        <p:tgtEl>
                                          <p:spTgt spid="69"/>
                                        </p:tgtEl>
                                        <p:attrNameLst>
                                          <p:attrName>style.visibility</p:attrName>
                                        </p:attrNameLst>
                                      </p:cBhvr>
                                      <p:to>
                                        <p:strVal val="visible"/>
                                      </p:to>
                                    </p:set>
                                    <p:anim calcmode="lin" valueType="num">
                                      <p:cBhvr>
                                        <p:cTn id="17" dur="1000" fill="hold"/>
                                        <p:tgtEl>
                                          <p:spTgt spid="69"/>
                                        </p:tgtEl>
                                        <p:attrNameLst>
                                          <p:attrName>ppt_w</p:attrName>
                                        </p:attrNameLst>
                                      </p:cBhvr>
                                      <p:tavLst>
                                        <p:tav tm="0">
                                          <p:val>
                                            <p:fltVal val="0"/>
                                          </p:val>
                                        </p:tav>
                                        <p:tav tm="100000">
                                          <p:val>
                                            <p:strVal val="#ppt_w"/>
                                          </p:val>
                                        </p:tav>
                                      </p:tavLst>
                                    </p:anim>
                                    <p:anim calcmode="lin" valueType="num">
                                      <p:cBhvr>
                                        <p:cTn id="18" dur="1000" fill="hold"/>
                                        <p:tgtEl>
                                          <p:spTgt spid="69"/>
                                        </p:tgtEl>
                                        <p:attrNameLst>
                                          <p:attrName>ppt_h</p:attrName>
                                        </p:attrNameLst>
                                      </p:cBhvr>
                                      <p:tavLst>
                                        <p:tav tm="0">
                                          <p:val>
                                            <p:fltVal val="0"/>
                                          </p:val>
                                        </p:tav>
                                        <p:tav tm="100000">
                                          <p:val>
                                            <p:strVal val="#ppt_h"/>
                                          </p:val>
                                        </p:tav>
                                      </p:tavLst>
                                    </p:anim>
                                    <p:animEffect transition="in" filter="fade">
                                      <p:cBhvr>
                                        <p:cTn id="19" dur="1000"/>
                                        <p:tgtEl>
                                          <p:spTgt spid="69"/>
                                        </p:tgtEl>
                                      </p:cBhvr>
                                    </p:animEffect>
                                  </p:childTnLst>
                                </p:cTn>
                              </p:par>
                            </p:childTnLst>
                          </p:cTn>
                        </p:par>
                        <p:par>
                          <p:cTn id="20" fill="hold">
                            <p:stCondLst>
                              <p:cond delay="1000"/>
                            </p:stCondLst>
                            <p:childTnLst>
                              <p:par>
                                <p:cTn id="21" presetID="22" presetClass="entr" presetSubtype="1" fill="hold" nodeType="afterEffect">
                                  <p:stCondLst>
                                    <p:cond delay="0"/>
                                  </p:stCondLst>
                                  <p:childTnLst>
                                    <p:set>
                                      <p:cBhvr>
                                        <p:cTn id="22" dur="1" fill="hold">
                                          <p:stCondLst>
                                            <p:cond delay="0"/>
                                          </p:stCondLst>
                                        </p:cTn>
                                        <p:tgtEl>
                                          <p:spTgt spid="79"/>
                                        </p:tgtEl>
                                        <p:attrNameLst>
                                          <p:attrName>style.visibility</p:attrName>
                                        </p:attrNameLst>
                                      </p:cBhvr>
                                      <p:to>
                                        <p:strVal val="visible"/>
                                      </p:to>
                                    </p:set>
                                    <p:animEffect transition="in" filter="wipe(up)">
                                      <p:cBhvr>
                                        <p:cTn id="23" dur="1000"/>
                                        <p:tgtEl>
                                          <p:spTgt spid="79"/>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nodeType="clickEffect">
                                  <p:stCondLst>
                                    <p:cond delay="0"/>
                                  </p:stCondLst>
                                  <p:childTnLst>
                                    <p:set>
                                      <p:cBhvr>
                                        <p:cTn id="27" dur="1" fill="hold">
                                          <p:stCondLst>
                                            <p:cond delay="0"/>
                                          </p:stCondLst>
                                        </p:cTn>
                                        <p:tgtEl>
                                          <p:spTgt spid="85"/>
                                        </p:tgtEl>
                                        <p:attrNameLst>
                                          <p:attrName>style.visibility</p:attrName>
                                        </p:attrNameLst>
                                      </p:cBhvr>
                                      <p:to>
                                        <p:strVal val="visible"/>
                                      </p:to>
                                    </p:set>
                                    <p:animEffect transition="in" filter="wipe(up)">
                                      <p:cBhvr>
                                        <p:cTn id="28" dur="500"/>
                                        <p:tgtEl>
                                          <p:spTgt spid="85"/>
                                        </p:tgtEl>
                                      </p:cBhvr>
                                    </p:animEffect>
                                  </p:childTnLst>
                                </p:cTn>
                              </p:par>
                            </p:childTnLst>
                          </p:cTn>
                        </p:par>
                        <p:par>
                          <p:cTn id="29" fill="hold">
                            <p:stCondLst>
                              <p:cond delay="500"/>
                            </p:stCondLst>
                            <p:childTnLst>
                              <p:par>
                                <p:cTn id="30" presetID="53" presetClass="entr" presetSubtype="16" fill="hold" grpId="0" nodeType="afterEffect">
                                  <p:stCondLst>
                                    <p:cond delay="0"/>
                                  </p:stCondLst>
                                  <p:childTnLst>
                                    <p:set>
                                      <p:cBhvr>
                                        <p:cTn id="31" dur="1" fill="hold">
                                          <p:stCondLst>
                                            <p:cond delay="0"/>
                                          </p:stCondLst>
                                        </p:cTn>
                                        <p:tgtEl>
                                          <p:spTgt spid="97"/>
                                        </p:tgtEl>
                                        <p:attrNameLst>
                                          <p:attrName>style.visibility</p:attrName>
                                        </p:attrNameLst>
                                      </p:cBhvr>
                                      <p:to>
                                        <p:strVal val="visible"/>
                                      </p:to>
                                    </p:set>
                                    <p:anim calcmode="lin" valueType="num">
                                      <p:cBhvr>
                                        <p:cTn id="32" dur="500" fill="hold"/>
                                        <p:tgtEl>
                                          <p:spTgt spid="97"/>
                                        </p:tgtEl>
                                        <p:attrNameLst>
                                          <p:attrName>ppt_w</p:attrName>
                                        </p:attrNameLst>
                                      </p:cBhvr>
                                      <p:tavLst>
                                        <p:tav tm="0">
                                          <p:val>
                                            <p:fltVal val="0"/>
                                          </p:val>
                                        </p:tav>
                                        <p:tav tm="100000">
                                          <p:val>
                                            <p:strVal val="#ppt_w"/>
                                          </p:val>
                                        </p:tav>
                                      </p:tavLst>
                                    </p:anim>
                                    <p:anim calcmode="lin" valueType="num">
                                      <p:cBhvr>
                                        <p:cTn id="33" dur="500" fill="hold"/>
                                        <p:tgtEl>
                                          <p:spTgt spid="97"/>
                                        </p:tgtEl>
                                        <p:attrNameLst>
                                          <p:attrName>ppt_h</p:attrName>
                                        </p:attrNameLst>
                                      </p:cBhvr>
                                      <p:tavLst>
                                        <p:tav tm="0">
                                          <p:val>
                                            <p:fltVal val="0"/>
                                          </p:val>
                                        </p:tav>
                                        <p:tav tm="100000">
                                          <p:val>
                                            <p:strVal val="#ppt_h"/>
                                          </p:val>
                                        </p:tav>
                                      </p:tavLst>
                                    </p:anim>
                                    <p:animEffect transition="in" filter="fade">
                                      <p:cBhvr>
                                        <p:cTn id="34" dur="500"/>
                                        <p:tgtEl>
                                          <p:spTgt spid="97"/>
                                        </p:tgtEl>
                                      </p:cBhvr>
                                    </p:animEffect>
                                  </p:childTnLst>
                                </p:cTn>
                              </p:par>
                              <p:par>
                                <p:cTn id="35" presetID="22" presetClass="entr" presetSubtype="1" fill="hold" nodeType="withEffect">
                                  <p:stCondLst>
                                    <p:cond delay="0"/>
                                  </p:stCondLst>
                                  <p:childTnLst>
                                    <p:set>
                                      <p:cBhvr>
                                        <p:cTn id="36" dur="1" fill="hold">
                                          <p:stCondLst>
                                            <p:cond delay="0"/>
                                          </p:stCondLst>
                                        </p:cTn>
                                        <p:tgtEl>
                                          <p:spTgt spid="48"/>
                                        </p:tgtEl>
                                        <p:attrNameLst>
                                          <p:attrName>style.visibility</p:attrName>
                                        </p:attrNameLst>
                                      </p:cBhvr>
                                      <p:to>
                                        <p:strVal val="visible"/>
                                      </p:to>
                                    </p:set>
                                    <p:animEffect transition="in" filter="wipe(up)">
                                      <p:cBhvr>
                                        <p:cTn id="37" dur="500"/>
                                        <p:tgtEl>
                                          <p:spTgt spid="48"/>
                                        </p:tgtEl>
                                      </p:cBhvr>
                                    </p:animEffect>
                                  </p:childTnLst>
                                </p:cTn>
                              </p:par>
                            </p:childTnLst>
                          </p:cTn>
                        </p:par>
                        <p:par>
                          <p:cTn id="38" fill="hold">
                            <p:stCondLst>
                              <p:cond delay="1000"/>
                            </p:stCondLst>
                            <p:childTnLst>
                              <p:par>
                                <p:cTn id="39" presetID="53" presetClass="entr" presetSubtype="16" fill="hold" grpId="0" nodeType="afterEffect">
                                  <p:stCondLst>
                                    <p:cond delay="0"/>
                                  </p:stCondLst>
                                  <p:childTnLst>
                                    <p:set>
                                      <p:cBhvr>
                                        <p:cTn id="40" dur="1" fill="hold">
                                          <p:stCondLst>
                                            <p:cond delay="0"/>
                                          </p:stCondLst>
                                        </p:cTn>
                                        <p:tgtEl>
                                          <p:spTgt spid="84"/>
                                        </p:tgtEl>
                                        <p:attrNameLst>
                                          <p:attrName>style.visibility</p:attrName>
                                        </p:attrNameLst>
                                      </p:cBhvr>
                                      <p:to>
                                        <p:strVal val="visible"/>
                                      </p:to>
                                    </p:set>
                                    <p:anim calcmode="lin" valueType="num">
                                      <p:cBhvr>
                                        <p:cTn id="41" dur="500" fill="hold"/>
                                        <p:tgtEl>
                                          <p:spTgt spid="84"/>
                                        </p:tgtEl>
                                        <p:attrNameLst>
                                          <p:attrName>ppt_w</p:attrName>
                                        </p:attrNameLst>
                                      </p:cBhvr>
                                      <p:tavLst>
                                        <p:tav tm="0">
                                          <p:val>
                                            <p:fltVal val="0"/>
                                          </p:val>
                                        </p:tav>
                                        <p:tav tm="100000">
                                          <p:val>
                                            <p:strVal val="#ppt_w"/>
                                          </p:val>
                                        </p:tav>
                                      </p:tavLst>
                                    </p:anim>
                                    <p:anim calcmode="lin" valueType="num">
                                      <p:cBhvr>
                                        <p:cTn id="42" dur="500" fill="hold"/>
                                        <p:tgtEl>
                                          <p:spTgt spid="84"/>
                                        </p:tgtEl>
                                        <p:attrNameLst>
                                          <p:attrName>ppt_h</p:attrName>
                                        </p:attrNameLst>
                                      </p:cBhvr>
                                      <p:tavLst>
                                        <p:tav tm="0">
                                          <p:val>
                                            <p:fltVal val="0"/>
                                          </p:val>
                                        </p:tav>
                                        <p:tav tm="100000">
                                          <p:val>
                                            <p:strVal val="#ppt_h"/>
                                          </p:val>
                                        </p:tav>
                                      </p:tavLst>
                                    </p:anim>
                                    <p:animEffect transition="in" filter="fade">
                                      <p:cBhvr>
                                        <p:cTn id="43" dur="500"/>
                                        <p:tgtEl>
                                          <p:spTgt spid="84"/>
                                        </p:tgtEl>
                                      </p:cBhvr>
                                    </p:animEffect>
                                  </p:childTnLst>
                                </p:cTn>
                              </p:par>
                              <p:par>
                                <p:cTn id="44" presetID="22" presetClass="entr" presetSubtype="1" fill="hold" nodeType="withEffect">
                                  <p:stCondLst>
                                    <p:cond delay="0"/>
                                  </p:stCondLst>
                                  <p:childTnLst>
                                    <p:set>
                                      <p:cBhvr>
                                        <p:cTn id="45" dur="1" fill="hold">
                                          <p:stCondLst>
                                            <p:cond delay="0"/>
                                          </p:stCondLst>
                                        </p:cTn>
                                        <p:tgtEl>
                                          <p:spTgt spid="47"/>
                                        </p:tgtEl>
                                        <p:attrNameLst>
                                          <p:attrName>style.visibility</p:attrName>
                                        </p:attrNameLst>
                                      </p:cBhvr>
                                      <p:to>
                                        <p:strVal val="visible"/>
                                      </p:to>
                                    </p:set>
                                    <p:animEffect transition="in" filter="wipe(up)">
                                      <p:cBhvr>
                                        <p:cTn id="46" dur="500"/>
                                        <p:tgtEl>
                                          <p:spTgt spid="47"/>
                                        </p:tgtEl>
                                      </p:cBhvr>
                                    </p:animEffect>
                                  </p:childTnLst>
                                </p:cTn>
                              </p:par>
                            </p:childTnLst>
                          </p:cTn>
                        </p:par>
                        <p:par>
                          <p:cTn id="47" fill="hold">
                            <p:stCondLst>
                              <p:cond delay="1500"/>
                            </p:stCondLst>
                            <p:childTnLst>
                              <p:par>
                                <p:cTn id="48" presetID="22" presetClass="entr" presetSubtype="8" fill="hold" nodeType="afterEffect">
                                  <p:stCondLst>
                                    <p:cond delay="0"/>
                                  </p:stCondLst>
                                  <p:childTnLst>
                                    <p:set>
                                      <p:cBhvr>
                                        <p:cTn id="49" dur="1" fill="hold">
                                          <p:stCondLst>
                                            <p:cond delay="0"/>
                                          </p:stCondLst>
                                        </p:cTn>
                                        <p:tgtEl>
                                          <p:spTgt spid="44"/>
                                        </p:tgtEl>
                                        <p:attrNameLst>
                                          <p:attrName>style.visibility</p:attrName>
                                        </p:attrNameLst>
                                      </p:cBhvr>
                                      <p:to>
                                        <p:strVal val="visible"/>
                                      </p:to>
                                    </p:set>
                                    <p:animEffect transition="in" filter="wipe(left)">
                                      <p:cBhvr>
                                        <p:cTn id="50"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 grpId="0" animBg="1"/>
      <p:bldP spid="9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1638300" y="600441"/>
            <a:ext cx="10110788" cy="344122"/>
          </a:xfrm>
        </p:spPr>
        <p:txBody>
          <a:bodyPr>
            <a:noAutofit/>
          </a:bodyPr>
          <a:lstStyle/>
          <a:p>
            <a:r>
              <a:rPr lang="zh-CN" altLang="en-US" sz="3600" b="1" dirty="0">
                <a:solidFill>
                  <a:srgbClr val="784658"/>
                </a:solidFill>
                <a:latin typeface="Huawei Sans" panose="020C0503030203020204" pitchFamily="34" charset="0"/>
                <a:ea typeface="+mn-ea"/>
                <a:cs typeface="+mn-cs"/>
              </a:rPr>
              <a:t>Functions of WordCount</a:t>
            </a:r>
          </a:p>
        </p:txBody>
      </p:sp>
      <p:sp>
        <p:nvSpPr>
          <p:cNvPr id="4" name="圆角矩形 3"/>
          <p:cNvSpPr/>
          <p:nvPr/>
        </p:nvSpPr>
        <p:spPr bwMode="auto">
          <a:xfrm>
            <a:off x="2960061" y="1766890"/>
            <a:ext cx="1604701" cy="344122"/>
          </a:xfrm>
          <a:prstGeom prst="roundRect">
            <a:avLst/>
          </a:prstGeom>
          <a:solidFill>
            <a:srgbClr val="BEE9EE"/>
          </a:solidFill>
          <a:ln/>
        </p:spPr>
        <p:style>
          <a:lnRef idx="2">
            <a:schemeClr val="dk1"/>
          </a:lnRef>
          <a:fillRef idx="1">
            <a:schemeClr val="lt1"/>
          </a:fillRef>
          <a:effectRef idx="0">
            <a:schemeClr val="dk1"/>
          </a:effectRef>
          <a:fontRef idx="minor">
            <a:schemeClr val="dk1"/>
          </a:fontRef>
        </p:style>
        <p:txBody>
          <a:bodyPr anchor="ctr">
            <a:noAutofit/>
          </a:bodyPr>
          <a:lstStyle/>
          <a:p>
            <a:pPr algn="ctr" fontAlgn="auto">
              <a:spcBef>
                <a:spcPts val="0"/>
              </a:spcBef>
              <a:spcAft>
                <a:spcPts val="0"/>
              </a:spcAft>
              <a:buClr>
                <a:srgbClr val="CC9900"/>
              </a:buClr>
              <a:defRPr/>
            </a:pPr>
            <a:r>
              <a:rPr sz="1800" b="1" u="none" dirty="0">
                <a:solidFill>
                  <a:srgbClr val="000000"/>
                </a:solidFill>
                <a:latin typeface="Huawei Sans" panose="020C0503030203020204" pitchFamily="34" charset="0"/>
              </a:rPr>
              <a:t>Input</a:t>
            </a:r>
            <a:endParaRPr lang="zh-CN" altLang="en-US" sz="1800" b="1"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5" name="圆角矩形 4"/>
          <p:cNvSpPr/>
          <p:nvPr/>
        </p:nvSpPr>
        <p:spPr bwMode="auto">
          <a:xfrm>
            <a:off x="7735752" y="1766890"/>
            <a:ext cx="1570022" cy="360363"/>
          </a:xfrm>
          <a:prstGeom prst="roundRect">
            <a:avLst/>
          </a:prstGeom>
          <a:solidFill>
            <a:srgbClr val="BEE9EE"/>
          </a:solidFill>
          <a:ln/>
        </p:spPr>
        <p:style>
          <a:lnRef idx="2">
            <a:schemeClr val="dk1"/>
          </a:lnRef>
          <a:fillRef idx="1">
            <a:schemeClr val="lt1"/>
          </a:fillRef>
          <a:effectRef idx="0">
            <a:schemeClr val="dk1"/>
          </a:effectRef>
          <a:fontRef idx="minor">
            <a:schemeClr val="dk1"/>
          </a:fontRef>
        </p:style>
        <p:txBody>
          <a:bodyPr anchor="ctr">
            <a:noAutofit/>
          </a:bodyPr>
          <a:lstStyle/>
          <a:p>
            <a:pPr algn="ctr" fontAlgn="auto">
              <a:spcBef>
                <a:spcPts val="0"/>
              </a:spcBef>
              <a:spcAft>
                <a:spcPts val="0"/>
              </a:spcAft>
              <a:buClr>
                <a:srgbClr val="CC9900"/>
              </a:buClr>
              <a:defRPr/>
            </a:pPr>
            <a:r>
              <a:rPr sz="1800" b="1" u="none" dirty="0">
                <a:solidFill>
                  <a:srgbClr val="000000"/>
                </a:solidFill>
                <a:latin typeface="Huawei Sans" panose="020C0503030203020204" pitchFamily="34" charset="0"/>
              </a:rPr>
              <a:t>Output</a:t>
            </a:r>
            <a:endParaRPr lang="zh-CN" altLang="en-US" sz="1800" b="1"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5845" name="TextBox 5"/>
          <p:cNvSpPr txBox="1">
            <a:spLocks noChangeArrowheads="1"/>
          </p:cNvSpPr>
          <p:nvPr/>
        </p:nvSpPr>
        <p:spPr bwMode="auto">
          <a:xfrm>
            <a:off x="2409990" y="2252665"/>
            <a:ext cx="281040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lnSpc>
                <a:spcPct val="140000"/>
              </a:lnSpc>
              <a:spcBef>
                <a:spcPct val="30000"/>
              </a:spcBef>
              <a:buClr>
                <a:srgbClr val="808080"/>
              </a:buClr>
              <a:buSzPct val="60000"/>
              <a:buFont typeface="Wingdings" panose="05000000000000000000" pitchFamily="2" charset="2"/>
              <a:buChar char="l"/>
              <a:defRPr sz="2200">
                <a:solidFill>
                  <a:schemeClr val="tx1"/>
                </a:solidFill>
                <a:latin typeface="Arial" pitchFamily="34" charset="0"/>
                <a:ea typeface="华文细黑" panose="02010600040101010101" pitchFamily="2" charset="-122"/>
              </a:defRPr>
            </a:lvl1pPr>
            <a:lvl2pPr marL="742950" indent="-285750">
              <a:lnSpc>
                <a:spcPct val="140000"/>
              </a:lnSpc>
              <a:spcBef>
                <a:spcPct val="30000"/>
              </a:spcBef>
              <a:buClr>
                <a:schemeClr val="tx1"/>
              </a:buClr>
              <a:buSzPct val="50000"/>
              <a:buFont typeface="Wingdings" panose="05000000000000000000" pitchFamily="2" charset="2"/>
              <a:buChar char="p"/>
              <a:defRPr sz="2000">
                <a:solidFill>
                  <a:schemeClr val="tx1"/>
                </a:solidFill>
                <a:latin typeface="Arial" pitchFamily="34" charset="0"/>
                <a:ea typeface="华文细黑" panose="02010600040101010101" pitchFamily="2" charset="-122"/>
              </a:defRPr>
            </a:lvl2pPr>
            <a:lvl3pPr marL="1143000" indent="-228600">
              <a:lnSpc>
                <a:spcPct val="140000"/>
              </a:lnSpc>
              <a:spcBef>
                <a:spcPct val="30000"/>
              </a:spcBef>
              <a:buSzPct val="50000"/>
              <a:buFont typeface="Wingdings" panose="05000000000000000000" pitchFamily="2" charset="2"/>
              <a:buChar char="n"/>
              <a:defRPr sz="2400">
                <a:solidFill>
                  <a:schemeClr val="tx1"/>
                </a:solidFill>
                <a:latin typeface="Arial" pitchFamily="34" charset="0"/>
                <a:ea typeface="华文细黑" panose="02010600040101010101" pitchFamily="2" charset="-122"/>
              </a:defRPr>
            </a:lvl3pPr>
            <a:lvl4pPr marL="1600200" indent="-228600">
              <a:lnSpc>
                <a:spcPct val="140000"/>
              </a:lnSpc>
              <a:spcBef>
                <a:spcPct val="30000"/>
              </a:spcBef>
              <a:buChar char="–"/>
              <a:defRPr sz="1600">
                <a:solidFill>
                  <a:schemeClr val="tx1"/>
                </a:solidFill>
                <a:latin typeface="Arial" pitchFamily="34" charset="0"/>
                <a:ea typeface="华文细黑" panose="02010600040101010101" pitchFamily="2" charset="-122"/>
              </a:defRPr>
            </a:lvl4pPr>
            <a:lvl5pPr marL="2057400" indent="-228600">
              <a:lnSpc>
                <a:spcPct val="140000"/>
              </a:lnSpc>
              <a:spcBef>
                <a:spcPct val="30000"/>
              </a:spcBef>
              <a:buFont typeface="FrutigerNext LT Medium" pitchFamily="34" charset="0"/>
              <a:buChar char="~"/>
              <a:defRPr sz="1600">
                <a:solidFill>
                  <a:schemeClr val="tx1"/>
                </a:solidFill>
                <a:latin typeface="Arial" pitchFamily="34" charset="0"/>
                <a:ea typeface="华文细黑" panose="02010600040101010101" pitchFamily="2" charset="-122"/>
              </a:defRPr>
            </a:lvl5pPr>
            <a:lvl6pPr marL="25146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6pPr>
            <a:lvl7pPr marL="29718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7pPr>
            <a:lvl8pPr marL="34290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8pPr>
            <a:lvl9pPr marL="38862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9pPr>
          </a:lstStyle>
          <a:p>
            <a:pPr algn="ctr">
              <a:lnSpc>
                <a:spcPct val="100000"/>
              </a:lnSpc>
              <a:spcBef>
                <a:spcPct val="0"/>
              </a:spcBef>
              <a:spcAft>
                <a:spcPts val="0"/>
              </a:spcAft>
              <a:buClrTx/>
              <a:buSzTx/>
              <a:buFontTx/>
              <a:buNone/>
              <a:defRPr/>
            </a:pPr>
            <a:r>
              <a:rPr sz="1600" b="0" u="none" dirty="0">
                <a:solidFill>
                  <a:srgbClr val="000000"/>
                </a:solidFill>
                <a:latin typeface="Huawei Sans" panose="020C0503030203020204" pitchFamily="34" charset="0"/>
              </a:rPr>
              <a:t>File that contains words</a:t>
            </a:r>
          </a:p>
        </p:txBody>
      </p:sp>
      <p:sp>
        <p:nvSpPr>
          <p:cNvPr id="35846" name="TextBox 6"/>
          <p:cNvSpPr txBox="1">
            <a:spLocks noChangeArrowheads="1"/>
          </p:cNvSpPr>
          <p:nvPr/>
        </p:nvSpPr>
        <p:spPr bwMode="auto">
          <a:xfrm>
            <a:off x="7182184" y="2230440"/>
            <a:ext cx="264761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lvl1pPr>
              <a:lnSpc>
                <a:spcPct val="140000"/>
              </a:lnSpc>
              <a:spcBef>
                <a:spcPct val="30000"/>
              </a:spcBef>
              <a:buClr>
                <a:srgbClr val="808080"/>
              </a:buClr>
              <a:buSzPct val="60000"/>
              <a:buFont typeface="Wingdings" panose="05000000000000000000" pitchFamily="2" charset="2"/>
              <a:buChar char="l"/>
              <a:defRPr sz="2200">
                <a:solidFill>
                  <a:schemeClr val="tx1"/>
                </a:solidFill>
                <a:latin typeface="Arial" pitchFamily="34" charset="0"/>
                <a:ea typeface="华文细黑" panose="02010600040101010101" pitchFamily="2" charset="-122"/>
              </a:defRPr>
            </a:lvl1pPr>
            <a:lvl2pPr marL="742950" indent="-285750">
              <a:lnSpc>
                <a:spcPct val="140000"/>
              </a:lnSpc>
              <a:spcBef>
                <a:spcPct val="30000"/>
              </a:spcBef>
              <a:buClr>
                <a:schemeClr val="tx1"/>
              </a:buClr>
              <a:buSzPct val="50000"/>
              <a:buFont typeface="Wingdings" panose="05000000000000000000" pitchFamily="2" charset="2"/>
              <a:buChar char="p"/>
              <a:defRPr sz="2000">
                <a:solidFill>
                  <a:schemeClr val="tx1"/>
                </a:solidFill>
                <a:latin typeface="Arial" pitchFamily="34" charset="0"/>
                <a:ea typeface="华文细黑" panose="02010600040101010101" pitchFamily="2" charset="-122"/>
              </a:defRPr>
            </a:lvl2pPr>
            <a:lvl3pPr marL="1143000" indent="-228600">
              <a:lnSpc>
                <a:spcPct val="140000"/>
              </a:lnSpc>
              <a:spcBef>
                <a:spcPct val="30000"/>
              </a:spcBef>
              <a:buSzPct val="50000"/>
              <a:buFont typeface="Wingdings" panose="05000000000000000000" pitchFamily="2" charset="2"/>
              <a:buChar char="n"/>
              <a:defRPr sz="2400">
                <a:solidFill>
                  <a:schemeClr val="tx1"/>
                </a:solidFill>
                <a:latin typeface="Arial" pitchFamily="34" charset="0"/>
                <a:ea typeface="华文细黑" panose="02010600040101010101" pitchFamily="2" charset="-122"/>
              </a:defRPr>
            </a:lvl3pPr>
            <a:lvl4pPr marL="1600200" indent="-228600">
              <a:lnSpc>
                <a:spcPct val="140000"/>
              </a:lnSpc>
              <a:spcBef>
                <a:spcPct val="30000"/>
              </a:spcBef>
              <a:buChar char="–"/>
              <a:defRPr sz="1600">
                <a:solidFill>
                  <a:schemeClr val="tx1"/>
                </a:solidFill>
                <a:latin typeface="Arial" pitchFamily="34" charset="0"/>
                <a:ea typeface="华文细黑" panose="02010600040101010101" pitchFamily="2" charset="-122"/>
              </a:defRPr>
            </a:lvl4pPr>
            <a:lvl5pPr marL="2057400" indent="-228600">
              <a:lnSpc>
                <a:spcPct val="140000"/>
              </a:lnSpc>
              <a:spcBef>
                <a:spcPct val="30000"/>
              </a:spcBef>
              <a:buFont typeface="FrutigerNext LT Medium" pitchFamily="34" charset="0"/>
              <a:buChar char="~"/>
              <a:defRPr sz="1600">
                <a:solidFill>
                  <a:schemeClr val="tx1"/>
                </a:solidFill>
                <a:latin typeface="Arial" pitchFamily="34" charset="0"/>
                <a:ea typeface="华文细黑" panose="02010600040101010101" pitchFamily="2" charset="-122"/>
              </a:defRPr>
            </a:lvl5pPr>
            <a:lvl6pPr marL="25146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6pPr>
            <a:lvl7pPr marL="29718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7pPr>
            <a:lvl8pPr marL="34290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8pPr>
            <a:lvl9pPr marL="3886200" indent="-228600" eaLnBrk="0" fontAlgn="base" hangingPunct="0">
              <a:lnSpc>
                <a:spcPct val="140000"/>
              </a:lnSpc>
              <a:spcBef>
                <a:spcPct val="30000"/>
              </a:spcBef>
              <a:spcAft>
                <a:spcPct val="0"/>
              </a:spcAft>
              <a:buFont typeface="FrutigerNext LT Medium" pitchFamily="34" charset="0"/>
              <a:buChar char="~"/>
              <a:defRPr sz="1600">
                <a:solidFill>
                  <a:schemeClr val="tx1"/>
                </a:solidFill>
                <a:latin typeface="Arial" pitchFamily="34" charset="0"/>
                <a:ea typeface="华文细黑" panose="02010600040101010101" pitchFamily="2" charset="-122"/>
              </a:defRPr>
            </a:lvl9pPr>
          </a:lstStyle>
          <a:p>
            <a:pPr algn="ctr">
              <a:lnSpc>
                <a:spcPct val="100000"/>
              </a:lnSpc>
              <a:spcBef>
                <a:spcPct val="0"/>
              </a:spcBef>
              <a:spcAft>
                <a:spcPts val="0"/>
              </a:spcAft>
              <a:buClrTx/>
              <a:buSzTx/>
              <a:buFontTx/>
              <a:buNone/>
              <a:defRPr/>
            </a:pPr>
            <a:r>
              <a:rPr lang="en-US" sz="1600" b="0" u="none" dirty="0">
                <a:solidFill>
                  <a:srgbClr val="000000"/>
                </a:solidFill>
                <a:latin typeface="Huawei Sans" panose="020C0503030203020204" pitchFamily="34" charset="0"/>
              </a:rPr>
              <a:t>Frequency </a:t>
            </a:r>
            <a:r>
              <a:rPr sz="1600" b="0" u="none" dirty="0">
                <a:solidFill>
                  <a:srgbClr val="000000"/>
                </a:solidFill>
                <a:latin typeface="Huawei Sans" panose="020C0503030203020204" pitchFamily="34" charset="0"/>
              </a:rPr>
              <a:t>of each word</a:t>
            </a:r>
          </a:p>
        </p:txBody>
      </p:sp>
      <p:sp>
        <p:nvSpPr>
          <p:cNvPr id="8" name="流程图: 卡片 7"/>
          <p:cNvSpPr/>
          <p:nvPr/>
        </p:nvSpPr>
        <p:spPr bwMode="auto">
          <a:xfrm>
            <a:off x="2145323" y="2816225"/>
            <a:ext cx="3196615" cy="1944688"/>
          </a:xfrm>
          <a:prstGeom prst="flowChartPunchedCard">
            <a:avLst/>
          </a:prstGeom>
          <a:ln/>
        </p:spPr>
        <p:style>
          <a:lnRef idx="2">
            <a:schemeClr val="dk1"/>
          </a:lnRef>
          <a:fillRef idx="1">
            <a:schemeClr val="lt1"/>
          </a:fillRef>
          <a:effectRef idx="0">
            <a:schemeClr val="dk1"/>
          </a:effectRef>
          <a:fontRef idx="minor">
            <a:schemeClr val="dk1"/>
          </a:fontRef>
        </p:style>
        <p:txBody>
          <a:bodyPr anchor="ctr">
            <a:noAutofit/>
          </a:bodyPr>
          <a:lstStyle/>
          <a:p>
            <a:pPr algn="ctr">
              <a:spcBef>
                <a:spcPts val="0"/>
              </a:spcBef>
              <a:spcAft>
                <a:spcPts val="0"/>
              </a:spcAft>
              <a:buClr>
                <a:srgbClr val="CC9900"/>
              </a:buClr>
              <a:defRPr/>
            </a:pPr>
            <a:r>
              <a:rPr b="0" u="none" dirty="0">
                <a:solidFill>
                  <a:srgbClr val="000000"/>
                </a:solidFill>
                <a:latin typeface="Huawei Sans" panose="020C0503030203020204" pitchFamily="34" charset="0"/>
              </a:rPr>
              <a:t>Hello World Bye World</a:t>
            </a:r>
          </a:p>
          <a:p>
            <a:pPr algn="ctr">
              <a:spcBef>
                <a:spcPts val="0"/>
              </a:spcBef>
              <a:spcAft>
                <a:spcPts val="0"/>
              </a:spcAft>
              <a:buClr>
                <a:srgbClr val="CC9900"/>
              </a:buClr>
              <a:defRPr/>
            </a:pPr>
            <a:r>
              <a:rPr b="0" u="none" dirty="0">
                <a:solidFill>
                  <a:srgbClr val="000000"/>
                </a:solidFill>
                <a:latin typeface="Huawei Sans" panose="020C0503030203020204" pitchFamily="34" charset="0"/>
              </a:rPr>
              <a:t>Hello Hadoop Bye Hadoop</a:t>
            </a:r>
            <a:endParaRPr lang="en-US" altLang="zh-CN"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a:p>
            <a:pPr algn="ctr">
              <a:spcBef>
                <a:spcPts val="0"/>
              </a:spcBef>
              <a:spcAft>
                <a:spcPts val="0"/>
              </a:spcAft>
              <a:buClr>
                <a:srgbClr val="CC9900"/>
              </a:buClr>
              <a:defRPr/>
            </a:pPr>
            <a:r>
              <a:rPr b="0" u="none" dirty="0">
                <a:solidFill>
                  <a:srgbClr val="000000"/>
                </a:solidFill>
                <a:latin typeface="Huawei Sans" panose="020C0503030203020204" pitchFamily="34" charset="0"/>
              </a:rPr>
              <a:t>Bye Hadoop Hello Hadoop</a:t>
            </a:r>
            <a:endParaRPr lang="en-US" altLang="zh-CN"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9" name="流程图: 卡片 8"/>
          <p:cNvSpPr/>
          <p:nvPr/>
        </p:nvSpPr>
        <p:spPr bwMode="auto">
          <a:xfrm>
            <a:off x="7500937" y="2816225"/>
            <a:ext cx="2117847" cy="1944688"/>
          </a:xfrm>
          <a:prstGeom prst="flowChartPunchedCard">
            <a:avLst/>
          </a:prstGeom>
          <a:ln/>
        </p:spPr>
        <p:style>
          <a:lnRef idx="2">
            <a:schemeClr val="dk1"/>
          </a:lnRef>
          <a:fillRef idx="1">
            <a:schemeClr val="lt1"/>
          </a:fillRef>
          <a:effectRef idx="0">
            <a:schemeClr val="dk1"/>
          </a:effectRef>
          <a:fontRef idx="minor">
            <a:schemeClr val="dk1"/>
          </a:fontRef>
        </p:style>
        <p:txBody>
          <a:bodyPr anchor="ctr">
            <a:noAutofit/>
          </a:bodyPr>
          <a:lstStyle/>
          <a:p>
            <a:pPr algn="ctr">
              <a:spcBef>
                <a:spcPts val="0"/>
              </a:spcBef>
              <a:spcAft>
                <a:spcPts val="0"/>
              </a:spcAft>
              <a:buClr>
                <a:srgbClr val="CC9900"/>
              </a:buClr>
              <a:defRPr/>
            </a:pPr>
            <a:r>
              <a:rPr b="0" u="none" dirty="0">
                <a:solidFill>
                  <a:srgbClr val="000000"/>
                </a:solidFill>
                <a:latin typeface="Huawei Sans" panose="020C0503030203020204" pitchFamily="34" charset="0"/>
              </a:rPr>
              <a:t>Bye  3</a:t>
            </a:r>
          </a:p>
          <a:p>
            <a:pPr algn="ctr">
              <a:spcBef>
                <a:spcPts val="0"/>
              </a:spcBef>
              <a:spcAft>
                <a:spcPts val="0"/>
              </a:spcAft>
              <a:buClr>
                <a:srgbClr val="CC9900"/>
              </a:buClr>
              <a:defRPr/>
            </a:pPr>
            <a:r>
              <a:rPr b="0" u="none" dirty="0">
                <a:solidFill>
                  <a:srgbClr val="000000"/>
                </a:solidFill>
                <a:latin typeface="Huawei Sans" panose="020C0503030203020204" pitchFamily="34" charset="0"/>
              </a:rPr>
              <a:t>Hadoop 4</a:t>
            </a:r>
          </a:p>
          <a:p>
            <a:pPr algn="ctr">
              <a:spcBef>
                <a:spcPts val="0"/>
              </a:spcBef>
              <a:spcAft>
                <a:spcPts val="0"/>
              </a:spcAft>
              <a:buClr>
                <a:srgbClr val="CC9900"/>
              </a:buClr>
              <a:defRPr/>
            </a:pPr>
            <a:r>
              <a:rPr b="0" u="none" dirty="0">
                <a:solidFill>
                  <a:srgbClr val="000000"/>
                </a:solidFill>
                <a:latin typeface="Huawei Sans" panose="020C0503030203020204" pitchFamily="34" charset="0"/>
              </a:rPr>
              <a:t>Hello 3</a:t>
            </a:r>
          </a:p>
          <a:p>
            <a:pPr algn="ctr">
              <a:spcBef>
                <a:spcPts val="0"/>
              </a:spcBef>
              <a:spcAft>
                <a:spcPts val="0"/>
              </a:spcAft>
              <a:buClr>
                <a:srgbClr val="CC9900"/>
              </a:buClr>
              <a:defRPr/>
            </a:pPr>
            <a:r>
              <a:rPr b="0" u="none" dirty="0">
                <a:solidFill>
                  <a:srgbClr val="000000"/>
                </a:solidFill>
                <a:latin typeface="Huawei Sans" panose="020C0503030203020204" pitchFamily="34" charset="0"/>
              </a:rPr>
              <a:t>World 2</a:t>
            </a:r>
          </a:p>
        </p:txBody>
      </p:sp>
      <p:sp>
        <p:nvSpPr>
          <p:cNvPr id="10" name="右箭头 9"/>
          <p:cNvSpPr/>
          <p:nvPr/>
        </p:nvSpPr>
        <p:spPr bwMode="auto">
          <a:xfrm>
            <a:off x="5448300" y="3375026"/>
            <a:ext cx="1944688" cy="828675"/>
          </a:xfrm>
          <a:prstGeom prst="rightArrow">
            <a:avLst/>
          </a:prstGeom>
          <a:solidFill>
            <a:schemeClr val="accent3">
              <a:lumMod val="40000"/>
              <a:lumOff val="60000"/>
            </a:schemeClr>
          </a:solidFill>
          <a:ln/>
        </p:spPr>
        <p:style>
          <a:lnRef idx="2">
            <a:schemeClr val="dk1"/>
          </a:lnRef>
          <a:fillRef idx="1">
            <a:schemeClr val="lt1"/>
          </a:fillRef>
          <a:effectRef idx="0">
            <a:schemeClr val="dk1"/>
          </a:effectRef>
          <a:fontRef idx="minor">
            <a:schemeClr val="dk1"/>
          </a:fontRef>
        </p:style>
        <p:txBody>
          <a:bodyPr anchor="ctr">
            <a:noAutofit/>
          </a:bodyPr>
          <a:lstStyle/>
          <a:p>
            <a:pPr algn="ctr" fontAlgn="auto">
              <a:spcBef>
                <a:spcPts val="0"/>
              </a:spcBef>
              <a:spcAft>
                <a:spcPts val="0"/>
              </a:spcAft>
              <a:buClr>
                <a:srgbClr val="CC9900"/>
              </a:buClr>
              <a:defRPr/>
            </a:pPr>
            <a:r>
              <a:rPr sz="1600" b="0" u="none" dirty="0">
                <a:solidFill>
                  <a:srgbClr val="000000"/>
                </a:solidFill>
                <a:latin typeface="Huawei Sans" panose="020C0503030203020204" pitchFamily="34" charset="0"/>
              </a:rPr>
              <a:t>MapReduce</a:t>
            </a:r>
            <a:endParaRPr lang="zh-CN" altLang="en-US" sz="1600"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pic>
        <p:nvPicPr>
          <p:cNvPr id="11" name="Picture 10">
            <a:extLst>
              <a:ext uri="{FF2B5EF4-FFF2-40B4-BE49-F238E27FC236}">
                <a16:creationId xmlns:a16="http://schemas.microsoft.com/office/drawing/2014/main" id="{4B2F51F3-9BCC-4351-8399-EE3729A3751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255002" y="-372803"/>
            <a:ext cx="1632198" cy="1529835"/>
          </a:xfrm>
          <a:prstGeom prst="rect">
            <a:avLst/>
          </a:prstGeom>
        </p:spPr>
      </p:pic>
      <p:pic>
        <p:nvPicPr>
          <p:cNvPr id="12" name="Graphic 11">
            <a:extLst>
              <a:ext uri="{FF2B5EF4-FFF2-40B4-BE49-F238E27FC236}">
                <a16:creationId xmlns:a16="http://schemas.microsoft.com/office/drawing/2014/main" id="{16E020D2-617C-43AA-A6B8-8FAE2BED835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13" name="Rectangle 12">
            <a:extLst>
              <a:ext uri="{FF2B5EF4-FFF2-40B4-BE49-F238E27FC236}">
                <a16:creationId xmlns:a16="http://schemas.microsoft.com/office/drawing/2014/main" id="{DB422364-524D-4258-BF41-354F355B87FE}"/>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4" name="TextBox 13">
            <a:extLst>
              <a:ext uri="{FF2B5EF4-FFF2-40B4-BE49-F238E27FC236}">
                <a16:creationId xmlns:a16="http://schemas.microsoft.com/office/drawing/2014/main" id="{F21D188E-24D3-4D63-B4F9-42EEE263F095}"/>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5" name="TextBox 14">
            <a:extLst>
              <a:ext uri="{FF2B5EF4-FFF2-40B4-BE49-F238E27FC236}">
                <a16:creationId xmlns:a16="http://schemas.microsoft.com/office/drawing/2014/main" id="{319497BF-7C83-494D-88EF-49CA7F158C60}"/>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4147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335230" y="601127"/>
            <a:ext cx="10415588" cy="440977"/>
          </a:xfrm>
        </p:spPr>
        <p:txBody>
          <a:bodyPr>
            <a:noAutofit/>
          </a:bodyPr>
          <a:lstStyle/>
          <a:p>
            <a:r>
              <a:rPr lang="zh-CN" altLang="en-US" sz="3600" b="1" dirty="0">
                <a:solidFill>
                  <a:srgbClr val="784658"/>
                </a:solidFill>
                <a:latin typeface="Huawei Sans" panose="020C0503030203020204" pitchFamily="34" charset="0"/>
                <a:ea typeface="+mn-ea"/>
                <a:cs typeface="+mn-cs"/>
              </a:rPr>
              <a:t>Map Process of WordCount</a:t>
            </a:r>
          </a:p>
        </p:txBody>
      </p:sp>
      <p:grpSp>
        <p:nvGrpSpPr>
          <p:cNvPr id="12" name="组合 11"/>
          <p:cNvGrpSpPr/>
          <p:nvPr/>
        </p:nvGrpSpPr>
        <p:grpSpPr>
          <a:xfrm>
            <a:off x="1768565" y="1556509"/>
            <a:ext cx="3671496" cy="3996727"/>
            <a:chOff x="4082722" y="3114378"/>
            <a:chExt cx="7343841" cy="7994379"/>
          </a:xfrm>
        </p:grpSpPr>
        <p:grpSp>
          <p:nvGrpSpPr>
            <p:cNvPr id="13" name="组合 12"/>
            <p:cNvGrpSpPr/>
            <p:nvPr/>
          </p:nvGrpSpPr>
          <p:grpSpPr>
            <a:xfrm>
              <a:off x="4082722" y="3114378"/>
              <a:ext cx="7343841" cy="7994379"/>
              <a:chOff x="4613610" y="3112887"/>
              <a:chExt cx="7343841" cy="7994379"/>
            </a:xfrm>
          </p:grpSpPr>
          <p:sp>
            <p:nvSpPr>
              <p:cNvPr id="15" name="圆角矩形 14"/>
              <p:cNvSpPr/>
              <p:nvPr/>
            </p:nvSpPr>
            <p:spPr bwMode="auto">
              <a:xfrm>
                <a:off x="4613610" y="3112887"/>
                <a:ext cx="7343841" cy="7994379"/>
              </a:xfrm>
              <a:prstGeom prst="roundRect">
                <a:avLst>
                  <a:gd name="adj" fmla="val 1994"/>
                </a:avLst>
              </a:prstGeom>
              <a:solidFill>
                <a:schemeClr val="bg1"/>
              </a:solidFill>
              <a:ln>
                <a:solidFill>
                  <a:srgbClr val="30B5C5"/>
                </a:solidFill>
              </a:ln>
            </p:spPr>
            <p:style>
              <a:lnRef idx="2">
                <a:schemeClr val="dk1"/>
              </a:lnRef>
              <a:fillRef idx="1">
                <a:schemeClr val="lt1"/>
              </a:fillRef>
              <a:effectRef idx="0">
                <a:schemeClr val="dk1"/>
              </a:effectRef>
              <a:fontRef idx="minor">
                <a:schemeClr val="dk1"/>
              </a:fontRef>
            </p:style>
            <p:txBody>
              <a:bodyPr>
                <a:noAutofit/>
              </a:bodyPr>
              <a:lstStyle/>
              <a:p>
                <a:pPr eaLnBrk="1" hangingPunct="1">
                  <a:buClr>
                    <a:srgbClr val="CC9900"/>
                  </a:buClr>
                  <a:buFont typeface="Wingdings" pitchFamily="2" charset="2"/>
                  <a:buChar char="n"/>
                  <a:defRPr/>
                </a:pPr>
                <a:endParaRPr lang="zh-CN" altLang="en-US" sz="2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6" name="同侧圆角矩形 15"/>
              <p:cNvSpPr/>
              <p:nvPr/>
            </p:nvSpPr>
            <p:spPr bwMode="auto">
              <a:xfrm>
                <a:off x="4613610" y="3112887"/>
                <a:ext cx="7343841" cy="936104"/>
              </a:xfrm>
              <a:prstGeom prst="round2SameRect">
                <a:avLst/>
              </a:prstGeom>
              <a:solidFill>
                <a:srgbClr val="30B5C5"/>
              </a:solidFill>
              <a:ln>
                <a:solidFill>
                  <a:srgbClr val="30B5C5"/>
                </a:solidFill>
              </a:ln>
            </p:spPr>
            <p:style>
              <a:lnRef idx="2">
                <a:schemeClr val="dk1"/>
              </a:lnRef>
              <a:fillRef idx="1">
                <a:schemeClr val="lt1"/>
              </a:fillRef>
              <a:effectRef idx="0">
                <a:schemeClr val="dk1"/>
              </a:effectRef>
              <a:fontRef idx="minor">
                <a:schemeClr val="dk1"/>
              </a:fontRef>
            </p:style>
            <p:txBody>
              <a:bodyPr>
                <a:noAutofit/>
              </a:bodyPr>
              <a:lstStyle/>
              <a:p>
                <a:pPr eaLnBrk="1" hangingPunct="1">
                  <a:buClr>
                    <a:srgbClr val="CC9900"/>
                  </a:buClr>
                  <a:buFont typeface="Wingdings" pitchFamily="2" charset="2"/>
                  <a:buChar char="n"/>
                  <a:defRPr/>
                </a:pPr>
                <a:endParaRPr lang="zh-CN" altLang="en-US" sz="24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sp>
          <p:nvSpPr>
            <p:cNvPr id="14" name="矩形 13"/>
            <p:cNvSpPr/>
            <p:nvPr/>
          </p:nvSpPr>
          <p:spPr>
            <a:xfrm>
              <a:off x="7025144" y="3189643"/>
              <a:ext cx="1710864" cy="738749"/>
            </a:xfrm>
            <a:prstGeom prst="rect">
              <a:avLst/>
            </a:prstGeom>
          </p:spPr>
          <p:txBody>
            <a:bodyPr wrap="square">
              <a:noAutofit/>
            </a:bodyPr>
            <a:lstStyle/>
            <a:p>
              <a:r>
                <a:rPr b="1" u="none" dirty="0">
                  <a:solidFill>
                    <a:schemeClr val="bg1"/>
                  </a:solidFill>
                  <a:latin typeface="Huawei Sans" panose="020C0503030203020204" pitchFamily="34" charset="0"/>
                </a:rPr>
                <a:t>Input</a:t>
              </a:r>
            </a:p>
          </p:txBody>
        </p:sp>
      </p:grpSp>
      <p:grpSp>
        <p:nvGrpSpPr>
          <p:cNvPr id="17" name="组合 16"/>
          <p:cNvGrpSpPr/>
          <p:nvPr/>
        </p:nvGrpSpPr>
        <p:grpSpPr>
          <a:xfrm>
            <a:off x="1949051" y="2487981"/>
            <a:ext cx="3203987" cy="449948"/>
            <a:chOff x="4272888" y="4974557"/>
            <a:chExt cx="6408715" cy="900000"/>
          </a:xfrm>
        </p:grpSpPr>
        <p:sp>
          <p:nvSpPr>
            <p:cNvPr id="18" name="矩形 17"/>
            <p:cNvSpPr/>
            <p:nvPr/>
          </p:nvSpPr>
          <p:spPr>
            <a:xfrm>
              <a:off x="5208994" y="5027315"/>
              <a:ext cx="5472609" cy="728362"/>
            </a:xfrm>
            <a:prstGeom prst="rect">
              <a:avLst/>
            </a:prstGeom>
          </p:spPr>
          <p:txBody>
            <a:bodyPr wrap="square">
              <a:noAutofit/>
            </a:bodyPr>
            <a:lstStyle/>
            <a:p>
              <a:pPr>
                <a:lnSpc>
                  <a:spcPts val="2250"/>
                </a:lnSpc>
                <a:defRPr/>
              </a:pPr>
              <a:r>
                <a:rPr sz="1600" b="0" u="none" dirty="0">
                  <a:latin typeface="Huawei Sans" panose="020C0503030203020204" pitchFamily="34" charset="0"/>
                </a:rPr>
                <a:t>"Hello World Bye World"</a:t>
              </a:r>
            </a:p>
          </p:txBody>
        </p:sp>
        <p:sp>
          <p:nvSpPr>
            <p:cNvPr id="19" name="椭圆 18"/>
            <p:cNvSpPr/>
            <p:nvPr/>
          </p:nvSpPr>
          <p:spPr>
            <a:xfrm>
              <a:off x="4272888" y="4974557"/>
              <a:ext cx="900000" cy="900000"/>
            </a:xfrm>
            <a:prstGeom prst="ellipse">
              <a:avLst/>
            </a:prstGeom>
            <a:noFill/>
            <a:ln>
              <a:solidFill>
                <a:srgbClr val="505050"/>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20" name="矩形 19"/>
            <p:cNvSpPr/>
            <p:nvPr/>
          </p:nvSpPr>
          <p:spPr>
            <a:xfrm>
              <a:off x="4359078" y="4974557"/>
              <a:ext cx="831092" cy="728362"/>
            </a:xfrm>
            <a:prstGeom prst="rect">
              <a:avLst/>
            </a:prstGeom>
          </p:spPr>
          <p:txBody>
            <a:bodyPr wrap="none">
              <a:noAutofit/>
            </a:bodyPr>
            <a:lstStyle/>
            <a:p>
              <a:pPr>
                <a:lnSpc>
                  <a:spcPts val="2250"/>
                </a:lnSpc>
                <a:defRPr/>
              </a:pPr>
              <a:r>
                <a:rPr sz="1600" b="0" u="none" dirty="0">
                  <a:latin typeface="Huawei Sans" panose="020C0503030203020204" pitchFamily="34" charset="0"/>
                </a:rPr>
                <a:t>01</a:t>
              </a:r>
            </a:p>
          </p:txBody>
        </p:sp>
      </p:grpSp>
      <p:grpSp>
        <p:nvGrpSpPr>
          <p:cNvPr id="21" name="组合 20"/>
          <p:cNvGrpSpPr/>
          <p:nvPr/>
        </p:nvGrpSpPr>
        <p:grpSpPr>
          <a:xfrm>
            <a:off x="1949052" y="3514891"/>
            <a:ext cx="3356401" cy="459375"/>
            <a:chOff x="4272888" y="6227970"/>
            <a:chExt cx="6713580" cy="918856"/>
          </a:xfrm>
        </p:grpSpPr>
        <p:sp>
          <p:nvSpPr>
            <p:cNvPr id="22" name="矩形 21"/>
            <p:cNvSpPr/>
            <p:nvPr/>
          </p:nvSpPr>
          <p:spPr>
            <a:xfrm>
              <a:off x="5082786" y="6299584"/>
              <a:ext cx="5903682" cy="728362"/>
            </a:xfrm>
            <a:prstGeom prst="rect">
              <a:avLst/>
            </a:prstGeom>
          </p:spPr>
          <p:txBody>
            <a:bodyPr wrap="square">
              <a:noAutofit/>
            </a:bodyPr>
            <a:lstStyle/>
            <a:p>
              <a:pPr>
                <a:lnSpc>
                  <a:spcPts val="2250"/>
                </a:lnSpc>
                <a:defRPr/>
              </a:pPr>
              <a:r>
                <a:rPr sz="1600" b="0" u="none" dirty="0">
                  <a:latin typeface="Huawei Sans" panose="020C0503030203020204" pitchFamily="34" charset="0"/>
                </a:rPr>
                <a:t>"Hello Hadoop Bye Hadoop"</a:t>
              </a:r>
            </a:p>
          </p:txBody>
        </p:sp>
        <p:sp>
          <p:nvSpPr>
            <p:cNvPr id="23" name="椭圆 22"/>
            <p:cNvSpPr/>
            <p:nvPr/>
          </p:nvSpPr>
          <p:spPr>
            <a:xfrm>
              <a:off x="4272888" y="6246826"/>
              <a:ext cx="900000" cy="900000"/>
            </a:xfrm>
            <a:prstGeom prst="ellipse">
              <a:avLst/>
            </a:prstGeom>
            <a:noFill/>
            <a:ln>
              <a:solidFill>
                <a:srgbClr val="505050"/>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400" b="1"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24" name="矩形 23"/>
            <p:cNvSpPr/>
            <p:nvPr/>
          </p:nvSpPr>
          <p:spPr>
            <a:xfrm>
              <a:off x="4339950" y="6227970"/>
              <a:ext cx="831092" cy="728362"/>
            </a:xfrm>
            <a:prstGeom prst="rect">
              <a:avLst/>
            </a:prstGeom>
          </p:spPr>
          <p:txBody>
            <a:bodyPr wrap="none">
              <a:noAutofit/>
            </a:bodyPr>
            <a:lstStyle/>
            <a:p>
              <a:pPr>
                <a:lnSpc>
                  <a:spcPts val="2250"/>
                </a:lnSpc>
                <a:defRPr/>
              </a:pPr>
              <a:r>
                <a:rPr sz="1600" b="0" u="none" dirty="0">
                  <a:latin typeface="Huawei Sans" panose="020C0503030203020204" pitchFamily="34" charset="0"/>
                </a:rPr>
                <a:t>02</a:t>
              </a:r>
            </a:p>
          </p:txBody>
        </p:sp>
      </p:grpSp>
      <p:grpSp>
        <p:nvGrpSpPr>
          <p:cNvPr id="25" name="组合 24"/>
          <p:cNvGrpSpPr/>
          <p:nvPr/>
        </p:nvGrpSpPr>
        <p:grpSpPr>
          <a:xfrm>
            <a:off x="1949052" y="4551229"/>
            <a:ext cx="3404712" cy="459669"/>
            <a:chOff x="4272888" y="6227382"/>
            <a:chExt cx="6810213" cy="919444"/>
          </a:xfrm>
        </p:grpSpPr>
        <p:sp>
          <p:nvSpPr>
            <p:cNvPr id="26" name="矩形 25"/>
            <p:cNvSpPr/>
            <p:nvPr/>
          </p:nvSpPr>
          <p:spPr>
            <a:xfrm>
              <a:off x="5179419" y="6298994"/>
              <a:ext cx="5903682" cy="728362"/>
            </a:xfrm>
            <a:prstGeom prst="rect">
              <a:avLst/>
            </a:prstGeom>
          </p:spPr>
          <p:txBody>
            <a:bodyPr wrap="square">
              <a:noAutofit/>
            </a:bodyPr>
            <a:lstStyle/>
            <a:p>
              <a:pPr>
                <a:lnSpc>
                  <a:spcPts val="2250"/>
                </a:lnSpc>
                <a:defRPr/>
              </a:pPr>
              <a:r>
                <a:rPr sz="1600" b="0" u="none" dirty="0">
                  <a:latin typeface="Huawei Sans" panose="020C0503030203020204" pitchFamily="34" charset="0"/>
                </a:rPr>
                <a:t>"Bye Hadoop Hello Hadoop"</a:t>
              </a:r>
            </a:p>
          </p:txBody>
        </p:sp>
        <p:sp>
          <p:nvSpPr>
            <p:cNvPr id="27" name="椭圆 26"/>
            <p:cNvSpPr/>
            <p:nvPr/>
          </p:nvSpPr>
          <p:spPr>
            <a:xfrm>
              <a:off x="4272888" y="6246826"/>
              <a:ext cx="900000" cy="900000"/>
            </a:xfrm>
            <a:prstGeom prst="ellipse">
              <a:avLst/>
            </a:prstGeom>
            <a:noFill/>
            <a:ln>
              <a:solidFill>
                <a:srgbClr val="505050"/>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300" b="1"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28" name="矩形 27"/>
            <p:cNvSpPr/>
            <p:nvPr/>
          </p:nvSpPr>
          <p:spPr>
            <a:xfrm>
              <a:off x="4359076" y="6227382"/>
              <a:ext cx="773378" cy="715793"/>
            </a:xfrm>
            <a:prstGeom prst="rect">
              <a:avLst/>
            </a:prstGeom>
          </p:spPr>
          <p:txBody>
            <a:bodyPr wrap="none">
              <a:noAutofit/>
            </a:bodyPr>
            <a:lstStyle/>
            <a:p>
              <a:pPr>
                <a:lnSpc>
                  <a:spcPts val="2250"/>
                </a:lnSpc>
                <a:defRPr/>
              </a:pPr>
              <a:r>
                <a:rPr sz="1400" b="0" u="none" dirty="0">
                  <a:latin typeface="Huawei Sans" panose="020C0503030203020204" pitchFamily="34" charset="0"/>
                </a:rPr>
                <a:t>03</a:t>
              </a:r>
            </a:p>
          </p:txBody>
        </p:sp>
      </p:grpSp>
      <p:grpSp>
        <p:nvGrpSpPr>
          <p:cNvPr id="29" name="组合 28"/>
          <p:cNvGrpSpPr/>
          <p:nvPr/>
        </p:nvGrpSpPr>
        <p:grpSpPr>
          <a:xfrm>
            <a:off x="5638719" y="2385250"/>
            <a:ext cx="1366606" cy="646112"/>
            <a:chOff x="11823924" y="4772053"/>
            <a:chExt cx="2733529" cy="1292374"/>
          </a:xfrm>
          <a:solidFill>
            <a:srgbClr val="62B230"/>
          </a:solidFill>
        </p:grpSpPr>
        <p:sp>
          <p:nvSpPr>
            <p:cNvPr id="30" name="右箭头 29"/>
            <p:cNvSpPr/>
            <p:nvPr/>
          </p:nvSpPr>
          <p:spPr bwMode="auto">
            <a:xfrm>
              <a:off x="11823924" y="4772053"/>
              <a:ext cx="2733529" cy="1292374"/>
            </a:xfrm>
            <a:prstGeom prst="rightArrow">
              <a:avLst/>
            </a:prstGeom>
            <a:grpFill/>
            <a:ln>
              <a:noFill/>
            </a:ln>
          </p:spPr>
          <p:style>
            <a:lnRef idx="2">
              <a:schemeClr val="dk1"/>
            </a:lnRef>
            <a:fillRef idx="1">
              <a:schemeClr val="lt1"/>
            </a:fillRef>
            <a:effectRef idx="0">
              <a:schemeClr val="dk1"/>
            </a:effectRef>
            <a:fontRef idx="minor">
              <a:schemeClr val="dk1"/>
            </a:fontRef>
          </p:style>
          <p:txBody>
            <a:bodyPr anchor="ctr">
              <a:noAutofit/>
            </a:bodyPr>
            <a:lstStyle/>
            <a:p>
              <a:pPr algn="ctr" eaLnBrk="1" hangingPunct="1">
                <a:buClr>
                  <a:srgbClr val="CC9900"/>
                </a:buClr>
                <a:defRPr/>
              </a:pPr>
              <a:endParaRPr lang="zh-CN" altLang="en-US"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1" name="矩形 30"/>
            <p:cNvSpPr/>
            <p:nvPr/>
          </p:nvSpPr>
          <p:spPr>
            <a:xfrm>
              <a:off x="12445896" y="5090276"/>
              <a:ext cx="1148523" cy="615625"/>
            </a:xfrm>
            <a:prstGeom prst="rect">
              <a:avLst/>
            </a:prstGeom>
            <a:grpFill/>
          </p:spPr>
          <p:txBody>
            <a:bodyPr wrap="none">
              <a:noAutofit/>
            </a:bodyPr>
            <a:lstStyle/>
            <a:p>
              <a:pPr lvl="0" algn="ctr">
                <a:buClr>
                  <a:srgbClr val="CC9900"/>
                </a:buClr>
                <a:defRPr/>
              </a:pPr>
              <a:r>
                <a:rPr sz="1400" b="0" u="none" dirty="0">
                  <a:solidFill>
                    <a:schemeClr val="bg1"/>
                  </a:solidFill>
                  <a:latin typeface="Huawei Sans" panose="020C0503030203020204" pitchFamily="34" charset="0"/>
                </a:rPr>
                <a:t>Map</a:t>
              </a:r>
              <a:endParaRPr lang="zh-CN" altLang="en-US" sz="14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nvGrpSpPr>
          <p:cNvPr id="32" name="组合 31"/>
          <p:cNvGrpSpPr/>
          <p:nvPr/>
        </p:nvGrpSpPr>
        <p:grpSpPr>
          <a:xfrm>
            <a:off x="5638719" y="3429246"/>
            <a:ext cx="1366607" cy="646113"/>
            <a:chOff x="11823924" y="6860285"/>
            <a:chExt cx="2733531" cy="1292376"/>
          </a:xfrm>
          <a:solidFill>
            <a:srgbClr val="62B230"/>
          </a:solidFill>
        </p:grpSpPr>
        <p:sp>
          <p:nvSpPr>
            <p:cNvPr id="33" name="右箭头 32"/>
            <p:cNvSpPr/>
            <p:nvPr/>
          </p:nvSpPr>
          <p:spPr bwMode="auto">
            <a:xfrm>
              <a:off x="11823924" y="6860285"/>
              <a:ext cx="2733531" cy="1292376"/>
            </a:xfrm>
            <a:prstGeom prst="rightArrow">
              <a:avLst/>
            </a:prstGeom>
            <a:grpFill/>
            <a:ln>
              <a:noFill/>
            </a:ln>
          </p:spPr>
          <p:style>
            <a:lnRef idx="2">
              <a:schemeClr val="dk1"/>
            </a:lnRef>
            <a:fillRef idx="1">
              <a:schemeClr val="lt1"/>
            </a:fillRef>
            <a:effectRef idx="0">
              <a:schemeClr val="dk1"/>
            </a:effectRef>
            <a:fontRef idx="minor">
              <a:schemeClr val="dk1"/>
            </a:fontRef>
          </p:style>
          <p:txBody>
            <a:bodyPr anchor="ctr">
              <a:noAutofit/>
            </a:bodyPr>
            <a:lstStyle/>
            <a:p>
              <a:pPr algn="ctr" eaLnBrk="1" hangingPunct="1">
                <a:buClr>
                  <a:srgbClr val="CC9900"/>
                </a:buClr>
                <a:defRPr/>
              </a:pPr>
              <a:endParaRPr lang="zh-CN" altLang="en-US"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4" name="矩形 33"/>
            <p:cNvSpPr/>
            <p:nvPr/>
          </p:nvSpPr>
          <p:spPr>
            <a:xfrm>
              <a:off x="12445896" y="7190629"/>
              <a:ext cx="1148523" cy="615625"/>
            </a:xfrm>
            <a:prstGeom prst="rect">
              <a:avLst/>
            </a:prstGeom>
            <a:grpFill/>
          </p:spPr>
          <p:txBody>
            <a:bodyPr wrap="none">
              <a:noAutofit/>
            </a:bodyPr>
            <a:lstStyle/>
            <a:p>
              <a:pPr lvl="0" algn="ctr">
                <a:buClr>
                  <a:srgbClr val="CC9900"/>
                </a:buClr>
                <a:defRPr/>
              </a:pPr>
              <a:r>
                <a:rPr sz="1400" b="0" u="none" dirty="0">
                  <a:solidFill>
                    <a:schemeClr val="bg1"/>
                  </a:solidFill>
                  <a:latin typeface="Huawei Sans" panose="020C0503030203020204" pitchFamily="34" charset="0"/>
                </a:rPr>
                <a:t>Map</a:t>
              </a:r>
              <a:endParaRPr lang="zh-CN" altLang="en-US" sz="14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nvGrpSpPr>
          <p:cNvPr id="35" name="组合 34"/>
          <p:cNvGrpSpPr/>
          <p:nvPr/>
        </p:nvGrpSpPr>
        <p:grpSpPr>
          <a:xfrm>
            <a:off x="5638719" y="4473538"/>
            <a:ext cx="1366607" cy="647700"/>
            <a:chOff x="11823924" y="8949111"/>
            <a:chExt cx="2733531" cy="1295550"/>
          </a:xfrm>
          <a:solidFill>
            <a:srgbClr val="62B230"/>
          </a:solidFill>
        </p:grpSpPr>
        <p:sp>
          <p:nvSpPr>
            <p:cNvPr id="36" name="右箭头 35"/>
            <p:cNvSpPr/>
            <p:nvPr/>
          </p:nvSpPr>
          <p:spPr bwMode="auto">
            <a:xfrm>
              <a:off x="11823924" y="8949111"/>
              <a:ext cx="2733531" cy="1295550"/>
            </a:xfrm>
            <a:prstGeom prst="rightArrow">
              <a:avLst/>
            </a:prstGeom>
            <a:grpFill/>
            <a:ln>
              <a:noFill/>
            </a:ln>
          </p:spPr>
          <p:style>
            <a:lnRef idx="2">
              <a:schemeClr val="dk1"/>
            </a:lnRef>
            <a:fillRef idx="1">
              <a:schemeClr val="lt1"/>
            </a:fillRef>
            <a:effectRef idx="0">
              <a:schemeClr val="dk1"/>
            </a:effectRef>
            <a:fontRef idx="minor">
              <a:schemeClr val="dk1"/>
            </a:fontRef>
          </p:style>
          <p:txBody>
            <a:bodyPr anchor="ctr">
              <a:noAutofit/>
            </a:bodyPr>
            <a:lstStyle/>
            <a:p>
              <a:pPr algn="ctr" eaLnBrk="1" hangingPunct="1">
                <a:buClr>
                  <a:srgbClr val="CC9900"/>
                </a:buClr>
                <a:defRPr/>
              </a:pPr>
              <a:endParaRPr lang="zh-CN" altLang="en-US"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7" name="矩形 36"/>
            <p:cNvSpPr/>
            <p:nvPr/>
          </p:nvSpPr>
          <p:spPr>
            <a:xfrm>
              <a:off x="12445896" y="9281043"/>
              <a:ext cx="1148523" cy="615625"/>
            </a:xfrm>
            <a:prstGeom prst="rect">
              <a:avLst/>
            </a:prstGeom>
            <a:grpFill/>
          </p:spPr>
          <p:txBody>
            <a:bodyPr wrap="none">
              <a:noAutofit/>
            </a:bodyPr>
            <a:lstStyle/>
            <a:p>
              <a:pPr lvl="0" algn="ctr">
                <a:buClr>
                  <a:srgbClr val="CC9900"/>
                </a:buClr>
                <a:defRPr/>
              </a:pPr>
              <a:r>
                <a:rPr sz="1400" b="0" u="none" dirty="0">
                  <a:solidFill>
                    <a:schemeClr val="bg1"/>
                  </a:solidFill>
                  <a:latin typeface="Huawei Sans" panose="020C0503030203020204" pitchFamily="34" charset="0"/>
                </a:rPr>
                <a:t>Map</a:t>
              </a:r>
              <a:endParaRPr lang="zh-CN" altLang="en-US" sz="14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nvGrpSpPr>
          <p:cNvPr id="38" name="组合 37"/>
          <p:cNvGrpSpPr/>
          <p:nvPr/>
        </p:nvGrpSpPr>
        <p:grpSpPr>
          <a:xfrm>
            <a:off x="7186198" y="1556509"/>
            <a:ext cx="2691500" cy="3996727"/>
            <a:chOff x="14919242" y="3114378"/>
            <a:chExt cx="5383624" cy="7994379"/>
          </a:xfrm>
        </p:grpSpPr>
        <p:sp>
          <p:nvSpPr>
            <p:cNvPr id="39" name="圆角矩形 38"/>
            <p:cNvSpPr/>
            <p:nvPr/>
          </p:nvSpPr>
          <p:spPr bwMode="auto">
            <a:xfrm>
              <a:off x="14919242" y="3114378"/>
              <a:ext cx="5383624" cy="7994379"/>
            </a:xfrm>
            <a:prstGeom prst="roundRect">
              <a:avLst>
                <a:gd name="adj" fmla="val 3013"/>
              </a:avLst>
            </a:prstGeom>
            <a:noFill/>
            <a:ln>
              <a:solidFill>
                <a:srgbClr val="56C4D2"/>
              </a:solidFill>
            </a:ln>
          </p:spPr>
          <p:style>
            <a:lnRef idx="2">
              <a:schemeClr val="dk1"/>
            </a:lnRef>
            <a:fillRef idx="1">
              <a:schemeClr val="lt1"/>
            </a:fillRef>
            <a:effectRef idx="0">
              <a:schemeClr val="dk1"/>
            </a:effectRef>
            <a:fontRef idx="minor">
              <a:schemeClr val="dk1"/>
            </a:fontRef>
          </p:style>
          <p:txBody>
            <a:bodyPr>
              <a:noAutofit/>
            </a:bodyPr>
            <a:lstStyle/>
            <a:p>
              <a:pPr eaLnBrk="1" fontAlgn="t" hangingPunct="1">
                <a:buClr>
                  <a:srgbClr val="CC9900"/>
                </a:buClr>
                <a:defRPr/>
              </a:pPr>
              <a:endParaRPr lang="en-US" altLang="zh-CN" sz="11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p>
              <a:pPr eaLnBrk="1" hangingPunct="1">
                <a:buClr>
                  <a:srgbClr val="CC9900"/>
                </a:buClr>
                <a:defRPr/>
              </a:pPr>
              <a:endParaRPr lang="zh-CN" altLang="en-US" sz="16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40" name="同侧圆角矩形 39"/>
            <p:cNvSpPr/>
            <p:nvPr/>
          </p:nvSpPr>
          <p:spPr>
            <a:xfrm>
              <a:off x="14919242" y="3114378"/>
              <a:ext cx="5383624" cy="936104"/>
            </a:xfrm>
            <a:prstGeom prst="round2SameRect">
              <a:avLst>
                <a:gd name="adj1" fmla="val 11382"/>
                <a:gd name="adj2" fmla="val 0"/>
              </a:avLst>
            </a:prstGeom>
            <a:solidFill>
              <a:srgbClr val="56C4D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3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41" name="矩形 40"/>
            <p:cNvSpPr/>
            <p:nvPr/>
          </p:nvSpPr>
          <p:spPr>
            <a:xfrm>
              <a:off x="16107278" y="3189643"/>
              <a:ext cx="2905621" cy="677186"/>
            </a:xfrm>
            <a:prstGeom prst="rect">
              <a:avLst/>
            </a:prstGeom>
          </p:spPr>
          <p:txBody>
            <a:bodyPr wrap="none">
              <a:noAutofit/>
            </a:bodyPr>
            <a:lstStyle/>
            <a:p>
              <a:pPr lvl="0"/>
              <a:r>
                <a:rPr sz="1600" b="1" u="none" dirty="0">
                  <a:solidFill>
                    <a:schemeClr val="bg1"/>
                  </a:solidFill>
                  <a:latin typeface="Huawei Sans" panose="020C0503030203020204" pitchFamily="34" charset="0"/>
                </a:rPr>
                <a:t>Map Output</a:t>
              </a:r>
            </a:p>
          </p:txBody>
        </p:sp>
      </p:grpSp>
      <p:grpSp>
        <p:nvGrpSpPr>
          <p:cNvPr id="42" name="组合 41"/>
          <p:cNvGrpSpPr/>
          <p:nvPr/>
        </p:nvGrpSpPr>
        <p:grpSpPr>
          <a:xfrm>
            <a:off x="7262616" y="2126607"/>
            <a:ext cx="2543083" cy="1024735"/>
            <a:chOff x="14934236" y="4227355"/>
            <a:chExt cx="4016143" cy="1863368"/>
          </a:xfrm>
        </p:grpSpPr>
        <p:sp>
          <p:nvSpPr>
            <p:cNvPr id="43" name="矩形 42"/>
            <p:cNvSpPr/>
            <p:nvPr/>
          </p:nvSpPr>
          <p:spPr>
            <a:xfrm>
              <a:off x="14934236" y="4238085"/>
              <a:ext cx="4016143" cy="1852638"/>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44" name="矩形 43"/>
            <p:cNvSpPr/>
            <p:nvPr/>
          </p:nvSpPr>
          <p:spPr>
            <a:xfrm>
              <a:off x="14995888" y="4227355"/>
              <a:ext cx="3805381" cy="1858084"/>
            </a:xfrm>
            <a:prstGeom prst="rect">
              <a:avLst/>
            </a:prstGeom>
          </p:spPr>
          <p:txBody>
            <a:bodyPr wrap="square">
              <a:noAutofit/>
            </a:bodyPr>
            <a:lstStyle/>
            <a:p>
              <a:pPr>
                <a:lnSpc>
                  <a:spcPts val="1850"/>
                </a:lnSpc>
                <a:defRPr/>
              </a:pPr>
              <a:r>
                <a:rPr sz="1400" b="0" u="none" dirty="0">
                  <a:latin typeface="Huawei Sans" panose="020C0503030203020204" pitchFamily="34" charset="0"/>
                </a:rPr>
                <a:t>&lt;Hello,1&gt;</a:t>
              </a:r>
            </a:p>
            <a:p>
              <a:pPr>
                <a:lnSpc>
                  <a:spcPts val="1850"/>
                </a:lnSpc>
                <a:defRPr/>
              </a:pPr>
              <a:r>
                <a:rPr sz="1400" b="0" u="none" dirty="0">
                  <a:latin typeface="Huawei Sans" panose="020C0503030203020204" pitchFamily="34" charset="0"/>
                </a:rPr>
                <a:t>&lt;World,1&gt;</a:t>
              </a:r>
            </a:p>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&lt;World,1&gt;</a:t>
              </a:r>
            </a:p>
          </p:txBody>
        </p:sp>
      </p:grpSp>
      <p:grpSp>
        <p:nvGrpSpPr>
          <p:cNvPr id="45" name="组合 44"/>
          <p:cNvGrpSpPr/>
          <p:nvPr/>
        </p:nvGrpSpPr>
        <p:grpSpPr>
          <a:xfrm>
            <a:off x="7262616" y="3225083"/>
            <a:ext cx="2543083" cy="1024735"/>
            <a:chOff x="14934236" y="4238085"/>
            <a:chExt cx="4016143" cy="1863368"/>
          </a:xfrm>
        </p:grpSpPr>
        <p:sp>
          <p:nvSpPr>
            <p:cNvPr id="46" name="矩形 45"/>
            <p:cNvSpPr/>
            <p:nvPr/>
          </p:nvSpPr>
          <p:spPr>
            <a:xfrm>
              <a:off x="14934236" y="4238085"/>
              <a:ext cx="4016143" cy="1852638"/>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47" name="矩形 46"/>
            <p:cNvSpPr/>
            <p:nvPr/>
          </p:nvSpPr>
          <p:spPr>
            <a:xfrm>
              <a:off x="14995886" y="4238085"/>
              <a:ext cx="3805381" cy="1863368"/>
            </a:xfrm>
            <a:prstGeom prst="rect">
              <a:avLst/>
            </a:prstGeom>
          </p:spPr>
          <p:txBody>
            <a:bodyPr wrap="square">
              <a:noAutofit/>
            </a:bodyPr>
            <a:lstStyle/>
            <a:p>
              <a:pPr>
                <a:lnSpc>
                  <a:spcPts val="1850"/>
                </a:lnSpc>
                <a:defRPr/>
              </a:pPr>
              <a:r>
                <a:rPr sz="1400" b="0" u="none" dirty="0">
                  <a:latin typeface="Huawei Sans" panose="020C0503030203020204" pitchFamily="34" charset="0"/>
                </a:rPr>
                <a:t>&lt;Hello,1&gt;</a:t>
              </a:r>
            </a:p>
            <a:p>
              <a:pPr>
                <a:lnSpc>
                  <a:spcPts val="1850"/>
                </a:lnSpc>
                <a:defRPr/>
              </a:pPr>
              <a:r>
                <a:rPr sz="1400" b="0" u="none" dirty="0">
                  <a:latin typeface="Huawei Sans" panose="020C0503030203020204" pitchFamily="34" charset="0"/>
                </a:rPr>
                <a:t>&lt;Hadoop,1&gt;</a:t>
              </a:r>
            </a:p>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&lt;Hadoop,1&gt;</a:t>
              </a:r>
            </a:p>
          </p:txBody>
        </p:sp>
      </p:grpSp>
      <p:grpSp>
        <p:nvGrpSpPr>
          <p:cNvPr id="48" name="组合 47"/>
          <p:cNvGrpSpPr/>
          <p:nvPr/>
        </p:nvGrpSpPr>
        <p:grpSpPr>
          <a:xfrm>
            <a:off x="7262616" y="4308866"/>
            <a:ext cx="2543083" cy="1058043"/>
            <a:chOff x="14934236" y="4222098"/>
            <a:chExt cx="4016143" cy="1923935"/>
          </a:xfrm>
        </p:grpSpPr>
        <p:sp>
          <p:nvSpPr>
            <p:cNvPr id="49" name="矩形 48"/>
            <p:cNvSpPr/>
            <p:nvPr/>
          </p:nvSpPr>
          <p:spPr>
            <a:xfrm>
              <a:off x="14934236" y="4238085"/>
              <a:ext cx="4016143" cy="1852638"/>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50" name="矩形 49"/>
            <p:cNvSpPr/>
            <p:nvPr/>
          </p:nvSpPr>
          <p:spPr>
            <a:xfrm>
              <a:off x="15018978" y="4222098"/>
              <a:ext cx="3805381" cy="1923935"/>
            </a:xfrm>
            <a:prstGeom prst="rect">
              <a:avLst/>
            </a:prstGeom>
          </p:spPr>
          <p:txBody>
            <a:bodyPr wrap="square">
              <a:noAutofit/>
            </a:bodyPr>
            <a:lstStyle/>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&lt;Hadoop,1&gt;</a:t>
              </a:r>
            </a:p>
            <a:p>
              <a:pPr>
                <a:lnSpc>
                  <a:spcPts val="1850"/>
                </a:lnSpc>
                <a:defRPr/>
              </a:pPr>
              <a:r>
                <a:rPr sz="1400" b="0" u="none" dirty="0">
                  <a:latin typeface="Huawei Sans" panose="020C0503030203020204" pitchFamily="34" charset="0"/>
                </a:rPr>
                <a:t>&lt;Hello,1&gt;</a:t>
              </a:r>
            </a:p>
            <a:p>
              <a:pPr>
                <a:lnSpc>
                  <a:spcPts val="1850"/>
                </a:lnSpc>
                <a:defRPr/>
              </a:pPr>
              <a:r>
                <a:rPr sz="1400" b="0" u="none" dirty="0">
                  <a:latin typeface="Huawei Sans" panose="020C0503030203020204" pitchFamily="34" charset="0"/>
                </a:rPr>
                <a:t>&lt;Hadoop,1&gt;</a:t>
              </a:r>
            </a:p>
          </p:txBody>
        </p:sp>
      </p:grpSp>
      <p:sp>
        <p:nvSpPr>
          <p:cNvPr id="52" name="矩形 51"/>
          <p:cNvSpPr/>
          <p:nvPr/>
        </p:nvSpPr>
        <p:spPr>
          <a:xfrm>
            <a:off x="10031827" y="3249733"/>
            <a:ext cx="564578" cy="338554"/>
          </a:xfrm>
          <a:prstGeom prst="rect">
            <a:avLst/>
          </a:prstGeom>
          <a:noFill/>
          <a:ln>
            <a:noFill/>
          </a:ln>
        </p:spPr>
        <p:txBody>
          <a:bodyPr wrap="none">
            <a:noAutofit/>
          </a:bodyPr>
          <a:lstStyle/>
          <a:p>
            <a:pPr>
              <a:buClr>
                <a:srgbClr val="CC9900"/>
              </a:buClr>
              <a:defRPr/>
            </a:pPr>
            <a:r>
              <a:rPr sz="1600" b="1" u="none" dirty="0">
                <a:solidFill>
                  <a:srgbClr val="62B230"/>
                </a:solidFill>
                <a:latin typeface="Huawei Sans" panose="020C0503030203020204" pitchFamily="34" charset="0"/>
              </a:rPr>
              <a:t>Sort</a:t>
            </a:r>
            <a:endParaRPr lang="zh-CN" altLang="en-US" sz="1600" b="1" dirty="0">
              <a:solidFill>
                <a:srgbClr val="62B23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cxnSp>
        <p:nvCxnSpPr>
          <p:cNvPr id="53" name="直接箭头连接符 52"/>
          <p:cNvCxnSpPr/>
          <p:nvPr/>
        </p:nvCxnSpPr>
        <p:spPr>
          <a:xfrm>
            <a:off x="9896193" y="3699044"/>
            <a:ext cx="953890" cy="0"/>
          </a:xfrm>
          <a:prstGeom prst="straightConnector1">
            <a:avLst/>
          </a:prstGeom>
          <a:ln w="28575">
            <a:solidFill>
              <a:srgbClr val="62B230"/>
            </a:solidFill>
            <a:headEnd type="none" w="lg" len="lg"/>
            <a:tailEnd type="triangle" w="lg" len="lg"/>
          </a:ln>
        </p:spPr>
        <p:style>
          <a:lnRef idx="1">
            <a:schemeClr val="accent1"/>
          </a:lnRef>
          <a:fillRef idx="0">
            <a:schemeClr val="accent1"/>
          </a:fillRef>
          <a:effectRef idx="0">
            <a:schemeClr val="accent1"/>
          </a:effectRef>
          <a:fontRef idx="minor">
            <a:schemeClr val="tx1"/>
          </a:fontRef>
        </p:style>
      </p:cxnSp>
      <p:pic>
        <p:nvPicPr>
          <p:cNvPr id="51" name="Picture 50">
            <a:extLst>
              <a:ext uri="{FF2B5EF4-FFF2-40B4-BE49-F238E27FC236}">
                <a16:creationId xmlns:a16="http://schemas.microsoft.com/office/drawing/2014/main" id="{1809CD7F-EEF3-4C76-BC68-31677509EAE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652328"/>
            <a:ext cx="1632198" cy="1529835"/>
          </a:xfrm>
          <a:prstGeom prst="rect">
            <a:avLst/>
          </a:prstGeom>
        </p:spPr>
      </p:pic>
      <p:pic>
        <p:nvPicPr>
          <p:cNvPr id="54" name="Graphic 53">
            <a:extLst>
              <a:ext uri="{FF2B5EF4-FFF2-40B4-BE49-F238E27FC236}">
                <a16:creationId xmlns:a16="http://schemas.microsoft.com/office/drawing/2014/main" id="{5A33CBBF-AA70-4D5C-9DF3-E6B7BB30E0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55" name="Rectangle 54">
            <a:extLst>
              <a:ext uri="{FF2B5EF4-FFF2-40B4-BE49-F238E27FC236}">
                <a16:creationId xmlns:a16="http://schemas.microsoft.com/office/drawing/2014/main" id="{56DA549B-C445-4EA9-B0F0-888A9CF7F79E}"/>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56" name="TextBox 55">
            <a:extLst>
              <a:ext uri="{FF2B5EF4-FFF2-40B4-BE49-F238E27FC236}">
                <a16:creationId xmlns:a16="http://schemas.microsoft.com/office/drawing/2014/main" id="{705333F0-A510-44A5-BB0C-96BD88C1F608}"/>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57" name="TextBox 56">
            <a:extLst>
              <a:ext uri="{FF2B5EF4-FFF2-40B4-BE49-F238E27FC236}">
                <a16:creationId xmlns:a16="http://schemas.microsoft.com/office/drawing/2014/main" id="{F9D3C195-03E2-4D2C-99B9-CA4181AA8D6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77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500"/>
                                        <p:tgtEl>
                                          <p:spTgt spid="12"/>
                                        </p:tgtEl>
                                      </p:cBhvr>
                                    </p:animEffect>
                                  </p:childTnLst>
                                </p:cTn>
                              </p:par>
                            </p:childTnLst>
                          </p:cTn>
                        </p:par>
                        <p:par>
                          <p:cTn id="8" fill="hold">
                            <p:stCondLst>
                              <p:cond delay="500"/>
                            </p:stCondLst>
                            <p:childTnLst>
                              <p:par>
                                <p:cTn id="9" presetID="12" presetClass="entr" presetSubtype="4"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p:tgtEl>
                                          <p:spTgt spid="17"/>
                                        </p:tgtEl>
                                        <p:attrNameLst>
                                          <p:attrName>ppt_y</p:attrName>
                                        </p:attrNameLst>
                                      </p:cBhvr>
                                      <p:tavLst>
                                        <p:tav tm="0">
                                          <p:val>
                                            <p:strVal val="#ppt_y+#ppt_h*1.125000"/>
                                          </p:val>
                                        </p:tav>
                                        <p:tav tm="100000">
                                          <p:val>
                                            <p:strVal val="#ppt_y"/>
                                          </p:val>
                                        </p:tav>
                                      </p:tavLst>
                                    </p:anim>
                                    <p:animEffect transition="in" filter="wipe(up)">
                                      <p:cBhvr>
                                        <p:cTn id="12" dur="500"/>
                                        <p:tgtEl>
                                          <p:spTgt spid="17"/>
                                        </p:tgtEl>
                                      </p:cBhvr>
                                    </p:animEffect>
                                  </p:childTnLst>
                                </p:cTn>
                              </p:par>
                            </p:childTnLst>
                          </p:cTn>
                        </p:par>
                        <p:par>
                          <p:cTn id="13" fill="hold">
                            <p:stCondLst>
                              <p:cond delay="1000"/>
                            </p:stCondLst>
                            <p:childTnLst>
                              <p:par>
                                <p:cTn id="14" presetID="12" presetClass="entr" presetSubtype="4" fill="hold" nodeType="afterEffect">
                                  <p:stCondLst>
                                    <p:cond delay="0"/>
                                  </p:stCondLst>
                                  <p:childTnLst>
                                    <p:set>
                                      <p:cBhvr>
                                        <p:cTn id="15" dur="1" fill="hold">
                                          <p:stCondLst>
                                            <p:cond delay="0"/>
                                          </p:stCondLst>
                                        </p:cTn>
                                        <p:tgtEl>
                                          <p:spTgt spid="21"/>
                                        </p:tgtEl>
                                        <p:attrNameLst>
                                          <p:attrName>style.visibility</p:attrName>
                                        </p:attrNameLst>
                                      </p:cBhvr>
                                      <p:to>
                                        <p:strVal val="visible"/>
                                      </p:to>
                                    </p:set>
                                    <p:anim calcmode="lin" valueType="num">
                                      <p:cBhvr additive="base">
                                        <p:cTn id="16" dur="500"/>
                                        <p:tgtEl>
                                          <p:spTgt spid="21"/>
                                        </p:tgtEl>
                                        <p:attrNameLst>
                                          <p:attrName>ppt_y</p:attrName>
                                        </p:attrNameLst>
                                      </p:cBhvr>
                                      <p:tavLst>
                                        <p:tav tm="0">
                                          <p:val>
                                            <p:strVal val="#ppt_y+#ppt_h*1.125000"/>
                                          </p:val>
                                        </p:tav>
                                        <p:tav tm="100000">
                                          <p:val>
                                            <p:strVal val="#ppt_y"/>
                                          </p:val>
                                        </p:tav>
                                      </p:tavLst>
                                    </p:anim>
                                    <p:animEffect transition="in" filter="wipe(up)">
                                      <p:cBhvr>
                                        <p:cTn id="17" dur="500"/>
                                        <p:tgtEl>
                                          <p:spTgt spid="21"/>
                                        </p:tgtEl>
                                      </p:cBhvr>
                                    </p:animEffect>
                                  </p:childTnLst>
                                </p:cTn>
                              </p:par>
                            </p:childTnLst>
                          </p:cTn>
                        </p:par>
                        <p:par>
                          <p:cTn id="18" fill="hold">
                            <p:stCondLst>
                              <p:cond delay="1500"/>
                            </p:stCondLst>
                            <p:childTnLst>
                              <p:par>
                                <p:cTn id="19" presetID="12" presetClass="entr" presetSubtype="4" fill="hold" nodeType="after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500"/>
                                        <p:tgtEl>
                                          <p:spTgt spid="25"/>
                                        </p:tgtEl>
                                        <p:attrNameLst>
                                          <p:attrName>ppt_y</p:attrName>
                                        </p:attrNameLst>
                                      </p:cBhvr>
                                      <p:tavLst>
                                        <p:tav tm="0">
                                          <p:val>
                                            <p:strVal val="#ppt_y+#ppt_h*1.125000"/>
                                          </p:val>
                                        </p:tav>
                                        <p:tav tm="100000">
                                          <p:val>
                                            <p:strVal val="#ppt_y"/>
                                          </p:val>
                                        </p:tav>
                                      </p:tavLst>
                                    </p:anim>
                                    <p:animEffect transition="in" filter="wipe(up)">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wipe(left)">
                                      <p:cBhvr>
                                        <p:cTn id="27" dur="500"/>
                                        <p:tgtEl>
                                          <p:spTgt spid="29"/>
                                        </p:tgtEl>
                                      </p:cBhvr>
                                    </p:animEffect>
                                  </p:childTnLst>
                                </p:cTn>
                              </p:par>
                            </p:childTnLst>
                          </p:cTn>
                        </p:par>
                        <p:par>
                          <p:cTn id="28" fill="hold">
                            <p:stCondLst>
                              <p:cond delay="500"/>
                            </p:stCondLst>
                            <p:childTnLst>
                              <p:par>
                                <p:cTn id="29" presetID="22" presetClass="entr" presetSubtype="8" fill="hold" nodeType="after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wipe(left)">
                                      <p:cBhvr>
                                        <p:cTn id="31" dur="500"/>
                                        <p:tgtEl>
                                          <p:spTgt spid="32"/>
                                        </p:tgtEl>
                                      </p:cBhvr>
                                    </p:animEffect>
                                  </p:childTnLst>
                                </p:cTn>
                              </p:par>
                            </p:childTnLst>
                          </p:cTn>
                        </p:par>
                        <p:par>
                          <p:cTn id="32" fill="hold">
                            <p:stCondLst>
                              <p:cond delay="1000"/>
                            </p:stCondLst>
                            <p:childTnLst>
                              <p:par>
                                <p:cTn id="33" presetID="22" presetClass="entr" presetSubtype="8" fill="hold" nodeType="after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wipe(left)">
                                      <p:cBhvr>
                                        <p:cTn id="35" dur="500"/>
                                        <p:tgtEl>
                                          <p:spTgt spid="35"/>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nodeType="click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wipe(up)">
                                      <p:cBhvr>
                                        <p:cTn id="40" dur="500"/>
                                        <p:tgtEl>
                                          <p:spTgt spid="38"/>
                                        </p:tgtEl>
                                      </p:cBhvr>
                                    </p:animEffect>
                                  </p:childTnLst>
                                </p:cTn>
                              </p:par>
                            </p:childTnLst>
                          </p:cTn>
                        </p:par>
                        <p:par>
                          <p:cTn id="41" fill="hold">
                            <p:stCondLst>
                              <p:cond delay="500"/>
                            </p:stCondLst>
                            <p:childTnLst>
                              <p:par>
                                <p:cTn id="42" presetID="12" presetClass="entr" presetSubtype="4" fill="hold" nodeType="afterEffect">
                                  <p:stCondLst>
                                    <p:cond delay="0"/>
                                  </p:stCondLst>
                                  <p:childTnLst>
                                    <p:set>
                                      <p:cBhvr>
                                        <p:cTn id="43" dur="1" fill="hold">
                                          <p:stCondLst>
                                            <p:cond delay="0"/>
                                          </p:stCondLst>
                                        </p:cTn>
                                        <p:tgtEl>
                                          <p:spTgt spid="42"/>
                                        </p:tgtEl>
                                        <p:attrNameLst>
                                          <p:attrName>style.visibility</p:attrName>
                                        </p:attrNameLst>
                                      </p:cBhvr>
                                      <p:to>
                                        <p:strVal val="visible"/>
                                      </p:to>
                                    </p:set>
                                    <p:anim calcmode="lin" valueType="num">
                                      <p:cBhvr additive="base">
                                        <p:cTn id="44" dur="500"/>
                                        <p:tgtEl>
                                          <p:spTgt spid="42"/>
                                        </p:tgtEl>
                                        <p:attrNameLst>
                                          <p:attrName>ppt_y</p:attrName>
                                        </p:attrNameLst>
                                      </p:cBhvr>
                                      <p:tavLst>
                                        <p:tav tm="0">
                                          <p:val>
                                            <p:strVal val="#ppt_y+#ppt_h*1.125000"/>
                                          </p:val>
                                        </p:tav>
                                        <p:tav tm="100000">
                                          <p:val>
                                            <p:strVal val="#ppt_y"/>
                                          </p:val>
                                        </p:tav>
                                      </p:tavLst>
                                    </p:anim>
                                    <p:animEffect transition="in" filter="wipe(up)">
                                      <p:cBhvr>
                                        <p:cTn id="45" dur="500"/>
                                        <p:tgtEl>
                                          <p:spTgt spid="42"/>
                                        </p:tgtEl>
                                      </p:cBhvr>
                                    </p:animEffect>
                                  </p:childTnLst>
                                </p:cTn>
                              </p:par>
                            </p:childTnLst>
                          </p:cTn>
                        </p:par>
                        <p:par>
                          <p:cTn id="46" fill="hold">
                            <p:stCondLst>
                              <p:cond delay="1000"/>
                            </p:stCondLst>
                            <p:childTnLst>
                              <p:par>
                                <p:cTn id="47" presetID="12" presetClass="entr" presetSubtype="4" fill="hold"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additive="base">
                                        <p:cTn id="49" dur="500"/>
                                        <p:tgtEl>
                                          <p:spTgt spid="45"/>
                                        </p:tgtEl>
                                        <p:attrNameLst>
                                          <p:attrName>ppt_y</p:attrName>
                                        </p:attrNameLst>
                                      </p:cBhvr>
                                      <p:tavLst>
                                        <p:tav tm="0">
                                          <p:val>
                                            <p:strVal val="#ppt_y+#ppt_h*1.125000"/>
                                          </p:val>
                                        </p:tav>
                                        <p:tav tm="100000">
                                          <p:val>
                                            <p:strVal val="#ppt_y"/>
                                          </p:val>
                                        </p:tav>
                                      </p:tavLst>
                                    </p:anim>
                                    <p:animEffect transition="in" filter="wipe(up)">
                                      <p:cBhvr>
                                        <p:cTn id="50" dur="500"/>
                                        <p:tgtEl>
                                          <p:spTgt spid="45"/>
                                        </p:tgtEl>
                                      </p:cBhvr>
                                    </p:animEffect>
                                  </p:childTnLst>
                                </p:cTn>
                              </p:par>
                            </p:childTnLst>
                          </p:cTn>
                        </p:par>
                        <p:par>
                          <p:cTn id="51" fill="hold">
                            <p:stCondLst>
                              <p:cond delay="1500"/>
                            </p:stCondLst>
                            <p:childTnLst>
                              <p:par>
                                <p:cTn id="52" presetID="12" presetClass="entr" presetSubtype="4" fill="hold" nodeType="afterEffect">
                                  <p:stCondLst>
                                    <p:cond delay="0"/>
                                  </p:stCondLst>
                                  <p:childTnLst>
                                    <p:set>
                                      <p:cBhvr>
                                        <p:cTn id="53" dur="1" fill="hold">
                                          <p:stCondLst>
                                            <p:cond delay="0"/>
                                          </p:stCondLst>
                                        </p:cTn>
                                        <p:tgtEl>
                                          <p:spTgt spid="48"/>
                                        </p:tgtEl>
                                        <p:attrNameLst>
                                          <p:attrName>style.visibility</p:attrName>
                                        </p:attrNameLst>
                                      </p:cBhvr>
                                      <p:to>
                                        <p:strVal val="visible"/>
                                      </p:to>
                                    </p:set>
                                    <p:anim calcmode="lin" valueType="num">
                                      <p:cBhvr additive="base">
                                        <p:cTn id="54" dur="500"/>
                                        <p:tgtEl>
                                          <p:spTgt spid="48"/>
                                        </p:tgtEl>
                                        <p:attrNameLst>
                                          <p:attrName>ppt_y</p:attrName>
                                        </p:attrNameLst>
                                      </p:cBhvr>
                                      <p:tavLst>
                                        <p:tav tm="0">
                                          <p:val>
                                            <p:strVal val="#ppt_y+#ppt_h*1.125000"/>
                                          </p:val>
                                        </p:tav>
                                        <p:tav tm="100000">
                                          <p:val>
                                            <p:strVal val="#ppt_y"/>
                                          </p:val>
                                        </p:tav>
                                      </p:tavLst>
                                    </p:anim>
                                    <p:animEffect transition="in" filter="wipe(up)">
                                      <p:cBhvr>
                                        <p:cTn id="55"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247714" y="358724"/>
            <a:ext cx="10501374" cy="585839"/>
          </a:xfrm>
        </p:spPr>
        <p:txBody>
          <a:bodyPr>
            <a:noAutofit/>
          </a:bodyPr>
          <a:lstStyle/>
          <a:p>
            <a:r>
              <a:rPr lang="zh-CN" altLang="en-US" sz="3600" b="1" dirty="0">
                <a:solidFill>
                  <a:srgbClr val="784658"/>
                </a:solidFill>
                <a:latin typeface="Huawei Sans" panose="020C0503030203020204" pitchFamily="34" charset="0"/>
                <a:ea typeface="+mn-ea"/>
                <a:cs typeface="+mn-cs"/>
              </a:rPr>
              <a:t>Reduce Process of WordCount</a:t>
            </a:r>
          </a:p>
        </p:txBody>
      </p:sp>
      <p:grpSp>
        <p:nvGrpSpPr>
          <p:cNvPr id="94" name="组合 93"/>
          <p:cNvGrpSpPr/>
          <p:nvPr/>
        </p:nvGrpSpPr>
        <p:grpSpPr>
          <a:xfrm>
            <a:off x="1082055" y="1585082"/>
            <a:ext cx="1738052" cy="3996727"/>
            <a:chOff x="1947535" y="3170531"/>
            <a:chExt cx="3476507" cy="7994379"/>
          </a:xfrm>
        </p:grpSpPr>
        <p:sp>
          <p:nvSpPr>
            <p:cNvPr id="95" name="圆角矩形 94"/>
            <p:cNvSpPr/>
            <p:nvPr/>
          </p:nvSpPr>
          <p:spPr bwMode="auto">
            <a:xfrm>
              <a:off x="1947535" y="3170531"/>
              <a:ext cx="3476507" cy="7994379"/>
            </a:xfrm>
            <a:prstGeom prst="roundRect">
              <a:avLst>
                <a:gd name="adj" fmla="val 6446"/>
              </a:avLst>
            </a:prstGeom>
            <a:noFill/>
            <a:ln w="28575">
              <a:solidFill>
                <a:srgbClr val="30B5C5"/>
              </a:solidFill>
            </a:ln>
          </p:spPr>
          <p:style>
            <a:lnRef idx="2">
              <a:schemeClr val="dk1"/>
            </a:lnRef>
            <a:fillRef idx="1">
              <a:schemeClr val="lt1"/>
            </a:fillRef>
            <a:effectRef idx="0">
              <a:schemeClr val="dk1"/>
            </a:effectRef>
            <a:fontRef idx="minor">
              <a:schemeClr val="dk1"/>
            </a:fontRef>
          </p:style>
          <p:txBody>
            <a:bodyPr>
              <a:noAutofit/>
            </a:bodyPr>
            <a:lstStyle/>
            <a:p>
              <a:pPr eaLnBrk="1" fontAlgn="t" hangingPunct="1">
                <a:buClr>
                  <a:srgbClr val="CC9900"/>
                </a:buClr>
                <a:defRPr/>
              </a:pPr>
              <a:endParaRPr lang="en-US" altLang="zh-CN"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p>
              <a:pPr eaLnBrk="1" hangingPunct="1">
                <a:buClr>
                  <a:srgbClr val="CC9900"/>
                </a:buClr>
                <a:defRPr/>
              </a:pPr>
              <a:endParaRPr lang="zh-CN" altLang="en-US" sz="20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96" name="同侧圆角矩形 95"/>
            <p:cNvSpPr/>
            <p:nvPr/>
          </p:nvSpPr>
          <p:spPr>
            <a:xfrm>
              <a:off x="1947535" y="3170531"/>
              <a:ext cx="3476507" cy="936104"/>
            </a:xfrm>
            <a:prstGeom prst="round2SameRect">
              <a:avLst>
                <a:gd name="adj1" fmla="val 25580"/>
                <a:gd name="adj2" fmla="val 0"/>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97" name="矩形 96"/>
            <p:cNvSpPr/>
            <p:nvPr/>
          </p:nvSpPr>
          <p:spPr>
            <a:xfrm>
              <a:off x="2278891" y="3361583"/>
              <a:ext cx="2809430" cy="677186"/>
            </a:xfrm>
            <a:prstGeom prst="rect">
              <a:avLst/>
            </a:prstGeom>
          </p:spPr>
          <p:txBody>
            <a:bodyPr wrap="none">
              <a:noAutofit/>
            </a:bodyPr>
            <a:lstStyle/>
            <a:p>
              <a:pPr lvl="0" algn="ctr"/>
              <a:r>
                <a:rPr sz="1600" b="1" u="none" dirty="0">
                  <a:solidFill>
                    <a:schemeClr val="bg1"/>
                  </a:solidFill>
                  <a:latin typeface="Huawei Sans" panose="020C0503030203020204" pitchFamily="34" charset="0"/>
                </a:rPr>
                <a:t>Map Output</a:t>
              </a:r>
            </a:p>
          </p:txBody>
        </p:sp>
        <p:sp>
          <p:nvSpPr>
            <p:cNvPr id="98" name="矩形 97"/>
            <p:cNvSpPr/>
            <p:nvPr/>
          </p:nvSpPr>
          <p:spPr>
            <a:xfrm>
              <a:off x="2110202" y="4322660"/>
              <a:ext cx="3151173" cy="2120813"/>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99" name="矩形 98"/>
            <p:cNvSpPr/>
            <p:nvPr/>
          </p:nvSpPr>
          <p:spPr>
            <a:xfrm>
              <a:off x="2621341" y="4301620"/>
              <a:ext cx="2077011" cy="2134165"/>
            </a:xfrm>
            <a:prstGeom prst="rect">
              <a:avLst/>
            </a:prstGeom>
          </p:spPr>
          <p:txBody>
            <a:bodyPr wrap="square">
              <a:noAutofit/>
            </a:bodyPr>
            <a:lstStyle/>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&lt;Hello,1&gt;</a:t>
              </a:r>
            </a:p>
            <a:p>
              <a:pPr>
                <a:lnSpc>
                  <a:spcPts val="1850"/>
                </a:lnSpc>
                <a:defRPr/>
              </a:pPr>
              <a:r>
                <a:rPr sz="1400" b="0" u="none" dirty="0">
                  <a:latin typeface="Huawei Sans" panose="020C0503030203020204" pitchFamily="34" charset="0"/>
                </a:rPr>
                <a:t>&lt;World,1&gt;</a:t>
              </a:r>
            </a:p>
            <a:p>
              <a:pPr>
                <a:lnSpc>
                  <a:spcPts val="1850"/>
                </a:lnSpc>
                <a:defRPr/>
              </a:pPr>
              <a:r>
                <a:rPr sz="1400" b="0" u="none" dirty="0">
                  <a:latin typeface="Huawei Sans" panose="020C0503030203020204" pitchFamily="34" charset="0"/>
                </a:rPr>
                <a:t>&lt;World,1&gt;</a:t>
              </a:r>
            </a:p>
          </p:txBody>
        </p:sp>
        <p:sp>
          <p:nvSpPr>
            <p:cNvPr id="100" name="矩形 99"/>
            <p:cNvSpPr/>
            <p:nvPr/>
          </p:nvSpPr>
          <p:spPr>
            <a:xfrm>
              <a:off x="2110202" y="6573999"/>
              <a:ext cx="3151173" cy="2174959"/>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1" name="矩形 100"/>
            <p:cNvSpPr/>
            <p:nvPr/>
          </p:nvSpPr>
          <p:spPr>
            <a:xfrm>
              <a:off x="2508700" y="6570584"/>
              <a:ext cx="2354177" cy="2621533"/>
            </a:xfrm>
            <a:prstGeom prst="rect">
              <a:avLst/>
            </a:prstGeom>
          </p:spPr>
          <p:txBody>
            <a:bodyPr wrap="square">
              <a:noAutofit/>
            </a:bodyPr>
            <a:lstStyle/>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&lt;Hadoop,1&gt;</a:t>
              </a:r>
            </a:p>
            <a:p>
              <a:pPr>
                <a:lnSpc>
                  <a:spcPts val="1850"/>
                </a:lnSpc>
                <a:defRPr/>
              </a:pPr>
              <a:r>
                <a:rPr sz="1400" b="0" u="none" dirty="0">
                  <a:latin typeface="Huawei Sans" panose="020C0503030203020204" pitchFamily="34" charset="0"/>
                </a:rPr>
                <a:t>&lt;Hadoop,1&gt;</a:t>
              </a:r>
            </a:p>
            <a:p>
              <a:pPr>
                <a:lnSpc>
                  <a:spcPts val="1850"/>
                </a:lnSpc>
                <a:defRPr/>
              </a:pPr>
              <a:r>
                <a:rPr sz="1400" b="0" u="none" dirty="0">
                  <a:latin typeface="Huawei Sans" panose="020C0503030203020204" pitchFamily="34" charset="0"/>
                </a:rPr>
                <a:t>&lt;Hello,1&gt;</a:t>
              </a:r>
            </a:p>
            <a:p>
              <a:pPr>
                <a:lnSpc>
                  <a:spcPts val="1850"/>
                </a:lnSpc>
                <a:defRPr/>
              </a:pP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2" name="矩形 101"/>
            <p:cNvSpPr/>
            <p:nvPr/>
          </p:nvSpPr>
          <p:spPr>
            <a:xfrm>
              <a:off x="2110202" y="8877573"/>
              <a:ext cx="3151173" cy="2107647"/>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3" name="矩形 102"/>
            <p:cNvSpPr/>
            <p:nvPr/>
          </p:nvSpPr>
          <p:spPr>
            <a:xfrm>
              <a:off x="2508700" y="8877573"/>
              <a:ext cx="2354177" cy="2055456"/>
            </a:xfrm>
            <a:prstGeom prst="rect">
              <a:avLst/>
            </a:prstGeom>
          </p:spPr>
          <p:txBody>
            <a:bodyPr wrap="square">
              <a:noAutofit/>
            </a:bodyPr>
            <a:lstStyle/>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&lt;Hadoop,1&gt;</a:t>
              </a:r>
            </a:p>
            <a:p>
              <a:pPr>
                <a:lnSpc>
                  <a:spcPts val="1850"/>
                </a:lnSpc>
                <a:defRPr/>
              </a:pPr>
              <a:r>
                <a:rPr sz="1400" b="0" u="none" dirty="0">
                  <a:latin typeface="Huawei Sans" panose="020C0503030203020204" pitchFamily="34" charset="0"/>
                </a:rPr>
                <a:t>&lt;Hadoop,1&gt;</a:t>
              </a: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a:p>
              <a:pPr>
                <a:lnSpc>
                  <a:spcPts val="1850"/>
                </a:lnSpc>
                <a:defRPr/>
              </a:pPr>
              <a:r>
                <a:rPr sz="1400" b="0" u="none" dirty="0">
                  <a:latin typeface="Huawei Sans" panose="020C0503030203020204" pitchFamily="34" charset="0"/>
                </a:rPr>
                <a:t>&lt;Hello,1&gt;</a:t>
              </a: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nvGrpSpPr>
          <p:cNvPr id="104" name="组合 103"/>
          <p:cNvGrpSpPr/>
          <p:nvPr/>
        </p:nvGrpSpPr>
        <p:grpSpPr>
          <a:xfrm>
            <a:off x="3864102" y="1592263"/>
            <a:ext cx="1738052" cy="3996727"/>
            <a:chOff x="7512274" y="3184895"/>
            <a:chExt cx="3476507" cy="7994379"/>
          </a:xfrm>
        </p:grpSpPr>
        <p:sp>
          <p:nvSpPr>
            <p:cNvPr id="105" name="圆角矩形 104"/>
            <p:cNvSpPr/>
            <p:nvPr/>
          </p:nvSpPr>
          <p:spPr bwMode="auto">
            <a:xfrm>
              <a:off x="7512274" y="3184895"/>
              <a:ext cx="3476507" cy="7994379"/>
            </a:xfrm>
            <a:prstGeom prst="roundRect">
              <a:avLst>
                <a:gd name="adj" fmla="val 6446"/>
              </a:avLst>
            </a:prstGeom>
            <a:noFill/>
            <a:ln w="28575">
              <a:solidFill>
                <a:srgbClr val="30B5C5"/>
              </a:solidFill>
            </a:ln>
          </p:spPr>
          <p:style>
            <a:lnRef idx="2">
              <a:schemeClr val="dk1"/>
            </a:lnRef>
            <a:fillRef idx="1">
              <a:schemeClr val="lt1"/>
            </a:fillRef>
            <a:effectRef idx="0">
              <a:schemeClr val="dk1"/>
            </a:effectRef>
            <a:fontRef idx="minor">
              <a:schemeClr val="dk1"/>
            </a:fontRef>
          </p:style>
          <p:txBody>
            <a:bodyPr>
              <a:noAutofit/>
            </a:bodyPr>
            <a:lstStyle/>
            <a:p>
              <a:pPr eaLnBrk="1" fontAlgn="t" hangingPunct="1">
                <a:buClr>
                  <a:srgbClr val="CC9900"/>
                </a:buClr>
                <a:defRPr/>
              </a:pPr>
              <a:endParaRPr lang="en-US" altLang="zh-CN"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p>
              <a:pPr eaLnBrk="1" hangingPunct="1">
                <a:buClr>
                  <a:srgbClr val="CC9900"/>
                </a:buClr>
                <a:defRPr/>
              </a:pPr>
              <a:endParaRPr lang="zh-CN" altLang="en-US" sz="20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6" name="同侧圆角矩形 105"/>
            <p:cNvSpPr/>
            <p:nvPr/>
          </p:nvSpPr>
          <p:spPr>
            <a:xfrm>
              <a:off x="7512274" y="3184895"/>
              <a:ext cx="3476507" cy="936104"/>
            </a:xfrm>
            <a:prstGeom prst="round2SameRect">
              <a:avLst>
                <a:gd name="adj1" fmla="val 25580"/>
                <a:gd name="adj2" fmla="val 0"/>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7" name="矩形 106"/>
            <p:cNvSpPr/>
            <p:nvPr/>
          </p:nvSpPr>
          <p:spPr>
            <a:xfrm>
              <a:off x="7861216" y="3375947"/>
              <a:ext cx="2809430" cy="677186"/>
            </a:xfrm>
            <a:prstGeom prst="rect">
              <a:avLst/>
            </a:prstGeom>
          </p:spPr>
          <p:txBody>
            <a:bodyPr wrap="none">
              <a:noAutofit/>
            </a:bodyPr>
            <a:lstStyle/>
            <a:p>
              <a:pPr lvl="0" algn="ctr"/>
              <a:r>
                <a:rPr sz="1600" b="1" u="none" dirty="0">
                  <a:solidFill>
                    <a:schemeClr val="bg1"/>
                  </a:solidFill>
                  <a:latin typeface="Huawei Sans" panose="020C0503030203020204" pitchFamily="34" charset="0"/>
                </a:rPr>
                <a:t>Map Output</a:t>
              </a:r>
            </a:p>
          </p:txBody>
        </p:sp>
        <p:sp>
          <p:nvSpPr>
            <p:cNvPr id="108" name="矩形 107"/>
            <p:cNvSpPr/>
            <p:nvPr/>
          </p:nvSpPr>
          <p:spPr>
            <a:xfrm>
              <a:off x="7674941" y="4337024"/>
              <a:ext cx="3151173" cy="2106449"/>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9" name="矩形 108"/>
            <p:cNvSpPr/>
            <p:nvPr/>
          </p:nvSpPr>
          <p:spPr>
            <a:xfrm>
              <a:off x="8212021" y="4467549"/>
              <a:ext cx="2077011" cy="1646794"/>
            </a:xfrm>
            <a:prstGeom prst="rect">
              <a:avLst/>
            </a:prstGeom>
          </p:spPr>
          <p:txBody>
            <a:bodyPr wrap="square">
              <a:noAutofit/>
            </a:bodyPr>
            <a:lstStyle/>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&lt;Hello,1&gt;</a:t>
              </a:r>
            </a:p>
            <a:p>
              <a:pPr>
                <a:lnSpc>
                  <a:spcPts val="1850"/>
                </a:lnSpc>
                <a:defRPr/>
              </a:pPr>
              <a:r>
                <a:rPr sz="1400" b="0" u="none" dirty="0">
                  <a:latin typeface="Huawei Sans" panose="020C0503030203020204" pitchFamily="34" charset="0"/>
                </a:rPr>
                <a:t>&lt;World,2&gt;</a:t>
              </a: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0" name="矩形 109"/>
            <p:cNvSpPr/>
            <p:nvPr/>
          </p:nvSpPr>
          <p:spPr>
            <a:xfrm>
              <a:off x="7674941" y="6573999"/>
              <a:ext cx="3151173" cy="2174959"/>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1" name="矩形 110"/>
            <p:cNvSpPr/>
            <p:nvPr/>
          </p:nvSpPr>
          <p:spPr>
            <a:xfrm>
              <a:off x="8073439" y="6809178"/>
              <a:ext cx="2354177" cy="1646794"/>
            </a:xfrm>
            <a:prstGeom prst="rect">
              <a:avLst/>
            </a:prstGeom>
          </p:spPr>
          <p:txBody>
            <a:bodyPr wrap="square">
              <a:noAutofit/>
            </a:bodyPr>
            <a:lstStyle/>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&lt;Hadoop,2&gt;</a:t>
              </a:r>
            </a:p>
            <a:p>
              <a:pPr>
                <a:lnSpc>
                  <a:spcPts val="1850"/>
                </a:lnSpc>
                <a:defRPr/>
              </a:pPr>
              <a:r>
                <a:rPr sz="1400" b="0" u="none" dirty="0">
                  <a:latin typeface="Huawei Sans" panose="020C0503030203020204" pitchFamily="34" charset="0"/>
                </a:rPr>
                <a:t>&lt;Hello,1&gt;</a:t>
              </a: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2" name="矩形 111"/>
            <p:cNvSpPr/>
            <p:nvPr/>
          </p:nvSpPr>
          <p:spPr>
            <a:xfrm>
              <a:off x="7674941" y="8877573"/>
              <a:ext cx="3151173" cy="2122011"/>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3" name="矩形 112"/>
            <p:cNvSpPr/>
            <p:nvPr/>
          </p:nvSpPr>
          <p:spPr>
            <a:xfrm>
              <a:off x="8094682" y="9108000"/>
              <a:ext cx="2354177" cy="1646794"/>
            </a:xfrm>
            <a:prstGeom prst="rect">
              <a:avLst/>
            </a:prstGeom>
          </p:spPr>
          <p:txBody>
            <a:bodyPr wrap="square">
              <a:noAutofit/>
            </a:bodyPr>
            <a:lstStyle/>
            <a:p>
              <a:pPr>
                <a:lnSpc>
                  <a:spcPts val="1850"/>
                </a:lnSpc>
                <a:defRPr/>
              </a:pPr>
              <a:r>
                <a:rPr sz="1400" b="0" u="none" dirty="0">
                  <a:latin typeface="Huawei Sans" panose="020C0503030203020204" pitchFamily="34" charset="0"/>
                </a:rPr>
                <a:t>&lt;Bye,1&gt;</a:t>
              </a:r>
            </a:p>
            <a:p>
              <a:pPr>
                <a:lnSpc>
                  <a:spcPts val="1850"/>
                </a:lnSpc>
                <a:defRPr/>
              </a:pPr>
              <a:r>
                <a:rPr sz="1400" b="0" u="none" dirty="0">
                  <a:latin typeface="Huawei Sans" panose="020C0503030203020204" pitchFamily="34" charset="0"/>
                </a:rPr>
                <a:t>&lt;Hadoop,2&gt;</a:t>
              </a:r>
            </a:p>
            <a:p>
              <a:pPr>
                <a:lnSpc>
                  <a:spcPts val="1850"/>
                </a:lnSpc>
                <a:defRPr/>
              </a:pPr>
              <a:r>
                <a:rPr sz="1400" b="0" u="none" dirty="0">
                  <a:latin typeface="Huawei Sans" panose="020C0503030203020204" pitchFamily="34" charset="0"/>
                </a:rPr>
                <a:t>&lt;Hello,1&gt;</a:t>
              </a:r>
            </a:p>
          </p:txBody>
        </p:sp>
      </p:grpSp>
      <p:grpSp>
        <p:nvGrpSpPr>
          <p:cNvPr id="114" name="组合 113"/>
          <p:cNvGrpSpPr/>
          <p:nvPr/>
        </p:nvGrpSpPr>
        <p:grpSpPr>
          <a:xfrm>
            <a:off x="2817830" y="3426060"/>
            <a:ext cx="1055097" cy="584775"/>
            <a:chOff x="5419489" y="6676845"/>
            <a:chExt cx="2110437" cy="1169685"/>
          </a:xfrm>
        </p:grpSpPr>
        <p:sp>
          <p:nvSpPr>
            <p:cNvPr id="115" name="矩形 114"/>
            <p:cNvSpPr/>
            <p:nvPr/>
          </p:nvSpPr>
          <p:spPr>
            <a:xfrm>
              <a:off x="5419489" y="6676845"/>
              <a:ext cx="2110437" cy="1169685"/>
            </a:xfrm>
            <a:prstGeom prst="rect">
              <a:avLst/>
            </a:prstGeom>
            <a:noFill/>
          </p:spPr>
          <p:txBody>
            <a:bodyPr wrap="none">
              <a:noAutofit/>
            </a:bodyPr>
            <a:lstStyle/>
            <a:p>
              <a:pPr algn="ctr">
                <a:lnSpc>
                  <a:spcPct val="150000"/>
                </a:lnSpc>
                <a:buClr>
                  <a:srgbClr val="CC9900"/>
                </a:buClr>
                <a:defRPr/>
              </a:pPr>
              <a:r>
                <a:rPr sz="1600" b="1" u="none" dirty="0">
                  <a:solidFill>
                    <a:srgbClr val="62B230"/>
                  </a:solidFill>
                  <a:latin typeface="Huawei Sans" panose="020C0503030203020204" pitchFamily="34" charset="0"/>
                </a:rPr>
                <a:t>Combine</a:t>
              </a:r>
            </a:p>
            <a:p>
              <a:pPr algn="ctr">
                <a:lnSpc>
                  <a:spcPct val="150000"/>
                </a:lnSpc>
                <a:buClr>
                  <a:srgbClr val="CC9900"/>
                </a:buClr>
                <a:defRPr/>
              </a:pPr>
              <a:r>
                <a:rPr sz="1600" b="1" u="none" dirty="0">
                  <a:solidFill>
                    <a:srgbClr val="62B230"/>
                  </a:solidFill>
                  <a:latin typeface="Huawei Sans" panose="020C0503030203020204" pitchFamily="34" charset="0"/>
                </a:rPr>
                <a:t>(optional)</a:t>
              </a:r>
              <a:endParaRPr lang="zh-CN" altLang="en-US" sz="1600" b="1" dirty="0">
                <a:solidFill>
                  <a:srgbClr val="62B23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cxnSp>
          <p:nvCxnSpPr>
            <p:cNvPr id="116" name="直接箭头连接符 115"/>
            <p:cNvCxnSpPr/>
            <p:nvPr/>
          </p:nvCxnSpPr>
          <p:spPr>
            <a:xfrm>
              <a:off x="5493391" y="7512906"/>
              <a:ext cx="1908000" cy="0"/>
            </a:xfrm>
            <a:prstGeom prst="straightConnector1">
              <a:avLst/>
            </a:prstGeom>
            <a:ln w="28575">
              <a:solidFill>
                <a:srgbClr val="62B230"/>
              </a:solidFill>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grpSp>
        <p:nvGrpSpPr>
          <p:cNvPr id="117" name="组合 116"/>
          <p:cNvGrpSpPr/>
          <p:nvPr/>
        </p:nvGrpSpPr>
        <p:grpSpPr>
          <a:xfrm>
            <a:off x="5664093" y="3508074"/>
            <a:ext cx="953890" cy="338554"/>
            <a:chOff x="11112674" y="6840880"/>
            <a:chExt cx="1908000" cy="677185"/>
          </a:xfrm>
        </p:grpSpPr>
        <p:sp>
          <p:nvSpPr>
            <p:cNvPr id="118" name="矩形 117"/>
            <p:cNvSpPr/>
            <p:nvPr/>
          </p:nvSpPr>
          <p:spPr>
            <a:xfrm>
              <a:off x="11239941" y="6840880"/>
              <a:ext cx="1578180" cy="677185"/>
            </a:xfrm>
            <a:prstGeom prst="rect">
              <a:avLst/>
            </a:prstGeom>
          </p:spPr>
          <p:txBody>
            <a:bodyPr wrap="none">
              <a:noAutofit/>
            </a:bodyPr>
            <a:lstStyle/>
            <a:p>
              <a:pPr>
                <a:buClr>
                  <a:srgbClr val="CC9900"/>
                </a:buClr>
                <a:defRPr/>
              </a:pPr>
              <a:r>
                <a:rPr sz="1600" b="1" u="none" dirty="0">
                  <a:solidFill>
                    <a:srgbClr val="62B230"/>
                  </a:solidFill>
                  <a:latin typeface="Huawei Sans" panose="020C0503030203020204" pitchFamily="34" charset="0"/>
                </a:rPr>
                <a:t>Merge</a:t>
              </a:r>
              <a:endParaRPr lang="en-US" altLang="zh-CN" sz="1600" b="1" dirty="0">
                <a:solidFill>
                  <a:srgbClr val="62B230"/>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cxnSp>
          <p:nvCxnSpPr>
            <p:cNvPr id="119" name="直接箭头连接符 118"/>
            <p:cNvCxnSpPr/>
            <p:nvPr/>
          </p:nvCxnSpPr>
          <p:spPr>
            <a:xfrm>
              <a:off x="11112674" y="7470116"/>
              <a:ext cx="1908000" cy="0"/>
            </a:xfrm>
            <a:prstGeom prst="straightConnector1">
              <a:avLst/>
            </a:prstGeom>
            <a:ln w="28575">
              <a:solidFill>
                <a:srgbClr val="62B230"/>
              </a:solidFill>
              <a:headEnd type="none" w="lg" len="lg"/>
              <a:tailEnd type="triangle" w="lg" len="lg"/>
            </a:ln>
          </p:spPr>
          <p:style>
            <a:lnRef idx="1">
              <a:schemeClr val="accent1"/>
            </a:lnRef>
            <a:fillRef idx="0">
              <a:schemeClr val="accent1"/>
            </a:fillRef>
            <a:effectRef idx="0">
              <a:schemeClr val="accent1"/>
            </a:effectRef>
            <a:fontRef idx="minor">
              <a:schemeClr val="tx1"/>
            </a:fontRef>
          </p:style>
        </p:cxnSp>
      </p:grpSp>
      <p:grpSp>
        <p:nvGrpSpPr>
          <p:cNvPr id="120" name="组合 119"/>
          <p:cNvGrpSpPr/>
          <p:nvPr/>
        </p:nvGrpSpPr>
        <p:grpSpPr>
          <a:xfrm>
            <a:off x="8457829" y="2191782"/>
            <a:ext cx="1051919" cy="646112"/>
            <a:chOff x="16713629" y="3950561"/>
            <a:chExt cx="2104082" cy="1292374"/>
          </a:xfrm>
          <a:solidFill>
            <a:srgbClr val="62B230"/>
          </a:solidFill>
        </p:grpSpPr>
        <p:sp>
          <p:nvSpPr>
            <p:cNvPr id="121" name="右箭头 120"/>
            <p:cNvSpPr/>
            <p:nvPr/>
          </p:nvSpPr>
          <p:spPr bwMode="auto">
            <a:xfrm>
              <a:off x="16713629" y="3950561"/>
              <a:ext cx="2104082" cy="1292374"/>
            </a:xfrm>
            <a:prstGeom prst="rightArrow">
              <a:avLst/>
            </a:prstGeom>
            <a:grpFill/>
            <a:ln>
              <a:noFill/>
            </a:ln>
          </p:spPr>
          <p:style>
            <a:lnRef idx="2">
              <a:schemeClr val="dk1"/>
            </a:lnRef>
            <a:fillRef idx="1">
              <a:schemeClr val="lt1"/>
            </a:fillRef>
            <a:effectRef idx="0">
              <a:schemeClr val="dk1"/>
            </a:effectRef>
            <a:fontRef idx="minor">
              <a:schemeClr val="dk1"/>
            </a:fontRef>
          </p:style>
          <p:txBody>
            <a:bodyPr anchor="ctr">
              <a:noAutofit/>
            </a:bodyPr>
            <a:lstStyle/>
            <a:p>
              <a:pPr algn="ctr" eaLnBrk="1" hangingPunct="1">
                <a:buClr>
                  <a:srgbClr val="CC9900"/>
                </a:buClr>
                <a:defRPr/>
              </a:pPr>
              <a:endParaRPr lang="zh-CN" altLang="en-US"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22" name="矩形 121"/>
            <p:cNvSpPr/>
            <p:nvPr/>
          </p:nvSpPr>
          <p:spPr>
            <a:xfrm>
              <a:off x="16726661" y="4261855"/>
              <a:ext cx="1686080" cy="615625"/>
            </a:xfrm>
            <a:prstGeom prst="rect">
              <a:avLst/>
            </a:prstGeom>
            <a:grpFill/>
          </p:spPr>
          <p:txBody>
            <a:bodyPr wrap="square">
              <a:noAutofit/>
            </a:bodyPr>
            <a:lstStyle/>
            <a:p>
              <a:pPr lvl="0" algn="ctr">
                <a:buClr>
                  <a:srgbClr val="CC9900"/>
                </a:buClr>
                <a:defRPr/>
              </a:pPr>
              <a:r>
                <a:rPr sz="1400" b="0" u="none" dirty="0">
                  <a:solidFill>
                    <a:schemeClr val="bg1"/>
                  </a:solidFill>
                  <a:latin typeface="Huawei Sans" panose="020C0503030203020204" pitchFamily="34" charset="0"/>
                </a:rPr>
                <a:t>Reduce</a:t>
              </a:r>
            </a:p>
          </p:txBody>
        </p:sp>
      </p:grpSp>
      <p:grpSp>
        <p:nvGrpSpPr>
          <p:cNvPr id="123" name="组合 122"/>
          <p:cNvGrpSpPr/>
          <p:nvPr/>
        </p:nvGrpSpPr>
        <p:grpSpPr>
          <a:xfrm>
            <a:off x="8457829" y="3105896"/>
            <a:ext cx="1051919" cy="646112"/>
            <a:chOff x="16713629" y="3950561"/>
            <a:chExt cx="2104082" cy="1292374"/>
          </a:xfrm>
          <a:solidFill>
            <a:srgbClr val="62B230"/>
          </a:solidFill>
        </p:grpSpPr>
        <p:sp>
          <p:nvSpPr>
            <p:cNvPr id="124" name="右箭头 123"/>
            <p:cNvSpPr/>
            <p:nvPr/>
          </p:nvSpPr>
          <p:spPr bwMode="auto">
            <a:xfrm>
              <a:off x="16713629" y="3950561"/>
              <a:ext cx="2104082" cy="1292374"/>
            </a:xfrm>
            <a:prstGeom prst="rightArrow">
              <a:avLst/>
            </a:prstGeom>
            <a:grpFill/>
            <a:ln>
              <a:noFill/>
            </a:ln>
          </p:spPr>
          <p:style>
            <a:lnRef idx="2">
              <a:schemeClr val="dk1"/>
            </a:lnRef>
            <a:fillRef idx="1">
              <a:schemeClr val="lt1"/>
            </a:fillRef>
            <a:effectRef idx="0">
              <a:schemeClr val="dk1"/>
            </a:effectRef>
            <a:fontRef idx="minor">
              <a:schemeClr val="dk1"/>
            </a:fontRef>
          </p:style>
          <p:txBody>
            <a:bodyPr anchor="ctr">
              <a:noAutofit/>
            </a:bodyPr>
            <a:lstStyle/>
            <a:p>
              <a:pPr algn="ctr" eaLnBrk="1" hangingPunct="1">
                <a:buClr>
                  <a:srgbClr val="CC9900"/>
                </a:buClr>
                <a:defRPr/>
              </a:pPr>
              <a:endParaRPr lang="zh-CN" altLang="en-US"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25" name="矩形 124"/>
            <p:cNvSpPr/>
            <p:nvPr/>
          </p:nvSpPr>
          <p:spPr>
            <a:xfrm>
              <a:off x="16726661" y="4273462"/>
              <a:ext cx="1686080" cy="615625"/>
            </a:xfrm>
            <a:prstGeom prst="rect">
              <a:avLst/>
            </a:prstGeom>
            <a:grpFill/>
          </p:spPr>
          <p:txBody>
            <a:bodyPr wrap="square">
              <a:noAutofit/>
            </a:bodyPr>
            <a:lstStyle/>
            <a:p>
              <a:pPr lvl="0" algn="ctr">
                <a:buClr>
                  <a:srgbClr val="CC9900"/>
                </a:buClr>
                <a:defRPr/>
              </a:pPr>
              <a:r>
                <a:rPr sz="1400" b="0" u="none" dirty="0">
                  <a:solidFill>
                    <a:schemeClr val="bg1"/>
                  </a:solidFill>
                  <a:latin typeface="Huawei Sans" panose="020C0503030203020204" pitchFamily="34" charset="0"/>
                </a:rPr>
                <a:t>Reduce</a:t>
              </a:r>
            </a:p>
          </p:txBody>
        </p:sp>
      </p:grpSp>
      <p:grpSp>
        <p:nvGrpSpPr>
          <p:cNvPr id="126" name="组合 125"/>
          <p:cNvGrpSpPr/>
          <p:nvPr/>
        </p:nvGrpSpPr>
        <p:grpSpPr>
          <a:xfrm>
            <a:off x="8457829" y="3881889"/>
            <a:ext cx="1051919" cy="646112"/>
            <a:chOff x="16713629" y="3950561"/>
            <a:chExt cx="2104082" cy="1292374"/>
          </a:xfrm>
          <a:solidFill>
            <a:srgbClr val="62B230"/>
          </a:solidFill>
        </p:grpSpPr>
        <p:sp>
          <p:nvSpPr>
            <p:cNvPr id="127" name="右箭头 126"/>
            <p:cNvSpPr/>
            <p:nvPr/>
          </p:nvSpPr>
          <p:spPr bwMode="auto">
            <a:xfrm>
              <a:off x="16713629" y="3950561"/>
              <a:ext cx="2104082" cy="1292374"/>
            </a:xfrm>
            <a:prstGeom prst="rightArrow">
              <a:avLst/>
            </a:prstGeom>
            <a:grpFill/>
            <a:ln>
              <a:noFill/>
            </a:ln>
          </p:spPr>
          <p:style>
            <a:lnRef idx="2">
              <a:schemeClr val="dk1"/>
            </a:lnRef>
            <a:fillRef idx="1">
              <a:schemeClr val="lt1"/>
            </a:fillRef>
            <a:effectRef idx="0">
              <a:schemeClr val="dk1"/>
            </a:effectRef>
            <a:fontRef idx="minor">
              <a:schemeClr val="dk1"/>
            </a:fontRef>
          </p:style>
          <p:txBody>
            <a:bodyPr anchor="ctr">
              <a:noAutofit/>
            </a:bodyPr>
            <a:lstStyle/>
            <a:p>
              <a:pPr algn="ctr" eaLnBrk="1" hangingPunct="1">
                <a:buClr>
                  <a:srgbClr val="CC9900"/>
                </a:buClr>
                <a:defRPr/>
              </a:pPr>
              <a:endParaRPr lang="zh-CN" altLang="en-US"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28" name="矩形 127"/>
            <p:cNvSpPr/>
            <p:nvPr/>
          </p:nvSpPr>
          <p:spPr>
            <a:xfrm>
              <a:off x="16726661" y="4266102"/>
              <a:ext cx="1686080" cy="611379"/>
            </a:xfrm>
            <a:prstGeom prst="rect">
              <a:avLst/>
            </a:prstGeom>
            <a:grpFill/>
          </p:spPr>
          <p:txBody>
            <a:bodyPr wrap="square">
              <a:noAutofit/>
            </a:bodyPr>
            <a:lstStyle/>
            <a:p>
              <a:pPr lvl="0" algn="ctr">
                <a:buClr>
                  <a:srgbClr val="CC9900"/>
                </a:buClr>
                <a:defRPr/>
              </a:pPr>
              <a:r>
                <a:rPr sz="1400" b="0" u="none" dirty="0">
                  <a:solidFill>
                    <a:schemeClr val="bg1"/>
                  </a:solidFill>
                  <a:latin typeface="Huawei Sans" panose="020C0503030203020204" pitchFamily="34" charset="0"/>
                </a:rPr>
                <a:t>Reduce</a:t>
              </a:r>
            </a:p>
          </p:txBody>
        </p:sp>
      </p:grpSp>
      <p:grpSp>
        <p:nvGrpSpPr>
          <p:cNvPr id="129" name="组合 128"/>
          <p:cNvGrpSpPr/>
          <p:nvPr/>
        </p:nvGrpSpPr>
        <p:grpSpPr>
          <a:xfrm>
            <a:off x="8457829" y="4819770"/>
            <a:ext cx="1051919" cy="646112"/>
            <a:chOff x="16713629" y="3950561"/>
            <a:chExt cx="2104082" cy="1292374"/>
          </a:xfrm>
          <a:solidFill>
            <a:srgbClr val="62B230"/>
          </a:solidFill>
        </p:grpSpPr>
        <p:sp>
          <p:nvSpPr>
            <p:cNvPr id="130" name="右箭头 129"/>
            <p:cNvSpPr/>
            <p:nvPr/>
          </p:nvSpPr>
          <p:spPr bwMode="auto">
            <a:xfrm>
              <a:off x="16713629" y="3950561"/>
              <a:ext cx="2104082" cy="1292374"/>
            </a:xfrm>
            <a:prstGeom prst="rightArrow">
              <a:avLst/>
            </a:prstGeom>
            <a:grpFill/>
            <a:ln>
              <a:noFill/>
            </a:ln>
          </p:spPr>
          <p:style>
            <a:lnRef idx="2">
              <a:schemeClr val="dk1"/>
            </a:lnRef>
            <a:fillRef idx="1">
              <a:schemeClr val="lt1"/>
            </a:fillRef>
            <a:effectRef idx="0">
              <a:schemeClr val="dk1"/>
            </a:effectRef>
            <a:fontRef idx="minor">
              <a:schemeClr val="dk1"/>
            </a:fontRef>
          </p:style>
          <p:txBody>
            <a:bodyPr anchor="ctr">
              <a:noAutofit/>
            </a:bodyPr>
            <a:lstStyle/>
            <a:p>
              <a:pPr algn="ctr" eaLnBrk="1" hangingPunct="1">
                <a:buClr>
                  <a:srgbClr val="CC9900"/>
                </a:buClr>
                <a:defRPr/>
              </a:pPr>
              <a:endParaRPr lang="zh-CN" altLang="en-US"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31" name="矩形 130"/>
            <p:cNvSpPr/>
            <p:nvPr/>
          </p:nvSpPr>
          <p:spPr>
            <a:xfrm>
              <a:off x="16726661" y="4261855"/>
              <a:ext cx="1686080" cy="615625"/>
            </a:xfrm>
            <a:prstGeom prst="rect">
              <a:avLst/>
            </a:prstGeom>
            <a:grpFill/>
          </p:spPr>
          <p:txBody>
            <a:bodyPr wrap="square">
              <a:noAutofit/>
            </a:bodyPr>
            <a:lstStyle/>
            <a:p>
              <a:pPr lvl="0" algn="ctr">
                <a:buClr>
                  <a:srgbClr val="CC9900"/>
                </a:buClr>
                <a:defRPr/>
              </a:pPr>
              <a:r>
                <a:rPr sz="1400" b="0" u="none" dirty="0">
                  <a:solidFill>
                    <a:schemeClr val="bg1"/>
                  </a:solidFill>
                  <a:latin typeface="Huawei Sans" panose="020C0503030203020204" pitchFamily="34" charset="0"/>
                </a:rPr>
                <a:t>Reduce</a:t>
              </a:r>
            </a:p>
          </p:txBody>
        </p:sp>
      </p:grpSp>
      <p:grpSp>
        <p:nvGrpSpPr>
          <p:cNvPr id="132" name="组合 131"/>
          <p:cNvGrpSpPr/>
          <p:nvPr/>
        </p:nvGrpSpPr>
        <p:grpSpPr>
          <a:xfrm>
            <a:off x="6672089" y="1585082"/>
            <a:ext cx="1738052" cy="3996727"/>
            <a:chOff x="13128898" y="3170530"/>
            <a:chExt cx="3476507" cy="7994379"/>
          </a:xfrm>
        </p:grpSpPr>
        <p:sp>
          <p:nvSpPr>
            <p:cNvPr id="133" name="圆角矩形 132"/>
            <p:cNvSpPr/>
            <p:nvPr/>
          </p:nvSpPr>
          <p:spPr bwMode="auto">
            <a:xfrm>
              <a:off x="13128898" y="3170530"/>
              <a:ext cx="3476507" cy="7994379"/>
            </a:xfrm>
            <a:prstGeom prst="roundRect">
              <a:avLst>
                <a:gd name="adj" fmla="val 6446"/>
              </a:avLst>
            </a:prstGeom>
            <a:noFill/>
            <a:ln w="28575">
              <a:solidFill>
                <a:srgbClr val="30B5C5"/>
              </a:solidFill>
            </a:ln>
          </p:spPr>
          <p:style>
            <a:lnRef idx="2">
              <a:schemeClr val="dk1"/>
            </a:lnRef>
            <a:fillRef idx="1">
              <a:schemeClr val="lt1"/>
            </a:fillRef>
            <a:effectRef idx="0">
              <a:schemeClr val="dk1"/>
            </a:effectRef>
            <a:fontRef idx="minor">
              <a:schemeClr val="dk1"/>
            </a:fontRef>
          </p:style>
          <p:txBody>
            <a:bodyPr>
              <a:noAutofit/>
            </a:bodyPr>
            <a:lstStyle/>
            <a:p>
              <a:pPr eaLnBrk="1" fontAlgn="t" hangingPunct="1">
                <a:buClr>
                  <a:srgbClr val="CC9900"/>
                </a:buClr>
                <a:defRPr/>
              </a:pPr>
              <a:endParaRPr lang="en-US" altLang="zh-CN"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p>
              <a:pPr eaLnBrk="1" hangingPunct="1">
                <a:buClr>
                  <a:srgbClr val="CC9900"/>
                </a:buClr>
                <a:defRPr/>
              </a:pPr>
              <a:endParaRPr lang="zh-CN" altLang="en-US" sz="20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34" name="同侧圆角矩形 133"/>
            <p:cNvSpPr/>
            <p:nvPr/>
          </p:nvSpPr>
          <p:spPr>
            <a:xfrm>
              <a:off x="13128898" y="3170530"/>
              <a:ext cx="3476507" cy="936104"/>
            </a:xfrm>
            <a:prstGeom prst="round2SameRect">
              <a:avLst>
                <a:gd name="adj1" fmla="val 25580"/>
                <a:gd name="adj2" fmla="val 0"/>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35" name="矩形 134"/>
            <p:cNvSpPr/>
            <p:nvPr/>
          </p:nvSpPr>
          <p:spPr>
            <a:xfrm>
              <a:off x="13393861" y="3361582"/>
              <a:ext cx="2988986" cy="677186"/>
            </a:xfrm>
            <a:prstGeom prst="rect">
              <a:avLst/>
            </a:prstGeom>
          </p:spPr>
          <p:txBody>
            <a:bodyPr wrap="none">
              <a:noAutofit/>
            </a:bodyPr>
            <a:lstStyle/>
            <a:p>
              <a:pPr lvl="0" algn="ctr"/>
              <a:r>
                <a:rPr sz="1600" b="1" u="none" dirty="0">
                  <a:solidFill>
                    <a:schemeClr val="bg1"/>
                  </a:solidFill>
                  <a:latin typeface="Huawei Sans" panose="020C0503030203020204" pitchFamily="34" charset="0"/>
                </a:rPr>
                <a:t>Reduce Input</a:t>
              </a:r>
            </a:p>
          </p:txBody>
        </p:sp>
        <p:grpSp>
          <p:nvGrpSpPr>
            <p:cNvPr id="136" name="组合 135"/>
            <p:cNvGrpSpPr/>
            <p:nvPr/>
          </p:nvGrpSpPr>
          <p:grpSpPr>
            <a:xfrm>
              <a:off x="13291565" y="4337024"/>
              <a:ext cx="3151173" cy="6576794"/>
              <a:chOff x="13291565" y="4079213"/>
              <a:chExt cx="3151173" cy="6576794"/>
            </a:xfrm>
          </p:grpSpPr>
          <p:grpSp>
            <p:nvGrpSpPr>
              <p:cNvPr id="137" name="组合 136"/>
              <p:cNvGrpSpPr/>
              <p:nvPr/>
            </p:nvGrpSpPr>
            <p:grpSpPr>
              <a:xfrm>
                <a:off x="13291565" y="7556543"/>
                <a:ext cx="3151173" cy="1360800"/>
                <a:chOff x="13291565" y="7650882"/>
                <a:chExt cx="3151173" cy="1360800"/>
              </a:xfrm>
            </p:grpSpPr>
            <p:sp>
              <p:nvSpPr>
                <p:cNvPr id="147" name="矩形 146"/>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48" name="矩形 147"/>
                <p:cNvSpPr/>
                <p:nvPr/>
              </p:nvSpPr>
              <p:spPr>
                <a:xfrm>
                  <a:off x="13549619" y="8019425"/>
                  <a:ext cx="2804047"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&lt;Hello,1 1 1&gt;</a:t>
                  </a:r>
                </a:p>
              </p:txBody>
            </p:sp>
          </p:grpSp>
          <p:grpSp>
            <p:nvGrpSpPr>
              <p:cNvPr id="138" name="组合 137"/>
              <p:cNvGrpSpPr/>
              <p:nvPr/>
            </p:nvGrpSpPr>
            <p:grpSpPr>
              <a:xfrm>
                <a:off x="13291565" y="4079213"/>
                <a:ext cx="3151173" cy="1360800"/>
                <a:chOff x="13291565" y="7650882"/>
                <a:chExt cx="3151173" cy="1360800"/>
              </a:xfrm>
            </p:grpSpPr>
            <p:sp>
              <p:nvSpPr>
                <p:cNvPr id="145" name="矩形 144"/>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46" name="矩形 145"/>
                <p:cNvSpPr/>
                <p:nvPr/>
              </p:nvSpPr>
              <p:spPr>
                <a:xfrm>
                  <a:off x="13587313" y="7981004"/>
                  <a:ext cx="2508301"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&lt;Bye,1 1 1&gt;</a:t>
                  </a: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nvGrpSpPr>
              <p:cNvPr id="139" name="组合 138"/>
              <p:cNvGrpSpPr/>
              <p:nvPr/>
            </p:nvGrpSpPr>
            <p:grpSpPr>
              <a:xfrm>
                <a:off x="13291565" y="5817878"/>
                <a:ext cx="3151173" cy="1360800"/>
                <a:chOff x="13291565" y="7650882"/>
                <a:chExt cx="3151173" cy="1360800"/>
              </a:xfrm>
            </p:grpSpPr>
            <p:sp>
              <p:nvSpPr>
                <p:cNvPr id="143" name="矩形 142"/>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44" name="矩形 143"/>
                <p:cNvSpPr/>
                <p:nvPr/>
              </p:nvSpPr>
              <p:spPr>
                <a:xfrm>
                  <a:off x="13549619" y="7989515"/>
                  <a:ext cx="2804049"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&lt;Hadoop,2 2&gt;</a:t>
                  </a: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nvGrpSpPr>
              <p:cNvPr id="140" name="组合 139"/>
              <p:cNvGrpSpPr/>
              <p:nvPr/>
            </p:nvGrpSpPr>
            <p:grpSpPr>
              <a:xfrm>
                <a:off x="13291565" y="9295207"/>
                <a:ext cx="3151173" cy="1360800"/>
                <a:chOff x="13291565" y="7650882"/>
                <a:chExt cx="3151173" cy="1360800"/>
              </a:xfrm>
            </p:grpSpPr>
            <p:sp>
              <p:nvSpPr>
                <p:cNvPr id="141" name="矩形 140"/>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42" name="矩形 141"/>
                <p:cNvSpPr/>
                <p:nvPr/>
              </p:nvSpPr>
              <p:spPr>
                <a:xfrm>
                  <a:off x="13613762" y="8023185"/>
                  <a:ext cx="2804051"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&lt;World,2&gt;</a:t>
                  </a:r>
                  <a:endParaRPr lang="en-US" altLang="zh-CN" sz="1400" kern="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grpSp>
      <p:grpSp>
        <p:nvGrpSpPr>
          <p:cNvPr id="149" name="组合 148"/>
          <p:cNvGrpSpPr/>
          <p:nvPr/>
        </p:nvGrpSpPr>
        <p:grpSpPr>
          <a:xfrm>
            <a:off x="9526136" y="1577900"/>
            <a:ext cx="1819376" cy="3996727"/>
            <a:chOff x="18837653" y="3156165"/>
            <a:chExt cx="3639173" cy="7994379"/>
          </a:xfrm>
        </p:grpSpPr>
        <p:sp>
          <p:nvSpPr>
            <p:cNvPr id="150" name="圆角矩形 149"/>
            <p:cNvSpPr/>
            <p:nvPr/>
          </p:nvSpPr>
          <p:spPr bwMode="auto">
            <a:xfrm>
              <a:off x="18837653" y="3156165"/>
              <a:ext cx="3639173" cy="7994379"/>
            </a:xfrm>
            <a:prstGeom prst="roundRect">
              <a:avLst>
                <a:gd name="adj" fmla="val 6446"/>
              </a:avLst>
            </a:prstGeom>
            <a:noFill/>
            <a:ln w="28575">
              <a:solidFill>
                <a:srgbClr val="30B5C5"/>
              </a:solidFill>
            </a:ln>
          </p:spPr>
          <p:style>
            <a:lnRef idx="2">
              <a:schemeClr val="dk1"/>
            </a:lnRef>
            <a:fillRef idx="1">
              <a:schemeClr val="lt1"/>
            </a:fillRef>
            <a:effectRef idx="0">
              <a:schemeClr val="dk1"/>
            </a:effectRef>
            <a:fontRef idx="minor">
              <a:schemeClr val="dk1"/>
            </a:fontRef>
          </p:style>
          <p:txBody>
            <a:bodyPr>
              <a:noAutofit/>
            </a:bodyPr>
            <a:lstStyle/>
            <a:p>
              <a:pPr eaLnBrk="1" fontAlgn="t" hangingPunct="1">
                <a:buClr>
                  <a:srgbClr val="CC9900"/>
                </a:buClr>
                <a:defRPr/>
              </a:pPr>
              <a:endParaRPr lang="en-US" altLang="zh-CN" sz="14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a:p>
              <a:pPr eaLnBrk="1" hangingPunct="1">
                <a:buClr>
                  <a:srgbClr val="CC9900"/>
                </a:buClr>
                <a:defRPr/>
              </a:pPr>
              <a:endParaRPr lang="zh-CN" altLang="en-US" sz="2000"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51" name="同侧圆角矩形 150"/>
            <p:cNvSpPr/>
            <p:nvPr/>
          </p:nvSpPr>
          <p:spPr>
            <a:xfrm>
              <a:off x="18837653" y="3156165"/>
              <a:ext cx="3639173" cy="936104"/>
            </a:xfrm>
            <a:prstGeom prst="round2SameRect">
              <a:avLst>
                <a:gd name="adj1" fmla="val 25580"/>
                <a:gd name="adj2" fmla="val 0"/>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52" name="矩形 151"/>
            <p:cNvSpPr/>
            <p:nvPr/>
          </p:nvSpPr>
          <p:spPr>
            <a:xfrm>
              <a:off x="18986440" y="3347217"/>
              <a:ext cx="3341597" cy="677186"/>
            </a:xfrm>
            <a:prstGeom prst="rect">
              <a:avLst/>
            </a:prstGeom>
          </p:spPr>
          <p:txBody>
            <a:bodyPr wrap="square">
              <a:noAutofit/>
            </a:bodyPr>
            <a:lstStyle/>
            <a:p>
              <a:pPr lvl="0"/>
              <a:r>
                <a:rPr sz="1600" b="1" u="none" dirty="0">
                  <a:solidFill>
                    <a:schemeClr val="bg1"/>
                  </a:solidFill>
                  <a:latin typeface="Huawei Sans" panose="020C0503030203020204" pitchFamily="34" charset="0"/>
                </a:rPr>
                <a:t>Reduce Output</a:t>
              </a:r>
            </a:p>
          </p:txBody>
        </p:sp>
        <p:grpSp>
          <p:nvGrpSpPr>
            <p:cNvPr id="153" name="组合 152"/>
            <p:cNvGrpSpPr/>
            <p:nvPr/>
          </p:nvGrpSpPr>
          <p:grpSpPr>
            <a:xfrm>
              <a:off x="19000320" y="4337024"/>
              <a:ext cx="3151173" cy="6576794"/>
              <a:chOff x="18937332" y="4134087"/>
              <a:chExt cx="3151173" cy="6576794"/>
            </a:xfrm>
          </p:grpSpPr>
          <p:grpSp>
            <p:nvGrpSpPr>
              <p:cNvPr id="154" name="组合 153"/>
              <p:cNvGrpSpPr/>
              <p:nvPr/>
            </p:nvGrpSpPr>
            <p:grpSpPr>
              <a:xfrm>
                <a:off x="18937332" y="7611417"/>
                <a:ext cx="3151173" cy="1360800"/>
                <a:chOff x="13291565" y="7650882"/>
                <a:chExt cx="3151173" cy="1360800"/>
              </a:xfrm>
            </p:grpSpPr>
            <p:sp>
              <p:nvSpPr>
                <p:cNvPr id="164" name="矩形 163"/>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solidFill>
                      <a:schemeClr val="tx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65" name="矩形 164"/>
                <p:cNvSpPr/>
                <p:nvPr/>
              </p:nvSpPr>
              <p:spPr>
                <a:xfrm>
                  <a:off x="13638687" y="7916745"/>
                  <a:ext cx="2456927"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Hello 3</a:t>
                  </a:r>
                </a:p>
              </p:txBody>
            </p:sp>
          </p:grpSp>
          <p:grpSp>
            <p:nvGrpSpPr>
              <p:cNvPr id="155" name="组合 154"/>
              <p:cNvGrpSpPr/>
              <p:nvPr/>
            </p:nvGrpSpPr>
            <p:grpSpPr>
              <a:xfrm>
                <a:off x="18937332" y="4134087"/>
                <a:ext cx="3151173" cy="1360800"/>
                <a:chOff x="13291565" y="7650882"/>
                <a:chExt cx="3151173" cy="1360800"/>
              </a:xfrm>
            </p:grpSpPr>
            <p:sp>
              <p:nvSpPr>
                <p:cNvPr id="162" name="矩形 161"/>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63" name="矩形 162"/>
                <p:cNvSpPr/>
                <p:nvPr/>
              </p:nvSpPr>
              <p:spPr>
                <a:xfrm>
                  <a:off x="13638687" y="7975072"/>
                  <a:ext cx="2456927"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Bye 3</a:t>
                  </a:r>
                </a:p>
              </p:txBody>
            </p:sp>
          </p:grpSp>
          <p:grpSp>
            <p:nvGrpSpPr>
              <p:cNvPr id="156" name="组合 155"/>
              <p:cNvGrpSpPr/>
              <p:nvPr/>
            </p:nvGrpSpPr>
            <p:grpSpPr>
              <a:xfrm>
                <a:off x="18937332" y="5872752"/>
                <a:ext cx="3151173" cy="1360800"/>
                <a:chOff x="13291565" y="7650882"/>
                <a:chExt cx="3151173" cy="1360800"/>
              </a:xfrm>
            </p:grpSpPr>
            <p:sp>
              <p:nvSpPr>
                <p:cNvPr id="160" name="矩形 159"/>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61" name="矩形 160"/>
                <p:cNvSpPr/>
                <p:nvPr/>
              </p:nvSpPr>
              <p:spPr>
                <a:xfrm>
                  <a:off x="13638687" y="7992992"/>
                  <a:ext cx="2456927"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Hadoop 4</a:t>
                  </a:r>
                </a:p>
              </p:txBody>
            </p:sp>
          </p:grpSp>
          <p:grpSp>
            <p:nvGrpSpPr>
              <p:cNvPr id="157" name="组合 156"/>
              <p:cNvGrpSpPr/>
              <p:nvPr/>
            </p:nvGrpSpPr>
            <p:grpSpPr>
              <a:xfrm>
                <a:off x="18937332" y="9350081"/>
                <a:ext cx="3151173" cy="1360800"/>
                <a:chOff x="13291565" y="7650882"/>
                <a:chExt cx="3151173" cy="1360800"/>
              </a:xfrm>
            </p:grpSpPr>
            <p:sp>
              <p:nvSpPr>
                <p:cNvPr id="158" name="矩形 157"/>
                <p:cNvSpPr/>
                <p:nvPr/>
              </p:nvSpPr>
              <p:spPr>
                <a:xfrm>
                  <a:off x="13291565" y="7650882"/>
                  <a:ext cx="3151173" cy="1360800"/>
                </a:xfrm>
                <a:prstGeom prst="rect">
                  <a:avLst/>
                </a:prstGeom>
                <a:noFill/>
                <a:ln>
                  <a:solidFill>
                    <a:srgbClr val="D3D3D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Autofit/>
                </a:bodyPr>
                <a:lstStyle/>
                <a:p>
                  <a:pPr algn="ctr" defTabSz="500724" eaLnBrk="0" hangingPunct="0"/>
                  <a:endParaRPr lang="zh-CN" altLang="en-US" sz="500" b="1"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59" name="矩形 158"/>
                <p:cNvSpPr/>
                <p:nvPr/>
              </p:nvSpPr>
              <p:spPr>
                <a:xfrm>
                  <a:off x="13638687" y="7963808"/>
                  <a:ext cx="2456927" cy="638840"/>
                </a:xfrm>
                <a:prstGeom prst="rect">
                  <a:avLst/>
                </a:prstGeom>
              </p:spPr>
              <p:txBody>
                <a:bodyPr wrap="square">
                  <a:noAutofit/>
                </a:bodyPr>
                <a:lstStyle/>
                <a:p>
                  <a:pPr>
                    <a:lnSpc>
                      <a:spcPts val="1850"/>
                    </a:lnSpc>
                    <a:defRPr/>
                  </a:pPr>
                  <a:r>
                    <a:rPr sz="1400" b="0" u="none" dirty="0">
                      <a:latin typeface="Huawei Sans" panose="020C0503030203020204" pitchFamily="34" charset="0"/>
                    </a:rPr>
                    <a:t>World 2</a:t>
                  </a:r>
                </a:p>
              </p:txBody>
            </p:sp>
          </p:grpSp>
        </p:grpSp>
      </p:grpSp>
      <p:pic>
        <p:nvPicPr>
          <p:cNvPr id="75" name="Picture 74">
            <a:extLst>
              <a:ext uri="{FF2B5EF4-FFF2-40B4-BE49-F238E27FC236}">
                <a16:creationId xmlns:a16="http://schemas.microsoft.com/office/drawing/2014/main" id="{5BBAC5E3-CE84-471F-BF1B-CB61B93AD08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217204" y="-509072"/>
            <a:ext cx="1632198" cy="1529835"/>
          </a:xfrm>
          <a:prstGeom prst="rect">
            <a:avLst/>
          </a:prstGeom>
        </p:spPr>
      </p:pic>
      <p:pic>
        <p:nvPicPr>
          <p:cNvPr id="76" name="Graphic 75">
            <a:extLst>
              <a:ext uri="{FF2B5EF4-FFF2-40B4-BE49-F238E27FC236}">
                <a16:creationId xmlns:a16="http://schemas.microsoft.com/office/drawing/2014/main" id="{0963A96F-49D7-40A3-A5EB-CF08615CADE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983" y="6310810"/>
            <a:ext cx="2090144" cy="353721"/>
          </a:xfrm>
          <a:prstGeom prst="rect">
            <a:avLst/>
          </a:prstGeom>
        </p:spPr>
      </p:pic>
      <p:sp>
        <p:nvSpPr>
          <p:cNvPr id="77" name="Rectangle 76">
            <a:extLst>
              <a:ext uri="{FF2B5EF4-FFF2-40B4-BE49-F238E27FC236}">
                <a16:creationId xmlns:a16="http://schemas.microsoft.com/office/drawing/2014/main" id="{A2840642-71DE-47FB-B2B4-7586079F70F7}"/>
              </a:ext>
            </a:extLst>
          </p:cNvPr>
          <p:cNvSpPr/>
          <p:nvPr/>
        </p:nvSpPr>
        <p:spPr>
          <a:xfrm>
            <a:off x="158804" y="98981"/>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78" name="TextBox 77">
            <a:extLst>
              <a:ext uri="{FF2B5EF4-FFF2-40B4-BE49-F238E27FC236}">
                <a16:creationId xmlns:a16="http://schemas.microsoft.com/office/drawing/2014/main" id="{C6D2FE9E-7FBF-4E38-AF01-402B7BE8ECA1}"/>
              </a:ext>
            </a:extLst>
          </p:cNvPr>
          <p:cNvSpPr txBox="1"/>
          <p:nvPr/>
        </p:nvSpPr>
        <p:spPr>
          <a:xfrm>
            <a:off x="285058" y="196817"/>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9" name="TextBox 78">
            <a:extLst>
              <a:ext uri="{FF2B5EF4-FFF2-40B4-BE49-F238E27FC236}">
                <a16:creationId xmlns:a16="http://schemas.microsoft.com/office/drawing/2014/main" id="{73E88090-C0A8-42CD-BB68-83B02DBF61D5}"/>
              </a:ext>
            </a:extLst>
          </p:cNvPr>
          <p:cNvSpPr txBox="1"/>
          <p:nvPr/>
        </p:nvSpPr>
        <p:spPr>
          <a:xfrm>
            <a:off x="265983" y="358674"/>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8609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94"/>
                                        </p:tgtEl>
                                        <p:attrNameLst>
                                          <p:attrName>style.visibility</p:attrName>
                                        </p:attrNameLst>
                                      </p:cBhvr>
                                      <p:to>
                                        <p:strVal val="visible"/>
                                      </p:to>
                                    </p:set>
                                    <p:anim calcmode="lin" valueType="num">
                                      <p:cBhvr additive="base">
                                        <p:cTn id="7" dur="500"/>
                                        <p:tgtEl>
                                          <p:spTgt spid="94"/>
                                        </p:tgtEl>
                                        <p:attrNameLst>
                                          <p:attrName>ppt_y</p:attrName>
                                        </p:attrNameLst>
                                      </p:cBhvr>
                                      <p:tavLst>
                                        <p:tav tm="0">
                                          <p:val>
                                            <p:strVal val="#ppt_y+#ppt_h*1.125000"/>
                                          </p:val>
                                        </p:tav>
                                        <p:tav tm="100000">
                                          <p:val>
                                            <p:strVal val="#ppt_y"/>
                                          </p:val>
                                        </p:tav>
                                      </p:tavLst>
                                    </p:anim>
                                    <p:animEffect transition="in" filter="wipe(up)">
                                      <p:cBhvr>
                                        <p:cTn id="8" dur="500"/>
                                        <p:tgtEl>
                                          <p:spTgt spid="94"/>
                                        </p:tgtEl>
                                      </p:cBhvr>
                                    </p:animEffect>
                                  </p:childTnLst>
                                </p:cTn>
                              </p:par>
                            </p:childTnLst>
                          </p:cTn>
                        </p:par>
                        <p:par>
                          <p:cTn id="9" fill="hold">
                            <p:stCondLst>
                              <p:cond delay="500"/>
                            </p:stCondLst>
                            <p:childTnLst>
                              <p:par>
                                <p:cTn id="10" presetID="22" presetClass="entr" presetSubtype="8" fill="hold" nodeType="afterEffect">
                                  <p:stCondLst>
                                    <p:cond delay="0"/>
                                  </p:stCondLst>
                                  <p:childTnLst>
                                    <p:set>
                                      <p:cBhvr>
                                        <p:cTn id="11" dur="1" fill="hold">
                                          <p:stCondLst>
                                            <p:cond delay="0"/>
                                          </p:stCondLst>
                                        </p:cTn>
                                        <p:tgtEl>
                                          <p:spTgt spid="114"/>
                                        </p:tgtEl>
                                        <p:attrNameLst>
                                          <p:attrName>style.visibility</p:attrName>
                                        </p:attrNameLst>
                                      </p:cBhvr>
                                      <p:to>
                                        <p:strVal val="visible"/>
                                      </p:to>
                                    </p:set>
                                    <p:animEffect transition="in" filter="wipe(left)">
                                      <p:cBhvr>
                                        <p:cTn id="12" dur="500"/>
                                        <p:tgtEl>
                                          <p:spTgt spid="114"/>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104"/>
                                        </p:tgtEl>
                                        <p:attrNameLst>
                                          <p:attrName>style.visibility</p:attrName>
                                        </p:attrNameLst>
                                      </p:cBhvr>
                                      <p:to>
                                        <p:strVal val="visible"/>
                                      </p:to>
                                    </p:set>
                                    <p:anim calcmode="lin" valueType="num">
                                      <p:cBhvr additive="base">
                                        <p:cTn id="17" dur="500"/>
                                        <p:tgtEl>
                                          <p:spTgt spid="104"/>
                                        </p:tgtEl>
                                        <p:attrNameLst>
                                          <p:attrName>ppt_y</p:attrName>
                                        </p:attrNameLst>
                                      </p:cBhvr>
                                      <p:tavLst>
                                        <p:tav tm="0">
                                          <p:val>
                                            <p:strVal val="#ppt_y+#ppt_h*1.125000"/>
                                          </p:val>
                                        </p:tav>
                                        <p:tav tm="100000">
                                          <p:val>
                                            <p:strVal val="#ppt_y"/>
                                          </p:val>
                                        </p:tav>
                                      </p:tavLst>
                                    </p:anim>
                                    <p:animEffect transition="in" filter="wipe(up)">
                                      <p:cBhvr>
                                        <p:cTn id="18" dur="500"/>
                                        <p:tgtEl>
                                          <p:spTgt spid="104"/>
                                        </p:tgtEl>
                                      </p:cBhvr>
                                    </p:animEffect>
                                  </p:childTnLst>
                                </p:cTn>
                              </p:par>
                            </p:childTnLst>
                          </p:cTn>
                        </p:par>
                        <p:par>
                          <p:cTn id="19" fill="hold">
                            <p:stCondLst>
                              <p:cond delay="500"/>
                            </p:stCondLst>
                            <p:childTnLst>
                              <p:par>
                                <p:cTn id="20" presetID="22" presetClass="entr" presetSubtype="8" fill="hold" nodeType="afterEffect">
                                  <p:stCondLst>
                                    <p:cond delay="0"/>
                                  </p:stCondLst>
                                  <p:childTnLst>
                                    <p:set>
                                      <p:cBhvr>
                                        <p:cTn id="21" dur="1" fill="hold">
                                          <p:stCondLst>
                                            <p:cond delay="0"/>
                                          </p:stCondLst>
                                        </p:cTn>
                                        <p:tgtEl>
                                          <p:spTgt spid="117"/>
                                        </p:tgtEl>
                                        <p:attrNameLst>
                                          <p:attrName>style.visibility</p:attrName>
                                        </p:attrNameLst>
                                      </p:cBhvr>
                                      <p:to>
                                        <p:strVal val="visible"/>
                                      </p:to>
                                    </p:set>
                                    <p:animEffect transition="in" filter="wipe(left)">
                                      <p:cBhvr>
                                        <p:cTn id="22" dur="500"/>
                                        <p:tgtEl>
                                          <p:spTgt spid="117"/>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nodeType="clickEffect">
                                  <p:stCondLst>
                                    <p:cond delay="0"/>
                                  </p:stCondLst>
                                  <p:childTnLst>
                                    <p:set>
                                      <p:cBhvr>
                                        <p:cTn id="26" dur="1" fill="hold">
                                          <p:stCondLst>
                                            <p:cond delay="0"/>
                                          </p:stCondLst>
                                        </p:cTn>
                                        <p:tgtEl>
                                          <p:spTgt spid="132"/>
                                        </p:tgtEl>
                                        <p:attrNameLst>
                                          <p:attrName>style.visibility</p:attrName>
                                        </p:attrNameLst>
                                      </p:cBhvr>
                                      <p:to>
                                        <p:strVal val="visible"/>
                                      </p:to>
                                    </p:set>
                                    <p:anim calcmode="lin" valueType="num">
                                      <p:cBhvr additive="base">
                                        <p:cTn id="27" dur="500"/>
                                        <p:tgtEl>
                                          <p:spTgt spid="132"/>
                                        </p:tgtEl>
                                        <p:attrNameLst>
                                          <p:attrName>ppt_y</p:attrName>
                                        </p:attrNameLst>
                                      </p:cBhvr>
                                      <p:tavLst>
                                        <p:tav tm="0">
                                          <p:val>
                                            <p:strVal val="#ppt_y+#ppt_h*1.125000"/>
                                          </p:val>
                                        </p:tav>
                                        <p:tav tm="100000">
                                          <p:val>
                                            <p:strVal val="#ppt_y"/>
                                          </p:val>
                                        </p:tav>
                                      </p:tavLst>
                                    </p:anim>
                                    <p:animEffect transition="in" filter="wipe(up)">
                                      <p:cBhvr>
                                        <p:cTn id="28" dur="500"/>
                                        <p:tgtEl>
                                          <p:spTgt spid="132"/>
                                        </p:tgtEl>
                                      </p:cBhvr>
                                    </p:animEffect>
                                  </p:childTnLst>
                                </p:cTn>
                              </p:par>
                            </p:childTnLst>
                          </p:cTn>
                        </p:par>
                        <p:par>
                          <p:cTn id="29" fill="hold">
                            <p:stCondLst>
                              <p:cond delay="500"/>
                            </p:stCondLst>
                            <p:childTnLst>
                              <p:par>
                                <p:cTn id="30" presetID="22" presetClass="entr" presetSubtype="8" fill="hold" nodeType="afterEffect">
                                  <p:stCondLst>
                                    <p:cond delay="0"/>
                                  </p:stCondLst>
                                  <p:childTnLst>
                                    <p:set>
                                      <p:cBhvr>
                                        <p:cTn id="31" dur="1" fill="hold">
                                          <p:stCondLst>
                                            <p:cond delay="0"/>
                                          </p:stCondLst>
                                        </p:cTn>
                                        <p:tgtEl>
                                          <p:spTgt spid="120"/>
                                        </p:tgtEl>
                                        <p:attrNameLst>
                                          <p:attrName>style.visibility</p:attrName>
                                        </p:attrNameLst>
                                      </p:cBhvr>
                                      <p:to>
                                        <p:strVal val="visible"/>
                                      </p:to>
                                    </p:set>
                                    <p:animEffect transition="in" filter="wipe(left)">
                                      <p:cBhvr>
                                        <p:cTn id="32" dur="500"/>
                                        <p:tgtEl>
                                          <p:spTgt spid="120"/>
                                        </p:tgtEl>
                                      </p:cBhvr>
                                    </p:animEffect>
                                  </p:childTnLst>
                                </p:cTn>
                              </p:par>
                              <p:par>
                                <p:cTn id="33" presetID="12" presetClass="entr" presetSubtype="4" fill="hold" nodeType="withEffect">
                                  <p:stCondLst>
                                    <p:cond delay="0"/>
                                  </p:stCondLst>
                                  <p:childTnLst>
                                    <p:set>
                                      <p:cBhvr>
                                        <p:cTn id="34" dur="1" fill="hold">
                                          <p:stCondLst>
                                            <p:cond delay="0"/>
                                          </p:stCondLst>
                                        </p:cTn>
                                        <p:tgtEl>
                                          <p:spTgt spid="149"/>
                                        </p:tgtEl>
                                        <p:attrNameLst>
                                          <p:attrName>style.visibility</p:attrName>
                                        </p:attrNameLst>
                                      </p:cBhvr>
                                      <p:to>
                                        <p:strVal val="visible"/>
                                      </p:to>
                                    </p:set>
                                    <p:anim calcmode="lin" valueType="num">
                                      <p:cBhvr additive="base">
                                        <p:cTn id="35" dur="500"/>
                                        <p:tgtEl>
                                          <p:spTgt spid="149"/>
                                        </p:tgtEl>
                                        <p:attrNameLst>
                                          <p:attrName>ppt_y</p:attrName>
                                        </p:attrNameLst>
                                      </p:cBhvr>
                                      <p:tavLst>
                                        <p:tav tm="0">
                                          <p:val>
                                            <p:strVal val="#ppt_y+#ppt_h*1.125000"/>
                                          </p:val>
                                        </p:tav>
                                        <p:tav tm="100000">
                                          <p:val>
                                            <p:strVal val="#ppt_y"/>
                                          </p:val>
                                        </p:tav>
                                      </p:tavLst>
                                    </p:anim>
                                    <p:animEffect transition="in" filter="wipe(up)">
                                      <p:cBhvr>
                                        <p:cTn id="36" dur="500"/>
                                        <p:tgtEl>
                                          <p:spTgt spid="149"/>
                                        </p:tgtEl>
                                      </p:cBhvr>
                                    </p:animEffect>
                                  </p:childTnLst>
                                </p:cTn>
                              </p:par>
                            </p:childTnLst>
                          </p:cTn>
                        </p:par>
                        <p:par>
                          <p:cTn id="37" fill="hold">
                            <p:stCondLst>
                              <p:cond delay="1000"/>
                            </p:stCondLst>
                            <p:childTnLst>
                              <p:par>
                                <p:cTn id="38" presetID="22" presetClass="entr" presetSubtype="8" fill="hold" nodeType="afterEffect">
                                  <p:stCondLst>
                                    <p:cond delay="0"/>
                                  </p:stCondLst>
                                  <p:childTnLst>
                                    <p:set>
                                      <p:cBhvr>
                                        <p:cTn id="39" dur="1" fill="hold">
                                          <p:stCondLst>
                                            <p:cond delay="0"/>
                                          </p:stCondLst>
                                        </p:cTn>
                                        <p:tgtEl>
                                          <p:spTgt spid="123"/>
                                        </p:tgtEl>
                                        <p:attrNameLst>
                                          <p:attrName>style.visibility</p:attrName>
                                        </p:attrNameLst>
                                      </p:cBhvr>
                                      <p:to>
                                        <p:strVal val="visible"/>
                                      </p:to>
                                    </p:set>
                                    <p:animEffect transition="in" filter="wipe(left)">
                                      <p:cBhvr>
                                        <p:cTn id="40" dur="500"/>
                                        <p:tgtEl>
                                          <p:spTgt spid="123"/>
                                        </p:tgtEl>
                                      </p:cBhvr>
                                    </p:animEffect>
                                  </p:childTnLst>
                                </p:cTn>
                              </p:par>
                            </p:childTnLst>
                          </p:cTn>
                        </p:par>
                        <p:par>
                          <p:cTn id="41" fill="hold">
                            <p:stCondLst>
                              <p:cond delay="1500"/>
                            </p:stCondLst>
                            <p:childTnLst>
                              <p:par>
                                <p:cTn id="42" presetID="22" presetClass="entr" presetSubtype="8" fill="hold" nodeType="afterEffect">
                                  <p:stCondLst>
                                    <p:cond delay="0"/>
                                  </p:stCondLst>
                                  <p:childTnLst>
                                    <p:set>
                                      <p:cBhvr>
                                        <p:cTn id="43" dur="1" fill="hold">
                                          <p:stCondLst>
                                            <p:cond delay="0"/>
                                          </p:stCondLst>
                                        </p:cTn>
                                        <p:tgtEl>
                                          <p:spTgt spid="126"/>
                                        </p:tgtEl>
                                        <p:attrNameLst>
                                          <p:attrName>style.visibility</p:attrName>
                                        </p:attrNameLst>
                                      </p:cBhvr>
                                      <p:to>
                                        <p:strVal val="visible"/>
                                      </p:to>
                                    </p:set>
                                    <p:animEffect transition="in" filter="wipe(left)">
                                      <p:cBhvr>
                                        <p:cTn id="44" dur="500"/>
                                        <p:tgtEl>
                                          <p:spTgt spid="126"/>
                                        </p:tgtEl>
                                      </p:cBhvr>
                                    </p:animEffect>
                                  </p:childTnLst>
                                </p:cTn>
                              </p:par>
                            </p:childTnLst>
                          </p:cTn>
                        </p:par>
                        <p:par>
                          <p:cTn id="45" fill="hold">
                            <p:stCondLst>
                              <p:cond delay="2000"/>
                            </p:stCondLst>
                            <p:childTnLst>
                              <p:par>
                                <p:cTn id="46" presetID="22" presetClass="entr" presetSubtype="8" fill="hold" nodeType="afterEffect">
                                  <p:stCondLst>
                                    <p:cond delay="0"/>
                                  </p:stCondLst>
                                  <p:childTnLst>
                                    <p:set>
                                      <p:cBhvr>
                                        <p:cTn id="47" dur="1" fill="hold">
                                          <p:stCondLst>
                                            <p:cond delay="0"/>
                                          </p:stCondLst>
                                        </p:cTn>
                                        <p:tgtEl>
                                          <p:spTgt spid="129"/>
                                        </p:tgtEl>
                                        <p:attrNameLst>
                                          <p:attrName>style.visibility</p:attrName>
                                        </p:attrNameLst>
                                      </p:cBhvr>
                                      <p:to>
                                        <p:strVal val="visible"/>
                                      </p:to>
                                    </p:set>
                                    <p:animEffect transition="in" filter="wipe(left)">
                                      <p:cBhvr>
                                        <p:cTn id="48" dur="500"/>
                                        <p:tgtEl>
                                          <p:spTgt spid="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2" name="TextBox 1">
            <a:extLst>
              <a:ext uri="{FF2B5EF4-FFF2-40B4-BE49-F238E27FC236}">
                <a16:creationId xmlns:a16="http://schemas.microsoft.com/office/drawing/2014/main" id="{5A040C63-E548-4D80-8096-AB27597AC922}"/>
              </a:ext>
            </a:extLst>
          </p:cNvPr>
          <p:cNvSpPr txBox="1"/>
          <p:nvPr/>
        </p:nvSpPr>
        <p:spPr>
          <a:xfrm>
            <a:off x="889628" y="1068007"/>
            <a:ext cx="9525000" cy="646331"/>
          </a:xfrm>
          <a:prstGeom prst="rect">
            <a:avLst/>
          </a:prstGeom>
          <a:noFill/>
        </p:spPr>
        <p:txBody>
          <a:bodyPr wrap="square" rtlCol="0">
            <a:spAutoFit/>
          </a:bodyPr>
          <a:lstStyle/>
          <a:p>
            <a:r>
              <a:rPr lang="en-US" altLang="en-US" sz="3600" b="1" dirty="0">
                <a:solidFill>
                  <a:srgbClr val="784658"/>
                </a:solidFill>
                <a:latin typeface="Huawei Sans" panose="020C0503030203020204" pitchFamily="34" charset="0"/>
              </a:rPr>
              <a:t>Resource Scheduling and Allocation</a:t>
            </a:r>
          </a:p>
        </p:txBody>
      </p:sp>
      <p:sp>
        <p:nvSpPr>
          <p:cNvPr id="15" name="TextBox 14">
            <a:extLst>
              <a:ext uri="{FF2B5EF4-FFF2-40B4-BE49-F238E27FC236}">
                <a16:creationId xmlns:a16="http://schemas.microsoft.com/office/drawing/2014/main" id="{C1D66E0C-23D7-4C55-9467-9F7FF6341B76}"/>
              </a:ext>
            </a:extLst>
          </p:cNvPr>
          <p:cNvSpPr txBox="1"/>
          <p:nvPr/>
        </p:nvSpPr>
        <p:spPr>
          <a:xfrm>
            <a:off x="415828" y="1859553"/>
            <a:ext cx="10984278" cy="2677656"/>
          </a:xfrm>
          <a:prstGeom prst="rect">
            <a:avLst/>
          </a:prstGeom>
          <a:noFill/>
        </p:spPr>
        <p:txBody>
          <a:bodyPr wrap="square">
            <a:spAutoFit/>
          </a:bodyPr>
          <a:lstStyle/>
          <a:p>
            <a:pPr>
              <a:lnSpc>
                <a:spcPct val="120000"/>
              </a:lnSpc>
            </a:pPr>
            <a:r>
              <a:rPr lang="en-US" sz="2400" u="none" dirty="0">
                <a:latin typeface="Huawei Sans" panose="020C0503030203020204" pitchFamily="34" charset="0"/>
              </a:rPr>
              <a:t>Hadoop 1.0 only</a:t>
            </a:r>
            <a:r>
              <a:rPr lang="en-US" altLang="zh-CN" sz="2400" u="none" dirty="0">
                <a:latin typeface="Huawei Sans" panose="020C0503030203020204" pitchFamily="34" charset="0"/>
              </a:rPr>
              <a:t> has</a:t>
            </a:r>
            <a:r>
              <a:rPr lang="en-US" sz="2400" u="none" dirty="0">
                <a:latin typeface="Huawei Sans" panose="020C0503030203020204" pitchFamily="34" charset="0"/>
              </a:rPr>
              <a:t> HDFS and MapReduce. Resources are scheduled using MapReduce 1.0, which has the following disadvantages:</a:t>
            </a:r>
            <a:endParaRPr lang="en-US" altLang="zh-CN" sz="2400" dirty="0">
              <a:latin typeface="Huawei Sans" panose="020C0503030203020204" pitchFamily="34" charset="0"/>
              <a:sym typeface="Huawei Sans" panose="020C0503030203020204" pitchFamily="34" charset="0"/>
            </a:endParaRPr>
          </a:p>
          <a:p>
            <a:pPr lvl="1">
              <a:lnSpc>
                <a:spcPct val="120000"/>
              </a:lnSpc>
            </a:pPr>
            <a:r>
              <a:rPr lang="en-US" sz="2400" u="none" dirty="0">
                <a:latin typeface="Huawei Sans" panose="020C0503030203020204" pitchFamily="34" charset="0"/>
              </a:rPr>
              <a:t>The master node has SPOFs.</a:t>
            </a:r>
            <a:r>
              <a:rPr lang="en-US" altLang="zh-CN" sz="2400" u="none" dirty="0">
                <a:latin typeface="Huawei Sans" panose="020C0503030203020204" pitchFamily="34" charset="0"/>
              </a:rPr>
              <a:t> </a:t>
            </a:r>
            <a:r>
              <a:rPr lang="en-US" sz="2400" u="none" dirty="0">
                <a:latin typeface="Huawei Sans" panose="020C0503030203020204" pitchFamily="34" charset="0"/>
              </a:rPr>
              <a:t>Fault recovery depends on the periodic checkpoint, which does not ensure the reliability. When a fault occurs, </a:t>
            </a:r>
            <a:r>
              <a:rPr lang="en-US" altLang="zh-CN" sz="2400" dirty="0"/>
              <a:t>the system notifies users who have to manually decide whether to perform recalculation.</a:t>
            </a:r>
            <a:endParaRPr lang="en-US" altLang="zh-CN" sz="2400" dirty="0">
              <a:sym typeface="Huawei Sans" panose="020C0503030203020204" pitchFamily="34" charset="0"/>
            </a:endParaRPr>
          </a:p>
          <a:p>
            <a:pPr marL="742950" lvl="1" indent="-285750">
              <a:buFont typeface="Arial" panose="020B0604020202020204" pitchFamily="34" charset="0"/>
              <a:buChar char="•"/>
            </a:pPr>
            <a:endParaRPr lang="en-US" sz="2400" b="0" u="none" dirty="0">
              <a:latin typeface="Huawei Sans" panose="020C0503030203020204" pitchFamily="34" charset="0"/>
            </a:endParaRPr>
          </a:p>
        </p:txBody>
      </p:sp>
    </p:spTree>
    <p:extLst>
      <p:ext uri="{BB962C8B-B14F-4D97-AF65-F5344CB8AC3E}">
        <p14:creationId xmlns:p14="http://schemas.microsoft.com/office/powerpoint/2010/main" val="2790446663"/>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61828"/>
            <a:ext cx="1632198" cy="1529835"/>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358054"/>
            <a:ext cx="2090144" cy="35372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04800" y="14622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 name="TextBox 11">
            <a:extLst>
              <a:ext uri="{FF2B5EF4-FFF2-40B4-BE49-F238E27FC236}">
                <a16:creationId xmlns:a16="http://schemas.microsoft.com/office/drawing/2014/main" id="{14996EA3-AA17-6820-C17B-C5EFF78F07F6}"/>
              </a:ext>
            </a:extLst>
          </p:cNvPr>
          <p:cNvSpPr txBox="1"/>
          <p:nvPr/>
        </p:nvSpPr>
        <p:spPr>
          <a:xfrm>
            <a:off x="415828" y="4059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263" y="1821885"/>
            <a:ext cx="11298531" cy="4126977"/>
          </a:xfrm>
        </p:spPr>
        <p:txBody>
          <a:bodyPr>
            <a:normAutofit/>
          </a:bodyPr>
          <a:lstStyle/>
          <a:p>
            <a:pPr marL="0" indent="0">
              <a:buNone/>
            </a:pPr>
            <a:endParaRPr lang="en-US" sz="3200" dirty="0">
              <a:latin typeface="Times New Roman" panose="02020603050405020304" pitchFamily="18" charset="0"/>
              <a:cs typeface="Times New Roman" panose="02020603050405020304" pitchFamily="18" charset="0"/>
            </a:endParaRPr>
          </a:p>
          <a:p>
            <a:endParaRPr lang="en-US" sz="32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Internet and Information Technology - ITC202</a:t>
            </a:r>
          </a:p>
        </p:txBody>
      </p:sp>
      <p:sp>
        <p:nvSpPr>
          <p:cNvPr id="2" name="TextBox 1">
            <a:extLst>
              <a:ext uri="{FF2B5EF4-FFF2-40B4-BE49-F238E27FC236}">
                <a16:creationId xmlns:a16="http://schemas.microsoft.com/office/drawing/2014/main" id="{5A040C63-E548-4D80-8096-AB27597AC922}"/>
              </a:ext>
            </a:extLst>
          </p:cNvPr>
          <p:cNvSpPr txBox="1"/>
          <p:nvPr/>
        </p:nvSpPr>
        <p:spPr>
          <a:xfrm>
            <a:off x="1145467" y="965110"/>
            <a:ext cx="9525000" cy="646331"/>
          </a:xfrm>
          <a:prstGeom prst="rect">
            <a:avLst/>
          </a:prstGeom>
          <a:noFill/>
        </p:spPr>
        <p:txBody>
          <a:bodyPr wrap="square" rtlCol="0">
            <a:spAutoFit/>
          </a:bodyPr>
          <a:lstStyle/>
          <a:p>
            <a:r>
              <a:rPr lang="en-US" sz="3600" b="1" dirty="0">
                <a:solidFill>
                  <a:srgbClr val="784658"/>
                </a:solidFill>
                <a:latin typeface="Huawei Sans" panose="020C0503030203020204" pitchFamily="34" charset="0"/>
              </a:rPr>
              <a:t>Resource Scheduling and Allocation</a:t>
            </a:r>
          </a:p>
        </p:txBody>
      </p:sp>
      <p:sp>
        <p:nvSpPr>
          <p:cNvPr id="15" name="TextBox 14">
            <a:extLst>
              <a:ext uri="{FF2B5EF4-FFF2-40B4-BE49-F238E27FC236}">
                <a16:creationId xmlns:a16="http://schemas.microsoft.com/office/drawing/2014/main" id="{C1D66E0C-23D7-4C55-9467-9F7FF6341B76}"/>
              </a:ext>
            </a:extLst>
          </p:cNvPr>
          <p:cNvSpPr txBox="1"/>
          <p:nvPr/>
        </p:nvSpPr>
        <p:spPr>
          <a:xfrm>
            <a:off x="415828" y="1859553"/>
            <a:ext cx="10984278" cy="3120854"/>
          </a:xfrm>
          <a:prstGeom prst="rect">
            <a:avLst/>
          </a:prstGeom>
          <a:noFill/>
        </p:spPr>
        <p:txBody>
          <a:bodyPr wrap="square">
            <a:spAutoFit/>
          </a:bodyPr>
          <a:lstStyle/>
          <a:p>
            <a:pPr lvl="1">
              <a:lnSpc>
                <a:spcPct val="120000"/>
              </a:lnSpc>
            </a:pPr>
            <a:r>
              <a:rPr lang="en-US" sz="2400" b="0" u="none" dirty="0">
                <a:latin typeface="Huawei Sans" panose="020C0503030203020204" pitchFamily="34" charset="0"/>
              </a:rPr>
              <a:t>Job and resource scheduling are not distinguished. When MapReduce is running, many concurrent jobs exist in the environment. To solve this, diversified and efficient scheduling policies are needed.</a:t>
            </a:r>
            <a:endParaRPr lang="en-US" altLang="zh-CN" sz="2400" dirty="0">
              <a:latin typeface="Huawei Sans" panose="020C0503030203020204" pitchFamily="34" charset="0"/>
              <a:sym typeface="Huawei Sans" panose="020C0503030203020204" pitchFamily="34" charset="0"/>
            </a:endParaRPr>
          </a:p>
          <a:p>
            <a:pPr lvl="1">
              <a:lnSpc>
                <a:spcPct val="120000"/>
              </a:lnSpc>
            </a:pPr>
            <a:r>
              <a:rPr lang="en-US" sz="2400" b="0" u="none" dirty="0">
                <a:latin typeface="Huawei Sans" panose="020C0503030203020204" pitchFamily="34" charset="0"/>
              </a:rPr>
              <a:t>When many jobs are concurrently executed without considering resource isolation or security, it is difficult to ensure that a single job does not occupy too many resources and that user programs are secure.</a:t>
            </a:r>
            <a:endParaRPr lang="en-US" altLang="zh-CN" sz="2400" dirty="0">
              <a:latin typeface="Huawei Sans" panose="020C0503030203020204" pitchFamily="34" charset="0"/>
              <a:sym typeface="Huawei Sans" panose="020C0503030203020204" pitchFamily="34" charset="0"/>
            </a:endParaRPr>
          </a:p>
          <a:p>
            <a:pPr marL="742950" lvl="1" indent="-285750">
              <a:buFont typeface="Arial" panose="020B0604020202020204" pitchFamily="34" charset="0"/>
              <a:buChar char="•"/>
            </a:pPr>
            <a:endParaRPr lang="en-US" sz="2400" b="0" u="none" dirty="0">
              <a:latin typeface="Huawei Sans" panose="020C0503030203020204" pitchFamily="34" charset="0"/>
            </a:endParaRPr>
          </a:p>
        </p:txBody>
      </p:sp>
    </p:spTree>
    <p:extLst>
      <p:ext uri="{BB962C8B-B14F-4D97-AF65-F5344CB8AC3E}">
        <p14:creationId xmlns:p14="http://schemas.microsoft.com/office/powerpoint/2010/main" val="1324331097"/>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占位符 9"/>
          <p:cNvSpPr>
            <a:spLocks noGrp="1"/>
          </p:cNvSpPr>
          <p:nvPr>
            <p:ph type="body" sz="quarter" idx="10"/>
          </p:nvPr>
        </p:nvSpPr>
        <p:spPr>
          <a:xfrm>
            <a:off x="917575" y="1394594"/>
            <a:ext cx="10153650" cy="4701406"/>
          </a:xfrm>
        </p:spPr>
        <p:txBody>
          <a:bodyPr>
            <a:noAutofit/>
          </a:bodyPr>
          <a:lstStyle/>
          <a:p>
            <a:r>
              <a:rPr dirty="0">
                <a:solidFill>
                  <a:schemeClr val="bg1">
                    <a:lumMod val="50000"/>
                  </a:schemeClr>
                </a:solidFill>
              </a:rPr>
              <a:t>MapReduce </a:t>
            </a:r>
            <a:r>
              <a:rPr lang="en-US" altLang="zh-CN" dirty="0">
                <a:solidFill>
                  <a:schemeClr val="bg1">
                    <a:lumMod val="50000"/>
                  </a:schemeClr>
                </a:solidFill>
              </a:rPr>
              <a:t>Overview</a:t>
            </a:r>
            <a:endParaRPr lang="zh-CN" altLang="en-US" dirty="0">
              <a:solidFill>
                <a:schemeClr val="bg1">
                  <a:lumMod val="50000"/>
                </a:schemeClr>
              </a:solidFill>
              <a:sym typeface="Huawei Sans" panose="020C0503030203020204" pitchFamily="34" charset="0"/>
            </a:endParaRPr>
          </a:p>
          <a:p>
            <a:r>
              <a:rPr dirty="0">
                <a:solidFill>
                  <a:schemeClr val="bg1">
                    <a:lumMod val="50000"/>
                  </a:schemeClr>
                </a:solidFill>
              </a:rPr>
              <a:t>Functions and Architectures of MapReduce</a:t>
            </a:r>
            <a:endParaRPr lang="en-US" dirty="0">
              <a:solidFill>
                <a:schemeClr val="bg1">
                  <a:lumMod val="50000"/>
                </a:schemeClr>
              </a:solidFill>
            </a:endParaRPr>
          </a:p>
          <a:p>
            <a:r>
              <a:rPr lang="en-US" b="1" dirty="0"/>
              <a:t>YARN overview</a:t>
            </a:r>
          </a:p>
          <a:p>
            <a:r>
              <a:rPr lang="en-US" b="0" u="none" dirty="0">
                <a:solidFill>
                  <a:schemeClr val="bg1">
                    <a:lumMod val="50000"/>
                  </a:schemeClr>
                </a:solidFill>
                <a:latin typeface="Huawei Sans" panose="020C0503030203020204" pitchFamily="34" charset="0"/>
              </a:rPr>
              <a:t>Functions and Architecture of Y</a:t>
            </a:r>
            <a:r>
              <a:rPr lang="en-US" dirty="0">
                <a:solidFill>
                  <a:schemeClr val="bg1">
                    <a:lumMod val="50000"/>
                  </a:schemeClr>
                </a:solidFill>
              </a:rPr>
              <a:t>ARN</a:t>
            </a:r>
            <a:endParaRPr b="0" u="none" dirty="0">
              <a:solidFill>
                <a:schemeClr val="bg1">
                  <a:lumMod val="50000"/>
                </a:schemeClr>
              </a:solidFill>
              <a:latin typeface="Huawei Sans" panose="020C0503030203020204" pitchFamily="34" charset="0"/>
            </a:endParaRPr>
          </a:p>
          <a:p>
            <a:r>
              <a:rPr b="0" u="none" dirty="0">
                <a:solidFill>
                  <a:schemeClr val="bg1">
                    <a:lumMod val="50000"/>
                  </a:schemeClr>
                </a:solidFill>
                <a:latin typeface="Huawei Sans" panose="020C0503030203020204" pitchFamily="34" charset="0"/>
              </a:rPr>
              <a:t>Resource Management and Task Scheduling </a:t>
            </a:r>
            <a:r>
              <a:rPr lang="en-US" dirty="0">
                <a:solidFill>
                  <a:schemeClr val="bg1">
                    <a:lumMod val="50000"/>
                  </a:schemeClr>
                </a:solidFill>
              </a:rPr>
              <a:t>in</a:t>
            </a:r>
            <a:r>
              <a:rPr b="0" u="none" dirty="0">
                <a:solidFill>
                  <a:schemeClr val="bg1">
                    <a:lumMod val="50000"/>
                  </a:schemeClr>
                </a:solidFill>
                <a:latin typeface="Huawei Sans" panose="020C0503030203020204" pitchFamily="34" charset="0"/>
              </a:rPr>
              <a:t> YARN</a:t>
            </a:r>
          </a:p>
          <a:p>
            <a:r>
              <a:rPr b="0" u="none" dirty="0">
                <a:solidFill>
                  <a:schemeClr val="bg1">
                    <a:lumMod val="50000"/>
                  </a:schemeClr>
                </a:solidFill>
                <a:latin typeface="Huawei Sans" panose="020C0503030203020204" pitchFamily="34" charset="0"/>
              </a:rPr>
              <a:t>Enhanced Features</a:t>
            </a:r>
            <a:r>
              <a:rPr lang="en-US" altLang="zh-CN" b="0" u="none" dirty="0">
                <a:solidFill>
                  <a:schemeClr val="bg1">
                    <a:lumMod val="50000"/>
                  </a:schemeClr>
                </a:solidFill>
                <a:latin typeface="Huawei Sans" panose="020C0503030203020204" pitchFamily="34" charset="0"/>
              </a:rPr>
              <a:t> of YARN</a:t>
            </a:r>
            <a:endParaRPr b="0" u="none" dirty="0">
              <a:solidFill>
                <a:schemeClr val="bg1">
                  <a:lumMod val="50000"/>
                </a:schemeClr>
              </a:solidFill>
              <a:latin typeface="Huawei Sans" panose="020C0503030203020204" pitchFamily="34" charset="0"/>
            </a:endParaRPr>
          </a:p>
          <a:p>
            <a:endParaRPr lang="zh-CN" altLang="en-US" dirty="0">
              <a:latin typeface="Huawei Sans" panose="020C0503030203020204" pitchFamily="34" charset="0"/>
              <a:sym typeface="Huawei Sans" panose="020C0503030203020204" pitchFamily="34" charset="0"/>
            </a:endParaRPr>
          </a:p>
        </p:txBody>
      </p:sp>
      <p:pic>
        <p:nvPicPr>
          <p:cNvPr id="3" name="Picture 2">
            <a:extLst>
              <a:ext uri="{FF2B5EF4-FFF2-40B4-BE49-F238E27FC236}">
                <a16:creationId xmlns:a16="http://schemas.microsoft.com/office/drawing/2014/main" id="{A6D0E7CA-8281-41BC-9B3A-3CC807212D7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14580" y="-449970"/>
            <a:ext cx="2687769" cy="1800993"/>
          </a:xfrm>
          <a:prstGeom prst="rect">
            <a:avLst/>
          </a:prstGeom>
        </p:spPr>
      </p:pic>
      <p:pic>
        <p:nvPicPr>
          <p:cNvPr id="4" name="Graphic 3">
            <a:extLst>
              <a:ext uri="{FF2B5EF4-FFF2-40B4-BE49-F238E27FC236}">
                <a16:creationId xmlns:a16="http://schemas.microsoft.com/office/drawing/2014/main" id="{1E383A14-62C6-429F-977E-18F6E3752C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2131" y="6266339"/>
            <a:ext cx="2167470" cy="591661"/>
          </a:xfrm>
          <a:prstGeom prst="rect">
            <a:avLst/>
          </a:prstGeom>
        </p:spPr>
      </p:pic>
    </p:spTree>
    <p:extLst>
      <p:ext uri="{BB962C8B-B14F-4D97-AF65-F5344CB8AC3E}">
        <p14:creationId xmlns:p14="http://schemas.microsoft.com/office/powerpoint/2010/main" val="3162504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465366" y="810776"/>
            <a:ext cx="10098087" cy="398463"/>
          </a:xfrm>
        </p:spPr>
        <p:txBody>
          <a:bodyPr>
            <a:noAutofit/>
          </a:bodyPr>
          <a:lstStyle/>
          <a:p>
            <a:r>
              <a:rPr sz="3600" b="1" dirty="0">
                <a:solidFill>
                  <a:srgbClr val="784658"/>
                </a:solidFill>
                <a:ea typeface="+mn-ea"/>
                <a:cs typeface="+mn-cs"/>
              </a:rPr>
              <a:t>YARN</a:t>
            </a:r>
            <a:r>
              <a:rPr lang="zh-CN" altLang="en-US" sz="3600" b="1" dirty="0">
                <a:solidFill>
                  <a:srgbClr val="784658"/>
                </a:solidFill>
                <a:ea typeface="+mn-ea"/>
                <a:cs typeface="+mn-cs"/>
              </a:rPr>
              <a:t> </a:t>
            </a:r>
            <a:r>
              <a:rPr lang="en-US" altLang="zh-CN" sz="3600" b="1" dirty="0">
                <a:solidFill>
                  <a:srgbClr val="784658"/>
                </a:solidFill>
                <a:ea typeface="+mn-ea"/>
                <a:cs typeface="+mn-cs"/>
              </a:rPr>
              <a:t>Overview</a:t>
            </a:r>
            <a:endParaRPr lang="zh-CN" altLang="en-US" sz="3600" b="1" dirty="0">
              <a:solidFill>
                <a:srgbClr val="784658"/>
              </a:solidFill>
              <a:ea typeface="+mn-ea"/>
              <a:cs typeface="+mn-cs"/>
              <a:sym typeface="Huawei Sans" panose="020C0503030203020204" pitchFamily="34" charset="0"/>
            </a:endParaRPr>
          </a:p>
        </p:txBody>
      </p:sp>
      <p:sp>
        <p:nvSpPr>
          <p:cNvPr id="3" name="文本占位符 2"/>
          <p:cNvSpPr>
            <a:spLocks noGrp="1"/>
          </p:cNvSpPr>
          <p:nvPr>
            <p:ph type="body" sz="quarter" idx="10"/>
          </p:nvPr>
        </p:nvSpPr>
        <p:spPr/>
        <p:txBody>
          <a:bodyPr>
            <a:noAutofit/>
          </a:bodyPr>
          <a:lstStyle/>
          <a:p>
            <a:endParaRPr lang="en-US" sz="2400" b="0" u="none" dirty="0">
              <a:latin typeface="Huawei Sans" panose="020C0503030203020204" pitchFamily="34" charset="0"/>
            </a:endParaRPr>
          </a:p>
          <a:p>
            <a:r>
              <a:rPr sz="2400" b="0" u="none" dirty="0">
                <a:latin typeface="Huawei Sans" panose="020C0503030203020204" pitchFamily="34" charset="0"/>
              </a:rPr>
              <a:t>Apache Hadoop Yet Another Resource Negotiator (YARN) is a resource management system. It provides </a:t>
            </a:r>
            <a:r>
              <a:rPr lang="en-US" sz="2400" b="0" u="none" dirty="0">
                <a:latin typeface="Huawei Sans" panose="020C0503030203020204" pitchFamily="34" charset="0"/>
              </a:rPr>
              <a:t>centralized</a:t>
            </a:r>
            <a:r>
              <a:rPr sz="2400" b="0" u="none" dirty="0">
                <a:latin typeface="Huawei Sans" panose="020C0503030203020204" pitchFamily="34" charset="0"/>
              </a:rPr>
              <a:t> resource management and scheduling for upper-layer applications, remarkably improving cluster resource utilization</a:t>
            </a:r>
            <a:r>
              <a:rPr lang="en-US" altLang="zh-CN" sz="2400" dirty="0"/>
              <a:t> </a:t>
            </a:r>
            <a:r>
              <a:rPr sz="2400" b="0" u="none" dirty="0">
                <a:latin typeface="Huawei Sans" panose="020C0503030203020204" pitchFamily="34" charset="0"/>
              </a:rPr>
              <a:t>and data sharing.</a:t>
            </a:r>
            <a:endParaRPr lang="zh-CN" altLang="en-US" sz="2400" dirty="0">
              <a:latin typeface="Huawei Sans" panose="020C0503030203020204" pitchFamily="34" charset="0"/>
              <a:sym typeface="Huawei Sans" panose="020C0503030203020204" pitchFamily="34" charset="0"/>
            </a:endParaRPr>
          </a:p>
        </p:txBody>
      </p:sp>
      <p:sp>
        <p:nvSpPr>
          <p:cNvPr id="21" name="矩形 20"/>
          <p:cNvSpPr/>
          <p:nvPr/>
        </p:nvSpPr>
        <p:spPr>
          <a:xfrm>
            <a:off x="2623291" y="2878422"/>
            <a:ext cx="7139354" cy="2908165"/>
          </a:xfrm>
          <a:prstGeom prst="rect">
            <a:avLst/>
          </a:prstGeom>
          <a:solidFill>
            <a:srgbClr val="BEE9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sz="160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4" name="文本框 23"/>
          <p:cNvSpPr txBox="1"/>
          <p:nvPr/>
        </p:nvSpPr>
        <p:spPr>
          <a:xfrm>
            <a:off x="2799137" y="3027776"/>
            <a:ext cx="1632350" cy="782060"/>
          </a:xfrm>
          <a:prstGeom prst="rect">
            <a:avLst/>
          </a:prstGeom>
          <a:solidFill>
            <a:srgbClr val="30B5C5"/>
          </a:solidFill>
        </p:spPr>
        <p:txBody>
          <a:bodyPr wrap="square" rtlCol="0" anchor="ctr">
            <a:noAutofit/>
          </a:bodyPr>
          <a:lstStyle/>
          <a:p>
            <a:pPr algn="ctr"/>
            <a:r>
              <a:rPr sz="1600" b="1" u="none" dirty="0">
                <a:solidFill>
                  <a:schemeClr val="bg1"/>
                </a:solidFill>
                <a:latin typeface="Huawei Sans" panose="020C0503030203020204" pitchFamily="34" charset="0"/>
              </a:rPr>
              <a:t>MapReduce</a:t>
            </a:r>
            <a:endParaRPr lang="en-US" altLang="zh-CN" sz="1600" b="1" dirty="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a:p>
            <a:pPr algn="ctr"/>
            <a:r>
              <a:rPr sz="1600" b="1" u="none" dirty="0">
                <a:solidFill>
                  <a:schemeClr val="bg1"/>
                </a:solidFill>
                <a:latin typeface="Huawei Sans" panose="020C0503030203020204" pitchFamily="34" charset="0"/>
              </a:rPr>
              <a:t>(offline processing)</a:t>
            </a:r>
            <a:endParaRPr lang="zh-CN" altLang="en-US" sz="1600" b="1" dirty="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7" name="文本框 26"/>
          <p:cNvSpPr txBox="1"/>
          <p:nvPr/>
        </p:nvSpPr>
        <p:spPr>
          <a:xfrm>
            <a:off x="4574679" y="3027776"/>
            <a:ext cx="1568720" cy="782060"/>
          </a:xfrm>
          <a:prstGeom prst="rect">
            <a:avLst/>
          </a:prstGeom>
          <a:solidFill>
            <a:srgbClr val="30B5C5"/>
          </a:solidFill>
        </p:spPr>
        <p:txBody>
          <a:bodyPr wrap="square" rtlCol="0" anchor="ctr">
            <a:noAutofit/>
          </a:bodyPr>
          <a:lstStyle/>
          <a:p>
            <a:pPr algn="ctr"/>
            <a:r>
              <a:rPr sz="1600" b="1" u="none" dirty="0">
                <a:solidFill>
                  <a:schemeClr val="bg1"/>
                </a:solidFill>
                <a:latin typeface="Huawei Sans" panose="020C0503030203020204" pitchFamily="34" charset="0"/>
              </a:rPr>
              <a:t>Storm</a:t>
            </a:r>
          </a:p>
          <a:p>
            <a:pPr algn="ctr"/>
            <a:r>
              <a:rPr sz="1600" b="1" u="none" dirty="0">
                <a:solidFill>
                  <a:schemeClr val="bg1"/>
                </a:solidFill>
                <a:latin typeface="Huawei Sans" panose="020C0503030203020204" pitchFamily="34" charset="0"/>
              </a:rPr>
              <a:t>(real-time processing)</a:t>
            </a:r>
            <a:endParaRPr lang="zh-CN" altLang="en-US" sz="1600" b="1" dirty="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29" name="文本框 28"/>
          <p:cNvSpPr txBox="1"/>
          <p:nvPr/>
        </p:nvSpPr>
        <p:spPr>
          <a:xfrm>
            <a:off x="6261778" y="3024344"/>
            <a:ext cx="1652954" cy="782060"/>
          </a:xfrm>
          <a:prstGeom prst="rect">
            <a:avLst/>
          </a:prstGeom>
          <a:solidFill>
            <a:srgbClr val="30B5C5"/>
          </a:solidFill>
        </p:spPr>
        <p:txBody>
          <a:bodyPr wrap="square" rtlCol="0" anchor="ctr">
            <a:noAutofit/>
          </a:bodyPr>
          <a:lstStyle/>
          <a:p>
            <a:pPr algn="ctr"/>
            <a:r>
              <a:rPr sz="1600" b="1" u="none" dirty="0">
                <a:solidFill>
                  <a:schemeClr val="bg1"/>
                </a:solidFill>
                <a:latin typeface="Huawei Sans" panose="020C0503030203020204" pitchFamily="34" charset="0"/>
              </a:rPr>
              <a:t>Spark</a:t>
            </a:r>
          </a:p>
          <a:p>
            <a:pPr algn="ctr"/>
            <a:r>
              <a:rPr sz="1600" b="1" u="none" dirty="0">
                <a:solidFill>
                  <a:schemeClr val="bg1"/>
                </a:solidFill>
                <a:latin typeface="Huawei Sans" panose="020C0503030203020204" pitchFamily="34" charset="0"/>
              </a:rPr>
              <a:t>(iterative computing)</a:t>
            </a:r>
            <a:endParaRPr lang="zh-CN" altLang="en-US" sz="1600" b="1" dirty="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2" name="文本框 31"/>
          <p:cNvSpPr txBox="1"/>
          <p:nvPr/>
        </p:nvSpPr>
        <p:spPr>
          <a:xfrm>
            <a:off x="8050383" y="3024344"/>
            <a:ext cx="1554000" cy="773002"/>
          </a:xfrm>
          <a:prstGeom prst="rect">
            <a:avLst/>
          </a:prstGeom>
          <a:solidFill>
            <a:srgbClr val="30B5C5"/>
          </a:solidFill>
        </p:spPr>
        <p:txBody>
          <a:bodyPr wrap="square" rtlCol="0" anchor="ctr">
            <a:noAutofit/>
          </a:bodyPr>
          <a:lstStyle/>
          <a:p>
            <a:pPr algn="ctr"/>
            <a:r>
              <a:rPr sz="1600" b="1" u="none" dirty="0">
                <a:solidFill>
                  <a:schemeClr val="bg1"/>
                </a:solidFill>
                <a:latin typeface="Huawei Sans" panose="020C0503030203020204" pitchFamily="34" charset="0"/>
              </a:rPr>
              <a:t>Other</a:t>
            </a:r>
            <a:endParaRPr lang="en-US" altLang="zh-CN" sz="1600" b="1" dirty="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3" name="矩形 32"/>
          <p:cNvSpPr/>
          <p:nvPr/>
        </p:nvSpPr>
        <p:spPr>
          <a:xfrm>
            <a:off x="2799137" y="3954071"/>
            <a:ext cx="6805246" cy="727335"/>
          </a:xfrm>
          <a:prstGeom prst="rect">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sz="160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4" name="文本框 33"/>
          <p:cNvSpPr txBox="1"/>
          <p:nvPr/>
        </p:nvSpPr>
        <p:spPr>
          <a:xfrm>
            <a:off x="2873426" y="4097251"/>
            <a:ext cx="6575112" cy="461665"/>
          </a:xfrm>
          <a:prstGeom prst="rect">
            <a:avLst/>
          </a:prstGeom>
          <a:solidFill>
            <a:srgbClr val="30B5C5"/>
          </a:solidFill>
        </p:spPr>
        <p:txBody>
          <a:bodyPr wrap="square" rtlCol="0" anchor="ctr">
            <a:noAutofit/>
          </a:bodyPr>
          <a:lstStyle/>
          <a:p>
            <a:pPr algn="ctr"/>
            <a:r>
              <a:rPr sz="2000" b="1" u="none" dirty="0">
                <a:solidFill>
                  <a:schemeClr val="bg1"/>
                </a:solidFill>
                <a:latin typeface="Huawei Sans" panose="020C0503030203020204" pitchFamily="34" charset="0"/>
              </a:rPr>
              <a:t>YARN (cluster resource management)</a:t>
            </a:r>
          </a:p>
        </p:txBody>
      </p:sp>
      <p:sp>
        <p:nvSpPr>
          <p:cNvPr id="35" name="矩形 34"/>
          <p:cNvSpPr/>
          <p:nvPr/>
        </p:nvSpPr>
        <p:spPr>
          <a:xfrm>
            <a:off x="2799134" y="4870989"/>
            <a:ext cx="6805246" cy="727335"/>
          </a:xfrm>
          <a:prstGeom prst="rect">
            <a:avLst/>
          </a:prstGeom>
          <a:solidFill>
            <a:srgbClr val="30B5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zh-CN" altLang="en-US" sz="160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36" name="文本框 35"/>
          <p:cNvSpPr txBox="1"/>
          <p:nvPr/>
        </p:nvSpPr>
        <p:spPr>
          <a:xfrm>
            <a:off x="2838260" y="4979934"/>
            <a:ext cx="6610278" cy="461665"/>
          </a:xfrm>
          <a:prstGeom prst="rect">
            <a:avLst/>
          </a:prstGeom>
          <a:solidFill>
            <a:srgbClr val="30B5C5"/>
          </a:solidFill>
        </p:spPr>
        <p:txBody>
          <a:bodyPr wrap="square" rtlCol="0" anchor="ctr">
            <a:noAutofit/>
          </a:bodyPr>
          <a:lstStyle/>
          <a:p>
            <a:pPr algn="ctr"/>
            <a:r>
              <a:rPr sz="2000" b="1" u="none" dirty="0">
                <a:solidFill>
                  <a:schemeClr val="bg1"/>
                </a:solidFill>
                <a:latin typeface="Huawei Sans" panose="020C0503030203020204" pitchFamily="34" charset="0"/>
              </a:rPr>
              <a:t>HDFS (distributed storage)</a:t>
            </a:r>
            <a:endParaRPr lang="zh-CN" altLang="en-US" sz="2000" b="1" dirty="0">
              <a:solidFill>
                <a:schemeClr val="bg1"/>
              </a:solidFill>
              <a:latin typeface="Huawei Sans" panose="020C0503030203020204" pitchFamily="34" charset="0"/>
              <a:ea typeface="方正兰亭黑简体" panose="02000000000000000000" pitchFamily="2" charset="-122"/>
              <a:sym typeface="Huawei Sans" panose="020C0503030203020204" pitchFamily="34" charset="0"/>
            </a:endParaRPr>
          </a:p>
        </p:txBody>
      </p:sp>
      <p:pic>
        <p:nvPicPr>
          <p:cNvPr id="15" name="Picture 14">
            <a:extLst>
              <a:ext uri="{FF2B5EF4-FFF2-40B4-BE49-F238E27FC236}">
                <a16:creationId xmlns:a16="http://schemas.microsoft.com/office/drawing/2014/main" id="{F4F9566B-5958-480E-AC0F-3A0F0CADF60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88600" y="-477321"/>
            <a:ext cx="1632198" cy="1529835"/>
          </a:xfrm>
          <a:prstGeom prst="rect">
            <a:avLst/>
          </a:prstGeom>
        </p:spPr>
      </p:pic>
      <p:pic>
        <p:nvPicPr>
          <p:cNvPr id="16" name="Graphic 15">
            <a:extLst>
              <a:ext uri="{FF2B5EF4-FFF2-40B4-BE49-F238E27FC236}">
                <a16:creationId xmlns:a16="http://schemas.microsoft.com/office/drawing/2014/main" id="{CE2FE969-A966-45EF-9D4E-DEFEBB807DF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17" name="Rectangle 16">
            <a:extLst>
              <a:ext uri="{FF2B5EF4-FFF2-40B4-BE49-F238E27FC236}">
                <a16:creationId xmlns:a16="http://schemas.microsoft.com/office/drawing/2014/main" id="{E5FADB64-37D3-41F3-8AE2-3A383A271603}"/>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8" name="TextBox 17">
            <a:extLst>
              <a:ext uri="{FF2B5EF4-FFF2-40B4-BE49-F238E27FC236}">
                <a16:creationId xmlns:a16="http://schemas.microsoft.com/office/drawing/2014/main" id="{CD4F2102-64CD-4387-9072-C157578D7010}"/>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9" name="TextBox 18">
            <a:extLst>
              <a:ext uri="{FF2B5EF4-FFF2-40B4-BE49-F238E27FC236}">
                <a16:creationId xmlns:a16="http://schemas.microsoft.com/office/drawing/2014/main" id="{1104A78E-5881-4E25-8E4C-D793D93C4DD6}"/>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4101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20015" y="1023606"/>
            <a:ext cx="11293475" cy="497095"/>
          </a:xfrm>
        </p:spPr>
        <p:txBody>
          <a:bodyPr>
            <a:noAutofit/>
          </a:bodyPr>
          <a:lstStyle/>
          <a:p>
            <a:r>
              <a:rPr lang="zh-CN" altLang="en-US" sz="3600" b="1" dirty="0">
                <a:solidFill>
                  <a:srgbClr val="784658"/>
                </a:solidFill>
                <a:ea typeface="+mn-ea"/>
                <a:cs typeface="+mn-cs"/>
              </a:rPr>
              <a:t>YARN </a:t>
            </a:r>
            <a:r>
              <a:rPr lang="en-US" altLang="zh-CN" sz="3600" b="1" dirty="0">
                <a:solidFill>
                  <a:srgbClr val="784658"/>
                </a:solidFill>
                <a:ea typeface="+mn-ea"/>
                <a:cs typeface="+mn-cs"/>
              </a:rPr>
              <a:t>Overview</a:t>
            </a:r>
            <a:endParaRPr lang="zh-CN" altLang="en-US" sz="3600" b="1" dirty="0">
              <a:solidFill>
                <a:srgbClr val="784658"/>
              </a:solidFill>
              <a:ea typeface="+mn-ea"/>
              <a:cs typeface="+mn-cs"/>
              <a:sym typeface="Huawei Sans" panose="020C0503030203020204" pitchFamily="34" charset="0"/>
            </a:endParaRPr>
          </a:p>
        </p:txBody>
      </p:sp>
      <p:sp>
        <p:nvSpPr>
          <p:cNvPr id="3" name="文本占位符 2"/>
          <p:cNvSpPr>
            <a:spLocks noGrp="1"/>
          </p:cNvSpPr>
          <p:nvPr>
            <p:ph type="body" sz="quarter" idx="10"/>
          </p:nvPr>
        </p:nvSpPr>
        <p:spPr>
          <a:xfrm>
            <a:off x="182979" y="1646233"/>
            <a:ext cx="11293476" cy="4875042"/>
          </a:xfrm>
        </p:spPr>
        <p:txBody>
          <a:bodyPr>
            <a:noAutofit/>
          </a:bodyPr>
          <a:lstStyle/>
          <a:p>
            <a:pPr>
              <a:lnSpc>
                <a:spcPct val="120000"/>
              </a:lnSpc>
            </a:pPr>
            <a:r>
              <a:rPr lang="en-US" sz="2400" b="0" u="none" dirty="0">
                <a:latin typeface="Huawei Sans" panose="020C0503030203020204" pitchFamily="34" charset="0"/>
              </a:rPr>
              <a:t>Hadoop 2.0 introduces the YARN framework to better schedule and allocate cluster resources to overcome the shortcomings of Hadoop 1.0 and support various </a:t>
            </a:r>
            <a:r>
              <a:rPr lang="en-US" altLang="zh-CN" sz="2400" dirty="0"/>
              <a:t>programming </a:t>
            </a:r>
            <a:r>
              <a:rPr lang="en-US" sz="2400" b="0" u="none" dirty="0">
                <a:latin typeface="Huawei Sans" panose="020C0503030203020204" pitchFamily="34" charset="0"/>
              </a:rPr>
              <a:t>requirements.</a:t>
            </a:r>
          </a:p>
          <a:p>
            <a:pPr>
              <a:lnSpc>
                <a:spcPct val="120000"/>
              </a:lnSpc>
            </a:pPr>
            <a:r>
              <a:rPr lang="en-US" sz="2400" b="0" i="0" dirty="0">
                <a:solidFill>
                  <a:srgbClr val="202124"/>
                </a:solidFill>
                <a:effectLst/>
                <a:latin typeface="Google Sans"/>
              </a:rPr>
              <a:t> </a:t>
            </a:r>
            <a:r>
              <a:rPr lang="en-US" sz="2400" b="0" i="0" dirty="0">
                <a:solidFill>
                  <a:srgbClr val="040C28"/>
                </a:solidFill>
                <a:effectLst/>
                <a:latin typeface="Google Sans"/>
              </a:rPr>
              <a:t>Hadoop 2 has better scalability than Hadoop 1 and is scalable up to 10000 nodes per cluster</a:t>
            </a:r>
            <a:r>
              <a:rPr lang="en-US" sz="2400" b="0" i="0" dirty="0">
                <a:solidFill>
                  <a:srgbClr val="202124"/>
                </a:solidFill>
                <a:effectLst/>
                <a:latin typeface="Google Sans"/>
              </a:rPr>
              <a:t>.</a:t>
            </a:r>
          </a:p>
          <a:p>
            <a:pPr>
              <a:lnSpc>
                <a:spcPct val="120000"/>
              </a:lnSpc>
            </a:pPr>
            <a:endParaRPr lang="en-US" sz="2800" b="0" u="none" dirty="0">
              <a:latin typeface="Huawei Sans" panose="020C0503030203020204" pitchFamily="34" charset="0"/>
            </a:endParaRPr>
          </a:p>
        </p:txBody>
      </p:sp>
      <p:pic>
        <p:nvPicPr>
          <p:cNvPr id="5" name="Picture 4">
            <a:extLst>
              <a:ext uri="{FF2B5EF4-FFF2-40B4-BE49-F238E27FC236}">
                <a16:creationId xmlns:a16="http://schemas.microsoft.com/office/drawing/2014/main" id="{A9F50E6F-FF95-4D7A-8964-D93EFE4132A6}"/>
              </a:ext>
            </a:extLst>
          </p:cNvPr>
          <p:cNvPicPr>
            <a:picLocks noChangeAspect="1"/>
          </p:cNvPicPr>
          <p:nvPr/>
        </p:nvPicPr>
        <p:blipFill>
          <a:blip r:embed="rId3"/>
          <a:stretch>
            <a:fillRect/>
          </a:stretch>
        </p:blipFill>
        <p:spPr>
          <a:xfrm>
            <a:off x="3481492" y="3797145"/>
            <a:ext cx="6664471" cy="2286117"/>
          </a:xfrm>
          <a:prstGeom prst="rect">
            <a:avLst/>
          </a:prstGeom>
        </p:spPr>
      </p:pic>
      <p:pic>
        <p:nvPicPr>
          <p:cNvPr id="15" name="Picture 14">
            <a:extLst>
              <a:ext uri="{FF2B5EF4-FFF2-40B4-BE49-F238E27FC236}">
                <a16:creationId xmlns:a16="http://schemas.microsoft.com/office/drawing/2014/main" id="{B1D4DAAD-2903-4596-8AB8-C2460D5C17D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388600" y="-372803"/>
            <a:ext cx="1632198" cy="1529835"/>
          </a:xfrm>
          <a:prstGeom prst="rect">
            <a:avLst/>
          </a:prstGeom>
        </p:spPr>
      </p:pic>
      <p:pic>
        <p:nvPicPr>
          <p:cNvPr id="16" name="Graphic 15">
            <a:extLst>
              <a:ext uri="{FF2B5EF4-FFF2-40B4-BE49-F238E27FC236}">
                <a16:creationId xmlns:a16="http://schemas.microsoft.com/office/drawing/2014/main" id="{54CB5E1F-E043-43E6-BA22-395E6331FF8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2979" y="6167554"/>
            <a:ext cx="2090144" cy="353721"/>
          </a:xfrm>
          <a:prstGeom prst="rect">
            <a:avLst/>
          </a:prstGeom>
        </p:spPr>
      </p:pic>
      <p:sp>
        <p:nvSpPr>
          <p:cNvPr id="17" name="Rectangle 16">
            <a:extLst>
              <a:ext uri="{FF2B5EF4-FFF2-40B4-BE49-F238E27FC236}">
                <a16:creationId xmlns:a16="http://schemas.microsoft.com/office/drawing/2014/main" id="{E52C57CB-ED1E-444E-BA44-15B66A54EFB7}"/>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8" name="TextBox 17">
            <a:extLst>
              <a:ext uri="{FF2B5EF4-FFF2-40B4-BE49-F238E27FC236}">
                <a16:creationId xmlns:a16="http://schemas.microsoft.com/office/drawing/2014/main" id="{B9BB1802-9804-47F5-AF0C-2569CB295EDC}"/>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9" name="TextBox 18">
            <a:extLst>
              <a:ext uri="{FF2B5EF4-FFF2-40B4-BE49-F238E27FC236}">
                <a16:creationId xmlns:a16="http://schemas.microsoft.com/office/drawing/2014/main" id="{89956B8F-1065-4331-903D-EA915B3092F2}"/>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4682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占位符 9"/>
          <p:cNvSpPr>
            <a:spLocks noGrp="1"/>
          </p:cNvSpPr>
          <p:nvPr>
            <p:ph type="body" sz="quarter" idx="10"/>
          </p:nvPr>
        </p:nvSpPr>
        <p:spPr>
          <a:xfrm>
            <a:off x="917575" y="1394594"/>
            <a:ext cx="10153650" cy="4701406"/>
          </a:xfrm>
        </p:spPr>
        <p:txBody>
          <a:bodyPr>
            <a:noAutofit/>
          </a:bodyPr>
          <a:lstStyle/>
          <a:p>
            <a:r>
              <a:rPr dirty="0">
                <a:solidFill>
                  <a:schemeClr val="bg1">
                    <a:lumMod val="50000"/>
                  </a:schemeClr>
                </a:solidFill>
              </a:rPr>
              <a:t>MapReduce </a:t>
            </a:r>
            <a:r>
              <a:rPr lang="en-US" altLang="zh-CN" dirty="0">
                <a:solidFill>
                  <a:schemeClr val="bg1">
                    <a:lumMod val="50000"/>
                  </a:schemeClr>
                </a:solidFill>
              </a:rPr>
              <a:t>Overview</a:t>
            </a:r>
            <a:endParaRPr lang="zh-CN" altLang="en-US" dirty="0">
              <a:solidFill>
                <a:schemeClr val="bg1">
                  <a:lumMod val="50000"/>
                </a:schemeClr>
              </a:solidFill>
              <a:sym typeface="Huawei Sans" panose="020C0503030203020204" pitchFamily="34" charset="0"/>
            </a:endParaRPr>
          </a:p>
          <a:p>
            <a:r>
              <a:rPr dirty="0">
                <a:solidFill>
                  <a:schemeClr val="bg1">
                    <a:lumMod val="50000"/>
                  </a:schemeClr>
                </a:solidFill>
              </a:rPr>
              <a:t>Functions and Architectures of MapReduce</a:t>
            </a:r>
            <a:endParaRPr lang="en-US" dirty="0">
              <a:solidFill>
                <a:schemeClr val="bg1">
                  <a:lumMod val="50000"/>
                </a:schemeClr>
              </a:solidFill>
            </a:endParaRPr>
          </a:p>
          <a:p>
            <a:r>
              <a:rPr lang="en-US" dirty="0">
                <a:solidFill>
                  <a:schemeClr val="bg1">
                    <a:lumMod val="50000"/>
                  </a:schemeClr>
                </a:solidFill>
              </a:rPr>
              <a:t>YARN overview</a:t>
            </a:r>
          </a:p>
          <a:p>
            <a:r>
              <a:rPr lang="en-US" b="1" dirty="0"/>
              <a:t>Functions and Architecture of YARN</a:t>
            </a:r>
            <a:endParaRPr b="1" dirty="0"/>
          </a:p>
          <a:p>
            <a:r>
              <a:rPr b="0" u="none" dirty="0">
                <a:solidFill>
                  <a:schemeClr val="bg1">
                    <a:lumMod val="50000"/>
                  </a:schemeClr>
                </a:solidFill>
                <a:latin typeface="Huawei Sans" panose="020C0503030203020204" pitchFamily="34" charset="0"/>
              </a:rPr>
              <a:t>Resource Management and Task Scheduling </a:t>
            </a:r>
            <a:r>
              <a:rPr lang="en-US" dirty="0">
                <a:solidFill>
                  <a:schemeClr val="bg1">
                    <a:lumMod val="50000"/>
                  </a:schemeClr>
                </a:solidFill>
              </a:rPr>
              <a:t>in</a:t>
            </a:r>
            <a:r>
              <a:rPr b="0" u="none" dirty="0">
                <a:solidFill>
                  <a:schemeClr val="bg1">
                    <a:lumMod val="50000"/>
                  </a:schemeClr>
                </a:solidFill>
                <a:latin typeface="Huawei Sans" panose="020C0503030203020204" pitchFamily="34" charset="0"/>
              </a:rPr>
              <a:t> YARN</a:t>
            </a:r>
          </a:p>
          <a:p>
            <a:r>
              <a:rPr b="0" u="none" dirty="0">
                <a:solidFill>
                  <a:schemeClr val="bg1">
                    <a:lumMod val="50000"/>
                  </a:schemeClr>
                </a:solidFill>
                <a:latin typeface="Huawei Sans" panose="020C0503030203020204" pitchFamily="34" charset="0"/>
              </a:rPr>
              <a:t>Enhanced Features</a:t>
            </a:r>
            <a:r>
              <a:rPr lang="en-US" altLang="zh-CN" b="0" u="none" dirty="0">
                <a:solidFill>
                  <a:schemeClr val="bg1">
                    <a:lumMod val="50000"/>
                  </a:schemeClr>
                </a:solidFill>
                <a:latin typeface="Huawei Sans" panose="020C0503030203020204" pitchFamily="34" charset="0"/>
              </a:rPr>
              <a:t> of YARN</a:t>
            </a:r>
            <a:endParaRPr b="0" u="none" dirty="0">
              <a:solidFill>
                <a:schemeClr val="bg1">
                  <a:lumMod val="50000"/>
                </a:schemeClr>
              </a:solidFill>
              <a:latin typeface="Huawei Sans" panose="020C0503030203020204" pitchFamily="34" charset="0"/>
            </a:endParaRPr>
          </a:p>
          <a:p>
            <a:endParaRPr lang="zh-CN" altLang="en-US" dirty="0">
              <a:latin typeface="Huawei Sans" panose="020C0503030203020204" pitchFamily="34" charset="0"/>
              <a:sym typeface="Huawei Sans" panose="020C0503030203020204" pitchFamily="34" charset="0"/>
            </a:endParaRPr>
          </a:p>
        </p:txBody>
      </p:sp>
      <p:pic>
        <p:nvPicPr>
          <p:cNvPr id="3" name="Picture 2">
            <a:extLst>
              <a:ext uri="{FF2B5EF4-FFF2-40B4-BE49-F238E27FC236}">
                <a16:creationId xmlns:a16="http://schemas.microsoft.com/office/drawing/2014/main" id="{A6D0E7CA-8281-41BC-9B3A-3CC807212D7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14580" y="-449970"/>
            <a:ext cx="2687769" cy="1800993"/>
          </a:xfrm>
          <a:prstGeom prst="rect">
            <a:avLst/>
          </a:prstGeom>
        </p:spPr>
      </p:pic>
      <p:pic>
        <p:nvPicPr>
          <p:cNvPr id="4" name="Graphic 3">
            <a:extLst>
              <a:ext uri="{FF2B5EF4-FFF2-40B4-BE49-F238E27FC236}">
                <a16:creationId xmlns:a16="http://schemas.microsoft.com/office/drawing/2014/main" id="{1E383A14-62C6-429F-977E-18F6E3752C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2131" y="6266339"/>
            <a:ext cx="2167470" cy="591661"/>
          </a:xfrm>
          <a:prstGeom prst="rect">
            <a:avLst/>
          </a:prstGeom>
        </p:spPr>
      </p:pic>
    </p:spTree>
    <p:extLst>
      <p:ext uri="{BB962C8B-B14F-4D97-AF65-F5344CB8AC3E}">
        <p14:creationId xmlns:p14="http://schemas.microsoft.com/office/powerpoint/2010/main" val="2644811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标题 2"/>
          <p:cNvSpPr>
            <a:spLocks noGrp="1"/>
          </p:cNvSpPr>
          <p:nvPr>
            <p:ph type="title"/>
          </p:nvPr>
        </p:nvSpPr>
        <p:spPr>
          <a:xfrm>
            <a:off x="631528" y="999113"/>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YARN Architecture</a:t>
            </a:r>
          </a:p>
        </p:txBody>
      </p:sp>
      <p:sp>
        <p:nvSpPr>
          <p:cNvPr id="56324" name="TextBox 34"/>
          <p:cNvSpPr txBox="1">
            <a:spLocks noChangeArrowheads="1"/>
          </p:cNvSpPr>
          <p:nvPr/>
        </p:nvSpPr>
        <p:spPr bwMode="auto">
          <a:xfrm>
            <a:off x="8102013" y="5107878"/>
            <a:ext cx="119221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fontAlgn="auto">
              <a:spcBef>
                <a:spcPts val="0"/>
              </a:spcBef>
              <a:spcAft>
                <a:spcPts val="0"/>
              </a:spcAft>
            </a:pPr>
            <a:r>
              <a:rPr sz="1200" b="0" u="none" dirty="0">
                <a:solidFill>
                  <a:srgbClr val="000000"/>
                </a:solidFill>
                <a:latin typeface="Huawei Sans" panose="020C0503030203020204" pitchFamily="34" charset="0"/>
              </a:rPr>
              <a:t>Container</a:t>
            </a:r>
            <a:endParaRPr lang="zh-CN" altLang="en-US" sz="1200"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grpSp>
        <p:nvGrpSpPr>
          <p:cNvPr id="59" name="组合 58"/>
          <p:cNvGrpSpPr/>
          <p:nvPr/>
        </p:nvGrpSpPr>
        <p:grpSpPr>
          <a:xfrm>
            <a:off x="2084761" y="1129600"/>
            <a:ext cx="8022476" cy="4931432"/>
            <a:chOff x="4169387" y="2106266"/>
            <a:chExt cx="16046809" cy="9864006"/>
          </a:xfrm>
        </p:grpSpPr>
        <p:grpSp>
          <p:nvGrpSpPr>
            <p:cNvPr id="60" name="组合 59"/>
            <p:cNvGrpSpPr/>
            <p:nvPr/>
          </p:nvGrpSpPr>
          <p:grpSpPr>
            <a:xfrm>
              <a:off x="15181414" y="8795649"/>
              <a:ext cx="5034782" cy="3174623"/>
              <a:chOff x="14199160" y="8757715"/>
              <a:chExt cx="4641712" cy="2926778"/>
            </a:xfrm>
          </p:grpSpPr>
          <p:sp>
            <p:nvSpPr>
              <p:cNvPr id="87" name="圆角矩形 86"/>
              <p:cNvSpPr>
                <a:spLocks noChangeArrowheads="1"/>
              </p:cNvSpPr>
              <p:nvPr/>
            </p:nvSpPr>
            <p:spPr bwMode="auto">
              <a:xfrm>
                <a:off x="14199160" y="8757715"/>
                <a:ext cx="4641712" cy="2926778"/>
              </a:xfrm>
              <a:prstGeom prst="roundRect">
                <a:avLst>
                  <a:gd name="adj" fmla="val 3512"/>
                </a:avLst>
              </a:prstGeom>
              <a:solidFill>
                <a:schemeClr val="bg1"/>
              </a:solidFill>
              <a:ln w="9525">
                <a:solidFill>
                  <a:srgbClr val="D3D3D3"/>
                </a:solid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nvGrpSpPr>
              <p:cNvPr id="88" name="组合 87"/>
              <p:cNvGrpSpPr/>
              <p:nvPr/>
            </p:nvGrpSpPr>
            <p:grpSpPr>
              <a:xfrm>
                <a:off x="14373082" y="9017788"/>
                <a:ext cx="3192189" cy="2439523"/>
                <a:chOff x="14425042" y="9038397"/>
                <a:chExt cx="3192189" cy="2439523"/>
              </a:xfrm>
            </p:grpSpPr>
            <p:sp>
              <p:nvSpPr>
                <p:cNvPr id="90" name="圆角矩形 89"/>
                <p:cNvSpPr>
                  <a:spLocks noChangeArrowheads="1"/>
                </p:cNvSpPr>
                <p:nvPr/>
              </p:nvSpPr>
              <p:spPr bwMode="auto">
                <a:xfrm>
                  <a:off x="15422802" y="9038397"/>
                  <a:ext cx="2194429" cy="1011438"/>
                </a:xfrm>
                <a:prstGeom prst="roundRect">
                  <a:avLst>
                    <a:gd name="adj" fmla="val 9133"/>
                  </a:avLst>
                </a:prstGeom>
                <a:solidFill>
                  <a:srgbClr val="30B5C5"/>
                </a:solidFill>
                <a:ln w="9525">
                  <a:noFill/>
                  <a:miter lim="800000"/>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91" name="椭圆 90"/>
                <p:cNvSpPr>
                  <a:spLocks noChangeArrowheads="1"/>
                </p:cNvSpPr>
                <p:nvPr/>
              </p:nvSpPr>
              <p:spPr bwMode="auto">
                <a:xfrm>
                  <a:off x="14425042" y="10476654"/>
                  <a:ext cx="2048605" cy="1001266"/>
                </a:xfrm>
                <a:prstGeom prst="ellipse">
                  <a:avLst/>
                </a:prstGeom>
                <a:solidFill>
                  <a:srgbClr val="81C15F"/>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92" name="TextBox 33"/>
                <p:cNvSpPr txBox="1">
                  <a:spLocks noChangeArrowheads="1"/>
                </p:cNvSpPr>
                <p:nvPr/>
              </p:nvSpPr>
              <p:spPr bwMode="auto">
                <a:xfrm>
                  <a:off x="14519988" y="10721884"/>
                  <a:ext cx="1858713" cy="510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solidFill>
                        <a:schemeClr val="bg1"/>
                      </a:solidFill>
                      <a:latin typeface="Huawei Sans" panose="020C0503030203020204" pitchFamily="34" charset="0"/>
                    </a:rPr>
                    <a:t>Container</a:t>
                  </a:r>
                  <a:endParaRPr lang="zh-CN" altLang="en-US"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94" name="矩形 93"/>
                <p:cNvSpPr/>
                <p:nvPr/>
              </p:nvSpPr>
              <p:spPr>
                <a:xfrm>
                  <a:off x="15602218" y="9065721"/>
                  <a:ext cx="1835596" cy="964855"/>
                </a:xfrm>
                <a:prstGeom prst="rect">
                  <a:avLst/>
                </a:prstGeom>
              </p:spPr>
              <p:txBody>
                <a:bodyPr wrap="square">
                  <a:noAutofit/>
                </a:bodyPr>
                <a:lstStyle/>
                <a:p>
                  <a:pPr lvl="0" algn="ctr"/>
                  <a:r>
                    <a:rPr sz="1400" b="0" u="none" dirty="0">
                      <a:solidFill>
                        <a:schemeClr val="bg1"/>
                      </a:solidFill>
                      <a:latin typeface="Huawei Sans" panose="020C0503030203020204" pitchFamily="34" charset="0"/>
                    </a:rPr>
                    <a:t>Node</a:t>
                  </a:r>
                </a:p>
                <a:p>
                  <a:pPr lvl="0" algn="ctr"/>
                  <a:r>
                    <a:rPr sz="1400" b="0" u="none" dirty="0">
                      <a:solidFill>
                        <a:schemeClr val="bg1"/>
                      </a:solidFill>
                      <a:latin typeface="Huawei Sans" panose="020C0503030203020204" pitchFamily="34" charset="0"/>
                    </a:rPr>
                    <a:t>Manager</a:t>
                  </a:r>
                  <a:endParaRPr lang="zh-CN" altLang="en-US" sz="14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sp>
          <p:nvSpPr>
            <p:cNvPr id="61" name="圆角矩形 60"/>
            <p:cNvSpPr>
              <a:spLocks noChangeArrowheads="1"/>
            </p:cNvSpPr>
            <p:nvPr/>
          </p:nvSpPr>
          <p:spPr bwMode="auto">
            <a:xfrm>
              <a:off x="15181414" y="5450957"/>
              <a:ext cx="5034782" cy="3174623"/>
            </a:xfrm>
            <a:prstGeom prst="roundRect">
              <a:avLst>
                <a:gd name="adj" fmla="val 3512"/>
              </a:avLst>
            </a:prstGeom>
            <a:solidFill>
              <a:schemeClr val="bg1"/>
            </a:solidFill>
            <a:ln w="9525">
              <a:solidFill>
                <a:srgbClr val="D3D3D3"/>
              </a:solid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2" name="圆角矩形 61"/>
            <p:cNvSpPr>
              <a:spLocks noChangeArrowheads="1"/>
            </p:cNvSpPr>
            <p:nvPr/>
          </p:nvSpPr>
          <p:spPr bwMode="auto">
            <a:xfrm>
              <a:off x="16452317" y="5733054"/>
              <a:ext cx="2380258" cy="1097088"/>
            </a:xfrm>
            <a:prstGeom prst="roundRect">
              <a:avLst>
                <a:gd name="adj" fmla="val 9133"/>
              </a:avLst>
            </a:prstGeom>
            <a:solidFill>
              <a:srgbClr val="30B5C5"/>
            </a:solidFill>
            <a:ln w="9525">
              <a:noFill/>
              <a:miter lim="800000"/>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nvGrpSpPr>
            <p:cNvPr id="63" name="组合 62"/>
            <p:cNvGrpSpPr/>
            <p:nvPr/>
          </p:nvGrpSpPr>
          <p:grpSpPr>
            <a:xfrm>
              <a:off x="15370064" y="7293105"/>
              <a:ext cx="4657483" cy="1086055"/>
              <a:chOff x="16581988" y="7464229"/>
              <a:chExt cx="4293869" cy="1001266"/>
            </a:xfrm>
          </p:grpSpPr>
          <p:sp>
            <p:nvSpPr>
              <p:cNvPr id="83" name="椭圆 82"/>
              <p:cNvSpPr>
                <a:spLocks noChangeArrowheads="1"/>
              </p:cNvSpPr>
              <p:nvPr/>
            </p:nvSpPr>
            <p:spPr bwMode="auto">
              <a:xfrm>
                <a:off x="18827252" y="7464229"/>
                <a:ext cx="2048605" cy="1001266"/>
              </a:xfrm>
              <a:prstGeom prst="ellipse">
                <a:avLst/>
              </a:prstGeom>
              <a:solidFill>
                <a:srgbClr val="D3D3D3"/>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84" name="椭圆 83"/>
              <p:cNvSpPr>
                <a:spLocks noChangeArrowheads="1"/>
              </p:cNvSpPr>
              <p:nvPr/>
            </p:nvSpPr>
            <p:spPr bwMode="auto">
              <a:xfrm>
                <a:off x="16581988" y="7464229"/>
                <a:ext cx="2048605" cy="1001266"/>
              </a:xfrm>
              <a:prstGeom prst="ellipse">
                <a:avLst/>
              </a:prstGeom>
              <a:solidFill>
                <a:srgbClr val="81C15F"/>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85" name="TextBox 33"/>
              <p:cNvSpPr txBox="1">
                <a:spLocks noChangeArrowheads="1"/>
              </p:cNvSpPr>
              <p:nvPr/>
            </p:nvSpPr>
            <p:spPr bwMode="auto">
              <a:xfrm>
                <a:off x="16676934" y="7709459"/>
                <a:ext cx="1858713" cy="510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solidFill>
                      <a:schemeClr val="bg1"/>
                    </a:solidFill>
                    <a:latin typeface="Huawei Sans" panose="020C0503030203020204" pitchFamily="34" charset="0"/>
                  </a:rPr>
                  <a:t>App</a:t>
                </a:r>
                <a:r>
                  <a:rPr lang="en-US" sz="1200" b="0" u="none" dirty="0">
                    <a:solidFill>
                      <a:schemeClr val="bg1"/>
                    </a:solidFill>
                    <a:latin typeface="Huawei Sans" panose="020C0503030203020204" pitchFamily="34" charset="0"/>
                  </a:rPr>
                  <a:t>licationMaster</a:t>
                </a:r>
                <a:endParaRPr lang="en-US" altLang="zh-CN"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86" name="TextBox 34"/>
              <p:cNvSpPr txBox="1">
                <a:spLocks noChangeArrowheads="1"/>
              </p:cNvSpPr>
              <p:nvPr/>
            </p:nvSpPr>
            <p:spPr bwMode="auto">
              <a:xfrm>
                <a:off x="18886242" y="7709459"/>
                <a:ext cx="1930623" cy="510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latin typeface="Huawei Sans" panose="020C0503030203020204" pitchFamily="34" charset="0"/>
                  </a:rPr>
                  <a:t>Container</a:t>
                </a:r>
              </a:p>
            </p:txBody>
          </p:sp>
        </p:grpSp>
        <p:sp>
          <p:nvSpPr>
            <p:cNvPr id="64" name="矩形 63"/>
            <p:cNvSpPr/>
            <p:nvPr/>
          </p:nvSpPr>
          <p:spPr>
            <a:xfrm>
              <a:off x="16646927" y="5757123"/>
              <a:ext cx="1991038" cy="1046561"/>
            </a:xfrm>
            <a:prstGeom prst="rect">
              <a:avLst/>
            </a:prstGeom>
          </p:spPr>
          <p:txBody>
            <a:bodyPr wrap="square">
              <a:noAutofit/>
            </a:bodyPr>
            <a:lstStyle/>
            <a:p>
              <a:pPr lvl="0" algn="ctr"/>
              <a:r>
                <a:rPr sz="1400" b="0" u="none" dirty="0">
                  <a:solidFill>
                    <a:schemeClr val="bg1"/>
                  </a:solidFill>
                  <a:latin typeface="Huawei Sans" panose="020C0503030203020204" pitchFamily="34" charset="0"/>
                </a:rPr>
                <a:t>Node</a:t>
              </a:r>
            </a:p>
            <a:p>
              <a:pPr lvl="0" algn="ctr"/>
              <a:r>
                <a:rPr sz="1400" b="0" u="none" dirty="0">
                  <a:solidFill>
                    <a:schemeClr val="bg1"/>
                  </a:solidFill>
                  <a:latin typeface="Huawei Sans" panose="020C0503030203020204" pitchFamily="34" charset="0"/>
                </a:rPr>
                <a:t>Manager</a:t>
              </a:r>
              <a:endParaRPr lang="zh-CN" altLang="en-US" sz="14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nvGrpSpPr>
            <p:cNvPr id="65" name="组合 64"/>
            <p:cNvGrpSpPr/>
            <p:nvPr/>
          </p:nvGrpSpPr>
          <p:grpSpPr>
            <a:xfrm>
              <a:off x="15181414" y="2106266"/>
              <a:ext cx="5034782" cy="3174623"/>
              <a:chOff x="14199160" y="8757715"/>
              <a:chExt cx="4641712" cy="2926778"/>
            </a:xfrm>
          </p:grpSpPr>
          <p:sp>
            <p:nvSpPr>
              <p:cNvPr id="75" name="圆角矩形 74"/>
              <p:cNvSpPr>
                <a:spLocks noChangeArrowheads="1"/>
              </p:cNvSpPr>
              <p:nvPr/>
            </p:nvSpPr>
            <p:spPr bwMode="auto">
              <a:xfrm>
                <a:off x="14199160" y="8757715"/>
                <a:ext cx="4641712" cy="2926778"/>
              </a:xfrm>
              <a:prstGeom prst="roundRect">
                <a:avLst>
                  <a:gd name="adj" fmla="val 3512"/>
                </a:avLst>
              </a:prstGeom>
              <a:solidFill>
                <a:schemeClr val="bg1"/>
              </a:solidFill>
              <a:ln w="9525">
                <a:solidFill>
                  <a:srgbClr val="D3D3D3"/>
                </a:solid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nvGrpSpPr>
              <p:cNvPr id="76" name="组合 75"/>
              <p:cNvGrpSpPr/>
              <p:nvPr/>
            </p:nvGrpSpPr>
            <p:grpSpPr>
              <a:xfrm>
                <a:off x="14373082" y="9003392"/>
                <a:ext cx="4293869" cy="2453919"/>
                <a:chOff x="14425042" y="9024001"/>
                <a:chExt cx="4293869" cy="2453919"/>
              </a:xfrm>
            </p:grpSpPr>
            <p:sp>
              <p:nvSpPr>
                <p:cNvPr id="77" name="椭圆 76"/>
                <p:cNvSpPr>
                  <a:spLocks noChangeArrowheads="1"/>
                </p:cNvSpPr>
                <p:nvPr/>
              </p:nvSpPr>
              <p:spPr bwMode="auto">
                <a:xfrm>
                  <a:off x="16670306" y="10476654"/>
                  <a:ext cx="2048605" cy="1001266"/>
                </a:xfrm>
                <a:prstGeom prst="ellipse">
                  <a:avLst/>
                </a:prstGeom>
                <a:solidFill>
                  <a:srgbClr val="D3D3D3"/>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8" name="圆角矩形 77"/>
                <p:cNvSpPr>
                  <a:spLocks noChangeArrowheads="1"/>
                </p:cNvSpPr>
                <p:nvPr/>
              </p:nvSpPr>
              <p:spPr bwMode="auto">
                <a:xfrm>
                  <a:off x="15422802" y="9038397"/>
                  <a:ext cx="2194429" cy="1011438"/>
                </a:xfrm>
                <a:prstGeom prst="roundRect">
                  <a:avLst>
                    <a:gd name="adj" fmla="val 9133"/>
                  </a:avLst>
                </a:prstGeom>
                <a:solidFill>
                  <a:srgbClr val="30B5C5"/>
                </a:solidFill>
                <a:ln w="9525">
                  <a:noFill/>
                  <a:miter lim="800000"/>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9" name="椭圆 78"/>
                <p:cNvSpPr>
                  <a:spLocks noChangeArrowheads="1"/>
                </p:cNvSpPr>
                <p:nvPr/>
              </p:nvSpPr>
              <p:spPr bwMode="auto">
                <a:xfrm>
                  <a:off x="14425042" y="10476654"/>
                  <a:ext cx="2048605" cy="1001266"/>
                </a:xfrm>
                <a:prstGeom prst="ellipse">
                  <a:avLst/>
                </a:prstGeom>
                <a:solidFill>
                  <a:srgbClr val="81C15F"/>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80" name="TextBox 33"/>
                <p:cNvSpPr txBox="1">
                  <a:spLocks noChangeArrowheads="1"/>
                </p:cNvSpPr>
                <p:nvPr/>
              </p:nvSpPr>
              <p:spPr bwMode="auto">
                <a:xfrm>
                  <a:off x="14519988" y="10721884"/>
                  <a:ext cx="1858713" cy="510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solidFill>
                        <a:schemeClr val="bg1"/>
                      </a:solidFill>
                      <a:latin typeface="Huawei Sans" panose="020C0503030203020204" pitchFamily="34" charset="0"/>
                    </a:rPr>
                    <a:t>Container</a:t>
                  </a:r>
                </a:p>
              </p:txBody>
            </p:sp>
            <p:sp>
              <p:nvSpPr>
                <p:cNvPr id="81" name="TextBox 34"/>
                <p:cNvSpPr txBox="1">
                  <a:spLocks noChangeArrowheads="1"/>
                </p:cNvSpPr>
                <p:nvPr/>
              </p:nvSpPr>
              <p:spPr bwMode="auto">
                <a:xfrm>
                  <a:off x="16729296" y="10721884"/>
                  <a:ext cx="1930623" cy="510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latin typeface="Huawei Sans" panose="020C0503030203020204" pitchFamily="34" charset="0"/>
                    </a:rPr>
                    <a:t>App Mstr</a:t>
                  </a:r>
                  <a:endParaRPr lang="en-US" altLang="zh-CN"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82" name="矩形 81"/>
                <p:cNvSpPr/>
                <p:nvPr/>
              </p:nvSpPr>
              <p:spPr>
                <a:xfrm>
                  <a:off x="15602218" y="9024001"/>
                  <a:ext cx="1835596" cy="964855"/>
                </a:xfrm>
                <a:prstGeom prst="rect">
                  <a:avLst/>
                </a:prstGeom>
              </p:spPr>
              <p:txBody>
                <a:bodyPr wrap="square">
                  <a:noAutofit/>
                </a:bodyPr>
                <a:lstStyle/>
                <a:p>
                  <a:pPr lvl="0" algn="ctr"/>
                  <a:r>
                    <a:rPr sz="1400" b="0" u="none" dirty="0">
                      <a:solidFill>
                        <a:schemeClr val="bg1"/>
                      </a:solidFill>
                      <a:latin typeface="Huawei Sans" panose="020C0503030203020204" pitchFamily="34" charset="0"/>
                    </a:rPr>
                    <a:t>Node</a:t>
                  </a:r>
                </a:p>
                <a:p>
                  <a:pPr lvl="0" algn="ctr"/>
                  <a:r>
                    <a:rPr sz="1400" b="0" u="none" dirty="0">
                      <a:solidFill>
                        <a:schemeClr val="bg1"/>
                      </a:solidFill>
                      <a:latin typeface="Huawei Sans" panose="020C0503030203020204" pitchFamily="34" charset="0"/>
                    </a:rPr>
                    <a:t>Manager</a:t>
                  </a:r>
                  <a:endParaRPr lang="zh-CN" altLang="en-US" sz="14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grpSp>
        <p:sp>
          <p:nvSpPr>
            <p:cNvPr id="66" name="圆角矩形 65"/>
            <p:cNvSpPr>
              <a:spLocks noChangeArrowheads="1"/>
            </p:cNvSpPr>
            <p:nvPr/>
          </p:nvSpPr>
          <p:spPr bwMode="auto">
            <a:xfrm>
              <a:off x="7522586" y="5450957"/>
              <a:ext cx="5034782" cy="3174623"/>
            </a:xfrm>
            <a:prstGeom prst="roundRect">
              <a:avLst>
                <a:gd name="adj" fmla="val 3512"/>
              </a:avLst>
            </a:prstGeom>
            <a:solidFill>
              <a:schemeClr val="bg1"/>
            </a:solidFill>
            <a:ln w="9525">
              <a:solidFill>
                <a:srgbClr val="D3D3D3"/>
              </a:solid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7" name="圆角矩形 66"/>
            <p:cNvSpPr>
              <a:spLocks noChangeArrowheads="1"/>
            </p:cNvSpPr>
            <p:nvPr/>
          </p:nvSpPr>
          <p:spPr bwMode="auto">
            <a:xfrm>
              <a:off x="8496411" y="6340085"/>
              <a:ext cx="3087134" cy="1396369"/>
            </a:xfrm>
            <a:prstGeom prst="roundRect">
              <a:avLst>
                <a:gd name="adj" fmla="val 9133"/>
              </a:avLst>
            </a:prstGeom>
            <a:solidFill>
              <a:srgbClr val="30B5C5"/>
            </a:solidFill>
            <a:ln w="9525">
              <a:noFill/>
              <a:miter lim="800000"/>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68" name="矩形 67"/>
            <p:cNvSpPr/>
            <p:nvPr/>
          </p:nvSpPr>
          <p:spPr>
            <a:xfrm>
              <a:off x="9044457" y="6549210"/>
              <a:ext cx="1991038" cy="1046561"/>
            </a:xfrm>
            <a:prstGeom prst="rect">
              <a:avLst/>
            </a:prstGeom>
          </p:spPr>
          <p:txBody>
            <a:bodyPr wrap="square">
              <a:noAutofit/>
            </a:bodyPr>
            <a:lstStyle/>
            <a:p>
              <a:pPr lvl="0" algn="ctr"/>
              <a:r>
                <a:rPr sz="1400" b="0" u="none" dirty="0">
                  <a:solidFill>
                    <a:schemeClr val="bg1"/>
                  </a:solidFill>
                  <a:latin typeface="Huawei Sans" panose="020C0503030203020204" pitchFamily="34" charset="0"/>
                </a:rPr>
                <a:t>Resource</a:t>
              </a:r>
            </a:p>
            <a:p>
              <a:pPr lvl="0" algn="ctr"/>
              <a:r>
                <a:rPr sz="1400" b="0" u="none" dirty="0">
                  <a:solidFill>
                    <a:schemeClr val="bg1"/>
                  </a:solidFill>
                  <a:latin typeface="Huawei Sans" panose="020C0503030203020204" pitchFamily="34" charset="0"/>
                </a:rPr>
                <a:t>Manager</a:t>
              </a:r>
            </a:p>
          </p:txBody>
        </p:sp>
        <p:grpSp>
          <p:nvGrpSpPr>
            <p:cNvPr id="69" name="组合 68"/>
            <p:cNvGrpSpPr/>
            <p:nvPr/>
          </p:nvGrpSpPr>
          <p:grpSpPr>
            <a:xfrm>
              <a:off x="4169387" y="5621026"/>
              <a:ext cx="2222085" cy="1086055"/>
              <a:chOff x="4415930" y="4537519"/>
              <a:chExt cx="2048605" cy="1001266"/>
            </a:xfrm>
          </p:grpSpPr>
          <p:sp>
            <p:nvSpPr>
              <p:cNvPr id="73" name="椭圆 72"/>
              <p:cNvSpPr>
                <a:spLocks noChangeArrowheads="1"/>
              </p:cNvSpPr>
              <p:nvPr/>
            </p:nvSpPr>
            <p:spPr bwMode="auto">
              <a:xfrm>
                <a:off x="4415930" y="4537519"/>
                <a:ext cx="2048605" cy="1001266"/>
              </a:xfrm>
              <a:prstGeom prst="ellipse">
                <a:avLst/>
              </a:prstGeom>
              <a:solidFill>
                <a:srgbClr val="ED6D00"/>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20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4" name="TextBox 33"/>
              <p:cNvSpPr txBox="1">
                <a:spLocks noChangeArrowheads="1"/>
              </p:cNvSpPr>
              <p:nvPr/>
            </p:nvSpPr>
            <p:spPr bwMode="auto">
              <a:xfrm>
                <a:off x="4510876" y="4697616"/>
                <a:ext cx="1858714" cy="681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800" b="0" u="none" dirty="0">
                    <a:solidFill>
                      <a:schemeClr val="bg1"/>
                    </a:solidFill>
                    <a:latin typeface="Huawei Sans" panose="020C0503030203020204" pitchFamily="34" charset="0"/>
                  </a:rPr>
                  <a:t>Client</a:t>
                </a:r>
              </a:p>
            </p:txBody>
          </p:sp>
        </p:grpSp>
        <p:grpSp>
          <p:nvGrpSpPr>
            <p:cNvPr id="70" name="组合 69"/>
            <p:cNvGrpSpPr/>
            <p:nvPr/>
          </p:nvGrpSpPr>
          <p:grpSpPr>
            <a:xfrm>
              <a:off x="4169387" y="7346779"/>
              <a:ext cx="2222085" cy="1086055"/>
              <a:chOff x="4415930" y="7037410"/>
              <a:chExt cx="2048605" cy="1001266"/>
            </a:xfrm>
          </p:grpSpPr>
          <p:sp>
            <p:nvSpPr>
              <p:cNvPr id="71" name="椭圆 70"/>
              <p:cNvSpPr>
                <a:spLocks noChangeArrowheads="1"/>
              </p:cNvSpPr>
              <p:nvPr/>
            </p:nvSpPr>
            <p:spPr bwMode="auto">
              <a:xfrm>
                <a:off x="4415930" y="7037410"/>
                <a:ext cx="2048605" cy="1001266"/>
              </a:xfrm>
              <a:prstGeom prst="ellipse">
                <a:avLst/>
              </a:prstGeom>
              <a:solidFill>
                <a:srgbClr val="D3D3D3"/>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72" name="TextBox 34"/>
              <p:cNvSpPr txBox="1">
                <a:spLocks noChangeArrowheads="1"/>
              </p:cNvSpPr>
              <p:nvPr/>
            </p:nvSpPr>
            <p:spPr bwMode="auto">
              <a:xfrm>
                <a:off x="4474922" y="7197507"/>
                <a:ext cx="1930623" cy="681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800" b="0" u="none" dirty="0">
                    <a:latin typeface="Huawei Sans" panose="020C0503030203020204" pitchFamily="34" charset="0"/>
                  </a:rPr>
                  <a:t>Client</a:t>
                </a:r>
              </a:p>
            </p:txBody>
          </p:sp>
        </p:grpSp>
      </p:grpSp>
      <p:cxnSp>
        <p:nvCxnSpPr>
          <p:cNvPr id="95" name="形状 38"/>
          <p:cNvCxnSpPr>
            <a:endCxn id="67" idx="0"/>
          </p:cNvCxnSpPr>
          <p:nvPr/>
        </p:nvCxnSpPr>
        <p:spPr bwMode="auto">
          <a:xfrm rot="10800000" flipV="1">
            <a:off x="5019717" y="1528182"/>
            <a:ext cx="3180055" cy="1718083"/>
          </a:xfrm>
          <a:prstGeom prst="curvedConnector2">
            <a:avLst/>
          </a:prstGeom>
          <a:ln w="28575">
            <a:solidFill>
              <a:srgbClr val="30B5C5"/>
            </a:solidFill>
            <a:prstDash val="dashDot"/>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cxnSp>
      <p:cxnSp>
        <p:nvCxnSpPr>
          <p:cNvPr id="96" name="形状 38"/>
          <p:cNvCxnSpPr>
            <a:stCxn id="77" idx="0"/>
          </p:cNvCxnSpPr>
          <p:nvPr/>
        </p:nvCxnSpPr>
        <p:spPr bwMode="auto">
          <a:xfrm rot="16200000" flipH="1" flipV="1">
            <a:off x="6822022" y="535692"/>
            <a:ext cx="1120570" cy="4150320"/>
          </a:xfrm>
          <a:prstGeom prst="curvedConnector4">
            <a:avLst>
              <a:gd name="adj1" fmla="val -11063"/>
              <a:gd name="adj2" fmla="val 57688"/>
            </a:avLst>
          </a:prstGeom>
          <a:ln w="28575">
            <a:solidFill>
              <a:schemeClr val="bg1">
                <a:lumMod val="50000"/>
              </a:schemeClr>
            </a:solidFill>
            <a:prstDash val="sysDash"/>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cxnSp>
      <p:cxnSp>
        <p:nvCxnSpPr>
          <p:cNvPr id="97" name="直接箭头连接符 96"/>
          <p:cNvCxnSpPr>
            <a:stCxn id="73" idx="6"/>
          </p:cNvCxnSpPr>
          <p:nvPr/>
        </p:nvCxnSpPr>
        <p:spPr>
          <a:xfrm>
            <a:off x="3195675" y="3158259"/>
            <a:ext cx="1052347" cy="403362"/>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cxnSp>
        <p:nvCxnSpPr>
          <p:cNvPr id="98" name="直接箭头连接符 97"/>
          <p:cNvCxnSpPr/>
          <p:nvPr/>
        </p:nvCxnSpPr>
        <p:spPr>
          <a:xfrm flipV="1">
            <a:off x="3163686" y="3639717"/>
            <a:ext cx="1084337" cy="304651"/>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cxnSp>
        <p:nvCxnSpPr>
          <p:cNvPr id="99" name="直接箭头连接符 98"/>
          <p:cNvCxnSpPr>
            <a:stCxn id="91" idx="2"/>
          </p:cNvCxnSpPr>
          <p:nvPr/>
        </p:nvCxnSpPr>
        <p:spPr>
          <a:xfrm flipH="1" flipV="1">
            <a:off x="5424292" y="3944369"/>
            <a:ext cx="2260159" cy="1721986"/>
          </a:xfrm>
          <a:prstGeom prst="straightConnector1">
            <a:avLst/>
          </a:prstGeom>
          <a:ln w="28575">
            <a:solidFill>
              <a:srgbClr val="30B5C5"/>
            </a:solidFill>
            <a:prstDash val="lgDashDot"/>
            <a:tailEnd type="triangle" w="lg" len="lg"/>
          </a:ln>
        </p:spPr>
        <p:style>
          <a:lnRef idx="1">
            <a:schemeClr val="accent1"/>
          </a:lnRef>
          <a:fillRef idx="0">
            <a:schemeClr val="accent1"/>
          </a:fillRef>
          <a:effectRef idx="0">
            <a:schemeClr val="accent1"/>
          </a:effectRef>
          <a:fontRef idx="minor">
            <a:schemeClr val="tx1"/>
          </a:fontRef>
        </p:style>
      </p:cxnSp>
      <p:cxnSp>
        <p:nvCxnSpPr>
          <p:cNvPr id="100" name="直接箭头连接符 99"/>
          <p:cNvCxnSpPr>
            <a:stCxn id="84" idx="2"/>
          </p:cNvCxnSpPr>
          <p:nvPr/>
        </p:nvCxnSpPr>
        <p:spPr>
          <a:xfrm flipH="1" flipV="1">
            <a:off x="5791411" y="3639718"/>
            <a:ext cx="1893041" cy="354484"/>
          </a:xfrm>
          <a:prstGeom prst="straightConnector1">
            <a:avLst/>
          </a:prstGeom>
          <a:ln w="28575">
            <a:solidFill>
              <a:schemeClr val="bg1">
                <a:lumMod val="50000"/>
              </a:schemeClr>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101" name="任意多边形 100"/>
          <p:cNvSpPr/>
          <p:nvPr/>
        </p:nvSpPr>
        <p:spPr bwMode="auto">
          <a:xfrm flipH="1">
            <a:off x="7980451" y="4167231"/>
            <a:ext cx="245064" cy="1234794"/>
          </a:xfrm>
          <a:custGeom>
            <a:avLst/>
            <a:gdLst>
              <a:gd name="connsiteX0" fmla="*/ 19812 w 794004"/>
              <a:gd name="connsiteY0" fmla="*/ 1181100 h 1181100"/>
              <a:gd name="connsiteX1" fmla="*/ 778764 w 794004"/>
              <a:gd name="connsiteY1" fmla="*/ 787908 h 1181100"/>
              <a:gd name="connsiteX2" fmla="*/ 111252 w 794004"/>
              <a:gd name="connsiteY2" fmla="*/ 111252 h 1181100"/>
              <a:gd name="connsiteX3" fmla="*/ 111252 w 794004"/>
              <a:gd name="connsiteY3" fmla="*/ 120396 h 1181100"/>
            </a:gdLst>
            <a:ahLst/>
            <a:cxnLst>
              <a:cxn ang="0">
                <a:pos x="connsiteX0" y="connsiteY0"/>
              </a:cxn>
              <a:cxn ang="0">
                <a:pos x="connsiteX1" y="connsiteY1"/>
              </a:cxn>
              <a:cxn ang="0">
                <a:pos x="connsiteX2" y="connsiteY2"/>
              </a:cxn>
              <a:cxn ang="0">
                <a:pos x="connsiteX3" y="connsiteY3"/>
              </a:cxn>
            </a:cxnLst>
            <a:rect l="l" t="t" r="r" b="b"/>
            <a:pathLst>
              <a:path w="794004" h="1181100">
                <a:moveTo>
                  <a:pt x="19812" y="1181100"/>
                </a:moveTo>
                <a:cubicBezTo>
                  <a:pt x="391668" y="1073658"/>
                  <a:pt x="763524" y="966216"/>
                  <a:pt x="778764" y="787908"/>
                </a:cubicBezTo>
                <a:cubicBezTo>
                  <a:pt x="794004" y="609600"/>
                  <a:pt x="222504" y="222504"/>
                  <a:pt x="111252" y="111252"/>
                </a:cubicBezTo>
                <a:cubicBezTo>
                  <a:pt x="0" y="0"/>
                  <a:pt x="55626" y="60198"/>
                  <a:pt x="111252" y="120396"/>
                </a:cubicBezTo>
              </a:path>
            </a:pathLst>
          </a:custGeom>
          <a:ln w="28575" cap="flat" cmpd="sng" algn="ctr">
            <a:solidFill>
              <a:schemeClr val="bg1">
                <a:lumMod val="50000"/>
              </a:schemeClr>
            </a:solidFill>
            <a:prstDash val="solid"/>
            <a:round/>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txBody>
          <a:bodyPr anchor="ctr">
            <a:noAutofit/>
          </a:bodyPr>
          <a:lstStyle/>
          <a:p>
            <a:pPr algn="ctr">
              <a:defRPr/>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2" name="任意多边形 101"/>
          <p:cNvSpPr/>
          <p:nvPr/>
        </p:nvSpPr>
        <p:spPr bwMode="auto">
          <a:xfrm>
            <a:off x="8731132" y="4292518"/>
            <a:ext cx="1406185" cy="1112658"/>
          </a:xfrm>
          <a:custGeom>
            <a:avLst/>
            <a:gdLst>
              <a:gd name="connsiteX0" fmla="*/ 649224 w 876300"/>
              <a:gd name="connsiteY0" fmla="*/ 1106424 h 1106424"/>
              <a:gd name="connsiteX1" fmla="*/ 768096 w 876300"/>
              <a:gd name="connsiteY1" fmla="*/ 347472 h 1106424"/>
              <a:gd name="connsiteX2" fmla="*/ 0 w 876300"/>
              <a:gd name="connsiteY2" fmla="*/ 0 h 1106424"/>
            </a:gdLst>
            <a:ahLst/>
            <a:cxnLst>
              <a:cxn ang="0">
                <a:pos x="connsiteX0" y="connsiteY0"/>
              </a:cxn>
              <a:cxn ang="0">
                <a:pos x="connsiteX1" y="connsiteY1"/>
              </a:cxn>
              <a:cxn ang="0">
                <a:pos x="connsiteX2" y="connsiteY2"/>
              </a:cxn>
            </a:cxnLst>
            <a:rect l="l" t="t" r="r" b="b"/>
            <a:pathLst>
              <a:path w="876300" h="1106424">
                <a:moveTo>
                  <a:pt x="649224" y="1106424"/>
                </a:moveTo>
                <a:cubicBezTo>
                  <a:pt x="762762" y="819150"/>
                  <a:pt x="876300" y="531876"/>
                  <a:pt x="768096" y="347472"/>
                </a:cubicBezTo>
                <a:cubicBezTo>
                  <a:pt x="659892" y="163068"/>
                  <a:pt x="329946" y="81534"/>
                  <a:pt x="0" y="0"/>
                </a:cubicBezTo>
              </a:path>
            </a:pathLst>
          </a:custGeom>
          <a:ln w="28575" cap="flat" cmpd="sng" algn="ctr">
            <a:solidFill>
              <a:schemeClr val="bg1">
                <a:lumMod val="50000"/>
              </a:schemeClr>
            </a:solidFill>
            <a:prstDash val="solid"/>
            <a:round/>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txBody>
          <a:bodyPr anchor="ctr">
            <a:noAutofit/>
          </a:bodyPr>
          <a:lstStyle/>
          <a:p>
            <a:pPr algn="ctr">
              <a:defRPr/>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cxnSp>
        <p:nvCxnSpPr>
          <p:cNvPr id="103" name="直接箭头连接符 102"/>
          <p:cNvCxnSpPr>
            <a:stCxn id="62" idx="1"/>
          </p:cNvCxnSpPr>
          <p:nvPr/>
        </p:nvCxnSpPr>
        <p:spPr>
          <a:xfrm flipH="1">
            <a:off x="5785987" y="3217025"/>
            <a:ext cx="2439528" cy="273574"/>
          </a:xfrm>
          <a:prstGeom prst="straightConnector1">
            <a:avLst/>
          </a:prstGeom>
          <a:ln w="28575">
            <a:solidFill>
              <a:srgbClr val="30B5C5"/>
            </a:solidFill>
            <a:prstDash val="lgDashDot"/>
            <a:tailEnd type="triangle" w="lg" len="lg"/>
          </a:ln>
        </p:spPr>
        <p:style>
          <a:lnRef idx="1">
            <a:schemeClr val="accent1"/>
          </a:lnRef>
          <a:fillRef idx="0">
            <a:schemeClr val="accent1"/>
          </a:fillRef>
          <a:effectRef idx="0">
            <a:schemeClr val="accent1"/>
          </a:effectRef>
          <a:fontRef idx="minor">
            <a:schemeClr val="tx1"/>
          </a:fontRef>
        </p:style>
      </p:cxnSp>
      <p:sp>
        <p:nvSpPr>
          <p:cNvPr id="104" name="任意多边形 103"/>
          <p:cNvSpPr/>
          <p:nvPr/>
        </p:nvSpPr>
        <p:spPr bwMode="auto">
          <a:xfrm>
            <a:off x="9580503" y="2620366"/>
            <a:ext cx="145533" cy="1121644"/>
          </a:xfrm>
          <a:custGeom>
            <a:avLst/>
            <a:gdLst>
              <a:gd name="connsiteX0" fmla="*/ 649224 w 876300"/>
              <a:gd name="connsiteY0" fmla="*/ 1106424 h 1106424"/>
              <a:gd name="connsiteX1" fmla="*/ 768096 w 876300"/>
              <a:gd name="connsiteY1" fmla="*/ 347472 h 1106424"/>
              <a:gd name="connsiteX2" fmla="*/ 0 w 876300"/>
              <a:gd name="connsiteY2" fmla="*/ 0 h 1106424"/>
            </a:gdLst>
            <a:ahLst/>
            <a:cxnLst>
              <a:cxn ang="0">
                <a:pos x="connsiteX0" y="connsiteY0"/>
              </a:cxn>
              <a:cxn ang="0">
                <a:pos x="connsiteX1" y="connsiteY1"/>
              </a:cxn>
              <a:cxn ang="0">
                <a:pos x="connsiteX2" y="connsiteY2"/>
              </a:cxn>
            </a:cxnLst>
            <a:rect l="l" t="t" r="r" b="b"/>
            <a:pathLst>
              <a:path w="876300" h="1106424">
                <a:moveTo>
                  <a:pt x="649224" y="1106424"/>
                </a:moveTo>
                <a:cubicBezTo>
                  <a:pt x="762762" y="819150"/>
                  <a:pt x="876300" y="531876"/>
                  <a:pt x="768096" y="347472"/>
                </a:cubicBezTo>
                <a:cubicBezTo>
                  <a:pt x="659892" y="163068"/>
                  <a:pt x="329946" y="81534"/>
                  <a:pt x="0" y="0"/>
                </a:cubicBezTo>
              </a:path>
            </a:pathLst>
          </a:custGeom>
          <a:ln w="28575" cap="flat" cmpd="sng" algn="ctr">
            <a:solidFill>
              <a:schemeClr val="bg1">
                <a:lumMod val="50000"/>
              </a:schemeClr>
            </a:solidFill>
            <a:prstDash val="solid"/>
            <a:round/>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txBody>
          <a:bodyPr anchor="ctr">
            <a:noAutofit/>
          </a:bodyPr>
          <a:lstStyle/>
          <a:p>
            <a:pPr algn="ctr">
              <a:defRPr/>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05" name="任意多边形 104"/>
          <p:cNvSpPr/>
          <p:nvPr/>
        </p:nvSpPr>
        <p:spPr bwMode="auto">
          <a:xfrm flipH="1" flipV="1">
            <a:off x="8087839" y="2611367"/>
            <a:ext cx="385926" cy="1111351"/>
          </a:xfrm>
          <a:custGeom>
            <a:avLst/>
            <a:gdLst>
              <a:gd name="connsiteX0" fmla="*/ 649224 w 876300"/>
              <a:gd name="connsiteY0" fmla="*/ 1106424 h 1106424"/>
              <a:gd name="connsiteX1" fmla="*/ 768096 w 876300"/>
              <a:gd name="connsiteY1" fmla="*/ 347472 h 1106424"/>
              <a:gd name="connsiteX2" fmla="*/ 0 w 876300"/>
              <a:gd name="connsiteY2" fmla="*/ 0 h 1106424"/>
            </a:gdLst>
            <a:ahLst/>
            <a:cxnLst>
              <a:cxn ang="0">
                <a:pos x="connsiteX0" y="connsiteY0"/>
              </a:cxn>
              <a:cxn ang="0">
                <a:pos x="connsiteX1" y="connsiteY1"/>
              </a:cxn>
              <a:cxn ang="0">
                <a:pos x="connsiteX2" y="connsiteY2"/>
              </a:cxn>
            </a:cxnLst>
            <a:rect l="l" t="t" r="r" b="b"/>
            <a:pathLst>
              <a:path w="876300" h="1106424">
                <a:moveTo>
                  <a:pt x="649224" y="1106424"/>
                </a:moveTo>
                <a:cubicBezTo>
                  <a:pt x="762762" y="819150"/>
                  <a:pt x="876300" y="531876"/>
                  <a:pt x="768096" y="347472"/>
                </a:cubicBezTo>
                <a:cubicBezTo>
                  <a:pt x="659892" y="163068"/>
                  <a:pt x="329946" y="81534"/>
                  <a:pt x="0" y="0"/>
                </a:cubicBezTo>
              </a:path>
            </a:pathLst>
          </a:custGeom>
          <a:ln w="28575" cap="flat" cmpd="sng" algn="ctr">
            <a:solidFill>
              <a:schemeClr val="bg1">
                <a:lumMod val="50000"/>
              </a:schemeClr>
            </a:solidFill>
            <a:prstDash val="solid"/>
            <a:round/>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txBody>
          <a:bodyPr anchor="ctr">
            <a:noAutofit/>
          </a:bodyPr>
          <a:lstStyle/>
          <a:p>
            <a:pPr algn="ctr">
              <a:defRPr/>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nvGrpSpPr>
          <p:cNvPr id="106" name="组合 105"/>
          <p:cNvGrpSpPr/>
          <p:nvPr/>
        </p:nvGrpSpPr>
        <p:grpSpPr>
          <a:xfrm>
            <a:off x="1724430" y="4683001"/>
            <a:ext cx="3412840" cy="1388737"/>
            <a:chOff x="3448642" y="9213891"/>
            <a:chExt cx="6826471" cy="2777796"/>
          </a:xfrm>
        </p:grpSpPr>
        <p:grpSp>
          <p:nvGrpSpPr>
            <p:cNvPr id="107" name="组合 106"/>
            <p:cNvGrpSpPr/>
            <p:nvPr/>
          </p:nvGrpSpPr>
          <p:grpSpPr>
            <a:xfrm>
              <a:off x="3448642" y="9398881"/>
              <a:ext cx="6630216" cy="2350493"/>
              <a:chOff x="3448642" y="9398881"/>
              <a:chExt cx="6630216" cy="2350493"/>
            </a:xfrm>
          </p:grpSpPr>
          <p:cxnSp>
            <p:nvCxnSpPr>
              <p:cNvPr id="109" name="直接箭头连接符 108"/>
              <p:cNvCxnSpPr/>
              <p:nvPr/>
            </p:nvCxnSpPr>
            <p:spPr bwMode="auto">
              <a:xfrm>
                <a:off x="8353281" y="9692276"/>
                <a:ext cx="1725577" cy="0"/>
              </a:xfrm>
              <a:prstGeom prst="straightConnector1">
                <a:avLst/>
              </a:prstGeom>
              <a:ln w="28575" cap="flat" cmpd="sng" algn="ctr">
                <a:solidFill>
                  <a:schemeClr val="bg1">
                    <a:lumMod val="65000"/>
                  </a:schemeClr>
                </a:solidFill>
                <a:prstDash val="solid"/>
                <a:round/>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cxnSp>
          <p:cxnSp>
            <p:nvCxnSpPr>
              <p:cNvPr id="110" name="直接箭头连接符 109"/>
              <p:cNvCxnSpPr/>
              <p:nvPr/>
            </p:nvCxnSpPr>
            <p:spPr bwMode="auto">
              <a:xfrm>
                <a:off x="8349837" y="10883992"/>
                <a:ext cx="1729021" cy="3444"/>
              </a:xfrm>
              <a:prstGeom prst="straightConnector1">
                <a:avLst/>
              </a:prstGeom>
              <a:ln w="38100">
                <a:solidFill>
                  <a:srgbClr val="30B5C5"/>
                </a:solidFill>
                <a:prstDash val="dashDot"/>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cxnSp>
          <p:cxnSp>
            <p:nvCxnSpPr>
              <p:cNvPr id="111" name="直接箭头连接符 110"/>
              <p:cNvCxnSpPr/>
              <p:nvPr/>
            </p:nvCxnSpPr>
            <p:spPr bwMode="auto">
              <a:xfrm>
                <a:off x="8349837" y="11476407"/>
                <a:ext cx="1729021" cy="6889"/>
              </a:xfrm>
              <a:prstGeom prst="straightConnector1">
                <a:avLst/>
              </a:prstGeom>
              <a:ln w="28575">
                <a:solidFill>
                  <a:schemeClr val="bg1">
                    <a:lumMod val="65000"/>
                  </a:schemeClr>
                </a:solidFill>
                <a:prstDash val="sysDot"/>
                <a:headEnd type="none" w="med" len="med"/>
                <a:tailEnd type="triangle" w="lg" len="lg"/>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dk1"/>
              </a:lnRef>
              <a:fillRef idx="0">
                <a:schemeClr val="dk1"/>
              </a:fillRef>
              <a:effectRef idx="0">
                <a:schemeClr val="dk1"/>
              </a:effectRef>
              <a:fontRef idx="minor">
                <a:schemeClr val="tx1"/>
              </a:fontRef>
            </p:style>
          </p:cxnSp>
          <p:sp>
            <p:nvSpPr>
              <p:cNvPr id="112" name="TextBox 50"/>
              <p:cNvSpPr txBox="1">
                <a:spLocks noChangeArrowheads="1"/>
              </p:cNvSpPr>
              <p:nvPr/>
            </p:nvSpPr>
            <p:spPr bwMode="auto">
              <a:xfrm>
                <a:off x="3647187" y="9398881"/>
                <a:ext cx="4657173" cy="55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r"/>
                <a:r>
                  <a:rPr sz="1200" b="0" u="none" dirty="0">
                    <a:latin typeface="Huawei Sans" panose="020C0503030203020204" pitchFamily="34" charset="0"/>
                  </a:rPr>
                  <a:t>MapReduce status</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3" name="TextBox 51"/>
              <p:cNvSpPr txBox="1">
                <a:spLocks noChangeArrowheads="1"/>
              </p:cNvSpPr>
              <p:nvPr/>
            </p:nvSpPr>
            <p:spPr bwMode="auto">
              <a:xfrm>
                <a:off x="3773058" y="9997691"/>
                <a:ext cx="4531305" cy="55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r"/>
                <a:r>
                  <a:rPr sz="1200" b="0" u="none" dirty="0">
                    <a:latin typeface="Huawei Sans" panose="020C0503030203020204" pitchFamily="34" charset="0"/>
                  </a:rPr>
                  <a:t>Job submission</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4" name="TextBox 52"/>
              <p:cNvSpPr txBox="1">
                <a:spLocks noChangeArrowheads="1"/>
              </p:cNvSpPr>
              <p:nvPr/>
            </p:nvSpPr>
            <p:spPr bwMode="auto">
              <a:xfrm>
                <a:off x="4970368" y="10596500"/>
                <a:ext cx="3333986" cy="55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r"/>
                <a:r>
                  <a:rPr sz="1200" b="0" u="none" dirty="0">
                    <a:latin typeface="Huawei Sans" panose="020C0503030203020204" pitchFamily="34" charset="0"/>
                  </a:rPr>
                  <a:t>Node status</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5" name="TextBox 53"/>
              <p:cNvSpPr txBox="1">
                <a:spLocks noChangeArrowheads="1"/>
              </p:cNvSpPr>
              <p:nvPr/>
            </p:nvSpPr>
            <p:spPr bwMode="auto">
              <a:xfrm>
                <a:off x="3448642" y="11195312"/>
                <a:ext cx="4855718" cy="55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r"/>
                <a:r>
                  <a:rPr sz="1200" b="0" u="none" dirty="0">
                    <a:latin typeface="Huawei Sans" panose="020C0503030203020204" pitchFamily="34" charset="0"/>
                  </a:rPr>
                  <a:t>Resource request</a:t>
                </a:r>
                <a:endParaRPr lang="zh-CN" altLang="en-US" sz="12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cxnSp>
            <p:nvCxnSpPr>
              <p:cNvPr id="116" name="直接连接符 115"/>
              <p:cNvCxnSpPr/>
              <p:nvPr/>
            </p:nvCxnSpPr>
            <p:spPr>
              <a:xfrm>
                <a:off x="8349837" y="10329418"/>
                <a:ext cx="1718327" cy="0"/>
              </a:xfrm>
              <a:prstGeom prst="line">
                <a:avLst/>
              </a:prstGeom>
              <a:ln w="28575">
                <a:solidFill>
                  <a:schemeClr val="bg1">
                    <a:lumMod val="65000"/>
                  </a:schemeClr>
                </a:solidFill>
                <a:prstDash val="sysDash"/>
                <a:headEnd type="none" w="med" len="med"/>
                <a:tailEnd type="triangle" w="lg" len="lg"/>
              </a:ln>
            </p:spPr>
            <p:style>
              <a:lnRef idx="1">
                <a:schemeClr val="accent1"/>
              </a:lnRef>
              <a:fillRef idx="0">
                <a:schemeClr val="accent1"/>
              </a:fillRef>
              <a:effectRef idx="0">
                <a:schemeClr val="accent1"/>
              </a:effectRef>
              <a:fontRef idx="minor">
                <a:schemeClr val="tx1"/>
              </a:fontRef>
            </p:style>
          </p:cxnSp>
        </p:grpSp>
        <p:sp>
          <p:nvSpPr>
            <p:cNvPr id="108" name="矩形 58"/>
            <p:cNvSpPr>
              <a:spLocks noChangeArrowheads="1"/>
            </p:cNvSpPr>
            <p:nvPr/>
          </p:nvSpPr>
          <p:spPr bwMode="auto">
            <a:xfrm>
              <a:off x="4233374" y="9213891"/>
              <a:ext cx="6041739" cy="2777796"/>
            </a:xfrm>
            <a:prstGeom prst="rect">
              <a:avLst/>
            </a:prstGeom>
            <a:noFill/>
            <a:ln w="9525">
              <a:solidFill>
                <a:srgbClr val="D3D3D3"/>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sp>
        <p:nvSpPr>
          <p:cNvPr id="117" name="椭圆 116"/>
          <p:cNvSpPr>
            <a:spLocks noChangeArrowheads="1"/>
          </p:cNvSpPr>
          <p:nvPr/>
        </p:nvSpPr>
        <p:spPr bwMode="auto">
          <a:xfrm>
            <a:off x="8850108" y="5385389"/>
            <a:ext cx="1110914" cy="542965"/>
          </a:xfrm>
          <a:prstGeom prst="ellipse">
            <a:avLst/>
          </a:prstGeom>
          <a:solidFill>
            <a:srgbClr val="81C15F"/>
          </a:solidFill>
          <a:ln w="9525">
            <a:noFill/>
            <a:round/>
            <a:headEnd/>
            <a:tailEnd/>
          </a:ln>
          <a:effectLst/>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hangingPunct="1">
              <a:buClr>
                <a:srgbClr val="CC9900"/>
              </a:buClr>
              <a:buFont typeface="Wingdings" panose="05000000000000000000" pitchFamily="2" charset="2"/>
              <a:buChar char="n"/>
            </a:pPr>
            <a:endParaRPr lang="zh-CN" altLang="en-US" sz="120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118" name="TextBox 33"/>
          <p:cNvSpPr txBox="1">
            <a:spLocks noChangeArrowheads="1"/>
          </p:cNvSpPr>
          <p:nvPr/>
        </p:nvSpPr>
        <p:spPr bwMode="auto">
          <a:xfrm>
            <a:off x="8882672" y="5509948"/>
            <a:ext cx="10079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solidFill>
                  <a:schemeClr val="bg1"/>
                </a:solidFill>
                <a:latin typeface="Huawei Sans" panose="020C0503030203020204" pitchFamily="34" charset="0"/>
              </a:rPr>
              <a:t>Container</a:t>
            </a:r>
            <a:endParaRPr lang="zh-CN" altLang="en-US"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pic>
        <p:nvPicPr>
          <p:cNvPr id="89" name="Picture 88">
            <a:extLst>
              <a:ext uri="{FF2B5EF4-FFF2-40B4-BE49-F238E27FC236}">
                <a16:creationId xmlns:a16="http://schemas.microsoft.com/office/drawing/2014/main" id="{38BDCAC8-68C9-4972-A6F6-1F4F7229B6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09101" y="-430000"/>
            <a:ext cx="1632198" cy="1529835"/>
          </a:xfrm>
          <a:prstGeom prst="rect">
            <a:avLst/>
          </a:prstGeom>
        </p:spPr>
      </p:pic>
      <p:pic>
        <p:nvPicPr>
          <p:cNvPr id="93" name="Graphic 92">
            <a:extLst>
              <a:ext uri="{FF2B5EF4-FFF2-40B4-BE49-F238E27FC236}">
                <a16:creationId xmlns:a16="http://schemas.microsoft.com/office/drawing/2014/main" id="{A2A079A3-3872-4DFC-895B-BC7DA8A768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119" name="Rectangle 118">
            <a:extLst>
              <a:ext uri="{FF2B5EF4-FFF2-40B4-BE49-F238E27FC236}">
                <a16:creationId xmlns:a16="http://schemas.microsoft.com/office/drawing/2014/main" id="{8998D3C9-7E6B-4E02-87A4-F3571CB02322}"/>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20" name="TextBox 119">
            <a:extLst>
              <a:ext uri="{FF2B5EF4-FFF2-40B4-BE49-F238E27FC236}">
                <a16:creationId xmlns:a16="http://schemas.microsoft.com/office/drawing/2014/main" id="{40B65AA3-D45E-4446-A50A-A06278E37B19}"/>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1" name="TextBox 120">
            <a:extLst>
              <a:ext uri="{FF2B5EF4-FFF2-40B4-BE49-F238E27FC236}">
                <a16:creationId xmlns:a16="http://schemas.microsoft.com/office/drawing/2014/main" id="{70032C9C-5DE8-4D63-927E-17BAAD011F8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76131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标题 2"/>
          <p:cNvSpPr>
            <a:spLocks noGrp="1"/>
          </p:cNvSpPr>
          <p:nvPr>
            <p:ph type="title"/>
          </p:nvPr>
        </p:nvSpPr>
        <p:spPr>
          <a:xfrm>
            <a:off x="541718" y="1252935"/>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YARN Architecture</a:t>
            </a:r>
          </a:p>
        </p:txBody>
      </p:sp>
      <p:sp>
        <p:nvSpPr>
          <p:cNvPr id="118" name="TextBox 33"/>
          <p:cNvSpPr txBox="1">
            <a:spLocks noChangeArrowheads="1"/>
          </p:cNvSpPr>
          <p:nvPr/>
        </p:nvSpPr>
        <p:spPr bwMode="auto">
          <a:xfrm>
            <a:off x="8882672" y="5509948"/>
            <a:ext cx="10079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solidFill>
                  <a:schemeClr val="bg1"/>
                </a:solidFill>
                <a:latin typeface="Huawei Sans" panose="020C0503030203020204" pitchFamily="34" charset="0"/>
              </a:rPr>
              <a:t>Container</a:t>
            </a:r>
            <a:endParaRPr lang="zh-CN" altLang="en-US"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pic>
        <p:nvPicPr>
          <p:cNvPr id="89" name="Picture 88">
            <a:extLst>
              <a:ext uri="{FF2B5EF4-FFF2-40B4-BE49-F238E27FC236}">
                <a16:creationId xmlns:a16="http://schemas.microsoft.com/office/drawing/2014/main" id="{38BDCAC8-68C9-4972-A6F6-1F4F7229B6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09101" y="-430000"/>
            <a:ext cx="1632198" cy="1529835"/>
          </a:xfrm>
          <a:prstGeom prst="rect">
            <a:avLst/>
          </a:prstGeom>
        </p:spPr>
      </p:pic>
      <p:pic>
        <p:nvPicPr>
          <p:cNvPr id="93" name="Graphic 92">
            <a:extLst>
              <a:ext uri="{FF2B5EF4-FFF2-40B4-BE49-F238E27FC236}">
                <a16:creationId xmlns:a16="http://schemas.microsoft.com/office/drawing/2014/main" id="{A2A079A3-3872-4DFC-895B-BC7DA8A768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119" name="Rectangle 118">
            <a:extLst>
              <a:ext uri="{FF2B5EF4-FFF2-40B4-BE49-F238E27FC236}">
                <a16:creationId xmlns:a16="http://schemas.microsoft.com/office/drawing/2014/main" id="{8998D3C9-7E6B-4E02-87A4-F3571CB02322}"/>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20" name="TextBox 119">
            <a:extLst>
              <a:ext uri="{FF2B5EF4-FFF2-40B4-BE49-F238E27FC236}">
                <a16:creationId xmlns:a16="http://schemas.microsoft.com/office/drawing/2014/main" id="{40B65AA3-D45E-4446-A50A-A06278E37B19}"/>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1" name="TextBox 120">
            <a:extLst>
              <a:ext uri="{FF2B5EF4-FFF2-40B4-BE49-F238E27FC236}">
                <a16:creationId xmlns:a16="http://schemas.microsoft.com/office/drawing/2014/main" id="{70032C9C-5DE8-4D63-927E-17BAAD011F8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122" name="TextBox 121">
            <a:extLst>
              <a:ext uri="{FF2B5EF4-FFF2-40B4-BE49-F238E27FC236}">
                <a16:creationId xmlns:a16="http://schemas.microsoft.com/office/drawing/2014/main" id="{268FC11A-2F09-4932-9B05-80C64344111A}"/>
              </a:ext>
            </a:extLst>
          </p:cNvPr>
          <p:cNvSpPr txBox="1"/>
          <p:nvPr/>
        </p:nvSpPr>
        <p:spPr>
          <a:xfrm>
            <a:off x="541718" y="2059775"/>
            <a:ext cx="9767383" cy="3077766"/>
          </a:xfrm>
          <a:prstGeom prst="rect">
            <a:avLst/>
          </a:prstGeom>
          <a:noFill/>
        </p:spPr>
        <p:txBody>
          <a:bodyPr wrap="square">
            <a:spAutoFit/>
          </a:bodyPr>
          <a:lstStyle/>
          <a:p>
            <a:r>
              <a:rPr lang="en-US" sz="2800" b="1" u="none" dirty="0">
                <a:latin typeface="Huawei Sans" panose="020C0503030203020204" pitchFamily="34" charset="0"/>
              </a:rPr>
              <a:t>ResourceManager</a:t>
            </a:r>
            <a:r>
              <a:rPr lang="en-US" sz="2400" b="1" u="none" dirty="0">
                <a:latin typeface="Huawei Sans" panose="020C0503030203020204" pitchFamily="34" charset="0"/>
              </a:rPr>
              <a:t>:</a:t>
            </a:r>
          </a:p>
          <a:p>
            <a:pPr lvl="1"/>
            <a:r>
              <a:rPr lang="en-US" sz="2400" b="0" u="none" dirty="0">
                <a:latin typeface="Huawei Sans" panose="020C0503030203020204" pitchFamily="34" charset="0"/>
              </a:rPr>
              <a:t>Centrally manages and allocates all resources in the cluster.</a:t>
            </a:r>
            <a:endParaRPr lang="ar-EG" sz="2400" b="0" u="none" dirty="0">
              <a:latin typeface="Huawei Sans" panose="020C0503030203020204" pitchFamily="34" charset="0"/>
            </a:endParaRPr>
          </a:p>
          <a:p>
            <a:pPr lvl="1"/>
            <a:endParaRPr lang="en-US" sz="2400" b="0" u="none" dirty="0">
              <a:latin typeface="Huawei Sans" panose="020C0503030203020204" pitchFamily="34" charset="0"/>
            </a:endParaRPr>
          </a:p>
          <a:p>
            <a:r>
              <a:rPr lang="en-US" sz="2400" b="0" u="none" dirty="0">
                <a:latin typeface="Huawei Sans" panose="020C0503030203020204" pitchFamily="34" charset="0"/>
              </a:rPr>
              <a:t>       </a:t>
            </a:r>
            <a:r>
              <a:rPr lang="en-US" sz="2800" b="1" dirty="0">
                <a:latin typeface="Huawei Sans" panose="020C0503030203020204" pitchFamily="34" charset="0"/>
              </a:rPr>
              <a:t>ApplicationMaster</a:t>
            </a:r>
          </a:p>
          <a:p>
            <a:pPr lvl="1"/>
            <a:r>
              <a:rPr lang="en-US" sz="2400" b="0" u="none" dirty="0">
                <a:latin typeface="Huawei Sans" panose="020C0503030203020204" pitchFamily="34" charset="0"/>
              </a:rPr>
              <a:t>Applies for and releases resources from the scheduler, requests NodeManager to run tasks, traces application status, and monitors their processes.</a:t>
            </a:r>
          </a:p>
          <a:p>
            <a:endParaRPr lang="en-US" altLang="zh-CN" dirty="0">
              <a:latin typeface="Huawei Sans" panose="020C0503030203020204" pitchFamily="34" charset="0"/>
            </a:endParaRPr>
          </a:p>
        </p:txBody>
      </p:sp>
    </p:spTree>
    <p:extLst>
      <p:ext uri="{BB962C8B-B14F-4D97-AF65-F5344CB8AC3E}">
        <p14:creationId xmlns:p14="http://schemas.microsoft.com/office/powerpoint/2010/main" val="1071018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标题 2"/>
          <p:cNvSpPr>
            <a:spLocks noGrp="1"/>
          </p:cNvSpPr>
          <p:nvPr>
            <p:ph type="title"/>
          </p:nvPr>
        </p:nvSpPr>
        <p:spPr>
          <a:xfrm>
            <a:off x="551866" y="1504662"/>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YARN Architecture</a:t>
            </a:r>
          </a:p>
        </p:txBody>
      </p:sp>
      <p:sp>
        <p:nvSpPr>
          <p:cNvPr id="118" name="TextBox 33"/>
          <p:cNvSpPr txBox="1">
            <a:spLocks noChangeArrowheads="1"/>
          </p:cNvSpPr>
          <p:nvPr/>
        </p:nvSpPr>
        <p:spPr bwMode="auto">
          <a:xfrm>
            <a:off x="8882672" y="5509948"/>
            <a:ext cx="10079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solidFill>
                  <a:schemeClr val="bg1"/>
                </a:solidFill>
                <a:latin typeface="Huawei Sans" panose="020C0503030203020204" pitchFamily="34" charset="0"/>
              </a:rPr>
              <a:t>Container</a:t>
            </a:r>
            <a:endParaRPr lang="zh-CN" altLang="en-US"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pic>
        <p:nvPicPr>
          <p:cNvPr id="89" name="Picture 88">
            <a:extLst>
              <a:ext uri="{FF2B5EF4-FFF2-40B4-BE49-F238E27FC236}">
                <a16:creationId xmlns:a16="http://schemas.microsoft.com/office/drawing/2014/main" id="{38BDCAC8-68C9-4972-A6F6-1F4F7229B6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09101" y="-430000"/>
            <a:ext cx="1632198" cy="1529835"/>
          </a:xfrm>
          <a:prstGeom prst="rect">
            <a:avLst/>
          </a:prstGeom>
        </p:spPr>
      </p:pic>
      <p:pic>
        <p:nvPicPr>
          <p:cNvPr id="93" name="Graphic 92">
            <a:extLst>
              <a:ext uri="{FF2B5EF4-FFF2-40B4-BE49-F238E27FC236}">
                <a16:creationId xmlns:a16="http://schemas.microsoft.com/office/drawing/2014/main" id="{A2A079A3-3872-4DFC-895B-BC7DA8A768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119" name="Rectangle 118">
            <a:extLst>
              <a:ext uri="{FF2B5EF4-FFF2-40B4-BE49-F238E27FC236}">
                <a16:creationId xmlns:a16="http://schemas.microsoft.com/office/drawing/2014/main" id="{8998D3C9-7E6B-4E02-87A4-F3571CB02322}"/>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20" name="TextBox 119">
            <a:extLst>
              <a:ext uri="{FF2B5EF4-FFF2-40B4-BE49-F238E27FC236}">
                <a16:creationId xmlns:a16="http://schemas.microsoft.com/office/drawing/2014/main" id="{40B65AA3-D45E-4446-A50A-A06278E37B19}"/>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1" name="TextBox 120">
            <a:extLst>
              <a:ext uri="{FF2B5EF4-FFF2-40B4-BE49-F238E27FC236}">
                <a16:creationId xmlns:a16="http://schemas.microsoft.com/office/drawing/2014/main" id="{70032C9C-5DE8-4D63-927E-17BAAD011F8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122" name="TextBox 121">
            <a:extLst>
              <a:ext uri="{FF2B5EF4-FFF2-40B4-BE49-F238E27FC236}">
                <a16:creationId xmlns:a16="http://schemas.microsoft.com/office/drawing/2014/main" id="{268FC11A-2F09-4932-9B05-80C64344111A}"/>
              </a:ext>
            </a:extLst>
          </p:cNvPr>
          <p:cNvSpPr txBox="1"/>
          <p:nvPr/>
        </p:nvSpPr>
        <p:spPr>
          <a:xfrm>
            <a:off x="766425" y="2385964"/>
            <a:ext cx="9626600" cy="1969770"/>
          </a:xfrm>
          <a:prstGeom prst="rect">
            <a:avLst/>
          </a:prstGeom>
          <a:noFill/>
        </p:spPr>
        <p:txBody>
          <a:bodyPr wrap="square">
            <a:spAutoFit/>
          </a:bodyPr>
          <a:lstStyle/>
          <a:p>
            <a:r>
              <a:rPr lang="en-US" sz="2800" b="1" u="none" dirty="0">
                <a:latin typeface="Huawei Sans" panose="020C0503030203020204" pitchFamily="34" charset="0"/>
              </a:rPr>
              <a:t>NodeManager</a:t>
            </a:r>
            <a:r>
              <a:rPr lang="en-US" sz="3200" b="1" u="none" dirty="0">
                <a:latin typeface="Huawei Sans" panose="020C0503030203020204" pitchFamily="34" charset="0"/>
              </a:rPr>
              <a:t>:</a:t>
            </a:r>
            <a:endParaRPr lang="en-US" sz="2400" b="1" u="none" dirty="0">
              <a:latin typeface="Huawei Sans" panose="020C0503030203020204" pitchFamily="34" charset="0"/>
            </a:endParaRPr>
          </a:p>
          <a:p>
            <a:pPr lvl="1"/>
            <a:r>
              <a:rPr lang="en-US" sz="2400" b="0" u="none" dirty="0">
                <a:latin typeface="Huawei Sans" panose="020C0503030203020204" pitchFamily="34" charset="0"/>
              </a:rPr>
              <a:t>Interacts with ApplicationMaster and ResourceManager.</a:t>
            </a:r>
          </a:p>
          <a:p>
            <a:pPr lvl="1"/>
            <a:r>
              <a:rPr lang="en-US" sz="2400" b="0" u="none" dirty="0">
                <a:latin typeface="Huawei Sans" panose="020C0503030203020204" pitchFamily="34" charset="0"/>
              </a:rPr>
              <a:t>Receives and executes container-related commands, and reports the container health status.</a:t>
            </a:r>
          </a:p>
          <a:p>
            <a:endParaRPr lang="en-US" altLang="zh-CN" dirty="0">
              <a:latin typeface="Huawei Sans" panose="020C0503030203020204" pitchFamily="34" charset="0"/>
            </a:endParaRPr>
          </a:p>
        </p:txBody>
      </p:sp>
    </p:spTree>
    <p:extLst>
      <p:ext uri="{BB962C8B-B14F-4D97-AF65-F5344CB8AC3E}">
        <p14:creationId xmlns:p14="http://schemas.microsoft.com/office/powerpoint/2010/main" val="1512180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标题 2"/>
          <p:cNvSpPr>
            <a:spLocks noGrp="1"/>
          </p:cNvSpPr>
          <p:nvPr>
            <p:ph type="title"/>
          </p:nvPr>
        </p:nvSpPr>
        <p:spPr>
          <a:xfrm>
            <a:off x="449262" y="986228"/>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YARN Architecture</a:t>
            </a:r>
          </a:p>
        </p:txBody>
      </p:sp>
      <p:sp>
        <p:nvSpPr>
          <p:cNvPr id="118" name="TextBox 33"/>
          <p:cNvSpPr txBox="1">
            <a:spLocks noChangeArrowheads="1"/>
          </p:cNvSpPr>
          <p:nvPr/>
        </p:nvSpPr>
        <p:spPr bwMode="auto">
          <a:xfrm>
            <a:off x="8882672" y="5509948"/>
            <a:ext cx="10079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r>
              <a:rPr sz="1200" b="0" u="none" dirty="0">
                <a:solidFill>
                  <a:schemeClr val="bg1"/>
                </a:solidFill>
                <a:latin typeface="Huawei Sans" panose="020C0503030203020204" pitchFamily="34" charset="0"/>
              </a:rPr>
              <a:t>Container</a:t>
            </a:r>
            <a:endParaRPr lang="zh-CN" altLang="en-US" sz="12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pic>
        <p:nvPicPr>
          <p:cNvPr id="89" name="Picture 88">
            <a:extLst>
              <a:ext uri="{FF2B5EF4-FFF2-40B4-BE49-F238E27FC236}">
                <a16:creationId xmlns:a16="http://schemas.microsoft.com/office/drawing/2014/main" id="{38BDCAC8-68C9-4972-A6F6-1F4F7229B6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09101" y="-430000"/>
            <a:ext cx="1632198" cy="1529835"/>
          </a:xfrm>
          <a:prstGeom prst="rect">
            <a:avLst/>
          </a:prstGeom>
        </p:spPr>
      </p:pic>
      <p:pic>
        <p:nvPicPr>
          <p:cNvPr id="93" name="Graphic 92">
            <a:extLst>
              <a:ext uri="{FF2B5EF4-FFF2-40B4-BE49-F238E27FC236}">
                <a16:creationId xmlns:a16="http://schemas.microsoft.com/office/drawing/2014/main" id="{A2A079A3-3872-4DFC-895B-BC7DA8A768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119" name="Rectangle 118">
            <a:extLst>
              <a:ext uri="{FF2B5EF4-FFF2-40B4-BE49-F238E27FC236}">
                <a16:creationId xmlns:a16="http://schemas.microsoft.com/office/drawing/2014/main" id="{8998D3C9-7E6B-4E02-87A4-F3571CB02322}"/>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20" name="TextBox 119">
            <a:extLst>
              <a:ext uri="{FF2B5EF4-FFF2-40B4-BE49-F238E27FC236}">
                <a16:creationId xmlns:a16="http://schemas.microsoft.com/office/drawing/2014/main" id="{40B65AA3-D45E-4446-A50A-A06278E37B19}"/>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21" name="TextBox 120">
            <a:extLst>
              <a:ext uri="{FF2B5EF4-FFF2-40B4-BE49-F238E27FC236}">
                <a16:creationId xmlns:a16="http://schemas.microsoft.com/office/drawing/2014/main" id="{70032C9C-5DE8-4D63-927E-17BAAD011F8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122" name="TextBox 121">
            <a:extLst>
              <a:ext uri="{FF2B5EF4-FFF2-40B4-BE49-F238E27FC236}">
                <a16:creationId xmlns:a16="http://schemas.microsoft.com/office/drawing/2014/main" id="{268FC11A-2F09-4932-9B05-80C64344111A}"/>
              </a:ext>
            </a:extLst>
          </p:cNvPr>
          <p:cNvSpPr txBox="1"/>
          <p:nvPr/>
        </p:nvSpPr>
        <p:spPr>
          <a:xfrm>
            <a:off x="889628" y="1487162"/>
            <a:ext cx="9626600" cy="2739211"/>
          </a:xfrm>
          <a:prstGeom prst="rect">
            <a:avLst/>
          </a:prstGeom>
          <a:noFill/>
        </p:spPr>
        <p:txBody>
          <a:bodyPr wrap="square">
            <a:spAutoFit/>
          </a:bodyPr>
          <a:lstStyle/>
          <a:p>
            <a:r>
              <a:rPr lang="en-US" sz="2800" b="1" u="none" dirty="0">
                <a:latin typeface="Huawei Sans" panose="020C0503030203020204" pitchFamily="34" charset="0"/>
              </a:rPr>
              <a:t>Container:</a:t>
            </a:r>
          </a:p>
          <a:p>
            <a:pPr lvl="1"/>
            <a:r>
              <a:rPr lang="en-US" sz="2400" b="0" u="none" dirty="0">
                <a:latin typeface="Huawei Sans" panose="020C0503030203020204" pitchFamily="34" charset="0"/>
              </a:rPr>
              <a:t>Encapsulates a certain number of resources on a node.</a:t>
            </a:r>
          </a:p>
          <a:p>
            <a:r>
              <a:rPr lang="en-US" sz="2400" b="0" u="none" dirty="0">
                <a:latin typeface="Huawei Sans" panose="020C0503030203020204" pitchFamily="34" charset="0"/>
              </a:rPr>
              <a:t>The clients submit jobs. ResourceManager receives the jobs and starts and monitors the first container</a:t>
            </a:r>
          </a:p>
          <a:p>
            <a:r>
              <a:rPr lang="en-US" sz="2400" b="0" u="none" dirty="0">
                <a:latin typeface="Huawei Sans" panose="020C0503030203020204" pitchFamily="34" charset="0"/>
              </a:rPr>
              <a:t>App Mstr notifies NodeManager to manage resources and start other containers. </a:t>
            </a:r>
            <a:endParaRPr lang="en-US" altLang="zh-CN" sz="2400" dirty="0">
              <a:latin typeface="Huawei Sans" panose="020C0503030203020204" pitchFamily="34" charset="0"/>
            </a:endParaRPr>
          </a:p>
          <a:p>
            <a:r>
              <a:rPr lang="en-US" sz="2400" b="0" u="none" dirty="0">
                <a:latin typeface="Huawei Sans" panose="020C0503030203020204" pitchFamily="34" charset="0"/>
              </a:rPr>
              <a:t>The jobs are running in containers. </a:t>
            </a:r>
            <a:endParaRPr lang="en-US" altLang="zh-CN" sz="2400" dirty="0">
              <a:latin typeface="Huawei Sans" panose="020C0503030203020204" pitchFamily="34" charset="0"/>
            </a:endParaRPr>
          </a:p>
        </p:txBody>
      </p:sp>
    </p:spTree>
    <p:extLst>
      <p:ext uri="{BB962C8B-B14F-4D97-AF65-F5344CB8AC3E}">
        <p14:creationId xmlns:p14="http://schemas.microsoft.com/office/powerpoint/2010/main" val="10191890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标题 3"/>
          <p:cNvSpPr>
            <a:spLocks noGrp="1"/>
          </p:cNvSpPr>
          <p:nvPr>
            <p:ph type="title"/>
          </p:nvPr>
        </p:nvSpPr>
        <p:spPr>
          <a:xfrm>
            <a:off x="455613" y="828468"/>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Job Scheduling Process of MapReduce on YARN</a:t>
            </a:r>
            <a:endParaRPr lang="zh-CN" altLang="en-US" sz="3600" b="1" dirty="0">
              <a:solidFill>
                <a:srgbClr val="784658"/>
              </a:solidFill>
              <a:latin typeface="Huawei Sans" panose="020C0503030203020204" pitchFamily="34" charset="0"/>
              <a:ea typeface="+mn-ea"/>
              <a:cs typeface="+mn-cs"/>
              <a:sym typeface="Huawei Sans" panose="020C0503030203020204" pitchFamily="34" charset="0"/>
            </a:endParaRPr>
          </a:p>
        </p:txBody>
      </p:sp>
      <p:pic>
        <p:nvPicPr>
          <p:cNvPr id="82" name="Picture 81">
            <a:extLst>
              <a:ext uri="{FF2B5EF4-FFF2-40B4-BE49-F238E27FC236}">
                <a16:creationId xmlns:a16="http://schemas.microsoft.com/office/drawing/2014/main" id="{7153E68D-E5BA-429F-A67D-89583DF72FC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71710"/>
            <a:ext cx="1632198" cy="1529835"/>
          </a:xfrm>
          <a:prstGeom prst="rect">
            <a:avLst/>
          </a:prstGeom>
        </p:spPr>
      </p:pic>
      <p:sp>
        <p:nvSpPr>
          <p:cNvPr id="84" name="Rectangle 83">
            <a:extLst>
              <a:ext uri="{FF2B5EF4-FFF2-40B4-BE49-F238E27FC236}">
                <a16:creationId xmlns:a16="http://schemas.microsoft.com/office/drawing/2014/main" id="{FD65E029-88FF-4804-8777-3DE39F1C3FF4}"/>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85" name="TextBox 84">
            <a:extLst>
              <a:ext uri="{FF2B5EF4-FFF2-40B4-BE49-F238E27FC236}">
                <a16:creationId xmlns:a16="http://schemas.microsoft.com/office/drawing/2014/main" id="{184F69E1-033B-4FD9-94FD-07D3E85D508D}"/>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6" name="TextBox 85">
            <a:extLst>
              <a:ext uri="{FF2B5EF4-FFF2-40B4-BE49-F238E27FC236}">
                <a16:creationId xmlns:a16="http://schemas.microsoft.com/office/drawing/2014/main" id="{CE6C7DDE-C01B-428D-AA1E-AEC416ABED20}"/>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pic>
        <p:nvPicPr>
          <p:cNvPr id="88" name="Picture 87">
            <a:extLst>
              <a:ext uri="{FF2B5EF4-FFF2-40B4-BE49-F238E27FC236}">
                <a16:creationId xmlns:a16="http://schemas.microsoft.com/office/drawing/2014/main" id="{879CEEC7-1016-4935-8EF7-3884D2FBFDF0}"/>
              </a:ext>
            </a:extLst>
          </p:cNvPr>
          <p:cNvPicPr>
            <a:picLocks noChangeAspect="1"/>
          </p:cNvPicPr>
          <p:nvPr/>
        </p:nvPicPr>
        <p:blipFill>
          <a:blip r:embed="rId4"/>
          <a:stretch>
            <a:fillRect/>
          </a:stretch>
        </p:blipFill>
        <p:spPr>
          <a:xfrm>
            <a:off x="304800" y="1245570"/>
            <a:ext cx="11690597" cy="5275705"/>
          </a:xfrm>
          <a:prstGeom prst="rect">
            <a:avLst/>
          </a:prstGeom>
        </p:spPr>
      </p:pic>
      <p:pic>
        <p:nvPicPr>
          <p:cNvPr id="90" name="Picture 89">
            <a:extLst>
              <a:ext uri="{FF2B5EF4-FFF2-40B4-BE49-F238E27FC236}">
                <a16:creationId xmlns:a16="http://schemas.microsoft.com/office/drawing/2014/main" id="{D86E59B1-BD02-441E-A64B-0A1DD2005E70}"/>
              </a:ext>
            </a:extLst>
          </p:cNvPr>
          <p:cNvPicPr>
            <a:picLocks noChangeAspect="1"/>
          </p:cNvPicPr>
          <p:nvPr/>
        </p:nvPicPr>
        <p:blipFill>
          <a:blip r:embed="rId5"/>
          <a:stretch>
            <a:fillRect/>
          </a:stretch>
        </p:blipFill>
        <p:spPr>
          <a:xfrm>
            <a:off x="163144" y="6403794"/>
            <a:ext cx="2332410" cy="454206"/>
          </a:xfrm>
          <a:prstGeom prst="rect">
            <a:avLst/>
          </a:prstGeom>
        </p:spPr>
      </p:pic>
    </p:spTree>
    <p:extLst>
      <p:ext uri="{BB962C8B-B14F-4D97-AF65-F5344CB8AC3E}">
        <p14:creationId xmlns:p14="http://schemas.microsoft.com/office/powerpoint/2010/main" val="3955282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标题 3"/>
          <p:cNvSpPr>
            <a:spLocks noGrp="1"/>
          </p:cNvSpPr>
          <p:nvPr>
            <p:ph type="title"/>
          </p:nvPr>
        </p:nvSpPr>
        <p:spPr>
          <a:xfrm>
            <a:off x="611017" y="1092570"/>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Job Scheduling Process of MapReduce on YARN</a:t>
            </a:r>
            <a:endParaRPr lang="zh-CN" altLang="en-US" sz="3600" b="1" dirty="0">
              <a:solidFill>
                <a:srgbClr val="784658"/>
              </a:solidFill>
              <a:latin typeface="Huawei Sans" panose="020C0503030203020204" pitchFamily="34" charset="0"/>
              <a:ea typeface="+mn-ea"/>
              <a:cs typeface="+mn-cs"/>
              <a:sym typeface="Huawei Sans" panose="020C0503030203020204" pitchFamily="34" charset="0"/>
            </a:endParaRPr>
          </a:p>
        </p:txBody>
      </p:sp>
      <p:pic>
        <p:nvPicPr>
          <p:cNvPr id="82" name="Picture 81">
            <a:extLst>
              <a:ext uri="{FF2B5EF4-FFF2-40B4-BE49-F238E27FC236}">
                <a16:creationId xmlns:a16="http://schemas.microsoft.com/office/drawing/2014/main" id="{7153E68D-E5BA-429F-A67D-89583DF72FC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71710"/>
            <a:ext cx="1632198" cy="1529835"/>
          </a:xfrm>
          <a:prstGeom prst="rect">
            <a:avLst/>
          </a:prstGeom>
        </p:spPr>
      </p:pic>
      <p:pic>
        <p:nvPicPr>
          <p:cNvPr id="83" name="Graphic 82">
            <a:extLst>
              <a:ext uri="{FF2B5EF4-FFF2-40B4-BE49-F238E27FC236}">
                <a16:creationId xmlns:a16="http://schemas.microsoft.com/office/drawing/2014/main" id="{6083709A-83B6-4EC1-9735-D093FA757EA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84" name="Rectangle 83">
            <a:extLst>
              <a:ext uri="{FF2B5EF4-FFF2-40B4-BE49-F238E27FC236}">
                <a16:creationId xmlns:a16="http://schemas.microsoft.com/office/drawing/2014/main" id="{FD65E029-88FF-4804-8777-3DE39F1C3FF4}"/>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85" name="TextBox 84">
            <a:extLst>
              <a:ext uri="{FF2B5EF4-FFF2-40B4-BE49-F238E27FC236}">
                <a16:creationId xmlns:a16="http://schemas.microsoft.com/office/drawing/2014/main" id="{184F69E1-033B-4FD9-94FD-07D3E85D508D}"/>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6" name="TextBox 85">
            <a:extLst>
              <a:ext uri="{FF2B5EF4-FFF2-40B4-BE49-F238E27FC236}">
                <a16:creationId xmlns:a16="http://schemas.microsoft.com/office/drawing/2014/main" id="{CE6C7DDE-C01B-428D-AA1E-AEC416ABED20}"/>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87" name="TextBox 86">
            <a:extLst>
              <a:ext uri="{FF2B5EF4-FFF2-40B4-BE49-F238E27FC236}">
                <a16:creationId xmlns:a16="http://schemas.microsoft.com/office/drawing/2014/main" id="{5884EDCF-FFFB-4B72-8193-6A9746355EE3}"/>
              </a:ext>
            </a:extLst>
          </p:cNvPr>
          <p:cNvSpPr txBox="1"/>
          <p:nvPr/>
        </p:nvSpPr>
        <p:spPr>
          <a:xfrm>
            <a:off x="766424" y="1851583"/>
            <a:ext cx="10982663" cy="2062103"/>
          </a:xfrm>
          <a:prstGeom prst="rect">
            <a:avLst/>
          </a:prstGeom>
          <a:noFill/>
        </p:spPr>
        <p:txBody>
          <a:bodyPr wrap="square">
            <a:spAutoFit/>
          </a:bodyPr>
          <a:lstStyle/>
          <a:p>
            <a:pPr>
              <a:lnSpc>
                <a:spcPct val="100000"/>
              </a:lnSpc>
            </a:pPr>
            <a:r>
              <a:rPr lang="en-US" sz="2800" b="1" u="none" dirty="0">
                <a:latin typeface="Huawei Sans" panose="020C0503030203020204" pitchFamily="34" charset="0"/>
              </a:rPr>
              <a:t>Step 1: </a:t>
            </a:r>
            <a:r>
              <a:rPr lang="en-US" sz="2400" b="0" u="none" dirty="0">
                <a:latin typeface="Huawei Sans" panose="020C0503030203020204" pitchFamily="34" charset="0"/>
              </a:rPr>
              <a:t>A client submits applications to YARN, including ApplicationMaster, commands to start ApplicationMaster, and user programs.</a:t>
            </a:r>
          </a:p>
          <a:p>
            <a:pPr>
              <a:lnSpc>
                <a:spcPct val="100000"/>
              </a:lnSpc>
            </a:pPr>
            <a:endParaRPr lang="en-US" sz="2400" b="0" u="none" dirty="0">
              <a:latin typeface="Huawei Sans" panose="020C0503030203020204" pitchFamily="34" charset="0"/>
            </a:endParaRPr>
          </a:p>
          <a:p>
            <a:pPr>
              <a:lnSpc>
                <a:spcPct val="100000"/>
              </a:lnSpc>
            </a:pPr>
            <a:r>
              <a:rPr lang="en-US" sz="2800" b="1" u="none" dirty="0">
                <a:latin typeface="Huawei Sans" panose="020C0503030203020204" pitchFamily="34" charset="0"/>
              </a:rPr>
              <a:t>Step</a:t>
            </a:r>
            <a:r>
              <a:rPr lang="en-US" sz="2800" b="0" u="none" dirty="0">
                <a:latin typeface="Huawei Sans" panose="020C0503030203020204" pitchFamily="34" charset="0"/>
              </a:rPr>
              <a:t> </a:t>
            </a:r>
            <a:r>
              <a:rPr lang="en-US" sz="2800" b="1" u="none" dirty="0">
                <a:latin typeface="Huawei Sans" panose="020C0503030203020204" pitchFamily="34" charset="0"/>
              </a:rPr>
              <a:t>2</a:t>
            </a:r>
            <a:r>
              <a:rPr lang="en-US" sz="2800" b="0" u="none" dirty="0">
                <a:latin typeface="Huawei Sans" panose="020C0503030203020204" pitchFamily="34" charset="0"/>
              </a:rPr>
              <a:t>: </a:t>
            </a:r>
            <a:r>
              <a:rPr lang="en-US" sz="2400" b="0" u="none" dirty="0">
                <a:latin typeface="Huawei Sans" panose="020C0503030203020204" pitchFamily="34" charset="0"/>
              </a:rPr>
              <a:t>ResourceManager allocates the first container to the applications and asks NodeManager to start ApplicationMaster in the container. </a:t>
            </a:r>
          </a:p>
        </p:txBody>
      </p:sp>
    </p:spTree>
    <p:extLst>
      <p:ext uri="{BB962C8B-B14F-4D97-AF65-F5344CB8AC3E}">
        <p14:creationId xmlns:p14="http://schemas.microsoft.com/office/powerpoint/2010/main" val="28994284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标题 3"/>
          <p:cNvSpPr>
            <a:spLocks noGrp="1"/>
          </p:cNvSpPr>
          <p:nvPr>
            <p:ph type="title"/>
          </p:nvPr>
        </p:nvSpPr>
        <p:spPr>
          <a:xfrm>
            <a:off x="611017" y="1092570"/>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Job Scheduling Process of MapReduce on YARN</a:t>
            </a:r>
            <a:endParaRPr lang="zh-CN" altLang="en-US" sz="3600" b="1" dirty="0">
              <a:solidFill>
                <a:srgbClr val="784658"/>
              </a:solidFill>
              <a:latin typeface="Huawei Sans" panose="020C0503030203020204" pitchFamily="34" charset="0"/>
              <a:ea typeface="+mn-ea"/>
              <a:cs typeface="+mn-cs"/>
              <a:sym typeface="Huawei Sans" panose="020C0503030203020204" pitchFamily="34" charset="0"/>
            </a:endParaRPr>
          </a:p>
        </p:txBody>
      </p:sp>
      <p:pic>
        <p:nvPicPr>
          <p:cNvPr id="82" name="Picture 81">
            <a:extLst>
              <a:ext uri="{FF2B5EF4-FFF2-40B4-BE49-F238E27FC236}">
                <a16:creationId xmlns:a16="http://schemas.microsoft.com/office/drawing/2014/main" id="{7153E68D-E5BA-429F-A67D-89583DF72FC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71710"/>
            <a:ext cx="1632198" cy="1529835"/>
          </a:xfrm>
          <a:prstGeom prst="rect">
            <a:avLst/>
          </a:prstGeom>
        </p:spPr>
      </p:pic>
      <p:pic>
        <p:nvPicPr>
          <p:cNvPr id="83" name="Graphic 82">
            <a:extLst>
              <a:ext uri="{FF2B5EF4-FFF2-40B4-BE49-F238E27FC236}">
                <a16:creationId xmlns:a16="http://schemas.microsoft.com/office/drawing/2014/main" id="{6083709A-83B6-4EC1-9735-D093FA757EA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84" name="Rectangle 83">
            <a:extLst>
              <a:ext uri="{FF2B5EF4-FFF2-40B4-BE49-F238E27FC236}">
                <a16:creationId xmlns:a16="http://schemas.microsoft.com/office/drawing/2014/main" id="{FD65E029-88FF-4804-8777-3DE39F1C3FF4}"/>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85" name="TextBox 84">
            <a:extLst>
              <a:ext uri="{FF2B5EF4-FFF2-40B4-BE49-F238E27FC236}">
                <a16:creationId xmlns:a16="http://schemas.microsoft.com/office/drawing/2014/main" id="{184F69E1-033B-4FD9-94FD-07D3E85D508D}"/>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6" name="TextBox 85">
            <a:extLst>
              <a:ext uri="{FF2B5EF4-FFF2-40B4-BE49-F238E27FC236}">
                <a16:creationId xmlns:a16="http://schemas.microsoft.com/office/drawing/2014/main" id="{CE6C7DDE-C01B-428D-AA1E-AEC416ABED20}"/>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87" name="TextBox 86">
            <a:extLst>
              <a:ext uri="{FF2B5EF4-FFF2-40B4-BE49-F238E27FC236}">
                <a16:creationId xmlns:a16="http://schemas.microsoft.com/office/drawing/2014/main" id="{5884EDCF-FFFB-4B72-8193-6A9746355EE3}"/>
              </a:ext>
            </a:extLst>
          </p:cNvPr>
          <p:cNvSpPr txBox="1"/>
          <p:nvPr/>
        </p:nvSpPr>
        <p:spPr>
          <a:xfrm>
            <a:off x="766424" y="1851583"/>
            <a:ext cx="10982663" cy="2862322"/>
          </a:xfrm>
          <a:prstGeom prst="rect">
            <a:avLst/>
          </a:prstGeom>
          <a:noFill/>
        </p:spPr>
        <p:txBody>
          <a:bodyPr wrap="square">
            <a:spAutoFit/>
          </a:bodyPr>
          <a:lstStyle/>
          <a:p>
            <a:r>
              <a:rPr lang="en-US" sz="2800" b="1" dirty="0">
                <a:latin typeface="Huawei Sans" panose="020C0503030203020204" pitchFamily="34" charset="0"/>
              </a:rPr>
              <a:t>Step</a:t>
            </a:r>
            <a:r>
              <a:rPr lang="en-US" sz="2400" b="1" u="none" dirty="0">
                <a:latin typeface="Huawei Sans" panose="020C0503030203020204" pitchFamily="34" charset="0"/>
              </a:rPr>
              <a:t> </a:t>
            </a:r>
            <a:r>
              <a:rPr lang="en-US" sz="2800" b="1" u="none" dirty="0">
                <a:latin typeface="Huawei Sans" panose="020C0503030203020204" pitchFamily="34" charset="0"/>
              </a:rPr>
              <a:t>3: </a:t>
            </a:r>
            <a:r>
              <a:rPr lang="en-US" sz="2400" b="0" u="none" dirty="0">
                <a:latin typeface="Huawei Sans" panose="020C0503030203020204" pitchFamily="34" charset="0"/>
              </a:rPr>
              <a:t>ApplicationMaster registers with ResourceManager so users can directly view the operating status of the applications. Then</a:t>
            </a:r>
            <a:r>
              <a:rPr lang="en-US" altLang="zh-CN" sz="2400" b="0" u="none" dirty="0">
                <a:latin typeface="Huawei Sans" panose="020C0503030203020204" pitchFamily="34" charset="0"/>
              </a:rPr>
              <a:t>,</a:t>
            </a:r>
            <a:r>
              <a:rPr lang="en-US" sz="2400" b="0" u="none" dirty="0">
                <a:latin typeface="Huawei Sans" panose="020C0503030203020204" pitchFamily="34" charset="0"/>
              </a:rPr>
              <a:t> ResourceManager applies for resources for each task and monitors the tasks until they finish (that is, repeat steps 4–7). </a:t>
            </a:r>
          </a:p>
          <a:p>
            <a:endParaRPr lang="en-US" sz="2800" b="1" dirty="0">
              <a:latin typeface="Huawei Sans" panose="020C0503030203020204" pitchFamily="34" charset="0"/>
            </a:endParaRPr>
          </a:p>
          <a:p>
            <a:r>
              <a:rPr lang="en-US" sz="2800" b="1" dirty="0">
                <a:latin typeface="Huawei Sans" panose="020C0503030203020204" pitchFamily="34" charset="0"/>
              </a:rPr>
              <a:t>Step 4: </a:t>
            </a:r>
            <a:r>
              <a:rPr lang="en-US" sz="2400" b="0" u="none" dirty="0">
                <a:latin typeface="Huawei Sans" panose="020C0503030203020204" pitchFamily="34" charset="0"/>
              </a:rPr>
              <a:t>ApplicationMaster applies for and obtains resources from ResourceManager in polling mode.</a:t>
            </a:r>
          </a:p>
          <a:p>
            <a:pPr>
              <a:lnSpc>
                <a:spcPct val="100000"/>
              </a:lnSpc>
            </a:pPr>
            <a:endParaRPr lang="en-US" sz="2400" b="0" u="none" dirty="0">
              <a:latin typeface="Huawei Sans" panose="020C0503030203020204" pitchFamily="34" charset="0"/>
            </a:endParaRPr>
          </a:p>
        </p:txBody>
      </p:sp>
    </p:spTree>
    <p:extLst>
      <p:ext uri="{BB962C8B-B14F-4D97-AF65-F5344CB8AC3E}">
        <p14:creationId xmlns:p14="http://schemas.microsoft.com/office/powerpoint/2010/main" val="7249196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标题 3"/>
          <p:cNvSpPr>
            <a:spLocks noGrp="1"/>
          </p:cNvSpPr>
          <p:nvPr>
            <p:ph type="title"/>
          </p:nvPr>
        </p:nvSpPr>
        <p:spPr>
          <a:xfrm>
            <a:off x="455613" y="1058125"/>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Job Scheduling Process of MapReduce on YARN</a:t>
            </a:r>
            <a:endParaRPr lang="zh-CN" altLang="en-US" sz="3600" b="1" dirty="0">
              <a:solidFill>
                <a:srgbClr val="784658"/>
              </a:solidFill>
              <a:latin typeface="Huawei Sans" panose="020C0503030203020204" pitchFamily="34" charset="0"/>
              <a:ea typeface="+mn-ea"/>
              <a:cs typeface="+mn-cs"/>
              <a:sym typeface="Huawei Sans" panose="020C0503030203020204" pitchFamily="34" charset="0"/>
            </a:endParaRPr>
          </a:p>
        </p:txBody>
      </p:sp>
      <p:pic>
        <p:nvPicPr>
          <p:cNvPr id="82" name="Picture 81">
            <a:extLst>
              <a:ext uri="{FF2B5EF4-FFF2-40B4-BE49-F238E27FC236}">
                <a16:creationId xmlns:a16="http://schemas.microsoft.com/office/drawing/2014/main" id="{7153E68D-E5BA-429F-A67D-89583DF72FC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71710"/>
            <a:ext cx="1632198" cy="1529835"/>
          </a:xfrm>
          <a:prstGeom prst="rect">
            <a:avLst/>
          </a:prstGeom>
        </p:spPr>
      </p:pic>
      <p:pic>
        <p:nvPicPr>
          <p:cNvPr id="83" name="Graphic 82">
            <a:extLst>
              <a:ext uri="{FF2B5EF4-FFF2-40B4-BE49-F238E27FC236}">
                <a16:creationId xmlns:a16="http://schemas.microsoft.com/office/drawing/2014/main" id="{6083709A-83B6-4EC1-9735-D093FA757EA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84" name="Rectangle 83">
            <a:extLst>
              <a:ext uri="{FF2B5EF4-FFF2-40B4-BE49-F238E27FC236}">
                <a16:creationId xmlns:a16="http://schemas.microsoft.com/office/drawing/2014/main" id="{FD65E029-88FF-4804-8777-3DE39F1C3FF4}"/>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85" name="TextBox 84">
            <a:extLst>
              <a:ext uri="{FF2B5EF4-FFF2-40B4-BE49-F238E27FC236}">
                <a16:creationId xmlns:a16="http://schemas.microsoft.com/office/drawing/2014/main" id="{184F69E1-033B-4FD9-94FD-07D3E85D508D}"/>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6" name="TextBox 85">
            <a:extLst>
              <a:ext uri="{FF2B5EF4-FFF2-40B4-BE49-F238E27FC236}">
                <a16:creationId xmlns:a16="http://schemas.microsoft.com/office/drawing/2014/main" id="{CE6C7DDE-C01B-428D-AA1E-AEC416ABED20}"/>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87" name="TextBox 86">
            <a:extLst>
              <a:ext uri="{FF2B5EF4-FFF2-40B4-BE49-F238E27FC236}">
                <a16:creationId xmlns:a16="http://schemas.microsoft.com/office/drawing/2014/main" id="{5884EDCF-FFFB-4B72-8193-6A9746355EE3}"/>
              </a:ext>
            </a:extLst>
          </p:cNvPr>
          <p:cNvSpPr txBox="1"/>
          <p:nvPr/>
        </p:nvSpPr>
        <p:spPr>
          <a:xfrm>
            <a:off x="455613" y="1692293"/>
            <a:ext cx="9347200" cy="2062103"/>
          </a:xfrm>
          <a:prstGeom prst="rect">
            <a:avLst/>
          </a:prstGeom>
          <a:noFill/>
        </p:spPr>
        <p:txBody>
          <a:bodyPr wrap="square">
            <a:spAutoFit/>
          </a:bodyPr>
          <a:lstStyle/>
          <a:p>
            <a:pPr>
              <a:lnSpc>
                <a:spcPct val="100000"/>
              </a:lnSpc>
            </a:pPr>
            <a:r>
              <a:rPr lang="en-US" sz="2800" b="1" u="none" dirty="0">
                <a:latin typeface="Huawei Sans" panose="020C0503030203020204" pitchFamily="34" charset="0"/>
              </a:rPr>
              <a:t>Step 5: </a:t>
            </a:r>
            <a:r>
              <a:rPr lang="en-US" sz="2400" b="0" u="none" dirty="0">
                <a:latin typeface="Huawei Sans" panose="020C0503030203020204" pitchFamily="34" charset="0"/>
              </a:rPr>
              <a:t>Once the resources</a:t>
            </a:r>
            <a:r>
              <a:rPr lang="en-US" altLang="zh-CN" sz="2400" b="0" u="none" dirty="0">
                <a:latin typeface="Huawei Sans" panose="020C0503030203020204" pitchFamily="34" charset="0"/>
              </a:rPr>
              <a:t> are obtained</a:t>
            </a:r>
            <a:r>
              <a:rPr lang="en-US" sz="2400" b="0" u="none" dirty="0">
                <a:latin typeface="Huawei Sans" panose="020C0503030203020204" pitchFamily="34" charset="0"/>
              </a:rPr>
              <a:t>, ApplicationMaster asks NodeManager to start the tasks.</a:t>
            </a:r>
          </a:p>
          <a:p>
            <a:pPr>
              <a:lnSpc>
                <a:spcPct val="100000"/>
              </a:lnSpc>
            </a:pPr>
            <a:endParaRPr lang="en-US" sz="2400" b="0" u="none" dirty="0">
              <a:latin typeface="Huawei Sans" panose="020C0503030203020204" pitchFamily="34" charset="0"/>
            </a:endParaRPr>
          </a:p>
          <a:p>
            <a:pPr>
              <a:lnSpc>
                <a:spcPct val="100000"/>
              </a:lnSpc>
            </a:pPr>
            <a:r>
              <a:rPr lang="en-US" sz="2800" b="1" dirty="0">
                <a:latin typeface="Huawei Sans" panose="020C0503030203020204" pitchFamily="34" charset="0"/>
              </a:rPr>
              <a:t>Step 6: </a:t>
            </a:r>
            <a:r>
              <a:rPr lang="en-US" sz="2400" b="0" u="none" dirty="0">
                <a:latin typeface="Huawei Sans" panose="020C0503030203020204" pitchFamily="34" charset="0"/>
              </a:rPr>
              <a:t>After setting an operating environment, NodeManager writes task start commands into a script and runs this script to start the tasks.</a:t>
            </a:r>
          </a:p>
        </p:txBody>
      </p:sp>
    </p:spTree>
    <p:extLst>
      <p:ext uri="{BB962C8B-B14F-4D97-AF65-F5344CB8AC3E}">
        <p14:creationId xmlns:p14="http://schemas.microsoft.com/office/powerpoint/2010/main" val="2683675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标题 3"/>
          <p:cNvSpPr>
            <a:spLocks noGrp="1"/>
          </p:cNvSpPr>
          <p:nvPr>
            <p:ph type="title"/>
          </p:nvPr>
        </p:nvSpPr>
        <p:spPr>
          <a:xfrm>
            <a:off x="587961" y="1105948"/>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Job Scheduling Process of MapReduce on YARN</a:t>
            </a:r>
            <a:endParaRPr lang="zh-CN" altLang="en-US" sz="3600" b="1" dirty="0">
              <a:solidFill>
                <a:srgbClr val="784658"/>
              </a:solidFill>
              <a:latin typeface="Huawei Sans" panose="020C0503030203020204" pitchFamily="34" charset="0"/>
              <a:ea typeface="+mn-ea"/>
              <a:cs typeface="+mn-cs"/>
              <a:sym typeface="Huawei Sans" panose="020C0503030203020204" pitchFamily="34" charset="0"/>
            </a:endParaRPr>
          </a:p>
        </p:txBody>
      </p:sp>
      <p:pic>
        <p:nvPicPr>
          <p:cNvPr id="82" name="Picture 81">
            <a:extLst>
              <a:ext uri="{FF2B5EF4-FFF2-40B4-BE49-F238E27FC236}">
                <a16:creationId xmlns:a16="http://schemas.microsoft.com/office/drawing/2014/main" id="{7153E68D-E5BA-429F-A67D-89583DF72FC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63200" y="-471710"/>
            <a:ext cx="1632198" cy="1529835"/>
          </a:xfrm>
          <a:prstGeom prst="rect">
            <a:avLst/>
          </a:prstGeom>
        </p:spPr>
      </p:pic>
      <p:pic>
        <p:nvPicPr>
          <p:cNvPr id="83" name="Graphic 82">
            <a:extLst>
              <a:ext uri="{FF2B5EF4-FFF2-40B4-BE49-F238E27FC236}">
                <a16:creationId xmlns:a16="http://schemas.microsoft.com/office/drawing/2014/main" id="{6083709A-83B6-4EC1-9735-D093FA757EA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84" name="Rectangle 83">
            <a:extLst>
              <a:ext uri="{FF2B5EF4-FFF2-40B4-BE49-F238E27FC236}">
                <a16:creationId xmlns:a16="http://schemas.microsoft.com/office/drawing/2014/main" id="{FD65E029-88FF-4804-8777-3DE39F1C3FF4}"/>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85" name="TextBox 84">
            <a:extLst>
              <a:ext uri="{FF2B5EF4-FFF2-40B4-BE49-F238E27FC236}">
                <a16:creationId xmlns:a16="http://schemas.microsoft.com/office/drawing/2014/main" id="{184F69E1-033B-4FD9-94FD-07D3E85D508D}"/>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6" name="TextBox 85">
            <a:extLst>
              <a:ext uri="{FF2B5EF4-FFF2-40B4-BE49-F238E27FC236}">
                <a16:creationId xmlns:a16="http://schemas.microsoft.com/office/drawing/2014/main" id="{CE6C7DDE-C01B-428D-AA1E-AEC416ABED20}"/>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87" name="TextBox 86">
            <a:extLst>
              <a:ext uri="{FF2B5EF4-FFF2-40B4-BE49-F238E27FC236}">
                <a16:creationId xmlns:a16="http://schemas.microsoft.com/office/drawing/2014/main" id="{5884EDCF-FFFB-4B72-8193-6A9746355EE3}"/>
              </a:ext>
            </a:extLst>
          </p:cNvPr>
          <p:cNvSpPr txBox="1"/>
          <p:nvPr/>
        </p:nvSpPr>
        <p:spPr>
          <a:xfrm>
            <a:off x="820014" y="1833364"/>
            <a:ext cx="10559185" cy="2431435"/>
          </a:xfrm>
          <a:prstGeom prst="rect">
            <a:avLst/>
          </a:prstGeom>
          <a:noFill/>
        </p:spPr>
        <p:txBody>
          <a:bodyPr wrap="square">
            <a:spAutoFit/>
          </a:bodyPr>
          <a:lstStyle/>
          <a:p>
            <a:pPr>
              <a:lnSpc>
                <a:spcPct val="100000"/>
              </a:lnSpc>
            </a:pPr>
            <a:r>
              <a:rPr lang="en-US" sz="2800" b="1" u="none" dirty="0">
                <a:latin typeface="Huawei Sans" panose="020C0503030203020204" pitchFamily="34" charset="0"/>
              </a:rPr>
              <a:t>Step 7: </a:t>
            </a:r>
            <a:r>
              <a:rPr lang="en-US" sz="2400" b="0" u="none" dirty="0">
                <a:latin typeface="Huawei Sans" panose="020C0503030203020204" pitchFamily="34" charset="0"/>
              </a:rPr>
              <a:t>Each task uses RPC to report status and progress to ApplicationMaster so that ApplicationMaster can restart a task if the task fails. </a:t>
            </a:r>
            <a:r>
              <a:rPr lang="en-US" altLang="zh-CN" sz="2400" dirty="0">
                <a:effectLst/>
                <a:latin typeface="Huawei Sans" panose="020C0503030203020204" pitchFamily="34" charset="0"/>
                <a:ea typeface="方正兰亭黑简体" panose="02000000000000000000" pitchFamily="2" charset="-122"/>
              </a:rPr>
              <a:t>Users can access applications at any time while they are running.</a:t>
            </a:r>
            <a:endParaRPr lang="en-US" altLang="zh-CN" sz="2400" dirty="0">
              <a:latin typeface="Huawei Sans" panose="020C0503030203020204" pitchFamily="34" charset="0"/>
            </a:endParaRPr>
          </a:p>
          <a:p>
            <a:pPr>
              <a:lnSpc>
                <a:spcPct val="100000"/>
              </a:lnSpc>
            </a:pPr>
            <a:endParaRPr lang="en-US" sz="2400" b="0" u="none" dirty="0">
              <a:latin typeface="Huawei Sans" panose="020C0503030203020204" pitchFamily="34" charset="0"/>
            </a:endParaRPr>
          </a:p>
          <a:p>
            <a:pPr>
              <a:lnSpc>
                <a:spcPct val="100000"/>
              </a:lnSpc>
            </a:pPr>
            <a:r>
              <a:rPr lang="en-US" sz="2800" b="1" dirty="0">
                <a:latin typeface="Huawei Sans" panose="020C0503030203020204" pitchFamily="34" charset="0"/>
              </a:rPr>
              <a:t>Step 8: </a:t>
            </a:r>
            <a:r>
              <a:rPr lang="en-US" sz="2400" b="0" u="none" dirty="0">
                <a:latin typeface="Huawei Sans" panose="020C0503030203020204" pitchFamily="34" charset="0"/>
              </a:rPr>
              <a:t>After the applications end, ApplicationMaster deregisters itself from ResourceManager and closes</a:t>
            </a:r>
            <a:endParaRPr lang="en-US" sz="2400" dirty="0"/>
          </a:p>
        </p:txBody>
      </p:sp>
    </p:spTree>
    <p:extLst>
      <p:ext uri="{BB962C8B-B14F-4D97-AF65-F5344CB8AC3E}">
        <p14:creationId xmlns:p14="http://schemas.microsoft.com/office/powerpoint/2010/main" val="33448524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723171" y="422355"/>
            <a:ext cx="11293475" cy="497095"/>
          </a:xfrm>
        </p:spPr>
        <p:txBody>
          <a:bodyPr>
            <a:noAutofit/>
          </a:bodyPr>
          <a:lstStyle/>
          <a:p>
            <a:r>
              <a:rPr lang="zh-CN" altLang="en-US" sz="3600" b="1" dirty="0">
                <a:solidFill>
                  <a:srgbClr val="784658"/>
                </a:solidFill>
                <a:ea typeface="+mn-ea"/>
                <a:cs typeface="+mn-cs"/>
              </a:rPr>
              <a:t>HA Solution </a:t>
            </a:r>
            <a:r>
              <a:rPr lang="en-US" altLang="zh-CN" sz="3600" b="1" dirty="0">
                <a:solidFill>
                  <a:srgbClr val="784658"/>
                </a:solidFill>
                <a:ea typeface="+mn-ea"/>
                <a:cs typeface="+mn-cs"/>
              </a:rPr>
              <a:t>of YARN</a:t>
            </a:r>
            <a:endParaRPr lang="zh-CN" altLang="en-US" sz="3600" b="1" dirty="0">
              <a:solidFill>
                <a:srgbClr val="784658"/>
              </a:solidFill>
              <a:ea typeface="+mn-ea"/>
              <a:cs typeface="+mn-cs"/>
              <a:sym typeface="Huawei Sans" panose="020C0503030203020204" pitchFamily="34" charset="0"/>
            </a:endParaRPr>
          </a:p>
        </p:txBody>
      </p:sp>
      <p:sp>
        <p:nvSpPr>
          <p:cNvPr id="3" name="文本占位符 2"/>
          <p:cNvSpPr>
            <a:spLocks noGrp="1"/>
          </p:cNvSpPr>
          <p:nvPr>
            <p:ph type="body" sz="quarter" idx="10"/>
          </p:nvPr>
        </p:nvSpPr>
        <p:spPr/>
        <p:txBody>
          <a:bodyPr>
            <a:noAutofit/>
          </a:bodyPr>
          <a:lstStyle/>
          <a:p>
            <a:pPr algn="l"/>
            <a:r>
              <a:rPr sz="2000" b="0" u="none" dirty="0">
                <a:latin typeface="Huawei Sans" panose="020C0503030203020204" pitchFamily="34" charset="0"/>
              </a:rPr>
              <a:t>ResourceManager in YARN is responsible for resource management and task scheduling of the entire cluster. The YARN HA solution uses redundant ResourceManager nodes to solve SPOFs.</a:t>
            </a:r>
            <a:endParaRPr lang="zh-CN" altLang="en-US" sz="2000" dirty="0">
              <a:latin typeface="Huawei Sans" panose="020C0503030203020204" pitchFamily="34" charset="0"/>
              <a:sym typeface="Huawei Sans" panose="020C0503030203020204" pitchFamily="34" charset="0"/>
            </a:endParaRPr>
          </a:p>
        </p:txBody>
      </p:sp>
      <p:grpSp>
        <p:nvGrpSpPr>
          <p:cNvPr id="4" name="组合 3"/>
          <p:cNvGrpSpPr/>
          <p:nvPr/>
        </p:nvGrpSpPr>
        <p:grpSpPr>
          <a:xfrm>
            <a:off x="1723171" y="2394226"/>
            <a:ext cx="8664161" cy="3483354"/>
            <a:chOff x="1939158" y="2843726"/>
            <a:chExt cx="7613226" cy="3033546"/>
          </a:xfrm>
        </p:grpSpPr>
        <p:sp>
          <p:nvSpPr>
            <p:cNvPr id="5" name="圆角矩形 4"/>
            <p:cNvSpPr/>
            <p:nvPr/>
          </p:nvSpPr>
          <p:spPr bwMode="auto">
            <a:xfrm>
              <a:off x="3179676" y="4775510"/>
              <a:ext cx="5580620" cy="1101762"/>
            </a:xfrm>
            <a:prstGeom prst="roundRect">
              <a:avLst/>
            </a:prstGeom>
            <a:solidFill>
              <a:srgbClr val="BEE9EE"/>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algn="ctr"/>
              <a:r>
                <a:rPr b="0" u="none" dirty="0">
                  <a:latin typeface="Huawei Sans" panose="020C0503030203020204" pitchFamily="34" charset="0"/>
                </a:rPr>
                <a:t>ZooKeeper cluster</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6" name="圆角矩形 5"/>
            <p:cNvSpPr/>
            <p:nvPr/>
          </p:nvSpPr>
          <p:spPr bwMode="auto">
            <a:xfrm>
              <a:off x="3431704" y="5203029"/>
              <a:ext cx="1395772" cy="584448"/>
            </a:xfrm>
            <a:prstGeom prst="roundRect">
              <a:avLst/>
            </a:prstGeom>
            <a:solidFill>
              <a:srgbClr val="56C4D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p>
              <a:pPr algn="ctr"/>
              <a:r>
                <a:rPr b="0" u="none" dirty="0">
                  <a:latin typeface="Huawei Sans" panose="020C0503030203020204" pitchFamily="34" charset="0"/>
                </a:rPr>
                <a:t>ZooKeeper</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7" name="圆角矩形 6"/>
            <p:cNvSpPr/>
            <p:nvPr/>
          </p:nvSpPr>
          <p:spPr bwMode="auto">
            <a:xfrm>
              <a:off x="2711625" y="3060452"/>
              <a:ext cx="1921655" cy="584448"/>
            </a:xfrm>
            <a:prstGeom prst="roundRect">
              <a:avLst/>
            </a:prstGeom>
            <a:solidFill>
              <a:srgbClr val="E4F6F8"/>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p>
              <a:pPr algn="ctr"/>
              <a:r>
                <a:rPr b="0" u="none" dirty="0">
                  <a:latin typeface="Huawei Sans" panose="020C0503030203020204" pitchFamily="34" charset="0"/>
                </a:rPr>
                <a:t>Active ResourceManager</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8" name="圆角矩形 7"/>
            <p:cNvSpPr/>
            <p:nvPr/>
          </p:nvSpPr>
          <p:spPr bwMode="auto">
            <a:xfrm>
              <a:off x="7572164" y="3060452"/>
              <a:ext cx="1980220" cy="584448"/>
            </a:xfrm>
            <a:prstGeom prst="roundRect">
              <a:avLst/>
            </a:prstGeom>
            <a:solidFill>
              <a:srgbClr val="E4F6F8"/>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noAutofit/>
            </a:bodyPr>
            <a:lstStyle/>
            <a:p>
              <a:pPr algn="ctr" fontAlgn="auto">
                <a:spcBef>
                  <a:spcPts val="0"/>
                </a:spcBef>
                <a:spcAft>
                  <a:spcPts val="0"/>
                </a:spcAft>
              </a:pPr>
              <a:r>
                <a:rPr b="0" u="none" dirty="0">
                  <a:latin typeface="Huawei Sans" panose="020C0503030203020204" pitchFamily="34" charset="0"/>
                </a:rPr>
                <a:t>Standby ResourceManager</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9" name="圆角矩形 8"/>
            <p:cNvSpPr/>
            <p:nvPr/>
          </p:nvSpPr>
          <p:spPr bwMode="auto">
            <a:xfrm>
              <a:off x="5282085" y="5203029"/>
              <a:ext cx="1395772" cy="584448"/>
            </a:xfrm>
            <a:prstGeom prst="roundRect">
              <a:avLst/>
            </a:prstGeom>
            <a:solidFill>
              <a:srgbClr val="56C4D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p>
              <a:pPr algn="ctr"/>
              <a:r>
                <a:rPr b="0" u="none" dirty="0">
                  <a:latin typeface="Huawei Sans" panose="020C0503030203020204" pitchFamily="34" charset="0"/>
                </a:rPr>
                <a:t>ZooKeeper</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10" name="圆角矩形 9"/>
            <p:cNvSpPr/>
            <p:nvPr/>
          </p:nvSpPr>
          <p:spPr bwMode="auto">
            <a:xfrm>
              <a:off x="7132466" y="5203029"/>
              <a:ext cx="1395772" cy="584448"/>
            </a:xfrm>
            <a:prstGeom prst="roundRect">
              <a:avLst/>
            </a:prstGeom>
            <a:solidFill>
              <a:srgbClr val="56C4D2"/>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noAutofit/>
            </a:bodyPr>
            <a:lstStyle/>
            <a:p>
              <a:pPr algn="ctr"/>
              <a:r>
                <a:rPr b="0" u="none" dirty="0">
                  <a:latin typeface="Huawei Sans" panose="020C0503030203020204" pitchFamily="34" charset="0"/>
                </a:rPr>
                <a:t>ZooKeeper</a:t>
              </a:r>
              <a:endParaRPr lang="zh-CN" altLang="en-US" dirty="0">
                <a:latin typeface="Huawei Sans" panose="020C0503030203020204" pitchFamily="34" charset="0"/>
                <a:ea typeface="方正兰亭黑简体" panose="02000000000000000000" pitchFamily="2" charset="-122"/>
                <a:sym typeface="Huawei Sans" panose="020C0503030203020204" pitchFamily="34" charset="0"/>
              </a:endParaRPr>
            </a:p>
          </p:txBody>
        </p:sp>
        <p:cxnSp>
          <p:nvCxnSpPr>
            <p:cNvPr id="12" name="直接箭头连接符 11"/>
            <p:cNvCxnSpPr>
              <a:stCxn id="7" idx="2"/>
              <a:endCxn id="5" idx="0"/>
            </p:cNvCxnSpPr>
            <p:nvPr/>
          </p:nvCxnSpPr>
          <p:spPr bwMode="auto">
            <a:xfrm>
              <a:off x="3672452" y="3644900"/>
              <a:ext cx="2297534" cy="1130610"/>
            </a:xfrm>
            <a:prstGeom prst="straightConnector1">
              <a:avLst/>
            </a:prstGeom>
            <a:solidFill>
              <a:schemeClr val="accent1"/>
            </a:solidFill>
            <a:ln w="9525" cap="flat" cmpd="sng" algn="ctr">
              <a:solidFill>
                <a:schemeClr val="tx1"/>
              </a:solidFill>
              <a:prstDash val="solid"/>
              <a:round/>
              <a:headEnd type="none" w="med" len="med"/>
              <a:tailEnd type="triangle"/>
            </a:ln>
            <a:effectLst/>
          </p:spPr>
        </p:cxnSp>
        <p:sp>
          <p:nvSpPr>
            <p:cNvPr id="13" name="文本框 12"/>
            <p:cNvSpPr txBox="1"/>
            <p:nvPr/>
          </p:nvSpPr>
          <p:spPr bwMode="auto">
            <a:xfrm>
              <a:off x="1939158" y="4185352"/>
              <a:ext cx="3093104" cy="570373"/>
            </a:xfrm>
            <a:prstGeom prst="rect">
              <a:avLst/>
            </a:prstGeom>
            <a:noFill/>
            <a:ln w="9525">
              <a:noFill/>
              <a:miter lim="800000"/>
              <a:headEnd/>
              <a:tailEnd/>
            </a:ln>
          </p:spPr>
          <p:txBody>
            <a:bodyPr wrap="square" lIns="99980" tIns="49986" rIns="99980" bIns="49986" rtlCol="0">
              <a:noAutofit/>
            </a:bodyPr>
            <a:lstStyle/>
            <a:p>
              <a:pPr algn="ctr" defTabSz="1001649" eaLnBrk="0" fontAlgn="auto" hangingPunct="0">
                <a:spcBef>
                  <a:spcPts val="0"/>
                </a:spcBef>
                <a:spcAft>
                  <a:spcPts val="0"/>
                </a:spcAft>
              </a:pPr>
              <a:r>
                <a:rPr sz="1600" b="0" u="none" dirty="0">
                  <a:latin typeface="Huawei Sans" panose="020C0503030203020204" pitchFamily="34" charset="0"/>
                </a:rPr>
                <a:t>1. The active RM writes its states into the ZooKeeper cluster.</a:t>
              </a:r>
              <a:endParaRPr lang="zh-CN" altLang="en-US" sz="1600" dirty="0">
                <a:latin typeface="Huawei Sans" panose="020C0503030203020204" pitchFamily="34" charset="0"/>
                <a:ea typeface="方正兰亭黑简体" panose="02000000000000000000" pitchFamily="2" charset="-122"/>
                <a:cs typeface="Huawei Sans" panose="020C0503030203020204" pitchFamily="34" charset="0"/>
                <a:sym typeface="Huawei Sans" panose="020C0503030203020204" pitchFamily="34" charset="0"/>
              </a:endParaRPr>
            </a:p>
          </p:txBody>
        </p:sp>
        <p:cxnSp>
          <p:nvCxnSpPr>
            <p:cNvPr id="14" name="直接箭头连接符 13"/>
            <p:cNvCxnSpPr>
              <a:stCxn id="7" idx="3"/>
              <a:endCxn id="8" idx="1"/>
            </p:cNvCxnSpPr>
            <p:nvPr/>
          </p:nvCxnSpPr>
          <p:spPr bwMode="auto">
            <a:xfrm>
              <a:off x="4633280" y="3352676"/>
              <a:ext cx="2938885" cy="0"/>
            </a:xfrm>
            <a:prstGeom prst="straightConnector1">
              <a:avLst/>
            </a:prstGeom>
            <a:solidFill>
              <a:schemeClr val="accent1"/>
            </a:solidFill>
            <a:ln w="9525" cap="flat" cmpd="sng" algn="ctr">
              <a:solidFill>
                <a:schemeClr val="tx1"/>
              </a:solidFill>
              <a:prstDash val="dash"/>
              <a:round/>
              <a:headEnd type="none" w="med" len="med"/>
              <a:tailEnd type="triangle"/>
            </a:ln>
            <a:effectLst/>
          </p:spPr>
        </p:cxnSp>
        <p:sp>
          <p:nvSpPr>
            <p:cNvPr id="17" name="文本框 16"/>
            <p:cNvSpPr txBox="1"/>
            <p:nvPr/>
          </p:nvSpPr>
          <p:spPr bwMode="auto">
            <a:xfrm>
              <a:off x="4763852" y="2843726"/>
              <a:ext cx="2556284" cy="471382"/>
            </a:xfrm>
            <a:prstGeom prst="rect">
              <a:avLst/>
            </a:prstGeom>
            <a:noFill/>
            <a:ln w="9525">
              <a:noFill/>
              <a:miter lim="800000"/>
              <a:headEnd/>
              <a:tailEnd/>
            </a:ln>
          </p:spPr>
          <p:txBody>
            <a:bodyPr wrap="square" lIns="99980" tIns="49986" rIns="99980" bIns="49986" rtlCol="0">
              <a:noAutofit/>
            </a:bodyPr>
            <a:lstStyle/>
            <a:p>
              <a:pPr algn="ctr" defTabSz="1001649" eaLnBrk="0" fontAlgn="auto" hangingPunct="0">
                <a:spcBef>
                  <a:spcPts val="0"/>
                </a:spcBef>
                <a:spcAft>
                  <a:spcPts val="0"/>
                </a:spcAft>
              </a:pPr>
              <a:r>
                <a:rPr sz="1600" b="0" u="none" dirty="0">
                  <a:latin typeface="Huawei Sans" panose="020C0503030203020204" pitchFamily="34" charset="0"/>
                </a:rPr>
                <a:t>2. Automatically fails over if the active RM fails.</a:t>
              </a:r>
              <a:endParaRPr lang="zh-CN" altLang="en-US" sz="1600" dirty="0">
                <a:latin typeface="Huawei Sans" panose="020C0503030203020204" pitchFamily="34" charset="0"/>
                <a:ea typeface="方正兰亭黑简体" panose="02000000000000000000" pitchFamily="2" charset="-122"/>
                <a:cs typeface="Huawei Sans" panose="020C0503030203020204" pitchFamily="34" charset="0"/>
                <a:sym typeface="Huawei Sans" panose="020C0503030203020204" pitchFamily="34" charset="0"/>
              </a:endParaRPr>
            </a:p>
          </p:txBody>
        </p:sp>
      </p:grpSp>
      <p:pic>
        <p:nvPicPr>
          <p:cNvPr id="15" name="Picture 14">
            <a:extLst>
              <a:ext uri="{FF2B5EF4-FFF2-40B4-BE49-F238E27FC236}">
                <a16:creationId xmlns:a16="http://schemas.microsoft.com/office/drawing/2014/main" id="{88E51DBC-3D0F-4260-A1F5-692476E5FB4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255002" y="-342563"/>
            <a:ext cx="1632198" cy="1529835"/>
          </a:xfrm>
          <a:prstGeom prst="rect">
            <a:avLst/>
          </a:prstGeom>
        </p:spPr>
      </p:pic>
      <p:pic>
        <p:nvPicPr>
          <p:cNvPr id="16" name="Graphic 15">
            <a:extLst>
              <a:ext uri="{FF2B5EF4-FFF2-40B4-BE49-F238E27FC236}">
                <a16:creationId xmlns:a16="http://schemas.microsoft.com/office/drawing/2014/main" id="{AF185D4D-C395-4C2B-B3DF-4ABC9AFD76E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18" name="Rectangle 17">
            <a:extLst>
              <a:ext uri="{FF2B5EF4-FFF2-40B4-BE49-F238E27FC236}">
                <a16:creationId xmlns:a16="http://schemas.microsoft.com/office/drawing/2014/main" id="{83AD3607-0DD2-4387-99C3-031909F7FE38}"/>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9" name="TextBox 18">
            <a:extLst>
              <a:ext uri="{FF2B5EF4-FFF2-40B4-BE49-F238E27FC236}">
                <a16:creationId xmlns:a16="http://schemas.microsoft.com/office/drawing/2014/main" id="{9A5FFEA2-3A5C-44CE-A258-11A92E4A25FA}"/>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20" name="TextBox 19">
            <a:extLst>
              <a:ext uri="{FF2B5EF4-FFF2-40B4-BE49-F238E27FC236}">
                <a16:creationId xmlns:a16="http://schemas.microsoft.com/office/drawing/2014/main" id="{0FA3D55E-2E08-442A-AD2F-AA3C243CBBB4}"/>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4009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079250" y="879024"/>
            <a:ext cx="11293475" cy="497095"/>
          </a:xfrm>
        </p:spPr>
        <p:txBody>
          <a:bodyPr>
            <a:noAutofit/>
          </a:bodyPr>
          <a:lstStyle/>
          <a:p>
            <a:r>
              <a:rPr lang="zh-CN" altLang="en-US" sz="3600" b="1" dirty="0">
                <a:solidFill>
                  <a:srgbClr val="784658"/>
                </a:solidFill>
                <a:latin typeface="Huawei Sans" panose="020C0503030203020204" pitchFamily="34" charset="0"/>
                <a:ea typeface="+mn-ea"/>
                <a:cs typeface="+mn-cs"/>
              </a:rPr>
              <a:t>Fault Tolerance Mechanism of YARN ApplicationMaster</a:t>
            </a:r>
            <a:endParaRPr lang="zh-CN" altLang="en-US" sz="3600" b="1" dirty="0">
              <a:solidFill>
                <a:srgbClr val="784658"/>
              </a:solidFill>
              <a:latin typeface="Huawei Sans" panose="020C0503030203020204" pitchFamily="34" charset="0"/>
              <a:ea typeface="+mn-ea"/>
              <a:cs typeface="+mn-cs"/>
              <a:sym typeface="Huawei Sans" panose="020C0503030203020204" pitchFamily="34" charset="0"/>
            </a:endParaRPr>
          </a:p>
        </p:txBody>
      </p:sp>
      <p:cxnSp>
        <p:nvCxnSpPr>
          <p:cNvPr id="18" name="直接箭头连接符 12"/>
          <p:cNvCxnSpPr>
            <a:cxnSpLocks noChangeShapeType="1"/>
          </p:cNvCxnSpPr>
          <p:nvPr/>
        </p:nvCxnSpPr>
        <p:spPr bwMode="auto">
          <a:xfrm>
            <a:off x="4700098" y="2084724"/>
            <a:ext cx="1791712" cy="638255"/>
          </a:xfrm>
          <a:prstGeom prst="straightConnector1">
            <a:avLst/>
          </a:prstGeom>
          <a:noFill/>
          <a:ln w="28575" algn="ctr">
            <a:solidFill>
              <a:schemeClr val="bg1">
                <a:lumMod val="50000"/>
              </a:schemeClr>
            </a:solidFill>
            <a:prstDash val="lgDash"/>
            <a:round/>
            <a:headEnd/>
            <a:tailEnd type="triangle" w="lg" len="lg"/>
          </a:ln>
          <a:extLst>
            <a:ext uri="{909E8E84-426E-40DD-AFC4-6F175D3DCCD1}">
              <a14:hiddenFill xmlns:a14="http://schemas.microsoft.com/office/drawing/2010/main">
                <a:noFill/>
              </a14:hiddenFill>
            </a:ext>
          </a:extLst>
        </p:spPr>
      </p:cxnSp>
      <p:cxnSp>
        <p:nvCxnSpPr>
          <p:cNvPr id="19" name="直接箭头连接符 16"/>
          <p:cNvCxnSpPr>
            <a:cxnSpLocks noChangeShapeType="1"/>
          </p:cNvCxnSpPr>
          <p:nvPr/>
        </p:nvCxnSpPr>
        <p:spPr bwMode="auto">
          <a:xfrm flipV="1">
            <a:off x="4700099" y="2806434"/>
            <a:ext cx="1798061" cy="770533"/>
          </a:xfrm>
          <a:prstGeom prst="straightConnector1">
            <a:avLst/>
          </a:prstGeom>
          <a:noFill/>
          <a:ln w="28575" algn="ctr">
            <a:solidFill>
              <a:schemeClr val="bg1">
                <a:lumMod val="50000"/>
              </a:schemeClr>
            </a:solidFill>
            <a:prstDash val="lgDash"/>
            <a:round/>
            <a:headEnd/>
            <a:tailEnd type="triangle" w="lg" len="lg"/>
          </a:ln>
          <a:extLst>
            <a:ext uri="{909E8E84-426E-40DD-AFC4-6F175D3DCCD1}">
              <a14:hiddenFill xmlns:a14="http://schemas.microsoft.com/office/drawing/2010/main">
                <a:noFill/>
              </a14:hiddenFill>
            </a:ext>
          </a:extLst>
        </p:spPr>
      </p:cxnSp>
      <p:cxnSp>
        <p:nvCxnSpPr>
          <p:cNvPr id="20" name="直接箭头连接符 20"/>
          <p:cNvCxnSpPr>
            <a:cxnSpLocks noChangeShapeType="1"/>
          </p:cNvCxnSpPr>
          <p:nvPr/>
        </p:nvCxnSpPr>
        <p:spPr bwMode="auto">
          <a:xfrm flipV="1">
            <a:off x="4700098" y="2997002"/>
            <a:ext cx="1791712" cy="2169852"/>
          </a:xfrm>
          <a:prstGeom prst="straightConnector1">
            <a:avLst/>
          </a:prstGeom>
          <a:noFill/>
          <a:ln w="28575" algn="ctr">
            <a:solidFill>
              <a:schemeClr val="bg1">
                <a:lumMod val="50000"/>
              </a:schemeClr>
            </a:solidFill>
            <a:prstDash val="lgDash"/>
            <a:round/>
            <a:headEnd/>
            <a:tailEnd type="triangle" w="lg" len="lg"/>
          </a:ln>
          <a:extLst>
            <a:ext uri="{909E8E84-426E-40DD-AFC4-6F175D3DCCD1}">
              <a14:hiddenFill xmlns:a14="http://schemas.microsoft.com/office/drawing/2010/main">
                <a:noFill/>
              </a14:hiddenFill>
            </a:ext>
          </a:extLst>
        </p:spPr>
      </p:cxnSp>
      <p:cxnSp>
        <p:nvCxnSpPr>
          <p:cNvPr id="21" name="曲线连接符 34"/>
          <p:cNvCxnSpPr>
            <a:cxnSpLocks noChangeShapeType="1"/>
            <a:stCxn id="29" idx="3"/>
          </p:cNvCxnSpPr>
          <p:nvPr/>
        </p:nvCxnSpPr>
        <p:spPr bwMode="auto">
          <a:xfrm>
            <a:off x="4700099" y="2090180"/>
            <a:ext cx="1719900" cy="2127025"/>
          </a:xfrm>
          <a:prstGeom prst="curvedConnector2">
            <a:avLst/>
          </a:prstGeom>
          <a:noFill/>
          <a:ln w="28575" algn="ctr">
            <a:solidFill>
              <a:srgbClr val="30B5C5"/>
            </a:solidFill>
            <a:round/>
            <a:headEnd/>
            <a:tailEnd type="triangle" w="lg" len="lg"/>
          </a:ln>
          <a:extLst>
            <a:ext uri="{909E8E84-426E-40DD-AFC4-6F175D3DCCD1}">
              <a14:hiddenFill xmlns:a14="http://schemas.microsoft.com/office/drawing/2010/main">
                <a:noFill/>
              </a14:hiddenFill>
            </a:ext>
          </a:extLst>
        </p:spPr>
      </p:cxnSp>
      <p:cxnSp>
        <p:nvCxnSpPr>
          <p:cNvPr id="22" name="曲线连接符 36"/>
          <p:cNvCxnSpPr>
            <a:cxnSpLocks noChangeShapeType="1"/>
          </p:cNvCxnSpPr>
          <p:nvPr/>
        </p:nvCxnSpPr>
        <p:spPr bwMode="auto">
          <a:xfrm>
            <a:off x="4700098" y="3576968"/>
            <a:ext cx="1791712" cy="671830"/>
          </a:xfrm>
          <a:prstGeom prst="curvedConnector3">
            <a:avLst>
              <a:gd name="adj1" fmla="val 50000"/>
            </a:avLst>
          </a:prstGeom>
          <a:noFill/>
          <a:ln w="28575" algn="ctr">
            <a:solidFill>
              <a:srgbClr val="30B5C5"/>
            </a:solidFill>
            <a:round/>
            <a:headEnd/>
            <a:tailEnd type="triangle" w="lg" len="lg"/>
          </a:ln>
          <a:extLst>
            <a:ext uri="{909E8E84-426E-40DD-AFC4-6F175D3DCCD1}">
              <a14:hiddenFill xmlns:a14="http://schemas.microsoft.com/office/drawing/2010/main">
                <a:noFill/>
              </a14:hiddenFill>
            </a:ext>
          </a:extLst>
        </p:spPr>
      </p:cxnSp>
      <p:cxnSp>
        <p:nvCxnSpPr>
          <p:cNvPr id="23" name="直接箭头连接符 38"/>
          <p:cNvCxnSpPr>
            <a:cxnSpLocks noChangeShapeType="1"/>
          </p:cNvCxnSpPr>
          <p:nvPr/>
        </p:nvCxnSpPr>
        <p:spPr bwMode="auto">
          <a:xfrm flipV="1">
            <a:off x="4700099" y="4347500"/>
            <a:ext cx="1798061" cy="819354"/>
          </a:xfrm>
          <a:prstGeom prst="straightConnector1">
            <a:avLst/>
          </a:prstGeom>
          <a:noFill/>
          <a:ln w="28575" algn="ctr">
            <a:solidFill>
              <a:srgbClr val="30B5C5"/>
            </a:solidFill>
            <a:round/>
            <a:headEnd/>
            <a:tailEnd type="triangle" w="lg" len="lg"/>
          </a:ln>
          <a:extLst>
            <a:ext uri="{909E8E84-426E-40DD-AFC4-6F175D3DCCD1}">
              <a14:hiddenFill xmlns:a14="http://schemas.microsoft.com/office/drawing/2010/main">
                <a:noFill/>
              </a14:hiddenFill>
            </a:ext>
          </a:extLst>
        </p:spPr>
      </p:cxnSp>
      <p:cxnSp>
        <p:nvCxnSpPr>
          <p:cNvPr id="24" name="曲线连接符 40"/>
          <p:cNvCxnSpPr>
            <a:cxnSpLocks noChangeShapeType="1"/>
          </p:cNvCxnSpPr>
          <p:nvPr/>
        </p:nvCxnSpPr>
        <p:spPr bwMode="auto">
          <a:xfrm>
            <a:off x="7679514" y="2806435"/>
            <a:ext cx="6349" cy="1541065"/>
          </a:xfrm>
          <a:prstGeom prst="curvedConnector3">
            <a:avLst>
              <a:gd name="adj1" fmla="val 6300000"/>
            </a:avLst>
          </a:prstGeom>
          <a:noFill/>
          <a:ln w="28575" algn="ctr">
            <a:solidFill>
              <a:srgbClr val="30B5C5"/>
            </a:solidFill>
            <a:prstDash val="lgDash"/>
            <a:round/>
            <a:headEnd/>
            <a:tailEnd type="triangle" w="lg" len="lg"/>
          </a:ln>
          <a:extLst>
            <a:ext uri="{909E8E84-426E-40DD-AFC4-6F175D3DCCD1}">
              <a14:hiddenFill xmlns:a14="http://schemas.microsoft.com/office/drawing/2010/main">
                <a:noFill/>
              </a14:hiddenFill>
            </a:ext>
          </a:extLst>
        </p:spPr>
      </p:cxnSp>
      <p:sp>
        <p:nvSpPr>
          <p:cNvPr id="25" name="文本框 24"/>
          <p:cNvSpPr txBox="1"/>
          <p:nvPr/>
        </p:nvSpPr>
        <p:spPr bwMode="auto">
          <a:xfrm>
            <a:off x="8083172" y="3218753"/>
            <a:ext cx="2224809" cy="408725"/>
          </a:xfrm>
          <a:prstGeom prst="rect">
            <a:avLst/>
          </a:prstGeom>
          <a:noFill/>
          <a:ln w="9525">
            <a:noFill/>
            <a:miter lim="800000"/>
            <a:headEnd/>
            <a:tailEnd/>
          </a:ln>
        </p:spPr>
        <p:txBody>
          <a:bodyPr wrap="square" lIns="99980" tIns="49986" rIns="99980" bIns="49986">
            <a:noAutofit/>
          </a:bodyPr>
          <a:lstStyle/>
          <a:p>
            <a:pPr algn="ctr" defTabSz="1001549">
              <a:defRPr/>
            </a:pPr>
            <a:r>
              <a:rPr sz="2000" b="0" u="none" dirty="0">
                <a:solidFill>
                  <a:srgbClr val="767676"/>
                </a:solidFill>
                <a:latin typeface="Huawei Sans" panose="020C0503030203020204" pitchFamily="34" charset="0"/>
              </a:rPr>
              <a:t>Restart/Failure</a:t>
            </a:r>
            <a:endParaRPr lang="zh-CN" altLang="en-US" sz="2000" dirty="0">
              <a:solidFill>
                <a:srgbClr val="767676"/>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nvGrpSpPr>
          <p:cNvPr id="26" name="组合 25"/>
          <p:cNvGrpSpPr/>
          <p:nvPr/>
        </p:nvGrpSpPr>
        <p:grpSpPr>
          <a:xfrm>
            <a:off x="2819944" y="1615355"/>
            <a:ext cx="4859570" cy="4009635"/>
            <a:chOff x="5639923" y="3231084"/>
            <a:chExt cx="9720265" cy="8020198"/>
          </a:xfrm>
        </p:grpSpPr>
        <p:sp>
          <p:nvSpPr>
            <p:cNvPr id="27" name="圆角矩形 6"/>
            <p:cNvSpPr>
              <a:spLocks noChangeArrowheads="1"/>
            </p:cNvSpPr>
            <p:nvPr/>
          </p:nvSpPr>
          <p:spPr bwMode="auto">
            <a:xfrm>
              <a:off x="12997206" y="4458649"/>
              <a:ext cx="2362982" cy="2309742"/>
            </a:xfrm>
            <a:prstGeom prst="roundRect">
              <a:avLst>
                <a:gd name="adj" fmla="val 5945"/>
              </a:avLst>
            </a:prstGeom>
            <a:solidFill>
              <a:srgbClr val="BEE9EE"/>
            </a:solidFill>
            <a:ln w="9525" algn="ctr">
              <a:solidFill>
                <a:srgbClr val="30B5C5"/>
              </a:solidFill>
              <a:round/>
              <a:headEnd/>
              <a:tailEnd/>
            </a:ln>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r>
                <a:rPr sz="2000" b="0" u="none" dirty="0">
                  <a:latin typeface="Huawei Sans" panose="020C0503030203020204" pitchFamily="34" charset="0"/>
                </a:rPr>
                <a:t>AM-1</a:t>
              </a:r>
              <a:endParaRPr lang="zh-CN" altLang="en-US" sz="20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28" name="圆角矩形 33"/>
            <p:cNvSpPr>
              <a:spLocks noChangeArrowheads="1"/>
            </p:cNvSpPr>
            <p:nvPr/>
          </p:nvSpPr>
          <p:spPr bwMode="auto">
            <a:xfrm>
              <a:off x="12997206" y="7541135"/>
              <a:ext cx="2362982" cy="2309742"/>
            </a:xfrm>
            <a:prstGeom prst="roundRect">
              <a:avLst>
                <a:gd name="adj" fmla="val 7595"/>
              </a:avLst>
            </a:prstGeom>
            <a:solidFill>
              <a:srgbClr val="BEE9EE"/>
            </a:solidFill>
            <a:ln w="9525" algn="ctr">
              <a:solidFill>
                <a:srgbClr val="30B5C5"/>
              </a:solidFill>
              <a:round/>
              <a:headEnd/>
              <a:tailEnd/>
            </a:ln>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r>
                <a:rPr sz="2000" b="0" u="none" dirty="0">
                  <a:latin typeface="Huawei Sans" panose="020C0503030203020204" pitchFamily="34" charset="0"/>
                </a:rPr>
                <a:t>AM-1</a:t>
              </a:r>
              <a:endParaRPr lang="zh-CN" altLang="en-US" sz="20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29" name="圆角矩形 28"/>
            <p:cNvSpPr>
              <a:spLocks noChangeArrowheads="1"/>
            </p:cNvSpPr>
            <p:nvPr/>
          </p:nvSpPr>
          <p:spPr bwMode="auto">
            <a:xfrm>
              <a:off x="5639923" y="3231084"/>
              <a:ext cx="3760745" cy="1899518"/>
            </a:xfrm>
            <a:prstGeom prst="roundRect">
              <a:avLst>
                <a:gd name="adj" fmla="val 4296"/>
              </a:avLst>
            </a:prstGeom>
            <a:solidFill>
              <a:srgbClr val="56C4D2"/>
            </a:solidFill>
            <a:ln w="9525" algn="ctr">
              <a:noFill/>
              <a:round/>
              <a:headEnd/>
              <a:tailEnd/>
            </a:ln>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endParaRPr lang="zh-CN" altLang="en-US" sz="20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0" name="矩形 29"/>
            <p:cNvSpPr/>
            <p:nvPr/>
          </p:nvSpPr>
          <p:spPr>
            <a:xfrm>
              <a:off x="6197344" y="3826901"/>
              <a:ext cx="2645902" cy="800313"/>
            </a:xfrm>
            <a:prstGeom prst="rect">
              <a:avLst/>
            </a:prstGeom>
          </p:spPr>
          <p:txBody>
            <a:bodyPr wrap="none">
              <a:noAutofit/>
            </a:bodyPr>
            <a:lstStyle/>
            <a:p>
              <a:pPr lvl="0" algn="ctr" fontAlgn="t"/>
              <a:r>
                <a:rPr sz="2000" b="0" u="none" dirty="0">
                  <a:solidFill>
                    <a:schemeClr val="bg1"/>
                  </a:solidFill>
                  <a:latin typeface="Huawei Sans" panose="020C0503030203020204" pitchFamily="34" charset="0"/>
                </a:rPr>
                <a:t>Container</a:t>
              </a:r>
              <a:endParaRPr lang="zh-CN" altLang="en-US" sz="20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1" name="圆角矩形 30"/>
            <p:cNvSpPr>
              <a:spLocks noChangeArrowheads="1"/>
            </p:cNvSpPr>
            <p:nvPr/>
          </p:nvSpPr>
          <p:spPr bwMode="auto">
            <a:xfrm>
              <a:off x="5639923" y="6183412"/>
              <a:ext cx="3760745" cy="1899518"/>
            </a:xfrm>
            <a:prstGeom prst="roundRect">
              <a:avLst>
                <a:gd name="adj" fmla="val 4296"/>
              </a:avLst>
            </a:prstGeom>
            <a:solidFill>
              <a:srgbClr val="56C4D2"/>
            </a:solidFill>
            <a:ln w="9525" algn="ctr">
              <a:noFill/>
              <a:round/>
              <a:headEnd/>
              <a:tailEnd/>
            </a:ln>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endParaRPr lang="zh-CN" altLang="en-US" sz="20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2" name="矩形 31"/>
            <p:cNvSpPr/>
            <p:nvPr/>
          </p:nvSpPr>
          <p:spPr>
            <a:xfrm>
              <a:off x="6197344" y="6779229"/>
              <a:ext cx="2645902" cy="800313"/>
            </a:xfrm>
            <a:prstGeom prst="rect">
              <a:avLst/>
            </a:prstGeom>
          </p:spPr>
          <p:txBody>
            <a:bodyPr wrap="none">
              <a:noAutofit/>
            </a:bodyPr>
            <a:lstStyle/>
            <a:p>
              <a:pPr lvl="0" algn="ctr" fontAlgn="t"/>
              <a:r>
                <a:rPr sz="2000" b="0" u="none" dirty="0">
                  <a:solidFill>
                    <a:schemeClr val="bg1"/>
                  </a:solidFill>
                  <a:latin typeface="Huawei Sans" panose="020C0503030203020204" pitchFamily="34" charset="0"/>
                </a:rPr>
                <a:t>Container</a:t>
              </a:r>
              <a:endParaRPr lang="zh-CN" altLang="en-US" sz="20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3" name="圆角矩形 32"/>
            <p:cNvSpPr>
              <a:spLocks noChangeArrowheads="1"/>
            </p:cNvSpPr>
            <p:nvPr/>
          </p:nvSpPr>
          <p:spPr bwMode="auto">
            <a:xfrm>
              <a:off x="5639923" y="9351764"/>
              <a:ext cx="3760745" cy="1899518"/>
            </a:xfrm>
            <a:prstGeom prst="roundRect">
              <a:avLst>
                <a:gd name="adj" fmla="val 4296"/>
              </a:avLst>
            </a:prstGeom>
            <a:solidFill>
              <a:srgbClr val="56C4D2"/>
            </a:solidFill>
            <a:ln w="9525" algn="ctr">
              <a:noFill/>
              <a:round/>
              <a:headEnd/>
              <a:tailEnd/>
            </a:ln>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eaLnBrk="1" fontAlgn="t" hangingPunct="1"/>
              <a:endParaRPr lang="zh-CN" altLang="en-US" sz="2000" dirty="0">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sp>
          <p:nvSpPr>
            <p:cNvPr id="34" name="矩形 33"/>
            <p:cNvSpPr/>
            <p:nvPr/>
          </p:nvSpPr>
          <p:spPr>
            <a:xfrm>
              <a:off x="6197344" y="9947579"/>
              <a:ext cx="2645902" cy="800313"/>
            </a:xfrm>
            <a:prstGeom prst="rect">
              <a:avLst/>
            </a:prstGeom>
          </p:spPr>
          <p:txBody>
            <a:bodyPr wrap="none">
              <a:noAutofit/>
            </a:bodyPr>
            <a:lstStyle/>
            <a:p>
              <a:pPr lvl="0" algn="ctr" fontAlgn="t"/>
              <a:r>
                <a:rPr sz="2000" b="0" u="none" dirty="0">
                  <a:solidFill>
                    <a:schemeClr val="bg1"/>
                  </a:solidFill>
                  <a:latin typeface="Huawei Sans" panose="020C0503030203020204" pitchFamily="34" charset="0"/>
                </a:rPr>
                <a:t>Container</a:t>
              </a:r>
              <a:endParaRPr lang="zh-CN" altLang="en-US" sz="2000" dirty="0">
                <a:solidFill>
                  <a:schemeClr val="bg1"/>
                </a:solidFill>
                <a:latin typeface="Huawei Sans" panose="020C0503030203020204" pitchFamily="34" charset="0"/>
                <a:ea typeface="方正兰亭黑简体" panose="02000000000000000000" pitchFamily="2" charset="-122"/>
                <a:cs typeface="+mn-ea"/>
                <a:sym typeface="Huawei Sans" panose="020C0503030203020204" pitchFamily="34" charset="0"/>
              </a:endParaRPr>
            </a:p>
          </p:txBody>
        </p:sp>
      </p:grpSp>
      <p:pic>
        <p:nvPicPr>
          <p:cNvPr id="35" name="Picture 34">
            <a:extLst>
              <a:ext uri="{FF2B5EF4-FFF2-40B4-BE49-F238E27FC236}">
                <a16:creationId xmlns:a16="http://schemas.microsoft.com/office/drawing/2014/main" id="{43B58A13-B6F5-415D-A63B-738404DBA22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07981" y="-372803"/>
            <a:ext cx="1632198" cy="1529835"/>
          </a:xfrm>
          <a:prstGeom prst="rect">
            <a:avLst/>
          </a:prstGeom>
        </p:spPr>
      </p:pic>
      <p:pic>
        <p:nvPicPr>
          <p:cNvPr id="36" name="Graphic 35">
            <a:extLst>
              <a:ext uri="{FF2B5EF4-FFF2-40B4-BE49-F238E27FC236}">
                <a16:creationId xmlns:a16="http://schemas.microsoft.com/office/drawing/2014/main" id="{DB731319-3457-4B79-BDC6-09667CC0A16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37" name="Rectangle 36">
            <a:extLst>
              <a:ext uri="{FF2B5EF4-FFF2-40B4-BE49-F238E27FC236}">
                <a16:creationId xmlns:a16="http://schemas.microsoft.com/office/drawing/2014/main" id="{BE0AC4BB-6E00-4890-ACA7-E1D232836A5E}"/>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38" name="TextBox 37">
            <a:extLst>
              <a:ext uri="{FF2B5EF4-FFF2-40B4-BE49-F238E27FC236}">
                <a16:creationId xmlns:a16="http://schemas.microsoft.com/office/drawing/2014/main" id="{3FD87F35-B156-489F-80DB-C9F6ABA0A40F}"/>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39" name="TextBox 38">
            <a:extLst>
              <a:ext uri="{FF2B5EF4-FFF2-40B4-BE49-F238E27FC236}">
                <a16:creationId xmlns:a16="http://schemas.microsoft.com/office/drawing/2014/main" id="{9BA1F6C8-C3AE-4370-AC25-F6656D1CBEAD}"/>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9198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1000"/>
                                        <p:tgtEl>
                                          <p:spTgt spid="18"/>
                                        </p:tgtEl>
                                      </p:cBhvr>
                                    </p:animEffect>
                                  </p:childTnLst>
                                </p:cTn>
                              </p:par>
                              <p:par>
                                <p:cTn id="13" presetID="22" presetClass="entr" presetSubtype="8"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wipe(left)">
                                      <p:cBhvr>
                                        <p:cTn id="15" dur="1000"/>
                                        <p:tgtEl>
                                          <p:spTgt spid="19"/>
                                        </p:tgtEl>
                                      </p:cBhvr>
                                    </p:animEffect>
                                  </p:childTnLst>
                                </p:cTn>
                              </p:par>
                              <p:par>
                                <p:cTn id="16" presetID="22" presetClass="entr" presetSubtype="8" fill="hold" nodeType="with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wipe(left)">
                                      <p:cBhvr>
                                        <p:cTn id="18" dur="1000"/>
                                        <p:tgtEl>
                                          <p:spTgt spid="20"/>
                                        </p:tgtEl>
                                      </p:cBhvr>
                                    </p:animEffect>
                                  </p:childTnLst>
                                </p:cTn>
                              </p:par>
                            </p:childTnLst>
                          </p:cTn>
                        </p:par>
                        <p:par>
                          <p:cTn id="19" fill="hold">
                            <p:stCondLst>
                              <p:cond delay="1000"/>
                            </p:stCondLst>
                            <p:childTnLst>
                              <p:par>
                                <p:cTn id="20" presetID="22" presetClass="entr" presetSubtype="8" fill="hold" nodeType="after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wipe(left)">
                                      <p:cBhvr>
                                        <p:cTn id="22" dur="1000"/>
                                        <p:tgtEl>
                                          <p:spTgt spid="21"/>
                                        </p:tgtEl>
                                      </p:cBhvr>
                                    </p:animEffect>
                                  </p:childTnLst>
                                </p:cTn>
                              </p:par>
                              <p:par>
                                <p:cTn id="23" presetID="22" presetClass="entr" presetSubtype="8" fill="hold" nodeType="with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wipe(left)">
                                      <p:cBhvr>
                                        <p:cTn id="25" dur="1000"/>
                                        <p:tgtEl>
                                          <p:spTgt spid="22"/>
                                        </p:tgtEl>
                                      </p:cBhvr>
                                    </p:animEffect>
                                  </p:childTnLst>
                                </p:cTn>
                              </p:par>
                              <p:par>
                                <p:cTn id="26" presetID="22" presetClass="entr" presetSubtype="8" fill="hold"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wipe(left)">
                                      <p:cBhvr>
                                        <p:cTn id="28" dur="1000"/>
                                        <p:tgtEl>
                                          <p:spTgt spid="23"/>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wipe(up)">
                                      <p:cBhvr>
                                        <p:cTn id="33" dur="500"/>
                                        <p:tgtEl>
                                          <p:spTgt spid="24"/>
                                        </p:tgtEl>
                                      </p:cBhvr>
                                    </p:animEffect>
                                  </p:childTnLst>
                                </p:cTn>
                              </p:par>
                              <p:par>
                                <p:cTn id="34" presetID="12" presetClass="entr" presetSubtype="4" fill="hold" grpId="0" nodeType="withEffect">
                                  <p:stCondLst>
                                    <p:cond delay="0"/>
                                  </p:stCondLst>
                                  <p:childTnLst>
                                    <p:set>
                                      <p:cBhvr>
                                        <p:cTn id="35" dur="1" fill="hold">
                                          <p:stCondLst>
                                            <p:cond delay="0"/>
                                          </p:stCondLst>
                                        </p:cTn>
                                        <p:tgtEl>
                                          <p:spTgt spid="25"/>
                                        </p:tgtEl>
                                        <p:attrNameLst>
                                          <p:attrName>style.visibility</p:attrName>
                                        </p:attrNameLst>
                                      </p:cBhvr>
                                      <p:to>
                                        <p:strVal val="visible"/>
                                      </p:to>
                                    </p:set>
                                    <p:anim calcmode="lin" valueType="num">
                                      <p:cBhvr additive="base">
                                        <p:cTn id="36" dur="500"/>
                                        <p:tgtEl>
                                          <p:spTgt spid="25"/>
                                        </p:tgtEl>
                                        <p:attrNameLst>
                                          <p:attrName>ppt_y</p:attrName>
                                        </p:attrNameLst>
                                      </p:cBhvr>
                                      <p:tavLst>
                                        <p:tav tm="0">
                                          <p:val>
                                            <p:strVal val="#ppt_y+#ppt_h*1.125000"/>
                                          </p:val>
                                        </p:tav>
                                        <p:tav tm="100000">
                                          <p:val>
                                            <p:strVal val="#ppt_y"/>
                                          </p:val>
                                        </p:tav>
                                      </p:tavLst>
                                    </p:anim>
                                    <p:animEffect transition="in" filter="wipe(up)">
                                      <p:cBhvr>
                                        <p:cTn id="3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占位符 9"/>
          <p:cNvSpPr>
            <a:spLocks noGrp="1"/>
          </p:cNvSpPr>
          <p:nvPr>
            <p:ph type="body" sz="quarter" idx="10"/>
          </p:nvPr>
        </p:nvSpPr>
        <p:spPr>
          <a:xfrm>
            <a:off x="917575" y="1394594"/>
            <a:ext cx="10153650" cy="4701406"/>
          </a:xfrm>
        </p:spPr>
        <p:txBody>
          <a:bodyPr>
            <a:noAutofit/>
          </a:bodyPr>
          <a:lstStyle/>
          <a:p>
            <a:r>
              <a:rPr dirty="0">
                <a:solidFill>
                  <a:schemeClr val="bg1">
                    <a:lumMod val="50000"/>
                  </a:schemeClr>
                </a:solidFill>
              </a:rPr>
              <a:t>MapReduce </a:t>
            </a:r>
            <a:r>
              <a:rPr lang="en-US" altLang="zh-CN" dirty="0">
                <a:solidFill>
                  <a:schemeClr val="bg1">
                    <a:lumMod val="50000"/>
                  </a:schemeClr>
                </a:solidFill>
              </a:rPr>
              <a:t>Overview</a:t>
            </a:r>
            <a:endParaRPr lang="zh-CN" altLang="en-US" dirty="0">
              <a:solidFill>
                <a:schemeClr val="bg1">
                  <a:lumMod val="50000"/>
                </a:schemeClr>
              </a:solidFill>
              <a:sym typeface="Huawei Sans" panose="020C0503030203020204" pitchFamily="34" charset="0"/>
            </a:endParaRPr>
          </a:p>
          <a:p>
            <a:r>
              <a:rPr dirty="0">
                <a:solidFill>
                  <a:schemeClr val="bg1">
                    <a:lumMod val="50000"/>
                  </a:schemeClr>
                </a:solidFill>
              </a:rPr>
              <a:t>Functions and Architectures of MapReduce</a:t>
            </a:r>
            <a:endParaRPr lang="en-US" dirty="0">
              <a:solidFill>
                <a:schemeClr val="bg1">
                  <a:lumMod val="50000"/>
                </a:schemeClr>
              </a:solidFill>
            </a:endParaRPr>
          </a:p>
          <a:p>
            <a:r>
              <a:rPr lang="en-US" dirty="0">
                <a:solidFill>
                  <a:schemeClr val="bg1">
                    <a:lumMod val="50000"/>
                  </a:schemeClr>
                </a:solidFill>
              </a:rPr>
              <a:t>YARN overview</a:t>
            </a:r>
          </a:p>
          <a:p>
            <a:r>
              <a:rPr lang="en-US" dirty="0">
                <a:solidFill>
                  <a:schemeClr val="bg1">
                    <a:lumMod val="50000"/>
                  </a:schemeClr>
                </a:solidFill>
              </a:rPr>
              <a:t>Functions and Architecture of YARN</a:t>
            </a:r>
            <a:endParaRPr dirty="0">
              <a:solidFill>
                <a:schemeClr val="bg1">
                  <a:lumMod val="50000"/>
                </a:schemeClr>
              </a:solidFill>
            </a:endParaRPr>
          </a:p>
          <a:p>
            <a:r>
              <a:rPr b="1" dirty="0"/>
              <a:t>Resource Management </a:t>
            </a:r>
            <a:r>
              <a:rPr lang="en-US" b="1" dirty="0"/>
              <a:t>and Task Scheduling in</a:t>
            </a:r>
            <a:r>
              <a:rPr b="1" dirty="0"/>
              <a:t> YARN</a:t>
            </a:r>
          </a:p>
          <a:p>
            <a:r>
              <a:rPr b="0" u="none" dirty="0">
                <a:solidFill>
                  <a:schemeClr val="bg1">
                    <a:lumMod val="50000"/>
                  </a:schemeClr>
                </a:solidFill>
                <a:latin typeface="Huawei Sans" panose="020C0503030203020204" pitchFamily="34" charset="0"/>
              </a:rPr>
              <a:t>Enhanced Features</a:t>
            </a:r>
            <a:r>
              <a:rPr lang="en-US" altLang="zh-CN" b="0" u="none" dirty="0">
                <a:solidFill>
                  <a:schemeClr val="bg1">
                    <a:lumMod val="50000"/>
                  </a:schemeClr>
                </a:solidFill>
                <a:latin typeface="Huawei Sans" panose="020C0503030203020204" pitchFamily="34" charset="0"/>
              </a:rPr>
              <a:t> of YARN</a:t>
            </a:r>
            <a:endParaRPr b="0" u="none" dirty="0">
              <a:solidFill>
                <a:schemeClr val="bg1">
                  <a:lumMod val="50000"/>
                </a:schemeClr>
              </a:solidFill>
              <a:latin typeface="Huawei Sans" panose="020C0503030203020204" pitchFamily="34" charset="0"/>
            </a:endParaRPr>
          </a:p>
          <a:p>
            <a:endParaRPr lang="zh-CN" altLang="en-US" dirty="0">
              <a:latin typeface="Huawei Sans" panose="020C0503030203020204" pitchFamily="34" charset="0"/>
              <a:sym typeface="Huawei Sans" panose="020C0503030203020204" pitchFamily="34" charset="0"/>
            </a:endParaRPr>
          </a:p>
        </p:txBody>
      </p:sp>
      <p:pic>
        <p:nvPicPr>
          <p:cNvPr id="3" name="Picture 2">
            <a:extLst>
              <a:ext uri="{FF2B5EF4-FFF2-40B4-BE49-F238E27FC236}">
                <a16:creationId xmlns:a16="http://schemas.microsoft.com/office/drawing/2014/main" id="{A6D0E7CA-8281-41BC-9B3A-3CC807212D7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14580" y="-449970"/>
            <a:ext cx="2687769" cy="1800993"/>
          </a:xfrm>
          <a:prstGeom prst="rect">
            <a:avLst/>
          </a:prstGeom>
        </p:spPr>
      </p:pic>
      <p:pic>
        <p:nvPicPr>
          <p:cNvPr id="4" name="Graphic 3">
            <a:extLst>
              <a:ext uri="{FF2B5EF4-FFF2-40B4-BE49-F238E27FC236}">
                <a16:creationId xmlns:a16="http://schemas.microsoft.com/office/drawing/2014/main" id="{1E383A14-62C6-429F-977E-18F6E3752C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2131" y="6266339"/>
            <a:ext cx="2167470" cy="591661"/>
          </a:xfrm>
          <a:prstGeom prst="rect">
            <a:avLst/>
          </a:prstGeom>
        </p:spPr>
      </p:pic>
    </p:spTree>
    <p:extLst>
      <p:ext uri="{BB962C8B-B14F-4D97-AF65-F5344CB8AC3E}">
        <p14:creationId xmlns:p14="http://schemas.microsoft.com/office/powerpoint/2010/main" val="23402021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标题 3"/>
          <p:cNvSpPr>
            <a:spLocks noGrp="1"/>
          </p:cNvSpPr>
          <p:nvPr>
            <p:ph type="title"/>
          </p:nvPr>
        </p:nvSpPr>
        <p:spPr>
          <a:xfrm>
            <a:off x="820015" y="1082450"/>
            <a:ext cx="11293475" cy="497095"/>
          </a:xfrm>
        </p:spPr>
        <p:txBody>
          <a:bodyPr>
            <a:noAutofit/>
          </a:bodyPr>
          <a:lstStyle/>
          <a:p>
            <a:r>
              <a:rPr lang="zh-CN" altLang="en-US" sz="3600" b="1" dirty="0">
                <a:solidFill>
                  <a:srgbClr val="784658"/>
                </a:solidFill>
                <a:ea typeface="+mn-ea"/>
                <a:cs typeface="+mn-cs"/>
              </a:rPr>
              <a:t>Resource Management</a:t>
            </a:r>
          </a:p>
        </p:txBody>
      </p:sp>
      <p:sp>
        <p:nvSpPr>
          <p:cNvPr id="7" name="文本占位符 6"/>
          <p:cNvSpPr>
            <a:spLocks noGrp="1"/>
          </p:cNvSpPr>
          <p:nvPr>
            <p:ph type="body" sz="quarter" idx="10"/>
          </p:nvPr>
        </p:nvSpPr>
        <p:spPr>
          <a:xfrm>
            <a:off x="449262" y="1929397"/>
            <a:ext cx="11293476" cy="4875042"/>
          </a:xfrm>
        </p:spPr>
        <p:txBody>
          <a:bodyPr>
            <a:noAutofit/>
          </a:bodyPr>
          <a:lstStyle/>
          <a:p>
            <a:pPr algn="l"/>
            <a:endParaRPr lang="ar-EG" sz="2400" b="0" u="none" dirty="0">
              <a:latin typeface="Huawei Sans" panose="020C0503030203020204" pitchFamily="34" charset="0"/>
            </a:endParaRPr>
          </a:p>
          <a:p>
            <a:pPr algn="l"/>
            <a:r>
              <a:rPr b="0" u="none" dirty="0">
                <a:latin typeface="Huawei Sans" panose="020C0503030203020204" pitchFamily="34" charset="0"/>
              </a:rPr>
              <a:t>Available memory and CPU resources allocated to each NodeManager can be configured through the following parameters (on the YARN service configuration page):</a:t>
            </a:r>
            <a:endParaRPr lang="ar-EG" b="0" u="none" dirty="0">
              <a:latin typeface="Huawei Sans" panose="020C0503030203020204" pitchFamily="34" charset="0"/>
            </a:endParaRPr>
          </a:p>
          <a:p>
            <a:pPr algn="l"/>
            <a:endParaRPr lang="ar-EG" altLang="zh-CN" dirty="0">
              <a:sym typeface="Huawei Sans" panose="020C0503030203020204" pitchFamily="34" charset="0"/>
            </a:endParaRPr>
          </a:p>
          <a:p>
            <a:pPr lvl="1"/>
            <a:r>
              <a:rPr sz="2800" b="1" u="none" dirty="0" err="1">
                <a:latin typeface="Huawei Sans" panose="020C0503030203020204" pitchFamily="34" charset="0"/>
              </a:rPr>
              <a:t>yarn.nodemanager.resource.memory</a:t>
            </a:r>
            <a:r>
              <a:rPr sz="2800" b="1" u="none" dirty="0">
                <a:latin typeface="Huawei Sans" panose="020C0503030203020204" pitchFamily="34" charset="0"/>
              </a:rPr>
              <a:t>-mb</a:t>
            </a:r>
            <a:r>
              <a:rPr sz="2800" b="0" u="none" dirty="0">
                <a:latin typeface="Huawei Sans" panose="020C0503030203020204" pitchFamily="34" charset="0"/>
              </a:rPr>
              <a:t>: size of physical memory that YARN can allocate to a container</a:t>
            </a:r>
            <a:endParaRPr lang="en-US" altLang="zh-CN" sz="2800" dirty="0">
              <a:latin typeface="Huawei Sans" panose="020C0503030203020204" pitchFamily="34" charset="0"/>
              <a:sym typeface="Huawei Sans" panose="020C0503030203020204" pitchFamily="34" charset="0"/>
            </a:endParaRPr>
          </a:p>
        </p:txBody>
      </p:sp>
      <p:sp>
        <p:nvSpPr>
          <p:cNvPr id="5" name="Title 2"/>
          <p:cNvSpPr txBox="1">
            <a:spLocks/>
          </p:cNvSpPr>
          <p:nvPr/>
        </p:nvSpPr>
        <p:spPr>
          <a:xfrm>
            <a:off x="1820864" y="3851276"/>
            <a:ext cx="7934325" cy="549275"/>
          </a:xfrm>
          <a:prstGeom prst="rect">
            <a:avLst/>
          </a:prstGeom>
        </p:spPr>
        <p:txBody>
          <a:bodyPr>
            <a:noAutofit/>
          </a:bodyPr>
          <a:lstStyle/>
          <a:p>
            <a:pPr fontAlgn="auto">
              <a:spcBef>
                <a:spcPts val="0"/>
              </a:spcBef>
              <a:spcAft>
                <a:spcPts val="0"/>
              </a:spcAft>
              <a:defRPr/>
            </a:pPr>
            <a:endParaRPr lang="en-US" altLang="zh-CN" sz="2800" b="1" kern="0" dirty="0">
              <a:solidFill>
                <a:srgbClr val="C00000"/>
              </a:solidFill>
              <a:latin typeface="Huawei Sans" panose="020C0503030203020204" pitchFamily="34" charset="0"/>
              <a:ea typeface="方正兰亭黑简体" panose="02000000000000000000" pitchFamily="2" charset="-122"/>
              <a:cs typeface="Huawei Sans" panose="020C0503030203020204" pitchFamily="34" charset="0"/>
              <a:sym typeface="Huawei Sans" panose="020C0503030203020204" pitchFamily="34" charset="0"/>
            </a:endParaRPr>
          </a:p>
        </p:txBody>
      </p:sp>
      <p:pic>
        <p:nvPicPr>
          <p:cNvPr id="6" name="Picture 5">
            <a:extLst>
              <a:ext uri="{FF2B5EF4-FFF2-40B4-BE49-F238E27FC236}">
                <a16:creationId xmlns:a16="http://schemas.microsoft.com/office/drawing/2014/main" id="{7F59FA83-DEFE-4900-B4AC-93388F5D42D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88600" y="-386402"/>
            <a:ext cx="1632198" cy="1529835"/>
          </a:xfrm>
          <a:prstGeom prst="rect">
            <a:avLst/>
          </a:prstGeom>
        </p:spPr>
      </p:pic>
      <p:pic>
        <p:nvPicPr>
          <p:cNvPr id="8" name="Graphic 7">
            <a:extLst>
              <a:ext uri="{FF2B5EF4-FFF2-40B4-BE49-F238E27FC236}">
                <a16:creationId xmlns:a16="http://schemas.microsoft.com/office/drawing/2014/main" id="{43B5F328-C142-4A0B-9E1A-C3CEF7C7B4A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9" name="Rectangle 8">
            <a:extLst>
              <a:ext uri="{FF2B5EF4-FFF2-40B4-BE49-F238E27FC236}">
                <a16:creationId xmlns:a16="http://schemas.microsoft.com/office/drawing/2014/main" id="{71187400-6D1A-475B-A147-48227D0000EB}"/>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0" name="TextBox 9">
            <a:extLst>
              <a:ext uri="{FF2B5EF4-FFF2-40B4-BE49-F238E27FC236}">
                <a16:creationId xmlns:a16="http://schemas.microsoft.com/office/drawing/2014/main" id="{9C536A0D-092F-4BC8-AFA9-D93565D7BBD0}"/>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1" name="TextBox 10">
            <a:extLst>
              <a:ext uri="{FF2B5EF4-FFF2-40B4-BE49-F238E27FC236}">
                <a16:creationId xmlns:a16="http://schemas.microsoft.com/office/drawing/2014/main" id="{A7D189F3-878F-4A50-854A-F0DCFD4D1D5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672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标题 3"/>
          <p:cNvSpPr>
            <a:spLocks noGrp="1"/>
          </p:cNvSpPr>
          <p:nvPr>
            <p:ph type="title"/>
          </p:nvPr>
        </p:nvSpPr>
        <p:spPr>
          <a:xfrm>
            <a:off x="449262" y="1364941"/>
            <a:ext cx="11293475" cy="497095"/>
          </a:xfrm>
        </p:spPr>
        <p:txBody>
          <a:bodyPr>
            <a:noAutofit/>
          </a:bodyPr>
          <a:lstStyle/>
          <a:p>
            <a:r>
              <a:rPr lang="zh-CN" altLang="en-US" sz="3600" b="1" dirty="0">
                <a:solidFill>
                  <a:srgbClr val="784658"/>
                </a:solidFill>
                <a:ea typeface="+mn-ea"/>
                <a:cs typeface="+mn-cs"/>
              </a:rPr>
              <a:t>Resource Management</a:t>
            </a:r>
          </a:p>
        </p:txBody>
      </p:sp>
      <p:sp>
        <p:nvSpPr>
          <p:cNvPr id="7" name="文本占位符 6"/>
          <p:cNvSpPr>
            <a:spLocks noGrp="1"/>
          </p:cNvSpPr>
          <p:nvPr>
            <p:ph type="body" sz="quarter" idx="10"/>
          </p:nvPr>
        </p:nvSpPr>
        <p:spPr>
          <a:xfrm>
            <a:off x="141288" y="2612285"/>
            <a:ext cx="11293476" cy="4875042"/>
          </a:xfrm>
        </p:spPr>
        <p:txBody>
          <a:bodyPr>
            <a:noAutofit/>
          </a:bodyPr>
          <a:lstStyle/>
          <a:p>
            <a:pPr lvl="1"/>
            <a:r>
              <a:rPr sz="2800" b="1" u="none" dirty="0" err="1">
                <a:latin typeface="Huawei Sans" panose="020C0503030203020204" pitchFamily="34" charset="0"/>
              </a:rPr>
              <a:t>yarn.nodemanager.vmem</a:t>
            </a:r>
            <a:r>
              <a:rPr sz="2800" b="1" u="none" dirty="0">
                <a:latin typeface="Huawei Sans" panose="020C0503030203020204" pitchFamily="34" charset="0"/>
              </a:rPr>
              <a:t>-pmem-ratio</a:t>
            </a:r>
            <a:r>
              <a:rPr sz="2800" b="0" u="none" dirty="0">
                <a:latin typeface="Huawei Sans" panose="020C0503030203020204" pitchFamily="34" charset="0"/>
              </a:rPr>
              <a:t>: ratio of the virtual memory to the physical memory</a:t>
            </a:r>
            <a:endParaRPr lang="ar-EG" sz="2800" b="0" u="none" dirty="0">
              <a:latin typeface="Huawei Sans" panose="020C0503030203020204" pitchFamily="34" charset="0"/>
            </a:endParaRPr>
          </a:p>
          <a:p>
            <a:pPr marL="457200" lvl="1" indent="0">
              <a:buNone/>
            </a:pPr>
            <a:endParaRPr lang="en-US" altLang="zh-CN" sz="2800" dirty="0">
              <a:latin typeface="Huawei Sans" panose="020C0503030203020204" pitchFamily="34" charset="0"/>
              <a:sym typeface="Huawei Sans" panose="020C0503030203020204" pitchFamily="34" charset="0"/>
            </a:endParaRPr>
          </a:p>
          <a:p>
            <a:pPr lvl="1"/>
            <a:r>
              <a:rPr sz="2800" b="1" u="none" dirty="0">
                <a:latin typeface="Huawei Sans" panose="020C0503030203020204" pitchFamily="34" charset="0"/>
              </a:rPr>
              <a:t>yarn.nodemanager.resource.cpu-vcore</a:t>
            </a:r>
            <a:r>
              <a:rPr sz="2800" b="0" u="none" dirty="0">
                <a:latin typeface="Huawei Sans" panose="020C0503030203020204" pitchFamily="34" charset="0"/>
              </a:rPr>
              <a:t>: number of vCores that can be allocated to </a:t>
            </a:r>
            <a:r>
              <a:rPr lang="en-US" sz="2800" b="0" u="none" dirty="0">
                <a:latin typeface="Huawei Sans" panose="020C0503030203020204" pitchFamily="34" charset="0"/>
              </a:rPr>
              <a:t>a</a:t>
            </a:r>
            <a:r>
              <a:rPr sz="2800" b="0" u="none" dirty="0">
                <a:latin typeface="Huawei Sans" panose="020C0503030203020204" pitchFamily="34" charset="0"/>
              </a:rPr>
              <a:t> container</a:t>
            </a:r>
            <a:endParaRPr lang="en-US" altLang="zh-CN" sz="2800" dirty="0">
              <a:latin typeface="Huawei Sans" panose="020C0503030203020204" pitchFamily="34" charset="0"/>
              <a:sym typeface="Huawei Sans" panose="020C0503030203020204" pitchFamily="34" charset="0"/>
            </a:endParaRPr>
          </a:p>
        </p:txBody>
      </p:sp>
      <p:sp>
        <p:nvSpPr>
          <p:cNvPr id="5" name="Title 2"/>
          <p:cNvSpPr txBox="1">
            <a:spLocks/>
          </p:cNvSpPr>
          <p:nvPr/>
        </p:nvSpPr>
        <p:spPr>
          <a:xfrm>
            <a:off x="1820864" y="3851276"/>
            <a:ext cx="7934325" cy="549275"/>
          </a:xfrm>
          <a:prstGeom prst="rect">
            <a:avLst/>
          </a:prstGeom>
        </p:spPr>
        <p:txBody>
          <a:bodyPr>
            <a:noAutofit/>
          </a:bodyPr>
          <a:lstStyle/>
          <a:p>
            <a:pPr fontAlgn="auto">
              <a:spcBef>
                <a:spcPts val="0"/>
              </a:spcBef>
              <a:spcAft>
                <a:spcPts val="0"/>
              </a:spcAft>
              <a:defRPr/>
            </a:pPr>
            <a:endParaRPr lang="en-US" altLang="zh-CN" sz="2800" b="1" kern="0" dirty="0">
              <a:solidFill>
                <a:srgbClr val="C00000"/>
              </a:solidFill>
              <a:latin typeface="Huawei Sans" panose="020C0503030203020204" pitchFamily="34" charset="0"/>
              <a:ea typeface="方正兰亭黑简体" panose="02000000000000000000" pitchFamily="2" charset="-122"/>
              <a:cs typeface="Huawei Sans" panose="020C0503030203020204" pitchFamily="34" charset="0"/>
              <a:sym typeface="Huawei Sans" panose="020C0503030203020204" pitchFamily="34" charset="0"/>
            </a:endParaRPr>
          </a:p>
        </p:txBody>
      </p:sp>
      <p:pic>
        <p:nvPicPr>
          <p:cNvPr id="6" name="Picture 5">
            <a:extLst>
              <a:ext uri="{FF2B5EF4-FFF2-40B4-BE49-F238E27FC236}">
                <a16:creationId xmlns:a16="http://schemas.microsoft.com/office/drawing/2014/main" id="{7F59FA83-DEFE-4900-B4AC-93388F5D42D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88600" y="-386402"/>
            <a:ext cx="1632198" cy="1529835"/>
          </a:xfrm>
          <a:prstGeom prst="rect">
            <a:avLst/>
          </a:prstGeom>
        </p:spPr>
      </p:pic>
      <p:pic>
        <p:nvPicPr>
          <p:cNvPr id="8" name="Graphic 7">
            <a:extLst>
              <a:ext uri="{FF2B5EF4-FFF2-40B4-BE49-F238E27FC236}">
                <a16:creationId xmlns:a16="http://schemas.microsoft.com/office/drawing/2014/main" id="{43B5F328-C142-4A0B-9E1A-C3CEF7C7B4A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9" name="Rectangle 8">
            <a:extLst>
              <a:ext uri="{FF2B5EF4-FFF2-40B4-BE49-F238E27FC236}">
                <a16:creationId xmlns:a16="http://schemas.microsoft.com/office/drawing/2014/main" id="{71187400-6D1A-475B-A147-48227D0000EB}"/>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0" name="TextBox 9">
            <a:extLst>
              <a:ext uri="{FF2B5EF4-FFF2-40B4-BE49-F238E27FC236}">
                <a16:creationId xmlns:a16="http://schemas.microsoft.com/office/drawing/2014/main" id="{9C536A0D-092F-4BC8-AFA9-D93565D7BBD0}"/>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1" name="TextBox 10">
            <a:extLst>
              <a:ext uri="{FF2B5EF4-FFF2-40B4-BE49-F238E27FC236}">
                <a16:creationId xmlns:a16="http://schemas.microsoft.com/office/drawing/2014/main" id="{A7D189F3-878F-4A50-854A-F0DCFD4D1D5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49171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标题 3"/>
          <p:cNvSpPr>
            <a:spLocks noGrp="1"/>
          </p:cNvSpPr>
          <p:nvPr>
            <p:ph type="title"/>
          </p:nvPr>
        </p:nvSpPr>
        <p:spPr>
          <a:xfrm>
            <a:off x="449262" y="1364941"/>
            <a:ext cx="11293475" cy="497095"/>
          </a:xfrm>
        </p:spPr>
        <p:txBody>
          <a:bodyPr>
            <a:noAutofit/>
          </a:bodyPr>
          <a:lstStyle/>
          <a:p>
            <a:r>
              <a:rPr lang="en-US" altLang="en-US" sz="3600" b="1" dirty="0">
                <a:solidFill>
                  <a:srgbClr val="784658"/>
                </a:solidFill>
                <a:ea typeface="+mn-ea"/>
                <a:cs typeface="+mn-cs"/>
              </a:rPr>
              <a:t>Task scheduling in Hadoop YARN</a:t>
            </a:r>
            <a:endParaRPr lang="zh-CN" altLang="en-US" sz="3600" b="1" dirty="0">
              <a:solidFill>
                <a:srgbClr val="784658"/>
              </a:solidFill>
              <a:ea typeface="+mn-ea"/>
              <a:cs typeface="+mn-cs"/>
            </a:endParaRPr>
          </a:p>
        </p:txBody>
      </p:sp>
      <p:pic>
        <p:nvPicPr>
          <p:cNvPr id="6" name="Picture 5">
            <a:extLst>
              <a:ext uri="{FF2B5EF4-FFF2-40B4-BE49-F238E27FC236}">
                <a16:creationId xmlns:a16="http://schemas.microsoft.com/office/drawing/2014/main" id="{7F59FA83-DEFE-4900-B4AC-93388F5D42D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88600" y="-386402"/>
            <a:ext cx="1632198" cy="1529835"/>
          </a:xfrm>
          <a:prstGeom prst="rect">
            <a:avLst/>
          </a:prstGeom>
        </p:spPr>
      </p:pic>
      <p:pic>
        <p:nvPicPr>
          <p:cNvPr id="8" name="Graphic 7">
            <a:extLst>
              <a:ext uri="{FF2B5EF4-FFF2-40B4-BE49-F238E27FC236}">
                <a16:creationId xmlns:a16="http://schemas.microsoft.com/office/drawing/2014/main" id="{43B5F328-C142-4A0B-9E1A-C3CEF7C7B4A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9" name="Rectangle 8">
            <a:extLst>
              <a:ext uri="{FF2B5EF4-FFF2-40B4-BE49-F238E27FC236}">
                <a16:creationId xmlns:a16="http://schemas.microsoft.com/office/drawing/2014/main" id="{71187400-6D1A-475B-A147-48227D0000EB}"/>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0" name="TextBox 9">
            <a:extLst>
              <a:ext uri="{FF2B5EF4-FFF2-40B4-BE49-F238E27FC236}">
                <a16:creationId xmlns:a16="http://schemas.microsoft.com/office/drawing/2014/main" id="{9C536A0D-092F-4BC8-AFA9-D93565D7BBD0}"/>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1" name="TextBox 10">
            <a:extLst>
              <a:ext uri="{FF2B5EF4-FFF2-40B4-BE49-F238E27FC236}">
                <a16:creationId xmlns:a16="http://schemas.microsoft.com/office/drawing/2014/main" id="{A7D189F3-878F-4A50-854A-F0DCFD4D1D5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78690B97-EDC2-4B25-A478-F58D0B1EB29F}"/>
              </a:ext>
            </a:extLst>
          </p:cNvPr>
          <p:cNvSpPr txBox="1"/>
          <p:nvPr/>
        </p:nvSpPr>
        <p:spPr>
          <a:xfrm>
            <a:off x="84221" y="2116259"/>
            <a:ext cx="12236116" cy="6186309"/>
          </a:xfrm>
          <a:prstGeom prst="rect">
            <a:avLst/>
          </a:prstGeom>
          <a:noFill/>
        </p:spPr>
        <p:txBody>
          <a:bodyPr wrap="square">
            <a:spAutoFit/>
          </a:bodyPr>
          <a:lstStyle/>
          <a:p>
            <a:pPr algn="l"/>
            <a:r>
              <a:rPr lang="en-US" sz="2400" b="1" i="0" dirty="0">
                <a:solidFill>
                  <a:srgbClr val="374151"/>
                </a:solidFill>
                <a:effectLst/>
                <a:latin typeface="Söhne"/>
              </a:rPr>
              <a:t> </a:t>
            </a:r>
            <a:r>
              <a:rPr lang="en-US" sz="2400" b="0" i="0" dirty="0">
                <a:solidFill>
                  <a:srgbClr val="374151"/>
                </a:solidFill>
                <a:effectLst/>
                <a:latin typeface="Söhne"/>
              </a:rPr>
              <a:t>YARN supports different scheduling algorithms, that govern how resources are allocated to different applications and queues. These algorithms help ensure fair sharing of resources.</a:t>
            </a:r>
          </a:p>
          <a:p>
            <a:pPr algn="l"/>
            <a:endParaRPr lang="en-US" sz="2400" dirty="0">
              <a:solidFill>
                <a:srgbClr val="374151"/>
              </a:solidFill>
              <a:latin typeface="Söhne"/>
            </a:endParaRPr>
          </a:p>
          <a:p>
            <a:pPr algn="l"/>
            <a:endParaRPr lang="en-US" sz="2400" b="0" i="0" dirty="0">
              <a:solidFill>
                <a:srgbClr val="374151"/>
              </a:solidFill>
              <a:effectLst/>
              <a:latin typeface="Söhne"/>
            </a:endParaRPr>
          </a:p>
          <a:p>
            <a:pPr algn="l"/>
            <a:r>
              <a:rPr lang="en-US" sz="2400" b="0" i="0" dirty="0">
                <a:solidFill>
                  <a:srgbClr val="374151"/>
                </a:solidFill>
                <a:effectLst/>
                <a:latin typeface="Söhne"/>
              </a:rPr>
              <a:t> Each node in the cluster is managed by a </a:t>
            </a:r>
            <a:r>
              <a:rPr lang="en-US" sz="2400" b="0" i="0" dirty="0" err="1">
                <a:solidFill>
                  <a:srgbClr val="374151"/>
                </a:solidFill>
                <a:effectLst/>
                <a:latin typeface="Söhne"/>
              </a:rPr>
              <a:t>NodeManager</a:t>
            </a:r>
            <a:r>
              <a:rPr lang="en-US" sz="2400" b="0" i="0" dirty="0">
                <a:solidFill>
                  <a:srgbClr val="374151"/>
                </a:solidFill>
                <a:effectLst/>
                <a:latin typeface="Söhne"/>
              </a:rPr>
              <a:t>. </a:t>
            </a:r>
            <a:r>
              <a:rPr lang="en-US" sz="2400" b="0" i="0" dirty="0" err="1">
                <a:solidFill>
                  <a:srgbClr val="374151"/>
                </a:solidFill>
                <a:effectLst/>
                <a:latin typeface="Söhne"/>
              </a:rPr>
              <a:t>NodeManagers</a:t>
            </a:r>
            <a:r>
              <a:rPr lang="en-US" sz="2400" b="0" i="0" dirty="0">
                <a:solidFill>
                  <a:srgbClr val="374151"/>
                </a:solidFill>
                <a:effectLst/>
                <a:latin typeface="Söhne"/>
              </a:rPr>
              <a:t> are responsible for managing resources on individual nodes and launching containers to execute tasks. </a:t>
            </a:r>
            <a:endParaRPr lang="en-US" sz="2400"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b="0" i="0" dirty="0">
              <a:solidFill>
                <a:srgbClr val="374151"/>
              </a:solidFill>
              <a:effectLst/>
              <a:latin typeface="Söhne"/>
            </a:endParaRPr>
          </a:p>
        </p:txBody>
      </p:sp>
    </p:spTree>
    <p:extLst>
      <p:ext uri="{BB962C8B-B14F-4D97-AF65-F5344CB8AC3E}">
        <p14:creationId xmlns:p14="http://schemas.microsoft.com/office/powerpoint/2010/main" val="256512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标题 3"/>
          <p:cNvSpPr>
            <a:spLocks noGrp="1"/>
          </p:cNvSpPr>
          <p:nvPr>
            <p:ph type="title"/>
          </p:nvPr>
        </p:nvSpPr>
        <p:spPr>
          <a:xfrm>
            <a:off x="449262" y="1364941"/>
            <a:ext cx="11293475" cy="497095"/>
          </a:xfrm>
        </p:spPr>
        <p:txBody>
          <a:bodyPr>
            <a:noAutofit/>
          </a:bodyPr>
          <a:lstStyle/>
          <a:p>
            <a:r>
              <a:rPr lang="en-US" altLang="en-US" sz="3600" b="1" dirty="0">
                <a:solidFill>
                  <a:srgbClr val="784658"/>
                </a:solidFill>
                <a:ea typeface="+mn-ea"/>
                <a:cs typeface="+mn-cs"/>
              </a:rPr>
              <a:t>Task scheduling in Hadoop YARN</a:t>
            </a:r>
            <a:endParaRPr lang="zh-CN" altLang="en-US" sz="3600" b="1" dirty="0">
              <a:solidFill>
                <a:srgbClr val="784658"/>
              </a:solidFill>
              <a:ea typeface="+mn-ea"/>
              <a:cs typeface="+mn-cs"/>
            </a:endParaRPr>
          </a:p>
        </p:txBody>
      </p:sp>
      <p:pic>
        <p:nvPicPr>
          <p:cNvPr id="6" name="Picture 5">
            <a:extLst>
              <a:ext uri="{FF2B5EF4-FFF2-40B4-BE49-F238E27FC236}">
                <a16:creationId xmlns:a16="http://schemas.microsoft.com/office/drawing/2014/main" id="{7F59FA83-DEFE-4900-B4AC-93388F5D42D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88600" y="-386402"/>
            <a:ext cx="1632198" cy="1529835"/>
          </a:xfrm>
          <a:prstGeom prst="rect">
            <a:avLst/>
          </a:prstGeom>
        </p:spPr>
      </p:pic>
      <p:pic>
        <p:nvPicPr>
          <p:cNvPr id="8" name="Graphic 7">
            <a:extLst>
              <a:ext uri="{FF2B5EF4-FFF2-40B4-BE49-F238E27FC236}">
                <a16:creationId xmlns:a16="http://schemas.microsoft.com/office/drawing/2014/main" id="{43B5F328-C142-4A0B-9E1A-C3CEF7C7B4A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9" name="Rectangle 8">
            <a:extLst>
              <a:ext uri="{FF2B5EF4-FFF2-40B4-BE49-F238E27FC236}">
                <a16:creationId xmlns:a16="http://schemas.microsoft.com/office/drawing/2014/main" id="{71187400-6D1A-475B-A147-48227D0000EB}"/>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10" name="TextBox 9">
            <a:extLst>
              <a:ext uri="{FF2B5EF4-FFF2-40B4-BE49-F238E27FC236}">
                <a16:creationId xmlns:a16="http://schemas.microsoft.com/office/drawing/2014/main" id="{9C536A0D-092F-4BC8-AFA9-D93565D7BBD0}"/>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11" name="TextBox 10">
            <a:extLst>
              <a:ext uri="{FF2B5EF4-FFF2-40B4-BE49-F238E27FC236}">
                <a16:creationId xmlns:a16="http://schemas.microsoft.com/office/drawing/2014/main" id="{A7D189F3-878F-4A50-854A-F0DCFD4D1D57}"/>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78690B97-EDC2-4B25-A478-F58D0B1EB29F}"/>
              </a:ext>
            </a:extLst>
          </p:cNvPr>
          <p:cNvSpPr txBox="1"/>
          <p:nvPr/>
        </p:nvSpPr>
        <p:spPr>
          <a:xfrm>
            <a:off x="304800" y="2215238"/>
            <a:ext cx="12137358" cy="6555641"/>
          </a:xfrm>
          <a:prstGeom prst="rect">
            <a:avLst/>
          </a:prstGeom>
          <a:noFill/>
        </p:spPr>
        <p:txBody>
          <a:bodyPr wrap="square">
            <a:spAutoFit/>
          </a:bodyPr>
          <a:lstStyle/>
          <a:p>
            <a:pPr algn="l"/>
            <a:r>
              <a:rPr lang="en-US" sz="2400" b="0" i="0" dirty="0">
                <a:solidFill>
                  <a:srgbClr val="374151"/>
                </a:solidFill>
                <a:effectLst/>
                <a:latin typeface="Söhne"/>
              </a:rPr>
              <a:t> When the </a:t>
            </a:r>
            <a:r>
              <a:rPr lang="en-US" sz="2400" b="0" i="0" dirty="0" err="1">
                <a:solidFill>
                  <a:srgbClr val="374151"/>
                </a:solidFill>
                <a:effectLst/>
                <a:latin typeface="Söhne"/>
              </a:rPr>
              <a:t>ResourceManager</a:t>
            </a:r>
            <a:r>
              <a:rPr lang="en-US" sz="2400" b="0" i="0" dirty="0">
                <a:solidFill>
                  <a:srgbClr val="374151"/>
                </a:solidFill>
                <a:effectLst/>
                <a:latin typeface="Söhne"/>
              </a:rPr>
              <a:t> receives resource requests from the </a:t>
            </a:r>
            <a:r>
              <a:rPr lang="en-US" sz="2400" b="0" i="0" dirty="0" err="1">
                <a:solidFill>
                  <a:srgbClr val="374151"/>
                </a:solidFill>
                <a:effectLst/>
                <a:latin typeface="Söhne"/>
              </a:rPr>
              <a:t>ApplicationMaster</a:t>
            </a:r>
            <a:r>
              <a:rPr lang="en-US" sz="2400" b="0" i="0" dirty="0">
                <a:solidFill>
                  <a:srgbClr val="374151"/>
                </a:solidFill>
                <a:effectLst/>
                <a:latin typeface="Söhne"/>
              </a:rPr>
              <a:t>, it considers various factors like queue capacities, application priorities, and available resources on each node. Based on these considerations, it decides how many containers and which nodes to allocate to the application.</a:t>
            </a:r>
          </a:p>
          <a:p>
            <a:pPr algn="l"/>
            <a:endParaRPr lang="en-US" sz="2400" b="0" i="0" dirty="0">
              <a:solidFill>
                <a:srgbClr val="374151"/>
              </a:solidFill>
              <a:effectLst/>
              <a:latin typeface="Söhne"/>
            </a:endParaRPr>
          </a:p>
          <a:p>
            <a:pPr algn="l"/>
            <a:r>
              <a:rPr lang="en-US" sz="2400" b="0" i="0" dirty="0">
                <a:solidFill>
                  <a:srgbClr val="374151"/>
                </a:solidFill>
                <a:effectLst/>
                <a:latin typeface="Söhne"/>
              </a:rPr>
              <a:t> Once the </a:t>
            </a:r>
            <a:r>
              <a:rPr lang="en-US" sz="2400" b="0" i="0" dirty="0" err="1">
                <a:solidFill>
                  <a:srgbClr val="374151"/>
                </a:solidFill>
                <a:effectLst/>
                <a:latin typeface="Söhne"/>
              </a:rPr>
              <a:t>ResourceManager</a:t>
            </a:r>
            <a:r>
              <a:rPr lang="en-US" sz="2400" b="0" i="0" dirty="0">
                <a:solidFill>
                  <a:srgbClr val="374151"/>
                </a:solidFill>
                <a:effectLst/>
                <a:latin typeface="Söhne"/>
              </a:rPr>
              <a:t> makes the allocation decision, it informs </a:t>
            </a:r>
          </a:p>
          <a:p>
            <a:pPr algn="l"/>
            <a:r>
              <a:rPr lang="en-US" sz="2400" b="0" i="0" dirty="0">
                <a:solidFill>
                  <a:srgbClr val="374151"/>
                </a:solidFill>
                <a:effectLst/>
                <a:latin typeface="Söhne"/>
              </a:rPr>
              <a:t>the </a:t>
            </a:r>
            <a:r>
              <a:rPr lang="en-US" sz="2400" b="0" i="0" dirty="0" err="1">
                <a:solidFill>
                  <a:srgbClr val="374151"/>
                </a:solidFill>
                <a:effectLst/>
                <a:latin typeface="Söhne"/>
              </a:rPr>
              <a:t>ApplicationMaster</a:t>
            </a:r>
            <a:r>
              <a:rPr lang="en-US" sz="2400" b="0" i="0" dirty="0">
                <a:solidFill>
                  <a:srgbClr val="374151"/>
                </a:solidFill>
                <a:effectLst/>
                <a:latin typeface="Söhne"/>
              </a:rPr>
              <a:t> about the allocated containers. </a:t>
            </a:r>
            <a:endParaRPr lang="en-US" sz="2400"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dirty="0">
              <a:solidFill>
                <a:srgbClr val="374151"/>
              </a:solidFill>
              <a:latin typeface="Söhne"/>
            </a:endParaRPr>
          </a:p>
          <a:p>
            <a:pPr algn="l">
              <a:buFont typeface="+mj-lt"/>
              <a:buAutoNum type="arabicPeriod"/>
            </a:pPr>
            <a:endParaRPr lang="en-US" b="0" i="0" dirty="0">
              <a:solidFill>
                <a:srgbClr val="374151"/>
              </a:solidFill>
              <a:effectLst/>
              <a:latin typeface="Söhne"/>
            </a:endParaRPr>
          </a:p>
          <a:p>
            <a:pPr algn="l">
              <a:buFont typeface="+mj-lt"/>
              <a:buAutoNum type="arabicPeriod"/>
            </a:pPr>
            <a:endParaRPr lang="en-US" b="0" i="0" dirty="0">
              <a:solidFill>
                <a:srgbClr val="374151"/>
              </a:solidFill>
              <a:effectLst/>
              <a:latin typeface="Söhne"/>
            </a:endParaRPr>
          </a:p>
        </p:txBody>
      </p:sp>
    </p:spTree>
    <p:extLst>
      <p:ext uri="{BB962C8B-B14F-4D97-AF65-F5344CB8AC3E}">
        <p14:creationId xmlns:p14="http://schemas.microsoft.com/office/powerpoint/2010/main" val="42073261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占位符 9"/>
          <p:cNvSpPr>
            <a:spLocks noGrp="1"/>
          </p:cNvSpPr>
          <p:nvPr>
            <p:ph type="body" sz="quarter" idx="10"/>
          </p:nvPr>
        </p:nvSpPr>
        <p:spPr>
          <a:xfrm>
            <a:off x="917575" y="1394594"/>
            <a:ext cx="10153650" cy="4701406"/>
          </a:xfrm>
        </p:spPr>
        <p:txBody>
          <a:bodyPr>
            <a:noAutofit/>
          </a:bodyPr>
          <a:lstStyle/>
          <a:p>
            <a:r>
              <a:rPr dirty="0">
                <a:solidFill>
                  <a:schemeClr val="bg1">
                    <a:lumMod val="50000"/>
                  </a:schemeClr>
                </a:solidFill>
              </a:rPr>
              <a:t>MapReduce </a:t>
            </a:r>
            <a:r>
              <a:rPr lang="en-US" altLang="zh-CN" dirty="0">
                <a:solidFill>
                  <a:schemeClr val="bg1">
                    <a:lumMod val="50000"/>
                  </a:schemeClr>
                </a:solidFill>
              </a:rPr>
              <a:t>Overview</a:t>
            </a:r>
            <a:endParaRPr lang="zh-CN" altLang="en-US" dirty="0">
              <a:solidFill>
                <a:schemeClr val="bg1">
                  <a:lumMod val="50000"/>
                </a:schemeClr>
              </a:solidFill>
              <a:sym typeface="Huawei Sans" panose="020C0503030203020204" pitchFamily="34" charset="0"/>
            </a:endParaRPr>
          </a:p>
          <a:p>
            <a:r>
              <a:rPr dirty="0">
                <a:solidFill>
                  <a:schemeClr val="bg1">
                    <a:lumMod val="50000"/>
                  </a:schemeClr>
                </a:solidFill>
              </a:rPr>
              <a:t>Functions and Architectures of MapReduce</a:t>
            </a:r>
            <a:endParaRPr lang="en-US" dirty="0">
              <a:solidFill>
                <a:schemeClr val="bg1">
                  <a:lumMod val="50000"/>
                </a:schemeClr>
              </a:solidFill>
            </a:endParaRPr>
          </a:p>
          <a:p>
            <a:r>
              <a:rPr lang="en-US" dirty="0">
                <a:solidFill>
                  <a:schemeClr val="bg1">
                    <a:lumMod val="50000"/>
                  </a:schemeClr>
                </a:solidFill>
              </a:rPr>
              <a:t>YARN overview</a:t>
            </a:r>
          </a:p>
          <a:p>
            <a:r>
              <a:rPr lang="en-US" dirty="0">
                <a:solidFill>
                  <a:schemeClr val="bg1">
                    <a:lumMod val="50000"/>
                  </a:schemeClr>
                </a:solidFill>
              </a:rPr>
              <a:t>Functions and Architecture of YARN</a:t>
            </a:r>
            <a:endParaRPr dirty="0">
              <a:solidFill>
                <a:schemeClr val="bg1">
                  <a:lumMod val="50000"/>
                </a:schemeClr>
              </a:solidFill>
            </a:endParaRPr>
          </a:p>
          <a:p>
            <a:r>
              <a:rPr dirty="0">
                <a:solidFill>
                  <a:schemeClr val="bg1">
                    <a:lumMod val="50000"/>
                  </a:schemeClr>
                </a:solidFill>
              </a:rPr>
              <a:t>Resource Management and Task Scheduling </a:t>
            </a:r>
            <a:r>
              <a:rPr lang="en-US" dirty="0">
                <a:solidFill>
                  <a:schemeClr val="bg1">
                    <a:lumMod val="50000"/>
                  </a:schemeClr>
                </a:solidFill>
              </a:rPr>
              <a:t>in</a:t>
            </a:r>
            <a:r>
              <a:rPr dirty="0">
                <a:solidFill>
                  <a:schemeClr val="bg1">
                    <a:lumMod val="50000"/>
                  </a:schemeClr>
                </a:solidFill>
              </a:rPr>
              <a:t> YARN</a:t>
            </a:r>
          </a:p>
          <a:p>
            <a:r>
              <a:rPr b="1" dirty="0"/>
              <a:t>Enhanced Features</a:t>
            </a:r>
            <a:r>
              <a:rPr lang="en-US" altLang="zh-CN" b="1" dirty="0"/>
              <a:t> of YARN</a:t>
            </a:r>
            <a:endParaRPr b="1" dirty="0"/>
          </a:p>
          <a:p>
            <a:endParaRPr lang="zh-CN" altLang="en-US" dirty="0">
              <a:latin typeface="Huawei Sans" panose="020C0503030203020204" pitchFamily="34" charset="0"/>
              <a:sym typeface="Huawei Sans" panose="020C0503030203020204" pitchFamily="34" charset="0"/>
            </a:endParaRPr>
          </a:p>
        </p:txBody>
      </p:sp>
      <p:pic>
        <p:nvPicPr>
          <p:cNvPr id="3" name="Picture 2">
            <a:extLst>
              <a:ext uri="{FF2B5EF4-FFF2-40B4-BE49-F238E27FC236}">
                <a16:creationId xmlns:a16="http://schemas.microsoft.com/office/drawing/2014/main" id="{A6D0E7CA-8281-41BC-9B3A-3CC807212D7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314580" y="-449970"/>
            <a:ext cx="2687769" cy="1800993"/>
          </a:xfrm>
          <a:prstGeom prst="rect">
            <a:avLst/>
          </a:prstGeom>
        </p:spPr>
      </p:pic>
      <p:pic>
        <p:nvPicPr>
          <p:cNvPr id="4" name="Graphic 3">
            <a:extLst>
              <a:ext uri="{FF2B5EF4-FFF2-40B4-BE49-F238E27FC236}">
                <a16:creationId xmlns:a16="http://schemas.microsoft.com/office/drawing/2014/main" id="{1E383A14-62C6-429F-977E-18F6E3752C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2131" y="6266339"/>
            <a:ext cx="2167470" cy="591661"/>
          </a:xfrm>
          <a:prstGeom prst="rect">
            <a:avLst/>
          </a:prstGeom>
        </p:spPr>
      </p:pic>
    </p:spTree>
    <p:extLst>
      <p:ext uri="{BB962C8B-B14F-4D97-AF65-F5344CB8AC3E}">
        <p14:creationId xmlns:p14="http://schemas.microsoft.com/office/powerpoint/2010/main" val="26642120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标题 3"/>
          <p:cNvSpPr>
            <a:spLocks noGrp="1"/>
          </p:cNvSpPr>
          <p:nvPr>
            <p:ph type="title"/>
          </p:nvPr>
        </p:nvSpPr>
        <p:spPr>
          <a:xfrm>
            <a:off x="1228051" y="817617"/>
            <a:ext cx="10567972" cy="190604"/>
          </a:xfrm>
        </p:spPr>
        <p:txBody>
          <a:bodyPr>
            <a:noAutofit/>
          </a:bodyPr>
          <a:lstStyle/>
          <a:p>
            <a:r>
              <a:rPr lang="zh-CN" altLang="en-US" sz="3200" b="1" dirty="0">
                <a:solidFill>
                  <a:srgbClr val="784658"/>
                </a:solidFill>
                <a:latin typeface="Huawei Sans" panose="020C0503030203020204" pitchFamily="34" charset="0"/>
                <a:ea typeface="+mn-ea"/>
                <a:cs typeface="+mn-cs"/>
              </a:rPr>
              <a:t>Enhanced Feature </a:t>
            </a:r>
            <a:r>
              <a:rPr lang="en-US" altLang="zh-CN" sz="3200" b="1" dirty="0">
                <a:solidFill>
                  <a:srgbClr val="784658"/>
                </a:solidFill>
                <a:latin typeface="Huawei Sans" panose="020C0503030203020204" pitchFamily="34" charset="0"/>
                <a:ea typeface="+mn-ea"/>
                <a:cs typeface="+mn-cs"/>
              </a:rPr>
              <a:t>—</a:t>
            </a:r>
            <a:r>
              <a:rPr lang="zh-CN" altLang="en-US" sz="3200" b="1" dirty="0">
                <a:solidFill>
                  <a:srgbClr val="784658"/>
                </a:solidFill>
                <a:latin typeface="Huawei Sans" panose="020C0503030203020204" pitchFamily="34" charset="0"/>
                <a:ea typeface="+mn-ea"/>
                <a:cs typeface="+mn-cs"/>
              </a:rPr>
              <a:t> Dynamic </a:t>
            </a:r>
            <a:r>
              <a:rPr lang="en-US" altLang="en-US" sz="3200" b="1" dirty="0">
                <a:solidFill>
                  <a:srgbClr val="784658"/>
                </a:solidFill>
                <a:latin typeface="Huawei Sans" panose="020C0503030203020204" pitchFamily="34" charset="0"/>
                <a:ea typeface="+mn-ea"/>
                <a:cs typeface="+mn-cs"/>
              </a:rPr>
              <a:t>YARN </a:t>
            </a:r>
            <a:r>
              <a:rPr lang="zh-CN" altLang="en-US" sz="3200" b="1" dirty="0">
                <a:solidFill>
                  <a:srgbClr val="784658"/>
                </a:solidFill>
                <a:latin typeface="Huawei Sans" panose="020C0503030203020204" pitchFamily="34" charset="0"/>
                <a:ea typeface="+mn-ea"/>
                <a:cs typeface="+mn-cs"/>
              </a:rPr>
              <a:t>Memory Management</a:t>
            </a:r>
            <a:endParaRPr lang="zh-CN" altLang="en-US" sz="3200" b="1" dirty="0">
              <a:solidFill>
                <a:srgbClr val="784658"/>
              </a:solidFill>
              <a:latin typeface="Huawei Sans" panose="020C0503030203020204" pitchFamily="34" charset="0"/>
              <a:ea typeface="+mn-ea"/>
              <a:cs typeface="+mn-cs"/>
              <a:sym typeface="Huawei Sans" panose="020C0503030203020204" pitchFamily="34" charset="0"/>
            </a:endParaRPr>
          </a:p>
        </p:txBody>
      </p:sp>
      <p:sp>
        <p:nvSpPr>
          <p:cNvPr id="72707" name="椭圆 1"/>
          <p:cNvSpPr>
            <a:spLocks noChangeArrowheads="1"/>
          </p:cNvSpPr>
          <p:nvPr/>
        </p:nvSpPr>
        <p:spPr bwMode="auto">
          <a:xfrm>
            <a:off x="1928491" y="1255178"/>
            <a:ext cx="2826725" cy="1225582"/>
          </a:xfrm>
          <a:prstGeom prst="ellipse">
            <a:avLst/>
          </a:prstGeom>
          <a:solidFill>
            <a:srgbClr val="BEE9EE"/>
          </a:solidFill>
          <a:ln w="9525" algn="ctr">
            <a:solidFill>
              <a:schemeClr val="tx1"/>
            </a:solidFill>
            <a:round/>
            <a:headEnd/>
            <a:tailEnd/>
          </a:ln>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spcBef>
                <a:spcPts val="0"/>
              </a:spcBef>
              <a:spcAft>
                <a:spcPts val="0"/>
              </a:spcAft>
              <a:defRPr/>
            </a:pPr>
            <a:endParaRPr lang="zh-CN" altLang="en-US" sz="1800"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72708" name="流程图: 决策 2"/>
          <p:cNvSpPr>
            <a:spLocks noChangeArrowheads="1"/>
          </p:cNvSpPr>
          <p:nvPr/>
        </p:nvSpPr>
        <p:spPr bwMode="auto">
          <a:xfrm>
            <a:off x="1497789" y="2887213"/>
            <a:ext cx="3688130" cy="1778227"/>
          </a:xfrm>
          <a:prstGeom prst="flowChartDecision">
            <a:avLst/>
          </a:prstGeom>
          <a:solidFill>
            <a:srgbClr val="94DAE2"/>
          </a:solidFill>
          <a:ln w="9525" algn="ctr">
            <a:solidFill>
              <a:schemeClr val="tx1"/>
            </a:solidFill>
            <a:round/>
            <a:headEnd/>
            <a:tailEnd/>
          </a:ln>
        </p:spPr>
        <p:txBody>
          <a:bodyPr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spcBef>
                <a:spcPts val="0"/>
              </a:spcBef>
              <a:spcAft>
                <a:spcPts val="0"/>
              </a:spcAft>
              <a:defRPr/>
            </a:pPr>
            <a:r>
              <a:rPr sz="1600" b="0" u="none" dirty="0">
                <a:solidFill>
                  <a:srgbClr val="000000"/>
                </a:solidFill>
                <a:latin typeface="Huawei Sans" panose="020C0503030203020204" pitchFamily="34" charset="0"/>
              </a:rPr>
              <a:t>Does the memory usage exceed the threshold?</a:t>
            </a:r>
            <a:endParaRPr lang="zh-CN" altLang="en-US" sz="1600"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sp>
        <p:nvSpPr>
          <p:cNvPr id="72709" name="流程图: 决策 5"/>
          <p:cNvSpPr>
            <a:spLocks noChangeArrowheads="1"/>
          </p:cNvSpPr>
          <p:nvPr/>
        </p:nvSpPr>
        <p:spPr bwMode="auto">
          <a:xfrm>
            <a:off x="5646175" y="2887213"/>
            <a:ext cx="3989743" cy="1778227"/>
          </a:xfrm>
          <a:prstGeom prst="flowChartDecision">
            <a:avLst/>
          </a:prstGeom>
          <a:solidFill>
            <a:srgbClr val="94DAE2"/>
          </a:solidFill>
          <a:ln w="9525" algn="ctr">
            <a:solidFill>
              <a:schemeClr val="tx1"/>
            </a:solidFill>
            <a:round/>
            <a:headEnd/>
            <a:tailEnd/>
          </a:ln>
        </p:spPr>
        <p:txBody>
          <a:bodyPr lIns="36000" rIns="36000" anchor="ctr">
            <a:noAutofit/>
          </a:bodyPr>
          <a:lstStyle>
            <a:lvl1pPr>
              <a:defRPr sz="1000">
                <a:solidFill>
                  <a:schemeClr val="tx1"/>
                </a:solidFill>
                <a:latin typeface="Arial" pitchFamily="34" charset="0"/>
                <a:ea typeface="宋体" panose="02010600030101010101" pitchFamily="2" charset="-122"/>
              </a:defRPr>
            </a:lvl1pPr>
            <a:lvl2pPr marL="742950" indent="-285750">
              <a:defRPr sz="1000">
                <a:solidFill>
                  <a:schemeClr val="tx1"/>
                </a:solidFill>
                <a:latin typeface="Arial" pitchFamily="34" charset="0"/>
                <a:ea typeface="宋体" panose="02010600030101010101" pitchFamily="2" charset="-122"/>
              </a:defRPr>
            </a:lvl2pPr>
            <a:lvl3pPr marL="1143000" indent="-228600">
              <a:defRPr sz="1000">
                <a:solidFill>
                  <a:schemeClr val="tx1"/>
                </a:solidFill>
                <a:latin typeface="Arial" pitchFamily="34" charset="0"/>
                <a:ea typeface="宋体" panose="02010600030101010101" pitchFamily="2" charset="-122"/>
              </a:defRPr>
            </a:lvl3pPr>
            <a:lvl4pPr marL="1600200" indent="-228600">
              <a:defRPr sz="1000">
                <a:solidFill>
                  <a:schemeClr val="tx1"/>
                </a:solidFill>
                <a:latin typeface="Arial" pitchFamily="34" charset="0"/>
                <a:ea typeface="宋体" panose="02010600030101010101" pitchFamily="2" charset="-122"/>
              </a:defRPr>
            </a:lvl4pPr>
            <a:lvl5pPr marL="2057400" indent="-228600">
              <a:defRPr sz="1000">
                <a:solidFill>
                  <a:schemeClr val="tx1"/>
                </a:solidFill>
                <a:latin typeface="Arial" pitchFamily="34" charset="0"/>
                <a:ea typeface="宋体" panose="02010600030101010101" pitchFamily="2" charset="-122"/>
              </a:defRPr>
            </a:lvl5pPr>
            <a:lvl6pPr marL="25146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6pPr>
            <a:lvl7pPr marL="29718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7pPr>
            <a:lvl8pPr marL="34290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8pPr>
            <a:lvl9pPr marL="3886200" indent="-228600" eaLnBrk="0" fontAlgn="base" hangingPunct="0">
              <a:spcBef>
                <a:spcPct val="0"/>
              </a:spcBef>
              <a:spcAft>
                <a:spcPct val="0"/>
              </a:spcAft>
              <a:defRPr sz="1000">
                <a:solidFill>
                  <a:schemeClr val="tx1"/>
                </a:solidFill>
                <a:latin typeface="Arial" pitchFamily="34" charset="0"/>
                <a:ea typeface="宋体" panose="02010600030101010101" pitchFamily="2" charset="-122"/>
              </a:defRPr>
            </a:lvl9pPr>
          </a:lstStyle>
          <a:p>
            <a:pPr algn="ctr">
              <a:spcBef>
                <a:spcPts val="0"/>
              </a:spcBef>
              <a:spcAft>
                <a:spcPts val="0"/>
              </a:spcAft>
              <a:defRPr/>
            </a:pPr>
            <a:r>
              <a:rPr sz="1600" b="0" u="none" dirty="0">
                <a:solidFill>
                  <a:srgbClr val="000000"/>
                </a:solidFill>
                <a:latin typeface="Huawei Sans" panose="020C0503030203020204" pitchFamily="34" charset="0"/>
              </a:rPr>
              <a:t>Does the total memory usage exceed the memory threshold set for NodeManager?</a:t>
            </a:r>
          </a:p>
        </p:txBody>
      </p:sp>
      <p:cxnSp>
        <p:nvCxnSpPr>
          <p:cNvPr id="93190" name="直接箭头连接符 7"/>
          <p:cNvCxnSpPr>
            <a:cxnSpLocks noChangeShapeType="1"/>
            <a:stCxn id="72707" idx="4"/>
            <a:endCxn id="72708" idx="0"/>
          </p:cNvCxnSpPr>
          <p:nvPr/>
        </p:nvCxnSpPr>
        <p:spPr bwMode="auto">
          <a:xfrm>
            <a:off x="3341854" y="2480760"/>
            <a:ext cx="0" cy="406453"/>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9" name="流程图: 联系 8"/>
          <p:cNvSpPr/>
          <p:nvPr/>
        </p:nvSpPr>
        <p:spPr bwMode="auto">
          <a:xfrm>
            <a:off x="8854341" y="4656724"/>
            <a:ext cx="2581689" cy="1422581"/>
          </a:xfrm>
          <a:prstGeom prst="flowChartConnector">
            <a:avLst/>
          </a:prstGeom>
          <a:solidFill>
            <a:srgbClr val="D0E8C4"/>
          </a:solidFill>
          <a:ln w="9525" cap="flat" cmpd="sng" algn="ctr">
            <a:solidFill>
              <a:schemeClr val="tx1"/>
            </a:solidFill>
            <a:prstDash val="solid"/>
            <a:round/>
            <a:headEnd type="none" w="med" len="med"/>
            <a:tailEnd type="none" w="med" len="med"/>
          </a:ln>
          <a:effectLst/>
        </p:spPr>
        <p:txBody>
          <a:bodyPr anchor="ctr">
            <a:noAutofit/>
          </a:bodyPr>
          <a:lstStyle/>
          <a:p>
            <a:pPr algn="ctr">
              <a:spcBef>
                <a:spcPts val="0"/>
              </a:spcBef>
              <a:spcAft>
                <a:spcPts val="0"/>
              </a:spcAft>
              <a:defRPr/>
            </a:pPr>
            <a:r>
              <a:rPr sz="1600" b="0" u="none" dirty="0">
                <a:solidFill>
                  <a:srgbClr val="000000"/>
                </a:solidFill>
                <a:latin typeface="Huawei Sans" panose="020C0503030203020204" pitchFamily="34" charset="0"/>
              </a:rPr>
              <a:t>Stop the containers whose memory usage exceeds the threshold.</a:t>
            </a:r>
            <a:endParaRPr lang="zh-CN" altLang="en-US" sz="1600"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cxnSp>
        <p:nvCxnSpPr>
          <p:cNvPr id="93193" name="直接连接符 11"/>
          <p:cNvCxnSpPr>
            <a:cxnSpLocks noChangeShapeType="1"/>
            <a:stCxn id="72709" idx="0"/>
          </p:cNvCxnSpPr>
          <p:nvPr/>
        </p:nvCxnSpPr>
        <p:spPr bwMode="auto">
          <a:xfrm flipV="1">
            <a:off x="7641047" y="1851658"/>
            <a:ext cx="0" cy="1035556"/>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93194" name="直接箭头连接符 13"/>
          <p:cNvCxnSpPr>
            <a:cxnSpLocks noChangeShapeType="1"/>
          </p:cNvCxnSpPr>
          <p:nvPr/>
        </p:nvCxnSpPr>
        <p:spPr bwMode="auto">
          <a:xfrm flipH="1">
            <a:off x="4760018" y="1851658"/>
            <a:ext cx="2881029" cy="6973"/>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93195" name="直接连接符 15"/>
          <p:cNvCxnSpPr>
            <a:cxnSpLocks noChangeShapeType="1"/>
            <a:stCxn id="72708" idx="1"/>
          </p:cNvCxnSpPr>
          <p:nvPr/>
        </p:nvCxnSpPr>
        <p:spPr bwMode="auto">
          <a:xfrm flipH="1">
            <a:off x="844539" y="3776327"/>
            <a:ext cx="653251" cy="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93196" name="直接连接符 17"/>
          <p:cNvCxnSpPr>
            <a:cxnSpLocks noChangeShapeType="1"/>
          </p:cNvCxnSpPr>
          <p:nvPr/>
        </p:nvCxnSpPr>
        <p:spPr bwMode="auto">
          <a:xfrm flipV="1">
            <a:off x="844537" y="1876388"/>
            <a:ext cx="0" cy="1877598"/>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93197" name="直接箭头连接符 19"/>
          <p:cNvCxnSpPr>
            <a:cxnSpLocks noChangeShapeType="1"/>
            <a:endCxn id="72707" idx="2"/>
          </p:cNvCxnSpPr>
          <p:nvPr/>
        </p:nvCxnSpPr>
        <p:spPr bwMode="auto">
          <a:xfrm>
            <a:off x="839738" y="1867098"/>
            <a:ext cx="1088753" cy="871"/>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93198" name="直接箭头连接符 21"/>
          <p:cNvCxnSpPr>
            <a:cxnSpLocks noChangeShapeType="1"/>
            <a:stCxn id="72708" idx="3"/>
          </p:cNvCxnSpPr>
          <p:nvPr/>
        </p:nvCxnSpPr>
        <p:spPr bwMode="auto">
          <a:xfrm>
            <a:off x="5185920" y="3776327"/>
            <a:ext cx="467329" cy="0"/>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93199" name="直接连接符 23"/>
          <p:cNvCxnSpPr>
            <a:cxnSpLocks noChangeShapeType="1"/>
            <a:stCxn id="72709" idx="3"/>
          </p:cNvCxnSpPr>
          <p:nvPr/>
        </p:nvCxnSpPr>
        <p:spPr bwMode="auto">
          <a:xfrm>
            <a:off x="9635918" y="3776327"/>
            <a:ext cx="462278" cy="2092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93200" name="直接箭头连接符 25"/>
          <p:cNvCxnSpPr>
            <a:cxnSpLocks noChangeShapeType="1"/>
          </p:cNvCxnSpPr>
          <p:nvPr/>
        </p:nvCxnSpPr>
        <p:spPr bwMode="auto">
          <a:xfrm>
            <a:off x="10098197" y="3797247"/>
            <a:ext cx="0" cy="859477"/>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27" name="文本框 26"/>
          <p:cNvSpPr txBox="1"/>
          <p:nvPr/>
        </p:nvSpPr>
        <p:spPr bwMode="auto">
          <a:xfrm>
            <a:off x="4538870" y="3197232"/>
            <a:ext cx="687103" cy="470280"/>
          </a:xfrm>
          <a:prstGeom prst="rect">
            <a:avLst/>
          </a:prstGeom>
          <a:noFill/>
          <a:ln w="9525">
            <a:noFill/>
            <a:miter lim="800000"/>
            <a:headEnd/>
            <a:tailEnd/>
          </a:ln>
        </p:spPr>
        <p:txBody>
          <a:bodyPr lIns="99980" tIns="49986" rIns="99980" bIns="49986">
            <a:noAutofit/>
          </a:bodyPr>
          <a:lstStyle/>
          <a:p>
            <a:pPr algn="ctr" defTabSz="1001649" fontAlgn="auto">
              <a:spcBef>
                <a:spcPts val="0"/>
              </a:spcBef>
              <a:spcAft>
                <a:spcPts val="0"/>
              </a:spcAft>
              <a:defRPr/>
            </a:pPr>
            <a:r>
              <a:rPr sz="2400" b="0" u="none" dirty="0">
                <a:solidFill>
                  <a:srgbClr val="000000"/>
                </a:solidFill>
                <a:latin typeface="Huawei Sans" panose="020C0503030203020204" pitchFamily="34" charset="0"/>
              </a:rPr>
              <a:t>Yes</a:t>
            </a:r>
          </a:p>
        </p:txBody>
      </p:sp>
      <p:sp>
        <p:nvSpPr>
          <p:cNvPr id="28" name="文本框 27"/>
          <p:cNvSpPr txBox="1"/>
          <p:nvPr/>
        </p:nvSpPr>
        <p:spPr bwMode="auto">
          <a:xfrm>
            <a:off x="9237443" y="3197232"/>
            <a:ext cx="687103" cy="470280"/>
          </a:xfrm>
          <a:prstGeom prst="rect">
            <a:avLst/>
          </a:prstGeom>
          <a:noFill/>
          <a:ln w="9525">
            <a:noFill/>
            <a:miter lim="800000"/>
            <a:headEnd/>
            <a:tailEnd/>
          </a:ln>
        </p:spPr>
        <p:txBody>
          <a:bodyPr lIns="99980" tIns="49986" rIns="99980" bIns="49986">
            <a:noAutofit/>
          </a:bodyPr>
          <a:lstStyle/>
          <a:p>
            <a:pPr algn="ctr" defTabSz="1001649" fontAlgn="auto">
              <a:spcBef>
                <a:spcPts val="0"/>
              </a:spcBef>
              <a:spcAft>
                <a:spcPts val="0"/>
              </a:spcAft>
              <a:defRPr/>
            </a:pPr>
            <a:r>
              <a:rPr sz="2400" b="0" u="none" dirty="0">
                <a:solidFill>
                  <a:srgbClr val="000000"/>
                </a:solidFill>
                <a:latin typeface="Huawei Sans" panose="020C0503030203020204" pitchFamily="34" charset="0"/>
              </a:rPr>
              <a:t>Yes</a:t>
            </a:r>
          </a:p>
        </p:txBody>
      </p:sp>
      <p:sp>
        <p:nvSpPr>
          <p:cNvPr id="29" name="文本框 28"/>
          <p:cNvSpPr txBox="1"/>
          <p:nvPr/>
        </p:nvSpPr>
        <p:spPr bwMode="auto">
          <a:xfrm>
            <a:off x="872946" y="3244439"/>
            <a:ext cx="687103" cy="470280"/>
          </a:xfrm>
          <a:prstGeom prst="rect">
            <a:avLst/>
          </a:prstGeom>
          <a:noFill/>
          <a:ln w="9525">
            <a:noFill/>
            <a:miter lim="800000"/>
            <a:headEnd/>
            <a:tailEnd/>
          </a:ln>
        </p:spPr>
        <p:txBody>
          <a:bodyPr lIns="99980" tIns="49986" rIns="99980" bIns="49986">
            <a:noAutofit/>
          </a:bodyPr>
          <a:lstStyle/>
          <a:p>
            <a:pPr algn="ctr" defTabSz="1001649" fontAlgn="auto">
              <a:spcBef>
                <a:spcPts val="0"/>
              </a:spcBef>
              <a:spcAft>
                <a:spcPts val="0"/>
              </a:spcAft>
              <a:defRPr/>
            </a:pPr>
            <a:r>
              <a:rPr sz="2400" b="0" u="none" dirty="0">
                <a:solidFill>
                  <a:srgbClr val="000000"/>
                </a:solidFill>
                <a:latin typeface="Huawei Sans" panose="020C0503030203020204" pitchFamily="34" charset="0"/>
              </a:rPr>
              <a:t>No</a:t>
            </a:r>
          </a:p>
        </p:txBody>
      </p:sp>
      <p:sp>
        <p:nvSpPr>
          <p:cNvPr id="30" name="文本框 26"/>
          <p:cNvSpPr txBox="1"/>
          <p:nvPr/>
        </p:nvSpPr>
        <p:spPr bwMode="auto">
          <a:xfrm>
            <a:off x="7028938" y="2446485"/>
            <a:ext cx="687103" cy="470280"/>
          </a:xfrm>
          <a:prstGeom prst="rect">
            <a:avLst/>
          </a:prstGeom>
          <a:noFill/>
          <a:ln w="9525">
            <a:noFill/>
            <a:miter lim="800000"/>
            <a:headEnd/>
            <a:tailEnd/>
          </a:ln>
        </p:spPr>
        <p:txBody>
          <a:bodyPr lIns="99980" tIns="49986" rIns="99980" bIns="49986">
            <a:noAutofit/>
          </a:bodyPr>
          <a:lstStyle>
            <a:defPPr>
              <a:defRPr lang="zh-CN"/>
            </a:defPPr>
            <a:lvl1pPr algn="l" rtl="0" fontAlgn="t">
              <a:spcBef>
                <a:spcPct val="0"/>
              </a:spcBef>
              <a:spcAft>
                <a:spcPct val="0"/>
              </a:spcAft>
              <a:defRPr sz="1000" kern="1200">
                <a:solidFill>
                  <a:schemeClr val="tx1"/>
                </a:solidFill>
                <a:latin typeface="Arial" pitchFamily="34" charset="0"/>
                <a:ea typeface="宋体" charset="-122"/>
                <a:cs typeface="+mn-cs"/>
              </a:defRPr>
            </a:lvl1pPr>
            <a:lvl2pPr marL="457200" algn="l" rtl="0" fontAlgn="t">
              <a:spcBef>
                <a:spcPct val="0"/>
              </a:spcBef>
              <a:spcAft>
                <a:spcPct val="0"/>
              </a:spcAft>
              <a:defRPr sz="1000" kern="1200">
                <a:solidFill>
                  <a:schemeClr val="tx1"/>
                </a:solidFill>
                <a:latin typeface="Arial" pitchFamily="34" charset="0"/>
                <a:ea typeface="宋体" charset="-122"/>
                <a:cs typeface="+mn-cs"/>
              </a:defRPr>
            </a:lvl2pPr>
            <a:lvl3pPr marL="914400" algn="l" rtl="0" fontAlgn="t">
              <a:spcBef>
                <a:spcPct val="0"/>
              </a:spcBef>
              <a:spcAft>
                <a:spcPct val="0"/>
              </a:spcAft>
              <a:defRPr sz="1000" kern="1200">
                <a:solidFill>
                  <a:schemeClr val="tx1"/>
                </a:solidFill>
                <a:latin typeface="Arial" pitchFamily="34" charset="0"/>
                <a:ea typeface="宋体" charset="-122"/>
                <a:cs typeface="+mn-cs"/>
              </a:defRPr>
            </a:lvl3pPr>
            <a:lvl4pPr marL="1371600" algn="l" rtl="0" fontAlgn="t">
              <a:spcBef>
                <a:spcPct val="0"/>
              </a:spcBef>
              <a:spcAft>
                <a:spcPct val="0"/>
              </a:spcAft>
              <a:defRPr sz="1000" kern="1200">
                <a:solidFill>
                  <a:schemeClr val="tx1"/>
                </a:solidFill>
                <a:latin typeface="Arial" pitchFamily="34" charset="0"/>
                <a:ea typeface="宋体" charset="-122"/>
                <a:cs typeface="+mn-cs"/>
              </a:defRPr>
            </a:lvl4pPr>
            <a:lvl5pPr marL="1828800" algn="l" rtl="0" fontAlgn="t">
              <a:spcBef>
                <a:spcPct val="0"/>
              </a:spcBef>
              <a:spcAft>
                <a:spcPct val="0"/>
              </a:spcAft>
              <a:defRPr sz="1000" kern="1200">
                <a:solidFill>
                  <a:schemeClr val="tx1"/>
                </a:solidFill>
                <a:latin typeface="Arial" pitchFamily="34" charset="0"/>
                <a:ea typeface="宋体" charset="-122"/>
                <a:cs typeface="+mn-cs"/>
              </a:defRPr>
            </a:lvl5pPr>
            <a:lvl6pPr marL="2286000" algn="l" defTabSz="914400" rtl="0" eaLnBrk="1" latinLnBrk="0" hangingPunct="1">
              <a:defRPr sz="1000" kern="1200">
                <a:solidFill>
                  <a:schemeClr val="tx1"/>
                </a:solidFill>
                <a:latin typeface="Arial" pitchFamily="34" charset="0"/>
                <a:ea typeface="宋体" charset="-122"/>
                <a:cs typeface="+mn-cs"/>
              </a:defRPr>
            </a:lvl6pPr>
            <a:lvl7pPr marL="2743200" algn="l" defTabSz="914400" rtl="0" eaLnBrk="1" latinLnBrk="0" hangingPunct="1">
              <a:defRPr sz="1000" kern="1200">
                <a:solidFill>
                  <a:schemeClr val="tx1"/>
                </a:solidFill>
                <a:latin typeface="Arial" pitchFamily="34" charset="0"/>
                <a:ea typeface="宋体" charset="-122"/>
                <a:cs typeface="+mn-cs"/>
              </a:defRPr>
            </a:lvl7pPr>
            <a:lvl8pPr marL="3200400" algn="l" defTabSz="914400" rtl="0" eaLnBrk="1" latinLnBrk="0" hangingPunct="1">
              <a:defRPr sz="1000" kern="1200">
                <a:solidFill>
                  <a:schemeClr val="tx1"/>
                </a:solidFill>
                <a:latin typeface="Arial" pitchFamily="34" charset="0"/>
                <a:ea typeface="宋体" charset="-122"/>
                <a:cs typeface="+mn-cs"/>
              </a:defRPr>
            </a:lvl8pPr>
            <a:lvl9pPr marL="3657600" algn="l" defTabSz="914400" rtl="0" eaLnBrk="1" latinLnBrk="0" hangingPunct="1">
              <a:defRPr sz="1000" kern="1200">
                <a:solidFill>
                  <a:schemeClr val="tx1"/>
                </a:solidFill>
                <a:latin typeface="Arial" pitchFamily="34" charset="0"/>
                <a:ea typeface="宋体" charset="-122"/>
                <a:cs typeface="+mn-cs"/>
              </a:defRPr>
            </a:lvl9pPr>
          </a:lstStyle>
          <a:p>
            <a:pPr algn="ctr" defTabSz="1001649">
              <a:defRPr/>
            </a:pPr>
            <a:r>
              <a:rPr sz="2400" b="0" u="none" dirty="0">
                <a:solidFill>
                  <a:srgbClr val="000000"/>
                </a:solidFill>
                <a:latin typeface="Huawei Sans" panose="020C0503030203020204" pitchFamily="34" charset="0"/>
              </a:rPr>
              <a:t>No</a:t>
            </a:r>
          </a:p>
        </p:txBody>
      </p:sp>
      <p:sp>
        <p:nvSpPr>
          <p:cNvPr id="24" name="文本框 23"/>
          <p:cNvSpPr txBox="1"/>
          <p:nvPr/>
        </p:nvSpPr>
        <p:spPr>
          <a:xfrm>
            <a:off x="2021692" y="1464919"/>
            <a:ext cx="2667755" cy="923330"/>
          </a:xfrm>
          <a:prstGeom prst="rect">
            <a:avLst/>
          </a:prstGeom>
          <a:noFill/>
        </p:spPr>
        <p:txBody>
          <a:bodyPr wrap="square" rtlCol="0" anchor="ctr">
            <a:noAutofit/>
          </a:bodyPr>
          <a:lstStyle/>
          <a:p>
            <a:pPr algn="ctr"/>
            <a:r>
              <a:rPr sz="1600" b="0" u="none" dirty="0">
                <a:solidFill>
                  <a:srgbClr val="000000"/>
                </a:solidFill>
                <a:latin typeface="Huawei Sans" panose="020C0503030203020204" pitchFamily="34" charset="0"/>
              </a:rPr>
              <a:t>Containers can run and the memory usage of each container can be calculated.</a:t>
            </a:r>
            <a:endParaRPr lang="zh-CN" altLang="en-US" sz="1600" dirty="0">
              <a:solidFill>
                <a:srgbClr val="000000"/>
              </a:solidFill>
              <a:latin typeface="Huawei Sans" panose="020C0503030203020204" pitchFamily="34" charset="0"/>
              <a:ea typeface="方正兰亭黑简体" panose="02000000000000000000" pitchFamily="2" charset="-122"/>
              <a:sym typeface="Huawei Sans" panose="020C0503030203020204" pitchFamily="34" charset="0"/>
            </a:endParaRPr>
          </a:p>
        </p:txBody>
      </p:sp>
      <p:pic>
        <p:nvPicPr>
          <p:cNvPr id="23" name="Picture 22">
            <a:extLst>
              <a:ext uri="{FF2B5EF4-FFF2-40B4-BE49-F238E27FC236}">
                <a16:creationId xmlns:a16="http://schemas.microsoft.com/office/drawing/2014/main" id="{DD3CBC59-EE43-4CB5-9A65-933D568C1EC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476932" y="-334354"/>
            <a:ext cx="1632198" cy="1529835"/>
          </a:xfrm>
          <a:prstGeom prst="rect">
            <a:avLst/>
          </a:prstGeom>
        </p:spPr>
      </p:pic>
      <p:pic>
        <p:nvPicPr>
          <p:cNvPr id="25" name="Graphic 24">
            <a:extLst>
              <a:ext uri="{FF2B5EF4-FFF2-40B4-BE49-F238E27FC236}">
                <a16:creationId xmlns:a16="http://schemas.microsoft.com/office/drawing/2014/main" id="{2DD1ADE5-9F2F-4DD2-85D3-F3C0BE47468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26" name="Rectangle 25">
            <a:extLst>
              <a:ext uri="{FF2B5EF4-FFF2-40B4-BE49-F238E27FC236}">
                <a16:creationId xmlns:a16="http://schemas.microsoft.com/office/drawing/2014/main" id="{CFFE35E1-E91C-4C94-A921-442301191854}"/>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31" name="TextBox 30">
            <a:extLst>
              <a:ext uri="{FF2B5EF4-FFF2-40B4-BE49-F238E27FC236}">
                <a16:creationId xmlns:a16="http://schemas.microsoft.com/office/drawing/2014/main" id="{0524F9BD-0F64-4855-9969-0013E608CF64}"/>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32" name="TextBox 31">
            <a:extLst>
              <a:ext uri="{FF2B5EF4-FFF2-40B4-BE49-F238E27FC236}">
                <a16:creationId xmlns:a16="http://schemas.microsoft.com/office/drawing/2014/main" id="{48098E28-A1FA-4DAA-B315-CBB0B9CF50E6}"/>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65739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占位符 2"/>
          <p:cNvSpPr>
            <a:spLocks noGrp="1"/>
          </p:cNvSpPr>
          <p:nvPr>
            <p:ph sz="quarter" idx="10"/>
          </p:nvPr>
        </p:nvSpPr>
        <p:spPr>
          <a:prstGeom prst="rect">
            <a:avLst/>
          </a:prstGeom>
        </p:spPr>
        <p:txBody>
          <a:bodyPr>
            <a:noAutofit/>
          </a:bodyPr>
          <a:lstStyle/>
          <a:p>
            <a:r>
              <a:rPr b="0" u="none" dirty="0">
                <a:latin typeface="Huawei Sans" panose="020C0503030203020204" pitchFamily="34" charset="0"/>
              </a:rPr>
              <a:t>This </a:t>
            </a:r>
            <a:r>
              <a:rPr lang="en-US" b="0" u="none" dirty="0">
                <a:latin typeface="Huawei Sans" panose="020C0503030203020204" pitchFamily="34" charset="0"/>
              </a:rPr>
              <a:t>chapter</a:t>
            </a:r>
            <a:r>
              <a:rPr b="0" u="none" dirty="0">
                <a:latin typeface="Huawei Sans" panose="020C0503030203020204" pitchFamily="34" charset="0"/>
              </a:rPr>
              <a:t> describes the </a:t>
            </a:r>
            <a:r>
              <a:rPr lang="en-US" b="0" u="none" dirty="0">
                <a:latin typeface="Huawei Sans" panose="020C0503030203020204" pitchFamily="34" charset="0"/>
              </a:rPr>
              <a:t>use cases </a:t>
            </a:r>
            <a:r>
              <a:rPr b="0" u="none" dirty="0">
                <a:latin typeface="Huawei Sans" panose="020C0503030203020204" pitchFamily="34" charset="0"/>
              </a:rPr>
              <a:t>and basic architectures of MapReduce and YARN, principles of YARN resource management and task scheduling, and enhanced features of YARN in Huawei MRS clusters.</a:t>
            </a:r>
          </a:p>
          <a:p>
            <a:endParaRPr lang="zh-CN" altLang="en-US" dirty="0">
              <a:latin typeface="Huawei Sans" panose="020C0503030203020204" pitchFamily="34" charset="0"/>
              <a:sym typeface="Huawei Sans" panose="020C0503030203020204" pitchFamily="34" charset="0"/>
            </a:endParaRPr>
          </a:p>
        </p:txBody>
      </p:sp>
      <p:pic>
        <p:nvPicPr>
          <p:cNvPr id="4" name="Picture 3">
            <a:extLst>
              <a:ext uri="{FF2B5EF4-FFF2-40B4-BE49-F238E27FC236}">
                <a16:creationId xmlns:a16="http://schemas.microsoft.com/office/drawing/2014/main" id="{68233992-08B0-4DD9-AD94-371B09F2CD1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56726" y="-411440"/>
            <a:ext cx="1632198" cy="1529835"/>
          </a:xfrm>
          <a:prstGeom prst="rect">
            <a:avLst/>
          </a:prstGeom>
        </p:spPr>
      </p:pic>
      <p:pic>
        <p:nvPicPr>
          <p:cNvPr id="5" name="Graphic 4">
            <a:extLst>
              <a:ext uri="{FF2B5EF4-FFF2-40B4-BE49-F238E27FC236}">
                <a16:creationId xmlns:a16="http://schemas.microsoft.com/office/drawing/2014/main" id="{F223F434-7FEE-4BA9-8953-E5A8E07AF4C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2979" y="6167554"/>
            <a:ext cx="2090144" cy="353721"/>
          </a:xfrm>
          <a:prstGeom prst="rect">
            <a:avLst/>
          </a:prstGeom>
        </p:spPr>
      </p:pic>
      <p:sp>
        <p:nvSpPr>
          <p:cNvPr id="6" name="Rectangle 5">
            <a:extLst>
              <a:ext uri="{FF2B5EF4-FFF2-40B4-BE49-F238E27FC236}">
                <a16:creationId xmlns:a16="http://schemas.microsoft.com/office/drawing/2014/main" id="{84900FBD-B7E6-476C-9D50-B52B79E4CB9D}"/>
              </a:ext>
            </a:extLst>
          </p:cNvPr>
          <p:cNvSpPr/>
          <p:nvPr/>
        </p:nvSpPr>
        <p:spPr>
          <a:xfrm>
            <a:off x="304800" y="-44275"/>
            <a:ext cx="923251" cy="845582"/>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ea typeface="Roboto Light" panose="02000000000000000000" pitchFamily="2" charset="0"/>
            </a:endParaRPr>
          </a:p>
        </p:txBody>
      </p:sp>
      <p:sp>
        <p:nvSpPr>
          <p:cNvPr id="7" name="TextBox 6">
            <a:extLst>
              <a:ext uri="{FF2B5EF4-FFF2-40B4-BE49-F238E27FC236}">
                <a16:creationId xmlns:a16="http://schemas.microsoft.com/office/drawing/2014/main" id="{5C19CDA9-742D-4DF7-BFDD-5FEE2CCFE986}"/>
              </a:ext>
            </a:extLst>
          </p:cNvPr>
          <p:cNvSpPr txBox="1"/>
          <p:nvPr/>
        </p:nvSpPr>
        <p:spPr>
          <a:xfrm>
            <a:off x="431054" y="53561"/>
            <a:ext cx="917148" cy="338554"/>
          </a:xfrm>
          <a:prstGeom prst="rect">
            <a:avLst/>
          </a:prstGeom>
          <a:noFill/>
        </p:spPr>
        <p:txBody>
          <a:bodyPr wrap="square" rtlCol="0">
            <a:spAutoFit/>
          </a:bodyPr>
          <a:lstStyle/>
          <a:p>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8" name="TextBox 7">
            <a:extLst>
              <a:ext uri="{FF2B5EF4-FFF2-40B4-BE49-F238E27FC236}">
                <a16:creationId xmlns:a16="http://schemas.microsoft.com/office/drawing/2014/main" id="{F2CCFFAA-80FA-40D4-A8D7-16261A1DA6C3}"/>
              </a:ext>
            </a:extLst>
          </p:cNvPr>
          <p:cNvSpPr txBox="1"/>
          <p:nvPr/>
        </p:nvSpPr>
        <p:spPr>
          <a:xfrm>
            <a:off x="411979" y="215418"/>
            <a:ext cx="816072"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03</a:t>
            </a:r>
            <a:endParaRPr lang="en-US" sz="1050" b="1" dirty="0">
              <a:solidFill>
                <a:srgbClr val="8E5A6D"/>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2867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1B14C62-EC2A-4769-90FE-4AA5DFBF10F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88378" y="-399531"/>
            <a:ext cx="2687769" cy="1800993"/>
          </a:xfrm>
          <a:prstGeom prst="rect">
            <a:avLst/>
          </a:prstGeom>
        </p:spPr>
      </p:pic>
      <p:pic>
        <p:nvPicPr>
          <p:cNvPr id="7" name="Graphic 6">
            <a:extLst>
              <a:ext uri="{FF2B5EF4-FFF2-40B4-BE49-F238E27FC236}">
                <a16:creationId xmlns:a16="http://schemas.microsoft.com/office/drawing/2014/main" id="{99942CB6-AF5A-47F4-ACE7-5EFA7708806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5929" y="5976537"/>
            <a:ext cx="2167470" cy="591661"/>
          </a:xfrm>
          <a:prstGeom prst="rect">
            <a:avLst/>
          </a:prstGeom>
        </p:spPr>
      </p:pic>
      <p:pic>
        <p:nvPicPr>
          <p:cNvPr id="17" name="Content Placeholder 16">
            <a:extLst>
              <a:ext uri="{FF2B5EF4-FFF2-40B4-BE49-F238E27FC236}">
                <a16:creationId xmlns:a16="http://schemas.microsoft.com/office/drawing/2014/main" id="{58195726-B3F6-4959-8007-1C4DF7026109}"/>
              </a:ext>
            </a:extLst>
          </p:cNvPr>
          <p:cNvPicPr>
            <a:picLocks noGrp="1" noChangeAspect="1"/>
          </p:cNvPicPr>
          <p:nvPr>
            <p:ph idx="1"/>
          </p:nvPr>
        </p:nvPicPr>
        <p:blipFill>
          <a:blip r:embed="rId5"/>
          <a:stretch>
            <a:fillRect/>
          </a:stretch>
        </p:blipFill>
        <p:spPr>
          <a:xfrm>
            <a:off x="1942272" y="1516965"/>
            <a:ext cx="8307455" cy="3093091"/>
          </a:xfrm>
        </p:spPr>
      </p:pic>
    </p:spTree>
    <p:extLst>
      <p:ext uri="{BB962C8B-B14F-4D97-AF65-F5344CB8AC3E}">
        <p14:creationId xmlns:p14="http://schemas.microsoft.com/office/powerpoint/2010/main" val="3413434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6086</TotalTime>
  <Words>2571</Words>
  <Application>Microsoft Office PowerPoint</Application>
  <PresentationFormat>Widescreen</PresentationFormat>
  <Paragraphs>485</Paragraphs>
  <Slides>41</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Calibri</vt:lpstr>
      <vt:lpstr>Calibri Light</vt:lpstr>
      <vt:lpstr>Google Sans</vt:lpstr>
      <vt:lpstr>Huawei Sans</vt:lpstr>
      <vt:lpstr>Söhne</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MapReduce Process</vt:lpstr>
      <vt:lpstr>MapReduce Process</vt:lpstr>
      <vt:lpstr>MapReduce Working Process</vt:lpstr>
      <vt:lpstr>Map Phase</vt:lpstr>
      <vt:lpstr>Reduce Phase</vt:lpstr>
      <vt:lpstr>Shuffle Process</vt:lpstr>
      <vt:lpstr>Example WordCount</vt:lpstr>
      <vt:lpstr>Functions of WordCount</vt:lpstr>
      <vt:lpstr>Map Process of WordCount</vt:lpstr>
      <vt:lpstr>Reduce Process of WordCount</vt:lpstr>
      <vt:lpstr>PowerPoint Presentation</vt:lpstr>
      <vt:lpstr>PowerPoint Presentation</vt:lpstr>
      <vt:lpstr>PowerPoint Presentation</vt:lpstr>
      <vt:lpstr>YARN Overview</vt:lpstr>
      <vt:lpstr>YARN Overview</vt:lpstr>
      <vt:lpstr>PowerPoint Presentation</vt:lpstr>
      <vt:lpstr>YARN Architecture</vt:lpstr>
      <vt:lpstr>YARN Architecture</vt:lpstr>
      <vt:lpstr>YARN Architecture</vt:lpstr>
      <vt:lpstr>YARN Architecture</vt:lpstr>
      <vt:lpstr>Job Scheduling Process of MapReduce on YARN</vt:lpstr>
      <vt:lpstr>Job Scheduling Process of MapReduce on YARN</vt:lpstr>
      <vt:lpstr>Job Scheduling Process of MapReduce on YARN</vt:lpstr>
      <vt:lpstr>Job Scheduling Process of MapReduce on YARN</vt:lpstr>
      <vt:lpstr>Job Scheduling Process of MapReduce on YARN</vt:lpstr>
      <vt:lpstr>HA Solution of YARN</vt:lpstr>
      <vt:lpstr>Fault Tolerance Mechanism of YARN ApplicationMaster</vt:lpstr>
      <vt:lpstr>PowerPoint Presentation</vt:lpstr>
      <vt:lpstr>Resource Management</vt:lpstr>
      <vt:lpstr>Resource Management</vt:lpstr>
      <vt:lpstr>Task scheduling in Hadoop YARN</vt:lpstr>
      <vt:lpstr>Task scheduling in Hadoop YARN</vt:lpstr>
      <vt:lpstr>PowerPoint Presentation</vt:lpstr>
      <vt:lpstr>Enhanced Feature — Dynamic YARN Memory Management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Acer</cp:lastModifiedBy>
  <cp:revision>34</cp:revision>
  <dcterms:created xsi:type="dcterms:W3CDTF">2023-05-27T09:20:30Z</dcterms:created>
  <dcterms:modified xsi:type="dcterms:W3CDTF">2023-08-03T11:50:44Z</dcterms:modified>
</cp:coreProperties>
</file>