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369" r:id="rId3"/>
    <p:sldId id="259" r:id="rId4"/>
    <p:sldId id="334" r:id="rId5"/>
    <p:sldId id="336" r:id="rId6"/>
    <p:sldId id="335" r:id="rId7"/>
    <p:sldId id="339" r:id="rId8"/>
    <p:sldId id="340" r:id="rId9"/>
    <p:sldId id="337" r:id="rId10"/>
    <p:sldId id="343" r:id="rId11"/>
    <p:sldId id="344" r:id="rId12"/>
    <p:sldId id="341" r:id="rId13"/>
    <p:sldId id="347" r:id="rId14"/>
    <p:sldId id="348" r:id="rId15"/>
    <p:sldId id="345" r:id="rId16"/>
    <p:sldId id="352" r:id="rId17"/>
    <p:sldId id="353" r:id="rId18"/>
    <p:sldId id="351" r:id="rId19"/>
    <p:sldId id="350" r:id="rId20"/>
    <p:sldId id="349" r:id="rId21"/>
    <p:sldId id="356" r:id="rId22"/>
    <p:sldId id="357" r:id="rId23"/>
    <p:sldId id="355" r:id="rId24"/>
    <p:sldId id="354" r:id="rId25"/>
    <p:sldId id="360" r:id="rId26"/>
    <p:sldId id="361" r:id="rId27"/>
    <p:sldId id="359" r:id="rId28"/>
    <p:sldId id="358" r:id="rId29"/>
    <p:sldId id="365" r:id="rId30"/>
    <p:sldId id="366" r:id="rId31"/>
    <p:sldId id="367" r:id="rId32"/>
    <p:sldId id="368" r:id="rId33"/>
    <p:sldId id="362" r:id="rId34"/>
    <p:sldId id="260" r:id="rId35"/>
    <p:sldId id="261" r:id="rId36"/>
    <p:sldId id="370" r:id="rId37"/>
    <p:sldId id="37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95A400-6AA3-4824-A724-21838C363230}" type="datetimeFigureOut">
              <a:rPr lang="en-US" smtClean="0"/>
              <a:t>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CBD056-E63C-46BE-9A35-DE96DF34FDE5}" type="slidenum">
              <a:rPr lang="en-US" smtClean="0"/>
              <a:t>‹#›</a:t>
            </a:fld>
            <a:endParaRPr lang="en-US"/>
          </a:p>
        </p:txBody>
      </p:sp>
    </p:spTree>
    <p:extLst>
      <p:ext uri="{BB962C8B-B14F-4D97-AF65-F5344CB8AC3E}">
        <p14:creationId xmlns:p14="http://schemas.microsoft.com/office/powerpoint/2010/main" val="1619104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hyperlink" Target="https://lms.esu.ac.ae/course/view.php?id=1262" TargetMode="External"/><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116253" y="4600368"/>
            <a:ext cx="5882401" cy="1034667"/>
          </a:xfrm>
          <a:prstGeom prst="rect">
            <a:avLst/>
          </a:prstGeom>
        </p:spPr>
      </p:pic>
      <p:sp>
        <p:nvSpPr>
          <p:cNvPr id="14" name="TextBox 13"/>
          <p:cNvSpPr txBox="1"/>
          <p:nvPr/>
        </p:nvSpPr>
        <p:spPr>
          <a:xfrm>
            <a:off x="0" y="587971"/>
            <a:ext cx="6413935"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Digital Consumer Behavior</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smtClean="0">
                <a:solidFill>
                  <a:srgbClr val="24A9E1"/>
                </a:solidFill>
                <a:latin typeface="Tajawal Medium" panose="00000600000000000000" pitchFamily="2" charset="-78"/>
                <a:cs typeface="Tajawal Medium" panose="00000600000000000000" pitchFamily="2" charset="-78"/>
              </a:rPr>
              <a:t>Noha</a:t>
            </a:r>
            <a:r>
              <a:rPr lang="en-US" sz="2800" dirty="0" smtClean="0">
                <a:solidFill>
                  <a:srgbClr val="24A9E1"/>
                </a:solidFill>
                <a:latin typeface="Tajawal Medium" panose="00000600000000000000" pitchFamily="2" charset="-78"/>
                <a:cs typeface="Tajawal Medium" panose="00000600000000000000" pitchFamily="2" charset="-78"/>
              </a:rPr>
              <a:t> El Aswad</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a:solidFill>
                  <a:srgbClr val="FF9518"/>
                </a:solidFill>
                <a:latin typeface="Tajawal Medium" panose="00000600000000000000" pitchFamily="2" charset="-78"/>
                <a:cs typeface="Tajawal Medium" panose="00000600000000000000" pitchFamily="2" charset="-78"/>
              </a:rPr>
              <a:t>Lecture </a:t>
            </a:r>
            <a:r>
              <a:rPr lang="en-US" sz="2800" smtClean="0">
                <a:solidFill>
                  <a:srgbClr val="FF9518"/>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963323" y="4743875"/>
            <a:ext cx="2970172" cy="800219"/>
          </a:xfrm>
          <a:prstGeom prst="rect">
            <a:avLst/>
          </a:prstGeom>
          <a:noFill/>
        </p:spPr>
        <p:txBody>
          <a:bodyPr wrap="none" rtlCol="0">
            <a:spAutoFit/>
          </a:bodyPr>
          <a:lstStyle/>
          <a:p>
            <a:r>
              <a:rPr lang="en-US" u="sng" dirty="0" smtClean="0">
                <a:hlinkClick r:id="rId7"/>
              </a:rPr>
              <a:t>MKT713_</a:t>
            </a:r>
            <a:endParaRPr lang="en-US" u="sng" dirty="0" smtClean="0"/>
          </a:p>
          <a:p>
            <a:r>
              <a:rPr lang="en-US" dirty="0" smtClean="0"/>
              <a:t>Master </a:t>
            </a:r>
            <a:r>
              <a:rPr lang="en-US" dirty="0"/>
              <a:t>of Digital Marketing</a:t>
            </a:r>
            <a:r>
              <a:rPr lang="en-US" sz="2800" dirty="0" smtClean="0">
                <a:solidFill>
                  <a:srgbClr val="FF9518"/>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Buying, Having, Being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9">
            <a:extLst>
              <a:ext uri="{FF2B5EF4-FFF2-40B4-BE49-F238E27FC236}">
                <a16:creationId xmlns:a16="http://schemas.microsoft.com/office/drawing/2014/main" id="{0B03ED97-E46A-0BDD-483F-840D583BB761}"/>
              </a:ext>
            </a:extLst>
          </p:cNvPr>
          <p:cNvSpPr>
            <a:spLocks noChangeArrowheads="1"/>
          </p:cNvSpPr>
          <p:nvPr/>
        </p:nvSpPr>
        <p:spPr bwMode="auto">
          <a:xfrm>
            <a:off x="2440788" y="3101329"/>
            <a:ext cx="3276600" cy="1419225"/>
          </a:xfrm>
          <a:prstGeom prst="rect">
            <a:avLst/>
          </a:prstGeom>
          <a:noFill/>
          <a:ln w="9525">
            <a:noFill/>
            <a:miter lim="800000"/>
            <a:headEnd/>
            <a:tailEnd/>
          </a:ln>
        </p:spPr>
        <p:txBody>
          <a:bodyPr anchor="b"/>
          <a:lstStyle/>
          <a:p>
            <a:r>
              <a:rPr lang="en-US" sz="3000" b="1" dirty="0">
                <a:solidFill>
                  <a:srgbClr val="000066"/>
                </a:solidFill>
              </a:rPr>
              <a:t>CONSUMER BEHAVIOR, 10e</a:t>
            </a:r>
            <a:br>
              <a:rPr lang="en-US" sz="3000" b="1" dirty="0">
                <a:solidFill>
                  <a:srgbClr val="000066"/>
                </a:solidFill>
              </a:rPr>
            </a:br>
            <a:r>
              <a:rPr lang="en-US" sz="2200" b="1" dirty="0">
                <a:solidFill>
                  <a:srgbClr val="000066"/>
                </a:solidFill>
              </a:rPr>
              <a:t>Michael R. Solomon</a:t>
            </a:r>
            <a:endParaRPr lang="en-US" sz="3300" b="1" dirty="0">
              <a:solidFill>
                <a:srgbClr val="CC0066"/>
              </a:solidFill>
            </a:endParaRPr>
          </a:p>
        </p:txBody>
      </p:sp>
      <p:pic>
        <p:nvPicPr>
          <p:cNvPr id="10" name="Picture 9" descr="0132671840_i.jpg">
            <a:extLst>
              <a:ext uri="{FF2B5EF4-FFF2-40B4-BE49-F238E27FC236}">
                <a16:creationId xmlns:a16="http://schemas.microsoft.com/office/drawing/2014/main" id="{BE8953B7-8B5A-4BE9-BA4D-177C81F098AD}"/>
              </a:ext>
            </a:extLst>
          </p:cNvPr>
          <p:cNvPicPr>
            <a:picLocks noChangeAspect="1"/>
          </p:cNvPicPr>
          <p:nvPr/>
        </p:nvPicPr>
        <p:blipFill>
          <a:blip r:embed="rId6" cstate="print"/>
          <a:stretch>
            <a:fillRect/>
          </a:stretch>
        </p:blipFill>
        <p:spPr>
          <a:xfrm>
            <a:off x="7088988" y="2263128"/>
            <a:ext cx="2335742" cy="3033188"/>
          </a:xfrm>
          <a:prstGeom prst="rect">
            <a:avLst/>
          </a:prstGeom>
        </p:spPr>
      </p:pic>
    </p:spTree>
    <p:extLst>
      <p:ext uri="{BB962C8B-B14F-4D97-AF65-F5344CB8AC3E}">
        <p14:creationId xmlns:p14="http://schemas.microsoft.com/office/powerpoint/2010/main" val="4003230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a:solidFill>
                  <a:schemeClr val="bg1"/>
                </a:solidFill>
              </a:rPr>
              <a:t>Chapter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a:buNone/>
            </a:pPr>
            <a:r>
              <a:rPr lang="en-US" sz="3200" dirty="0"/>
              <a:t>When you finish this chapter, you should understand why:</a:t>
            </a:r>
            <a:endParaRPr lang="en-US" sz="3200" dirty="0">
              <a:sym typeface="Wingdings" pitchFamily="2" charset="2"/>
            </a:endParaRPr>
          </a:p>
          <a:p>
            <a:pPr marL="514350" indent="-514350">
              <a:buClr>
                <a:srgbClr val="002060"/>
              </a:buClr>
              <a:buFont typeface="+mj-lt"/>
              <a:buAutoNum type="arabicPeriod"/>
            </a:pPr>
            <a:r>
              <a:rPr lang="en-US" sz="3200" dirty="0"/>
              <a:t>Consumers use products to help them define their identities in different settings.</a:t>
            </a:r>
          </a:p>
          <a:p>
            <a:pPr marL="514350" indent="-514350">
              <a:buClr>
                <a:srgbClr val="002060"/>
              </a:buClr>
              <a:buFont typeface="+mj-lt"/>
              <a:buAutoNum type="arabicPeriod"/>
            </a:pPr>
            <a:r>
              <a:rPr lang="en-US" sz="3200" dirty="0"/>
              <a:t>Consumer behavior is a process.</a:t>
            </a:r>
          </a:p>
          <a:p>
            <a:pPr marL="514350" indent="-514350">
              <a:buClr>
                <a:srgbClr val="002060"/>
              </a:buClr>
              <a:buFont typeface="+mj-lt"/>
              <a:buAutoNum type="arabicPeriod"/>
            </a:pPr>
            <a:r>
              <a:rPr lang="en-US" sz="3200" dirty="0"/>
              <a:t>Marketers need to understand the wants and needs of different consumer segments.</a:t>
            </a:r>
            <a:r>
              <a:rPr lang="en-US" sz="3200" dirty="0">
                <a:sym typeface="Wingdings" pitchFamily="2" charset="2"/>
              </a:rPr>
              <a:t> </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18728" cy="523220"/>
          </a:xfrm>
          <a:prstGeom prst="rect">
            <a:avLst/>
          </a:prstGeom>
          <a:noFill/>
        </p:spPr>
        <p:txBody>
          <a:bodyPr wrap="none" rtlCol="0">
            <a:spAutoFit/>
          </a:bodyPr>
          <a:lstStyle/>
          <a:p>
            <a:r>
              <a:rPr lang="en-US" sz="2800" dirty="0">
                <a:solidFill>
                  <a:schemeClr val="bg1"/>
                </a:solidFill>
              </a:rPr>
              <a:t>Chapter Objectives (continued)</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514350" indent="-514350">
              <a:buClr>
                <a:srgbClr val="002060"/>
              </a:buClr>
              <a:buFont typeface="+mj-lt"/>
              <a:buAutoNum type="arabicPeriod" startAt="4"/>
            </a:pPr>
            <a:r>
              <a:rPr lang="en-US" sz="3200" dirty="0"/>
              <a:t>The Web is changing consumer behavior.</a:t>
            </a:r>
          </a:p>
          <a:p>
            <a:pPr marL="514350" indent="-514350">
              <a:buClr>
                <a:srgbClr val="002060"/>
              </a:buClr>
              <a:buFont typeface="+mj-lt"/>
              <a:buAutoNum type="arabicPeriod" startAt="4"/>
            </a:pPr>
            <a:r>
              <a:rPr lang="en-US" sz="3200" dirty="0"/>
              <a:t>Consumer behavior relates to other issues in our lives.</a:t>
            </a:r>
            <a:r>
              <a:rPr lang="en-US" sz="3200" dirty="0">
                <a:sym typeface="Wingdings" pitchFamily="2" charset="2"/>
              </a:rPr>
              <a:t> </a:t>
            </a:r>
            <a:endParaRPr lang="en-US" sz="3200" dirty="0"/>
          </a:p>
          <a:p>
            <a:pPr marL="514350" indent="-514350">
              <a:buClr>
                <a:srgbClr val="002060"/>
              </a:buClr>
              <a:buFont typeface="+mj-lt"/>
              <a:buAutoNum type="arabicPeriod" startAt="4"/>
            </a:pPr>
            <a:r>
              <a:rPr lang="en-US" sz="3200" dirty="0"/>
              <a:t>Many different types of specialists study consumer behavior.</a:t>
            </a:r>
          </a:p>
          <a:p>
            <a:pPr marL="514350" indent="-514350">
              <a:buClr>
                <a:srgbClr val="002060"/>
              </a:buClr>
              <a:buFont typeface="+mj-lt"/>
              <a:buAutoNum type="arabicPeriod" startAt="4"/>
            </a:pPr>
            <a:r>
              <a:rPr lang="en-US" sz="3200" dirty="0"/>
              <a:t>There are two major perspectives that seek to understand and study consumer behavior</a:t>
            </a:r>
            <a:r>
              <a:rPr lang="en-US" b="0" dirty="0"/>
              <a:t>.</a:t>
            </a:r>
          </a:p>
        </p:txBody>
      </p:sp>
    </p:spTree>
    <p:extLst>
      <p:ext uri="{BB962C8B-B14F-4D97-AF65-F5344CB8AC3E}">
        <p14:creationId xmlns:p14="http://schemas.microsoft.com/office/powerpoint/2010/main" val="3441704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96112" y="592547"/>
            <a:ext cx="3165931" cy="523220"/>
          </a:xfrm>
          <a:prstGeom prst="rect">
            <a:avLst/>
          </a:prstGeom>
          <a:noFill/>
        </p:spPr>
        <p:txBody>
          <a:bodyPr wrap="none" rtlCol="0">
            <a:spAutoFit/>
          </a:bodyPr>
          <a:lstStyle/>
          <a:p>
            <a:r>
              <a:rPr lang="en-US" sz="2800" dirty="0">
                <a:solidFill>
                  <a:schemeClr val="bg1"/>
                </a:solidFill>
              </a:rPr>
              <a:t>Learning Objective 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a:xfrm>
            <a:off x="2057400" y="1371601"/>
            <a:ext cx="8153400" cy="45720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smtClean="0"/>
              <a:t>Consumer behavior is a process.</a:t>
            </a:r>
            <a:endParaRPr lang="en-US" sz="3200" dirty="0"/>
          </a:p>
        </p:txBody>
      </p:sp>
      <p:pic>
        <p:nvPicPr>
          <p:cNvPr id="10" name="Picture 2"/>
          <p:cNvPicPr>
            <a:picLocks noChangeAspect="1" noChangeArrowheads="1"/>
          </p:cNvPicPr>
          <p:nvPr/>
        </p:nvPicPr>
        <p:blipFill>
          <a:blip r:embed="rId6" cstate="print"/>
          <a:srcRect/>
          <a:stretch>
            <a:fillRect/>
          </a:stretch>
        </p:blipFill>
        <p:spPr bwMode="auto">
          <a:xfrm>
            <a:off x="4038600" y="2362201"/>
            <a:ext cx="4362450" cy="3231445"/>
          </a:xfrm>
          <a:prstGeom prst="rect">
            <a:avLst/>
          </a:prstGeom>
          <a:noFill/>
          <a:ln w="25400" cap="flat" cmpd="sng" algn="ctr">
            <a:noFill/>
            <a:prstDash val="solid"/>
            <a:miter lim="800000"/>
            <a:headEnd/>
            <a:tailEnd/>
          </a:ln>
        </p:spPr>
      </p:pic>
    </p:spTree>
    <p:extLst>
      <p:ext uri="{BB962C8B-B14F-4D97-AF65-F5344CB8AC3E}">
        <p14:creationId xmlns:p14="http://schemas.microsoft.com/office/powerpoint/2010/main" val="1034287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86822" cy="523220"/>
          </a:xfrm>
          <a:prstGeom prst="rect">
            <a:avLst/>
          </a:prstGeom>
          <a:noFill/>
        </p:spPr>
        <p:txBody>
          <a:bodyPr wrap="none" rtlCol="0">
            <a:spAutoFit/>
          </a:bodyPr>
          <a:lstStyle/>
          <a:p>
            <a:r>
              <a:rPr lang="en-US" sz="2800" dirty="0" smtClean="0">
                <a:solidFill>
                  <a:schemeClr val="bg1"/>
                </a:solidFill>
              </a:rPr>
              <a:t>Consumer </a:t>
            </a:r>
            <a:r>
              <a:rPr lang="en-US" sz="2800" dirty="0">
                <a:solidFill>
                  <a:schemeClr val="bg1"/>
                </a:solidFill>
              </a:rPr>
              <a:t>behavior is </a:t>
            </a:r>
            <a:r>
              <a:rPr lang="en-US" sz="2800" dirty="0" smtClean="0">
                <a:solidFill>
                  <a:schemeClr val="bg1"/>
                </a:solidFill>
              </a:rPr>
              <a:t>an </a:t>
            </a:r>
            <a:r>
              <a:rPr lang="en-US" sz="2800" dirty="0">
                <a:solidFill>
                  <a:schemeClr val="bg1"/>
                </a:solidFill>
              </a:rPr>
              <a:t>ongoing process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093509" y="1866508"/>
            <a:ext cx="8050491" cy="2308324"/>
          </a:xfrm>
          <a:prstGeom prst="rect">
            <a:avLst/>
          </a:prstGeom>
        </p:spPr>
        <p:txBody>
          <a:bodyPr wrap="square">
            <a:spAutoFit/>
          </a:bodyPr>
          <a:lstStyle/>
          <a:p>
            <a:pPr marL="228600" indent="-228600" algn="just">
              <a:lnSpc>
                <a:spcPct val="90000"/>
              </a:lnSpc>
              <a:spcBef>
                <a:spcPts val="1000"/>
              </a:spcBef>
              <a:buFont typeface="Arial" panose="020B0604020202020204" pitchFamily="34" charset="0"/>
              <a:buChar char="•"/>
            </a:pPr>
            <a:r>
              <a:rPr lang="en-US" sz="3200" dirty="0"/>
              <a:t>Most marketers now recognize that consumer behavior is in fact an ongoing process, not merely what happens at the moment a consumer hands over money or a credit card and in turn receives some good or service.</a:t>
            </a:r>
          </a:p>
        </p:txBody>
      </p:sp>
    </p:spTree>
    <p:extLst>
      <p:ext uri="{BB962C8B-B14F-4D97-AF65-F5344CB8AC3E}">
        <p14:creationId xmlns:p14="http://schemas.microsoft.com/office/powerpoint/2010/main" val="22922082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73544" cy="523220"/>
          </a:xfrm>
          <a:prstGeom prst="rect">
            <a:avLst/>
          </a:prstGeom>
          <a:noFill/>
        </p:spPr>
        <p:txBody>
          <a:bodyPr wrap="none" rtlCol="0">
            <a:spAutoFit/>
          </a:bodyPr>
          <a:lstStyle/>
          <a:p>
            <a:r>
              <a:rPr lang="en-US" sz="2800" dirty="0">
                <a:solidFill>
                  <a:schemeClr val="bg1"/>
                </a:solidFill>
              </a:rPr>
              <a:t>The exchange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t>Is a transaction in which two or more organizations or people give and receive something of value, is an integral part of marketing. </a:t>
            </a:r>
            <a:endParaRPr lang="en-US" dirty="0"/>
          </a:p>
        </p:txBody>
      </p:sp>
    </p:spTree>
    <p:extLst>
      <p:ext uri="{BB962C8B-B14F-4D97-AF65-F5344CB8AC3E}">
        <p14:creationId xmlns:p14="http://schemas.microsoft.com/office/powerpoint/2010/main" val="4241999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379049" cy="523220"/>
          </a:xfrm>
          <a:prstGeom prst="rect">
            <a:avLst/>
          </a:prstGeom>
          <a:noFill/>
        </p:spPr>
        <p:txBody>
          <a:bodyPr wrap="none" rtlCol="0">
            <a:spAutoFit/>
          </a:bodyPr>
          <a:lstStyle/>
          <a:p>
            <a:r>
              <a:rPr lang="en-US" sz="2800" dirty="0">
                <a:solidFill>
                  <a:schemeClr val="bg1"/>
                </a:solidFill>
              </a:rPr>
              <a:t>Expanded view</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t>Although exchange theory remains an important part of consumer behavior, the expanded view emphasizes the entire consumption process, which includes the issues that influence the consumer before, during, and after a purchase. </a:t>
            </a:r>
            <a:endParaRPr lang="en-US" dirty="0"/>
          </a:p>
        </p:txBody>
      </p:sp>
    </p:spTree>
    <p:extLst>
      <p:ext uri="{BB962C8B-B14F-4D97-AF65-F5344CB8AC3E}">
        <p14:creationId xmlns:p14="http://schemas.microsoft.com/office/powerpoint/2010/main" val="1784791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22578" cy="523220"/>
          </a:xfrm>
          <a:prstGeom prst="rect">
            <a:avLst/>
          </a:prstGeom>
          <a:noFill/>
        </p:spPr>
        <p:txBody>
          <a:bodyPr wrap="none" rtlCol="0">
            <a:spAutoFit/>
          </a:bodyPr>
          <a:lstStyle/>
          <a:p>
            <a:r>
              <a:rPr lang="en-US" sz="2800" dirty="0">
                <a:solidFill>
                  <a:schemeClr val="bg1"/>
                </a:solidFill>
              </a:rPr>
              <a:t>A consumer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is a person who identifies a need or desire, makes a purchase, and then disposes of the product during the three stages of the consumption process. In many cases, however, different people play a role in this sequence of events. </a:t>
            </a:r>
            <a:endParaRPr lang="en-US" dirty="0"/>
          </a:p>
        </p:txBody>
      </p:sp>
    </p:spTree>
    <p:extLst>
      <p:ext uri="{BB962C8B-B14F-4D97-AF65-F5344CB8AC3E}">
        <p14:creationId xmlns:p14="http://schemas.microsoft.com/office/powerpoint/2010/main" val="1375658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42232" cy="523220"/>
          </a:xfrm>
          <a:prstGeom prst="rect">
            <a:avLst/>
          </a:prstGeom>
          <a:noFill/>
        </p:spPr>
        <p:txBody>
          <a:bodyPr wrap="none" rtlCol="0">
            <a:spAutoFit/>
          </a:bodyPr>
          <a:lstStyle/>
          <a:p>
            <a:r>
              <a:rPr lang="en-US" sz="2800" dirty="0">
                <a:solidFill>
                  <a:schemeClr val="bg1"/>
                </a:solidFill>
              </a:rPr>
              <a:t>The purchaser and the user of a product</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Might not be the same person, as when a parent picks out clothes for a teenager. In other cases, another person may act as an influencer when he or she recommends certain products without actually buying or using them. </a:t>
            </a:r>
            <a:endParaRPr lang="en-US" dirty="0"/>
          </a:p>
        </p:txBody>
      </p:sp>
    </p:spTree>
    <p:extLst>
      <p:ext uri="{BB962C8B-B14F-4D97-AF65-F5344CB8AC3E}">
        <p14:creationId xmlns:p14="http://schemas.microsoft.com/office/powerpoint/2010/main" val="20534208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20863" cy="523220"/>
          </a:xfrm>
          <a:prstGeom prst="rect">
            <a:avLst/>
          </a:prstGeom>
          <a:noFill/>
        </p:spPr>
        <p:txBody>
          <a:bodyPr wrap="none" rtlCol="0">
            <a:spAutoFit/>
          </a:bodyPr>
          <a:lstStyle/>
          <a:p>
            <a:r>
              <a:rPr lang="en-US" sz="2800" dirty="0">
                <a:solidFill>
                  <a:schemeClr val="bg1"/>
                </a:solidFill>
              </a:rPr>
              <a:t>Organizations or groups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Finally, consumers may take the form of organizations or groups. One or several persons may select products that many will use, as when a purchasing agent orders a company’s office supplies. </a:t>
            </a:r>
            <a:endParaRPr lang="en-US" dirty="0"/>
          </a:p>
        </p:txBody>
      </p:sp>
    </p:spTree>
    <p:extLst>
      <p:ext uri="{BB962C8B-B14F-4D97-AF65-F5344CB8AC3E}">
        <p14:creationId xmlns:p14="http://schemas.microsoft.com/office/powerpoint/2010/main" val="3774929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20863" cy="523220"/>
          </a:xfrm>
          <a:prstGeom prst="rect">
            <a:avLst/>
          </a:prstGeom>
          <a:noFill/>
        </p:spPr>
        <p:txBody>
          <a:bodyPr wrap="none" rtlCol="0">
            <a:spAutoFit/>
          </a:bodyPr>
          <a:lstStyle/>
          <a:p>
            <a:r>
              <a:rPr lang="en-US" sz="2800" dirty="0">
                <a:solidFill>
                  <a:schemeClr val="bg1"/>
                </a:solidFill>
              </a:rPr>
              <a:t>Organizations or groups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In other organizational situations, a large group of people may make purchase decisions: for example, company accountants, designers, engineers, sales personnel, and others—all of whom will have a say in the various stages of the consumption process. </a:t>
            </a:r>
            <a:endParaRPr lang="en-US" dirty="0"/>
          </a:p>
        </p:txBody>
      </p:sp>
    </p:spTree>
    <p:extLst>
      <p:ext uri="{BB962C8B-B14F-4D97-AF65-F5344CB8AC3E}">
        <p14:creationId xmlns:p14="http://schemas.microsoft.com/office/powerpoint/2010/main" val="1121291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67532" cy="523220"/>
          </a:xfrm>
          <a:prstGeom prst="rect">
            <a:avLst/>
          </a:prstGeom>
          <a:noFill/>
        </p:spPr>
        <p:txBody>
          <a:bodyPr wrap="none" rtlCol="0">
            <a:spAutoFit/>
          </a:bodyPr>
          <a:lstStyle/>
          <a:p>
            <a:r>
              <a:rPr lang="en-US" sz="2800" dirty="0">
                <a:solidFill>
                  <a:schemeClr val="bg1"/>
                </a:solidFill>
              </a:rPr>
              <a:t>Stages in the Consumption Process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39"/>
          <p:cNvPicPr>
            <a:picLocks noChangeAspect="1" noChangeArrowheads="1"/>
          </p:cNvPicPr>
          <p:nvPr/>
        </p:nvPicPr>
        <p:blipFill>
          <a:blip r:embed="rId6" cstate="print"/>
          <a:srcRect/>
          <a:stretch>
            <a:fillRect/>
          </a:stretch>
        </p:blipFill>
        <p:spPr bwMode="auto">
          <a:xfrm>
            <a:off x="1981200" y="1524000"/>
            <a:ext cx="8153400" cy="4425244"/>
          </a:xfrm>
          <a:prstGeom prst="rect">
            <a:avLst/>
          </a:prstGeom>
          <a:noFill/>
          <a:ln w="25400" algn="ctr">
            <a:noFill/>
            <a:miter lim="800000"/>
            <a:headEnd/>
            <a:tailEnd/>
          </a:ln>
        </p:spPr>
      </p:pic>
    </p:spTree>
    <p:extLst>
      <p:ext uri="{BB962C8B-B14F-4D97-AF65-F5344CB8AC3E}">
        <p14:creationId xmlns:p14="http://schemas.microsoft.com/office/powerpoint/2010/main" val="2087186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7954" cy="523220"/>
          </a:xfrm>
          <a:prstGeom prst="rect">
            <a:avLst/>
          </a:prstGeom>
          <a:noFill/>
        </p:spPr>
        <p:txBody>
          <a:bodyPr wrap="none" rtlCol="0">
            <a:spAutoFit/>
          </a:bodyPr>
          <a:lstStyle/>
          <a:p>
            <a:r>
              <a:rPr lang="en-US" sz="2800" dirty="0" smtClean="0">
                <a:solidFill>
                  <a:schemeClr val="bg1"/>
                </a:solidFill>
              </a:rPr>
              <a:t>PRE-PURCHASE </a:t>
            </a:r>
            <a:r>
              <a:rPr lang="en-US" sz="2800" dirty="0">
                <a:solidFill>
                  <a:schemeClr val="bg1"/>
                </a:solidFill>
              </a:rPr>
              <a:t>ISSUES1/2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5"/>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smtClean="0">
                <a:solidFill>
                  <a:srgbClr val="FF0000"/>
                </a:solidFill>
              </a:rPr>
              <a:t>CONSUMER’S PERSPECTIVE</a:t>
            </a:r>
          </a:p>
          <a:p>
            <a:pPr algn="just"/>
            <a:r>
              <a:rPr lang="en-US" dirty="0" smtClean="0"/>
              <a:t>How does a consumer decide that he/she needs a product? What are the best sources of information to learn more about alternative choices?.</a:t>
            </a:r>
            <a:endParaRPr lang="en-US" dirty="0"/>
          </a:p>
        </p:txBody>
      </p:sp>
    </p:spTree>
    <p:extLst>
      <p:ext uri="{BB962C8B-B14F-4D97-AF65-F5344CB8AC3E}">
        <p14:creationId xmlns:p14="http://schemas.microsoft.com/office/powerpoint/2010/main" val="25867762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79707" cy="523220"/>
          </a:xfrm>
          <a:prstGeom prst="rect">
            <a:avLst/>
          </a:prstGeom>
          <a:noFill/>
        </p:spPr>
        <p:txBody>
          <a:bodyPr wrap="none" rtlCol="0">
            <a:spAutoFit/>
          </a:bodyPr>
          <a:lstStyle/>
          <a:p>
            <a:r>
              <a:rPr lang="en-US" sz="2800" dirty="0" smtClean="0">
                <a:solidFill>
                  <a:schemeClr val="bg1"/>
                </a:solidFill>
              </a:rPr>
              <a:t>PRE-PURCHASE </a:t>
            </a:r>
            <a:r>
              <a:rPr lang="en-US" sz="2800" dirty="0">
                <a:solidFill>
                  <a:schemeClr val="bg1"/>
                </a:solidFill>
              </a:rPr>
              <a:t>ISSUES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876986"/>
            <a:ext cx="10048974" cy="35548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smtClean="0">
                <a:solidFill>
                  <a:srgbClr val="FF0000"/>
                </a:solidFill>
              </a:rPr>
              <a:t>MARKETER’S PERSPECTIVE</a:t>
            </a:r>
          </a:p>
          <a:p>
            <a:pPr marL="0" indent="0" algn="just">
              <a:buFont typeface="Arial" panose="020B0604020202020204" pitchFamily="34" charset="0"/>
              <a:buNone/>
            </a:pPr>
            <a:r>
              <a:rPr lang="en-US" dirty="0" smtClean="0"/>
              <a:t>How are consumer attitudes toward products formed and/or changed? What cues do consumers use to infer which products are superior to others?</a:t>
            </a:r>
            <a:endParaRPr lang="en-US" dirty="0">
              <a:solidFill>
                <a:srgbClr val="FF0000"/>
              </a:solidFill>
            </a:endParaRPr>
          </a:p>
        </p:txBody>
      </p:sp>
    </p:spTree>
    <p:extLst>
      <p:ext uri="{BB962C8B-B14F-4D97-AF65-F5344CB8AC3E}">
        <p14:creationId xmlns:p14="http://schemas.microsoft.com/office/powerpoint/2010/main" val="2827249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12857" cy="523220"/>
          </a:xfrm>
          <a:prstGeom prst="rect">
            <a:avLst/>
          </a:prstGeom>
          <a:noFill/>
        </p:spPr>
        <p:txBody>
          <a:bodyPr wrap="none" rtlCol="0">
            <a:spAutoFit/>
          </a:bodyPr>
          <a:lstStyle/>
          <a:p>
            <a:r>
              <a:rPr lang="en-US" sz="2800" dirty="0">
                <a:solidFill>
                  <a:schemeClr val="bg1"/>
                </a:solidFill>
              </a:rPr>
              <a:t>PURCHASE ISSUES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solidFill>
                  <a:srgbClr val="FF0000"/>
                </a:solidFill>
              </a:rPr>
              <a:t>CONSUMER’S PERSPECTIVE</a:t>
            </a:r>
          </a:p>
          <a:p>
            <a:pPr marL="0" indent="0" algn="just">
              <a:buFont typeface="Arial" panose="020B0604020202020204" pitchFamily="34" charset="0"/>
              <a:buNone/>
            </a:pPr>
            <a:r>
              <a:rPr lang="en-US" smtClean="0"/>
              <a:t>Is acquiring a product a stressful or pleasant experience? What does the purchase say about the consumer?</a:t>
            </a:r>
            <a:endParaRPr lang="en-US" dirty="0">
              <a:solidFill>
                <a:srgbClr val="FF0000"/>
              </a:solidFill>
            </a:endParaRPr>
          </a:p>
        </p:txBody>
      </p:sp>
    </p:spTree>
    <p:extLst>
      <p:ext uri="{BB962C8B-B14F-4D97-AF65-F5344CB8AC3E}">
        <p14:creationId xmlns:p14="http://schemas.microsoft.com/office/powerpoint/2010/main" val="1457783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12857" cy="523220"/>
          </a:xfrm>
          <a:prstGeom prst="rect">
            <a:avLst/>
          </a:prstGeom>
          <a:noFill/>
        </p:spPr>
        <p:txBody>
          <a:bodyPr wrap="none" rtlCol="0">
            <a:spAutoFit/>
          </a:bodyPr>
          <a:lstStyle/>
          <a:p>
            <a:r>
              <a:rPr lang="en-US" sz="2800" dirty="0">
                <a:solidFill>
                  <a:schemeClr val="bg1"/>
                </a:solidFill>
              </a:rPr>
              <a:t>PURCHASE ISSUES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solidFill>
                  <a:srgbClr val="FF0000"/>
                </a:solidFill>
              </a:rPr>
              <a:t>MARKETER’S PERSPECTIVE</a:t>
            </a:r>
          </a:p>
          <a:p>
            <a:pPr marL="0" indent="0" algn="just">
              <a:buFont typeface="Arial" panose="020B0604020202020204" pitchFamily="34" charset="0"/>
              <a:buNone/>
            </a:pPr>
            <a:r>
              <a:rPr lang="en-US" smtClean="0"/>
              <a:t>How do situational factors, such as time pressure or store displays, affect the consumer’s purchase decision?</a:t>
            </a:r>
            <a:endParaRPr lang="en-US" dirty="0">
              <a:solidFill>
                <a:srgbClr val="FF0000"/>
              </a:solidFill>
            </a:endParaRPr>
          </a:p>
        </p:txBody>
      </p:sp>
    </p:spTree>
    <p:extLst>
      <p:ext uri="{BB962C8B-B14F-4D97-AF65-F5344CB8AC3E}">
        <p14:creationId xmlns:p14="http://schemas.microsoft.com/office/powerpoint/2010/main" val="27952667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84058" cy="523220"/>
          </a:xfrm>
          <a:prstGeom prst="rect">
            <a:avLst/>
          </a:prstGeom>
          <a:noFill/>
        </p:spPr>
        <p:txBody>
          <a:bodyPr wrap="none" rtlCol="0">
            <a:spAutoFit/>
          </a:bodyPr>
          <a:lstStyle/>
          <a:p>
            <a:r>
              <a:rPr lang="en-US" sz="2800" dirty="0" smtClean="0">
                <a:solidFill>
                  <a:schemeClr val="bg1"/>
                </a:solidFill>
              </a:rPr>
              <a:t>POST-PURCHASE </a:t>
            </a:r>
            <a:r>
              <a:rPr lang="en-US" sz="2800" dirty="0">
                <a:solidFill>
                  <a:schemeClr val="bg1"/>
                </a:solidFill>
              </a:rPr>
              <a:t>ISSUES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solidFill>
                  <a:srgbClr val="FF0000"/>
                </a:solidFill>
              </a:rPr>
              <a:t>CONSUMER’S PERSPECTIVE</a:t>
            </a:r>
          </a:p>
          <a:p>
            <a:pPr marL="0" indent="0" algn="just">
              <a:buFont typeface="Arial" panose="020B0604020202020204" pitchFamily="34" charset="0"/>
              <a:buNone/>
            </a:pPr>
            <a:r>
              <a:rPr lang="en-US" smtClean="0"/>
              <a:t>Does the product provide pleasure or perform its intended function? How is the product eventually disposed of, and what are the environmental consequences of this act?</a:t>
            </a:r>
            <a:endParaRPr lang="en-US" dirty="0">
              <a:solidFill>
                <a:srgbClr val="FF0000"/>
              </a:solidFill>
            </a:endParaRPr>
          </a:p>
        </p:txBody>
      </p:sp>
    </p:spTree>
    <p:extLst>
      <p:ext uri="{BB962C8B-B14F-4D97-AF65-F5344CB8AC3E}">
        <p14:creationId xmlns:p14="http://schemas.microsoft.com/office/powerpoint/2010/main" val="1597121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84058" cy="523220"/>
          </a:xfrm>
          <a:prstGeom prst="rect">
            <a:avLst/>
          </a:prstGeom>
          <a:noFill/>
        </p:spPr>
        <p:txBody>
          <a:bodyPr wrap="none" rtlCol="0">
            <a:spAutoFit/>
          </a:bodyPr>
          <a:lstStyle/>
          <a:p>
            <a:r>
              <a:rPr lang="en-US" sz="2800" dirty="0" smtClean="0">
                <a:solidFill>
                  <a:schemeClr val="bg1"/>
                </a:solidFill>
              </a:rPr>
              <a:t>POST-PURCHASE </a:t>
            </a:r>
            <a:r>
              <a:rPr lang="en-US" sz="2800" dirty="0">
                <a:solidFill>
                  <a:schemeClr val="bg1"/>
                </a:solidFill>
              </a:rPr>
              <a:t>ISSUES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solidFill>
                  <a:srgbClr val="FF0000"/>
                </a:solidFill>
              </a:rPr>
              <a:t>MARKETER’S PERSPECTIVE</a:t>
            </a:r>
          </a:p>
          <a:p>
            <a:pPr marL="0" indent="0" algn="just">
              <a:buFont typeface="Arial" panose="020B0604020202020204" pitchFamily="34" charset="0"/>
              <a:buNone/>
            </a:pPr>
            <a:r>
              <a:rPr lang="en-US" smtClean="0"/>
              <a:t>What determines whether a consumer will be satisfied with a product and whether he/she will buy it again? Does this person tell others about his/her experiences with the product and influence their purchase decisions?</a:t>
            </a:r>
            <a:endParaRPr lang="en-US" dirty="0">
              <a:solidFill>
                <a:srgbClr val="FF0000"/>
              </a:solidFill>
            </a:endParaRPr>
          </a:p>
        </p:txBody>
      </p:sp>
    </p:spTree>
    <p:extLst>
      <p:ext uri="{BB962C8B-B14F-4D97-AF65-F5344CB8AC3E}">
        <p14:creationId xmlns:p14="http://schemas.microsoft.com/office/powerpoint/2010/main" val="40862611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887911" cy="523220"/>
          </a:xfrm>
          <a:prstGeom prst="rect">
            <a:avLst/>
          </a:prstGeom>
          <a:noFill/>
        </p:spPr>
        <p:txBody>
          <a:bodyPr wrap="none" rtlCol="0">
            <a:spAutoFit/>
          </a:bodyPr>
          <a:lstStyle/>
          <a:p>
            <a:r>
              <a:rPr lang="en-US" sz="2800" dirty="0">
                <a:solidFill>
                  <a:schemeClr val="bg1"/>
                </a:solidFill>
              </a:rPr>
              <a:t>Consumers’ Impact on Marketing Strategy 1/3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6"/>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Why should managers, advertisers, and other marketing professionals bother to learn about consumer behavior? Simply, it’s good business. </a:t>
            </a:r>
            <a:endParaRPr lang="en-US" dirty="0"/>
          </a:p>
        </p:txBody>
      </p:sp>
    </p:spTree>
    <p:extLst>
      <p:ext uri="{BB962C8B-B14F-4D97-AF65-F5344CB8AC3E}">
        <p14:creationId xmlns:p14="http://schemas.microsoft.com/office/powerpoint/2010/main" val="17705307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887911" cy="523220"/>
          </a:xfrm>
          <a:prstGeom prst="rect">
            <a:avLst/>
          </a:prstGeom>
          <a:noFill/>
        </p:spPr>
        <p:txBody>
          <a:bodyPr wrap="none" rtlCol="0">
            <a:spAutoFit/>
          </a:bodyPr>
          <a:lstStyle/>
          <a:p>
            <a:r>
              <a:rPr lang="en-US" sz="2800" dirty="0">
                <a:solidFill>
                  <a:schemeClr val="bg1"/>
                </a:solidFill>
              </a:rPr>
              <a:t>Consumers’ Impact on Marketing Strategy 2/3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7"/>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The basic marketing concept that you (hopefully) remember from your basic Marketing class states that organizations exist to satisfy needs. </a:t>
            </a:r>
            <a:endParaRPr lang="en-US" dirty="0"/>
          </a:p>
        </p:txBody>
      </p:sp>
    </p:spTree>
    <p:extLst>
      <p:ext uri="{BB962C8B-B14F-4D97-AF65-F5344CB8AC3E}">
        <p14:creationId xmlns:p14="http://schemas.microsoft.com/office/powerpoint/2010/main" val="1986454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887911" cy="523220"/>
          </a:xfrm>
          <a:prstGeom prst="rect">
            <a:avLst/>
          </a:prstGeom>
          <a:noFill/>
        </p:spPr>
        <p:txBody>
          <a:bodyPr wrap="none" rtlCol="0">
            <a:spAutoFit/>
          </a:bodyPr>
          <a:lstStyle/>
          <a:p>
            <a:r>
              <a:rPr lang="en-US" sz="2800" dirty="0">
                <a:solidFill>
                  <a:schemeClr val="bg1"/>
                </a:solidFill>
              </a:rPr>
              <a:t>Consumers’ Impact on Marketing Strategy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Marketers can satisfy these needs only to the extent that they understand the people or organizations that will use the products and services they sell. Voila! That’s why we study consumer behavior.</a:t>
            </a:r>
            <a:endParaRPr lang="en-US" dirty="0"/>
          </a:p>
        </p:txBody>
      </p:sp>
    </p:spTree>
    <p:extLst>
      <p:ext uri="{BB962C8B-B14F-4D97-AF65-F5344CB8AC3E}">
        <p14:creationId xmlns:p14="http://schemas.microsoft.com/office/powerpoint/2010/main" val="32661077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1335360" cy="1914613"/>
          </a:xfrm>
          <a:prstGeom prst="rect">
            <a:avLst/>
          </a:prstGeom>
        </p:spPr>
      </p:pic>
      <p:sp>
        <p:nvSpPr>
          <p:cNvPr id="7" name="TextBox 6"/>
          <p:cNvSpPr txBox="1"/>
          <p:nvPr/>
        </p:nvSpPr>
        <p:spPr>
          <a:xfrm>
            <a:off x="2574962" y="600051"/>
            <a:ext cx="8152103" cy="523220"/>
          </a:xfrm>
          <a:prstGeom prst="rect">
            <a:avLst/>
          </a:prstGeom>
          <a:noFill/>
        </p:spPr>
        <p:txBody>
          <a:bodyPr wrap="none" rtlCol="0">
            <a:spAutoFit/>
          </a:bodyPr>
          <a:lstStyle/>
          <a:p>
            <a:r>
              <a:rPr lang="en-US" sz="2800" dirty="0">
                <a:solidFill>
                  <a:schemeClr val="bg1"/>
                </a:solidFill>
              </a:rPr>
              <a:t>Consumers Are Different! How We Divide them </a:t>
            </a:r>
            <a:r>
              <a:rPr lang="en-US" sz="2800" dirty="0" smtClean="0">
                <a:solidFill>
                  <a:schemeClr val="bg1"/>
                </a:solidFill>
              </a:rPr>
              <a:t>Up.1/2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6"/>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t>Our Society is </a:t>
            </a:r>
            <a:r>
              <a:rPr lang="en-US" dirty="0" smtClean="0"/>
              <a:t>evolving from a mass culture in which many consumers share the same preferences to a diverse one in which we each have almost an infinite number of choices—just think about how many shades of lipstick or necktie patterns compete for your attention. </a:t>
            </a:r>
            <a:endParaRPr lang="en-US" dirty="0"/>
          </a:p>
        </p:txBody>
      </p:sp>
    </p:spTree>
    <p:extLst>
      <p:ext uri="{BB962C8B-B14F-4D97-AF65-F5344CB8AC3E}">
        <p14:creationId xmlns:p14="http://schemas.microsoft.com/office/powerpoint/2010/main" val="17541408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1507603" cy="1917797"/>
          </a:xfrm>
          <a:prstGeom prst="rect">
            <a:avLst/>
          </a:prstGeom>
        </p:spPr>
      </p:pic>
      <p:sp>
        <p:nvSpPr>
          <p:cNvPr id="7" name="TextBox 6"/>
          <p:cNvSpPr txBox="1"/>
          <p:nvPr/>
        </p:nvSpPr>
        <p:spPr>
          <a:xfrm>
            <a:off x="2650377" y="543490"/>
            <a:ext cx="8152103" cy="523220"/>
          </a:xfrm>
          <a:prstGeom prst="rect">
            <a:avLst/>
          </a:prstGeom>
          <a:noFill/>
        </p:spPr>
        <p:txBody>
          <a:bodyPr wrap="none" rtlCol="0">
            <a:spAutoFit/>
          </a:bodyPr>
          <a:lstStyle/>
          <a:p>
            <a:r>
              <a:rPr lang="en-US" sz="2800" dirty="0">
                <a:solidFill>
                  <a:schemeClr val="bg1"/>
                </a:solidFill>
              </a:rPr>
              <a:t>Consumers Are Different! How We Divide them </a:t>
            </a:r>
            <a:r>
              <a:rPr lang="en-US" sz="2800" dirty="0" smtClean="0">
                <a:solidFill>
                  <a:schemeClr val="bg1"/>
                </a:solidFill>
              </a:rPr>
              <a:t>Up.2/2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This change makes it more important than ever to identify distinct market segments and to develop specialized messages and products for those groups.</a:t>
            </a:r>
            <a:endParaRPr lang="en-US" dirty="0"/>
          </a:p>
        </p:txBody>
      </p:sp>
    </p:spTree>
    <p:extLst>
      <p:ext uri="{BB962C8B-B14F-4D97-AF65-F5344CB8AC3E}">
        <p14:creationId xmlns:p14="http://schemas.microsoft.com/office/powerpoint/2010/main" val="11664575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214435" cy="523220"/>
          </a:xfrm>
          <a:prstGeom prst="rect">
            <a:avLst/>
          </a:prstGeom>
          <a:noFill/>
        </p:spPr>
        <p:txBody>
          <a:bodyPr wrap="none" rtlCol="0">
            <a:spAutoFit/>
          </a:bodyPr>
          <a:lstStyle/>
          <a:p>
            <a:r>
              <a:rPr lang="en-US" sz="2800" dirty="0">
                <a:solidFill>
                  <a:schemeClr val="bg1"/>
                </a:solidFill>
              </a:rPr>
              <a:t>Loyalty</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6"/>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As we’ll see later, building loyalty to a brand is a smart marketing strategy, so sometimes companies define market segments when they identify their most faithful customers or heavy users. </a:t>
            </a:r>
            <a:endParaRPr lang="en-US" b="1" dirty="0"/>
          </a:p>
        </p:txBody>
      </p:sp>
    </p:spTree>
    <p:extLst>
      <p:ext uri="{BB962C8B-B14F-4D97-AF65-F5344CB8AC3E}">
        <p14:creationId xmlns:p14="http://schemas.microsoft.com/office/powerpoint/2010/main" val="2212195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81257" cy="523220"/>
          </a:xfrm>
          <a:prstGeom prst="rect">
            <a:avLst/>
          </a:prstGeom>
          <a:noFill/>
        </p:spPr>
        <p:txBody>
          <a:bodyPr wrap="none" rtlCol="0">
            <a:spAutoFit/>
          </a:bodyPr>
          <a:lstStyle/>
          <a:p>
            <a:r>
              <a:rPr lang="en-US" sz="2800" dirty="0">
                <a:solidFill>
                  <a:schemeClr val="bg1"/>
                </a:solidFill>
              </a:rPr>
              <a:t>80/20 Rule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508288" y="1677971"/>
            <a:ext cx="9747315" cy="2419124"/>
          </a:xfrm>
          <a:prstGeom prst="rect">
            <a:avLst/>
          </a:prstGeom>
        </p:spPr>
        <p:txBody>
          <a:bodyPr wrap="square">
            <a:spAutoFit/>
          </a:bodyPr>
          <a:lstStyle/>
          <a:p>
            <a:pPr marL="228600" indent="-228600" algn="just">
              <a:lnSpc>
                <a:spcPct val="90000"/>
              </a:lnSpc>
              <a:spcBef>
                <a:spcPts val="1000"/>
              </a:spcBef>
              <a:buFont typeface="Arial" panose="020B0604020202020204" pitchFamily="34" charset="0"/>
              <a:buChar char="•"/>
            </a:pPr>
            <a:r>
              <a:rPr lang="en-US" sz="2800" dirty="0"/>
              <a:t>As a rule of thumb, marketers use the 80/20 rule: 20 percent of users account for 80 percent of sales. This guideline often holds up well, and in some cases even this lopsided split isn’t big enough: A study of 54 million shoppers reported that only 2.5 percent of consumers account for 80 percent of sales for the average packaged-goods brand.</a:t>
            </a:r>
          </a:p>
        </p:txBody>
      </p:sp>
    </p:spTree>
    <p:extLst>
      <p:ext uri="{BB962C8B-B14F-4D97-AF65-F5344CB8AC3E}">
        <p14:creationId xmlns:p14="http://schemas.microsoft.com/office/powerpoint/2010/main" val="200712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05783"/>
            <a:ext cx="5610382" cy="523220"/>
          </a:xfrm>
          <a:prstGeom prst="rect">
            <a:avLst/>
          </a:prstGeom>
          <a:noFill/>
        </p:spPr>
        <p:txBody>
          <a:bodyPr wrap="none" rtlCol="0">
            <a:spAutoFit/>
          </a:bodyPr>
          <a:lstStyle/>
          <a:p>
            <a:r>
              <a:rPr lang="en-US" sz="2800" dirty="0">
                <a:solidFill>
                  <a:schemeClr val="bg1"/>
                </a:solidFill>
              </a:rPr>
              <a:t>Divide up the market = Segmentation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6"/>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t>Aside from heavy usage of a product, we use many other dimensions to divide up a larger market. As we’ve already seen, demographics are statistics that measure observable aspects of a population, such as birth rate, age distribution, and income.</a:t>
            </a:r>
            <a:endParaRPr lang="en-US" dirty="0"/>
          </a:p>
        </p:txBody>
      </p:sp>
    </p:spTree>
    <p:extLst>
      <p:ext uri="{BB962C8B-B14F-4D97-AF65-F5344CB8AC3E}">
        <p14:creationId xmlns:p14="http://schemas.microsoft.com/office/powerpoint/2010/main" val="18185161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41609" cy="523220"/>
          </a:xfrm>
          <a:prstGeom prst="rect">
            <a:avLst/>
          </a:prstGeom>
          <a:noFill/>
        </p:spPr>
        <p:txBody>
          <a:bodyPr wrap="none" rtlCol="0">
            <a:spAutoFit/>
          </a:bodyPr>
          <a:lstStyle/>
          <a:p>
            <a:r>
              <a:rPr lang="en-US" sz="2800" dirty="0">
                <a:solidFill>
                  <a:schemeClr val="bg1"/>
                </a:solidFill>
              </a:rPr>
              <a:t>Demographics segmentation 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solidFill>
                  <a:srgbClr val="FF0000"/>
                </a:solidFill>
              </a:rPr>
              <a:t>Age</a:t>
            </a:r>
          </a:p>
          <a:p>
            <a:pPr marL="0" indent="0" algn="just">
              <a:buFont typeface="Arial" panose="020B0604020202020204" pitchFamily="34" charset="0"/>
              <a:buNone/>
            </a:pPr>
            <a:r>
              <a:rPr lang="en-US" smtClean="0"/>
              <a:t>Consumers of different age groups obviously have different needs and wants. Although people who belong to the same age group differ in many other ways, they do tend to share a set of values and common cultural experiences that they carry throughout life.</a:t>
            </a:r>
            <a:endParaRPr lang="en-US" b="1" dirty="0">
              <a:solidFill>
                <a:srgbClr val="FF0000"/>
              </a:solidFill>
            </a:endParaRPr>
          </a:p>
        </p:txBody>
      </p:sp>
    </p:spTree>
    <p:extLst>
      <p:ext uri="{BB962C8B-B14F-4D97-AF65-F5344CB8AC3E}">
        <p14:creationId xmlns:p14="http://schemas.microsoft.com/office/powerpoint/2010/main" val="16275077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41609" cy="523220"/>
          </a:xfrm>
          <a:prstGeom prst="rect">
            <a:avLst/>
          </a:prstGeom>
          <a:noFill/>
        </p:spPr>
        <p:txBody>
          <a:bodyPr wrap="none" rtlCol="0">
            <a:spAutoFit/>
          </a:bodyPr>
          <a:lstStyle/>
          <a:p>
            <a:r>
              <a:rPr lang="en-US" sz="2800" dirty="0">
                <a:solidFill>
                  <a:schemeClr val="bg1"/>
                </a:solidFill>
              </a:rPr>
              <a:t>Demographics segmentation 2/4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solidFill>
                  <a:srgbClr val="FF0000"/>
                </a:solidFill>
              </a:rPr>
              <a:t>Gender</a:t>
            </a:r>
          </a:p>
          <a:p>
            <a:pPr algn="just"/>
            <a:r>
              <a:rPr lang="en-US" smtClean="0"/>
              <a:t>We start to make gender distinctions at an early age—even diapers come in pink versions for girls and blue for boys. Many products, from fragrances to footwear, target either men or women.</a:t>
            </a:r>
            <a:endParaRPr lang="en-US" dirty="0"/>
          </a:p>
        </p:txBody>
      </p:sp>
    </p:spTree>
    <p:extLst>
      <p:ext uri="{BB962C8B-B14F-4D97-AF65-F5344CB8AC3E}">
        <p14:creationId xmlns:p14="http://schemas.microsoft.com/office/powerpoint/2010/main" val="4002259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41609" cy="523220"/>
          </a:xfrm>
          <a:prstGeom prst="rect">
            <a:avLst/>
          </a:prstGeom>
          <a:noFill/>
        </p:spPr>
        <p:txBody>
          <a:bodyPr wrap="none" rtlCol="0">
            <a:spAutoFit/>
          </a:bodyPr>
          <a:lstStyle/>
          <a:p>
            <a:r>
              <a:rPr lang="en-US" sz="2800" dirty="0">
                <a:solidFill>
                  <a:schemeClr val="bg1"/>
                </a:solidFill>
              </a:rPr>
              <a:t>Demographics segmentation 3/4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solidFill>
                  <a:srgbClr val="FF0000"/>
                </a:solidFill>
              </a:rPr>
              <a:t>Family Structure </a:t>
            </a:r>
          </a:p>
          <a:p>
            <a:pPr algn="just"/>
            <a:r>
              <a:rPr lang="en-US" smtClean="0"/>
              <a:t>A person’s family and marital status is yet another important demographic variable because this has a huge effect on consumers’ spending priorities. </a:t>
            </a:r>
            <a:endParaRPr lang="en-US" dirty="0"/>
          </a:p>
        </p:txBody>
      </p:sp>
    </p:spTree>
    <p:extLst>
      <p:ext uri="{BB962C8B-B14F-4D97-AF65-F5344CB8AC3E}">
        <p14:creationId xmlns:p14="http://schemas.microsoft.com/office/powerpoint/2010/main" val="36219744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41609" cy="523220"/>
          </a:xfrm>
          <a:prstGeom prst="rect">
            <a:avLst/>
          </a:prstGeom>
          <a:noFill/>
        </p:spPr>
        <p:txBody>
          <a:bodyPr wrap="none" rtlCol="0">
            <a:spAutoFit/>
          </a:bodyPr>
          <a:lstStyle/>
          <a:p>
            <a:r>
              <a:rPr lang="en-US" sz="2800" dirty="0">
                <a:solidFill>
                  <a:schemeClr val="bg1"/>
                </a:solidFill>
              </a:rPr>
              <a:t>Demographics segmentation 4/4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solidFill>
                  <a:srgbClr val="FF0000"/>
                </a:solidFill>
              </a:rPr>
              <a:t>Income </a:t>
            </a:r>
          </a:p>
          <a:p>
            <a:pPr algn="just"/>
            <a:r>
              <a:rPr lang="en-US" smtClean="0"/>
              <a:t>People who belong to the same social class are approximately equal in terms of income and social standing in the community. They work in roughly similar occupations, and they tend to have similar tastes in music, clothing, leisure activities, and art. They also share many ideas and values regarding the way they should live.</a:t>
            </a:r>
            <a:endParaRPr lang="en-US" dirty="0"/>
          </a:p>
        </p:txBody>
      </p:sp>
    </p:spTree>
    <p:extLst>
      <p:ext uri="{BB962C8B-B14F-4D97-AF65-F5344CB8AC3E}">
        <p14:creationId xmlns:p14="http://schemas.microsoft.com/office/powerpoint/2010/main" val="22932527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3199" cy="523220"/>
          </a:xfrm>
          <a:prstGeom prst="rect">
            <a:avLst/>
          </a:prstGeom>
          <a:noFill/>
        </p:spPr>
        <p:txBody>
          <a:bodyPr wrap="none" rtlCol="0">
            <a:spAutoFit/>
          </a:bodyPr>
          <a:lstStyle/>
          <a:p>
            <a:r>
              <a:rPr lang="en-US" sz="2800" dirty="0">
                <a:solidFill>
                  <a:schemeClr val="bg1"/>
                </a:solidFill>
              </a:rPr>
              <a:t>Psychographic segmentation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solidFill>
                  <a:srgbClr val="0070C0"/>
                </a:solidFill>
              </a:rPr>
              <a:t>Lifestyles </a:t>
            </a:r>
          </a:p>
          <a:p>
            <a:pPr algn="just"/>
            <a:r>
              <a:rPr lang="en-US" smtClean="0"/>
              <a:t>Consumers also have different lifestyles, even if they share other demographic characteristics such as gender or age. The way we feel about ourselves, the things we value, the things we like to do in our spare time—all of these factors help to determine which products will push our buttons or even those that make us feel better.</a:t>
            </a:r>
            <a:endParaRPr lang="en-US" dirty="0"/>
          </a:p>
        </p:txBody>
      </p:sp>
    </p:spTree>
    <p:extLst>
      <p:ext uri="{BB962C8B-B14F-4D97-AF65-F5344CB8AC3E}">
        <p14:creationId xmlns:p14="http://schemas.microsoft.com/office/powerpoint/2010/main" val="26401944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1335360" cy="1914613"/>
          </a:xfrm>
          <a:prstGeom prst="rect">
            <a:avLst/>
          </a:prstGeom>
        </p:spPr>
      </p:pic>
      <p:sp>
        <p:nvSpPr>
          <p:cNvPr id="7" name="TextBox 6"/>
          <p:cNvSpPr txBox="1"/>
          <p:nvPr/>
        </p:nvSpPr>
        <p:spPr>
          <a:xfrm>
            <a:off x="2650377" y="543490"/>
            <a:ext cx="8475718" cy="523220"/>
          </a:xfrm>
          <a:prstGeom prst="rect">
            <a:avLst/>
          </a:prstGeom>
          <a:noFill/>
        </p:spPr>
        <p:txBody>
          <a:bodyPr wrap="none" rtlCol="0">
            <a:spAutoFit/>
          </a:bodyPr>
          <a:lstStyle/>
          <a:p>
            <a:r>
              <a:rPr lang="en-US" sz="2800" dirty="0">
                <a:solidFill>
                  <a:schemeClr val="bg1"/>
                </a:solidFill>
              </a:rPr>
              <a:t>Segmenting by Behavior: relationships and “Big Data”1/2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36948" y="2458103"/>
            <a:ext cx="10316852" cy="37188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Marketers now realize that a key to success is building relationships between brands and customers that will last a lifetime. Marketers who subscribe to this philosophy </a:t>
            </a:r>
            <a:r>
              <a:rPr lang="en-US" b="1" u="sng" smtClean="0">
                <a:solidFill>
                  <a:srgbClr val="0070C0"/>
                </a:solidFill>
              </a:rPr>
              <a:t>of relationship marketing </a:t>
            </a:r>
            <a:r>
              <a:rPr lang="en-US" smtClean="0"/>
              <a:t>interact with customers on a regular basis and give them solid reasons to maintain a bond with the company over time.</a:t>
            </a:r>
            <a:endParaRPr lang="en-US" dirty="0"/>
          </a:p>
        </p:txBody>
      </p:sp>
    </p:spTree>
    <p:extLst>
      <p:ext uri="{BB962C8B-B14F-4D97-AF65-F5344CB8AC3E}">
        <p14:creationId xmlns:p14="http://schemas.microsoft.com/office/powerpoint/2010/main" val="17176365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1335360" cy="1914613"/>
          </a:xfrm>
          <a:prstGeom prst="rect">
            <a:avLst/>
          </a:prstGeom>
        </p:spPr>
      </p:pic>
      <p:sp>
        <p:nvSpPr>
          <p:cNvPr id="7" name="TextBox 6"/>
          <p:cNvSpPr txBox="1"/>
          <p:nvPr/>
        </p:nvSpPr>
        <p:spPr>
          <a:xfrm>
            <a:off x="2226171" y="543490"/>
            <a:ext cx="8557471" cy="523220"/>
          </a:xfrm>
          <a:prstGeom prst="rect">
            <a:avLst/>
          </a:prstGeom>
          <a:noFill/>
        </p:spPr>
        <p:txBody>
          <a:bodyPr wrap="none" rtlCol="0">
            <a:spAutoFit/>
          </a:bodyPr>
          <a:lstStyle/>
          <a:p>
            <a:r>
              <a:rPr lang="en-US" sz="2800" dirty="0">
                <a:solidFill>
                  <a:schemeClr val="bg1"/>
                </a:solidFill>
              </a:rPr>
              <a:t>Segmenting by Behavior: relationships and “Big Data”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Database marketing tracks specific consumers’ buying habits closely and crafts products and messages tailored precisely to people’s wants and needs based on this information. Walmart stores massive amounts of information on the 100 million people who visit its stores each week, and the company uses these data to fine-tune its offerings.</a:t>
            </a:r>
            <a:endParaRPr lang="en-US" dirty="0"/>
          </a:p>
        </p:txBody>
      </p:sp>
    </p:spTree>
    <p:extLst>
      <p:ext uri="{BB962C8B-B14F-4D97-AF65-F5344CB8AC3E}">
        <p14:creationId xmlns:p14="http://schemas.microsoft.com/office/powerpoint/2010/main" val="1293174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06117" cy="523220"/>
          </a:xfrm>
          <a:prstGeom prst="rect">
            <a:avLst/>
          </a:prstGeom>
          <a:noFill/>
        </p:spPr>
        <p:txBody>
          <a:bodyPr wrap="none" rtlCol="0">
            <a:spAutoFit/>
          </a:bodyPr>
          <a:lstStyle/>
          <a:p>
            <a:r>
              <a:rPr lang="en-US" sz="2800" dirty="0">
                <a:solidFill>
                  <a:schemeClr val="bg1"/>
                </a:solidFill>
              </a:rPr>
              <a:t>For Reflection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t>Thinking about the three stages in the consumption process, what issues do you consider in each stage when you are making important decisions?</a:t>
            </a:r>
            <a:endParaRPr lang="en-US" dirty="0"/>
          </a:p>
        </p:txBody>
      </p:sp>
    </p:spTree>
    <p:extLst>
      <p:ext uri="{BB962C8B-B14F-4D97-AF65-F5344CB8AC3E}">
        <p14:creationId xmlns:p14="http://schemas.microsoft.com/office/powerpoint/2010/main" val="33812014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431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Chapter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3">
            <a:extLst>
              <a:ext uri="{FF2B5EF4-FFF2-40B4-BE49-F238E27FC236}">
                <a16:creationId xmlns:a16="http://schemas.microsoft.com/office/drawing/2014/main" id="{DAC0EAAA-0CD6-2598-EF59-E8D8381CD00E}"/>
              </a:ext>
            </a:extLst>
          </p:cNvPr>
          <p:cNvSpPr txBox="1">
            <a:spLocks noChangeArrowheads="1"/>
          </p:cNvSpPr>
          <p:nvPr/>
        </p:nvSpPr>
        <p:spPr>
          <a:xfrm>
            <a:off x="838200" y="184086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sz="3200" dirty="0" smtClean="0"/>
              <a:t>We have </a:t>
            </a:r>
            <a:r>
              <a:rPr lang="en-US" sz="3200" smtClean="0"/>
              <a:t>been learning:-</a:t>
            </a:r>
            <a:endParaRPr lang="en-US" sz="3200" dirty="0" smtClean="0"/>
          </a:p>
          <a:p>
            <a:pPr marL="514350" indent="-514350">
              <a:buFont typeface="+mj-lt"/>
              <a:buAutoNum type="arabicPeriod"/>
            </a:pPr>
            <a:r>
              <a:rPr lang="en-US" sz="3200" dirty="0">
                <a:solidFill>
                  <a:srgbClr val="0070C0"/>
                </a:solidFill>
              </a:rPr>
              <a:t>Consumer behavior is a process</a:t>
            </a:r>
            <a:r>
              <a:rPr lang="en-US" sz="3200" dirty="0" smtClean="0">
                <a:solidFill>
                  <a:srgbClr val="0070C0"/>
                </a:solidFill>
              </a:rPr>
              <a:t>.</a:t>
            </a:r>
          </a:p>
          <a:p>
            <a:pPr marL="514350" indent="-514350">
              <a:buFont typeface="+mj-lt"/>
              <a:buAutoNum type="arabicPeriod"/>
            </a:pPr>
            <a:r>
              <a:rPr lang="en-US" sz="3200" dirty="0">
                <a:solidFill>
                  <a:srgbClr val="0070C0"/>
                </a:solidFill>
              </a:rPr>
              <a:t>Stages in the Consumption </a:t>
            </a:r>
            <a:r>
              <a:rPr lang="en-US" sz="3200" dirty="0" smtClean="0">
                <a:solidFill>
                  <a:srgbClr val="0070C0"/>
                </a:solidFill>
              </a:rPr>
              <a:t>Process</a:t>
            </a:r>
          </a:p>
          <a:p>
            <a:pPr marL="514350" indent="-514350">
              <a:buFont typeface="+mj-lt"/>
              <a:buAutoNum type="arabicPeriod"/>
            </a:pPr>
            <a:r>
              <a:rPr lang="en-US" sz="3200" dirty="0">
                <a:solidFill>
                  <a:srgbClr val="0070C0"/>
                </a:solidFill>
              </a:rPr>
              <a:t>Consumers’ Impact on </a:t>
            </a:r>
            <a:r>
              <a:rPr lang="en-US" sz="3200" dirty="0" smtClean="0">
                <a:solidFill>
                  <a:srgbClr val="0070C0"/>
                </a:solidFill>
              </a:rPr>
              <a:t>Marketing </a:t>
            </a:r>
            <a:r>
              <a:rPr lang="en-US" sz="3200" dirty="0">
                <a:solidFill>
                  <a:srgbClr val="0070C0"/>
                </a:solidFill>
              </a:rPr>
              <a:t>Strategy </a:t>
            </a:r>
            <a:endParaRPr lang="en-US" sz="3200" dirty="0" smtClean="0">
              <a:solidFill>
                <a:srgbClr val="0070C0"/>
              </a:solidFill>
            </a:endParaRPr>
          </a:p>
          <a:p>
            <a:pPr marL="514350" indent="-514350">
              <a:buFont typeface="+mj-lt"/>
              <a:buAutoNum type="arabicPeriod"/>
            </a:pPr>
            <a:r>
              <a:rPr lang="en-US" sz="3200" dirty="0" smtClean="0">
                <a:solidFill>
                  <a:srgbClr val="0070C0"/>
                </a:solidFill>
              </a:rPr>
              <a:t>Consumers </a:t>
            </a:r>
            <a:r>
              <a:rPr lang="en-US" sz="3200" dirty="0">
                <a:solidFill>
                  <a:srgbClr val="0070C0"/>
                </a:solidFill>
              </a:rPr>
              <a:t>Are Different! How We Divide </a:t>
            </a:r>
            <a:r>
              <a:rPr lang="en-US" sz="3200" dirty="0" smtClean="0">
                <a:solidFill>
                  <a:srgbClr val="0070C0"/>
                </a:solidFill>
              </a:rPr>
              <a:t>the</a:t>
            </a:r>
          </a:p>
          <a:p>
            <a:pPr marL="514350" indent="-514350">
              <a:buFont typeface="+mj-lt"/>
              <a:buAutoNum type="arabicPeriod"/>
            </a:pPr>
            <a:r>
              <a:rPr lang="en-US" sz="3200" dirty="0">
                <a:solidFill>
                  <a:srgbClr val="0070C0"/>
                </a:solidFill>
              </a:rPr>
              <a:t>Divide up the market = Segmentation</a:t>
            </a:r>
            <a:endParaRPr lang="en-US" sz="3200" dirty="0">
              <a:solidFill>
                <a:srgbClr val="0070C0"/>
              </a:solidFill>
              <a:latin typeface="Tajawal Medium" panose="00000600000000000000" pitchFamily="2" charset="-78"/>
              <a:cs typeface="Tajawal Medium" panose="00000600000000000000" pitchFamily="2" charset="-78"/>
            </a:endParaRPr>
          </a:p>
          <a:p>
            <a:pPr marL="0" indent="0">
              <a:buNone/>
            </a:pPr>
            <a:endParaRPr lang="en-US" sz="3200" dirty="0">
              <a:solidFill>
                <a:srgbClr val="0070C0"/>
              </a:solidFill>
              <a:latin typeface="Tajawal Medium" panose="00000600000000000000" pitchFamily="2" charset="-78"/>
              <a:cs typeface="Tajawal Medium" panose="00000600000000000000" pitchFamily="2" charset="-78"/>
            </a:endParaRPr>
          </a:p>
          <a:p>
            <a:pPr>
              <a:buNone/>
            </a:pPr>
            <a:endParaRPr lang="en-US" sz="3200" dirty="0">
              <a:solidFill>
                <a:srgbClr val="002060"/>
              </a:solidFill>
              <a:latin typeface="Tajawal Medium" panose="00000600000000000000" pitchFamily="2" charset="-78"/>
              <a:cs typeface="Tajawal Medium" panose="00000600000000000000" pitchFamily="2" charset="-78"/>
            </a:endParaRPr>
          </a:p>
          <a:p>
            <a:pPr>
              <a:buNone/>
            </a:pPr>
            <a:endParaRPr lang="en-US" sz="3200" dirty="0"/>
          </a:p>
          <a:p>
            <a:pPr>
              <a:buFont typeface="Arial" panose="020B0604020202020204" pitchFamily="34" charset="0"/>
              <a:buNone/>
            </a:pPr>
            <a:endParaRPr lang="en-US" sz="3200" dirty="0">
              <a:sym typeface="Wingdings" pitchFamily="2" charset="2"/>
            </a:endParaRPr>
          </a:p>
          <a:p>
            <a:pPr marL="514350" indent="-514350">
              <a:buClr>
                <a:srgbClr val="002060"/>
              </a:buClr>
              <a:buFont typeface="+mj-lt"/>
              <a:buAutoNum type="arabicPeriod"/>
            </a:pPr>
            <a:endParaRPr lang="en-US" sz="3200" dirty="0">
              <a:sym typeface="Wingdings" pitchFamily="2" charset="2"/>
            </a:endParaRPr>
          </a:p>
        </p:txBody>
      </p:sp>
    </p:spTree>
    <p:extLst>
      <p:ext uri="{BB962C8B-B14F-4D97-AF65-F5344CB8AC3E}">
        <p14:creationId xmlns:p14="http://schemas.microsoft.com/office/powerpoint/2010/main" val="33984466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413842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1475</Words>
  <Application>Microsoft Office PowerPoint</Application>
  <PresentationFormat>Widescreen</PresentationFormat>
  <Paragraphs>169</Paragraphs>
  <Slides>37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mohamed.ekram.afifi@gmail.com</cp:lastModifiedBy>
  <cp:revision>22</cp:revision>
  <dcterms:created xsi:type="dcterms:W3CDTF">2021-08-03T13:03:26Z</dcterms:created>
  <dcterms:modified xsi:type="dcterms:W3CDTF">2023-01-29T03:11:06Z</dcterms:modified>
</cp:coreProperties>
</file>