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08" r:id="rId7"/>
    <p:sldId id="495" r:id="rId8"/>
    <p:sldId id="276" r:id="rId9"/>
    <p:sldId id="313" r:id="rId10"/>
    <p:sldId id="256" r:id="rId11"/>
    <p:sldId id="306" r:id="rId12"/>
    <p:sldId id="501" r:id="rId13"/>
    <p:sldId id="497" r:id="rId14"/>
    <p:sldId id="494" r:id="rId15"/>
    <p:sldId id="496" r:id="rId16"/>
    <p:sldId id="514" r:id="rId17"/>
    <p:sldId id="498" r:id="rId18"/>
    <p:sldId id="507" r:id="rId19"/>
    <p:sldId id="513" r:id="rId20"/>
    <p:sldId id="499" r:id="rId21"/>
    <p:sldId id="500" r:id="rId22"/>
    <p:sldId id="538" r:id="rId23"/>
    <p:sldId id="515" r:id="rId24"/>
    <p:sldId id="516" r:id="rId25"/>
    <p:sldId id="517" r:id="rId26"/>
    <p:sldId id="537" r:id="rId27"/>
    <p:sldId id="539" r:id="rId28"/>
    <p:sldId id="540" r:id="rId29"/>
    <p:sldId id="541" r:id="rId30"/>
    <p:sldId id="542" r:id="rId31"/>
    <p:sldId id="543" r:id="rId32"/>
    <p:sldId id="545" r:id="rId33"/>
    <p:sldId id="546" r:id="rId34"/>
    <p:sldId id="547" r:id="rId35"/>
    <p:sldId id="548" r:id="rId36"/>
    <p:sldId id="549" r:id="rId37"/>
    <p:sldId id="550" r:id="rId38"/>
    <p:sldId id="551" r:id="rId39"/>
    <p:sldId id="552" r:id="rId40"/>
    <p:sldId id="553" r:id="rId41"/>
    <p:sldId id="536" r:id="rId42"/>
    <p:sldId id="54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495"/>
            <p14:sldId id="276"/>
            <p14:sldId id="313"/>
            <p14:sldId id="256"/>
            <p14:sldId id="306"/>
            <p14:sldId id="501"/>
            <p14:sldId id="497"/>
            <p14:sldId id="494"/>
            <p14:sldId id="496"/>
            <p14:sldId id="514"/>
            <p14:sldId id="498"/>
            <p14:sldId id="507"/>
            <p14:sldId id="513"/>
            <p14:sldId id="499"/>
            <p14:sldId id="500"/>
            <p14:sldId id="538"/>
            <p14:sldId id="515"/>
            <p14:sldId id="516"/>
            <p14:sldId id="517"/>
            <p14:sldId id="537"/>
            <p14:sldId id="539"/>
            <p14:sldId id="540"/>
            <p14:sldId id="541"/>
            <p14:sldId id="542"/>
            <p14:sldId id="543"/>
            <p14:sldId id="545"/>
            <p14:sldId id="546"/>
            <p14:sldId id="547"/>
            <p14:sldId id="548"/>
            <p14:sldId id="549"/>
            <p14:sldId id="550"/>
            <p14:sldId id="551"/>
            <p14:sldId id="552"/>
            <p14:sldId id="553"/>
            <p14:sldId id="536"/>
            <p14:sldId id="54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79" autoAdjust="0"/>
    <p:restoredTop sz="92529" autoAdjust="0"/>
  </p:normalViewPr>
  <p:slideViewPr>
    <p:cSldViewPr snapToGrid="0">
      <p:cViewPr varScale="1">
        <p:scale>
          <a:sx n="75" d="100"/>
          <a:sy n="75" d="100"/>
        </p:scale>
        <p:origin x="91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viewProps" Target="viewProp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presProps" Target="presProps.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notesMaster" Target="notesMasters/notesMaster1.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tableStyles" Target="tableStyles.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slide" Target="slides/slide40.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theme" Target="theme/theme1.xml" /><Relationship Id="rId8" Type="http://schemas.openxmlformats.org/officeDocument/2006/relationships/slide" Target="slides/slide4.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986012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1.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13.xml" /><Relationship Id="rId5" Type="http://schemas.openxmlformats.org/officeDocument/2006/relationships/image" Target="../media/image6.png" /><Relationship Id="rId4" Type="http://schemas.openxmlformats.org/officeDocument/2006/relationships/image" Target="../media/image5.jpeg" /></Relationships>
</file>

<file path=ppt/slides/_rels/slide3.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Relationship Id="rId3" Type="http://schemas.openxmlformats.org/officeDocument/2006/relationships/image" Target="../media/image8.jpeg" /><Relationship Id="rId2" Type="http://schemas.openxmlformats.org/officeDocument/2006/relationships/image" Target="../media/image6.png" /><Relationship Id="rId1" Type="http://schemas.openxmlformats.org/officeDocument/2006/relationships/slideLayout" Target="../slideLayouts/slideLayout15.xml" /></Relationships>
</file>

<file path=ppt/slides/_rels/slide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3.xml" /><Relationship Id="rId1" Type="http://schemas.openxmlformats.org/officeDocument/2006/relationships/slideLayout" Target="../slideLayouts/slideLayout14.xml" /><Relationship Id="rId4" Type="http://schemas.openxmlformats.org/officeDocument/2006/relationships/image" Target="../media/image9.jpg" /></Relationships>
</file>

<file path=ppt/slides/_rels/slide7.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Relationship Id="rId3" Type="http://schemas.openxmlformats.org/officeDocument/2006/relationships/image" Target="../media/image11.jpeg" /><Relationship Id="rId2" Type="http://schemas.openxmlformats.org/officeDocument/2006/relationships/image" Target="../media/image6.png" /><Relationship Id="rId1" Type="http://schemas.openxmlformats.org/officeDocument/2006/relationships/slideLayout" Target="../slideLayouts/slideLayout17.xml" /></Relationships>
</file>

<file path=ppt/slides/_rels/slide9.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hyperlink" Target="https://www.starshams.com/2021/05/Leadership.html" TargetMode="External"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Relationship Id="rId3" Type="http://schemas.openxmlformats.org/officeDocument/2006/relationships/image" Target="../media/image14.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Relationship Id="rId3" Type="http://schemas.openxmlformats.org/officeDocument/2006/relationships/image" Target="../media/image15.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Relationship Id="rId3" Type="http://schemas.openxmlformats.org/officeDocument/2006/relationships/image" Target="../media/image16.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Relationship Id="rId3" Type="http://schemas.openxmlformats.org/officeDocument/2006/relationships/image" Target="../media/image17.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Relationship Id="rId3" Type="http://schemas.openxmlformats.org/officeDocument/2006/relationships/image" Target="../media/image18.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Relationship Id="rId3" Type="http://schemas.openxmlformats.org/officeDocument/2006/relationships/image" Target="../media/image18.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hyperlink" Target="https://ar.wikipedia.org/wiki/%D8%A7%D8%B3%D8%AA%D8%B1%D8%A7%D8%AA%D9%8A%D8%AC%D9%8A%D8%A9" TargetMode="External"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14.xml" /><Relationship Id="rId4" Type="http://schemas.openxmlformats.org/officeDocument/2006/relationships/image" Target="../media/image9.jpg" /></Relationships>
</file>

<file path=ppt/slides/_rels/slide38.xml.rels><?xml version="1.0" encoding="UTF-8" standalone="yes"?>
<Relationships xmlns="http://schemas.openxmlformats.org/package/2006/relationships"><Relationship Id="rId3" Type="http://schemas.openxmlformats.org/officeDocument/2006/relationships/hyperlink" Target="https://www.for9a.com/" TargetMode="External" /><Relationship Id="rId2" Type="http://schemas.openxmlformats.org/officeDocument/2006/relationships/hyperlink" Target="https://mawdoo3.com/%D9%85%D8%A7_%D9%87%D9%8A_%D8%B9%D9%86%D8%A7%D8%B5%D8%B1_%D8%A7%D9%84%D8%A7%D8%AA%D8%B5%D8%A7%D9%84" TargetMode="External" /><Relationship Id="rId1" Type="http://schemas.openxmlformats.org/officeDocument/2006/relationships/slideLayout" Target="../slideLayouts/slideLayout1.xml" /><Relationship Id="rId5" Type="http://schemas.openxmlformats.org/officeDocument/2006/relationships/image" Target="../media/image6.png" /><Relationship Id="rId4" Type="http://schemas.openxmlformats.org/officeDocument/2006/relationships/hyperlink" Target="https://economistsarab.com/" TargetMode="External" /></Relationships>
</file>

<file path=ppt/slides/_rels/slide39.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hyperlink" Target="https://mawdoo3.com/%D8%A3%D9%86%D9%88%D8%A7%D8%B9_%D9%88%D8%B3%D8%A7%D8%A6%D9%84_%D8%A7%D9%84%D8%A7%D8%AA%D8%B5%D8%A7%D9%84" TargetMode="External"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Relationship Id="rId3" Type="http://schemas.openxmlformats.org/officeDocument/2006/relationships/image" Target="../media/image20.png" /><Relationship Id="rId2" Type="http://schemas.openxmlformats.org/officeDocument/2006/relationships/image" Target="../media/image19.jpeg" /><Relationship Id="rId1" Type="http://schemas.openxmlformats.org/officeDocument/2006/relationships/slideLayout" Target="../slideLayouts/slideLayout16.xml" /><Relationship Id="rId5" Type="http://schemas.openxmlformats.org/officeDocument/2006/relationships/image" Target="../media/image22.png" /><Relationship Id="rId4" Type="http://schemas.openxmlformats.org/officeDocument/2006/relationships/image" Target="../media/image21.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a:t>
            </a:r>
            <a:r>
              <a:rPr lang="en-US" sz="2400" dirty="0" err="1">
                <a:latin typeface="Alexandria ExtraBold" pitchFamily="2" charset="-78"/>
                <a:cs typeface="Alexandria ExtraBold" pitchFamily="2" charset="-78"/>
              </a:rPr>
              <a:t>Eman</a:t>
            </a:r>
            <a:r>
              <a:rPr lang="en-US" sz="2400" dirty="0">
                <a:latin typeface="Alexandria ExtraBold" pitchFamily="2" charset="-78"/>
                <a:cs typeface="Alexandria ExtraBold" pitchFamily="2" charset="-78"/>
              </a:rPr>
              <a:t> </a:t>
            </a:r>
            <a:r>
              <a:rPr lang="en-US" sz="2400" dirty="0" err="1">
                <a:latin typeface="Alexandria ExtraBold" pitchFamily="2" charset="-78"/>
                <a:cs typeface="Alexandria ExtraBold" pitchFamily="2" charset="-78"/>
              </a:rPr>
              <a:t>Almasri</a:t>
            </a:r>
            <a:endParaRPr lang="en-US" sz="2400" dirty="0">
              <a:latin typeface="Alexandria ExtraBold" pitchFamily="2" charset="-78"/>
              <a:cs typeface="Alexandria ExtraBold" pitchFamily="2" charset="-78"/>
            </a:endParaRP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405080" y="59655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Tree>
  </p:cSld>
  <p:clrMapOvr>
    <a:masterClrMapping/>
  </p:clrMapOvr>
  <mc:AlternateContent xmlns:mc="http://schemas.openxmlformats.org/markup-compatibility/2006" xmlns:p14="http://schemas.microsoft.com/office/powerpoint/2010/main">
    <mc:Choice Requires="p14">
      <p:transition spd="slow" p14:dur="2000" advTm="94809"/>
    </mc:Choice>
    <mc:Fallback xmlns="">
      <p:transition spd="slow" advTm="948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03520" y="4679421"/>
            <a:ext cx="498495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الأولى:</a:t>
            </a:r>
          </a:p>
          <a:p>
            <a:pPr algn="ctr"/>
            <a:r>
              <a:rPr lang="ar-JO" sz="2800" b="1" dirty="0">
                <a:solidFill>
                  <a:schemeClr val="tx1"/>
                </a:solidFill>
                <a:latin typeface="Alexandria ExtraBold" pitchFamily="2" charset="-78"/>
                <a:cs typeface="Alexandria ExtraBold" pitchFamily="2" charset="-78"/>
              </a:rPr>
              <a:t> مفهوم الاتصال والقيادة </a:t>
            </a: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01</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3991"/>
    </mc:Choice>
    <mc:Fallback xmlns="">
      <p:transition spd="slow" advTm="739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156317"/>
    </mc:Choice>
    <mc:Fallback xmlns="">
      <p:transition spd="slow" advTm="15631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2348109556"/>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121714"/>
    </mc:Choice>
    <mc:Fallback xmlns="">
      <p:transition spd="slow" advTm="12171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819534" y="195734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p:cNvSpPr txBox="1"/>
          <p:nvPr/>
        </p:nvSpPr>
        <p:spPr>
          <a:xfrm>
            <a:off x="467032" y="2391844"/>
            <a:ext cx="10962968" cy="3252814"/>
          </a:xfrm>
          <a:prstGeom prst="rect">
            <a:avLst/>
          </a:prstGeom>
          <a:noFill/>
        </p:spPr>
        <p:txBody>
          <a:bodyPr wrap="square" rtlCol="0">
            <a:spAutoFit/>
          </a:bodyPr>
          <a:lstStyle/>
          <a:p>
            <a:pPr marL="0" marR="0" algn="just" rtl="1">
              <a:lnSpc>
                <a:spcPct val="200000"/>
              </a:lnSpc>
              <a:spcBef>
                <a:spcPts val="0"/>
              </a:spcBef>
              <a:spcAft>
                <a:spcPts val="800"/>
              </a:spcAft>
            </a:pPr>
            <a:r>
              <a:rPr lang="ar-JO" kern="100" dirty="0">
                <a:latin typeface="Alexandria Light" pitchFamily="2" charset="-78"/>
                <a:cs typeface="Alexandria Light" pitchFamily="2" charset="-78"/>
              </a:rPr>
              <a:t>     </a:t>
            </a:r>
            <a:r>
              <a:rPr lang="ar-JO" sz="1600" kern="100" dirty="0">
                <a:latin typeface="Alexandria Light" pitchFamily="2" charset="-78"/>
                <a:cs typeface="Alexandria Light" pitchFamily="2" charset="-78"/>
              </a:rPr>
              <a:t>تنبهت </a:t>
            </a:r>
            <a:r>
              <a:rPr lang="ar-YE" sz="1600" kern="100" dirty="0">
                <a:latin typeface="Alexandria Light" pitchFamily="2" charset="-78"/>
                <a:cs typeface="Alexandria Light" pitchFamily="2" charset="-78"/>
              </a:rPr>
              <a:t>المنظمات </a:t>
            </a:r>
            <a:r>
              <a:rPr lang="ar-JO" sz="1600" kern="100" dirty="0">
                <a:latin typeface="Alexandria Light" pitchFamily="2" charset="-78"/>
                <a:cs typeface="Alexandria Light" pitchFamily="2" charset="-78"/>
              </a:rPr>
              <a:t>في العصر الحالي إلى أهمية </a:t>
            </a:r>
            <a:r>
              <a:rPr lang="ar-YE" sz="1600" kern="100" dirty="0">
                <a:latin typeface="Alexandria Light" pitchFamily="2" charset="-78"/>
                <a:cs typeface="Alexandria Light" pitchFamily="2" charset="-78"/>
              </a:rPr>
              <a:t>الاتصال</a:t>
            </a:r>
            <a:r>
              <a:rPr lang="ar-JO" sz="1600" kern="100" dirty="0">
                <a:latin typeface="Alexandria Light" pitchFamily="2" charset="-78"/>
                <a:cs typeface="Alexandria Light" pitchFamily="2" charset="-78"/>
              </a:rPr>
              <a:t>ات الفاعلة سواء أكانت داخلية أم خارجية، على اختلاف حجمها و</a:t>
            </a:r>
            <a:r>
              <a:rPr lang="ar-YE" sz="1600" kern="100" dirty="0">
                <a:latin typeface="Alexandria Light" pitchFamily="2" charset="-78"/>
                <a:cs typeface="Alexandria Light" pitchFamily="2" charset="-78"/>
              </a:rPr>
              <a:t>طبيعة نشاطها. </a:t>
            </a:r>
            <a:r>
              <a:rPr lang="ar-JO" sz="1600" kern="100" dirty="0">
                <a:latin typeface="Alexandria Light" pitchFamily="2" charset="-78"/>
                <a:cs typeface="Alexandria Light" pitchFamily="2" charset="-78"/>
              </a:rPr>
              <a:t>فأولت عملية الاتصالات أهمية </a:t>
            </a:r>
            <a:r>
              <a:rPr lang="ar-YE" sz="1600" kern="100" dirty="0">
                <a:latin typeface="Alexandria Light" pitchFamily="2" charset="-78"/>
                <a:cs typeface="Alexandria Light" pitchFamily="2" charset="-78"/>
              </a:rPr>
              <a:t>من أجل تحقيق أهدافها التي وجدت من أجلها. </a:t>
            </a:r>
            <a:r>
              <a:rPr lang="ar-JO" sz="1600" kern="100" dirty="0">
                <a:latin typeface="Alexandria Light" pitchFamily="2" charset="-78"/>
                <a:cs typeface="Alexandria Light" pitchFamily="2" charset="-78"/>
              </a:rPr>
              <a:t>فبجودة </a:t>
            </a:r>
            <a:r>
              <a:rPr lang="ar-YE" sz="1600" kern="100" dirty="0">
                <a:latin typeface="Alexandria Light" pitchFamily="2" charset="-78"/>
                <a:cs typeface="Alexandria Light" pitchFamily="2" charset="-78"/>
              </a:rPr>
              <a:t>الاتصال </a:t>
            </a:r>
            <a:r>
              <a:rPr lang="ar-JO" sz="1600" kern="100" dirty="0">
                <a:latin typeface="Alexandria Light" pitchFamily="2" charset="-78"/>
                <a:cs typeface="Alexandria Light" pitchFamily="2" charset="-78"/>
              </a:rPr>
              <a:t>تضمن سير العمليات الإدارية والفنية المتخصصة</a:t>
            </a:r>
            <a:r>
              <a:rPr lang="ar-YE" sz="1600" kern="100" dirty="0">
                <a:latin typeface="Alexandria Light" pitchFamily="2" charset="-78"/>
                <a:cs typeface="Alexandria Light" pitchFamily="2" charset="-78"/>
              </a:rPr>
              <a:t>، فبدونه لا يمكن للعملية الإدارية أن </a:t>
            </a:r>
            <a:r>
              <a:rPr lang="ar-JO" sz="1600" kern="100" dirty="0">
                <a:latin typeface="Alexandria Light" pitchFamily="2" charset="-78"/>
                <a:cs typeface="Alexandria Light" pitchFamily="2" charset="-78"/>
              </a:rPr>
              <a:t>تنجح</a:t>
            </a:r>
            <a:r>
              <a:rPr lang="ar-YE" sz="1600" kern="100" dirty="0">
                <a:latin typeface="Alexandria Light" pitchFamily="2" charset="-78"/>
                <a:cs typeface="Alexandria Light" pitchFamily="2" charset="-78"/>
              </a:rPr>
              <a:t> </a:t>
            </a:r>
            <a:r>
              <a:rPr lang="ar-JO" sz="1600" kern="100" dirty="0">
                <a:latin typeface="Alexandria Light" pitchFamily="2" charset="-78"/>
                <a:cs typeface="Alexandria Light" pitchFamily="2" charset="-78"/>
              </a:rPr>
              <a:t>في حال تدني</a:t>
            </a:r>
            <a:r>
              <a:rPr lang="ar-YE" sz="1600" kern="100" dirty="0">
                <a:latin typeface="Alexandria Light" pitchFamily="2" charset="-78"/>
                <a:cs typeface="Alexandria Light" pitchFamily="2" charset="-78"/>
              </a:rPr>
              <a:t> خدمات الاتصالات </a:t>
            </a:r>
            <a:r>
              <a:rPr lang="ar-JO" sz="1600" kern="100" dirty="0">
                <a:latin typeface="Alexandria Light" pitchFamily="2" charset="-78"/>
                <a:cs typeface="Alexandria Light" pitchFamily="2" charset="-78"/>
              </a:rPr>
              <a:t>والتي من الممكن </a:t>
            </a:r>
            <a:r>
              <a:rPr lang="ar-YE" sz="1600" kern="100" dirty="0">
                <a:latin typeface="Alexandria Light" pitchFamily="2" charset="-78"/>
                <a:cs typeface="Alexandria Light" pitchFamily="2" charset="-78"/>
              </a:rPr>
              <a:t>أن تؤثر سلب</a:t>
            </a:r>
            <a:r>
              <a:rPr lang="ar-JO" sz="1600" kern="100" dirty="0">
                <a:latin typeface="Alexandria Light" pitchFamily="2" charset="-78"/>
                <a:cs typeface="Alexandria Light" pitchFamily="2" charset="-78"/>
              </a:rPr>
              <a:t>ً</a:t>
            </a:r>
            <a:r>
              <a:rPr lang="ar-YE" sz="1600" kern="100" dirty="0">
                <a:latin typeface="Alexandria Light" pitchFamily="2" charset="-78"/>
                <a:cs typeface="Alexandria Light" pitchFamily="2" charset="-78"/>
              </a:rPr>
              <a:t>ا على مستوى أداء الأعمال في المنظمة، و لقد أدت تطبيقات علم الاتصال في مختلف الميادين إلى إثراء </a:t>
            </a:r>
            <a:r>
              <a:rPr lang="ar-JO" sz="1600" kern="100" dirty="0">
                <a:latin typeface="Alexandria Light" pitchFamily="2" charset="-78"/>
                <a:cs typeface="Alexandria Light" pitchFamily="2" charset="-78"/>
              </a:rPr>
              <a:t>العملية القيادية والإدارية </a:t>
            </a:r>
            <a:r>
              <a:rPr lang="ar-YE" sz="1600" kern="100" dirty="0">
                <a:latin typeface="Alexandria Light" pitchFamily="2" charset="-78"/>
                <a:cs typeface="Alexandria Light" pitchFamily="2" charset="-78"/>
              </a:rPr>
              <a:t>مما انعكس على زيادة فعالياته</a:t>
            </a:r>
            <a:r>
              <a:rPr lang="ar-JO" kern="100" dirty="0">
                <a:latin typeface="Alexandria Light" pitchFamily="2" charset="-78"/>
                <a:cs typeface="Alexandria Light" pitchFamily="2" charset="-78"/>
              </a:rPr>
              <a:t>ا, </a:t>
            </a:r>
            <a:r>
              <a:rPr lang="ar-YE" kern="100" dirty="0">
                <a:latin typeface="Alexandria Light" pitchFamily="2" charset="-78"/>
                <a:cs typeface="Alexandria Light" pitchFamily="2" charset="-78"/>
              </a:rPr>
              <a:t> </a:t>
            </a:r>
            <a:endParaRPr lang="ar-JO" kern="100" dirty="0">
              <a:latin typeface="Alexandria Light" pitchFamily="2" charset="-78"/>
              <a:cs typeface="Alexandria Light" pitchFamily="2" charset="-78"/>
            </a:endParaRPr>
          </a:p>
          <a:p>
            <a:pPr marL="0" marR="0" algn="just" rtl="1">
              <a:lnSpc>
                <a:spcPct val="200000"/>
              </a:lnSpc>
              <a:spcBef>
                <a:spcPts val="0"/>
              </a:spcBef>
              <a:spcAft>
                <a:spcPts val="800"/>
              </a:spcAft>
            </a:pPr>
            <a:r>
              <a:rPr lang="ar-JO" kern="100" dirty="0">
                <a:latin typeface="Alexandria Light" pitchFamily="2" charset="-78"/>
                <a:cs typeface="Alexandria Light" pitchFamily="2" charset="-78"/>
              </a:rPr>
              <a:t>فما المقصود ب</a:t>
            </a:r>
            <a:r>
              <a:rPr lang="ar-YE" u="sng" kern="100" dirty="0">
                <a:solidFill>
                  <a:srgbClr val="00B0F0"/>
                </a:solidFill>
                <a:latin typeface="Alexandria Light" pitchFamily="2" charset="-78"/>
                <a:cs typeface="Alexandria Light" pitchFamily="2" charset="-78"/>
              </a:rPr>
              <a:t>مفهوم الاتصال </a:t>
            </a:r>
            <a:r>
              <a:rPr lang="ar-JO" u="sng" kern="100" dirty="0">
                <a:solidFill>
                  <a:srgbClr val="00B0F0"/>
                </a:solidFill>
                <a:latin typeface="Alexandria Light" pitchFamily="2" charset="-78"/>
                <a:cs typeface="Alexandria Light" pitchFamily="2" charset="-78"/>
              </a:rPr>
              <a:t>والقيادة وكيف يؤثران ببعضهما البعض؟</a:t>
            </a:r>
            <a:endParaRPr lang="en-US" u="sng" kern="100" dirty="0">
              <a:solidFill>
                <a:srgbClr val="00B0F0"/>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E0B2021E-8EEE-204B-6E40-E88640325D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143" y="611881"/>
            <a:ext cx="2821858" cy="146685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9318"/>
    </mc:Choice>
    <mc:Fallback xmlns="">
      <p:transition advTm="14931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07502" y="1325323"/>
            <a:ext cx="7674964" cy="4441601"/>
          </a:xfrm>
          <a:prstGeom prst="rect">
            <a:avLst/>
          </a:prstGeom>
          <a:solidFill>
            <a:schemeClr val="bg1"/>
          </a:solidFill>
        </p:spPr>
        <p:txBody>
          <a:bodyPr wrap="square" rtlCol="0">
            <a:spAutoFit/>
          </a:bodyPr>
          <a:lstStyle/>
          <a:p>
            <a:pPr marR="0" algn="ctr">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الأولى</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الاتصالات لغة واصطلاحًا</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أهميةوأهداف  الاتصالات</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عناصر/مكونات الاتصال</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مهارات الاتصال وأنواعه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القيادة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أهمية وواجبات القيادة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مهارات القيادة الفعالة.</a:t>
            </a:r>
            <a:endParaRPr lang="en-US" sz="1600" dirty="0">
              <a:effectLst/>
              <a:latin typeface="Alexandria" pitchFamily="2" charset="-78"/>
              <a:ea typeface="Arial" panose="020B060402020202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65338721-AF5B-323E-F514-AAC3788D04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476" y="1348183"/>
            <a:ext cx="3105150" cy="444160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71045" y="734041"/>
            <a:ext cx="8417320"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Simplified Arabic" panose="02020603050405020304" pitchFamily="18" charset="-78"/>
                <a:cs typeface="Alexandria ExtraBold" pitchFamily="2" charset="-78"/>
              </a:rPr>
              <a:t>مفهوم الاتصالات</a:t>
            </a:r>
            <a:endParaRPr lang="en-US" sz="2000" b="1" dirty="0">
              <a:solidFill>
                <a:srgbClr val="00B0F0"/>
              </a:solidFill>
              <a:latin typeface="Alexandria ExtraBold" pitchFamily="2"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AFC805-1B9D-BFE7-0243-317274C5587C}"/>
              </a:ext>
            </a:extLst>
          </p:cNvPr>
          <p:cNvSpPr/>
          <p:nvPr/>
        </p:nvSpPr>
        <p:spPr>
          <a:xfrm>
            <a:off x="180431" y="1693889"/>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lgn="r" rtl="1">
              <a:lnSpc>
                <a:spcPct val="150000"/>
              </a:lnSpc>
            </a:pPr>
            <a:r>
              <a:rPr lang="ar-JO" kern="100" dirty="0">
                <a:solidFill>
                  <a:schemeClr val="tx1"/>
                </a:solidFill>
                <a:latin typeface="Alexandria Black" pitchFamily="2" charset="-78"/>
                <a:cs typeface="Alexandria Black" pitchFamily="2" charset="-78"/>
              </a:rPr>
              <a:t>الاتصالات جمع كلمة الاتصال و ( الاتصال لغة ) :</a:t>
            </a:r>
          </a:p>
          <a:p>
            <a:pPr lvl="1" algn="r" rtl="1">
              <a:lnSpc>
                <a:spcPct val="200000"/>
              </a:lnSpc>
            </a:pPr>
            <a:r>
              <a:rPr lang="ar-JO" sz="1600" kern="100" dirty="0">
                <a:solidFill>
                  <a:schemeClr val="tx1"/>
                </a:solidFill>
                <a:latin typeface="Alexandria Light" pitchFamily="2" charset="-78"/>
                <a:cs typeface="Alexandria Light" pitchFamily="2" charset="-78"/>
              </a:rPr>
              <a:t>*ورد في معجم المعاني الجامع : </a:t>
            </a:r>
          </a:p>
          <a:p>
            <a:pPr marL="742950" lvl="1" indent="-285750" algn="r" rtl="1">
              <a:lnSpc>
                <a:spcPct val="200000"/>
              </a:lnSpc>
              <a:buFont typeface="+mj-lt"/>
              <a:buAutoNum type="arabicPeriod"/>
            </a:pPr>
            <a:r>
              <a:rPr lang="ar-JO" sz="1600" kern="100" dirty="0">
                <a:solidFill>
                  <a:schemeClr val="tx1"/>
                </a:solidFill>
                <a:latin typeface="Alexandria Light" pitchFamily="2" charset="-78"/>
                <a:cs typeface="Alexandria Light" pitchFamily="2" charset="-78"/>
              </a:rPr>
              <a:t>من كلمة اتصل ب</a:t>
            </a:r>
            <a:r>
              <a:rPr lang="ar-YE" sz="1600" kern="100" dirty="0">
                <a:solidFill>
                  <a:schemeClr val="tx1"/>
                </a:solidFill>
                <a:latin typeface="Alexandria Light" pitchFamily="2" charset="-78"/>
                <a:cs typeface="Alexandria Light" pitchFamily="2" charset="-78"/>
              </a:rPr>
              <a:t>كسر الهمزة والتاء المشددة، </a:t>
            </a:r>
            <a:r>
              <a:rPr lang="ar-JO" sz="1600" kern="100" dirty="0">
                <a:solidFill>
                  <a:schemeClr val="tx1"/>
                </a:solidFill>
                <a:latin typeface="Alexandria Light" pitchFamily="2" charset="-78"/>
                <a:cs typeface="Alexandria Light" pitchFamily="2" charset="-78"/>
              </a:rPr>
              <a:t> بمعنى </a:t>
            </a:r>
            <a:r>
              <a:rPr lang="ar-YE" sz="1600" kern="100" dirty="0">
                <a:solidFill>
                  <a:schemeClr val="tx1"/>
                </a:solidFill>
                <a:latin typeface="Alexandria Light" pitchFamily="2" charset="-78"/>
                <a:cs typeface="Alexandria Light" pitchFamily="2" charset="-78"/>
              </a:rPr>
              <a:t>الارتباط في مماسه والتئام </a:t>
            </a:r>
            <a:r>
              <a:rPr lang="ar-JO" sz="1600" kern="100" dirty="0">
                <a:solidFill>
                  <a:schemeClr val="tx1"/>
                </a:solidFill>
                <a:latin typeface="Alexandria Light" pitchFamily="2" charset="-78"/>
                <a:cs typeface="Alexandria Light" pitchFamily="2" charset="-78"/>
              </a:rPr>
              <a:t>وهو </a:t>
            </a:r>
            <a:r>
              <a:rPr lang="ar-YE" sz="1600" kern="100" dirty="0">
                <a:solidFill>
                  <a:schemeClr val="tx1"/>
                </a:solidFill>
                <a:latin typeface="Alexandria Light" pitchFamily="2" charset="-78"/>
                <a:cs typeface="Alexandria Light" pitchFamily="2" charset="-78"/>
              </a:rPr>
              <a:t>ضد الانقطاع اِتِّصال: (اسم)</a:t>
            </a:r>
          </a:p>
          <a:p>
            <a:pPr marL="742950" lvl="1" indent="-285750" algn="r" rtl="1">
              <a:lnSpc>
                <a:spcPct val="200000"/>
              </a:lnSpc>
              <a:buFont typeface="+mj-lt"/>
              <a:buAutoNum type="arabicPeriod"/>
            </a:pPr>
            <a:r>
              <a:rPr lang="ar-YE" sz="1600" kern="100" dirty="0">
                <a:solidFill>
                  <a:schemeClr val="tx1"/>
                </a:solidFill>
                <a:latin typeface="Alexandria Light" pitchFamily="2" charset="-78"/>
                <a:cs typeface="Alexandria Light" pitchFamily="2" charset="-78"/>
              </a:rPr>
              <a:t>مصدر اِتَّصَلَ</a:t>
            </a:r>
          </a:p>
          <a:p>
            <a:pPr marL="742950" lvl="1" indent="-285750" algn="r" rtl="1">
              <a:lnSpc>
                <a:spcPct val="200000"/>
              </a:lnSpc>
              <a:buFont typeface="+mj-lt"/>
              <a:buAutoNum type="arabicPeriod"/>
            </a:pPr>
            <a:r>
              <a:rPr lang="ar-YE" sz="1600" kern="100" dirty="0">
                <a:solidFill>
                  <a:schemeClr val="tx1"/>
                </a:solidFill>
                <a:latin typeface="Alexandria Light" pitchFamily="2" charset="-78"/>
                <a:cs typeface="Alexandria Light" pitchFamily="2" charset="-78"/>
              </a:rPr>
              <a:t>قَرَّرَ الاتِّصَالَ بِهِ مُبَاشرَةً: الالْتِقَاءَ بِ</a:t>
            </a:r>
            <a:r>
              <a:rPr lang="ar-JO" sz="1600" kern="100" dirty="0">
                <a:solidFill>
                  <a:schemeClr val="tx1"/>
                </a:solidFill>
                <a:latin typeface="Alexandria Light" pitchFamily="2" charset="-78"/>
                <a:cs typeface="Alexandria Light" pitchFamily="2" charset="-78"/>
              </a:rPr>
              <a:t>ه</a:t>
            </a:r>
          </a:p>
          <a:p>
            <a:pPr marL="742950" lvl="1" indent="-285750" algn="r" rtl="1">
              <a:lnSpc>
                <a:spcPct val="200000"/>
              </a:lnSpc>
              <a:buFont typeface="+mj-lt"/>
              <a:buAutoNum type="arabicPeriod"/>
            </a:pPr>
            <a:r>
              <a:rPr lang="ar-JO" sz="1600" kern="100" dirty="0">
                <a:solidFill>
                  <a:schemeClr val="tx1"/>
                </a:solidFill>
                <a:latin typeface="Alexandria Light" pitchFamily="2" charset="-78"/>
                <a:cs typeface="Alexandria Light" pitchFamily="2" charset="-78"/>
              </a:rPr>
              <a:t> وفيها معاني التحدث و التفاعل بين الأفراد والجماعات </a:t>
            </a:r>
            <a:r>
              <a:rPr lang="ar-YE" sz="1600" kern="100" dirty="0">
                <a:solidFill>
                  <a:schemeClr val="tx1"/>
                </a:solidFill>
                <a:latin typeface="Alexandria Light" pitchFamily="2" charset="-78"/>
                <a:cs typeface="Alexandria Light" pitchFamily="2" charset="-78"/>
              </a:rPr>
              <a:t>تَبَادُلُ الْمَعْلُومَاتِ وَالأَنْشِطَةِ الفَنِّيَّةِ وَالفِكْرِيَّةِ وَتَفَاعُلُهَا</a:t>
            </a:r>
            <a:r>
              <a:rPr lang="ar-JO" sz="1600" kern="100" dirty="0">
                <a:solidFill>
                  <a:schemeClr val="tx1"/>
                </a:solidFill>
                <a:latin typeface="Alexandria Light" pitchFamily="2" charset="-78"/>
                <a:cs typeface="Alexandria Light" pitchFamily="2" charset="-78"/>
              </a:rPr>
              <a:t>.</a:t>
            </a:r>
          </a:p>
          <a:p>
            <a:pPr lvl="1" algn="r" rtl="1">
              <a:lnSpc>
                <a:spcPct val="200000"/>
              </a:lnSpc>
            </a:pPr>
            <a:r>
              <a:rPr lang="ar-JO" sz="1600" kern="100" dirty="0">
                <a:solidFill>
                  <a:schemeClr val="tx1"/>
                </a:solidFill>
                <a:latin typeface="Alexandria Light" pitchFamily="2" charset="-78"/>
                <a:cs typeface="Alexandria Light" pitchFamily="2" charset="-78"/>
              </a:rPr>
              <a:t>*أما </a:t>
            </a:r>
            <a:r>
              <a:rPr lang="ar-YE" sz="1600" kern="100" dirty="0">
                <a:solidFill>
                  <a:schemeClr val="tx1"/>
                </a:solidFill>
                <a:latin typeface="Alexandria Light" pitchFamily="2" charset="-78"/>
                <a:cs typeface="Alexandria Light" pitchFamily="2" charset="-78"/>
              </a:rPr>
              <a:t>ال</a:t>
            </a:r>
            <a:r>
              <a:rPr lang="ar-JO" sz="1600" kern="100" dirty="0">
                <a:solidFill>
                  <a:schemeClr val="tx1"/>
                </a:solidFill>
                <a:latin typeface="Alexandria Light" pitchFamily="2" charset="-78"/>
                <a:cs typeface="Alexandria Light" pitchFamily="2" charset="-78"/>
              </a:rPr>
              <a:t>ا</a:t>
            </a:r>
            <a:r>
              <a:rPr lang="ar-YE" sz="1600" kern="100" dirty="0">
                <a:solidFill>
                  <a:schemeClr val="tx1"/>
                </a:solidFill>
                <a:latin typeface="Alexandria Light" pitchFamily="2" charset="-78"/>
                <a:cs typeface="Alexandria Light" pitchFamily="2" charset="-78"/>
              </a:rPr>
              <a:t>تصال في قاموس أكسفورد فيعرف بأنه: نقل و توصيل أو تبادل </a:t>
            </a:r>
            <a:r>
              <a:rPr lang="ar-JO" sz="1600" kern="100" dirty="0">
                <a:solidFill>
                  <a:schemeClr val="tx1"/>
                </a:solidFill>
                <a:latin typeface="Alexandria Light" pitchFamily="2" charset="-78"/>
                <a:cs typeface="Alexandria Light" pitchFamily="2" charset="-78"/>
              </a:rPr>
              <a:t>الأ</a:t>
            </a:r>
            <a:r>
              <a:rPr lang="ar-YE" sz="1600" kern="100" dirty="0">
                <a:solidFill>
                  <a:schemeClr val="tx1"/>
                </a:solidFill>
                <a:latin typeface="Alexandria Light" pitchFamily="2" charset="-78"/>
                <a:cs typeface="Alexandria Light" pitchFamily="2" charset="-78"/>
              </a:rPr>
              <a:t>فكار و المعلومات</a:t>
            </a:r>
            <a:r>
              <a:rPr lang="ar-JO" sz="1600" kern="100" dirty="0">
                <a:solidFill>
                  <a:schemeClr val="tx1"/>
                </a:solidFill>
                <a:latin typeface="Alexandria Light" pitchFamily="2" charset="-78"/>
                <a:cs typeface="Alexandria Light" pitchFamily="2" charset="-78"/>
              </a:rPr>
              <a:t>.</a:t>
            </a:r>
            <a:endParaRPr lang="ar-YE" sz="1600" kern="100" dirty="0">
              <a:solidFill>
                <a:schemeClr val="tx1"/>
              </a:solidFill>
              <a:latin typeface="Alexandria Light" pitchFamily="2" charset="-78"/>
              <a:cs typeface="Alexandria Light" pitchFamily="2" charset="-78"/>
            </a:endParaRPr>
          </a:p>
        </p:txBody>
      </p:sp>
      <p:pic>
        <p:nvPicPr>
          <p:cNvPr id="6" name="Picture 5">
            <a:extLst>
              <a:ext uri="{FF2B5EF4-FFF2-40B4-BE49-F238E27FC236}">
                <a16:creationId xmlns:a16="http://schemas.microsoft.com/office/drawing/2014/main" id="{87797DFA-6349-9A63-A0D5-7A69FD9A9C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672171"/>
            <a:ext cx="2466975" cy="14416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667"/>
    </mc:Choice>
    <mc:Fallback xmlns="">
      <p:transition spd="slow" advTm="11366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575800" y="625810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5408971" y="737745"/>
            <a:ext cx="3095452" cy="400110"/>
          </a:xfrm>
          <a:prstGeom prst="rect">
            <a:avLst/>
          </a:prstGeom>
          <a:noFill/>
        </p:spPr>
        <p:txBody>
          <a:bodyPr wrap="square">
            <a:spAutoFit/>
          </a:bodyPr>
          <a:lstStyle/>
          <a:p>
            <a:r>
              <a:rPr lang="ar-JO" sz="2000" dirty="0">
                <a:solidFill>
                  <a:srgbClr val="00B0F0"/>
                </a:solidFill>
                <a:latin typeface="Alexandria ExtraBold" pitchFamily="2" charset="-78"/>
                <a:cs typeface="Alexandria ExtraBold" pitchFamily="2" charset="-78"/>
              </a:rPr>
              <a:t>الاتصال اصطلاحًا</a:t>
            </a:r>
            <a:endParaRPr lang="en-US" sz="2000" dirty="0">
              <a:solidFill>
                <a:srgbClr val="00B0F0"/>
              </a:solidFill>
              <a:latin typeface="Alexandria ExtraBold" pitchFamily="2" charset="-78"/>
              <a:cs typeface="Alexandria ExtraBold" pitchFamily="2" charset="-78"/>
            </a:endParaRPr>
          </a:p>
        </p:txBody>
      </p:sp>
      <p:sp>
        <p:nvSpPr>
          <p:cNvPr id="15" name="TextBox 14">
            <a:extLst>
              <a:ext uri="{FF2B5EF4-FFF2-40B4-BE49-F238E27FC236}">
                <a16:creationId xmlns:a16="http://schemas.microsoft.com/office/drawing/2014/main" id="{65037DF1-D33B-3621-58C9-E2C15FCC5169}"/>
              </a:ext>
            </a:extLst>
          </p:cNvPr>
          <p:cNvSpPr txBox="1"/>
          <p:nvPr/>
        </p:nvSpPr>
        <p:spPr>
          <a:xfrm>
            <a:off x="779488" y="1452952"/>
            <a:ext cx="11257613" cy="4667303"/>
          </a:xfrm>
          <a:prstGeom prst="rect">
            <a:avLst/>
          </a:prstGeom>
          <a:solidFill>
            <a:schemeClr val="bg1"/>
          </a:solidFill>
        </p:spPr>
        <p:txBody>
          <a:bodyPr wrap="square" rtlCol="0">
            <a:spAutoFit/>
          </a:bodyPr>
          <a:lstStyle/>
          <a:p>
            <a:pPr algn="just" rtl="1">
              <a:lnSpc>
                <a:spcPct val="200000"/>
              </a:lnSpc>
            </a:pPr>
            <a:endParaRPr lang="ar-JO" sz="1600" dirty="0">
              <a:latin typeface="Alexandria Black" pitchFamily="2" charset="-78"/>
              <a:ea typeface="Simplified Arabic" panose="02020603050405020304" pitchFamily="18" charset="-78"/>
              <a:cs typeface="Alexandria Black" pitchFamily="2" charset="-78"/>
            </a:endParaRPr>
          </a:p>
          <a:p>
            <a:pPr algn="just" rtl="1">
              <a:lnSpc>
                <a:spcPct val="200000"/>
              </a:lnSpc>
            </a:pPr>
            <a:r>
              <a:rPr lang="ar-JO" sz="1600" dirty="0">
                <a:latin typeface="Alexandria Black" pitchFamily="2" charset="-78"/>
                <a:ea typeface="Simplified Arabic" panose="02020603050405020304" pitchFamily="18" charset="-78"/>
                <a:cs typeface="Alexandria Black" pitchFamily="2" charset="-78"/>
              </a:rPr>
              <a:t>تنوعت تعريفات الاتصال اصطلاحًا بتنوع تخصصات الباحثين ومنها:</a:t>
            </a:r>
            <a:endParaRPr lang="ar-JO" sz="1600" dirty="0">
              <a:effectLst/>
              <a:latin typeface="Alexandria Black" pitchFamily="2" charset="-78"/>
              <a:ea typeface="Simplified Arabic" panose="02020603050405020304" pitchFamily="18" charset="-78"/>
              <a:cs typeface="Alexandria Black" pitchFamily="2" charset="-78"/>
            </a:endParaRPr>
          </a:p>
          <a:p>
            <a:pPr marL="285750" indent="-285750" algn="just" rtl="1">
              <a:lnSpc>
                <a:spcPct val="250000"/>
              </a:lnSpc>
              <a:buFont typeface="Wingdings" panose="05000000000000000000" pitchFamily="2" charset="2"/>
              <a:buChar char="Ø"/>
            </a:pPr>
            <a:r>
              <a:rPr lang="ar-JO" sz="1600" dirty="0">
                <a:latin typeface="Alexandria Light" pitchFamily="2" charset="-78"/>
                <a:cs typeface="Alexandria Light" pitchFamily="2" charset="-78"/>
              </a:rPr>
              <a:t>الاتصال يعني </a:t>
            </a:r>
            <a:r>
              <a:rPr lang="ar-YE" sz="1600" dirty="0">
                <a:latin typeface="Alexandria Light" pitchFamily="2" charset="-78"/>
                <a:cs typeface="Alexandria Light" pitchFamily="2" charset="-78"/>
              </a:rPr>
              <a:t>استعمال الكلمات أو الرسائل،</a:t>
            </a:r>
            <a:r>
              <a:rPr lang="ar-JO" sz="1600" dirty="0">
                <a:latin typeface="Alexandria Light" pitchFamily="2" charset="-78"/>
                <a:cs typeface="Alexandria Light" pitchFamily="2" charset="-78"/>
              </a:rPr>
              <a:t> </a:t>
            </a:r>
            <a:r>
              <a:rPr lang="ar-YE" sz="1600" dirty="0">
                <a:latin typeface="Alexandria Light" pitchFamily="2" charset="-78"/>
                <a:cs typeface="Alexandria Light" pitchFamily="2" charset="-78"/>
              </a:rPr>
              <a:t>أو أي وسيلة مشابهة للمشاركة في المعلومات حول موضوع أو حدث</a:t>
            </a:r>
            <a:r>
              <a:rPr lang="ar-JO" sz="1600" dirty="0">
                <a:latin typeface="Alexandria Light" pitchFamily="2" charset="-78"/>
                <a:cs typeface="Alexandria Light" pitchFamily="2" charset="-78"/>
              </a:rPr>
              <a:t> معين.</a:t>
            </a:r>
          </a:p>
          <a:p>
            <a:pPr marL="285750" indent="-285750" algn="just" rtl="1">
              <a:lnSpc>
                <a:spcPct val="250000"/>
              </a:lnSpc>
              <a:buFont typeface="Wingdings" panose="05000000000000000000" pitchFamily="2" charset="2"/>
              <a:buChar char="Ø"/>
            </a:pPr>
            <a:r>
              <a:rPr lang="ar-YE" sz="1600" dirty="0">
                <a:latin typeface="Alexandria Light" pitchFamily="2" charset="-78"/>
                <a:cs typeface="Alexandria Light" pitchFamily="2" charset="-78"/>
              </a:rPr>
              <a:t>تبادل المعلومات من شخص أو أكثر. وذلك عن طريق </a:t>
            </a:r>
            <a:r>
              <a:rPr lang="ar-JO" sz="1600" dirty="0">
                <a:latin typeface="Alexandria Light" pitchFamily="2" charset="-78"/>
                <a:cs typeface="Alexandria Light" pitchFamily="2" charset="-78"/>
              </a:rPr>
              <a:t>إيجاد</a:t>
            </a:r>
            <a:r>
              <a:rPr lang="ar-YE" sz="1600" dirty="0">
                <a:latin typeface="Alexandria Light" pitchFamily="2" charset="-78"/>
                <a:cs typeface="Alexandria Light" pitchFamily="2" charset="-78"/>
              </a:rPr>
              <a:t> التفاهم بين المرسل والمرسل إليه</a:t>
            </a:r>
            <a:r>
              <a:rPr lang="ar-JO" sz="1600" dirty="0">
                <a:latin typeface="Alexandria Light" pitchFamily="2" charset="-78"/>
                <a:cs typeface="Alexandria Light" pitchFamily="2" charset="-78"/>
              </a:rPr>
              <a:t>.</a:t>
            </a:r>
          </a:p>
          <a:p>
            <a:pPr marL="285750" indent="-285750" algn="just" rtl="1">
              <a:lnSpc>
                <a:spcPct val="250000"/>
              </a:lnSpc>
              <a:buFont typeface="Wingdings" panose="05000000000000000000" pitchFamily="2" charset="2"/>
              <a:buChar char="Ø"/>
            </a:pPr>
            <a:r>
              <a:rPr lang="ar-YE" sz="1600" dirty="0">
                <a:latin typeface="Alexandria Light" pitchFamily="2" charset="-78"/>
                <a:cs typeface="Alexandria Light" pitchFamily="2" charset="-78"/>
              </a:rPr>
              <a:t>نقل رسالة </a:t>
            </a:r>
            <a:r>
              <a:rPr lang="ar-JO" sz="1600" dirty="0">
                <a:latin typeface="Alexandria Light" pitchFamily="2" charset="-78"/>
                <a:cs typeface="Alexandria Light" pitchFamily="2" charset="-78"/>
              </a:rPr>
              <a:t>ما </a:t>
            </a:r>
            <a:r>
              <a:rPr lang="ar-YE" sz="1600" dirty="0">
                <a:latin typeface="Alexandria Light" pitchFamily="2" charset="-78"/>
                <a:cs typeface="Alexandria Light" pitchFamily="2" charset="-78"/>
              </a:rPr>
              <a:t>بين </a:t>
            </a:r>
            <a:r>
              <a:rPr lang="ar-JO" sz="1600" dirty="0">
                <a:latin typeface="Alexandria Light" pitchFamily="2" charset="-78"/>
                <a:cs typeface="Alexandria Light" pitchFamily="2" charset="-78"/>
              </a:rPr>
              <a:t>شخصين</a:t>
            </a:r>
            <a:r>
              <a:rPr lang="ar-YE" sz="1600" dirty="0">
                <a:latin typeface="Alexandria Light" pitchFamily="2" charset="-78"/>
                <a:cs typeface="Alexandria Light" pitchFamily="2" charset="-78"/>
              </a:rPr>
              <a:t> أو أكثر باستخدام رمز أو مجموعة رموز مفهومة للمجموعة باستخدام قنوات اتصالية لتحقيق أهداف متعددة وبشكل يضمن التفاعل والتأثي</a:t>
            </a:r>
            <a:r>
              <a:rPr lang="ar-JO" sz="1600" dirty="0">
                <a:latin typeface="Alexandria Light" pitchFamily="2" charset="-78"/>
                <a:cs typeface="Alexandria Light" pitchFamily="2" charset="-78"/>
              </a:rPr>
              <a:t>ر.</a:t>
            </a:r>
          </a:p>
          <a:p>
            <a:pPr marL="285750" indent="-285750" algn="just" rtl="1">
              <a:lnSpc>
                <a:spcPct val="250000"/>
              </a:lnSpc>
              <a:buFont typeface="Wingdings" panose="05000000000000000000" pitchFamily="2" charset="2"/>
              <a:buChar char="Ø"/>
            </a:pPr>
            <a:r>
              <a:rPr lang="ar-JO" sz="1600" dirty="0">
                <a:latin typeface="Alexandria Light" pitchFamily="2" charset="-78"/>
                <a:cs typeface="Alexandria Light" pitchFamily="2" charset="-78"/>
              </a:rPr>
              <a:t>أما </a:t>
            </a:r>
            <a:r>
              <a:rPr lang="ar-YE" sz="1600" dirty="0">
                <a:latin typeface="Alexandria Light" pitchFamily="2" charset="-78"/>
                <a:cs typeface="Alexandria Light" pitchFamily="2" charset="-78"/>
              </a:rPr>
              <a:t>علماء النفس و </a:t>
            </a:r>
            <a:r>
              <a:rPr lang="ar-JO" sz="1600" dirty="0">
                <a:latin typeface="Alexandria Light" pitchFamily="2" charset="-78"/>
                <a:cs typeface="Alexandria Light" pitchFamily="2" charset="-78"/>
              </a:rPr>
              <a:t>الإ</a:t>
            </a:r>
            <a:r>
              <a:rPr lang="ar-YE" sz="1600" dirty="0">
                <a:latin typeface="Alexandria Light" pitchFamily="2" charset="-78"/>
                <a:cs typeface="Alexandria Light" pitchFamily="2" charset="-78"/>
              </a:rPr>
              <a:t>دارة المهتمين باكتساب السلوك و التعلم </a:t>
            </a:r>
            <a:r>
              <a:rPr lang="ar-JO" sz="1600" dirty="0">
                <a:latin typeface="Alexandria Light" pitchFamily="2" charset="-78"/>
                <a:cs typeface="Alexandria Light" pitchFamily="2" charset="-78"/>
              </a:rPr>
              <a:t>فإنهم يركزون </a:t>
            </a:r>
            <a:r>
              <a:rPr lang="ar-YE" sz="1600" dirty="0">
                <a:latin typeface="Alexandria Light" pitchFamily="2" charset="-78"/>
                <a:cs typeface="Alexandria Light" pitchFamily="2" charset="-78"/>
              </a:rPr>
              <a:t>على أن </a:t>
            </a:r>
            <a:r>
              <a:rPr lang="ar-JO" sz="1600" dirty="0">
                <a:latin typeface="Alexandria Light" pitchFamily="2" charset="-78"/>
                <a:cs typeface="Alexandria Light" pitchFamily="2" charset="-78"/>
              </a:rPr>
              <a:t>الا</a:t>
            </a:r>
            <a:r>
              <a:rPr lang="ar-YE" sz="1600" dirty="0">
                <a:latin typeface="Alexandria Light" pitchFamily="2" charset="-78"/>
                <a:cs typeface="Alexandria Light" pitchFamily="2" charset="-78"/>
              </a:rPr>
              <a:t>تصال يمكن أن يكون وسيلة للتأثير.</a:t>
            </a:r>
            <a:r>
              <a:rPr lang="ar-JO" sz="1600" dirty="0">
                <a:latin typeface="Alexandria Light" pitchFamily="2" charset="-78"/>
                <a:cs typeface="Alexandria Light" pitchFamily="2" charset="-78"/>
              </a:rPr>
              <a:t> </a:t>
            </a:r>
            <a:r>
              <a:rPr lang="ar-YE" sz="1600" dirty="0">
                <a:latin typeface="Alexandria Light" pitchFamily="2" charset="-78"/>
                <a:cs typeface="Alexandria Light" pitchFamily="2" charset="-78"/>
              </a:rPr>
              <a:t>و على هذا فان </a:t>
            </a:r>
            <a:r>
              <a:rPr lang="ar-JO" sz="1600" dirty="0">
                <a:latin typeface="Alexandria Light" pitchFamily="2" charset="-78"/>
                <a:cs typeface="Alexandria Light" pitchFamily="2" charset="-78"/>
              </a:rPr>
              <a:t>الا</a:t>
            </a:r>
            <a:r>
              <a:rPr lang="ar-YE" sz="1600" dirty="0">
                <a:latin typeface="Alexandria Light" pitchFamily="2" charset="-78"/>
                <a:cs typeface="Alexandria Light" pitchFamily="2" charset="-78"/>
              </a:rPr>
              <a:t>تصال من وجهة نظرهم عبارة عن: السلوك اللفظي أو المكتوب الذي يستخدمه أحد </a:t>
            </a:r>
            <a:r>
              <a:rPr lang="ar-JO" sz="1600" dirty="0">
                <a:latin typeface="Alexandria Light" pitchFamily="2" charset="-78"/>
                <a:cs typeface="Alexandria Light" pitchFamily="2" charset="-78"/>
              </a:rPr>
              <a:t> الأ</a:t>
            </a:r>
            <a:r>
              <a:rPr lang="ar-YE" sz="1600" dirty="0">
                <a:latin typeface="Alexandria Light" pitchFamily="2" charset="-78"/>
                <a:cs typeface="Alexandria Light" pitchFamily="2" charset="-78"/>
              </a:rPr>
              <a:t>طراف للتأثير على الطرف </a:t>
            </a:r>
            <a:r>
              <a:rPr lang="ar-JO" sz="1600" dirty="0">
                <a:latin typeface="Alexandria Light" pitchFamily="2" charset="-78"/>
                <a:cs typeface="Alexandria Light" pitchFamily="2" charset="-78"/>
              </a:rPr>
              <a:t>الآ</a:t>
            </a:r>
            <a:r>
              <a:rPr lang="ar-YE" sz="1600" dirty="0">
                <a:latin typeface="Alexandria Light" pitchFamily="2" charset="-78"/>
                <a:cs typeface="Alexandria Light" pitchFamily="2" charset="-78"/>
              </a:rPr>
              <a:t>خر</a:t>
            </a:r>
            <a:endParaRPr lang="en-US" sz="1600" dirty="0">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5E3B442B-163C-439C-351F-D7CC128FBB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793" y="1214104"/>
            <a:ext cx="2698229" cy="1336117"/>
          </a:xfrm>
          <a:prstGeom prst="rect">
            <a:avLst/>
          </a:prstGeom>
        </p:spPr>
      </p:pic>
    </p:spTree>
  </p:cSld>
  <p:clrMapOvr>
    <a:masterClrMapping/>
  </p:clrMapOvr>
  <p:transition spd="slow" advTm="71323">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27816" y="1375493"/>
            <a:ext cx="8268196" cy="4410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YE" sz="1800" b="0" i="0" u="none" strike="noStrike" baseline="0" dirty="0">
                <a:latin typeface="Simplified Arabic" panose="02020603050405020304" pitchFamily="18" charset="-78"/>
                <a:cs typeface="Simplified Arabic" panose="02020603050405020304" pitchFamily="18" charset="-78"/>
              </a:rPr>
              <a:t>ترجمة عن الإنجليزية )</a:t>
            </a:r>
            <a:endParaRPr lang="ar-JO" sz="1800" b="0" i="0" u="none" strike="noStrike" baseline="0" dirty="0">
              <a:latin typeface="Simplified Arabic" panose="02020603050405020304" pitchFamily="18" charset="-78"/>
              <a:cs typeface="Simplified Arabic" panose="02020603050405020304" pitchFamily="18" charset="-78"/>
            </a:endParaRPr>
          </a:p>
          <a:p>
            <a:pPr algn="just" rtl="1">
              <a:lnSpc>
                <a:spcPct val="200000"/>
              </a:lnSpc>
            </a:pPr>
            <a:r>
              <a:rPr lang="ar-JO" sz="1600" b="0" i="0" u="none" strike="noStrike" baseline="0" dirty="0">
                <a:solidFill>
                  <a:schemeClr val="tx1"/>
                </a:solidFill>
                <a:latin typeface="Alexandria Light" pitchFamily="2" charset="-78"/>
                <a:cs typeface="Alexandria Light" pitchFamily="2" charset="-78"/>
              </a:rPr>
              <a:t>تُستخدم كلمة (</a:t>
            </a:r>
            <a:r>
              <a:rPr lang="en-US" sz="1600" b="0" i="0" u="none" strike="noStrike" baseline="0" dirty="0">
                <a:solidFill>
                  <a:schemeClr val="tx1"/>
                </a:solidFill>
                <a:latin typeface="Alexandria" pitchFamily="2" charset="-78"/>
                <a:cs typeface="Alexandria" pitchFamily="2" charset="-78"/>
              </a:rPr>
              <a:t>Communication</a:t>
            </a:r>
            <a:r>
              <a:rPr lang="en-US" sz="1600" b="0" i="0" u="none" strike="noStrike" baseline="0" dirty="0">
                <a:solidFill>
                  <a:schemeClr val="tx1"/>
                </a:solidFill>
                <a:latin typeface="Alexandria Light" pitchFamily="2" charset="-78"/>
                <a:cs typeface="Alexandria Light" pitchFamily="2" charset="-78"/>
              </a:rPr>
              <a:t> </a:t>
            </a:r>
            <a:r>
              <a:rPr lang="ar-JO" sz="1600" b="0" i="0" u="none" strike="noStrike" baseline="0" dirty="0">
                <a:solidFill>
                  <a:schemeClr val="tx1"/>
                </a:solidFill>
                <a:latin typeface="Alexandria Light" pitchFamily="2" charset="-78"/>
                <a:cs typeface="Alexandria Light" pitchFamily="2" charset="-78"/>
              </a:rPr>
              <a:t>) في اللغة الإنجليزية وهي كلمة مشتقة من </a:t>
            </a:r>
            <a:r>
              <a:rPr lang="ar-YE" sz="1600" b="0" i="0" u="none" strike="noStrike" baseline="0" dirty="0">
                <a:solidFill>
                  <a:schemeClr val="tx1"/>
                </a:solidFill>
                <a:latin typeface="Alexandria Light" pitchFamily="2" charset="-78"/>
                <a:cs typeface="Alexandria Light" pitchFamily="2" charset="-78"/>
              </a:rPr>
              <a:t>أصلا من الكلمة</a:t>
            </a:r>
            <a:r>
              <a:rPr lang="ar-JO" sz="1600" dirty="0">
                <a:solidFill>
                  <a:schemeClr val="tx1"/>
                </a:solidFill>
                <a:latin typeface="Alexandria Light" pitchFamily="2" charset="-78"/>
                <a:cs typeface="Alexandria Light" pitchFamily="2" charset="-78"/>
              </a:rPr>
              <a:t> </a:t>
            </a:r>
            <a:r>
              <a:rPr lang="ar-YE" sz="1600" b="0" i="0" u="none" strike="noStrike" baseline="0" dirty="0">
                <a:solidFill>
                  <a:schemeClr val="tx1"/>
                </a:solidFill>
                <a:latin typeface="Alexandria Light" pitchFamily="2" charset="-78"/>
                <a:cs typeface="Alexandria Light" pitchFamily="2" charset="-78"/>
              </a:rPr>
              <a:t>اللاتينية </a:t>
            </a:r>
            <a:endParaRPr lang="ar-JO" sz="1600" b="0" i="0" u="none" strike="noStrike" baseline="0" dirty="0">
              <a:solidFill>
                <a:schemeClr val="tx1"/>
              </a:solidFill>
              <a:latin typeface="Alexandria Light" pitchFamily="2" charset="-78"/>
              <a:cs typeface="Alexandria Light" pitchFamily="2" charset="-78"/>
            </a:endParaRPr>
          </a:p>
          <a:p>
            <a:pPr algn="just" rtl="1">
              <a:lnSpc>
                <a:spcPct val="200000"/>
              </a:lnSpc>
            </a:pPr>
            <a:r>
              <a:rPr lang="ar-JO" sz="1600" b="0" i="0" u="none" strike="noStrike" baseline="0" dirty="0">
                <a:solidFill>
                  <a:schemeClr val="tx1"/>
                </a:solidFill>
                <a:latin typeface="Alexandria Light" pitchFamily="2" charset="-78"/>
                <a:cs typeface="Alexandria Light" pitchFamily="2" charset="-78"/>
              </a:rPr>
              <a:t>  </a:t>
            </a:r>
            <a:r>
              <a:rPr lang="en-US" sz="1600" b="0" i="0" u="none" strike="noStrike" baseline="0" dirty="0">
                <a:solidFill>
                  <a:schemeClr val="tx1"/>
                </a:solidFill>
                <a:latin typeface="Alexandria Light" pitchFamily="2" charset="-78"/>
                <a:cs typeface="Alexandria Light" pitchFamily="2" charset="-78"/>
              </a:rPr>
              <a:t> </a:t>
            </a:r>
            <a:r>
              <a:rPr lang="en-US" sz="1600" dirty="0">
                <a:solidFill>
                  <a:schemeClr val="tx1"/>
                </a:solidFill>
                <a:latin typeface="Alexandria" pitchFamily="2" charset="-78"/>
                <a:cs typeface="Alexandria" pitchFamily="2" charset="-78"/>
              </a:rPr>
              <a:t>(  Communis</a:t>
            </a:r>
            <a:r>
              <a:rPr lang="en-US" sz="1600" b="0" i="0" u="none" strike="noStrike" baseline="0" dirty="0">
                <a:solidFill>
                  <a:schemeClr val="tx1"/>
                </a:solidFill>
                <a:latin typeface="Alexandria Light" pitchFamily="2" charset="-78"/>
                <a:cs typeface="Alexandria Light" pitchFamily="2" charset="-78"/>
              </a:rPr>
              <a:t>) </a:t>
            </a:r>
            <a:r>
              <a:rPr lang="ar-YE" sz="1600" b="0" i="0" u="none" strike="noStrike" baseline="0" dirty="0">
                <a:solidFill>
                  <a:schemeClr val="tx1"/>
                </a:solidFill>
                <a:latin typeface="Alexandria Light" pitchFamily="2" charset="-78"/>
                <a:cs typeface="Alexandria Light" pitchFamily="2" charset="-78"/>
              </a:rPr>
              <a:t>ومعناها</a:t>
            </a:r>
            <a:r>
              <a:rPr lang="en-US" sz="1600" b="0" i="0" u="none" strike="noStrike" baseline="0" dirty="0">
                <a:solidFill>
                  <a:schemeClr val="tx1"/>
                </a:solidFill>
                <a:latin typeface="Alexandria Light" pitchFamily="2" charset="-78"/>
                <a:cs typeface="Alexandria Light" pitchFamily="2" charset="-78"/>
              </a:rPr>
              <a:t>    (</a:t>
            </a:r>
            <a:r>
              <a:rPr lang="en-US" sz="1600" dirty="0">
                <a:solidFill>
                  <a:schemeClr val="tx1"/>
                </a:solidFill>
                <a:latin typeface="Alexandria" pitchFamily="2" charset="-78"/>
                <a:cs typeface="Alexandria" pitchFamily="2" charset="-78"/>
              </a:rPr>
              <a:t>Common)</a:t>
            </a:r>
            <a:r>
              <a:rPr lang="en-US" sz="1600" b="0" i="0" u="none" strike="noStrike" baseline="0" dirty="0">
                <a:solidFill>
                  <a:schemeClr val="tx1"/>
                </a:solidFill>
                <a:latin typeface="Alexandria Light" pitchFamily="2" charset="-78"/>
                <a:cs typeface="Alexandria Light" pitchFamily="2" charset="-78"/>
              </a:rPr>
              <a:t> </a:t>
            </a:r>
            <a:r>
              <a:rPr lang="ar-YE" sz="1600" b="0" i="0" u="none" strike="noStrike" baseline="0" dirty="0">
                <a:solidFill>
                  <a:schemeClr val="tx1"/>
                </a:solidFill>
                <a:latin typeface="Alexandria Light" pitchFamily="2" charset="-78"/>
                <a:cs typeface="Alexandria Light" pitchFamily="2" charset="-78"/>
              </a:rPr>
              <a:t>أي "مشترك" أو "عام</a:t>
            </a:r>
            <a:r>
              <a:rPr lang="en-US" sz="1600" dirty="0">
                <a:solidFill>
                  <a:schemeClr val="tx1"/>
                </a:solidFill>
                <a:latin typeface="Alexandria Light" pitchFamily="2" charset="-78"/>
                <a:cs typeface="Alexandria Light" pitchFamily="2" charset="-78"/>
              </a:rPr>
              <a:t>.</a:t>
            </a:r>
            <a:r>
              <a:rPr lang="ar-YE" sz="1600" b="0" i="0" u="none" strike="noStrike" baseline="0" dirty="0">
                <a:solidFill>
                  <a:schemeClr val="tx1"/>
                </a:solidFill>
                <a:latin typeface="Alexandria Light" pitchFamily="2" charset="-78"/>
                <a:cs typeface="Alexandria Light" pitchFamily="2" charset="-78"/>
              </a:rPr>
              <a:t> </a:t>
            </a:r>
            <a:endParaRPr lang="en-US" sz="1600" b="0" i="0" u="none" strike="noStrike" baseline="0" dirty="0">
              <a:solidFill>
                <a:schemeClr val="tx1"/>
              </a:solidFill>
              <a:latin typeface="Alexandria Light" pitchFamily="2" charset="-78"/>
              <a:cs typeface="Alexandria Light" pitchFamily="2" charset="-78"/>
            </a:endParaRPr>
          </a:p>
          <a:p>
            <a:pPr algn="just" rtl="1">
              <a:lnSpc>
                <a:spcPct val="200000"/>
              </a:lnSpc>
            </a:pPr>
            <a:r>
              <a:rPr lang="ar-YE" sz="1600" b="0" i="0" u="none" strike="noStrike" baseline="0" dirty="0">
                <a:solidFill>
                  <a:schemeClr val="tx1"/>
                </a:solidFill>
                <a:latin typeface="Alexandria Light" pitchFamily="2" charset="-78"/>
                <a:cs typeface="Alexandria Light" pitchFamily="2" charset="-78"/>
              </a:rPr>
              <a:t>وبالتالي فإن الاتصال</a:t>
            </a:r>
            <a:r>
              <a:rPr lang="en-US" sz="1600" b="0" i="0" u="none" strike="noStrike" baseline="0" dirty="0">
                <a:solidFill>
                  <a:schemeClr val="tx1"/>
                </a:solidFill>
                <a:latin typeface="Alexandria Light" pitchFamily="2" charset="-78"/>
                <a:cs typeface="Alexandria Light" pitchFamily="2" charset="-78"/>
              </a:rPr>
              <a:t> </a:t>
            </a:r>
            <a:r>
              <a:rPr lang="ar-YE" sz="1600" b="0" i="0" u="none" strike="noStrike" baseline="0" dirty="0">
                <a:solidFill>
                  <a:schemeClr val="tx1"/>
                </a:solidFill>
                <a:latin typeface="Alexandria Light" pitchFamily="2" charset="-78"/>
                <a:cs typeface="Alexandria Light" pitchFamily="2" charset="-78"/>
              </a:rPr>
              <a:t>كعملية يتضمن المشاركة أو التفاهم حول شيء أو فكرة أو إحساس أو اتجاه أو سلوك أو</a:t>
            </a:r>
            <a:r>
              <a:rPr lang="ar-JO" sz="1600" b="0" i="0" u="none" strike="noStrike" baseline="0" dirty="0">
                <a:solidFill>
                  <a:schemeClr val="tx1"/>
                </a:solidFill>
                <a:latin typeface="Alexandria Light" pitchFamily="2" charset="-78"/>
                <a:cs typeface="Alexandria Light" pitchFamily="2" charset="-78"/>
              </a:rPr>
              <a:t> </a:t>
            </a:r>
            <a:r>
              <a:rPr lang="ar-YE" sz="1600" b="0" i="0" u="none" strike="noStrike" baseline="0" dirty="0">
                <a:solidFill>
                  <a:schemeClr val="tx1"/>
                </a:solidFill>
                <a:latin typeface="Alexandria Light" pitchFamily="2" charset="-78"/>
                <a:cs typeface="Alexandria Light" pitchFamily="2" charset="-78"/>
              </a:rPr>
              <a:t>فعل ما.</a:t>
            </a: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4936423" y="1698662"/>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الاتصال في اللغة الإنجليزية </a:t>
            </a:r>
          </a:p>
          <a:p>
            <a:endParaRPr lang="en-US" dirty="0"/>
          </a:p>
        </p:txBody>
      </p:sp>
      <p:pic>
        <p:nvPicPr>
          <p:cNvPr id="6" name="Picture 5">
            <a:extLst>
              <a:ext uri="{FF2B5EF4-FFF2-40B4-BE49-F238E27FC236}">
                <a16:creationId xmlns:a16="http://schemas.microsoft.com/office/drawing/2014/main" id="{D40C2FA6-9F25-9B80-E1B4-741B429850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441" y="1386736"/>
            <a:ext cx="2619375" cy="4410710"/>
          </a:xfrm>
          <a:prstGeom prst="rect">
            <a:avLst/>
          </a:prstGeom>
        </p:spPr>
      </p:pic>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9430" y="1512180"/>
            <a:ext cx="11011395"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Alexandria ExtraBold" pitchFamily="2" charset="-78"/>
              <a:ea typeface="Times New Roman" panose="02020603050405020304" pitchFamily="18" charset="0"/>
              <a:cs typeface="Alexandria ExtraBold"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r" rtl="1"/>
            <a:endParaRPr lang="ar-JO" sz="2000" b="1" dirty="0">
              <a:solidFill>
                <a:srgbClr val="00B0F0"/>
              </a:solidFill>
              <a:latin typeface="Alexandria Black" pitchFamily="2" charset="-78"/>
              <a:cs typeface="Alexandria Black"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just" rtl="1">
              <a:lnSpc>
                <a:spcPct val="200000"/>
              </a:lnSpc>
            </a:pPr>
            <a:r>
              <a:rPr lang="ar-JO" sz="1600" dirty="0">
                <a:solidFill>
                  <a:schemeClr val="tx1"/>
                </a:solidFill>
                <a:latin typeface="Alexandria Light" pitchFamily="2" charset="-78"/>
                <a:cs typeface="Alexandria Light" pitchFamily="2" charset="-78"/>
              </a:rPr>
              <a:t>      إن عملية الاتصال تتم من خلال رموز لغوية أو غير لغوية، وذلك باستخدام الإشارات أو الإيماءات التي تثير في نفس المستقبل معان معينة. ونقصد بالمعاني أي استجابات داخلية خاصة بالمستقبل، لذلك فإن الهدف التي تسعى له عملية الاتصال هو نقل المعلومات أو الأفكار والآراء من شخص إلى شخص آخر بواسطة وسائل شفوية أو غير شفوية من أجل تحقيق النتائج المرجوة.</a:t>
            </a:r>
          </a:p>
          <a:p>
            <a:pPr algn="just" rtl="1">
              <a:lnSpc>
                <a:spcPct val="200000"/>
              </a:lnSpc>
            </a:pPr>
            <a:r>
              <a:rPr lang="ar-JO" sz="1600" dirty="0">
                <a:solidFill>
                  <a:schemeClr val="tx1"/>
                </a:solidFill>
                <a:latin typeface="Alexandria Light" pitchFamily="2" charset="-78"/>
                <a:cs typeface="Alexandria Light" pitchFamily="2" charset="-78"/>
              </a:rPr>
              <a:t>       تحدث عملية الاتصال في أي زمان ومكان، فعندما نلتقي بأشخاص آخرين  ونرغب  بالتواصل معهم  وتبادل بالمعلومات أو الأفكار، نقوم بأنشطة اجتماعية وسلوكية عديدة لتحقيق ذلك  وهو مما يعبر عنه بالاتصال. فقد كان الاتصال قديما يتم بطرق بسيطة ووسائل محددة تحتاج إلى وقت وجهد وتكلفة عالية.</a:t>
            </a:r>
          </a:p>
          <a:p>
            <a:pPr algn="just" rtl="1">
              <a:lnSpc>
                <a:spcPct val="200000"/>
              </a:lnSpc>
            </a:pPr>
            <a:r>
              <a:rPr lang="ar-JO" sz="1600" dirty="0">
                <a:solidFill>
                  <a:schemeClr val="tx1"/>
                </a:solidFill>
                <a:latin typeface="Alexandria Light" pitchFamily="2" charset="-78"/>
                <a:cs typeface="Alexandria Light" pitchFamily="2" charset="-78"/>
              </a:rPr>
              <a:t>أما في  القرن الحادي والعشرين فقد نجحت البشرية بتطوير أساليب متعددة للاتصال من هاتف محمول وانترنت وغيرها من الوسائل التكنولوجية التي تستخدم اليوم في ظل الثورة التكنولوجية مما مكن الاشخاص من الالتقاء بالآخرين في أي زمان ومكان بصرف النظر عن بعد المسافة بينهم فأصبح العالم قرية صغيرة</a:t>
            </a: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1600" b="1" dirty="0">
              <a:solidFill>
                <a:schemeClr val="tx1"/>
              </a:solidFill>
              <a:latin typeface="Alexandria Light" pitchFamily="2" charset="-78"/>
              <a:cs typeface="Alexandria Light" pitchFamily="2" charset="-78"/>
            </a:endParaRPr>
          </a:p>
          <a:p>
            <a:pPr algn="just" rtl="1">
              <a:lnSpc>
                <a:spcPct val="250000"/>
              </a:lnSpc>
            </a:pPr>
            <a:r>
              <a:rPr lang="ar-JO" sz="1600" b="0" i="0" dirty="0">
                <a:solidFill>
                  <a:schemeClr val="tx1"/>
                </a:solidFill>
                <a:effectLst/>
                <a:latin typeface="Alexandria Light" pitchFamily="2" charset="-78"/>
                <a:cs typeface="Alexandria Light" pitchFamily="2" charset="-78"/>
              </a:rPr>
              <a:t>     </a:t>
            </a: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F300FCE-B439-B78D-6744-4BEFE7FF4316}"/>
              </a:ext>
            </a:extLst>
          </p:cNvPr>
          <p:cNvSpPr txBox="1"/>
          <p:nvPr/>
        </p:nvSpPr>
        <p:spPr>
          <a:xfrm>
            <a:off x="4425443" y="902930"/>
            <a:ext cx="4839182" cy="369332"/>
          </a:xfrm>
          <a:prstGeom prst="rect">
            <a:avLst/>
          </a:prstGeom>
          <a:noFill/>
        </p:spPr>
        <p:txBody>
          <a:bodyPr wrap="square" rtlCol="0">
            <a:spAutoFit/>
          </a:bodyPr>
          <a:lstStyle/>
          <a:p>
            <a:pPr algn="ctr"/>
            <a:r>
              <a:rPr lang="ar-JO" sz="1800" b="1" dirty="0">
                <a:solidFill>
                  <a:srgbClr val="00B0F0"/>
                </a:solidFill>
                <a:effectLst/>
                <a:latin typeface="Alexandria ExtraBold" pitchFamily="2" charset="-78"/>
                <a:ea typeface="Times New Roman" panose="02020603050405020304" pitchFamily="18" charset="0"/>
                <a:cs typeface="Alexandria ExtraBold" pitchFamily="2" charset="-78"/>
              </a:rPr>
              <a:t>أهمية الاتصال والتواصل</a:t>
            </a:r>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54410"/>
    </mc:Choice>
    <mc:Fallback xmlns="">
      <p:transition spd="slow" advTm="5441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59371" y="1261563"/>
            <a:ext cx="10747947"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200"/>
              </a:spcBef>
              <a:spcAft>
                <a:spcPts val="200"/>
              </a:spcAft>
              <a:tabLst>
                <a:tab pos="365760" algn="l"/>
                <a:tab pos="731520" algn="l"/>
                <a:tab pos="1097280" algn="l"/>
                <a:tab pos="1463040" algn="l"/>
                <a:tab pos="3036570" algn="l"/>
              </a:tabLst>
            </a:pPr>
            <a:endParaRPr lang="ar-JO" sz="1600" b="0" i="0" dirty="0">
              <a:solidFill>
                <a:srgbClr val="333333"/>
              </a:solidFill>
              <a:effectLst/>
              <a:latin typeface="DroidArabicKufi-Regular"/>
            </a:endParaRPr>
          </a:p>
          <a:p>
            <a:pPr marL="0" marR="0" algn="just" rtl="1">
              <a:lnSpc>
                <a:spcPct val="200000"/>
              </a:lnSpc>
              <a:spcBef>
                <a:spcPts val="200"/>
              </a:spcBef>
              <a:spcAft>
                <a:spcPts val="200"/>
              </a:spcAft>
              <a:tabLst>
                <a:tab pos="365760" algn="l"/>
                <a:tab pos="731520" algn="l"/>
                <a:tab pos="1097280" algn="l"/>
                <a:tab pos="1463040" algn="l"/>
                <a:tab pos="3036570" algn="l"/>
              </a:tabLst>
            </a:pPr>
            <a:endParaRPr lang="ar-JO" sz="1600" dirty="0">
              <a:solidFill>
                <a:srgbClr val="333333"/>
              </a:solidFill>
              <a:latin typeface="DroidArabicKufi-Regular"/>
            </a:endParaRPr>
          </a:p>
          <a:p>
            <a:pPr marL="0" marR="0" algn="just" rtl="1">
              <a:lnSpc>
                <a:spcPct val="200000"/>
              </a:lnSpc>
              <a:spcBef>
                <a:spcPts val="200"/>
              </a:spcBef>
              <a:spcAft>
                <a:spcPts val="200"/>
              </a:spcAft>
              <a:tabLst>
                <a:tab pos="365760" algn="l"/>
                <a:tab pos="731520" algn="l"/>
                <a:tab pos="1097280" algn="l"/>
                <a:tab pos="1463040" algn="l"/>
                <a:tab pos="3036570" algn="l"/>
              </a:tabLst>
            </a:pPr>
            <a:endParaRPr lang="ar-JO" sz="1600" b="0" i="0" dirty="0">
              <a:solidFill>
                <a:srgbClr val="333333"/>
              </a:solidFill>
              <a:effectLst/>
              <a:latin typeface="DroidArabicKufi-Regular"/>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Alexandria Black" pitchFamily="2" charset="-78"/>
                <a:cs typeface="Alexandria Black" pitchFamily="2" charset="-78"/>
              </a:rPr>
              <a:t>1</a:t>
            </a:r>
            <a:r>
              <a:rPr lang="ar-JO" sz="1600" b="0" i="0" dirty="0">
                <a:solidFill>
                  <a:srgbClr val="333333"/>
                </a:solidFill>
                <a:effectLst/>
                <a:latin typeface="Alexandria Black" pitchFamily="2" charset="-78"/>
                <a:cs typeface="Alexandria Black" pitchFamily="2" charset="-78"/>
              </a:rPr>
              <a:t>. </a:t>
            </a:r>
            <a:r>
              <a:rPr lang="ar-YE" sz="1600" b="0" i="0" dirty="0">
                <a:solidFill>
                  <a:srgbClr val="333333"/>
                </a:solidFill>
                <a:effectLst/>
                <a:latin typeface="Alexandria Black" pitchFamily="2" charset="-78"/>
                <a:cs typeface="Alexandria Black" pitchFamily="2" charset="-78"/>
              </a:rPr>
              <a:t>نقل الأفكار والمشاعر: </a:t>
            </a:r>
            <a:endParaRPr lang="ar-JO" sz="1600" b="0" i="0" dirty="0">
              <a:solidFill>
                <a:srgbClr val="333333"/>
              </a:solidFill>
              <a:effectLst/>
              <a:latin typeface="Alexandria Black" pitchFamily="2" charset="-78"/>
              <a:cs typeface="Alexandria Black" pitchFamily="2" charset="-78"/>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b="0" i="0" dirty="0">
                <a:solidFill>
                  <a:srgbClr val="333333"/>
                </a:solidFill>
                <a:effectLst/>
                <a:latin typeface="Alexandria Light" pitchFamily="2" charset="-78"/>
                <a:cs typeface="Alexandria Light" pitchFamily="2" charset="-78"/>
              </a:rPr>
              <a:t>يؤدي</a:t>
            </a:r>
            <a:r>
              <a:rPr lang="ar-YE" sz="1600" b="0" i="0" dirty="0">
                <a:solidFill>
                  <a:srgbClr val="333333"/>
                </a:solidFill>
                <a:effectLst/>
                <a:latin typeface="Alexandria Light" pitchFamily="2" charset="-78"/>
                <a:cs typeface="Alexandria Light" pitchFamily="2" charset="-78"/>
              </a:rPr>
              <a:t> الاتصال دورًا حيويًا مهمًا في هذه العملية، حيث يمتلك كل إنسان بعض الأفكار المميزة والمشاعر ويرغب بنقلها للآخرين</a:t>
            </a:r>
            <a:r>
              <a:rPr lang="ar-JO" sz="1600" b="0" i="0" dirty="0">
                <a:solidFill>
                  <a:srgbClr val="333333"/>
                </a:solidFill>
                <a:effectLst/>
                <a:latin typeface="Alexandria Light" pitchFamily="2" charset="-78"/>
                <a:cs typeface="Alexandria Light" pitchFamily="2" charset="-78"/>
              </a:rPr>
              <a:t> لزيادة الشعور بالأمن والمحبة والتعاون ولتقريب وجهات النظر</a:t>
            </a:r>
            <a:r>
              <a:rPr lang="ar-YE" sz="1600" b="0" i="0" dirty="0">
                <a:solidFill>
                  <a:srgbClr val="333333"/>
                </a:solidFill>
                <a:effectLst/>
                <a:latin typeface="Alexandria Light" pitchFamily="2" charset="-78"/>
                <a:cs typeface="Alexandria Light" pitchFamily="2" charset="-78"/>
              </a:rPr>
              <a:t>. </a:t>
            </a:r>
            <a:endParaRPr lang="ar-JO" sz="1600" b="0" i="0" dirty="0">
              <a:solidFill>
                <a:srgbClr val="333333"/>
              </a:solidFill>
              <a:effectLst/>
              <a:latin typeface="Alexandria Light" pitchFamily="2" charset="-78"/>
              <a:cs typeface="Alexandria Light" pitchFamily="2" charset="-78"/>
            </a:endParaRPr>
          </a:p>
          <a:p>
            <a:pPr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Alexandria Black" pitchFamily="2" charset="-78"/>
                <a:cs typeface="Alexandria Black" pitchFamily="2" charset="-78"/>
              </a:rPr>
              <a:t>2. </a:t>
            </a:r>
            <a:r>
              <a:rPr lang="ar-YE" sz="1600" dirty="0">
                <a:solidFill>
                  <a:srgbClr val="333333"/>
                </a:solidFill>
                <a:latin typeface="Alexandria Black" pitchFamily="2" charset="-78"/>
                <a:cs typeface="Alexandria Black" pitchFamily="2" charset="-78"/>
              </a:rPr>
              <a:t>التفاعل مع المجتمع: </a:t>
            </a:r>
            <a:endParaRPr lang="ar-JO" sz="1600" dirty="0">
              <a:solidFill>
                <a:srgbClr val="333333"/>
              </a:solidFill>
              <a:latin typeface="Alexandria Black" pitchFamily="2" charset="-78"/>
              <a:cs typeface="Alexandria Black" pitchFamily="2" charset="-78"/>
            </a:endParaRPr>
          </a:p>
          <a:p>
            <a:pPr algn="just" rtl="1">
              <a:lnSpc>
                <a:spcPct val="200000"/>
              </a:lnSpc>
              <a:spcBef>
                <a:spcPts val="200"/>
              </a:spcBef>
              <a:spcAft>
                <a:spcPts val="200"/>
              </a:spcAft>
              <a:tabLst>
                <a:tab pos="365760" algn="l"/>
                <a:tab pos="731520" algn="l"/>
                <a:tab pos="1097280" algn="l"/>
                <a:tab pos="1463040" algn="l"/>
                <a:tab pos="3036570" algn="l"/>
              </a:tabLst>
            </a:pPr>
            <a:r>
              <a:rPr lang="ar-YE" sz="1600" dirty="0">
                <a:solidFill>
                  <a:srgbClr val="333333"/>
                </a:solidFill>
                <a:latin typeface="Alexandria Light" pitchFamily="2" charset="-78"/>
                <a:cs typeface="Alexandria Light" pitchFamily="2" charset="-78"/>
              </a:rPr>
              <a:t>يتميّز البشر بأنّهم كائنات حيّة اجتماعية، وتحتاج للتواصل مع بعضها البعض، لذلك فإنّه من المهم الاتصال بالمحيط والأشخاص</a:t>
            </a:r>
            <a:r>
              <a:rPr lang="ar-JO" sz="1600" dirty="0">
                <a:solidFill>
                  <a:srgbClr val="333333"/>
                </a:solidFill>
                <a:latin typeface="Alexandria Light" pitchFamily="2" charset="-78"/>
                <a:cs typeface="Alexandria Light" pitchFamily="2" charset="-78"/>
              </a:rPr>
              <a:t> ليتم التعاون بينهم وتلبية احتياجات بعضهم البعض</a:t>
            </a:r>
            <a:r>
              <a:rPr lang="ar-YE" sz="1600" dirty="0">
                <a:solidFill>
                  <a:srgbClr val="333333"/>
                </a:solidFill>
                <a:latin typeface="Alexandria Light" pitchFamily="2" charset="-78"/>
                <a:cs typeface="Alexandria Light" pitchFamily="2" charset="-78"/>
              </a:rPr>
              <a:t>.</a:t>
            </a:r>
            <a:endParaRPr lang="ar-JO" sz="1600" dirty="0">
              <a:solidFill>
                <a:srgbClr val="333333"/>
              </a:solidFill>
              <a:latin typeface="Alexandria Light" pitchFamily="2" charset="-78"/>
              <a:cs typeface="Alexandria Light" pitchFamily="2" charset="-78"/>
            </a:endParaRPr>
          </a:p>
          <a:p>
            <a:pPr marR="0" algn="just" rtl="1">
              <a:lnSpc>
                <a:spcPct val="200000"/>
              </a:lnSpc>
              <a:spcBef>
                <a:spcPts val="200"/>
              </a:spcBef>
              <a:spcAft>
                <a:spcPts val="200"/>
              </a:spcAft>
              <a:tabLst>
                <a:tab pos="365760" algn="l"/>
                <a:tab pos="731520" algn="l"/>
                <a:tab pos="1097280" algn="l"/>
                <a:tab pos="1463040" algn="l"/>
                <a:tab pos="3036570" algn="l"/>
              </a:tabLst>
            </a:pPr>
            <a:r>
              <a:rPr lang="ar-YE" sz="1600" b="0" i="0" dirty="0">
                <a:solidFill>
                  <a:srgbClr val="333333"/>
                </a:solidFill>
                <a:effectLst/>
                <a:latin typeface="DroidArabicKufi-Regular"/>
              </a:rPr>
              <a:t> </a:t>
            </a:r>
            <a:r>
              <a:rPr lang="ar-JO" sz="1600" dirty="0">
                <a:solidFill>
                  <a:srgbClr val="333333"/>
                </a:solidFill>
                <a:latin typeface="Alexandria Black" pitchFamily="2" charset="-78"/>
                <a:cs typeface="Alexandria Black" pitchFamily="2" charset="-78"/>
              </a:rPr>
              <a:t>3. </a:t>
            </a:r>
            <a:r>
              <a:rPr lang="ar-YE" sz="1600" dirty="0">
                <a:solidFill>
                  <a:srgbClr val="333333"/>
                </a:solidFill>
                <a:latin typeface="Alexandria Black" pitchFamily="2" charset="-78"/>
                <a:cs typeface="Alexandria Black" pitchFamily="2" charset="-78"/>
              </a:rPr>
              <a:t>التعليم: </a:t>
            </a:r>
            <a:endParaRPr lang="ar-JO" sz="1600" dirty="0">
              <a:solidFill>
                <a:srgbClr val="333333"/>
              </a:solidFill>
              <a:latin typeface="Alexandria Black" pitchFamily="2" charset="-78"/>
              <a:cs typeface="Alexandria Black" pitchFamily="2" charset="-78"/>
            </a:endParaRPr>
          </a:p>
          <a:p>
            <a:pPr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Alexandria Light" pitchFamily="2" charset="-78"/>
                <a:cs typeface="Alexandria Light" pitchFamily="2" charset="-78"/>
              </a:rPr>
              <a:t>من أجل</a:t>
            </a:r>
            <a:r>
              <a:rPr lang="ar-YE" sz="1600" dirty="0">
                <a:solidFill>
                  <a:srgbClr val="333333"/>
                </a:solidFill>
                <a:latin typeface="Alexandria Light" pitchFamily="2" charset="-78"/>
                <a:cs typeface="Alexandria Light" pitchFamily="2" charset="-78"/>
              </a:rPr>
              <a:t> توصيل الأفكار والمعلومات والخطط الدراسية أو المادة الواجب دراستها من قِبل الطالب عبر عملية الاتصال للتمكّن من إتمام عملية التعليم</a:t>
            </a:r>
            <a:r>
              <a:rPr lang="ar-JO" sz="1600" dirty="0">
                <a:solidFill>
                  <a:srgbClr val="333333"/>
                </a:solidFill>
                <a:latin typeface="Alexandria Light" pitchFamily="2" charset="-78"/>
                <a:cs typeface="Alexandria Light" pitchFamily="2" charset="-78"/>
              </a:rPr>
              <a:t> في مجالات الحياة المختلفة سواء تعليم أكاديمي أم مهني</a:t>
            </a:r>
            <a:r>
              <a:rPr lang="ar-YE" sz="1600" dirty="0">
                <a:solidFill>
                  <a:srgbClr val="333333"/>
                </a:solidFill>
                <a:latin typeface="Alexandria Light" pitchFamily="2" charset="-78"/>
                <a:cs typeface="Alexandria Light" pitchFamily="2" charset="-78"/>
              </a:rPr>
              <a:t>. </a:t>
            </a:r>
            <a:endParaRPr lang="ar-JO" sz="1600" dirty="0">
              <a:solidFill>
                <a:srgbClr val="333333"/>
              </a:solidFill>
              <a:latin typeface="Alexandria Light" pitchFamily="2" charset="-78"/>
              <a:cs typeface="Alexandria Light" pitchFamily="2" charset="-78"/>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YE" sz="1600" b="0" i="0" dirty="0">
                <a:solidFill>
                  <a:srgbClr val="333333"/>
                </a:solidFill>
                <a:effectLst/>
                <a:latin typeface="DroidArabicKufi-Regular"/>
              </a:rPr>
              <a:t>.</a:t>
            </a:r>
            <a:br>
              <a:rPr lang="ar-YE" sz="1600" dirty="0"/>
            </a:br>
            <a:br>
              <a:rPr lang="ar-YE" sz="1600" dirty="0"/>
            </a:br>
            <a:endParaRPr lang="en-US" sz="1600" dirty="0">
              <a:solidFill>
                <a:schemeClr val="tx1"/>
              </a:solidFill>
              <a:latin typeface="Alexandria Light" pitchFamily="2" charset="-78"/>
              <a:cs typeface="Alexandria Light" pitchFamily="2" charset="-78"/>
            </a:endParaRPr>
          </a:p>
        </p:txBody>
      </p:sp>
      <p:sp>
        <p:nvSpPr>
          <p:cNvPr id="24" name="TextBox 23"/>
          <p:cNvSpPr txBox="1"/>
          <p:nvPr/>
        </p:nvSpPr>
        <p:spPr>
          <a:xfrm>
            <a:off x="1495104" y="735478"/>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أهمية الاتصالات</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41405"/>
    </mc:Choice>
    <mc:Fallback xmlns="">
      <p:transition spd="slow" advTm="1414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1004341" y="1098283"/>
            <a:ext cx="10568065" cy="4605748"/>
          </a:xfrm>
          <a:prstGeom prst="rect">
            <a:avLst/>
          </a:prstGeom>
          <a:solidFill>
            <a:schemeClr val="bg1"/>
          </a:solidFill>
        </p:spPr>
        <p:txBody>
          <a:bodyPr wrap="square">
            <a:spAutoFit/>
          </a:bodyP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Alexandria Black" pitchFamily="2" charset="-78"/>
                <a:cs typeface="Alexandria Black" pitchFamily="2" charset="-78"/>
              </a:rPr>
              <a:t>4. </a:t>
            </a:r>
            <a:r>
              <a:rPr lang="ar-YE" sz="1600" dirty="0">
                <a:solidFill>
                  <a:srgbClr val="333333"/>
                </a:solidFill>
                <a:latin typeface="Alexandria Black" pitchFamily="2" charset="-78"/>
                <a:cs typeface="Alexandria Black" pitchFamily="2" charset="-78"/>
              </a:rPr>
              <a:t>تقديم التسلية للعالم: </a:t>
            </a:r>
            <a:endParaRPr lang="ar-JO" sz="1600" dirty="0">
              <a:solidFill>
                <a:srgbClr val="333333"/>
              </a:solidFill>
              <a:latin typeface="Alexandria Black" pitchFamily="2" charset="-78"/>
              <a:cs typeface="Alexandria Black" pitchFamily="2" charset="-78"/>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YE" sz="1600" b="0" i="0" dirty="0">
                <a:solidFill>
                  <a:srgbClr val="333333"/>
                </a:solidFill>
                <a:effectLst/>
                <a:latin typeface="Alexandria Light" pitchFamily="2" charset="-78"/>
                <a:cs typeface="Alexandria Light" pitchFamily="2" charset="-78"/>
              </a:rPr>
              <a:t>يعتمد مجال الترفيه </a:t>
            </a:r>
            <a:r>
              <a:rPr lang="ar-JO" sz="1600" b="0" i="0" dirty="0">
                <a:solidFill>
                  <a:srgbClr val="333333"/>
                </a:solidFill>
                <a:effectLst/>
                <a:latin typeface="Alexandria Light" pitchFamily="2" charset="-78"/>
                <a:cs typeface="Alexandria Light" pitchFamily="2" charset="-78"/>
              </a:rPr>
              <a:t>عن النفس والخروج من ضغوطات العمل والحياة</a:t>
            </a:r>
            <a:r>
              <a:rPr lang="ar-YE" sz="1600" b="0" i="0" dirty="0">
                <a:solidFill>
                  <a:srgbClr val="333333"/>
                </a:solidFill>
                <a:effectLst/>
                <a:latin typeface="Alexandria Light" pitchFamily="2" charset="-78"/>
                <a:cs typeface="Alexandria Light" pitchFamily="2" charset="-78"/>
              </a:rPr>
              <a:t> ا</a:t>
            </a:r>
            <a:r>
              <a:rPr lang="ar-JO" sz="1600" b="0" i="0" dirty="0">
                <a:solidFill>
                  <a:srgbClr val="333333"/>
                </a:solidFill>
                <a:effectLst/>
                <a:latin typeface="Alexandria Light" pitchFamily="2" charset="-78"/>
                <a:cs typeface="Alexandria Light" pitchFamily="2" charset="-78"/>
              </a:rPr>
              <a:t>ي هذا العصر</a:t>
            </a:r>
            <a:r>
              <a:rPr lang="ar-YE" sz="1600" b="0" i="0" dirty="0">
                <a:solidFill>
                  <a:srgbClr val="333333"/>
                </a:solidFill>
                <a:effectLst/>
                <a:latin typeface="Alexandria Light" pitchFamily="2" charset="-78"/>
                <a:cs typeface="Alexandria Light" pitchFamily="2" charset="-78"/>
              </a:rPr>
              <a:t>على القنوات </a:t>
            </a:r>
            <a:r>
              <a:rPr lang="ar-JO" sz="1600" b="0" i="0" dirty="0">
                <a:solidFill>
                  <a:srgbClr val="333333"/>
                </a:solidFill>
                <a:effectLst/>
                <a:latin typeface="Alexandria Light" pitchFamily="2" charset="-78"/>
                <a:cs typeface="Alexandria Light" pitchFamily="2" charset="-78"/>
              </a:rPr>
              <a:t>التي تمتاز</a:t>
            </a:r>
            <a:r>
              <a:rPr lang="ar-YE" sz="1600" b="0" i="0" dirty="0">
                <a:solidFill>
                  <a:srgbClr val="333333"/>
                </a:solidFill>
                <a:effectLst/>
                <a:latin typeface="Alexandria Light" pitchFamily="2" charset="-78"/>
                <a:cs typeface="Alexandria Light" pitchFamily="2" charset="-78"/>
              </a:rPr>
              <a:t> بمقدار عالٍ من الاتصال كالتلفاز والأفلام وغيرها، كما تُعد شبكة الإنترنت منصة أخرى للتسلية والترفيه وتعتمد هي الأخرى على عملية الاتصال</a:t>
            </a:r>
            <a:r>
              <a:rPr lang="ar-JO" sz="1600" b="0" i="0" dirty="0">
                <a:solidFill>
                  <a:srgbClr val="333333"/>
                </a:solidFill>
                <a:effectLst/>
                <a:latin typeface="Alexandria Light" pitchFamily="2" charset="-78"/>
                <a:cs typeface="Alexandria Light" pitchFamily="2" charset="-78"/>
              </a:rPr>
              <a:t> وكذلك منصات التواصل الاجتماعي</a:t>
            </a:r>
            <a:r>
              <a:rPr lang="ar-YE" sz="1600" b="0" i="0" dirty="0">
                <a:solidFill>
                  <a:srgbClr val="333333"/>
                </a:solidFill>
                <a:effectLst/>
                <a:latin typeface="Alexandria Light" pitchFamily="2" charset="-78"/>
                <a:cs typeface="Alexandria Light" pitchFamily="2" charset="-78"/>
              </a:rPr>
              <a:t>. </a:t>
            </a:r>
            <a:endParaRPr lang="ar-JO" sz="1600" b="0" i="0" dirty="0">
              <a:solidFill>
                <a:srgbClr val="333333"/>
              </a:solidFill>
              <a:effectLst/>
              <a:latin typeface="Alexandria Light" pitchFamily="2" charset="-78"/>
              <a:cs typeface="Alexandria Light" pitchFamily="2" charset="-78"/>
            </a:endParaRPr>
          </a:p>
          <a:p>
            <a:pPr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Alexandria Black" pitchFamily="2" charset="-78"/>
                <a:cs typeface="Alexandria Black" pitchFamily="2" charset="-78"/>
              </a:rPr>
              <a:t>5. </a:t>
            </a:r>
            <a:r>
              <a:rPr lang="ar-YE" sz="1600" dirty="0">
                <a:solidFill>
                  <a:srgbClr val="333333"/>
                </a:solidFill>
                <a:latin typeface="Alexandria Black" pitchFamily="2" charset="-78"/>
                <a:cs typeface="Alexandria Black" pitchFamily="2" charset="-78"/>
              </a:rPr>
              <a:t>التمكّن من فهم العالم: </a:t>
            </a:r>
            <a:endParaRPr lang="ar-JO" sz="1600" dirty="0">
              <a:solidFill>
                <a:srgbClr val="333333"/>
              </a:solidFill>
              <a:latin typeface="Alexandria Black" pitchFamily="2" charset="-78"/>
              <a:cs typeface="Alexandria Black" pitchFamily="2" charset="-78"/>
            </a:endParaRPr>
          </a:p>
          <a:p>
            <a:pPr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Alexandria Light" pitchFamily="2" charset="-78"/>
                <a:cs typeface="Alexandria Light" pitchFamily="2" charset="-78"/>
              </a:rPr>
              <a:t>فإذا كان </a:t>
            </a:r>
            <a:r>
              <a:rPr lang="ar-YE" sz="1600" dirty="0">
                <a:solidFill>
                  <a:srgbClr val="333333"/>
                </a:solidFill>
                <a:latin typeface="Alexandria Light" pitchFamily="2" charset="-78"/>
                <a:cs typeface="Alexandria Light" pitchFamily="2" charset="-78"/>
              </a:rPr>
              <a:t>الإنسان </a:t>
            </a:r>
            <a:r>
              <a:rPr lang="ar-JO" sz="1600" dirty="0">
                <a:solidFill>
                  <a:srgbClr val="333333"/>
                </a:solidFill>
                <a:latin typeface="Alexandria Light" pitchFamily="2" charset="-78"/>
                <a:cs typeface="Alexandria Light" pitchFamily="2" charset="-78"/>
              </a:rPr>
              <a:t>بمعزل عن </a:t>
            </a:r>
            <a:r>
              <a:rPr lang="ar-YE" sz="1600" dirty="0">
                <a:solidFill>
                  <a:srgbClr val="333333"/>
                </a:solidFill>
                <a:latin typeface="Alexandria Light" pitchFamily="2" charset="-78"/>
                <a:cs typeface="Alexandria Light" pitchFamily="2" charset="-78"/>
              </a:rPr>
              <a:t>العالم </a:t>
            </a:r>
            <a:r>
              <a:rPr lang="ar-JO" sz="1600" dirty="0">
                <a:solidFill>
                  <a:srgbClr val="333333"/>
                </a:solidFill>
                <a:latin typeface="Alexandria Light" pitchFamily="2" charset="-78"/>
                <a:cs typeface="Alexandria Light" pitchFamily="2" charset="-78"/>
              </a:rPr>
              <a:t>وما يحيط به من تطورات علمية وتكنولوجية </a:t>
            </a:r>
            <a:r>
              <a:rPr lang="ar-YE" sz="1600" dirty="0">
                <a:solidFill>
                  <a:srgbClr val="333333"/>
                </a:solidFill>
                <a:latin typeface="Alexandria Light" pitchFamily="2" charset="-78"/>
                <a:cs typeface="Alexandria Light" pitchFamily="2" charset="-78"/>
              </a:rPr>
              <a:t>فإنّه لن يتمكّن من فهم طريقة عمل الأشياء أو كيفية تركيبها وعلاقتها ببعضها البعض، كما يحتاج الإنسان للتفاعل مع البيئة للتمكّن من فهم الحياة، ويميل الأشخاص الذين لا يُمارسون عملية الاتصال بأن يكونوا منعزلين؛ الأمر الذي يقودهم للعديد من المشاكل</a:t>
            </a:r>
            <a:r>
              <a:rPr lang="ar-JO" sz="1600" dirty="0">
                <a:solidFill>
                  <a:srgbClr val="333333"/>
                </a:solidFill>
                <a:latin typeface="Alexandria Light" pitchFamily="2" charset="-78"/>
                <a:cs typeface="Alexandria Light" pitchFamily="2" charset="-78"/>
              </a:rPr>
              <a:t> النفسية والمرضية والاجتماعية.</a:t>
            </a:r>
            <a:endParaRPr lang="en-US" sz="1600" dirty="0">
              <a:solidFill>
                <a:srgbClr val="333333"/>
              </a:solidFill>
              <a:latin typeface="Alexandria Light" pitchFamily="2" charset="-78"/>
              <a:cs typeface="Alexandria Light" pitchFamily="2" charset="-78"/>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46428"/>
    </mc:Choice>
    <mc:Fallback xmlns="">
      <p:transition spd="slow" advTm="4642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03719"/>
            <a:ext cx="11161297" cy="4775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YE" sz="1600" b="0" i="0" dirty="0">
                <a:solidFill>
                  <a:schemeClr val="tx1"/>
                </a:solidFill>
                <a:effectLst/>
                <a:latin typeface="Alexandria SemiBold" pitchFamily="2" charset="-78"/>
                <a:cs typeface="Alexandria SemiBold" pitchFamily="2" charset="-78"/>
              </a:rPr>
              <a:t>1- هدف </a:t>
            </a:r>
            <a:r>
              <a:rPr lang="ar-JO" sz="1600" b="0" i="0" dirty="0">
                <a:solidFill>
                  <a:schemeClr val="tx1"/>
                </a:solidFill>
                <a:effectLst/>
                <a:latin typeface="Alexandria SemiBold" pitchFamily="2" charset="-78"/>
                <a:cs typeface="Alexandria SemiBold" pitchFamily="2" charset="-78"/>
              </a:rPr>
              <a:t>توعوي</a:t>
            </a:r>
            <a:r>
              <a:rPr lang="ar-JO" sz="1600" b="0" i="0" dirty="0">
                <a:solidFill>
                  <a:schemeClr val="tx1"/>
                </a:solidFill>
                <a:effectLst/>
                <a:latin typeface="Alexandria Light" pitchFamily="2" charset="-78"/>
                <a:cs typeface="Alexandria Light" pitchFamily="2" charset="-78"/>
              </a:rPr>
              <a:t>: </a:t>
            </a:r>
            <a:r>
              <a:rPr lang="ar-YE" sz="1600" b="0" i="0" dirty="0">
                <a:solidFill>
                  <a:schemeClr val="tx1"/>
                </a:solidFill>
                <a:effectLst/>
                <a:latin typeface="Alexandria Light" pitchFamily="2" charset="-78"/>
                <a:cs typeface="Alexandria Light" pitchFamily="2" charset="-78"/>
              </a:rPr>
              <a:t> </a:t>
            </a:r>
            <a:r>
              <a:rPr lang="ar-JO" sz="1600" b="0" i="0" dirty="0">
                <a:solidFill>
                  <a:schemeClr val="tx1"/>
                </a:solidFill>
                <a:effectLst/>
                <a:latin typeface="Alexandria Light" pitchFamily="2" charset="-78"/>
                <a:cs typeface="Alexandria Light" pitchFamily="2" charset="-78"/>
              </a:rPr>
              <a:t>إذ يتم </a:t>
            </a:r>
            <a:r>
              <a:rPr lang="ar-YE" sz="1600" b="0" i="0" dirty="0">
                <a:solidFill>
                  <a:schemeClr val="tx1"/>
                </a:solidFill>
                <a:effectLst/>
                <a:latin typeface="Alexandria Light" pitchFamily="2" charset="-78"/>
                <a:cs typeface="Alexandria Light" pitchFamily="2" charset="-78"/>
              </a:rPr>
              <a:t>توجيه الاتصال نحو </a:t>
            </a:r>
            <a:r>
              <a:rPr lang="ar-JO" sz="1600" b="0" i="0" dirty="0">
                <a:solidFill>
                  <a:schemeClr val="tx1"/>
                </a:solidFill>
                <a:effectLst/>
                <a:latin typeface="Alexandria Light" pitchFamily="2" charset="-78"/>
                <a:cs typeface="Alexandria Light" pitchFamily="2" charset="-78"/>
              </a:rPr>
              <a:t>فئة</a:t>
            </a:r>
            <a:r>
              <a:rPr lang="ar-YE" sz="1600" b="0" i="0" dirty="0">
                <a:solidFill>
                  <a:schemeClr val="tx1"/>
                </a:solidFill>
                <a:effectLst/>
                <a:latin typeface="Alexandria Light" pitchFamily="2" charset="-78"/>
                <a:cs typeface="Alexandria Light" pitchFamily="2" charset="-78"/>
              </a:rPr>
              <a:t> معينة من المتلقين لمساعدتهم وزيادة معرفتهم وتوسيع آفاقهم</a:t>
            </a:r>
          </a:p>
          <a:p>
            <a:pPr algn="just" rtl="1">
              <a:lnSpc>
                <a:spcPct val="200000"/>
              </a:lnSpc>
            </a:pPr>
            <a:r>
              <a:rPr lang="ar-YE" sz="1600" dirty="0">
                <a:solidFill>
                  <a:schemeClr val="tx1"/>
                </a:solidFill>
                <a:latin typeface="Alexandria SemiBold" pitchFamily="2" charset="-78"/>
                <a:cs typeface="Alexandria SemiBold" pitchFamily="2" charset="-78"/>
              </a:rPr>
              <a:t>2- هدف تعليمي</a:t>
            </a:r>
            <a:r>
              <a:rPr lang="ar-JO" sz="1600" b="0" i="0" dirty="0">
                <a:solidFill>
                  <a:schemeClr val="tx1"/>
                </a:solidFill>
                <a:effectLst/>
                <a:latin typeface="Alexandria Light" pitchFamily="2" charset="-78"/>
                <a:cs typeface="Alexandria Light" pitchFamily="2" charset="-78"/>
              </a:rPr>
              <a:t>: </a:t>
            </a:r>
            <a:r>
              <a:rPr lang="ar-YE" sz="1600" b="0" i="0" dirty="0">
                <a:solidFill>
                  <a:schemeClr val="tx1"/>
                </a:solidFill>
                <a:effectLst/>
                <a:latin typeface="Alexandria Light" pitchFamily="2" charset="-78"/>
                <a:cs typeface="Alexandria Light" pitchFamily="2" charset="-78"/>
              </a:rPr>
              <a:t> فإنه يهدف إلى جلب خبرات ومفاهيم ومهارات جديدة .</a:t>
            </a:r>
          </a:p>
          <a:p>
            <a:pPr algn="just" rtl="1">
              <a:lnSpc>
                <a:spcPct val="200000"/>
              </a:lnSpc>
            </a:pPr>
            <a:r>
              <a:rPr lang="ar-YE" sz="1600" dirty="0">
                <a:solidFill>
                  <a:schemeClr val="tx1"/>
                </a:solidFill>
                <a:latin typeface="Alexandria SemiBold" pitchFamily="2" charset="-78"/>
                <a:cs typeface="Alexandria SemiBold" pitchFamily="2" charset="-78"/>
              </a:rPr>
              <a:t>3- هدف اجتماعي </a:t>
            </a:r>
            <a:r>
              <a:rPr lang="ar-JO" sz="1600" b="0" i="0" dirty="0">
                <a:solidFill>
                  <a:schemeClr val="tx1"/>
                </a:solidFill>
                <a:effectLst/>
                <a:latin typeface="Alexandria Light" pitchFamily="2" charset="-78"/>
                <a:cs typeface="Alexandria Light" pitchFamily="2" charset="-78"/>
              </a:rPr>
              <a:t>: ويتحقق عند الاتصال بطريقة سليمة مما يؤدي إلى فهم الأشخاص</a:t>
            </a:r>
            <a:r>
              <a:rPr lang="ar-YE" sz="1600" b="0" i="0" dirty="0">
                <a:solidFill>
                  <a:schemeClr val="tx1"/>
                </a:solidFill>
                <a:effectLst/>
                <a:latin typeface="Alexandria Light" pitchFamily="2" charset="-78"/>
                <a:cs typeface="Alexandria Light" pitchFamily="2" charset="-78"/>
              </a:rPr>
              <a:t> للرسالة، وبالتالي تقوية الروابط</a:t>
            </a:r>
            <a:r>
              <a:rPr lang="ar-JO" sz="1600" b="0" i="0" dirty="0">
                <a:solidFill>
                  <a:schemeClr val="tx1"/>
                </a:solidFill>
                <a:effectLst/>
                <a:latin typeface="Alexandria Light" pitchFamily="2" charset="-78"/>
                <a:cs typeface="Alexandria Light" pitchFamily="2" charset="-78"/>
              </a:rPr>
              <a:t> بينهم</a:t>
            </a:r>
            <a:endParaRPr lang="ar-YE" sz="1600" b="0" i="0" dirty="0">
              <a:solidFill>
                <a:schemeClr val="tx1"/>
              </a:solidFill>
              <a:effectLst/>
              <a:latin typeface="Alexandria Light" pitchFamily="2" charset="-78"/>
              <a:cs typeface="Alexandria Light" pitchFamily="2" charset="-78"/>
            </a:endParaRPr>
          </a:p>
          <a:p>
            <a:pPr algn="just" rtl="1">
              <a:lnSpc>
                <a:spcPct val="200000"/>
              </a:lnSpc>
            </a:pPr>
            <a:r>
              <a:rPr lang="ar-YE" sz="1600" dirty="0">
                <a:solidFill>
                  <a:schemeClr val="tx1"/>
                </a:solidFill>
                <a:latin typeface="Alexandria Light" pitchFamily="2" charset="-78"/>
                <a:cs typeface="Alexandria Light" pitchFamily="2" charset="-78"/>
              </a:rPr>
              <a:t>تبادل المعلومات. </a:t>
            </a:r>
          </a:p>
          <a:p>
            <a:pPr algn="just" rtl="1">
              <a:lnSpc>
                <a:spcPct val="200000"/>
              </a:lnSpc>
            </a:pPr>
            <a:r>
              <a:rPr lang="ar-YE" sz="1600" dirty="0">
                <a:solidFill>
                  <a:schemeClr val="tx1"/>
                </a:solidFill>
                <a:latin typeface="Alexandria Light" pitchFamily="2" charset="-78"/>
                <a:cs typeface="Alexandria Light" pitchFamily="2" charset="-78"/>
              </a:rPr>
              <a:t>- تحقيق التفاهم والانسجام. </a:t>
            </a:r>
          </a:p>
          <a:p>
            <a:pPr algn="just" rtl="1">
              <a:lnSpc>
                <a:spcPct val="200000"/>
              </a:lnSpc>
            </a:pPr>
            <a:r>
              <a:rPr lang="ar-YE"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ال</a:t>
            </a:r>
            <a:r>
              <a:rPr lang="ar-YE" sz="1600" dirty="0">
                <a:solidFill>
                  <a:schemeClr val="tx1"/>
                </a:solidFill>
                <a:latin typeface="Alexandria Light" pitchFamily="2" charset="-78"/>
                <a:cs typeface="Alexandria Light" pitchFamily="2" charset="-78"/>
              </a:rPr>
              <a:t>تعاون </a:t>
            </a:r>
            <a:r>
              <a:rPr lang="ar-JO" sz="1600" dirty="0">
                <a:solidFill>
                  <a:schemeClr val="tx1"/>
                </a:solidFill>
                <a:latin typeface="Alexandria Light" pitchFamily="2" charset="-78"/>
                <a:cs typeface="Alexandria Light" pitchFamily="2" charset="-78"/>
              </a:rPr>
              <a:t>مع </a:t>
            </a:r>
            <a:r>
              <a:rPr lang="ar-YE" sz="1600" dirty="0">
                <a:solidFill>
                  <a:schemeClr val="tx1"/>
                </a:solidFill>
                <a:latin typeface="Alexandria Light" pitchFamily="2" charset="-78"/>
                <a:cs typeface="Alexandria Light" pitchFamily="2" charset="-78"/>
              </a:rPr>
              <a:t>الآخرين. </a:t>
            </a:r>
          </a:p>
          <a:p>
            <a:pPr algn="just" rtl="1">
              <a:lnSpc>
                <a:spcPct val="200000"/>
              </a:lnSpc>
            </a:pPr>
            <a:r>
              <a:rPr lang="ar-YE" sz="1600" dirty="0">
                <a:solidFill>
                  <a:schemeClr val="tx1"/>
                </a:solidFill>
                <a:latin typeface="Alexandria Light" pitchFamily="2" charset="-78"/>
                <a:cs typeface="Alexandria Light" pitchFamily="2" charset="-78"/>
              </a:rPr>
              <a:t>- وضوح الأفكار والموضوعات والمضمون.</a:t>
            </a:r>
          </a:p>
          <a:p>
            <a:pPr algn="just" rtl="1">
              <a:lnSpc>
                <a:spcPct val="200000"/>
              </a:lnSpc>
            </a:pPr>
            <a:endParaRPr lang="ar-YE" sz="1600" b="0" i="0" dirty="0">
              <a:solidFill>
                <a:schemeClr val="tx1"/>
              </a:solidFill>
              <a:effectLst/>
              <a:latin typeface="aliMath"/>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016CEC-B065-08C0-95C7-868CEAB2578F}"/>
              </a:ext>
            </a:extLst>
          </p:cNvPr>
          <p:cNvSpPr txBox="1"/>
          <p:nvPr/>
        </p:nvSpPr>
        <p:spPr>
          <a:xfrm>
            <a:off x="5541364" y="632760"/>
            <a:ext cx="2823148" cy="369332"/>
          </a:xfrm>
          <a:prstGeom prst="rect">
            <a:avLst/>
          </a:prstGeom>
          <a:noFill/>
        </p:spPr>
        <p:txBody>
          <a:bodyPr wrap="square" rtlCol="0">
            <a:spAutoFit/>
          </a:bodyPr>
          <a:lstStyle/>
          <a:p>
            <a:pPr algn="ctr"/>
            <a:r>
              <a:rPr lang="ar-JO" sz="1800" b="1" dirty="0">
                <a:solidFill>
                  <a:srgbClr val="00B0F0"/>
                </a:solidFill>
                <a:effectLst/>
                <a:latin typeface="Alexandria Black" pitchFamily="2" charset="-78"/>
                <a:ea typeface="Times New Roman" panose="02020603050405020304" pitchFamily="18" charset="0"/>
                <a:cs typeface="Alexandria Black" pitchFamily="2" charset="-78"/>
              </a:rPr>
              <a:t>أهداف الاتصال</a:t>
            </a:r>
            <a:endParaRPr lang="ar-JO" sz="1400" b="1"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53595"/>
    </mc:Choice>
    <mc:Fallback xmlns="">
      <p:transition spd="slow" advTm="5359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023672" y="1319883"/>
            <a:ext cx="9709669"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b="0" i="0" dirty="0">
                <a:solidFill>
                  <a:schemeClr val="tx1"/>
                </a:solidFill>
                <a:effectLst/>
                <a:latin typeface="Alexandria SemiBold" pitchFamily="2" charset="-78"/>
                <a:cs typeface="Alexandria SemiBold" pitchFamily="2" charset="-78"/>
              </a:rPr>
              <a:t>4. أهداف خاصة بالمنظمات: </a:t>
            </a:r>
          </a:p>
          <a:p>
            <a:pPr algn="r" rtl="1">
              <a:lnSpc>
                <a:spcPct val="200000"/>
              </a:lnSpc>
            </a:pPr>
            <a:r>
              <a:rPr lang="ar-JO" sz="1600" b="0" i="0" dirty="0">
                <a:solidFill>
                  <a:schemeClr val="tx1"/>
                </a:solidFill>
                <a:effectLst/>
                <a:latin typeface="Alexandria Light" pitchFamily="2" charset="-78"/>
                <a:cs typeface="Alexandria Light" pitchFamily="2" charset="-78"/>
              </a:rPr>
              <a:t>العمل</a:t>
            </a:r>
            <a:r>
              <a:rPr lang="ar-YE" sz="1600" b="0" i="0" dirty="0">
                <a:solidFill>
                  <a:schemeClr val="tx1"/>
                </a:solidFill>
                <a:effectLst/>
                <a:latin typeface="Alexandria Light" pitchFamily="2" charset="-78"/>
                <a:cs typeface="Alexandria Light" pitchFamily="2" charset="-78"/>
              </a:rPr>
              <a:t> الإداري </a:t>
            </a:r>
            <a:r>
              <a:rPr lang="ar-JO" sz="1600" b="0" i="0" dirty="0">
                <a:solidFill>
                  <a:schemeClr val="tx1"/>
                </a:solidFill>
                <a:effectLst/>
                <a:latin typeface="Alexandria Light" pitchFamily="2" charset="-78"/>
                <a:cs typeface="Alexandria Light" pitchFamily="2" charset="-78"/>
              </a:rPr>
              <a:t>: </a:t>
            </a:r>
            <a:r>
              <a:rPr lang="ar-YE" sz="1600" b="0" i="0" dirty="0">
                <a:solidFill>
                  <a:schemeClr val="tx1"/>
                </a:solidFill>
                <a:effectLst/>
                <a:latin typeface="Alexandria Light" pitchFamily="2" charset="-78"/>
                <a:cs typeface="Alexandria Light" pitchFamily="2" charset="-78"/>
              </a:rPr>
              <a:t>لتحسين العمل وتوزيع </a:t>
            </a:r>
            <a:r>
              <a:rPr lang="ar-JO" sz="1600" b="0" i="0" dirty="0">
                <a:solidFill>
                  <a:schemeClr val="tx1"/>
                </a:solidFill>
                <a:effectLst/>
                <a:latin typeface="Alexandria Light" pitchFamily="2" charset="-78"/>
                <a:cs typeface="Alexandria Light" pitchFamily="2" charset="-78"/>
              </a:rPr>
              <a:t>وتحديد </a:t>
            </a:r>
            <a:r>
              <a:rPr lang="ar-YE" sz="1600" b="0" i="0" dirty="0">
                <a:solidFill>
                  <a:schemeClr val="tx1"/>
                </a:solidFill>
                <a:effectLst/>
                <a:latin typeface="Alexandria Light" pitchFamily="2" charset="-78"/>
                <a:cs typeface="Alexandria Light" pitchFamily="2" charset="-78"/>
              </a:rPr>
              <a:t>المسؤوليات، ودعم التعامل مع العاملين بالمؤسسة.</a:t>
            </a:r>
            <a:endParaRPr lang="ar-JO" sz="1600" b="0" i="0" dirty="0">
              <a:solidFill>
                <a:schemeClr val="tx1"/>
              </a:solidFill>
              <a:effectLst/>
              <a:latin typeface="Alexandria Light" pitchFamily="2" charset="-78"/>
              <a:cs typeface="Alexandria Light"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rPr>
              <a:t> احدث التغييرات المطلوبة في الأداء والسلوك. </a:t>
            </a:r>
            <a:r>
              <a:rPr lang="ar-JO"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rPr>
              <a:t>أداء الأعمال بطريقة أفضل. </a:t>
            </a:r>
          </a:p>
          <a:p>
            <a:pPr algn="r" rtl="1">
              <a:lnSpc>
                <a:spcPct val="200000"/>
              </a:lnSpc>
            </a:pPr>
            <a:r>
              <a:rPr lang="ar-YE" sz="1600" dirty="0">
                <a:solidFill>
                  <a:schemeClr val="tx1"/>
                </a:solidFill>
                <a:latin typeface="Alexandria Light" pitchFamily="2" charset="-78"/>
                <a:cs typeface="Alexandria Light" pitchFamily="2" charset="-78"/>
              </a:rPr>
              <a:t>- منع حدوث الازدواجية أو التضارب في العمل من خلال التشاور. </a:t>
            </a:r>
          </a:p>
          <a:p>
            <a:pPr algn="r" rtl="1">
              <a:lnSpc>
                <a:spcPct val="200000"/>
              </a:lnSpc>
            </a:pPr>
            <a:r>
              <a:rPr lang="ar-YE" sz="1600" dirty="0">
                <a:solidFill>
                  <a:schemeClr val="tx1"/>
                </a:solidFill>
                <a:latin typeface="Alexandria Light" pitchFamily="2" charset="-78"/>
                <a:cs typeface="Alexandria Light" pitchFamily="2" charset="-78"/>
              </a:rPr>
              <a:t>- تمكين </a:t>
            </a:r>
            <a:r>
              <a:rPr lang="ar-YE" sz="1600" dirty="0">
                <a:solidFill>
                  <a:schemeClr val="tx1"/>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القيادة</a:t>
            </a:r>
            <a:r>
              <a:rPr lang="ar-YE" sz="1600" dirty="0">
                <a:solidFill>
                  <a:schemeClr val="tx1"/>
                </a:solidFill>
                <a:latin typeface="Alexandria Light" pitchFamily="2" charset="-78"/>
                <a:cs typeface="Alexandria Light" pitchFamily="2" charset="-78"/>
              </a:rPr>
              <a:t> في المنظمة من توصيل توجيهاتها وأفكارها، ونصائحها إلى العاملين، وفي الوقت نفسه تمكين العاملين من توصيل مقترحاتهم وآرائهم و وجهات نظرهم وشكواهم إلى القادة.</a:t>
            </a:r>
          </a:p>
          <a:p>
            <a:pPr algn="ct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80356"/>
    </mc:Choice>
    <mc:Fallback xmlns="">
      <p:transition spd="slow" advTm="8035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23869" y="1615335"/>
            <a:ext cx="9812182" cy="4170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A2E195B-64B5-8049-652D-EBF59A38E603}"/>
              </a:ext>
            </a:extLst>
          </p:cNvPr>
          <p:cNvSpPr txBox="1"/>
          <p:nvPr/>
        </p:nvSpPr>
        <p:spPr>
          <a:xfrm>
            <a:off x="4107305" y="764498"/>
            <a:ext cx="4751882" cy="400110"/>
          </a:xfrm>
          <a:prstGeom prst="rect">
            <a:avLst/>
          </a:prstGeom>
          <a:noFill/>
        </p:spPr>
        <p:txBody>
          <a:bodyPr wrap="square" rtlCol="0">
            <a:spAutoFit/>
          </a:bodyPr>
          <a:lstStyle/>
          <a:p>
            <a:pPr algn="ctr"/>
            <a:r>
              <a:rPr lang="ar-JO" sz="2000" dirty="0">
                <a:solidFill>
                  <a:srgbClr val="00B0F0"/>
                </a:solidFill>
                <a:latin typeface="Alexandria Black" pitchFamily="2" charset="-78"/>
                <a:cs typeface="Alexandria Black" pitchFamily="2" charset="-78"/>
              </a:rPr>
              <a:t>عناصر / مكونات الاتصال </a:t>
            </a:r>
            <a:endParaRPr lang="en-US" sz="2000"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C74CF8B4-DE5A-E8F1-F0EF-B3B12902B3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6179" y="1918741"/>
            <a:ext cx="7841952" cy="3657600"/>
          </a:xfrm>
          <a:prstGeom prst="rect">
            <a:avLst/>
          </a:prstGeom>
        </p:spPr>
      </p:pic>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86064"/>
    </mc:Choice>
    <mc:Fallback xmlns="">
      <p:transition spd="slow" advTm="860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b="0" i="0" dirty="0">
                <a:solidFill>
                  <a:srgbClr val="333333"/>
                </a:solidFill>
                <a:effectLst/>
                <a:latin typeface="Alexandria Light" pitchFamily="2" charset="-78"/>
                <a:cs typeface="Alexandria Light" pitchFamily="2" charset="-78"/>
              </a:rPr>
              <a:t>تتكون عملية الاتصال من مجموهة من العناصر حتى تتم بفاعلية وتحقق الهدف من الاتصال وتتمثل في الآتي: </a:t>
            </a:r>
          </a:p>
          <a:p>
            <a:pPr algn="r" rtl="1">
              <a:lnSpc>
                <a:spcPct val="200000"/>
              </a:lnSpc>
            </a:pPr>
            <a:r>
              <a:rPr lang="ar-JO" b="0" i="0" dirty="0">
                <a:solidFill>
                  <a:srgbClr val="333333"/>
                </a:solidFill>
                <a:effectLst/>
                <a:latin typeface="Alexandria ExtraBold" pitchFamily="2" charset="-78"/>
                <a:cs typeface="Alexandria ExtraBold" pitchFamily="2" charset="-78"/>
              </a:rPr>
              <a:t>1- ا</a:t>
            </a:r>
            <a:r>
              <a:rPr lang="ar-YE" b="0" i="0" dirty="0">
                <a:solidFill>
                  <a:srgbClr val="333333"/>
                </a:solidFill>
                <a:effectLst/>
                <a:latin typeface="Alexandria ExtraBold" pitchFamily="2" charset="-78"/>
                <a:cs typeface="Alexandria ExtraBold" pitchFamily="2" charset="-78"/>
              </a:rPr>
              <a:t>لمرسل: </a:t>
            </a:r>
            <a:r>
              <a:rPr lang="ar-JO" b="0" i="0" dirty="0">
                <a:solidFill>
                  <a:srgbClr val="333333"/>
                </a:solidFill>
                <a:effectLst/>
                <a:latin typeface="Alexandria ExtraBold" pitchFamily="2" charset="-78"/>
                <a:cs typeface="Alexandria ExtraBold" pitchFamily="2" charset="-78"/>
              </a:rPr>
              <a:t> </a:t>
            </a:r>
          </a:p>
          <a:p>
            <a:pPr algn="r" rtl="1">
              <a:lnSpc>
                <a:spcPct val="200000"/>
              </a:lnSpc>
            </a:pPr>
            <a:r>
              <a:rPr lang="ar-YE" sz="1600" b="0" i="0" dirty="0">
                <a:solidFill>
                  <a:srgbClr val="333333"/>
                </a:solidFill>
                <a:effectLst/>
                <a:latin typeface="Alexandria Light" pitchFamily="2" charset="-78"/>
                <a:cs typeface="Alexandria Light" pitchFamily="2" charset="-78"/>
              </a:rPr>
              <a:t>هو مصدر الرسالة الذي يريد إحداث تأثير في المستقبل، حيث إنّ المستقبل قد يكون فرداً أو مجموعة، فيقوم المرسل بإنشاء رسالة عبارة عن رموز معينة وينقلها إلى المستقبل من أجل أن يشاركه في أفكاره وتوجهاته، </a:t>
            </a:r>
            <a:r>
              <a:rPr lang="ar-JO" sz="1600" b="1" dirty="0">
                <a:solidFill>
                  <a:srgbClr val="333333"/>
                </a:solidFill>
                <a:latin typeface="Alexandria Light" pitchFamily="2" charset="-78"/>
                <a:cs typeface="Alexandria Light" pitchFamily="2" charset="-78"/>
              </a:rPr>
              <a:t>و</a:t>
            </a:r>
            <a:r>
              <a:rPr lang="ar-YE" sz="1600" b="0" i="0" dirty="0">
                <a:solidFill>
                  <a:srgbClr val="333333"/>
                </a:solidFill>
                <a:effectLst/>
                <a:latin typeface="Alexandria Light" pitchFamily="2" charset="-78"/>
                <a:cs typeface="Alexandria Light" pitchFamily="2" charset="-78"/>
              </a:rPr>
              <a:t>هو العنصر الرئيسي في عملية الاتصال ويحمل مسؤولية كفاءة وفاعلية واستمرار عملية الاتصال. </a:t>
            </a:r>
            <a:endParaRPr lang="ar-JO" sz="1600" b="0" i="0" dirty="0">
              <a:solidFill>
                <a:srgbClr val="333333"/>
              </a:solidFill>
              <a:effectLst/>
              <a:latin typeface="Alexandria Light" pitchFamily="2" charset="-78"/>
              <a:cs typeface="Alexandria Light" pitchFamily="2" charset="-78"/>
            </a:endParaRPr>
          </a:p>
          <a:p>
            <a:pPr algn="r" rtl="1">
              <a:lnSpc>
                <a:spcPct val="200000"/>
              </a:lnSpc>
            </a:pPr>
            <a:r>
              <a:rPr lang="ar-JO" sz="1600" b="0" i="0" dirty="0">
                <a:solidFill>
                  <a:srgbClr val="333333"/>
                </a:solidFill>
                <a:effectLst/>
                <a:latin typeface="Alexandria ExtraBold" pitchFamily="2" charset="-78"/>
                <a:cs typeface="Alexandria ExtraBold" pitchFamily="2" charset="-78"/>
              </a:rPr>
              <a:t>2- </a:t>
            </a:r>
            <a:r>
              <a:rPr lang="ar-YE" sz="1600" b="0" i="0" dirty="0">
                <a:solidFill>
                  <a:srgbClr val="333333"/>
                </a:solidFill>
                <a:effectLst/>
                <a:latin typeface="Alexandria ExtraBold" pitchFamily="2" charset="-78"/>
                <a:cs typeface="Alexandria ExtraBold" pitchFamily="2" charset="-78"/>
              </a:rPr>
              <a:t>المستقبل: </a:t>
            </a:r>
            <a:endParaRPr lang="ar-JO" sz="1600" b="0" i="0" dirty="0">
              <a:solidFill>
                <a:srgbClr val="333333"/>
              </a:solidFill>
              <a:effectLst/>
              <a:latin typeface="Alexandria ExtraBold" pitchFamily="2" charset="-78"/>
              <a:cs typeface="Alexandria ExtraBold" pitchFamily="2" charset="-78"/>
            </a:endParaRPr>
          </a:p>
          <a:p>
            <a:pPr algn="r" rtl="1">
              <a:lnSpc>
                <a:spcPct val="200000"/>
              </a:lnSpc>
            </a:pPr>
            <a:r>
              <a:rPr lang="ar-YE" sz="1600" b="0" i="0" dirty="0">
                <a:solidFill>
                  <a:srgbClr val="333333"/>
                </a:solidFill>
                <a:effectLst/>
                <a:latin typeface="Alexandria Light" pitchFamily="2" charset="-78"/>
                <a:cs typeface="Alexandria Light" pitchFamily="2" charset="-78"/>
              </a:rPr>
              <a:t>هو الذي يستقبل الرسالة، ويفك رموزها، ويترجمها، ثمّ يحللها ويفسرها ليصل إلى ما يقصده المرسل، وفي حال استقبل الرسالة يتبادل الأدوار مع المرسل. </a:t>
            </a:r>
            <a:br>
              <a:rPr lang="ar-YE" dirty="0"/>
            </a:br>
            <a:endParaRPr lang="en-US"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B7938E7-1947-70C8-3A59-469D348386F9}"/>
              </a:ext>
            </a:extLst>
          </p:cNvPr>
          <p:cNvSpPr txBox="1"/>
          <p:nvPr/>
        </p:nvSpPr>
        <p:spPr>
          <a:xfrm>
            <a:off x="4332157" y="674557"/>
            <a:ext cx="4392118" cy="369332"/>
          </a:xfrm>
          <a:prstGeom prst="rect">
            <a:avLst/>
          </a:prstGeom>
          <a:noFill/>
        </p:spPr>
        <p:txBody>
          <a:bodyPr wrap="square" rtlCol="0">
            <a:spAutoFit/>
          </a:bodyPr>
          <a:lstStyle/>
          <a:p>
            <a:pPr algn="ctr"/>
            <a:r>
              <a:rPr lang="ar-JO" sz="1800">
                <a:solidFill>
                  <a:srgbClr val="00B0F0"/>
                </a:solidFill>
                <a:latin typeface="Alexandria Black" pitchFamily="2" charset="-78"/>
                <a:cs typeface="Alexandria Black" pitchFamily="2" charset="-78"/>
              </a:rPr>
              <a:t>عناصر / مكونات الاتصال </a:t>
            </a:r>
            <a:endParaRPr lang="en-US" sz="18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608972949"/>
      </p:ext>
    </p:extLst>
  </p:cSld>
  <p:clrMapOvr>
    <a:masterClrMapping/>
  </p:clrMapOvr>
  <mc:AlternateContent xmlns:mc="http://schemas.openxmlformats.org/markup-compatibility/2006" xmlns:p14="http://schemas.microsoft.com/office/powerpoint/2010/main">
    <mc:Choice Requires="p14">
      <p:transition spd="slow" p14:dur="2000" advTm="54163"/>
    </mc:Choice>
    <mc:Fallback xmlns="">
      <p:transition spd="slow" advTm="5416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046777"/>
            <a:ext cx="11700394" cy="5245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rgbClr val="333333"/>
              </a:solidFill>
              <a:latin typeface="Alexandria ExtraBold" pitchFamily="2" charset="-78"/>
              <a:cs typeface="Alexandria ExtraBold" pitchFamily="2" charset="-78"/>
            </a:endParaRPr>
          </a:p>
          <a:p>
            <a:pPr algn="r" rtl="1">
              <a:lnSpc>
                <a:spcPct val="150000"/>
              </a:lnSpc>
            </a:pPr>
            <a:r>
              <a:rPr lang="ar-JO" b="0" i="0" dirty="0">
                <a:solidFill>
                  <a:srgbClr val="333333"/>
                </a:solidFill>
                <a:effectLst/>
                <a:latin typeface="Alexandria ExtraBold" pitchFamily="2" charset="-78"/>
                <a:cs typeface="Alexandria ExtraBold" pitchFamily="2" charset="-78"/>
              </a:rPr>
              <a:t>3- ا</a:t>
            </a:r>
            <a:r>
              <a:rPr lang="ar-YE" b="0" i="0" dirty="0">
                <a:solidFill>
                  <a:srgbClr val="333333"/>
                </a:solidFill>
                <a:effectLst/>
                <a:latin typeface="Alexandria ExtraBold" pitchFamily="2" charset="-78"/>
                <a:cs typeface="Alexandria ExtraBold" pitchFamily="2" charset="-78"/>
              </a:rPr>
              <a:t>لرسالة: </a:t>
            </a:r>
            <a:endParaRPr lang="ar-JO" b="0" i="0" dirty="0">
              <a:solidFill>
                <a:srgbClr val="333333"/>
              </a:solidFill>
              <a:effectLst/>
              <a:latin typeface="Alexandria ExtraBold" pitchFamily="2" charset="-78"/>
              <a:cs typeface="Alexandria ExtraBold" pitchFamily="2" charset="-78"/>
            </a:endParaRPr>
          </a:p>
          <a:p>
            <a:pPr algn="just" rtl="1">
              <a:lnSpc>
                <a:spcPct val="150000"/>
              </a:lnSpc>
            </a:pPr>
            <a:r>
              <a:rPr lang="ar-YE" sz="1600" b="0" i="0" dirty="0">
                <a:solidFill>
                  <a:srgbClr val="333333"/>
                </a:solidFill>
                <a:effectLst/>
                <a:latin typeface="Alexandria Light" pitchFamily="2" charset="-78"/>
                <a:cs typeface="Alexandria Light" pitchFamily="2" charset="-78"/>
              </a:rPr>
              <a:t>هي محور أساسي في عملية الاتصال، فهي عبارة عن المعلومات والأفكار ونبرة الصوت والإيماءات والانطباع يبينه المرسل وينتقل بين المرسل والمستقبل أثناء عملية الاتصال، كما أنّها هي النقطة التي تجمع بين المرسل والمستقبل لهذا من المهم اختيار العبارات والرموز بعناية، وتوجد صور مختلفة للرسالة منها: الكلمات، والإيماءات، ونبرة الصوت، والمظهر الخارجي، والحركات</a:t>
            </a:r>
            <a:r>
              <a:rPr lang="ar-YE" sz="2000" b="0" i="0" dirty="0">
                <a:solidFill>
                  <a:srgbClr val="333333"/>
                </a:solidFill>
                <a:effectLst/>
                <a:latin typeface="Alexandria Light" pitchFamily="2" charset="-78"/>
                <a:cs typeface="Alexandria Light" pitchFamily="2" charset="-78"/>
              </a:rPr>
              <a:t>.</a:t>
            </a:r>
            <a:endParaRPr lang="ar-JO" sz="2000" b="0" i="0" dirty="0">
              <a:solidFill>
                <a:srgbClr val="333333"/>
              </a:solidFill>
              <a:effectLst/>
              <a:latin typeface="Alexandria Light" pitchFamily="2" charset="-78"/>
              <a:cs typeface="Alexandria Light" pitchFamily="2" charset="-78"/>
            </a:endParaRPr>
          </a:p>
          <a:p>
            <a:pPr algn="just" rtl="1">
              <a:lnSpc>
                <a:spcPct val="150000"/>
              </a:lnSpc>
            </a:pPr>
            <a:endParaRPr lang="ar-JO" sz="500" b="0" i="0" dirty="0">
              <a:solidFill>
                <a:srgbClr val="333333"/>
              </a:solidFill>
              <a:effectLst/>
              <a:latin typeface="Alexandria Light" pitchFamily="2" charset="-78"/>
              <a:cs typeface="Alexandria Light" pitchFamily="2" charset="-78"/>
            </a:endParaRPr>
          </a:p>
          <a:p>
            <a:pPr algn="just" rtl="1">
              <a:lnSpc>
                <a:spcPct val="150000"/>
              </a:lnSpc>
            </a:pPr>
            <a:r>
              <a:rPr lang="ar-JO" dirty="0">
                <a:solidFill>
                  <a:srgbClr val="333333"/>
                </a:solidFill>
                <a:latin typeface="Alexandria ExtraBold" pitchFamily="2" charset="-78"/>
                <a:cs typeface="Alexandria ExtraBold" pitchFamily="2" charset="-78"/>
              </a:rPr>
              <a:t>4- </a:t>
            </a:r>
            <a:r>
              <a:rPr lang="ar-YE" dirty="0">
                <a:solidFill>
                  <a:srgbClr val="333333"/>
                </a:solidFill>
                <a:latin typeface="Alexandria ExtraBold" pitchFamily="2" charset="-78"/>
                <a:cs typeface="Alexandria ExtraBold" pitchFamily="2" charset="-78"/>
              </a:rPr>
              <a:t>الوسيلة: </a:t>
            </a:r>
            <a:endParaRPr lang="ar-JO" dirty="0">
              <a:solidFill>
                <a:srgbClr val="333333"/>
              </a:solidFill>
              <a:latin typeface="Alexandria ExtraBold" pitchFamily="2" charset="-78"/>
              <a:cs typeface="Alexandria ExtraBold" pitchFamily="2" charset="-78"/>
            </a:endParaRPr>
          </a:p>
          <a:p>
            <a:pPr algn="r" rtl="1">
              <a:lnSpc>
                <a:spcPct val="150000"/>
              </a:lnSpc>
            </a:pPr>
            <a:r>
              <a:rPr lang="ar-YE" sz="1600" dirty="0">
                <a:solidFill>
                  <a:srgbClr val="333333"/>
                </a:solidFill>
                <a:latin typeface="Alexandria Light" pitchFamily="2" charset="-78"/>
                <a:cs typeface="Alexandria Light" pitchFamily="2" charset="-78"/>
              </a:rPr>
              <a:t>هي القناة التي يتم عن طريقها نقل الرسالة بين المرسل والمستقبل، ويرتبط نجاح عملية الاتصال ارتباطاً وثيقاً بنجاح المرسل باختيار وسيلة الاتصال المناسبة.</a:t>
            </a:r>
            <a:endParaRPr lang="ar-JO" sz="1600" dirty="0">
              <a:solidFill>
                <a:srgbClr val="333333"/>
              </a:solidFill>
              <a:latin typeface="Alexandria Light" pitchFamily="2" charset="-78"/>
              <a:cs typeface="Alexandria Light" pitchFamily="2" charset="-78"/>
            </a:endParaRPr>
          </a:p>
          <a:p>
            <a:pPr algn="r" rtl="1">
              <a:lnSpc>
                <a:spcPct val="150000"/>
              </a:lnSpc>
            </a:pPr>
            <a:endParaRPr lang="ar-JO" sz="1000" dirty="0">
              <a:solidFill>
                <a:srgbClr val="333333"/>
              </a:solidFill>
              <a:latin typeface="Alexandria Light" pitchFamily="2" charset="-78"/>
              <a:cs typeface="Alexandria Light" pitchFamily="2" charset="-78"/>
            </a:endParaRPr>
          </a:p>
          <a:p>
            <a:pPr algn="r" rtl="1">
              <a:lnSpc>
                <a:spcPct val="150000"/>
              </a:lnSpc>
            </a:pPr>
            <a:r>
              <a:rPr lang="ar-JO" dirty="0">
                <a:solidFill>
                  <a:srgbClr val="333333"/>
                </a:solidFill>
                <a:latin typeface="Alexandria ExtraBold" pitchFamily="2" charset="-78"/>
                <a:cs typeface="Alexandria ExtraBold" pitchFamily="2" charset="-78"/>
              </a:rPr>
              <a:t>5-</a:t>
            </a:r>
            <a:r>
              <a:rPr lang="ar-YE" dirty="0">
                <a:solidFill>
                  <a:srgbClr val="333333"/>
                </a:solidFill>
                <a:latin typeface="Alexandria ExtraBold" pitchFamily="2" charset="-78"/>
                <a:cs typeface="Alexandria ExtraBold" pitchFamily="2" charset="-78"/>
              </a:rPr>
              <a:t>التغذية الراجعة: </a:t>
            </a:r>
            <a:endParaRPr lang="ar-JO" dirty="0">
              <a:solidFill>
                <a:srgbClr val="333333"/>
              </a:solidFill>
              <a:latin typeface="Alexandria ExtraBold" pitchFamily="2" charset="-78"/>
              <a:cs typeface="Alexandria ExtraBold" pitchFamily="2" charset="-78"/>
            </a:endParaRPr>
          </a:p>
          <a:p>
            <a:pPr algn="r" rtl="1">
              <a:lnSpc>
                <a:spcPct val="150000"/>
              </a:lnSpc>
            </a:pPr>
            <a:r>
              <a:rPr lang="ar-YE" sz="1600" dirty="0">
                <a:solidFill>
                  <a:srgbClr val="333333"/>
                </a:solidFill>
                <a:latin typeface="Alexandria Light" pitchFamily="2" charset="-78"/>
                <a:cs typeface="Alexandria Light" pitchFamily="2" charset="-78"/>
              </a:rPr>
              <a:t>هي رد الفعل الآني من المستقبل على الرسالة الموجهة إليه من المرسل، وهي ما يريده المرسل من المستقبل أثناء العملية الاتصالية، وتبين التغذية الراجعة نسبة نجاح العملية الاتصالية، فعن طريقها يعرف المرسل إن كانت الرسالة وصلت للمستقبل وفهمها كما ينبغي أم لا، وفي حال عدم فهم المستقبل للرسالة على المرسل إعادة صياغة الرسالة وتعديل الفهم الخاطئ لدى المستقبل</a:t>
            </a:r>
            <a:br>
              <a:rPr lang="ar-YE" sz="2000" dirty="0"/>
            </a:br>
            <a:br>
              <a:rPr lang="ar-YE" sz="2000" dirty="0"/>
            </a:b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71996"/>
    </mc:Choice>
    <mc:Fallback xmlns="">
      <p:transition spd="slow" advTm="7199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just" rtl="1" fontAlgn="base">
              <a:lnSpc>
                <a:spcPct val="150000"/>
              </a:lnSpc>
            </a:pPr>
            <a:r>
              <a:rPr lang="ar-JO" sz="1600" dirty="0">
                <a:solidFill>
                  <a:srgbClr val="000000"/>
                </a:solidFill>
                <a:latin typeface="Alexandria Black" pitchFamily="2" charset="-78"/>
                <a:cs typeface="Alexandria Black" pitchFamily="2" charset="-78"/>
              </a:rPr>
              <a:t>    </a:t>
            </a:r>
            <a:r>
              <a:rPr lang="ar-YE" sz="2000" b="0" i="0" dirty="0">
                <a:solidFill>
                  <a:srgbClr val="333333"/>
                </a:solidFill>
                <a:effectLst/>
                <a:latin typeface="Alexandria Black" pitchFamily="2" charset="-78"/>
                <a:cs typeface="Alexandria Black" pitchFamily="2" charset="-78"/>
              </a:rPr>
              <a:t>الهدف: </a:t>
            </a:r>
            <a:endParaRPr lang="ar-JO" sz="2000" b="0" i="0" dirty="0">
              <a:solidFill>
                <a:srgbClr val="333333"/>
              </a:solidFill>
              <a:effectLst/>
              <a:latin typeface="Alexandria Black" pitchFamily="2" charset="-78"/>
              <a:cs typeface="Alexandria Black" pitchFamily="2" charset="-78"/>
            </a:endParaRPr>
          </a:p>
          <a:p>
            <a:pPr algn="just" rtl="1" fontAlgn="base">
              <a:lnSpc>
                <a:spcPct val="150000"/>
              </a:lnSpc>
            </a:pPr>
            <a:r>
              <a:rPr lang="ar-YE" sz="1600" b="0" i="0" dirty="0">
                <a:solidFill>
                  <a:srgbClr val="333333"/>
                </a:solidFill>
                <a:effectLst/>
                <a:latin typeface="Alexandria Light" pitchFamily="2" charset="-78"/>
                <a:cs typeface="Alexandria Light" pitchFamily="2" charset="-78"/>
              </a:rPr>
              <a:t>هو الغاية من عملية الاتصال، لذا على المرسل أن يحدد الهدف من نقل الرسالة إلى المستقبل، ويحدد المستقبل الذي يود توجيه الرسالة إليه بطريقة واضحة ومناسبة بالنسبة له وللمستقبل. </a:t>
            </a:r>
            <a:endParaRPr lang="ar-JO" sz="1600" b="0" i="0" dirty="0">
              <a:solidFill>
                <a:srgbClr val="333333"/>
              </a:solidFill>
              <a:effectLst/>
              <a:latin typeface="Alexandria Light" pitchFamily="2" charset="-78"/>
              <a:cs typeface="Alexandria Light" pitchFamily="2" charset="-78"/>
            </a:endParaRPr>
          </a:p>
          <a:p>
            <a:pPr algn="just" rtl="1" fontAlgn="base">
              <a:lnSpc>
                <a:spcPct val="150000"/>
              </a:lnSpc>
            </a:pPr>
            <a:endParaRPr lang="ar-JO" sz="1600" b="0" i="0" dirty="0">
              <a:solidFill>
                <a:srgbClr val="333333"/>
              </a:solidFill>
              <a:effectLst/>
              <a:latin typeface="Alexandria Light" pitchFamily="2" charset="-78"/>
              <a:cs typeface="Alexandria Light" pitchFamily="2" charset="-78"/>
            </a:endParaRPr>
          </a:p>
          <a:p>
            <a:pPr algn="just" rtl="1" fontAlgn="base">
              <a:lnSpc>
                <a:spcPct val="150000"/>
              </a:lnSpc>
            </a:pPr>
            <a:r>
              <a:rPr lang="ar-YE" sz="2000" dirty="0">
                <a:solidFill>
                  <a:srgbClr val="333333"/>
                </a:solidFill>
                <a:latin typeface="Alexandria Black" pitchFamily="2" charset="-78"/>
                <a:cs typeface="Alexandria Black" pitchFamily="2" charset="-78"/>
              </a:rPr>
              <a:t>التشويش: </a:t>
            </a:r>
            <a:endParaRPr lang="ar-JO" sz="2000" dirty="0">
              <a:solidFill>
                <a:srgbClr val="333333"/>
              </a:solidFill>
              <a:latin typeface="Alexandria Black" pitchFamily="2" charset="-78"/>
              <a:cs typeface="Alexandria Black" pitchFamily="2" charset="-78"/>
            </a:endParaRPr>
          </a:p>
          <a:p>
            <a:pPr algn="just" rtl="1" fontAlgn="base">
              <a:lnSpc>
                <a:spcPct val="150000"/>
              </a:lnSpc>
            </a:pPr>
            <a:r>
              <a:rPr lang="ar-YE" sz="1600" dirty="0">
                <a:solidFill>
                  <a:srgbClr val="333333"/>
                </a:solidFill>
                <a:latin typeface="Alexandria Light" pitchFamily="2" charset="-78"/>
                <a:cs typeface="Alexandria Light" pitchFamily="2" charset="-78"/>
              </a:rPr>
              <a:t>هو مجموعة العوامل الداخلية والخارجية التي تؤثر في معنى الرسالة ومنها: أصوات السيارات كعامل خارجي، وأفكار قد تشوش المرسل كعامل داخلي.</a:t>
            </a:r>
            <a:endParaRPr lang="ar-JO" sz="1600" dirty="0">
              <a:solidFill>
                <a:srgbClr val="333333"/>
              </a:solidFill>
              <a:latin typeface="Alexandria Light" pitchFamily="2" charset="-78"/>
              <a:cs typeface="Alexandria Light" pitchFamily="2" charset="-78"/>
            </a:endParaRPr>
          </a:p>
          <a:p>
            <a:pPr algn="just" rtl="1" fontAlgn="base">
              <a:lnSpc>
                <a:spcPct val="150000"/>
              </a:lnSpc>
            </a:pPr>
            <a:endParaRPr lang="ar-JO" sz="1600" dirty="0">
              <a:solidFill>
                <a:srgbClr val="333333"/>
              </a:solidFill>
              <a:latin typeface="Alexandria Light" pitchFamily="2" charset="-78"/>
              <a:cs typeface="Alexandria Light" pitchFamily="2" charset="-78"/>
            </a:endParaRPr>
          </a:p>
          <a:p>
            <a:pPr algn="just" rtl="1" fontAlgn="base">
              <a:lnSpc>
                <a:spcPct val="150000"/>
              </a:lnSpc>
            </a:pPr>
            <a:r>
              <a:rPr lang="ar-YE" sz="2000" b="0" i="0" dirty="0">
                <a:solidFill>
                  <a:srgbClr val="333333"/>
                </a:solidFill>
                <a:effectLst/>
                <a:latin typeface="DroidArabicKufi-Regular"/>
              </a:rPr>
              <a:t> </a:t>
            </a:r>
            <a:r>
              <a:rPr lang="ar-YE" sz="2000" dirty="0">
                <a:solidFill>
                  <a:srgbClr val="333333"/>
                </a:solidFill>
                <a:latin typeface="Alexandria Black" pitchFamily="2" charset="-78"/>
                <a:cs typeface="Alexandria Black" pitchFamily="2" charset="-78"/>
              </a:rPr>
              <a:t>البيئة: </a:t>
            </a:r>
            <a:endParaRPr lang="ar-JO" sz="2000" dirty="0">
              <a:solidFill>
                <a:srgbClr val="333333"/>
              </a:solidFill>
              <a:latin typeface="Alexandria Black" pitchFamily="2" charset="-78"/>
              <a:cs typeface="Alexandria Black" pitchFamily="2" charset="-78"/>
            </a:endParaRPr>
          </a:p>
          <a:p>
            <a:pPr algn="r" rtl="1" fontAlgn="base">
              <a:lnSpc>
                <a:spcPct val="150000"/>
              </a:lnSpc>
            </a:pPr>
            <a:r>
              <a:rPr lang="ar-YE" sz="1600" dirty="0">
                <a:solidFill>
                  <a:srgbClr val="333333"/>
                </a:solidFill>
                <a:latin typeface="Alexandria Light" pitchFamily="2" charset="-78"/>
                <a:cs typeface="Alexandria Light" pitchFamily="2" charset="-78"/>
              </a:rPr>
              <a:t>هي </a:t>
            </a:r>
            <a:r>
              <a:rPr lang="ar-JO" sz="1600" dirty="0">
                <a:solidFill>
                  <a:srgbClr val="333333"/>
                </a:solidFill>
                <a:latin typeface="Alexandria Light" pitchFamily="2" charset="-78"/>
                <a:cs typeface="Alexandria Light" pitchFamily="2" charset="-78"/>
              </a:rPr>
              <a:t>الوسط</a:t>
            </a:r>
            <a:r>
              <a:rPr lang="ar-YE" sz="1600" dirty="0">
                <a:solidFill>
                  <a:srgbClr val="333333"/>
                </a:solidFill>
                <a:latin typeface="Alexandria Light" pitchFamily="2" charset="-78"/>
                <a:cs typeface="Alexandria Light" pitchFamily="2" charset="-78"/>
              </a:rPr>
              <a:t> الذي تتم فيه عملية التواصل. </a:t>
            </a:r>
            <a:r>
              <a:rPr lang="ar-JO" sz="1600" dirty="0">
                <a:solidFill>
                  <a:srgbClr val="333333"/>
                </a:solidFill>
                <a:latin typeface="Alexandria Light" pitchFamily="2" charset="-78"/>
                <a:cs typeface="Alexandria Light" pitchFamily="2" charset="-78"/>
              </a:rPr>
              <a:t>بكل محيطها وظروفها وتشمل بيئة عملية الاتصال على ما يأتي:</a:t>
            </a:r>
            <a:br>
              <a:rPr lang="ar-YE" sz="2000" dirty="0"/>
            </a:br>
            <a:br>
              <a:rPr lang="ar-YE" sz="2000" dirty="0"/>
            </a:b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chemeClr val="tx1"/>
              </a:solidFill>
              <a:latin typeface="Alexandria Black" pitchFamily="2" charset="-78"/>
              <a:cs typeface="Alexandria Black" pitchFamily="2" charset="-78"/>
            </a:endParaRPr>
          </a:p>
          <a:p>
            <a:pPr algn="ctr"/>
            <a:endParaRPr lang="ar-JO" sz="2000" b="1" dirty="0">
              <a:solidFill>
                <a:schemeClr val="tx1"/>
              </a:solidFill>
              <a:latin typeface="Alexandria Black" pitchFamily="2" charset="-78"/>
              <a:cs typeface="Alexandria Black" pitchFamily="2" charset="-78"/>
            </a:endParaRPr>
          </a:p>
          <a:p>
            <a:pPr algn="ctr"/>
            <a:endParaRPr lang="ar-JO" sz="1600" dirty="0">
              <a:solidFill>
                <a:schemeClr val="tx1"/>
              </a:solidFill>
              <a:latin typeface="Alexandria Light" pitchFamily="2" charset="-78"/>
              <a:cs typeface="Alexandria Light" pitchFamily="2" charset="-78"/>
            </a:endParaRPr>
          </a:p>
          <a:p>
            <a:pPr algn="just" rtl="1" fontAlgn="base">
              <a:lnSpc>
                <a:spcPct val="150000"/>
              </a:lnSpc>
            </a:pPr>
            <a:r>
              <a:rPr lang="ar-JO" sz="1600" dirty="0">
                <a:solidFill>
                  <a:schemeClr val="tx1"/>
                </a:solidFill>
                <a:latin typeface="Alexandria SemiBold" pitchFamily="2" charset="-78"/>
                <a:cs typeface="Alexandria SemiBold" pitchFamily="2" charset="-78"/>
              </a:rPr>
              <a:t> * </a:t>
            </a:r>
            <a:r>
              <a:rPr lang="ar-YE" sz="1600" dirty="0">
                <a:solidFill>
                  <a:schemeClr val="tx1"/>
                </a:solidFill>
                <a:latin typeface="Alexandria SemiBold" pitchFamily="2" charset="-78"/>
                <a:cs typeface="Alexandria SemiBold" pitchFamily="2" charset="-78"/>
              </a:rPr>
              <a:t>البيئة المادية: </a:t>
            </a:r>
            <a:endParaRPr lang="ar-JO" sz="1600" dirty="0">
              <a:solidFill>
                <a:schemeClr val="tx1"/>
              </a:solidFill>
              <a:latin typeface="Alexandria SemiBold" pitchFamily="2" charset="-78"/>
              <a:cs typeface="Alexandria SemiBold" pitchFamily="2" charset="-78"/>
            </a:endParaRPr>
          </a:p>
          <a:p>
            <a:pPr algn="just" rtl="1" fontAlgn="base">
              <a:lnSpc>
                <a:spcPct val="150000"/>
              </a:lnSpc>
            </a:pPr>
            <a:r>
              <a:rPr lang="ar-YE" sz="1600" dirty="0">
                <a:solidFill>
                  <a:schemeClr val="tx1"/>
                </a:solidFill>
                <a:latin typeface="Alexandria Light" pitchFamily="2" charset="-78"/>
                <a:cs typeface="Alexandria Light" pitchFamily="2" charset="-78"/>
              </a:rPr>
              <a:t>وتشمل الظروف المادية المحيطة بعناصر </a:t>
            </a:r>
            <a:r>
              <a:rPr lang="ar-JO" sz="1600" dirty="0">
                <a:solidFill>
                  <a:schemeClr val="tx1"/>
                </a:solidFill>
                <a:latin typeface="Alexandria Light" pitchFamily="2" charset="-78"/>
                <a:cs typeface="Alexandria Light" pitchFamily="2" charset="-78"/>
              </a:rPr>
              <a:t>الا</a:t>
            </a:r>
            <a:r>
              <a:rPr lang="ar-YE" sz="1600" dirty="0">
                <a:solidFill>
                  <a:schemeClr val="tx1"/>
                </a:solidFill>
                <a:latin typeface="Alexandria Light" pitchFamily="2" charset="-78"/>
                <a:cs typeface="Alexandria Light" pitchFamily="2" charset="-78"/>
              </a:rPr>
              <a:t>تصال مثل الحرارة والضوء و</a:t>
            </a:r>
            <a:r>
              <a:rPr lang="ar-JO" sz="1600" dirty="0">
                <a:solidFill>
                  <a:schemeClr val="tx1"/>
                </a:solidFill>
                <a:latin typeface="Alexandria Light" pitchFamily="2" charset="-78"/>
                <a:cs typeface="Alexandria Light" pitchFamily="2" charset="-78"/>
              </a:rPr>
              <a:t>الأثاث</a:t>
            </a:r>
            <a:r>
              <a:rPr lang="ar-YE" sz="1600" dirty="0">
                <a:solidFill>
                  <a:schemeClr val="tx1"/>
                </a:solidFill>
                <a:latin typeface="Alexandria Light" pitchFamily="2" charset="-78"/>
                <a:cs typeface="Alexandria Light" pitchFamily="2" charset="-78"/>
              </a:rPr>
              <a:t> وتنظيمه الروائح والسيارات والتلفاز وغيرها.</a:t>
            </a:r>
            <a:endParaRPr lang="ar-JO" sz="1600" dirty="0">
              <a:solidFill>
                <a:schemeClr val="tx1"/>
              </a:solidFill>
              <a:latin typeface="Alexandria Light" pitchFamily="2" charset="-78"/>
              <a:cs typeface="Alexandria Light" pitchFamily="2" charset="-78"/>
            </a:endParaRPr>
          </a:p>
          <a:p>
            <a:pPr algn="just" rtl="1" fontAlgn="base">
              <a:lnSpc>
                <a:spcPct val="150000"/>
              </a:lnSpc>
            </a:pPr>
            <a:r>
              <a:rPr lang="ar-YE" sz="1600" dirty="0">
                <a:solidFill>
                  <a:schemeClr val="tx1"/>
                </a:solidFill>
              </a:rPr>
              <a:t> </a:t>
            </a:r>
            <a:r>
              <a:rPr lang="ar-YE" sz="1600" dirty="0">
                <a:solidFill>
                  <a:schemeClr val="tx1"/>
                </a:solidFill>
                <a:latin typeface="Alexandria SemiBold" pitchFamily="2" charset="-78"/>
                <a:cs typeface="Alexandria SemiBold" pitchFamily="2" charset="-78"/>
              </a:rPr>
              <a:t>● البيئة الثقافية: </a:t>
            </a:r>
            <a:endParaRPr lang="ar-JO" sz="1600" dirty="0">
              <a:solidFill>
                <a:schemeClr val="tx1"/>
              </a:solidFill>
              <a:latin typeface="Alexandria SemiBold" pitchFamily="2" charset="-78"/>
              <a:cs typeface="Alexandria SemiBold" pitchFamily="2" charset="-78"/>
            </a:endParaRPr>
          </a:p>
          <a:p>
            <a:pPr algn="just" rtl="1" fontAlgn="base">
              <a:lnSpc>
                <a:spcPct val="150000"/>
              </a:lnSpc>
            </a:pPr>
            <a:r>
              <a:rPr lang="ar-YE" sz="1600" dirty="0">
                <a:solidFill>
                  <a:schemeClr val="tx1"/>
                </a:solidFill>
                <a:latin typeface="Alexandria Light" pitchFamily="2" charset="-78"/>
                <a:cs typeface="Alexandria Light" pitchFamily="2" charset="-78"/>
              </a:rPr>
              <a:t>وتشمل </a:t>
            </a:r>
            <a:r>
              <a:rPr lang="ar-JO" sz="1600" dirty="0">
                <a:solidFill>
                  <a:schemeClr val="tx1"/>
                </a:solidFill>
                <a:latin typeface="Alexandria Light" pitchFamily="2" charset="-78"/>
                <a:cs typeface="Alexandria Light" pitchFamily="2" charset="-78"/>
              </a:rPr>
              <a:t>العناصر </a:t>
            </a:r>
            <a:r>
              <a:rPr lang="ar-YE" sz="1600" dirty="0">
                <a:solidFill>
                  <a:schemeClr val="tx1"/>
                </a:solidFill>
                <a:latin typeface="Alexandria Light" pitchFamily="2" charset="-78"/>
                <a:cs typeface="Alexandria Light" pitchFamily="2" charset="-78"/>
              </a:rPr>
              <a:t>الثقافية والسلوكيات المتمثلة في العادات والتقاليد السائدة والمستقرة في المجتمع </a:t>
            </a:r>
            <a:r>
              <a:rPr lang="ar-JO" sz="1600" dirty="0">
                <a:solidFill>
                  <a:schemeClr val="tx1"/>
                </a:solidFill>
                <a:latin typeface="Alexandria Light" pitchFamily="2" charset="-78"/>
                <a:cs typeface="Alexandria Light" pitchFamily="2" charset="-78"/>
              </a:rPr>
              <a:t>.</a:t>
            </a:r>
          </a:p>
          <a:p>
            <a:pPr algn="just" rtl="1" fontAlgn="base">
              <a:lnSpc>
                <a:spcPct val="150000"/>
              </a:lnSpc>
            </a:pPr>
            <a:r>
              <a:rPr lang="ar-YE" sz="1600" dirty="0">
                <a:solidFill>
                  <a:schemeClr val="tx1"/>
                </a:solidFill>
              </a:rPr>
              <a:t> </a:t>
            </a:r>
            <a:r>
              <a:rPr lang="ar-YE" sz="1600" dirty="0">
                <a:solidFill>
                  <a:schemeClr val="tx1"/>
                </a:solidFill>
                <a:latin typeface="Alexandria SemiBold" pitchFamily="2" charset="-78"/>
                <a:cs typeface="Alexandria SemiBold" pitchFamily="2" charset="-78"/>
              </a:rPr>
              <a:t>● البيئة االجتماعية: </a:t>
            </a:r>
            <a:endParaRPr lang="ar-JO" sz="1600" dirty="0">
              <a:solidFill>
                <a:schemeClr val="tx1"/>
              </a:solidFill>
              <a:latin typeface="Alexandria SemiBold" pitchFamily="2" charset="-78"/>
              <a:cs typeface="Alexandria SemiBold" pitchFamily="2" charset="-78"/>
            </a:endParaRPr>
          </a:p>
          <a:p>
            <a:pPr algn="just" rtl="1" fontAlgn="base">
              <a:lnSpc>
                <a:spcPct val="150000"/>
              </a:lnSpc>
            </a:pPr>
            <a:r>
              <a:rPr lang="ar-YE" sz="1600" dirty="0">
                <a:solidFill>
                  <a:schemeClr val="tx1"/>
                </a:solidFill>
                <a:latin typeface="Alexandria Light" pitchFamily="2" charset="-78"/>
                <a:cs typeface="Alexandria Light" pitchFamily="2" charset="-78"/>
              </a:rPr>
              <a:t>وتشمل نظم التعامل مع </a:t>
            </a:r>
            <a:r>
              <a:rPr lang="ar-JO" sz="1600" dirty="0">
                <a:solidFill>
                  <a:schemeClr val="tx1"/>
                </a:solidFill>
                <a:latin typeface="Alexandria Light" pitchFamily="2" charset="-78"/>
                <a:cs typeface="Alexandria Light" pitchFamily="2" charset="-78"/>
              </a:rPr>
              <a:t>الأف</a:t>
            </a:r>
            <a:r>
              <a:rPr lang="ar-YE" sz="1600" dirty="0">
                <a:solidFill>
                  <a:schemeClr val="tx1"/>
                </a:solidFill>
                <a:latin typeface="Alexandria Light" pitchFamily="2" charset="-78"/>
                <a:cs typeface="Alexandria Light" pitchFamily="2" charset="-78"/>
              </a:rPr>
              <a:t>راد والجماعات المختلفة ونسبة التعليم </a:t>
            </a:r>
            <a:r>
              <a:rPr lang="ar-JO" sz="1600" dirty="0">
                <a:solidFill>
                  <a:schemeClr val="tx1"/>
                </a:solidFill>
                <a:latin typeface="Alexandria Light" pitchFamily="2" charset="-78"/>
                <a:cs typeface="Alexandria Light" pitchFamily="2" charset="-78"/>
              </a:rPr>
              <a:t>والأمية واختلاف الجنس و</a:t>
            </a:r>
            <a:r>
              <a:rPr lang="ar-YE" sz="1600" dirty="0">
                <a:solidFill>
                  <a:schemeClr val="tx1"/>
                </a:solidFill>
                <a:latin typeface="Alexandria Light" pitchFamily="2" charset="-78"/>
                <a:cs typeface="Alexandria Light" pitchFamily="2" charset="-78"/>
              </a:rPr>
              <a:t>المراحل العمرية </a:t>
            </a:r>
            <a:r>
              <a:rPr lang="ar-JO" sz="1600" dirty="0">
                <a:solidFill>
                  <a:schemeClr val="tx1"/>
                </a:solidFill>
                <a:latin typeface="Alexandria Light" pitchFamily="2" charset="-78"/>
                <a:cs typeface="Alexandria Light" pitchFamily="2" charset="-78"/>
              </a:rPr>
              <a:t>.</a:t>
            </a:r>
          </a:p>
          <a:p>
            <a:pPr algn="just" rtl="1" fontAlgn="base">
              <a:lnSpc>
                <a:spcPct val="150000"/>
              </a:lnSpc>
            </a:pPr>
            <a:r>
              <a:rPr lang="ar-YE" sz="1600" dirty="0">
                <a:solidFill>
                  <a:schemeClr val="tx1"/>
                </a:solidFill>
              </a:rPr>
              <a:t> </a:t>
            </a:r>
            <a:r>
              <a:rPr lang="ar-YE" sz="1600" dirty="0">
                <a:solidFill>
                  <a:schemeClr val="tx1"/>
                </a:solidFill>
                <a:latin typeface="Alexandria SemiBold" pitchFamily="2" charset="-78"/>
                <a:cs typeface="Alexandria SemiBold" pitchFamily="2" charset="-78"/>
              </a:rPr>
              <a:t>● البيئة الجغرافية: </a:t>
            </a:r>
            <a:endParaRPr lang="ar-JO" sz="1600" dirty="0">
              <a:solidFill>
                <a:schemeClr val="tx1"/>
              </a:solidFill>
              <a:latin typeface="Alexandria SemiBold" pitchFamily="2" charset="-78"/>
              <a:cs typeface="Alexandria SemiBold" pitchFamily="2" charset="-78"/>
            </a:endParaRPr>
          </a:p>
          <a:p>
            <a:pPr algn="just" rtl="1" fontAlgn="base">
              <a:lnSpc>
                <a:spcPct val="150000"/>
              </a:lnSpc>
            </a:pPr>
            <a:r>
              <a:rPr lang="ar-YE" sz="1600" dirty="0">
                <a:solidFill>
                  <a:schemeClr val="tx1"/>
                </a:solidFill>
                <a:latin typeface="Alexandria Light" pitchFamily="2" charset="-78"/>
                <a:cs typeface="Alexandria Light" pitchFamily="2" charset="-78"/>
              </a:rPr>
              <a:t>وتتمثل في التضاريس والمناخ الذي يتميز به مكان</a:t>
            </a:r>
            <a:r>
              <a:rPr lang="ar-JO" sz="1600" dirty="0">
                <a:solidFill>
                  <a:schemeClr val="tx1"/>
                </a:solidFill>
                <a:latin typeface="Alexandria Light" pitchFamily="2" charset="-78"/>
                <a:cs typeface="Alexandria Light" pitchFamily="2" charset="-78"/>
              </a:rPr>
              <a:t> الا</a:t>
            </a:r>
            <a:r>
              <a:rPr lang="ar-YE" sz="1600" dirty="0">
                <a:solidFill>
                  <a:schemeClr val="tx1"/>
                </a:solidFill>
                <a:latin typeface="Alexandria Light" pitchFamily="2" charset="-78"/>
                <a:cs typeface="Alexandria Light" pitchFamily="2" charset="-78"/>
              </a:rPr>
              <a:t>تصال، فالبيئة الجبلية تختلف عن البيئة الساحلية، والبيئة الصحراوية تختلف عن البيئة الممطرة، </a:t>
            </a:r>
            <a:r>
              <a:rPr lang="ar-JO"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rPr>
              <a:t>الحارة </a:t>
            </a:r>
            <a:r>
              <a:rPr lang="ar-JO"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rPr>
              <a:t>الباردة، والبيئة الريفية غير البيئة المدنية، فلكل منها صفاتها وظروفها الخاصة التي تؤثر في عملية اإلتصال.</a:t>
            </a:r>
            <a:endParaRPr lang="ar-JO" sz="1600" dirty="0">
              <a:solidFill>
                <a:schemeClr val="tx1"/>
              </a:solidFill>
              <a:latin typeface="Alexandria Light" pitchFamily="2" charset="-78"/>
              <a:cs typeface="Alexandria Light" pitchFamily="2" charset="-78"/>
            </a:endParaRPr>
          </a:p>
          <a:p>
            <a:pPr algn="just" rtl="1" fontAlgn="base">
              <a:lnSpc>
                <a:spcPct val="150000"/>
              </a:lnSpc>
            </a:pPr>
            <a:r>
              <a:rPr lang="ar-YE" sz="1600" dirty="0">
                <a:solidFill>
                  <a:schemeClr val="tx1"/>
                </a:solidFill>
              </a:rPr>
              <a:t> </a:t>
            </a:r>
            <a:r>
              <a:rPr lang="ar-YE" sz="1600" dirty="0">
                <a:solidFill>
                  <a:schemeClr val="tx1"/>
                </a:solidFill>
                <a:latin typeface="Alexandria SemiBold" pitchFamily="2" charset="-78"/>
                <a:cs typeface="Alexandria SemiBold" pitchFamily="2" charset="-78"/>
              </a:rPr>
              <a:t>● البيئة الداخلية:</a:t>
            </a:r>
            <a:endParaRPr lang="ar-JO" sz="1600" dirty="0">
              <a:solidFill>
                <a:schemeClr val="tx1"/>
              </a:solidFill>
              <a:latin typeface="Alexandria SemiBold" pitchFamily="2" charset="-78"/>
              <a:cs typeface="Alexandria SemiBold" pitchFamily="2" charset="-78"/>
            </a:endParaRPr>
          </a:p>
          <a:p>
            <a:pPr algn="r" rtl="1" fontAlgn="base">
              <a:lnSpc>
                <a:spcPct val="150000"/>
              </a:lnSpc>
            </a:pPr>
            <a:r>
              <a:rPr lang="ar-YE" sz="1600" dirty="0">
                <a:solidFill>
                  <a:schemeClr val="tx1"/>
                </a:solidFill>
              </a:rPr>
              <a:t> </a:t>
            </a:r>
            <a:r>
              <a:rPr lang="ar-YE" sz="1600" dirty="0">
                <a:solidFill>
                  <a:schemeClr val="tx1"/>
                </a:solidFill>
                <a:latin typeface="Alexandria Light" pitchFamily="2" charset="-78"/>
                <a:cs typeface="Alexandria Light" pitchFamily="2" charset="-78"/>
              </a:rPr>
              <a:t>وهي الحالة النفسية التي يتواجد فيها الفرد أثناء عملية </a:t>
            </a:r>
            <a:r>
              <a:rPr lang="ar-JO" sz="1600" dirty="0">
                <a:solidFill>
                  <a:schemeClr val="tx1"/>
                </a:solidFill>
                <a:latin typeface="Alexandria Light" pitchFamily="2" charset="-78"/>
                <a:cs typeface="Alexandria Light" pitchFamily="2" charset="-78"/>
              </a:rPr>
              <a:t>الات</a:t>
            </a:r>
            <a:r>
              <a:rPr lang="ar-YE" sz="1600" dirty="0">
                <a:solidFill>
                  <a:schemeClr val="tx1"/>
                </a:solidFill>
                <a:latin typeface="Alexandria Light" pitchFamily="2" charset="-78"/>
                <a:cs typeface="Alexandria Light" pitchFamily="2" charset="-78"/>
              </a:rPr>
              <a:t>صال </a:t>
            </a:r>
            <a:r>
              <a:rPr lang="ar-JO" sz="1600" dirty="0">
                <a:solidFill>
                  <a:schemeClr val="tx1"/>
                </a:solidFill>
                <a:latin typeface="Alexandria Light" pitchFamily="2" charset="-78"/>
                <a:cs typeface="Alexandria Light" pitchFamily="2" charset="-78"/>
              </a:rPr>
              <a:t>كالإن</a:t>
            </a:r>
            <a:r>
              <a:rPr lang="ar-YE" sz="1600" dirty="0">
                <a:solidFill>
                  <a:schemeClr val="tx1"/>
                </a:solidFill>
                <a:latin typeface="Alexandria Light" pitchFamily="2" charset="-78"/>
                <a:cs typeface="Alexandria Light" pitchFamily="2" charset="-78"/>
              </a:rPr>
              <a:t>فعال والهدوء و</a:t>
            </a:r>
            <a:r>
              <a:rPr lang="ar-JO" sz="1600" dirty="0">
                <a:solidFill>
                  <a:schemeClr val="tx1"/>
                </a:solidFill>
                <a:latin typeface="Alexandria Light" pitchFamily="2" charset="-78"/>
                <a:cs typeface="Alexandria Light" pitchFamily="2" charset="-78"/>
              </a:rPr>
              <a:t>القلق</a:t>
            </a:r>
            <a:r>
              <a:rPr lang="ar-YE" sz="1600" dirty="0">
                <a:solidFill>
                  <a:schemeClr val="tx1"/>
                </a:solidFill>
                <a:latin typeface="Alexandria Light" pitchFamily="2" charset="-78"/>
                <a:cs typeface="Alexandria Light" pitchFamily="2" charset="-78"/>
              </a:rPr>
              <a:t> والراحة.</a:t>
            </a:r>
            <a:br>
              <a:rPr lang="ar-YE" sz="2000" dirty="0">
                <a:solidFill>
                  <a:schemeClr val="tx1"/>
                </a:solidFill>
              </a:rPr>
            </a:br>
            <a:endParaRPr lang="ar-JO" sz="2000" b="1" dirty="0">
              <a:solidFill>
                <a:schemeClr val="tx1"/>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360170" y="1934288"/>
            <a:ext cx="3792513" cy="3911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r>
              <a:rPr lang="ar-JO" sz="2000" b="1" dirty="0">
                <a:solidFill>
                  <a:srgbClr val="00B0F0"/>
                </a:solidFill>
                <a:latin typeface="Alexandria ExtraBold" pitchFamily="2" charset="-78"/>
                <a:cs typeface="Alexandria ExtraBold" pitchFamily="2" charset="-78"/>
              </a:rPr>
              <a:t>مهارات الاتصال</a:t>
            </a: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just" rtl="1"/>
            <a:r>
              <a:rPr lang="ar-JO" sz="2000" dirty="0">
                <a:solidFill>
                  <a:schemeClr val="tx1"/>
                </a:solidFill>
              </a:rPr>
              <a:t>     </a:t>
            </a:r>
            <a:r>
              <a:rPr lang="ar-YE" sz="1600" dirty="0">
                <a:solidFill>
                  <a:schemeClr val="tx1"/>
                </a:solidFill>
                <a:latin typeface="Alexandria Light" pitchFamily="2" charset="-78"/>
                <a:cs typeface="Alexandria Light" pitchFamily="2" charset="-78"/>
              </a:rPr>
              <a:t>قد أثبتت بعض الدراسات أن %85 من نجاح الفرد في حياته الشخصية والعملية يتوقف على مدى استخدامه للمهارات ا</a:t>
            </a:r>
            <a:r>
              <a:rPr lang="ar-JO" sz="1600" dirty="0">
                <a:solidFill>
                  <a:schemeClr val="tx1"/>
                </a:solidFill>
                <a:latin typeface="Alexandria Light" pitchFamily="2" charset="-78"/>
                <a:cs typeface="Alexandria Light" pitchFamily="2" charset="-78"/>
              </a:rPr>
              <a:t>لا</a:t>
            </a:r>
            <a:r>
              <a:rPr lang="ar-YE" sz="1600" dirty="0">
                <a:solidFill>
                  <a:schemeClr val="tx1"/>
                </a:solidFill>
                <a:latin typeface="Alexandria Light" pitchFamily="2" charset="-78"/>
                <a:cs typeface="Alexandria Light" pitchFamily="2" charset="-78"/>
              </a:rPr>
              <a:t>تصالية مع ذاته ومع </a:t>
            </a:r>
            <a:r>
              <a:rPr lang="ar-JO" sz="1600" dirty="0">
                <a:solidFill>
                  <a:schemeClr val="tx1"/>
                </a:solidFill>
                <a:latin typeface="Alexandria Light" pitchFamily="2" charset="-78"/>
                <a:cs typeface="Alexandria Light" pitchFamily="2" charset="-78"/>
              </a:rPr>
              <a:t>الآ</a:t>
            </a:r>
            <a:r>
              <a:rPr lang="ar-YE" sz="1600" dirty="0">
                <a:solidFill>
                  <a:schemeClr val="tx1"/>
                </a:solidFill>
                <a:latin typeface="Alexandria Light" pitchFamily="2" charset="-78"/>
                <a:cs typeface="Alexandria Light" pitchFamily="2" charset="-78"/>
              </a:rPr>
              <a:t>خرين، حيث يقوم </a:t>
            </a:r>
            <a:r>
              <a:rPr lang="ar-JO" sz="1600" dirty="0">
                <a:solidFill>
                  <a:schemeClr val="tx1"/>
                </a:solidFill>
                <a:latin typeface="Alexandria Light" pitchFamily="2" charset="-78"/>
                <a:cs typeface="Alexandria Light" pitchFamily="2" charset="-78"/>
              </a:rPr>
              <a:t>الا</a:t>
            </a:r>
            <a:r>
              <a:rPr lang="ar-YE" sz="1600" dirty="0">
                <a:solidFill>
                  <a:schemeClr val="tx1"/>
                </a:solidFill>
                <a:latin typeface="Alexandria Light" pitchFamily="2" charset="-78"/>
                <a:cs typeface="Alexandria Light" pitchFamily="2" charset="-78"/>
              </a:rPr>
              <a:t>تصال بدور أساسي في نجاح </a:t>
            </a:r>
            <a:r>
              <a:rPr lang="ar-JO" sz="1600" dirty="0">
                <a:solidFill>
                  <a:schemeClr val="tx1"/>
                </a:solidFill>
                <a:latin typeface="Alexandria Light" pitchFamily="2" charset="-78"/>
                <a:cs typeface="Alexandria Light" pitchFamily="2" charset="-78"/>
              </a:rPr>
              <a:t>العلا</a:t>
            </a:r>
            <a:r>
              <a:rPr lang="ar-YE" sz="1600" dirty="0">
                <a:solidFill>
                  <a:schemeClr val="tx1"/>
                </a:solidFill>
                <a:latin typeface="Alexandria Light" pitchFamily="2" charset="-78"/>
                <a:cs typeface="Alexandria Light" pitchFamily="2" charset="-78"/>
              </a:rPr>
              <a:t>قات </a:t>
            </a:r>
            <a:r>
              <a:rPr lang="ar-JO" sz="1600" dirty="0">
                <a:solidFill>
                  <a:schemeClr val="tx1"/>
                </a:solidFill>
                <a:latin typeface="Alexandria Light" pitchFamily="2" charset="-78"/>
                <a:cs typeface="Alexandria Light" pitchFamily="2" charset="-78"/>
              </a:rPr>
              <a:t>الإ</a:t>
            </a:r>
            <a:r>
              <a:rPr lang="ar-YE" sz="1600" dirty="0">
                <a:solidFill>
                  <a:schemeClr val="tx1"/>
                </a:solidFill>
                <a:latin typeface="Alexandria Light" pitchFamily="2" charset="-78"/>
                <a:cs typeface="Alexandria Light" pitchFamily="2" charset="-78"/>
              </a:rPr>
              <a:t>نسانية في مختلف مج</a:t>
            </a:r>
            <a:r>
              <a:rPr lang="ar-JO" sz="1600" dirty="0">
                <a:solidFill>
                  <a:schemeClr val="tx1"/>
                </a:solidFill>
                <a:latin typeface="Alexandria Light" pitchFamily="2" charset="-78"/>
                <a:cs typeface="Alexandria Light" pitchFamily="2" charset="-78"/>
              </a:rPr>
              <a:t>الا</a:t>
            </a:r>
            <a:r>
              <a:rPr lang="ar-YE" sz="1600" dirty="0">
                <a:solidFill>
                  <a:schemeClr val="tx1"/>
                </a:solidFill>
                <a:latin typeface="Alexandria Light" pitchFamily="2" charset="-78"/>
                <a:cs typeface="Alexandria Light" pitchFamily="2" charset="-78"/>
              </a:rPr>
              <a:t>ت الحياة، فهو من المهارات الضرورية التي يتعين على جميع </a:t>
            </a:r>
            <a:r>
              <a:rPr lang="ar-JO" sz="1600" dirty="0">
                <a:solidFill>
                  <a:schemeClr val="tx1"/>
                </a:solidFill>
                <a:latin typeface="Alexandria Light" pitchFamily="2" charset="-78"/>
                <a:cs typeface="Alexandria Light" pitchFamily="2" charset="-78"/>
              </a:rPr>
              <a:t>الأ</a:t>
            </a:r>
            <a:r>
              <a:rPr lang="ar-YE" sz="1600" dirty="0">
                <a:solidFill>
                  <a:schemeClr val="tx1"/>
                </a:solidFill>
                <a:latin typeface="Alexandria Light" pitchFamily="2" charset="-78"/>
                <a:cs typeface="Alexandria Light" pitchFamily="2" charset="-78"/>
              </a:rPr>
              <a:t>فراد اكتسابها وتطبيقها في تعامالتهم، ليتمكنوا من تنمية ذواتهم وتطوير معارفهم لتحقيق مهامهم على أفضل وجه.</a:t>
            </a:r>
            <a:endParaRPr lang="ar-JO" sz="1600" b="1" dirty="0">
              <a:solidFill>
                <a:schemeClr val="tx1"/>
              </a:solidFill>
              <a:effectLst/>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45182C81-2355-4AD4-85C7-0D03DE89DE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9470" y="1934289"/>
            <a:ext cx="6370820" cy="3746233"/>
          </a:xfrm>
          <a:prstGeom prst="rect">
            <a:avLst/>
          </a:prstGeom>
        </p:spPr>
      </p:pic>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54553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0" i="0" dirty="0">
              <a:solidFill>
                <a:srgbClr val="000000"/>
              </a:solidFill>
              <a:effectLst/>
              <a:latin typeface="Alexandria Black" pitchFamily="2" charset="-78"/>
              <a:cs typeface="Alexandria Black" pitchFamily="2" charset="-78"/>
            </a:endParaRPr>
          </a:p>
          <a:p>
            <a:pPr algn="r" rtl="1"/>
            <a:endParaRPr lang="ar-JO" dirty="0">
              <a:solidFill>
                <a:srgbClr val="000000"/>
              </a:solidFill>
              <a:latin typeface="Alexandria Black" pitchFamily="2" charset="-78"/>
              <a:cs typeface="Alexandria Black" pitchFamily="2" charset="-78"/>
            </a:endParaRPr>
          </a:p>
          <a:p>
            <a:pPr algn="r" rtl="1"/>
            <a:endParaRPr lang="ar-JO" b="0" i="0" dirty="0">
              <a:solidFill>
                <a:srgbClr val="000000"/>
              </a:solidFill>
              <a:effectLst/>
              <a:latin typeface="Alexandria Black" pitchFamily="2" charset="-78"/>
              <a:cs typeface="Alexandria Black" pitchFamily="2" charset="-78"/>
            </a:endParaRPr>
          </a:p>
          <a:p>
            <a:pPr algn="r" rtl="1"/>
            <a:endParaRPr lang="ar-JO" b="0" i="0" dirty="0">
              <a:solidFill>
                <a:srgbClr val="000000"/>
              </a:solidFill>
              <a:effectLst/>
              <a:latin typeface="Alexandria Black" pitchFamily="2" charset="-78"/>
              <a:cs typeface="Alexandria Black" pitchFamily="2" charset="-78"/>
            </a:endParaRPr>
          </a:p>
          <a:p>
            <a:pPr algn="r" rtl="1"/>
            <a:endParaRPr lang="ar-JO" dirty="0">
              <a:solidFill>
                <a:srgbClr val="000000"/>
              </a:solidFill>
              <a:latin typeface="Alexandria Black" pitchFamily="2" charset="-78"/>
              <a:cs typeface="Alexandria Black" pitchFamily="2" charset="-78"/>
            </a:endParaRPr>
          </a:p>
          <a:p>
            <a:pPr algn="r" rtl="1"/>
            <a:endParaRPr lang="ar-JO" b="0" i="0" dirty="0">
              <a:solidFill>
                <a:srgbClr val="000000"/>
              </a:solidFill>
              <a:effectLst/>
              <a:latin typeface="Alexandria Black" pitchFamily="2" charset="-78"/>
              <a:cs typeface="Alexandria Black" pitchFamily="2" charset="-78"/>
            </a:endParaRPr>
          </a:p>
          <a:p>
            <a:pPr algn="r" rtl="1"/>
            <a:r>
              <a:rPr lang="ar-YE" b="0" i="0" dirty="0">
                <a:solidFill>
                  <a:srgbClr val="000000"/>
                </a:solidFill>
                <a:effectLst/>
                <a:latin typeface="Alexandria ExtraBold" pitchFamily="2" charset="-78"/>
                <a:cs typeface="Alexandria ExtraBold" pitchFamily="2" charset="-78"/>
              </a:rPr>
              <a:t>مهارات التواصل </a:t>
            </a:r>
            <a:r>
              <a:rPr lang="en-US" b="0" i="0" dirty="0">
                <a:solidFill>
                  <a:srgbClr val="000000"/>
                </a:solidFill>
                <a:effectLst/>
                <a:latin typeface="Alexandria ExtraBold" pitchFamily="2" charset="-78"/>
                <a:cs typeface="Alexandria ExtraBold" pitchFamily="2" charset="-78"/>
              </a:rPr>
              <a:t> </a:t>
            </a:r>
            <a:r>
              <a:rPr lang="ar-JO" b="0" i="0" dirty="0">
                <a:solidFill>
                  <a:srgbClr val="000000"/>
                </a:solidFill>
                <a:effectLst/>
                <a:latin typeface="Alexandria ExtraBold" pitchFamily="2" charset="-78"/>
                <a:cs typeface="Alexandria ExtraBold" pitchFamily="2" charset="-78"/>
              </a:rPr>
              <a:t>    </a:t>
            </a:r>
          </a:p>
          <a:p>
            <a:pPr algn="r">
              <a:lnSpc>
                <a:spcPct val="150000"/>
              </a:lnSpc>
            </a:pPr>
            <a:r>
              <a:rPr lang="ar-JO" sz="2000" b="0" i="0" dirty="0">
                <a:solidFill>
                  <a:srgbClr val="000000"/>
                </a:solidFill>
                <a:effectLst/>
                <a:latin typeface="Cairo"/>
              </a:rPr>
              <a:t>    </a:t>
            </a:r>
            <a:r>
              <a:rPr lang="ar-YE" sz="1600" b="0" i="0" dirty="0">
                <a:solidFill>
                  <a:srgbClr val="000000"/>
                </a:solidFill>
                <a:effectLst/>
                <a:latin typeface="Alexandria Light" pitchFamily="2" charset="-78"/>
                <a:cs typeface="Alexandria Light" pitchFamily="2" charset="-78"/>
              </a:rPr>
              <a:t>هي القدرات التي تستخدمها عند تقديم أو تلقي مختلف أنواع المعلومات مثل إيصال الأفكار والمشاعر للأطراف الأخرى، أو التعبير عمّا يحدث من حولك.</a:t>
            </a:r>
            <a:endParaRPr lang="ar-JO" sz="1600" b="0" i="0" dirty="0">
              <a:solidFill>
                <a:srgbClr val="000000"/>
              </a:solidFill>
              <a:effectLst/>
              <a:latin typeface="Alexandria Light" pitchFamily="2" charset="-78"/>
              <a:cs typeface="Alexandria Light" pitchFamily="2" charset="-78"/>
            </a:endParaRPr>
          </a:p>
          <a:p>
            <a:pPr algn="r">
              <a:lnSpc>
                <a:spcPct val="150000"/>
              </a:lnSpc>
            </a:pPr>
            <a:r>
              <a:rPr lang="ar-JO" sz="1600" dirty="0">
                <a:solidFill>
                  <a:srgbClr val="000000"/>
                </a:solidFill>
                <a:latin typeface="Alexandria Light" pitchFamily="2" charset="-78"/>
                <a:cs typeface="Alexandria Light" pitchFamily="2" charset="-78"/>
              </a:rPr>
              <a:t>وتشمل </a:t>
            </a:r>
            <a:r>
              <a:rPr lang="ar-YE" sz="1600" dirty="0">
                <a:solidFill>
                  <a:srgbClr val="000000"/>
                </a:solidFill>
                <a:latin typeface="Alexandria Light" pitchFamily="2" charset="-78"/>
                <a:cs typeface="Alexandria Light" pitchFamily="2" charset="-78"/>
              </a:rPr>
              <a:t>مهارات الاتصال الفعّال عدّة مهارات تعمل معًا في سياقات ومواقف مختلفة، </a:t>
            </a:r>
            <a:r>
              <a:rPr lang="ar-JO" sz="1600" dirty="0">
                <a:solidFill>
                  <a:srgbClr val="000000"/>
                </a:solidFill>
                <a:latin typeface="Alexandria Light" pitchFamily="2" charset="-78"/>
                <a:cs typeface="Alexandria Light" pitchFamily="2" charset="-78"/>
              </a:rPr>
              <a:t>و</a:t>
            </a:r>
            <a:r>
              <a:rPr lang="ar-YE" sz="1600" dirty="0">
                <a:solidFill>
                  <a:srgbClr val="000000"/>
                </a:solidFill>
                <a:latin typeface="Alexandria Light" pitchFamily="2" charset="-78"/>
                <a:cs typeface="Alexandria Light" pitchFamily="2" charset="-78"/>
              </a:rPr>
              <a:t>نذكر منها الآتي:</a:t>
            </a:r>
            <a:endParaRPr lang="ar-JO" sz="1600" dirty="0">
              <a:solidFill>
                <a:srgbClr val="000000"/>
              </a:solidFill>
              <a:latin typeface="Alexandria Light" pitchFamily="2" charset="-78"/>
              <a:cs typeface="Alexandria Light" pitchFamily="2" charset="-78"/>
            </a:endParaRPr>
          </a:p>
          <a:p>
            <a:pPr algn="r">
              <a:lnSpc>
                <a:spcPct val="150000"/>
              </a:lnSpc>
            </a:pPr>
            <a:endParaRPr lang="ar-JO" sz="1600" dirty="0">
              <a:solidFill>
                <a:srgbClr val="000000"/>
              </a:solidFill>
              <a:latin typeface="Alexandria Light" pitchFamily="2" charset="-78"/>
              <a:cs typeface="Alexandria Light" pitchFamily="2" charset="-78"/>
            </a:endParaRPr>
          </a:p>
          <a:p>
            <a:pPr algn="r"/>
            <a:r>
              <a:rPr lang="ar-JO" sz="1600" i="0" dirty="0">
                <a:solidFill>
                  <a:srgbClr val="000000"/>
                </a:solidFill>
                <a:effectLst/>
                <a:latin typeface="Alexandria SemiBold" pitchFamily="2" charset="-78"/>
                <a:cs typeface="Alexandria SemiBold" pitchFamily="2" charset="-78"/>
              </a:rPr>
              <a:t>1)  </a:t>
            </a:r>
            <a:r>
              <a:rPr lang="ar-YE" sz="1600" i="0" dirty="0">
                <a:solidFill>
                  <a:srgbClr val="000000"/>
                </a:solidFill>
                <a:effectLst/>
                <a:latin typeface="Alexandria SemiBold" pitchFamily="2" charset="-78"/>
                <a:cs typeface="Alexandria SemiBold" pitchFamily="2" charset="-78"/>
              </a:rPr>
              <a:t>الوضوح واختيار نبرة الصوت المناسبة</a:t>
            </a:r>
            <a:endParaRPr lang="ar-JO" sz="1600" i="0" dirty="0">
              <a:solidFill>
                <a:srgbClr val="000000"/>
              </a:solidFill>
              <a:effectLst/>
              <a:latin typeface="Alexandria SemiBold" pitchFamily="2" charset="-78"/>
              <a:cs typeface="Alexandria SemiBold" pitchFamily="2" charset="-78"/>
            </a:endParaRPr>
          </a:p>
          <a:p>
            <a:pPr algn="r"/>
            <a:endParaRPr lang="ar-YE" sz="1600" b="1" i="0" dirty="0">
              <a:solidFill>
                <a:srgbClr val="000000"/>
              </a:solidFill>
              <a:effectLst/>
              <a:latin typeface="Alexandria Light" pitchFamily="2" charset="-78"/>
              <a:cs typeface="Alexandria Light" pitchFamily="2" charset="-78"/>
            </a:endParaRPr>
          </a:p>
          <a:p>
            <a:pPr algn="r">
              <a:lnSpc>
                <a:spcPct val="150000"/>
              </a:lnSpc>
            </a:pPr>
            <a:r>
              <a:rPr lang="ar-JO" sz="1600" dirty="0">
                <a:solidFill>
                  <a:srgbClr val="000000"/>
                </a:solidFill>
                <a:latin typeface="Alexandria Light" pitchFamily="2" charset="-78"/>
                <a:cs typeface="Alexandria Light" pitchFamily="2" charset="-78"/>
              </a:rPr>
              <a:t>يجب </a:t>
            </a:r>
            <a:r>
              <a:rPr lang="ar-YE" sz="1600" dirty="0">
                <a:solidFill>
                  <a:srgbClr val="000000"/>
                </a:solidFill>
                <a:latin typeface="Alexandria Light" pitchFamily="2" charset="-78"/>
                <a:cs typeface="Alexandria Light" pitchFamily="2" charset="-78"/>
              </a:rPr>
              <a:t>أن يكون </a:t>
            </a:r>
            <a:r>
              <a:rPr lang="ar-JO" sz="1600" dirty="0">
                <a:solidFill>
                  <a:srgbClr val="000000"/>
                </a:solidFill>
                <a:latin typeface="Alexandria Light" pitchFamily="2" charset="-78"/>
                <a:cs typeface="Alexandria Light" pitchFamily="2" charset="-78"/>
              </a:rPr>
              <a:t>الصوت واضحًا ومسموعًا عند التحدث مع الآخرين</a:t>
            </a:r>
            <a:r>
              <a:rPr lang="ar-YE" sz="1600" dirty="0">
                <a:solidFill>
                  <a:srgbClr val="000000"/>
                </a:solidFill>
                <a:latin typeface="Alexandria Light" pitchFamily="2" charset="-78"/>
                <a:cs typeface="Alexandria Light" pitchFamily="2" charset="-78"/>
              </a:rPr>
              <a:t>، حيث أنّ القدرة على اختيار نبرة ودرجة الصوت المناسبة اعتمادًا على السياقات المختلفة تعدّ مهارة ضرورية لتحقيق تواصل فعّال. فقد يعبّر الصوت المرتفع في بعض المواقف عن الفظاظة وقلّة الاحترام، في حين يدلّ الصوت المنخفض في مواقف أخرى عن الضعف وانعدام الثقة بالنفس. لذا لابدّ أن تحسن تمييز الجو العام السائد في المكان الذي تتواجد فيه وتختار نبرة الصوت المناسبة بناءً على ذلك.</a:t>
            </a:r>
          </a:p>
          <a:p>
            <a:pPr algn="r">
              <a:lnSpc>
                <a:spcPct val="150000"/>
              </a:lnSpc>
            </a:pPr>
            <a:endParaRPr lang="ar-JO" sz="1600" dirty="0">
              <a:solidFill>
                <a:srgbClr val="000000"/>
              </a:solidFill>
              <a:latin typeface="Alexandria Light" pitchFamily="2" charset="-78"/>
              <a:cs typeface="Alexandria Light" pitchFamily="2" charset="-78"/>
            </a:endParaRPr>
          </a:p>
          <a:p>
            <a:pPr algn="ctr"/>
            <a:endParaRPr lang="ar-JO" sz="2000" dirty="0">
              <a:solidFill>
                <a:srgbClr val="000000"/>
              </a:solidFill>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0C4452D-CA29-57A5-A4AE-218AC8AE402F}"/>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مهارات الاتصال والتواصل</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1600" dirty="0">
              <a:solidFill>
                <a:srgbClr val="000000"/>
              </a:solidFill>
              <a:latin typeface="Alexandria SemiBold" pitchFamily="2" charset="-78"/>
              <a:cs typeface="Alexandria SemiBold" pitchFamily="2" charset="-78"/>
            </a:endParaRPr>
          </a:p>
          <a:p>
            <a:pPr algn="r"/>
            <a:r>
              <a:rPr lang="ar-JO" sz="1600" dirty="0">
                <a:solidFill>
                  <a:srgbClr val="000000"/>
                </a:solidFill>
                <a:latin typeface="Alexandria SemiBold" pitchFamily="2" charset="-78"/>
                <a:cs typeface="Alexandria SemiBold" pitchFamily="2" charset="-78"/>
              </a:rPr>
              <a:t>2) </a:t>
            </a:r>
            <a:r>
              <a:rPr lang="ar-YE" sz="1600" dirty="0">
                <a:solidFill>
                  <a:srgbClr val="000000"/>
                </a:solidFill>
                <a:latin typeface="Alexandria SemiBold" pitchFamily="2" charset="-78"/>
                <a:cs typeface="Alexandria SemiBold" pitchFamily="2" charset="-78"/>
              </a:rPr>
              <a:t>فهم لغة الجسد</a:t>
            </a:r>
          </a:p>
          <a:p>
            <a:pPr algn="r">
              <a:lnSpc>
                <a:spcPct val="150000"/>
              </a:lnSpc>
            </a:pPr>
            <a:r>
              <a:rPr lang="ar-JO" sz="2000" b="0" i="0" dirty="0">
                <a:solidFill>
                  <a:srgbClr val="000000"/>
                </a:solidFill>
                <a:effectLst/>
                <a:latin typeface="Cairo"/>
              </a:rPr>
              <a:t>     </a:t>
            </a:r>
            <a:r>
              <a:rPr lang="ar-YE" sz="1600" b="0" i="0" dirty="0">
                <a:solidFill>
                  <a:srgbClr val="000000"/>
                </a:solidFill>
                <a:effectLst/>
                <a:latin typeface="Alexandria Light" pitchFamily="2" charset="-78"/>
                <a:cs typeface="Alexandria Light" pitchFamily="2" charset="-78"/>
              </a:rPr>
              <a:t>تحدث نسبة كبيرة من عملية التواصل عن طريق لغة الجسد. لذا تعتبر قراءة الإشارات غير اللفظية مهارة أساسية من مهارات التواصل الفعّال. وهنا لابدّ أن تكون قادرًا على فهم ما يقوله الشخص الذي أمامك بكلماته وما تعنيه الإشارات التي يقوم بها بجسده، كما يجب عليك أيضًا أن تعي تمامًا لغة جسدك أنت وتحرص على استخدامها بشكل مناسب متناسق مع ما تقوله</a:t>
            </a:r>
            <a:endParaRPr lang="ar-JO" sz="1600" b="0" i="0" dirty="0">
              <a:solidFill>
                <a:srgbClr val="000000"/>
              </a:solidFill>
              <a:effectLst/>
              <a:latin typeface="Alexandria Light" pitchFamily="2" charset="-78"/>
              <a:cs typeface="Alexandria Light" pitchFamily="2" charset="-78"/>
            </a:endParaRPr>
          </a:p>
          <a:p>
            <a:pPr algn="r"/>
            <a:r>
              <a:rPr lang="ar-JO" sz="1600" dirty="0">
                <a:solidFill>
                  <a:srgbClr val="000000"/>
                </a:solidFill>
                <a:latin typeface="Alexandria SemiBold" pitchFamily="2" charset="-78"/>
                <a:cs typeface="Alexandria SemiBold" pitchFamily="2" charset="-78"/>
              </a:rPr>
              <a:t>3) ا</a:t>
            </a:r>
            <a:r>
              <a:rPr lang="ar-YE" sz="1600" dirty="0">
                <a:solidFill>
                  <a:srgbClr val="000000"/>
                </a:solidFill>
                <a:latin typeface="Alexandria SemiBold" pitchFamily="2" charset="-78"/>
                <a:cs typeface="Alexandria SemiBold" pitchFamily="2" charset="-78"/>
              </a:rPr>
              <a:t>للطف</a:t>
            </a:r>
          </a:p>
          <a:p>
            <a:pPr algn="r">
              <a:lnSpc>
                <a:spcPct val="150000"/>
              </a:lnSpc>
            </a:pPr>
            <a:r>
              <a:rPr lang="ar-JO" sz="2000" b="0" i="0" dirty="0">
                <a:solidFill>
                  <a:srgbClr val="000000"/>
                </a:solidFill>
                <a:effectLst/>
                <a:latin typeface="Cairo"/>
              </a:rPr>
              <a:t>     </a:t>
            </a:r>
            <a:r>
              <a:rPr lang="ar-YE" sz="1600" dirty="0">
                <a:solidFill>
                  <a:srgbClr val="000000"/>
                </a:solidFill>
                <a:latin typeface="Alexandria Light" pitchFamily="2" charset="-78"/>
                <a:cs typeface="Alexandria Light" pitchFamily="2" charset="-78"/>
              </a:rPr>
              <a:t>يعبر اللطف هنا عن جميع السلوكيات الإيجابية - مهما كانت بسيطة- التي تقوم بها أثناء تواصلك مع الآخرين، كأن تسأل زميلك عن حاله، أو تبتسم له حينما يتحدّث إليك، أو تمتدح تصرفًا قام به.</a:t>
            </a:r>
          </a:p>
          <a:p>
            <a:pPr algn="r" rtl="1"/>
            <a:r>
              <a:rPr lang="ar-JO" sz="1600" dirty="0">
                <a:solidFill>
                  <a:srgbClr val="000000"/>
                </a:solidFill>
                <a:latin typeface="Alexandria SemiBold" pitchFamily="2" charset="-78"/>
                <a:cs typeface="Alexandria SemiBold" pitchFamily="2" charset="-78"/>
              </a:rPr>
              <a:t>4) </a:t>
            </a:r>
            <a:r>
              <a:rPr lang="ar-YE" sz="1600" dirty="0">
                <a:solidFill>
                  <a:srgbClr val="000000"/>
                </a:solidFill>
                <a:latin typeface="Alexandria SemiBold" pitchFamily="2" charset="-78"/>
                <a:cs typeface="Alexandria SemiBold" pitchFamily="2" charset="-78"/>
              </a:rPr>
              <a:t>الثقة</a:t>
            </a:r>
          </a:p>
          <a:p>
            <a:pPr algn="r">
              <a:lnSpc>
                <a:spcPct val="150000"/>
              </a:lnSpc>
            </a:pPr>
            <a:r>
              <a:rPr lang="ar-JO" sz="2000" b="0" i="0" dirty="0">
                <a:solidFill>
                  <a:srgbClr val="000000"/>
                </a:solidFill>
                <a:effectLst/>
                <a:latin typeface="Alexandria Light" pitchFamily="2" charset="-78"/>
                <a:cs typeface="Alexandria Light" pitchFamily="2" charset="-78"/>
              </a:rPr>
              <a:t>    </a:t>
            </a:r>
            <a:r>
              <a:rPr lang="ar-YE" sz="1600" b="0" i="0" dirty="0">
                <a:solidFill>
                  <a:srgbClr val="000000"/>
                </a:solidFill>
                <a:effectLst/>
                <a:latin typeface="Alexandria Light" pitchFamily="2" charset="-78"/>
                <a:cs typeface="Alexandria Light" pitchFamily="2" charset="-78"/>
              </a:rPr>
              <a:t>يميل الناس غالبًا للتواصل والتعرّف على الأشخاص الذين يمتلكون ثقة عالية بأنفسهم، بل وينجذبون للأفكار التي يتمّ التعبير عنها بثقة حتى وإن لم تكن أفكار إبداعية، في حين قد يتجاهلون أفكارًا عبقرية، فقط لأن من قدّمها لم يكن يمتلك ثقة كافية بنفسه وبفكرته</a:t>
            </a:r>
            <a:endParaRPr lang="ar-YE" sz="2000" b="0" i="0" dirty="0">
              <a:solidFill>
                <a:srgbClr val="000000"/>
              </a:solidFill>
              <a:effectLst/>
              <a:latin typeface="Alexandria Light" pitchFamily="2" charset="-78"/>
              <a:cs typeface="Alexandria Light" pitchFamily="2" charset="-78"/>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3843155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JO" sz="1600" b="1" i="0" dirty="0">
                <a:solidFill>
                  <a:srgbClr val="000000"/>
                </a:solidFill>
                <a:effectLst/>
                <a:latin typeface="Alexandria SemiBold" pitchFamily="2" charset="-78"/>
                <a:cs typeface="Alexandria SemiBold" pitchFamily="2" charset="-78"/>
              </a:rPr>
              <a:t>5) </a:t>
            </a:r>
            <a:r>
              <a:rPr lang="ar-YE" sz="1600" b="1" i="0" dirty="0">
                <a:solidFill>
                  <a:srgbClr val="000000"/>
                </a:solidFill>
                <a:effectLst/>
                <a:latin typeface="Alexandria SemiBold" pitchFamily="2" charset="-78"/>
                <a:cs typeface="Alexandria SemiBold" pitchFamily="2" charset="-78"/>
              </a:rPr>
              <a:t>مهارات الاستماع الفعّال</a:t>
            </a:r>
            <a:endParaRPr lang="ar-JO" sz="1600" b="1" i="0" dirty="0">
              <a:solidFill>
                <a:srgbClr val="000000"/>
              </a:solidFill>
              <a:effectLst/>
              <a:latin typeface="Alexandria SemiBold" pitchFamily="2" charset="-78"/>
              <a:cs typeface="Alexandria SemiBold" pitchFamily="2" charset="-78"/>
            </a:endParaRPr>
          </a:p>
          <a:p>
            <a:pPr algn="r"/>
            <a:endParaRPr lang="ar-JO" sz="1600" b="1" i="0" dirty="0">
              <a:solidFill>
                <a:srgbClr val="000000"/>
              </a:solidFill>
              <a:effectLst/>
              <a:latin typeface="Alexandria SemiBold" pitchFamily="2" charset="-78"/>
              <a:cs typeface="Alexandria SemiBold" pitchFamily="2" charset="-78"/>
            </a:endParaRPr>
          </a:p>
          <a:p>
            <a:pPr algn="r">
              <a:lnSpc>
                <a:spcPct val="150000"/>
              </a:lnSpc>
            </a:pPr>
            <a:r>
              <a:rPr lang="ar-YE" sz="1600" b="0" i="0" dirty="0">
                <a:solidFill>
                  <a:srgbClr val="000000"/>
                </a:solidFill>
                <a:effectLst/>
                <a:latin typeface="Alexandria Light" pitchFamily="2" charset="-78"/>
                <a:cs typeface="Alexandria Light" pitchFamily="2" charset="-78"/>
              </a:rPr>
              <a:t>ويعني ذلك أن تعير الشخص الذي يتحدّث إليك كامل انتباهك. حيث يتمتّع الأشخاص الذين يمتلكون مهارة الاستماع الفعّال بسمعة حسنة بين زملائهم في الدراسة والعمل، نظرًا للاهتمام والاحترام اللذان يقدّمونهما للآخرين</a:t>
            </a:r>
            <a:r>
              <a:rPr lang="ar-YE" sz="1600" b="0" i="0" dirty="0">
                <a:solidFill>
                  <a:srgbClr val="000000"/>
                </a:solidFill>
                <a:effectLst/>
                <a:latin typeface="Cairo"/>
              </a:rPr>
              <a:t>.</a:t>
            </a:r>
            <a:endParaRPr lang="ar-JO" sz="1600" b="0" i="0" dirty="0">
              <a:solidFill>
                <a:srgbClr val="000000"/>
              </a:solidFill>
              <a:effectLst/>
              <a:latin typeface="Cairo"/>
            </a:endParaRPr>
          </a:p>
          <a:p>
            <a:pPr algn="r"/>
            <a:endParaRPr lang="ar-JO" sz="1600" dirty="0">
              <a:solidFill>
                <a:srgbClr val="000000"/>
              </a:solidFill>
              <a:latin typeface="Cairo"/>
            </a:endParaRPr>
          </a:p>
          <a:p>
            <a:pPr algn="r"/>
            <a:r>
              <a:rPr lang="ar-JO" sz="1600" b="1" i="0" dirty="0">
                <a:solidFill>
                  <a:srgbClr val="000000"/>
                </a:solidFill>
                <a:effectLst/>
                <a:latin typeface="Cairo"/>
              </a:rPr>
              <a:t>6</a:t>
            </a:r>
            <a:r>
              <a:rPr lang="ar-JO" sz="1600" b="1" dirty="0">
                <a:solidFill>
                  <a:srgbClr val="000000"/>
                </a:solidFill>
                <a:latin typeface="Alexandria SemiBold" pitchFamily="2" charset="-78"/>
                <a:cs typeface="Alexandria SemiBold" pitchFamily="2" charset="-78"/>
              </a:rPr>
              <a:t>)</a:t>
            </a:r>
            <a:r>
              <a:rPr lang="ar-YE" sz="1600" b="1" dirty="0">
                <a:solidFill>
                  <a:srgbClr val="000000"/>
                </a:solidFill>
                <a:latin typeface="Alexandria SemiBold" pitchFamily="2" charset="-78"/>
                <a:cs typeface="Alexandria SemiBold" pitchFamily="2" charset="-78"/>
              </a:rPr>
              <a:t> تلقي التغذية الراجعة وتقديمها</a:t>
            </a:r>
            <a:endParaRPr lang="ar-JO" sz="1600" b="1" dirty="0">
              <a:solidFill>
                <a:srgbClr val="000000"/>
              </a:solidFill>
              <a:latin typeface="Alexandria SemiBold" pitchFamily="2" charset="-78"/>
              <a:cs typeface="Alexandria SemiBold" pitchFamily="2" charset="-78"/>
            </a:endParaRPr>
          </a:p>
          <a:p>
            <a:pPr algn="r"/>
            <a:endParaRPr lang="ar-YE" sz="1600" b="1" dirty="0">
              <a:solidFill>
                <a:srgbClr val="000000"/>
              </a:solidFill>
              <a:latin typeface="Alexandria SemiBold" pitchFamily="2" charset="-78"/>
              <a:cs typeface="Alexandria SemiBold" pitchFamily="2" charset="-78"/>
            </a:endParaRPr>
          </a:p>
          <a:p>
            <a:pPr algn="r" rtl="1">
              <a:lnSpc>
                <a:spcPct val="150000"/>
              </a:lnSpc>
            </a:pPr>
            <a:r>
              <a:rPr lang="ar-YE" sz="1600" dirty="0">
                <a:solidFill>
                  <a:srgbClr val="000000"/>
                </a:solidFill>
                <a:latin typeface="Alexandria Light" pitchFamily="2" charset="-78"/>
                <a:cs typeface="Alexandria Light" pitchFamily="2" charset="-78"/>
              </a:rPr>
              <a:t>متّع الناجحون أصحاب مهارات التواصل الفعّالة بالقدرة على تقبّل ما يتمّ توجيهه لهم من نقد وتغذية راجعة. كما أنّهم </a:t>
            </a:r>
            <a:endParaRPr lang="ar-JO" sz="1600" dirty="0">
              <a:solidFill>
                <a:srgbClr val="000000"/>
              </a:solidFill>
              <a:latin typeface="Alexandria Light" pitchFamily="2" charset="-78"/>
              <a:cs typeface="Alexandria Light" pitchFamily="2" charset="-78"/>
            </a:endParaRPr>
          </a:p>
          <a:p>
            <a:pPr algn="r" rtl="1">
              <a:lnSpc>
                <a:spcPct val="150000"/>
              </a:lnSpc>
            </a:pPr>
            <a:r>
              <a:rPr lang="ar-YE" sz="1600" dirty="0">
                <a:solidFill>
                  <a:srgbClr val="000000"/>
                </a:solidFill>
                <a:latin typeface="Alexandria Light" pitchFamily="2" charset="-78"/>
                <a:cs typeface="Alexandria Light" pitchFamily="2" charset="-78"/>
              </a:rPr>
              <a:t>لا يتوانون عن تقديم النصائح والنقد البنّاء هم أيضًا للآخرين.</a:t>
            </a:r>
            <a:endParaRPr lang="ar-JO" sz="1600" dirty="0">
              <a:solidFill>
                <a:srgbClr val="000000"/>
              </a:solidFill>
              <a:latin typeface="Alexandria Light" pitchFamily="2" charset="-78"/>
              <a:cs typeface="Alexandria Light" pitchFamily="2" charset="-78"/>
            </a:endParaRPr>
          </a:p>
          <a:p>
            <a:pPr algn="r" rtl="1"/>
            <a:endParaRPr lang="ar-JO" sz="1600" dirty="0">
              <a:solidFill>
                <a:srgbClr val="000000"/>
              </a:solidFill>
              <a:latin typeface="Cairo"/>
            </a:endParaRPr>
          </a:p>
          <a:p>
            <a:pPr algn="r" rtl="1"/>
            <a:endParaRPr lang="ar-YE" sz="1600" b="1" i="0" dirty="0">
              <a:solidFill>
                <a:srgbClr val="000000"/>
              </a:solidFill>
              <a:effectLst/>
              <a:latin typeface="Cairo"/>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C475699-DB90-CAEB-D695-FEBBA11AD0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5884" y="4131429"/>
            <a:ext cx="2619375" cy="1743075"/>
          </a:xfrm>
          <a:prstGeom prst="rect">
            <a:avLst/>
          </a:prstGeom>
        </p:spPr>
      </p:pic>
    </p:spTree>
    <p:extLst>
      <p:ext uri="{BB962C8B-B14F-4D97-AF65-F5344CB8AC3E}">
        <p14:creationId xmlns:p14="http://schemas.microsoft.com/office/powerpoint/2010/main" val="258037517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SA" sz="1800" kern="100" dirty="0">
                <a:solidFill>
                  <a:srgbClr val="00B0F0"/>
                </a:solidFill>
                <a:effectLst/>
                <a:latin typeface="Alexandria ExtraBold" pitchFamily="2" charset="-78"/>
                <a:ea typeface="Calibri" panose="020F0502020204030204" pitchFamily="34" charset="0"/>
                <a:cs typeface="Alexandria ExtraBold" pitchFamily="2" charset="-78"/>
              </a:rPr>
              <a:t>أنواع وسائل الاتصال </a:t>
            </a:r>
            <a:endParaRPr lang="en-US" sz="1800" kern="100" dirty="0">
              <a:solidFill>
                <a:srgbClr val="00B0F0"/>
              </a:solidFill>
              <a:effectLst/>
              <a:latin typeface="Alexandria ExtraBold" pitchFamily="2" charset="-78"/>
              <a:ea typeface="Calibri" panose="020F0502020204030204" pitchFamily="34" charset="0"/>
              <a:cs typeface="Alexandria ExtraBold" pitchFamily="2" charset="-78"/>
            </a:endParaRPr>
          </a:p>
          <a:p>
            <a:pPr algn="just" rtl="1">
              <a:lnSpc>
                <a:spcPct val="200000"/>
              </a:lnSpc>
            </a:pPr>
            <a:r>
              <a:rPr lang="ar-SA" sz="1800" dirty="0">
                <a:solidFill>
                  <a:srgbClr val="333333"/>
                </a:solidFill>
                <a:effectLst/>
                <a:ea typeface="Calibri" panose="020F0502020204030204" pitchFamily="34" charset="0"/>
                <a:cs typeface="Alexandria Light" pitchFamily="2" charset="-78"/>
              </a:rPr>
              <a:t>من المعلوم أن الاتصال والتواصل هو عملية تبادل الأفكار بين مجموعة من الأفراد الذين يمتلكون نظاماً موحّداً من الرموز والكلمات. فالاتصال ببساطة هو ابتكار مجموعة من المعاني لإيجاد رسالة ذات معنى وإرسالها واستقبالها باستخدام عدة وسائل. والتي قد تكون وسائل لفظية كالاتصال الشفوي بالكلام، أو بالكتابة؛ كالرسومات البيانة، والمخططات، والخرائط، وأخرى غير لفظية، كالإشارة، أو السلوك، والتصرفات. إلا أن ما يميّز البشر هو استخدامهم اللغة والمفردات كوسيلة للتواصل</a:t>
            </a:r>
            <a:endParaRPr lang="ar-JO" sz="1600" dirty="0">
              <a:solidFill>
                <a:srgbClr val="000000"/>
              </a:solidFill>
              <a:latin typeface="Cairo"/>
            </a:endParaRPr>
          </a:p>
          <a:p>
            <a:pPr algn="r" rtl="1"/>
            <a:endParaRPr lang="ar-YE" sz="1600" b="1" i="0" dirty="0">
              <a:solidFill>
                <a:srgbClr val="000000"/>
              </a:solidFill>
              <a:effectLst/>
              <a:latin typeface="Cairo"/>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828836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SA" sz="1800" kern="100" dirty="0">
                <a:solidFill>
                  <a:srgbClr val="00B0F0"/>
                </a:solidFill>
                <a:effectLst/>
                <a:latin typeface="Alexandria ExtraBold" pitchFamily="2" charset="-78"/>
                <a:ea typeface="Calibri" panose="020F0502020204030204" pitchFamily="34" charset="0"/>
                <a:cs typeface="Alexandria ExtraBold" pitchFamily="2" charset="-78"/>
              </a:rPr>
              <a:t>أنواع وسائل الاتصال </a:t>
            </a:r>
            <a:endParaRPr lang="en-US" sz="1800" kern="100" dirty="0">
              <a:solidFill>
                <a:srgbClr val="00B0F0"/>
              </a:solidFill>
              <a:effectLst/>
              <a:latin typeface="Alexandria ExtraBold" pitchFamily="2" charset="-78"/>
              <a:ea typeface="Calibri" panose="020F0502020204030204" pitchFamily="34" charset="0"/>
              <a:cs typeface="Alexandria ExtraBold" pitchFamily="2" charset="-78"/>
            </a:endParaRPr>
          </a:p>
          <a:p>
            <a:pPr marL="342900" marR="0" lvl="0" indent="-342900" algn="just" rtl="1">
              <a:lnSpc>
                <a:spcPct val="107000"/>
              </a:lnSpc>
              <a:spcBef>
                <a:spcPts val="0"/>
              </a:spcBef>
              <a:spcAft>
                <a:spcPts val="800"/>
              </a:spcAft>
              <a:buFont typeface="+mj-lt"/>
              <a:buAutoNum type="arabicParenR"/>
            </a:pPr>
            <a:r>
              <a:rPr lang="ar-SA" sz="1800" kern="100" dirty="0">
                <a:solidFill>
                  <a:srgbClr val="333333"/>
                </a:solidFill>
                <a:effectLst/>
                <a:latin typeface="Alexandria SemiBold" pitchFamily="2" charset="-78"/>
                <a:ea typeface="Calibri" panose="020F0502020204030204" pitchFamily="34" charset="0"/>
                <a:cs typeface="Alexandria SemiBold" pitchFamily="2" charset="-78"/>
              </a:rPr>
              <a:t>الاتصال اللفظي:</a:t>
            </a:r>
            <a:endParaRPr lang="en-US" sz="1800" kern="100" dirty="0">
              <a:effectLst/>
              <a:latin typeface="Alexandria SemiBold" pitchFamily="2" charset="-78"/>
              <a:ea typeface="Calibri" panose="020F0502020204030204" pitchFamily="34" charset="0"/>
              <a:cs typeface="Alexandria SemiBold" pitchFamily="2" charset="-78"/>
            </a:endParaRPr>
          </a:p>
          <a:p>
            <a:pPr marL="457200" marR="0" algn="just" rtl="1">
              <a:lnSpc>
                <a:spcPct val="107000"/>
              </a:lnSpc>
              <a:spcBef>
                <a:spcPts val="0"/>
              </a:spcBef>
              <a:spcAft>
                <a:spcPts val="800"/>
              </a:spcAft>
            </a:pPr>
            <a:r>
              <a:rPr lang="ar-SA" sz="1800" kern="100" dirty="0">
                <a:solidFill>
                  <a:srgbClr val="333333"/>
                </a:solidFill>
                <a:effectLst/>
                <a:latin typeface="Calibri" panose="020F0502020204030204" pitchFamily="34" charset="0"/>
                <a:ea typeface="Calibri" panose="020F0502020204030204" pitchFamily="34" charset="0"/>
                <a:cs typeface="Alexandria Light" pitchFamily="2" charset="-78"/>
              </a:rPr>
              <a:t> يحدث هذا النوع من الاتصال عند الحديث مع شخص آخر سواءً وجهاً لوجه، أم باستخدام الهاتف ويشمل الاتصال اللفظي كذلك استخدام اللغة، والخطاب، والمفردات، والأصوات، حيث يعد هذا النوع من الاتصال من الأساليب الفعالة في التعبير عن المشاعر والأفكار، وهو ينقسم الى أربعة أنواع تشمل الآتي:</a:t>
            </a:r>
            <a:endParaRPr lang="en-US" sz="1800" kern="100" dirty="0">
              <a:solidFill>
                <a:srgbClr val="333333"/>
              </a:solidFill>
              <a:effectLst/>
              <a:latin typeface="Calibri" panose="020F0502020204030204" pitchFamily="34" charset="0"/>
              <a:ea typeface="Calibri" panose="020F0502020204030204" pitchFamily="34" charset="0"/>
              <a:cs typeface="Alexandria Light" pitchFamily="2" charset="-78"/>
            </a:endParaRPr>
          </a:p>
          <a:p>
            <a:pPr marL="457200" marR="0" algn="just"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mj-cs"/>
              <a:buAutoNum type="arabic1Minus"/>
            </a:pPr>
            <a:r>
              <a:rPr lang="ar-SA" sz="1800" u="sng" kern="100" dirty="0">
                <a:solidFill>
                  <a:srgbClr val="333333"/>
                </a:solidFill>
                <a:effectLst/>
                <a:latin typeface="Calibri" panose="020F0502020204030204" pitchFamily="34" charset="0"/>
                <a:ea typeface="Calibri" panose="020F0502020204030204" pitchFamily="34" charset="0"/>
                <a:cs typeface="Alexandria Light" pitchFamily="2" charset="-78"/>
              </a:rPr>
              <a:t>الاتصال الشخصي </a:t>
            </a:r>
            <a:r>
              <a:rPr lang="ar-SA" sz="1800" kern="100" dirty="0">
                <a:solidFill>
                  <a:srgbClr val="333333"/>
                </a:solidFill>
                <a:effectLst/>
                <a:latin typeface="Calibri" panose="020F0502020204030204" pitchFamily="34" charset="0"/>
                <a:ea typeface="Calibri" panose="020F0502020204030204" pitchFamily="34" charset="0"/>
                <a:cs typeface="Alexandria Light" pitchFamily="2" charset="-78"/>
              </a:rPr>
              <a:t>والذي يشير الى عملية تبادل الأفكار وإجراء الشخص محادثات سرية وصامتة مع نفسه دون مشاركة الآخرين بها، أو التعبير عنها جهراً، وذلك بهدف دراسة أو تقييم فكرة ما داخل عقولنا، والتي يمكن مشاركتها مع الآخرين أو الاحتفاظ بها دون الإفصاح عنها. </a:t>
            </a:r>
            <a:endParaRPr lang="en-US" sz="1800" kern="100" dirty="0">
              <a:solidFill>
                <a:srgbClr val="333333"/>
              </a:solidFill>
              <a:effectLst/>
              <a:latin typeface="Calibri" panose="020F0502020204030204" pitchFamily="34" charset="0"/>
              <a:ea typeface="Calibri" panose="020F0502020204030204" pitchFamily="34" charset="0"/>
              <a:cs typeface="Alexandria Light" pitchFamily="2" charset="-78"/>
            </a:endParaRPr>
          </a:p>
          <a:p>
            <a:pPr marL="342900" marR="0" lvl="0" indent="-342900" algn="just" rtl="1">
              <a:lnSpc>
                <a:spcPct val="107000"/>
              </a:lnSpc>
              <a:spcBef>
                <a:spcPts val="0"/>
              </a:spcBef>
              <a:spcAft>
                <a:spcPts val="800"/>
              </a:spcAft>
              <a:buFont typeface="+mj-cs"/>
              <a:buAutoNum type="arabic1Minus"/>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mj-cs"/>
              <a:buAutoNum type="arabic1Minus"/>
            </a:pPr>
            <a:r>
              <a:rPr lang="ar-SA" sz="1800" u="sng" kern="100" dirty="0">
                <a:solidFill>
                  <a:srgbClr val="333333"/>
                </a:solidFill>
                <a:effectLst/>
                <a:latin typeface="Calibri" panose="020F0502020204030204" pitchFamily="34" charset="0"/>
                <a:ea typeface="Calibri" panose="020F0502020204030204" pitchFamily="34" charset="0"/>
                <a:cs typeface="Alexandria Light" pitchFamily="2" charset="-78"/>
              </a:rPr>
              <a:t>الاتصال مع الآخرين </a:t>
            </a:r>
            <a:r>
              <a:rPr lang="ar-SA" sz="1800" kern="100" dirty="0">
                <a:solidFill>
                  <a:srgbClr val="333333"/>
                </a:solidFill>
                <a:effectLst/>
                <a:latin typeface="Calibri" panose="020F0502020204030204" pitchFamily="34" charset="0"/>
                <a:ea typeface="Calibri" panose="020F0502020204030204" pitchFamily="34" charset="0"/>
                <a:cs typeface="Alexandria Light" pitchFamily="2" charset="-78"/>
              </a:rPr>
              <a:t>ويتم عادة بين شخصين أحدهما مرسِل والآخر مستقبِل، حيث يتم تبادل هذه الأدوار عند التعبير عن الآراء وإيضاح وجهات النظر المختلفة.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endParaRPr lang="ar-YE" sz="1600" b="1" i="0" dirty="0">
              <a:solidFill>
                <a:srgbClr val="000000"/>
              </a:solidFill>
              <a:effectLst/>
              <a:latin typeface="Cairo"/>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6703287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Alexandria Black" pitchFamily="2" charset="-78"/>
              <a:ea typeface="Calibri" panose="020F0502020204030204" pitchFamily="34" charset="0"/>
              <a:cs typeface="Alexandria Black" pitchFamily="2" charset="-78"/>
            </a:endParaRPr>
          </a:p>
          <a:p>
            <a:pPr marL="0" marR="0" algn="ctr" rtl="1">
              <a:lnSpc>
                <a:spcPct val="107000"/>
              </a:lnSpc>
              <a:spcBef>
                <a:spcPts val="0"/>
              </a:spcBef>
              <a:spcAft>
                <a:spcPts val="800"/>
              </a:spcAft>
            </a:pPr>
            <a:endParaRPr lang="ar-JO" sz="1800" kern="100" dirty="0">
              <a:solidFill>
                <a:srgbClr val="00B0F0"/>
              </a:solidFill>
              <a:effectLst/>
              <a:latin typeface="Alexandria Black" pitchFamily="2" charset="-78"/>
              <a:ea typeface="Calibri" panose="020F0502020204030204" pitchFamily="34" charset="0"/>
              <a:cs typeface="Alexandria Black" pitchFamily="2" charset="-78"/>
            </a:endParaRPr>
          </a:p>
          <a:p>
            <a:pPr marL="0" marR="0" algn="ctr" rtl="1">
              <a:lnSpc>
                <a:spcPct val="107000"/>
              </a:lnSpc>
              <a:spcBef>
                <a:spcPts val="0"/>
              </a:spcBef>
              <a:spcAft>
                <a:spcPts val="800"/>
              </a:spcAft>
            </a:pPr>
            <a:endParaRPr lang="ar-JO" kern="100" dirty="0">
              <a:solidFill>
                <a:srgbClr val="00B0F0"/>
              </a:solidFill>
              <a:latin typeface="Alexandria Black" pitchFamily="2" charset="-78"/>
              <a:ea typeface="Calibri" panose="020F0502020204030204" pitchFamily="34" charset="0"/>
              <a:cs typeface="Alexandria Black" pitchFamily="2" charset="-78"/>
            </a:endParaRPr>
          </a:p>
          <a:p>
            <a:pPr marL="0" marR="0" algn="ctr" rtl="1">
              <a:lnSpc>
                <a:spcPct val="107000"/>
              </a:lnSpc>
              <a:spcBef>
                <a:spcPts val="0"/>
              </a:spcBef>
              <a:spcAft>
                <a:spcPts val="800"/>
              </a:spcAft>
            </a:pPr>
            <a:r>
              <a:rPr lang="ar-SA" sz="1800" kern="100" dirty="0">
                <a:solidFill>
                  <a:srgbClr val="00B0F0"/>
                </a:solidFill>
                <a:effectLst/>
                <a:latin typeface="Alexandria Black" pitchFamily="2" charset="-78"/>
                <a:ea typeface="Calibri" panose="020F0502020204030204" pitchFamily="34" charset="0"/>
                <a:cs typeface="Alexandria Black" pitchFamily="2" charset="-78"/>
              </a:rPr>
              <a:t>أنواع وسائل الاتصال </a:t>
            </a:r>
            <a:endParaRPr lang="en-US" sz="1800" kern="100" dirty="0">
              <a:solidFill>
                <a:srgbClr val="00B0F0"/>
              </a:solidFill>
              <a:effectLst/>
              <a:latin typeface="Alexandria Black" pitchFamily="2" charset="-78"/>
              <a:ea typeface="Calibri" panose="020F0502020204030204" pitchFamily="34" charset="0"/>
              <a:cs typeface="Alexandria Black" pitchFamily="2" charset="-78"/>
            </a:endParaRPr>
          </a:p>
          <a:p>
            <a:pPr marL="342900" marR="0" lvl="0" indent="-342900" algn="just" rtl="1">
              <a:lnSpc>
                <a:spcPct val="107000"/>
              </a:lnSpc>
              <a:spcBef>
                <a:spcPts val="0"/>
              </a:spcBef>
              <a:spcAft>
                <a:spcPts val="800"/>
              </a:spcAft>
              <a:buFont typeface="+mj-cs"/>
              <a:buAutoNum type="arabic1Minus" startAt="5"/>
            </a:pPr>
            <a:r>
              <a:rPr lang="ar-SA" sz="1800" kern="100" dirty="0">
                <a:solidFill>
                  <a:srgbClr val="333333"/>
                </a:solidFill>
                <a:effectLst/>
                <a:latin typeface="Alexandria SemiBold" pitchFamily="2" charset="-78"/>
                <a:ea typeface="Calibri" panose="020F0502020204030204" pitchFamily="34" charset="0"/>
                <a:cs typeface="Alexandria SemiBold" pitchFamily="2" charset="-78"/>
              </a:rPr>
              <a:t>الاتصال بين المجموعات الصغيرة</a:t>
            </a:r>
            <a:endParaRPr lang="ar-JO" sz="1800" kern="100" dirty="0">
              <a:solidFill>
                <a:srgbClr val="333333"/>
              </a:solidFill>
              <a:effectLst/>
              <a:latin typeface="Alexandria SemiBold" pitchFamily="2" charset="-78"/>
              <a:ea typeface="Calibri" panose="020F0502020204030204" pitchFamily="34" charset="0"/>
              <a:cs typeface="Alexandria SemiBold" pitchFamily="2" charset="-78"/>
            </a:endParaRPr>
          </a:p>
          <a:p>
            <a:pPr marR="0" lvl="0" algn="just" rtl="1">
              <a:lnSpc>
                <a:spcPct val="107000"/>
              </a:lnSpc>
              <a:spcBef>
                <a:spcPts val="0"/>
              </a:spcBef>
              <a:spcAft>
                <a:spcPts val="800"/>
              </a:spcAft>
            </a:pPr>
            <a:r>
              <a:rPr lang="ar-JO" kern="100" dirty="0">
                <a:solidFill>
                  <a:srgbClr val="333333"/>
                </a:solidFill>
                <a:latin typeface="Calibri" panose="020F0502020204030204" pitchFamily="34" charset="0"/>
                <a:ea typeface="Calibri" panose="020F0502020204030204" pitchFamily="34" charset="0"/>
                <a:cs typeface="Alexandria Light" pitchFamily="2" charset="-78"/>
              </a:rPr>
              <a:t>      </a:t>
            </a:r>
            <a:r>
              <a:rPr lang="ar-SA" sz="1800" kern="100" dirty="0">
                <a:solidFill>
                  <a:srgbClr val="333333"/>
                </a:solidFill>
                <a:effectLst/>
                <a:latin typeface="Calibri" panose="020F0502020204030204" pitchFamily="34" charset="0"/>
                <a:ea typeface="Calibri" panose="020F0502020204030204" pitchFamily="34" charset="0"/>
                <a:cs typeface="Alexandria Light" pitchFamily="2" charset="-78"/>
              </a:rPr>
              <a:t> وهو الاتصال الذي يتم بين مجموعة صغيرة من الأشخاص يزيد عددهم عن اثنين، والذي يُمكن من خلالها لكل شخص إبداء رأيه، والتفاعل مع الآخرين داخل المجموعة بحرية، ومثال ذلك المؤتمرات </a:t>
            </a:r>
            <a:endParaRPr lang="en-US" sz="1800" kern="100" dirty="0">
              <a:solidFill>
                <a:srgbClr val="333333"/>
              </a:solidFill>
              <a:effectLst/>
              <a:latin typeface="Calibri" panose="020F0502020204030204" pitchFamily="34" charset="0"/>
              <a:ea typeface="Calibri" panose="020F0502020204030204" pitchFamily="34" charset="0"/>
              <a:cs typeface="Alexandria Light" pitchFamily="2" charset="-78"/>
            </a:endParaRPr>
          </a:p>
          <a:p>
            <a:pPr marR="0" lvl="0" algn="just"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JO" kern="100" dirty="0">
                <a:solidFill>
                  <a:srgbClr val="333333"/>
                </a:solidFill>
                <a:latin typeface="Alexandria SemiBold" pitchFamily="2" charset="-78"/>
                <a:cs typeface="Alexandria SemiBold" pitchFamily="2" charset="-78"/>
              </a:rPr>
              <a:t>د- </a:t>
            </a:r>
            <a:r>
              <a:rPr lang="ar-SA" kern="100" dirty="0">
                <a:solidFill>
                  <a:srgbClr val="333333"/>
                </a:solidFill>
                <a:latin typeface="Alexandria SemiBold" pitchFamily="2" charset="-78"/>
                <a:cs typeface="Alexandria SemiBold" pitchFamily="2" charset="-78"/>
              </a:rPr>
              <a:t>الاتصال العام </a:t>
            </a:r>
            <a:endParaRPr lang="ar-JO" kern="100" dirty="0">
              <a:solidFill>
                <a:srgbClr val="333333"/>
              </a:solidFill>
              <a:latin typeface="Alexandria SemiBold" pitchFamily="2" charset="-78"/>
              <a:cs typeface="Alexandria SemiBold" pitchFamily="2" charset="-78"/>
            </a:endParaRPr>
          </a:p>
          <a:p>
            <a:pPr marR="0" lvl="0" algn="just" rtl="1">
              <a:lnSpc>
                <a:spcPct val="107000"/>
              </a:lnSpc>
              <a:spcBef>
                <a:spcPts val="0"/>
              </a:spcBef>
              <a:spcAft>
                <a:spcPts val="800"/>
              </a:spcAft>
            </a:pPr>
            <a:r>
              <a:rPr lang="ar-JO" sz="1800" kern="100" dirty="0">
                <a:solidFill>
                  <a:srgbClr val="333333"/>
                </a:solidFill>
                <a:effectLst/>
                <a:latin typeface="Calibri" panose="020F0502020204030204" pitchFamily="34" charset="0"/>
                <a:ea typeface="Calibri" panose="020F0502020204030204" pitchFamily="34" charset="0"/>
                <a:cs typeface="Arial" panose="020B0604020202020204" pitchFamily="34" charset="0"/>
              </a:rPr>
              <a:t>     </a:t>
            </a:r>
            <a:r>
              <a:rPr lang="ar-SA" sz="1800" kern="100" dirty="0">
                <a:solidFill>
                  <a:srgbClr val="333333"/>
                </a:solidFill>
                <a:effectLst/>
                <a:latin typeface="Calibri" panose="020F0502020204030204" pitchFamily="34" charset="0"/>
                <a:ea typeface="Calibri" panose="020F0502020204030204" pitchFamily="34" charset="0"/>
                <a:cs typeface="Alexandria Light" pitchFamily="2" charset="-78"/>
              </a:rPr>
              <a:t>ويكون فيه عدد الأفراد كبيراً، لذا ينحصر دورهم باستقبال الكلام فقط دون المشاركة فيه، ويٌعطى دور المتكلّم لشخص واحد فقط لتجنب إحداث فوضى، وعادة ما يظهر هذا النوع من الاتصال في الحملات الانتخابية أو الخطب العامة.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endParaRPr lang="ar-YE" sz="1600" b="1" i="0" dirty="0">
              <a:solidFill>
                <a:srgbClr val="000000"/>
              </a:solidFill>
              <a:effectLst/>
              <a:latin typeface="Cairo"/>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1257E765-614C-9580-98A5-EFA843E03A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3325" y="1155869"/>
            <a:ext cx="2705100" cy="1685925"/>
          </a:xfrm>
          <a:prstGeom prst="rect">
            <a:avLst/>
          </a:prstGeom>
        </p:spPr>
      </p:pic>
    </p:spTree>
    <p:extLst>
      <p:ext uri="{BB962C8B-B14F-4D97-AF65-F5344CB8AC3E}">
        <p14:creationId xmlns:p14="http://schemas.microsoft.com/office/powerpoint/2010/main" val="1081628081"/>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24161" y="1155869"/>
            <a:ext cx="10696602" cy="5081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Alexandria Black" pitchFamily="2" charset="-78"/>
              <a:ea typeface="Calibri" panose="020F0502020204030204" pitchFamily="34" charset="0"/>
              <a:cs typeface="Alexandria Black" pitchFamily="2" charset="-78"/>
            </a:endParaRPr>
          </a:p>
          <a:p>
            <a:pPr marL="0" marR="0" algn="ctr" rtl="1">
              <a:lnSpc>
                <a:spcPct val="107000"/>
              </a:lnSpc>
              <a:spcBef>
                <a:spcPts val="0"/>
              </a:spcBef>
              <a:spcAft>
                <a:spcPts val="800"/>
              </a:spcAft>
            </a:pPr>
            <a:r>
              <a:rPr lang="ar-SA" sz="1800" kern="100" dirty="0">
                <a:solidFill>
                  <a:srgbClr val="00B0F0"/>
                </a:solidFill>
                <a:effectLst/>
                <a:latin typeface="Alexandria Black" pitchFamily="2" charset="-78"/>
                <a:ea typeface="Calibri" panose="020F0502020204030204" pitchFamily="34" charset="0"/>
                <a:cs typeface="Alexandria Black" pitchFamily="2" charset="-78"/>
              </a:rPr>
              <a:t>أنواع وسائل الاتصال </a:t>
            </a:r>
            <a:endParaRPr lang="ar-JO" kern="100" dirty="0">
              <a:solidFill>
                <a:srgbClr val="333333"/>
              </a:solidFill>
              <a:latin typeface="Calibri" panose="020F0502020204030204" pitchFamily="34" charset="0"/>
              <a:ea typeface="Calibri" panose="020F0502020204030204" pitchFamily="34" charset="0"/>
              <a:cs typeface="Alexandria Light" pitchFamily="2" charset="-78"/>
            </a:endParaRPr>
          </a:p>
          <a:p>
            <a:pPr marR="0" lvl="0" algn="just" rtl="1">
              <a:lnSpc>
                <a:spcPct val="107000"/>
              </a:lnSpc>
              <a:spcBef>
                <a:spcPts val="0"/>
              </a:spcBef>
              <a:spcAft>
                <a:spcPts val="800"/>
              </a:spcAft>
            </a:pPr>
            <a:r>
              <a:rPr lang="ar-JO" kern="100" dirty="0">
                <a:solidFill>
                  <a:srgbClr val="333333"/>
                </a:solidFill>
                <a:effectLst/>
                <a:latin typeface="Alexandria SemiBold" pitchFamily="2" charset="-78"/>
                <a:ea typeface="Calibri" panose="020F0502020204030204" pitchFamily="34" charset="0"/>
                <a:cs typeface="Alexandria SemiBold" pitchFamily="2" charset="-78"/>
              </a:rPr>
              <a:t>2)</a:t>
            </a:r>
            <a:r>
              <a:rPr lang="ar-SA" kern="100" dirty="0">
                <a:solidFill>
                  <a:srgbClr val="333333"/>
                </a:solidFill>
                <a:effectLst/>
                <a:latin typeface="Alexandria SemiBold" pitchFamily="2" charset="-78"/>
                <a:ea typeface="Calibri" panose="020F0502020204030204" pitchFamily="34" charset="0"/>
                <a:cs typeface="Alexandria SemiBold" pitchFamily="2" charset="-78"/>
              </a:rPr>
              <a:t>الاتصال غير اللفظي </a:t>
            </a:r>
            <a:endParaRPr lang="en-US" kern="100" dirty="0">
              <a:effectLst/>
              <a:latin typeface="Alexandria SemiBold" pitchFamily="2" charset="-78"/>
              <a:ea typeface="Calibri" panose="020F0502020204030204" pitchFamily="34" charset="0"/>
              <a:cs typeface="Alexandria SemiBold" pitchFamily="2" charset="-78"/>
            </a:endParaRPr>
          </a:p>
          <a:p>
            <a:pPr marL="457200" marR="0" algn="just" rtl="1">
              <a:lnSpc>
                <a:spcPct val="107000"/>
              </a:lnSpc>
              <a:spcBef>
                <a:spcPts val="0"/>
              </a:spcBef>
              <a:spcAft>
                <a:spcPts val="800"/>
              </a:spcAft>
            </a:pPr>
            <a:r>
              <a:rPr lang="ar-JO" sz="1800" kern="100" dirty="0">
                <a:solidFill>
                  <a:srgbClr val="333333"/>
                </a:solidFill>
                <a:effectLst/>
                <a:latin typeface="Calibri" panose="020F0502020204030204" pitchFamily="34" charset="0"/>
                <a:ea typeface="Calibri" panose="020F0502020204030204" pitchFamily="34" charset="0"/>
                <a:cs typeface="Alexandria Light" pitchFamily="2" charset="-78"/>
              </a:rPr>
              <a:t>      </a:t>
            </a:r>
            <a:r>
              <a:rPr lang="ar-SA" sz="1800" kern="100" dirty="0">
                <a:solidFill>
                  <a:srgbClr val="333333"/>
                </a:solidFill>
                <a:effectLst/>
                <a:latin typeface="Calibri" panose="020F0502020204030204" pitchFamily="34" charset="0"/>
                <a:ea typeface="Calibri" panose="020F0502020204030204" pitchFamily="34" charset="0"/>
                <a:cs typeface="Alexandria Light" pitchFamily="2" charset="-78"/>
              </a:rPr>
              <a:t>وبتطلب التواصل وجود مجموعة من الرموز الموحّدة بين الأفراد والتي يتم تشاركها بطريقة منهجية ومنظمة. فالتعابير التي تظهر على الوجوه أثناء التحدث والإيماءات، والتواصل البصري يزيد من وضوح الرسالة المنقولة من المرسِل إلى المستقبل، كما يُمكن له أن يُظهر المشاعر المختلفة عند المستمع أو المتحدث.</a:t>
            </a:r>
            <a:endParaRPr lang="en-US" sz="1800" kern="100" dirty="0">
              <a:solidFill>
                <a:srgbClr val="333333"/>
              </a:solidFill>
              <a:effectLst/>
              <a:latin typeface="Calibri" panose="020F0502020204030204" pitchFamily="34" charset="0"/>
              <a:ea typeface="Calibri" panose="020F0502020204030204" pitchFamily="34" charset="0"/>
              <a:cs typeface="Alexandria Light" pitchFamily="2" charset="-78"/>
            </a:endParaRPr>
          </a:p>
          <a:p>
            <a:pPr marL="457200" marR="0" algn="just"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kern="100" dirty="0">
                <a:solidFill>
                  <a:srgbClr val="333333"/>
                </a:solidFill>
                <a:latin typeface="Alexandria SemiBold" pitchFamily="2" charset="-78"/>
                <a:cs typeface="Alexandria SemiBold" pitchFamily="2" charset="-78"/>
              </a:rPr>
              <a:t>3)الاتصال الكتابي </a:t>
            </a:r>
            <a:endParaRPr lang="en-US" kern="100" dirty="0">
              <a:solidFill>
                <a:srgbClr val="333333"/>
              </a:solidFill>
              <a:latin typeface="Alexandria SemiBold" pitchFamily="2" charset="-78"/>
              <a:cs typeface="Alexandria SemiBold" pitchFamily="2" charset="-78"/>
            </a:endParaRPr>
          </a:p>
          <a:p>
            <a:pPr marL="457200" marR="0" algn="just" rtl="1">
              <a:lnSpc>
                <a:spcPct val="107000"/>
              </a:lnSpc>
              <a:spcBef>
                <a:spcPts val="0"/>
              </a:spcBef>
              <a:spcAft>
                <a:spcPts val="800"/>
              </a:spcAft>
            </a:pPr>
            <a:r>
              <a:rPr lang="ar-JO" sz="1800" kern="100" dirty="0">
                <a:solidFill>
                  <a:srgbClr val="333333"/>
                </a:solidFill>
                <a:effectLst/>
                <a:latin typeface="Calibri" panose="020F0502020204030204" pitchFamily="34" charset="0"/>
                <a:ea typeface="Calibri" panose="020F0502020204030204" pitchFamily="34" charset="0"/>
                <a:cs typeface="Alexandria Light" pitchFamily="2" charset="-78"/>
              </a:rPr>
              <a:t>       </a:t>
            </a:r>
            <a:r>
              <a:rPr lang="ar-SA" sz="1800" kern="100" dirty="0">
                <a:solidFill>
                  <a:srgbClr val="333333"/>
                </a:solidFill>
                <a:effectLst/>
                <a:latin typeface="Calibri" panose="020F0502020204030204" pitchFamily="34" charset="0"/>
                <a:ea typeface="Calibri" panose="020F0502020204030204" pitchFamily="34" charset="0"/>
                <a:cs typeface="Alexandria Light" pitchFamily="2" charset="-78"/>
              </a:rPr>
              <a:t>تعبّر الكتابة عن عملية طباعة رموز اللغة من حروف أو أرقام لنقل المعلومات، إذ تستخدم هذه الطريقة لمشاركة الآخرين المعرفة من خلال الكتب، والمدوّنات، والمذكّرات، وأكثرها شيوعاً في الوقت الحالي هو البريد الإلكتروني والدردشات ولكن ضعف المهارات الكتابية لدى المرسِل قد تؤدي أحياناً إلى وصول مضمون الرسالة بشكل خاطئ للآخرين مما يسبب حالة من الارتباك، وسوء الفهم، وبالتالي فشل عملية الاتصال.</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endParaRPr lang="ar-YE" sz="1600" b="1" i="0" dirty="0">
              <a:solidFill>
                <a:srgbClr val="000000"/>
              </a:solidFill>
              <a:effectLst/>
              <a:latin typeface="Cairo"/>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3118449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Alexandria Black" pitchFamily="2" charset="-78"/>
              <a:ea typeface="Calibri" panose="020F0502020204030204" pitchFamily="34" charset="0"/>
              <a:cs typeface="Alexandria Black" pitchFamily="2" charset="-78"/>
            </a:endParaRPr>
          </a:p>
          <a:p>
            <a:pPr marL="0" marR="0" algn="ctr" rtl="1">
              <a:lnSpc>
                <a:spcPct val="107000"/>
              </a:lnSpc>
              <a:spcBef>
                <a:spcPts val="0"/>
              </a:spcBef>
              <a:spcAft>
                <a:spcPts val="800"/>
              </a:spcAft>
            </a:pPr>
            <a:r>
              <a:rPr lang="ar-SA" sz="1800" kern="100" dirty="0">
                <a:solidFill>
                  <a:srgbClr val="00B0F0"/>
                </a:solidFill>
                <a:effectLst/>
                <a:latin typeface="Alexandria Black" pitchFamily="2" charset="-78"/>
                <a:ea typeface="Calibri" panose="020F0502020204030204" pitchFamily="34" charset="0"/>
                <a:cs typeface="Alexandria Black" pitchFamily="2" charset="-78"/>
              </a:rPr>
              <a:t>أنواع وسائل الاتصال </a:t>
            </a:r>
            <a:endParaRPr lang="ar-JO" kern="100" dirty="0">
              <a:solidFill>
                <a:srgbClr val="333333"/>
              </a:solidFill>
              <a:latin typeface="Calibri" panose="020F0502020204030204" pitchFamily="34" charset="0"/>
              <a:ea typeface="Calibri" panose="020F0502020204030204" pitchFamily="34" charset="0"/>
              <a:cs typeface="Alexandria Light" pitchFamily="2" charset="-78"/>
            </a:endParaRPr>
          </a:p>
          <a:p>
            <a:pPr marL="457200" marR="0" algn="just" rtl="1">
              <a:lnSpc>
                <a:spcPct val="107000"/>
              </a:lnSpc>
              <a:spcBef>
                <a:spcPts val="0"/>
              </a:spcBef>
              <a:spcAft>
                <a:spcPts val="800"/>
              </a:spcAft>
            </a:pPr>
            <a:r>
              <a:rPr lang="ar-SA" sz="1800" kern="100" dirty="0">
                <a:solidFill>
                  <a:srgbClr val="333333"/>
                </a:solidFill>
                <a:effectLst/>
                <a:latin typeface="Alexandria SemiBold" pitchFamily="2" charset="-78"/>
                <a:ea typeface="Calibri" panose="020F0502020204030204" pitchFamily="34" charset="0"/>
                <a:cs typeface="Alexandria SemiBold" pitchFamily="2" charset="-78"/>
              </a:rPr>
              <a:t>4)الاتصال المرئي:</a:t>
            </a:r>
            <a:endParaRPr lang="en-US" sz="1800" kern="100" dirty="0">
              <a:effectLst/>
              <a:latin typeface="Alexandria SemiBold" pitchFamily="2" charset="-78"/>
              <a:ea typeface="Calibri" panose="020F0502020204030204" pitchFamily="34" charset="0"/>
              <a:cs typeface="Alexandria SemiBold" pitchFamily="2" charset="-78"/>
            </a:endParaRPr>
          </a:p>
          <a:p>
            <a:pPr algn="r">
              <a:lnSpc>
                <a:spcPct val="150000"/>
              </a:lnSpc>
            </a:pPr>
            <a:r>
              <a:rPr lang="ar-SA" sz="1800" dirty="0">
                <a:solidFill>
                  <a:srgbClr val="333333"/>
                </a:solidFill>
                <a:effectLst/>
                <a:ea typeface="Calibri" panose="020F0502020204030204" pitchFamily="34" charset="0"/>
                <a:cs typeface="Alexandria Light" pitchFamily="2" charset="-78"/>
              </a:rPr>
              <a:t> </a:t>
            </a:r>
            <a:r>
              <a:rPr lang="ar-JO" sz="1800" dirty="0">
                <a:solidFill>
                  <a:srgbClr val="333333"/>
                </a:solidFill>
                <a:effectLst/>
                <a:ea typeface="Calibri" panose="020F0502020204030204" pitchFamily="34" charset="0"/>
                <a:cs typeface="Alexandria Light" pitchFamily="2" charset="-78"/>
              </a:rPr>
              <a:t>     </a:t>
            </a:r>
            <a:r>
              <a:rPr lang="ar-SA" sz="1800" dirty="0">
                <a:solidFill>
                  <a:srgbClr val="333333"/>
                </a:solidFill>
                <a:effectLst/>
                <a:latin typeface="Alexandria Light" pitchFamily="2" charset="-78"/>
                <a:ea typeface="Calibri" panose="020F0502020204030204" pitchFamily="34" charset="0"/>
                <a:cs typeface="Alexandria Light" pitchFamily="2" charset="-78"/>
              </a:rPr>
              <a:t>وتشمل مشاهدة التلفاز على مدار الساعة، وقضاء ساعات في تصفح الفيديوهات والصور التي تعرض على وسائل التواصل الاجتماعي وكذلك  استخدام الصور الفوتوغرافية، والفنون المختلفة، والرسومات،</a:t>
            </a:r>
            <a:r>
              <a:rPr lang="ar-JO" sz="1800" dirty="0">
                <a:solidFill>
                  <a:srgbClr val="333333"/>
                </a:solidFill>
                <a:effectLst/>
                <a:latin typeface="Alexandria Light" pitchFamily="2" charset="-78"/>
                <a:ea typeface="Calibri" panose="020F0502020204030204" pitchFamily="34" charset="0"/>
                <a:cs typeface="Alexandria Light" pitchFamily="2" charset="-78"/>
              </a:rPr>
              <a:t> </a:t>
            </a:r>
            <a:r>
              <a:rPr lang="ar-SA" sz="1800" dirty="0">
                <a:solidFill>
                  <a:srgbClr val="333333"/>
                </a:solidFill>
                <a:effectLst/>
                <a:latin typeface="Alexandria Light" pitchFamily="2" charset="-78"/>
                <a:ea typeface="Calibri" panose="020F0502020204030204" pitchFamily="34" charset="0"/>
                <a:cs typeface="Alexandria Light" pitchFamily="2" charset="-78"/>
              </a:rPr>
              <a:t>والمخطّطات،</a:t>
            </a:r>
            <a:r>
              <a:rPr lang="ar-JO" sz="1800" dirty="0">
                <a:solidFill>
                  <a:srgbClr val="333333"/>
                </a:solidFill>
                <a:effectLst/>
                <a:latin typeface="Alexandria Light" pitchFamily="2" charset="-78"/>
                <a:ea typeface="Calibri" panose="020F0502020204030204" pitchFamily="34" charset="0"/>
                <a:cs typeface="Alexandria Light" pitchFamily="2" charset="-78"/>
              </a:rPr>
              <a:t> </a:t>
            </a:r>
            <a:r>
              <a:rPr lang="ar-SA" sz="1800" dirty="0">
                <a:solidFill>
                  <a:srgbClr val="333333"/>
                </a:solidFill>
                <a:effectLst/>
                <a:latin typeface="Alexandria Light" pitchFamily="2" charset="-78"/>
                <a:ea typeface="Calibri" panose="020F0502020204030204" pitchFamily="34" charset="0"/>
                <a:cs typeface="Alexandria Light" pitchFamily="2" charset="-78"/>
              </a:rPr>
              <a:t>وغيرها لإيصال المعلومات وجعل الرسالة أكثر وضوحاً، فمن خلال التواصل المرئي قد يتأثر المُتلقي سلباً أو ايجاباً، مما يدفعه الى تحويل هذه المشاعر الى أفعال، فتعاطفه الشديد مع صورة ما قد تفعه لفعل شيء إزاء ذلك، وهذا ما تفعله الشركات عند تسويق لمنتجاتها.</a:t>
            </a:r>
            <a:endParaRPr lang="ar-YE" sz="1600" b="1" i="0" dirty="0">
              <a:solidFill>
                <a:srgbClr val="000000"/>
              </a:solidFill>
              <a:effectLst/>
              <a:latin typeface="Alexandria Light" pitchFamily="2" charset="-78"/>
              <a:cs typeface="Alexandria Light" pitchFamily="2" charset="-78"/>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688016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JO" sz="2000" dirty="0">
              <a:solidFill>
                <a:srgbClr val="00B0F0"/>
              </a:solidFill>
              <a:latin typeface="Alexandria Black" pitchFamily="2" charset="-78"/>
              <a:cs typeface="Alexandria Black" pitchFamily="2" charset="-78"/>
            </a:endParaRPr>
          </a:p>
          <a:p>
            <a:pPr algn="ctr" rtl="1"/>
            <a:endParaRPr lang="ar-JO" sz="2000" dirty="0">
              <a:solidFill>
                <a:srgbClr val="00B0F0"/>
              </a:solidFill>
              <a:latin typeface="Alexandria Black" pitchFamily="2" charset="-78"/>
              <a:cs typeface="Alexandria Black" pitchFamily="2" charset="-78"/>
            </a:endParaRPr>
          </a:p>
          <a:p>
            <a:pPr algn="ctr" rtl="1"/>
            <a:r>
              <a:rPr lang="ar-JO" sz="2000" dirty="0">
                <a:solidFill>
                  <a:srgbClr val="00B0F0"/>
                </a:solidFill>
                <a:latin typeface="Alexandria Black" pitchFamily="2" charset="-78"/>
                <a:cs typeface="Alexandria Black" pitchFamily="2" charset="-78"/>
              </a:rPr>
              <a:t>اللاتصال والقيادة</a:t>
            </a:r>
            <a:endParaRPr lang="ar-JO" sz="1600" dirty="0">
              <a:solidFill>
                <a:schemeClr val="tx1"/>
              </a:solidFill>
              <a:latin typeface="Alexandria Light" pitchFamily="2" charset="-78"/>
              <a:cs typeface="Alexandria Light" pitchFamily="2" charset="-78"/>
            </a:endParaRPr>
          </a:p>
          <a:p>
            <a:pPr algn="just" rtl="1">
              <a:lnSpc>
                <a:spcPct val="200000"/>
              </a:lnSpc>
            </a:pPr>
            <a:r>
              <a:rPr lang="ar-JO" sz="1600" dirty="0">
                <a:solidFill>
                  <a:schemeClr val="tx1"/>
                </a:solidFill>
                <a:latin typeface="Alexandria Light" pitchFamily="2" charset="-78"/>
                <a:cs typeface="Alexandria Light" pitchFamily="2" charset="-78"/>
              </a:rPr>
              <a:t> تحرص القيادات بشكل عام على مشاركة جميع العاملين كل حسب موقعه في العمليات التي تتم داخل المؤسسة سواء في صياغة أهداف المؤسسة أو صناعة القرارات المتعلقة بها على أن تكون هذه المشاركة </a:t>
            </a:r>
            <a:r>
              <a:rPr lang="ar-JO" sz="1600" u="sng" dirty="0">
                <a:solidFill>
                  <a:schemeClr val="tx1"/>
                </a:solidFill>
                <a:latin typeface="Alexandria Light" pitchFamily="2" charset="-78"/>
                <a:cs typeface="Alexandria Light" pitchFamily="2" charset="-78"/>
              </a:rPr>
              <a:t>حقيقية وفعالة</a:t>
            </a:r>
            <a:r>
              <a:rPr lang="ar-JO" sz="1600" dirty="0">
                <a:solidFill>
                  <a:schemeClr val="tx1"/>
                </a:solidFill>
                <a:latin typeface="Alexandria Light" pitchFamily="2" charset="-78"/>
                <a:cs typeface="Alexandria Light" pitchFamily="2" charset="-78"/>
              </a:rPr>
              <a:t>، وإلا كان التخبط الارتجالية هو السائد في إدارة هذه المؤسسات، مما يؤدي إلى ظهور الأزمات والصراعات التنظيمة داخل المؤسسة.  </a:t>
            </a:r>
            <a:endParaRPr lang="en-US" sz="1600" dirty="0">
              <a:solidFill>
                <a:schemeClr val="tx1"/>
              </a:solidFill>
              <a:latin typeface="Alexandria Light" pitchFamily="2" charset="-78"/>
              <a:cs typeface="Alexandria Light" pitchFamily="2" charset="-78"/>
            </a:endParaRPr>
          </a:p>
          <a:p>
            <a:pPr algn="just" rtl="1">
              <a:lnSpc>
                <a:spcPct val="200000"/>
              </a:lnSpc>
            </a:pPr>
            <a:r>
              <a:rPr lang="ar-JO" sz="1600" dirty="0">
                <a:solidFill>
                  <a:schemeClr val="tx1"/>
                </a:solidFill>
                <a:latin typeface="Alexandria Light" pitchFamily="2" charset="-78"/>
                <a:cs typeface="Alexandria Light" pitchFamily="2" charset="-78"/>
              </a:rPr>
              <a:t>     لذلك كان لزامًا على القيادات أن تواي عملية الاتصال والتواصل أهمية بالغة لما للاتصال من دور أساسي في استجابة العاملين لقرارات القيادات وتحقيق أهداف مؤسساتهم من خلال وضوح الرسائل التي يصدرها القادة  واقتناعهم بها فتمتع القيادات بمهارات الاتصال يشكل عامل قوة تدفع المؤسسات إلى النمو والتطور وتحقيق الجودة مما يضمن لها التنافسية وتميزها إقليميًا وعالميًا.</a:t>
            </a:r>
            <a:endParaRPr lang="ar-SA" sz="1600" dirty="0">
              <a:solidFill>
                <a:schemeClr val="tx1"/>
              </a:solidFill>
              <a:latin typeface="Alexandria Light" pitchFamily="2" charset="-78"/>
              <a:cs typeface="Alexandria Light" pitchFamily="2" charset="-78"/>
            </a:endParaRPr>
          </a:p>
          <a:p>
            <a:pPr algn="r"/>
            <a:endParaRPr lang="ar-JO" sz="2000" b="0" i="0" dirty="0">
              <a:solidFill>
                <a:schemeClr val="tx1"/>
              </a:solidFill>
              <a:effectLst/>
              <a:latin typeface="Cairo"/>
            </a:endParaRPr>
          </a:p>
          <a:p>
            <a:pPr algn="r"/>
            <a:r>
              <a:rPr lang="ar-JO" sz="2000" b="0" i="0" dirty="0">
                <a:solidFill>
                  <a:schemeClr val="tx1"/>
                </a:solidFill>
                <a:effectLst/>
                <a:latin typeface="Cairo"/>
              </a:rPr>
              <a:t>   </a:t>
            </a:r>
            <a:endParaRPr lang="ar-YE" sz="2000" b="0" i="0" dirty="0">
              <a:solidFill>
                <a:schemeClr val="tx1"/>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5675051-AE82-BCF4-40DB-4AD4886A66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44197" y="523759"/>
            <a:ext cx="2872075" cy="1469184"/>
          </a:xfrm>
          <a:prstGeom prst="rect">
            <a:avLst/>
          </a:prstGeom>
        </p:spPr>
      </p:pic>
    </p:spTree>
    <p:extLst>
      <p:ext uri="{BB962C8B-B14F-4D97-AF65-F5344CB8AC3E}">
        <p14:creationId xmlns:p14="http://schemas.microsoft.com/office/powerpoint/2010/main" val="306861796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القيادة</a:t>
            </a:r>
            <a:endParaRPr lang="ar-JO" sz="1600" dirty="0">
              <a:solidFill>
                <a:schemeClr val="tx1"/>
              </a:solidFill>
              <a:latin typeface="Alexandria Light" pitchFamily="2" charset="-78"/>
              <a:cs typeface="Alexandria Light" pitchFamily="2" charset="-78"/>
            </a:endParaRPr>
          </a:p>
          <a:p>
            <a:pPr algn="r" rtl="1" fontAlgn="base"/>
            <a:r>
              <a:rPr lang="ar-JO" sz="1600" dirty="0">
                <a:solidFill>
                  <a:schemeClr val="tx1"/>
                </a:solidFill>
                <a:latin typeface="Alexandria Light" pitchFamily="2" charset="-78"/>
                <a:cs typeface="Alexandria Light" pitchFamily="2" charset="-78"/>
              </a:rPr>
              <a:t> </a:t>
            </a:r>
            <a:r>
              <a:rPr lang="ar-YE" b="0" i="0" dirty="0">
                <a:solidFill>
                  <a:srgbClr val="0F0000"/>
                </a:solidFill>
                <a:effectLst/>
                <a:latin typeface="Alexandria SemiBold" pitchFamily="2" charset="-78"/>
                <a:cs typeface="Alexandria SemiBold" pitchFamily="2" charset="-78"/>
              </a:rPr>
              <a:t>مفهوم القيادة</a:t>
            </a:r>
            <a:endParaRPr lang="ar-YE" sz="1600" b="0" i="0" dirty="0">
              <a:solidFill>
                <a:srgbClr val="0F0000"/>
              </a:solidFill>
              <a:effectLst/>
              <a:latin typeface="Alexandria SemiBold" pitchFamily="2" charset="-78"/>
              <a:cs typeface="Alexandria SemiBold" pitchFamily="2" charset="-78"/>
            </a:endParaRPr>
          </a:p>
          <a:p>
            <a:pPr algn="r" fontAlgn="base">
              <a:lnSpc>
                <a:spcPct val="150000"/>
              </a:lnSpc>
            </a:pPr>
            <a:r>
              <a:rPr lang="ar-YE" sz="1600" b="0" i="0" dirty="0">
                <a:solidFill>
                  <a:srgbClr val="000000"/>
                </a:solidFill>
                <a:effectLst/>
                <a:latin typeface="Alexandria Light" pitchFamily="2" charset="-78"/>
                <a:cs typeface="Alexandria Light" pitchFamily="2" charset="-78"/>
              </a:rPr>
              <a:t>ا</a:t>
            </a:r>
            <a:r>
              <a:rPr lang="ar-JO" sz="1600" b="0" i="0" dirty="0">
                <a:solidFill>
                  <a:srgbClr val="000000"/>
                </a:solidFill>
                <a:effectLst/>
                <a:latin typeface="Alexandria Light" pitchFamily="2" charset="-78"/>
                <a:cs typeface="Alexandria Light" pitchFamily="2" charset="-78"/>
              </a:rPr>
              <a:t>* </a:t>
            </a:r>
            <a:r>
              <a:rPr lang="ar-YE" sz="1600" b="0" i="0" dirty="0">
                <a:solidFill>
                  <a:srgbClr val="000000"/>
                </a:solidFill>
                <a:effectLst/>
                <a:latin typeface="Alexandria Light" pitchFamily="2" charset="-78"/>
                <a:cs typeface="Alexandria Light" pitchFamily="2" charset="-78"/>
              </a:rPr>
              <a:t>لقيادة هي القدرة على التأثير </a:t>
            </a:r>
            <a:r>
              <a:rPr lang="ar-JO" sz="1600" b="0" i="0" dirty="0">
                <a:solidFill>
                  <a:srgbClr val="000000"/>
                </a:solidFill>
                <a:effectLst/>
                <a:latin typeface="Alexandria Light" pitchFamily="2" charset="-78"/>
                <a:cs typeface="Alexandria Light" pitchFamily="2" charset="-78"/>
              </a:rPr>
              <a:t>في</a:t>
            </a:r>
            <a:r>
              <a:rPr lang="ar-YE" sz="1600" b="0" i="0" dirty="0">
                <a:solidFill>
                  <a:srgbClr val="000000"/>
                </a:solidFill>
                <a:effectLst/>
                <a:latin typeface="Alexandria Light" pitchFamily="2" charset="-78"/>
                <a:cs typeface="Alexandria Light" pitchFamily="2" charset="-78"/>
              </a:rPr>
              <a:t> الآخرين وتوجيه سلوكهم نحو تحقيق الأهداف المشتركة، فهي مسؤولية تجاه المجموعة المقادة لتحقيق النتائج </a:t>
            </a:r>
            <a:r>
              <a:rPr lang="ar-JO" sz="1600" b="0" i="0" dirty="0">
                <a:solidFill>
                  <a:srgbClr val="000000"/>
                </a:solidFill>
                <a:effectLst/>
                <a:latin typeface="Alexandria Light" pitchFamily="2" charset="-78"/>
                <a:cs typeface="Alexandria Light" pitchFamily="2" charset="-78"/>
              </a:rPr>
              <a:t>المرجوة.</a:t>
            </a:r>
          </a:p>
          <a:p>
            <a:pPr algn="r" fontAlgn="base">
              <a:lnSpc>
                <a:spcPct val="150000"/>
              </a:lnSpc>
            </a:pPr>
            <a:endParaRPr lang="ar-JO" sz="1600" b="0" i="0" dirty="0">
              <a:solidFill>
                <a:srgbClr val="000000"/>
              </a:solidFill>
              <a:effectLst/>
              <a:latin typeface="Alexandria Light" pitchFamily="2" charset="-78"/>
              <a:cs typeface="Alexandria Light" pitchFamily="2" charset="-78"/>
            </a:endParaRPr>
          </a:p>
          <a:p>
            <a:pPr marL="285750" indent="-285750" algn="r">
              <a:lnSpc>
                <a:spcPct val="150000"/>
              </a:lnSpc>
              <a:buFont typeface="Arial" panose="020B0604020202020204" pitchFamily="34" charset="0"/>
              <a:buChar char="•"/>
            </a:pPr>
            <a:r>
              <a:rPr lang="ar-JO" sz="1600" dirty="0">
                <a:solidFill>
                  <a:srgbClr val="000000"/>
                </a:solidFill>
                <a:latin typeface="Alexandria Light" pitchFamily="2" charset="-78"/>
                <a:cs typeface="Alexandria Light" pitchFamily="2" charset="-78"/>
              </a:rPr>
              <a:t>وكذلك </a:t>
            </a:r>
            <a:r>
              <a:rPr lang="ar-YE" sz="1600" dirty="0">
                <a:solidFill>
                  <a:srgbClr val="000000"/>
                </a:solidFill>
                <a:latin typeface="Alexandria Light" pitchFamily="2" charset="-78"/>
                <a:cs typeface="Alexandria Light" pitchFamily="2" charset="-78"/>
              </a:rPr>
              <a:t>هي القدرة على معاملة الطبيعة البشرية أو على التأثير في السلوك البشري لتوجيه جماعة نحو تحقيق أهداف مشتركة، بطريقة تضمن بها طاعتهم واحترامهم، ومنها يتم نعريف القائد على أنه الشخص الذي يستخدم قدراته وقوته ليؤثر على سلوك وتوجيهات الأفراد من حوله ليحقق أهدافهم المشتركة</a:t>
            </a:r>
            <a:r>
              <a:rPr lang="ar-JO" sz="1600" dirty="0">
                <a:solidFill>
                  <a:srgbClr val="000000"/>
                </a:solidFill>
                <a:latin typeface="Alexandria Light" pitchFamily="2" charset="-78"/>
                <a:cs typeface="Alexandria Light" pitchFamily="2" charset="-78"/>
              </a:rPr>
              <a:t>.</a:t>
            </a:r>
          </a:p>
          <a:p>
            <a:pPr marL="285750" indent="-285750" algn="r">
              <a:lnSpc>
                <a:spcPct val="150000"/>
              </a:lnSpc>
              <a:buFont typeface="Arial" panose="020B0604020202020204" pitchFamily="34" charset="0"/>
              <a:buChar char="•"/>
            </a:pPr>
            <a:endParaRPr lang="ar-JO" sz="1600" dirty="0">
              <a:solidFill>
                <a:srgbClr val="000000"/>
              </a:solidFill>
              <a:latin typeface="Alexandria Light" pitchFamily="2" charset="-78"/>
              <a:cs typeface="Alexandria Light" pitchFamily="2" charset="-78"/>
            </a:endParaRPr>
          </a:p>
          <a:p>
            <a:pPr marL="285750" indent="-285750" algn="r">
              <a:lnSpc>
                <a:spcPct val="150000"/>
              </a:lnSpc>
              <a:buFont typeface="Arial" panose="020B0604020202020204" pitchFamily="34" charset="0"/>
              <a:buChar char="•"/>
            </a:pPr>
            <a:r>
              <a:rPr lang="ar-YE" sz="1600" dirty="0">
                <a:solidFill>
                  <a:srgbClr val="000000"/>
                </a:solidFill>
                <a:latin typeface="Alexandria Light" pitchFamily="2" charset="-78"/>
                <a:cs typeface="Alexandria Light" pitchFamily="2" charset="-78"/>
              </a:rPr>
              <a:t>و هناك ثلاثة مصطلحات رئيسية ومرتبطة مباشرة بالقيادة، وهي: القوة </a:t>
            </a:r>
            <a:r>
              <a:rPr lang="en-US" sz="1600" dirty="0">
                <a:solidFill>
                  <a:srgbClr val="000000"/>
                </a:solidFill>
                <a:latin typeface="Alexandria Light" pitchFamily="2" charset="-78"/>
                <a:cs typeface="Alexandria Light" pitchFamily="2" charset="-78"/>
              </a:rPr>
              <a:t>power، </a:t>
            </a:r>
            <a:r>
              <a:rPr lang="ar-YE" sz="1600" dirty="0">
                <a:solidFill>
                  <a:srgbClr val="000000"/>
                </a:solidFill>
                <a:latin typeface="Alexandria Light" pitchFamily="2" charset="-78"/>
                <a:cs typeface="Alexandria Light" pitchFamily="2" charset="-78"/>
              </a:rPr>
              <a:t>التأثير </a:t>
            </a:r>
            <a:r>
              <a:rPr lang="en-US" sz="1600" dirty="0">
                <a:solidFill>
                  <a:srgbClr val="000000"/>
                </a:solidFill>
                <a:latin typeface="Alexandria Light" pitchFamily="2" charset="-78"/>
                <a:cs typeface="Alexandria Light" pitchFamily="2" charset="-78"/>
              </a:rPr>
              <a:t>Influence، </a:t>
            </a:r>
            <a:r>
              <a:rPr lang="ar-YE" sz="1600" dirty="0">
                <a:solidFill>
                  <a:srgbClr val="000000"/>
                </a:solidFill>
                <a:latin typeface="Alexandria Light" pitchFamily="2" charset="-78"/>
                <a:cs typeface="Alexandria Light" pitchFamily="2" charset="-78"/>
              </a:rPr>
              <a:t>والسلطة </a:t>
            </a:r>
            <a:r>
              <a:rPr lang="en-US" sz="1600" dirty="0">
                <a:solidFill>
                  <a:srgbClr val="000000"/>
                </a:solidFill>
                <a:latin typeface="Alexandria Light" pitchFamily="2" charset="-78"/>
                <a:cs typeface="Alexandria Light" pitchFamily="2" charset="-78"/>
              </a:rPr>
              <a:t>Authority</a:t>
            </a:r>
            <a:endParaRPr lang="ar-JO" sz="1600" dirty="0">
              <a:solidFill>
                <a:srgbClr val="000000"/>
              </a:solidFill>
              <a:latin typeface="Alexandria Light" pitchFamily="2" charset="-78"/>
              <a:cs typeface="Alexandria Light" pitchFamily="2" charset="-78"/>
            </a:endParaRPr>
          </a:p>
          <a:p>
            <a:pPr algn="r">
              <a:lnSpc>
                <a:spcPct val="150000"/>
              </a:lnSpc>
            </a:pPr>
            <a:r>
              <a:rPr lang="ar-JO" sz="1600" dirty="0">
                <a:solidFill>
                  <a:srgbClr val="000000"/>
                </a:solidFill>
                <a:latin typeface="Alexandria Light" pitchFamily="2" charset="-78"/>
                <a:cs typeface="Alexandria Light" pitchFamily="2" charset="-78"/>
              </a:rPr>
              <a:t>   </a:t>
            </a:r>
            <a:endParaRPr lang="ar-YE" sz="1600" dirty="0">
              <a:solidFill>
                <a:srgbClr val="00000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B3E8AE-F739-78A8-D9DB-C9F1DAE69D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489" y="1155869"/>
            <a:ext cx="2762250" cy="866795"/>
          </a:xfrm>
          <a:prstGeom prst="rect">
            <a:avLst/>
          </a:prstGeom>
        </p:spPr>
      </p:pic>
    </p:spTree>
    <p:extLst>
      <p:ext uri="{BB962C8B-B14F-4D97-AF65-F5344CB8AC3E}">
        <p14:creationId xmlns:p14="http://schemas.microsoft.com/office/powerpoint/2010/main" val="2886205708"/>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القيادة</a:t>
            </a:r>
            <a:endParaRPr lang="ar-JO" sz="1600" dirty="0">
              <a:solidFill>
                <a:schemeClr val="tx1"/>
              </a:solidFill>
              <a:latin typeface="Alexandria Light" pitchFamily="2" charset="-78"/>
              <a:cs typeface="Alexandria Light" pitchFamily="2" charset="-78"/>
            </a:endParaRPr>
          </a:p>
          <a:p>
            <a:pPr marL="342900" indent="-342900" algn="r" rtl="1" fontAlgn="base">
              <a:lnSpc>
                <a:spcPct val="200000"/>
              </a:lnSpc>
              <a:buAutoNum type="arabicPeriod"/>
            </a:pPr>
            <a:r>
              <a:rPr lang="ar-YE" b="1" i="0" dirty="0">
                <a:solidFill>
                  <a:srgbClr val="000000"/>
                </a:solidFill>
                <a:effectLst/>
                <a:latin typeface="Alexandria SemiBold" pitchFamily="2" charset="-78"/>
                <a:cs typeface="Alexandria SemiBold" pitchFamily="2" charset="-78"/>
              </a:rPr>
              <a:t>القوة</a:t>
            </a:r>
            <a:r>
              <a:rPr lang="ar-YE" b="0" i="0" dirty="0">
                <a:solidFill>
                  <a:srgbClr val="000000"/>
                </a:solidFill>
                <a:effectLst/>
                <a:latin typeface="Alexandria Light" pitchFamily="2" charset="-78"/>
                <a:cs typeface="Alexandria Light" pitchFamily="2" charset="-78"/>
              </a:rPr>
              <a:t>: </a:t>
            </a:r>
            <a:r>
              <a:rPr lang="en-US" sz="1800" dirty="0">
                <a:solidFill>
                  <a:srgbClr val="000000"/>
                </a:solidFill>
                <a:latin typeface="Alexandria Light" pitchFamily="2" charset="-78"/>
                <a:cs typeface="Alexandria Light" pitchFamily="2" charset="-78"/>
              </a:rPr>
              <a:t>power</a:t>
            </a:r>
            <a:endParaRPr lang="ar-JO" b="0" i="0" dirty="0">
              <a:solidFill>
                <a:srgbClr val="000000"/>
              </a:solidFill>
              <a:effectLst/>
              <a:latin typeface="Alexandria Light" pitchFamily="2" charset="-78"/>
              <a:cs typeface="Alexandria Light" pitchFamily="2" charset="-78"/>
            </a:endParaRPr>
          </a:p>
          <a:p>
            <a:pPr algn="r" rtl="1" fontAlgn="base">
              <a:lnSpc>
                <a:spcPct val="200000"/>
              </a:lnSpc>
            </a:pPr>
            <a:r>
              <a:rPr lang="ar-YE" b="0" i="0" dirty="0">
                <a:solidFill>
                  <a:srgbClr val="000000"/>
                </a:solidFill>
                <a:effectLst/>
                <a:latin typeface="Alexandria Light" pitchFamily="2" charset="-78"/>
                <a:cs typeface="Alexandria Light" pitchFamily="2" charset="-78"/>
              </a:rPr>
              <a:t>فهي القدرة الكامنة على التأثير في سلوك الآخرين حيث ترتبط القوة بشكل عام بالسيطرة على الموارد القيّمة أو النادرة.</a:t>
            </a:r>
          </a:p>
          <a:p>
            <a:pPr algn="r" rtl="1" fontAlgn="base">
              <a:lnSpc>
                <a:spcPct val="200000"/>
              </a:lnSpc>
            </a:pPr>
            <a:r>
              <a:rPr lang="ar-JO" dirty="0">
                <a:solidFill>
                  <a:srgbClr val="000000"/>
                </a:solidFill>
                <a:latin typeface="Alexandria SemiBold" pitchFamily="2" charset="-78"/>
                <a:cs typeface="Alexandria SemiBold" pitchFamily="2" charset="-78"/>
              </a:rPr>
              <a:t>2. </a:t>
            </a:r>
            <a:r>
              <a:rPr lang="ar-YE" dirty="0">
                <a:solidFill>
                  <a:srgbClr val="000000"/>
                </a:solidFill>
                <a:latin typeface="Alexandria SemiBold" pitchFamily="2" charset="-78"/>
                <a:cs typeface="Alexandria SemiBold" pitchFamily="2" charset="-78"/>
              </a:rPr>
              <a:t>التأثير: </a:t>
            </a:r>
            <a:r>
              <a:rPr lang="en-US" sz="1800" dirty="0">
                <a:solidFill>
                  <a:srgbClr val="000000"/>
                </a:solidFill>
                <a:latin typeface="Alexandria Light" pitchFamily="2" charset="-78"/>
                <a:cs typeface="Alexandria Light" pitchFamily="2" charset="-78"/>
              </a:rPr>
              <a:t>Influence</a:t>
            </a:r>
            <a:endParaRPr lang="ar-JO" dirty="0">
              <a:solidFill>
                <a:srgbClr val="000000"/>
              </a:solidFill>
              <a:latin typeface="Alexandria SemiBold" pitchFamily="2" charset="-78"/>
              <a:cs typeface="Alexandria SemiBold" pitchFamily="2" charset="-78"/>
            </a:endParaRPr>
          </a:p>
          <a:p>
            <a:pPr algn="r" rtl="1" fontAlgn="base">
              <a:lnSpc>
                <a:spcPct val="200000"/>
              </a:lnSpc>
            </a:pPr>
            <a:r>
              <a:rPr lang="ar-JO" b="0" i="0" dirty="0">
                <a:solidFill>
                  <a:srgbClr val="000000"/>
                </a:solidFill>
                <a:effectLst/>
                <a:latin typeface="Alexandria Light" pitchFamily="2" charset="-78"/>
                <a:cs typeface="Alexandria Light" pitchFamily="2" charset="-78"/>
              </a:rPr>
              <a:t>و</a:t>
            </a:r>
            <a:r>
              <a:rPr lang="ar-YE" b="0" i="0" dirty="0">
                <a:solidFill>
                  <a:srgbClr val="000000"/>
                </a:solidFill>
                <a:effectLst/>
                <a:latin typeface="Alexandria Light" pitchFamily="2" charset="-78"/>
                <a:cs typeface="Alexandria Light" pitchFamily="2" charset="-78"/>
              </a:rPr>
              <a:t>يظهر عندما يمارس شخص ما قوته بوعي أو غير وعي في التأثير على سلوك واتجاهات شخص آخر.</a:t>
            </a:r>
          </a:p>
          <a:p>
            <a:pPr algn="r" rtl="1" fontAlgn="base">
              <a:lnSpc>
                <a:spcPct val="200000"/>
              </a:lnSpc>
            </a:pPr>
            <a:r>
              <a:rPr lang="ar-JO" dirty="0">
                <a:solidFill>
                  <a:srgbClr val="000000"/>
                </a:solidFill>
                <a:latin typeface="Alexandria SemiBold" pitchFamily="2" charset="-78"/>
                <a:cs typeface="Alexandria SemiBold" pitchFamily="2" charset="-78"/>
              </a:rPr>
              <a:t>3.</a:t>
            </a:r>
            <a:r>
              <a:rPr lang="ar-YE" dirty="0">
                <a:solidFill>
                  <a:srgbClr val="000000"/>
                </a:solidFill>
                <a:latin typeface="Alexandria SemiBold" pitchFamily="2" charset="-78"/>
                <a:cs typeface="Alexandria SemiBold" pitchFamily="2" charset="-78"/>
              </a:rPr>
              <a:t> السلطة</a:t>
            </a:r>
            <a:r>
              <a:rPr lang="ar-YE" b="0" i="0" dirty="0">
                <a:solidFill>
                  <a:srgbClr val="000000"/>
                </a:solidFill>
                <a:effectLst/>
                <a:latin typeface="Alexandria Light" pitchFamily="2" charset="-78"/>
                <a:cs typeface="Alexandria Light" pitchFamily="2" charset="-78"/>
              </a:rPr>
              <a:t>: </a:t>
            </a:r>
            <a:r>
              <a:rPr lang="en-US" sz="1800" dirty="0">
                <a:solidFill>
                  <a:srgbClr val="000000"/>
                </a:solidFill>
                <a:latin typeface="Alexandria Light" pitchFamily="2" charset="-78"/>
                <a:cs typeface="Alexandria Light" pitchFamily="2" charset="-78"/>
              </a:rPr>
              <a:t>Authority</a:t>
            </a:r>
            <a:endParaRPr lang="ar-JO" b="0" i="0" dirty="0">
              <a:solidFill>
                <a:srgbClr val="000000"/>
              </a:solidFill>
              <a:effectLst/>
              <a:latin typeface="Alexandria Light" pitchFamily="2" charset="-78"/>
              <a:cs typeface="Alexandria Light" pitchFamily="2" charset="-78"/>
            </a:endParaRPr>
          </a:p>
          <a:p>
            <a:pPr algn="r" rtl="1" fontAlgn="base">
              <a:lnSpc>
                <a:spcPct val="200000"/>
              </a:lnSpc>
            </a:pPr>
            <a:r>
              <a:rPr lang="ar-YE" b="0" i="0" dirty="0">
                <a:solidFill>
                  <a:srgbClr val="000000"/>
                </a:solidFill>
                <a:effectLst/>
                <a:latin typeface="Alexandria Light" pitchFamily="2" charset="-78"/>
                <a:cs typeface="Alexandria Light" pitchFamily="2" charset="-78"/>
              </a:rPr>
              <a:t>فهي القوة الممنوحة من قبل المنظمة</a:t>
            </a:r>
            <a:r>
              <a:rPr lang="ar-JO" b="0" i="0" dirty="0">
                <a:solidFill>
                  <a:srgbClr val="000000"/>
                </a:solidFill>
                <a:effectLst/>
                <a:latin typeface="Alexandria Light" pitchFamily="2" charset="-78"/>
                <a:cs typeface="Alexandria Light" pitchFamily="2" charset="-78"/>
              </a:rPr>
              <a:t> من خلال الوظيفة التي يشغلها</a:t>
            </a:r>
            <a:r>
              <a:rPr lang="ar-YE" b="0" i="0" dirty="0">
                <a:solidFill>
                  <a:srgbClr val="000000"/>
                </a:solidFill>
                <a:effectLst/>
                <a:latin typeface="Alexandria Light" pitchFamily="2" charset="-78"/>
                <a:cs typeface="Alexandria Light"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B3E8AE-F739-78A8-D9DB-C9F1DAE69D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489" y="1155869"/>
            <a:ext cx="2762250" cy="866795"/>
          </a:xfrm>
          <a:prstGeom prst="rect">
            <a:avLst/>
          </a:prstGeom>
        </p:spPr>
      </p:pic>
    </p:spTree>
    <p:extLst>
      <p:ext uri="{BB962C8B-B14F-4D97-AF65-F5344CB8AC3E}">
        <p14:creationId xmlns:p14="http://schemas.microsoft.com/office/powerpoint/2010/main" val="3631605258"/>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أهمية القيادة</a:t>
            </a:r>
            <a:endParaRPr lang="ar-JO" sz="1600" dirty="0">
              <a:solidFill>
                <a:schemeClr val="tx1"/>
              </a:solidFill>
              <a:latin typeface="Alexandria Light" pitchFamily="2" charset="-78"/>
              <a:cs typeface="Alexandria Light" pitchFamily="2" charset="-78"/>
            </a:endParaRP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القائد هو حلقة الوصل بين الأفراد وبين خطط المؤسسة.</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هي الأساس التي تتمحور حولها المفاهيم </a:t>
            </a:r>
            <a:r>
              <a:rPr lang="ar-YE"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الاستراتيجيات</a:t>
            </a:r>
            <a:r>
              <a:rPr lang="ar-YE" sz="1600" dirty="0">
                <a:solidFill>
                  <a:schemeClr val="tx1"/>
                </a:solidFill>
                <a:latin typeface="Alexandria Light" pitchFamily="2" charset="-78"/>
                <a:cs typeface="Alexandria Light" pitchFamily="2" charset="-78"/>
              </a:rPr>
              <a:t> والسياسات.</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دعم القوة الإيجابية والتقليل من الجوانب السلبية في داخل العمل.</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التحكم في المشاكل والتقليل منها وحسم الخلافات والترجيح بين الآ راء.</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تنمية قدرات الأفراد باعتبارهم جزء لا يتجزأ من العملية القيادية.</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القيام بالتغييرات بما يلائم المكان والزمان وكذلك استرتيجيات العمل.</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الهدف الرئيسي أنها تسعى الى تحقيق الهدف المرسوم وتسهيل العمل</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2234705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واجبات القيادة</a:t>
            </a:r>
            <a:endParaRPr lang="ar-JO" sz="2000" b="0" i="0" dirty="0">
              <a:solidFill>
                <a:srgbClr val="00B0F0"/>
              </a:solidFill>
              <a:effectLst/>
              <a:latin typeface="Alexandria Light" pitchFamily="2" charset="-78"/>
              <a:cs typeface="Alexandria Light" pitchFamily="2" charset="-78"/>
            </a:endParaRPr>
          </a:p>
          <a:p>
            <a:pPr algn="r" rtl="1">
              <a:lnSpc>
                <a:spcPct val="200000"/>
              </a:lnSpc>
            </a:pPr>
            <a:r>
              <a:rPr lang="ar-JO" sz="1600" b="0" i="0" dirty="0">
                <a:solidFill>
                  <a:srgbClr val="000000"/>
                </a:solidFill>
                <a:effectLst/>
                <a:latin typeface="Alexandria Light" pitchFamily="2" charset="-78"/>
                <a:cs typeface="Alexandria Light" pitchFamily="2" charset="-78"/>
              </a:rPr>
              <a:t>*</a:t>
            </a:r>
            <a:r>
              <a:rPr lang="ar-YE" sz="1600" b="0" i="0" dirty="0">
                <a:solidFill>
                  <a:srgbClr val="000000"/>
                </a:solidFill>
                <a:effectLst/>
                <a:latin typeface="Alexandria Light" pitchFamily="2" charset="-78"/>
                <a:cs typeface="Alexandria Light" pitchFamily="2" charset="-78"/>
              </a:rPr>
              <a:t>تحويل أهداف المجموعة الى نتائج.</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تحفيز الأفراد والتأثير عليهم لتحقيق الأهداف.</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القدرة على التعامل مع المتغيرات.</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التخطيط والتنظيم لما يلائم المستقبل والأهداف.</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دعم عناصر الإدارة الاربعة.</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اعداد جيل جديد من قادة المستقبل قادر على ادارة </a:t>
            </a:r>
            <a:r>
              <a:rPr lang="ar-JO" sz="1600" b="0" i="0" dirty="0">
                <a:solidFill>
                  <a:srgbClr val="000000"/>
                </a:solidFill>
                <a:effectLst/>
                <a:latin typeface="Alexandria Light" pitchFamily="2" charset="-78"/>
                <a:cs typeface="Alexandria Light" pitchFamily="2" charset="-78"/>
              </a:rPr>
              <a:t>المؤسسة</a:t>
            </a:r>
            <a:endParaRPr lang="ar-YE" sz="1600" b="0" i="0" dirty="0">
              <a:solidFill>
                <a:srgbClr val="000000"/>
              </a:solidFill>
              <a:effectLst/>
              <a:latin typeface="Alexandria Light" pitchFamily="2" charset="-78"/>
              <a:cs typeface="Alexandria Light" pitchFamily="2" charset="-78"/>
            </a:endParaRP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الجرأة والتحدي لتنبني أفكار جديدة تخدم الهدف الأساسي الذي يصب لصالح الأفراد</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51015909"/>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مهارات القيادة</a:t>
            </a:r>
            <a:endParaRPr lang="ar-JO" sz="2000" b="0" i="0" dirty="0">
              <a:solidFill>
                <a:srgbClr val="00B0F0"/>
              </a:solidFill>
              <a:effectLst/>
              <a:latin typeface="Alexandria Light" pitchFamily="2" charset="-78"/>
              <a:cs typeface="Alexandria Light" pitchFamily="2" charset="-78"/>
            </a:endParaRPr>
          </a:p>
          <a:p>
            <a:pPr algn="r">
              <a:lnSpc>
                <a:spcPct val="200000"/>
              </a:lnSpc>
            </a:pPr>
            <a:r>
              <a:rPr lang="ar-YE" sz="1600" b="0" i="0" dirty="0">
                <a:solidFill>
                  <a:srgbClr val="000000"/>
                </a:solidFill>
                <a:effectLst/>
                <a:latin typeface="Alexandria Light" pitchFamily="2" charset="-78"/>
                <a:cs typeface="Alexandria Light" pitchFamily="2" charset="-78"/>
              </a:rPr>
              <a:t>ي</a:t>
            </a:r>
            <a:r>
              <a:rPr lang="ar-JO" sz="1600" b="0" i="0" dirty="0">
                <a:solidFill>
                  <a:srgbClr val="000000"/>
                </a:solidFill>
                <a:effectLst/>
                <a:latin typeface="Alexandria Light" pitchFamily="2" charset="-78"/>
                <a:cs typeface="Alexandria Light" pitchFamily="2" charset="-78"/>
              </a:rPr>
              <a:t>يعد</a:t>
            </a:r>
            <a:r>
              <a:rPr lang="ar-YE" sz="1600" b="0" i="0" dirty="0">
                <a:solidFill>
                  <a:srgbClr val="000000"/>
                </a:solidFill>
                <a:effectLst/>
                <a:latin typeface="Alexandria Light" pitchFamily="2" charset="-78"/>
                <a:cs typeface="Alexandria Light" pitchFamily="2" charset="-78"/>
              </a:rPr>
              <a:t> القادة </a:t>
            </a:r>
            <a:r>
              <a:rPr lang="ar-JO" sz="1600" b="0" i="0" dirty="0">
                <a:solidFill>
                  <a:srgbClr val="000000"/>
                </a:solidFill>
                <a:effectLst/>
                <a:latin typeface="Alexandria Light" pitchFamily="2" charset="-78"/>
                <a:cs typeface="Alexandria Light" pitchFamily="2" charset="-78"/>
              </a:rPr>
              <a:t>الفاعلون أساس نجاح المؤسسات</a:t>
            </a:r>
            <a:r>
              <a:rPr lang="ar-YE" sz="1600" b="0" i="0" dirty="0">
                <a:solidFill>
                  <a:srgbClr val="000000"/>
                </a:solidFill>
                <a:effectLst/>
                <a:latin typeface="Alexandria Light" pitchFamily="2" charset="-78"/>
                <a:cs typeface="Alexandria Light" pitchFamily="2" charset="-78"/>
              </a:rPr>
              <a:t>. </a:t>
            </a:r>
            <a:r>
              <a:rPr lang="ar-JO" sz="1600" b="0" i="0" dirty="0">
                <a:solidFill>
                  <a:srgbClr val="000000"/>
                </a:solidFill>
                <a:effectLst/>
                <a:latin typeface="Alexandria Light" pitchFamily="2" charset="-78"/>
                <a:cs typeface="Alexandria Light" pitchFamily="2" charset="-78"/>
              </a:rPr>
              <a:t>لأنهم يقدمون </a:t>
            </a:r>
            <a:r>
              <a:rPr lang="ar-YE" sz="1600" b="0" i="0" dirty="0">
                <a:solidFill>
                  <a:srgbClr val="000000"/>
                </a:solidFill>
                <a:effectLst/>
                <a:latin typeface="Alexandria Light" pitchFamily="2" charset="-78"/>
                <a:cs typeface="Alexandria Light" pitchFamily="2" charset="-78"/>
              </a:rPr>
              <a:t> الدعم المناسب لبناء فريق قويّ في مكان العمل، بالإضافة إلى حرصهم على أن يتمّ تنفيذ المشاريع والمبادرات ومختلف الأعمال الأخرى </a:t>
            </a:r>
            <a:r>
              <a:rPr lang="ar-JO" sz="1600" b="0" i="0" dirty="0">
                <a:solidFill>
                  <a:srgbClr val="000000"/>
                </a:solidFill>
                <a:effectLst/>
                <a:latin typeface="Alexandria Light" pitchFamily="2" charset="-78"/>
                <a:cs typeface="Alexandria Light" pitchFamily="2" charset="-78"/>
              </a:rPr>
              <a:t>بدقة وجودة</a:t>
            </a:r>
            <a:r>
              <a:rPr lang="ar-YE" sz="1600" b="0" i="0" dirty="0">
                <a:solidFill>
                  <a:srgbClr val="000000"/>
                </a:solidFill>
                <a:effectLst/>
                <a:latin typeface="Alexandria Light" pitchFamily="2" charset="-78"/>
                <a:cs typeface="Alexandria Light" pitchFamily="2" charset="-78"/>
              </a:rPr>
              <a:t>.</a:t>
            </a:r>
          </a:p>
          <a:p>
            <a:pPr algn="r">
              <a:lnSpc>
                <a:spcPct val="200000"/>
              </a:lnSpc>
            </a:pPr>
            <a:r>
              <a:rPr lang="ar-YE" sz="1600" b="0" i="0" dirty="0">
                <a:solidFill>
                  <a:srgbClr val="000000"/>
                </a:solidFill>
                <a:effectLst/>
                <a:latin typeface="Alexandria Light" pitchFamily="2" charset="-78"/>
                <a:cs typeface="Alexandria Light" pitchFamily="2" charset="-78"/>
              </a:rPr>
              <a:t>فالقادة </a:t>
            </a:r>
            <a:r>
              <a:rPr lang="ar-JO" sz="1600" b="0" i="0" dirty="0">
                <a:solidFill>
                  <a:srgbClr val="000000"/>
                </a:solidFill>
                <a:effectLst/>
                <a:latin typeface="Alexandria Light" pitchFamily="2" charset="-78"/>
                <a:cs typeface="Alexandria Light" pitchFamily="2" charset="-78"/>
              </a:rPr>
              <a:t>المبادرون المبتكرون </a:t>
            </a:r>
            <a:r>
              <a:rPr lang="ar-YE" sz="1600" b="0" i="0" dirty="0">
                <a:solidFill>
                  <a:srgbClr val="000000"/>
                </a:solidFill>
                <a:effectLst/>
                <a:latin typeface="Alexandria Light" pitchFamily="2" charset="-78"/>
                <a:cs typeface="Alexandria Light" pitchFamily="2" charset="-78"/>
              </a:rPr>
              <a:t> الذين يمتلكون مهارات القيادة، يسهمون في رفع إنتاجية الموظفين وولائهم للشركة. إنّهم يدعمون بيئة العمل الإيجابية ويسهمون في التغلّب على العوائق بالتعاون مع فريق العمل.</a:t>
            </a:r>
          </a:p>
          <a:p>
            <a:pPr algn="r">
              <a:lnSpc>
                <a:spcPct val="200000"/>
              </a:lnSpc>
            </a:pPr>
            <a:r>
              <a:rPr lang="ar-YE" sz="1600" b="0" i="0" dirty="0">
                <a:solidFill>
                  <a:srgbClr val="000000"/>
                </a:solidFill>
                <a:effectLst/>
                <a:latin typeface="Alexandria Light" pitchFamily="2" charset="-78"/>
                <a:cs typeface="Alexandria Light" pitchFamily="2" charset="-78"/>
              </a:rPr>
              <a:t>ليس هذا وحسب فالقيادة الناجحة مُعدية أيضًا، تدفع الموظفين وتلهمهم للتحلي بالمهارات القيادية وتطبيقها في عملهم.</a:t>
            </a:r>
          </a:p>
          <a:p>
            <a:pPr algn="r">
              <a:lnSpc>
                <a:spcPct val="200000"/>
              </a:lnSpc>
            </a:pPr>
            <a:r>
              <a:rPr lang="ar-YE" sz="1600" b="0" i="0" dirty="0">
                <a:solidFill>
                  <a:srgbClr val="000000"/>
                </a:solidFill>
                <a:effectLst/>
                <a:latin typeface="Alexandria Light" pitchFamily="2" charset="-78"/>
                <a:cs typeface="Alexandria Light" pitchFamily="2" charset="-78"/>
              </a:rPr>
              <a:t>ولأن مهارات القيادة تضمّ عددًا من المهارات الشخصية ومهارات التواصل، باستطاعة أيّ شخص أن يتدرّب عليها ويكتسب من خلال ذلك سمات القائد الناجح، فما هي هذه الصفات يا ترى؟</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07644730"/>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مهارات القيادة</a:t>
            </a:r>
            <a:endParaRPr lang="ar-JO" sz="2000" b="0" i="0" dirty="0">
              <a:solidFill>
                <a:srgbClr val="00B0F0"/>
              </a:solidFill>
              <a:effectLst/>
              <a:latin typeface="Alexandria Light" pitchFamily="2" charset="-78"/>
              <a:cs typeface="Alexandria Light" pitchFamily="2" charset="-78"/>
            </a:endParaRPr>
          </a:p>
          <a:p>
            <a:pPr algn="r">
              <a:lnSpc>
                <a:spcPct val="150000"/>
              </a:lnSpc>
            </a:pPr>
            <a:r>
              <a:rPr lang="ar-YE" sz="1600" i="0" dirty="0">
                <a:solidFill>
                  <a:srgbClr val="000000"/>
                </a:solidFill>
                <a:effectLst/>
                <a:latin typeface="Alexandria Light" pitchFamily="2" charset="-78"/>
                <a:cs typeface="Alexandria Light" pitchFamily="2" charset="-78"/>
              </a:rPr>
              <a:t>1- القدرة على إدارة الذات</a:t>
            </a:r>
            <a:endParaRPr lang="ar-JO" sz="1600" i="0" dirty="0">
              <a:solidFill>
                <a:srgbClr val="000000"/>
              </a:solidFill>
              <a:effectLst/>
              <a:latin typeface="Alexandria Light" pitchFamily="2" charset="-78"/>
              <a:cs typeface="Alexandria Light" pitchFamily="2" charset="-78"/>
            </a:endParaRPr>
          </a:p>
          <a:p>
            <a:pPr algn="r">
              <a:lnSpc>
                <a:spcPct val="150000"/>
              </a:lnSpc>
            </a:pPr>
            <a:r>
              <a:rPr lang="ar-JO" sz="1600" dirty="0">
                <a:solidFill>
                  <a:srgbClr val="000000"/>
                </a:solidFill>
                <a:latin typeface="Alexandria Light" pitchFamily="2" charset="-78"/>
                <a:cs typeface="Alexandria Light" pitchFamily="2" charset="-78"/>
              </a:rPr>
              <a:t>2- التخطيط الاستراتيجي أو السلوك الاستراتيجي</a:t>
            </a:r>
          </a:p>
          <a:p>
            <a:pPr algn="r">
              <a:lnSpc>
                <a:spcPct val="150000"/>
              </a:lnSpc>
            </a:pPr>
            <a:r>
              <a:rPr lang="ar-JO" sz="1600" i="0" dirty="0">
                <a:solidFill>
                  <a:srgbClr val="000000"/>
                </a:solidFill>
                <a:effectLst/>
                <a:latin typeface="Alexandria Light" pitchFamily="2" charset="-78"/>
                <a:cs typeface="Alexandria Light" pitchFamily="2" charset="-78"/>
              </a:rPr>
              <a:t>3- التواصل الفعال</a:t>
            </a:r>
          </a:p>
          <a:p>
            <a:pPr algn="r">
              <a:lnSpc>
                <a:spcPct val="150000"/>
              </a:lnSpc>
            </a:pPr>
            <a:r>
              <a:rPr lang="ar-JO" sz="1600" dirty="0">
                <a:solidFill>
                  <a:srgbClr val="000000"/>
                </a:solidFill>
                <a:latin typeface="Alexandria Light" pitchFamily="2" charset="-78"/>
                <a:cs typeface="Alexandria Light" pitchFamily="2" charset="-78"/>
              </a:rPr>
              <a:t>4- المسؤولية</a:t>
            </a:r>
          </a:p>
          <a:p>
            <a:pPr algn="r">
              <a:lnSpc>
                <a:spcPct val="150000"/>
              </a:lnSpc>
            </a:pPr>
            <a:r>
              <a:rPr lang="ar-JO" sz="1600" i="0" dirty="0">
                <a:solidFill>
                  <a:srgbClr val="000000"/>
                </a:solidFill>
                <a:effectLst/>
                <a:latin typeface="Alexandria Light" pitchFamily="2" charset="-78"/>
                <a:cs typeface="Alexandria Light" pitchFamily="2" charset="-78"/>
              </a:rPr>
              <a:t>5- الرؤية الواضحة المستقبلي</a:t>
            </a:r>
          </a:p>
          <a:p>
            <a:pPr algn="r">
              <a:lnSpc>
                <a:spcPct val="150000"/>
              </a:lnSpc>
            </a:pPr>
            <a:r>
              <a:rPr lang="ar-JO" sz="1600" dirty="0">
                <a:solidFill>
                  <a:srgbClr val="000000"/>
                </a:solidFill>
                <a:latin typeface="Alexandria Light" pitchFamily="2" charset="-78"/>
                <a:cs typeface="Alexandria Light" pitchFamily="2" charset="-78"/>
              </a:rPr>
              <a:t>6- اتخاذ القرار</a:t>
            </a:r>
          </a:p>
          <a:p>
            <a:pPr algn="r">
              <a:lnSpc>
                <a:spcPct val="150000"/>
              </a:lnSpc>
            </a:pPr>
            <a:r>
              <a:rPr lang="ar-JO" sz="1600" i="0" dirty="0">
                <a:solidFill>
                  <a:srgbClr val="000000"/>
                </a:solidFill>
                <a:effectLst/>
                <a:latin typeface="Alexandria Light" pitchFamily="2" charset="-78"/>
                <a:cs typeface="Alexandria Light" pitchFamily="2" charset="-78"/>
              </a:rPr>
              <a:t>7- الجرة والابتكار</a:t>
            </a:r>
          </a:p>
          <a:p>
            <a:pPr algn="r">
              <a:lnSpc>
                <a:spcPct val="150000"/>
              </a:lnSpc>
            </a:pPr>
            <a:r>
              <a:rPr lang="ar-JO" sz="1600" dirty="0">
                <a:solidFill>
                  <a:srgbClr val="000000"/>
                </a:solidFill>
                <a:latin typeface="Alexandria Light" pitchFamily="2" charset="-78"/>
                <a:cs typeface="Alexandria Light" pitchFamily="2" charset="-78"/>
              </a:rPr>
              <a:t>8- بناء العلاقات والاحترام وتقبل الآخرين</a:t>
            </a:r>
          </a:p>
          <a:p>
            <a:pPr algn="r">
              <a:lnSpc>
                <a:spcPct val="150000"/>
              </a:lnSpc>
            </a:pPr>
            <a:r>
              <a:rPr lang="ar-JO" sz="1600" i="0" dirty="0">
                <a:solidFill>
                  <a:srgbClr val="000000"/>
                </a:solidFill>
                <a:effectLst/>
                <a:latin typeface="Alexandria Light" pitchFamily="2" charset="-78"/>
                <a:cs typeface="Alexandria Light" pitchFamily="2" charset="-78"/>
              </a:rPr>
              <a:t>9- حل المشكلات</a:t>
            </a:r>
          </a:p>
          <a:p>
            <a:pPr algn="r">
              <a:lnSpc>
                <a:spcPct val="150000"/>
              </a:lnSpc>
            </a:pPr>
            <a:r>
              <a:rPr lang="ar-JO" sz="1600" dirty="0">
                <a:solidFill>
                  <a:srgbClr val="000000"/>
                </a:solidFill>
                <a:latin typeface="Alexandria Light" pitchFamily="2" charset="-78"/>
                <a:cs typeface="Alexandria Light" pitchFamily="2" charset="-78"/>
              </a:rPr>
              <a:t>10- الإشراف والتفويض</a:t>
            </a:r>
            <a:endParaRPr lang="ar-JO" sz="1600" i="0" dirty="0">
              <a:solidFill>
                <a:srgbClr val="000000"/>
              </a:solidFill>
              <a:effectLst/>
              <a:latin typeface="Alexandria Light" pitchFamily="2" charset="-78"/>
              <a:cs typeface="Alexandria Light" pitchFamily="2" charset="-78"/>
            </a:endParaRPr>
          </a:p>
          <a:p>
            <a:pPr algn="r"/>
            <a:endParaRPr lang="ar-YE" sz="1600" b="1"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3959282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خاتمة</a:t>
            </a:r>
            <a:endParaRPr lang="ar-JO" sz="2000" b="0" i="0" dirty="0">
              <a:solidFill>
                <a:srgbClr val="00B0F0"/>
              </a:solidFill>
              <a:effectLst/>
              <a:latin typeface="Alexandria Light" pitchFamily="2" charset="-78"/>
              <a:cs typeface="Alexandria Light" pitchFamily="2" charset="-78"/>
            </a:endParaRPr>
          </a:p>
          <a:p>
            <a:pPr algn="r" rtl="1">
              <a:lnSpc>
                <a:spcPct val="150000"/>
              </a:lnSpc>
            </a:pPr>
            <a:r>
              <a:rPr lang="ar-JO" sz="1600" b="0" i="0" dirty="0">
                <a:solidFill>
                  <a:srgbClr val="717171"/>
                </a:solidFill>
                <a:effectLst/>
                <a:latin typeface="Poppins-Regular"/>
              </a:rPr>
              <a:t>      </a:t>
            </a:r>
            <a:r>
              <a:rPr lang="ar-JO" sz="1600" b="0" i="0" dirty="0">
                <a:solidFill>
                  <a:srgbClr val="717171"/>
                </a:solidFill>
                <a:effectLst/>
                <a:latin typeface="Alexandria Light" pitchFamily="2" charset="-78"/>
                <a:cs typeface="Alexandria Light" pitchFamily="2" charset="-78"/>
              </a:rPr>
              <a:t>تؤدي</a:t>
            </a:r>
            <a:r>
              <a:rPr lang="ar-YE" sz="1600" b="0" i="0" dirty="0">
                <a:solidFill>
                  <a:srgbClr val="717171"/>
                </a:solidFill>
                <a:effectLst/>
                <a:latin typeface="Alexandria Light" pitchFamily="2" charset="-78"/>
                <a:cs typeface="Alexandria Light" pitchFamily="2" charset="-78"/>
              </a:rPr>
              <a:t> مهارات التواصل الجيد </a:t>
            </a:r>
            <a:r>
              <a:rPr lang="ar-JO" sz="1600" b="0" i="0" dirty="0">
                <a:solidFill>
                  <a:srgbClr val="717171"/>
                </a:solidFill>
                <a:effectLst/>
                <a:latin typeface="Alexandria Light" pitchFamily="2" charset="-78"/>
                <a:cs typeface="Alexandria Light" pitchFamily="2" charset="-78"/>
              </a:rPr>
              <a:t>دورًا رئيسيًا في نجاح  كافة المؤسسات على اختلاف حجمها وتنوع أعمالها</a:t>
            </a:r>
            <a:r>
              <a:rPr lang="ar-YE" sz="1600" b="0" i="0" dirty="0">
                <a:solidFill>
                  <a:srgbClr val="717171"/>
                </a:solidFill>
                <a:effectLst/>
                <a:latin typeface="Alexandria Light" pitchFamily="2" charset="-78"/>
                <a:cs typeface="Alexandria Light" pitchFamily="2" charset="-78"/>
              </a:rPr>
              <a:t>. </a:t>
            </a:r>
            <a:r>
              <a:rPr lang="ar-JO" sz="1600" b="0" i="0" dirty="0">
                <a:solidFill>
                  <a:srgbClr val="717171"/>
                </a:solidFill>
                <a:effectLst/>
                <a:latin typeface="Alexandria Light" pitchFamily="2" charset="-78"/>
                <a:cs typeface="Alexandria Light" pitchFamily="2" charset="-78"/>
              </a:rPr>
              <a:t>ف</a:t>
            </a:r>
            <a:r>
              <a:rPr lang="ar-YE" sz="1600" b="0" i="0" dirty="0">
                <a:solidFill>
                  <a:srgbClr val="717171"/>
                </a:solidFill>
                <a:effectLst/>
                <a:latin typeface="Alexandria Light" pitchFamily="2" charset="-78"/>
                <a:cs typeface="Alexandria Light" pitchFamily="2" charset="-78"/>
              </a:rPr>
              <a:t>عندما يكون أعضاء </a:t>
            </a:r>
            <a:r>
              <a:rPr lang="ar-JO" sz="1600" b="0" i="0" dirty="0">
                <a:solidFill>
                  <a:srgbClr val="717171"/>
                </a:solidFill>
                <a:effectLst/>
                <a:latin typeface="Alexandria Light" pitchFamily="2" charset="-78"/>
                <a:cs typeface="Alexandria Light" pitchFamily="2" charset="-78"/>
              </a:rPr>
              <a:t>المؤسسة</a:t>
            </a:r>
            <a:r>
              <a:rPr lang="ar-YE" sz="1600" b="0" i="0" dirty="0">
                <a:solidFill>
                  <a:srgbClr val="717171"/>
                </a:solidFill>
                <a:effectLst/>
                <a:latin typeface="Alexandria Light" pitchFamily="2" charset="-78"/>
                <a:cs typeface="Alexandria Light" pitchFamily="2" charset="-78"/>
              </a:rPr>
              <a:t> قادرين على العمل معًا بفعالية، فإن الفرص تنبع من القدرة على التواصل بشكل جيد.</a:t>
            </a:r>
            <a:r>
              <a:rPr lang="ar-JO" sz="1600" b="0" i="0" dirty="0">
                <a:solidFill>
                  <a:srgbClr val="717171"/>
                </a:solidFill>
                <a:effectLst/>
                <a:latin typeface="Alexandria Light" pitchFamily="2" charset="-78"/>
                <a:cs typeface="Alexandria Light" pitchFamily="2" charset="-78"/>
              </a:rPr>
              <a:t>و</a:t>
            </a:r>
            <a:r>
              <a:rPr lang="ar-YE" sz="1600" b="0" i="0" dirty="0">
                <a:solidFill>
                  <a:srgbClr val="717171"/>
                </a:solidFill>
                <a:effectLst/>
                <a:latin typeface="Alexandria Light" pitchFamily="2" charset="-78"/>
                <a:cs typeface="Alexandria Light" pitchFamily="2" charset="-78"/>
              </a:rPr>
              <a:t> تحدد كيفية تفاعل الموظفين داخل ا</a:t>
            </a:r>
            <a:r>
              <a:rPr lang="ar-JO" sz="1600" b="0" i="0" dirty="0">
                <a:solidFill>
                  <a:srgbClr val="717171"/>
                </a:solidFill>
                <a:effectLst/>
                <a:latin typeface="Alexandria Light" pitchFamily="2" charset="-78"/>
                <a:cs typeface="Alexandria Light" pitchFamily="2" charset="-78"/>
              </a:rPr>
              <a:t>لمؤسسة مع بعضهم البعض ومع قيادتهم والبيئة المحيطة.</a:t>
            </a:r>
            <a:r>
              <a:rPr lang="ar-YE" sz="1600" b="0" i="0" dirty="0">
                <a:solidFill>
                  <a:srgbClr val="717171"/>
                </a:solidFill>
                <a:effectLst/>
                <a:latin typeface="Alexandria Light" pitchFamily="2" charset="-78"/>
                <a:cs typeface="Alexandria Light" pitchFamily="2" charset="-78"/>
              </a:rPr>
              <a:t> </a:t>
            </a:r>
            <a:r>
              <a:rPr lang="ar-JO" sz="1600" b="0" i="0" dirty="0">
                <a:solidFill>
                  <a:srgbClr val="717171"/>
                </a:solidFill>
                <a:effectLst/>
                <a:latin typeface="Alexandria Light" pitchFamily="2" charset="-78"/>
                <a:cs typeface="Alexandria Light" pitchFamily="2" charset="-78"/>
              </a:rPr>
              <a:t>.</a:t>
            </a:r>
            <a:endParaRPr lang="ar-YE" sz="1600" b="0" i="0" dirty="0">
              <a:solidFill>
                <a:srgbClr val="717171"/>
              </a:solidFill>
              <a:effectLst/>
              <a:latin typeface="Alexandria Light" pitchFamily="2" charset="-78"/>
              <a:cs typeface="Alexandria Light" pitchFamily="2" charset="-78"/>
            </a:endParaRPr>
          </a:p>
          <a:p>
            <a:pPr algn="r" rtl="1">
              <a:lnSpc>
                <a:spcPct val="150000"/>
              </a:lnSpc>
            </a:pPr>
            <a:r>
              <a:rPr lang="ar-YE" sz="1600" b="0" i="0" dirty="0">
                <a:solidFill>
                  <a:srgbClr val="717171"/>
                </a:solidFill>
                <a:effectLst/>
                <a:latin typeface="Alexandria Light" pitchFamily="2" charset="-78"/>
                <a:cs typeface="Alexandria Light" pitchFamily="2" charset="-78"/>
              </a:rPr>
              <a:t>تتطلب القيادة الفعالة معرفة كيفية التواصل مع المجموعات المختلفة داخل المنظمة، بما في ذلك الموظفين والمديرين والعملاء والمستثمرين.  قد تتطلب كل مجموعة أسلوبًا مختلفًا للتواصل والقيادة، وعلى الرغم من أن القادة يجب أن يكونوا قادرين على التكيف استنادًا إلى المجموعة التي يتواصلون معها في ذلك الوقت، فهناك مبادئ أساسية للتواصل القيادي الفعال التي تحرك التعاون والنجاح عالميًا.</a:t>
            </a:r>
          </a:p>
          <a:p>
            <a:pPr algn="r" rtl="1">
              <a:lnSpc>
                <a:spcPct val="150000"/>
              </a:lnSpc>
            </a:pPr>
            <a:r>
              <a:rPr lang="ar-JO" sz="1600" b="0" i="0" dirty="0">
                <a:solidFill>
                  <a:srgbClr val="717171"/>
                </a:solidFill>
                <a:effectLst/>
                <a:latin typeface="Alexandria Light" pitchFamily="2" charset="-78"/>
                <a:cs typeface="Alexandria Light" pitchFamily="2" charset="-78"/>
              </a:rPr>
              <a:t>لذلك يجب أن تتقن </a:t>
            </a:r>
            <a:r>
              <a:rPr lang="ar-YE" sz="1600" b="0" i="0" dirty="0">
                <a:solidFill>
                  <a:srgbClr val="717171"/>
                </a:solidFill>
                <a:effectLst/>
                <a:latin typeface="Alexandria Light" pitchFamily="2" charset="-78"/>
                <a:cs typeface="Alexandria Light" pitchFamily="2" charset="-78"/>
              </a:rPr>
              <a:t>القيادة، </a:t>
            </a:r>
            <a:r>
              <a:rPr lang="ar-JO" sz="1600" b="0" i="0" dirty="0">
                <a:solidFill>
                  <a:srgbClr val="717171"/>
                </a:solidFill>
                <a:effectLst/>
                <a:latin typeface="Alexandria Light" pitchFamily="2" charset="-78"/>
                <a:cs typeface="Alexandria Light" pitchFamily="2" charset="-78"/>
              </a:rPr>
              <a:t>مهارات الاتصال الفعال و</a:t>
            </a:r>
            <a:r>
              <a:rPr lang="ar-YE" sz="1600" b="0" i="0" dirty="0">
                <a:solidFill>
                  <a:srgbClr val="717171"/>
                </a:solidFill>
                <a:effectLst/>
                <a:latin typeface="Alexandria Light" pitchFamily="2" charset="-78"/>
                <a:cs typeface="Alexandria Light" pitchFamily="2" charset="-78"/>
              </a:rPr>
              <a:t>أن يكونوا أيضًا محاورين ممتازين نظرًا لأنهم يتفاعلون مع كل فريق وعدد كبير من الموظفين، فإن كيفية تواصل القائد تحدد </a:t>
            </a:r>
            <a:r>
              <a:rPr lang="ar-JO" sz="1600" b="0" i="0" dirty="0">
                <a:solidFill>
                  <a:srgbClr val="717171"/>
                </a:solidFill>
                <a:effectLst/>
                <a:latin typeface="Alexandria Light" pitchFamily="2" charset="-78"/>
                <a:cs typeface="Alexandria Light" pitchFamily="2" charset="-78"/>
              </a:rPr>
              <a:t>طريقة تادية الأعمال في المؤسسة وتحقيق أهدافها.</a:t>
            </a:r>
            <a:endParaRPr lang="ar-YE" sz="1600" b="0" i="0" dirty="0">
              <a:solidFill>
                <a:srgbClr val="717171"/>
              </a:solidFill>
              <a:effectLst/>
              <a:latin typeface="Alexandria Light" pitchFamily="2" charset="-78"/>
              <a:cs typeface="Alexandria Light" pitchFamily="2" charset="-78"/>
            </a:endParaRPr>
          </a:p>
          <a:p>
            <a:pPr algn="r"/>
            <a:endParaRPr lang="ar-YE" sz="1600" b="1"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07502" y="1325323"/>
            <a:ext cx="7674964" cy="4441601"/>
          </a:xfrm>
          <a:prstGeom prst="rect">
            <a:avLst/>
          </a:prstGeom>
          <a:solidFill>
            <a:schemeClr val="bg1"/>
          </a:solidFill>
        </p:spPr>
        <p:txBody>
          <a:bodyPr wrap="square" rtlCol="0">
            <a:spAutoFit/>
          </a:bodyPr>
          <a:lstStyle/>
          <a:p>
            <a:pPr marR="0" algn="ctr">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الأولى</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الاتصالات لغة واصطلاحًا</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أهميةوأهداف  الاتصالات</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عناصر/مكونات الاتصال</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مهارات الاتصال وأنواعه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القيادة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أهمية وواجبات القيادة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مهارات القيادة الفعالة.</a:t>
            </a:r>
            <a:endParaRPr lang="en-US" sz="1600" dirty="0">
              <a:effectLst/>
              <a:latin typeface="Alexandria" pitchFamily="2" charset="-78"/>
              <a:ea typeface="Arial" panose="020B060402020202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65338721-AF5B-323E-F514-AAC3788D04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476" y="1348183"/>
            <a:ext cx="3105150" cy="4441602"/>
          </a:xfrm>
          <a:prstGeom prst="rect">
            <a:avLst/>
          </a:prstGeom>
        </p:spPr>
      </p:pic>
    </p:spTree>
    <p:extLst>
      <p:ext uri="{BB962C8B-B14F-4D97-AF65-F5344CB8AC3E}">
        <p14:creationId xmlns:p14="http://schemas.microsoft.com/office/powerpoint/2010/main" val="1424395725"/>
      </p:ext>
    </p:extLst>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Alexandria Black" pitchFamily="2" charset="-78"/>
                <a:cs typeface="Alexandria Black" pitchFamily="2" charset="-78"/>
              </a:rPr>
              <a:t>المراجع</a:t>
            </a:r>
            <a:endParaRPr lang="en-US" sz="2000" b="1" dirty="0">
              <a:solidFill>
                <a:srgbClr val="00B0F0"/>
              </a:solidFill>
              <a:latin typeface="Alexandria Black" pitchFamily="2" charset="-78"/>
              <a:cs typeface="Alexandria Black" pitchFamily="2" charset="-78"/>
            </a:endParaRPr>
          </a:p>
          <a:p>
            <a:pPr algn="r"/>
            <a:r>
              <a:rPr lang="ar-SA" sz="1600" dirty="0">
                <a:solidFill>
                  <a:schemeClr val="tx1"/>
                </a:solidFill>
                <a:effectLst/>
                <a:latin typeface="Alexandria Light" pitchFamily="2" charset="-78"/>
                <a:ea typeface="Simplified Arabic" panose="02020603050405020304" pitchFamily="18" charset="-78"/>
                <a:cs typeface="Alexandria Light" pitchFamily="2" charset="-78"/>
              </a:rPr>
              <a:t>المغربي, محمد(2020). </a:t>
            </a:r>
            <a:r>
              <a:rPr lang="ar-SA" sz="1600" b="1" dirty="0">
                <a:solidFill>
                  <a:schemeClr val="tx1"/>
                </a:solidFill>
                <a:effectLst/>
                <a:latin typeface="Alexandria Light" pitchFamily="2" charset="-78"/>
                <a:ea typeface="Simplified Arabic" panose="02020603050405020304" pitchFamily="18" charset="-78"/>
                <a:cs typeface="Alexandria Light" pitchFamily="2" charset="-78"/>
              </a:rPr>
              <a:t>الاتصال التنظيمي</a:t>
            </a:r>
            <a:r>
              <a:rPr lang="ar-SA" sz="1600" dirty="0">
                <a:solidFill>
                  <a:schemeClr val="tx1"/>
                </a:solidFill>
                <a:effectLst/>
                <a:latin typeface="Alexandria Light" pitchFamily="2" charset="-78"/>
                <a:ea typeface="Simplified Arabic" panose="02020603050405020304" pitchFamily="18" charset="-78"/>
                <a:cs typeface="Alexandria Light" pitchFamily="2" charset="-78"/>
              </a:rPr>
              <a:t>. القاهرة: دار حميثرا للنشر.</a:t>
            </a: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a:endParaRPr lang="ar-JO" sz="1600" b="1" dirty="0">
              <a:solidFill>
                <a:schemeClr val="tx1"/>
              </a:solidFill>
              <a:latin typeface="Alexandria Light" pitchFamily="2" charset="-78"/>
              <a:ea typeface="Simplified Arabic" panose="02020603050405020304" pitchFamily="18" charset="-78"/>
              <a:cs typeface="Alexandria Light" pitchFamily="2" charset="-78"/>
            </a:endParaRPr>
          </a:p>
          <a:p>
            <a:pPr algn="r"/>
            <a:r>
              <a:rPr lang="ar-JO" sz="1600" dirty="0">
                <a:solidFill>
                  <a:schemeClr val="tx1"/>
                </a:solidFill>
                <a:latin typeface="Alexandria Light" pitchFamily="2" charset="-78"/>
                <a:cs typeface="Alexandria Light" pitchFamily="2" charset="-78"/>
              </a:rPr>
              <a:t>السكارنة، بلال (2014). </a:t>
            </a:r>
            <a:r>
              <a:rPr lang="ar-JO" sz="1600" b="1" dirty="0">
                <a:solidFill>
                  <a:schemeClr val="tx1"/>
                </a:solidFill>
                <a:latin typeface="Alexandria Light" pitchFamily="2" charset="-78"/>
                <a:cs typeface="Alexandria Light" pitchFamily="2" charset="-78"/>
              </a:rPr>
              <a:t>القيادة الإدارية الفعالة</a:t>
            </a:r>
            <a:r>
              <a:rPr lang="ar-JO" sz="1600" dirty="0">
                <a:solidFill>
                  <a:schemeClr val="tx1"/>
                </a:solidFill>
                <a:latin typeface="Alexandria Light" pitchFamily="2" charset="-78"/>
                <a:cs typeface="Alexandria Light" pitchFamily="2" charset="-78"/>
              </a:rPr>
              <a:t>. عمان: دار المسيرة للنشر والتوزيع.</a:t>
            </a:r>
          </a:p>
          <a:p>
            <a:pPr algn="ctr"/>
            <a:endParaRPr lang="ar-JO" sz="2000" b="1" dirty="0">
              <a:solidFill>
                <a:srgbClr val="00B0F0"/>
              </a:solidFill>
              <a:latin typeface="Alexandria Black" pitchFamily="2" charset="-78"/>
              <a:cs typeface="Alexandria Black" pitchFamily="2" charset="-78"/>
            </a:endParaRPr>
          </a:p>
          <a:p>
            <a:pPr algn="r" rtl="1"/>
            <a:endParaRPr lang="en-US"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عامر، اسماعيل (2021). </a:t>
            </a:r>
            <a:r>
              <a:rPr lang="ar-JO" sz="1600" b="1" dirty="0">
                <a:solidFill>
                  <a:schemeClr val="tx1"/>
                </a:solidFill>
                <a:latin typeface="Alexandria Light" pitchFamily="2" charset="-78"/>
                <a:cs typeface="Alexandria Light" pitchFamily="2" charset="-78"/>
              </a:rPr>
              <a:t>العلاقات العامة والتطور الرقمي </a:t>
            </a:r>
            <a:r>
              <a:rPr lang="ar-JO" sz="1600" dirty="0">
                <a:solidFill>
                  <a:schemeClr val="tx1"/>
                </a:solidFill>
                <a:latin typeface="Alexandria Light" pitchFamily="2" charset="-78"/>
                <a:cs typeface="Alexandria Light" pitchFamily="2" charset="-78"/>
              </a:rPr>
              <a:t>، مكتبة ومطبعة الوسيم الحديثة، غزة: فلسطين.</a:t>
            </a:r>
            <a:endParaRPr lang="en-US" sz="1600" dirty="0">
              <a:solidFill>
                <a:schemeClr val="tx1"/>
              </a:solidFill>
              <a:latin typeface="Alexandria Light" pitchFamily="2" charset="-78"/>
              <a:cs typeface="Alexandria Light" pitchFamily="2" charset="-78"/>
            </a:endParaRPr>
          </a:p>
          <a:p>
            <a:pPr algn="r" rtl="1"/>
            <a:endParaRPr lang="en-US"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أبو دولة، عدنان (2022). ما هي عناصر الاتصال, </a:t>
            </a:r>
            <a:r>
              <a:rPr lang="en-US" sz="1600" dirty="0">
                <a:solidFill>
                  <a:schemeClr val="tx1"/>
                </a:solidFill>
                <a:latin typeface="Alexandria Light" pitchFamily="2" charset="-78"/>
                <a:cs typeface="Alexandria Light" pitchFamily="2" charset="-78"/>
                <a:hlinkClick r:id="rId2"/>
              </a:rPr>
              <a:t>https://mawdoo3.com/%D9%85%D8%A7_%D9%87%D9%8A_%D8%B9%D9%86%D8%A7%D8%B5%D8%B1_%D8%A7%D9%84%D8%A7%D8%AA%D8%B5%D8%A7%D9%84</a:t>
            </a:r>
            <a:endParaRPr lang="ar-JO" sz="1600" dirty="0">
              <a:solidFill>
                <a:schemeClr val="tx1"/>
              </a:solidFill>
              <a:latin typeface="Alexandria Light" pitchFamily="2" charset="-78"/>
              <a:cs typeface="Alexandria Light" pitchFamily="2" charset="-78"/>
            </a:endParaRPr>
          </a:p>
          <a:p>
            <a:pPr rtl="1"/>
            <a:endParaRPr lang="ar-JO" sz="1600" dirty="0">
              <a:solidFill>
                <a:schemeClr val="tx1"/>
              </a:solidFill>
              <a:latin typeface="Alexandria Light" pitchFamily="2" charset="-78"/>
              <a:cs typeface="Alexandria Light" pitchFamily="2" charset="-78"/>
            </a:endParaRPr>
          </a:p>
          <a:p>
            <a:pPr rtl="1"/>
            <a:r>
              <a:rPr lang="en-US" sz="1600" dirty="0">
                <a:solidFill>
                  <a:schemeClr val="tx1"/>
                </a:solidFill>
                <a:latin typeface="Alexandria Light" pitchFamily="2" charset="-78"/>
                <a:cs typeface="Alexandria Light" pitchFamily="2" charset="-78"/>
                <a:hlinkClick r:id="rId3"/>
              </a:rPr>
              <a:t>https://www.for9a.com</a:t>
            </a:r>
            <a:endParaRPr lang="ar-JO" sz="2000" b="1" dirty="0">
              <a:solidFill>
                <a:srgbClr val="00B0F0"/>
              </a:solidFill>
              <a:effectLst/>
              <a:ea typeface="Simplified Arabic" panose="02020603050405020304" pitchFamily="18" charset="-78"/>
              <a:cs typeface="Simplified Arabic" panose="02020603050405020304" pitchFamily="18" charset="-78"/>
            </a:endParaRPr>
          </a:p>
          <a:p>
            <a:r>
              <a:rPr lang="ar-SA" sz="2000" b="1" dirty="0">
                <a:solidFill>
                  <a:srgbClr val="00B0F0"/>
                </a:solidFill>
                <a:effectLst/>
                <a:ea typeface="Simplified Arabic" panose="02020603050405020304" pitchFamily="18" charset="-78"/>
                <a:cs typeface="Simplified Arabic" panose="02020603050405020304" pitchFamily="18" charset="-78"/>
              </a:rPr>
              <a:t> </a:t>
            </a:r>
            <a:r>
              <a:rPr lang="en-US" sz="2000" b="1" dirty="0">
                <a:solidFill>
                  <a:srgbClr val="00B0F0"/>
                </a:solidFill>
                <a:effectLst/>
                <a:ea typeface="Simplified Arabic" panose="02020603050405020304" pitchFamily="18" charset="-78"/>
                <a:cs typeface="Simplified Arabic" panose="02020603050405020304" pitchFamily="18" charset="-78"/>
                <a:hlinkClick r:id="rId4"/>
              </a:rPr>
              <a:t>https://economistsarab.com</a:t>
            </a:r>
            <a:endParaRPr lang="ar-JO" sz="2000" b="1" dirty="0">
              <a:solidFill>
                <a:srgbClr val="00B0F0"/>
              </a:solidFill>
              <a:effectLst/>
              <a:ea typeface="Simplified Arabic" panose="02020603050405020304" pitchFamily="18" charset="-78"/>
              <a:cs typeface="Simplified Arabic" panose="02020603050405020304" pitchFamily="18" charset="-78"/>
            </a:endParaRPr>
          </a:p>
          <a:p>
            <a:r>
              <a:rPr lang="ar-JO" sz="1600" dirty="0">
                <a:solidFill>
                  <a:schemeClr val="tx1"/>
                </a:solidFill>
                <a:latin typeface="Alexandria Light" pitchFamily="2" charset="-78"/>
                <a:cs typeface="Alexandria Light" pitchFamily="2" charset="-78"/>
              </a:rPr>
              <a:t>موقع اقتصاديو العرب ، القيادة وأهميتها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1994491"/>
            <a:ext cx="10426779"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Alexandria Black" pitchFamily="2" charset="-78"/>
                <a:cs typeface="Alexandria Black" pitchFamily="2" charset="-78"/>
              </a:rPr>
              <a:t>المراجع</a:t>
            </a:r>
          </a:p>
          <a:p>
            <a:pPr algn="l"/>
            <a:r>
              <a:rPr lang="en-US" sz="1600" b="0" i="0" dirty="0">
                <a:solidFill>
                  <a:srgbClr val="333333"/>
                </a:solidFill>
                <a:effectLst/>
                <a:latin typeface="DroidArabicKufi-Regular"/>
              </a:rPr>
              <a:t>George Gordon (2019-2-8), "Communication "، www.britannica.com, Retrieved 2020-7-20. Edited. Richard </a:t>
            </a:r>
            <a:r>
              <a:rPr lang="en-US" sz="1600" b="0" i="0" dirty="0" err="1">
                <a:solidFill>
                  <a:srgbClr val="333333"/>
                </a:solidFill>
                <a:effectLst/>
                <a:latin typeface="DroidArabicKufi-Regular"/>
              </a:rPr>
              <a:t>Nordquist</a:t>
            </a:r>
            <a:r>
              <a:rPr lang="en-US" sz="1600" b="0" i="0" dirty="0">
                <a:solidFill>
                  <a:srgbClr val="333333"/>
                </a:solidFill>
                <a:effectLst/>
                <a:latin typeface="DroidArabicKufi-Regular"/>
              </a:rPr>
              <a:t> (2019-9-19), "What Is Communication? "، </a:t>
            </a:r>
            <a:endParaRPr lang="ar-JO" sz="1600" b="0" i="0" dirty="0">
              <a:solidFill>
                <a:srgbClr val="333333"/>
              </a:solidFill>
              <a:effectLst/>
              <a:latin typeface="DroidArabicKufi-Regular"/>
            </a:endParaRPr>
          </a:p>
          <a:p>
            <a:pPr algn="l"/>
            <a:r>
              <a:rPr lang="en-US" sz="1600" b="0" i="0" dirty="0">
                <a:solidFill>
                  <a:srgbClr val="333333"/>
                </a:solidFill>
                <a:effectLst/>
                <a:latin typeface="DroidArabicKufi-Regular"/>
              </a:rPr>
              <a:t>www.thoughtco.com , Retrieved 2020-7-20. Edited. Anne </a:t>
            </a:r>
            <a:r>
              <a:rPr lang="en-US" sz="1600" b="0" i="0" dirty="0" err="1">
                <a:solidFill>
                  <a:srgbClr val="333333"/>
                </a:solidFill>
                <a:effectLst/>
                <a:latin typeface="DroidArabicKufi-Regular"/>
              </a:rPr>
              <a:t>Willkomm</a:t>
            </a:r>
            <a:r>
              <a:rPr lang="en-US" sz="1600" b="0" i="0" dirty="0">
                <a:solidFill>
                  <a:srgbClr val="333333"/>
                </a:solidFill>
                <a:effectLst/>
                <a:latin typeface="DroidArabicKufi-Regular"/>
              </a:rPr>
              <a:t> (2018-7-12), "Five Types of Communication"، drexel.edu, Retrieved 2020-7-20. Edited.</a:t>
            </a:r>
            <a:br>
              <a:rPr lang="en-US" sz="1600" dirty="0"/>
            </a:br>
            <a:br>
              <a:rPr lang="en-US" sz="1600" dirty="0"/>
            </a:br>
            <a:r>
              <a:rPr lang="ar-YE" sz="1600" b="0" i="0" dirty="0">
                <a:solidFill>
                  <a:srgbClr val="333333"/>
                </a:solidFill>
                <a:effectLst/>
                <a:latin typeface="DroidArabicKufi-Regular"/>
              </a:rPr>
              <a:t>موضوع.كوم: </a:t>
            </a:r>
            <a:r>
              <a:rPr lang="en-US" sz="1600" b="0" i="0" u="none" strike="noStrike" dirty="0">
                <a:solidFill>
                  <a:srgbClr val="1A659E"/>
                </a:solidFill>
                <a:effectLst/>
                <a:latin typeface="DroidArabicKufi-Regular"/>
                <a:hlinkClick r:id="rId2"/>
              </a:rPr>
              <a:t>https://mawdoo3.com/%D8%A3%D9%86%D9%88%D8%A7%D8%B9_%D9%88%D8%B3%D8%A7%D8%A6%D9%84_%D8%A7%D9%84%D8%A7%D8%AA%D8%B5%D8%A7%D9%84</a:t>
            </a: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665432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782"/>
    </mc:Choice>
    <mc:Fallback xmlns="">
      <p:transition spd="slow" advTm="6678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87DB90C-BF49-468E-9BC4-FFA818EB56AA}">
  <ds:schemaRefs>
    <ds:schemaRef ds:uri="http://schemas.microsoft.com/sharepoint/v3/contenttype/forms"/>
  </ds:schemaRefs>
</ds:datastoreItem>
</file>

<file path=customXml/itemProps2.xml><?xml version="1.0" encoding="utf-8"?>
<ds:datastoreItem xmlns:ds="http://schemas.openxmlformats.org/officeDocument/2006/customXml" ds:itemID="{10882587-8BC5-40F9-B4D2-ABE8B4BBE12C}">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3.xml><?xml version="1.0" encoding="utf-8"?>
<ds:datastoreItem xmlns:ds="http://schemas.openxmlformats.org/officeDocument/2006/customXml" ds:itemID="{D218BBF8-A999-45DF-BBEA-C88BF26FEE10}">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616</TotalTime>
  <Words>3767</Words>
  <Application>Microsoft Office PowerPoint</Application>
  <PresentationFormat>Widescreen</PresentationFormat>
  <Paragraphs>429</Paragraphs>
  <Slides>40</Slides>
  <Notes>4</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178</cp:revision>
  <dcterms:created xsi:type="dcterms:W3CDTF">2023-04-29T09:08:00Z</dcterms:created>
  <dcterms:modified xsi:type="dcterms:W3CDTF">2025-06-08T19:49:48Z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