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44"/>
  </p:notesMasterIdLst>
  <p:sldIdLst>
    <p:sldId id="623" r:id="rId2"/>
    <p:sldId id="624" r:id="rId3"/>
    <p:sldId id="627" r:id="rId4"/>
    <p:sldId id="802" r:id="rId5"/>
    <p:sldId id="686" r:id="rId6"/>
    <p:sldId id="803" r:id="rId7"/>
    <p:sldId id="771" r:id="rId8"/>
    <p:sldId id="806" r:id="rId9"/>
    <p:sldId id="804" r:id="rId10"/>
    <p:sldId id="810" r:id="rId11"/>
    <p:sldId id="811" r:id="rId12"/>
    <p:sldId id="807" r:id="rId13"/>
    <p:sldId id="815" r:id="rId14"/>
    <p:sldId id="808" r:id="rId15"/>
    <p:sldId id="809" r:id="rId16"/>
    <p:sldId id="836" r:id="rId17"/>
    <p:sldId id="837" r:id="rId18"/>
    <p:sldId id="838" r:id="rId19"/>
    <p:sldId id="812" r:id="rId20"/>
    <p:sldId id="813" r:id="rId21"/>
    <p:sldId id="814" r:id="rId22"/>
    <p:sldId id="822" r:id="rId23"/>
    <p:sldId id="821" r:id="rId24"/>
    <p:sldId id="816" r:id="rId25"/>
    <p:sldId id="817" r:id="rId26"/>
    <p:sldId id="818" r:id="rId27"/>
    <p:sldId id="819" r:id="rId28"/>
    <p:sldId id="820" r:id="rId29"/>
    <p:sldId id="824" r:id="rId30"/>
    <p:sldId id="825" r:id="rId31"/>
    <p:sldId id="827" r:id="rId32"/>
    <p:sldId id="826" r:id="rId33"/>
    <p:sldId id="828" r:id="rId34"/>
    <p:sldId id="829" r:id="rId35"/>
    <p:sldId id="831" r:id="rId36"/>
    <p:sldId id="830" r:id="rId37"/>
    <p:sldId id="833" r:id="rId38"/>
    <p:sldId id="840" r:id="rId39"/>
    <p:sldId id="842" r:id="rId40"/>
    <p:sldId id="638" r:id="rId41"/>
    <p:sldId id="639" r:id="rId42"/>
    <p:sldId id="625" r:id="rId43"/>
  </p:sldIdLst>
  <p:sldSz cx="12192000" cy="6858000"/>
  <p:notesSz cx="6858000" cy="9144000"/>
  <p:embeddedFontLst>
    <p:embeddedFont>
      <p:font typeface="Calibri Light" panose="020F0302020204030204" pitchFamily="34" charset="0"/>
      <p:regular r:id="rId45"/>
      <p:italic r:id="rId46"/>
    </p:embeddedFont>
    <p:embeddedFont>
      <p:font typeface="Alexandria SemiBold" pitchFamily="2" charset="-78"/>
      <p:bold r:id="rId47"/>
    </p:embeddedFont>
    <p:embeddedFont>
      <p:font typeface="Alexandria ExtraBold" pitchFamily="2" charset="-78"/>
      <p:bold r:id="rId48"/>
    </p:embeddedFont>
    <p:embeddedFont>
      <p:font typeface="Alexandria" pitchFamily="2" charset="-78"/>
      <p:regular r:id="rId49"/>
      <p:bold r:id="rId50"/>
    </p:embeddedFont>
    <p:embeddedFont>
      <p:font typeface="Calibri" panose="020F0502020204030204" pitchFamily="34" charset="0"/>
      <p:regular r:id="rId51"/>
      <p:bold r:id="rId52"/>
      <p:italic r:id="rId53"/>
      <p:boldItalic r:id="rId5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23"/>
            <p14:sldId id="624"/>
            <p14:sldId id="627"/>
            <p14:sldId id="802"/>
            <p14:sldId id="686"/>
            <p14:sldId id="803"/>
            <p14:sldId id="771"/>
            <p14:sldId id="806"/>
            <p14:sldId id="804"/>
            <p14:sldId id="810"/>
            <p14:sldId id="811"/>
            <p14:sldId id="807"/>
            <p14:sldId id="815"/>
            <p14:sldId id="808"/>
            <p14:sldId id="809"/>
            <p14:sldId id="836"/>
            <p14:sldId id="837"/>
            <p14:sldId id="838"/>
            <p14:sldId id="812"/>
            <p14:sldId id="813"/>
            <p14:sldId id="814"/>
            <p14:sldId id="822"/>
            <p14:sldId id="821"/>
            <p14:sldId id="816"/>
            <p14:sldId id="817"/>
            <p14:sldId id="818"/>
            <p14:sldId id="819"/>
            <p14:sldId id="820"/>
            <p14:sldId id="824"/>
            <p14:sldId id="825"/>
            <p14:sldId id="827"/>
            <p14:sldId id="826"/>
            <p14:sldId id="828"/>
            <p14:sldId id="829"/>
            <p14:sldId id="831"/>
            <p14:sldId id="830"/>
            <p14:sldId id="833"/>
            <p14:sldId id="840"/>
            <p14:sldId id="842"/>
            <p14:sldId id="638"/>
            <p14:sldId id="639"/>
            <p14:sldId id="62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2421"/>
    <a:srgbClr val="F9EBDB"/>
    <a:srgbClr val="880002"/>
    <a:srgbClr val="FFF1DD"/>
    <a:srgbClr val="FBF5EA"/>
    <a:srgbClr val="E6DED1"/>
    <a:srgbClr val="E14D1F"/>
    <a:srgbClr val="ED7900"/>
    <a:srgbClr val="98481C"/>
    <a:srgbClr val="EA368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9234" autoAdjust="0"/>
  </p:normalViewPr>
  <p:slideViewPr>
    <p:cSldViewPr snapToGrid="0">
      <p:cViewPr varScale="1">
        <p:scale>
          <a:sx n="61" d="100"/>
          <a:sy n="61" d="100"/>
        </p:scale>
        <p:origin x="984" y="7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3.fntdata"/><Relationship Id="rId50" Type="http://schemas.openxmlformats.org/officeDocument/2006/relationships/font" Target="fonts/font6.fntdata"/><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1.fntdata"/><Relationship Id="rId53" Type="http://schemas.openxmlformats.org/officeDocument/2006/relationships/font" Target="fonts/font9.fntdata"/><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4.fntdata"/><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font" Target="fonts/font7.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2.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5.fntdata"/><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notesMaster" Target="notesMasters/notesMaster1.xml"/><Relationship Id="rId52" Type="http://schemas.openxmlformats.org/officeDocument/2006/relationships/font" Target="fonts/font8.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2025-04-13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60865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219498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7816995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8586131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6663067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2523728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sz="1200" dirty="0" smtClean="0">
                <a:solidFill>
                  <a:schemeClr val="accent2">
                    <a:lumMod val="75000"/>
                  </a:schemeClr>
                </a:solidFill>
                <a:latin typeface="Alexandria" pitchFamily="2" charset="-78"/>
                <a:cs typeface="Alexandria" pitchFamily="2" charset="-78"/>
              </a:rPr>
              <a:t>عدم وضوح الأدوار</a:t>
            </a:r>
            <a:r>
              <a:rPr lang="ar-SA" sz="1200" dirty="0" smtClean="0">
                <a:latin typeface="Alexandria" pitchFamily="2" charset="-78"/>
                <a:cs typeface="Alexandria" pitchFamily="2" charset="-78"/>
              </a:rPr>
              <a:t>: غياب وضوح الأدوار والمسؤوليات يمكن أن يؤدي إلى ارتباك وضغوط إضافية. مثال: قد يعمل الإعلاميون في مشاريع تتضمن مهام متعددة، مثل كتابة المحتوى وتحريره وتصميمه، بدون فهم واضح لمهام كل فرد في الفريق. هذا التداخل قد يؤدي إلى عدم الكفاءة والإحباط.</a:t>
            </a:r>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429451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sz="1200" dirty="0" smtClean="0">
              <a:latin typeface="Alexandria" pitchFamily="2" charset="-78"/>
              <a:cs typeface="Alexandria"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6184787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8089873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1521114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48475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0619190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dirty="0" smtClean="0"/>
              <a:t>هذه المرحلة تتضمن تقلبات في الأداء، حيث يمكن أن يشعر الشخص بالتغلب على الضغوط في بعض الأحيان، لكنه يواجه تحديات متزايدة.</a:t>
            </a:r>
          </a:p>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1385193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6468064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7388496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5987527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8377848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973935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7554620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6971874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5823996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66758090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sz="1200" b="0" i="0" kern="1200" dirty="0" smtClean="0">
                <a:solidFill>
                  <a:schemeClr val="tx1"/>
                </a:solidFill>
                <a:effectLst/>
                <a:latin typeface="+mn-lt"/>
                <a:ea typeface="+mn-ea"/>
                <a:cs typeface="+mn-cs"/>
              </a:rPr>
              <a:t>ساعد الأفراد في التركيز على المهام التي تحتاج إلى اهتمام فوري</a:t>
            </a:r>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37244641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81812050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sz="1200" dirty="0" smtClean="0">
                <a:latin typeface="Alexandria" pitchFamily="2" charset="-78"/>
                <a:cs typeface="Alexandria" pitchFamily="2" charset="-78"/>
              </a:rPr>
              <a:t>لذا يعتبر جزءًا أساسيًا من التفاعل البشري</a:t>
            </a:r>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13883604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56031738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26568979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sz="1200" dirty="0" smtClean="0">
                <a:latin typeface="Alexandria" pitchFamily="2" charset="-78"/>
                <a:cs typeface="Alexandria" pitchFamily="2" charset="-78"/>
              </a:rPr>
              <a:t>، يمكن للأفراد تعزيز مهاراتهم من خلال: </a:t>
            </a:r>
            <a:endParaRPr lang="ar-SA" sz="1200" dirty="0" smtClean="0">
              <a:solidFill>
                <a:srgbClr val="C00000"/>
              </a:solidFill>
              <a:latin typeface="Alexandria" pitchFamily="2" charset="-78"/>
              <a:cs typeface="Alexandria"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49630126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b="1" dirty="0" smtClean="0"/>
              <a:t>يادة:</a:t>
            </a:r>
            <a:r>
              <a:rPr lang="ar-SA" dirty="0" smtClean="0"/>
              <a:t> هي القدرة على التأثير وإلهام الأفراد لتحقيق رؤية مشتركة. تركز على التحفيز وتوجيه الفرق. تركز على تحقيق الكفاءة والفعالية.</a:t>
            </a:r>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19331867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sz="1200" b="1" i="0" kern="1200" dirty="0" smtClean="0">
                <a:solidFill>
                  <a:schemeClr val="tx1"/>
                </a:solidFill>
                <a:effectLst/>
                <a:latin typeface="+mn-lt"/>
                <a:ea typeface="+mn-ea"/>
                <a:cs typeface="+mn-cs"/>
              </a:rPr>
              <a:t>دارة الأزمات</a:t>
            </a:r>
          </a:p>
          <a:p>
            <a:r>
              <a:rPr lang="ar-SA" sz="1200" b="0" i="0" kern="1200" dirty="0" smtClean="0">
                <a:solidFill>
                  <a:schemeClr val="tx1"/>
                </a:solidFill>
                <a:effectLst/>
                <a:latin typeface="+mn-lt"/>
                <a:ea typeface="+mn-ea"/>
                <a:cs typeface="+mn-cs"/>
              </a:rPr>
              <a:t>في مجال الإعلام، قد تواجه المؤسسات أزمات غير متوقعة تتطلب استجابة سريعة وفعالة. يجب أن يكون لدى القادة خطط واضحة لإدارة الأزمات تشمل التواصل الفعال مع الجمهور ووسائل الإعلام.</a:t>
            </a:r>
          </a:p>
          <a:p>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43844591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sz="1200" dirty="0" smtClean="0">
                <a:solidFill>
                  <a:schemeClr val="accent2">
                    <a:lumMod val="75000"/>
                  </a:schemeClr>
                </a:solidFill>
                <a:latin typeface="Alexandria" pitchFamily="2" charset="-78"/>
                <a:cs typeface="Alexandria" pitchFamily="2" charset="-78"/>
              </a:rPr>
              <a:t>الإلمام بالبيئة: </a:t>
            </a:r>
            <a:r>
              <a:rPr lang="ar-SA" sz="1200" dirty="0" smtClean="0">
                <a:latin typeface="Alexandria" pitchFamily="2" charset="-78"/>
                <a:cs typeface="Alexandria" pitchFamily="2" charset="-78"/>
              </a:rPr>
              <a:t>أي يكون القائد الإعلامي مُلمًا بالبيئة التي يعمل في إطارها، وأن يعي معاييرها وعيًا موضوعيًا.</a:t>
            </a:r>
          </a:p>
          <a:p>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22149647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sz="1200" dirty="0" smtClean="0">
                <a:latin typeface="Alexandria" pitchFamily="2" charset="-78"/>
                <a:cs typeface="Alexandria" pitchFamily="2" charset="-78"/>
              </a:rPr>
              <a:t>، يمكن للأفراد تعزيز مهاراتهم من خلال: </a:t>
            </a:r>
            <a:endParaRPr lang="ar-SA" sz="1200" dirty="0" smtClean="0">
              <a:solidFill>
                <a:srgbClr val="C00000"/>
              </a:solidFill>
              <a:latin typeface="Alexandria" pitchFamily="2" charset="-78"/>
              <a:cs typeface="Alexandria"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06745875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68278427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54262724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08925159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sz="1200" dirty="0" smtClean="0">
                <a:latin typeface="Alexandria" pitchFamily="2" charset="-78"/>
                <a:cs typeface="Alexandria" pitchFamily="2" charset="-78"/>
              </a:rPr>
              <a:t>وكيفية استخدامها .</a:t>
            </a:r>
            <a:endParaRPr lang="ar-SA"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70184237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3392202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dirty="0" smtClean="0">
                <a:latin typeface="Alexandria" pitchFamily="2" charset="-78"/>
                <a:cs typeface="Alexandria" pitchFamily="2" charset="-78"/>
              </a:rPr>
              <a:t>والسيطرة على الظروف التي يمرون بها.</a:t>
            </a:r>
          </a:p>
        </p:txBody>
      </p:sp>
      <p:sp>
        <p:nvSpPr>
          <p:cNvPr id="4" name="Slide Number Placeholder 3"/>
          <p:cNvSpPr>
            <a:spLocks noGrp="1"/>
          </p:cNvSpPr>
          <p:nvPr>
            <p:ph type="sldNum" sz="quarter" idx="10"/>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73316640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71614629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dirty="0" smtClean="0">
                <a:latin typeface="Alexandria" pitchFamily="2" charset="-78"/>
                <a:cs typeface="Alexandria" pitchFamily="2" charset="-78"/>
              </a:rPr>
              <a:t>إذ يرى الموظف في هذه المرحلة أنه عديم الفائدة لدى المؤسسة التي يعمل بها، إذ يرى الموظف في هذه المرحلة أنه عديم الفائدة لدى المؤسسة التي يعمل بها، فيبتعد عن تقديم الافكار ويكتفي بالاعمال المطلوبة دون إبداع</a:t>
            </a:r>
            <a:r>
              <a:rPr lang="ar-SA" baseline="0" dirty="0" smtClean="0">
                <a:latin typeface="Alexandria" pitchFamily="2" charset="-78"/>
                <a:cs typeface="Alexandria" pitchFamily="2" charset="-78"/>
              </a:rPr>
              <a:t> وتطوير</a:t>
            </a:r>
            <a:r>
              <a:rPr lang="ar-SA" dirty="0" smtClean="0">
                <a:latin typeface="Alexandria" pitchFamily="2" charset="-78"/>
                <a:cs typeface="Alexandria" pitchFamily="2" charset="-78"/>
              </a:rPr>
              <a:t> </a:t>
            </a:r>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34824772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rtl="0"/>
            <a:endParaRPr lang="en-US"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5962896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2025-04-13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2025-04-13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2025-04-13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2025-04-13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2025-04-13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2025-04-13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2025-04-13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2025-04-13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2025-04-13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2025-04-13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2025-04-13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2025-04-13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1" Type="http://schemas.openxmlformats.org/officeDocument/2006/relationships/image" Target="NULL"/><Relationship Id="rId2" Type="http://schemas.openxmlformats.org/officeDocument/2006/relationships/notesSlide" Target="../notesSlides/notesSlide4.xml"/><Relationship Id="rId1" Type="http://schemas.openxmlformats.org/officeDocument/2006/relationships/slideLayout" Target="../slideLayouts/slideLayout15.xml"/><Relationship Id="rId5" Type="http://schemas.openxmlformats.org/officeDocument/2006/relationships/image" Target="../media/image11.png"/><Relationship Id="rId4" Type="http://schemas.openxmlformats.org/officeDocument/2006/relationships/image" Target="../media/image10.png"/><Relationship Id="rId22"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5.xml"/><Relationship Id="rId5" Type="http://schemas.openxmlformats.org/officeDocument/2006/relationships/image" Target="../media/image15.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16.jpe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5.xml"/><Relationship Id="rId6" Type="http://schemas.openxmlformats.org/officeDocument/2006/relationships/image" Target="../media/image10.svg"/><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5.xml"/><Relationship Id="rId5" Type="http://schemas.openxmlformats.org/officeDocument/2006/relationships/image" Target="../media/image17.png"/><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15.xml"/><Relationship Id="rId5" Type="http://schemas.openxmlformats.org/officeDocument/2006/relationships/image" Target="../media/image13.png"/><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15.xml"/><Relationship Id="rId5" Type="http://schemas.openxmlformats.org/officeDocument/2006/relationships/image" Target="../media/image17.png"/><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12" Type="http://schemas.openxmlformats.org/officeDocument/2006/relationships/image" Target="../media/image16.sv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15.xml"/><Relationship Id="rId5" Type="http://schemas.openxmlformats.org/officeDocument/2006/relationships/image" Target="../media/image17.png"/><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15.xml"/><Relationship Id="rId5" Type="http://schemas.openxmlformats.org/officeDocument/2006/relationships/image" Target="../media/image17.png"/><Relationship Id="rId4" Type="http://schemas.openxmlformats.org/officeDocument/2006/relationships/image" Target="../media/image14.png"/></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15.xml"/><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15.xml"/><Relationship Id="rId4" Type="http://schemas.openxmlformats.org/officeDocument/2006/relationships/image" Target="../media/image24.png"/></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2.xml"/><Relationship Id="rId1" Type="http://schemas.openxmlformats.org/officeDocument/2006/relationships/slideLayout" Target="../slideLayouts/slideLayout15.xml"/><Relationship Id="rId6" Type="http://schemas.openxmlformats.org/officeDocument/2006/relationships/image" Target="../media/image28.svg"/><Relationship Id="rId4" Type="http://schemas.openxmlformats.org/officeDocument/2006/relationships/image" Target="../media/image25.png"/></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3.xml"/><Relationship Id="rId1" Type="http://schemas.openxmlformats.org/officeDocument/2006/relationships/slideLayout" Target="../slideLayouts/slideLayout15.xml"/><Relationship Id="rId15" Type="http://schemas.openxmlformats.org/officeDocument/2006/relationships/image" Target="../media/image37.svg"/><Relationship Id="rId4" Type="http://schemas.openxmlformats.org/officeDocument/2006/relationships/image" Target="../media/image26.png"/></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27.png"/></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5.xml"/><Relationship Id="rId1" Type="http://schemas.openxmlformats.org/officeDocument/2006/relationships/slideLayout" Target="../slideLayouts/slideLayout15.xml"/><Relationship Id="rId10" Type="http://schemas.openxmlformats.org/officeDocument/2006/relationships/image" Target="../media/image14.svg"/><Relationship Id="rId4" Type="http://schemas.openxmlformats.org/officeDocument/2006/relationships/image" Target="../media/image28.png"/></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6.xml"/><Relationship Id="rId16" Type="http://schemas.openxmlformats.org/officeDocument/2006/relationships/image" Target="../media/image20.svg"/><Relationship Id="rId1" Type="http://schemas.openxmlformats.org/officeDocument/2006/relationships/slideLayout" Target="../slideLayouts/slideLayout15.xml"/><Relationship Id="rId4" Type="http://schemas.openxmlformats.org/officeDocument/2006/relationships/image" Target="../media/image29.png"/></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12" Type="http://schemas.openxmlformats.org/officeDocument/2006/relationships/image" Target="../media/image34.svg"/><Relationship Id="rId2" Type="http://schemas.openxmlformats.org/officeDocument/2006/relationships/notesSlide" Target="../notesSlides/notesSlide27.xml"/><Relationship Id="rId1" Type="http://schemas.openxmlformats.org/officeDocument/2006/relationships/slideLayout" Target="../slideLayouts/slideLayout15.xml"/><Relationship Id="rId5" Type="http://schemas.openxmlformats.org/officeDocument/2006/relationships/image" Target="../media/image30.png"/><Relationship Id="rId4" Type="http://schemas.openxmlformats.org/officeDocument/2006/relationships/image" Target="../media/image14.png"/></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8.xml"/><Relationship Id="rId1" Type="http://schemas.openxmlformats.org/officeDocument/2006/relationships/slideLayout" Target="../slideLayouts/slideLayout15.xml"/><Relationship Id="rId10" Type="http://schemas.openxmlformats.org/officeDocument/2006/relationships/image" Target="../media/image14.svg"/><Relationship Id="rId4" Type="http://schemas.openxmlformats.org/officeDocument/2006/relationships/image" Target="../media/image28.png"/></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9.xml"/><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10.png"/><Relationship Id="rId2" Type="http://schemas.openxmlformats.org/officeDocument/2006/relationships/notesSlide" Target="../notesSlides/notesSlide30.xml"/><Relationship Id="rId1" Type="http://schemas.openxmlformats.org/officeDocument/2006/relationships/slideLayout" Target="../slideLayouts/slideLayout15.xml"/><Relationship Id="rId5" Type="http://schemas.openxmlformats.org/officeDocument/2006/relationships/image" Target="../media/image31.png"/><Relationship Id="rId4" Type="http://schemas.openxmlformats.org/officeDocument/2006/relationships/image" Target="../media/image14.png"/></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1.xml"/><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2.xml"/><Relationship Id="rId1" Type="http://schemas.openxmlformats.org/officeDocument/2006/relationships/slideLayout" Target="../slideLayouts/slideLayout15.xml"/><Relationship Id="rId5" Type="http://schemas.openxmlformats.org/officeDocument/2006/relationships/image" Target="../media/image32.png"/><Relationship Id="rId19" Type="http://schemas.openxmlformats.org/officeDocument/2006/relationships/image" Target="../media/image23.svg"/><Relationship Id="rId4" Type="http://schemas.openxmlformats.org/officeDocument/2006/relationships/image" Target="../media/image14.png"/></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3.xml"/><Relationship Id="rId1" Type="http://schemas.openxmlformats.org/officeDocument/2006/relationships/slideLayout" Target="../slideLayouts/slideLayout15.xml"/><Relationship Id="rId6" Type="http://schemas.openxmlformats.org/officeDocument/2006/relationships/image" Target="../media/image28.svg"/><Relationship Id="rId4" Type="http://schemas.openxmlformats.org/officeDocument/2006/relationships/image" Target="../media/image25.png"/></Relationships>
</file>

<file path=ppt/slides/_rels/slide3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4.xml"/><Relationship Id="rId1" Type="http://schemas.openxmlformats.org/officeDocument/2006/relationships/slideLayout" Target="../slideLayouts/slideLayout15.xml"/><Relationship Id="rId4" Type="http://schemas.openxmlformats.org/officeDocument/2006/relationships/image" Target="../media/image33.png"/></Relationships>
</file>

<file path=ppt/slides/_rels/slide3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5.xml"/><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3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6.xml"/><Relationship Id="rId1" Type="http://schemas.openxmlformats.org/officeDocument/2006/relationships/slideLayout" Target="../slideLayouts/slideLayout15.xml"/><Relationship Id="rId4" Type="http://schemas.openxmlformats.org/officeDocument/2006/relationships/image" Target="../media/image24.png"/></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7.xml"/><Relationship Id="rId1" Type="http://schemas.openxmlformats.org/officeDocument/2006/relationships/slideLayout" Target="../slideLayouts/slideLayout15.xml"/><Relationship Id="rId10" Type="http://schemas.openxmlformats.org/officeDocument/2006/relationships/image" Target="../media/image32.svg"/><Relationship Id="rId4" Type="http://schemas.openxmlformats.org/officeDocument/2006/relationships/image" Target="../media/image34.png"/></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8.xml"/><Relationship Id="rId1" Type="http://schemas.openxmlformats.org/officeDocument/2006/relationships/slideLayout" Target="../slideLayouts/slideLayout15.xml"/><Relationship Id="rId5" Type="http://schemas.openxmlformats.org/officeDocument/2006/relationships/image" Target="../media/image35.png"/><Relationship Id="rId4" Type="http://schemas.openxmlformats.org/officeDocument/2006/relationships/image" Target="../media/image14.png"/></Relationships>
</file>

<file path=ppt/slides/_rels/slide39.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39.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4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16.xml"/><Relationship Id="rId5" Type="http://schemas.openxmlformats.org/officeDocument/2006/relationships/image" Target="../media/image40.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10</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a:extLst>
              <a:ext uri="{FF2B5EF4-FFF2-40B4-BE49-F238E27FC236}">
                <a16:creationId xmlns:a16="http://schemas.microsoft.com/office/drawing/2014/main" id="{1BBD67B8-DB49-942C-018D-7F74C671F260}"/>
              </a:ext>
            </a:extLst>
          </p:cNvPr>
          <p:cNvSpPr txBox="1"/>
          <p:nvPr/>
        </p:nvSpPr>
        <p:spPr>
          <a:xfrm>
            <a:off x="801437" y="4132261"/>
            <a:ext cx="4886463" cy="40011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err="1">
                <a:latin typeface="Alexandria" charset="0"/>
                <a:cs typeface="Alexandria" charset="0"/>
              </a:rPr>
              <a:t>Amera</a:t>
            </a:r>
            <a:r>
              <a:rPr lang="en-US" sz="2000" dirty="0">
                <a:latin typeface="Alexandria" charset="0"/>
                <a:cs typeface="Alexandria" charset="0"/>
              </a:rPr>
              <a:t> A. </a:t>
            </a:r>
            <a:r>
              <a:rPr lang="en-US" sz="2000" dirty="0" err="1">
                <a:latin typeface="Alexandria" charset="0"/>
                <a:cs typeface="Alexandria" charset="0"/>
              </a:rPr>
              <a:t>Soliman</a:t>
            </a:r>
            <a:endParaRPr lang="en-US" sz="2000" dirty="0">
              <a:latin typeface="Alexandria" charset="0"/>
              <a:cs typeface="Alexandria" charset="0"/>
            </a:endParaRPr>
          </a:p>
        </p:txBody>
      </p:sp>
      <p:sp>
        <p:nvSpPr>
          <p:cNvPr id="10" name="TextBox 9">
            <a:extLst>
              <a:ext uri="{FF2B5EF4-FFF2-40B4-BE49-F238E27FC236}">
                <a16:creationId xmlns:a16="http://schemas.microsoft.com/office/drawing/2014/main" id="{16E4CC76-2D0D-6204-3FBC-B0856D8E8836}"/>
              </a:ext>
            </a:extLst>
          </p:cNvPr>
          <p:cNvSpPr txBox="1"/>
          <p:nvPr/>
        </p:nvSpPr>
        <p:spPr>
          <a:xfrm>
            <a:off x="173645" y="2325661"/>
            <a:ext cx="5880784" cy="1569660"/>
          </a:xfrm>
          <a:prstGeom prst="rect">
            <a:avLst/>
          </a:prstGeom>
          <a:noFill/>
        </p:spPr>
        <p:txBody>
          <a:bodyPr wrap="square" rtlCol="0">
            <a:spAutoFit/>
          </a:bodyPr>
          <a:lstStyle/>
          <a:p>
            <a:pPr algn="ctr"/>
            <a:r>
              <a:rPr lang="ar-SA" sz="4000" b="1" dirty="0" smtClean="0">
                <a:solidFill>
                  <a:srgbClr val="00B0F0"/>
                </a:solidFill>
                <a:latin typeface="Alexandria ExtraBold" pitchFamily="2" charset="-78"/>
                <a:cs typeface="Alexandria ExtraBold" pitchFamily="2" charset="-78"/>
              </a:rPr>
              <a:t>علم النفس الإعلامي</a:t>
            </a:r>
          </a:p>
          <a:p>
            <a:pPr algn="ctr"/>
            <a:endParaRPr lang="en-US" sz="2400" b="1" dirty="0">
              <a:solidFill>
                <a:srgbClr val="00B0F0"/>
              </a:solidFill>
              <a:latin typeface="Times New Roman" panose="02020603050405020304" pitchFamily="18" charset="0"/>
              <a:cs typeface="Times New Roman" panose="02020603050405020304" pitchFamily="18" charset="0"/>
            </a:endParaRPr>
          </a:p>
          <a:p>
            <a:pPr algn="ctr"/>
            <a:r>
              <a:rPr lang="en-US" sz="3200" b="1" dirty="0" smtClean="0">
                <a:solidFill>
                  <a:srgbClr val="C00000"/>
                </a:solidFill>
                <a:latin typeface="Alexandria ExtraBold" pitchFamily="2" charset="-78"/>
                <a:ea typeface="Calibri" panose="020F0502020204030204" pitchFamily="34" charset="0"/>
                <a:cs typeface="Alexandria ExtraBold" pitchFamily="2" charset="-78"/>
              </a:rPr>
              <a:t>Media Psychology</a:t>
            </a:r>
            <a:endParaRPr lang="ar-EG" sz="3200" b="1" dirty="0">
              <a:solidFill>
                <a:srgbClr val="C00000"/>
              </a:solidFill>
              <a:latin typeface="Alexandria ExtraBold" pitchFamily="2" charset="-78"/>
              <a:ea typeface="Calibri" panose="020F0502020204030204" pitchFamily="34" charset="0"/>
              <a:cs typeface="Alexandria ExtraBold" pitchFamily="2" charset="-78"/>
            </a:endParaRPr>
          </a:p>
        </p:txBody>
      </p:sp>
      <p:sp>
        <p:nvSpPr>
          <p:cNvPr id="11" name="TextBox 10">
            <a:extLst>
              <a:ext uri="{FF2B5EF4-FFF2-40B4-BE49-F238E27FC236}">
                <a16:creationId xmlns:a16="http://schemas.microsoft.com/office/drawing/2014/main" id="{FA59789B-D841-DB76-25B9-1348B202C2B5}"/>
              </a:ext>
            </a:extLst>
          </p:cNvPr>
          <p:cNvSpPr txBox="1"/>
          <p:nvPr/>
        </p:nvSpPr>
        <p:spPr>
          <a:xfrm>
            <a:off x="494605" y="5089416"/>
            <a:ext cx="3726537" cy="707886"/>
          </a:xfrm>
          <a:prstGeom prst="rect">
            <a:avLst/>
          </a:prstGeom>
          <a:noFill/>
        </p:spPr>
        <p:txBody>
          <a:bodyPr wrap="square" rtlCol="0">
            <a:spAutoFit/>
          </a:bodyPr>
          <a:lstStyle/>
          <a:p>
            <a:r>
              <a:rPr lang="en-US" sz="2000" dirty="0">
                <a:latin typeface="Alexandria" charset="0"/>
                <a:cs typeface="Alexandria" charset="0"/>
              </a:rPr>
              <a:t>DGM315</a:t>
            </a:r>
          </a:p>
          <a:p>
            <a:r>
              <a:rPr lang="ar-SA" sz="2000" dirty="0">
                <a:latin typeface="Alexandria" charset="0"/>
                <a:cs typeface="Alexandria" charset="0"/>
              </a:rPr>
              <a:t>علم النفس الإعلامي</a:t>
            </a:r>
            <a:endParaRPr lang="en-US" sz="2000" dirty="0">
              <a:latin typeface="Alexandria" charset="0"/>
              <a:cs typeface="Alexandria" charset="0"/>
            </a:endParaRPr>
          </a:p>
        </p:txBody>
      </p:sp>
    </p:spTree>
    <p:extLst>
      <p:ext uri="{BB962C8B-B14F-4D97-AF65-F5344CB8AC3E}">
        <p14:creationId xmlns:p14="http://schemas.microsoft.com/office/powerpoint/2010/main" val="292678998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128660" y="3343206"/>
            <a:ext cx="7123329" cy="665823"/>
          </a:xfrm>
          <a:prstGeom prst="rect">
            <a:avLst/>
          </a:prstGeom>
          <a:noFill/>
        </p:spPr>
        <p:txBody>
          <a:bodyPr wrap="square" rtlCol="0">
            <a:spAutoFit/>
          </a:bodyPr>
          <a:lstStyle/>
          <a:p>
            <a:pPr algn="ctr" rtl="1">
              <a:lnSpc>
                <a:spcPct val="150000"/>
              </a:lnSpc>
            </a:pPr>
            <a:r>
              <a:rPr lang="ar-SA" sz="2800" b="1" dirty="0">
                <a:solidFill>
                  <a:srgbClr val="00B0F0"/>
                </a:solidFill>
                <a:latin typeface="Alexandria ExtraBold" pitchFamily="2" charset="-78"/>
                <a:cs typeface="Alexandria ExtraBold" pitchFamily="2" charset="-78"/>
              </a:rPr>
              <a:t>الاحتراق الوظيفي</a:t>
            </a:r>
            <a:r>
              <a:rPr lang="en-US" sz="2800" b="1" dirty="0">
                <a:solidFill>
                  <a:srgbClr val="00B0F0"/>
                </a:solidFill>
                <a:latin typeface="Alexandria ExtraBold" pitchFamily="2" charset="-78"/>
                <a:cs typeface="Alexandria ExtraBold" pitchFamily="2" charset="-78"/>
              </a:rPr>
              <a:t> </a:t>
            </a:r>
            <a:r>
              <a:rPr lang="ar-SA" sz="2800" b="1" dirty="0" smtClean="0">
                <a:solidFill>
                  <a:srgbClr val="00B0F0"/>
                </a:solidFill>
                <a:latin typeface="Alexandria ExtraBold" pitchFamily="2" charset="-78"/>
                <a:cs typeface="Alexandria ExtraBold" pitchFamily="2" charset="-78"/>
              </a:rPr>
              <a:t>في الإعلام الرقمي</a:t>
            </a:r>
            <a:endParaRPr lang="en-US" sz="2800" b="1" dirty="0">
              <a:solidFill>
                <a:srgbClr val="00B0F0"/>
              </a:solidFill>
              <a:latin typeface="Alexandria ExtraBold" pitchFamily="2" charset="-78"/>
              <a:cs typeface="Alexandria ExtraBold" pitchFamily="2" charset="-78"/>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en-US" sz="2800" b="1" dirty="0" smtClean="0">
                <a:solidFill>
                  <a:schemeClr val="tx1"/>
                </a:solidFill>
                <a:latin typeface="Alexandria" charset="0"/>
                <a:cs typeface="Alexandria" charset="0"/>
              </a:rPr>
              <a:t>10</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800" b="1" dirty="0" err="1" smtClean="0">
                <a:solidFill>
                  <a:srgbClr val="00B0F0"/>
                </a:solidFill>
                <a:latin typeface="Alexandria" charset="0"/>
                <a:cs typeface="Alexandria" charset="0"/>
              </a:rPr>
              <a:t>Amera</a:t>
            </a:r>
            <a:r>
              <a:rPr lang="en-US" sz="2800" b="1" dirty="0" smtClean="0">
                <a:solidFill>
                  <a:srgbClr val="00B0F0"/>
                </a:solidFill>
                <a:latin typeface="Alexandria" charset="0"/>
                <a:cs typeface="Alexandria" charset="0"/>
              </a:rPr>
              <a:t> A. </a:t>
            </a:r>
            <a:r>
              <a:rPr lang="en-US" sz="2800" b="1" dirty="0" err="1" smtClean="0">
                <a:solidFill>
                  <a:srgbClr val="00B0F0"/>
                </a:solidFill>
                <a:latin typeface="Alexandria" charset="0"/>
                <a:cs typeface="Alexandria" charset="0"/>
              </a:rPr>
              <a:t>Soliman</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FA59789B-D841-DB76-25B9-1348B202C2B5}"/>
              </a:ext>
            </a:extLst>
          </p:cNvPr>
          <p:cNvSpPr txBox="1"/>
          <p:nvPr/>
        </p:nvSpPr>
        <p:spPr>
          <a:xfrm>
            <a:off x="6455232" y="4837106"/>
            <a:ext cx="3726537" cy="707886"/>
          </a:xfrm>
          <a:prstGeom prst="rect">
            <a:avLst/>
          </a:prstGeom>
          <a:noFill/>
        </p:spPr>
        <p:txBody>
          <a:bodyPr wrap="square" rtlCol="0">
            <a:spAutoFit/>
          </a:bodyPr>
          <a:lstStyle/>
          <a:p>
            <a:r>
              <a:rPr lang="en-US" sz="2000" dirty="0">
                <a:latin typeface="Alexandria" charset="0"/>
                <a:cs typeface="Alexandria" charset="0"/>
              </a:rPr>
              <a:t>DGM315</a:t>
            </a:r>
          </a:p>
          <a:p>
            <a:r>
              <a:rPr lang="ar-SA" sz="2000" dirty="0">
                <a:latin typeface="Alexandria" charset="0"/>
                <a:cs typeface="Alexandria" charset="0"/>
              </a:rPr>
              <a:t>علم النفس الإعلامي</a:t>
            </a:r>
            <a:endParaRPr lang="en-US" sz="2000" dirty="0">
              <a:latin typeface="Alexandria" charset="0"/>
              <a:cs typeface="Alexandria" charset="0"/>
            </a:endParaRPr>
          </a:p>
        </p:txBody>
      </p:sp>
    </p:spTree>
    <p:extLst>
      <p:ext uri="{BB962C8B-B14F-4D97-AF65-F5344CB8AC3E}">
        <p14:creationId xmlns:p14="http://schemas.microsoft.com/office/powerpoint/2010/main" val="415113301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t="8679" b="8679"/>
          <a:stretch>
            <a:fillRect/>
          </a:stretch>
        </p:blipFill>
        <p:spPr>
          <a:xfrm>
            <a:off x="0" y="968960"/>
            <a:ext cx="11478986" cy="5285846"/>
          </a:xfrm>
        </p:spPr>
      </p:pic>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4" name="Rectangle 13">
            <a:extLst>
              <a:ext uri="{FF2B5EF4-FFF2-40B4-BE49-F238E27FC236}">
                <a16:creationId xmlns:a16="http://schemas.microsoft.com/office/drawing/2014/main" id="{9FA3F187-A568-4AEE-8C8D-9760BCD0B159}"/>
              </a:ext>
            </a:extLst>
          </p:cNvPr>
          <p:cNvSpPr/>
          <p:nvPr/>
        </p:nvSpPr>
        <p:spPr>
          <a:xfrm>
            <a:off x="-136010" y="2855073"/>
            <a:ext cx="5875503" cy="4002927"/>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r" rtl="1">
              <a:lnSpc>
                <a:spcPct val="150000"/>
              </a:lnSpc>
              <a:buFont typeface="Wingdings" panose="05000000000000000000" pitchFamily="2" charset="2"/>
              <a:buChar char="ü"/>
            </a:pPr>
            <a:endParaRPr lang="en-US"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530454" y="1387917"/>
            <a:ext cx="2084542"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400" dirty="0" smtClean="0">
                <a:latin typeface="Alexandria SemiBold" pitchFamily="2" charset="-78"/>
                <a:cs typeface="Alexandria SemiBold" pitchFamily="2" charset="-78"/>
              </a:rPr>
              <a:t>الموضوعات</a:t>
            </a:r>
            <a:endParaRPr lang="ar-EG" sz="2400"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Rectangle 1"/>
          <p:cNvSpPr/>
          <p:nvPr/>
        </p:nvSpPr>
        <p:spPr>
          <a:xfrm>
            <a:off x="-136009" y="2901171"/>
            <a:ext cx="5699666" cy="3962623"/>
          </a:xfrm>
          <a:prstGeom prst="rect">
            <a:avLst/>
          </a:prstGeom>
        </p:spPr>
        <p:txBody>
          <a:bodyPr wrap="square">
            <a:spAutoFit/>
          </a:bodyPr>
          <a:lstStyle/>
          <a:p>
            <a:pPr marL="407988" lvl="0" indent="-293688" algn="r" rtl="1">
              <a:lnSpc>
                <a:spcPct val="150000"/>
              </a:lnSpc>
              <a:buFont typeface="Wingdings" panose="05000000000000000000" pitchFamily="2" charset="2"/>
              <a:buChar char="ü"/>
            </a:pPr>
            <a:r>
              <a:rPr lang="ar-SA" sz="1600" b="1" dirty="0">
                <a:solidFill>
                  <a:srgbClr val="002060"/>
                </a:solidFill>
                <a:latin typeface="Alexandria ExtraBold" pitchFamily="2" charset="-78"/>
                <a:ea typeface="Calibri" panose="020F0502020204030204" pitchFamily="34" charset="0"/>
                <a:cs typeface="Alexandria ExtraBold" pitchFamily="2" charset="-78"/>
              </a:rPr>
              <a:t>تمهيد</a:t>
            </a:r>
            <a:endParaRPr lang="ar-EG"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744538" indent="-288925" algn="r" rtl="1">
              <a:lnSpc>
                <a:spcPct val="150000"/>
              </a:lnSpc>
              <a:buFont typeface="Wingdings" panose="05000000000000000000" pitchFamily="2" charset="2"/>
              <a:buChar char="§"/>
            </a:pPr>
            <a:r>
              <a:rPr lang="ar-SA" sz="1400" b="1" dirty="0" smtClean="0">
                <a:solidFill>
                  <a:srgbClr val="002060"/>
                </a:solidFill>
                <a:latin typeface="Alexandria ExtraBold" pitchFamily="2" charset="-78"/>
                <a:cs typeface="Alexandria ExtraBold" pitchFamily="2" charset="-78"/>
              </a:rPr>
              <a:t>تعريف الاحتراق الوظيفي</a:t>
            </a:r>
          </a:p>
          <a:p>
            <a:pPr marL="744538" indent="-288925" algn="r" rtl="1">
              <a:lnSpc>
                <a:spcPct val="150000"/>
              </a:lnSpc>
              <a:buFont typeface="Wingdings" panose="05000000000000000000" pitchFamily="2" charset="2"/>
              <a:buChar char="§"/>
            </a:pPr>
            <a:r>
              <a:rPr lang="ar-SA" sz="1400" b="1" dirty="0" smtClean="0">
                <a:solidFill>
                  <a:srgbClr val="002060"/>
                </a:solidFill>
                <a:latin typeface="Alexandria ExtraBold" pitchFamily="2" charset="-78"/>
                <a:cs typeface="Alexandria ExtraBold" pitchFamily="2" charset="-78"/>
              </a:rPr>
              <a:t>أسباب الاحتراق الوظيفي وأعراضه</a:t>
            </a:r>
          </a:p>
          <a:p>
            <a:pPr marL="744538" indent="-288925" algn="r" rtl="1">
              <a:lnSpc>
                <a:spcPct val="150000"/>
              </a:lnSpc>
              <a:buFont typeface="Wingdings" panose="05000000000000000000" pitchFamily="2" charset="2"/>
              <a:buChar char="§"/>
            </a:pPr>
            <a:r>
              <a:rPr lang="ar-SA" sz="1400" b="1" dirty="0" smtClean="0">
                <a:solidFill>
                  <a:srgbClr val="002060"/>
                </a:solidFill>
                <a:latin typeface="Alexandria ExtraBold" pitchFamily="2" charset="-78"/>
                <a:cs typeface="Alexandria ExtraBold" pitchFamily="2" charset="-78"/>
              </a:rPr>
              <a:t>مراحل الاحتراق الوظيفي</a:t>
            </a:r>
          </a:p>
          <a:p>
            <a:pPr marL="744538" indent="-288925" algn="r" rtl="1">
              <a:lnSpc>
                <a:spcPct val="150000"/>
              </a:lnSpc>
              <a:buFont typeface="Wingdings" panose="05000000000000000000" pitchFamily="2" charset="2"/>
              <a:buChar char="§"/>
            </a:pPr>
            <a:r>
              <a:rPr lang="ar-SA" sz="1400" b="1" dirty="0" smtClean="0">
                <a:solidFill>
                  <a:srgbClr val="002060"/>
                </a:solidFill>
                <a:latin typeface="Alexandria ExtraBold" pitchFamily="2" charset="-78"/>
                <a:ea typeface="Calibri" panose="020F0502020204030204" pitchFamily="34" charset="0"/>
                <a:cs typeface="Alexandria ExtraBold" pitchFamily="2" charset="-78"/>
              </a:rPr>
              <a:t>النظريات التي تفسر الاحتراق الوظيفي</a:t>
            </a:r>
          </a:p>
          <a:p>
            <a:pPr marL="744538" indent="-288925" algn="r" rtl="1">
              <a:lnSpc>
                <a:spcPct val="150000"/>
              </a:lnSpc>
              <a:buFont typeface="Wingdings" panose="05000000000000000000" pitchFamily="2" charset="2"/>
              <a:buChar char="§"/>
            </a:pPr>
            <a:r>
              <a:rPr lang="ar-SA" sz="1400" b="1" dirty="0" smtClean="0">
                <a:solidFill>
                  <a:srgbClr val="002060"/>
                </a:solidFill>
                <a:latin typeface="Alexandria ExtraBold" pitchFamily="2" charset="-78"/>
                <a:ea typeface="Calibri" panose="020F0502020204030204" pitchFamily="34" charset="0"/>
                <a:cs typeface="Alexandria ExtraBold" pitchFamily="2" charset="-78"/>
              </a:rPr>
              <a:t>استراتيجيات وأساليب إدارة الاحتراق </a:t>
            </a:r>
            <a:r>
              <a:rPr lang="ar-SA" sz="1400" b="1" dirty="0" smtClean="0">
                <a:solidFill>
                  <a:srgbClr val="002060"/>
                </a:solidFill>
                <a:latin typeface="Alexandria ExtraBold" pitchFamily="2" charset="-78"/>
                <a:ea typeface="Calibri" panose="020F0502020204030204" pitchFamily="34" charset="0"/>
                <a:cs typeface="Alexandria ExtraBold" pitchFamily="2" charset="-78"/>
              </a:rPr>
              <a:t>الوظيفي</a:t>
            </a:r>
            <a:endParaRPr lang="ar-SA" sz="1400" b="1" dirty="0" smtClean="0">
              <a:solidFill>
                <a:srgbClr val="002060"/>
              </a:solidFill>
              <a:latin typeface="Alexandria ExtraBold" pitchFamily="2" charset="-78"/>
              <a:cs typeface="Alexandria ExtraBold" pitchFamily="2" charset="-78"/>
            </a:endParaRPr>
          </a:p>
          <a:p>
            <a:pPr marL="1371600" indent="-342900" algn="r" rtl="1">
              <a:lnSpc>
                <a:spcPct val="150000"/>
              </a:lnSpc>
              <a:buFont typeface="+mj-lt"/>
              <a:buAutoNum type="arabicPeriod"/>
            </a:pPr>
            <a:r>
              <a:rPr lang="ar-SA" sz="1100" b="1" dirty="0" smtClean="0">
                <a:solidFill>
                  <a:srgbClr val="C00000"/>
                </a:solidFill>
                <a:latin typeface="Alexandria ExtraBold" pitchFamily="2" charset="-78"/>
                <a:ea typeface="Calibri" panose="020F0502020204030204" pitchFamily="34" charset="0"/>
                <a:cs typeface="Alexandria ExtraBold" pitchFamily="2" charset="-78"/>
              </a:rPr>
              <a:t>إدارة الوقت </a:t>
            </a:r>
            <a:endParaRPr lang="ar-SA" sz="1100" b="1" dirty="0">
              <a:solidFill>
                <a:srgbClr val="C00000"/>
              </a:solidFill>
              <a:latin typeface="Alexandria ExtraBold" pitchFamily="2" charset="-78"/>
              <a:ea typeface="Calibri" panose="020F0502020204030204" pitchFamily="34" charset="0"/>
              <a:cs typeface="Alexandria ExtraBold" pitchFamily="2" charset="-78"/>
            </a:endParaRPr>
          </a:p>
          <a:p>
            <a:pPr marL="1371600" indent="-342900" algn="r" rtl="1">
              <a:lnSpc>
                <a:spcPct val="150000"/>
              </a:lnSpc>
              <a:buFont typeface="+mj-lt"/>
              <a:buAutoNum type="arabicPeriod"/>
            </a:pPr>
            <a:r>
              <a:rPr lang="ar-SA" sz="1100" b="1" dirty="0" smtClean="0">
                <a:solidFill>
                  <a:srgbClr val="C00000"/>
                </a:solidFill>
                <a:latin typeface="Alexandria ExtraBold" pitchFamily="2" charset="-78"/>
                <a:ea typeface="Calibri" panose="020F0502020204030204" pitchFamily="34" charset="0"/>
                <a:cs typeface="Alexandria ExtraBold" pitchFamily="2" charset="-78"/>
              </a:rPr>
              <a:t>التواصل الفعال</a:t>
            </a:r>
          </a:p>
          <a:p>
            <a:pPr marL="1371600" indent="-342900" algn="r" rtl="1">
              <a:lnSpc>
                <a:spcPct val="150000"/>
              </a:lnSpc>
              <a:buFont typeface="+mj-lt"/>
              <a:buAutoNum type="arabicPeriod"/>
            </a:pPr>
            <a:r>
              <a:rPr lang="ar-SA" sz="1100" b="1" dirty="0" smtClean="0">
                <a:solidFill>
                  <a:srgbClr val="C00000"/>
                </a:solidFill>
                <a:latin typeface="Alexandria ExtraBold" pitchFamily="2" charset="-78"/>
                <a:ea typeface="Calibri" panose="020F0502020204030204" pitchFamily="34" charset="0"/>
                <a:cs typeface="Alexandria ExtraBold" pitchFamily="2" charset="-78"/>
              </a:rPr>
              <a:t>التعليم المستمر والتدريب الذاتي</a:t>
            </a:r>
          </a:p>
          <a:p>
            <a:pPr marL="1371600" indent="-342900" algn="r" rtl="1">
              <a:lnSpc>
                <a:spcPct val="150000"/>
              </a:lnSpc>
              <a:buFont typeface="+mj-lt"/>
              <a:buAutoNum type="arabicPeriod"/>
            </a:pPr>
            <a:r>
              <a:rPr lang="ar-SA" sz="1100" b="1" dirty="0" smtClean="0">
                <a:solidFill>
                  <a:srgbClr val="C00000"/>
                </a:solidFill>
                <a:latin typeface="Alexandria ExtraBold" pitchFamily="2" charset="-78"/>
                <a:ea typeface="Calibri" panose="020F0502020204030204" pitchFamily="34" charset="0"/>
                <a:cs typeface="Alexandria ExtraBold" pitchFamily="2" charset="-78"/>
              </a:rPr>
              <a:t>القيادة والإدارة</a:t>
            </a:r>
            <a:endParaRPr lang="ar-SA" sz="1100" b="1" dirty="0" smtClean="0">
              <a:solidFill>
                <a:srgbClr val="C00000"/>
              </a:solidFill>
              <a:latin typeface="Alexandria ExtraBold" pitchFamily="2" charset="-78"/>
              <a:ea typeface="Calibri" panose="020F0502020204030204" pitchFamily="34" charset="0"/>
              <a:cs typeface="Alexandria ExtraBold" pitchFamily="2" charset="-78"/>
            </a:endParaRPr>
          </a:p>
          <a:p>
            <a:pPr marL="1371600" indent="-342900" algn="r" rtl="1">
              <a:lnSpc>
                <a:spcPct val="150000"/>
              </a:lnSpc>
              <a:buFont typeface="+mj-lt"/>
              <a:buAutoNum type="arabicPeriod"/>
            </a:pPr>
            <a:r>
              <a:rPr lang="ar-SA" sz="1100" b="1" dirty="0" smtClean="0">
                <a:solidFill>
                  <a:srgbClr val="C00000"/>
                </a:solidFill>
                <a:latin typeface="Alexandria ExtraBold" pitchFamily="2" charset="-78"/>
                <a:ea typeface="Calibri" panose="020F0502020204030204" pitchFamily="34" charset="0"/>
                <a:cs typeface="Alexandria ExtraBold" pitchFamily="2" charset="-78"/>
              </a:rPr>
              <a:t>حل المشكلات</a:t>
            </a:r>
            <a:endParaRPr lang="ar-SA" sz="1100" b="1" dirty="0">
              <a:solidFill>
                <a:srgbClr val="C00000"/>
              </a:solidFill>
              <a:latin typeface="Alexandria ExtraBold" pitchFamily="2" charset="-78"/>
              <a:ea typeface="Calibri" panose="020F0502020204030204" pitchFamily="34" charset="0"/>
              <a:cs typeface="Alexandria ExtraBold" pitchFamily="2" charset="-78"/>
            </a:endParaRPr>
          </a:p>
          <a:p>
            <a:pPr marL="407988" indent="-293688" algn="r" rtl="1">
              <a:lnSpc>
                <a:spcPct val="150000"/>
              </a:lnSpc>
              <a:buFont typeface="Wingdings" panose="05000000000000000000" pitchFamily="2" charset="2"/>
              <a:buChar char="ü"/>
            </a:pPr>
            <a:r>
              <a:rPr lang="ar-EG" sz="1600" b="1" dirty="0" smtClean="0">
                <a:solidFill>
                  <a:srgbClr val="002060"/>
                </a:solidFill>
                <a:latin typeface="Alexandria ExtraBold" pitchFamily="2" charset="-78"/>
                <a:ea typeface="Calibri" panose="020F0502020204030204" pitchFamily="34" charset="0"/>
                <a:cs typeface="Alexandria ExtraBold" pitchFamily="2" charset="-78"/>
              </a:rPr>
              <a:t>خاتمة</a:t>
            </a:r>
            <a:endParaRPr lang="ar-SA" sz="1600" b="1" dirty="0" smtClean="0">
              <a:solidFill>
                <a:srgbClr val="002060"/>
              </a:solidFill>
              <a:latin typeface="Alexandria ExtraBold" pitchFamily="2" charset="-78"/>
              <a:ea typeface="Calibri" panose="020F0502020204030204" pitchFamily="34" charset="0"/>
              <a:cs typeface="Alexandria ExtraBold" pitchFamily="2" charset="-78"/>
            </a:endParaRPr>
          </a:p>
          <a:p>
            <a:pPr marL="407988" indent="-293688" algn="r" rtl="1">
              <a:spcAft>
                <a:spcPts val="800"/>
              </a:spcAft>
              <a:buFont typeface="Wingdings" panose="05000000000000000000" pitchFamily="2" charset="2"/>
              <a:buChar char="ü"/>
            </a:pPr>
            <a:r>
              <a:rPr lang="ar-EG" sz="1600" b="1" dirty="0" smtClean="0">
                <a:solidFill>
                  <a:srgbClr val="002060"/>
                </a:solidFill>
                <a:latin typeface="Alexandria ExtraBold" pitchFamily="2" charset="-78"/>
                <a:ea typeface="Calibri" panose="020F0502020204030204" pitchFamily="34" charset="0"/>
                <a:cs typeface="Alexandria ExtraBold" pitchFamily="2" charset="-78"/>
              </a:rPr>
              <a:t>المراجع</a:t>
            </a:r>
            <a:endParaRPr lang="en-US" sz="1600"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5" name="Rectangle 14"/>
          <p:cNvSpPr/>
          <p:nvPr/>
        </p:nvSpPr>
        <p:spPr>
          <a:xfrm>
            <a:off x="7081146" y="23686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6" name="TextBox 15"/>
          <p:cNvSpPr txBox="1"/>
          <p:nvPr/>
        </p:nvSpPr>
        <p:spPr>
          <a:xfrm>
            <a:off x="7132042" y="231404"/>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7" name="TextBox 16"/>
          <p:cNvSpPr txBox="1"/>
          <p:nvPr/>
        </p:nvSpPr>
        <p:spPr>
          <a:xfrm>
            <a:off x="7132042" y="501733"/>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413981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39814" y="1650209"/>
            <a:ext cx="8949315" cy="4591463"/>
          </a:xfrm>
          <a:prstGeom prst="roundRect">
            <a:avLst>
              <a:gd name="adj" fmla="val 6140"/>
            </a:avLst>
          </a:prstGeom>
          <a:solidFill>
            <a:srgbClr val="F9EBDB"/>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l="5769" t="4873" r="17500" b="11282"/>
          <a:stretch/>
        </p:blipFill>
        <p:spPr>
          <a:xfrm>
            <a:off x="2215665" y="1770819"/>
            <a:ext cx="8563708" cy="4430901"/>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78121" y="1237264"/>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
        <p:nvSpPr>
          <p:cNvPr id="12" name="TextBox 11"/>
          <p:cNvSpPr txBox="1"/>
          <p:nvPr/>
        </p:nvSpPr>
        <p:spPr>
          <a:xfrm>
            <a:off x="3180525" y="917210"/>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3180525" y="1187539"/>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15" name="Freeform 11"/>
          <p:cNvSpPr/>
          <p:nvPr/>
        </p:nvSpPr>
        <p:spPr>
          <a:xfrm>
            <a:off x="1547445" y="5662245"/>
            <a:ext cx="1095183" cy="1081805"/>
          </a:xfrm>
          <a:custGeom>
            <a:avLst/>
            <a:gdLst/>
            <a:ahLst/>
            <a:cxnLst/>
            <a:rect l="l" t="t" r="r" b="b"/>
            <a:pathLst>
              <a:path w="2496705" h="2022331">
                <a:moveTo>
                  <a:pt x="0" y="0"/>
                </a:moveTo>
                <a:lnTo>
                  <a:pt x="2496705" y="0"/>
                </a:lnTo>
                <a:lnTo>
                  <a:pt x="2496705" y="2022331"/>
                </a:lnTo>
                <a:lnTo>
                  <a:pt x="0" y="2022331"/>
                </a:lnTo>
                <a:lnTo>
                  <a:pt x="0" y="0"/>
                </a:lnTo>
                <a:close/>
              </a:path>
            </a:pathLst>
          </a:custGeom>
          <a:blipFill>
            <a:blip r:embed="rId5">
              <a:extLst>
                <a:ext uri="{96DAC541-7B7A-43D3-8B79-37D633B846F1}">
                  <asvg:svgBlip xmlns:asvg="http://schemas.microsoft.com/office/drawing/2016/SVG/main" xmlns="" r:embed="rId21"/>
                </a:ext>
              </a:extLst>
            </a:blip>
            <a:stretch>
              <a:fillRect/>
            </a:stretch>
          </a:blipFill>
        </p:spPr>
      </p:sp>
      <p:sp>
        <p:nvSpPr>
          <p:cNvPr id="17" name="Freeform 2"/>
          <p:cNvSpPr/>
          <p:nvPr/>
        </p:nvSpPr>
        <p:spPr>
          <a:xfrm>
            <a:off x="-7119" y="3323491"/>
            <a:ext cx="2013028" cy="1863969"/>
          </a:xfrm>
          <a:custGeom>
            <a:avLst/>
            <a:gdLst/>
            <a:ahLst/>
            <a:cxnLst/>
            <a:rect l="l" t="t" r="r" b="b"/>
            <a:pathLst>
              <a:path w="3334115" h="2117163">
                <a:moveTo>
                  <a:pt x="0" y="0"/>
                </a:moveTo>
                <a:lnTo>
                  <a:pt x="3334115" y="0"/>
                </a:lnTo>
                <a:lnTo>
                  <a:pt x="3334115" y="2117163"/>
                </a:lnTo>
                <a:lnTo>
                  <a:pt x="0" y="2117163"/>
                </a:lnTo>
                <a:lnTo>
                  <a:pt x="0" y="0"/>
                </a:lnTo>
                <a:close/>
              </a:path>
            </a:pathLst>
          </a:custGeom>
          <a:blipFill>
            <a:blip r:embed="rId22"/>
            <a:stretch>
              <a:fillRect/>
            </a:stretch>
          </a:blipFill>
        </p:spPr>
      </p:sp>
    </p:spTree>
    <p:extLst>
      <p:ext uri="{BB962C8B-B14F-4D97-AF65-F5344CB8AC3E}">
        <p14:creationId xmlns:p14="http://schemas.microsoft.com/office/powerpoint/2010/main" val="237364922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2185404" y="1936810"/>
            <a:ext cx="8815820" cy="4294313"/>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2235198" y="2029973"/>
            <a:ext cx="8644611" cy="4201150"/>
          </a:xfrm>
          <a:prstGeom prst="rect">
            <a:avLst/>
          </a:prstGeom>
          <a:noFill/>
        </p:spPr>
        <p:txBody>
          <a:bodyPr wrap="square">
            <a:spAutoFit/>
          </a:bodyPr>
          <a:lstStyle/>
          <a:p>
            <a:pPr algn="r" rtl="1">
              <a:lnSpc>
                <a:spcPct val="150000"/>
              </a:lnSpc>
            </a:pPr>
            <a:r>
              <a:rPr lang="ar-SA" sz="1700" dirty="0">
                <a:latin typeface="Alexandria" pitchFamily="2" charset="-78"/>
                <a:cs typeface="Alexandria" pitchFamily="2" charset="-78"/>
              </a:rPr>
              <a:t> </a:t>
            </a:r>
            <a:r>
              <a:rPr lang="ar-SA" sz="1700" dirty="0" smtClean="0">
                <a:latin typeface="Alexandria" pitchFamily="2" charset="-78"/>
                <a:cs typeface="Alexandria" pitchFamily="2" charset="-78"/>
              </a:rPr>
              <a:t>    </a:t>
            </a:r>
            <a:r>
              <a:rPr lang="ar-SA" dirty="0" smtClean="0">
                <a:latin typeface="Alexandria" pitchFamily="2" charset="-78"/>
                <a:cs typeface="Alexandria" pitchFamily="2" charset="-78"/>
              </a:rPr>
              <a:t>في </a:t>
            </a:r>
            <a:r>
              <a:rPr lang="ar-SA" dirty="0">
                <a:latin typeface="Alexandria" pitchFamily="2" charset="-78"/>
                <a:cs typeface="Alexandria" pitchFamily="2" charset="-78"/>
              </a:rPr>
              <a:t>بيئة </a:t>
            </a:r>
            <a:r>
              <a:rPr lang="ar-SA" dirty="0">
                <a:latin typeface="Alexandria" pitchFamily="2" charset="-78"/>
                <a:cs typeface="Alexandria" pitchFamily="2" charset="-78"/>
              </a:rPr>
              <a:t>العمل </a:t>
            </a:r>
            <a:r>
              <a:rPr lang="ar-SA" dirty="0" smtClean="0">
                <a:latin typeface="Alexandria" pitchFamily="2" charset="-78"/>
                <a:cs typeface="Alexandria" pitchFamily="2" charset="-78"/>
              </a:rPr>
              <a:t>الحديثة</a:t>
            </a:r>
            <a:r>
              <a:rPr lang="ar-SA" dirty="0">
                <a:latin typeface="Alexandria" pitchFamily="2" charset="-78"/>
                <a:cs typeface="Alexandria" pitchFamily="2" charset="-78"/>
              </a:rPr>
              <a:t>، يعاني العديد من </a:t>
            </a:r>
            <a:r>
              <a:rPr lang="ar-SA" dirty="0" smtClean="0">
                <a:latin typeface="Alexandria" pitchFamily="2" charset="-78"/>
                <a:cs typeface="Alexandria" pitchFamily="2" charset="-78"/>
              </a:rPr>
              <a:t>المُحترفين </a:t>
            </a:r>
            <a:r>
              <a:rPr lang="ar-SA" dirty="0">
                <a:latin typeface="Alexandria" pitchFamily="2" charset="-78"/>
                <a:cs typeface="Alexandria" pitchFamily="2" charset="-78"/>
              </a:rPr>
              <a:t>في </a:t>
            </a:r>
            <a:r>
              <a:rPr lang="ar-SA" dirty="0" smtClean="0">
                <a:latin typeface="Alexandria" pitchFamily="2" charset="-78"/>
                <a:cs typeface="Alexandria" pitchFamily="2" charset="-78"/>
              </a:rPr>
              <a:t>مجالات الإعلام والتسويق </a:t>
            </a:r>
            <a:r>
              <a:rPr lang="ar-SA" dirty="0">
                <a:latin typeface="Alexandria" pitchFamily="2" charset="-78"/>
                <a:cs typeface="Alexandria" pitchFamily="2" charset="-78"/>
              </a:rPr>
              <a:t>من </a:t>
            </a:r>
            <a:r>
              <a:rPr lang="ar-SA" dirty="0">
                <a:latin typeface="Alexandria" pitchFamily="2" charset="-78"/>
                <a:cs typeface="Alexandria" pitchFamily="2" charset="-78"/>
              </a:rPr>
              <a:t>الاحتراق </a:t>
            </a:r>
            <a:r>
              <a:rPr lang="ar-SA" dirty="0" smtClean="0">
                <a:latin typeface="Alexandria" pitchFamily="2" charset="-78"/>
                <a:cs typeface="Alexandria" pitchFamily="2" charset="-78"/>
              </a:rPr>
              <a:t>الوظيفي. يتعرض هؤلاء العاملون </a:t>
            </a:r>
            <a:r>
              <a:rPr lang="ar-SA" dirty="0">
                <a:latin typeface="Alexandria" pitchFamily="2" charset="-78"/>
                <a:cs typeface="Alexandria" pitchFamily="2" charset="-78"/>
              </a:rPr>
              <a:t>لضغوطات </a:t>
            </a:r>
            <a:r>
              <a:rPr lang="ar-SA" dirty="0" smtClean="0">
                <a:latin typeface="Alexandria" pitchFamily="2" charset="-78"/>
                <a:cs typeface="Alexandria" pitchFamily="2" charset="-78"/>
              </a:rPr>
              <a:t>شديدة </a:t>
            </a:r>
            <a:r>
              <a:rPr lang="ar-SA" dirty="0">
                <a:latin typeface="Alexandria" pitchFamily="2" charset="-78"/>
                <a:cs typeface="Alexandria" pitchFamily="2" charset="-78"/>
              </a:rPr>
              <a:t>بسبب المواعيد النهائية، ومتطلبات </a:t>
            </a:r>
            <a:r>
              <a:rPr lang="ar-SA" dirty="0" smtClean="0">
                <a:latin typeface="Alexandria" pitchFamily="2" charset="-78"/>
                <a:cs typeface="Alexandria" pitchFamily="2" charset="-78"/>
              </a:rPr>
              <a:t>الأداء العالية، </a:t>
            </a:r>
            <a:r>
              <a:rPr lang="ar-SA" dirty="0">
                <a:latin typeface="Alexandria" pitchFamily="2" charset="-78"/>
                <a:cs typeface="Alexandria" pitchFamily="2" charset="-78"/>
              </a:rPr>
              <a:t>والتوقعات </a:t>
            </a:r>
            <a:r>
              <a:rPr lang="ar-SA" dirty="0" smtClean="0">
                <a:latin typeface="Alexandria" pitchFamily="2" charset="-78"/>
                <a:cs typeface="Alexandria" pitchFamily="2" charset="-78"/>
              </a:rPr>
              <a:t>المرتفعة </a:t>
            </a:r>
            <a:r>
              <a:rPr lang="ar-SA" dirty="0">
                <a:latin typeface="Alexandria" pitchFamily="2" charset="-78"/>
                <a:cs typeface="Alexandria" pitchFamily="2" charset="-78"/>
              </a:rPr>
              <a:t>من الجمهور.</a:t>
            </a:r>
          </a:p>
          <a:p>
            <a:pPr algn="r" rtl="1">
              <a:lnSpc>
                <a:spcPct val="150000"/>
              </a:lnSpc>
            </a:pPr>
            <a:r>
              <a:rPr lang="ar-SA" dirty="0">
                <a:latin typeface="Alexandria" pitchFamily="2" charset="-78"/>
                <a:cs typeface="Alexandria" pitchFamily="2" charset="-78"/>
              </a:rPr>
              <a:t> </a:t>
            </a:r>
            <a:r>
              <a:rPr lang="ar-SA" dirty="0" smtClean="0">
                <a:latin typeface="Alexandria" pitchFamily="2" charset="-78"/>
                <a:cs typeface="Alexandria" pitchFamily="2" charset="-78"/>
              </a:rPr>
              <a:t>   </a:t>
            </a:r>
            <a:r>
              <a:rPr lang="ar-SA" dirty="0">
                <a:latin typeface="Alexandria" pitchFamily="2" charset="-78"/>
                <a:cs typeface="Alexandria" pitchFamily="2" charset="-78"/>
              </a:rPr>
              <a:t>يُعَدُّ الاحتراق </a:t>
            </a:r>
            <a:r>
              <a:rPr lang="ar-SA" dirty="0">
                <a:latin typeface="Alexandria" pitchFamily="2" charset="-78"/>
                <a:cs typeface="Alexandria" pitchFamily="2" charset="-78"/>
              </a:rPr>
              <a:t>الوظيفي ظ</a:t>
            </a:r>
            <a:r>
              <a:rPr lang="ar-SA" dirty="0" smtClean="0">
                <a:latin typeface="Alexandria" pitchFamily="2" charset="-78"/>
                <a:cs typeface="Alexandria" pitchFamily="2" charset="-78"/>
              </a:rPr>
              <a:t>اهرةً </a:t>
            </a:r>
            <a:r>
              <a:rPr lang="ar-SA" dirty="0">
                <a:latin typeface="Alexandria" pitchFamily="2" charset="-78"/>
                <a:cs typeface="Alexandria" pitchFamily="2" charset="-78"/>
              </a:rPr>
              <a:t>تحتاج إلى المزيد من </a:t>
            </a:r>
            <a:r>
              <a:rPr lang="ar-SA" dirty="0" smtClean="0">
                <a:latin typeface="Alexandria" pitchFamily="2" charset="-78"/>
                <a:cs typeface="Alexandria" pitchFamily="2" charset="-78"/>
              </a:rPr>
              <a:t>الدراسة للتوصُّل </a:t>
            </a:r>
            <a:r>
              <a:rPr lang="ar-SA" dirty="0">
                <a:latin typeface="Alexandria" pitchFamily="2" charset="-78"/>
                <a:cs typeface="Alexandria" pitchFamily="2" charset="-78"/>
              </a:rPr>
              <a:t>إلى </a:t>
            </a:r>
            <a:r>
              <a:rPr lang="ar-SA" dirty="0" smtClean="0">
                <a:latin typeface="Alexandria" pitchFamily="2" charset="-78"/>
                <a:cs typeface="Alexandria" pitchFamily="2" charset="-78"/>
              </a:rPr>
              <a:t>المسُبِّبات </a:t>
            </a:r>
            <a:r>
              <a:rPr lang="ar-SA" dirty="0">
                <a:latin typeface="Alexandria" pitchFamily="2" charset="-78"/>
                <a:cs typeface="Alexandria" pitchFamily="2" charset="-78"/>
              </a:rPr>
              <a:t>الرئيسة التي تسبب الاحتراق؛ حيث يندرج تحت الاحتراق نوعان؛ هما الاحتراق النَّفسيّ والاحتراق الوظيفيّ، ولكل نوع من الاحتراق </a:t>
            </a:r>
            <a:r>
              <a:rPr lang="ar-SA" dirty="0" smtClean="0">
                <a:latin typeface="Alexandria" pitchFamily="2" charset="-78"/>
                <a:cs typeface="Alexandria" pitchFamily="2" charset="-78"/>
              </a:rPr>
              <a:t>أسبابه </a:t>
            </a:r>
            <a:r>
              <a:rPr lang="ar-SA" dirty="0">
                <a:latin typeface="Alexandria" pitchFamily="2" charset="-78"/>
                <a:cs typeface="Alexandria" pitchFamily="2" charset="-78"/>
              </a:rPr>
              <a:t>التي قد تتشابه في كثير من الأحيان، لكن الفرق الأكثر وضوحا هو أن الاحتراق النَّفسيَّ يؤثر على </a:t>
            </a:r>
            <a:r>
              <a:rPr lang="ar-SA" dirty="0" smtClean="0">
                <a:latin typeface="Alexandria" pitchFamily="2" charset="-78"/>
                <a:cs typeface="Alexandria" pitchFamily="2" charset="-78"/>
              </a:rPr>
              <a:t>الصحة النفسية للفرد، </a:t>
            </a:r>
            <a:r>
              <a:rPr lang="ar-SA" dirty="0">
                <a:latin typeface="Alexandria" pitchFamily="2" charset="-78"/>
                <a:cs typeface="Alexandria" pitchFamily="2" charset="-78"/>
              </a:rPr>
              <a:t>وفي المقابل يؤثر الاحتراق الوظيفيُّ أكثر على جودة </a:t>
            </a:r>
            <a:r>
              <a:rPr lang="ar-SA" dirty="0" smtClean="0">
                <a:latin typeface="Alexandria" pitchFamily="2" charset="-78"/>
                <a:cs typeface="Alexandria" pitchFamily="2" charset="-78"/>
              </a:rPr>
              <a:t>الأعمال وأداء الفرد.</a:t>
            </a:r>
            <a:endParaRPr lang="en-US" dirty="0">
              <a:latin typeface="Alexandria" pitchFamily="2" charset="-78"/>
              <a:cs typeface="Alexandria" pitchFamily="2" charset="-78"/>
            </a:endParaRPr>
          </a:p>
          <a:p>
            <a:pPr algn="r" rtl="1">
              <a:lnSpc>
                <a:spcPct val="150000"/>
              </a:lnSpc>
            </a:pPr>
            <a:r>
              <a:rPr lang="ar-SA" sz="1700" dirty="0" smtClean="0">
                <a:latin typeface="Alexandria" pitchFamily="2" charset="-78"/>
                <a:cs typeface="Alexandria" pitchFamily="2" charset="-78"/>
              </a:rPr>
              <a:t>  </a:t>
            </a:r>
            <a:r>
              <a:rPr lang="ar-SA" sz="1700" dirty="0" smtClean="0">
                <a:latin typeface="Alexandria" pitchFamily="2" charset="-78"/>
                <a:cs typeface="Alexandria" pitchFamily="2" charset="-78"/>
              </a:rPr>
              <a:t>   ويُمثلُ </a:t>
            </a:r>
            <a:r>
              <a:rPr lang="ar-SA" sz="1700" dirty="0">
                <a:latin typeface="Alexandria" pitchFamily="2" charset="-78"/>
                <a:cs typeface="Alexandria" pitchFamily="2" charset="-78"/>
              </a:rPr>
              <a:t>الاحتراق </a:t>
            </a:r>
            <a:r>
              <a:rPr lang="ar-SA" sz="1700" dirty="0" smtClean="0">
                <a:latin typeface="Alexandria" pitchFamily="2" charset="-78"/>
                <a:cs typeface="Alexandria" pitchFamily="2" charset="-78"/>
              </a:rPr>
              <a:t>الوظيفي </a:t>
            </a:r>
            <a:r>
              <a:rPr lang="ar-SA" sz="1700" dirty="0">
                <a:latin typeface="Alexandria" pitchFamily="2" charset="-78"/>
                <a:cs typeface="Alexandria" pitchFamily="2" charset="-78"/>
              </a:rPr>
              <a:t>سببًا رئيسًا في ترْك كثيرٍ من الموظفين حول العالم </a:t>
            </a:r>
            <a:r>
              <a:rPr lang="ar-SA" sz="1700" dirty="0" smtClean="0">
                <a:latin typeface="Alexandria" pitchFamily="2" charset="-78"/>
                <a:cs typeface="Alexandria" pitchFamily="2" charset="-78"/>
              </a:rPr>
              <a:t>وظائفَهم لانخفاض </a:t>
            </a:r>
            <a:r>
              <a:rPr lang="ar-SA" sz="1700" dirty="0">
                <a:latin typeface="Alexandria" pitchFamily="2" charset="-78"/>
                <a:cs typeface="Alexandria" pitchFamily="2" charset="-78"/>
              </a:rPr>
              <a:t>مستوى الرضا </a:t>
            </a:r>
            <a:r>
              <a:rPr lang="ar-SA" sz="1700" dirty="0" smtClean="0">
                <a:latin typeface="Alexandria" pitchFamily="2" charset="-78"/>
                <a:cs typeface="Alexandria" pitchFamily="2" charset="-78"/>
              </a:rPr>
              <a:t>عن وظائفهم، والبحث </a:t>
            </a:r>
            <a:r>
              <a:rPr lang="ar-SA" sz="1700" dirty="0">
                <a:latin typeface="Alexandria" pitchFamily="2" charset="-78"/>
                <a:cs typeface="Alexandria" pitchFamily="2" charset="-78"/>
              </a:rPr>
              <a:t>عن وظائف </a:t>
            </a:r>
            <a:r>
              <a:rPr lang="ar-SA" sz="1700" dirty="0" smtClean="0">
                <a:latin typeface="Alexandria" pitchFamily="2" charset="-78"/>
                <a:cs typeface="Alexandria" pitchFamily="2" charset="-78"/>
              </a:rPr>
              <a:t>أخرى </a:t>
            </a:r>
            <a:r>
              <a:rPr lang="ar-SA" sz="1700" dirty="0">
                <a:latin typeface="Alexandria" pitchFamily="2" charset="-78"/>
                <a:cs typeface="Alexandria" pitchFamily="2" charset="-78"/>
              </a:rPr>
              <a:t>بمميزات أفضل</a:t>
            </a:r>
            <a:r>
              <a:rPr lang="ar-SA" sz="1700" dirty="0" smtClean="0">
                <a:latin typeface="Alexandria" pitchFamily="2" charset="-78"/>
                <a:cs typeface="Alexandria" pitchFamily="2" charset="-78"/>
              </a:rPr>
              <a:t>.  </a:t>
            </a:r>
            <a:endParaRPr lang="en-US" sz="17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Rectangle 11"/>
          <p:cNvSpPr/>
          <p:nvPr/>
        </p:nvSpPr>
        <p:spPr>
          <a:xfrm>
            <a:off x="1666390" y="157369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4" name="TextBox 13"/>
          <p:cNvSpPr txBox="1"/>
          <p:nvPr/>
        </p:nvSpPr>
        <p:spPr>
          <a:xfrm>
            <a:off x="1716185" y="1624142"/>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5" name="TextBox 14"/>
          <p:cNvSpPr txBox="1"/>
          <p:nvPr/>
        </p:nvSpPr>
        <p:spPr>
          <a:xfrm>
            <a:off x="1785065" y="1858439"/>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17" name="TextBox 16">
            <a:extLst>
              <a:ext uri="{FF2B5EF4-FFF2-40B4-BE49-F238E27FC236}">
                <a16:creationId xmlns:a16="http://schemas.microsoft.com/office/drawing/2014/main" id="{C7D257D7-D9C6-8F63-F8F8-E2BE53F2E2DB}"/>
              </a:ext>
            </a:extLst>
          </p:cNvPr>
          <p:cNvSpPr txBox="1"/>
          <p:nvPr/>
        </p:nvSpPr>
        <p:spPr>
          <a:xfrm>
            <a:off x="9538964" y="1180112"/>
            <a:ext cx="1462260" cy="584775"/>
          </a:xfrm>
          <a:prstGeom prst="rect">
            <a:avLst/>
          </a:prstGeom>
          <a:noFill/>
        </p:spPr>
        <p:txBody>
          <a:bodyPr wrap="none" rtlCol="0">
            <a:spAutoFit/>
          </a:bodyPr>
          <a:lstStyle/>
          <a:p>
            <a:pPr algn="r"/>
            <a:r>
              <a:rPr lang="ar-SA" sz="3200" b="1" dirty="0" smtClean="0">
                <a:solidFill>
                  <a:srgbClr val="00B0F0"/>
                </a:solidFill>
                <a:latin typeface="Alexandria ExtraBold" pitchFamily="2" charset="-78"/>
                <a:cs typeface="Alexandria ExtraBold" pitchFamily="2" charset="-78"/>
              </a:rPr>
              <a:t>تمهيد</a:t>
            </a:r>
            <a:endParaRPr lang="en-US" sz="3200" b="1" dirty="0">
              <a:solidFill>
                <a:srgbClr val="00B0F0"/>
              </a:solidFill>
              <a:latin typeface="Alexandria ExtraBold" pitchFamily="2" charset="-78"/>
              <a:cs typeface="Alexandria ExtraBold" pitchFamily="2" charset="-78"/>
            </a:endParaRPr>
          </a:p>
        </p:txBody>
      </p:sp>
      <p:sp>
        <p:nvSpPr>
          <p:cNvPr id="16" name="Freeform 4"/>
          <p:cNvSpPr/>
          <p:nvPr/>
        </p:nvSpPr>
        <p:spPr>
          <a:xfrm>
            <a:off x="0" y="3351518"/>
            <a:ext cx="2116524" cy="2299579"/>
          </a:xfrm>
          <a:custGeom>
            <a:avLst/>
            <a:gdLst/>
            <a:ahLst/>
            <a:cxnLst/>
            <a:rect l="l" t="t" r="r" b="b"/>
            <a:pathLst>
              <a:path w="4233048" h="3379384">
                <a:moveTo>
                  <a:pt x="0" y="0"/>
                </a:moveTo>
                <a:lnTo>
                  <a:pt x="4233048" y="0"/>
                </a:lnTo>
                <a:lnTo>
                  <a:pt x="4233048" y="3379384"/>
                </a:lnTo>
                <a:lnTo>
                  <a:pt x="0" y="3379384"/>
                </a:lnTo>
                <a:lnTo>
                  <a:pt x="0" y="0"/>
                </a:lnTo>
                <a:close/>
              </a:path>
            </a:pathLst>
          </a:custGeom>
          <a:blipFill>
            <a:blip r:embed="rId4"/>
            <a:stretch>
              <a:fillRect/>
            </a:stretch>
          </a:blipFill>
        </p:spPr>
      </p:sp>
    </p:spTree>
    <p:extLst>
      <p:ext uri="{BB962C8B-B14F-4D97-AF65-F5344CB8AC3E}">
        <p14:creationId xmlns:p14="http://schemas.microsoft.com/office/powerpoint/2010/main" val="342797884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092051" y="1461309"/>
            <a:ext cx="3943440"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smtClean="0">
                <a:latin typeface="Alexandria" pitchFamily="2" charset="-78"/>
                <a:cs typeface="Alexandria" pitchFamily="2" charset="-78"/>
              </a:rPr>
              <a:t>تعريف الاحتراق الوظيفي</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362903" y="2008588"/>
            <a:ext cx="8994907" cy="41521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740389" y="11735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3" y="1327805"/>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5" y="1599926"/>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10" name="Freeform 3"/>
          <p:cNvSpPr/>
          <p:nvPr/>
        </p:nvSpPr>
        <p:spPr>
          <a:xfrm>
            <a:off x="1191986" y="5894156"/>
            <a:ext cx="1371600" cy="1005682"/>
          </a:xfrm>
          <a:custGeom>
            <a:avLst/>
            <a:gdLst/>
            <a:ahLst/>
            <a:cxnLst/>
            <a:rect l="l" t="t" r="r" b="b"/>
            <a:pathLst>
              <a:path w="4826863" h="3896019">
                <a:moveTo>
                  <a:pt x="0" y="0"/>
                </a:moveTo>
                <a:lnTo>
                  <a:pt x="4826863" y="0"/>
                </a:lnTo>
                <a:lnTo>
                  <a:pt x="4826863" y="3896019"/>
                </a:lnTo>
                <a:lnTo>
                  <a:pt x="0" y="3896019"/>
                </a:lnTo>
                <a:lnTo>
                  <a:pt x="0" y="0"/>
                </a:lnTo>
                <a:close/>
              </a:path>
            </a:pathLst>
          </a:custGeom>
          <a:blipFill>
            <a:blip r:embed="rId4"/>
            <a:stretch>
              <a:fillRect l="-24353" r="-13916"/>
            </a:stretch>
          </a:blipFill>
        </p:spPr>
      </p:sp>
      <p:sp>
        <p:nvSpPr>
          <p:cNvPr id="2" name="Rectangle 1"/>
          <p:cNvSpPr/>
          <p:nvPr/>
        </p:nvSpPr>
        <p:spPr>
          <a:xfrm>
            <a:off x="2294021" y="2008588"/>
            <a:ext cx="8913034" cy="4016484"/>
          </a:xfrm>
          <a:prstGeom prst="rect">
            <a:avLst/>
          </a:prstGeom>
          <a:noFill/>
        </p:spPr>
        <p:txBody>
          <a:bodyPr wrap="square">
            <a:spAutoFit/>
          </a:bodyPr>
          <a:lstStyle/>
          <a:p>
            <a:pPr algn="r" rtl="1">
              <a:lnSpc>
                <a:spcPct val="150000"/>
              </a:lnSpc>
            </a:pPr>
            <a:r>
              <a:rPr lang="ar-SA" sz="1700" dirty="0">
                <a:latin typeface="Alexandria" pitchFamily="2" charset="-78"/>
                <a:cs typeface="Alexandria" pitchFamily="2" charset="-78"/>
              </a:rPr>
              <a:t>يُعتبر الاحتراق الوظيفي ظاهرة شائعة بين المهنيين، خاصة في مجالات </a:t>
            </a:r>
            <a:r>
              <a:rPr lang="ar-SA" sz="1700" dirty="0" smtClean="0">
                <a:latin typeface="Alexandria" pitchFamily="2" charset="-78"/>
                <a:cs typeface="Alexandria" pitchFamily="2" charset="-78"/>
              </a:rPr>
              <a:t>تتطلب                   </a:t>
            </a:r>
            <a:r>
              <a:rPr lang="ar-SA" sz="1700" dirty="0">
                <a:latin typeface="Alexandria" pitchFamily="2" charset="-78"/>
                <a:cs typeface="Alexandria" pitchFamily="2" charset="-78"/>
              </a:rPr>
              <a:t>ضغطًا </a:t>
            </a:r>
            <a:r>
              <a:rPr lang="ar-SA" sz="1700" dirty="0" smtClean="0">
                <a:latin typeface="Alexandria" pitchFamily="2" charset="-78"/>
                <a:cs typeface="Alexandria" pitchFamily="2" charset="-78"/>
              </a:rPr>
              <a:t>المستمر في بيئة العمل مثل </a:t>
            </a:r>
            <a:r>
              <a:rPr lang="ar-SA" sz="1700" dirty="0">
                <a:latin typeface="Alexandria" pitchFamily="2" charset="-78"/>
                <a:cs typeface="Alexandria" pitchFamily="2" charset="-78"/>
              </a:rPr>
              <a:t>الإعلام </a:t>
            </a:r>
            <a:r>
              <a:rPr lang="ar-SA" sz="1700" dirty="0" smtClean="0">
                <a:latin typeface="Alexandria" pitchFamily="2" charset="-78"/>
                <a:cs typeface="Alexandria" pitchFamily="2" charset="-78"/>
              </a:rPr>
              <a:t>الرقمي والتسويق الرقمي.</a:t>
            </a:r>
            <a:endParaRPr lang="ar-SA" sz="17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q"/>
            </a:pPr>
            <a:r>
              <a:rPr lang="ar-SA" sz="1700" dirty="0" smtClean="0">
                <a:solidFill>
                  <a:srgbClr val="0070C0"/>
                </a:solidFill>
                <a:latin typeface="Alexandria" pitchFamily="2" charset="-78"/>
                <a:cs typeface="Alexandria" pitchFamily="2" charset="-78"/>
              </a:rPr>
              <a:t>الاحتراق الوظيفي: </a:t>
            </a:r>
            <a:r>
              <a:rPr lang="ar-SA" sz="1700" dirty="0" smtClean="0">
                <a:latin typeface="Alexandria" pitchFamily="2" charset="-78"/>
                <a:cs typeface="Alexandria" pitchFamily="2" charset="-78"/>
              </a:rPr>
              <a:t>هو </a:t>
            </a:r>
            <a:r>
              <a:rPr lang="ar-SA" sz="1700" dirty="0">
                <a:latin typeface="Alexandria" pitchFamily="2" charset="-78"/>
                <a:cs typeface="Alexandria" pitchFamily="2" charset="-78"/>
              </a:rPr>
              <a:t>حالة </a:t>
            </a:r>
            <a:r>
              <a:rPr lang="ar-SA" sz="1700" dirty="0" smtClean="0">
                <a:latin typeface="Alexandria" pitchFamily="2" charset="-78"/>
                <a:cs typeface="Alexandria" pitchFamily="2" charset="-78"/>
              </a:rPr>
              <a:t>نفسية ووجدانية </a:t>
            </a:r>
            <a:r>
              <a:rPr lang="ar-SA" sz="1700" dirty="0" smtClean="0">
                <a:latin typeface="Alexandria" pitchFamily="2" charset="-78"/>
                <a:cs typeface="Alexandria" pitchFamily="2" charset="-78"/>
              </a:rPr>
              <a:t>تنتج </a:t>
            </a:r>
            <a:r>
              <a:rPr lang="ar-SA" sz="1700" dirty="0">
                <a:latin typeface="Alexandria" pitchFamily="2" charset="-78"/>
                <a:cs typeface="Alexandria" pitchFamily="2" charset="-78"/>
              </a:rPr>
              <a:t>عن التوتر المستمر والإرهاق الناجم عن العمل </a:t>
            </a:r>
            <a:r>
              <a:rPr lang="ar-SA" sz="1700" dirty="0" smtClean="0">
                <a:latin typeface="Alexandria" pitchFamily="2" charset="-78"/>
                <a:cs typeface="Alexandria" pitchFamily="2" charset="-78"/>
              </a:rPr>
              <a:t>المُكثف </a:t>
            </a:r>
            <a:r>
              <a:rPr lang="ar-SA" sz="1700" dirty="0">
                <a:latin typeface="Alexandria" pitchFamily="2" charset="-78"/>
                <a:cs typeface="Alexandria" pitchFamily="2" charset="-78"/>
              </a:rPr>
              <a:t>والمطالب العالية في الأداء المهني. قد يؤثر الاحتراق الوظيفي بشكل سلبي على الصحة العامة والرضا الوظيفي </a:t>
            </a:r>
            <a:r>
              <a:rPr lang="ar-SA" sz="1700" dirty="0" smtClean="0">
                <a:latin typeface="Alexandria" pitchFamily="2" charset="-78"/>
                <a:cs typeface="Alexandria" pitchFamily="2" charset="-78"/>
              </a:rPr>
              <a:t>وتراجع الأداء </a:t>
            </a:r>
            <a:r>
              <a:rPr lang="ar-SA" sz="1700" dirty="0">
                <a:latin typeface="Alexandria" pitchFamily="2" charset="-78"/>
                <a:cs typeface="Alexandria" pitchFamily="2" charset="-78"/>
              </a:rPr>
              <a:t>العام للفرد.</a:t>
            </a:r>
          </a:p>
          <a:p>
            <a:pPr marL="285750" indent="-285750" algn="r" rtl="1">
              <a:lnSpc>
                <a:spcPct val="150000"/>
              </a:lnSpc>
              <a:buFont typeface="Wingdings" panose="05000000000000000000" pitchFamily="2" charset="2"/>
              <a:buChar char="q"/>
            </a:pPr>
            <a:r>
              <a:rPr lang="ar-SA" sz="1700" dirty="0" smtClean="0">
                <a:solidFill>
                  <a:srgbClr val="0070C0"/>
                </a:solidFill>
                <a:latin typeface="Alexandria" pitchFamily="2" charset="-78"/>
                <a:cs typeface="Alexandria" pitchFamily="2" charset="-78"/>
              </a:rPr>
              <a:t>الاحتراق الوظيفي: </a:t>
            </a:r>
            <a:r>
              <a:rPr lang="ar-SA" sz="1700" dirty="0">
                <a:latin typeface="Alexandria" pitchFamily="2" charset="-78"/>
                <a:cs typeface="Alexandria" pitchFamily="2" charset="-78"/>
              </a:rPr>
              <a:t>هو حالة نفسية وجسدية تنشأ نتيجة للإجهاد المستمر في العمل، تتميز بالشعور بالتعب والإرهاق، وفقدان الحماس للوظيفة، وفقدان الشغف والاهتمام بالعمل، وشعور بالعجز </a:t>
            </a:r>
            <a:r>
              <a:rPr lang="ar-SA" sz="1700" dirty="0" smtClean="0">
                <a:latin typeface="Alexandria" pitchFamily="2" charset="-78"/>
                <a:cs typeface="Alexandria" pitchFamily="2" charset="-78"/>
              </a:rPr>
              <a:t>والتقدم المهني، والشعور </a:t>
            </a:r>
            <a:r>
              <a:rPr lang="ar-SA" sz="1700" dirty="0">
                <a:latin typeface="Alexandria" pitchFamily="2" charset="-78"/>
                <a:cs typeface="Alexandria" pitchFamily="2" charset="-78"/>
              </a:rPr>
              <a:t>بالعدمية تجاه الإنجازات. </a:t>
            </a:r>
          </a:p>
          <a:p>
            <a:pPr marL="285750" indent="-285750" algn="r" rtl="1">
              <a:lnSpc>
                <a:spcPct val="150000"/>
              </a:lnSpc>
              <a:buFont typeface="Wingdings" panose="05000000000000000000" pitchFamily="2" charset="2"/>
              <a:buChar char="q"/>
            </a:pPr>
            <a:r>
              <a:rPr lang="ar-SA" sz="1700" dirty="0" smtClean="0">
                <a:latin typeface="Alexandria" pitchFamily="2" charset="-78"/>
                <a:cs typeface="Alexandria" pitchFamily="2" charset="-78"/>
              </a:rPr>
              <a:t>«</a:t>
            </a:r>
            <a:r>
              <a:rPr lang="ar-SA" sz="1700" dirty="0">
                <a:latin typeface="Alexandria" pitchFamily="2" charset="-78"/>
                <a:cs typeface="Alexandria" pitchFamily="2" charset="-78"/>
              </a:rPr>
              <a:t>ماسلاك»؛ يُعرَّف </a:t>
            </a:r>
            <a:r>
              <a:rPr lang="ar-SA" sz="1700" dirty="0">
                <a:solidFill>
                  <a:srgbClr val="0070C0"/>
                </a:solidFill>
                <a:latin typeface="Alexandria" pitchFamily="2" charset="-78"/>
                <a:cs typeface="Alexandria" pitchFamily="2" charset="-78"/>
              </a:rPr>
              <a:t>الاحتراق </a:t>
            </a:r>
            <a:r>
              <a:rPr lang="ar-SA" sz="1700" dirty="0" smtClean="0">
                <a:solidFill>
                  <a:srgbClr val="0070C0"/>
                </a:solidFill>
                <a:latin typeface="Alexandria" pitchFamily="2" charset="-78"/>
                <a:cs typeface="Alexandria" pitchFamily="2" charset="-78"/>
              </a:rPr>
              <a:t>الوظيفي</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بأنه حالةٌ متقدمةٌ من الإجهاد العقلي الناتج عن الإرهاق </a:t>
            </a:r>
            <a:r>
              <a:rPr lang="ar-SA" sz="1700" dirty="0" smtClean="0">
                <a:latin typeface="Alexandria" pitchFamily="2" charset="-78"/>
                <a:cs typeface="Alexandria" pitchFamily="2" charset="-78"/>
              </a:rPr>
              <a:t>الوجداني المتعلق بالعمل</a:t>
            </a:r>
            <a:r>
              <a:rPr lang="ar-SA" sz="1700" dirty="0">
                <a:latin typeface="Alexandria" pitchFamily="2" charset="-78"/>
                <a:cs typeface="Alexandria" pitchFamily="2" charset="-78"/>
              </a:rPr>
              <a:t>.</a:t>
            </a:r>
          </a:p>
        </p:txBody>
      </p:sp>
      <p:pic>
        <p:nvPicPr>
          <p:cNvPr id="14" name="Picture 13"/>
          <p:cNvPicPr>
            <a:picLocks noChangeAspect="1"/>
          </p:cNvPicPr>
          <p:nvPr/>
        </p:nvPicPr>
        <p:blipFill rotWithShape="1">
          <a:blip r:embed="rId5"/>
          <a:srcRect l="35451" t="16940" r="36808" b="52139"/>
          <a:stretch/>
        </p:blipFill>
        <p:spPr>
          <a:xfrm>
            <a:off x="16042" y="3300578"/>
            <a:ext cx="2326105" cy="2261937"/>
          </a:xfrm>
          <a:prstGeom prst="rect">
            <a:avLst/>
          </a:prstGeom>
        </p:spPr>
      </p:pic>
    </p:spTree>
    <p:extLst>
      <p:ext uri="{BB962C8B-B14F-4D97-AF65-F5344CB8AC3E}">
        <p14:creationId xmlns:p14="http://schemas.microsoft.com/office/powerpoint/2010/main" val="361231853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653443" y="1347804"/>
            <a:ext cx="3234010"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smtClean="0">
                <a:latin typeface="Alexandria" pitchFamily="2" charset="-78"/>
                <a:cs typeface="Alexandria" pitchFamily="2" charset="-78"/>
              </a:rPr>
              <a:t>أسباب الاحتراق الوظيفي</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692263" y="1870593"/>
            <a:ext cx="9807479" cy="44220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94317" y="126286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95283" y="1541468"/>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2" name="Rectangle 1"/>
          <p:cNvSpPr/>
          <p:nvPr/>
        </p:nvSpPr>
        <p:spPr>
          <a:xfrm>
            <a:off x="1794318" y="1914912"/>
            <a:ext cx="9565940" cy="4408899"/>
          </a:xfrm>
          <a:prstGeom prst="rect">
            <a:avLst/>
          </a:prstGeom>
          <a:noFill/>
        </p:spPr>
        <p:txBody>
          <a:bodyPr wrap="square">
            <a:spAutoFit/>
          </a:bodyPr>
          <a:lstStyle/>
          <a:p>
            <a:pPr algn="r" rtl="1" fontAlgn="base">
              <a:lnSpc>
                <a:spcPct val="150000"/>
              </a:lnSpc>
            </a:pPr>
            <a:r>
              <a:rPr lang="ar-SA" sz="1700" dirty="0">
                <a:latin typeface="Alexandria" pitchFamily="2" charset="-78"/>
                <a:cs typeface="Alexandria" pitchFamily="2" charset="-78"/>
              </a:rPr>
              <a:t>توجد عدة </a:t>
            </a:r>
            <a:r>
              <a:rPr lang="ar-SA" sz="1700" dirty="0" smtClean="0">
                <a:latin typeface="Alexandria" pitchFamily="2" charset="-78"/>
                <a:cs typeface="Alexandria" pitchFamily="2" charset="-78"/>
              </a:rPr>
              <a:t>أسباب </a:t>
            </a:r>
            <a:r>
              <a:rPr lang="ar-SA" sz="1700" dirty="0">
                <a:latin typeface="Alexandria" pitchFamily="2" charset="-78"/>
                <a:cs typeface="Alexandria" pitchFamily="2" charset="-78"/>
              </a:rPr>
              <a:t>تؤدي إلى حدوث الاحتراق الوظيفي، </a:t>
            </a:r>
            <a:r>
              <a:rPr lang="ar-SA" sz="1700" dirty="0" smtClean="0">
                <a:latin typeface="Alexandria" pitchFamily="2" charset="-78"/>
                <a:cs typeface="Alexandria" pitchFamily="2" charset="-78"/>
              </a:rPr>
              <a:t>ومنها:</a:t>
            </a:r>
          </a:p>
          <a:p>
            <a:pPr marL="342900" indent="-342900" algn="r" rtl="1" fontAlgn="base">
              <a:lnSpc>
                <a:spcPct val="150000"/>
              </a:lnSpc>
              <a:buFont typeface="+mj-lt"/>
              <a:buAutoNum type="arabicPeriod"/>
            </a:pPr>
            <a:r>
              <a:rPr lang="ar-SA" sz="1700" dirty="0" smtClean="0">
                <a:solidFill>
                  <a:srgbClr val="0070C0"/>
                </a:solidFill>
                <a:latin typeface="Alexandria" pitchFamily="2" charset="-78"/>
                <a:cs typeface="Alexandria" pitchFamily="2" charset="-78"/>
              </a:rPr>
              <a:t>الضغوط المستمرة: </a:t>
            </a:r>
            <a:r>
              <a:rPr lang="ar-SA" sz="1700" dirty="0" smtClean="0">
                <a:latin typeface="Alexandria" pitchFamily="2" charset="-78"/>
                <a:cs typeface="Alexandria" pitchFamily="2" charset="-78"/>
              </a:rPr>
              <a:t>يواجه الإعلاميون والمُسوقون ضغوط عمل متزايدة بسبب المهام </a:t>
            </a:r>
            <a:r>
              <a:rPr lang="ar-SA" sz="1700" dirty="0" smtClean="0">
                <a:latin typeface="Alexandria" pitchFamily="2" charset="-78"/>
                <a:cs typeface="Alexandria" pitchFamily="2" charset="-78"/>
              </a:rPr>
              <a:t>المتزايدة والمواعيد النهائية للتسليم </a:t>
            </a:r>
            <a:r>
              <a:rPr lang="ar-SA" sz="1700" dirty="0" smtClean="0">
                <a:latin typeface="Alexandria" pitchFamily="2" charset="-78"/>
                <a:cs typeface="Alexandria" pitchFamily="2" charset="-78"/>
              </a:rPr>
              <a:t>والجداول الزمنية المحدودة</a:t>
            </a:r>
            <a:r>
              <a:rPr lang="ar-SA" sz="1700" dirty="0">
                <a:latin typeface="Alexandria" pitchFamily="2" charset="-78"/>
                <a:cs typeface="Alexandria" pitchFamily="2" charset="-78"/>
              </a:rPr>
              <a:t>.</a:t>
            </a:r>
            <a:r>
              <a:rPr lang="ar-SA" sz="1700" dirty="0" smtClean="0">
                <a:latin typeface="Alexandria" pitchFamily="2" charset="-78"/>
                <a:cs typeface="Alexandria" pitchFamily="2" charset="-78"/>
              </a:rPr>
              <a:t> فقد </a:t>
            </a:r>
            <a:r>
              <a:rPr lang="ar-SA" sz="1700" dirty="0">
                <a:latin typeface="Alexandria" pitchFamily="2" charset="-78"/>
                <a:cs typeface="Alexandria" pitchFamily="2" charset="-78"/>
              </a:rPr>
              <a:t>يشعر الأفراد بعدم القدرة على التحكم في وضع أولوياتهم وإدارة وقتهم بشكل </a:t>
            </a:r>
            <a:r>
              <a:rPr lang="ar-SA" sz="1700" dirty="0" smtClean="0">
                <a:latin typeface="Alexandria" pitchFamily="2" charset="-78"/>
                <a:cs typeface="Alexandria" pitchFamily="2" charset="-78"/>
              </a:rPr>
              <a:t>مناسب؛ مما يؤدي تدريجيًا إلى الاحتراق </a:t>
            </a:r>
            <a:r>
              <a:rPr lang="ar-SA" sz="1700" dirty="0">
                <a:latin typeface="Alexandria" pitchFamily="2" charset="-78"/>
                <a:cs typeface="Alexandria" pitchFamily="2" charset="-78"/>
              </a:rPr>
              <a:t>الوظيفي.</a:t>
            </a:r>
          </a:p>
          <a:p>
            <a:pPr marL="285750" indent="-285750" algn="r" rtl="1">
              <a:lnSpc>
                <a:spcPct val="150000"/>
              </a:lnSpc>
              <a:buFont typeface="Wingdings" panose="05000000000000000000" pitchFamily="2" charset="2"/>
              <a:buChar char="q"/>
            </a:pPr>
            <a:r>
              <a:rPr lang="ar-SA" sz="1700" dirty="0" smtClean="0">
                <a:solidFill>
                  <a:srgbClr val="880002"/>
                </a:solidFill>
                <a:latin typeface="Alexandria" pitchFamily="2" charset="-78"/>
                <a:cs typeface="Alexandria" pitchFamily="2" charset="-78"/>
              </a:rPr>
              <a:t>هناك </a:t>
            </a:r>
            <a:r>
              <a:rPr lang="ar-SA" sz="1700" dirty="0">
                <a:solidFill>
                  <a:srgbClr val="880002"/>
                </a:solidFill>
                <a:latin typeface="Alexandria" pitchFamily="2" charset="-78"/>
                <a:cs typeface="Alexandria" pitchFamily="2" charset="-78"/>
              </a:rPr>
              <a:t>نوعان رئيسيان من الضغوط التي تؤثر على الاحتراق الوظيفي:</a:t>
            </a:r>
          </a:p>
          <a:p>
            <a:pPr marL="625475" indent="-336550" algn="r" rtl="1">
              <a:lnSpc>
                <a:spcPct val="150000"/>
              </a:lnSpc>
              <a:buFont typeface="+mj-lt"/>
              <a:buAutoNum type="arabicPeriod"/>
              <a:tabLst>
                <a:tab pos="625475" algn="l"/>
              </a:tabLst>
            </a:pPr>
            <a:r>
              <a:rPr lang="ar-SA" sz="1700" dirty="0">
                <a:solidFill>
                  <a:schemeClr val="accent2">
                    <a:lumMod val="75000"/>
                  </a:schemeClr>
                </a:solidFill>
                <a:latin typeface="Alexandria" pitchFamily="2" charset="-78"/>
                <a:cs typeface="Alexandria" pitchFamily="2" charset="-78"/>
              </a:rPr>
              <a:t>الضغوط التنظيمية: </a:t>
            </a:r>
            <a:r>
              <a:rPr lang="ar-SA" sz="1700" dirty="0">
                <a:latin typeface="Alexandria" pitchFamily="2" charset="-78"/>
                <a:cs typeface="Alexandria" pitchFamily="2" charset="-78"/>
              </a:rPr>
              <a:t>تشمل عوامل مثل عدم وضوح الأدوار، </a:t>
            </a:r>
            <a:r>
              <a:rPr lang="ar-SA" sz="1700" dirty="0" smtClean="0">
                <a:latin typeface="Alexandria" pitchFamily="2" charset="-78"/>
                <a:cs typeface="Alexandria" pitchFamily="2" charset="-78"/>
              </a:rPr>
              <a:t>ونقص </a:t>
            </a:r>
            <a:r>
              <a:rPr lang="ar-SA" sz="1700" dirty="0">
                <a:latin typeface="Alexandria" pitchFamily="2" charset="-78"/>
                <a:cs typeface="Alexandria" pitchFamily="2" charset="-78"/>
              </a:rPr>
              <a:t>الدعم الاجتماعي، وبيئة العمل غير الصحية. هذه العوامل تزيد من شعور الفرد بالإرهاق وتقلل من قدرته على التعامل مع متطلبات العمل.</a:t>
            </a:r>
          </a:p>
          <a:p>
            <a:pPr marL="625475" indent="-336550" algn="r" rtl="1">
              <a:lnSpc>
                <a:spcPct val="150000"/>
              </a:lnSpc>
              <a:buFont typeface="+mj-lt"/>
              <a:buAutoNum type="arabicPeriod"/>
              <a:tabLst>
                <a:tab pos="625475" algn="l"/>
              </a:tabLst>
            </a:pPr>
            <a:r>
              <a:rPr lang="ar-SA" sz="1700" dirty="0">
                <a:solidFill>
                  <a:schemeClr val="accent2">
                    <a:lumMod val="75000"/>
                  </a:schemeClr>
                </a:solidFill>
                <a:latin typeface="Alexandria" pitchFamily="2" charset="-78"/>
                <a:cs typeface="Alexandria" pitchFamily="2" charset="-78"/>
              </a:rPr>
              <a:t>الضغوط الفردية: </a:t>
            </a:r>
            <a:r>
              <a:rPr lang="ar-SA" sz="1700" dirty="0">
                <a:latin typeface="Alexandria" pitchFamily="2" charset="-78"/>
                <a:cs typeface="Alexandria" pitchFamily="2" charset="-78"/>
              </a:rPr>
              <a:t>تتعلق بخصائص الأفراد أنفسهم مثل التوقعات العالية من الذات، والشعور بالمسؤولية تجاه الآخرين. الأشخاص الذين يربطون رضاهم الذاتي بأدائهم المهني يكونون أكثر </a:t>
            </a:r>
            <a:r>
              <a:rPr lang="ar-SA" sz="1700" dirty="0" smtClean="0">
                <a:latin typeface="Alexandria" pitchFamily="2" charset="-78"/>
                <a:cs typeface="Alexandria" pitchFamily="2" charset="-78"/>
              </a:rPr>
              <a:t>عرضه </a:t>
            </a:r>
            <a:r>
              <a:rPr lang="ar-SA" sz="1700" dirty="0">
                <a:latin typeface="Alexandria" pitchFamily="2" charset="-78"/>
                <a:cs typeface="Alexandria" pitchFamily="2" charset="-78"/>
              </a:rPr>
              <a:t>للاحتراق </a:t>
            </a:r>
            <a:r>
              <a:rPr lang="ar-SA" sz="1700" dirty="0" smtClean="0">
                <a:latin typeface="Alexandria" pitchFamily="2" charset="-78"/>
                <a:cs typeface="Alexandria" pitchFamily="2" charset="-78"/>
              </a:rPr>
              <a:t>الوظيفي.</a:t>
            </a:r>
            <a:endParaRPr lang="ar-SA" sz="1700" dirty="0">
              <a:latin typeface="Alexandria" pitchFamily="2" charset="-78"/>
              <a:cs typeface="Alexandria" pitchFamily="2" charset="-78"/>
            </a:endParaRPr>
          </a:p>
        </p:txBody>
      </p:sp>
      <p:grpSp>
        <p:nvGrpSpPr>
          <p:cNvPr id="17" name="Group 16"/>
          <p:cNvGrpSpPr/>
          <p:nvPr/>
        </p:nvGrpSpPr>
        <p:grpSpPr>
          <a:xfrm>
            <a:off x="48912" y="4571999"/>
            <a:ext cx="1846371" cy="2460459"/>
            <a:chOff x="0" y="0"/>
            <a:chExt cx="713476" cy="1226645"/>
          </a:xfrm>
        </p:grpSpPr>
        <p:sp>
          <p:nvSpPr>
            <p:cNvPr id="18" name="Freeform 17"/>
            <p:cNvSpPr/>
            <p:nvPr/>
          </p:nvSpPr>
          <p:spPr>
            <a:xfrm>
              <a:off x="0" y="0"/>
              <a:ext cx="713476" cy="1226645"/>
            </a:xfrm>
            <a:custGeom>
              <a:avLst/>
              <a:gdLst/>
              <a:ahLst/>
              <a:cxnLst/>
              <a:rect l="l" t="t" r="r" b="b"/>
              <a:pathLst>
                <a:path w="713476" h="1226645">
                  <a:moveTo>
                    <a:pt x="0" y="0"/>
                  </a:moveTo>
                  <a:lnTo>
                    <a:pt x="713476" y="0"/>
                  </a:lnTo>
                  <a:lnTo>
                    <a:pt x="713476" y="1226645"/>
                  </a:lnTo>
                  <a:lnTo>
                    <a:pt x="0" y="1226645"/>
                  </a:lnTo>
                  <a:close/>
                </a:path>
              </a:pathLst>
            </a:custGeom>
            <a:blipFill>
              <a:blip r:embed="rId4"/>
              <a:stretch>
                <a:fillRect l="-79024" r="-79024"/>
              </a:stretch>
            </a:blipFill>
          </p:spPr>
        </p:sp>
      </p:grpSp>
    </p:spTree>
    <p:extLst>
      <p:ext uri="{BB962C8B-B14F-4D97-AF65-F5344CB8AC3E}">
        <p14:creationId xmlns:p14="http://schemas.microsoft.com/office/powerpoint/2010/main" val="405233362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653443" y="1347804"/>
            <a:ext cx="3234010"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smtClean="0">
                <a:latin typeface="Alexandria" pitchFamily="2" charset="-78"/>
                <a:cs typeface="Alexandria" pitchFamily="2" charset="-78"/>
              </a:rPr>
              <a:t>أسباب الاحتراق الوظيفي</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043926" y="1870593"/>
            <a:ext cx="9114854" cy="40447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94317" y="126286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95283" y="1541468"/>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2" name="Rectangle 1"/>
          <p:cNvSpPr/>
          <p:nvPr/>
        </p:nvSpPr>
        <p:spPr>
          <a:xfrm>
            <a:off x="2086525" y="1898870"/>
            <a:ext cx="8777787" cy="4016484"/>
          </a:xfrm>
          <a:prstGeom prst="rect">
            <a:avLst/>
          </a:prstGeom>
          <a:noFill/>
        </p:spPr>
        <p:txBody>
          <a:bodyPr wrap="square">
            <a:spAutoFit/>
          </a:bodyPr>
          <a:lstStyle/>
          <a:p>
            <a:pPr marL="342900" indent="-342900" algn="r" rtl="1">
              <a:lnSpc>
                <a:spcPct val="150000"/>
              </a:lnSpc>
              <a:buFont typeface="+mj-lt"/>
              <a:buAutoNum type="arabicPeriod" startAt="2"/>
            </a:pPr>
            <a:r>
              <a:rPr lang="ar-SA" sz="1700" dirty="0" smtClean="0">
                <a:solidFill>
                  <a:srgbClr val="0070C0"/>
                </a:solidFill>
                <a:latin typeface="Alexandria" pitchFamily="2" charset="-78"/>
                <a:cs typeface="Alexandria" pitchFamily="2" charset="-78"/>
              </a:rPr>
              <a:t>التحديات غير المتوازنة: </a:t>
            </a:r>
            <a:r>
              <a:rPr lang="ar-SA" sz="1700" dirty="0" smtClean="0">
                <a:latin typeface="Alexandria" pitchFamily="2" charset="-78"/>
                <a:cs typeface="Alexandria" pitchFamily="2" charset="-78"/>
              </a:rPr>
              <a:t>في بعض الأحيان، يكون للفرد مهام وظيفية وصلاحيات                      غير متناسبة</a:t>
            </a:r>
            <a:r>
              <a:rPr lang="ar-SA" sz="1600" dirty="0" smtClean="0"/>
              <a:t>؛ </a:t>
            </a:r>
            <a:r>
              <a:rPr lang="ar-SA" sz="1700" dirty="0" smtClean="0">
                <a:latin typeface="Alexandria" pitchFamily="2" charset="-78"/>
                <a:cs typeface="Alexandria" pitchFamily="2" charset="-78"/>
              </a:rPr>
              <a:t>مما يخلق شعورًا بعدم </a:t>
            </a:r>
            <a:r>
              <a:rPr lang="ar-SA" sz="1700" dirty="0">
                <a:latin typeface="Alexandria" pitchFamily="2" charset="-78"/>
                <a:cs typeface="Alexandria" pitchFamily="2" charset="-78"/>
              </a:rPr>
              <a:t>الكفاءة والإنجاز</a:t>
            </a:r>
            <a:r>
              <a:rPr lang="ar-SA" sz="1700" dirty="0" smtClean="0">
                <a:latin typeface="Alexandria" pitchFamily="2" charset="-78"/>
                <a:cs typeface="Alexandria" pitchFamily="2" charset="-78"/>
              </a:rPr>
              <a:t>.</a:t>
            </a:r>
          </a:p>
          <a:p>
            <a:pPr marL="342900" indent="-166688" algn="r" rtl="1">
              <a:lnSpc>
                <a:spcPct val="150000"/>
              </a:lnSpc>
              <a:buFont typeface="Wingdings" panose="05000000000000000000" pitchFamily="2" charset="2"/>
              <a:buChar char="§"/>
            </a:pPr>
            <a:r>
              <a:rPr lang="ar-SA" sz="1700" dirty="0" smtClean="0">
                <a:solidFill>
                  <a:schemeClr val="accent2">
                    <a:lumMod val="75000"/>
                  </a:schemeClr>
                </a:solidFill>
                <a:latin typeface="Alexandria" pitchFamily="2" charset="-78"/>
                <a:cs typeface="Alexandria" pitchFamily="2" charset="-78"/>
              </a:rPr>
              <a:t>عدم </a:t>
            </a:r>
            <a:r>
              <a:rPr lang="ar-SA" sz="1700" dirty="0">
                <a:solidFill>
                  <a:schemeClr val="accent2">
                    <a:lumMod val="75000"/>
                  </a:schemeClr>
                </a:solidFill>
                <a:latin typeface="Alexandria" pitchFamily="2" charset="-78"/>
                <a:cs typeface="Alexandria" pitchFamily="2" charset="-78"/>
              </a:rPr>
              <a:t>التوازن بين المهام والصلاحيات</a:t>
            </a:r>
            <a:r>
              <a:rPr lang="ar-SA" sz="1700" dirty="0">
                <a:latin typeface="Alexandria" pitchFamily="2" charset="-78"/>
                <a:cs typeface="Alexandria" pitchFamily="2" charset="-78"/>
              </a:rPr>
              <a:t>: قد يعمل المسوق الرقمي على مشروع يتطلب تنسيقًا مع عدة فرق، مثل التصميم والتطوير. إذا لم يكن لديه الصلاحيات اللازمة للتأثير على القرارات، فإنه قد يشعر بالعجز عن تحقيق الأهداف، مما يؤدي إلى </a:t>
            </a:r>
            <a:r>
              <a:rPr lang="ar-SA" sz="1700" dirty="0" smtClean="0">
                <a:latin typeface="Alexandria" pitchFamily="2" charset="-78"/>
                <a:cs typeface="Alexandria" pitchFamily="2" charset="-78"/>
              </a:rPr>
              <a:t>الإحباط. أو قد </a:t>
            </a:r>
            <a:r>
              <a:rPr lang="ar-SA" sz="1700" dirty="0">
                <a:latin typeface="Alexandria" pitchFamily="2" charset="-78"/>
                <a:cs typeface="Alexandria" pitchFamily="2" charset="-78"/>
              </a:rPr>
              <a:t>يُطلب من الصحفي تغطية أحداث متعددة في نفس اليوم، مثل مؤتمرات صحفية ومقابلات. إذا كانت لديه مهام كثيرة ولا تتناسب مع الوقت المتاح، فإنه سيشعر بعدم الكفاءة ويواجه ضغطًا </a:t>
            </a:r>
            <a:r>
              <a:rPr lang="ar-SA" sz="1700" dirty="0" smtClean="0">
                <a:latin typeface="Alexandria" pitchFamily="2" charset="-78"/>
                <a:cs typeface="Alexandria" pitchFamily="2" charset="-78"/>
              </a:rPr>
              <a:t>متزايدًا</a:t>
            </a:r>
            <a:r>
              <a:rPr lang="ar-SA" sz="1700" dirty="0" smtClean="0">
                <a:latin typeface="Alexandria" pitchFamily="2" charset="-78"/>
                <a:cs typeface="Alexandria" pitchFamily="2" charset="-78"/>
              </a:rPr>
              <a:t>.</a:t>
            </a:r>
          </a:p>
          <a:p>
            <a:pPr marL="341313" indent="-279400" algn="r" rtl="1">
              <a:lnSpc>
                <a:spcPct val="150000"/>
              </a:lnSpc>
              <a:buFont typeface="+mj-lt"/>
              <a:buAutoNum type="arabicPeriod" startAt="3"/>
            </a:pPr>
            <a:r>
              <a:rPr lang="ar-SA" sz="1700" dirty="0">
                <a:solidFill>
                  <a:srgbClr val="0070C0"/>
                </a:solidFill>
                <a:latin typeface="Alexandria" pitchFamily="2" charset="-78"/>
                <a:cs typeface="Alexandria" pitchFamily="2" charset="-78"/>
              </a:rPr>
              <a:t>ضعف القيادة: </a:t>
            </a:r>
            <a:r>
              <a:rPr lang="ar-SA" sz="1700" dirty="0">
                <a:latin typeface="Alexandria" pitchFamily="2" charset="-78"/>
                <a:cs typeface="Alexandria" pitchFamily="2" charset="-78"/>
              </a:rPr>
              <a:t>الإشراف غير الفعال من قِبل المديرين، يُمكن أن تزيد من الضغوط على الموظفين وتؤدي إلى الاحتراق</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p:txBody>
      </p:sp>
      <p:pic>
        <p:nvPicPr>
          <p:cNvPr id="16" name="Picture 15"/>
          <p:cNvPicPr>
            <a:picLocks noChangeAspect="1"/>
          </p:cNvPicPr>
          <p:nvPr/>
        </p:nvPicPr>
        <p:blipFill rotWithShape="1">
          <a:blip r:embed="rId4"/>
          <a:srcRect l="36932" t="46107" r="36807" b="26481"/>
          <a:stretch/>
        </p:blipFill>
        <p:spPr>
          <a:xfrm>
            <a:off x="0" y="2968648"/>
            <a:ext cx="1895283" cy="2517752"/>
          </a:xfrm>
          <a:prstGeom prst="rect">
            <a:avLst/>
          </a:prstGeom>
        </p:spPr>
      </p:pic>
    </p:spTree>
    <p:extLst>
      <p:ext uri="{BB962C8B-B14F-4D97-AF65-F5344CB8AC3E}">
        <p14:creationId xmlns:p14="http://schemas.microsoft.com/office/powerpoint/2010/main" val="174479272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653443" y="1503450"/>
            <a:ext cx="3105673"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smtClean="0">
                <a:latin typeface="Alexandria" pitchFamily="2" charset="-78"/>
                <a:cs typeface="Alexandria" pitchFamily="2" charset="-78"/>
              </a:rPr>
              <a:t>أسباب الاحتراق الوظيفي</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069432" y="2024421"/>
            <a:ext cx="8841376" cy="408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327031"/>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2" name="Rectangle 1"/>
          <p:cNvSpPr/>
          <p:nvPr/>
        </p:nvSpPr>
        <p:spPr>
          <a:xfrm>
            <a:off x="2262090" y="2189503"/>
            <a:ext cx="8292256" cy="4016484"/>
          </a:xfrm>
          <a:prstGeom prst="rect">
            <a:avLst/>
          </a:prstGeom>
          <a:noFill/>
        </p:spPr>
        <p:txBody>
          <a:bodyPr wrap="square">
            <a:spAutoFit/>
          </a:bodyPr>
          <a:lstStyle/>
          <a:p>
            <a:pPr marL="342900" indent="-342900" algn="r" rtl="1" fontAlgn="base">
              <a:lnSpc>
                <a:spcPct val="150000"/>
              </a:lnSpc>
              <a:buFont typeface="+mj-lt"/>
              <a:buAutoNum type="arabicPeriod" startAt="4"/>
            </a:pPr>
            <a:r>
              <a:rPr lang="ar-SA" sz="1700" dirty="0">
                <a:solidFill>
                  <a:srgbClr val="0070C0"/>
                </a:solidFill>
                <a:latin typeface="Alexandria" pitchFamily="2" charset="-78"/>
                <a:cs typeface="Alexandria" pitchFamily="2" charset="-78"/>
              </a:rPr>
              <a:t>نقص الدعم والتقدير: </a:t>
            </a:r>
            <a:r>
              <a:rPr lang="ar-SA" sz="1700" dirty="0">
                <a:latin typeface="Alexandria" pitchFamily="2" charset="-78"/>
                <a:cs typeface="Alexandria" pitchFamily="2" charset="-78"/>
              </a:rPr>
              <a:t>افتقار الموظفين إلى الدعم والاعتراف بجهودهم </a:t>
            </a:r>
            <a:r>
              <a:rPr lang="ar-SA" sz="1700" dirty="0" smtClean="0">
                <a:latin typeface="Alexandria" pitchFamily="2" charset="-78"/>
                <a:cs typeface="Alexandria" pitchFamily="2" charset="-78"/>
              </a:rPr>
              <a:t>وإساءة                  </a:t>
            </a:r>
            <a:r>
              <a:rPr lang="ar-SA" sz="1700" dirty="0">
                <a:latin typeface="Alexandria" pitchFamily="2" charset="-78"/>
                <a:cs typeface="Alexandria" pitchFamily="2" charset="-78"/>
              </a:rPr>
              <a:t>تقدير قيمتهم في العمل من قِبل الإدارة والزملاء يؤدي إلى الشعور بالإحباط وفقدان الرغبة في تقديم أداء متميز والاستنزاف.</a:t>
            </a:r>
          </a:p>
          <a:p>
            <a:pPr marL="342900" indent="-342900" algn="r" rtl="1" fontAlgn="base">
              <a:lnSpc>
                <a:spcPct val="150000"/>
              </a:lnSpc>
              <a:buFont typeface="+mj-lt"/>
              <a:buAutoNum type="arabicPeriod" startAt="4"/>
            </a:pPr>
            <a:r>
              <a:rPr lang="ar-SA" sz="1700" dirty="0" smtClean="0">
                <a:solidFill>
                  <a:srgbClr val="0070C0"/>
                </a:solidFill>
                <a:latin typeface="Alexandria" pitchFamily="2" charset="-78"/>
                <a:cs typeface="Alexandria" pitchFamily="2" charset="-78"/>
              </a:rPr>
              <a:t>الدعم </a:t>
            </a:r>
            <a:r>
              <a:rPr lang="ar-SA" sz="1700" dirty="0">
                <a:solidFill>
                  <a:srgbClr val="0070C0"/>
                </a:solidFill>
                <a:latin typeface="Alexandria" pitchFamily="2" charset="-78"/>
                <a:cs typeface="Alexandria" pitchFamily="2" charset="-78"/>
              </a:rPr>
              <a:t>الاجتماعي المحدود: </a:t>
            </a:r>
            <a:r>
              <a:rPr lang="ar-SA" sz="1700" dirty="0" smtClean="0">
                <a:latin typeface="Alexandria" pitchFamily="2" charset="-78"/>
                <a:cs typeface="Alexandria" pitchFamily="2" charset="-78"/>
              </a:rPr>
              <a:t>عدم </a:t>
            </a:r>
            <a:r>
              <a:rPr lang="ar-SA" sz="1700" dirty="0">
                <a:latin typeface="Alexandria" pitchFamily="2" charset="-78"/>
                <a:cs typeface="Alexandria" pitchFamily="2" charset="-78"/>
              </a:rPr>
              <a:t>وجود دعم اجتماعي يمكن أن يزيد </a:t>
            </a:r>
            <a:r>
              <a:rPr lang="ar-SA" sz="1700" dirty="0" smtClean="0">
                <a:latin typeface="Alexandria" pitchFamily="2" charset="-78"/>
                <a:cs typeface="Alexandria" pitchFamily="2" charset="-78"/>
              </a:rPr>
              <a:t>من الشعور </a:t>
            </a:r>
            <a:r>
              <a:rPr lang="ar-SA" sz="1700" dirty="0">
                <a:latin typeface="Alexandria" pitchFamily="2" charset="-78"/>
                <a:cs typeface="Alexandria" pitchFamily="2" charset="-78"/>
              </a:rPr>
              <a:t>بالعزلة والإحباط في مكان العمل. </a:t>
            </a:r>
            <a:r>
              <a:rPr lang="ar-SA" sz="1700" dirty="0" smtClean="0">
                <a:latin typeface="Alexandria" pitchFamily="2" charset="-78"/>
                <a:cs typeface="Alexandria" pitchFamily="2" charset="-78"/>
              </a:rPr>
              <a:t>فعدم </a:t>
            </a:r>
            <a:r>
              <a:rPr lang="ar-SA" sz="1700" dirty="0">
                <a:latin typeface="Alexandria" pitchFamily="2" charset="-78"/>
                <a:cs typeface="Alexandria" pitchFamily="2" charset="-78"/>
              </a:rPr>
              <a:t>وجود شبكة دعم قوية من الزملاء والمسؤولين يمكن أن يؤدي إلى زيادة خطر الاحتراق </a:t>
            </a:r>
            <a:r>
              <a:rPr lang="ar-SA" sz="1700" dirty="0" smtClean="0">
                <a:latin typeface="Alexandria" pitchFamily="2" charset="-78"/>
                <a:cs typeface="Alexandria" pitchFamily="2" charset="-78"/>
              </a:rPr>
              <a:t>الوظيفي.</a:t>
            </a:r>
          </a:p>
          <a:p>
            <a:pPr marL="342900" indent="-342900" algn="r" rtl="1" fontAlgn="base">
              <a:lnSpc>
                <a:spcPct val="150000"/>
              </a:lnSpc>
              <a:buFont typeface="+mj-lt"/>
              <a:buAutoNum type="arabicPeriod" startAt="4"/>
            </a:pPr>
            <a:r>
              <a:rPr lang="ar-SA" sz="1700" dirty="0">
                <a:solidFill>
                  <a:srgbClr val="0070C0"/>
                </a:solidFill>
                <a:latin typeface="Alexandria" pitchFamily="2" charset="-78"/>
                <a:cs typeface="Alexandria" pitchFamily="2" charset="-78"/>
              </a:rPr>
              <a:t>عدم التوازن بين العمل والحياة الشخصية</a:t>
            </a:r>
            <a:r>
              <a:rPr lang="ar-SA" sz="1700" dirty="0" smtClean="0">
                <a:solidFill>
                  <a:schemeClr val="accent1">
                    <a:lumMod val="75000"/>
                  </a:schemeClr>
                </a:solidFill>
                <a:latin typeface="Alexandria" pitchFamily="2" charset="-78"/>
                <a:cs typeface="Alexandria" pitchFamily="2" charset="-78"/>
              </a:rPr>
              <a:t>: </a:t>
            </a:r>
            <a:r>
              <a:rPr lang="ar-SA" sz="1700" dirty="0" smtClean="0">
                <a:latin typeface="Alexandria" pitchFamily="2" charset="-78"/>
                <a:cs typeface="Alexandria" pitchFamily="2" charset="-78"/>
              </a:rPr>
              <a:t>قد </a:t>
            </a:r>
            <a:r>
              <a:rPr lang="ar-SA" sz="1700" dirty="0">
                <a:latin typeface="Alexandria" pitchFamily="2" charset="-78"/>
                <a:cs typeface="Alexandria" pitchFamily="2" charset="-78"/>
              </a:rPr>
              <a:t>يؤثر عدم التوازن بين الالتزامات العملية والحياة الشخصية على الصحة العامة والرضا الوظيفي </a:t>
            </a:r>
            <a:r>
              <a:rPr lang="ar-SA" sz="1700" dirty="0" smtClean="0">
                <a:latin typeface="Alexandria" pitchFamily="2" charset="-78"/>
                <a:cs typeface="Alexandria" pitchFamily="2" charset="-78"/>
              </a:rPr>
              <a:t>للفرد. </a:t>
            </a:r>
            <a:r>
              <a:rPr lang="ar-SA" sz="1700" dirty="0">
                <a:latin typeface="Alexandria" pitchFamily="2" charset="-78"/>
                <a:cs typeface="Alexandria" pitchFamily="2" charset="-78"/>
              </a:rPr>
              <a:t>وقد يشعر الأفراد الذين يعانون من هذا العدم التوازن بالإجهاد والإرهاق وفقدان الرغبة في العمل</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p:txBody>
      </p:sp>
      <p:pic>
        <p:nvPicPr>
          <p:cNvPr id="16" name="Picture 15"/>
          <p:cNvPicPr>
            <a:picLocks noChangeAspect="1"/>
          </p:cNvPicPr>
          <p:nvPr/>
        </p:nvPicPr>
        <p:blipFill rotWithShape="1">
          <a:blip r:embed="rId4"/>
          <a:srcRect l="60850" t="14967" r="5614" b="23191"/>
          <a:stretch/>
        </p:blipFill>
        <p:spPr>
          <a:xfrm flipH="1">
            <a:off x="35170" y="3066105"/>
            <a:ext cx="2004646" cy="2467846"/>
          </a:xfrm>
          <a:prstGeom prst="rect">
            <a:avLst/>
          </a:prstGeom>
        </p:spPr>
      </p:pic>
    </p:spTree>
    <p:extLst>
      <p:ext uri="{BB962C8B-B14F-4D97-AF65-F5344CB8AC3E}">
        <p14:creationId xmlns:p14="http://schemas.microsoft.com/office/powerpoint/2010/main" val="55179676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653443" y="1347804"/>
            <a:ext cx="3330262"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smtClean="0">
                <a:latin typeface="Alexandria" pitchFamily="2" charset="-78"/>
                <a:cs typeface="Alexandria" pitchFamily="2" charset="-78"/>
              </a:rPr>
              <a:t>أعراض الاحتراق الوظيفي</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945541" y="1870594"/>
            <a:ext cx="9011218" cy="43939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26286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2" name="Rectangle 1"/>
          <p:cNvSpPr/>
          <p:nvPr/>
        </p:nvSpPr>
        <p:spPr>
          <a:xfrm>
            <a:off x="1945541" y="1883732"/>
            <a:ext cx="8923296" cy="4408899"/>
          </a:xfrm>
          <a:prstGeom prst="rect">
            <a:avLst/>
          </a:prstGeom>
          <a:noFill/>
        </p:spPr>
        <p:txBody>
          <a:bodyPr wrap="square">
            <a:spAutoFit/>
          </a:bodyPr>
          <a:lstStyle/>
          <a:p>
            <a:pPr algn="r" rtl="1" fontAlgn="base">
              <a:lnSpc>
                <a:spcPct val="150000"/>
              </a:lnSpc>
            </a:pPr>
            <a:r>
              <a:rPr lang="ar-SA" sz="1700" dirty="0" smtClean="0">
                <a:latin typeface="Alexandria" pitchFamily="2" charset="-78"/>
                <a:cs typeface="Alexandria" pitchFamily="2" charset="-78"/>
              </a:rPr>
              <a:t>الاحتراق </a:t>
            </a:r>
            <a:r>
              <a:rPr lang="ar-SA" sz="1700" dirty="0">
                <a:latin typeface="Alexandria" pitchFamily="2" charset="-78"/>
                <a:cs typeface="Alexandria" pitchFamily="2" charset="-78"/>
              </a:rPr>
              <a:t>الوظيفي يمكن أن يظهر من خلال </a:t>
            </a:r>
            <a:r>
              <a:rPr lang="ar-SA" sz="1700" dirty="0" smtClean="0">
                <a:latin typeface="Alexandria" pitchFamily="2" charset="-78"/>
                <a:cs typeface="Alexandria" pitchFamily="2" charset="-78"/>
              </a:rPr>
              <a:t>مجموعة </a:t>
            </a:r>
            <a:r>
              <a:rPr lang="ar-SA" sz="1700" dirty="0">
                <a:latin typeface="Alexandria" pitchFamily="2" charset="-78"/>
                <a:cs typeface="Alexandria" pitchFamily="2" charset="-78"/>
              </a:rPr>
              <a:t>من </a:t>
            </a:r>
            <a:r>
              <a:rPr lang="ar-SA" sz="1700" dirty="0" smtClean="0">
                <a:latin typeface="Alexandria" pitchFamily="2" charset="-78"/>
                <a:cs typeface="Alexandria" pitchFamily="2" charset="-78"/>
              </a:rPr>
              <a:t>الأعراض تتمثل في:</a:t>
            </a:r>
          </a:p>
          <a:p>
            <a:pPr marL="342900" indent="-342900" algn="r" rtl="1" fontAlgn="base">
              <a:lnSpc>
                <a:spcPct val="150000"/>
              </a:lnSpc>
              <a:buFont typeface="+mj-lt"/>
              <a:buAutoNum type="arabicPeriod"/>
            </a:pPr>
            <a:r>
              <a:rPr lang="ar-SA" sz="1700" dirty="0" smtClean="0">
                <a:solidFill>
                  <a:srgbClr val="0070C0"/>
                </a:solidFill>
                <a:latin typeface="Alexandria" pitchFamily="2" charset="-78"/>
                <a:cs typeface="Alexandria" pitchFamily="2" charset="-78"/>
              </a:rPr>
              <a:t>الإحباط وعدم الرضا: </a:t>
            </a:r>
            <a:r>
              <a:rPr lang="ar-SA" sz="1700" dirty="0" smtClean="0">
                <a:latin typeface="Alexandria" pitchFamily="2" charset="-78"/>
                <a:cs typeface="Alexandria" pitchFamily="2" charset="-78"/>
              </a:rPr>
              <a:t>يبدأ الشخص المُحترق وظيفيًا بالشعور بالاستياء والتشاؤم تجاه عمله وزملائه؛ </a:t>
            </a:r>
            <a:r>
              <a:rPr lang="ar-SA" sz="1700" dirty="0">
                <a:latin typeface="Alexandria" pitchFamily="2" charset="-78"/>
                <a:cs typeface="Alexandria" pitchFamily="2" charset="-78"/>
              </a:rPr>
              <a:t>مما ينعكس سلبًا على تعامله مع </a:t>
            </a:r>
            <a:r>
              <a:rPr lang="ar-SA" sz="1700" dirty="0" smtClean="0">
                <a:latin typeface="Alexandria" pitchFamily="2" charset="-78"/>
                <a:cs typeface="Alexandria" pitchFamily="2" charset="-78"/>
              </a:rPr>
              <a:t>الآخرين. </a:t>
            </a:r>
            <a:r>
              <a:rPr lang="ar-SA" sz="1700" dirty="0" smtClean="0">
                <a:latin typeface="Alexandria" pitchFamily="2" charset="-78"/>
                <a:cs typeface="Alexandria" pitchFamily="2" charset="-78"/>
              </a:rPr>
              <a:t>يؤدي ذلك إلى </a:t>
            </a:r>
            <a:r>
              <a:rPr lang="ar-SA" sz="1700" dirty="0" smtClean="0">
                <a:latin typeface="Alexandria" pitchFamily="2" charset="-78"/>
                <a:cs typeface="Alexandria" pitchFamily="2" charset="-78"/>
              </a:rPr>
              <a:t>الشعور </a:t>
            </a:r>
            <a:r>
              <a:rPr lang="ar-SA" sz="1700" dirty="0">
                <a:latin typeface="Alexandria" pitchFamily="2" charset="-78"/>
                <a:cs typeface="Alexandria" pitchFamily="2" charset="-78"/>
              </a:rPr>
              <a:t>ب</a:t>
            </a:r>
            <a:r>
              <a:rPr lang="ar-SA" sz="1700" dirty="0" smtClean="0">
                <a:latin typeface="Alexandria" pitchFamily="2" charset="-78"/>
                <a:cs typeface="Alexandria" pitchFamily="2" charset="-78"/>
              </a:rPr>
              <a:t>عدم </a:t>
            </a:r>
            <a:r>
              <a:rPr lang="ar-SA" sz="1700" dirty="0" smtClean="0">
                <a:latin typeface="Alexandria" pitchFamily="2" charset="-78"/>
                <a:cs typeface="Alexandria" pitchFamily="2" charset="-78"/>
              </a:rPr>
              <a:t>الرضا عن المهام وبيئة العمل.</a:t>
            </a:r>
          </a:p>
          <a:p>
            <a:pPr marL="342900" indent="-342900" algn="r" rtl="1" fontAlgn="base">
              <a:lnSpc>
                <a:spcPct val="150000"/>
              </a:lnSpc>
              <a:buFont typeface="+mj-lt"/>
              <a:buAutoNum type="arabicPeriod"/>
            </a:pPr>
            <a:r>
              <a:rPr lang="ar-SA" sz="1700" dirty="0" smtClean="0">
                <a:solidFill>
                  <a:srgbClr val="0070C0"/>
                </a:solidFill>
                <a:latin typeface="Alexandria" pitchFamily="2" charset="-78"/>
                <a:cs typeface="Alexandria" pitchFamily="2" charset="-78"/>
              </a:rPr>
              <a:t>ضعف </a:t>
            </a:r>
            <a:r>
              <a:rPr lang="ar-SA" sz="1700" dirty="0" smtClean="0">
                <a:solidFill>
                  <a:srgbClr val="0070C0"/>
                </a:solidFill>
                <a:latin typeface="Alexandria" pitchFamily="2" charset="-78"/>
                <a:cs typeface="Alexandria" pitchFamily="2" charset="-78"/>
              </a:rPr>
              <a:t>التركيز والاندماج: </a:t>
            </a:r>
            <a:r>
              <a:rPr lang="ar-SA" sz="1700" dirty="0" smtClean="0">
                <a:latin typeface="Alexandria" pitchFamily="2" charset="-78"/>
                <a:cs typeface="Alexandria" pitchFamily="2" charset="-78"/>
              </a:rPr>
              <a:t>يُواجه الشخص صعوبة في التركيز على المهام لفترات </a:t>
            </a:r>
            <a:r>
              <a:rPr lang="ar-SA" sz="1700" dirty="0">
                <a:latin typeface="Alexandria" pitchFamily="2" charset="-78"/>
                <a:cs typeface="Alexandria" pitchFamily="2" charset="-78"/>
              </a:rPr>
              <a:t>طويلة، </a:t>
            </a:r>
            <a:r>
              <a:rPr lang="ar-SA" sz="1700" dirty="0" smtClean="0">
                <a:latin typeface="Alexandria" pitchFamily="2" charset="-78"/>
                <a:cs typeface="Alexandria" pitchFamily="2" charset="-78"/>
              </a:rPr>
              <a:t>مما يؤدي إلى إنخفاض الإنتاجيه.</a:t>
            </a:r>
          </a:p>
          <a:p>
            <a:pPr marL="342900" indent="-342900" algn="r" rtl="1" fontAlgn="base">
              <a:lnSpc>
                <a:spcPct val="150000"/>
              </a:lnSpc>
              <a:buFont typeface="+mj-lt"/>
              <a:buAutoNum type="arabicPeriod" startAt="3"/>
            </a:pPr>
            <a:r>
              <a:rPr lang="ar-SA" sz="1700" dirty="0">
                <a:solidFill>
                  <a:srgbClr val="0070C0"/>
                </a:solidFill>
                <a:latin typeface="Alexandria" pitchFamily="2" charset="-78"/>
                <a:cs typeface="Alexandria" pitchFamily="2" charset="-78"/>
              </a:rPr>
              <a:t>التغيرات السلوكية: </a:t>
            </a:r>
            <a:r>
              <a:rPr lang="ar-SA" sz="1700" dirty="0" smtClean="0">
                <a:latin typeface="Alexandria" pitchFamily="2" charset="-78"/>
                <a:cs typeface="Alexandria" pitchFamily="2" charset="-78"/>
              </a:rPr>
              <a:t>وتشمل:</a:t>
            </a:r>
            <a:endParaRPr lang="ar-SA" sz="1700" dirty="0">
              <a:latin typeface="Alexandria" pitchFamily="2" charset="-78"/>
              <a:cs typeface="Alexandria" pitchFamily="2" charset="-78"/>
            </a:endParaRPr>
          </a:p>
          <a:p>
            <a:pPr marL="625475" indent="-285750" algn="r" rtl="1" fontAlgn="base">
              <a:lnSpc>
                <a:spcPct val="150000"/>
              </a:lnSpc>
              <a:buFont typeface="Wingdings" panose="05000000000000000000" pitchFamily="2" charset="2"/>
              <a:buChar char="§"/>
            </a:pPr>
            <a:r>
              <a:rPr lang="ar-SA" sz="1700" dirty="0">
                <a:solidFill>
                  <a:schemeClr val="accent2">
                    <a:lumMod val="75000"/>
                  </a:schemeClr>
                </a:solidFill>
                <a:latin typeface="Alexandria" pitchFamily="2" charset="-78"/>
                <a:cs typeface="Alexandria" pitchFamily="2" charset="-78"/>
              </a:rPr>
              <a:t>العصبية والتوتر: </a:t>
            </a:r>
            <a:r>
              <a:rPr lang="ar-SA" sz="1700" dirty="0">
                <a:latin typeface="Alexandria" pitchFamily="2" charset="-78"/>
                <a:cs typeface="Alexandria" pitchFamily="2" charset="-78"/>
              </a:rPr>
              <a:t>يُصبح الشخص أكثر عصبية وتوترًا، ويتفاعل بشكل سلبي مع الآخرين.</a:t>
            </a:r>
          </a:p>
          <a:p>
            <a:pPr marL="625475" indent="-285750" algn="r" rtl="1" fontAlgn="base">
              <a:lnSpc>
                <a:spcPct val="150000"/>
              </a:lnSpc>
              <a:buFont typeface="Wingdings" panose="05000000000000000000" pitchFamily="2" charset="2"/>
              <a:buChar char="§"/>
            </a:pPr>
            <a:r>
              <a:rPr lang="ar-SA" sz="1700" dirty="0">
                <a:solidFill>
                  <a:schemeClr val="accent2">
                    <a:lumMod val="75000"/>
                  </a:schemeClr>
                </a:solidFill>
                <a:latin typeface="Alexandria" pitchFamily="2" charset="-78"/>
                <a:cs typeface="Alexandria" pitchFamily="2" charset="-78"/>
              </a:rPr>
              <a:t>الإهمال الذاتي</a:t>
            </a:r>
            <a:r>
              <a:rPr lang="ar-SA" sz="1700" dirty="0">
                <a:latin typeface="Alexandria" pitchFamily="2" charset="-78"/>
                <a:cs typeface="Alexandria" pitchFamily="2" charset="-78"/>
              </a:rPr>
              <a:t>: قد يهمل الشخص نفسه سواء من ناحية المظهر أو الصحة أو النظافة.</a:t>
            </a:r>
          </a:p>
          <a:p>
            <a:pPr marL="625475" indent="-285750" algn="r" rtl="1" fontAlgn="base">
              <a:lnSpc>
                <a:spcPct val="150000"/>
              </a:lnSpc>
              <a:buFont typeface="Wingdings" panose="05000000000000000000" pitchFamily="2" charset="2"/>
              <a:buChar char="§"/>
            </a:pPr>
            <a:r>
              <a:rPr lang="ar-SA" sz="1700" dirty="0" smtClean="0">
                <a:solidFill>
                  <a:schemeClr val="accent2">
                    <a:lumMod val="75000"/>
                  </a:schemeClr>
                </a:solidFill>
                <a:latin typeface="Alexandria" pitchFamily="2" charset="-78"/>
                <a:cs typeface="Alexandria" pitchFamily="2" charset="-78"/>
              </a:rPr>
              <a:t>الانسحاب والعُزلة </a:t>
            </a:r>
            <a:r>
              <a:rPr lang="ar-SA" sz="1700" dirty="0">
                <a:solidFill>
                  <a:schemeClr val="accent2">
                    <a:lumMod val="75000"/>
                  </a:schemeClr>
                </a:solidFill>
                <a:latin typeface="Alexandria" pitchFamily="2" charset="-78"/>
                <a:cs typeface="Alexandria" pitchFamily="2" charset="-78"/>
              </a:rPr>
              <a:t>الاجتماعية: </a:t>
            </a:r>
            <a:r>
              <a:rPr lang="ar-SA" sz="1700" dirty="0" smtClean="0">
                <a:latin typeface="Alexandria" pitchFamily="2" charset="-78"/>
                <a:cs typeface="Alexandria" pitchFamily="2" charset="-78"/>
              </a:rPr>
              <a:t>يشعر الشخص برغبة في الابتعاد عن زملائه، ويتجنب حضور المناسبات والاجتماعيات؛ مما يزيد من شعوره بالوحدة والعزلة.</a:t>
            </a:r>
          </a:p>
        </p:txBody>
      </p:sp>
      <p:sp>
        <p:nvSpPr>
          <p:cNvPr id="15" name="Freeform 5"/>
          <p:cNvSpPr/>
          <p:nvPr/>
        </p:nvSpPr>
        <p:spPr>
          <a:xfrm>
            <a:off x="105706" y="3461140"/>
            <a:ext cx="1839835" cy="1649679"/>
          </a:xfrm>
          <a:custGeom>
            <a:avLst/>
            <a:gdLst/>
            <a:ahLst/>
            <a:cxnLst/>
            <a:rect l="l" t="t" r="r" b="b"/>
            <a:pathLst>
              <a:path w="2471351" h="2057400">
                <a:moveTo>
                  <a:pt x="0" y="0"/>
                </a:moveTo>
                <a:lnTo>
                  <a:pt x="2471352" y="0"/>
                </a:lnTo>
                <a:lnTo>
                  <a:pt x="2471352" y="2057400"/>
                </a:lnTo>
                <a:lnTo>
                  <a:pt x="0" y="2057400"/>
                </a:lnTo>
                <a:lnTo>
                  <a:pt x="0" y="0"/>
                </a:lnTo>
                <a:close/>
              </a:path>
            </a:pathLst>
          </a:custGeom>
          <a:blipFill>
            <a:blip r:embed="rId4">
              <a:extLst>
                <a:ext uri="{96DAC541-7B7A-43D3-8B79-37D633B846F1}">
                  <asvg:svgBlip xmlns:asvg="http://schemas.microsoft.com/office/drawing/2016/SVG/main" xmlns="" r:embed="rId6"/>
                </a:ext>
              </a:extLst>
            </a:blip>
            <a:stretch>
              <a:fillRect/>
            </a:stretch>
          </a:blipFill>
        </p:spPr>
      </p:sp>
    </p:spTree>
    <p:extLst>
      <p:ext uri="{BB962C8B-B14F-4D97-AF65-F5344CB8AC3E}">
        <p14:creationId xmlns:p14="http://schemas.microsoft.com/office/powerpoint/2010/main" val="55725807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653443" y="1377985"/>
            <a:ext cx="3330262"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smtClean="0">
                <a:latin typeface="Alexandria" pitchFamily="2" charset="-78"/>
                <a:cs typeface="Alexandria" pitchFamily="2" charset="-78"/>
              </a:rPr>
              <a:t>أعراض الاحتراق الوظيفي</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096765" y="1885816"/>
            <a:ext cx="9034324" cy="42749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73175" y="1017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150246"/>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4084" y="1440508"/>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10" name="Freeform 3"/>
          <p:cNvSpPr/>
          <p:nvPr/>
        </p:nvSpPr>
        <p:spPr>
          <a:xfrm>
            <a:off x="1191986" y="5894156"/>
            <a:ext cx="1371600" cy="1005682"/>
          </a:xfrm>
          <a:custGeom>
            <a:avLst/>
            <a:gdLst/>
            <a:ahLst/>
            <a:cxnLst/>
            <a:rect l="l" t="t" r="r" b="b"/>
            <a:pathLst>
              <a:path w="4826863" h="3896019">
                <a:moveTo>
                  <a:pt x="0" y="0"/>
                </a:moveTo>
                <a:lnTo>
                  <a:pt x="4826863" y="0"/>
                </a:lnTo>
                <a:lnTo>
                  <a:pt x="4826863" y="3896019"/>
                </a:lnTo>
                <a:lnTo>
                  <a:pt x="0" y="3896019"/>
                </a:lnTo>
                <a:lnTo>
                  <a:pt x="0" y="0"/>
                </a:lnTo>
                <a:close/>
              </a:path>
            </a:pathLst>
          </a:custGeom>
          <a:blipFill>
            <a:blip r:embed="rId4"/>
            <a:stretch>
              <a:fillRect l="-24353" r="-13916"/>
            </a:stretch>
          </a:blipFill>
        </p:spPr>
      </p:sp>
      <p:sp>
        <p:nvSpPr>
          <p:cNvPr id="2" name="Rectangle 1"/>
          <p:cNvSpPr/>
          <p:nvPr/>
        </p:nvSpPr>
        <p:spPr>
          <a:xfrm>
            <a:off x="2027882" y="2089027"/>
            <a:ext cx="8944917" cy="4016484"/>
          </a:xfrm>
          <a:prstGeom prst="rect">
            <a:avLst/>
          </a:prstGeom>
          <a:noFill/>
        </p:spPr>
        <p:txBody>
          <a:bodyPr wrap="square">
            <a:spAutoFit/>
          </a:bodyPr>
          <a:lstStyle/>
          <a:p>
            <a:pPr marL="401638" indent="-401638" algn="r" rtl="1" fontAlgn="base">
              <a:lnSpc>
                <a:spcPct val="150000"/>
              </a:lnSpc>
              <a:buFont typeface="+mj-lt"/>
              <a:buAutoNum type="arabicPeriod" startAt="4"/>
              <a:tabLst>
                <a:tab pos="401638" algn="l"/>
              </a:tabLst>
            </a:pPr>
            <a:r>
              <a:rPr lang="ar-SA" sz="1700" dirty="0" smtClean="0">
                <a:solidFill>
                  <a:srgbClr val="0070C0"/>
                </a:solidFill>
                <a:latin typeface="Alexandria" pitchFamily="2" charset="-78"/>
                <a:cs typeface="Alexandria" pitchFamily="2" charset="-78"/>
              </a:rPr>
              <a:t>الإرهاق </a:t>
            </a:r>
            <a:r>
              <a:rPr lang="ar-SA" sz="1700" dirty="0">
                <a:solidFill>
                  <a:srgbClr val="0070C0"/>
                </a:solidFill>
                <a:latin typeface="Alexandria" pitchFamily="2" charset="-78"/>
                <a:cs typeface="Alexandria" pitchFamily="2" charset="-78"/>
              </a:rPr>
              <a:t>والتعب المتزايد: </a:t>
            </a:r>
            <a:r>
              <a:rPr lang="ar-SA" sz="1700" dirty="0">
                <a:latin typeface="Alexandria" pitchFamily="2" charset="-78"/>
                <a:cs typeface="Alexandria" pitchFamily="2" charset="-78"/>
              </a:rPr>
              <a:t>يعاني الشخص من تعب دائم وفقدان للطاقة، مما يجعله غير راغب في القيام بالمهام المطلوبة، ويؤثر سلبًا على أدائه. </a:t>
            </a:r>
            <a:endParaRPr lang="ar-SA" sz="1700" dirty="0" smtClean="0">
              <a:latin typeface="Alexandria" pitchFamily="2" charset="-78"/>
              <a:cs typeface="Alexandria" pitchFamily="2" charset="-78"/>
            </a:endParaRPr>
          </a:p>
          <a:p>
            <a:pPr marL="401638" indent="-401638" algn="r" rtl="1" fontAlgn="base">
              <a:lnSpc>
                <a:spcPct val="150000"/>
              </a:lnSpc>
              <a:buFont typeface="+mj-lt"/>
              <a:buAutoNum type="arabicPeriod" startAt="4"/>
              <a:tabLst>
                <a:tab pos="401638" algn="l"/>
              </a:tabLst>
            </a:pPr>
            <a:r>
              <a:rPr lang="ar-SA" sz="1700" dirty="0">
                <a:solidFill>
                  <a:srgbClr val="0070C0"/>
                </a:solidFill>
                <a:latin typeface="Alexandria" pitchFamily="2" charset="-78"/>
                <a:cs typeface="Alexandria" pitchFamily="2" charset="-78"/>
              </a:rPr>
              <a:t>ضعف اتخاذ القرار</a:t>
            </a:r>
            <a:r>
              <a:rPr lang="ar-SA" sz="1700" dirty="0" smtClean="0">
                <a:latin typeface="Alexandria" pitchFamily="2" charset="-78"/>
                <a:cs typeface="Alexandria" pitchFamily="2" charset="-78"/>
              </a:rPr>
              <a:t>: قد </a:t>
            </a:r>
            <a:r>
              <a:rPr lang="ar-SA" sz="1700" dirty="0">
                <a:latin typeface="Alexandria" pitchFamily="2" charset="-78"/>
                <a:cs typeface="Alexandria" pitchFamily="2" charset="-78"/>
              </a:rPr>
              <a:t>يجد الشخص صعوبة في اتخاذ قرارات بسيطة، </a:t>
            </a:r>
            <a:r>
              <a:rPr lang="ar-SA" sz="1700" dirty="0" smtClean="0">
                <a:latin typeface="Alexandria" pitchFamily="2" charset="-78"/>
                <a:cs typeface="Alexandria" pitchFamily="2" charset="-78"/>
              </a:rPr>
              <a:t>مما يؤثر </a:t>
            </a:r>
            <a:r>
              <a:rPr lang="ar-SA" sz="1700" dirty="0">
                <a:latin typeface="Alexandria" pitchFamily="2" charset="-78"/>
                <a:cs typeface="Alexandria" pitchFamily="2" charset="-78"/>
              </a:rPr>
              <a:t>على سير العمل ويؤدي إلى تأخير في </a:t>
            </a:r>
            <a:r>
              <a:rPr lang="ar-SA" sz="1700" dirty="0" smtClean="0">
                <a:latin typeface="Alexandria" pitchFamily="2" charset="-78"/>
                <a:cs typeface="Alexandria" pitchFamily="2" charset="-78"/>
              </a:rPr>
              <a:t>تسليم المشاريع.</a:t>
            </a:r>
          </a:p>
          <a:p>
            <a:pPr marL="401638" indent="-401638" algn="r" rtl="1" fontAlgn="base">
              <a:lnSpc>
                <a:spcPct val="150000"/>
              </a:lnSpc>
              <a:buFont typeface="+mj-lt"/>
              <a:buAutoNum type="arabicPeriod" startAt="4"/>
              <a:tabLst>
                <a:tab pos="401638" algn="l"/>
              </a:tabLst>
            </a:pPr>
            <a:r>
              <a:rPr lang="ar-SA" sz="1700" dirty="0" smtClean="0">
                <a:solidFill>
                  <a:srgbClr val="0070C0"/>
                </a:solidFill>
                <a:latin typeface="Alexandria" pitchFamily="2" charset="-78"/>
                <a:cs typeface="Alexandria" pitchFamily="2" charset="-78"/>
              </a:rPr>
              <a:t>التغيرات الفسيولوجية: </a:t>
            </a:r>
            <a:r>
              <a:rPr lang="ar-SA" sz="1700" dirty="0" smtClean="0">
                <a:latin typeface="Alexandria" pitchFamily="2" charset="-78"/>
                <a:cs typeface="Alexandria" pitchFamily="2" charset="-78"/>
              </a:rPr>
              <a:t>تتمثل في:</a:t>
            </a:r>
          </a:p>
          <a:p>
            <a:pPr marL="577850" indent="-288925" algn="r" rtl="1" fontAlgn="base">
              <a:lnSpc>
                <a:spcPct val="150000"/>
              </a:lnSpc>
              <a:buFont typeface="Wingdings" panose="05000000000000000000" pitchFamily="2" charset="2"/>
              <a:buChar char="§"/>
            </a:pPr>
            <a:r>
              <a:rPr lang="ar-SA" sz="1700" dirty="0" smtClean="0">
                <a:latin typeface="Alexandria" pitchFamily="2" charset="-78"/>
                <a:cs typeface="Alexandria" pitchFamily="2" charset="-78"/>
              </a:rPr>
              <a:t>اضطرابات النوم: صعوبة النوم أو الاستيقاظ مُبكرًا.</a:t>
            </a:r>
          </a:p>
          <a:p>
            <a:pPr marL="577850" indent="-288925" algn="r" rtl="1" fontAlgn="base">
              <a:lnSpc>
                <a:spcPct val="150000"/>
              </a:lnSpc>
              <a:buFont typeface="Wingdings" panose="05000000000000000000" pitchFamily="2" charset="2"/>
              <a:buChar char="§"/>
            </a:pPr>
            <a:r>
              <a:rPr lang="ar-SA" sz="1700" dirty="0" smtClean="0">
                <a:latin typeface="Alexandria" pitchFamily="2" charset="-78"/>
                <a:cs typeface="Alexandria" pitchFamily="2" charset="-78"/>
              </a:rPr>
              <a:t>التعب المُفرط: الشعور بالتعب المستمر حتى بعد الحصول على قسط كافٍ من الراحة.</a:t>
            </a:r>
          </a:p>
          <a:p>
            <a:pPr marL="577850" indent="-288925" algn="r" rtl="1" fontAlgn="base">
              <a:lnSpc>
                <a:spcPct val="150000"/>
              </a:lnSpc>
              <a:buFont typeface="Wingdings" panose="05000000000000000000" pitchFamily="2" charset="2"/>
              <a:buChar char="§"/>
            </a:pPr>
            <a:r>
              <a:rPr lang="ar-SA" sz="1700" dirty="0" smtClean="0">
                <a:latin typeface="Alexandria" pitchFamily="2" charset="-78"/>
                <a:cs typeface="Alexandria" pitchFamily="2" charset="-78"/>
              </a:rPr>
              <a:t>تغيرات في الشهية: زيادة أو نقصان غير مبرر في الشهية.</a:t>
            </a:r>
            <a:endParaRPr lang="ar-SA" sz="1700" dirty="0">
              <a:latin typeface="Alexandria" pitchFamily="2" charset="-78"/>
              <a:cs typeface="Alexandria" pitchFamily="2" charset="-78"/>
            </a:endParaRPr>
          </a:p>
          <a:p>
            <a:pPr marL="63500" indent="225425" algn="r" rtl="1" fontAlgn="base">
              <a:lnSpc>
                <a:spcPct val="150000"/>
              </a:lnSpc>
            </a:pPr>
            <a:r>
              <a:rPr lang="ar-SA" sz="1700" dirty="0" smtClean="0">
                <a:latin typeface="Alexandria" pitchFamily="2" charset="-78"/>
                <a:cs typeface="Alexandria" pitchFamily="2" charset="-78"/>
              </a:rPr>
              <a:t>وبالتالي تعدد </a:t>
            </a:r>
            <a:r>
              <a:rPr lang="ar-SA" sz="1700" dirty="0">
                <a:latin typeface="Alexandria" pitchFamily="2" charset="-78"/>
                <a:cs typeface="Alexandria" pitchFamily="2" charset="-78"/>
              </a:rPr>
              <a:t>أعراض الاحتراق الوظيفي للعاملين في الإعلام </a:t>
            </a:r>
            <a:r>
              <a:rPr lang="ar-SA" sz="1700" dirty="0" smtClean="0">
                <a:latin typeface="Alexandria" pitchFamily="2" charset="-78"/>
                <a:cs typeface="Alexandria" pitchFamily="2" charset="-78"/>
              </a:rPr>
              <a:t>والتسويق الرقمي</a:t>
            </a:r>
            <a:r>
              <a:rPr lang="ar-SA" sz="1700" dirty="0">
                <a:latin typeface="Alexandria" pitchFamily="2" charset="-78"/>
                <a:cs typeface="Alexandria" pitchFamily="2" charset="-78"/>
              </a:rPr>
              <a:t>، و</a:t>
            </a:r>
            <a:r>
              <a:rPr lang="ar-SA" sz="1700" dirty="0" smtClean="0">
                <a:latin typeface="Alexandria" pitchFamily="2" charset="-78"/>
                <a:cs typeface="Alexandria" pitchFamily="2" charset="-78"/>
              </a:rPr>
              <a:t>من </a:t>
            </a:r>
            <a:r>
              <a:rPr lang="ar-SA" sz="1700" dirty="0">
                <a:latin typeface="Alexandria" pitchFamily="2" charset="-78"/>
                <a:cs typeface="Alexandria" pitchFamily="2" charset="-78"/>
              </a:rPr>
              <a:t>المهم التعرف على هذه الأعراض مبكرًا للتعامل معها بشكل فعال وتفادي تفاقم الحالة.</a:t>
            </a:r>
          </a:p>
        </p:txBody>
      </p:sp>
      <p:pic>
        <p:nvPicPr>
          <p:cNvPr id="14" name="Picture 13"/>
          <p:cNvPicPr>
            <a:picLocks noChangeAspect="1"/>
          </p:cNvPicPr>
          <p:nvPr/>
        </p:nvPicPr>
        <p:blipFill rotWithShape="1">
          <a:blip r:embed="rId5"/>
          <a:srcRect l="66769" t="46107" r="14244" b="26481"/>
          <a:stretch/>
        </p:blipFill>
        <p:spPr>
          <a:xfrm>
            <a:off x="16042" y="2507186"/>
            <a:ext cx="2011841" cy="1952519"/>
          </a:xfrm>
          <a:prstGeom prst="rect">
            <a:avLst/>
          </a:prstGeom>
        </p:spPr>
      </p:pic>
    </p:spTree>
    <p:extLst>
      <p:ext uri="{BB962C8B-B14F-4D97-AF65-F5344CB8AC3E}">
        <p14:creationId xmlns:p14="http://schemas.microsoft.com/office/powerpoint/2010/main" val="328114344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513959" y="1188976"/>
            <a:ext cx="3330262"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smtClean="0">
                <a:latin typeface="Alexandria" pitchFamily="2" charset="-78"/>
                <a:cs typeface="Alexandria" pitchFamily="2" charset="-78"/>
              </a:rPr>
              <a:t>مراحل الاحتراق الوظيفي</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16059" y="1721485"/>
            <a:ext cx="9551209" cy="46324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518834" y="9146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635054" y="1077836"/>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744438" y="1372767"/>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2" name="Rectangle 1"/>
          <p:cNvSpPr/>
          <p:nvPr/>
        </p:nvSpPr>
        <p:spPr>
          <a:xfrm>
            <a:off x="1801647" y="1721485"/>
            <a:ext cx="9234858" cy="4732065"/>
          </a:xfrm>
          <a:prstGeom prst="rect">
            <a:avLst/>
          </a:prstGeom>
          <a:noFill/>
        </p:spPr>
        <p:txBody>
          <a:bodyPr wrap="square">
            <a:spAutoFit/>
          </a:bodyPr>
          <a:lstStyle/>
          <a:p>
            <a:pPr algn="r" rtl="1" fontAlgn="base">
              <a:lnSpc>
                <a:spcPct val="150000"/>
              </a:lnSpc>
            </a:pPr>
            <a:r>
              <a:rPr lang="ar-SA" sz="1700" dirty="0" smtClean="0">
                <a:solidFill>
                  <a:srgbClr val="C00000"/>
                </a:solidFill>
                <a:latin typeface="Alexandria" pitchFamily="2" charset="-78"/>
                <a:cs typeface="Alexandria" pitchFamily="2" charset="-78"/>
              </a:rPr>
              <a:t>الفرق بين الإجهاد والاحتراق الوظيفي</a:t>
            </a:r>
            <a:r>
              <a:rPr lang="ar-SA" sz="1700" dirty="0" smtClean="0">
                <a:latin typeface="Alexandria" pitchFamily="2" charset="-78"/>
                <a:cs typeface="Alexandria" pitchFamily="2" charset="-78"/>
              </a:rPr>
              <a:t>:</a:t>
            </a:r>
          </a:p>
          <a:p>
            <a:pPr marL="285750" indent="-285750" algn="r" rtl="1" fontAlgn="base">
              <a:lnSpc>
                <a:spcPct val="150000"/>
              </a:lnSpc>
              <a:buFont typeface="Wingdings" panose="05000000000000000000" pitchFamily="2" charset="2"/>
              <a:buChar char="q"/>
            </a:pPr>
            <a:r>
              <a:rPr lang="ar-SA" sz="1700" dirty="0" smtClean="0">
                <a:solidFill>
                  <a:srgbClr val="0070C0"/>
                </a:solidFill>
                <a:latin typeface="Alexandria" pitchFamily="2" charset="-78"/>
                <a:cs typeface="Alexandria" pitchFamily="2" charset="-78"/>
              </a:rPr>
              <a:t>الإجهاد</a:t>
            </a:r>
            <a:r>
              <a:rPr lang="ar-SA" sz="1700" dirty="0" smtClean="0">
                <a:latin typeface="Alexandria" pitchFamily="2" charset="-78"/>
                <a:cs typeface="Alexandria" pitchFamily="2" charset="-78"/>
              </a:rPr>
              <a:t>: </a:t>
            </a:r>
            <a:r>
              <a:rPr lang="ar-SA" sz="1600" dirty="0" smtClean="0">
                <a:latin typeface="Alexandria" pitchFamily="2" charset="-78"/>
                <a:cs typeface="Alexandria" pitchFamily="2" charset="-78"/>
              </a:rPr>
              <a:t>هو حالة </a:t>
            </a:r>
            <a:r>
              <a:rPr lang="ar-SA" sz="1600" dirty="0" smtClean="0">
                <a:latin typeface="Alexandria" pitchFamily="2" charset="-78"/>
                <a:cs typeface="Alexandria" pitchFamily="2" charset="-78"/>
              </a:rPr>
              <a:t>مؤقته </a:t>
            </a:r>
            <a:r>
              <a:rPr lang="ar-SA" sz="1600" dirty="0" smtClean="0">
                <a:latin typeface="Alexandria" pitchFamily="2" charset="-78"/>
                <a:cs typeface="Alexandria" pitchFamily="2" charset="-78"/>
              </a:rPr>
              <a:t>من التوتر والضغط الناتج عن متطلبات العمل، ويُمكن إدارتها من خلال الحصول على الراحة اللازمة. </a:t>
            </a:r>
            <a:endParaRPr lang="ar-SA" sz="1600" dirty="0">
              <a:latin typeface="Alexandria" pitchFamily="2" charset="-78"/>
              <a:cs typeface="Alexandria" pitchFamily="2" charset="-78"/>
            </a:endParaRPr>
          </a:p>
          <a:p>
            <a:pPr marL="285750" indent="-285750" algn="r" rtl="1" fontAlgn="base">
              <a:lnSpc>
                <a:spcPct val="150000"/>
              </a:lnSpc>
              <a:buFont typeface="Wingdings" panose="05000000000000000000" pitchFamily="2" charset="2"/>
              <a:buChar char="q"/>
            </a:pPr>
            <a:r>
              <a:rPr lang="ar-SA" sz="1700" dirty="0" smtClean="0">
                <a:solidFill>
                  <a:srgbClr val="0070C0"/>
                </a:solidFill>
                <a:latin typeface="Alexandria" pitchFamily="2" charset="-78"/>
                <a:cs typeface="Alexandria" pitchFamily="2" charset="-78"/>
              </a:rPr>
              <a:t>الاحتراق الوظيفي: </a:t>
            </a:r>
            <a:r>
              <a:rPr lang="ar-SA" sz="1600" dirty="0" smtClean="0">
                <a:latin typeface="Alexandria" pitchFamily="2" charset="-78"/>
                <a:cs typeface="Alexandria" pitchFamily="2" charset="-78"/>
              </a:rPr>
              <a:t>هو حالة مُزمنة من التعب والإنهاك النفسي، ولا يمكن التغلب عليها بسهولة، وتؤثر سلبًا على الأداء </a:t>
            </a:r>
            <a:r>
              <a:rPr lang="ar-SA" sz="1600" dirty="0" smtClean="0">
                <a:latin typeface="Alexandria" pitchFamily="2" charset="-78"/>
                <a:cs typeface="Alexandria" pitchFamily="2" charset="-78"/>
              </a:rPr>
              <a:t>والصحة العامة للفرد. </a:t>
            </a:r>
            <a:endParaRPr lang="ar-SA" sz="1600" dirty="0" smtClean="0">
              <a:latin typeface="Alexandria" pitchFamily="2" charset="-78"/>
              <a:cs typeface="Alexandria" pitchFamily="2" charset="-78"/>
            </a:endParaRPr>
          </a:p>
          <a:p>
            <a:pPr algn="r" rtl="1" fontAlgn="base">
              <a:lnSpc>
                <a:spcPct val="150000"/>
              </a:lnSpc>
            </a:pPr>
            <a:r>
              <a:rPr lang="ar-SA" sz="1600" dirty="0">
                <a:latin typeface="Alexandria" pitchFamily="2" charset="-78"/>
                <a:cs typeface="Alexandria" pitchFamily="2" charset="-78"/>
              </a:rPr>
              <a:t> </a:t>
            </a:r>
            <a:r>
              <a:rPr lang="ar-SA" sz="1600" dirty="0" smtClean="0">
                <a:latin typeface="Alexandria" pitchFamily="2" charset="-78"/>
                <a:cs typeface="Alexandria" pitchFamily="2" charset="-78"/>
              </a:rPr>
              <a:t> فالإجهاد يمكن التعامل معه بفعالية. أما الاحتراق الوظيفي يحتاج إلى مساعدة خارجية للتخلص منه.</a:t>
            </a:r>
            <a:endParaRPr lang="ar-SA" sz="1700" dirty="0" smtClean="0">
              <a:latin typeface="Alexandria" pitchFamily="2" charset="-78"/>
              <a:cs typeface="Alexandria" pitchFamily="2" charset="-78"/>
            </a:endParaRPr>
          </a:p>
          <a:p>
            <a:pPr algn="r" rtl="1" fontAlgn="base">
              <a:lnSpc>
                <a:spcPct val="150000"/>
              </a:lnSpc>
            </a:pPr>
            <a:r>
              <a:rPr lang="ar-SA" sz="1700" dirty="0" smtClean="0">
                <a:solidFill>
                  <a:srgbClr val="C00000"/>
                </a:solidFill>
                <a:latin typeface="Alexandria" pitchFamily="2" charset="-78"/>
                <a:cs typeface="Alexandria" pitchFamily="2" charset="-78"/>
              </a:rPr>
              <a:t>مراحل الاحتراق الوظيفي: تتمثل في أربعة مراحل رئيسية هي</a:t>
            </a:r>
          </a:p>
          <a:p>
            <a:pPr marL="342900" indent="-342900" algn="r" rtl="1" fontAlgn="base">
              <a:lnSpc>
                <a:spcPct val="150000"/>
              </a:lnSpc>
              <a:buFont typeface="+mj-lt"/>
              <a:buAutoNum type="arabicPeriod"/>
            </a:pPr>
            <a:r>
              <a:rPr lang="ar-SA" sz="1700" dirty="0" smtClean="0">
                <a:solidFill>
                  <a:srgbClr val="0070C0"/>
                </a:solidFill>
                <a:latin typeface="Alexandria" pitchFamily="2" charset="-78"/>
                <a:cs typeface="Alexandria" pitchFamily="2" charset="-78"/>
              </a:rPr>
              <a:t>مرحلة الحماس والدافعية: </a:t>
            </a:r>
            <a:r>
              <a:rPr lang="ar-SA" sz="1600" dirty="0" smtClean="0">
                <a:latin typeface="Alexandria" pitchFamily="2" charset="-78"/>
                <a:cs typeface="Alexandria" pitchFamily="2" charset="-78"/>
              </a:rPr>
              <a:t>البداية الإيجابية والطاقة </a:t>
            </a:r>
            <a:r>
              <a:rPr lang="ar-SA" sz="1600" dirty="0">
                <a:latin typeface="Alexandria" pitchFamily="2" charset="-78"/>
                <a:cs typeface="Alexandria" pitchFamily="2" charset="-78"/>
              </a:rPr>
              <a:t>العالية. ولكنها قد </a:t>
            </a:r>
            <a:r>
              <a:rPr lang="ar-SA" sz="1600" dirty="0" smtClean="0">
                <a:latin typeface="Alexandria" pitchFamily="2" charset="-78"/>
                <a:cs typeface="Alexandria" pitchFamily="2" charset="-78"/>
              </a:rPr>
              <a:t>تشمل </a:t>
            </a:r>
            <a:r>
              <a:rPr lang="ar-SA" sz="1600" dirty="0">
                <a:latin typeface="Alexandria" pitchFamily="2" charset="-78"/>
                <a:cs typeface="Alexandria" pitchFamily="2" charset="-78"/>
              </a:rPr>
              <a:t>بداية التعب إذا لم يتم إدارتها بشكل </a:t>
            </a:r>
            <a:r>
              <a:rPr lang="ar-SA" sz="1600" dirty="0" smtClean="0">
                <a:latin typeface="Alexandria" pitchFamily="2" charset="-78"/>
                <a:cs typeface="Alexandria" pitchFamily="2" charset="-78"/>
              </a:rPr>
              <a:t>جيد.</a:t>
            </a:r>
            <a:endParaRPr lang="ar-SA" sz="1600" dirty="0">
              <a:latin typeface="Alexandria" pitchFamily="2" charset="-78"/>
              <a:cs typeface="Alexandria" pitchFamily="2" charset="-78"/>
            </a:endParaRPr>
          </a:p>
          <a:p>
            <a:pPr marL="342900" indent="-342900" algn="r" rtl="1" fontAlgn="base">
              <a:lnSpc>
                <a:spcPct val="150000"/>
              </a:lnSpc>
              <a:buFont typeface="+mj-lt"/>
              <a:buAutoNum type="arabicPeriod"/>
            </a:pPr>
            <a:r>
              <a:rPr lang="ar-SA" sz="1700" dirty="0" smtClean="0">
                <a:solidFill>
                  <a:srgbClr val="0070C0"/>
                </a:solidFill>
                <a:latin typeface="Alexandria" pitchFamily="2" charset="-78"/>
                <a:cs typeface="Alexandria" pitchFamily="2" charset="-78"/>
              </a:rPr>
              <a:t>مرحلة التنبية والإنذار:</a:t>
            </a:r>
            <a:r>
              <a:rPr lang="ar-SA" sz="1700" dirty="0" smtClean="0">
                <a:latin typeface="Alexandria" pitchFamily="2" charset="-78"/>
                <a:cs typeface="Alexandria" pitchFamily="2" charset="-78"/>
              </a:rPr>
              <a:t> </a:t>
            </a:r>
            <a:r>
              <a:rPr lang="ar-SA" sz="1600" dirty="0" smtClean="0">
                <a:latin typeface="Alexandria" pitchFamily="2" charset="-78"/>
                <a:cs typeface="Alexandria" pitchFamily="2" charset="-78"/>
              </a:rPr>
              <a:t>تُشير</a:t>
            </a:r>
            <a:r>
              <a:rPr lang="ar-SA" sz="1600" dirty="0" smtClean="0">
                <a:latin typeface="Alexandria" pitchFamily="2" charset="-78"/>
                <a:cs typeface="Alexandria" pitchFamily="2" charset="-78"/>
              </a:rPr>
              <a:t> </a:t>
            </a:r>
            <a:r>
              <a:rPr lang="ar-SA" sz="1600" dirty="0">
                <a:latin typeface="Alexandria" pitchFamily="2" charset="-78"/>
                <a:cs typeface="Alexandria" pitchFamily="2" charset="-78"/>
              </a:rPr>
              <a:t>إلى أن الضغوط تبدأ في الظهور، لكنها لا تزال ضمن قدرة الفرد على التكيف معها. في هذه المرحلة، تكون قدرات الفرد </a:t>
            </a:r>
            <a:r>
              <a:rPr lang="ar-SA" sz="1600" dirty="0" smtClean="0">
                <a:latin typeface="Alexandria" pitchFamily="2" charset="-78"/>
                <a:cs typeface="Alexandria" pitchFamily="2" charset="-78"/>
              </a:rPr>
              <a:t>تفوق الضغوط </a:t>
            </a:r>
            <a:r>
              <a:rPr lang="ar-SA" sz="1600" dirty="0">
                <a:latin typeface="Alexandria" pitchFamily="2" charset="-78"/>
                <a:cs typeface="Alexandria" pitchFamily="2" charset="-78"/>
              </a:rPr>
              <a:t>التي يواجهها. </a:t>
            </a:r>
            <a:r>
              <a:rPr lang="ar-SA" sz="1600" dirty="0">
                <a:latin typeface="Alexandria" pitchFamily="2" charset="-78"/>
                <a:cs typeface="Alexandria" pitchFamily="2" charset="-78"/>
              </a:rPr>
              <a:t>ومع ذلك، قد يشعر الفرد بتناقص الحماس وانخفاض الأداء.</a:t>
            </a:r>
          </a:p>
        </p:txBody>
      </p:sp>
      <p:pic>
        <p:nvPicPr>
          <p:cNvPr id="15" name="Picture 14"/>
          <p:cNvPicPr>
            <a:picLocks noChangeAspect="1"/>
          </p:cNvPicPr>
          <p:nvPr/>
        </p:nvPicPr>
        <p:blipFill rotWithShape="1">
          <a:blip r:embed="rId4"/>
          <a:srcRect l="36931" t="46107" r="38163" b="26481"/>
          <a:stretch/>
        </p:blipFill>
        <p:spPr>
          <a:xfrm>
            <a:off x="0" y="3388659"/>
            <a:ext cx="1692263" cy="2097741"/>
          </a:xfrm>
          <a:prstGeom prst="rect">
            <a:avLst/>
          </a:prstGeom>
        </p:spPr>
      </p:pic>
    </p:spTree>
    <p:extLst>
      <p:ext uri="{BB962C8B-B14F-4D97-AF65-F5344CB8AC3E}">
        <p14:creationId xmlns:p14="http://schemas.microsoft.com/office/powerpoint/2010/main" val="73037332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653443" y="1347804"/>
            <a:ext cx="3330262"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smtClean="0">
                <a:latin typeface="Alexandria" pitchFamily="2" charset="-78"/>
                <a:cs typeface="Alexandria" pitchFamily="2" charset="-78"/>
              </a:rPr>
              <a:t>مراحل الاحتراق الوظيفي</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323779" y="1870594"/>
            <a:ext cx="8632980" cy="42574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26286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10" name="Freeform 3"/>
          <p:cNvSpPr/>
          <p:nvPr/>
        </p:nvSpPr>
        <p:spPr>
          <a:xfrm>
            <a:off x="1191986" y="5894156"/>
            <a:ext cx="1371600" cy="1005682"/>
          </a:xfrm>
          <a:custGeom>
            <a:avLst/>
            <a:gdLst/>
            <a:ahLst/>
            <a:cxnLst/>
            <a:rect l="l" t="t" r="r" b="b"/>
            <a:pathLst>
              <a:path w="4826863" h="3896019">
                <a:moveTo>
                  <a:pt x="0" y="0"/>
                </a:moveTo>
                <a:lnTo>
                  <a:pt x="4826863" y="0"/>
                </a:lnTo>
                <a:lnTo>
                  <a:pt x="4826863" y="3896019"/>
                </a:lnTo>
                <a:lnTo>
                  <a:pt x="0" y="3896019"/>
                </a:lnTo>
                <a:lnTo>
                  <a:pt x="0" y="0"/>
                </a:lnTo>
                <a:close/>
              </a:path>
            </a:pathLst>
          </a:custGeom>
          <a:blipFill>
            <a:blip r:embed="rId4"/>
            <a:stretch>
              <a:fillRect l="-24353" r="-13916"/>
            </a:stretch>
          </a:blipFill>
        </p:spPr>
      </p:sp>
      <p:sp>
        <p:nvSpPr>
          <p:cNvPr id="2" name="Rectangle 1"/>
          <p:cNvSpPr/>
          <p:nvPr/>
        </p:nvSpPr>
        <p:spPr>
          <a:xfrm>
            <a:off x="2323779" y="2153668"/>
            <a:ext cx="8456516" cy="3831818"/>
          </a:xfrm>
          <a:prstGeom prst="rect">
            <a:avLst/>
          </a:prstGeom>
          <a:noFill/>
        </p:spPr>
        <p:txBody>
          <a:bodyPr wrap="square">
            <a:spAutoFit/>
          </a:bodyPr>
          <a:lstStyle/>
          <a:p>
            <a:pPr marL="342900" indent="-342900" algn="r" rtl="1" fontAlgn="base">
              <a:lnSpc>
                <a:spcPct val="150000"/>
              </a:lnSpc>
              <a:buFont typeface="+mj-lt"/>
              <a:buAutoNum type="arabicPeriod" startAt="3"/>
            </a:pPr>
            <a:r>
              <a:rPr lang="ar-SA" sz="1700" dirty="0" smtClean="0">
                <a:solidFill>
                  <a:srgbClr val="0070C0"/>
                </a:solidFill>
                <a:latin typeface="Alexandria" pitchFamily="2" charset="-78"/>
                <a:cs typeface="Alexandria" pitchFamily="2" charset="-78"/>
              </a:rPr>
              <a:t>مرحلة المقاومة: </a:t>
            </a:r>
            <a:r>
              <a:rPr lang="ar-SA" sz="1700" dirty="0">
                <a:latin typeface="Alexandria" pitchFamily="2" charset="-78"/>
                <a:cs typeface="Alexandria" pitchFamily="2" charset="-78"/>
              </a:rPr>
              <a:t>تصبح قدرات الفرد متساوية مع مستوى الضغوط. قد يشعر الشخص </a:t>
            </a:r>
            <a:r>
              <a:rPr lang="ar-SA" sz="1700" dirty="0" smtClean="0">
                <a:latin typeface="Alexandria" pitchFamily="2" charset="-78"/>
                <a:cs typeface="Alexandria" pitchFamily="2" charset="-78"/>
              </a:rPr>
              <a:t>بتقلبات الأداء؛ </a:t>
            </a:r>
            <a:r>
              <a:rPr lang="ar-SA" sz="1700" dirty="0">
                <a:latin typeface="Alexandria" pitchFamily="2" charset="-78"/>
                <a:cs typeface="Alexandria" pitchFamily="2" charset="-78"/>
              </a:rPr>
              <a:t>أحيانًا يتغلب على الضغوط، وأحيانًا يشعر بالعجز. وتتسم هذه المرحلة بتفاقم المشاكل في العمل وانخفاض مستويات الإنتاجية بشكل ملحوظ. </a:t>
            </a:r>
          </a:p>
          <a:p>
            <a:pPr marL="342900" indent="-342900" algn="r" rtl="1" fontAlgn="base">
              <a:lnSpc>
                <a:spcPct val="150000"/>
              </a:lnSpc>
              <a:buFont typeface="+mj-lt"/>
              <a:buAutoNum type="arabicPeriod" startAt="3"/>
            </a:pPr>
            <a:r>
              <a:rPr lang="ar-SA" sz="1700" dirty="0" smtClean="0">
                <a:solidFill>
                  <a:srgbClr val="0070C0"/>
                </a:solidFill>
                <a:latin typeface="Alexandria" pitchFamily="2" charset="-78"/>
                <a:cs typeface="Alexandria" pitchFamily="2" charset="-78"/>
              </a:rPr>
              <a:t>مرحلة الإجهاد والاحتراق: </a:t>
            </a:r>
            <a:r>
              <a:rPr lang="ar-SA" sz="1700" dirty="0">
                <a:latin typeface="Alexandria" pitchFamily="2" charset="-78"/>
                <a:cs typeface="Alexandria" pitchFamily="2" charset="-78"/>
              </a:rPr>
              <a:t>في هذه </a:t>
            </a:r>
            <a:r>
              <a:rPr lang="ar-SA" sz="1700" dirty="0" smtClean="0">
                <a:latin typeface="Alexandria" pitchFamily="2" charset="-78"/>
                <a:cs typeface="Alexandria" pitchFamily="2" charset="-78"/>
              </a:rPr>
              <a:t>المرحلة، </a:t>
            </a:r>
            <a:r>
              <a:rPr lang="ar-SA" sz="1700" dirty="0">
                <a:latin typeface="Alexandria" pitchFamily="2" charset="-78"/>
                <a:cs typeface="Alexandria" pitchFamily="2" charset="-78"/>
              </a:rPr>
              <a:t>تكون </a:t>
            </a:r>
            <a:r>
              <a:rPr lang="ar-SA" sz="1700" dirty="0">
                <a:latin typeface="Alexandria" pitchFamily="2" charset="-78"/>
                <a:cs typeface="Alexandria" pitchFamily="2" charset="-78"/>
              </a:rPr>
              <a:t>الضغوط تفوق قدرات الفرد على التعامل </a:t>
            </a:r>
            <a:r>
              <a:rPr lang="ar-SA" sz="1700" dirty="0" smtClean="0">
                <a:latin typeface="Alexandria" pitchFamily="2" charset="-78"/>
                <a:cs typeface="Alexandria" pitchFamily="2" charset="-78"/>
              </a:rPr>
              <a:t>معها، حيث </a:t>
            </a:r>
            <a:r>
              <a:rPr lang="ar-SA" sz="1700" dirty="0">
                <a:latin typeface="Alexandria" pitchFamily="2" charset="-78"/>
                <a:cs typeface="Alexandria" pitchFamily="2" charset="-78"/>
              </a:rPr>
              <a:t>يشعر </a:t>
            </a:r>
            <a:r>
              <a:rPr lang="ar-SA" sz="1700" dirty="0" smtClean="0">
                <a:latin typeface="Alexandria" pitchFamily="2" charset="-78"/>
                <a:cs typeface="Alexandria" pitchFamily="2" charset="-78"/>
              </a:rPr>
              <a:t>الفرد </a:t>
            </a:r>
            <a:r>
              <a:rPr lang="ar-SA" sz="1700" dirty="0">
                <a:latin typeface="Alexandria" pitchFamily="2" charset="-78"/>
                <a:cs typeface="Alexandria" pitchFamily="2" charset="-78"/>
              </a:rPr>
              <a:t>بالإرهاق والضغط </a:t>
            </a:r>
            <a:r>
              <a:rPr lang="ar-SA" sz="1700" dirty="0" smtClean="0">
                <a:latin typeface="Alexandria" pitchFamily="2" charset="-78"/>
                <a:cs typeface="Alexandria" pitchFamily="2" charset="-78"/>
              </a:rPr>
              <a:t>النفسي</a:t>
            </a:r>
            <a:r>
              <a:rPr lang="ar-SA" sz="1700" dirty="0">
                <a:latin typeface="Alexandria" pitchFamily="2" charset="-78"/>
                <a:cs typeface="Alexandria" pitchFamily="2" charset="-78"/>
              </a:rPr>
              <a:t> </a:t>
            </a:r>
            <a:r>
              <a:rPr lang="ar-SA" sz="1700" dirty="0" smtClean="0">
                <a:latin typeface="Alexandria" pitchFamily="2" charset="-78"/>
                <a:cs typeface="Alexandria" pitchFamily="2" charset="-78"/>
              </a:rPr>
              <a:t>وأنه استنفذ </a:t>
            </a:r>
            <a:r>
              <a:rPr lang="ar-SA" sz="1700" dirty="0">
                <a:latin typeface="Alexandria" pitchFamily="2" charset="-78"/>
                <a:cs typeface="Alexandria" pitchFamily="2" charset="-78"/>
              </a:rPr>
              <a:t>جميع </a:t>
            </a:r>
            <a:r>
              <a:rPr lang="ar-SA" sz="1700" dirty="0" smtClean="0">
                <a:latin typeface="Alexandria" pitchFamily="2" charset="-78"/>
                <a:cs typeface="Alexandria" pitchFamily="2" charset="-78"/>
              </a:rPr>
              <a:t>طاقاته، مما يؤدي إلى أن </a:t>
            </a:r>
            <a:r>
              <a:rPr lang="ar-SA" sz="1700" dirty="0">
                <a:latin typeface="Alexandria" pitchFamily="2" charset="-78"/>
                <a:cs typeface="Alexandria" pitchFamily="2" charset="-78"/>
              </a:rPr>
              <a:t>يقرر الفرد </a:t>
            </a:r>
            <a:r>
              <a:rPr lang="ar-SA" sz="1700" dirty="0" smtClean="0">
                <a:latin typeface="Alexandria" pitchFamily="2" charset="-78"/>
                <a:cs typeface="Alexandria" pitchFamily="2" charset="-78"/>
              </a:rPr>
              <a:t>الانسحاب </a:t>
            </a:r>
            <a:r>
              <a:rPr lang="ar-SA" sz="1700" dirty="0">
                <a:latin typeface="Alexandria" pitchFamily="2" charset="-78"/>
                <a:cs typeface="Alexandria" pitchFamily="2" charset="-78"/>
              </a:rPr>
              <a:t>من </a:t>
            </a:r>
            <a:r>
              <a:rPr lang="ar-SA" sz="1700" dirty="0" smtClean="0">
                <a:latin typeface="Alexandria" pitchFamily="2" charset="-78"/>
                <a:cs typeface="Alexandria" pitchFamily="2" charset="-78"/>
              </a:rPr>
              <a:t>العمل وتغيير </a:t>
            </a:r>
            <a:r>
              <a:rPr lang="ar-SA" sz="1700" dirty="0">
                <a:latin typeface="Alexandria" pitchFamily="2" charset="-78"/>
                <a:cs typeface="Alexandria" pitchFamily="2" charset="-78"/>
              </a:rPr>
              <a:t>مجاله المهني.</a:t>
            </a:r>
          </a:p>
          <a:p>
            <a:pPr algn="r" rtl="1" fontAlgn="base">
              <a:lnSpc>
                <a:spcPct val="150000"/>
              </a:lnSpc>
            </a:pPr>
            <a:r>
              <a:rPr lang="ar-SA" sz="900" dirty="0" smtClean="0">
                <a:latin typeface="Alexandria" pitchFamily="2" charset="-78"/>
                <a:cs typeface="Alexandria" pitchFamily="2" charset="-78"/>
              </a:rPr>
              <a:t>    </a:t>
            </a:r>
          </a:p>
          <a:p>
            <a:pPr algn="r" rtl="1" fontAlgn="base">
              <a:lnSpc>
                <a:spcPct val="150000"/>
              </a:lnSpc>
            </a:pPr>
            <a:r>
              <a:rPr lang="ar-SA" sz="1700" dirty="0" smtClean="0">
                <a:solidFill>
                  <a:srgbClr val="002060"/>
                </a:solidFill>
                <a:latin typeface="Alexandria" pitchFamily="2" charset="-78"/>
                <a:cs typeface="Alexandria" pitchFamily="2" charset="-78"/>
              </a:rPr>
              <a:t>    تعتبر </a:t>
            </a:r>
            <a:r>
              <a:rPr lang="ar-SA" sz="1700" dirty="0">
                <a:solidFill>
                  <a:srgbClr val="002060"/>
                </a:solidFill>
                <a:latin typeface="Alexandria" pitchFamily="2" charset="-78"/>
                <a:cs typeface="Alexandria" pitchFamily="2" charset="-78"/>
              </a:rPr>
              <a:t>مراحل تطور الاحتراق الوظيفي </a:t>
            </a:r>
            <a:r>
              <a:rPr lang="ar-SA" sz="1700" dirty="0" smtClean="0">
                <a:solidFill>
                  <a:srgbClr val="002060"/>
                </a:solidFill>
                <a:latin typeface="Alexandria" pitchFamily="2" charset="-78"/>
                <a:cs typeface="Alexandria" pitchFamily="2" charset="-78"/>
              </a:rPr>
              <a:t>مُهمة </a:t>
            </a:r>
            <a:r>
              <a:rPr lang="ar-SA" sz="1700" dirty="0">
                <a:solidFill>
                  <a:srgbClr val="002060"/>
                </a:solidFill>
                <a:latin typeface="Alexandria" pitchFamily="2" charset="-78"/>
                <a:cs typeface="Alexandria" pitchFamily="2" charset="-78"/>
              </a:rPr>
              <a:t>لفهم كيفية تأثير الضغوط على الأفراد في </a:t>
            </a:r>
            <a:r>
              <a:rPr lang="ar-SA" sz="1700" dirty="0" smtClean="0">
                <a:solidFill>
                  <a:srgbClr val="002060"/>
                </a:solidFill>
                <a:latin typeface="Alexandria" pitchFamily="2" charset="-78"/>
                <a:cs typeface="Alexandria" pitchFamily="2" charset="-78"/>
              </a:rPr>
              <a:t>بيئة </a:t>
            </a:r>
            <a:r>
              <a:rPr lang="ar-SA" sz="1700" dirty="0">
                <a:solidFill>
                  <a:srgbClr val="002060"/>
                </a:solidFill>
                <a:latin typeface="Alexandria" pitchFamily="2" charset="-78"/>
                <a:cs typeface="Alexandria" pitchFamily="2" charset="-78"/>
              </a:rPr>
              <a:t>العمل </a:t>
            </a:r>
            <a:r>
              <a:rPr lang="ar-SA" sz="1700" dirty="0" smtClean="0">
                <a:solidFill>
                  <a:srgbClr val="002060"/>
                </a:solidFill>
                <a:latin typeface="Alexandria" pitchFamily="2" charset="-78"/>
                <a:cs typeface="Alexandria" pitchFamily="2" charset="-78"/>
              </a:rPr>
              <a:t>الإعلامي. والتعرف المُبكر </a:t>
            </a:r>
            <a:r>
              <a:rPr lang="ar-SA" sz="1700" dirty="0">
                <a:solidFill>
                  <a:srgbClr val="002060"/>
                </a:solidFill>
                <a:latin typeface="Alexandria" pitchFamily="2" charset="-78"/>
                <a:cs typeface="Alexandria" pitchFamily="2" charset="-78"/>
              </a:rPr>
              <a:t>على هذه المراحل يمكن أن يساعد في اتخاذ خطوات فعالة لمعالجة الضغوط قبل الوصول إلى مرحلة </a:t>
            </a:r>
            <a:r>
              <a:rPr lang="ar-SA" sz="1700" dirty="0" smtClean="0">
                <a:solidFill>
                  <a:srgbClr val="002060"/>
                </a:solidFill>
                <a:latin typeface="Alexandria" pitchFamily="2" charset="-78"/>
                <a:cs typeface="Alexandria" pitchFamily="2" charset="-78"/>
              </a:rPr>
              <a:t>الاحتراق.</a:t>
            </a:r>
            <a:endParaRPr lang="ar-SA" sz="1700" dirty="0">
              <a:solidFill>
                <a:srgbClr val="002060"/>
              </a:solidFill>
              <a:latin typeface="Alexandria" pitchFamily="2" charset="-78"/>
              <a:cs typeface="Alexandria" pitchFamily="2" charset="-78"/>
            </a:endParaRPr>
          </a:p>
        </p:txBody>
      </p:sp>
      <p:sp>
        <p:nvSpPr>
          <p:cNvPr id="14" name="Freeform 4"/>
          <p:cNvSpPr/>
          <p:nvPr/>
        </p:nvSpPr>
        <p:spPr>
          <a:xfrm>
            <a:off x="-108503" y="2832713"/>
            <a:ext cx="2432282" cy="2535791"/>
          </a:xfrm>
          <a:custGeom>
            <a:avLst/>
            <a:gdLst/>
            <a:ahLst/>
            <a:cxnLst/>
            <a:rect l="l" t="t" r="r" b="b"/>
            <a:pathLst>
              <a:path w="4233048" h="3379384">
                <a:moveTo>
                  <a:pt x="0" y="0"/>
                </a:moveTo>
                <a:lnTo>
                  <a:pt x="4233048" y="0"/>
                </a:lnTo>
                <a:lnTo>
                  <a:pt x="4233048" y="3379384"/>
                </a:lnTo>
                <a:lnTo>
                  <a:pt x="0" y="3379384"/>
                </a:lnTo>
                <a:lnTo>
                  <a:pt x="0" y="0"/>
                </a:lnTo>
                <a:close/>
              </a:path>
            </a:pathLst>
          </a:custGeom>
          <a:blipFill>
            <a:blip r:embed="rId5"/>
            <a:stretch>
              <a:fillRect/>
            </a:stretch>
          </a:blipFill>
        </p:spPr>
      </p:sp>
    </p:spTree>
    <p:extLst>
      <p:ext uri="{BB962C8B-B14F-4D97-AF65-F5344CB8AC3E}">
        <p14:creationId xmlns:p14="http://schemas.microsoft.com/office/powerpoint/2010/main" val="208895372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653443" y="1347804"/>
            <a:ext cx="4196536"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smtClean="0">
                <a:latin typeface="Alexandria" pitchFamily="2" charset="-78"/>
                <a:cs typeface="Alexandria" pitchFamily="2" charset="-78"/>
              </a:rPr>
              <a:t>التأثيرات السلبية </a:t>
            </a:r>
            <a:r>
              <a:rPr lang="ar-SA" dirty="0">
                <a:latin typeface="Alexandria" pitchFamily="2" charset="-78"/>
                <a:cs typeface="Alexandria" pitchFamily="2" charset="-78"/>
              </a:rPr>
              <a:t>ل</a:t>
            </a:r>
            <a:r>
              <a:rPr lang="ar-SA" dirty="0" smtClean="0">
                <a:latin typeface="Alexandria" pitchFamily="2" charset="-78"/>
                <a:cs typeface="Alexandria" pitchFamily="2" charset="-78"/>
              </a:rPr>
              <a:t>لاحتراق الوظيفي</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274827" y="1870593"/>
            <a:ext cx="8681931" cy="4289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26286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10" name="Freeform 3"/>
          <p:cNvSpPr/>
          <p:nvPr/>
        </p:nvSpPr>
        <p:spPr>
          <a:xfrm>
            <a:off x="1191986" y="5894156"/>
            <a:ext cx="1371600" cy="1005682"/>
          </a:xfrm>
          <a:custGeom>
            <a:avLst/>
            <a:gdLst/>
            <a:ahLst/>
            <a:cxnLst/>
            <a:rect l="l" t="t" r="r" b="b"/>
            <a:pathLst>
              <a:path w="4826863" h="3896019">
                <a:moveTo>
                  <a:pt x="0" y="0"/>
                </a:moveTo>
                <a:lnTo>
                  <a:pt x="4826863" y="0"/>
                </a:lnTo>
                <a:lnTo>
                  <a:pt x="4826863" y="3896019"/>
                </a:lnTo>
                <a:lnTo>
                  <a:pt x="0" y="3896019"/>
                </a:lnTo>
                <a:lnTo>
                  <a:pt x="0" y="0"/>
                </a:lnTo>
                <a:close/>
              </a:path>
            </a:pathLst>
          </a:custGeom>
          <a:blipFill>
            <a:blip r:embed="rId4"/>
            <a:stretch>
              <a:fillRect l="-24353" r="-13916"/>
            </a:stretch>
          </a:blipFill>
        </p:spPr>
      </p:sp>
      <p:sp>
        <p:nvSpPr>
          <p:cNvPr id="2" name="Rectangle 1"/>
          <p:cNvSpPr/>
          <p:nvPr/>
        </p:nvSpPr>
        <p:spPr>
          <a:xfrm>
            <a:off x="2043926" y="1887632"/>
            <a:ext cx="8704286" cy="1225335"/>
          </a:xfrm>
          <a:prstGeom prst="rect">
            <a:avLst/>
          </a:prstGeom>
          <a:noFill/>
        </p:spPr>
        <p:txBody>
          <a:bodyPr wrap="square">
            <a:spAutoFit/>
          </a:bodyPr>
          <a:lstStyle/>
          <a:p>
            <a:pPr algn="r" rtl="1" fontAlgn="base">
              <a:lnSpc>
                <a:spcPct val="150000"/>
              </a:lnSpc>
            </a:pPr>
            <a:r>
              <a:rPr lang="ar-SA" sz="1700" dirty="0" smtClean="0">
                <a:latin typeface="Alexandria" pitchFamily="2" charset="-78"/>
                <a:cs typeface="Alexandria" pitchFamily="2" charset="-78"/>
              </a:rPr>
              <a:t>   تعدد التأثيرات </a:t>
            </a:r>
            <a:r>
              <a:rPr lang="ar-SA" sz="1700" dirty="0">
                <a:latin typeface="Alexandria" pitchFamily="2" charset="-78"/>
                <a:cs typeface="Alexandria" pitchFamily="2" charset="-78"/>
              </a:rPr>
              <a:t>السلبية للاحتراق الوظيفي في العمل الإعلامي </a:t>
            </a:r>
            <a:r>
              <a:rPr lang="ar-SA" sz="1700" dirty="0" smtClean="0">
                <a:latin typeface="Alexandria" pitchFamily="2" charset="-78"/>
                <a:cs typeface="Alexandria" pitchFamily="2" charset="-78"/>
              </a:rPr>
              <a:t>والتسويقي على                  </a:t>
            </a:r>
            <a:r>
              <a:rPr lang="ar-SA" sz="1700" dirty="0">
                <a:latin typeface="Alexandria" pitchFamily="2" charset="-78"/>
                <a:cs typeface="Alexandria" pitchFamily="2" charset="-78"/>
              </a:rPr>
              <a:t>حدٍ سواء</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حيث </a:t>
            </a:r>
            <a:r>
              <a:rPr lang="ar-SA" sz="1700" dirty="0" smtClean="0">
                <a:latin typeface="Alexandria" pitchFamily="2" charset="-78"/>
                <a:cs typeface="Alexandria" pitchFamily="2" charset="-78"/>
              </a:rPr>
              <a:t>يؤثر </a:t>
            </a:r>
            <a:r>
              <a:rPr lang="ar-SA" sz="1700" dirty="0">
                <a:latin typeface="Alexandria" pitchFamily="2" charset="-78"/>
                <a:cs typeface="Alexandria" pitchFamily="2" charset="-78"/>
              </a:rPr>
              <a:t>على </a:t>
            </a:r>
            <a:r>
              <a:rPr lang="ar-SA" sz="1700" dirty="0" smtClean="0">
                <a:latin typeface="Alexandria" pitchFamily="2" charset="-78"/>
                <a:cs typeface="Alexandria" pitchFamily="2" charset="-78"/>
              </a:rPr>
              <a:t>كل من الأفراد والمؤسسات بشكل مباشر.</a:t>
            </a:r>
            <a:endParaRPr lang="ar-SA" sz="1700" dirty="0" smtClean="0">
              <a:latin typeface="Alexandria" pitchFamily="2" charset="-78"/>
              <a:cs typeface="Alexandria" pitchFamily="2" charset="-78"/>
            </a:endParaRPr>
          </a:p>
          <a:p>
            <a:pPr algn="r" rtl="1" fontAlgn="base">
              <a:lnSpc>
                <a:spcPct val="150000"/>
              </a:lnSpc>
            </a:pPr>
            <a:r>
              <a:rPr lang="ar-SA" sz="1700" dirty="0" smtClean="0">
                <a:latin typeface="Alexandria" pitchFamily="2" charset="-78"/>
                <a:cs typeface="Alexandria" pitchFamily="2" charset="-78"/>
              </a:rPr>
              <a:t> </a:t>
            </a:r>
            <a:endParaRPr lang="ar-SA" sz="1700" dirty="0">
              <a:latin typeface="Alexandria" pitchFamily="2" charset="-78"/>
              <a:cs typeface="Alexandria" pitchFamily="2" charset="-78"/>
            </a:endParaRPr>
          </a:p>
        </p:txBody>
      </p:sp>
      <p:pic>
        <p:nvPicPr>
          <p:cNvPr id="15" name="Picture 14"/>
          <p:cNvPicPr>
            <a:picLocks noChangeAspect="1"/>
          </p:cNvPicPr>
          <p:nvPr/>
        </p:nvPicPr>
        <p:blipFill rotWithShape="1">
          <a:blip r:embed="rId5"/>
          <a:srcRect l="36931" t="46107" r="38163" b="26481"/>
          <a:stretch/>
        </p:blipFill>
        <p:spPr>
          <a:xfrm>
            <a:off x="0" y="3664179"/>
            <a:ext cx="2274828" cy="1879934"/>
          </a:xfrm>
          <a:prstGeom prst="rect">
            <a:avLst/>
          </a:prstGeom>
        </p:spPr>
      </p:pic>
      <p:graphicFrame>
        <p:nvGraphicFramePr>
          <p:cNvPr id="6" name="Table 5"/>
          <p:cNvGraphicFramePr>
            <a:graphicFrameLocks noGrp="1"/>
          </p:cNvGraphicFramePr>
          <p:nvPr>
            <p:extLst>
              <p:ext uri="{D42A27DB-BD31-4B8C-83A1-F6EECF244321}">
                <p14:modId xmlns:p14="http://schemas.microsoft.com/office/powerpoint/2010/main" val="1877598745"/>
              </p:ext>
            </p:extLst>
          </p:nvPr>
        </p:nvGraphicFramePr>
        <p:xfrm>
          <a:off x="2470024" y="2832713"/>
          <a:ext cx="8291538" cy="3296920"/>
        </p:xfrm>
        <a:graphic>
          <a:graphicData uri="http://schemas.openxmlformats.org/drawingml/2006/table">
            <a:tbl>
              <a:tblPr rtl="1" firstRow="1" bandRow="1">
                <a:tableStyleId>{5C22544A-7EE6-4342-B048-85BDC9FD1C3A}</a:tableStyleId>
              </a:tblPr>
              <a:tblGrid>
                <a:gridCol w="4055962">
                  <a:extLst>
                    <a:ext uri="{9D8B030D-6E8A-4147-A177-3AD203B41FA5}">
                      <a16:colId xmlns:a16="http://schemas.microsoft.com/office/drawing/2014/main" val="3164352475"/>
                    </a:ext>
                  </a:extLst>
                </a:gridCol>
                <a:gridCol w="4235576">
                  <a:extLst>
                    <a:ext uri="{9D8B030D-6E8A-4147-A177-3AD203B41FA5}">
                      <a16:colId xmlns:a16="http://schemas.microsoft.com/office/drawing/2014/main" val="1074439350"/>
                    </a:ext>
                  </a:extLst>
                </a:gridCol>
              </a:tblGrid>
              <a:tr h="370840">
                <a:tc>
                  <a:txBody>
                    <a:bodyPr/>
                    <a:lstStyle/>
                    <a:p>
                      <a:pPr marL="0" algn="ctr" defTabSz="914400" rtl="1" eaLnBrk="1" latinLnBrk="0" hangingPunct="1"/>
                      <a:r>
                        <a:rPr lang="ar-SA" sz="1600" b="1" kern="1200" dirty="0" smtClean="0">
                          <a:solidFill>
                            <a:schemeClr val="bg1"/>
                          </a:solidFill>
                          <a:latin typeface="Alexandria" pitchFamily="2" charset="-78"/>
                          <a:ea typeface="+mn-ea"/>
                          <a:cs typeface="Alexandria" pitchFamily="2" charset="-78"/>
                        </a:rPr>
                        <a:t>التأثيرات على الفرد</a:t>
                      </a:r>
                      <a:endParaRPr lang="ar-SA" sz="1600" b="1" kern="1200" dirty="0">
                        <a:solidFill>
                          <a:schemeClr val="bg1"/>
                        </a:solidFill>
                        <a:latin typeface="Alexandria" pitchFamily="2" charset="-78"/>
                        <a:ea typeface="+mn-ea"/>
                        <a:cs typeface="Alexandria" pitchFamily="2" charset="-78"/>
                      </a:endParaRPr>
                    </a:p>
                  </a:txBody>
                  <a:tcPr/>
                </a:tc>
                <a:tc>
                  <a:txBody>
                    <a:bodyPr/>
                    <a:lstStyle/>
                    <a:p>
                      <a:pPr algn="ctr" rtl="1"/>
                      <a:r>
                        <a:rPr lang="ar-SA" sz="1600" kern="1200" dirty="0" smtClean="0">
                          <a:solidFill>
                            <a:schemeClr val="bg1"/>
                          </a:solidFill>
                          <a:latin typeface="Alexandria" pitchFamily="2" charset="-78"/>
                          <a:ea typeface="+mn-ea"/>
                          <a:cs typeface="Alexandria" pitchFamily="2" charset="-78"/>
                        </a:rPr>
                        <a:t>التأثيرات على المؤسسة</a:t>
                      </a:r>
                      <a:endParaRPr lang="ar-SA" sz="1600" kern="1200" dirty="0">
                        <a:solidFill>
                          <a:schemeClr val="bg1"/>
                        </a:solidFill>
                        <a:latin typeface="Alexandria" pitchFamily="2" charset="-78"/>
                        <a:ea typeface="+mn-ea"/>
                        <a:cs typeface="Alexandria" pitchFamily="2" charset="-78"/>
                      </a:endParaRPr>
                    </a:p>
                  </a:txBody>
                  <a:tcPr/>
                </a:tc>
                <a:extLst>
                  <a:ext uri="{0D108BD9-81ED-4DB2-BD59-A6C34878D82A}">
                    <a16:rowId xmlns:a16="http://schemas.microsoft.com/office/drawing/2014/main" val="3671031743"/>
                  </a:ext>
                </a:extLst>
              </a:tr>
              <a:tr h="370840">
                <a:tc>
                  <a:txBody>
                    <a:bodyPr/>
                    <a:lstStyle/>
                    <a:p>
                      <a:pPr marL="0" indent="176213" algn="r" rtl="1">
                        <a:lnSpc>
                          <a:spcPct val="150000"/>
                        </a:lnSpc>
                      </a:pPr>
                      <a:r>
                        <a:rPr lang="ar-SA" sz="1600" kern="1200" dirty="0" smtClean="0">
                          <a:solidFill>
                            <a:schemeClr val="tx1"/>
                          </a:solidFill>
                          <a:latin typeface="Alexandria" pitchFamily="2" charset="-78"/>
                          <a:ea typeface="+mn-ea"/>
                          <a:cs typeface="Alexandria" pitchFamily="2" charset="-78"/>
                        </a:rPr>
                        <a:t>زيادة الشعور بالإرهاق والتوتر والاكتئاب.</a:t>
                      </a:r>
                      <a:endParaRPr lang="ar-SA" sz="1600" kern="1200" dirty="0">
                        <a:solidFill>
                          <a:schemeClr val="tx1"/>
                        </a:solidFill>
                        <a:latin typeface="Alexandria" pitchFamily="2" charset="-78"/>
                        <a:ea typeface="+mn-ea"/>
                        <a:cs typeface="Alexandria" pitchFamily="2" charset="-78"/>
                      </a:endParaRPr>
                    </a:p>
                  </a:txBody>
                  <a:tcPr/>
                </a:tc>
                <a:tc>
                  <a:txBody>
                    <a:bodyPr/>
                    <a:lstStyle/>
                    <a:p>
                      <a:pPr marL="112713" marR="0" lvl="0" indent="0" algn="r" defTabSz="914400" rtl="1" eaLnBrk="1" fontAlgn="auto" latinLnBrk="0" hangingPunct="1">
                        <a:lnSpc>
                          <a:spcPct val="150000"/>
                        </a:lnSpc>
                        <a:spcBef>
                          <a:spcPts val="0"/>
                        </a:spcBef>
                        <a:spcAft>
                          <a:spcPts val="0"/>
                        </a:spcAft>
                        <a:buClrTx/>
                        <a:buSzTx/>
                        <a:buFontTx/>
                        <a:buNone/>
                        <a:tabLst/>
                        <a:defRPr/>
                      </a:pPr>
                      <a:r>
                        <a:rPr lang="ar-SA" sz="1600" kern="1200" dirty="0" smtClean="0">
                          <a:solidFill>
                            <a:schemeClr val="tx1"/>
                          </a:solidFill>
                          <a:latin typeface="Alexandria" pitchFamily="2" charset="-78"/>
                          <a:ea typeface="+mn-ea"/>
                          <a:cs typeface="Alexandria" pitchFamily="2" charset="-78"/>
                        </a:rPr>
                        <a:t>ارتفاع معدلات الغياب، مما يؤثر على سير العمل ويزيد من الضغط على الزملاء.</a:t>
                      </a:r>
                    </a:p>
                  </a:txBody>
                  <a:tcPr/>
                </a:tc>
                <a:extLst>
                  <a:ext uri="{0D108BD9-81ED-4DB2-BD59-A6C34878D82A}">
                    <a16:rowId xmlns:a16="http://schemas.microsoft.com/office/drawing/2014/main" val="274480211"/>
                  </a:ext>
                </a:extLst>
              </a:tr>
              <a:tr h="370840">
                <a:tc>
                  <a:txBody>
                    <a:bodyPr/>
                    <a:lstStyle/>
                    <a:p>
                      <a:pPr marL="0" indent="223838" algn="r" rtl="1">
                        <a:lnSpc>
                          <a:spcPct val="150000"/>
                        </a:lnSpc>
                      </a:pPr>
                      <a:r>
                        <a:rPr lang="ar-SA" sz="1600" kern="1200" dirty="0" smtClean="0">
                          <a:solidFill>
                            <a:schemeClr val="tx1"/>
                          </a:solidFill>
                          <a:latin typeface="Alexandria" pitchFamily="2" charset="-78"/>
                          <a:ea typeface="+mn-ea"/>
                          <a:cs typeface="Alexandria" pitchFamily="2" charset="-78"/>
                        </a:rPr>
                        <a:t>انخفاض الرضا الوظيفي والدافعية</a:t>
                      </a:r>
                      <a:endParaRPr lang="ar-SA" sz="1600" kern="1200" dirty="0">
                        <a:solidFill>
                          <a:schemeClr val="tx1"/>
                        </a:solidFill>
                        <a:latin typeface="Alexandria" pitchFamily="2" charset="-78"/>
                        <a:ea typeface="+mn-ea"/>
                        <a:cs typeface="Alexandria" pitchFamily="2" charset="-78"/>
                      </a:endParaRPr>
                    </a:p>
                  </a:txBody>
                  <a:tcPr/>
                </a:tc>
                <a:tc>
                  <a:txBody>
                    <a:bodyPr/>
                    <a:lstStyle/>
                    <a:p>
                      <a:pPr marL="0" indent="63500" algn="r" rtl="1">
                        <a:lnSpc>
                          <a:spcPct val="150000"/>
                        </a:lnSpc>
                      </a:pPr>
                      <a:r>
                        <a:rPr lang="ar-SA" sz="1600" kern="1200" dirty="0" smtClean="0">
                          <a:solidFill>
                            <a:schemeClr val="tx1"/>
                          </a:solidFill>
                          <a:latin typeface="Alexandria" pitchFamily="2" charset="-78"/>
                          <a:ea typeface="+mn-ea"/>
                          <a:cs typeface="Alexandria" pitchFamily="2" charset="-78"/>
                        </a:rPr>
                        <a:t>خلق بيئة عمل سلبية، وانخفاض الأداء العام</a:t>
                      </a:r>
                      <a:endParaRPr lang="ar-SA" sz="1600" kern="1200" dirty="0">
                        <a:solidFill>
                          <a:schemeClr val="tx1"/>
                        </a:solidFill>
                        <a:latin typeface="Alexandria" pitchFamily="2" charset="-78"/>
                        <a:ea typeface="+mn-ea"/>
                        <a:cs typeface="Alexandria" pitchFamily="2" charset="-78"/>
                      </a:endParaRPr>
                    </a:p>
                  </a:txBody>
                  <a:tcPr/>
                </a:tc>
                <a:extLst>
                  <a:ext uri="{0D108BD9-81ED-4DB2-BD59-A6C34878D82A}">
                    <a16:rowId xmlns:a16="http://schemas.microsoft.com/office/drawing/2014/main" val="2419194607"/>
                  </a:ext>
                </a:extLst>
              </a:tr>
              <a:tr h="370840">
                <a:tc>
                  <a:txBody>
                    <a:bodyPr/>
                    <a:lstStyle/>
                    <a:p>
                      <a:pPr marL="0" marR="0" lvl="0" indent="223838" algn="r" defTabSz="914400" rtl="1" eaLnBrk="1" fontAlgn="auto" latinLnBrk="0" hangingPunct="1">
                        <a:lnSpc>
                          <a:spcPct val="150000"/>
                        </a:lnSpc>
                        <a:spcBef>
                          <a:spcPts val="0"/>
                        </a:spcBef>
                        <a:spcAft>
                          <a:spcPts val="0"/>
                        </a:spcAft>
                        <a:buClrTx/>
                        <a:buSzTx/>
                        <a:buFontTx/>
                        <a:buNone/>
                        <a:tabLst/>
                        <a:defRPr/>
                      </a:pPr>
                      <a:r>
                        <a:rPr lang="ar-SA" sz="1600" kern="1200" dirty="0" smtClean="0">
                          <a:solidFill>
                            <a:schemeClr val="tx1"/>
                          </a:solidFill>
                          <a:latin typeface="Alexandria" pitchFamily="2" charset="-78"/>
                          <a:ea typeface="+mn-ea"/>
                          <a:cs typeface="Alexandria" pitchFamily="2" charset="-78"/>
                        </a:rPr>
                        <a:t>تراجع الأداء وانخفاض جودة العمل.</a:t>
                      </a:r>
                    </a:p>
                  </a:txBody>
                  <a:tcPr/>
                </a:tc>
                <a:tc>
                  <a:txBody>
                    <a:bodyPr/>
                    <a:lstStyle/>
                    <a:p>
                      <a:pPr marL="112713" indent="0" algn="r" rtl="1">
                        <a:lnSpc>
                          <a:spcPct val="150000"/>
                        </a:lnSpc>
                      </a:pPr>
                      <a:r>
                        <a:rPr lang="ar-SA" sz="1600" kern="1200" dirty="0" smtClean="0">
                          <a:solidFill>
                            <a:schemeClr val="tx1"/>
                          </a:solidFill>
                          <a:latin typeface="Alexandria" pitchFamily="2" charset="-78"/>
                          <a:ea typeface="+mn-ea"/>
                          <a:cs typeface="Alexandria" pitchFamily="2" charset="-78"/>
                        </a:rPr>
                        <a:t>ارتفاع معدل الاستقالات: يؤدي إلى فقدان خبرات ومهارات قيمة.</a:t>
                      </a:r>
                      <a:endParaRPr lang="ar-SA" sz="1600" kern="1200" dirty="0">
                        <a:solidFill>
                          <a:schemeClr val="tx1"/>
                        </a:solidFill>
                        <a:latin typeface="Alexandria" pitchFamily="2" charset="-78"/>
                        <a:ea typeface="+mn-ea"/>
                        <a:cs typeface="Alexandria" pitchFamily="2" charset="-78"/>
                      </a:endParaRPr>
                    </a:p>
                  </a:txBody>
                  <a:tcPr/>
                </a:tc>
                <a:extLst>
                  <a:ext uri="{0D108BD9-81ED-4DB2-BD59-A6C34878D82A}">
                    <a16:rowId xmlns:a16="http://schemas.microsoft.com/office/drawing/2014/main" val="2435175281"/>
                  </a:ext>
                </a:extLst>
              </a:tr>
              <a:tr h="370840">
                <a:tc>
                  <a:txBody>
                    <a:bodyPr/>
                    <a:lstStyle/>
                    <a:p>
                      <a:pPr marL="223838" marR="0" lvl="0" indent="65088" algn="r" defTabSz="914400" rtl="1" eaLnBrk="1" fontAlgn="auto" latinLnBrk="0" hangingPunct="1">
                        <a:lnSpc>
                          <a:spcPct val="150000"/>
                        </a:lnSpc>
                        <a:spcBef>
                          <a:spcPts val="0"/>
                        </a:spcBef>
                        <a:spcAft>
                          <a:spcPts val="0"/>
                        </a:spcAft>
                        <a:buClrTx/>
                        <a:buSzTx/>
                        <a:buFontTx/>
                        <a:buNone/>
                        <a:tabLst/>
                        <a:defRPr/>
                      </a:pPr>
                      <a:r>
                        <a:rPr lang="ar-SA" sz="1600" kern="1200" dirty="0" smtClean="0">
                          <a:solidFill>
                            <a:schemeClr val="tx1"/>
                          </a:solidFill>
                          <a:latin typeface="Alexandria" pitchFamily="2" charset="-78"/>
                          <a:ea typeface="+mn-ea"/>
                          <a:cs typeface="Alexandria" pitchFamily="2" charset="-78"/>
                        </a:rPr>
                        <a:t>تدهور العلاقات مع الزملاء والعزلة الاجتماعية</a:t>
                      </a:r>
                    </a:p>
                  </a:txBody>
                  <a:tcPr/>
                </a:tc>
                <a:tc>
                  <a:txBody>
                    <a:bodyPr/>
                    <a:lstStyle/>
                    <a:p>
                      <a:pPr marL="176213" indent="0" algn="r" rtl="1">
                        <a:lnSpc>
                          <a:spcPct val="150000"/>
                        </a:lnSpc>
                      </a:pPr>
                      <a:r>
                        <a:rPr lang="ar-SA" sz="1600" kern="1200" dirty="0" smtClean="0">
                          <a:solidFill>
                            <a:schemeClr val="tx1"/>
                          </a:solidFill>
                          <a:latin typeface="Alexandria" pitchFamily="2" charset="-78"/>
                          <a:ea typeface="+mn-ea"/>
                          <a:cs typeface="Alexandria" pitchFamily="2" charset="-78"/>
                        </a:rPr>
                        <a:t>تدهور العلاقات مع العملاء والمصادر المختلفة.</a:t>
                      </a:r>
                      <a:endParaRPr lang="ar-SA" sz="1600" kern="1200" dirty="0">
                        <a:solidFill>
                          <a:schemeClr val="tx1"/>
                        </a:solidFill>
                        <a:latin typeface="Alexandria" pitchFamily="2" charset="-78"/>
                        <a:ea typeface="+mn-ea"/>
                        <a:cs typeface="Alexandria" pitchFamily="2" charset="-78"/>
                      </a:endParaRPr>
                    </a:p>
                  </a:txBody>
                  <a:tcPr/>
                </a:tc>
                <a:extLst>
                  <a:ext uri="{0D108BD9-81ED-4DB2-BD59-A6C34878D82A}">
                    <a16:rowId xmlns:a16="http://schemas.microsoft.com/office/drawing/2014/main" val="3004863359"/>
                  </a:ext>
                </a:extLst>
              </a:tr>
            </a:tbl>
          </a:graphicData>
        </a:graphic>
      </p:graphicFrame>
    </p:spTree>
    <p:extLst>
      <p:ext uri="{BB962C8B-B14F-4D97-AF65-F5344CB8AC3E}">
        <p14:creationId xmlns:p14="http://schemas.microsoft.com/office/powerpoint/2010/main" val="184122309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653443" y="1347804"/>
            <a:ext cx="4389042"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smtClean="0">
                <a:latin typeface="Alexandria" pitchFamily="2" charset="-78"/>
                <a:cs typeface="Alexandria" pitchFamily="2" charset="-78"/>
              </a:rPr>
              <a:t>النظريات التي تفسر الاحتراق الوظيفي</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847157" y="1854551"/>
            <a:ext cx="9575093" cy="443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26286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2" name="Rectangle 1"/>
          <p:cNvSpPr/>
          <p:nvPr/>
        </p:nvSpPr>
        <p:spPr>
          <a:xfrm>
            <a:off x="1871263" y="1949624"/>
            <a:ext cx="9488993" cy="4201150"/>
          </a:xfrm>
          <a:prstGeom prst="rect">
            <a:avLst/>
          </a:prstGeom>
          <a:noFill/>
        </p:spPr>
        <p:txBody>
          <a:bodyPr wrap="square">
            <a:spAutoFit/>
          </a:bodyPr>
          <a:lstStyle/>
          <a:p>
            <a:pPr marL="342900" indent="-342900"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نظرية </a:t>
            </a:r>
            <a:r>
              <a:rPr lang="ar-SA" sz="1700" dirty="0">
                <a:solidFill>
                  <a:srgbClr val="0070C0"/>
                </a:solidFill>
                <a:latin typeface="Alexandria" pitchFamily="2" charset="-78"/>
                <a:cs typeface="Alexandria" pitchFamily="2" charset="-78"/>
              </a:rPr>
              <a:t>الاستنزاف: </a:t>
            </a:r>
            <a:r>
              <a:rPr lang="en-US" sz="1700" dirty="0">
                <a:solidFill>
                  <a:srgbClr val="0070C0"/>
                </a:solidFill>
                <a:latin typeface="Alexandria" pitchFamily="2" charset="-78"/>
                <a:cs typeface="Alexandria" pitchFamily="2" charset="-78"/>
              </a:rPr>
              <a:t>Burnout Theory</a:t>
            </a:r>
          </a:p>
          <a:p>
            <a:pPr marL="285750" indent="-285750" algn="r" rtl="1">
              <a:lnSpc>
                <a:spcPct val="150000"/>
              </a:lnSpc>
              <a:buClr>
                <a:schemeClr val="accent2">
                  <a:lumMod val="75000"/>
                </a:schemeClr>
              </a:buClr>
              <a:buFont typeface="Wingdings" panose="05000000000000000000" pitchFamily="2" charset="2"/>
              <a:buChar char="q"/>
            </a:pPr>
            <a:r>
              <a:rPr lang="ar-SA" sz="1600" dirty="0">
                <a:latin typeface="Alexandria" pitchFamily="2" charset="-78"/>
                <a:cs typeface="Alexandria" pitchFamily="2" charset="-78"/>
              </a:rPr>
              <a:t>تشير إلى حالة من الإرهاق الجسدي </a:t>
            </a:r>
            <a:r>
              <a:rPr lang="ar-SA" sz="1600" dirty="0" smtClean="0">
                <a:latin typeface="Alexandria" pitchFamily="2" charset="-78"/>
                <a:cs typeface="Alexandria" pitchFamily="2" charset="-78"/>
              </a:rPr>
              <a:t>والنفسي </a:t>
            </a:r>
            <a:r>
              <a:rPr lang="ar-SA" sz="1600" dirty="0">
                <a:latin typeface="Alexandria" pitchFamily="2" charset="-78"/>
                <a:cs typeface="Alexandria" pitchFamily="2" charset="-78"/>
              </a:rPr>
              <a:t>الناتج عن العمل </a:t>
            </a:r>
            <a:r>
              <a:rPr lang="ar-SA" sz="1600" dirty="0" smtClean="0">
                <a:latin typeface="Alexandria" pitchFamily="2" charset="-78"/>
                <a:cs typeface="Alexandria" pitchFamily="2" charset="-78"/>
              </a:rPr>
              <a:t>المُفرط </a:t>
            </a:r>
            <a:r>
              <a:rPr lang="ar-SA" sz="1600" dirty="0">
                <a:latin typeface="Alexandria" pitchFamily="2" charset="-78"/>
                <a:cs typeface="Alexandria" pitchFamily="2" charset="-78"/>
              </a:rPr>
              <a:t>والضغوط المستمرة. تتسم هذه الحالة بتراجع الأداء الوظيفي والشعور بالاستنزاف وفقدان </a:t>
            </a:r>
            <a:r>
              <a:rPr lang="ar-SA" sz="1600" dirty="0" smtClean="0">
                <a:latin typeface="Alexandria" pitchFamily="2" charset="-78"/>
                <a:cs typeface="Alexandria" pitchFamily="2" charset="-78"/>
              </a:rPr>
              <a:t>الدافع؛ مما </a:t>
            </a:r>
            <a:r>
              <a:rPr lang="ar-SA" sz="1600" dirty="0">
                <a:latin typeface="Alexandria" pitchFamily="2" charset="-78"/>
                <a:cs typeface="Alexandria" pitchFamily="2" charset="-78"/>
              </a:rPr>
              <a:t>يؤدي إلى </a:t>
            </a:r>
            <a:r>
              <a:rPr lang="ar-SA" sz="1600" dirty="0" smtClean="0">
                <a:latin typeface="Alexandria" pitchFamily="2" charset="-78"/>
                <a:cs typeface="Alexandria" pitchFamily="2" charset="-78"/>
              </a:rPr>
              <a:t>الاحتراق الوظيفي.</a:t>
            </a:r>
            <a:endParaRPr lang="ar-SA"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q"/>
            </a:pPr>
            <a:r>
              <a:rPr lang="ar-SA" sz="1700" dirty="0" smtClean="0">
                <a:solidFill>
                  <a:schemeClr val="accent2">
                    <a:lumMod val="75000"/>
                  </a:schemeClr>
                </a:solidFill>
                <a:latin typeface="Alexandria" pitchFamily="2" charset="-78"/>
                <a:cs typeface="Alexandria" pitchFamily="2" charset="-78"/>
              </a:rPr>
              <a:t>فروض النظرية:</a:t>
            </a:r>
          </a:p>
          <a:p>
            <a:pPr marL="342900" indent="-342900" algn="r" rtl="1">
              <a:lnSpc>
                <a:spcPct val="150000"/>
              </a:lnSpc>
              <a:buFont typeface="+mj-lt"/>
              <a:buAutoNum type="arabicPeriod"/>
            </a:pPr>
            <a:r>
              <a:rPr lang="ar-SA" sz="1600" dirty="0">
                <a:latin typeface="Alexandria" pitchFamily="2" charset="-78"/>
                <a:cs typeface="Alexandria" pitchFamily="2" charset="-78"/>
              </a:rPr>
              <a:t>ي</a:t>
            </a:r>
            <a:r>
              <a:rPr lang="ar-SA" sz="1600" dirty="0" smtClean="0">
                <a:latin typeface="Alexandria" pitchFamily="2" charset="-78"/>
                <a:cs typeface="Alexandria" pitchFamily="2" charset="-78"/>
              </a:rPr>
              <a:t>شعر </a:t>
            </a:r>
            <a:r>
              <a:rPr lang="ar-SA" sz="1600" dirty="0">
                <a:latin typeface="Alexandria" pitchFamily="2" charset="-78"/>
                <a:cs typeface="Alexandria" pitchFamily="2" charset="-78"/>
              </a:rPr>
              <a:t>الأفراد بأنهم غير قادرين على تحقيق أهدافهم أو أن إنجازاتهم غير ملحوظة، مما يزيد من الإحباط وفقدان الثقة بالنفس.</a:t>
            </a:r>
          </a:p>
          <a:p>
            <a:pPr marL="342900" indent="-342900" algn="r" rtl="1">
              <a:lnSpc>
                <a:spcPct val="150000"/>
              </a:lnSpc>
              <a:buFont typeface="+mj-lt"/>
              <a:buAutoNum type="arabicPeriod"/>
            </a:pPr>
            <a:r>
              <a:rPr lang="ar-SA" sz="1600" dirty="0" smtClean="0">
                <a:latin typeface="Alexandria" pitchFamily="2" charset="-78"/>
                <a:cs typeface="Alexandria" pitchFamily="2" charset="-78"/>
              </a:rPr>
              <a:t>يميل </a:t>
            </a:r>
            <a:r>
              <a:rPr lang="ar-SA" sz="1600" dirty="0">
                <a:latin typeface="Alexandria" pitchFamily="2" charset="-78"/>
                <a:cs typeface="Alexandria" pitchFamily="2" charset="-78"/>
              </a:rPr>
              <a:t>الأفراد </a:t>
            </a:r>
            <a:r>
              <a:rPr lang="ar-SA" sz="1600" dirty="0" smtClean="0">
                <a:latin typeface="Alexandria" pitchFamily="2" charset="-78"/>
                <a:cs typeface="Alexandria" pitchFamily="2" charset="-78"/>
              </a:rPr>
              <a:t>إلى </a:t>
            </a:r>
            <a:r>
              <a:rPr lang="ar-SA" sz="1600" dirty="0">
                <a:latin typeface="Alexandria" pitchFamily="2" charset="-78"/>
                <a:cs typeface="Alexandria" pitchFamily="2" charset="-78"/>
              </a:rPr>
              <a:t>الانسحاب من العلاقات </a:t>
            </a:r>
            <a:r>
              <a:rPr lang="ar-SA" sz="1600" dirty="0" smtClean="0">
                <a:latin typeface="Alexandria" pitchFamily="2" charset="-78"/>
                <a:cs typeface="Alexandria" pitchFamily="2" charset="-78"/>
              </a:rPr>
              <a:t>المهنية عندما يشعرون بالاستنزاف، </a:t>
            </a:r>
            <a:r>
              <a:rPr lang="ar-SA" sz="1600" dirty="0">
                <a:latin typeface="Alexandria" pitchFamily="2" charset="-78"/>
                <a:cs typeface="Alexandria" pitchFamily="2" charset="-78"/>
              </a:rPr>
              <a:t>مما يؤدي إلى </a:t>
            </a:r>
            <a:r>
              <a:rPr lang="ar-SA" sz="1600" dirty="0" smtClean="0">
                <a:latin typeface="Alexandria" pitchFamily="2" charset="-78"/>
                <a:cs typeface="Alexandria" pitchFamily="2" charset="-78"/>
              </a:rPr>
              <a:t>العزلة </a:t>
            </a:r>
            <a:r>
              <a:rPr lang="ar-SA" sz="1600" dirty="0">
                <a:latin typeface="Alexandria" pitchFamily="2" charset="-78"/>
                <a:cs typeface="Alexandria" pitchFamily="2" charset="-78"/>
              </a:rPr>
              <a:t>عن زملائهم.</a:t>
            </a:r>
          </a:p>
          <a:p>
            <a:pPr marL="342900" indent="-342900" algn="r" rtl="1">
              <a:lnSpc>
                <a:spcPct val="150000"/>
              </a:lnSpc>
              <a:buFont typeface="+mj-lt"/>
              <a:buAutoNum type="arabicPeriod"/>
            </a:pPr>
            <a:r>
              <a:rPr lang="ar-SA" sz="1600" dirty="0" smtClean="0">
                <a:latin typeface="Alexandria" pitchFamily="2" charset="-78"/>
                <a:cs typeface="Alexandria" pitchFamily="2" charset="-78"/>
              </a:rPr>
              <a:t>الضغوط اليومية المستمرة، </a:t>
            </a:r>
            <a:r>
              <a:rPr lang="ar-SA" sz="1600" dirty="0">
                <a:latin typeface="Alexandria" pitchFamily="2" charset="-78"/>
                <a:cs typeface="Alexandria" pitchFamily="2" charset="-78"/>
              </a:rPr>
              <a:t>مثل عبء العمل الزائد والمواعيد النهائية الضيقة، تساهم في </a:t>
            </a:r>
            <a:r>
              <a:rPr lang="ar-SA" sz="1600" dirty="0" smtClean="0">
                <a:latin typeface="Alexandria" pitchFamily="2" charset="-78"/>
                <a:cs typeface="Alexandria" pitchFamily="2" charset="-78"/>
              </a:rPr>
              <a:t>زيادة </a:t>
            </a:r>
            <a:r>
              <a:rPr lang="ar-SA" sz="1600" dirty="0">
                <a:latin typeface="Alexandria" pitchFamily="2" charset="-78"/>
                <a:cs typeface="Alexandria" pitchFamily="2" charset="-78"/>
              </a:rPr>
              <a:t>المشاعر السلبية</a:t>
            </a:r>
            <a:r>
              <a:rPr lang="ar-SA" sz="1600" dirty="0" smtClean="0">
                <a:latin typeface="Alexandria" pitchFamily="2" charset="-78"/>
                <a:cs typeface="Alexandria" pitchFamily="2" charset="-78"/>
              </a:rPr>
              <a:t>.</a:t>
            </a:r>
          </a:p>
          <a:p>
            <a:pPr algn="r" rtl="1">
              <a:lnSpc>
                <a:spcPct val="150000"/>
              </a:lnSpc>
            </a:pPr>
            <a:r>
              <a:rPr lang="ar-SA" sz="1600" dirty="0" smtClean="0">
                <a:solidFill>
                  <a:srgbClr val="002060"/>
                </a:solidFill>
                <a:latin typeface="Alexandria" pitchFamily="2" charset="-78"/>
                <a:cs typeface="Alexandria" pitchFamily="2" charset="-78"/>
              </a:rPr>
              <a:t>      تساعد </a:t>
            </a:r>
            <a:r>
              <a:rPr lang="ar-SA" sz="1600" dirty="0">
                <a:solidFill>
                  <a:srgbClr val="002060"/>
                </a:solidFill>
                <a:latin typeface="Alexandria" pitchFamily="2" charset="-78"/>
                <a:cs typeface="Alexandria" pitchFamily="2" charset="-78"/>
              </a:rPr>
              <a:t>هذه النظرية في فهم كيفية تأثير بيئة العمل على الصحة النفسية </a:t>
            </a:r>
            <a:r>
              <a:rPr lang="ar-SA" sz="1600" dirty="0" smtClean="0">
                <a:solidFill>
                  <a:srgbClr val="002060"/>
                </a:solidFill>
                <a:latin typeface="Alexandria" pitchFamily="2" charset="-78"/>
                <a:cs typeface="Alexandria" pitchFamily="2" charset="-78"/>
              </a:rPr>
              <a:t>للعاملين.</a:t>
            </a:r>
            <a:endParaRPr lang="ar-SA" sz="1600" dirty="0">
              <a:solidFill>
                <a:srgbClr val="002060"/>
              </a:solidFill>
              <a:latin typeface="Alexandria" pitchFamily="2" charset="-78"/>
              <a:cs typeface="Alexandria" pitchFamily="2" charset="-78"/>
            </a:endParaRPr>
          </a:p>
        </p:txBody>
      </p:sp>
      <p:sp>
        <p:nvSpPr>
          <p:cNvPr id="17" name="Freeform 8"/>
          <p:cNvSpPr/>
          <p:nvPr/>
        </p:nvSpPr>
        <p:spPr>
          <a:xfrm>
            <a:off x="78404" y="3851226"/>
            <a:ext cx="2575039" cy="3006774"/>
          </a:xfrm>
          <a:custGeom>
            <a:avLst/>
            <a:gdLst/>
            <a:ahLst/>
            <a:cxnLst/>
            <a:rect l="l" t="t" r="r" b="b"/>
            <a:pathLst>
              <a:path w="5135476" h="4114800">
                <a:moveTo>
                  <a:pt x="0" y="0"/>
                </a:moveTo>
                <a:lnTo>
                  <a:pt x="5135476" y="0"/>
                </a:lnTo>
                <a:lnTo>
                  <a:pt x="5135476" y="4114800"/>
                </a:lnTo>
                <a:lnTo>
                  <a:pt x="0" y="4114800"/>
                </a:lnTo>
                <a:lnTo>
                  <a:pt x="0" y="0"/>
                </a:lnTo>
                <a:close/>
              </a:path>
            </a:pathLst>
          </a:custGeom>
          <a:blipFill>
            <a:blip r:embed="rId4">
              <a:extLst>
                <a:ext uri="{96DAC541-7B7A-43D3-8B79-37D633B846F1}">
                  <asvg:svgBlip xmlns:asvg="http://schemas.microsoft.com/office/drawing/2016/SVG/main" xmlns="" r:embed="rId12"/>
                </a:ext>
              </a:extLst>
            </a:blip>
            <a:stretch>
              <a:fillRect/>
            </a:stretch>
          </a:blipFill>
        </p:spPr>
      </p:sp>
    </p:spTree>
    <p:extLst>
      <p:ext uri="{BB962C8B-B14F-4D97-AF65-F5344CB8AC3E}">
        <p14:creationId xmlns:p14="http://schemas.microsoft.com/office/powerpoint/2010/main" val="107308225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653443" y="1347804"/>
            <a:ext cx="4389042"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smtClean="0">
                <a:latin typeface="Alexandria" pitchFamily="2" charset="-78"/>
                <a:cs typeface="Alexandria" pitchFamily="2" charset="-78"/>
              </a:rPr>
              <a:t>النظريات التي تفسر الاحتراق الوظيفي</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108094" y="1854551"/>
            <a:ext cx="9120117" cy="443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26286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10" name="Freeform 3"/>
          <p:cNvSpPr/>
          <p:nvPr/>
        </p:nvSpPr>
        <p:spPr>
          <a:xfrm>
            <a:off x="1191986" y="5894156"/>
            <a:ext cx="1371600" cy="1005682"/>
          </a:xfrm>
          <a:custGeom>
            <a:avLst/>
            <a:gdLst/>
            <a:ahLst/>
            <a:cxnLst/>
            <a:rect l="l" t="t" r="r" b="b"/>
            <a:pathLst>
              <a:path w="4826863" h="3896019">
                <a:moveTo>
                  <a:pt x="0" y="0"/>
                </a:moveTo>
                <a:lnTo>
                  <a:pt x="4826863" y="0"/>
                </a:lnTo>
                <a:lnTo>
                  <a:pt x="4826863" y="3896019"/>
                </a:lnTo>
                <a:lnTo>
                  <a:pt x="0" y="3896019"/>
                </a:lnTo>
                <a:lnTo>
                  <a:pt x="0" y="0"/>
                </a:lnTo>
                <a:close/>
              </a:path>
            </a:pathLst>
          </a:custGeom>
          <a:blipFill>
            <a:blip r:embed="rId4"/>
            <a:stretch>
              <a:fillRect l="-24353" r="-13916"/>
            </a:stretch>
          </a:blipFill>
        </p:spPr>
      </p:sp>
      <p:sp>
        <p:nvSpPr>
          <p:cNvPr id="2" name="Rectangle 1"/>
          <p:cNvSpPr/>
          <p:nvPr/>
        </p:nvSpPr>
        <p:spPr>
          <a:xfrm>
            <a:off x="2108093" y="1887632"/>
            <a:ext cx="9009085" cy="4408899"/>
          </a:xfrm>
          <a:prstGeom prst="rect">
            <a:avLst/>
          </a:prstGeom>
          <a:noFill/>
        </p:spPr>
        <p:txBody>
          <a:bodyPr wrap="square">
            <a:spAutoFit/>
          </a:bodyPr>
          <a:lstStyle/>
          <a:p>
            <a:pPr marL="342900" indent="-342900" algn="r" rtl="1">
              <a:lnSpc>
                <a:spcPct val="150000"/>
              </a:lnSpc>
              <a:buFont typeface="+mj-lt"/>
              <a:buAutoNum type="arabicPeriod" startAt="2"/>
            </a:pPr>
            <a:r>
              <a:rPr lang="ar-SA" sz="1700" dirty="0" smtClean="0">
                <a:solidFill>
                  <a:srgbClr val="0070C0"/>
                </a:solidFill>
                <a:latin typeface="Alexandria" pitchFamily="2" charset="-78"/>
                <a:cs typeface="Alexandria" pitchFamily="2" charset="-78"/>
              </a:rPr>
              <a:t>نظرية التكيف: </a:t>
            </a:r>
            <a:r>
              <a:rPr lang="en-US" sz="1700" dirty="0" smtClean="0">
                <a:solidFill>
                  <a:srgbClr val="0070C0"/>
                </a:solidFill>
                <a:latin typeface="Alexandria" pitchFamily="2" charset="-78"/>
                <a:cs typeface="Alexandria" pitchFamily="2" charset="-78"/>
              </a:rPr>
              <a:t>Adaptation </a:t>
            </a:r>
            <a:r>
              <a:rPr lang="en-US" sz="1700" dirty="0">
                <a:solidFill>
                  <a:srgbClr val="0070C0"/>
                </a:solidFill>
                <a:latin typeface="Alexandria" pitchFamily="2" charset="-78"/>
                <a:cs typeface="Alexandria" pitchFamily="2" charset="-78"/>
              </a:rPr>
              <a:t>Theory</a:t>
            </a:r>
          </a:p>
          <a:p>
            <a:pPr marL="285750" indent="-285750" algn="r" rtl="1">
              <a:lnSpc>
                <a:spcPct val="150000"/>
              </a:lnSpc>
              <a:buClr>
                <a:schemeClr val="accent2">
                  <a:lumMod val="75000"/>
                </a:schemeClr>
              </a:buClr>
              <a:buFont typeface="Wingdings" panose="05000000000000000000" pitchFamily="2" charset="2"/>
              <a:buChar char="q"/>
            </a:pPr>
            <a:r>
              <a:rPr lang="ar-SA" sz="1700" dirty="0" smtClean="0">
                <a:latin typeface="Alexandria" pitchFamily="2" charset="-78"/>
                <a:cs typeface="Alexandria" pitchFamily="2" charset="-78"/>
              </a:rPr>
              <a:t>تشير </a:t>
            </a:r>
            <a:r>
              <a:rPr lang="ar-SA" sz="1700" dirty="0">
                <a:latin typeface="Alexandria" pitchFamily="2" charset="-78"/>
                <a:cs typeface="Alexandria" pitchFamily="2" charset="-78"/>
              </a:rPr>
              <a:t>هذه النظرية إلى أن الأفراد يتكيفون مع مستويات </a:t>
            </a:r>
            <a:r>
              <a:rPr lang="ar-SA" sz="1700" dirty="0" smtClean="0">
                <a:latin typeface="Alexandria" pitchFamily="2" charset="-78"/>
                <a:cs typeface="Alexandria" pitchFamily="2" charset="-78"/>
              </a:rPr>
              <a:t>ضغوط العمل المختلفة</a:t>
            </a:r>
            <a:r>
              <a:rPr lang="ar-SA" sz="1700" dirty="0">
                <a:latin typeface="Alexandria" pitchFamily="2" charset="-78"/>
                <a:cs typeface="Alexandria" pitchFamily="2" charset="-78"/>
              </a:rPr>
              <a:t>،</a:t>
            </a:r>
            <a:r>
              <a:rPr lang="ar-SA" sz="1700" dirty="0" smtClean="0">
                <a:latin typeface="Alexandria" pitchFamily="2" charset="-78"/>
                <a:cs typeface="Alexandria" pitchFamily="2" charset="-78"/>
              </a:rPr>
              <a:t> وعندما </a:t>
            </a:r>
            <a:r>
              <a:rPr lang="ar-SA" sz="1700" dirty="0">
                <a:latin typeface="Alexandria" pitchFamily="2" charset="-78"/>
                <a:cs typeface="Alexandria" pitchFamily="2" charset="-78"/>
              </a:rPr>
              <a:t>يتجاوز الضغط حدود التحمل، يحدث الاحتراق. </a:t>
            </a:r>
            <a:endParaRPr lang="ar-SA" sz="1700" dirty="0" smtClean="0">
              <a:latin typeface="Alexandria" pitchFamily="2" charset="-78"/>
              <a:cs typeface="Alexandria" pitchFamily="2" charset="-78"/>
            </a:endParaRPr>
          </a:p>
          <a:p>
            <a:pPr marL="285750" indent="-285750" algn="r" rtl="1">
              <a:lnSpc>
                <a:spcPct val="150000"/>
              </a:lnSpc>
              <a:buFont typeface="Wingdings" panose="05000000000000000000" pitchFamily="2" charset="2"/>
              <a:buChar char="q"/>
            </a:pPr>
            <a:r>
              <a:rPr lang="ar-SA" sz="1700" dirty="0" smtClean="0">
                <a:solidFill>
                  <a:schemeClr val="accent2">
                    <a:lumMod val="75000"/>
                  </a:schemeClr>
                </a:solidFill>
                <a:latin typeface="Alexandria" pitchFamily="2" charset="-78"/>
                <a:cs typeface="Alexandria" pitchFamily="2" charset="-78"/>
              </a:rPr>
              <a:t>فروض النظرية:</a:t>
            </a:r>
          </a:p>
          <a:p>
            <a:pPr marL="342900" indent="-342900" algn="r" rtl="1">
              <a:lnSpc>
                <a:spcPct val="150000"/>
              </a:lnSpc>
              <a:buFont typeface="+mj-lt"/>
              <a:buAutoNum type="arabicPeriod"/>
            </a:pPr>
            <a:r>
              <a:rPr lang="ar-SA" sz="1700" dirty="0" smtClean="0">
                <a:latin typeface="Alexandria" pitchFamily="2" charset="-78"/>
                <a:cs typeface="Alexandria" pitchFamily="2" charset="-78"/>
              </a:rPr>
              <a:t>الأفراد </a:t>
            </a:r>
            <a:r>
              <a:rPr lang="ar-SA" sz="1700" dirty="0">
                <a:latin typeface="Alexandria" pitchFamily="2" charset="-78"/>
                <a:cs typeface="Alexandria" pitchFamily="2" charset="-78"/>
              </a:rPr>
              <a:t>يمتلكون قدرة طبيعية على التكيف مع المواقف الصعبة، مما يساعدهم على مواجهة الضغوط بشكل أكثر </a:t>
            </a:r>
            <a:r>
              <a:rPr lang="ar-SA" sz="1700" dirty="0" smtClean="0">
                <a:latin typeface="Alexandria" pitchFamily="2" charset="-78"/>
                <a:cs typeface="Alexandria" pitchFamily="2" charset="-78"/>
              </a:rPr>
              <a:t>فعالية.</a:t>
            </a:r>
          </a:p>
          <a:p>
            <a:pPr marL="342900" indent="-342900" algn="r" rtl="1">
              <a:lnSpc>
                <a:spcPct val="150000"/>
              </a:lnSpc>
              <a:buFont typeface="+mj-lt"/>
              <a:buAutoNum type="arabicPeriod"/>
            </a:pPr>
            <a:r>
              <a:rPr lang="ar-SA" sz="1700" dirty="0" smtClean="0">
                <a:latin typeface="Alexandria" pitchFamily="2" charset="-78"/>
                <a:cs typeface="Alexandria" pitchFamily="2" charset="-78"/>
              </a:rPr>
              <a:t>يتغير </a:t>
            </a:r>
            <a:r>
              <a:rPr lang="ar-SA" sz="1700" dirty="0">
                <a:latin typeface="Alexandria" pitchFamily="2" charset="-78"/>
                <a:cs typeface="Alexandria" pitchFamily="2" charset="-78"/>
              </a:rPr>
              <a:t>سلوك الأفراد استجابةً للتحديات الجديدة، حيث يقومون بتعديل استراتيجياتهم لمواجهة </a:t>
            </a:r>
            <a:r>
              <a:rPr lang="ar-SA" sz="1700" dirty="0" smtClean="0">
                <a:latin typeface="Alexandria" pitchFamily="2" charset="-78"/>
                <a:cs typeface="Alexandria" pitchFamily="2" charset="-78"/>
              </a:rPr>
              <a:t>الضغوط.</a:t>
            </a:r>
          </a:p>
          <a:p>
            <a:pPr marL="342900" indent="-342900" algn="r" rtl="1">
              <a:lnSpc>
                <a:spcPct val="150000"/>
              </a:lnSpc>
              <a:buFont typeface="+mj-lt"/>
              <a:buAutoNum type="arabicPeriod"/>
            </a:pPr>
            <a:r>
              <a:rPr lang="ar-SA" sz="1700" dirty="0" smtClean="0">
                <a:latin typeface="Alexandria" pitchFamily="2" charset="-78"/>
                <a:cs typeface="Alexandria" pitchFamily="2" charset="-78"/>
              </a:rPr>
              <a:t>عندما </a:t>
            </a:r>
            <a:r>
              <a:rPr lang="ar-SA" sz="1700" dirty="0">
                <a:latin typeface="Alexandria" pitchFamily="2" charset="-78"/>
                <a:cs typeface="Alexandria" pitchFamily="2" charset="-78"/>
              </a:rPr>
              <a:t>تكون الضغوط المستمرة تفوق قدرة الفرد على التكيف، </a:t>
            </a:r>
            <a:r>
              <a:rPr lang="ar-SA" sz="1700" dirty="0" smtClean="0">
                <a:latin typeface="Alexandria" pitchFamily="2" charset="-78"/>
                <a:cs typeface="Alexandria" pitchFamily="2" charset="-78"/>
              </a:rPr>
              <a:t>يحدث الاحتراق الوظيفي.</a:t>
            </a:r>
            <a:endParaRPr lang="ar-SA" sz="1700" dirty="0">
              <a:latin typeface="Alexandria" pitchFamily="2" charset="-78"/>
              <a:cs typeface="Alexandria" pitchFamily="2" charset="-78"/>
            </a:endParaRPr>
          </a:p>
          <a:p>
            <a:pPr marL="342900" indent="-342900" algn="r" rtl="1">
              <a:lnSpc>
                <a:spcPct val="150000"/>
              </a:lnSpc>
              <a:buFont typeface="+mj-lt"/>
              <a:buAutoNum type="arabicPeriod"/>
            </a:pPr>
            <a:r>
              <a:rPr lang="ar-SA" sz="1700" dirty="0" smtClean="0">
                <a:latin typeface="Alexandria" pitchFamily="2" charset="-78"/>
                <a:cs typeface="Alexandria" pitchFamily="2" charset="-78"/>
              </a:rPr>
              <a:t>الدعم </a:t>
            </a:r>
            <a:r>
              <a:rPr lang="ar-SA" sz="1700" dirty="0">
                <a:latin typeface="Alexandria" pitchFamily="2" charset="-78"/>
                <a:cs typeface="Alexandria" pitchFamily="2" charset="-78"/>
              </a:rPr>
              <a:t>من </a:t>
            </a:r>
            <a:r>
              <a:rPr lang="ar-SA" sz="1700" dirty="0" smtClean="0">
                <a:latin typeface="Alexandria" pitchFamily="2" charset="-78"/>
                <a:cs typeface="Alexandria" pitchFamily="2" charset="-78"/>
              </a:rPr>
              <a:t>الزملاء </a:t>
            </a:r>
            <a:r>
              <a:rPr lang="ar-SA" sz="1700" dirty="0">
                <a:latin typeface="Alexandria" pitchFamily="2" charset="-78"/>
                <a:cs typeface="Alexandria" pitchFamily="2" charset="-78"/>
              </a:rPr>
              <a:t>يمكن أن يعزز من قدرة الأفراد على التكيف مع الضغوط، مما يقلل من مخاطر الاحتراق الوظيفي</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p:txBody>
      </p:sp>
      <p:pic>
        <p:nvPicPr>
          <p:cNvPr id="15" name="Picture 14"/>
          <p:cNvPicPr>
            <a:picLocks noChangeAspect="1"/>
          </p:cNvPicPr>
          <p:nvPr/>
        </p:nvPicPr>
        <p:blipFill rotWithShape="1">
          <a:blip r:embed="rId5"/>
          <a:srcRect l="36931" t="46107" r="38163" b="26481"/>
          <a:stretch/>
        </p:blipFill>
        <p:spPr>
          <a:xfrm>
            <a:off x="17584" y="2761775"/>
            <a:ext cx="2061387" cy="1879934"/>
          </a:xfrm>
          <a:prstGeom prst="rect">
            <a:avLst/>
          </a:prstGeom>
        </p:spPr>
      </p:pic>
    </p:spTree>
    <p:extLst>
      <p:ext uri="{BB962C8B-B14F-4D97-AF65-F5344CB8AC3E}">
        <p14:creationId xmlns:p14="http://schemas.microsoft.com/office/powerpoint/2010/main" val="84549555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653443" y="1347804"/>
            <a:ext cx="4389042"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smtClean="0">
                <a:latin typeface="Alexandria" pitchFamily="2" charset="-78"/>
                <a:cs typeface="Alexandria" pitchFamily="2" charset="-78"/>
              </a:rPr>
              <a:t>النظريات التي تفسر الاحتراق الوظيفي</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108094" y="1854551"/>
            <a:ext cx="9120117" cy="443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26286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2" name="Rectangle 1"/>
          <p:cNvSpPr/>
          <p:nvPr/>
        </p:nvSpPr>
        <p:spPr>
          <a:xfrm>
            <a:off x="2108093" y="1887632"/>
            <a:ext cx="9009085" cy="4408899"/>
          </a:xfrm>
          <a:prstGeom prst="rect">
            <a:avLst/>
          </a:prstGeom>
          <a:noFill/>
        </p:spPr>
        <p:txBody>
          <a:bodyPr wrap="square">
            <a:spAutoFit/>
          </a:bodyPr>
          <a:lstStyle/>
          <a:p>
            <a:pPr marL="342900" indent="-342900" algn="r" rtl="1">
              <a:lnSpc>
                <a:spcPct val="150000"/>
              </a:lnSpc>
              <a:buFont typeface="+mj-lt"/>
              <a:buAutoNum type="arabicPeriod" startAt="3"/>
            </a:pPr>
            <a:r>
              <a:rPr lang="ar-SA" sz="1700" dirty="0" smtClean="0">
                <a:solidFill>
                  <a:srgbClr val="0070C0"/>
                </a:solidFill>
                <a:latin typeface="Alexandria" pitchFamily="2" charset="-78"/>
                <a:cs typeface="Alexandria" pitchFamily="2" charset="-78"/>
              </a:rPr>
              <a:t>نظرية الدور الاجتماعي: </a:t>
            </a:r>
            <a:r>
              <a:rPr lang="en-US" sz="1700" dirty="0" smtClean="0">
                <a:solidFill>
                  <a:srgbClr val="0070C0"/>
                </a:solidFill>
                <a:latin typeface="Alexandria" pitchFamily="2" charset="-78"/>
                <a:cs typeface="Alexandria" pitchFamily="2" charset="-78"/>
              </a:rPr>
              <a:t>The Role </a:t>
            </a:r>
            <a:r>
              <a:rPr lang="en-US" sz="1700" dirty="0">
                <a:solidFill>
                  <a:srgbClr val="0070C0"/>
                </a:solidFill>
                <a:latin typeface="Alexandria" pitchFamily="2" charset="-78"/>
                <a:cs typeface="Alexandria" pitchFamily="2" charset="-78"/>
              </a:rPr>
              <a:t>Theory</a:t>
            </a:r>
          </a:p>
          <a:p>
            <a:pPr marL="285750" indent="-285750" algn="r" rtl="1">
              <a:lnSpc>
                <a:spcPct val="150000"/>
              </a:lnSpc>
              <a:buClr>
                <a:schemeClr val="accent2">
                  <a:lumMod val="75000"/>
                </a:schemeClr>
              </a:buClr>
              <a:buFont typeface="Wingdings" panose="05000000000000000000" pitchFamily="2" charset="2"/>
              <a:buChar char="q"/>
            </a:pPr>
            <a:r>
              <a:rPr lang="ar-SA" sz="1700" dirty="0" smtClean="0">
                <a:latin typeface="Alexandria" pitchFamily="2" charset="-78"/>
                <a:cs typeface="Alexandria" pitchFamily="2" charset="-78"/>
              </a:rPr>
              <a:t>تشير النظرية إلى أن الأفراد </a:t>
            </a:r>
            <a:r>
              <a:rPr lang="ar-SA" sz="1700" dirty="0">
                <a:latin typeface="Alexandria" pitchFamily="2" charset="-78"/>
                <a:cs typeface="Alexandria" pitchFamily="2" charset="-78"/>
              </a:rPr>
              <a:t>قد يعانون من الضغط عندما تكون الأدوار الموكلة إليهم غير واضحة أو متناقضة</a:t>
            </a:r>
            <a:r>
              <a:rPr lang="ar-SA" sz="1700" dirty="0" smtClean="0">
                <a:latin typeface="Alexandria" pitchFamily="2" charset="-78"/>
                <a:cs typeface="Alexandria" pitchFamily="2" charset="-78"/>
              </a:rPr>
              <a:t>.</a:t>
            </a:r>
            <a:r>
              <a:rPr lang="ar-SA" sz="1700" dirty="0">
                <a:latin typeface="Alexandria" pitchFamily="2" charset="-78"/>
                <a:cs typeface="Alexandria" pitchFamily="2" charset="-78"/>
              </a:rPr>
              <a:t> </a:t>
            </a:r>
            <a:r>
              <a:rPr lang="ar-SA" sz="1700" dirty="0" smtClean="0">
                <a:latin typeface="Alexandria" pitchFamily="2" charset="-78"/>
                <a:cs typeface="Alexandria" pitchFamily="2" charset="-78"/>
              </a:rPr>
              <a:t>فعدم </a:t>
            </a:r>
            <a:r>
              <a:rPr lang="ar-SA" sz="1700" dirty="0">
                <a:latin typeface="Alexandria" pitchFamily="2" charset="-78"/>
                <a:cs typeface="Alexandria" pitchFamily="2" charset="-78"/>
              </a:rPr>
              <a:t>وضوح </a:t>
            </a:r>
            <a:r>
              <a:rPr lang="ar-SA" sz="1700" dirty="0" smtClean="0">
                <a:latin typeface="Alexandria" pitchFamily="2" charset="-78"/>
                <a:cs typeface="Alexandria" pitchFamily="2" charset="-78"/>
              </a:rPr>
              <a:t>الأدوار يمكن أن </a:t>
            </a:r>
            <a:r>
              <a:rPr lang="ar-SA" sz="1700" dirty="0">
                <a:latin typeface="Alexandria" pitchFamily="2" charset="-78"/>
                <a:cs typeface="Alexandria" pitchFamily="2" charset="-78"/>
              </a:rPr>
              <a:t>يؤدي إلى القلق والإجهاد، مما يسهم في </a:t>
            </a:r>
            <a:r>
              <a:rPr lang="ar-SA" sz="1700" dirty="0" smtClean="0">
                <a:latin typeface="Alexandria" pitchFamily="2" charset="-78"/>
                <a:cs typeface="Alexandria" pitchFamily="2" charset="-78"/>
              </a:rPr>
              <a:t>الاحتراق الوظيفي.</a:t>
            </a:r>
            <a:endParaRPr lang="ar-SA" sz="17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q"/>
            </a:pPr>
            <a:r>
              <a:rPr lang="ar-SA" sz="1700" dirty="0" smtClean="0">
                <a:solidFill>
                  <a:schemeClr val="accent2">
                    <a:lumMod val="75000"/>
                  </a:schemeClr>
                </a:solidFill>
                <a:latin typeface="Alexandria" pitchFamily="2" charset="-78"/>
                <a:cs typeface="Alexandria" pitchFamily="2" charset="-78"/>
              </a:rPr>
              <a:t>فروض النظرية:</a:t>
            </a:r>
          </a:p>
          <a:p>
            <a:pPr marL="342900" indent="-342900" algn="r" rtl="1">
              <a:lnSpc>
                <a:spcPct val="150000"/>
              </a:lnSpc>
              <a:buFont typeface="+mj-lt"/>
              <a:buAutoNum type="arabicPeriod"/>
            </a:pPr>
            <a:r>
              <a:rPr lang="ar-SA" sz="1700" dirty="0" smtClean="0">
                <a:latin typeface="Alexandria" pitchFamily="2" charset="-78"/>
                <a:cs typeface="Alexandria" pitchFamily="2" charset="-78"/>
              </a:rPr>
              <a:t>عندما </a:t>
            </a:r>
            <a:r>
              <a:rPr lang="ar-SA" sz="1700" dirty="0">
                <a:latin typeface="Alexandria" pitchFamily="2" charset="-78"/>
                <a:cs typeface="Alexandria" pitchFamily="2" charset="-78"/>
              </a:rPr>
              <a:t>يكون هناك تضارب بين </a:t>
            </a:r>
            <a:r>
              <a:rPr lang="ar-SA" sz="1700" dirty="0" smtClean="0">
                <a:latin typeface="Alexandria" pitchFamily="2" charset="-78"/>
                <a:cs typeface="Alexandria" pitchFamily="2" charset="-78"/>
              </a:rPr>
              <a:t>الأدوار التي يقوم بها الفرد </a:t>
            </a:r>
            <a:r>
              <a:rPr lang="ar-SA" sz="1700" dirty="0">
                <a:latin typeface="Alexandria" pitchFamily="2" charset="-78"/>
                <a:cs typeface="Alexandria" pitchFamily="2" charset="-78"/>
              </a:rPr>
              <a:t>(مثل العمل والعائلة)، يمكن أن يحدث ضغط يؤدي إلى الاحتراق </a:t>
            </a:r>
            <a:r>
              <a:rPr lang="ar-SA" sz="1700" dirty="0" smtClean="0">
                <a:latin typeface="Alexandria" pitchFamily="2" charset="-78"/>
                <a:cs typeface="Alexandria" pitchFamily="2" charset="-78"/>
              </a:rPr>
              <a:t>الوظيفي.</a:t>
            </a:r>
          </a:p>
          <a:p>
            <a:pPr marL="342900" indent="-342900" algn="r" rtl="1">
              <a:lnSpc>
                <a:spcPct val="150000"/>
              </a:lnSpc>
              <a:buFont typeface="+mj-lt"/>
              <a:buAutoNum type="arabicPeriod"/>
            </a:pPr>
            <a:r>
              <a:rPr lang="ar-SA" sz="1700" dirty="0" smtClean="0">
                <a:latin typeface="Alexandria" pitchFamily="2" charset="-78"/>
                <a:cs typeface="Alexandria" pitchFamily="2" charset="-78"/>
              </a:rPr>
              <a:t>عدم وضوح الأدوار يمكن أن يؤدي إلى القلق والإجهاد، مما يسهم في الاحتراق </a:t>
            </a:r>
            <a:r>
              <a:rPr lang="ar-SA" sz="1700" dirty="0">
                <a:latin typeface="Alexandria" pitchFamily="2" charset="-78"/>
                <a:cs typeface="Alexandria" pitchFamily="2" charset="-78"/>
              </a:rPr>
              <a:t>الوظيفي.</a:t>
            </a:r>
          </a:p>
          <a:p>
            <a:pPr marL="342900" indent="-342900" algn="r" rtl="1">
              <a:lnSpc>
                <a:spcPct val="150000"/>
              </a:lnSpc>
              <a:buFont typeface="+mj-lt"/>
              <a:buAutoNum type="arabicPeriod"/>
            </a:pPr>
            <a:r>
              <a:rPr lang="ar-SA" sz="1700" dirty="0">
                <a:latin typeface="Alexandria" pitchFamily="2" charset="-78"/>
                <a:cs typeface="Alexandria" pitchFamily="2" charset="-78"/>
              </a:rPr>
              <a:t>الأفراد الذين يشعرون بأن لديهم سيطرة أكبر على أدوارهم </a:t>
            </a:r>
            <a:r>
              <a:rPr lang="ar-SA" sz="1700" dirty="0" smtClean="0">
                <a:latin typeface="Alexandria" pitchFamily="2" charset="-78"/>
                <a:cs typeface="Alexandria" pitchFamily="2" charset="-78"/>
              </a:rPr>
              <a:t>يكونوا أقل عرضه </a:t>
            </a:r>
            <a:r>
              <a:rPr lang="ar-SA" sz="1700" dirty="0">
                <a:latin typeface="Alexandria" pitchFamily="2" charset="-78"/>
                <a:cs typeface="Alexandria" pitchFamily="2" charset="-78"/>
              </a:rPr>
              <a:t>من الاحتراق.</a:t>
            </a:r>
          </a:p>
          <a:p>
            <a:pPr algn="r" rtl="1">
              <a:lnSpc>
                <a:spcPct val="150000"/>
              </a:lnSpc>
            </a:pPr>
            <a:r>
              <a:rPr lang="ar-SA" sz="1700" dirty="0" smtClean="0">
                <a:latin typeface="Alexandria" pitchFamily="2" charset="-78"/>
                <a:cs typeface="Alexandria" pitchFamily="2" charset="-78"/>
              </a:rPr>
              <a:t>    </a:t>
            </a:r>
            <a:r>
              <a:rPr lang="ar-SA" sz="1700" dirty="0" smtClean="0">
                <a:solidFill>
                  <a:srgbClr val="002060"/>
                </a:solidFill>
                <a:latin typeface="Alexandria" pitchFamily="2" charset="-78"/>
                <a:cs typeface="Alexandria" pitchFamily="2" charset="-78"/>
              </a:rPr>
              <a:t>من </a:t>
            </a:r>
            <a:r>
              <a:rPr lang="ar-SA" sz="1700" dirty="0">
                <a:solidFill>
                  <a:srgbClr val="002060"/>
                </a:solidFill>
                <a:latin typeface="Alexandria" pitchFamily="2" charset="-78"/>
                <a:cs typeface="Alexandria" pitchFamily="2" charset="-78"/>
              </a:rPr>
              <a:t>خلال التعرف على الأدوار </a:t>
            </a:r>
            <a:r>
              <a:rPr lang="ar-SA" sz="1700" dirty="0" smtClean="0">
                <a:solidFill>
                  <a:srgbClr val="002060"/>
                </a:solidFill>
                <a:latin typeface="Alexandria" pitchFamily="2" charset="-78"/>
                <a:cs typeface="Alexandria" pitchFamily="2" charset="-78"/>
              </a:rPr>
              <a:t>وتوقعاتها</a:t>
            </a:r>
            <a:r>
              <a:rPr lang="ar-SA" sz="1700" dirty="0">
                <a:solidFill>
                  <a:srgbClr val="002060"/>
                </a:solidFill>
                <a:latin typeface="Alexandria" pitchFamily="2" charset="-78"/>
                <a:cs typeface="Alexandria" pitchFamily="2" charset="-78"/>
              </a:rPr>
              <a:t>، يمكن للأفراد والمنظمات اتخاذ خطوات للحد من الضغط وتحسين بيئة العمل.</a:t>
            </a:r>
          </a:p>
        </p:txBody>
      </p:sp>
      <p:sp>
        <p:nvSpPr>
          <p:cNvPr id="14" name="Freeform 2"/>
          <p:cNvSpPr/>
          <p:nvPr/>
        </p:nvSpPr>
        <p:spPr>
          <a:xfrm>
            <a:off x="0" y="4559026"/>
            <a:ext cx="2116107" cy="2325080"/>
          </a:xfrm>
          <a:custGeom>
            <a:avLst/>
            <a:gdLst/>
            <a:ahLst/>
            <a:cxnLst/>
            <a:rect l="l" t="t" r="r" b="b"/>
            <a:pathLst>
              <a:path w="4043798" h="3144053">
                <a:moveTo>
                  <a:pt x="0" y="0"/>
                </a:moveTo>
                <a:lnTo>
                  <a:pt x="4043798" y="0"/>
                </a:lnTo>
                <a:lnTo>
                  <a:pt x="4043798" y="3144053"/>
                </a:lnTo>
                <a:lnTo>
                  <a:pt x="0" y="3144053"/>
                </a:lnTo>
                <a:lnTo>
                  <a:pt x="0" y="0"/>
                </a:lnTo>
                <a:close/>
              </a:path>
            </a:pathLst>
          </a:custGeom>
          <a:blipFill>
            <a:blip r:embed="rId4"/>
            <a:stretch>
              <a:fillRect/>
            </a:stretch>
          </a:blipFill>
        </p:spPr>
      </p:sp>
    </p:spTree>
    <p:extLst>
      <p:ext uri="{BB962C8B-B14F-4D97-AF65-F5344CB8AC3E}">
        <p14:creationId xmlns:p14="http://schemas.microsoft.com/office/powerpoint/2010/main" val="383615294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653443" y="1347804"/>
            <a:ext cx="4389042"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smtClean="0">
                <a:latin typeface="Alexandria" pitchFamily="2" charset="-78"/>
                <a:cs typeface="Alexandria" pitchFamily="2" charset="-78"/>
              </a:rPr>
              <a:t>النظريات التي تفسر الاحتراق الوظيفي</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847158" y="1854551"/>
            <a:ext cx="9381054" cy="4229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26286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2" name="Rectangle 1"/>
          <p:cNvSpPr/>
          <p:nvPr/>
        </p:nvSpPr>
        <p:spPr>
          <a:xfrm>
            <a:off x="1847157" y="1887632"/>
            <a:ext cx="9270021" cy="4154984"/>
          </a:xfrm>
          <a:prstGeom prst="rect">
            <a:avLst/>
          </a:prstGeom>
          <a:noFill/>
        </p:spPr>
        <p:txBody>
          <a:bodyPr wrap="square">
            <a:spAutoFit/>
          </a:bodyPr>
          <a:lstStyle/>
          <a:p>
            <a:pPr marL="342900" indent="-342900" algn="r" rtl="1">
              <a:lnSpc>
                <a:spcPct val="150000"/>
              </a:lnSpc>
              <a:buFont typeface="+mj-lt"/>
              <a:buAutoNum type="arabicPeriod" startAt="4"/>
            </a:pPr>
            <a:r>
              <a:rPr lang="ar-SA" sz="1700" dirty="0">
                <a:solidFill>
                  <a:srgbClr val="0070C0"/>
                </a:solidFill>
                <a:latin typeface="Alexandria" pitchFamily="2" charset="-78"/>
                <a:cs typeface="Alexandria" pitchFamily="2" charset="-78"/>
              </a:rPr>
              <a:t>نظرية التوازن بين الجهد والمكافأة</a:t>
            </a:r>
            <a:r>
              <a:rPr lang="ar-SA" sz="1700" dirty="0" smtClean="0">
                <a:solidFill>
                  <a:srgbClr val="0070C0"/>
                </a:solidFill>
                <a:latin typeface="Alexandria" pitchFamily="2" charset="-78"/>
                <a:cs typeface="Alexandria" pitchFamily="2" charset="-78"/>
              </a:rPr>
              <a:t>: </a:t>
            </a:r>
            <a:r>
              <a:rPr lang="en-US" sz="1700" dirty="0">
                <a:solidFill>
                  <a:srgbClr val="0070C0"/>
                </a:solidFill>
                <a:latin typeface="Alexandria" pitchFamily="2" charset="-78"/>
                <a:cs typeface="Alexandria" pitchFamily="2" charset="-78"/>
              </a:rPr>
              <a:t>Effort-Reward</a:t>
            </a:r>
            <a:r>
              <a:rPr lang="en-US" sz="1700" dirty="0">
                <a:latin typeface="Alexandria" pitchFamily="2" charset="-78"/>
                <a:cs typeface="Alexandria" pitchFamily="2" charset="-78"/>
              </a:rPr>
              <a:t> </a:t>
            </a:r>
            <a:r>
              <a:rPr lang="en-US" sz="1700" dirty="0" smtClean="0">
                <a:solidFill>
                  <a:srgbClr val="0070C0"/>
                </a:solidFill>
                <a:latin typeface="Alexandria" pitchFamily="2" charset="-78"/>
                <a:cs typeface="Alexandria" pitchFamily="2" charset="-78"/>
              </a:rPr>
              <a:t>Imbalance Theory</a:t>
            </a:r>
            <a:endParaRPr lang="en-US" sz="1700" dirty="0">
              <a:solidFill>
                <a:srgbClr val="0070C0"/>
              </a:solidFill>
              <a:latin typeface="Alexandria" pitchFamily="2" charset="-78"/>
              <a:cs typeface="Alexandria" pitchFamily="2" charset="-78"/>
            </a:endParaRPr>
          </a:p>
          <a:p>
            <a:pPr marL="285750" indent="-285750" algn="r" rtl="1">
              <a:lnSpc>
                <a:spcPct val="150000"/>
              </a:lnSpc>
              <a:buClr>
                <a:schemeClr val="accent2">
                  <a:lumMod val="75000"/>
                </a:schemeClr>
              </a:buClr>
              <a:buFont typeface="Wingdings" panose="05000000000000000000" pitchFamily="2" charset="2"/>
              <a:buChar char="q"/>
            </a:pPr>
            <a:r>
              <a:rPr lang="ar-SA" sz="1700" dirty="0" smtClean="0">
                <a:latin typeface="Alexandria" pitchFamily="2" charset="-78"/>
                <a:cs typeface="Alexandria" pitchFamily="2" charset="-78"/>
              </a:rPr>
              <a:t>تفترض النظرية </a:t>
            </a:r>
            <a:r>
              <a:rPr lang="ar-SA" sz="1700" dirty="0">
                <a:latin typeface="Alexandria" pitchFamily="2" charset="-78"/>
                <a:cs typeface="Alexandria" pitchFamily="2" charset="-78"/>
              </a:rPr>
              <a:t>أن الاحتراق يحدث عندما يكون هناك </a:t>
            </a:r>
            <a:r>
              <a:rPr lang="ar-SA" sz="1700" u="sng" dirty="0">
                <a:latin typeface="Alexandria" pitchFamily="2" charset="-78"/>
                <a:cs typeface="Alexandria" pitchFamily="2" charset="-78"/>
              </a:rPr>
              <a:t>عدم توازن </a:t>
            </a:r>
            <a:r>
              <a:rPr lang="ar-SA" sz="1700" dirty="0">
                <a:latin typeface="Alexandria" pitchFamily="2" charset="-78"/>
                <a:cs typeface="Alexandria" pitchFamily="2" charset="-78"/>
              </a:rPr>
              <a:t>بين الجهد المبذول والمكافآت المتلقاة في </a:t>
            </a:r>
            <a:r>
              <a:rPr lang="ar-SA" sz="1700" dirty="0" smtClean="0">
                <a:latin typeface="Alexandria" pitchFamily="2" charset="-78"/>
                <a:cs typeface="Alexandria" pitchFamily="2" charset="-78"/>
              </a:rPr>
              <a:t>العمل.</a:t>
            </a:r>
            <a:endParaRPr lang="ar-SA" sz="17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q"/>
            </a:pPr>
            <a:r>
              <a:rPr lang="ar-SA" sz="1700" dirty="0" smtClean="0">
                <a:solidFill>
                  <a:schemeClr val="accent2">
                    <a:lumMod val="75000"/>
                  </a:schemeClr>
                </a:solidFill>
                <a:latin typeface="Alexandria" pitchFamily="2" charset="-78"/>
                <a:cs typeface="Alexandria" pitchFamily="2" charset="-78"/>
              </a:rPr>
              <a:t>وتشير النظرية إلى عدة مفاهيم هي:</a:t>
            </a:r>
          </a:p>
          <a:p>
            <a:pPr marL="342900" indent="-342900" algn="r" rtl="1">
              <a:lnSpc>
                <a:spcPct val="150000"/>
              </a:lnSpc>
              <a:buFont typeface="+mj-lt"/>
              <a:buAutoNum type="arabicPeriod"/>
            </a:pPr>
            <a:r>
              <a:rPr lang="ar-SA" sz="1700" dirty="0" smtClean="0">
                <a:latin typeface="Alexandria" pitchFamily="2" charset="-78"/>
                <a:cs typeface="Alexandria" pitchFamily="2" charset="-78"/>
              </a:rPr>
              <a:t>الجهد المبذول: يشير إلى العمل والجهد الذي يبذله الفرد في أداء مهامه.</a:t>
            </a:r>
          </a:p>
          <a:p>
            <a:pPr marL="342900" indent="-342900" algn="r" rtl="1">
              <a:lnSpc>
                <a:spcPct val="150000"/>
              </a:lnSpc>
              <a:buFont typeface="+mj-lt"/>
              <a:buAutoNum type="arabicPeriod"/>
            </a:pPr>
            <a:r>
              <a:rPr lang="ar-SA" sz="1700" dirty="0" smtClean="0">
                <a:latin typeface="Alexandria" pitchFamily="2" charset="-78"/>
                <a:cs typeface="Alexandria" pitchFamily="2" charset="-78"/>
              </a:rPr>
              <a:t>المكافآت: تشمل التعويضات المالية، التقدير، الدعم الاجتماعي من الزملاء والمديرين.</a:t>
            </a:r>
          </a:p>
          <a:p>
            <a:pPr marL="342900" indent="-342900" algn="r" rtl="1">
              <a:lnSpc>
                <a:spcPct val="150000"/>
              </a:lnSpc>
              <a:buFont typeface="+mj-lt"/>
              <a:buAutoNum type="arabicPeriod"/>
            </a:pPr>
            <a:r>
              <a:rPr lang="ar-SA" sz="1700" dirty="0" smtClean="0">
                <a:latin typeface="Alexandria" pitchFamily="2" charset="-78"/>
                <a:cs typeface="Alexandria" pitchFamily="2" charset="-78"/>
              </a:rPr>
              <a:t>عدم التوازن: </a:t>
            </a:r>
            <a:r>
              <a:rPr lang="ar-SA" sz="1700" dirty="0">
                <a:latin typeface="Alexandria" pitchFamily="2" charset="-78"/>
                <a:cs typeface="Alexandria" pitchFamily="2" charset="-78"/>
              </a:rPr>
              <a:t>يحدث عندما يشعر </a:t>
            </a:r>
            <a:r>
              <a:rPr lang="ar-SA" sz="1700" dirty="0" smtClean="0">
                <a:latin typeface="Alexandria" pitchFamily="2" charset="-78"/>
                <a:cs typeface="Alexandria" pitchFamily="2" charset="-78"/>
              </a:rPr>
              <a:t>الفرد أنه يبذل </a:t>
            </a:r>
            <a:r>
              <a:rPr lang="ar-SA" sz="1700" dirty="0">
                <a:latin typeface="Alexandria" pitchFamily="2" charset="-78"/>
                <a:cs typeface="Alexandria" pitchFamily="2" charset="-78"/>
              </a:rPr>
              <a:t>جهدًا كبيرًا دون الحصول على مكافآت متناسبة.</a:t>
            </a:r>
          </a:p>
          <a:p>
            <a:pPr algn="r" rtl="1">
              <a:lnSpc>
                <a:spcPct val="150000"/>
              </a:lnSpc>
            </a:pPr>
            <a:endParaRPr lang="ar-SA" sz="600" dirty="0" smtClean="0">
              <a:solidFill>
                <a:srgbClr val="002060"/>
              </a:solidFill>
              <a:latin typeface="Alexandria" pitchFamily="2" charset="-78"/>
              <a:cs typeface="Alexandria" pitchFamily="2" charset="-78"/>
            </a:endParaRPr>
          </a:p>
          <a:p>
            <a:pPr algn="r" rtl="1">
              <a:lnSpc>
                <a:spcPct val="150000"/>
              </a:lnSpc>
            </a:pPr>
            <a:r>
              <a:rPr lang="ar-SA" sz="1700" dirty="0" smtClean="0">
                <a:solidFill>
                  <a:srgbClr val="002060"/>
                </a:solidFill>
                <a:latin typeface="Alexandria" pitchFamily="2" charset="-78"/>
                <a:cs typeface="Alexandria" pitchFamily="2" charset="-78"/>
              </a:rPr>
              <a:t>    هذا </a:t>
            </a:r>
            <a:r>
              <a:rPr lang="ar-SA" sz="1700" dirty="0">
                <a:solidFill>
                  <a:srgbClr val="002060"/>
                </a:solidFill>
                <a:latin typeface="Alexandria" pitchFamily="2" charset="-78"/>
                <a:cs typeface="Alexandria" pitchFamily="2" charset="-78"/>
              </a:rPr>
              <a:t>التوازن غير العادل يمكن أن يؤدي إلى مشاعر القلق والإرهاق، مما يرفع من احتمالات الإصابة بالاحتراق الوظيفي. الأفراد الذين يشعرون بعدم التقدير أو الانصاف في بيئة العمل يكونون أكثر عرضة لتجربة </a:t>
            </a:r>
            <a:r>
              <a:rPr lang="ar-SA" sz="1700" dirty="0" smtClean="0">
                <a:solidFill>
                  <a:srgbClr val="002060"/>
                </a:solidFill>
                <a:latin typeface="Alexandria" pitchFamily="2" charset="-78"/>
                <a:cs typeface="Alexandria" pitchFamily="2" charset="-78"/>
              </a:rPr>
              <a:t>الاحتراق الوظيفي.</a:t>
            </a:r>
            <a:endParaRPr lang="ar-SA" sz="1700" dirty="0">
              <a:solidFill>
                <a:srgbClr val="002060"/>
              </a:solidFill>
              <a:latin typeface="Alexandria" pitchFamily="2" charset="-78"/>
              <a:cs typeface="Alexandria" pitchFamily="2" charset="-78"/>
            </a:endParaRPr>
          </a:p>
        </p:txBody>
      </p:sp>
      <p:sp>
        <p:nvSpPr>
          <p:cNvPr id="14" name="Freeform 3"/>
          <p:cNvSpPr/>
          <p:nvPr/>
        </p:nvSpPr>
        <p:spPr>
          <a:xfrm>
            <a:off x="31759" y="4510007"/>
            <a:ext cx="2122505" cy="2347993"/>
          </a:xfrm>
          <a:custGeom>
            <a:avLst/>
            <a:gdLst/>
            <a:ahLst/>
            <a:cxnLst/>
            <a:rect l="l" t="t" r="r" b="b"/>
            <a:pathLst>
              <a:path w="3175994" h="2723415">
                <a:moveTo>
                  <a:pt x="0" y="0"/>
                </a:moveTo>
                <a:lnTo>
                  <a:pt x="3175994" y="0"/>
                </a:lnTo>
                <a:lnTo>
                  <a:pt x="3175994" y="2723414"/>
                </a:lnTo>
                <a:lnTo>
                  <a:pt x="0" y="2723414"/>
                </a:lnTo>
                <a:lnTo>
                  <a:pt x="0" y="0"/>
                </a:lnTo>
                <a:close/>
              </a:path>
            </a:pathLst>
          </a:custGeom>
          <a:blipFill>
            <a:blip r:embed="rId4"/>
            <a:stretch>
              <a:fillRect/>
            </a:stretch>
          </a:blipFill>
        </p:spPr>
      </p:sp>
    </p:spTree>
    <p:extLst>
      <p:ext uri="{BB962C8B-B14F-4D97-AF65-F5344CB8AC3E}">
        <p14:creationId xmlns:p14="http://schemas.microsoft.com/office/powerpoint/2010/main" val="246296475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653442" y="1347804"/>
            <a:ext cx="4785744"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smtClean="0">
                <a:latin typeface="Alexandria" pitchFamily="2" charset="-78"/>
                <a:cs typeface="Alexandria" pitchFamily="2" charset="-78"/>
              </a:rPr>
              <a:t>استراتيجيات </a:t>
            </a:r>
            <a:r>
              <a:rPr lang="ar-SA" dirty="0" smtClean="0">
                <a:latin typeface="Alexandria" pitchFamily="2" charset="-78"/>
                <a:cs typeface="Alexandria" pitchFamily="2" charset="-78"/>
              </a:rPr>
              <a:t>الحماية </a:t>
            </a:r>
            <a:r>
              <a:rPr lang="ar-SA" dirty="0" smtClean="0">
                <a:latin typeface="Alexandria" pitchFamily="2" charset="-78"/>
                <a:cs typeface="Alexandria" pitchFamily="2" charset="-78"/>
              </a:rPr>
              <a:t>من الاحتراق الوظيفي</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847157" y="1870593"/>
            <a:ext cx="9252718" cy="44220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26286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10" name="Freeform 3"/>
          <p:cNvSpPr/>
          <p:nvPr/>
        </p:nvSpPr>
        <p:spPr>
          <a:xfrm>
            <a:off x="1191986" y="5894156"/>
            <a:ext cx="1371600" cy="1005682"/>
          </a:xfrm>
          <a:custGeom>
            <a:avLst/>
            <a:gdLst/>
            <a:ahLst/>
            <a:cxnLst/>
            <a:rect l="l" t="t" r="r" b="b"/>
            <a:pathLst>
              <a:path w="4826863" h="3896019">
                <a:moveTo>
                  <a:pt x="0" y="0"/>
                </a:moveTo>
                <a:lnTo>
                  <a:pt x="4826863" y="0"/>
                </a:lnTo>
                <a:lnTo>
                  <a:pt x="4826863" y="3896019"/>
                </a:lnTo>
                <a:lnTo>
                  <a:pt x="0" y="3896019"/>
                </a:lnTo>
                <a:lnTo>
                  <a:pt x="0" y="0"/>
                </a:lnTo>
                <a:close/>
              </a:path>
            </a:pathLst>
          </a:custGeom>
          <a:blipFill>
            <a:blip r:embed="rId4"/>
            <a:stretch>
              <a:fillRect l="-24353" r="-13916"/>
            </a:stretch>
          </a:blipFill>
        </p:spPr>
      </p:sp>
      <p:sp>
        <p:nvSpPr>
          <p:cNvPr id="2" name="Rectangle 1"/>
          <p:cNvSpPr/>
          <p:nvPr/>
        </p:nvSpPr>
        <p:spPr>
          <a:xfrm>
            <a:off x="1847157" y="1887632"/>
            <a:ext cx="9109601" cy="4408899"/>
          </a:xfrm>
          <a:prstGeom prst="rect">
            <a:avLst/>
          </a:prstGeom>
          <a:noFill/>
        </p:spPr>
        <p:txBody>
          <a:bodyPr wrap="square">
            <a:spAutoFit/>
          </a:bodyPr>
          <a:lstStyle/>
          <a:p>
            <a:pPr marL="342900" indent="-342900" algn="r" rtl="1" fontAlgn="base">
              <a:lnSpc>
                <a:spcPct val="150000"/>
              </a:lnSpc>
              <a:buFont typeface="+mj-lt"/>
              <a:buAutoNum type="arabicPeriod"/>
            </a:pPr>
            <a:r>
              <a:rPr lang="ar-SA" sz="1700" dirty="0" smtClean="0">
                <a:solidFill>
                  <a:srgbClr val="0070C0"/>
                </a:solidFill>
                <a:latin typeface="Alexandria" pitchFamily="2" charset="-78"/>
                <a:cs typeface="Alexandria" pitchFamily="2" charset="-78"/>
              </a:rPr>
              <a:t>التوازن بين العمل والحياة الشخصية: </a:t>
            </a:r>
          </a:p>
          <a:p>
            <a:pPr marL="512763" indent="-223838" algn="r" rtl="1" fontAlgn="base">
              <a:lnSpc>
                <a:spcPct val="150000"/>
              </a:lnSpc>
              <a:buFont typeface="Wingdings" panose="05000000000000000000" pitchFamily="2" charset="2"/>
              <a:buChar char="§"/>
            </a:pPr>
            <a:r>
              <a:rPr lang="ar-SA" sz="1700" dirty="0" smtClean="0">
                <a:latin typeface="Alexandria" pitchFamily="2" charset="-78"/>
                <a:cs typeface="Alexandria" pitchFamily="2" charset="-78"/>
              </a:rPr>
              <a:t>الحفاظ على حدود واضحة بين الوقت المُخصص للعمل والوقت الخاص للحياة الشخصية، هو أمر بالغ الأهمية لمنع الاحتراق الوظيفي.</a:t>
            </a:r>
          </a:p>
          <a:p>
            <a:pPr marL="512763" indent="-223838" algn="r" rtl="1" fontAlgn="base">
              <a:lnSpc>
                <a:spcPct val="150000"/>
              </a:lnSpc>
              <a:buFont typeface="Wingdings" panose="05000000000000000000" pitchFamily="2" charset="2"/>
              <a:buChar char="§"/>
            </a:pPr>
            <a:r>
              <a:rPr lang="ar-SA" sz="1700" dirty="0" smtClean="0">
                <a:latin typeface="Alexandria" pitchFamily="2" charset="-78"/>
                <a:cs typeface="Alexandria" pitchFamily="2" charset="-78"/>
              </a:rPr>
              <a:t>ممارسة هوايات ممتعة وقضاء وقت مع الأسرة والأصدقاء.</a:t>
            </a:r>
          </a:p>
          <a:p>
            <a:pPr marL="342900" indent="-342900" algn="r" rtl="1" fontAlgn="base">
              <a:lnSpc>
                <a:spcPct val="150000"/>
              </a:lnSpc>
              <a:buFont typeface="+mj-lt"/>
              <a:buAutoNum type="arabicPeriod" startAt="2"/>
            </a:pPr>
            <a:r>
              <a:rPr lang="ar-SA" sz="1700" dirty="0" smtClean="0">
                <a:solidFill>
                  <a:srgbClr val="0070C0"/>
                </a:solidFill>
                <a:latin typeface="Alexandria" pitchFamily="2" charset="-78"/>
                <a:cs typeface="Alexandria" pitchFamily="2" charset="-78"/>
              </a:rPr>
              <a:t>إدارة الضغوط والتوتر: </a:t>
            </a:r>
            <a:r>
              <a:rPr lang="ar-SA" sz="1700" dirty="0" smtClean="0">
                <a:latin typeface="Alexandria" pitchFamily="2" charset="-78"/>
                <a:cs typeface="Alexandria" pitchFamily="2" charset="-78"/>
              </a:rPr>
              <a:t>التعامل بشكل فعال مع الضغوط والتوتر المرتبطة بالعمل من خلال تقنيات الاسترخاء والتأمل وممارسة الرياضية. يساعد هذا على الحفاظ على الصحة النفسية.</a:t>
            </a:r>
          </a:p>
          <a:p>
            <a:pPr marL="401638" indent="-338138" algn="r" rtl="1" fontAlgn="base">
              <a:lnSpc>
                <a:spcPct val="150000"/>
              </a:lnSpc>
              <a:buFont typeface="+mj-lt"/>
              <a:buAutoNum type="arabicPeriod" startAt="3"/>
            </a:pPr>
            <a:r>
              <a:rPr lang="ar-SA" sz="1700" dirty="0" smtClean="0">
                <a:solidFill>
                  <a:srgbClr val="0070C0"/>
                </a:solidFill>
                <a:latin typeface="Alexandria" pitchFamily="2" charset="-78"/>
                <a:cs typeface="Alexandria" pitchFamily="2" charset="-78"/>
              </a:rPr>
              <a:t>التنمية المهنية والتطوير الذاتي: </a:t>
            </a:r>
            <a:r>
              <a:rPr lang="ar-SA" sz="1700" dirty="0" smtClean="0">
                <a:latin typeface="Alexandria" pitchFamily="2" charset="-78"/>
                <a:cs typeface="Alexandria" pitchFamily="2" charset="-78"/>
              </a:rPr>
              <a:t>الاستثمار في التنمية المهنية والتطوير الذاتي من خلال التدريب والتعليم المستمر يساعد على تحسين المهارات والحفاظ على الحماس والدافعية في العمل.</a:t>
            </a:r>
          </a:p>
          <a:p>
            <a:pPr marL="401638" indent="-338138" algn="r" rtl="1" fontAlgn="base">
              <a:lnSpc>
                <a:spcPct val="150000"/>
              </a:lnSpc>
              <a:buFont typeface="+mj-lt"/>
              <a:buAutoNum type="arabicPeriod" startAt="3"/>
            </a:pPr>
            <a:r>
              <a:rPr lang="ar-SA" sz="1700" dirty="0" smtClean="0">
                <a:solidFill>
                  <a:srgbClr val="0070C0"/>
                </a:solidFill>
                <a:latin typeface="Alexandria" pitchFamily="2" charset="-78"/>
                <a:cs typeface="Alexandria" pitchFamily="2" charset="-78"/>
              </a:rPr>
              <a:t>الدعم الاجتماعي والتواصل: </a:t>
            </a:r>
            <a:r>
              <a:rPr lang="ar-SA" sz="1700" dirty="0" smtClean="0">
                <a:latin typeface="Alexandria" pitchFamily="2" charset="-78"/>
                <a:cs typeface="Alexandria" pitchFamily="2" charset="-78"/>
              </a:rPr>
              <a:t>الحفاظ على شبكة من العلاقات الاجتماعية داخل وخارج العمل يوفر الدعم النفسي والاجتماعي للفرد.</a:t>
            </a:r>
            <a:endParaRPr lang="ar-SA" sz="1700" dirty="0">
              <a:latin typeface="Alexandria" pitchFamily="2" charset="-78"/>
              <a:cs typeface="Alexandria" pitchFamily="2" charset="-78"/>
            </a:endParaRPr>
          </a:p>
        </p:txBody>
      </p:sp>
      <p:pic>
        <p:nvPicPr>
          <p:cNvPr id="15" name="Picture 14"/>
          <p:cNvPicPr>
            <a:picLocks noChangeAspect="1"/>
          </p:cNvPicPr>
          <p:nvPr/>
        </p:nvPicPr>
        <p:blipFill rotWithShape="1">
          <a:blip r:embed="rId5"/>
          <a:srcRect l="36931" t="46107" r="38163" b="26481"/>
          <a:stretch/>
        </p:blipFill>
        <p:spPr>
          <a:xfrm>
            <a:off x="0" y="2954215"/>
            <a:ext cx="1778275" cy="2589898"/>
          </a:xfrm>
          <a:prstGeom prst="rect">
            <a:avLst/>
          </a:prstGeom>
        </p:spPr>
      </p:pic>
    </p:spTree>
    <p:extLst>
      <p:ext uri="{BB962C8B-B14F-4D97-AF65-F5344CB8AC3E}">
        <p14:creationId xmlns:p14="http://schemas.microsoft.com/office/powerpoint/2010/main" val="204584156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653442" y="1347804"/>
            <a:ext cx="3747358"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smtClean="0">
                <a:latin typeface="Alexandria" pitchFamily="2" charset="-78"/>
                <a:cs typeface="Alexandria" pitchFamily="2" charset="-78"/>
              </a:rPr>
              <a:t>أساليب </a:t>
            </a:r>
            <a:r>
              <a:rPr lang="ar-SA" dirty="0" smtClean="0">
                <a:latin typeface="Alexandria" pitchFamily="2" charset="-78"/>
                <a:cs typeface="Alexandria" pitchFamily="2" charset="-78"/>
              </a:rPr>
              <a:t>إدارة الاحتراق الوظيفي</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394491" y="1870594"/>
            <a:ext cx="8705384" cy="41291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2263" y="11414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778275" y="126286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847157" y="157355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2" name="Rectangle 1"/>
          <p:cNvSpPr/>
          <p:nvPr/>
        </p:nvSpPr>
        <p:spPr>
          <a:xfrm>
            <a:off x="2394491" y="2081383"/>
            <a:ext cx="8517832" cy="3624069"/>
          </a:xfrm>
          <a:prstGeom prst="rect">
            <a:avLst/>
          </a:prstGeom>
          <a:noFill/>
        </p:spPr>
        <p:txBody>
          <a:bodyPr wrap="square">
            <a:spAutoFit/>
          </a:bodyPr>
          <a:lstStyle/>
          <a:p>
            <a:pPr algn="r" rtl="1" fontAlgn="base">
              <a:lnSpc>
                <a:spcPct val="150000"/>
              </a:lnSpc>
            </a:pPr>
            <a:r>
              <a:rPr lang="ar-SA" sz="1700" dirty="0">
                <a:latin typeface="Alexandria" pitchFamily="2" charset="-78"/>
                <a:cs typeface="Alexandria" pitchFamily="2" charset="-78"/>
              </a:rPr>
              <a:t>   </a:t>
            </a:r>
            <a:r>
              <a:rPr lang="ar-SA" sz="1700" dirty="0" smtClean="0">
                <a:latin typeface="Alexandria" pitchFamily="2" charset="-78"/>
                <a:cs typeface="Alexandria" pitchFamily="2" charset="-78"/>
              </a:rPr>
              <a:t>تتطلب </a:t>
            </a:r>
            <a:r>
              <a:rPr lang="ar-SA" sz="1700" dirty="0">
                <a:latin typeface="Alexandria" pitchFamily="2" charset="-78"/>
                <a:cs typeface="Alexandria" pitchFamily="2" charset="-78"/>
              </a:rPr>
              <a:t>إدارة الاحتراق الوظيفي مجموعة من </a:t>
            </a:r>
            <a:r>
              <a:rPr lang="ar-SA" sz="1700" dirty="0" smtClean="0">
                <a:latin typeface="Alexandria" pitchFamily="2" charset="-78"/>
                <a:cs typeface="Alexandria" pitchFamily="2" charset="-78"/>
              </a:rPr>
              <a:t>الأساليب </a:t>
            </a:r>
            <a:r>
              <a:rPr lang="ar-SA" sz="1700" dirty="0" smtClean="0">
                <a:latin typeface="Alexandria" pitchFamily="2" charset="-78"/>
                <a:cs typeface="Alexandria" pitchFamily="2" charset="-78"/>
              </a:rPr>
              <a:t>لتنظيم </a:t>
            </a:r>
            <a:r>
              <a:rPr lang="ar-SA" sz="1700" dirty="0">
                <a:latin typeface="Alexandria" pitchFamily="2" charset="-78"/>
                <a:cs typeface="Alexandria" pitchFamily="2" charset="-78"/>
              </a:rPr>
              <a:t>العمل </a:t>
            </a:r>
            <a:r>
              <a:rPr lang="ar-SA" sz="1700" dirty="0" smtClean="0">
                <a:latin typeface="Alexandria" pitchFamily="2" charset="-78"/>
                <a:cs typeface="Alexandria" pitchFamily="2" charset="-78"/>
              </a:rPr>
              <a:t>وتقليل     الضغوط؛ بهدف </a:t>
            </a:r>
            <a:r>
              <a:rPr lang="ar-SA" sz="1700" dirty="0">
                <a:latin typeface="Alexandria" pitchFamily="2" charset="-78"/>
                <a:cs typeface="Alexandria" pitchFamily="2" charset="-78"/>
              </a:rPr>
              <a:t>تحسين الصحة النفسية وزيادة الإنتاجية، مما يساعد على تقليل العبء النفسي الناتج عن المهام الروتينية. كل ذلك يسهم في خلق بيئة عمل أكثر صحة وإيجابية.</a:t>
            </a:r>
          </a:p>
          <a:p>
            <a:pPr algn="r" rtl="1">
              <a:lnSpc>
                <a:spcPct val="150000"/>
              </a:lnSpc>
            </a:pPr>
            <a:r>
              <a:rPr lang="ar-SA" sz="1700" dirty="0">
                <a:latin typeface="Alexandria" pitchFamily="2" charset="-78"/>
                <a:cs typeface="Alexandria" pitchFamily="2" charset="-78"/>
              </a:rPr>
              <a:t>المهارات </a:t>
            </a:r>
            <a:r>
              <a:rPr lang="ar-SA" sz="1700" dirty="0" smtClean="0">
                <a:latin typeface="Alexandria" pitchFamily="2" charset="-78"/>
                <a:cs typeface="Alexandria" pitchFamily="2" charset="-78"/>
              </a:rPr>
              <a:t>الناعمة: تلعب </a:t>
            </a:r>
            <a:r>
              <a:rPr lang="ar-SA" sz="1700" dirty="0">
                <a:latin typeface="Alexandria" pitchFamily="2" charset="-78"/>
                <a:cs typeface="Alexandria" pitchFamily="2" charset="-78"/>
              </a:rPr>
              <a:t>المهارات الناعمة دورًا حيويًا في الحماية من الاحتراق الوظيفي، خاصة في مجالات الإعلام والتسويق. تشمل هذه المهارات ما يلي:</a:t>
            </a:r>
          </a:p>
          <a:p>
            <a:pPr algn="r" rtl="1" fontAlgn="base">
              <a:lnSpc>
                <a:spcPct val="150000"/>
              </a:lnSpc>
            </a:pPr>
            <a:r>
              <a:rPr lang="ar-SA" sz="1700" dirty="0" smtClean="0">
                <a:solidFill>
                  <a:srgbClr val="0070C0"/>
                </a:solidFill>
                <a:latin typeface="Alexandria" pitchFamily="2" charset="-78"/>
                <a:cs typeface="Alexandria" pitchFamily="2" charset="-78"/>
              </a:rPr>
              <a:t>أولًا</a:t>
            </a:r>
            <a:r>
              <a:rPr lang="ar-SA" sz="1700" dirty="0">
                <a:solidFill>
                  <a:srgbClr val="0070C0"/>
                </a:solidFill>
                <a:latin typeface="Alexandria" pitchFamily="2" charset="-78"/>
                <a:cs typeface="Alexandria" pitchFamily="2" charset="-78"/>
              </a:rPr>
              <a:t>: </a:t>
            </a:r>
            <a:r>
              <a:rPr lang="ar-SA" sz="1700" dirty="0" smtClean="0">
                <a:solidFill>
                  <a:srgbClr val="0070C0"/>
                </a:solidFill>
                <a:latin typeface="Alexandria" pitchFamily="2" charset="-78"/>
                <a:cs typeface="Alexandria" pitchFamily="2" charset="-78"/>
              </a:rPr>
              <a:t>مهارة إدارة الوقت في العمل الإعلامي </a:t>
            </a:r>
            <a:endParaRPr lang="ar-SA" sz="1700" dirty="0">
              <a:latin typeface="Alexandria" pitchFamily="2" charset="-78"/>
              <a:cs typeface="Alexandria" pitchFamily="2" charset="-78"/>
            </a:endParaRPr>
          </a:p>
          <a:p>
            <a:pPr algn="r" rtl="1" fontAlgn="base">
              <a:lnSpc>
                <a:spcPct val="150000"/>
              </a:lnSpc>
            </a:pPr>
            <a:r>
              <a:rPr lang="ar-SA" sz="1700" dirty="0" smtClean="0">
                <a:latin typeface="Alexandria" pitchFamily="2" charset="-78"/>
                <a:cs typeface="Alexandria" pitchFamily="2" charset="-78"/>
              </a:rPr>
              <a:t>   مهارة </a:t>
            </a:r>
            <a:r>
              <a:rPr lang="ar-SA" sz="1700" dirty="0">
                <a:latin typeface="Alexandria" pitchFamily="2" charset="-78"/>
                <a:cs typeface="Alexandria" pitchFamily="2" charset="-78"/>
              </a:rPr>
              <a:t>الوقت تعتبر مهارة حيوية في بيئة العمل السريعة </a:t>
            </a:r>
            <a:r>
              <a:rPr lang="ar-SA" sz="1700" dirty="0" smtClean="0">
                <a:latin typeface="Alexandria" pitchFamily="2" charset="-78"/>
                <a:cs typeface="Alexandria" pitchFamily="2" charset="-78"/>
              </a:rPr>
              <a:t>ذات </a:t>
            </a:r>
            <a:r>
              <a:rPr lang="ar-SA" sz="1700" dirty="0">
                <a:latin typeface="Alexandria" pitchFamily="2" charset="-78"/>
                <a:cs typeface="Alexandria" pitchFamily="2" charset="-78"/>
              </a:rPr>
              <a:t>الضغوط العالية مثل </a:t>
            </a:r>
            <a:r>
              <a:rPr lang="ar-SA" sz="1700" dirty="0" smtClean="0">
                <a:latin typeface="Alexandria" pitchFamily="2" charset="-78"/>
                <a:cs typeface="Alexandria" pitchFamily="2" charset="-78"/>
              </a:rPr>
              <a:t>الإعلام والتسويق. </a:t>
            </a:r>
            <a:r>
              <a:rPr lang="ar-SA" sz="1700" dirty="0">
                <a:latin typeface="Alexandria" pitchFamily="2" charset="-78"/>
                <a:cs typeface="Alexandria" pitchFamily="2" charset="-78"/>
              </a:rPr>
              <a:t>فهي تساعد في التعامل مع المواعيد النهائية الضيقة والمهام المتعددة، مما يسهم في تحسين الكفاءة وتقليل الشعور بالإرهاق</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p:txBody>
      </p:sp>
      <p:pic>
        <p:nvPicPr>
          <p:cNvPr id="14" name="Picture 13"/>
          <p:cNvPicPr>
            <a:picLocks noChangeAspect="1"/>
          </p:cNvPicPr>
          <p:nvPr/>
        </p:nvPicPr>
        <p:blipFill rotWithShape="1">
          <a:blip r:embed="rId4"/>
          <a:srcRect l="60727" t="15186" r="5983" b="15735"/>
          <a:stretch/>
        </p:blipFill>
        <p:spPr>
          <a:xfrm>
            <a:off x="0" y="2428863"/>
            <a:ext cx="2363222" cy="3276589"/>
          </a:xfrm>
          <a:prstGeom prst="rect">
            <a:avLst/>
          </a:prstGeom>
        </p:spPr>
      </p:pic>
    </p:spTree>
    <p:extLst>
      <p:ext uri="{BB962C8B-B14F-4D97-AF65-F5344CB8AC3E}">
        <p14:creationId xmlns:p14="http://schemas.microsoft.com/office/powerpoint/2010/main" val="25252838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337980" y="1384001"/>
            <a:ext cx="3522769"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smtClean="0">
                <a:latin typeface="Alexandria" pitchFamily="2" charset="-78"/>
                <a:cs typeface="Alexandria" pitchFamily="2" charset="-78"/>
              </a:rPr>
              <a:t>أساليب </a:t>
            </a:r>
            <a:r>
              <a:rPr lang="ar-SA" dirty="0" smtClean="0">
                <a:latin typeface="Alexandria" pitchFamily="2" charset="-78"/>
                <a:cs typeface="Alexandria" pitchFamily="2" charset="-78"/>
              </a:rPr>
              <a:t>إدارة الاحتراق الوظيفي</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84732" y="1891832"/>
            <a:ext cx="9363479" cy="4268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59129" y="11523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315851" y="1264534"/>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384733" y="1537889"/>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2" name="Rectangle 1"/>
          <p:cNvSpPr/>
          <p:nvPr/>
        </p:nvSpPr>
        <p:spPr>
          <a:xfrm>
            <a:off x="1520847" y="2045720"/>
            <a:ext cx="9051878" cy="4016484"/>
          </a:xfrm>
          <a:prstGeom prst="rect">
            <a:avLst/>
          </a:prstGeom>
          <a:noFill/>
        </p:spPr>
        <p:txBody>
          <a:bodyPr wrap="square">
            <a:spAutoFit/>
          </a:bodyPr>
          <a:lstStyle/>
          <a:p>
            <a:pPr algn="r" rtl="1" fontAlgn="base">
              <a:lnSpc>
                <a:spcPct val="150000"/>
              </a:lnSpc>
            </a:pPr>
            <a:r>
              <a:rPr lang="ar-SA" sz="1700" dirty="0" smtClean="0">
                <a:solidFill>
                  <a:srgbClr val="C00000"/>
                </a:solidFill>
                <a:latin typeface="Alexandria" pitchFamily="2" charset="-78"/>
                <a:cs typeface="Alexandria" pitchFamily="2" charset="-78"/>
              </a:rPr>
              <a:t>أنواع </a:t>
            </a:r>
            <a:r>
              <a:rPr lang="ar-SA" sz="1700" dirty="0">
                <a:solidFill>
                  <a:srgbClr val="C00000"/>
                </a:solidFill>
                <a:latin typeface="Alexandria" pitchFamily="2" charset="-78"/>
                <a:cs typeface="Alexandria" pitchFamily="2" charset="-78"/>
              </a:rPr>
              <a:t>الوقت في العمل الإعلامي:</a:t>
            </a:r>
          </a:p>
          <a:p>
            <a:pPr marL="342900" indent="-342900"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الوقت الإبداعي: </a:t>
            </a:r>
            <a:r>
              <a:rPr lang="ar-SA" sz="1700" dirty="0" smtClean="0">
                <a:latin typeface="Alexandria" pitchFamily="2" charset="-78"/>
                <a:cs typeface="Alexandria" pitchFamily="2" charset="-78"/>
              </a:rPr>
              <a:t>هو الوقت الذي يُستثمر في التفكير الإبداعي وتوليد الأفكار الجديدة والتخطيط المستقبلي. فالابتكار يساعد في خلق محتوى مميز وجذاب.</a:t>
            </a:r>
          </a:p>
          <a:p>
            <a:pPr marL="342900" indent="-342900"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الوقت التحضيري</a:t>
            </a:r>
            <a:r>
              <a:rPr lang="ar-SA" sz="1700" dirty="0" smtClean="0">
                <a:latin typeface="Alexandria" pitchFamily="2" charset="-78"/>
                <a:cs typeface="Alexandria" pitchFamily="2" charset="-78"/>
              </a:rPr>
              <a:t>: هو </a:t>
            </a:r>
            <a:r>
              <a:rPr lang="ar-SA" sz="1700" dirty="0">
                <a:latin typeface="Alexandria" pitchFamily="2" charset="-78"/>
                <a:cs typeface="Alexandria" pitchFamily="2" charset="-78"/>
              </a:rPr>
              <a:t>الوقت الذي يُخصص للتحضير للمهام والمشاريع. يشمل البحث، </a:t>
            </a:r>
            <a:r>
              <a:rPr lang="ar-SA" sz="1700" dirty="0" smtClean="0">
                <a:latin typeface="Alexandria" pitchFamily="2" charset="-78"/>
                <a:cs typeface="Alexandria" pitchFamily="2" charset="-78"/>
              </a:rPr>
              <a:t>وجمع </a:t>
            </a:r>
            <a:r>
              <a:rPr lang="ar-SA" sz="1700" dirty="0">
                <a:latin typeface="Alexandria" pitchFamily="2" charset="-78"/>
                <a:cs typeface="Alexandria" pitchFamily="2" charset="-78"/>
              </a:rPr>
              <a:t>المعلومات، وتخطيط الاستراتيجيات. ف</a:t>
            </a:r>
            <a:r>
              <a:rPr lang="ar-SA" sz="1700" dirty="0" smtClean="0">
                <a:latin typeface="Alexandria" pitchFamily="2" charset="-78"/>
                <a:cs typeface="Alexandria" pitchFamily="2" charset="-78"/>
              </a:rPr>
              <a:t>يساعد </a:t>
            </a:r>
            <a:r>
              <a:rPr lang="ar-SA" sz="1700" dirty="0">
                <a:latin typeface="Alexandria" pitchFamily="2" charset="-78"/>
                <a:cs typeface="Alexandria" pitchFamily="2" charset="-78"/>
              </a:rPr>
              <a:t>في وضع أساس قوي للمشاريع، مما يقلل من الأخطاء ويزيد من </a:t>
            </a:r>
            <a:r>
              <a:rPr lang="ar-SA" sz="1700" dirty="0" smtClean="0">
                <a:latin typeface="Alexandria" pitchFamily="2" charset="-78"/>
                <a:cs typeface="Alexandria" pitchFamily="2" charset="-78"/>
              </a:rPr>
              <a:t>الكفاءة. </a:t>
            </a:r>
          </a:p>
          <a:p>
            <a:pPr marL="342900" indent="-342900" algn="r" rtl="1">
              <a:lnSpc>
                <a:spcPct val="150000"/>
              </a:lnSpc>
              <a:buFont typeface="+mj-lt"/>
              <a:buAutoNum type="arabicPeriod" startAt="3"/>
            </a:pPr>
            <a:r>
              <a:rPr lang="ar-SA" sz="1700" dirty="0">
                <a:solidFill>
                  <a:schemeClr val="accent2">
                    <a:lumMod val="75000"/>
                  </a:schemeClr>
                </a:solidFill>
                <a:latin typeface="Alexandria" pitchFamily="2" charset="-78"/>
                <a:cs typeface="Alexandria" pitchFamily="2" charset="-78"/>
              </a:rPr>
              <a:t>الوقت الإنتاجي: </a:t>
            </a:r>
            <a:r>
              <a:rPr lang="ar-SA" sz="1700" dirty="0">
                <a:latin typeface="Alexandria" pitchFamily="2" charset="-78"/>
                <a:cs typeface="Alexandria" pitchFamily="2" charset="-78"/>
              </a:rPr>
              <a:t>هو الوقت الذي يُستخدم في تنفيذ المهام الفعلية وإنتاج المحتوى. يشمل الكتابة، التحرير، والتصوير. أي تنفيذ الأعمال التي تم التخطيط لها في الوقت الإبداعي والتحضير لها في الوقت التحضيري. لذا يُعتبر الوقت الإنتاجي أكثر أهمية لأنه يتضمن تحقيق الأهداف وتحويل الأفكار إلى واقع</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p:txBody>
      </p:sp>
      <p:sp>
        <p:nvSpPr>
          <p:cNvPr id="16" name="Freeform 11"/>
          <p:cNvSpPr/>
          <p:nvPr/>
        </p:nvSpPr>
        <p:spPr>
          <a:xfrm>
            <a:off x="-1" y="5363308"/>
            <a:ext cx="1861355" cy="1494692"/>
          </a:xfrm>
          <a:custGeom>
            <a:avLst/>
            <a:gdLst/>
            <a:ahLst/>
            <a:cxnLst/>
            <a:rect l="l" t="t" r="r" b="b"/>
            <a:pathLst>
              <a:path w="2130070" h="1842510">
                <a:moveTo>
                  <a:pt x="0" y="0"/>
                </a:moveTo>
                <a:lnTo>
                  <a:pt x="2130070" y="0"/>
                </a:lnTo>
                <a:lnTo>
                  <a:pt x="2130070" y="1842510"/>
                </a:lnTo>
                <a:lnTo>
                  <a:pt x="0" y="1842510"/>
                </a:lnTo>
                <a:lnTo>
                  <a:pt x="0" y="0"/>
                </a:lnTo>
                <a:close/>
              </a:path>
            </a:pathLst>
          </a:custGeom>
          <a:blipFill>
            <a:blip r:embed="rId4"/>
            <a:stretch>
              <a:fillRect/>
            </a:stretch>
          </a:blipFill>
        </p:spPr>
      </p:sp>
    </p:spTree>
    <p:extLst>
      <p:ext uri="{BB962C8B-B14F-4D97-AF65-F5344CB8AC3E}">
        <p14:creationId xmlns:p14="http://schemas.microsoft.com/office/powerpoint/2010/main" val="66071993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337980" y="1384001"/>
            <a:ext cx="3522769"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smtClean="0">
                <a:latin typeface="Alexandria" pitchFamily="2" charset="-78"/>
                <a:cs typeface="Alexandria" pitchFamily="2" charset="-78"/>
              </a:rPr>
              <a:t>أساليب </a:t>
            </a:r>
            <a:r>
              <a:rPr lang="ar-SA" dirty="0" smtClean="0">
                <a:latin typeface="Alexandria" pitchFamily="2" charset="-78"/>
                <a:cs typeface="Alexandria" pitchFamily="2" charset="-78"/>
              </a:rPr>
              <a:t>إدارة الاحتراق الوظيفي</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22094" y="1870593"/>
            <a:ext cx="8916477" cy="41451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59129" y="11523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315851" y="1264534"/>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384733" y="1537889"/>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2" name="Rectangle 1"/>
          <p:cNvSpPr/>
          <p:nvPr/>
        </p:nvSpPr>
        <p:spPr>
          <a:xfrm>
            <a:off x="1722093" y="2045720"/>
            <a:ext cx="8740297" cy="3624069"/>
          </a:xfrm>
          <a:prstGeom prst="rect">
            <a:avLst/>
          </a:prstGeom>
          <a:noFill/>
        </p:spPr>
        <p:txBody>
          <a:bodyPr wrap="square">
            <a:spAutoFit/>
          </a:bodyPr>
          <a:lstStyle/>
          <a:p>
            <a:pPr algn="r" rtl="1" fontAlgn="base">
              <a:lnSpc>
                <a:spcPct val="150000"/>
              </a:lnSpc>
            </a:pPr>
            <a:r>
              <a:rPr lang="ar-SA" sz="1700" dirty="0" smtClean="0">
                <a:solidFill>
                  <a:srgbClr val="C00000"/>
                </a:solidFill>
                <a:latin typeface="Alexandria" pitchFamily="2" charset="-78"/>
                <a:cs typeface="Alexandria" pitchFamily="2" charset="-78"/>
              </a:rPr>
              <a:t>أنواع </a:t>
            </a:r>
            <a:r>
              <a:rPr lang="ar-SA" sz="1700" dirty="0">
                <a:solidFill>
                  <a:srgbClr val="C00000"/>
                </a:solidFill>
                <a:latin typeface="Alexandria" pitchFamily="2" charset="-78"/>
                <a:cs typeface="Alexandria" pitchFamily="2" charset="-78"/>
              </a:rPr>
              <a:t>الوقت في العمل الإعلامي:</a:t>
            </a:r>
          </a:p>
          <a:p>
            <a:pPr marL="342900" indent="-342900" algn="r" rtl="1">
              <a:lnSpc>
                <a:spcPct val="150000"/>
              </a:lnSpc>
              <a:buFont typeface="+mj-lt"/>
              <a:buAutoNum type="arabicPeriod" startAt="4"/>
            </a:pPr>
            <a:r>
              <a:rPr lang="ar-SA" sz="1700" dirty="0">
                <a:solidFill>
                  <a:schemeClr val="accent2">
                    <a:lumMod val="75000"/>
                  </a:schemeClr>
                </a:solidFill>
                <a:latin typeface="Alexandria" pitchFamily="2" charset="-78"/>
                <a:cs typeface="Alexandria" pitchFamily="2" charset="-78"/>
              </a:rPr>
              <a:t>الوقت العام أو غير المباشر: </a:t>
            </a:r>
            <a:r>
              <a:rPr lang="ar-SA" sz="1700" dirty="0">
                <a:latin typeface="Alexandria" pitchFamily="2" charset="-78"/>
                <a:cs typeface="Alexandria" pitchFamily="2" charset="-78"/>
              </a:rPr>
              <a:t>هو الوقت الذي لا يُخصص مباشرة لمهام العمل، </a:t>
            </a:r>
            <a:r>
              <a:rPr lang="ar-SA" sz="1700" dirty="0" smtClean="0">
                <a:latin typeface="Alexandria" pitchFamily="2" charset="-78"/>
                <a:cs typeface="Alexandria" pitchFamily="2" charset="-78"/>
              </a:rPr>
              <a:t>يشمل </a:t>
            </a:r>
            <a:r>
              <a:rPr lang="ar-SA" sz="1700" dirty="0">
                <a:latin typeface="Alexandria" pitchFamily="2" charset="-78"/>
                <a:cs typeface="Alexandria" pitchFamily="2" charset="-78"/>
              </a:rPr>
              <a:t>الاجتماعات، التفاعل الاجتماعي، أو فترات </a:t>
            </a:r>
            <a:r>
              <a:rPr lang="ar-SA" sz="1700" dirty="0" smtClean="0">
                <a:latin typeface="Alexandria" pitchFamily="2" charset="-78"/>
                <a:cs typeface="Alexandria" pitchFamily="2" charset="-78"/>
              </a:rPr>
              <a:t>الانتظار. أي </a:t>
            </a:r>
            <a:r>
              <a:rPr lang="ar-SA" sz="1700" dirty="0">
                <a:latin typeface="Alexandria" pitchFamily="2" charset="-78"/>
                <a:cs typeface="Alexandria" pitchFamily="2" charset="-78"/>
              </a:rPr>
              <a:t>الوقت المُخصص للقيام بنشاطات فرعية. على الرغم من أنه قد يبدو غير مُنتج، إلا أنه يمكن أن يسهم في بناء العلاقات وتعزيز التعاون بين الفريق.</a:t>
            </a:r>
          </a:p>
          <a:p>
            <a:pPr algn="r" rtl="1">
              <a:lnSpc>
                <a:spcPct val="150000"/>
              </a:lnSpc>
            </a:pPr>
            <a:endParaRPr lang="ar-SA" sz="1100" dirty="0">
              <a:solidFill>
                <a:srgbClr val="002060"/>
              </a:solidFill>
              <a:latin typeface="Alexandria" pitchFamily="2" charset="-78"/>
              <a:cs typeface="Alexandria" pitchFamily="2" charset="-78"/>
            </a:endParaRPr>
          </a:p>
          <a:p>
            <a:pPr algn="r" rtl="1">
              <a:lnSpc>
                <a:spcPct val="150000"/>
              </a:lnSpc>
            </a:pPr>
            <a:r>
              <a:rPr lang="ar-SA" sz="1700" dirty="0" smtClean="0">
                <a:solidFill>
                  <a:srgbClr val="002060"/>
                </a:solidFill>
                <a:latin typeface="Alexandria" pitchFamily="2" charset="-78"/>
                <a:cs typeface="Alexandria" pitchFamily="2" charset="-78"/>
              </a:rPr>
              <a:t>    إن </a:t>
            </a:r>
            <a:r>
              <a:rPr lang="ar-SA" sz="1700" dirty="0">
                <a:solidFill>
                  <a:srgbClr val="002060"/>
                </a:solidFill>
                <a:latin typeface="Alexandria" pitchFamily="2" charset="-78"/>
                <a:cs typeface="Alexandria" pitchFamily="2" charset="-78"/>
              </a:rPr>
              <a:t>فِهم أنواع الوقت يساعد الأفراد في تنظيم مهامهم بشكل أفضل وزيادة الإنتاجية. من خلال تخصيص الوقت بشكل مناسب لكل نوع، يمكن للموظفين في المجال الإعلامي تحسين أدائهم ومواجهة التحديات بشكل أكثر فعالية.</a:t>
            </a:r>
          </a:p>
        </p:txBody>
      </p:sp>
      <p:sp>
        <p:nvSpPr>
          <p:cNvPr id="14" name="Freeform 4"/>
          <p:cNvSpPr/>
          <p:nvPr/>
        </p:nvSpPr>
        <p:spPr>
          <a:xfrm flipH="1">
            <a:off x="-1" y="4787669"/>
            <a:ext cx="2690446" cy="2070331"/>
          </a:xfrm>
          <a:custGeom>
            <a:avLst/>
            <a:gdLst/>
            <a:ahLst/>
            <a:cxnLst/>
            <a:rect l="l" t="t" r="r" b="b"/>
            <a:pathLst>
              <a:path w="6454588" h="4114800">
                <a:moveTo>
                  <a:pt x="0" y="0"/>
                </a:moveTo>
                <a:lnTo>
                  <a:pt x="6454588" y="0"/>
                </a:lnTo>
                <a:lnTo>
                  <a:pt x="6454588" y="4114800"/>
                </a:lnTo>
                <a:lnTo>
                  <a:pt x="0" y="4114800"/>
                </a:lnTo>
                <a:lnTo>
                  <a:pt x="0" y="0"/>
                </a:lnTo>
                <a:close/>
              </a:path>
            </a:pathLst>
          </a:custGeom>
          <a:blipFill>
            <a:blip r:embed="rId4">
              <a:extLst>
                <a:ext uri="{96DAC541-7B7A-43D3-8B79-37D633B846F1}">
                  <asvg:svgBlip xmlns:asvg="http://schemas.microsoft.com/office/drawing/2016/SVG/main" xmlns="" r:embed="rId6"/>
                </a:ext>
              </a:extLst>
            </a:blip>
            <a:stretch>
              <a:fillRect/>
            </a:stretch>
          </a:blipFill>
        </p:spPr>
      </p:sp>
    </p:spTree>
    <p:extLst>
      <p:ext uri="{BB962C8B-B14F-4D97-AF65-F5344CB8AC3E}">
        <p14:creationId xmlns:p14="http://schemas.microsoft.com/office/powerpoint/2010/main" val="172575862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337980" y="1384001"/>
            <a:ext cx="3522769"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smtClean="0">
                <a:latin typeface="Alexandria" pitchFamily="2" charset="-78"/>
                <a:cs typeface="Alexandria" pitchFamily="2" charset="-78"/>
              </a:rPr>
              <a:t>أساليب </a:t>
            </a:r>
            <a:r>
              <a:rPr lang="ar-SA" dirty="0" smtClean="0">
                <a:latin typeface="Alexandria" pitchFamily="2" charset="-78"/>
                <a:cs typeface="Alexandria" pitchFamily="2" charset="-78"/>
              </a:rPr>
              <a:t>إدارة الاحتراق الوظيفي</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22095" y="1870593"/>
            <a:ext cx="9391330" cy="40008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59129" y="11523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315851" y="1264534"/>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384733" y="1537889"/>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2" name="Rectangle 1"/>
          <p:cNvSpPr/>
          <p:nvPr/>
        </p:nvSpPr>
        <p:spPr>
          <a:xfrm>
            <a:off x="1722095" y="1910469"/>
            <a:ext cx="9170496" cy="4016484"/>
          </a:xfrm>
          <a:prstGeom prst="rect">
            <a:avLst/>
          </a:prstGeom>
          <a:noFill/>
        </p:spPr>
        <p:txBody>
          <a:bodyPr wrap="square">
            <a:spAutoFit/>
          </a:bodyPr>
          <a:lstStyle/>
          <a:p>
            <a:pPr algn="r" rtl="1" fontAlgn="base">
              <a:lnSpc>
                <a:spcPct val="150000"/>
              </a:lnSpc>
            </a:pPr>
            <a:r>
              <a:rPr lang="ar-SA" sz="1700" dirty="0" smtClean="0">
                <a:solidFill>
                  <a:srgbClr val="0070C0"/>
                </a:solidFill>
                <a:latin typeface="Alexandria" pitchFamily="2" charset="-78"/>
                <a:cs typeface="Alexandria" pitchFamily="2" charset="-78"/>
              </a:rPr>
              <a:t>استراتيجيات إدارة </a:t>
            </a:r>
            <a:r>
              <a:rPr lang="ar-SA" sz="1700" dirty="0">
                <a:solidFill>
                  <a:srgbClr val="0070C0"/>
                </a:solidFill>
                <a:latin typeface="Alexandria" pitchFamily="2" charset="-78"/>
                <a:cs typeface="Alexandria" pitchFamily="2" charset="-78"/>
              </a:rPr>
              <a:t>الوقت </a:t>
            </a:r>
            <a:r>
              <a:rPr lang="ar-SA" sz="1700" dirty="0" smtClean="0">
                <a:solidFill>
                  <a:srgbClr val="0070C0"/>
                </a:solidFill>
                <a:latin typeface="Alexandria" pitchFamily="2" charset="-78"/>
                <a:cs typeface="Alexandria" pitchFamily="2" charset="-78"/>
              </a:rPr>
              <a:t>الفعال:</a:t>
            </a:r>
          </a:p>
          <a:p>
            <a:pPr marL="342900" indent="-342900" algn="r" rtl="1" fontAlgn="base">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تحديد </a:t>
            </a:r>
            <a:r>
              <a:rPr lang="ar-SA" sz="1700" dirty="0">
                <a:solidFill>
                  <a:schemeClr val="accent2">
                    <a:lumMod val="75000"/>
                  </a:schemeClr>
                </a:solidFill>
                <a:latin typeface="Alexandria" pitchFamily="2" charset="-78"/>
                <a:cs typeface="Alexandria" pitchFamily="2" charset="-78"/>
              </a:rPr>
              <a:t>الأولويات: </a:t>
            </a:r>
            <a:r>
              <a:rPr lang="ar-SA" sz="1700" dirty="0">
                <a:latin typeface="Alexandria" pitchFamily="2" charset="-78"/>
                <a:cs typeface="Alexandria" pitchFamily="2" charset="-78"/>
              </a:rPr>
              <a:t>يجب إعداد قائمة بالمهام اليومية وتصنيفها حسب الأولوية ( عاجل، مهم، </a:t>
            </a:r>
            <a:r>
              <a:rPr lang="ar-SA" sz="1700" dirty="0" smtClean="0">
                <a:latin typeface="Alexandria" pitchFamily="2" charset="-78"/>
                <a:cs typeface="Alexandria" pitchFamily="2" charset="-78"/>
              </a:rPr>
              <a:t>عادي)، وفقًا لتقنية </a:t>
            </a:r>
            <a:r>
              <a:rPr lang="ar-SA" sz="1700" dirty="0" smtClean="0">
                <a:latin typeface="Alexandria" pitchFamily="2" charset="-78"/>
                <a:cs typeface="Alexandria" pitchFamily="2" charset="-78"/>
              </a:rPr>
              <a:t>مصفوفة </a:t>
            </a:r>
            <a:r>
              <a:rPr lang="ar-SA" sz="1700" dirty="0" smtClean="0">
                <a:latin typeface="Alexandria" pitchFamily="2" charset="-78"/>
                <a:cs typeface="Alexandria" pitchFamily="2" charset="-78"/>
              </a:rPr>
              <a:t>أيزنهاور. </a:t>
            </a:r>
          </a:p>
          <a:p>
            <a:pPr marL="342900" indent="-342900" algn="r" rtl="1" fontAlgn="base">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التخطيط </a:t>
            </a:r>
            <a:r>
              <a:rPr lang="ar-SA" sz="1700" dirty="0">
                <a:solidFill>
                  <a:schemeClr val="accent2">
                    <a:lumMod val="75000"/>
                  </a:schemeClr>
                </a:solidFill>
                <a:latin typeface="Alexandria" pitchFamily="2" charset="-78"/>
                <a:cs typeface="Alexandria" pitchFamily="2" charset="-78"/>
              </a:rPr>
              <a:t>المُسبق: </a:t>
            </a:r>
            <a:r>
              <a:rPr lang="ar-SA" sz="1700" dirty="0">
                <a:latin typeface="Alexandria" pitchFamily="2" charset="-78"/>
                <a:cs typeface="Alexandria" pitchFamily="2" charset="-78"/>
              </a:rPr>
              <a:t>ا</a:t>
            </a:r>
            <a:r>
              <a:rPr lang="ar-SA" sz="1700" dirty="0" smtClean="0">
                <a:latin typeface="Alexandria" pitchFamily="2" charset="-78"/>
                <a:cs typeface="Alexandria" pitchFamily="2" charset="-78"/>
              </a:rPr>
              <a:t>لتخطيط </a:t>
            </a:r>
            <a:r>
              <a:rPr lang="ar-SA" sz="1700" dirty="0">
                <a:latin typeface="Alexandria" pitchFamily="2" charset="-78"/>
                <a:cs typeface="Alexandria" pitchFamily="2" charset="-78"/>
              </a:rPr>
              <a:t>الجيد للأنشطة اليومية والأسبوعية </a:t>
            </a:r>
            <a:r>
              <a:rPr lang="ar-SA" sz="1700" dirty="0" smtClean="0">
                <a:latin typeface="Alexandria" pitchFamily="2" charset="-78"/>
                <a:cs typeface="Alexandria" pitchFamily="2" charset="-78"/>
              </a:rPr>
              <a:t>يساعد </a:t>
            </a:r>
            <a:r>
              <a:rPr lang="ar-SA" sz="1700" dirty="0">
                <a:latin typeface="Alexandria" pitchFamily="2" charset="-78"/>
                <a:cs typeface="Alexandria" pitchFamily="2" charset="-78"/>
              </a:rPr>
              <a:t>في تجنب التأخير والضغوط. يجب تخصيص وقت محدد لكل مهمة والتأكد من الالتزام به، مما يسهل إدارة الوقت بشكل فعال ويقلل من </a:t>
            </a:r>
            <a:r>
              <a:rPr lang="ar-SA" sz="1700" dirty="0" smtClean="0">
                <a:latin typeface="Alexandria" pitchFamily="2" charset="-78"/>
                <a:cs typeface="Alexandria" pitchFamily="2" charset="-78"/>
              </a:rPr>
              <a:t>التسويف الذي يعد أحد أكبر العوائق أمام إدارة الوقت الفعال.</a:t>
            </a:r>
          </a:p>
          <a:p>
            <a:pPr marL="342900" indent="-342900" algn="r" rtl="1" fontAlgn="base">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استخدام تقنية " </a:t>
            </a:r>
            <a:r>
              <a:rPr lang="ar-SA" sz="1700" dirty="0" smtClean="0">
                <a:solidFill>
                  <a:schemeClr val="accent2">
                    <a:lumMod val="75000"/>
                  </a:schemeClr>
                </a:solidFill>
                <a:latin typeface="Alexandria" pitchFamily="2" charset="-78"/>
                <a:cs typeface="Alexandria" pitchFamily="2" charset="-78"/>
              </a:rPr>
              <a:t>بومودورو</a:t>
            </a:r>
            <a:r>
              <a:rPr lang="ar-SA" sz="1700" dirty="0">
                <a:solidFill>
                  <a:schemeClr val="accent2">
                    <a:lumMod val="75000"/>
                  </a:schemeClr>
                </a:solidFill>
                <a:latin typeface="Alexandria" pitchFamily="2" charset="-78"/>
                <a:cs typeface="Alexandria" pitchFamily="2" charset="-78"/>
              </a:rPr>
              <a:t>" </a:t>
            </a:r>
            <a:r>
              <a:rPr lang="en-US" sz="1700" dirty="0">
                <a:solidFill>
                  <a:schemeClr val="accent2">
                    <a:lumMod val="75000"/>
                  </a:schemeClr>
                </a:solidFill>
                <a:latin typeface="Alexandria" pitchFamily="2" charset="-78"/>
                <a:cs typeface="Alexandria" pitchFamily="2" charset="-78"/>
              </a:rPr>
              <a:t>Pomodoro</a:t>
            </a:r>
            <a:r>
              <a:rPr lang="ar-SA" sz="1700" dirty="0">
                <a:latin typeface="Alexandria" pitchFamily="2" charset="-78"/>
                <a:cs typeface="Alexandria" pitchFamily="2" charset="-78"/>
              </a:rPr>
              <a:t>: وتعتمد على تقسيم العمل إلى فترات زمنية قصيرة، حيث يتم تخصيص فترات العمل لمدة (25 دقيقة)، تليها فترة راحة (5 دقائق). هذه الطريقة تساعد في تحسين التركيز والنشاط وزيادة الإنتاجية، حيث يشعر الفرد بأنه يحصل على مكافأة بعد كل فترة عمل</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p:txBody>
      </p:sp>
      <p:sp>
        <p:nvSpPr>
          <p:cNvPr id="16" name="Freeform 10"/>
          <p:cNvSpPr/>
          <p:nvPr/>
        </p:nvSpPr>
        <p:spPr>
          <a:xfrm>
            <a:off x="123093" y="3128703"/>
            <a:ext cx="1722095" cy="1812574"/>
          </a:xfrm>
          <a:custGeom>
            <a:avLst/>
            <a:gdLst/>
            <a:ahLst/>
            <a:cxnLst/>
            <a:rect l="l" t="t" r="r" b="b"/>
            <a:pathLst>
              <a:path w="2062023" h="1915807">
                <a:moveTo>
                  <a:pt x="0" y="0"/>
                </a:moveTo>
                <a:lnTo>
                  <a:pt x="2062023" y="0"/>
                </a:lnTo>
                <a:lnTo>
                  <a:pt x="2062023" y="1915806"/>
                </a:lnTo>
                <a:lnTo>
                  <a:pt x="0" y="1915806"/>
                </a:lnTo>
                <a:lnTo>
                  <a:pt x="0" y="0"/>
                </a:lnTo>
                <a:close/>
              </a:path>
            </a:pathLst>
          </a:custGeom>
          <a:blipFill>
            <a:blip r:embed="rId4">
              <a:extLst>
                <a:ext uri="{96DAC541-7B7A-43D3-8B79-37D633B846F1}">
                  <asvg:svgBlip xmlns:asvg="http://schemas.microsoft.com/office/drawing/2016/SVG/main" xmlns="" r:embed="rId15"/>
                </a:ext>
              </a:extLst>
            </a:blip>
            <a:stretch>
              <a:fillRect/>
            </a:stretch>
          </a:blipFill>
        </p:spPr>
      </p:sp>
    </p:spTree>
    <p:extLst>
      <p:ext uri="{BB962C8B-B14F-4D97-AF65-F5344CB8AC3E}">
        <p14:creationId xmlns:p14="http://schemas.microsoft.com/office/powerpoint/2010/main" val="27406521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319015" y="1217497"/>
            <a:ext cx="3522769"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smtClean="0">
                <a:latin typeface="Alexandria" pitchFamily="2" charset="-78"/>
                <a:cs typeface="Alexandria" pitchFamily="2" charset="-78"/>
              </a:rPr>
              <a:t>أساليب </a:t>
            </a:r>
            <a:r>
              <a:rPr lang="ar-SA" dirty="0" smtClean="0">
                <a:latin typeface="Alexandria" pitchFamily="2" charset="-78"/>
                <a:cs typeface="Alexandria" pitchFamily="2" charset="-78"/>
              </a:rPr>
              <a:t>إدارة الاحتراق الوظيفي</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84733" y="1783210"/>
            <a:ext cx="9898033" cy="45287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002403" y="10148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159126" y="1202944"/>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228006" y="147301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2" name="Rectangle 1"/>
          <p:cNvSpPr/>
          <p:nvPr/>
        </p:nvSpPr>
        <p:spPr>
          <a:xfrm>
            <a:off x="1455522" y="1839598"/>
            <a:ext cx="9625879" cy="4339650"/>
          </a:xfrm>
          <a:prstGeom prst="rect">
            <a:avLst/>
          </a:prstGeom>
          <a:noFill/>
        </p:spPr>
        <p:txBody>
          <a:bodyPr wrap="square">
            <a:spAutoFit/>
          </a:bodyPr>
          <a:lstStyle/>
          <a:p>
            <a:pPr algn="r" rtl="1" fontAlgn="base">
              <a:lnSpc>
                <a:spcPct val="150000"/>
              </a:lnSpc>
            </a:pPr>
            <a:r>
              <a:rPr lang="ar-SA" sz="1700" dirty="0" smtClean="0">
                <a:solidFill>
                  <a:srgbClr val="0070C0"/>
                </a:solidFill>
                <a:latin typeface="Alexandria" pitchFamily="2" charset="-78"/>
                <a:cs typeface="Alexandria" pitchFamily="2" charset="-78"/>
              </a:rPr>
              <a:t>استراتيجيات إدارة الوقت الفعال: </a:t>
            </a:r>
          </a:p>
          <a:p>
            <a:pPr marL="342900" indent="-342900" algn="r" rtl="1">
              <a:lnSpc>
                <a:spcPct val="150000"/>
              </a:lnSpc>
              <a:buFont typeface="+mj-lt"/>
              <a:buAutoNum type="arabicPeriod" startAt="4"/>
            </a:pPr>
            <a:r>
              <a:rPr lang="ar-SA" sz="1700" dirty="0" smtClean="0">
                <a:solidFill>
                  <a:schemeClr val="accent2">
                    <a:lumMod val="75000"/>
                  </a:schemeClr>
                </a:solidFill>
                <a:latin typeface="Alexandria" pitchFamily="2" charset="-78"/>
                <a:cs typeface="Alexandria" pitchFamily="2" charset="-78"/>
              </a:rPr>
              <a:t>تجنب التشتيت: </a:t>
            </a:r>
            <a:r>
              <a:rPr lang="ar-SA" sz="1700" dirty="0" smtClean="0">
                <a:latin typeface="Alexandria" pitchFamily="2" charset="-78"/>
                <a:cs typeface="Alexandria" pitchFamily="2" charset="-78"/>
              </a:rPr>
              <a:t>من خلال خلق بيئة عمل خالية من المشتتات مثل الهواتف المحمولة أو وسائل التواصل الاجتماعي، وتقليل الاجتماعات غير الضرورية.</a:t>
            </a:r>
          </a:p>
          <a:p>
            <a:pPr marL="342900" indent="-342900" algn="r" rtl="1" fontAlgn="base">
              <a:lnSpc>
                <a:spcPct val="150000"/>
              </a:lnSpc>
              <a:buFont typeface="+mj-lt"/>
              <a:buAutoNum type="arabicPeriod" startAt="4"/>
            </a:pPr>
            <a:r>
              <a:rPr lang="ar-SA" sz="1700" dirty="0" smtClean="0">
                <a:solidFill>
                  <a:schemeClr val="accent2">
                    <a:lumMod val="75000"/>
                  </a:schemeClr>
                </a:solidFill>
                <a:latin typeface="Alexandria" pitchFamily="2" charset="-78"/>
                <a:cs typeface="Alexandria" pitchFamily="2" charset="-78"/>
              </a:rPr>
              <a:t>تقييم الأداء: </a:t>
            </a:r>
            <a:r>
              <a:rPr lang="ar-SA" sz="1700" dirty="0" smtClean="0">
                <a:latin typeface="Alexandria" pitchFamily="2" charset="-78"/>
                <a:cs typeface="Alexandria" pitchFamily="2" charset="-78"/>
              </a:rPr>
              <a:t>مراجعة قائمة المهام بشكل دوري لتقييم الإنجازات. والاحتفال بالإنجازات لتعزيز الدافع والحفاظ على الحماس.</a:t>
            </a:r>
          </a:p>
          <a:p>
            <a:pPr marL="342900" indent="-342900" algn="r" rtl="1" fontAlgn="base">
              <a:lnSpc>
                <a:spcPct val="150000"/>
              </a:lnSpc>
              <a:buFont typeface="+mj-lt"/>
              <a:buAutoNum type="arabicPeriod" startAt="4"/>
            </a:pPr>
            <a:r>
              <a:rPr lang="ar-SA" sz="1700" dirty="0" smtClean="0">
                <a:solidFill>
                  <a:schemeClr val="accent2">
                    <a:lumMod val="75000"/>
                  </a:schemeClr>
                </a:solidFill>
                <a:latin typeface="Alexandria" pitchFamily="2" charset="-78"/>
                <a:cs typeface="Alexandria" pitchFamily="2" charset="-78"/>
              </a:rPr>
              <a:t>التكيف مع الضغوط: </a:t>
            </a:r>
            <a:r>
              <a:rPr lang="ar-SA" sz="1700" dirty="0" smtClean="0">
                <a:latin typeface="Alexandria" pitchFamily="2" charset="-78"/>
                <a:cs typeface="Alexandria" pitchFamily="2" charset="-78"/>
              </a:rPr>
              <a:t>بمعنى القدرة على تعديل الخطط عند حدوث تغيرات غير متوقعة.</a:t>
            </a:r>
          </a:p>
          <a:p>
            <a:pPr marL="342900" indent="-342900" algn="r" rtl="1" fontAlgn="base">
              <a:lnSpc>
                <a:spcPct val="150000"/>
              </a:lnSpc>
              <a:buFont typeface="+mj-lt"/>
              <a:buAutoNum type="arabicPeriod" startAt="4"/>
            </a:pPr>
            <a:r>
              <a:rPr lang="ar-SA" sz="1700" dirty="0">
                <a:solidFill>
                  <a:schemeClr val="accent2">
                    <a:lumMod val="75000"/>
                  </a:schemeClr>
                </a:solidFill>
                <a:latin typeface="Alexandria" pitchFamily="2" charset="-78"/>
                <a:cs typeface="Alexandria" pitchFamily="2" charset="-78"/>
              </a:rPr>
              <a:t>تفويض المهام</a:t>
            </a:r>
            <a:r>
              <a:rPr lang="ar-SA" sz="1700" dirty="0">
                <a:latin typeface="Alexandria" pitchFamily="2" charset="-78"/>
                <a:cs typeface="Alexandria" pitchFamily="2" charset="-78"/>
              </a:rPr>
              <a:t>: </a:t>
            </a:r>
            <a:r>
              <a:rPr lang="ar-SA" sz="1700" dirty="0" smtClean="0">
                <a:latin typeface="Alexandria" pitchFamily="2" charset="-78"/>
                <a:cs typeface="Alexandria" pitchFamily="2" charset="-78"/>
              </a:rPr>
              <a:t>يمكن توزيع </a:t>
            </a:r>
            <a:r>
              <a:rPr lang="ar-SA" sz="1700" dirty="0">
                <a:latin typeface="Alexandria" pitchFamily="2" charset="-78"/>
                <a:cs typeface="Alexandria" pitchFamily="2" charset="-78"/>
              </a:rPr>
              <a:t>الأعمال بين أعضاء الفريق، مما يزيد من الكفاءة ويقلل من </a:t>
            </a:r>
            <a:r>
              <a:rPr lang="ar-SA" sz="1700" dirty="0" smtClean="0">
                <a:latin typeface="Alexandria" pitchFamily="2" charset="-78"/>
                <a:cs typeface="Alexandria" pitchFamily="2" charset="-78"/>
              </a:rPr>
              <a:t>الضغوط، كما </a:t>
            </a:r>
            <a:r>
              <a:rPr lang="ar-SA" sz="1700" dirty="0">
                <a:latin typeface="Alexandria" pitchFamily="2" charset="-78"/>
                <a:cs typeface="Alexandria" pitchFamily="2" charset="-78"/>
              </a:rPr>
              <a:t>يمنح الفرصة للزملاء لتطوير مهارات جديدة واكتساب </a:t>
            </a:r>
            <a:r>
              <a:rPr lang="ar-SA" sz="1700" dirty="0" smtClean="0">
                <a:latin typeface="Alexandria" pitchFamily="2" charset="-78"/>
                <a:cs typeface="Alexandria" pitchFamily="2" charset="-78"/>
              </a:rPr>
              <a:t>خبرات. </a:t>
            </a:r>
            <a:r>
              <a:rPr lang="ar-SA" sz="1700" u="sng" dirty="0" smtClean="0">
                <a:latin typeface="Alexandria" pitchFamily="2" charset="-78"/>
                <a:cs typeface="Alexandria" pitchFamily="2" charset="-78"/>
              </a:rPr>
              <a:t>لنجاح المهمة يجب </a:t>
            </a:r>
            <a:r>
              <a:rPr lang="ar-SA" sz="1700" u="sng" dirty="0" smtClean="0">
                <a:latin typeface="Alexandria" pitchFamily="2" charset="-78"/>
                <a:cs typeface="Alexandria" pitchFamily="2" charset="-78"/>
              </a:rPr>
              <a:t>مراعاة ما يلي</a:t>
            </a:r>
            <a:r>
              <a:rPr lang="ar-SA" sz="1700" dirty="0" smtClean="0">
                <a:latin typeface="Alexandria" pitchFamily="2" charset="-78"/>
                <a:cs typeface="Alexandria" pitchFamily="2" charset="-78"/>
              </a:rPr>
              <a:t>:</a:t>
            </a:r>
          </a:p>
          <a:p>
            <a:pPr marL="465138" indent="-241300" algn="r" rtl="1">
              <a:lnSpc>
                <a:spcPct val="150000"/>
              </a:lnSpc>
              <a:buFont typeface="Wingdings" panose="05000000000000000000" pitchFamily="2" charset="2"/>
              <a:buChar char="§"/>
            </a:pPr>
            <a:r>
              <a:rPr lang="ar-SA" sz="1600" dirty="0" smtClean="0">
                <a:latin typeface="Alexandria" pitchFamily="2" charset="-78"/>
                <a:cs typeface="Alexandria" pitchFamily="2" charset="-78"/>
              </a:rPr>
              <a:t>تحديد </a:t>
            </a:r>
            <a:r>
              <a:rPr lang="ar-SA" sz="1600" dirty="0">
                <a:latin typeface="Alexandria" pitchFamily="2" charset="-78"/>
                <a:cs typeface="Alexandria" pitchFamily="2" charset="-78"/>
              </a:rPr>
              <a:t>المهام القابلة للتفويض: اختر المهام </a:t>
            </a:r>
            <a:r>
              <a:rPr lang="ar-SA" sz="1600" dirty="0" smtClean="0">
                <a:latin typeface="Alexandria" pitchFamily="2" charset="-78"/>
                <a:cs typeface="Alexandria" pitchFamily="2" charset="-78"/>
              </a:rPr>
              <a:t>التي </a:t>
            </a:r>
            <a:r>
              <a:rPr lang="ar-SA" sz="1600" dirty="0">
                <a:latin typeface="Alexandria" pitchFamily="2" charset="-78"/>
                <a:cs typeface="Alexandria" pitchFamily="2" charset="-78"/>
              </a:rPr>
              <a:t>يقوم بها </a:t>
            </a:r>
            <a:r>
              <a:rPr lang="ar-SA" sz="1600" dirty="0" smtClean="0">
                <a:latin typeface="Alexandria" pitchFamily="2" charset="-78"/>
                <a:cs typeface="Alexandria" pitchFamily="2" charset="-78"/>
              </a:rPr>
              <a:t>الآخرون. </a:t>
            </a:r>
          </a:p>
          <a:p>
            <a:pPr marL="465138" indent="-241300" algn="r" rtl="1">
              <a:lnSpc>
                <a:spcPct val="150000"/>
              </a:lnSpc>
              <a:buFont typeface="Wingdings" panose="05000000000000000000" pitchFamily="2" charset="2"/>
              <a:buChar char="§"/>
            </a:pPr>
            <a:r>
              <a:rPr lang="ar-SA" sz="1600" dirty="0" smtClean="0">
                <a:latin typeface="Alexandria" pitchFamily="2" charset="-78"/>
                <a:cs typeface="Alexandria" pitchFamily="2" charset="-78"/>
              </a:rPr>
              <a:t>اختيار </a:t>
            </a:r>
            <a:r>
              <a:rPr lang="ar-SA" sz="1600" dirty="0">
                <a:latin typeface="Alexandria" pitchFamily="2" charset="-78"/>
                <a:cs typeface="Alexandria" pitchFamily="2" charset="-78"/>
              </a:rPr>
              <a:t>الشخص المناسب: </a:t>
            </a:r>
            <a:r>
              <a:rPr lang="ar-SA" sz="1600" dirty="0" smtClean="0">
                <a:latin typeface="Alexandria" pitchFamily="2" charset="-78"/>
                <a:cs typeface="Alexandria" pitchFamily="2" charset="-78"/>
              </a:rPr>
              <a:t>التأكد </a:t>
            </a:r>
            <a:r>
              <a:rPr lang="ar-SA" sz="1600" dirty="0">
                <a:latin typeface="Alexandria" pitchFamily="2" charset="-78"/>
                <a:cs typeface="Alexandria" pitchFamily="2" charset="-78"/>
              </a:rPr>
              <a:t>من أن </a:t>
            </a:r>
            <a:r>
              <a:rPr lang="ar-SA" sz="1600" dirty="0" smtClean="0">
                <a:latin typeface="Alexandria" pitchFamily="2" charset="-78"/>
                <a:cs typeface="Alexandria" pitchFamily="2" charset="-78"/>
              </a:rPr>
              <a:t>الشخص </a:t>
            </a:r>
            <a:r>
              <a:rPr lang="ar-SA" sz="1600" dirty="0">
                <a:latin typeface="Alexandria" pitchFamily="2" charset="-78"/>
                <a:cs typeface="Alexandria" pitchFamily="2" charset="-78"/>
              </a:rPr>
              <a:t>يمتلك المهارات </a:t>
            </a:r>
            <a:r>
              <a:rPr lang="ar-SA" sz="1600" dirty="0" smtClean="0">
                <a:latin typeface="Alexandria" pitchFamily="2" charset="-78"/>
                <a:cs typeface="Alexandria" pitchFamily="2" charset="-78"/>
              </a:rPr>
              <a:t>والخبرات اللازمة </a:t>
            </a:r>
            <a:r>
              <a:rPr lang="ar-SA" sz="1600" dirty="0" smtClean="0">
                <a:latin typeface="Alexandria" pitchFamily="2" charset="-78"/>
                <a:cs typeface="Alexandria" pitchFamily="2" charset="-78"/>
              </a:rPr>
              <a:t>لتنفيذ العمل.</a:t>
            </a:r>
          </a:p>
          <a:p>
            <a:pPr marL="465138" indent="-241300" algn="r" rtl="1">
              <a:lnSpc>
                <a:spcPct val="150000"/>
              </a:lnSpc>
              <a:buFont typeface="Wingdings" panose="05000000000000000000" pitchFamily="2" charset="2"/>
              <a:buChar char="§"/>
            </a:pPr>
            <a:r>
              <a:rPr lang="ar-SA" sz="1600" dirty="0" smtClean="0">
                <a:latin typeface="Alexandria" pitchFamily="2" charset="-78"/>
                <a:cs typeface="Alexandria" pitchFamily="2" charset="-78"/>
              </a:rPr>
              <a:t>تقييم </a:t>
            </a:r>
            <a:r>
              <a:rPr lang="ar-SA" sz="1600" dirty="0">
                <a:latin typeface="Alexandria" pitchFamily="2" charset="-78"/>
                <a:cs typeface="Alexandria" pitchFamily="2" charset="-78"/>
              </a:rPr>
              <a:t>الأداء: راجع نتائج العمل الذي تم تفويضه وتقديم التغذية الراجعة لتحسين الأداء المستقبلي</a:t>
            </a:r>
            <a:r>
              <a:rPr lang="ar-SA" sz="1600" dirty="0" smtClean="0">
                <a:latin typeface="Alexandria" pitchFamily="2" charset="-78"/>
                <a:cs typeface="Alexandria" pitchFamily="2" charset="-78"/>
              </a:rPr>
              <a:t>.</a:t>
            </a:r>
            <a:endParaRPr lang="ar-SA" sz="1700" dirty="0">
              <a:latin typeface="Alexandria" pitchFamily="2" charset="-78"/>
              <a:cs typeface="Alexandria" pitchFamily="2" charset="-78"/>
            </a:endParaRPr>
          </a:p>
        </p:txBody>
      </p:sp>
      <p:sp>
        <p:nvSpPr>
          <p:cNvPr id="14" name="Freeform 13"/>
          <p:cNvSpPr/>
          <p:nvPr/>
        </p:nvSpPr>
        <p:spPr>
          <a:xfrm>
            <a:off x="0" y="5134709"/>
            <a:ext cx="1455522" cy="1663820"/>
          </a:xfrm>
          <a:custGeom>
            <a:avLst/>
            <a:gdLst/>
            <a:ahLst/>
            <a:cxnLst/>
            <a:rect l="l" t="t" r="r" b="b"/>
            <a:pathLst>
              <a:path w="3750355" h="2708069">
                <a:moveTo>
                  <a:pt x="0" y="0"/>
                </a:moveTo>
                <a:lnTo>
                  <a:pt x="3750355" y="0"/>
                </a:lnTo>
                <a:lnTo>
                  <a:pt x="3750355" y="2708069"/>
                </a:lnTo>
                <a:lnTo>
                  <a:pt x="0" y="2708069"/>
                </a:lnTo>
                <a:lnTo>
                  <a:pt x="0" y="0"/>
                </a:lnTo>
                <a:close/>
              </a:path>
            </a:pathLst>
          </a:custGeom>
          <a:blipFill>
            <a:blip r:embed="rId4"/>
            <a:stretch>
              <a:fillRect/>
            </a:stretch>
          </a:blipFill>
        </p:spPr>
      </p:sp>
    </p:spTree>
    <p:extLst>
      <p:ext uri="{BB962C8B-B14F-4D97-AF65-F5344CB8AC3E}">
        <p14:creationId xmlns:p14="http://schemas.microsoft.com/office/powerpoint/2010/main" val="87745589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337980" y="1384001"/>
            <a:ext cx="3522769"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smtClean="0">
                <a:latin typeface="Alexandria" pitchFamily="2" charset="-78"/>
                <a:cs typeface="Alexandria" pitchFamily="2" charset="-78"/>
              </a:rPr>
              <a:t>أساليب </a:t>
            </a:r>
            <a:r>
              <a:rPr lang="ar-SA" dirty="0" smtClean="0">
                <a:latin typeface="Alexandria" pitchFamily="2" charset="-78"/>
                <a:cs typeface="Alexandria" pitchFamily="2" charset="-78"/>
              </a:rPr>
              <a:t>إدارة الاحتراق الوظيفي</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684420" y="1870593"/>
            <a:ext cx="9945219" cy="44220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59129" y="11523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315851" y="1264534"/>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384733" y="1537889"/>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2" name="Rectangle 1"/>
          <p:cNvSpPr/>
          <p:nvPr/>
        </p:nvSpPr>
        <p:spPr>
          <a:xfrm>
            <a:off x="1507958" y="1900775"/>
            <a:ext cx="9978188" cy="4339650"/>
          </a:xfrm>
          <a:prstGeom prst="rect">
            <a:avLst/>
          </a:prstGeom>
          <a:noFill/>
        </p:spPr>
        <p:txBody>
          <a:bodyPr wrap="square">
            <a:spAutoFit/>
          </a:bodyPr>
          <a:lstStyle/>
          <a:p>
            <a:pPr algn="r" rtl="1" fontAlgn="base">
              <a:lnSpc>
                <a:spcPct val="150000"/>
              </a:lnSpc>
            </a:pPr>
            <a:r>
              <a:rPr lang="ar-SA" sz="1700" dirty="0" smtClean="0">
                <a:solidFill>
                  <a:srgbClr val="0070C0"/>
                </a:solidFill>
                <a:latin typeface="Alexandria" pitchFamily="2" charset="-78"/>
                <a:cs typeface="Alexandria" pitchFamily="2" charset="-78"/>
              </a:rPr>
              <a:t>ثانيًا: </a:t>
            </a:r>
            <a:r>
              <a:rPr lang="ar-SA" sz="1700" dirty="0">
                <a:solidFill>
                  <a:srgbClr val="0070C0"/>
                </a:solidFill>
                <a:latin typeface="Alexandria" pitchFamily="2" charset="-78"/>
                <a:cs typeface="Alexandria" pitchFamily="2" charset="-78"/>
              </a:rPr>
              <a:t>مهارة </a:t>
            </a:r>
            <a:r>
              <a:rPr lang="ar-SA" sz="1700" dirty="0" smtClean="0">
                <a:solidFill>
                  <a:srgbClr val="0070C0"/>
                </a:solidFill>
                <a:latin typeface="Alexandria" pitchFamily="2" charset="-78"/>
                <a:cs typeface="Alexandria" pitchFamily="2" charset="-78"/>
              </a:rPr>
              <a:t>التواصل الفعال </a:t>
            </a:r>
          </a:p>
          <a:p>
            <a:pPr algn="r" rtl="1">
              <a:lnSpc>
                <a:spcPct val="150000"/>
              </a:lnSpc>
            </a:pPr>
            <a:r>
              <a:rPr lang="ar-SA" sz="1700" dirty="0" smtClean="0">
                <a:latin typeface="Alexandria" pitchFamily="2" charset="-78"/>
                <a:cs typeface="Alexandria" pitchFamily="2" charset="-78"/>
              </a:rPr>
              <a:t>تعتبر </a:t>
            </a:r>
            <a:r>
              <a:rPr lang="ar-SA" sz="1700" dirty="0">
                <a:latin typeface="Alexandria" pitchFamily="2" charset="-78"/>
                <a:cs typeface="Alexandria" pitchFamily="2" charset="-78"/>
              </a:rPr>
              <a:t>مهارة التواصل الفعال ضرورية في العمل الإعلامي، حيث تسهم في تعزيز التعاون، و</a:t>
            </a:r>
            <a:r>
              <a:rPr lang="ar-SA" sz="1700" dirty="0" smtClean="0">
                <a:latin typeface="Alexandria" pitchFamily="2" charset="-78"/>
                <a:cs typeface="Alexandria" pitchFamily="2" charset="-78"/>
              </a:rPr>
              <a:t>بناء </a:t>
            </a:r>
            <a:r>
              <a:rPr lang="ar-SA" sz="1700" dirty="0">
                <a:latin typeface="Alexandria" pitchFamily="2" charset="-78"/>
                <a:cs typeface="Alexandria" pitchFamily="2" charset="-78"/>
              </a:rPr>
              <a:t>علاقات قوية بين </a:t>
            </a:r>
            <a:r>
              <a:rPr lang="ar-SA" sz="1700" dirty="0" smtClean="0">
                <a:latin typeface="Alexandria" pitchFamily="2" charset="-78"/>
                <a:cs typeface="Alexandria" pitchFamily="2" charset="-78"/>
              </a:rPr>
              <a:t>الموظفين والإدارة، </a:t>
            </a:r>
            <a:r>
              <a:rPr lang="ar-SA" sz="1700" dirty="0">
                <a:latin typeface="Alexandria" pitchFamily="2" charset="-78"/>
                <a:cs typeface="Alexandria" pitchFamily="2" charset="-78"/>
              </a:rPr>
              <a:t>وتقليل مستويات الاحتراق الوظيفي. فالتواصل الجيد يساعد على خلق بيئة عمل صحية وداعمة. </a:t>
            </a:r>
          </a:p>
          <a:p>
            <a:pPr marL="285750" indent="-285750" algn="r" rtl="1">
              <a:lnSpc>
                <a:spcPct val="150000"/>
              </a:lnSpc>
              <a:buFont typeface="Wingdings" panose="05000000000000000000" pitchFamily="2" charset="2"/>
              <a:buChar char="v"/>
            </a:pPr>
            <a:r>
              <a:rPr lang="ar-SA" sz="1700" dirty="0" smtClean="0">
                <a:solidFill>
                  <a:srgbClr val="880002"/>
                </a:solidFill>
                <a:latin typeface="Alexandria" pitchFamily="2" charset="-78"/>
                <a:cs typeface="Alexandria" pitchFamily="2" charset="-78"/>
              </a:rPr>
              <a:t>عناصر </a:t>
            </a:r>
            <a:r>
              <a:rPr lang="ar-SA" sz="1700" dirty="0">
                <a:solidFill>
                  <a:srgbClr val="880002"/>
                </a:solidFill>
                <a:latin typeface="Alexandria" pitchFamily="2" charset="-78"/>
                <a:cs typeface="Alexandria" pitchFamily="2" charset="-78"/>
              </a:rPr>
              <a:t>التواصل </a:t>
            </a:r>
            <a:r>
              <a:rPr lang="ar-SA" sz="1700" dirty="0" smtClean="0">
                <a:solidFill>
                  <a:srgbClr val="880002"/>
                </a:solidFill>
                <a:latin typeface="Alexandria" pitchFamily="2" charset="-78"/>
                <a:cs typeface="Alexandria" pitchFamily="2" charset="-78"/>
              </a:rPr>
              <a:t>الفعال:</a:t>
            </a:r>
            <a:endParaRPr lang="ar-SA" sz="1700" dirty="0">
              <a:solidFill>
                <a:srgbClr val="880002"/>
              </a:solidFill>
              <a:latin typeface="Alexandria" pitchFamily="2" charset="-78"/>
              <a:cs typeface="Alexandria" pitchFamily="2" charset="-78"/>
            </a:endParaRPr>
          </a:p>
          <a:p>
            <a:pPr marL="342900" indent="-342900"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الاستماع النشط: </a:t>
            </a:r>
            <a:r>
              <a:rPr lang="ar-SA" sz="1600" dirty="0" smtClean="0">
                <a:latin typeface="Alexandria" pitchFamily="2" charset="-78"/>
                <a:cs typeface="Alexandria" pitchFamily="2" charset="-78"/>
              </a:rPr>
              <a:t>ويتم من خلال فهم </a:t>
            </a:r>
            <a:r>
              <a:rPr lang="ar-SA" sz="1600" dirty="0">
                <a:latin typeface="Alexandria" pitchFamily="2" charset="-78"/>
                <a:cs typeface="Alexandria" pitchFamily="2" charset="-78"/>
              </a:rPr>
              <a:t>الرسالة: </a:t>
            </a:r>
            <a:r>
              <a:rPr lang="ar-SA" sz="1600" dirty="0" smtClean="0">
                <a:latin typeface="Alexandria" pitchFamily="2" charset="-78"/>
                <a:cs typeface="Alexandria" pitchFamily="2" charset="-78"/>
              </a:rPr>
              <a:t>أي التركيز </a:t>
            </a:r>
            <a:r>
              <a:rPr lang="ar-SA" sz="1600" dirty="0">
                <a:latin typeface="Alexandria" pitchFamily="2" charset="-78"/>
                <a:cs typeface="Alexandria" pitchFamily="2" charset="-78"/>
              </a:rPr>
              <a:t>على ما يقوله الآخرون بدلاً من التفكير في الرد</a:t>
            </a:r>
            <a:r>
              <a:rPr lang="ar-SA" sz="1600" dirty="0" smtClean="0">
                <a:latin typeface="Alexandria" pitchFamily="2" charset="-78"/>
                <a:cs typeface="Alexandria" pitchFamily="2" charset="-78"/>
              </a:rPr>
              <a:t>. وطرح </a:t>
            </a:r>
            <a:r>
              <a:rPr lang="ar-SA" sz="1600" dirty="0">
                <a:latin typeface="Alexandria" pitchFamily="2" charset="-78"/>
                <a:cs typeface="Alexandria" pitchFamily="2" charset="-78"/>
              </a:rPr>
              <a:t>الأسئلة: </a:t>
            </a:r>
            <a:r>
              <a:rPr lang="ar-SA" sz="1600" dirty="0" smtClean="0">
                <a:latin typeface="Alexandria" pitchFamily="2" charset="-78"/>
                <a:cs typeface="Alexandria" pitchFamily="2" charset="-78"/>
              </a:rPr>
              <a:t>أي الاستفسار </a:t>
            </a:r>
            <a:r>
              <a:rPr lang="ar-SA" sz="1600" dirty="0">
                <a:latin typeface="Alexandria" pitchFamily="2" charset="-78"/>
                <a:cs typeface="Alexandria" pitchFamily="2" charset="-78"/>
              </a:rPr>
              <a:t>عن النقاط غير الواضحة يعزز الفهم ويظهر الاهتمام.</a:t>
            </a:r>
          </a:p>
          <a:p>
            <a:pPr marL="342900" indent="-342900"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التعبير الواضح: </a:t>
            </a:r>
            <a:r>
              <a:rPr lang="ar-SA" sz="1600" dirty="0" smtClean="0">
                <a:latin typeface="Alexandria" pitchFamily="2" charset="-78"/>
                <a:cs typeface="Alexandria" pitchFamily="2" charset="-78"/>
              </a:rPr>
              <a:t>استخدام </a:t>
            </a:r>
            <a:r>
              <a:rPr lang="ar-SA" sz="1600" dirty="0">
                <a:latin typeface="Alexandria" pitchFamily="2" charset="-78"/>
                <a:cs typeface="Alexandria" pitchFamily="2" charset="-78"/>
              </a:rPr>
              <a:t>لغة </a:t>
            </a:r>
            <a:r>
              <a:rPr lang="ar-SA" sz="1600" dirty="0" smtClean="0">
                <a:latin typeface="Alexandria" pitchFamily="2" charset="-78"/>
                <a:cs typeface="Alexandria" pitchFamily="2" charset="-78"/>
              </a:rPr>
              <a:t>بسيطة وتجنب </a:t>
            </a:r>
            <a:r>
              <a:rPr lang="ar-SA" sz="1600" dirty="0">
                <a:latin typeface="Alexandria" pitchFamily="2" charset="-78"/>
                <a:cs typeface="Alexandria" pitchFamily="2" charset="-78"/>
              </a:rPr>
              <a:t>المصطلحات المعقدة </a:t>
            </a:r>
            <a:r>
              <a:rPr lang="ar-SA" sz="1600" dirty="0" smtClean="0">
                <a:latin typeface="Alexandria" pitchFamily="2" charset="-78"/>
                <a:cs typeface="Alexandria" pitchFamily="2" charset="-78"/>
              </a:rPr>
              <a:t>لضمان </a:t>
            </a:r>
            <a:r>
              <a:rPr lang="ar-SA" sz="1600" dirty="0">
                <a:latin typeface="Alexandria" pitchFamily="2" charset="-78"/>
                <a:cs typeface="Alexandria" pitchFamily="2" charset="-78"/>
              </a:rPr>
              <a:t>وضوح </a:t>
            </a:r>
            <a:r>
              <a:rPr lang="ar-SA" sz="1600" dirty="0" smtClean="0">
                <a:latin typeface="Alexandria" pitchFamily="2" charset="-78"/>
                <a:cs typeface="Alexandria" pitchFamily="2" charset="-78"/>
              </a:rPr>
              <a:t>الرسالة. كما </a:t>
            </a:r>
            <a:r>
              <a:rPr lang="ar-SA" sz="1600" dirty="0">
                <a:latin typeface="Alexandria" pitchFamily="2" charset="-78"/>
                <a:cs typeface="Alexandria" pitchFamily="2" charset="-78"/>
              </a:rPr>
              <a:t>يجب التحضير المسبق </a:t>
            </a:r>
            <a:r>
              <a:rPr lang="ar-SA" sz="1600" dirty="0" smtClean="0">
                <a:latin typeface="Alexandria" pitchFamily="2" charset="-78"/>
                <a:cs typeface="Alexandria" pitchFamily="2" charset="-78"/>
              </a:rPr>
              <a:t>للأفكار والخطط لضمان </a:t>
            </a:r>
            <a:r>
              <a:rPr lang="ar-SA" sz="1600" dirty="0">
                <a:latin typeface="Alexandria" pitchFamily="2" charset="-78"/>
                <a:cs typeface="Alexandria" pitchFamily="2" charset="-78"/>
              </a:rPr>
              <a:t>التعبير </a:t>
            </a:r>
            <a:r>
              <a:rPr lang="ar-SA" sz="1600" dirty="0" smtClean="0">
                <a:latin typeface="Alexandria" pitchFamily="2" charset="-78"/>
                <a:cs typeface="Alexandria" pitchFamily="2" charset="-78"/>
              </a:rPr>
              <a:t>الفعال.</a:t>
            </a:r>
          </a:p>
          <a:p>
            <a:pPr marL="342900" indent="-342900"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التواصل </a:t>
            </a:r>
            <a:r>
              <a:rPr lang="ar-SA" sz="1700" dirty="0">
                <a:solidFill>
                  <a:schemeClr val="accent2">
                    <a:lumMod val="75000"/>
                  </a:schemeClr>
                </a:solidFill>
                <a:latin typeface="Alexandria" pitchFamily="2" charset="-78"/>
                <a:cs typeface="Alexandria" pitchFamily="2" charset="-78"/>
              </a:rPr>
              <a:t>غير </a:t>
            </a:r>
            <a:r>
              <a:rPr lang="ar-SA" sz="1700" dirty="0" smtClean="0">
                <a:solidFill>
                  <a:schemeClr val="accent2">
                    <a:lumMod val="75000"/>
                  </a:schemeClr>
                </a:solidFill>
                <a:latin typeface="Alexandria" pitchFamily="2" charset="-78"/>
                <a:cs typeface="Alexandria" pitchFamily="2" charset="-78"/>
              </a:rPr>
              <a:t>اللفظي: </a:t>
            </a:r>
            <a:r>
              <a:rPr lang="ar-SA" sz="1600" dirty="0" smtClean="0">
                <a:latin typeface="Alexandria" pitchFamily="2" charset="-78"/>
                <a:cs typeface="Alexandria" pitchFamily="2" charset="-78"/>
              </a:rPr>
              <a:t>هو شكل </a:t>
            </a:r>
            <a:r>
              <a:rPr lang="ar-SA" sz="1600" dirty="0">
                <a:latin typeface="Alexandria" pitchFamily="2" charset="-78"/>
                <a:cs typeface="Alexandria" pitchFamily="2" charset="-78"/>
              </a:rPr>
              <a:t>من أشكال الاتصال الذي لا يعتمد على الكلمات، بل يستخدم تعابير الوجه، </a:t>
            </a:r>
            <a:r>
              <a:rPr lang="ar-SA" sz="1600" dirty="0" smtClean="0">
                <a:latin typeface="Alexandria" pitchFamily="2" charset="-78"/>
                <a:cs typeface="Alexandria" pitchFamily="2" charset="-78"/>
              </a:rPr>
              <a:t>ونبرة </a:t>
            </a:r>
            <a:r>
              <a:rPr lang="ar-SA" sz="1600" dirty="0">
                <a:latin typeface="Alexandria" pitchFamily="2" charset="-78"/>
                <a:cs typeface="Alexandria" pitchFamily="2" charset="-78"/>
              </a:rPr>
              <a:t>الصوت، وحركات </a:t>
            </a:r>
            <a:r>
              <a:rPr lang="ar-SA" sz="1600" dirty="0" smtClean="0">
                <a:latin typeface="Alexandria" pitchFamily="2" charset="-78"/>
                <a:cs typeface="Alexandria" pitchFamily="2" charset="-78"/>
              </a:rPr>
              <a:t>الجسم، حيث يعكس </a:t>
            </a:r>
            <a:r>
              <a:rPr lang="ar-SA" sz="1600" dirty="0">
                <a:latin typeface="Alexandria" pitchFamily="2" charset="-78"/>
                <a:cs typeface="Alexandria" pitchFamily="2" charset="-78"/>
              </a:rPr>
              <a:t>المشاعر والأفكار بشكل قد يكون أكثر تأثيرًا من الكلمات نفسها</a:t>
            </a:r>
            <a:r>
              <a:rPr lang="ar-SA" sz="1600" dirty="0" smtClean="0">
                <a:latin typeface="Alexandria" pitchFamily="2" charset="-78"/>
                <a:cs typeface="Alexandria" pitchFamily="2" charset="-78"/>
              </a:rPr>
              <a:t>.</a:t>
            </a:r>
            <a:endParaRPr lang="ar-SA" sz="1600" dirty="0">
              <a:latin typeface="Alexandria" pitchFamily="2" charset="-78"/>
              <a:cs typeface="Alexandria" pitchFamily="2" charset="-78"/>
            </a:endParaRPr>
          </a:p>
        </p:txBody>
      </p:sp>
      <p:sp>
        <p:nvSpPr>
          <p:cNvPr id="14" name="Freeform 7"/>
          <p:cNvSpPr/>
          <p:nvPr/>
        </p:nvSpPr>
        <p:spPr>
          <a:xfrm>
            <a:off x="26292" y="3277538"/>
            <a:ext cx="1952264" cy="2003670"/>
          </a:xfrm>
          <a:custGeom>
            <a:avLst/>
            <a:gdLst/>
            <a:ahLst/>
            <a:cxnLst/>
            <a:rect l="l" t="t" r="r" b="b"/>
            <a:pathLst>
              <a:path w="2664911" h="2857813">
                <a:moveTo>
                  <a:pt x="0" y="0"/>
                </a:moveTo>
                <a:lnTo>
                  <a:pt x="2664911" y="0"/>
                </a:lnTo>
                <a:lnTo>
                  <a:pt x="2664911" y="2857813"/>
                </a:lnTo>
                <a:lnTo>
                  <a:pt x="0" y="2857813"/>
                </a:lnTo>
                <a:lnTo>
                  <a:pt x="0" y="0"/>
                </a:lnTo>
                <a:close/>
              </a:path>
            </a:pathLst>
          </a:custGeom>
          <a:blipFill>
            <a:blip r:embed="rId4">
              <a:extLst>
                <a:ext uri="{96DAC541-7B7A-43D3-8B79-37D633B846F1}">
                  <asvg:svgBlip xmlns:asvg="http://schemas.microsoft.com/office/drawing/2016/SVG/main" xmlns="" r:embed="rId10"/>
                </a:ext>
              </a:extLst>
            </a:blip>
            <a:stretch>
              <a:fillRect/>
            </a:stretch>
          </a:blipFill>
        </p:spPr>
      </p:sp>
    </p:spTree>
    <p:extLst>
      <p:ext uri="{BB962C8B-B14F-4D97-AF65-F5344CB8AC3E}">
        <p14:creationId xmlns:p14="http://schemas.microsoft.com/office/powerpoint/2010/main" val="231335776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337980" y="1384001"/>
            <a:ext cx="3522769"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smtClean="0">
                <a:latin typeface="Alexandria" pitchFamily="2" charset="-78"/>
                <a:cs typeface="Alexandria" pitchFamily="2" charset="-78"/>
              </a:rPr>
              <a:t>أساليب </a:t>
            </a:r>
            <a:r>
              <a:rPr lang="ar-SA" dirty="0" smtClean="0">
                <a:latin typeface="Alexandria" pitchFamily="2" charset="-78"/>
                <a:cs typeface="Alexandria" pitchFamily="2" charset="-78"/>
              </a:rPr>
              <a:t>إدارة الاحتراق الوظيفي</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84734" y="1870593"/>
            <a:ext cx="9539938" cy="44220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59129" y="11523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315851" y="1264534"/>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384733" y="1537889"/>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2" name="Rectangle 1"/>
          <p:cNvSpPr/>
          <p:nvPr/>
        </p:nvSpPr>
        <p:spPr>
          <a:xfrm>
            <a:off x="1367675" y="1929952"/>
            <a:ext cx="9412620" cy="4408899"/>
          </a:xfrm>
          <a:prstGeom prst="rect">
            <a:avLst/>
          </a:prstGeom>
          <a:noFill/>
        </p:spPr>
        <p:txBody>
          <a:bodyPr wrap="square">
            <a:spAutoFit/>
          </a:bodyPr>
          <a:lstStyle/>
          <a:p>
            <a:pPr algn="r" rtl="1">
              <a:lnSpc>
                <a:spcPct val="150000"/>
              </a:lnSpc>
            </a:pPr>
            <a:r>
              <a:rPr lang="ar-SA" sz="1700" dirty="0">
                <a:solidFill>
                  <a:srgbClr val="0070C0"/>
                </a:solidFill>
                <a:latin typeface="Alexandria" pitchFamily="2" charset="-78"/>
                <a:cs typeface="Alexandria" pitchFamily="2" charset="-78"/>
              </a:rPr>
              <a:t>ثانيًا: مهارة التواصل الفعال </a:t>
            </a:r>
          </a:p>
          <a:p>
            <a:pPr marL="285750" indent="-285750" algn="r" rtl="1">
              <a:lnSpc>
                <a:spcPct val="150000"/>
              </a:lnSpc>
              <a:buFont typeface="Wingdings" panose="05000000000000000000" pitchFamily="2" charset="2"/>
              <a:buChar char="v"/>
            </a:pPr>
            <a:r>
              <a:rPr lang="ar-SA" sz="1700" dirty="0" smtClean="0">
                <a:solidFill>
                  <a:srgbClr val="880002"/>
                </a:solidFill>
                <a:latin typeface="Alexandria" pitchFamily="2" charset="-78"/>
                <a:cs typeface="Alexandria" pitchFamily="2" charset="-78"/>
              </a:rPr>
              <a:t>استراتيجيات </a:t>
            </a:r>
            <a:r>
              <a:rPr lang="ar-SA" sz="1700" dirty="0">
                <a:solidFill>
                  <a:srgbClr val="880002"/>
                </a:solidFill>
                <a:latin typeface="Alexandria" pitchFamily="2" charset="-78"/>
                <a:cs typeface="Alexandria" pitchFamily="2" charset="-78"/>
              </a:rPr>
              <a:t>لتعزيز التواصل </a:t>
            </a:r>
            <a:r>
              <a:rPr lang="ar-SA" sz="1700" dirty="0" smtClean="0">
                <a:solidFill>
                  <a:srgbClr val="880002"/>
                </a:solidFill>
                <a:latin typeface="Alexandria" pitchFamily="2" charset="-78"/>
                <a:cs typeface="Alexandria" pitchFamily="2" charset="-78"/>
              </a:rPr>
              <a:t>الفعال:</a:t>
            </a:r>
            <a:endParaRPr lang="ar-SA" dirty="0" smtClean="0">
              <a:latin typeface="Alexandria" pitchFamily="2" charset="-78"/>
              <a:cs typeface="Alexandria" pitchFamily="2" charset="-78"/>
            </a:endParaRPr>
          </a:p>
          <a:p>
            <a:pPr marL="342900" indent="-342900"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تحديد الأهداف: </a:t>
            </a:r>
            <a:r>
              <a:rPr lang="ar-SA" sz="1700" dirty="0" smtClean="0">
                <a:latin typeface="Alexandria" pitchFamily="2" charset="-78"/>
                <a:cs typeface="Alexandria" pitchFamily="2" charset="-78"/>
              </a:rPr>
              <a:t>وضع </a:t>
            </a:r>
            <a:r>
              <a:rPr lang="ar-SA" sz="1700" dirty="0">
                <a:latin typeface="Alexandria" pitchFamily="2" charset="-78"/>
                <a:cs typeface="Alexandria" pitchFamily="2" charset="-78"/>
              </a:rPr>
              <a:t>أهداف واضحة لكل تواصل، سواء كان اجتماعًا أو محادثة </a:t>
            </a:r>
            <a:r>
              <a:rPr lang="ar-SA" sz="1700" dirty="0" smtClean="0">
                <a:latin typeface="Alexandria" pitchFamily="2" charset="-78"/>
                <a:cs typeface="Alexandria" pitchFamily="2" charset="-78"/>
              </a:rPr>
              <a:t>فردية.</a:t>
            </a:r>
          </a:p>
          <a:p>
            <a:pPr marL="342900" indent="-342900"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تحديد </a:t>
            </a:r>
            <a:r>
              <a:rPr lang="ar-SA" sz="1700" dirty="0">
                <a:solidFill>
                  <a:schemeClr val="accent2">
                    <a:lumMod val="75000"/>
                  </a:schemeClr>
                </a:solidFill>
                <a:latin typeface="Alexandria" pitchFamily="2" charset="-78"/>
                <a:cs typeface="Alexandria" pitchFamily="2" charset="-78"/>
              </a:rPr>
              <a:t>الأدوار </a:t>
            </a:r>
            <a:r>
              <a:rPr lang="ar-SA" sz="1700" dirty="0" smtClean="0">
                <a:solidFill>
                  <a:schemeClr val="accent2">
                    <a:lumMod val="75000"/>
                  </a:schemeClr>
                </a:solidFill>
                <a:latin typeface="Alexandria" pitchFamily="2" charset="-78"/>
                <a:cs typeface="Alexandria" pitchFamily="2" charset="-78"/>
              </a:rPr>
              <a:t>والمسؤوليات: </a:t>
            </a:r>
            <a:r>
              <a:rPr lang="ar-SA" sz="1700" dirty="0" smtClean="0">
                <a:latin typeface="Alexandria" pitchFamily="2" charset="-78"/>
                <a:cs typeface="Alexandria" pitchFamily="2" charset="-78"/>
              </a:rPr>
              <a:t>يساعد </a:t>
            </a:r>
            <a:r>
              <a:rPr lang="ar-SA" sz="1700" dirty="0">
                <a:latin typeface="Alexandria" pitchFamily="2" charset="-78"/>
                <a:cs typeface="Alexandria" pitchFamily="2" charset="-78"/>
              </a:rPr>
              <a:t>التواصل الجيد في توضيح الأدوار والمسؤوليات لكل موظف، مما يقلل من الغموض الذي يمكن أن يسبب الضغط </a:t>
            </a:r>
            <a:r>
              <a:rPr lang="ar-SA" sz="1700" dirty="0" smtClean="0">
                <a:latin typeface="Alexandria" pitchFamily="2" charset="-78"/>
                <a:cs typeface="Alexandria" pitchFamily="2" charset="-78"/>
              </a:rPr>
              <a:t>النفسي.</a:t>
            </a:r>
            <a:endParaRPr lang="ar-SA" sz="1700" dirty="0">
              <a:latin typeface="Alexandria" pitchFamily="2" charset="-78"/>
              <a:cs typeface="Alexandria" pitchFamily="2" charset="-78"/>
            </a:endParaRP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ت</a:t>
            </a:r>
            <a:r>
              <a:rPr lang="ar-SA" sz="1700" dirty="0" smtClean="0">
                <a:solidFill>
                  <a:schemeClr val="accent2">
                    <a:lumMod val="75000"/>
                  </a:schemeClr>
                </a:solidFill>
                <a:latin typeface="Alexandria" pitchFamily="2" charset="-78"/>
                <a:cs typeface="Alexandria" pitchFamily="2" charset="-78"/>
              </a:rPr>
              <a:t>عزيز </a:t>
            </a:r>
            <a:r>
              <a:rPr lang="ar-SA" sz="1700" dirty="0">
                <a:solidFill>
                  <a:schemeClr val="accent2">
                    <a:lumMod val="75000"/>
                  </a:schemeClr>
                </a:solidFill>
                <a:latin typeface="Alexandria" pitchFamily="2" charset="-78"/>
                <a:cs typeface="Alexandria" pitchFamily="2" charset="-78"/>
              </a:rPr>
              <a:t>التعاون والعمل </a:t>
            </a:r>
            <a:r>
              <a:rPr lang="ar-SA" sz="1700" dirty="0" smtClean="0">
                <a:solidFill>
                  <a:schemeClr val="accent2">
                    <a:lumMod val="75000"/>
                  </a:schemeClr>
                </a:solidFill>
                <a:latin typeface="Alexandria" pitchFamily="2" charset="-78"/>
                <a:cs typeface="Alexandria" pitchFamily="2" charset="-78"/>
              </a:rPr>
              <a:t>الجماعي</a:t>
            </a:r>
            <a:r>
              <a:rPr lang="ar-SA" sz="1700" dirty="0" smtClean="0">
                <a:latin typeface="Alexandria" pitchFamily="2" charset="-78"/>
                <a:cs typeface="Alexandria" pitchFamily="2" charset="-78"/>
              </a:rPr>
              <a:t>: عندما </a:t>
            </a:r>
            <a:r>
              <a:rPr lang="ar-SA" sz="1700" dirty="0">
                <a:latin typeface="Alexandria" pitchFamily="2" charset="-78"/>
                <a:cs typeface="Alexandria" pitchFamily="2" charset="-78"/>
              </a:rPr>
              <a:t>يتمكن الموظفون من التواصل بفعالية، يصبح العمل الجماعي أكثر سلاسة. التعاون الجيد بين </a:t>
            </a:r>
            <a:r>
              <a:rPr lang="ar-SA" sz="1700" dirty="0" smtClean="0">
                <a:latin typeface="Alexandria" pitchFamily="2" charset="-78"/>
                <a:cs typeface="Alexandria" pitchFamily="2" charset="-78"/>
              </a:rPr>
              <a:t>الفريق </a:t>
            </a:r>
            <a:r>
              <a:rPr lang="ar-SA" sz="1700" dirty="0">
                <a:latin typeface="Alexandria" pitchFamily="2" charset="-78"/>
                <a:cs typeface="Alexandria" pitchFamily="2" charset="-78"/>
              </a:rPr>
              <a:t>يمكن أن يقلل من عبء العمل الفردي ويخفف الضغط </a:t>
            </a:r>
            <a:r>
              <a:rPr lang="ar-SA" sz="1700" dirty="0" smtClean="0">
                <a:latin typeface="Alexandria" pitchFamily="2" charset="-78"/>
                <a:cs typeface="Alexandria" pitchFamily="2" charset="-78"/>
              </a:rPr>
              <a:t>النفسي.</a:t>
            </a:r>
          </a:p>
          <a:p>
            <a:pPr marL="342900" indent="-342900"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توفير </a:t>
            </a:r>
            <a:r>
              <a:rPr lang="ar-SA" sz="1700" dirty="0">
                <a:solidFill>
                  <a:schemeClr val="accent2">
                    <a:lumMod val="75000"/>
                  </a:schemeClr>
                </a:solidFill>
                <a:latin typeface="Alexandria" pitchFamily="2" charset="-78"/>
                <a:cs typeface="Alexandria" pitchFamily="2" charset="-78"/>
              </a:rPr>
              <a:t>بيئة </a:t>
            </a:r>
            <a:r>
              <a:rPr lang="ar-SA" sz="1700" dirty="0" smtClean="0">
                <a:solidFill>
                  <a:schemeClr val="accent2">
                    <a:lumMod val="75000"/>
                  </a:schemeClr>
                </a:solidFill>
                <a:latin typeface="Alexandria" pitchFamily="2" charset="-78"/>
                <a:cs typeface="Alexandria" pitchFamily="2" charset="-78"/>
              </a:rPr>
              <a:t>مفتوحة: </a:t>
            </a:r>
            <a:r>
              <a:rPr lang="ar-SA" sz="1700" dirty="0" smtClean="0">
                <a:latin typeface="Alexandria" pitchFamily="2" charset="-78"/>
                <a:cs typeface="Alexandria" pitchFamily="2" charset="-78"/>
              </a:rPr>
              <a:t>خلق </a:t>
            </a:r>
            <a:r>
              <a:rPr lang="ar-SA" sz="1700" dirty="0">
                <a:latin typeface="Alexandria" pitchFamily="2" charset="-78"/>
                <a:cs typeface="Alexandria" pitchFamily="2" charset="-78"/>
              </a:rPr>
              <a:t>بيئة تشجع على التعبير عن الآراء والملاحظات دون خوف من الانتقاد</a:t>
            </a:r>
            <a:r>
              <a:rPr lang="ar-SA" sz="1700" dirty="0" smtClean="0">
                <a:latin typeface="Alexandria" pitchFamily="2" charset="-78"/>
                <a:cs typeface="Alexandria" pitchFamily="2" charset="-78"/>
              </a:rPr>
              <a:t>.</a:t>
            </a: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تقديم التغذية الراجعة البناءة: </a:t>
            </a:r>
            <a:r>
              <a:rPr lang="ar-SA" sz="1700" dirty="0">
                <a:latin typeface="Alexandria" pitchFamily="2" charset="-78"/>
                <a:cs typeface="Alexandria" pitchFamily="2" charset="-78"/>
              </a:rPr>
              <a:t>يساعد التواصل الفعال في تقديم تغذية راجعة بناءة للموظفين، مما يعزز شعورهم بالتقدير ويزيد من دافعيتهم للعمل بشكل أفضل</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p:txBody>
      </p:sp>
      <p:sp>
        <p:nvSpPr>
          <p:cNvPr id="16" name="Freeform 10"/>
          <p:cNvSpPr/>
          <p:nvPr/>
        </p:nvSpPr>
        <p:spPr>
          <a:xfrm flipH="1">
            <a:off x="-149514" y="3289049"/>
            <a:ext cx="1723292" cy="2048608"/>
          </a:xfrm>
          <a:custGeom>
            <a:avLst/>
            <a:gdLst/>
            <a:ahLst/>
            <a:cxnLst/>
            <a:rect l="l" t="t" r="r" b="b"/>
            <a:pathLst>
              <a:path w="2920335" h="2920335">
                <a:moveTo>
                  <a:pt x="0" y="0"/>
                </a:moveTo>
                <a:lnTo>
                  <a:pt x="2920335" y="0"/>
                </a:lnTo>
                <a:lnTo>
                  <a:pt x="2920335" y="2920335"/>
                </a:lnTo>
                <a:lnTo>
                  <a:pt x="0" y="2920335"/>
                </a:lnTo>
                <a:lnTo>
                  <a:pt x="0" y="0"/>
                </a:lnTo>
                <a:close/>
              </a:path>
            </a:pathLst>
          </a:custGeom>
          <a:blipFill>
            <a:blip r:embed="rId4">
              <a:extLst>
                <a:ext uri="{96DAC541-7B7A-43D3-8B79-37D633B846F1}">
                  <asvg:svgBlip xmlns:asvg="http://schemas.microsoft.com/office/drawing/2016/SVG/main" xmlns="" r:embed="rId16"/>
                </a:ext>
              </a:extLst>
            </a:blip>
            <a:stretch>
              <a:fillRect/>
            </a:stretch>
          </a:blipFill>
        </p:spPr>
      </p:sp>
    </p:spTree>
    <p:extLst>
      <p:ext uri="{BB962C8B-B14F-4D97-AF65-F5344CB8AC3E}">
        <p14:creationId xmlns:p14="http://schemas.microsoft.com/office/powerpoint/2010/main" val="403676915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161518" y="1367959"/>
            <a:ext cx="3522769"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smtClean="0">
                <a:latin typeface="Alexandria" pitchFamily="2" charset="-78"/>
                <a:cs typeface="Alexandria" pitchFamily="2" charset="-78"/>
              </a:rPr>
              <a:t>أساليب </a:t>
            </a:r>
            <a:r>
              <a:rPr lang="ar-SA" dirty="0" smtClean="0">
                <a:latin typeface="Alexandria" pitchFamily="2" charset="-78"/>
                <a:cs typeface="Alexandria" pitchFamily="2" charset="-78"/>
              </a:rPr>
              <a:t>إدارة الاحتراق الوظيفي</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572126" y="1870593"/>
            <a:ext cx="9496927" cy="42574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59129" y="11523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315851" y="1264534"/>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384733" y="1537889"/>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10" name="Freeform 3"/>
          <p:cNvSpPr/>
          <p:nvPr/>
        </p:nvSpPr>
        <p:spPr>
          <a:xfrm>
            <a:off x="314795" y="5534526"/>
            <a:ext cx="1594216" cy="1313727"/>
          </a:xfrm>
          <a:custGeom>
            <a:avLst/>
            <a:gdLst/>
            <a:ahLst/>
            <a:cxnLst/>
            <a:rect l="l" t="t" r="r" b="b"/>
            <a:pathLst>
              <a:path w="4826863" h="3896019">
                <a:moveTo>
                  <a:pt x="0" y="0"/>
                </a:moveTo>
                <a:lnTo>
                  <a:pt x="4826863" y="0"/>
                </a:lnTo>
                <a:lnTo>
                  <a:pt x="4826863" y="3896019"/>
                </a:lnTo>
                <a:lnTo>
                  <a:pt x="0" y="3896019"/>
                </a:lnTo>
                <a:lnTo>
                  <a:pt x="0" y="0"/>
                </a:lnTo>
                <a:close/>
              </a:path>
            </a:pathLst>
          </a:custGeom>
          <a:blipFill>
            <a:blip r:embed="rId4"/>
            <a:stretch>
              <a:fillRect l="-24353" r="-13916"/>
            </a:stretch>
          </a:blipFill>
        </p:spPr>
      </p:sp>
      <p:sp>
        <p:nvSpPr>
          <p:cNvPr id="2" name="Rectangle 1"/>
          <p:cNvSpPr/>
          <p:nvPr/>
        </p:nvSpPr>
        <p:spPr>
          <a:xfrm>
            <a:off x="1572126" y="1978078"/>
            <a:ext cx="9366745" cy="4016484"/>
          </a:xfrm>
          <a:prstGeom prst="rect">
            <a:avLst/>
          </a:prstGeom>
          <a:noFill/>
        </p:spPr>
        <p:txBody>
          <a:bodyPr wrap="square">
            <a:spAutoFit/>
          </a:bodyPr>
          <a:lstStyle/>
          <a:p>
            <a:pPr marL="285750" indent="-285750" algn="r" rtl="1">
              <a:lnSpc>
                <a:spcPct val="150000"/>
              </a:lnSpc>
              <a:buFont typeface="Wingdings" panose="05000000000000000000" pitchFamily="2" charset="2"/>
              <a:buChar char="v"/>
            </a:pPr>
            <a:r>
              <a:rPr lang="ar-SA" sz="1700" dirty="0" smtClean="0">
                <a:solidFill>
                  <a:srgbClr val="880002"/>
                </a:solidFill>
                <a:latin typeface="Alexandria" pitchFamily="2" charset="-78"/>
                <a:cs typeface="Alexandria" pitchFamily="2" charset="-78"/>
              </a:rPr>
              <a:t>استراتيجيات </a:t>
            </a:r>
            <a:r>
              <a:rPr lang="ar-SA" sz="1700" dirty="0" smtClean="0">
                <a:solidFill>
                  <a:srgbClr val="880002"/>
                </a:solidFill>
                <a:latin typeface="Alexandria" pitchFamily="2" charset="-78"/>
                <a:cs typeface="Alexandria" pitchFamily="2" charset="-78"/>
              </a:rPr>
              <a:t>لتعزيز </a:t>
            </a:r>
            <a:r>
              <a:rPr lang="ar-SA" sz="1700" dirty="0" smtClean="0">
                <a:solidFill>
                  <a:srgbClr val="880002"/>
                </a:solidFill>
                <a:latin typeface="Alexandria" pitchFamily="2" charset="-78"/>
                <a:cs typeface="Alexandria" pitchFamily="2" charset="-78"/>
              </a:rPr>
              <a:t>التواصل الفعال: </a:t>
            </a:r>
          </a:p>
          <a:p>
            <a:pPr marL="342900" indent="-342900" algn="r" rtl="1">
              <a:lnSpc>
                <a:spcPct val="150000"/>
              </a:lnSpc>
              <a:buFont typeface="+mj-lt"/>
              <a:buAutoNum type="arabicPeriod" startAt="6"/>
            </a:pPr>
            <a:r>
              <a:rPr lang="ar-SA" sz="1700" dirty="0" smtClean="0">
                <a:solidFill>
                  <a:schemeClr val="accent2">
                    <a:lumMod val="75000"/>
                  </a:schemeClr>
                </a:solidFill>
                <a:latin typeface="Alexandria" pitchFamily="2" charset="-78"/>
                <a:cs typeface="Alexandria" pitchFamily="2" charset="-78"/>
              </a:rPr>
              <a:t>التواصل أثناء </a:t>
            </a:r>
            <a:r>
              <a:rPr lang="ar-SA" sz="1700" dirty="0">
                <a:solidFill>
                  <a:schemeClr val="accent2">
                    <a:lumMod val="75000"/>
                  </a:schemeClr>
                </a:solidFill>
                <a:latin typeface="Alexandria" pitchFamily="2" charset="-78"/>
                <a:cs typeface="Alexandria" pitchFamily="2" charset="-78"/>
              </a:rPr>
              <a:t>الأزمات</a:t>
            </a:r>
            <a:r>
              <a:rPr lang="ar-SA" sz="1700" dirty="0" smtClean="0">
                <a:solidFill>
                  <a:schemeClr val="accent2">
                    <a:lumMod val="75000"/>
                  </a:schemeClr>
                </a:solidFill>
                <a:latin typeface="Alexandria" pitchFamily="2" charset="-78"/>
                <a:cs typeface="Alexandria" pitchFamily="2" charset="-78"/>
              </a:rPr>
              <a:t>: </a:t>
            </a:r>
            <a:r>
              <a:rPr lang="ar-SA" sz="1700" dirty="0" smtClean="0">
                <a:latin typeface="Alexandria" pitchFamily="2" charset="-78"/>
                <a:cs typeface="Alexandria" pitchFamily="2" charset="-78"/>
              </a:rPr>
              <a:t>يتطلب:</a:t>
            </a:r>
            <a:endParaRPr lang="ar-SA" sz="1700" dirty="0">
              <a:latin typeface="Alexandria" pitchFamily="2" charset="-78"/>
              <a:cs typeface="Alexandria" pitchFamily="2" charset="-78"/>
            </a:endParaRPr>
          </a:p>
          <a:p>
            <a:pPr marL="511175" indent="-341313" algn="r" rtl="1">
              <a:lnSpc>
                <a:spcPct val="150000"/>
              </a:lnSpc>
              <a:buFont typeface="Wingdings" panose="05000000000000000000" pitchFamily="2" charset="2"/>
              <a:buChar char="q"/>
            </a:pPr>
            <a:r>
              <a:rPr lang="ar-SA" sz="1700" dirty="0">
                <a:latin typeface="Alexandria" pitchFamily="2" charset="-78"/>
                <a:cs typeface="Alexandria" pitchFamily="2" charset="-78"/>
              </a:rPr>
              <a:t>الشفافية</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قدم معلومات واضحة ومباشرة حول الوضع الراهن. </a:t>
            </a:r>
            <a:r>
              <a:rPr lang="ar-SA" sz="1700" dirty="0">
                <a:latin typeface="Alexandria" pitchFamily="2" charset="-78"/>
                <a:cs typeface="Alexandria" pitchFamily="2" charset="-78"/>
              </a:rPr>
              <a:t>تجنب الغموض وكن صريحًا بشأن </a:t>
            </a:r>
            <a:r>
              <a:rPr lang="ar-SA" sz="1700" dirty="0" smtClean="0">
                <a:latin typeface="Alexandria" pitchFamily="2" charset="-78"/>
                <a:cs typeface="Alexandria" pitchFamily="2" charset="-78"/>
              </a:rPr>
              <a:t>التحديات </a:t>
            </a:r>
            <a:r>
              <a:rPr lang="ar-SA" sz="1700" dirty="0" smtClean="0">
                <a:latin typeface="Alexandria" pitchFamily="2" charset="-78"/>
                <a:cs typeface="Alexandria" pitchFamily="2" charset="-78"/>
              </a:rPr>
              <a:t>الحالية </a:t>
            </a:r>
            <a:r>
              <a:rPr lang="ar-SA" sz="1700" dirty="0">
                <a:latin typeface="Alexandria" pitchFamily="2" charset="-78"/>
                <a:cs typeface="Alexandria" pitchFamily="2" charset="-78"/>
              </a:rPr>
              <a:t>وطرق التغلب </a:t>
            </a:r>
            <a:r>
              <a:rPr lang="ar-SA" sz="1700" dirty="0" smtClean="0">
                <a:latin typeface="Alexandria" pitchFamily="2" charset="-78"/>
                <a:cs typeface="Alexandria" pitchFamily="2" charset="-78"/>
              </a:rPr>
              <a:t>عليها؛ مما </a:t>
            </a:r>
            <a:r>
              <a:rPr lang="ar-SA" sz="1700" dirty="0">
                <a:latin typeface="Alexandria" pitchFamily="2" charset="-78"/>
                <a:cs typeface="Alexandria" pitchFamily="2" charset="-78"/>
              </a:rPr>
              <a:t>يقلل من </a:t>
            </a:r>
            <a:r>
              <a:rPr lang="ar-SA" sz="1700" dirty="0" smtClean="0">
                <a:latin typeface="Alexandria" pitchFamily="2" charset="-78"/>
                <a:cs typeface="Alexandria" pitchFamily="2" charset="-78"/>
              </a:rPr>
              <a:t>المشاعر السلبية كالقلق والإحباط</a:t>
            </a:r>
            <a:endParaRPr lang="ar-SA" sz="1700" dirty="0">
              <a:latin typeface="Alexandria" pitchFamily="2" charset="-78"/>
              <a:cs typeface="Alexandria" pitchFamily="2" charset="-78"/>
            </a:endParaRPr>
          </a:p>
          <a:p>
            <a:pPr marL="511175" indent="-341313" algn="r" rtl="1">
              <a:lnSpc>
                <a:spcPct val="150000"/>
              </a:lnSpc>
              <a:buFont typeface="Wingdings" panose="05000000000000000000" pitchFamily="2" charset="2"/>
              <a:buChar char="q"/>
            </a:pPr>
            <a:r>
              <a:rPr lang="ar-SA" sz="1700" dirty="0" smtClean="0">
                <a:latin typeface="Alexandria" pitchFamily="2" charset="-78"/>
                <a:cs typeface="Alexandria" pitchFamily="2" charset="-78"/>
              </a:rPr>
              <a:t>الدعم </a:t>
            </a:r>
            <a:r>
              <a:rPr lang="ar-SA" sz="1700" dirty="0">
                <a:latin typeface="Alexandria" pitchFamily="2" charset="-78"/>
                <a:cs typeface="Alexandria" pitchFamily="2" charset="-78"/>
              </a:rPr>
              <a:t>النفسي: تقديم الدعم والمساعدة للزملاء </a:t>
            </a:r>
            <a:r>
              <a:rPr lang="ar-SA" sz="1700" dirty="0" smtClean="0">
                <a:latin typeface="Alexandria" pitchFamily="2" charset="-78"/>
                <a:cs typeface="Alexandria" pitchFamily="2" charset="-78"/>
              </a:rPr>
              <a:t>أثناء </a:t>
            </a:r>
            <a:r>
              <a:rPr lang="ar-SA" sz="1700" dirty="0">
                <a:latin typeface="Alexandria" pitchFamily="2" charset="-78"/>
                <a:cs typeface="Alexandria" pitchFamily="2" charset="-78"/>
              </a:rPr>
              <a:t>الفترات الصعبة يُعزز الروح الجماعية.</a:t>
            </a:r>
          </a:p>
          <a:p>
            <a:pPr marL="342900" indent="-342900" algn="r" rtl="1">
              <a:lnSpc>
                <a:spcPct val="150000"/>
              </a:lnSpc>
              <a:buFont typeface="+mj-lt"/>
              <a:buAutoNum type="arabicPeriod" startAt="7"/>
            </a:pPr>
            <a:r>
              <a:rPr lang="ar-SA" sz="1700" dirty="0" smtClean="0">
                <a:solidFill>
                  <a:schemeClr val="accent2">
                    <a:lumMod val="75000"/>
                  </a:schemeClr>
                </a:solidFill>
                <a:latin typeface="Alexandria" pitchFamily="2" charset="-78"/>
                <a:cs typeface="Alexandria" pitchFamily="2" charset="-78"/>
              </a:rPr>
              <a:t>معالجة </a:t>
            </a:r>
            <a:r>
              <a:rPr lang="ar-SA" sz="1700" dirty="0">
                <a:solidFill>
                  <a:schemeClr val="accent2">
                    <a:lumMod val="75000"/>
                  </a:schemeClr>
                </a:solidFill>
                <a:latin typeface="Alexandria" pitchFamily="2" charset="-78"/>
                <a:cs typeface="Alexandria" pitchFamily="2" charset="-78"/>
              </a:rPr>
              <a:t>المشكلات </a:t>
            </a:r>
            <a:r>
              <a:rPr lang="ar-SA" sz="1700" dirty="0" smtClean="0">
                <a:solidFill>
                  <a:schemeClr val="accent2">
                    <a:lumMod val="75000"/>
                  </a:schemeClr>
                </a:solidFill>
                <a:latin typeface="Alexandria" pitchFamily="2" charset="-78"/>
                <a:cs typeface="Alexandria" pitchFamily="2" charset="-78"/>
              </a:rPr>
              <a:t>بسرعة: </a:t>
            </a:r>
            <a:r>
              <a:rPr lang="ar-SA" sz="1700" dirty="0" smtClean="0">
                <a:latin typeface="Alexandria" pitchFamily="2" charset="-78"/>
                <a:cs typeface="Alexandria" pitchFamily="2" charset="-78"/>
              </a:rPr>
              <a:t>عندما </a:t>
            </a:r>
            <a:r>
              <a:rPr lang="ar-SA" sz="1700" dirty="0">
                <a:latin typeface="Alexandria" pitchFamily="2" charset="-78"/>
                <a:cs typeface="Alexandria" pitchFamily="2" charset="-78"/>
              </a:rPr>
              <a:t>يكون هناك تواصل مفتوح، يمكن </a:t>
            </a:r>
            <a:r>
              <a:rPr lang="ar-SA" sz="1700" dirty="0" smtClean="0">
                <a:latin typeface="Alexandria" pitchFamily="2" charset="-78"/>
                <a:cs typeface="Alexandria" pitchFamily="2" charset="-78"/>
              </a:rPr>
              <a:t>حل </a:t>
            </a:r>
            <a:r>
              <a:rPr lang="ar-SA" sz="1700" dirty="0">
                <a:latin typeface="Alexandria" pitchFamily="2" charset="-78"/>
                <a:cs typeface="Alexandria" pitchFamily="2" charset="-78"/>
              </a:rPr>
              <a:t>المشكلات قبل أن تتفاقم وتؤدي إلى الاحتراق الوظيفي. القدرة على التحدث عن التحديات والمشاكل تساعد في إيجاد حلول سريعة وفعالة.</a:t>
            </a:r>
          </a:p>
          <a:p>
            <a:pPr algn="r" rtl="1">
              <a:lnSpc>
                <a:spcPct val="150000"/>
              </a:lnSpc>
            </a:pPr>
            <a:r>
              <a:rPr lang="ar-SA" sz="1700" dirty="0">
                <a:latin typeface="Alexandria" pitchFamily="2" charset="-78"/>
                <a:cs typeface="Alexandria" pitchFamily="2" charset="-78"/>
              </a:rPr>
              <a:t> </a:t>
            </a:r>
            <a:r>
              <a:rPr lang="ar-SA" sz="1700" dirty="0" smtClean="0">
                <a:latin typeface="Alexandria" pitchFamily="2" charset="-78"/>
                <a:cs typeface="Alexandria" pitchFamily="2" charset="-78"/>
              </a:rPr>
              <a:t>   </a:t>
            </a:r>
            <a:r>
              <a:rPr lang="ar-SA" sz="1700" dirty="0" smtClean="0">
                <a:solidFill>
                  <a:srgbClr val="002060"/>
                </a:solidFill>
                <a:latin typeface="Alexandria" pitchFamily="2" charset="-78"/>
                <a:cs typeface="Alexandria" pitchFamily="2" charset="-78"/>
              </a:rPr>
              <a:t>تعتبر </a:t>
            </a:r>
            <a:r>
              <a:rPr lang="ar-SA" sz="1700" dirty="0">
                <a:solidFill>
                  <a:srgbClr val="002060"/>
                </a:solidFill>
                <a:latin typeface="Alexandria" pitchFamily="2" charset="-78"/>
                <a:cs typeface="Alexandria" pitchFamily="2" charset="-78"/>
              </a:rPr>
              <a:t>مهارة التواصل الفعال أداة حيوية لإدارة الاحتراق الوظيفي، حيث تسهم في خلق بيئة عمل إيجابية وتعزز الصحة النفسية للموظفين.</a:t>
            </a:r>
          </a:p>
        </p:txBody>
      </p:sp>
      <p:sp>
        <p:nvSpPr>
          <p:cNvPr id="14" name="Freeform 8"/>
          <p:cNvSpPr/>
          <p:nvPr/>
        </p:nvSpPr>
        <p:spPr>
          <a:xfrm>
            <a:off x="0" y="2488251"/>
            <a:ext cx="1789650" cy="1818442"/>
          </a:xfrm>
          <a:custGeom>
            <a:avLst/>
            <a:gdLst/>
            <a:ahLst/>
            <a:cxnLst/>
            <a:rect l="l" t="t" r="r" b="b"/>
            <a:pathLst>
              <a:path w="1789650" h="1818442">
                <a:moveTo>
                  <a:pt x="0" y="0"/>
                </a:moveTo>
                <a:lnTo>
                  <a:pt x="1789650" y="0"/>
                </a:lnTo>
                <a:lnTo>
                  <a:pt x="1789650" y="1818442"/>
                </a:lnTo>
                <a:lnTo>
                  <a:pt x="0" y="1818442"/>
                </a:lnTo>
                <a:lnTo>
                  <a:pt x="0" y="0"/>
                </a:lnTo>
                <a:close/>
              </a:path>
            </a:pathLst>
          </a:custGeom>
          <a:blipFill>
            <a:blip r:embed="rId5">
              <a:extLst>
                <a:ext uri="{96DAC541-7B7A-43D3-8B79-37D633B846F1}">
                  <asvg:svgBlip xmlns:asvg="http://schemas.microsoft.com/office/drawing/2016/SVG/main" xmlns="" r:embed="rId12"/>
                </a:ext>
              </a:extLst>
            </a:blip>
            <a:stretch>
              <a:fillRect/>
            </a:stretch>
          </a:blipFill>
        </p:spPr>
      </p:sp>
    </p:spTree>
    <p:extLst>
      <p:ext uri="{BB962C8B-B14F-4D97-AF65-F5344CB8AC3E}">
        <p14:creationId xmlns:p14="http://schemas.microsoft.com/office/powerpoint/2010/main" val="225231459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337980" y="1384001"/>
            <a:ext cx="3522769"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smtClean="0">
                <a:latin typeface="Alexandria" pitchFamily="2" charset="-78"/>
                <a:cs typeface="Alexandria" pitchFamily="2" charset="-78"/>
              </a:rPr>
              <a:t>أساليب </a:t>
            </a:r>
            <a:r>
              <a:rPr lang="ar-SA" dirty="0" smtClean="0">
                <a:latin typeface="Alexandria" pitchFamily="2" charset="-78"/>
                <a:cs typeface="Alexandria" pitchFamily="2" charset="-78"/>
              </a:rPr>
              <a:t>إدارة الاحتراق الوظيفي</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646929" y="1870593"/>
            <a:ext cx="9568771" cy="44220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59129" y="11523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315851" y="1264534"/>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384733" y="1537889"/>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2" name="Rectangle 1"/>
          <p:cNvSpPr/>
          <p:nvPr/>
        </p:nvSpPr>
        <p:spPr>
          <a:xfrm>
            <a:off x="1646929" y="1964492"/>
            <a:ext cx="9460745" cy="4224233"/>
          </a:xfrm>
          <a:prstGeom prst="rect">
            <a:avLst/>
          </a:prstGeom>
          <a:noFill/>
        </p:spPr>
        <p:txBody>
          <a:bodyPr wrap="square">
            <a:spAutoFit/>
          </a:bodyPr>
          <a:lstStyle/>
          <a:p>
            <a:pPr algn="r" rtl="1">
              <a:lnSpc>
                <a:spcPct val="150000"/>
              </a:lnSpc>
            </a:pPr>
            <a:r>
              <a:rPr lang="ar-SA" sz="1700" dirty="0" smtClean="0">
                <a:solidFill>
                  <a:srgbClr val="0070C0"/>
                </a:solidFill>
                <a:latin typeface="Alexandria" pitchFamily="2" charset="-78"/>
                <a:cs typeface="Alexandria" pitchFamily="2" charset="-78"/>
              </a:rPr>
              <a:t>ثالثًا: </a:t>
            </a:r>
            <a:r>
              <a:rPr lang="ar-SA" sz="1700" dirty="0">
                <a:solidFill>
                  <a:srgbClr val="0070C0"/>
                </a:solidFill>
                <a:latin typeface="Alexandria" pitchFamily="2" charset="-78"/>
                <a:cs typeface="Alexandria" pitchFamily="2" charset="-78"/>
              </a:rPr>
              <a:t>مهارة التعليم والتدريب الذاتي </a:t>
            </a:r>
          </a:p>
          <a:p>
            <a:pPr marL="285750" indent="-285750" algn="r" rtl="1">
              <a:lnSpc>
                <a:spcPct val="150000"/>
              </a:lnSpc>
              <a:buFont typeface="Wingdings" panose="05000000000000000000" pitchFamily="2" charset="2"/>
              <a:buChar char="v"/>
            </a:pPr>
            <a:r>
              <a:rPr lang="ar-SA" sz="1700" dirty="0" smtClean="0">
                <a:solidFill>
                  <a:srgbClr val="C00000"/>
                </a:solidFill>
                <a:latin typeface="Alexandria" pitchFamily="2" charset="-78"/>
                <a:cs typeface="Alexandria" pitchFamily="2" charset="-78"/>
              </a:rPr>
              <a:t>أهمية التعليم المستمر والتدريب الذاتي: </a:t>
            </a:r>
          </a:p>
          <a:p>
            <a:pPr marL="342900" indent="-342900" algn="r" rtl="1">
              <a:lnSpc>
                <a:spcPct val="150000"/>
              </a:lnSpc>
              <a:buFont typeface="+mj-lt"/>
              <a:buAutoNum type="arabicPeriod"/>
            </a:pPr>
            <a:r>
              <a:rPr lang="ar-SA" sz="1600" dirty="0" smtClean="0">
                <a:latin typeface="Alexandria" pitchFamily="2" charset="-78"/>
                <a:cs typeface="Alexandria" pitchFamily="2" charset="-78"/>
              </a:rPr>
              <a:t>تعزيز الكفاءة المهنية: </a:t>
            </a:r>
            <a:r>
              <a:rPr lang="ar-SA" sz="1600" dirty="0">
                <a:latin typeface="Alexandria" pitchFamily="2" charset="-78"/>
                <a:cs typeface="Alexandria" pitchFamily="2" charset="-78"/>
              </a:rPr>
              <a:t>يساعد التعلم المستمر في تحسين المهارات الفنية </a:t>
            </a:r>
            <a:r>
              <a:rPr lang="ar-SA" sz="1600" dirty="0" smtClean="0">
                <a:latin typeface="Alexandria" pitchFamily="2" charset="-78"/>
                <a:cs typeface="Alexandria" pitchFamily="2" charset="-78"/>
              </a:rPr>
              <a:t>والإبداعية.</a:t>
            </a:r>
          </a:p>
          <a:p>
            <a:pPr marL="342900" indent="-342900" algn="r" rtl="1">
              <a:lnSpc>
                <a:spcPct val="150000"/>
              </a:lnSpc>
              <a:buFont typeface="+mj-lt"/>
              <a:buAutoNum type="arabicPeriod"/>
            </a:pPr>
            <a:r>
              <a:rPr lang="ar-SA" sz="1600" dirty="0" smtClean="0">
                <a:latin typeface="Alexandria" pitchFamily="2" charset="-78"/>
                <a:cs typeface="Alexandria" pitchFamily="2" charset="-78"/>
              </a:rPr>
              <a:t> </a:t>
            </a:r>
            <a:r>
              <a:rPr lang="ar-SA" sz="1600" dirty="0" smtClean="0">
                <a:latin typeface="Alexandria" pitchFamily="2" charset="-78"/>
                <a:cs typeface="Alexandria" pitchFamily="2" charset="-78"/>
              </a:rPr>
              <a:t>مواكبة التطورات الحديثة: </a:t>
            </a:r>
            <a:r>
              <a:rPr lang="ar-SA" sz="1600" dirty="0">
                <a:latin typeface="Alexandria" pitchFamily="2" charset="-78"/>
                <a:cs typeface="Alexandria" pitchFamily="2" charset="-78"/>
              </a:rPr>
              <a:t>اكتساب المعرفة الجديدة </a:t>
            </a:r>
            <a:r>
              <a:rPr lang="ar-SA" sz="1600" dirty="0">
                <a:latin typeface="Alexandria" pitchFamily="2" charset="-78"/>
                <a:cs typeface="Alexandria" pitchFamily="2" charset="-78"/>
              </a:rPr>
              <a:t>و</a:t>
            </a:r>
            <a:r>
              <a:rPr lang="ar-SA" sz="1600" dirty="0" smtClean="0">
                <a:latin typeface="Alexandria" pitchFamily="2" charset="-78"/>
                <a:cs typeface="Alexandria" pitchFamily="2" charset="-78"/>
              </a:rPr>
              <a:t>مواكبة التطورات التقنية </a:t>
            </a:r>
            <a:r>
              <a:rPr lang="ar-SA" sz="1600" dirty="0" smtClean="0">
                <a:latin typeface="Alexandria" pitchFamily="2" charset="-78"/>
                <a:cs typeface="Alexandria" pitchFamily="2" charset="-78"/>
              </a:rPr>
              <a:t>يعزز </a:t>
            </a:r>
            <a:r>
              <a:rPr lang="ar-SA" sz="1600" dirty="0">
                <a:latin typeface="Alexandria" pitchFamily="2" charset="-78"/>
                <a:cs typeface="Alexandria" pitchFamily="2" charset="-78"/>
              </a:rPr>
              <a:t>الثقة </a:t>
            </a:r>
            <a:r>
              <a:rPr lang="ar-SA" sz="1600" dirty="0" smtClean="0">
                <a:latin typeface="Alexandria" pitchFamily="2" charset="-78"/>
                <a:cs typeface="Alexandria" pitchFamily="2" charset="-78"/>
              </a:rPr>
              <a:t>بالنفس.</a:t>
            </a:r>
          </a:p>
          <a:p>
            <a:pPr marL="342900" indent="-342900" algn="r" rtl="1">
              <a:lnSpc>
                <a:spcPct val="150000"/>
              </a:lnSpc>
              <a:buFont typeface="+mj-lt"/>
              <a:buAutoNum type="arabicPeriod"/>
            </a:pPr>
            <a:r>
              <a:rPr lang="ar-SA" sz="1600" dirty="0" smtClean="0">
                <a:latin typeface="Alexandria" pitchFamily="2" charset="-78"/>
                <a:cs typeface="Alexandria" pitchFamily="2" charset="-78"/>
              </a:rPr>
              <a:t>تحفيز </a:t>
            </a:r>
            <a:r>
              <a:rPr lang="ar-SA" sz="1600" dirty="0">
                <a:latin typeface="Alexandria" pitchFamily="2" charset="-78"/>
                <a:cs typeface="Alexandria" pitchFamily="2" charset="-78"/>
              </a:rPr>
              <a:t>الإبداع: التعليم المستمر يفتح آفاقًا جديدة ويشجع على التفكير الإبداعي، مما </a:t>
            </a:r>
            <a:r>
              <a:rPr lang="ar-SA" sz="1600" dirty="0" smtClean="0">
                <a:latin typeface="Alexandria" pitchFamily="2" charset="-78"/>
                <a:cs typeface="Alexandria" pitchFamily="2" charset="-78"/>
              </a:rPr>
              <a:t>يساهم </a:t>
            </a:r>
            <a:r>
              <a:rPr lang="ar-SA" sz="1600" dirty="0">
                <a:latin typeface="Alexandria" pitchFamily="2" charset="-78"/>
                <a:cs typeface="Alexandria" pitchFamily="2" charset="-78"/>
              </a:rPr>
              <a:t>في تطوير أفكار جديدة ومبتكرة.</a:t>
            </a:r>
          </a:p>
          <a:p>
            <a:pPr marL="285750" indent="-285750" algn="r" rtl="1">
              <a:lnSpc>
                <a:spcPct val="150000"/>
              </a:lnSpc>
              <a:buFont typeface="Wingdings" panose="05000000000000000000" pitchFamily="2" charset="2"/>
              <a:buChar char="v"/>
            </a:pPr>
            <a:r>
              <a:rPr lang="ar-SA" sz="1700" dirty="0">
                <a:solidFill>
                  <a:srgbClr val="C00000"/>
                </a:solidFill>
                <a:latin typeface="Alexandria" pitchFamily="2" charset="-78"/>
                <a:cs typeface="Alexandria" pitchFamily="2" charset="-78"/>
              </a:rPr>
              <a:t>آليات تنفيذ التعليم </a:t>
            </a:r>
            <a:r>
              <a:rPr lang="ar-SA" sz="1700" dirty="0" smtClean="0">
                <a:solidFill>
                  <a:srgbClr val="C00000"/>
                </a:solidFill>
                <a:latin typeface="Alexandria" pitchFamily="2" charset="-78"/>
                <a:cs typeface="Alexandria" pitchFamily="2" charset="-78"/>
              </a:rPr>
              <a:t>الذاتي:</a:t>
            </a:r>
            <a:endParaRPr lang="ar-SA" sz="1700" dirty="0" smtClean="0">
              <a:latin typeface="Alexandria" pitchFamily="2" charset="-78"/>
              <a:cs typeface="Alexandria" pitchFamily="2" charset="-78"/>
            </a:endParaRPr>
          </a:p>
          <a:p>
            <a:pPr marL="342900" indent="-342900" algn="r" rtl="1">
              <a:lnSpc>
                <a:spcPct val="150000"/>
              </a:lnSpc>
              <a:buFont typeface="+mj-lt"/>
              <a:buAutoNum type="arabicPeriod"/>
            </a:pPr>
            <a:r>
              <a:rPr lang="ar-SA" sz="1600" dirty="0" smtClean="0">
                <a:latin typeface="Alexandria" pitchFamily="2" charset="-78"/>
                <a:cs typeface="Alexandria" pitchFamily="2" charset="-78"/>
              </a:rPr>
              <a:t>تحديد </a:t>
            </a:r>
            <a:r>
              <a:rPr lang="ar-SA" sz="1600" dirty="0">
                <a:latin typeface="Alexandria" pitchFamily="2" charset="-78"/>
                <a:cs typeface="Alexandria" pitchFamily="2" charset="-78"/>
              </a:rPr>
              <a:t>الأهداف التعليمية: </a:t>
            </a:r>
            <a:r>
              <a:rPr lang="ar-SA" sz="1600" dirty="0" smtClean="0">
                <a:latin typeface="Alexandria" pitchFamily="2" charset="-78"/>
                <a:cs typeface="Alexandria" pitchFamily="2" charset="-78"/>
              </a:rPr>
              <a:t>تحديد </a:t>
            </a:r>
            <a:r>
              <a:rPr lang="ar-SA" sz="1600" dirty="0">
                <a:latin typeface="Alexandria" pitchFamily="2" charset="-78"/>
                <a:cs typeface="Alexandria" pitchFamily="2" charset="-78"/>
              </a:rPr>
              <a:t>المهارات التي ترغب في </a:t>
            </a:r>
            <a:r>
              <a:rPr lang="ar-SA" sz="1600" dirty="0" smtClean="0">
                <a:latin typeface="Alexandria" pitchFamily="2" charset="-78"/>
                <a:cs typeface="Alexandria" pitchFamily="2" charset="-78"/>
              </a:rPr>
              <a:t>تطويرها.</a:t>
            </a:r>
            <a:endParaRPr lang="ar-SA" sz="1600" dirty="0">
              <a:latin typeface="Alexandria" pitchFamily="2" charset="-78"/>
              <a:cs typeface="Alexandria" pitchFamily="2" charset="-78"/>
            </a:endParaRPr>
          </a:p>
          <a:p>
            <a:pPr marL="342900" indent="-342900" algn="r" rtl="1">
              <a:lnSpc>
                <a:spcPct val="150000"/>
              </a:lnSpc>
              <a:buFont typeface="+mj-lt"/>
              <a:buAutoNum type="arabicPeriod"/>
            </a:pPr>
            <a:r>
              <a:rPr lang="ar-SA" sz="1600" dirty="0">
                <a:latin typeface="Alexandria" pitchFamily="2" charset="-78"/>
                <a:cs typeface="Alexandria" pitchFamily="2" charset="-78"/>
              </a:rPr>
              <a:t>استغلال الموارد المتاحة: </a:t>
            </a:r>
            <a:r>
              <a:rPr lang="ar-SA" sz="1600" dirty="0" smtClean="0">
                <a:latin typeface="Alexandria" pitchFamily="2" charset="-78"/>
                <a:cs typeface="Alexandria" pitchFamily="2" charset="-78"/>
              </a:rPr>
              <a:t>مثل </a:t>
            </a:r>
            <a:r>
              <a:rPr lang="ar-SA" sz="1600" dirty="0">
                <a:latin typeface="Alexandria" pitchFamily="2" charset="-78"/>
                <a:cs typeface="Alexandria" pitchFamily="2" charset="-78"/>
              </a:rPr>
              <a:t>الدورات التدريبية عبر الإنترنت، والكتب، والمقالات، والندوات </a:t>
            </a:r>
            <a:endParaRPr lang="ar-SA" sz="1600" dirty="0" smtClean="0">
              <a:latin typeface="Alexandria" pitchFamily="2" charset="-78"/>
              <a:cs typeface="Alexandria" pitchFamily="2" charset="-78"/>
            </a:endParaRPr>
          </a:p>
          <a:p>
            <a:pPr marL="342900" indent="-342900" algn="r" rtl="1">
              <a:lnSpc>
                <a:spcPct val="150000"/>
              </a:lnSpc>
              <a:buFont typeface="+mj-lt"/>
              <a:buAutoNum type="arabicPeriod"/>
            </a:pPr>
            <a:r>
              <a:rPr lang="ar-SA" sz="1600" dirty="0" smtClean="0">
                <a:latin typeface="Alexandria" pitchFamily="2" charset="-78"/>
                <a:cs typeface="Alexandria" pitchFamily="2" charset="-78"/>
              </a:rPr>
              <a:t>التفاعل </a:t>
            </a:r>
            <a:r>
              <a:rPr lang="ar-SA" sz="1600" dirty="0">
                <a:latin typeface="Alexandria" pitchFamily="2" charset="-78"/>
                <a:cs typeface="Alexandria" pitchFamily="2" charset="-78"/>
              </a:rPr>
              <a:t>مع المجتمع المهني: الانخراط في مجتمعات مهنية ومجموعات نقاشية يمكن أن يوفر دعمًا إضافيًا وتبادل </a:t>
            </a:r>
            <a:r>
              <a:rPr lang="ar-SA" sz="1600" dirty="0" smtClean="0">
                <a:latin typeface="Alexandria" pitchFamily="2" charset="-78"/>
                <a:cs typeface="Alexandria" pitchFamily="2" charset="-78"/>
              </a:rPr>
              <a:t>المعرفة. وبالتالي يساعد </a:t>
            </a:r>
            <a:r>
              <a:rPr lang="ar-SA" sz="1600" dirty="0">
                <a:latin typeface="Alexandria" pitchFamily="2" charset="-78"/>
                <a:cs typeface="Alexandria" pitchFamily="2" charset="-78"/>
              </a:rPr>
              <a:t>في جعل التعليم جزءًا من الروتين اليومي.</a:t>
            </a:r>
          </a:p>
        </p:txBody>
      </p:sp>
      <p:sp>
        <p:nvSpPr>
          <p:cNvPr id="14" name="Freeform 7"/>
          <p:cNvSpPr/>
          <p:nvPr/>
        </p:nvSpPr>
        <p:spPr>
          <a:xfrm>
            <a:off x="53904" y="3358054"/>
            <a:ext cx="1727600" cy="1734559"/>
          </a:xfrm>
          <a:custGeom>
            <a:avLst/>
            <a:gdLst/>
            <a:ahLst/>
            <a:cxnLst/>
            <a:rect l="l" t="t" r="r" b="b"/>
            <a:pathLst>
              <a:path w="2664911" h="2857813">
                <a:moveTo>
                  <a:pt x="0" y="0"/>
                </a:moveTo>
                <a:lnTo>
                  <a:pt x="2664911" y="0"/>
                </a:lnTo>
                <a:lnTo>
                  <a:pt x="2664911" y="2857813"/>
                </a:lnTo>
                <a:lnTo>
                  <a:pt x="0" y="2857813"/>
                </a:lnTo>
                <a:lnTo>
                  <a:pt x="0" y="0"/>
                </a:lnTo>
                <a:close/>
              </a:path>
            </a:pathLst>
          </a:custGeom>
          <a:blipFill>
            <a:blip r:embed="rId4">
              <a:extLst>
                <a:ext uri="{96DAC541-7B7A-43D3-8B79-37D633B846F1}">
                  <asvg:svgBlip xmlns:asvg="http://schemas.microsoft.com/office/drawing/2016/SVG/main" xmlns="" r:embed="rId10"/>
                </a:ext>
              </a:extLst>
            </a:blip>
            <a:stretch>
              <a:fillRect/>
            </a:stretch>
          </a:blipFill>
        </p:spPr>
      </p:sp>
    </p:spTree>
    <p:extLst>
      <p:ext uri="{BB962C8B-B14F-4D97-AF65-F5344CB8AC3E}">
        <p14:creationId xmlns:p14="http://schemas.microsoft.com/office/powerpoint/2010/main" val="72373459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337980" y="1384001"/>
            <a:ext cx="3522769"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smtClean="0">
                <a:latin typeface="Alexandria" pitchFamily="2" charset="-78"/>
                <a:cs typeface="Alexandria" pitchFamily="2" charset="-78"/>
              </a:rPr>
              <a:t>أساليب </a:t>
            </a:r>
            <a:r>
              <a:rPr lang="ar-SA" dirty="0" smtClean="0">
                <a:latin typeface="Alexandria" pitchFamily="2" charset="-78"/>
                <a:cs typeface="Alexandria" pitchFamily="2" charset="-78"/>
              </a:rPr>
              <a:t>إدارة الاحتراق الوظيفي</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96715" y="1929952"/>
            <a:ext cx="9593180" cy="43626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59129" y="11523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315851" y="1264534"/>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384733" y="1537889"/>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2" name="Rectangle 1"/>
          <p:cNvSpPr/>
          <p:nvPr/>
        </p:nvSpPr>
        <p:spPr>
          <a:xfrm>
            <a:off x="1796715" y="1929952"/>
            <a:ext cx="9464843" cy="1269578"/>
          </a:xfrm>
          <a:prstGeom prst="rect">
            <a:avLst/>
          </a:prstGeom>
          <a:noFill/>
        </p:spPr>
        <p:txBody>
          <a:bodyPr wrap="square">
            <a:spAutoFit/>
          </a:bodyPr>
          <a:lstStyle/>
          <a:p>
            <a:pPr algn="r" rtl="1">
              <a:lnSpc>
                <a:spcPct val="150000"/>
              </a:lnSpc>
            </a:pPr>
            <a:r>
              <a:rPr lang="ar-SA" sz="1700" dirty="0" smtClean="0">
                <a:solidFill>
                  <a:srgbClr val="0070C0"/>
                </a:solidFill>
                <a:latin typeface="Alexandria" pitchFamily="2" charset="-78"/>
                <a:cs typeface="Alexandria" pitchFamily="2" charset="-78"/>
              </a:rPr>
              <a:t>رابعًا: </a:t>
            </a:r>
            <a:r>
              <a:rPr lang="ar-SA" sz="1700" dirty="0">
                <a:solidFill>
                  <a:srgbClr val="0070C0"/>
                </a:solidFill>
                <a:latin typeface="Alexandria" pitchFamily="2" charset="-78"/>
                <a:cs typeface="Alexandria" pitchFamily="2" charset="-78"/>
              </a:rPr>
              <a:t>مهارة </a:t>
            </a:r>
            <a:r>
              <a:rPr lang="ar-SA" sz="1700" dirty="0" smtClean="0">
                <a:solidFill>
                  <a:srgbClr val="0070C0"/>
                </a:solidFill>
                <a:latin typeface="Alexandria" pitchFamily="2" charset="-78"/>
                <a:cs typeface="Alexandria" pitchFamily="2" charset="-78"/>
              </a:rPr>
              <a:t>القيادة والإدارة</a:t>
            </a:r>
            <a:endParaRPr lang="ar-SA" sz="1700" dirty="0">
              <a:solidFill>
                <a:srgbClr val="0070C0"/>
              </a:solidFill>
              <a:latin typeface="Alexandria" pitchFamily="2" charset="-78"/>
              <a:cs typeface="Alexandria" pitchFamily="2" charset="-78"/>
            </a:endParaRPr>
          </a:p>
          <a:p>
            <a:pPr marL="285750" indent="-285750" algn="r" rtl="1">
              <a:lnSpc>
                <a:spcPct val="150000"/>
              </a:lnSpc>
              <a:buFont typeface="Wingdings" panose="05000000000000000000" pitchFamily="2" charset="2"/>
              <a:buChar char="v"/>
            </a:pPr>
            <a:r>
              <a:rPr lang="ar-SA" sz="1700" dirty="0" smtClean="0">
                <a:solidFill>
                  <a:srgbClr val="C00000"/>
                </a:solidFill>
                <a:latin typeface="Alexandria" pitchFamily="2" charset="-78"/>
                <a:cs typeface="Alexandria" pitchFamily="2" charset="-78"/>
              </a:rPr>
              <a:t>تعريف القيادة: </a:t>
            </a:r>
            <a:r>
              <a:rPr lang="ar-SA" sz="1700" dirty="0">
                <a:latin typeface="Alexandria" pitchFamily="2" charset="-78"/>
                <a:cs typeface="Alexandria" pitchFamily="2" charset="-78"/>
              </a:rPr>
              <a:t>هي القدرة على التأثير في الآخرين وتحفيزهم </a:t>
            </a:r>
            <a:r>
              <a:rPr lang="ar-SA" sz="1700" dirty="0">
                <a:latin typeface="Alexandria" pitchFamily="2" charset="-78"/>
                <a:cs typeface="Alexandria" pitchFamily="2" charset="-78"/>
              </a:rPr>
              <a:t>ل</a:t>
            </a:r>
            <a:r>
              <a:rPr lang="ar-SA" sz="1700" dirty="0" smtClean="0">
                <a:latin typeface="Alexandria" pitchFamily="2" charset="-78"/>
                <a:cs typeface="Alexandria" pitchFamily="2" charset="-78"/>
              </a:rPr>
              <a:t>تحقيق </a:t>
            </a:r>
            <a:r>
              <a:rPr lang="ar-SA" sz="1700" dirty="0">
                <a:latin typeface="Alexandria" pitchFamily="2" charset="-78"/>
                <a:cs typeface="Alexandria" pitchFamily="2" charset="-78"/>
              </a:rPr>
              <a:t>أهداف </a:t>
            </a:r>
            <a:r>
              <a:rPr lang="ar-SA" sz="1700" dirty="0" smtClean="0">
                <a:latin typeface="Alexandria" pitchFamily="2" charset="-78"/>
                <a:cs typeface="Alexandria" pitchFamily="2" charset="-78"/>
              </a:rPr>
              <a:t>مشتركة على المدى البعيد</a:t>
            </a:r>
            <a:r>
              <a:rPr lang="ar-SA" sz="1700" dirty="0" smtClean="0">
                <a:latin typeface="Alexandria" pitchFamily="2" charset="-78"/>
                <a:cs typeface="Alexandria" pitchFamily="2" charset="-78"/>
              </a:rPr>
              <a:t>. أما </a:t>
            </a:r>
            <a:r>
              <a:rPr lang="ar-SA" sz="1700" dirty="0">
                <a:solidFill>
                  <a:srgbClr val="C00000"/>
                </a:solidFill>
                <a:latin typeface="Alexandria" pitchFamily="2" charset="-78"/>
                <a:cs typeface="Alexandria" pitchFamily="2" charset="-78"/>
              </a:rPr>
              <a:t>الإدارة: </a:t>
            </a:r>
            <a:r>
              <a:rPr lang="ar-SA" sz="1700" dirty="0">
                <a:latin typeface="Alexandria" pitchFamily="2" charset="-78"/>
                <a:cs typeface="Alexandria" pitchFamily="2" charset="-78"/>
              </a:rPr>
              <a:t>هي عملية تنظيم وتخطيط وتوجيه الموارد لتحقيق أهداف </a:t>
            </a:r>
            <a:r>
              <a:rPr lang="ar-SA" sz="1700" dirty="0" smtClean="0">
                <a:latin typeface="Alexandria" pitchFamily="2" charset="-78"/>
                <a:cs typeface="Alexandria" pitchFamily="2" charset="-78"/>
              </a:rPr>
              <a:t>معينة .</a:t>
            </a:r>
          </a:p>
        </p:txBody>
      </p:sp>
      <p:graphicFrame>
        <p:nvGraphicFramePr>
          <p:cNvPr id="3" name="Table 2"/>
          <p:cNvGraphicFramePr>
            <a:graphicFrameLocks noGrp="1"/>
          </p:cNvGraphicFramePr>
          <p:nvPr>
            <p:extLst>
              <p:ext uri="{D42A27DB-BD31-4B8C-83A1-F6EECF244321}">
                <p14:modId xmlns:p14="http://schemas.microsoft.com/office/powerpoint/2010/main" val="2644395353"/>
              </p:ext>
            </p:extLst>
          </p:nvPr>
        </p:nvGraphicFramePr>
        <p:xfrm>
          <a:off x="0" y="3388985"/>
          <a:ext cx="6984025" cy="3420524"/>
        </p:xfrm>
        <a:graphic>
          <a:graphicData uri="http://schemas.openxmlformats.org/drawingml/2006/table">
            <a:tbl>
              <a:tblPr rtl="1" firstRow="1" bandRow="1">
                <a:tableStyleId>{5C22544A-7EE6-4342-B048-85BDC9FD1C3A}</a:tableStyleId>
              </a:tblPr>
              <a:tblGrid>
                <a:gridCol w="964870">
                  <a:extLst>
                    <a:ext uri="{9D8B030D-6E8A-4147-A177-3AD203B41FA5}">
                      <a16:colId xmlns:a16="http://schemas.microsoft.com/office/drawing/2014/main" val="3168106008"/>
                    </a:ext>
                  </a:extLst>
                </a:gridCol>
                <a:gridCol w="2815411">
                  <a:extLst>
                    <a:ext uri="{9D8B030D-6E8A-4147-A177-3AD203B41FA5}">
                      <a16:colId xmlns:a16="http://schemas.microsoft.com/office/drawing/2014/main" val="2742295897"/>
                    </a:ext>
                  </a:extLst>
                </a:gridCol>
                <a:gridCol w="3203744">
                  <a:extLst>
                    <a:ext uri="{9D8B030D-6E8A-4147-A177-3AD203B41FA5}">
                      <a16:colId xmlns:a16="http://schemas.microsoft.com/office/drawing/2014/main" val="769733279"/>
                    </a:ext>
                  </a:extLst>
                </a:gridCol>
              </a:tblGrid>
              <a:tr h="481070">
                <a:tc>
                  <a:txBody>
                    <a:bodyPr/>
                    <a:lstStyle/>
                    <a:p>
                      <a:pPr algn="ctr" rtl="1"/>
                      <a:endParaRPr lang="ar-SA" dirty="0">
                        <a:latin typeface="Alexandria" pitchFamily="2" charset="-78"/>
                        <a:cs typeface="Alexandria" pitchFamily="2" charset="-78"/>
                      </a:endParaRPr>
                    </a:p>
                  </a:txBody>
                  <a:tcPr/>
                </a:tc>
                <a:tc>
                  <a:txBody>
                    <a:bodyPr/>
                    <a:lstStyle/>
                    <a:p>
                      <a:pPr algn="ctr" rtl="1"/>
                      <a:r>
                        <a:rPr lang="ar-SA" dirty="0" smtClean="0">
                          <a:latin typeface="Alexandria" pitchFamily="2" charset="-78"/>
                          <a:cs typeface="Alexandria" pitchFamily="2" charset="-78"/>
                        </a:rPr>
                        <a:t>القيادة</a:t>
                      </a:r>
                      <a:endParaRPr lang="ar-SA" dirty="0">
                        <a:latin typeface="Alexandria" pitchFamily="2" charset="-78"/>
                        <a:cs typeface="Alexandria" pitchFamily="2" charset="-78"/>
                      </a:endParaRPr>
                    </a:p>
                  </a:txBody>
                  <a:tcPr/>
                </a:tc>
                <a:tc>
                  <a:txBody>
                    <a:bodyPr/>
                    <a:lstStyle/>
                    <a:p>
                      <a:pPr algn="ctr" rtl="1"/>
                      <a:r>
                        <a:rPr lang="ar-SA" dirty="0" smtClean="0">
                          <a:latin typeface="Alexandria" pitchFamily="2" charset="-78"/>
                          <a:cs typeface="Alexandria" pitchFamily="2" charset="-78"/>
                        </a:rPr>
                        <a:t>الإدارة</a:t>
                      </a:r>
                      <a:endParaRPr lang="ar-SA" dirty="0">
                        <a:latin typeface="Alexandria" pitchFamily="2" charset="-78"/>
                        <a:cs typeface="Alexandria" pitchFamily="2" charset="-78"/>
                      </a:endParaRPr>
                    </a:p>
                  </a:txBody>
                  <a:tcPr/>
                </a:tc>
                <a:extLst>
                  <a:ext uri="{0D108BD9-81ED-4DB2-BD59-A6C34878D82A}">
                    <a16:rowId xmlns:a16="http://schemas.microsoft.com/office/drawing/2014/main" val="2947319184"/>
                  </a:ext>
                </a:extLst>
              </a:tr>
              <a:tr h="489500">
                <a:tc>
                  <a:txBody>
                    <a:bodyPr/>
                    <a:lstStyle/>
                    <a:p>
                      <a:pPr algn="r" rtl="1">
                        <a:lnSpc>
                          <a:spcPct val="150000"/>
                        </a:lnSpc>
                      </a:pPr>
                      <a:r>
                        <a:rPr lang="ar-SA" sz="1400" kern="1200" dirty="0" smtClean="0">
                          <a:solidFill>
                            <a:schemeClr val="tx1"/>
                          </a:solidFill>
                          <a:latin typeface="Alexandria" pitchFamily="2" charset="-78"/>
                          <a:ea typeface="+mn-ea"/>
                          <a:cs typeface="Alexandria" pitchFamily="2" charset="-78"/>
                        </a:rPr>
                        <a:t>التوجه</a:t>
                      </a:r>
                      <a:endParaRPr lang="ar-SA" sz="1400" kern="1200" dirty="0">
                        <a:solidFill>
                          <a:schemeClr val="tx1"/>
                        </a:solidFill>
                        <a:latin typeface="Alexandria" pitchFamily="2" charset="-78"/>
                        <a:ea typeface="+mn-ea"/>
                        <a:cs typeface="Alexandria" pitchFamily="2" charset="-78"/>
                      </a:endParaRPr>
                    </a:p>
                  </a:txBody>
                  <a:tcPr/>
                </a:tc>
                <a:tc>
                  <a:txBody>
                    <a:bodyPr/>
                    <a:lstStyle/>
                    <a:p>
                      <a:pPr algn="r" rtl="1">
                        <a:lnSpc>
                          <a:spcPct val="150000"/>
                        </a:lnSpc>
                      </a:pPr>
                      <a:r>
                        <a:rPr lang="ar-SA" sz="1400" kern="1200" dirty="0" smtClean="0">
                          <a:solidFill>
                            <a:schemeClr val="tx1"/>
                          </a:solidFill>
                          <a:latin typeface="Alexandria" pitchFamily="2" charset="-78"/>
                          <a:ea typeface="+mn-ea"/>
                          <a:cs typeface="Alexandria" pitchFamily="2" charset="-78"/>
                        </a:rPr>
                        <a:t>تتجه نحو المستقبل، وتضع رؤية طويلة الأمد</a:t>
                      </a:r>
                      <a:endParaRPr lang="ar-SA" sz="1400" kern="1200" dirty="0">
                        <a:solidFill>
                          <a:schemeClr val="tx1"/>
                        </a:solidFill>
                        <a:latin typeface="Alexandria" pitchFamily="2" charset="-78"/>
                        <a:ea typeface="+mn-ea"/>
                        <a:cs typeface="Alexandria" pitchFamily="2" charset="-78"/>
                      </a:endParaRPr>
                    </a:p>
                  </a:txBody>
                  <a:tcPr/>
                </a:tc>
                <a:tc>
                  <a:txBody>
                    <a:bodyPr/>
                    <a:lstStyle/>
                    <a:p>
                      <a:pPr algn="r" rtl="1">
                        <a:lnSpc>
                          <a:spcPct val="150000"/>
                        </a:lnSpc>
                      </a:pPr>
                      <a:r>
                        <a:rPr lang="ar-SA" sz="1400" kern="1200" dirty="0" smtClean="0">
                          <a:solidFill>
                            <a:schemeClr val="tx1"/>
                          </a:solidFill>
                          <a:latin typeface="Alexandria" pitchFamily="2" charset="-78"/>
                          <a:ea typeface="+mn-ea"/>
                          <a:cs typeface="Alexandria" pitchFamily="2" charset="-78"/>
                        </a:rPr>
                        <a:t>تتجه نحو الحاضر، وتعمل على إدارة الأنشطة اليومية</a:t>
                      </a:r>
                      <a:endParaRPr lang="ar-SA" sz="1400" kern="1200" dirty="0">
                        <a:solidFill>
                          <a:schemeClr val="tx1"/>
                        </a:solidFill>
                        <a:latin typeface="Alexandria" pitchFamily="2" charset="-78"/>
                        <a:ea typeface="+mn-ea"/>
                        <a:cs typeface="Alexandria" pitchFamily="2" charset="-78"/>
                      </a:endParaRPr>
                    </a:p>
                  </a:txBody>
                  <a:tcPr/>
                </a:tc>
                <a:extLst>
                  <a:ext uri="{0D108BD9-81ED-4DB2-BD59-A6C34878D82A}">
                    <a16:rowId xmlns:a16="http://schemas.microsoft.com/office/drawing/2014/main" val="1148679915"/>
                  </a:ext>
                </a:extLst>
              </a:tr>
              <a:tr h="780962">
                <a:tc>
                  <a:txBody>
                    <a:bodyPr/>
                    <a:lstStyle/>
                    <a:p>
                      <a:pPr algn="r" rtl="1">
                        <a:lnSpc>
                          <a:spcPct val="150000"/>
                        </a:lnSpc>
                      </a:pPr>
                      <a:r>
                        <a:rPr lang="ar-SA" sz="1400" kern="1200" dirty="0" smtClean="0">
                          <a:solidFill>
                            <a:schemeClr val="tx1"/>
                          </a:solidFill>
                          <a:latin typeface="Alexandria" pitchFamily="2" charset="-78"/>
                          <a:ea typeface="+mn-ea"/>
                          <a:cs typeface="Alexandria" pitchFamily="2" charset="-78"/>
                        </a:rPr>
                        <a:t>الهدف</a:t>
                      </a:r>
                      <a:endParaRPr lang="ar-SA" sz="1400" kern="1200" dirty="0">
                        <a:solidFill>
                          <a:schemeClr val="tx1"/>
                        </a:solidFill>
                        <a:latin typeface="Alexandria" pitchFamily="2" charset="-78"/>
                        <a:ea typeface="+mn-ea"/>
                        <a:cs typeface="Alexandria" pitchFamily="2" charset="-78"/>
                      </a:endParaRPr>
                    </a:p>
                  </a:txBody>
                  <a:tcPr/>
                </a:tc>
                <a:tc>
                  <a:txBody>
                    <a:bodyPr/>
                    <a:lstStyle/>
                    <a:p>
                      <a:pPr algn="r" rtl="1">
                        <a:lnSpc>
                          <a:spcPct val="150000"/>
                        </a:lnSpc>
                      </a:pPr>
                      <a:r>
                        <a:rPr lang="ar-SA" sz="1400" kern="1200" dirty="0" smtClean="0">
                          <a:solidFill>
                            <a:schemeClr val="tx1"/>
                          </a:solidFill>
                          <a:latin typeface="Alexandria" pitchFamily="2" charset="-78"/>
                          <a:ea typeface="+mn-ea"/>
                          <a:cs typeface="Alexandria" pitchFamily="2" charset="-78"/>
                        </a:rPr>
                        <a:t>تهدف إلى توجيه الرؤية وتحفيز الأفراد لتحقيق أهداف مشتركة</a:t>
                      </a:r>
                      <a:endParaRPr lang="ar-SA" sz="1400" kern="1200" dirty="0">
                        <a:solidFill>
                          <a:schemeClr val="tx1"/>
                        </a:solidFill>
                        <a:latin typeface="Alexandria" pitchFamily="2" charset="-78"/>
                        <a:ea typeface="+mn-ea"/>
                        <a:cs typeface="Alexandria" pitchFamily="2" charset="-78"/>
                      </a:endParaRPr>
                    </a:p>
                  </a:txBody>
                  <a:tcPr/>
                </a:tc>
                <a:tc>
                  <a:txBody>
                    <a:bodyPr/>
                    <a:lstStyle/>
                    <a:p>
                      <a:pPr algn="r" rtl="1">
                        <a:lnSpc>
                          <a:spcPct val="150000"/>
                        </a:lnSpc>
                      </a:pPr>
                      <a:r>
                        <a:rPr lang="ar-SA" sz="1400" kern="1200" dirty="0" smtClean="0">
                          <a:solidFill>
                            <a:schemeClr val="tx1"/>
                          </a:solidFill>
                          <a:latin typeface="Alexandria" pitchFamily="2" charset="-78"/>
                          <a:ea typeface="+mn-ea"/>
                          <a:cs typeface="Alexandria" pitchFamily="2" charset="-78"/>
                        </a:rPr>
                        <a:t>تهدف إلى تحقيق الكفاءة والإنجاز وضمان سير العمل بسلاسة</a:t>
                      </a:r>
                      <a:endParaRPr lang="ar-SA" sz="1400" kern="1200" dirty="0">
                        <a:solidFill>
                          <a:schemeClr val="tx1"/>
                        </a:solidFill>
                        <a:latin typeface="Alexandria" pitchFamily="2" charset="-78"/>
                        <a:ea typeface="+mn-ea"/>
                        <a:cs typeface="Alexandria" pitchFamily="2" charset="-78"/>
                      </a:endParaRPr>
                    </a:p>
                  </a:txBody>
                  <a:tcPr/>
                </a:tc>
                <a:extLst>
                  <a:ext uri="{0D108BD9-81ED-4DB2-BD59-A6C34878D82A}">
                    <a16:rowId xmlns:a16="http://schemas.microsoft.com/office/drawing/2014/main" val="2659964524"/>
                  </a:ext>
                </a:extLst>
              </a:tr>
              <a:tr h="481263">
                <a:tc>
                  <a:txBody>
                    <a:bodyPr/>
                    <a:lstStyle/>
                    <a:p>
                      <a:pPr algn="r" rtl="1">
                        <a:lnSpc>
                          <a:spcPct val="150000"/>
                        </a:lnSpc>
                      </a:pPr>
                      <a:r>
                        <a:rPr lang="ar-SA" sz="1400" kern="1200" dirty="0" smtClean="0">
                          <a:solidFill>
                            <a:schemeClr val="tx1"/>
                          </a:solidFill>
                          <a:latin typeface="Alexandria" pitchFamily="2" charset="-78"/>
                          <a:ea typeface="+mn-ea"/>
                          <a:cs typeface="Alexandria" pitchFamily="2" charset="-78"/>
                        </a:rPr>
                        <a:t>الأساليب</a:t>
                      </a:r>
                      <a:endParaRPr lang="ar-SA" sz="1400" kern="1200" dirty="0">
                        <a:solidFill>
                          <a:schemeClr val="tx1"/>
                        </a:solidFill>
                        <a:latin typeface="Alexandria" pitchFamily="2" charset="-78"/>
                        <a:ea typeface="+mn-ea"/>
                        <a:cs typeface="Alexandria" pitchFamily="2" charset="-78"/>
                      </a:endParaRPr>
                    </a:p>
                  </a:txBody>
                  <a:tcPr/>
                </a:tc>
                <a:tc>
                  <a:txBody>
                    <a:bodyPr/>
                    <a:lstStyle/>
                    <a:p>
                      <a:pPr algn="r" rtl="1">
                        <a:lnSpc>
                          <a:spcPct val="150000"/>
                        </a:lnSpc>
                      </a:pPr>
                      <a:r>
                        <a:rPr lang="ar-SA" sz="1400" kern="1200" dirty="0" smtClean="0">
                          <a:solidFill>
                            <a:schemeClr val="tx1"/>
                          </a:solidFill>
                          <a:latin typeface="Alexandria" pitchFamily="2" charset="-78"/>
                          <a:ea typeface="+mn-ea"/>
                          <a:cs typeface="Alexandria" pitchFamily="2" charset="-78"/>
                        </a:rPr>
                        <a:t>تعتمد على العلاقات الشخصية وبناء </a:t>
                      </a:r>
                      <a:r>
                        <a:rPr lang="ar-SA" sz="1400" kern="1200" dirty="0" smtClean="0">
                          <a:solidFill>
                            <a:schemeClr val="tx1"/>
                          </a:solidFill>
                          <a:latin typeface="Alexandria" pitchFamily="2" charset="-78"/>
                          <a:ea typeface="+mn-ea"/>
                          <a:cs typeface="Alexandria" pitchFamily="2" charset="-78"/>
                        </a:rPr>
                        <a:t>الثقة.</a:t>
                      </a:r>
                      <a:r>
                        <a:rPr lang="ar-SA" sz="1400" dirty="0" smtClean="0"/>
                        <a:t> </a:t>
                      </a:r>
                      <a:endParaRPr lang="ar-SA" sz="1400" kern="1200" dirty="0">
                        <a:solidFill>
                          <a:schemeClr val="tx1"/>
                        </a:solidFill>
                        <a:latin typeface="Alexandria" pitchFamily="2" charset="-78"/>
                        <a:ea typeface="+mn-ea"/>
                        <a:cs typeface="Alexandria" pitchFamily="2" charset="-78"/>
                      </a:endParaRPr>
                    </a:p>
                  </a:txBody>
                  <a:tcPr/>
                </a:tc>
                <a:tc>
                  <a:txBody>
                    <a:bodyPr/>
                    <a:lstStyle/>
                    <a:p>
                      <a:pPr algn="r" rtl="1">
                        <a:lnSpc>
                          <a:spcPct val="150000"/>
                        </a:lnSpc>
                      </a:pPr>
                      <a:r>
                        <a:rPr lang="ar-SA" sz="1400" kern="1200" dirty="0" smtClean="0">
                          <a:solidFill>
                            <a:schemeClr val="tx1"/>
                          </a:solidFill>
                          <a:latin typeface="Alexandria" pitchFamily="2" charset="-78"/>
                          <a:ea typeface="+mn-ea"/>
                          <a:cs typeface="Alexandria" pitchFamily="2" charset="-78"/>
                        </a:rPr>
                        <a:t>تعتمد على الخطط </a:t>
                      </a:r>
                      <a:r>
                        <a:rPr lang="ar-SA" sz="1400" kern="1200" dirty="0" smtClean="0">
                          <a:solidFill>
                            <a:schemeClr val="tx1"/>
                          </a:solidFill>
                          <a:latin typeface="Alexandria" pitchFamily="2" charset="-78"/>
                          <a:ea typeface="+mn-ea"/>
                          <a:cs typeface="Alexandria" pitchFamily="2" charset="-78"/>
                        </a:rPr>
                        <a:t>والتنظيم والرقابة والتوجيهات</a:t>
                      </a:r>
                      <a:endParaRPr lang="ar-SA" sz="1400" kern="1200" dirty="0">
                        <a:solidFill>
                          <a:schemeClr val="tx1"/>
                        </a:solidFill>
                        <a:latin typeface="Alexandria" pitchFamily="2" charset="-78"/>
                        <a:ea typeface="+mn-ea"/>
                        <a:cs typeface="Alexandria" pitchFamily="2" charset="-78"/>
                      </a:endParaRPr>
                    </a:p>
                  </a:txBody>
                  <a:tcPr/>
                </a:tc>
                <a:extLst>
                  <a:ext uri="{0D108BD9-81ED-4DB2-BD59-A6C34878D82A}">
                    <a16:rowId xmlns:a16="http://schemas.microsoft.com/office/drawing/2014/main" val="1061283675"/>
                  </a:ext>
                </a:extLst>
              </a:tr>
              <a:tr h="496444">
                <a:tc>
                  <a:txBody>
                    <a:bodyPr/>
                    <a:lstStyle/>
                    <a:p>
                      <a:pPr algn="r" rtl="1">
                        <a:lnSpc>
                          <a:spcPct val="150000"/>
                        </a:lnSpc>
                      </a:pPr>
                      <a:r>
                        <a:rPr lang="ar-SA" sz="1200" kern="1200" dirty="0" smtClean="0">
                          <a:solidFill>
                            <a:schemeClr val="tx1"/>
                          </a:solidFill>
                          <a:latin typeface="Alexandria" pitchFamily="2" charset="-78"/>
                          <a:ea typeface="+mn-ea"/>
                          <a:cs typeface="Alexandria" pitchFamily="2" charset="-78"/>
                        </a:rPr>
                        <a:t>الخصائص</a:t>
                      </a:r>
                      <a:endParaRPr lang="ar-SA" sz="1200" kern="1200" dirty="0">
                        <a:solidFill>
                          <a:schemeClr val="tx1"/>
                        </a:solidFill>
                        <a:latin typeface="Alexandria" pitchFamily="2" charset="-78"/>
                        <a:ea typeface="+mn-ea"/>
                        <a:cs typeface="Alexandria" pitchFamily="2" charset="-78"/>
                      </a:endParaRPr>
                    </a:p>
                  </a:txBody>
                  <a:tcPr/>
                </a:tc>
                <a:tc>
                  <a:txBody>
                    <a:bodyPr/>
                    <a:lstStyle/>
                    <a:p>
                      <a:pPr algn="r" rtl="1">
                        <a:lnSpc>
                          <a:spcPct val="150000"/>
                        </a:lnSpc>
                      </a:pPr>
                      <a:r>
                        <a:rPr lang="ar-SA" sz="1400" kern="1200" dirty="0" smtClean="0">
                          <a:solidFill>
                            <a:schemeClr val="tx1"/>
                          </a:solidFill>
                          <a:latin typeface="Alexandria" pitchFamily="2" charset="-78"/>
                          <a:ea typeface="+mn-ea"/>
                          <a:cs typeface="Alexandria" pitchFamily="2" charset="-78"/>
                        </a:rPr>
                        <a:t>تتسم بالمرونة </a:t>
                      </a:r>
                      <a:r>
                        <a:rPr lang="ar-SA" sz="1400" kern="1200" dirty="0" smtClean="0">
                          <a:solidFill>
                            <a:schemeClr val="tx1"/>
                          </a:solidFill>
                          <a:latin typeface="Alexandria" pitchFamily="2" charset="-78"/>
                          <a:ea typeface="+mn-ea"/>
                          <a:cs typeface="Alexandria" pitchFamily="2" charset="-78"/>
                        </a:rPr>
                        <a:t>والابتكار والابداع</a:t>
                      </a:r>
                      <a:endParaRPr lang="ar-SA" sz="1400" kern="1200" dirty="0">
                        <a:solidFill>
                          <a:schemeClr val="tx1"/>
                        </a:solidFill>
                        <a:latin typeface="Alexandria" pitchFamily="2" charset="-78"/>
                        <a:ea typeface="+mn-ea"/>
                        <a:cs typeface="Alexandria" pitchFamily="2" charset="-78"/>
                      </a:endParaRPr>
                    </a:p>
                  </a:txBody>
                  <a:tcPr/>
                </a:tc>
                <a:tc>
                  <a:txBody>
                    <a:bodyPr/>
                    <a:lstStyle/>
                    <a:p>
                      <a:pPr algn="r" rtl="1">
                        <a:lnSpc>
                          <a:spcPct val="150000"/>
                        </a:lnSpc>
                      </a:pPr>
                      <a:r>
                        <a:rPr lang="ar-SA" sz="1400" kern="1200" dirty="0" smtClean="0">
                          <a:solidFill>
                            <a:schemeClr val="tx1"/>
                          </a:solidFill>
                          <a:latin typeface="Alexandria" pitchFamily="2" charset="-78"/>
                          <a:ea typeface="+mn-ea"/>
                          <a:cs typeface="Alexandria" pitchFamily="2" charset="-78"/>
                        </a:rPr>
                        <a:t>تتسم </a:t>
                      </a:r>
                      <a:r>
                        <a:rPr lang="ar-SA" sz="1400" kern="1200" dirty="0" smtClean="0">
                          <a:solidFill>
                            <a:schemeClr val="tx1"/>
                          </a:solidFill>
                          <a:latin typeface="Alexandria" pitchFamily="2" charset="-78"/>
                          <a:ea typeface="+mn-ea"/>
                          <a:cs typeface="Alexandria" pitchFamily="2" charset="-78"/>
                        </a:rPr>
                        <a:t>بالحفاظ على الاستقرار وضمان </a:t>
                      </a:r>
                      <a:r>
                        <a:rPr lang="ar-SA" sz="1400" kern="1200" smtClean="0">
                          <a:solidFill>
                            <a:schemeClr val="tx1"/>
                          </a:solidFill>
                          <a:latin typeface="Alexandria" pitchFamily="2" charset="-78"/>
                          <a:ea typeface="+mn-ea"/>
                          <a:cs typeface="Alexandria" pitchFamily="2" charset="-78"/>
                        </a:rPr>
                        <a:t>سير العمل </a:t>
                      </a:r>
                      <a:r>
                        <a:rPr lang="ar-SA" sz="1400" kern="1200" dirty="0" smtClean="0">
                          <a:solidFill>
                            <a:schemeClr val="tx1"/>
                          </a:solidFill>
                          <a:latin typeface="Alexandria" pitchFamily="2" charset="-78"/>
                          <a:ea typeface="+mn-ea"/>
                          <a:cs typeface="Alexandria" pitchFamily="2" charset="-78"/>
                        </a:rPr>
                        <a:t>بشكل منتظم</a:t>
                      </a:r>
                      <a:endParaRPr lang="ar-SA" sz="1400" kern="1200" dirty="0">
                        <a:solidFill>
                          <a:schemeClr val="tx1"/>
                        </a:solidFill>
                        <a:latin typeface="Alexandria" pitchFamily="2" charset="-78"/>
                        <a:ea typeface="+mn-ea"/>
                        <a:cs typeface="Alexandria" pitchFamily="2" charset="-78"/>
                      </a:endParaRPr>
                    </a:p>
                  </a:txBody>
                  <a:tcPr/>
                </a:tc>
                <a:extLst>
                  <a:ext uri="{0D108BD9-81ED-4DB2-BD59-A6C34878D82A}">
                    <a16:rowId xmlns:a16="http://schemas.microsoft.com/office/drawing/2014/main" val="1525987973"/>
                  </a:ext>
                </a:extLst>
              </a:tr>
            </a:tbl>
          </a:graphicData>
        </a:graphic>
      </p:graphicFrame>
      <p:sp>
        <p:nvSpPr>
          <p:cNvPr id="8" name="Rectangle 7"/>
          <p:cNvSpPr/>
          <p:nvPr/>
        </p:nvSpPr>
        <p:spPr>
          <a:xfrm>
            <a:off x="6799197" y="3199530"/>
            <a:ext cx="4415063" cy="2839239"/>
          </a:xfrm>
          <a:prstGeom prst="rect">
            <a:avLst/>
          </a:prstGeom>
        </p:spPr>
        <p:txBody>
          <a:bodyPr wrap="square">
            <a:spAutoFit/>
          </a:bodyPr>
          <a:lstStyle/>
          <a:p>
            <a:pPr marL="285750" indent="-285750" algn="r" rtl="1">
              <a:lnSpc>
                <a:spcPct val="150000"/>
              </a:lnSpc>
              <a:buFont typeface="Wingdings" panose="05000000000000000000" pitchFamily="2" charset="2"/>
              <a:buChar char="v"/>
            </a:pPr>
            <a:r>
              <a:rPr lang="ar-SA" sz="1700" dirty="0">
                <a:solidFill>
                  <a:schemeClr val="accent2">
                    <a:lumMod val="75000"/>
                  </a:schemeClr>
                </a:solidFill>
                <a:latin typeface="Alexandria" pitchFamily="2" charset="-78"/>
                <a:cs typeface="Alexandria" pitchFamily="2" charset="-78"/>
              </a:rPr>
              <a:t>المدير القائد </a:t>
            </a:r>
            <a:r>
              <a:rPr lang="ar-SA" sz="1700" dirty="0">
                <a:latin typeface="Alexandria" pitchFamily="2" charset="-78"/>
                <a:cs typeface="Alexandria" pitchFamily="2" charset="-78"/>
              </a:rPr>
              <a:t>يتبنى </a:t>
            </a:r>
            <a:r>
              <a:rPr lang="ar-SA" sz="1700" dirty="0" smtClean="0">
                <a:latin typeface="Alexandria" pitchFamily="2" charset="-78"/>
                <a:cs typeface="Alexandria" pitchFamily="2" charset="-78"/>
              </a:rPr>
              <a:t>أسلوبًا </a:t>
            </a:r>
            <a:r>
              <a:rPr lang="ar-SA" sz="1700" dirty="0">
                <a:latin typeface="Alexandria" pitchFamily="2" charset="-78"/>
                <a:cs typeface="Alexandria" pitchFamily="2" charset="-78"/>
              </a:rPr>
              <a:t>أكثر مرونة </a:t>
            </a:r>
            <a:r>
              <a:rPr lang="ar-SA" sz="1700" dirty="0" smtClean="0">
                <a:latin typeface="Alexandria" pitchFamily="2" charset="-78"/>
                <a:cs typeface="Alexandria" pitchFamily="2" charset="-78"/>
              </a:rPr>
              <a:t>وإبداعًا من </a:t>
            </a:r>
            <a:r>
              <a:rPr lang="ar-SA" sz="1700" dirty="0" smtClean="0">
                <a:solidFill>
                  <a:schemeClr val="accent2">
                    <a:lumMod val="75000"/>
                  </a:schemeClr>
                </a:solidFill>
                <a:latin typeface="Alexandria" pitchFamily="2" charset="-78"/>
                <a:cs typeface="Alexandria" pitchFamily="2" charset="-78"/>
              </a:rPr>
              <a:t>المدير </a:t>
            </a:r>
            <a:r>
              <a:rPr lang="ar-SA" sz="1700" dirty="0">
                <a:solidFill>
                  <a:schemeClr val="accent2">
                    <a:lumMod val="75000"/>
                  </a:schemeClr>
                </a:solidFill>
                <a:latin typeface="Alexandria" pitchFamily="2" charset="-78"/>
                <a:cs typeface="Alexandria" pitchFamily="2" charset="-78"/>
              </a:rPr>
              <a:t>الإداري </a:t>
            </a:r>
            <a:r>
              <a:rPr lang="ar-SA" sz="1700" dirty="0">
                <a:latin typeface="Alexandria" pitchFamily="2" charset="-78"/>
                <a:cs typeface="Alexandria" pitchFamily="2" charset="-78"/>
              </a:rPr>
              <a:t>يركز على العمليات والأنظمة. </a:t>
            </a:r>
          </a:p>
          <a:p>
            <a:pPr algn="r" rtl="1">
              <a:lnSpc>
                <a:spcPct val="150000"/>
              </a:lnSpc>
            </a:pPr>
            <a:r>
              <a:rPr lang="ar-SA" sz="1700" dirty="0">
                <a:latin typeface="Alexandria" pitchFamily="2" charset="-78"/>
                <a:cs typeface="Alexandria" pitchFamily="2" charset="-78"/>
              </a:rPr>
              <a:t>من المهم أن يجمع القادة بين </a:t>
            </a:r>
            <a:r>
              <a:rPr lang="ar-SA" sz="1700" dirty="0" smtClean="0">
                <a:latin typeface="Alexandria" pitchFamily="2" charset="-78"/>
                <a:cs typeface="Alexandria" pitchFamily="2" charset="-78"/>
              </a:rPr>
              <a:t>الإدارة والقيادة </a:t>
            </a:r>
            <a:r>
              <a:rPr lang="ar-SA" sz="1700" dirty="0">
                <a:latin typeface="Alexandria" pitchFamily="2" charset="-78"/>
                <a:cs typeface="Alexandria" pitchFamily="2" charset="-78"/>
              </a:rPr>
              <a:t>لتحقيق النجاح في بيئة العمل.</a:t>
            </a:r>
          </a:p>
          <a:p>
            <a:pPr algn="r" rtl="1">
              <a:lnSpc>
                <a:spcPct val="150000"/>
              </a:lnSpc>
            </a:pPr>
            <a:r>
              <a:rPr lang="ar-SA" sz="1700" dirty="0">
                <a:latin typeface="Alexandria" pitchFamily="2" charset="-78"/>
                <a:cs typeface="Alexandria" pitchFamily="2" charset="-78"/>
              </a:rPr>
              <a:t>القيادة تحتاج إلى رؤية وإلهام، بينما الإدارة تتطلب تخطيطًا وتنظيمًا دقيقًا</a:t>
            </a:r>
            <a:endParaRPr lang="ar-SA" sz="1700" dirty="0">
              <a:latin typeface="Alexandria" pitchFamily="2" charset="-78"/>
              <a:cs typeface="Alexandria" pitchFamily="2" charset="-78"/>
            </a:endParaRPr>
          </a:p>
        </p:txBody>
      </p:sp>
    </p:spTree>
    <p:extLst>
      <p:ext uri="{BB962C8B-B14F-4D97-AF65-F5344CB8AC3E}">
        <p14:creationId xmlns:p14="http://schemas.microsoft.com/office/powerpoint/2010/main" val="300756605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337980" y="1384001"/>
            <a:ext cx="3522769"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smtClean="0">
                <a:latin typeface="Alexandria" pitchFamily="2" charset="-78"/>
                <a:cs typeface="Alexandria" pitchFamily="2" charset="-78"/>
              </a:rPr>
              <a:t>أساليب </a:t>
            </a:r>
            <a:r>
              <a:rPr lang="ar-SA" dirty="0" smtClean="0">
                <a:latin typeface="Alexandria" pitchFamily="2" charset="-78"/>
                <a:cs typeface="Alexandria" pitchFamily="2" charset="-78"/>
              </a:rPr>
              <a:t>إدارة الاحتراق الوظيفي</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96715" y="1870593"/>
            <a:ext cx="9063789" cy="44220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59129" y="11523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315851" y="1264534"/>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384733" y="1537889"/>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10" name="Freeform 3"/>
          <p:cNvSpPr/>
          <p:nvPr/>
        </p:nvSpPr>
        <p:spPr>
          <a:xfrm>
            <a:off x="368968" y="5422232"/>
            <a:ext cx="1557736" cy="1467852"/>
          </a:xfrm>
          <a:custGeom>
            <a:avLst/>
            <a:gdLst/>
            <a:ahLst/>
            <a:cxnLst/>
            <a:rect l="l" t="t" r="r" b="b"/>
            <a:pathLst>
              <a:path w="4826863" h="3896019">
                <a:moveTo>
                  <a:pt x="0" y="0"/>
                </a:moveTo>
                <a:lnTo>
                  <a:pt x="4826863" y="0"/>
                </a:lnTo>
                <a:lnTo>
                  <a:pt x="4826863" y="3896019"/>
                </a:lnTo>
                <a:lnTo>
                  <a:pt x="0" y="3896019"/>
                </a:lnTo>
                <a:lnTo>
                  <a:pt x="0" y="0"/>
                </a:lnTo>
                <a:close/>
              </a:path>
            </a:pathLst>
          </a:custGeom>
          <a:blipFill>
            <a:blip r:embed="rId4"/>
            <a:stretch>
              <a:fillRect l="-24353" r="-13916"/>
            </a:stretch>
          </a:blipFill>
        </p:spPr>
      </p:sp>
      <p:sp>
        <p:nvSpPr>
          <p:cNvPr id="2" name="Rectangle 1"/>
          <p:cNvSpPr/>
          <p:nvPr/>
        </p:nvSpPr>
        <p:spPr>
          <a:xfrm>
            <a:off x="1926704" y="1929952"/>
            <a:ext cx="8789422" cy="4408899"/>
          </a:xfrm>
          <a:prstGeom prst="rect">
            <a:avLst/>
          </a:prstGeom>
          <a:noFill/>
        </p:spPr>
        <p:txBody>
          <a:bodyPr wrap="square">
            <a:spAutoFit/>
          </a:bodyPr>
          <a:lstStyle/>
          <a:p>
            <a:pPr marL="285750" indent="-285750" algn="r" rtl="1">
              <a:lnSpc>
                <a:spcPct val="150000"/>
              </a:lnSpc>
              <a:buFont typeface="Wingdings" panose="05000000000000000000" pitchFamily="2" charset="2"/>
              <a:buChar char="v"/>
            </a:pPr>
            <a:r>
              <a:rPr lang="ar-SA" sz="1700" dirty="0" smtClean="0">
                <a:solidFill>
                  <a:srgbClr val="C00000"/>
                </a:solidFill>
                <a:latin typeface="Alexandria" pitchFamily="2" charset="-78"/>
                <a:cs typeface="Alexandria" pitchFamily="2" charset="-78"/>
              </a:rPr>
              <a:t>مبادئ القيادة الفاعلة: </a:t>
            </a:r>
            <a:endParaRPr lang="ar-SA" sz="1700" dirty="0">
              <a:latin typeface="Alexandria" pitchFamily="2" charset="-78"/>
              <a:cs typeface="Alexandria" pitchFamily="2" charset="-78"/>
            </a:endParaRPr>
          </a:p>
          <a:p>
            <a:pPr marL="342900" indent="-342900"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الرؤية الواضحة: </a:t>
            </a:r>
            <a:r>
              <a:rPr lang="ar-SA" sz="1700" dirty="0" smtClean="0">
                <a:latin typeface="Alexandria" pitchFamily="2" charset="-78"/>
                <a:cs typeface="Alexandria" pitchFamily="2" charset="-78"/>
              </a:rPr>
              <a:t>يجب </a:t>
            </a:r>
            <a:r>
              <a:rPr lang="ar-SA" sz="1700" dirty="0">
                <a:latin typeface="Alexandria" pitchFamily="2" charset="-78"/>
                <a:cs typeface="Alexandria" pitchFamily="2" charset="-78"/>
              </a:rPr>
              <a:t>أن يكون لدى القائد رؤية واضحة للمستقبل وأهداف محددة، مما يساعد الفريق على فهم الاتجاه الذي يسيرون نحوه.</a:t>
            </a: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المرونة والتكيف: </a:t>
            </a:r>
            <a:r>
              <a:rPr lang="ar-SA" sz="1700" dirty="0">
                <a:latin typeface="Alexandria" pitchFamily="2" charset="-78"/>
                <a:cs typeface="Alexandria" pitchFamily="2" charset="-78"/>
              </a:rPr>
              <a:t>في عالم الإعلام المتغير بسرعة، يجب أن يتمتع القادة بالمرونة والقدرة على التكيف مع الظروف الجديدة. هذا يعني القدرة على تعديل الاستراتيجيات والخطط بناءً على التغيرات السريعة في الأحداث أو متطلبات الجمهور</a:t>
            </a:r>
            <a:r>
              <a:rPr lang="ar-SA" sz="1700" dirty="0" smtClean="0">
                <a:latin typeface="Alexandria" pitchFamily="2" charset="-78"/>
                <a:cs typeface="Alexandria" pitchFamily="2" charset="-78"/>
              </a:rPr>
              <a:t>. </a:t>
            </a:r>
          </a:p>
          <a:p>
            <a:pPr marL="342900" indent="-342900"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التحفيز والإلهام: </a:t>
            </a:r>
            <a:r>
              <a:rPr lang="ar-SA" sz="1700" dirty="0" smtClean="0">
                <a:latin typeface="Alexandria" pitchFamily="2" charset="-78"/>
                <a:cs typeface="Alexandria" pitchFamily="2" charset="-78"/>
              </a:rPr>
              <a:t>يجب </a:t>
            </a:r>
            <a:r>
              <a:rPr lang="ar-SA" sz="1700" dirty="0">
                <a:latin typeface="Alexandria" pitchFamily="2" charset="-78"/>
                <a:cs typeface="Alexandria" pitchFamily="2" charset="-78"/>
              </a:rPr>
              <a:t>على القائد تحفيز الفريق وإلهامهم لتحقيق أفضل ما لديهم. يمكن تحقيق ذلك من خلال الاعتراف بالجهود </a:t>
            </a:r>
            <a:r>
              <a:rPr lang="ar-SA" sz="1700" dirty="0" smtClean="0">
                <a:latin typeface="Alexandria" pitchFamily="2" charset="-78"/>
                <a:cs typeface="Alexandria" pitchFamily="2" charset="-78"/>
              </a:rPr>
              <a:t>والنجاحات. </a:t>
            </a: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المشاركة والتعاون</a:t>
            </a:r>
            <a:r>
              <a:rPr lang="ar-SA" sz="1700" dirty="0" smtClean="0">
                <a:solidFill>
                  <a:schemeClr val="accent2">
                    <a:lumMod val="75000"/>
                  </a:schemeClr>
                </a:solidFill>
                <a:latin typeface="Alexandria" pitchFamily="2" charset="-78"/>
                <a:cs typeface="Alexandria" pitchFamily="2" charset="-78"/>
              </a:rPr>
              <a:t>: </a:t>
            </a:r>
            <a:r>
              <a:rPr lang="ar-SA" sz="1700" dirty="0">
                <a:latin typeface="Alexandria" pitchFamily="2" charset="-78"/>
                <a:cs typeface="Alexandria" pitchFamily="2" charset="-78"/>
              </a:rPr>
              <a:t>يجب على القائد</a:t>
            </a:r>
            <a:r>
              <a:rPr lang="ar-SA" sz="1700" dirty="0" smtClean="0">
                <a:solidFill>
                  <a:schemeClr val="accent2">
                    <a:lumMod val="75000"/>
                  </a:schemeClr>
                </a:solidFill>
                <a:latin typeface="Alexandria" pitchFamily="2" charset="-78"/>
                <a:cs typeface="Alexandria" pitchFamily="2" charset="-78"/>
              </a:rPr>
              <a:t> </a:t>
            </a:r>
            <a:r>
              <a:rPr lang="ar-SA" sz="1700" dirty="0">
                <a:latin typeface="Alexandria" pitchFamily="2" charset="-78"/>
                <a:cs typeface="Alexandria" pitchFamily="2" charset="-78"/>
              </a:rPr>
              <a:t>تشجيع المشاركة الفعالة من أعضاء الفريق في التخطيط والتنفيذ والتقويم والمتابعة وفي اتخاذ القرارات، مما يعزز من الشعور بالانتماء ويساعد في تحقيق الأهداف المشتركة</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p:txBody>
      </p:sp>
      <p:sp>
        <p:nvSpPr>
          <p:cNvPr id="14" name="Freeform 6"/>
          <p:cNvSpPr/>
          <p:nvPr/>
        </p:nvSpPr>
        <p:spPr>
          <a:xfrm>
            <a:off x="27794" y="2843609"/>
            <a:ext cx="2029606" cy="1862022"/>
          </a:xfrm>
          <a:custGeom>
            <a:avLst/>
            <a:gdLst/>
            <a:ahLst/>
            <a:cxnLst/>
            <a:rect l="l" t="t" r="r" b="b"/>
            <a:pathLst>
              <a:path w="2606689" h="1793184">
                <a:moveTo>
                  <a:pt x="0" y="0"/>
                </a:moveTo>
                <a:lnTo>
                  <a:pt x="2606689" y="0"/>
                </a:lnTo>
                <a:lnTo>
                  <a:pt x="2606689" y="1793185"/>
                </a:lnTo>
                <a:lnTo>
                  <a:pt x="0" y="1793185"/>
                </a:lnTo>
                <a:lnTo>
                  <a:pt x="0" y="0"/>
                </a:lnTo>
                <a:close/>
              </a:path>
            </a:pathLst>
          </a:custGeom>
          <a:blipFill>
            <a:blip r:embed="rId5">
              <a:extLst>
                <a:ext uri="{96DAC541-7B7A-43D3-8B79-37D633B846F1}">
                  <asvg:svgBlip xmlns:asvg="http://schemas.microsoft.com/office/drawing/2016/SVG/main" xmlns="" r:embed="rId8"/>
                </a:ext>
              </a:extLst>
            </a:blip>
            <a:stretch>
              <a:fillRect/>
            </a:stretch>
          </a:blipFill>
        </p:spPr>
      </p:sp>
    </p:spTree>
    <p:extLst>
      <p:ext uri="{BB962C8B-B14F-4D97-AF65-F5344CB8AC3E}">
        <p14:creationId xmlns:p14="http://schemas.microsoft.com/office/powerpoint/2010/main" val="295831506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337980" y="1384001"/>
            <a:ext cx="3522769"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smtClean="0">
                <a:latin typeface="Alexandria" pitchFamily="2" charset="-78"/>
                <a:cs typeface="Alexandria" pitchFamily="2" charset="-78"/>
              </a:rPr>
              <a:t>أساليب </a:t>
            </a:r>
            <a:r>
              <a:rPr lang="ar-SA" dirty="0" smtClean="0">
                <a:latin typeface="Alexandria" pitchFamily="2" charset="-78"/>
                <a:cs typeface="Alexandria" pitchFamily="2" charset="-78"/>
              </a:rPr>
              <a:t>إدارة الاحتراق الوظيفي</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96715" y="1870593"/>
            <a:ext cx="9063789" cy="44220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59129" y="11523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315851" y="1264534"/>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384733" y="1537889"/>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10" name="Freeform 3"/>
          <p:cNvSpPr/>
          <p:nvPr/>
        </p:nvSpPr>
        <p:spPr>
          <a:xfrm>
            <a:off x="368968" y="5422232"/>
            <a:ext cx="1557736" cy="1467852"/>
          </a:xfrm>
          <a:custGeom>
            <a:avLst/>
            <a:gdLst/>
            <a:ahLst/>
            <a:cxnLst/>
            <a:rect l="l" t="t" r="r" b="b"/>
            <a:pathLst>
              <a:path w="4826863" h="3896019">
                <a:moveTo>
                  <a:pt x="0" y="0"/>
                </a:moveTo>
                <a:lnTo>
                  <a:pt x="4826863" y="0"/>
                </a:lnTo>
                <a:lnTo>
                  <a:pt x="4826863" y="3896019"/>
                </a:lnTo>
                <a:lnTo>
                  <a:pt x="0" y="3896019"/>
                </a:lnTo>
                <a:lnTo>
                  <a:pt x="0" y="0"/>
                </a:lnTo>
                <a:close/>
              </a:path>
            </a:pathLst>
          </a:custGeom>
          <a:blipFill>
            <a:blip r:embed="rId4"/>
            <a:stretch>
              <a:fillRect l="-24353" r="-13916"/>
            </a:stretch>
          </a:blipFill>
        </p:spPr>
      </p:sp>
      <p:sp>
        <p:nvSpPr>
          <p:cNvPr id="2" name="Rectangle 1"/>
          <p:cNvSpPr/>
          <p:nvPr/>
        </p:nvSpPr>
        <p:spPr>
          <a:xfrm>
            <a:off x="1926704" y="1929952"/>
            <a:ext cx="8789422" cy="4408899"/>
          </a:xfrm>
          <a:prstGeom prst="rect">
            <a:avLst/>
          </a:prstGeom>
          <a:noFill/>
        </p:spPr>
        <p:txBody>
          <a:bodyPr wrap="square">
            <a:spAutoFit/>
          </a:bodyPr>
          <a:lstStyle/>
          <a:p>
            <a:pPr marL="285750" indent="-285750" algn="r" rtl="1">
              <a:lnSpc>
                <a:spcPct val="150000"/>
              </a:lnSpc>
              <a:buFont typeface="Wingdings" panose="05000000000000000000" pitchFamily="2" charset="2"/>
              <a:buChar char="v"/>
            </a:pPr>
            <a:r>
              <a:rPr lang="ar-SA" sz="1700" dirty="0" smtClean="0">
                <a:solidFill>
                  <a:srgbClr val="C00000"/>
                </a:solidFill>
                <a:latin typeface="Alexandria" pitchFamily="2" charset="-78"/>
                <a:cs typeface="Alexandria" pitchFamily="2" charset="-78"/>
              </a:rPr>
              <a:t>مبادئ القيادة الفاعلة: </a:t>
            </a:r>
            <a:endParaRPr lang="ar-SA" sz="1700" dirty="0">
              <a:latin typeface="Alexandria" pitchFamily="2" charset="-78"/>
              <a:cs typeface="Alexandria" pitchFamily="2" charset="-78"/>
            </a:endParaRPr>
          </a:p>
          <a:p>
            <a:pPr marL="342900" indent="-342900" algn="r" rtl="1">
              <a:lnSpc>
                <a:spcPct val="150000"/>
              </a:lnSpc>
              <a:buFont typeface="+mj-lt"/>
              <a:buAutoNum type="arabicPeriod" startAt="5"/>
            </a:pPr>
            <a:r>
              <a:rPr lang="ar-SA" sz="1700" dirty="0" smtClean="0">
                <a:solidFill>
                  <a:schemeClr val="accent2">
                    <a:lumMod val="75000"/>
                  </a:schemeClr>
                </a:solidFill>
                <a:latin typeface="Alexandria" pitchFamily="2" charset="-78"/>
                <a:cs typeface="Alexandria" pitchFamily="2" charset="-78"/>
              </a:rPr>
              <a:t>المسئولية والمصداقية: </a:t>
            </a:r>
            <a:r>
              <a:rPr lang="ar-SA" sz="1700" dirty="0">
                <a:latin typeface="Alexandria" pitchFamily="2" charset="-78"/>
                <a:cs typeface="Alexandria" pitchFamily="2" charset="-78"/>
              </a:rPr>
              <a:t>يجب أن يتحمل القائد المسؤولية عن قراراته وأفعاله، مما يعزز المصداقية والثقة بينه وبين </a:t>
            </a:r>
            <a:r>
              <a:rPr lang="ar-SA" sz="1700" dirty="0" smtClean="0">
                <a:latin typeface="Alexandria" pitchFamily="2" charset="-78"/>
                <a:cs typeface="Alexandria" pitchFamily="2" charset="-78"/>
              </a:rPr>
              <a:t>الفريق. فالثقة هي عنصر حاسم في القيادة الفاعلة. </a:t>
            </a:r>
            <a:endParaRPr lang="ar-SA" sz="1700" dirty="0">
              <a:latin typeface="Alexandria" pitchFamily="2" charset="-78"/>
              <a:cs typeface="Alexandria" pitchFamily="2" charset="-78"/>
            </a:endParaRPr>
          </a:p>
          <a:p>
            <a:pPr marL="342900" indent="-342900" algn="r" rtl="1">
              <a:lnSpc>
                <a:spcPct val="150000"/>
              </a:lnSpc>
              <a:buFont typeface="+mj-lt"/>
              <a:buAutoNum type="arabicPeriod" startAt="5"/>
            </a:pPr>
            <a:r>
              <a:rPr lang="ar-SA" sz="1700" dirty="0" smtClean="0">
                <a:solidFill>
                  <a:schemeClr val="accent2">
                    <a:lumMod val="75000"/>
                  </a:schemeClr>
                </a:solidFill>
                <a:latin typeface="Alexandria" pitchFamily="2" charset="-78"/>
                <a:cs typeface="Alexandria" pitchFamily="2" charset="-78"/>
              </a:rPr>
              <a:t>تحديد المسئوليات والمساءلة: </a:t>
            </a:r>
            <a:r>
              <a:rPr lang="ar-SA" sz="1700" dirty="0" smtClean="0">
                <a:latin typeface="Alexandria" pitchFamily="2" charset="-78"/>
                <a:cs typeface="Alexandria" pitchFamily="2" charset="-78"/>
              </a:rPr>
              <a:t>يجب تحديد المسئوليات بوضوح لكل فرد في الفريق. كما يجب أن يكون هناك نظام واضح للمساءلة، وأن يكون كل فرد على دراية بالعواقب.</a:t>
            </a:r>
          </a:p>
          <a:p>
            <a:pPr marL="342900" indent="-342900" algn="r" rtl="1">
              <a:lnSpc>
                <a:spcPct val="150000"/>
              </a:lnSpc>
              <a:buFont typeface="+mj-lt"/>
              <a:buAutoNum type="arabicPeriod" startAt="5"/>
            </a:pPr>
            <a:r>
              <a:rPr lang="ar-SA" sz="1700" dirty="0" smtClean="0">
                <a:solidFill>
                  <a:schemeClr val="accent2">
                    <a:lumMod val="75000"/>
                  </a:schemeClr>
                </a:solidFill>
                <a:latin typeface="Alexandria" pitchFamily="2" charset="-78"/>
                <a:cs typeface="Alexandria" pitchFamily="2" charset="-78"/>
              </a:rPr>
              <a:t>مبدأ السلطة القيادية: </a:t>
            </a:r>
            <a:r>
              <a:rPr lang="ar-SA" sz="1700" dirty="0" smtClean="0">
                <a:latin typeface="Alexandria" pitchFamily="2" charset="-78"/>
                <a:cs typeface="Alexandria" pitchFamily="2" charset="-78"/>
              </a:rPr>
              <a:t>أي اعتماد القائد على </a:t>
            </a:r>
            <a:r>
              <a:rPr lang="ar-SA" sz="1700" dirty="0">
                <a:latin typeface="Alexandria" pitchFamily="2" charset="-78"/>
                <a:cs typeface="Alexandria" pitchFamily="2" charset="-78"/>
              </a:rPr>
              <a:t>السُلطة النابعة من </a:t>
            </a:r>
            <a:r>
              <a:rPr lang="ar-SA" sz="1700" u="sng" dirty="0">
                <a:latin typeface="Alexandria" pitchFamily="2" charset="-78"/>
                <a:cs typeface="Alexandria" pitchFamily="2" charset="-78"/>
              </a:rPr>
              <a:t>الخبرة والمعرفة </a:t>
            </a:r>
            <a:r>
              <a:rPr lang="ar-SA" sz="1700" dirty="0">
                <a:latin typeface="Alexandria" pitchFamily="2" charset="-78"/>
                <a:cs typeface="Alexandria" pitchFamily="2" charset="-78"/>
              </a:rPr>
              <a:t>العلمية، وليست النابعة من القانون، مما يجعله أكثر </a:t>
            </a:r>
            <a:r>
              <a:rPr lang="ar-SA" sz="1700" dirty="0" smtClean="0">
                <a:latin typeface="Alexandria" pitchFamily="2" charset="-78"/>
                <a:cs typeface="Alexandria" pitchFamily="2" charset="-78"/>
              </a:rPr>
              <a:t>تأثيرًا.</a:t>
            </a:r>
          </a:p>
          <a:p>
            <a:pPr marL="342900" indent="-342900" algn="r" rtl="1">
              <a:lnSpc>
                <a:spcPct val="150000"/>
              </a:lnSpc>
              <a:buFont typeface="+mj-lt"/>
              <a:buAutoNum type="arabicPeriod" startAt="5"/>
            </a:pPr>
            <a:r>
              <a:rPr lang="ar-SA" sz="1700" dirty="0">
                <a:solidFill>
                  <a:schemeClr val="accent2">
                    <a:lumMod val="75000"/>
                  </a:schemeClr>
                </a:solidFill>
                <a:latin typeface="Alexandria" pitchFamily="2" charset="-78"/>
                <a:cs typeface="Alexandria" pitchFamily="2" charset="-78"/>
              </a:rPr>
              <a:t>تطوير المهارات: </a:t>
            </a:r>
            <a:r>
              <a:rPr lang="ar-SA" sz="1700" dirty="0" smtClean="0">
                <a:latin typeface="Alexandria" pitchFamily="2" charset="-78"/>
                <a:cs typeface="Alexandria" pitchFamily="2" charset="-78"/>
              </a:rPr>
              <a:t>الاستثمار </a:t>
            </a:r>
            <a:r>
              <a:rPr lang="ar-SA" sz="1700" dirty="0">
                <a:latin typeface="Alexandria" pitchFamily="2" charset="-78"/>
                <a:cs typeface="Alexandria" pitchFamily="2" charset="-78"/>
              </a:rPr>
              <a:t>في تطوير مهارات الفريق من خلال التدريب والتوجيه، مما يعزز من كفاءتهم ويزيد من قدرتهم على مواجهة </a:t>
            </a:r>
            <a:r>
              <a:rPr lang="ar-SA" sz="1700" dirty="0" smtClean="0">
                <a:latin typeface="Alexandria" pitchFamily="2" charset="-78"/>
                <a:cs typeface="Alexandria" pitchFamily="2" charset="-78"/>
              </a:rPr>
              <a:t>التحديات.</a:t>
            </a:r>
          </a:p>
          <a:p>
            <a:pPr marL="342900" indent="-342900" algn="r" rtl="1">
              <a:lnSpc>
                <a:spcPct val="150000"/>
              </a:lnSpc>
              <a:buFont typeface="+mj-lt"/>
              <a:buAutoNum type="arabicPeriod" startAt="5"/>
            </a:pPr>
            <a:r>
              <a:rPr lang="ar-SA" sz="1700" dirty="0" smtClean="0">
                <a:solidFill>
                  <a:schemeClr val="accent2">
                    <a:lumMod val="75000"/>
                  </a:schemeClr>
                </a:solidFill>
                <a:latin typeface="Alexandria" pitchFamily="2" charset="-78"/>
                <a:cs typeface="Alexandria" pitchFamily="2" charset="-78"/>
              </a:rPr>
              <a:t>الابتكار والإبداع: </a:t>
            </a:r>
            <a:r>
              <a:rPr lang="ar-SA" sz="1700" dirty="0" smtClean="0">
                <a:latin typeface="Alexandria" pitchFamily="2" charset="-78"/>
                <a:cs typeface="Alexandria" pitchFamily="2" charset="-78"/>
              </a:rPr>
              <a:t>تشجيع </a:t>
            </a:r>
            <a:r>
              <a:rPr lang="ar-SA" sz="1700" dirty="0">
                <a:latin typeface="Alexandria" pitchFamily="2" charset="-78"/>
                <a:cs typeface="Alexandria" pitchFamily="2" charset="-78"/>
              </a:rPr>
              <a:t>التفكير الإبداعي والابتكار في العمل يساعد على تطوير أفكار جديدة وحل المشكلات بطرق مبتكرة</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p:txBody>
      </p:sp>
    </p:spTree>
    <p:extLst>
      <p:ext uri="{BB962C8B-B14F-4D97-AF65-F5344CB8AC3E}">
        <p14:creationId xmlns:p14="http://schemas.microsoft.com/office/powerpoint/2010/main" val="167716426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337980" y="1384001"/>
            <a:ext cx="3522769"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smtClean="0">
                <a:latin typeface="Alexandria" pitchFamily="2" charset="-78"/>
                <a:cs typeface="Alexandria" pitchFamily="2" charset="-78"/>
              </a:rPr>
              <a:t>أساليب </a:t>
            </a:r>
            <a:r>
              <a:rPr lang="ar-SA" dirty="0" smtClean="0">
                <a:latin typeface="Alexandria" pitchFamily="2" charset="-78"/>
                <a:cs typeface="Alexandria" pitchFamily="2" charset="-78"/>
              </a:rPr>
              <a:t>إدارة الاحتراق الوظيفي</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96715" y="1870593"/>
            <a:ext cx="9063789" cy="44220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59129" y="11523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315851" y="1264534"/>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384733" y="1537889"/>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10" name="Freeform 3"/>
          <p:cNvSpPr/>
          <p:nvPr/>
        </p:nvSpPr>
        <p:spPr>
          <a:xfrm>
            <a:off x="368968" y="5422232"/>
            <a:ext cx="1557736" cy="1467852"/>
          </a:xfrm>
          <a:custGeom>
            <a:avLst/>
            <a:gdLst/>
            <a:ahLst/>
            <a:cxnLst/>
            <a:rect l="l" t="t" r="r" b="b"/>
            <a:pathLst>
              <a:path w="4826863" h="3896019">
                <a:moveTo>
                  <a:pt x="0" y="0"/>
                </a:moveTo>
                <a:lnTo>
                  <a:pt x="4826863" y="0"/>
                </a:lnTo>
                <a:lnTo>
                  <a:pt x="4826863" y="3896019"/>
                </a:lnTo>
                <a:lnTo>
                  <a:pt x="0" y="3896019"/>
                </a:lnTo>
                <a:lnTo>
                  <a:pt x="0" y="0"/>
                </a:lnTo>
                <a:close/>
              </a:path>
            </a:pathLst>
          </a:custGeom>
          <a:blipFill>
            <a:blip r:embed="rId4"/>
            <a:stretch>
              <a:fillRect l="-24353" r="-13916"/>
            </a:stretch>
          </a:blipFill>
        </p:spPr>
      </p:sp>
      <p:sp>
        <p:nvSpPr>
          <p:cNvPr id="2" name="Rectangle 1"/>
          <p:cNvSpPr/>
          <p:nvPr/>
        </p:nvSpPr>
        <p:spPr>
          <a:xfrm>
            <a:off x="1796715" y="1929952"/>
            <a:ext cx="8912614" cy="4408899"/>
          </a:xfrm>
          <a:prstGeom prst="rect">
            <a:avLst/>
          </a:prstGeom>
          <a:noFill/>
        </p:spPr>
        <p:txBody>
          <a:bodyPr wrap="square">
            <a:spAutoFit/>
          </a:bodyPr>
          <a:lstStyle/>
          <a:p>
            <a:pPr indent="-285750" algn="r" rtl="1">
              <a:lnSpc>
                <a:spcPct val="150000"/>
              </a:lnSpc>
              <a:buFont typeface="Wingdings" panose="05000000000000000000" pitchFamily="2" charset="2"/>
              <a:buChar char="v"/>
            </a:pPr>
            <a:r>
              <a:rPr lang="ar-SA" sz="1700" dirty="0" smtClean="0">
                <a:solidFill>
                  <a:srgbClr val="C00000"/>
                </a:solidFill>
                <a:latin typeface="Alexandria" pitchFamily="2" charset="-78"/>
                <a:cs typeface="Alexandria" pitchFamily="2" charset="-78"/>
              </a:rPr>
              <a:t>أنواع القيادة: </a:t>
            </a:r>
            <a:endParaRPr lang="ar-SA" sz="1700" dirty="0">
              <a:latin typeface="Alexandria" pitchFamily="2" charset="-78"/>
              <a:cs typeface="Alexandria" pitchFamily="2" charset="-78"/>
            </a:endParaRPr>
          </a:p>
          <a:p>
            <a:pPr marL="342900" indent="-342900"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القيادة التحويلية: </a:t>
            </a:r>
            <a:r>
              <a:rPr lang="ar-SA" sz="1700" dirty="0" smtClean="0">
                <a:latin typeface="Alexandria" pitchFamily="2" charset="-78"/>
                <a:cs typeface="Alexandria" pitchFamily="2" charset="-78"/>
              </a:rPr>
              <a:t>تركز </a:t>
            </a:r>
            <a:r>
              <a:rPr lang="ar-SA" sz="1700" dirty="0">
                <a:latin typeface="Alexandria" pitchFamily="2" charset="-78"/>
                <a:cs typeface="Alexandria" pitchFamily="2" charset="-78"/>
              </a:rPr>
              <a:t>على تحفيز الأفراد لتجاوز توقعاتهم من خلال الإلهام والرؤية </a:t>
            </a:r>
            <a:r>
              <a:rPr lang="ar-SA" sz="1700" dirty="0" smtClean="0">
                <a:latin typeface="Alexandria" pitchFamily="2" charset="-78"/>
                <a:cs typeface="Alexandria" pitchFamily="2" charset="-78"/>
              </a:rPr>
              <a:t>المشتركة. تشجع </a:t>
            </a:r>
            <a:r>
              <a:rPr lang="ar-SA" sz="1700" dirty="0">
                <a:latin typeface="Alexandria" pitchFamily="2" charset="-78"/>
                <a:cs typeface="Alexandria" pitchFamily="2" charset="-78"/>
              </a:rPr>
              <a:t>على الابتكار والتغيير، مما يساعد على تطوير الأفكار الجديدة.</a:t>
            </a:r>
          </a:p>
          <a:p>
            <a:pPr marL="342900" indent="-342900"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القيادة التبادلية: </a:t>
            </a:r>
            <a:r>
              <a:rPr lang="ar-SA" sz="1700" dirty="0" smtClean="0">
                <a:latin typeface="Alexandria" pitchFamily="2" charset="-78"/>
                <a:cs typeface="Alexandria" pitchFamily="2" charset="-78"/>
              </a:rPr>
              <a:t>تعتمد </a:t>
            </a:r>
            <a:r>
              <a:rPr lang="ar-SA" sz="1700" dirty="0">
                <a:latin typeface="Alexandria" pitchFamily="2" charset="-78"/>
                <a:cs typeface="Alexandria" pitchFamily="2" charset="-78"/>
              </a:rPr>
              <a:t>على العلاقات المتبادلة بين القائد والموظفين</a:t>
            </a:r>
            <a:r>
              <a:rPr lang="ar-SA" sz="1700" dirty="0" smtClean="0">
                <a:latin typeface="Alexandria" pitchFamily="2" charset="-78"/>
                <a:cs typeface="Alexandria" pitchFamily="2" charset="-78"/>
              </a:rPr>
              <a:t>. وتركز </a:t>
            </a:r>
            <a:r>
              <a:rPr lang="ar-SA" sz="1700" dirty="0">
                <a:latin typeface="Alexandria" pitchFamily="2" charset="-78"/>
                <a:cs typeface="Alexandria" pitchFamily="2" charset="-78"/>
              </a:rPr>
              <a:t>على </a:t>
            </a:r>
            <a:r>
              <a:rPr lang="ar-SA" sz="1700" dirty="0" smtClean="0">
                <a:latin typeface="Alexandria" pitchFamily="2" charset="-78"/>
                <a:cs typeface="Alexandria" pitchFamily="2" charset="-78"/>
              </a:rPr>
              <a:t>كل من المكافآت </a:t>
            </a:r>
            <a:r>
              <a:rPr lang="ar-SA" sz="1700" dirty="0">
                <a:latin typeface="Alexandria" pitchFamily="2" charset="-78"/>
                <a:cs typeface="Alexandria" pitchFamily="2" charset="-78"/>
              </a:rPr>
              <a:t>والعقوبات لتحقيق الأداء المطلوب.</a:t>
            </a:r>
          </a:p>
          <a:p>
            <a:pPr marL="342900" indent="-342900"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القيادة الديمقراطية: </a:t>
            </a:r>
            <a:r>
              <a:rPr lang="ar-SA" sz="1700" dirty="0" smtClean="0">
                <a:latin typeface="Alexandria" pitchFamily="2" charset="-78"/>
                <a:cs typeface="Alexandria" pitchFamily="2" charset="-78"/>
              </a:rPr>
              <a:t>تشجع </a:t>
            </a:r>
            <a:r>
              <a:rPr lang="ar-SA" sz="1700" dirty="0">
                <a:latin typeface="Alexandria" pitchFamily="2" charset="-78"/>
                <a:cs typeface="Alexandria" pitchFamily="2" charset="-78"/>
              </a:rPr>
              <a:t>على مشاركة الفريق في اتخاذ </a:t>
            </a:r>
            <a:r>
              <a:rPr lang="ar-SA" sz="1700" dirty="0" smtClean="0">
                <a:latin typeface="Alexandria" pitchFamily="2" charset="-78"/>
                <a:cs typeface="Alexandria" pitchFamily="2" charset="-78"/>
              </a:rPr>
              <a:t>القرارات. تعزز </a:t>
            </a:r>
            <a:r>
              <a:rPr lang="ar-SA" sz="1700" dirty="0">
                <a:latin typeface="Alexandria" pitchFamily="2" charset="-78"/>
                <a:cs typeface="Alexandria" pitchFamily="2" charset="-78"/>
              </a:rPr>
              <a:t>التفاعل والتعاون، مما يزيد من روح </a:t>
            </a:r>
            <a:r>
              <a:rPr lang="ar-SA" sz="1700" dirty="0" smtClean="0">
                <a:latin typeface="Alexandria" pitchFamily="2" charset="-78"/>
                <a:cs typeface="Alexandria" pitchFamily="2" charset="-78"/>
              </a:rPr>
              <a:t>الفريق.</a:t>
            </a:r>
          </a:p>
          <a:p>
            <a:pPr marL="342900" indent="-342900"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القيادة الأوتوقراطية</a:t>
            </a:r>
            <a:r>
              <a:rPr lang="ar-SA" sz="1700" dirty="0" smtClean="0">
                <a:latin typeface="Alexandria" pitchFamily="2" charset="-78"/>
                <a:cs typeface="Alexandria" pitchFamily="2" charset="-78"/>
              </a:rPr>
              <a:t>: تتسم </a:t>
            </a:r>
            <a:r>
              <a:rPr lang="ar-SA" sz="1700" dirty="0">
                <a:latin typeface="Alexandria" pitchFamily="2" charset="-78"/>
                <a:cs typeface="Alexandria" pitchFamily="2" charset="-78"/>
              </a:rPr>
              <a:t>بالتوجيه الصارم والقرارات الفردية</a:t>
            </a:r>
            <a:r>
              <a:rPr lang="ar-SA" sz="1700" dirty="0" smtClean="0">
                <a:latin typeface="Alexandria" pitchFamily="2" charset="-78"/>
                <a:cs typeface="Alexandria" pitchFamily="2" charset="-78"/>
              </a:rPr>
              <a:t>. تناسب </a:t>
            </a:r>
            <a:r>
              <a:rPr lang="ar-SA" sz="1700" dirty="0">
                <a:latin typeface="Alexandria" pitchFamily="2" charset="-78"/>
                <a:cs typeface="Alexandria" pitchFamily="2" charset="-78"/>
              </a:rPr>
              <a:t>حالات الضغط العالي عندما يتطلب الأمر اتخاذ قرارات </a:t>
            </a:r>
            <a:r>
              <a:rPr lang="ar-SA" sz="1700" dirty="0" smtClean="0">
                <a:latin typeface="Alexandria" pitchFamily="2" charset="-78"/>
                <a:cs typeface="Alexandria" pitchFamily="2" charset="-78"/>
              </a:rPr>
              <a:t>سريعة.</a:t>
            </a:r>
          </a:p>
          <a:p>
            <a:pPr marL="342900" indent="-342900"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القيادة بالقدوة: </a:t>
            </a:r>
            <a:r>
              <a:rPr lang="ar-SA" sz="1700" dirty="0" smtClean="0">
                <a:latin typeface="Alexandria" pitchFamily="2" charset="-78"/>
                <a:cs typeface="Alexandria" pitchFamily="2" charset="-78"/>
              </a:rPr>
              <a:t>يتمثل </a:t>
            </a:r>
            <a:r>
              <a:rPr lang="ar-SA" sz="1700" dirty="0">
                <a:latin typeface="Alexandria" pitchFamily="2" charset="-78"/>
                <a:cs typeface="Alexandria" pitchFamily="2" charset="-78"/>
              </a:rPr>
              <a:t>القائد في نموذج يُحتذى به، مما يلهم الآخرين لاتباع سلوكه</a:t>
            </a:r>
            <a:r>
              <a:rPr lang="ar-SA" sz="1700" dirty="0" smtClean="0">
                <a:latin typeface="Alexandria" pitchFamily="2" charset="-78"/>
                <a:cs typeface="Alexandria" pitchFamily="2" charset="-78"/>
              </a:rPr>
              <a:t>. وتعزز </a:t>
            </a:r>
            <a:r>
              <a:rPr lang="ar-SA" sz="1700" dirty="0">
                <a:latin typeface="Alexandria" pitchFamily="2" charset="-78"/>
                <a:cs typeface="Alexandria" pitchFamily="2" charset="-78"/>
              </a:rPr>
              <a:t>الثقة والاحترام بين القائد </a:t>
            </a:r>
            <a:r>
              <a:rPr lang="ar-SA" sz="1700" dirty="0" smtClean="0">
                <a:latin typeface="Alexandria" pitchFamily="2" charset="-78"/>
                <a:cs typeface="Alexandria" pitchFamily="2" charset="-78"/>
              </a:rPr>
              <a:t>والموظفين.</a:t>
            </a:r>
            <a:endParaRPr lang="ar-SA" sz="1700" dirty="0">
              <a:latin typeface="Alexandria" pitchFamily="2" charset="-78"/>
              <a:cs typeface="Alexandria" pitchFamily="2" charset="-78"/>
            </a:endParaRPr>
          </a:p>
        </p:txBody>
      </p:sp>
      <p:sp>
        <p:nvSpPr>
          <p:cNvPr id="15" name="Freeform 12"/>
          <p:cNvSpPr/>
          <p:nvPr/>
        </p:nvSpPr>
        <p:spPr>
          <a:xfrm>
            <a:off x="0" y="2732367"/>
            <a:ext cx="1890447" cy="1898793"/>
          </a:xfrm>
          <a:custGeom>
            <a:avLst/>
            <a:gdLst/>
            <a:ahLst/>
            <a:cxnLst/>
            <a:rect l="l" t="t" r="r" b="b"/>
            <a:pathLst>
              <a:path w="2614969" h="2607342">
                <a:moveTo>
                  <a:pt x="0" y="0"/>
                </a:moveTo>
                <a:lnTo>
                  <a:pt x="2614969" y="0"/>
                </a:lnTo>
                <a:lnTo>
                  <a:pt x="2614969" y="2607342"/>
                </a:lnTo>
                <a:lnTo>
                  <a:pt x="0" y="2607342"/>
                </a:lnTo>
                <a:lnTo>
                  <a:pt x="0" y="0"/>
                </a:lnTo>
                <a:close/>
              </a:path>
            </a:pathLst>
          </a:custGeom>
          <a:blipFill>
            <a:blip r:embed="rId5">
              <a:extLst>
                <a:ext uri="{96DAC541-7B7A-43D3-8B79-37D633B846F1}">
                  <asvg:svgBlip xmlns:asvg="http://schemas.microsoft.com/office/drawing/2016/SVG/main" xmlns="" r:embed="rId19"/>
                </a:ext>
              </a:extLst>
            </a:blip>
            <a:stretch>
              <a:fillRect/>
            </a:stretch>
          </a:blipFill>
        </p:spPr>
      </p:sp>
    </p:spTree>
    <p:extLst>
      <p:ext uri="{BB962C8B-B14F-4D97-AF65-F5344CB8AC3E}">
        <p14:creationId xmlns:p14="http://schemas.microsoft.com/office/powerpoint/2010/main" val="2303090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337980" y="1384001"/>
            <a:ext cx="3522769"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smtClean="0">
                <a:latin typeface="Alexandria" pitchFamily="2" charset="-78"/>
                <a:cs typeface="Alexandria" pitchFamily="2" charset="-78"/>
              </a:rPr>
              <a:t>أساليب </a:t>
            </a:r>
            <a:r>
              <a:rPr lang="ar-SA" dirty="0" smtClean="0">
                <a:latin typeface="Alexandria" pitchFamily="2" charset="-78"/>
                <a:cs typeface="Alexandria" pitchFamily="2" charset="-78"/>
              </a:rPr>
              <a:t>إدارة الاحتراق الوظيفي</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556084" y="1870593"/>
            <a:ext cx="9660013" cy="44220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59129" y="11523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315851" y="1264534"/>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384733" y="1537889"/>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2" name="Rectangle 1"/>
          <p:cNvSpPr/>
          <p:nvPr/>
        </p:nvSpPr>
        <p:spPr>
          <a:xfrm>
            <a:off x="1475872" y="1913910"/>
            <a:ext cx="9400675" cy="4408899"/>
          </a:xfrm>
          <a:prstGeom prst="rect">
            <a:avLst/>
          </a:prstGeom>
          <a:noFill/>
        </p:spPr>
        <p:txBody>
          <a:bodyPr wrap="square">
            <a:spAutoFit/>
          </a:bodyPr>
          <a:lstStyle/>
          <a:p>
            <a:pPr indent="-285750" algn="r" rtl="1">
              <a:lnSpc>
                <a:spcPct val="150000"/>
              </a:lnSpc>
              <a:buFont typeface="Wingdings" panose="05000000000000000000" pitchFamily="2" charset="2"/>
              <a:buChar char="v"/>
            </a:pPr>
            <a:r>
              <a:rPr lang="ar-SA" sz="1700" dirty="0" smtClean="0">
                <a:solidFill>
                  <a:srgbClr val="C00000"/>
                </a:solidFill>
                <a:latin typeface="Alexandria" pitchFamily="2" charset="-78"/>
                <a:cs typeface="Alexandria" pitchFamily="2" charset="-78"/>
              </a:rPr>
              <a:t>الاعتبارات التي تحدد أسلوب القيادة: </a:t>
            </a:r>
            <a:r>
              <a:rPr lang="ar-SA" sz="1700" dirty="0">
                <a:latin typeface="Alexandria" pitchFamily="2" charset="-78"/>
                <a:cs typeface="Alexandria" pitchFamily="2" charset="-78"/>
              </a:rPr>
              <a:t>يتطلب اختيار أسلوب القيادة الفعّال تقييم </a:t>
            </a:r>
            <a:r>
              <a:rPr lang="ar-SA" sz="1700" dirty="0" smtClean="0">
                <a:latin typeface="Alexandria" pitchFamily="2" charset="-78"/>
                <a:cs typeface="Alexandria" pitchFamily="2" charset="-78"/>
              </a:rPr>
              <a:t>شامل            </a:t>
            </a:r>
            <a:r>
              <a:rPr lang="ar-SA" sz="1700" dirty="0">
                <a:latin typeface="Alexandria" pitchFamily="2" charset="-78"/>
                <a:cs typeface="Alexandria" pitchFamily="2" charset="-78"/>
              </a:rPr>
              <a:t>للعديد من العوامل </a:t>
            </a:r>
            <a:r>
              <a:rPr lang="ar-SA" sz="1700" dirty="0" smtClean="0">
                <a:latin typeface="Alexandria" pitchFamily="2" charset="-78"/>
                <a:cs typeface="Alexandria" pitchFamily="2" charset="-78"/>
              </a:rPr>
              <a:t>منها:</a:t>
            </a: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طبيعة المهمة أو الهدف: </a:t>
            </a:r>
            <a:r>
              <a:rPr lang="ar-SA" sz="1700" dirty="0">
                <a:latin typeface="Alexandria" pitchFamily="2" charset="-78"/>
                <a:cs typeface="Alexandria" pitchFamily="2" charset="-78"/>
              </a:rPr>
              <a:t>تختلف أساليب القيادة حسب نوع المهمة التي يجب إنجازها. المهام </a:t>
            </a:r>
            <a:r>
              <a:rPr lang="ar-SA" sz="1700" dirty="0" smtClean="0">
                <a:latin typeface="Alexandria" pitchFamily="2" charset="-78"/>
                <a:cs typeface="Alexandria" pitchFamily="2" charset="-78"/>
              </a:rPr>
              <a:t>المُعقدة </a:t>
            </a:r>
            <a:r>
              <a:rPr lang="ar-SA" sz="1700" dirty="0">
                <a:latin typeface="Alexandria" pitchFamily="2" charset="-78"/>
                <a:cs typeface="Alexandria" pitchFamily="2" charset="-78"/>
              </a:rPr>
              <a:t>أو التي تتطلب إبداعًا قد تستفيد من أسلوب القيادة الديمقراطية أو التحويلية، بينما المهام الروتينية قد تتطلب أسلوبًا أكثر </a:t>
            </a:r>
            <a:r>
              <a:rPr lang="ar-SA" sz="1700" dirty="0" smtClean="0">
                <a:latin typeface="Alexandria" pitchFamily="2" charset="-78"/>
                <a:cs typeface="Alexandria" pitchFamily="2" charset="-78"/>
              </a:rPr>
              <a:t>استبدادية " </a:t>
            </a:r>
            <a:r>
              <a:rPr lang="ar-SA" sz="1700" dirty="0">
                <a:latin typeface="Alexandria" pitchFamily="2" charset="-78"/>
                <a:cs typeface="Alexandria" pitchFamily="2" charset="-78"/>
              </a:rPr>
              <a:t>القيادة </a:t>
            </a:r>
            <a:r>
              <a:rPr lang="ar-SA" sz="1700" dirty="0" smtClean="0">
                <a:latin typeface="Alexandria" pitchFamily="2" charset="-78"/>
                <a:cs typeface="Alexandria" pitchFamily="2" charset="-78"/>
              </a:rPr>
              <a:t>الأوتوقراطية.</a:t>
            </a:r>
            <a:endParaRPr lang="ar-SA" sz="1700" dirty="0">
              <a:latin typeface="Alexandria" pitchFamily="2" charset="-78"/>
              <a:cs typeface="Alexandria" pitchFamily="2" charset="-78"/>
            </a:endParaRPr>
          </a:p>
          <a:p>
            <a:pPr marL="342900" indent="-342900"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خصائص </a:t>
            </a:r>
            <a:r>
              <a:rPr lang="ar-SA" sz="1700" dirty="0">
                <a:solidFill>
                  <a:schemeClr val="accent2">
                    <a:lumMod val="75000"/>
                  </a:schemeClr>
                </a:solidFill>
                <a:latin typeface="Alexandria" pitchFamily="2" charset="-78"/>
                <a:cs typeface="Alexandria" pitchFamily="2" charset="-78"/>
              </a:rPr>
              <a:t>الأفراد في الفريق: </a:t>
            </a:r>
            <a:r>
              <a:rPr lang="ar-SA" sz="1700" dirty="0">
                <a:latin typeface="Alexandria" pitchFamily="2" charset="-78"/>
                <a:cs typeface="Alexandria" pitchFamily="2" charset="-78"/>
              </a:rPr>
              <a:t>مهارات وخبرات أعضاء الفريق تلعب دورًا كبيرًا في تحديد الأسلوب المناسب. إذا كان الفريق مكونًا من أفراد ذوي خبرة وكفاءة عالية، فإن أسلوب عدم التدخل أو القيادة الديمقراطية قد يكون </a:t>
            </a:r>
            <a:r>
              <a:rPr lang="ar-SA" sz="1700" dirty="0" smtClean="0">
                <a:latin typeface="Alexandria" pitchFamily="2" charset="-78"/>
                <a:cs typeface="Alexandria" pitchFamily="2" charset="-78"/>
              </a:rPr>
              <a:t>أكثر فعالية.</a:t>
            </a: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البيئة التنظيمية: </a:t>
            </a:r>
            <a:r>
              <a:rPr lang="ar-SA" sz="1700" dirty="0">
                <a:latin typeface="Alexandria" pitchFamily="2" charset="-78"/>
                <a:cs typeface="Alexandria" pitchFamily="2" charset="-78"/>
              </a:rPr>
              <a:t>الثقافة التنظيمية والهيكل الإداري يؤثران على كيفية تطبيق أساليب القيادة. </a:t>
            </a:r>
            <a:r>
              <a:rPr lang="ar-SA" sz="1700" dirty="0" smtClean="0">
                <a:latin typeface="Alexandria" pitchFamily="2" charset="-78"/>
                <a:cs typeface="Alexandria" pitchFamily="2" charset="-78"/>
              </a:rPr>
              <a:t> في </a:t>
            </a:r>
            <a:r>
              <a:rPr lang="ar-SA" sz="1700" dirty="0">
                <a:latin typeface="Alexandria" pitchFamily="2" charset="-78"/>
                <a:cs typeface="Alexandria" pitchFamily="2" charset="-78"/>
              </a:rPr>
              <a:t>بيئات العمل التي تشجع التعاون والمشاركة، تكون </a:t>
            </a:r>
            <a:r>
              <a:rPr lang="ar-SA" sz="1700" dirty="0" smtClean="0">
                <a:latin typeface="Alexandria" pitchFamily="2" charset="-78"/>
                <a:cs typeface="Alexandria" pitchFamily="2" charset="-78"/>
              </a:rPr>
              <a:t>القيادة </a:t>
            </a:r>
            <a:r>
              <a:rPr lang="ar-SA" sz="1700" dirty="0">
                <a:latin typeface="Alexandria" pitchFamily="2" charset="-78"/>
                <a:cs typeface="Alexandria" pitchFamily="2" charset="-78"/>
              </a:rPr>
              <a:t>الديمقراطية أو </a:t>
            </a:r>
            <a:r>
              <a:rPr lang="ar-SA" sz="1700" dirty="0" smtClean="0">
                <a:latin typeface="Alexandria" pitchFamily="2" charset="-78"/>
                <a:cs typeface="Alexandria" pitchFamily="2" charset="-78"/>
              </a:rPr>
              <a:t>التبادلية </a:t>
            </a:r>
            <a:r>
              <a:rPr lang="ar-SA" sz="1700" dirty="0">
                <a:latin typeface="Alexandria" pitchFamily="2" charset="-78"/>
                <a:cs typeface="Alexandria" pitchFamily="2" charset="-78"/>
              </a:rPr>
              <a:t>أكثر نجاحًا</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p:txBody>
      </p:sp>
      <p:sp>
        <p:nvSpPr>
          <p:cNvPr id="14" name="Freeform 4"/>
          <p:cNvSpPr/>
          <p:nvPr/>
        </p:nvSpPr>
        <p:spPr>
          <a:xfrm>
            <a:off x="32174" y="5406495"/>
            <a:ext cx="2037333" cy="1411423"/>
          </a:xfrm>
          <a:custGeom>
            <a:avLst/>
            <a:gdLst/>
            <a:ahLst/>
            <a:cxnLst/>
            <a:rect l="l" t="t" r="r" b="b"/>
            <a:pathLst>
              <a:path w="6454588" h="4114800">
                <a:moveTo>
                  <a:pt x="0" y="0"/>
                </a:moveTo>
                <a:lnTo>
                  <a:pt x="6454588" y="0"/>
                </a:lnTo>
                <a:lnTo>
                  <a:pt x="6454588" y="4114800"/>
                </a:lnTo>
                <a:lnTo>
                  <a:pt x="0" y="4114800"/>
                </a:lnTo>
                <a:lnTo>
                  <a:pt x="0" y="0"/>
                </a:lnTo>
                <a:close/>
              </a:path>
            </a:pathLst>
          </a:custGeom>
          <a:blipFill>
            <a:blip r:embed="rId4">
              <a:extLst>
                <a:ext uri="{96DAC541-7B7A-43D3-8B79-37D633B846F1}">
                  <asvg:svgBlip xmlns:asvg="http://schemas.microsoft.com/office/drawing/2016/SVG/main" xmlns="" r:embed="rId6"/>
                </a:ext>
              </a:extLst>
            </a:blip>
            <a:stretch>
              <a:fillRect/>
            </a:stretch>
          </a:blipFill>
        </p:spPr>
      </p:sp>
    </p:spTree>
    <p:extLst>
      <p:ext uri="{BB962C8B-B14F-4D97-AF65-F5344CB8AC3E}">
        <p14:creationId xmlns:p14="http://schemas.microsoft.com/office/powerpoint/2010/main" val="114196821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1744422" y="1206901"/>
            <a:ext cx="3726480"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smtClean="0">
                <a:latin typeface="Alexandria" pitchFamily="2" charset="-78"/>
                <a:cs typeface="Alexandria" pitchFamily="2" charset="-78"/>
              </a:rPr>
              <a:t>أساليب </a:t>
            </a:r>
            <a:r>
              <a:rPr lang="ar-SA" dirty="0" smtClean="0">
                <a:latin typeface="Alexandria" pitchFamily="2" charset="-78"/>
                <a:cs typeface="Alexandria" pitchFamily="2" charset="-78"/>
              </a:rPr>
              <a:t>إدارة الاحتراق الوظيفي</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15850" y="1769312"/>
            <a:ext cx="9560697" cy="45714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15813" y="11386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930844" y="1276426"/>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047851" y="1521847"/>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2" name="Rectangle 1"/>
          <p:cNvSpPr/>
          <p:nvPr/>
        </p:nvSpPr>
        <p:spPr>
          <a:xfrm>
            <a:off x="1586385" y="1728616"/>
            <a:ext cx="9036489" cy="4801314"/>
          </a:xfrm>
          <a:prstGeom prst="rect">
            <a:avLst/>
          </a:prstGeom>
          <a:noFill/>
        </p:spPr>
        <p:txBody>
          <a:bodyPr wrap="square">
            <a:spAutoFit/>
          </a:bodyPr>
          <a:lstStyle/>
          <a:p>
            <a:pPr indent="-285750" algn="r" rtl="1">
              <a:lnSpc>
                <a:spcPct val="150000"/>
              </a:lnSpc>
              <a:buFont typeface="Wingdings" panose="05000000000000000000" pitchFamily="2" charset="2"/>
              <a:buChar char="v"/>
            </a:pPr>
            <a:r>
              <a:rPr lang="ar-SA" sz="1700" dirty="0" smtClean="0">
                <a:solidFill>
                  <a:srgbClr val="C00000"/>
                </a:solidFill>
                <a:latin typeface="Alexandria" pitchFamily="2" charset="-78"/>
                <a:cs typeface="Alexandria" pitchFamily="2" charset="-78"/>
              </a:rPr>
              <a:t>الاعتبارات التي تحدد أسلوب القيادة: </a:t>
            </a:r>
            <a:endParaRPr lang="ar-SA" sz="1700" dirty="0">
              <a:latin typeface="Alexandria" pitchFamily="2" charset="-78"/>
              <a:cs typeface="Alexandria" pitchFamily="2" charset="-78"/>
            </a:endParaRPr>
          </a:p>
          <a:p>
            <a:pPr marL="342900" indent="-342900" algn="r" rtl="1">
              <a:lnSpc>
                <a:spcPct val="150000"/>
              </a:lnSpc>
              <a:buFont typeface="+mj-lt"/>
              <a:buAutoNum type="arabicPeriod" startAt="4"/>
            </a:pPr>
            <a:r>
              <a:rPr lang="ar-SA" sz="1700" dirty="0">
                <a:solidFill>
                  <a:schemeClr val="accent2">
                    <a:lumMod val="75000"/>
                  </a:schemeClr>
                </a:solidFill>
                <a:latin typeface="Alexandria" pitchFamily="2" charset="-78"/>
                <a:cs typeface="Alexandria" pitchFamily="2" charset="-78"/>
              </a:rPr>
              <a:t>الوقت المتاح: </a:t>
            </a:r>
            <a:r>
              <a:rPr lang="ar-SA" sz="1600" dirty="0">
                <a:latin typeface="Alexandria" pitchFamily="2" charset="-78"/>
                <a:cs typeface="Alexandria" pitchFamily="2" charset="-78"/>
              </a:rPr>
              <a:t>في الحالات التي تتطلب اتخاذ قرارات سريعة، قد يكون من الضروري استخدام أسلوب قيادي استبدادي (القيادة الأوتوقراطية) لضمان سرعة التنفيذ.</a:t>
            </a:r>
          </a:p>
          <a:p>
            <a:pPr marL="342900" indent="-342900" algn="r" rtl="1">
              <a:lnSpc>
                <a:spcPct val="150000"/>
              </a:lnSpc>
              <a:buFont typeface="+mj-lt"/>
              <a:buAutoNum type="arabicPeriod" startAt="4"/>
            </a:pPr>
            <a:r>
              <a:rPr lang="ar-SA" sz="1700" dirty="0" smtClean="0">
                <a:solidFill>
                  <a:schemeClr val="accent2">
                    <a:lumMod val="75000"/>
                  </a:schemeClr>
                </a:solidFill>
                <a:latin typeface="Alexandria" pitchFamily="2" charset="-78"/>
                <a:cs typeface="Alexandria" pitchFamily="2" charset="-78"/>
              </a:rPr>
              <a:t>الأهداف </a:t>
            </a:r>
            <a:r>
              <a:rPr lang="ar-SA" sz="1700" dirty="0">
                <a:solidFill>
                  <a:schemeClr val="accent2">
                    <a:lumMod val="75000"/>
                  </a:schemeClr>
                </a:solidFill>
                <a:latin typeface="Alexandria" pitchFamily="2" charset="-78"/>
                <a:cs typeface="Alexandria" pitchFamily="2" charset="-78"/>
              </a:rPr>
              <a:t>طويلة المدى مقابل الأهداف قصيرة المدى</a:t>
            </a:r>
            <a:r>
              <a:rPr lang="ar-SA" sz="1700" dirty="0">
                <a:latin typeface="Alexandria" pitchFamily="2" charset="-78"/>
                <a:cs typeface="Alexandria" pitchFamily="2" charset="-78"/>
              </a:rPr>
              <a:t>: </a:t>
            </a:r>
            <a:r>
              <a:rPr lang="ar-SA" sz="1600" dirty="0">
                <a:latin typeface="Alexandria" pitchFamily="2" charset="-78"/>
                <a:cs typeface="Alexandria" pitchFamily="2" charset="-78"/>
              </a:rPr>
              <a:t>إذا كانت الأهداف تركز على تحقيق نتائج سريعة، فقد يكون الأسلوب الاستبدادي مناسبًا، بينما الأهداف الطويلة الأجل قد تستفيد من أساليب تحفيزية مثل القيادة </a:t>
            </a:r>
            <a:r>
              <a:rPr lang="ar-SA" sz="1600" dirty="0" smtClean="0">
                <a:latin typeface="Alexandria" pitchFamily="2" charset="-78"/>
                <a:cs typeface="Alexandria" pitchFamily="2" charset="-78"/>
              </a:rPr>
              <a:t>التحويلية.</a:t>
            </a:r>
          </a:p>
          <a:p>
            <a:pPr marL="342900" indent="-342900" algn="r" rtl="1">
              <a:lnSpc>
                <a:spcPct val="150000"/>
              </a:lnSpc>
              <a:buFont typeface="+mj-lt"/>
              <a:buAutoNum type="arabicPeriod" startAt="4"/>
            </a:pPr>
            <a:r>
              <a:rPr lang="ar-SA" sz="1700" dirty="0" smtClean="0">
                <a:solidFill>
                  <a:schemeClr val="accent2">
                    <a:lumMod val="75000"/>
                  </a:schemeClr>
                </a:solidFill>
                <a:latin typeface="Alexandria" pitchFamily="2" charset="-78"/>
                <a:cs typeface="Alexandria" pitchFamily="2" charset="-78"/>
              </a:rPr>
              <a:t>التغيرات </a:t>
            </a:r>
            <a:r>
              <a:rPr lang="ar-SA" sz="1700" dirty="0">
                <a:solidFill>
                  <a:schemeClr val="accent2">
                    <a:lumMod val="75000"/>
                  </a:schemeClr>
                </a:solidFill>
                <a:latin typeface="Alexandria" pitchFamily="2" charset="-78"/>
                <a:cs typeface="Alexandria" pitchFamily="2" charset="-78"/>
              </a:rPr>
              <a:t>في الظروف الخارجية:</a:t>
            </a:r>
            <a:r>
              <a:rPr lang="ar-SA" sz="1700" dirty="0">
                <a:latin typeface="Alexandria" pitchFamily="2" charset="-78"/>
                <a:cs typeface="Alexandria" pitchFamily="2" charset="-78"/>
              </a:rPr>
              <a:t> </a:t>
            </a:r>
            <a:r>
              <a:rPr lang="ar-SA" sz="1600" dirty="0">
                <a:latin typeface="Alexandria" pitchFamily="2" charset="-78"/>
                <a:cs typeface="Alexandria" pitchFamily="2" charset="-78"/>
              </a:rPr>
              <a:t>التغيرات السريعة في السوق أو البيئة </a:t>
            </a:r>
            <a:r>
              <a:rPr lang="ar-SA" sz="1600" dirty="0" smtClean="0">
                <a:latin typeface="Alexandria" pitchFamily="2" charset="-78"/>
                <a:cs typeface="Alexandria" pitchFamily="2" charset="-78"/>
              </a:rPr>
              <a:t>الاقتصادية </a:t>
            </a:r>
            <a:r>
              <a:rPr lang="ar-SA" sz="1600" dirty="0">
                <a:latin typeface="Alexandria" pitchFamily="2" charset="-78"/>
                <a:cs typeface="Alexandria" pitchFamily="2" charset="-78"/>
              </a:rPr>
              <a:t>يمكن </a:t>
            </a:r>
            <a:r>
              <a:rPr lang="ar-SA" sz="1600" dirty="0" smtClean="0">
                <a:latin typeface="Alexandria" pitchFamily="2" charset="-78"/>
                <a:cs typeface="Alexandria" pitchFamily="2" charset="-78"/>
              </a:rPr>
              <a:t>أن    </a:t>
            </a:r>
            <a:r>
              <a:rPr lang="ar-SA" sz="1600" dirty="0">
                <a:latin typeface="Alexandria" pitchFamily="2" charset="-78"/>
                <a:cs typeface="Alexandria" pitchFamily="2" charset="-78"/>
              </a:rPr>
              <a:t>تؤثر على اختيار القائد لأسلوبه القيادي، مما يستدعي مرونة في التكيف مع الظروف </a:t>
            </a:r>
            <a:r>
              <a:rPr lang="ar-SA" sz="1600" dirty="0" smtClean="0">
                <a:latin typeface="Alexandria" pitchFamily="2" charset="-78"/>
                <a:cs typeface="Alexandria" pitchFamily="2" charset="-78"/>
              </a:rPr>
              <a:t>الجديدة.</a:t>
            </a:r>
          </a:p>
          <a:p>
            <a:pPr marL="342900" indent="-342900" algn="r" rtl="1">
              <a:lnSpc>
                <a:spcPct val="150000"/>
              </a:lnSpc>
              <a:buFont typeface="+mj-lt"/>
              <a:buAutoNum type="arabicPeriod" startAt="4"/>
            </a:pPr>
            <a:r>
              <a:rPr lang="ar-SA" sz="1700" dirty="0" smtClean="0">
                <a:solidFill>
                  <a:schemeClr val="accent2">
                    <a:lumMod val="75000"/>
                  </a:schemeClr>
                </a:solidFill>
                <a:latin typeface="Alexandria" pitchFamily="2" charset="-78"/>
                <a:cs typeface="Alexandria" pitchFamily="2" charset="-78"/>
              </a:rPr>
              <a:t>القيم </a:t>
            </a:r>
            <a:r>
              <a:rPr lang="ar-SA" sz="1700" dirty="0">
                <a:solidFill>
                  <a:schemeClr val="accent2">
                    <a:lumMod val="75000"/>
                  </a:schemeClr>
                </a:solidFill>
                <a:latin typeface="Alexandria" pitchFamily="2" charset="-78"/>
                <a:cs typeface="Alexandria" pitchFamily="2" charset="-78"/>
              </a:rPr>
              <a:t>الشخصية للقائد</a:t>
            </a:r>
            <a:r>
              <a:rPr lang="ar-SA" sz="1700" dirty="0">
                <a:latin typeface="Alexandria" pitchFamily="2" charset="-78"/>
                <a:cs typeface="Alexandria" pitchFamily="2" charset="-78"/>
              </a:rPr>
              <a:t>: </a:t>
            </a:r>
            <a:r>
              <a:rPr lang="ar-SA" sz="1600" dirty="0">
                <a:latin typeface="Alexandria" pitchFamily="2" charset="-78"/>
                <a:cs typeface="Alexandria" pitchFamily="2" charset="-78"/>
              </a:rPr>
              <a:t>قيم ومعتقدات القائد تلعب دورًا مهمًا في تحديد أسلوب قيادته. القادة الذين يقدرون التعاون والمشاركة يميلون إلى استخدام أساليب ديمقراطية </a:t>
            </a:r>
            <a:r>
              <a:rPr lang="ar-SA" sz="1600" dirty="0" smtClean="0">
                <a:latin typeface="Alexandria" pitchFamily="2" charset="-78"/>
                <a:cs typeface="Alexandria" pitchFamily="2" charset="-78"/>
              </a:rPr>
              <a:t>وتعاونية</a:t>
            </a:r>
          </a:p>
          <a:p>
            <a:pPr marL="342900" indent="-342900" algn="r" rtl="1">
              <a:lnSpc>
                <a:spcPct val="150000"/>
              </a:lnSpc>
              <a:buFont typeface="+mj-lt"/>
              <a:buAutoNum type="arabicPeriod" startAt="4"/>
            </a:pPr>
            <a:r>
              <a:rPr lang="ar-SA" sz="1700" dirty="0" smtClean="0">
                <a:solidFill>
                  <a:schemeClr val="accent2">
                    <a:lumMod val="75000"/>
                  </a:schemeClr>
                </a:solidFill>
                <a:latin typeface="Alexandria" pitchFamily="2" charset="-78"/>
                <a:cs typeface="Alexandria" pitchFamily="2" charset="-78"/>
              </a:rPr>
              <a:t>ردود </a:t>
            </a:r>
            <a:r>
              <a:rPr lang="ar-SA" sz="1700" dirty="0">
                <a:solidFill>
                  <a:schemeClr val="accent2">
                    <a:lumMod val="75000"/>
                  </a:schemeClr>
                </a:solidFill>
                <a:latin typeface="Alexandria" pitchFamily="2" charset="-78"/>
                <a:cs typeface="Alexandria" pitchFamily="2" charset="-78"/>
              </a:rPr>
              <a:t>فعل الفريق: </a:t>
            </a:r>
            <a:r>
              <a:rPr lang="ar-SA" sz="1600" dirty="0">
                <a:latin typeface="Alexandria" pitchFamily="2" charset="-78"/>
                <a:cs typeface="Alexandria" pitchFamily="2" charset="-78"/>
              </a:rPr>
              <a:t>مدى استجابة الفريق لأساليب القيادة المختلفة يمكن أن يؤثر أيضًا على اختيار الأسلوب الأنسب لتحقيق النتائج المرجوة</a:t>
            </a:r>
            <a:r>
              <a:rPr lang="ar-SA" sz="1600" dirty="0" smtClean="0">
                <a:latin typeface="Alexandria" pitchFamily="2" charset="-78"/>
                <a:cs typeface="Alexandria" pitchFamily="2" charset="-78"/>
              </a:rPr>
              <a:t>.</a:t>
            </a:r>
            <a:endParaRPr lang="ar-SA" sz="1600" dirty="0">
              <a:latin typeface="Alexandria" pitchFamily="2" charset="-78"/>
              <a:cs typeface="Alexandria" pitchFamily="2" charset="-78"/>
            </a:endParaRPr>
          </a:p>
        </p:txBody>
      </p:sp>
      <p:sp>
        <p:nvSpPr>
          <p:cNvPr id="10" name="Freeform 9"/>
          <p:cNvSpPr/>
          <p:nvPr/>
        </p:nvSpPr>
        <p:spPr>
          <a:xfrm>
            <a:off x="-5731" y="3396343"/>
            <a:ext cx="1873149" cy="1698154"/>
          </a:xfrm>
          <a:custGeom>
            <a:avLst/>
            <a:gdLst/>
            <a:ahLst/>
            <a:cxnLst/>
            <a:rect l="l" t="t" r="r" b="b"/>
            <a:pathLst>
              <a:path w="3183089" h="2315697">
                <a:moveTo>
                  <a:pt x="0" y="0"/>
                </a:moveTo>
                <a:lnTo>
                  <a:pt x="3183089" y="0"/>
                </a:lnTo>
                <a:lnTo>
                  <a:pt x="3183089" y="2315698"/>
                </a:lnTo>
                <a:lnTo>
                  <a:pt x="0" y="2315698"/>
                </a:lnTo>
                <a:lnTo>
                  <a:pt x="0" y="0"/>
                </a:lnTo>
                <a:close/>
              </a:path>
            </a:pathLst>
          </a:custGeom>
          <a:blipFill>
            <a:blip r:embed="rId4"/>
            <a:stretch>
              <a:fillRect/>
            </a:stretch>
          </a:blipFill>
        </p:spPr>
      </p:sp>
    </p:spTree>
    <p:extLst>
      <p:ext uri="{BB962C8B-B14F-4D97-AF65-F5344CB8AC3E}">
        <p14:creationId xmlns:p14="http://schemas.microsoft.com/office/powerpoint/2010/main" val="35299747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337981" y="1384001"/>
            <a:ext cx="3380894"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smtClean="0">
                <a:latin typeface="Alexandria" pitchFamily="2" charset="-78"/>
                <a:cs typeface="Alexandria" pitchFamily="2" charset="-78"/>
              </a:rPr>
              <a:t>أساليب </a:t>
            </a:r>
            <a:r>
              <a:rPr lang="ar-SA" dirty="0" smtClean="0">
                <a:latin typeface="Alexandria" pitchFamily="2" charset="-78"/>
                <a:cs typeface="Alexandria" pitchFamily="2" charset="-78"/>
              </a:rPr>
              <a:t>إدارة الاحتراق الوظيفي</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96715" y="1870593"/>
            <a:ext cx="9144001" cy="42093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076476" y="116625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315851" y="1264534"/>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304980" y="1537889"/>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10" name="Freeform 3"/>
          <p:cNvSpPr/>
          <p:nvPr/>
        </p:nvSpPr>
        <p:spPr>
          <a:xfrm>
            <a:off x="368968" y="5422232"/>
            <a:ext cx="1557736" cy="1467852"/>
          </a:xfrm>
          <a:custGeom>
            <a:avLst/>
            <a:gdLst/>
            <a:ahLst/>
            <a:cxnLst/>
            <a:rect l="l" t="t" r="r" b="b"/>
            <a:pathLst>
              <a:path w="4826863" h="3896019">
                <a:moveTo>
                  <a:pt x="0" y="0"/>
                </a:moveTo>
                <a:lnTo>
                  <a:pt x="4826863" y="0"/>
                </a:lnTo>
                <a:lnTo>
                  <a:pt x="4826863" y="3896019"/>
                </a:lnTo>
                <a:lnTo>
                  <a:pt x="0" y="3896019"/>
                </a:lnTo>
                <a:lnTo>
                  <a:pt x="0" y="0"/>
                </a:lnTo>
                <a:close/>
              </a:path>
            </a:pathLst>
          </a:custGeom>
          <a:blipFill>
            <a:blip r:embed="rId4"/>
            <a:stretch>
              <a:fillRect l="-24353" r="-13916"/>
            </a:stretch>
          </a:blipFill>
        </p:spPr>
      </p:sp>
      <p:sp>
        <p:nvSpPr>
          <p:cNvPr id="2" name="Rectangle 1"/>
          <p:cNvSpPr/>
          <p:nvPr/>
        </p:nvSpPr>
        <p:spPr>
          <a:xfrm>
            <a:off x="1926703" y="1929952"/>
            <a:ext cx="8901717" cy="4016484"/>
          </a:xfrm>
          <a:prstGeom prst="rect">
            <a:avLst/>
          </a:prstGeom>
          <a:noFill/>
        </p:spPr>
        <p:txBody>
          <a:bodyPr wrap="square">
            <a:spAutoFit/>
          </a:bodyPr>
          <a:lstStyle/>
          <a:p>
            <a:pPr marL="285750" indent="-285750" algn="r" rtl="1">
              <a:lnSpc>
                <a:spcPct val="150000"/>
              </a:lnSpc>
              <a:buFont typeface="Wingdings" panose="05000000000000000000" pitchFamily="2" charset="2"/>
              <a:buChar char="v"/>
            </a:pPr>
            <a:r>
              <a:rPr lang="ar-SA" sz="1700" dirty="0" smtClean="0">
                <a:solidFill>
                  <a:srgbClr val="C00000"/>
                </a:solidFill>
                <a:latin typeface="Alexandria" pitchFamily="2" charset="-78"/>
                <a:cs typeface="Alexandria" pitchFamily="2" charset="-78"/>
              </a:rPr>
              <a:t>القائد الناجح: </a:t>
            </a:r>
            <a:r>
              <a:rPr lang="ar-SA" sz="1700" dirty="0" smtClean="0">
                <a:latin typeface="Alexandria" pitchFamily="2" charset="-78"/>
                <a:cs typeface="Alexandria" pitchFamily="2" charset="-78"/>
              </a:rPr>
              <a:t>هو الذي يقود أعضاء المؤسسة أو الفريق نحو </a:t>
            </a:r>
            <a:r>
              <a:rPr lang="ar-SA" sz="1700" dirty="0">
                <a:latin typeface="Alexandria" pitchFamily="2" charset="-78"/>
                <a:cs typeface="Alexandria" pitchFamily="2" charset="-78"/>
              </a:rPr>
              <a:t>الاتجاه </a:t>
            </a:r>
            <a:r>
              <a:rPr lang="ar-SA" sz="1700" dirty="0" smtClean="0">
                <a:latin typeface="Alexandria" pitchFamily="2" charset="-78"/>
                <a:cs typeface="Alexandria" pitchFamily="2" charset="-78"/>
              </a:rPr>
              <a:t>الصحيح لتحقيق        </a:t>
            </a:r>
            <a:r>
              <a:rPr lang="ar-SA" sz="1700" dirty="0">
                <a:latin typeface="Alexandria" pitchFamily="2" charset="-78"/>
                <a:cs typeface="Alexandria" pitchFamily="2" charset="-78"/>
              </a:rPr>
              <a:t>أهداف مشتركة. </a:t>
            </a:r>
            <a:r>
              <a:rPr lang="ar-SA" sz="1700" dirty="0" smtClean="0">
                <a:latin typeface="Alexandria" pitchFamily="2" charset="-78"/>
                <a:cs typeface="Alexandria" pitchFamily="2" charset="-78"/>
              </a:rPr>
              <a:t>ويتميز </a:t>
            </a:r>
            <a:r>
              <a:rPr lang="ar-SA" sz="1700" dirty="0">
                <a:latin typeface="Alexandria" pitchFamily="2" charset="-78"/>
                <a:cs typeface="Alexandria" pitchFamily="2" charset="-78"/>
              </a:rPr>
              <a:t>بصفات ومهارات تتضمن:</a:t>
            </a:r>
          </a:p>
          <a:p>
            <a:pPr marL="285750" indent="-285750" algn="r" rtl="1">
              <a:lnSpc>
                <a:spcPct val="150000"/>
              </a:lnSpc>
              <a:buFont typeface="Wingdings" panose="05000000000000000000" pitchFamily="2" charset="2"/>
              <a:buChar char="v"/>
            </a:pPr>
            <a:r>
              <a:rPr lang="ar-SA" sz="1700" dirty="0" smtClean="0">
                <a:solidFill>
                  <a:srgbClr val="C00000"/>
                </a:solidFill>
                <a:latin typeface="Alexandria" pitchFamily="2" charset="-78"/>
                <a:cs typeface="Alexandria" pitchFamily="2" charset="-78"/>
              </a:rPr>
              <a:t>صفات </a:t>
            </a:r>
            <a:r>
              <a:rPr lang="ar-SA" sz="1700" dirty="0">
                <a:solidFill>
                  <a:srgbClr val="C00000"/>
                </a:solidFill>
                <a:latin typeface="Alexandria" pitchFamily="2" charset="-78"/>
                <a:cs typeface="Alexandria" pitchFamily="2" charset="-78"/>
              </a:rPr>
              <a:t>القائد الإعلامي</a:t>
            </a:r>
            <a:r>
              <a:rPr lang="ar-SA" sz="1700" dirty="0" smtClean="0">
                <a:solidFill>
                  <a:srgbClr val="C00000"/>
                </a:solidFill>
                <a:latin typeface="Alexandria" pitchFamily="2" charset="-78"/>
                <a:cs typeface="Alexandria" pitchFamily="2" charset="-78"/>
              </a:rPr>
              <a:t>: </a:t>
            </a:r>
            <a:r>
              <a:rPr lang="ar-SA" sz="1700" dirty="0">
                <a:latin typeface="Alexandria" pitchFamily="2" charset="-78"/>
                <a:cs typeface="Alexandria" pitchFamily="2" charset="-78"/>
              </a:rPr>
              <a:t>القائد الإعلامي يتمتع بعدة مواصفات أساسية تساهم في </a:t>
            </a:r>
            <a:r>
              <a:rPr lang="ar-SA" sz="1700" dirty="0" smtClean="0">
                <a:latin typeface="Alexandria" pitchFamily="2" charset="-78"/>
                <a:cs typeface="Alexandria" pitchFamily="2" charset="-78"/>
              </a:rPr>
              <a:t>نجاحه.</a:t>
            </a:r>
            <a:endParaRPr lang="ar-SA" sz="1700" dirty="0">
              <a:latin typeface="Alexandria" pitchFamily="2" charset="-78"/>
              <a:cs typeface="Alexandria" pitchFamily="2" charset="-78"/>
            </a:endParaRPr>
          </a:p>
          <a:p>
            <a:pPr marL="342900" indent="-279400"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التواصل الفعال: </a:t>
            </a:r>
            <a:r>
              <a:rPr lang="ar-SA" sz="1700" dirty="0">
                <a:latin typeface="Alexandria" pitchFamily="2" charset="-78"/>
                <a:cs typeface="Alexandria" pitchFamily="2" charset="-78"/>
              </a:rPr>
              <a:t>القدرة على التواصل بفعالية مع الجمهور ويستمع لآراء </a:t>
            </a:r>
            <a:r>
              <a:rPr lang="ar-SA" sz="1700" dirty="0" smtClean="0">
                <a:latin typeface="Alexandria" pitchFamily="2" charset="-78"/>
                <a:cs typeface="Alexandria" pitchFamily="2" charset="-78"/>
              </a:rPr>
              <a:t>الآخرين</a:t>
            </a:r>
            <a:r>
              <a:rPr lang="ar-SA" sz="1700" dirty="0">
                <a:latin typeface="Alexandria" pitchFamily="2" charset="-78"/>
                <a:cs typeface="Alexandria" pitchFamily="2" charset="-78"/>
              </a:rPr>
              <a:t>،</a:t>
            </a:r>
            <a:r>
              <a:rPr lang="ar-SA" sz="1700" dirty="0" smtClean="0">
                <a:latin typeface="Alexandria" pitchFamily="2" charset="-78"/>
                <a:cs typeface="Alexandria" pitchFamily="2" charset="-78"/>
              </a:rPr>
              <a:t> والقدرة على بناء </a:t>
            </a:r>
            <a:r>
              <a:rPr lang="ar-SA" sz="1700" dirty="0">
                <a:latin typeface="Alexandria" pitchFamily="2" charset="-78"/>
                <a:cs typeface="Alexandria" pitchFamily="2" charset="-78"/>
              </a:rPr>
              <a:t>علاقات قوية مع الصحفيين، والمصممين، والشركاء في الصناعة</a:t>
            </a:r>
          </a:p>
          <a:p>
            <a:pPr marL="342900" indent="-2794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إبداع وابتكار: </a:t>
            </a:r>
            <a:r>
              <a:rPr lang="ar-SA" sz="1700" dirty="0">
                <a:latin typeface="Alexandria" pitchFamily="2" charset="-78"/>
                <a:cs typeface="Alexandria" pitchFamily="2" charset="-78"/>
              </a:rPr>
              <a:t>يجب أن يكون قادراً على التفكير خارج الصندوق وابتكار محتوى جديد وجذاب.</a:t>
            </a:r>
          </a:p>
          <a:p>
            <a:pPr marL="342900" indent="-279400"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المرونة</a:t>
            </a:r>
            <a:r>
              <a:rPr lang="ar-SA" sz="1700" dirty="0">
                <a:solidFill>
                  <a:schemeClr val="accent2">
                    <a:lumMod val="75000"/>
                  </a:schemeClr>
                </a:solidFill>
                <a:latin typeface="Alexandria" pitchFamily="2" charset="-78"/>
                <a:cs typeface="Alexandria" pitchFamily="2" charset="-78"/>
              </a:rPr>
              <a:t>: </a:t>
            </a:r>
            <a:r>
              <a:rPr lang="ar-SA" sz="1700" dirty="0">
                <a:latin typeface="Alexandria" pitchFamily="2" charset="-78"/>
                <a:cs typeface="Alexandria" pitchFamily="2" charset="-78"/>
              </a:rPr>
              <a:t>القدرة على التكيف مع التغييرات السريعة في مجال الإعلام والتكنولوجيا.</a:t>
            </a:r>
          </a:p>
          <a:p>
            <a:pPr marL="342900" indent="-2794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مهارات قيادية: </a:t>
            </a:r>
            <a:r>
              <a:rPr lang="ar-SA" sz="1700" dirty="0">
                <a:latin typeface="Alexandria" pitchFamily="2" charset="-78"/>
                <a:cs typeface="Alexandria" pitchFamily="2" charset="-78"/>
              </a:rPr>
              <a:t>يجب أن يكون قادراً على قيادة فريقه وتحفيزه لتحقيق الأهداف المشتركة.</a:t>
            </a:r>
          </a:p>
          <a:p>
            <a:pPr marL="342900" indent="-279400"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أخلاقيات </a:t>
            </a:r>
            <a:r>
              <a:rPr lang="ar-SA" sz="1700" dirty="0">
                <a:solidFill>
                  <a:schemeClr val="accent2">
                    <a:lumMod val="75000"/>
                  </a:schemeClr>
                </a:solidFill>
                <a:latin typeface="Alexandria" pitchFamily="2" charset="-78"/>
                <a:cs typeface="Alexandria" pitchFamily="2" charset="-78"/>
              </a:rPr>
              <a:t>مهنية</a:t>
            </a:r>
            <a:r>
              <a:rPr lang="ar-SA" sz="1700" dirty="0">
                <a:latin typeface="Alexandria" pitchFamily="2" charset="-78"/>
                <a:cs typeface="Alexandria" pitchFamily="2" charset="-78"/>
              </a:rPr>
              <a:t>: الالتزام بالقيم الأخلاقية والمهنية في جميع جوانب العمل الإعلامي.</a:t>
            </a:r>
          </a:p>
          <a:p>
            <a:pPr marL="342900" indent="-279400"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القدرة </a:t>
            </a:r>
            <a:r>
              <a:rPr lang="ar-SA" sz="1700" dirty="0">
                <a:solidFill>
                  <a:schemeClr val="accent2">
                    <a:lumMod val="75000"/>
                  </a:schemeClr>
                </a:solidFill>
                <a:latin typeface="Alexandria" pitchFamily="2" charset="-78"/>
                <a:cs typeface="Alexandria" pitchFamily="2" charset="-78"/>
              </a:rPr>
              <a:t>على اتخاذ القرار: </a:t>
            </a:r>
            <a:r>
              <a:rPr lang="ar-SA" sz="1700" dirty="0" smtClean="0">
                <a:latin typeface="Alexandria" pitchFamily="2" charset="-78"/>
                <a:cs typeface="Alexandria" pitchFamily="2" charset="-78"/>
              </a:rPr>
              <a:t>يتخذ </a:t>
            </a:r>
            <a:r>
              <a:rPr lang="ar-SA" sz="1700" dirty="0">
                <a:latin typeface="Alexandria" pitchFamily="2" charset="-78"/>
                <a:cs typeface="Alexandria" pitchFamily="2" charset="-78"/>
              </a:rPr>
              <a:t>قرارات </a:t>
            </a:r>
            <a:r>
              <a:rPr lang="ar-SA" sz="1700" dirty="0" smtClean="0">
                <a:latin typeface="Alexandria" pitchFamily="2" charset="-78"/>
                <a:cs typeface="Alexandria" pitchFamily="2" charset="-78"/>
              </a:rPr>
              <a:t>مستنيرة بناء على تحليل دقيق للمعلومات.</a:t>
            </a:r>
            <a:endParaRPr lang="ar-SA" sz="1700" dirty="0">
              <a:latin typeface="Alexandria" pitchFamily="2" charset="-78"/>
              <a:cs typeface="Alexandria" pitchFamily="2" charset="-78"/>
            </a:endParaRPr>
          </a:p>
        </p:txBody>
      </p:sp>
      <p:sp>
        <p:nvSpPr>
          <p:cNvPr id="8" name="Rectangle 7"/>
          <p:cNvSpPr/>
          <p:nvPr/>
        </p:nvSpPr>
        <p:spPr>
          <a:xfrm>
            <a:off x="0" y="2446992"/>
            <a:ext cx="1754954" cy="3046988"/>
          </a:xfrm>
          <a:prstGeom prst="rect">
            <a:avLst/>
          </a:prstGeom>
          <a:solidFill>
            <a:schemeClr val="accent2">
              <a:lumMod val="20000"/>
              <a:lumOff val="80000"/>
            </a:schemeClr>
          </a:solidFill>
        </p:spPr>
        <p:txBody>
          <a:bodyPr wrap="square">
            <a:spAutoFit/>
          </a:bodyPr>
          <a:lstStyle/>
          <a:p>
            <a:pPr algn="r" rtl="1">
              <a:lnSpc>
                <a:spcPct val="150000"/>
              </a:lnSpc>
            </a:pPr>
            <a:r>
              <a:rPr lang="ar-SA" sz="1600" dirty="0">
                <a:latin typeface="Alexandria" pitchFamily="2" charset="-78"/>
                <a:cs typeface="Alexandria" pitchFamily="2" charset="-78"/>
              </a:rPr>
              <a:t>القائد </a:t>
            </a:r>
            <a:r>
              <a:rPr lang="ar-SA" sz="1600" dirty="0" smtClean="0">
                <a:latin typeface="Alexandria" pitchFamily="2" charset="-78"/>
                <a:cs typeface="Alexandria" pitchFamily="2" charset="-78"/>
              </a:rPr>
              <a:t>الناجح    </a:t>
            </a:r>
            <a:r>
              <a:rPr lang="ar-SA" sz="1600" dirty="0">
                <a:latin typeface="Alexandria" pitchFamily="2" charset="-78"/>
                <a:cs typeface="Alexandria" pitchFamily="2" charset="-78"/>
              </a:rPr>
              <a:t>هو من يحقق التوازن بين تحقيق الأهداف وتحفيز الفريق، مما يؤدي إلى نجاح جماعي مستدام.</a:t>
            </a:r>
          </a:p>
        </p:txBody>
      </p:sp>
    </p:spTree>
    <p:extLst>
      <p:ext uri="{BB962C8B-B14F-4D97-AF65-F5344CB8AC3E}">
        <p14:creationId xmlns:p14="http://schemas.microsoft.com/office/powerpoint/2010/main" val="363338534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1744422" y="1206901"/>
            <a:ext cx="3726480"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smtClean="0">
                <a:latin typeface="Alexandria" pitchFamily="2" charset="-78"/>
                <a:cs typeface="Alexandria" pitchFamily="2" charset="-78"/>
              </a:rPr>
              <a:t>أساليب </a:t>
            </a:r>
            <a:r>
              <a:rPr lang="ar-SA" dirty="0" smtClean="0">
                <a:latin typeface="Alexandria" pitchFamily="2" charset="-78"/>
                <a:cs typeface="Alexandria" pitchFamily="2" charset="-78"/>
              </a:rPr>
              <a:t>إدارة الاحتراق الوظيفي</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15850" y="1769312"/>
            <a:ext cx="9560697" cy="45714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15813" y="11386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930844" y="1276426"/>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047851" y="1521847"/>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2" name="Rectangle 1"/>
          <p:cNvSpPr/>
          <p:nvPr/>
        </p:nvSpPr>
        <p:spPr>
          <a:xfrm>
            <a:off x="1443789" y="1728616"/>
            <a:ext cx="9355547" cy="4547399"/>
          </a:xfrm>
          <a:prstGeom prst="rect">
            <a:avLst/>
          </a:prstGeom>
          <a:noFill/>
        </p:spPr>
        <p:txBody>
          <a:bodyPr wrap="square">
            <a:spAutoFit/>
          </a:bodyPr>
          <a:lstStyle/>
          <a:p>
            <a:pPr indent="-285750" algn="r" rtl="1">
              <a:lnSpc>
                <a:spcPct val="150000"/>
              </a:lnSpc>
              <a:buFont typeface="Wingdings" panose="05000000000000000000" pitchFamily="2" charset="2"/>
              <a:buChar char="v"/>
            </a:pPr>
            <a:r>
              <a:rPr lang="ar-SA" sz="1700" dirty="0" smtClean="0">
                <a:solidFill>
                  <a:srgbClr val="C00000"/>
                </a:solidFill>
                <a:latin typeface="Alexandria" pitchFamily="2" charset="-78"/>
                <a:cs typeface="Alexandria" pitchFamily="2" charset="-78"/>
              </a:rPr>
              <a:t>المهارات </a:t>
            </a:r>
            <a:r>
              <a:rPr lang="ar-SA" sz="1700" dirty="0">
                <a:solidFill>
                  <a:srgbClr val="C00000"/>
                </a:solidFill>
                <a:latin typeface="Alexandria" pitchFamily="2" charset="-78"/>
                <a:cs typeface="Alexandria" pitchFamily="2" charset="-78"/>
              </a:rPr>
              <a:t>الأساسية للقائد </a:t>
            </a:r>
            <a:r>
              <a:rPr lang="ar-SA" sz="1700" dirty="0" smtClean="0">
                <a:solidFill>
                  <a:srgbClr val="C00000"/>
                </a:solidFill>
                <a:latin typeface="Alexandria" pitchFamily="2" charset="-78"/>
                <a:cs typeface="Alexandria" pitchFamily="2" charset="-78"/>
              </a:rPr>
              <a:t>الإعلامي: </a:t>
            </a:r>
            <a:r>
              <a:rPr lang="ar-SA" sz="1600" dirty="0" smtClean="0">
                <a:latin typeface="Alexandria" pitchFamily="2" charset="-78"/>
                <a:cs typeface="Alexandria" pitchFamily="2" charset="-78"/>
              </a:rPr>
              <a:t>وتشمل</a:t>
            </a:r>
            <a:r>
              <a:rPr lang="ar-SA" sz="1600" dirty="0">
                <a:latin typeface="Alexandria" pitchFamily="2" charset="-78"/>
                <a:cs typeface="Alexandria" pitchFamily="2" charset="-78"/>
              </a:rPr>
              <a:t>:</a:t>
            </a:r>
          </a:p>
          <a:p>
            <a:pPr marL="342900" indent="-342900" algn="r" rtl="1">
              <a:lnSpc>
                <a:spcPct val="150000"/>
              </a:lnSpc>
              <a:buFont typeface="+mj-lt"/>
              <a:buAutoNum type="arabicPeriod"/>
            </a:pPr>
            <a:r>
              <a:rPr lang="ar-SA" sz="1600" dirty="0">
                <a:solidFill>
                  <a:schemeClr val="accent2">
                    <a:lumMod val="75000"/>
                  </a:schemeClr>
                </a:solidFill>
                <a:latin typeface="Alexandria" pitchFamily="2" charset="-78"/>
                <a:cs typeface="Alexandria" pitchFamily="2" charset="-78"/>
              </a:rPr>
              <a:t>إدارة المشاريع:</a:t>
            </a:r>
            <a:r>
              <a:rPr lang="ar-SA" sz="1600" dirty="0">
                <a:latin typeface="Alexandria" pitchFamily="2" charset="-78"/>
                <a:cs typeface="Alexandria" pitchFamily="2" charset="-78"/>
              </a:rPr>
              <a:t> القدرة على تخطيط وتنفيذ وإدارة المشاريع بفعالية لضمان تحقيق الأهداف المحددة ضمن المواعيد النهائية.</a:t>
            </a:r>
          </a:p>
          <a:p>
            <a:pPr marL="342900" indent="-342900" algn="r" rtl="1">
              <a:lnSpc>
                <a:spcPct val="150000"/>
              </a:lnSpc>
              <a:buFont typeface="+mj-lt"/>
              <a:buAutoNum type="arabicPeriod"/>
            </a:pPr>
            <a:r>
              <a:rPr lang="ar-SA" sz="1600" dirty="0">
                <a:solidFill>
                  <a:schemeClr val="accent2">
                    <a:lumMod val="75000"/>
                  </a:schemeClr>
                </a:solidFill>
                <a:latin typeface="Alexandria" pitchFamily="2" charset="-78"/>
                <a:cs typeface="Alexandria" pitchFamily="2" charset="-78"/>
              </a:rPr>
              <a:t>تحليل </a:t>
            </a:r>
            <a:r>
              <a:rPr lang="ar-SA" sz="1600" dirty="0" smtClean="0">
                <a:solidFill>
                  <a:schemeClr val="accent2">
                    <a:lumMod val="75000"/>
                  </a:schemeClr>
                </a:solidFill>
                <a:latin typeface="Alexandria" pitchFamily="2" charset="-78"/>
                <a:cs typeface="Alexandria" pitchFamily="2" charset="-78"/>
              </a:rPr>
              <a:t>البيانات الضخمة:</a:t>
            </a:r>
            <a:r>
              <a:rPr lang="ar-SA" sz="1600" dirty="0">
                <a:latin typeface="Alexandria" pitchFamily="2" charset="-78"/>
                <a:cs typeface="Alexandria" pitchFamily="2" charset="-78"/>
              </a:rPr>
              <a:t> استخدام أدوات تحليل البيانات لفهم سلوك الجمهور وتقييم فعالية الحملات التسويقية والإعلامية.</a:t>
            </a:r>
          </a:p>
          <a:p>
            <a:pPr marL="342900" indent="-342900" algn="r" rtl="1">
              <a:lnSpc>
                <a:spcPct val="150000"/>
              </a:lnSpc>
              <a:buFont typeface="+mj-lt"/>
              <a:buAutoNum type="arabicPeriod"/>
            </a:pPr>
            <a:r>
              <a:rPr lang="ar-SA" sz="1600" dirty="0">
                <a:solidFill>
                  <a:schemeClr val="accent2">
                    <a:lumMod val="75000"/>
                  </a:schemeClr>
                </a:solidFill>
                <a:latin typeface="Alexandria" pitchFamily="2" charset="-78"/>
                <a:cs typeface="Alexandria" pitchFamily="2" charset="-78"/>
              </a:rPr>
              <a:t>معرفة التكنولوجيا الحديثة</a:t>
            </a:r>
            <a:r>
              <a:rPr lang="ar-SA" sz="1600" dirty="0">
                <a:latin typeface="Alexandria" pitchFamily="2" charset="-78"/>
                <a:cs typeface="Alexandria" pitchFamily="2" charset="-78"/>
              </a:rPr>
              <a:t>: </a:t>
            </a:r>
            <a:r>
              <a:rPr lang="ar-SA" sz="1600" dirty="0" smtClean="0">
                <a:latin typeface="Alexandria" pitchFamily="2" charset="-78"/>
                <a:cs typeface="Alexandria" pitchFamily="2" charset="-78"/>
              </a:rPr>
              <a:t>استخدام </a:t>
            </a:r>
            <a:r>
              <a:rPr lang="ar-SA" sz="1600" dirty="0">
                <a:latin typeface="Alexandria" pitchFamily="2" charset="-78"/>
                <a:cs typeface="Alexandria" pitchFamily="2" charset="-78"/>
              </a:rPr>
              <a:t>الأدوات الرقمية ومنصات التواصل </a:t>
            </a:r>
            <a:r>
              <a:rPr lang="ar-SA" sz="1600" dirty="0" smtClean="0">
                <a:latin typeface="Alexandria" pitchFamily="2" charset="-78"/>
                <a:cs typeface="Alexandria" pitchFamily="2" charset="-78"/>
              </a:rPr>
              <a:t>الاجتماعي بفعالية، لتعزيز </a:t>
            </a:r>
            <a:r>
              <a:rPr lang="ar-SA" sz="1600" dirty="0">
                <a:latin typeface="Alexandria" pitchFamily="2" charset="-78"/>
                <a:cs typeface="Alexandria" pitchFamily="2" charset="-78"/>
              </a:rPr>
              <a:t>الرسائل التسويقية والإعلامية</a:t>
            </a:r>
            <a:r>
              <a:rPr lang="ar-SA" sz="1600" dirty="0" smtClean="0">
                <a:latin typeface="Alexandria" pitchFamily="2" charset="-78"/>
                <a:cs typeface="Alexandria" pitchFamily="2" charset="-78"/>
              </a:rPr>
              <a:t>. </a:t>
            </a:r>
          </a:p>
          <a:p>
            <a:pPr marL="342900" indent="-342900" algn="r" rtl="1">
              <a:lnSpc>
                <a:spcPct val="150000"/>
              </a:lnSpc>
              <a:buFont typeface="+mj-lt"/>
              <a:buAutoNum type="arabicPeriod"/>
            </a:pPr>
            <a:r>
              <a:rPr lang="ar-SA" sz="1600" dirty="0" smtClean="0">
                <a:solidFill>
                  <a:schemeClr val="accent2">
                    <a:lumMod val="75000"/>
                  </a:schemeClr>
                </a:solidFill>
                <a:latin typeface="Alexandria" pitchFamily="2" charset="-78"/>
                <a:cs typeface="Alexandria" pitchFamily="2" charset="-78"/>
              </a:rPr>
              <a:t>مهارات </a:t>
            </a:r>
            <a:r>
              <a:rPr lang="ar-SA" sz="1600" dirty="0">
                <a:solidFill>
                  <a:schemeClr val="accent2">
                    <a:lumMod val="75000"/>
                  </a:schemeClr>
                </a:solidFill>
                <a:latin typeface="Alexandria" pitchFamily="2" charset="-78"/>
                <a:cs typeface="Alexandria" pitchFamily="2" charset="-78"/>
              </a:rPr>
              <a:t>القيادة:</a:t>
            </a:r>
            <a:r>
              <a:rPr lang="ar-SA" sz="1600" dirty="0">
                <a:latin typeface="Alexandria" pitchFamily="2" charset="-78"/>
                <a:cs typeface="Alexandria" pitchFamily="2" charset="-78"/>
              </a:rPr>
              <a:t> القدرة على قيادة الفريق وتوجيهه نحو تحقيق الأهداف المشتركة، بما يشمل توزيع المهام وإدارة الوقت بشكل فعال.</a:t>
            </a:r>
          </a:p>
          <a:p>
            <a:pPr marL="342900" indent="-342900" algn="r" rtl="1">
              <a:lnSpc>
                <a:spcPct val="150000"/>
              </a:lnSpc>
              <a:buFont typeface="+mj-lt"/>
              <a:buAutoNum type="arabicPeriod"/>
            </a:pPr>
            <a:r>
              <a:rPr lang="ar-SA" sz="1600" dirty="0" smtClean="0">
                <a:solidFill>
                  <a:schemeClr val="accent2">
                    <a:lumMod val="75000"/>
                  </a:schemeClr>
                </a:solidFill>
                <a:latin typeface="Alexandria" pitchFamily="2" charset="-78"/>
                <a:cs typeface="Alexandria" pitchFamily="2" charset="-78"/>
              </a:rPr>
              <a:t>مهارة التفاوض</a:t>
            </a:r>
            <a:r>
              <a:rPr lang="ar-SA" sz="1600" dirty="0" smtClean="0">
                <a:latin typeface="Alexandria" pitchFamily="2" charset="-78"/>
                <a:cs typeface="Alexandria" pitchFamily="2" charset="-78"/>
              </a:rPr>
              <a:t>:</a:t>
            </a:r>
            <a:r>
              <a:rPr lang="ar-SA" sz="1600" dirty="0">
                <a:latin typeface="Alexandria" pitchFamily="2" charset="-78"/>
                <a:cs typeface="Alexandria" pitchFamily="2" charset="-78"/>
              </a:rPr>
              <a:t> مهارة التفاوض مع الشركاء والعملاء </a:t>
            </a:r>
            <a:r>
              <a:rPr lang="ar-SA" sz="1600" dirty="0" smtClean="0">
                <a:latin typeface="Alexandria" pitchFamily="2" charset="-78"/>
                <a:cs typeface="Alexandria" pitchFamily="2" charset="-78"/>
              </a:rPr>
              <a:t>لضمان </a:t>
            </a:r>
            <a:r>
              <a:rPr lang="ar-SA" sz="1600" dirty="0">
                <a:latin typeface="Alexandria" pitchFamily="2" charset="-78"/>
                <a:cs typeface="Alexandria" pitchFamily="2" charset="-78"/>
              </a:rPr>
              <a:t>تحقيق أفضل النتائج الممكنة للمؤسسة.</a:t>
            </a:r>
          </a:p>
          <a:p>
            <a:pPr marL="342900" indent="-342900" algn="r" rtl="1">
              <a:lnSpc>
                <a:spcPct val="150000"/>
              </a:lnSpc>
              <a:buFont typeface="+mj-lt"/>
              <a:buAutoNum type="arabicPeriod"/>
            </a:pPr>
            <a:r>
              <a:rPr lang="ar-SA" sz="1600" dirty="0" smtClean="0">
                <a:solidFill>
                  <a:schemeClr val="accent2">
                    <a:lumMod val="75000"/>
                  </a:schemeClr>
                </a:solidFill>
                <a:latin typeface="Alexandria" pitchFamily="2" charset="-78"/>
                <a:cs typeface="Alexandria" pitchFamily="2" charset="-78"/>
              </a:rPr>
              <a:t>إدارة الأزمات:</a:t>
            </a:r>
            <a:r>
              <a:rPr lang="ar-SA" sz="1600" dirty="0">
                <a:latin typeface="Alexandria" pitchFamily="2" charset="-78"/>
                <a:cs typeface="Alexandria" pitchFamily="2" charset="-78"/>
              </a:rPr>
              <a:t> القدرة على التعامل مع </a:t>
            </a:r>
            <a:r>
              <a:rPr lang="ar-SA" sz="1600" dirty="0" smtClean="0">
                <a:latin typeface="Alexandria" pitchFamily="2" charset="-78"/>
                <a:cs typeface="Alexandria" pitchFamily="2" charset="-78"/>
              </a:rPr>
              <a:t>المشكلات </a:t>
            </a:r>
            <a:r>
              <a:rPr lang="ar-SA" sz="1600" dirty="0">
                <a:latin typeface="Alexandria" pitchFamily="2" charset="-78"/>
                <a:cs typeface="Alexandria" pitchFamily="2" charset="-78"/>
              </a:rPr>
              <a:t>التي قد تطرأ </a:t>
            </a:r>
            <a:r>
              <a:rPr lang="ar-SA" sz="1600" dirty="0" smtClean="0">
                <a:latin typeface="Alexandria" pitchFamily="2" charset="-78"/>
                <a:cs typeface="Alexandria" pitchFamily="2" charset="-78"/>
              </a:rPr>
              <a:t>أثناء </a:t>
            </a:r>
            <a:r>
              <a:rPr lang="ar-SA" sz="1600" dirty="0">
                <a:latin typeface="Alexandria" pitchFamily="2" charset="-78"/>
                <a:cs typeface="Alexandria" pitchFamily="2" charset="-78"/>
              </a:rPr>
              <a:t>تنفيذ الحملات أو إدارة </a:t>
            </a:r>
            <a:r>
              <a:rPr lang="ar-SA" sz="1600" dirty="0" smtClean="0">
                <a:latin typeface="Alexandria" pitchFamily="2" charset="-78"/>
                <a:cs typeface="Alexandria" pitchFamily="2" charset="-78"/>
              </a:rPr>
              <a:t>الفريق.</a:t>
            </a:r>
            <a:endParaRPr lang="ar-SA" sz="1600" dirty="0">
              <a:latin typeface="Alexandria" pitchFamily="2" charset="-78"/>
              <a:cs typeface="Alexandria" pitchFamily="2" charset="-78"/>
            </a:endParaRPr>
          </a:p>
        </p:txBody>
      </p:sp>
      <p:sp>
        <p:nvSpPr>
          <p:cNvPr id="15" name="Freeform 11"/>
          <p:cNvSpPr/>
          <p:nvPr/>
        </p:nvSpPr>
        <p:spPr>
          <a:xfrm>
            <a:off x="-17184" y="4674239"/>
            <a:ext cx="2130070" cy="1842510"/>
          </a:xfrm>
          <a:custGeom>
            <a:avLst/>
            <a:gdLst/>
            <a:ahLst/>
            <a:cxnLst/>
            <a:rect l="l" t="t" r="r" b="b"/>
            <a:pathLst>
              <a:path w="2130070" h="1842510">
                <a:moveTo>
                  <a:pt x="0" y="0"/>
                </a:moveTo>
                <a:lnTo>
                  <a:pt x="2130070" y="0"/>
                </a:lnTo>
                <a:lnTo>
                  <a:pt x="2130070" y="1842510"/>
                </a:lnTo>
                <a:lnTo>
                  <a:pt x="0" y="1842510"/>
                </a:lnTo>
                <a:lnTo>
                  <a:pt x="0" y="0"/>
                </a:lnTo>
                <a:close/>
              </a:path>
            </a:pathLst>
          </a:custGeom>
          <a:blipFill>
            <a:blip r:embed="rId4"/>
            <a:stretch>
              <a:fillRect/>
            </a:stretch>
          </a:blipFill>
        </p:spPr>
      </p:sp>
    </p:spTree>
    <p:extLst>
      <p:ext uri="{BB962C8B-B14F-4D97-AF65-F5344CB8AC3E}">
        <p14:creationId xmlns:p14="http://schemas.microsoft.com/office/powerpoint/2010/main" val="26172864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337980" y="1384001"/>
            <a:ext cx="3522769" cy="461024"/>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smtClean="0">
                <a:latin typeface="Alexandria" pitchFamily="2" charset="-78"/>
                <a:cs typeface="Alexandria" pitchFamily="2" charset="-78"/>
              </a:rPr>
              <a:t>أساليب </a:t>
            </a:r>
            <a:r>
              <a:rPr lang="ar-SA" dirty="0" smtClean="0">
                <a:latin typeface="Alexandria" pitchFamily="2" charset="-78"/>
                <a:cs typeface="Alexandria" pitchFamily="2" charset="-78"/>
              </a:rPr>
              <a:t>إدارة الاحتراق الوظيفي</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96715" y="1870593"/>
            <a:ext cx="9063789" cy="44220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59129" y="11523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315851" y="1264534"/>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384733" y="1537889"/>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2" name="Rectangle 1"/>
          <p:cNvSpPr/>
          <p:nvPr/>
        </p:nvSpPr>
        <p:spPr>
          <a:xfrm>
            <a:off x="1754955" y="1929952"/>
            <a:ext cx="8864919" cy="3993401"/>
          </a:xfrm>
          <a:prstGeom prst="rect">
            <a:avLst/>
          </a:prstGeom>
          <a:noFill/>
        </p:spPr>
        <p:txBody>
          <a:bodyPr wrap="square">
            <a:spAutoFit/>
          </a:bodyPr>
          <a:lstStyle/>
          <a:p>
            <a:pPr algn="r" rtl="1">
              <a:lnSpc>
                <a:spcPct val="150000"/>
              </a:lnSpc>
            </a:pPr>
            <a:r>
              <a:rPr lang="ar-SA" sz="1700" dirty="0" smtClean="0">
                <a:solidFill>
                  <a:srgbClr val="0070C0"/>
                </a:solidFill>
                <a:latin typeface="Alexandria" pitchFamily="2" charset="-78"/>
                <a:cs typeface="Alexandria" pitchFamily="2" charset="-78"/>
              </a:rPr>
              <a:t>خامسًا: </a:t>
            </a:r>
            <a:r>
              <a:rPr lang="ar-SA" sz="1700" dirty="0">
                <a:solidFill>
                  <a:srgbClr val="0070C0"/>
                </a:solidFill>
                <a:latin typeface="Alexandria" pitchFamily="2" charset="-78"/>
                <a:cs typeface="Alexandria" pitchFamily="2" charset="-78"/>
              </a:rPr>
              <a:t>مهارة </a:t>
            </a:r>
            <a:r>
              <a:rPr lang="ar-SA" sz="1700" dirty="0" smtClean="0">
                <a:solidFill>
                  <a:srgbClr val="0070C0"/>
                </a:solidFill>
                <a:latin typeface="Alexandria" pitchFamily="2" charset="-78"/>
                <a:cs typeface="Alexandria" pitchFamily="2" charset="-78"/>
              </a:rPr>
              <a:t>حل المشكلات </a:t>
            </a:r>
          </a:p>
          <a:p>
            <a:pPr algn="r" rtl="1">
              <a:lnSpc>
                <a:spcPct val="150000"/>
              </a:lnSpc>
            </a:pPr>
            <a:r>
              <a:rPr lang="ar-SA" sz="1700" dirty="0">
                <a:latin typeface="Alexandria" pitchFamily="2" charset="-78"/>
                <a:cs typeface="Alexandria" pitchFamily="2" charset="-78"/>
              </a:rPr>
              <a:t>يقصد </a:t>
            </a:r>
            <a:r>
              <a:rPr lang="ar-SA" sz="1700" dirty="0" smtClean="0">
                <a:latin typeface="Alexandria" pitchFamily="2" charset="-78"/>
                <a:cs typeface="Alexandria" pitchFamily="2" charset="-78"/>
              </a:rPr>
              <a:t>بها </a:t>
            </a:r>
            <a:r>
              <a:rPr lang="ar-SA" sz="1700" dirty="0">
                <a:latin typeface="Alexandria" pitchFamily="2" charset="-78"/>
                <a:cs typeface="Alexandria" pitchFamily="2" charset="-78"/>
              </a:rPr>
              <a:t>القدرة على تحليل المواقف وتحديد </a:t>
            </a:r>
            <a:r>
              <a:rPr lang="ar-SA" sz="1700" dirty="0" smtClean="0">
                <a:latin typeface="Alexandria" pitchFamily="2" charset="-78"/>
                <a:cs typeface="Alexandria" pitchFamily="2" charset="-78"/>
              </a:rPr>
              <a:t>العقبات، </a:t>
            </a:r>
            <a:r>
              <a:rPr lang="ar-SA" sz="1700" dirty="0">
                <a:latin typeface="Alexandria" pitchFamily="2" charset="-78"/>
                <a:cs typeface="Alexandria" pitchFamily="2" charset="-78"/>
              </a:rPr>
              <a:t>ثم اتخاذ الخطوات اللازمة للتغلب على </a:t>
            </a:r>
            <a:r>
              <a:rPr lang="ar-SA" sz="1700" dirty="0" smtClean="0">
                <a:latin typeface="Alexandria" pitchFamily="2" charset="-78"/>
                <a:cs typeface="Alexandria" pitchFamily="2" charset="-78"/>
              </a:rPr>
              <a:t>التحديات مُستخدمًا المعلومات والمعرفة التي سبق له تعلمها.</a:t>
            </a:r>
            <a:r>
              <a:rPr lang="ar-SA" sz="1700" dirty="0">
                <a:latin typeface="Alexandria" pitchFamily="2" charset="-78"/>
                <a:cs typeface="Alexandria" pitchFamily="2" charset="-78"/>
              </a:rPr>
              <a:t> تتضمن هذه المهارة فهم جوانب المشكلة بشكل واضح، مما يمكّن الفرد من التعرف على أبعادها وأسبابها </a:t>
            </a:r>
            <a:r>
              <a:rPr lang="ar-SA" sz="1700" dirty="0" smtClean="0">
                <a:latin typeface="Alexandria" pitchFamily="2" charset="-78"/>
                <a:cs typeface="Alexandria" pitchFamily="2" charset="-78"/>
              </a:rPr>
              <a:t>الحقيقية.</a:t>
            </a:r>
            <a:endParaRPr lang="ar-SA" sz="17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v"/>
            </a:pPr>
            <a:r>
              <a:rPr lang="ar-SA" sz="1700" dirty="0" smtClean="0">
                <a:solidFill>
                  <a:srgbClr val="C00000"/>
                </a:solidFill>
                <a:latin typeface="Alexandria" pitchFamily="2" charset="-78"/>
                <a:cs typeface="Alexandria" pitchFamily="2" charset="-78"/>
              </a:rPr>
              <a:t>أهمية تعلم مهارة حل المشكلات:</a:t>
            </a:r>
          </a:p>
          <a:p>
            <a:pPr marL="342900" indent="-342900" algn="r" rtl="1">
              <a:lnSpc>
                <a:spcPct val="150000"/>
              </a:lnSpc>
              <a:buFont typeface="+mj-lt"/>
              <a:buAutoNum type="arabicPeriod"/>
            </a:pPr>
            <a:r>
              <a:rPr lang="ar-SA" sz="1700" dirty="0" smtClean="0">
                <a:latin typeface="Alexandria" pitchFamily="2" charset="-78"/>
                <a:cs typeface="Alexandria" pitchFamily="2" charset="-78"/>
              </a:rPr>
              <a:t>تقليل التوتر: </a:t>
            </a:r>
            <a:r>
              <a:rPr lang="ar-SA" sz="1600" dirty="0">
                <a:latin typeface="Alexandria" pitchFamily="2" charset="-78"/>
                <a:cs typeface="Alexandria" pitchFamily="2" charset="-78"/>
              </a:rPr>
              <a:t>يساعد </a:t>
            </a:r>
            <a:r>
              <a:rPr lang="ar-SA" sz="1600" dirty="0" smtClean="0">
                <a:latin typeface="Alexandria" pitchFamily="2" charset="-78"/>
                <a:cs typeface="Alexandria" pitchFamily="2" charset="-78"/>
              </a:rPr>
              <a:t>حل المشكلات في تقليل الشعور بالتوتر الناتج عن الضغوط اليومية.</a:t>
            </a:r>
          </a:p>
          <a:p>
            <a:pPr marL="342900" indent="-342900" algn="r" rtl="1">
              <a:lnSpc>
                <a:spcPct val="150000"/>
              </a:lnSpc>
              <a:buFont typeface="+mj-lt"/>
              <a:buAutoNum type="arabicPeriod"/>
            </a:pPr>
            <a:r>
              <a:rPr lang="ar-SA" sz="1700" dirty="0" smtClean="0">
                <a:latin typeface="Alexandria" pitchFamily="2" charset="-78"/>
                <a:cs typeface="Alexandria" pitchFamily="2" charset="-78"/>
              </a:rPr>
              <a:t> زيادة الكفاءة: </a:t>
            </a:r>
            <a:r>
              <a:rPr lang="ar-SA" sz="1600" dirty="0" smtClean="0">
                <a:latin typeface="Alexandria" pitchFamily="2" charset="-78"/>
                <a:cs typeface="Alexandria" pitchFamily="2" charset="-78"/>
              </a:rPr>
              <a:t>يعزز التفكير النقدي والإبداع في العمل، مما يؤدي إلى تحسين جودة المحتوى.</a:t>
            </a:r>
            <a:endParaRPr lang="ar-SA" sz="1700" dirty="0" smtClean="0">
              <a:latin typeface="Alexandria" pitchFamily="2" charset="-78"/>
              <a:cs typeface="Alexandria" pitchFamily="2" charset="-78"/>
            </a:endParaRPr>
          </a:p>
          <a:p>
            <a:pPr marL="342900" indent="-342900" algn="r" rtl="1">
              <a:lnSpc>
                <a:spcPct val="150000"/>
              </a:lnSpc>
              <a:buFont typeface="+mj-lt"/>
              <a:buAutoNum type="arabicPeriod"/>
            </a:pPr>
            <a:r>
              <a:rPr lang="ar-SA" sz="1700" dirty="0" smtClean="0">
                <a:latin typeface="Alexandria" pitchFamily="2" charset="-78"/>
                <a:cs typeface="Alexandria" pitchFamily="2" charset="-78"/>
              </a:rPr>
              <a:t>تعزيز الشعور بالتحكم: </a:t>
            </a:r>
            <a:r>
              <a:rPr lang="ar-SA" sz="1600" dirty="0" smtClean="0">
                <a:latin typeface="Alexandria" pitchFamily="2" charset="-78"/>
                <a:cs typeface="Alexandria" pitchFamily="2" charset="-78"/>
              </a:rPr>
              <a:t>يمنح الأفراد شعورًا بالتحكم في مواقفهم، مما يقلل من مخاطر الاحتراق الوظيفي.</a:t>
            </a:r>
            <a:endParaRPr lang="ar-SA" sz="1700" dirty="0" smtClean="0">
              <a:latin typeface="Alexandria" pitchFamily="2" charset="-78"/>
              <a:cs typeface="Alexandria" pitchFamily="2" charset="-78"/>
            </a:endParaRPr>
          </a:p>
          <a:p>
            <a:pPr marL="342900" indent="-342900" algn="r" rtl="1">
              <a:lnSpc>
                <a:spcPct val="150000"/>
              </a:lnSpc>
              <a:buFont typeface="+mj-lt"/>
              <a:buAutoNum type="arabicPeriod"/>
            </a:pPr>
            <a:r>
              <a:rPr lang="ar-SA" sz="1700" dirty="0" smtClean="0">
                <a:latin typeface="Alexandria" pitchFamily="2" charset="-78"/>
                <a:cs typeface="Alexandria" pitchFamily="2" charset="-78"/>
              </a:rPr>
              <a:t>تعزيز التعاون بين فريق العمل، وتحقيق أهداف المؤسسة بشكل أكثر كفاءة وفعالية.</a:t>
            </a:r>
            <a:endParaRPr lang="ar-SA" sz="1700" dirty="0">
              <a:latin typeface="Alexandria" pitchFamily="2" charset="-78"/>
              <a:cs typeface="Alexandria" pitchFamily="2" charset="-78"/>
            </a:endParaRPr>
          </a:p>
        </p:txBody>
      </p:sp>
      <p:sp>
        <p:nvSpPr>
          <p:cNvPr id="14" name="Freeform 7"/>
          <p:cNvSpPr/>
          <p:nvPr/>
        </p:nvSpPr>
        <p:spPr>
          <a:xfrm>
            <a:off x="30851" y="4274271"/>
            <a:ext cx="2101576" cy="2018360"/>
          </a:xfrm>
          <a:custGeom>
            <a:avLst/>
            <a:gdLst/>
            <a:ahLst/>
            <a:cxnLst/>
            <a:rect l="l" t="t" r="r" b="b"/>
            <a:pathLst>
              <a:path w="2135829" h="2293508">
                <a:moveTo>
                  <a:pt x="0" y="0"/>
                </a:moveTo>
                <a:lnTo>
                  <a:pt x="2135829" y="0"/>
                </a:lnTo>
                <a:lnTo>
                  <a:pt x="2135829" y="2293508"/>
                </a:lnTo>
                <a:lnTo>
                  <a:pt x="0" y="2293508"/>
                </a:lnTo>
                <a:lnTo>
                  <a:pt x="0" y="0"/>
                </a:lnTo>
                <a:close/>
              </a:path>
            </a:pathLst>
          </a:custGeom>
          <a:blipFill>
            <a:blip r:embed="rId4">
              <a:extLst>
                <a:ext uri="{96DAC541-7B7A-43D3-8B79-37D633B846F1}">
                  <asvg:svgBlip xmlns:asvg="http://schemas.microsoft.com/office/drawing/2016/SVG/main" xmlns="" r:embed="rId10"/>
                </a:ext>
              </a:extLst>
            </a:blip>
            <a:stretch>
              <a:fillRect/>
            </a:stretch>
          </a:blipFill>
        </p:spPr>
      </p:sp>
    </p:spTree>
    <p:extLst>
      <p:ext uri="{BB962C8B-B14F-4D97-AF65-F5344CB8AC3E}">
        <p14:creationId xmlns:p14="http://schemas.microsoft.com/office/powerpoint/2010/main" val="293392543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9A80F9F-74DB-1D57-04E8-E20E92A09B0A}"/>
              </a:ext>
            </a:extLst>
          </p:cNvPr>
          <p:cNvSpPr txBox="1"/>
          <p:nvPr/>
        </p:nvSpPr>
        <p:spPr>
          <a:xfrm>
            <a:off x="2337980" y="1344812"/>
            <a:ext cx="3535878" cy="507831"/>
          </a:xfrm>
          <a:prstGeom prst="rect">
            <a:avLst/>
          </a:prstGeom>
          <a:solidFill>
            <a:schemeClr val="accent4">
              <a:lumMod val="20000"/>
              <a:lumOff val="80000"/>
            </a:schemeClr>
          </a:solidFill>
          <a:ln w="28575">
            <a:noFill/>
          </a:ln>
          <a:effectLst>
            <a:reflection stA="45000" endPos="0" dist="50800" dir="5400000" sy="-100000" algn="bl" rotWithShape="0"/>
          </a:effectLst>
        </p:spPr>
        <p:txBody>
          <a:bodyPr wrap="square" rtlCol="0">
            <a:spAutoFit/>
          </a:bodyPr>
          <a:lstStyle/>
          <a:p>
            <a:pPr algn="r" rtl="1">
              <a:lnSpc>
                <a:spcPct val="150000"/>
              </a:lnSpc>
            </a:pPr>
            <a:r>
              <a:rPr lang="ar-SA" dirty="0" smtClean="0">
                <a:latin typeface="Alexandria" pitchFamily="2" charset="-78"/>
                <a:cs typeface="Alexandria" pitchFamily="2" charset="-78"/>
              </a:rPr>
              <a:t>أساليب </a:t>
            </a:r>
            <a:r>
              <a:rPr lang="ar-SA" dirty="0" smtClean="0">
                <a:latin typeface="Alexandria" pitchFamily="2" charset="-78"/>
                <a:cs typeface="Alexandria" pitchFamily="2" charset="-78"/>
              </a:rPr>
              <a:t>إدارة الاحتراق الوظيفي</a:t>
            </a:r>
            <a:endParaRPr lang="ar-SA"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663515" y="1870593"/>
            <a:ext cx="9552186" cy="44220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59129" y="11523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315851" y="1264534"/>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384733" y="1537889"/>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10" name="Freeform 3"/>
          <p:cNvSpPr/>
          <p:nvPr/>
        </p:nvSpPr>
        <p:spPr>
          <a:xfrm>
            <a:off x="368968" y="5422232"/>
            <a:ext cx="1557736" cy="1467852"/>
          </a:xfrm>
          <a:custGeom>
            <a:avLst/>
            <a:gdLst/>
            <a:ahLst/>
            <a:cxnLst/>
            <a:rect l="l" t="t" r="r" b="b"/>
            <a:pathLst>
              <a:path w="4826863" h="3896019">
                <a:moveTo>
                  <a:pt x="0" y="0"/>
                </a:moveTo>
                <a:lnTo>
                  <a:pt x="4826863" y="0"/>
                </a:lnTo>
                <a:lnTo>
                  <a:pt x="4826863" y="3896019"/>
                </a:lnTo>
                <a:lnTo>
                  <a:pt x="0" y="3896019"/>
                </a:lnTo>
                <a:lnTo>
                  <a:pt x="0" y="0"/>
                </a:lnTo>
                <a:close/>
              </a:path>
            </a:pathLst>
          </a:custGeom>
          <a:blipFill>
            <a:blip r:embed="rId4"/>
            <a:stretch>
              <a:fillRect l="-24353" r="-13916"/>
            </a:stretch>
          </a:blipFill>
        </p:spPr>
      </p:sp>
      <p:sp>
        <p:nvSpPr>
          <p:cNvPr id="2" name="Rectangle 1"/>
          <p:cNvSpPr/>
          <p:nvPr/>
        </p:nvSpPr>
        <p:spPr>
          <a:xfrm>
            <a:off x="1663514" y="1929952"/>
            <a:ext cx="9460745" cy="4408899"/>
          </a:xfrm>
          <a:prstGeom prst="rect">
            <a:avLst/>
          </a:prstGeom>
          <a:noFill/>
        </p:spPr>
        <p:txBody>
          <a:bodyPr wrap="square">
            <a:spAutoFit/>
          </a:bodyPr>
          <a:lstStyle/>
          <a:p>
            <a:pPr marL="285750" indent="-285750" algn="r" rtl="1">
              <a:lnSpc>
                <a:spcPct val="150000"/>
              </a:lnSpc>
              <a:buFont typeface="Wingdings" panose="05000000000000000000" pitchFamily="2" charset="2"/>
              <a:buChar char="v"/>
            </a:pPr>
            <a:r>
              <a:rPr lang="ar-SA" sz="1700" dirty="0" smtClean="0">
                <a:solidFill>
                  <a:srgbClr val="C00000"/>
                </a:solidFill>
                <a:latin typeface="Alexandria" pitchFamily="2" charset="-78"/>
                <a:cs typeface="Alexandria" pitchFamily="2" charset="-78"/>
              </a:rPr>
              <a:t>خطوات حل المشكلات:</a:t>
            </a:r>
            <a:endParaRPr lang="ar-SA" sz="1700" dirty="0">
              <a:latin typeface="Alexandria" pitchFamily="2" charset="-78"/>
              <a:cs typeface="Alexandria" pitchFamily="2" charset="-78"/>
            </a:endParaRP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تحديد المشكلة:</a:t>
            </a:r>
            <a:r>
              <a:rPr lang="ar-SA" sz="1700" dirty="0">
                <a:latin typeface="Alexandria" pitchFamily="2" charset="-78"/>
                <a:cs typeface="Alexandria" pitchFamily="2" charset="-78"/>
              </a:rPr>
              <a:t> التعرف على الأسباب </a:t>
            </a:r>
            <a:r>
              <a:rPr lang="ar-SA" sz="1700" dirty="0" smtClean="0">
                <a:latin typeface="Alexandria" pitchFamily="2" charset="-78"/>
                <a:cs typeface="Alexandria" pitchFamily="2" charset="-78"/>
              </a:rPr>
              <a:t>الجذرية للمشكلة التي تحول الوصول إلى هدف محدد. </a:t>
            </a:r>
          </a:p>
          <a:p>
            <a:pPr marL="342900" indent="-342900"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جمع </a:t>
            </a:r>
            <a:r>
              <a:rPr lang="ar-SA" sz="1700" dirty="0">
                <a:solidFill>
                  <a:schemeClr val="accent2">
                    <a:lumMod val="75000"/>
                  </a:schemeClr>
                </a:solidFill>
                <a:latin typeface="Alexandria" pitchFamily="2" charset="-78"/>
                <a:cs typeface="Alexandria" pitchFamily="2" charset="-78"/>
              </a:rPr>
              <a:t>المعلومات: </a:t>
            </a:r>
            <a:r>
              <a:rPr lang="ar-SA" sz="1700" dirty="0">
                <a:latin typeface="Alexandria" pitchFamily="2" charset="-78"/>
                <a:cs typeface="Alexandria" pitchFamily="2" charset="-78"/>
              </a:rPr>
              <a:t>تحليل الموقف من خلال جمع البيانات والتفاصيل المتعلقة بالمشكلة. يمكن أن يشمل ذلك مراجعة الجداول الزمنية، الأهداف، والتوقعات.</a:t>
            </a:r>
          </a:p>
          <a:p>
            <a:pPr marL="342900" indent="-342900" algn="r" rtl="1">
              <a:lnSpc>
                <a:spcPct val="150000"/>
              </a:lnSpc>
              <a:buFont typeface="+mj-lt"/>
              <a:buAutoNum type="arabicPeriod"/>
            </a:pPr>
            <a:r>
              <a:rPr lang="ar-SA" sz="1700" dirty="0" smtClean="0">
                <a:solidFill>
                  <a:schemeClr val="accent2">
                    <a:lumMod val="75000"/>
                  </a:schemeClr>
                </a:solidFill>
                <a:latin typeface="Alexandria" pitchFamily="2" charset="-78"/>
                <a:cs typeface="Alexandria" pitchFamily="2" charset="-78"/>
              </a:rPr>
              <a:t>تقديم </a:t>
            </a:r>
            <a:r>
              <a:rPr lang="ar-SA" sz="1700" dirty="0">
                <a:solidFill>
                  <a:schemeClr val="accent2">
                    <a:lumMod val="75000"/>
                  </a:schemeClr>
                </a:solidFill>
                <a:latin typeface="Alexandria" pitchFamily="2" charset="-78"/>
                <a:cs typeface="Alexandria" pitchFamily="2" charset="-78"/>
              </a:rPr>
              <a:t>الحلول: </a:t>
            </a:r>
            <a:r>
              <a:rPr lang="ar-SA" sz="1700" dirty="0">
                <a:latin typeface="Alexandria" pitchFamily="2" charset="-78"/>
                <a:cs typeface="Alexandria" pitchFamily="2" charset="-78"/>
              </a:rPr>
              <a:t>التفكير في خيارات متعددة لحل المشكلة. يمكن أن تكون هذه الحلول تغيير نمط العمل، تحسين التواصل مع الزملاء، أو طلب الدعم من الإدارة.</a:t>
            </a: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تقييم الحلول: </a:t>
            </a:r>
            <a:r>
              <a:rPr lang="ar-SA" sz="1700" dirty="0">
                <a:latin typeface="Alexandria" pitchFamily="2" charset="-78"/>
                <a:cs typeface="Alexandria" pitchFamily="2" charset="-78"/>
              </a:rPr>
              <a:t>تحليل كل خيار من حيث الفوائد والمخاطر المحتملة. يجب التفكير في كيفية تأثير كل حل على مستوى الاحتراق الوظيفي.</a:t>
            </a: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تنفيذ الحل: </a:t>
            </a:r>
            <a:r>
              <a:rPr lang="ar-SA" sz="1700" dirty="0">
                <a:latin typeface="Alexandria" pitchFamily="2" charset="-78"/>
                <a:cs typeface="Alexandria" pitchFamily="2" charset="-78"/>
              </a:rPr>
              <a:t>اتخاذ قرار وتنفيذ الحل المختار. ينبغي وضع خطة واضحة لتنفيذ التغييرات المطلوبة.</a:t>
            </a:r>
          </a:p>
          <a:p>
            <a:pPr marL="342900" indent="-342900" algn="r" rtl="1">
              <a:lnSpc>
                <a:spcPct val="150000"/>
              </a:lnSpc>
              <a:buFont typeface="+mj-lt"/>
              <a:buAutoNum type="arabicPeriod"/>
            </a:pPr>
            <a:r>
              <a:rPr lang="ar-SA" sz="1700" dirty="0">
                <a:solidFill>
                  <a:schemeClr val="accent2">
                    <a:lumMod val="75000"/>
                  </a:schemeClr>
                </a:solidFill>
                <a:latin typeface="Alexandria" pitchFamily="2" charset="-78"/>
                <a:cs typeface="Alexandria" pitchFamily="2" charset="-78"/>
              </a:rPr>
              <a:t>تقييم النتائج: </a:t>
            </a:r>
            <a:r>
              <a:rPr lang="ar-SA" sz="1700" dirty="0">
                <a:latin typeface="Alexandria" pitchFamily="2" charset="-78"/>
                <a:cs typeface="Alexandria" pitchFamily="2" charset="-78"/>
              </a:rPr>
              <a:t>بعد تنفيذ الحل، يجب تقييم فعاليته. إذا لم يحقق النتائج المرجوة، يمكن </a:t>
            </a:r>
            <a:r>
              <a:rPr lang="ar-SA" sz="1700" dirty="0" smtClean="0">
                <a:latin typeface="Alexandria" pitchFamily="2" charset="-78"/>
                <a:cs typeface="Alexandria" pitchFamily="2" charset="-78"/>
              </a:rPr>
              <a:t>العودة إلى الخطوات السابقة وتعديل الحلول، بما يساعد على </a:t>
            </a:r>
            <a:r>
              <a:rPr lang="ar-SA" sz="1700" dirty="0">
                <a:latin typeface="Alexandria" pitchFamily="2" charset="-78"/>
                <a:cs typeface="Alexandria" pitchFamily="2" charset="-78"/>
              </a:rPr>
              <a:t>اتخاذ قرارات </a:t>
            </a:r>
            <a:r>
              <a:rPr lang="ar-SA" sz="1700" dirty="0" smtClean="0">
                <a:latin typeface="Alexandria" pitchFamily="2" charset="-78"/>
                <a:cs typeface="Alexandria" pitchFamily="2" charset="-78"/>
              </a:rPr>
              <a:t>مستنيرة. </a:t>
            </a:r>
            <a:endParaRPr lang="ar-SA" sz="1700" dirty="0">
              <a:latin typeface="Alexandria" pitchFamily="2" charset="-78"/>
              <a:cs typeface="Alexandria" pitchFamily="2" charset="-78"/>
            </a:endParaRPr>
          </a:p>
        </p:txBody>
      </p:sp>
      <p:sp>
        <p:nvSpPr>
          <p:cNvPr id="16" name="Freeform 5"/>
          <p:cNvSpPr/>
          <p:nvPr/>
        </p:nvSpPr>
        <p:spPr>
          <a:xfrm>
            <a:off x="-371589" y="3043021"/>
            <a:ext cx="2557073" cy="2077181"/>
          </a:xfrm>
          <a:custGeom>
            <a:avLst/>
            <a:gdLst/>
            <a:ahLst/>
            <a:cxnLst/>
            <a:rect l="l" t="t" r="r" b="b"/>
            <a:pathLst>
              <a:path w="3541280" h="2987955">
                <a:moveTo>
                  <a:pt x="0" y="0"/>
                </a:moveTo>
                <a:lnTo>
                  <a:pt x="3541280" y="0"/>
                </a:lnTo>
                <a:lnTo>
                  <a:pt x="3541280" y="2987955"/>
                </a:lnTo>
                <a:lnTo>
                  <a:pt x="0" y="2987955"/>
                </a:lnTo>
                <a:lnTo>
                  <a:pt x="0" y="0"/>
                </a:lnTo>
                <a:close/>
              </a:path>
            </a:pathLst>
          </a:custGeom>
          <a:blipFill>
            <a:blip r:embed="rId5"/>
            <a:stretch>
              <a:fillRect/>
            </a:stretch>
          </a:blipFill>
        </p:spPr>
      </p:sp>
    </p:spTree>
    <p:extLst>
      <p:ext uri="{BB962C8B-B14F-4D97-AF65-F5344CB8AC3E}">
        <p14:creationId xmlns:p14="http://schemas.microsoft.com/office/powerpoint/2010/main" val="389954675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39170" y="1675481"/>
            <a:ext cx="10245210" cy="4591463"/>
          </a:xfrm>
          <a:prstGeom prst="roundRect">
            <a:avLst>
              <a:gd name="adj" fmla="val 6140"/>
            </a:avLst>
          </a:prstGeom>
          <a:solidFill>
            <a:srgbClr val="24242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p:cNvPicPr>
            <a:picLocks noChangeAspect="1"/>
          </p:cNvPicPr>
          <p:nvPr/>
        </p:nvPicPr>
        <p:blipFill rotWithShape="1">
          <a:blip r:embed="rId3">
            <a:extLst>
              <a:ext uri="{28A0092B-C50C-407E-A947-70E740481C1C}">
                <a14:useLocalDpi xmlns:a14="http://schemas.microsoft.com/office/drawing/2010/main" val="0"/>
              </a:ext>
            </a:extLst>
          </a:blip>
          <a:srcRect l="4576" t="9040" r="2881" b="15706"/>
          <a:stretch/>
        </p:blipFill>
        <p:spPr>
          <a:xfrm>
            <a:off x="1126512" y="1833433"/>
            <a:ext cx="9870525" cy="4322748"/>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1547445" y="1249540"/>
            <a:ext cx="1461865"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a:t>
            </a:r>
            <a:r>
              <a:rPr lang="ar-SA" sz="1200" dirty="0" smtClean="0">
                <a:solidFill>
                  <a:srgbClr val="0070C0"/>
                </a:solidFill>
                <a:latin typeface="Alexandria SemiBold" pitchFamily="2" charset="-78"/>
                <a:cs typeface="Alexandria SemiBold" pitchFamily="2" charset="-78"/>
              </a:rPr>
              <a:t>المحاضرة</a:t>
            </a:r>
            <a:endParaRPr lang="ar-SA" sz="1200" dirty="0">
              <a:solidFill>
                <a:srgbClr val="0070C0"/>
              </a:solidFill>
              <a:latin typeface="Alexandria SemiBold" pitchFamily="2" charset="-78"/>
              <a:cs typeface="Alexandria SemiBold" pitchFamily="2" charset="-78"/>
            </a:endParaRPr>
          </a:p>
        </p:txBody>
      </p:sp>
      <p:sp>
        <p:nvSpPr>
          <p:cNvPr id="12" name="TextBox 11"/>
          <p:cNvSpPr txBox="1"/>
          <p:nvPr/>
        </p:nvSpPr>
        <p:spPr>
          <a:xfrm>
            <a:off x="3180525" y="917210"/>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3180525" y="1187539"/>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30698724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796367"/>
            <a:ext cx="5470732" cy="548916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56461" y="1126672"/>
            <a:ext cx="10583681" cy="5029200"/>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defRPr/>
            </a:pPr>
            <a:endParaRPr lang="ar-EG" sz="2400" b="1" dirty="0">
              <a:solidFill>
                <a:schemeClr val="tx1"/>
              </a:solidFill>
              <a:latin typeface="Alexandria SemiBold" pitchFamily="2" charset="-78"/>
              <a:ea typeface="Calibri" panose="020F0502020204030204" pitchFamily="34" charset="0"/>
              <a:cs typeface="Alexandria SemiBold"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575800" y="638350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066800" y="1776075"/>
            <a:ext cx="9873342" cy="918200"/>
          </a:xfrm>
          <a:prstGeom prst="rect">
            <a:avLst/>
          </a:prstGeom>
          <a:noFill/>
        </p:spPr>
        <p:txBody>
          <a:bodyPr wrap="square" rtlCol="0">
            <a:spAutoFit/>
          </a:bodyPr>
          <a:lstStyle/>
          <a:p>
            <a:pPr lvl="0" algn="justLow" rtl="1">
              <a:spcAft>
                <a:spcPts val="800"/>
              </a:spcAft>
              <a:defRPr/>
            </a:pPr>
            <a:r>
              <a:rPr lang="ar-SA" sz="2000" b="1" dirty="0" smtClean="0">
                <a:latin typeface="Alexandria SemiBold" pitchFamily="2" charset="-78"/>
                <a:ea typeface="Calibri" panose="020F0502020204030204" pitchFamily="34" charset="0"/>
                <a:cs typeface="Alexandria SemiBold" pitchFamily="2" charset="-78"/>
              </a:rPr>
              <a:t>   </a:t>
            </a:r>
            <a:r>
              <a:rPr lang="ar-EG" sz="2000" b="1" dirty="0" smtClean="0">
                <a:solidFill>
                  <a:srgbClr val="C00000"/>
                </a:solidFill>
                <a:latin typeface="Alexandria SemiBold" pitchFamily="2" charset="-78"/>
                <a:ea typeface="Calibri" panose="020F0502020204030204" pitchFamily="34" charset="0"/>
                <a:cs typeface="Alexandria SemiBold" pitchFamily="2" charset="-78"/>
              </a:rPr>
              <a:t>في </a:t>
            </a:r>
            <a:r>
              <a:rPr lang="ar-EG" sz="2000" b="1" dirty="0">
                <a:solidFill>
                  <a:srgbClr val="C00000"/>
                </a:solidFill>
                <a:latin typeface="Alexandria SemiBold" pitchFamily="2" charset="-78"/>
                <a:ea typeface="Calibri" panose="020F0502020204030204" pitchFamily="34" charset="0"/>
                <a:cs typeface="Alexandria SemiBold" pitchFamily="2" charset="-78"/>
              </a:rPr>
              <a:t>ختام هذه المحاضرة، يمكننا أن نستنتج </a:t>
            </a:r>
            <a:r>
              <a:rPr lang="ar-EG" sz="2000" b="1" dirty="0" smtClean="0">
                <a:solidFill>
                  <a:srgbClr val="C00000"/>
                </a:solidFill>
                <a:latin typeface="Alexandria SemiBold" pitchFamily="2" charset="-78"/>
                <a:ea typeface="Calibri" panose="020F0502020204030204" pitchFamily="34" charset="0"/>
                <a:cs typeface="Alexandria SemiBold" pitchFamily="2" charset="-78"/>
              </a:rPr>
              <a:t>أن</a:t>
            </a:r>
            <a:r>
              <a:rPr lang="ar-SA" sz="2000" b="1" dirty="0" smtClean="0">
                <a:solidFill>
                  <a:srgbClr val="C00000"/>
                </a:solidFill>
                <a:latin typeface="Alexandria SemiBold" pitchFamily="2" charset="-78"/>
                <a:ea typeface="Calibri" panose="020F0502020204030204" pitchFamily="34" charset="0"/>
                <a:cs typeface="Alexandria SemiBold" pitchFamily="2" charset="-78"/>
              </a:rPr>
              <a:t>:</a:t>
            </a:r>
          </a:p>
          <a:p>
            <a:pPr algn="r" rtl="1">
              <a:lnSpc>
                <a:spcPct val="150000"/>
              </a:lnSpc>
            </a:pPr>
            <a:r>
              <a:rPr lang="ar-SA" dirty="0" smtClean="0">
                <a:solidFill>
                  <a:srgbClr val="000000"/>
                </a:solidFill>
                <a:latin typeface="Alexandria SemiBold" pitchFamily="2" charset="-78"/>
                <a:cs typeface="Alexandria SemiBold" pitchFamily="2" charset="-78"/>
              </a:rPr>
              <a:t> </a:t>
            </a:r>
            <a:r>
              <a:rPr lang="ar-SA" sz="1600" dirty="0" smtClean="0">
                <a:latin typeface="Alexandria" pitchFamily="2" charset="-78"/>
                <a:cs typeface="Alexandria" pitchFamily="2" charset="-78"/>
              </a:rPr>
              <a:t>   </a:t>
            </a:r>
            <a:endParaRPr lang="ar-SA"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F9A80F9F-74DB-1D57-04E8-E20E92A09B0A}"/>
              </a:ext>
            </a:extLst>
          </p:cNvPr>
          <p:cNvSpPr txBox="1"/>
          <p:nvPr/>
        </p:nvSpPr>
        <p:spPr>
          <a:xfrm>
            <a:off x="2985933" y="1028370"/>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
        <p:nvSpPr>
          <p:cNvPr id="3" name="Rectangle 2"/>
          <p:cNvSpPr/>
          <p:nvPr/>
        </p:nvSpPr>
        <p:spPr>
          <a:xfrm>
            <a:off x="436832" y="2217349"/>
            <a:ext cx="10148511" cy="3831818"/>
          </a:xfrm>
          <a:prstGeom prst="rect">
            <a:avLst/>
          </a:prstGeom>
        </p:spPr>
        <p:txBody>
          <a:bodyPr wrap="square">
            <a:spAutoFit/>
          </a:bodyPr>
          <a:lstStyle/>
          <a:p>
            <a:pPr algn="r" rtl="1">
              <a:lnSpc>
                <a:spcPct val="150000"/>
              </a:lnSpc>
            </a:pPr>
            <a:r>
              <a:rPr lang="ar-SA" dirty="0">
                <a:solidFill>
                  <a:srgbClr val="000000"/>
                </a:solidFill>
                <a:latin typeface="Alexandria SemiBold" pitchFamily="2" charset="-78"/>
                <a:cs typeface="Alexandria SemiBold" pitchFamily="2" charset="-78"/>
              </a:rPr>
              <a:t>العلاقة بين الاحتراق </a:t>
            </a:r>
            <a:r>
              <a:rPr lang="ar-SA" dirty="0" smtClean="0">
                <a:solidFill>
                  <a:srgbClr val="000000"/>
                </a:solidFill>
                <a:latin typeface="Alexandria SemiBold" pitchFamily="2" charset="-78"/>
                <a:cs typeface="Alexandria SemiBold" pitchFamily="2" charset="-78"/>
              </a:rPr>
              <a:t>الوظيفي </a:t>
            </a:r>
            <a:r>
              <a:rPr lang="ar-SA" dirty="0">
                <a:solidFill>
                  <a:srgbClr val="000000"/>
                </a:solidFill>
                <a:latin typeface="Alexandria SemiBold" pitchFamily="2" charset="-78"/>
                <a:cs typeface="Alexandria SemiBold" pitchFamily="2" charset="-78"/>
              </a:rPr>
              <a:t>والرضا الوظيفي</a:t>
            </a:r>
          </a:p>
          <a:p>
            <a:pPr marL="285750" indent="-285750" algn="r" rtl="1">
              <a:lnSpc>
                <a:spcPct val="150000"/>
              </a:lnSpc>
              <a:buFont typeface="Wingdings" panose="05000000000000000000" pitchFamily="2" charset="2"/>
              <a:buChar char="q"/>
            </a:pPr>
            <a:r>
              <a:rPr lang="ar-SA" dirty="0" smtClean="0">
                <a:solidFill>
                  <a:srgbClr val="0070C0"/>
                </a:solidFill>
                <a:latin typeface="Alexandria" pitchFamily="2" charset="-78"/>
                <a:cs typeface="Alexandria" pitchFamily="2" charset="-78"/>
              </a:rPr>
              <a:t>الاحتراق الوظيفي </a:t>
            </a:r>
            <a:r>
              <a:rPr lang="ar-SA" dirty="0">
                <a:latin typeface="Alexandria" pitchFamily="2" charset="-78"/>
                <a:cs typeface="Alexandria" pitchFamily="2" charset="-78"/>
              </a:rPr>
              <a:t>هو حالة من التعب الجسدي والعاطفي والعقلي الناتج عن الضغط المستمر في العمل، مما يؤدي إلى تراجع الأداء والشعور بالإرهاق</a:t>
            </a:r>
            <a:r>
              <a:rPr lang="ar-SA" dirty="0" smtClean="0">
                <a:latin typeface="Alexandria" pitchFamily="2" charset="-78"/>
                <a:cs typeface="Alexandria" pitchFamily="2" charset="-78"/>
              </a:rPr>
              <a:t>.</a:t>
            </a:r>
            <a:r>
              <a:rPr lang="ar-SA" dirty="0">
                <a:latin typeface="Alexandria" pitchFamily="2" charset="-78"/>
                <a:cs typeface="Alexandria" pitchFamily="2" charset="-78"/>
              </a:rPr>
              <a:t> قد يؤثر الاحتراق الوظيفي بشكل سلبي على الصحة العامة والرضا </a:t>
            </a:r>
            <a:r>
              <a:rPr lang="ar-SA" dirty="0" smtClean="0">
                <a:latin typeface="Alexandria" pitchFamily="2" charset="-78"/>
                <a:cs typeface="Alexandria" pitchFamily="2" charset="-78"/>
              </a:rPr>
              <a:t>الوظيفي </a:t>
            </a:r>
            <a:r>
              <a:rPr lang="ar-SA" dirty="0">
                <a:latin typeface="Alexandria" pitchFamily="2" charset="-78"/>
                <a:cs typeface="Alexandria" pitchFamily="2" charset="-78"/>
              </a:rPr>
              <a:t>للفرد.</a:t>
            </a:r>
          </a:p>
          <a:p>
            <a:pPr marL="285750" indent="-285750" algn="r" rtl="1">
              <a:lnSpc>
                <a:spcPct val="150000"/>
              </a:lnSpc>
              <a:buFont typeface="Wingdings" panose="05000000000000000000" pitchFamily="2" charset="2"/>
              <a:buChar char="q"/>
            </a:pPr>
            <a:r>
              <a:rPr lang="ar-SA" dirty="0" smtClean="0">
                <a:solidFill>
                  <a:srgbClr val="0070C0"/>
                </a:solidFill>
                <a:latin typeface="Alexandria" pitchFamily="2" charset="-78"/>
                <a:cs typeface="Alexandria" pitchFamily="2" charset="-78"/>
              </a:rPr>
              <a:t>الرضا </a:t>
            </a:r>
            <a:r>
              <a:rPr lang="ar-SA" dirty="0">
                <a:solidFill>
                  <a:srgbClr val="0070C0"/>
                </a:solidFill>
                <a:latin typeface="Alexandria" pitchFamily="2" charset="-78"/>
                <a:cs typeface="Alexandria" pitchFamily="2" charset="-78"/>
              </a:rPr>
              <a:t>الوظيفي </a:t>
            </a:r>
            <a:r>
              <a:rPr lang="ar-SA" dirty="0" smtClean="0">
                <a:latin typeface="Alexandria" pitchFamily="2" charset="-78"/>
                <a:cs typeface="Alexandria" pitchFamily="2" charset="-78"/>
              </a:rPr>
              <a:t>هو الشعور بالارتياح والرضا عن العمل، الذي يتضمن عوامل مثل الأجر، بيئة العمل، العلاقات مع الزملاء، وفرص التطوير والتدريب.</a:t>
            </a:r>
          </a:p>
          <a:p>
            <a:pPr algn="r" rtl="1">
              <a:lnSpc>
                <a:spcPct val="150000"/>
              </a:lnSpc>
            </a:pPr>
            <a:r>
              <a:rPr lang="ar-SA" dirty="0" smtClean="0">
                <a:latin typeface="Alexandria" pitchFamily="2" charset="-78"/>
                <a:cs typeface="Alexandria" pitchFamily="2" charset="-78"/>
              </a:rPr>
              <a:t>    </a:t>
            </a:r>
            <a:r>
              <a:rPr lang="ar-SA" dirty="0" smtClean="0">
                <a:solidFill>
                  <a:srgbClr val="002060"/>
                </a:solidFill>
                <a:latin typeface="Alexandria" pitchFamily="2" charset="-78"/>
                <a:cs typeface="Alexandria" pitchFamily="2" charset="-78"/>
              </a:rPr>
              <a:t>الاحتراق الوظيفي </a:t>
            </a:r>
            <a:r>
              <a:rPr lang="ar-SA" dirty="0">
                <a:solidFill>
                  <a:srgbClr val="002060"/>
                </a:solidFill>
                <a:latin typeface="Alexandria" pitchFamily="2" charset="-78"/>
                <a:cs typeface="Alexandria" pitchFamily="2" charset="-78"/>
              </a:rPr>
              <a:t>يمكن أن يؤدي إلى انخفاض مستوى الرضا الوظيفي. عندما يشعر الفرد بالإرهاق، يصبح أقل قدرة على الاستمتاع </a:t>
            </a:r>
            <a:r>
              <a:rPr lang="ar-SA" dirty="0" smtClean="0">
                <a:solidFill>
                  <a:srgbClr val="002060"/>
                </a:solidFill>
                <a:latin typeface="Alexandria" pitchFamily="2" charset="-78"/>
                <a:cs typeface="Alexandria" pitchFamily="2" charset="-78"/>
              </a:rPr>
              <a:t>بعمله</a:t>
            </a:r>
            <a:r>
              <a:rPr lang="ar-SA" dirty="0">
                <a:solidFill>
                  <a:srgbClr val="002060"/>
                </a:solidFill>
                <a:latin typeface="Alexandria" pitchFamily="2" charset="-78"/>
                <a:cs typeface="Alexandria" pitchFamily="2" charset="-78"/>
              </a:rPr>
              <a:t>.</a:t>
            </a:r>
            <a:r>
              <a:rPr lang="ar-SA" dirty="0" smtClean="0">
                <a:solidFill>
                  <a:srgbClr val="002060"/>
                </a:solidFill>
                <a:latin typeface="Alexandria" pitchFamily="2" charset="-78"/>
                <a:cs typeface="Alexandria" pitchFamily="2" charset="-78"/>
              </a:rPr>
              <a:t> كما </a:t>
            </a:r>
            <a:r>
              <a:rPr lang="ar-SA" dirty="0">
                <a:solidFill>
                  <a:srgbClr val="002060"/>
                </a:solidFill>
                <a:latin typeface="Alexandria" pitchFamily="2" charset="-78"/>
                <a:cs typeface="Alexandria" pitchFamily="2" charset="-78"/>
              </a:rPr>
              <a:t>أن الأفراد الذين يشعرون بالرضا الوظيفي يميلون إلى مواجهة الاحتراق </a:t>
            </a:r>
            <a:r>
              <a:rPr lang="ar-SA" dirty="0" smtClean="0">
                <a:solidFill>
                  <a:srgbClr val="002060"/>
                </a:solidFill>
                <a:latin typeface="Alexandria" pitchFamily="2" charset="-78"/>
                <a:cs typeface="Alexandria" pitchFamily="2" charset="-78"/>
              </a:rPr>
              <a:t>الوظيفي </a:t>
            </a:r>
            <a:r>
              <a:rPr lang="ar-SA" dirty="0">
                <a:solidFill>
                  <a:srgbClr val="002060"/>
                </a:solidFill>
                <a:latin typeface="Alexandria" pitchFamily="2" charset="-78"/>
                <a:cs typeface="Alexandria" pitchFamily="2" charset="-78"/>
              </a:rPr>
              <a:t>بشكل أفضل، حيث </a:t>
            </a:r>
            <a:r>
              <a:rPr lang="ar-SA" dirty="0" smtClean="0">
                <a:solidFill>
                  <a:srgbClr val="002060"/>
                </a:solidFill>
                <a:latin typeface="Alexandria" pitchFamily="2" charset="-78"/>
                <a:cs typeface="Alexandria" pitchFamily="2" charset="-78"/>
              </a:rPr>
              <a:t>إن </a:t>
            </a:r>
            <a:r>
              <a:rPr lang="ar-SA" dirty="0">
                <a:solidFill>
                  <a:srgbClr val="002060"/>
                </a:solidFill>
                <a:latin typeface="Alexandria" pitchFamily="2" charset="-78"/>
                <a:cs typeface="Alexandria" pitchFamily="2" charset="-78"/>
              </a:rPr>
              <a:t>الرضا </a:t>
            </a:r>
            <a:r>
              <a:rPr lang="ar-SA" dirty="0" smtClean="0">
                <a:solidFill>
                  <a:srgbClr val="002060"/>
                </a:solidFill>
                <a:latin typeface="Alexandria" pitchFamily="2" charset="-78"/>
                <a:cs typeface="Alexandria" pitchFamily="2" charset="-78"/>
              </a:rPr>
              <a:t>يُعزز </a:t>
            </a:r>
            <a:r>
              <a:rPr lang="ar-SA" dirty="0">
                <a:solidFill>
                  <a:srgbClr val="002060"/>
                </a:solidFill>
                <a:latin typeface="Alexandria" pitchFamily="2" charset="-78"/>
                <a:cs typeface="Alexandria" pitchFamily="2" charset="-78"/>
              </a:rPr>
              <a:t>من التحفيز والدافع للعمل</a:t>
            </a:r>
            <a:r>
              <a:rPr lang="ar-SA" dirty="0" smtClean="0">
                <a:solidFill>
                  <a:srgbClr val="002060"/>
                </a:solidFill>
                <a:latin typeface="Alexandria" pitchFamily="2" charset="-78"/>
                <a:cs typeface="Alexandria" pitchFamily="2" charset="-78"/>
              </a:rPr>
              <a:t>.</a:t>
            </a:r>
            <a:endParaRPr lang="ar-SA" dirty="0">
              <a:solidFill>
                <a:srgbClr val="002060"/>
              </a:solidFill>
              <a:latin typeface="Alexandria" pitchFamily="2" charset="-78"/>
              <a:cs typeface="Alexandria" pitchFamily="2" charset="-78"/>
            </a:endParaRPr>
          </a:p>
        </p:txBody>
      </p:sp>
    </p:spTree>
    <p:extLst>
      <p:ext uri="{BB962C8B-B14F-4D97-AF65-F5344CB8AC3E}">
        <p14:creationId xmlns:p14="http://schemas.microsoft.com/office/powerpoint/2010/main" val="107658265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1093877"/>
            <a:ext cx="4128422" cy="495046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05912" y="1285192"/>
            <a:ext cx="9905631" cy="46816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7610098" y="1297878"/>
            <a:ext cx="2793484" cy="583878"/>
          </a:xfrm>
          <a:prstGeom prst="rect">
            <a:avLst/>
          </a:prstGeom>
          <a:noFill/>
        </p:spPr>
        <p:txBody>
          <a:bodyPr wrap="square" rtlCol="0">
            <a:spAutoFit/>
          </a:bodyPr>
          <a:lstStyle/>
          <a:p>
            <a:pPr lvl="0" algn="ctr" rtl="1">
              <a:lnSpc>
                <a:spcPct val="150000"/>
              </a:lnSpc>
              <a:spcAft>
                <a:spcPts val="800"/>
              </a:spcAft>
              <a:defRPr/>
            </a:pPr>
            <a:r>
              <a:rPr lang="ar-SA" sz="2400" b="1" dirty="0">
                <a:solidFill>
                  <a:srgbClr val="002060"/>
                </a:solidFill>
                <a:latin typeface="Alexandria SemiBold" pitchFamily="2" charset="-78"/>
                <a:ea typeface="Calibri" panose="020F0502020204030204" pitchFamily="34" charset="0"/>
                <a:cs typeface="Alexandria SemiBold" pitchFamily="2" charset="-78"/>
              </a:rPr>
              <a:t>المصادر والمراجع:</a:t>
            </a:r>
            <a:endParaRPr lang="ar-EG" sz="2400" b="1" dirty="0">
              <a:solidFill>
                <a:srgbClr val="002060"/>
              </a:solidFill>
              <a:latin typeface="Alexandria SemiBold" pitchFamily="2" charset="-78"/>
              <a:ea typeface="Calibri" panose="020F0502020204030204" pitchFamily="34" charset="0"/>
              <a:cs typeface="Alexandria SemiBold" pitchFamily="2" charset="-78"/>
            </a:endParaRPr>
          </a:p>
        </p:txBody>
      </p:sp>
      <p:sp>
        <p:nvSpPr>
          <p:cNvPr id="9" name="TextBox 8">
            <a:extLst>
              <a:ext uri="{FF2B5EF4-FFF2-40B4-BE49-F238E27FC236}">
                <a16:creationId xmlns:a16="http://schemas.microsoft.com/office/drawing/2014/main" id="{F9A80F9F-74DB-1D57-04E8-E20E92A09B0A}"/>
              </a:ext>
            </a:extLst>
          </p:cNvPr>
          <p:cNvSpPr txBox="1"/>
          <p:nvPr/>
        </p:nvSpPr>
        <p:spPr>
          <a:xfrm>
            <a:off x="927463" y="1973768"/>
            <a:ext cx="9645262" cy="3901068"/>
          </a:xfrm>
          <a:prstGeom prst="rect">
            <a:avLst/>
          </a:prstGeom>
          <a:noFill/>
        </p:spPr>
        <p:txBody>
          <a:bodyPr wrap="square" rtlCol="0">
            <a:spAutoFit/>
          </a:bodyPr>
          <a:lstStyle/>
          <a:p>
            <a:pPr algn="r" rtl="1">
              <a:lnSpc>
                <a:spcPct val="150000"/>
              </a:lnSpc>
            </a:pPr>
            <a:endParaRPr lang="ar-SA" sz="300"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dirty="0">
                <a:latin typeface="Alexandria" charset="0"/>
                <a:cs typeface="Alexandria" charset="0"/>
              </a:rPr>
              <a:t>حسني نصر، إسلام عبد الرؤوف، مستوى الاحتراق النَّفسيّ لدى الإعلاميّين في تليفزيون سلطنة عُمان: دراسة ميدانية خلال عام </a:t>
            </a:r>
            <a:r>
              <a:rPr lang="en-US" dirty="0">
                <a:latin typeface="Alexandria" charset="0"/>
                <a:cs typeface="Alexandria" charset="0"/>
              </a:rPr>
              <a:t>2022</a:t>
            </a:r>
            <a:r>
              <a:rPr lang="ar-SA" dirty="0">
                <a:latin typeface="Alexandria" charset="0"/>
                <a:cs typeface="Alexandria" charset="0"/>
              </a:rPr>
              <a:t>م، مجلة الآداب والعلوم الاجتماعية، سلطنة عمان، جامعة قابوس، المجلد: 14 ، العدد: 1، أبريل 2023.</a:t>
            </a:r>
            <a:endParaRPr lang="en-US" dirty="0">
              <a:latin typeface="Alexandria" charset="0"/>
              <a:cs typeface="Alexandria" charset="0"/>
            </a:endParaRPr>
          </a:p>
          <a:p>
            <a:pPr marL="342900" indent="-342900" algn="r" rtl="1">
              <a:lnSpc>
                <a:spcPct val="150000"/>
              </a:lnSpc>
              <a:buFont typeface="+mj-lt"/>
              <a:buAutoNum type="arabicPeriod"/>
            </a:pPr>
            <a:r>
              <a:rPr lang="ar-SA" dirty="0" smtClean="0">
                <a:latin typeface="Alexandria" charset="0"/>
                <a:cs typeface="Alexandria" charset="0"/>
              </a:rPr>
              <a:t>طلعت </a:t>
            </a:r>
            <a:r>
              <a:rPr lang="ar-SA" dirty="0">
                <a:latin typeface="Alexandria" charset="0"/>
                <a:cs typeface="Alexandria" charset="0"/>
              </a:rPr>
              <a:t>حكيم، علم النفس الإعلامي: رؤى معاصرة ودراسات تطبيقية، ( القاهرة: مكتبة الأنجلو المصرية، 2020).</a:t>
            </a:r>
            <a:endParaRPr lang="en-US" dirty="0">
              <a:latin typeface="Alexandria" charset="0"/>
              <a:cs typeface="Alexandria" charset="0"/>
            </a:endParaRPr>
          </a:p>
          <a:p>
            <a:pPr marL="342900" indent="-342900" algn="r" rtl="1">
              <a:lnSpc>
                <a:spcPct val="150000"/>
              </a:lnSpc>
              <a:buFont typeface="+mj-lt"/>
              <a:buAutoNum type="arabicPeriod"/>
            </a:pPr>
            <a:r>
              <a:rPr lang="ar-SA" dirty="0">
                <a:latin typeface="Alexandria" charset="0"/>
                <a:cs typeface="Alexandria" charset="0"/>
              </a:rPr>
              <a:t>على القرني، نموذج مقترح لأثر الاحتراق الوظيفي على أداء الموظفين ودرجة الرضا الوظيفي لهم، المجلة العربية للإدارة، مجلد: 42، العدد:2، 2022.</a:t>
            </a:r>
          </a:p>
          <a:p>
            <a:pPr marL="342900" indent="-342900" algn="r" rtl="1">
              <a:lnSpc>
                <a:spcPct val="150000"/>
              </a:lnSpc>
              <a:buFont typeface="+mj-lt"/>
              <a:buAutoNum type="arabicPeriod"/>
            </a:pPr>
            <a:r>
              <a:rPr lang="ar-SA" dirty="0" smtClean="0">
                <a:latin typeface="Alexandria" charset="0"/>
                <a:cs typeface="Alexandria" charset="0"/>
              </a:rPr>
              <a:t>نبيهة </a:t>
            </a:r>
            <a:r>
              <a:rPr lang="ar-SA" dirty="0">
                <a:latin typeface="Alexandria" charset="0"/>
                <a:cs typeface="Alexandria" charset="0"/>
              </a:rPr>
              <a:t>صالح السامرائي، علم النفس الإعلامي (مفاهيم – نظريات – تطبيقات)، ( عمان: دار المناهج للنشر والتوزيع، ط 1 ، 2007</a:t>
            </a:r>
            <a:r>
              <a:rPr lang="ar-SA" dirty="0" smtClean="0">
                <a:latin typeface="Alexandria" charset="0"/>
                <a:cs typeface="Alexandria" charset="0"/>
              </a:rPr>
              <a:t>).</a:t>
            </a:r>
            <a:endParaRPr lang="en-US" dirty="0">
              <a:latin typeface="Alexandria" charset="0"/>
              <a:cs typeface="Alexandria" charset="0"/>
            </a:endParaRPr>
          </a:p>
        </p:txBody>
      </p:sp>
    </p:spTree>
    <p:extLst>
      <p:ext uri="{BB962C8B-B14F-4D97-AF65-F5344CB8AC3E}">
        <p14:creationId xmlns:p14="http://schemas.microsoft.com/office/powerpoint/2010/main" val="246272162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72031535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93194</TotalTime>
  <Words>4829</Words>
  <Application>Microsoft Office PowerPoint</Application>
  <PresentationFormat>Widescreen</PresentationFormat>
  <Paragraphs>463</Paragraphs>
  <Slides>42</Slides>
  <Notes>41</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42</vt:i4>
      </vt:variant>
    </vt:vector>
  </HeadingPairs>
  <TitlesOfParts>
    <vt:vector size="54" baseType="lpstr">
      <vt:lpstr>Adobe Arabic</vt:lpstr>
      <vt:lpstr>Wingdings</vt:lpstr>
      <vt:lpstr>Adobe Caslon Pro</vt:lpstr>
      <vt:lpstr>Arial</vt:lpstr>
      <vt:lpstr>Calibri Light</vt:lpstr>
      <vt:lpstr>Roboto Light</vt:lpstr>
      <vt:lpstr>Alexandria SemiBold</vt:lpstr>
      <vt:lpstr>Alexandria ExtraBold</vt:lpstr>
      <vt:lpstr>Alexandria</vt:lpstr>
      <vt:lpstr>Calibri</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3534</cp:revision>
  <dcterms:created xsi:type="dcterms:W3CDTF">2023-04-29T09:08:23Z</dcterms:created>
  <dcterms:modified xsi:type="dcterms:W3CDTF">2025-04-15T14:01:41Z</dcterms:modified>
</cp:coreProperties>
</file>