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4.xml" ContentType="application/vnd.openxmlformats-officedocument.presentationml.tags+xml"/>
  <Override PartName="/ppt/notesSlides/notesSlide21.xml" ContentType="application/vnd.openxmlformats-officedocument.presentationml.notesSlide+xml"/>
  <Override PartName="/ppt/tags/tag5.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8"/>
  </p:notesMasterIdLst>
  <p:sldIdLst>
    <p:sldId id="514" r:id="rId5"/>
    <p:sldId id="256" r:id="rId6"/>
    <p:sldId id="518" r:id="rId7"/>
    <p:sldId id="496" r:id="rId8"/>
    <p:sldId id="497" r:id="rId9"/>
    <p:sldId id="498" r:id="rId10"/>
    <p:sldId id="499" r:id="rId11"/>
    <p:sldId id="505" r:id="rId12"/>
    <p:sldId id="506" r:id="rId13"/>
    <p:sldId id="507" r:id="rId14"/>
    <p:sldId id="513" r:id="rId15"/>
    <p:sldId id="510" r:id="rId16"/>
    <p:sldId id="511" r:id="rId17"/>
    <p:sldId id="503" r:id="rId18"/>
    <p:sldId id="517" r:id="rId19"/>
    <p:sldId id="520" r:id="rId20"/>
    <p:sldId id="521" r:id="rId21"/>
    <p:sldId id="531" r:id="rId22"/>
    <p:sldId id="260" r:id="rId23"/>
    <p:sldId id="261" r:id="rId24"/>
    <p:sldId id="262" r:id="rId25"/>
    <p:sldId id="263" r:id="rId26"/>
    <p:sldId id="264" r:id="rId27"/>
    <p:sldId id="257" r:id="rId28"/>
    <p:sldId id="530" r:id="rId29"/>
    <p:sldId id="529" r:id="rId30"/>
    <p:sldId id="265" r:id="rId31"/>
    <p:sldId id="266" r:id="rId32"/>
    <p:sldId id="267" r:id="rId33"/>
    <p:sldId id="268" r:id="rId34"/>
    <p:sldId id="269" r:id="rId35"/>
    <p:sldId id="270" r:id="rId36"/>
    <p:sldId id="271" r:id="rId37"/>
    <p:sldId id="272" r:id="rId38"/>
    <p:sldId id="273" r:id="rId39"/>
    <p:sldId id="274" r:id="rId40"/>
    <p:sldId id="532" r:id="rId41"/>
    <p:sldId id="533" r:id="rId42"/>
    <p:sldId id="534" r:id="rId43"/>
    <p:sldId id="535" r:id="rId44"/>
    <p:sldId id="536" r:id="rId45"/>
    <p:sldId id="537" r:id="rId46"/>
    <p:sldId id="539" r:id="rId47"/>
    <p:sldId id="540" r:id="rId48"/>
    <p:sldId id="546" r:id="rId49"/>
    <p:sldId id="542" r:id="rId50"/>
    <p:sldId id="543" r:id="rId51"/>
    <p:sldId id="545" r:id="rId52"/>
    <p:sldId id="544" r:id="rId53"/>
    <p:sldId id="275" r:id="rId54"/>
    <p:sldId id="277" r:id="rId55"/>
    <p:sldId id="538" r:id="rId56"/>
    <p:sldId id="278" r:id="rId57"/>
    <p:sldId id="283" r:id="rId58"/>
    <p:sldId id="525" r:id="rId59"/>
    <p:sldId id="526" r:id="rId60"/>
    <p:sldId id="547" r:id="rId61"/>
    <p:sldId id="548" r:id="rId62"/>
    <p:sldId id="549" r:id="rId63"/>
    <p:sldId id="550" r:id="rId64"/>
    <p:sldId id="551" r:id="rId65"/>
    <p:sldId id="519" r:id="rId66"/>
    <p:sldId id="349"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4"/>
            <p14:sldId id="256"/>
            <p14:sldId id="518"/>
            <p14:sldId id="496"/>
            <p14:sldId id="497"/>
            <p14:sldId id="498"/>
            <p14:sldId id="499"/>
            <p14:sldId id="505"/>
            <p14:sldId id="506"/>
            <p14:sldId id="507"/>
            <p14:sldId id="513"/>
            <p14:sldId id="510"/>
            <p14:sldId id="511"/>
            <p14:sldId id="503"/>
            <p14:sldId id="517"/>
            <p14:sldId id="520"/>
            <p14:sldId id="521"/>
            <p14:sldId id="531"/>
            <p14:sldId id="260"/>
            <p14:sldId id="261"/>
            <p14:sldId id="262"/>
            <p14:sldId id="263"/>
            <p14:sldId id="264"/>
            <p14:sldId id="257"/>
            <p14:sldId id="530"/>
            <p14:sldId id="529"/>
            <p14:sldId id="265"/>
            <p14:sldId id="266"/>
            <p14:sldId id="267"/>
            <p14:sldId id="268"/>
            <p14:sldId id="269"/>
            <p14:sldId id="270"/>
            <p14:sldId id="271"/>
            <p14:sldId id="272"/>
            <p14:sldId id="273"/>
            <p14:sldId id="274"/>
            <p14:sldId id="532"/>
            <p14:sldId id="533"/>
            <p14:sldId id="534"/>
            <p14:sldId id="535"/>
            <p14:sldId id="536"/>
            <p14:sldId id="537"/>
            <p14:sldId id="539"/>
            <p14:sldId id="540"/>
            <p14:sldId id="546"/>
            <p14:sldId id="542"/>
            <p14:sldId id="543"/>
            <p14:sldId id="545"/>
            <p14:sldId id="544"/>
            <p14:sldId id="275"/>
            <p14:sldId id="277"/>
            <p14:sldId id="538"/>
            <p14:sldId id="278"/>
            <p14:sldId id="283"/>
            <p14:sldId id="525"/>
            <p14:sldId id="526"/>
            <p14:sldId id="547"/>
            <p14:sldId id="548"/>
            <p14:sldId id="549"/>
            <p14:sldId id="550"/>
            <p14:sldId id="551"/>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notesMaster" Target="notesMasters/notesMaster1.xml"/><Relationship Id="rId7" Type="http://schemas.openxmlformats.org/officeDocument/2006/relationships/slide" Target="slides/slide3.xml"/><Relationship Id="rId71"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06565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6386"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BBC7E7D-48C8-45A2-B942-286B49E87A75}" type="slidenum">
              <a:rPr lang="ar-SA" sz="1200"/>
              <a:pPr algn="l" eaLnBrk="1" hangingPunct="1"/>
              <a:t>18</a:t>
            </a:fld>
            <a:endParaRPr lang="en-US" sz="1200"/>
          </a:p>
        </p:txBody>
      </p:sp>
      <p:sp>
        <p:nvSpPr>
          <p:cNvPr id="656387" name="Rectangle 2"/>
          <p:cNvSpPr>
            <a:spLocks noGrp="1" noRot="1" noChangeAspect="1" noChangeArrowheads="1" noTextEdit="1"/>
          </p:cNvSpPr>
          <p:nvPr>
            <p:ph type="sldImg"/>
          </p:nvPr>
        </p:nvSpPr>
        <p:spPr>
          <a:xfrm>
            <a:off x="382588" y="685800"/>
            <a:ext cx="6092825" cy="3427413"/>
          </a:xfrm>
          <a:ln/>
        </p:spPr>
      </p:sp>
      <p:sp>
        <p:nvSpPr>
          <p:cNvPr id="6563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40756323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7410" name="Rectangle 2"/>
          <p:cNvSpPr>
            <a:spLocks noGrp="1" noRot="1" noChangeAspect="1" noChangeArrowheads="1" noTextEdit="1"/>
          </p:cNvSpPr>
          <p:nvPr>
            <p:ph type="sldImg"/>
          </p:nvPr>
        </p:nvSpPr>
        <p:spPr>
          <a:xfrm>
            <a:off x="382588" y="685800"/>
            <a:ext cx="6092825" cy="3427413"/>
          </a:xfrm>
          <a:ln/>
        </p:spPr>
      </p:sp>
      <p:sp>
        <p:nvSpPr>
          <p:cNvPr id="6574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8434" name="Rectangle 2"/>
          <p:cNvSpPr>
            <a:spLocks noGrp="1" noRot="1" noChangeAspect="1" noChangeArrowheads="1" noTextEdit="1"/>
          </p:cNvSpPr>
          <p:nvPr>
            <p:ph type="sldImg"/>
          </p:nvPr>
        </p:nvSpPr>
        <p:spPr>
          <a:xfrm>
            <a:off x="382588" y="685800"/>
            <a:ext cx="6092825" cy="3427413"/>
          </a:xfrm>
          <a:ln/>
        </p:spPr>
      </p:sp>
      <p:sp>
        <p:nvSpPr>
          <p:cNvPr id="6584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945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1A45C7CD-AE69-420B-A413-D42CED5A0391}" type="slidenum">
              <a:rPr lang="ar-SA" sz="1200"/>
              <a:pPr algn="l" eaLnBrk="1" hangingPunct="1"/>
              <a:t>21</a:t>
            </a:fld>
            <a:endParaRPr lang="en-US" sz="1200"/>
          </a:p>
        </p:txBody>
      </p:sp>
      <p:sp>
        <p:nvSpPr>
          <p:cNvPr id="659459" name="Rectangle 2"/>
          <p:cNvSpPr>
            <a:spLocks noGrp="1" noRot="1" noChangeAspect="1" noChangeArrowheads="1" noTextEdit="1"/>
          </p:cNvSpPr>
          <p:nvPr>
            <p:ph type="sldImg"/>
          </p:nvPr>
        </p:nvSpPr>
        <p:spPr>
          <a:xfrm>
            <a:off x="382588" y="685800"/>
            <a:ext cx="6092825" cy="3427413"/>
          </a:xfrm>
          <a:ln/>
        </p:spPr>
      </p:sp>
      <p:sp>
        <p:nvSpPr>
          <p:cNvPr id="659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482"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9506C98-3F28-4698-94B0-D42604DF9FCF}" type="slidenum">
              <a:rPr lang="ar-SA" sz="1200"/>
              <a:pPr algn="l" eaLnBrk="1" hangingPunct="1"/>
              <a:t>22</a:t>
            </a:fld>
            <a:endParaRPr lang="en-US" sz="1200"/>
          </a:p>
        </p:txBody>
      </p:sp>
      <p:sp>
        <p:nvSpPr>
          <p:cNvPr id="660483" name="Rectangle 2"/>
          <p:cNvSpPr>
            <a:spLocks noGrp="1" noRot="1" noChangeAspect="1" noChangeArrowheads="1" noTextEdit="1"/>
          </p:cNvSpPr>
          <p:nvPr>
            <p:ph type="sldImg"/>
          </p:nvPr>
        </p:nvSpPr>
        <p:spPr>
          <a:xfrm>
            <a:off x="382588" y="685800"/>
            <a:ext cx="6092825" cy="3427413"/>
          </a:xfrm>
          <a:ln/>
        </p:spPr>
      </p:sp>
      <p:sp>
        <p:nvSpPr>
          <p:cNvPr id="6604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1506" name="Rectangle 2"/>
          <p:cNvSpPr>
            <a:spLocks noGrp="1" noRot="1" noChangeAspect="1" noChangeArrowheads="1" noTextEdit="1"/>
          </p:cNvSpPr>
          <p:nvPr>
            <p:ph type="sldImg"/>
          </p:nvPr>
        </p:nvSpPr>
        <p:spPr>
          <a:xfrm>
            <a:off x="382588" y="685800"/>
            <a:ext cx="6092825" cy="3427413"/>
          </a:xfrm>
          <a:ln/>
        </p:spPr>
      </p:sp>
      <p:sp>
        <p:nvSpPr>
          <p:cNvPr id="661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4338" name="Rectangle 2"/>
          <p:cNvSpPr>
            <a:spLocks noGrp="1" noRot="1" noChangeAspect="1" noChangeArrowheads="1" noTextEdit="1"/>
          </p:cNvSpPr>
          <p:nvPr>
            <p:ph type="sldImg"/>
          </p:nvPr>
        </p:nvSpPr>
        <p:spPr>
          <a:xfrm>
            <a:off x="382588" y="685800"/>
            <a:ext cx="6092825" cy="3427413"/>
          </a:xfrm>
          <a:ln/>
        </p:spPr>
      </p:sp>
      <p:sp>
        <p:nvSpPr>
          <p:cNvPr id="6543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1818028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4338" name="Rectangle 2"/>
          <p:cNvSpPr>
            <a:spLocks noGrp="1" noRot="1" noChangeAspect="1" noChangeArrowheads="1" noTextEdit="1"/>
          </p:cNvSpPr>
          <p:nvPr>
            <p:ph type="sldImg"/>
          </p:nvPr>
        </p:nvSpPr>
        <p:spPr>
          <a:xfrm>
            <a:off x="382588" y="685800"/>
            <a:ext cx="6092825" cy="3427413"/>
          </a:xfrm>
          <a:ln/>
        </p:spPr>
      </p:sp>
      <p:sp>
        <p:nvSpPr>
          <p:cNvPr id="6543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10062530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2530" name="Slide Image Placeholder 1"/>
          <p:cNvSpPr>
            <a:spLocks noGrp="1" noRot="1" noChangeAspect="1" noTextEdit="1"/>
          </p:cNvSpPr>
          <p:nvPr>
            <p:ph type="sldImg"/>
          </p:nvPr>
        </p:nvSpPr>
        <p:spPr>
          <a:xfrm>
            <a:off x="382588" y="685800"/>
            <a:ext cx="6092825" cy="3427413"/>
          </a:xfrm>
          <a:ln/>
        </p:spPr>
      </p:sp>
      <p:sp>
        <p:nvSpPr>
          <p:cNvPr id="662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3554" name="Slide Image Placeholder 1"/>
          <p:cNvSpPr>
            <a:spLocks noGrp="1" noRot="1" noChangeAspect="1" noTextEdit="1"/>
          </p:cNvSpPr>
          <p:nvPr>
            <p:ph type="sldImg"/>
          </p:nvPr>
        </p:nvSpPr>
        <p:spPr>
          <a:xfrm>
            <a:off x="382588" y="685800"/>
            <a:ext cx="6092825" cy="3427413"/>
          </a:xfrm>
          <a:ln/>
        </p:spPr>
      </p:sp>
      <p:sp>
        <p:nvSpPr>
          <p:cNvPr id="6635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1932C1C-78CE-42A0-8F6A-672BA0931A37}" type="slidenum">
              <a:rPr lang="ar-SA" sz="1200"/>
              <a:pPr algn="l" eaLnBrk="1" hangingPunct="1"/>
              <a:t>29</a:t>
            </a:fld>
            <a:endParaRPr lang="en-US" sz="1200"/>
          </a:p>
        </p:txBody>
      </p:sp>
      <p:sp>
        <p:nvSpPr>
          <p:cNvPr id="664579" name="Rectangle 2"/>
          <p:cNvSpPr>
            <a:spLocks noGrp="1" noRot="1" noChangeAspect="1" noChangeArrowheads="1" noTextEdit="1"/>
          </p:cNvSpPr>
          <p:nvPr>
            <p:ph type="sldImg"/>
          </p:nvPr>
        </p:nvSpPr>
        <p:spPr>
          <a:xfrm>
            <a:off x="382588" y="685800"/>
            <a:ext cx="6092825" cy="3427413"/>
          </a:xfrm>
          <a:ln/>
        </p:spPr>
      </p:sp>
      <p:sp>
        <p:nvSpPr>
          <p:cNvPr id="66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02" name="Slide Image Placeholder 1"/>
          <p:cNvSpPr>
            <a:spLocks noGrp="1" noRot="1" noChangeAspect="1" noTextEdit="1"/>
          </p:cNvSpPr>
          <p:nvPr>
            <p:ph type="sldImg"/>
          </p:nvPr>
        </p:nvSpPr>
        <p:spPr>
          <a:xfrm>
            <a:off x="382588" y="685800"/>
            <a:ext cx="6092825" cy="3427413"/>
          </a:xfrm>
          <a:ln/>
        </p:spPr>
      </p:sp>
      <p:sp>
        <p:nvSpPr>
          <p:cNvPr id="66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6626"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BABE3FB5-FA62-42C0-933B-2544A039DD44}" type="slidenum">
              <a:rPr lang="ar-SA" sz="1200"/>
              <a:pPr algn="l" eaLnBrk="1" hangingPunct="1"/>
              <a:t>31</a:t>
            </a:fld>
            <a:endParaRPr lang="en-US" sz="1200"/>
          </a:p>
        </p:txBody>
      </p:sp>
      <p:sp>
        <p:nvSpPr>
          <p:cNvPr id="666627" name="Rectangle 2"/>
          <p:cNvSpPr>
            <a:spLocks noGrp="1" noRot="1" noChangeAspect="1" noChangeArrowheads="1" noTextEdit="1"/>
          </p:cNvSpPr>
          <p:nvPr>
            <p:ph type="sldImg"/>
          </p:nvPr>
        </p:nvSpPr>
        <p:spPr>
          <a:xfrm>
            <a:off x="382588" y="685800"/>
            <a:ext cx="6092825" cy="3427413"/>
          </a:xfrm>
          <a:ln/>
        </p:spPr>
      </p:sp>
      <p:sp>
        <p:nvSpPr>
          <p:cNvPr id="66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7650"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603DD01-CB56-4911-840F-976F9E7610C4}" type="slidenum">
              <a:rPr lang="ar-SA" sz="1200"/>
              <a:pPr algn="l" eaLnBrk="1" hangingPunct="1"/>
              <a:t>32</a:t>
            </a:fld>
            <a:endParaRPr lang="en-US" sz="1200"/>
          </a:p>
        </p:txBody>
      </p:sp>
      <p:sp>
        <p:nvSpPr>
          <p:cNvPr id="667651" name="Rectangle 2"/>
          <p:cNvSpPr>
            <a:spLocks noGrp="1" noRot="1" noChangeAspect="1" noChangeArrowheads="1" noTextEdit="1"/>
          </p:cNvSpPr>
          <p:nvPr>
            <p:ph type="sldImg"/>
          </p:nvPr>
        </p:nvSpPr>
        <p:spPr>
          <a:xfrm>
            <a:off x="382588" y="685800"/>
            <a:ext cx="6092825" cy="3427413"/>
          </a:xfrm>
          <a:ln/>
        </p:spPr>
      </p:sp>
      <p:sp>
        <p:nvSpPr>
          <p:cNvPr id="66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867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7D0F90BC-9B1E-4C12-951A-D58500C55FED}" type="slidenum">
              <a:rPr lang="ar-SA" sz="1200"/>
              <a:pPr algn="l" eaLnBrk="1" hangingPunct="1"/>
              <a:t>33</a:t>
            </a:fld>
            <a:endParaRPr lang="en-US" sz="1200"/>
          </a:p>
        </p:txBody>
      </p:sp>
      <p:sp>
        <p:nvSpPr>
          <p:cNvPr id="668675" name="Rectangle 2"/>
          <p:cNvSpPr>
            <a:spLocks noGrp="1" noRot="1" noChangeAspect="1" noChangeArrowheads="1" noTextEdit="1"/>
          </p:cNvSpPr>
          <p:nvPr>
            <p:ph type="sldImg"/>
          </p:nvPr>
        </p:nvSpPr>
        <p:spPr>
          <a:xfrm>
            <a:off x="382588" y="685800"/>
            <a:ext cx="6092825" cy="3427413"/>
          </a:xfrm>
          <a:ln/>
        </p:spPr>
      </p:sp>
      <p:sp>
        <p:nvSpPr>
          <p:cNvPr id="668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969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5C9A624B-326F-4681-9A9E-DAAB4797921A}" type="slidenum">
              <a:rPr lang="ar-SA" sz="1200"/>
              <a:pPr algn="l" eaLnBrk="1" hangingPunct="1"/>
              <a:t>34</a:t>
            </a:fld>
            <a:endParaRPr lang="en-US" sz="1200"/>
          </a:p>
        </p:txBody>
      </p:sp>
      <p:sp>
        <p:nvSpPr>
          <p:cNvPr id="669699" name="Rectangle 2"/>
          <p:cNvSpPr>
            <a:spLocks noGrp="1" noRot="1" noChangeAspect="1" noChangeArrowheads="1" noTextEdit="1"/>
          </p:cNvSpPr>
          <p:nvPr>
            <p:ph type="sldImg"/>
          </p:nvPr>
        </p:nvSpPr>
        <p:spPr>
          <a:xfrm>
            <a:off x="382588" y="685800"/>
            <a:ext cx="6092825" cy="3427413"/>
          </a:xfrm>
          <a:ln/>
        </p:spPr>
      </p:sp>
      <p:sp>
        <p:nvSpPr>
          <p:cNvPr id="6697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0722"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5345FFEA-ED00-401E-90F1-CD9D0A7D72DA}" type="slidenum">
              <a:rPr lang="ar-SA" sz="1200"/>
              <a:pPr algn="l" eaLnBrk="1" hangingPunct="1"/>
              <a:t>35</a:t>
            </a:fld>
            <a:endParaRPr lang="en-US" sz="1200"/>
          </a:p>
        </p:txBody>
      </p:sp>
      <p:sp>
        <p:nvSpPr>
          <p:cNvPr id="670723" name="Rectangle 2"/>
          <p:cNvSpPr>
            <a:spLocks noGrp="1" noRot="1" noChangeAspect="1" noChangeArrowheads="1" noTextEdit="1"/>
          </p:cNvSpPr>
          <p:nvPr>
            <p:ph type="sldImg"/>
          </p:nvPr>
        </p:nvSpPr>
        <p:spPr>
          <a:xfrm>
            <a:off x="382588" y="685800"/>
            <a:ext cx="6092825" cy="3427413"/>
          </a:xfrm>
          <a:ln/>
        </p:spPr>
      </p:sp>
      <p:sp>
        <p:nvSpPr>
          <p:cNvPr id="6707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1746"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8F1B1514-A2A5-4806-BEDD-26350A7F5544}" type="slidenum">
              <a:rPr lang="ar-SA" sz="1200"/>
              <a:pPr algn="l" eaLnBrk="1" hangingPunct="1"/>
              <a:t>36</a:t>
            </a:fld>
            <a:endParaRPr lang="en-US" sz="1200"/>
          </a:p>
        </p:txBody>
      </p:sp>
      <p:sp>
        <p:nvSpPr>
          <p:cNvPr id="671747" name="Rectangle 2"/>
          <p:cNvSpPr>
            <a:spLocks noGrp="1" noRot="1" noChangeAspect="1" noChangeArrowheads="1" noTextEdit="1"/>
          </p:cNvSpPr>
          <p:nvPr>
            <p:ph type="sldImg"/>
          </p:nvPr>
        </p:nvSpPr>
        <p:spPr>
          <a:xfrm>
            <a:off x="382588" y="685800"/>
            <a:ext cx="6092825" cy="3427413"/>
          </a:xfrm>
          <a:ln/>
        </p:spPr>
      </p:sp>
      <p:sp>
        <p:nvSpPr>
          <p:cNvPr id="67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6866"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l" defTabSz="990600" rtl="0" eaLnBrk="1" fontAlgn="auto" latinLnBrk="0" hangingPunct="1">
              <a:lnSpc>
                <a:spcPct val="100000"/>
              </a:lnSpc>
              <a:spcBef>
                <a:spcPts val="0"/>
              </a:spcBef>
              <a:spcAft>
                <a:spcPts val="0"/>
              </a:spcAft>
              <a:buClrTx/>
              <a:buSzTx/>
              <a:buFontTx/>
              <a:buNone/>
              <a:tabLst/>
              <a:defRPr/>
            </a:pPr>
            <a:fld id="{F61D97EA-F6C1-4DED-8BEA-03AA3D5B1980}" type="slidenum">
              <a:rPr kumimoji="0" lang="ar-SA" sz="1200" b="0" i="0" u="none" strike="noStrike" kern="1200" cap="none" spc="0" normalizeH="0" baseline="0" noProof="0">
                <a:ln>
                  <a:noFill/>
                </a:ln>
                <a:solidFill>
                  <a:prstClr val="black"/>
                </a:solidFill>
                <a:effectLst/>
                <a:uLnTx/>
                <a:uFillTx/>
                <a:latin typeface="Arial" pitchFamily="34" charset="0"/>
                <a:ea typeface="+mn-ea"/>
                <a:cs typeface="Arial" pitchFamily="34" charset="0"/>
              </a:rPr>
              <a:pPr marL="0" marR="0" lvl="0" indent="0" algn="l" defTabSz="9906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Arial" pitchFamily="34" charset="0"/>
              <a:ea typeface="+mn-ea"/>
              <a:cs typeface="Arial" pitchFamily="34" charset="0"/>
            </a:endParaRPr>
          </a:p>
        </p:txBody>
      </p:sp>
      <p:sp>
        <p:nvSpPr>
          <p:cNvPr id="676867" name="Rectangle 2"/>
          <p:cNvSpPr>
            <a:spLocks noGrp="1" noRot="1" noChangeAspect="1" noChangeArrowheads="1" noTextEdit="1"/>
          </p:cNvSpPr>
          <p:nvPr>
            <p:ph type="sldImg"/>
          </p:nvPr>
        </p:nvSpPr>
        <p:spPr>
          <a:xfrm>
            <a:off x="382588" y="685800"/>
            <a:ext cx="6092825" cy="3427413"/>
          </a:xfrm>
          <a:ln/>
        </p:spPr>
      </p:sp>
      <p:sp>
        <p:nvSpPr>
          <p:cNvPr id="676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4144348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7890"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79796312-455A-45D3-8CE1-2A9229FDC27D}" type="slidenum">
              <a:rPr lang="ar-SA" sz="1200"/>
              <a:pPr algn="l" eaLnBrk="1" hangingPunct="1"/>
              <a:t>38</a:t>
            </a:fld>
            <a:endParaRPr lang="en-US" sz="1200"/>
          </a:p>
        </p:txBody>
      </p:sp>
      <p:sp>
        <p:nvSpPr>
          <p:cNvPr id="677891" name="Rectangle 2"/>
          <p:cNvSpPr>
            <a:spLocks noGrp="1" noRot="1" noChangeAspect="1" noChangeArrowheads="1" noTextEdit="1"/>
          </p:cNvSpPr>
          <p:nvPr>
            <p:ph type="sldImg"/>
          </p:nvPr>
        </p:nvSpPr>
        <p:spPr>
          <a:xfrm>
            <a:off x="382588" y="685800"/>
            <a:ext cx="6092825" cy="3427413"/>
          </a:xfrm>
          <a:ln/>
        </p:spPr>
      </p:sp>
      <p:sp>
        <p:nvSpPr>
          <p:cNvPr id="67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9425697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39</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11209947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40</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562289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41</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2522237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42</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4465509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43</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9012214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44</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619174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45</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4612637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46</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83187196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47</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9149610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48</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009584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49</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11207602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2770" name="Slide Image Placeholder 1"/>
          <p:cNvSpPr>
            <a:spLocks noGrp="1" noRot="1" noChangeAspect="1" noTextEdit="1"/>
          </p:cNvSpPr>
          <p:nvPr>
            <p:ph type="sldImg"/>
          </p:nvPr>
        </p:nvSpPr>
        <p:spPr>
          <a:xfrm>
            <a:off x="382588" y="685800"/>
            <a:ext cx="6092825" cy="3427413"/>
          </a:xfrm>
          <a:ln/>
        </p:spPr>
      </p:sp>
      <p:sp>
        <p:nvSpPr>
          <p:cNvPr id="67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4818" name="Slide Image Placeholder 1"/>
          <p:cNvSpPr>
            <a:spLocks noGrp="1" noRot="1" noChangeAspect="1" noTextEdit="1"/>
          </p:cNvSpPr>
          <p:nvPr>
            <p:ph type="sldImg"/>
          </p:nvPr>
        </p:nvSpPr>
        <p:spPr>
          <a:xfrm>
            <a:off x="382588" y="685800"/>
            <a:ext cx="6092825" cy="3427413"/>
          </a:xfrm>
          <a:ln/>
        </p:spPr>
      </p:sp>
      <p:sp>
        <p:nvSpPr>
          <p:cNvPr id="67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4818" name="Slide Image Placeholder 1"/>
          <p:cNvSpPr>
            <a:spLocks noGrp="1" noRot="1" noChangeAspect="1" noTextEdit="1"/>
          </p:cNvSpPr>
          <p:nvPr>
            <p:ph type="sldImg"/>
          </p:nvPr>
        </p:nvSpPr>
        <p:spPr>
          <a:xfrm>
            <a:off x="382588" y="685800"/>
            <a:ext cx="6092825" cy="3427413"/>
          </a:xfrm>
          <a:ln/>
        </p:spPr>
      </p:sp>
      <p:sp>
        <p:nvSpPr>
          <p:cNvPr id="67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40988013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42" name="Slide Image Placeholder 1"/>
          <p:cNvSpPr>
            <a:spLocks noGrp="1" noRot="1" noChangeAspect="1" noTextEdit="1"/>
          </p:cNvSpPr>
          <p:nvPr>
            <p:ph type="sldImg"/>
          </p:nvPr>
        </p:nvSpPr>
        <p:spPr>
          <a:xfrm>
            <a:off x="382588" y="685800"/>
            <a:ext cx="6092825" cy="3427413"/>
          </a:xfrm>
          <a:ln/>
        </p:spPr>
      </p:sp>
      <p:sp>
        <p:nvSpPr>
          <p:cNvPr id="675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2518378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29490726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74842495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04081424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88682857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28663912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3175468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3.xml"/><Relationship Id="rId6"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08472" y="2191809"/>
            <a:ext cx="5288692" cy="2123658"/>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محاضرة استرشاديه لمقرر :</a:t>
            </a:r>
          </a:p>
          <a:p>
            <a:pPr algn="r" rtl="1"/>
            <a:r>
              <a:rPr lang="ar-EG" sz="4400" b="1" dirty="0" smtClean="0">
                <a:solidFill>
                  <a:srgbClr val="00B0F0"/>
                </a:solidFill>
                <a:latin typeface="Times New Roman" panose="02020603050405020304" pitchFamily="18" charset="0"/>
                <a:cs typeface="Times New Roman" panose="02020603050405020304" pitchFamily="18" charset="0"/>
              </a:rPr>
              <a:t>        قضايا بحثية 3</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406400" y="4087091"/>
            <a:ext cx="5413829" cy="163483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800" b="1" dirty="0" smtClean="0">
              <a:solidFill>
                <a:schemeClr val="tx1"/>
              </a:solidFill>
              <a:latin typeface="Times New Roman" panose="02020603050405020304" pitchFamily="18" charset="0"/>
              <a:cs typeface="Times New Roman" panose="02020603050405020304" pitchFamily="18" charset="0"/>
            </a:endParaRPr>
          </a:p>
          <a:p>
            <a:pPr algn="ctr"/>
            <a:r>
              <a:rPr lang="ar-EG" sz="2800" b="1" dirty="0" smtClean="0">
                <a:solidFill>
                  <a:schemeClr val="tx1"/>
                </a:solidFill>
                <a:latin typeface="Times New Roman" panose="02020603050405020304" pitchFamily="18" charset="0"/>
                <a:cs typeface="Times New Roman" panose="02020603050405020304" pitchFamily="18" charset="0"/>
              </a:rPr>
              <a:t>دكتور </a:t>
            </a:r>
            <a:r>
              <a:rPr lang="ar-EG" sz="2800" b="1" dirty="0">
                <a:solidFill>
                  <a:schemeClr val="tx1"/>
                </a:solidFill>
                <a:latin typeface="Times New Roman" panose="02020603050405020304" pitchFamily="18" charset="0"/>
                <a:cs typeface="Times New Roman" panose="02020603050405020304" pitchFamily="18" charset="0"/>
              </a:rPr>
              <a:t>/ </a:t>
            </a:r>
            <a:r>
              <a:rPr lang="ar-EG" sz="2800" b="1" dirty="0" smtClean="0">
                <a:solidFill>
                  <a:schemeClr val="tx1"/>
                </a:solidFill>
                <a:latin typeface="Times New Roman" panose="02020603050405020304" pitchFamily="18" charset="0"/>
                <a:cs typeface="Times New Roman" panose="02020603050405020304" pitchFamily="18" charset="0"/>
              </a:rPr>
              <a:t>محمد جابرالخولي</a:t>
            </a:r>
            <a:endParaRPr lang="ar-EG" sz="2800" b="1" dirty="0">
              <a:solidFill>
                <a:schemeClr val="tx1"/>
              </a:solidFill>
              <a:latin typeface="Times New Roman" panose="02020603050405020304" pitchFamily="18" charset="0"/>
              <a:cs typeface="Times New Roman" panose="02020603050405020304" pitchFamily="18" charset="0"/>
            </a:endParaRP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817418425"/>
      </p:ext>
    </p:extLst>
  </p:cSld>
  <p:clrMapOvr>
    <a:masterClrMapping/>
  </p:clrMapOvr>
  <mc:AlternateContent xmlns:mc="http://schemas.openxmlformats.org/markup-compatibility/2006" xmlns:p14="http://schemas.microsoft.com/office/powerpoint/2010/main">
    <mc:Choice Requires="p14">
      <p:transition spd="slow" p14:dur="2000" advTm="131927"/>
    </mc:Choice>
    <mc:Fallback xmlns="">
      <p:transition spd="slow" advTm="13192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8691" y="1488215"/>
            <a:ext cx="8478982" cy="4708981"/>
          </a:xfrm>
          <a:prstGeom prst="rect">
            <a:avLst/>
          </a:prstGeom>
          <a:noFill/>
        </p:spPr>
        <p:txBody>
          <a:bodyPr wrap="square" rtlCol="0">
            <a:spAutoFit/>
          </a:bodyPr>
          <a:lstStyle/>
          <a:p>
            <a:pPr algn="ctr"/>
            <a:r>
              <a:rPr lang="ar-EG" sz="2500" b="1" dirty="0" smtClean="0">
                <a:latin typeface="Alexandria" charset="0"/>
                <a:cs typeface="+mj-cs"/>
              </a:rPr>
              <a:t>مقدمة</a:t>
            </a:r>
          </a:p>
          <a:p>
            <a:pPr algn="ctr"/>
            <a:endParaRPr lang="ar-JO" sz="2500" dirty="0">
              <a:latin typeface="Alexandria" charset="0"/>
              <a:cs typeface="+mj-cs"/>
            </a:endParaRPr>
          </a:p>
          <a:p>
            <a:pPr algn="just" rtl="1"/>
            <a:r>
              <a:rPr lang="ar-JO" sz="2500" dirty="0">
                <a:latin typeface="Alexandria" charset="0"/>
                <a:cs typeface="+mj-cs"/>
              </a:rPr>
              <a:t>يهدف مقرر"قضايا </a:t>
            </a:r>
            <a:r>
              <a:rPr lang="ar-JO" sz="2500" dirty="0" smtClean="0">
                <a:latin typeface="Alexandria" charset="0"/>
                <a:cs typeface="+mj-cs"/>
              </a:rPr>
              <a:t>بحثية3" </a:t>
            </a:r>
            <a:r>
              <a:rPr lang="ar-JO" sz="2500" dirty="0">
                <a:latin typeface="Alexandria" charset="0"/>
                <a:cs typeface="+mj-cs"/>
              </a:rPr>
              <a:t>إلى تدريب الطلاب على تحليل القضايا والمشكلات البحثية الراهنة في تخصصاتهم، وتنمية مهاراتهم في التفكير النقدي والمنهجي، بما يسهم في تعزيز قدرتهم على صياغة مشكلات البحث بطريقة علمية تؤهلهم لبدء مشاريع رسائل الدكتوراه بأسلوب احترافي. ويُعد هذا المقرر أداة أكاديمية مهمّة لدراسة التحديات البحثية التي يواجهها الباحثون في مختلف المجالات، كما يسهم في إكساب الطلاب المهارات اللازمة لفهم السياقات المعرفية المعاصرة والتفاعل معها بفعالية من خلال طرح أسئلة بحثية أصيلة مدعومة بمنهجية علمية رصينة</a:t>
            </a:r>
            <a:r>
              <a:rPr lang="ar-JO" sz="2500" dirty="0" smtClean="0">
                <a:latin typeface="Alexandria" charset="0"/>
                <a:cs typeface="+mj-cs"/>
              </a:rPr>
              <a:t>.</a:t>
            </a:r>
            <a:endParaRPr lang="ar-EG" sz="2500" dirty="0" smtClean="0">
              <a:latin typeface="Alexandria" charset="0"/>
              <a:cs typeface="+mj-cs"/>
            </a:endParaRPr>
          </a:p>
          <a:p>
            <a:pPr algn="just" rtl="1"/>
            <a:endParaRPr lang="ar-EG" sz="2500" dirty="0">
              <a:latin typeface="Alexandria" charset="0"/>
              <a:cs typeface="+mj-cs"/>
            </a:endParaRPr>
          </a:p>
          <a:p>
            <a:pPr algn="just" rtl="1"/>
            <a:endParaRPr lang="ar-JO" sz="2500" dirty="0">
              <a:latin typeface="Alexandria" charset="0"/>
              <a:cs typeface="+mj-cs"/>
            </a:endParaRPr>
          </a:p>
          <a:p>
            <a:endParaRPr lang="en-US" sz="2500"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7691"/>
    </mc:Choice>
    <mc:Fallback xmlns="">
      <p:transition spd="slow" advTm="8769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8912234" cy="2677656"/>
          </a:xfrm>
          <a:prstGeom prst="rect">
            <a:avLst/>
          </a:prstGeom>
          <a:noFill/>
        </p:spPr>
        <p:txBody>
          <a:bodyPr wrap="square" rtlCol="0">
            <a:spAutoFit/>
          </a:bodyPr>
          <a:lstStyle/>
          <a:p>
            <a:pPr algn="ctr"/>
            <a:r>
              <a:rPr lang="ar-JO" sz="2800" b="1" dirty="0">
                <a:solidFill>
                  <a:srgbClr val="2D3956"/>
                </a:solidFill>
                <a:latin typeface="Alexandria" charset="0"/>
                <a:cs typeface="+mj-cs"/>
              </a:rPr>
              <a:t>مفهوم البحث العلمي </a:t>
            </a:r>
          </a:p>
          <a:p>
            <a:pPr algn="r"/>
            <a:endParaRPr lang="ar-JO" sz="2000" dirty="0">
              <a:solidFill>
                <a:srgbClr val="2D3956"/>
              </a:solidFill>
              <a:latin typeface="Alexandria" charset="0"/>
              <a:cs typeface="+mj-cs"/>
            </a:endParaRPr>
          </a:p>
          <a:p>
            <a:pPr algn="r"/>
            <a:r>
              <a:rPr lang="ar-SA" sz="2000" dirty="0">
                <a:solidFill>
                  <a:srgbClr val="2D3956"/>
                </a:solidFill>
                <a:latin typeface="Alexandria" charset="0"/>
                <a:cs typeface="+mj-cs"/>
              </a:rPr>
              <a:t> هو أسلوب منظم في جمع المعلومات الموثوقة وتدوين الملاحظات والتحليل الموضوعي لتلك المعلومات باتباع أساليب ومناهج علمية محددة بقصد التأكد من صحتها أو تعديلها أو إضافة الجديد لها، ومن ثم التوصل إلى بعض القوانين والنظريات والتنبؤ بحدوث مثل هذه الظواهر والتحكم في أسبابها</a:t>
            </a:r>
            <a:r>
              <a:rPr lang="ar-JO" sz="2000" dirty="0" smtClean="0">
                <a:solidFill>
                  <a:srgbClr val="2D3956"/>
                </a:solidFill>
                <a:latin typeface="Alexandria" charset="0"/>
                <a:cs typeface="+mj-cs"/>
              </a:rPr>
              <a:t>.</a:t>
            </a:r>
            <a:endParaRPr lang="ar-EG" sz="2000" dirty="0" smtClean="0">
              <a:solidFill>
                <a:srgbClr val="2D3956"/>
              </a:solidFill>
              <a:latin typeface="Alexandria" charset="0"/>
              <a:cs typeface="+mj-cs"/>
            </a:endParaRPr>
          </a:p>
          <a:p>
            <a:pPr algn="r"/>
            <a:endParaRPr lang="ar-EG" sz="2000" dirty="0">
              <a:solidFill>
                <a:srgbClr val="2D3956"/>
              </a:solidFill>
              <a:latin typeface="Alexandria" charset="0"/>
              <a:cs typeface="+mj-cs"/>
            </a:endParaRPr>
          </a:p>
          <a:p>
            <a:pPr algn="r"/>
            <a:r>
              <a:rPr lang="ar-EG" sz="2000" dirty="0" smtClean="0">
                <a:solidFill>
                  <a:srgbClr val="2D3956"/>
                </a:solidFill>
                <a:latin typeface="Alexandria" charset="0"/>
                <a:cs typeface="+mj-cs"/>
              </a:rPr>
              <a:t>يمثل </a:t>
            </a:r>
            <a:r>
              <a:rPr lang="ar-EG" sz="2000" dirty="0">
                <a:solidFill>
                  <a:srgbClr val="2D3956"/>
                </a:solidFill>
                <a:latin typeface="Alexandria" charset="0"/>
                <a:cs typeface="+mj-cs"/>
              </a:rPr>
              <a:t>البحث طريقة منظمة لاكتشاف حقائق  جديدة أو التثبت والتحقق من حقائق قديمة والعلاقات التي تربط بينهما أو القوانين التي تحكمها ، وبما يسهم ذلك في نمو المعرفة الإنسانية. </a:t>
            </a:r>
            <a:endParaRPr lang="en-US" sz="2000" dirty="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72613399"/>
      </p:ext>
    </p:extLst>
  </p:cSld>
  <p:clrMapOvr>
    <a:masterClrMapping/>
  </p:clrMapOvr>
  <mc:AlternateContent xmlns:mc="http://schemas.openxmlformats.org/markup-compatibility/2006" xmlns:p14="http://schemas.microsoft.com/office/powerpoint/2010/main">
    <mc:Choice Requires="p14">
      <p:transition spd="slow" p14:dur="2000" advTm="85889"/>
    </mc:Choice>
    <mc:Fallback xmlns="">
      <p:transition spd="slow" advTm="85889"/>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20982" y="1468531"/>
            <a:ext cx="8672944" cy="4433008"/>
          </a:xfrm>
          <a:prstGeom prst="rect">
            <a:avLst/>
          </a:prstGeom>
          <a:noFill/>
        </p:spPr>
        <p:txBody>
          <a:bodyPr wrap="square" rtlCol="0">
            <a:spAutoFit/>
          </a:bodyPr>
          <a:lstStyle/>
          <a:p>
            <a:pPr algn="r" rtl="1">
              <a:lnSpc>
                <a:spcPct val="107000"/>
              </a:lnSpc>
              <a:spcAft>
                <a:spcPts val="800"/>
              </a:spcAft>
            </a:pPr>
            <a:endParaRPr lang="ar-EG" sz="2000" b="1" dirty="0" smtClean="0">
              <a:latin typeface="Calibri" panose="020F0502020204030204" pitchFamily="34" charset="0"/>
              <a:ea typeface="Times New Roman" panose="02020603050405020304" pitchFamily="18" charset="0"/>
              <a:cs typeface="Times New Roman" panose="02020603050405020304" pitchFamily="18" charset="0"/>
            </a:endParaRPr>
          </a:p>
          <a:p>
            <a:pPr algn="r" rtl="1">
              <a:lnSpc>
                <a:spcPct val="107000"/>
              </a:lnSpc>
              <a:spcAft>
                <a:spcPts val="800"/>
              </a:spcAft>
            </a:pPr>
            <a:r>
              <a:rPr lang="ar-SA" sz="2400" b="1" dirty="0" smtClean="0">
                <a:latin typeface="Calibri" panose="020F0502020204030204" pitchFamily="34" charset="0"/>
                <a:ea typeface="Times New Roman" panose="02020603050405020304" pitchFamily="18" charset="0"/>
                <a:cs typeface="Times New Roman" panose="02020603050405020304" pitchFamily="18" charset="0"/>
              </a:rPr>
              <a:t>مفهوم </a:t>
            </a:r>
            <a:r>
              <a:rPr lang="ar-SA" sz="2400" b="1" dirty="0">
                <a:latin typeface="Calibri" panose="020F0502020204030204" pitchFamily="34" charset="0"/>
                <a:ea typeface="Times New Roman" panose="02020603050405020304" pitchFamily="18" charset="0"/>
                <a:cs typeface="Times New Roman" panose="02020603050405020304" pitchFamily="18" charset="0"/>
              </a:rPr>
              <a:t>القضايا البحثية</a:t>
            </a:r>
            <a:r>
              <a:rPr lang="en-US" sz="2400" b="1" dirty="0">
                <a:latin typeface="Times New Roman" panose="02020603050405020304" pitchFamily="18" charset="0"/>
                <a:ea typeface="Times New Roman" panose="02020603050405020304" pitchFamily="18"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000" dirty="0">
                <a:latin typeface="Calibri" panose="020F0502020204030204" pitchFamily="34" charset="0"/>
                <a:ea typeface="Times New Roman" panose="02020603050405020304" pitchFamily="18" charset="0"/>
                <a:cs typeface="Times New Roman" panose="02020603050405020304" pitchFamily="18" charset="0"/>
              </a:rPr>
              <a:t>القضية البحثية هي مشكلة أو موضوع محدد يركز عليه البحث العلمي، وهي أصغر وأضيق من المشروع البحثي الذي قد يشمل عدة قضايا. تهدف القضايا البحثية إلى خدمة المشاريع البحثية والتحضير لها، كما تسهم في تطوير العملية التعليمية والبحثية داخل المؤسسات الأكاديمية من خلال التركيز على قضايا محددة تهم البيئة البحثية والتدريسية </a:t>
            </a:r>
            <a:r>
              <a:rPr lang="ar-SA" sz="2000" dirty="0" smtClean="0">
                <a:latin typeface="Calibri" panose="020F0502020204030204" pitchFamily="34" charset="0"/>
                <a:ea typeface="Times New Roman" panose="02020603050405020304" pitchFamily="18" charset="0"/>
                <a:cs typeface="Times New Roman" panose="02020603050405020304" pitchFamily="18" charset="0"/>
              </a:rPr>
              <a:t>والإدارية</a:t>
            </a:r>
            <a:r>
              <a:rPr lang="ar-EG" sz="2000" dirty="0" smtClean="0">
                <a:latin typeface="Calibri" panose="020F0502020204030204" pitchFamily="34" charset="0"/>
                <a:ea typeface="Times New Roman" panose="02020603050405020304" pitchFamily="18" charset="0"/>
                <a:cs typeface="Times New Roman" panose="02020603050405020304" pitchFamily="18" charset="0"/>
              </a:rPr>
              <a:t>.</a:t>
            </a:r>
          </a:p>
          <a:p>
            <a:pPr algn="just" rtl="1">
              <a:lnSpc>
                <a:spcPct val="107000"/>
              </a:lnSpc>
              <a:spcAft>
                <a:spcPts val="800"/>
              </a:spcAft>
            </a:pPr>
            <a:r>
              <a:rPr lang="ar-EG" sz="2000" b="1" dirty="0" smtClean="0">
                <a:latin typeface="Calibri" panose="020F0502020204030204" pitchFamily="34" charset="0"/>
                <a:ea typeface="Times New Roman" panose="02020603050405020304" pitchFamily="18" charset="0"/>
                <a:cs typeface="Times New Roman" panose="02020603050405020304" pitchFamily="18" charset="0"/>
              </a:rPr>
              <a:t>اختيار القضية البحثية  هو خطوة حاسمة تؤثر علي نجاح البحث او الدراسة </a:t>
            </a:r>
          </a:p>
          <a:p>
            <a:pPr algn="just" rtl="1">
              <a:lnSpc>
                <a:spcPct val="107000"/>
              </a:lnSpc>
              <a:spcAft>
                <a:spcPts val="800"/>
              </a:spcAft>
            </a:pPr>
            <a:endParaRPr lang="ar-EG" sz="20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pPr>
            <a:endParaRPr lang="ar-EG" sz="2000" dirty="0" smtClean="0">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pPr>
            <a:endParaRPr lang="ar-EG" sz="20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pP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7638538"/>
      </p:ext>
    </p:extLst>
  </p:cSld>
  <p:clrMapOvr>
    <a:masterClrMapping/>
  </p:clrMapOvr>
  <mc:AlternateContent xmlns:mc="http://schemas.openxmlformats.org/markup-compatibility/2006" xmlns:p14="http://schemas.microsoft.com/office/powerpoint/2010/main">
    <mc:Choice Requires="p14">
      <p:transition spd="slow" p14:dur="2000" advTm="90440"/>
    </mc:Choice>
    <mc:Fallback xmlns="">
      <p:transition spd="slow" advTm="9044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8912234" cy="2996846"/>
          </a:xfrm>
          <a:prstGeom prst="rect">
            <a:avLst/>
          </a:prstGeom>
          <a:noFill/>
        </p:spPr>
        <p:txBody>
          <a:bodyPr wrap="square" rtlCol="0">
            <a:spAutoFit/>
          </a:bodyPr>
          <a:lstStyle/>
          <a:p>
            <a:pPr algn="r" rtl="1">
              <a:lnSpc>
                <a:spcPct val="107000"/>
              </a:lnSpc>
              <a:spcAft>
                <a:spcPts val="800"/>
              </a:spcAft>
            </a:pPr>
            <a:endParaRPr lang="ar-EG" sz="2000" b="1" dirty="0" smtClean="0">
              <a:latin typeface="Calibri" panose="020F0502020204030204" pitchFamily="34" charset="0"/>
              <a:ea typeface="Times New Roman" panose="02020603050405020304" pitchFamily="18" charset="0"/>
              <a:cs typeface="Times New Roman" panose="02020603050405020304" pitchFamily="18" charset="0"/>
            </a:endParaRPr>
          </a:p>
          <a:p>
            <a:pPr algn="r" rtl="1">
              <a:lnSpc>
                <a:spcPct val="107000"/>
              </a:lnSpc>
              <a:spcAft>
                <a:spcPts val="800"/>
              </a:spcAft>
            </a:pPr>
            <a:r>
              <a:rPr lang="ar-SA" sz="2000" b="1" dirty="0" smtClean="0">
                <a:latin typeface="Calibri" panose="020F0502020204030204" pitchFamily="34" charset="0"/>
                <a:ea typeface="Times New Roman" panose="02020603050405020304" pitchFamily="18" charset="0"/>
                <a:cs typeface="Times New Roman" panose="02020603050405020304" pitchFamily="18" charset="0"/>
              </a:rPr>
              <a:t>أهمية </a:t>
            </a:r>
            <a:r>
              <a:rPr lang="ar-SA" sz="2000" b="1" dirty="0">
                <a:latin typeface="Calibri" panose="020F0502020204030204" pitchFamily="34" charset="0"/>
                <a:ea typeface="Times New Roman" panose="02020603050405020304" pitchFamily="18" charset="0"/>
                <a:cs typeface="Times New Roman" panose="02020603050405020304" pitchFamily="18" charset="0"/>
              </a:rPr>
              <a:t>دراسة القضايا البحثية</a:t>
            </a:r>
            <a:endParaRPr lang="en-US" sz="1600" b="1"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تعزز فهم الباحثين للمشكلات التي تواجههم في مجال دراستهم</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تساعد في اختيار موضوعات بحثية دقيقة ومحددة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تسهم في تطوير المناهج البحثية وتحسين جودة البحث العلمي</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تدعم التنسيق بين مختلف المشاريع البحثية داخل المؤسسة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تفتح المجال لتبادل الأفكار بين الأقسام والباحثين وتحقيق شراكات علمية </a:t>
            </a:r>
            <a:r>
              <a:rPr lang="ar-SA" sz="2000" dirty="0" smtClean="0">
                <a:latin typeface="Calibri" panose="020F0502020204030204" pitchFamily="34" charset="0"/>
                <a:ea typeface="Times New Roman" panose="02020603050405020304" pitchFamily="18" charset="0"/>
                <a:cs typeface="Times New Roman" panose="02020603050405020304" pitchFamily="18" charset="0"/>
              </a:rPr>
              <a:t>وعملية</a:t>
            </a:r>
            <a:r>
              <a:rPr lang="en-US" sz="2000" dirty="0" smtClean="0">
                <a:latin typeface="Times New Roman" panose="02020603050405020304" pitchFamily="18" charset="0"/>
                <a:ea typeface="Times New Roman" panose="02020603050405020304" pitchFamily="18" charset="0"/>
                <a:cs typeface="Arial" panose="020B0604020202020204" pitchFamily="34" charset="0"/>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4992004"/>
      </p:ext>
    </p:extLst>
  </p:cSld>
  <p:clrMapOvr>
    <a:masterClrMapping/>
  </p:clrMapOvr>
  <mc:AlternateContent xmlns:mc="http://schemas.openxmlformats.org/markup-compatibility/2006" xmlns:p14="http://schemas.microsoft.com/office/powerpoint/2010/main">
    <mc:Choice Requires="p14">
      <p:transition spd="slow" p14:dur="2000" advTm="71096"/>
    </mc:Choice>
    <mc:Fallback xmlns="">
      <p:transition spd="slow" advTm="7109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57744" y="1468531"/>
            <a:ext cx="8735551" cy="3803477"/>
          </a:xfrm>
          <a:prstGeom prst="rect">
            <a:avLst/>
          </a:prstGeom>
          <a:noFill/>
        </p:spPr>
        <p:txBody>
          <a:bodyPr wrap="square" rtlCol="0">
            <a:spAutoFit/>
          </a:bodyPr>
          <a:lstStyle/>
          <a:p>
            <a:pPr algn="r" rtl="1">
              <a:lnSpc>
                <a:spcPct val="107000"/>
              </a:lnSpc>
              <a:spcAft>
                <a:spcPts val="800"/>
              </a:spcAft>
            </a:pPr>
            <a:r>
              <a:rPr lang="ar-SA" sz="2400" b="1" dirty="0">
                <a:latin typeface="Calibri" panose="020F0502020204030204" pitchFamily="34" charset="0"/>
                <a:ea typeface="Times New Roman" panose="02020603050405020304" pitchFamily="18" charset="0"/>
                <a:cs typeface="Times New Roman" panose="02020603050405020304" pitchFamily="18" charset="0"/>
              </a:rPr>
              <a:t>العلاقة بين القضايا البحثية والبحث العلمي</a:t>
            </a:r>
            <a:endParaRPr lang="en-US" sz="2400" b="1"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000" dirty="0">
                <a:latin typeface="Calibri" panose="020F0502020204030204" pitchFamily="34" charset="0"/>
                <a:ea typeface="Times New Roman" panose="02020603050405020304" pitchFamily="18" charset="0"/>
                <a:cs typeface="Times New Roman" panose="02020603050405020304" pitchFamily="18" charset="0"/>
              </a:rPr>
              <a:t>البحث العلمي هو عملية منظمة لجمع المعلومات وتحليلها بهدف حل مشكلة أو اكتشاف جديد، ويستخدم أساليب علمية محددة. القضايا البحثية تندرج ضمن هذا الإطار كمواضيع أو مشاكل محددة يتم دراستها بعمق ضمن المشاريع البحثية </a:t>
            </a:r>
            <a:r>
              <a:rPr lang="ar-SA" sz="2000" dirty="0" smtClean="0">
                <a:latin typeface="Calibri" panose="020F0502020204030204" pitchFamily="34" charset="0"/>
                <a:ea typeface="Times New Roman" panose="02020603050405020304" pitchFamily="18" charset="0"/>
                <a:cs typeface="Times New Roman" panose="02020603050405020304" pitchFamily="18" charset="0"/>
              </a:rPr>
              <a:t>الأكبر</a:t>
            </a:r>
            <a:r>
              <a:rPr lang="ar-EG" sz="2000" dirty="0" smtClean="0">
                <a:latin typeface="Calibri" panose="020F0502020204030204" pitchFamily="34" charset="0"/>
                <a:ea typeface="Times New Roman" panose="02020603050405020304" pitchFamily="18" charset="0"/>
                <a:cs typeface="Times New Roman" panose="02020603050405020304" pitchFamily="18" charset="0"/>
              </a:rPr>
              <a:t>.</a:t>
            </a:r>
          </a:p>
          <a:p>
            <a:pPr algn="just" rtl="1">
              <a:lnSpc>
                <a:spcPct val="107000"/>
              </a:lnSpc>
              <a:spcAft>
                <a:spcPts val="800"/>
              </a:spcAft>
            </a:pPr>
            <a:r>
              <a:rPr lang="ar-SA" sz="2400" b="1" dirty="0" smtClean="0">
                <a:latin typeface="Calibri" panose="020F0502020204030204" pitchFamily="34" charset="0"/>
                <a:ea typeface="Times New Roman" panose="02020603050405020304" pitchFamily="18" charset="0"/>
                <a:cs typeface="Times New Roman" panose="02020603050405020304" pitchFamily="18" charset="0"/>
              </a:rPr>
              <a:t>مصادر </a:t>
            </a:r>
            <a:r>
              <a:rPr lang="ar-SA" sz="2400" b="1" dirty="0">
                <a:latin typeface="Calibri" panose="020F0502020204030204" pitchFamily="34" charset="0"/>
                <a:ea typeface="Times New Roman" panose="02020603050405020304" pitchFamily="18" charset="0"/>
                <a:cs typeface="Times New Roman" panose="02020603050405020304" pitchFamily="18" charset="0"/>
              </a:rPr>
              <a:t>التعلم في مادة القضايا البحثية</a:t>
            </a:r>
            <a:endParaRPr lang="en-US" sz="2400" b="1"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الاطلاع على الدراسات السابقة والمقالات العلمية المحكمة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متابعة المؤتمرات والندوات العلمية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استخدام المراجع والكتب العلمية المتخصصة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فهم المبادئ والمنهجيات المختلفة للبحث </a:t>
            </a:r>
            <a:r>
              <a:rPr lang="ar-SA" sz="2000" dirty="0" smtClean="0">
                <a:latin typeface="Calibri" panose="020F0502020204030204" pitchFamily="34" charset="0"/>
                <a:ea typeface="Times New Roman" panose="02020603050405020304" pitchFamily="18" charset="0"/>
                <a:cs typeface="Times New Roman" panose="02020603050405020304" pitchFamily="18" charset="0"/>
              </a:rPr>
              <a:t>العلمي</a:t>
            </a:r>
            <a:r>
              <a:rPr lang="en-US" sz="2000" dirty="0" smtClean="0">
                <a:latin typeface="Times New Roman" panose="02020603050405020304" pitchFamily="18" charset="0"/>
                <a:ea typeface="Times New Roman" panose="02020603050405020304" pitchFamily="18" charset="0"/>
                <a:cs typeface="Arial" panose="020B0604020202020204" pitchFamily="34" charset="0"/>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82212376"/>
      </p:ext>
    </p:extLst>
  </p:cSld>
  <p:clrMapOvr>
    <a:masterClrMapping/>
  </p:clrMapOvr>
  <mc:AlternateContent xmlns:mc="http://schemas.openxmlformats.org/markup-compatibility/2006" xmlns:p14="http://schemas.microsoft.com/office/powerpoint/2010/main">
    <mc:Choice Requires="p14">
      <p:transition spd="slow" p14:dur="2000" advTm="153803"/>
    </mc:Choice>
    <mc:Fallback xmlns="">
      <p:transition spd="slow" advTm="15380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8912234" cy="3504549"/>
          </a:xfrm>
          <a:prstGeom prst="rect">
            <a:avLst/>
          </a:prstGeom>
          <a:noFill/>
        </p:spPr>
        <p:txBody>
          <a:bodyPr wrap="square" rtlCol="0">
            <a:spAutoFit/>
          </a:bodyPr>
          <a:lstStyle/>
          <a:p>
            <a:pPr algn="r" rtl="1">
              <a:lnSpc>
                <a:spcPct val="250000"/>
              </a:lnSpc>
              <a:spcBef>
                <a:spcPts val="2400"/>
              </a:spcBef>
            </a:pPr>
            <a:r>
              <a:rPr lang="ar-SA" sz="2400" b="1" kern="0" dirty="0" smtClean="0">
                <a:solidFill>
                  <a:srgbClr val="2E74B5"/>
                </a:solidFill>
                <a:latin typeface="Calibri Light" panose="020F0302020204030204" pitchFamily="34" charset="0"/>
                <a:ea typeface="Times New Roman" panose="02020603050405020304" pitchFamily="18" charset="0"/>
                <a:cs typeface="Calibri" panose="020F0502020204030204" pitchFamily="34" charset="0"/>
              </a:rPr>
              <a:t>أهداف</a:t>
            </a:r>
            <a:r>
              <a:rPr lang="ar-SA" sz="2400" b="1" kern="0" dirty="0" smtClean="0">
                <a:solidFill>
                  <a:srgbClr val="2E74B5"/>
                </a:solidFill>
                <a:latin typeface="Calibri Light" panose="020F0302020204030204" pitchFamily="34" charset="0"/>
                <a:ea typeface="Times New Roman" panose="02020603050405020304" pitchFamily="18" charset="0"/>
                <a:cs typeface="Times New Roman" panose="02020603050405020304" pitchFamily="18" charset="0"/>
              </a:rPr>
              <a:t> </a:t>
            </a:r>
            <a:r>
              <a:rPr lang="ar-SA" sz="2400" b="1" kern="0" dirty="0" smtClean="0">
                <a:solidFill>
                  <a:srgbClr val="2E74B5"/>
                </a:solidFill>
                <a:latin typeface="Calibri Light" panose="020F0302020204030204" pitchFamily="34" charset="0"/>
                <a:ea typeface="Times New Roman" panose="02020603050405020304" pitchFamily="18" charset="0"/>
                <a:cs typeface="Calibri" panose="020F0502020204030204" pitchFamily="34" charset="0"/>
              </a:rPr>
              <a:t>المقرر</a:t>
            </a:r>
            <a:r>
              <a:rPr lang="en-US" sz="2400" b="1" kern="0" dirty="0" smtClean="0">
                <a:solidFill>
                  <a:srgbClr val="2E74B5"/>
                </a:solidFill>
                <a:latin typeface="Calibri Light" panose="020F0302020204030204" pitchFamily="34" charset="0"/>
                <a:ea typeface="Times New Roman" panose="02020603050405020304" pitchFamily="18" charset="0"/>
                <a:cs typeface="Times New Roman" panose="02020603050405020304" pitchFamily="18" charset="0"/>
              </a:rPr>
              <a:t> (Course Objectives)</a:t>
            </a:r>
            <a:r>
              <a:rPr lang="ar-EG" sz="2400" b="1" kern="0" dirty="0" smtClean="0">
                <a:solidFill>
                  <a:srgbClr val="2E74B5"/>
                </a:solidFill>
                <a:latin typeface="Calibri Light" panose="020F0302020204030204" pitchFamily="34" charset="0"/>
                <a:ea typeface="Times New Roman" panose="02020603050405020304" pitchFamily="18" charset="0"/>
                <a:cs typeface="Times New Roman" panose="02020603050405020304" pitchFamily="18" charset="0"/>
              </a:rPr>
              <a:t> </a:t>
            </a:r>
            <a:r>
              <a:rPr lang="en-US" sz="2400" b="1" kern="0" dirty="0" smtClean="0">
                <a:solidFill>
                  <a:srgbClr val="2E74B5"/>
                </a:solidFill>
                <a:latin typeface="Calibri Light" panose="020F0302020204030204" pitchFamily="34" charset="0"/>
                <a:ea typeface="Times New Roman" panose="02020603050405020304" pitchFamily="18" charset="0"/>
                <a:cs typeface="Times New Roman" panose="02020603050405020304" pitchFamily="18" charset="0"/>
              </a:rPr>
              <a:t>:</a:t>
            </a:r>
          </a:p>
          <a:p>
            <a:pPr algn="r" rtl="1">
              <a:lnSpc>
                <a:spcPct val="107000"/>
              </a:lnSpc>
              <a:spcAft>
                <a:spcPts val="800"/>
              </a:spcAft>
            </a:pPr>
            <a:r>
              <a:rPr lang="en-US" sz="2000" dirty="0" smtClean="0">
                <a:latin typeface="Calibri" panose="020F0502020204030204" pitchFamily="34" charset="0"/>
                <a:ea typeface="Calibri" panose="020F0502020204030204" pitchFamily="34" charset="0"/>
                <a:cs typeface="Arial" panose="020B060402020202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تنمية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وعي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الطالب</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بأبرز</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القضايا</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البحثية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المعاصرة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في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مجال</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تخصصه</a:t>
            </a:r>
            <a:r>
              <a:rPr lang="en-US" sz="2000" dirty="0">
                <a:latin typeface="Calibri" panose="020F0502020204030204" pitchFamily="34"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صقل</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مهارات</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التفكير</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النقدي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والتحليل</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المنهجي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لمشكلات</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واقعية</a:t>
            </a:r>
            <a:r>
              <a:rPr lang="en-US" sz="2000" dirty="0">
                <a:latin typeface="Calibri" panose="020F0502020204030204" pitchFamily="34"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تدريب</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الطالب</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على</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إعداد</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مقترحات</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بحثية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متكاملة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ومبنية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على</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أسس</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علمية</a:t>
            </a:r>
            <a:r>
              <a:rPr lang="en-US" sz="2000" dirty="0">
                <a:latin typeface="Calibri" panose="020F0502020204030204" pitchFamily="34"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تعزيز</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قدرة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الطالب</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على</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استخدام</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المناهج</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والأدوات</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البحثية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المناسبة</a:t>
            </a:r>
            <a:r>
              <a:rPr lang="en-US" sz="2000" dirty="0">
                <a:latin typeface="Calibri" panose="020F0502020204030204" pitchFamily="34"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ربط</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القضايا</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البحثية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بالسياق</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المجتمعي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والتنموي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والاقتصادي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المحلي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والعالمي</a:t>
            </a:r>
            <a:r>
              <a:rPr lang="en-US" sz="2000" dirty="0">
                <a:latin typeface="Calibri" panose="020F0502020204030204" pitchFamily="34"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تمكين</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الطالب</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من</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تقديم</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وعرض</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ومناقشة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أفكاره</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البحثية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بشكل</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أكاديمي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محترف</a:t>
            </a:r>
            <a:r>
              <a:rPr lang="en-US" sz="2000" dirty="0" smtClean="0">
                <a:latin typeface="Calibri" panose="020F0502020204030204" pitchFamily="34" charset="0"/>
                <a:ea typeface="Calibri" panose="020F0502020204030204" pitchFamily="34" charset="0"/>
                <a:cs typeface="Arial" panose="020B0604020202020204" pitchFamily="34" charset="0"/>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6598350"/>
      </p:ext>
    </p:extLst>
  </p:cSld>
  <p:clrMapOvr>
    <a:masterClrMapping/>
  </p:clrMapOvr>
  <mc:AlternateContent xmlns:mc="http://schemas.openxmlformats.org/markup-compatibility/2006" xmlns:p14="http://schemas.microsoft.com/office/powerpoint/2010/main">
    <mc:Choice Requires="p14">
      <p:transition spd="slow" p14:dur="2000" advTm="114799"/>
    </mc:Choice>
    <mc:Fallback xmlns="">
      <p:transition spd="slow" advTm="11479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8912234" cy="4098558"/>
          </a:xfrm>
          <a:prstGeom prst="rect">
            <a:avLst/>
          </a:prstGeom>
          <a:noFill/>
        </p:spPr>
        <p:txBody>
          <a:bodyPr wrap="square" rtlCol="0">
            <a:spAutoFit/>
          </a:bodyPr>
          <a:lstStyle/>
          <a:p>
            <a:pPr lvl="0" algn="ctr" rtl="1">
              <a:spcBef>
                <a:spcPts val="2400"/>
              </a:spcBef>
            </a:pPr>
            <a:r>
              <a:rPr lang="ar-SA" sz="2400" b="1" dirty="0" smtClean="0">
                <a:solidFill>
                  <a:srgbClr val="365F91"/>
                </a:solidFill>
                <a:latin typeface="Calibri" panose="020F0502020204030204" pitchFamily="34" charset="0"/>
                <a:ea typeface="MS Gothic" panose="020B0609070205080204" pitchFamily="49" charset="-128"/>
                <a:cs typeface="Calibri" panose="020F0502020204030204" pitchFamily="34" charset="0"/>
              </a:rPr>
              <a:t>مخرجات</a:t>
            </a:r>
            <a:r>
              <a:rPr lang="ar-SA" sz="2400" b="1" dirty="0" smtClean="0">
                <a:solidFill>
                  <a:srgbClr val="365F91"/>
                </a:solidFill>
                <a:latin typeface="Calibri" panose="020F0502020204030204" pitchFamily="34" charset="0"/>
                <a:ea typeface="MS Gothic" panose="020B0609070205080204" pitchFamily="49" charset="-128"/>
                <a:cs typeface="Times New Roman" panose="02020603050405020304" pitchFamily="18" charset="0"/>
              </a:rPr>
              <a:t> </a:t>
            </a:r>
            <a:r>
              <a:rPr lang="ar-SA" sz="2400" b="1" dirty="0">
                <a:solidFill>
                  <a:srgbClr val="365F91"/>
                </a:solidFill>
                <a:latin typeface="Calibri" panose="020F0502020204030204" pitchFamily="34" charset="0"/>
                <a:ea typeface="MS Gothic" panose="020B0609070205080204" pitchFamily="49" charset="-128"/>
                <a:cs typeface="Calibri" panose="020F0502020204030204" pitchFamily="34" charset="0"/>
              </a:rPr>
              <a:t>التعلم</a:t>
            </a:r>
            <a:r>
              <a:rPr lang="ar-SA" sz="2400" b="1"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a:t>
            </a:r>
            <a:r>
              <a:rPr lang="ar-SA" sz="2400" b="1" dirty="0">
                <a:solidFill>
                  <a:srgbClr val="365F91"/>
                </a:solidFill>
                <a:latin typeface="Calibri" panose="020F0502020204030204" pitchFamily="34" charset="0"/>
                <a:ea typeface="MS Gothic" panose="020B0609070205080204" pitchFamily="49" charset="-128"/>
                <a:cs typeface="Calibri" panose="020F0502020204030204" pitchFamily="34" charset="0"/>
              </a:rPr>
              <a:t>المستهدفة</a:t>
            </a:r>
            <a:r>
              <a:rPr lang="en-US" sz="2400" b="1"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(Learning Outcomes):</a:t>
            </a:r>
            <a:endParaRPr lang="en-US"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algn="r" rtl="1">
              <a:spcBef>
                <a:spcPts val="2400"/>
              </a:spcBef>
            </a:pPr>
            <a:r>
              <a:rPr lang="ar-SA" sz="2400" b="1" dirty="0" smtClean="0">
                <a:solidFill>
                  <a:srgbClr val="365F91"/>
                </a:solidFill>
                <a:latin typeface="Calibri" panose="020F0502020204030204" pitchFamily="34" charset="0"/>
                <a:ea typeface="MS Gothic" panose="020B0609070205080204" pitchFamily="49" charset="-128"/>
                <a:cs typeface="Times New Roman" panose="02020603050405020304" pitchFamily="18" charset="0"/>
              </a:rPr>
              <a:t>بنهاية هذا المقرر سيكون الطالب قادرًا على</a:t>
            </a:r>
            <a:r>
              <a:rPr lang="ar-EG" sz="2400" b="1" dirty="0" smtClean="0">
                <a:solidFill>
                  <a:srgbClr val="365F91"/>
                </a:solidFill>
                <a:latin typeface="Calibri" panose="020F0502020204030204" pitchFamily="34" charset="0"/>
                <a:ea typeface="MS Gothic" panose="020B0609070205080204" pitchFamily="49" charset="-128"/>
                <a:cs typeface="Times New Roman" panose="02020603050405020304" pitchFamily="18" charset="0"/>
              </a:rPr>
              <a:t> </a:t>
            </a:r>
            <a:r>
              <a:rPr lang="en-US" sz="2400" b="1" dirty="0" smtClean="0">
                <a:solidFill>
                  <a:srgbClr val="365F91"/>
                </a:solidFill>
                <a:latin typeface="Calibri" panose="020F0502020204030204" pitchFamily="34" charset="0"/>
                <a:ea typeface="MS Gothic" panose="020B0609070205080204" pitchFamily="49" charset="-128"/>
                <a:cs typeface="Times New Roman" panose="02020603050405020304" pitchFamily="18" charset="0"/>
              </a:rPr>
              <a:t>:</a:t>
            </a:r>
            <a:endParaRPr lang="en-US" sz="2000" dirty="0" smtClean="0">
              <a:latin typeface="Calibri" panose="020F0502020204030204" pitchFamily="34" charset="0"/>
              <a:ea typeface="Calibri" panose="020F0502020204030204" pitchFamily="34" charset="0"/>
              <a:cs typeface="Arial" panose="020B0604020202020204" pitchFamily="34" charset="0"/>
            </a:endParaRPr>
          </a:p>
          <a:p>
            <a:pPr algn="r" rtl="1">
              <a:spcAft>
                <a:spcPts val="1000"/>
              </a:spcAft>
            </a:pPr>
            <a:r>
              <a:rPr lang="en-US" sz="2000" dirty="0" smtClean="0">
                <a:latin typeface="Cambria" panose="02040503050406030204" pitchFamily="18" charset="0"/>
                <a:ea typeface="MS Mincho"/>
                <a:cs typeface="Arial" panose="020B0604020202020204" pitchFamily="34" charset="0"/>
              </a:rPr>
              <a:t>• </a:t>
            </a:r>
            <a:r>
              <a:rPr lang="ar-SA" sz="2000" dirty="0">
                <a:latin typeface="Cambria" panose="02040503050406030204" pitchFamily="18" charset="0"/>
                <a:ea typeface="MS Mincho"/>
                <a:cs typeface="Times New Roman" panose="02020603050405020304" pitchFamily="18" charset="0"/>
              </a:rPr>
              <a:t>تحديد</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وتحليل</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قضايا</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بحثية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متقدمة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تتعلق</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بتخصصه</a:t>
            </a:r>
            <a:r>
              <a:rPr lang="en-US" sz="2000" dirty="0">
                <a:latin typeface="Cambria" panose="02040503050406030204" pitchFamily="18" charset="0"/>
                <a:ea typeface="MS Mincho"/>
                <a:cs typeface="Arial" panose="020B0604020202020204" pitchFamily="34" charset="0"/>
              </a:rPr>
              <a:t>.</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1000"/>
              </a:spcAft>
            </a:pPr>
            <a:r>
              <a:rPr lang="en-US" sz="2000" dirty="0">
                <a:latin typeface="Cambria" panose="02040503050406030204" pitchFamily="18" charset="0"/>
                <a:ea typeface="MS Mincho"/>
                <a:cs typeface="Arial" panose="020B0604020202020204" pitchFamily="34" charset="0"/>
              </a:rPr>
              <a:t>• </a:t>
            </a:r>
            <a:r>
              <a:rPr lang="ar-SA" sz="2000" dirty="0">
                <a:latin typeface="Cambria" panose="02040503050406030204" pitchFamily="18" charset="0"/>
                <a:ea typeface="MS Mincho"/>
                <a:cs typeface="Times New Roman" panose="02020603050405020304" pitchFamily="18" charset="0"/>
              </a:rPr>
              <a:t>صياغة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عنوان</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بحث</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علمي،</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وأسئلة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بحثية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محددة</a:t>
            </a:r>
            <a:r>
              <a:rPr lang="ar-SA" sz="2000" dirty="0">
                <a:latin typeface="Cambria" panose="02040503050406030204" pitchFamily="18" charset="0"/>
                <a:ea typeface="MS Mincho"/>
              </a:rPr>
              <a:t> ومترابطة </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1000"/>
              </a:spcAft>
            </a:pPr>
            <a:r>
              <a:rPr lang="en-US" sz="2000" dirty="0">
                <a:latin typeface="Cambria" panose="02040503050406030204" pitchFamily="18" charset="0"/>
                <a:ea typeface="MS Mincho"/>
                <a:cs typeface="Arial" panose="020B0604020202020204" pitchFamily="34" charset="0"/>
              </a:rPr>
              <a:t>• </a:t>
            </a:r>
            <a:r>
              <a:rPr lang="ar-SA" sz="2000" dirty="0">
                <a:latin typeface="Cambria" panose="02040503050406030204" pitchFamily="18" charset="0"/>
                <a:ea typeface="MS Mincho"/>
                <a:cs typeface="Times New Roman" panose="02020603050405020304" pitchFamily="18" charset="0"/>
              </a:rPr>
              <a:t>اختيار</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المنهج</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العلمي</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المناسب</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لكل</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قضية</a:t>
            </a:r>
            <a:r>
              <a:rPr lang="en-US" sz="2000" dirty="0">
                <a:latin typeface="Cambria" panose="02040503050406030204" pitchFamily="18" charset="0"/>
                <a:ea typeface="MS Mincho"/>
                <a:cs typeface="Arial" panose="020B0604020202020204" pitchFamily="34" charset="0"/>
              </a:rPr>
              <a:t>.</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SA" sz="2000" dirty="0">
                <a:latin typeface="Cambria" panose="02040503050406030204" pitchFamily="18" charset="0"/>
                <a:ea typeface="MS Mincho"/>
              </a:rPr>
              <a:t>توظيف مهارات التفكير النقدي والمنهجي في معالجة القضايا البحثية.</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1000"/>
              </a:spcAft>
            </a:pPr>
            <a:r>
              <a:rPr lang="en-US" sz="2000" dirty="0">
                <a:latin typeface="Cambria" panose="02040503050406030204" pitchFamily="18" charset="0"/>
                <a:ea typeface="MS Mincho"/>
                <a:cs typeface="Arial" panose="020B0604020202020204" pitchFamily="34" charset="0"/>
              </a:rPr>
              <a:t>• </a:t>
            </a:r>
            <a:r>
              <a:rPr lang="ar-SA" sz="2000" dirty="0">
                <a:latin typeface="Cambria" panose="02040503050406030204" pitchFamily="18" charset="0"/>
                <a:ea typeface="MS Mincho"/>
                <a:cs typeface="Times New Roman" panose="02020603050405020304" pitchFamily="18" charset="0"/>
              </a:rPr>
              <a:t>تحليل</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المصادر</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العلمية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والنقد</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البناء</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للدراسات</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السابقة</a:t>
            </a:r>
            <a:r>
              <a:rPr lang="en-US" sz="2000" dirty="0">
                <a:latin typeface="Cambria" panose="02040503050406030204" pitchFamily="18" charset="0"/>
                <a:ea typeface="MS Mincho"/>
                <a:cs typeface="Arial" panose="020B0604020202020204" pitchFamily="34" charset="0"/>
              </a:rPr>
              <a:t>.</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1000"/>
              </a:spcAft>
            </a:pPr>
            <a:r>
              <a:rPr lang="en-US" sz="2000" dirty="0">
                <a:latin typeface="Cambria" panose="02040503050406030204" pitchFamily="18" charset="0"/>
                <a:ea typeface="MS Mincho"/>
                <a:cs typeface="Arial" panose="020B0604020202020204" pitchFamily="34" charset="0"/>
              </a:rPr>
              <a:t>• </a:t>
            </a:r>
            <a:r>
              <a:rPr lang="ar-SA" sz="2000" dirty="0">
                <a:latin typeface="Cambria" panose="02040503050406030204" pitchFamily="18" charset="0"/>
                <a:ea typeface="MS Mincho"/>
                <a:cs typeface="Times New Roman" panose="02020603050405020304" pitchFamily="18" charset="0"/>
              </a:rPr>
              <a:t>إعداد</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خطة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بحث</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أولية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قابلة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للتطوير</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لتكون</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مشروع</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رسالة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دكتوراه</a:t>
            </a:r>
            <a:r>
              <a:rPr lang="en-US" sz="2000" dirty="0">
                <a:latin typeface="Cambria" panose="02040503050406030204" pitchFamily="18" charset="0"/>
                <a:ea typeface="MS Mincho"/>
                <a:cs typeface="Arial" panose="020B0604020202020204" pitchFamily="34" charset="0"/>
              </a:rPr>
              <a:t>.</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1000"/>
              </a:spcAft>
            </a:pPr>
            <a:r>
              <a:rPr lang="en-US" sz="2000" dirty="0">
                <a:latin typeface="Cambria" panose="02040503050406030204" pitchFamily="18" charset="0"/>
                <a:ea typeface="MS Mincho"/>
                <a:cs typeface="Arial" panose="020B0604020202020204" pitchFamily="34" charset="0"/>
              </a:rPr>
              <a:t>• </a:t>
            </a:r>
            <a:r>
              <a:rPr lang="ar-SA" sz="2000" dirty="0">
                <a:latin typeface="Cambria" panose="02040503050406030204" pitchFamily="18" charset="0"/>
                <a:ea typeface="MS Mincho"/>
                <a:cs typeface="Times New Roman" panose="02020603050405020304" pitchFamily="18" charset="0"/>
              </a:rPr>
              <a:t>تقديم</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ومناقشة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مقترح</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البحث</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أمام</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لجنة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أو</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زملاء</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وفق</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معايير</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أكاديمية</a:t>
            </a:r>
            <a:r>
              <a:rPr lang="en-US" sz="2400" dirty="0">
                <a:latin typeface="Cambria" panose="02040503050406030204" pitchFamily="18" charset="0"/>
                <a:ea typeface="MS Mincho"/>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85915119"/>
      </p:ext>
    </p:extLst>
  </p:cSld>
  <p:clrMapOvr>
    <a:masterClrMapping/>
  </p:clrMapOvr>
  <mc:AlternateContent xmlns:mc="http://schemas.openxmlformats.org/markup-compatibility/2006" xmlns:p14="http://schemas.microsoft.com/office/powerpoint/2010/main">
    <mc:Choice Requires="p14">
      <p:transition spd="slow" p14:dur="2000" advTm="161323"/>
    </mc:Choice>
    <mc:Fallback xmlns="">
      <p:transition spd="slow" advTm="16132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8912234" cy="2573333"/>
          </a:xfrm>
          <a:prstGeom prst="rect">
            <a:avLst/>
          </a:prstGeom>
          <a:noFill/>
        </p:spPr>
        <p:txBody>
          <a:bodyPr wrap="square" rtlCol="0">
            <a:spAutoFit/>
          </a:bodyPr>
          <a:lstStyle/>
          <a:p>
            <a:pPr algn="r" rtl="1">
              <a:lnSpc>
                <a:spcPct val="115000"/>
              </a:lnSpc>
              <a:spcBef>
                <a:spcPts val="2400"/>
              </a:spcBef>
            </a:pPr>
            <a:r>
              <a:rPr lang="ar-SA" sz="2400" b="1" dirty="0">
                <a:solidFill>
                  <a:srgbClr val="365F91"/>
                </a:solidFill>
                <a:latin typeface="Calibri" panose="020F0502020204030204" pitchFamily="34" charset="0"/>
                <a:ea typeface="MS Gothic" panose="020B0609070205080204" pitchFamily="49" charset="-128"/>
                <a:cs typeface="Calibri" panose="020F0502020204030204" pitchFamily="34" charset="0"/>
              </a:rPr>
              <a:t>إرشادات</a:t>
            </a:r>
            <a:r>
              <a:rPr lang="ar-SA" sz="2400" b="1"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a:t>
            </a:r>
            <a:r>
              <a:rPr lang="ar-SA" sz="2400" b="1" dirty="0">
                <a:solidFill>
                  <a:srgbClr val="365F91"/>
                </a:solidFill>
                <a:latin typeface="Calibri" panose="020F0502020204030204" pitchFamily="34" charset="0"/>
                <a:ea typeface="MS Gothic" panose="020B0609070205080204" pitchFamily="49" charset="-128"/>
                <a:cs typeface="Calibri" panose="020F0502020204030204" pitchFamily="34" charset="0"/>
              </a:rPr>
              <a:t>عامة</a:t>
            </a:r>
            <a:endParaRPr lang="en-US" dirty="0">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1000"/>
              </a:spcAft>
            </a:pPr>
            <a:r>
              <a:rPr lang="en-US" sz="2400" dirty="0">
                <a:latin typeface="Cambria" panose="02040503050406030204" pitchFamily="18" charset="0"/>
                <a:ea typeface="MS Mincho"/>
                <a:cs typeface="Arial" panose="020B0604020202020204" pitchFamily="34" charset="0"/>
              </a:rPr>
              <a:t>• </a:t>
            </a:r>
            <a:r>
              <a:rPr lang="ar-SA" sz="2400" dirty="0">
                <a:latin typeface="Cambria" panose="02040503050406030204" pitchFamily="18" charset="0"/>
                <a:ea typeface="MS Mincho"/>
                <a:cs typeface="Times New Roman" panose="02020603050405020304" pitchFamily="18" charset="0"/>
              </a:rPr>
              <a:t>الالتزام</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بمواعيد</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تسليم</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المهام</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ضرورة</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أساسية</a:t>
            </a:r>
            <a:r>
              <a:rPr lang="en-US" sz="2400" dirty="0">
                <a:latin typeface="Cambria" panose="02040503050406030204" pitchFamily="18" charset="0"/>
                <a:ea typeface="MS Mincho"/>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1000"/>
              </a:spcAft>
            </a:pPr>
            <a:r>
              <a:rPr lang="en-US" sz="2400" dirty="0">
                <a:latin typeface="Cambria" panose="02040503050406030204" pitchFamily="18" charset="0"/>
                <a:ea typeface="MS Mincho"/>
                <a:cs typeface="Arial" panose="020B0604020202020204" pitchFamily="34" charset="0"/>
              </a:rPr>
              <a:t>• </a:t>
            </a:r>
            <a:r>
              <a:rPr lang="ar-SA" sz="2400" dirty="0">
                <a:latin typeface="Cambria" panose="02040503050406030204" pitchFamily="18" charset="0"/>
                <a:ea typeface="MS Mincho"/>
                <a:cs typeface="Times New Roman" panose="02020603050405020304" pitchFamily="18" charset="0"/>
              </a:rPr>
              <a:t>يجب</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أن</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تكون</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جميع</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الأعمال</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أصلية</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وتعتمد</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على</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جهد</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الطالب</a:t>
            </a:r>
            <a:r>
              <a:rPr lang="en-US" sz="2400" dirty="0">
                <a:latin typeface="Cambria" panose="02040503050406030204" pitchFamily="18" charset="0"/>
                <a:ea typeface="MS Mincho"/>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1000"/>
              </a:spcAft>
            </a:pPr>
            <a:r>
              <a:rPr lang="en-US" sz="2400" dirty="0">
                <a:latin typeface="Cambria" panose="02040503050406030204" pitchFamily="18" charset="0"/>
                <a:ea typeface="MS Mincho"/>
                <a:cs typeface="Arial" panose="020B0604020202020204" pitchFamily="34" charset="0"/>
              </a:rPr>
              <a:t>• </a:t>
            </a:r>
            <a:r>
              <a:rPr lang="ar-SA" sz="2400" dirty="0">
                <a:latin typeface="Cambria" panose="02040503050406030204" pitchFamily="18" charset="0"/>
                <a:ea typeface="MS Mincho"/>
                <a:cs typeface="Times New Roman" panose="02020603050405020304" pitchFamily="18" charset="0"/>
              </a:rPr>
              <a:t>يُشجّع</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استخدام</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قواعد</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البيانات</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العلمية</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مثل</a:t>
            </a:r>
            <a:r>
              <a:rPr lang="en-US" sz="2400" dirty="0">
                <a:latin typeface="Cambria" panose="02040503050406030204" pitchFamily="18" charset="0"/>
                <a:ea typeface="MS Mincho"/>
                <a:cs typeface="Arial" panose="020B0604020202020204" pitchFamily="34" charset="0"/>
              </a:rPr>
              <a:t> Scopus </a:t>
            </a:r>
            <a:r>
              <a:rPr lang="ar-SA" sz="2400" dirty="0">
                <a:latin typeface="Cambria" panose="02040503050406030204" pitchFamily="18" charset="0"/>
                <a:ea typeface="MS Mincho"/>
                <a:cs typeface="Times New Roman" panose="02020603050405020304" pitchFamily="18" charset="0"/>
              </a:rPr>
              <a:t>و</a:t>
            </a:r>
            <a:r>
              <a:rPr lang="en-US" sz="2400" dirty="0">
                <a:latin typeface="Cambria" panose="02040503050406030204" pitchFamily="18" charset="0"/>
                <a:ea typeface="MS Mincho"/>
                <a:cs typeface="Arial" panose="020B0604020202020204" pitchFamily="34" charset="0"/>
              </a:rPr>
              <a:t>Google Scholar.</a:t>
            </a:r>
            <a:endParaRPr lang="en-US" dirty="0">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1000"/>
              </a:spcAft>
            </a:pPr>
            <a:r>
              <a:rPr lang="en-US" sz="2400" dirty="0">
                <a:latin typeface="Cambria" panose="02040503050406030204" pitchFamily="18" charset="0"/>
                <a:ea typeface="MS Mincho"/>
                <a:cs typeface="Arial" panose="020B0604020202020204" pitchFamily="34" charset="0"/>
              </a:rPr>
              <a:t>• </a:t>
            </a:r>
            <a:r>
              <a:rPr lang="ar-SA" sz="2400" dirty="0">
                <a:latin typeface="Cambria" panose="02040503050406030204" pitchFamily="18" charset="0"/>
                <a:ea typeface="MS Mincho"/>
                <a:cs typeface="Times New Roman" panose="02020603050405020304" pitchFamily="18" charset="0"/>
              </a:rPr>
              <a:t>الالتزام</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بأخلاقيات</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البحث</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العلمي</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في</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جميع</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مراحل</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العمل</a:t>
            </a:r>
            <a:r>
              <a:rPr lang="en-US" sz="2400" dirty="0">
                <a:latin typeface="Cambria" panose="02040503050406030204" pitchFamily="18" charset="0"/>
                <a:ea typeface="MS Mincho"/>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04717438"/>
      </p:ext>
    </p:extLst>
  </p:cSld>
  <p:clrMapOvr>
    <a:masterClrMapping/>
  </p:clrMapOvr>
  <mc:AlternateContent xmlns:mc="http://schemas.openxmlformats.org/markup-compatibility/2006" xmlns:p14="http://schemas.microsoft.com/office/powerpoint/2010/main">
    <mc:Choice Requires="p14">
      <p:transition spd="slow" p14:dur="2000" advTm="82135"/>
    </mc:Choice>
    <mc:Fallback xmlns="">
      <p:transition spd="slow" advTm="8213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8912234" cy="2956450"/>
          </a:xfrm>
          <a:prstGeom prst="rect">
            <a:avLst/>
          </a:prstGeom>
          <a:noFill/>
        </p:spPr>
        <p:txBody>
          <a:bodyPr wrap="square" rtlCol="0">
            <a:spAutoFit/>
          </a:bodyPr>
          <a:lstStyle/>
          <a:p>
            <a:pPr algn="just" rtl="1">
              <a:lnSpc>
                <a:spcPct val="107000"/>
              </a:lnSpc>
              <a:spcAft>
                <a:spcPts val="800"/>
              </a:spcAft>
            </a:pPr>
            <a:r>
              <a:rPr lang="ar-SA" sz="2400" b="1" dirty="0">
                <a:latin typeface="Calibri" panose="020F0502020204030204" pitchFamily="34" charset="0"/>
                <a:ea typeface="Calibri" panose="020F0502020204030204" pitchFamily="34" charset="0"/>
              </a:rPr>
              <a:t>نصائح منهجية للطالب</a:t>
            </a:r>
            <a:endParaRPr lang="en-US"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rPr>
              <a:t>اختر موضوعًا تراه مهمًا ومعاصرًا</a:t>
            </a:r>
            <a:r>
              <a:rPr lang="en-US" sz="2400" dirty="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rPr>
              <a:t>اسأل نفسك</a:t>
            </a:r>
            <a:r>
              <a:rPr lang="en-US" sz="2400" dirty="0">
                <a:latin typeface="Calibri" panose="020F0502020204030204" pitchFamily="34"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rPr>
              <a:t>ما الذي أريد معرفته؟ ولماذا؟</a:t>
            </a:r>
            <a:endParaRPr lang="en-US"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rPr>
              <a:t>ركز على قضية محددة، لا تتناول موضوعًا عامًا</a:t>
            </a:r>
            <a:r>
              <a:rPr lang="en-US" sz="2400" dirty="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rPr>
              <a:t>اجعل أسئلتك البحثية قابلة للإجابة من خلال البحث</a:t>
            </a:r>
            <a:r>
              <a:rPr lang="en-US" sz="2400" dirty="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rPr>
              <a:t>احرص على أن يكون المنهج متسقًا مع نوع القضية</a:t>
            </a:r>
            <a:r>
              <a:rPr lang="en-US" sz="2400" dirty="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89716884"/>
      </p:ext>
    </p:extLst>
  </p:cSld>
  <p:clrMapOvr>
    <a:masterClrMapping/>
  </p:clrMapOvr>
  <mc:AlternateContent xmlns:mc="http://schemas.openxmlformats.org/markup-compatibility/2006" xmlns:p14="http://schemas.microsoft.com/office/powerpoint/2010/main">
    <mc:Choice Requires="p14">
      <p:transition spd="slow" p14:dur="2000" advTm="36725"/>
    </mc:Choice>
    <mc:Fallback xmlns="">
      <p:transition spd="slow" advTm="3672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82386"/>
            <a:ext cx="8912234" cy="3825343"/>
          </a:xfrm>
          <a:prstGeom prst="rect">
            <a:avLst/>
          </a:prstGeom>
          <a:noFill/>
        </p:spPr>
        <p:txBody>
          <a:bodyPr wrap="square" rtlCol="0">
            <a:spAutoFit/>
          </a:bodyPr>
          <a:lstStyle/>
          <a:p>
            <a:pPr algn="just" rtl="1">
              <a:lnSpc>
                <a:spcPct val="107000"/>
              </a:lnSpc>
              <a:spcAft>
                <a:spcPts val="800"/>
              </a:spcAft>
            </a:pPr>
            <a:r>
              <a:rPr lang="ar-SA" sz="2400" b="1" dirty="0">
                <a:latin typeface="Calibri" panose="020F0502020204030204" pitchFamily="34" charset="0"/>
                <a:ea typeface="Calibri" panose="020F0502020204030204" pitchFamily="34" charset="0"/>
              </a:rPr>
              <a:t>أهمية اختيار القضية </a:t>
            </a:r>
            <a:r>
              <a:rPr lang="ar-SA" sz="2400" b="1" dirty="0" smtClean="0">
                <a:latin typeface="Calibri" panose="020F0502020204030204" pitchFamily="34" charset="0"/>
                <a:ea typeface="Calibri" panose="020F0502020204030204" pitchFamily="34" charset="0"/>
              </a:rPr>
              <a:t>البحثية</a:t>
            </a:r>
            <a:endParaRPr lang="ar-EG" sz="2400" b="1" dirty="0" smtClean="0">
              <a:latin typeface="Calibri" panose="020F0502020204030204" pitchFamily="34" charset="0"/>
              <a:ea typeface="Calibri" panose="020F0502020204030204" pitchFamily="34" charset="0"/>
            </a:endParaRPr>
          </a:p>
          <a:p>
            <a:pPr algn="just" rtl="1">
              <a:lnSpc>
                <a:spcPct val="107000"/>
              </a:lnSpc>
              <a:spcAft>
                <a:spcPts val="800"/>
              </a:spcAft>
            </a:pPr>
            <a:r>
              <a:rPr lang="ar-SA" sz="2400" dirty="0" smtClean="0">
                <a:latin typeface="Calibri" panose="020F0502020204030204" pitchFamily="34" charset="0"/>
                <a:ea typeface="Calibri" panose="020F0502020204030204" pitchFamily="34" charset="0"/>
              </a:rPr>
              <a:t>يمثل </a:t>
            </a:r>
            <a:r>
              <a:rPr lang="ar-SA" sz="2400" dirty="0">
                <a:latin typeface="Calibri" panose="020F0502020204030204" pitchFamily="34" charset="0"/>
                <a:ea typeface="Calibri" panose="020F0502020204030204" pitchFamily="34" charset="0"/>
              </a:rPr>
              <a:t>اختيار القضية البحثية حجر الزاوية في بناء أي دراسة علمية، إذ ينعكس هذا الاختيار على جودة البحث ومصداقيته وقيمته العلمية والمجتمعية. فكلما كان موضوع الدراسة محددًا بدقة، ومعبّرًا عن إشكالية واقعية </a:t>
            </a:r>
            <a:r>
              <a:rPr lang="ar-SA" sz="2400" dirty="0" smtClean="0">
                <a:latin typeface="Calibri" panose="020F0502020204030204" pitchFamily="34" charset="0"/>
                <a:ea typeface="Calibri" panose="020F0502020204030204" pitchFamily="34" charset="0"/>
              </a:rPr>
              <a:t>ومل</a:t>
            </a:r>
            <a:r>
              <a:rPr lang="ar-EG" sz="2400" dirty="0" smtClean="0">
                <a:latin typeface="Calibri" panose="020F0502020204030204" pitchFamily="34" charset="0"/>
                <a:ea typeface="Calibri" panose="020F0502020204030204" pitchFamily="34" charset="0"/>
              </a:rPr>
              <a:t>ح</a:t>
            </a:r>
            <a:r>
              <a:rPr lang="ar-SA" sz="2400" dirty="0" smtClean="0">
                <a:latin typeface="Calibri" panose="020F0502020204030204" pitchFamily="34" charset="0"/>
                <a:ea typeface="Calibri" panose="020F0502020204030204" pitchFamily="34" charset="0"/>
              </a:rPr>
              <a:t>ة</a:t>
            </a:r>
            <a:r>
              <a:rPr lang="ar-SA" sz="2400" dirty="0">
                <a:latin typeface="Calibri" panose="020F0502020204030204" pitchFamily="34" charset="0"/>
                <a:ea typeface="Calibri" panose="020F0502020204030204" pitchFamily="34" charset="0"/>
              </a:rPr>
              <a:t>، ازدادت قدرة الباحث على صياغة أهداف واضحة، وأسئلة بحثية قابلة للتحقق، واستخدام أدوات منهجية مناسبة، مما يُسهم في إنتاج معرفة أصيلة وذات أثر علمي وتطبيقي ملموس، وهو أمر بالغ الأهمية في سياق دراسات </a:t>
            </a:r>
            <a:r>
              <a:rPr lang="ar-SA" sz="2400" dirty="0" smtClean="0">
                <a:latin typeface="Calibri" panose="020F0502020204030204" pitchFamily="34" charset="0"/>
                <a:ea typeface="Calibri" panose="020F0502020204030204" pitchFamily="34" charset="0"/>
              </a:rPr>
              <a:t>الدكتوراه</a:t>
            </a:r>
            <a:r>
              <a:rPr lang="ar-EG" sz="2400" dirty="0" smtClean="0">
                <a:latin typeface="Calibri" panose="020F0502020204030204" pitchFamily="34" charset="0"/>
                <a:ea typeface="Calibri" panose="020F0502020204030204" pitchFamily="34" charset="0"/>
              </a:rPr>
              <a:t>. </a:t>
            </a:r>
          </a:p>
          <a:p>
            <a:pPr algn="just" rtl="1">
              <a:lnSpc>
                <a:spcPct val="107000"/>
              </a:lnSpc>
              <a:spcAft>
                <a:spcPts val="800"/>
              </a:spcAft>
            </a:pPr>
            <a:r>
              <a:rPr lang="ar-EG" sz="2400" dirty="0" smtClean="0">
                <a:latin typeface="Calibri" panose="020F0502020204030204" pitchFamily="34" charset="0"/>
                <a:ea typeface="Calibri" panose="020F0502020204030204" pitchFamily="34" charset="0"/>
              </a:rPr>
              <a:t>عند اختيار قضية بحثية يجب مراعاة عدة معايير لضمان ان تكون القضية ذات قيمة علمية وتساهم في اثراء المعرفة (وت</a:t>
            </a:r>
            <a:r>
              <a:rPr lang="ar-EG" sz="2400" dirty="0" smtClean="0"/>
              <a:t>ستخدم المعايير </a:t>
            </a:r>
            <a:r>
              <a:rPr lang="ar-EG" sz="2400" dirty="0"/>
              <a:t>قبل </a:t>
            </a:r>
            <a:r>
              <a:rPr lang="ar-EG" sz="2400" dirty="0" smtClean="0"/>
              <a:t>اختيارالقضية البحثية )</a:t>
            </a:r>
            <a:endParaRPr lang="ar-EG" sz="2400" dirty="0" smtClean="0">
              <a:latin typeface="Calibri" panose="020F0502020204030204" pitchFamily="34" charset="0"/>
              <a:ea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69313678"/>
      </p:ext>
    </p:extLst>
  </p:cSld>
  <p:clrMapOvr>
    <a:masterClrMapping/>
  </p:clrMapOvr>
  <mc:AlternateContent xmlns:mc="http://schemas.openxmlformats.org/markup-compatibility/2006" xmlns:p14="http://schemas.microsoft.com/office/powerpoint/2010/main">
    <mc:Choice Requires="p14">
      <p:transition spd="slow" p14:dur="2000" advTm="81570"/>
    </mc:Choice>
    <mc:Fallback xmlns="">
      <p:transition spd="slow" advTm="8157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ربع نص 3"/>
          <p:cNvSpPr txBox="1"/>
          <p:nvPr/>
        </p:nvSpPr>
        <p:spPr>
          <a:xfrm>
            <a:off x="420914" y="0"/>
            <a:ext cx="11611429" cy="10987623"/>
          </a:xfrm>
          <a:prstGeom prst="rect">
            <a:avLst/>
          </a:prstGeom>
          <a:noFill/>
        </p:spPr>
        <p:txBody>
          <a:bodyPr wrap="square" rtlCol="0">
            <a:spAutoFit/>
          </a:bodyPr>
          <a:lstStyle/>
          <a:p>
            <a:pPr lvl="0" algn="just" rtl="1">
              <a:spcAft>
                <a:spcPts val="800"/>
              </a:spcAft>
            </a:pPr>
            <a:endParaRPr lang="ar-EG" sz="2400" b="1" dirty="0" smtClean="0">
              <a:solidFill>
                <a:srgbClr val="4472C4"/>
              </a:solidFill>
              <a:latin typeface="Calibri" panose="020F0502020204030204" pitchFamily="34" charset="0"/>
              <a:ea typeface="Calibri" panose="020F0502020204030204" pitchFamily="34" charset="0"/>
            </a:endParaRPr>
          </a:p>
          <a:p>
            <a:pPr lvl="0" algn="just" rtl="1">
              <a:spcAft>
                <a:spcPts val="800"/>
              </a:spcAft>
            </a:pPr>
            <a:r>
              <a:rPr lang="ar-EG" sz="2400" b="1" dirty="0" smtClean="0">
                <a:solidFill>
                  <a:srgbClr val="4472C4"/>
                </a:solidFill>
                <a:latin typeface="Calibri" panose="020F0502020204030204" pitchFamily="34" charset="0"/>
                <a:ea typeface="Calibri" panose="020F0502020204030204" pitchFamily="34" charset="0"/>
              </a:rPr>
              <a:t>معايير </a:t>
            </a:r>
            <a:r>
              <a:rPr lang="ar-EG" sz="2400" b="1" dirty="0">
                <a:solidFill>
                  <a:srgbClr val="4472C4"/>
                </a:solidFill>
                <a:latin typeface="Calibri" panose="020F0502020204030204" pitchFamily="34" charset="0"/>
                <a:ea typeface="Calibri" panose="020F0502020204030204" pitchFamily="34" charset="0"/>
              </a:rPr>
              <a:t>اختيار القضية البحثية </a:t>
            </a:r>
            <a:r>
              <a:rPr lang="ar-EG" sz="2400" b="1" dirty="0" smtClean="0">
                <a:solidFill>
                  <a:srgbClr val="4472C4"/>
                </a:solidFill>
                <a:latin typeface="Calibri" panose="020F0502020204030204" pitchFamily="34" charset="0"/>
                <a:ea typeface="Calibri" panose="020F0502020204030204" pitchFamily="34" charset="0"/>
              </a:rPr>
              <a:t>(</a:t>
            </a:r>
            <a:r>
              <a:rPr lang="ar-EG" sz="2400" dirty="0" smtClean="0"/>
              <a:t>يرجع </a:t>
            </a:r>
            <a:r>
              <a:rPr lang="ar-EG" sz="2400" dirty="0"/>
              <a:t>إليها الباحث حين يختار من بين قضايا متعددة.</a:t>
            </a:r>
            <a:r>
              <a:rPr lang="ar-EG" sz="2400" b="1" dirty="0" smtClean="0">
                <a:solidFill>
                  <a:srgbClr val="4472C4"/>
                </a:solidFill>
                <a:latin typeface="Calibri" panose="020F0502020204030204" pitchFamily="34" charset="0"/>
                <a:ea typeface="Calibri" panose="020F0502020204030204" pitchFamily="34" charset="0"/>
              </a:rPr>
              <a:t>)</a:t>
            </a:r>
            <a:endParaRPr lang="ar-EG" sz="2400" b="1" dirty="0">
              <a:solidFill>
                <a:srgbClr val="4472C4"/>
              </a:solidFill>
              <a:latin typeface="Calibri" panose="020F0502020204030204" pitchFamily="34" charset="0"/>
              <a:ea typeface="Calibri" panose="020F0502020204030204" pitchFamily="34" charset="0"/>
            </a:endParaRPr>
          </a:p>
          <a:p>
            <a:pPr lvl="0" algn="r" rtl="1">
              <a:spcAft>
                <a:spcPts val="800"/>
              </a:spcAft>
            </a:pPr>
            <a:r>
              <a:rPr lang="ar-EG" sz="2400" dirty="0">
                <a:solidFill>
                  <a:prstClr val="black"/>
                </a:solidFill>
                <a:latin typeface="Calibri" panose="020F0502020204030204" pitchFamily="34" charset="0"/>
                <a:ea typeface="Calibri" panose="020F0502020204030204" pitchFamily="34" charset="0"/>
              </a:rPr>
              <a:t>1. </a:t>
            </a:r>
            <a:r>
              <a:rPr lang="ar-EG" sz="2400" b="1" dirty="0">
                <a:solidFill>
                  <a:prstClr val="black"/>
                </a:solidFill>
                <a:latin typeface="Calibri" panose="020F0502020204030204" pitchFamily="34" charset="0"/>
                <a:ea typeface="Calibri" panose="020F0502020204030204" pitchFamily="34" charset="0"/>
              </a:rPr>
              <a:t>تحديد مجال الاهتمام</a:t>
            </a:r>
          </a:p>
          <a:p>
            <a:pPr lvl="1" algn="just" rtl="1">
              <a:spcAft>
                <a:spcPts val="800"/>
              </a:spcAft>
            </a:pPr>
            <a:r>
              <a:rPr lang="ar-EG" sz="2000" dirty="0">
                <a:solidFill>
                  <a:prstClr val="black"/>
                </a:solidFill>
                <a:latin typeface="Calibri" panose="020F0502020204030204" pitchFamily="34" charset="0"/>
                <a:ea typeface="Calibri" panose="020F0502020204030204" pitchFamily="34" charset="0"/>
              </a:rPr>
              <a:t>يجب أن يختار الباحث مجالًا يثير اهتمامه الشخصي أو الأكاديمي، لأن الشغف بالموضوع يعزز الاستمرارية والجدية في البحث.</a:t>
            </a:r>
          </a:p>
          <a:p>
            <a:pPr lvl="0" algn="just" rtl="1">
              <a:spcAft>
                <a:spcPts val="800"/>
              </a:spcAft>
            </a:pPr>
            <a:r>
              <a:rPr lang="ar-EG" sz="2400" b="1" dirty="0">
                <a:solidFill>
                  <a:prstClr val="black"/>
                </a:solidFill>
                <a:latin typeface="Calibri" panose="020F0502020204030204" pitchFamily="34" charset="0"/>
                <a:ea typeface="Calibri" panose="020F0502020204030204" pitchFamily="34" charset="0"/>
              </a:rPr>
              <a:t>2. الارتباط بالتخصص العلمي:</a:t>
            </a:r>
          </a:p>
          <a:p>
            <a:pPr lvl="1" algn="just" rtl="1">
              <a:spcAft>
                <a:spcPts val="800"/>
              </a:spcAft>
            </a:pPr>
            <a:r>
              <a:rPr lang="ar-EG" sz="2000" dirty="0">
                <a:solidFill>
                  <a:prstClr val="black"/>
                </a:solidFill>
                <a:latin typeface="Calibri" panose="020F0502020204030204" pitchFamily="34" charset="0"/>
                <a:ea typeface="Calibri" panose="020F0502020204030204" pitchFamily="34" charset="0"/>
              </a:rPr>
              <a:t>يجب أن تنتمي القضية إلى مجال تخصص الطالب (الاقتصاد، إدارة الأعمال، الاعلام ، القانون،</a:t>
            </a:r>
          </a:p>
          <a:p>
            <a:pPr lvl="1" algn="just" rtl="1">
              <a:spcAft>
                <a:spcPts val="800"/>
              </a:spcAft>
            </a:pPr>
            <a:r>
              <a:rPr lang="ar-EG" sz="2000" dirty="0">
                <a:solidFill>
                  <a:prstClr val="black"/>
                </a:solidFill>
                <a:latin typeface="Calibri" panose="020F0502020204030204" pitchFamily="34" charset="0"/>
                <a:ea typeface="Calibri" panose="020F0502020204030204" pitchFamily="34" charset="0"/>
              </a:rPr>
              <a:t>يفضل أن تتقاطع مع اهتمامات الطالب المهنية أو البحثية المستقبلية.</a:t>
            </a:r>
          </a:p>
          <a:p>
            <a:pPr lvl="0" algn="just" rtl="1">
              <a:spcAft>
                <a:spcPts val="800"/>
              </a:spcAft>
            </a:pPr>
            <a:r>
              <a:rPr lang="ar-EG" sz="2400" b="1" dirty="0">
                <a:solidFill>
                  <a:prstClr val="black"/>
                </a:solidFill>
                <a:latin typeface="Calibri" panose="020F0502020204030204" pitchFamily="34" charset="0"/>
                <a:ea typeface="Calibri" panose="020F0502020204030204" pitchFamily="34" charset="0"/>
              </a:rPr>
              <a:t>3. استكشاف المشكلات الحالية</a:t>
            </a:r>
          </a:p>
          <a:p>
            <a:pPr lvl="1" algn="just" rtl="1">
              <a:spcAft>
                <a:spcPts val="800"/>
              </a:spcAft>
            </a:pPr>
            <a:r>
              <a:rPr lang="ar-EG" sz="2000" dirty="0">
                <a:solidFill>
                  <a:prstClr val="black"/>
                </a:solidFill>
                <a:latin typeface="Calibri" panose="020F0502020204030204" pitchFamily="34" charset="0"/>
                <a:ea typeface="Calibri" panose="020F0502020204030204" pitchFamily="34" charset="0"/>
              </a:rPr>
              <a:t>الاطلاع على الدراسات السابقة والمقالات العلمية في المجال المختار لفهم الفجوات البحثية والمشكلات التي لم تُحل بعد</a:t>
            </a:r>
            <a:r>
              <a:rPr lang="ar-EG" sz="2000" dirty="0" smtClean="0">
                <a:solidFill>
                  <a:prstClr val="black"/>
                </a:solidFill>
                <a:latin typeface="Calibri" panose="020F0502020204030204" pitchFamily="34" charset="0"/>
                <a:ea typeface="Calibri" panose="020F0502020204030204" pitchFamily="34" charset="0"/>
              </a:rPr>
              <a:t>.</a:t>
            </a:r>
          </a:p>
          <a:p>
            <a:pPr algn="just" rtl="1">
              <a:spcAft>
                <a:spcPts val="800"/>
              </a:spcAft>
            </a:pPr>
            <a:r>
              <a:rPr lang="ar-EG" sz="2400" b="1" dirty="0" smtClean="0">
                <a:solidFill>
                  <a:prstClr val="black"/>
                </a:solidFill>
                <a:latin typeface="Calibri" panose="020F0502020204030204" pitchFamily="34" charset="0"/>
                <a:ea typeface="Calibri" panose="020F0502020204030204" pitchFamily="34" charset="0"/>
              </a:rPr>
              <a:t>4</a:t>
            </a:r>
            <a:r>
              <a:rPr lang="ar-EG" sz="2400" b="1" dirty="0">
                <a:solidFill>
                  <a:prstClr val="black"/>
                </a:solidFill>
                <a:latin typeface="Calibri" panose="020F0502020204030204" pitchFamily="34" charset="0"/>
                <a:ea typeface="Calibri" panose="020F0502020204030204" pitchFamily="34" charset="0"/>
              </a:rPr>
              <a:t>. </a:t>
            </a:r>
            <a:r>
              <a:rPr lang="ar-EG" sz="2400" b="1" dirty="0" smtClean="0">
                <a:solidFill>
                  <a:prstClr val="black"/>
                </a:solidFill>
                <a:latin typeface="Calibri" panose="020F0502020204030204" pitchFamily="34" charset="0"/>
                <a:ea typeface="Calibri" panose="020F0502020204030204" pitchFamily="34" charset="0"/>
              </a:rPr>
              <a:t>الحداثة </a:t>
            </a:r>
            <a:r>
              <a:rPr lang="ar-EG" sz="2400" b="1" dirty="0">
                <a:solidFill>
                  <a:prstClr val="black"/>
                </a:solidFill>
                <a:latin typeface="Calibri" panose="020F0502020204030204" pitchFamily="34" charset="0"/>
                <a:ea typeface="Calibri" panose="020F0502020204030204" pitchFamily="34" charset="0"/>
              </a:rPr>
              <a:t>والاصالة </a:t>
            </a:r>
          </a:p>
          <a:p>
            <a:pPr lvl="1" algn="just" rtl="1">
              <a:spcAft>
                <a:spcPts val="800"/>
              </a:spcAft>
            </a:pPr>
            <a:r>
              <a:rPr lang="ar-EG" sz="2000" dirty="0">
                <a:solidFill>
                  <a:prstClr val="black"/>
                </a:solidFill>
                <a:latin typeface="Calibri" panose="020F0502020204030204" pitchFamily="34" charset="0"/>
                <a:ea typeface="Calibri" panose="020F0502020204030204" pitchFamily="34" charset="0"/>
              </a:rPr>
              <a:t>أن تكون القضية معاصرة وتعكس تحديات أو اتجاهات حديثة. وتحتاج لمزيد من الدراسة</a:t>
            </a:r>
          </a:p>
          <a:p>
            <a:pPr lvl="1" algn="just" rtl="1">
              <a:spcAft>
                <a:spcPts val="800"/>
              </a:spcAft>
            </a:pPr>
            <a:r>
              <a:rPr lang="ar-EG" sz="2000" dirty="0">
                <a:solidFill>
                  <a:prstClr val="black"/>
                </a:solidFill>
                <a:latin typeface="Calibri" panose="020F0502020204030204" pitchFamily="34" charset="0"/>
                <a:ea typeface="Calibri" panose="020F0502020204030204" pitchFamily="34" charset="0"/>
              </a:rPr>
              <a:t>أن تكون غير مكررة أو مطروقة بشكل تقليدي، بل تقدم منظورًا جديدًا أو زاوية تحليل مبتكرة</a:t>
            </a:r>
            <a:r>
              <a:rPr lang="ar-EG" sz="2000" dirty="0" smtClean="0">
                <a:solidFill>
                  <a:prstClr val="black"/>
                </a:solidFill>
                <a:latin typeface="Calibri" panose="020F0502020204030204" pitchFamily="34" charset="0"/>
                <a:ea typeface="Calibri" panose="020F0502020204030204" pitchFamily="34" charset="0"/>
              </a:rPr>
              <a:t>.</a:t>
            </a:r>
          </a:p>
          <a:p>
            <a:pPr algn="just" rtl="1">
              <a:spcAft>
                <a:spcPts val="800"/>
              </a:spcAft>
            </a:pPr>
            <a:r>
              <a:rPr lang="ar-EG" sz="2400" b="1" dirty="0" smtClean="0">
                <a:solidFill>
                  <a:prstClr val="black"/>
                </a:solidFill>
                <a:latin typeface="Calibri" panose="020F0502020204030204" pitchFamily="34" charset="0"/>
                <a:ea typeface="Calibri" panose="020F0502020204030204" pitchFamily="34" charset="0"/>
              </a:rPr>
              <a:t>5. توفر </a:t>
            </a:r>
            <a:r>
              <a:rPr lang="ar-EG" sz="2400" b="1" dirty="0">
                <a:solidFill>
                  <a:prstClr val="black"/>
                </a:solidFill>
                <a:latin typeface="Calibri" panose="020F0502020204030204" pitchFamily="34" charset="0"/>
                <a:ea typeface="Calibri" panose="020F0502020204030204" pitchFamily="34" charset="0"/>
              </a:rPr>
              <a:t>المصادر والبيانات</a:t>
            </a:r>
            <a:r>
              <a:rPr lang="ar-EG" sz="2400" b="1" dirty="0" smtClean="0">
                <a:solidFill>
                  <a:prstClr val="black"/>
                </a:solidFill>
                <a:latin typeface="Calibri" panose="020F0502020204030204" pitchFamily="34" charset="0"/>
                <a:ea typeface="Calibri" panose="020F0502020204030204" pitchFamily="34" charset="0"/>
              </a:rPr>
              <a:t>:</a:t>
            </a:r>
          </a:p>
          <a:p>
            <a:pPr algn="just" rtl="1">
              <a:spcAft>
                <a:spcPts val="800"/>
              </a:spcAft>
            </a:pPr>
            <a:r>
              <a:rPr lang="ar-EG" sz="2000" dirty="0" smtClean="0">
                <a:solidFill>
                  <a:prstClr val="black"/>
                </a:solidFill>
                <a:latin typeface="Calibri" panose="020F0502020204030204" pitchFamily="34" charset="0"/>
                <a:ea typeface="Calibri" panose="020F0502020204030204" pitchFamily="34" charset="0"/>
              </a:rPr>
              <a:t>أن </a:t>
            </a:r>
            <a:r>
              <a:rPr lang="ar-EG" sz="2000" dirty="0">
                <a:solidFill>
                  <a:prstClr val="black"/>
                </a:solidFill>
                <a:latin typeface="Calibri" panose="020F0502020204030204" pitchFamily="34" charset="0"/>
                <a:ea typeface="Calibri" panose="020F0502020204030204" pitchFamily="34" charset="0"/>
              </a:rPr>
              <a:t>يكون من الممكن الحصول على بيانات كافية وموثوقة لدراسة </a:t>
            </a:r>
            <a:r>
              <a:rPr lang="ar-EG" sz="2000" dirty="0" smtClean="0">
                <a:solidFill>
                  <a:prstClr val="black"/>
                </a:solidFill>
                <a:latin typeface="Calibri" panose="020F0502020204030204" pitchFamily="34" charset="0"/>
                <a:ea typeface="Calibri" panose="020F0502020204030204" pitchFamily="34" charset="0"/>
              </a:rPr>
              <a:t>القضية ، وجود </a:t>
            </a:r>
            <a:r>
              <a:rPr lang="ar-EG" sz="2000" dirty="0">
                <a:solidFill>
                  <a:prstClr val="black"/>
                </a:solidFill>
                <a:latin typeface="Calibri" panose="020F0502020204030204" pitchFamily="34" charset="0"/>
                <a:ea typeface="Calibri" panose="020F0502020204030204" pitchFamily="34" charset="0"/>
              </a:rPr>
              <a:t>مصادر علمية (كتب، مقالات، تقارير، قواعد بيانات) يمكن الاستناد </a:t>
            </a:r>
            <a:r>
              <a:rPr lang="ar-EG" sz="2000" dirty="0" smtClean="0">
                <a:solidFill>
                  <a:prstClr val="black"/>
                </a:solidFill>
                <a:latin typeface="Calibri" panose="020F0502020204030204" pitchFamily="34" charset="0"/>
                <a:ea typeface="Calibri" panose="020F0502020204030204" pitchFamily="34" charset="0"/>
              </a:rPr>
              <a:t>إليها.وإمكانية </a:t>
            </a:r>
            <a:r>
              <a:rPr lang="ar-EG" sz="2000" dirty="0">
                <a:solidFill>
                  <a:prstClr val="black"/>
                </a:solidFill>
                <a:latin typeface="Calibri" panose="020F0502020204030204" pitchFamily="34" charset="0"/>
                <a:ea typeface="Calibri" panose="020F0502020204030204" pitchFamily="34" charset="0"/>
              </a:rPr>
              <a:t>جمع بيانات أولية أو ثانوية عند الحاجة.</a:t>
            </a:r>
          </a:p>
          <a:p>
            <a:pPr lvl="1" algn="just" rtl="1">
              <a:spcAft>
                <a:spcPts val="800"/>
              </a:spcAft>
            </a:pPr>
            <a:endParaRPr lang="ar-EG" sz="2000" dirty="0">
              <a:solidFill>
                <a:prstClr val="black"/>
              </a:solidFill>
              <a:latin typeface="Calibri" panose="020F0502020204030204" pitchFamily="34" charset="0"/>
              <a:ea typeface="Calibri" panose="020F0502020204030204" pitchFamily="34" charset="0"/>
            </a:endParaRPr>
          </a:p>
          <a:p>
            <a:pPr algn="just" rtl="1">
              <a:spcAft>
                <a:spcPts val="800"/>
              </a:spcAft>
            </a:pPr>
            <a:endParaRPr lang="ar-EG" sz="2000" dirty="0" smtClean="0">
              <a:solidFill>
                <a:prstClr val="black"/>
              </a:solidFill>
              <a:latin typeface="Calibri" panose="020F0502020204030204" pitchFamily="34" charset="0"/>
              <a:ea typeface="Calibri" panose="020F0502020204030204" pitchFamily="34" charset="0"/>
            </a:endParaRPr>
          </a:p>
          <a:p>
            <a:pPr lvl="1" algn="just" rtl="1">
              <a:spcAft>
                <a:spcPts val="800"/>
              </a:spcAft>
            </a:pPr>
            <a:endParaRPr lang="ar-EG" sz="2000" dirty="0" smtClean="0">
              <a:solidFill>
                <a:prstClr val="black"/>
              </a:solidFill>
              <a:latin typeface="Calibri" panose="020F0502020204030204" pitchFamily="34" charset="0"/>
              <a:ea typeface="Calibri" panose="020F0502020204030204" pitchFamily="34" charset="0"/>
            </a:endParaRPr>
          </a:p>
          <a:p>
            <a:pPr lvl="1" algn="just" rtl="1">
              <a:spcAft>
                <a:spcPts val="800"/>
              </a:spcAft>
            </a:pPr>
            <a:endParaRPr lang="ar-EG" sz="2000" b="1" dirty="0">
              <a:solidFill>
                <a:prstClr val="black"/>
              </a:solidFill>
              <a:latin typeface="Calibri" panose="020F0502020204030204" pitchFamily="34" charset="0"/>
            </a:endParaRPr>
          </a:p>
          <a:p>
            <a:pPr lvl="1" algn="just" rtl="1">
              <a:spcAft>
                <a:spcPts val="800"/>
              </a:spcAft>
            </a:pPr>
            <a:endParaRPr lang="ar-EG" sz="2000" b="1" dirty="0" smtClean="0">
              <a:solidFill>
                <a:prstClr val="black"/>
              </a:solidFill>
              <a:latin typeface="Calibri" panose="020F0502020204030204" pitchFamily="34" charset="0"/>
            </a:endParaRPr>
          </a:p>
          <a:p>
            <a:pPr lvl="1" algn="just" rtl="1">
              <a:spcAft>
                <a:spcPts val="800"/>
              </a:spcAft>
            </a:pPr>
            <a:endParaRPr lang="ar-EG" sz="2000" b="1" dirty="0">
              <a:solidFill>
                <a:prstClr val="black"/>
              </a:solidFill>
              <a:latin typeface="Calibri" panose="020F0502020204030204" pitchFamily="34" charset="0"/>
            </a:endParaRPr>
          </a:p>
          <a:p>
            <a:pPr lvl="1" algn="just" rtl="1">
              <a:spcAft>
                <a:spcPts val="800"/>
              </a:spcAft>
            </a:pPr>
            <a:endParaRPr lang="ar-EG" sz="2000" b="1" dirty="0" smtClean="0">
              <a:solidFill>
                <a:prstClr val="black"/>
              </a:solidFill>
              <a:latin typeface="Calibri" panose="020F0502020204030204" pitchFamily="34" charset="0"/>
            </a:endParaRPr>
          </a:p>
          <a:p>
            <a:pPr lvl="1" algn="just" rtl="1">
              <a:spcAft>
                <a:spcPts val="800"/>
              </a:spcAft>
            </a:pPr>
            <a:endParaRPr lang="ar-EG" sz="2000" b="1" dirty="0">
              <a:solidFill>
                <a:prstClr val="black"/>
              </a:solidFill>
              <a:latin typeface="Calibri" panose="020F0502020204030204" pitchFamily="34" charset="0"/>
            </a:endParaRPr>
          </a:p>
          <a:p>
            <a:pPr lvl="1" algn="just" rtl="1">
              <a:spcAft>
                <a:spcPts val="800"/>
              </a:spcAft>
            </a:pPr>
            <a:endParaRPr lang="ar-EG" sz="2000" b="1" dirty="0" smtClean="0">
              <a:solidFill>
                <a:prstClr val="black"/>
              </a:solidFill>
              <a:latin typeface="Calibri" panose="020F0502020204030204" pitchFamily="34" charset="0"/>
            </a:endParaRPr>
          </a:p>
          <a:p>
            <a:pPr lvl="1" algn="just" rtl="1">
              <a:spcAft>
                <a:spcPts val="800"/>
              </a:spcAft>
            </a:pPr>
            <a:endParaRPr lang="ar-EG" sz="2000" b="1" dirty="0">
              <a:solidFill>
                <a:prstClr val="black"/>
              </a:solidFill>
              <a:latin typeface="Calibri" panose="020F0502020204030204" pitchFamily="34" charset="0"/>
            </a:endParaRPr>
          </a:p>
          <a:p>
            <a:pPr lvl="1" algn="just" rtl="1">
              <a:spcAft>
                <a:spcPts val="800"/>
              </a:spcAft>
            </a:pPr>
            <a:endParaRPr lang="ar-EG" sz="2000" b="1" dirty="0" smtClean="0">
              <a:solidFill>
                <a:prstClr val="black"/>
              </a:solidFill>
              <a:latin typeface="Calibri" panose="020F0502020204030204" pitchFamily="34" charset="0"/>
            </a:endParaRPr>
          </a:p>
        </p:txBody>
      </p:sp>
      <p:sp>
        <p:nvSpPr>
          <p:cNvPr id="5" name="TextBox 1"/>
          <p:cNvSpPr txBox="1"/>
          <p:nvPr/>
        </p:nvSpPr>
        <p:spPr>
          <a:xfrm>
            <a:off x="9416143" y="6401752"/>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
        <p:nvSpPr>
          <p:cNvPr id="7" name="Rectangle 27"/>
          <p:cNvSpPr/>
          <p:nvPr/>
        </p:nvSpPr>
        <p:spPr>
          <a:xfrm>
            <a:off x="2407112" y="33452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447749"/>
      </p:ext>
    </p:extLst>
  </p:cSld>
  <p:clrMapOvr>
    <a:masterClrMapping/>
  </p:clrMapOvr>
  <mc:AlternateContent xmlns:mc="http://schemas.openxmlformats.org/markup-compatibility/2006" xmlns:p14="http://schemas.microsoft.com/office/powerpoint/2010/main">
    <mc:Choice Requires="p14">
      <p:transition spd="slow" p14:dur="2000" advTm="179772"/>
    </mc:Choice>
    <mc:Fallback xmlns="">
      <p:transition spd="slow" advTm="17977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ربع نص 3"/>
          <p:cNvSpPr txBox="1"/>
          <p:nvPr/>
        </p:nvSpPr>
        <p:spPr>
          <a:xfrm>
            <a:off x="420914" y="0"/>
            <a:ext cx="11611429" cy="10905550"/>
          </a:xfrm>
          <a:prstGeom prst="rect">
            <a:avLst/>
          </a:prstGeom>
          <a:noFill/>
        </p:spPr>
        <p:txBody>
          <a:bodyPr wrap="square" rtlCol="0">
            <a:spAutoFit/>
          </a:bodyPr>
          <a:lstStyle/>
          <a:p>
            <a:pPr lvl="0" algn="just" rtl="1">
              <a:spcAft>
                <a:spcPts val="800"/>
              </a:spcAft>
            </a:pPr>
            <a:endParaRPr lang="ar-EG" sz="2400" b="1" dirty="0" smtClean="0">
              <a:solidFill>
                <a:srgbClr val="4472C4"/>
              </a:solidFill>
              <a:latin typeface="Calibri" panose="020F0502020204030204" pitchFamily="34" charset="0"/>
              <a:ea typeface="Calibri" panose="020F0502020204030204" pitchFamily="34" charset="0"/>
            </a:endParaRPr>
          </a:p>
          <a:p>
            <a:pPr lvl="0" algn="just" rtl="1">
              <a:spcAft>
                <a:spcPts val="800"/>
              </a:spcAft>
            </a:pPr>
            <a:r>
              <a:rPr lang="ar-EG" sz="2400" b="1" dirty="0" smtClean="0">
                <a:solidFill>
                  <a:srgbClr val="4472C4"/>
                </a:solidFill>
                <a:latin typeface="Calibri" panose="020F0502020204030204" pitchFamily="34" charset="0"/>
                <a:ea typeface="Calibri" panose="020F0502020204030204" pitchFamily="34" charset="0"/>
              </a:rPr>
              <a:t>معايير </a:t>
            </a:r>
            <a:r>
              <a:rPr lang="ar-EG" sz="2400" b="1" dirty="0">
                <a:solidFill>
                  <a:srgbClr val="4472C4"/>
                </a:solidFill>
                <a:latin typeface="Calibri" panose="020F0502020204030204" pitchFamily="34" charset="0"/>
                <a:ea typeface="Calibri" panose="020F0502020204030204" pitchFamily="34" charset="0"/>
              </a:rPr>
              <a:t>اختيار القضية البحثية </a:t>
            </a:r>
          </a:p>
          <a:p>
            <a:pPr lvl="0" algn="r" rtl="1">
              <a:spcAft>
                <a:spcPts val="800"/>
              </a:spcAft>
            </a:pPr>
            <a:r>
              <a:rPr lang="ar-EG" sz="2400" b="1" dirty="0" smtClean="0">
                <a:solidFill>
                  <a:prstClr val="black"/>
                </a:solidFill>
                <a:latin typeface="Calibri" panose="020F0502020204030204" pitchFamily="34" charset="0"/>
                <a:ea typeface="Calibri" panose="020F0502020204030204" pitchFamily="34" charset="0"/>
              </a:rPr>
              <a:t>6.الاهمية </a:t>
            </a:r>
            <a:r>
              <a:rPr lang="ar-EG" sz="2400" b="1" dirty="0">
                <a:solidFill>
                  <a:prstClr val="black"/>
                </a:solidFill>
                <a:latin typeface="Calibri" panose="020F0502020204030204" pitchFamily="34" charset="0"/>
                <a:ea typeface="Calibri" panose="020F0502020204030204" pitchFamily="34" charset="0"/>
              </a:rPr>
              <a:t>والملائمة وأثر القضية</a:t>
            </a:r>
          </a:p>
          <a:p>
            <a:pPr lvl="1" algn="r" rtl="1">
              <a:spcAft>
                <a:spcPts val="800"/>
              </a:spcAft>
            </a:pPr>
            <a:r>
              <a:rPr lang="ar-EG" sz="2400" dirty="0">
                <a:solidFill>
                  <a:prstClr val="black"/>
                </a:solidFill>
                <a:latin typeface="Calibri" panose="020F0502020204030204" pitchFamily="34" charset="0"/>
                <a:ea typeface="Calibri" panose="020F0502020204030204" pitchFamily="34" charset="0"/>
              </a:rPr>
              <a:t>لابد ان تكون مهمة للمجتمع والمجال الاكاديمي </a:t>
            </a:r>
          </a:p>
          <a:p>
            <a:pPr lvl="1" algn="r" rtl="1">
              <a:spcAft>
                <a:spcPts val="800"/>
              </a:spcAft>
            </a:pPr>
            <a:r>
              <a:rPr lang="ar-EG" sz="2400" dirty="0">
                <a:solidFill>
                  <a:prstClr val="black"/>
                </a:solidFill>
                <a:latin typeface="Calibri" panose="020F0502020204030204" pitchFamily="34" charset="0"/>
                <a:ea typeface="Calibri" panose="020F0502020204030204" pitchFamily="34" charset="0"/>
              </a:rPr>
              <a:t>أن تكون القضية ذات أهمية علمية و عملية (تطبيقية)  </a:t>
            </a:r>
            <a:endParaRPr lang="ar-EG" sz="2400" dirty="0" smtClean="0">
              <a:solidFill>
                <a:prstClr val="black"/>
              </a:solidFill>
              <a:latin typeface="Calibri" panose="020F0502020204030204" pitchFamily="34" charset="0"/>
              <a:ea typeface="Calibri" panose="020F0502020204030204" pitchFamily="34" charset="0"/>
            </a:endParaRPr>
          </a:p>
          <a:p>
            <a:pPr lvl="1" algn="r" rtl="1">
              <a:spcAft>
                <a:spcPts val="800"/>
              </a:spcAft>
            </a:pPr>
            <a:r>
              <a:rPr lang="ar-EG" sz="2400" dirty="0" smtClean="0">
                <a:solidFill>
                  <a:prstClr val="black"/>
                </a:solidFill>
                <a:latin typeface="Calibri" panose="020F0502020204030204" pitchFamily="34" charset="0"/>
                <a:ea typeface="Calibri" panose="020F0502020204030204" pitchFamily="34" charset="0"/>
              </a:rPr>
              <a:t>ان ترتبط </a:t>
            </a:r>
            <a:r>
              <a:rPr lang="ar-EG" sz="2400" dirty="0">
                <a:solidFill>
                  <a:prstClr val="black"/>
                </a:solidFill>
                <a:latin typeface="Calibri" panose="020F0502020204030204" pitchFamily="34" charset="0"/>
                <a:ea typeface="Calibri" panose="020F0502020204030204" pitchFamily="34" charset="0"/>
              </a:rPr>
              <a:t>القضية بتحديات أو احتياجات حقيقية</a:t>
            </a:r>
          </a:p>
          <a:p>
            <a:pPr lvl="0" algn="r" rtl="1">
              <a:spcAft>
                <a:spcPts val="800"/>
              </a:spcAft>
            </a:pPr>
            <a:r>
              <a:rPr lang="ar-EG" sz="2400" b="1" dirty="0" smtClean="0">
                <a:solidFill>
                  <a:prstClr val="black"/>
                </a:solidFill>
                <a:latin typeface="Calibri" panose="020F0502020204030204" pitchFamily="34" charset="0"/>
                <a:ea typeface="Calibri" panose="020F0502020204030204" pitchFamily="34" charset="0"/>
              </a:rPr>
              <a:t>7.الوضوح </a:t>
            </a:r>
            <a:r>
              <a:rPr lang="ar-EG" sz="2400" b="1" dirty="0">
                <a:solidFill>
                  <a:prstClr val="black"/>
                </a:solidFill>
                <a:latin typeface="Calibri" panose="020F0502020204030204" pitchFamily="34" charset="0"/>
                <a:ea typeface="Calibri" panose="020F0502020204030204" pitchFamily="34" charset="0"/>
              </a:rPr>
              <a:t>والتحديد</a:t>
            </a:r>
          </a:p>
          <a:p>
            <a:pPr lvl="1" algn="r" rtl="1">
              <a:spcAft>
                <a:spcPts val="800"/>
              </a:spcAft>
            </a:pPr>
            <a:r>
              <a:rPr lang="ar-EG" sz="2400" dirty="0">
                <a:solidFill>
                  <a:prstClr val="black"/>
                </a:solidFill>
                <a:latin typeface="Calibri" panose="020F0502020204030204" pitchFamily="34" charset="0"/>
                <a:ea typeface="Calibri" panose="020F0502020204030204" pitchFamily="34" charset="0"/>
              </a:rPr>
              <a:t>أن تكون المشكلة محددة بحدود واضحة لتجنب التشتت وضمان التركيز</a:t>
            </a:r>
            <a:r>
              <a:rPr lang="ar-EG" sz="2400" dirty="0" smtClean="0">
                <a:solidFill>
                  <a:prstClr val="black"/>
                </a:solidFill>
                <a:latin typeface="Calibri" panose="020F0502020204030204" pitchFamily="34" charset="0"/>
                <a:ea typeface="Calibri" panose="020F0502020204030204" pitchFamily="34" charset="0"/>
              </a:rPr>
              <a:t>. وتجنب القضايا الغامضة</a:t>
            </a:r>
            <a:endParaRPr lang="ar-EG" sz="2400" dirty="0">
              <a:solidFill>
                <a:prstClr val="black"/>
              </a:solidFill>
              <a:latin typeface="Calibri" panose="020F0502020204030204" pitchFamily="34" charset="0"/>
              <a:ea typeface="Calibri" panose="020F0502020204030204" pitchFamily="34" charset="0"/>
            </a:endParaRPr>
          </a:p>
          <a:p>
            <a:pPr lvl="0" algn="r" rtl="1">
              <a:spcAft>
                <a:spcPts val="800"/>
              </a:spcAft>
            </a:pPr>
            <a:r>
              <a:rPr lang="ar-EG" sz="2400" b="1" dirty="0" smtClean="0">
                <a:solidFill>
                  <a:prstClr val="black"/>
                </a:solidFill>
                <a:latin typeface="Calibri" panose="020F0502020204030204" pitchFamily="34" charset="0"/>
                <a:ea typeface="Calibri" panose="020F0502020204030204" pitchFamily="34" charset="0"/>
              </a:rPr>
              <a:t>8.قابلية </a:t>
            </a:r>
            <a:r>
              <a:rPr lang="ar-EG" sz="2400" b="1" dirty="0">
                <a:solidFill>
                  <a:prstClr val="black"/>
                </a:solidFill>
                <a:latin typeface="Calibri" panose="020F0502020204030204" pitchFamily="34" charset="0"/>
                <a:ea typeface="Calibri" panose="020F0502020204030204" pitchFamily="34" charset="0"/>
              </a:rPr>
              <a:t>التحقيق</a:t>
            </a:r>
          </a:p>
          <a:p>
            <a:pPr lvl="1" algn="r" rtl="1">
              <a:spcAft>
                <a:spcPts val="800"/>
              </a:spcAft>
            </a:pPr>
            <a:r>
              <a:rPr lang="ar-EG" sz="2400" dirty="0">
                <a:solidFill>
                  <a:prstClr val="black"/>
                </a:solidFill>
                <a:latin typeface="Calibri" panose="020F0502020204030204" pitchFamily="34" charset="0"/>
                <a:ea typeface="Calibri" panose="020F0502020204030204" pitchFamily="34" charset="0"/>
              </a:rPr>
              <a:t>قابلية التحقيق تعني أن مشكلة البحث أو فرضياته يمكن اختبارها عمليا وموضوعيا من خلال أدوات وأساليب علمية تتيح للباحث إثبات صحتها أو نفيها، مما يجعل البحث علميًا موثوقًا وقابلًا للتكرار. توفر الأدوات والوسائل اللازمة لجمع وتحليل البيانات المتعلقة بالمشكلة</a:t>
            </a:r>
            <a:r>
              <a:rPr lang="ar-EG" sz="2400" dirty="0" smtClean="0">
                <a:solidFill>
                  <a:prstClr val="black"/>
                </a:solidFill>
                <a:latin typeface="Calibri" panose="020F0502020204030204" pitchFamily="34" charset="0"/>
                <a:ea typeface="Calibri" panose="020F0502020204030204" pitchFamily="34" charset="0"/>
              </a:rPr>
              <a:t>.</a:t>
            </a:r>
          </a:p>
          <a:p>
            <a:pPr lvl="1" algn="r" rtl="1">
              <a:spcAft>
                <a:spcPts val="800"/>
              </a:spcAft>
            </a:pPr>
            <a:r>
              <a:rPr lang="ar-EG" sz="2400" dirty="0" smtClean="0">
                <a:solidFill>
                  <a:prstClr val="black"/>
                </a:solidFill>
                <a:latin typeface="Calibri" panose="020F0502020204030204" pitchFamily="34" charset="0"/>
                <a:ea typeface="Calibri" panose="020F0502020204030204" pitchFamily="34" charset="0"/>
              </a:rPr>
              <a:t>9- الاخلاقيات</a:t>
            </a:r>
          </a:p>
          <a:p>
            <a:pPr lvl="1" algn="r" rtl="1">
              <a:spcAft>
                <a:spcPts val="800"/>
              </a:spcAft>
            </a:pPr>
            <a:r>
              <a:rPr lang="ar-EG" sz="2400" dirty="0" smtClean="0">
                <a:solidFill>
                  <a:prstClr val="black"/>
                </a:solidFill>
                <a:latin typeface="Calibri" panose="020F0502020204030204" pitchFamily="34" charset="0"/>
                <a:ea typeface="Calibri" panose="020F0502020204030204" pitchFamily="34" charset="0"/>
              </a:rPr>
              <a:t>مراعاة اختيار القضايا التي لا تتعارض مع المعايير الاخلاقية ويجب ان تحترم حقوق الافراد </a:t>
            </a:r>
            <a:endParaRPr lang="ar-EG" sz="2400" dirty="0">
              <a:solidFill>
                <a:prstClr val="black"/>
              </a:solidFill>
              <a:latin typeface="Calibri" panose="020F0502020204030204" pitchFamily="34" charset="0"/>
              <a:ea typeface="Calibri" panose="020F0502020204030204" pitchFamily="34" charset="0"/>
            </a:endParaRPr>
          </a:p>
          <a:p>
            <a:pPr lvl="1" algn="just" rtl="1">
              <a:spcAft>
                <a:spcPts val="800"/>
              </a:spcAft>
            </a:pPr>
            <a:endParaRPr lang="ar-EG" sz="2000" dirty="0">
              <a:solidFill>
                <a:prstClr val="black"/>
              </a:solidFill>
              <a:latin typeface="Calibri" panose="020F0502020204030204" pitchFamily="34" charset="0"/>
              <a:ea typeface="Calibri" panose="020F0502020204030204" pitchFamily="34" charset="0"/>
            </a:endParaRPr>
          </a:p>
          <a:p>
            <a:pPr algn="just" rtl="1">
              <a:spcAft>
                <a:spcPts val="800"/>
              </a:spcAft>
            </a:pPr>
            <a:endParaRPr lang="ar-EG" sz="2000" dirty="0" smtClean="0">
              <a:solidFill>
                <a:prstClr val="black"/>
              </a:solidFill>
              <a:latin typeface="Calibri" panose="020F0502020204030204" pitchFamily="34" charset="0"/>
              <a:ea typeface="Calibri" panose="020F0502020204030204" pitchFamily="34" charset="0"/>
            </a:endParaRPr>
          </a:p>
          <a:p>
            <a:pPr lvl="1" algn="just" rtl="1">
              <a:spcAft>
                <a:spcPts val="800"/>
              </a:spcAft>
            </a:pPr>
            <a:endParaRPr lang="ar-EG" sz="2000" dirty="0" smtClean="0">
              <a:solidFill>
                <a:prstClr val="black"/>
              </a:solidFill>
              <a:latin typeface="Calibri" panose="020F0502020204030204" pitchFamily="34" charset="0"/>
              <a:ea typeface="Calibri" panose="020F0502020204030204" pitchFamily="34" charset="0"/>
            </a:endParaRPr>
          </a:p>
          <a:p>
            <a:pPr lvl="1" algn="just" rtl="1">
              <a:spcAft>
                <a:spcPts val="800"/>
              </a:spcAft>
            </a:pPr>
            <a:endParaRPr lang="ar-EG" sz="2000" b="1" dirty="0">
              <a:solidFill>
                <a:prstClr val="black"/>
              </a:solidFill>
              <a:latin typeface="Calibri" panose="020F0502020204030204" pitchFamily="34" charset="0"/>
            </a:endParaRPr>
          </a:p>
          <a:p>
            <a:pPr lvl="1" algn="just" rtl="1">
              <a:spcAft>
                <a:spcPts val="800"/>
              </a:spcAft>
            </a:pPr>
            <a:endParaRPr lang="ar-EG" sz="2000" b="1" dirty="0" smtClean="0">
              <a:solidFill>
                <a:prstClr val="black"/>
              </a:solidFill>
              <a:latin typeface="Calibri" panose="020F0502020204030204" pitchFamily="34" charset="0"/>
            </a:endParaRPr>
          </a:p>
          <a:p>
            <a:pPr lvl="1" algn="just" rtl="1">
              <a:spcAft>
                <a:spcPts val="800"/>
              </a:spcAft>
            </a:pPr>
            <a:endParaRPr lang="ar-EG" sz="2000" b="1" dirty="0">
              <a:solidFill>
                <a:prstClr val="black"/>
              </a:solidFill>
              <a:latin typeface="Calibri" panose="020F0502020204030204" pitchFamily="34" charset="0"/>
            </a:endParaRPr>
          </a:p>
          <a:p>
            <a:pPr lvl="1" algn="just" rtl="1">
              <a:spcAft>
                <a:spcPts val="800"/>
              </a:spcAft>
            </a:pPr>
            <a:endParaRPr lang="ar-EG" sz="2000" b="1" dirty="0" smtClean="0">
              <a:solidFill>
                <a:prstClr val="black"/>
              </a:solidFill>
              <a:latin typeface="Calibri" panose="020F0502020204030204" pitchFamily="34" charset="0"/>
            </a:endParaRPr>
          </a:p>
          <a:p>
            <a:pPr lvl="1" algn="just" rtl="1">
              <a:spcAft>
                <a:spcPts val="800"/>
              </a:spcAft>
            </a:pPr>
            <a:endParaRPr lang="ar-EG" sz="2000" b="1" dirty="0">
              <a:solidFill>
                <a:prstClr val="black"/>
              </a:solidFill>
              <a:latin typeface="Calibri" panose="020F0502020204030204" pitchFamily="34" charset="0"/>
            </a:endParaRPr>
          </a:p>
          <a:p>
            <a:pPr lvl="1" algn="just" rtl="1">
              <a:spcAft>
                <a:spcPts val="800"/>
              </a:spcAft>
            </a:pPr>
            <a:endParaRPr lang="ar-EG" sz="2000" b="1" dirty="0" smtClean="0">
              <a:solidFill>
                <a:prstClr val="black"/>
              </a:solidFill>
              <a:latin typeface="Calibri" panose="020F0502020204030204" pitchFamily="34" charset="0"/>
            </a:endParaRPr>
          </a:p>
          <a:p>
            <a:pPr lvl="1" algn="just" rtl="1">
              <a:spcAft>
                <a:spcPts val="800"/>
              </a:spcAft>
            </a:pPr>
            <a:endParaRPr lang="ar-EG" sz="2000" b="1" dirty="0">
              <a:solidFill>
                <a:prstClr val="black"/>
              </a:solidFill>
              <a:latin typeface="Calibri" panose="020F0502020204030204" pitchFamily="34" charset="0"/>
            </a:endParaRPr>
          </a:p>
          <a:p>
            <a:pPr lvl="1" algn="just" rtl="1">
              <a:spcAft>
                <a:spcPts val="800"/>
              </a:spcAft>
            </a:pPr>
            <a:endParaRPr lang="ar-EG" sz="2000" b="1" dirty="0" smtClean="0">
              <a:solidFill>
                <a:prstClr val="black"/>
              </a:solidFill>
              <a:latin typeface="Calibri" panose="020F0502020204030204" pitchFamily="34" charset="0"/>
            </a:endParaRPr>
          </a:p>
        </p:txBody>
      </p:sp>
      <p:sp>
        <p:nvSpPr>
          <p:cNvPr id="5" name="TextBox 1"/>
          <p:cNvSpPr txBox="1"/>
          <p:nvPr/>
        </p:nvSpPr>
        <p:spPr>
          <a:xfrm>
            <a:off x="9416143" y="6401752"/>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
        <p:nvSpPr>
          <p:cNvPr id="7" name="Rectangle 27"/>
          <p:cNvSpPr/>
          <p:nvPr/>
        </p:nvSpPr>
        <p:spPr>
          <a:xfrm>
            <a:off x="2407112" y="33452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50865155"/>
      </p:ext>
    </p:extLst>
  </p:cSld>
  <p:clrMapOvr>
    <a:masterClrMapping/>
  </p:clrMapOvr>
  <mc:AlternateContent xmlns:mc="http://schemas.openxmlformats.org/markup-compatibility/2006" xmlns:p14="http://schemas.microsoft.com/office/powerpoint/2010/main">
    <mc:Choice Requires="p14">
      <p:transition spd="slow" p14:dur="2000" advTm="87852"/>
    </mc:Choice>
    <mc:Fallback xmlns="">
      <p:transition spd="slow" advTm="8785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8912234" cy="3477875"/>
          </a:xfrm>
          <a:prstGeom prst="rect">
            <a:avLst/>
          </a:prstGeom>
          <a:noFill/>
        </p:spPr>
        <p:txBody>
          <a:bodyPr wrap="square" rtlCol="0">
            <a:spAutoFit/>
          </a:bodyPr>
          <a:lstStyle/>
          <a:p>
            <a:pPr algn="ctr"/>
            <a:r>
              <a:rPr lang="ar-EG" sz="2800" b="1" dirty="0" smtClean="0">
                <a:solidFill>
                  <a:srgbClr val="2D3956"/>
                </a:solidFill>
                <a:latin typeface="Alexandria" charset="0"/>
                <a:cs typeface="+mj-cs"/>
              </a:rPr>
              <a:t>سمات القضية البحثية </a:t>
            </a:r>
          </a:p>
          <a:p>
            <a:pPr algn="ctr"/>
            <a:endParaRPr lang="ar-JO" sz="2800" b="1" dirty="0" smtClean="0">
              <a:solidFill>
                <a:srgbClr val="2D3956"/>
              </a:solidFill>
              <a:latin typeface="Alexandria" charset="0"/>
              <a:cs typeface="+mj-cs"/>
            </a:endParaRPr>
          </a:p>
          <a:p>
            <a:pPr algn="r"/>
            <a:r>
              <a:rPr lang="ar-JO" sz="2400" b="1" dirty="0">
                <a:solidFill>
                  <a:srgbClr val="2D3956"/>
                </a:solidFill>
                <a:latin typeface="Alexandria" charset="0"/>
                <a:cs typeface="+mj-cs"/>
              </a:rPr>
              <a:t>هي الخصائص أو الصفات التي تُميز القضية البحثية، وتشير إلى جودتها وصلاحيتها كبداية للبحث </a:t>
            </a:r>
            <a:r>
              <a:rPr lang="ar-JO" sz="2400" b="1" dirty="0" smtClean="0">
                <a:solidFill>
                  <a:srgbClr val="2D3956"/>
                </a:solidFill>
                <a:latin typeface="Alexandria" charset="0"/>
                <a:cs typeface="+mj-cs"/>
              </a:rPr>
              <a:t>العلمي</a:t>
            </a:r>
            <a:r>
              <a:rPr lang="ar-EG" sz="2400" b="1" dirty="0">
                <a:solidFill>
                  <a:srgbClr val="2D3956"/>
                </a:solidFill>
                <a:latin typeface="Alexandria" charset="0"/>
                <a:cs typeface="+mj-cs"/>
              </a:rPr>
              <a:t> (تقييم جودة القضية ذاتها) </a:t>
            </a:r>
            <a:r>
              <a:rPr lang="ar-EG" sz="2400" b="1" dirty="0" smtClean="0">
                <a:solidFill>
                  <a:srgbClr val="2D3956"/>
                </a:solidFill>
                <a:latin typeface="Alexandria" charset="0"/>
                <a:cs typeface="+mj-cs"/>
              </a:rPr>
              <a:t>:</a:t>
            </a:r>
          </a:p>
          <a:p>
            <a:pPr algn="r"/>
            <a:endParaRPr lang="ar-JO" sz="2000" b="1" dirty="0">
              <a:solidFill>
                <a:srgbClr val="2D3956"/>
              </a:solidFill>
              <a:latin typeface="Alexandria" charset="0"/>
              <a:cs typeface="+mj-cs"/>
            </a:endParaRPr>
          </a:p>
          <a:p>
            <a:pPr algn="r"/>
            <a:r>
              <a:rPr lang="ar-EG" sz="2000" b="1" dirty="0" smtClean="0">
                <a:solidFill>
                  <a:srgbClr val="2D3956"/>
                </a:solidFill>
                <a:latin typeface="Alexandria" charset="0"/>
                <a:cs typeface="+mj-cs"/>
              </a:rPr>
              <a:t>ا</a:t>
            </a:r>
            <a:r>
              <a:rPr lang="ar-EG" sz="2400" b="1" dirty="0" smtClean="0">
                <a:solidFill>
                  <a:srgbClr val="2D3956"/>
                </a:solidFill>
                <a:latin typeface="Alexandria" charset="0"/>
                <a:cs typeface="+mj-cs"/>
              </a:rPr>
              <a:t>لقضية البحثية هي قضية واحدة ومحددة </a:t>
            </a:r>
          </a:p>
          <a:p>
            <a:pPr algn="r"/>
            <a:endParaRPr lang="ar-EG" sz="2400" b="1" dirty="0">
              <a:solidFill>
                <a:srgbClr val="2D3956"/>
              </a:solidFill>
              <a:latin typeface="Alexandria" charset="0"/>
              <a:cs typeface="+mj-cs"/>
            </a:endParaRPr>
          </a:p>
          <a:p>
            <a:pPr algn="r"/>
            <a:r>
              <a:rPr lang="ar-EG" sz="2400" b="1" dirty="0" smtClean="0">
                <a:solidFill>
                  <a:srgbClr val="2D3956"/>
                </a:solidFill>
                <a:latin typeface="Alexandria" charset="0"/>
                <a:cs typeface="+mj-cs"/>
              </a:rPr>
              <a:t>القضية البحثية تسهم في خدمة المشاريع البحثية </a:t>
            </a:r>
          </a:p>
          <a:p>
            <a:pPr algn="r"/>
            <a:r>
              <a:rPr lang="ar-EG" sz="2400" b="1" dirty="0" smtClean="0">
                <a:solidFill>
                  <a:srgbClr val="2D3956"/>
                </a:solidFill>
                <a:latin typeface="Alexandria" charset="0"/>
                <a:cs typeface="+mj-cs"/>
              </a:rPr>
              <a:t>والتحضير ومراعاة بعض بعض الاعتبارات التي تتحدد في حينها. </a:t>
            </a:r>
            <a:endParaRPr lang="en-US" sz="2400" b="1" dirty="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9015263"/>
      </p:ext>
    </p:extLst>
  </p:cSld>
  <p:clrMapOvr>
    <a:masterClrMapping/>
  </p:clrMapOvr>
  <mc:AlternateContent xmlns:mc="http://schemas.openxmlformats.org/markup-compatibility/2006" xmlns:p14="http://schemas.microsoft.com/office/powerpoint/2010/main">
    <mc:Choice Requires="p14">
      <p:transition spd="slow" p14:dur="2000" advTm="96632"/>
    </mc:Choice>
    <mc:Fallback xmlns="">
      <p:transition spd="slow" advTm="9663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9345750" cy="3754874"/>
          </a:xfrm>
          <a:prstGeom prst="rect">
            <a:avLst/>
          </a:prstGeom>
          <a:noFill/>
        </p:spPr>
        <p:txBody>
          <a:bodyPr wrap="square" rtlCol="0">
            <a:spAutoFit/>
          </a:bodyPr>
          <a:lstStyle/>
          <a:p>
            <a:pPr algn="ctr"/>
            <a:r>
              <a:rPr lang="ar-EG" sz="2800" b="1" dirty="0" smtClean="0">
                <a:solidFill>
                  <a:srgbClr val="2D3956"/>
                </a:solidFill>
                <a:latin typeface="Alexandria" charset="0"/>
                <a:cs typeface="+mj-cs"/>
              </a:rPr>
              <a:t>تناول القضية البحثية </a:t>
            </a:r>
          </a:p>
          <a:p>
            <a:pPr algn="ctr"/>
            <a:endParaRPr lang="ar-EG" sz="2800" b="1" dirty="0" smtClean="0">
              <a:solidFill>
                <a:srgbClr val="2D3956"/>
              </a:solidFill>
              <a:latin typeface="Alexandria" charset="0"/>
              <a:cs typeface="+mj-cs"/>
            </a:endParaRPr>
          </a:p>
          <a:p>
            <a:pPr algn="just" rtl="1"/>
            <a:r>
              <a:rPr lang="ar-JO" sz="2600" dirty="0" smtClean="0">
                <a:solidFill>
                  <a:srgbClr val="2D3956"/>
                </a:solidFill>
                <a:latin typeface="Alexandria" charset="0"/>
                <a:cs typeface="+mj-cs"/>
              </a:rPr>
              <a:t>تهدف </a:t>
            </a:r>
            <a:r>
              <a:rPr lang="ar-JO" sz="2600" dirty="0">
                <a:solidFill>
                  <a:srgbClr val="2D3956"/>
                </a:solidFill>
                <a:latin typeface="Alexandria" charset="0"/>
                <a:cs typeface="+mj-cs"/>
              </a:rPr>
              <a:t>هذه العملية إلى مناقشة القضايا البحثية المعاصرة والمتنوعة، بما يسهم في تنمية المعرفة العلمية لدى الباحثين في مجال تخصصهم، وذلك من خلال الاطلاع على الدراسات السابقة والحديثة، واستكشاف أبرز الأبحاث العلمية المنشورة ذات الصلة بموضوع مشروع البحث. ويتم تحقيق ذلك عبر توظيف تقنيات البحث العلمي، وهي الأساليب والإجراءات المنهجية التي يعتمد عليها الباحث في دراسته بهدف التوصل إلى نتائج دقيقة وصحيحة حول المشكلة البحثية. وعند اختيار هذه التقنيات، ينبغي التأكد من مدى ملاءمتها لطبيعة المشكلة المدروسة وخصائص عينة المجتمع قيد </a:t>
            </a:r>
            <a:r>
              <a:rPr lang="ar-JO" sz="2600" dirty="0" smtClean="0">
                <a:solidFill>
                  <a:srgbClr val="2D3956"/>
                </a:solidFill>
                <a:latin typeface="Alexandria" charset="0"/>
                <a:cs typeface="+mj-cs"/>
              </a:rPr>
              <a:t>البحث</a:t>
            </a:r>
            <a:r>
              <a:rPr lang="ar-EG" sz="2600" dirty="0" smtClean="0">
                <a:solidFill>
                  <a:srgbClr val="2D3956"/>
                </a:solidFill>
                <a:latin typeface="Alexandria" charset="0"/>
                <a:cs typeface="+mj-cs"/>
              </a:rPr>
              <a:t>.</a:t>
            </a:r>
            <a:endParaRPr lang="ar-JO" sz="2600" dirty="0" smtClean="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3470827"/>
      </p:ext>
    </p:extLst>
  </p:cSld>
  <p:clrMapOvr>
    <a:masterClrMapping/>
  </p:clrMapOvr>
  <mc:AlternateContent xmlns:mc="http://schemas.openxmlformats.org/markup-compatibility/2006" xmlns:p14="http://schemas.microsoft.com/office/powerpoint/2010/main">
    <mc:Choice Requires="p14">
      <p:transition spd="slow" p14:dur="2000" advTm="96028"/>
    </mc:Choice>
    <mc:Fallback xmlns="">
      <p:transition spd="slow" advTm="9602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9345750" cy="3908762"/>
          </a:xfrm>
          <a:prstGeom prst="rect">
            <a:avLst/>
          </a:prstGeom>
          <a:noFill/>
        </p:spPr>
        <p:txBody>
          <a:bodyPr wrap="square" rtlCol="0">
            <a:spAutoFit/>
          </a:bodyPr>
          <a:lstStyle/>
          <a:p>
            <a:pPr algn="ctr"/>
            <a:r>
              <a:rPr lang="ar-EG" sz="2800" b="1" dirty="0">
                <a:solidFill>
                  <a:srgbClr val="2D3956"/>
                </a:solidFill>
                <a:latin typeface="Alexandria" charset="0"/>
                <a:cs typeface="+mj-cs"/>
              </a:rPr>
              <a:t> القضية البحثية المقترحة:"أثر التحول نحو الاقتصاد الرقمي على كفاءة المشروعات الصغيرة في مصر بعد جائحة </a:t>
            </a:r>
            <a:r>
              <a:rPr lang="ar-EG" sz="2800" b="1" dirty="0" smtClean="0">
                <a:solidFill>
                  <a:srgbClr val="2D3956"/>
                </a:solidFill>
                <a:latin typeface="Alexandria" charset="0"/>
                <a:cs typeface="+mj-cs"/>
              </a:rPr>
              <a:t>كوفيد-19</a:t>
            </a:r>
          </a:p>
          <a:p>
            <a:pPr algn="ctr"/>
            <a:endParaRPr lang="ar-EG" sz="2400" b="1" dirty="0" smtClean="0">
              <a:solidFill>
                <a:srgbClr val="2D3956"/>
              </a:solidFill>
              <a:latin typeface="Alexandria" charset="0"/>
              <a:cs typeface="+mj-cs"/>
            </a:endParaRPr>
          </a:p>
          <a:p>
            <a:pPr marL="342900" indent="-342900" algn="just" rtl="1">
              <a:buFont typeface="Arial" panose="020B0604020202020204" pitchFamily="34" charset="0"/>
              <a:buChar char="•"/>
            </a:pPr>
            <a:r>
              <a:rPr lang="ar-JO" sz="2400" b="1" dirty="0">
                <a:solidFill>
                  <a:srgbClr val="2D3956"/>
                </a:solidFill>
                <a:latin typeface="Alexandria" charset="0"/>
                <a:cs typeface="+mj-cs"/>
              </a:rPr>
              <a:t>الحداثة</a:t>
            </a:r>
            <a:r>
              <a:rPr lang="ar-JO" sz="2400" dirty="0">
                <a:solidFill>
                  <a:srgbClr val="2D3956"/>
                </a:solidFill>
                <a:latin typeface="Alexandria" charset="0"/>
                <a:cs typeface="+mj-cs"/>
              </a:rPr>
              <a:t> </a:t>
            </a:r>
            <a:r>
              <a:rPr lang="ar-EG" sz="2400" dirty="0" smtClean="0">
                <a:solidFill>
                  <a:srgbClr val="2D3956"/>
                </a:solidFill>
                <a:latin typeface="Alexandria" charset="0"/>
                <a:cs typeface="+mj-cs"/>
              </a:rPr>
              <a:t>(</a:t>
            </a:r>
            <a:r>
              <a:rPr lang="en-US" sz="2200" dirty="0">
                <a:solidFill>
                  <a:srgbClr val="2D3956"/>
                </a:solidFill>
                <a:latin typeface="Alexandria" charset="0"/>
              </a:rPr>
              <a:t>Novelty</a:t>
            </a:r>
            <a:r>
              <a:rPr lang="ar-EG" sz="2400" dirty="0" smtClean="0">
                <a:solidFill>
                  <a:srgbClr val="2D3956"/>
                </a:solidFill>
                <a:latin typeface="Alexandria" charset="0"/>
                <a:cs typeface="+mj-cs"/>
              </a:rPr>
              <a:t>) </a:t>
            </a:r>
            <a:r>
              <a:rPr lang="ar-JO" sz="2400" dirty="0" smtClean="0">
                <a:solidFill>
                  <a:srgbClr val="2D3956"/>
                </a:solidFill>
                <a:latin typeface="Alexandria" charset="0"/>
                <a:cs typeface="+mj-cs"/>
              </a:rPr>
              <a:t>القضية </a:t>
            </a:r>
            <a:r>
              <a:rPr lang="ar-JO" sz="2400" dirty="0">
                <a:solidFill>
                  <a:srgbClr val="2D3956"/>
                </a:solidFill>
                <a:latin typeface="Alexandria" charset="0"/>
                <a:cs typeface="+mj-cs"/>
              </a:rPr>
              <a:t>تتناول التحول الرقمي الذي تسارع بعد الجائحة، وهو موضوع حديث ومستجد في البيئة المصرية</a:t>
            </a:r>
            <a:r>
              <a:rPr lang="ar-JO" sz="2400" dirty="0" smtClean="0">
                <a:solidFill>
                  <a:srgbClr val="2D3956"/>
                </a:solidFill>
                <a:latin typeface="Alexandria" charset="0"/>
                <a:cs typeface="+mj-cs"/>
              </a:rPr>
              <a:t>.</a:t>
            </a:r>
            <a:endParaRPr lang="ar-EG" sz="2400" dirty="0" smtClean="0">
              <a:solidFill>
                <a:srgbClr val="2D3956"/>
              </a:solidFill>
              <a:latin typeface="Alexandria" charset="0"/>
              <a:cs typeface="+mj-cs"/>
            </a:endParaRPr>
          </a:p>
          <a:p>
            <a:pPr marL="342900" indent="-342900" algn="just" rtl="1">
              <a:buFont typeface="Arial" panose="020B0604020202020204" pitchFamily="34" charset="0"/>
              <a:buChar char="•"/>
            </a:pPr>
            <a:r>
              <a:rPr lang="ar-JO" sz="2400" b="1" dirty="0" smtClean="0">
                <a:solidFill>
                  <a:srgbClr val="2D3956"/>
                </a:solidFill>
                <a:latin typeface="Alexandria" charset="0"/>
                <a:cs typeface="+mj-cs"/>
              </a:rPr>
              <a:t>الأهمية</a:t>
            </a:r>
            <a:r>
              <a:rPr lang="ar-EG" sz="2400" b="1" dirty="0" smtClean="0">
                <a:solidFill>
                  <a:srgbClr val="2D3956"/>
                </a:solidFill>
                <a:latin typeface="Alexandria" charset="0"/>
                <a:cs typeface="+mj-cs"/>
              </a:rPr>
              <a:t> </a:t>
            </a:r>
            <a:r>
              <a:rPr lang="ar-EG" sz="2400" dirty="0" smtClean="0">
                <a:solidFill>
                  <a:srgbClr val="2D3956"/>
                </a:solidFill>
                <a:latin typeface="Alexandria" charset="0"/>
              </a:rPr>
              <a:t>(</a:t>
            </a:r>
            <a:r>
              <a:rPr lang="en-US" sz="2200" dirty="0" smtClean="0">
                <a:solidFill>
                  <a:srgbClr val="2D3956"/>
                </a:solidFill>
                <a:latin typeface="Alexandria" charset="0"/>
              </a:rPr>
              <a:t>Significance</a:t>
            </a:r>
            <a:r>
              <a:rPr lang="ar-EG" sz="2400" b="1" dirty="0" smtClean="0">
                <a:solidFill>
                  <a:srgbClr val="2D3956"/>
                </a:solidFill>
                <a:latin typeface="Alexandria" charset="0"/>
                <a:cs typeface="+mj-cs"/>
              </a:rPr>
              <a:t> ) </a:t>
            </a:r>
            <a:r>
              <a:rPr lang="ar-JO" sz="2400" dirty="0" smtClean="0">
                <a:solidFill>
                  <a:srgbClr val="2D3956"/>
                </a:solidFill>
                <a:latin typeface="Alexandria" charset="0"/>
                <a:cs typeface="+mj-cs"/>
              </a:rPr>
              <a:t> المشروعات </a:t>
            </a:r>
            <a:r>
              <a:rPr lang="ar-JO" sz="2400" dirty="0">
                <a:solidFill>
                  <a:srgbClr val="2D3956"/>
                </a:solidFill>
                <a:latin typeface="Alexandria" charset="0"/>
                <a:cs typeface="+mj-cs"/>
              </a:rPr>
              <a:t>الصغيرة تمثل نسبة كبيرة من الاقتصاد المصري، وفهم العلاقة بين </a:t>
            </a:r>
            <a:r>
              <a:rPr lang="ar-JO" sz="2400" dirty="0" smtClean="0">
                <a:solidFill>
                  <a:srgbClr val="2D3956"/>
                </a:solidFill>
                <a:latin typeface="Alexandria" charset="0"/>
                <a:cs typeface="+mj-cs"/>
              </a:rPr>
              <a:t>الرقمنة </a:t>
            </a:r>
            <a:r>
              <a:rPr lang="ar-JO" sz="2400" dirty="0">
                <a:solidFill>
                  <a:srgbClr val="2D3956"/>
                </a:solidFill>
                <a:latin typeface="Alexandria" charset="0"/>
                <a:cs typeface="+mj-cs"/>
              </a:rPr>
              <a:t>وكفاءتها له أثر عملي واضح</a:t>
            </a:r>
            <a:r>
              <a:rPr lang="ar-JO" sz="2400" dirty="0" smtClean="0">
                <a:solidFill>
                  <a:srgbClr val="2D3956"/>
                </a:solidFill>
                <a:latin typeface="Alexandria" charset="0"/>
                <a:cs typeface="+mj-cs"/>
              </a:rPr>
              <a:t>.</a:t>
            </a:r>
            <a:endParaRPr lang="ar-EG" sz="2400" dirty="0" smtClean="0">
              <a:solidFill>
                <a:srgbClr val="2D3956"/>
              </a:solidFill>
              <a:latin typeface="Alexandria" charset="0"/>
              <a:cs typeface="+mj-cs"/>
            </a:endParaRPr>
          </a:p>
          <a:p>
            <a:pPr marL="342900" indent="-342900" algn="just" rtl="1">
              <a:buFont typeface="Arial" panose="020B0604020202020204" pitchFamily="34" charset="0"/>
              <a:buChar char="•"/>
            </a:pPr>
            <a:r>
              <a:rPr lang="ar-JO" sz="2400" b="1" dirty="0">
                <a:solidFill>
                  <a:srgbClr val="2D3956"/>
                </a:solidFill>
                <a:latin typeface="Alexandria" charset="0"/>
                <a:cs typeface="+mj-cs"/>
              </a:rPr>
              <a:t>القابلية</a:t>
            </a:r>
            <a:r>
              <a:rPr lang="ar-JO" sz="2400" dirty="0">
                <a:solidFill>
                  <a:srgbClr val="2D3956"/>
                </a:solidFill>
                <a:latin typeface="Alexandria" charset="0"/>
                <a:cs typeface="+mj-cs"/>
              </a:rPr>
              <a:t> </a:t>
            </a:r>
            <a:r>
              <a:rPr lang="ar-JO" sz="2400" b="1" dirty="0">
                <a:solidFill>
                  <a:srgbClr val="2D3956"/>
                </a:solidFill>
                <a:latin typeface="Alexandria" charset="0"/>
                <a:cs typeface="+mj-cs"/>
              </a:rPr>
              <a:t>للبحث</a:t>
            </a:r>
            <a:r>
              <a:rPr lang="ar-JO" sz="2400" dirty="0">
                <a:solidFill>
                  <a:srgbClr val="2D3956"/>
                </a:solidFill>
                <a:latin typeface="Alexandria" charset="0"/>
                <a:cs typeface="+mj-cs"/>
              </a:rPr>
              <a:t> </a:t>
            </a:r>
            <a:r>
              <a:rPr lang="ar-EG" sz="2400" dirty="0" smtClean="0">
                <a:solidFill>
                  <a:srgbClr val="2D3956"/>
                </a:solidFill>
                <a:latin typeface="Alexandria" charset="0"/>
                <a:cs typeface="+mj-cs"/>
              </a:rPr>
              <a:t>(</a:t>
            </a:r>
            <a:r>
              <a:rPr lang="en-US" sz="2200" dirty="0" err="1">
                <a:solidFill>
                  <a:srgbClr val="2D3956"/>
                </a:solidFill>
                <a:latin typeface="Alexandria" charset="0"/>
              </a:rPr>
              <a:t>Researchability</a:t>
            </a:r>
            <a:r>
              <a:rPr lang="ar-EG" sz="2400" dirty="0" smtClean="0">
                <a:solidFill>
                  <a:srgbClr val="2D3956"/>
                </a:solidFill>
                <a:latin typeface="Alexandria" charset="0"/>
                <a:cs typeface="+mj-cs"/>
              </a:rPr>
              <a:t>) </a:t>
            </a:r>
            <a:r>
              <a:rPr lang="ar-JO" sz="2400" dirty="0" smtClean="0">
                <a:solidFill>
                  <a:srgbClr val="2D3956"/>
                </a:solidFill>
                <a:latin typeface="Alexandria" charset="0"/>
                <a:cs typeface="+mj-cs"/>
              </a:rPr>
              <a:t>يمكن </a:t>
            </a:r>
            <a:r>
              <a:rPr lang="ar-JO" sz="2400" dirty="0">
                <a:solidFill>
                  <a:srgbClr val="2D3956"/>
                </a:solidFill>
                <a:latin typeface="Alexandria" charset="0"/>
                <a:cs typeface="+mj-cs"/>
              </a:rPr>
              <a:t>قياس "التحول الرقمي" من خلال مؤشرات مثل استخدام التطبيقات، الدفع الإلكتروني، التسويق الرقمي...ويمكن قياس "الكفاءة" من خلال مؤشرات إنتاجية أو مالية.</a:t>
            </a:r>
            <a:endParaRPr lang="ar-JO" sz="2400" dirty="0" smtClean="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6713368"/>
      </p:ext>
    </p:extLst>
  </p:cSld>
  <p:clrMapOvr>
    <a:masterClrMapping/>
  </p:clrMapOvr>
  <mc:AlternateContent xmlns:mc="http://schemas.openxmlformats.org/markup-compatibility/2006" xmlns:p14="http://schemas.microsoft.com/office/powerpoint/2010/main">
    <mc:Choice Requires="p14">
      <p:transition spd="slow" p14:dur="2000" advTm="98553"/>
    </mc:Choice>
    <mc:Fallback xmlns="">
      <p:transition spd="slow" advTm="9855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9345750" cy="3539430"/>
          </a:xfrm>
          <a:prstGeom prst="rect">
            <a:avLst/>
          </a:prstGeom>
          <a:noFill/>
        </p:spPr>
        <p:txBody>
          <a:bodyPr wrap="square" rtlCol="0">
            <a:spAutoFit/>
          </a:bodyPr>
          <a:lstStyle/>
          <a:p>
            <a:pPr marL="457200" indent="-457200" algn="ctr">
              <a:buFont typeface="Arial" panose="020B0604020202020204" pitchFamily="34" charset="0"/>
              <a:buChar char="•"/>
            </a:pPr>
            <a:r>
              <a:rPr lang="ar-EG" sz="2800" b="1" dirty="0">
                <a:solidFill>
                  <a:srgbClr val="2D3956"/>
                </a:solidFill>
                <a:latin typeface="Alexandria" charset="0"/>
                <a:cs typeface="+mj-cs"/>
              </a:rPr>
              <a:t> القضية البحثية المقترحة:"أثر التحول نحو الاقتصاد الرقمي على كفاءة المشروعات الصغيرة في مصر بعد جائحة </a:t>
            </a:r>
            <a:r>
              <a:rPr lang="ar-EG" sz="2800" b="1" dirty="0" smtClean="0">
                <a:solidFill>
                  <a:srgbClr val="2D3956"/>
                </a:solidFill>
                <a:latin typeface="Alexandria" charset="0"/>
                <a:cs typeface="+mj-cs"/>
              </a:rPr>
              <a:t>كوفيد-19</a:t>
            </a:r>
          </a:p>
          <a:p>
            <a:pPr marL="342900" indent="-342900" algn="ctr">
              <a:buFont typeface="Arial" panose="020B0604020202020204" pitchFamily="34" charset="0"/>
              <a:buChar char="•"/>
            </a:pPr>
            <a:endParaRPr lang="ar-EG" sz="2400" dirty="0" smtClean="0">
              <a:solidFill>
                <a:srgbClr val="2D3956"/>
              </a:solidFill>
              <a:latin typeface="Alexandria" charset="0"/>
              <a:cs typeface="+mj-cs"/>
            </a:endParaRPr>
          </a:p>
          <a:p>
            <a:pPr marL="342900" indent="-342900" algn="just" rtl="1">
              <a:buFont typeface="Arial" panose="020B0604020202020204" pitchFamily="34" charset="0"/>
              <a:buChar char="•"/>
            </a:pPr>
            <a:r>
              <a:rPr lang="ar-JO" sz="2400" b="1" dirty="0">
                <a:solidFill>
                  <a:srgbClr val="2D3956"/>
                </a:solidFill>
                <a:latin typeface="Alexandria" charset="0"/>
                <a:cs typeface="+mj-cs"/>
              </a:rPr>
              <a:t>الوضوح</a:t>
            </a:r>
            <a:r>
              <a:rPr lang="ar-JO" sz="2400" dirty="0">
                <a:solidFill>
                  <a:srgbClr val="2D3956"/>
                </a:solidFill>
                <a:latin typeface="Alexandria" charset="0"/>
                <a:cs typeface="+mj-cs"/>
              </a:rPr>
              <a:t> </a:t>
            </a:r>
            <a:r>
              <a:rPr lang="ar-JO" sz="2400" b="1" dirty="0" smtClean="0">
                <a:solidFill>
                  <a:srgbClr val="2D3956"/>
                </a:solidFill>
                <a:latin typeface="Alexandria" charset="0"/>
                <a:cs typeface="+mj-cs"/>
              </a:rPr>
              <a:t>والتحديد</a:t>
            </a:r>
            <a:r>
              <a:rPr lang="ar-EG" sz="2400" dirty="0" smtClean="0">
                <a:solidFill>
                  <a:srgbClr val="2D3956"/>
                </a:solidFill>
                <a:latin typeface="Alexandria" charset="0"/>
                <a:cs typeface="+mj-cs"/>
              </a:rPr>
              <a:t> (</a:t>
            </a:r>
            <a:r>
              <a:rPr lang="en-US" sz="2000" dirty="0">
                <a:solidFill>
                  <a:srgbClr val="2D3956"/>
                </a:solidFill>
                <a:latin typeface="Alexandria" charset="0"/>
              </a:rPr>
              <a:t>Clarity and Specificity</a:t>
            </a:r>
            <a:r>
              <a:rPr lang="ar-EG" sz="2400" dirty="0" smtClean="0">
                <a:solidFill>
                  <a:srgbClr val="2D3956"/>
                </a:solidFill>
                <a:latin typeface="Alexandria" charset="0"/>
                <a:cs typeface="+mj-cs"/>
              </a:rPr>
              <a:t>) </a:t>
            </a:r>
            <a:r>
              <a:rPr lang="ar-JO" sz="2400" dirty="0" smtClean="0">
                <a:solidFill>
                  <a:srgbClr val="2D3956"/>
                </a:solidFill>
                <a:latin typeface="Alexandria" charset="0"/>
                <a:cs typeface="+mj-cs"/>
              </a:rPr>
              <a:t>تم </a:t>
            </a:r>
            <a:r>
              <a:rPr lang="ar-JO" sz="2400" dirty="0">
                <a:solidFill>
                  <a:srgbClr val="2D3956"/>
                </a:solidFill>
                <a:latin typeface="Alexandria" charset="0"/>
                <a:cs typeface="+mj-cs"/>
              </a:rPr>
              <a:t>تحديد الفئة (المشروعات الصغيرة)، والفترة الزمنية (ما بعد الجائحة)، والمجال (الاقتصاد الرقمي</a:t>
            </a:r>
            <a:r>
              <a:rPr lang="ar-JO" sz="2400" dirty="0" smtClean="0">
                <a:solidFill>
                  <a:srgbClr val="2D3956"/>
                </a:solidFill>
                <a:latin typeface="Alexandria" charset="0"/>
                <a:cs typeface="+mj-cs"/>
              </a:rPr>
              <a:t>).</a:t>
            </a:r>
            <a:endParaRPr lang="ar-EG" sz="2400" dirty="0" smtClean="0">
              <a:solidFill>
                <a:srgbClr val="2D3956"/>
              </a:solidFill>
              <a:latin typeface="Alexandria" charset="0"/>
              <a:cs typeface="+mj-cs"/>
            </a:endParaRPr>
          </a:p>
          <a:p>
            <a:pPr marL="342900" indent="-342900" algn="just" rtl="1">
              <a:buFont typeface="Arial" panose="020B0604020202020204" pitchFamily="34" charset="0"/>
              <a:buChar char="•"/>
            </a:pPr>
            <a:r>
              <a:rPr lang="ar-JO" sz="2400" b="1" dirty="0" smtClean="0">
                <a:solidFill>
                  <a:srgbClr val="2D3956"/>
                </a:solidFill>
                <a:latin typeface="Alexandria" charset="0"/>
                <a:cs typeface="+mj-cs"/>
              </a:rPr>
              <a:t>القابلية</a:t>
            </a:r>
            <a:r>
              <a:rPr lang="ar-JO" sz="2400" dirty="0" smtClean="0">
                <a:solidFill>
                  <a:srgbClr val="2D3956"/>
                </a:solidFill>
                <a:latin typeface="Alexandria" charset="0"/>
                <a:cs typeface="+mj-cs"/>
              </a:rPr>
              <a:t> </a:t>
            </a:r>
            <a:r>
              <a:rPr lang="ar-JO" sz="2400" b="1" dirty="0" smtClean="0">
                <a:solidFill>
                  <a:srgbClr val="2D3956"/>
                </a:solidFill>
                <a:latin typeface="Alexandria" charset="0"/>
                <a:cs typeface="+mj-cs"/>
              </a:rPr>
              <a:t>للتناول</a:t>
            </a:r>
            <a:r>
              <a:rPr lang="ar-EG" sz="2400" dirty="0" smtClean="0">
                <a:solidFill>
                  <a:srgbClr val="2D3956"/>
                </a:solidFill>
                <a:latin typeface="Alexandria" charset="0"/>
                <a:cs typeface="+mj-cs"/>
              </a:rPr>
              <a:t> (</a:t>
            </a:r>
            <a:r>
              <a:rPr lang="en-US" sz="2000" dirty="0" smtClean="0">
                <a:solidFill>
                  <a:srgbClr val="2D3956"/>
                </a:solidFill>
                <a:latin typeface="Alexandria" charset="0"/>
              </a:rPr>
              <a:t>Feasibility</a:t>
            </a:r>
            <a:r>
              <a:rPr lang="ar-EG" sz="2400" dirty="0" smtClean="0">
                <a:solidFill>
                  <a:srgbClr val="2D3956"/>
                </a:solidFill>
                <a:latin typeface="Alexandria" charset="0"/>
                <a:cs typeface="+mj-cs"/>
              </a:rPr>
              <a:t>) </a:t>
            </a:r>
            <a:r>
              <a:rPr lang="ar-JO" sz="2400" dirty="0" smtClean="0">
                <a:solidFill>
                  <a:srgbClr val="2D3956"/>
                </a:solidFill>
                <a:latin typeface="Alexandria" charset="0"/>
                <a:cs typeface="+mj-cs"/>
              </a:rPr>
              <a:t>تتوفر </a:t>
            </a:r>
            <a:r>
              <a:rPr lang="ar-JO" sz="2400" dirty="0">
                <a:solidFill>
                  <a:srgbClr val="2D3956"/>
                </a:solidFill>
                <a:latin typeface="Alexandria" charset="0"/>
                <a:cs typeface="+mj-cs"/>
              </a:rPr>
              <a:t>بيانات عبر استبيانات، أو من خلال وزارة التجارة والصناعة أو جهاز تنمية المشروعات الصغيرة</a:t>
            </a:r>
            <a:r>
              <a:rPr lang="ar-JO" sz="2400" dirty="0" smtClean="0">
                <a:solidFill>
                  <a:srgbClr val="2D3956"/>
                </a:solidFill>
                <a:latin typeface="Alexandria" charset="0"/>
                <a:cs typeface="+mj-cs"/>
              </a:rPr>
              <a:t>.</a:t>
            </a:r>
            <a:endParaRPr lang="ar-EG" sz="2400" dirty="0" smtClean="0">
              <a:solidFill>
                <a:srgbClr val="2D3956"/>
              </a:solidFill>
              <a:latin typeface="Alexandria" charset="0"/>
              <a:cs typeface="+mj-cs"/>
            </a:endParaRPr>
          </a:p>
          <a:p>
            <a:pPr marL="342900" indent="-342900" algn="just" rtl="1">
              <a:buFont typeface="Arial" panose="020B0604020202020204" pitchFamily="34" charset="0"/>
              <a:buChar char="•"/>
            </a:pPr>
            <a:r>
              <a:rPr lang="ar-JO" sz="2400" b="1" dirty="0" smtClean="0">
                <a:solidFill>
                  <a:srgbClr val="2D3956"/>
                </a:solidFill>
                <a:latin typeface="Alexandria" charset="0"/>
                <a:cs typeface="+mj-cs"/>
              </a:rPr>
              <a:t>الارتباط</a:t>
            </a:r>
            <a:r>
              <a:rPr lang="ar-JO" sz="2400" dirty="0" smtClean="0">
                <a:solidFill>
                  <a:srgbClr val="2D3956"/>
                </a:solidFill>
                <a:latin typeface="Alexandria" charset="0"/>
                <a:cs typeface="+mj-cs"/>
              </a:rPr>
              <a:t> </a:t>
            </a:r>
            <a:r>
              <a:rPr lang="ar-JO" sz="2400" b="1" dirty="0">
                <a:solidFill>
                  <a:srgbClr val="2D3956"/>
                </a:solidFill>
                <a:latin typeface="Alexandria" charset="0"/>
                <a:cs typeface="+mj-cs"/>
              </a:rPr>
              <a:t>بالإطار</a:t>
            </a:r>
            <a:r>
              <a:rPr lang="ar-JO" sz="2400" dirty="0">
                <a:solidFill>
                  <a:srgbClr val="2D3956"/>
                </a:solidFill>
                <a:latin typeface="Alexandria" charset="0"/>
                <a:cs typeface="+mj-cs"/>
              </a:rPr>
              <a:t> </a:t>
            </a:r>
            <a:r>
              <a:rPr lang="ar-JO" sz="2400" b="1" dirty="0" smtClean="0">
                <a:solidFill>
                  <a:srgbClr val="2D3956"/>
                </a:solidFill>
                <a:latin typeface="Alexandria" charset="0"/>
                <a:cs typeface="+mj-cs"/>
              </a:rPr>
              <a:t>النظري</a:t>
            </a:r>
            <a:r>
              <a:rPr lang="ar-EG" sz="2400" dirty="0" smtClean="0">
                <a:solidFill>
                  <a:srgbClr val="2D3956"/>
                </a:solidFill>
                <a:latin typeface="Alexandria" charset="0"/>
                <a:cs typeface="+mj-cs"/>
              </a:rPr>
              <a:t> </a:t>
            </a:r>
            <a:r>
              <a:rPr lang="ar-EG" sz="2000" dirty="0" smtClean="0">
                <a:solidFill>
                  <a:srgbClr val="2D3956"/>
                </a:solidFill>
                <a:latin typeface="Alexandria" charset="0"/>
                <a:cs typeface="+mj-cs"/>
              </a:rPr>
              <a:t>(</a:t>
            </a:r>
            <a:r>
              <a:rPr lang="en-US" sz="2000" dirty="0">
                <a:solidFill>
                  <a:srgbClr val="2D3956"/>
                </a:solidFill>
                <a:latin typeface="Alexandria" charset="0"/>
              </a:rPr>
              <a:t>Theoretical Relevance</a:t>
            </a:r>
            <a:r>
              <a:rPr lang="ar-EG" sz="2400" dirty="0" smtClean="0">
                <a:solidFill>
                  <a:srgbClr val="2D3956"/>
                </a:solidFill>
                <a:latin typeface="Alexandria" charset="0"/>
                <a:cs typeface="+mj-cs"/>
              </a:rPr>
              <a:t>)</a:t>
            </a:r>
            <a:r>
              <a:rPr lang="ar-JO" sz="2400" dirty="0" smtClean="0">
                <a:solidFill>
                  <a:srgbClr val="2D3956"/>
                </a:solidFill>
                <a:latin typeface="Alexandria" charset="0"/>
                <a:cs typeface="+mj-cs"/>
              </a:rPr>
              <a:t>يمكن </a:t>
            </a:r>
            <a:r>
              <a:rPr lang="ar-JO" sz="2400" dirty="0">
                <a:solidFill>
                  <a:srgbClr val="2D3956"/>
                </a:solidFill>
                <a:latin typeface="Alexandria" charset="0"/>
                <a:cs typeface="+mj-cs"/>
              </a:rPr>
              <a:t>ربطها بنظريات الابتكار التكنولوجي، أو نظرية الكفاءة الاقتصادية.</a:t>
            </a:r>
            <a:endParaRPr lang="ar-JO" sz="2400" dirty="0" smtClean="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11206904"/>
      </p:ext>
    </p:extLst>
  </p:cSld>
  <p:clrMapOvr>
    <a:masterClrMapping/>
  </p:clrMapOvr>
  <mc:AlternateContent xmlns:mc="http://schemas.openxmlformats.org/markup-compatibility/2006" xmlns:p14="http://schemas.microsoft.com/office/powerpoint/2010/main">
    <mc:Choice Requires="p14">
      <p:transition spd="slow" p14:dur="2000" advTm="58945"/>
    </mc:Choice>
    <mc:Fallback xmlns="">
      <p:transition spd="slow" advTm="5894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931220C4-2552-49F4-88D1-2F2264121CC6}" type="slidenum">
              <a:rPr lang="ar-SA" sz="1200">
                <a:solidFill>
                  <a:schemeClr val="tx1">
                    <a:tint val="75000"/>
                  </a:schemeClr>
                </a:solidFill>
              </a:rPr>
              <a:pPr>
                <a:defRPr/>
              </a:pPr>
              <a:t>18</a:t>
            </a:fld>
            <a:endParaRPr lang="ar-SA" sz="1200">
              <a:solidFill>
                <a:schemeClr val="tx1">
                  <a:tint val="75000"/>
                </a:schemeClr>
              </a:solidFill>
            </a:endParaRPr>
          </a:p>
        </p:txBody>
      </p:sp>
      <p:sp>
        <p:nvSpPr>
          <p:cNvPr id="37891" name="Rectangle 2"/>
          <p:cNvSpPr>
            <a:spLocks noGrp="1"/>
          </p:cNvSpPr>
          <p:nvPr>
            <p:ph type="title" idx="4294967295"/>
          </p:nvPr>
        </p:nvSpPr>
        <p:spPr>
          <a:xfrm>
            <a:off x="831274" y="96983"/>
            <a:ext cx="10522526" cy="1198418"/>
          </a:xfrm>
        </p:spPr>
        <p:txBody>
          <a:bodyPr/>
          <a:lstStyle/>
          <a:p>
            <a:pPr algn="ctr" eaLnBrk="1" hangingPunct="1"/>
            <a:r>
              <a:rPr lang="ar-SA" b="1" dirty="0"/>
              <a:t>محتويات خطة البحث</a:t>
            </a:r>
            <a:endParaRPr lang="en-US" b="1" dirty="0">
              <a:cs typeface="Times New Roman" pitchFamily="18" charset="0"/>
            </a:endParaRPr>
          </a:p>
        </p:txBody>
      </p:sp>
      <p:sp>
        <p:nvSpPr>
          <p:cNvPr id="37892" name="Rectangle 3"/>
          <p:cNvSpPr>
            <a:spLocks noGrp="1"/>
          </p:cNvSpPr>
          <p:nvPr>
            <p:ph type="body" idx="4294967295"/>
          </p:nvPr>
        </p:nvSpPr>
        <p:spPr>
          <a:xfrm>
            <a:off x="1981200" y="1295400"/>
            <a:ext cx="8229600" cy="5562600"/>
          </a:xfrm>
        </p:spPr>
        <p:txBody>
          <a:bodyPr>
            <a:normAutofit lnSpcReduction="10000"/>
          </a:bodyPr>
          <a:lstStyle/>
          <a:p>
            <a:pPr marL="457200" indent="-457200" algn="r" rtl="1">
              <a:lnSpc>
                <a:spcPct val="80000"/>
              </a:lnSpc>
              <a:buFont typeface="Calibri" pitchFamily="34" charset="0"/>
              <a:buAutoNum type="arabicParenR"/>
            </a:pPr>
            <a:r>
              <a:rPr lang="ar-SA" sz="2400" b="1" dirty="0"/>
              <a:t>عنوان البحث                            (</a:t>
            </a:r>
            <a:r>
              <a:rPr lang="en-US" sz="2400" b="1" dirty="0">
                <a:cs typeface="Arial" pitchFamily="34" charset="0"/>
              </a:rPr>
              <a:t>research title</a:t>
            </a:r>
            <a:r>
              <a:rPr lang="ar-SA" sz="2400" b="1" dirty="0"/>
              <a:t>)</a:t>
            </a:r>
          </a:p>
          <a:p>
            <a:pPr marL="457200" indent="-457200" algn="r" rtl="1">
              <a:lnSpc>
                <a:spcPct val="80000"/>
              </a:lnSpc>
              <a:buFont typeface="Calibri" pitchFamily="34" charset="0"/>
              <a:buAutoNum type="arabicParenR"/>
            </a:pPr>
            <a:r>
              <a:rPr lang="ar-SA" sz="2400" b="1" dirty="0"/>
              <a:t>مقدمة                                    (</a:t>
            </a:r>
            <a:r>
              <a:rPr lang="en-US" sz="2400" b="1" dirty="0">
                <a:cs typeface="Arial" pitchFamily="34" charset="0"/>
              </a:rPr>
              <a:t>introduction</a:t>
            </a:r>
            <a:r>
              <a:rPr lang="ar-SA" sz="2400" b="1" dirty="0"/>
              <a:t>)</a:t>
            </a:r>
          </a:p>
          <a:p>
            <a:pPr marL="457200" indent="-457200" algn="r" rtl="1">
              <a:lnSpc>
                <a:spcPct val="80000"/>
              </a:lnSpc>
              <a:buFont typeface="Calibri" pitchFamily="34" charset="0"/>
              <a:buAutoNum type="arabicParenR"/>
            </a:pPr>
            <a:r>
              <a:rPr lang="ar-SA" sz="2400" b="1" dirty="0"/>
              <a:t>مشكلة البحث                           (</a:t>
            </a:r>
            <a:r>
              <a:rPr lang="en-US" sz="2400" b="1" dirty="0">
                <a:cs typeface="Arial" pitchFamily="34" charset="0"/>
              </a:rPr>
              <a:t>research problem</a:t>
            </a:r>
            <a:r>
              <a:rPr lang="ar-SA" sz="2400" b="1" dirty="0"/>
              <a:t>)</a:t>
            </a:r>
          </a:p>
          <a:p>
            <a:pPr marL="457200" indent="-457200" algn="r" rtl="1">
              <a:lnSpc>
                <a:spcPct val="80000"/>
              </a:lnSpc>
              <a:buFont typeface="Calibri" pitchFamily="34" charset="0"/>
              <a:buAutoNum type="arabicParenR"/>
            </a:pPr>
            <a:r>
              <a:rPr lang="ar-SA" sz="2400" b="1" dirty="0"/>
              <a:t>فرضيات البحث                         (</a:t>
            </a:r>
            <a:r>
              <a:rPr lang="en-US" sz="2400" b="1" dirty="0">
                <a:cs typeface="Arial" pitchFamily="34" charset="0"/>
              </a:rPr>
              <a:t>hypotheses</a:t>
            </a:r>
            <a:r>
              <a:rPr lang="ar-SA" sz="2400" b="1" dirty="0"/>
              <a:t>)</a:t>
            </a:r>
          </a:p>
          <a:p>
            <a:pPr marL="457200" indent="-457200" algn="r" rtl="1">
              <a:lnSpc>
                <a:spcPct val="80000"/>
              </a:lnSpc>
              <a:buFont typeface="Calibri" pitchFamily="34" charset="0"/>
              <a:buAutoNum type="arabicParenR"/>
            </a:pPr>
            <a:r>
              <a:rPr lang="ar-SA" sz="2400" b="1" dirty="0"/>
              <a:t>أهداف البحث                           (</a:t>
            </a:r>
            <a:r>
              <a:rPr lang="en-US" sz="2400" b="1" dirty="0">
                <a:cs typeface="Arial" pitchFamily="34" charset="0"/>
              </a:rPr>
              <a:t>objectives</a:t>
            </a:r>
            <a:r>
              <a:rPr lang="ar-SA" sz="2400" b="1" dirty="0"/>
              <a:t>)</a:t>
            </a:r>
          </a:p>
          <a:p>
            <a:pPr marL="457200" indent="-457200" algn="r" rtl="1">
              <a:lnSpc>
                <a:spcPct val="80000"/>
              </a:lnSpc>
              <a:buFont typeface="Calibri" pitchFamily="34" charset="0"/>
              <a:buAutoNum type="arabicParenR"/>
            </a:pPr>
            <a:r>
              <a:rPr lang="ar-SA" sz="2400" b="1" dirty="0"/>
              <a:t>أهمية البحث                            (</a:t>
            </a:r>
            <a:r>
              <a:rPr lang="en-US" sz="2400" b="1" dirty="0">
                <a:cs typeface="Arial" pitchFamily="34" charset="0"/>
              </a:rPr>
              <a:t>importance</a:t>
            </a:r>
            <a:r>
              <a:rPr lang="ar-SA" sz="2400" b="1" dirty="0"/>
              <a:t>)</a:t>
            </a:r>
          </a:p>
          <a:p>
            <a:pPr marL="457200" indent="-457200" algn="r" rtl="1">
              <a:lnSpc>
                <a:spcPct val="80000"/>
              </a:lnSpc>
              <a:buFont typeface="Calibri" pitchFamily="34" charset="0"/>
              <a:buAutoNum type="arabicParenR"/>
            </a:pPr>
            <a:r>
              <a:rPr lang="ar-SA" sz="2400" b="1" dirty="0"/>
              <a:t>منهجية البحث                          (</a:t>
            </a:r>
            <a:r>
              <a:rPr lang="en-US" sz="2400" b="1" dirty="0">
                <a:cs typeface="Arial" pitchFamily="34" charset="0"/>
              </a:rPr>
              <a:t>methodology</a:t>
            </a:r>
            <a:r>
              <a:rPr lang="ar-SA" sz="2400" b="1" dirty="0"/>
              <a:t>)</a:t>
            </a:r>
          </a:p>
          <a:p>
            <a:pPr marL="457200" indent="-457200" algn="r" rtl="1">
              <a:lnSpc>
                <a:spcPct val="80000"/>
              </a:lnSpc>
              <a:buFont typeface="Calibri" pitchFamily="34" charset="0"/>
              <a:buAutoNum type="arabicParenR"/>
            </a:pPr>
            <a:r>
              <a:rPr lang="ar-SA" sz="2400" b="1" dirty="0"/>
              <a:t>مجتمع وعينة البحث                  (</a:t>
            </a:r>
            <a:r>
              <a:rPr lang="en-US" sz="2400" b="1" dirty="0">
                <a:cs typeface="Arial" pitchFamily="34" charset="0"/>
              </a:rPr>
              <a:t>population and sample</a:t>
            </a:r>
            <a:r>
              <a:rPr lang="ar-SA" sz="2400" b="1" dirty="0"/>
              <a:t>)</a:t>
            </a:r>
          </a:p>
          <a:p>
            <a:pPr marL="457200" indent="-457200" algn="r" rtl="1">
              <a:lnSpc>
                <a:spcPct val="80000"/>
              </a:lnSpc>
              <a:buFont typeface="Calibri" pitchFamily="34" charset="0"/>
              <a:buAutoNum type="arabicParenR"/>
            </a:pPr>
            <a:r>
              <a:rPr lang="ar-SA" sz="2400" b="1" dirty="0"/>
              <a:t>حدود البحث                           (</a:t>
            </a:r>
            <a:r>
              <a:rPr lang="en-US" sz="2400" b="1" dirty="0">
                <a:cs typeface="Arial" pitchFamily="34" charset="0"/>
              </a:rPr>
              <a:t>limitations</a:t>
            </a:r>
            <a:r>
              <a:rPr lang="ar-SA" sz="2400" b="1" dirty="0"/>
              <a:t>)</a:t>
            </a:r>
          </a:p>
          <a:p>
            <a:pPr marL="457200" indent="-457200" algn="r" rtl="1">
              <a:lnSpc>
                <a:spcPct val="80000"/>
              </a:lnSpc>
              <a:buFont typeface="Calibri" pitchFamily="34" charset="0"/>
              <a:buAutoNum type="arabicParenR"/>
            </a:pPr>
            <a:r>
              <a:rPr lang="ar-SA" sz="2400" b="1" dirty="0"/>
              <a:t>مسلمات أو افتراضات البحث        (</a:t>
            </a:r>
            <a:r>
              <a:rPr lang="en-US" sz="2400" b="1" dirty="0">
                <a:cs typeface="Arial" pitchFamily="34" charset="0"/>
              </a:rPr>
              <a:t>assumptions</a:t>
            </a:r>
            <a:r>
              <a:rPr lang="ar-SA" sz="2400" b="1" dirty="0"/>
              <a:t>)</a:t>
            </a:r>
          </a:p>
          <a:p>
            <a:pPr marL="457200" indent="-457200" algn="r" rtl="1">
              <a:lnSpc>
                <a:spcPct val="80000"/>
              </a:lnSpc>
              <a:buFont typeface="Calibri" pitchFamily="34" charset="0"/>
              <a:buAutoNum type="arabicParenR"/>
            </a:pPr>
            <a:r>
              <a:rPr lang="ar-SA" sz="2400" b="1" dirty="0"/>
              <a:t>الدراسات السابقة                     (</a:t>
            </a:r>
            <a:r>
              <a:rPr lang="en-US" sz="2400" b="1" dirty="0">
                <a:cs typeface="Arial" pitchFamily="34" charset="0"/>
              </a:rPr>
              <a:t>previous studies</a:t>
            </a:r>
            <a:r>
              <a:rPr lang="ar-SA" sz="2400" b="1" dirty="0"/>
              <a:t>)</a:t>
            </a:r>
          </a:p>
          <a:p>
            <a:pPr marL="457200" indent="-457200" algn="r" rtl="1">
              <a:lnSpc>
                <a:spcPct val="80000"/>
              </a:lnSpc>
              <a:buFont typeface="Calibri" pitchFamily="34" charset="0"/>
              <a:buAutoNum type="arabicParenR"/>
            </a:pPr>
            <a:r>
              <a:rPr lang="ar-SA" sz="2400" b="1" dirty="0"/>
              <a:t>تعريف بالمصطلحات                 (</a:t>
            </a:r>
            <a:r>
              <a:rPr lang="en-US" sz="2400" b="1" dirty="0">
                <a:cs typeface="Arial" pitchFamily="34" charset="0"/>
              </a:rPr>
              <a:t>glossary of terms</a:t>
            </a:r>
            <a:r>
              <a:rPr lang="ar-SA" sz="2400" b="1" dirty="0"/>
              <a:t>)</a:t>
            </a:r>
          </a:p>
          <a:p>
            <a:pPr marL="457200" indent="-457200" algn="r" rtl="1">
              <a:lnSpc>
                <a:spcPct val="80000"/>
              </a:lnSpc>
              <a:buFont typeface="Calibri" pitchFamily="34" charset="0"/>
              <a:buAutoNum type="arabicParenR"/>
            </a:pPr>
            <a:r>
              <a:rPr lang="ar-SA" sz="2400" b="1" dirty="0"/>
              <a:t>هيكل البحث                           (</a:t>
            </a:r>
            <a:r>
              <a:rPr lang="en-US" sz="2400" b="1" dirty="0">
                <a:cs typeface="Arial" pitchFamily="34" charset="0"/>
              </a:rPr>
              <a:t>structure of the study</a:t>
            </a:r>
            <a:r>
              <a:rPr lang="ar-SA" sz="2400" b="1" dirty="0"/>
              <a:t>)</a:t>
            </a:r>
          </a:p>
          <a:p>
            <a:pPr marL="457200" indent="-457200" algn="r" rtl="1">
              <a:lnSpc>
                <a:spcPct val="80000"/>
              </a:lnSpc>
              <a:buFont typeface="Calibri" pitchFamily="34" charset="0"/>
              <a:buAutoNum type="arabicParenR"/>
            </a:pPr>
            <a:r>
              <a:rPr lang="ar-SA" sz="2400" b="1" dirty="0"/>
              <a:t>المراجع                                (</a:t>
            </a:r>
            <a:r>
              <a:rPr lang="en-US" sz="2400" b="1" dirty="0">
                <a:cs typeface="Arial" pitchFamily="34" charset="0"/>
              </a:rPr>
              <a:t>references</a:t>
            </a:r>
            <a:r>
              <a:rPr lang="ar-SA" sz="2400" b="1" dirty="0"/>
              <a:t>)</a:t>
            </a:r>
          </a:p>
          <a:p>
            <a:pPr marL="457200" indent="-457200" algn="r" rtl="1">
              <a:lnSpc>
                <a:spcPct val="80000"/>
              </a:lnSpc>
              <a:buFont typeface="Calibri" pitchFamily="34" charset="0"/>
              <a:buAutoNum type="arabicParenR"/>
            </a:pPr>
            <a:endParaRPr lang="ar-SA" sz="2400" b="1" dirty="0"/>
          </a:p>
          <a:p>
            <a:pPr marL="457200" indent="-457200" algn="r" rtl="1">
              <a:lnSpc>
                <a:spcPct val="80000"/>
              </a:lnSpc>
              <a:buFont typeface="Calibri" pitchFamily="34" charset="0"/>
              <a:buAutoNum type="arabicParenR"/>
            </a:pPr>
            <a:endParaRPr lang="en-US" sz="2400" dirty="0">
              <a:cs typeface="Arial" pitchFamily="34" charset="0"/>
            </a:endParaRPr>
          </a:p>
        </p:txBody>
      </p:sp>
      <p:sp>
        <p:nvSpPr>
          <p:cNvPr id="37893" name="عنصر نائب لرقم الشريحة 4"/>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2F376C9D-F424-4DA9-B8DA-7AC303BAD959}" type="slidenum">
              <a:rPr lang="ar-SA" sz="1400"/>
              <a:pPr algn="l" eaLnBrk="1" hangingPunct="1"/>
              <a:t>18</a:t>
            </a:fld>
            <a:endParaRPr lang="en-US" sz="1400"/>
          </a:p>
        </p:txBody>
      </p:sp>
    </p:spTree>
    <p:extLst>
      <p:ext uri="{BB962C8B-B14F-4D97-AF65-F5344CB8AC3E}">
        <p14:creationId xmlns:p14="http://schemas.microsoft.com/office/powerpoint/2010/main" val="4185220316"/>
      </p:ext>
    </p:extLst>
  </p:cSld>
  <p:clrMapOvr>
    <a:masterClrMapping/>
  </p:clrMapOvr>
  <mc:AlternateContent xmlns:mc="http://schemas.openxmlformats.org/markup-compatibility/2006" xmlns:p14="http://schemas.microsoft.com/office/powerpoint/2010/main">
    <mc:Choice Requires="p14">
      <p:transition spd="slow" p14:dur="2000" advTm="82110"/>
    </mc:Choice>
    <mc:Fallback xmlns="">
      <p:transition spd="slow" advTm="8211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عنوان 1"/>
          <p:cNvSpPr>
            <a:spLocks noGrp="1"/>
          </p:cNvSpPr>
          <p:nvPr>
            <p:ph type="title" idx="4294967295"/>
          </p:nvPr>
        </p:nvSpPr>
        <p:spPr>
          <a:xfrm>
            <a:off x="1992313" y="404814"/>
            <a:ext cx="8229600" cy="274637"/>
          </a:xfrm>
        </p:spPr>
        <p:txBody>
          <a:bodyPr>
            <a:normAutofit fontScale="90000"/>
          </a:bodyPr>
          <a:lstStyle/>
          <a:p>
            <a:pPr algn="r" eaLnBrk="1" hangingPunct="1"/>
            <a:r>
              <a:rPr lang="ar-SA" sz="3200" b="1" dirty="0"/>
              <a:t>مفهوم الطريقة العلمية في البحث</a:t>
            </a:r>
            <a:br>
              <a:rPr lang="ar-SA" sz="3200" b="1" dirty="0"/>
            </a:br>
            <a:r>
              <a:rPr lang="en-US" sz="3200" b="1" dirty="0">
                <a:cs typeface="Times New Roman" pitchFamily="18" charset="0"/>
              </a:rPr>
              <a:t>Scientific Method</a:t>
            </a:r>
            <a:endParaRPr lang="ar-SA" sz="3200" b="1" dirty="0"/>
          </a:p>
        </p:txBody>
      </p:sp>
      <p:sp>
        <p:nvSpPr>
          <p:cNvPr id="16388" name="عنصر نائب للمحتوى 2"/>
          <p:cNvSpPr>
            <a:spLocks noGrp="1"/>
          </p:cNvSpPr>
          <p:nvPr>
            <p:ph idx="4294967295"/>
          </p:nvPr>
        </p:nvSpPr>
        <p:spPr>
          <a:xfrm>
            <a:off x="1981200" y="1052514"/>
            <a:ext cx="8229600" cy="5805487"/>
          </a:xfrm>
        </p:spPr>
        <p:txBody>
          <a:bodyPr/>
          <a:lstStyle/>
          <a:p>
            <a:pPr algn="just" rtl="1" eaLnBrk="1" hangingPunct="1">
              <a:buFont typeface="Arial" pitchFamily="34" charset="0"/>
              <a:buNone/>
            </a:pPr>
            <a:r>
              <a:rPr lang="ar-SA" sz="2200" dirty="0"/>
              <a:t>- الطريقة العلمية لا تقوم على التخمين والخبرة والإحساس الداخلي </a:t>
            </a:r>
            <a:r>
              <a:rPr lang="ar-YE" sz="2200" dirty="0"/>
              <a:t>للباحث </a:t>
            </a:r>
            <a:r>
              <a:rPr lang="ar-SA" sz="2200" dirty="0"/>
              <a:t>بل هي عملية هادفة وصارمة ومنتظمة تضم عددا من الخطوات المتتابعة كما يلي:</a:t>
            </a:r>
          </a:p>
          <a:p>
            <a:pPr algn="just" rtl="1" eaLnBrk="1" hangingPunct="1">
              <a:buFont typeface="Calibri" pitchFamily="34" charset="0"/>
              <a:buAutoNum type="arabicPeriod"/>
            </a:pPr>
            <a:r>
              <a:rPr lang="ar-SA" sz="2200" b="1" dirty="0"/>
              <a:t>الملاحظة المبدئية للظاهرة</a:t>
            </a:r>
          </a:p>
          <a:p>
            <a:pPr algn="just" rtl="1" eaLnBrk="1" hangingPunct="1">
              <a:buFont typeface="Calibri" pitchFamily="34" charset="0"/>
              <a:buAutoNum type="arabicPeriod"/>
            </a:pPr>
            <a:r>
              <a:rPr lang="ar-EG" sz="2200" b="1" dirty="0"/>
              <a:t>تحديد المشكلة.</a:t>
            </a:r>
          </a:p>
          <a:p>
            <a:pPr algn="just" rtl="1" eaLnBrk="1" hangingPunct="1">
              <a:buFont typeface="Calibri" pitchFamily="34" charset="0"/>
              <a:buAutoNum type="arabicPeriod"/>
            </a:pPr>
            <a:r>
              <a:rPr lang="ar-EG" sz="2200" b="1" dirty="0"/>
              <a:t>تحليل المشكلة </a:t>
            </a:r>
            <a:r>
              <a:rPr lang="ar-SA" sz="2200" b="1" dirty="0"/>
              <a:t>(تكوين الإطار النظري أو شبكة الارتباطات بين المتغيرات)</a:t>
            </a:r>
          </a:p>
          <a:p>
            <a:pPr algn="just" rtl="1" eaLnBrk="1" hangingPunct="1">
              <a:buFont typeface="Calibri" pitchFamily="34" charset="0"/>
              <a:buAutoNum type="arabicPeriod"/>
            </a:pPr>
            <a:r>
              <a:rPr lang="ar-SA" sz="2200" b="1" dirty="0"/>
              <a:t>تكوين الفروض</a:t>
            </a:r>
            <a:r>
              <a:rPr lang="ar-EG" sz="2200" b="1" dirty="0"/>
              <a:t>.</a:t>
            </a:r>
            <a:endParaRPr lang="ar-SA" sz="2200" b="1" dirty="0"/>
          </a:p>
          <a:p>
            <a:pPr algn="just" rtl="1" eaLnBrk="1" hangingPunct="1">
              <a:buFont typeface="Calibri" pitchFamily="34" charset="0"/>
              <a:buAutoNum type="arabicPeriod"/>
            </a:pPr>
            <a:r>
              <a:rPr lang="ar-SA" sz="2200" b="1" dirty="0"/>
              <a:t>وضع المفاهيم والتعاريف العملية (الإجرائية)</a:t>
            </a:r>
          </a:p>
          <a:p>
            <a:pPr algn="just" rtl="1" eaLnBrk="1" hangingPunct="1">
              <a:buFont typeface="Calibri" pitchFamily="34" charset="0"/>
              <a:buAutoNum type="arabicPeriod"/>
            </a:pPr>
            <a:r>
              <a:rPr lang="ar-SA" sz="2200" b="1" dirty="0"/>
              <a:t>تصميم البحث</a:t>
            </a:r>
          </a:p>
          <a:p>
            <a:pPr algn="just" rtl="1" eaLnBrk="1" hangingPunct="1">
              <a:buFont typeface="Calibri" pitchFamily="34" charset="0"/>
              <a:buAutoNum type="arabicPeriod"/>
            </a:pPr>
            <a:r>
              <a:rPr lang="ar-SA" sz="2200" b="1" dirty="0"/>
              <a:t>تجميع البيانات</a:t>
            </a:r>
          </a:p>
          <a:p>
            <a:pPr algn="just" rtl="1" eaLnBrk="1" hangingPunct="1">
              <a:buFont typeface="Calibri" pitchFamily="34" charset="0"/>
              <a:buAutoNum type="arabicPeriod"/>
            </a:pPr>
            <a:r>
              <a:rPr lang="ar-SA" sz="2200" b="1" dirty="0"/>
              <a:t>تحليل البيانات</a:t>
            </a:r>
          </a:p>
          <a:p>
            <a:pPr algn="just" rtl="1" eaLnBrk="1" hangingPunct="1">
              <a:buFont typeface="Calibri" pitchFamily="34" charset="0"/>
              <a:buAutoNum type="arabicPeriod"/>
            </a:pPr>
            <a:r>
              <a:rPr lang="ar-SA" sz="2200" b="1" dirty="0"/>
              <a:t>شرح النتائج</a:t>
            </a:r>
          </a:p>
          <a:p>
            <a:pPr algn="just" rtl="1" eaLnBrk="1" hangingPunct="1">
              <a:buFont typeface="Calibri" pitchFamily="34" charset="0"/>
              <a:buAutoNum type="arabicPeriod"/>
            </a:pPr>
            <a:r>
              <a:rPr lang="ar-SA" sz="2200" b="1" dirty="0"/>
              <a:t>كتابة التقرير النهائي للبحث والذي يتضمن الإجابة على أسئلة البحث وحل لمشكلته</a:t>
            </a:r>
            <a:endParaRPr lang="ar-EG" sz="2200" b="1" dirty="0"/>
          </a:p>
          <a:p>
            <a:pPr algn="just" rtl="1" eaLnBrk="1" hangingPunct="1">
              <a:buFont typeface="Arial" pitchFamily="34" charset="0"/>
              <a:buNone/>
            </a:pPr>
            <a:r>
              <a:rPr lang="ar-SA" sz="2200" dirty="0"/>
              <a:t>ويعتبر تحديد المشكلة من أكثر خطوات الطريقة العلمية أهمية </a:t>
            </a:r>
          </a:p>
        </p:txBody>
      </p:sp>
      <p:sp>
        <p:nvSpPr>
          <p:cNvPr id="38916" name="عنصر نائب لرقم الشريحة 4"/>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AA116639-E80A-48E6-9ABB-1B78FDDA70D1}" type="slidenum">
              <a:rPr lang="ar-SA" sz="1400"/>
              <a:pPr algn="l" eaLnBrk="1" hangingPunct="1"/>
              <a:t>19</a:t>
            </a:fld>
            <a:endParaRPr lang="ar-SA" sz="140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1244" y="3960"/>
            <a:ext cx="2305141" cy="1076343"/>
          </a:xfrm>
          <a:prstGeom prst="rect">
            <a:avLst/>
          </a:prstGeom>
        </p:spPr>
      </p:pic>
    </p:spTree>
    <p:custDataLst>
      <p:tags r:id="rId1"/>
    </p:custDataLst>
    <p:extLst>
      <p:ext uri="{BB962C8B-B14F-4D97-AF65-F5344CB8AC3E}">
        <p14:creationId xmlns:p14="http://schemas.microsoft.com/office/powerpoint/2010/main" val="2844694457"/>
      </p:ext>
    </p:extLst>
  </p:cSld>
  <p:clrMapOvr>
    <a:masterClrMapping/>
  </p:clrMapOvr>
  <mc:AlternateContent xmlns:mc="http://schemas.openxmlformats.org/markup-compatibility/2006" xmlns:p14="http://schemas.microsoft.com/office/powerpoint/2010/main">
    <mc:Choice Requires="p14">
      <p:transition spd="slow" p14:dur="2000" advTm="57766"/>
    </mc:Choice>
    <mc:Fallback xmlns="">
      <p:transition spd="slow" advTm="5776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388">
                                            <p:txEl>
                                              <p:pRg st="0" end="0"/>
                                            </p:txEl>
                                          </p:spTgt>
                                        </p:tgtEl>
                                        <p:attrNameLst>
                                          <p:attrName>style.visibility</p:attrName>
                                        </p:attrNameLst>
                                      </p:cBhvr>
                                      <p:to>
                                        <p:strVal val="visible"/>
                                      </p:to>
                                    </p:set>
                                    <p:animEffect transition="in" filter="fade">
                                      <p:cBhvr>
                                        <p:cTn id="7" dur="2000"/>
                                        <p:tgtEl>
                                          <p:spTgt spid="1638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388">
                                            <p:txEl>
                                              <p:pRg st="1" end="1"/>
                                            </p:txEl>
                                          </p:spTgt>
                                        </p:tgtEl>
                                        <p:attrNameLst>
                                          <p:attrName>style.visibility</p:attrName>
                                        </p:attrNameLst>
                                      </p:cBhvr>
                                      <p:to>
                                        <p:strVal val="visible"/>
                                      </p:to>
                                    </p:set>
                                    <p:animEffect transition="in" filter="fade">
                                      <p:cBhvr>
                                        <p:cTn id="12" dur="2000"/>
                                        <p:tgtEl>
                                          <p:spTgt spid="1638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388">
                                            <p:txEl>
                                              <p:pRg st="2" end="2"/>
                                            </p:txEl>
                                          </p:spTgt>
                                        </p:tgtEl>
                                        <p:attrNameLst>
                                          <p:attrName>style.visibility</p:attrName>
                                        </p:attrNameLst>
                                      </p:cBhvr>
                                      <p:to>
                                        <p:strVal val="visible"/>
                                      </p:to>
                                    </p:set>
                                    <p:animEffect transition="in" filter="fade">
                                      <p:cBhvr>
                                        <p:cTn id="17" dur="2000"/>
                                        <p:tgtEl>
                                          <p:spTgt spid="16388">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388">
                                            <p:txEl>
                                              <p:pRg st="3" end="3"/>
                                            </p:txEl>
                                          </p:spTgt>
                                        </p:tgtEl>
                                        <p:attrNameLst>
                                          <p:attrName>style.visibility</p:attrName>
                                        </p:attrNameLst>
                                      </p:cBhvr>
                                      <p:to>
                                        <p:strVal val="visible"/>
                                      </p:to>
                                    </p:set>
                                    <p:animEffect transition="in" filter="fade">
                                      <p:cBhvr>
                                        <p:cTn id="22" dur="2000"/>
                                        <p:tgtEl>
                                          <p:spTgt spid="16388">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388">
                                            <p:txEl>
                                              <p:pRg st="4" end="4"/>
                                            </p:txEl>
                                          </p:spTgt>
                                        </p:tgtEl>
                                        <p:attrNameLst>
                                          <p:attrName>style.visibility</p:attrName>
                                        </p:attrNameLst>
                                      </p:cBhvr>
                                      <p:to>
                                        <p:strVal val="visible"/>
                                      </p:to>
                                    </p:set>
                                    <p:animEffect transition="in" filter="fade">
                                      <p:cBhvr>
                                        <p:cTn id="27" dur="2000"/>
                                        <p:tgtEl>
                                          <p:spTgt spid="16388">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6388">
                                            <p:txEl>
                                              <p:pRg st="5" end="5"/>
                                            </p:txEl>
                                          </p:spTgt>
                                        </p:tgtEl>
                                        <p:attrNameLst>
                                          <p:attrName>style.visibility</p:attrName>
                                        </p:attrNameLst>
                                      </p:cBhvr>
                                      <p:to>
                                        <p:strVal val="visible"/>
                                      </p:to>
                                    </p:set>
                                    <p:animEffect transition="in" filter="fade">
                                      <p:cBhvr>
                                        <p:cTn id="32" dur="2000"/>
                                        <p:tgtEl>
                                          <p:spTgt spid="16388">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6388">
                                            <p:txEl>
                                              <p:pRg st="6" end="6"/>
                                            </p:txEl>
                                          </p:spTgt>
                                        </p:tgtEl>
                                        <p:attrNameLst>
                                          <p:attrName>style.visibility</p:attrName>
                                        </p:attrNameLst>
                                      </p:cBhvr>
                                      <p:to>
                                        <p:strVal val="visible"/>
                                      </p:to>
                                    </p:set>
                                    <p:animEffect transition="in" filter="fade">
                                      <p:cBhvr>
                                        <p:cTn id="37" dur="2000"/>
                                        <p:tgtEl>
                                          <p:spTgt spid="16388">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6388">
                                            <p:txEl>
                                              <p:pRg st="7" end="7"/>
                                            </p:txEl>
                                          </p:spTgt>
                                        </p:tgtEl>
                                        <p:attrNameLst>
                                          <p:attrName>style.visibility</p:attrName>
                                        </p:attrNameLst>
                                      </p:cBhvr>
                                      <p:to>
                                        <p:strVal val="visible"/>
                                      </p:to>
                                    </p:set>
                                    <p:animEffect transition="in" filter="fade">
                                      <p:cBhvr>
                                        <p:cTn id="42" dur="2000"/>
                                        <p:tgtEl>
                                          <p:spTgt spid="16388">
                                            <p:txEl>
                                              <p:pRg st="7" end="7"/>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6388">
                                            <p:txEl>
                                              <p:pRg st="8" end="8"/>
                                            </p:txEl>
                                          </p:spTgt>
                                        </p:tgtEl>
                                        <p:attrNameLst>
                                          <p:attrName>style.visibility</p:attrName>
                                        </p:attrNameLst>
                                      </p:cBhvr>
                                      <p:to>
                                        <p:strVal val="visible"/>
                                      </p:to>
                                    </p:set>
                                    <p:animEffect transition="in" filter="fade">
                                      <p:cBhvr>
                                        <p:cTn id="47" dur="2000"/>
                                        <p:tgtEl>
                                          <p:spTgt spid="16388">
                                            <p:txEl>
                                              <p:pRg st="8" end="8"/>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6388">
                                            <p:txEl>
                                              <p:pRg st="9" end="9"/>
                                            </p:txEl>
                                          </p:spTgt>
                                        </p:tgtEl>
                                        <p:attrNameLst>
                                          <p:attrName>style.visibility</p:attrName>
                                        </p:attrNameLst>
                                      </p:cBhvr>
                                      <p:to>
                                        <p:strVal val="visible"/>
                                      </p:to>
                                    </p:set>
                                    <p:animEffect transition="in" filter="fade">
                                      <p:cBhvr>
                                        <p:cTn id="52" dur="2000"/>
                                        <p:tgtEl>
                                          <p:spTgt spid="16388">
                                            <p:txEl>
                                              <p:pRg st="9" end="9"/>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6388">
                                            <p:txEl>
                                              <p:pRg st="10" end="10"/>
                                            </p:txEl>
                                          </p:spTgt>
                                        </p:tgtEl>
                                        <p:attrNameLst>
                                          <p:attrName>style.visibility</p:attrName>
                                        </p:attrNameLst>
                                      </p:cBhvr>
                                      <p:to>
                                        <p:strVal val="visible"/>
                                      </p:to>
                                    </p:set>
                                    <p:animEffect transition="in" filter="fade">
                                      <p:cBhvr>
                                        <p:cTn id="57" dur="2000"/>
                                        <p:tgtEl>
                                          <p:spTgt spid="16388">
                                            <p:txEl>
                                              <p:pRg st="10" end="10"/>
                                            </p:txEl>
                                          </p:spTgt>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6388">
                                            <p:txEl>
                                              <p:pRg st="11" end="11"/>
                                            </p:txEl>
                                          </p:spTgt>
                                        </p:tgtEl>
                                        <p:attrNameLst>
                                          <p:attrName>style.visibility</p:attrName>
                                        </p:attrNameLst>
                                      </p:cBhvr>
                                      <p:to>
                                        <p:strVal val="visible"/>
                                      </p:to>
                                    </p:set>
                                    <p:animEffect transition="in" filter="fade">
                                      <p:cBhvr>
                                        <p:cTn id="62" dur="2000"/>
                                        <p:tgtEl>
                                          <p:spTgt spid="16388">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idx="4294967295"/>
          </p:nvPr>
        </p:nvSpPr>
        <p:spPr/>
        <p:txBody>
          <a:bodyPr/>
          <a:lstStyle/>
          <a:p>
            <a:pPr algn="r" rtl="1"/>
            <a:r>
              <a:rPr lang="ar-SA" sz="4000" b="1" dirty="0"/>
              <a:t>هل دائماً تتبع منظمات الأعمال الطريقة العلمية ؟</a:t>
            </a:r>
            <a:endParaRPr lang="en-US" sz="4000" b="1" dirty="0">
              <a:cs typeface="Times New Roman" pitchFamily="18" charset="0"/>
            </a:endParaRPr>
          </a:p>
        </p:txBody>
      </p:sp>
      <p:sp>
        <p:nvSpPr>
          <p:cNvPr id="35843" name="Rectangle 3"/>
          <p:cNvSpPr>
            <a:spLocks noGrp="1"/>
          </p:cNvSpPr>
          <p:nvPr>
            <p:ph type="body" idx="4294967295"/>
          </p:nvPr>
        </p:nvSpPr>
        <p:spPr/>
        <p:txBody>
          <a:bodyPr/>
          <a:lstStyle/>
          <a:p>
            <a:pPr marL="609600" indent="-609600" algn="just" rtl="1">
              <a:buNone/>
            </a:pPr>
            <a:r>
              <a:rPr lang="ar-SA" b="1" dirty="0"/>
              <a:t>الجواب: لا</a:t>
            </a:r>
          </a:p>
          <a:p>
            <a:pPr marL="609600" indent="-609600" algn="just" rtl="1">
              <a:buNone/>
            </a:pPr>
            <a:r>
              <a:rPr lang="ar-SA" b="1" dirty="0"/>
              <a:t>الأسباب:</a:t>
            </a:r>
          </a:p>
          <a:p>
            <a:pPr marL="609600" indent="-609600" algn="just" rtl="1">
              <a:buFontTx/>
              <a:buAutoNum type="arabicPeriod"/>
            </a:pPr>
            <a:r>
              <a:rPr lang="ar-SA" dirty="0"/>
              <a:t>أحيانا تكون المشاكل بسيطة جدا ولا تحتاج لبحوث علمية بل أن الخبرة تقدم أفضل الحلول لهذه المشاكل.</a:t>
            </a:r>
          </a:p>
          <a:p>
            <a:pPr marL="609600" indent="-609600" algn="just" rtl="1">
              <a:buFontTx/>
              <a:buAutoNum type="arabicPeriod"/>
            </a:pPr>
            <a:r>
              <a:rPr lang="ar-SA" dirty="0"/>
              <a:t>في بعض الأحيان لا ترغب المنظمة في إنفاق مبالغ كبيرة لإنجاز البحوث العلمية مما يدفعها إلى حل مشكلاتها عن طريق التخمين وهذا قد يترتب عليه خسائر كبيرة للشركة.</a:t>
            </a:r>
            <a:endParaRPr lang="en-US" dirty="0">
              <a:cs typeface="Arial" pitchFamily="34" charset="0"/>
            </a:endParaRPr>
          </a:p>
        </p:txBody>
      </p:sp>
      <p:sp>
        <p:nvSpPr>
          <p:cNvPr id="3994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72DEE282-5F9D-4A5E-A2A9-699D29ADF8F8}" type="slidenum">
              <a:rPr lang="ar-SA" sz="1400"/>
              <a:pPr algn="l" eaLnBrk="1" hangingPunct="1"/>
              <a:t>20</a:t>
            </a:fld>
            <a:endParaRPr lang="ar-SA" sz="140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Tree>
    <p:custDataLst>
      <p:tags r:id="rId1"/>
    </p:custDataLst>
    <p:extLst>
      <p:ext uri="{BB962C8B-B14F-4D97-AF65-F5344CB8AC3E}">
        <p14:creationId xmlns:p14="http://schemas.microsoft.com/office/powerpoint/2010/main" val="1514947710"/>
      </p:ext>
    </p:extLst>
  </p:cSld>
  <p:clrMapOvr>
    <a:masterClrMapping/>
  </p:clrMapOvr>
  <p:transition spd="slow" advTm="2753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Effect transition="in" filter="wipe(down)">
                                      <p:cBhvr>
                                        <p:cTn id="7" dur="500"/>
                                        <p:tgtEl>
                                          <p:spTgt spid="358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5843">
                                            <p:txEl>
                                              <p:pRg st="1" end="1"/>
                                            </p:txEl>
                                          </p:spTgt>
                                        </p:tgtEl>
                                        <p:attrNameLst>
                                          <p:attrName>style.visibility</p:attrName>
                                        </p:attrNameLst>
                                      </p:cBhvr>
                                      <p:to>
                                        <p:strVal val="visible"/>
                                      </p:to>
                                    </p:set>
                                    <p:animEffect transition="in" filter="wipe(down)">
                                      <p:cBhvr>
                                        <p:cTn id="12" dur="500"/>
                                        <p:tgtEl>
                                          <p:spTgt spid="3584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5843">
                                            <p:txEl>
                                              <p:pRg st="2" end="2"/>
                                            </p:txEl>
                                          </p:spTgt>
                                        </p:tgtEl>
                                        <p:attrNameLst>
                                          <p:attrName>style.visibility</p:attrName>
                                        </p:attrNameLst>
                                      </p:cBhvr>
                                      <p:to>
                                        <p:strVal val="visible"/>
                                      </p:to>
                                    </p:set>
                                    <p:animEffect transition="in" filter="wipe(down)">
                                      <p:cBhvr>
                                        <p:cTn id="17" dur="500"/>
                                        <p:tgtEl>
                                          <p:spTgt spid="3584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5843">
                                            <p:txEl>
                                              <p:pRg st="3" end="3"/>
                                            </p:txEl>
                                          </p:spTgt>
                                        </p:tgtEl>
                                        <p:attrNameLst>
                                          <p:attrName>style.visibility</p:attrName>
                                        </p:attrNameLst>
                                      </p:cBhvr>
                                      <p:to>
                                        <p:strVal val="visible"/>
                                      </p:to>
                                    </p:set>
                                    <p:animEffect transition="in" filter="wipe(down)">
                                      <p:cBhvr>
                                        <p:cTn id="22" dur="500"/>
                                        <p:tgtEl>
                                          <p:spTgt spid="3584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idx="4294967295"/>
          </p:nvPr>
        </p:nvSpPr>
        <p:spPr>
          <a:xfrm>
            <a:off x="1981199" y="274637"/>
            <a:ext cx="9725891" cy="643779"/>
          </a:xfrm>
        </p:spPr>
        <p:txBody>
          <a:bodyPr>
            <a:normAutofit/>
          </a:bodyPr>
          <a:lstStyle/>
          <a:p>
            <a:pPr algn="r" eaLnBrk="1" hangingPunct="1"/>
            <a:r>
              <a:rPr lang="ar-SA" sz="3600" b="1" dirty="0"/>
              <a:t>مثال على تطبيق الطريقة العلمية</a:t>
            </a:r>
            <a:endParaRPr lang="en-US" sz="3600" b="1" dirty="0">
              <a:cs typeface="Times New Roman" pitchFamily="18" charset="0"/>
            </a:endParaRPr>
          </a:p>
        </p:txBody>
      </p:sp>
      <p:sp>
        <p:nvSpPr>
          <p:cNvPr id="40963" name="Rectangle 3"/>
          <p:cNvSpPr>
            <a:spLocks noGrp="1" noChangeArrowheads="1"/>
          </p:cNvSpPr>
          <p:nvPr>
            <p:ph type="body" idx="4294967295"/>
          </p:nvPr>
        </p:nvSpPr>
        <p:spPr>
          <a:xfrm>
            <a:off x="138545" y="1246909"/>
            <a:ext cx="11845637" cy="5611090"/>
          </a:xfrm>
        </p:spPr>
        <p:txBody>
          <a:bodyPr/>
          <a:lstStyle/>
          <a:p>
            <a:pPr algn="just" rtl="1" eaLnBrk="1" hangingPunct="1">
              <a:lnSpc>
                <a:spcPct val="80000"/>
              </a:lnSpc>
            </a:pPr>
            <a:r>
              <a:rPr lang="ar-SA" b="1" dirty="0">
                <a:solidFill>
                  <a:schemeClr val="accent1"/>
                </a:solidFill>
              </a:rPr>
              <a:t>مشكلة رئيس قسم المعلومات في شركة ما: لاحظ أن نظام المعلومات الإداري الجديد لا يستخدم بشكل جيد من قبل موظفي الإدارة الوسطى.</a:t>
            </a:r>
          </a:p>
          <a:p>
            <a:pPr algn="just" rtl="1" eaLnBrk="1" hangingPunct="1">
              <a:lnSpc>
                <a:spcPct val="80000"/>
              </a:lnSpc>
              <a:buFont typeface="Arial" pitchFamily="34" charset="0"/>
              <a:buNone/>
            </a:pPr>
            <a:endParaRPr lang="ar-SA" dirty="0"/>
          </a:p>
          <a:p>
            <a:pPr algn="just" rtl="1" eaLnBrk="1" hangingPunct="1">
              <a:lnSpc>
                <a:spcPct val="80000"/>
              </a:lnSpc>
              <a:buFont typeface="Arial" pitchFamily="34" charset="0"/>
              <a:buNone/>
            </a:pPr>
            <a:r>
              <a:rPr lang="ar-SA" b="1" dirty="0"/>
              <a:t>1- عناصر الملاحظة:</a:t>
            </a:r>
          </a:p>
          <a:p>
            <a:pPr algn="just" rtl="1" eaLnBrk="1" hangingPunct="1">
              <a:lnSpc>
                <a:spcPct val="80000"/>
              </a:lnSpc>
              <a:buFont typeface="Wingdings" pitchFamily="2" charset="2"/>
              <a:buChar char="ü"/>
            </a:pPr>
            <a:r>
              <a:rPr lang="ar-SA" dirty="0"/>
              <a:t>لجوء المديرون لرئيس قسم المعلومات للاستفسار أو طلب تنفيذ أمر معين على نظام المعلومات</a:t>
            </a:r>
          </a:p>
          <a:p>
            <a:pPr algn="just" rtl="1" eaLnBrk="1" hangingPunct="1">
              <a:lnSpc>
                <a:spcPct val="80000"/>
              </a:lnSpc>
              <a:buFont typeface="Wingdings" pitchFamily="2" charset="2"/>
              <a:buChar char="ü"/>
            </a:pPr>
            <a:r>
              <a:rPr lang="ar-SA" dirty="0"/>
              <a:t>لجوء بعض المدير</a:t>
            </a:r>
            <a:r>
              <a:rPr lang="ar-JO" dirty="0"/>
              <a:t>ي</a:t>
            </a:r>
            <a:r>
              <a:rPr lang="ar-SA" dirty="0"/>
              <a:t>ن لأحد موظفي قسم الكمبيوتر للاستفسار أو طلب تنفيذ أمر معين على نظام المعلومات.</a:t>
            </a:r>
          </a:p>
          <a:p>
            <a:pPr algn="just" rtl="1" eaLnBrk="1" hangingPunct="1">
              <a:lnSpc>
                <a:spcPct val="80000"/>
              </a:lnSpc>
              <a:buFont typeface="Wingdings" pitchFamily="2" charset="2"/>
              <a:buChar char="ü"/>
            </a:pPr>
            <a:r>
              <a:rPr lang="ar-SA" dirty="0"/>
              <a:t>اتخاذ القرارات دون الاستناد إلى الحقائق التي يوفرها النظام الإداري الجديد.</a:t>
            </a:r>
          </a:p>
          <a:p>
            <a:pPr algn="just" rtl="1" eaLnBrk="1" hangingPunct="1">
              <a:lnSpc>
                <a:spcPct val="80000"/>
              </a:lnSpc>
              <a:buFont typeface="Arial" pitchFamily="34" charset="0"/>
              <a:buNone/>
            </a:pPr>
            <a:endParaRPr lang="ar-SA" dirty="0"/>
          </a:p>
          <a:p>
            <a:pPr algn="just" rtl="1" eaLnBrk="1" hangingPunct="1">
              <a:lnSpc>
                <a:spcPct val="80000"/>
              </a:lnSpc>
              <a:buFont typeface="Arial" pitchFamily="34" charset="0"/>
              <a:buNone/>
            </a:pPr>
            <a:r>
              <a:rPr lang="ar-SA" dirty="0"/>
              <a:t>2- جمع معلومات مبدئية غير رسمية من خلال الحديث مع بعض المدراء حيث تبين له أن الكثير منهم ليس لديه معرفة عن نظام المعلومات وكيفية استخدامه والمعلومات التي يمكن أن يوفرها.</a:t>
            </a:r>
          </a:p>
        </p:txBody>
      </p:sp>
      <p:sp>
        <p:nvSpPr>
          <p:cNvPr id="40964"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9CC40226-71C1-4A51-9198-F7844AA0AD14}" type="slidenum">
              <a:rPr lang="ar-SA" sz="1400"/>
              <a:pPr algn="l" eaLnBrk="1" hangingPunct="1"/>
              <a:t>21</a:t>
            </a:fld>
            <a:endParaRPr lang="ar-SA" sz="140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8545" y="-71727"/>
            <a:ext cx="2305141" cy="1076343"/>
          </a:xfrm>
          <a:prstGeom prst="rect">
            <a:avLst/>
          </a:prstGeom>
        </p:spPr>
      </p:pic>
    </p:spTree>
    <p:extLst>
      <p:ext uri="{BB962C8B-B14F-4D97-AF65-F5344CB8AC3E}">
        <p14:creationId xmlns:p14="http://schemas.microsoft.com/office/powerpoint/2010/main" val="1731338629"/>
      </p:ext>
    </p:extLst>
  </p:cSld>
  <p:clrMapOvr>
    <a:masterClrMapping/>
  </p:clrMapOvr>
  <mc:AlternateContent xmlns:mc="http://schemas.openxmlformats.org/markup-compatibility/2006" xmlns:p14="http://schemas.microsoft.com/office/powerpoint/2010/main">
    <mc:Choice Requires="p14">
      <p:transition spd="slow" p14:dur="2000" advTm="61307"/>
    </mc:Choice>
    <mc:Fallback xmlns="">
      <p:transition spd="slow" advTm="6130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noChangeArrowheads="1"/>
          </p:cNvSpPr>
          <p:nvPr>
            <p:ph type="body" idx="4294967295"/>
          </p:nvPr>
        </p:nvSpPr>
        <p:spPr>
          <a:xfrm>
            <a:off x="401783" y="346364"/>
            <a:ext cx="11651672" cy="6283036"/>
          </a:xfrm>
        </p:spPr>
        <p:txBody>
          <a:bodyPr/>
          <a:lstStyle/>
          <a:p>
            <a:pPr algn="just" rtl="1" eaLnBrk="1" hangingPunct="1">
              <a:lnSpc>
                <a:spcPct val="80000"/>
              </a:lnSpc>
              <a:buFont typeface="Arial" pitchFamily="34" charset="0"/>
              <a:buNone/>
            </a:pPr>
            <a:endParaRPr lang="ar-EG" dirty="0" smtClean="0"/>
          </a:p>
          <a:p>
            <a:pPr algn="just" rtl="1" eaLnBrk="1" hangingPunct="1">
              <a:lnSpc>
                <a:spcPct val="80000"/>
              </a:lnSpc>
              <a:buFont typeface="Arial" pitchFamily="34" charset="0"/>
              <a:buNone/>
            </a:pPr>
            <a:endParaRPr lang="ar-EG" dirty="0" smtClean="0"/>
          </a:p>
          <a:p>
            <a:pPr algn="just" rtl="1" eaLnBrk="1" hangingPunct="1">
              <a:lnSpc>
                <a:spcPct val="80000"/>
              </a:lnSpc>
              <a:buFont typeface="Arial" pitchFamily="34" charset="0"/>
              <a:buNone/>
            </a:pPr>
            <a:r>
              <a:rPr lang="ar-EG" dirty="0"/>
              <a:t>3</a:t>
            </a:r>
            <a:r>
              <a:rPr lang="ar-SA" dirty="0" smtClean="0"/>
              <a:t>- </a:t>
            </a:r>
            <a:r>
              <a:rPr lang="ar-SA" dirty="0"/>
              <a:t>قام رئيس قسم المعلومات بمراجعة الدراسات السابقة لمعرفة أسباب إضافية ومعمقة عن أسباب قصور استخدام نظم المعلومات في الشركات. والتي أظهرت أن: </a:t>
            </a:r>
          </a:p>
          <a:p>
            <a:pPr algn="just" rtl="1" eaLnBrk="1" hangingPunct="1">
              <a:lnSpc>
                <a:spcPct val="80000"/>
              </a:lnSpc>
              <a:buFont typeface="Arial" pitchFamily="34" charset="0"/>
              <a:buNone/>
            </a:pPr>
            <a:endParaRPr lang="ar-SA" dirty="0"/>
          </a:p>
          <a:p>
            <a:pPr algn="just" rtl="1" eaLnBrk="1" hangingPunct="1">
              <a:lnSpc>
                <a:spcPct val="80000"/>
              </a:lnSpc>
              <a:buFont typeface="Wingdings" pitchFamily="2" charset="2"/>
              <a:buChar char="Ø"/>
            </a:pPr>
            <a:r>
              <a:rPr lang="ar-SA" dirty="0"/>
              <a:t>كثير من المدراء خاصة كبار السن ليس لديهم معرفة حول استخدام الكمبيوتر </a:t>
            </a:r>
          </a:p>
          <a:p>
            <a:pPr algn="just" rtl="1" eaLnBrk="1" hangingPunct="1">
              <a:lnSpc>
                <a:spcPct val="80000"/>
              </a:lnSpc>
              <a:buFont typeface="Wingdings" pitchFamily="2" charset="2"/>
              <a:buChar char="Ø"/>
            </a:pPr>
            <a:r>
              <a:rPr lang="ar-SA" dirty="0"/>
              <a:t>قلة المعلومات المتوافرة لهم عن النظام الجديد وكيفية استخدامه.</a:t>
            </a:r>
          </a:p>
          <a:p>
            <a:pPr algn="just" rtl="1" eaLnBrk="1" hangingPunct="1">
              <a:lnSpc>
                <a:spcPct val="80000"/>
              </a:lnSpc>
              <a:buFont typeface="Wingdings" pitchFamily="2" charset="2"/>
              <a:buNone/>
            </a:pPr>
            <a:endParaRPr lang="ar-SA" b="1" dirty="0"/>
          </a:p>
          <a:p>
            <a:pPr algn="just" rtl="1" eaLnBrk="1" hangingPunct="1">
              <a:lnSpc>
                <a:spcPct val="80000"/>
              </a:lnSpc>
              <a:buFont typeface="Wingdings" pitchFamily="2" charset="2"/>
              <a:buNone/>
            </a:pPr>
            <a:r>
              <a:rPr lang="ar-SA" b="1" dirty="0"/>
              <a:t>4- تكوين النظرية: </a:t>
            </a:r>
            <a:r>
              <a:rPr lang="ar-SA" dirty="0"/>
              <a:t>بناء على المعلومات السابقة قام بتكوين نظرية تضم كل العوامل التي تسهم في وجود المشكلة (عدم استخدام المدراء لنظم المعلومات الإدارية في الشركة).</a:t>
            </a:r>
          </a:p>
          <a:p>
            <a:pPr algn="just" rtl="1" eaLnBrk="1" hangingPunct="1">
              <a:lnSpc>
                <a:spcPct val="80000"/>
              </a:lnSpc>
              <a:buFont typeface="Wingdings" pitchFamily="2" charset="2"/>
              <a:buNone/>
            </a:pPr>
            <a:endParaRPr lang="ar-SA" dirty="0"/>
          </a:p>
          <a:p>
            <a:pPr algn="just" rtl="1" eaLnBrk="1" hangingPunct="1">
              <a:lnSpc>
                <a:spcPct val="80000"/>
              </a:lnSpc>
              <a:buFont typeface="Wingdings" pitchFamily="2" charset="2"/>
              <a:buNone/>
            </a:pPr>
            <a:r>
              <a:rPr lang="ar-SA" b="1" dirty="0"/>
              <a:t>5- تكوين الفروض:</a:t>
            </a:r>
            <a:r>
              <a:rPr lang="ar-SA" dirty="0"/>
              <a:t> بناء على صياغة النظرية . وكمثال على هذه الفروض الفرض التالي: </a:t>
            </a:r>
            <a:endParaRPr lang="ar-EG" dirty="0" smtClean="0"/>
          </a:p>
          <a:p>
            <a:pPr algn="just" rtl="1" eaLnBrk="1" hangingPunct="1">
              <a:lnSpc>
                <a:spcPct val="80000"/>
              </a:lnSpc>
              <a:buFont typeface="Wingdings" pitchFamily="2" charset="2"/>
              <a:buNone/>
            </a:pPr>
            <a:r>
              <a:rPr lang="ar-SA" dirty="0" smtClean="0"/>
              <a:t> </a:t>
            </a:r>
            <a:r>
              <a:rPr lang="ar-SA" dirty="0"/>
              <a:t>معرفة المديرين بفوائد نظم المعلومات تسهم في تفعيل استخدامهم لهذه النظم بكفاءة أفضل.</a:t>
            </a:r>
          </a:p>
          <a:p>
            <a:pPr algn="just" rtl="1" eaLnBrk="1" hangingPunct="1">
              <a:lnSpc>
                <a:spcPct val="80000"/>
              </a:lnSpc>
              <a:buFont typeface="Wingdings" pitchFamily="2" charset="2"/>
              <a:buNone/>
            </a:pPr>
            <a:endParaRPr lang="en-US" dirty="0">
              <a:cs typeface="Arial" pitchFamily="34" charset="0"/>
            </a:endParaRPr>
          </a:p>
          <a:p>
            <a:pPr algn="just" rtl="1" eaLnBrk="1" hangingPunct="1">
              <a:lnSpc>
                <a:spcPct val="80000"/>
              </a:lnSpc>
            </a:pPr>
            <a:endParaRPr lang="en-US" dirty="0">
              <a:cs typeface="Arial" pitchFamily="34" charset="0"/>
            </a:endParaRPr>
          </a:p>
        </p:txBody>
      </p:sp>
      <p:sp>
        <p:nvSpPr>
          <p:cNvPr id="41987" name="عنصر نائب لرقم الشريحة 2"/>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5E54D7A3-0F55-46AA-A878-9625E4608D56}" type="slidenum">
              <a:rPr lang="ar-SA" sz="1400"/>
              <a:pPr algn="l" eaLnBrk="1" hangingPunct="1"/>
              <a:t>22</a:t>
            </a:fld>
            <a:endParaRPr lang="ar-SA" sz="1400"/>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Tree>
    <p:extLst>
      <p:ext uri="{BB962C8B-B14F-4D97-AF65-F5344CB8AC3E}">
        <p14:creationId xmlns:p14="http://schemas.microsoft.com/office/powerpoint/2010/main" val="4238521350"/>
      </p:ext>
    </p:extLst>
  </p:cSld>
  <p:clrMapOvr>
    <a:masterClrMapping/>
  </p:clrMapOvr>
  <mc:AlternateContent xmlns:mc="http://schemas.openxmlformats.org/markup-compatibility/2006" xmlns:p14="http://schemas.microsoft.com/office/powerpoint/2010/main">
    <mc:Choice Requires="p14">
      <p:transition spd="slow" p14:dur="2000" advTm="55481"/>
    </mc:Choice>
    <mc:Fallback xmlns="">
      <p:transition spd="slow" advTm="5548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4294967295"/>
          </p:nvPr>
        </p:nvSpPr>
        <p:spPr>
          <a:xfrm>
            <a:off x="1745673" y="414769"/>
            <a:ext cx="10127671" cy="6166139"/>
          </a:xfrm>
        </p:spPr>
        <p:txBody>
          <a:bodyPr>
            <a:normAutofit/>
          </a:bodyPr>
          <a:lstStyle/>
          <a:p>
            <a:pPr marL="692150" indent="-692150" algn="just" rtl="1">
              <a:lnSpc>
                <a:spcPct val="80000"/>
              </a:lnSpc>
              <a:buNone/>
            </a:pPr>
            <a:endParaRPr lang="ar-EG" sz="2400" b="1" dirty="0" smtClean="0"/>
          </a:p>
          <a:p>
            <a:pPr marL="692150" indent="-692150" algn="just" rtl="1">
              <a:lnSpc>
                <a:spcPct val="80000"/>
              </a:lnSpc>
              <a:buNone/>
            </a:pPr>
            <a:r>
              <a:rPr lang="ar-EG" sz="2400" b="1" dirty="0"/>
              <a:t>6</a:t>
            </a:r>
            <a:r>
              <a:rPr lang="ar-SA" sz="2400" b="1" dirty="0" smtClean="0"/>
              <a:t>- </a:t>
            </a:r>
            <a:r>
              <a:rPr lang="ar-SA" sz="2400" b="1" dirty="0"/>
              <a:t>جمع البيانات:</a:t>
            </a:r>
            <a:r>
              <a:rPr lang="ar-SA" sz="2400" dirty="0"/>
              <a:t> حيث قام بتصميم استبيان يضم العوامل المختلفة المسببة للمشكلة بناء على صياغة </a:t>
            </a:r>
            <a:r>
              <a:rPr lang="ar-SA" sz="2400" dirty="0" smtClean="0"/>
              <a:t>النظرية </a:t>
            </a:r>
            <a:r>
              <a:rPr lang="ar-SA" sz="2400" dirty="0"/>
              <a:t>وهي:</a:t>
            </a:r>
          </a:p>
          <a:p>
            <a:pPr marL="692150" indent="-692150" algn="just" rtl="1">
              <a:lnSpc>
                <a:spcPct val="80000"/>
              </a:lnSpc>
              <a:buFont typeface="Wingdings" pitchFamily="2" charset="2"/>
              <a:buChar char="v"/>
            </a:pPr>
            <a:r>
              <a:rPr lang="ar-SA" sz="2400" dirty="0"/>
              <a:t>حجم المعلومات المتوفر عن نظم المعلومات </a:t>
            </a:r>
          </a:p>
          <a:p>
            <a:pPr marL="692150" indent="-692150" algn="just" rtl="1">
              <a:lnSpc>
                <a:spcPct val="80000"/>
              </a:lnSpc>
              <a:buFont typeface="Wingdings" pitchFamily="2" charset="2"/>
              <a:buChar char="v"/>
            </a:pPr>
            <a:r>
              <a:rPr lang="ar-SA" sz="2400" dirty="0"/>
              <a:t>أنواع المعلومات التي تقدمها النظم </a:t>
            </a:r>
          </a:p>
          <a:p>
            <a:pPr marL="692150" indent="-692150" algn="just" rtl="1">
              <a:lnSpc>
                <a:spcPct val="80000"/>
              </a:lnSpc>
              <a:buFont typeface="Wingdings" pitchFamily="2" charset="2"/>
              <a:buChar char="v"/>
            </a:pPr>
            <a:r>
              <a:rPr lang="ar-SA" sz="2400" dirty="0"/>
              <a:t>كيف يمكن الحصول على تلك المعلومات</a:t>
            </a:r>
          </a:p>
          <a:p>
            <a:pPr marL="692150" indent="-692150" algn="just" rtl="1">
              <a:lnSpc>
                <a:spcPct val="80000"/>
              </a:lnSpc>
              <a:buFont typeface="Wingdings" pitchFamily="2" charset="2"/>
              <a:buChar char="v"/>
            </a:pPr>
            <a:r>
              <a:rPr lang="ar-SA" sz="2400" dirty="0"/>
              <a:t>مستوى الراحة التي يشعر بها المدراء بعد استخدام الكمبيوتر </a:t>
            </a:r>
          </a:p>
          <a:p>
            <a:pPr marL="692150" indent="-692150" algn="just" rtl="1">
              <a:lnSpc>
                <a:spcPct val="80000"/>
              </a:lnSpc>
              <a:buFont typeface="Wingdings" pitchFamily="2" charset="2"/>
              <a:buChar char="v"/>
            </a:pPr>
            <a:r>
              <a:rPr lang="ar-SA" sz="2400" dirty="0"/>
              <a:t>عدد المرات التي استخدم فيها المدير نظم المعلومات مثلا خلال الأشهر الثلاثة الماضية</a:t>
            </a:r>
          </a:p>
          <a:p>
            <a:pPr marL="692150" indent="-692150" algn="just" rtl="1">
              <a:lnSpc>
                <a:spcPct val="80000"/>
              </a:lnSpc>
              <a:buNone/>
            </a:pPr>
            <a:endParaRPr lang="ar-SA" sz="2400" dirty="0"/>
          </a:p>
          <a:p>
            <a:pPr marL="692150" indent="-692150" algn="just" rtl="1">
              <a:lnSpc>
                <a:spcPct val="80000"/>
              </a:lnSpc>
              <a:buNone/>
            </a:pPr>
            <a:r>
              <a:rPr lang="ar-SA" sz="2400" b="1" dirty="0"/>
              <a:t>7- تحليل البيانات:</a:t>
            </a:r>
            <a:r>
              <a:rPr lang="ar-SA" sz="2400" dirty="0"/>
              <a:t> من اجل معرفة العوامل الحقيقية التي تسهم في ظهور المشكلة</a:t>
            </a:r>
          </a:p>
          <a:p>
            <a:pPr marL="692150" indent="-692150" algn="just" rtl="1">
              <a:lnSpc>
                <a:spcPct val="80000"/>
              </a:lnSpc>
              <a:buNone/>
            </a:pPr>
            <a:endParaRPr lang="ar-SA" sz="2400" dirty="0"/>
          </a:p>
          <a:p>
            <a:pPr marL="692150" indent="-692150" algn="just" rtl="1">
              <a:lnSpc>
                <a:spcPct val="80000"/>
              </a:lnSpc>
              <a:buNone/>
            </a:pPr>
            <a:r>
              <a:rPr lang="ar-SA" sz="2400" b="1" dirty="0"/>
              <a:t>8- الاستنتاج:</a:t>
            </a:r>
            <a:r>
              <a:rPr lang="ar-SA" sz="2400" dirty="0"/>
              <a:t> بناء على نتائج التحليل استنتج رئيس قسم المعلومات أن نظم المعلومات لا تستخدم  بسبب عوامل معينة . </a:t>
            </a:r>
          </a:p>
          <a:p>
            <a:pPr marL="692150" indent="-692150" algn="just" rtl="1">
              <a:lnSpc>
                <a:spcPct val="80000"/>
              </a:lnSpc>
            </a:pPr>
            <a:r>
              <a:rPr lang="ar-SA" sz="2400" dirty="0"/>
              <a:t>وبناء عليه تم اتخاذ الإجراءات الكفيلة بعلاج المشكلة مثلا عقد دورة تدريبية لكيفية استخدام الكمبيوتر وتعلم كيفية استخدام نظم المعلومات في الشركة والفوائد التي تقدمها هذه النظم</a:t>
            </a:r>
          </a:p>
          <a:p>
            <a:pPr marL="692150" indent="-692150" algn="just" rtl="1">
              <a:buNone/>
            </a:pPr>
            <a:endParaRPr lang="en-US" sz="2400" dirty="0">
              <a:cs typeface="Arial" pitchFamily="34" charset="0"/>
            </a:endParaRPr>
          </a:p>
        </p:txBody>
      </p:sp>
      <p:sp>
        <p:nvSpPr>
          <p:cNvPr id="43011" name="عنصر نائب لرقم الشريحة 2"/>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9C03058-2D39-401D-8840-9F0EDC11CD45}" type="slidenum">
              <a:rPr lang="ar-SA" sz="1400"/>
              <a:pPr algn="l" eaLnBrk="1" hangingPunct="1"/>
              <a:t>23</a:t>
            </a:fld>
            <a:endParaRPr lang="ar-SA" sz="140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0"/>
            <a:ext cx="1800768" cy="955965"/>
          </a:xfrm>
          <a:prstGeom prst="rect">
            <a:avLst/>
          </a:prstGeom>
        </p:spPr>
      </p:pic>
    </p:spTree>
    <p:extLst>
      <p:ext uri="{BB962C8B-B14F-4D97-AF65-F5344CB8AC3E}">
        <p14:creationId xmlns:p14="http://schemas.microsoft.com/office/powerpoint/2010/main" val="1678562185"/>
      </p:ext>
    </p:extLst>
  </p:cSld>
  <p:clrMapOvr>
    <a:masterClrMapping/>
  </p:clrMapOvr>
  <mc:AlternateContent xmlns:mc="http://schemas.openxmlformats.org/markup-compatibility/2006" xmlns:p14="http://schemas.microsoft.com/office/powerpoint/2010/main">
    <mc:Choice Requires="p14">
      <p:transition spd="slow" p14:dur="2000" advTm="71830"/>
    </mc:Choice>
    <mc:Fallback xmlns="">
      <p:transition spd="slow" advTm="7183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body" idx="1"/>
          </p:nvPr>
        </p:nvSpPr>
        <p:spPr>
          <a:xfrm>
            <a:off x="166255" y="263236"/>
            <a:ext cx="12025745" cy="6309016"/>
          </a:xfrm>
        </p:spPr>
        <p:txBody>
          <a:bodyPr>
            <a:normAutofit lnSpcReduction="10000"/>
          </a:bodyPr>
          <a:lstStyle/>
          <a:p>
            <a:pPr marL="0" lvl="0" indent="0" algn="ctr" rtl="1">
              <a:lnSpc>
                <a:spcPct val="100000"/>
              </a:lnSpc>
              <a:spcBef>
                <a:spcPts val="0"/>
              </a:spcBef>
              <a:buNone/>
            </a:pPr>
            <a:r>
              <a:rPr lang="ar-EG" sz="3200" b="1" dirty="0" smtClean="0">
                <a:solidFill>
                  <a:srgbClr val="2D3956"/>
                </a:solidFill>
                <a:latin typeface="Alexandria" charset="0"/>
                <a:cs typeface="Times New Roman" panose="02020603050405020304" pitchFamily="18" charset="0"/>
              </a:rPr>
              <a:t>العنوان البحثي </a:t>
            </a:r>
          </a:p>
          <a:p>
            <a:pPr marL="0" lvl="0" indent="0" algn="just" rtl="1">
              <a:lnSpc>
                <a:spcPct val="100000"/>
              </a:lnSpc>
              <a:spcBef>
                <a:spcPts val="0"/>
              </a:spcBef>
              <a:buNone/>
            </a:pPr>
            <a:endParaRPr lang="ar-EG" b="1" dirty="0" smtClean="0">
              <a:solidFill>
                <a:srgbClr val="2D3956"/>
              </a:solidFill>
              <a:latin typeface="Alexandria" charset="0"/>
              <a:cs typeface="Times New Roman" panose="02020603050405020304" pitchFamily="18" charset="0"/>
            </a:endParaRPr>
          </a:p>
          <a:p>
            <a:pPr marL="0" lvl="0" indent="0" algn="just" rtl="1">
              <a:lnSpc>
                <a:spcPct val="100000"/>
              </a:lnSpc>
              <a:spcBef>
                <a:spcPts val="0"/>
              </a:spcBef>
              <a:buNone/>
            </a:pPr>
            <a:r>
              <a:rPr lang="ar-EG" b="1" dirty="0" smtClean="0">
                <a:solidFill>
                  <a:srgbClr val="2D3956"/>
                </a:solidFill>
                <a:latin typeface="Alexandria" charset="0"/>
                <a:cs typeface="Times New Roman" panose="02020603050405020304" pitchFamily="18" charset="0"/>
              </a:rPr>
              <a:t>العنوان</a:t>
            </a:r>
            <a:r>
              <a:rPr lang="ar-EG" dirty="0" smtClean="0">
                <a:solidFill>
                  <a:srgbClr val="2D3956"/>
                </a:solidFill>
                <a:latin typeface="Alexandria" charset="0"/>
                <a:cs typeface="Times New Roman" panose="02020603050405020304" pitchFamily="18" charset="0"/>
              </a:rPr>
              <a:t> </a:t>
            </a:r>
            <a:r>
              <a:rPr lang="ar-EG" b="1" dirty="0">
                <a:solidFill>
                  <a:srgbClr val="2D3956"/>
                </a:solidFill>
                <a:latin typeface="Alexandria" charset="0"/>
                <a:cs typeface="Times New Roman" panose="02020603050405020304" pitchFamily="18" charset="0"/>
              </a:rPr>
              <a:t>الجيد</a:t>
            </a:r>
            <a:r>
              <a:rPr lang="ar-EG" dirty="0">
                <a:solidFill>
                  <a:srgbClr val="2D3956"/>
                </a:solidFill>
                <a:latin typeface="Alexandria" charset="0"/>
                <a:cs typeface="Times New Roman" panose="02020603050405020304" pitchFamily="18" charset="0"/>
              </a:rPr>
              <a:t> للبحث هو العنوان الذي يتّسم بالوضوح والدقة، ويتضمّن كلمات مفتاحية تعبّر بدقة عن مضمون الدراسة. ينبغي أن يعكس العنوان طبيعة متغيّرات البحث والعلاقات القائمة بينها، مع الإشارة إلى الهدف الأساسي للدراسة. كما يُفضل أن يتضمّن أبعاد البحث المختلفة: العلمية، والمكانية، </a:t>
            </a:r>
            <a:r>
              <a:rPr lang="ar-EG" dirty="0" smtClean="0">
                <a:solidFill>
                  <a:srgbClr val="2D3956"/>
                </a:solidFill>
                <a:latin typeface="Alexandria" charset="0"/>
                <a:cs typeface="Times New Roman" panose="02020603050405020304" pitchFamily="18" charset="0"/>
              </a:rPr>
              <a:t>والزمانية ومثال </a:t>
            </a:r>
            <a:r>
              <a:rPr lang="ar-EG" dirty="0">
                <a:solidFill>
                  <a:srgbClr val="2D3956"/>
                </a:solidFill>
                <a:latin typeface="Alexandria" charset="0"/>
                <a:cs typeface="Times New Roman" panose="02020603050405020304" pitchFamily="18" charset="0"/>
              </a:rPr>
              <a:t>على ذلك العنوان التالي:</a:t>
            </a:r>
          </a:p>
          <a:p>
            <a:pPr marL="0" lvl="0" indent="0" algn="ctr">
              <a:lnSpc>
                <a:spcPct val="100000"/>
              </a:lnSpc>
              <a:spcBef>
                <a:spcPts val="0"/>
              </a:spcBef>
              <a:buNone/>
            </a:pPr>
            <a:endParaRPr lang="ar-EG" dirty="0">
              <a:solidFill>
                <a:srgbClr val="2D3956"/>
              </a:solidFill>
              <a:latin typeface="Alexandria" charset="0"/>
              <a:cs typeface="Times New Roman" panose="02020603050405020304" pitchFamily="18" charset="0"/>
            </a:endParaRPr>
          </a:p>
          <a:p>
            <a:pPr marL="0" lvl="0" indent="0" algn="ctr">
              <a:lnSpc>
                <a:spcPct val="100000"/>
              </a:lnSpc>
              <a:spcBef>
                <a:spcPts val="0"/>
              </a:spcBef>
              <a:buNone/>
            </a:pPr>
            <a:r>
              <a:rPr lang="ar-EG" b="1" dirty="0">
                <a:solidFill>
                  <a:srgbClr val="2D3956"/>
                </a:solidFill>
                <a:latin typeface="Alexandria" charset="0"/>
                <a:cs typeface="Times New Roman" panose="02020603050405020304" pitchFamily="18" charset="0"/>
              </a:rPr>
              <a:t>"أثر برامج التحوّل الوطني على كفاءة الأداء المؤسسي في القطاع الصحي السعودي: دراسة تحليلية خلال الفترة من 2016 إلى 2023</a:t>
            </a:r>
            <a:r>
              <a:rPr lang="ar-EG" b="1" dirty="0" smtClean="0">
                <a:solidFill>
                  <a:srgbClr val="2D3956"/>
                </a:solidFill>
                <a:latin typeface="Alexandria" charset="0"/>
                <a:cs typeface="Times New Roman" panose="02020603050405020304" pitchFamily="18" charset="0"/>
              </a:rPr>
              <a:t>"</a:t>
            </a:r>
          </a:p>
          <a:p>
            <a:pPr marL="0" lvl="0" indent="0" algn="ctr">
              <a:lnSpc>
                <a:spcPct val="100000"/>
              </a:lnSpc>
              <a:spcBef>
                <a:spcPts val="0"/>
              </a:spcBef>
              <a:buNone/>
            </a:pPr>
            <a:endParaRPr lang="ar-EG" b="1" dirty="0">
              <a:solidFill>
                <a:srgbClr val="2D3956"/>
              </a:solidFill>
              <a:latin typeface="Alexandria" charset="0"/>
              <a:cs typeface="Times New Roman" panose="02020603050405020304" pitchFamily="18" charset="0"/>
            </a:endParaRPr>
          </a:p>
          <a:p>
            <a:pPr marL="0" lvl="0" indent="0" algn="r">
              <a:lnSpc>
                <a:spcPct val="100000"/>
              </a:lnSpc>
              <a:spcBef>
                <a:spcPts val="0"/>
              </a:spcBef>
              <a:buNone/>
            </a:pPr>
            <a:r>
              <a:rPr lang="ar-EG" sz="2600" b="1" dirty="0" smtClean="0">
                <a:solidFill>
                  <a:srgbClr val="2D3956"/>
                </a:solidFill>
                <a:latin typeface="Alexandria" charset="0"/>
                <a:cs typeface="Times New Roman" panose="02020603050405020304" pitchFamily="18" charset="0"/>
              </a:rPr>
              <a:t>ويتميز </a:t>
            </a:r>
            <a:r>
              <a:rPr lang="ar-EG" sz="2600" b="1" dirty="0">
                <a:solidFill>
                  <a:srgbClr val="2D3956"/>
                </a:solidFill>
                <a:latin typeface="Alexandria" charset="0"/>
                <a:cs typeface="Times New Roman" panose="02020603050405020304" pitchFamily="18" charset="0"/>
              </a:rPr>
              <a:t>هذا العنوان بما </a:t>
            </a:r>
            <a:r>
              <a:rPr lang="ar-EG" sz="2600" b="1" dirty="0" smtClean="0">
                <a:solidFill>
                  <a:srgbClr val="2D3956"/>
                </a:solidFill>
                <a:latin typeface="Alexandria" charset="0"/>
                <a:cs typeface="Times New Roman" panose="02020603050405020304" pitchFamily="18" charset="0"/>
              </a:rPr>
              <a:t>يلي :</a:t>
            </a:r>
          </a:p>
          <a:p>
            <a:pPr marL="0" lvl="0" indent="0" algn="r">
              <a:lnSpc>
                <a:spcPct val="100000"/>
              </a:lnSpc>
              <a:spcBef>
                <a:spcPts val="0"/>
              </a:spcBef>
              <a:buNone/>
            </a:pPr>
            <a:r>
              <a:rPr lang="ar-EG" sz="2600" dirty="0" smtClean="0">
                <a:solidFill>
                  <a:srgbClr val="2D3956"/>
                </a:solidFill>
                <a:latin typeface="Alexandria" charset="0"/>
                <a:cs typeface="Times New Roman" panose="02020603050405020304" pitchFamily="18" charset="0"/>
              </a:rPr>
              <a:t>المتغير المستقل : </a:t>
            </a:r>
            <a:r>
              <a:rPr lang="ar-EG" sz="2600" dirty="0">
                <a:solidFill>
                  <a:srgbClr val="2D3956"/>
                </a:solidFill>
                <a:latin typeface="Alexandria" charset="0"/>
                <a:cs typeface="Times New Roman" panose="02020603050405020304" pitchFamily="18" charset="0"/>
              </a:rPr>
              <a:t>برامج التحوّل </a:t>
            </a:r>
            <a:r>
              <a:rPr lang="ar-EG" sz="2600" dirty="0" smtClean="0">
                <a:solidFill>
                  <a:srgbClr val="2D3956"/>
                </a:solidFill>
                <a:latin typeface="Alexandria" charset="0"/>
                <a:cs typeface="Times New Roman" panose="02020603050405020304" pitchFamily="18" charset="0"/>
              </a:rPr>
              <a:t>الوطني</a:t>
            </a:r>
          </a:p>
          <a:p>
            <a:pPr marL="0" lvl="0" indent="0" algn="r">
              <a:lnSpc>
                <a:spcPct val="100000"/>
              </a:lnSpc>
              <a:spcBef>
                <a:spcPts val="0"/>
              </a:spcBef>
              <a:buNone/>
            </a:pPr>
            <a:r>
              <a:rPr lang="ar-EG" sz="2600" dirty="0" smtClean="0">
                <a:solidFill>
                  <a:srgbClr val="2D3956"/>
                </a:solidFill>
                <a:latin typeface="Alexandria" charset="0"/>
                <a:cs typeface="Times New Roman" panose="02020603050405020304" pitchFamily="18" charset="0"/>
              </a:rPr>
              <a:t>المتغير التابع : </a:t>
            </a:r>
            <a:r>
              <a:rPr lang="ar-EG" sz="2600" dirty="0">
                <a:solidFill>
                  <a:srgbClr val="2D3956"/>
                </a:solidFill>
                <a:latin typeface="Alexandria" charset="0"/>
                <a:cs typeface="Times New Roman" panose="02020603050405020304" pitchFamily="18" charset="0"/>
              </a:rPr>
              <a:t>كفاءة الأداء </a:t>
            </a:r>
            <a:r>
              <a:rPr lang="ar-EG" sz="2600" dirty="0" smtClean="0">
                <a:solidFill>
                  <a:srgbClr val="2D3956"/>
                </a:solidFill>
                <a:latin typeface="Alexandria" charset="0"/>
                <a:cs typeface="Times New Roman" panose="02020603050405020304" pitchFamily="18" charset="0"/>
              </a:rPr>
              <a:t>المؤسسي</a:t>
            </a:r>
          </a:p>
          <a:p>
            <a:pPr marL="0" lvl="0" indent="0" algn="r">
              <a:lnSpc>
                <a:spcPct val="100000"/>
              </a:lnSpc>
              <a:spcBef>
                <a:spcPts val="0"/>
              </a:spcBef>
              <a:buNone/>
            </a:pPr>
            <a:r>
              <a:rPr lang="ar-EG" sz="2600" dirty="0" smtClean="0">
                <a:solidFill>
                  <a:srgbClr val="2D3956"/>
                </a:solidFill>
                <a:latin typeface="Alexandria" charset="0"/>
                <a:cs typeface="Times New Roman" panose="02020603050405020304" pitchFamily="18" charset="0"/>
              </a:rPr>
              <a:t>المجال </a:t>
            </a:r>
            <a:r>
              <a:rPr lang="ar-EG" sz="2600" dirty="0">
                <a:solidFill>
                  <a:srgbClr val="2D3956"/>
                </a:solidFill>
                <a:latin typeface="Alexandria" charset="0"/>
                <a:cs typeface="Times New Roman" panose="02020603050405020304" pitchFamily="18" charset="0"/>
              </a:rPr>
              <a:t>المكاني: القطاع الصحي </a:t>
            </a:r>
            <a:r>
              <a:rPr lang="ar-EG" sz="2600" dirty="0" smtClean="0">
                <a:solidFill>
                  <a:srgbClr val="2D3956"/>
                </a:solidFill>
                <a:latin typeface="Alexandria" charset="0"/>
                <a:cs typeface="Times New Roman" panose="02020603050405020304" pitchFamily="18" charset="0"/>
              </a:rPr>
              <a:t>السعودي</a:t>
            </a:r>
          </a:p>
          <a:p>
            <a:pPr marL="0" lvl="0" indent="0" algn="r">
              <a:lnSpc>
                <a:spcPct val="100000"/>
              </a:lnSpc>
              <a:spcBef>
                <a:spcPts val="0"/>
              </a:spcBef>
              <a:buNone/>
            </a:pPr>
            <a:r>
              <a:rPr lang="ar-EG" sz="2600" dirty="0" smtClean="0">
                <a:solidFill>
                  <a:srgbClr val="2D3956"/>
                </a:solidFill>
                <a:latin typeface="Alexandria" charset="0"/>
                <a:cs typeface="Times New Roman" panose="02020603050405020304" pitchFamily="18" charset="0"/>
              </a:rPr>
              <a:t>المجال </a:t>
            </a:r>
            <a:r>
              <a:rPr lang="ar-EG" sz="2600" dirty="0">
                <a:solidFill>
                  <a:srgbClr val="2D3956"/>
                </a:solidFill>
                <a:latin typeface="Alexandria" charset="0"/>
                <a:cs typeface="Times New Roman" panose="02020603050405020304" pitchFamily="18" charset="0"/>
              </a:rPr>
              <a:t>الزماني: من 2016 إلى </a:t>
            </a:r>
            <a:r>
              <a:rPr lang="ar-EG" sz="2600" dirty="0" smtClean="0">
                <a:solidFill>
                  <a:srgbClr val="2D3956"/>
                </a:solidFill>
                <a:latin typeface="Alexandria" charset="0"/>
                <a:cs typeface="Times New Roman" panose="02020603050405020304" pitchFamily="18" charset="0"/>
              </a:rPr>
              <a:t>2023</a:t>
            </a:r>
          </a:p>
          <a:p>
            <a:pPr marL="0" lvl="0" indent="0" algn="r">
              <a:lnSpc>
                <a:spcPct val="100000"/>
              </a:lnSpc>
              <a:spcBef>
                <a:spcPts val="0"/>
              </a:spcBef>
              <a:buNone/>
            </a:pPr>
            <a:r>
              <a:rPr lang="ar-EG" sz="2600" dirty="0" smtClean="0">
                <a:solidFill>
                  <a:srgbClr val="2D3956"/>
                </a:solidFill>
                <a:latin typeface="Alexandria" charset="0"/>
                <a:cs typeface="Times New Roman" panose="02020603050405020304" pitchFamily="18" charset="0"/>
              </a:rPr>
              <a:t>الهدف</a:t>
            </a:r>
            <a:r>
              <a:rPr lang="ar-EG" sz="2600" dirty="0">
                <a:solidFill>
                  <a:srgbClr val="2D3956"/>
                </a:solidFill>
                <a:latin typeface="Alexandria" charset="0"/>
                <a:cs typeface="Times New Roman" panose="02020603050405020304" pitchFamily="18" charset="0"/>
              </a:rPr>
              <a:t>: تحليل الأثر بين المتغيرين ضمن إطار التحول الوطني في السعودية.</a:t>
            </a:r>
          </a:p>
          <a:p>
            <a:pPr marL="457200" lvl="0" indent="-457200" algn="ctr">
              <a:lnSpc>
                <a:spcPct val="100000"/>
              </a:lnSpc>
              <a:spcBef>
                <a:spcPts val="0"/>
              </a:spcBef>
            </a:pPr>
            <a:endParaRPr lang="ar-EG" dirty="0">
              <a:solidFill>
                <a:srgbClr val="2D3956"/>
              </a:solidFill>
              <a:latin typeface="Alexandria" charset="0"/>
              <a:cs typeface="Times New Roman" panose="02020603050405020304" pitchFamily="18" charset="0"/>
            </a:endParaRPr>
          </a:p>
          <a:p>
            <a:pPr algn="ctr" rtl="1">
              <a:buFont typeface="Arial" pitchFamily="34" charset="0"/>
              <a:buNone/>
            </a:pPr>
            <a:endParaRPr lang="ar-SA" b="1" dirty="0">
              <a:solidFill>
                <a:srgbClr val="FF3300"/>
              </a:solidFill>
            </a:endParaRPr>
          </a:p>
        </p:txBody>
      </p:sp>
      <p:pic>
        <p:nvPicPr>
          <p:cNvPr id="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Tree>
    <p:extLst>
      <p:ext uri="{BB962C8B-B14F-4D97-AF65-F5344CB8AC3E}">
        <p14:creationId xmlns:p14="http://schemas.microsoft.com/office/powerpoint/2010/main" val="1404343166"/>
      </p:ext>
    </p:extLst>
  </p:cSld>
  <p:clrMapOvr>
    <a:masterClrMapping/>
  </p:clrMapOvr>
  <mc:AlternateContent xmlns:mc="http://schemas.openxmlformats.org/markup-compatibility/2006" xmlns:p14="http://schemas.microsoft.com/office/powerpoint/2010/main">
    <mc:Choice Requires="p14">
      <p:transition spd="slow" p14:dur="2000" advTm="154437"/>
    </mc:Choice>
    <mc:Fallback xmlns="">
      <p:transition spd="slow" advTm="15443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Arial" pitchFamily="34" charset="0"/>
                <a:ea typeface="+mn-ea"/>
                <a:cs typeface="Arial" pitchFamily="34" charset="0"/>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effectLst/>
                <a:uLnTx/>
                <a:uFillTx/>
                <a:latin typeface="Calibri"/>
                <a:ea typeface="+mn-ea"/>
                <a:cs typeface="Simplified Arabic" pitchFamily="2" charset="-78"/>
              </a:rPr>
              <a:t>العنوان البحثي (مثال)</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SA" sz="2800" b="0" i="0" u="none" strike="noStrike" kern="1200" cap="none" spc="0" normalizeH="0" baseline="0" noProof="0" dirty="0">
              <a:ln>
                <a:noFill/>
              </a:ln>
              <a:solidFill>
                <a:prstClr val="black"/>
              </a:solidFill>
              <a:effectLst/>
              <a:uLnTx/>
              <a:uFillTx/>
              <a:latin typeface="Calibri"/>
              <a:ea typeface="+mn-ea"/>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405DF1D2-3303-453C-9468-28EAB84FCE5F}" type="slidenum">
              <a:rPr kumimoji="0" lang="ar-SA" sz="1400" b="0" i="0" u="none" strike="noStrike" kern="1200" cap="none" spc="0" normalizeH="0" baseline="0" noProof="0">
                <a:ln>
                  <a:noFill/>
                </a:ln>
                <a:solidFill>
                  <a:prstClr val="black"/>
                </a:solidFill>
                <a:effectLst/>
                <a:uLnTx/>
                <a:uFillTx/>
                <a:latin typeface="Arial" pitchFamily="34" charset="0"/>
                <a:ea typeface="+mn-ea"/>
                <a:cs typeface="Arial"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400" b="0" i="0" u="none" strike="noStrike" kern="1200" cap="none" spc="0" normalizeH="0" baseline="0" noProof="0">
              <a:ln>
                <a:noFill/>
              </a:ln>
              <a:solidFill>
                <a:prstClr val="black"/>
              </a:solidFill>
              <a:effectLst/>
              <a:uLnTx/>
              <a:uFillTx/>
              <a:latin typeface="Arial" pitchFamily="34" charset="0"/>
              <a:ea typeface="+mn-ea"/>
              <a:cs typeface="Arial" pitchFamily="34" charset="0"/>
            </a:endParaRPr>
          </a:p>
        </p:txBody>
      </p:sp>
      <p:graphicFrame>
        <p:nvGraphicFramePr>
          <p:cNvPr id="6" name="Table 5"/>
          <p:cNvGraphicFramePr>
            <a:graphicFrameLocks noGrp="1"/>
          </p:cNvGraphicFramePr>
          <p:nvPr>
            <p:extLst/>
          </p:nvPr>
        </p:nvGraphicFramePr>
        <p:xfrm>
          <a:off x="1752600" y="1252243"/>
          <a:ext cx="8220363" cy="5231107"/>
        </p:xfrm>
        <a:graphic>
          <a:graphicData uri="http://schemas.openxmlformats.org/drawingml/2006/table">
            <a:tbl>
              <a:tblPr rtl="1" firstRow="1" firstCol="1" bandRow="1">
                <a:tableStyleId>{5C22544A-7EE6-4342-B048-85BDC9FD1C3A}</a:tableStyleId>
              </a:tblPr>
              <a:tblGrid>
                <a:gridCol w="1072021">
                  <a:extLst>
                    <a:ext uri="{9D8B030D-6E8A-4147-A177-3AD203B41FA5}">
                      <a16:colId xmlns:a16="http://schemas.microsoft.com/office/drawing/2014/main" val="3144704498"/>
                    </a:ext>
                  </a:extLst>
                </a:gridCol>
                <a:gridCol w="3912922">
                  <a:extLst>
                    <a:ext uri="{9D8B030D-6E8A-4147-A177-3AD203B41FA5}">
                      <a16:colId xmlns:a16="http://schemas.microsoft.com/office/drawing/2014/main" val="2838674366"/>
                    </a:ext>
                  </a:extLst>
                </a:gridCol>
                <a:gridCol w="3235420">
                  <a:extLst>
                    <a:ext uri="{9D8B030D-6E8A-4147-A177-3AD203B41FA5}">
                      <a16:colId xmlns:a16="http://schemas.microsoft.com/office/drawing/2014/main" val="1877833498"/>
                    </a:ext>
                  </a:extLst>
                </a:gridCol>
              </a:tblGrid>
              <a:tr h="403202">
                <a:tc>
                  <a:txBody>
                    <a:bodyPr/>
                    <a:lstStyle/>
                    <a:p>
                      <a:pPr marL="0" marR="0" algn="ctr" rtl="1">
                        <a:lnSpc>
                          <a:spcPct val="107000"/>
                        </a:lnSpc>
                        <a:spcBef>
                          <a:spcPts val="0"/>
                        </a:spcBef>
                        <a:spcAft>
                          <a:spcPts val="0"/>
                        </a:spcAft>
                      </a:pPr>
                      <a:r>
                        <a:rPr lang="ar-EG" sz="2400">
                          <a:effectLst/>
                        </a:rPr>
                        <a:t>النوع</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EG" sz="2400">
                          <a:effectLst/>
                        </a:rPr>
                        <a:t>العنوان</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EG" sz="2400">
                          <a:effectLst/>
                        </a:rPr>
                        <a:t>السبب</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985596862"/>
                  </a:ext>
                </a:extLst>
              </a:tr>
              <a:tr h="2521868">
                <a:tc>
                  <a:txBody>
                    <a:bodyPr/>
                    <a:lstStyle/>
                    <a:p>
                      <a:pPr marL="0" marR="0" algn="ctr" rtl="1">
                        <a:lnSpc>
                          <a:spcPct val="107000"/>
                        </a:lnSpc>
                        <a:spcBef>
                          <a:spcPts val="0"/>
                        </a:spcBef>
                        <a:spcAft>
                          <a:spcPts val="0"/>
                        </a:spcAft>
                      </a:pPr>
                      <a:r>
                        <a:rPr lang="ar-EG" sz="2400" dirty="0">
                          <a:effectLst/>
                        </a:rPr>
                        <a:t> </a:t>
                      </a:r>
                      <a:endParaRPr lang="en-US" sz="2400" dirty="0">
                        <a:effectLst/>
                      </a:endParaRPr>
                    </a:p>
                    <a:p>
                      <a:pPr marL="0" marR="0" algn="ctr" rtl="1">
                        <a:lnSpc>
                          <a:spcPct val="107000"/>
                        </a:lnSpc>
                        <a:spcBef>
                          <a:spcPts val="0"/>
                        </a:spcBef>
                        <a:spcAft>
                          <a:spcPts val="0"/>
                        </a:spcAft>
                      </a:pPr>
                      <a:endParaRPr lang="ar-EG" sz="2400" dirty="0" smtClean="0">
                        <a:effectLst/>
                      </a:endParaRPr>
                    </a:p>
                    <a:p>
                      <a:pPr marL="0" marR="0" algn="ctr" rtl="1">
                        <a:lnSpc>
                          <a:spcPct val="107000"/>
                        </a:lnSpc>
                        <a:spcBef>
                          <a:spcPts val="0"/>
                        </a:spcBef>
                        <a:spcAft>
                          <a:spcPts val="0"/>
                        </a:spcAft>
                      </a:pPr>
                      <a:endParaRPr lang="ar-EG" sz="2400" dirty="0" smtClean="0">
                        <a:effectLst/>
                      </a:endParaRPr>
                    </a:p>
                    <a:p>
                      <a:pPr marL="0" marR="0" algn="ctr" rtl="1">
                        <a:lnSpc>
                          <a:spcPct val="107000"/>
                        </a:lnSpc>
                        <a:spcBef>
                          <a:spcPts val="0"/>
                        </a:spcBef>
                        <a:spcAft>
                          <a:spcPts val="0"/>
                        </a:spcAft>
                      </a:pPr>
                      <a:r>
                        <a:rPr lang="ar-EG" sz="2500" b="1" dirty="0" smtClean="0">
                          <a:effectLst/>
                        </a:rPr>
                        <a:t>جيد</a:t>
                      </a:r>
                      <a:endParaRPr lang="en-US" sz="25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1200"/>
                        </a:spcBef>
                        <a:spcAft>
                          <a:spcPts val="1200"/>
                        </a:spcAft>
                      </a:pPr>
                      <a:endParaRPr lang="ar-EG" sz="2400" dirty="0" smtClean="0">
                        <a:effectLst/>
                      </a:endParaRPr>
                    </a:p>
                    <a:p>
                      <a:pPr marL="0" marR="0" algn="ctr" rtl="0">
                        <a:lnSpc>
                          <a:spcPct val="107000"/>
                        </a:lnSpc>
                        <a:spcBef>
                          <a:spcPts val="1200"/>
                        </a:spcBef>
                        <a:spcAft>
                          <a:spcPts val="1200"/>
                        </a:spcAft>
                      </a:pPr>
                      <a:r>
                        <a:rPr lang="ar-SA" sz="2400" dirty="0" smtClean="0">
                          <a:effectLst/>
                        </a:rPr>
                        <a:t>أثر </a:t>
                      </a:r>
                      <a:r>
                        <a:rPr lang="ar-SA" sz="2400" dirty="0">
                          <a:effectLst/>
                        </a:rPr>
                        <a:t>تطبيق إدارة الموارد البشرية الاستراتيجية على أداء المؤسسات الحكومية في المملكة العربية السعودية في ظل رؤية 2030</a:t>
                      </a:r>
                      <a:endParaRPr lang="en-US" sz="2400" dirty="0">
                        <a:effectLst/>
                      </a:endParaRPr>
                    </a:p>
                    <a:p>
                      <a:pPr marL="0" marR="0" algn="ctr" rtl="1">
                        <a:lnSpc>
                          <a:spcPct val="107000"/>
                        </a:lnSpc>
                        <a:spcBef>
                          <a:spcPts val="0"/>
                        </a:spcBef>
                        <a:spcAft>
                          <a:spcPts val="0"/>
                        </a:spcAft>
                      </a:pPr>
                      <a:r>
                        <a:rPr lang="ar-EG" sz="2400" dirty="0">
                          <a:effectLst/>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2400" dirty="0">
                          <a:effectLst/>
                        </a:rPr>
                        <a:t> </a:t>
                      </a:r>
                      <a:endParaRPr lang="en-US" sz="2400" dirty="0">
                        <a:effectLst/>
                      </a:endParaRPr>
                    </a:p>
                    <a:p>
                      <a:pPr marL="0" marR="0" algn="ctr" rtl="1">
                        <a:lnSpc>
                          <a:spcPct val="107000"/>
                        </a:lnSpc>
                        <a:spcBef>
                          <a:spcPts val="0"/>
                        </a:spcBef>
                        <a:spcAft>
                          <a:spcPts val="0"/>
                        </a:spcAft>
                      </a:pPr>
                      <a:endParaRPr lang="ar-EG" sz="2400" dirty="0" smtClean="0">
                        <a:effectLst/>
                      </a:endParaRPr>
                    </a:p>
                    <a:p>
                      <a:pPr marL="0" marR="0" algn="ctr" rtl="1">
                        <a:lnSpc>
                          <a:spcPct val="107000"/>
                        </a:lnSpc>
                        <a:spcBef>
                          <a:spcPts val="0"/>
                        </a:spcBef>
                        <a:spcAft>
                          <a:spcPts val="0"/>
                        </a:spcAft>
                      </a:pPr>
                      <a:r>
                        <a:rPr lang="ar-SA" sz="2400" dirty="0" smtClean="0">
                          <a:effectLst/>
                        </a:rPr>
                        <a:t>واضح</a:t>
                      </a:r>
                      <a:r>
                        <a:rPr lang="ar-SA" sz="2400" dirty="0">
                          <a:effectLst/>
                        </a:rPr>
                        <a:t>، محدد، شامل، مرتبط بالسياق، جذاب، يحتوي كلمات </a:t>
                      </a:r>
                      <a:endParaRPr lang="ar-EG" sz="2400" dirty="0" smtClean="0">
                        <a:effectLst/>
                      </a:endParaRPr>
                    </a:p>
                    <a:p>
                      <a:pPr marL="0" marR="0" algn="ctr" rtl="1">
                        <a:lnSpc>
                          <a:spcPct val="107000"/>
                        </a:lnSpc>
                        <a:spcBef>
                          <a:spcPts val="0"/>
                        </a:spcBef>
                        <a:spcAft>
                          <a:spcPts val="0"/>
                        </a:spcAft>
                      </a:pPr>
                      <a:r>
                        <a:rPr lang="ar-SA" sz="2400" dirty="0" smtClean="0">
                          <a:effectLst/>
                        </a:rPr>
                        <a:t>مفتاحية </a:t>
                      </a:r>
                      <a:r>
                        <a:rPr lang="ar-SA" sz="2400" dirty="0">
                          <a:effectLst/>
                        </a:rPr>
                        <a:t>مهمة</a:t>
                      </a:r>
                      <a:r>
                        <a:rPr lang="en-US" sz="2400" dirty="0" smtClean="0">
                          <a:effectLst/>
                        </a:rPr>
                        <a:t>.</a:t>
                      </a:r>
                      <a:endParaRPr lang="ar-EG" sz="2400" dirty="0" smtClean="0">
                        <a:effectLst/>
                      </a:endParaRPr>
                    </a:p>
                    <a:p>
                      <a:pPr marL="0" marR="0" algn="ctr" rtl="1">
                        <a:lnSpc>
                          <a:spcPct val="107000"/>
                        </a:lnSpc>
                        <a:spcBef>
                          <a:spcPts val="0"/>
                        </a:spcBef>
                        <a:spcAft>
                          <a:spcPts val="0"/>
                        </a:spcAft>
                      </a:pP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21415978"/>
                  </a:ext>
                </a:extLst>
              </a:tr>
              <a:tr h="1969120">
                <a:tc>
                  <a:txBody>
                    <a:bodyPr/>
                    <a:lstStyle/>
                    <a:p>
                      <a:pPr marL="0" marR="0" algn="ctr" rtl="1">
                        <a:lnSpc>
                          <a:spcPct val="107000"/>
                        </a:lnSpc>
                        <a:spcBef>
                          <a:spcPts val="0"/>
                        </a:spcBef>
                        <a:spcAft>
                          <a:spcPts val="0"/>
                        </a:spcAft>
                      </a:pPr>
                      <a:r>
                        <a:rPr lang="ar-EG" sz="2400" dirty="0">
                          <a:effectLst/>
                        </a:rPr>
                        <a:t> </a:t>
                      </a:r>
                      <a:endParaRPr lang="en-US" sz="2400" dirty="0">
                        <a:effectLst/>
                      </a:endParaRPr>
                    </a:p>
                    <a:p>
                      <a:pPr marL="0" marR="0" algn="ctr" rtl="1">
                        <a:lnSpc>
                          <a:spcPct val="107000"/>
                        </a:lnSpc>
                        <a:spcBef>
                          <a:spcPts val="0"/>
                        </a:spcBef>
                        <a:spcAft>
                          <a:spcPts val="0"/>
                        </a:spcAft>
                      </a:pPr>
                      <a:endParaRPr lang="ar-EG" sz="2400" dirty="0" smtClean="0">
                        <a:effectLst/>
                      </a:endParaRPr>
                    </a:p>
                    <a:p>
                      <a:pPr marL="0" marR="0" algn="ctr" rtl="1">
                        <a:lnSpc>
                          <a:spcPct val="107000"/>
                        </a:lnSpc>
                        <a:spcBef>
                          <a:spcPts val="0"/>
                        </a:spcBef>
                        <a:spcAft>
                          <a:spcPts val="0"/>
                        </a:spcAft>
                      </a:pPr>
                      <a:r>
                        <a:rPr lang="ar-EG" sz="2400" dirty="0" smtClean="0">
                          <a:effectLst/>
                        </a:rPr>
                        <a:t>غير </a:t>
                      </a:r>
                      <a:r>
                        <a:rPr lang="ar-EG" sz="2400" dirty="0">
                          <a:effectLst/>
                        </a:rPr>
                        <a:t>جيد</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1200"/>
                        </a:spcBef>
                        <a:spcAft>
                          <a:spcPts val="1200"/>
                        </a:spcAft>
                      </a:pPr>
                      <a:endParaRPr lang="ar-EG" sz="2400" dirty="0" smtClean="0">
                        <a:effectLst/>
                      </a:endParaRPr>
                    </a:p>
                    <a:p>
                      <a:pPr marL="0" marR="0" algn="ctr" rtl="0">
                        <a:lnSpc>
                          <a:spcPct val="107000"/>
                        </a:lnSpc>
                        <a:spcBef>
                          <a:spcPts val="1200"/>
                        </a:spcBef>
                        <a:spcAft>
                          <a:spcPts val="1200"/>
                        </a:spcAft>
                      </a:pPr>
                      <a:r>
                        <a:rPr lang="ar-SA" sz="2400" dirty="0" smtClean="0">
                          <a:effectLst/>
                        </a:rPr>
                        <a:t>مشاكل </a:t>
                      </a:r>
                      <a:r>
                        <a:rPr lang="ar-SA" sz="2400" dirty="0">
                          <a:effectLst/>
                        </a:rPr>
                        <a:t>الموارد البشرية في المؤسسات الحكومية السعودية</a:t>
                      </a:r>
                      <a:endParaRPr lang="en-US" sz="2400" dirty="0">
                        <a:effectLst/>
                      </a:endParaRPr>
                    </a:p>
                    <a:p>
                      <a:pPr marL="0" marR="0" algn="ctr" rtl="1">
                        <a:lnSpc>
                          <a:spcPct val="107000"/>
                        </a:lnSpc>
                        <a:spcBef>
                          <a:spcPts val="0"/>
                        </a:spcBef>
                        <a:spcAft>
                          <a:spcPts val="0"/>
                        </a:spcAft>
                      </a:pPr>
                      <a:r>
                        <a:rPr lang="ar-EG" sz="2400" dirty="0">
                          <a:effectLst/>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2400" dirty="0">
                          <a:effectLst/>
                        </a:rPr>
                        <a:t> </a:t>
                      </a:r>
                      <a:endParaRPr lang="en-US" sz="2400" dirty="0">
                        <a:effectLst/>
                      </a:endParaRPr>
                    </a:p>
                    <a:p>
                      <a:pPr marL="0" marR="0" algn="ctr" rtl="1">
                        <a:lnSpc>
                          <a:spcPct val="107000"/>
                        </a:lnSpc>
                        <a:spcBef>
                          <a:spcPts val="0"/>
                        </a:spcBef>
                        <a:spcAft>
                          <a:spcPts val="0"/>
                        </a:spcAft>
                      </a:pPr>
                      <a:r>
                        <a:rPr lang="ar-SA" sz="2400" dirty="0">
                          <a:effectLst/>
                        </a:rPr>
                        <a:t>عام، غير محدد، غامض، غير جذاب، لا يعكس محتوى البحث بدقة</a:t>
                      </a:r>
                      <a:r>
                        <a:rPr lang="en-US" sz="2400" dirty="0">
                          <a:effectLst/>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17647205"/>
                  </a:ext>
                </a:extLst>
              </a:tr>
            </a:tbl>
          </a:graphicData>
        </a:graphic>
      </p:graphicFrame>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92363964"/>
      </p:ext>
    </p:extLst>
  </p:cSld>
  <p:clrMapOvr>
    <a:masterClrMapping/>
  </p:clrMapOvr>
  <p:transition advTm="66010">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body" idx="1"/>
          </p:nvPr>
        </p:nvSpPr>
        <p:spPr>
          <a:xfrm>
            <a:off x="471055" y="443346"/>
            <a:ext cx="11610109" cy="6128906"/>
          </a:xfrm>
        </p:spPr>
        <p:txBody>
          <a:bodyPr>
            <a:normAutofit/>
          </a:bodyPr>
          <a:lstStyle/>
          <a:p>
            <a:pPr marL="0" indent="0" algn="ctr" rtl="1">
              <a:buNone/>
            </a:pPr>
            <a:r>
              <a:rPr lang="ar-EG" sz="3300" b="1" dirty="0"/>
              <a:t>المقدمة الجيدة</a:t>
            </a:r>
          </a:p>
          <a:p>
            <a:pPr marL="0" indent="0" algn="just" rtl="1">
              <a:buNone/>
            </a:pPr>
            <a:r>
              <a:rPr lang="ar-EG" dirty="0" smtClean="0"/>
              <a:t>المقدمة </a:t>
            </a:r>
            <a:r>
              <a:rPr lang="ar-EG" dirty="0"/>
              <a:t>الجيدة لا تُعد مجرد تمهيد تقليدي، بل تمثل </a:t>
            </a:r>
            <a:r>
              <a:rPr lang="ar-EG" b="1" dirty="0"/>
              <a:t>تصورًا موجزًا ومتكاملًا</a:t>
            </a:r>
            <a:r>
              <a:rPr lang="ar-EG" dirty="0"/>
              <a:t> يهيئ القارئ لاستيعاب أهمية البحث وسياقه العام. ومن الأفضل أن تتضمن المقدمة مجموعة من العناصر الأساسية المرتبة بشكل منطقي ومترابط، على النحو التالي:</a:t>
            </a:r>
          </a:p>
          <a:p>
            <a:pPr marL="0" indent="0" algn="just" rtl="1">
              <a:buNone/>
            </a:pPr>
            <a:r>
              <a:rPr lang="ar-EG" b="1" dirty="0"/>
              <a:t>افتتاحية تمهيدية</a:t>
            </a:r>
            <a:r>
              <a:rPr lang="ar-EG" dirty="0"/>
              <a:t>: تبدأ بعبارة تبرز أهمية الموضوع في الإطار العلمي أو التطبيقي.</a:t>
            </a:r>
          </a:p>
          <a:p>
            <a:pPr marL="0" indent="0" algn="just" rtl="1">
              <a:buNone/>
            </a:pPr>
            <a:r>
              <a:rPr lang="ar-EG" b="1" dirty="0"/>
              <a:t>تحديد المشكلة البحثية</a:t>
            </a:r>
            <a:r>
              <a:rPr lang="ar-EG" dirty="0"/>
              <a:t>: يتم توضيح الدافع وراء تناول هذه الظاهرة في الوقت الراهن، وبيان الفجوة المعرفية التي تسعى الدراسة إلى سدّها.</a:t>
            </a:r>
          </a:p>
          <a:p>
            <a:pPr marL="0" indent="0" algn="just" rtl="1">
              <a:buNone/>
            </a:pPr>
            <a:r>
              <a:rPr lang="ar-EG" b="1" dirty="0"/>
              <a:t>السياق المكاني أو الزماني</a:t>
            </a:r>
            <a:r>
              <a:rPr lang="ar-EG" dirty="0"/>
              <a:t>: من المفيد الإشارة إلى تطورات حديثة أو تحديات قائمة في البيئة التي تُجرى فيها الدراسة.</a:t>
            </a:r>
          </a:p>
          <a:p>
            <a:pPr marL="0" indent="0" algn="just" rtl="1">
              <a:buNone/>
            </a:pPr>
            <a:r>
              <a:rPr lang="ar-EG" b="1" dirty="0"/>
              <a:t>أهمية الدراسة</a:t>
            </a:r>
            <a:r>
              <a:rPr lang="ar-EG" dirty="0"/>
              <a:t>: يُوضح هذا الجزء القيمة العلمية والعملية التي يمكن أن تضيفها الدراسة للمجال.</a:t>
            </a:r>
          </a:p>
          <a:p>
            <a:pPr marL="0" indent="0" algn="just" rtl="1">
              <a:buNone/>
            </a:pPr>
            <a:r>
              <a:rPr lang="ar-EG" b="1" dirty="0"/>
              <a:t>الهدف العام</a:t>
            </a:r>
            <a:r>
              <a:rPr lang="ar-EG" dirty="0"/>
              <a:t>: يُعرض الهدف الرئيسي للبحث بإيجاز، دون تفصيل أو تكرار للأسئلة أو الفروض.</a:t>
            </a:r>
          </a:p>
          <a:p>
            <a:pPr marL="0" indent="0" algn="just" rtl="1">
              <a:buNone/>
            </a:pPr>
            <a:r>
              <a:rPr lang="ar-EG" b="1" dirty="0"/>
              <a:t>تمهيد للأسئلة أو الفروض</a:t>
            </a:r>
            <a:r>
              <a:rPr lang="ar-EG" dirty="0"/>
              <a:t>: يُهيأ القارئ لما سيأتي لاحقًا، من خلال ربط طبيعي بالاتجاه العام للدراسة دون التصريح المباشر بها.</a:t>
            </a:r>
          </a:p>
          <a:p>
            <a:pPr algn="just" rtl="1">
              <a:buFont typeface="Arial" pitchFamily="34" charset="0"/>
              <a:buNone/>
            </a:pPr>
            <a:endParaRPr lang="ar-SA" b="1" dirty="0">
              <a:solidFill>
                <a:srgbClr val="FF3300"/>
              </a:solidFill>
            </a:endParaRPr>
          </a:p>
        </p:txBody>
      </p:sp>
      <p:pic>
        <p:nvPicPr>
          <p:cNvPr id="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Tree>
    <p:extLst>
      <p:ext uri="{BB962C8B-B14F-4D97-AF65-F5344CB8AC3E}">
        <p14:creationId xmlns:p14="http://schemas.microsoft.com/office/powerpoint/2010/main" val="1430005646"/>
      </p:ext>
    </p:extLst>
  </p:cSld>
  <p:clrMapOvr>
    <a:masterClrMapping/>
  </p:clrMapOvr>
  <mc:AlternateContent xmlns:mc="http://schemas.openxmlformats.org/markup-compatibility/2006" xmlns:p14="http://schemas.microsoft.com/office/powerpoint/2010/main">
    <mc:Choice Requires="p14">
      <p:transition spd="slow" p14:dur="2000" advTm="187489"/>
    </mc:Choice>
    <mc:Fallback xmlns="">
      <p:transition spd="slow" advTm="18748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Text Box 6"/>
          <p:cNvSpPr txBox="1">
            <a:spLocks noChangeArrowheads="1"/>
          </p:cNvSpPr>
          <p:nvPr/>
        </p:nvSpPr>
        <p:spPr bwMode="auto">
          <a:xfrm>
            <a:off x="1976026" y="6461125"/>
            <a:ext cx="2426112" cy="400110"/>
          </a:xfrm>
          <a:prstGeom prst="rect">
            <a:avLst/>
          </a:prstGeom>
          <a:noFill/>
          <a:ln w="9525">
            <a:noFill/>
            <a:miter lim="800000"/>
            <a:headEnd/>
            <a:tailEnd/>
          </a:ln>
        </p:spPr>
        <p:txBody>
          <a:bodyPr wrap="none">
            <a:spAutoFit/>
          </a:bodyPr>
          <a:lstStyle/>
          <a:p>
            <a:pPr algn="r" rtl="1">
              <a:defRPr/>
            </a:pPr>
            <a:r>
              <a:rPr lang="en-US" sz="2000" dirty="0">
                <a:solidFill>
                  <a:schemeClr val="accent5"/>
                </a:solidFill>
                <a:cs typeface="Arial" charset="0"/>
              </a:rPr>
              <a:t>The Research Process</a:t>
            </a:r>
          </a:p>
        </p:txBody>
      </p:sp>
      <p:sp>
        <p:nvSpPr>
          <p:cNvPr id="4" name="Rectangle 3"/>
          <p:cNvSpPr/>
          <p:nvPr/>
        </p:nvSpPr>
        <p:spPr>
          <a:xfrm>
            <a:off x="8229600" y="990600"/>
            <a:ext cx="1905000" cy="9906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(1) الملاحظة والتحديد العام للمشكلة مجال البحث</a:t>
            </a:r>
            <a:endParaRPr lang="en-US" sz="2000" b="1" dirty="0">
              <a:solidFill>
                <a:schemeClr val="tx1"/>
              </a:solidFill>
              <a:cs typeface="Traditional Arabic" pitchFamily="2" charset="-78"/>
            </a:endParaRPr>
          </a:p>
        </p:txBody>
      </p:sp>
      <p:sp>
        <p:nvSpPr>
          <p:cNvPr id="5" name="Rectangle 4"/>
          <p:cNvSpPr/>
          <p:nvPr/>
        </p:nvSpPr>
        <p:spPr>
          <a:xfrm>
            <a:off x="8382000" y="3733800"/>
            <a:ext cx="1752600" cy="17526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defRPr/>
            </a:pPr>
            <a:r>
              <a:rPr lang="ar-SA" sz="2000" b="1" dirty="0">
                <a:solidFill>
                  <a:schemeClr val="tx1"/>
                </a:solidFill>
                <a:cs typeface="Traditional Arabic" pitchFamily="2" charset="-78"/>
              </a:rPr>
              <a:t>(2)الجمع المبدئي للبيانات الأولية: </a:t>
            </a:r>
          </a:p>
          <a:p>
            <a:pPr algn="r" rtl="1">
              <a:buFontTx/>
              <a:buChar char="-"/>
              <a:defRPr/>
            </a:pPr>
            <a:r>
              <a:rPr lang="ar-SA" sz="2000" b="1" dirty="0">
                <a:solidFill>
                  <a:schemeClr val="tx1"/>
                </a:solidFill>
                <a:cs typeface="Traditional Arabic" pitchFamily="2" charset="-78"/>
              </a:rPr>
              <a:t>المقابلات مع المنتمين </a:t>
            </a:r>
          </a:p>
          <a:p>
            <a:pPr algn="r" rtl="1">
              <a:buFontTx/>
              <a:buChar char="-"/>
              <a:defRPr/>
            </a:pPr>
            <a:r>
              <a:rPr lang="ar-SA" sz="2000" b="1" dirty="0">
                <a:solidFill>
                  <a:schemeClr val="tx1"/>
                </a:solidFill>
                <a:cs typeface="Traditional Arabic" pitchFamily="2" charset="-78"/>
              </a:rPr>
              <a:t>مراجعة الدراسات السابقة</a:t>
            </a:r>
            <a:endParaRPr lang="en-US" sz="2000" b="1" dirty="0">
              <a:solidFill>
                <a:schemeClr val="tx1"/>
              </a:solidFill>
              <a:cs typeface="Traditional Arabic" pitchFamily="2" charset="-78"/>
            </a:endParaRPr>
          </a:p>
        </p:txBody>
      </p:sp>
      <p:sp>
        <p:nvSpPr>
          <p:cNvPr id="6" name="Rectangle 5"/>
          <p:cNvSpPr/>
          <p:nvPr/>
        </p:nvSpPr>
        <p:spPr>
          <a:xfrm>
            <a:off x="7239000" y="2209800"/>
            <a:ext cx="1371600" cy="12954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(3) تعريف المشكلة </a:t>
            </a:r>
          </a:p>
          <a:p>
            <a:pPr algn="ctr" rtl="1">
              <a:defRPr/>
            </a:pPr>
            <a:r>
              <a:rPr lang="ar-SA" sz="2000" b="1" dirty="0">
                <a:solidFill>
                  <a:schemeClr val="tx1"/>
                </a:solidFill>
                <a:cs typeface="Traditional Arabic" pitchFamily="2" charset="-78"/>
              </a:rPr>
              <a:t>توضيح المشكلة بدقة</a:t>
            </a:r>
            <a:endParaRPr lang="en-US" sz="2000" b="1" dirty="0">
              <a:solidFill>
                <a:schemeClr val="tx1"/>
              </a:solidFill>
              <a:cs typeface="Traditional Arabic" pitchFamily="2" charset="-78"/>
            </a:endParaRPr>
          </a:p>
        </p:txBody>
      </p:sp>
      <p:sp>
        <p:nvSpPr>
          <p:cNvPr id="7" name="Rectangle 6"/>
          <p:cNvSpPr/>
          <p:nvPr/>
        </p:nvSpPr>
        <p:spPr>
          <a:xfrm>
            <a:off x="6019800" y="1219200"/>
            <a:ext cx="990600" cy="25146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(4) بناء الإطار النظري تحديد المتغيرات المؤثرة في المشكلة بوضوح</a:t>
            </a:r>
            <a:endParaRPr lang="en-US" sz="2000" b="1" dirty="0">
              <a:solidFill>
                <a:schemeClr val="tx1"/>
              </a:solidFill>
              <a:cs typeface="Traditional Arabic" pitchFamily="2" charset="-78"/>
            </a:endParaRPr>
          </a:p>
        </p:txBody>
      </p:sp>
      <p:sp>
        <p:nvSpPr>
          <p:cNvPr id="8" name="Rectangle 7"/>
          <p:cNvSpPr/>
          <p:nvPr/>
        </p:nvSpPr>
        <p:spPr>
          <a:xfrm>
            <a:off x="5029200" y="5791200"/>
            <a:ext cx="1295400" cy="6096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(9) كتابة تقرير</a:t>
            </a:r>
          </a:p>
          <a:p>
            <a:pPr algn="ctr" rtl="1">
              <a:defRPr/>
            </a:pPr>
            <a:r>
              <a:rPr lang="ar-SA" sz="2000" b="1" dirty="0">
                <a:solidFill>
                  <a:schemeClr val="tx1"/>
                </a:solidFill>
                <a:cs typeface="Traditional Arabic" pitchFamily="2" charset="-78"/>
              </a:rPr>
              <a:t> البحث</a:t>
            </a:r>
            <a:endParaRPr lang="en-US" sz="2000" b="1" dirty="0">
              <a:solidFill>
                <a:schemeClr val="tx1"/>
              </a:solidFill>
              <a:cs typeface="Traditional Arabic" pitchFamily="2" charset="-78"/>
            </a:endParaRPr>
          </a:p>
        </p:txBody>
      </p:sp>
      <p:sp>
        <p:nvSpPr>
          <p:cNvPr id="9" name="Rectangle 8"/>
          <p:cNvSpPr/>
          <p:nvPr/>
        </p:nvSpPr>
        <p:spPr>
          <a:xfrm>
            <a:off x="3505200" y="5791200"/>
            <a:ext cx="1219200" cy="6096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(10) عرض تقرير البحث</a:t>
            </a:r>
            <a:endParaRPr lang="en-US" sz="2000" b="1" dirty="0">
              <a:solidFill>
                <a:schemeClr val="tx1"/>
              </a:solidFill>
              <a:cs typeface="Traditional Arabic" pitchFamily="2" charset="-78"/>
            </a:endParaRPr>
          </a:p>
        </p:txBody>
      </p:sp>
      <p:sp>
        <p:nvSpPr>
          <p:cNvPr id="10" name="Rectangle 9"/>
          <p:cNvSpPr/>
          <p:nvPr/>
        </p:nvSpPr>
        <p:spPr>
          <a:xfrm>
            <a:off x="1981200" y="5791200"/>
            <a:ext cx="1219200" cy="6096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(11) اتخاذ القرار الإداري</a:t>
            </a:r>
            <a:endParaRPr lang="en-US" sz="2000" b="1" dirty="0">
              <a:solidFill>
                <a:schemeClr val="tx1"/>
              </a:solidFill>
              <a:cs typeface="Traditional Arabic" pitchFamily="2" charset="-78"/>
            </a:endParaRPr>
          </a:p>
        </p:txBody>
      </p:sp>
      <p:sp>
        <p:nvSpPr>
          <p:cNvPr id="11" name="Rectangle 10"/>
          <p:cNvSpPr/>
          <p:nvPr/>
        </p:nvSpPr>
        <p:spPr>
          <a:xfrm>
            <a:off x="4876800" y="1600200"/>
            <a:ext cx="914400" cy="12954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(5) استنباط وتنمية الفروض</a:t>
            </a:r>
            <a:endParaRPr lang="en-US" sz="2000" b="1" dirty="0">
              <a:solidFill>
                <a:schemeClr val="tx1"/>
              </a:solidFill>
              <a:cs typeface="Traditional Arabic" pitchFamily="2" charset="-78"/>
            </a:endParaRPr>
          </a:p>
        </p:txBody>
      </p:sp>
      <p:sp>
        <p:nvSpPr>
          <p:cNvPr id="12" name="Rectangle 11"/>
          <p:cNvSpPr/>
          <p:nvPr/>
        </p:nvSpPr>
        <p:spPr>
          <a:xfrm>
            <a:off x="2057400" y="1295400"/>
            <a:ext cx="1143000" cy="12954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(7) تجميع البيانات وتحليلها وشرحها</a:t>
            </a:r>
            <a:endParaRPr lang="en-US" sz="2000" b="1" dirty="0">
              <a:solidFill>
                <a:schemeClr val="tx1"/>
              </a:solidFill>
              <a:cs typeface="Traditional Arabic" pitchFamily="2" charset="-78"/>
            </a:endParaRPr>
          </a:p>
        </p:txBody>
      </p:sp>
      <p:sp>
        <p:nvSpPr>
          <p:cNvPr id="13" name="Rectangle 12"/>
          <p:cNvSpPr/>
          <p:nvPr/>
        </p:nvSpPr>
        <p:spPr>
          <a:xfrm>
            <a:off x="1905000" y="3048000"/>
            <a:ext cx="1447800" cy="16764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(8) الاستنباط:</a:t>
            </a:r>
          </a:p>
          <a:p>
            <a:pPr algn="ctr" rtl="1">
              <a:buFontTx/>
              <a:buChar char="-"/>
              <a:defRPr/>
            </a:pPr>
            <a:r>
              <a:rPr lang="ar-SA" sz="2000" b="1" dirty="0">
                <a:solidFill>
                  <a:schemeClr val="tx1"/>
                </a:solidFill>
                <a:cs typeface="Traditional Arabic" pitchFamily="2" charset="-78"/>
              </a:rPr>
              <a:t>اختبار صحة الفروض</a:t>
            </a:r>
          </a:p>
          <a:p>
            <a:pPr algn="ctr" rtl="1">
              <a:buFontTx/>
              <a:buChar char="-"/>
              <a:defRPr/>
            </a:pPr>
            <a:r>
              <a:rPr lang="ar-SA" sz="2000" b="1" dirty="0">
                <a:solidFill>
                  <a:schemeClr val="tx1"/>
                </a:solidFill>
                <a:cs typeface="Traditional Arabic" pitchFamily="2" charset="-78"/>
              </a:rPr>
              <a:t> إجابة سؤال البحث </a:t>
            </a:r>
            <a:endParaRPr lang="en-US" sz="2000" b="1" dirty="0">
              <a:solidFill>
                <a:schemeClr val="tx1"/>
              </a:solidFill>
              <a:cs typeface="Traditional Arabic" pitchFamily="2" charset="-78"/>
            </a:endParaRPr>
          </a:p>
        </p:txBody>
      </p:sp>
      <p:grpSp>
        <p:nvGrpSpPr>
          <p:cNvPr id="44045" name="Group 67"/>
          <p:cNvGrpSpPr>
            <a:grpSpLocks/>
          </p:cNvGrpSpPr>
          <p:nvPr/>
        </p:nvGrpSpPr>
        <p:grpSpPr bwMode="auto">
          <a:xfrm>
            <a:off x="3352800" y="1524000"/>
            <a:ext cx="1295400" cy="990600"/>
            <a:chOff x="2286000" y="990600"/>
            <a:chExt cx="1295400" cy="990600"/>
          </a:xfrm>
        </p:grpSpPr>
        <p:grpSp>
          <p:nvGrpSpPr>
            <p:cNvPr id="44076" name="Group 33"/>
            <p:cNvGrpSpPr>
              <a:grpSpLocks/>
            </p:cNvGrpSpPr>
            <p:nvPr/>
          </p:nvGrpSpPr>
          <p:grpSpPr bwMode="auto">
            <a:xfrm>
              <a:off x="2286000" y="990600"/>
              <a:ext cx="1295400" cy="990600"/>
              <a:chOff x="2360612" y="609600"/>
              <a:chExt cx="2593182" cy="990599"/>
            </a:xfrm>
          </p:grpSpPr>
          <p:cxnSp>
            <p:nvCxnSpPr>
              <p:cNvPr id="19" name="Straight Connector 18"/>
              <p:cNvCxnSpPr/>
              <p:nvPr/>
            </p:nvCxnSpPr>
            <p:spPr>
              <a:xfrm rot="10800000">
                <a:off x="2818232" y="609600"/>
                <a:ext cx="1601671"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4419904" y="609600"/>
                <a:ext cx="533890" cy="3048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0800000" flipV="1">
                <a:off x="2360612" y="609600"/>
                <a:ext cx="457620" cy="3048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4763294" y="1106487"/>
                <a:ext cx="381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2170112" y="1104900"/>
                <a:ext cx="381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4083" name="Group 32"/>
              <p:cNvGrpSpPr>
                <a:grpSpLocks/>
              </p:cNvGrpSpPr>
              <p:nvPr/>
            </p:nvGrpSpPr>
            <p:grpSpPr bwMode="auto">
              <a:xfrm rot="10800000">
                <a:off x="2362200" y="1295399"/>
                <a:ext cx="2590800" cy="304800"/>
                <a:chOff x="2514600" y="762000"/>
                <a:chExt cx="2590800" cy="304800"/>
              </a:xfrm>
            </p:grpSpPr>
            <p:cxnSp>
              <p:nvCxnSpPr>
                <p:cNvPr id="30" name="Straight Connector 29"/>
                <p:cNvCxnSpPr/>
                <p:nvPr/>
              </p:nvCxnSpPr>
              <p:spPr>
                <a:xfrm rot="10800000">
                  <a:off x="3006382" y="779462"/>
                  <a:ext cx="1601671"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4623944" y="762000"/>
                  <a:ext cx="565670" cy="3048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0800000" flipV="1">
                  <a:off x="2548761" y="762000"/>
                  <a:ext cx="457620" cy="3048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44077" name="TextBox 35"/>
            <p:cNvSpPr txBox="1">
              <a:spLocks noChangeArrowheads="1"/>
            </p:cNvSpPr>
            <p:nvPr/>
          </p:nvSpPr>
          <p:spPr bwMode="auto">
            <a:xfrm>
              <a:off x="2362200" y="1143000"/>
              <a:ext cx="118974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r" rtl="1" eaLnBrk="1" hangingPunct="1"/>
              <a:r>
                <a:rPr lang="ar-SA" sz="2000" b="1">
                  <a:cs typeface="Traditional Arabic" pitchFamily="18" charset="-78"/>
                </a:rPr>
                <a:t>(6) التصميم </a:t>
              </a:r>
            </a:p>
            <a:p>
              <a:pPr algn="r" rtl="1" eaLnBrk="1" hangingPunct="1"/>
              <a:r>
                <a:rPr lang="ar-SA" sz="2000" b="1">
                  <a:cs typeface="Traditional Arabic" pitchFamily="18" charset="-78"/>
                </a:rPr>
                <a:t>العلمي للبحث</a:t>
              </a:r>
              <a:endParaRPr lang="en-US" sz="2000" b="1">
                <a:cs typeface="Traditional Arabic" pitchFamily="18" charset="-78"/>
              </a:endParaRPr>
            </a:p>
          </p:txBody>
        </p:sp>
      </p:grpSp>
      <p:sp>
        <p:nvSpPr>
          <p:cNvPr id="5134" name="Rectangle 3"/>
          <p:cNvSpPr>
            <a:spLocks noChangeArrowheads="1"/>
          </p:cNvSpPr>
          <p:nvPr/>
        </p:nvSpPr>
        <p:spPr bwMode="auto">
          <a:xfrm>
            <a:off x="1828800" y="76200"/>
            <a:ext cx="8534400" cy="762000"/>
          </a:xfrm>
          <a:prstGeom prst="rect">
            <a:avLst/>
          </a:prstGeom>
          <a:solidFill>
            <a:srgbClr val="000099"/>
          </a:solidFill>
          <a:ln w="9525">
            <a:noFill/>
            <a:miter lim="800000"/>
            <a:headEnd/>
            <a:tailEnd/>
          </a:ln>
        </p:spPr>
        <p:txBody>
          <a:bodyPr wrap="none" anchor="ctr"/>
          <a:lstStyle/>
          <a:p>
            <a:pPr algn="ctr" rtl="1">
              <a:defRPr/>
            </a:pPr>
            <a:r>
              <a:rPr lang="ar-SA" sz="3600" b="1" dirty="0">
                <a:solidFill>
                  <a:schemeClr val="bg1"/>
                </a:solidFill>
                <a:effectLst>
                  <a:outerShdw blurRad="38100" dist="38100" dir="2700000" algn="tl">
                    <a:srgbClr val="000000">
                      <a:alpha val="43137"/>
                    </a:srgbClr>
                  </a:outerShdw>
                </a:effectLst>
                <a:cs typeface="Traditional Arabic" pitchFamily="2" charset="-78"/>
              </a:rPr>
              <a:t>خطوات البحث</a:t>
            </a:r>
            <a:endParaRPr lang="en-US" sz="3600" b="1" dirty="0">
              <a:solidFill>
                <a:schemeClr val="bg1"/>
              </a:solidFill>
              <a:effectLst>
                <a:outerShdw blurRad="38100" dist="38100" dir="2700000" algn="tl">
                  <a:srgbClr val="000000">
                    <a:alpha val="43137"/>
                  </a:srgbClr>
                </a:outerShdw>
              </a:effectLst>
              <a:cs typeface="Traditional Arabic" pitchFamily="2" charset="-78"/>
            </a:endParaRPr>
          </a:p>
        </p:txBody>
      </p:sp>
      <p:cxnSp>
        <p:nvCxnSpPr>
          <p:cNvPr id="41" name="Straight Arrow Connector 40"/>
          <p:cNvCxnSpPr>
            <a:stCxn id="8" idx="1"/>
            <a:endCxn id="9" idx="3"/>
          </p:cNvCxnSpPr>
          <p:nvPr/>
        </p:nvCxnSpPr>
        <p:spPr>
          <a:xfrm rot="10800000">
            <a:off x="4724400" y="6096000"/>
            <a:ext cx="3048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stCxn id="9" idx="1"/>
            <a:endCxn id="10" idx="3"/>
          </p:cNvCxnSpPr>
          <p:nvPr/>
        </p:nvCxnSpPr>
        <p:spPr>
          <a:xfrm rot="10800000">
            <a:off x="3200400" y="6096000"/>
            <a:ext cx="3048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5" name="Rectangle 44"/>
          <p:cNvSpPr/>
          <p:nvPr/>
        </p:nvSpPr>
        <p:spPr>
          <a:xfrm>
            <a:off x="5410200" y="5181600"/>
            <a:ext cx="533400" cy="3810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نعم</a:t>
            </a:r>
            <a:endParaRPr lang="en-US" sz="2000" b="1" dirty="0">
              <a:solidFill>
                <a:schemeClr val="tx1"/>
              </a:solidFill>
              <a:cs typeface="Traditional Arabic" pitchFamily="2" charset="-78"/>
            </a:endParaRPr>
          </a:p>
        </p:txBody>
      </p:sp>
      <p:sp>
        <p:nvSpPr>
          <p:cNvPr id="46" name="Rectangle 45"/>
          <p:cNvSpPr/>
          <p:nvPr/>
        </p:nvSpPr>
        <p:spPr>
          <a:xfrm>
            <a:off x="7086600" y="5218113"/>
            <a:ext cx="457200" cy="3048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لا</a:t>
            </a:r>
            <a:endParaRPr lang="en-US" sz="2000" b="1" dirty="0">
              <a:solidFill>
                <a:schemeClr val="tx1"/>
              </a:solidFill>
              <a:cs typeface="Traditional Arabic" pitchFamily="2" charset="-78"/>
            </a:endParaRPr>
          </a:p>
        </p:txBody>
      </p:sp>
      <p:cxnSp>
        <p:nvCxnSpPr>
          <p:cNvPr id="52" name="Straight Arrow Connector 51"/>
          <p:cNvCxnSpPr>
            <a:stCxn id="4" idx="2"/>
          </p:cNvCxnSpPr>
          <p:nvPr/>
        </p:nvCxnSpPr>
        <p:spPr>
          <a:xfrm rot="16200000" flipH="1">
            <a:off x="8324850" y="2838450"/>
            <a:ext cx="1752600" cy="381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4" name="Straight Arrow Connector 63"/>
          <p:cNvCxnSpPr/>
          <p:nvPr/>
        </p:nvCxnSpPr>
        <p:spPr>
          <a:xfrm rot="10800000">
            <a:off x="8610600" y="2590800"/>
            <a:ext cx="6096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a:stCxn id="45" idx="2"/>
            <a:endCxn id="8" idx="0"/>
          </p:cNvCxnSpPr>
          <p:nvPr/>
        </p:nvCxnSpPr>
        <p:spPr>
          <a:xfrm rot="5400000">
            <a:off x="5562601" y="5676901"/>
            <a:ext cx="2286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a:stCxn id="12" idx="2"/>
            <a:endCxn id="13" idx="0"/>
          </p:cNvCxnSpPr>
          <p:nvPr/>
        </p:nvCxnSpPr>
        <p:spPr>
          <a:xfrm rot="5400000">
            <a:off x="2400301" y="2819401"/>
            <a:ext cx="457200" cy="3175"/>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rot="10800000">
            <a:off x="5791200" y="1828800"/>
            <a:ext cx="2286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2" name="Straight Arrow Connector 81"/>
          <p:cNvCxnSpPr/>
          <p:nvPr/>
        </p:nvCxnSpPr>
        <p:spPr>
          <a:xfrm rot="10800000">
            <a:off x="4648200" y="2057400"/>
            <a:ext cx="2286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2475707" y="4839495"/>
            <a:ext cx="228600" cy="15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2590800" y="4953000"/>
            <a:ext cx="34290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rot="5400000">
            <a:off x="5539582" y="5068095"/>
            <a:ext cx="228600" cy="158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1" name="Straight Arrow Connector 100"/>
          <p:cNvCxnSpPr/>
          <p:nvPr/>
        </p:nvCxnSpPr>
        <p:spPr>
          <a:xfrm flipV="1">
            <a:off x="7543800" y="4572000"/>
            <a:ext cx="762000" cy="6096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04" name="Straight Arrow Connector 103"/>
          <p:cNvCxnSpPr/>
          <p:nvPr/>
        </p:nvCxnSpPr>
        <p:spPr>
          <a:xfrm rot="5400000" flipH="1" flipV="1">
            <a:off x="6858000" y="4191000"/>
            <a:ext cx="1600200" cy="3810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09" name="Straight Arrow Connector 108"/>
          <p:cNvCxnSpPr/>
          <p:nvPr/>
        </p:nvCxnSpPr>
        <p:spPr>
          <a:xfrm rot="16200000" flipV="1">
            <a:off x="6629400" y="4419600"/>
            <a:ext cx="990600" cy="5334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11" name="Straight Arrow Connector 110"/>
          <p:cNvCxnSpPr/>
          <p:nvPr/>
        </p:nvCxnSpPr>
        <p:spPr>
          <a:xfrm rot="16200000" flipV="1">
            <a:off x="5105400" y="3048000"/>
            <a:ext cx="2209800" cy="20574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20" name="Straight Arrow Connector 119"/>
          <p:cNvCxnSpPr/>
          <p:nvPr/>
        </p:nvCxnSpPr>
        <p:spPr>
          <a:xfrm rot="10800000">
            <a:off x="7010400" y="2590800"/>
            <a:ext cx="2286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2" name="Straight Arrow Connector 121"/>
          <p:cNvCxnSpPr/>
          <p:nvPr/>
        </p:nvCxnSpPr>
        <p:spPr>
          <a:xfrm rot="10800000">
            <a:off x="3962400" y="2590800"/>
            <a:ext cx="3124200" cy="25908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25" name="Straight Arrow Connector 124"/>
          <p:cNvCxnSpPr/>
          <p:nvPr/>
        </p:nvCxnSpPr>
        <p:spPr>
          <a:xfrm rot="10800000">
            <a:off x="3276600" y="2667000"/>
            <a:ext cx="3733800" cy="25908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126" name="Oval 125"/>
          <p:cNvSpPr/>
          <p:nvPr/>
        </p:nvSpPr>
        <p:spPr>
          <a:xfrm>
            <a:off x="6248400" y="6019800"/>
            <a:ext cx="152400" cy="381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en-US"/>
          </a:p>
        </p:txBody>
      </p:sp>
      <p:sp>
        <p:nvSpPr>
          <p:cNvPr id="127" name="Oval 126"/>
          <p:cNvSpPr/>
          <p:nvPr/>
        </p:nvSpPr>
        <p:spPr>
          <a:xfrm>
            <a:off x="6364288" y="5943600"/>
            <a:ext cx="152400" cy="381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en-US"/>
          </a:p>
        </p:txBody>
      </p:sp>
      <p:sp>
        <p:nvSpPr>
          <p:cNvPr id="128" name="Oval 127"/>
          <p:cNvSpPr/>
          <p:nvPr/>
        </p:nvSpPr>
        <p:spPr>
          <a:xfrm>
            <a:off x="6480175" y="5867400"/>
            <a:ext cx="152400" cy="381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en-US"/>
          </a:p>
        </p:txBody>
      </p:sp>
      <p:sp>
        <p:nvSpPr>
          <p:cNvPr id="129" name="Oval 128"/>
          <p:cNvSpPr/>
          <p:nvPr/>
        </p:nvSpPr>
        <p:spPr>
          <a:xfrm>
            <a:off x="6592888" y="5791200"/>
            <a:ext cx="152400" cy="381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en-US"/>
          </a:p>
        </p:txBody>
      </p:sp>
      <p:sp>
        <p:nvSpPr>
          <p:cNvPr id="130" name="Oval 129"/>
          <p:cNvSpPr/>
          <p:nvPr/>
        </p:nvSpPr>
        <p:spPr>
          <a:xfrm>
            <a:off x="6692900" y="5715000"/>
            <a:ext cx="152400" cy="381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en-US"/>
          </a:p>
        </p:txBody>
      </p:sp>
      <p:sp>
        <p:nvSpPr>
          <p:cNvPr id="131" name="Oval 130"/>
          <p:cNvSpPr/>
          <p:nvPr/>
        </p:nvSpPr>
        <p:spPr>
          <a:xfrm>
            <a:off x="6805613" y="5638800"/>
            <a:ext cx="152400" cy="381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en-US"/>
          </a:p>
        </p:txBody>
      </p:sp>
      <p:sp>
        <p:nvSpPr>
          <p:cNvPr id="132" name="Oval 131"/>
          <p:cNvSpPr/>
          <p:nvPr/>
        </p:nvSpPr>
        <p:spPr>
          <a:xfrm>
            <a:off x="6894513" y="5562600"/>
            <a:ext cx="152400" cy="381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en-US"/>
          </a:p>
        </p:txBody>
      </p:sp>
      <p:sp>
        <p:nvSpPr>
          <p:cNvPr id="133" name="Oval 132"/>
          <p:cNvSpPr/>
          <p:nvPr/>
        </p:nvSpPr>
        <p:spPr>
          <a:xfrm>
            <a:off x="6997700" y="5486400"/>
            <a:ext cx="152400" cy="381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en-US"/>
          </a:p>
        </p:txBody>
      </p:sp>
      <p:sp>
        <p:nvSpPr>
          <p:cNvPr id="44075" name="عنصر نائب لرقم الشريحة 5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r" rtl="1" eaLnBrk="1" hangingPunct="1"/>
            <a:fld id="{CBAE7544-C3A3-459D-9D04-6A6704A989E7}" type="slidenum">
              <a:rPr lang="ar-SA" sz="1400"/>
              <a:pPr algn="r" rtl="1" eaLnBrk="1" hangingPunct="1"/>
              <a:t>27</a:t>
            </a:fld>
            <a:endParaRPr lang="en-US" sz="1400"/>
          </a:p>
        </p:txBody>
      </p:sp>
      <p:pic>
        <p:nvPicPr>
          <p:cNvPr id="5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648369" cy="1076343"/>
          </a:xfrm>
          <a:prstGeom prst="rect">
            <a:avLst/>
          </a:prstGeom>
        </p:spPr>
      </p:pic>
    </p:spTree>
    <p:extLst>
      <p:ext uri="{BB962C8B-B14F-4D97-AF65-F5344CB8AC3E}">
        <p14:creationId xmlns:p14="http://schemas.microsoft.com/office/powerpoint/2010/main" val="90076434"/>
      </p:ext>
    </p:extLst>
  </p:cSld>
  <p:clrMapOvr>
    <a:masterClrMapping/>
  </p:clrMapOvr>
  <p:transition advTm="73440">
    <p:wipe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ChangeArrowheads="1"/>
          </p:cNvSpPr>
          <p:nvPr/>
        </p:nvSpPr>
        <p:spPr bwMode="auto">
          <a:xfrm>
            <a:off x="1828800" y="304800"/>
            <a:ext cx="8534400" cy="9906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ar-YE"/>
          </a:p>
        </p:txBody>
      </p:sp>
      <p:sp>
        <p:nvSpPr>
          <p:cNvPr id="17411" name="Rectangle 4"/>
          <p:cNvSpPr>
            <a:spLocks noGrp="1" noChangeArrowheads="1"/>
          </p:cNvSpPr>
          <p:nvPr>
            <p:ph type="title" idx="4294967295"/>
          </p:nvPr>
        </p:nvSpPr>
        <p:spPr>
          <a:xfrm>
            <a:off x="2286000" y="304800"/>
            <a:ext cx="7772400" cy="838200"/>
          </a:xfrm>
          <a:solidFill>
            <a:schemeClr val="bg1"/>
          </a:solidFill>
        </p:spPr>
        <p:txBody>
          <a:bodyPr>
            <a:normAutofit fontScale="90000"/>
          </a:bodyPr>
          <a:lstStyle/>
          <a:p>
            <a:pPr algn="ctr" eaLnBrk="1" hangingPunct="1">
              <a:defRPr/>
            </a:pPr>
            <a:r>
              <a:rPr lang="ar-SA" sz="4000" b="1" dirty="0">
                <a:ea typeface="+mn-ea"/>
                <a:cs typeface="Simplified Arabic" pitchFamily="2" charset="-78"/>
              </a:rPr>
              <a:t>1- التحديد العام للمشكلة</a:t>
            </a:r>
            <a:br>
              <a:rPr lang="ar-SA" sz="4000" b="1" dirty="0">
                <a:ea typeface="+mn-ea"/>
                <a:cs typeface="Simplified Arabic" pitchFamily="2" charset="-78"/>
              </a:rPr>
            </a:br>
            <a:r>
              <a:rPr lang="en-US" sz="4000" b="1" dirty="0">
                <a:latin typeface="Times New Roman" pitchFamily="18" charset="0"/>
                <a:ea typeface="+mn-ea"/>
                <a:cs typeface="Times New Roman" pitchFamily="18" charset="0"/>
              </a:rPr>
              <a:t>Broad Problem Area</a:t>
            </a:r>
          </a:p>
        </p:txBody>
      </p:sp>
      <p:sp>
        <p:nvSpPr>
          <p:cNvPr id="17412" name="TextBox 3"/>
          <p:cNvSpPr txBox="1">
            <a:spLocks noChangeArrowheads="1"/>
          </p:cNvSpPr>
          <p:nvPr/>
        </p:nvSpPr>
        <p:spPr bwMode="auto">
          <a:xfrm>
            <a:off x="1981201" y="1568450"/>
            <a:ext cx="8202613" cy="4832092"/>
          </a:xfrm>
          <a:prstGeom prst="rect">
            <a:avLst/>
          </a:prstGeom>
          <a:noFill/>
          <a:ln w="9525">
            <a:noFill/>
            <a:miter lim="800000"/>
            <a:headEnd/>
            <a:tailEnd/>
          </a:ln>
        </p:spPr>
        <p:txBody>
          <a:bodyPr>
            <a:spAutoFit/>
          </a:bodyPr>
          <a:lstStyle/>
          <a:p>
            <a:pPr algn="r" rtl="1">
              <a:defRPr/>
            </a:pPr>
            <a:r>
              <a:rPr lang="ar-SA" sz="2800" b="1" dirty="0">
                <a:solidFill>
                  <a:srgbClr val="0000FF"/>
                </a:solidFill>
                <a:cs typeface="Simplified Arabic" pitchFamily="2" charset="-78"/>
              </a:rPr>
              <a:t>التحديد العام للمشكلة يعني </a:t>
            </a:r>
            <a:r>
              <a:rPr lang="ar-SA" sz="2800" dirty="0">
                <a:cs typeface="Simplified Arabic" pitchFamily="2" charset="-78"/>
              </a:rPr>
              <a:t>فحص الحالة بصفة عامة، بحيث يرى الباحث</a:t>
            </a:r>
            <a:r>
              <a:rPr lang="en-US" sz="2800" dirty="0">
                <a:cs typeface="Simplified Arabic" pitchFamily="2" charset="-78"/>
              </a:rPr>
              <a:t> </a:t>
            </a:r>
            <a:r>
              <a:rPr lang="ar-SA" sz="2800" dirty="0">
                <a:cs typeface="Simplified Arabic" pitchFamily="2" charset="-78"/>
              </a:rPr>
              <a:t>أن هناك حاجة لإجراء بحث والوصول إلى حل للمشكلة.</a:t>
            </a:r>
          </a:p>
          <a:p>
            <a:pPr algn="r" rtl="1">
              <a:defRPr/>
            </a:pPr>
            <a:endParaRPr lang="ar-SA" sz="2800" dirty="0">
              <a:cs typeface="Simplified Arabic" pitchFamily="2" charset="-78"/>
            </a:endParaRPr>
          </a:p>
          <a:p>
            <a:pPr algn="r" rtl="1">
              <a:defRPr/>
            </a:pPr>
            <a:r>
              <a:rPr lang="ar-SA" sz="2800" b="1" dirty="0">
                <a:solidFill>
                  <a:schemeClr val="accent1"/>
                </a:solidFill>
                <a:cs typeface="Simplified Arabic" pitchFamily="2" charset="-78"/>
              </a:rPr>
              <a:t>وقد تنتمي مشاكل البحث إلى:</a:t>
            </a:r>
          </a:p>
          <a:p>
            <a:pPr marL="514350" indent="-514350" algn="r" rtl="1">
              <a:buFont typeface="Wingdings" pitchFamily="2" charset="2"/>
              <a:buChar char="v"/>
              <a:defRPr/>
            </a:pPr>
            <a:r>
              <a:rPr lang="ar-SA" sz="2800" dirty="0">
                <a:cs typeface="Simplified Arabic" pitchFamily="2" charset="-78"/>
              </a:rPr>
              <a:t>مشكلة إدارية حالية تواجه الشركة وقت إجراء البحث لإيجاد حل لها</a:t>
            </a:r>
          </a:p>
          <a:p>
            <a:pPr marL="514350" indent="-514350" algn="r" rtl="1">
              <a:buFont typeface="Wingdings" pitchFamily="2" charset="2"/>
              <a:buChar char="v"/>
              <a:defRPr/>
            </a:pPr>
            <a:r>
              <a:rPr lang="ar-SA" sz="2800" dirty="0">
                <a:cs typeface="Simplified Arabic" pitchFamily="2" charset="-78"/>
              </a:rPr>
              <a:t>ظروف لا تواجه فيها الشركة مشكلة فعلية في الوقت الحاضر ولكن المديرين يشعرون بأن هناك إمكانات للتحسين.</a:t>
            </a:r>
          </a:p>
          <a:p>
            <a:pPr marL="514350" indent="-514350" algn="r" rtl="1">
              <a:buFont typeface="Wingdings" pitchFamily="2" charset="2"/>
              <a:buChar char="v"/>
              <a:defRPr/>
            </a:pPr>
            <a:r>
              <a:rPr lang="ar-SA" sz="2800" dirty="0">
                <a:cs typeface="Simplified Arabic" pitchFamily="2" charset="-78"/>
              </a:rPr>
              <a:t>مجالات تظهر فيها الحاجة لتوضيح نظرية حالية أو لبنائها بطريقة أفضل.</a:t>
            </a:r>
          </a:p>
          <a:p>
            <a:pPr marL="514350" indent="-514350" algn="r" rtl="1">
              <a:buFont typeface="Wingdings" pitchFamily="2" charset="2"/>
              <a:buChar char="v"/>
              <a:defRPr/>
            </a:pPr>
            <a:r>
              <a:rPr lang="ar-SA" sz="2800" dirty="0">
                <a:cs typeface="Simplified Arabic" pitchFamily="2" charset="-78"/>
              </a:rPr>
              <a:t>حالة يحاول فيها الباحث الإجابة على سؤال بحثي عن طريق البيانات الميدانية نظراً لاهتمامه </a:t>
            </a:r>
            <a:r>
              <a:rPr lang="ar-SA" sz="2800" dirty="0" err="1">
                <a:cs typeface="Simplified Arabic" pitchFamily="2" charset="-78"/>
              </a:rPr>
              <a:t>بها</a:t>
            </a:r>
            <a:r>
              <a:rPr lang="ar-SA" sz="2800" dirty="0">
                <a:cs typeface="Simplified Arabic" pitchFamily="2" charset="-78"/>
              </a:rPr>
              <a:t>.</a:t>
            </a:r>
          </a:p>
        </p:txBody>
      </p:sp>
      <p:sp>
        <p:nvSpPr>
          <p:cNvPr id="45061"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45062" name="عنصر نائب لرقم الشريحة 5"/>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BAE4BD45-D2C0-4984-B3D4-25EA9FD408DD}" type="slidenum">
              <a:rPr lang="ar-SA" sz="1400"/>
              <a:pPr algn="l" eaLnBrk="1" hangingPunct="1"/>
              <a:t>28</a:t>
            </a:fld>
            <a:endParaRPr lang="en-US" sz="140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6662" y="66657"/>
            <a:ext cx="2305141" cy="1076343"/>
          </a:xfrm>
          <a:prstGeom prst="rect">
            <a:avLst/>
          </a:prstGeom>
        </p:spPr>
      </p:pic>
    </p:spTree>
    <p:extLst>
      <p:ext uri="{BB962C8B-B14F-4D97-AF65-F5344CB8AC3E}">
        <p14:creationId xmlns:p14="http://schemas.microsoft.com/office/powerpoint/2010/main" val="1189752771"/>
      </p:ext>
    </p:extLst>
  </p:cSld>
  <p:clrMapOvr>
    <a:masterClrMapping/>
  </p:clrMapOvr>
  <p:transition advTm="61595">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864F4F32-E6F9-4A1A-AAA7-8D8CC9E89A2B}" type="slidenum">
              <a:rPr lang="ar-SA" sz="1200">
                <a:solidFill>
                  <a:schemeClr val="tx1">
                    <a:tint val="75000"/>
                  </a:schemeClr>
                </a:solidFill>
              </a:rPr>
              <a:pPr>
                <a:defRPr/>
              </a:pPr>
              <a:t>29</a:t>
            </a:fld>
            <a:endParaRPr lang="ar-SA" sz="1200">
              <a:solidFill>
                <a:schemeClr val="tx1">
                  <a:tint val="75000"/>
                </a:schemeClr>
              </a:solidFill>
            </a:endParaRPr>
          </a:p>
        </p:txBody>
      </p:sp>
      <p:sp>
        <p:nvSpPr>
          <p:cNvPr id="35843" name="Rectangle 3"/>
          <p:cNvSpPr>
            <a:spLocks noGrp="1"/>
          </p:cNvSpPr>
          <p:nvPr>
            <p:ph type="body" idx="4294967295"/>
          </p:nvPr>
        </p:nvSpPr>
        <p:spPr>
          <a:xfrm>
            <a:off x="1981200" y="1600200"/>
            <a:ext cx="8229600" cy="5257800"/>
          </a:xfrm>
        </p:spPr>
        <p:txBody>
          <a:bodyPr/>
          <a:lstStyle/>
          <a:p>
            <a:pPr algn="r" rtl="1">
              <a:lnSpc>
                <a:spcPct val="70000"/>
              </a:lnSpc>
              <a:spcBef>
                <a:spcPts val="1800"/>
              </a:spcBef>
              <a:spcAft>
                <a:spcPts val="1800"/>
              </a:spcAft>
              <a:buNone/>
            </a:pPr>
            <a:r>
              <a:rPr lang="ar-SA" b="1" dirty="0">
                <a:latin typeface="Times New Roman" pitchFamily="18" charset="0"/>
                <a:cs typeface="Simplified Arabic" pitchFamily="18" charset="-78"/>
              </a:rPr>
              <a:t>أولاً: مفهوم مشكلة البحث</a:t>
            </a:r>
          </a:p>
          <a:p>
            <a:pPr algn="r" rtl="1">
              <a:spcBef>
                <a:spcPts val="600"/>
              </a:spcBef>
              <a:spcAft>
                <a:spcPts val="600"/>
              </a:spcAft>
              <a:buFont typeface="Wingdings" pitchFamily="2" charset="2"/>
              <a:buChar char="ü"/>
            </a:pPr>
            <a:r>
              <a:rPr lang="ar-SA" dirty="0">
                <a:cs typeface="Simplified Arabic" pitchFamily="18" charset="-78"/>
              </a:rPr>
              <a:t>المشكلة هي موقف غامض لا نجد له تفسيراً محدداً</a:t>
            </a:r>
          </a:p>
          <a:p>
            <a:pPr algn="r" rtl="1">
              <a:spcBef>
                <a:spcPts val="600"/>
              </a:spcBef>
              <a:spcAft>
                <a:spcPts val="600"/>
              </a:spcAft>
              <a:buFont typeface="Wingdings" pitchFamily="2" charset="2"/>
              <a:buChar char="ü"/>
            </a:pPr>
            <a:r>
              <a:rPr lang="ar-SA" dirty="0">
                <a:cs typeface="Simplified Arabic" pitchFamily="18" charset="-78"/>
              </a:rPr>
              <a:t>المشكلة هي حاجة لم تشبع أو وجود عقبة أمام إشباع حاجاتنا</a:t>
            </a:r>
          </a:p>
          <a:p>
            <a:pPr algn="r" rtl="1">
              <a:spcBef>
                <a:spcPts val="600"/>
              </a:spcBef>
              <a:spcAft>
                <a:spcPts val="600"/>
              </a:spcAft>
              <a:buFont typeface="Wingdings" pitchFamily="2" charset="2"/>
              <a:buChar char="ü"/>
            </a:pPr>
            <a:r>
              <a:rPr lang="ar-SA" dirty="0">
                <a:cs typeface="Simplified Arabic" pitchFamily="18" charset="-78"/>
              </a:rPr>
              <a:t>المشكلة هي ظاهرة تحتاج إلى تفسير</a:t>
            </a:r>
          </a:p>
          <a:p>
            <a:pPr algn="r" rtl="1">
              <a:spcBef>
                <a:spcPts val="600"/>
              </a:spcBef>
              <a:spcAft>
                <a:spcPts val="600"/>
              </a:spcAft>
              <a:buFont typeface="Wingdings" pitchFamily="2" charset="2"/>
              <a:buChar char="ü"/>
            </a:pPr>
            <a:r>
              <a:rPr lang="ar-SA" dirty="0">
                <a:cs typeface="Simplified Arabic" pitchFamily="18" charset="-78"/>
              </a:rPr>
              <a:t>المشكلة هي قضية موضع خلاف</a:t>
            </a:r>
          </a:p>
          <a:p>
            <a:pPr algn="r" rtl="1">
              <a:spcBef>
                <a:spcPts val="600"/>
              </a:spcBef>
              <a:spcAft>
                <a:spcPts val="600"/>
              </a:spcAft>
              <a:buFont typeface="Wingdings" pitchFamily="2" charset="2"/>
              <a:buChar char="ü"/>
            </a:pPr>
            <a:r>
              <a:rPr lang="ar-SA" dirty="0">
                <a:cs typeface="Simplified Arabic" pitchFamily="18" charset="-78"/>
              </a:rPr>
              <a:t>هي عبارة عن موقف علمي، </a:t>
            </a:r>
            <a:r>
              <a:rPr lang="ar-SA" dirty="0" err="1">
                <a:cs typeface="Simplified Arabic" pitchFamily="18" charset="-78"/>
              </a:rPr>
              <a:t>او</a:t>
            </a:r>
            <a:r>
              <a:rPr lang="ar-SA" dirty="0">
                <a:cs typeface="Simplified Arabic" pitchFamily="18" charset="-78"/>
              </a:rPr>
              <a:t> علاقة علمية، أو مفهوم يحتاج إلى البحث والدراسة للتوصل إلى حقائق جديدة.</a:t>
            </a:r>
          </a:p>
          <a:p>
            <a:pPr algn="r" rtl="1">
              <a:spcBef>
                <a:spcPts val="600"/>
              </a:spcBef>
              <a:spcAft>
                <a:spcPts val="600"/>
              </a:spcAft>
              <a:buFont typeface="Wingdings" pitchFamily="2" charset="2"/>
              <a:buChar char="ü"/>
            </a:pPr>
            <a:r>
              <a:rPr lang="ar-SA" dirty="0">
                <a:cs typeface="Simplified Arabic" pitchFamily="18" charset="-78"/>
              </a:rPr>
              <a:t>المشكلة هي أي وضع أو ظروف توجد فيها فجوة بين الحالة الحاضرة (الموجودة) وبين الحالة المرغوب فيها.</a:t>
            </a:r>
          </a:p>
        </p:txBody>
      </p:sp>
      <p:sp>
        <p:nvSpPr>
          <p:cNvPr id="46084" name="مستطيل 4"/>
          <p:cNvSpPr>
            <a:spLocks noChangeArrowheads="1"/>
          </p:cNvSpPr>
          <p:nvPr/>
        </p:nvSpPr>
        <p:spPr bwMode="auto">
          <a:xfrm>
            <a:off x="4038600" y="228601"/>
            <a:ext cx="45720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ar-SA" sz="4000" b="1" dirty="0">
                <a:latin typeface="Times New Roman" pitchFamily="18" charset="0"/>
                <a:cs typeface="Simplified Arabic" pitchFamily="18" charset="-78"/>
              </a:rPr>
              <a:t>مشكلة البحث</a:t>
            </a:r>
            <a:r>
              <a:rPr lang="ar-SA" sz="4000" b="1" dirty="0">
                <a:cs typeface="Simplified Arabic" pitchFamily="18" charset="-78"/>
              </a:rPr>
              <a:t/>
            </a:r>
            <a:br>
              <a:rPr lang="ar-SA" sz="4000" b="1" dirty="0">
                <a:cs typeface="Simplified Arabic" pitchFamily="18" charset="-78"/>
              </a:rPr>
            </a:br>
            <a:r>
              <a:rPr lang="en-US" sz="4000" b="1" dirty="0">
                <a:latin typeface="Times New Roman" pitchFamily="18" charset="0"/>
                <a:cs typeface="Simplified Arabic" pitchFamily="18" charset="-78"/>
              </a:rPr>
              <a:t>Problem Definition</a:t>
            </a:r>
            <a:endParaRPr lang="ar-SA" sz="4000" dirty="0">
              <a:cs typeface="Simplified Arabic" pitchFamily="18" charset="-78"/>
            </a:endParaRPr>
          </a:p>
        </p:txBody>
      </p:sp>
      <p:sp>
        <p:nvSpPr>
          <p:cNvPr id="46085" name="عنصر نائب لرقم الشريحة 5"/>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97354D8-D409-40A7-9A95-08E9CA9CE485}" type="slidenum">
              <a:rPr lang="ar-SA" sz="1400"/>
              <a:pPr algn="l" eaLnBrk="1" hangingPunct="1"/>
              <a:t>29</a:t>
            </a:fld>
            <a:endParaRPr lang="en-US" sz="140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4236586813"/>
      </p:ext>
    </p:extLst>
  </p:cSld>
  <p:clrMapOvr>
    <a:masterClrMapping/>
  </p:clrMapOvr>
  <mc:AlternateContent xmlns:mc="http://schemas.openxmlformats.org/markup-compatibility/2006" xmlns:p14="http://schemas.microsoft.com/office/powerpoint/2010/main">
    <mc:Choice Requires="p14">
      <p:transition spd="slow" p14:dur="2000" advTm="46203"/>
    </mc:Choice>
    <mc:Fallback xmlns="">
      <p:transition spd="slow" advTm="4620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 calcmode="lin" valueType="num">
                                      <p:cBhvr additive="base">
                                        <p:cTn id="7" dur="500" fill="hold"/>
                                        <p:tgtEl>
                                          <p:spTgt spid="3584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58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5843">
                                            <p:txEl>
                                              <p:pRg st="1" end="1"/>
                                            </p:txEl>
                                          </p:spTgt>
                                        </p:tgtEl>
                                        <p:attrNameLst>
                                          <p:attrName>style.visibility</p:attrName>
                                        </p:attrNameLst>
                                      </p:cBhvr>
                                      <p:to>
                                        <p:strVal val="visible"/>
                                      </p:to>
                                    </p:set>
                                    <p:anim calcmode="lin" valueType="num">
                                      <p:cBhvr additive="base">
                                        <p:cTn id="13" dur="500" fill="hold"/>
                                        <p:tgtEl>
                                          <p:spTgt spid="3584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584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5843">
                                            <p:txEl>
                                              <p:pRg st="2" end="2"/>
                                            </p:txEl>
                                          </p:spTgt>
                                        </p:tgtEl>
                                        <p:attrNameLst>
                                          <p:attrName>style.visibility</p:attrName>
                                        </p:attrNameLst>
                                      </p:cBhvr>
                                      <p:to>
                                        <p:strVal val="visible"/>
                                      </p:to>
                                    </p:set>
                                    <p:anim calcmode="lin" valueType="num">
                                      <p:cBhvr additive="base">
                                        <p:cTn id="19" dur="500" fill="hold"/>
                                        <p:tgtEl>
                                          <p:spTgt spid="3584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584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5843">
                                            <p:txEl>
                                              <p:pRg st="3" end="3"/>
                                            </p:txEl>
                                          </p:spTgt>
                                        </p:tgtEl>
                                        <p:attrNameLst>
                                          <p:attrName>style.visibility</p:attrName>
                                        </p:attrNameLst>
                                      </p:cBhvr>
                                      <p:to>
                                        <p:strVal val="visible"/>
                                      </p:to>
                                    </p:set>
                                    <p:anim calcmode="lin" valueType="num">
                                      <p:cBhvr additive="base">
                                        <p:cTn id="25" dur="500" fill="hold"/>
                                        <p:tgtEl>
                                          <p:spTgt spid="3584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584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5843">
                                            <p:txEl>
                                              <p:pRg st="4" end="4"/>
                                            </p:txEl>
                                          </p:spTgt>
                                        </p:tgtEl>
                                        <p:attrNameLst>
                                          <p:attrName>style.visibility</p:attrName>
                                        </p:attrNameLst>
                                      </p:cBhvr>
                                      <p:to>
                                        <p:strVal val="visible"/>
                                      </p:to>
                                    </p:set>
                                    <p:anim calcmode="lin" valueType="num">
                                      <p:cBhvr additive="base">
                                        <p:cTn id="31" dur="500" fill="hold"/>
                                        <p:tgtEl>
                                          <p:spTgt spid="3584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584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5843">
                                            <p:txEl>
                                              <p:pRg st="5" end="5"/>
                                            </p:txEl>
                                          </p:spTgt>
                                        </p:tgtEl>
                                        <p:attrNameLst>
                                          <p:attrName>style.visibility</p:attrName>
                                        </p:attrNameLst>
                                      </p:cBhvr>
                                      <p:to>
                                        <p:strVal val="visible"/>
                                      </p:to>
                                    </p:set>
                                    <p:anim calcmode="lin" valueType="num">
                                      <p:cBhvr additive="base">
                                        <p:cTn id="37" dur="500" fill="hold"/>
                                        <p:tgtEl>
                                          <p:spTgt spid="3584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584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5843">
                                            <p:txEl>
                                              <p:pRg st="6" end="6"/>
                                            </p:txEl>
                                          </p:spTgt>
                                        </p:tgtEl>
                                        <p:attrNameLst>
                                          <p:attrName>style.visibility</p:attrName>
                                        </p:attrNameLst>
                                      </p:cBhvr>
                                      <p:to>
                                        <p:strVal val="visible"/>
                                      </p:to>
                                    </p:set>
                                    <p:anim calcmode="lin" valueType="num">
                                      <p:cBhvr additive="base">
                                        <p:cTn id="43" dur="500" fill="hold"/>
                                        <p:tgtEl>
                                          <p:spTgt spid="3584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584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47107" name="TextBox 3"/>
          <p:cNvSpPr txBox="1">
            <a:spLocks noChangeArrowheads="1"/>
          </p:cNvSpPr>
          <p:nvPr/>
        </p:nvSpPr>
        <p:spPr bwMode="auto">
          <a:xfrm>
            <a:off x="1995488" y="685801"/>
            <a:ext cx="8866476" cy="569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r" rtl="1" eaLnBrk="1" hangingPunct="1"/>
            <a:r>
              <a:rPr lang="ar-SA" sz="2800" b="1" dirty="0">
                <a:cs typeface="Simplified Arabic" pitchFamily="18" charset="-78"/>
              </a:rPr>
              <a:t>ومن الأمثلة لبعض المشاكل العامة التي قد يلاحظها المدير في مجال العمل:</a:t>
            </a:r>
          </a:p>
          <a:p>
            <a:pPr algn="r" rtl="1" eaLnBrk="1" hangingPunct="1"/>
            <a:endParaRPr lang="ar-SA" sz="2800" b="1" dirty="0">
              <a:solidFill>
                <a:srgbClr val="C00000"/>
              </a:solidFill>
              <a:cs typeface="Simplified Arabic" pitchFamily="18" charset="-78"/>
            </a:endParaRPr>
          </a:p>
          <a:p>
            <a:pPr lvl="1" algn="r" rtl="1" eaLnBrk="1" hangingPunct="1">
              <a:buClr>
                <a:srgbClr val="000099"/>
              </a:buClr>
              <a:buSzPct val="55000"/>
              <a:buFont typeface="Wingdings" pitchFamily="2" charset="2"/>
              <a:buChar char="Ø"/>
            </a:pPr>
            <a:r>
              <a:rPr lang="ar-SA" sz="2800" dirty="0">
                <a:cs typeface="Simplified Arabic" pitchFamily="18" charset="-78"/>
              </a:rPr>
              <a:t> أن برامج التدريب غير مؤثرة كما كان متوقعاً.</a:t>
            </a:r>
          </a:p>
          <a:p>
            <a:pPr lvl="1" algn="r" rtl="1" eaLnBrk="1" hangingPunct="1">
              <a:buClr>
                <a:srgbClr val="000099"/>
              </a:buClr>
              <a:buSzPct val="55000"/>
              <a:buFont typeface="Wingdings" pitchFamily="2" charset="2"/>
              <a:buChar char="Ø"/>
            </a:pPr>
            <a:r>
              <a:rPr lang="ar-SA" sz="2800" dirty="0">
                <a:cs typeface="Simplified Arabic" pitchFamily="18" charset="-78"/>
              </a:rPr>
              <a:t> أن حجم مبيعات أحد </a:t>
            </a:r>
            <a:r>
              <a:rPr lang="ar-YE" sz="2800" dirty="0">
                <a:cs typeface="Simplified Arabic" pitchFamily="18" charset="-78"/>
              </a:rPr>
              <a:t>الأدوية </a:t>
            </a:r>
            <a:r>
              <a:rPr lang="ar-SA" sz="2800" dirty="0">
                <a:cs typeface="Simplified Arabic" pitchFamily="18" charset="-78"/>
              </a:rPr>
              <a:t>لا يتزايد.</a:t>
            </a:r>
          </a:p>
          <a:p>
            <a:pPr lvl="1" algn="r" rtl="1" eaLnBrk="1" hangingPunct="1">
              <a:buClr>
                <a:srgbClr val="000099"/>
              </a:buClr>
              <a:buSzPct val="55000"/>
              <a:buFont typeface="Wingdings" pitchFamily="2" charset="2"/>
              <a:buChar char="Ø"/>
            </a:pPr>
            <a:r>
              <a:rPr lang="ar-SA" sz="2800" dirty="0">
                <a:cs typeface="Simplified Arabic" pitchFamily="18" charset="-78"/>
              </a:rPr>
              <a:t> أن الرصيد اليومي لحسابات المدينين يزداد بطريقة مقلقة.</a:t>
            </a:r>
          </a:p>
          <a:p>
            <a:pPr lvl="1" algn="r" rtl="1" eaLnBrk="1" hangingPunct="1">
              <a:buClr>
                <a:srgbClr val="000099"/>
              </a:buClr>
              <a:buSzPct val="55000"/>
              <a:buFont typeface="Wingdings" pitchFamily="2" charset="2"/>
              <a:buChar char="Ø"/>
            </a:pPr>
            <a:r>
              <a:rPr lang="ar-SA" sz="2800" dirty="0">
                <a:cs typeface="Simplified Arabic" pitchFamily="18" charset="-78"/>
              </a:rPr>
              <a:t> أن المديرين لا يستخدمون نظام المعلومات الإداري الذي أنشئ حديثاً لهم.</a:t>
            </a:r>
          </a:p>
          <a:p>
            <a:pPr lvl="1" algn="r" rtl="1" eaLnBrk="1" hangingPunct="1">
              <a:buClr>
                <a:srgbClr val="000099"/>
              </a:buClr>
              <a:buSzPct val="55000"/>
              <a:buFont typeface="Wingdings" pitchFamily="2" charset="2"/>
              <a:buChar char="Ø"/>
            </a:pPr>
            <a:r>
              <a:rPr lang="ar-SA" sz="2800" dirty="0">
                <a:cs typeface="Simplified Arabic" pitchFamily="18" charset="-78"/>
              </a:rPr>
              <a:t> أن الرقابة على المخزون غير مؤثرة.</a:t>
            </a:r>
          </a:p>
          <a:p>
            <a:pPr lvl="1" algn="r" rtl="1" eaLnBrk="1" hangingPunct="1">
              <a:buClr>
                <a:srgbClr val="000099"/>
              </a:buClr>
              <a:buSzPct val="55000"/>
            </a:pPr>
            <a:endParaRPr lang="ar-SA" sz="2800" b="1" dirty="0">
              <a:solidFill>
                <a:srgbClr val="0000FF"/>
              </a:solidFill>
              <a:cs typeface="Simplified Arabic" pitchFamily="18" charset="-78"/>
            </a:endParaRPr>
          </a:p>
          <a:p>
            <a:pPr algn="just" rtl="1" eaLnBrk="1" hangingPunct="1">
              <a:buClr>
                <a:srgbClr val="000099"/>
              </a:buClr>
              <a:buSzPct val="55000"/>
            </a:pPr>
            <a:r>
              <a:rPr lang="ar-SA" sz="2800" b="1" dirty="0">
                <a:cs typeface="Simplified Arabic" pitchFamily="18" charset="-78"/>
              </a:rPr>
              <a:t>ويقوم الباحث </a:t>
            </a:r>
            <a:r>
              <a:rPr lang="ar-SA" sz="2800" dirty="0">
                <a:cs typeface="Simplified Arabic" pitchFamily="18" charset="-78"/>
              </a:rPr>
              <a:t>بتضييق نطاق المشاكل العامة لتصبح أكثر تحديداً بعد جمع بعض البيانات الأولية وذلك عن طريق المقابلات الشخصية أو مراجعة البحوث السابقة.</a:t>
            </a:r>
          </a:p>
          <a:p>
            <a:pPr lvl="1" algn="r" rtl="1" eaLnBrk="1" hangingPunct="1">
              <a:buClr>
                <a:srgbClr val="000099"/>
              </a:buClr>
              <a:buSzPct val="55000"/>
            </a:pPr>
            <a:endParaRPr lang="en-US" sz="2800" dirty="0">
              <a:cs typeface="Simplified Arabic" pitchFamily="18" charset="-78"/>
            </a:endParaRPr>
          </a:p>
        </p:txBody>
      </p:sp>
      <p:sp>
        <p:nvSpPr>
          <p:cNvPr id="4710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7487A92-C3E0-4B3C-BC15-6842BB092882}" type="slidenum">
              <a:rPr lang="ar-SA" sz="1400"/>
              <a:pPr algn="l" eaLnBrk="1" hangingPunct="1"/>
              <a:t>30</a:t>
            </a:fld>
            <a:endParaRPr lang="en-US" sz="140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9655478"/>
      </p:ext>
    </p:extLst>
  </p:cSld>
  <p:clrMapOvr>
    <a:masterClrMapping/>
  </p:clrMapOvr>
  <p:transition advTm="40326">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C5BC41BA-B23B-462A-94F5-596290722AF7}" type="slidenum">
              <a:rPr lang="ar-SA" sz="1200">
                <a:solidFill>
                  <a:schemeClr val="tx1">
                    <a:tint val="75000"/>
                  </a:schemeClr>
                </a:solidFill>
              </a:rPr>
              <a:pPr>
                <a:defRPr/>
              </a:pPr>
              <a:t>31</a:t>
            </a:fld>
            <a:endParaRPr lang="ar-SA" sz="1200">
              <a:solidFill>
                <a:schemeClr val="tx1">
                  <a:tint val="75000"/>
                </a:schemeClr>
              </a:solidFill>
            </a:endParaRPr>
          </a:p>
        </p:txBody>
      </p:sp>
      <p:sp>
        <p:nvSpPr>
          <p:cNvPr id="32771" name="Rectangle 2"/>
          <p:cNvSpPr>
            <a:spLocks noGrp="1"/>
          </p:cNvSpPr>
          <p:nvPr>
            <p:ph type="title" idx="4294967295"/>
          </p:nvPr>
        </p:nvSpPr>
        <p:spPr/>
        <p:txBody>
          <a:bodyPr/>
          <a:lstStyle/>
          <a:p>
            <a:pPr algn="ctr" eaLnBrk="1" hangingPunct="1">
              <a:defRPr/>
            </a:pPr>
            <a:r>
              <a:rPr lang="ar-SA" sz="4000" b="1" dirty="0">
                <a:latin typeface="Times New Roman" pitchFamily="18" charset="0"/>
                <a:ea typeface="+mn-ea"/>
                <a:cs typeface="Simplified Arabic" pitchFamily="2" charset="-78"/>
              </a:rPr>
              <a:t>ثانياً: مصادر الحصول على المشكلة</a:t>
            </a:r>
            <a:endParaRPr lang="en-US" sz="4000" b="1" dirty="0">
              <a:latin typeface="Times New Roman" pitchFamily="18" charset="0"/>
              <a:ea typeface="+mn-ea"/>
              <a:cs typeface="Simplified Arabic" pitchFamily="2" charset="-78"/>
            </a:endParaRPr>
          </a:p>
        </p:txBody>
      </p:sp>
      <p:sp>
        <p:nvSpPr>
          <p:cNvPr id="48132" name="Rectangle 3"/>
          <p:cNvSpPr>
            <a:spLocks noGrp="1"/>
          </p:cNvSpPr>
          <p:nvPr>
            <p:ph type="body" idx="4294967295"/>
          </p:nvPr>
        </p:nvSpPr>
        <p:spPr/>
        <p:txBody>
          <a:bodyPr/>
          <a:lstStyle/>
          <a:p>
            <a:pPr algn="r" rtl="1" eaLnBrk="1" hangingPunct="1">
              <a:buFont typeface="Wingdings" pitchFamily="2" charset="2"/>
              <a:buChar char="§"/>
            </a:pPr>
            <a:r>
              <a:rPr lang="ar-SA" dirty="0"/>
              <a:t>الخبرة العملية للباحث</a:t>
            </a:r>
          </a:p>
          <a:p>
            <a:pPr algn="r" rtl="1" eaLnBrk="1" hangingPunct="1">
              <a:buFont typeface="Wingdings" pitchFamily="2" charset="2"/>
              <a:buChar char="§"/>
            </a:pPr>
            <a:r>
              <a:rPr lang="ar-SA" dirty="0"/>
              <a:t>القراءة والاطلاع </a:t>
            </a:r>
          </a:p>
          <a:p>
            <a:pPr algn="r" rtl="1" eaLnBrk="1" hangingPunct="1">
              <a:buFont typeface="Wingdings" pitchFamily="2" charset="2"/>
              <a:buChar char="§"/>
            </a:pPr>
            <a:r>
              <a:rPr lang="ar-SA" dirty="0"/>
              <a:t>الدراسات والأبحاث السابقة</a:t>
            </a:r>
          </a:p>
          <a:p>
            <a:pPr algn="r" rtl="1" eaLnBrk="1" hangingPunct="1">
              <a:buFont typeface="Wingdings" pitchFamily="2" charset="2"/>
              <a:buChar char="§"/>
            </a:pPr>
            <a:r>
              <a:rPr lang="ar-SA" dirty="0"/>
              <a:t>رسائل الماجستير والدكتوراه</a:t>
            </a:r>
          </a:p>
          <a:p>
            <a:pPr algn="r" rtl="1" eaLnBrk="1" hangingPunct="1">
              <a:buFont typeface="Wingdings" pitchFamily="2" charset="2"/>
              <a:buChar char="§"/>
            </a:pPr>
            <a:r>
              <a:rPr lang="ar-SA" dirty="0"/>
              <a:t>مناقشة الأساتذة والباحثين الكبار </a:t>
            </a:r>
          </a:p>
          <a:p>
            <a:pPr algn="r" rtl="1" eaLnBrk="1" hangingPunct="1">
              <a:buFont typeface="Wingdings" pitchFamily="2" charset="2"/>
              <a:buChar char="§"/>
            </a:pPr>
            <a:r>
              <a:rPr lang="ar-SA" dirty="0"/>
              <a:t>المؤتمرات العلمية المتخصصة وورش العمل</a:t>
            </a:r>
          </a:p>
          <a:p>
            <a:pPr algn="r" rtl="1" eaLnBrk="1" hangingPunct="1">
              <a:buFont typeface="Arial" pitchFamily="34" charset="0"/>
              <a:buNone/>
            </a:pPr>
            <a:endParaRPr lang="en-US" dirty="0">
              <a:cs typeface="Arial" pitchFamily="34" charset="0"/>
            </a:endParaRPr>
          </a:p>
        </p:txBody>
      </p:sp>
      <p:sp>
        <p:nvSpPr>
          <p:cNvPr id="48133" name="عنصر نائب لرقم الشريحة 4"/>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E04BBE2A-DFFD-48FF-9B72-F1FF86356E4D}" type="slidenum">
              <a:rPr lang="ar-SA" sz="1400"/>
              <a:pPr algn="l" eaLnBrk="1" hangingPunct="1"/>
              <a:t>31</a:t>
            </a:fld>
            <a:endParaRPr lang="en-US" sz="140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9539699"/>
      </p:ext>
    </p:extLst>
  </p:cSld>
  <p:clrMapOvr>
    <a:masterClrMapping/>
  </p:clrMapOvr>
  <mc:AlternateContent xmlns:mc="http://schemas.openxmlformats.org/markup-compatibility/2006" xmlns:p14="http://schemas.microsoft.com/office/powerpoint/2010/main">
    <mc:Choice Requires="p14">
      <p:transition spd="slow" p14:dur="2000" advTm="55569"/>
    </mc:Choice>
    <mc:Fallback xmlns="">
      <p:transition spd="slow" advTm="5556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9C8B3A12-1751-4224-955D-F35A47C3EC4C}" type="slidenum">
              <a:rPr lang="ar-SA" sz="1200">
                <a:solidFill>
                  <a:schemeClr val="tx1">
                    <a:tint val="75000"/>
                  </a:schemeClr>
                </a:solidFill>
              </a:rPr>
              <a:pPr>
                <a:defRPr/>
              </a:pPr>
              <a:t>32</a:t>
            </a:fld>
            <a:endParaRPr lang="ar-SA" sz="1200">
              <a:solidFill>
                <a:schemeClr val="tx1">
                  <a:tint val="75000"/>
                </a:schemeClr>
              </a:solidFill>
            </a:endParaRPr>
          </a:p>
        </p:txBody>
      </p:sp>
      <p:sp>
        <p:nvSpPr>
          <p:cNvPr id="33795" name="Rectangle 2"/>
          <p:cNvSpPr>
            <a:spLocks noGrp="1"/>
          </p:cNvSpPr>
          <p:nvPr>
            <p:ph type="title" idx="4294967295"/>
          </p:nvPr>
        </p:nvSpPr>
        <p:spPr>
          <a:xfrm>
            <a:off x="2438400" y="304800"/>
            <a:ext cx="8229600" cy="1143000"/>
          </a:xfrm>
        </p:spPr>
        <p:txBody>
          <a:bodyPr/>
          <a:lstStyle/>
          <a:p>
            <a:pPr algn="ctr" eaLnBrk="1" hangingPunct="1">
              <a:defRPr/>
            </a:pPr>
            <a:r>
              <a:rPr lang="ar-SA" sz="4000" b="1" dirty="0">
                <a:latin typeface="Times New Roman" pitchFamily="18" charset="0"/>
                <a:ea typeface="+mn-ea"/>
                <a:cs typeface="Simplified Arabic" pitchFamily="2" charset="-78"/>
              </a:rPr>
              <a:t>ثالثاً: معايير اختيار مشكلة البحث</a:t>
            </a:r>
            <a:endParaRPr lang="en-US" sz="4000" b="1" dirty="0">
              <a:latin typeface="Times New Roman" pitchFamily="18" charset="0"/>
              <a:ea typeface="+mn-ea"/>
              <a:cs typeface="Simplified Arabic" pitchFamily="2" charset="-78"/>
            </a:endParaRPr>
          </a:p>
        </p:txBody>
      </p:sp>
      <p:sp>
        <p:nvSpPr>
          <p:cNvPr id="49156" name="Rectangle 3"/>
          <p:cNvSpPr>
            <a:spLocks noGrp="1"/>
          </p:cNvSpPr>
          <p:nvPr>
            <p:ph type="body" idx="4294967295"/>
          </p:nvPr>
        </p:nvSpPr>
        <p:spPr/>
        <p:txBody>
          <a:bodyPr/>
          <a:lstStyle/>
          <a:p>
            <a:pPr algn="r" rtl="1" eaLnBrk="1" hangingPunct="1">
              <a:lnSpc>
                <a:spcPct val="90000"/>
              </a:lnSpc>
              <a:buFont typeface="Arial" pitchFamily="34" charset="0"/>
              <a:buNone/>
            </a:pPr>
            <a:r>
              <a:rPr lang="ar-SA" b="1" dirty="0"/>
              <a:t>1- معايير ذاتية</a:t>
            </a:r>
          </a:p>
          <a:p>
            <a:pPr algn="r" rtl="1" eaLnBrk="1" hangingPunct="1">
              <a:lnSpc>
                <a:spcPct val="90000"/>
              </a:lnSpc>
              <a:buFont typeface="Arial" pitchFamily="34" charset="0"/>
              <a:buNone/>
            </a:pPr>
            <a:r>
              <a:rPr lang="ar-SA" dirty="0"/>
              <a:t>تتعلق هذه المعايير  بشخصية الباحث وخبرته وإمكانياته وميوله وتتضمن هذه المعايير العناصر التالية:</a:t>
            </a:r>
          </a:p>
          <a:p>
            <a:pPr algn="r" rtl="1" eaLnBrk="1" hangingPunct="1">
              <a:lnSpc>
                <a:spcPct val="90000"/>
              </a:lnSpc>
              <a:buFont typeface="Wingdings" pitchFamily="2" charset="2"/>
              <a:buChar char="§"/>
            </a:pPr>
            <a:r>
              <a:rPr lang="ar-SA" dirty="0"/>
              <a:t>اهتمام الباحث</a:t>
            </a:r>
          </a:p>
          <a:p>
            <a:pPr algn="r" rtl="1" eaLnBrk="1" hangingPunct="1">
              <a:lnSpc>
                <a:spcPct val="90000"/>
              </a:lnSpc>
              <a:buFont typeface="Wingdings" pitchFamily="2" charset="2"/>
              <a:buChar char="§"/>
            </a:pPr>
            <a:r>
              <a:rPr lang="ar-SA" dirty="0"/>
              <a:t>قدرة الباحث</a:t>
            </a:r>
          </a:p>
          <a:p>
            <a:pPr algn="r" rtl="1" eaLnBrk="1" hangingPunct="1">
              <a:lnSpc>
                <a:spcPct val="90000"/>
              </a:lnSpc>
              <a:buFont typeface="Wingdings" pitchFamily="2" charset="2"/>
              <a:buChar char="§"/>
            </a:pPr>
            <a:r>
              <a:rPr lang="ar-SA" dirty="0"/>
              <a:t>توفر الإمكانيات المادية</a:t>
            </a:r>
          </a:p>
          <a:p>
            <a:pPr algn="r" rtl="1" eaLnBrk="1" hangingPunct="1">
              <a:lnSpc>
                <a:spcPct val="90000"/>
              </a:lnSpc>
              <a:buFont typeface="Wingdings" pitchFamily="2" charset="2"/>
              <a:buChar char="§"/>
            </a:pPr>
            <a:r>
              <a:rPr lang="ar-SA" dirty="0"/>
              <a:t>توفر المعلومات</a:t>
            </a:r>
          </a:p>
          <a:p>
            <a:pPr algn="r" rtl="1" eaLnBrk="1" hangingPunct="1">
              <a:lnSpc>
                <a:spcPct val="90000"/>
              </a:lnSpc>
              <a:buFont typeface="Wingdings" pitchFamily="2" charset="2"/>
              <a:buChar char="§"/>
            </a:pPr>
            <a:r>
              <a:rPr lang="ar-SA" dirty="0"/>
              <a:t>المساعدة الإدارية</a:t>
            </a:r>
            <a:endParaRPr lang="en-US" dirty="0">
              <a:cs typeface="Arial" pitchFamily="34" charset="0"/>
            </a:endParaRPr>
          </a:p>
        </p:txBody>
      </p:sp>
      <p:sp>
        <p:nvSpPr>
          <p:cNvPr id="49157" name="عنصر نائب لرقم الشريحة 4"/>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6530D79E-D69B-4027-9536-C77DB08D9B9F}" type="slidenum">
              <a:rPr lang="ar-SA" sz="1400"/>
              <a:pPr algn="l" eaLnBrk="1" hangingPunct="1"/>
              <a:t>32</a:t>
            </a:fld>
            <a:endParaRPr lang="en-US" sz="14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60943412"/>
      </p:ext>
    </p:extLst>
  </p:cSld>
  <p:clrMapOvr>
    <a:masterClrMapping/>
  </p:clrMapOvr>
  <mc:AlternateContent xmlns:mc="http://schemas.openxmlformats.org/markup-compatibility/2006" xmlns:p14="http://schemas.microsoft.com/office/powerpoint/2010/main">
    <mc:Choice Requires="p14">
      <p:transition spd="slow" p14:dur="2000" advTm="19176"/>
    </mc:Choice>
    <mc:Fallback xmlns="">
      <p:transition spd="slow" advTm="1917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BFDB52B4-E39A-4AA1-8C70-C7C6625959FA}" type="slidenum">
              <a:rPr lang="ar-SA" sz="1200">
                <a:solidFill>
                  <a:schemeClr val="tx1">
                    <a:tint val="75000"/>
                  </a:schemeClr>
                </a:solidFill>
              </a:rPr>
              <a:pPr>
                <a:defRPr/>
              </a:pPr>
              <a:t>33</a:t>
            </a:fld>
            <a:endParaRPr lang="ar-SA" sz="1200">
              <a:solidFill>
                <a:schemeClr val="tx1">
                  <a:tint val="75000"/>
                </a:schemeClr>
              </a:solidFill>
            </a:endParaRPr>
          </a:p>
        </p:txBody>
      </p:sp>
      <p:sp>
        <p:nvSpPr>
          <p:cNvPr id="50179" name="Rectangle 2"/>
          <p:cNvSpPr>
            <a:spLocks noGrp="1"/>
          </p:cNvSpPr>
          <p:nvPr>
            <p:ph type="title" idx="4294967295"/>
          </p:nvPr>
        </p:nvSpPr>
        <p:spPr/>
        <p:txBody>
          <a:bodyPr/>
          <a:lstStyle/>
          <a:p>
            <a:pPr algn="ctr" eaLnBrk="1" hangingPunct="1"/>
            <a:r>
              <a:rPr lang="ar-SA" b="1" dirty="0"/>
              <a:t>تابع – معايير اختيار المشكلة</a:t>
            </a:r>
            <a:endParaRPr lang="en-US" b="1" dirty="0">
              <a:cs typeface="Times New Roman" pitchFamily="18" charset="0"/>
            </a:endParaRPr>
          </a:p>
        </p:txBody>
      </p:sp>
      <p:sp>
        <p:nvSpPr>
          <p:cNvPr id="50180" name="Rectangle 3"/>
          <p:cNvSpPr>
            <a:spLocks noGrp="1"/>
          </p:cNvSpPr>
          <p:nvPr>
            <p:ph type="body" idx="4294967295"/>
          </p:nvPr>
        </p:nvSpPr>
        <p:spPr>
          <a:xfrm>
            <a:off x="1981200" y="1371600"/>
            <a:ext cx="8229600" cy="4953000"/>
          </a:xfrm>
        </p:spPr>
        <p:txBody>
          <a:bodyPr/>
          <a:lstStyle/>
          <a:p>
            <a:pPr algn="just" rtl="1" eaLnBrk="1" hangingPunct="1">
              <a:buFont typeface="Arial" pitchFamily="34" charset="0"/>
              <a:buNone/>
            </a:pPr>
            <a:r>
              <a:rPr lang="ar-SA" b="1" dirty="0"/>
              <a:t>2- معايير اجتماعية وعلمية</a:t>
            </a:r>
            <a:r>
              <a:rPr lang="ar-SA" dirty="0"/>
              <a:t>:</a:t>
            </a:r>
          </a:p>
          <a:p>
            <a:pPr algn="just" rtl="1" eaLnBrk="1" hangingPunct="1">
              <a:buFont typeface="Arial" pitchFamily="34" charset="0"/>
              <a:buNone/>
            </a:pPr>
            <a:r>
              <a:rPr lang="ar-SA" dirty="0"/>
              <a:t>	تتعلق هذه المعايير بمدى أهمية المشكلة التي يختارها الباحث وفائدتها العملية وانعكاسها على المجتمع ومساهمتها في تقدم العلم وتحقيق </a:t>
            </a:r>
            <a:r>
              <a:rPr lang="ar-SA" dirty="0" err="1"/>
              <a:t>انجازات</a:t>
            </a:r>
            <a:r>
              <a:rPr lang="ar-SA" dirty="0"/>
              <a:t> علمية، ومن هذه المعايير:</a:t>
            </a:r>
          </a:p>
          <a:p>
            <a:pPr algn="just" rtl="1" eaLnBrk="1" hangingPunct="1">
              <a:buFont typeface="Wingdings" pitchFamily="2" charset="2"/>
              <a:buChar char="§"/>
            </a:pPr>
            <a:r>
              <a:rPr lang="ar-SA" dirty="0"/>
              <a:t>الفائدة العملية للبحث</a:t>
            </a:r>
          </a:p>
          <a:p>
            <a:pPr algn="just" rtl="1" eaLnBrk="1" hangingPunct="1">
              <a:buFont typeface="Wingdings" pitchFamily="2" charset="2"/>
              <a:buChar char="§"/>
            </a:pPr>
            <a:r>
              <a:rPr lang="ar-SA" dirty="0"/>
              <a:t>مدى مساهمة البحث في تقدم المعرفة</a:t>
            </a:r>
          </a:p>
          <a:p>
            <a:pPr algn="just" rtl="1" eaLnBrk="1" hangingPunct="1">
              <a:buFont typeface="Wingdings" pitchFamily="2" charset="2"/>
              <a:buChar char="§"/>
            </a:pPr>
            <a:r>
              <a:rPr lang="ar-SA" dirty="0"/>
              <a:t>تعميم نتائج الدراسة</a:t>
            </a:r>
          </a:p>
          <a:p>
            <a:pPr algn="just" rtl="1" eaLnBrk="1" hangingPunct="1">
              <a:buFont typeface="Wingdings" pitchFamily="2" charset="2"/>
              <a:buChar char="§"/>
            </a:pPr>
            <a:r>
              <a:rPr lang="ar-SA" dirty="0"/>
              <a:t>مدى مساهمته في تنمية بحوث أخرى.</a:t>
            </a:r>
          </a:p>
        </p:txBody>
      </p:sp>
      <p:sp>
        <p:nvSpPr>
          <p:cNvPr id="50181" name="عنصر نائب لرقم الشريحة 4"/>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620E1298-7216-4C89-A9C6-96CEEE3B86D4}" type="slidenum">
              <a:rPr lang="ar-SA" sz="1400"/>
              <a:pPr algn="l" eaLnBrk="1" hangingPunct="1"/>
              <a:t>33</a:t>
            </a:fld>
            <a:endParaRPr lang="en-US" sz="140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6812352"/>
      </p:ext>
    </p:extLst>
  </p:cSld>
  <p:clrMapOvr>
    <a:masterClrMapping/>
  </p:clrMapOvr>
  <mc:AlternateContent xmlns:mc="http://schemas.openxmlformats.org/markup-compatibility/2006" xmlns:p14="http://schemas.microsoft.com/office/powerpoint/2010/main">
    <mc:Choice Requires="p14">
      <p:transition spd="slow" p14:dur="2000" advTm="63983"/>
    </mc:Choice>
    <mc:Fallback xmlns="">
      <p:transition spd="slow" advTm="6398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66250B3F-4855-4168-B365-A5A72CB57F2F}" type="slidenum">
              <a:rPr lang="ar-SA" sz="1200">
                <a:solidFill>
                  <a:schemeClr val="tx1">
                    <a:tint val="75000"/>
                  </a:schemeClr>
                </a:solidFill>
              </a:rPr>
              <a:pPr>
                <a:defRPr/>
              </a:pPr>
              <a:t>34</a:t>
            </a:fld>
            <a:endParaRPr lang="ar-SA" sz="1200">
              <a:solidFill>
                <a:schemeClr val="tx1">
                  <a:tint val="75000"/>
                </a:schemeClr>
              </a:solidFill>
            </a:endParaRPr>
          </a:p>
        </p:txBody>
      </p:sp>
      <p:sp>
        <p:nvSpPr>
          <p:cNvPr id="51203" name="Rectangle 2"/>
          <p:cNvSpPr>
            <a:spLocks noGrp="1"/>
          </p:cNvSpPr>
          <p:nvPr>
            <p:ph type="title" idx="4294967295"/>
          </p:nvPr>
        </p:nvSpPr>
        <p:spPr/>
        <p:txBody>
          <a:bodyPr/>
          <a:lstStyle/>
          <a:p>
            <a:pPr algn="ctr" eaLnBrk="1" hangingPunct="1"/>
            <a:r>
              <a:rPr lang="ar-SA" b="1" dirty="0"/>
              <a:t>تابع – اختيار مشكلة البحث</a:t>
            </a:r>
            <a:endParaRPr lang="en-US" b="1" dirty="0">
              <a:cs typeface="Times New Roman" pitchFamily="18" charset="0"/>
            </a:endParaRPr>
          </a:p>
        </p:txBody>
      </p:sp>
      <p:sp>
        <p:nvSpPr>
          <p:cNvPr id="51204" name="Rectangle 3"/>
          <p:cNvSpPr>
            <a:spLocks noGrp="1"/>
          </p:cNvSpPr>
          <p:nvPr>
            <p:ph type="body" idx="4294967295"/>
          </p:nvPr>
        </p:nvSpPr>
        <p:spPr/>
        <p:txBody>
          <a:bodyPr/>
          <a:lstStyle/>
          <a:p>
            <a:pPr algn="just" rtl="1" eaLnBrk="1" hangingPunct="1"/>
            <a:r>
              <a:rPr lang="ar-SA" dirty="0"/>
              <a:t>بالإضافة إلى الخصائص </a:t>
            </a:r>
            <a:r>
              <a:rPr lang="ar-SA" dirty="0" err="1"/>
              <a:t>او</a:t>
            </a:r>
            <a:r>
              <a:rPr lang="ar-SA" dirty="0"/>
              <a:t> المعايير السابقة لاختيار مشكلة البحث ينبغي </a:t>
            </a:r>
            <a:r>
              <a:rPr lang="ar-SA" dirty="0" err="1"/>
              <a:t>ان</a:t>
            </a:r>
            <a:r>
              <a:rPr lang="ar-SA" dirty="0"/>
              <a:t> تكون مشكلة البحث أساسا قابلة للبحث حيث </a:t>
            </a:r>
            <a:r>
              <a:rPr lang="ar-SA" dirty="0" err="1"/>
              <a:t>ان</a:t>
            </a:r>
            <a:r>
              <a:rPr lang="ar-SA" dirty="0"/>
              <a:t> بعض المشاكل الأخلاقية والدينية والفلسفية غير قابلة للبحث أصلا.</a:t>
            </a:r>
          </a:p>
          <a:p>
            <a:pPr algn="just" rtl="1" eaLnBrk="1" hangingPunct="1"/>
            <a:r>
              <a:rPr lang="ar-SA" dirty="0" err="1"/>
              <a:t>ان</a:t>
            </a:r>
            <a:r>
              <a:rPr lang="ar-SA" dirty="0"/>
              <a:t> اختيار مشكلة البحث يعتبر من اصعب واهم خطوة تواجه الباحث خاصة بالنسبة ل</a:t>
            </a:r>
            <a:r>
              <a:rPr lang="ar-YE" dirty="0"/>
              <a:t>ل</a:t>
            </a:r>
            <a:r>
              <a:rPr lang="ar-SA" dirty="0"/>
              <a:t>طلاب ولذلك يفضل </a:t>
            </a:r>
            <a:r>
              <a:rPr lang="ar-SA" dirty="0" err="1"/>
              <a:t>ان</a:t>
            </a:r>
            <a:r>
              <a:rPr lang="ar-SA" dirty="0"/>
              <a:t> يتم اختيار مشكلة البحث في ضوء تخصص الطالب ومعرفته العلمية الجيدة في مجال مشكلة البحث الذي يختاره.</a:t>
            </a:r>
            <a:endParaRPr lang="en-US" dirty="0">
              <a:cs typeface="Arial" pitchFamily="34" charset="0"/>
            </a:endParaRPr>
          </a:p>
        </p:txBody>
      </p:sp>
      <p:sp>
        <p:nvSpPr>
          <p:cNvPr id="51205" name="عنصر نائب لرقم الشريحة 4"/>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9F6417BB-3619-4D1B-9AC0-31ECA1A71065}" type="slidenum">
              <a:rPr lang="ar-SA" sz="1400"/>
              <a:pPr algn="l" eaLnBrk="1" hangingPunct="1"/>
              <a:t>34</a:t>
            </a:fld>
            <a:endParaRPr lang="en-US" sz="140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1317625"/>
      </p:ext>
    </p:extLst>
  </p:cSld>
  <p:clrMapOvr>
    <a:masterClrMapping/>
  </p:clrMapOvr>
  <mc:AlternateContent xmlns:mc="http://schemas.openxmlformats.org/markup-compatibility/2006" xmlns:p14="http://schemas.microsoft.com/office/powerpoint/2010/main">
    <mc:Choice Requires="p14">
      <p:transition spd="slow" p14:dur="2000" advTm="60020"/>
    </mc:Choice>
    <mc:Fallback xmlns="">
      <p:transition spd="slow" advTm="6002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33DCFF5B-641A-46CC-9EF6-8358A116018B}" type="slidenum">
              <a:rPr lang="ar-SA" sz="1200">
                <a:solidFill>
                  <a:schemeClr val="tx1">
                    <a:tint val="75000"/>
                  </a:schemeClr>
                </a:solidFill>
              </a:rPr>
              <a:pPr>
                <a:defRPr/>
              </a:pPr>
              <a:t>35</a:t>
            </a:fld>
            <a:endParaRPr lang="ar-SA" sz="1200">
              <a:solidFill>
                <a:schemeClr val="tx1">
                  <a:tint val="75000"/>
                </a:schemeClr>
              </a:solidFill>
            </a:endParaRPr>
          </a:p>
        </p:txBody>
      </p:sp>
      <p:sp>
        <p:nvSpPr>
          <p:cNvPr id="52227" name="Rectangle 2"/>
          <p:cNvSpPr>
            <a:spLocks noGrp="1"/>
          </p:cNvSpPr>
          <p:nvPr>
            <p:ph type="title" idx="4294967295"/>
          </p:nvPr>
        </p:nvSpPr>
        <p:spPr/>
        <p:txBody>
          <a:bodyPr/>
          <a:lstStyle/>
          <a:p>
            <a:pPr algn="ctr" eaLnBrk="1" hangingPunct="1"/>
            <a:r>
              <a:rPr lang="ar-SA" sz="3200" b="1" dirty="0"/>
              <a:t>نموذج تقييم مشكلة البحث</a:t>
            </a:r>
            <a:br>
              <a:rPr lang="ar-SA" sz="3200" b="1" dirty="0"/>
            </a:br>
            <a:r>
              <a:rPr lang="ar-SA" sz="3200" b="1" dirty="0"/>
              <a:t>(معايير تقييم جودة المشكلة)</a:t>
            </a:r>
            <a:endParaRPr lang="en-US" sz="3200" b="1" dirty="0">
              <a:cs typeface="Times New Roman" pitchFamily="18" charset="0"/>
            </a:endParaRPr>
          </a:p>
        </p:txBody>
      </p:sp>
      <p:sp>
        <p:nvSpPr>
          <p:cNvPr id="52228" name="Rectangle 3"/>
          <p:cNvSpPr>
            <a:spLocks noGrp="1"/>
          </p:cNvSpPr>
          <p:nvPr>
            <p:ph type="body" idx="4294967295"/>
          </p:nvPr>
        </p:nvSpPr>
        <p:spPr/>
        <p:txBody>
          <a:bodyPr>
            <a:normAutofit/>
          </a:bodyPr>
          <a:lstStyle/>
          <a:p>
            <a:pPr marL="533400" indent="-533400" algn="r" rtl="1">
              <a:buNone/>
            </a:pPr>
            <a:r>
              <a:rPr lang="ar-SA" dirty="0"/>
              <a:t>هناك عدد من المعايير التي يمكن </a:t>
            </a:r>
            <a:r>
              <a:rPr lang="ar-SA" dirty="0" err="1"/>
              <a:t>ان</a:t>
            </a:r>
            <a:r>
              <a:rPr lang="ar-SA" dirty="0"/>
              <a:t> تساعد الطالب في تحديد مدى جودة المشكلة التي يختارها ومن هذه المعايير:</a:t>
            </a:r>
          </a:p>
          <a:p>
            <a:pPr marL="533400" indent="-533400" algn="r" rtl="1">
              <a:buFont typeface="Wingdings" pitchFamily="2" charset="2"/>
              <a:buChar char="Ø"/>
            </a:pPr>
            <a:r>
              <a:rPr lang="ar-SA" dirty="0"/>
              <a:t>هل تعالج المشكلة موضوعا حديثا </a:t>
            </a:r>
            <a:r>
              <a:rPr lang="ar-SA" dirty="0" err="1"/>
              <a:t>ام</a:t>
            </a:r>
            <a:r>
              <a:rPr lang="ar-SA" dirty="0"/>
              <a:t> موضوعا مكررا ؟</a:t>
            </a:r>
          </a:p>
          <a:p>
            <a:pPr marL="533400" indent="-533400" algn="r" rtl="1">
              <a:buFont typeface="Wingdings" pitchFamily="2" charset="2"/>
              <a:buChar char="Ø"/>
            </a:pPr>
            <a:r>
              <a:rPr lang="ar-SA" dirty="0"/>
              <a:t>هل سيسهم هذا الموضوع في إضافة علمية معينة ؟</a:t>
            </a:r>
          </a:p>
          <a:p>
            <a:pPr marL="533400" indent="-533400" algn="r" rtl="1">
              <a:buFont typeface="Wingdings" pitchFamily="2" charset="2"/>
              <a:buChar char="Ø"/>
            </a:pPr>
            <a:r>
              <a:rPr lang="ar-SA" dirty="0"/>
              <a:t>هل تمت صياغة المشكلة بعبارات محددة وواضحة ؟</a:t>
            </a:r>
          </a:p>
          <a:p>
            <a:pPr marL="533400" indent="-533400" algn="r" rtl="1">
              <a:buFont typeface="Wingdings" pitchFamily="2" charset="2"/>
              <a:buChar char="Ø"/>
            </a:pPr>
            <a:r>
              <a:rPr lang="ar-SA" dirty="0"/>
              <a:t>ما هو المتغير </a:t>
            </a:r>
            <a:r>
              <a:rPr lang="ar-EG" dirty="0" smtClean="0"/>
              <a:t>أ</a:t>
            </a:r>
            <a:r>
              <a:rPr lang="ar-SA" dirty="0" smtClean="0"/>
              <a:t>و </a:t>
            </a:r>
            <a:r>
              <a:rPr lang="ar-SA" dirty="0"/>
              <a:t>المتغيرات التابعة لمشكلة بحثك ؟</a:t>
            </a:r>
          </a:p>
          <a:p>
            <a:pPr marL="533400" indent="-533400" algn="r" rtl="1">
              <a:buFont typeface="Wingdings" pitchFamily="2" charset="2"/>
              <a:buChar char="Ø"/>
            </a:pPr>
            <a:r>
              <a:rPr lang="ar-SA" dirty="0"/>
              <a:t>ما هو المتغير </a:t>
            </a:r>
            <a:r>
              <a:rPr lang="ar-EG" dirty="0" smtClean="0"/>
              <a:t>أ</a:t>
            </a:r>
            <a:r>
              <a:rPr lang="ar-SA" dirty="0" smtClean="0"/>
              <a:t>و </a:t>
            </a:r>
            <a:r>
              <a:rPr lang="ar-SA" dirty="0"/>
              <a:t>المتغيرات المستقلة لمشكلة بحثك ؟</a:t>
            </a:r>
          </a:p>
          <a:p>
            <a:pPr marL="533400" indent="-533400" algn="r" rtl="1">
              <a:buFont typeface="Wingdings" pitchFamily="2" charset="2"/>
              <a:buChar char="Ø"/>
            </a:pPr>
            <a:r>
              <a:rPr lang="ar-SA" dirty="0"/>
              <a:t>ما هو نوع وطبيعة العلاقة المتوقعة بين متغيرات مشكلة بحثك ؟</a:t>
            </a:r>
            <a:endParaRPr lang="en-US" dirty="0">
              <a:cs typeface="Arial" pitchFamily="34" charset="0"/>
            </a:endParaRPr>
          </a:p>
        </p:txBody>
      </p:sp>
      <p:sp>
        <p:nvSpPr>
          <p:cNvPr id="52229" name="عنصر نائب لرقم الشريحة 4"/>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5D84285-F7F6-4DE5-9182-A10320239987}" type="slidenum">
              <a:rPr lang="ar-SA" sz="1400"/>
              <a:pPr algn="l" eaLnBrk="1" hangingPunct="1"/>
              <a:t>35</a:t>
            </a:fld>
            <a:endParaRPr lang="en-US" sz="140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4106"/>
            <a:ext cx="2305141" cy="1076343"/>
          </a:xfrm>
          <a:prstGeom prst="rect">
            <a:avLst/>
          </a:prstGeom>
        </p:spPr>
      </p:pic>
    </p:spTree>
    <p:extLst>
      <p:ext uri="{BB962C8B-B14F-4D97-AF65-F5344CB8AC3E}">
        <p14:creationId xmlns:p14="http://schemas.microsoft.com/office/powerpoint/2010/main" val="3825665539"/>
      </p:ext>
    </p:extLst>
  </p:cSld>
  <p:clrMapOvr>
    <a:masterClrMapping/>
  </p:clrMapOvr>
  <mc:AlternateContent xmlns:mc="http://schemas.openxmlformats.org/markup-compatibility/2006" xmlns:p14="http://schemas.microsoft.com/office/powerpoint/2010/main">
    <mc:Choice Requires="p14">
      <p:transition spd="slow" p14:dur="2000" advTm="60213"/>
    </mc:Choice>
    <mc:Fallback xmlns="">
      <p:transition spd="slow" advTm="6021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5748F3D3-FF5D-4B21-8634-A9EE78B0794F}" type="slidenum">
              <a:rPr lang="ar-SA" sz="1200">
                <a:solidFill>
                  <a:schemeClr val="tx1">
                    <a:tint val="75000"/>
                  </a:schemeClr>
                </a:solidFill>
              </a:rPr>
              <a:pPr>
                <a:defRPr/>
              </a:pPr>
              <a:t>36</a:t>
            </a:fld>
            <a:endParaRPr lang="ar-SA" sz="1200">
              <a:solidFill>
                <a:schemeClr val="tx1">
                  <a:tint val="75000"/>
                </a:schemeClr>
              </a:solidFill>
            </a:endParaRPr>
          </a:p>
        </p:txBody>
      </p:sp>
      <p:sp>
        <p:nvSpPr>
          <p:cNvPr id="53251" name="Rectangle 2"/>
          <p:cNvSpPr>
            <a:spLocks noGrp="1"/>
          </p:cNvSpPr>
          <p:nvPr>
            <p:ph type="title" idx="4294967295"/>
          </p:nvPr>
        </p:nvSpPr>
        <p:spPr/>
        <p:txBody>
          <a:bodyPr/>
          <a:lstStyle/>
          <a:p>
            <a:pPr algn="ctr" eaLnBrk="1" hangingPunct="1"/>
            <a:r>
              <a:rPr lang="ar-SA" b="1" dirty="0"/>
              <a:t>تابع – معايير تقييم المشكلة</a:t>
            </a:r>
            <a:endParaRPr lang="en-US" b="1" dirty="0">
              <a:cs typeface="Times New Roman" pitchFamily="18" charset="0"/>
            </a:endParaRPr>
          </a:p>
        </p:txBody>
      </p:sp>
      <p:sp>
        <p:nvSpPr>
          <p:cNvPr id="53252" name="Rectangle 3"/>
          <p:cNvSpPr>
            <a:spLocks noGrp="1"/>
          </p:cNvSpPr>
          <p:nvPr>
            <p:ph type="body" idx="4294967295"/>
          </p:nvPr>
        </p:nvSpPr>
        <p:spPr/>
        <p:txBody>
          <a:bodyPr/>
          <a:lstStyle/>
          <a:p>
            <a:pPr algn="r" rtl="1" eaLnBrk="1" hangingPunct="1">
              <a:buFont typeface="Wingdings" pitchFamily="2" charset="2"/>
              <a:buChar char="Ø"/>
            </a:pPr>
            <a:r>
              <a:rPr lang="ar-SA" dirty="0"/>
              <a:t> ما هي حدود مشكلة بحثك ؟</a:t>
            </a:r>
          </a:p>
          <a:p>
            <a:pPr algn="r" rtl="1" eaLnBrk="1" hangingPunct="1">
              <a:buFont typeface="Wingdings" pitchFamily="2" charset="2"/>
              <a:buChar char="Ø"/>
            </a:pPr>
            <a:r>
              <a:rPr lang="ar-SA" dirty="0"/>
              <a:t> هل المشكلة صالحة للدراسة والبحث ؟</a:t>
            </a:r>
          </a:p>
          <a:p>
            <a:pPr algn="r" rtl="1" eaLnBrk="1" hangingPunct="1">
              <a:buFont typeface="Wingdings" pitchFamily="2" charset="2"/>
              <a:buChar char="Ø"/>
            </a:pPr>
            <a:r>
              <a:rPr lang="ar-SA" dirty="0"/>
              <a:t> هل تتوفر لديك المراجع الأساسية حول مشكلة بحثك ؟</a:t>
            </a:r>
          </a:p>
          <a:p>
            <a:pPr algn="r" rtl="1" eaLnBrk="1" hangingPunct="1">
              <a:buFont typeface="Wingdings" pitchFamily="2" charset="2"/>
              <a:buChar char="Ø"/>
            </a:pPr>
            <a:r>
              <a:rPr lang="ar-SA" dirty="0"/>
              <a:t> هل تتوفر بيانات المتغيرات المدروسة في مشكلة بحثك ؟</a:t>
            </a:r>
          </a:p>
          <a:p>
            <a:pPr algn="r" rtl="1" eaLnBrk="1" hangingPunct="1">
              <a:buFont typeface="Wingdings" pitchFamily="2" charset="2"/>
              <a:buChar char="Ø"/>
            </a:pPr>
            <a:r>
              <a:rPr lang="ar-SA" dirty="0"/>
              <a:t> هل لديك فهم كافي والقدرات والمهارات العلمية اللازمة لدراسة مشكلة بحثك ؟</a:t>
            </a:r>
          </a:p>
          <a:p>
            <a:pPr algn="r" rtl="1" eaLnBrk="1" hangingPunct="1">
              <a:buFont typeface="Wingdings" pitchFamily="2" charset="2"/>
              <a:buChar char="Ø"/>
            </a:pPr>
            <a:r>
              <a:rPr lang="ar-SA" dirty="0"/>
              <a:t> هل تتوقع إنجاز</a:t>
            </a:r>
            <a:r>
              <a:rPr lang="ar-YE" dirty="0"/>
              <a:t> حل</a:t>
            </a:r>
            <a:r>
              <a:rPr lang="ar-SA" dirty="0"/>
              <a:t> </a:t>
            </a:r>
            <a:r>
              <a:rPr lang="ar-YE" dirty="0"/>
              <a:t>ل</a:t>
            </a:r>
            <a:r>
              <a:rPr lang="ar-SA" dirty="0"/>
              <a:t>هذه المشكلة في وقت مناسب ؟</a:t>
            </a:r>
          </a:p>
          <a:p>
            <a:pPr algn="r" rtl="1" eaLnBrk="1" hangingPunct="1">
              <a:buFont typeface="Arial" pitchFamily="34" charset="0"/>
              <a:buNone/>
            </a:pPr>
            <a:endParaRPr lang="en-US" dirty="0">
              <a:cs typeface="Arial" pitchFamily="34" charset="0"/>
            </a:endParaRPr>
          </a:p>
        </p:txBody>
      </p:sp>
      <p:sp>
        <p:nvSpPr>
          <p:cNvPr id="53253" name="عنصر نائب لرقم الشريحة 4"/>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5ADEB88B-632F-4D15-A534-86A4FC94CC7B}" type="slidenum">
              <a:rPr lang="ar-SA" sz="1400"/>
              <a:pPr algn="l" eaLnBrk="1" hangingPunct="1"/>
              <a:t>36</a:t>
            </a:fld>
            <a:endParaRPr lang="en-US" sz="140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9383250"/>
      </p:ext>
    </p:extLst>
  </p:cSld>
  <p:clrMapOvr>
    <a:masterClrMapping/>
  </p:clrMapOvr>
  <mc:AlternateContent xmlns:mc="http://schemas.openxmlformats.org/markup-compatibility/2006" xmlns:p14="http://schemas.microsoft.com/office/powerpoint/2010/main">
    <mc:Choice Requires="p14">
      <p:transition spd="slow" p14:dur="2000" advTm="39369"/>
    </mc:Choice>
    <mc:Fallback xmlns="">
      <p:transition spd="slow" advTm="3936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marL="0" marR="0" lvl="0" indent="0" algn="l" defTabSz="914400" rtl="0" eaLnBrk="1" fontAlgn="auto" latinLnBrk="0" hangingPunct="1">
              <a:lnSpc>
                <a:spcPct val="100000"/>
              </a:lnSpc>
              <a:spcBef>
                <a:spcPts val="0"/>
              </a:spcBef>
              <a:spcAft>
                <a:spcPts val="0"/>
              </a:spcAft>
              <a:buClrTx/>
              <a:buSzTx/>
              <a:buFontTx/>
              <a:buNone/>
              <a:tabLst/>
              <a:defRPr/>
            </a:pPr>
            <a:fld id="{388ECCAE-BF56-41C6-99A4-C90F6CA7D04C}" type="slidenum">
              <a:rPr kumimoji="0" lang="ar-SA" sz="1200" b="0" i="0" u="none" strike="noStrike" kern="1200" cap="none" spc="0" normalizeH="0" baseline="0" noProof="0">
                <a:ln>
                  <a:noFill/>
                </a:ln>
                <a:solidFill>
                  <a:prstClr val="black">
                    <a:tint val="75000"/>
                  </a:prstClr>
                </a:solidFill>
                <a:effectLst/>
                <a:uLnTx/>
                <a:uFillTx/>
                <a:latin typeface="Calibri"/>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37</a:t>
            </a:fld>
            <a:endParaRPr kumimoji="0" lang="ar-SA" sz="1200" b="0" i="0" u="none" strike="noStrike" kern="1200" cap="none" spc="0" normalizeH="0" baseline="0" noProof="0">
              <a:ln>
                <a:noFill/>
              </a:ln>
              <a:solidFill>
                <a:prstClr val="black">
                  <a:tint val="75000"/>
                </a:prstClr>
              </a:solidFill>
              <a:effectLst/>
              <a:uLnTx/>
              <a:uFillTx/>
              <a:latin typeface="Calibri"/>
              <a:ea typeface="+mn-ea"/>
              <a:cs typeface="Arial" panose="020B0604020202020204" pitchFamily="34" charset="0"/>
            </a:endParaRPr>
          </a:p>
        </p:txBody>
      </p:sp>
      <p:sp>
        <p:nvSpPr>
          <p:cNvPr id="58371" name="Rectangle 2"/>
          <p:cNvSpPr>
            <a:spLocks noGrp="1"/>
          </p:cNvSpPr>
          <p:nvPr>
            <p:ph type="title" idx="4294967295"/>
          </p:nvPr>
        </p:nvSpPr>
        <p:spPr>
          <a:xfrm>
            <a:off x="1981200" y="228600"/>
            <a:ext cx="8229600" cy="1143000"/>
          </a:xfrm>
        </p:spPr>
        <p:txBody>
          <a:bodyPr/>
          <a:lstStyle/>
          <a:p>
            <a:pPr algn="ctr" eaLnBrk="1" hangingPunct="1"/>
            <a:r>
              <a:rPr lang="ar-SA" sz="4000" b="1" dirty="0">
                <a:cs typeface="Simplified Arabic" pitchFamily="18" charset="-78"/>
              </a:rPr>
              <a:t>3- صياغة المشكلة</a:t>
            </a:r>
            <a:endParaRPr lang="en-US" sz="4000" b="1" dirty="0">
              <a:cs typeface="Simplified Arabic" pitchFamily="18" charset="-78"/>
            </a:endParaRPr>
          </a:p>
        </p:txBody>
      </p:sp>
      <p:sp>
        <p:nvSpPr>
          <p:cNvPr id="39940" name="Rectangle 3"/>
          <p:cNvSpPr>
            <a:spLocks noGrp="1"/>
          </p:cNvSpPr>
          <p:nvPr>
            <p:ph type="body" idx="4294967295"/>
          </p:nvPr>
        </p:nvSpPr>
        <p:spPr>
          <a:xfrm>
            <a:off x="1981200" y="1066801"/>
            <a:ext cx="8229600" cy="5059363"/>
          </a:xfrm>
        </p:spPr>
        <p:txBody>
          <a:bodyPr>
            <a:normAutofit/>
          </a:bodyPr>
          <a:lstStyle/>
          <a:p>
            <a:pPr algn="r" rtl="1" eaLnBrk="1" hangingPunct="1">
              <a:lnSpc>
                <a:spcPct val="90000"/>
              </a:lnSpc>
            </a:pPr>
            <a:r>
              <a:rPr lang="ar-SA" dirty="0"/>
              <a:t>الصياغة الجيدة للمشكلة تبين بصفة عامة المتغيرات التي تثير اهتمام الباحث والعلاقة المحددة بين هذه المتغيرات التي ستقوم ببحثها.</a:t>
            </a:r>
          </a:p>
          <a:p>
            <a:pPr algn="r" rtl="1" eaLnBrk="1" hangingPunct="1"/>
            <a:endParaRPr lang="ar-SA" b="1" dirty="0"/>
          </a:p>
          <a:p>
            <a:pPr algn="r" rtl="1" eaLnBrk="1" hangingPunct="1"/>
            <a:r>
              <a:rPr lang="ar-SA" b="1" dirty="0"/>
              <a:t>بشكل عام هناك طريقتين لصياغة المشكلة</a:t>
            </a:r>
            <a:r>
              <a:rPr lang="ar-SA" dirty="0"/>
              <a:t>:</a:t>
            </a:r>
          </a:p>
          <a:p>
            <a:pPr algn="r" rtl="1" eaLnBrk="1" hangingPunct="1">
              <a:buFont typeface="Arial" pitchFamily="34" charset="0"/>
              <a:buNone/>
            </a:pPr>
            <a:endParaRPr lang="ar-SA" dirty="0"/>
          </a:p>
          <a:p>
            <a:pPr algn="r" rtl="1" eaLnBrk="1" hangingPunct="1">
              <a:buFont typeface="Arial" pitchFamily="34" charset="0"/>
              <a:buNone/>
            </a:pPr>
            <a:r>
              <a:rPr lang="ar-SA" b="1" dirty="0"/>
              <a:t>الطريقة الأولى: الصياغة اللفظية أو </a:t>
            </a:r>
            <a:r>
              <a:rPr lang="ar-SA" b="1" dirty="0" smtClean="0"/>
              <a:t>التق</a:t>
            </a:r>
            <a:r>
              <a:rPr lang="ar-EG" b="1" dirty="0"/>
              <a:t>ر</a:t>
            </a:r>
            <a:r>
              <a:rPr lang="ar-SA" b="1" dirty="0" smtClean="0"/>
              <a:t>يرية </a:t>
            </a:r>
            <a:r>
              <a:rPr lang="ar-SA" b="1" dirty="0"/>
              <a:t>ومن أمثلتها: </a:t>
            </a:r>
          </a:p>
          <a:p>
            <a:pPr algn="r" rtl="1">
              <a:buFont typeface="Wingdings" pitchFamily="2" charset="2"/>
              <a:buChar char="v"/>
            </a:pPr>
            <a:r>
              <a:rPr lang="ar-SA" dirty="0"/>
              <a:t>  "أثر تطبيق إدارة الموارد البشرية الاستراتيجية على أداء المؤسسات الحكومية في المملكة العربية السعودية في ظل رؤية 2030."</a:t>
            </a:r>
          </a:p>
          <a:p>
            <a:pPr algn="r" rtl="1" eaLnBrk="1" hangingPunct="1">
              <a:buFont typeface="Wingdings" pitchFamily="2" charset="2"/>
              <a:buChar char="v"/>
            </a:pPr>
            <a:r>
              <a:rPr lang="ar-SA" dirty="0" smtClean="0"/>
              <a:t>  تتركز مشكلة الدراسة في محاولة التعرف على العوامل المؤثرة على ربحية البنوك التجارية الوطنية في النظام المصرفي الفلسطيني.</a:t>
            </a:r>
            <a:endParaRPr lang="en-US" dirty="0" smtClean="0">
              <a:cs typeface="Arial" pitchFamily="34" charset="0"/>
            </a:endParaRPr>
          </a:p>
          <a:p>
            <a:pPr algn="r" rtl="1" eaLnBrk="1" hangingPunct="1">
              <a:lnSpc>
                <a:spcPct val="90000"/>
              </a:lnSpc>
            </a:pPr>
            <a:endParaRPr lang="ar-SA" dirty="0"/>
          </a:p>
          <a:p>
            <a:pPr algn="r" rtl="1" eaLnBrk="1" hangingPunct="1">
              <a:lnSpc>
                <a:spcPct val="90000"/>
              </a:lnSpc>
              <a:buFont typeface="Arial" pitchFamily="34" charset="0"/>
              <a:buNone/>
            </a:pPr>
            <a:endParaRPr lang="en-US" dirty="0">
              <a:cs typeface="Arial" pitchFamily="34" charset="0"/>
            </a:endParaRPr>
          </a:p>
        </p:txBody>
      </p:sp>
      <p:sp>
        <p:nvSpPr>
          <p:cNvPr id="58373" name="عنصر نائب لرقم الشريحة 4"/>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B461127-7418-434F-B0C8-F8692691478D}" type="slidenum">
              <a:rPr kumimoji="0" lang="ar-SA" sz="1400" b="0" i="0" u="none" strike="noStrike" kern="1200" cap="none" spc="0" normalizeH="0" baseline="0" noProof="0">
                <a:ln>
                  <a:noFill/>
                </a:ln>
                <a:solidFill>
                  <a:prstClr val="black"/>
                </a:solidFill>
                <a:effectLst/>
                <a:uLnTx/>
                <a:uFillTx/>
                <a:latin typeface="Arial" pitchFamily="34" charset="0"/>
                <a:ea typeface="+mn-ea"/>
                <a:cs typeface="Arial"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37</a:t>
            </a:fld>
            <a:endParaRPr kumimoji="0" lang="en-US" sz="1400" b="0" i="0" u="none" strike="noStrike" kern="1200" cap="none" spc="0" normalizeH="0" baseline="0" noProof="0">
              <a:ln>
                <a:noFill/>
              </a:ln>
              <a:solidFill>
                <a:prstClr val="black"/>
              </a:solidFill>
              <a:effectLst/>
              <a:uLnTx/>
              <a:uFillTx/>
              <a:latin typeface="Arial" pitchFamily="34" charset="0"/>
              <a:ea typeface="+mn-ea"/>
              <a:cs typeface="Arial"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1085332487"/>
      </p:ext>
    </p:extLst>
  </p:cSld>
  <p:clrMapOvr>
    <a:masterClrMapping/>
  </p:clrMapOvr>
  <mc:AlternateContent xmlns:mc="http://schemas.openxmlformats.org/markup-compatibility/2006" xmlns:p14="http://schemas.microsoft.com/office/powerpoint/2010/main">
    <mc:Choice Requires="p14">
      <p:transition spd="slow" p14:dur="2000" advTm="43056"/>
    </mc:Choice>
    <mc:Fallback xmlns="">
      <p:transition spd="slow" advTm="4305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9940">
                                            <p:txEl>
                                              <p:pRg st="0" end="0"/>
                                            </p:txEl>
                                          </p:spTgt>
                                        </p:tgtEl>
                                        <p:attrNameLst>
                                          <p:attrName>style.visibility</p:attrName>
                                        </p:attrNameLst>
                                      </p:cBhvr>
                                      <p:to>
                                        <p:strVal val="visible"/>
                                      </p:to>
                                    </p:set>
                                    <p:anim calcmode="lin" valueType="num">
                                      <p:cBhvr additive="base">
                                        <p:cTn id="7" dur="500" fill="hold"/>
                                        <p:tgtEl>
                                          <p:spTgt spid="3994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994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9940">
                                            <p:txEl>
                                              <p:pRg st="2" end="2"/>
                                            </p:txEl>
                                          </p:spTgt>
                                        </p:tgtEl>
                                        <p:attrNameLst>
                                          <p:attrName>style.visibility</p:attrName>
                                        </p:attrNameLst>
                                      </p:cBhvr>
                                      <p:to>
                                        <p:strVal val="visible"/>
                                      </p:to>
                                    </p:set>
                                    <p:anim calcmode="lin" valueType="num">
                                      <p:cBhvr additive="base">
                                        <p:cTn id="13" dur="500" fill="hold"/>
                                        <p:tgtEl>
                                          <p:spTgt spid="3994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994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9940">
                                            <p:txEl>
                                              <p:pRg st="4" end="4"/>
                                            </p:txEl>
                                          </p:spTgt>
                                        </p:tgtEl>
                                        <p:attrNameLst>
                                          <p:attrName>style.visibility</p:attrName>
                                        </p:attrNameLst>
                                      </p:cBhvr>
                                      <p:to>
                                        <p:strVal val="visible"/>
                                      </p:to>
                                    </p:set>
                                    <p:anim calcmode="lin" valueType="num">
                                      <p:cBhvr additive="base">
                                        <p:cTn id="19" dur="500" fill="hold"/>
                                        <p:tgtEl>
                                          <p:spTgt spid="39940">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994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9940">
                                            <p:txEl>
                                              <p:pRg st="5" end="5"/>
                                            </p:txEl>
                                          </p:spTgt>
                                        </p:tgtEl>
                                        <p:attrNameLst>
                                          <p:attrName>style.visibility</p:attrName>
                                        </p:attrNameLst>
                                      </p:cBhvr>
                                      <p:to>
                                        <p:strVal val="visible"/>
                                      </p:to>
                                    </p:set>
                                    <p:anim calcmode="lin" valueType="num">
                                      <p:cBhvr additive="base">
                                        <p:cTn id="25" dur="500" fill="hold"/>
                                        <p:tgtEl>
                                          <p:spTgt spid="39940">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994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9940">
                                            <p:txEl>
                                              <p:pRg st="6" end="6"/>
                                            </p:txEl>
                                          </p:spTgt>
                                        </p:tgtEl>
                                        <p:attrNameLst>
                                          <p:attrName>style.visibility</p:attrName>
                                        </p:attrNameLst>
                                      </p:cBhvr>
                                      <p:to>
                                        <p:strVal val="visible"/>
                                      </p:to>
                                    </p:set>
                                    <p:anim calcmode="lin" valueType="num">
                                      <p:cBhvr additive="base">
                                        <p:cTn id="31" dur="500" fill="hold"/>
                                        <p:tgtEl>
                                          <p:spTgt spid="39940">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9940">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CC6E1F5E-3DF5-4F4E-854C-8986C516F89C}" type="slidenum">
              <a:rPr lang="ar-SA" sz="1200">
                <a:solidFill>
                  <a:schemeClr val="tx1">
                    <a:tint val="75000"/>
                  </a:schemeClr>
                </a:solidFill>
              </a:rPr>
              <a:pPr>
                <a:defRPr/>
              </a:pPr>
              <a:t>38</a:t>
            </a:fld>
            <a:endParaRPr lang="ar-SA" sz="1200">
              <a:solidFill>
                <a:schemeClr val="tx1">
                  <a:tint val="75000"/>
                </a:schemeClr>
              </a:solidFill>
            </a:endParaRPr>
          </a:p>
        </p:txBody>
      </p:sp>
      <p:sp>
        <p:nvSpPr>
          <p:cNvPr id="41988" name="Rectangle 3"/>
          <p:cNvSpPr>
            <a:spLocks noGrp="1"/>
          </p:cNvSpPr>
          <p:nvPr>
            <p:ph type="body" idx="4294967295"/>
          </p:nvPr>
        </p:nvSpPr>
        <p:spPr>
          <a:xfrm>
            <a:off x="1981200" y="457201"/>
            <a:ext cx="8229600" cy="5668963"/>
          </a:xfrm>
        </p:spPr>
        <p:txBody>
          <a:bodyPr/>
          <a:lstStyle/>
          <a:p>
            <a:pPr algn="r" rtl="1">
              <a:buNone/>
            </a:pPr>
            <a:endParaRPr lang="ar-EG" b="1" dirty="0" smtClean="0"/>
          </a:p>
          <a:p>
            <a:pPr algn="r" rtl="1">
              <a:buNone/>
            </a:pPr>
            <a:r>
              <a:rPr lang="ar-SA" b="1" dirty="0" smtClean="0"/>
              <a:t>الطريقة </a:t>
            </a:r>
            <a:r>
              <a:rPr lang="ar-SA" b="1" dirty="0"/>
              <a:t>الثانية: الصياغة </a:t>
            </a:r>
            <a:r>
              <a:rPr lang="ar-SA" b="1" dirty="0" smtClean="0"/>
              <a:t>الاستفهامية</a:t>
            </a:r>
            <a:r>
              <a:rPr lang="ar-EG" b="1" dirty="0" smtClean="0"/>
              <a:t> ( </a:t>
            </a:r>
            <a:r>
              <a:rPr lang="ar-EG" dirty="0"/>
              <a:t>وهي الطريقة الأكثر </a:t>
            </a:r>
            <a:r>
              <a:rPr lang="ar-EG" dirty="0" smtClean="0"/>
              <a:t>شيوعًا)</a:t>
            </a:r>
            <a:endParaRPr lang="ar-SA" b="1" dirty="0"/>
          </a:p>
          <a:p>
            <a:pPr algn="r" rtl="1" eaLnBrk="1" hangingPunct="1">
              <a:buFont typeface="Arial" pitchFamily="34" charset="0"/>
              <a:buNone/>
            </a:pPr>
            <a:r>
              <a:rPr lang="ar-SA" dirty="0"/>
              <a:t>أي أن تصاغ مشكلة البحث على شكل سؤال أو عدة أسئلة، على سبيل المثال</a:t>
            </a:r>
            <a:r>
              <a:rPr lang="ar-SA" dirty="0" smtClean="0"/>
              <a:t>:</a:t>
            </a:r>
            <a:endParaRPr lang="ar-EG" dirty="0" smtClean="0"/>
          </a:p>
          <a:p>
            <a:pPr algn="r" rtl="1" eaLnBrk="1" hangingPunct="1">
              <a:buFont typeface="Arial" pitchFamily="34" charset="0"/>
              <a:buNone/>
            </a:pPr>
            <a:endParaRPr lang="ar-SA" dirty="0"/>
          </a:p>
          <a:p>
            <a:pPr algn="r" rtl="1" eaLnBrk="1" hangingPunct="1">
              <a:buFont typeface="Wingdings" pitchFamily="2" charset="2"/>
              <a:buChar char="v"/>
            </a:pPr>
            <a:r>
              <a:rPr lang="ar-SA" dirty="0"/>
              <a:t>  ما هو أثر النشاط التدريبي على إنتاجية العاملين في </a:t>
            </a:r>
            <a:r>
              <a:rPr lang="ar-YE" dirty="0"/>
              <a:t>المستشفيات الخاصة في اليمن</a:t>
            </a:r>
            <a:r>
              <a:rPr lang="ar-SA" dirty="0" smtClean="0"/>
              <a:t>؟</a:t>
            </a:r>
            <a:endParaRPr lang="ar-SA" dirty="0"/>
          </a:p>
          <a:p>
            <a:pPr algn="r" rtl="1" eaLnBrk="1" hangingPunct="1">
              <a:buFont typeface="Wingdings" pitchFamily="2" charset="2"/>
              <a:buChar char="v"/>
            </a:pPr>
            <a:r>
              <a:rPr lang="ar-SA" dirty="0"/>
              <a:t>  ما هي طبيعة العلاقة بين </a:t>
            </a:r>
            <a:r>
              <a:rPr lang="ar-YE" dirty="0"/>
              <a:t>التدخين والإصابة بمرض السرطان</a:t>
            </a:r>
            <a:r>
              <a:rPr lang="ar-SA" dirty="0" smtClean="0"/>
              <a:t>؟</a:t>
            </a:r>
            <a:endParaRPr lang="ar-EG" dirty="0" smtClean="0"/>
          </a:p>
          <a:p>
            <a:pPr algn="r" rtl="1">
              <a:buFont typeface="Wingdings" pitchFamily="2" charset="2"/>
              <a:buChar char="v"/>
            </a:pPr>
            <a:r>
              <a:rPr lang="ar-EG" dirty="0"/>
              <a:t>ما أثر التجارة الإلكترونية على سلوك المستهلك في الأسواق العربية</a:t>
            </a:r>
            <a:r>
              <a:rPr lang="ar-EG" dirty="0" smtClean="0"/>
              <a:t>؟</a:t>
            </a:r>
          </a:p>
          <a:p>
            <a:pPr marL="0" indent="0" algn="r" rtl="1">
              <a:buNone/>
            </a:pPr>
            <a:endParaRPr lang="en-US" dirty="0">
              <a:cs typeface="Arial" pitchFamily="34" charset="0"/>
            </a:endParaRPr>
          </a:p>
        </p:txBody>
      </p:sp>
      <p:sp>
        <p:nvSpPr>
          <p:cNvPr id="59396" name="عنصر نائب لرقم الشريحة 4"/>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A1873B2F-F940-4842-85FB-40FA9F922E37}" type="slidenum">
              <a:rPr lang="ar-SA" sz="1400"/>
              <a:pPr algn="l" eaLnBrk="1" hangingPunct="1"/>
              <a:t>38</a:t>
            </a:fld>
            <a:endParaRPr lang="en-US" sz="140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1181967598"/>
      </p:ext>
    </p:extLst>
  </p:cSld>
  <p:clrMapOvr>
    <a:masterClrMapping/>
  </p:clrMapOvr>
  <mc:AlternateContent xmlns:mc="http://schemas.openxmlformats.org/markup-compatibility/2006" xmlns:p14="http://schemas.microsoft.com/office/powerpoint/2010/main">
    <mc:Choice Requires="p14">
      <p:transition spd="slow" p14:dur="2000" advTm="44527"/>
    </mc:Choice>
    <mc:Fallback xmlns="">
      <p:transition spd="slow" advTm="445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988">
                                            <p:txEl>
                                              <p:pRg st="1" end="1"/>
                                            </p:txEl>
                                          </p:spTgt>
                                        </p:tgtEl>
                                        <p:attrNameLst>
                                          <p:attrName>style.visibility</p:attrName>
                                        </p:attrNameLst>
                                      </p:cBhvr>
                                      <p:to>
                                        <p:strVal val="visible"/>
                                      </p:to>
                                    </p:set>
                                    <p:anim calcmode="lin" valueType="num">
                                      <p:cBhvr additive="base">
                                        <p:cTn id="7" dur="500" fill="hold"/>
                                        <p:tgtEl>
                                          <p:spTgt spid="4198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198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1988">
                                            <p:txEl>
                                              <p:pRg st="2" end="2"/>
                                            </p:txEl>
                                          </p:spTgt>
                                        </p:tgtEl>
                                        <p:attrNameLst>
                                          <p:attrName>style.visibility</p:attrName>
                                        </p:attrNameLst>
                                      </p:cBhvr>
                                      <p:to>
                                        <p:strVal val="visible"/>
                                      </p:to>
                                    </p:set>
                                    <p:anim calcmode="lin" valueType="num">
                                      <p:cBhvr additive="base">
                                        <p:cTn id="13" dur="500" fill="hold"/>
                                        <p:tgtEl>
                                          <p:spTgt spid="4198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198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1988">
                                            <p:txEl>
                                              <p:pRg st="4" end="4"/>
                                            </p:txEl>
                                          </p:spTgt>
                                        </p:tgtEl>
                                        <p:attrNameLst>
                                          <p:attrName>style.visibility</p:attrName>
                                        </p:attrNameLst>
                                      </p:cBhvr>
                                      <p:to>
                                        <p:strVal val="visible"/>
                                      </p:to>
                                    </p:set>
                                    <p:anim calcmode="lin" valueType="num">
                                      <p:cBhvr additive="base">
                                        <p:cTn id="19" dur="500" fill="hold"/>
                                        <p:tgtEl>
                                          <p:spTgt spid="41988">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198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1988">
                                            <p:txEl>
                                              <p:pRg st="5" end="5"/>
                                            </p:txEl>
                                          </p:spTgt>
                                        </p:tgtEl>
                                        <p:attrNameLst>
                                          <p:attrName>style.visibility</p:attrName>
                                        </p:attrNameLst>
                                      </p:cBhvr>
                                      <p:to>
                                        <p:strVal val="visible"/>
                                      </p:to>
                                    </p:set>
                                    <p:anim calcmode="lin" valueType="num">
                                      <p:cBhvr additive="base">
                                        <p:cTn id="25" dur="500" fill="hold"/>
                                        <p:tgtEl>
                                          <p:spTgt spid="41988">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198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1988">
                                            <p:txEl>
                                              <p:pRg st="6" end="6"/>
                                            </p:txEl>
                                          </p:spTgt>
                                        </p:tgtEl>
                                        <p:attrNameLst>
                                          <p:attrName>style.visibility</p:attrName>
                                        </p:attrNameLst>
                                      </p:cBhvr>
                                      <p:to>
                                        <p:strVal val="visible"/>
                                      </p:to>
                                    </p:set>
                                    <p:anim calcmode="lin" valueType="num">
                                      <p:cBhvr additive="base">
                                        <p:cTn id="31" dur="500" fill="hold"/>
                                        <p:tgtEl>
                                          <p:spTgt spid="41988">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1988">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8"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p:txBody>
          <a:bodyPr/>
          <a:lstStyle/>
          <a:p>
            <a:pPr algn="ctr" eaLnBrk="1" hangingPunct="1"/>
            <a:r>
              <a:rPr lang="ar-SA" b="1" dirty="0"/>
              <a:t>وظائف التحديد الدقيق للمشكلة</a:t>
            </a:r>
            <a:endParaRPr lang="en-US" b="1" dirty="0">
              <a:cs typeface="Times New Roman" pitchFamily="18" charset="0"/>
            </a:endParaRPr>
          </a:p>
        </p:txBody>
      </p:sp>
      <p:sp>
        <p:nvSpPr>
          <p:cNvPr id="60419" name="Rectangle 3"/>
          <p:cNvSpPr>
            <a:spLocks noGrp="1" noChangeArrowheads="1"/>
          </p:cNvSpPr>
          <p:nvPr>
            <p:ph type="body" idx="4294967295"/>
          </p:nvPr>
        </p:nvSpPr>
        <p:spPr>
          <a:xfrm>
            <a:off x="1752600" y="1600201"/>
            <a:ext cx="8686800" cy="4525963"/>
          </a:xfrm>
        </p:spPr>
        <p:txBody>
          <a:bodyPr/>
          <a:lstStyle/>
          <a:p>
            <a:pPr marL="609600" indent="-609600" algn="r" rtl="1">
              <a:buFontTx/>
              <a:buAutoNum type="arabicPeriod"/>
            </a:pPr>
            <a:r>
              <a:rPr lang="ar-SA" dirty="0"/>
              <a:t>توحيد فهم القارئ والباحث والمشرف للمشكلة المراد دراستها.</a:t>
            </a:r>
          </a:p>
          <a:p>
            <a:pPr marL="609600" indent="-609600" algn="r" rtl="1">
              <a:buFontTx/>
              <a:buAutoNum type="arabicPeriod"/>
            </a:pPr>
            <a:r>
              <a:rPr lang="ar-SA" dirty="0"/>
              <a:t>اشتقاق أسئلة الدراسة</a:t>
            </a:r>
          </a:p>
          <a:p>
            <a:pPr marL="609600" indent="-609600" algn="r" rtl="1">
              <a:buFontTx/>
              <a:buAutoNum type="arabicPeriod"/>
            </a:pPr>
            <a:r>
              <a:rPr lang="ar-SA" dirty="0"/>
              <a:t>تحديد عدد ونوع </a:t>
            </a:r>
            <a:r>
              <a:rPr lang="ar-SA" dirty="0" smtClean="0"/>
              <a:t>الفروض</a:t>
            </a:r>
            <a:r>
              <a:rPr lang="ar-EG" dirty="0" smtClean="0"/>
              <a:t> البحثية</a:t>
            </a:r>
            <a:endParaRPr lang="ar-SA" dirty="0"/>
          </a:p>
          <a:p>
            <a:pPr marL="609600" indent="-609600" algn="r" rtl="1">
              <a:buFontTx/>
              <a:buAutoNum type="arabicPeriod"/>
            </a:pPr>
            <a:r>
              <a:rPr lang="ar-SA" dirty="0"/>
              <a:t>اختيار منهج البحث</a:t>
            </a:r>
          </a:p>
          <a:p>
            <a:pPr marL="609600" indent="-609600" algn="r" rtl="1">
              <a:buFontTx/>
              <a:buAutoNum type="arabicPeriod"/>
            </a:pPr>
            <a:r>
              <a:rPr lang="ar-SA" dirty="0"/>
              <a:t>بيان حدود البحث أو الجوانب المراد دراستها بدقة.</a:t>
            </a:r>
          </a:p>
          <a:p>
            <a:pPr marL="609600" indent="-609600" algn="r" rtl="1">
              <a:buFontTx/>
              <a:buAutoNum type="arabicPeriod"/>
            </a:pPr>
            <a:r>
              <a:rPr lang="ar-SA" dirty="0"/>
              <a:t>تحديد الأساليب الإحصائية</a:t>
            </a:r>
            <a:endParaRPr lang="en-US"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E8B80156-D727-4476-8C82-95D6AD55699F}" type="slidenum">
              <a:rPr lang="ar-SA" sz="1400"/>
              <a:pPr algn="l" eaLnBrk="1" hangingPunct="1"/>
              <a:t>39</a:t>
            </a:fld>
            <a:endParaRPr lang="en-US" sz="140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46656002"/>
      </p:ext>
    </p:extLst>
  </p:cSld>
  <p:clrMapOvr>
    <a:masterClrMapping/>
  </p:clrMapOvr>
  <mc:AlternateContent xmlns:mc="http://schemas.openxmlformats.org/markup-compatibility/2006" xmlns:p14="http://schemas.microsoft.com/office/powerpoint/2010/main">
    <mc:Choice Requires="p14">
      <p:transition spd="slow" p14:dur="2000" advTm="48674"/>
    </mc:Choice>
    <mc:Fallback xmlns="">
      <p:transition spd="slow" advTm="4867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p:txBody>
          <a:bodyPr/>
          <a:lstStyle/>
          <a:p>
            <a:pPr algn="ctr" eaLnBrk="1" hangingPunct="1"/>
            <a:r>
              <a:rPr lang="ar-EG" b="1" dirty="0" smtClean="0"/>
              <a:t>أهمية البحث </a:t>
            </a:r>
            <a:endParaRPr lang="en-US" b="1" dirty="0">
              <a:cs typeface="Times New Roman" pitchFamily="18" charset="0"/>
            </a:endParaRPr>
          </a:p>
        </p:txBody>
      </p:sp>
      <p:sp>
        <p:nvSpPr>
          <p:cNvPr id="60419" name="Rectangle 3"/>
          <p:cNvSpPr>
            <a:spLocks noGrp="1" noChangeArrowheads="1"/>
          </p:cNvSpPr>
          <p:nvPr>
            <p:ph type="body" idx="4294967295"/>
          </p:nvPr>
        </p:nvSpPr>
        <p:spPr>
          <a:xfrm>
            <a:off x="138545" y="1136073"/>
            <a:ext cx="11901055" cy="5721927"/>
          </a:xfrm>
        </p:spPr>
        <p:txBody>
          <a:bodyPr>
            <a:normAutofit fontScale="92500" lnSpcReduction="10000"/>
          </a:bodyPr>
          <a:lstStyle/>
          <a:p>
            <a:pPr marL="0" indent="0" algn="r" rtl="1">
              <a:buNone/>
            </a:pPr>
            <a:r>
              <a:rPr lang="ar-EG" b="1" dirty="0"/>
              <a:t>أولًا: الأهمية العلمية</a:t>
            </a:r>
          </a:p>
          <a:p>
            <a:pPr marL="0" indent="0" algn="r" rtl="1">
              <a:buNone/>
            </a:pPr>
            <a:r>
              <a:rPr lang="ar-EG" dirty="0" smtClean="0"/>
              <a:t>ما </a:t>
            </a:r>
            <a:r>
              <a:rPr lang="ar-EG" dirty="0"/>
              <a:t>الذي سيضيفه البحث إلى المعرفة العلمية في مجال التخصص، مثل:</a:t>
            </a:r>
          </a:p>
          <a:p>
            <a:pPr marL="0" indent="0" algn="r" rtl="1">
              <a:buNone/>
            </a:pPr>
            <a:r>
              <a:rPr lang="ar-EG" dirty="0"/>
              <a:t>تقديم إطار نظري جديد أو تطوير إطار قائم.</a:t>
            </a:r>
          </a:p>
          <a:p>
            <a:pPr marL="0" indent="0" algn="r" rtl="1">
              <a:buNone/>
            </a:pPr>
            <a:r>
              <a:rPr lang="ar-EG" dirty="0"/>
              <a:t>تطبيق منهجية تحليل مبتكرة أو نموذج تطبيقي غير مستخدم من قبل.</a:t>
            </a:r>
          </a:p>
          <a:p>
            <a:pPr marL="0" indent="0" algn="r" rtl="1">
              <a:buNone/>
            </a:pPr>
            <a:r>
              <a:rPr lang="ar-EG" dirty="0"/>
              <a:t>سد فجوة معرفية في الدراسات السابقة.</a:t>
            </a:r>
          </a:p>
          <a:p>
            <a:pPr marL="0" indent="0" algn="r" rtl="1">
              <a:buNone/>
            </a:pPr>
            <a:r>
              <a:rPr lang="ar-EG" b="1" dirty="0"/>
              <a:t>مثال توضيحي:</a:t>
            </a:r>
            <a:r>
              <a:rPr lang="ar-EG" dirty="0"/>
              <a:t/>
            </a:r>
            <a:br>
              <a:rPr lang="ar-EG" dirty="0"/>
            </a:br>
            <a:r>
              <a:rPr lang="ar-EG" dirty="0"/>
              <a:t>إذا تناول البحث تقييم كفاءة المزارع السمكية باستخدام النماذج الاقتصادية، فقد تتمثل الأهمية العلمية في تقديم نموذج قياسي جديد يُمكّن الباحثين من استخدامه في دراسات أخرى مرتبطة بالإنتاج الزراعي أو الحيواني.</a:t>
            </a:r>
          </a:p>
          <a:p>
            <a:pPr marL="0" indent="0" algn="r" rtl="1">
              <a:buNone/>
            </a:pPr>
            <a:r>
              <a:rPr lang="ar-EG" b="1" dirty="0"/>
              <a:t>ثانيًا: الأهمية العملية</a:t>
            </a:r>
          </a:p>
          <a:p>
            <a:pPr marL="0" indent="0" algn="r" rtl="1">
              <a:buNone/>
            </a:pPr>
            <a:r>
              <a:rPr lang="ar-EG" dirty="0"/>
              <a:t>في هذا الجزء، يوضح الطالب كيف يمكن لنتائج البحث أن تُسهم في تقديم حلول واقعية للمشكلة المدروسة، مع إمكانية تعميم النتائج على مشكلات مماثلة في بيئات أخرى.</a:t>
            </a:r>
          </a:p>
          <a:p>
            <a:pPr marL="0" indent="0" algn="r" rtl="1">
              <a:buNone/>
            </a:pPr>
            <a:r>
              <a:rPr lang="ar-EG" b="1" dirty="0"/>
              <a:t>مثال توضيحي:</a:t>
            </a:r>
            <a:r>
              <a:rPr lang="ar-EG" dirty="0"/>
              <a:t/>
            </a:r>
            <a:br>
              <a:rPr lang="ar-EG" dirty="0"/>
            </a:br>
            <a:r>
              <a:rPr lang="ar-EG" dirty="0"/>
              <a:t>إذا كان موضوع البحث يتعلق بتحسين استخدام المياه في المزارع السمكية، فقد تكون الأهمية العملية هي التوصل إلى آليات فعالة لترشيد استهلاك المياه، مما يفيد أصحاب المزارع وصناع القرار في تطوير سياسات أكثر كفاءة.</a:t>
            </a:r>
          </a:p>
          <a:p>
            <a:pPr marL="0" indent="0" algn="r" rtl="1">
              <a:buNone/>
            </a:pPr>
            <a:endParaRPr lang="en-US"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E8B80156-D727-4476-8C82-95D6AD55699F}" type="slidenum">
              <a:rPr lang="ar-SA" sz="1400"/>
              <a:pPr algn="l" eaLnBrk="1" hangingPunct="1"/>
              <a:t>40</a:t>
            </a:fld>
            <a:endParaRPr lang="en-US" sz="140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56843425"/>
      </p:ext>
    </p:extLst>
  </p:cSld>
  <p:clrMapOvr>
    <a:masterClrMapping/>
  </p:clrMapOvr>
  <mc:AlternateContent xmlns:mc="http://schemas.openxmlformats.org/markup-compatibility/2006" xmlns:p14="http://schemas.microsoft.com/office/powerpoint/2010/main">
    <mc:Choice Requires="p14">
      <p:transition spd="slow" p14:dur="2000" advTm="199883"/>
    </mc:Choice>
    <mc:Fallback xmlns="">
      <p:transition spd="slow" advTm="199883"/>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p:txBody>
          <a:bodyPr/>
          <a:lstStyle/>
          <a:p>
            <a:pPr algn="ctr" eaLnBrk="1" hangingPunct="1"/>
            <a:r>
              <a:rPr lang="ar-EG" b="1" dirty="0" smtClean="0"/>
              <a:t>تابع أهمية البحث </a:t>
            </a:r>
            <a:endParaRPr lang="en-US" b="1" dirty="0">
              <a:cs typeface="Times New Roman" pitchFamily="18" charset="0"/>
            </a:endParaRPr>
          </a:p>
        </p:txBody>
      </p:sp>
      <p:sp>
        <p:nvSpPr>
          <p:cNvPr id="60419" name="Rectangle 3"/>
          <p:cNvSpPr>
            <a:spLocks noGrp="1" noChangeArrowheads="1"/>
          </p:cNvSpPr>
          <p:nvPr>
            <p:ph type="body" idx="4294967295"/>
          </p:nvPr>
        </p:nvSpPr>
        <p:spPr>
          <a:xfrm>
            <a:off x="138545" y="1136073"/>
            <a:ext cx="11901055" cy="5721927"/>
          </a:xfrm>
        </p:spPr>
        <p:txBody>
          <a:bodyPr>
            <a:normAutofit/>
          </a:bodyPr>
          <a:lstStyle/>
          <a:p>
            <a:pPr algn="r" rtl="1"/>
            <a:endParaRPr lang="ar-EG" b="1" dirty="0"/>
          </a:p>
          <a:p>
            <a:pPr algn="r" rtl="1"/>
            <a:r>
              <a:rPr lang="ar-EG" b="1" dirty="0"/>
              <a:t>موضوع البحث:</a:t>
            </a:r>
            <a:r>
              <a:rPr lang="ar-EG" dirty="0"/>
              <a:t/>
            </a:r>
            <a:br>
              <a:rPr lang="ar-EG" dirty="0"/>
            </a:br>
            <a:r>
              <a:rPr lang="ar-EG" dirty="0"/>
              <a:t>"تأثير التحول الرقمي على كفاءة أداء المؤسسات الصغيرة والمتوسطة في المملكة العربية السعودية"</a:t>
            </a:r>
          </a:p>
          <a:p>
            <a:pPr algn="r" rtl="1"/>
            <a:r>
              <a:rPr lang="ar-EG" b="1" dirty="0"/>
              <a:t>الأهمية العلمية:</a:t>
            </a:r>
          </a:p>
          <a:p>
            <a:pPr marL="0" indent="0" algn="just" rtl="1">
              <a:buNone/>
            </a:pPr>
            <a:r>
              <a:rPr lang="ar-EG" dirty="0" smtClean="0"/>
              <a:t>  تتمثل </a:t>
            </a:r>
            <a:r>
              <a:rPr lang="ar-EG" dirty="0"/>
              <a:t>الأهمية العلمية في أن هذا البحث يسد فجوة في الأدبيات المتعلقة بقياس أثر التحول الرقمي في بيئات الأعمال الخليجية، من خلال تقديم نموذج تحليلي يمكن استخدامه لاحقًا لدراسة العلاقة بين التكنولوجيا والأداء المؤسسي في قطاعات أخرى. كما يمكن أن يُستخدم كمرجع علمي في تطوير السياسات والاستراتيجيات الرقمية في قطاع الأعمال.</a:t>
            </a:r>
          </a:p>
          <a:p>
            <a:pPr algn="r" rtl="1"/>
            <a:r>
              <a:rPr lang="ar-EG" b="1" dirty="0"/>
              <a:t>الأهمية العملية:</a:t>
            </a:r>
          </a:p>
          <a:p>
            <a:pPr marL="0" indent="0" algn="r" rtl="1">
              <a:buNone/>
            </a:pPr>
            <a:r>
              <a:rPr lang="ar-EG" dirty="0"/>
              <a:t>تكمن الأهمية العملية في أن البحث قد يساعد أصحاب القرار في المؤسسات الصغيرة والمتوسطة على تبني أدوات التحول الرقمي الأكثر تأثيرًا في تحسين الأداء وتقليل التكاليف. كما يمكن تعميم نتائجه على مؤسسات مشابهة في مناطق أو قطاعات مختلفة داخل المملكة، مما يساهم في تحقيق مستهدفات رؤية السعودية 2030 في دعم الاقتصاد الرقمي.</a:t>
            </a:r>
          </a:p>
          <a:p>
            <a:pPr marL="0" indent="0" algn="r" rtl="1">
              <a:buNone/>
            </a:pPr>
            <a:endParaRPr lang="en-US"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E8B80156-D727-4476-8C82-95D6AD55699F}" type="slidenum">
              <a:rPr lang="ar-SA" sz="1400"/>
              <a:pPr algn="l" eaLnBrk="1" hangingPunct="1"/>
              <a:t>41</a:t>
            </a:fld>
            <a:endParaRPr lang="en-US" sz="140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21275758"/>
      </p:ext>
    </p:extLst>
  </p:cSld>
  <p:clrMapOvr>
    <a:masterClrMapping/>
  </p:clrMapOvr>
  <mc:AlternateContent xmlns:mc="http://schemas.openxmlformats.org/markup-compatibility/2006" xmlns:p14="http://schemas.microsoft.com/office/powerpoint/2010/main">
    <mc:Choice Requires="p14">
      <p:transition spd="slow" p14:dur="2000" advTm="95610"/>
    </mc:Choice>
    <mc:Fallback xmlns="">
      <p:transition spd="slow" advTm="9561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ctr" eaLnBrk="1" hangingPunct="1"/>
            <a:r>
              <a:rPr lang="ar-EG" b="1" dirty="0" smtClean="0"/>
              <a:t>أهداف البحث </a:t>
            </a:r>
            <a:endParaRPr lang="en-US" b="1" dirty="0">
              <a:cs typeface="Times New Roman" pitchFamily="18" charset="0"/>
            </a:endParaRPr>
          </a:p>
        </p:txBody>
      </p:sp>
      <p:sp>
        <p:nvSpPr>
          <p:cNvPr id="60419" name="Rectangle 3"/>
          <p:cNvSpPr>
            <a:spLocks noGrp="1" noChangeArrowheads="1"/>
          </p:cNvSpPr>
          <p:nvPr>
            <p:ph type="body" idx="4294967295"/>
          </p:nvPr>
        </p:nvSpPr>
        <p:spPr>
          <a:xfrm>
            <a:off x="-124691" y="1136073"/>
            <a:ext cx="12164291" cy="5721927"/>
          </a:xfrm>
        </p:spPr>
        <p:txBody>
          <a:bodyPr>
            <a:normAutofit lnSpcReduction="10000"/>
          </a:bodyPr>
          <a:lstStyle/>
          <a:p>
            <a:pPr marL="0" indent="0" algn="r" rtl="1">
              <a:buNone/>
            </a:pPr>
            <a:r>
              <a:rPr lang="ar-EG" b="1" dirty="0"/>
              <a:t>من المبادئ التي يمكن الاستفادة منها عند صياغة أهداف البحث:</a:t>
            </a:r>
          </a:p>
          <a:p>
            <a:pPr algn="r" rtl="1">
              <a:buFont typeface="+mj-lt"/>
              <a:buAutoNum type="arabicPeriod"/>
            </a:pPr>
            <a:r>
              <a:rPr lang="ar-EG" dirty="0"/>
              <a:t>يجب أن تكون أهداف البحث مرتبطة ارتباطًا وثيقًا بمشكلة البحث.</a:t>
            </a:r>
          </a:p>
          <a:p>
            <a:pPr algn="r" rtl="1">
              <a:buFont typeface="+mj-lt"/>
              <a:buAutoNum type="arabicPeriod"/>
            </a:pPr>
            <a:r>
              <a:rPr lang="ar-EG" dirty="0"/>
              <a:t>يُفضل أن تكون الأهداف المحددة أكثر فاعلية من الأهداف العامة.</a:t>
            </a:r>
          </a:p>
          <a:p>
            <a:pPr algn="r" rtl="1">
              <a:buFont typeface="+mj-lt"/>
              <a:buAutoNum type="arabicPeriod"/>
            </a:pPr>
            <a:r>
              <a:rPr lang="ar-EG" sz="2700" dirty="0"/>
              <a:t>ينبغي أن تكون الأهداف واضحة </a:t>
            </a:r>
            <a:r>
              <a:rPr lang="ar-EG" sz="2700" dirty="0" smtClean="0"/>
              <a:t>ومحددة وقابلة للقياس، </a:t>
            </a:r>
            <a:r>
              <a:rPr lang="ar-EG" sz="2700" dirty="0"/>
              <a:t>بحيث لا تترك مجالاً للغموض الذي قد يربك الباحث.</a:t>
            </a:r>
          </a:p>
          <a:p>
            <a:pPr algn="r" rtl="1">
              <a:buFont typeface="+mj-lt"/>
              <a:buAutoNum type="arabicPeriod"/>
            </a:pPr>
            <a:r>
              <a:rPr lang="ar-EG" dirty="0"/>
              <a:t>يُستحسن اختبار وضوح الأهداف من خلال صياغتها على هيئة أسئلة</a:t>
            </a:r>
            <a:r>
              <a:rPr lang="ar-EG" dirty="0" smtClean="0"/>
              <a:t>.</a:t>
            </a:r>
          </a:p>
          <a:p>
            <a:pPr marL="0" indent="0" algn="r" rtl="1">
              <a:buNone/>
            </a:pPr>
            <a:r>
              <a:rPr lang="ar-EG" b="1" dirty="0" smtClean="0"/>
              <a:t>عنوان </a:t>
            </a:r>
            <a:r>
              <a:rPr lang="ar-EG" b="1" dirty="0"/>
              <a:t>البحث</a:t>
            </a:r>
            <a:r>
              <a:rPr lang="ar-EG" b="1" dirty="0" smtClean="0"/>
              <a:t>:</a:t>
            </a:r>
          </a:p>
          <a:p>
            <a:pPr marL="0" indent="0" algn="r" rtl="1">
              <a:buNone/>
            </a:pPr>
            <a:r>
              <a:rPr lang="ar-EG" dirty="0" smtClean="0"/>
              <a:t>"</a:t>
            </a:r>
            <a:r>
              <a:rPr lang="ar-EG" dirty="0"/>
              <a:t>أثر القيادة التحويلية على أداء فرق العمل في شركات التكنولوجيا الناشئة في </a:t>
            </a:r>
            <a:r>
              <a:rPr lang="ar-EG" dirty="0" smtClean="0"/>
              <a:t>الرياض</a:t>
            </a:r>
          </a:p>
          <a:p>
            <a:pPr marL="0" indent="0" algn="r" rtl="1">
              <a:buNone/>
            </a:pPr>
            <a:r>
              <a:rPr lang="ar-EG" b="1" dirty="0" smtClean="0"/>
              <a:t>"</a:t>
            </a:r>
            <a:r>
              <a:rPr lang="ar-EG" b="1" dirty="0"/>
              <a:t>أهداف البحث</a:t>
            </a:r>
            <a:r>
              <a:rPr lang="ar-EG" b="1" dirty="0" smtClean="0"/>
              <a:t>:</a:t>
            </a:r>
          </a:p>
          <a:p>
            <a:pPr algn="r" rtl="1"/>
            <a:r>
              <a:rPr lang="ar-EG" dirty="0" smtClean="0"/>
              <a:t>التعرف </a:t>
            </a:r>
            <a:r>
              <a:rPr lang="ar-EG" dirty="0"/>
              <a:t>على مفهوم القيادة التحويلية وخصائصها في بيئة الأعمال الحديثة</a:t>
            </a:r>
            <a:r>
              <a:rPr lang="ar-EG" dirty="0" smtClean="0"/>
              <a:t>.</a:t>
            </a:r>
          </a:p>
          <a:p>
            <a:pPr algn="r" rtl="1"/>
            <a:r>
              <a:rPr lang="ar-EG" dirty="0" smtClean="0"/>
              <a:t>تحليل </a:t>
            </a:r>
            <a:r>
              <a:rPr lang="ar-EG" dirty="0"/>
              <a:t>العلاقة بين أساليب القيادة التحويلية وأداء فرق العمل داخل الشركات الناشئة</a:t>
            </a:r>
            <a:r>
              <a:rPr lang="ar-EG" dirty="0" smtClean="0"/>
              <a:t>.</a:t>
            </a:r>
          </a:p>
          <a:p>
            <a:pPr algn="r" rtl="1"/>
            <a:r>
              <a:rPr lang="ar-EG" dirty="0" smtClean="0"/>
              <a:t>تحديد </a:t>
            </a:r>
            <a:r>
              <a:rPr lang="ar-EG" dirty="0"/>
              <a:t>مدى تطبيق نماذج القيادة التحويلية في شركات التكنولوجيا الناشئة بمدينة الرياض</a:t>
            </a:r>
            <a:r>
              <a:rPr lang="ar-EG" dirty="0" smtClean="0"/>
              <a:t>.</a:t>
            </a:r>
          </a:p>
          <a:p>
            <a:pPr algn="r" rtl="1"/>
            <a:r>
              <a:rPr lang="ar-EG" dirty="0" smtClean="0"/>
              <a:t>تقديم </a:t>
            </a:r>
            <a:r>
              <a:rPr lang="ar-EG" dirty="0"/>
              <a:t>توصيات عملية لتحسين أداء فرق العمل من خلال تطوير المهارات القيادية لدى المدراء.</a:t>
            </a:r>
          </a:p>
          <a:p>
            <a:pPr marL="0" indent="0" algn="r" rtl="1">
              <a:buNone/>
            </a:pPr>
            <a:endParaRPr lang="en-US"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90870688"/>
      </p:ext>
    </p:extLst>
  </p:cSld>
  <p:clrMapOvr>
    <a:masterClrMapping/>
  </p:clrMapOvr>
  <mc:AlternateContent xmlns:mc="http://schemas.openxmlformats.org/markup-compatibility/2006" xmlns:p14="http://schemas.microsoft.com/office/powerpoint/2010/main">
    <mc:Choice Requires="p14">
      <p:transition spd="slow" p14:dur="2000" advTm="99640"/>
    </mc:Choice>
    <mc:Fallback xmlns="">
      <p:transition spd="slow" advTm="9964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ctr" eaLnBrk="1" hangingPunct="1"/>
            <a:r>
              <a:rPr lang="ar-EG" b="1" dirty="0" smtClean="0"/>
              <a:t>الدراسات السابقة</a:t>
            </a:r>
            <a:endParaRPr lang="en-US" b="1" dirty="0">
              <a:cs typeface="Times New Roman" pitchFamily="18" charset="0"/>
            </a:endParaRPr>
          </a:p>
        </p:txBody>
      </p:sp>
      <p:sp>
        <p:nvSpPr>
          <p:cNvPr id="60419" name="Rectangle 3"/>
          <p:cNvSpPr>
            <a:spLocks noGrp="1" noChangeArrowheads="1"/>
          </p:cNvSpPr>
          <p:nvPr>
            <p:ph type="body" idx="4294967295"/>
          </p:nvPr>
        </p:nvSpPr>
        <p:spPr>
          <a:xfrm>
            <a:off x="-124691" y="1136073"/>
            <a:ext cx="12164291" cy="5721927"/>
          </a:xfrm>
        </p:spPr>
        <p:txBody>
          <a:bodyPr>
            <a:normAutofit/>
          </a:bodyPr>
          <a:lstStyle/>
          <a:p>
            <a:pPr marL="0" indent="0" algn="r" rtl="1">
              <a:buNone/>
            </a:pPr>
            <a:r>
              <a:rPr lang="ar-EG" b="1" dirty="0"/>
              <a:t>تعريف الدراسات السابقة</a:t>
            </a:r>
            <a:r>
              <a:rPr lang="ar-EG" dirty="0" smtClean="0"/>
              <a:t>: هي </a:t>
            </a:r>
            <a:r>
              <a:rPr lang="ar-EG" dirty="0"/>
              <a:t>الأبحاث أو الدراسات (أبحاث / رسائل / </a:t>
            </a:r>
            <a:r>
              <a:rPr lang="ar-EG" dirty="0" smtClean="0"/>
              <a:t>تقارير)التي </a:t>
            </a:r>
            <a:r>
              <a:rPr lang="ar-EG" dirty="0"/>
              <a:t>تناولت موضوعًا مشابهًا أو ذا صلة بالبحث الذي يعتزم </a:t>
            </a:r>
            <a:r>
              <a:rPr lang="ar-EG" dirty="0" smtClean="0"/>
              <a:t>الباحث إجراؤه ويجب مراجعة </a:t>
            </a:r>
            <a:r>
              <a:rPr lang="ar-EG" dirty="0"/>
              <a:t>هذه الدراسات لفهم تطور الموضوع عبر الزمن، واكتشاف الفجوات المعرفية التي يمكن أن يسدها بحثه</a:t>
            </a:r>
            <a:r>
              <a:rPr lang="ar-EG" dirty="0" smtClean="0"/>
              <a:t>.</a:t>
            </a:r>
          </a:p>
          <a:p>
            <a:pPr algn="r" rtl="1"/>
            <a:r>
              <a:rPr lang="ar-EG" dirty="0"/>
              <a:t>أهداف مراجعة الدراسات السابقة تتضمن:</a:t>
            </a:r>
          </a:p>
          <a:p>
            <a:pPr algn="r" rtl="1">
              <a:buFont typeface="+mj-lt"/>
              <a:buAutoNum type="arabicPeriod"/>
            </a:pPr>
            <a:r>
              <a:rPr lang="ar-EG" dirty="0"/>
              <a:t>تمكين الباحث من التعرف على الأدبيات المتعلقة بموضوع بحثه بشكل شامل، بهدف التحقق مما إذا كان هناك باحثون آخرون قد قدموا إجابات على سؤال البحث الخاص به.</a:t>
            </a:r>
          </a:p>
          <a:p>
            <a:pPr algn="r" rtl="1">
              <a:buFont typeface="+mj-lt"/>
              <a:buAutoNum type="arabicPeriod"/>
            </a:pPr>
            <a:r>
              <a:rPr lang="ar-EG" dirty="0"/>
              <a:t>استكشاف أفكار ووجهات نظر وأساليب جديدة.</a:t>
            </a:r>
          </a:p>
          <a:p>
            <a:pPr algn="r" rtl="1">
              <a:buFont typeface="+mj-lt"/>
              <a:buAutoNum type="arabicPeriod"/>
            </a:pPr>
            <a:r>
              <a:rPr lang="ar-EG" dirty="0" smtClean="0"/>
              <a:t>تحديد </a:t>
            </a:r>
            <a:r>
              <a:rPr lang="ar-EG" dirty="0"/>
              <a:t>القضايا المثيرة للجدل والفجوات البحثية التي لا تزال بحاجة إلى حل.</a:t>
            </a:r>
          </a:p>
          <a:p>
            <a:pPr algn="r" rtl="1">
              <a:buFont typeface="+mj-lt"/>
              <a:buAutoNum type="arabicPeriod"/>
            </a:pPr>
            <a:r>
              <a:rPr lang="ar-EG" dirty="0"/>
              <a:t>إجراء تحليل وتفسير نقدي للأدبيات الموجودة.</a:t>
            </a:r>
          </a:p>
          <a:p>
            <a:pPr algn="r" rtl="1">
              <a:buFont typeface="+mj-lt"/>
              <a:buAutoNum type="arabicPeriod"/>
            </a:pPr>
            <a:r>
              <a:rPr lang="ar-EG" dirty="0"/>
              <a:t>تجميع المصادر لتحديد الأنماط والموضوعات والصراعات.</a:t>
            </a:r>
          </a:p>
          <a:p>
            <a:pPr algn="r" rtl="1">
              <a:buFont typeface="+mj-lt"/>
              <a:buAutoNum type="arabicPeriod"/>
            </a:pPr>
            <a:r>
              <a:rPr lang="ar-EG" dirty="0"/>
              <a:t>تقديم صورة واضحة عن حالة المعرفة الحالية المتعلقة بسؤال أو فرضية البحث الأساسية.</a:t>
            </a:r>
          </a:p>
          <a:p>
            <a:pPr marL="0" indent="0" algn="r" rtl="1">
              <a:buNone/>
            </a:pPr>
            <a:endParaRPr lang="en-US"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44559661"/>
      </p:ext>
    </p:extLst>
  </p:cSld>
  <p:clrMapOvr>
    <a:masterClrMapping/>
  </p:clrMapOvr>
  <mc:AlternateContent xmlns:mc="http://schemas.openxmlformats.org/markup-compatibility/2006" xmlns:p14="http://schemas.microsoft.com/office/powerpoint/2010/main">
    <mc:Choice Requires="p14">
      <p:transition spd="slow" p14:dur="2000" advTm="103326"/>
    </mc:Choice>
    <mc:Fallback xmlns="">
      <p:transition spd="slow" advTm="103326"/>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ctr" eaLnBrk="1" hangingPunct="1"/>
            <a:r>
              <a:rPr lang="ar-EG" b="1" dirty="0" smtClean="0"/>
              <a:t>الدراسات السابقة</a:t>
            </a:r>
            <a:endParaRPr lang="en-US" b="1" dirty="0">
              <a:cs typeface="Times New Roman" pitchFamily="18"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2" name="AutoShape 2" descr="data:image/png;base64,iVBORw0KGgoAAAANSUhEUgAAA1AAAAHBCAYAAABnvlr+AAAAAXNSR0IArs4c6QAAAARnQU1BAACxjwv8YQUAAAAJcEhZcwAADsMAAA7DAcdvqGQAAP+lSURBVHhe7F0HgBRF1p4O09OTZ2dnc2SBJSdJgoqAijlnT89w5juz/uYT05nvjGfOYkIxB86AEZAgOee4OU6enu7+39c7vQ7L7LLgAsvSH9R2nA7VVa/eV+/VK5MBAwYMGDBgwIABAwYMGDBgwIABAwYMGDBgwIABAx0KJrE0YMCAAQMGOh1UVW1upyZOnKit09I0efLkVtuvJUuWMGPHjk1sbY8fKPWrqlKbtrbH6aefrk7ECt2H7tV8HsNot2z1dwYMGDBgYP+AQaAMGDBgwMDeAEPkSCNF/fr1Y3TS43Q6mcrKSra6muOdzpDZYrGYZVkQGCZiURReEASTJR5nRJaVRfq9IJtMPEsgVsMR2+Jk2cTRJsdxJk5VWY74Du2ndRw0cbJiUmRiQvQzk8zwjMzJjEy8SFYYRSGCpB3jeT5C14uYBSEiBeNRlpWitC8G0PNJtB53uVzy/Pnz1bqSErXU71eriJBpxCtBuuhaBtEyYMCAgS4Kg0AZMGDAgIHdAliPiE9QOzORpU3W6/Uy2dnZLJEQczjMiTxvssfZmJ1XOAeRGFdcZdzEdlwqo9jpfItJMVmIiJiJDYEkYWnmLWZiUSKtcLyZM7McD75EtMfEMsSbGIY3MbSHwT+6JUPHTUiyqphkiXiTLFHLxypxhQgOrSuKSVUYupMc1544HlcVSYrScZMUi0bkuKJISjwWp19K9D4SPU+MeJ/EsHyY7hswKWwjI6iNgsI1hkLhoNlsCfC8NWQyiRGTqSoeDofVzMxMxU8kiwiigpsY5MqAAQMG9m0YBMqAAQMGDPwpgChNnjyZzcjIYKqqqlja5iwWCy/LMhEji8fEKx46KZ0IkEdVFDed7iDWY+UYzmqxmi020SpYLA5BFG1mm03kRZGokdnMIvE8x5jNxIqIEHFcSuLRct/OkpOW7eA220SWGHoPjWjF4zGTJMtqXJIVSZaUcIQIViwmRUJRKSoT3QpFY3QuESclQu8YYliTn7hfPW9m601xplaSQvXxeLxRFMWQRKD8Uii/lB+IWN3dRKoMYmXAgAED+wAMAmXAgAEDBtoNnSzRKgeiBGtSZWWl0+rxuIk5eXiOS1cVJoP4jpfhWZfI83an3WW1O+yiw241W60O+OHxVqtIxEhgeL65GdLJQzKRaEkoUhGMjm7HWt4j1fX1fVjqCWTLBLIVi8XUSCSmRKNSPBqNxsPRcCwUidAiEqbjQYY3NTAMU21S2WpOZWokVq6PB01ErDwhKU+UnDU18tq1a5UzzjhDs1jh2gYMGDBgoPMgVcNgwIABAwYMaHj//fe5uro61uPx8KT0c/F43M7ZbOlmhc0wcWwuyyg5Jpb12K12m2C12jxOp+ikVbvdabbbbRyRJYZlGfjYgQjoCUgmBvp6qjaJfg++ti0URdmt7RfdM/n5mkH3TbmfgP0tnwnbzSke18iVEgpF5GAoJIUi0WgkGgmHKamyGqAXrVFUpdykmMpUVq5iJameCFeYfhsfO3YsfAwxTgukyoABAwYM7EXs1gbIgAEDBgzsWwBhogVXWVkpOJ1OS3p6ujscjmdwnJLNceZclmd9gmBzu1xOh8ftsbo8bovbYYdVKRVR0smGvmxuc4gIIG3TBqUgRanaqJ1pt1o7V3+e9qC1c7fZn0y46D2waPk7bOvPg6WW4CJInEyNErEKBIPxQKM/GoyEg6GoFFBlpZ7lmQo1rpRxAlseC8i1DaawP9tqjdJvpc8++0y+++67DUJlwIABA3sYO9MQGTBgwICBLoa77rqLPf7447mtW7eaZVkWYiybZpLlbF5li0RRzGMYNp3IEsFh93jSLG63U7DZrMQXOJAl3cVMIwvEh1S4+GE9Ac161IIYtWx32joGpNqno61jfwYtyU8yWjuWvL/lOc3bIFqtECy8i5YS467UYCgs+4OhGBGrSCgUCkpxqdGkcFUqp26KxpVNjImvcPIOfyxWEYuOGiWNYxhYqQwYMGDAwG7G7mp8DBgwYMBAJwWsTJs2bRK8Xq+F53kHEaUMnrfkC4K5kOPM2Q6HPS0tLd3h83lFl8vFm80sjEW6pUNbtiBLbRGlVPt07GgbSLVvb6I9BApoa1tf15btIVXYCIejamMgGG9s8IfD4UijrCi1cZO6RZXVjQzHbglLwdpslyvIcVysZ8+eMXwj/M6AAQMGDHQsOlvDZMCAAQMGdgNAmojwCI2NJqsgKD6HQ8jnOGuxxWLOtVptXo/H7UxP99rS0jxmQRBIB9cIExTw7ZT6FmSp5RJozzrQcrs1tPe83Y2dISQtz03eTrWeaqmtJ5HV5iTLKhGqsNLgD0T9gUAwGpEaFYapUlR1E8eaNqissoWTpMYyuz18tEGmDBgwYKBD0VkaJQMGDBgw0MFIBICwOBwOG8/z6RxnKRBFS3dK+W53Wnpamtfh9XosdruVDnO6wo5ABW1Zl3a0BFpbT4UdHd8XsSOyknxcX29zmWylSkGoWMxf1ej3y/5QKBwORPySIlVLcWU9x8mr1Ri7hWVjDXYiU5MmTZKMcVMGDBgw8OfQFRsuAwYMGNhvcdddKpub+4JIjMguiu50u53P53lLd5vNmu90pqVnZqY54bpnsYjbWJmSlfIkwqS3Ea0tgVT7WqKtY/sbdGLUEi2JE9ByH5baeitufwhXSB/SZAoGw/HauoYo0alGWY1XySy7VpKia+V4fKud8zaIYjRkuPkZMGDAwK7BaNQMGDBgYB8HiM/EiRPN/fr1s0oSm26zWQqtVnNPnrcVut3udJ+viTTZ7SIGM0Fh1i0QzeSHoF0H6027tGXyejJabutobb+BttEaiWm5H9v6vuZlgvxq6/iT2Ma3YLHb7w/I9X6iUpFQYzwuVcuqaW1EiqwSVetms1lqoHITpt/I+K0BAwYMGNgxjMbOgAEDBvZRNLnoiRZBiLgsFibHbrf2sNnsPdxuT05GRoY7Pd0j2mwiB4WaTt+ONCUS0Nq6jpbbQKp9BjoOOkFKRst92Nb3pVxPTaYC4VA0WqvK6mbZxC6TYtF1Nt5RxfOhgGGVMmDAgIEdw2gADRgwYGAfw/PPP292EGSZT7fbxUKHw97TbncUp6Wl+TIzM+1ut93McZjOqVXS1HIb0JdA8jrQctvA3kFLYpO8ra9jqSegeT2ZTMXicSJToYg/EPBHpFiVIjOrZNm0kjGbt3Buob5fZmaIztfLjwEDBgwYSILRKBowYMDAPoL3339fkCTJxfN8jsXm7OWw20q9Hk+Oz+dze70e0Wq1QqYnj2cCsNQT0HIbSF4HWm4b6HzQCZKOVNvJCWi5joLCBkMRudEfCEXCsTpJkTdFJHm5JMXW+AqzK0rS0gJUngz3PgMGDBhIgtFIGjBgwEDnBvPEE08IGRkZHiJO+S6Xq5fT6S5NT/eBODmdTruZ55usTaToJo9j0hPQchtIXgdabhvYt6ATIx3J2zpx0hOgrbewSqn+hlC0MRBqlBllUyQuLWUVZqUrK6280O3207nGRL0GDBgwQDAaTAMGDBjohIBS+9prr1lkWfYSS8r3OL19XGme0owMX2ZGRrrDbrfxUH6TFGBaTUmgkHS0tm6ga0EnSTqSt3US1TIBWKJAMX5/SGoIhBvisrxFkmGRMq0UnO6tgTJnw7BhjNR0ugEDBgzsnzAaUAMGDBjoZICrXjQaTbfb3cUOh62fx+3p6fMRdcpIt4miwHMch7EpmrLbSgJaLoHkdQP7B3RypCOZLCUnQFvXSTlSoz8UD0UijdGYXBaWpBVxRV4u2tM3leU668cZFikDBgzspzAaUwMGDBjoJLjrrrv4vn37prGspcjjcfVLc3v7ZmZnZHo8HpvNhhDkzQouLE3anD8pEqAvgeR1A/s3dKIEtFzfLulESpZVNhyJSv5AKBCV41slSV4ic9YlotO7uSTNBNc+I9iEAQMG9isYDasBAwYM7GWADH388ceueDxe6HC4+2Wk+/r6MjNyvV6vA3M34ZRE0khSKwQKSJbpyesGDLQEypMOfV0vZ9skEClFUViwpHAoGg+Eww2xmLxBiimLGLN1efd8Vxmdg6h9ON+AAQMGujyMBtaAAQMG9hLQu//ZZ59Zg8F4vsfj7OP1egb4fBkFGRk+p80mmhMKKZJOkpITCBSAdR3J6wYMtAfJpEdf18vddklVTawsq6ZAKBILhcO1UVleYzJxC9Ns9lU1NWJlaSkbpfMMGDBgoEvDaGwNGDBgYC8Ak+CaTLYMq5XrnZ7uG5KZmd4jPT3dY7dbBY7jdIVVJ0utJR3J6wYM7CpQ5lout0sg9iD/sbhsCoZCkXAkXiXF4it4MzfPlZ2+xs0w9XSO4dZnwICBLguj0TVgwICBPQgonpMnT7ZznLU4Lc01KDs7c6DPl5njdjvFRDhyKKkmlmUZuE3RajJh0mV2y6UBAx0JrQwmsA15apEAJhaLKYFQNBCKRDdRyZ1nsTsWhevErd26MZHEOQYMGDDQpWA0vgYMGDCwh5AIEpHl9Wb28Xi8B2Rl+bp7vR631SqCOelKqU6UjDFOBvY2dJIE6OUzVTLJsspEYtFYKBSpicZNy1iWn8dYnavyXEydYY0yYMBAV4PRABswYMDA7gfz2GOPiaWlpd1drsxhOTlZ/dO9niyH3SryZl4lSQwlVCdKetIJFNByacDAnoRGklos9aSF1G9265MkNRSKBSOSvFHmTAtcdnGBy2LZwrLG2CgDBgx0HRiNsQEDBgzsRkCp/Pjjj91OZ9oArzdjZHamr5eLIFgEhCVXWJbkMP41yWOkZMsToC8NGOgs2I5AJSUt0kQkKkmBSKwmKsWXqiw7y+5zr/IxTCARGMWAAQMG9mkYDbMBAwYM7CYgUITD4cix271Ds7IyR2T4vAUOm1Mk4qTRJJYjIUwglTPVWCekfQLBYJD9+uuv0/r37x/q3r17hOf5LqUkgxCEQiE2Go2yXq9Xmzw2Fosx1dXV5szMTKmrve9OAO/dkkBpibLMJEmyGghH/REptspEJMpt4RY5nc5aw6XPgAED+zq0EcsGDBgwYKBjQeRJIGW71OfLHJOXVzDK5/PliaLVYlIZlSgTw/LgTpq1KVXaZ8gTNOX169db/u///q/v7NmzXW63O9azZ8/dEjygoaGBkySJFQQBLmOJvbuOeDzO/PTTT66ioqJoW9ejezJz5sxxPvfcc/lEiOO5ubmxzZs3C0899VRBVVUVj2273f6nSUFZWZm5oqJCMJvNqsViARHp7NCJvp6agezkOJYxm3kLyzLeeFxODyuqWWHU4On33Rd64e67DRJlwICBfRZoqA0YMGDAQAfi1VdfFTMz8wbl5hYemZ/fbbTXk55t5gSzrDAKwxJ5MmvaekvCtJ0Suq8Alpn6+nrhhx9+yN66daslsbtDAYvPpEmTsm699dbu06ZNc4P8JA7tMn799VfXk08+Wez3+9vsTFQUhVm6dKn9rbfe6kYkqgAWNxCdjz76KP/ZZ5/tRsTRkTh1l4E8nDx5cubNN99cOmXKFN+Onqkl8PvGxkZOM/3sWbQsy8mJ4TnGZLNYrE6bWGJhuTGhUPSwIn+0O+XpbiknBgwYMLAnAAFnwIABAwY6CNOmrRN79BgwLCcn94icnJxBTqfTrTIso6gmleNMDMOZWMakYvxTS8Vzr5Gn2tpa/t13381YtWqVuLPEBJYbes/YiSeeuKWgoCAwatSoBijxmzZtshAh8MGqkjhVA4jQsmXLrD///LMrEom0uw2CFai8vFxYsGCBB5YuWIBwrcThXQKsSnPnzvXi/RO7UgIueoWFhRGO42QiKWaWZdX09HRpwIAB9fRbCx1PnLnroHxUqazEQYTgLoh7JA61icrKSjOIEyxp11xzTSnyfGfytQORqjwz9B4mjmMUuyjwLquQI7DsyGg8Mr4yGCylciLSOQYMGDCwz8Fw4TNgwICBDsLUqfPtbnf8wNzc3PGkYJfyvMUmy4xKOiTGO7E8JY4nxfIP1z1NycRv9wZ+//13+48//uiZN2+e8+mnny6BO9rIkSMbrVbrTrlXJVzqlBkzZqRdeumlm4mEsR9//HH6E0880Z0IgUqkqhGKNLB161bhlVdeyX3nnXfyRVGU+vbtG9aPtQUQu5qaGj4rKyuycuVKx6effprpdrul4uJiEJvEWTsHEBW6TvZpp51WRteVEru3QxMJ4NRff/3Vc8QRR1SNGTOmAe8cCASYLVu2iFdcccUmIj9/yiUN75CXlxfr37+/f+jQoX6fzxffkZsiyNajjz5aSHmZ09DQwE+bNi2Tft84cODAINwAE6ftSSSXZ20dZBr5R0uV3pHlWc6qKKa0uCTbIrF4+OEH72+4++67W817AwYMGOiM2HGrZcCAAQMGdohp0xY7snziITk52Uekpbl7MAwnxuMqlGqG9EeQJ4bdfsxT2xryboRMzG7SpEk5Dz/8cI/a2lrzAQccUFdaWhq0WCw7TQRgocnOzpZI4WfgwgflvVu3bpHhw4fXECmIJBMBjBUi0hMuKioKpqWlSaRct0vRX7NmjfjNN9/45s6d68F2LBZjw2Fwr11vxkaPHg2yKIOIJHa1CpvNppSUlARApEB2QKCI5MQov+SOGK+E77Fu3TrLb7/95lq6dKmNyNkOWSH9xgRrEwhlv379ArfeeuvKo446qrYTjJ9KLt/6hNBIqiBwJofV4hYFflBckcbVhEL96bidjhkwYMDAPgPDAmXAgAEDfxLTp2+0el2mMZk5GYe53K5C0oXNigKXPZbhzCzDE3HiiUQxlEil1BXLvQqQGiIhGN9jOv7446sOP/zw2pEjR/odDoeyI8tHKsCdbvbs2c6srKzogAEDQkScokOGDPEPHjw4mGzRwjrIFY7B+tReZR9kadmyZXYiLsqJJ55YOWHChBpYWlwul4zjICB47p15dhC9d955J/vII4+sgvUnsTslELxixYoVtrVr19pOOOGEauzbsmWL5eeff/YSaan2eDzac+wqNmzYYHniiSeK3n777aJFixY58/PztYiGbRFEvGtBQUGE8rtx3LhxDSNGjAjgOf4MqexAaOSpaXXbJVULk5lnBZPKeMJhyRWOxiIPP/ivOsMSZcCAgX0FnULKGjBgwMC+ipUrFYvXq4zOzM4c63A68mMxmUf4ZhKvDMsyxJnUJuLURJ6Slcq9CijfxxxzTN3//d//bQAJIUU86na7wUISZ7SOuro6HoQlsakBRKioqCi8bt06q75dWFgYwzW1E5KAUOBw7Zo5c6aztXFMGCe1cOFCm36cCEXs4osv3nL11VdvPPTQQxsOPPBAP6xe2smEqVOner766qs0fTwTnm/16tXi/Pnz7diH+6VCenp6NJW1B+cvXbrUOmvWLC1ABL2PQs8QIdJkgzshrG5Op1PGEmOztB/tBHD9RGh07f1+/fVXN4JV9O7du5HIlGP69OkeRB3UTm4FuHe/fv1CRIBrkc8ffPABxpwJrb3rXgDeDXqGnrCtvS9HlcNmERw2C9dbVZRDGkKSMSbKgAED+wwMAmXAgAEDu4jFixeT4rz5QFLCx4k2S1E0KnNEoODixXAY75RILIhTJyJPOuCOZjablYkTJ/a47rrrSufMmePYURAJKPx33nlnyRdffJGW2KUB1pycnJwoliA9c+fOtT/00EOFl19+ea8bb7yxB+aJ0q+NoAf0+/Tnn3++kPLQpl0gCSAWCxYscKxcudKmW1NAFnr06BFBiHS402k7E8D9Pvroo6xnnnmmaMWKFVZsP/XUU7mXXXZZPyJdA//617/2nzRpUiai5yV+0gy4EcINriXpgMULFiF6hxL6HWUVZ/J4PBLIln4dECiEbafn1EjjzgDjuV5//fWs9957LwN5SmTPRsTUTO8YsNvt0vLlyx1E1lISM7qfOGPGDCeIbGKXNrbs6aef7vbhhx/6kH+J3Z0BernHM+lJKwdUTUx2m9VmMQu9Q5HIobWBQHf6DjtNRg0YMGBgT6MzCVkDBgwY2Gfw/vsqZ7e7DyDyNN5mE0siEYmPRiWNPGFgDqxPdJqmMCJ0OS01pbGzAcr/rFmz0kmRL77qqqv6/fjjj22GCMd4oV9++cX3n//8pwREKLEbgQJUuNchWt7NN9/c45JLLhlEJKbHu+++W/zaa6+VPPLII90RNhznYvyQw+GQq6qqtDE/2gWSgAlqERQBVh8Qp8TuVgFyM2LEiHoiFBZYgxCZbsOGDVZ6PmHjxo2O77//Pufee+/t/fDDDxfRtbcJmef1eqWKiortQmrjmgUFBWEicmlEdkCgVCJbcbjy4dlwDghUdnZ2lMjOTo/hqa+v5yk/vJTvuSCueNdly5Z5PvvsszwiTnZ6bnsqy9aiRYtst99+e89//OMfAz755JN0Pdw5kS6ZiGX8u+++y9jZEOh7AHr518nTHySKqonVYnZazHw/RVbHNDZGi4hEbRO50YABAwY6GwwCZcCAAQO7gAMPbOjm9aYfYrMJ3f3+iDkajStgTaBOxKE0C5SJEumHuvWpU2Lq1Km+M888c+PZZ5+9rqyszPrss88WknLfqgIO17zzzjtvI5R9hCpP7NasRj/99JP3jTfeKCJC4RwzZkzV9ddfv/Kf//znEiI3VXS+m+7lhaVHFEUF4c4RuILIznbkBRYhuAJSEltz8UsGyM3xxx9fgwh9IHgIVHHhhRduJdK2hEjc/HPOOWc9kQrhxRdfLLnjjjt6IAS6bnHKy8sLL1y40AH3OW1HAiCDp556aqXP54uGw2GNQHk8HuKWcVYnYSCBdM8YkTXNrU/7YTuB0O+DBg1qAMmbP3++87jjjqs+/fTTN44cObJ63Lhx5XSvWCrXwsmTJ2fBPdFsNsuU3+lEQjWyARe+Cy64YHMwGOR39ln2EPBMSFqnQiJpzykInOqyCi5VUQdFlOjBNaFQJn0fQz8xYMBAp0VnFLIGugioAWSosUcjyJHCxAOkGJlJEeFJx+RJYYESI8gcZxbonJiqcixrYThWZiXJxLGcgv9sPE7rgsIysplROUmlnyk8H5flKKuwFkUxm8yywnG0lEiv4BSZkxW6bpy02BjL8zHaK1niccnhKJJqa1fJJSUl8aVLl8qkrGCwfKcZLGBg38GaNWuyvN6s461WYVRjY9QVCkUVUmhJqRVYUrz/cN/jTVjvtIIWFqS//OUvA66++ur1vXv3Dj333HN5v/32m/ftt99emJmZ2eqAfriLnXbaaUOuvPLKdUOGDAkguALCiq9atco5duzYSgSIwLxJIDIYk/Phhx9mffDBB4VHHHFE2YMPPrgK46xA0j755JMMuMrdf//96xKX1oC5o+6+++4SWMboNxUHH3xwHcKVtzVGC4Touuuu603nI8BEHVwJsZ+EgokIk2X69OnuV199tZjIj/XAAw+spHPXYRzVt99+66F79X755ZcXpKenx7WLJYD8gbXnqquu2lBaWhpev369hbZ7EYHcdNRRR9XB0kPv4EP49nfeeWcR3jfx03YBY6wee+yx4uzs7AgRvjJYtmCZggXtiy++yDj55JMriMTVJE7XQrkT0e0Pyxc9T+D33393X3bZZZvwbDiOKH733ntvz1deeWVRQUFBm0Ex9iLwXZCQV/oSiSFhrdb7g2W8IHzHK7Gf09LS6mm/AQMGDHQ6GATKwC4B5IgW7A8//GCmBl+UJEkkhUUMx+N2Ikh2Ij52VZXspO1YGJkVGJ41068EnuHNrJl0TI7OtpC6KfA8hzhlvMCSYqQlYleMyqjakngWrZMiSqt0xKQqcZNsYhSGaBQBj0ENr6LIskqHsK0q9FvaUuVYLEYsS4rF43JMluMSnU4cTZVMDKMtZUaJWXg+xPF8ICYxQUFkgy5BCNGTRUhBjtGzxM4444w/FVnLQNfDxo2K1eORj7RY2MMbG0NZwUAEpgtGEK0MkScUblidWIFKPIuJczuxlEWghtNPP31oRkYGAkjEiAC5iICU33PPPWv16HapAAvRpZde2ufXX3/NsFqt8VAoxGNCWRwjMhCChQnrVM/g8scRMTDTcRH3yMnJCSFTYEXB8aOPPrrskUceWYPzdcDqhDFLjz/+eA9YxYgwSHRNWSdFrQEBHnAuUsuMh+sdjgcCAcFiscTz8/ODb7755u+IWjd+/PhR9GwSXV97bh14xoqKCpGIlRauHNeg57HRucgv9NgwsE716NHD//777y9oK89SAUEiiJB1//rrr3OIfDXP+0TvzyJfb7vttpXJBAr3u+KKK3p9//33WTgX+QoLGaxlOI7no/3q559/PpsIZ1T7UedEMolC0teZcCQm+0OxVWYz/3m627aQ3idC+w0YMGCgU6ETN+0GOgPuuusuduzYsUKQ561SMOiIBoNuaqE9jCw7SVNwsCprNXGs1SLwVkGwWW2k5YhWqyhYRdFi5mk3/SFNk+d5zRJFQGQyeDqh/ccKboMNakCxDl2UNdFuokja/Dk4TCdgqR3XWlrSzLTWljURlTIRxdLUh6ZDAPGopjPpDzgVJSJZiNisKKT1KFJMUmQlHpckORaNhqJSVAqHItGIJMXDMTkWNilqiGVVTDITYDmLn+H4Rk6ONMbjcT8pS8HXXiuO3X03yJuB/QlUkNja2vCBLpfl2FBI6l5TU0eFkjFZBJGKiIXIk5mIE8OaOSrsPBXbzjYSpQVg6bjyyiv7zJkzJx3jZ/r161d/yy23rBs0aBBV+dbHHtXV1XEnnHDC0OrqapF+t8uhp0FCTjnllLJ//OMfWxK7mgE3OYRF//bbb9MXL17sIrIgEEHo0DbrhRdeWNi/f//Qv//974JPPvkkj66fONJ+gHQNHz687sEHH1y9sxaojRs3WuBSSETUB3IJoaijsLAweN11160fM2ZMY2KXht9//92BiYhnzZrlJXJHZN4To2/VfN+CggJYEpcmRyjspED50hOeHx4BWq9YfWMoLMnKPJEXPnO7xfW03+jIMmDAQKeCQaAMaECj9dVXXwl+v99OjZWDtt0Rk8nLqGoa6YAuwSw67Xabw+GgZHPYiSWJZvTjikSQzPDKMycijkFjJHZEDAkRljhiQFAKEkRJ745PpZi1LIutKm8p0J7f0qtQC61ooZfp9bR1tNqqqjErjWhhSUSLqBWRq2hUiscikVgkFo2EQtEwrQaIX/nluOxXeabBzLK1nGquIxLWIIomf1ZWVqhnz55Qgnbm2Q3sQ6isVHI8HuV0RWGGVVTUiFJEUs2a1UlkzRYseZbnTSYBnB8jUzq5hIVL2KpVq0RSxM0gTFSGpW7dukXbIk/4zauvvpp1zz339HvmmWfm5ebm7rKrGCxKcBXEeKDErm0ASxRCkCPB6qW0GKf0Z9GrV68w3OFA1kBmduX6kGlEfuLIN5J/7a77eDcicDnvvfde/qGHHlp90kknVSYOacB8WQgt39KqBSsUPatw3333lYC8YU6sjIyMZrJEhBbufZG2vmEngf58WGoEitoJzY0gHleYukCwhmfZHzi3439uk6nekKsGDBjoTOjkzbuB3YX333+fizocdksg4CGlwRdX1SxiOT7RbHbbRJuDlAqHHZRJtNvsdofFahWIJYEfITwzMSWNIEFZgDlJsxA1N25ETqBTtGzsdGsTzEDasgU6sixu19C2uHeqhhj31/dr61AU4SVIiTbRrptU4lRKTIpJoXA4Fg2HQ0SsAg3BUFCOR/3EGhtlVa0VGa7CbDZVEr2sJ0IaHDdu3DbjKgzsm1i8WBV69FCPJD3uyNrahqzGxoBiZs2MxWJleUuT9YnnGYbnTIyA2GldULqiEiDs9m233dave/fu/k8++WRey5DiXQEIiPHss8/mUt2tO+CAA4KJ3R0GkCeSwRlPPfVUCSbMvfPOO9dgwuHE4TYBufTSSy9lv/baa0X/+Mc/1p5yyinV+/A30GWuJmSTkikSk5X6QHS1zSp84LELS6lR6axjugwYMLAfwiBQ+weYL7/8UgiHw+6IqnpN0Sj857MYTkgnDuVJc6e5PR63i2Cz2YlC8XwzUcJv0ZNJ5wPYbkk+NGLUghSlKlfb7EtcCwrZbiuDdI/mZ4Xil4SW76BD24/3ofMBbScBz4gNbcwGDsTRU01L+AXKtEsmRKNRyR8Ihv2Njf5QJFIfDEUbOJ6tsTBsOWs1l1tZtsbhcDSWlpZ25rEJBlpBJKL0ZVnl1GAw3reiokKrHFbBhnFPnGAVWao4cDllRDMVlG0CZe97gJKODhK9ngKw0Dz55JP5RKCKqBxLGD80bNiwDicXnQEIK07EZERxcbFGEhG+PHFopwBrEWSGbg3C+qpVq6xEfnKmTJmSD/e7a6+9dg1IEJWj7eQS5oeCHNZ/j+AaL774Yt4777xTMGrUqBoismsxN5Z28r4LvJueNAJF5Q49VmxtfSggs+p0lWc+yXY4qpJlugEDBgzsTew25dXA3gUsTOEw7+HtSoYiSYX0oXNFs5ju8aa53U6n25OWZifKJFosArXNGJfEU0Pd5GqX1EjpxAFIJkrJ5aZ5HcoWNXoty1TLbR2t7U+FVOfubEOa6vxt9unvDSUHC/xJgqpbseg4gFU8F1Y0JQl5k1iqMqVoJC6HIsEI0amgPxBoCAXC9aopXidwljKLU9jkEISyxYsX1xuBKjo/6Jta6fOeEovFx2/dWusMh4MqLE5Wi50VrVZWsAgsJzAm0nUZgcjTzhTuzgiExn700UcLly1b5kSAgsbGRvPq1aud9fX1wsCBA+vuv//+5SNHjgzsA25iuwRE3yOSk40JdG+66aZNu/qeiNpHsjhz7ty5HgR48Pv9/KZNmzBhrqVPnz4NV1xxxfqjjz66NlXwCZCvb775xv3DDz94t27dasUku+vWrXPgGxx00EEIEb9u6NChbY5V24eAd0DSLVBaQxOPy6aK2sZNnF34OOZ0zu5mBJQwYMBAJ8G+3s4bSMLUqVPt1NBmsKyQz3FsIWvms4gxpWdlZaX5MtIddpvNwvOYo4bTJokk0qQS59F4T+ISQLKrnV4+kstJW/t0tNwGUu3bW2hN4Ujen2p9u32UV837NFrVRKwAbcwVKUGUj7BaKaa4osjBYDgeCDQGauv9ddFwpJroaiXHCetNomVzpL68euzYsUGjl7XzgepCH/q2Z9bVhXtv2bIVVlkGwVHsokMjULwAi62J4RGPvzOV9F0ELFAIVU5KO4+JdefPn+9BeO1x48bVYL6iwsLCGCxUidO7JBCiHPmwq9YnAK56NTU1ZliO5s2b5/ztt988mKdp8ODBDccee2w1IuW15X4HIoeE77BmzRorJvzt1q1bmMhXMCcnR+pCBFZ/Dyx1AgVSydb5I+FQXJqdZnG973AwlYZ8NGDAQGdAF2jq91+QQsd88cUXnrKy6gKLxVxCCk2u3e7yZWdneTMy0l3U8FsFgUPAcI0ltbAuafsoaWUgBVlquQTa2tce7My5uwvtbXxbnqdvJ+9vdZ9OrGCNwhLA99I0JUUhYqWaYlJcDgSCkYb6hobaRn+dSZUrTbyw1eYS1weCwa3lq1fXGtapvQ/6hggucCJ9vsPXri0jBdiviqLI2mxW1mF1EHkSWY5nGI7IU1ewPiUDHQIgEhgTBBmBYAk7G2nOQFM+Ig9h0YJlifJQRj62l4Ti9yBj+C1c/bqo5Q/vpCcElJAhP2Nxma2orN8giPZ3aytsC/v3N8ZCGTBgYO+jK7X1+wWghL/99tseWubH42ovi8Ve6PNlZOXmZnp9vnSb3W4zcxwpc9Qwp2icdTc8/bu3dwkkr7dEW8f2VbSloCQf09fbXKYiVEDTGAkTEStVDYWiUmN9fbChIVDfEApUcbywURBsK21ecUO/ggJEoTIU170A+mbdKJ3t90f7r123UZvZyWqxsU6nlbURgSKFljHxJsZC5Inr5GHLDRjoxEiWmboFCku2oqY+EIkzP6RZ0z7xeEwNVAW3kaMGDBgwsKfRFRXfLgeQph9++MG9aVNFPrUpRJrEQq83Mzs/Pyc9OzvbbiPOBEMSGhVKQHPjQoo70wphSrVPR/J6Mlrbvz+hrYY7WQFoc9mSUNEfbUIrfGtVldloNB6va2gI1tTV1kSj0XJesGx0Wqwrq2LBTQcPGAAFwiBTewBN30M9QpbV4zZsKM+qra0lkiSwLpeDtVvtrNVq0933TIi812TP3T+AAAcWi0Uv010CS5cute5qCHAqJ5jIVrMQJXZp+wCqr9rSwA6BDNOTTqDUcDTObKmoXs7x5je752espfw0LPMGDBjYqzCkeifGq6++KqqqUGAyxQcQaSomspSVm5unkyaEygNh0hsb7VuCMGGZIE369225nmqZjFT7DLQNfIOWSN6nfycgeamtg1DpZIqAJdx1WCjwUUmRamtqQ/UNjdXhaLSCE4X1PMMvZ+OhDe0NfWxg10D5jznRzgyHY4euWLHOEo/HTaIocFari3U4bESg7Ai+wggWk4nfg9an8vJy80svvZQbDofZCy+8sKytSGwIZDB//nwHlZVAUVFRtCOUeczJdP/99xedeeaZ5f379w9jH6ypwWCQyOX2ARE6AhiPRHVEmztqdxASXH/UqFEHut3u6LXXXrvuuOOOq0scaheWLVtmnTp1qvfYY4+t6dmzZwRjl3755RcXLfnTTjutui1ShnmonnnmmTzk4V//+tfyLhBZb1eRLANlkouaGx+ts2s3lFebeP5jXg792K1bNyOYhAEDBvYqmqIFGOg0uOuuu9hJkyb5Xn759YNJLftrZmb6BSNHHnj00UcfNeLggw8s6d690O1yWVlqjOUEeYLyje+IxFFjg7EKUOWa9yWtJydoILoWoq8n7zOwc2iZhy0T8lz/Ftt9H3w3fT0BuGEq9J3jdqvA5udlufr27t69X59ewzNcnmNUST4vajKft2DF2jHzV5dlIuoi/dZAxyOTvk1OIBA1R2MxaHUMywoIwkLfFNErTZr1icPX2wP49ttvPZdccknv22+/vcdXX32V/dNPP2WsW7dOTBxOiTfeeCPnmmuuGfTwww8Xbd68GTNU/WlgPA4RuG5HHHHE6LfeeisTlpYVK1aI9957b7fEKR2OGTNmOH/++Wc3glkkdnUoEKhh48aNDiI9OXPnznUndrcbRFTFf//736VnnHHGAZ988ok3EAhw//vf/3xXX331oOuuu64nxpIlTm3GtGnT3Jdddlnv2267rQeRr+zvvvsua/Xq1dbE4f0RkJU6kr0nTHarxRmPx4pMJk+b5d2AAQMG9gT2ULNvYEf48ssvLS+++EaP/PySk3he/FufPr1OP/zwsYeMH39or169unvcbgcif8lQqnE+NGwsKGmkKbGenDRlPCnpinyqZGD3IFU+6+vJ3wap+XuBAOvfNAHiygwGnMtEpriCvEx3374lPYvzcw8xM8xp0caai7r3GXDS0jWbS3ekTBvYOcTj8W6qymTU1zewcjxOHw7EFmMMeSJRWlAW7bw94aEFCwkisZGCnwHC8tRTTy1++eWXFx5yyCGNiVNS4tJLL93y97//fRUJktCzzz6bT6TLBQKUOLzLKC0t9RNJEGARAlkgGZa+YMECVzQaRdntUOB5p0yZkkXEJBNEJ7G7Q+Hz+aSHHnpoocvlih599NHVid2tAta2zz//PO2BBx4oLCsrE5xOp5ydnR2ORCIc1VkTwr+LoignLHNUfbcdk4rvSaTTRqQwA+f85z//WfLqq68uHDNmTEPiFANUtSD/aKnYHaIQjUSzq+LVzrtUtcPLmAEDBgzsDPZAs2+gLXz88ceYW6UPw/CDMjKyigsLC7Py87NdiPCVIEvNjS4akkSPnP7d9PWW28louW2g82AbhYqgb2OpJ0Bbp++vbVMZ0JakRGuWq0hMitfU1flr6wOVcYVZJ5qFRYw9bcWAQjcCT+jXMLCToPwVKJ0Ui8kTli5d5QyFwiar1cra7S7O4bDT0pYIZ07sdw/Z/0jRNiG8ONbz8/NjOoFrDSBaDz74YGFNTY2wceNG27Rp07LOOuus9bfeeuuG3NzcXY5mBuX/gw8+8D3yyCM9vv3229lwT3vhhRdy3n///fxvvvlmdnvd+PB8IA+bNm0SXnnllVxYl6688srNffr00dwCdeCca6+9ticRFfGmm25aN3LkSH/iUIdi5cqV4sknnzz8u+++m0lkSErs3gbIfyI7BRj/9dtvv6WtWrXKRSRq0ZFHHln/0ksv5SBUOb3LUrfbLb/33nu+d999N/eSSy7ZdMwxx2znEoj3p3e3oG7n5OQgNHziyH4PyC20f1qici5TmeOXr9ywOaLKk9hoYP6wYcNSfh8DBgwY2BMwenH2EkjRcL/44qsHBYPh84uLe549fvz4Q8eOPbh3797dPU6nAxH0MPcIGhFoSPhOLS1NLS1MSLo2haWeDHRetPxO+rr+Pbf5xvj+ehkAmSbAKiXZrSJTmJvj6V9aUlqY7TuU1Nuzo/XlFyxfv/nQzQ0N6aSk6dc3sBOgfCNqZPJGo3ExFpOwDb7CcPQ5kBjt8+xZQMEuKCiIIf3+++8OuIA1NDS0+iCYEHfGjBnet956q3jChAlVr7322tzrr79+I5T1xCm7BGREVlZWlJ5HI+iwQnm9XgnWF4yP0k5qB6ZOneo57bTTBlxzzTW9aT1rwYIFaXjmxOFm4D7p6ekxXJvI4G6xQAGYlwnkUCepLYFjGOtE8rvwiy++yLnvvvtWPPXUUwuOPfbYOuSBx+OJ69NGAPTMcconPHfKb4TzCgsLoyDDixcvBsF1VVZWbvf++yl0eajVPZQBs5m3q7KSlcod0oABAwb2JNrd0Bn488D4pueff9735ptvjlVV7qLevfucOW7c+NGjR48syM3NslgsQpwaVK3nFhoyFi3SNgp1IunKsd7Y6NsGOhhwI4ICldjsaCR/v+Skf2d8++bvn0SksARknufkTJ/H0qdHt/xuBTkjTFL81MpNlRcsXLNl/MqVW+H2pZ9roH1wUD47ofziu9O65qrH8CYGXeKkyGnjn5q/wB7Gb7/95vr0008zN2zYAKKXEpmZmdK777678KOPPvoNE+CSol/brVu3Px1IgoqdSteOY1JYyh+4WWnkgeoIi/mOEqe1CdSn6upqYe3atS64vxEpmffBBx/MI4GY0rpE94vBEkWEcbcRKETQ69evX/3ChQsdiV3bAJa28ePHN/xKeOyxxxaPHDkycPzxx9fC4kYCXLHZbDJcGBFAAufDLdBut8fpHXc4rmn69OluImWZsEgldhloQnNhpe9jkRXZm5aWpuWvAQMGDOwtGArV7gcD4vTf//43s3v37odlZuZc0K/fwFMPO2z88FGjhuVmZfkwb5MerlVXmFsb16QnvUHBUk9/Cgllhm+rN3t3A0oHoouRop/Y8+eA3uqysrLtenNxfShiOI73TuxuExjv8PDDDxe+8847GbqCiN/imf8MqdLfNcV19O+anFqWA5STZlJFCecoVJ7iaW4H3724ILc4L2uYYJJPCcqhCxat3XjYar8fA/45SjjXQNtwEdFwhMNRIk9ykzVYxniMpqxjEpEj/iQX2WmgzKxevVpcvHixkxR916pVq1Iq5wgYgfpMSr0yatQoP1zSEJEPZTlximZRQTnGUi+LbQFhvnEeCFh6eroEOYUxSeDxDoeDqpUMOZLSgoLfoX7TM9uwDbJy7rnnVv78888z/vOf/6yA9QeEDyQFx/FMRBIdCxYs0M4HgcI1QKB29Kx4jsTqTmPAgAF+ylN7YlMD7qffE+8OixGIFGTBunXrLDgGCxTyAM+tkzzkEcZBkRzSzkkFPCuusWTJEufcuXM9+EaJQxrwO1xTT61dBzIEMnxH747jrV2jE0Mj6Xab1RyXYm4/y8K9dg/XPAMGDBj4A80NqYEOh0acXn31VXdpaeno7Oz8c/v1G3TyIYccMqx//365aWkunhpiuOklE6fkBMW4pXIMYKmnDgMpNfZHHnmkCPNNJXbtcTz66KOFlF85CM2c2NWMnW3wMUcNBnjfcMMNvZJJEhS4mTNnOr/55hs3opndfPPNPdrTY07KqOXHH3/MuPzyy4e98MILuVBC4D711VdfeXfV5QYKz7vvvuuDu9CgQYMOISUyP3GoJZK/OZJePvSy0TLhHI1IuV12vmdxflZRdvYBFpU5OVxWc8GazdWHrtjqh2sfzjXQOqDImmNy7I+BZESaKOMZPaP3NED633777YwLL7xwAJW/zEAgYKbyI7asH1Ckb7rpptLnnnsuV+8Uqaqq4qn89n3rrbc0Fyi4yt1zzz3FY8aMGXnaaacN/Pjjj9NRJrULpMDGjRuFY445ZuS8efM0coExQETKQrNmzXLBvcrtdseh1LYkADoQaGHGjBmuloovxgqBOCU2m7FixQrrv//9724kE/LwDhkZGRJIF9VXDvMtJU5Liffff99HxMzVWt1GfuFYquNwTYTVUT9n+fLlItXTDFyT8qCZCEGufPfdd+6LLrqo/6JFi2wgVh6PRyLCGl+2bJlG+qxWq4KEIBKp5Bq+53vvvZdx/vnnDyTZm1FfXy+AbJF8SZxh0sjy448/nnfxxRf3IXnVHeencnOcNGlSFp5lzZo1rZI14JlnnsnVv6GOVOfrRAt5sDsCg7QDuryDxRNjP02CmWPpuUR/fXy3WSENGDBgoD3YG0KxywPE6aWXXnIQcRqSlpZ+Vmlpn1MPOmj0sAED+mQRcWJJsYWygBYL+d9W0huQ5NThQK8mNagOUqDyWva8diTQIEMRQoPcssGG4kYKQNHs2bPTWipH+B3GHST3nO8IUNY+++yzLFIm4IalXQ8Kz6effuoj5XPIiy++WAgFEOMqsNR+1AbS0tLipOSFHQ4HBnpr59P1M7/99lvfrkYFe+WVV3IuvfTS4UT00nNyciI9e/YMJQ61heRygGXLMpOccFwhvY6IlJXrXpyXmZeRNkSJR05SpMYzN5Y1HLCsqspJ3wLnGtgeImUhr8aJP9EX/4NZyM0j3PckUH5ffvnl7Mcee6zn0KFDGx555JGl+fn5IYwJSu4kABAVD+QKYc51ZR5WEapD5qlTp8JNTMC8Q3S9koULF3q/+uqrgnPOOWfkbbfd1h1EKZVCjXJOdRfBHjSiD0tRjx49AkQenCAPcMMjgiNv3rw5ZSRIWMR+//13V2FhYbvm8AEhAxnZsGGDDVY2jLGieypQ5vU6nQrIC5Il+VdddVV/up891bvg/U888cQhY8eOHQHZktitAZYu5Ov333/vOfPMMwcOGzZsHMmMEURyRh555JEjcE2ch2cgucUTgbVNmTIlE/tITsh4TkRLxHaCQMmUb/ge25BTPCe1E9mPPvpoD/qedQ8//PDSoqKiIOWzGcQK52B53333ldx77739iPh2JyLV54ILLhhBpDJbJ8Y60MlDcty7du1ahP5LmT/oWHr++ee7XXLJJQN1sgz5TyTRCtKtnUSArJ07d66d8l1EEJIvvvjCmzi0p5D8/M3rJHuZuKTwknmvEDoDBgwYaIYhhDoQ1FAz7733HmayL/V6s08sKel5xvDhI0YPHNi/wOdLM5Pw3xniBGC5XUOIhrelwvRnAEVo0KBBAVIUalpzv/kzgOKFHlMMej/uuOOGPvDAA0Ute1AxhoCUlY1QHloSKFJwxNGjRx96/fXXl6ZShlIBEcYOO+ywaigS+hgR9F6PGzeu7o477lg+ceLE1aS8LLv99ts36ISoLaCHfPjw4fUnnXTSZlJ2/PgNkak45ZdQX1/faq99MloqNWeccUbltddeu5wUovJff/11Jl27JnGoPdDLhp70soNnSS5LelJJx5XdLgdfkJuVl2azjopGg2fwQeWk9dX+0i1btthA/Ok8AwkQKRAo23hZRl0DXeLoH7K6XZ+7wwEi9N1332WsXr3aTXKm4Oqrrx5A5SaTCBTc8rZ5KLjDXXTRRRs9Hk9UV7QxOetll122nsquAoWe6sEGUpJ/omvNOPXUU9cRYYm9+OKLPemcfkuXLrVRedWupYNkROiGG25YRuRAI2RwWaNrBleuXOnUt4lARKk+pJQh9Jxmuq4Tdbw1BT8ZcJMjklNJ7xIESRRFUYElAgp/y2dLBuo5vc9WEEgiALZUlh8iBcVEomz0Lq4333wzB9fEfsjVBQsWOL/88svss846azjVC+sRRxyxha63vlevXvW0bX/qqaeKcC6eh+RJA9XjTUReNMIE0kd5ING1NVdHdM7gPLrudgQKFrbE93S9++67xVdeeeXgmTNnZtC7CnqQBHQ2EakKUZPSQGRSs9LRNWUQM+RFMm6++eaNlFd+el+49ib2bgs8D8mbDXjvJUuWaN8RpOqTTz7xffPNNx5dvkI+T548OQvPDMvftGnT9jSBSgUVUweoUswcSSJ7BgwYMLA3YChMHQRqYPi33norm+OshxcX9zhr+PADxg0ePKhbdnaGFYP76RS0aMjvthIa8eSUElOmTPG9//77GXovZUcAhIMa6QAUq/aSlPYCbnmnnHLKkBdeeCGPGmSelBARikHicDNIGamFIqMrMzrwm/79+9eiJxc93e0BlCjMVl9YWBhKdrHr2bNnBOMu6Hoh3Ke91wNIoYtCMdF7brOzs7XoWsgz7YQdAK446NHV3WGQ5/fee+86KJ7tUSjbAH6bnPA8etLLFhKOKQLPxTPTPWJ+lrebKDDjYiH/2SFZmHDJJVfnLV6she7GeQYS0Csv1hRVZpSEBapja8mOgfE0hx12WNVxxx236dBDD6286aabVpLyvgEufESEHLAgJCcqX1GqBwosT/o+UrDDVOZVdGqA+KPzBOOjnnzyyRUvv/zy7/369av9/vvvc0nJHggXOLi8Jl+TSJQfZA3rdA0OZIHWNYsJ6hyeEeU58cjbwG63y1QXLbfeemsPIgoOuK6ibiZfv2Ui5T0Giw7qDJR/BGnAM++o3p599tlVffv2radrNFtzdKDe0/3T77vvvqX333//IiIS2nvCQvbhhx9CthZABpK8+p2I1BwilUsfeeSRVXT+MoxnWr9+vV3PFxA5WNQgz7CNzh/keUVFhQXX0/MY1iqSe9tE9qO8ihM5qzr++OM3jx07tvyWW25ZTnJyI+WLdf78+dr3xLNeeOGFZZdffvn6vLy8ECxwxxxzzObRo0fXg/jgHD2B/EGGo3OnLRlO19pKcrCBiKJ2D3wDEMCHH364VLdEYR/I448//uhBmWnL4rcnIasKI6uyuk2MewMGDBjYCzAUpT8J9NqT0mFjGKGnx+MZRUp237y8HJ/dLqKHDHoXWjLkc8ukK7Q6ktdbBRpGUnhGLF261Pvxxx/PwEDmxKFtgPOglKPxTuxKuU8Heqlff/317GXLljn++9//rtgZYtESaMipEddCD+Oejz76aME777xTcO21166eMGFCHQa1kzKFENzac6C3FYOv0cP+t7/9beBHH300t+UcLLgOlCj05iZ27RBwtSElKP+kk06qPOqoo5rnYIFChfleSFEw9+nTJ4R7ted9MQEpXa+AFNjKM888swpjIogcFv79739fT/tqd3QNUsSyn3rqqe4PPvjgUsqHenwH5BUpS3b0zh900EGN+vw52E/Kl6YUoacZ7lFI2oV2jOTvi3UkvSwmJzwwGwxG5PqGQG3MxKwQROHX/HTXcnqXIKV253VXBCmNI6jcnb5y9aYCUpgZ1sSyLruLddodnNXlYKgcMxYLZ8I8UHsLn376qfexxx7rjk4GUrC30StRX0jZdxAJiRAJ0cKWYx8ReScp/UEqTxiDuQ1gvYAVhAiBmY7H+vfvX0ckqXm+KXQWEOFwDx8+vBZ1kuSGAEI1bdq0WehYmDhxYvcTTjihglKt9oMkYPwQxlm++eabJbCC5eTkhDIzMyOw5CZO2Q50P56eQyISsYnuGXjooYeKqM4GSE6Up5JjySBCUIB3PP3006t8Pl/zPUA8iLCMJIJgg8WGnstBhKIRebVhwwZnQUFBAJH4EqdrngUgfkQy7FVVVVYiPmF6Fs1aDGIBixHtF4mwNYDwUFmx1tbWWkDg8IwkZywgXtddd91aROzTLtoK4CpH79gd701yKUL5a4aljMgqXUKME0GDDJTxvCQrtpNba9ascVKbtOzEE0+sac01Gd8NYz9h/SKSHaZrC0SmvNQ2sHRPWLsacU/kBZFhBfuoHNRPnjx5UeISewp4fsggWNtkdF75/QHTTzPn/B6IBl49+4QTKun92ywDBgwYMLC70K6ecwMpwZACLZASkO1weA7Kyys4rGePkn55uVlpFlFAqwbBrymoKRLyXW/5sNy2FWwDaDDhL0/KW+z8888vB1EBQAp0hQIkiZQBkRpTkZQqTXGCIo59UGLombcbsA1FAG476ImkRr66ZcOsAwoCXQvvoA3sbQncB/OZ0DGVlBdEezaBGJx77rlbhgwZEkyE+8WksNr5UOgQlAG9nOi5JaKVe84555SRUrWN8o7Gkxp8T1ZWltSaYgDg/uhxh4sLKTFwGXKgJ753796acom8mTp1atr111/fjwhNCSk73KGHHgrtZJtrpnpP5PH333+fTgpWmN4lgAh/P/74o2/w4MENpHCFWsszHehx/9///pc1ffr0tGOPPbYSeUGkzE3KzoFvvPFGMX2/CD1LA9xmvvzyy7R//etf3ekZi2jdRwoa17179zDlaXtIVHKZ0te32ybgnVVB4Fm7zWpXlHhGOBzNawxFxaAU8V/0179GnnnmGeXuu+/G7/Y7EBnIIF2zb31jII1IPn1dheEFkeEEM2sxWxgzZ2Z4Kht8hzu9th9wLV27dq1l7ty5XhAAkAI9QZGnMstBmU/eR+UaASTE5HP1VFFRYYXSTPIlTuURwShEjPHRjxORgGsarCnaNpRvqg+hs88+uxz7Mf6G5EdNy/oLIFgE1cMAlTtYrQRcG/fTr5Uq0f1Ej8cTI8JTi/mUqG6zdI0QQrEnLpsSqL+ffPJJBgjUgAEDgui0SRyCyzKsYdE5c+akwX0O48KQRySLOJIbWij2ls9RX18vQEbiePL7I28oDyzIU2yTTLBRWTHT/REBVDsHx0EUx40bV0N1uM3xX5ifi+Q2xjKl4XviuWDZGzlyZDXJg6X0LvWQ0evWrXMSybHrz6EnEC/K/7JevXqF9bahJWAlI3mTS+/vQ3nAu/Xo0cNfUlLip++hfW+cN3DgwDqQVzpuIVLlP+mkk6q0C+xZQEZpswaA+IVCEWXNho2b6k3KvKH0jvurbDJgwMDeh65UGdgJoAGlxtnB89ZSl8s5Ojc3r3d2ti9dFC2IrKcruMhbaN7NCmtSAvTlnwZ6fkEKTj/99GpsYwDwvffeWzx79mwv7Z8LYkUNpRm9txs2bLAT8Vuoky0dUDgmTZqUSSQl/dVXX12mW4eSAUsRBhZTw20ZNGhQkBrY7YIeUKPsIKXESg1+446UHADWFyIQIx5++OHFRxxxRN348eNHEmGYDfe2xCkaSNniibSMeeCBBxbDBS+xexvgHXA9ImHZ//znP9fBDQXjG6jxD+q/wb7HH388n75fPil5IJLMrbfeujJ5/BHyDy5RlFcikaMAKS3ae5Iyw19yySV9DznkkNp//OMfW3AvImJ9ad96In1VqfKsJeDGd9pppw2F+9WZZ55ZTfcdRN/PTKQJLkEWIp8/ff3112lXXHHFAVBioTxCecD3mjBhQvl99923ruW3awf087FMTujZhWICaGUzHIkoDY3hGpnll/EW83QhHl6Vnp4OpXc7hbirgxRmjLk7Z+Omit7rN25kVFKK7XYX6/E4WKvVxcICZbNYTBaMfumw2rzzQCcElettpiBARwHG/sCdzmKx7NK3A5GAbMFcRiAP2Ifyoh1MAuWD5i6L80Hm+vTps0MPK3o+LagFKewYD5XYmxogP+g4oTKoKf/oHAGpSBzeDvTNTAsWLLAjUMKFF1644bzzzqtI1fGA+0NO4v4XXHDB1vbU310F3gGWbiwTu1oF5BjkNfIe3w/vjufH++vH4R5IZAnBNLR9AN4H35rkXUS3ZLcE8gaREM8444xhJEuWDBs2rBEdUom5wTTXTsg5jD9DPiO/ITPxW+zTLrJnoH8LvKBM5Y5eVTFVVFTGp8+eM51T4m+dfPLJ8L7Ybd/MgAEDBtrC9iYEA22CyAc3ZcqUDJvNNTovL/9EUhaGFRbkZYqCyMI9m2nSpJCvqZKmpCbSTgEEAo1fKnz22WdeIhaluiICZQeuHitWrNB8+7WdBPRO0j4nrpXY1Qwo5dRgoqFK7NkWaMzp3TPuvPPO3nfddVe/9957Lwv7EoebgZDGoihqCk9iV5sgpSIGdyIiDT40kGgoE4e2AawyIDwffPBBTmLXdoDCiMlFP/zwwwKEaobygUksoWAmTtFcFZEPo0aNqr744ovXZ2RkhNckImYBOI65nm677bZeRML6YiC1/p5paWlxWMkS12AxYBzKDBTH1r5NS2Ag/y233LLy559/9uK3ixYtSjv//PM333///cvQ04vvRffPIyWoYdq0adPnzZv36++//z79l19+mUnPuxV51N57JSG53CWXR21CXroeC+WJthWrKDK+dFemyJmGx0ORUyKqeWxVMJhF5+yPg7b99N4Bq2hVkVsqkQfUsZikmCRFMsXluDY+St0letJxgNJcUFAAd7sw1aVYbm6uNmbo119/9cANtKSkJIpjO5sOOOCA4NixYxuxDmUaHSi4fsvz6PoRKPd4jvaQJwDWEa/XG8f5La/XMuH54fIL8gErVlvkCXUK43juvvtuTE8Aq20Iz5443Ay4HX7xxReeTz/9NBeWFXQGpbp3RyW8Q3vIEwBZDLLSt2/fMMZsggzp5AnA8eLi4iiO9+7dO5KZmRmn749AD2kIgEFlNGX7QnKKQSCfG264oS9dMwZ3ajwb7oFr4pvA1REEDM+KeyKv8Sx7mDzpwHfWvjXJKSyZxsZILBKJN2zZsgUuma2WAwMGDBjY3WhWLA3sEJrLntudVZiTU3h4t24lR/bsXtzD7XDaSbOCdFdZzoR4x9soqImUrMDuNNDY070x50tKnwyEHielwYPeQ2yjt/Laa6/dWFRUFED4X+xD7+cll1yyGQOR161blzLMMAAFhO6DZ24GCAQp9Zmvv/564ZAhQ+qPPfbYrQsXLnQTWdKibyVja9OAdhci3+Faid2tAs915ZVXroOrEc5HLzDeoyVJoHeJklK0rKqqqtXrEsGSDzrooAZSLgLw78e1oATQszQTJJyDMQREYDKIZBUQGRKQr7if/p6vvfZa4bBhw+qPPvrosvnz5ze/J65Fzxuh88zolfV4PDLuAUWttWfCfiguiU0NeEa4zkAZp/ysvffee3u9+OKLBVBiaL+A/fSccTwr9tF96fFUrRcbFqwlS5ZoEb52AXgOPW1TRul6xF3BoxiV5zjF63HaPA5bd2IHh8cisQmVlQ3FK1euxPwyKd+ziyJAeRIQbULczJlJiaNKThVcisv4riZZViipJm2K3U4AlLWPPvrIh/DkcNF6+eWXu33wwQfZyZ0ouwqE3D/llFNG/vjjj3ttnrhkgCTAUoJ6iA4NyAy4J3/77beem266qTcRBe9ZZ521aejQoQEikVrQC9Rv/AZ1iOp+5m233dZ/xIgRtXDHRd3eF4GgNI888kgh5qn6/PPPcx577LEeIJBwF05+Z0zU++WXX3ovu+yygevXr7fffPPNK1ta+TsxmmtYbV1NNCbHyun7t6uDzsDuAdoBjP9GhzICaEE3ovJlQRTiT+fMsdG2g/ZjahREtHTRthtzL3700TTPpM8/TyM55XmftnHs419+ceI8nD916lQ70nvTp1txvTlz5pgT1+dwv/2s/THQyZHaSdrANkClHT16tM3lSu+dluY5Ii8vf3iGLyOLMwucqjAKxzMmlmOpYm9HnlDZ9bTLwDgZWJX69OkTglUlsbsZRIoiUPrpeD2UdcyBRIqFsHbtWisp+WhoVOyrqKjQ9g8cONCPnuSmX/8BKCCkeLjpGnhn7Tdw16OG2UcKfjcMUKZGN4SxCNQg29GLSfnSmPi5BjTUJOzy4cZH5EKGcgM3HVyrjWRZtmyZ85hjjqkmYuMhkmSG5QjKkX5OglgwdDwd7japLGVQgtBbS3kUJ9LjIQWqfMWKFfZff/01vbS0NABFEmQJPeW4BxERkE4L5UUoIyMjijmi8J70Di56zzCRpSgpKA5JktBbHsNzEHF0YtB4v379AkTUItRg5PTv37/xgAMOCBDZSTzJH4BL0+zZsxG6WXNXwjVAuKgBye7bt6+fvlkA47SIqHnp2YQDDzywGoSZGo+CaDQqUz5IixYtcpBi6KV8zcJ3xvknnHBCdao8aCeSy2Vz+Uw0ThqJwqYgcKxV4B2RcCQrzjBpDq8nFKyv95PCJu0PYw8mTpyIRZFqYopr6xoskUiYIVWO4c08w3MCI5gFkyDwWpCPFJ9+jwN1bdKkSTlUjvPGjRtXRfWpYsKECTW9evWK/ImyooHKvQPy49xzz93aXuvy7gSszZCLM2bMcKN+TJ8+3f3OO+/kPvfccyUkN8QzzzxzE5GFLbCoYD4nRJwjWWAjhcyJeayo3haSTGj8z3/+s7wzvM+ugpRSL5HlIpIpzKWXXrpx1KhRtRjzRfIijWS5i2SFnfLJQ3Ij7+mnn+4BGXnNNdesuuSSS8r/bJnYA9DkkJ7icZlZsXJNdXVNYHpV+aYKIvN72fbb5YFOY+7www/nTz31VOHKK6+0nHD++baTTj/duWDJEnd6ZqbXLIq+SCyWbWIteQxrKrSIYgkXiZRa7fae9HF6WazWXibW3Mdmd/ZlWK6/VeQGOATLQNFi7yuybB+WF3qJLN9DECw9SYcqkTmhhLOYi2zxeK7ZYskIhOPpkhr3UKPtKinqZV+5cqnt4ouvE6+66lLz2WefbSZdgL3qqqsYekY8q8kYE2dgT0JTnAy0DiiV334712W1mgYSGRmXlZVZYrfaHJR1mKBU5XgTw2FymCbfPZ006S1Th+TvnXfe2Y2E1+ZUwR8AekbTsGHDRmHwMsgB9oFwkaJvgdsbXPOwDz3UWH/qqacWHXTQQX7sSwYpGbb77ruvO6JwYewN9sEyhEHGsNrgt7gmBlsLgiBfffXVK++66671aJR1oEeUnrcnKS3ZIDzp6elReqaU/vg6cD248b311lsL4HpHSk1pcuQvHXgneq4oNZyzYZlJ7N4ORJic999/f48PPvhgAZE/74033jgQRKTlb+B6h3fDfnq3OCmgiJYVxzq9pxZunPKWxT2JQGnjuWB96t69u5/ecdXYsWMbiKT1p8alnFINrFHahZOA8Ux0/764DqH5OAZ8g6QlyIr2bbZu3WrPzMxEyGBYzVw4nxTACBEqnkghyFQcE22SorS+tXFgOwn9ebBMTtuMjZJlla0PBgIxSVnL8vyPcVZZVOB219Ozd2kFBu9Oi4PiceXktWs35m/ZspU2GVa0O1iHzck5HXbGbrehTpnoPzFP7Wd7FegkgJsWghUgkEBid4cAnTPowGlZL/cWqqqq+KlTp3oR2IXkjpPkH0K3h+ESe/TRR9fq44BQz2fNmqV1Qqxbtw7zQnFEMvyXX3755oyMjFYjAO4LwLt99913bnTm4Jvr7o1lZWVmkn+Zv/zyC4KL2CHHESjiuuuuW3/wwQdv0+nVSaHJISSSRYjApwYCQdN3035aUlWx5TWSlZtJWTYIVAcBsu6FF17gqa1D1EtzXV0d2kULtWk2SnaeF52smXebONbLmhgPqT8OzsSKPM5ieTN9I4HlObOZM/OCwHO0DZBuxKKDibgT+uoT+0hSynRHuquiSPCAlkyyQt9bVrQGB7pVPB6TJZkoc1yR4qoiKXFZoqYySmegHaY2Uq3nTFytzEj1kZjayDDxIBsXQiEuGrXG4xLVcamsLFe69NKhmKtEqxMGDHQ0OkdL2ElBdZmdMWOJRxSZA1wu97iMjPQiaqAs8bhJ5dkm8sQyJk0i0OlIOoHqsHyFYn3eeef1e/jhh1dinENi9zaAzDn++OOHLF++3JXKQpUMWJAee+yxZYMHDw4mdjUD7h5wBSFBWgKlHftIeGI8U5gIQhnmgPnoo4+yZsyYkY6IdBdddNEGInZbWypUy5Yts77xxhvZdJ4PghjjsegZ28yTESNG1NBzrYCF6OKLLx6ASFCaLE0C7kPPUPvmm28uaY1AgfQgtPPzzz+P6HW/k/KA0MnFRKoy2noG/T1POeWUrQgcob8nCBaIW+I0DXC7u/7669cjDx9//PE8UkgaRo4c6U+lWMIid/PNN5cuXbrUTYSy3V2+1NCoVNYw5gNjWsLdunULUh41jBkzppEaOTQKiTM7BHpeYokExQSMr6lFo3yjxPqDkWhYkjczZu5nE6vOynY4EK2xSysx9O2LKP2lurp+wLIVq6kcK4xAaoLD7matViJSThtjszpMNhvTKaxQ+yOobGoufVhHJ0ZbdQPnAh1cfzotdiZvOhGS5ZCeSJZuCk+fOeOnmqryD4kINoeZN7DTgLWGpTbeLKelmZmaGtFisdjsdruLhFi6mWEyiQrBBd7NcWYiT4LVYhFEi0h/RFFwWO28KFo4s2Am6sRTc8CBKOl1qqmC/bHcFeBCTRejqxBZUokToRyr0WhMQYrFYlI4GpWkmBSVZDksK/GIKqtBhmHrTIpaQ9Srmop9tcSZGsxyMBQICFGrNSs2dmwxOqG1qI64vgEDfwb7hDTdG4DpmgiLz2pNH56W5hpDSms+S+KCdGkFFiezWetwRseKbn1qrvRJyz8NuJqdddZZg5599tklpaWlKXuUYfU588wzhzz55JNLMjIySJ7IiNJkQZADKNs4B0QMpAMEixTyGAI9aD9uATS4NTU1PCVt3AR6cREqGQq93vgigALchfRB3drOFsB1QDxISGOCSTOiOSUOpQQJbxkWNjTyRIIYRMDTlZ1k4J70XVJG98M7Lly40PbQQw+VYJ2+4SL9enAHhOtc4tTtgLyCu4+uZCAP8cwYRwCXusRpGvCsOBd5SQQRwS2U1vITwLU2btwooLc4sWuHwDg23bUoOe93I1o2fFjinZKXbJAYVCAcKaOq8JPDrM6gvMBcLK2++74OKsN2WpwZDsfGLFy4zEYE32S2mFk7kScrLFFOJ2OzEImywZ0PSmrT7wwYMLDLgKxBQtsC2aLACj5z1qyKlatXfhhsaJh+zTXX7DDCq4E/QG0p+9VXX8GFXaS20U7tlZsUg3SRt/ioHcsWBDMtLW6r1Wp3Om2i1WqzkGznRNGKSJCkO2jtj/5ddDS3Syna6j/TYDVfLLndS9wj+bpae4pxqESw1EgkJlMbL0djUiwci0aIXAXicaVRkePVRLDK47JaqcTitfG42shx1qDJVB8ZO3YsPF26bPtlYPfizxTyLguQp/79+2cyjGW0y+U5yOGw55hUljepnEJ/4bLH8kScNOsTS3nYlIv42+H5iTFIhx122IGXX375GszPhEhwUNwxBgDjatavXy/C93/mzJm++fPn/4wBxDjnvvvuKxk8eHAjwm3DsoQw50VFRZGhQ4cGW7Pe7MuAexGRJ/uLL76Y/+2332bfeOONK6644oqyxGED7YdeNrDUk6bEUEODdZbIhBKIRMo4M/uL6HD8ameYiq7aCEHxoDSO0nGrVm3M27x1CzXjKmuzuVi73co6bESi7A6GFBITJtUFiTKw7wPKWrLyZmCPIVnu6ATK1NgYVL//4cdlmzeuffOXX35ZP3ny5Dbdwg2YmOeff56XJMmSkZGBud1ckmTKtFotuRaLUGixWDOsVtFpt9tgebK43S5eFG2kGsCapMly5D+gkaQU5AXYZluvL3Ruh1ScRHuj31vHNhuEZBKn35dB9ZWkuImIlBwMBqVoKBKJSlI4BlIlq9WKomxilPhmWTZVKVa2wc3zoX79+mGONkS8bHkPAwZSokMKelcCVUJ21qwlmV6v8xCPx3OI1WrNjMcQ7hkuexybGPPEmuHI+4frHrBb8hLE4KijjhpKxMg9fvz4CiJBIVLWEJzBDH9+TIYYCoX4q6++esXYsWPr7r333h5HHnlkJZGqAgQ++Oyzz37HxLYXXnjh4J49e/onTZq0uC1rSWcHhCmCMdD78zabTYtSB4sZkUfnlClTcmbPnp1+3HHHbXnsscdWwVqV+JmBnYPegGCpJ61RpcYFSzYcjSnBULRCkdUZPGv+KT3dVpY41uVAjW0epbPr6kMHLFuxnKOmmBEFKyvabByRJ9Zpt5lsFjtjEQWTIBpWqH0dkDHz5s2zY24kdEYldmuyWB9jZGC3IVneaASKPge7evVa/8yZM36oq6v59LrrrjPmf2oFRJrM1O5ZiTi5HQ5HutlszRJFawGRplza7bXbnc60NJeVCJOZCBSJbE1t0fO8NbKknZdEUIBU+k57dKCW57TnO7Y8p3mbnoseq3kz+Tz9XXA/LcmyyhCBUoLBsBQMB8ORSCQQi8u1qknZGosqm1RGLWPNplpPTk5D4/r14WHDhhmh8g20ifYU+P0Gd92lsscfv5V4h+kgp9M5ThAsuZhaSZYVlagTaxbQO2NieT1wxB/5t1vz8euvv/Y8+uijPVavXu3EGB9ZlukZeAXBGXw+X/Tggw+ufvDBB1e/++67mY8//niPww47rOLcc88tg/vf4YcfXg8Xv2effTYfbmF33333OgiWfRVwh8Nkvohsh3FaIFJELp2YuR8BNIhslt96663r4XaY+ImBXYPecGCZnGCJwtgoNhqNq4FwpJKqxC+CYJ/mcDBVOEbndCnQuwrxePxYkgNHLl+5zltVXamyHM9aRStrtzkpWVmbaGesos0kwgqFSQIMybrPgr61Nu50wIABjaeffnol5kmCFR+T8x5yyCH7QgCGfRXbyBlKIFBqKBRlpk//be2aNcsmcxy38LLLLjNkexLuuusuvl+/fiKVUReRpgyLxVZot9u62+3WHIfDRftcdiJMFqcT8SDQ89tkYUoQDFxiGz0msX+bfUlLIHkdaLm9O6A9aAvo+5KPNb1QCmKFfdpGglTB9S8cjsgNgUCMyFQoHpMbJFUulyVlraQwG6jwVSmi0iiVl4fHjRu3TwebMbB7sCcK/j4BVKpFizZ6nE7rgSRoDhMEIV+S4qwSZ5rJE2M2sWYiTzzc9pryTnff2+3AzPMIs11TUyNgTI7L5ZKysrJihx56aD2iL0HooeGfMWOGE5O15uTkbBNwAsIEY5Iwxiexa58FeoLnz59v/9///pe+dOlSZ319vTktLU06+uijK88666yqruiiuBeBvNwmsSwro3UisLFYXG0Ihcs4xvydL832Mx1HdL4ul//0rr0pnVFVVd97+aqVXDQqwRpB5MlOycHarDbGJto0Vz7Rypg4I6DEPguMmTzggAMO3rBhg+PRRx+df/HFF5dPnz7d+fzzzxe+8cYbS7qCDO2k0GUMFHyNQEHGbNiwOfjLjN9+3bxh9ce33357deKc/R3Me++9J1Jb6JEkxud2W/OcTncPm82RR2TJm56ebvd4XCSiBDbRX6qRJm3tD72PRHWbZElfAsnryWht/+5AW989+Zi+vs0S7RIh1TbegYlGY6o/EJRCoUggIkl1sqxsisnSWjmubjbFAtVMbm7D0Nxc6FrISwMG9mjh78xgFi+usLvd7AinU5xATKkoHI7zRDgUM28m0mRmeYFhOLOJ0Vz3EhVub+UeKj0En4Emi1RiVYsylVg10LFAviYnhBbWI/Sx4UhMDoSjGyn/p/o8jt/oeBCNEy27DEgUYDLmYyVJPWz1mrXpW8vL6P1YlkgTa7fbWSstEyTKZLEKJsFiuPJ1JNA5hDKFHvTdDVj5r7vuuh6TJ08uIsI0Z9y4cQ0vv/xy9ptvvln43XffzUYQmcSpBjoO28iXRFKDwYg6a87vG9auXj0lHG6ct78Hj8D4bCqfdpK76RaHp9Bts5fa7WKRy+VKT0vzOjwer2Czobe3KR+hJ9C5ehuZatnasWSk2peMHR3vCOB9doRU5+j7tltCnhC09UTCeyRc/WKKPxiKhoKhgCTL1ZIc3xBXTWsU2bRJtaZX+TcuCBpWKQPtjgrWlbFy5UohK8vSy+VyHMqy5sJwWMLgSwUzGFCDjUGVDEvECYlqmFbJ9ojIaAUQigaaANKkp8QuAx2PpjL/R2KJULDQaGldsYoCZxUt+YpiGtvYGB5AjVKXC6VAhBERMOeZzcz67KwsSRREamjjqhSLqJFoWA1Ho2pU0pIpHpNNcoxaZKNEdgig5MyePdvx9ttvZy5atMgGMpU4tFsgCIJy2mmnVWRnZ4eHDx+uzZeH8ZaBQAAROdvdZmKqB8zL5ff7DSrdfujKrApFtqyswl+2ZdPyqqqGdVdffXXKaTz2BxBxEiZNmuSjot/bbveOycsrOK1HUdEpvXv3OnjgwAE9+/Xrk5GXly3a7QJpLYzm+kgJDAHlNVVCmUzeTpbvLROQar+e9gRS3Tc5Aan262m796a8Sc4DvY6qPM/KVqvFlOlLEwvyszNysjJKvW7nIR679SSbaD7ZHKs5NKugoPf8+aszFy9GW9dMUA3sZ0DB2a+BSiSK7gKeN48hutQtEpHMkUhUYVmeiJMZE8CxsDxhmgOqYehW36vkaW8DYwGQEpv7JBCGvba2dqecrHD+7lCEoGQlVjs7khsjJI1EJdYVh1Uw8yzbLSLHx5Ki2S3RcHcpEF/cSIuFLpe1JicnhxpaXo1JMTUWjSoSpUgspkYpRaJRU1RSTbEuTKJAalasWGF98cUXs//zn//kkYLnw5xricMdCrjsYhLcJ598svu0adPSdjeBQr+Az+fTxtnQvYk7s2p6erqE+7aXQCF/MDE55U0B5U3Gvi4zdzN00tRseaJEbY0/tmbN2k11dQ1zfT5rLX2XLlqbWseXX35pee211/IkSRrs9WYckZeXf0avXt2O69u33+D+/fvkFhTk2BwOOyar1UkTyh7KaMuE8pe8TJblyQlobX9nRqpnbiulyhstJbVdCsdxssNuZbIzM2zZWZm5GWlpg90uxzEcZzmNtTBHhOMrh6zYuCl3+vTpVvodrmtgP4JeUPZLoMCvWRNId7udoywWoU84HLUFAmHNTcRs5pvIE0fEiSgTEv2kqc99DwNzDcEvP7G51wDi8fXXX6ehJxhjsvR9mCtpXyECUMZ+/fVX18svv5yzcuVKCL3EkdYBpemjjz7yTZ48OQM9ytinkzBcTztpFyDLsumll17KfuuttzL3kfzT6kArSXE7RVFVlZ7BmOkgIlG+rtagUOWXKM0j+bA8K9MXTvOkwQqnREGiYlE1qlmiIqZwNGyKRmNU1romiUKdwXQJDz74YPFTTz3V/Y033sCk1ZmI9okyvTswZMiQRgTH6dGjR2hPjHHEfHogTJjvjpRTk8PhoFeT2fYSIUVRGMylN3v2bC/JmzTIi8ShZmDf0qVLrZj4+4MPPvBh/CpkfeLw/gJ8y+1SLBY3bdy4sbaqqmq+qsbW7W+BI5544gmNODU2hoZlZeUc16NH6Wm9evU8rF+/vr169Sr1ZWamCzzPaQF9cD7VSZSvlimZGLSU122lroRU79ZyH1LL/IJs19cBReA5Nc3jEPKzMtIz09N6+dJc4zxpzlPkqHKMPT1v2MJVm/NIp7B0tXbPQOvY34T1Nrj00ok2j0cZYbGYD41EpAy/P6BSnVF5XkCUO0qcFq7cjKAR+kTbe7hqQCF5+umn83/66ScPJtJFJL3EoT2OsrIy4bnnniucMmVKHikY4aFDhwZmzZrlWLZsmR0T9rY2qW5nAubOeuedd7JfffXVEvrG0sEHH9wABaktbNmyRaAGrdtXX32VXVxcHOjbt29o5syZzhUrVtjQM42JdBOn7hRg0fq///u/Pr/88kv6McccU2m329HjlTjaaZFcA5rXqXJA8TGZed4Sjkp2hWVDDTXCln//++4upfhMnDgRrnxxEg+ZFkHwBgJhBqRJlRXMC4eeYGRKk7ygPxzDYbXJfL2HZcfuAskk5j//+U9heXm5OH78+CqUXUyhgKA2JBfiO6pPOwuqpyZEwhs3blw9ZCDqiO4ehwmycQ7mxtvV+6ITZN26dSJCljcJeQ3MpEmTcgYPHtxAGmsYk4GT3MsleVGDZ0mc0yrwLLheUVFRcMCAAX5KYVwb8/ch/0CePv/88/Rnn31Wk6c//vijb968ea5AIMDk5eVF9wVZ2gFIJk3N1idw8PLyyiApo4v8/tqfpk2bVkNEU5MvXR1w1TvhhBMy3XZfn8zsjNH5+fkHFRd3611cXOTz+bxWq1WgYtQcxEB3o9YVfT3p+7DcUdrfkOr9U62nyj+9nVMtgpm120SrxcK7eZbL4U1soWJSPRIJonBDNH7xxefH/vvf/+4PdXi/BgrJfglVVbn0dDVfELgDJSmeVV8fYKhhg/UJkeq01ByuHMqQXp32MNDYzp4920NKfyF6eKEwoAd4bwDzRyH6Hyn+ZiIVIp6DiIT7+++/T9cVmc4OKFpEQuOSJDEbN25EYIAdwmKx4DcSkS+hoqLCgt5luBIh7awrYEscdNBBNUhETPNIKc3fmTEWexHJjQqeV3N7QOMi8JzJZbNkRGPSgS5frAfqGR3vMqB3xESLS0lBnunxOMvz8nIZi2AhpU9SotGIEo6GVFLuKUXh2meKRSVTLK6aZKKRXcUSBRKAzoRzzz13yx133LGBlpVjxoxpQPRPRMeENQVTDSROTwnUmy+//DKN5FoGkRfN9Q/ypDUXYeiJsDwhwAMsNagrRGZL/vnPf/a49957u8Gq3JoVd8mSJTa4GlJ9dbc8B8/xxBNP5GPicZCoxG5NTpSUlAQwvxzuDUJDbYJC57RLZgCk8caJXNZNmDChnn6rovOGiJKbZKbjt99+c77++uv5q1evdnTv3t0/dOjQWiKfESKFFpIxwt6S8XsQmiLaMuG16+rqY6tWrV1bVVU9k/KtYn+YNBehyJ9++unseJwZkpGee3T3XiUn9u7d6yAi70V5edl2UdyWOOkpIV+R9H3JsjlVMrAtUuWRno/N+ZwiaW0BfRjG53U7fD53gc9jH+3ghRMDavhIxpY+ZE25P4u+jxGPtQtDKwj7G6hQM/X1JmoYlREsqxQ1NobMUH5YlkPYCASOYM1m4kxEnGAQ+KNTcu9gxIgR9WecccamDz/8MOuee+7pBotI4tAeBeZWGjhwYOMBBxxQA1caKBakTHEgU+ihTZzWqQFFaNCgQX56h9revXsH8A47AkLCDx48GO9dW1hYGIEyFAqFeCJgNihFidN2CLg6ghAnNk0gnbRP6NmzZ5CUwvT33nuvAG5DicOdHXjObRJAS0W0mM0izxX5A+FRtO2k1KVArwkLxGwqB/N9Pm9DTnY2yybGQ0UjESUWCyuRSJDWw6TwR0yxSMwUk1ST1IVIFOrA888/X/Twww8XfPbZZ95vvvnG88ADDxQRqen57LPPFlHdaCYjLQGLz88//+x68MEHezz66KM9P/roo0yUe5AjEAuQjOR6AkCzxhgrRMOj+5S8+eabRd9++20O3TeX9vWgZynQiVgyQMaee+65/Mcee6yUUsmmTZuayQnmyQMR++mnn9J///137wsvvJCr1z8iyGppaWmQyJdWfhFEwuFwSCA42E4FXBcueJh3L7FLgy5jiCyJ7777bs7UqVMziGC6GhoahL/85S+b6NmX0b2XI1199dWbibjt0MK1jyO5FmBdi+qJjVAoIq9du7Fs69Yts4LB+pUXXnhhl84L6CLvv/++u2fPfv179+53eK+epSf269fnoNLSnsXZ2VnOZIsTndtSideTJn/bSAbah+T8Ss4/5LFGVOkbJJNVJMgK2SqamXSP05nusRd7Hc4xVoE7SY4Ej1i/pWpAba3qxnfGuQa6FrQCsB+Cs9vVXizLDAwGJSc1siTAGVIKzAzPc4zZzKHNY+B2Q4AF6o9qtYexYcMGCykVaaiA1DhrPvVQQGg7ccaeRXZ2diw3NzcCaxS2MzIyYqTssJiLSTthHwDc7ogIhaxWK3qVd5iRKAx0fpjeHe+t9YZmZWWRrhzhAoFAUynZAaCYQUGDgpXYpfV+43suXbrUceWVV67/61//umFX3QH3IpobGljmmiqOSXHZRVs8Kvf2h6V+iYa/S4Hes44Wv4oivzgvNydIJIpRWAZWJzUSCSuxSFQJY0xULNwUVCIimeJdhERRvVHOPPPMzQsWLEh75JFH+txzzz2l999/f8+PP/44D8RnzJgxNaNGjWp1wlmSFfyiRYscKCsFBQUgKQ5YXmEVnjVrlvvzzz/PBNHBuZBzcNWja8PdLR+uboTYOeecs+Haa69defHFF68ieRScM2eOlwjKdmMaicxY6V7ukSNHVm/evNkGN2Q8I5EnnghVweuvv16C573gggvWT5kyJR/3wu/ggoeODXoOG+QtyQlYlGKwvmkXTgEcg1vvmjVrWrVS+f1+np7BAoJG769CbuL62CYZoY23TFinsmA521tyfg8ALwZZh6SS7DBFIpK6cWNZ7aZNZXNjMf98ko8BnNhVgQARb7/9YTebzXNwr149j+3eveeYXr16dMvJy3TZ7SKGEWhtTUJ+pkrNsjdFMrDrSJWfetruOyS1b4rdKjJZXrfT57F3c1mFsVTIj69urDqkoiGCwEpdLjrt/g79w+83oEIM8uGm9nF4LCbl1FY3Mgpc97Soe0SeELMcsyiwJm1Mg5ZDqDZ7CVC8oaij0b3qqqs23nLLLavy8vJiUD7049rKHgIGV2OJAdJYQqmAItCWYtHZ4PF4ZJAnuONRWUjsbRtEmCT0kIPEYhtEEmUJFrj2XANjHuCGCQVOPx9jKW644YbV559//lZMAEzfd2t7CF0ngl72mhsWKgtYV3lSOJ12MaOuMTic3teHk7oSUOYpraPVaVYrv7wgPydKZcIkk4QhwkT1IagRqXA4pAaJSIWiESJRMSJQ+z6Jgivd3/72t61nnHHGRlhiqR7ZqH5ELr300nUPPfTQ8ttvv30D5YUmJ1IBdYGIg4A6iM4YIjMWRKp74403skCQvv/++yy6TvHjjz+ed9999xXdeuutsFR1/+mnn3xUd2NDhw5t6N69exhjrjDOyGw2Uz6HOciglpYrWJlQb9EBYrPZ4tOmTfM+99xzOfSMPV5++eXu1dXV4rfffpuxcuVKO72H9bXXXst59913MyZPnuwj8mVvbGw047p45/T0dIzxajWUNizKIHFFRUUprSa9e/cO9+/f3w+5A3ne0NBg/uCDD/LhVXDXXXd1u/HGG3vefPPNve6+++5eH374YQ5kReKnXQUo9XpqJk9IsZislpdX1m/evGF+JFL9G5HdGsqHfa0zqV04/fTTOSrrmSQLhhUXFx7dq7TnhB49uvcpKMj2WO0igpZo701yU5OpKRLKuJ6A5HUDHYtU+YyU6rsgASBSnC/d7U5z2nrTJz3KX19/zIbK2uGN1BZCb0icZ2Afx373IanwciS4RjCMfGZ1tT+/sqJapgaYsVrtmAiTtYgiy5mbJs0VOMqgPZxDCxcutJFSEaPGWhvQDGUbAQuo8Vf69eu3XQQqRHByuVzxsWPHttrj2xJQYBBFD72sBQUFUYzxSRzaDugRXbNmjYheZyj8pGiI//73v4uKi4vD1Nhv/OGHH9yk6HSbMGFC5ZVXXrm1SX/eNaAndt68eY4hQ4YEBEFo9Zn+LLZu3So8++yzeSBD9OyrkKe4t66AIa91C5sORMu6//77Syifay6++OLy//3vfx4odaRIbqQGsbot4oPfklKW/cwzz/Qk5e33E088sabl++GZ6Dzb4YcfXo9tEGO4JKFXnhSyWFuTd0JBhKUyEAiwBxxwQDCxe09CfxfkGZ4T21q/xNaK2grRaf04y+34jspGl1OIqH5iTOIgRVGODQajPVetW2+pqa5RGEVlqQwxlFiL1cFQBWJsFgsjULIIZpNAwoXjYPXe8zKmIwB31Ntuu60HyQPnySefXHbCCSdUdevWrV2TnOK3VBfyXnnllRIoE6hzTqeTqmCMjUQimIMPIfJRD+MgaH6/n6qLIPt8vrDD4WievBK/BcEBCXK73VGqywtPO+206mQZuWDBAjsRu/5EpESSZWaMZSRwIC8kT+uJ6IVnz56dToTOQvWfz8/PD1Jd08gfOq6obZB//vnnmdim+l98/PHHV40fP74B28nAO2BsE8KtQy7Sd99OHkCW//e//82ld++Od6ytrbXQ81tIfkfpngi+oRAhjJFsDR511FGVJCeq2yKi+xCQF3p+6OuQBZo8kCRZraioaVi7ds288vJNP5AsXUPkvEvO+fTee+9ZzWZ7MX3nwUTG+/t8abket9tmFkgYJEByEp282G4tGegc0MtyawlgorG4KRAIhyJSvCyuKPOovi9Md1rW0Gfeb+c16ypol/tRV8LEiRNdtDicFNReZWXVvEzCWzALrGghRUcQWF7gWHSj8zxljt6fsIeARvjtt9/OAqnRCRQSbcfQkILwtAR6UufOneshxaES5yYDDTYpBtySJUvs6KVFlDe4qFAjnv/qq6/mU2OfDhcXj8cjtdZQY1D4Sy+9lF9ZWSmMHDnSD1eW77//3otnOeyww+pgiSISlY6e5NGjRze2fAaAFHxm2bJlNhC3tiLNvfHGG9mI6Dds2DA/BnEndu8yQELgBvPxxx/7MBaCFJMong/5QnnmhHsOKSlVRD5E9DwjbOwXX3yRMWPGDBedoyLfk5Qx5vPPP8+AxW3EiBF+Il88kagMRNgaOHBgMNW3wfek33hffPHFAsonAUoTKXoxyqeGlgQKLjsvv/xyISkOFXBneeGFF3IQ8XDq1Kk+UgJJb3TEYXlMdR+QYfpt7pw5c9yk3NW1lr+7ESkbdapIKv0T6xuDcdbtWPrQ3Xd3ufEM6CUnmYI5amKCwGdYrVZnNCbxsD7JcdL1GRWzWdJf+tz0HybtJuUI37GpfqPKpKg2nRYo1wjr/91332XedNNNa84+++xKyKvE4R0CZR8yx2KxSHpQB5CZ0tLSwKGHHlp1yCGHVBUWFgZIpoQQYAHHevfu3QC3W5JTkaQURpS7Pn36NAwdOrSO5FFtsnUeIGVFJiImEaGJl5WVWXv16uXHtcaMGVN98cUXbzr99NMrMjMzw4iu2aNHDz8IlH59qv+h4cOH1x1xxBF1qHeQIfS7BvrG28kmkD/U0zVr1tiOOeaY2sTu7UDy1LFu3Tpb4r0aDjzwwGqSqzUkE2qo7lYfe+yxFWeddVb52LFjG2ApT/xsXwfyS0taLdAqQxN5kmXVVFVVG1i/fsOizZsrfqqutq/+299O6nKKJep8SUlJus+XMyAnJ3tMQUHu0KyszByn02HhzVoVQKFFwkZraR+SEvsF9G/WWgJUnhRJq2gROI5xU3uYFwqF00NR2fTYw/9qpPajq4937NLQP/J+ARJiEEIDSbE+t7I6WLxl82ZZMFsYh9VGir2DhRWKw5hNzsQIAhGoPZw7UIQRHpga9i2kFCBc8g5BBKobKf7diARMa2mdgpL/0EMPFRJZSEP43VtvvXUDrTsw0HvlypUuOk6cUVDoWOVf//rXzWj4Wyr2v//+u/3ee+/tgd7gJ554YgUa9RtvvLEHyMm//vWvNXBbufbaa3sj0MVtt922oeUzAG+++WbmlClTchDB7+abb16PMOCJQ83AAGu6bq+LLrpo01FHHVXX8jl2FrAoIcQ6BpevX7/e0a1btwCePy0tjfQ/mXnqqady4S5Ex5cSSUm75557+tB5TjR0pCDFTznllA133nnnWkQWw/XwvhdccEFfagSDN9xww6aKigozfacB55xzzmZYpFK9N6J+UV6XwjpFeVvxySef5JCyFiFCtdTr9W6jcNJz5Nxyyy0Df/31158RJfDqq6/uvXjx4jQiXhZ6Xpbytxr3grLa0jqG8SIPPPBAMZFFN+X1QlI022UJ2A1AHug9y1qCFWrtpvLNrvS0t3LctrlUu/7Ud+2sINJrp+80khTt8fX+sBZEobq6WiGhgyh9rGARWdFiY6yilWSLwIiiDUSC1jkTzzMms5mE8T4ijYPBIEflcMCpp566leTGdh037QHVM83aTnUhH507VN43UbmXQXjQeQJrKu6D89oDPAPqVCq5gboLGfTOO+/kkYxajbDkIHz6ubiHJEkMxiS2vB/Va21SXcgMWM6IWKXsaAK5evfddzNnzpyZ9t///nd5yzoKrF27VnzmmWfy4W5IMnMD3A/RoQTrPo7vSj52ZiAn6Y2wwPupxJVUlWoEtvGmVGfU2tr6wNq1G5eUlW2atnHjmuUkW9vV7u1LINluJpmcZ7e7BmdlZQ9JS/MWOZ02G8fx+OZq03A4zeqkk6SWycC+AZTt5IRBwfRZ/xAqkCP+UDQcjsS2SLI6y5XmneO1MvDc6SqdJfsVUGH3J6CB7CvLpvT6ugatHwzmJtbMYdJcLeoe/rEc7d8LYqu8vFxA7yQ11GZUtMTuNnHFFVdsgcUBrnaJXRqgNMB1jMhBDr0z88UXX2Qj4AEiyhFJ2XjHHXcsv/zyy1cRIWj8+eefM+GONmnSpExYiRKX0ABlY9SoUbVQ6kHIQBSo4ZfQ4woffSJUGIOA0M0s7pn4WTNg8cKgcLjazJgxA2MNrKnOIzLjIQVGKC4ujvxZ6xOuD6II10JEuho9erQ2gPzLL7/0QpaB0JCyJdG7KIjsBQVpyJAhtUSy4AapyTsoQHDla7pi07iPjIyMKAaBY1wFFD0IR8ovLtX7AIiauGDBgnTKJ9vXX3+dCfchup+9ZR4DcNfp2bNnAylZFihURJa24htdd911K0Ce5s+fn/bYY4/1ePrpp3Mxf1TiZxowPmvcuHG1GIeiD4Lfi0BeNCeqVqrHaff6GwL9V3XhQbREnIJURmZRmfhfmsu2uriwIJyVlcOSIFGjMUmh+oHIfEo4HFDDkbAaivhNES1KX8wUjcpE+FVqXFH4EhfsxCA5wMF6O2HChDp638Te9gOybdmyZdZXX301b8OGDfbx48fXwjpM9VAjNbgm1RUFZIXkVbsSzk1FnuDeOmXKlHS6VxHV8Qa4QeP85HNxP2ynuh/GfOI46n9r5AnAOSBh8+bNA4HKpXpvQ4cYOjfmzJnjeO2117ImTpxY8ttvv3kLCgpg8YrSteOQMfgtUldBImM1SxOVZy3F47SUiTNRMhFPoDKgVlfXN2zatGVBbe2WH2prK1Z0QfLEvPHGG/bS0tJ+GRm5RxQXdxtLZaiH2+2ysWxT8FbSOdAW6IEIkpMuQw3sO8D3Sv6G6ABK/p7QPRS3w2Z1OcRugpk7vKGm+qjKumB/Oq/VqKUGOi/2Gxc+KqDoCvCSsntEOBwr2LKlTGUZjrFYBIxVYC1mC8sJvBY4wkyyLYWn1G4HFPGXXnqpkBpfJylc2NZ6NolYmOEqlyrBLQwE5YwzzihDD27iUppLyffff++ZOXOml45tRsjtoqKiEM6BIgArBRGGCCwiBIbu6V2yZImTSBbcXuJEPHhcn+6PqFECokWBLFEemhYvXuzAQGhEqerevXuUyBnpPr4Y3FugaCQeQQOda//ss8+yiQTUwjUNv4FVp+W4KyIbGUTkshYuXOig+0fpuhG4zeB+mOMFbo2plAwoSPR8ZpBPPC89lwAXvCeffLL4p59+ysbYArpngI6LpNCIffv2DaKnefXq1bYVK1Y46DkwkD0GUrJq1SonkVcr3SuAMV2UR5HkvMecMKQ8CnSNAB2LgSD16dMnAJdDeu/EE/0BykuG3qORlKVg7969/UcffXTVJ598kkekFJP3qsnXxnsgX5H3pLjFQIry8/ORD4j+F6bzZcqbNPpOnsrKSg4D2vHM+C19Gx7XwpLeNUTfeW9ZoJI/ECY2pc+nqmaeE7aWVytWs3XFkw/dv934ka6Cu+++O0ZKchWtBgQz7xJFm8ukMkIoHDZJxJBUKv8yJU23VFSGNEmGllTGkW8cLZF9jCZ7OrM+DaszEYKC0047rWxHrnuwBMPygvF9sCiBUHzzzTdpcGtFdLyxY8dWw6ra1jjM9gL1GhZzuBuT/ILrsu3NN9/MoVQIF9irr756A8ZpQa50NNCJhXv++OOP6dOmTcskouSG+y3JxkySf1m0nr18+XJ3//79GxA0hup213NT0/8wTeQp0SGgIFGxR/Encox2LqbW1NTXkTyev2lT2c/r1gVXXHXV+V2KPJHYY6hsu0l2D87MzDs0JydrgMvlSed5QWsoUAQpoUlDYUxOTUKgKRnYN6F/u+QlfeumTSyofWAEnrOTupkVjsleP+l+dz74r7qH7r57b7XdBnYB+gfu8iCBBuE0hEjJX7durc7fsGlr3I6B3TY7R42rFkDCLAja2Ce47+0NBQYE6o477ug2adKkYij+RErCUCx21DsJ8kPpBxCBxC5NcZkyZYrvmmuuGQwlnoiFCLJE193GVEz5AsVDWLlypQf3p3NCmEAy2QoE8kTKD48BzjabTSYFRaRni1x33XVrjzvuuNorr7yyFPNCXX/99ZtbPispSbYrrriiP34P1xVE6rrwwgvL4b6SOEXDM888k3v77bcPxHmnnnrqhpdffnkJ3FvghofQwOedd15l4lTtmRE04Y033sih6zthFaJn1zoD0LtNzyts2bLFRsodCJAF7oe0H9q8qbS0VBunhUHkeA8ihTG32y1hIDreHy095R0sdSCb2zwjSBjtD996662rx40b13DmmWf2p/ev/Mtf/lIFq1bitGbgfrgeyJEgCApI7fHHHz+EiJUZCl3LvEJvPKxUXq93O+UK+bJs2TIPlvTMUYz7wDUThxEYhCPyJVEerj7kkEPaHVBkNwD5gIRyhudD4pat3lTFWF3v9C1I+5nee7u86kqgb26ld+xLZe6wcDjWq7yiylVeWaGGAyFYMhhBsLAWi6h13lgsVpI3tC6IWqMK/UoQWM2tr7MSKbiyDRs27JAJEyaU/fOf/1zbFhlAnQJpwphDqsd2IlOwzFgpjxDuHOSpQneT/bNAZxPkDcZ8IoIe1SeELbeSXAxj0t/DDjusPtmq3NFAvsDK/fnnn2fBRRp1kmSAFgwD47koz+qPOuoojHkKtOxo2pehvQj+EHFSsCSiRKJPI0xEojQxSOVYAWFQFFkm8lS9efPWeTU15dN5Xll3zDHHdCmlEd/800+/y8zO9g3JyvKN9Hjc3QTBatPVLeLa2gT9lCfYYZCmrg3UCD019Z5Roo+voJwgBSJSJBSObJJZ8695abaZLMvW0DkG9gHsNxWWCirc904jZfboFas22wL+RsUq2lmXy4mxT5zdbmXMpMBgLEIKY8IeA1zKMEAbIXvhJgNlG6QgcTglIIl/+eWX6UR+ml1M6F1NiJ730EMPFRMJ8ZLSYgdZ6Kje1/79+9dfddVV60kJaiSyk11QUBDBrPuJw80ghZ/F+B64EC5dutRDCv6yv/71rxVwgUucogFjoDCWCr20RLDW33jjjZtASoiU9fz73/++Ca6EiVO1nuabb765BxEKF6JrQRlLHNLc8zIyMiKkrNSNGjWqju7poLyBG50VxChxWjMw/gLEg0imf/To0XWwANH53nnz5nng/pd8bQCufjfccMM6WgYff/zxfPpN/UEHHeTHN2gPPvjgg3S44tXU1Ij4Rh0JyqPGe+65Z+VeisSnI7mx0BNTVlkTqagN/G/Nkjlvn3HGGdt8+64IKjeYcLUnLQ+JxeMDaqrqvVu3lnGNJHdYhmWp3GEsFCuIVkbkRW1clCASiaIlySFamjUShXggnY1IoXPm6quvRqjtAqpjVVQHagcOHOjHGKTkeg2Cj04dWqqIMgn3XYwdJFLF5uXlRRF8JVlmdQRglYXcgxxFx4/FYkH0UliAw3iOxGm7DXBlhhsuwpkjqicUJKvVKsOaDOsXOo7aKyv2BWgVvSlX4aJH5V5rejTyhEOyrAk5lYo7LE+x6upaKgK1s7ds2TBr0aLZm2G11X7dRUAvz1Lbned2Z47wetOGu1zuPJ43kyzQOo2gX7QkT3qD3HUKhYGWaKohTW2hVi+oAFBRaaoblNhgOBL3h6WtiqLO8Drc0202pgzn0DEDnRj7TaUlRcZOi8sDgfCIJUtWaCXZJto4EnBEoByszWZlSGEhRUbrIdqrwBgZXdmAC11TPWsbJ5100nahsUG80Ji/9957me+//37BbbfdthJuVYnDfwo+n08iEhWC0gRff1iLMF4gcXgbgPD8+OOP7gceeKDnrbfeuur444+vTdUD+9tvvzk2btxoIaXMj2haCxYsQACL7kQ6FupKB96JGijX3/72tyF9+/ZtoPvC1Q2EqQHkCQnPRAqTNtYB47ZWrFhhhYsfFD/tIknA+W63W4aLIFzf8FzoMUf+p8p7UvhieG8iozLCjEMBxO8Th3cIfFu4JOK5Ers6DOnp6RLlQ2Bnnmc3AZmGKobn0BqNQCjKLF6+Yq7N53l+SLduWqj2rg4qOwhxnk+yZ4QkySP8/kD21q0VQl0dvFllUqR41ixYSKmysCLCm1tsJotAZMoiaJYqECmeb7JGdSYihToBl7y77rqrxw8//JCNoCtU9qKiKMogTair6Kw54YQTyuGe19Lqg9/r9Xl3Yk/dZ3+EJhWbRKPmqgdLE5YEKtuU8wlbFCJxouwSsQzX1tavr66umuX3V883m82V48aNa3fkxn0B06ZN481mR5HP5x1FRPkA0iuyiE8hPIwWJIbnTRhnzVKRRKFEAnkyCuj+A9QJvW1MXtcQjsSUYESqiCnqbF+681eRYTaS/NrbbbmBNrDfVF6S6gimcEVNTaDvkiXLZAspLHDdczhcnN1qZ612kRQUhhHFzqGkdARANuDSMnHixB4IgPDCCy8s3xmFAgQBPakgI0QwdrmnEASKyFPR8uXLnfQsq4YOHdouCwksW2+88Ub+999/PxdEB/vgEvTdd9+5r7322oGksEkEDu/25ptvLuiK4wp2BIxHmTdvnh2D0ktLS8OdRGHUG4bmJMsq/9u8hattdt+LQ/sXrqZ9+wVI5sCNK51WB9HyYL8/VFRVVW2rqKg0hcIREHiG5VlW1Nz47IxIhIpICCOIFlK6BEocbfMkm1g6t/MQKXoXjG+0/fTTTx640WL8INxl4aaLUP3HH3982XHHHVc9YMCAkF53DezjoK+Y9CF14qRZnWBp0klTE4EyqSD+VE7VSCRaV11dvby2tvK3+vqq5bNnz27oapPk0gtzc+YsLk5Lc4+h8n+AxWL1Ub5wisKCPDG8wDDm1G57BvYvoI7oCXUgedsUiUlqMBKtkSRlXrrP/aOFYVZToelSdaUrYb+owCTcYC/FmIRLtmypLli3bgPmINHIk8vh1sY/iVYBQs60t8Y//Vno1hXdCgVXFvjjE2kqxJig559/fhGsEzjWHuB6IDCUMHlkWWJyyDYrMggbJbjFaeO2sD1//nwb3bvgl19+ybj88svXnn/++eXttZA899xzOXfccUf/q666atV5551XVlJSovnKgzTAogULETXG7h9++CFrxowZv6alpe1XvTUgk998843nrrvu6jVw4MCGxx57bGUnsD4BeoOA8oLnwZKbPX9JBalVbx44rK82Men+goT8cdJqL1KqDqK61auuriGtvLySa2hsVODSxpl5xmLGJLsikSgiUGYrxkNp1ii4+/E8Jt/9w60PMmpvW8oBlEG45yGQC4KYYLyfw+GQBw8eHIQlOHGagX0ZVJO1yky1WBMuRI50d714XNuzjdWJZD9c9qjMK1JjY6iyqqp6QUND4LfGxi0bTjjhBLhi47wug/fff5/r3XtQkdvtGuNwOIfxPO+jpo+lag8LMkPVWZuYn1hTsvVpH9QyUgO6BjpJED12Rx14kBdwbYWM2NG5ewLBYFCToi3Hhu8B6O1j8lKrF5IkqYFwvD4cj891OizfuUVxLeoUjhnoXOgylbgtJBSYg0mhP3fVqs3p5eXlcDVhPa401gkXPouNtdqJQJmbAkjsi4AS884772RCiQFhWrNmDQZR2+Fec80116w955xzUgY6aA0QdERKnJ988kkmIs0R8anY0cBnDOL+7rvvPEuWLHHgObZs2WJdu3atAwEbjjvuuK3/+Mc/NsNSkjh9h8AkvieddNIIUsq4oqIiTHIZxoBsELna2lqhurraAoVt9OjRNY8++ih6ahK/3D9AZdoEV8PXX389m/JFvummmzZ1RDSzDgCeAQkNAxIaJ3bZinWNFbV1H44/aNhX+1uDkJBBkC4F9O5DYrH40FAomFNT02Atr6wyhcNB0q44xsybGSJMrIBxUWaBsVhFk1nAeCkLKWMcESkeVinNIoVxJTqZMmCgw0E1VE3UXlRgShpFwlxOMhEnWJ2o7BF1UlRF0UxQKsqnIHBqNCoFGhqC6+vr6+Y2NNQtdDr5imHDhnXoeLfOAJCn0tKBhT5f2hi73TmMxFxGPI6AVaifVF+JPJFOoZEnOl0nULsEdEjC6jto0KDdPsYVAVGgA7QWuh/PAs8S6ATvvfdeBuY/O/nkk8uPOOKINgO1wEX/pZdeypkwYULt8OHD/XuzvYI7PX2/jMrKSuH000+vQlTixKE9Bbw7kt5O6ttEohS1MRSpk5X4LE+653vRZNpgkKjOh/2JQB1FAuGMJUvWkXJfq1gsIusGgXI4ONFiZ/Z1AgVhAOGK3qBNmzaJRBItIBr9+/cPEMFobEuotQYMiIaQhEWptfFNyYDAxeBthD1HOPHNmzdbYrEYi3DgBx10UENubq60MyQOVjAE1HjrrbdyiZSl4VokuFkS2ph8Uht3cfjhh1cSuSvrqEhe+xqQ55iXB0Syk7kw4jtD79IbB9O6DWXR1evXf95YvfWD/SGQRCqQHEKPZxoteyqKaSTVsV6NAb+noryOq6utUeNynOQQKV4MxkchuARc+hCxz6xZogQSUFT+MX6Klk0WKYyvMIiUgY6CipqLGpsgTkSaVJm24ZYHixPIEixO2iEV64qK+d5E0Uw6Hhfz+yNVdXX1S6LR8Jzqav+6X375zN/VXPYAqsPs0qXrClwu16EOh20E8SMfKb5ElGB54hgQKE4wsTy3jfVpl4Exwg899FB3UvoXgrgkdrcKej5tbjLdK6W9QOCnL774wovfIsJsYvc2gBfII488UoiImui4XLlypfOSSy5Zj47WtjxVvv32W88//vGPgYgk++KLLy7CeGL8fm8AugqVy5Jp06ZlX3DBBeuuu+66TR3twdGOb4D9Wl3CkvKiyQGWIMmyEghGayOx+Cyv0/I96TybDBLVubA/EaiTY7H4iUuWrLY2NjaQsLeyHpeHdTgdnMVsIwJl2acJlA7UPUyYC8UalRaWiT0toPAMUOiRUOFB3toj8FMBJApBIEDGMA8TEUXMgSQRsTMfeeSRmHwWc1l1uZ7NLgB8720I1Nayamn+4sVTw401k/ZXAgUk5BEmTsylNFiS5GGhUDi3rq7RWlVda/IH6lVFVliONTNmCxEoHsQpEalPaCJSPA/XPqJZpJ1R3YLCppEoPRkwsDNoUtkIVFMVECdsw9JECzqmyjIsTrI21qnJ2tRkiyLxrlKZRNlU4nHFHwxG1jY0NMytr69dUl9fVn3MMUfHSM3YJdnfycHMnr00Oz8/6xC73TZalpnsaDQOK5PJzKGeEnkyE3niScdiMbz6z/dv3HTTTd3ffffdorlz5/7cVpuHth/t5rp168RHH320aPTo0XVEhJqDuSCAEcY3I3BSRkbGdm62mID/8ccfL0TEyH/9619rU3V6InAUHSumpe3kk08uy83NjSJSLgIxtaVv4NpnnXXWAY2NjcJnn332294kUFVVVfy9997bjQhp0dlnn73+vvvuW4tgWInDfwrwxkF+T58+3fncc88V0vW3Hn300XWt6EHYh4R7Jy9J/5HVhmC4mmrc9Jx017csy1Zgv4HOAa3C7w9QFJMVfbSazzZJM7y5QvI/cbRp0QUAYYTJciH84Ne7N4QT7oleKLfbrYU13lXyBIAEYiA6XAM2bNhgXbBggZsaAPOcOXPS+vTpEzbIU6dGcuFTEYEqHI4JSzIy9k6L2UlA9QOTDCPgx3ra/MFs5j5yOm2zc3IyyrqXFMUKCooYi9VmkpW4EgmHlTClUMhPKaAEQkE1EAiotK6Gw0ghWIopRU3RqGyKRanRpSSTWtSsFBsw0ApQRpAwvkkiSSoR3YnJJpWaSVVbxmU1FosjKUiSFCOiFFOIRCkg7VarCDIfDgSiG4k4/VxfX/Vpbe2mGVOnflzWNL9T1+wxp7bIU1SUNZjI0zBVZTKp/sE7gpgSiBPLMCTrOK7jyBNw2GGH1VDGM4jOm9i1HeA1QsTEe/rppw98++23s4hseadNm5YOl18A5GrmzJnOa6+9tt+tt97aA2MXtQNJIMKEjksO7Ww0Gk356CBeV1111aa77rpr1YknnlhDJM2PKQt2pG9gHDMmlj/hhBM2Z2dn7/D83QlYmzB/5SGHHFIxbty42l3x0kkFuDfCOnfRRRf1wRCIX375JRNz4CHvE6e0BPYj4SPpSTsXRNzpsKTzHDuspj58IH1/F/Yb6BxoqlX7B9AvyypapzhaDG1fk483jpCcN3puOy9AwkggbbnuuuvWnXbaaRXXX3/9WgxETRw2sA8AMXwlKbI/yZw2QcoDOjhqKS0kBecTi8X8uctlX5iXk1HTq2dJPCcvjxEEnpTYmByNReRQOCCHQ345GAnKgQiRqWCIiFSISFRQjUbDKohUKBw1RcJxIlOqKRYhhYlUWBV9zAaZMpCATpoQQU8jTZRoHVH11Hgiol4sJmPibyUSicm0JJ2wKSlKXIZFwuGwEnmyEJNit9bXB2bX14c+qavzfx0ON6w8+OCDu6TLng5M0i6Kjr5Wq2MkkafcUCjKS5IM4sFwJOQ4ok8sp7nsdWjAzJEjR/qJuIRh3Ujs2g5wF1u5cqVt9erVLq/XK5Eiv+SKK67A2Fjte4Cw5OTkxAYOHFjv8/kwifx2bSiCv3g8HolkCw9vlsTubYDroQMTEXUxjmnSpEmZiAabONwq0LFaWFgYhqUHRG1vAp2zlBfRrKysKNY7isyBKFEZEadPn55x4IEH1v/73/9eQISxSv8GrSAVidLaSovZzNqtQpYkxUY0BIMHqE1jaQ10AmgfaH8AdDdawJc70SXW1GKAQVGD0dygGNi7WLVqlQjXv8TmNhgxYkRg3LhxDbBIHXbYYfUQeolD2hgwhGxPbO4RwFURgS4QwAO9TondexQNDQ3csmXLrInNzobm70NgpHhcgRbWr6oqef9+DWq00XBHKG2hzelmM/cBEamp3jTP8uKi3PruPUpUX1YmC2WDlCNSaCNKJBRUIsGAEgz7iUQRkQr4Vb+/0RQMBtQICFUobAqHI6ZohIhUTDVFYiZaomFvUpwN7J/Q2zgkjTRRmQBpQpIklcoHEScprkSjMSJPUY1AwdokSRHaF9WUP5tNZF0uW5wIf1VjY3h+ZWXV5zU1gY8sltDcQYO6V3XFQBHJIJlv5nlrTyIAB9FWNyJPQjQqqRwsT5yZ4YlEadYnRusv6iidXAO8Oei+cUwVkNi1HWBFOfPMMyv/+9//LkRghAkTJtRjXkX9QUB++/btG7r55pvX//3vf9+cyuoCRZ+STPIGwwF2qCNS28v8/PPP3qVLl7ZlZWlGSUlJcP369VZYyxK72g38pj33aC9AJiFbMWY7setPA+6sN9100/onnnhiEeV/3UknnVSLoQbtKAz6CcgXJGxrvxKp1DkdYkEgIB0YjMX6UTk0uvs7AXa6AO/DiFChw0SrJoVYFBoRhQGhSrCmfbi/7I033siEMt8W4BONCWL9fv8uCa1Zs2Y5Pvzww3RdWYcf9dq1a0UstZM6CM8//3zeFVdc0QsRAPFOb775Zsp3SxZGeDdMTnv11Vf3fe+993wIpLFw4ULb7iIWeOfff//d/uOPP7ruuOOO0gsuuGAA8ifVcyLMOPzFWyNYkyZNysDzJzZ3CvguU6dOTbv++ut7f/zxx+m4B/Yh0hECeSRO6zSQJKptihJZcvrphhrfAlSeFVJKEV1rA8mo73me/cBuFX/IzvSu6dGtsLFnzx5qdlYWSwqaRqRC4ZASDPqJRDVSCij+UEBz8QuG/Crc/IKaZSqshohMRUJRUywUN8WiRKYiRKbg4kdibwciw8C+Dvq+GMSEb42kkyZFaiJNf1ib4J4XI5IUhsVJSyBNsVhYc9mD0u102tm0NKcsCHxdOBxbWltb+3VDQ+0HDgczffDggq2IYEZluEuXKJLvTG1tONvlsg8jltQzEIjY4DrLMiyRJ9ieiDohQCbme2qa8+lPA22KThigu2CCatrWjiUD55HcR/RdEZFux48fXw8XuQ0bNljQHiRO066FNiI9PT3e2tyO+N5WqxUD3ZjWLFA60LYRWcubM2dOOt1HRNubONSMqqoqM8Y+oZMT20TggnQu5V37CBR+99prr2UdddRRBxBBH33wwQeP/Ne//lWIzsPEKbuMvLw8TJ6vUHvZnEeA3pbuClnDh4d17sgjj6wD6YWeoL97O6DfD+friS7JqBYzJzodlp419YED6dvk4yQDexft/ahdASGScZIoCtSuQM5rg2IR6QShhDRSpXn3dXKAIKxcuVKEwAQ+//zzNBImvVtT0HUg4szFF1/c/7zzzhuQLFB1IPIOhGGywEAEvvfff993zjnn9D/77LOHErkpJoGMwe+mH374wU1Kuw/ReLSTOwhLlixxffTRR4VECnO/+uorvFuvVAQDz4mBsDiGdSJz1tmzZ2c8/fTTJSBO9913X3d6xrTE6R2KKVOm+K688soBL774IiIwST169PBjvJfeYiKvicyVgvzdcsstfSZOnFiCAavawST89NNPrvvvv793axa3HQHzadB724g8Yr6uArhvLF++3ArfdywTp+0NpFKk0CApkhKPmiZOTOwy0BJUhmQiUo20XEGbX1Hj/r7VKvyYmeFZVVxS0NCrVy8lNycXE+9CZilRytNgKKiEw0HZH2xUAkSmQpSIXKn+kJ/KCMZJEZGKhkkRSZCpKMgUCDg6H5qUa4NMdRHQd2wmTUSYJCzpGye+MzwwVClOSrmEsU0gTbAuRZqJUywWUeJxkCeZiJOgut0O1ut1KHa7pZp4+xK/Pzy1qio8edOm+h8WLZq9iRRQBAHYL0pPXV2dy2Jh+1P97BcKRVxEJDVVwoyIe5yZgQMfxxJ3arI+dQjQxlEb0h1tMbYxrpm+23ZXh1sftSUl1NZ0R5uItqi8vNxM7WC3hx9+uAj79GuNIowbN27EP//5z27wnkhcohmIugvLFHQKum7KDlIcmzZtmvuGG24onTlzptfpdEqwjEGPSJyiAXrK66+/nnXzzTf3wpQb2Kb2MkzEzIxn1vUYHfj9s88+m4vJ8rGNtv2VV17JvvPOO/uvWLHCRXmvor2k45mPPfZYYXsIDs5B+4v8SOxqBogkhgfgPfVnATF74IEHCk877bSBGE+m7Wwn8E6wZuGeuG5NTQ1Pz9773Xff3ZmOUv08LPUELwQiUWaHjTf3rawNwJXPgZMM7D3sTwSqjmRKRBQsbFOgSFYFgUIVV6jFafrXuRUJKOa33357v9NPP32obvmBKZySc0eWJQhF+PqSEstt2bJFwLWwH4IZrm//+9//0k499dQDIGDRi/TLL7+4Lr300r433njjQDrugc/0X//6100jRozw43ekoNvnzJnjIaHUoZaOs846aysJCqWkpCSEcOz0nK7kniYIIYRzheCnc4ecccYZAzHQdciQIf7u3bs3pqWlRfH8ELarV6/eLSRi+PDhjf3792849NBDa+++++7Vd9xxx/rkMOqzZs1yEjnKgAAl8rnp/PPP35pqkl+QUUoOzLmR2LVTQLCQQYMG+eneDUTgJDQulGcWIlReaiz3tlufXpOwRGIC/kCUqh3GR3TiWtY5QAoQCHkdrS6h+vAppXftVvG79HTnim7d8ut69+kt5+UVMlarUxNgcLEKE5HSrFIgUiEsKYVCTYEngkE1FAyp4SjGTTWRqWgk1hR4gpTrZDJlEKp9CPSdQJg00oTvB9KUIEyxuPYtNdKkxFU1LjW56EWIMIUjISovCFASVSJEpEiuogxRkxhTzGZe9flcTEaGM26zWSqlqLKguqL+q8rKhncaGuL/Ky9fvObgg/v496dImosXq4Ig2Et4nh0WicQzA4EI0xS+HS57RJs4jmX5ZusT/Un88E8CkWffeeedIsxXBKXc4XDEU1luSPZr5Or333/3oiMU+6j90axWCCQBy9SCBQvsP//8M+bBtNF6+n//+9+e1Mb3o32uZCJDv1FFUZQRsKI1AoXockTMSqjMcCeddFJ5bm5uGFYlasu2ISkgcghotWrVKtfixYvtID8ulytO+oiCNhydfolTNfJx0UUX9X366ae7E+Hqi+1QKMR9+OGHudTmVhEJmfPWW2/Ne/PNN+f95z//WYrJ9fGsiZ+3irVr11roeV3JLv860EYTWYzTu2oTAiOP0UFK+eih3zkxnqwl8YG+lGxRA+Bpgs7k559/PhcEUCe8GB+GvP3iiy+y8e7aye1DM3FKJCLlLGPmWcYqmuFtMigkqX2gyNIxA3sJ+1Pm11OK2G2iSVYVBuQJ7U6cWpy4JKFHRVMaEI2oswKT2l1++eVrjj766DJ9rgX4O8MvGr072kmtALOEjx49uvbss8/eAuvJhRdeOABucjC/074DSDjler1eLSoOrgXrCgkB4frrr19Bx+Y++eSTy0455ZRqCENcDwEcAoEA39EWKCJojXgfEspVROiq6D5RImva2Cb6RsyXX37ppYZ7OAnYnpmZmRHso/MVROMjUlM/dOjQBiJSkXHjxlXW1NRYcFy7cAeid+/e4XvuuWcNEbjKvLw8UlVQbvSIjibT4YcfXv/MM88shAn/kksuKYMPeqoBpMcee2wtCN+uEj0If7ggDB48uI7e3Y8GAt8ZAptI8nZWxr2A5gaLnomprKoIEoPHvCI7bPQMaMoHxkdJlOopLaddX9A3f0cUhf+5XfZlxYW5tX1795RLirtzXrfPxHK8orn3kXIcCgXkYDAoB/xEpkCoAo1EpjBeKqAGAnDxI0IV1oJQNJGpaBOZ0oJPUInWCZUxbqrzAd9DI7r0beIJwqSRJtpGiqtEmEgKxGVZjUdhaQoTaQJZChJxCmJdjsQkORLHOCeMqYsQv4pDkWR9Pi8lR5yUtHI5Js9rqAl+KgWUSdV18e/mz/9xfZ8+GX6SrVobsL8AsisnJ5xlNnPDKN+LGxpCFikmqWYiT2ae1ya/5nhEjjARjyKl6k87lv0BajsaSkpK/JMnT86FIp+TkxNZtmzZdsEa0B7/5S9/2erz+SK68k7rErXZ5dSuR+GtMGbMmMaXXnpp0UcffTTzn//856KsrKwQkaes2267rdkFHL8D6QIZQzuSagwUCNynn36aMWfOnIwffvghBx4wCKxByZrKdfz444+voTazkZ6fBWEi3UWFxQpkS283QZaorexLz8mTrrGorq5OILKURc8ACzqJPd6EgBUDBw4MUVsXxhKdlnAxxDQnrVmikGeY1B/3SRUwA20mOiJBQPVrUf6ZJ0yYUHnAAQfUwrMEnc+J0zVg6AIRIh86ohO7QFJdCKIB/YX0J7tuicN3ue6669ZWVVVt493TTuD85oR3QJsgmDnebhUKa2sbh1D25OBEA3sH+wWBQqGjRR1VEj8pmCT4eEwGSA1QHC586MDVfMFVWKI6cZ8aSNNll11W9n//938b9cGfCCdaWlpaT2ShVSIDgQcL0/33399nypQpOURMtgwaNKgBAqioqCgMAX3UUUdVPvvss0tuuOGGDfPnz3cQaXGedtppW0EASJAE4S+Ne1JeatdEBB9YPCB0tB0dhG7dukX1nhq6R7xv37718KHGNu6Xn58fJYLkJwHaSORv6VNPPbUMQhDPRs8YIaEsgOT16tUrCIGN33U0cD+EbIV/8/fff+9G76De6wcgitHIkSMDWOIcEJ3EoW2A4/369avfVQsUAOFP+RRFY0QFGAONcU+JGg3z7iCPOwHtnfHNsJQkWa2tq0P9K8e2gZ0D1TsM3G+k1dW0/jXPs5NE0fyZy2Wbm5eXubm0tCTcp1dvJjcnj7HZHKQ/K0pECinBCNz5Gkl5DsiNIFOBgOInMqUt/Qg+4Vfh7heJBElRifxhnYqSbJS2JVM6oYKMNEjVngHyWSdMyHt8A4xl0tZBnrCuNI1nilMbhrDj8VhMlSIRJaaFwEfoeyJQoaAMAk2yVYkiul40oki0DmtTerqLy83ykby1BSxmfj2R6Jm1VYGPgrXxtzJz3T9686xbBg/OCe6vc7eVl6N5MfekStUnEAg7QqEgPgli7BFgeWK0kOUgT5r1KfG7jgA6TW+88cbV5eXlVsjzPn36BL/66qvsllYotMvozKM2MAQvE+xDO1VYWBilNjMM5R3tDQIwIeT4P/7xjy1EphaceeaZ64k0uCdOnNj7hRdeyNatKuiUTFiKtqvp2Edkrfzmm29eRst1pDOsvOOOO1agnaNrNZMHHZiEH2022gK0USBn8JggsiWC4MDl/sILL+z35Zdf5pPukYYORSJLtW+88UYhdJ7hw4fXfvfdd9m33nprCQgO2lwiWbnnnntu/0MPPfTAp59+uqC1NhbtIjoTQSZTWavwO2pDNff7hOeNm+5vp+dwQ8c4/PDD63SdB8A3oOM2IneFn3zySQY8gZBn8ASaNGlSHpEcWO+aO0vx20MOOaQ+VT7uBJCfzQkE1yKYbZyZ7VtR5x9M99zb3ib7LfamgrVHQRVXoHRROBw7ZN68JeZILKyKgsDabC7O7nCwDruDEUULKR8CCZ7Ej/YQUAkhVCDwErvaBAjF7NmzHWPHjm0AcTj55JMHgey0Nms4hNaqVausr7zySm7Pnj2DdG4VeoLg/4vKj94fKPoQmhBojz32WME999zTj85tJEG79oILLqigZ9vGgvL111+nwUo1fvz46r///e9bE7s7BEOGDBlNAn3FcccdV3veeef1mzBhQhWeAcfwfJgHw+FwKLo1DICbHzUIOTNnzkyj91z6+eefp3/44YfZ77333qL2mPl3Fc8//3wOIhBRPm088MADNfdGAA0WfL+XLl3q+Nvf/raFSG4klZCn9+pLv6u7/PLLyxK7dgrw63711Vdz6Pvan3vuueXr1q0Tn3jiiUISqiZqWFa21rDsRuj3g7KFMoOk1tU1mj6Y8tFvQX/ds9TghnGCgV0H1WmMHxCogXbTsht97r5YUr3OIvLjqKtvMFfX1IAcKSiLGN9Owp5BkGXObEYvc9O4DSzNgolBTzqt81yT2w/24RgUAPgkYR/HsZT+mNQGCiPGemBbH/ORpGsY2AVAM9e9IPT15CWSCXPY0mrTVLYYw0vsCUcUdATCmwJkita1bY3taj/FOszTpPJDiaW2z8pYreYobTbIkloei8ZXBcL+ZQ6HZYN7szs4cfLEeFcOR94e3HWXyt5yS6SYFOAT/P7o0OrqehFWXlGwsRbRwpKyzPJmHuSJpWplourT4UrVxo0bhdNPP/2Ab7/9djZctEkhP9hqtaJDJXFGE6DcEwkwk04Q19tr1H0iNDydD/1im2+J80G26DeaxkNEIkaEoey+++5btWTJEju1pW54giS3azpwXVi1oEfAuwLbpAf0/umnn2A10ohDMvBc1BYplF/a3JT19fUC5amCZ6VrsHiGrKyscGVlJallmJRZmwyYy8zMxHgpnnQUC96Zyq2E58ZvcJ3evXs33HnnnSuOOeYYuDtvBwR7IsKVduSRR9aCPCZ2b4OXX345mwhZd9KrQOg4Srg2yUWzTM+7XT7jeShPzfQscTwTnYqOKAEWIjwfxoKRfhInmalVVLTFpF/FiJzNBInVLrJzwHWQ8P20hDwORaKxWn9oQVpW+qdulsWYWQN7GNuWjK4NFNy1ZjMXcjodLNVQzHUBS5QKK5QkxSBQ0PhoaU8BvS/wQdbN7jsCFGYSFsOIWAy/8sor4QMLS0aMKnCrv4eggVvbbbfdtv7ss8+uhCkb1h3sB2nKycmRILDgx0tC2oNxNRBMy5cvT3vwwQd7/fvf/85v2eMF0zbdG1F6mgdfdhSKi4sDixcvduB7EMmLwaSeOKT1qsEaBssLIt9hgCn2o4cnIyMjBrc99HRBuEEQaj9qAQhVRL9L9mHeWYCwEdHMJ7LSg57DBxKcnA9TpkxJRwAMIlg9r7vuuj7JFir0ohG5yQMZxDNT47DLFigQaPSgoUHCth6CFuUBgnsvQc8IXfCzZWVVIX/Yv5Ea5Zh2xMCfAtVduJ2AiFbQ+hxq4ycTuXlTFIXP3W7b73m5vi39+vQM9+/fjyku7MY6XW4Tw7GKJEtKDEEDQnoUvyCVlUYl5Kf1QKMMVz8qO2pjY1MKh0NqNBrRUiTSZJ0KheDup4+fUmnZZKVKdvszLFU7AOUL8kYP+KBbl1qmJitgU4hxWJckidqtuKRGaGcYVkO45kXCMtzzgphwORiWQ8GAEo2E6TtHtRShRAqnarFYmaxMH5dXmG3KzHQF7HbzeiWuzmysi39YXSu97EoTP87Ly1xMsr2e6c/E9nfyBBCBspM87Un5X0LthYXqgAKTE0ekiTebYXoCeaJtqpMdbH3SARc0tLNYLykpiRCZ2giSAU8NUtIVEBMkyH1q1yMgJfo+EBZqQ6PJ+/SE8+lbx/Lz8wNIcCcHqcF9qP2USWcIQW/AdkvQ7zXXNxAC6BDogL3ooos29+/fvw7XbXkvXJvOl3B9bOM5cW9sY3naaaet/+yzz3576623Zg0dOrQaZCo3NzeIcxF5kHQCbaxvnz596seOHVt+6623Lv3yyy+nT548+ffDDjusIfFY24HaaX7p0qVOuN0ldm0DdB6vW7fORjJP8+BAIl2IpbxFEAgF+ay/AxJIVa9evepPPPHEjfQtGkGwkMfjxo0rO/744zfhueERkpwHuAbpWPBD3FVpiGKVnCD/VYEKILHN4trKhj6GFWrvYHfU904JKPuUSokrXVJRUdNtyZIlcYvFzIiinbU6XKxdtHJ2uxOTAzIWC7fHrFCwYJDA8A8ePBjCYocV7J///GcxlHISKhEiCzZSzL+5/fbbu8F97dprr8VcMtsAAgFEKRnYByvOokWL7EcccQTGhpkwO/k999zTAxPovfjii0vhz4tZtIncZZSVlVn/8pe/rL/55ps3krDT6CXln+2OO+7oCVfAu+66a33Le/wZ3HTTTVpv0HPPPbcM4UohzOnemxKHNYDAXHXVVb0WLlyY9ttvv81Abw/IHwafziD8+uuvzscff7zbRx99tACkK/EzLcrPk08+mU+CN////u//Vp111lnbWe1AdpA3cBdM1WuFAByU5z0pD8XDDz+88vPPP8++5ppr1p5yyik1eq/TqaeeOhATBoIcETHN+fjjj38bMmRIEPlEz9j93XffLaLH/OWNN97A4FKG8nCDdvEktPbtENln9uzZTnw7kCRE+HnttdcKqQH6nRoCjt67YNWqVU4iiYtIuO9pJQjvr/WS6YnqHP/ll99s3Lhx/WtXX33FAtpnoINB5QIFBT4yPJWZNFqW0BLyrlCWpUxSAN2hUESsr29kautqiTwFoJCT8sfSR2JgiTLxUAy1vlfBZDZDMUTPOixSsFTB+sRiYl9aIlYzSwmj5lFENW8m2s/TBqxR6JdoslTpxVe3VgFN5yTWm/90QSSkjjZZO0GbMYP2JRZa7dCsSFgnoG4noKJeYxtLdCRhH7ZlWWmyJGmBkJosTljHH6podC3aKyt0aQQ4MMPtm3U6HYzVYZEFjglT3tfLMlMpSaa1sWB4icpHN5CCHZ44caJsEKZtQRlMirTancrqycFgaGBFRZUAV2RNZ7BaOOQtzwuMwDMm3kz8aZe7wVoHOi7PP//8fiQ87d99990sdJih7UOCJUZvbzoCqMdWqxWEBZH+tOi2IEftvQd+A7KH9gxltb2AvAABQ8I18G4gh8kdgE3yhkUHKqZ70DoO0Wm6o2dDJyvpNVpbfdlll60fOXJkA/QJRMqbO3euE2338uXL3SeccMLmUaNG1S1btsyRmZkZI53CA8sd5f1marcDictpeUTkSAXxwzPCAod9eB48CzplsS9xejOggxC5wsmJPTsNvCcShlFoA06wMxiOxaprAwudmc5PM0QR42QN7EHscg/8vgYqdBiQXc5xTLnL5YxZrQ5TnBqdqNarJ6kxEoySFCch0GSFQs/gngAp0WlQiNvbOwH/ZyIttVOmTJkL4Yp5HqgBlEhR324MFMbWIFRpYhM9KwwRDjusNr/88ovnwQcf7KGPLyouLo7069evEX7JCAxx4IEHBqhBXff6669jFu0tRADySTFvtkQRkYJpGwM8NUGOfR2FkpKSMJEYEYoCrGsYUJo41AwI+iOPPLIKFqcVK1aIyL+0tDQIKBV5Qo0bhNx2eQpBR++J8UlRIoHbzd2EubIoz7oTsRpx55139sREuYlDGtBjRWSnOwnY9L59+zZSHgv0Gzs9hzlZcIJ0gjyde+65W9FDBT9sPZ9OPPHEKhLOHEgoCCs1GNu9H+5z4403dsc3wzZ+q1uu5syZ43zggQd6bN261QzBjG8BgYr3xvvBXSPhXqFdaw8CmdkywWohbynbXBkOm9di20DHIyHfYJWK0iasUrOoSLxHusYrVA/es1j4aR6PfUlxcU75wAG9owP6D2C7dWuyTAkcp8gSwliHKEWarBmYqDcYlDF+Khisl0OhBiUcbpQbGhpJgavXrFOYvDcQCEBp0EKlYwwVXYO+d8gUDmMZJQUQY6maglM0paZ5qMJhUg4pRWG1ou14jMo4rFaU9KhyO6GD7XHg2fSE9gJJs7zBcpR4R7xblN5RCxmPbToe1c/Tkmqi5gd1m8hsHF4QCPig5WE0ivzEPF5RLVIe1SH6DrA04RuFaNk071ckEpYj9L1CGO8UiykSkSeL1cpkZ+dwRUU5pvx8X8jjsW0WOHYB6bVTg8HYmyTCn3M4uCneLMcSn8+HkPmSQZ5SwsZxcomiSIWU90IoFFNZ1szwPDoXtA4GE62a4B3bkYEjdICIkJwv+vbbb3POOOOMTXpHIDoxCwsLYxgvjCUS7WauvfbaPlOnTvUSAYjr+3cmwbMDniloS9GOgNDsDEHD8yGYE66jXxPP8uijjxa99NJLuWjDko/pKT8/XxtPrF8D47qxr+U5GHeM54PVCx2D7Xk2zMd02GGHVSLaLeXP4EMIQ4cOHXvUUUcddMsttwyaPn16JhGkmosuumgrXBWhR5EM5P71r3+toXuGEQURz6Q/B54f70i6hozxadjGs+GZ8F3gzZP83HrCuVTPEk+1S8CPtURyXb+QKvCc2Wrji+sr63vTfi3YloE9h/2GQCWAnoSFFgvbmJmZzilxhCoi8kQtnBSnxkuKUMMdV5W4rM2fsSdQXl6OiC6ZyS5ebYGESGTmzJmZt956aymUpvr6eo4qbXTx4sXOxCnNIOWGmzZtWgbGPyV2aZabn376yUvKf+Cggw6qpmNatDb0jowfP76WBI6fztEIHYRor169wkQo1h133HFlRN5yJk+e7MP5MN9bLBZq3MMclHXs6yggsEVFRYU2aBYCONW7QaiNGzeuYdSoUcT3KrW8w/PS+cgLjfQoisK0dI2EEIOgPOKII0ihD6OXaxupRnnjRs8SkbOtEKQIqJE4pGH58uXWtWvXOog0OahR6EECOB0me4xBSo5IeMwxx5TTd80l8jkKYebhhqiToZEjR/onTJiwFQNcSfBKRKS0SYOTAaJK5NpHx7b5dhhvRd8kRA1AxbJlyzSBicYH48GIYNmQL5QPmEWe1d0+9jDwIsmJXbduc6i+wb8mFNqEiWIN7GZALlBCB0eYllsoTaf1SaRwvEiJyJTwg8fjWFpclFMxsH+fyODBA019evflcrJzGSLfpA0qTdHZiFBRGdJSY2NT8vvrsdTc/gKBeriKwuWPUiMRqgaNWOmkKhoFsULSiVUYc5dRipJyGDNFY3FTNIlcaSSDUpiIB53SRLBClLCkbbi06eRDJy2pUjK52VFK9Xs9/UF0mu6fnPAsIIFIyfsQ2EF7vuZnVU0xECVKMgI80EpMJ0qUkD/Iq2BQCy9PJAlkKSI3NsLFMkhECQQ2IAcCCEsPUhuAzFVAmmKRiEJtlSpYRFOa18sVFhZwPXoUKkVFmQGv17bZbOYXxOP/z953AMZRXV3vzO7Mdq26ZEmWe8PGmN47JJQUej4SEj4SEgJ8SSAhCSEFHP4USIEQSEISQicBQjXVNFNMtwH33tS7tH13dmb+c97uiLUsd0mW7Dn21cy8KTv1vnveve8+5ws4zP0gW38FafpvKOT7qLBQYsd4Zly1SdNWkDNSizGZkkhooa6uqDBcUX3gU2LknoJ5DqGb9a7unm28JdauXeuFUT/91ltvncw67qKLLmrt28jKOoNjMR1//PGHPPjggxWoi0ofeOCB0fmemz0FNvZx/Mgbb7xxLOrUcqZiZ/+tvvXtYIN2yje+8Y3mu+66a8E555yzafr06V2TJk3qmTFjRueZZ55Zd/vtty9kxA0jTUh+UJdqTF7x3e9+d+qiRYs4TIuHjZm5ww0H8P7h3RNvnMRIAVT6BQ7dmNCTtDPyDTWG9GXe06AChFRBLuvsjEyDoW3ouAWq6nZ6vX7ZDwn4fZLP45c8XtXhgek60IqxL+hlgNIbW11dnYBR3MT+R1YrUG6TzUByc/PNN09csGBBCQx9J5Tma/R8nH/++Yffc889H8IAEvvRWKe3CeRnJghD67XXXruWRvmTTz5ZPnfu3FHf/va318CAd9fU1CQPOugg0UmUYx588MEHIRj43RMnToRp8CmYnhTHFwPH3nTTTavY6nL55ZdPYR+eX/7yl+v7O19LwU+ePDnB7XPFvWAfJXaQJQGyyAVBT8qPfvSj/RcvXvw6x6/4/Oc/f+T999//gXVtFkgQH3744coDDzwwzGvgOWK7mqOOOqoDBKbjhhtumMikGdh/szA93i8QkULuj2tZl9+S9bvf/W70K6+8UnbCCSe0Q+F7oXAjuM7GrL6iYaWzU65MVz3D5Uhc8Pwqnn76aWY3bIQiFiSBoQiffPJJgB7Djz76qBgKedUxxxzTm40HSnrUySef3IF7E8e5HkkFj3sraj7eN2Yi+sEPfjALv9+J61jFdxfHKvnvf/9by1T2/H2GIuCYPdx2zpw5FSDEndin7m9/+9sobFuBSmsRQzB4zCEAr4vC32OYBepKA0Z0xvnEk3PWNDdt/CfObQ03tLFnwHcIEwr765XhnR6H6VgsV+u6WSbLjlAyqQWSyZTS0xOnrhH9oaBnsC/7fjvFMfC95ELyREs8dmdonwjrwzIPny1nCz3XcZ7GZjYMkNuJZUwZ5scYQKFnhU3Af9ibx8K+2fW52VxzH2fE9kMCkqy+yNqnWJFbx4GWxAJIlwO3iJ8AXn0Ol4EFRtfxONyYoXci9k5Mcc95X8U8D2Bie/ZzYoZYbsRQPGwqDpzdxBAWvKp6HH5/QPL7vTI98W63M4XiKO5TDx5Pq5nRN6WT5npfSFm7YIEjdvDBDtHRHQewsYPA7WfSqQPwjC5obe0c09jYxogG3HMf7rkH9oKPyVckl8shqXjN2f9pV8HB6l944YUyprxmRALq7SDq9QrUMwqN/D/84Q8r6enIbd4L1pkMd7/33nsnfP/731/xP//zP81s0NxasoShxN13313B/tOom7u+853vbGA9RDuAjZy5TYYUeJai3uc9Yx3OMtbFFOik3m+DjaAcoPehhx4aA/3nRt2/Cvd4I22y3CZ7GjxXahpRz3I5ndbMzu54QySVenbKmMp5+Nb3yD3eFzFE1dDwASorelzOw4d0ytLlq4Otre06FaHH43P6/CBQXp8c9AcdbtUtub1Oh6IObmXNELrrrrtuwuOPP16LD1aF4WBmjYetA9fQqwRIoGbNmhWvra09qbu7280K1gK2o8EvstVASYiPivtCmaBIfGQcnE1UygSVDNfnl+WDvwmi0j579uyVIHtdOO/xDJsDCazrb3smxwAZ8hx//PHd+RUAiI7CMDmQudEgMey8udnOPG8oNgP7vsR47HHjxp0Ixebd2jkB4p7x/IPBYPqKK65YDZLR+Jvf/Gbs3//+d+Gpy23eC5CV9Fe/+tX1IKNr8xUoPWy/+tWvpixfvryovLw8AeW5AhUAW/FzW2yJFStWeL7yla8cuHTp0s1GLef5AOJZ4fxE7LYF3mec2wcXXnhh29SpU49rbGz05/+G9ew4D3Iq0sfzOLlnxz88uHhW/J2SkpLklVdeueanP/3pRhCnMpDAEhApkVqWxxgC8HcspW6JvGZtfeLp555+LdrVfj/em+FSCdkA+C5hwheI7x4blkimxmLKxCzFeN9Cuu7wRKMJZyQSdzDBBL5XBxNKYB30Il/DT0kVgSnfSc7mSJQgTJhn/6gsieJ6yWAzPqbWMo+EKZRVtozkiccRlilpFalYbrb3MxGluXX4m/3dXGkeeIgsucmC83nos9gLXuOnugFb9W6Ynf90vxxZAsnBS4/bkSVQ3AKfsVjOEiXMiY5Q2TIen/PcJvu9i08I67KkiuSRhFRRPFIg4CdhYsYz0+1WNUVx0EjuMXWz02E6G0zZsUHTzPUej6MVtzKN24FTsUnTrgL3vwyT02Kx5AkNDW0F4XDEAGmSQVxlr0cFgfJKLsXlUKwEEr3v5M6D7wGTED322GNlL774Yhn7O4FoZNhn56yzzurYViMY7BiGnXsYycAQslzxHgdeYtHoyvppWw3CwxEkWWwcZUMpozsouVXDAUJJ5AlvtaMnGo82tXe+XugpfKamJtSBchtDgN347Ecm8Laxbp2cyRhf6+6OTFq8ZKmh4w10u9zObOtSUA74fBzsTfKiNnK52eKX3XewAAUqcVA2KNDSDz74oJAZ1RiLyw85t8lWce+99y5imN2cOXOKf//7309g+BnLWfFPnDgxeumll9aDFFTQHY1rN4844ohOkJ+Ou+66q2blypUFqGxJPnZYuc2YMaPnW9/6Vj0HsoORDn5TqB199NFbpDmlB4b9r0455ZTOk08+mQOBinJ6wTh+w4YNG/w4x95xpfoCFZT+1FNPfUTlhd8JgdRMisfj223nw/YaBwu+5JJLWth/CSRqHIjYFgMPcrsvfOELzZdffvlmo5nzvJmiHSSkigMDgmTVffOb39zu2EVsRbzvvvtq6NXLFW0XN95440oOujtv3rwCzE+2ro/3BKQxBhK46Zlnnin98MMPi9l6dvDBB3efe+65Lffff38Vx+miB08cCGAY4Ze+9KVGEjJsHyBxxXK/ae0HAbx/vYod7xPsD8NMpzOu5198df2aDSvv+9FVVy3ihjaGL6Ae+DEyPTobAmrxHo6DbqrBlMshSCCd1r0Qjn0iQUeZ0SjHkEriWaexv2ALZEAgPzieniVWfJ/xTghihZWkUYIkOcGI8DdLpMiOLC+VIFLi1eaO2f3xZZA5maRKYj+u50+BpAkVkv0UrA8iq1XydIu1YhvYTAkKMoTXOdsIknUyWctZEgRIoDpYhgHMkixZ4hxFIjFCAcmQWCs8Ttn2Ky7zuNwm643CAi6VdY1C3ScxIiIQCJiq6jRdLkkDkUrg/oVxe3twrDYcZCP22xCLqfVFRY4o7hEPamMAgHvLRoUJuL//Axthvw0bGoVe9vkCIFC0EbxMX87M//RAoa4Vuw0I8LvCHmCdxPfeho1+IOrZPHFEY4lMU3v3cpfL++TE2pLFLLMx+Ngnv1AoKSYoOBsK8qQ16zYV1tXX6y6XKkL4vD4oR2+AnijJrbiHLJSvL3aEPBH5LTuW8s0t9rsuv2xHf6MvrGPwmFtT8rlU4ZXnnHNOaz7Beuedd4JXXnnl/lVVVYmKiookSF7sf//3f5vYcTS3SS+2dW3bQn7l03c/PHOWiQpqa5UU9+EYTuxvdN555zWffvrp/Y4x0Rf8He67LXAbQHjMdufZ9d2e6Hvd/V3bIMA6p75KXV69ui4+9+W5b61fu/yBW265ZbOQUBvDH3iH+D5zrClm9WN8fRWkEt9QOcoKMR/UNMPPbVKpNPtCStEoE0gkzGQKpCqVGxoiyySyLtPccfluCkLFKRgRCZMgRpyilKQKC5h3gvuYWMaeJFrYn0fhvmImR9aya3g8FmfBLbI8DPOGE8w+O28h++LmeAff2DwISgNVYa3POoty2zpxKUz+IBbEjsKzhOsS+iW7LPQM5wkxwzJcL779rGeOIWFuN8PxUNdg6vG4QJZcGZdLTuLyGAoMwmRyAHgmBWnCfGMk4mgpKJA4oLIdljdIwHNiI9hBqZR+QWtrV3VTUxNDveRgsEAWJEqE7zmZdU8a7AgVGzb6QVY7ZYVqiEnQHK2d4bb2cPyZg6aMfgW6YcgzSO2L2Cc/fVRErEprQSD+NxJNTFuydIUjlUw6nFCSPo9P9kNJCne9N+BQ3W7J68umNbcV5Y6DoXB333336G9+85ubPv/5z3daxj87l1577bWTmTqUnrauri7Pf/7zn3fOOOOMTiZAEDsPEtgZ9K233ipobGz0gNi1MXNOblUvSCqff/75Ihj84w866KAu9u8ayLjtv/zlL1XsN4Z70sFMgbnikYx8ZU7hMjvES88999Kqurq1D1xzzTUc5G9vuNZ9GtCb1IAkVUyswhCnagjD/UiqQqi06emleDVNd2cyDpempeVYLA6JORKptJlKphwZTTOZfhvHEaQCgl0trxJeItMA78E8f40kikvZVSjhfLYsuzmKsqV8w7iHwKdege25B7I0CESNLqccPv3cRR+mT5ct1oRJdoaNFrwGXosF8BowxCxJyhEl1B8qvUogSW7J41ENVXXpTqes4bpS2IXheHHcgwikA8eix7sJVVJzT4+j8803peQFF9gepqEC7j8bDD4TiSROra9vCXWHw4bf72efUyfIk+wDgWImPpInvmd7o13Axjn2s+U86z++52LFToDH2JX9dgeMIGE/cfZNpk4Z6t8fIvCaKGyNFZ0qqX46eyLRdY3Nr02pmTKnqEgSw9PYGFzshZ/+jiHXynQqKvozGhpayteuW6uzCRRGLRWk7BVjPXglv9cvedweh+KWBr0/1N4EjskEw3k67qf+rW99a8Mpp5zSxYw4siwz3EcMVMcQu5/97Gf73XvvvR8dcMABg97xlb/HxBJLly4t/N73vrfm0ksvbUokEjLJHTUQ08mD+JXjfMaOGjUq/otf/GL1cccdx9beAQEzAh5xxBFHM/X6q6++On/mzJliXKgRDEuRC/KEZ4vPSoxT41qwYHn7Bx988HxHZcFzsy+4YIsO0Db2DuC74QvMbBEhzNMrxSydJZBivAsM/QvivaCXyo9lL6aqrjucmmY4M5mMnMmkpWSSGflSjmQiJUIB02kOBwAaBWJCD5Z4wwD+lsipkCNN4svJMSsBbC+AMryEYvWnsIjUpzzE5fzUo5uFReGyL3QW2TlJpiHG+SyBY6ghv11cG4xEht15TFUlOXI73G4F6+lNcoIk8bsQ3qIktqUXNoZpFNfCwT87c8I+Cx3YhkYP9aDtXdpD4DuGyWhMz+vs7Dl4w4ZGBe8jk3bIqL9gE9Au8EiqU5JcJFB7Is/pEGDTpk3uO++8swpT7yWXXNJwzDHHhHemgZN1HftAT58+Pc506yQybJykMHvv7tZ7tB8wEcfKlmTB8Sxvvvnm8fvvv3/4ggsuaOHv51ZtBjxfkVQC3+Jm0R4WeJ6c5q8joeTyYDf07iB43UJwL3XoSqknEktvaGhdqCjqkzOnjLGHDBkC7N5bPIIhKmPTZGX/pUQifeiqdRt9rS3NhuJySvRCebxe2S1IlE/yqT6QKBUVo+Sg0tx379qOo6enx/mDH/xg0tNPPy0SRRQUFKQDgYCGSkiLRCIKSIQYGRwkZs1PfvKTjf15gwYaVIokUcxad+aZZ3Y2NjaqJEwcPI9jTa1bt47pxt0cF+Lqq69e99nPfra379ZAgEqbmRHfeOONwm9+85tNIJebKf8RBlYiFF6DNaXILU2d2suvzlvY0tJ23w9/eAX7YQ2HCsfGEIG6FRNyESaI4RAEJFYkVUWQAlT2LKOnyofvi3rAA+7Dqds0DRAsU6TvA3eSdF2TNS2DeWaoYweibIIFtjRbg8oKkgViRP5EQ0LwLLyK2AznwUx3n7qH8HsoI/FxmsKTxdNESZaHsb8W5+k5YmZBZuliDh4FhpTMkF/hcXA6VQNTLrPRgHorg2V6koTg55KYkiyx31IUU3qWSI4YCkyyxCkNO5444xnt72OYAM+OfQCn4h38SktLx8QNG+rwvJ1S0B+UA4GQ7Av4JK+H2ffwVuxm9r3hDIba/+IXv5jMIVMuvvjitRwXaWeSKXD/yy67bKbf78/87ne/W86hQ1577bUCfA/SkUceGd6dqA7U1c577723EuQoxsHkc8W90SNXXHHFASRG11577Qr2cc6t3gwcDH/evHmF9FThGF3550Pd8tRTT5Wwfj7++ON72PDLvuUPPfRQ+axZsyIHHXTQcBiOw6pz+UzEuccSCb2+uX1dNJF88tAZUz609crggxXdPgsoSroepqJ6Pb+nJzplxcrVciQWNRWXIns87AvFMD4qTKY290qqJ0ei9tJWp4EGQ+aodJhie+PGjYFYLCbuHDMMjRkzJnbuuec2nXfeeW17MnsQnj/7bMjNzc1Mp66UlpaKwfH6tmzZ2AyWYuY9soRlZiyWdsyfP3/d6tWrn+joaF5oZ96zYQHfGusbS0iuOI4ZiRQJVRAVPsdD43wA8/RWMUpABSni+GoKjCLqa85Tj4gyCKkPCJbu1DTNxZZukiOG+OHT5jqRBZPEhzyL61GG9dl04igRy1nRBSnCPH7SocNu1rAN31/2J+idx3lo2IBTkiQSIRKkCNYLspRbjmE5iSn3yf2mbdAMd+C58p07OJlMfamhoa2qpaXFUFWP7PcHnSRRPp+wAyTaAXynBrB9bViBdffvf//70ai7qy655JKN3/3udxvogaEwEyRTruN9zm0N4z0Wc5J4gDDp9NCQQIHI7M/ssv/85z8XMJEUiNh0EKmur3/9680kLrlddwr8lj/88EP/1772tQNBjtZdddVVDblVAmvWrPHcfPPNYxcuXFj05z//eQnI2hYJroiXXnqp8Prrr5/CZF3XXHPN6v/5n/9psxo0ee049tQ33nijAtewBtIA+8X905/+dMqXvvSlBo7JJQ6yZ0Fdkl//GvSUNrd2t9U3tjxbFJz5yowZkh35McgQ7W77Kli5QdZAD7wdDHqba6qrJUVxOTK6xk7QRiIRMxMcVV+MDJ8yk0kNU9PBARM/bdO0sTWwxerb3/5209NPP/3JHXfcsRjG9PK///3vH0MZr73zzjuXUpHu6dSrrATY+jR+/PgkW8kmTpyYtMnTNmG9+ZbitrI4MuuevHTpqtZNm+rf0bQ4n7dNnmz0ggQCIkJOIAxp64TUQZZB3sMm7Pz8JORBzN+F6Z2Y/h3rOADwPzD/L8zfx/WQ/0AegTwGeXzdunVzYajVwbh62zD0Z0B+nlUU+TmXS3re7Xa96HK5XsL0JSxjXnoex8M61xzMPwXBbxpPYvnx3PEec7nkh/F7/8b8/ZB78Lv8bZ4Hz+lOTlkO4Xk8g7LXsf5DyEoIx43rwTSFqeinALFrjJEBxpgwhb+H4aS6jkeHt9YJzp+lC+x/J2Zyy3snWHfTw8PB9jFlyKkj593Z729/+1sVw91zm4pGyLvuuqvie9/73mRmsCXJOvjgg6MzZ87sPvXUUxs5/hO3YwNqU1OTm6FzYsddAL47s6SkJFNVVZVcu3btFtl1a2trU8cdd1wnk1RtLXyPgN2RKSwsTK9evToEm2Qsx6vkdRAkgPgNDjSNIlOMF8XxtXp6ehT2ryJRFBvuWfAchABi2am4JEV1unVTCzqdK3Y4G7CNXcc+TaByYNjFh6g8Py4vL+ocXT0a9R7jddNmkqPxQxKphBlLxB2axhH104JEaZpNonYUuKEmB679z3/+Uw0yVf7oo49WrV+/npkQh4Mi2mNgyIGltEcIrJPNJ08GYJq6KTc0tPagQvpY1+Nv/uAHP2AYkw0bOwwaLDmxSFYa71cEwv5BzZhuxHQFpp9A3sP8m5BXIS/BWFt01VVXjTn++OPX/uY3v5mDsidxSJKhRyEkOQ/l5GHIfyEkS09BnoE8C/3/HKYvQl6G8Jhv4Tc+gCyGrMbyJkyZDa8bU/ZdpIHFBjhBjijZq7AxwpEjUKaaTmey6hlWkjVm2WYW015ee02dOjVO8rB8+XI/6+pIJOLi0B7Nzc1ukIjeO8Hwtra2NvfChQuL16xZ42O9RhJSXl6eqq6uFg2SXOaQJyBQHg5lktt1l4DjaqeddlozfzNX1AsQLI6JqOE3ddRFoptAf5g1axYH2G+uqamJLlmypOjBBx+spveK6+iJmjZtWvT888+v+8xnPtPJBtbRo0en2J+7q6tL2d3zH2jgJRVvohNEisPGyabkj8Ukm0ANAYbVi7AnkKv8GEf7qqoqiytGlUYqRlXKkuwydU0zU8kESFPKSJJExbKeqHQ6CQI1MknUUBns+b+D++v4yU9+sunJJ5/86NZbb1317LPPfnTssceGYbQMycnwXIaSrO3oPX7vvfcCS5cu9bLDba6oX2zv/IfomVo/wqkQGJKCPOHc5LbWzsSSRUtWJpPxV1taWthBfkhOysa+C4u4UGDQleA7MPAuxmfPnm15fXZUeo9jSe4nbOxDwPtDHeuGTguBPNFQxiI7OTGRviFcT+wzh/eDs8MeTLRAb9Cu1g8kDaijDWat5fJXv/rV1kcfffSja6+9dkNVVVVveBgJx89//vMNWLfga1/7WrPVV2rcuHEJkhwOSsu6nsOWcJxEnpfYcRfB3yO5Y/hdrqgXOQ8V+1rr69ev9+aKtwAJ3Ze//OW273//+6uPPPLI1k2bNvkee+yxcobv8X6RFOL6kyBYbGB3MDSRXQ9wP528p+Igwwg5ncV+nU7Z5QjEDG2r125j4LDPEygCLx8/+EbIKwGvZ9mYqop4WWmpLElOI6WljFQiZsaTCZComJlIcCR+hvNlSRTD+UQf5iFGf0qRruVly5b5OAI4W4Fyxb2g4uKAvbnF3Qb7DDERQ38ubSoirqci4jIVWzQadUKhKjkjRWw3GOC9se4PW4vYYRRG/RbKlufG89yWS57XUF9fr/bX6pR3jb37M3kGf2tbx7Tw//7f/5t4wQUXHPKPf/yDY+z0Cz5Hxl/X1dVt9txYzrhzhhQsX77cy3PJrRoMWC8bp8L79Cl5MuXu7kjykyXLVnb1dLxkmol6GLDcxoaNoUQNhP0d2MF7S+Vow8aOAXpUBonSnSDjsA2y/NqJYv6DfZrbbPiCdQ+9KY8//njpAw88ULF27dqtemIssD7pW2eRqIAMZaDnRQY61uGjRo1KFxUV4dZsbvSQkFRXV6fZn9giGBMmTIijLlStugkEKs0MtLvqwUF9x76OInMezoH9Evv9ztktoLKyMslwwVyRsAd4jdw/VyTC+K644orGp5566uNLL70UZsIG7xtvvFFAuwC2igvXxOsXF8rfBIHSSaB4jeIAex68FnE9uD4x75QlWXHIvnSyyyZQQ4Dh8iLscUBLMhxjLWZf9Xi8q8eMrk4WFxWjiCRKM5LJuEESFU8lQKKynqgESFQqpUNh0UPAlzh7rKEAjfr3338/kG84k8zAID/4+uuvH8+Y3nzPBpXH0qVLfXfffTfHbdkMVHg00HmsfGJmKZ38snz8/e9/r/rRj340ielK+yrF+fPnF/zhD3+oZdy0dY7PPPNM8SuvvFJIIiU2GmBYlQCz7L333ntBkpkVK1Z4b7nlllr+bm6zXjAjH1O1cmwo7psrFiQIylfhfeE1XnfddZO4Td9r5G/wGp977rli6xoxXzR37tzea94W8A45161bV4Dnwo7z/YLP8NZbbx2NypDj7gjwGpcsWeL773//W4p7WvR///d/01999dVQbnUveRwgWAfjlEOLin8kT/gZKRKJpVasWL26ubnhJb9fXXbZZZfZA/jZ2BOohdDzyUQONmzsClgHoM4USUt66z0rub1p0vjWRcbGbNbG4QfWY6wbOFzH1VdfPXP27Nn7of7gt7FVsF778MMPA6+//noon0SRNOTC7wyWNzc3Kx999JEf9Vsh6zg23FlkiUAdVHjTTTeNW7hwYYD3btKkSQlm4EVdyOQvDobzsR8USUhulx0Gf+eJJ54o5bVxmQ2w+XV2Prxer8FwQZI8XhsbUN9+++0g62baRbR1rH15HBLFs846qwOkK8XB85ctW+YF0VNIGHksbsdQxmFIoPoBGJQsu7S0SLRjY5AxjF+EoQc+Jrqll7tc8qt+n2fN+LG1qbLSMkmWJCgQ9n9K5ohU3IzFY45EPG4mUqk9QqIeeuihigsvvPAQKr1ckVAEMP5VkKRJX/va1w5mZ08qD67jR7948WI/lEMBlRmFRGHVqlUekp1f/OIXE6ig8jt40ltFcoRtvP0pK6xnK9eY3//+9+MXLFjgz9+mtbVVxbqa3/zmN5M/+eQT0dkTSrfs3XffLdwRcrGzoILlufJ+3HHHHTWXX375/lxmXyso9orVq1cLxWuB58rzAkEa/+CDD1Z1d3cL0oTt3SAmZTfeeOM4HovjYDz22GPiGklY86+RrWu4ZzXYdgoqFlFpvPDCC+W8xh0hiTfffPNyKPrUueee25Ir2gw8Xnt7uwsktAoVRy/JwrmK8apuu+228QyvGDduXKysrEwQF97bRYsW+Vi59SV8uwCeAt9pTsGYODiPIFFkTyRPmbVr162rq2t9taOjeTHIu531x8aeAL/JKgjHVBoOKYZtjFzIhuFw0VNBz0u2BII3LNuClG3x39MgoWFdlVvsBSMi7rnnHtZnypVXXrnmjDPOYJa6bVolbKR7+OGHK3/3u99NYARLrlj0XSZpoPIHASn47W9/O/biiy8+8Mtf/vJh0PVHsOGO5bxX3AZ1pWfevHllqFcDtDfovYFNoqMOU7g8duxY0S+WnqT+7IltgZEW//jHP8aAEE5EXS+B0IjBffM9ShYYLkgCxXN68sknS376059OvOiiiw7BeR8Om+nQ6667bmLf/lE8V9yrdnqf/vnPf9bQozZhwoQECRbBYwYCgQzr1AGoVwcavfeAffVMpwQCFbUJ1BDAJlB9AKXBj+ZjkKiXg0HfyrG1VYnyilIUcQDYpJlIJA2QJyOeSEBAoBJRM5lKOJKpbIa+oeoXxVah0tLSJNOJ5oocHEsJSm0VyuMw4NW//vWvk2644YYJJFFsSaKRDaNfJG+gQpszZ07J9773vWnPPvtsGQhAMQhDMZWOBSrHa6+9dhpbsEgwcsW9YEfLioqK+BtvvDHqrrvuqrHIGnHggQdGq6ur41OmTAmz0yfLGEfc3NzsGYwWHChvFYpy6s9//vOpuDc6lF+Ev4vfjx966KEdUOJq/rVRIX7hC1/oAMFbet5553HkfwcUZxWVLe8Drp33JIj9rWus/Ne//lWTX2kdcMAB0aqqqvjUqVN5jexULq6RHWVJ6HKbbRUzZ86MY/sMW+pyRZuBx6usrNQ++9nPNjF23Kp0UDlkvvjFL7ZxgGKml73zzjtXHH300SJdK72MuAeTQIgn1tfXbxG2uBPgzaLQjhCi6/Q8SQZqVJCnZHrt2k1r6+o2zdP17o9+8IMf9HsNNmwMAfhNFkA45phNoGzsKqhfOfCXMD6t+oI9nwxzeBAnC4yeyI9KIEiq6EnC1HnfffctRj2w8fbbb1/5s5/9bENuk35BG6KmpiYBIqXOnTuXg18LsJ5mYx3qwlKQq4kgR+UlJSUp1Kfto0ePjqJ+LHnxxRdLOS4T6yoQFA5c283QctZ/sDlM1odY72LDLOqyNEkP1/WS0x0EjwObopuJKtgQTO8YrlPmb+c26QX7XIEgBV544YUKNuCuWLGiAPZA+JBDDmkPBoOZ+fPnlz///PMcl24zMLFEbW1tYsGCBUW0lzjQfW6V6ILAfXEdMklWrnhYIWfdkPi70mnRec/GIMMmUP0AyiAO+cgwMq8EAt4VtdVV8cqKcvERaZmUkfVExQySp1SCpCphJpIpTNOOZJJu48HvF8XxD6DsPjjhhBMYtiLAVhOU14M0LQc52PQ///M/G6BsQr/+9a/HsdWEnStxrqLPD5UYY4Q5qC1Tgv773/9eeOWVV26i0uOxWHkw3vmggw7qAomIwWjf4oouuOCCVhjyDSBmCY6Z8MQTT5TRq8V13HfGjBk9X/rSl5qYGpxl/B3+3kATKJ6rx+MxDzvssA4o2a4bb7xxwwMPPLAUij5KErXffvtFcf1OKJbNKkEQI40kimNUUOmy1Y4x2ieeeGIHyNQnHKPqK1/5SguvEcdJvPnmm2VPPfVUqXWN3B8kMnzhhRc2ggSJa2RFtKPXyOcFJd2V70XsC2YAOvLII7uptK1Kh/vhWqMgUE14T8VgohYYcoDzSjGN686miM8pYN5OIVnClPU86RmWSQY7U0ci0eSaNZtWgrS+3NSUev9rX/vaVtPF2rAxBKCHm9+bNTitDRu7DepWTk2wJzKo4QI2pIE8VZx++un0uPaC0QfPPPNMOersbvaBIpmCjnaXlpZucziJnPelA/t1gmwE2BDKKAY2sL733nvFqO8UpjO/7bbbFqNeXAxStuziiy/eiOMmGhoa3CArXv4Ooy5Yx5PYbNy40cO+wLyHIDkq60PWTWzcRJnox7Qz4Dn+3//9Xx3q11h9fT2qew+TGDlQJzNKxE1Zt26dh1EirKNRpzKaRkbdtPFf//rXor/+9a9Lb7311mWoy+tYzuiZ3KF7wfvKhtDi4mKKxobK3CrRmIlzyNDzlSsafuBrquP0DN3UNLsdaShgs9StYPbs2dovf/nLThinMUVxBXxeX0gyZSWVSkqZjGYaGd0hOWTaluLFNTnBH1qZDpODONJWz9rrO6or2FLDWNsdUS78oEkIPvjgg0BnZ6dCY55lLpfLccghh0TOOuusdpCrLnpPoFCqGCpGAvXcc89VgDC019bWpmfNmhU96aST2jn+ERRTmmQDJLH3+GPGjElBSXfAWI/QYyNW5CEQCDAbTqyysjKGczbq6up8RUVFaY6pxNAzhrKBREUmTJggyAXDBT/55JMQCQp/TxxkAMBzJcH77Gc/28m0o7wGKkPeS94jViaoFHy8J9a95fqVK1d6X3zxxWKGPXCsiqOOOqoH94YkLMbzw/3KUHFzHAwQwhiOa/A4ICYar4ljYcyfP78QJChqkUQq8QULFhQef/zxHRyQl+e2LbCPFiQIxd6eK9oCPD9UCCUXXXRRk/V8yHDYDw7Ps2Tt2rVeKn6/32/QY3Xaaad14B738PnsyLskHmz26fKvEJInTMnZSKLEWl5KLBaPr19ft2LTpo2vtrfXfXTFFRfbmtrGnkYp5ETIIgj7sQ5fI8fGsMUNN9xAZV1oGOb0eDxR3tHZTZUnuVVFUiAuTl0u1CtOx54cRJeDvjNq5Otf/zob0HKl2VC8O++8k/19K0AsilG3lS1ZssR/6KGH9myvMY2EhMkm3njjjbKlS5f6H3300VEPPfTQGBzTzSgS/g5IVZD13WuvvVZCbxQHx2fDJOpED+r6EH6zaPHixYUoZwi5n2X4/ULUTckjjzyyhzbECy+8UHr22We3gGhtt27sCzZgM8QQdXEKdkfi1VdfLX755ZfLWIbzLsJ8MYdKefLJJ0fjt5iKPMxGUZCqEM8b96XknXfeKYNt4oVd0k3SmDu0CJXHNgVvvfUW7QE3zjnF6BXW/7lNHDnPl0n7qqysbLiMcdhbZ/N2snG/pbW9pbM7svSJ/z4yHAb83auxc80A+xjwgcfxIS6GvBQIeD8ePbq6q7am1vD6/KihDSORjhvJBAfcTWS9Uam4mUokzGQigReZ40Wxb1TWGwV7d5tgWB377LS1te1w7OoTTzxR8u1vf/uAq6++er++mXaobOhNAqHo/sY3vrERhnYZvU/hcFix4n9pcIM4JNkyxD5MkADL6aEi6WCHSxC0IJVLf7HGxNixY1McLPeOO+5YAcIVwzUUsgULxr2b8dP5IYYMIeQ5UOnmigYUVMgMH0DlUnzvvfdWso8TSRSvD4Rps3Su7Eh6++23j/7+979/AMP+oHwLSZhIhMga3n777SCIjbhPJELf+ta3mnGNK0EO41TGIErupqYmlaEFfa4xzevL70u2LfB4DM/LLQpix/tN0kQvIa+JoQO4/zz/3mOSbD/wwAOVePYH/OQnP5nOPlHWM6K3ChWXlyO2519zX3CNjj8Gzt4iSiROEIbrCclkRDneX92MRKLhDRvqFzU2Ns8tLvZ+fNlll9meJxvDAcHclGGkvd+iDRu7AEOWHRmHJJuSk1176IKHIqS2pMIkNecbtgcpOhvpSktLtyAgRUVFmXPOOadxv/3268H6FOsS1AHFTIiQ22SrQJ0hwTbgOE8+kIgy1OEB1N8Z2hEgDky+UGEJQ/rolaqoqEhgPydshBJrXWNjI71Rfm7D5Wg06mJKcZInyhFHHNHJhtqdJU8EPVuoE50kMbzWz372s62MGLF+m+SopaXFW1xczGuXGYZvraPAvilh3Qg7JcIojdxhhefu4YcfLv/DH/4wgdeF+j7B0EUS0twmAiRTbCzl+eeKhh1gu5hGxtAkLWMncxoC7PxbvA8CWpT9Z8bi5Txa0/UDOjrC5c1NTa5wD6PnJGZokRRFlVXVI6mqW/IoHsy7JdWtOhSV4sQ2kmi1yjkQtgAz3DAxxBe+8IV2y5uxLTAd+DHHHHMklQmUhu+aa65Zft11123Krd4MPPZ9991XSQ/Ur3/96yk//OEPV5H05FY7mHDgj3/84xga4H/9619XMNMNpqOpkEKhUPqEE05ow3m1MUbY4/FsteqAovWBZIw+/PDDu0ECVBAXnV4fy9tEgvid73xnxu9+97tlp5xySnd/SpSJHKD0g9gnid9jKGVuzfYB4iIz69+11147nS1nxx9/fAtI0nK2LP3nP/+pevDBB5cw/I3bPvbYYyW4xrFU6vhN79FHH9126623rub6N954o+DPf/7zmIMOOqgH96qO24gfAJih509/+tOYww47rJuKlx4hXiNHQOd63LMg7u3+v//977d6jfmYM2cOB/Grueeee5YybALH9zPhBSs/vAfxL37xix0MhQBZ2R+VwAeMzeZ+Cxcu9P/oRz+aygqOIRJsMXvkkUc+YcgfzxHXMoa/fcstt6ximfixPPCCSOw5izMkzxIEilOUif5OMB6Ybh5WREaPRmPtuE9LGhvb5n/44YY1s2dfst131IaNIcIJkK9A/gl5jwU2bOwsoPDImGoyGeNL7Z3dB69es8Gpp9OS3++Xg8GA7POFID7J51Udqor6fA9107/77rsrUM9VoE5f0rc+Zh3IxkF6kebOnVuyfv16/7/+9a8lo0aN2qpBzbpm3rx5ob/85S+1PN4FF1zQaxsMBCZMmJBgiDsbJpkpmHWlVQ/vKNioy0ZO2DjTfvWrX60488wzOxl2zwgcEr/cZjsE1pmoWxPTpk0T/XbpwWJf8VdffbUS168zzJD9jq+++upNbGAWOwHsX8x+5uyekCva0xB1NaSX0re3d6UXL17+UUvLpie+8pWvrGOZjcHDoHgC9jZwYEZ8YDSGW2BsGgG/z+v1eP3QB/SmSOlMxqEbtDizFig7jcAalQz2GOE8XvOsSEII2tX5tjWMdpHxjR0X2bqSK94qYEyH/vGPf0zAuS2LxWL0Wrih+PrN5kZlRaL16KOPVjL8jEry5JNP7sqtFhlu6AKn653hdXT7Q1mVs3Wpvr7e9+6775Yx1Az7cmTxNPbvV/mxZYaZ+0AECtj3CsSLcdUM7xPrGSP98MMPV4PYtE+ZMqU3w40FKvI//OEPoyGTcYwASZvVJysfvMckkPQukcBYIFFkBiK2UlVUVCRXrlxZMH78+Ag9UDync845p9XaHqQqxHME+Wmick4kEi4ozQ5eG5X8Sy+9VEbuwNADeurETgDjyfE7ro8//rgAIsIRDz744N5rZKw3wwh4jaw0rPKtga2JOLcQPY+oGEdj3zFsKXv//fdFmARILxNxxEG0Kr761a82WmSOcedPPfXUqLPPPruprKwsxU6zuF8twWDQoHcK+xaDeJFEdvbtv8Z3UYRK50hTzsskwvV03YQwyR5ebifeVz2T7ursqaurb3gP9+WN5uZ166+55lI7256N4YRjIAzjexfCRBI2bOw0GMIHeKEhJ2hprbq7J8LkB9CDLklRVdnNxlCXC8TJJaFoj6UyX7hwYRD13LiCgoIE6kxRr4I0uVlvQ+8Xsp6/9957x6BuCZ5//vkNjELJ7boFWPd99NFH/n/+85+j6Tn6+te/Xod6soMhcgMl7F7Aeov1NQlIfp29I6DXCDYIh0UZz3n21WadRttg3LhxIpxvZ4S2R34IHu6fDBtIhv2SPOKIIzo+97nPtXz+859nQzYHEu61P2jf0JuWWxwu4PlZAlsuom3a1LQxmYwse+KJJ8IsszF4sEP4dhBQrOz82IiP/zUYlq8WFPhWjB5dFa2pqTECPh+sUcNIisx8MSORjBkxTGOJuBGPxcx4LELDGoqASSYymGaz9eU8AAK5WN0ijqFAA5gkYVugEoIC1aAwS0CQjHA/o3IT9Cqxg+WLL75YQjJEF/r69et9+SF57M8DItFC0sH+VFSgUMIf/+1vf1t0+eWXrwWp64RyLrr55psnP/LII2VbCzPE/XGcdtppvcdnS02+AmIIH7ZhOngxIF6uuBdsOXvsscdG77///t2ffPJJMQlRbtVmoBJ94YUXijjNFQmwRWrNmjXBAw44oAekpgtESnn77beLcK9wO00H+yzlNnXU1taS3JioaGqXLl1ayHPifec69gk76aST2hiC2NeNb10jySY7o1qVQ2616IvFKYkUrlGUbQ089jvvvFPIVsKHHnqohh473Pu6Sy65ZB2UeAMqNyfudxXOXaRtZZ+n3K4kclpVVVX8vvvuq33rrbdKeD/57LiOxO3MM89sraysTLa2tCqWeuUrlcEpaRDB9xmmlxF8H7ubBv5ANG4J44Cp+7VoW1vn8k31da+Ew4mXzzrrtI32OE82hiFGQ2gkikyUNmzsClg3AWmYRWHodM3tUqEcDYcOBcnUo9CRDt3AvNHbnrZHcOyxx3YzMuTnP//5/j/+8Y+nXn/99RN/9rOfTbnmmmumY/mAZ555poa2wcUXX7zh29/+diP3YeMk6xsQBSfrTdZ3DLV/+umnS/74xz+OY4MdjtuOem+rZGuwwTqMdT7rcc4zhJ2h8v/9739Lfv3rX09YtWpVAQjeRnYbyO0yIGAdzoZS1LmtuF8NqOOa2PDLhubcJsMVuZo9C9o46XRKj8R7IsmkaofXDwFsD9ROYPbs2ZTEDTfc0Abju8vjcZuBgN/jdns8pmk4YXBKaTAjnSnL2JyPF9rU2axPpUvPVDYLHA3ZrA5msglO6XqPS/TOgKgEGxoaFBjozCzjYYIAehv6Cvv6QLmw82TlihUrCqFUol/96ld7Xe/8bRKGN998M8QU488991wV1tfRA/Xss8+OKi4uTuA3PNbxYMR7obzc1n7sw8T+SjDCU9g2DdKkkkQtW7YsEI1GRb8ctiblkwcoZmnRokV+CFYHM0cddVR3fugASR8M/ip6ptgK1Nc7AyUenDt3bvnXvva1OlybF0QozIQUJC35oJJ96qmnys8444zO/GPQkwZiVTZnzpzRTMuOik6CckwcffTR3R988EGIfZaonHm9dPuz9Q3zvN9+kJdMUVFRqrGx0c31qFy8DJcDmYvR65T7CdFi9/HHHwf4nNj/iRny6JXLrRbXCFJWRc8UW7vyz4+VFsMDGaaH8ws8+eSTPNdq3kMQnuZTTjmlg32iRo8eneSxQf5KeA7MZAiSxL5lntw5e9nRlfuhUgniOQZwj3itcfadyp2/J51Ky9OmTItXV9Wk2deJfI6vJclTztuEW2RgmsEMh/vIep1wyloqmepobW1f3Nbe9EZT04aPv/jF08J493uftQ0bwwT8wM6F0FBcALHT6dvYZaBud6K6qchkjInhSMwXjcQcLtnJBiyG6UOYRMIlOZ2y8ED1qZqGBGykQ/2Q4nhKbDhlvx825rHOYB1wzjnnNHzve9/bcP7557dbERy0Fzg+EyMv2NcZ9UkI9U/FI488UsN+T6hLm6644or6qqqqPdZAxmtgRlraAQzjx3zhY489VgmbYSwjRC666KKN3/nOdxpYxw4kGAWC+1BB24Zh8wOZ4GqQwWfLMHthTeqwNdvaOmNr161ZZuqxlSDSdmPnIGMPfP57B2Bt0jNB78CsTCYzKx5PjWlt7fCDfMjROMi/4cgpXZfkUTyS6vZIilvl2AjMlEdlLDLmURm4XFQIGel3v7up9umnn6iqr6/zkzRAUaboPRE/2D8kKs+uri73ySef3AjysYAkhu58xuvCAGfGnHIsBz73uc/V/+EPf1hNw/1b3/rWAfRu+Hy+3g8MyzKIkQIlnME5buE6oQJrb2/3QBErDOW78MILN1577bXrmWCB62m4cyRy/F4Jzju9fPlythbVnXXWWb2ZbkjOPv/5z8+65ppr1h1//PEis08+OLYFlP4hbOEj+fnd73635Nxzz23P344taVAMxSAJPvZPyhULkBwxgQT7O/F6WEaSgeOs/P3vfz+GA9Ky5U5snAN+h+57BceVSaCwvVBG8Xjcddxxx7Ved91160n2WMawQYZO8hrZwod7HPrGN76xiddonSOvEWTowB//+MfrsH9P/rnzHp133nmz2PG1u7vbjfvpZbw17mEU2/U+Zx6D67CNOm3atO6XXnrp/dtuu636H//4x0SQuc36HvH88UxcFBBaxpaLZ4f3wDlxwqTIz392/epDDzkigoObGcbsiahSMif8CPYWrieQKRgDkqq6UEqnaaKuvaVjcXtXz0dLlrTVf+97Zwxoi58NGwMIDvx5K+QNyOMQu+XVxi4D+pQJfQ5MpfQLGhpaajZu3ACi5AI5CciBACUosR+Ux6Nk+0HtoSZo1hGs79avX+9etWqVj4mMGCLH8L1cCFpviD7Bhjf29UH9WIq6OdDc3OxJJpNO1hmf/exn2770pS+15jcU7gnQ6zRv3rwC1HfMLOtntwTWY6NGjUrALmgCMWxnd4Tc5gMGELYACRTD82DXNOf3exrG4H2gsL6nzSLGKF25em3zB+8tmNPUtOH12bNnD5dMgXstbAK1G4AS4/0rwHQKjNCDNE2b2h2OlrQ2t6vhcI+UTMPulByS26VKKkQhiVIUGUpA6o9IZTKa/NprcwvffPON4sbGOm88HnOSuLBlJvuLW8fhhx/eAWLU+N577wWZQnThwoX0WAQqKiqShx56aOcPfvCDTUxxTSMehngVyE7Zjhx3azjppJNa+XtMR8rlBx98sOyPf/zjRIYTTpgwIbpixYqC73//+2uhkFotEkElfscdd1RBuXf0lyiD5Ojmm28ezbEnmMDiv//973vHHnvsZkSLXpxf/vKXY+n5wXE2GweDYMXCEAUoY8fLL79cdNddd42+//77F4P0FGK+lmQpt+l2wWu89NJLG60WKRCzMhCxiXiG4hpxn0NXX331Glxjm0V0eY1//vOfq5mWvO81MvQRhGs6yVOuaJtgiCF/B8dbSc/eTTfdNJ7kK7d6C5AS9QLz06bN6Pm/K7+7ccKkKQkYBiRK7NyU8zYJ9xOJkwMk33Q6FbwOmY5wOLKys7Pjo3g8s+Lllx/rgRIe7mEMNvZtcDDRX0NegDwDscm+jV0GFCPjvSdmMsb/tLV1TFuzZr2EeRAorxzwF8h+X1D2BXyS1+txuN0cNiS34x4C6xvU56OWLl0aRF0Ru/vuu8eCQDX+9re/7TeBAK5NhJfTDmCmOfbrYQjbdhpqhxQkUlZDMPt3MeFDaCfHNNwZMONwQ0ODe8yYMUkO3ZJvbwxj8HmxbqYwytTR3R3Wly1bufqTT5Y9+X//d8lH+Y2yNgYHNoEaAEApsW8KvVEHpNOZmamUNrqjozvY1dPpjISjDi2jO2RJlhQXQwHcgkAxHIAEikSKniqUQRkrEDZp6RLMXLz/Bj6KTheJFIxd8VtbA1tPqHA4FgIsYbaSGUypfdhhh4WZbYaemNymgoQwDI6KNFe00ygsLMywI6Z1XBKfRx99tIbKD+fC/jkJdvY85phjejsycl1XV5eT6UC31pLEbUDuQsy28+yzz35IBZ9bJcC4aBx3Cse2uOKKK0R8d1+wkuC9AGGqYqjdww8/vJjl/O329vYdJlDbu0b2MfrOd76z8eijj+4leSSBjDXnvn2vkevYYshprmi7YAIMKnXOo8Jz4rn19oOyQOXJ18OkYJlpyU0I3oFMSXlZ2uVS8frQ50TSRPIE5o/zzXk/dVmWYolEclN3d2xRd3fkk85OufGMMybbhqiNkYBayM8hT0JehNitrjZ2GVSNkFFQl2d1d/ccuXr1Jg9D1kGY5ICvIOuBEgTKK3k8LtTdMKL2oBXFuvzaa69lBrmKn/zkJyu5zHGK9t9/f9sTu3fDIk9CaAM0N7cmP/hgwQcbWxueuuqyy/rNyGxjYGETqAECFS8mIcgEGNgzdN2cEoslKtvbO31d3d1yLBoX5MDlApWSXZi6GTIlLVmyOFRTU52urR2XhlIW3igKSJXDJQxcySGDUzlxdIl0ZxtPDOfAEASxxVC3KNENzlACEjm25DBVKVuNduY8SCyYlvSXv/zlxJKSkvSdd965gnHdudUCrCBQUUz48MMPi374wx+umTFjRpzhCyQ5jPNm/y2ch/eNN94oxjkVn3LKKS033njjhoG4HwNxjQMFKkxC5KmAChXjOZFAsdsdF0z2bdJNJtTjlGtz5MnhdiumqiogUc5kOq21RqORVdFobJGmyauefPIe9nWiUrZhYyRgJuS7kIcgr0GG/Fu0sXcBOjKUyZgnxeOJ09evry9qa2vmmIqy1xuQ/X6SKF8ujC+XznwPhfER1OdMBsFoi/POO6+dGXxZNkK8KDZ2HRZ5ogVgwnZyrN9Y1z3/zXdeNs3U85deeqmdUGcIYH9lAwwoL6rTMkwnYTojldIndfdES7u6Ot093d1SPJHIEiknvU2KNG/ey+Xjxo1LTpu2fwKKGcRJhUJWJJWhfU4QqZxXip37JReJEUO79myr10AAZIdZgDyomAxmu6HX5u233w49/vjjVa2trZ7bb799cb5nxwJJ1rPPPlt01VVXzURlkeZo4yBQ7Ldl0N3f3t6uMn0rQ92OOOKI9p/+9KdrDznkkGhu9xEPEidBlKA2BS3ClGXs3YT3ijSJBIoLwtuEv2LKXUHYTXo5VVVNYdvOZDK1pqcnsay7O7Jq06Z06wUXzBgpnWdt2LDwWcjZkLsh9hhQNnYb0KEMkz5A0/TzGxtba1FPsae+7PP6KU6/3y+hzpG8XrfD7WYjZ3a/PYm9iTSxHmN0xLbA62UfMNoNVlY+LjNTLbMKby3CZS8Br80iUEKi0YS5dOmqhvnvzZ8T7W5/y+7/NDSwCdQgAB83wwBUKLRRmE6FwTs9ndbG9vT0FHZ1h9WecERKxBKOjK6BFUmSW3GJAXhdLlXyeNxQHgzvUyTFhXJ6pFRBtkisBJESChtPbiSTqXA47ORgsBs3bvQ2NDR4mP1uwYIFRSBTOrPwffnLX24FKepXCVJR/uUvf6l66aWXytevXx/QNE2kPXW5XCRjem1tbeyggw5iH6m2I488MrInPEQDCRIkwvI2GVjmPP32JEyYZMmTIE2moYtoPVInhkabIEz0aLpAoFRNlqVukPoN8XhiWVdXdEUwaDSSwGd/wYaNEYevQ6ZC7oEsY4ENG7sDKFTGetRCp57T2Rk5cO3ade5oNC65vV7Z7/MzmYQgUD6vT3K7XdCvI79Bc1dBwoI6SGKo/UCk/WaECQfDP/vss3uTT/UH9v166623Cv7973+POuecc1pOPvnkbvZl+vvf/14zderU6JlnntlhJbjaC7EZeaJ90NHRlXr//Y8XL1q57OnrfvCdlTArR7TNM1JgE6hBBIkUJn5IDeanYDolnkzXRnpioe5wtxruCUuxaCzX4iIL0gQSIKYwdiUSKZX9o0Q4HzP6uUVYn1NxOrAyS6bYUINfYSw2MVIUOQkPvVDMCsj0qgy/I9HheAyHHXZYlB6l3Kb9gokili9f7n3nnXcKQKhEog2SJ4YwgDxF2O9re8cYtoDqE9qPXiZOcRVWiB7nLW8TiRKm5EocyUkkhRBBelmPk0Nxc/BCpwP3IQ3iFMlk9Pp4PLUCBGp5MtlWz4rGVrQ2Rjh+BuE7fC+kngU2bOwuoEULM5nMCdCXp9XXN5U0NjabLkWVvX6/7Pf65WDAL3lBoLxeddh4oYYa7I/8l7/8pZpZ/S644IKmE088sWd3PT9z5swpvvnmmye+/PLLH2ytAZVgI+rdd99d+Ytf/GLGCSec0HzfffctWbRoke/KK6+cSU/cL3/5y+Vf+MIXtkgytReA94RCa4DmgQnbx1y/vr5n/vz3Xo1EWl+4+uqr99hYXvsabAI1BIAyZosWs/VVYzoBhu6UZDpTG4mEC8PdEbWnJyLF41GHpunMvAZu5MyRKBIqNeeJ8uRGQMc6xeVQnEw6QRKVJVPsK0WPFMHpSPJMkUzlZnk9O62AcV/piZGYtY7Kc8Qhd8VMAsF5HVN6mbgsivDHzI4jBnJkmprOscZAlUiaOAFx4k1gkr0smVYcHo9iut0qQxsi9fX1PZ2dnWtqayd+2NUVqdt//1qmV+ehbdgYyaDZ+jvIagj7QNmGg40BAdQpmySnp9OZ81pb2yauXbdR1lBPeT0+2efzywW5dOZMJrGveqFIoP70pz/VgOyUH3XUUR2nnnpqB/sksxFzV+vhW265pfpXv/rVfgsXLny9trZ2qx4kNqByyJJrrrlmxoEHHth5//33L+HYmRxUmBmA//CHPyzF+eyN+sAiTxS2lzrC4Yi+ePGKdR9++P6c73//u+/bdfvQgYa9jUEGX2hIN4QhJvNAEua4FeeLZSXFH48eXdM8duyYxOgxY4zS0mIoY5UtCkYiETegoPREIqbH4jE9Ggsb0WjEiMaiKI8ZsXiU82Y8GTdTiYQZj6eg0NKOZFKHcjEx5ajUdHWToLBCyMpwBEmTJbminQKVNffldCTAehaiH1PG4cjgGVHE89IcDi3DTqEUk2JktLSRTqWNVDJtJFIJI5lM6RxxPJVO68l00tD0tGHKpqG6VUcwGDBCIX/C5/M2O53yJ2vXrnvzZz/7aef55581eeLEUSUzZ47RcZ+G6Ztgw8ZOwQvxQJjp084aaWMgwWQMrYri3OD3+xLBggJWLkYadTPrZ+hdM51Oi9b/TEYXdey+BhrvNTU1yRNOOKGN4zb9/ve/H//mm28WkNzkNtlpHH300T3s08y04rmifsHokmnTpsWmTp3ac/jhh3cx6zCHG+Eg/SUlJSkOgJ/bdG8C622KRaDYcAwCFU3V1zduCoeTm1C32+RpCGETqCEEDVdZllnZr4TB/zrm5yiK/HxxcXBBTVVl3ZgxY8JjxtRmqqqrHAUFBSQEMJaTkIQRS0QhESMWi+rRaNiIRMNmJBoxo9GoGY2DSEGwLSRlplIaBSQqI8gU9LwwzjUY5zDMNyNUFBuDC+s+875b91+QpRx50nSHSckYOdKk62YGDy2ZSApyLEhTKqYnUnHxPqRAppJJDbrTMBRVMQMBvyMUCugFBb6o3+9uwE8uTCRSz0ejxpy335736rPPPvVuY2NjGhXbBVh3GeQQCAcgtWFjJIPvMA1b9uHbB01YG4OFXCNTF6bMBNtWWFhgoM6WdF0z01raTCVT0OFp1KmaQ0uDQKFu3dfq0pUrV3qfffbZimXLlgUrKipSHFxeURTaOLt8J+jBwrESHKMqV7RV4LkYo0aNSjL6hMskVSBPmqqqBs5BbLMXwbqnnArh+5ZMpo3W1rbOtrbWdcXFnm32G7Mx8LAJ1B5AjkhFMF3tcrnegmJ+BkVPFRYG3qiqKl9VWzu6vXbs6FRNTbWjuLjY4XS6hFeKRCqZjJFEQUCm4lE9FiOZivSSKRKpSCRM97ogU2wlo2cqkfjUO5VPqPojVTZ2HdY9pPQlTJzXSJwguuVl0k1TwwzE1NIpkCYQpkTcTPBZpxN6Ih4z4nESqJR4/niezBphcCDHgpDfUVQURMXl70ClscYwzLdAmufE48lnmppib5WVuVdfccUVrSBdb+PU/gFhmudiyP9CvgGZAdmhQX1t2BiGsAmUjUED6uckdO0G8Ka1hQWheEGggM37qItTDKOGLs7Wr2k9Y6YzuqhL9+b6E9cqMckDM+FymcN5TJs2LTJp0qTohRde2PTzn/98HZM2Wf2gGOJHEZb+DoLjHjK77ta8WDyW9ftMWlFdXZ1cu3ataAwkafL5fDpJHMe5ZNleBt5IIVmCbzq6uyOpurrG9ZoWXfO9730PloWNoYRNoPYg+BFAmGJ7PT56xq6+CHnC71NfKCspXlhVVdEwblxtdOzYWr26epQUChWKULV8MsWwvli0R3imwpj2RLpBpDDtCZNImSBaOe8UjPNk2pJeQqVpWUIF+30LQpVPqvbmimGnIVTY5vemL1myCFN2nvfX8i4xLE83MxoqXRImhoIkk0YiEQNxiglPU4qkKZEwBInKkSb2flJVNz1NjtLSgFFSEowGAr4Gl8v5MY43F5s83t0dfaG7u/nd8vLQuhkzKvITRNCtXwd5HHIX5B0IByC9AvI1yHjIPtgN2sYIBxsDaExx0FA7dMXGgCKnPztgmC8LBLytJSWFugI2xb6nGpR6CpJIptgfBzo+I+pQ6v+9EeynvGzZMt+KFSu8DBsjJk6cmLzyyivrr7jiioYDDjggNmXKlAT7P1nbP/7446WPPfZYqTV4PZNGvf766yEmimACKIsI5QP3nJ6lDMlarqgX3P7tt98OchgTLpNsjR49OrFhwwY/f4+2EUgdhzTRW1pathhwfgSD76EQ3B/efPBIU4rHk0ZDU3PrxoZNy6PRaFNuGxtDCJtADQNQUUPSkGbIYhTNk2XH09DVT0Jxv1VZWbKypqamZdy40bGxY8cIMhUMhhySUzY0jZ6JpJGE8U3PVAJEKhKJGtF42IhEeoxwuAdEKmKGwxFBprANCBa9U4zhZgta0kylSKg0RzzOkD9dGPyfytY9VZS9+pPNXZ+4Vl43hH2WBFniPO9LHlmyyCjWZ8kShMke0mldkFbe81QqhmcQN2OJKAf+7e3Plown9EQsDtKUMuKQdDphMB85+zWBNEmlpUVGWVlhrKgo2IYKZjUU6FuQJ3Hspzo63K+99JK6eMyYMpGSnO9T9gK2ACu3NZBHIcxa9jFkP8hVkP+BVEFsnWBjpIDvq0iUAtmbNZGNPQToUno316MuXhMqCMaLi4rA1A1TYxif6AfFBjDMk0Sh7tRRF+yNJAp1l8QB6pubm1V6eFiGe+MoLS3NVFZWan0z5qHec8yfP7/o3nvvHb1u3ToPPVe33nrr6J///OdTrr/++qlXX331tNtuu60a5GqLhjuGAnL73GIvSMAefPDBUX/72984JIyTIXsVFRVpkAcXl3k+2FcHsdI5xmRut5EO675yyugT4X3i/e3s7Ems37BxbTqurZg9e7Y9FMkegG0sDTPg42D8LgeQXUevFOafdzqdj/p86tMwpN+urCxbXVNT1TphQm18/JixZnV1NchUUHimdHqmUvRmxEGmSKgiBr1RsVgYpIpeqW4QKXqmegShIrGKRGIi9C/JZBQp9p9Km4lENuwvmdRArDKYZokVw/+yIYCfelkootKAaW6RjC0IFmUYIv88hZAUWYLryZA05q5Pw7Los4Sy7HXjPoAwaRnhvcsRJgPC/mcpQZYSuXA8hlOmUgkmBeGykUrEdBKnJOaT8bgO8oRnljCSWpqcyVBU1VEQCkkVlcVGaXlxvKSkoC0Y9K5xuVzvgqg9i7fkv/G48nxLi/J+KORZO26c1H3BBRLOeodBo3Mp5IGcrIQcAfkh5AuQEsgWLYA2bAwzkECxTynFho0BB41VSDvq4UV+v7e+pLgow/TlGfaFEg2Q2UZIhvJplicK9YOo+/YitLW1KRAV9rsgTtsD7BHHcccd1wliozKcjgPect9AIKChHnSCXJX/+c9/nghCNWH9+vVurrNQXFyc7u7u3iIEj8Rt/Pjx9DgF6urqVIbs4Xg6yo3GxkaxPcMKuT+OuTf18eXN6RX2+YrFkplN9fVNzS2NS4uKPC3cyMbQwyZQwxQ5xZ2EkmjCdDnkbcw/63RKj/h8nqeLigreqawsWVNbW9M2btyY+Pjxo40xY8Y4ykrLJJ/Pb2JvkS2Ibl72oYnHmb0vm4CC4X5Z7xQz+/UwxI+hgCBSYUgEZIqEKiqMfxj+9J4IYsUpQ/8oqVSOVIFIpHKeF6zOkYvNRRARkg9IL0GBCNIyiJL/WxTrHCj9naeV1CE/I17WCweiBOJIkpQmUWKSBxCltMZKNC0kmUyIe0XvEsPueO8wT9JkgJzqiUSUnkI9Fs2G5fGZpEQGPc2QQX69fq9UXFwolZUVmxUVJfHS0kKQJv9aj0d5B5/pM7jf/zWM1DOJRPebqiotKS+Xm0CctuVt2h64H0OfFkJIopgGmuPofBbyY8gpkAKIDRvDEbTiRkEYAk0PlA0bg4UU9OxaWXZ+UlQc6iwrK2HGWAf7QiVTSTMFEkVJ0iulaahHsuHwrIP2FsCWkFauXOlfuHBhQVdX13bDvdmge8opp3SNGjUqwf5M7K900UUXNV9//fWrOUbTlVdeuYr9lf773//WXnvttZOXLFnitUgU9kktXrw4KBbywJC9L3zhC22jR4+OkszxN0ig6IkCSRN9eUmgSkpK0hygP5+UjVDwArYQTcuYTS1tPavXb1jWk3Yuv+yyy/C22dgTsFuZRxigFEh6fZiGMGUfgBrDMNifpSKd1krwcflBdDyJlKbE4nE5EY3RG2JgnaTTxYJn7pScDhxFUmSOH4UlVAYgZ5i6rHGoQOCyy1CFojVJUSSUWdtxPUXCMqc8rEMSY0/hnyzh4Hy1UCAYOmZRJJCdZnfg9oOJXKh2L/L1qZjnYEtiwepAYeB8ZY6nJMZdypZznptiQRIedBxXx/5MXSv2Z4tQblkoNx4HZSzXxbbZbbJTHtOlcIwmRXa7VQc73CqKqqmqnFQUJeZ0yt34jUbDMDdKktGQySgd8bgjXFoqxXG/xUEGCXwo9DwxscRREPaLaoS8AGGoH8mWDRvDBezjcBOEY0A9COmB2LAxKIBOpgeFYzie1tUTPXDTpgZfZ0cHk+8I4mMAAP/0SURBVEGBHPhkv98ve91e2e3xST6vz+ERA+xKe80Auwy1+9nPfjbhnXfeKT3ooIM6DznkkJ7a2tokiVFuky0Au0O64447xh155JHcPszseCxnf6VwOOx87733Cp988slqkCHP4Ycf3v7Vr3617vTTT+/i4Prf+c539r/pppuW4r5uVuf19PS4GBZ43HHHtc+aNSvCUL177rlnzEknndSKsq5EIiG/+uqrxStWrAg+/fTTH1sJLUYgrPPmPROC+t/IZAypra0z+f6ChYtWLlv7bCLRunL27NlbfQY2BhdZS9bGiAQUOjPc+DHL1pogPrAyGPUcrLcKSqo8rWmhdCrj07SUO5FIOROJtBRPJBxMj53JpKjI8AYIqiPJTlAHkCOXIE0kQ1myRKJEwkTOlCVLTklRsIx/oGJiEF+nU7xGHMjW4eTxcCwJ67E3CrnuUyIlZgzMiYLsyL/ir/iTfR2zf/PQW7B1xsVhZPuCl0c9xH6/oiBHisQs2RXIEBe5J2iRWJ/jVFhD8sPxaUmOSJqyJIhEiRvmxq7NTbmtQ8Ql47gozS5zP947F2pR3DPJ7fY4vF7VVFVXBmVpkNc4SFMY27Vh0ybox3qUt6ESCPt8PhqEiUEmTf2BN7kSQiJ1NGQshCF+z0BWQNIQGzb2NNiA9CvI+xD26UtAbNgYNEC3s649OKXpp7V3dI+tq6t3RcNhhpbJHGDX4/Nh6pd8JFEej0P1Kg5V3TtIFBM4PPHEEyW33377uJUrVxZ6vd4MyI2G+i1Xo24J1n/Nzc2+YDCocVvUZbk1WZBINTU1+Rjmh3rPHDduXPi2225bPG3atPixxx57FOpA1pObHZ/7gMy5eUx6sNLptNza2urlcigUSvM34/G4MmbMmOicOXMWYpuRSC6sa7bME0vMWCypL1qyYuMniz6au2Zlz7u33PIDW+/tQWxhq9oYmYDikCBslbUIFQ0MhrhUQ/mBUEmFmYzm17SMJ5VKubWM7kyl0lIsHpdgsDsYhqbrGliC+HYFrSIhgj0NYiQGqhWFJFFOFMgkT5jHZsIjhTIxL9ZzWWzM9VmuhBWCUJEogYeIfbgClIub8He4lXghBefKB1cJbON1FWoyq3csjQldij/gHywgieK1iUKUgRjpKM9yLJAgMh6W4g9JEf5iexChrA5j4iVsZuQIEhNFgAVK3M0qd5i8BSBF9ChJKmpOepggBsiTniVMrqSiuGLYvxOHaMH93YT9WhTFwRHTmTWPg/8xmYh1CXsSpLQ1kJkQeqQ4/wHkWchGCF1tNmzsKVC3/QzyOuRJiE3sbQwqcnVsKWaPjSfTJzS3tJXX1zfK6XTS4VHdssftlz1er+zz+iSv2yt5vCBRbkV4oljdjXQwUcOCBQsC7733XoipwyORyIBSQ/ZxuuqqqzbOmjUr9s9//rPytddeY0TEToOkbv/994/84Ac/qBuBHijrfIXhQYGdALPDMNNpzbFhQ137Rx99/NaGDc1zr7vuO/a4T3sY27BIbYxUUNFjQpXtwTwJVQAkqhCGeRmUSwU+xlIQghJN04IZXffqGd2d0jQFhEpOibEeUo5EIunQMyBVmu7QSTpg6QPifSF9AiNyyE6L8NBTBaIkiBN+FgskUFzOeqBwPtxeeLC4A//LwieNEixYHip6rqz1WYhlgdw2eSWkP32ZRq+2xAqcganTM0WSgwIRhoepZMpkTCgDERJF3Bg0iNsCepYUCY8TlTHuFwiTODJuJ7fBeeI02DoGpS/IEsTh8bhMl0syXC5Vw7oU9k2AMEWxUxeUYHsmo7eqqrMZB+gCb435/aL/BluQeCt6T32YgZ1z6YU6AHIMpAzyKuQ5CDuvZm+aDRtDi4mQH0Ceh5DUD7Wn1sY+COhyJ6QWdcJJsVji8IamlsKm5lbhGXErKvv6yD5fQPJ5QKDcPsnj84JAuRyoHkYMiUrDBnjzzTcL3n777cIZM2ZETznllG72LeI6Xmc8Hpc7OjpcDJcTOwwQ2GBbU1OT8vv97Dssb9y4cZfGKORxGPpXXV3Nxshc6YgB7YCsoZKb4hrYn11qbu4If/jhJx/V16964bvf/e66YWwz7DMYcW+XjZ0HFD6fM1uLmO3Giw+PHSwDWGZrWjkFBKsUmwWhIL1pTfNkDF3NpDMKiIOc1jJSKpmUkqmUA1MHx8DAdjwuPTKC2oCekCLlCBNfLPwK5j/tD2UVYytuw3JBlD6dF6tNFohZMZPdjX+zxZsjT39gFsf4tECoHv7P+pBwsuIvzzeLXs8R3WGYJRnDArfLKSYqYohJ4keiBGIkeTzZfksgSqbTKYMsuTIgSmlsk1IUZ9zplHpIlrB7G4QEozOVkmJut8k+RAzJYwY8hjOI3xgh4M2nd3MC5CAIPVJ8f+ZAXobQgzaSrsfGyAezRl4MYfgeB4i23z8bQwLUe8xGNwV1yanhcHz/TfWN/ta2FihJmVEHMoiT8EJ5ID6vV/J6vag/Rg6JYrrwP/7xj6P/9a9/jTvttNOarr/++nVMVZ5bvUdA79dNN9005qCDDgp/7nOf69xW36sRDOowS3h9vf2eOju7k0uWLFuyadOa50GmVtiJI4YH+rNKbezlgPIX3IQVAT5QQaqw7MN8EPMcpE4IKogiLBfgA/brpukBaXJnMpoKsqXomoN+ZYktI1hmlh5HKo1pWgMX0UyUSTpICVVB1rLBX6gE8hWGuvHV620cyhb0cqzetzJ7njmwT1ZuFrB4kHMzIpI3m4PYLOdZApnr9TIJYofjMRTRpbpAhhT27ZJU1eVwuRi7ropMSyQ6mOoul5zB+rQJPolpAiQphlURTEkeunLSCWEKeobicRR7Zm9iaNFw9jDtDPg8mB6WCSZowLKPFG/ow5C3ILxuGzaGAmdDjoUwe+SHLLBhY6gA3c5ETrNQN57SHY5M2lTX6O7sbIeCJInyiIQSXq+fYXwkUJJbdaNO+TScbzg7RjgG0/PPP1/00ksvlTJZxHnnndfG8ZVyq4ccuM+ORYsW+c8///yDx48fH33kkUc+2ZPnM0igfWAJ61QKLt0EoY1rixatXrNixfK5Lpe24JJLLrHHfBomGMafsY2hBD5U0hO2jzFkS8Gymkgk3FD+HJCOfaqY8c8iVliWfbpu+gwjQwKm6rrBVjmXpunYV2eYg6xphiBZJDt0/TO5AtZzvldQZrI/kehLRJ0BhcFI8+ysmAPo6cIv5hEoEBL8lR0up5zdgmRLvM3sgyUz9A7bSxLJkEIilF0W69hPifMSGFTWi+TUsX3G6ZQyKMtgnYbfTYMciTA8HDSG32ZSh26cchcO1ZlOO6I4p6THI1LckiRRtBtucOizZw+LPkyDCd5ppjinR4pG7JEQksf7IEyLbvdHsTHYuBzChDl851axwIaNoYKobxyOEKaHok47obs7PGZjfaPa3d3Jpj7hiXK7fSBR9ER5Ja8HJMrtGREkCtfk6O7uFoPTkqiEQiHWj6Ke3VPgucyZM6eYKdEvvvjiVobP51aNdFjXwSmFtgNFlDNpxMqVG+uWLVs2r7m5+80f//hSe8iGYYRh+gnbGC6AMt2MWFFQpoA0cOrBlB6JAOZJsoIgFZgafkz9WMcYZgUkisIQQhIrF9Y5JclwgjQxdo7HlkCiBNniT0mSnv9eYh2HxGL/XcGbMDXBhzgad7YSAgkSygf7gySJUdJNrDcgbKViFy52xMzwUNhe53x2mQkbTBAkOYpzZogdiJJMBRXBD0XwOyLkDlNBjjAvpjnBsfZ6orQ98DmRVLM/ymcgh0CYse9+CDP22YkmbAwG+N7NhvCbvQfCfoU2bAwpWA9B2LB4mKbrx3V09tTW1dUrPV3dDqfslDwej6R6PCBSXpmZ+VQ3SZTb4fUwyoHZWVl3ZY9lY/tg3ywSKKs/1l4AQZJy03zixCmTexmrV2+qX7ly5VudnU2vX3HFFXao/DBDvqFqw8YOgRVHbpZTVgEkRiBFEkkSSRbHzGC5tcz+MyRTltCr5QHf8UJXuEFaQKoEkWJQHcRwokxiGaYkVlY5yVyvsiGwK5SpwTJMZUGa8Ns6VtF4pweJoXR0eacymUyKmfA4DxGECOtIhrhtBsucUjlbU/E7KLeV1rbB58LkEiRSZ0LYT+oNCMfn2QSx75+NgQT1x68hHAOKg0DbrbI29ghQf1D3FWdM88iMph/b0dld09DQ4CKJknIkyq16hCdKkCnVLXlBokikGCXBflF7y1hRNnYKVp3YS5pMdss2aW84QBTTxrp1dQ2rVq0BeYq8fumlF3TZdsjwg02gbAw4oAXy3yvOs5Jhax2nvQKFIKa5crqXxH65/S0hxHrAWjbj8bjp8/moUCylQjeVmMf+nBfkByKIEMs4zZVb+1nC3xZTG7sFkuAKyGTI+ZCpkMcgj0CYWMOGjYEAvZ43QBguyv53dp8AG3sM3/rWtxQQpZmnnnrqsUcdddSEdMYsqatvdHV3dzlQ20junCdKhPEpHmbqc2BZECkX2JOVXCJb+9nYByCsETxvYaOQOMHEYbIIDoUipdOauXFjfcPKlavf6uion3fppZfa5GmYwv5kbQxLkAPlZncItoIZVqDXkYPxTodcCGFflbsgzNrH1O02bOwO+D5dC2HikschdkYqG3sC9ISykegsWZYPmjZt2sd33XXXxgMPPHhSJBKtAYlSOzq7YB/rkqK4QZy8kgcESoTyeRTJo3okl8vt8HrtkL59BMJGyRImdjnYnDy5XLKkaUlj/fqmhnXr1s+PRptf+/KXv9xt2zbDFzaBsmHDxmCB4Zoc8PRgyEUQ9pf7I2QehGGUNmzsCqZAvgd5AfIMhC25NmwMFZhA5zAIM0GOgSyAzCspKVn5yiuvZGbOnDlL181jwuHIuMbGZndbeztTJTGhkay6PBKJlKqqshsEyuNxi35RHEfQ9kbtfbCYDx5nNgZmM+LkMHRdNkmeFMXBAZm1DRsaNqxfv2G+acbmn3XWWT02eRresD9TGzZsDDbYUlsFOQHyJQi9UH+AvAdhiKUNGzsDZn7ke0TvEwd1tmFjsEFbiWMmngL5HIRDf/DdY1/PBgg7+GuMnIBwjLxZ6XTmuGQyNbm5ucXX3NxsprWMw6m4QJ5AnIRHyi0pCrP1cbBdkioSKJcjO+6g3TdqpEMwJPyRs6SJAGHKFYNAcR7lJE/OVCodX7t2/dq6usZXNa3zowsuuIBDgtjkaZjDJlA2bNgYClDX0Ohg+NUXcsIkALdAlkHsysLGjuI8CMch+zeErf82bAwWSGPGQqivSJ46IC9C3oW0QmjobtYIlCNRbDSabhjG8YlEelpbW2dBY3OzIx6LOZyyTA+USDChMKQP86rTLcrcXrdDVVSOTSgIFImU7Y0aWehLnEiWSJQwxeuQXa1p7O8k0+PojMfjkTVrNq7o6up6wTAiK8444ww7OmOEwP40bdiwMZSgzmELbS2E/aNOhMyH/BWyAWITKRvbw/9B6A3gGFBrWGDDxgCDBGgm5AIIh2dYBGG46GIIvU1MXLJVXZUjUcw+Ox5W89G6bs7s7o6Ubayrd4W7uw2slVSXyj5QssejgkgpsltlqnMVRrXwTOXC+rJjRtlEavjDIk5iFsQpkxHPTHidCJAnA39FyJ7breDZm1JbW7i9rm7jks7OtrmNjes3XHbZZXZ/zhEE+5O0YcPGngAzK3LsMA7GeynkQAgz9jEttT2uj42tge8Nx4BiGOi/IG0QGzYGArSH2L/pGIiV/OY1CJPfbIQwXT6HuNjhRh7YzfRglWJ6OEjUYbFYsrahocnT0tZq6poGciTTC5XtHwXipKpeyUtPlOp2KG5VkkW/KMUmUsMUuX5NYqD/HMT4lDmvUy5Uj1vpmBooM0yvV2GqkHRLS1t9Q0Pd+01N6dclqbnzggsusMPZRxjsT9GGDRt7EqxMaLQwY98VEHbKpmH8X0gPxIaNfDARyS8h6yD3QhhCZcPG7oCknB5NjmHHvnX0ApA0MVSPBD0B2WXjFuSJ3ii+t/RoHZ1Mpqe2d4YLmhoaHOFIRAwPrzidkkt4obyCUImwPlWR3G4P+0VJHDPK5cp6pEii7EQTexakRBZpypEoQZwYopclT5jgL8kTSRPmTDxeyet1yZqW6amvb1nT1tb+it8vLTn44IM5YP8Ok3Ibwwf2J2jDho3hABKpQsjhkCshNDhuhcyF0ICxYYMogfwUwlAq9oGyx4Cysaugd4iDfzNMj32cVkH+A3kbQm9TGjIghi1JFCYKprUwlo/JZDIzE4lMRWNjs9rS0mKk0klJkkGkQJ4UlyJ5mFTCJTxRklN1MsSPpAoEin2jVBCorEeK/aQ4tTE0sIhT3lS8HyROn4bqGZjneP6c1bDe6aDXCZw409OTaG1oaPm4szP88ltvzWmcPXs2PZo2RihsAmXDho3hBBo1xZCTIZdD6IX6HeQdiB0fbmM05AcQduKnl9I2QGzsLNi/if2aLoYwHTkz6dGbuRJieZsGhDj1BYxq2lwhTA+CdX0oiNTEju5YqKGh0dHT00WjW3I6ZMlJL5RTlTzsD+UR5ElyYlkFmSKRkqRsxj6OH2URKVm2vVKDgX5Ikyi2CBS9TQzPy3Em4W3S9Qy3Nr1ej+T1uqVMRu9pa+ne0N7a/G4sJb97wgnTY7bXaeTD/txs2LAxHEEixbCacyEcQ4oZ+34P+QRiVzz7LvaDkFi/BGGYlf0u2NgR0NZh8hpm0rsMQk/mE5D7Icymx8YZmMSDD5IkTJyYso/V0ZjOTKf16ubWNndDfaOZSMR5tpIMIkXiRK8UE02AQMn0RNELxbGjnE4FZVki5XTKjATEvB3eN1DojzhhisfVO82RJQoWTV0sG0aGGfakgoIAnpcj2dUVb2pubv04lUq8nkjMbD7xRMlu9NlLYH9mNmzYGM5ggArTCF8COQPyJuQ2CPvA2MbzvgdmbTwL8iSEHfxt2NgWaONUQNgQQ+LUDrkH8jQkDBkS0tQfYHHz3NyY7m8YxlFYnByPJ0uam9udzS1NRjKVcJBEybIieVSQJYWpz7OeKJKnbN8oDsLrBKmiJyrbT8oK77PEJlM7CNQmJt4GvhD5pImLnDcMMCb8Z6he1uNE1pQlTZznlM8gGPTKHo/LSKWMjra2nlVdXe1vRKPeZSeeOM4ON97LYH9aNmzYGAmgR2oqhP2jDoXQgL4b0gixidS+g/+BMGMj+6p8xAIbNvoBG16mQL4OOQeyEPJnCEM/h9U4OzkiVYLpISBSB2I6LhpNhxobm+TW1hYjnUnniBQ9Uhw7in2iSKKYbIIkSpApQZ64TpZdmNIr5RTkySZT24FFnLLZ8wSB0rPkSdQreB5cZ+r0LukaptmQPcIK16MHMBDwy16vSg9UT1dXclM43L3QMKLvTJ8+vcsO19s7YX9ONmzYGElwQ9h/4buQKghDcEimmC3LrqT2flwFYR85ehHohbRhwwKz6VE/MBENxwrbH/IChB5rpiEf1qFTsMdlCL1lJFIHgFeNiUYTBXX19XJXZ5eRTCd7iVSWQJE4KZh3Y94pOVXVoWLKPlJcziacyBIpWc6Sqfy+UvtqnynhVSJLIlnKEiUx1THN/mcZR72lp0njH+FhymjC30ReJYgTQ/XI04NBvxwMqiZIUk84nKprb+9ZnEpF3581a3IzyuzU5HsxbAJlw4aNkQhm6TsBQo8UvVP/hLwCYdKJXPVoYy8DvQocA4oZ0v4B6YTY2LdBG4bfPzN4ngohceLygxAOtMxBb0eULoDxzve8GtPDQKSmG4Y0OpFIB5qampzt7e1GIiHG8BVEiiSKXienM+t9Ynify2Ulm6AnygOSJJFg5ZEp0DBZ2oJI7a2EShAmQJCknJeJNQQHvc17MciTMOFAtxlsq4MtMSEEyBLD9fAwdEPD/iRPpon7S+LEkEoT9z0ci6UbenrCiyMR7f23325uvuyyQ+yER/sAbAJlw4aNkQrqLxpOHL+FoTr0Qt0FeQ9CI5tEysbeAyYB+AWE3gR6oOwxoPZdkGQoEI4b90UIE83UQUisOX7TiB/6ADa7C8L+n7MgUzBfnUxqha2tHUpbW5sRjcboCyE/IikSXihZBonKpTxnOnSnzBA/WXijFCWbBp3bMMyPYWfsL0VCxWP0R6Y4JTg/EpBPljhvTTcjTJxywSGZhkMHKcrmH9d1LUuY8EfPoBwkSqww2AcKZAoHcbvdUigUcHg8Sgb3rzuR0JrC4eSKaDTx4aJFHQ0XXDCDqe9t7CMYIZ+FDRs2bGwVrOYZ+nJeTpZDaGAvhdDItonU3oEyyI8gyyAPQYZVXxYbgw7aK/Qu0fvMgbcvhBwNYV849m/ie7HXGbAw4UmkqN+YbGIayE5tOq2XdnZG3O3t7WYk0uNIa2luJ4EcCG+TIFMgUoqs0P8k5fpE9Yb30WOVJVPZ7bGNIFNWNr9hS6oEAyIByk65zNlcsfAwEb3ECcB9wTILMAviRMJEAXkSXicWCo8TA/QymBd9n7CIffDPlCTZ4fd5pUAwYLrdahLX3YH7XxeJRFbGYo7FqVRTy4wZNnHaF7EnPgEbNmzYGAywah8H+QqE2droiWKyAaZAZ4u0TaRGNuht+B7kA8gjELt/wb4Bftfs28S+b+z/+FVIJYSeJobp1UP2+ncBJj3vA8eQ2g/kZjpIwVhIWSKR8Xd0dLs6OzvMWCLqyGgZbsysBdkwP1n0gQJRyiab4NQiUZgIApXN4pfN4Af0kiqG+pFAZMuzoX8kTn2J1LZIlbVuWyC/6QuLAPUi7wn3zmKmd164nLCcZVdZsmTmyBJZEQqy5InciHsxEQRJlMhJDgi3FG+cCc7pUFWPIxDwOfx+Vcf9ieEc21IpY30ioS/VNG1ldXVBN55D3lnZ2NfQz+tuw8YOQYLGyc1mccMNN+S9TzdgOTcLZOc/LcC2fdUjlK/YfYtyGzZ2EmylZgdyDpTJlmr2jXoKwtAvdiCwidSeg3T99ddL06dPl8rKyqRgMCitW7dOCgQCUovXKzFeqbW1VSovLzcTiYQZjUbN8ePHm5FIxDzzzDNnoOwSGIWvwhBiGmpbV+zd4HfshXDw5GMhTEVOg5Xk+RlIB2Sf+5ZR77Lu5WDAEyGTIOOwXKlpekk8nvR2dHQ5u7q6HMl0UhAGQzclcAZwApAkV3Z8qWyfqew4UlkylfVaZadcz3KSJSyTgNFWpHeK/wSDIpnitllCRdBrZcHyXu0S8ES3eKi9BSZoT3aBfIdz+FVQHgMkieQILwjZGBhTBuTJRBkWsZZheg4T9wh7ZJNCgDDhHGUT5ynmXS7JJGnyen0On89reL1KHBt3YdPmdNrcoGnGiuJidQPK7EFwbQjs6ituY++EIEUkQpaB09bWJtO4gQEjd8PA0TZtkkOhEMuYMcjp9/udhmE4w+GM7HIxtlqWdD0jO/1OyYd5LqdSUFm6YUIpG5pLw+Zu05lWDN2tmy5FMzI9uqkUq0aitdWAQZWBEtdTqZSJeSNrRNWaXV3zzcmTJ5s4H3Pp0qUmCZitxGxsB1ZGrq9BGP71PORlCFOf0yNlvz+DCOgH6dFHH6VV5fR4PK6mZFLxJpNu6ASvp6DAi8onqCqKX3G52NPdYxqSAqXilGWF+cg0KI+0LJtpHEfL6Hrq7rvuGrvgww8PKiopmXfj9X942+1Opaurq7WGSZP0eTCZZkvSFnaXjREH2iQqpABCgvBZCMkTv1l6m5iGPAqxv10A3wbD+0KYnUBB5ToGyxWZjF4Ui6Xc3ZEuOdoTdaAedaRBHjKZDPiCjP30rHeKjEp4mpgiPUuisuW9HiiAJCpbpoA4SU5FkCcHyROORaLEYnFCJFj8hwKuYEe1XoiFT0nW5gDF6evLwdcMTrbZc872WcrO4VoxyXqW6GFiGWZNXDtJlCBNvENZDxM34Lb4L4iTQxAnXpOqukGa/I6CAp/uditJ/GY3SFMLtt0UiaTWgTitr6wMdOFguHm2zWHjU9gEah8DtId0ww187jfIhx9+uLOurs5ZVFQkjBxN0xRJ8jMTqtvpldzYyAfFGVAkxW/KhhfKwwOVhnLDAy2rYr0CLaTIDtmJdSRU0L3UuFxkSlbRTIXNsz+NMs7pWAndx9hiyWAZtjPA3AwouozhlFI4RgKFcRwlBmWYhJJLGC5HIp2RU25NThnudFJyuVJqOs2444zb7da7u7sNr/d0va3tUZtg2cgHdRz7TJwMYZ8JvhPPQuZDmiHsR2O/JwOERx55xBkIBFyNjY2qD/B4QiFJSlc4VbUKGqBEcslB6BS/6lK9MFw8bjAol+pysqu7i53enTJVgcTG5QxtpEzG0JkGC3aRlkpp8WQqLbtcUWwbganXDVOoWZK1JjPt7ITdHenyplNVDoc2Z84cffbs2TahGjlgHURvUwlkBuTzEJKCRRASp5UQ6nv7W90K8I0oEDYUkXiOQx1biTqwVNf1UDKp+eLxuLOzMyxHo3FHOp0EEaFXBt+aiJ9jVr8skQLElOSCAkKBIhmVedYbBVokySRYIFDsM4U9+PPcSRAn7sN5QZWwSqzl6q2Sp83BnkcErkVMeHokPfjLZc4LwkSPE71LZFSkSjJ9U8LrxKx5Yn8geyyaJ5y6XLKpKAoIk9eEOAIBt+ZyORO43jDMl3YQp8ZUKrO+pye8fs2aSPsJJ4xN2XaEja0h+27b2OsAzSFaf+lF2rBhg8vvH+vSfDHFk0p5THeBV0olg06nGnI6jULohwLJ6QpAH/qhLLwul8vjdCpumDQq5lXV48EERo5LdqouBbpTcbrdiswxKKAssZxVsphS2bEFiy080GhUmllQz1GXwRaipqMOtFzxbCISihAK3aDnCbxIT6czesbQ9HRS002JjUoZ2lFaxjA07BwXxEpyRmFZ9cim1CXLZg+4VATHiJseTwKaMlnf2ppWI4XahAlqZt26dcb555/PlEW2Mtw3wTeSLbWfgzAUqB1CIvUhpBXCtLP2u7ELIGmCnlFaW1t90AElLlegRpK0WiiICo/HU+z3+YKhgoC/IFioeKFLQKvAgRToCfFM2NAhjpO1l2jsZKf5gD6jjpA4DksmnTHiybgRjyc1GIWJRCoVhT7ocZhyh8PlqDcy5iaHZrQYRiyM30/aZGpYg2F6zK5YDTkYcjrED7HCbtm/aViP3zTcgG+F1a6KKcko72sNSNIomATlmBajjgwkEmk1Gk3IyWRcisViUjqdctBzQzKF+lXKfosGvkTBngShYr2OY2SpFAkUo9+y6wRxMkmlMO9kWS7cjwaAZQNkP2uQMPwVQwcLkC5tqXb5+/gtXILwGgmyRGTrb3ImA8clYcISz5mnLOMTJ3NySjxLQZZ4niRMbrfq8HjcJE065lMojuK8O/EbbbjuFpgdDZlMpj4W87SPHi0ls79jw8a20U9VZWMEQoIRI3d1dcmjRo1SIpGI2+/3ezNOpx+sJKBKUhHIUinUTCkMlwJFcQVUVfW5FcXrhjaBUnF5PFnxejm6OYmRMGOoNLfmybHKdkvRUDFnW8B6sdk7CQWKZYkKNFcug01pZjKZpAGlx5NJTUuBcmU0DRQrpWe0JHaJm2YmghPryOhmq+w020G8ejTDiHtNMwFFSWOZlXLmhBNOoEfMVpb7DvgelUPOh3wGshbyHGQxhH0q7PE7dgD8Lm+77TZ1woQJvp6enlKok1rV457s8/mrQ8GC4lBhMFBcVOguKCiQ6VXK+8Y43envjftndUF2MSc0rqA/TEc6rRnhcEQLx6LJRFrrNjJaK5TY2rShrTd0vRlKr2f69OkJHKdvoJCNoQefHcP0iiBM+nIU5BgI+5yQNL0G2Sf7Nw0G8N2QpPox5cDjgkyh3i3FcmEm4yhAdRjQNFNNJBKuVCohxeMxKZVKO1CjSvRSQTAVoXKiHiZhIlhtM8CETiu2epA8yRKJFR4v/md9PtjWiQXd+nbFppuBvIzTvuVZ4oQPHN8+CZMFmCT4S5LEeXrEMAVhknOEyePxmLBrHDCBDJg3GUWR6UWK47zDuGaOC9aG7RpJmpJJqTkUEiGhdniejZ1Gn1fWxkjA9ddfL8Pwl1tbW5mjVO3JZDwFTmdQVf0hKLNRUFhVHkUpcSpKUIFl4/X5PAGPB6TKq/r9BS6/30evEfWdUE65w0IZyWaOzOyIIhHvjqVMdxd5JGqHfpu/i31639+sISUUPd1VRiwW0yFpVATJRCqVxLooKosIFGiXbhptkq61JQ1U0mmjJ5nsjBcXFydBKjNzDj5Yn81zsJXp3g6+uLWQL0NowC2EsH8UU6BzgFbb0O4H1D1VVVWeYDBYKCnK2KDXPwMGy+iCgsLSioqKQElJERZVqBWJ8bzUJ32/ozwD7NPvNw/5ZVt8gzwmp/3oKe5HlgU94DCj0VimOxyOx1LJnozozyCtcMqZFeF2rfWYY/aP4vxsojz04INnmB4bMKZAjoNMg2yCPA5ZAOGwA7buHSTg++AzoHeK3niG95XDFijB90DPVBGmhfi2Apj3glQpqZTmTKfTMsiVnEqlpHSag8kKUiXIjWFkxPea+x4F6RFfoniC+JNjRQZIWPbx8xsWkxxEGOBmzxvngL8gRCRiYpnz3M8FnZING8Q5m0zJ7vW6QZqEh0lXVZeuKE4NuydBrMKY9uC0QJikTlxvO+bbNU1q8/tZ5khjPU9ws9+2YWNnkH1DbQxr0CiYN2+ek4QJi+yLFIACKVB9vlKnJFVjvlySnMW+gD/o93j9wUDIU1JSqMCQgW4R3T6pxyxFwem2lMbOGDj52Nl3aUcU1xbbbMOAyod1LgxFYCsajSojkUySWGnJRCKVSKeS6ZQWxb3txFU26xm9QXKarfFksifgckW73e5kyQEHpA+2W6b2djCixBpThsbc25B5kDUQVrS9zH5fBsP0wuGwz+/3l6iqbxJ0y/4lJcW1o0aNKi4rK/OoqkI3E78TSwTwvYpvMadL8nXE1ub7Q9/vz1oWU+qEfvQB+2QKMhWOxTJdPZFwUtNaJNNY6VDkpWB5jRMqK5mG2B6/ZfBBD0gQUgPht8akECRRHL9pDsTq32RjiIFvhJU9vxUS22J8D/RMkVCFUG8G8W0F8G0FsOzH1IfvyaPrpqrrhjOT0WRMZU3jNOupyvNa4Zunt8phZkRWdcuWyH6i/DZJnECOBCnCKQgdQWJE+0NRVJNjV7lcXHaanCqKIkLwsyTJ0FwuFz3KcexHzyWJN8PyOIA69XY71rXjd7owTdxwg8OYPZs/btflNgYO26u4bOwhULE9+uijrq6uLm8wGPQ7nb5Ct9tR4XZ7x4AsVfv93pDbi1UBnzcUKlUxVdxuNd+rZMkW6GPUWOj7Lmxv2cLWyncFW1Nufcu3ukxjilNcGye95bgnFBhU2WumAmdK01ginolEY6l4NM7Qvogu6V26YbSaut6AgzWnXK6OkGFE8AwSH3zwgXbBBRfYnom9E2ycYMa+CyA07t6CkEyRSLFS7vvO7ROgxwkEyVdUVFTudvtmFhQE9ysrK6+urq4KhUIFHho22MwSAeqX3Hdm6YatTS30Xe6L/u69VZY/FfPUAfj9/H0EmYonU3pXVySWzmTaMrK5TnF4FmRc6Q1Tqqp6oBpsj9TAg2F6HLuJYXoHQg6DkEyxgeIlyD4xftNIAr8TTCj8ZqgT2T+NGREtIRFmGQmXG98ZM50Kwa6YGnjmMp8xLBFDkDNwqdw8F7N/+Kk6nVQThvBUo4AVtpgSKNMgzMBJYs1EPxQOQZFGOTOoUieHIQy/64lGHeFgUCKJ4vbiWDk7yIaNQcP2Ki4bQwfRj8nj8bgTiQQ70YZk2V2iqq5an89doyjech+4UmFhob+4uMgjOBU7cuaRJcxTAYpj8Y81zZXnP+vN1ueQP0/0Xd4adnS7HcGOKry+2+UvbzHPe5S7L0TvDMshkq5njT1NzziSyVQmHIlo8XgShEoP60amPWNk6qD/N+qOTGvG4ej2V1TE3mtoSH/r4INt79TeB46vwox9Z0FoAL4OeR8ixv+A7BPPm/pi3rx57vXr15eVllZO8/k8h1RUVNXW1IwK+f1+BcYP7wNbhPONLksX9Lecj77Lu4K+z4HLVpmY57eZ++6teXqk2VputHf2JJIZrdmUnMs0I7XQZxbU19aGwlQH3MHGLoPPlsY1B7rlGEVMDEGvUw/kBQizXzIltO3ZHUHo842TXLnwrYA0mSRP1JkeLHux7MlkMkw+5cSyE8v08AsiBeG8tcznz28tf2rNs38y+y0J0oRjkDAxsQMJlNV/2drHsoFs2BhyDERFZmM3wNAYkqbu7u6A0+krVlW1GsbKeLfbVRUI+IsCgYIASJOvsDDEkDzoiixhspQGlIv1DMUU5VuU5U2J/sr6YlvrtoZd2Wd3FN+29rXW5W+z3TLeU+veYSoLD1UyqYV7wkkQK2b468yYekPGdGzUklqTw+XplFNdkcMPP5whBHYyir0HfAfY0sqMfadB2MpJjxQz9nEwXlbsey1ee+01V1NTU0lBQcEEj8d3aEVF5YRRo0aVFhQEOcRBbybL3LfSnxDWlMift9Bf2Y6iv+8sv4zz1rI1LyTvG5dT6YzR3ROOJDSjUU/rn3iD/k+qS4P12MbOwrXzoGHMb4aD3k6FkDixjyGTtHD8tY8h1JM29mJY9SfQ3/ff3zef/53mT21iZGPYo78X2sYgg6QJikZNpVJBp9NZ7HJ5qmCcjPd4vKMxLSksLC4oLi50+3xurOZAd6KlhZX/Zgqq7/J2pn2xtXIL21u/p7E95drf+r5KeqtTKu/8e5vJ6FIymdaj8WgynkjGMmmjO2VqzShfp6Uzm4JuubWoqChcVVVF40u0jNkY8eDzZwjSeZDjIRzM8x0IO7s3QPaqsC++7/fff7+vsLBwtMdTeOSoUSXTy8oqy4uKAj6XyyV0EIT3JF/39BXCmlrouzwYsL5dou/8FmJ93/RI4bvOdEciPVpG3uB0y/NdnsLlo4JSJ7axvVHbB8O8mC57PGR/CMdwYqgXk7IwTI8hsHb/Jhs2bOx1GIqKzQbAyvrRRx9VEolE0OFQS4JB9yi3OzDe7/fUBgIFpUVFhSBNxR4sMzRvs0o+e4QtjBNOt7bOQt/lfGxr3UgH79/W0HedZVQR+dPeeT4HMZMzGHXdBKHSjEgklo7G49FEKt3hMPWNGd1ckzFgZKuO9hK3Ozp27Ng09rXJ1MgHQ06YAvhLkEMhNArfg5BIcTDeEf+M2agDlAQChVMLC4uPrKysnFheXhxSVRff+fxQPd4L8R3kCWFNLfRdHkpY3y7R95veTCwdq5umHInEk7FkusUhuRZ4vJ4PSoNqfa6/hY3NwWfL0C2G6TGbHkkTpyScb0LYx6klt2zDhg0beyX2ZCW3TwCVs3z//fd7DcMoVFX/qGDQPzEYDEwIBkPlhYUhkKYir9/vdYrxDGCj9EOa8uetad8yC32Xif7K9lXQaOqLvmXWsmUUW89EzPNP3jMSZCqd1vRIJJKMJRKRZFprMxzGWl2T12um3lRYVdI+qaQkhn1sY2Lkg2FKHOXfyti3CPIBhNnEODBvf+/XsMfdd9/tKS0tHV1YWHJoWVnFrLKysqpg0AcDWTJdrk/f9ZzkEyjCmhL588MF1jPJfzaWN61Xct+0nE7rZnc42qU7pDUZh/PtQndgeSgkMZNX/v77Kvjs2T93DGS/nDBMj40IJE3vQvbZhCs2bNjYtzAcK7wRDxocf//73126rgf8fn9ZQUHBaL8/OCkQCIwtKiopLSsr9YNIsZ+l2DzPICc4tYToW24hf95Cf2U2to3+KnurTBhX2dn+5zcnU7qUSKQ5mGcimU73GJpen0hqKx3OzAa1oKAp3twcPuSQQ+xsXyMfzDI1C3IuhMYkPVHsH/UJhCl0RwqkF1980SdJ6rSSkuJjy8tHTS4tLSySZTGMNkmGxDw1nOYJjWiC8xby54crrG+XsL7fXpFl2eCHzG9Z102Z33A8ZTRg5Tve8sL3yySpdR9uBGFFxVBWNh4wIQS9TVxeAeGgt0sg7BfIe2nDhg0b+wRGQsU3ovDII4+omUymyOFQqkKh4PiAzz+pIFRQVVJcEiosLmK+CKcsc5BJiRW2df85tYTou2xhe8s2dh/5RkB/85xaQoj5HJHiMmYcsgYrLBKJpKPxZDid1puTqdQK8Ks13gJXo9c0u8aNG8eMQjZGNpilj2PafB6Cb14QKWbso0HJxBPDFtQ9IE9FPl/x/kVFxcdWVZVPcLs9AY65ktVPHKdF6JethewR+fMjBfnfrTWl9PVKybFkWg9Hky26w1wQKvDOD3k8m/Cd70sNIHy/KyCWt4n9nPg+sH/Tq5A6CDOi2bBhw8Y+h5FYAQ5HSH/6059Ut7u4uCiojg4VhqYWFhVPwlJ5cXFxoCAYVJxqr7epty9NToj8ZauMyJ8n+i7bGFzQkMpH/nK+sbVZmF9uXjxLloUjyUwkGo1pWqYtkU6tNXTXSkNW6/QCo/WQ6mo7M9XIB8OaToF8BsJO9QzpYzjTcsiwI8oc2+mkk06q8HpDh5SWFh9RXFxWq6qqm4POynLW65QdIUHoG4tAEX2nIxnWt2xN8wmUyDTIbziVzjh6YvFOhywtlkznGxXFgdVYtzc3fvDZMi31WMhMCFORV0OYhpz9/t6A2GnIbdiwsc9jb6gI9xhYwT7//PNqY2N3SSDgri0qKppSXFg0uaSsuKKkpCjg9fqcHC8l36CmVWLN9xELW5u3sWdhGVoW+hpglvFlCWHN8wWQU1omE+mJJdJapjMWT2/MGI5Fcsi53pdKtdgeqREPfqvMPvZFyJEQeirYR4rpz5nKeVh4LkieTj/99Cq/v+iY4uKSQwIBf5UsOxXDcBokTQqJk9Mh9xO6R1jTvQl9v1WKIFPQ1SJKIKPrUjgSD6cNc6XqkF4tLQ0t2QtJFJ9tCMLwvAMgJFDMrse0/UwMQa8TG3us+2XDhg0b+zT2xgpxKCA8TqFQZanH4xlbWBiaUlISmlRWUlpeXFLs8/k9LvIkbEexDJC+QvSdEvnzNoYn+hoR1rL1zLdYzifR7KjeE4kwe3JHPJVaq2UciwKBwIZxowpbZFneq8cY2gfAZ8ywJw7EeyCEfaIY0kcitQmyx/rRkDydeeaZ1cFgyXGlpSWHud2eCsl0yRnQBJdLlpySQ3YpDkkGgcp5nwjxzmZn91rkf68ECdRmJIrO5UgcSOkrVMXxSklBwZK9JEMfPYx8X5mCnEJvE72oVv8mOw25DRs2bPSDvb1iHHDACHHV1tYWeb0l40tLQ/uVlpZOKSsrKQuFCvw+n4ejb29mLG9FCGtK5M/bGFmwjC6i7/wW0pdIRaIxJpxoT6a11WlDX6Io/vVauLltxowZttEyssFEE0wwwcF4ObBoB4RJJuZDhjz1eZY8nVddWBg8rqioUJCnTEaSwZlAoUCe6HVyidA9LGxVT40oZHCB6XRa8nq9Ig37DoDfqDUVBCpvis/WIUWiIFGavsLvU14J+XxLcdyRGoLL/k0c9JZp+ZkcgiQqBuE7yox6rRA7c6gNGzZsbAUjtnIcatAAqaqaHvT7zdrS0uL9ysrKp4M8VcMYAXFyC+KEzSiW8dGfENaUyJ+3MfLB52/Bmrfei82kD5EyeiKRRErX21IpfYVmZJaESgrWVBcUMH3ykBraNgYcNFQZFnUGZBykCcI+Um9DSKr4PgwqqLvOO++86kCg+FgQqMOcTk+FpulOyXSaTnqenBJD9mSFY3bvJeQJNEd+/vnnixoaGtznn39+26hRo3Y0hNJ6Hta3yu8vj0SZIFGpHInygEQpi/GNjqRwvgCE/ZqOgNRAmPyEg0Iz+Qn77ZFE2TrHhg0bNrYD24DfDlhh/v3vf/cWFhZWFRQUTSksLJlRXl4yFiQq5PX6FPZx4mYQy/CwJL/zNWHN55fZ2HvBd6LvdAvJJ1LJtGbEokn8TzWm0vrHslddGhhVsrF65LZy2/gUPghTn58EoeHKviUcQ4rCDvqDAr5by5cvrywoKD0uEAgcIctypZYynUwYoShKljwpDtmV9T6J9zAnIxokT6+88gpTbTuuuOKK+nHjxqXwrYl1OwB+m9aUsiWJiqfi6ZS5TPUqcwv9Kj1Rwzk7Hy+c94J9m+hxKofQQ8rwPIaWMtmJnYbchg0bNnYCI76iHExwdP5k0llSWKhMKy0tnVlaWjGxpKS4OBDwu5kdItfPibCMDktInoj8+5s/b2PfQb5RYs33GmOW5BMpppmIxRM9iaS2Ni2bHwW8BatWL/I2nXiiZKcMHtng82WiicMgR0NKIewXRW/Ux5ABT32+aNHGolBIPaaoqPA4vF41qUTGaXKAXMUFwuQEccoSKAXmNE5OvH/ZPXcNDJlLJBJyKBTao+Ffd9xxR9X8+fOLJk+eHLv44oubxo4duzMEirC+Vesb3YxE6biZ8XgqkshoHxcVFsx1S9IaHH+4hbwx9Sv7NDGpCQd+5vvGPnmrIK9DGiH7Ulp2GzZs2Bgw7FZluRdDevjhhz1er3eMz1c4q6ys5ICKirKqgoKQ1+1mw50weEVKPcMwLE9Tf2LDRl/kG2a9BhleJRIoa50jk9GlSDSWTGT01nRKW+ZyeT8Oeow1RUVFYW6b28zGyAR1Bj0CR0FIppj9jJn6mO1sKWRAQsKWLFkSKC4uPzgYDJ6EN2tiPJ5R9IzhUFyKpKqq5FSyoXv0PFF2jl98Cr623d3dLrfbbbz++uuh559/vvQzn/lM+2mnndbtcrmG/F0liXvuueeK582bVzRmzJgEQ/iqq6vTu3yBn36r1vcqppphOKLRZJemG++7fcorRV4vx4kaDt+mF8J+TSTpzKbHNPskS4sh7INHjyevwYYNGzZs7CJsI78P6HWCQVAcDBbtV1paMau8vHhKcXFxocfjtsL1HLIsi9AYyNbIkw0b2wPfJcvY6iVS+cL3K5nSjFg8FcVko66bHwaLPYtKfL4mGGp2B++RD3oIRkGOgXDMHRq6KyFW9rNd9g6sWrXKHQiUz/D51FNl2TUtHk9502nNwbA9l8stqU5ZVlRBoCSnDPIk2oV2HnhHHWvWrPHccccdo/fff//I22+/XTRnzpya8847b+Ntt922ek8QKCaPWL16teeFF14oPvnkk7v222+/xACcB/ffkkTphtkdibdmdHN+yOucFwgEWvcQiWK9QyLO94gep0oIz3EDhAM8M6X+gHs4bdiwYWNfhRVqZgP405+ec3u9heOrqsaeOG7c+M+OG1d7YEVFRYnHw7TkvZ35hdcpR57yxSZPNnYGfFes96bvuyTKaYh5PapUFPIVhALuKR7VeUosmji5uTM6bZNhsJXZxsgGSXA95DHIXRCOtcPMfd+CfBVC74EYgXtnQN1UWFg4JhhUjlQU18REIu1JJzXTKTsdTskpsSVIliX8wzu2G+SJSKVS8iuvvFL0wAMPjH3wwQdrQKLC55577qZDDjkk7HQ69wSRcJAsud1u86WXXirfsGGDB/o6t2a3kP+d8tsU+l51OaWgz12GW3hwXJfYx2iov0ueD0k40+ZfDTkfwkQRTFTyD8jfIQwRtcmTDRs2bAwgbIM/C+nFF1/0ybK8X3FxxeFlZeX7FRaGCt1uleM5obZkiFXv2ChbExs2dgc0NvOFqZfphRJGKCaSpmX0SCLVk0xnVjlU6YNQYeHSAknq5HbcxsaIBnWIGzIBQo8UM6XxudJ7wLTSLbnlbYLvSXNzc1kgEDpRUZRjIpFUWSyapOqS3KpbUhVVxn9ZJI9wOSQXR/zZDe3FcDmG7f3nP/8Zhd8zbrrppjXxeNzp9/v1goKCPeYlnT9/fvCb3/zmAT/84Q9XX3jhhW0ej2cgWJR1/3ksfp8cI4pwxJNaCt/mUm+B9/kiVeVAu4N97czuSIJ9HIRZHvnuMJsex2/6EML3xe4zacOGDRuDhH3e8GeK3wMOOKCorKjswOLySpCnkonBYNDncMgkTIai9BIk0fLYj9iwMZCgkUahkWbNW8K+UY54KpWIpYx6zTAWeAoKF1Z6HHVDYLDZGBpQpzBjH41i9mFhXxYO2EovAjOmdUHEu9AfNm0yvIWFmcMURfpMIpEe19MTc5l4M1QF5ElVZfZ9cqmi31M2ccRO+7e2BEPmGhsb1Wg0Kk+bNi0RDoeduq5LxcXFg2LAk7Dgfc8t9Y+FCxf6v/KVrxx08cUXb7j88ssbBzCphfUtWt+nIFM6+0PF0z2JVPq9Qr/6os/naxikhg16l6ZDSJw4jhOz5zFMj/2bOGAzk0QMBFm0YcOGDRvbAEnBPgv2dzryyCOrx9SMP76qtvaUqqpR04LBkN80ZdbOpiz3hmz0JzZ5sjEY4HtF2exdIzB1uFxOM+jz+gp96jivSzo+Ge4+sT2VmgSjcjcCsWwMI9Do5lg8DMG6H/IIpA1yKuQqCNOgM5PfFvoH74BcWJge6/HIB4JoV0UicRcJt1N2Sk5VESK5HLLsdEiQASFPBEPmamtrU+xrRPL01FNPlcyfP5/nOOAgWXvxxRcL33rrrYJkMslvo1/Q++XxeHQQOw+zAuaKBwL536c1LzllWfJ51aDLpezXFUvNwrMIonygwN9gBr3TIT+CfA1CIkXvJN+ReyFMQNIJscmTDRs2bAwBBrJiGVF47bXXXKPLR4+vqhpzanVN9QmlpeVjFMXj5vgoNFXpeWIrLTa1pLeyhOwwNmzY4H7jjTcK1q1b52Hlnysetti0aZP7/fffZ+XcC7b4skU5tzjsEIlEnC+//HIhzzMfI+F+bwU87/x3L7/PHbkU+0a5Qj5PpU+RDw939JzSEIvNWG+aHqy3sXeALzO9Ce9AaCA/ASGxOhfyHQiz99FT1YuWlmgZyMwswzAnRSIJbzKZNkGdHE5XNmU59ZnMPk+S0G2Dgp6eHtfcuXPLmEI8VzSgWLt2refee++t+dWvfjUBOjy0tW+cHidmBQSB8g4wgSL4m32/UYcL1NTvdla4ZNcBHYkEGzV29y6zUYR94i6CXAs5E8K+THMhd0P+A6HniWWD4e2yYcOGDRtbwUBXLCMCd955p1LgKZhUVFl5alVV1eGBgsJyh0N1OQzJcMG4UJyitT+/crSk38q6P7z77rvB5557ruiRRx4pv/HGGyfdf//9la2trexxsE2QvPznP/8pI/EaatKSSqWkV199tfD666+fdN9995WzhTcWi8mLFy/2gQAyxn6PgySpublZoaFmLa9atcp7ww03TL755ptH83zZL4NZuD755JPNDMwRiP4Mtd73UFUVKeTzFhV4fbOMWOoUbzhxYJthDGTLt409D3oU2iEct4fehmcgfAf+F3IFZH+Iiu9ALS52T3Q6zemRSLwoFovLMKklJ8d7UlQSKEmQJ8v7NAiahQ0Zb7/9dgG+u6KVK1cGtkZuWE5PVTyOc9xJrF+/3rNmzZrgW2+9VfnXv/51zAcffBCgDuiLYDCoe73eDHSuh32ycsUDCevb7BXeU1VxKS5ZGhsPp/ePxRxlODeu21kwEQWf65WQH0MOgqyHMNkIyfSzEIbt2YPf2rBhw8Yewk5XYCMdIDTqITMPmVZUVnlqWVnpwW7FX6TrMofENdmp2kGvk/xpa3+e7DBoSDz55JNlIE6Tm5qa3BMmTIiNGjUqFQgEthuHj/3Kb7rppknz5s0rJKHJFQ8JQDzk+vp69zvvvFPx7LPPVpCILFq0yP/UU0+VgZBsN7sUCV9/xsxAIhqNOn/2s59NuPLKK6fg3ir8TRJTkLxiEE8SKCeX8ZwrPvzww0EJI9oVkIQuW7bMy3uaK9pRcHvrfewVuqEwdSiK0xEKeoIFPs90Q0ufnOlJHYJnwHTGNvYuUHdwLB96H+6DvAgphHwXcul11113uK47ZqRS+qhIJOHStAw7OoE4MW05p3xjwJ9InvgGDSD4DbIRA+cw4bbbbhtPwoJv0M3GjNwmm4Fe7n/+85+j/v3vf5dtjWT19PQ42a+qL8li1j/DMKRkMul88803K+65555q/nZudS/ofQqFQhqImrKtUL8BAM/fEofTKUterxLAZzklnk5MRtF2G81y4P58nidC6G3icy2D0AP5AORBCEm0nRzChg0bNoYBBrNiGXaAYamMGTNhZlll9amFxYUHulzeYDqTDRlXQJ7k3KCSWOybcW+noCiKefTRR3cfd9xx7SeeeGLnNddcs+Gss85q35GsVNz+mGOOaZ84ceJAjF2yU/B6vcbkyZPjU6dO7S4pKUkzcxWNGJCoAhLB3GZbgKSAhtBHH33k//Wvfz3m6aefLt6a8bS7kGXZ1DRNXrt2bYD3mamSa2pqUrNmzeooLS0VJJXeKZxLaOPGjXs01TcNSxDR4uXLl3t/+9vfjrv88stn0MO4NaNxO7DeRd5XEdJHg5hlTll2+Lxuf8Dtnuww0se3R5MHwci0PVF7J2g8b4Q8DyGRejkYDFaqqnqyrmemRCJxfyKRYAocGPMKPU+yCx8Nx3oieXLijaEMFPiOs3Hghz/84ZQPP/yw6LTTTmv5/Oc/3xCNRhV6mXKb9YINLCtXrvQ++OCDo5955pmKrq6uzbbB8RzvvfdegI0kV1999ZQXX3yxyGqUaW9vdy1YsCAIYpQePXp0hCQKx6ieM2dOaWdn52Z9APlpjBo1KgldIeF+DFbDzmbfZG7e4VZczoDXXZFIxqZ3JcxR+O1t3XHuxzTkDM28HvJlCAdSngPh86XXient7eQQNmzYsDGMMChG7nDE9ddf73r//cUHVFXVnlJYVDjT4XAFUik9a1DIWeKEOteqCC3ZVsW3VZB4nHrqqd1XXXXVphNOOKGHlfeOGs0gUD1XXHFF3YEHHhiFUTSkBIqEbfz48ckDDjigGwZKgr/PllwaSd3d3a7+jBCue+ihh8p/8YtfjPv3v/9d+fjjj1e//fbbhfTC5TYZUODemjCsNv785z9fVVRUpPOhVVRUaIceemhXbW1tnCSQ14FzN9ra2hjalNtz2yAJZOt2bnEzsHwXPEcOhj3+/ve/H/+Tn/xkMu8n7yVJ9G6Mj8NzsMTqFyWWGXXq8yqegKqO1xKp41p6Ygdj/WZ92WzsVWD41mqQhDnXXHPNm2effbZL0/SSaDQh6zqz1JE80eOELySr2wSBAtceULS0tCj49ifNnz+/bMqUKWF8gwm894Genh4VRGmLEFqeCBNOTJ48OYJ9vdi2t5GD3ypDiG+++ebx0CElixYtKgRBKt+4caMIZ3755ZeL2IkL+nHDJZdcsgHXHm9tbfVC/4x+5513Cvrq2MrKyiR/DwRKZAXMFQ80rO/REnGNisvlUxVlYrSra2pd/30TmYacqeo55tcvIfQ8rYU8BGGoJgnyKkgcMqT1gA0bNmzY2D4GuDodnqChef75X5lcXV19YjAYmm4YsjeT1k2nZIiQC0Ge8jLu0dgQO+4GSKJQwWs0mB9++OEKGgbbM+ZZyd97770V11133eTbbruthi2uuVVDhlAolAExSTN0hudbWFgoOmPDIFIYOpPbrBf0NC1ZsiTwwgsvVOBatSuvvHLdmWee2c79cpsMKEg+Zs2aFSMxtYgI73VVVVUS5+LiOZJE0YMG0tfvOfcHtnTffvvtVevXr9/C08Y+aXfffXclvXG5oh0CO7Ife+yxHWPHjo1/7Wtfa/p//+//rYSRmaCBtRvgzpTe9zUnOKzkcINE+bzuCaamH9cWiRxkk6i9GubChQ0S9IVzypRpgWg06U6nk6bL5XQoiiSxj5xTyfZ9svo97d6rtzlIWJYvX+576623yiORiPv111+v+NOf/jQB8y7AAKliSNoWmDRpUuL0009vLS4uTpOAsYy65r333gv+4x//qMV3q37rW9/acPzxx7cuXbq0gOHMbW1trldeeaUEv1HGxhl+2z6fL7Pffvt1NTc3e59//vnSvt8nCFSa0130+O4srO9S/JaiyLLX7S41HNIUdypVheuzzsEPYQIQZtP7OYQk6k0Ik0L8G/IGhIMraxAbNmzYsDFMQcNrr8fixZvGlpSUnlJQ4J9u6LqH2akkhrjQymBmKvZ7kj7NUJXbbUBAErRs2bIgSUZXV1e/hIjeDRoQK1eu9Dz00EM1NET++te/TlywYMGuhnvtMtj5moQE562SfHCZRCUcDvd77tz2y1/+cvOPf/zj1RdccEEr5luPPPLICMtzmwwoGKpzzTXXTLz44ounv/POOyJMjR6n8vLyNM+Z95HeJ5x3hqSPyzuCtWvXekGSxsKAq+4bDoTn57/jjjvGg0iV9xeWtDWAxGUuv/zy+u9973ubJk+eTM9eDGR0IFqTLUOtlzxZ0uuJAolyZIxjw/H4DDzHYZEAxMbAgkZ5YWGqEkprcjKZKYpE6H3KCK9Ttt8TBIqOSm0wvE/UCxMmTEiAwC37+te/vvroo49u+9KXvlT37W9/e+P48eMjH3zwAc5pS080Pdvjxo1L0mNM7xA9vG+++WbBLbfcMhYkqXLDhg1+hgyDHEUZpgsSFeR3zPDcVatWFfz617+e+sgjj9TS4/WjH/1o1axZszrff/99ESqb/71TJ3BwX1z/QHxz20Lv95cTUZF4VKfb63aN6emMjT/hhDMrUMw05PQ2MYsidQzD8/4JYYZFpiTvgAxKw5MNGzZs2BhY7LAxOFLxySeraioqSk4HeTpIS+rBVFIjeZIU1QUjQ5ZdqrAvRB8B1HwDRp9IfGAMhH73u9+Ne/vtt0vpnTnwwAMjqNQ3a1lkIoR//etfo4qKirS33norRGPiuOOOawN5KkblnznssMPCfr9/q2Tk1VdfDcEYYTiPaMVl9r6PPvoogKmHCRdoxJMZ9gd6vLgNEy/Qa8Mybrtw4cLA+vXrA+ecc04rPVEwbopwPfLnPve59r7HghFFQyVTXV2dZudwGOuCOPCm7gzYj4Ljx6xZs8ZLLxg9d32PwXt67733Vv7tb3+bsHr16gL+HkhbC8+BpOfJJ5+s+sY3vlFPwxLH8y9atCgEotUAgpU7wtaBe6y3tbU52eLt8/m0mTNnMmW0AJ/dxo0bPTDQguxXMXHixCTvCzMtPv/888XYT8Hzy/Ae5p8z7xWInMFQQ7a0412o5XG39Tx3EvyxLW40XahOl6wYuhmMpzNuzSX33HTjjR2zZ88ebEPSxhDihhtuYGgYCLJ8aGdnuBjfMr9HMWCux+ORFUWVhY5zSQ6FHqgBJlB81+llxTsdPfTQQ8PHHntsNyQ8ZsyYFDNlPv300zXQT8UPPPDAqPvvv78qX5577rmKJUuWFIJkFT7++OPlkCrorWIQKhe+LQXrQpCCurq6AEMCX3755WKsL2ptbfV1dXV5oLNEcojCwkKSJJP6Cvq1e9q0aXHqAwK6VcU3WnT66ae38Zx2ViftLjgUu6ZllOefeabiiccePBVk8gAUr4Y8B3kN8gmESSGE/rZhw4YNGyMHezWBevfdVQVjx1acHgj4D0+lzMJ4LG7CnHC4FJInjtohCe8ThFXrgNWv9Cgxw9Tdd99dW1lZmQLBiYEYOadMmRK1yI6FuXPnFv3lL38ZX1NTE4eh4GerLQ2DtWvXBkEYHKz8tzaiP8nXl7/85YNwzMikSZOSDD+78MILD3z00UdrnnnmmUoY9+XYxnXCCSd09704ht7BwCmBETaRRASGTw8NfnpzSD5AUPzYr5MeExA7tiQrp512Wnt/HhTu9/HHH/vZ3+eRRx6pAokyxo4dm7RIWV9w/BZm9iNpZKgfM/1997vfnZ4zuMpfeOGFUhiA2tSpU3uNIQL3VQYJmIhzbT/kkEO6YFRVnnvuuY28PyBQNNgqP/OZz7SSfIHs8F4Wn3/++U07QlhI+phAg54o3v+jjjqKIYJiHZ6hhvsbA7EsgMGo7b///vF77rmnEoRo4rPPPluF8yh/7733CkAkkySS+edsAQZjya233jr5yCOPbB89enS6LxHdDfDBWg/XmjLDhOlyZklUMqXJhmR2/ub//b9u3L/cJjZGOq6//vpKTA6Lx1OTuzp63NAxkupWJY/bI6tuLwiUwkR8kkvBN4pXcoDU22agXqFOIJHid8hvnstsSHnxxRfLQYKKoF8CfaWxsdHX3d3tbmtr84Ik+UGK3Pj+ev73f/93fW1tbWzDhg2BhoaGAIlSOBxW6+vr/SRWWBfFN02Pbg+Pw4YmpjWHvtDPPPPMFujYpPVtQZ+SaMnUf/y+ReHgoe/tNXlvTMNkGg9DM40Va1aumAOCyBA99m1iUgg7m54NGzZsjFDstQTKNGE/OpUTCgp8x6XTRnl3d9h0yU5ThlXJkTpg5JJLSS6QJ6c0cOSJYH+nP//5z+PYKgrjPYPK30eZNWtWz4wZM9gpuBc+n8946aWXSrkdDP/M66+/Xr506dIikAUnyQyMhcaysrJ+K1qGv/zpT38aD2PDC+LUxE7WIG5jYJz4QSjcHR0dHLzXAaOkIf8C6T0hebrzzjvHcnnFihUFIAhRkB7RSksvEAhUAEaKKJs/f34Iho77pJNO6qChJA7SByA9xW+88UbpqlWrQszGBWMqwdZgtg7nNhH45JNP/D/96U+n4PerW1tb5cMPP7yHYT6appkwvvTm5mYPfjsEQlLU3t7uAJGJWMegB+r2228fAwPJPPHEE9vffffdYuzfOWHChCTTHs+bN6+I/Y34u+x4juVSkL5WJpkQP74N0OiikQVDTibZHT9+fIJEzFpXWlqawX1V+ExGjRqVpucOMOj1o3G3cuXK0Pvvv4/bEyJhTvYlmgxpBGksx7NMHnTQQSI0KbdqIMCHaz3g3geNR8n+L+yAH0inMxm/x90Gwhy3SdTIB9479h2aCqJyeGd3pLw7HMFrioftVmW3x53zPjllySU56ICVB1C/bQ+5b0nDNxSeOHFiDxsN8B239RWG/HF67LHHtn3uc59rhJ6qx7TjiCOO6IF0HHbYYWwo6cD+baeeemrzeeed13DRRRc1fOELX2g/7rjjupjsBr+lM7z485//fBPKO/L7XjLxDXRBjB7jAf7etgtL37Ixxe3zGuOnTl37zSsv/+Avf/oTPU4D5YG2YcOGDRt7CHstgbr88u/NKC4uOFXXjXEdHWEWmWAk4E8gTy4FJEqSRGpfdrAe4NAWhuIxixQ7Q4McuKZOnYpJxFVTU5OAUUBLJ7el6HNk0EtEwxxGQhcJwcEHH9xJo4KDUX7xi19s2RoBoJGuqmr6kUceGf39739/A/srsT8Aw81wTD+N+SuvvHINfpMj1QuQPDFU7qabbpoEIpD46le/2kACBnLg/uxnP9vJir+hocENUuWHsZ8+8MADY7iWEI7nYYp1EoncoXrBYzKV8MyZM8M430Z6rxgWiOVI3+3vv//+SoYp4hq7SNx4TBg4TEMexTV3gaSR8MRBoIpBxEpAyNTjjz++y/Jm4Z5K+K0qkKNyZvri9tOnT4/z97BPCPfWZIKJuro6N4hs2Wc+85k2enzEj/cBPYVMic57z2VeO4+D47oY0ofr1yxvEp8Z+z/xOdLLtP/++8dg3IVxbp00EHFN5qJFi4pxrxh6mQb5TOR74Eg8QQ5FkgtsH2Y/kNyqgUI+ieo14OhmxRvv0TMOfySejgd8agsIVL/3w8bIwfXXX1+Id+mgeDy9f2dnjzcRT4IoKRIJlAcESnUJAiU5QZ5cUDe512HI4PF4mNEzddBBB0X4vucL+wJOmTIljm+3GwSqBzovjG8pyu0DgYAIecV8kt8Y9EQEZCpMoS4iGeK3RKLEbfgN4jjtJ598cldlZeVm4crcrqqqisMxCG/QEKDvj+B3HZKJKsY0HJrqCTTc+rvfttqhtDZs2LAx8jHE1erQoK0tVhUKuc8DeTq0rS3qgaFsqIoqeVQPjWXZqTplp4JazeWQ1EEwLjiQ6/r16z00uEFymI0v/Ytf/GJiNBp1nXvuuU1Y3iyM7/XXXy9mKyqMiy56PehpoSF/yy23TLjnnns+YchYbtMtwHFUYEQcC0K0ZM2aNcyIVQIiUUZyAUMk+cMf/nAF9o/ScCcxePfddwtBQKpBkkiw0jBkevh79KTgHFeRgIAA+d54440SGC1dIGb1N99882iSot/85jdr+iNQ7L/EDuAwljj2Vfftt99e6/P5dCZQwPETuc0ErrrqqkkLFy4sPP3001ueffbZyq9//eubQEg47okAzwPnqXz00UcF//jHPyaQ4OA82pi6mB4qhup98sknwQULFhThdwu/+c1vrjvmmGO62Nr85JNPVjIs8C9/+ctKhgneeOONk3D/FjNtcu7wmwHXWIB7X4RzjOFeiOvatGmTp62tTeUYM/w9EKGYNQAy7++6det8IMRRHLP3nDnWDAime+7cuWUgbaNAjvSzzz67DkZdR/7gyewPQo8j7mkdyW6ueKBB44zEzRLcUtMRjadSCU1fgvN5LqBKy2BQDtbv2xhk4Hnye52Mb/oLHR09BzQ1dqqZtObw+r2y3+eXvX6fzH5QHGRZVekFye24B0EdwxBD9rt89NFHyx544IGaM844o+Xb3/524+5+C3y/h4gg7Qi2+P40TTe7w7HWjnD0uWnjq1+FjrX7PNmwMQSgroS+kcePHy8z4gV6yAm96fT7/XIk4nCpaoqZepl8ir3h2ZAt606nbOi6jA/Z6UhzqEknMxI7TZOtMxmHLsmGx+XKYD9+37qGulSWdfZ/1j2YyTidRiqd1lHZp2DLaK7y8rTT49G7V640pk+fzr7WxgknnGAlt7EbU0Yw9joCtWSJqU6cmPkCKqnPdHbGi7q6uhmTL6kut8zWWUVVZKdLYsusBBLlcA3SHaChwIodH59o/bzrrrsq/vznP0+Eoe1lWW4zAYaMcVsYPQYJDMv44dMQB9l5b+bMmVslUMS0adOOZR8CKAcxSv+MGTM6jzrqqE4SEP4WlAI/dAfX0fvDjtcnnnhiCztlgxSEsnrAIYFEiIqdxg7mtUsvvXT9j3/8400490oQLs9111230fLW5OPll18uvP7666cwTBGkI8O+St/97nfXfOMb32juaxzBcCqfPXv2NBK8eDxOTw+9PFsck/cPpIghiOI+8JxzCkdcBwkOO5zj+BrXswyrzDPPPLMR57scJDJwxx131OIeLO8bTmfhqaeeKv71r389eePGjQHrvvN3DzzwwE72W3vnnXdKmSLZWsdz4T1WFMXo75xxTi6QZJE6HdeVJom0zpngcwZhXAuiKryFueKBBn+P0mvAUTg2UDiW6Eqkk2/VlJe+hLKW/HOzMXLAyh5yOIj7WU1NHTWtrZ0OJ15Svz+QJVBeEihFUtySQ4GO29PcgrrtrbfeYpa9cRUVFYlIJKK88MILVdBBzXfeeefyrfXxHMGwvj0huHxHV08k3tjePV/1+J+dNqaskRvZsGFj9/DII484HY79nOPHJ12wgZSwYbhdyaTfMFyBTCYd1CVHUJIMH5SQ6jBlGH+yih1UGICKk4PluZyKwmZ1ACrUSlsKpsQJpi4Zf9ijmF0+ZFSYBitUtmChmtfBswzM4I8piXkAxMjkjK5ljAzsCQ02Q9opSyndcKQll0k7Ju0wIA5XyqXIcUWVe2AkRn3BYBRGXKqx0aFVff5g7WCYI9iWOsTGMMVeR6AikdQMn8/1pWg0M6W5uQXvupPhJLJb9coeVZWdqiQGzWVoC1tmh+oGMJ35c889V7xw4cIQ+y7ligVi2fGL2B9qs0FW6U3hYLxMYpAr2gKLFi3ywRA55pxzzqnDdgmGvDA8prS0VAOJCNKTA2IjBqskEUB5+qSTTupkggZ6TZYsWeJfunRpAGRFjMdioaSkJH3KKad0YNue999/P8A+P5zPrd4MzEL397//verFF1+sAFlhZ272V2irqanZIlQMSs5FY2ru3Lklr732WgXIYTfIxIAYUPT2HXHEEd1Mpb5p0yb3G2+8EfrKV77SCiWU22Jz8JlwjBmG/oXD4d7rx/2LHnnkkT1MKMH7R89hbtVu44wzzmg9/fTTu0D6BpO88NiUfEPOkUxreiSWrINyf76iJPQu3ofNvIM2RgagK4ohp8Zi6VMaGtpCPd09Dq/PLQWDAZInp9ftk5gox403mo1Ee1rL0xN/3333VcyePXv6+PHjI9dcc80a6hN6Y6En2vtrjBjhsL49NpKIby+WSGbaOsKromnj6ZkTqz62DSMbNnYcqLOc999/v6e8vNzdlUgUwIAqMVJ6EVYFUL37QEB8itPldamq1624YfK5PbAHPF4vtKHPo7hcqksBVVIU8iTagFliRG6E/TkPvWp158gqzE/NBtAplOMcRAl+Czwq+/mycSQLUisg94e2FnS0aLgEpzIzBvbIgE+BZqX1jKGhLk6n05lEKqVp8XQymUkmwLQSkmHGM6YRxy8kZFWNKrIZ1g0j7HW5wprH05Pu6Ehs2FCS/ta3Dmam471Nb4447OGqdWABQz5YVFTyJby3x9bXt3nj8YSJb0j2ukGe3MIDJTlVXPMghe5tC/j4mPRBZn8hfFi9vwxyI8ZbYnpzJhrIFQvQ28M4/q0ZGD09Pc5zzz13VnNzs+/ll19+l54W9t1hh2lqBfbx4W/S65TbRZAMbGPw2DwnruM50buS20SA62ng8Jx4HJ5j3/OzQK8NjSSeDxURiF+GoWs8h/7A3+NYTiSSJIgMcWQ5zoXHcbEDOo+zs+DvkYTy+ng9PB7nc6v7BTPu9b1+3j96iFjW373ZHfC+8L7mFgcTlhFniXiHIrF0IpbOfBQIKM8VuN2rbSU8ssBKHDIJ3+MXOzt7DmhoaFFRDzv8fp/s8wVlv/A+uWVFdTpU9/AI36OeoZ6bO3duMRtQLrvsskboNLFuiL6FocYW3x7sJbO1K9ze0dn9bJHP+SoTzaDchg0beaBHiewHtoEHOq4AuqMUtkAJDJpCVPAhRXEHA15oO5874A+EfAG/z+31eV2Kqrg80HvkRHQcOZ0c2JM6RriThG1g2RRUofmEiGA92Hc5N7td5O9HWPvml/M3USyWyb1AqqAYsFmWiJmajiVd56KuaRpE12LxmJZIxlPJJP7HU4mMkY5kTDNsOqQej6J2mpLc5vI4Ox0JNeJ0RpMvvviiNnv2bDba2HX6EGGzBz/SAUP/OFTMX+zoiNa2tLQZiuKRVNULo4KZqbzZ0D2nQ3KxX8AevHJ8WA4OkltYWJj51a9+Ne6DDz4o+elPf7ry7LPP7tgaSekLGiTf/e53p73yyitVt9xyy0df//rXm3OrhjVI2P7whz/UPPDAA2N+85vfLDv99NM7LW/MvffeW8F+X5dccsmmyy+/vGGQvTT7AiwDjsJ7aaYzuiMSTTbHUtoLY0cVvwFl35tgxMbwB3QHB4c+VNf1sxsaWmubm9poKMj+QFAGOc+G7ymqpCqS6P8kDQMCRVDnsTGHjS2DGL46nJD/7Rm6bkqd3T3RhubWN5XyomdnVlYyG58NG/ssSDAeXbpUiX3wgc8DY8iRTFZBMVTChitVPZ4CnxskyesPFBQUeoOgTaFQUAEJUpwc5FBxigyXNGGdTpnHAikS017Lrh8SJDxNW0N+w/buAr+zVdsFv7PFuvzztoDthN7klJ4sXTeMlKZl4rF4OhaPJ+LxSCyRSEc1IxMxM2ZYkl1dOHKrx+9vDCjBzqam5QnYV71dH2wMPPYaAoUXrRCV89c0zTx8/fpGBSze9Pn8stvNjtVuWXGpsqQ6JHWIQ/f6A5MuXHXVVdNgULhmzJjRzb5D11xzzboTTzyxBy97bqssSJSYlILJG+hd6ejoUNiS+7e//W0c1gXYpwYkbO1wbMnludOjRKJIhbJmzRrPX/7ylzHz5s2rOPfcc+uuu+669aNGjeoNT7z77rsrfvvb307+yU9+suqiiy5qpRcst8rGroH3j5JvzDm6I4lUIql9HCz0zrG9UCML0HMByPHxePJz9fWNpZ3t3abX45W8gZAMfcewOElVnZICAjUc+j/tw7C+u94wvu5wVGtqaVvkVD1PTh1Xvcr+7mzsS4Deku+fO9frSiYDjnS6wkynR6G4QlU9Jb5AoDBUWFhQGAoVlJWUuj0e1UWiBL6Dz0SQJXpweklS328H5Ztpun7I0LY04WBqya1941uU55MukiZgs2143dlTzZEqkCvYvA4jY+jptKaFw9F0V6QHpCrek0qkuxwOV7vqcTY7MkajLLvbqqpC4bFjx5JQiYPb2H0M5oszpMALdThesAtaWyO1jY1NBj5KyePxy4GAV/Z4vLJrmHifiM7OTtctt9wymv0AQBSamGqXqXv78z5xRH+m/n7llVfK169f74vH40pPT48b2ydANFZeeOGFrQzzy20+rEDi9+KLLxa98MILZRwTq7293Y2P13H22Wc3XHbZZfXWuFMWGE63adMmlaRqH2mlHgpQCfO9soThAmZnT7Q1ntSem1BT9iaege2FGiGAjquEnN7VFT6+rq7RH4/GTa8vIAeCBTLD+NxuNzPwCe8Tx3+yscfQ97szYrGk2dLRtaElEn7q6P2nvY/vztZxNvZa0OB//vnn1aampgLopWqwn1rZlKp9vkBRIOgvKi0pC5SUFPuCwYDqdtOx5IJBmu1vhG9jC4IB9HqQ+hCkvhbd9paJ/sosbGvd1tDf+fZFf9v0Lctf3mydRbD6J1cOyTCyict0wzBTaU2PRWLp7kg0Fo0kwloq0W1KRodLVZudplynKP6G5uY1YdtDtXvYlRdl2AEvjQ/y5VQqc9y6dfWeVDJperwBGBTMSBWAQcGBcx0S+wS4hkFIC19y9q1hOAs9R9vytHBbhr21tbW5oIjUVatW+QKBQIZjH40ZMyY1nMPceO7sPxWJRJzs+8AQHvYBojeNBCmfPFngPv2V29gtbGbIsYBeKBCoBcGQZ06h17uWZTaGP1B5Ts5kMme3t3fNbGxsUbS07vCBOAUDBU6Plx53j+R2D5/05fs4+K2JTFrQayaem6O1vautvqXjmWSR77UT7X5QNvYyvPbaay5G1MC2KZNldYwsS7U+n7uyoKCwpLyiIlRRXuHz+70iDI9OI5dL9O/ua8Nsjyj1V2ZhR9ftSfRns+WX9V3f37reMhKr/klVNixQ1w1Jy+hGLJHUerqjiZ6u7p5kMt4OM6vZ7Vc3BDyFG4qLfe3l5eVx6iqxs40dwnB5oXYLeHmm42X5ckdHdNKGDXWmqrglj9fb2ydAUZ30AkvuYeB92h2QXJB0cX6khbfx3AmbHO0R8OZb5IliptOa2RmO13UmtCdmjCl/D89lb0slvdcB35BL07SDMT2nqaV9TENdM7tLy34/+z+FoOvcFIbwZfs/2Z/adkG9tHz5cu+0adMSg6Cb8r850Q+qrb09urGh+bXiYNlzU6dWt3MjGzZGMu68804FtlbI4VDG4DUf73TK1VgsKy0tLaqqqggUFAQ9HEKGYXgU7LKZ7SKYFJBHlvpOiW2VEfnz28PObDuQ2Bmbre+2+cvWfN8pIeb7I1XQdbKo/FGeSmtGJBJPdnR0RuPRRGfG0FtdqlznkF3rCzzOeuhDdiexbYLtYE+9SAMGvBR0W56dyZinr1u3KRTujpket0f2F/hlny8gMzOLCwTKCYOC/Z9G/AXbsLFr2MyYg0htnZGe9p7wq0XlhXOrCwpsY26YAxWiV9f1YzTN+OKmusaKttY2ZhmV/H6G7wVy/Z9Uyb2Hxn/KZDISw3Y5KPX2sl/uCNhYxHBnXJMxWGHKHO7gK1/5ygG/+MUvVp544olhq2GK/TfpKd/RpD5bAY/F/Xv7QXV1dac2NLQsSKScTx972JR1LLNhY6SBniZ86wWxWHqsJMmT/X5fbXFxcWVVVVVReXmJF98/uJJorgZp2tyrsQOEiVNrnui7fmvY3vqRgnxC1B/y11vz25ySUOUgCgHazSK7MorMWDyR6ezojocj0e5UOt3qcLk2ggiv9LmCG9va1oahG20y1Q+2npJk5CAEqU2ndX84HDWZs5I5/p0OJ1tnJadIZZn1PO0tX5eNXQdDCply3fLk7UPg9W52zW7V5fO73WMiHZFSKtNcsY1hCkmSVBglgXQ649bSOh8ZhMaISNwrNmHYXrYPgdhlSEHSce2110585ZVXCnNFu4VVq1Z5Hn/88dKPP/44kCsacDQ0NKhLliwpPvvss4/66U9/Op5lsVhMvvrqq6d0d3cPVBBk79NwOhWnR/EEdSnpt785GyMJJE0PPvhg0d13PzCrvr7pHKdTvXTs2LEXHX30EZ/9/+x9BYAd1fX+m3lu6y5xFyBCIEGCBVIkeKAUK1L+0FJayq8UKwkUaUuxQguU4hacQoNEICQkBJIQ13X33bfPdf7fN29m+7LZ+G6yu8wHJzM7M2/03nPPd8+5586YceqkE0+cOmDEiMHO1NRkDpuIgThFSZ5ImBTSRHtTD6OdU7mwbsl/72aZKPytWlfU9a6kv6CrZ1OFSPxbfUd7fJ9832wsuK4SWLQn+Eb6qMGgjyUnOfSDBuUnjxs7cuDY0aMm5qSnzTSI4hW+sOtaR1rmeT/s2DF2VXFxcnziYg0q+EL7OjioOqutzW0IhcOg25KcLULp/RD4H7+4vj88aTeAY6+2bdtmZW+xsulHhR07dlifeOKJghdeeCGbvdvcxvmrOMYM5Ug+ph9DVboUyWIxGnSClONq92Rt2qTrmEhYQ+8EyqcZC2c4GjaEIkGwpxgME3W+E7aMiso7DDWbCWAWL16cOn/+/IKlS5dygsuDxn//+990NNh5JGbKpm4H2gnJZDJFmBGVWU65bfny5UnLli3LZpIf+aDugfxV9HpRNBp1tljEZ3vnnXe0VklDb4cwb94868svvzmivLz2HL3edv3AgQOvnDz56DNPOeWUyccdd8zAoUMHOZKTHaxLnNxVrkMJhInGeyJhoqjrnZeUuBLbvfzY0dU7oRDquvouO4v8nvk9ErfzWwFMbUjCG7XbTcKAwhz7uFHDB44aOnhyujP5zJgn9POo23/t0PFHnblxR8Ww5csrrFoHUPwF9mngIw6LRHRpra0u/sFNNCoEvSk+T4CAJ2SvrDYeIG7kvPfeexknnXTStJtuumlEbyIMvBeSmGi0+yN1OKEuyRKv0dzcbPj0009z7rvvvrHPPvtsHoikjr3c//73v3P7uVdKfTYu5XWj3oDqIdikaCwrFquwc5uGXg0rGr/kWCSKehKTSJzQ6HE7FxDm/JWP6zawzlDouf3FL34x6uOPP07lurK7Awx9Gzx4sN9qtYZLS0vpXVH2HDi8Xq+hvr7ehjrbYwRqypQpntNOO60ORqF79uzZ8txM7GRyu92cgoEGx8Ggo67xA8FQ4aB50aA3WKIRnXXIkCF9vv3V0D9BbxOIU+Yrr7w5FWbi5VlZ6T+fPHnCWWecccpEkqYRI4bYU1KcEsozpyFhkhR6mTqM8gQjPZEcJa5TOuqHskwUDfuHzu8vURLfOWWn78Bvhe8nr5NMYUnQgxix263CwIF5SePHDh88fOCgKUlm67kBr/s6o8N75eodZcdsrqpKx28PVk/2WfCl9Vngwxnx8bMjkajN73eDQaMh5zzUgkEuOLITiv//aD/vzkDlkDIyMsITJkxogcEQUIyvwwp6f5ih7/vvv3fAkDnmySefLCTRU3YfMOhha2pqMtTU1Jj++c9/5p9//vkTQJxSBwwYEOTcW3a7PZyVlRXCMcbVq1cnb9261YmypPy630KuF/FVrGDNZNKbbQ5LhmQRNQLV+2FBLXaEw1ExEgrhT/lzChzvpCSt6laQBD3//PM5IE1pCxcuTHnzzTcHX3755ccsWbKEYdM7gQRq9OjRvhkzZtShThtBsg76jqCrQiaTKcq55LrDY94V8SPGjx/f7nA4wiCAQf6dlpYW0ev1sS1bttjkAw4e8nWpX/RMAyvqLFI0amN2UnmvBg29AAzPeuWVV+yvv/768OrqurOMRvvVQ4YMvWTq1GknTp9+wvBRo4anJCU5xD2QpkTDvKt1WWHtRjR0P7p6z+o3SfwuHeskU+q2BDIVpXcxOcmqHzwgN3X86OHDCjLTTzBGwpd5m13XbthePHNjcfGA7bGYmWVC+c2PAnxRfRb4WE4sUkKhsDEcDuFvWBMoBoIcvaeXe2SJjmLwIwdTns+cObN13rx56379619XKpv3Cnpmeso78/e//70AxGnKq6++msc5rmC02MPh8EFfq7S01HzrrbeOuOSSS44COUuGsWIsKyuzFhQUhECgPMwyc/HFFzeazWbJaDRKMNKMakjfjwB8v/I7tphNRrOoz4i425w/NuXXl4BvQ2VmwdIWjUbY0MkdRvHwPVW6Fxwf9MADD4z86U9/euzy5ctTr7766uKjjz664ZhjjnErh+wEJo6YOHFiO+qvSM/uwYIdHDhnhKF0uyM/+wrW7UceeaSQk5h3JmNjx47FJTxG1ePETibohFhRUVG3dSqodQv/CKIggvJKjkjEyZBMDRoOJ4R7773XAPKU7PdHjtDrLbPT0vKuOvLISWedeOIJk6ZMmZifn5/DLHpMx6+G53UY2Z1IE6Xz32pd41IVDYcHid9Alc7frGO9CzIVQxmIgEBHs7LSLaNHDMkfNmjgRJNef27YF7rOv638p+uLK8dt2dJIW4K/6/fo0w+Jj5mED+vw+YJosOOhJkwaAf7Ejy0TKvnAH8Wn3DtoOGzfvt360ksv5XJ8AUPblF27BSfyhfHk5IDuzoZHd4BzXIE46c8+++yGxYsXL//rX/+6g3NFKbsPGKj8As6tt1gs0T/+8Y8l8+fP//6qq66qZ095UlJShAYSjSrOR5WcnBz2er16equUn/dX8PslfsOY0WjQo11Mdgf8HKjf7d9XQ7eB34YedyPqoRiNMkROjl3nUvYm0qxRk0gcCFgXqUNVMPPdhRdeWD1kyJD2yy+/vObJJ5/c/sEHH6xD/dmpftJjLOtevZ51K4x76pbY4Ozs7JDVao1QPxys7iE5euONNwovvfTSifR2J56P1+Gzq0kj0tPTZf1QUlLSXR6oBHCiUEHUSaLZYNDGHWo4PCChhzBML3XYsNETRNF8yeDBg3963HFTp0+ffuzIMWOGpqWmOkSOicHhDM2IKxrIXkgTj+tKNPQudPWNEr8pZU9kKgrDIZLksIrDBhWmjxw2aHSy03qyLhS6KmL0Xb61tmlCcXFxMsoYk1fw+H4JvpA+C3yYVIjD5/dxQDXz3gvRGD4uLAjQKBIsbfxTAkgQ5s6dO/SOO+444g9/+MO4t956K1PZtVswLfFTTz018He/+92oNWvW7DS2gV6pxL8PBPfdd1/pkiVLVpx66qkuGDJhGm1xo/DgMHLkSP8rr7yy8c0331w3YsQIP1MS2+122fBLTU0NwzCLwkCykFCBREVYdurr6/s7gVLBF4zXjPohoIWMSpZwKGj/dMcOzaDrvZAbNBovMTRIMdo02BInSztNNnlAIAn6/PPPUxLDyti58MgjjxQtXrx4JeqTHPLLbcpuGcxY99JLL2WjsbSgYdUx7Tf1wsF6jAgSGZ7P7/fvsweKz9EV2WKCiGHDhnnq6upsjz322GCOt1R20eOEn0REtf6zA4cdL5wQVD7g4CDXtfgqCa5Aa0LURSNmry76Y/F4a+gloDH79ttvmyAZaP+nmEzWS4cMGXLplCmTjz/66KOGFBTkOsxmeXJ+1nMuEzPoJcreSFO/BnUMdR87XpRNfR2dv5/6bRNF/uYqmVLKBZNPRMwmk1SYm2kfNXTA4IykpGkRj/cyT8x4eUVt7YSytjYSKY5B5/H9CnwRfRls4EzBcJifRmDSCD0eSVQ9Txo6QKIDg8C8devW5EsvvbSMYxTef//9vL2F5mVlZYVHjx7tLi8vt4OM5NLA4rk4dmnz5s1WkirOpbI/45b4eyogrtMowzUiJDIcW4Fzmbi/O8DwPBpHMIxkL5oaoscxDjTMSktLrfybHin2nnM8FP/+sYAKzWjUo7JIRkkw2PJ8Ts2g691gA6aXzZo4f4o3dVhjPToYfPXVV8mtra27lH+eNzMzk14lZcv/wHpaVFRkefDBB0f/4x//KMQxEusVj2XZUg7bCbur2yrp4nhIeoO5DfU3xjmgfD6fYV8y4vEcL7/8cvaiRYuSadwom2VQx7z66qsbb7vttq3ff/99+saNG+2qDuLzkTBBlyXxb+oi6I0A7sXUHUSwM2TDQy8Yg36fVt80HCoInPAWdSAT9eQYuz3pp0OGjLxoypRjpk6ceNSA/PwcK+sa6i47MKVE0sROG3U9Qbi/s/RZUC9R7zDjJ6Nudlfv6cmm7bN06dKk+++/f9CXX36ZxKQzyu5uAa9NW4XDELr73LsDdSffAXViQ0ODCXaeSngovIddyoBKpBQhmBI9kpWeZB0xMG9QVrJ9qscbuszv8v5sc2nVpMrKytRVq1YxfLlPl5VEqA/eV2GOxQR9LIyPH4s3zPKQAPmpduoo/dGDFYTGCSvnUUcd1T5kyBCZFNHDpBzSJXJycsJ33nln+Y033ljCbFirV692kETBYMq/+OKLJ8+cOXPa1VdfPZ4Ze6h4dmcgqeB9sLeahIbXVo9nxZ0zZ86Ihx56aFB3pg/m+WEwOe+6666RvEduI4FyOByR2tpaeQxCSkqKHLLT1tb2YyBQqlKUQWNXQK0JhYKWTZsWswc+USkeKqEh+WMSvuf9EtQNMxp4E4qzPJu8Cnw7ecnGjt/yQMA68sknn2SOHj3aa7PZEk+/V7DjITk5ObRkyZJMGiBWq1ViHYcoR/wPJDU0UDobJ0qyFyM7Yl5//fVs3Esaz8F7oeeIIXyom3xvewSNmw8++CAXdX30ypUrnSpBUkHv2a9//evq8ePHt0GPJan3we0kTOvXr+eYWhIcXWFhoY+erx7qYRZESRCjkUhPnFuDhp3AMU6oF8lpadnjIOeDOF0wadLRU446atyAnJwMi8mkZ50neZKJE/RBZ+OYolpWrDOJ0mOgDlBWewzUfSREP/zwg/1f//pX7nXXXTfu6aefLlDHQyaC+uSpp57Kv+eee4ZAT+W+//77hYsWLUrfF920L4CuEagDP/vss9Tbb7992JVXXnkEx6Equ3sUsIWMfAcMb77tttuG49nSFfImf2e8DwPubxcSBdlpm0K8FSKVYhk2MG9gqs061RCLXhLQGS61Zw48YlVxaxLee7fZeIcTfOi+DBrA+mg0gq8cr2ucG0Ve0bALqCDr6+utIETjUFnSA4GAftOmTXsNU2HyiVmzZjWPGjXKvX37dhvHUZWVlcG2sUUoq1atymBI4COPPDKAPdKdDZdEsKLefPPNo2fPnj3lb3/72wCmFVd26YYOHer99ttvMzr3Hh8sSJDojcJ9plAp02Bi7zYJIf+mB4p/0wCkQv3RAZWnsaEh6Z//fJ4TiY45xDIeMgVyzAEIf3c0ZHIfEd7rNMjJ+yvPPvvs8TCCBkciUei7GCwdbEUTxA5jPeyfAx33RHg8HhHkIZm9njCclK17BwnbiBEjArfeeusOnIOeI5GeHCaRIPlQDusAdQ2NExoJyibZKFm4cGHqK6+8kktDhAlfVqxYkUxjgiG3DLVlw70vnSrsQR88eLAX53d88803KV0ZQTznVVddVQH9l5ToNQd5bN+2bRsHP8t/DxgwwAeCJe6PZ30v+J9ORBtFI1UU9z4GVYOGAwXL2PPPP+8cNerI4Uaj+ez8/LxLQJqmHXXU2IKsrFQzjFyVOMleUR7fBXFShWB57fEyS53AdpnGPDtceqpNpo4hafjzn/888Nprrz0Sy5HQHTaOiabNoxzWARIK2j3QVzlHH32068EHH9x4/fXXVzNKRznkgEHd+95772XifGN/8YtfTASJyuV9QJ/2uEHCd/3uu+9mQY+PYTKvuro6CzutoMPF1tZWPTu62WHOji0SKfyEZaCrMtI5vC9q0MeJ1OABBQOSbNZjdTr/xWnW8Kyq9vYhsAU5JITH91n0aQWOjzUrEpHO3rhxe7LL7dIZTUYx2ZakdyYli1abVbBabYIZTbWhW/oHeifYi9pVZe8K9BBBoeYuXbo0g0oTCkQEmSm74IILmpRDZFBhcR/XGZKjbnvuuedyuf2mm26q4RIVTOCkvKx0X3zxRa7L5TKdc845Vb/+9a/Lx44d6yNp4W8TAQMq75133snHt6PCFnDO9TBe/NxH8nXRRRdNnD9//qq8vDzmad4F+/O8KmjYvf7661lfffVV+ksvvbSZROnJJ58sKC4utr3wwgtbQKwc//znPwuHDBniu/vuu8vZq678tD+Cz8ZvShcBl8KOkvL2l158qeb55/6R39TUlIdthxIsZwfq+WPDFYD0pe9Fo36/NRLqYeDqq6+u/fOf/xqrrW3KrKmvY7ic6LTb9Q67U7Ra7SQvOrNZr2Na8/1xRrEHdvr06cdMmzat+Ve/+lXloEGDAiAusmG1N1AvgHzZL7nkkomffvrpd83NzUYYAUegfm084YQT2pXDZHCCWmwfeMwxx7RQh1A/8Pf/+te/ckCaUu+6665SnCO9urra/Pvf/76CuucPf/jDME4xcPvttxefeuqpbcqpdgvqEBhD42HUBFCXi4cPH77LszAT35133jnixRdf3MgQX257+OGHB/z73/8evG7duqW8r7/+9a+FzzzzzFDc1ze5ubld6qJ9hFrf1Dqnq66tC27cUvxdi6vhP5dfdFE5t2nQ0I0QULbNFktKjtVqnpCennpkbm5eYU5OltNqNbEisEzSZc1OEIFtMX+TINTJXKpIXN8JNL5JeBj22h3tJokE6qA9JycnxIQvEyZMaH322We3dGVLHAyod5YtW5b0xBNPDNq0aVPy0KFD3TNnzmw4/fTTOcVLcHfX4/2xAxm2QgDHxKijDvbeSMwef/zxAujBIZmZmYHjjjuuiXPSjRkzxscx4cph3Qp+N5AcuQzwXXz55ZfJIKxJp512Wmt+fn6QiYLWrFnjgF2XBoRfeeWVgViG/v73v29S7TUg8bm5vovwGihfXCf0wVBEam5td/kj4XKTaPhBtNh/KEizNuE+QhD1uD6D3VaMvgB8mLNBoGbFCVSbzqjXi8nOVL3D4RBtDodgNVsFM/SFoZ8miyWZYEjd1KlTd0orzArB8TwkTCoRUoF3JleeiooKy3/+85+sWbNm1cP42YlAsef2u+++Y4idadiwYT5UAnk7jRt6rc4999wGdRuBawgLFixIf+ONNwZUVVU5YOjUwNirPPnkk10Ml1MOk/Gb3/xmGO7NjIraBPIy8Je//GUplJdaIXUw4MZ9+OGHqxk6qGzqAK+zdu1aOwwwj7JJBp+HniyOder8vCrYqw0lkf5///d/pfx73rx5OWVlZXbc83oaXVBe+QUFBYHbbrut6sdGoLZtL3WtXb9+0Ufvz1uB9+LFtr4C3j/LV3/+XjJ++tOfmh555JGJqakZZ5dV1OTW1daj8TaLToddb7M5QZ7sos1mAdHafwJFA+j8888/cunSpdmou3VnnnlmPUmU0+mMJNbz3YHJaVBvxn322WffoS7qrrvuuvEgLh4sq2hY8RheAwQq+emnnx6ampoa+t3vflfEes/ODNbFb775JhN6qFKtezfccEMNjQcQqKGon3YQqJJjjz22y/TpiaDuu/feewdt3rw5acaMGY0MAVQJoXKIfL8gSMNA2HaAQMl6ZsmSJSnYNhJGw9cgTGGOpXrggQdGrVy58pvOOmw/0bm+6aqrG/wbNm1f0eJr+uSKCy+s4jYNGroDnMvJ7/enAKMcjvRphYX5Q0GcUmw2s4FcCYckEidWbmqKzqIicb1LlJSUmDmekHVs1KhR/v3t3OwMJraCbhgP+6H022+/TUOb7P/3v/+9RdUj3QV2Gj300EMDYT+lwgYpg65o5TQMyu69gnqGc+QdeeSRnqOOOsp7MM/NseTQucdef/31JZCa7vBo7Q0cX8XpYjitC3Sk/Ny0o/hc1MFcf+qpp/LwjINhq9VPmjTJRVLLKSw6Z2FVoD4/l7tIIpHCNURvIBhtbm5rlvTGYp1g+N5oFzcVJie7UCx7hDD2FPZaQXoz8EFOD4el8zds3pHejm9hMhpFpy1J70hyiFZbsmCzWgWTWdDRC9UfAaPD+fXXX6fecccdFcomuWKjQtpef/31nC+++CIbJMhKo6YzWEFgPARhbGy9+OKLdyJQJF4Mr3vllVcGs+BTuB3kRE5JabFYdjEo8C0En8/HOFkqaik/P98Lg2Tjeeed10yFreIf//hH3mOPPTYMJM2E442ovGEoxw7FZTabo8uWLVvRlQcKJMgJIy8FJKhSPScNMyhwGxRvzsKFC7MYokiS2BkMKwLh5BgNGoUSiSCIZxN7oZmR65NPPslAI+CfPXv2Tu+iH4Lfki9INuhQXITNW3a0btle+knI1/TVFVdcsZPXQEPvAMo0tdgxPl/wwqqq2rxaECiz2QLSZNc7HHEP1IESKIKTTEOPjAZZkSfJNRqNUY4LlHfuBaz7bHRRP5cxg9199903+KWXXhrK8F7sVhtNAXVQHVNELzLDaKOsq6yX0EeolmKM1zz33HMroX92kLiA5AyGsWMEkSpjY89z7Q0ffPBB+scff5yN3wexXghdY6ROUnarusrIOaawXX5G3hv1wqpVq5ZADwQ5BuDJJ58csmDBglUHaRR2qm+SUFlZ59uweevSgBT4ZPbZZ9fxIA0aDhLCvHnz0DQn55vN+mOysnKPHDAgPy8pyWlh5kfsl8s5yrjqceqKPKlIXN8taEM899xzOc8+++zg448/vum2224rZ91Rdh8Q3nvvvXQY7oNuueUWmdTwGrsx2PcK2kKqblI2dWwj8fvjH/84bP369SnXXXdd6UUXXdRI/ZJoq+wJ7GS+4YYbRh933HEtP/vZzxpSU1N3sYl473vrjOX9vPPOOxkgjFN++tOflt10000VIGXe7iSMnd8D7+vxxx/PX7NmTcoll1xSc/rpp7fRk8bOLNpS7KgePXq0D/egW7RoUcrYsWO9isdtX+5JPYbLPQmz/wptXl/Q7fHV4ubW222O5ZlJ5hp8A2Z85TG9HnuNK+/NgPGfj/Z3dEury4GPj1ovCiaLRTAYTaIJzMlgNAoGg9AvQ/joffrTn/405Pe//315Ys8JE0XA2Bi+ZMmSbBoETqcznJ6eHmKvb0pKSofQHTt48GDPKaec0tpZ6dFgAMFgNhYDKlZU/Q0JFwdbJ55HFZ6fYTMgPr7c3FwfCJT/5JNPbubs/olKCX/7m5qaRGZ5ISHDcT6eVz0P9vsuuOCCerVXRAUNr4cffnjwb3/720oYaR372JuMcjAMRDJrT8+LbUHen7qd15wwYUIbnr+N5+b1qLh6ymXei7CTIuN8rPWNTd6GhsbNSQ5L6ZtvvtnjvV8a9h9z5sxheu48tDuj2ts9SRDZGDIaoecMJtFg0IOUGKHrxAOauoH1lPoAhoE8/gCNrZyNDoRmrwJ9EWPdgiFRg3rF8QNRjjHC/YqJx5DQoGF2UYeoDTrHOBUWFnpHjBjRzpAYblPqZSv10NatW22ZmZkhGGjt+2JU8N7nz5+fXllZaT322GNdWFrQNuCn/3sW3gvJE9ZJ2ORtJHPQEYGrrrqqmgYbE93wmXhd5dQHg8Q6J7S1t4XqahtLon7dtnfffd3HAzRoOFDAQNaj/qQ5nWlHZWRkzkA9njBo0IAch8NqJF/iIRBqBM7XRuJEu49LVVRtweU+aw6266xLqF8C6xrqrYd1lp2a3JfY7qvgmEJsZ6essmVnjBkzxs8IFxISGuz70h6TIHC8Dj0qrMvKZtkWYj0mOYDI2xsbG+VkNQybW7t2bdK3336bBSKR6vF4dAzhZ6dNV/etgvqFNgfsjeTPP/88m3pk0qRJ7Z1JnnJ+O8+XeE8quF/VZxwGwc5u3Aezg9qoC+kFpw4+WPBbcLoWEj68U/keqXtxTRvvv6qqyjJy5EgPI36YvAK21MhXXnllAOyh4MSJEz0QL/RvZMeOHVaOQ6WtuZf7SixD6vpOwm+Pb4YyIEg2s8lot1iSgoFQdigcymoPxKT2iMn96ENzQnPnzt3lvfU28IH6LFAQJuA7XFZSUjWwvLJKEvWi6LQniQ67U+9wJAlonAWb2aAz98B0iIcbrHS/+c1vRn/yySc/0OjgNioSxg+ff/75R8+cObMWlTqMihicNWtWU1e9OKzYrBBdGSaqUmJFVzbtApA4kaFzVFAgJTspHlYS9kZToSqbOsAsfk8//XT+9u3bHbfccks5Y26VXXQfy0kfOiuxLVu2WHHsaFT6Neo+Kgdm87v++uuPYugRnjFSUFAQPPPMM5u5Lh+0B/De+Px8VpQl+W9lV38GG1RZ8B6jwWBY3LBpa92mLdvfy063r8C7O6geRA09A5RRppWdEAxHL66qqBlUVVUjGQxGEeVXtFsdHAcl2GxWwWIz6IwmKPYD1Ow0cOiBppHBTg5l815B8kOyQV3Azh0aLqWlpRbcs3wn7NwAQQlzfjb2dJaXl5tbWlrogY7C4AtgH7NimjhonGnFGWdPvcbxStRTCXH3ewTHJ9x4441j2UEC0lnE3/I+qKuUQ3YLGoMct8VnYFgNDQfei7L7QEGdwvpG/Rtjr2t5VZV77YbNi31tjZ+CsDXzIA0aDgQwuE2oq4VWa9LUrKyco2AI5zidFosocrq4GIxU+TCVJKmi/q0icX2/wfrOdpv1letMzMBxRIlh+GyrYYRbOM4GRMvN+ry7DhEey9Dd7Ozs4Mknn9zKELndHUuQKHEaBq6fc845LTyWRGfx4sXJL7/8cv6FF15YB5uomdvo4fr0008z8Xc97ZMXXnihkAQK1xRnzJhR98tf/rKCOorP0xn8PfXCm2++mYPnSIW+sjKj5x//+Mfizvpp5cqVjv/7v/8b/cgjj2wBwfLy3XA7bQ1GCC1btiyZz8YkPCQ3jz32WOHHH3+cB3vKnJWV5QOR2Q6bxkW9Kp9wD+A5+d65Thsm0XZi0q5HH310AK/PbMqqHQgdLOJ66SBLBbAP6y655JLGX/3qVyPxjZx4n2aOCbvvvvu2T5kyxcPz41mGwkYSYXNWDBgwYH9sBPW7cZkoMbYJOCdOL8leUa8vFGj3BKp1JsMPeOrv/f7WGnbu43nUc/Q6HDzFPYxAIXNgMdbvD6W3trSgIAmCqDcIJqNJMJsNgmg0cHCj7IE6UIOit+LLL79MQQXIZZw/e2nUHh2OW4LiSIMB4+TgSBCMjLPOOqueg6npZUkU9sqov+sMVkIaH51/kyhlZWXmd955JxuV1Eylw4lw1X0cc9CVEqKyw32nMbb2oosuqpk+fbqL95/4u0QFoAIKMgVkMff000/veF5WOk5+uWTJkvSioiIn3fGrV69OOeOMMxq6et7Owh4unofS1b32U3QoMC5DoaBUV9/QWFNXt06vi1Xje/ZaZfVjBsgA62RmLKob6fX6UukpYsNjNhoFs8ksmAwGQW8yCQa5LKP+dl2t9woaHykpKVEaQGjc/fsqDPFQjRzWJZIP1kF1P9fz8/ND1DnMgllYWBjidnq+eD3WRZIo/k09wjpJPcB1nku+uT2AjTxT/j711FOFS5cuzYQOqDvppJPaGJYzdOjQjvvYkwzFceoz8JrsXJFPfnBQ65ssVG0gjoHa6rrtHnfbDug0rcNCw4GAE+I6QiHdyJSU1DMHDhwyMS8vN9tqNTGAVw4VRTWkFqCwcVPX2biqDWzi+j6DHaAkE6pnhfVdtSPYWfHQQw8NQd1h/ZeJCAkR2mYb6uYAkI8BNOq78tqoYJvOMZXMdgdy44Ru8VAvKLt3ATt8eG56VEA6mqhPaBts2bLFRhuJZOHss89u5n2sW7fOAQKVg3uPXXfddXWnnXZa89FHH91CLxptJdybAbrAR13U2Q6hJ+eBBx4YAvIj6xfopgCngpk2bVor9ZlymIxVq1Y533333XxOh3DEEUd4+K74zvA8jr/85S+D0c4WcugA7LcW2iLHH3+8i0ks8vLyPCR0sHcy8MxuEgj13XYFPhPva8GCBamw9+zUX/R6qb+pqqoyz58/P1Mhe7Jni9tJtKjzcP/MciiQTOK4rOOOO6558uTJrSDmyRMnTnTRruPwB+ipTNiVmXi/jdTj8sn3DZ3LmPq33H5xCcgJSMwmA16TPiUcjmSFBSldtNjCEavZ/ec5sjeKv+116NNWI8NaUFFGRyUxt6mxSR4AZ9Dr2RtC96hgpBiNqNxM06n8qJ+AbmSSECgbvgOJqYhJTth7OmXKlDYoqDaGyqACsUe2EkZLdxgDO+GHH35wcN4V9iSjcrrVyqmC6S9p1NBLxaQWVGg4PvOZZ54ZMnr06PZrr712nwdMskf8hRdeGAKlwzCEGN3JTHtM5QMFyOdtheIM4lqmn//853IYjvJTDTuDjZ5MnviH2+2LVVXXVbW4XGuv/NmlTb1VUf3YQQIFpKCuD/d6/Znt7W49h/qJol40Gk0yeTLpjYJo1Ov0Bm6Xf/ajAGP2mSL9ueeey4dhMgCkyXf99ddXkrTtyfg4ROggT5RoNKarq2/0ff3Nstq/P/OPdldzM2+Q7TCFBoV6rAYNXeLee+8Vb7nllrSsrNzJ2dk5pxcWDhiVnp6apNql4CyCIOqYR5plSxV5ZyfZb9Bgh4Fv9/l8enZuKJs7wHr4xhtvFHCIABMssGOEoWwgVUM5z+L06dMbYYhnjxkzpp2eZxKszqB3Br9xwkZwbd++PZlztjE8GDadcsTOYB2nrfHdd9+lckgAQ/G5jWGAsIkE2kDnn39+I0kMveC0SWA/GEBYWthhy84ihiCGQiEJ184AQRRxf97EoQIECFEG7JcC7DfCDjHRUwMC4mD20s66hh1KIGs22GNRJl7gveM57HffffcIXEe8+OKLq15++eXBp5xyCkmT3GFE4sd7h7hWrlyZzGzJIDNtXb1nFfTYv/jii7nQfUMWLVqURQKLe5HD7nhO2IARfCvOAWoEmWOHVcd98t0zyoiEmKHXGzZscOK9c6oX2lu2E088sZkhlSQ3Q4cO9YKM5jD5F9+XfIL9g1reEpeJ5ZBLyWjQCxaTyY52Lj0SDmcI0ZjUHg66/vbgg8HeGNLX1wlUBMb0ML0ogs03GYLhkIB1kiaQJxPj72FMGPBhRHlgdX8ClQPTAn/99dc5CxYsyEKFS1mxYkXKt99+m0xFwh4MVIgUZlA599xzmxMrd3eBvbvsHYJSbB03bpyvszLE9e1UBFu3brWvWrUqCcZNLu45HZXRc8cdd5SMGDFinw0cKhflebOZLILnZWY9LiGp2J4BZetkDwnnrOqJ5+0H6DDkIDFJ0gktLa2hmtq6ovYW16bJk49y8SANvQ8ktjCc7FBvg3yBUF57u8cQDoeh10yCwWgQTfQ+QddhXUeV1x+LP3ts2dvKVMIct8gOFMbmf/nll6lPP/30oPnz5+dznNVvf/vbYo5tpLdL+enhhFzfBCVZRSgUkUrLyv1vvPaqbd2q78eg/RqKzYMVGQjJh3DCb4YkWSFsuahY1S/aG55Jw2ECyroB7W5+Skru9NzcvJNyc3MHWa02ayzGkGyd7HVC3d8beTpgkKjQ0wFEu/JEcDtsj1TFExLiGEamCse23AEDBngnTJjgAgFLAbGKTJkyxU0Co/xUBr00DzzwwOCzzz67nuFiXq9XQrufyay+7CxVDtsJrOewh8LMpsuEM4MGDfI3Nzcb2cnK6BgQJivH+VBfMHwYOsTK4zjmidt4LIiEnlnm2DFNEsEQYGYVVO0Ids6zg5qd1cnJySEcG7zsssuqoX+gk8UYtoV5PZ6LwvPSk4b3ZQaZCXGqB5DIYSBFzNzXhvfQDrKWDh0uqfdL4TVI9ECqAvT4kOzBhmvl+5RvpBNImLZs2eLA87mpE7///vt0XNeAd+0nMVLPSQH5FdnZxAyE6nMrY8IsTqczgu/Fd+gA0ePkwGZ65vBcER6H7yLi3lOnTp0qe9sO0L5KLH+J5VDdTpH0elGymAxmvSik+HyBDFHSGfU6s+uBB+b40Q52WQYOFxIfos8BhZpep5n4uOdu3FKc1tTUIJn0RtFmc+gdjmTRYbcLZotNsFpNOiuaoi4iw/o0GFP82GOPDeQEkFQIdLWyooHIxKBYA8ceeyznW6lmyJvyk0MKKh1WYob6QSk5oAwsTIt+wgknuNir0tlFvjdw3Nejjz46kJUcFdxIhYDnZSwtyZxv2rRpLUx/rHmfdgsqnw5h/dm6tdi1buPGhS2NngU336yNx+jNQOOdBflJa2v7SSWlVQ402BLTlzucDlHOxCdn5bNA1zEBhPKjfgTO18beaXq88adAHbB582Yn9AIn3tXD4Gn7xS9+Uc4OlF6kA1jXeC9cSh6PN7Z2/cbqx594fMtH77/L2H/Ou5YKsUCYaZHPxrnNOOcVOzRaIEzfzm1MOMEpHPi3KtxOQ5a91Ax15HU09EOg/MMY9g3OzEw/JTMz+wiU8QxB0LMZRRsokydBJk8gUjhctXDVRrZbrB+OK2L9Q1vbDiN/FwJFAnTnnXcOWblyZRptEbT5NhxvYscGlma21TT0Z8yYUQNitS1xnBRBe4Fz0jFC5aijjnLRK8LpRhYuXLjHbJjsVOEcl2+99VYhyISc+AV1i50uFhAK69ixY9voSeE23hOIlHH48OHt3CafQAF1Cr1e559/ftU999xT2tl2ok3D8UZqZ/Hdd989GOQwC8/hBxnc6di6ujorzwcCFeSQCthoJtgp3qqqKjtIkjxBeHp6enDy5Mm7tLv09IHY2PmbTz/9dGVXIYy8D0b1fPPNN8m4FtPJJ0E/ZtH+w7tjRI78feht473h7zCO47hUjk+Xw6LxHhgdZCYp5H4SSYb7gWQm4Z21wo6Ux3bxvYEEpj755JMbOD3N7gjdfoLnUM+jrst6kh1OtE/8gXC03edvEAziWoOoW+5JSiofLAjUeb0C3VKpDifwYY/Ai76sorJ+cFFJkY4dMHYYFVaHkxlDOJu9YLPZ5VTm/dGooMJiz+znn3+eiopvHz9+vGfTpk0OGBLV9BDtL0np7aBiYQw1FHkKiJQNRpMXRNJ27bXX1lGhd1aIGnaCTJwgVPSS3x/Urdu0qXrDhnUfBL3elbfccos2HqMXA3ouGXJKe7v3J6WllalNLS0gUDbRCfJksztEu5UEyqaz2eLjPvsbaDDAAJAzYC1dujSNYSYwuAxM/oDG3nXZZZfVTZo0Sc4EpvzkcEM1CFSRQH4jGzdv27pp24YPb7ruug2KfiZpInkyQZyQXEgBpBCSBbFDuI/H8JwkTjQSW5UljRwKCZZKrLidS5VcqQRLQx/E/PnzzWlpOUOtVtvpBQX542w2azKaQtrCktEYJ04kUChOiR4notsMALa9zz77bC69TJdeemkjhwsou3bCo48+WvD6668PoDEOfRRhogVm1oNxnwoSmEpSceqppzbcddddZSBWO5VJEqgrrrhi3Lp161KZQIEk4MYbbyy96qqr6pVDugRD2R555JGBDOElWVM2HxDYKYvnq/x//+//yXPRKZu7BMPyHnzwwaEkSLTFlM27AO8qwuyiV155ZfVrr72WxzFGeFYj7Nfd/oYfk4Tr6aef3tyZQPHDM2MfO9BB4LJ5bZAyjuuWkzMoh3WA+pHDOtauXZu8efNmlJ3IfpcLvhdOkA7y7O5GO0s9D5eJIutLPKYQjkRjbl+wNRqLbjSb9V+n2O078Iz7lFSop9FtletwAW84A4XnCrc7ePT6TZv0oWBQsFmsnBcFldcuOp1OGBR2FC697IXqj2Ap+9vf/lbAMDYmlQCZ4jijzSRQyiH9CswU9ve//z3/22+/TT3hhBOa6QqHItnaeSCnhp2gKiVVdA0NLeH1Gzdu2LBlwwe3/frX27CJx2jopUBjSw12vM8XOre8vCobZEIymSzsIJInD7fabKLd5oCeM+hMB5GJry+AOoDGltfrZfiiPHB6dwbdYURinZMNsbq6huC6jZvXlFSUfPyr668vxqa91Tl2davkiZIOYZgfCRa9V0kQeq/UY9g7Sy8VCRQ9WCq54nZOkq1uJ7nicSRWKsnqbe9PA/Dll19aMjIyRppMztMzMtLHgEQ5QqGoJIoGiCSSQJE4kUDhcFWIbtUAzMjLyWfT09NDIBe1XdU3ZpS7//77B3EdhnYbx9xQ6BGm54mdveXl5RaOReK4oc6eDJUYfPHFF2kkA5MnT3YfffTRnj0Z7NQFnMcONsCQqVOntpxxxhnyXI4kcNgnkASRVPDcEKbR3mOd48uELRFkAoe9eVpIXBhWzE7dRFKC9yB3YTE0jufjGCOSICbQYUcQQwUrKyvlyWzlH+wGDFtkFsLO75rfAiQ1C3bQUOxvGzFihGfgwIF+vtfEY/nO+X6ysrLkpD18JwwLxHK/Y/D4HByjxeEjXO9m8D2r75pLPgNF3haJSjqPJ9geiEQ2Gm36JWG7fVu+IBz2KSC6/S0caqBCcHLXWdGo9JONW3akNDU0SAaDSW+Np/flTP0wMGyCxWLVWdDMKJ7XXg8WeiqQfS2oVFxVVVVmkKYgQ+bGjx/vO5hCTmVAt20v6s3dCYzpZTw245apEJhGtLsrNd8BwJBIZUufhqqQZGFDUlRc7l67bsNXxTvKPr/rrt/ssYdPw+EHvhlTmU9Co31BVVXtQJAoOVWdlR1F8tQNTui5eMiy2Sz0GV3Xj9G5zunwzTyr1679qrat+dNbrr22kQcdBKjwaKip3isS7GyI6r3iWCpuo3A/PV0kUSROXCYSLPZw82+GDqoki9tUckVPQa9sC/oz5s1bbh0zJnucw2GakZqaOVwvCM5wVKBdIBmNoAKiTjQYOkL3CP7bvQ2hAnZW/PGPfxzCcLFrrrmmasKECbJhTxJBokJixBDbt99+u+CKK66ouPzyyxtIGJSf9wg4pmnJkiVJ//znPwc2NzebH3/88U0kKrxXjjtas2ZN0syZM5txrx4SM9pIHHvVOeFVd4D1m+enh+6dd97J5Hv66U9/Wkei2N22CUMWX3zxxZzVq1cnP//881tItJRdMjjOie+G00ngm6Rw6ASIZWsvH97QmUAlLnWhUFTwB8PtIZAovcHwdUaybQve62ElUX2+iWVmjnvvvRd6RTc0GhPSmlta2VMr6EW9oDfoBRH/GTi4Wo5p6d3JJGiwkzixh+LVV19lenATe0I4qFA5pAMkTCQ3asUE2ZIyMzPDXDKzXVtbG+Ned6pU+wPG1jLlJ8+lXicYDAq4x44J4LoLfG6G4uwPYeSzMcMMFDifO0Kyx16V7iR8zPzHCefYQDAjD1srfh/u43ofAt9Jouh8gaBUUlreWFJW8p3b1VCMRkgL7+nlmDNnDuuhAw31IH8wlNHu9uoj0agOWk7khLp6vVEwGpl5lGOgYFH1qSLaL7FTvQuHo7qGhsb2kvLy9XWh4PYln3zSHUYcdTxJDkkQvUq1EHqTv4d8DVmqLCmrIdUQEiPOjpgByYHQYzBSkeGQUco6l5QRECa54LHqeC02qBQq7A69oqH7wLC9UaOGjk1NdZ6RkpIySpJERzQsRUVQJYMRFo7+f+QJh7Pp5LfoXks9AWzzaBcsWLAgB+TESc8LbQQmrlq0aFE6iFPuxx9/nM9xPRdddFEdpwXornYSbbCc3pztL9tjjushOXj//fczX3rppUK01Q6QlUpO/vrmm29mf/PNNykc0oB2LTMvL89POwqEg1k68/G3j9nllFN3G5hp+IknnigAUSNxS2YadnrEmLWuu+0F2jt4PivDmC+88MLGxPPzHX322Wdp7777bhbsF/kd0DZipkEQ2gO2CQ8B1LKrluOdyrJeL6JdE8wxKZYaiUTtgVDAf+stt7j+9re/dTsZ3lf0iz5KEChOtjVQbzDltbW5jP6AH2+ec0IJcSJFTQOtYzAwpTkVgfLDXgYqp/feey+ThvtTTz01BArCxgx3ahwuiQYqpoPk4R//+Ec+SJTITHbyjxOAimx44YUXcpk+80AqLisglGHmv/71r4EgKPLklyBkembVY6IKEhfl0G7Bd9995+S8CVS4XZHFvYGEk/fGHrADTLHZJZYuXcqJ+AqYSaigoCBAgoptSSSSfAf7SvZ6ATqMOIqEfxsaWoJFZaVbGqrrVt199x/kkAcNvRtKJj4jPmB+KBgtdLd7TcFgQJ66wSAaRYOcfZSZ+IyHjEAxlIT1oLsNhIMFQ1e4PIz3peqxjh5UGDGx2rqGhoqq6rWDUpPLYcypx/QUeH7qaupE9tRysHoZZD1kOYTkirIM8g1kO0Qd0M7QwBQISROzAw5ThIRqtCJjlSXJFo/heC2O4aK3i+RKtS96+jn7Hd5+e6Np2LCMMWlpKTOczqTRsZhgCwdjMVFAXTeyc1iHVRAoCA5Xm6IebZBYl5h8gGF4a9euTQVxymCyCEg6CFWK1+s1wlZwMZHLiSee2H4wHbidgTZe5AS9y5cv5/hHErbUDz74IOeTTz7J48OTPDGBFDPGgVTl7tixw8FMfkxEwaRV7JxlpAqOlTgv07Bhw7o9EQEz2nFi2rKyMtull15aO3jwYO/MmTNbe8ILx2/BMMBNmzY5jz76aBcIdsc1qJOZmZTp4pl+nMM6QCzbjzzyyIOKSjpE4A0m3uRON8znNsLQx8bkUCRm0xst7r88/EAr2sbD0gHcLwjUnDlzyECtelEYIMVEZ3Nriy4WpRcKJMoAZQMShRcPImUgrYJxQY0T/21vwldffZX85JNPDgPhi6Hy+ZjPf+rUqS7VPUuScP/99w8bMGCAj7GvJpMpesopp7QmVgqSLCaUePjhh0dBqVR3nstgX8DeCmZ2+fDDDwfEACiiJhA353//+99MKlASKuXQfQZd6iz8lESwZwnPNGT16tVMud58IPdLpQnCmNfQ0GDihHTK5oMGs/5xMjwoY+f48ePlzIF47wPwDDHGAvcBZUTQeEkUNka6svLKlqKi0u8CvtbNCxcu7DbSqaFnAQKFYidkRqOxIW6f1+b1eRm7Q9IkGNCuGMS4t10Py4ohfD1RRKlj6OVniAg7ajizPkOH7buZeJY9xjSA9uS55jl5DNc764gDATP2MUsp9Qn1J+sqdQ3vOdFz38NQ65z8XtrbveGysorKuqbmtddefUUjCfFhBu+LbafqvaqD7ICsgZBgUUisuOS2KghD/0iOEgkWvVP0XJFgkVCNgZBcjVPWuZ3jttIgDCdkHAhtD37oDr2kIQ5JkgyCEBiRlpYG8uQYg3JrDwQikly3TQbYNKjyaEoN8bmm1aJ8SAo0Ow7HjRvnycvL8zLzHIiIZ9SoUe2cfHXWrFm1119/ffWxxx7r6RxS1h1gx2VxcbEVYqfnJRAI6DlX1NVXX1115ZVXNrCuk6zQPiJxuOCCC5qYVIbkgqFraLM9nFyb5CkekdS9AGGUOA8V52469dRT20Dc2nFPPRIyRx3pcrnkaR0YMphok9FhwM5ebHODyLbBrnIxrLE79OohRGJ5Vte5lGDK62DTm6WYlBSJSQZUjbY/P3i/63CkOO8XBEoJ4/PgxeYbjcZcV2u7wR+UyxO9T/LcUIKoh9ahu9skBwtzssneBhoaUBIxzk79s5/9rJ4eJGUApLyfLtsvv/wyY/r06S2oqP7TTz+9GYpsJ/clDRsSrY8//jgPlaeRFUfZtc+gcuH4Inp0oCzbf/KTn7R8++23SSBV6YWFhX7GPiuH7hH0DFHJMdzwlVdeyaHLnYZWYs8U7/eDDz7IgiJw0O2/t6w3XYEE6tVXX2UDrTvzzDO7LRU3DK3YypUrk5je87zzzmugYnrttdfyU1NTQ4yj7u5Qxh6CaqB0GCqc+6m4pKyoqrZ8pbe9vXbJkiV94Tk0AAzjw4KG6FC/35/kdrsFAVsYvofyKRpN8bnv2FkE1YeGVv5Zt2L+/PmpixYtYo+zeP/9949asWJFOgyTxsSkNSREDGmhTuPkmu+++24mGvrI7iaF3Lp1q3X16tUOGgMHogM649lnn2W4Th4NDBhTPhpR9OxzXERubm7oQDzdBwBeg7oONrGka2pqCZSUl29p8bSsP/6YYzgOqTeD987vwG9K7xXHRlVCNkMYHkhS9a2yXAlh2CDHdPF4eqAcEIb7MaMgvVMkWQwFVMnVeEW4PgTCsVskZfwtRbVNDrlRdDiBciJWVDQMSkqynwbj+4hQKJIUCIQlvcDQXNRxUCfZ+2TQCQqBIg4JeSJoi7Au0QZg5y1tFU5IC1ukhckeGE7fE+0ir8tz4xokBa0gKC1o65vOPffcJt6LWp+5ZDKpxHkpVfuJdg1D/nuCPBF8btpbJGjspOlpwoLnk5hSngkrQNo69Amvm56eLnd0852p2/og9kiiRL1gikWjSaFwSB8N61oeeuhP7eQC8cMODfrkW+0K0CRM6brebDY25uXlyIU5HIlIoUBACoQCEkNdQpGQxN73MFR8pKOp7z044ogjvHfffXc5lFIrJ2VDY29jr4uyWwej3fOnP/1p+7HHHuu+4YYbaidOnLgLkeFzn3zyyW1DhgxxV1dXc3DxfoMVc+DAgQHcjwtEjbOFS0lJSXLIGns9lMP2ChpETz75ZP68efOy3n777Xy61uvq6nYahcb7vfzyy2tgcHGStwMqj1CacrpTTlpHQ+VAQLc3QxOY2UvZxEw88oR5zHADxRhg7xbvF8eZSAqVw3oz+DISRef3h6Ta2obWuvraLYZYrOZw9NpoOCiwHjajTjbabLaw2WxhJ4QUgUIDWZHC4QjJixwjH4X5e4DVYbdguX/66acH/+UvfxnFwcknnHBCI3uhE9MRkzSBEFlwzIAXXnghB/U+69///veg77//Pqmr+slzfvbZZ+k4ZgA7f5TNBwXoPsu3336b+eqrrw7asWOHlfcEPZRNLzrrunJYT0Kuc/hW8gNzwkyP1+11t7XUDczM7DYv+WECn4nfm+0PiVUNZB3kM8jLkMchf4X8GfIw5O+Q9yDfQThGi79nqB87vUigjoP8BHIJ5GrINZBrFbkScg5kKoReLnq86PmiJ6tfdAAnAu1jhtNpm+p0WsehzCRRX4MnoU02CBzQjSdm/6+ABz/k5Kkz2BYyiQSF68rmHgUfmuN4OGUJxzWxs0V9ET82kCSBULYzkZayqT+CH1cV6m11XWfU6wWr2Zxi0OuPDOkiR3u93iy0L/K+Q4X+RKBoCG7COy3KyEj1o0HnJAkgUeEYGGoMyigWDAR1oWAQBAokCuofdkavA13f7Dkh+fjPf/6TyWQQyi72njCtp4ckhuFlieQqETzHmDFj2jnfgrJpv8FUlThPtLW1VT4H/4aSjO0PgaK7/YMPPsiDAWM/44wz6iENiYaWivHjx3th4Ch/7T/Y65SdnR3k89JQUjbvF9Bwmd56661sSCZjmbmNjQKUVIjnZNY/EiiHwxHGuol/yz/s3ZCNOFVovLa0tAQqq2uLG1sat+J9MduWhj4ExSBvMhjECtTPgN1q00XxXcGdJJRTWZisIBKJygSqu8EyNHz4cA9DVUaOHOl76KGHiu65554diZ5u1uXS0lLr/Pnzc5klil7rk08+uYHHK4fsBHqqa2pqzFu2bEnmwG9l80EBhkUbO1Vyc3N9qkdr4cKFmevWrUvmGE/5oJ7DTnWO8HoD0da29iZvKFI3e/bs/h4yy7aYY0wYFsiIgBIIvVUfQZ6HkGA9CnkE8jfIvyEkXxsgPJ4vTSVY9FJNh5wLIZm6DnI95BeKXAo5DTIBMgDCxBj8LTsPD6kxdbCIxWJ2m805yW63HRUMxlI9noBcgERUdo5BYKc7KJQA84CJI/hsfer5DjdYF6lr6B1XNvVp0O5hhr8TTzzxoDpk+D6oEw/UdjoEUMs6hbpbJVI6k1Ev2iyWjFhMmuQNRo5sbZW92IcM/YZAETAu2iArrVZTVX5ujgQDI25QBAISiBOEHqgADIwwSFSkR3poDxas5CUlJebPPvssY82aNSmde0s5Ydx99903+K677ho+b968TLWBJtjzzBTm7JHJyMgIMcRG2bXfoNFBwtTU1GTiNUge6Ili9pvEayaCITJMr6n8qWNGHBgL1RdeeGH9rbfeWsnJ8BJDeL7++uskEhGGBLASs9f8QEB3OYhZGOSOoR97BO+9q/un0ffDDz8kvfjiiwNhaKWox9ADRc8YCRYJFYhkGN9Ej2v19t5PvkyO/eBSfhgfjLj62vr6xvrqDWIkUqV5n/omUDZpmNZYzaZ2m80q6QU9jK+IFImE454oKSoxOx8alW4nUdQLKDfFkG2zZs1qZi8oe4KpG5RD5HCRYcOG+a+88sqKyy67rJb1/u677y6l55y6qTPYozx69Ggvzh2id7c7DJyzzjqrJTMz08/QQiaW4f1Rn+H8Fo7xVA7rafCd4HNJOujNUGN9c01EiHCc0a4K6McDPjs70RhjT8OP74NhgV9C3oI8A3kS8hiEJIveq3mQpRDOm8VOH5YPGkokWCROp0AuhNBjdYMiN0JItC6AkIAxdJDhhAx/JUnvVR1gKCPG9vbIGLPZdHQwEM51u/0iPcsyb+Iobj1qDoiTkd4nlN7+7HShjaOsdiuYROK///1vGtOeq7YRI04OdzQJ9UNRUZGFy/0BdSntsq46pfcHDHP+8MMP01evXm1XO5eYiOwQdDTtD1jiE4X3JtcCs1FvsJmMufhrgiB4h+I99kj56Qq96QUdNGgs4uVthjG8JjXF2ZqdmamXBIGEiSF8sVA4EAuGgnJIXwgkCqs6LFCAlRMcZnAQ9fz589MeeeSRQaWlpRwo6eCgZ2W3jLfffjvryy+/zEJhT3/88ceHqWFvrHwrVqxI+utf/zqI6w6HI4Lf7lcjwXOpIWwcdMmxSvRA8b44GJKGEc/ZVU8FidC6devsiSF6Y8aM8f3mN7+p4szVHGBOD5pqQFFpPfHEE4PxLAzHYNigHHa0P2BvEj1iJDYwviK4dxO3Kbu7RHNzs+Gbb75J2rBhA9P4doDE7pxzzmnIysoKgNilkYhyO8dLcBwXx4Txb3qk+Deu1Zs9ULLhRiG4JLluaGz0VFbXbfV627fddttth30SOg0HBtShEKQedabObrOFLRYzyZJMnsLhiBQOhXVhfO9wtGfC+FJTU6MzZsxoo45gx8Kzzz5bAFLSoadYH0eNGuX/7W9/W8Xj6BHPyckJc7tyyE5ghiwO8B4+fLibnRPd0RNKYsfrUi+o0yNwoknqMurUeLXoMch1DteUx0GE8D3a2tu9DS31NQ5RZNKfHr14HwcbAXroOKajBVIO4Zir/0JegvwDQlL1hCIvQD6FMEU7x2jxdyw/9EIxPfvREIYH0ntFUnUT5FeKMFzwbMgUCMdhMYtgMuSQeq9QFoW2tkCB2aw7NhbVDW53+Yy0WUCdQJxInvQih3AbFe+T/F8/BW2Q5557Lr8njHfYVJZXX321AHbTYJCoZOqAb7/91kkbpDs6bQ4UjHiBLTSA09Yomw4paLc9//zzA3EPgzgWlfr3k08+SWdyoO7Qxd0I3guFZUMVqnadxWQ0G0T90GAsNtHvl3Lxbbu9/HSFQ3KRQwk0WH4onG/1emF7Xm5WIDUlVYzBvAiFg7FAiBKI+QNBKRgISEF/ABU22itIFAvqf/7znzRWbpAC4wknnNBMQ52VK7Fyf/bZZ1lTp05t/uUvf1kEheCEyIY+yIewfft22wcffFDA3gwO2O6qp5UeLYb/KX/KoDeF29auXWvn/FMkUSQ7MJDCvC+QBwONJRgiUXqg1N6bRHCgOMdt0RukbJJBownfY5e3y2fic9LTxhTpuJ48a62yuwMkLok9UlR6zK7F52BKcRDKDJ6fniEqXRIk5dAuQS/ZSy+9lP/aa6/lJj4Hnw8EquWqq66q4j1zfgtuZ2gg3gEJYgeB4rvms/LvXga+Z9nzlCB4ZQzdcwdKy6tKGhrq1ra0tDRoRlzfBb8d0MgwPofD5rfZ7PjIMZCmWCwcjcQi0XAsAiIVCYdQz7rfC6WCuoFGCfRWLurDTjqBVZnEhTqI9ZV1eE+NMepZiHWNZZVysGD4cUZGRqC8vNyq9jAPGjTIB8NU7iRiHZYP7H501D1+JHYK+Xz+SGNjS6Pb46sBuj198o8MqveKnigmrWDyCnqnPoAwFPCfEJVkcUmv1gLIWgjnwKL3lgWMBItJLY6H0HvFcECSqpsht0B+CWF44KkQhhFycuJ0CNsFtjHdVn4aGnR2q9VwFAjTCLfLy+xyLDrxBFiyyC1jXPqdxbYzYO8Y3nnnnUKQiY6O2O4CvTWsjwwVht6y0obgfFFfffVV2uHyQlHXwdawffTRR5wuZSe77FABNk2YHcIgTEnsEAOJFebPn5/1/fffO1EWe0pPHih4P7sI6ojOYjY6BSE21hVws74eklC+flkdoWnqQKSW2e2WioGFBVG7I0kAE5ACAR/ELwVDfsnPxBKhsBQKRnoFiULDauQg6lWrVmVAiXA8gAPPIXFQdSIRYo8mKr+dvajcT9KkbJeOOuooNz0o/E1KSkoExGSXHg3OHQAFlZlIHkC4rJ9++mk6iczGjRudNHi4na5hkpOysjILCYZKyroa/8P74MBt5c+9guc788wz63A/MhmCcouQyHU2sph5kBPjKX9yMLbAjIBUNiQxuO8stiwwlsJUjnvrxXE4HDGStxUrVqSRMCqbZZA4TZ8+3VVQUODneajcmLaV90RPF5ecWJjvnZ4u7u+F4E0lkCd5/EWksrKmpryyanVt0F00d+7c/jzo9EcBlEEagpVWq6U5KcUZNRhNUiwqkyZ616VwJIT1MEmOjo7dniiq7NxYuHBhWn19vVXtyEkE97/00ks5t91226g5c+YMXbp0qTOxzrAesu6zwWY8PwkXic2eiNa+gjqBhIn6hbqS2/C3H9cUec0eqrs8aaLg/Uu69na3r7auttwX8WtJW3oWfOfUbWpyC6ZdZ3KLRRASKRKs5yAMEyTRehHCcVkkYAwjZDIM1iuCoX5McEEC9TMICdWvIb+B3AphmCDDA0nASMTU5BZsA/fZrkI5FFNSQsMMBv04ny+U5vH5uE0QRT2adEX0cc8TJG4u9mOwfW9qajIz3E7Z1G1gIijOCzVkyBDP+PHjPWq7DtJghu1z2CJK1M5pZj1WNh1S4J14oRu9RxxxRNuAAQMCfC+w8UxVVVUdurOXoYM4JYjObDQKFpMxU9BJRzS0egeiHvX4N+2vBIqZWTZCvklJcTQMGlDIBAwCw1tCQYbx+WOBILPz+aUwx0aFDj+JYoPPEJZJkyY1kQxx7A0KdCsIVYrb7e74TldddVUlCob07rvvFkDZ6NWKz9+PHTvWf8IJJzTQs8MeXRChnUIAWTFIoBYsWCAnS6DhQiEZWbJkSTqNGCgXn1qR2TNBjxL/pnHDFMO8N0A+XyKY8nv58uXy7NcgPRb26CR6zjqDZIVzXNFgYq8wZwvn3FO8H+UQ+X5B7mwvv/zywM2bN8uuZT4PyKX9jTfeyKFCxP3IxzJUh14zHiNv2A2gKAIzZ85sBDEK4px29nRR1GciaeS55D8AzqfAc+J55LFf9HTxWbt6B4cZvKHOgnIdkmpq6lqrqirWBTzN6+f8+teqgaChDwP1nWF8lXq9vjTZaQ847FYhKkV1kSjIE0gUyJPETqN4QglJJlHdBdbrZcuWOe+6666hH3/8cS7D4lavXr1Tjx87GDgX03PPPTf466+/zv7www8LX3/99TySF+UQeawDx3F++umnaazH1AmsV+wI2V+wjnau+0xfDl0oZ8zkealT1bp8INfYB+xS//x+X7S2vq65samxROf1MiRNw+FDoveKk4dzzqsVkE8gr0JIsP4FIcnikqSLyS2YAGMrRCVYLMMkTJMhTG5B7xW9Vr+D/B5CgsXwQIYOHgVRk1vs4r3yeCRGUEyADTLA1eY2MNwT7EkwyNMScDoCPb1OcfLUG03ZbgaHDUDk0GBlU7eB56aXOzc3l+m9ZduGQxNogxxKDxR1EKNn2IlNu2306NF+ELq2hoaGXTqhDgVI4PBeAiBPfnrpaOvRBmK0UaK+7mVgHaLw/uR1vEqG8plEQT8gLEVG4f7ZCdKj6LdVcu7cueE5c+a0oh2zWK2WLLxnm8vdDoMibhvLb16OJZbzycf/wuvgV6BNzo9xKMF4/TFjxnhAoDhzdss555zTBEIT/eijj/IYXseZpZnql65nDoSG0W8DsTL5/X6Jrlbu+/zzz9NBLpJQId3sVXj22WcH4bfmxYsXy7+llwmSCWMnA8c5OQ7oiy++SGdYINblcT8gP056oVauXOkEoUmDkWMDUfFxTqrvvvvOSUOHcy2BrMgGggq8NwnnygQRo+s3CUZTCq+LbWm8dleC86fy/LNmzapnTxAnrcW17SB4ib/JXr9+fRqIlFl9TryL7B9++CG1oqLCxN6qyy+/vJZEEtdLu+aaa6pR+XcbtIQGSU7TzrmjQNZEErQXXnghHwotRb0mnxvvzYnndeBaabhuOifnw3dpw/WMJSUlVvZgjRgxoreE46gGG63CGL4Rl0ygwsGg7qKikg2VlZXfZGamVY0bN65HLEcNhx733nsvSJTODuJR4PMHnErvNcq3IBteBnkCcawLBug4EdsPXq+RPKGeZjz66KND0LjqjzvuuCZ6nqGrYtRZymHydAcgV5kMC7nooosq6S2mgXD66ac3sZOC97l8+fLkJ554Yig9Vccff3wb6z50mpFzvKAR30m/8Lo0dNQOExXqWAmOvYRec1CP0svMbS0tLXrokqxp06a1MEsgidPbb7+dd+SRR7o45oodRjyum6DWwY7U5XzGpuaWwJatWzc319d8d88993CqDQ29Fyw3THJEvc6xVAwR5BgskqeNEGYJpEeLwm1lEKZlZ+ZAEiuSM7Y97IDMhHACYSa54BirYyHTFDkCMsjhSEk//fRThuTn5050ubxZ7jYPC45gMplFs9kkonyKsjkIAsWpiw61TXI4wDr+yiuv5DOLMOdaVDZ3C6g70K7bysvLbWPHjmUm0dCaNWsc9FLDXmpnshnl0B4FO4yhC4bRnqFNge+sYzQMbU9O9KscdsjA6/JeQOgMeC9eRt0sXLgwld5ApklX55LqhehcI+Qxp9C7xkgkJgZ1sfpHHnqoCVygh4LY4+ytP6MZL/Qro1G/IS8ny52Xl8cBmfLcUH4/w/l8MX/Qh3W/BGNaniOKnigsdD01bmB3YO8rG3kYEu2oVMztHz7ttNPaOGEuSEjuvHnzBlA++OCDwq1bt9JTI48bQsHPVPfBsJH3sQeByQ8mTJjQCiOmIHH/unXr0gYNGsRU6CaQs3yOmYICsRcWFnq5D8Qk7dtvv83g8SQqIBomvjPeI71a7NVlj4V80wlgOk0QmSrsd8NoSgZRy+f11Gt3JSAreTTy+eyckA/fwfDhhx923C9joUGSbCBvjVB06fz7k08+yacCwvsJgKxlwyiSY6XZu8T5aLKysvZa2Xk9epH4XBzbBMKUlXhfMMSYkSYN15PfGUgelRsTMWAh6GB8uenJUk53uKEabjJ54jp718NhTmTq8hUVVWyrrm5YYbXqy2fPnn2IS7WGngTKIstgObhSRVKSM2S1WoRINKILhaNSiKF8oRBINMP5wrpISNLFuuHrr1ixwvnwww8PhyGSfNZZZzWgvvupi4qKiuzskFAOk4kNQ2PYm3zmmWc2gjjV8TgQebmXlfWIHm7okhAMGnqCTWz8WMco8kkSALLlpCT2iNLLBX2QBn1j27JlCz3VBSRhqieKOpAkhuSNdYK9zaz37ATp6hrdALkuUldQAoFgrLGhua2htqkERhKNcVmPauiTYO1RiRUJUymEiSu+gLwDeQ3CObCY1ILyJoThgYshqyAcq6WOweL4qyOystLO9XjajvP7Azltbe36MMqkXjDK4XtomyBMXB73PvV28sS6yE4MCup5l3fLussx3WqnR1dgFAnqaRh6Yq/hbKzbiTpnb6DOoWeFdbO6utrMDhRG1VBf9FQIX1fPyuvT9nj77bdpb2Tyb+pC2D+HxaHB98KhCfQ4wS7EreklTgFBQrU/7/cwgWUtUSR+WFHS5YeCsdH1HomTefcYuizo/QmoZIw5G4UG8xxfMDymurreVlNTFWMzhxctWq0OAZVWNMP4sJhlYTiaYDDosWSvBV7SYXpLVBAgMckgSUlQUPtUkEkOYNg0jRkzxo/fOb766qtU1VhgRUHFCA8ZMoRjfMz19fWymxyGRhCEJMR5m6hIcN2OJ2bIGkidix4thtHxXEcccUSXGdyoIGnMcAxWQ0ODiUSHz7An0KV+ySWXNJIAgbBk0MOWeH2Q3iDvl0kdONCRzwei6ecYr02bNtnpcr722mtrGdpHA+uMM85gKnvl17uC90+j64033sjjvFScPX3p0qXJnNFbOaRLHHfccW0ktwwtYAPB3iv2diu7DwfUF6uSp44l33lrq9tfXFy6bfv24q/q68vW/d///d8uky5r6PvAt3ZApgcC4TPKyquy6xoaaOoJZptZtFscos1hE61mu2iz2nRWi0HWaZyF80Bx3XXXjQJRGQbDIzx+/PhW9hij7kZqampsS5YsWaH2VnI6g2eeeSbvH//4x7BRo0bJobrQN5YHHnhg83nnnSeHsjGE5V//+lfuF198kXXjjTeWoz476Bl/6KGHdnCiTB6j4sUXX8yuqKiwXnTRRQ1jx46V9Q/r8u233z500qRJ7ePGjfPce++9w2fPnl1z/vnn00MeY4ggrjUJ91x2xRVX1FM/TZ8+fSrJ3Ny5c0v25KneT7DuUXg+uQ5y7FNDQ1Ng1aof1m7evOmTO+743Q4aStin4ccH1jga6BS2M060HRm33XbbtKuvvnq02ezMaGxsgamhF6wWq4i6BXvEKppMBkHA0RbI4bJB9gU0upl86uuvv05nnTz11FObLrzwwkZ2AiuHyPNavvLKK3nQE+aMjIwQpzZhe8p6qhwig23XzJkzJzLE/vXXX9+kbN4FPK68vNz8/vvvZ1555ZV19Joou2SQuDA5A3SG5eSTT25T97MDiPcxevRoz69//evql156Kfujjz7KgZ6o43QL8o87gefiuG+SLdobe7IvEkFS+fjjjxfQM8+spOrveO/M/ofny2UkzWeffbYK61lbt2514HiGle4XeD4S0/Xr19t37Nhh5XXoOYJ+9jFMUTlMBmwo2U4SRVGaMmWKR9WBTGAGMpf7s5/9rObMM89shZ4euHLlylTo12LYPr097J9lKFF0Xn8o6vL6dkR04vuDslI4nKdHvGi9uFp2H1DASBQ4D8TMNpdnTGV1ja22vj4qKiQKykowg0RZrTbBasK62QwiYsKSJOrwhPSpYOVg4gYu9wT2qLC3l+ExDH8h0ejqt9guZ8ei50ftXWAl4/FUfqz0icezMibu5zauyzt3Ax5H4TX2Br1eL98Pr8PfdO69goKVe2t4X3Qp8ziSLS55/7xXKmEuSTJ5LuWnu4A9TVDk9j//+c9DoPSNf/nLX7ZOnDjRq55bOaxLsLeK74H3yPvh9Q8j1Pcv4b8YajGfmdvwGiQ0aN5QSUlVcVlZyZc1NSVrbrnlFirAPX4zDX0T+N6sA8MjkdiZzS2uCRVV1RaUbZ0J+stus4tWuwN6zSo6zNBtVrPObNHr9AdhkD333HO5DL2FIWRlpjuQl7asrKzggw8+OPrpp59ey0yWPI71ZOPGjTZsK6RHm2HH7NVEw7wJxhN78GUsWLAg5d13382ZMWNGEzsnSKZ++ctfloHkdHSE8Fw0RGDo5M6aNasWhKg2NTU1wnELN9xww2j23oKAVYJk5R177LFtMABa2LlBwnTGGWdMxrbm//u//6ug3oDRdiwn9e0BAsU6KBMoqk+fLxDbvr24ZvXq7xe0t7d8rXVgaEgE6mwy2qOzg8HISVVVdUkejw+2iEW0gTzZrTbZJtEbBcEAy8V0WPwS+w7W4fvvv38E2tYMtrEw3FseffTRTYyk4X7WQ9T7QR988EF+Q0ODPJZ5xIgRrgsuuKDmmmuuqeV4JPlECkBkxlRVVVkXLVpED1+XoE7gOCK0beNwjrLf/OY39O7JYMcM9Ejqv/71rwFo2/VXXHFFJUhWPfUJE2RBJxXQZnj44YdLOP8RCFUBdELTzTff3HEOFSRPL7/8cjbuJWPy5Mltl112WX1BQcE+JWEC6dKfdtppxwDNuFZR58gdJt7Bsx6Bd7UZ92X76quv0p999lmGhnaA5JRhhieeeGI77Q5lcweoA5csWZIM8pMHAuZsaWnhPKDS2LFjXdCTFdTHqh5lp9Ybb7yRhe+Qh3sJ33TTTeWcZoL7QDbtc+bMGXbRRRfVgEQ1PvPMM7nQy3l33HFHEQjxQU3Uewgg2z4QWf9SomgXm1vamz2B0GcGp/mrwampPRIa2curZveAMZAoHC1QWu0GoyHVarFCeUlmt8/NvL+6KCoji1hMiglSjDYpeYNc6PAPOcbhI1G8D9V4350w9OW3v/3tSI7fOemkk1pVw6Cr36rkh7/hPgrXE7clHt95v7q+J/AYXifxPLsTHqdWcP6u8371eiRa/Jv3ox7P36rPw23qelegUl28eHEKx24UFRU5zzrrrLrzzjuvmb9Rz70n4TEE70e9/mECn5E8iapCInmKyf5Uhu4x45cvWFlZXVZeXr7M7Q6v/n//72o2Yrt9Lxr6NqDbpHvvvTcgioLVYBDzwpGIw+/3y/NAiYIkiHqR44ZI+uVKIooGjpFCOVZOsJ8YPny4HwaBa8qUKW1ofJtBdKhvImiUc2BAJYNcJYHoZH788ccZy5cvTwEpsrS1tZlgRHH6AwND9b788ssUHkNhrzWMBNORRx7ZnpaWFoZRlM552CDJ//nPf+RjcO4s1N2sLVu2pBQXF9s5FpPjOd97772slStXZmzfvj1p/fr1DhC2ZPbiwhBJ4fU/+eSTTIYl01iAgdQCohX597//nT99+vQmjq+gLlEe62Ag10dF5M6bWCyqa25u8W/evH1jU1PN8ltvvZVx+NylQQOVNzspmSXsWJfLn9/U0qaHBteZzOy0NYtGk5khfCRQOqMBbc5hbW72Dno1OBkr6iZ1j4Ge6TPPPLNJ9UCxvcTzcIx3O+p5K/QRswunos6mNDY2MqLFQ8+OfDKAhIF1+Re/+AWzKHYJnpNtOvRNCpNlgYzVs53mNk6W+/rrr4PnFPhJlKgT2LFCu4gN56pVq5wcOw3d1ULPDSfQh24IMdJGOX0HGMVDzwx0TzLHSnF8+ZAhQ/YpfB/3yEQ6duij7LPPPlv2kvG+VZBQVVZWytl+ca9Bpg4HeeHE0h0AkTRzyhVmx2OYnbJZ7gzmmPWXXnop980338zn2FHoZg/HajOD3qZNm1JQliLQdW1YSiRPL774Ys6yZcvShg4d6sVzm0kOOZbbbrfHaAeBTGbjPpip0INnNX377bepfG8cnqFctrcisYbIOp3ZOUKRqB4SiASiFU8+9te2ntDBPwoCRZBEwdBoxYttN4FE2WzWJCEmmjx+nwQCpYvC+JTBTwGzFNYo1midcgtfEydhYKWIS28Ce2NoMECBOX/+859Xs6dV2fWjBEN3XnjhhRyOi6Bih5JNfvnll/OgiAph0FlBnmq76vnqzSBhQrmTDTUpSrKEJYRLFE1sl9Cg+ALl5dWl1dXVX3s8kVVXXDHLRQM7fgYN/RWbN2+OwXBwpqSkZMMQSPH6/Ca/3yeXGTYkIE0yieJ/AgkU03qBQB0IiWJjzIl02QtLA4m6BoZLDITd9Nlnn+WT5OB+ZOF6RUWFAwTJDMPKCNGjbjJMr+MY1M8kNN6xE088sRmNOcdhkgDlwgBITThPMkkWCQ8MAQsIUzLPwSWNUfYyU/eBnNlhkDg4Pku9Pn83ePBg9xlnnNFErxWMoRyGD8GI6MjgeRCQ62OCyHrX5wtGd+wor8V9fCsIQzYfe+yIHgkf0dA3MWfOHAOq5ZHQ3Uc1NDQl+7x+dsyJVqtFlBNImMyCgUlgQJ5IoHozaPxzKMDnn3+eWVpa6mTYPgzudiZlIGGhbUJhyPvIkSP9IEveUaNGuaE7fKifTk7bgrprYvZf1k/oAuozG/TAXgmUkiwm9t1336WCKDRDB+qhg9IeffTRYdQBI0aMaOcYchCoJGaZY5II3h8IkxMEwnTCCSe0MooF13IyrJAhhfGz/w+0q0BUbNjXDN1jwjk9agjx3kBSkpeXFwChyz7llFOamMCCETK8d0bL8F5I4Nra2oxMavPcc88NmjFjRgOJIPfz3oqKiqyvvvpqIe0YvDcPtzFMD/eVzqymHMM9ZcqUVtg0jT/5yU+ajz766Db8VqLOxPuJkABxWAZDLEGgBjP52MSJE9sYUg1byFxYWChnJCQhYxIydmLhXrwMWeRUL9OmTWsdNmxYbydQKqiDVUho5/SBQEjyhfxVmSlJ9eQAyr5uQy+jAj0PVHgOThyL5Wler39kXWOTo7KyWhcNhXV6o14wmyyixWIVTFhaLTYdlkpInwHb6FmhV6d3kSgqMWbUY28FKhFnulf2/DhBt/fy5cuTmC0PyjWFHicmm4Ay851//vm1MKZaBg0aFOwT74kqAQSJxjD/iirkSf4PjQdMQEkw6CSSp9LS6uLy8sqv29qq1l599dUuPF+iQtHQ/8ACzLlnTrbZbCffdNNN7rv/eK/R5XLnl5VXGkLBkM5iNgsWiy0eysfxFWabYLGadSY5PLl79BgNJBg9VobQsfdT2bzPYPrcCy64oIHpfBmfDyOIIX8mNvLcT0OEDT2MriDHVjK8h4ZEUlJSBMaaF8QqBuPN1tTU1OVkvfSWXXrppQ1MIvHQQw8N4JhJEkBl94FCrVuyEacIQ3x1lZV17pWr1qyoKq+a//vf/6pWq4caEgFlTuJ/rscTmF5SUunw+4Ooo2bR4XDK459sZrtgMAqCyazT6Xs5gaIH5c9//vMgepNg4LevXLkynWF6qF9eGOYBEgbl0A6wMQsEAnp6jtmhYrVaIyAlrb/97W+LoQean3/++ZwFCxZkvPvuu8x6uFvwPPQQ3XzzzeMYHoy6L1ZXV1tBDEhUouyYIYmAPWCkZ4btP/UDjmFmYc8jjzyyjeSC80yCGPmgF3by/hAMWX7ppZcGsA7Tk37HHXdsv/zyyxuU3XsFvTwXX3zxkbfeemvJa6+9lsf7AzoMeZAy47nnnltH/QTb7WiO/aLHnPv4fM3NzWZ66/ge8X7b2FlFWwb6kXM0GXJzc31My64SM+piPh9sniQQ0hBDJUnUKioq5AynPIZJOnhuHCsyoRivifciTzCMe636zW9+U8lQx2effbbw+uuvr1JDMfsAEnUxRaitb3G5vL4vnObkhQMGpHT7NBJ9wILsfqDwWCAjUIBODobD41qaWpMrK2t0/oBfEg2iaDKCNIEtmUmkDDA4LBYqOBAnkigjlnRJx3twe5MNzkrBCqIhrriYHrm4uNhCY4wKcODAgQEaaYnhAr0Z+JysoFI03gTJ5IneJ6wzWk/SGwTsiQkej8dXVVW7o7a2bsmOHVXrf/3ry918XvlXGvor2BE0EXIOhHPMrEFjt+6Jp54aHg1Fp5VX1qQ0NNZTJwgWdgbZOBbKLjqsNnYICVYmy7Ey7BW/7Aaw4UY9Y5jefkc1MMyGYzc5bikUCgkMN+HYTZUM6fV6ib3ZDDXheAp2kPB66u/oSeJYAIbvdEWgGCrD43geDjwneSIpU3YfKPh7uS6qQv3b1uYOrV2/afuGdRs/t9mENTfccEOf8XJrODSIxWJDIRc2NLqOrKysNsaiMcFmc4JAOZjsBfXULJiMSgdHL44RCgaDwpNPPlnAZAOnnnpq44wZM1pBaJyvvvpqAY1xGu57skfYQUIjnvWGIX6///3vt4IM1XCOSm674oor9khUeAw7XH7+859PIDlAnebE9/6zzz67lp6fRYsWZa5ZsyaN4cPQEfJYav6O93TSSSfV/+lPfyqiLlm7dq0DdoFv8uTJzLC4E7Zt22Z9/PHHmZE4i97sv/zlLxv2dl+JoB1yzjnnTLjzzjuL8J6SQcYGkfgou3kvEvZt5TlB6ApeeOGFIWrHEUFyOWzYMDeIlAVk1cZt1HHU63imWFdhyHynPIbPTBLJ5x0yZIgbBK2e72DhwoWZ9MrRc8+/1W/E64JElvzqV7+qoseLycBOO+20VmaHlg/o/VD1Me07LoXm5rZgq8f3XVgSPxw3NL8C27oVuy/d/RwoLGYUIPYsTEdhm9jc7E6vqakS2t3tEkNe9Aa9SMPDZLELJrNVsJqg1ExxEoVCC+Wm75XeKA27goqWykFVoL0Z8g3iH5QpkiVdmKQJf8teJyxIovBfzGDk31GmaHZVVTVsbWysWtbe3rJ59uzZHKwun0ZDvwRNqoEQTuBJAsX0yF9Btrz99tvuiy66aCTK+hkw5I8oK6u0tLpcnOdOsFqYic+ukiidmZ51q0kHHiV3Bh1KkCTRMKmurjZPnTpVDvVRdvUVsH6popIniYkjdhSX1a1bv/bLhlrvV3/4ww29ffC1hkMMGr4gFsfA7jivvLxuUGNjI6wHUXQ6U0S73aa3gXVbzRbBaGLyJvygF9sWmzZtsv39738vZGjZ5ZdfXs8xPuzg2L59u7WiooJhu/IE1vsKhrHhXP6ioiILw/l4PmVXl2hqajIwIcR7772X/9vf/raIWfLwm/C4ceN87GzhGCGIhdMYJN4HCQPHFDFUjZ5s7BfZwcLfKId0gB01TPbA8eVMcHP99deXz5o1a588Gbzm+++/nw5iOH7evHmrOA3MDz/84MA76tC4vJdJkya5GVIMfWgCyZLDIJXdOtxTBPcaYgcRk+x01UG0N9DuKSgoCPLd8m8+D6OVEu+DIOEikeSYJ16PeprfgB1VyiG9HR36GCK3KR6vX6quaypyuQPzKotHbpo9W+jWtuZHbfqjgDNVXS4MjuNCofCxXq83q6qq3tja2hqLSlHBoDcwJlkwGS2iGSQKIme3ssDwMJoMAns8mO6cJCo+Rls5sQYNBwCZKGHJsLxwGP+ALEXjoXpMECErh2g0JhmNTOYRi7a2uppqa+vWNTc3LSsv315xww03UEH+r6XQ0J9A7cKZ1WdAZkLYiJM4rYEw9EQ2NqDLOGfZVDT8p9XVNQ1gKJ8/6NeZDRbBYrOCRDlEazw8maF9OpOVWTAPLYliA/7YY48N+Prrr7POO++8ambI68p46aVQ65faULOHN8Z516qrG90wkL6rrCz69JZbbqnEdq0uatgJis1xWjgcPau4uDyrublNMJlMosORDBLlEEmgTCajwCgXmUD1Yrz66qtMvW0///zzGzt7bxQvifJXHCQjTNedmZkpjzeiZ1jZJUP1hvC4vXmIaeAzoxwI1NApU6Y0Y7mNv0n0qBC8h92RDrVDdW+dqyAbpgceeGAwj/vVr35VwfTgyq7dgtdlIpzbb799NMMJ33zzzbV5eXnyWKPO7yXxnrvar76LrvbtKzq/l92dSz2O+0moEn/TR6CSJ1k3RyKSWF5dXVfT0PK+KZb+7bRpA2QS2V046FG0fRkoHMyKUoOC8qXFYv48KSm5eNCgQl9hYSGIk0UXiUZiwVAgFgx6Y4GAJ+b1eiSv3yP5fH4p6JMn3pWCwYguGGQKbSoIVhzl5Bo07A0sKxCWGaXcSNGwTJ4klCUpFJE43okp56EIoiRPMZB1KL5wuKGhpaKqqmZJY2PTZ2bzSUUgT1TqWunrn7BCToDcAzkd8jXkOcgCCAdad/TUQp/50DCuR0O4PjU11ZWWlqYz6I3QZdBVoaAU4MThWPrD0GGRgC7CicODbFCVExwCMOxEmU8F5Tsm/63s6u1Q75PLDuGcTy6XO1xUVFxeU1O32mq1auOeNHQJ1E0jynxKKBS1BgJhGu/yUAAjO2B1ohCLMefegWfJPJTgnE6wgThNwi6dHzTEafgnCj09b731Vv7cuXNHcYwN6ohMDlTh3wTX5RWAhryyKoN/b9++3fLQQw8Nevzxx4dzXktOYUAvSeI5VHS+RqJwH4X3ymM7X4tEbu3atXbc75BVq1alTZo0yUVPkbJbRuffEAxB5jiu2267bQzHKuH+ylRvWlfvJfGeu9qv7Opy375K5/eyu3Opx3F/59/0IeDW49+WUWKiIFoMejHJZGro9i6JPvuGuhNQamTjnB18BOQ4ny8wurW1PbW2tk5wtbdLDOQ1mEyC0QgxWQST0SRa5JA+E5NO6PQGUTAYODYqHtbH3lzNI6Vht1BUooRmh8kf1TFOFBqyEG5BkYzKBCoWC8tp1I1GUQiFIp6mpqaypqa25XV19T+sW7esFQp+lwZMQ78AY+UHQy6AHAVZB1kI4WSLnNury++OgkN/0vBwODzTFwgeWVpSaW9u5SwOOk4ULloYymexcL4ZwUrPOkOTzQadPGj9EHiiaJgwxIc9u7m5uaE+kCaXUA0ZvnO5fqpLvz8Q27KlpHrdug1fVla2LJk791e7jKXQoIGAMk+DXORy+Y8rLi6z+P1+wW6xi86kJL3N7hBtFptgtsUnvD6UXuEDAecK+uijj3IuueSSmksvvbRxb6FeDAl777330kGA7Ndff30NPTLKrt2CE9++//77WUwYgz8F6AwLSE0Ks8kx298f/vCHHSeffHI7jf/4Lw4cDCum16i5uZkJbHQlJSW2DRs2pHDM0gUXXFCNe64uLCzcKfkMiSCnU+BYJ3YEMZENfuMsKipKdjqd4ZtvvrkY76ehD4Yp91Wo+lkVobKm3lNT1/BlRB/79MSJExuxrdugmfgKSKKwgAmhy8P6lHA4Otnlas9tanIZ6xvrYdiGdRwbZTTolZA+ECgDyRSJlJEEq4NIcXwU51rhAO3ergQ1HEIoKp5jm6Cf40G6/DO+wp7sjiQRUZk8RbEuSSaTQUR5ioDYN9bXN2xpa2taXlvrL7744pO84PYH3XBo6HWgLkqH/ARyFqQG8l/IRkgTZK+NMQwA6rIJICsz2tq8I8sqKk2u9jZJDx1mNllFGDt6q9Uq0GADqRLMVnl8J4Q9wPFz9DTI6HCffWFsonp/ct2kcAA3wCgEGFrVTRs2rFve0lK/4MYbb2zU6qSG3QFlhkMGLm5u9hxdXFJqDvgDAgxtMTkpRbTbHKLFTAIVTyDR220HkI2ku+++e2R7e7sJBKqSoXzMbsuMcMohu4BjpJhoRklZvtd60traquccb1u3brUtXrw4ndMVUF+cccYZnMex8YgjjvB1B3kiOJ8V5z9ixw6uY2WadWa9o+dp2rRp7bm5ueHOuorPg3uzghTa8D7SQJ445YKRk3dfeOGFdVOnTnV3DlXU0KNg2eM34juXy2F1XUOwsrp2RUt74KNzTpu2y2TJBwONQHUCGnWqrVTIuHA4fHw4HBnU2tqeVF/fqGt1ufBh6HI3iGajCcQJBMpklj1T9EbJRMoAIqVntr74+CgqQVU0j9SPE2pYZ0yp0qRFQDy7Hsc5cZ1xQCRQtMuwjEkR2etksRgFbPE1N7vLm5tbvw8E3GtqaoqbZs+efbBpmDX0TjDT0rGQyyCgM7rPICsgJFH7/M1RkuhVd2B1KorWSU1NrYNKy8oNHo9Hma7BxnGdoh0kikSKAsNHJlF9wXg7hFANJi5ZYzvIUyQSFSor69s3bNj8fXV15WeNjZWVmjdYw56AOjkAuv6ihoa2iSUl5XJSAJvNLiYnJ6Mu2kGg7H2GQHEc0mOPPVbw8ssvD6aXJicnx8+U2sOGDfMWFBT4s7KyQhkZGSGQCXfiJLD7C3qsea36+nojyRcJGj3XnBibYVrdCX4P2H0CiREFdp1EArQn7xrvj8cy6y8TVkA36Pi8nCevu8idhn0GvxPfeQeBqm9oDpdVVn/f5Gp6f9aMGd2aiU8z6bsAjQ/OJZCamjoQFWhyOBwd7/P5c2CEWOrq66VAICChERX0eiPD+ZiVrwsixSQTJFNUhnGPFBUiRSNSPw4kEic5XI9VGqtcyNn0ZPIUJ04kUAzZ49+CIEpWi1kED48GArEmYEtbm3eZwxEu5iR+aDQ0I63/gX6fYRASp3GQbyAkT2WQAxrfppCoVJSXE0OhyIl1Tc25ZaXl+mAwoNML8TnvrHLaZJtGorqG+s65ZJ3rIE98t2gP/GvXblpfWVk+PznZun327NnxGq5Bw26AsjMciwuqqxuPKK+sNEbDUcHpTBKTHE7RageBMvYdAkXU1tYaP/zww4zXX3+9kPM6wTbiJMHQIcYYJ8u96aabSn72s5/VayFsGg4RdiFQDU0tkeLS8h+q66vfveTcc0u5rbugmfJ7ABpJ9gBzPoNRaDinwAgZ1u72pdbVNxhamps5uF9HIhWfNTw+JooCIiUaDEZ57igSKb1ezdanx/E7e6U09D+QODFEr2PJqixhIf8NmsSU5CBMUY6AUomTvBQks80Ig5Yzkevc7e2eCperdY3L1bZ60yap8YYbJmtzyvQ/UAczXI/zOXGsE8c3vQ1henJOYHhQhgcLFRbZWJ4WCoWmVtc1Z1RWVgmhgF+nF/XQUQznY3rzOIEymc0yibKY2fnDhA8/2g4fNsLqsjN5Etva3IFNm7ZvKyoqXlBRYfhh7lzNI6xh70D54TQDF4FAja2orDbAiBCcNhCoZIVAcQyU2aCzWPpGvUNdkEPfQKRMHNfIVNscp+Tz+fRHHnmk+/jjj3dlZ2eHu9tTpEHDbrALgWoCgdq8vWh9TUX12z/72UUl3NZd0Er1XqAYIOZAIJADJTARMiESiea3trY76hubda7WVjmTlOqRMhpkj5RoMsc9U4b43zoQKxgkJFpqaF8CkcIVevOEeRr2jg5vE6osxzQpf9PLJIfsxYlTLB6qh73yUiFPkUhEMpotgsNhEfWi4HO5g3UgTRvRtn5bWdlUvXz5B34tNKhfgtn1joNcI/+l082DfAtphnRk1jtY0ODHogDLUwOB0JSGhua0MpIoP0gUdFKcRNlEE0kUk+NgaYMFZ4LeYjrlHyGJik8eIKABjq/FdILIdC6orZLo9XpAnop2lJUVLaqvr17zu9/9rltT42rov4CtMCwSiV1UX98yvqyywhgNhwW7zSkmO5yi3e4QjSBQNotJZzoM87MdDEik0KZxYlyBySK4brVaYwx94zb+DRtIntRVBX/DybczMzO7PRSvp8BkEQzx47N1V3gex1zta7gfJy8mYd3bHFkHC35DzpHVnc95iLALgWII39bi4tU1ddXvXX7RReXc1l34Uacx3xegYjOdYwCKoBIKgGmD3zWbTcuzs9PLRwwb4h82YpiQlJLC2i+Fw8FYIOiNeX2emMcTFx/WvV635PG4dV6vTwoGA1IgEGRFgER0ITUFehAn4CfvS0X1Rw6SJAoJE4VzN/FbShF8yihTkUu6MEhSOBKNhcKhWCgUjEVDWAYDsQgkgPLC8ziTnPrkFFs0GtLV1De2fldd3TLP7a7/aPTo/OIzzjjKq5GnfgeG642G3A+5DbIccheEIXuc5b5bG0foL5afaiwXWSym73JyMpoHDSyQTFYzjR7oI3/MH+BUDd6Y3++TZAn4GKoMHRWF0cA4//i5+jWoe0mY4jqY5CkmgTZJMZFTCMjkye0OBLdsKSkqL69YXF8vkDz1hQyCGnoJUAcjooj6LcgJVHQoWHLjIfenMSVrHwWei9E2EgkTxwwxSYQ6bmjJkiVJV1555Rhm4ONYIfkHQGtrq+Hmm28ehe0ZHNvEbSQoTOQgH7AfoMHvcrl6nHIuXrw4+U9/+tOgRYsWJfNZ1q9fb2PacmX3PoP3ywx+eFbjeeedN+maa64ZQ2Kk7O4A3wezA/LZSDg5Ee8f/vCHYUuXLk3iOZTDuh3Lli1Lgt0xeOHChSm8B27j/SZ+v76CcDQiRcKRkOTv3kl0CY1A7SOgIDhviQckarMoih/o9fp3rVbjt9mZ6VUjhg0NDh48WGQ2Hba3MpGCMeLzgUx527F0wzCRyZTkdnt0Ho9PnkvK7/frfJRAKG6ogESFaKzQCNfIVO8DvodMmtjmwaBUSRONS2Up0dMUhqUVCUWkcCgcC4YiMnGCspMliPUwyJOg1+tSQJxSM5KiBqO+sa3Fu76xtuFDn6/5zYkTB6ybPHlyO8uccmUN/QNs8LIgv4A8BaH+/T/IixCOdYIG6Jlar5Qlzhm10GDQf5+TDRI1aLBkttl0EZRafyAAHQUiFYovfR4vM0wpnT0RNPjxjh6W/34KWLRxYWwt6nYsEpY7QmJhWLaAiHcRLCoqBnkqXhwKuVb97neXaBNXa9gvoBwx1DNkMJliItoAVkrQp/h/ykBZFsP+Ahr9q1atSlqzZk3apk2bHKoxTtAYX7lyZSZI1JEkBPRUffzxx2lvv/12pnLIPoFE4vPPP0+94IILJjz77LO5yuYewZYtW+zvvvtuwZw5c0Z+9dVXyQ8//PCQL774InV/icW8efMyzzjjjGP/+te/cpx9rL293WCz2eT2nu+M4ZB/+9vfCnANks8j77zzzmH04lVWVprff//9AXfccceojRs3MuHQPoHviPeIcyhb9gw+5wcffJB/zz33jORcWPz93//+9wEgjHZ+J+Ww3oqOCoR3KbCnIhIJh9Cidbs9pRGo/QCMEHqjGM/bAlkDIvWu0ah/z+Ews1e3ZtSo4cGhg4cyow6PjZFI+XwBkCif7I3y+930RslkyuPxgkx5QaTiXimfP6AL+IO6QADGCkgUyVSQninFUNdwmICq2EGaKCBKYXyTkOJtImnCdpk4RSNRmTSRKAVCoWggGIqGQoFoMOiPUUikBFHQpaSk6NMznBGTydjgcvnX1dU3f1xTV/tyQOdaNnr0aJYt9vdrhln/AsP1OAnuS5BTIPQ+zYVsgnghPf69qZMg1dBbC8wm03c5WamNw4cMlpLsDrmRCZIw+UCi/F7JGwCJ8gckTh4eDAY511GHNypIb3k/KJ18BLluS6jDqHGsyxGZMMUJVBR0CuuSKEoi6ql/06Yd2yorqxZs3er5/uc//7nmedKw30D9Y0IYr0FviBlEjokWpTAajwgKXhSFMMb/YmTx8eP7OvC8ul/84he1r7zyyg9Y1iQmk2AY2qhRo1w8xul0MoxPev311/NgpCcrh+wTSMo47qq+vt4C4mFhYguSDWV3t+KEE05oS0tLC9nt9og6T9TmzZvt+0ug6KUDYeLze0GmfnjkkUe2cVgH4ff7xf/85z8ZzzzzzNDS0lLrySef3Dh9+vQW7Jfy8vKCQ4cO5RyAfGeyh29P4H0xg+H8+fPTrrnmmrEgZYX74jHjc8JOCZHUkeDRQ/jNN99kgATLZEo5rNeDZcvvC0b93pBX8Imw2roXGoE6ALCiQ0ikmiDfQQm+ZTYb37PbLavy8rKqx4wZGRw9eqSQmZmpMxhEEKkwDOhAFIU5Ggh4o16vC0aKK+aViZSHM3RLHp9HJlP+oF/yBX26gC+oC/oiuqA/brCoQiO+vyjX3owOLxOqXBREKQwhYQrR0FIJU5TJH0JSOAzCFAjFgoFgzA/x+f34O06auISCZxyxLi0tRZ+ZlRI1WY31bldwbV1Nw4f19b4XA4GWhRMnjqodN25ciGVLuQUN/QNsFcdAnoQwTO9dyI2QpRAXZK+NYHcC5UsmUZIkzTfo9V9nZqZUjRw5MgqjgI1iLBgKyJ5zn5fhfPSi+6ifqI+gnwIwVoKoBxIa+XjnTp/TRXHCJOvRGLNgqsJoKm4CaSJ5CoUZkq2TjEad2Nzc7t6xY8e6mprK/8Ri3u/nztXIk4YDRgD2gsdiMYZNRoMkZ2hlweP4OhQ8CssnIxr6SzvPcL6jjz7a03keJYb4TZo0qfXEE09sGD16tJ8EgkSquLjYrhyyT4CRH/vJT37S/Oc//3kzrhU+/fTTj7nvvvsG9QSJAuHxDxgwwDtjxoyGc889txH37QoGg/pEz9q+APfb8tlnn3136aWXNvC9gKyw01QGxx1ddNFFDSA7Gy677LLGP/7xj6W4VjP0to4JOY477rimyZMntw4cOHCPeohjmEDC8i644IKj3nzzzTzoMEdNTQ3nB9wrhg0bFigsLPTNnDmzHs8rz+0FGyYGkmra32c9HKAdpdpSPhhmgYi/NTXV2O16WyNQBwHlI6lEagUU4+vY9C6U4/KMjJSyUaOGeFHBhNz8fMFoNKNBjigeKW/M7aY3imTKE/V4XMqYKbfkdrfr3Fh6/CBUQZ/kC/h0PpApcC9dBIYLSRSNFy5V75RGqA4eqlHFd8oQSnqZIvQyYSmTJgmkCVZnJMKkDyEpFAhIIRAkOdzJ52PIZtQXiI8jUUkTj0UjIeblZYo5OWkhm01fGwqEVzU0tL0fiblfGjw878vx47MbNOLUL8HGm9n1fgN5FdIKuUpZ36fJcHsKit5qhL76DEbLQqfTXDxs+JBwdnaOqBckKRoOxYIkT356zX1y+fb46C33SH4QqYDPD/0TgfQhIoX76/Aio35znCLvOxTC5pAOdVUXC4clWUJhztAmMROa2NLkai4pKf6+qany/bQ0xyZt/jUNBwmUOp3LqNf7maSFCaRi0QjKJSWejTUcPmyqocdAr9qHH36YXlZWZmaImgrYR96GhoaOMU/Dhw/3VVVV0Vu/z2AShjlz5gy9/fbbx5SUlNgLCgp8OTk5gUSy1l0g6aMHCs/D5GAS2m7ZG7S/YW0mk0nCfYboifr+++8dTz75ZKGyi/pZx6QSZ555ZmtycnKEBJEEhvt4PEhUsKWlxchzyD/YDaC3OZeVHnamAYSr7a233voB76gc988yuEdwPFtmZmaQzxUKhUSS2/T09GBra6uxD3igUMTiryYI483n9wU8Pncb/ux23a0RqG6AYpCEYZA0olKtQGF7A/I6CuHi9PTkrcOHDmgbN26MNHjwEDEpyYnj416pEIxtr6895vaSPLXG2n0gUr72qMfrjrW726X2djn5BIwWhtH4JI/PTy8VexYgUdmASSRUFI1Q7R18PxSVMMmepUTBNmyHgRUnTKEwCFMIhiNJE8mRF0ZlwBf1+vwgwHEShW8iC8P34somWV9QkCFkZSW5TQZDidsd+Ka52fOW2xt+qbR045Lc3NwGlhmWHeW2NPQfsJfvTMjHkOmQGyB3QzjOiWEEh/2bs9xBX3Gc3Zcor/91OqwbR4wY7B48eKhos9qkSCwiJzthp4A30B4LQOKdBR6dXw479kEvKUTKrxAp6B+SlF4D1nPqQ9RnkiY5TC+qk0KKkDjBXo2FIVGQpqgcfhuWjEZRNJlisZqaluqtW7d/U1FR8/6sWbPKTj755L0aHho07AUcS92IJsJlt9vQVjB6NgLiFGM2X9kLFeM4qBiTTCi/6AegIf78888PuOyyy4764Ycf7KqBO378eG9NTY1d9WoMHTrU297ebqbxLx+wDyCpGDt2LHTXYM8NN9xQBaKw7qqrrqpXdtOaJjntFqOfpCklJSXsdrsNDLVTiRoJlXLIfoG/W7NmjXPZsmXsbNsJfGdM5vDmm29mqmF3DocjysmJa2trrXt7Jnr+br311soPPvhgzXXXXVdLrxK9XcruPYLPyYmQ8S2M/BZ8Rob0tbW1GZmFUDmst4GFSm1bSaKEgJ9jegMevyfUfvHFF+/Ts+8PNALVzYBypIJkXO96GCjvQkG+YjIZ5iclWdYPHJhbP27cyNDo0aPE/PxCwWy14muz1xPGN8fM+GCUy56o9pjP61Y8U66Y29MuuVztIE9u9ipIfj/HJHC5M6Fi1rfOhIoEgfKjJFY0oBKE72AXsgRR3xFDz2FQgTRFpCAIkz8YwBLkiATJ540F/J6oD+L1exmSGYsoiSHCwXCMZMtmc+jy8rJJnCLJybZGnU6/we0Of97U4n8xFLK+kpeXtqKgILlZM8T6LdiwMLsevUz3QR6F/BSyGoKS1qHcew2gpwKQ77D6IfTUygEDcmrHjBmly87MFRimGgoGYwEvk+H4IR6QKU+U3nGG9fmgg4LxjH0dOsifoHcOh75JrOsgS3EPMtexWSZNsoAwhaKxUDQCWzUcjYRRh1GPOYzfbjfqUf99ZSW1W0u2b5vf2FzxwWWXnVuPd9Trvp2GvgeWI4DlqcnhcEbY2UbSFI0GUWciunA4gnaI3qiYXIb7CkhSQATsIC5jjjvuuGNo9CeSIHo0jjnmmObq6mrbCy+8kN/U1MQ5NnU00mEnSQ0NDUaeAwQqQFJRX18v7+8KJBMvvvgik/HIoEflt7/9LYnT+iOOOMLLcVb02nAfz/nNN984n3766Vw1Sx+3Yd3AbH/MfMe/9wQmUdiwYYONz4PvpgMJCeL+TTwHCA07TkV+u84gKfz0009TdxfyRoL07rvvZjzxxBPDiouL5SQayi7YJSHhk08+SZs1a9bUG2+8ceLtt98+jPvpdWK4H96RPImxcrh8PJ+v87X4HujNcjqd0XXr1tk3bdq0T4kn+Jz5+fmB5uZmE3Q9iqleSk9PD5NQ8XmVw3oj+DHVDyq43Z6Qp91bH/EFaZN3uw7XCFQPgR8LisEPKcL6x1j+G2TqbavVvCQrK2XbsGEFrUcdMTY6euRoMTMzGwrGKIUj4VgQZApGi+zZ8NBw8THMr10eN4UKIof6ud0uCRWfohAqZvTbmVD5fMycFfdSkSTQqOlMrNgjK/fQJha5vgjcu/wcFOW5+HwMxVNJkjr4XX7uqISl3MsX9zCFQkzlLHm9DJf04j3Gx39QSGgVbxOIFL5NAKRJHu8Eoysck+xWuy4zO1M/YEA2FGuKx243l0mSsKK9PfBueXn1v0tLN7+fn5+0NTdX9KIc9KM+RQ2dkAYhaaLXaTvkDAjHOx2SBBEHA5RLdvpshbwF+Tw52b5t1KghgaHDh4sWsxl1JBYLBHxy6DElHm6sjN/0gkh5/SBS1EEBXZBeKf//wvv+V+fwErr5LfB8FJksKXVenUpAuaZCmDieSR6zKHd4yBINgjQFmBWTiV8ko0UvJiVZYYT4G7Zs2b6qrqH6tWZXzaLZs2d7lMtp0NBdaIU90Gi1WkIms5V2Asoms/eGUNfCLKdyGF9P1JmeAsPQfve7343+7LPP8jZu3Jj6+eefZyamI6fhf/fdd1f8/e9/X7dixYoMECkTiYvFYpGYkIHH0qMCY5/h7DoSKuWnO4FEYfv27VYcs5MXhAQN59lpnimCXqKVK1cmv/HGGwOWLVuWzN+//vrrWaeeeurREyZMOHHGjBmTn3vuuVwmWlB+shNISJ5//nlmoxu+evVqB7cNHDjQT08Mf8MxV7w2sItXhhkFQX6OJIFLJEcEf3vNNdeMvvPOO8dccMEF1dgklZSUdIxP4vO//fbbOZMnT26ENOMcmUwjTiJDL5TVao3ynZFMPvnkk/l4luNAHqdPmzbt2D/96U8DOyeK2LJli/X+++8fhmMHdH63IIOGRx55pODVV1/NSvzdgAED/CS6JJl8ryBQIew39WICJdcW3GvH+Kfm1hZfq7u1IuI0cFL6bodGoA4B8DEjUJLsdeLA8dew/gIq3Qc2m3lFTk566ZhRQzwTjhovjRwxQiZTJhgtkhCTPVN0QcYNFzfDZ6Lt7a4YRPZOuVxuhVDJZGonQhUKMVV6oINUcRxVfNxCFEqInioIiQUMnBANHRCMEI0dCraThMgKXFHih0uRq9fmvagiG0vqvSr3K/c0Y10mi/ybIh9LAslwCBpQETRQQTnrIb14eK8kSxAf3bxM+hCViZOXKec5rikQDfhAmrAvIGfSC8TYuFntdl1uTrY4eGi+lFeQ7k1Ls1YYjeIqrzfyGQzNl7zetpefeuqRL0ePHlgD5dftbmMNvQZsFNmjdwHkK8gREIbu3QPhOKc+A6XRYS/d55C3TSbDd4V5WQ1HQS8VDiwUaSREYmF5fJ/P51WS4Xiifugkr4+kiiHGrEsBCXWFegc6Jj49gxpqrHZidBAcSEfHx270i1r/1eMSdUAiWUpYlwkTPcLsQIp3kHAqgRDqOENsQZzCgTiJCsfDbe1JVr3RqPc2NHi2/+lPf6w744zjx5988rRykCdcSYOG7gXqF72+1RaLvi05yQkChboF4iTPGYg2CmUT7VUYZZehZ8qPegFo9G/dutVSV1e3kwHe2NhofOWVV/JOOumkxsWLFy+fP3/+Nz/5yU8aVS+QCjyzbubMma3jx49vY5puGuJMmOB0OsM4p5leFRItkKoIrtVlpjgSogULFqQVFhbuU0IAnn/MmDGejIyMAEPlOKfSl19+mY57NuM9iz/88EPGH/7whyNuvfXWESQoys86QL0HwuTD/drKysrk/fSS4f5UDxRsBj89ULsQKCZ54O/Xrl3rJHFTNkMHBoXrrrtu9H//+9+CRx99dOORRx7ZHg6Hxc2bN3d4h2B/iLhH69SpU1txf0WZmZmBoqIiEkcdiGKUY7Hwzkz0Kr322muFeK6UqqoqO/5OB0EcyKx7yqlkMJwvOTk5BPJk5jg0ZbOO67/5zW9GPv744yMee+yxoQwZVD1yfE48oxE2pkwucQ8hrBt6aQgfb1oW3j+FToj2tjaXt9VV7a+pYUdmt0MjUIcQKPyyVwrLEsgX2PQS6sMrqGTzHQ7r6vz8rHKQKTfIVHTsmNFCQX6+YLPbJFgv0C0xGC0w5DkmAYTK7aaR796JUHm9XJJUtcVQbkCcZE+VTKpADmShgaPMQSWPYWDqdL9s6MTJVZDzvcDIkQ0dVUCwmFqd21RRDZfOoho4e5Oufpt4/sTryNfqvA3Hq/vk/bzvCMghGiHFaILExy3Fn9sryUYehGnlGY7k8dDwi8/XFZ+ziwkgAlEvDC2SpXDQB5UejgkGvZTkTNZl5+aIAwbm6/ILMrwpabZKvV74IRyWPmtv97/a0OB9ITnZ9D4ag41Q1u3a5Lf9GmxA2Ls6EfIm5PeQOyAXQeh9irdAfRDQS0wnzNTqb6B8f2KzmTcOH1rYNm7cWDE3O1tgkglJihOpeGifJ+b1MaNoe8wH3cMEOG4ls6jSOSF34OxCqPxxPdMhnfTLTnU9ob5TD8jHc13WG/QmMysmiZPsUcbfrP/ydALRgN8XCzDk1u+XPU4ycYJQFyclOUSn0xwKBsOwI+qWFhcXvf7++2+95Ha3H4PnP42vg+9Eg4buBMoeSqpUCvJelZKSGjEajewuR/kNy+QpGA7rAuEAynhYzv6q2LOHFTRIOe8RSEgSOx1UcPv777+fAVLkvvbaa2tBVnzTpk1zz549uzEvLw/NcZQaQzk67ok64YQTWujVoCFOIsAxPaWlpRaG7vFveqTQFnfpESLpApGwr169OolEhOdOPH9n4F3reD+nnXZaY0tLixH36Xv++ee3bNiwYenChQu/uemmm7aRwM2bN2/Q7bffPuK7775z4J6VX8cJ1M9//vO6ESNGeECSRF6roKCAyRXkUEJ6zGpray14nl1saWYePPfcc6uh+3YKE2Sq9S+++CIfz2i85pprJv3xj38cg3flwzN1pG9PSUmJMtvfE088MQLvdQLIkpWkivtI2viOoLSsfMcXXnhhDQhrNe8VEsP9eceNG7cTYWDCirPPPruRY8xIiPhdSkpKLHfeeedw3IeBGf+ys7MDX3/9dRqeR/Yc8jdYiPRCkQBiv5w8g7/l/l4GvuBEEVtb28Ntbe3VgYC7EfYYWovuR5eFVEPPAx9UggQhDXPmzKHRtQWVvYyufaNR77bbLMG0tFQpKztdn5KSrreYzdjNAaesiZIUxX/xWGko3WhEF46EdZyHKBKhkRKUe7RAIGBMBGWlzPAApiDm/mg0BIMlJEQY9S8bHBFZohSeC+eNQLnx7zANFA5oZW8YBNeHtYL7wF0wBWsU653J0YEKjCDch/p3vPct7gmL6fCYuB6sJDw/lxTcow53jGcLy41OJIz7BQMMBQPYFkTjg2cPk0DxHVACfC/shWa4RIzZ9EAc8TfDJsIxvkvwVJBcQbJZbLqk5BQhIz1VyMhMjaSmONxWq6neYDIU4VJrI5HYV62t/q9SUy0/WCymmuRki08jTf0ebDjY+1oA4QS4t0I+gdwGWQ/pF98f5Zjih14qhc4pwaaI3W4R0tKSrQ5HChpXQaA+YW95NAYjD/WORkcIOijCbVH2njOEOKQsoZuwPy4c4wGdgyVEiFK3sK4r+kX+G8I2mvWfIbkdegGqBwLdE58rR9ZZuBY9y9QBrM/MdCrrP9TpcBD1OhKN4TqxMDNF4Ncw/oSkJKfocJhwRkNja6tng8vl+szna1g8bdrkWhgXTC1fB/kjZD5EzrKlQUN34t577w2gPmQbTMZCt9tj8fr9Aoq9oDeIgkHQCwa9QQc7QOBku3qdqBP3OnNPz4Lep/Xr1ztAdsJHHnlkh3FOIgTykUPDGrZLjOSAHimOQzKbzRLH+JBosL7ScOd5OBksPSE0yBkiR88QCcI555zTyHO++uqr+TNnzmwYPnz4Ll4mGu8cx/PUU0+NwG/0IBMkWyIJF++F5+8s9BRxEt/q6mrrxIkTsaldTyLGkD+QnHaQo3be9/Lly7O3bNliwznl+Y/U++WSYYBpaWlh3jO2GRYtWpQOghMYO3as76233splYgmG85Hk8DeqMEMg7st43HHHufg++Ay87qmnnloPItkwY8aMehC3Eugv6ZNPPsnD9kY+D3SbQM8Z9BWJEpNs6JnynYQN7860ceNGZ2trK7PruXFMDM/nBCFy5Obm+kCoqnGsW71/Vfgd8O6tJFp8V/fff//Qzz//PB/ns+D+g9DXIskgruGnl6utrc2wYMECPqefhIy/X7FiRSq9ixxXJX+Q3gH5vQJsf+XwPdqPJWWlLZBvfV73NpBlksFuh9bD1ssgSRJ7K+jK5YzagyADoXxyJUlIB5FwomCYPR6vob3dLXi9Hoah6UigwCz4WwGqlvmRBTJjKDSBvUUkXvgDalmeuA/bRJ2ek/gJogANreMxIq0iKmv5GLlY4Gc4G9a5xME8Xl7yb54yXnywXVnjSvynBLeq2zs2ylBLeweYdQgLuZNGMUHjvwBxii/kf2TyRv4WP1reDqOIZI5ZcPBHVH4NNNR07CvCNlBKHotVGmZ8RfLJ5L8J2FM0qtgzRnc/xAaxRE0mhlmIbtTFFpysHtetDgTC5W53sLalxekaO1anZdD7cYFVKhXyEwiz6u2APAwpgsjFtL8ClYbjFYahvE9BPRsGyXG5go6mpgaxubmVHl7URrRbrLVQGAZUKhh+WBp1RhiEehiDer2RukjWRwY9dYZe1jci1mU9I9f4zvqF4AqFdZ/jFlnx+brjuoCdK7xDWROwg4WbIXL9BmUS8B+/HOt2UpJdZzabQjh3s88XrGhpad/g94dWjx1b2IZnkxWDAoa4PA2hAUeS3CONr4YfL1BI6T05CnJeTU3TiJKSMj0sWMFiNYlWm1O02xyi087yahNsVpPOYkUt6KgThx5MEMFJVEGePEcccQQnA5ZBw/zXv/71iI8//rgARr6BbSJDxR599NH15557bsvNN9884osvvsiFziDBkttLkgESIZIUHg/SYZw6dWrj66+/vp6V98wzz5z0/PPPrx81alSXBGrdunW2X/ziF0eA7KSCDDCcjWRN9iorh+0EnpPXBCkR6W1SNu8EemFAOEy0I+jdAYliVmX5fPxW2IdLGWK8FjbB9vIabrvttq30uv3+978fBkJFe4321U734Pf7DT/72c/K7rvvvhImclA27wTeH8ip/bTTTptmNBpjFGWXvA9kT05FjvcV4dgnvgO8M5JSEXZLlMSHWfPS09PlkDt+BzzDTnNuESBpIo7leCZ2OIn8JgwN5O9BjugBpC0o8R3xvHxuEC0Dnm/rDTfcUKOEC+b94Q9/KO2K3B5G8H0liq6pqTW8Zs36Teu2rvvA39a2rac6tw9jldSwN6AAkwawMWc8K8lUPiQL2zKwTEJFSgqHYxYYAwYUdNHrc0tev18XCZFUcPS0BAIRlc0T1FyZVKGGkFugDgkyiaLFIvdyUbBNJlU0cEiW8K/8Gxo16jaZDNH2oaHDvTSGFLIUX6AIM6Un/+C+TsBPWJJ3UjSouHE+I1s+WMT1DCwfbCXxiW/j65C9UbShsE0UaSLFf8NebJ0uovRQyxt5NtxjXKlyE9f53FA2zE4jWSxWAWRJMpsNUTx/kOMgcGQ7juX4lTropwqPR6gMBqXmnBw5br1LBaihX4NF2Ak5CnKzsv5XCMczBiE/GqBeWCBDsDoedXIY1Ei+xxNKYU+ly9UqtXvaZS8wjkH9h34AmUIdheowoq7qBZOJHTVxEiWTJ3kf1qlTFN0i6wuYQno99AMOiIM6B7WZ/8skSqn7dIFTM8gkikpBBi8vsZOInSJ2u03ncNhjBoPej6rfGAxGS9vaPJtTUgybYSi07qZO84LUtwzPnAv5HNIjDbCGHy9QUJPRhs8KhWIn7thR6mxobmSLLJhtDr3dZhNtFofgsJJA2XQmmx5kSvnhYcAbb7yRVV1dbeYEr4MHD+7Qe3gGeRzN999/Ty+Sqba21rxgwYKc22+/fccFF1zQPH/+/NSnn356UFVVlU1ux3cDjp965JFHdtDz8sQTT+Qz4QTb6q5AAlFUVGR54YUX8r766qsskAv9ns7dE6AXB+Sw+NJLL23cvHmzdc6cOcMrKio60rMn4oorrqi45ZZbqjqPCUsEPVdM/vDRRx/ld3WO3QE6LjZo0CDvxRdfXDN9+nTXwoULUzkmip6kPZ2HhOv4449vAgGswrX1L7/8ch5IcirDDZVDZMBO04Eg8zkbOEaLXq/jjjuunanjlUMON/iQfK8k0PIyDKK8ZVtRy+rVqxdUlBYtBnlq4YE9ga5LqIZeCVQIhg/JhArreVhSsqA80lHQU6BYnNGozhIMhUyhUETw+ryCx+MT/AGQqiBD9xRPD5YodQJOiL+AGLiFbLzAYEGJkEkUyRSMEG6PxiQYQnFPFm0aEiesYqH0HMf/lxEnU8pfiv3Dv9T9idhJm9AY4k2BJMl/xjfinrmkLUUvktzDzPcAohSvv3FyGMX5SbbwK94LiBIrPu+XZMmMlsdisbAXGmTJFIMhR+8RMyR6cKgLZ2nF4U24VgPsumrsa8CpPRCOB1FekoYfGVhkOaEjCcM1EI53eluRZsiPtlyg+jFGPgdLJs0YDsmF4ZPm90etaGD1ba429tjG9Y3sEqb+kJUBqhN0CJQKu2bi+gPb2KvSQaK4CuUi12x+BGznNr0Q9yrFNYO8Hj9lXJVBP4E04Ux6EwgTvU1JMbNZYC+sC4SqIRLRVbS1BTfW14eKjzoqhfNf7aR+ugANiQshN0KuhFRCNGjoNqD+yF4otGuzGhrbRhYVlzC0TDCaTKLNbNNb7VbRYXEyKoLeGp0Z2shwmEL5QILy1q5dm/TTn/60lmOKSCC4nW1yIBAQQZ6MMFidIDUD6MEBASqePHky21B53BKP2RPJYbIHjn8igYIRT0/RPhnoJFMkH/ydsqnbgG/DMGH5vCQc8sYE8J4Vz5dMgPicyi56ezp+pz6bvGMP4PUYWsdnUjbtFfwOHBPFe1DBe+b97Ok8/B3vS/2OROdnUEHix+fkfh4P0rbLuzhM4H1Q+G5V0TW1uCI//LB+26atWz4szEnf2JPJgPb5Q2nofUCFY/5MEioOPiSZohuZYUYpEGZTcUBn2cPhqC0Wi5oCobDe7w2KoUhIFwkFoPiCAscnoMLJipAVOL5kEA1KI4wf2eukIMrBT/hbsXNk00deQPgb2ZCRt8i06n9r/zvF/6AegGuyGYn/ETeadgJoXuf7gLKA9QQLJ6H3mr3aVqtZZzJZQJbMKlGKGo36EJ4mCGPLj596cZ9t+EELCFkjHrseDRIn3GP2Me7XCJMGlkyZIECYUe9cyBbIsxCG7fWYMu5rgL4gyUjFkt6aoZB8NNq5kNRgMGqFfhHdbg9DjWkUyYSKNZ06BhKnSazXrHF461EJ/8rVOU6f+CGMDENRwvwIVM+OzhEuOa6AnmSbzQqDwBIzGg0hg0EOvW3E5WpCIX0Z6ngRDmMWVHqR96d+M23xYxCOi2JmReoIDRq6DagHdizODgRCp+woqUhpaODwO1G0ms2i1eIQrVY7xCI4nQ6d2WTWoYnTCYeBRL311luZzNKWnp4ehEFao2TB49xDHBeTsnDhwqzy8nJnWlpa4J577tl68cUX75KFr6+BZObLL79MJtGYMmWKm+O6lF17BO0oZsEjiTr++ONdeGe0K5S9GroR1OWJ5ElioqJt20oaV6/dsKCxrmXJHXfc1IrtPQbtq/YjoOIy5E/1UpFUpcFoyTQYDCRVqVhPRkV2wn5hz7o5FouYo1HBFI3G9KFQRB8Oh0QociHChBRRJp6QE0ww64ps9MhkBz/k34SsHbldhhwwp6xK/ytXirnyPwJEYyhOgFTwYHk/DKdEPSMbSviP5MhooifJJHE8BUiRzmCwSCBIEgymqF4vRvE7TkpIpe7Hz0CUJPZ+uXEOGj8ukKUW3HYzdFqb0yl7lzjfhHrzGjQQNE04I/xkyOUQltLnIN9AelPMd68D6hvHSVHnDES9Gox1TnRJT3lyOBzh2E1LMBg0BgJhIRj0C6FQSAgFoGOwA/pEkPUE6r7EThpdPNQWv+VgeokhxgYDdICR4xQZcmtivUf9N8YMBgH1WO8DaXLhVK2iqG/C9Wp0On2JxSLQGvUdRD3n9x8F4XioP0OYOVXTGRq6DSzjkNFoX89tafONLS4p4rw7gl40iDYLyZONqb4Fh8MhWIz0Qhl04FGMxD+kYDKEBx98cPD7779fyHE0sClkrwfsA9nTwXFPo0aNcl133XUVZ555ZgsTJSg/7bNYtWqV44477hjZ0tJimjt37tazzz57n4xxetsuv/zycStXrszAO9sIMtm0Lx4oDfuFRPIkr6Me6WrqGv1r1qxfV7R9+ye/+92vdqCMKhZozyDBXNXQH0EFjQU9VexVZ3KKFBQqeqdo7HA8B3vAZIESt2GfFZyIAwp5PH4XNeBvPcqmHksSNDE+ADEqMIyGyhPHYJ3lOD5mCYSMjQL+jid+YDFTQnjknmMQHaVQi9hOg0kvwUACOTJC2DjoaUDF8BO5cuBvkCMdB3WGcJmQXi97izhjOWOxGYrHQa3MDMTJ0qjkGPPKMB0exwHg7AHSFJiG3YGFMwkyEjJbWb4H4aS4P+pwvf2Fqm8gNqxz7CY9eZR01Ndk1FVut8V1jM4MwmSEjmCALr8B9IjcJsntEuo/feFyI4l1epODrNP4fQDC+s6OkDaopAb8rjYU0jW0twueb77RBWfP7rbxitSDTE9/BYThfGUQDRq6DagXZrSjp2B1RnV1Y15pRbkQDgRFk8UimC0Wvd3qEO02u85qsQtWi0VnNjPpESrJISRRqG8yifroo48yFi9enNHc3GwGsYs4nc5Ienp6+Iwzzmg66aST2lJSUvqNt4Xjfd55550MJlk466yzmhPHfu0J7HRetGhR8nvvvZdz5513lg4aNOhHNVb2EIDtcdzA/J9IHo9X2rRpW+X69Zvm19aWrgTp7Uh20lPoHyVdwwEBSpEZ/5g5h6oYxoxkx7oDBCkJSzuICz1ZqtCQoMjrCsGit4uGD+wikaRJXqfAoJENIuVv2RjCQin05Fsyw5JIkvA7GjsUZsiRhWQJ9xDGPv7NlK+clI6eJZIkGk8UmSDxOCzlc2CdlUmDhn0Byye9sQMgMyHTIRshr0OYXY8pHDUcJFBn5VBj1E2f5OT2AAD/9ElEQVQrluy0SYKRkYL6zBA5Tk5JwpUo1BlqA8m6zToexG/VTpI2LrHNh20My+OYxp6s9/RKPgRhmuUHID3eMGv4cQENIj22ZwUCoWnFJRVJ9Y0NOikSFc02m2ixWEW71S6TKIvJIljMcRJlPMQkSgXqnK6yslKeSHbbtm22119/PX/y5Mlt119/fU1WVhbra78Cnxf6Rflr30EixTFDyp8augcJdmScOFHwrnXl5VUta9duWF5aWrnw9ttvrsH2HodGoDTsFlAcKgGSPU9QIiRcVNlGrDNkh0v+zf3yEsKlvI59NJxkAgWohV4lS3LWFOxXt7GXRiZPEBqucopTQCVFPIaeKU0haegOsAOAYwY5aepZEJa7VyHfQbSxLj0M1OsO3QJhRZf/Rv1W1+Ohvv9rKFWdcTjqP/XZeAhJ1JMQhvLxfjRo6BagzLMNHY3Vs1taPeN3FBeb3K52ZqsUbBwPZXWIFptddNhsCokyyaHsRgvrSfwchwoMv33kkUcKFy9enMnJV+vq6izTpk1rueGGG6qVyVc1aOgJyGRJEdV+lDjnU319o2/9pk0bSou2fgYSv7UnE0ck4hBXPQ0aNGg4rKAxTI/COMg5ECZf+Q/kMwhDPw+Hga6h94OeSoZ3MqnI7yClEA0aug2wBdkpeXxUkk5vbGwdWF5WLidh0RsMshcKBEqwm7G02HRWObzPFPdEGQ8tiWI2tmeffTZ3wYIFWUwowdA9prVmkoX/hedr0NCtUMuV2qEmkyjUF11bmyu8bVtJ0bZtWz4vLy9eM3fu3EM2XlkjUBo0aPgxgLqO4WPDIDMgEyDrIBzrVALRwvU07AksP9mQeyGc5uAvEIYUatDQbYBBmAI5JRqNnlhd25xTXlEmyKnN9UbRZOHcUMzOZxdIoiwgURaQKCZY4ZioQ5lYIhKJCJyygJn2enPCCBrYwl7YJT1qTPzAVN3M6slt+/I7DYcUMmFSRF2XvN5ArKiorHbLli1fulwNy266qWez7nWGVkI0aNDQn0Edx3E2HOc0FXI8hMkHSJxWQbRwPQ37Co7PIvG+C/JPyAJIrzUeNfQ9wHBnCGsmVs8IhaJTq6pr0yurquW5lMwmkxAnUVbRzNT9Mokyg0SZDwuJ6k4wGVVNTY0pMzMz3B0Z60jwWlpaDLFYTJeTk7PHcVmbNm2yLV++PInjt0444QRXWlpahPNacb4jriuH9VqQ7PH98VkbGhqMJINMXNFPxl+pz7ATeeIzB4ORWGVlbeOW7TtW1FXXLPl//++qmkMd4t1Hq5sGDRo07BU0eBmiR+LETGocY8DxKy9CtkP63YBnDT0KNuBMYsHxc5xklwScCS00aOgWzJ07Vzdnzhym3m+FLei02ezpUUky+/0BKRIOoQTGdJLAyeaxjHFIsIA1zs+o13HKD/5Nx0lfc55UV1eb/vKXvwzy+/3C2LFj+fzKngNDRUWF+b333susrKw0H3XUUXv0FJM8PfXUU0O++eabtAEDBniHDh0amDdvXmZTU5Nx2LBhAVFUh3H3TjQ2NhqZcn3Hjh3Wzz//PH3ZsmUpkyZNcveDVPIkQzJh6rSUwuGYVFfT0LJ1W9Ga8rrapY03XFl18mEYH9u7S4YGDRo07D+o15hCmwkiroJcDKmE3A95F6KNddJwoKAx9jmE6e1/BuEUEBo0dBtAHqibqmC4L7VYDBsK8nM9+fm5ksFslsKRUCwU9Mb83kAsEPDHSKyCgaAU8Pt1wWAYIunCYSi3PqbdSHgWL16c9dZbb+V9//33DpfLdcCd+/TGFBUVWT/44IPcNWvWcHqKPSIlJYVeryjIm4GePq/XK65cuTLlu+++S2pvb+/VTgZ6YrZt22Z95plnBrz55pt5DQ0N5lgsJs/d2cfBR2Mpju20jJE8RaXGxua2kpLy9fX1Nd/kpFgq5h6m7MuaB0qDBg39Bey2pEHLeZx+oghDMN6AfAJhGmqNOGk4WDDsk7H2syAkUkwooZUrDd2GuXPnSnPmzGEZ8xj0gjXJ4UiJRSWzx+8VIqEwvU+wMKnuYFNyBaUP/2PJORc5CbXY4YnqC94ohtzR+8R06M8999zAUCgkTZo0yXMgnih6jHAuccOGDXYQMdMFF1zQuCcvEsMGSUIcDkfkwgsvbHA6ndFPPvkkEyREPPbYY11MjqEculsw5I/XMBqNh1QP8P1wDBfenw7vq/3qq6+u4z3vLWyxl6ODPIEVsZTHSJy4LRwNSy2NLldZaeXG2vqqJSUlOTt+9auzDxtb1DxQGjRo6A/gnGSDIGdCroYcAfkUwsH+KyCHLDOPhn4PGicbIIsg9EKx3GnQ0K2AccxJaTfDMF9oMIjrCgty2wvy8nQGk0kXiYakQNAf8/k9kj/gjfn9PgmkQQoG/bpAIMTxITCsOTaG1qhywl4KWsZLliyhxyfV5/Ppm5qaTFhPUXYfEAYNGhSYMmVKG8nF3rwxJD1paWkheqK4TgGZiobDYdHj8ezVyUDy9/bbb2dt3brVynVl8yHD8OHDAzfddFPNrFmzmpkNMTs7u0+SJ5ZTkiQKmBMdaTFdFMtwfFckDPLU5GotK6tYV15ZtWTbto075s49+bCOUdMIlAYNGvoyqMM4CeVJkCsgzLDHSXD/DPkIoo1R0dAT4FgoJpFwQRgiqoXyaeh2gEBxHsRtIFGLTCbDmsL8PNeAggLJbLWBHIVAnoKxgD8Q84NMBQMkVD7JFwiATAVBoqIdIX29LaKLoXLKqmwpNzY2mtxut3HgwIGBJ598ctPtt99eRu+KCob00bLeV5AEJScnR5iQIvFaKnguhvpxXSFM4D4RXVtbm4HJF5xOJ/hTWPB6vXslUAz5W7x4ccbq1audTPGubN4JPU2s+IwbNmywvfPOOxk//PCDXX02IvFZexv4RZXPStLENebCYLheLBqRpCidrdgXCodjTS3tTaWlZWsqqiu+9Hobts6dO/ewzzmmESgNGjT0RbBBYFryiZDLIBdAGAf9LOQFSLnytwYNPQE29lWQ9yGcZPcEiNaeauh2KCRqOz1RFovp28KC3KbBAwtiIAiwLqNSwOeXfD5vzCd7ovwxvzfujfL56I3iuKgoDHgJ0mGsHlbQK7RmzRo7s8Xxb84ddeONN9Y88sgjm04//fTWKVOmeEaOHNmRHZUE5dVXX82ur69nlIFMCGpra+XECQy94375wE4gMeK5SYw6o6yszMzfM1MfiRrD+BQiJ4fi0QOF+9PvaQwUScmWLVusb775ZlZ5ebm9qKjIpj5TIkAM9Z9++mkqSE6PkBi+D2YS/Nvf/jb4rrvuGvPEE08MLCkpMSu75WcFubPzWZVNvQIyW8I/JE54BPlPEP0YPlcsHNJJWMd2lNtwONra7KovK6v6rrq29cutW9ftuOGGG3qFl01T+Bo0aOhrYOMwHELSRPJUCOEYpychayBBiAYNPQ32gHIuseUQeqG0UD4NPQKFRBVj9QujUf91bk5m1eBBg8KZGWk6Ua+TQEpk8uT1k0TFxefzSSAXOp8vqPP7d/ZGHU4iVVxcbFm7dq2T45SUTTqOOzr++OO7zBzH1Nz/+Mc/hixatChFIS22P//5z4Puvvvu4XPnzh3y73//O5dEhsa2CmU8UsxkMsEg39n7w7+XLVuW/M9//rNw5cqV7ITTZWdnh3hukDQTPVD0XuGdiiBQXZIOHrt8+XLnM888U7hw4cJMXqu6urpLMkeP0AMPPDCcZC/xHrsCySXOsUdvG6/NlO9LlixJBlGy8D1+++23SVu3bk0qKCjwY5m8ePHiVB7L8zA8Eu9vAI6Rn/Vwg08WxT9yOZRJkkyWZPIUDkty+B4j+fRCTIpEw8Hm5rbKstKqFfX1NUsEob0U37zXpJbXCJQGDRr6CtgbmAs5A8JwvaMhGyGPQuZDGFa15xZKg4buBUNEF0KYnY+EXgvl09AjAIGKQaogi/R6/cL09OSiwYMH+XNzciWzyaALBwL0RsVJVMAjSzxTn+qN4tiow0+kvv766xSON9rXeYo4wW1ubm4ABCoD5EFXWlpKApYC8uD89NNP80GmRkEGL126NCmRLKkeqK68QiBYEs5jB4FK5t84f4geqLq6OhMt+tTUVDmEj94j+QedwHC5xx57bBDuKXPEiBEeiLuiosLe1fEcRwUSaCHJIflRNu8EXpOk6F//+lfuE088kf/ZZ5+lkkwpu3cCzmV46aWXcu67777hzz//fC49cwyBBOkLzZ49uzonJ8e/ffv2Dj3EdwDSat+XjIQ9DZY3udwxC79MmOISCklSJIJNUXyFWBSvIyb5QwFvQ0Pzjoryiq/a3LVLNmz4vhLP16uCUTUCpUGDht4ONiRs6Dif05WQmRCOPWG43muQaohGnDQcDrDHnOGi9ICOgxwH0dpVDT0CkCdO/tSE1aWCoPvC4bBvLCzMcxfk5ceSkpJ0MSkqhYKBmNfHsVD0RHliPr+XIX4gEtjmC+j8/nhY3+FKMgHiYwUBSmpqajKQOOwNWVlZkWuvvbaivLzcBjKgO+KIIzwPPPDA1ttvv33bxRdfXE7CMH/+/PyHH354qBoqR9JgtVo54arsVVJOJYPEbfr06a4JEya0gdwYSLoYwsftbW1tRnp0OIEu/6YXSvlZB3jPK1asSNq8eXOy1+s1Llu2LJ3nAQGyQsydPV6nnHKK67jjjmvEfTDFuLJ1Z5Asvf/++xlvvPFGwcsvvzzowQcfHIZnSiNhTASvjevaQLCyeR2QolS8FzPuP8SMg9ie1dLSYqIXi8ejrOhOPvnktnHjxrUzQce+vO9uB0kTBY8CIXGSopG41wm3EyNxCodjIFE4ivcH8hTwe1vrquvXV5bVfRFocC0/66yz6ufOndv1yzuM2G18pwYNGjT0AlggIyDnQE7kBoDZ9ZgggmNQelWPlIYfJVgG6f3MgHAs1CaIlrxEQ48BxmT43nvvbYB93GYyGaIOh9VmMpksgiDq/cGALgx2RGNdkmK6SIypzmPxGKn4NoHGrGpL0ylCQxv/y9LTKCoqssybN6+gtrbWBGNf5IS1ra2tBi4ZrtdZOC6Jnp3PP/88+/jjj2+mR8lsNkv5+fmh0aNHe1NSUoI4l2XdunXpW7dutYMkRLEtQvKxatWqZCaGALmM8DzqOXm+bdu22bA05OXlBTg+6LvvvksmQTvmmGPa6TXasGFD0vDhw72dJ+LFOxSwX7TZbOHs7OzAgAEDfBdeeGE9rk8Pj5yQgtdUr8Vz4/7MJEknnniiqyvPG0ibnhPg0puFew+BoGXu2LHDNm3atJaMjIyOkDV6sPBMzq+++ipj5syZdRynxfPhGYLNzc1GhvFVV1fbeV+jRo3y8PokU3wvuN/o1KlTeX3lbD0IPiHoDssYOSPLG+PySJxYBPE3PpME8hTjGDWJU58ZjfyVFAbRq2uobVpTX1O3NLCtdfPMa2d6Ud7j5+1lOATVRYMGDRr2G2q43vGQoyDsRVwFYbiUNp+Tht4G9lSPhlwHqYA8B9nJ8NKgobsBI5ReBerJI2DYT/L7gwPr65sdjc0tosfj1okgBAa9XjDojaLJaBZMFotgMZkEg8EkgHhBTPTIwHjVK+OGBB1+0qNEavv27ZZbb7111OrVq9MZdpaenh5KTU0NkrzsDiQBIDSpxx57LL1vO4GEBkTBtGnTpjQY4yKIleeSSy6p/PnPf17z9NNPFy5YsCB7yJAhXobtKT/he9OBaNjoYRo0aBDrqVRWVuYAYWm65557Sqqqqswffvhh1vTp01t+8pOfcD6uXUAyQ28XCQzf3V133TV44cKF2VlZWUGOvVIOk0Hv0wknnNB0//33lzIzoLJZBu+lsrLS9Nprr+WA5JlramosIEhZeC7xscceW3f55Zc3KIfK47c+/vjjtN///vfjQApD+C2/YZTX5LPg9xb83gYSFx4zZgyjNOTz0zt26qmnNoCI7HL9bkVn4sRN8hgnzoEr0EGqZNvDKjaC60oGg16HIhkNhaJej8db3tLS9kNdXdu6FSv+W9ubxjt1Bc0DpUGDht4ENt1quN65EBqlnKj0bcgyiBuiQUNvA00Hlk0uT4bQeClT/tagoUcAA5MT7nqwWisIQpvJZIzabHa72WS2gAXpw6EQw8N0USkCg1ZOZx0ffBKLCPybHikSARq8qqgeKa73hFcqJSUlSq8NVmMkNbg/PQiSYU/COZlAskJd7WNoGu83Ozvbn5ub6wMpC4OUBc8555xmkLJYcXGxtbm52dzpN+CVeolEh7/n3/TQHH300cwC6GYYn9VqjYCE+BjOF7/znREnnPI4K3mdYXT0apEEMaQv8Xq8vxNPPLF58uTJ7s5Ekd4wEKsh77//fgFIYApD8HCuIEifm78ZOXJkxxyGvA4JG87PsVCWpqYmC8/N9wMyh1PrJXqw8CyRxGflc+LZ2uhd63z97gDLCokTSZNMnOJLKSqXOZ1ET5MUi3ucJCnS4XUymw0SSHsoGAw0tLS41zY2ti3V6Tw/nHDC5MaTTz4ZZ+nd0DxQGjRo6C1gdr1RkNMgzGhWB1kCYWY9NrgaNPR2ZEOYGXIw5DEIyb8GDT0OWKZGSB5Wj4SBOsHvDxc0NbU4W9vaRZfbJZMlGM+C2WAQYPiLJpNZ8USZQATkJb0pO3uk9CBTsLe72+amV4RhbvX19Qx1M9F7ouw6aJCUZWRk0APjp4eImeoSx0Hx2hCBxymbZPBvhgUOHjw44HK5DCSbJE94LzsdtzuQiNK7xkQUXOc2eoxIeLgOQhTguUl4EsGU7rNnz5582mmn1eEYH0hgkNdlKnWQJ19OTs5OKbt5bjyPcd68eZmLFy/OmjVrVi3Pq+zeBQxH5DOPGzfOO2zYsF2ufzAgcSJh6lgyVE9+xSROghRPCEGvE+i6vORoKJZDI8qZSFblCQQCpa2t3h/a2ho2mc1SDUhmr0hRvi/QCJQGDRoON9g850M4CS4H4jMN+UrI15AWyD41YBo09ALQEOS8UFdDSiD/hmjkX8MhAWxUlr9kLIfBZh0bDkfHeHzBrJbmZmtLa5vo83plXcqwPpAoiAliEONEykKPihreJxMpeitg6PYYkTrU4PipFStWOKurq80nnXRSW0FBQY9OxvrRRx+lcy6pmTNntjJRhbK5A/hOOmbcu/vuu0cvXLjwu9TU1L2GrIEUikyh/vzzzxdyvNVDDz1U1NlLxmM4+TDJ04IFC1JBIm0XXHBB/THHHENv5UGDhInjmogYlvQ4oZXmtGQygYpGY1wnjZJD9eJESieZTHrZ6wT+GgiFwg1er39Le7trbUODq/i00ya1g9z1qba+21i/Bg0aNOwn2IGTAjkLchOEhicH4DO7HpNENEM08qShL4GmxA4IPacsz9MgWjur4ZAABihTnbdC1omiuMBiMc1PT3Wszs/LrR9YmB/MycnUmS0WejHi80b5PDGv1xul+HzueNY+bPP5/JCA5PcH45n7AhFdMCDpQkF6VeLGM43ovoa6ujojSE3WCy+8MOD777/v0XmRSGLeeeednMcff3woPVOqV6ozsrKyOJZJx6yByqYO8Bz0njHJBgkRvWlvvvlmJlOoc6zUeeedV99ViOHGjRttjz76aOE///nPfJCt1PXr1ycneuH2F/zWFH53fv8QaGc4rJMokXA8k14kFI2FQ6FYSJYg/g7EQFixHoiJok6yWg2CzWYOxmJSvd/vW+1yef7b3l77xbffLt4wY8ZkV18jT0Qf70/QoEFDHwXD9SZAfgaZCGFGvf9AmCSCA4U14qShr4I9zRwDRa8qy/YW5W8NGg4J5s6dG1XGRjXAoG0wGvUum80mOOw28CezUW806WOxqC4cCnM8CgxjCsdGxSW+Hs81TeNeHt8CAiB7GLgucYwU+AB2qRFh3RgZ1mNgqGB7e7tot9sjTIc+cODAHpt0nSGTjY2NBoYGnnLKKbIHCiRB2RsH/2aI37vvvpszderUluzs7J28VD6fTyTRW7p0aconn3yS8emnn2YsWrQoC99H/OlPf1o9a9asZo7DUg7vAJNSfPHFFxnM7nf22Wc3TJs2rXXixImepKQkxW+0F+CMiSclcaKgKKC88NkocmieLhLlHE4RKUqJRmLhKMtUWIriP71e1FksRsFhs4T1Bn2rzxfc0dbm+6a93buitbVi69FHH92C59qFOPYV9IEir0GDhn4E9sYXQs6DjIQww9AKyLcQzcjU0F/Azklmj2QHAT1SL0O0UD4NhxwgQNS5TiwHYjk6EomN8gcDuW631+lqaze6XC5dwB/AbonzJ0EY2iePk4qPi+LfclifkWOl5HFUMIbl8D6s6rhOXsDwPlHxtfZmMsUwPhITEMpYj2akA3gtphLn2Cq8r12IDuH1esXf/e53wydNmuS6/vrrOe63AxzDtX37diultLTU2traamRCiClTprQff/zx7U6ns0tCxLBBjq3iNwUxc+/TcyaSJpkk429lGZUz58UJFMm1JIFggzgxVA//cwZcsik5XA9rIIV6wWo1cBJkkEbREwmFa/3B6Dpvq3dbs7u88phjjnH3RY9TZ2gESkOvACv6nDlzKLp33nmHE9tRcQipqanCmDFj2JMjut1uMRaLcUCkLMw8YzAYhOTkZLkcu/C3Exo9GBSFiDEi6kN6IRqNiIAQ1ovyMXp9JOYwGFDfTajvXrnCGwxJsaglJllY+SFUUFBcMbvdzlnMY7hGFNeONTc3c1sMSkwaMWKEhHuSLr74YioBWREovUt9Xin0IBiudwaEk40y7GA15EtILUR7bxr6G+wQTvrMsX3vQBZDtHKu4bAAbSYHn6RitTAW0w2LRCKjwuFQHolUK4hUO4iUXyFSBNvWeGIJk85oMIoyiTJy8L9R0BtBnphwQiZcXP8foWIzSCKVuNSwe+A7yKnJv//+++QHH3yQ4yZ3Ab6JPNkuQ/qY1KLbiB+0kayQeDas0LNERkanIxf8m+tKCgh5GYmE6bGUyZOOJAoUK54cQifp9SYQJxPHOYVhdnkikWhNyK/bGooGt7W0tJdv3bqyffbs2fvmBesD0Iq2hh4BlTAJ0dixY2Uy5HQ6hQ0bNujT09PFgNVqlMJhk8HPDooYM/CYjUajKRCIGkUxCiVv0HMZjQpMNaoXhKiB6jyGf0x6HfaLRlwC+l0vMJcO/xFwFK4pQp1zIgtsEESUbixFMSbE5P0i2w/WeGgCISLFoiJuUhKxU4pJVAiSji0HyFUUGyL4GePJ8QNRF45EpAg0BNlYGEokjLYjgvNAPwhgYLqIRQ8+F8FNG4xhMRINCXZ9MIDWyWC1htyxWFioSopmZjbGSLo2bdrE1LO8VlxN9X8w9noKhGnJGXe+HsIxItshfSbjjgYNBwCG8V0OSYf8HVIJ0aDhsIDtMhacSZVTRRSgrRsBI3lkMEgi5Ulqb/fQIyV4vXLnIjPTkUSRHIFAgTiBRIFKkVzpjEw0IXur0CgbTTpBj2ZWJlEUNL9oPMG3ZKhkSl3XsDNqa2uNn3/+edrVV19dr2zqESjE6H+EiQv8o3qblD//P3vXARhVkf63991seg9JSOhVQAQVAcUCip2zd/Swnqd36p2Ns5zYxbPL2Sv2xqkoilIVEektgUB6z/b+//3evpf/ZtlAgABJ2B9M3tt5dWbefPP9Zr75RiRN/FwCghknx5WgFlHh4bBTyBcgicJZ0JSgZIWgyAkjTiDbPpR9C/SlCpy71uXybHU4XOWVlVlNEybId5mr1d0R/5Tj2CeIglj+ww8/KGpTUxXu335ToxJpZQaDHjVPj5qmg/DV4jyNIhDQQqJqIFC1KrmK+1qVUqZTKzU6tVql1ekMWghdBpIinIKT1SoF6i72ZEoF6BSoDbiRAgQJ1EhOuS6MKJEi4WXwV5DOQYppwVsQJAP2lTgAnsJdHBbOgHTAO1FAiOIDJAZ3564QL+e+IElwXCA4oFIUGuBLYHI4JQDBEADzwt8g/rEfhvsBv9crWAp7fSBOHq/XEwj43LiBSxFSunGiR+aXe3BPTsP1yDRyjzoUcstkOrdH5fcaZTK3LD/fba6vD5SUlATPPfdcTgbm87szmOWFCH9CKEbYgLAIgW7J44uMxnE4gNJoBALrwEaENxBcCHHEccggtt8CkcJ+NtqvYkT18Xr9mU6nywIypbXZHAqbrUXG+SyA0Oay01KlAKFSqWjGJ1djq1LrZPTah+abZn9onAUX6AKZ4iKpYTJFAhVepJeQtkScUAlzs+T19fXqzMzMTvcKCJ1FgKDWYJ8/BT1IGGpCgM4jECiciC1N8TjCREVI8KTnB1kiccI3wu8AcdB4cBTljXJXy3U6VRAk24tvoNnrDZX7/cG1Ho9va21tQ0V9fYltwoQJPY44SYh/unHsDvL3339fUVhYqNi61avSaKq1QZAjKPYGn09uCCj8hmBAboCQ1KtVcgPijRq1zqjXGxCn0eu1Wo1Or1aD92ggTCFbIW0hdsF1ID7ljCDxgSwO212T6VDoyihosU/GAuGLqi3HeeH34UlhhCMIqWdrV7T9vHmpJEzCCP/APSkXhJMF6iT8kcBuGAoc/CGNowAJhuQUNEFBAlHOiHbB2PeTaNEmmAgF+FcgWT5/EAdkIFd+n9/v9yJ43D6PG6zL7fcF3T5/wImnOHC+EwnCvtwBOeUyqnU2g0HuampqcpOk6fX6wPjx4wVRyPfmC3RBMC+TEDjiRC9ktQh0S74YoXVV9TjiOExAU77TEMYhvIdA9/x7rLuSTIo2beZofkmJDvths2b8VkCeKBsaAkq93qvQarUKmjf7NRqFxu9X+NVqRcCuUuh0UNQUXrnSp5B7vT4oPlouwEkZLBekFQSO0agMOoOakEnlD9qhMEHgh02ctVCgbMGQOlEjjNCzD0nj8QRdWm0QWnNA0aALmM304ubiIp8htBkhvJtg5iyNuDMtXVhmHZYQvzGa9lmw5RpmvaA/F+G7yHO5PEkOh9MAMqVsbrbJULY4PyC0wfxm2J0ZHp0SRqGENhxKgkwNxRrtOH5zRIImfyq20ULbzsB2mKZ+hESkGCe1461NfBz7hEgdRyBK/I2tYGQX1m1EwhTeEYgSdBnqMDTQ8aFuQ2OhziMoO0KvsRAXBIsOjzZBtaOZXgDlT12lEaftBAncFHSrSpR6Z2ViYiLnOLXRpHoi4p9qHEQrUVq3bp1Gq00x+P1Os1odtAQCcjPEnAnkxyBXKY0ajdKo1+gMUOQNAHbxT63m6JFGpVSoIDRJiAA6nyEBoiANC07+FoUvH7lbQRk+hwKg69VB6d2I3b0fxE9YXgk9OtynksIhcVKrQIgOjwJBH3t0giBYkFNByK6Ax+vxeNzeoMvtdju9Xo8dgsmJ9scekJNghZxyRdCplmnsCoW6WaHQ2f1+s2v8+HyawnWFUSuoaYKieCoCm8flCD8jbEPoMbbPccSxl6DjlEtQP41Wq/X5jz76qILzOkGIFM1qSNqaGg3kCgfxNS5XUBMI+NX4rQoGw2bNNGeGrFFziB5yQrChwr1Uwj/EhzumqI6GlFRt8ZtiCmJXTYGrlNORQBAil6bMOBCSB+U4LOeWPVq01BEsdtj7A0EjV3LCA2QUlSChswhCDFteAFWKZjvUuiCOhNkPftyf8kc0c8Z+iCbPKr9fDsnn8/nBwvyqkIqdSH40ED6Z1+fR6Ywer8bvlWk0HitEYFNTU3DHjh3BxKuvDq5FQu5F6ALy7LABCp9ziw3YTUG+Z2O/t88XKEQblOZ0eswOh0vT0mKXO52OkNtNMsUeTnxeMo5MqYW2noSJDij4yYXJk5ofIY4J8QKZwkUkTsJ3GCZSuAOaVHy1rUQqklARcVIVGwI5EiGRJUklkfa5RfZxNIlUKXyInhZxQCBNrOf458d+ENWVxEnQU1i7UchQT1B2as634PymoE6n9Wg0ahtOrfH5uNZdcCukQEVVlb3+7rsXOOfO7TlznPaE+Gd5mOGee+5RZGVlUbFVm0wmCkuLUqkzBzQgSsGgRavUmLUqjUWv11mMRqMZwajTafRot7UQfm0IEv4oOHQPQUiBKZCkThB0wh0gwIUf0aDQFncPKtpryPE+wkb4sR/gfQIBTtKk+1gIMw6ZQ375A/6Az+fjAXb6ej0+r8ft9oJaeRxev6vZ5fW1BP3+Fpla0awIqWz+YKhFr9A0c2mPvDyTG4Q4cJDMAflN9UG4AIHK4q8I9Ky3DiHufSyOng6hE6qxsFCRa7Eo7OXlatAHrSIU0vq9Xp2zwW745LOPRzfU1Q0bOHDAqvHjJ5VBl6SJsw51UwfZyU4oHeQuiJRaDdGqVkG4QrZCd8ERCFyVQqWEEkr1Ej/Do/g4TuEr/MEvjstDow2LUMFwCvtCnGDqHDZxllp9RAqMiKfjEOQDe6MBKlk064EahPcI0ygcCncBCeou/oYVMcib8AUQWtjleHtY58LVfj9/QhUTBqxo5Yy/kGP4Rytnr9/v9eAcj18WcNPMWSYPevBOHo/X60XeeNRyjccn83nwJLc6qHUb0sxue1WVR6/Xezdt2hRITEzsKabOXQooP3y2IS3yleZ9adgWouiKPJ5AJsotweXyGBwOp6rZZpNzYV4UpdAuS2SK5ElJ4iRaluDzFUiUSqUVSBRPFOZNRTiewFclfNT88GjyJxEqCcIh4LAkVvi6Wz9wodqFN1Q9oslSeJ9nC1Y1Qhz1ClRJnMC5S9hyTImVFX9YORFwLBTy4WScJxAoqlkkv3q9lm7IWW5+jUbjwsVNKK8dHk9ws0Kh2Wa3O2ptNmNzcbHcezjWw8Ph8zucIQdhUg4YMIBTOU1BtToRtSURtSpRqdQkqFUqi8Ggt1hMFpPRaDDpdDqDRqPVot3GIYhAtZYESehZgjAjSJZIJsJ37xhinRwdt7sb7s3D9urFYqCjAmB358U6Fh23V4ImLBwpDMMjWKLQo67C4SqoJkGv3+N32p1Op9vjbfF43C2BgLcFJMwGxalZrdE2hxSBRqtO11RZWemy2+3+TlQ8mOc0/TgHYSQCvQjRLTnnOTUgdMYz4ojjkEPQKqC/zZ07VwlZqXK5XDqz2Wyweb1GVEhjKKgwQjQaoH4aNQq1HicbwH7oIAena7U+X8DidrqSEhMTAikpqV61WqGGsqmCwsiOKdIgIEyH6AMnLHMlxZKsKSx/uc+6yz8AXylCqRRFIDbiXqdCqMxtanT4B2STsKXSRvVLklnQ1LgFhONkVrwESpofQUYmFcKL0taZPnz8NHD2+QPQ8/ykWF6v2w2iFXB7A5BwPq/b7/W7wPWcyBEH8s4VkCucoIAOt9fuMCgUTpfRyGESrzCSFSdY+wUUGj8hzpOiCWoSyioT3x9N/Hqh/UkDkUpwuz16m82psjsdIYfDTjIlfXbCbGXQfnybIFL4mKFzkDQJ86SoU4TJE0epeIzESXBWIegX0nce/vbDpIpgNG4l7BOtxApBiG6tB2EIZ/7/6V0OAteJhkiEWLWEXZIg8Tf3xY0AoaK1kiXGhjtiGcHfUBUQOAWJMRwM5rHwNAOhAooEKlxT6fQDpEmrlWn1OplWq/ajvNwajboZ19aiqpYFg/ISVNWKQEDbkJwsd6CshFc7XNGFP6049hYcXRo4cKAKDYe+oaEhyS+XJ8n9oSSlWpGoVRuSjGaT1Wq1JCQkmE2oKHoNuzjRdGMfRIkedkCWwi14NEkSaml4dxdExre3LyE6rr17Ers71h725ZpIMJ17g92dH+tYdNzufu/u3q3gMDy0EoFc0VLGD+kpaCD44wOt8vj8oFUuu9Ntb4Ym0gBlpAEF3YCyrw/IfQ2JWq2tsbHRM378eBq3d+iZEWDDShfNkxE4ykRTPZrsVSD02ImjcfRosNOJ3kNV291u9cCUfIPP15jgCQZNioDC6At5jQqBKCkNkJkGtVZr0Gt1RoNBp1dr9Xr8AGFSatUqDSQrneDQtEmhoJLInncqjhSvkqKI0KokthW5hwegxkF2cUvFjj8FwoUjwii8QL74A0oge8aDfkRi3w8y6vUFfB6n0+Nxu31Ov9/l9HsDDm8o4EKbB1kUcKBZc6INdCgCqhav19YCsmtPS0vzFhcXUzbFidVeAAVDaqLBljI/EeWQha86H+1OntfrTcNvM8iUDqRKabc7ZHa7XZgzxfZJ0CaEDgFx6BR1gp0E4f2w4wlUC/zmVrA7xRVCPeG5JGAioeIxtvG8jm8VQawYhF0cxlaqShKpaq1aPBy+ZI/oaH0UvtAOQOA3IqRrIuNaW3zWB27xRzgsbNnPEP5eAxwaFs4IEySxzoAI8TfrEX+LI0s4USBIYEychc1RJw4tkz/xoFIhDylVarlOD9KkDZMmyDWXQhGyoQxq8H5lfn9wu0YTrEI5N9bX19vz8/M52hT55octOviJxNEVce657ysnT05VJyW1JNhs7jQIE7rKTdLq1VaDwZxkMZmtFouFZnhs7LVarUql5sTisPOG1kY8AqxUsb6JyDhpP1achD39ltBevIQ9HT/UEIRQO2jvWKz4yLiO7BOx7tMKCs1w7xO3tJoJQenw+rxur9vpdtttDmcziFUjjjTKFcr6gEzeAHlc75HpGhW2nc5ly5b5Zs6c2Z6Q5IjmEAR6FktDoHMIjjptQXAj7Pbd4oijC0B+7rnnKhCUjTqdyupyQTHUJYRCLktIqbSA/ieoVBqzTqc2q9U6i8lkoHMcTv0MEyS1kmP1EKMKoQMKspTylIqiIFepLIaVvk4hRt1FTu6u3u+3TKDKB8VQ2A0ri2GCRWPngA8EC2IPyh75ld9Hn6g+n8fu9LihyNs9LrcNktCG81sg71pwmS0kVzYrfKEWi0Vlb2hI8pxySpxYdQQkUwha7JoQkpBfmSiLApCpbLQ5SSRTLpdX7/F41A6nS+6wO0GmnCEuCivcAN9rW0IlmPqJvzkKxS1/hzsX8BdxdEzBS0msOGrFesV7sI4JxEoC7i2YEqICoh7iicJDBRIl/pDeAuDlB6rjIsxfYkOgL+JXBk4T3mdrq8S3h4PhhhdkiJYn2MNXjm893MmAO/O7F75/8iBG0+kD9oV6geuwFUakGCNcE74+FELuhRQqhZxkSa/TyjRaVQi6oU+t1rhQDHZ8+nUo3jLwo20uV7BKLtc2NjWFHLm5cg/yNfxacbTiAH06cRwIcIQpKSlJnZKSYvbJ5ekqhSZNKZelGfXGFJPJjOjEBIslwQCipEOjDq7Ehl2t4LA5e2ooWPaAyBOk/Y7GRaKjcYcjRLHZBtFxkb/bOxbrnOhz2yCCUNEWOujzB0iqvF6Pz2GzOW0tdluzz+9vgEZSq1DKa+SqUBVayXqVSuUaMWKEX/x+uK4NiRNdM69C+AmB85yaEXb7/DjiOBSA9iCfO3euwmQy0RGDAV98EkICtOUEWUhpUSrkFjAji05vMJuNRpPFbDaEzZkJmjODLWlIjpQkSoKix17xcO/3PhGk6Cv2RV529Kl7/3axsbd1e3fnxzrW0bh2QaWUiiUVSCqbgryDBkpyBZlHM0GaBfqcbrfb5/FCr3c6PF5vC0ShLeD1kVzZ1Hpts8wfaNJoZA3sbTebzd59HJ3v8WC9woaVgHP5ODLFtaVSEbKR/Tk+ny/NHwhY/T6v0ePxazg65XR6ZA6HXYZGJ0yowtkKLgSihPuFiZI0OhUeZgrXOeowPFEj7lOf4bk09yPvwEFcL+f1KpIugULRjpCzssJvyd/YkUalgoEgT8D14SrCa4jw3wjsErErkN42CH+L4X28X8S3I0bi2yT4S5hsKPzHL04vBOcJcy/BsgT3CncWCKfi3DAZYvaH4/id+3zcDxMmHuN1PMa8Qfsdgjooh4yT0XseZFpArVa51WqlA/phE94VpClYjvSX4zE1Pp+9CbKS5nlx0rQHdJZwjeMAQGz41T6fwRhUOdIgYNLVcnUaGvQ0a1JicmJiQlJiQqLJYNDrQJaEOcf/35Pz/10y7UAq++gtsbs4InKfiP4dx/4hQuDuVrGIdZ6wZYMPCBFA5Hmt4HF62IGwpRCGduHjnAS/0+N12uz25mabvd4X8NbKA8EajSJU9cgjj1jnz5//J6fTaYdAX4BbcJ4T3ZLHzfXi6DKQTJkbGxv1iYmZCdADkr2BQDK0qyQoEklGg9kKpmRKMCcY9XodV1vQQqFQq7UaBb03QHbKVWElTFTU2og31qXdybu9lZMdOScSezoejb09vz3ElCEdwO6ui3WsI3GRv3d3/1ZI5IrKKM2YfF5hLqkg+iDj/ACH5j0gV06Hy90CBb8p4A82BUPyBoVW1qALaeo9nlCTTJZs70IeT7sMqKtgw5EpeofUYWvGbyvyOAv1KRcZnQElPwm/TSBOer8/pPZ4vEqXxyNzORwykFmQKjcKUzBV4y3DFAh6DIkV6yCJVbjjgtOyRLKF3ziBXRsgRogHG1LxSjXrrUSiEC38YZ2WC+/KLUevuMUBYSsRKQnhIx1gT0Aky+BHIRIYAL+EdhisRmCL+B/mNvwOBaaELzF8WtCPQ0pkARkQR54iSRM7BfBDIEgkSsIIU8RxbkEkIa80dCWv1shNJn0IOiEJVADyzIetE3lmw2fbgKRX4B47g0Fltd8vazIY5Hb8diEffAjSy8exB7T9YuI45MBHrPjhhx80paVVqTpdKCsYlGfrjcZUi8WcmpKUbqXHB9rb6ww6lVpJr0zhnpqwIPh/UDiggkmR0VuiI8ciESsujkMDSuRoSHHRW0LYxzciCF4RXBmxtacKgQf5/dFHj8zvo8s/b5DzuJ0Ot73FZmvatGVTcOVvvyUY9Np1xf36/ZLeq1dZrU7XMm3QICoUkc+LI46DAnyu8hdfXKFKTCxhL3gCFLTkoEKTrAjKk9U6ZaLJaLRaTOYECyWnwciRJTp1YGcTFLCwKbNKxdW2BYh3DdcH7kTJUQmRv/f1mIRYcbvD3p5/qLG3ciHW+dFxkb87fCxC3rUiLA6pjELuBYJyjs6TWPk4ycob8Lq9Lpfd7rTb7Y5mt8fTDN22Qa5QcR5pvUKlrFf4FE3p6TrnW2+9tTuT58MOrJfYsBdXgyB4+0VIRHwGyiDT7w+mYt+KYPL7A3qv16tDnqvsLrfc5fLI6CYdTU/Ix7lvwugK7kmPkSKpAkiJUBmEf4iCDiSQKI4TkxAJo1YCNxI2fBshLkyghCtBNnA+9rBFfHgEKly9KAraUif8kuSAAiRHADexi1wYCAWEUaJgeKX+YFDyXhlOj3AOuA+XrJXLfAJpIgXlKcIAVQBkCa8bfk7YbJWdAHg7/AHVwvuDFNHxA9fjkut0wghTUKNR+hHvUSrlLpxjR5aA+Cvq8C6VSHslzq/Hlus0uVaskPlGjJDRukR4SBx7h/AHEcchBecynXaaW6dNSEjz2Vy5SqUqx2QyZSYnp6WmpiYmmsxGvU6rVaOSCJORYxEmQIoQtjweFhQC9rSNRKy4OLo+YgnAyDhpP3IbHUdI8QKhosLBrcfjC6GRCzqdLigV3uYWu63e5/PX+OTBSkjvHWaDYUdFMNg8uU8frqQeeb844ug0UKb98MMPyubmZr3L5UoOqVTpUFDS1QplCshRotFosCYmJZnNYE56o1ELsUl3DpyoJLhTJmGKkJ3Cd86dGERJ2I+So0R7+8TujsVCR845HNER+RF5TvT5MY+hLFGUrT9bd2ITq7DsY2dS0C+RqoDf4/N7nS43R+jtkIXNXp+vKRgK1KsUymq5SlulCjjrmpqaHHuYQ3rYAflJPsIFezl/lmsFklTR5I9zaEmq0pHHSchmC87RBwIhDdoXtd/vU2GrcLm9MrfLJfOAVKEdkvlxQiBstoYg3D88OiWQIAEcQCY1Ctcy8COOQjEuTL1Y7kL1w2fB39gX+BbOEaslZUJ4j/h/OQByhm+Hz438zIDW0hZ3cJgjarhAGFXiJ4Z7hA8AJO3CPu8KjiV9gzyH3ypvg6uEDnK1mqNKYaLEESaQJPxWBXGMnvJ82IIwKR145xZc24hXr0Z+VuGe9Tif5vVO3JcjTGyfaZLa+rZx7Dv+//uI42BCvmDBAmVtba2RrkEDAXmuTqfJNpkSMtIyMlJTk5MT0PzrEYc6oeKqIKxQ4qVC7eMPKWJvt5GIFRdHz0JYWv8/pN/cRu5LaI2PViwo2AWlggsB448bLZvd7rA3NjY2OD3eahwvV6gVO6CsliVqNI3FxcWH5doQcXQe8E0JhGnr1q2Qh7okuVqdLg+oMlQqRZrJYk5OsiYlJiYnJJhMRr3QxRQ2Y6YJHj49qWc5fCuEWLJQ2Kd85bOEmDDaPVdE5H40dncsjs7BnuRK5PFY+61xlFGUbSKEnfZIFU/0+9uMVPldLo+7qcVmszsdjS63q0EhU9Xg0xMIldyrqE1MVDjmzh3onzkzrrRKQDaStXDhXtrjqVEGBuwLZn8InEeVjOxPBIWwIJ/N4EsGUCZdKBDUIP/VvkBA6fMGFOCzMq/XL/OCYHk8XrRNPnqjlQVRPsKIjgSJV3GwR0KEfAgwHtswlQqfzDfkydKl0b8ktN4w4ntRKBUCdyJIgvifPyFhBDIVflb4XiR1ak3YtTvJEed4afA7PLrUSpQCKpXai1O8eGe3UqlwIs8ceKQNn2UTPteaUEhZg0sacUuOOrmRn2x/aV5PpslR9ogMiaMz0Fr2cRx40DY/NzcX1EifDdlRqNVqc9D+gzGlpaQkWc2cy4Q4JSuO0PsRbvn50dPUhMqrVF7cRu5Hb6X9SMSKi+PwRKQglfYjt8I+BS4gxbVRKhjNFsqPbzLg94c8Xr/fYXM4mm22BrvTXqNQqXfKlKodFrV8OxrAuoEDB9K2WrhPHHHsDvSMd/HFF2uhnCY5fbJMRcCXodXq03QGQ2piQkJicnKyJSHBaNDqtGRMXESJ36YgIyNlJncitsT+xEVjd8fi6BpoT95I8ZHH28RFyD5C2ImUfxJ4jtSpRHMzr5uEyuVqsTtsEIdNPo+3XqZS1ARl8uqQWldpCrpqbDgSd0zRFshH1icyCtrncaSKxIqL+eqxTwcVJFYpyGuSqwRsTXKlUuf3+vWo8ppgMCQQK5SDCu2NKhgEwfIFQHTDjpPoEp+e6rgvhbDZZngfDEcs23CRSEXP92I0P4fw63E/XPdZfmFxI1Ih4Q8JWdgVu7h0gbCPQ3Kl0BEuECLB/C48P0mNe4RCIEr4HpQBnOvHPWkS7wuTJQWJEJcIaYFeSHJUh1DP3263zKnTyZxNTXJvYqJwDckSQ5wsHSTEG4EDDJImi8WiTU9P51A1SVNBYmJqTnZ2ZprVmmAxGOjsSXCDK5Em6cNn2Ujls7v9yK2E6N9xxNEeYglaxknxkduYcWha8NlyFcyA3C+sPxH0t7TYXU0ttka73QEypSjTGs2b5Rp56eC8PJoYhI3A44gjDGFEftu2bSbIw3RPQJanVimzDXpTehKQmpJoSbAkGHQCYeKCsyo5lAkqHviU/l9eUn5CCWpPNra3JSL3I9FefBzdG9I3E43I+EgZ1+42klRREBL8HVbMg0GPx++3u1xucCab3eFo9Ad8NTJ5oEKl12/XaLUVVVu2tJxyyinxkfoYIHnBRgoCsUJQI57ESufxeLilAmVGnBnZnoBTLcGgz4RyAbGS60CqtCgREDLhWiVIk7BF2eB+ckUoFFSAZAlbWrbhHkKdx6Nb6z6OcR/lTDNBoZzA3VjuLH/hFL6rUH6Mx98Q1LkgxVEopMRWHsTdAviNdk9o+/BbAcIT9OE9QZDkLhwjSXLitw3bZry7Dbd0eL1eJ9LHY1wexIPAjkjeg4HPjJOlQ4jWjySOzgM+fPmKFStUmzZt4poI+SBNvc3mhLz09AwgnR6gONKkoBIgKZ+4LFIBkMpld/uRiP4dRxz7g0iBLO1Hbtvdxx+2PCBRITmVCK/PF2hpdjgamppqXX5fORqYUr3etNGilZXPmTPHE58ncHiCMnLt2rVqhASfz5cdUijyNBpjtjXBkp6ampKcmpxiNpkMEJNqJb1tqVS09mmXMEXLxfa2ROS+hFhxcRx+kL6tSETGSfuxtjGd8hACocI+vvOQ2+PzcmiqxWZrcLndtfKQvCKo0u7wq/07mj2e+tNGjHDjG4/LxN2AcgCbyEAaQw+AtNulUqVxuVwavV6vAQERhqlxnPOupKCPCFzPSoMyIrES7hMOnCBFUiVToPg4lCQdY3mCIJHEKFBOgucHwZ0jxBELnGVHciOMIuEYSY+bDh3wXixbjihJZIhmeB6n0+k1GAycm+TDMY4g8R708ihsEYTvC7/DH1QcXQb8+OLoJODjp9txo81mgzKg6QvSlJ+enp6ZmZmRnJBghTagUapUgptxaaRpd6Qp+nckon/HEceBQrTQln4LQj2827of+VtgU9ylTkHzCafb52tsbG5usNuqZIHgDoVCvUVn0WwemJ9fh/oQd4Xew0H5+MMPP2hramqSPZ5gL7VakWs0GrMsFmtaRkZ6YmJSolGn44oMajkUDshIpbCOiYg9EaboOCJyX0KsuDjiaA+STItEZBz3pUC07sciVII2jLhgIBhyu70Bu9Plqm9oana6HHV+mbxSrVLulGmV2wIKRVVFv37OafHR+r0G5Yy4y22bwGME9iVCxJ4ZYcIktvwtHBfvIQS3260AGROuQbxAZAj8bkNuxDjuMx6cOSQ5awj7HQ+TIuGcGEHSCePoRuBHEcd+4v3331f6fL5El8tVrDeZ+qWlpufnZmdncMFbg0Gv4oTAiMoRrQhIZdDevoTo33HEcSgQKeSlfW53ty/8pi6BNkXh8wWCLQ6bu77W3mB3OyrVGtVWtcmy1qoMbM/NzWUvnXR9HN0c0Bvk8+bN01RXVyfiZ28QpEKTyZKbkpKekpqampCUZKFzCBVNmMNzB9qUvSQHJdkXuY0VF41YcXHEsb+IJZ8kOScdi9wK+1GESpSHIWjeQZnH5w06nG5vS2NLS5PdVh+SySvkSvk2vUKz2W7XV44ZE5eLBwosA3E3FvYkQ2KWSbysDg/EG5h9hxzESR0IBNL9fn9/nc7cLycnOzcnJyslMTGBdrmQl8L6IlJFYl5LgYj8HRknIXI/jji6IqIbCf6W4qT9WHGE3OsNyOnFqrHFbmtobKqQKxRb5Rr12qzeeZtT5HKuhC5oG3F0O8hfeOEFFYgR134pkMtVRQkJlry0tPSM7OzMxISEBJImYQmWKBlJRMvDyEBEbyVE/+4wIL+FOVXiz26Pg5WecKc6Ml7o0O8e8Hg8cgTOS+7MkZ3ovJZ+cxtzP5pMEQGOgASDnEsqs9ud3vpmW3NLU3NtSK0q0yoVJUGLYZPWZqsbFF93L444ugS6j+TrImBvxYsvvqg3GAy5MplycFJSYnE2kJWVbTWbTfQ7TvMTSfFj/kp5LO1HBkLaEpH7ccTR3RDZqEsKgxQX+TsyDnWKZMora2qxO2rqmmoCMnmJSq1epzUlrv8jy9wYN2PpHoBsVHz66afGlpaWXlCqi/V6c0FSUkpmbm5mclpaql6j0ak0GmERSqn8id2ZMROSEV+0bIz+vc94+umns88888zanJwczkMQ4HQ6FZDxB43AU6knkdRoNJF5s0945ZVX0o899tjmgoICrg0j3K+z0+NwOBQbNmzQ+3w+xahRo+zSc7oSookkZIz8888/T3r++efzL7zwwp3nnXdeLYj8PuVJNHnk70AgwDUaozsECOk3t1Igovdbt9QzAoGgMFpvd7rdDQ1NTc2OlhqlTLE9qNJutuSnb3Zu3twycuRIkqk44ojjEKDTGqGeDok4QSDnQ+gOT01N75ebm5+ZlZVm0ut1kJttFAPma6xARO4TkftxxNFTEEsxiAxEm99UwKEwyGwOp6e2sbHW6/OXaVXatfKAYU1VVUrNhAnxeVJdEe+//74GCnoqZOBAtVrbNzk5PTsvLzs5NTXVZDRK5nmCUimV++5IU+TvWNtOBec3HHHEEUfz/R5++OF1U6ZMaaioqNC89tprGXfccUeZeNoBRWNjowp5mJqZmemZOnVqgxi9TyARO/7440fU19fr/vGPf2z805/+VGuz2VTPPfdc1u23317WWSNTzKMnnngiF4Qk69JLL91+880379xXMrIv2Llzp+bf//53wcSJE+smTZrUFD2iVFNTo16+fLnp1FNPpetnASD2ypkzZxY888wzffv379/w5ZdfrsjKymolzRJIvH755RfT4sWLE6ZNm1aTm5vb5pzNmzfrEPS9e/d2FxUVudn2r1692lBXV6fGfZ0ZGRmRpCY6v6XfkfWhzX706BTlIn7KvV5fkKtNVdc2NXr8rmqlVrPV7/GvPXLYgFJ8v3ETvzjiOMj4/ym6ccQEidN7772nf/XVV/smJCScmZ9fdMGYMeMmjh07tm+fPgVcwJEuyCntKLzYyEuTE9sLPCcyxBFHT0T0dy59/3RHyxBZJxjQ/suDGo0qmJxo0RQX9MrJz84apdaoTncHmy9KzNx2wprS6gzUR14bx6GH/PXXXzdCLg6E0n52YmLyFf36DT1jwoQTxhxzzJFFvXsXWBMSTFzTTvImxTkgrd8BFMTIbyDm9xAVOg2///678e23306jkk2TLq1WG9i0aZMVpEPN41Csk77++ut04eSDAD7vzTffzF2zZo2JoyRitAD+pkIv/twjeD5HsUpLS81VVVVaktTvvvsu4YsvvsgQlfJOAZ9DYoZnGNevX2/qzHt3BC6XS4F8y7zkkktGn3LKKSMWLVpEV9biUZls6dKlZrTbmeJPASR4IJf1IE0OkB9HWlpazNEbpu3XX3+1PProo/1uueWWfmVlZfTU1oo//vjDCCLWd/r06YPxDoksH+RvymeffZYGkkZvbpGI/IYjQ/R337qPvJTiGAS5qFTKA3q9JpSammgc0K8gt3/f4uHJJutJCnno4t/Wbb5o1caSo7dvb0qMy8c44jh4YAWNIzZaiVMgIDu7sLDooiOPHHP8mDFH9cnLy0zQ6wWZ2h5xohCTgiAEEQhJeMYRx+EC6ZuPDJF1JVaQKeWyoNmoU/XKSk0vzM0cblJpTvO77Rdu3V533KZNFal03MLz4ji4YL5DLiZBLh6rVGouzcjIu3T06KNPPP74iYOGDu2XnpKSoIICH5Cj/HA6e9NbyztKMWSQ5KMUor8Thk4BletnnnkmkyZcd999d/E111wzAulI0+v1wb/+9a9b8vLybCeccIIw+lNXV0enFzqOWAgXH2AUFBS4EhISvM3NzSqOiInRgknYk08+mXPFFVf0//bbb63R5CoWzGZz4C9/+UsJCELLxIkTG0AOgw0NDera2tpOTU9ubq7nmGOOaTjiiCPqJk+eXHswzR0JjgqNGjWqngRx2bJl6Wecccbol156KZNLJxDMB5BizsFrBYnlkCFDHLiuDqSrpr3ROI6OIj0Bmici3zPvv//+gsi8S05O9hmNRh9H+/ib5JFksry8XId8jiZQ0Yj+trmNrAMM0fVCCq1kyqjTyHKzU62D+/Upzk1NGY+HnlvdVH7Vms3bT1lfWpm/Zk2IrrvjiCOOAwhWyjii8Ouvv6pff/31fLQIZ4I4XTx27NjjjzzyyL55eTkWrVZFKSasIh6pHMQIkQJSCnHEcTgjsi4wSHWFCoMUWusQ6hhXcQ+YjDplXl56el5G6kh/0H2mR+a5cOgx448ua2pKgmLMc+M4wFiwYIHqzTff7NXS4jhNIVP9uW/fgdMmHnf8MccddzR09V5mvV7H+R/CKvgIUtkqo0hTdBlHfw8MBwTbt2/XPv/8872nT58+/Nxzz6244YYbNp566ql1arU6VFhY6KLCDKVYIAH9+vVzOJ1OFecNCRd3AjhKQXIUiwQNHjzYWVRUZOf3HjnaZLfbFSABxh9++CF9/fr1xo6ORIEMepAWv8lkEtLTp08fJ5R9ZVNT056U+w6DZplJSUn+zMxMt9Vq7VTTWuYR8z5yRCkaHE168cUX14M4bU9PT3eiDO233377YJpe8nhOTo6HBAiklN9bK2jqN3LkyGZ8z8li1C7gvceNG9c0ZcqUnXgPNUnUq6++mkFCy+MgYc6pU6dWnX322eUTJkxoJjEDAfbxmwGB2hviwvtFB6luSGEXuSgGfi4BjUYVSEmxavoU9srpk583Sq9Wnm5vabrCLy/90+qS6qG/V1YakY+8bxxxxNHJYEWMQwQaVvaupm7Ztm1SRkbWJaNHHUXi1Cc3N8sMQRWiwJKIExW3GD2qUiAkgdhlwEZpxYoVRtqGi1FxxHGoINWPyBCrLjHQvXUgwWJUFeZBZUtNHiXzuM9qqW85f0dl84g11dWmuJJwQEBPoxooj73LysrOtpisV44Zc/SUSZNOGDZq1PDMtMwkNeQilWeh27+dDqVo5S+yvKVwwEEHES+99NKqmTNnrofyW//ggw+W0MkCtVASASjbco4A8VyOMFD5BoFpo3zvD5YuXWqaMWNG34cffjg3mphxtASKvZ9zaTiaIQFKeWD27Nmbvvjii2Xnn39+TUdHeUhoqOyDMJHAypke1o9oMrG/SExM9OPd/du2bePipG3A5zPsjgRFgyM6r7/+evppp502/Oijjz4KJLcPiKO+vXvw+W+88cbaX3/99Sdg2U033bQJ5duf85FIgpiXIDSCWaYExvft29exY8cOgzSCFAuc23TzzTdvv+CCC7aCIPm/+uqrNM6L4jESWY5escxYdoxLSUnx8Xmcz8bf+4joehFZb6TQpj6JdY6jUn6zySAryMtKHNinsH9qkukEudd+oaLFdeGaHZUjl27aZKHOgnPjiCOOTkK8QgEULBDEljPOOOdIo9F60aB+g6ccddRR/fPychJInHDK7ogTBZok1CKFX5cCG+0ffvghAcpQ9sqVK2MSqL1p7OKIo5MQWWcYIutWdOCKh4FEi1GTn52Vk5ZgOcrlsJ2j8YSmltU0F65Zs0aDb7jL1b3uBuYhFEbtiy++WOzx+M/OyMi5dOxR4yZNPH5i/379eieaE0zs/iZxokLfWmaQi22Uu6gQWcYHvYyo8EKm26655poKEpOqqiouQSG8R2pqqkCYbDabQDBw3I+0cMRot+9JeUllmiMmDNxnYDyDdH/G/fHHH2bkaQ7kb8Err7ySETkSRRIHJR1KsDLEc8VoASRNUPiFEbLoYxL4rEiQWHDL+Tg8xpE1tl+cNySc0EkAMZMIlJ6/maaSkhItvQCCfBTdfffdBWxzogljLDBtjz32WM5DDz3Up7y8XF9cXGzjqM6WLVv0UrnEAss1MzPTy1Gg22+/ffsxxxxTA3JcyHQjvcpo0og2XCCYyOsgyE6bY5H5yDIZNmyYA2lZP3/+/GWjRo1qfPPNNzMbGhpUJEkOh0OJfG11XEECxXtLJLwTwLKWyptb5uEu9UvSRUQiRQS0GlUwIy3Z0LtXbmFGYsIxMofzPINMfcH6bdVHbm1oSEA6FUhszG8pjjji6DhY+Q5rQEDqPvzwwz4Qquf07dvvnFGjjhzZp09BhtGoh67WIeIUKeQOmlCqq6tTRTeokQ1ANHhuaWmpHuTJivPa9AxyIjV7+pYtW2ZmwyBG7zeoQLDB4f3FqN2+475ib/JhX8D7sSHuiCJwoNHRtFGZoeIhKXEEXQ/Tlv9AlEEngO8ZGSLrWnQIqZTyQHKiWZebnVZgUKsmeNyOc00p2cfabLJkpI9pbE13HB3DPffco+C8TyiK/Vta7Of06tX70tGjx5549NFjBxQW5Vn1Bi0/HCqNuzNfjlTyIsuzy5QHydNll102GIRbGN0gEaAjCWkkhQSEcr+mpqZdcyzKye+//z4BSnvvSy+9dNCMGTP6PfDAA72Qd2lff/114jfffGPliIVU/0g00MZ4ysrKzK+//noez4mUWzqdrl0X5l988UUSiEUvvK9BjBLAd6d8ZXwkyaCZGk34duzYoeMzSBhJGCoqKto4Q9hfkIjgWb7a2lotzROZpgsvvHDYTTfdNPyNN94ofP7554uuu+66ISDimXuSnZs2bdKBLBmRnxsXL1689P3331+N/Cw99dRTG0gieX/kpXh2bKAMQ08++eSmpqYmNUiYFnnDOUltypDEyGQyBcQRKoH44jzlunXr9CC5BpSPJrK9Ijjf6uSTT64nQfr4449Ttm7dqsN1CnrcE0+RpaWleekwxW6379Iu7yd4LykQ3Er1SwocaYyud0GNRhlITrbqiwrzeqUnWY8OBdzn2uuaL9xSXj16zdodiQsWhEiwpfvGEUccewlWtsMS0mRoiyVpfHZ2r/NGjBh97ODB/XulpFi4llNr7yoETJciThJuu+22YgjzZMlkgI0LvQMJB2OADUd2drZn+vTp2y+55JJq/pZQXV2tefbZZ3OnTZs2kr2GkUr3/mD79u2a++67L/+TTz5JkRp4NGyazlDi2Uix8ausrFTj/slUJBhPkoDGWOgR7SzgGZrHHnss97XXXkuXntMR8B1JdCMnhu8PmF4oeVqmUYxqFyTDjzzySN6PP/5o4fl87zlz5mQ+9dRT2SjvNmYtXRBSnWKIrHuRgceCnJOYkZpoTbcmDJH5vafV2evOqml0DMIxKsed8h33dJA4PfXUV9o+ffr0RpadlZWVf+GoUWNOOProMX169841Gwxaaq5tiFOUTIwMUrlJocuBCvDatWutkJ9pNOOiLCwqKrLR8xqPk3BwRAjyK6YcIRn44IMPki+++OKRIAnFn376aQ6IU+9//etfg6+66qojp06dOvbKK6884quvvkrmqBLJAecyDR06tHHgwIGNq1evTvrvf/+bS3fY4i2p1Pv5zGjlm7L4t99+S/jwww9zVqxY0eqlj/Fch+n666/vB5IxGsdTJJLC9BQUFDg4b4qmiTQzo7OMnTt3dqpcpIMKEhHmYWlpqRaEMhn7yrvuumvtZ599tgTEbwlk0Fqk274nAoW81pF8MF2Ulwy8hvIOeZ3yl7/8pRj5YI7On2hwNPHOO+/c8r///S8FxNiDsm6TZny/Ib4zQoCymTL9jDPOGDFhwoRjjj322ONQdqM4jyq6DRwxYoRj0KBBNshV6/LlyxNYDvn5+W7xsGD2iTwO0OwzmoB1InjfyMA8jSRObYJYV4MalTKQkmjRFeZm9cpIso7xe93nyvTB87P7V48saWykaZ/QNscRRxx7B1a0ww5UFgIBVe+EhLSz+/UbOHnw4EH90tKSzSoIGhxuY5YSEQ4pcWKPJ93uSg3IL7/8kkQXrq+//rowaRYNmI6mC9xvDyQuX3/9dSobUzFKABsDHFM3NTVpQRZ2sWdvD2xkdkeE2CjOnz8/49Zbbx38008/CcrJ22+/nb5o0SLL/piTMA9IDOj+96WXXsq+9tprhz388MN5TAd7fUEScveXoEWCPdZ4/5R77713IIh3akfvzXe57LLLBs2dOzelI6RnT6Aycf/99xd+9913VjGqXUBZ0kIRyEfeD0QZJNbX16uWLFmS+OSTT/abPXt27p4UkX1BrHtSmWD+7ePzeI0UIutiZIDCKAsajXp1empijkmtHuu0Oc7eXtU4scbhSEdZdZZJTY8D8kaOuqLt27dvRna258T09Ozzjzxy9ITRo0f2yc/PMuv1WsoJykSu2ySUgUicJFnIIJVDZFkxdFmMHj3aPmXKlPJ169aZJUKCPLCvWbPGzH3KR5AOL0cx+DsaJAz4nhV///vfNzzzzDMrsF2Pe9ZYrVYvXWTTy9uNN964+bzzzqsmCYCssrKTCnHbjjzyyHqDweBfuXJl4jvvvJMuda5wNAfvInR0CA8RQQI2ffr0chI8yBCO5nMkRr5x40YdntuXJmx49+Y33ngjh8RQkk39+/e3c0SHBIqEAaRQSE9nykWO+NCMjeaPnGvEtAwYMKAZMq8KZKRlzJgxtsmTJzeMHTvWxtE1dqK1Jwe4phLaN65dNfiCCy4Y8p///CcLsq7X2WefPeKGG24Y9vvvv1tJephe8ZKY4P15Dl2cT5w4sZrkUzwkgHnHdpDtHGRjP5DeAZBPuuzsbAdIkIvu39Gm5ka7LmcegmQ1Mr0oz1SSp5SUlFbnGRz14/vx+dI3dYARWc+4lepha5A6OSKJVLLVos/PzMpLS0gaLXP4zvI0uc/YUlbVT3Q2wfPjiCOODuKwqjB0EvHtt98m5Ocrjy4oyDtv8OCBY4uK8rN0Oo0yGGwzETqWQIoUVtL+AQeVTzROKrrfveKKKwb9+uuvglkIGux6mmXQdIDnffrppyklJSWcTC9cFw0q0B9//HHm5s2bzbxejBbAxuuMM86oYsM/adKkOjba4qHdgvbudEhBYidGtUFBQYEb7+dC4+KltyvGcX0V9uDtqUdydyAZAVksvv7664fxXc8666wdJ554Yj0bRjRuSWj8DNFp3B9wscXMzEwXFSQ2pGL0HgGFzAilxoz0Wjk6SDPAfVVg2Chv2LDBQEIKYtZGKYgFeqFCudrYqFM5o5kSlAR6zPJyPoV4WqeByhMJIxe4ZBql75buly+88MKhq1atamN+tJeQ6hxDdL0UAkhUCApCMCnRbEpNtvRRhQInemzuKfX1tmJ2LuCdOu176AGQX3311eq33347Gd/E2JSU9Aug+J4yatQRA/Pysq16vaaVOCEwf+WiiVCXIk2SMhxLYeUxkg0q7ax3kYHy49RTT62h7JDiQFCcIByUjWwD6FjCizTHTBNN/CCLq6Do1/Ac1O9EEpwXXnhhxT333LMOsqj6qquuqkTeejnaCzlp+OKLL3KQ58OWLl2aTO9uI0eObIBMSOAoEu8JGeOhySDiTJHvysA5Wb169XKSGNDiAGTCcMstt/THc1P79Olju/LKK8tACPSoYyaOqvAanO+CHDRKoyFIj4fb9sA6i+sEgiZGtQHzmPkW+V6U4YAwtwrHlJTxeAcSwzR29nBUCkTRyLaLC9jOmTMng+8n3rIN2Aadf/75OyGn3D///HPGnXfeOfSll14qAmHxIU/Xzp07dyW+UZd4+i7g+/Nb4JpXyI9hbB+HDBnSwo5GyiS+L+URTdU5OlVRUWHCs7wos5XffPPNMly3DO+3km0gvhk1zfrEW7eCI5M0xUxNTXVzVE2MFoBvSRiR62jb2YmQ6p4UpLrZGiKJFORkQAN1J8lqMORkphUk6LTHBf3Bc/V+xUnbq5p6lZaG4rIyjjg6iMOmotANLxqHTL3eODEtLXtYRkZapsGgV0OgCL1IXCwfm8hAoSPtE9L2oIG9WSAJfSDQVRTc8+bNy7r77rvXX3zxxdXff/+99dZbbx20cOHCJfQi9fzzz2c+9NBD/dBoLYg0z5NABffdd99NffTRR/tI14iHBJCYvf7661mDBw9umT59epUY3S74bmjkCj/66KNsNFilN9xwQzlt1cXDreD7s9fuz3/+8056vZo8efJwKPeuu+66qyR6hfeOgs/+6quvEqGcp/zrX/8q4f3Zw8ne22effTYb+ZSO8v6lvTkF+4L77ruvFxpdHfJm5xFHHOEQo3cLkWBa0LCrUD4FIBJlM2bMqIiVTx0BFZJ//vOfxTQVefnll9fHKmcJJDDMC/auosw3s4f01VdfTSfBvOiiiyqOP/74ZvHUdkGliAol33dPPb9LliwxX3LJJUewhx3P24j8KoSypEEZO997771e//jHPzZce+21FeLp+wu+S5uAvAii4Zd+y/3+gKypxd7i8gY2q/XaxVmJ5tWIb+F52B62oLkeysQIZbCv0Wg5Misrt09ubnaq2WzUKpVC3gj5t4cgIXL/oAOERweFnaZxDnpNE6MFRXrz5s36devWGaAwm6Doc46IeDSM+vp6zZo1a6xjx46lK/Mg6gnnwFhXrFjxM0dWzj333CH4nneeeeaZ9eIlbcD6BXmaBgJkAlkqHz58OKqLQ0F316ib+agHnLtD734KnGMG6UmG3FJwlAMysIKyaePGjSYQsR14Vp1Ut1lfQRRaSEzERwn47bffEq1WK83E/EiXlYRJJHhyuvHmulUgDXUgInbWVaYP5CEZcnI58wZkb9CkSZNqL7/88urwHduCxIbze84444w6EITWtoEkiSNbeKYR72vEeW06y0CUDCgHC0eempqaNCCI+JbM3ry8PAfaWyVkMk2OVRwBg+zbynaivU4o5h9Nvj/88MNckE8nZO22U045pTG6rZLA6s4RNpY3R4zefvvtjDfffLPAZDL50AYsQ15qzj777NHjxo2ryszM9FB+Ix0JyCs986q4uJgkSMhnlhPSYUI5JbHTD2RqFZ2O8BjbG3YS0hQd5C6J74/rG6+55ppKHifY9vz73//uhbzz3njjje2m8SBB+na43V2QIwvlTrc70NzsaPQEQiUqheK3gCewprFxZ8OIESOEuYA4L4444ogBkoQeD5qpuFzKPlZr6jmFhf2Pyc/PyTXo9Bx1EuwJlMqweUpEkHpZhQZKDAcdbLzYoK5duzbhuuuu2/HWW2+toDtbNr5oFF0kViQPPBdKkae5uZkTYGOWKQU6GjlHYmKiJ1YvIBoNHxtoKgRhPXT3YA8vGpgmNE614joqMRsMNKQuNkCSqQoaMjcn+Uq/9wVUEKCENKJB3sFGn+aB7CFlDyjS52ODzWeKp3cKQPrceG6woyNnzEMQ2vxHHnmkiIoHo6KVor0FFQkoZo1UCJn/YnRMiBPJaV4jZ88o4zhayTjkf4fM2pivUMCS2hthjAQnZg8aNKiJChzfDQqNnt8tyqj8nXfe+RUke4+kfC8g1UmWhRCQ3637CPhGlLLEBJPVbNAODnn9U3bW2ybWO0NZOK+rz/86IEC6Bc96Q4YMyQJOKOjV+/Thw48YPWBAUbbValLTTTxPYy81tm3yNiJI35x0ziED5cfXX3+dRHM7uigXowWTUY6A4LsbdMsttwx98cUXe0Nu5iOuTfjmm2+yoFAbPvjggzz+XrBgQTrqBl1RC+kCKfGAFLUZZZBAGbB8+XIz6oX2scce2zxy5Eg76zblEkd+uP/ZZ59l874kAyUlJWbcq/7aa6/dxA4GlEM234mjw6gvwqgK5KKvf//+th07dhjZ4RD5rgyQIQnLli1L+eGHHzJAGNRTp07dCcK1DvetQ14o2SaAZCXPnTtXuJbpixwRSUlJ8eA9BUIQDcrOX3/91UyvdZFmaUwnO6pAZIZwtH/27Nl9ot9ryZIlabW1tboff/wxnaNPzEOkn/Nq9Xyv/Px8G0hbyTPPPLMK28r2iAVlBk2TkQbreeedt/2NN95YdeGFF9a2R55ImkigUW4J9957byHOPeK1117rzdEhPgvkyN2vXz8XSEDdwoULM0B2e2GbjrZPxzxBepPx/q35zO+A5In3xjNpMdH6niS3nE/6+eefp7ODEWnwQ77pImUwO7NQlk66SD/E5ImQ6ieDVHcjR46lEDZ/1usU6anW1OQE/bCQ33+aXKOYmpjTt39VKGQQ5WocccQRA60CoIeC65gY09J6DU5KSpiUmZnd22IxGAVzPagLSrVMLow88V9YoEQKHuKQ5w/IgJLOGNiLyMZdEs4kCFCIJ4HwLCD5+eOPPwxjxow5bvXq1QtAaFp7YyPB9THuueeeIjQ4W7gYoBgtgKYuNLFAw2JFQ7RuT6YIJAgEFXQ2mO2NULz99ttpaMxToNCUjR492k4nFXzGrFmzNnIBSfG0diE1UtHvQ6UeSvlANNyZGRkZDjS4K6nw0KEEnjFg3rx5y2lCKJ6+3/jf//6XCGWIa5TUQHlpEKPbgAoHFRnmBcvn3//+d978+fPTHn/88XVUkGhGJ5EZgkQ2UmEhmK/tjSzx/h999FEKGvI0KGBro/OceYUgrLjP+/znP//JXrRoUdKzzz67nooIRxlRtplcKBSEfLejQVRQH3300Vyul3L11VfvgCKyizJJso5n0UVy628qsJy0zn1Onh84cKCTvbsHUKlgHkj5wGdEjkYRcpfbF2h2uOpQ5VfqtIqfUi2WbThnn0Y/uyPeP/d9pelyk1ERUPQzmM1HZWZn9s1MT0/WG3SUfkK5kDhJIxr8KW6lICFy/5CCsgx1MvnYY49tkkYKCDpagHwrYt2AMmtjpwHN4yLrXXvgdzt+/Phmyhp60eMobSy5BuKleemll7IuueSSSo6qs67QFI/zgOiZjbIUyr2eMoDX07EBZTK3VPwhsxJ++umnRMg/27Rp0+qkusFRjLVr1xqiR3miAXnnJTmgKSFlCEfb+OxIhZ4wGAwBzkVi5xbJCfaFRV/Fw63gPUDGiv72t79tixzJo7nbbbfd1gf5IQMRctJyAMRS6IQRT9kFTC87b2h2SNfelG8dqft8h1tvvbUP56KRaCGNPvFQTHz55ZdJIKlpeEczqroc57tQdvWTJ0+uZ5mIp9EBkBrEk44SxJg9g+9OeYetMKeJnhXvv//+fiSETB/J1QUXXFB21113bZO+D8pmmskjb4Ltkb5DiMjECzKynaDw+wOhxha73e0LliiUql8CMtWq/DRjPeTlbssjjjgOR3SZBrGzQaH6888/W+Vy7bGZmVljIcjzNBq1BvplgPqeVqWQy1WCwiApC9KW6HL5wl5CNBjJEydObJIE9IABA4556qmn1kyaNKmJDRAajkkgjEtp9iBcFAU2iHRCcP3115dxgq8YLYANDJTr9K+++ir9nXfeWc1eVCrBtG+nUs5V7amEUFlmY0FverTHp9LBxo7zbCRFOhJUFmbPnt0LCvt2vHszlPms9957L5ukgp6NxNNigmYZpaWlglOL4uJiF+cicZ+KAhemREM7nJ6t2CvLHlmatVHxwbOGvvDCC7/vzkxNUjZiEUWSADacSK9AhhhHxQzpyMM96y6++OKa6LRSMfrtt9+MgwYNckaSIio2VHSk+0hg3tE1McheKRtdPo9euahEIS8DeXl5HuateLoAKmp0aQzylI08/CNSGWL5cd4BvU6NHTtWUJpAKulSOe3mm2/eRoWA93/66adzoVR67rjjjh2x0s584VwB1B2uGZaD70oLhXTjSSed1BSZZr4v3RaDIDloisl7MY7zHUCUbSCMXp7POHrROvHEE9s1xekkMC0MkQqCtC/3+AOyZoezCRm6SqXWL/Qa1Vty5XI33pHHeyo46qRR+9XpCqN6ZHJyyhFZWdm5CQlGg0ollL2QNzFCl5aFBGUVSIrhzDPPrD3iiCNayT07UDg/EvVLi/oRgMLvRj3bQFkT63vfF5DkPPDAAwUgUetZd1nv8LsQinoSSMBmEKsa8dQuD8oNukH/85//PAhyfxXlDuMpB5Ae89VXXz0EbY+CpIHWAzfeeGNJex1I+wMu8I4yzT7nnHOqxo0b1yJGH3JQfnFe1dy5czM42smRScg8+7Bhw+yRRK2bQPr+pbofGVplJT4Juc3h8tmcnmroAX8Eg6pf1DJjaUaG3NnD5WUccewV2FD2OJA8oZFL1OksJ+fn55+QmZlWqFCo1F5vmDypQZ5kyl3c8HZphYEjLn//+98H0aSCZIpxhYWFDjQ8gucoEhwozV56vuPvWKASz95DNgpiVCuo7PIYlHahl5SN6qeffpoM0pADspMH8pZUWVmp4bVc/+Svf/1rvwsuuGAETWX++9//ZkBx18a6L3t/aXJCc0P+hhLtAwFT0VxEOKEd0B7+X//6V+FFF1004sILLxwBotFbuj8JXUlJiR5Ehetz1NBsY/Xq1Qls9Nn7CeITaM+DFhUG9iBzzg5NQHiNeEgA5zaQpIB8pK9bt67VBS5t26lIIC0xzd9IFJlG9tZGgr3O0eSJICGbM2dOId5bcD3PEUQQv4GcR3TFFVcM4Yr8NB2JfD+SWpaR+LMNOBJIb3v33XdfMe/NuOTkZB+VSOSV8E2wRxXvwsni7K1mVBswb0BaNSzzZ555Jp/PYzxd8wonRIDfCJ8FpSud+4xrampS/vOf/+xPwkTyzTixZ3kwiFUyfx9AMJ8YYtXrkFallCWZDImgnCP8budJqhbXINQpep5qU/49BUwXviE67hhgTk44raiweGJhYUGR1WoxyOVh8sRRJ2yj80vKM6LL5g2+YZL8ZI6ssB5z1IdykZP7QaoqTjjhhCrIHhfN9HiM33ZngPehbEKdUNM6gHHsIDn66KMbjj/++JoxY8Z0GeW/I+CoI+sv5CXNGVMpc5hflA80C7/00ku3T5gwoQZkwcF5VbVR6yp1FijPaX7NvBSjugQou9l59PLLL294+umnN915553bOS+uG5IngvVZCrHqPYNg1mcx6VWpVnO2WiE/OhB0TZXpHKMrxDX2eE4cccQhVpieBE6SXrlyZYrPpzwlNzfn6OTkpEwQJ7nfHwqqIDZUCuihscmTFLosQD6833zzjbB2CX9DiNs5EZn7VHYzMjLcIADtLpbIxoBmHe3NgeGIBs2taHZ322239b399tsHQpEuQugDJXjIa6+9lsHRCSjoFigmepIuEIDEf//73/3vv//+3jQR4yiJeDsB6enpPpF4CC5saVLD32i4xTNiA+nS//DDD+kgbUaGTz75JCfS9TnTsmHDhgS85xCQRhPeS4/jwnwfNMKCRyvx1DbgiBAnek+fPn0oCFpvEgbxkGDuwTQ+8cQTvdFYFn300UdpEjmg+R3fmSSJippwQQQWLVpk5Vou0aNG7YFz2DhR+ssvv0yhUsYt57AxXVAILXfccccQ5H8f9sxKxBFlLHh6IlkSbhIBybyTZiYgc4mM44gP47igJn+TXILgCYs9St9QJPhdgDzlQpHKHThwYAtNYkjgqDhFP5Px/B7xrBSarjCOSjtIred///tfulRWjCPBxT0z+fsAg+/IwGe3Cew5BbsNJZgNFr1aNUjm952kMpuH4v0452+X/OzOQHqERU2zsvKOzM7udUph7z4j0jLS09RqHb/lID4jor21nKQ87NJ5MmjQIDvqheK5554ruuuuu4peeeWVjA8//DAVMsgMuegCkWqB7HENGTKkkaOhnTX6RJnHOsg68dVXXyWRbLBeXXbZZdWPP/745kgTuO4A5gtH9umRjnIccr4vTblpKrx06VIz53QNHz68maNPJFEjR448IASR8oQOP9jZQwsAMTqOA4PIOt6eDAhpNEpZcqI5IclkHOB3+U4Oem3jKxsbc9asWXNASHQccXQ39KjeBJKnc889N02rTTgJAv8ovd6Q4fFwOoQipFYr5Eo1yROUKZAonE7Xx9wSB1VgUyFmQ8zQUYjKrxeExXLmmWfW0LyM5m1Q3FPQeFewAUKjl5qQkOA7+eSTY5pYcNRn7dq1RpAC1dFHHy00hMgcYfQCCoGaIxhffPFF1tatWw0c6YACXXPCCSfUgHT5qNRDGQ9MmjSp4bjjjmueOnVqNR1I4Dw6pdBwAjMaPy0UaDdt9Pl+vD+3UGzAm9I8gwcPpmcmBX5nnnjiiezV9LSXBxz1cDqdoeXLl7PXi27bay+66KJKOorgKA+e4wOJ44hPiESSvcHIlyqe+/PPPydyxAjv3yTerhWLFy+2vPvuu1nYlTM/QAI89OLF0bWXX345G+nPHDt2bD1Nf5C/BtzbCSXCQ3L53XffCcSEvdwgSm0Y4FtvvZXBd8a5buQJlFTFbsuXZnrIC5r/GE477bQ6msKdd955FRMmTKjDvT3s6WWe0jUx7umgksN34HoyIChpZ5xxRg1NSsTbCYSStvt4B8F1M8qpkWQW13OtGwXzgtdTweTkdyhFLSSF4uUCaOL56aefZuzcudPIQOKF5xnoUYsmK0yXeCpHK4NIg3flypUWvHMDytfHOLyDd9myZYl8P/4mocR57oULF6ZccsklFcyXAwxmemTGt/5GeYRY6bVaNUdSrT6P3+L1h+w2rbrxkXvv9c2cOZOndWugfNWbNm3KtBgTx2ZlZh2L76a33mgwcpqnUsVRJ2aD8GFKypIUpHwS8qqrgx0zrD90VgKFLhF1Mx2kMYNzDrGfhnoujHjedNNNpTTfQ/0QrusMUF4uWbIkAfI2B/LHD5lDyFm/uGVHC+Ux9w/C977fYD2FPHVt2LCBnvasyL8M5uU333yTzrxkG4P0yM4+++wKyO2mA5Em5hfbBZYn2gxhvScGHGrNz+6Up90EUl2PrPuRcRAWJFIoCaXCEvAFUn1BmcGYnOh85IEH7Pfee2+gJ8jMOOLYV/QkAiV/8MGnUs3mxJPQuB6FSp/udgcEUxVUfznaTzqMAIsKEyeENoLiYIFK7fbt27VsHEBIWntF0TAI82LYA0e3sZz/AwW2TaD3OigGXHOECr+aRAdkIZXzi3ALzndIprc4KLS7EAeCDT+UZAOVWZq3cB4Tn8e1R0AcUr788stMKLs+NpSnn356Db32ccSIDRjOE0ZCcJ0TaZBTSSeR6dOnD+f8uJEmA5S3VBAtjkwFOE+K62/wvZcuXZrIXlso4VxQUcbJv2iIa/Pz82MSKOYFXRC/8soreXwGzWX4XCjnHhI9af4VSQCIYCPe07ZixQor7llHUoH3sHDNI4kkRgKKjwXnJiJ9dEEruPvFO4Tmzp3LuV95NPkhqQJh9SN/OaLGydh+pgOExoI8VLD3mwpc+I5hMF8/+OCDHBAONUfCaCZIUobrhDyIFZA/OhBiMwiKk+limpj24uJiJ0nh5s2b6VY3mSN+IDtupE0Y3YJSQ1IpjERFfickVygnA/JHT8LKOBIcEiaOTrI8+Dw8S4tnOEhghZcXQXIK4unBMRtIYtOFF15YwbKEYmXB9xqg6ZL0LAa+LxVVfHNOjtQxjqNYHJXiPWh2Kp2HfE+68soryw+i8hP9YbX+xk5Ip9Wogv4QCFTArJQFWgxqdSMUAn93VgjYM+xyBfNNBsuEjIzMo1Avc9QqrRo6J7ROLobbKvtYCFKQ8mXXitiFwW+V8/rGjBnTCHnIOX+ch+lhvRk4cGDzpZdeWvbXv/61DN+xk+eKl3UKOKoL0uFDPUyFzMyiTKbMRv1TgbwaEPSU8ews4igwZVhXBt+PTikmTpxI197NqM+UDTbmI2RoPduDGTNm7GzPqUZngB1SkHdaELcsyg865aC8Qr7qKVu5ZZ5SfrDzKU6iOg2s95EyINZ+SK1WKtVKhTHkD6QEfDKLzx/0uhwttlmzZnnjJCqOwxVSBenukK9cWZqQlKSbZLUmHKdUatLsdrdgnqBWa+RKlUxB8qSEAoF9JjpSOBxULFq0yAwlV3/MMcc0SwoslWbOOULjkfTTTz+loOHQs7dNuCACUJiVaKR1mZmZLqQtCEVdRSUajcuPPH/69On9zjnnnOopU6bEHIGi6RnnMkGxGMqRAt6DhADKLxcaJKkLQtF2guQIijrei4tRKqEAa3COlutrQDF3QSHZxUwNirOmrq5Oz/tR2YfiQLffQmMLRVp/6qmn7vzHP/6xjWVyyy239LvttttKqAAJF0eB3ts4t4qE7frrry998skne9NUkEQG9/ZEP5/PRPq5ztUKutN+7rnnciZPnlwby4nEvHnzEu+6665+eCcdG2Fexx5PEEI1SJOXZng0T2S6cbqcShkDr0U+aLl+yO23314SvRYUiI7x7rvvLl6+fHkK84+jdVS08Ix2bRVBMtWcj4TyjOmNkOULpUGY48Y8pXvfG264YQfXWPr2228zSfRwKJKEy0k2acZHszkSX74zvw2UG02LQihHNZVMpGErnY+Er2wf8+fPtyK/+vI+SE+bESvmXVVVlZ7Pkr4ZmlWBOBpIePl9SXEsOyiayw6UAtYOpGdxKwW+EwP35S0Ot9PtC6zXKbTfWq2adSCM3coES4R8wYIFWoPB2ttkMI9LSUkeajSaEkGZ5KBOIYVKLkdRcPSdMkXqPJLkyyGRg50JyjU6p2FnCH+zkwoEqgIEwBWrg6YzwA4kOqx4+eWXe0Fec5FsjmqiuiuClCEgJM1nnXVWBR3OgGztIi/j2BXsDOL8S3zLgmt05LFQnshTjq7T82Dz1Vdfvf3kk09uomwVLoqjsxEpMyU5KclMwcur3e1zQGiWaHSahWqzfpVVJmtmJySOxxHHYYUeMQK1Zk21KTVVc7TZnDgOWkImyBOH+uluVIH/YfIUHn1ie8om9ZAoDezB//jjj7l6vHP48OEOqXFnD/3jjz/e65tvvskgEaFiT3MQKpuRgaM4UJppyiUsbMoRieLiYvuf/vSnairP7AU988wz6RY3pjCDQiv0nkLBVZEUSfcEcfBRCSY54W/peey5xfmBxMREL4iViwp75PHIQKWBSjrJHRo7Oi9oPcbfXHhw1KhRHLYi4RF6j2PNF6Kyf++99/YmoXn66afXHXfccS1c+wjgOk/CuiaRz2XgO3HB1jPOOKMainqQoyEnnHBCE+J3yQc+E/nr5+gPyQaUG4GUDRgwoOmaa67ZBsWrHPlKb39Co810Sc/Btf5hw4Y1jxkzphnXtCETyB9hHReUKU16BPIe+Y6xAsuPeRvrGAOPM98ZODKUn5/vADFsIJHh2lIs88jzWV5MD/Nb+s2ylX4zUJmDImIHgW8CydmjK2+eA5KkopkmfrZ5Hr9Dfo+R3wTjmJ/SNyrFIW9aTj/99Dp+2wcRUj2PrO9t6r5GrdIE/EGLO+g1eBWyuln33dc8c+bMbqOc8RtAXdInJqb3tVoTJ6QkJw8z6I3WUEghp+pDk2UUgQKpZtb3OPJEUGZwtJN1jiPo+N79qM9OjlQcKAJF2QKC5pw0aRJHbTjfyknZh3rqQv1qufDCC8vPO++8WtTh1m+J78nyOsh1oA0om4gDlS8S2PnFQHnfUaDcaDbehLaiobCwkC7oBesGmlMPHTq08cYbb9yO4y2x5HocnYZI2SCFVvDbVatVWogRi9fns8o8Pq9Bp2lCm82RqHi5xHFY4cBK0YOATZs2QZ4mjLJaLacolfJCm82j9PuDVPypcCuUGrlCRQKFGg9lgjjATUf7oOc3kKRkKPf1Rx99dKsb8YULF1ogfPrQ7AoKq5tK74knnljPeT7iKe2CCqo0kkWTMTTiu1WK2YByrg69zYlRBwVQZvwgCwH2FnPUDIq8oGCLh1uxY8cOzdSpU0e+8sorqzg3SWro+d5Q4tUgmDFbZJIFaUFNElIoMu3mHYnshx9+mLJgwYLk448/nmXRDCJA4tFK6HgPPotKgBglgASM55IgilFtwPdk7zRN2TydOBma+QAyJ7iM5zvRux2fw2N8pvSezAdudwcqdfi2OrQ+C8Eyo2kie/b5W1KOSJw6qojxmVL5HCIwXyKD1KsqC0CpbW5xNSExi1VBxfykJL1gushjXR2cM+JocgwwJCSOw7c5UKlQW0J8c7lCplJz5EkYdZfM96TC6rTvsqeAdYh1lnIq1jfN753ygPVGjNor0KSZ6zXxOSBYLta9falH+wsuZcCRHq6dRRksRncIJICUaWKnyG7lDOdTUmYwrTR3ZvqYB1TA25M7lDPBYFBYEJ1kWIzuMZDKuxulT5KVDCwzacsduc3h9rg93hKVSvZjitX6G6I5ErVX31QccXRndOuGFI0RzYX6WizWM+RyxcCmRqfW5w8GdVqtXKPRKtQaJZUHjj5RkSAOUjMVG1y7hPNXuNbFySef3Cg1Qj/99JPlscceKygtLTWxkaLpwltvvfULSdbBali7Cmhi+OKLL+a9/fbbq0EkO12JZSO+aNEiy8svv5xjMBgCs2bN2gLi2q0XCWxublbSYxZIn5pkkOsyiYcOCOjenYtTQjkSRlI7SsS6ACRlQAp8b+HdOSra7HJXKULq79QK388g042oe0L97KpYsGCBLiurV1+z2TIR5HpQMKgwB3whCHW5DLJPrlLHydOewHXX6JmTBP+NN97ImDZtWnVxcXEbM04qvSQECxcutF577bUk1+KRjoPuwZ999tkczhWdPn162YQJE1pIZlB3VRwtOxCyLhokbzNnzsz/6quvMmbPnr125MiR9lidWO2BnVsrVqwwcd2tvLy8dmUMn/PCCy9k0iHNpEmTas8///xqdp4tXrzYTIIabf5MsN378ccfLSQX7Dg7GPmxr2D6SPT2lgRxnUBu+X3Fsr7oopDSKMlKSW4ScrvDBRIVKFXKFT+qVIEVkJtcL7BLy8044ugsdOuZmC0tLZDLiUdpNGqOPGm8bi9HNeRgTNQZBKWBk6eV4VQecipCk6yNGzcKXuDee++9VCq9dNedkZHhvfrqq8uuvPLKbePGjavhfBeSq8ONPBH0psc5WSQ6YtQ+gyM0XF+ppKREy8Uu2YBxVflnnnmmV1VVlWHKlCm1uxup6i6gAvj+++9nPvXUU4Vr1qwRGukDCShR5scff7z4888/T6W5pBjdHcAKtUtggw/FTa7XaNMCIf9RAbm8H5SkdtdT6wrA+6nz8/sWWM1JRxsMhoF+f8js9fqh2QRlSjVEHwQgUhdptkdI2zhEcCT60Ucf7QXZYHr11Vfz6bBAPNQKl8uleOeddzK4ADj3xei9AgkC56+C9NLDXSrv8+233yahDqUcrDpEpZ/zRTniRW+cXK+Nzm7Ew7sFR4dInkAC8/ckY5hWBuRlAshauujoRoO0pq1cuVKY0xkNWgVwIV2QrrR6cVmEgwmSIpYDLTP47mJ0K3icRJqE+4cffkhAsLDjSjy8R/CeH3/8cRquS6QFiBjdHRApO/jtS4EImYx6rV6rKQiEguO8CsXguh64LEQccbSH/VZSDxXowlujMYxQKFSDm5vdCfYWByeEcO6JXClXybFhz6tcWCqSSpKwObRgz1pxcbFt4cKFaTNnzux/11139eFisbNmzSpA45xJ99RoYBInTJhQc4jNnQ4ZOOdmy5YtZq7HRNLDRks8tNcggfr999/N7Dn+5JNPUjjq9MYbb+SBnKkuuOCCHaeeempDTyCpNCkE8W6ga/j+/fvHdEjRmaDLdTyris/syj3F7YAFHhkUaPApB0MGrUalVipyAgHFqOZmTwbiu6Siw/eqqmrKNpstRxnM+sHQi80eD8hTEOQJgo/0iXOfOPKO0zkXSkprHFEAgaD3Sl1eXp77iiuuKB07duwunjupPHN0l44i9lX5pWk156vm5+fbUUftHL3gs+ndlEq5eNoBBdOBdLomT55ctWnTJhPann5//PFHhzpceC29CoJkqDdu3LgLyYwER7VGjBhhGzJkCOdZcr07L82vuWQDzcxJxsRTW0E5j6Dg0hE0nxajDxpInriu19NPP527atWqXdLHxZpJOBmee+65PLQlufQKKB7eI5A2Gc7X4z4GfEPdTe+S5IcU2pAoo1EDTq7IDwVkY0LNzmKQ5S7d+RRHHJ2F7tQT0gb33XdfkU6nm+hy+QobGlqUwZAguKE0aBRKbFUgUPKw+Yo0AnXIQccDIEYuNEZBNiJoKDT0BodGRc99mkIdddRRDTNmzCjnKvCH4wgUnUDMmzcvGSELeaOAcqPiBHHOv2GvLRta9uZ1ZISOc4agMHg456qpqUmYZE4nEJdcckn5Kaec0gip3yNMDWh+RHJ+7LHHNicmJsacw9GZgDLoO/744xtpitKROVfdBcw2tUqltnu8WkjGFoNGXTFz5swu1ZEB2SG320OpIEdjNRrVaJ8vmOJyeUkCOf+N81Mg/+QKcdkGJun/x596IDgKAIXXyDpuNpuF9df2BjRHGzVqVDOUfSfrD+WPeKgVkBtch8/79ddfp5977rmVkXMlOwrKK5AlHUdaOPLNJRxoBgvCYBw0aJCtd+/eHfL+SEWfo2WUgZBve5VemgveeuutA0CAzGPGjKlHnslApuo4r1I8pV3guxK84ZE08Btk/RcPxQTfi9YVSUlJPjyjnrJ74cKFiXhnP569iyMItn0gkgqSLJRJC+W2eKjTwLZj586dgiv06Odz/hsXM6cHQK67R3kqHhKuQ7z1mWeeKaiqqtKxDQcpdB155JE2miaKp+0J8u+//z4JRFLLxYg74sCnCyJSkkj7Qj6qlCq1P+g3+YMylVZvqX/43/e1QHbuUpfiiKMnoVsSKAhwAwT6sYFA8Ii6umaj2+0KqVQaKtUKBrVaqVCBOAkECikUR6EOOajYcmRp/Pjxjcccc0wDBHmQnpvYM1lQUOD485//vOOCCy6o4UTlw5E8EZzYjEbJvXbtWjMarczly5cnLVmyJJGmH0uXLk2A8mBmbx4VDio2uwPzkOSCC+HS3n/cuHHNnDzNMtjTtd0NTCsVg4P13RzMZx0ARL+49DukgLCQh2Rap9ujbvIEKi6a9mDTiy92HUXg+uuvN8vlyiNAlo7x+QJZTqdLGQiEyRMCiJMivGxDuHi6cRF1DD///HPCf/7zn150WAA5utdziahIcwSXS0twxJrkKDrT+K1TiaZ5GT198nzx0F6ByvvWrVsNdBY0YMAA1+rVq40bNmwwFxYWOkDgdpkXFAs//fRTwlNPPVVAJzL9+vVzkESJh/YIkszGxkYFScw///nP7RMnTmwAkfMyfR0BiRPX4KupqdGccsopMZfKkMD8IkHkqBUJE+UtzdfwjcroxTTagQXznJ0AK1asSBg8eLBNcozUmeDo4RtvvJHOUTd6wkXb0EqiSHBRLt6ioiIbiXQkSabpIwkgzcqHDx/efN1115VzpDI1NZV+68Wzdg+eR7NJlL8JbVHTgUjfAYZUKSIrRxu5CRKl9fr8FnkwFHQ6/NUPP/yAAySqx3SwxRFHNLrI2MzeAYK2AJt+DofL4nDYhJEICChO6pRDfxB0IP4jceoq5CkSOp0uBALgoRMD0exGWJ+Hyj4FuXhatwAbSDYs7FlF46yUPLXtD04//fSGe++9d+NZZ51V1rdvX3r2ofcoMxqgJBAoq+R9Lo449gOUDLFCyKDTqCE3cpWywODCEbLdmisdTHChXJ3OUqDRKI8IBPxZNptTBRIVUqmUYdNlpQLcCiIP5Amn9wjyRHlC+ULlOhYYD6U85PV6hdFpMXqvQCc+XFuN5tQgNa3lzXuTqHDkBkQryBBrfkxHkZ6eLrj8l0yckpOTfWi3ghz9EE7oAPB8KvtB5gsJkRjdIZBc3nHHHWUPPPDAVrY1XLybbY94WJjnxLyOZWJH8N3ZZuG5MWU8TRFBEjXMN96fo0osF7YNfGeWE8uovXLC+/mZvvbymPdlunnOvoD3pYng888/3/uDDz5IjX4PtDUutDn10U54aJJ45JFH2u++++5tl1xyibBkCOfqouz2qq3OyMjwgIgpea0Y1d0g5Re30SGkUsplZr3WCp1mqEwV7I+4LiM744jjQKDbVWRUTj3COL8/OLS6usHgdnvQgNJluUqpgd6joutyaD8KFdesQc1m1e6CYI8U7eIHDRpkHzlyJO3FOQrlZo+oeEqXB81Jli5davnxxx+tdNHLBolmiiSI4in7BOYNzcNOOOGEhqOOOqoR+dPI7fjx4+vpwXDy5MmN7NHsCNjoUtHgu9EM5UCCyha3VBSECIDP35Mm25FzDhaoZPBdeoT23THsklAmXS5TahxOd0jp9pc+/PC/mw51TyqVNpMpNUOtDh6Nz2Voc7PT7HZ7qdzhu+bIk1qhUHHuk5wdR3Jwqi4r+zoKdpQsXLgwgfNmaGYWWa8k0BRu6NChLVyYnKallB30bkeltz05RJJAmcD7UbkHqehD5z7Lli1LxbHQKaecUs/78JxXXnklc8OGDQbII9f//ve/lJNOOqmOIw/irfYI3p8jHyQUHMXgSDpJxXHHHddM02T8TkhJSfHy/TtS5zhywVEQng9CJoyA0EMg09pe28F3YFrYOcfz+S50loBvujfu1cLRFprm0Qvht99+m8g5TrhfgLKc50vge69bt84AAqifOnVqnRgtgMQG+ZO4aNGihD59+rhI1mhqWFtbqxk8eLCdVhULFixIJPmiySTvLV7aCs59+v7775NZnkVFRW1MGikjUT6md999N41mytHvFgk6reB3w/Y0sp0gWcR3EeQo2u+//27lciLMC7Zdb7/9dtp3332XxH3GcZQx+v78ptjhOW/evCSms7Cw0LWnEUDmC8ud78FR0p9//jn5iCOOaKLnxW4qY6WXjt4SIfrvCgSDOq/Pp7IFfNWPPvggZWfclC+OHon9Hi04BMhCKHA63Sa73QG5yoUJ5VAiOAIVHn6iAkG52dXlE+28acrBxoI213trfnKoQVJCsxQuSgvFQ8n3Z+MjHpZRQWCjGNmjyB5KEi82iHsCXb2i8XWSMP3pT3+qnTZtWi17AsXDHQKf//nnnye9/PLLmZyDIEZ3GFAAhF5VjrSJUe2CHrXmzJmTyV5sqReX+2xEhRNigL2p9Ook/jwkYFkwULGcP39+At28HyajfJESgvtSCBmggstCgUynLNCnqurQe+SrqJDpoZoUQ38baLO5E+x2lxAvl3OyJwNkH/8iSokUdHfyxO+RXkp//PHHRMgL6K7/7247UnZQKWZnCwkW9/kNv/rqq5m//PKLOVadpTe4xx9/POfhhx/OY72mjIIynXjllVeWgjiVoy6mS44iKN9QFxJfe+21PCrBkEd+3l+4kQi+C0de6GRAjBJGctiZQpKyePFiyxdffJHMe1E+chQHhEbF+4FU+EBUeE+lJC9iQaqfRGR6mSd8H5C87F9//dUU6x5M46OPPpr70EMP5fF9xGgq8xqQFXoETGJd/+CDD+idtPd//vOfvrNmzer7r3/9q+iTTz5JJvkSL8E3JRdIBOV5ZBkQfDbIlYnzxDgnjedyhI2EiZ7+2C4YjUY/7qfkiJ54WRswb3gdSMou9yfBA3nKfOmllwpBdBKZf+KhNlixYoURac1HKALhauPxjwRy0qRJTbfddlspSKOXHlpRdsr333+faS+aPXt2H1zX98EHHyz86quvEqPLmkA6SSKFdOK7MTGO5c80Rsr50tJSLYi/Gt8wz01k3mdlZXlAykLIbxUJrXhqd4T07txGB5lBp9VBFytUBeVDK20hK8pSiI8jjp6GmEKoqwIVkTpCAepjRkNDsxJCKKRUCrKYPTw4xIBajOavnc6pOPYB0Y2ZBE64ZuNBRQXEpoVkJ9IEkQsHP/fcc1loqBMkhZwkAw2PsSOEpDPASebffvttyjvvvJPDSc0dJW8ElZ4vv/wy+b333kuj4iVGtwuu8YVGmIpHKs1yqJy99dZbGSRh4im7YPny5WbOaeCzxKiDjq1bt+rozvnTTz9NhoJCD1M5VADEwz0dUsMfGagshiwmvcXldvfzKOssh1IJoNxLSgqlq9XyAR6PP81msysDAR9Nl+V0uqdSKeg0gl73ZGRQPUH2sZ7S6QDrxVFHHdUSKVfwbepYH2PVGcojXEdnAEms+2K0ANZ7evf87LPPsubMmVNIxwC8BxuN1atXJ0Dh95Lc8Nk8n2SF6xihLgve91JTU73l5eVt6gUVYY4Affzxx60mYSQJnGezcuVK07Zt23S//fabhfcEWaIZYICKNuQfnUAEGMffsdIigfWToyaxzmEamV4STYn4SWB6OaqEes309mZ6xUM0J/NCZtdxfinTD0LhO/3008tPPvnkcqTTQ3IFIlXM/GInFK/hiB1HunjfaALD0a/+/fs7EhMTfZs2bRJMt0gYcO8QSJyWecm5V8gvZXudM7wHCQbJWGSnG9sKylTeOy0tzY3fMWU4SSTeuYAOg/iuaHtyo0kQCSBHyJDO2rVr15IAyWlaybSfdNJJFcyHb775JhMEuwhtRmr0N0SSN3DgQLvVavWhXPSMY8cc8j8h0isfCTzdvoM4aUHCrfxmOaqF99pjeXcTRL4/95nPQl5DJtGjqdXr8w+SeVy9Nm8OdchVfhxxdDd0q6YWQpNrDOS73V7Og2EvFSuuXLJdQcVlz2u3GH3qLmDP6vz58610KR7daFF5AAFIfOWVVwqff/753A0bNggNigQQFuPrr7+e/+abb2ZJvZ+4F9e/SojVu3cgQAWFXq5oBghlIeGJJ57IXbNmTYdss9mQc1IziFEazULE6HZRUFDghGLBHlY1TT34HKQ1WVJAYoEmkGhg02L1Hh8soAwtKL98ms+IboddVGTEw4cTBHkihqBRr1OH/L4MjyOUvmKFrN0yPNBAvdNrtbJCny9U5HA49S6nC2VD8qSUq1ThIEz8VPQc2cc6A8Vbx3mPH330USqUVKH+UfmkYkpiIpwYBdZ3Eh1eG638cqQHynH6scceWzd69Og61m2OjEyePLkCZMf67bffZlA5Jzngc9i+HH/88U0kFFS8US/cJHWUXTzOQNJCwsDFablQLI/xuSRNqE9JNDejiZ70LlTsKSPYwSISKsGTHkddhJeMAokWlXESKDGqDUg6SCqgoBujCRTT8fnnn2dyWYyjjz665qeffkqS3p2jYfQoyNEQvtPFF19c869//avk/vvv3/K3v/1tM8lEXV2d7umnny569tlns6UOJLxzAM9R4bdWygMGtg1Dhw61g1y08D0YxxEoXlNTUyOUHS0KQITBjWLPcTIajQHKHaRVRyIs3ZsEFbLUhGuDffv2tdEkkOdLxzlKhrw34d2LUL7ZON4ybdq0csSlkXxyFE4aIWLgtb169XLTvJD5wHlN9957bynSv+Uvf/nLluOOO64a72BkZ9hLL72UGZlWltPw4cPt/fr1ayFRZhyJ05dffpmOZyfxvUkQ8VwDSFUSCJmf3w7PZT6zzPn86La0m0KSldEhpNNqFGqZPCMg8/c3ZtjNrEuIjyOOHoU2Arer45577smBADuqpcWZWV/fAHVBIUcDooBQEuYBQMDKoEBgH7W4h1ZXCmwKZPHnAQV7yT799FOue5GPRi/EuVpQ2sSjzGO5jD2tUESSQLQsyH8vPUPRnTCPc4FXNP7WvLw8J232qUzQ3IS9kkcddVTz3pgs7mu6adP+xRdfpFJRobt4NMaWsWPHNtFNvHhKu2BDD+VIB/Kk79OnjwPKwW7XWMIzAlD4EqZOnVqNRtbBuRNoWDNOO+20as7PYH5Fgz3T7777bu4VV1yxfW/yozMBZY4KnXLEiBHNUKpqOD+Da7dElnUPR3TB8DvjCI/CZncHPYFAldzvLHv++ccO+qLLVDyADOyOcdicfRrqbRqf38+FfxVarQ5Bg3qhVHAAnsXFJRt6gugjweDIMT1xog4aQRJcUIwdVIQ5opGTk+NhnRJPbwUJBeo5HT+ojzzyyObI+UqUIXPmzMmlEkxFfe3atRaaWUHOKerr6zWQV/TEp/Z6vUF2bHBuJ7bsPDKcddZZ1VSM33rrrTwo12qQESuPc14P3jMNcpAyULdu3To9R6Lnz5+fDqWf87e4iLeB84ogCy3scML9lWPGjGmEck15YbZarVzHrSlWfaPyTrLI+Tzp6em7pJcKOQgKzQW1qLeNkLGtMoTpffHFF3P5AUF2BvGOicg/Fd8bRNC6atUqCxe7jYyjl1O+M2U/7qkHcU2AHDMxn/AsP0kOiGEK53JxhI3XSYEdY6tXrxZcs3O0f9myZVbkhwXl5AFpbeL8KaRdsFaIVXZMP70qss1gu8IOL94X8jsNZZWA5wkjkiBoCnr4k5779ddfJ0OGZuP8NNYXvLOwlhS+GwuIYy3eyfT6669noZ2iSSjTmchyRfoT8a4axuG5Vq4ZSLLHES+mHSSIaTdjq41MK9OJ90tAu2DAe+mRH6kga6kofyO/Ad4L30UqrkkCudLxnpzXRZN9zrMaMmQI5zw7epB83UXksKmTy0Iap9st8wVkOxON+vr4XKg4ehq6VQ0GgeqHzfDq6voEm81BmxWFRgclQqNTqtWcTC0soCs7wL4CDhkg7LWzZ8/OxW4IwrjD7mf3FVQ0aCtPhQXPc40aNcoe+Uw2AOxhQwOsRiNjxlaPhtFJEwmSHbTbMjRieppLQDl3MO6bb76hqYkaDWojJwKLt9otmO5HH320FwkKXZKL0XsEe/nQmOo///zzDJ/Pp7jwwgsr2DtJF7RUtMTT2gXfF3lAEmagOQrnqTFN7YF589lnn6XR7Icendjr/N577+VMmTKlmo1nrGsZT1J50kkn1ZC0iNEHFXyH4uJiBxRDLRQAPRU1KKwxCd9hAuHbYPq9Xp/S7rI3Oc3yDXMef9wtmzlTOOFg4d5771XjOy7y+QJjWlocKU2NLXJoJiBOQscRyBMdSCjlajXqIzuOxOu6O1iXaBrFDg8SjuHDhzdC8bbR5BWH5YMGDXLGWrOJ11HBJvE44ogjbJEEivIKZEQDBToV97VCthl4f5KIhoYGLZ9DMoX6bqaTAc6NgvJNr2Lyiy++uJwdHJBfaVCi06TjIEkckVKB0DkgAy1Umnk9CQtN1ngcirYZhMLCayBLSQbdIDsNIE4BmvlCppEcxuycIaHgyEW/fv1c0a6/CX6jeL4c9dYAssBOqlYCxfRCgddAmU8DEbDiWQYSGr43AwkG0q2j+aIUx0BigTRYHA4Hvz268OYcH67p5Ob6T5TpIDU5JDSR1zGvkFYT5IgBBMNK0tPS0qJh2ZEgUrYgD/0jR460x3K+wLJDXof+97//pZOQ8P4MKJ9ElhXfFcRIwzKLfC4DywDtTCXaldq6ujot0mmlueCJJ55YTdIGGVsAciici/RZWR4kSTHSbsV3Z2baKfu5ZbkybTje+k3g+zKiLA3c57eDtszDdo3lz7Sz7WH543szIV41fvz4Ojo8wW8t2tEWtmM9RL4yEVJCIhNEhx0Kp9OtDAVDjQ21nh2zZ8/qbq7b44hjt+g2NRgCiWYCp3q9gckbN5ZCCbfJNBqt0mQyK4xGi8Jg0Mm1Wg0CGw7xoh6GefPmJV5//fVDLrnkku133HHH9sh5AQcK7MWk+R2fFWvxP47SLFq0iGs2JaHRMqMB915++eXlUHbsNLWhDf55551XPWbMGBvP/8c//kFXwQkPPvjgxvaUhmhwQu/06dOHX3fddVtwfZkY3SHQpILeoNignXDCCU1UhqBYdDjf2JP6n//8J5feqpCuquhGj+mX7oeGWg7yNBLvWXrGGWfUQ+nQQOE46rHHHlszefLkhvbKC8rFqLvvvnsz30+M2itEvsO+gNe/9dZbaS+99FKv2tpa3bRp03b8+c9/Lo9V3j0czEMGKqEMIbvTJd9YWrbGH/DMGTNsWAXKf5/zeV+A7zUJm4kOh/vEqoo6a2NzC82AIPMMSoPBDBKl5bp3MrWGi1mGr+kpgDzRQ5mmJwL5SSed1MAOjCeffDKbc4foVCbWiC3r+QcffMAREgvqawUdLoiHBNAUl/MaOWKB631DhgzhGkW7LVMq/VdeeWUl6m8QsigJ8kuYO8NjvJYjLHl5eW68r5EjZ+ycKSwsdHK0Bsq+ieZbPFdC7969nVDsG0iIaF7GdHBtOvFwGzz88MO5vP/UqVPrOWIlRreC6eX8xSVLllhvuummHewMEQ8JgKKv+eyzz1LYkcP00gOceGivoNfrAyA+LRMmTGgGQTBw1IemiOLhdsE8A7EjgWoBmTSCJIXYudSeLOQoH+digrQYKJc4GkSzS5rugZjpIZ+0NMHMyMhwR8jiEPLPDQLVSMccdIID8mZqbm5WcUSdZppz585NJZERz+9U0EST5U+38HhHHYkXSTEIpw/5r+OoGdfNojwl+aT5IL0Sipf3FEiyk4HkOIhPU9bUYvfXtzhWyJWad9/KSa6YKZfHR6Hi6DHoTgSKs1enuVzeiRs2bNY7odjo9QaFyWJVGHRGpdlolKk0SsQhUd0mVXsHNMZ0t5pxzDHHNEIxb+YICYUzt+Ip+wwSJRIASSnhfUk+6HqVtusU/u01emzE2dBt3rxZ9+yzz+ZyLhBIXhXNYECiLFDIqyWyNHv27OxPPvmEk3Q3sCdSuMEewHS/9tprWXQ7K5GMfUk3R7LYq33cccfRrZfgwYokhwoavVox7dHKFHsMH3/88V4cubrqqqvaECim+/vvv09gbyLdC/PaM888cyiUjNpLL720ms8YMWLEMSAjW6GAVTEfxUvbAGRr6GWXXbaTpEuMagXTSSWL++zBFCIjwGNQ6Iycq9Fe+RAsW9rqgwxrOMLEd4aiJzRmNHeZOXNmARp3E84x4j1999xzzyYqJD2kl7SjYP4xsJwEJcDr9St/W7e+xBvy/7d2xIjN0+TymGV4IIDvi5lfAEXyzIYG2/Dy8mp+qzKjUQ8CZVbo9UalVquTazThUfee2HHE75Zb6dtmBwxJCurUTsoU6ftkXeS5q1atMj766KMFAwYMsF1zzTXl0aZiVMoXLlxoeeCBB4puvPHGUnr4jCVHcB4dSxjpvjzWyE9ngO/M96HcaK+e3XrrrUWUAVdfffXO/v37uyLTS5mL9BogSwspn6699tpyjhwLJ4jg/X/88UcL6nefv//971unTJmy2wVw9wXMd5YJ92lV0B4h5XkcZdobuU0ZfcUVVwwEAakhIaE5H2SXk4vZxiKUXRkdKe9uDpYrgyA/kcagx+dTlO6o2iYLqd4JehrXDBo06HDrlIujB6PbNLlQ6AzBYHC42+3Lr66uVfmDAZmGI04arUKn1sqVCpVcqVbIaMrSU3U+mqOMGjXKxh48NEJC3BtvvJFOcxY2TNEgKWIDW1dXp96dSRZ7/WhaBzKQCIXfxnvRVIbE4d13383iCvJU1Dk5m2Yn0c/ifdkois8I/fzzz0ns7YQCYmbvKYmSpIRs3bpVz+OTJk2qi16wsD0w3bSbZ28yn82G+OOPP06mcoPGSDzr/+FwOBRr1qwR7ODR6Arvy4aY87neeeedbJqrsWeU3vWefvrp/C+//DKNo2W4NEiiGGneh2cpFi1aJKzVgryxR+Yh53g99NBDBTRz5NwvmqUsXrzYwp5ZTqimMoHyyeS1XH0/0sV7JNjLzh7r6DlWVJy49sm///3vQs6hmDhxYlNk3rN86eDj5Zdf7gUC54jufZbA+/C8xx57rIDklb3VSKMfCpmggLJs582bl4oy4tonIZBMy5AhQ5o4jyu6rJmP9HbFe3KuW/TxHgRBGVAo5CDZ1c6Ax78ho7aq5sUXXzwgynQs3HvvvazkucGgbGRzsy2lsbGZdU2hgczTavUKtVpDZUyuUoUJVE+Ue6zfkXWc3x7kVDrnF6L+Ce6jOUr8008/JXz44Yfpb731Vg7Nz0477bQqjlhF1mV+uxzFh1zrjW/Xf+mll1bSM5p4uA1wDz0IR9/S0lLd6NGjW2hGJx7qNLDusf5EypRo0IEE6m4a6z/kjOAanWlneul6XErvueeeW8G1haLTyxEz1PtCmpOBdOyIZfa4v+DI0nPPPZdDb3N0tBFrrhbBctxbecF2hekF6U1GPgkLzq9cudJKs/DuRqA6Ut49DUoI0GabI+QLBCoDVnPZ848d/HmkccRxoNCdtB96cVP7/SF5ICC1ARRE3GebcdD0moMKmn+QMIg/BU9GkkLBOTZPPvlkEXsYhYgI8Jqvv/7aeuutt/a/++67+6ARauMhLxL01kTnB++//34OG2b+5uTXbdu2GWn/DYUlk+tkQJEvWLp0qWAOFwtsGMaPH9+cn5/v5ERdkDdhAnGkkgJS4YXiL6yD0d59CJI6KuniT2EVfannkoQF6e6Nd90l3SRPXL/klltu6f/AAw/03rRpk+Ctiw0XQgjX6jg5meQHSgnt2PW///57EtLe68EHHyyeM2dOBpUU4WYAJ2nzWrzLLnVFeh/kHec2CJ6mSIQqKyt1drtd8KkP8uTBszSRZRgN5klDQ0PrMyVQQXzttdeykRcqpHWXlfOZHr4bJ8CT5LaXnxxJFCc2ZyDt9BaVxUnULAMe53tC2eIz0teuXZsI4qnjPaOfx95Trqd111139bnnnnuKOJonHurBQBaEZCqXy6lDctstwwMBlCfnoCT4fH6z0+lhfRDiWf9RZngXsCmue4cv83DRyTgHJzc314lvNQ3EoA9IZj/OjX300Uf7oK4UbNmyxXziiSdWssMC37oFcemo2ykgvhm33XZbb8iwYnZwXHHFFWW7M1FlfUVQQg7qWccOFSZNmlSP93RxfSoQv2LI8v5M7yOPPNL39ddfL4B8Nk+ZMqWSDn5Qx4X0zp07N+Wll15ieosg0/qwboM8bWeHjnjbTgXlDuUX5OYePZXuLfiZn3322dUkgCCMOSTPkMmtbWAcXRJtpJFOrdb7/N50BdpBMSqOOHoEuo0UQqNhgTAd6nC4s+vq65VBaDUajUauVWsUKrVWrqYDCc4F6GEjUOxBRMPn4wiOoDNFgCQDJKGv1Wr1nHDCCY1itACOvnDkAo2bvKKiwgDi5R09erQwDykavC8XfiThwfkhkKAmzjPo27evHQ1zQ3Z2toPEgxNkqTQnJCR4aE4WqxGjqU1iYqLv448/ziDZmzx5cl2kGQ3t0j/66KNMKDk1NHuLTpOEzz77LJlOFWKN2nDi9RNPPFGEdHNScxubfpqpPffcc72g/EBe12rxrl6OgOFdOak1RBM2EoOJEyc2ZmRkeEaNGtU4YMCAZhwPbN68OQF5YAUJo7mcixOymUYQjmSDwRDgJPZIZYrkikotSJqRXpaYJ+Xl5RqQkyR6+qOCNn/+fHrdUkARamB+iJe2AU2FoPgZTznllFYTPo4ucQFOEjGOmCHNmgsuuKAqMs+5T2UCxwSvY5wnEkvZI/Ghtz++J8idAeXBxYmrOZrJ89m7DjJFV7sKKmvMH845oFIWmf80Z3zhhRfy+E3hnROPOeaYOpoCHkoF8wCBTFQKirKKKpfN6Vhv0DTufOuttw5arzfIgRGbfi6Xb0BDQ6MOJA71Sy2HPsJRKMFpDuc/cfSp5xVBbHCUG3LBRZkHmUi56Me+Nycnh05uGs4666yK888/v5rfJTuCOArDDgzUbRPlYGFhoeOiiy6qQH1swrcdu8cB4EhNUVGRHXW+GdccssnvqampTK+TMpckQkov8wDv1ppezqGizGCaKSs2bNhAZw763r17Oy6//PIdaB+aD8QoGsG2iZ1mtF7gKFhnP4cdcOKcMi8dcJx++uk0CXccqPTEsV9ggx5ZLiG/z6eoqa9vcjv86+fMecE+8yA74okjjgOF7kSgaGI12On2ZtfW1SllwSAUPw0UCI1gykICpVKrehSBYuMPIpJGc7BY5gpQoGjiYYDyqzzzzDNrxWgBHHV45JFHiqEo1LARRaOqPfnkk2Pav7MhIumhq1oSpXHjxjVSgSCBoZkczdOoWJOU/f7778nr1q1jWQToCpyNZ/guYVBZpwvaBQsWpNBmHfdqipwwyzR98skn6XiXGhKOWASKijwU1QyarEWapEhgjyefwWdNnTq1TowWACKie/XVV/NAAmvxzm4qEzT/o3JBYkCTH5o08r1oGkhFq0+fPk4oSw420JwH9OuvvyaDaKk4esQFJzmXi8oIG2+SJklR4ZbvjzJI4MRwnO/jRGKQplTcv4EmdRz54TkTJkxopImf+JptgHdUv/nmm3ksK5IT3pvvifLrHQwGQ8gDjuzV836c98DjUkCa6IKZpj06kKL6WGQG5ImLi1rxnknIWzXJJMrGjTL3kPDy/ZBXHig/dpDsZn4HSKtn+PDhraaXBMreNG/evDRO4uazka9NzL9IUtdDwG9OCoqyHeWOxmbHH363fefcuXMPJoEyo/wHIK+LoX9ovX6vTK3SKLR6PTuOBJlHAkXve4cLgeL3zXqAb9NGb2acD4q61QCC0MBOCnrYZL3mN8l5jTyXdRgKuAvfdtOUKVPq2aGCeryLXIkE5Q47eHD9IZ2zwXSwjpGcIL3NlM2QBQ2QjQ10RIH0t3BkiZ1DYnq9HPXHu7vGjBnTml5pDtmBAPOKbQXbgwNBaljmTBvlEcucppntmUPHcUgR2ZgL8hNtC5q0oKK6urbJ4bOv6d2rVzMI1AH7FuOI42Ci21ANKBLJ2Jzf2Og8at36DRqf1y3jRGqz2aw0GEwKg94gh1CV6Q09h0DRu93q1atN9DgFZTem+cVzzz2XBSU9EYRjrRglgGZoUKhHQclXWq1W36BBg5pefPHFDeLhXUDF/OWXX86gKQyUjV2cO5B8gFzpd+zYIZjwocF0XHnllaXXXHNNhfRuJEdffPFFEufYAP6SkhLDpZdeWo7Gvlm4CUCvUDNmzBhIr3NQwGM6kaBp3sqVK83XXntthWQmFwkSl//+978ZJC6vvPLKejFawKpVq4x4ryE0W0FjHqRrWRA14TkkXCAbWiikSiglDuGCCNBLE93OgnwKo2xorOtuuOGGbSBcGjwvj9exF1g8XQDN4Oi6F0qbm/O+8FwlCJEOefk7FJ3mO++8syA9Pd1DpxKxSDDBUT0oO8eAyLVwbhbjcF8FSGIS0hDgKBp7oWPlBdPEdxg4cGAzvoVNJEfiIQEko2+//Xbae++9lw3lSrgHFwzldwHS5ET92WXSNx1JnH322TtvvvnmMiouYrTst99+M6LsBvNauieeNWvWGnoHI6kUT+nuYD4wMD0sqyC+deXCn5dVVDU1vW6r3rkK3/tBs+HHszMQptTXt4wr3V6ud7nsMoPeqEig4xxs9VwHSq+RaXqw59E44oijW0GSoYL8BIEKut0exYpVazbVNtS85nc4tk6bNu2gdULFEceBRLfpt0RFpBmFW62WB+VKOWqoQhYIBWWBYAA6hl8WgqqDfQ5M9RhwUm7v3r1du+tto/tWjiBEAwQmAOV/K8kQ59BQURYPxQQVbZq6QDlWgUBoowMVZrxHAEp+c9++fZtJJEi6SKYkgMSlPfXUU4WLFy9OBgHiIoQWmuxFnoN9+QknnFCbmZnZbs8uCFTisGHDbLHSRSgUCsF1cLTiT7AX9KqrrtpGggSoOEIjpQHvoiGBYF5Epk0KnPPAkTaQTWGeBZ4vuNHlIpCjR48WzOOir0HeakAgvdJzmH98NkiPkN8gPh4uTBs9UhcJ9pJfcsklpSRfvAdJHtcZASHjiJMS5aKPfGZkYJrwXnI8s427Zgm//vqrGfmZTHfNf/vb37Yx3HTTTZu5Xgp7pXl99D2ZPyCEu3hdLCoqcp9//vk7mDck1CR7LAvxcE9Ca5ogT0J+v9fnR8FWVFQc1LSirijxfE0wGFCEINuEh/NPEH/C////ReOII444uiDkcoXM7w0oVQEu8x1HHD0H3WasBsoEJ1Sf43L5J61dt97YYrPLtGqt0mg2KUwMehNHoOQ6nUqm6SFTFa+++up+U6ZMqTnppJOaYvXyc/Th7rvvLqDi/cQTT2wWo1vBOVIczXnsscd6T5s2rfyaa66pFA+1AZXhb7/91vr4448XkkBcfPHFFeKh3YJkpaCgwE1Fm/f485//3PfTTz/NNRgMVMDdIH/2v/71r6UgH60jTRylgpKu4lyGaAVdwkUXXTTwggsuqGC6Y5EkpuuRRx7hiJAC261itACSNZoa0qvgK6+8kjtmzBiauezz2idIg5smQWVlZRqQGpIsoRHgc9ojeFqtNkgzEzq+4LwhksVYpoiRoMkeHX0Eg0FhROmHH35IQj6pafuPtKThHm4u5hlpIiO9A+P4DJpbRr4T85ojdSSzf//737dxgWMeB2lS0ukFTRn5LPH0NsBz3SR20aNeLDt+K7Nnzy68//77N44bN26P6+h0IzAdDOwhZQg5nS7F9wsXbXS2NLyM8ik7mKvp41vIwua02trGY0q2lWs9bodMrzMqEkwJCqPRRFM+hV6vkWl18vgI1G7AesLvPJa84ffMEfT26nJXBec0sk1oT4buDpSflFH7cm13wL6WKWS74NhoT7I6jt2CecfQOgLldHsUS5eu2FzbVPOq0u+Pj0DF0WPQbVoNCDYKtxPREJ62adO21Nq6Bo5ECIqE0WhRmowGucFAAqWF4ite1M1x6aWXDiA5uvfee7cWFRW5KNgp5ElW6IkOBCGDnpgeeuihNeedd16bOVAE59ZAyS1YtWpVwquvvvoHbfrFQ63g/bjw4MMPP9wbxENz3333beAEa/Fwh8GGh94AQTR0fE+QBz+VehIQczvOE9rD+eefP4hEBcRvIydHU4mX0k2X23PmzMn+/PPPM6HMbjj33HPbzIHie2zdulWHa3vRw97TTz+9nnOtxMOdBhKjZcuWmTlpmuuzxDKv21cwnUhf0jPPPJOPdGxYt26dgSaEzz777FqQJGGkieSILp1ZxqecckpjrBEu5hW+kUySsjvvvHN7ZxAdunW+6667erM+grxvpUt98VB3h5Q3zEeh8eePurqG4IKfFv/iaHa/fsUV0+qgEHRaOe8JKLf0YFA2uaGheXzptu0Gh9MZMoBAmY1mhdFkAnkyKAw6nUyrB4EKr2oQRwxw/TfUnZwRI0a0nHbaafWRdeVvf/tbb86hojMayi3KD647h3rdpb9rLijMOZcnnnhiY2pqqmBWynRSXsYiRkxXZWWlhiPjN998cx+cE0S7UhI5P5Vyh86EaL3Qnc1yb7/99kJ6YUQ71si8YHlK6xC2B7fbrViyZIl5xYoV5osuuqiajivowIedU3vbfh3m4LfHIMnQkNPpkf28fNm6lrqa10CetpNUIT6OOLo9upMJHytlFTgTPcSFZPKQPBgKhAJ+vyzgD4S8AWwDYRM+bHoEhg8f3vzLL7+kTJ8+ffDVV1/d/5Zbbim64YYb+l522WWDIIiGvfTSS0W5ubkOeuDjqAuVahINbrmuEd3Y/u9//0s/44wzKnCel2Z6CIJbdI/HIycJgGKR9c9//rPf9u3bTaeffnrFUUcdFdNT357A3r5jjz3WdvHFF9dwzhaV+mHDhjn2pfFhun/66ad03GsoR7W4mOR1113XB4RyIMjVEW+++WY+FAUnTeMi0830kQzSxfbixYtT6aiC6RZv26n49ttvhfVkXnzxxWzO6xKjOwUkOoMGDXJAgZbdeOONA997770skCEjzSHFU4QRKzw7l6OLKONEMboNqBRQCWDeUIHaG1CZYr7yHtI3tWDBggQoJ8W///57Ihe25AikeHpPQWQmcV/e3Nzi8To9tXZ7FR2e7F0m7j98CoXMoVTJBacIIXwPgpkydBNuA/wdCiJePDuOmOA6RfPmzcv8/vvvkzn6IkYLnRBff/11BuTqIHZYsI5wFHjOnDkc+euyoOymWe7999/f79VXX82gDOToOPYz6VBGPK0NNm3apL/kkksG33333YUlJSUmyEnOKW4F085RdsjZ/n/961+LOIdWPNStwLyBPMyAnBr4wQcfpHIdvQcffLCQMkw8pRVMM+Ubt/wWaDL/n//8p4idjnQJ//TTT2dLy2DE0SFQPkqhFR6PL+R3+6B/BP0g7WJsHHF0f3Q3m1S6ca6jUq6mzQoViIAv5At4QwGvH0ofCBXYU08hUOecc07tqaeeWg4Y0Chkvf32270++uijXCgCXKuIC6tWPfDAAxvYi/jDDz8kPPzww3l/+ctfikm2rrnmmsFLlixJPe+883ayR40NCBXgO+64o/eMGTP6gYwMQoM65KmnnipG46HENVtBzCr3p7eNij+J1P6CbnlPO+20nZs3bzZDscl56623en3yySd5XMeotrZWN2nSpMqZM2dupokcF4h96KGHmO4+V1111QBsB0JhSkDe7Tz33HNrO2PUJRZANFtOPPHEanoBi1znqjPAPKT5HNJSSmcWSI8VZezOz89vnefEXmead06YMKGOCymL0W1AT4oodyW97y1dutRMk0/x0B5BRfO7776zzpo1KxcKVTHJK4jsAM5rA7Hdzp5v3l88vSehVQGAYiWvrK52eAOO8gaL5aB7Y8N3wGc2q9Qqr0anAXEKgkP5hc4ifygg81PWBUMgUXzX8DVx7AougH3zzTdvhlyp5OiKGC2gf//+Ldu2bbOQoBKQrYmLFy9O2Zu6sr/gKDLJC5V4MWqPoNfQhoYGwSEOf3M0HEp/CsmUcEIU7HY7vXVyfTrVPffcs+nOO+/cFJ0X7DSBvFCUlpaauqt5H2XnkCFDmkESKe9k7777bia9qtKsTzyltXOIi63fdNNNfWjmzHNpNYH8VKEsDOvXrzeSXHMrXhbH3kGSo3KHy+Fzeb02t7vRE/fAF0dPQreynIfgp6Kah8Yut6mpRePxuKE4QGTKhTWg5EoFF5ZUyFVKtUyFpkje3ehhFEgQ6Fqa632MHj26ftiwYU1jx46tO+uss8pBinaeeeaZNWgsnEizsMAuHUpwzSgo3b7i4mI7yFPF2WefXZuWlibYg9N8IyMjg66rgx4Pl+9RhEAE6kGeykBYGiLNOQ4l8J6BwYMHC+nm2i7Dhw9vPProo5nuCijvO6dOnVoL0uCi0sNz6YIbJMZLz39UiJDuSro35zwr8ZadDubVwIEDHTT1YTkxfzsTKpVKcF+MMm8ZP358HckSlKbWNZfohpnzlOhsg6NsUnwkaH6yceNGPch3JhQsa11dHb1W+uiUhLWG7xzrOoLEk+miEwzkq/BNoUyYtxV4lwYSOF7fQyA19lIgMZTb7a7QmrXrypoctoUFZnP93LlzD2rjz95aKHvJKKU+Dpfb0txio821HGUjV6qUcrWaSzeo+VsG2YeyFC+Mow0oG/v16+eiKW/k/Baa3brdbq7DZr7ttttKKEuWL19uXrBgQTrXTjoYc2HYscXFux955JEiKPUymgTv6bks72AwGAIBMEMmVkEOOVHPDd988006HfRAHvqi6zWXUGD7weUU6Nac3jUjTRlZlykXWMfp/pym1+3Jhq4MvjNCkCN07GTDfmj+/PlpaCsrOZeVI04gRon/+te/imji/N1336UjTo58rCWp2rx5swH7leysYv4C/nHjxrV6kY2jQ+D3KwX5th3lzrqait9bmps3oi3qaVYLcRzG6FYaEHuEEUYhnLljR3VBSWmJPBRUyLVanVJvoiMJo8JkNsqMWgPilDINB997gI5HEwM6TJAm/LOha6+HkA0Ez+U+FYfouTnsWeUEZDoS4P14DslAZ87h6Sx0NN3SeRIppGLQFdNzKED7fyhn+Z999lku8iQIounhelYocw/K3kdydOKJJ9bT1TwUt11GlKS85XfFPGXeklyJh3sKmB4Gpp+BPfOKrVu3OZcsW/ajw9b08bXXXttmoeqDAeQ9zYv6gkSdXVNXP2BrSZnK7w3I9AY93ZgrDSazwqg3yg16HQh1z1tEvLMBcmTiyG56enor+V+6dKnpmmuuGQqlejlJBU35ZsyYMQzn/gwicsBHHUmgPvzww5R33nknm+Tn6quvruzI/CPW65tuumnAzTffXMI5q7/88otp+vTpQx977LE1xx9/fPPu5B/N82bNmtXriSee2CJGCSCBWLRokZkLkJ9++ul1seZVdgesXbvWAMI08scff1yCtkOB/REvvvjiHxyJ5Mg69jNfeumlAuRXaf/+/Z3sUOQcOJq9P/nkk71QDnUkTTTl5GgV8qqNo6I42kWrHEX9ogzlQvOKpctXVJVuLXmvpGTTryC1Mb3FxhFHd0S36mJCpWTl3IJtWVKS2avV62nUEvL5faGAzxPyet0hr8cj8/i9Mr8/JAsctBVbDizY2NNcij2kDLszr2DjSw9EDLEaUSq/PMbeWDokoNLQVclGR9Mtncd08byump5DAZbxbbfdtg1h/cCBAxtBntVcDPmHH37IQEiniR9doFOJEC9pAylvaabIEakeTJ4iAxRbv2xHeXljs9uxEUrYbiegHygg71kmdJ+/Q6/Ve4w6gzwYCMj8PpopB+j5ErLPi33O/wwJ8z/jCJtokfhH47333ksHQRn4xx9/GCQTvZSUFB/N1qS5UfwNKEkm+PtAgzLt5JNPboSSvnHatGk1HXXewNF2dhZx3ifNz6TfeG8l507uDjt37tSCXKSxI02MEogc53Ved911Q++5557+Dz/8cC/mo3i4W4HtAOVUQ0ODGu2BH0SQpnlCeVKW0Srj6aefXk0T75NOOqnh2GOPbaGco3xLTU31btu2Tc/85Pp9B+s76AFoI0NZ/xDkDoc72NzYUt/S4q9B+9NDNLI44gij2wkHCDp6iNuk1+saUlLC82D9gUDQ6wF58npDLq9H5vf6sO+TQQfqMfOh4tgVFNLdtZE/WCCZpPvyq666qvLZZ59d98477/z6+uuvL8f+b88888yqm266qYzrO1GBOMwRqQAoamrr3FVVlaVyt7sUitgha/hRLjaBQOl1NrPZFJIr5SE/531C1gUQ/D5fyOP3y3w+zgdlnRAvPAzBuUSPP/54DkhSP44kRSu/NHFeu3Ytl2sokJwt0LwZBEQhOWihwk25QiLC3+2BpAWkS9HY2MhFpQXCxRFwyiMei5ZLvCdHcRm4Hwkq/Bzt4ki7ROT2BFxDs+EQ5zSRDHK0CN+JMIpEr5viaW3A55I8/vvf/y6srKzUM7/EQ4Jb9Pfffz+jb9++LXz3L7/8MoOOasTDMRGdTt6fThykvOB7iYcOKkh+SKCQPhXlml6vJykW3oXx7DycMGFCc0ZGhpfebHmedB0ItLe0tNTA8xCEERQei8bmzZt1q1evbiXicbSiVY4C8urqWldTU1NZXV1tw7Rp0+JdPHH0KHRHAsVKuB7CbVt6SrrXaNbLuYqux+8L+nzeYMDrC7q9bhl+c/E2WcDLmhy+tqcjumHuyWDDTZMLKAN5tGUXo7sdoNAYqWyIPztECFnOUADVq1atap3gvLuypxJBJY0ux9nbOnny5MYzzjij/sQTT2wiudrdiGYPh9DQRweP1ysr3VZW12xz/FZSUtI48yCu/RQDNHmpBBGuMluMPp1eDwXdH/L63CFvwBvychQK7xvw+RFCsuBh2mFET5h/+9vfiulFjY5nXnzxxV50uS8eFnDxxRdXoyzXQvFNQLnqqPzShBmKswcKsZ51iCOtbGPKy8tjyhSeQ3lz7733Fpx66qkjjj/++CNRj0adfvrpwy+88MJBV155Zf/rrruuL+c1Sco1r6H5IOPvvPPOwlie8r766qukf/7zn8WcnxNZl7lPZZ3eUn///XejdE+a26JOe0GEtPS0SeKHehzAvTUSWYgE5QryJOOyyy4bhmuFOZsgD60EioRx69at5pNOOqkG6aoAqdBx+QTx8C4g0eM7v/baa+m8N4khSesVV1wxELJlONfye+mllzJqa2tjevOTzv/444+TO9vjH029k5OTPevXrzcxnSSXkXlKsGOJ6b///vvz0YbkMw0c/eNcWo7SkwSSkMYiSCSbc+fOTcO3lofvSCtGtwGJJM/jyJ4Y1ZPRRn4yIN9DgUCQ31iT0+neJJMlcy3ItoUQRxzdHN2OQBGonNXYrDQaVVWZmVlMBU1bBKXC7XNxFEow5/P4PDIflAof+497eNWlEv7qq6+miz97PNgw0WPWk08+2feCCy4Y2l0bKvYGT58+vR97hlmGr7zySnp0Yx8NKkxffPFF0l//+tf+77//fgqVFM6BiOxR3h2oPJA0HeamjkJDLwYSJGHRR2S9orK6wVlRWb3FbfdusVgsh3TSM98JoQr6yHqz2dSSkGCRy+ShkM8XCPk8XpAnyjpvCN+OzOcNyLyQdT111J1KLp2iRI+MUBl/7rnncvhNQyFe98QTT6waNGhQS/T3zbme55xzTj0d0pAwkWgAsoKCAseqVavMHLlhRwPJCRTjmKsJkji89957af/9738L16xZk4jzLNz+/PPPGfPmzcvmQuILFy5MYx3lKAavEZ0VJP32229WkBLzli1b2tyb9Z3mdxz5WLt2rUkyN2M87pUAYth31qxZfd99990MifTwvXNzc10gjjqa8ZEkkBiBjGhjESiQmcyHHnqo31lnnbXz8ssvL+e7rVy50iIeplMKWV1dnRb5N+Cdd97phffXLF26NEE8vAvo7Y9u4V9//fVcugqnu++33npLSP9PP/2UAXKVM3v27KKPPvooRbykFXxfHMsGme1733339V2wYIG1M+U386awsNBO5yBMJ8lUeyN7eK4S+ZDIb4rfD/IxwO+M5YffHNUL8bd4eiv4zW3YsEFYN0qMagXl8D/+8Y/eEydOPJKu0NvzjNhDEFnHJHmKTzckr62t91TV1e1sabHtkMm2HXQvpnHEcaDRXQkUe9BWIWxMS050pKQkCl6JPDRncbtDXpcr5PY4ZS6QKY5G+Twhmb+HW9+yx/P5558v2JPyfbDARpKKA7diVKeCyhG97wUCAZrNCL2FewIb0bKyMm1XIlto5C1QMnp99tlnqVCQUlCGhZEjUhL4zlC8dOwZpYJEO/1ff/015Y033sjhApBQRIq4BpZ4ehy7R7uNvs3mCpZsLalsaq5ZoVR6Gg7x6JMEGxTBrWqVospqNfl0OoOcyzdAtoXlnRskyu9D8IbnR/mZGPHKHgS6neaoCJVXMUoAR3dAfHxXXHHFzjPOOKMOJKnu1ltv3Q5itMuEdY4ynHrqqTXbt28XCBTjSLZAXCyUnVSirVarF0pwzJEFHj/22GOb3nzzzV8/+eSTpbfccsuGXr160audc+zYsTV4ftnjjz++5k9/+lMNz2e9BRGxQA4q6UUUMssNUt7G2ykVfjoxGDp0aDPfgenjFkTE8thjjxX07t3bMW3atLJffvnFysWzJYW+T58+TpriUa5RHvK9oayroxV+drA8++yzheXl5aaXX3659w033DAkJyfHAdKXJJ5CU0bftddeu5VpATFz9OvXr6m9PCB4/uDBg22QR6qvv/46mWno27evHXGCsxXIMJVerxe8vgoXiGB78J///Cebz0Ye7cTzHIsXL06kXBZP6RSgTG0kOGwXsrOz3SB4u4ym0ZnI6aefXm0ymfxNTU1CHpJAMe85esSy5ghUdBvGUcspU6bUDRgwoIWEVYwWwGvxXSTjW7WgXNSQzUkcQRQP91S0ylAGfAsgnQHZtrKd9Q0NdatkMlddF5GjccTRqTggyu1BQjOE4zKNRrk9P7dXwGQ2yQTTFrc7iAYo6HR7gx6XT+bzQtHwuGXYyPxdwkl354NCe+vWrfqS8NoX+00O2AD/+OOPCTTPaK/nrj3QlIYBhCCZI0M0densxpFg43b00Uc3jxw5shYKU3l7oynMG/YI/vbbb0YQlWQ0mCMgzPM7I586A5dddtl29ngPHDjQDlJk4ILGkQSPjTfXcOL7QzkbwTW8OBF61KhRzVAMHOyF5vwNXGeMr1nSIUjfCbfCyJO4z0YfxLSsobK8aoXLJt900003doleUygklFwcNVhrNZtbkpOSZAqlUpwD5Q36/Z6gVxyJ8nr8kHmiA52YNaJ7gvX1999/N5H0cO6KGC3g22+/TWanA5VeyEEdlWE6BKCM4MguFViOAlCWMXCUiSaw0u/CwkLnzp07jax3JALJycle1knx9m1AAsYFwkFAPJAnaewA+fvf/75p7ty5v5AgQbn2QybZ+HzemyNdeCcDiQ7koH706NGNdKctPVsKfFcq+lTg6SEVpMQKOdVn4cKF6VTG8/Ly3EijEqTASELEaxiHc9VIt4pyLikpSVqiQHzbMPguf/vb3zaBVK6FTN5+++23b7zmmmu2QaYkcjF13ov5i2PVr7766qrnn3/+D5DMSuRHu/oB82HixImNCDVIm47ON0ACG4qLi23IO84lck6aNKla8nzHwFEekMvcF154oRDPTsZvHeUXSLGlPXNBtkXsOIomzRJ4nJ1K0jOkgPcguTTwewGRdtHFO/M18hx+M5mZmV6+A6DkyB/LgflXV1en5jeAazR8t8jrODpFAon8d0W3O8wzlLeRI2DI7034Vt381sTDPQ2C3BRDqywNBoOKiqoaT3lFVUmzo2Uj8suF+Dji6HHoEkrkvgIVlYr5BAj/k6qrG3M2lWwNej0euU6tU+h0eoVeb5Tr9HqFSW+QQRrK9XoNFG+5TNUDB9Qp5EEojl27du2C/XW/y8mxXL0dyge9Mm299tprK8RDuwUbs1tuuaX4+++/TzvuuONqoDyYpk6dWsW5B2zExdM6DWwQZ82alQcBrZo9e/ZmMboNOAr25JNP5nJ1eigvDVCu1FCAmu+8887t0YrGoQDdBl9++eXDf/nll0VUjI466qhjlyxZ8hO951Ex4CKPjz76aJ8TTjihmopSQkKC77nnntvI3niWERSd6uHDh9uffvrpPChffigo9FIp3j2OKEjKTptGH/nFORKKnTurXL/9tvq3bdtKP1m8+PsdUIq7jDEc3o8dGcU+X2BKU4ttaGnJDn1zcwNNMeU6nVGhR9DptJB5BrlBZ5BpdGoZRF6PkXVQhtUffvhhalFRkfPkk0+mIyEBlDlXXHHFABAOweU0EOKIwsMPP7ya8/yeeOKJnPfeey+X8ZKyCyVXSXO19PR0riVHT3ZqKujLly9fxDlQp5122tAbb7xxO92DCw+JAIkKScczzzyTS+KFc+tAuPBov/yNN95Ip5kcyEOrV0uO0NTU1OipWKPucq06YR2+WHUU76RjPE3xoHRrSZgQzVEQYQkBKvxQ3F00SeN7452pzKtBSH6nU4SbbrqpmB0rIHLCYvPhu4bB9JEgcp8kgXIRhGcs3wdkqM25JFNIjwJEsOHll19eL0bvApIJmgY+++yzvUHcApCtWuSlSq1W4xYBObZBEAjOsQzyN85XQ8bpkRbhN5/BdEBu+e6///61F110UQ1/i7cXwBE3mjxC/jXSBFOMZscSnV6kzps3LxVEjKOJbQgW84bkB3L1J5p9nnPOOaPRLjr5TuIpAlgueCcSQDcJE9+f7/DPf/5zI8kVSGwxO7XwXbQZSeP7s0ymTZu2869//etOMVr4Hu++++78d999txfvg7KiF9QtZ555Zr14Sk9BpCyVyJOQtw6HK7Ri5R87N27e9Kmjuf4X6ARxAhVHj0R3HoGi3TiF2mI0OivT0qyNWZnZCrlSEfIG2CPrDrpcLjQ6jpDD5ZR5PJwn4MWWnoLYEIbv0VPQu3dvF0ck0Ajvt8rERRRpDjNjxoyt48eP7/D6N7SjR6PbNHDgwGY0zvWvvfba6ksuuaQ6ujHvLKDBC/Xt29exadMmMxsuMboN+Ow+ffo4jjjiiKYLL7ywAsrGOigaO2MpMIcCXAwXxEjDRW9zc3M9+fn5NvZ+8hgbaBx3DRkypBGKWvXzzz+/ftasWVsYDyWRCwi7ysvLdVzUlmY+VBpQBnH2FBuRDX5ro4/vgORJ3tjY4t+ypaSssbF2UVNTVVVXIk8E3pPvU6ZWK1ckmE3V6RkpAa3eAAWQI+w0VXZyFCpIcz4uMO5zBWReyLmeMuq+Y8cOLRRSYR6TGCWAdQEK7LY77rhjPeTVFsibbQaDwQ/iItSFMWPG0FIhBNJjhpxIYMC+iXVu69atFv4GmTCARLTeF/XQPXToUIf4sw3YqUHnLaxvl112WRXO9XJEmGH06NEtw4cPb+BoVuSzqMiTSFVVVelLS0stmzdvFo5FB5AmHYkdCIGBxAZyauOnn366FOnbgOe10CSuoaFBK703FXu8Er3FCd828saL97ZzFIq/I8ERI3ZiMXCf62Fde+21W/is6Pfg/aurq3UgPrutAxzdockg3lnPtEEOua6//vpNH3zwwfLbb799PQmLlBe8J87Vjhgxou7JJ59cNWfOnBVTp04tA6n0kFBFEyeCeY17pXGZBeRH67uQDCJv+tx5550D58+fn7l27drE6DSUlZWZmF/8ZrjYOUh3Bcsi+jx+FyB2Gun74PvyGTT9GzRoEMl6NYls9HVMD8pVLRFlCfwezzvvvOpjjz22hmVOmRwrbd0cUnpa5Sj3IaNA9kPy7TsqmnaWV620NTo34NuNr/sUR49Ft1e2qPwgZGH3XBCkIzaW7NBXVVQEIf/kGqVOoTMaFAatVqHTGeVGo4ECTq7V6oWRKI2Gikn4Pt0d7F084YQTRkLB3gClwSZGdxjsWaXCIQl73o+khL2VbBSEkzoAXscGjo00Gy8qL51FVviOhHQ/vh8XwrzxxhsHYbuU7yociACvYc8t34tKjpS+fXmn6Od3BnjPjIyME3788cefQZY8UCqG33LLLcLimDzO96Z5CXt4SbIYx+ezR/7FF1/MguKiu++++7a+++67aX/88YeFo1PRDXZ02R6GkNLNLUNro48gs9vdobVrN+4sLd00z+WyL7vqqqv2uv4cLKAs6d1tktfrP6asvDJx587yUDAYkmvUGi6qq+CIu16nl+u1erlOa5CpNSoZxF23H4mixzaa6p144ol1p556aptOHY4G0NQViq3+2WefzaNTgAcffHAdzm1EfnXIGxplHEeSWLfooY/zp2LVc5onQ8bmgyBsy8nJ8VLJp7nzihUrLFdccUUlyQvkjXAh5SDeOwXvk9C/f3/bggULUjj6jfMq2AEi3LAd8H0or3g/mpbxObE6iShjRQ98wqgSTctiycFY4PvR3FH82QYkEDQnRGhDECRQpnzzzTd0CV9YXFxsB5kp5XMp97nlu9rt9jbvzHtShvG+3Gea+A48hjQEOAIknCiCZsucX/WnP/2pmrJRjObix2Yo5gNAFptGjhzZDILkIMniPSPB3+xcYjnyG+DzxEO7BfOeRJPp4PvxWnYORoP3ZzmynMQoAdL3SAc/+CaNZ599dg3INb3Q9QREylJJhgodUZBDiurqeteKlatWby+t+LSurqRk5syZPaQLJ444dkW3HoEiUHGpoNPE7Fu1WrWxb2EvT0pKKtfCCHm9rpDb4Qw63R4Ee8hmt8s8gscqFxTTAAKFXfg+PQEQ+j7aZ4s/24ANwapVqww0ZxCj2oCNFd3cSooGGw9Ozn7nnXdSpUawoaFBxcaLgSNdbESjwevY+LChnDNnTjq9w7FBEQ/HBO9PT040V8O928wBksBnff/99wl4nzQxSmjoqDDg/m2+Y17P9PK+bDyl3le+P73XQZFp17vU7sC5FB988AEbxU6bFMz3y8/Pt9ObExtkmvlEliHzkwoS0zJ//nwrn894jr5ZrVYf3RaTGFH5YD4jCNdF4ocffrDQQYWkrBxmiGzwpUZfavjxrfhlpaVlNRUVO39qaKhdeeWVV3Z1RacW5f2LRqNal5We5khPS0VdCcq8Pq6B5wq6PC7IOlfI4XGFnB6nzOf3CyPulHUxqmu3AesA58pARuWxHtDclfOatm3bpqWMuuyyywaddtppoz/66KNcuuHm3BuSC8oImuVlZGT4dhc4ssW6SLRHniiDQDhUHCWSRsK2b9+unT17dv4rr7xSANmSzPlV0j05ooz3RhH45SeffHL99OnTyyCDNL/++qs58tmxAu9PxZzvwS1/xzqPBIEygu+SnZ3tlfY7AsrFWPdkoFzdHXmiXH/uued60WwP+V3La5jPfFfmOe8d/c68J/OH7yiRFMYxRJMnYtGiRVYQVn10+1FZWakpLS01vf3224UgUsPOOeecUTU1NRo6hYh+nlSOfFbksd0FvreUj0wH7yMd40gYiJiSspSEO5o8EZDjofXr1+s//fTTTKaLVgbioe4O6dviVgqCLAVIGv1bt5aU19Q3/Oz11u2Ik6c4ejp6hEIFIUkStQGCa55ardjcv0+hLzUlXe4PBYMCiXI6gy46l3CBTDkdMigZtCeHYhEmUT3BzIXKNxVq8WcbsDeMLs5POeWUMXfddVcRG8BIkFhA2KfSA9x3331nZVxVVRXnHKSjkSygNygSr7/85S99TzrppKOPP/74YxCO5DoftIMXbhIFkg0oFb3YI4zGbrdOJKDcp55++ulHXXvttSMmTZp07FNPPZUTTaLYiD7xxBOFDz74YB8qJGK0QDDQsDmZJipTDz/8cC7SOeKYY44ZzQU1OYlcPFXw4vXoo4/2fvPNN7Ok+5NwRN6PYByPL1y40EISKUazFzzloYceKv7xxx+t0Xm4PygqKrJBqRJIHSeCC5FRoCMMpL/gmWeeKeCIGht29tpSIWPZ87d4ahtQ0fzkk08ycF0hiNQuxJHpICFkDz/LuDPT1QUgJYbJkhp7EE3hN8o9IN++vaKhpKTs18rKmuVQjBspS4QruijwfmTIJSjzRTqDtiQzK9ODb4apCvnc7pDb5aBJX9ANEkU5R2+k+JaF5RzIrbtr8fbr148myi58w5lnnnnmmEGDBo0fMGDAcUOHDh1/1VVXjaQLcY7S3nrrrRtmzJhRTqVXvHSvISndsUA5BNKgkUZuOFfxySef3DBr1qzVZ511Vq1wkggSOLyjkyNIIHhD586dmwnCZYCcOiBe2Xb33vsCVhLKwUiZwFEcygqOANERBNqDqvHjxzeLhzsVNBH8/vvv02nGxxF36T3wzEbk5XIQ56Voz9aYzWYfiIywttWBBttClOWQSy+9dCg79KLbDxIrro/197//vX9LS4t63LhxTSC5PYFISB8BtwyCLBX3ZS6XN7RpS1nVth07F3sd/rjpXhyHBWIqv90RM2fODN177701EKIulUqRbE6wJFGYgTxA7gZloaCgNUE7CsnwBwJPTmUCWwW2YR4JPRSNkLDb7UATLSgXVovF4qeXKDFaaPBBHIyzZ88uGDNmTC099V1yySUVVLolkISQZNGjFBoi/7HHHtsMhTxUX1+v2rBhg4mTlnlfNPycABzAuaqysjLzzz//nNrY2CgfPHiwPXqeE3+vXbvWwAm+I0aMaOZcAfHQLnjggQcK1q9fb0V5qTgZmIRo8uTJdZLJGsHGEQpJgGuUTJ8+fbvUO0oChwY9jeYrN9544+Avv/wyh3b9nLiNdCeyJ/Ccc86p5r04arN161Y90kHnFjWM++abbxKXLl1qkfKMRIUmOfQciEY6o7y8XEtvf1SG2EgvWLAgOT093TNq1Chb5PvtD5DHBigj1gsuuKBq8eLFFqb1yCOPbGNGxudDeaFCkfanP/2pgj25eEcdCG/q2WefXYX0c+FLM4goRyjEq8I9qCAGSvbec3QL30BLpKJB5yN/+9vf+j3yyCMDUN4sSxt7VsXD3RqiviU19sIWIoD78mAwJCsrq2zYuHHLr9XVld9VV2+vgAwRvqmuDrxnALKuSalQBHQadapaqbI43R6F0+1iCmWhQFAuUwhlLJQ00oyNHD+UkAc4hKofUf27BVjfhw8f3gK54qZpGOMgkzj3zzZ27Ni666+/fut99923+eSTT25kx4JwUSeD9YajXq+//noO3kGG57ZQBnDEom/fvm6TybTL90MiZ7VavStWrEiAfM5AffSfccYZVZyXI57SZcE1p5555pnsV199NWvJkiUWjrBBTvR+/vnne4NYKUFcS2+55ZYd7Y1U7S9IiPHM9E8++STvo48+SqespnxcuHChlebKlH2Q91koh/rzzz+/em9G3/YVJHEgzwrOPwWRa8B7GF955ZUstAuJ8+fPT3riiSfyX3rppQLI4NANN9xQwkXLOdomXt7dQfWJWhPLm0FIF615tpbuqNu4ZfOilobKn2fMuKIBdaWnpDmOONpFjyFQhEiiKlB5vWqlItlqsSZ6PH6lzW4TSJQPIVzvoU+ANIVCARAP/qBSwTZZUDq6nXJBkECRsGzZssUIJaJBjBbcsaIBzERcLdOIBj8I8lAnHhbAeBIeKOgkJKrjjz++iXE0m4HCoGSjgQaqlvcF+ao888wzK0AmXJs2bTLTze6OHTtU/fr1s0f2tFGJp+ciKOhGKAv2goKCVhv2aOB5DRwdodtZ3MOFRns15xdEKvrcLyoqcn/99ddJEyZMqKdiwt7RRYsWJXAxXbyLCe+447bbbtt0++23byFZ3Lx5s4HerMaPH19H8wumkb3xJEkgKM00OUGjnMT1VcaNG9dI0sjRHcQJbpFpW885CHRZjGsFcxeQHR3XnOEEYx4TX2+/AMKnwTPTr7jiinIQPN3vv/9uiS4jkj+8gx8k1zh69OgmmqvQlAXkL3HIkCEtSJeCShq9gvFc8TKhbDmqhXxQMg+p9IW/9TDQ+Gc0Nzez/KAXNGlAdF3s7RcPd0tEEifUb36+whZVBOUVYuWXle+orNuyaevyhqaKb7Zv31reXciTBLyv75577hEUFZ1Ok6rVa038Zl0ul5BggUSF80HOZCvCsg2nhzuM+AlEfAbdAjSfQj1tvvzyy8v//Oc/75g+ffoOygLUgQR+28OGDbPzHPH0AwI+Z9u2bRooyUWQOdrCwkIH5UpknYsE6xrlFjtsaFp41llnVR9zzDEtkZ0cXRUkhCNGjGCHinfjxo0myMlketLD+9fcf//9Gy688MKa9ka+OwOUtyCmLbQsEB1vcB2sFIRkyMgkOroAQal44IEHtkDGHdByl8A2Y+LEiU30CshvLT8/30MvqCBvQY7202RvypQpVXfccUcJR+Y6q5PtEINpEOQpt+yPRjUQup85il9WVtW4aeOW5XXVNQtmzLiqmjKJF8URR09HjyJQhEiiyrHrVKmUCRB4aFEVquaWJqhRflmQJCqI+q2gRkUHFOFGEUoHxEFYucDP1tBdwDTs3LlTO2fOnHwI+DqaP3B0Bgq//vHHH++DBtBAQnTDDTfsoKLFY5GB826ovKNR0tKTkxin4nW0+YZS7ZTOValUMjasxcXFLSQp7FnlSAbID9cxCUrnORwOJZV6KPi29ggURwmvu+66vosXL07n6FdDQ4Me99Si4fGzgeI9pPvRbfmSJUsSsrKy3KtWrTLNnj07j7199Lz12GOPbeDIGd7Bx3PXrFljQkObiPsrjzrqqHoqOYxnHoF4aEmKOH/h7bffzp4/f34GiKYc13p//vnnhDfeeCO3tLTUQPMMKEAh3pPfB69fv369gfciyYjueaUpx8cff5zM9+Y5YrQA5jl7r0lWpPRIoaqqSvPpp59mzZgxYztH/V5++eUCpKWOpDjyPJJhKBEGvLsbeRUE8dIinWaOiKWkpPiQh0nsGWfaIq9jHnL9GH4jVN4iCRRNN5EPRk7Op+LNvB04cKBTPNytIBEnzvcWSZPQ4LOy+/1s9FnfAyCsNbVbS0qX1dSWfbdly5ZuM/IUDby3B7KuHuUa1Gl1SWqd3uRyeRROkKhAACQqRKsmdhdDtgUpIsKj7hKJonzrbiSKYDrowhqKc+GyZcsSQKBSKKvowhvf734t4bAnkChBHnh+/PHHxO+//56jM3lz585Nx76VozTLly+30FS4vLxcAwLg1ev1wlfJzhbOUSIp6A7kSQIJAGU35EMDO3hIXGmq2KtXL0+kHDlQ4LMvvvjiyvPOO28nZGL1cccdV82OMsSVzZo1a+O0adNqIGsPaf1l2XKeE9ufU045pZ6j/PhGuLq7eEa3htAfgy2lKffC4hUxJE+VlTUNaK9/q6mp/t5q1ZUPGjSoW8rSOOLYF3QjirB3QA3nau4DoUVNgR7av7Ss3FheVhbwBrxytVIp52r+GrVeodHo5VqdRqHTamXCvlbFRkOmUoXXUOlGbZ0wB2j48OHHQZnQUMKFFSYSQ26ErUAIuD1Y6Nu3b+NTTz215vjjj9/FTp4E5R//+EchSEcOths56RqN9HAQCiO134MBmlcgn0IgP8Lq/8wzxNG1NQlRzBYQhG8j3ndb9DyLDz/8MJn3GzduXAtN7MRoGUcG77777mIQnBQQRB2JkXioFVD8HCCrP3I+2rBhw8aBbHVongRd10OJXkczQyjUvaFYFvDdo5GcnOzCe2/Be5fRvESMlnEeG9eZontlKEW2f/3rX+s42ige7hZgcsXPhUkngRK2+M3YYBDkSamSyQNBb7C6orZ6e0nZ8trmxh+mTTuVo9UHtT4cCCCxnJM3FvVpfG19c+6Osp3K5uYmCHc55JlOrtHpIN/0co1Wo9Br9SQBcpWK8i4s5+iNtDvJOdRL+SOPPJL7xhtv9MK3WsZRV9ZFhoNhLkWzaLFjqte8efOy6BIdcQrGc4R/wIABjbfffvsmvFfDwTArOxxAE3OQpsEcdaIpdV1dnYaL/g4ZMsRBmR1H50H4YMNf7f/LUtAn5HIwgDjywlAoGKqoqGooKSn5FdvvdTp5GcjsQRkFjCOOroIeL3mgrBZgc7o/EBhcU91k2b69NOh0OQQxoEWt12o0aPQMApGCQiHX6+ninK7OqVwooVjIQai6x2gUFQv2zL7zzjtZUMA1JpPJz/U5qLBXVlbq2bj379+/GQqU4EZ2X0Fy09HroZQ7r7322h2xRjW4iCyU+sH33HPPxilTpgjKBucsgVClrlmzxsJJuOKpAiRS1Vk9e2az2Td69OhGLpj4888/J3KCd0pKigcEqIHmgYhLppMG8fTW559zzjmVCLX07CREAHR1i3QUQKGrOvLII1s9uZEQnX322cM4ZwDfFtclEdZtiU4Dn/vCCy+sZ+/0J598kgzlMIcKmXi4XUBpZA9t+bHHHtuyZMkS85w5c3KgXOzitMNqtXpPP/306rPOOqs+kkBxdOqbb76xvvfee1lc12TGjBnbpk6d2moC2pXBRHAwmT2jIZSEMM2RxcT2XSBS4eFmtVoh9/t83sqKyh1l27cvqqm3Lb3ggtM4ctOaD90dSHACSVQoJD+uqcmWW7Zjh7q+oT4kD9F9vUah00G+gUhpSKg0WrmO8g6CTavVCHKOJKo7uTpn3UB9pYwLcoT4YCnR/LA4uk9ZxX2abXFdKM6VRF1X07z3uOOOa4p0u83z+L6dTe54X+JwIRDsIKS8IoGiXB08eLAzTlA7D8xIwTgHu2EhKmzD406UqyF5kKuScLempr52y5aty3fuLP/xiy/mlne1dfPiiONg4LCQvFB8MxFORUMzuLnZkV5aul3e0NgY4uwAjUoFAqVTsKdWqYSCAeVCD6WCW7VGK9MIRCrcS0udtzu1VVTqoVBz3Rg5F3nkBNeCggLHrFmzSqTGXFIIuN+RxojEgo0Ybb1pRiZG7xNuueWWIhKA6dOnV9K2XIzeBZKiQBNDnre7cw8EpOdTWWJeJicn77LWyv/+97/En376KfGiiy6qBEltnUPE+FtvvXVgenq6i2ktKiqy4/eOAzXRPRKRZUtTnPYULfbuPv7447lIn4Zr1EQ6IemqCCD3RWtcaKec8oPkYovWH1UdKQ/hDBxXaZQyr8fj2FFWubW2qurHbeUbfu/K6zztD5BwOiA5EttjHE5vwY7ycn1NdXXI7/VTeYeMg0xTaxVqbDkixfXwtBoVjullOp1KIFDdbdT9YIOK+0cffZQ6efJkYR5mR0gRPYHSeQ3NZym72IHh8Xjo3U6+P3OI6DiHjh5oTkfHL4cLkdoX0HsgyypOuGKDTZzYPxiit04AUhTyFARKkLHYU6rpfCfgr6qqq4YOtay+vuyndevWVXZXE+g44thfdE5XfheHQqGoRHgPDcw3CQnGzX37Fnlyc3IVGrU25PUGuFhe0Omk619HwOWyB+1OZ4jB7UJwOmVutx8COIQtR3nCwqY7gI0F7fA/+OCDbBKeyy+/fOeSJUtSSETEUwRPS2+88Ub6888/n8k5RmJ0u+AaSjfffHOf5557LovKhBi9T1i5cqX16KOPbtodmeAcnt9++820efNm3Yknnjh6xowZ/TnSJh4+4ODcJeYXR8Zuu+223tOmTRv29ddfJ0qkSkJpaakOipKZc6x4jRjNidDe3NxcB+5hQd5lPPbYY/15TvT1BwKch0EnEQyS2+XI55IMiiQ7c968eRmFhYWuSPLXFcHXD7AO+tDQe2UgB9j60Nj7Q1wHK+jzekN+vy/E6U4qlTzosDkayrbvXFlZXfm5N9SyvKeSJwIyrgXluwhy7iuDXv1Hfm5OS15OLudo0ESVrs2DLpcj6HI6gw6nLWR32KhYQv7ZZS6XE996eM0oBlGJiiMKXEiXSylcdNFFQ7gWkhjdLljfFi9enHD77bcPvPXWW4s3bdqkozL/7bffWvd1PToJkNk5Z5999pGPPvpoHuv6wZAp3RHs8KOMYzsiRu0RbGPYWSj+7LHgF8O6DvJE4gQ5IWw5ZzTo84WCvgDkKv4pVCG5x+N179hRVVJSUvpdRUXF92gLu+380Tji6AwcFgSKoHJBAoXwiU6n/r2wMKexqHeRzGQ2h9jJ4vW6g24PlAu3HQFbF5UMZ8jldIU8JFJul0CkXK4QQvcgUuzd5IRWmm+xof373/8+0G63qyN7Kumu+80338z973//W4BGPVGMbhd0XACiYKWThUiisC+gy3IoITTVa5e4ffrppykgTmOffvrp3Ly8PGG9p0gTtAON1atXG2688cb+N9xwwwB6qTMajf5YigrNiKAcJTz00EO96Uhi3bp1eq5/xdGqZ555Zv1XX321DMdWg6A00cFEZBkcKNA9+ttvv52Dsu1FF/dU3Li+F3uuqQhyYWW8Uy+Q4cKCggI78rmeRFu8vEuBWU7iBLIU8iN40dD7SJp8ATT2IE4BXzAQ8gbZR6r9v/a+BEqO6ry6q7p6m9Es2kcjoTUSi1iMBAIDZjEJTiCxIY4V2wGchDg+x5CQHJ9gEjiJDbYDdoJJwvEBJ/GxY8eHILMIg7H5McECx6wCYwzakYSk0Sw9M9093V17/fd+r6qnZzQCsWh/V6p5r169qu6u5X7ffd97r3LpyEin3KGhMm7vN9Zse2P3D8vlnlcuvvjivc4EeaQAPFfHvfUCnpGHC4XsM3PmzupfsHAeXySNcxgy8gEhVQvrVYipajUcGalHIyO1qAaeQx6CSr1k/HBrLDoQYIMDOYvdbDdu3NgOPnjLBiRGgHFNKFQteJ6TOIkMG2R+8pOfTMfz1/ZORQ+/y4oVK4aXL19e7Orqcsjd5BuWx1U0AJ5fnO/c17/+9cV8XUVc3AAnMeKsrLRlPHdcZ8Mg3wH48MMPT3kz23TYArec8CkWj5wK4RS/D1NEk+9CMgVBGDGunwo55smo153ytm09v962bccj1Wr/z6688qN8ZYxmB42jGkcd2YJQ6fTPQXoellPK5Wr3jp4+a3BgIHI9x+DI64wl3feMPLv05bJG1sLCbn35LJx3dnlhFz++5Z7vJlJdXg7V3hM0Cmz15Ix1zz777NQTTzxx+D//8z9fS7qesJWNs0bBuBc+/OEPF9+qiwMNEpzvHPd/tzNeXXXVVcc/88wzU2666ab1Z511lkwrPr6rGbvA3XjjjcdB/G36/d///QEatAPZhY+RJ547iNHgz//8z3fyN1OYQmiMOU/9/f3WNddccxyjTHCWMviONsdYsb++7/smnC0aaevzn//8us985jO79uf0vwnoFLz44outjD6df/75nDEx/8gjj0zFb5rEcVK4ji1w6LLnnntu37XXXrtt2bJlh0zXvWa/UkYuqxbSFMw6W0vDgP30AkoC/qErkIqsrBnlsmkIq6A80De8qW+g+Exvb/GXl112AScwedP7+kgDeQ7LbGTPQrqsUql3c7r8gYHBlAOeA82Z2UwWPMexUGpcFJ59A6KLkWs4/Rmkqvsyx4Aeyhx3IEH+ueuuu7ofeOCBWffff/+L7MYXb9or+Nzddtttc/E8puHIb+BMnuxOzQahm2+++fV94YIk6s7GI/IjeZ0TwEyaNCl44oknpv7oRz/q/rM/+7Mtf/3Xf/1G8wQ2GqkUbFv+E5/4xPsgNge/8Y1vbIiLRTxByHZ+73vfmw1uf2PRokU2+HEyzq3J908Vi8X8F77whXWcDCTe5fAGGFC6PSNLLgXHCqcy+kSgOIRyAp9yJBQIxDIjPPehbTsDu3f3v9LfX3yqWGzduHLlift1pksNjcMFR6VJBFew/3kbDNEKpMtd1180PFxu37mrxyiVymKs0mkTzkXezKSzaiYrmWzCoqNBBwNOBcdOZWjQGkKKDsbhNk7qYIKRms997nMnMSp24YUX9vzhH/5hDwQK37kUUEjRseBEDRQrBzMywvuBTstbRb4gSqwf/OAH0+HMzFy3bl0HxKlE6Do6OtyTTz556KMf/WjvRRddNPRux469W9AJZJdDTovOLoZ0HA6EoNsX0IzHffElzyHMEnmCRgogl6ifqJygmWLhFMChNCGeMngmDbdatXv7+iov9/UNPtPR4W057bTT3tLBPZKBs8QZ+k4Nw/B03w8W9fcPte/s2WVWKlU2H8uMpBRQVibDLs3Cc3jWOLkEx0tx7FyD45LJdMh1RyvodJO3vvWtb81dvXr1i/vyLDPqe+edd87mJBNf+9rXNjP6e8sttyzAMxd85Stf2dw8Gc3esHbt2lY2WvGdUvxMNth86lOfOglirOPaa6/dyPGLK1eu7F26dGl9X8ZlHU3gNYNgnfPcc89Nvu+++34ZFwtf33HHHbPvueeeueDmHeCK8t/+7d+eAFFsf/KTn3yDUUOkvfsikg9pxHcX+dSjcMJ/aYwSrSQDRiVFFZFSaTMCn8pDbpfLlR09PQMvDg8PPDs01LNTz7SnoTGKo9rVB1dYWOYhewbSpbWaN7unt6/Q39vL1nsSDWcCNjOZOArFNJuHsOIsfeJcGJbFVlo6GXSwzTGOhsabA+c89eUvf3ned77znfl9fX0FzlQHZ8KZOXOmzRnr5s2bV/3Yxz7Wg2XMS2UPB0BETYYwTFOY0Lm57LLL+qccoJc9Ho5IhJOIJiDuk58KfSimQOJMEaNOMPuw9VyLIJyiSEVJsmw4HS6VylvhpL5QKu166YknnhjU/fMVcKoyWBbixK3AWTupXK7O4kuYi4OlOBpFISVcZlJAySx9+TwXcFpGGoq0kFJgxJ7d5b761a8uWrVq1Uv74lyzweIb3/hG9+bNm1tvvfXWTTzGl770pQWMEENAbeI7g+KqE4LRphtuuGFhR0eHd8UVV+zmS8ZZ9vTTT0968cUX2y+99NJ+vmOqOXL/doH7A9f04Bgt/pa3apxqBhu03o5IZH1GlnANOO38i3GxgNeGEUKeP97fTz31VDvHTH384x/v53caf04O5nl6u+DMpBJ3p1hCQnr1mQd9soee0k5Mg0j9sBT41Irg3gSO5w8WiyUI88HnSqXqKxdffGaZx9TQ0BjFUTMGaiKACBla2ILlQS6trdnn5x0zq/fY45b4U6dOT1nwFPjmTcd1gppdC2r1alirjoT1ai2sjdTisQMyPgqLA9HlYQlkjBT7FMdhco29gIboxhtv3HbXXXe9dOWVV245+eSTi3QS6vU6X5qbXbp0aeVwmVK7GTTYa9asmXz//fd3wdmaunr16i6KKNoojbHgM8KxNh7cUKZYj5CPHCfis8RJXkIPHlbge0EY0G/0oQPCkD4MJ0fI5bIjjudtGBoafHxwsO++3bs3P3nBBRcMaPE0CjxnnOZ7g2maD1uW+WhHR8srCxfOH160cEEwubMzQpmMIXOcmppkoj4SVsFzlUoF/DYSoYwpW/JxTTgONAC/8T1pRwfH8XmOsyIiwVE+o8vJpDt8rmEH0hw7Q4e8uT7BRhQubCBCPYpUnHML97lnUkTF1SYEJ9HhOMzt27cXXnrppQ6O12E5nfuzzz67cs011+ycNWuWt2nTpjzryk4A8+yyye/0VrzD78D3Wo3/3uOBegaPyQgaf+dbHZfbKY7i1QlBMcloGs9LXPSmYDSJr2to/q37AnalxvffYx9G/5YsWWKzsYtdHy+77LLi5Zdf3kcRxRetN5+TYrGY4WQdb3WeDjYonOTZhA9CXvVCjhcFp7oB1sGnpFLwaMBxo4ErY51MI4xaCpkwkzHq1bqzpadn4IlisW+16w48q8WThsbEOKSJ4EACZE+DMBPZZfDPTvb9YN5QqdrWu7s3XSoP8T0yqGQapskuLxmJRKUtdnNhi20yLopjpNISleIYKUakVGRKtdYeJg1XBw00uOzuQgMFByPF9zPFmw478DfQecA9AYe0bsLZh9OvbwCCfhcdb4Jp3GVPvDE8dyhjC2kQoVx115OuetIvP2WaBhzSQmhZaaqp3uHhyvpisfxSve6tP/vs40Zwjt/cqzvKgWeM0ajFyC7DdTihWnW6+/r68339/Sbu01TgMxogUSfeuzG/ceF6LoXzjjIL14FdmdOctCKFqsJvR1r3ZTr3FBZ0nCFWyhQ+LOe05FdfffXSm2++ef0555xT4fuJ/vd//7cTaYFO+CmnnFLBUm2OTvF1Eo8//vi0v/mbv3kdDnv9pptumg9R1PIP//APm4899tgJZ76kWHrkkUem3HvvvbM4AQVEgP/lL3953W/91m8Nx1UE7IrG2Un/9E//dMeFF144TNF0zz33zFi7dm1Hd3e3fdFFFw1wfONEXQXJufyNf/VXf3X8v/3bv71KMRFvGgMKnJ///Oftd999N2drzZx//vnFlStX9k0UgeMxIYoyHHtEsbl48WJ7bxEjvmQc5y2P8zXCyFpcvFewK+NnP/vZk772ta+9+v73v7/C4/LziGZ+jW1IRHHG68Z3dXEs7Zo1a56NqwhYjxNG4Pocw2vBa8PrzgkkfvzjH0///Oc/v3XhwoXQbbb5/e9/fwa+76Rrr732jblz5x5yE9IkjRkhXRUWRKkIBJrySaQcNxrzaoNT8c8yzSiT53vgMtDzQbFUKm+COH6+Viv++owzzqhoPtXQ2DuO6ghUM0AUfLnsLqSPIb0fhPLE9Knt6xf9xoLy/PmLgslTpkurIYgnrMkMfZXQtitBrVYJqlVOf84ZrUZkNisYm1S1aqfqNTfl1H0sauY+RqXYOhTzvcY40ACyNfWYY45xD2fxRPBe4bgt/iaOWWB6tIMGPok2JQu76rErSeBHkcym5/mB51EbMe5kSwtpGPrsfYLzyDFxbQ4c+F44/mt37Bh4ZPv2HasffPC7a88553ht7PcBOEeMRr2G5SHckg+1tGSenjdv9q5jlxzrzOzqigothShMBWqmPnBatVqWaBS4DQsjUrWoLrOSVulUp2wbHGdz1r4o5cL1linm6aYf5leCDjNfV3DdddcdS4edk7HEm+R5ZjfjX/3qV20UL3fdddecv/zLv1x+yy23nHj99defAjFzyurVq6fG1QXTpk1zIUpDTtZDh56TPzDyQ7ETVxkDvpuNr5e4/fbbF/El25/61Ke2FQqFYGhoyBofAent7c1u2rSpHWJrGmcGpPN/5513LkQ657bbbjvhqquuWvYf//Ef7LYp0atm4CEz+FqF9evXt//whz+cFhfvAc4c+C//8i/z8Z0WPfDAA/PuuOOORRCEnfHmBihmGLn51re+NQtCYynOyULODhhvHgPWffLJJzt4HiC09hB3E4GRIfZOeOGFF9opdFhGAcvzIhViUGjxGlJIPvbYY50857DrFBBjzh3PJV+CDIHV+eijj8ostPw+nCjp+eefn5xMNc/oGwRvnpMe/eIXv9hjNr+DBfoSCa/6ccSJ0oic6kErucKpAe41lxHQ0PddiTyBKsNczoxa2/N+JpMerFTsX/X1DTw6MNC/ulj8jefOPPNMzlqs+VRD402gBdQ4gDRsLOuw/BCE+0AhZ63p7pqycfGihZX58xcEnZM7o2w+K0IKBB07GezyUom7vlRCiKoIZRGEloipul1PuY5yNOpwMlxOgx6LqcPd0dDQeDPQwItxx8IGBDHwAQ08FogmCKbIddl9jM9SXV4nQCMPEQVDH8Rd9fJRR4cIpz7bdn4Jp/X/bd26efXPf9775LnnLuvX3fXeHugYYRnG8nQ6nX4gnTZ+0tGR/+XiRQsGfmPxIm/a1CkpEVINjiOvlWMRxZTdl9lYRCGlOM6u1+FkukghpNi9T13nw7KxiM4yx8x84QtfOG7hwoWMJDkUD3SsuZ0CipGdDRs2tDC6XC6XrTlz5ozASZf7kE46u4Qxn4AvumWDCsUKG1fYpQzOO2fnnFBAQZy1Pvjgg7Mgjgpw3Fsh5mZg31Z2Beb3i6sJGMG6+OKLe3bt2pVnt8LFixfXb7jhhnVXX331hhUrVvTi+qTxjJz4T//0T/PY1S+J2BD8LqeeeurIhRde2PvKK6+0xcVjwPpc+J05NpX3Tz6fDzo7O/FUjyIRT//+7//evWbNmqnz58+vQpzkIeSmJmKnGTxPGzdubIU4K/A8xsVvCkadfvM3f3M3RU9yPVatWjXjRz/60ZRmYQmBN5evawBXZCEMZ/C783tDaI25LuxaiXNUOeusswYgIuU9URS3WC+fcsopwxy3xjJG784777yhRYsWVfEbG+9RPFhobowSXsXS3BjlekHogEuVcHKET8mrUeSHjBa3tuZDPONlx/E29vcPPdHfX1y9a5f/09NOO/GNCy4wxlxXDQ2NiTGGTDQUYGy4uDCg/RBRW7H0ZzJpe9KkFqOjoz1XyBfS9EL8wDcYFwdxg8h8kJoHEvNBbAFSdkXyWScVRmHKh7GQKZhlvCbJzkCZ0XAw6CgK++9hZjQ0Di+o+1stiaFXzjSBvI/nwQ9FPMGwRz4Wz/cjPD94lmDjo5AOvtHSkova2gpuNpsuwilfX6nUni2Vhtds2PDySxdc8IGBhx76phZO7wLguAjLCHhuO073bgip+qTWQqqzoyPbUmjl+wTMEBcR/MbxOriGwmmywBETnsNi4Hql+MoYUCH4EJeE15+L8JsiNF534bgDzG/sBoffJkKBaTPo1DNykYxd4sIuxD/72c/46oTjIVbyl19++RszZ850Hnrooe6zzz67yP0oUuD4t0BwtEN4FCGebIgJh1EMnC8TgmTwiiuuYG8GmaSACz+H733ie6E++MEPDr/66qstfKfeySefXGEXN/lCTeBYI26nbSHgvA9AZKRhi0S8cRhgcmyKNQqal19+uZ3dB+fNm+dAvDjLli2r4LOK2MdnF0C+YqGnpyc9e/Zsvius8d0oXnhciKtJnOxGPnAcKE4YlcFndOABNXH8ygUXXCDng9EynkOck8K3v/3t2f/zP/8zb/Lkye4ll1zSCxGTx/ezzjzzzFJbW9uY5xXHMX76059OZlQH5yWCmA8p9ng8jnFKvl/zwt/KSBp+T+uJJ55Y4Xf/8Y9/PA3Xp+u4446r4HdEnCDl7rvvno1zFHJmvaeffnry7/7u7w6wKyS+9wgFcPMxKeRs2zb4bkPW52eTqChuKVhPOumkEZbh2NI1kefunHPO4asRDiiaeTWO3rOMoinFxy7w4YuIP+KBT8mlasFpwL0fcayjQeHU0lKo4fbZWSrVXxwcLK/BI/LMaad19yxYoKe/19B4O9Du+j6ABgMJDccSkNFS8P5823a6KpWR1mJxyEIKAnZRL4jHPaVNjiOwLI4bsLCelXEFcARlHEHawL90JmWlOU4Ki2WmUAQjr8YRsIWIGGfvNTQOKdCgJ6AxJxIjT8FEw84iPDNxyj74+MPGBRh7WTg5Ofvloy6fAc721tKSD3K5jJc2omE44Vth6DdUasOvpVLOjiVLlhzxL8M9WMB1Ymv7IqQn4JItcV1/drlanVTs67NKpYrhOA4ctYC8JWOjOE5K8VoulUlbMkspOY+zlCpuI/epGUrhvMn1JbeZ5DXw3P7mNzjj5n333TeN3ZEWLFjggGvlhqRwghBopYiBI94yMDCQo8NMQHBln3vuuWlwzC2KCk70AIFU27Zt26Tf+Z3f2QlhAK3v09luZbc5ONJ9jPzgOG04P/iIdDh9+nT7fe973zCjG3JQgOKH0QwIpmFOZf6DH/xgGrsAfuITn9iNuvv0/rV//ud/noP9ZvP9UewSGBcLOC6Jgo6f29raiqdvLBjpWbNmzSyKheXLl3NM1FAiKPnbIfAyPD/f+973fi2FTaBo+M53vjPz+9///jHsTsgudPjtHTinZYqWjo4Oj93lKGrwG9m1jsIbznqrh2Pz84o333zzphNOOKEWH7KB1atXT7n11lsX4xy2QPhxHFSNr7FIrtVEgEDKMyqH3zrEz3n88cdn9Pb2tp5++un9EFUliODcE0880cXPR51BXpf//u//fvlP/uRPToI4s/A9xkyKwHPCY+7cubNwxhlnyKRFsWAsQERlIYhlzBl/V7FYzK5YsWLo+uuv386y/Qb8ejkBuINIo8yP8qpU4KkFpwZslI3wXIJHPaQsD+MxpIGMUaQPks/ngmw2UwcH91Wr/hZcw3XV6u7X8NsGcB/s9VxraGjsHdpFfxsAM7FlqgOEswDpEt8PF/p+0D0yUmsfGhrOlMtlA0bbYKshjROMAF9IySlaxdngYnE6dHlnjRJRIqYyVsoysWTSKRMCTIkoY4yYIrSg0jjYSEQTjXhznhgvmrAdjwlbRANkmDKhoUcxhBPlE+ux0SGXy0Uc41EoZG24BYN+GG2vVuubh4ftdanUdAgnUwunAwRcnUlYOO35cVhdjEs2Z3Cw1D5QLFqVcoWt9byQ4COKJHJaWl7zQFFlccIJch0ILM1JdUCEFhuL+KoH8Js0MIHHyG9G3GBE7A9u4+QA7ArHF3BzbGVczHE37Xfcccf8559/fgodcBQ1HEjydnt7u/vhD3+4h/fjgw8+2D04OJil8xxXGQPWh1Dy2dXv/PPP74fznn/sscdmViqVDO/tZsCh9//gD/5gx9/93d9t4/gqCLfMRz7ykeK+vhic3e9uvPHGxWvXrp1MYRcXvydg90MIxJ7bb799Y1wkoDB69NFHO1G+8P3vf3/x6quv3vnss8+28fyxSyHPC59mgsdYtGhRBSJkCIIkByE6BTYxc+655/Zfd911WyeaLINiFuJmxqpVq2ZzUg0Kzfia7BN4/hn9I39QCFP4UDTMmDGjTmEEYZijiPrud7/767vvvnv6LbfccmzS9e+dgOL4j//4j7d/9rOf3RUXvXfAaZQzidtGRBNTcCrVsLqV1IkmteIcKZHku+zdIgKKfAvRpC4GkMtlo9bWXIC0FgRhb73uQTi566tVd+NJJ82kcNpDaGtoaOw7tEv+DgCmMuhkIDsXJLYYRLTI84JjajWnc3i4lGO3ABiClOu5bN3CSYYTYVkipCQCFc9yxXU6FuJsSEst1ulkWBBTaWsPMUUnY386HBoaEyH2j8SIM8+UYinBeNHEbqwSaVLiCYY+hcXlmD+RVOJYptMR3xIApxtGvuBzOnLDCPscx99WLdlbiqXapu3bq70XX6wjTgcL5Dgs85E9DteMQuqYUmmEjUVWqTJs1qs2W+qlrmokiiNQfMl4OgcxZaXSJvMQWchn0qZhgucy4DwVjYKYMlVUClrsPeU2OuZ8d9LFF1880DyDHsuvuOKKEyF0ClOnTrW7urrsJUuW1CBiRGCByyOOITr99NNH2B2MExRQhA0PD+8xAQPBroE4Dl+UXaVIY1evV155pYXjZMaLLgoMfhbq1nhcOvh8MS7OXcPpfTPgWnBsVMu6detkgoS4+F2BxyRgj6IFCxbUOcZICmJwyvJ//dd/PYai40tf+tIWjgWiSGEXQ/5OzlCIY8gVYyRq6dKlNUb7GP3j+5W2bNlSmDlzpstZCSeaBTABu+Xhd7VwQoxmUUaB9GbgNcL5HKEIffrpp9vZBRC/JfzABz5Q4nd44YUX2qZNm+Zx5kLaZc6WWCqVJhx39mbg9+H14lgqzhh4/PHHTzhz4tsCfmJy4UmJso4zJPwqZbJV/gi1SoMTOTWMeZXjASiesIk7AjxfSjgVfDyHNXzt3ai/qVKxN2zb1r955861nD1xr9dBQ0Nj36Hd8HcBsBaFVB6kNQvpYjgZi8Bpc13Xm1qp1AqlSsmqjlTNet1OeZw1AoAkEuFEEcXQehKhStbZFQYWgERIkUUDTedEiJEOh0qVs5HYlua8hsa7Rey7KKMOcJ35JFXlyrhDKEkNz1NRJhp4GnY2HCStpKjKFlLe++I4MwJbKOSDfD7r4R4vm2aww3Gi10eG6q9XbPP1xYvbirjP40/XONjAdWTXvrlYjkd+AYVUrW53Dg2Wc+VyyWTUHU6vaizCBYZQgEhKQywpXhNug6jKksvYcMTUTBtsJEqbjEwZKVM4Tb32oZnPmiPwbwd0yD/96U+f+JnPfGbbhz70oaFEQFHgfOQjHzm1r68vzwkR8J3Na665ZsuVV17ZSzEkOx8lgM2SGez4bqNTTz21Nr7rH7c/99xzk7761a8uvP7667ecdtppI/Gm/Y6BgQGLk3TMnTvXpjDdV5H5XoNCleOsOC7rmWeeaaPNP/fcc0v78gLliTCGW5FPokwEY0fQQpIndyIRHsVnCo+SW9VYRK5zO6NO6sW+5NRsNhe2tGQ9yzIhgo0ez4teZ/fnkZGRzccfP5tdNjWnami8h9Bu93sEEBlflDoD2Xkgv3lIjwHRzapW7Y5yuZKj4R6ho2HbIEAf3gKEkKHeK0UBlcmod0ilIaAyIEOmXLIoB/EZGTgahiXjq2TsFK+cFlQa7wXGGHWA682CiSkNdbwdWSWOCBp4NfkDI0sop4hSTaKyjTcq71M2DnAWMggntozWMxmziH121Ov+1iBwNw0M7Nx53HH6PU6HMnDNC7g+bCxa5PvhAuTn2bYzo1SqtAwPlyw4mTIWlF026auJgLKUcGIUyjQtRqIUr8k785gH15ns5ieiKmVmlIgyDJUK1YHL3i6nURh8/OMff98pp5xS/uQnP7nrpJNOqnJ2NXz31H/913/NZBSnv7+f72/qgsjazDEtR5uAchzH+Md//Md5Tz755LSvfOUr684444wxAgnPr7wj6dZbb1102223vXbCCSe8+6jLPuKee+6Z/u1vf3vOpZde2oPr2P9m0av9Bd4rnA79sccem0pewnmayrK///u/37RixYp9FpPkz/Hc2hBPXLgiqXTcozjiX6RsmHKFaymgqKUomsirfB4sC76AlY0KBeFV2zSNQVR9o163t4FXtwwNVbbfe+/c0he/qIWThsb+gHaz32OAYEFtqTYsdDTYajs3iow59bozs1artg6XK9lqrWradTvl2o602lJMjUampNWW46GYcjwBHAc6GnxhZYYjpuBUsKufcjgMLPBD8DF0OOhkjAoqQosqjfGgESfGG/XmlI5CvB1ZyYhAomHnjJMcqJx0I+E9TGOPvWn26QngHmSLKFtGcyFnCIORdyCaSjjYTtTc4TjhG+Wyv/3ll3f06W56hxdwDa2RkZGpEMTzTdNcCHaZ77ru7GrVbYOQylarNbNeHzGcOCqVBvmQs1RjkclxUuyiDA4TPmtuPJJGJcVtWNhABDLDJiyKvxIeeys+Y8Tg05/+9PGPP/74LDj+w8uXLx/q6upyOLEDOZJdvbZt21Z46aWXOiEiXjv77LP5HrF476MDjK7cdNNN85555pmpN9xww8YPfvCDY2aWIwc89dRT7dddd93xK1eu3HHVVVft5gQP+/s88XMpcletWtV90UUX9V1++eW9+zpO7L0Eu3s+8MADUyEeF3HijrPOOmuQkcyPfexj/dOnT99rBIpMSDTzK828rMfcqihVOuDRCVMcKo1Sil9VJD+O4MfbmWHjaSaTZjc9iCZ2fbaqeE56nbq/3XPC10vV4S0DA2Hv8uXdnGkx/iYaGhr7A0eXxTjAABsyKsWX880GmUFIRfPAh92u60weGakVONB4pFY3HQgp17FlKnQRU3FkCg6GTDLBfAZOhcGWWzgVaSNrpCmwLJCpmYG3mpKB2gacCmnFjSNTOFjKkt7eE0epiKPMZzgq0WzQmW9OCTHoo+s04pIm3fNovGnQGVlQhl2JJhWFYl51IzFxk7EriWWZUSFfCFpa8o5lpUdgx3sjP/WGG0Q7gsDf5nkjvXfccUf1i/r9TYc1cPE5VoVjQefgfmBEan4QGMe4rjcFAkv4jWKKk07UHYcKXIki8BmjUxlyHO8XU0Wl4rGf0nWZXQFFUKEeW9qRgrPAYyA5bNonQcXoyZ133jn35Zdf7hwcHORMezx2gEVEFGeUu/TSS3f9xV/8xY7W1taj8l6kiNqwYUN+yZIldvOsgQnWr19f+NznPnfc1q1bW//oj/5o+4oVK0qcdp3jiigm5Lk3TWEYZXPeG+B+MvjyXn7O5MmT+e6peMuBA+4XiWRChE9ub2/3L7vssuLeopRj+XRPruWx4grCl3gYpFsz2BOPheLYRDDFHAvBxGaqFMdIq2hTNhNNaslzvCineywbRrDT982t1arzuu+H27u6Jg3iPB1woamhcbTiwLPSUQgabiwtyLKL3xws3XA+u8GVXXA2Oqv1eqFaqWWqtWqa46VcOBvs60zAOIEThUCZwqlI8uwGoxwMttZyIgqoKAgqeBZpiWbBoLHlV4kpiDBxMLjOy97sgBCJfdLC6vAFbTSRGO0EExpzgEYaV5oGnLWUYWcvfOmiFzULJqQsp6Hnu86YC+HISmQhlYHjm8vmQhh2zqLnprPZajoVFVFpp+tGO1B3e6lk9/zf/7UPr1ypZ3460oDrTH7LIkt+OwbLHNwvEFVRt227nbVaPTdcLmU5VqoeNxbRM5QIOmBaEE0cFyVcNrY7M6Pwac7gJ938IKQYgQfPYQPL2NgEQWaoxqOmRqKEx3bu3JH9xS+ebn/xxbXtL7zwQiffgcTZ2iAEBi+88MKhZcuWVdm1VNXWGA92PWd3ultvvXUJZ7SDeCovXbq0xHdfcUp3zlTISSI4Pqq7u3vM1OpHKibiWVKp6COsC8fi/ub7H1kiKohF4E6KIr4HT3iVjVIho01sW1DiSQXy2dAAXs1msFhRIZcDr+YdPGNVPCq9eGLeIK/W67Xt06e3czbAKh6j+JtoaGgcKGg3+QADJMip0FtBeNOQ8r0cs5CnmJrlet5k23HzMFq5erWWrrsQUo4Xsa86nVgjxUkn4CuYFv0OcTKynPo8lWWjrsx0xfUUxBVbrVARvoXqAgOHIxZVsh++CWf441gDOhsUWXRA1DqROCIJEoekuUzj4CAx2oRooBhiwIHYBsf5JLok0zhJkcorkcTNSkjJi21RroQUDXqjJRTgPrwHcM9EvP/UmKZsmM3l/EI+62SzmQqqDaBOj++bPUHg91ar7q7h4V2D+t1NRw9wDwi/IUsxxZeZssFojudFXY5jt1dGRvKlStWy7bphU0y5nJ0RYhw3DpuFTDPDCDrFkkTdca+ZIqCS6LvwGKPt0pwkXLanoAKXWQm38VulUr/85drWr3/99vm/93uX9N17770c97T9vPPOKx9t457eCfgy4rvvvnvGww8/PHPr1q2TisViDtctnc1mg7lz51YvueSSniuvvLJnohcCH+5QlKn4tDlPKF5VKZTPBIJJxocmkaQo8DyOd8LtLmKJORFR+I/qtMu4v3HP5zLZKF/IcvpxL5uxRvBUDGCXHeDlNxwn3Innpqe7u20Yj4uONmloHERod/ggAo4Gu8BQTHFwahfSLhBrdxQZ3XBmJ9fr9Za6U8/UarZl1+um7fgpx7ZTniuOLhwEdmtR3f2UAKLTwTLOcCVd+SClZCyBYcaTUYjDwW3wLJJ17hyvj0v5LUcdEbW+Z55I1jXeJWIjHSew0JQ2TevARAacNVTK1s0kP1YssUue6paXGHARRvwr25lPypkSvBd4T7ELCURTBKcpzOVyHhYb5WV2z0O13dilx7bD3alUpr+nJzW8eLHhYt/mr61xlAH3hLw3D9mZuBdm456CmDLnwPmeUbfdSXW7zqiUVWM35rqT4gQUyuHEfQdeIzdBPjE1oKLAaSpKJd2ZpZGI6zGHsd4YQTXKZXRMN2x4rfDggw9MP/XUZZXnnnu247d/+0MDy5cvr/Ke5nfV/PXm4HigjRs3FvgOqPXr17fyhbIoMyGaqitXruxlF8C46mGNmDebeHU0n6SqXBqZkJexolRFLANvekjYDS8V+eBQsiu76gnnelyXGBPqsduz2GxGmRjFF25lt2ekfOHwUNqIdvgQTr6f3lGrpXYPD2/SjVEaGocQtNk4RACepRRhN78pyM+As0FBNR3rMyGoptp2vd12/VxtpJat2fW0U/cMx7HF6SBRg5JByBRG9BmUsBJngg4HHAgz7gJIZ1gcDsamlEOCj2DLb0M4IRHHhKVYjwUU/rGrDO+YRFxhC4dswVnBIZpAUZU4JKKvuC5rQCNzFIKWM85SGAniApErSRkggMeV5QAAF/VJREFUWdZHplFV6vJ9JExZmuR5+0g3u6ScwDYujCRRcNNoS51YHLFclXEHptyH9wDHoMCIQzTRqFthPp/1kXpwROu5XHYY1fqwfw+O1Vuvh7sNwy22tbWVsO87mtpX48gH7i2OB+1EdiaWWbh3ZjH1vGC66wZttXotX6tVM3XbMWs1W2Yr5Tum1D1NfQROE85SY6IYBWUkKpNhtMrCNggsEA/HVmGDiCjuR35Ts5aS98hv5D46rmSm0a7MCRLuYko0b9M4MqB4VIG3V7KubjW1PppXjVG8D5lXKRumWE4+ZZRe8mr2UYkosRyciu2MNslRVCOV2Fs2APD9jxTv+XzOQ+qCcxlpGjSMCLwa7cYxewzb7xmyh4rf/OY3bT1eVEPj0IM2D4cgwLaMTOWQbYdTyrfOT0M6HcsMEPNMOLtT4HS01uv1nG3bmbrjmp7jGrbrpmTmK9cHccvsPvAEKJvoEChBNZqyZVcJKBwXeYol5qXFV3YcdTgon2STrGOL3DmQUdJdpnnSCvnI2AlhJabiq6hVQWOVmXFlo5nkGIcmaFTHIzG6RGP7BGZPipTwaQgqlsVdPwQwvHEuMeBqRRliJXZgzGG8adBlb0aQ8FcZ71hQyXamsQGPU25XLaDxNRejns1KGuZyeT+fz7jZbKaOe6GMfdg1rx/7YEkXg8AYgH872NmZ4rTjuhuJxj4D91AyXqodyzQsbCTqwsLuzDMdJ+hk5L1Wq2dt20kjlanR2dVPXv+gnh7hKENElBobxffpJd2WuQ2LiC7hOEVwuLfBWyG2S5SeRMMugdJohGeAZMN1Obykzfwzymlxnpmm7RqHHpo5mvyZrMdcKutJngA/JjnJK25NeFXxKMUStkuDkzQ+SQU/8sGtsi4lbJxSx2IDJO9HNblOEsHPSAQf5RUIpj7cfz3Ye7czEvbZgd/veeXhrq4uzqLX9O00NDQONWgTcBgAjMyuMIxO0emYgoWCahoIuwvlEFRhOxyPvOO4OXb5813PtB3HdF0vhTTle17K85XzIWME4ArQaaCYouMQOxDieLCsWUipMuVVJOt0JZLoFGfFkgLUoTOCHFdYJtsbTgf+qQgWnBRVBGWF1fgW5B5SV+3KDXtANiXb94Lk894umo3teDQb2b1hvDFOlNHocVkhycEYS0ZtlHUU4Fri+xuJIZZ1Zax5bNXiyWJup4hiXrXSNww3/ijjnZQpAYVN2JZcv0wmF0EoGTTocCpDpKq/fdaCUbcq6XQ0gIsDwx714RhFLiMjqVJbm1FBnl3z9uGMaGi8NXBjcp5QzuTHyLtwGu4vCqouzwumgtNaIaCytZqdcRzbdBwVeaeg8kRQCSWAm8BjKQt/FI8xSgUeQp6NREpUkdPUJDuj3Mb98Ow11lEHR1QCKuZF+QSus5yrY8QUS+WPyhMx/UmZxn4CqFHYM2GimF4VoyokfNzMzczjPovXRSBJiqvXaIAabXRSjVTxZDqsizpMlZBSXNtYl4+mreS9xwYpcGqkRFPGh2hilKmOe5GvcuhFvV04dG8YGn3ZbESOLX/xi1/0dKRJQ+Pwgab4wxAgYLbgUlB1Is9p0rl0guyng8Knwglh1KrVdf28bdtZ1/PTDgWV5xpOozUXRgEL9seuuBGUR9AQVnQmpJSCB04GnRE6F+KoiPBSDof4GFBCavyBkYq4DbeVCDU4Eib3hWvBv/gE8UxYg4jFnORHPZE4y3KViUtEb8V/mhHvD4zmmjBh4cSIT8U4qAgQkRjhUYwW8DxyO7+plMo+MMiS4K/ZmO0OizqgKCOUxwY7+RysU/yI8Y7X+R04+52sxttVVIl57Ie8fL6UcV9eT16fbDYXwYmUrpucvjmbzQYw6j6MupvNpmsw5BXooSHU5ax5AxBkRXzuoOdlhydNEsHk4FiixjQ09idw//HpLiDluKmpWBidmo77egbKpnme3wnuaqnXnRz4zGLk3ak7EFT1UU5TD4nc71EUR6NAJsJnJp4Dqh+ODZWJKaQRCAzR6LIM/uP4Kr5zLxFWGfKdLCQTHoZQjUykIx6PW8hySMk3qmrMWpLdo4wZKScaGY2EawVyKWOgXJitqUyyMTMlzEqoYyjeVreDEkrq3mDnDnWfsAzbhH+54NrKRDrMY1uTOFKpWk/4WH0jZR8Zvc9CMLFBKoMl24jgYzujTODWFBuk+nEf9jtOasC2jaHNm1PV007T3Z41NA5XaOo+AgCup6Ci48GWXEap6IAwUjUZhmJ6FBlTPM9t94KoAEcj6zluxgsCE05I2nMd03MDjqOK6IRAVCUGBc4EbhB4BLAUBl+GyTwtPwVU7ECgXIklqiLWYbcZiivuym00MBRRqQi14bBQaOG/HIfb6X3IYeVOlOOIRsJWmj0egBuwjqx8IVmVdVaPVxXGrOwN2OktMWqlaWOVEVYGmcEXlfLdJypPUBxRvPBs4fQB3BAbaZSH0isz0SESFWKGZhrnmoKn0aopjiB+NqqjnhyHIqvRUw6GPBFOkXQLUYJX9auH40hnkS2fjCxBMFk+jLoL487oEvvZD+MQMOgBRdOg7xslfG4pl0vxRaJVHJ9dR7Rg0jiowL2ddPXjJDvtyE9GOhXpNNz/M5l6XtBh214LeEwEleO4aSwGuE64DM9I5PuusIKKLJGTwDfgKjwbsk5hxGdHtoG71NgqlrFI5Q2DYosNR9xu8hlFOd9VRUrD4YWKeFyk+EMxhV+AYzPl/pJIKrxFIGF9QqolaKKneLemzDtHTKPvCgnXvROQQ/e6f0y3TMbUGcdCYDxUiFfAiaJhACWMuG+j0YnAqmrUIldyb/KrKqZIYl5xbiKUeHDsjzIRWLK/2ldxLu4T4VrLyrIxCnzLF4VnQwimAIKJ77yTCD4FE26TPgh4LKkibrXBajVVGhnprXZ1ddmaXzU0jgy8B7SqcagBxE/zzxdHFpBSULXDEEyG08BB3J0wGnRGOlzXb/N9pxCGRsZx7azv+Zbn+Sacj7Tt+obveikIrQjlEFYSAcEhx4orQJwQ5rGgQIkm5YzQlVAiSDkq+FoQUvBDUEThRDHGrxpK8y19hNjRUeU8PLQF16WcdeQTVB0CR2g4IqomoTKN1TFIKu+Jhm1OLDpAI6ps8qhhVuuqNs+HyisxhQW7qPVEJKltqk89V3GaRKQyr0QS6+BzKIq4B1bEEeDBsBW/PXlhpThubO2EQycOXy4nESUY8TRTDyIKS9qB41fDZ45YljmI47GLyBAWiKdUCUulVDJq/f1RXc+Wp3E4APcyH1xORNGC+7UdHDUZTiwbiRilmoFHZZrreigPChBN2XrdzbKByPc98pmBbRBVfL+ej2fLBzUozsKRwV/kIsVfFFPMKr7aU1gpzoICi7mLbUPYIDwkDUUs53GE3xTvCQ/xs8hf/MNqMTvhCZeGJvk+LFDZRh1hq6Qszqo/oyAXH2woThwLocEmKEqbgGrIfpQUafJQvF3RIyyDYkdFkhA2spFcyt8tE+HgmBQ8JF5+hkSJWKfBsUoMjRVFSOKyJJW6jX1wfUUsUSgpvuUETCqCzwl1wLOM4NdRpwqtP4TvIoIJtwK5lpxb6u1NQTAZWjBpaByhGEfFGkciYCF4nTNI80gpqtj9j9GqtnjpAMlDWAWdqNruh2Gr7wV5z/WyfuBbge/BEQnFGUFKZ8SAoYJD4qdcH8LKV+8LomNCQ0SngVAOhMrSA2ArbiqEo0BtpAZEKb8iFkv4T1uJTeJmIBe36iYbWRoFyFFM4dhxmSQNcDPbg8dC1eFfipK9QNnOJBktSCWGnev4GxvrZB2/QdYoppJtLOO5oMEmxECrDaquatmUMqijSGYZo+uFVN48n7E4k5g4bTDeElHC+eMgZB/ny89kZOYmCiVGjEZwyiiMEoFUxsLud4wojTBFHU4zrLvjaRwRwHNFiqCgYoSqDSmj7tJAhGeNk1NMDQJymjfJA5dBROU8z7UYqULedBxXxBQ4LeXH/OWHAeUPHlF5oCWizjwWPIeJmGKZahwiCQmngW1QLkJIIvCowUiU7M/nmscgd2E7skhQzv3hp0sexySP8S8/TyDVWUKoMmm1ArhrEIVSyD+cxCdBvHdTZv+DtCb6I87jJwvHEaPl5EbJybpCshH/wUqh0CzKkug+o0RmzKnCWrAxrB5x3CcDlKpRCvQJ7BnJp5iS6iKQ2IWawkk+X7iZ1xznOxoVyOyKp6L4nEwnXjxwros64FqriutdwmUYwP6DONZQFKWHcagyNFapv9+ovvpqyr7gAj2xjobG0YADSLMahxJA/rz21BnsJpNEqyis+BJMRq1EWMFQIG9OQjoJdVqQ5uBw5GDULDgfGdcP0r6biCvfDAIlolQrXxR5nid5LkAstGRb496LnRG1Is4Gy9j1AlmsKOdDNiKhAWRhUsYfwf5uo8cT4cV0tEqMsWsNAw4khp6Hp1EVMxsbe4kRMd+ojoxJI8/s6DHwHeKc5NmCGXdZxM/A96OhphOUtqwUB7PT46JYglCKTEaRIJCQBhBIYdbKeLDpFEse3DEXu1D8VHFMiqNhnMcyjifRJCwUSnx3SB0LWzxdpC5OJb6Qji5pHPmIn39pJML934K00Z0Zz4p0/wMvTUU1NhS1uq6Xh4DKgsvAXW4a+bTr+Wwc4oQ70gWQk+/A0458eN+KOfAcU6xgnQTFZhrQAD5Xjf9Eocz8h89CuQgiPLpKQMlMpbLOPOuoI4oc4zFjDuS+FF5CYNxBKmEfYTnFc9yXPaJlD/kQtW9cWzCmAWl8a9J4kCFGd33bIO0lNIjvh++DFcU6EqCHFFIZVSR1Yx2DlMpJ/gPyl6dc6qtjJWKHO9BusA7+NsqonmhbWJ+78PgSYSKknjqOCaHE88XJc9gFj12e5bUe0jjFbnjIC98iZeNUDeeVXCuT6OA8M6rEl9eWcTx2dxa+XbUq5a1cyS+ueVZD42jDu6BNjSMRMA68JzJY2LrLqdTpkFBgMS1wcgoYHBFaME7tsE8UWpNgoCCuonwQeNkgCDPIp5GmYdyQcgBQSIGFvG/AgUE+gNBKulMow0mDyPXE6DFPqJZEGk385ToNJ/0FFsSIv3cMblRJnIsx/naPbR4dkCbzh98Ji8vacILgvCj/BM4N7TCcFzotLBQxhFRF3JQjhHPD1mjsCUeIxtm0Qmgo+DtpGHAjhHOEJR1A/ARwpgI4Vj5bN3EMB+fKRkpBxKjRCH4ThVEV2xlBEnGEMqbNQomDkEP5zhoaGg3gWeGDmTQQsWGI3f86kKeo6sRzNRkUIuvgnFaU5SGgckgzru9bIfjKdbH4nuHafsoPvIgvMefLUvl+H/IQOE1IJWkEEq6Qv+AGiiqB2q64I65AAYU8ZzHlJqEmEVtxxMoAn6FMVWNWOIYHkhw9dhFVqkhtQwkPQ3BbA7JdIdmeQNZJoxOIrL0RSixOxoCcnWwgneO4SBSPSynK+DEsZ7dkVV2616FUNa7xP21BTOvYrPife9I24LfCRnCjEkk4GnegSpLfSI5V0UHoXDZMyXvCGMWnWDJTuVwGvMtueOyCZ7FhimKJ3fBELOF6sWGqhPWS76dKOHQ5k5FoPreTc/kSW821GhoagvF8qqGxV8CicTp1CwaEAoutvVnk6ZyI0MJCYQURFTCfhxFjVKsAI4nUZEoHJoc0iyVDRwUG01INvKGZCC18ksFUIlDIw1hiSVFwoTyAAEvu29hgoyw2unEJEFvtpJxQjgahMnQ+WE3cEyniH7UDrC4+TERPxG003jTQshGGG/aZXT+UNccCYxzCOQohqGCkLd9IM3pkelxwTNcwLBhgEUgNAcQF56A2TiDRSDPaJOII6xyjxC4hAdKmX6OhofF2geeJHEbekol3sOSxTt5qw7MoUSts6wQXcIbTDgikSeQzcFPWJ1+FQdrzgrQfBmbg+aYPTuIYK44XRT3p1ux5fHTBSqpBqMFVIp7kv5BN3CMPIooRKKRx+4wIJlEBKOUWPPSGlGFNtquDcE+pINTUqB0Dn6WacWLI/rJbc60YPEhMLXtuHAtUCxskS2BFSBSigpEjcq5sp7BhdXbplmIpl0wMNqAB+EOeFi3EUilT25iXnSRrpBlFUr+e4sjKZFNpWKMsVA5fnAwe5fbQsjJYTCgsM7As1d0Z5eTbOvgcgig9BDqFQOKU4qkylhHYiVouJ1H8pKszL6KPVL6VhoaGxng0+FVD490AzgZNL9sx6aDw3ZUWUg4c4CKCK17GiC44GDkYPtlGYcXtEBlx3oz3CbN0YFCeRjkEV2ghD6MLzYJPpbhCPVlgDHF4mEeIMeWgqHLWidelWwc20jDKooyk6ncPB4I/hOtcwSISjM2dFDCM9kAYpZLIT7I0xA5+CyNDFEEUQzTGyXYKIdahGGIZj0kD3VhHnp+loaFxAIFnkhwhfIVnkJF3aQDCkowVTboDcmF3ZoitiBF41slBWGXh71sQVOCtgFErC7zGKLtJAYVFIigq5RgdP8XZAcEsUSBd2DgZAoVHOCpzFFfFYJRKbcGXZXhK5YHGuCjuI8WjO3I1/m3xmopeEXFhDAoxUg/psAljKzU24xw16SCVSfYMlQoS4DurvgWkOhRzi7Bp0+ekDTOiKKRCVBE7EUKpDKgfqQGBJOvxeLLIynAsaJpRoDCTTgemZXgwH0kU3zXNkPxLIcRIfgVlSRfnsud5I+yaV6+n6oVCyu7vN9wZM4SbycONX6ShoaGxLxhPkRoa+xUw6LThsiBPoSWiK15nOctkG8u4Pc5zSQQZHR0DBtG0OJesuo+5L4u5r6xzxff9NOuwjA4MIJEjbFJTMmG9OY+FhjRJReTgczj7ko8qFDkB02R7vK+sJ9ua07hcG2cNjcMQeI4prDJ4hims2MDDRp0c1pNxo1w4kQW7AEp3ZogETmohAiuKGG2PuI/wmOcFOB67NkcUVybqkqOQKrHFyIsILZEeqBWo7msso8hCiaQUXpx5G5JDxBfZC38VK6k/AKM6kQqhyJ9Rc99s+Ee7+0klIN6/uVICChlpcJK4PQNdZFqUIQ8GxvfAZoogrqtyCiCTYz6xSpHEli2Vt8jFWIzIslQ0H5IphJhiV2fp4oztPrs546AS0UcdNkTVKIwYTcJ54bjQZKKcKn4vJ9Vh4xWFESNJ3IeNVFooaWhovKeYiCI1NA5J0BlAIiZbChSSsmQ7Lfhe1wHlT6iVxGOQdaZNZWLQk6W5roaGxtEN0geSpHGHDToSace6dA9EmvM8r5DJZJLuzRxbVcC2Ahz+pFtzninqcjuj7hRaFgSTiCx8CoRVaIKZpHEpzuNz2a2Z09BJN2fCCAJZxzZ+LUVVbMOBtorzKlVQhfgcfB1UVjSpdgXwWZKjsImLKJXUdqWYhCdV8It5cimn/WbXZmm/wqeZUSZjJI1HSNnFOWlMkjy+ORuZ2M2ZXeyk67J0s4sXvoah0dUZeduyLNt1XSebzUo3ZywS1UeaiKSkq7Pmag0Njf2OhB81NDQ0NDQ03gPEIoTiiopC0ni9OYqe5JPoVtb3fZm0B/m4+3Iqm467OCfrEE/SvTkMfabJcXhs+RyKK6RYmJoitrBOxOXs6szvx4YlSWUjBZEae0QBIhpEugRAHWElhECykkYl9p1u5PE9IIzSImJQLt2VUczxn5JHBXZd9vA7XIhIETzMcxtEpsPXMah9xgihpHtzI+KPdaZaIGloaBwSUMypoaGhoaGhccABgUCdQluciCymEsoBRIDF6fg6jRTb2dUwEVHcj5NbmNlsNhZLUq+RQqhJ92emrIsydrWjMIlQxlXJo46kWCiYEgHDbssSWWoqp+AZI3ZYJ6nbnHI78nJM1mOKRUf5NTQ0DisIcWpoaGhoaGgcXoAOSWw402RJ0LxNkNSHWJG0aX/BRCImFjvJtmR7cyqLFkAaGhoaGhoaGhoaGhoaGhoaGhoaGhoaGhoaGhoaGhoaGhoaGhoaGhoaGhoaGhoaGhoaGhoaGhoaGhoaGhoaGhoaGhoaGhoaGhoaGhoaGhoaGhoaGhoaGhoaGhoaGhoaGhoaGhoaGhoaGhoaGhoaGhoaGhoaGhoaGhoaGhoaGhoaGhoaGhoaGhoaGhoaGhoaGhoaGhoaGhoaGhoaGhoaGhoaGhoaGhoaGhoaGhoaGhoaGhoaGhoaGhoaGhoaGhoaGhoaGhoaGhoaGhoaGhoaGhoaGhoaGhoa+wOp1P8HQGjOgU4Xuh0AAAAASUVORK5CYII="/>
          <p:cNvSpPr>
            <a:spLocks noGrp="1" noChangeAspect="1" noChangeArrowheads="1"/>
          </p:cNvSpPr>
          <p:nvPr>
            <p:ph type="body" idx="4294967295"/>
          </p:nvPr>
        </p:nvSpPr>
        <p:spPr bwMode="auto">
          <a:xfrm>
            <a:off x="-125413" y="1136650"/>
            <a:ext cx="12165013" cy="57213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Rectangle 3"/>
          <p:cNvSpPr/>
          <p:nvPr/>
        </p:nvSpPr>
        <p:spPr>
          <a:xfrm>
            <a:off x="5977217" y="3244334"/>
            <a:ext cx="237566" cy="369332"/>
          </a:xfrm>
          <a:prstGeom prst="rect">
            <a:avLst/>
          </a:prstGeom>
        </p:spPr>
        <p:txBody>
          <a:bodyPr wrap="none">
            <a:spAutoFit/>
          </a:bodyPr>
          <a:lstStyle/>
          <a:p>
            <a:r>
              <a:rPr lang="en-US" dirty="0"/>
              <a:t> </a:t>
            </a:r>
          </a:p>
        </p:txBody>
      </p:sp>
      <p:sp>
        <p:nvSpPr>
          <p:cNvPr id="5" name="AutoShape 6" descr="https://euc-powerpoint.officeapps.live.com/pods/GetClipboardImage.ashx?Id=4fea2f9c-cabb-4c9d-8abe-6dc2964e3f99&amp;DC=GEU6&amp;pkey=7a954e4e-7add-4acf-88d0-ea479f1cad55&amp;wdwaccluster=GEU6"/>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صورة 5">
            <a:extLst>
              <a:ext uri="{FF2B5EF4-FFF2-40B4-BE49-F238E27FC236}">
                <a16:creationId xmlns:a16="http://schemas.microsoft.com/office/drawing/2014/main" id="{3273924F-6C32-3A74-F9FE-581DD586CB0B}"/>
              </a:ext>
            </a:extLst>
          </p:cNvPr>
          <p:cNvPicPr>
            <a:picLocks noChangeAspect="1"/>
          </p:cNvPicPr>
          <p:nvPr/>
        </p:nvPicPr>
        <p:blipFill>
          <a:blip r:embed="rId3"/>
          <a:stretch>
            <a:fillRect/>
          </a:stretch>
        </p:blipFill>
        <p:spPr>
          <a:xfrm>
            <a:off x="96982" y="1136074"/>
            <a:ext cx="11942618" cy="5458690"/>
          </a:xfrm>
          <a:prstGeom prst="rect">
            <a:avLst/>
          </a:prstGeom>
        </p:spPr>
      </p:pic>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34721331"/>
      </p:ext>
    </p:extLst>
  </p:cSld>
  <p:clrMapOvr>
    <a:masterClrMapping/>
  </p:clrMapOvr>
  <mc:AlternateContent xmlns:mc="http://schemas.openxmlformats.org/markup-compatibility/2006" xmlns:p14="http://schemas.microsoft.com/office/powerpoint/2010/main">
    <mc:Choice Requires="p14">
      <p:transition spd="slow" p14:dur="2000" advTm="89232"/>
    </mc:Choice>
    <mc:Fallback xmlns="">
      <p:transition spd="slow" advTm="89232"/>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normAutofit/>
          </a:bodyPr>
          <a:lstStyle/>
          <a:p>
            <a:pPr algn="ctr" eaLnBrk="1" hangingPunct="1"/>
            <a:r>
              <a:rPr lang="ar-EG" sz="3500" b="1" dirty="0" smtClean="0"/>
              <a:t>الفروض البحثية</a:t>
            </a:r>
            <a:endParaRPr lang="en-US" sz="3500" b="1" dirty="0">
              <a:cs typeface="Times New Roman" pitchFamily="18" charset="0"/>
            </a:endParaRPr>
          </a:p>
        </p:txBody>
      </p:sp>
      <p:sp>
        <p:nvSpPr>
          <p:cNvPr id="60419" name="Rectangle 3"/>
          <p:cNvSpPr>
            <a:spLocks noGrp="1" noChangeArrowheads="1"/>
          </p:cNvSpPr>
          <p:nvPr>
            <p:ph type="body" idx="4294967295"/>
          </p:nvPr>
        </p:nvSpPr>
        <p:spPr>
          <a:xfrm>
            <a:off x="0" y="1039090"/>
            <a:ext cx="12039600" cy="5943601"/>
          </a:xfrm>
        </p:spPr>
        <p:txBody>
          <a:bodyPr>
            <a:normAutofit fontScale="85000" lnSpcReduction="20000"/>
          </a:bodyPr>
          <a:lstStyle/>
          <a:p>
            <a:pPr marL="0" indent="0" algn="just" rtl="1">
              <a:buNone/>
            </a:pPr>
            <a:r>
              <a:rPr lang="ar-EG" b="1" dirty="0"/>
              <a:t>مفهوم الفروض البحثية</a:t>
            </a:r>
            <a:r>
              <a:rPr lang="ar-EG" dirty="0"/>
              <a:t>: </a:t>
            </a:r>
            <a:r>
              <a:rPr lang="ar-EG" dirty="0" smtClean="0"/>
              <a:t>هي </a:t>
            </a:r>
            <a:r>
              <a:rPr lang="ar-EG" dirty="0"/>
              <a:t>الافتراضات أو التوقعات التي يضعها الباحث في بداية دراسته بناءً على ما سبق من </a:t>
            </a:r>
            <a:r>
              <a:rPr lang="ar-EG" dirty="0" smtClean="0"/>
              <a:t>معلومات </a:t>
            </a:r>
            <a:r>
              <a:rPr lang="ar-EG" dirty="0"/>
              <a:t>أو ملاحظات. يتم اختبار هذه الفروض من خلال جمع وتحليل البيانات، بهدف التحقق من صحتها أو دحضها. </a:t>
            </a:r>
            <a:r>
              <a:rPr lang="ar-EG" dirty="0" smtClean="0"/>
              <a:t>الفروض </a:t>
            </a:r>
            <a:r>
              <a:rPr lang="ar-EG" dirty="0"/>
              <a:t>البحثية تمثل التوجيه الذي يسير عليه الباحث لتحقيق أهداف الدراسة.</a:t>
            </a:r>
          </a:p>
          <a:p>
            <a:pPr marL="0" indent="0" algn="r" rtl="1">
              <a:buNone/>
            </a:pPr>
            <a:r>
              <a:rPr lang="ar-EG" dirty="0"/>
              <a:t>الفرضية هي تخمين ذكي أو توقع منطقي حول العلاقة بين متغيرين أو أكثر.</a:t>
            </a:r>
          </a:p>
          <a:p>
            <a:pPr marL="0" indent="0" algn="r" rtl="1">
              <a:buNone/>
            </a:pPr>
            <a:r>
              <a:rPr lang="ar-EG" dirty="0" smtClean="0"/>
              <a:t>تعتبر </a:t>
            </a:r>
            <a:r>
              <a:rPr lang="ar-EG" dirty="0"/>
              <a:t>الفرضية إجابة محتملة لسؤال </a:t>
            </a:r>
            <a:r>
              <a:rPr lang="ar-EG" dirty="0" smtClean="0"/>
              <a:t>البحث، يجب </a:t>
            </a:r>
            <a:r>
              <a:rPr lang="ar-EG" dirty="0"/>
              <a:t>أن تكون الفرضية قابلة للاختبار </a:t>
            </a:r>
            <a:r>
              <a:rPr lang="ar-EG" dirty="0" smtClean="0"/>
              <a:t>والقياس.</a:t>
            </a:r>
          </a:p>
          <a:p>
            <a:pPr algn="r" rtl="1"/>
            <a:r>
              <a:rPr lang="ar-EG" b="1" dirty="0"/>
              <a:t>معايير صياغة الفرضيات </a:t>
            </a:r>
            <a:r>
              <a:rPr lang="ar-EG" b="1" dirty="0" smtClean="0"/>
              <a:t>البحثية :</a:t>
            </a:r>
            <a:r>
              <a:rPr lang="ar-EG" dirty="0" smtClean="0"/>
              <a:t>عند </a:t>
            </a:r>
            <a:r>
              <a:rPr lang="ar-EG" dirty="0"/>
              <a:t>صياغة الفرضيات، ينبغي على الباحث مراعاة مجموعة من المعايير التي تضمن وضوح الفرضية ودقتها، وهي كالتالي:</a:t>
            </a:r>
          </a:p>
          <a:p>
            <a:pPr algn="r" rtl="1">
              <a:buFont typeface="+mj-lt"/>
              <a:buAutoNum type="arabicPeriod"/>
            </a:pPr>
            <a:r>
              <a:rPr lang="ar-EG" b="1" dirty="0"/>
              <a:t>المنطقية والمعقولية:</a:t>
            </a:r>
            <a:r>
              <a:rPr lang="ar-EG" dirty="0"/>
              <a:t/>
            </a:r>
            <a:br>
              <a:rPr lang="ar-EG" dirty="0"/>
            </a:br>
            <a:r>
              <a:rPr lang="ar-EG" dirty="0"/>
              <a:t>يجب أن تكون الفرضية قابلة للتصديق ومبنية على أساس منطقي وواقعي، بعيدًا عن الافتراضات الخيالية أو غير القابلة للاختبار.</a:t>
            </a:r>
          </a:p>
          <a:p>
            <a:pPr algn="r" rtl="1">
              <a:buFont typeface="+mj-lt"/>
              <a:buAutoNum type="arabicPeriod"/>
            </a:pPr>
            <a:r>
              <a:rPr lang="ar-EG" b="1" dirty="0"/>
              <a:t>الوضوح والإيجاز:</a:t>
            </a:r>
            <a:r>
              <a:rPr lang="ar-EG" dirty="0"/>
              <a:t/>
            </a:r>
            <a:br>
              <a:rPr lang="ar-EG" dirty="0"/>
            </a:br>
            <a:r>
              <a:rPr lang="ar-EG" dirty="0"/>
              <a:t>يُفضل أن تكون الفرضية مختصرة في صياغتها، وتستخدم مفردات سهلة وواضحة، دون إسهاب أو تعقيد لغوي.</a:t>
            </a:r>
          </a:p>
          <a:p>
            <a:pPr algn="r" rtl="1">
              <a:buFont typeface="+mj-lt"/>
              <a:buAutoNum type="arabicPeriod"/>
            </a:pPr>
            <a:r>
              <a:rPr lang="ar-EG" b="1" dirty="0"/>
              <a:t>الشمولية:</a:t>
            </a:r>
            <a:r>
              <a:rPr lang="ar-EG" dirty="0"/>
              <a:t/>
            </a:r>
            <a:br>
              <a:rPr lang="ar-EG" dirty="0"/>
            </a:br>
            <a:r>
              <a:rPr lang="ar-EG" dirty="0"/>
              <a:t>ينبغي أن تغطي الفرضيات كافة الجوانب الأساسية لمشكلة البحث، بحيث تُعبّر كل فرضية عن جانب رئيسي من الموضوع المدروس.</a:t>
            </a:r>
          </a:p>
          <a:p>
            <a:pPr algn="r" rtl="1">
              <a:buFont typeface="+mj-lt"/>
              <a:buAutoNum type="arabicPeriod"/>
            </a:pPr>
            <a:r>
              <a:rPr lang="ar-EG" b="1" dirty="0"/>
              <a:t>العلاقة بين المتغيرات:</a:t>
            </a:r>
            <a:r>
              <a:rPr lang="ar-EG" dirty="0"/>
              <a:t/>
            </a:r>
            <a:br>
              <a:rPr lang="ar-EG" dirty="0"/>
            </a:br>
            <a:r>
              <a:rPr lang="ar-EG" dirty="0"/>
              <a:t>يجب أن تُصاغ الفرضية على هيئة علاقة متوقعة بين متغيرين أو أكثر (مثل علاقة تأثير أو ارتباط أو اختلاف)، على أن تكون هذه العلاقة ذات صلة مباشرة بمشكلة البحث ومحاوره الأساسية.</a:t>
            </a:r>
          </a:p>
          <a:p>
            <a:pPr marL="0" indent="0" algn="r" rtl="1">
              <a:buNone/>
            </a:pPr>
            <a:endParaRPr lang="en-US"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7526954"/>
      </p:ext>
    </p:extLst>
  </p:cSld>
  <p:clrMapOvr>
    <a:masterClrMapping/>
  </p:clrMapOvr>
  <mc:AlternateContent xmlns:mc="http://schemas.openxmlformats.org/markup-compatibility/2006" xmlns:p14="http://schemas.microsoft.com/office/powerpoint/2010/main">
    <mc:Choice Requires="p14">
      <p:transition spd="slow" p14:dur="2000" advTm="161424"/>
    </mc:Choice>
    <mc:Fallback xmlns="">
      <p:transition spd="slow" advTm="161424"/>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ctr" eaLnBrk="1" hangingPunct="1"/>
            <a:r>
              <a:rPr lang="ar-EG" b="1" dirty="0" smtClean="0"/>
              <a:t>الفروض البحثية</a:t>
            </a:r>
            <a:endParaRPr lang="en-US" b="1" dirty="0">
              <a:cs typeface="Times New Roman" pitchFamily="18" charset="0"/>
            </a:endParaRPr>
          </a:p>
        </p:txBody>
      </p:sp>
      <p:sp>
        <p:nvSpPr>
          <p:cNvPr id="60419" name="Rectangle 3"/>
          <p:cNvSpPr>
            <a:spLocks noGrp="1" noChangeArrowheads="1"/>
          </p:cNvSpPr>
          <p:nvPr>
            <p:ph type="body" idx="4294967295"/>
          </p:nvPr>
        </p:nvSpPr>
        <p:spPr>
          <a:xfrm>
            <a:off x="-124691" y="748146"/>
            <a:ext cx="12164291" cy="6234546"/>
          </a:xfrm>
        </p:spPr>
        <p:txBody>
          <a:bodyPr>
            <a:normAutofit fontScale="92500" lnSpcReduction="10000"/>
          </a:bodyPr>
          <a:lstStyle/>
          <a:p>
            <a:pPr algn="r" rtl="1"/>
            <a:r>
              <a:rPr lang="ar-EG" sz="2500" b="1" dirty="0" smtClean="0">
                <a:latin typeface="fkGrotesk"/>
              </a:rPr>
              <a:t>أنواع </a:t>
            </a:r>
            <a:r>
              <a:rPr lang="ar-EG" sz="2500" b="1" dirty="0">
                <a:latin typeface="fkGrotesk"/>
              </a:rPr>
              <a:t>الفروض </a:t>
            </a:r>
            <a:r>
              <a:rPr lang="ar-EG" sz="2500" b="1" dirty="0" smtClean="0">
                <a:latin typeface="fkGrotesk"/>
              </a:rPr>
              <a:t>البحثية :</a:t>
            </a:r>
            <a:endParaRPr lang="ar-EG" sz="2500" b="1" dirty="0">
              <a:latin typeface="fkGrotesk"/>
            </a:endParaRPr>
          </a:p>
          <a:p>
            <a:pPr marL="514350" indent="-514350" algn="r" rtl="1">
              <a:buAutoNum type="arabicPeriod"/>
            </a:pPr>
            <a:r>
              <a:rPr lang="ar-EG" sz="2500" b="1" dirty="0" smtClean="0"/>
              <a:t>الفرض </a:t>
            </a:r>
            <a:r>
              <a:rPr lang="ar-EG" sz="2500" b="1" dirty="0"/>
              <a:t>الصفري (</a:t>
            </a:r>
            <a:r>
              <a:rPr lang="en-US" sz="2500" b="1" dirty="0">
                <a:cs typeface="Arial" pitchFamily="34" charset="0"/>
              </a:rPr>
              <a:t>Null Hypothesis) – </a:t>
            </a:r>
            <a:r>
              <a:rPr lang="en-US" sz="2500" b="1" dirty="0" smtClean="0">
                <a:cs typeface="Arial" pitchFamily="34" charset="0"/>
              </a:rPr>
              <a:t>H0</a:t>
            </a:r>
            <a:r>
              <a:rPr lang="ar-EG" sz="2500" b="1" dirty="0" smtClean="0">
                <a:cs typeface="Arial" pitchFamily="34" charset="0"/>
              </a:rPr>
              <a:t> )</a:t>
            </a:r>
          </a:p>
          <a:p>
            <a:pPr marL="0" indent="0" algn="r" rtl="1">
              <a:buNone/>
            </a:pPr>
            <a:r>
              <a:rPr lang="ar-EG" sz="2500" b="1" dirty="0" smtClean="0">
                <a:cs typeface="Arial" pitchFamily="34" charset="0"/>
              </a:rPr>
              <a:t> </a:t>
            </a:r>
            <a:r>
              <a:rPr lang="ar-EG" sz="2500" dirty="0" smtClean="0"/>
              <a:t>وهو </a:t>
            </a:r>
            <a:r>
              <a:rPr lang="ar-EG" sz="2500" dirty="0"/>
              <a:t>فرض يُستخدم كخط أساس في التحليل، ويفترض عدم وجود علاقة أو عدم وجود فرق بين المتغيرات محل الدراسة.يُصاغ عادة بصيغة النفي</a:t>
            </a:r>
            <a:r>
              <a:rPr lang="ar-EG" sz="2500" dirty="0" smtClean="0"/>
              <a:t>.</a:t>
            </a:r>
          </a:p>
          <a:p>
            <a:pPr marL="0" indent="0" algn="just" rtl="1">
              <a:buNone/>
            </a:pPr>
            <a:r>
              <a:rPr lang="ar-EG" sz="2500" b="1" dirty="0" smtClean="0"/>
              <a:t>مثال</a:t>
            </a:r>
            <a:r>
              <a:rPr lang="ar-EG" sz="2500" dirty="0" smtClean="0"/>
              <a:t> : </a:t>
            </a:r>
          </a:p>
          <a:p>
            <a:pPr marL="0" indent="0" algn="just" rtl="1">
              <a:buNone/>
            </a:pPr>
            <a:r>
              <a:rPr lang="ar-EG" sz="2500" dirty="0" smtClean="0"/>
              <a:t>لا </a:t>
            </a:r>
            <a:r>
              <a:rPr lang="ar-EG" sz="2500" dirty="0"/>
              <a:t>يوجد فرق ذو دلالة إحصائية بين الذكور والإناث في تفضيلهم لأنواع الحوافز</a:t>
            </a:r>
            <a:r>
              <a:rPr lang="ar-EG" sz="2500" dirty="0" smtClean="0"/>
              <a:t>.</a:t>
            </a:r>
          </a:p>
          <a:p>
            <a:pPr marL="0" indent="0" algn="just" rtl="1">
              <a:buNone/>
            </a:pPr>
            <a:r>
              <a:rPr lang="ar-EG" sz="2500" dirty="0" smtClean="0"/>
              <a:t>لا </a:t>
            </a:r>
            <a:r>
              <a:rPr lang="ar-EG" sz="2500" dirty="0"/>
              <a:t>توجد علاقة ذات دلالة إحصائية بين أسلوب القيادة وإنتاجية الموظفين</a:t>
            </a:r>
            <a:r>
              <a:rPr lang="ar-EG" sz="2500" dirty="0" smtClean="0"/>
              <a:t>.</a:t>
            </a:r>
          </a:p>
          <a:p>
            <a:pPr marL="0" indent="0" algn="just" rtl="1">
              <a:buNone/>
            </a:pPr>
            <a:r>
              <a:rPr lang="ar-EG" sz="2500" dirty="0" smtClean="0"/>
              <a:t>لا </a:t>
            </a:r>
            <a:r>
              <a:rPr lang="ar-EG" sz="2500" dirty="0"/>
              <a:t>يوجد أثر ذو دلالة إحصائية لاستخدام التطبيقات الذكية على رضا </a:t>
            </a:r>
            <a:r>
              <a:rPr lang="ar-EG" sz="2500" dirty="0" smtClean="0"/>
              <a:t>العملاء</a:t>
            </a:r>
          </a:p>
          <a:p>
            <a:pPr marL="0" indent="0" algn="just" rtl="1">
              <a:buNone/>
            </a:pPr>
            <a:r>
              <a:rPr lang="ar-EG" sz="2500" dirty="0" smtClean="0"/>
              <a:t>.2. </a:t>
            </a:r>
            <a:r>
              <a:rPr lang="ar-EG" sz="2500" b="1" dirty="0"/>
              <a:t>الفرض البديل (</a:t>
            </a:r>
            <a:r>
              <a:rPr lang="en-US" sz="2500" b="1" dirty="0">
                <a:cs typeface="Arial" pitchFamily="34" charset="0"/>
              </a:rPr>
              <a:t>Alternative Hypothesis) – </a:t>
            </a:r>
            <a:r>
              <a:rPr lang="en-US" sz="2500" b="1" dirty="0" smtClean="0">
                <a:cs typeface="Arial" pitchFamily="34" charset="0"/>
              </a:rPr>
              <a:t>H1</a:t>
            </a:r>
            <a:r>
              <a:rPr lang="ar-EG" sz="2500" b="1" dirty="0" smtClean="0">
                <a:cs typeface="Arial" pitchFamily="34" charset="0"/>
              </a:rPr>
              <a:t>) </a:t>
            </a:r>
          </a:p>
          <a:p>
            <a:pPr marL="0" indent="0" algn="just" rtl="1">
              <a:buNone/>
            </a:pPr>
            <a:r>
              <a:rPr lang="ar-EG" sz="2500" dirty="0" smtClean="0"/>
              <a:t>وهو </a:t>
            </a:r>
            <a:r>
              <a:rPr lang="ar-EG" sz="2500" dirty="0"/>
              <a:t>فرض يقابل الفرض الصفري، ويفترض وجود علاقة أو وجود فرق بين المتغيرات.يُصاغ بصيغة الإثبات</a:t>
            </a:r>
            <a:r>
              <a:rPr lang="ar-EG" sz="2500" dirty="0" smtClean="0"/>
              <a:t>، </a:t>
            </a:r>
            <a:r>
              <a:rPr lang="ar-EG" sz="2500" dirty="0"/>
              <a:t>ويتم </a:t>
            </a:r>
            <a:r>
              <a:rPr lang="ar-EG" sz="2500" dirty="0" smtClean="0"/>
              <a:t>قبوله</a:t>
            </a:r>
          </a:p>
          <a:p>
            <a:pPr marL="0" indent="0" algn="just" rtl="1">
              <a:buNone/>
            </a:pPr>
            <a:r>
              <a:rPr lang="ar-EG" sz="2500" dirty="0" smtClean="0"/>
              <a:t> </a:t>
            </a:r>
            <a:r>
              <a:rPr lang="ar-EG" sz="2500" dirty="0"/>
              <a:t>إذا تم رفض الفرض الصفري بناءً على نتائج التحليل</a:t>
            </a:r>
            <a:r>
              <a:rPr lang="ar-EG" sz="2500" dirty="0" smtClean="0"/>
              <a:t>.</a:t>
            </a:r>
          </a:p>
          <a:p>
            <a:pPr marL="0" indent="0" algn="just" rtl="1">
              <a:buNone/>
            </a:pPr>
            <a:r>
              <a:rPr lang="ar-EG" sz="2500" b="1" dirty="0" smtClean="0"/>
              <a:t>مثال</a:t>
            </a:r>
            <a:r>
              <a:rPr lang="ar-EG" sz="2500" dirty="0" smtClean="0"/>
              <a:t> :</a:t>
            </a:r>
          </a:p>
          <a:p>
            <a:pPr marL="0" indent="0" algn="just" rtl="1">
              <a:buNone/>
            </a:pPr>
            <a:r>
              <a:rPr lang="ar-EG" sz="2500" dirty="0" smtClean="0"/>
              <a:t>يوجد </a:t>
            </a:r>
            <a:r>
              <a:rPr lang="ar-EG" sz="2500" dirty="0"/>
              <a:t>فرق ذو دلالة إحصائية بين الذكور والإناث في تفضيلهم لأنواع الحوافز</a:t>
            </a:r>
            <a:r>
              <a:rPr lang="ar-EG" sz="2500" dirty="0" smtClean="0"/>
              <a:t>.</a:t>
            </a:r>
          </a:p>
          <a:p>
            <a:pPr marL="0" indent="0" algn="just" rtl="1">
              <a:buNone/>
            </a:pPr>
            <a:r>
              <a:rPr lang="ar-EG" sz="2500" dirty="0" smtClean="0"/>
              <a:t>توجد </a:t>
            </a:r>
            <a:r>
              <a:rPr lang="ar-EG" sz="2500" dirty="0"/>
              <a:t>علاقة ذات دلالة إحصائية بين أسلوب القيادة وإنتاجية الموظفين</a:t>
            </a:r>
            <a:r>
              <a:rPr lang="ar-EG" sz="2500" dirty="0" smtClean="0"/>
              <a:t>.</a:t>
            </a:r>
          </a:p>
          <a:p>
            <a:pPr marL="0" indent="0" algn="just" rtl="1">
              <a:buNone/>
            </a:pPr>
            <a:r>
              <a:rPr lang="ar-EG" sz="2500" dirty="0" smtClean="0"/>
              <a:t>يوجد </a:t>
            </a:r>
            <a:r>
              <a:rPr lang="ar-EG" sz="2500" dirty="0"/>
              <a:t>أثر ذو دلالة إحصائية لاستخدام التطبيقات الذكية على رضا العملاء.</a:t>
            </a:r>
            <a:endParaRPr lang="en-US" sz="2500"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19851917"/>
      </p:ext>
    </p:extLst>
  </p:cSld>
  <p:clrMapOvr>
    <a:masterClrMapping/>
  </p:clrMapOvr>
  <mc:AlternateContent xmlns:mc="http://schemas.openxmlformats.org/markup-compatibility/2006" xmlns:p14="http://schemas.microsoft.com/office/powerpoint/2010/main">
    <mc:Choice Requires="p14">
      <p:transition spd="slow" p14:dur="2000" advTm="104663"/>
    </mc:Choice>
    <mc:Fallback xmlns="">
      <p:transition spd="slow" advTm="104663"/>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ctr" eaLnBrk="1" hangingPunct="1"/>
            <a:r>
              <a:rPr lang="ar-EG" b="1" dirty="0" smtClean="0"/>
              <a:t>المنهجيات البحثية </a:t>
            </a:r>
            <a:endParaRPr lang="en-US" b="1" dirty="0">
              <a:cs typeface="Times New Roman" pitchFamily="18" charset="0"/>
            </a:endParaRPr>
          </a:p>
        </p:txBody>
      </p:sp>
      <p:sp>
        <p:nvSpPr>
          <p:cNvPr id="60419" name="Rectangle 3"/>
          <p:cNvSpPr>
            <a:spLocks noGrp="1" noChangeArrowheads="1"/>
          </p:cNvSpPr>
          <p:nvPr>
            <p:ph type="body" idx="4294967295"/>
          </p:nvPr>
        </p:nvSpPr>
        <p:spPr>
          <a:xfrm>
            <a:off x="-124691" y="748146"/>
            <a:ext cx="12164291" cy="6234546"/>
          </a:xfrm>
        </p:spPr>
        <p:txBody>
          <a:bodyPr>
            <a:normAutofit lnSpcReduction="10000"/>
          </a:bodyPr>
          <a:lstStyle/>
          <a:p>
            <a:pPr algn="r" rtl="1"/>
            <a:r>
              <a:rPr lang="ar-EG" sz="2400" b="1" dirty="0"/>
              <a:t>أنواع المنهجيات البحثية:</a:t>
            </a:r>
            <a:endParaRPr lang="ar-EG" sz="2400" dirty="0"/>
          </a:p>
          <a:p>
            <a:pPr algn="r" rtl="1"/>
            <a:r>
              <a:rPr lang="ar-EG" sz="2400" b="1" dirty="0"/>
              <a:t>1. البحث الكمي:</a:t>
            </a:r>
            <a:r>
              <a:rPr lang="ar-EG" sz="2400" dirty="0"/>
              <a:t/>
            </a:r>
            <a:br>
              <a:rPr lang="ar-EG" sz="2400" dirty="0"/>
            </a:br>
            <a:r>
              <a:rPr lang="ar-EG" sz="2400" dirty="0"/>
              <a:t>يعتمد على جمع البيانات الرقمية وتحليلها إحصائيًا بهدف اختبار الفرضيات وتعميم النتائج على نطاق واسع</a:t>
            </a:r>
            <a:r>
              <a:rPr lang="ar-EG" sz="2400" dirty="0" smtClean="0"/>
              <a:t>.</a:t>
            </a:r>
            <a:br>
              <a:rPr lang="ar-EG" sz="2400" dirty="0" smtClean="0"/>
            </a:br>
            <a:r>
              <a:rPr lang="ar-EG" sz="2400" dirty="0" smtClean="0"/>
              <a:t>   </a:t>
            </a:r>
            <a:r>
              <a:rPr lang="ar-EG" sz="2400" i="1" dirty="0" smtClean="0"/>
              <a:t>مثال</a:t>
            </a:r>
            <a:r>
              <a:rPr lang="ar-EG" sz="2400" i="1" dirty="0"/>
              <a:t>:</a:t>
            </a:r>
            <a:r>
              <a:rPr lang="ar-EG" sz="2400" dirty="0"/>
              <a:t> دراسة أثر تطبيق برنامج تدريبي على إنتاجية الموظفين من خلال مقارنة معدلات الأداء قبل وبعد التدريب.</a:t>
            </a:r>
          </a:p>
          <a:p>
            <a:pPr algn="r" rtl="1"/>
            <a:r>
              <a:rPr lang="ar-EG" sz="2400" b="1" dirty="0"/>
              <a:t>2. البحث النوعي:</a:t>
            </a:r>
            <a:r>
              <a:rPr lang="ar-EG" sz="2400" dirty="0"/>
              <a:t/>
            </a:r>
            <a:br>
              <a:rPr lang="ar-EG" sz="2400" dirty="0"/>
            </a:br>
            <a:r>
              <a:rPr lang="ar-EG" sz="2400" dirty="0"/>
              <a:t>يركز على فهم الظواهر في سياقها الطبيعي باستخدام بيانات غير رقمية مثل المقابلات والملاحظات، ويهدف إلى استكشاف المشاعر والدوافع والخبرات.</a:t>
            </a:r>
            <a:br>
              <a:rPr lang="ar-EG" sz="2400" dirty="0"/>
            </a:br>
            <a:r>
              <a:rPr lang="ar-EG" sz="2400" dirty="0" smtClean="0"/>
              <a:t>  </a:t>
            </a:r>
            <a:r>
              <a:rPr lang="en-US" sz="2400" dirty="0" smtClean="0"/>
              <a:t> </a:t>
            </a:r>
            <a:r>
              <a:rPr lang="ar-EG" sz="2400" i="1" dirty="0"/>
              <a:t>مثال:</a:t>
            </a:r>
            <a:r>
              <a:rPr lang="ar-EG" sz="2400" dirty="0"/>
              <a:t> استكشاف تجارب المعلمين في تدريس طلاب ذوي الاحتياجات الخاصة من خلال مقابلات معمقة.</a:t>
            </a:r>
          </a:p>
          <a:p>
            <a:pPr algn="r" rtl="1"/>
            <a:r>
              <a:rPr lang="ar-EG" sz="2400" b="1" dirty="0"/>
              <a:t>3. البحث المختلط:</a:t>
            </a:r>
            <a:r>
              <a:rPr lang="ar-EG" sz="2400" dirty="0"/>
              <a:t/>
            </a:r>
            <a:br>
              <a:rPr lang="ar-EG" sz="2400" dirty="0"/>
            </a:br>
            <a:r>
              <a:rPr lang="ar-EG" sz="2400" dirty="0"/>
              <a:t>يجمع بين المنهجين الكمي والنوعي لتوفير فهم أكثر شمولًا ومعمقًا للموضوع قيد الدراسة.</a:t>
            </a:r>
            <a:br>
              <a:rPr lang="ar-EG" sz="2400" dirty="0"/>
            </a:br>
            <a:r>
              <a:rPr lang="ar-EG" sz="2400" dirty="0" smtClean="0"/>
              <a:t>   </a:t>
            </a:r>
            <a:r>
              <a:rPr lang="en-US" sz="2400" dirty="0" smtClean="0"/>
              <a:t> </a:t>
            </a:r>
            <a:r>
              <a:rPr lang="ar-EG" sz="2400" i="1" dirty="0"/>
              <a:t>مثال:</a:t>
            </a:r>
            <a:r>
              <a:rPr lang="ar-EG" sz="2400" dirty="0"/>
              <a:t> تقييم فعالية برنامج تعليمي باستخدام نتائج اختبارات الطلاب (بيانات كمية) وآرائهم الشخصية (بيانات نوعية).</a:t>
            </a:r>
          </a:p>
          <a:p>
            <a:pPr algn="r" rtl="1"/>
            <a:r>
              <a:rPr lang="ar-EG" sz="2400" b="1" dirty="0"/>
              <a:t>4. البحث الوصفي:</a:t>
            </a:r>
            <a:r>
              <a:rPr lang="ar-EG" sz="2400" dirty="0"/>
              <a:t/>
            </a:r>
            <a:br>
              <a:rPr lang="ar-EG" sz="2400" dirty="0"/>
            </a:br>
            <a:r>
              <a:rPr lang="ar-EG" sz="2400" dirty="0"/>
              <a:t>يهدف إلى وصف الظواهر أو الأحداث كما هي، دون التدخل في ظروفها، ويعتمد على جمع معلومات تفصيلية عن الوضع القائم.</a:t>
            </a:r>
            <a:br>
              <a:rPr lang="ar-EG" sz="2400" dirty="0"/>
            </a:br>
            <a:r>
              <a:rPr lang="ar-EG" sz="2400" i="1" dirty="0" smtClean="0"/>
              <a:t>مثال</a:t>
            </a:r>
            <a:r>
              <a:rPr lang="ar-EG" sz="2400" i="1" dirty="0"/>
              <a:t>:</a:t>
            </a:r>
            <a:r>
              <a:rPr lang="ar-EG" sz="2400" dirty="0"/>
              <a:t> وصف أنماط استخدام الإنترنت بين طلاب الجامعات في </a:t>
            </a:r>
            <a:r>
              <a:rPr lang="ar-EG" sz="2400" dirty="0" smtClean="0"/>
              <a:t>سلطنة عمان......</a:t>
            </a:r>
            <a:endParaRPr lang="ar-EG" sz="2400" dirty="0"/>
          </a:p>
          <a:p>
            <a:pPr algn="r" rtl="1"/>
            <a:r>
              <a:rPr lang="ar-EG" sz="2400" b="1" dirty="0"/>
              <a:t>5. البحث التاريخي:</a:t>
            </a:r>
            <a:r>
              <a:rPr lang="ar-EG" sz="2400" dirty="0"/>
              <a:t/>
            </a:r>
            <a:br>
              <a:rPr lang="ar-EG" sz="2400" dirty="0"/>
            </a:br>
            <a:r>
              <a:rPr lang="ar-EG" sz="2400" dirty="0"/>
              <a:t>يركز على دراسة وتحليل الأحداث والظواهر الماضية لفهم تطورها وتأثيرها على الحاضر.</a:t>
            </a:r>
            <a:br>
              <a:rPr lang="ar-EG" sz="2400" dirty="0"/>
            </a:br>
            <a:r>
              <a:rPr lang="ar-EG" sz="2400" dirty="0" smtClean="0"/>
              <a:t>  </a:t>
            </a:r>
            <a:r>
              <a:rPr lang="en-US" sz="2400" dirty="0" smtClean="0"/>
              <a:t> </a:t>
            </a:r>
            <a:r>
              <a:rPr lang="ar-EG" sz="2400" i="1" dirty="0"/>
              <a:t>مثال:</a:t>
            </a:r>
            <a:r>
              <a:rPr lang="ar-EG" sz="2400" dirty="0"/>
              <a:t> تحليل تطور السياسات الزراعية في مصر خلال القرن العشرين وأثرها على الإنتاج المحلي.</a:t>
            </a:r>
          </a:p>
          <a:p>
            <a:pPr algn="r" rtl="1"/>
            <a:endParaRPr lang="en-US" sz="2500"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54086624"/>
      </p:ext>
    </p:extLst>
  </p:cSld>
  <p:clrMapOvr>
    <a:masterClrMapping/>
  </p:clrMapOvr>
  <mc:AlternateContent xmlns:mc="http://schemas.openxmlformats.org/markup-compatibility/2006" xmlns:p14="http://schemas.microsoft.com/office/powerpoint/2010/main">
    <mc:Choice Requires="p14">
      <p:transition spd="slow" p14:dur="2000" advTm="8924"/>
    </mc:Choice>
    <mc:Fallback xmlns="">
      <p:transition spd="slow" advTm="8924"/>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ctr" eaLnBrk="1" hangingPunct="1"/>
            <a:r>
              <a:rPr lang="ar-EG" b="1" dirty="0" smtClean="0"/>
              <a:t>انواع المتغيرات</a:t>
            </a:r>
            <a:endParaRPr lang="en-US" b="1" dirty="0">
              <a:cs typeface="Times New Roman" pitchFamily="18" charset="0"/>
            </a:endParaRPr>
          </a:p>
        </p:txBody>
      </p:sp>
      <p:sp>
        <p:nvSpPr>
          <p:cNvPr id="60419" name="Rectangle 3"/>
          <p:cNvSpPr>
            <a:spLocks noGrp="1" noChangeArrowheads="1"/>
          </p:cNvSpPr>
          <p:nvPr>
            <p:ph type="body" idx="4294967295"/>
          </p:nvPr>
        </p:nvSpPr>
        <p:spPr>
          <a:xfrm>
            <a:off x="-124691" y="748146"/>
            <a:ext cx="12164291" cy="6234546"/>
          </a:xfrm>
        </p:spPr>
        <p:txBody>
          <a:bodyPr>
            <a:normAutofit/>
          </a:bodyPr>
          <a:lstStyle/>
          <a:p>
            <a:pPr algn="r" rtl="1"/>
            <a:endParaRPr lang="ar-EG" sz="2400" b="1" dirty="0" smtClean="0"/>
          </a:p>
          <a:p>
            <a:pPr algn="r" rtl="1"/>
            <a:r>
              <a:rPr lang="ar-EG" sz="2400" b="1" dirty="0" smtClean="0"/>
              <a:t>نواع </a:t>
            </a:r>
            <a:r>
              <a:rPr lang="ar-EG" sz="2400" b="1" dirty="0"/>
              <a:t>المتغيرات في البحث العلمي:</a:t>
            </a:r>
            <a:endParaRPr lang="ar-EG" sz="2400" dirty="0"/>
          </a:p>
          <a:p>
            <a:pPr algn="r" rtl="1">
              <a:buFont typeface="+mj-lt"/>
              <a:buAutoNum type="arabicPeriod"/>
            </a:pPr>
            <a:r>
              <a:rPr lang="ar-EG" sz="2400" b="1" dirty="0"/>
              <a:t>المتغير المستقل (</a:t>
            </a:r>
            <a:r>
              <a:rPr lang="en-US" sz="2400" b="1" dirty="0"/>
              <a:t>Independent Variable - IV):</a:t>
            </a:r>
            <a:r>
              <a:rPr lang="en-US" sz="2400" dirty="0"/>
              <a:t/>
            </a:r>
            <a:br>
              <a:rPr lang="en-US" sz="2400" dirty="0"/>
            </a:br>
            <a:r>
              <a:rPr lang="ar-EG" sz="2400" dirty="0"/>
              <a:t>هو المتغير الذي يتحكم فيه الباحث، ويُفترض أنه السبب المحتمل لتأثير معين على متغير آخر.</a:t>
            </a:r>
          </a:p>
          <a:p>
            <a:pPr algn="r" rtl="1">
              <a:buFont typeface="+mj-lt"/>
              <a:buAutoNum type="arabicPeriod"/>
            </a:pPr>
            <a:r>
              <a:rPr lang="ar-EG" sz="2400" b="1" dirty="0"/>
              <a:t>المتغير التابع (</a:t>
            </a:r>
            <a:r>
              <a:rPr lang="en-US" sz="2400" b="1" dirty="0"/>
              <a:t>Dependent Variable - DV):</a:t>
            </a:r>
            <a:r>
              <a:rPr lang="en-US" sz="2400" dirty="0"/>
              <a:t/>
            </a:r>
            <a:br>
              <a:rPr lang="en-US" sz="2400" dirty="0"/>
            </a:br>
            <a:r>
              <a:rPr lang="ar-EG" sz="2400" dirty="0"/>
              <a:t>هو المتغير الذي يُقاس في الدراسة، ويُفترض أنه يتأثر بالمتغير المستقل.</a:t>
            </a:r>
          </a:p>
          <a:p>
            <a:pPr algn="r" rtl="1">
              <a:buFont typeface="+mj-lt"/>
              <a:buAutoNum type="arabicPeriod"/>
            </a:pPr>
            <a:r>
              <a:rPr lang="ar-EG" sz="2400" b="1" dirty="0"/>
              <a:t>المتغير الوسيط (</a:t>
            </a:r>
            <a:r>
              <a:rPr lang="en-US" sz="2400" b="1" dirty="0"/>
              <a:t>Mediating Variable):</a:t>
            </a:r>
            <a:r>
              <a:rPr lang="en-US" sz="2400" dirty="0"/>
              <a:t/>
            </a:r>
            <a:br>
              <a:rPr lang="en-US" sz="2400" dirty="0"/>
            </a:br>
            <a:r>
              <a:rPr lang="ar-EG" sz="2400" dirty="0"/>
              <a:t>هو المتغير الذي يوضح كيف ولماذا يؤثر المتغير المستقل على المتغير التابع، حيث يكون حلقة وصل في العلاقة بينهما.</a:t>
            </a:r>
          </a:p>
          <a:p>
            <a:pPr algn="r" rtl="1">
              <a:buFont typeface="+mj-lt"/>
              <a:buAutoNum type="arabicPeriod"/>
            </a:pPr>
            <a:r>
              <a:rPr lang="ar-EG" sz="2400" b="1" dirty="0"/>
              <a:t>المتغير المعدل (</a:t>
            </a:r>
            <a:r>
              <a:rPr lang="en-US" sz="2400" b="1" dirty="0"/>
              <a:t>Moderating Variable):</a:t>
            </a:r>
            <a:r>
              <a:rPr lang="en-US" sz="2400" dirty="0"/>
              <a:t/>
            </a:r>
            <a:br>
              <a:rPr lang="en-US" sz="2400" dirty="0"/>
            </a:br>
            <a:r>
              <a:rPr lang="ar-EG" sz="2400" dirty="0"/>
              <a:t>هو المتغير الذي يؤثر في قوة أو اتجاه العلاقة بين المتغير المستقل والمتغير التابع، أي يمكن أن يزيد أو يقلل من تأثير المتغير المستقل.</a:t>
            </a:r>
          </a:p>
          <a:p>
            <a:pPr algn="r" rtl="1">
              <a:buFont typeface="+mj-lt"/>
              <a:buAutoNum type="arabicPeriod"/>
            </a:pPr>
            <a:r>
              <a:rPr lang="ar-EG" sz="2400" b="1" dirty="0"/>
              <a:t>المتغير الضابط (</a:t>
            </a:r>
            <a:r>
              <a:rPr lang="en-US" sz="2400" b="1" dirty="0"/>
              <a:t>Control Variables):</a:t>
            </a:r>
            <a:r>
              <a:rPr lang="en-US" sz="2400" dirty="0"/>
              <a:t/>
            </a:r>
            <a:br>
              <a:rPr lang="en-US" sz="2400" dirty="0"/>
            </a:br>
            <a:r>
              <a:rPr lang="ar-EG" sz="2400" dirty="0"/>
              <a:t>هي المتغيرات التي يسعى الباحث إلى تثبيتها أو التحكم فيها خلال الدراسة، حتى لا تؤثر على العلاقة بين المتغيرات الرئيسية.</a:t>
            </a:r>
          </a:p>
          <a:p>
            <a:pPr algn="r" rtl="1"/>
            <a:endParaRPr lang="en-US" sz="2500"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30351563"/>
      </p:ext>
    </p:extLst>
  </p:cSld>
  <p:clrMapOvr>
    <a:masterClrMapping/>
  </p:clrMapOvr>
  <mc:AlternateContent xmlns:mc="http://schemas.openxmlformats.org/markup-compatibility/2006" xmlns:p14="http://schemas.microsoft.com/office/powerpoint/2010/main">
    <mc:Choice Requires="p14">
      <p:transition spd="slow" p14:dur="2000" advTm="153452"/>
    </mc:Choice>
    <mc:Fallback xmlns="">
      <p:transition spd="slow" advTm="153452"/>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ctr" eaLnBrk="1" hangingPunct="1"/>
            <a:r>
              <a:rPr lang="ar-EG" b="1" dirty="0" smtClean="0"/>
              <a:t>النتائج والتوصيات </a:t>
            </a:r>
            <a:endParaRPr lang="en-US" b="1" dirty="0">
              <a:cs typeface="Times New Roman" pitchFamily="18" charset="0"/>
            </a:endParaRPr>
          </a:p>
        </p:txBody>
      </p:sp>
      <p:sp>
        <p:nvSpPr>
          <p:cNvPr id="60419" name="Rectangle 3"/>
          <p:cNvSpPr>
            <a:spLocks noGrp="1" noChangeArrowheads="1"/>
          </p:cNvSpPr>
          <p:nvPr>
            <p:ph type="body" idx="4294967295"/>
          </p:nvPr>
        </p:nvSpPr>
        <p:spPr>
          <a:xfrm>
            <a:off x="-124691" y="748146"/>
            <a:ext cx="12164291" cy="6234546"/>
          </a:xfrm>
        </p:spPr>
        <p:txBody>
          <a:bodyPr>
            <a:normAutofit/>
          </a:bodyPr>
          <a:lstStyle/>
          <a:p>
            <a:pPr algn="r" rtl="1"/>
            <a:endParaRPr lang="ar-EG" sz="2400" b="1" dirty="0" smtClean="0"/>
          </a:p>
          <a:p>
            <a:pPr algn="r" rtl="1"/>
            <a:endParaRPr lang="ar-EG" sz="2400" b="1" dirty="0"/>
          </a:p>
          <a:p>
            <a:pPr marL="0" indent="0" algn="r" rtl="1">
              <a:buNone/>
            </a:pPr>
            <a:r>
              <a:rPr lang="ar-EG" b="1" dirty="0" smtClean="0"/>
              <a:t>النتائج </a:t>
            </a:r>
            <a:r>
              <a:rPr lang="ar-EG" b="1" dirty="0"/>
              <a:t>والتوصيات:</a:t>
            </a:r>
            <a:endParaRPr lang="ar-EG" dirty="0"/>
          </a:p>
          <a:p>
            <a:pPr marL="0" indent="0" algn="r" rtl="1">
              <a:buNone/>
            </a:pPr>
            <a:r>
              <a:rPr lang="ar-EG" dirty="0"/>
              <a:t>بعد الانتهاء من البحث، يعرض الباحث النتائج والاستنتاجات التي توصل إليها بشكل منظم وواضح، مبينًا مدى توافق هذه النتائج أو اختلافها مع ما توصلت إليه الدراسات السابقة.</a:t>
            </a:r>
            <a:br>
              <a:rPr lang="ar-EG" dirty="0"/>
            </a:br>
            <a:r>
              <a:rPr lang="ar-EG" dirty="0"/>
              <a:t>كما يقوم الباحث بصياغة توصيات مستندة إلى نتائج البحث، على أن تكون هذه التوصيات عملية، واقعية، وقابلة للتطبيق، بما يسهم في معالجة المشكلة البحثية أو تطوير الممارسات ذات الصلة.</a:t>
            </a: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6849609"/>
      </p:ext>
    </p:extLst>
  </p:cSld>
  <p:clrMapOvr>
    <a:masterClrMapping/>
  </p:clrMapOvr>
  <mc:AlternateContent xmlns:mc="http://schemas.openxmlformats.org/markup-compatibility/2006" xmlns:p14="http://schemas.microsoft.com/office/powerpoint/2010/main">
    <mc:Choice Requires="p14">
      <p:transition spd="slow" p14:dur="2000" advTm="90521"/>
    </mc:Choice>
    <mc:Fallback xmlns="">
      <p:transition spd="slow" advTm="9052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54275" name="TextBox 3"/>
          <p:cNvSpPr txBox="1">
            <a:spLocks noChangeArrowheads="1"/>
          </p:cNvSpPr>
          <p:nvPr/>
        </p:nvSpPr>
        <p:spPr bwMode="auto">
          <a:xfrm>
            <a:off x="1995488" y="1216025"/>
            <a:ext cx="8202612" cy="509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just" rtl="1" eaLnBrk="1" hangingPunct="1"/>
            <a:r>
              <a:rPr lang="ar-SA" sz="2400" b="1" dirty="0">
                <a:cs typeface="Simplified Arabic" pitchFamily="18" charset="-78"/>
              </a:rPr>
              <a:t>هناك نوعين من البيانات التي يتم جمعها:</a:t>
            </a:r>
          </a:p>
          <a:p>
            <a:pPr algn="just" rtl="1" eaLnBrk="1" hangingPunct="1"/>
            <a:endParaRPr lang="ar-SA" sz="2400" b="1" dirty="0">
              <a:solidFill>
                <a:srgbClr val="C00000"/>
              </a:solidFill>
              <a:cs typeface="Simplified Arabic" pitchFamily="18" charset="-78"/>
            </a:endParaRPr>
          </a:p>
          <a:p>
            <a:pPr algn="just" rtl="1" eaLnBrk="1" hangingPunct="1">
              <a:buFontTx/>
              <a:buChar char="-"/>
            </a:pPr>
            <a:r>
              <a:rPr lang="ar-SA" sz="2800" b="1" dirty="0">
                <a:solidFill>
                  <a:srgbClr val="000099"/>
                </a:solidFill>
                <a:cs typeface="Simplified Arabic" pitchFamily="18" charset="-78"/>
              </a:rPr>
              <a:t> بيانات ثانوية: </a:t>
            </a:r>
            <a:r>
              <a:rPr lang="ar-SA" sz="2800" dirty="0">
                <a:cs typeface="Simplified Arabic" pitchFamily="18" charset="-78"/>
              </a:rPr>
              <a:t>وهي البيانات التي لا يحتاج الباحث للقيام بجمعها.</a:t>
            </a:r>
          </a:p>
          <a:p>
            <a:pPr algn="just" rtl="1" eaLnBrk="1" hangingPunct="1"/>
            <a:endParaRPr lang="ar-SA" sz="2800" dirty="0">
              <a:cs typeface="Simplified Arabic" pitchFamily="18" charset="-78"/>
            </a:endParaRPr>
          </a:p>
          <a:p>
            <a:pPr algn="just" rtl="1" eaLnBrk="1" hangingPunct="1"/>
            <a:r>
              <a:rPr lang="ar-SA" sz="2800" b="1" dirty="0">
                <a:cs typeface="Simplified Arabic" pitchFamily="18" charset="-78"/>
              </a:rPr>
              <a:t>ومن مصادرها الشائعة: </a:t>
            </a:r>
            <a:r>
              <a:rPr lang="ar-SA" sz="2800" dirty="0">
                <a:cs typeface="Simplified Arabic" pitchFamily="18" charset="-78"/>
              </a:rPr>
              <a:t>السجلات الإحصائية، المطبوعات الحكومية، المعلومات المطبوعة وغير المطبوعة الموجودة داخل المنظمة أو خارجها، بيانات الأنترنت، سجلات المكتبات.</a:t>
            </a:r>
          </a:p>
          <a:p>
            <a:pPr algn="just" rtl="1" eaLnBrk="1" hangingPunct="1"/>
            <a:endParaRPr lang="ar-SA" sz="2800" dirty="0">
              <a:cs typeface="Simplified Arabic" pitchFamily="18" charset="-78"/>
            </a:endParaRPr>
          </a:p>
          <a:p>
            <a:pPr algn="just" rtl="1" eaLnBrk="1" hangingPunct="1"/>
            <a:r>
              <a:rPr lang="ar-SA" sz="2800" b="1" dirty="0">
                <a:solidFill>
                  <a:srgbClr val="C00000"/>
                </a:solidFill>
                <a:cs typeface="Simplified Arabic" pitchFamily="18" charset="-78"/>
              </a:rPr>
              <a:t>- </a:t>
            </a:r>
            <a:r>
              <a:rPr lang="ar-SA" sz="2800" b="1" dirty="0">
                <a:solidFill>
                  <a:srgbClr val="000099"/>
                </a:solidFill>
                <a:cs typeface="Simplified Arabic" pitchFamily="18" charset="-78"/>
              </a:rPr>
              <a:t>بيانات أولية: </a:t>
            </a:r>
            <a:r>
              <a:rPr lang="ar-SA" sz="2800" dirty="0">
                <a:cs typeface="Simplified Arabic" pitchFamily="18" charset="-78"/>
              </a:rPr>
              <a:t>وهي البيانات التي يحصل عليها الباحث من خلال التحدث إلى العاملين أو مشاهدة الأحداث أو الجمهور أو الأشياء أو عن طريق الاستبيانات.</a:t>
            </a:r>
            <a:endParaRPr lang="ar-SA" sz="2800" b="1" dirty="0">
              <a:solidFill>
                <a:srgbClr val="000099"/>
              </a:solidFill>
              <a:cs typeface="Simplified Arabic" pitchFamily="18" charset="-78"/>
            </a:endParaRPr>
          </a:p>
          <a:p>
            <a:pPr lvl="1" algn="just" rtl="1" eaLnBrk="1" hangingPunct="1">
              <a:buClr>
                <a:srgbClr val="000099"/>
              </a:buClr>
              <a:buSzPct val="55000"/>
            </a:pPr>
            <a:endParaRPr lang="en-US" sz="2800" dirty="0">
              <a:cs typeface="Simplified Arabic" pitchFamily="18" charset="-78"/>
            </a:endParaRPr>
          </a:p>
        </p:txBody>
      </p:sp>
      <p:sp>
        <p:nvSpPr>
          <p:cNvPr id="54276"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405F791B-2829-4B77-AF52-6EF11AC38BF4}" type="slidenum">
              <a:rPr lang="ar-SA" sz="1400"/>
              <a:pPr algn="l" eaLnBrk="1" hangingPunct="1"/>
              <a:t>50</a:t>
            </a:fld>
            <a:endParaRPr lang="en-US" sz="1400"/>
          </a:p>
        </p:txBody>
      </p:sp>
      <p:sp>
        <p:nvSpPr>
          <p:cNvPr id="54277" name="Rectangle 4"/>
          <p:cNvSpPr>
            <a:spLocks noChangeArrowheads="1"/>
          </p:cNvSpPr>
          <p:nvPr/>
        </p:nvSpPr>
        <p:spPr bwMode="auto">
          <a:xfrm>
            <a:off x="2286000" y="228601"/>
            <a:ext cx="7772400" cy="7524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ar-SA" sz="2800" b="1" dirty="0" smtClean="0">
                <a:latin typeface="Times New Roman" pitchFamily="18" charset="0"/>
                <a:cs typeface="Simplified Arabic" pitchFamily="18" charset="-78"/>
              </a:rPr>
              <a:t>جمع </a:t>
            </a:r>
            <a:r>
              <a:rPr lang="ar-SA" sz="2800" b="1" dirty="0">
                <a:latin typeface="Times New Roman" pitchFamily="18" charset="0"/>
                <a:cs typeface="Simplified Arabic" pitchFamily="18" charset="-78"/>
              </a:rPr>
              <a:t>البيانات الأولية</a:t>
            </a:r>
            <a:r>
              <a:rPr lang="ar-SA" sz="2800" dirty="0">
                <a:latin typeface="Times New Roman" pitchFamily="18" charset="0"/>
                <a:cs typeface="Simplified Arabic" pitchFamily="18" charset="-78"/>
              </a:rPr>
              <a:t/>
            </a:r>
            <a:br>
              <a:rPr lang="ar-SA" sz="2800" dirty="0">
                <a:latin typeface="Times New Roman" pitchFamily="18" charset="0"/>
                <a:cs typeface="Simplified Arabic" pitchFamily="18" charset="-78"/>
              </a:rPr>
            </a:br>
            <a:r>
              <a:rPr lang="en-US" sz="2800" b="1" dirty="0">
                <a:latin typeface="Times New Roman" pitchFamily="18" charset="0"/>
                <a:cs typeface="Simplified Arabic" pitchFamily="18" charset="-78"/>
              </a:rPr>
              <a:t>Preliminary Data Collection</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57202169"/>
      </p:ext>
    </p:extLst>
  </p:cSld>
  <p:clrMapOvr>
    <a:masterClrMapping/>
  </p:clrMapOvr>
  <p:transition advTm="51764">
    <p:wipe dir="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56323" name="TextBox 3"/>
          <p:cNvSpPr txBox="1">
            <a:spLocks noChangeArrowheads="1"/>
          </p:cNvSpPr>
          <p:nvPr/>
        </p:nvSpPr>
        <p:spPr bwMode="auto">
          <a:xfrm>
            <a:off x="1984376" y="463550"/>
            <a:ext cx="8202613" cy="637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r" rtl="1" eaLnBrk="1" hangingPunct="1"/>
            <a:r>
              <a:rPr lang="ar-EG" sz="2800" b="1" dirty="0" smtClean="0">
                <a:cs typeface="Simplified Arabic" pitchFamily="18" charset="-78"/>
              </a:rPr>
              <a:t>مراجعة البحوث السابقة </a:t>
            </a:r>
            <a:r>
              <a:rPr lang="en-US" sz="2800" b="1" dirty="0">
                <a:latin typeface="Times New Roman" pitchFamily="18" charset="0"/>
                <a:cs typeface="Times New Roman" pitchFamily="18" charset="0"/>
              </a:rPr>
              <a:t>Literature Survey</a:t>
            </a:r>
            <a:endParaRPr lang="ar-SA" sz="2800" b="1" dirty="0" smtClean="0">
              <a:cs typeface="Simplified Arabic" pitchFamily="18" charset="-78"/>
            </a:endParaRPr>
          </a:p>
          <a:p>
            <a:pPr lvl="0" algn="r" rtl="1" eaLnBrk="1" hangingPunct="1"/>
            <a:r>
              <a:rPr lang="ar-SA" sz="3200" b="1" dirty="0" smtClean="0">
                <a:latin typeface="Calibri"/>
                <a:cs typeface="Traditional Arabic" pitchFamily="18" charset="-78"/>
              </a:rPr>
              <a:t>أسباب مراجعة البحوث السابقة</a:t>
            </a:r>
          </a:p>
          <a:p>
            <a:pPr lvl="0" algn="r" rtl="1" eaLnBrk="1" hangingPunct="1"/>
            <a:r>
              <a:rPr lang="en-US" sz="3200" b="1" dirty="0" smtClean="0">
                <a:latin typeface="Times New Roman" pitchFamily="18" charset="0"/>
                <a:cs typeface="Times New Roman" pitchFamily="18" charset="0"/>
              </a:rPr>
              <a:t>Reasons </a:t>
            </a:r>
            <a:r>
              <a:rPr lang="en-US" sz="3200" b="1" dirty="0">
                <a:latin typeface="Times New Roman" pitchFamily="18" charset="0"/>
                <a:cs typeface="Times New Roman" pitchFamily="18" charset="0"/>
              </a:rPr>
              <a:t>for the Literature Survey</a:t>
            </a:r>
            <a:endParaRPr lang="ar-SA" sz="3200" b="1" dirty="0">
              <a:latin typeface="Times New Roman" pitchFamily="18" charset="0"/>
              <a:cs typeface="Times New Roman" pitchFamily="18" charset="0"/>
            </a:endParaRPr>
          </a:p>
          <a:p>
            <a:pPr lvl="0" algn="just" rtl="1" eaLnBrk="1" hangingPunct="1"/>
            <a:r>
              <a:rPr lang="ar-SA" sz="3200" b="1" dirty="0">
                <a:solidFill>
                  <a:srgbClr val="000099"/>
                </a:solidFill>
                <a:latin typeface="Calibri"/>
                <a:cs typeface="Traditional Arabic" pitchFamily="18" charset="-78"/>
              </a:rPr>
              <a:t>يساعد إجراء مراجعة جيدة للبحوث السابقة على:</a:t>
            </a:r>
            <a:endParaRPr lang="ar-SA" sz="3200" b="1" dirty="0">
              <a:solidFill>
                <a:srgbClr val="C00000"/>
              </a:solidFill>
              <a:latin typeface="Calibri"/>
              <a:cs typeface="Traditional Arabic" pitchFamily="18" charset="-78"/>
            </a:endParaRPr>
          </a:p>
          <a:p>
            <a:pPr marL="457200" lvl="1" indent="0" algn="just" rtl="1" eaLnBrk="1" hangingPunct="1">
              <a:buClr>
                <a:srgbClr val="000099"/>
              </a:buClr>
              <a:buSzPct val="55000"/>
              <a:buFont typeface="Wingdings" pitchFamily="2" charset="2"/>
              <a:buChar char="Ø"/>
            </a:pPr>
            <a:r>
              <a:rPr lang="ar-SA" sz="3200" dirty="0">
                <a:solidFill>
                  <a:prstClr val="black"/>
                </a:solidFill>
                <a:latin typeface="Calibri"/>
                <a:cs typeface="Traditional Arabic" pitchFamily="18" charset="-78"/>
              </a:rPr>
              <a:t> التأكد أن جميع العوامل المؤثرة في حل المشكلة قد تضمنها البحث.</a:t>
            </a:r>
          </a:p>
          <a:p>
            <a:pPr marL="457200" lvl="1" indent="0" algn="just" rtl="1" eaLnBrk="1" hangingPunct="1">
              <a:buClr>
                <a:srgbClr val="000099"/>
              </a:buClr>
              <a:buSzPct val="55000"/>
              <a:buFont typeface="Wingdings" pitchFamily="2" charset="2"/>
              <a:buChar char="Ø"/>
            </a:pPr>
            <a:r>
              <a:rPr lang="ar-SA" sz="3200" dirty="0">
                <a:solidFill>
                  <a:prstClr val="black"/>
                </a:solidFill>
                <a:latin typeface="Calibri"/>
                <a:cs typeface="Traditional Arabic" pitchFamily="18" charset="-78"/>
              </a:rPr>
              <a:t> ظهور أفكار واضحة عن أهم العوامل التي يتضمنها البحث وأسباب أهميتها وكيفية فحص هذه العوامل لتكون مساهمتها في حل المشكلة أوضح، لذا يمكن القول أنها تساعد في تكوين النظرية وتنمية الفروض.</a:t>
            </a:r>
          </a:p>
          <a:p>
            <a:pPr marL="457200" lvl="1" indent="0" algn="just" rtl="1" eaLnBrk="1" hangingPunct="1">
              <a:buClr>
                <a:srgbClr val="000099"/>
              </a:buClr>
              <a:buSzPct val="55000"/>
              <a:buFont typeface="Wingdings" pitchFamily="2" charset="2"/>
              <a:buChar char="Ø"/>
            </a:pPr>
            <a:r>
              <a:rPr lang="ar-SA" sz="3200" dirty="0">
                <a:solidFill>
                  <a:prstClr val="black"/>
                </a:solidFill>
                <a:latin typeface="Calibri"/>
                <a:cs typeface="Traditional Arabic" pitchFamily="18" charset="-78"/>
              </a:rPr>
              <a:t> تحسين قدرة الباحث على كتابة مشكلة البحث بمزيد من الدقة والوضوح.</a:t>
            </a:r>
          </a:p>
          <a:p>
            <a:pPr marL="457200" lvl="1" indent="0" algn="just" rtl="1" eaLnBrk="1" hangingPunct="1">
              <a:buClr>
                <a:srgbClr val="000099"/>
              </a:buClr>
              <a:buSzPct val="55000"/>
              <a:buFont typeface="Wingdings" pitchFamily="2" charset="2"/>
              <a:buChar char="Ø"/>
            </a:pPr>
            <a:r>
              <a:rPr lang="ar-SA" sz="3200" dirty="0">
                <a:solidFill>
                  <a:prstClr val="black"/>
                </a:solidFill>
                <a:latin typeface="Calibri"/>
                <a:cs typeface="Traditional Arabic" pitchFamily="18" charset="-78"/>
              </a:rPr>
              <a:t> المساعدة في تحسين قابلية نتائج البحث الحالي للاختبار والتكرار.</a:t>
            </a:r>
          </a:p>
          <a:p>
            <a:pPr marL="457200" lvl="1" indent="0" algn="just" rtl="1" eaLnBrk="1" hangingPunct="1">
              <a:buClr>
                <a:srgbClr val="000099"/>
              </a:buClr>
              <a:buSzPct val="55000"/>
              <a:buFont typeface="Wingdings" pitchFamily="2" charset="2"/>
              <a:buChar char="Ø"/>
            </a:pPr>
            <a:r>
              <a:rPr lang="ar-SA" sz="3200" dirty="0">
                <a:solidFill>
                  <a:prstClr val="black"/>
                </a:solidFill>
                <a:latin typeface="Calibri"/>
                <a:cs typeface="Traditional Arabic" pitchFamily="18" charset="-78"/>
              </a:rPr>
              <a:t> عدم تضيع جهود الباحث في اكتشاف شيء تم الوصول إليه سابقاً.</a:t>
            </a:r>
          </a:p>
          <a:p>
            <a:pPr algn="r" rtl="1" eaLnBrk="1" hangingPunct="1"/>
            <a:endParaRPr lang="en-US" sz="2800" b="1" dirty="0">
              <a:solidFill>
                <a:srgbClr val="C00000"/>
              </a:solidFill>
              <a:latin typeface="Tempus Sans ITC" pitchFamily="82" charset="0"/>
              <a:cs typeface="Simplified Arabic" pitchFamily="18" charset="-78"/>
            </a:endParaRPr>
          </a:p>
        </p:txBody>
      </p:sp>
      <p:sp>
        <p:nvSpPr>
          <p:cNvPr id="56324"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6BA03FF1-C8F2-4691-AD54-AB4406A65240}" type="slidenum">
              <a:rPr lang="ar-SA" sz="1400"/>
              <a:pPr algn="l" eaLnBrk="1" hangingPunct="1"/>
              <a:t>51</a:t>
            </a:fld>
            <a:endParaRPr lang="en-US" sz="140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67664929"/>
      </p:ext>
    </p:extLst>
  </p:cSld>
  <p:clrMapOvr>
    <a:masterClrMapping/>
  </p:clrMapOvr>
  <p:transition advTm="108479">
    <p:wipe dir="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56323" name="TextBox 3"/>
          <p:cNvSpPr txBox="1">
            <a:spLocks noChangeArrowheads="1"/>
          </p:cNvSpPr>
          <p:nvPr/>
        </p:nvSpPr>
        <p:spPr bwMode="auto">
          <a:xfrm>
            <a:off x="1984376" y="463550"/>
            <a:ext cx="8202613" cy="5755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r" rtl="1" eaLnBrk="1" hangingPunct="1"/>
            <a:r>
              <a:rPr lang="ar-SA" sz="2800" b="1" dirty="0">
                <a:cs typeface="Simplified Arabic" pitchFamily="18" charset="-78"/>
              </a:rPr>
              <a:t>كيفية القيام بمراجعة الدراسات السابقة</a:t>
            </a:r>
          </a:p>
          <a:p>
            <a:pPr algn="r" rtl="1" eaLnBrk="1" hangingPunct="1"/>
            <a:r>
              <a:rPr lang="en-US" sz="3200" b="1" dirty="0">
                <a:latin typeface="Times New Roman" pitchFamily="18" charset="0"/>
                <a:cs typeface="Times New Roman" pitchFamily="18" charset="0"/>
              </a:rPr>
              <a:t>Conducting The Literature Survey</a:t>
            </a:r>
          </a:p>
          <a:p>
            <a:pPr algn="just" rtl="1" eaLnBrk="1" hangingPunct="1"/>
            <a:r>
              <a:rPr lang="ar-SA" sz="2800" dirty="0">
                <a:cs typeface="Simplified Arabic" pitchFamily="18" charset="-78"/>
              </a:rPr>
              <a:t>إجراء مراجعة البحوث السابقة يتم بناءً على العوامل التي تم اكتشافها خلال إجراء المقابلات مع المسؤولين في المنظمة وبناءً على القضية التي يظهر أن المديرين يهتمون بها، ووفقاً للخطوات التالية:</a:t>
            </a:r>
          </a:p>
          <a:p>
            <a:pPr algn="just" rtl="1" eaLnBrk="1" hangingPunct="1"/>
            <a:endParaRPr lang="ar-SA" sz="2800" dirty="0">
              <a:cs typeface="Simplified Arabic" pitchFamily="18" charset="-78"/>
            </a:endParaRPr>
          </a:p>
          <a:p>
            <a:pPr algn="just" rtl="1" eaLnBrk="1" hangingPunct="1"/>
            <a:r>
              <a:rPr lang="ar-SA" sz="2800" b="1" dirty="0">
                <a:solidFill>
                  <a:srgbClr val="000099"/>
                </a:solidFill>
                <a:latin typeface="Tempus Sans ITC" pitchFamily="82" charset="0"/>
                <a:cs typeface="Simplified Arabic" pitchFamily="18" charset="-78"/>
              </a:rPr>
              <a:t>الخطوة الأولى: </a:t>
            </a:r>
            <a:r>
              <a:rPr lang="ar-SA" sz="2800" dirty="0">
                <a:latin typeface="Tempus Sans ITC" pitchFamily="82" charset="0"/>
                <a:cs typeface="Simplified Arabic" pitchFamily="18" charset="-78"/>
              </a:rPr>
              <a:t>تحديد البيانات المطبوعة وغير المطبوعة المتاحة والتي تحتوي على بيانات مهمة والتأكد من توفر طريقة للحصول عليها.</a:t>
            </a:r>
          </a:p>
          <a:p>
            <a:pPr algn="just" rtl="1" eaLnBrk="1" hangingPunct="1"/>
            <a:endParaRPr lang="ar-SA" sz="2800" b="1" dirty="0">
              <a:solidFill>
                <a:srgbClr val="000099"/>
              </a:solidFill>
              <a:latin typeface="Tempus Sans ITC" pitchFamily="82" charset="0"/>
              <a:cs typeface="Simplified Arabic" pitchFamily="18" charset="-78"/>
            </a:endParaRPr>
          </a:p>
          <a:p>
            <a:pPr algn="just" rtl="1" eaLnBrk="1" hangingPunct="1"/>
            <a:r>
              <a:rPr lang="ar-SA" sz="2800" b="1" dirty="0">
                <a:solidFill>
                  <a:srgbClr val="000099"/>
                </a:solidFill>
                <a:latin typeface="Tempus Sans ITC" pitchFamily="82" charset="0"/>
                <a:cs typeface="Simplified Arabic" pitchFamily="18" charset="-78"/>
              </a:rPr>
              <a:t>الخطوة الثانية: </a:t>
            </a:r>
            <a:r>
              <a:rPr lang="ar-SA" sz="2800" dirty="0">
                <a:latin typeface="Tempus Sans ITC" pitchFamily="82" charset="0"/>
                <a:cs typeface="Simplified Arabic" pitchFamily="18" charset="-78"/>
              </a:rPr>
              <a:t>جمع المعلومات ذات الصلة بالبحث.</a:t>
            </a:r>
          </a:p>
          <a:p>
            <a:pPr algn="just" rtl="1" eaLnBrk="1" hangingPunct="1"/>
            <a:endParaRPr lang="en-US" sz="2800" dirty="0">
              <a:latin typeface="Tempus Sans ITC" pitchFamily="82" charset="0"/>
              <a:cs typeface="Simplified Arabic" pitchFamily="18" charset="-78"/>
            </a:endParaRPr>
          </a:p>
          <a:p>
            <a:pPr algn="just" rtl="1" eaLnBrk="1" hangingPunct="1"/>
            <a:r>
              <a:rPr lang="ar-SA" sz="2800" b="1" dirty="0">
                <a:solidFill>
                  <a:srgbClr val="000099"/>
                </a:solidFill>
                <a:latin typeface="Tempus Sans ITC" pitchFamily="82" charset="0"/>
                <a:cs typeface="Simplified Arabic" pitchFamily="18" charset="-78"/>
              </a:rPr>
              <a:t>الخطوة الثالثة: </a:t>
            </a:r>
            <a:r>
              <a:rPr lang="ar-SA" sz="2800" dirty="0">
                <a:latin typeface="Tempus Sans ITC" pitchFamily="82" charset="0"/>
                <a:cs typeface="Simplified Arabic" pitchFamily="18" charset="-78"/>
              </a:rPr>
              <a:t>كتابة نتائج المراجعة للدراسات السابقة.</a:t>
            </a:r>
            <a:endParaRPr lang="en-US" sz="2800" dirty="0">
              <a:latin typeface="Tempus Sans ITC" pitchFamily="82" charset="0"/>
              <a:cs typeface="Simplified Arabic" pitchFamily="18" charset="-78"/>
            </a:endParaRPr>
          </a:p>
          <a:p>
            <a:pPr algn="r" rtl="1" eaLnBrk="1" hangingPunct="1"/>
            <a:endParaRPr lang="en-US" sz="2800" b="1" dirty="0">
              <a:solidFill>
                <a:srgbClr val="C00000"/>
              </a:solidFill>
              <a:latin typeface="Tempus Sans ITC" pitchFamily="82" charset="0"/>
              <a:cs typeface="Simplified Arabic" pitchFamily="18" charset="-78"/>
            </a:endParaRPr>
          </a:p>
        </p:txBody>
      </p:sp>
      <p:sp>
        <p:nvSpPr>
          <p:cNvPr id="56324"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6BA03FF1-C8F2-4691-AD54-AB4406A65240}" type="slidenum">
              <a:rPr lang="ar-SA" sz="1400"/>
              <a:pPr algn="l" eaLnBrk="1" hangingPunct="1"/>
              <a:t>52</a:t>
            </a:fld>
            <a:endParaRPr lang="en-US" sz="140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92422379"/>
      </p:ext>
    </p:extLst>
  </p:cSld>
  <p:clrMapOvr>
    <a:masterClrMapping/>
  </p:clrMapOvr>
  <p:transition advTm="42873">
    <p:wipe dir="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7651" name="TextBox 3"/>
          <p:cNvSpPr txBox="1">
            <a:spLocks noChangeArrowheads="1"/>
          </p:cNvSpPr>
          <p:nvPr/>
        </p:nvSpPr>
        <p:spPr bwMode="auto">
          <a:xfrm>
            <a:off x="1828800" y="292100"/>
            <a:ext cx="8610600" cy="6648450"/>
          </a:xfrm>
          <a:prstGeom prst="rect">
            <a:avLst/>
          </a:prstGeom>
          <a:noFill/>
          <a:ln w="9525">
            <a:noFill/>
            <a:miter lim="800000"/>
            <a:headEnd/>
            <a:tailEnd/>
          </a:ln>
        </p:spPr>
        <p:txBody>
          <a:bodyPr>
            <a:spAutoFit/>
          </a:bodyPr>
          <a:lstStyle/>
          <a:p>
            <a:pPr algn="r" rtl="1">
              <a:defRPr/>
            </a:pPr>
            <a:r>
              <a:rPr lang="ar-SA" sz="2800" b="1" dirty="0">
                <a:cs typeface="Simplified Arabic" pitchFamily="2" charset="-78"/>
              </a:rPr>
              <a:t>تحديد المصادر المناسبة</a:t>
            </a:r>
          </a:p>
          <a:p>
            <a:pPr algn="r" rtl="1">
              <a:defRPr/>
            </a:pPr>
            <a:r>
              <a:rPr lang="en-US" sz="2800" b="1" dirty="0">
                <a:latin typeface="Times New Roman" pitchFamily="18" charset="0"/>
                <a:cs typeface="Simplified Arabic" pitchFamily="2" charset="-78"/>
              </a:rPr>
              <a:t>Identifying the relevant Sources</a:t>
            </a:r>
            <a:endParaRPr lang="ar-SA" sz="2800" b="1" dirty="0">
              <a:latin typeface="Times New Roman" pitchFamily="18" charset="0"/>
              <a:cs typeface="Simplified Arabic" pitchFamily="2" charset="-78"/>
            </a:endParaRPr>
          </a:p>
          <a:p>
            <a:pPr algn="just" rtl="1">
              <a:defRPr/>
            </a:pPr>
            <a:r>
              <a:rPr lang="ar-SA" sz="2800" b="1" dirty="0">
                <a:solidFill>
                  <a:srgbClr val="000099"/>
                </a:solidFill>
                <a:latin typeface="Tempus Sans ITC" pitchFamily="82" charset="0"/>
                <a:cs typeface="Simplified Arabic" pitchFamily="2" charset="-78"/>
              </a:rPr>
              <a:t>يتاح للباحث ثلاثة أنواع رئيسة من قواعد البيانات:</a:t>
            </a:r>
            <a:endParaRPr lang="ar-SA" sz="2800" b="1" dirty="0">
              <a:solidFill>
                <a:srgbClr val="C00000"/>
              </a:solidFill>
              <a:latin typeface="Tempus Sans ITC" pitchFamily="82" charset="0"/>
              <a:cs typeface="Simplified Arabic" pitchFamily="2" charset="-78"/>
            </a:endParaRPr>
          </a:p>
          <a:p>
            <a:pPr marL="514350" indent="-514350" algn="just" rtl="1">
              <a:spcBef>
                <a:spcPts val="1800"/>
              </a:spcBef>
              <a:spcAft>
                <a:spcPts val="1800"/>
              </a:spcAft>
              <a:buFont typeface="+mj-lt"/>
              <a:buAutoNum type="arabicPeriod"/>
              <a:defRPr/>
            </a:pPr>
            <a:r>
              <a:rPr lang="ar-SA" sz="2800" dirty="0">
                <a:cs typeface="Simplified Arabic" pitchFamily="2" charset="-78"/>
              </a:rPr>
              <a:t>قواعد معلومات ببليوجرافية (</a:t>
            </a:r>
            <a:r>
              <a:rPr lang="en-US" sz="2800" dirty="0">
                <a:cs typeface="Simplified Arabic" pitchFamily="2" charset="-78"/>
              </a:rPr>
              <a:t>Bibliographic Data Bases</a:t>
            </a:r>
            <a:r>
              <a:rPr lang="ar-SA" sz="2800" dirty="0">
                <a:cs typeface="Simplified Arabic" pitchFamily="2" charset="-78"/>
              </a:rPr>
              <a:t>) وهي تقدم معلومات وصفية عن مراجع البحث مثل اسم المؤلف وعنوان الموضوع والناشر وتاريخ النشر ورقم المجلد وأرقام الصفحات.</a:t>
            </a:r>
          </a:p>
          <a:p>
            <a:pPr marL="514350" indent="-514350" algn="just" rtl="1">
              <a:spcBef>
                <a:spcPts val="1800"/>
              </a:spcBef>
              <a:spcAft>
                <a:spcPts val="1800"/>
              </a:spcAft>
              <a:buFont typeface="+mj-lt"/>
              <a:buAutoNum type="arabicPeriod"/>
              <a:defRPr/>
            </a:pPr>
            <a:r>
              <a:rPr lang="ar-SA" sz="2800" dirty="0">
                <a:cs typeface="Simplified Arabic" pitchFamily="2" charset="-78"/>
              </a:rPr>
              <a:t>قواعد معلومات تحتوي على ملخصات الموضوعات (</a:t>
            </a:r>
            <a:r>
              <a:rPr lang="en-US" sz="2800" dirty="0">
                <a:cs typeface="Simplified Arabic" pitchFamily="2" charset="-78"/>
              </a:rPr>
              <a:t>Abstract Data Bases</a:t>
            </a:r>
            <a:r>
              <a:rPr lang="ar-SA" sz="2800" dirty="0">
                <a:cs typeface="Simplified Arabic" pitchFamily="2" charset="-78"/>
              </a:rPr>
              <a:t>) وتقدم تلخيصاً للمقالات بالإضافة إلى المعلومات الوصفية السابقة.</a:t>
            </a:r>
          </a:p>
          <a:p>
            <a:pPr marL="514350" indent="-514350" algn="just" rtl="1">
              <a:spcBef>
                <a:spcPts val="1800"/>
              </a:spcBef>
              <a:spcAft>
                <a:spcPts val="1800"/>
              </a:spcAft>
              <a:buFont typeface="+mj-lt"/>
              <a:buAutoNum type="arabicPeriod"/>
              <a:defRPr/>
            </a:pPr>
            <a:r>
              <a:rPr lang="ar-SA" sz="2800" dirty="0">
                <a:cs typeface="Simplified Arabic" pitchFamily="2" charset="-78"/>
              </a:rPr>
              <a:t>قواعد معلومات تحتوي على النصوص الكاملة (</a:t>
            </a:r>
            <a:r>
              <a:rPr lang="en-US" sz="2800" dirty="0">
                <a:cs typeface="Simplified Arabic" pitchFamily="2" charset="-78"/>
              </a:rPr>
              <a:t>full text data bases</a:t>
            </a:r>
            <a:r>
              <a:rPr lang="ar-SA" sz="2800" dirty="0">
                <a:cs typeface="Simplified Arabic" pitchFamily="2" charset="-78"/>
              </a:rPr>
              <a:t>).</a:t>
            </a:r>
          </a:p>
          <a:p>
            <a:pPr lvl="1" algn="just" rtl="1">
              <a:buClr>
                <a:srgbClr val="000099"/>
              </a:buClr>
              <a:buSzPct val="55000"/>
              <a:buFont typeface="Wingdings" pitchFamily="2" charset="2"/>
              <a:buChar char="Ø"/>
              <a:defRPr/>
            </a:pPr>
            <a:endParaRPr lang="ar-SA" sz="2800" dirty="0">
              <a:cs typeface="Simplified Arabic" pitchFamily="2" charset="-78"/>
            </a:endParaRPr>
          </a:p>
        </p:txBody>
      </p:sp>
      <p:sp>
        <p:nvSpPr>
          <p:cNvPr id="5734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D720D452-6672-4CCD-8898-BA4F44C23361}" type="slidenum">
              <a:rPr lang="ar-SA" sz="1400"/>
              <a:pPr algn="l" eaLnBrk="1" hangingPunct="1"/>
              <a:t>53</a:t>
            </a:fld>
            <a:endParaRPr lang="en-US" sz="140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63819686"/>
      </p:ext>
    </p:extLst>
  </p:cSld>
  <p:clrMapOvr>
    <a:masterClrMapping/>
  </p:clrMapOvr>
  <p:transition advTm="97262">
    <p:wipe dir="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5586413"/>
          </a:xfrm>
          <a:prstGeom prst="rect">
            <a:avLst/>
          </a:prstGeom>
          <a:noFill/>
          <a:ln w="9525">
            <a:noFill/>
            <a:miter lim="800000"/>
            <a:headEnd/>
            <a:tailEnd/>
          </a:ln>
        </p:spPr>
        <p:txBody>
          <a:bodyPr>
            <a:spAutoFit/>
          </a:bodyPr>
          <a:lstStyle/>
          <a:p>
            <a:pPr algn="r" rtl="1">
              <a:defRPr/>
            </a:pPr>
            <a:r>
              <a:rPr lang="ar-SA" sz="2800" b="1" dirty="0">
                <a:cs typeface="Simplified Arabic" pitchFamily="2" charset="-78"/>
              </a:rPr>
              <a:t>قضايا أخلاقية في المراحل الأولية للبحوث</a:t>
            </a:r>
          </a:p>
          <a:p>
            <a:pPr algn="r" rtl="1">
              <a:defRPr/>
            </a:pPr>
            <a:r>
              <a:rPr lang="en-US" sz="2400" b="1" dirty="0">
                <a:cs typeface="Simplified Arabic" pitchFamily="2" charset="-78"/>
              </a:rPr>
              <a:t>Ethical Issues in the preliminary Stages of investigation</a:t>
            </a:r>
          </a:p>
          <a:p>
            <a:pPr marL="806450" indent="-806450" algn="just" rtl="1">
              <a:spcBef>
                <a:spcPts val="600"/>
              </a:spcBef>
              <a:spcAft>
                <a:spcPts val="600"/>
              </a:spcAft>
              <a:buFont typeface="Wingdings" pitchFamily="2" charset="2"/>
              <a:buChar char="ü"/>
              <a:defRPr/>
            </a:pPr>
            <a:r>
              <a:rPr lang="ar-SA" sz="2800" dirty="0">
                <a:latin typeface="Tempus Sans ITC" pitchFamily="82" charset="0"/>
                <a:cs typeface="Simplified Arabic" pitchFamily="2" charset="-78"/>
              </a:rPr>
              <a:t>من الواجب إخطار العاملين خاصة من سيشاركون في المقابلات المختلفة التي سيتم إجراؤها عند القيام بالمقابلات المبدئية بالدراسة التي سيتم إجراؤها وذلك بهدف ضمان تعاونهم مع الباحث والتقليل من احتمال ظهور مفاجآت غير مرغوب فيها أثناء البحث.</a:t>
            </a:r>
          </a:p>
          <a:p>
            <a:pPr marL="806450" indent="-806450" algn="just" rtl="1">
              <a:spcBef>
                <a:spcPts val="600"/>
              </a:spcBef>
              <a:spcAft>
                <a:spcPts val="600"/>
              </a:spcAft>
              <a:buFont typeface="Wingdings" pitchFamily="2" charset="2"/>
              <a:buChar char="ü"/>
              <a:defRPr/>
            </a:pPr>
            <a:r>
              <a:rPr lang="ar-SA" sz="2800" dirty="0">
                <a:latin typeface="Tempus Sans ITC" pitchFamily="82" charset="0"/>
                <a:cs typeface="Simplified Arabic" pitchFamily="2" charset="-78"/>
              </a:rPr>
              <a:t>من المهم التأكيد للعاملين بأنه سيتم الحفاظ على سرية إجاباتهم وأنه لن يسمح لأحد في المنظمة بالإطلاع على الإجابات الفردية للعاملين.</a:t>
            </a:r>
          </a:p>
          <a:p>
            <a:pPr marL="806450" indent="-806450" algn="just" rtl="1">
              <a:spcBef>
                <a:spcPts val="600"/>
              </a:spcBef>
              <a:spcAft>
                <a:spcPts val="600"/>
              </a:spcAft>
              <a:buFont typeface="Wingdings" pitchFamily="2" charset="2"/>
              <a:buChar char="ü"/>
              <a:defRPr/>
            </a:pPr>
            <a:r>
              <a:rPr lang="ar-SA" sz="2800" dirty="0">
                <a:latin typeface="Tempus Sans ITC" pitchFamily="82" charset="0"/>
                <a:cs typeface="Simplified Arabic" pitchFamily="2" charset="-78"/>
              </a:rPr>
              <a:t>من الواجب عدم الحصول على معلومات بطرق مخادعة نظراً لأن ذلك ينشر عدم الثقة والخوف في المنظمة ويؤدي لعدم تعاون العاملين مع البحث.</a:t>
            </a: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405DF1D2-3303-453C-9468-28EAB84FCE5F}" type="slidenum">
              <a:rPr lang="ar-SA" sz="1400"/>
              <a:pPr algn="l" eaLnBrk="1" hangingPunct="1"/>
              <a:t>54</a:t>
            </a:fld>
            <a:endParaRPr lang="en-US" sz="140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52701045"/>
      </p:ext>
    </p:extLst>
  </p:cSld>
  <p:clrMapOvr>
    <a:masterClrMapping/>
  </p:clrMapOvr>
  <p:transition advTm="103986">
    <p:wipe dir="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أمثلة عملية لقضايا بحثية وكيفية اختيارها </a:t>
            </a:r>
            <a:endParaRPr lang="ar-EG" sz="2800" b="1" dirty="0" smtClean="0">
              <a:cs typeface="Simplified Arabic" pitchFamily="2" charset="-78"/>
            </a:endParaRP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graphicFrame>
        <p:nvGraphicFramePr>
          <p:cNvPr id="2" name="Table 1"/>
          <p:cNvGraphicFramePr>
            <a:graphicFrameLocks noGrp="1"/>
          </p:cNvGraphicFramePr>
          <p:nvPr>
            <p:extLst>
              <p:ext uri="{D42A27DB-BD31-4B8C-83A1-F6EECF244321}">
                <p14:modId xmlns:p14="http://schemas.microsoft.com/office/powerpoint/2010/main" val="531459083"/>
              </p:ext>
            </p:extLst>
          </p:nvPr>
        </p:nvGraphicFramePr>
        <p:xfrm>
          <a:off x="241301" y="876299"/>
          <a:ext cx="11823700" cy="5753854"/>
        </p:xfrm>
        <a:graphic>
          <a:graphicData uri="http://schemas.openxmlformats.org/drawingml/2006/table">
            <a:tbl>
              <a:tblPr rtl="1" firstRow="1" firstCol="1" bandRow="1"/>
              <a:tblGrid>
                <a:gridCol w="2000590">
                  <a:extLst>
                    <a:ext uri="{9D8B030D-6E8A-4147-A177-3AD203B41FA5}">
                      <a16:colId xmlns:a16="http://schemas.microsoft.com/office/drawing/2014/main" val="1441098276"/>
                    </a:ext>
                  </a:extLst>
                </a:gridCol>
                <a:gridCol w="9823110">
                  <a:extLst>
                    <a:ext uri="{9D8B030D-6E8A-4147-A177-3AD203B41FA5}">
                      <a16:colId xmlns:a16="http://schemas.microsoft.com/office/drawing/2014/main" val="879135789"/>
                    </a:ext>
                  </a:extLst>
                </a:gridCol>
              </a:tblGrid>
              <a:tr h="363859">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الخطوة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ar-SA" sz="2200" b="1" dirty="0">
                          <a:effectLst/>
                          <a:latin typeface="Calibri" panose="020F0502020204030204" pitchFamily="34" charset="0"/>
                          <a:ea typeface="Calibri" panose="020F0502020204030204" pitchFamily="34" charset="0"/>
                          <a:cs typeface="Arial" panose="020B0604020202020204" pitchFamily="34" charset="0"/>
                        </a:rPr>
                        <a:t>مثال عملي</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46086079"/>
                  </a:ext>
                </a:extLst>
              </a:tr>
              <a:tr h="363859">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تحديد المجال</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ar-SA" sz="2000" dirty="0">
                          <a:effectLst/>
                          <a:latin typeface="Calibri" panose="020F0502020204030204" pitchFamily="34" charset="0"/>
                          <a:ea typeface="Calibri" panose="020F0502020204030204" pitchFamily="34" charset="0"/>
                          <a:cs typeface="Arial" panose="020B0604020202020204" pitchFamily="34" charset="0"/>
                        </a:rPr>
                        <a:t>باحث في إدارة الأعمال يختار "إدارة الموارد البشرية" كمجال اهتمام رئيسي.</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37945787"/>
                  </a:ext>
                </a:extLst>
              </a:tr>
              <a:tr h="542283">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مراجعة الأدبيات</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ar-SA" sz="2000" dirty="0">
                          <a:effectLst/>
                          <a:latin typeface="Calibri" panose="020F0502020204030204" pitchFamily="34" charset="0"/>
                          <a:ea typeface="Calibri" panose="020F0502020204030204" pitchFamily="34" charset="0"/>
                          <a:cs typeface="Arial" panose="020B0604020202020204" pitchFamily="34" charset="0"/>
                        </a:rPr>
                        <a:t>يقرأ أحدث الأبحاث حول "الالتزام التنظيمي" ويلاحظ قلة الدراسات حول أثره في جودة الخدمة المصرفية </a:t>
                      </a:r>
                      <a:endParaRPr lang="ar-EG" sz="2000" dirty="0" smtClean="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SA" sz="2000" dirty="0" smtClean="0">
                          <a:effectLst/>
                          <a:latin typeface="Calibri" panose="020F0502020204030204" pitchFamily="34" charset="0"/>
                          <a:ea typeface="Calibri" panose="020F0502020204030204" pitchFamily="34" charset="0"/>
                          <a:cs typeface="Arial" panose="020B0604020202020204" pitchFamily="34" charset="0"/>
                        </a:rPr>
                        <a:t>في </a:t>
                      </a:r>
                      <a:r>
                        <a:rPr lang="ar-SA" sz="2000" dirty="0">
                          <a:effectLst/>
                          <a:latin typeface="Calibri" panose="020F0502020204030204" pitchFamily="34" charset="0"/>
                          <a:ea typeface="Calibri" panose="020F0502020204030204" pitchFamily="34" charset="0"/>
                          <a:cs typeface="Arial" panose="020B0604020202020204" pitchFamily="34" charset="0"/>
                        </a:rPr>
                        <a:t>البنوك العربية.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74591700"/>
                  </a:ext>
                </a:extLst>
              </a:tr>
              <a:tr h="498441">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رصد الفجوة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ar-SA" sz="2000" dirty="0">
                          <a:effectLst/>
                          <a:latin typeface="Calibri" panose="020F0502020204030204" pitchFamily="34" charset="0"/>
                          <a:ea typeface="Calibri" panose="020F0502020204030204" pitchFamily="34" charset="0"/>
                          <a:cs typeface="Arial" panose="020B0604020202020204" pitchFamily="34" charset="0"/>
                        </a:rPr>
                        <a:t>يلاحظ أن معظم الدراسات ركزت على القطاع الصناعي، بينما القطاع المصرفي لم يُبحث بشكل كافٍ في هذا السياق.</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5028875"/>
                  </a:ext>
                </a:extLst>
              </a:tr>
              <a:tr h="1091577">
                <a:tc>
                  <a:txBody>
                    <a:bodyPr/>
                    <a:lstStyle/>
                    <a:p>
                      <a:pPr marL="0" marR="0" algn="ctr" rtl="1">
                        <a:lnSpc>
                          <a:spcPct val="107000"/>
                        </a:lnSpc>
                        <a:spcBef>
                          <a:spcPts val="0"/>
                        </a:spcBef>
                        <a:spcAft>
                          <a:spcPts val="800"/>
                        </a:spcAft>
                      </a:pPr>
                      <a:endParaRPr lang="ar-EG" sz="2000" b="1" dirty="0" smtClean="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SA" sz="2000" b="1" dirty="0" smtClean="0">
                          <a:effectLst/>
                          <a:latin typeface="Calibri" panose="020F0502020204030204" pitchFamily="34" charset="0"/>
                          <a:ea typeface="Calibri" panose="020F0502020204030204" pitchFamily="34" charset="0"/>
                          <a:cs typeface="Arial" panose="020B0604020202020204" pitchFamily="34" charset="0"/>
                        </a:rPr>
                        <a:t>قائمة </a:t>
                      </a:r>
                      <a:r>
                        <a:rPr lang="ar-SA" sz="2000" b="1" dirty="0">
                          <a:effectLst/>
                          <a:latin typeface="Calibri" panose="020F0502020204030204" pitchFamily="34" charset="0"/>
                          <a:ea typeface="Calibri" panose="020F0502020204030204" pitchFamily="34" charset="0"/>
                          <a:cs typeface="Arial" panose="020B0604020202020204" pitchFamily="34" charset="0"/>
                        </a:rPr>
                        <a:t>القضايا</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أثر الالتزام التنظيمي على جودة الخدمة المصرفية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أثر التدريب المستمر على أداء موظفي البنوك</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SA" sz="2000" dirty="0">
                          <a:effectLst/>
                          <a:latin typeface="Calibri" panose="020F0502020204030204" pitchFamily="34" charset="0"/>
                          <a:ea typeface="Calibri" panose="020F0502020204030204" pitchFamily="34" charset="0"/>
                          <a:cs typeface="Arial" panose="020B0604020202020204" pitchFamily="34" charset="0"/>
                        </a:rPr>
                        <a:t>دور الإدارة الإلكترونية في تطوير الموارد البشرية في القطاع المصرفي.</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40017385"/>
                  </a:ext>
                </a:extLst>
              </a:tr>
              <a:tr h="363859">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تقييم الأهمية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ar-SA" sz="2000" dirty="0">
                          <a:effectLst/>
                          <a:latin typeface="Calibri" panose="020F0502020204030204" pitchFamily="34" charset="0"/>
                          <a:ea typeface="Calibri" panose="020F0502020204030204" pitchFamily="34" charset="0"/>
                          <a:cs typeface="Arial" panose="020B0604020202020204" pitchFamily="34" charset="0"/>
                        </a:rPr>
                        <a:t>يختار القضية الأولى لأهميتها العملية ولقلة الدراسات حولها في البيئة العربية.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50564903"/>
                  </a:ext>
                </a:extLst>
              </a:tr>
              <a:tr h="1142946">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البحث والتدقيق</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ar-SA" sz="2000" dirty="0">
                          <a:effectLst/>
                          <a:latin typeface="Calibri" panose="020F0502020204030204" pitchFamily="34" charset="0"/>
                          <a:ea typeface="Calibri" panose="020F0502020204030204" pitchFamily="34" charset="0"/>
                          <a:cs typeface="Arial" panose="020B0604020202020204" pitchFamily="34" charset="0"/>
                        </a:rPr>
                        <a:t>يقوم الباحث بتحليل فكرته المقترحة بعمق من خلال مراجعة الأدبيات العلمية ذات الصلة، وتحديد مدى أهمية الموضوع في ضوء الاتجاهات البحثية الحديثة. يعتمد على مهاراته في البحث والتقصي لاكتشاف مصادر إضافية تدعم تطوير الإطار النظري، مع الالتزام بالتفكير النقدي والربط بين الموضوع والقضايا التطبيقية الواقعية، بما يعزز استقلاليته البحثية</a:t>
                      </a:r>
                      <a:r>
                        <a:rPr lang="en-US" sz="2000" dirty="0">
                          <a:effectLst/>
                          <a:latin typeface="Calibri" panose="020F0502020204030204" pitchFamily="34" charset="0"/>
                          <a:ea typeface="Calibri" panose="020F0502020204030204" pitchFamily="34" charset="0"/>
                          <a:cs typeface="Arial" panose="020B0604020202020204" pitchFamily="34" charset="0"/>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42732581"/>
                  </a:ext>
                </a:extLst>
              </a:tr>
              <a:tr h="447723">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اختبار القابلية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ar-SA" sz="2000" dirty="0">
                          <a:effectLst/>
                          <a:latin typeface="Calibri" panose="020F0502020204030204" pitchFamily="34" charset="0"/>
                          <a:ea typeface="Calibri" panose="020F0502020204030204" pitchFamily="34" charset="0"/>
                          <a:cs typeface="Arial" panose="020B0604020202020204" pitchFamily="34" charset="0"/>
                        </a:rPr>
                        <a:t>يتأكد من إمكانية توزيع استبيانات على موظفي البنوك وإجراء مقابلات لجمع البيانات المطلوبة.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2293566"/>
                  </a:ext>
                </a:extLst>
              </a:tr>
              <a:tr h="727718">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صياغة العنوان</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en-US" sz="2000" dirty="0">
                          <a:effectLst/>
                          <a:latin typeface="Calibri" panose="020F0502020204030204" pitchFamily="34" charset="0"/>
                          <a:ea typeface="Calibri" panose="020F0502020204030204" pitchFamily="34" charset="0"/>
                          <a:cs typeface="Arial" panose="020B0604020202020204" pitchFamily="34" charset="0"/>
                        </a:rPr>
                        <a:t>"</a:t>
                      </a:r>
                      <a:r>
                        <a:rPr lang="ar-EG" sz="2000" dirty="0">
                          <a:effectLst/>
                          <a:latin typeface="Calibri" panose="020F0502020204030204" pitchFamily="34" charset="0"/>
                          <a:ea typeface="Calibri" panose="020F0502020204030204" pitchFamily="34" charset="0"/>
                          <a:cs typeface="Arial" panose="020B0604020202020204" pitchFamily="34" charset="0"/>
                        </a:rPr>
                        <a:t>أثر الالتزام التنظيمي في تحسين جودة الخدمة المصرفية: دراسة ميدانية على البنوك التجارية في دولة (س)"</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58117586"/>
                  </a:ext>
                </a:extLst>
              </a:tr>
            </a:tbl>
          </a:graphicData>
        </a:graphic>
      </p:graphicFrame>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657013"/>
          </a:xfrm>
          <a:prstGeom prst="rect">
            <a:avLst/>
          </a:prstGeom>
        </p:spPr>
      </p:pic>
    </p:spTree>
    <p:extLst>
      <p:ext uri="{BB962C8B-B14F-4D97-AF65-F5344CB8AC3E}">
        <p14:creationId xmlns:p14="http://schemas.microsoft.com/office/powerpoint/2010/main" val="1480384088"/>
      </p:ext>
    </p:extLst>
  </p:cSld>
  <p:clrMapOvr>
    <a:masterClrMapping/>
  </p:clrMapOvr>
  <p:transition advTm="215741">
    <p:wipe dir="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أمثلة عملية لقضايا بحثية وكيفية اختيارها </a:t>
            </a:r>
            <a:endParaRPr lang="ar-EG" sz="2800" b="1" dirty="0" smtClean="0">
              <a:cs typeface="Simplified Arabic" pitchFamily="2" charset="-78"/>
            </a:endParaRP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graphicFrame>
        <p:nvGraphicFramePr>
          <p:cNvPr id="2" name="Table 1"/>
          <p:cNvGraphicFramePr>
            <a:graphicFrameLocks noGrp="1"/>
          </p:cNvGraphicFramePr>
          <p:nvPr>
            <p:extLst>
              <p:ext uri="{D42A27DB-BD31-4B8C-83A1-F6EECF244321}">
                <p14:modId xmlns:p14="http://schemas.microsoft.com/office/powerpoint/2010/main" val="1780737337"/>
              </p:ext>
            </p:extLst>
          </p:nvPr>
        </p:nvGraphicFramePr>
        <p:xfrm>
          <a:off x="241301" y="876299"/>
          <a:ext cx="11823700" cy="5993319"/>
        </p:xfrm>
        <a:graphic>
          <a:graphicData uri="http://schemas.openxmlformats.org/drawingml/2006/table">
            <a:tbl>
              <a:tblPr rtl="1" firstRow="1" firstCol="1" bandRow="1"/>
              <a:tblGrid>
                <a:gridCol w="2000590">
                  <a:extLst>
                    <a:ext uri="{9D8B030D-6E8A-4147-A177-3AD203B41FA5}">
                      <a16:colId xmlns:a16="http://schemas.microsoft.com/office/drawing/2014/main" val="1441098276"/>
                    </a:ext>
                  </a:extLst>
                </a:gridCol>
                <a:gridCol w="9823110">
                  <a:extLst>
                    <a:ext uri="{9D8B030D-6E8A-4147-A177-3AD203B41FA5}">
                      <a16:colId xmlns:a16="http://schemas.microsoft.com/office/drawing/2014/main" val="879135789"/>
                    </a:ext>
                  </a:extLst>
                </a:gridCol>
              </a:tblGrid>
              <a:tr h="363859">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الخطوة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ar-SA" sz="2200" b="1" dirty="0">
                          <a:effectLst/>
                          <a:latin typeface="Calibri" panose="020F0502020204030204" pitchFamily="34" charset="0"/>
                          <a:ea typeface="Calibri" panose="020F0502020204030204" pitchFamily="34" charset="0"/>
                          <a:cs typeface="Arial" panose="020B0604020202020204" pitchFamily="34" charset="0"/>
                        </a:rPr>
                        <a:t>مثال عملي</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46086079"/>
                  </a:ext>
                </a:extLst>
              </a:tr>
              <a:tr h="363859">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تحديد المجال</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باحث في التربية يختار "تكنولوجيا التعليم" كمجال اهتمام رئيسي</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37945787"/>
                  </a:ext>
                </a:extLst>
              </a:tr>
              <a:tr h="542283">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مراجعة الأدبيات</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يقرأ أحدث الأبحاث حول استخدام الذكاء الاصطناعي في التعليم ويلاحظ قلة الدراسات</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 حول أثره في المدارس الريفية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74591700"/>
                  </a:ext>
                </a:extLst>
              </a:tr>
              <a:tr h="498441">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رصد الفجوة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يلاحظ أن معظم الأبحاث تركز على المدن الكبرى، بينما المدارس الريفية غير ممثلة بشكل </a:t>
                      </a:r>
                      <a:r>
                        <a:rPr lang="ar-SA" sz="2000" dirty="0" smtClean="0">
                          <a:effectLst/>
                          <a:latin typeface="Calibri" panose="020F0502020204030204" pitchFamily="34" charset="0"/>
                          <a:ea typeface="Calibri" panose="020F0502020204030204" pitchFamily="34" charset="0"/>
                          <a:cs typeface="Arial" panose="020B0604020202020204" pitchFamily="34" charset="0"/>
                        </a:rPr>
                        <a:t>كاف</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5028875"/>
                  </a:ext>
                </a:extLst>
              </a:tr>
              <a:tr h="855816">
                <a:tc>
                  <a:txBody>
                    <a:bodyPr/>
                    <a:lstStyle/>
                    <a:p>
                      <a:pPr marL="0" marR="0" algn="ctr" rtl="1">
                        <a:lnSpc>
                          <a:spcPct val="107000"/>
                        </a:lnSpc>
                        <a:spcBef>
                          <a:spcPts val="0"/>
                        </a:spcBef>
                        <a:spcAft>
                          <a:spcPts val="800"/>
                        </a:spcAft>
                      </a:pPr>
                      <a:endParaRPr lang="ar-EG" sz="2000" b="1" dirty="0" smtClean="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SA" sz="2000" b="1" dirty="0" smtClean="0">
                          <a:effectLst/>
                          <a:latin typeface="Calibri" panose="020F0502020204030204" pitchFamily="34" charset="0"/>
                          <a:ea typeface="Calibri" panose="020F0502020204030204" pitchFamily="34" charset="0"/>
                          <a:cs typeface="Arial" panose="020B0604020202020204" pitchFamily="34" charset="0"/>
                        </a:rPr>
                        <a:t>قائمة </a:t>
                      </a:r>
                      <a:r>
                        <a:rPr lang="ar-SA" sz="2000" b="1" dirty="0">
                          <a:effectLst/>
                          <a:latin typeface="Calibri" panose="020F0502020204030204" pitchFamily="34" charset="0"/>
                          <a:ea typeface="Calibri" panose="020F0502020204030204" pitchFamily="34" charset="0"/>
                          <a:cs typeface="Arial" panose="020B0604020202020204" pitchFamily="34" charset="0"/>
                        </a:rPr>
                        <a:t>القضايا</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أثر الذكاء الاصطناعي على تحصيل الطلاب في الريف</a:t>
                      </a:r>
                      <a:r>
                        <a:rPr lang="en-US" sz="2000" dirty="0">
                          <a:effectLst/>
                          <a:latin typeface="Calibri" panose="020F0502020204030204" pitchFamily="34" charset="0"/>
                          <a:ea typeface="Calibri" panose="020F0502020204030204" pitchFamily="34" charset="0"/>
                          <a:cs typeface="Arial" panose="020B0604020202020204" pitchFamily="34" charset="0"/>
                        </a:rPr>
                        <a:t/>
                      </a:r>
                      <a:br>
                        <a:rPr lang="en-US" sz="2000" dirty="0">
                          <a:effectLst/>
                          <a:latin typeface="Calibri" panose="020F0502020204030204" pitchFamily="34" charset="0"/>
                          <a:ea typeface="Calibri" panose="020F0502020204030204" pitchFamily="34" charset="0"/>
                          <a:cs typeface="Arial" panose="020B0604020202020204" pitchFamily="34" charset="0"/>
                        </a:rPr>
                      </a:br>
                      <a:r>
                        <a:rPr lang="ar-SA" sz="2000" dirty="0">
                          <a:effectLst/>
                          <a:latin typeface="Calibri" panose="020F0502020204030204" pitchFamily="34" charset="0"/>
                          <a:ea typeface="Calibri" panose="020F0502020204030204" pitchFamily="34" charset="0"/>
                          <a:cs typeface="Arial" panose="020B0604020202020204" pitchFamily="34" charset="0"/>
                        </a:rPr>
                        <a:t>تحديات تطبيق التكنولوجيا في المناطق النائية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40017385"/>
                  </a:ext>
                </a:extLst>
              </a:tr>
              <a:tr h="363859">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تقييم الأهمية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يختار القضية الأولى لأهميتها المجتمعية ولقلة الأبحاث حولها</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50564903"/>
                  </a:ext>
                </a:extLst>
              </a:tr>
              <a:tr h="1142946">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البحث والتدقيق</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يقوم الباحث بتحليل فكرته المقترحة بعمق من خلال مراجعة الأدبيات العلمية ذات الصلة، وتحديد مدى أهمية الموضوع في ضوء الاتجاهات البحثية الحديثة. يعتمد على مهاراته في البحث والتقصي لاكتشاف مصادر إضافية تدعم تطوير الإطار النظري، مع الالتزام بالتفكير النقدي والربط بين الموضوع والقضايا التطبيقية الواقعية، بما يعزز استقلاليته البحثية</a:t>
                      </a:r>
                      <a:r>
                        <a:rPr lang="en-US" sz="2000" dirty="0">
                          <a:effectLst/>
                          <a:latin typeface="Calibri" panose="020F0502020204030204" pitchFamily="34" charset="0"/>
                          <a:ea typeface="Calibri" panose="020F0502020204030204" pitchFamily="34" charset="0"/>
                          <a:cs typeface="Arial" panose="020B0604020202020204" pitchFamily="34" charset="0"/>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42732581"/>
                  </a:ext>
                </a:extLst>
              </a:tr>
              <a:tr h="447723">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اختبار القابلية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ar-SA" sz="2000">
                          <a:effectLst/>
                          <a:latin typeface="Calibri" panose="020F0502020204030204" pitchFamily="34" charset="0"/>
                          <a:ea typeface="Calibri" panose="020F0502020204030204" pitchFamily="34" charset="0"/>
                          <a:cs typeface="Arial" panose="020B0604020202020204" pitchFamily="34" charset="0"/>
                        </a:rPr>
                        <a:t>يتأكد من توفر بيانات المدارس الريفية وإمكانية إجراء مقابلات مع المعلمين</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2293566"/>
                  </a:ext>
                </a:extLst>
              </a:tr>
              <a:tr h="727718">
                <a:tc>
                  <a:txBody>
                    <a:bodyPr/>
                    <a:lstStyle/>
                    <a:p>
                      <a:pPr marL="0" marR="0" algn="ctr" rtl="1">
                        <a:lnSpc>
                          <a:spcPct val="107000"/>
                        </a:lnSpc>
                        <a:spcBef>
                          <a:spcPts val="0"/>
                        </a:spcBef>
                        <a:spcAft>
                          <a:spcPts val="800"/>
                        </a:spcAft>
                      </a:pPr>
                      <a:endParaRPr lang="ar-EG" sz="2000" b="1" dirty="0" smtClean="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SA" sz="2000" b="1" dirty="0" smtClean="0">
                          <a:effectLst/>
                          <a:latin typeface="Calibri" panose="020F0502020204030204" pitchFamily="34" charset="0"/>
                          <a:ea typeface="Calibri" panose="020F0502020204030204" pitchFamily="34" charset="0"/>
                          <a:cs typeface="Arial" panose="020B0604020202020204" pitchFamily="34" charset="0"/>
                        </a:rPr>
                        <a:t>صياغة </a:t>
                      </a:r>
                      <a:r>
                        <a:rPr lang="ar-SA" sz="2000" b="1" dirty="0">
                          <a:effectLst/>
                          <a:latin typeface="Calibri" panose="020F0502020204030204" pitchFamily="34" charset="0"/>
                          <a:ea typeface="Calibri" panose="020F0502020204030204" pitchFamily="34" charset="0"/>
                          <a:cs typeface="Arial" panose="020B0604020202020204" pitchFamily="34" charset="0"/>
                        </a:rPr>
                        <a:t>العنوان</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000" dirty="0" smtClean="0">
                          <a:effectLst/>
                          <a:latin typeface="Calibri" panose="020F0502020204030204" pitchFamily="34" charset="0"/>
                          <a:ea typeface="Calibri" panose="020F0502020204030204" pitchFamily="34" charset="0"/>
                          <a:cs typeface="Arial" panose="020B0604020202020204" pitchFamily="34" charset="0"/>
                        </a:rPr>
                        <a:t>"</a:t>
                      </a:r>
                      <a:r>
                        <a:rPr lang="ar-SA" sz="2000" dirty="0">
                          <a:effectLst/>
                          <a:latin typeface="Calibri" panose="020F0502020204030204" pitchFamily="34" charset="0"/>
                          <a:ea typeface="Calibri" panose="020F0502020204030204" pitchFamily="34" charset="0"/>
                          <a:cs typeface="Arial" panose="020B0604020202020204" pitchFamily="34" charset="0"/>
                        </a:rPr>
                        <a:t>أثر تطبيق تقنيات الذكاء الاصطناعي في تحسين تحصيل الطلاب في المدارس الريفية: دراسة </a:t>
                      </a:r>
                      <a:r>
                        <a:rPr lang="ar-SA" sz="2000" dirty="0" smtClean="0">
                          <a:effectLst/>
                          <a:latin typeface="Calibri" panose="020F0502020204030204" pitchFamily="34" charset="0"/>
                          <a:ea typeface="Calibri" panose="020F0502020204030204" pitchFamily="34" charset="0"/>
                          <a:cs typeface="Arial" panose="020B0604020202020204" pitchFamily="34" charset="0"/>
                        </a:rPr>
                        <a:t>ميدانية</a:t>
                      </a:r>
                      <a:endParaRPr lang="ar-EG" sz="2000" dirty="0" smtClean="0">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07000"/>
                        </a:lnSpc>
                        <a:spcBef>
                          <a:spcPts val="0"/>
                        </a:spcBef>
                        <a:spcAft>
                          <a:spcPts val="0"/>
                        </a:spcAft>
                      </a:pPr>
                      <a:r>
                        <a:rPr lang="ar-EG" sz="2000" dirty="0" smtClean="0">
                          <a:effectLst/>
                          <a:latin typeface="Calibri" panose="020F0502020204030204" pitchFamily="34" charset="0"/>
                          <a:ea typeface="Calibri" panose="020F0502020204030204" pitchFamily="34" charset="0"/>
                          <a:cs typeface="+mn-cs"/>
                        </a:rPr>
                        <a:t>فاعلية تقنيات الذكاء الاصطناعي في تحسين تحصيل الطلاب بالمدارس الريفية: دراسة ميدانية"</a:t>
                      </a:r>
                    </a:p>
                    <a:p>
                      <a:pPr marL="0" marR="0" algn="ctr" rtl="0">
                        <a:lnSpc>
                          <a:spcPct val="107000"/>
                        </a:lnSpc>
                        <a:spcBef>
                          <a:spcPts val="0"/>
                        </a:spcBef>
                        <a:spcAft>
                          <a:spcPts val="0"/>
                        </a:spcAft>
                      </a:pPr>
                      <a:r>
                        <a:rPr lang="ar-EG" sz="2000" dirty="0" smtClean="0">
                          <a:effectLst/>
                          <a:latin typeface="Calibri" panose="020F0502020204030204" pitchFamily="34" charset="0"/>
                          <a:ea typeface="Calibri" panose="020F0502020204030204" pitchFamily="34" charset="0"/>
                          <a:cs typeface="+mn-cs"/>
                        </a:rPr>
                        <a:t>أثر توظيف الذكاء الاصطناعي في رفع مستوى التحصيل الدراسي لدى طلاب المدارس الريفية""</a:t>
                      </a:r>
                    </a:p>
                    <a:p>
                      <a:pPr marL="0" marR="0" algn="ctr" rtl="0">
                        <a:lnSpc>
                          <a:spcPct val="107000"/>
                        </a:lnSpc>
                        <a:spcBef>
                          <a:spcPts val="0"/>
                        </a:spcBef>
                        <a:spcAft>
                          <a:spcPts val="0"/>
                        </a:spcAft>
                      </a:pPr>
                      <a:r>
                        <a:rPr lang="ar-EG" sz="2000" dirty="0" smtClean="0">
                          <a:effectLst/>
                          <a:latin typeface="Calibri" panose="020F0502020204030204" pitchFamily="34" charset="0"/>
                          <a:ea typeface="Calibri" panose="020F0502020204030204" pitchFamily="34" charset="0"/>
                          <a:cs typeface="+mn-cs"/>
                        </a:rPr>
                        <a:t>دور تطبيقات الذكاء الاصطناعي في تطوير الأداء الأكاديمي في البيئة التعليمية الريفية: دراسة ميدانية"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58117586"/>
                  </a:ext>
                </a:extLst>
              </a:tr>
            </a:tbl>
          </a:graphicData>
        </a:graphic>
      </p:graphicFrame>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0"/>
            <a:ext cx="2305141" cy="736539"/>
          </a:xfrm>
          <a:prstGeom prst="rect">
            <a:avLst/>
          </a:prstGeom>
        </p:spPr>
      </p:pic>
    </p:spTree>
    <p:extLst>
      <p:ext uri="{BB962C8B-B14F-4D97-AF65-F5344CB8AC3E}">
        <p14:creationId xmlns:p14="http://schemas.microsoft.com/office/powerpoint/2010/main" val="3008132070"/>
      </p:ext>
    </p:extLst>
  </p:cSld>
  <p:clrMapOvr>
    <a:masterClrMapping/>
  </p:clrMapOvr>
  <p:transition advTm="133032">
    <p:wipe dir="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smtClean="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01782" y="1039091"/>
            <a:ext cx="11651672" cy="6036524"/>
          </a:xfrm>
          <a:prstGeom prst="rect">
            <a:avLst/>
          </a:prstGeom>
        </p:spPr>
        <p:txBody>
          <a:bodyPr wrap="square">
            <a:spAutoFit/>
          </a:bodyPr>
          <a:lstStyle/>
          <a:p>
            <a:pPr algn="r" rtl="1">
              <a:lnSpc>
                <a:spcPct val="107000"/>
              </a:lnSpc>
              <a:spcAft>
                <a:spcPts val="800"/>
              </a:spcAft>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بناء على المهام المقترحة، فإليك التفاصيل الخاصة بكل نقطة وكيفية إعدادها:</a:t>
            </a:r>
            <a:endPar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en-US" sz="2200" b="1"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200" b="1"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1- </a:t>
            </a:r>
            <a:r>
              <a:rPr lang="ar-SA"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إعداد مراجعة نقدية للدراسات السابقة المنشورة في مجال البحث، مع تحليل نقاط القوة والضعف في هذه </a:t>
            </a:r>
            <a:r>
              <a:rPr lang="ar-SA" sz="2200" b="1"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الدراسات</a:t>
            </a:r>
            <a:r>
              <a:rPr lang="ar-EG" sz="2200" b="1"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a:t>
            </a:r>
            <a:endParaRPr lang="en-US"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هذه المهمة تتضمن إجراء مراجعة شاملة للأبحاث والدراسات السابقة المنشورة في مجال البحث الخاص بك.</a:t>
            </a:r>
            <a:endPar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يجب عليك البحث بعناية عن الدراسات ذات الصلة، وتحليل كل دراسة من حيث نقاط القوة والضعف.</a:t>
            </a:r>
            <a:endPar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نقاط القوة </a:t>
            </a: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قد تشمل الأساليب المستخدمة، العينات المدروسة، النتائج المتميزة، أو الاستنتاجات المهمة.</a:t>
            </a:r>
            <a:endPar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نقاط الضعف </a:t>
            </a: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قد تشمل القيود المنهجية، محدودية العينات، تناقضات في النتائج، أو أي جوانب أخرى تحتاج إلى مزيد من البحث.</a:t>
            </a:r>
            <a:endPar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هذه المراجعة النقدية ستساعدك في إبراز الفجوات البحثية وتحديد مجالات البحث الجديرة بالاهتمام</a:t>
            </a:r>
            <a:r>
              <a:rPr lang="ar-SA" sz="20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a:t>
            </a:r>
            <a:endParaRPr lang="ar-EG" sz="20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2 - إعداد ملخص بأهم الأبحاث العلمية المنشورة في موضوع مشروع البحث، مع تحديد أهم الاتجاهات البحثية </a:t>
            </a:r>
            <a:r>
              <a:rPr lang="ar-SA" sz="2000" b="1" dirty="0" smtClean="0">
                <a:solidFill>
                  <a:srgbClr val="000000"/>
                </a:solidFill>
                <a:latin typeface="Calibri" panose="020F0502020204030204" pitchFamily="34" charset="0"/>
                <a:ea typeface="Calibri" panose="020F0502020204030204" pitchFamily="34" charset="0"/>
              </a:rPr>
              <a:t>والفجوات</a:t>
            </a:r>
            <a:r>
              <a:rPr lang="ar-EG" sz="2000" b="1" dirty="0" smtClean="0">
                <a:solidFill>
                  <a:srgbClr val="000000"/>
                </a:solidFill>
                <a:latin typeface="Calibri" panose="020F0502020204030204" pitchFamily="34" charset="0"/>
                <a:ea typeface="Calibri" panose="020F0502020204030204" pitchFamily="34" charset="0"/>
              </a:rPr>
              <a:t> </a:t>
            </a:r>
            <a:r>
              <a:rPr lang="ar-SA" sz="2000" b="1" dirty="0" smtClean="0">
                <a:solidFill>
                  <a:srgbClr val="000000"/>
                </a:solidFill>
                <a:latin typeface="Calibri" panose="020F0502020204030204" pitchFamily="34" charset="0"/>
                <a:ea typeface="Calibri" panose="020F0502020204030204" pitchFamily="34" charset="0"/>
              </a:rPr>
              <a:t>البحثية</a:t>
            </a:r>
            <a:r>
              <a:rPr lang="ar-SA" sz="2000" dirty="0">
                <a:solidFill>
                  <a:srgbClr val="000000"/>
                </a:solidFill>
                <a:latin typeface="Calibri" panose="020F0502020204030204" pitchFamily="34" charset="0"/>
                <a:ea typeface="Calibri" panose="020F0502020204030204" pitchFamily="34" charset="0"/>
              </a:rPr>
              <a:t>:</a:t>
            </a:r>
            <a:endParaRPr lang="en-US" sz="20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في هذه المهمة يجب عليك إعداد ملخص لأهم الأبحاث العلمية المنشورة في مجال بحثك.</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يجب أن يشتمل الملخص على عرض موجز </a:t>
            </a:r>
            <a:r>
              <a:rPr lang="ar-EG" sz="2000" dirty="0" smtClean="0">
                <a:solidFill>
                  <a:srgbClr val="000000"/>
                </a:solidFill>
                <a:latin typeface="Calibri" panose="020F0502020204030204" pitchFamily="34" charset="0"/>
                <a:ea typeface="Calibri" panose="020F0502020204030204" pitchFamily="34" charset="0"/>
              </a:rPr>
              <a:t>لأهداف</a:t>
            </a:r>
            <a:r>
              <a:rPr lang="ar-SA" sz="2000" dirty="0" smtClean="0">
                <a:solidFill>
                  <a:srgbClr val="000000"/>
                </a:solidFill>
                <a:latin typeface="Calibri" panose="020F0502020204030204" pitchFamily="34" charset="0"/>
                <a:ea typeface="Calibri" panose="020F0502020204030204" pitchFamily="34" charset="0"/>
              </a:rPr>
              <a:t> </a:t>
            </a:r>
            <a:r>
              <a:rPr lang="ar-SA" sz="2000" dirty="0">
                <a:solidFill>
                  <a:srgbClr val="000000"/>
                </a:solidFill>
                <a:latin typeface="Calibri" panose="020F0502020204030204" pitchFamily="34" charset="0"/>
                <a:ea typeface="Calibri" panose="020F0502020204030204" pitchFamily="34" charset="0"/>
              </a:rPr>
              <a:t>الدراسات، المنهجيات المستخدمة، النتائج الرئيسية والاستنتاجات.</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بعد ذلك، حدد أهم الاتجاهات البحثية السائدة في هذا المجال، أي الموضوعات والمقاربات التي تم التركيز عليها بشكل متكرر.</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كما حدد الفجوات البحثية، أي المجالات التي لم تتم دراستها بشكل كاف أو التي تتطلب مزيدًا من البحث والتحقيق.</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هذا الملخص سيساعدك في تحديد موقع مشروعك البحثي ضمن السياق الأوسع للبحوث في هذا المجال.</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en-US" sz="2000" dirty="0">
              <a:solidFill>
                <a:srgbClr val="00000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77163061"/>
      </p:ext>
    </p:extLst>
  </p:cSld>
  <p:clrMapOvr>
    <a:masterClrMapping/>
  </p:clrMapOvr>
  <p:transition advTm="271902">
    <p:wipe dir="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01782" y="1039091"/>
            <a:ext cx="11651672" cy="6036524"/>
          </a:xfrm>
          <a:prstGeom prst="rect">
            <a:avLst/>
          </a:prstGeom>
        </p:spPr>
        <p:txBody>
          <a:bodyPr wrap="square">
            <a:spAutoFit/>
          </a:bodyPr>
          <a:lstStyle/>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 </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3-  دراسة وتحليل إحدى الدراسات الحديثة في مجال البحث من حيث المنهجية المستخدمة والنتائج المتوصل إليها:</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علي الباحث القيام بتحليل المنهجية المستخدمة في هذه الدراسة بتفصيل، بما في ذلك التصميم البحثي، أساليب </a:t>
            </a:r>
            <a:r>
              <a:rPr lang="ar-SA" sz="2000" dirty="0" smtClean="0">
                <a:solidFill>
                  <a:srgbClr val="000000"/>
                </a:solidFill>
                <a:latin typeface="Calibri" panose="020F0502020204030204" pitchFamily="34" charset="0"/>
                <a:ea typeface="Calibri" panose="020F0502020204030204" pitchFamily="34" charset="0"/>
              </a:rPr>
              <a:t>جمع</a:t>
            </a:r>
            <a:r>
              <a:rPr lang="ar-EG" sz="2000" dirty="0" smtClean="0">
                <a:solidFill>
                  <a:srgbClr val="000000"/>
                </a:solidFill>
                <a:latin typeface="Calibri" panose="020F0502020204030204" pitchFamily="34" charset="0"/>
                <a:ea typeface="Calibri" panose="020F0502020204030204" pitchFamily="34" charset="0"/>
              </a:rPr>
              <a:t> </a:t>
            </a:r>
            <a:r>
              <a:rPr lang="ar-SA" sz="2000" dirty="0" smtClean="0">
                <a:solidFill>
                  <a:srgbClr val="000000"/>
                </a:solidFill>
                <a:latin typeface="Calibri" panose="020F0502020204030204" pitchFamily="34" charset="0"/>
                <a:ea typeface="Calibri" panose="020F0502020204030204" pitchFamily="34" charset="0"/>
              </a:rPr>
              <a:t>البيانات </a:t>
            </a:r>
            <a:r>
              <a:rPr lang="ar-SA" sz="2000" dirty="0">
                <a:solidFill>
                  <a:srgbClr val="000000"/>
                </a:solidFill>
                <a:latin typeface="Calibri" panose="020F0502020204030204" pitchFamily="34" charset="0"/>
                <a:ea typeface="Calibri" panose="020F0502020204030204" pitchFamily="34" charset="0"/>
              </a:rPr>
              <a:t>وطرق التحليل</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ناقش النتائج الرئيسية التي توصلت إليها الدراسة وكيف ارتبطت بالأهداف والفرضيات البحثية.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قيم نقاط القوة والضعف في هذه الدراسة، وناقش مدى إمكانية تطبيق نتائجها في سياقك البحثي.</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هذا التحليل سيساعدك في فهم كيفية تصميم وتنفيذ البحوث في هذا المجال بشكل أفضل.</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 </a:t>
            </a:r>
            <a:r>
              <a:rPr lang="ar-EG" sz="2000" dirty="0" smtClean="0">
                <a:solidFill>
                  <a:srgbClr val="000000"/>
                </a:solidFill>
                <a:latin typeface="Calibri" panose="020F0502020204030204" pitchFamily="34" charset="0"/>
                <a:ea typeface="Calibri" panose="020F0502020204030204" pitchFamily="34" charset="0"/>
              </a:rPr>
              <a:t> </a:t>
            </a:r>
            <a:r>
              <a:rPr lang="ar-SA" sz="2000" b="1" dirty="0" smtClean="0">
                <a:solidFill>
                  <a:srgbClr val="000000"/>
                </a:solidFill>
                <a:latin typeface="Calibri" panose="020F0502020204030204" pitchFamily="34" charset="0"/>
                <a:ea typeface="Calibri" panose="020F0502020204030204" pitchFamily="34" charset="0"/>
              </a:rPr>
              <a:t>4-  </a:t>
            </a:r>
            <a:r>
              <a:rPr lang="ar-SA" sz="2000" b="1" dirty="0">
                <a:solidFill>
                  <a:srgbClr val="000000"/>
                </a:solidFill>
                <a:latin typeface="Calibri" panose="020F0502020204030204" pitchFamily="34" charset="0"/>
                <a:ea typeface="Calibri" panose="020F0502020204030204" pitchFamily="34" charset="0"/>
              </a:rPr>
              <a:t>إعداد تقرير عن آخر التطورات والاتجاهات البحثية العالمية في موضوع مشروع البحث</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هذه المهمة تتطلب من الباحث إجراء مسح شامل للأبحاث والاتجاهات البحثية الحديثة على المستوى العالمي في مجال بحثك.</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يجب عليك البحث عن أحدث الإصدارات والمنشورات العلمية في هذا المجال، بما في ذلك المقالات في المجلات المحكمة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والمؤتمرات العلمية.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حلل هذه الأبحاث الحديثة لتحديد الاتجاهات البحثية الرئيسية، أي المواضيع والمناهج التي يتم التركيز عليها حاليا.</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كما حدد أي تطورات جديدة أو اختراقات في هذا المجال، والتي قد تؤثر على توجهات البحث المستقبلية.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هذا التقرير سيساعدك في وضع مشروعك البحثي في السياق العالمي الأوسع وتحديد مساهماته المحتملة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en-US" sz="2000" dirty="0">
              <a:solidFill>
                <a:srgbClr val="00000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9287728"/>
      </p:ext>
    </p:extLst>
  </p:cSld>
  <p:clrMapOvr>
    <a:masterClrMapping/>
  </p:clrMapOvr>
  <p:transition advTm="143146">
    <p:wipe dir="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01782" y="1039091"/>
            <a:ext cx="11651672" cy="5765489"/>
          </a:xfrm>
          <a:prstGeom prst="rect">
            <a:avLst/>
          </a:prstGeom>
        </p:spPr>
        <p:txBody>
          <a:bodyPr wrap="square">
            <a:spAutoFit/>
          </a:bodyPr>
          <a:lstStyle/>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 </a:t>
            </a:r>
            <a:r>
              <a:rPr lang="ar-SA" sz="2000" b="1" dirty="0" smtClean="0">
                <a:solidFill>
                  <a:srgbClr val="000000"/>
                </a:solidFill>
                <a:latin typeface="Calibri" panose="020F0502020204030204" pitchFamily="34" charset="0"/>
                <a:ea typeface="Calibri" panose="020F0502020204030204" pitchFamily="34" charset="0"/>
              </a:rPr>
              <a:t>5 </a:t>
            </a:r>
            <a:r>
              <a:rPr lang="ar-SA" sz="2000" b="1" dirty="0">
                <a:solidFill>
                  <a:srgbClr val="000000"/>
                </a:solidFill>
                <a:latin typeface="Calibri" panose="020F0502020204030204" pitchFamily="34" charset="0"/>
                <a:ea typeface="Calibri" panose="020F0502020204030204" pitchFamily="34" charset="0"/>
              </a:rPr>
              <a:t>- إجراء مقارنة بين الدراسات المحلية والعالمية في مجال البحث، مع تحديد أوجه الاختلاف والتشابه</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في هذه المهمة، يجب عليك مقارنة الدراسات والأبحاث المحلية في بلدك أو منطقتك بتلك التي تم إجراؤها على المستوى العالمي في نفس مجال البحث.</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حدد أوجه التشابه والاختلاف بين هذه الدراسات من حيث الأهداف المناهج البحثية النتائج والاستنتاجات.</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ناقش ما إذا كان هناك اختلافات في السياقات أو التركيز على مواضيع معينة بين الدراسات المحلية والعالمية.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حاول تفسير هذه الاختلافات على سبيل المثال المتعلقة بالثقافة البنية المؤسسية، أو أولويات البحث.</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هذه المقارنة ستساعدك في فهم موقع مشروعك البحثي على الخريطة البحثية المحلية والعالمية، وتحديد أوجه التميز أو </a:t>
            </a:r>
            <a:r>
              <a:rPr lang="ar-SA" sz="2000" dirty="0" smtClean="0">
                <a:solidFill>
                  <a:srgbClr val="000000"/>
                </a:solidFill>
                <a:latin typeface="Calibri" panose="020F0502020204030204" pitchFamily="34" charset="0"/>
                <a:ea typeface="Calibri" panose="020F0502020204030204" pitchFamily="34" charset="0"/>
              </a:rPr>
              <a:t>الفرص</a:t>
            </a:r>
            <a:r>
              <a:rPr lang="ar-EG" sz="2000" dirty="0" smtClean="0">
                <a:solidFill>
                  <a:srgbClr val="000000"/>
                </a:solidFill>
                <a:latin typeface="Calibri" panose="020F0502020204030204" pitchFamily="34" charset="0"/>
                <a:ea typeface="Calibri" panose="020F0502020204030204" pitchFamily="34" charset="0"/>
              </a:rPr>
              <a:t> </a:t>
            </a:r>
            <a:r>
              <a:rPr lang="ar-SA" sz="2000" dirty="0" smtClean="0">
                <a:solidFill>
                  <a:srgbClr val="000000"/>
                </a:solidFill>
                <a:latin typeface="Calibri" panose="020F0502020204030204" pitchFamily="34" charset="0"/>
                <a:ea typeface="Calibri" panose="020F0502020204030204" pitchFamily="34" charset="0"/>
              </a:rPr>
              <a:t>للمساهمة الجديدة</a:t>
            </a:r>
            <a:endParaRPr lang="ar-EG" sz="2000" dirty="0" smtClean="0">
              <a:solidFill>
                <a:srgbClr val="000000"/>
              </a:solidFill>
              <a:latin typeface="Calibri" panose="020F0502020204030204" pitchFamily="34" charset="0"/>
              <a:ea typeface="Calibri" panose="020F0502020204030204" pitchFamily="34" charset="0"/>
            </a:endParaRPr>
          </a:p>
          <a:p>
            <a:pPr algn="r">
              <a:lnSpc>
                <a:spcPct val="107000"/>
              </a:lnSpc>
              <a:spcAft>
                <a:spcPts val="800"/>
              </a:spcAft>
            </a:pPr>
            <a:r>
              <a:rPr lang="ar-SA" sz="1600" dirty="0">
                <a:solidFill>
                  <a:srgbClr val="000000"/>
                </a:solidFill>
                <a:latin typeface="Calibri" panose="020F0502020204030204" pitchFamily="34" charset="0"/>
                <a:ea typeface="Calibri" panose="020F0502020204030204" pitchFamily="34" charset="0"/>
              </a:rPr>
              <a:t> </a:t>
            </a:r>
            <a:r>
              <a:rPr lang="ar-SA" sz="2000" b="1" dirty="0" smtClean="0">
                <a:solidFill>
                  <a:srgbClr val="000000"/>
                </a:solidFill>
                <a:latin typeface="Calibri" panose="020F0502020204030204" pitchFamily="34" charset="0"/>
                <a:ea typeface="Calibri" panose="020F0502020204030204" pitchFamily="34" charset="0"/>
              </a:rPr>
              <a:t>6 </a:t>
            </a:r>
            <a:r>
              <a:rPr lang="ar-EG" sz="2000" b="1" dirty="0" smtClean="0">
                <a:solidFill>
                  <a:srgbClr val="000000"/>
                </a:solidFill>
                <a:latin typeface="Calibri" panose="020F0502020204030204" pitchFamily="34" charset="0"/>
                <a:ea typeface="Calibri" panose="020F0502020204030204" pitchFamily="34" charset="0"/>
              </a:rPr>
              <a:t>- </a:t>
            </a:r>
            <a:r>
              <a:rPr lang="ar-SA" sz="2000" b="1" dirty="0" smtClean="0">
                <a:solidFill>
                  <a:srgbClr val="000000"/>
                </a:solidFill>
                <a:latin typeface="Calibri" panose="020F0502020204030204" pitchFamily="34" charset="0"/>
                <a:ea typeface="Calibri" panose="020F0502020204030204" pitchFamily="34" charset="0"/>
              </a:rPr>
              <a:t>إعداد </a:t>
            </a:r>
            <a:r>
              <a:rPr lang="ar-SA" sz="2000" b="1" dirty="0">
                <a:solidFill>
                  <a:srgbClr val="000000"/>
                </a:solidFill>
                <a:latin typeface="Calibri" panose="020F0502020204030204" pitchFamily="34" charset="0"/>
                <a:ea typeface="Calibri" panose="020F0502020204030204" pitchFamily="34" charset="0"/>
              </a:rPr>
              <a:t>خطة بحثية مفصلة تتضمن مشكلة البحث وأهميته وأهدافه والمنهجية المقترحة.</a:t>
            </a:r>
            <a:endParaRPr lang="en-US" sz="2000" dirty="0">
              <a:solidFill>
                <a:srgbClr val="000000"/>
              </a:solidFill>
              <a:latin typeface="Calibri" panose="020F0502020204030204" pitchFamily="34" charset="0"/>
              <a:ea typeface="Calibri" panose="020F0502020204030204" pitchFamily="34" charset="0"/>
            </a:endParaRPr>
          </a:p>
          <a:p>
            <a:pPr algn="just"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هذه المهمة تتطلب إعداد خطة بحثية شاملة تحدد مشكلة الدراسة وأهميتها وأهدافها، بالإضافة إلى المنهجية المقترحة لإجراء الدراسة. يجب أن تكون الخطة مفصلة وتتناول جميع عناصر البحث العلمي. هذه المهمة تهدف إلى إعداد خطة بحثية </a:t>
            </a:r>
            <a:r>
              <a:rPr lang="ar-EG" sz="2000" dirty="0" smtClean="0">
                <a:solidFill>
                  <a:srgbClr val="000000"/>
                </a:solidFill>
                <a:latin typeface="Calibri" panose="020F0502020204030204" pitchFamily="34" charset="0"/>
                <a:ea typeface="Calibri" panose="020F0502020204030204" pitchFamily="34" charset="0"/>
              </a:rPr>
              <a:t>كاملة </a:t>
            </a:r>
            <a:r>
              <a:rPr lang="ar-SA" sz="2000" dirty="0" smtClean="0">
                <a:solidFill>
                  <a:srgbClr val="000000"/>
                </a:solidFill>
                <a:latin typeface="Calibri" panose="020F0502020204030204" pitchFamily="34" charset="0"/>
                <a:ea typeface="Calibri" panose="020F0502020204030204" pitchFamily="34" charset="0"/>
              </a:rPr>
              <a:t>وشاملة</a:t>
            </a:r>
            <a:r>
              <a:rPr lang="ar-SA" sz="2000" dirty="0">
                <a:solidFill>
                  <a:srgbClr val="000000"/>
                </a:solidFill>
                <a:latin typeface="Calibri" panose="020F0502020204030204" pitchFamily="34" charset="0"/>
                <a:ea typeface="Calibri" panose="020F0502020204030204" pitchFamily="34" charset="0"/>
              </a:rPr>
              <a:t>، وتتطلب مهارات في التخطيط والتنظيم وتحديد الأهداف والمنهجية البحثية المناسبة.</a:t>
            </a:r>
            <a:endParaRPr lang="en-US" sz="2000" dirty="0">
              <a:solidFill>
                <a:srgbClr val="000000"/>
              </a:solidFill>
              <a:latin typeface="Calibri" panose="020F0502020204030204" pitchFamily="34" charset="0"/>
              <a:ea typeface="Calibri" panose="020F0502020204030204" pitchFamily="34" charset="0"/>
            </a:endParaRPr>
          </a:p>
          <a:p>
            <a:pPr algn="r">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تتضمن هذه الخطة تحديد مشكلة البحث وأهميتها وأهداف البحث بشكل واضح ودقيق، بالإضافة إلى وصف المنهجية البحثية المقترحة.</a:t>
            </a:r>
            <a:endParaRPr lang="en-US" sz="2000" dirty="0">
              <a:solidFill>
                <a:srgbClr val="000000"/>
              </a:solidFill>
              <a:latin typeface="Calibri" panose="020F0502020204030204" pitchFamily="34" charset="0"/>
              <a:ea typeface="Calibri" panose="020F0502020204030204" pitchFamily="34" charset="0"/>
            </a:endParaRPr>
          </a:p>
          <a:p>
            <a:pPr algn="r">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هذه المهمة تعد أساسية في إعداد أي بحث علمي حيث تشكل خارطة الطريق للباحث، وتساعد في توجيه وإدارة عملية البحث بشكل منظم.</a:t>
            </a:r>
            <a:endParaRPr lang="en-US" sz="20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en-US" sz="1600" dirty="0">
              <a:solidFill>
                <a:srgbClr val="000000"/>
              </a:solidFill>
              <a:effectLst/>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04720039"/>
      </p:ext>
    </p:extLst>
  </p:cSld>
  <p:clrMapOvr>
    <a:masterClrMapping/>
  </p:clrMapOvr>
  <p:transition advTm="154712">
    <p:wipe dir="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01782" y="1039091"/>
            <a:ext cx="11651672" cy="5128392"/>
          </a:xfrm>
          <a:prstGeom prst="rect">
            <a:avLst/>
          </a:prstGeom>
        </p:spPr>
        <p:txBody>
          <a:bodyPr wrap="square">
            <a:spAutoFit/>
          </a:bodyPr>
          <a:lstStyle/>
          <a:p>
            <a:pPr algn="r" rtl="1">
              <a:lnSpc>
                <a:spcPct val="107000"/>
              </a:lnSpc>
              <a:spcAft>
                <a:spcPts val="800"/>
              </a:spcAft>
            </a:pPr>
            <a:r>
              <a:rPr lang="en-US" sz="2000" dirty="0">
                <a:solidFill>
                  <a:srgbClr val="000000"/>
                </a:solidFill>
                <a:latin typeface="Calibri" panose="020F0502020204030204" pitchFamily="34" charset="0"/>
                <a:ea typeface="Calibri" panose="020F0502020204030204" pitchFamily="34" charset="0"/>
              </a:rPr>
              <a:t> </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en-US" sz="2000" b="1" dirty="0">
                <a:solidFill>
                  <a:srgbClr val="000000"/>
                </a:solidFill>
                <a:latin typeface="Calibri" panose="020F0502020204030204" pitchFamily="34" charset="0"/>
                <a:ea typeface="Calibri" panose="020F0502020204030204" pitchFamily="34" charset="0"/>
              </a:rPr>
              <a:t>7 </a:t>
            </a:r>
            <a:r>
              <a:rPr lang="ar-SA" sz="2000" b="1" dirty="0">
                <a:solidFill>
                  <a:srgbClr val="000000"/>
                </a:solidFill>
                <a:latin typeface="Calibri" panose="020F0502020204030204" pitchFamily="34" charset="0"/>
                <a:ea typeface="Calibri" panose="020F0502020204030204" pitchFamily="34" charset="0"/>
              </a:rPr>
              <a:t>- عرض ومناقشة أحد المداخل النظرية المرتبطة بموضوع البحث وتحليل مدى ملاءمتها للدراسة.</a:t>
            </a:r>
            <a:endParaRPr lang="en-US" sz="1600" dirty="0">
              <a:solidFill>
                <a:srgbClr val="000000"/>
              </a:solidFill>
              <a:latin typeface="Calibri" panose="020F0502020204030204" pitchFamily="34" charset="0"/>
              <a:ea typeface="Calibri" panose="020F0502020204030204" pitchFamily="34" charset="0"/>
            </a:endParaRPr>
          </a:p>
          <a:p>
            <a:pPr algn="just"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في هذه المهمة، يطلب من الباحث عرض ومناقشة أحد المداخل النظرية ذات </a:t>
            </a:r>
            <a:r>
              <a:rPr lang="ar-SA" sz="2000" dirty="0" smtClean="0">
                <a:solidFill>
                  <a:srgbClr val="000000"/>
                </a:solidFill>
                <a:latin typeface="Calibri" panose="020F0502020204030204" pitchFamily="34" charset="0"/>
                <a:ea typeface="Calibri" panose="020F0502020204030204" pitchFamily="34" charset="0"/>
              </a:rPr>
              <a:t>الصلة </a:t>
            </a:r>
            <a:r>
              <a:rPr lang="ar-SA" sz="2000" dirty="0">
                <a:solidFill>
                  <a:srgbClr val="000000"/>
                </a:solidFill>
                <a:latin typeface="Calibri" panose="020F0502020204030204" pitchFamily="34" charset="0"/>
                <a:ea typeface="Calibri" panose="020F0502020204030204" pitchFamily="34" charset="0"/>
              </a:rPr>
              <a:t>بموضوع البحث وتحليل مدى ملاءمة هذا المدخل النظري للدراسة المقترحة </a:t>
            </a:r>
            <a:r>
              <a:rPr lang="ar-EG" sz="2000" dirty="0" smtClean="0">
                <a:solidFill>
                  <a:srgbClr val="000000"/>
                </a:solidFill>
                <a:latin typeface="Calibri" panose="020F0502020204030204" pitchFamily="34" charset="0"/>
                <a:ea typeface="Calibri" panose="020F0502020204030204" pitchFamily="34" charset="0"/>
              </a:rPr>
              <a:t>.</a:t>
            </a:r>
            <a:r>
              <a:rPr lang="ar-SA" sz="2000" dirty="0" smtClean="0">
                <a:solidFill>
                  <a:srgbClr val="000000"/>
                </a:solidFill>
                <a:latin typeface="Calibri" panose="020F0502020204030204" pitchFamily="34" charset="0"/>
                <a:ea typeface="Calibri" panose="020F0502020204030204" pitchFamily="34" charset="0"/>
              </a:rPr>
              <a:t> </a:t>
            </a:r>
            <a:r>
              <a:rPr lang="ar-SA" sz="2000" dirty="0">
                <a:solidFill>
                  <a:srgbClr val="000000"/>
                </a:solidFill>
                <a:latin typeface="Calibri" panose="020F0502020204030204" pitchFamily="34" charset="0"/>
                <a:ea typeface="Calibri" panose="020F0502020204030204" pitchFamily="34" charset="0"/>
              </a:rPr>
              <a:t>المهمة </a:t>
            </a:r>
            <a:r>
              <a:rPr lang="ar-EG" sz="2000" dirty="0" smtClean="0">
                <a:solidFill>
                  <a:srgbClr val="000000"/>
                </a:solidFill>
                <a:latin typeface="Calibri" panose="020F0502020204030204" pitchFamily="34" charset="0"/>
                <a:ea typeface="Calibri" panose="020F0502020204030204" pitchFamily="34" charset="0"/>
              </a:rPr>
              <a:t>تتطلب</a:t>
            </a:r>
            <a:r>
              <a:rPr lang="ar-SA" sz="2000" dirty="0" smtClean="0">
                <a:solidFill>
                  <a:srgbClr val="000000"/>
                </a:solidFill>
                <a:latin typeface="Calibri" panose="020F0502020204030204" pitchFamily="34" charset="0"/>
                <a:ea typeface="Calibri" panose="020F0502020204030204" pitchFamily="34" charset="0"/>
              </a:rPr>
              <a:t> </a:t>
            </a:r>
            <a:r>
              <a:rPr lang="ar-SA" sz="2000" dirty="0">
                <a:solidFill>
                  <a:srgbClr val="000000"/>
                </a:solidFill>
                <a:latin typeface="Calibri" panose="020F0502020204030204" pitchFamily="34" charset="0"/>
                <a:ea typeface="Calibri" panose="020F0502020204030204" pitchFamily="34" charset="0"/>
              </a:rPr>
              <a:t>مراجعة أدبيات البحث المتعلقة بالموضوع والتعمق في فهم أحد المداخل النظرية ذات </a:t>
            </a:r>
            <a:r>
              <a:rPr lang="ar-SA" sz="2000" dirty="0" smtClean="0">
                <a:solidFill>
                  <a:srgbClr val="000000"/>
                </a:solidFill>
                <a:latin typeface="Calibri" panose="020F0502020204030204" pitchFamily="34" charset="0"/>
                <a:ea typeface="Calibri" panose="020F0502020204030204" pitchFamily="34" charset="0"/>
              </a:rPr>
              <a:t>الصلة</a:t>
            </a:r>
            <a:r>
              <a:rPr lang="ar-EG" sz="2000" dirty="0" smtClean="0">
                <a:solidFill>
                  <a:srgbClr val="000000"/>
                </a:solidFill>
                <a:latin typeface="Calibri" panose="020F0502020204030204" pitchFamily="34" charset="0"/>
                <a:ea typeface="Calibri" panose="020F0502020204030204" pitchFamily="34" charset="0"/>
              </a:rPr>
              <a:t> </a:t>
            </a:r>
            <a:r>
              <a:rPr lang="ar-SA" sz="2000" dirty="0" smtClean="0">
                <a:solidFill>
                  <a:srgbClr val="000000"/>
                </a:solidFill>
                <a:latin typeface="Calibri" panose="020F0502020204030204" pitchFamily="34" charset="0"/>
                <a:ea typeface="Calibri" panose="020F0502020204030204" pitchFamily="34" charset="0"/>
              </a:rPr>
              <a:t>من </a:t>
            </a:r>
            <a:r>
              <a:rPr lang="ar-EG" sz="2000" dirty="0" smtClean="0">
                <a:solidFill>
                  <a:srgbClr val="000000"/>
                </a:solidFill>
                <a:latin typeface="Calibri" panose="020F0502020204030204" pitchFamily="34" charset="0"/>
                <a:ea typeface="Calibri" panose="020F0502020204030204" pitchFamily="34" charset="0"/>
              </a:rPr>
              <a:t>ثم </a:t>
            </a:r>
            <a:r>
              <a:rPr lang="ar-SA" sz="2000" dirty="0" smtClean="0">
                <a:solidFill>
                  <a:srgbClr val="000000"/>
                </a:solidFill>
                <a:latin typeface="Calibri" panose="020F0502020204030204" pitchFamily="34" charset="0"/>
                <a:ea typeface="Calibri" panose="020F0502020204030204" pitchFamily="34" charset="0"/>
              </a:rPr>
              <a:t> </a:t>
            </a:r>
            <a:r>
              <a:rPr lang="ar-SA" sz="2000" dirty="0">
                <a:solidFill>
                  <a:srgbClr val="000000"/>
                </a:solidFill>
                <a:latin typeface="Calibri" panose="020F0502020204030204" pitchFamily="34" charset="0"/>
                <a:ea typeface="Calibri" panose="020F0502020204030204" pitchFamily="34" charset="0"/>
              </a:rPr>
              <a:t>عرض هذا المدخل النظري وتحليل مدى ملاءمته للدراسة المقترحة من حيث قدرته على تفسير ظواهر البحث وتوجيه هذه المهمة </a:t>
            </a:r>
            <a:r>
              <a:rPr lang="ar-EG" sz="2000" dirty="0" smtClean="0">
                <a:solidFill>
                  <a:srgbClr val="000000"/>
                </a:solidFill>
                <a:latin typeface="Calibri" panose="020F0502020204030204" pitchFamily="34" charset="0"/>
                <a:ea typeface="Calibri" panose="020F0502020204030204" pitchFamily="34" charset="0"/>
              </a:rPr>
              <a:t>ي</a:t>
            </a:r>
            <a:r>
              <a:rPr lang="ar-SA" sz="2000" dirty="0" smtClean="0">
                <a:solidFill>
                  <a:srgbClr val="000000"/>
                </a:solidFill>
                <a:latin typeface="Calibri" panose="020F0502020204030204" pitchFamily="34" charset="0"/>
                <a:ea typeface="Calibri" panose="020F0502020204030204" pitchFamily="34" charset="0"/>
              </a:rPr>
              <a:t>ساعد </a:t>
            </a:r>
            <a:r>
              <a:rPr lang="ar-SA" sz="2000" dirty="0">
                <a:solidFill>
                  <a:srgbClr val="000000"/>
                </a:solidFill>
                <a:latin typeface="Calibri" panose="020F0502020204030204" pitchFamily="34" charset="0"/>
                <a:ea typeface="Calibri" panose="020F0502020204030204" pitchFamily="34" charset="0"/>
              </a:rPr>
              <a:t>في إرساء الأساس النظري للبحث وربطة بالنظريات المتعارف عليها في </a:t>
            </a:r>
            <a:r>
              <a:rPr lang="ar-SA" sz="2000" dirty="0" smtClean="0">
                <a:solidFill>
                  <a:srgbClr val="000000"/>
                </a:solidFill>
                <a:latin typeface="Calibri" panose="020F0502020204030204" pitchFamily="34" charset="0"/>
                <a:ea typeface="Calibri" panose="020F0502020204030204" pitchFamily="34" charset="0"/>
              </a:rPr>
              <a:t>المجال</a:t>
            </a:r>
            <a:r>
              <a:rPr lang="ar-EG" sz="2000" dirty="0" smtClean="0">
                <a:solidFill>
                  <a:srgbClr val="000000"/>
                </a:solidFill>
                <a:latin typeface="Calibri" panose="020F0502020204030204" pitchFamily="34" charset="0"/>
                <a:ea typeface="Calibri" panose="020F0502020204030204" pitchFamily="34" charset="0"/>
              </a:rPr>
              <a:t>.</a:t>
            </a:r>
          </a:p>
          <a:p>
            <a:pPr algn="r" rtl="1">
              <a:lnSpc>
                <a:spcPct val="107000"/>
              </a:lnSpc>
              <a:spcAft>
                <a:spcPts val="800"/>
              </a:spcAft>
            </a:pPr>
            <a:r>
              <a:rPr lang="en-US" sz="2000" dirty="0">
                <a:solidFill>
                  <a:srgbClr val="000000"/>
                </a:solidFill>
                <a:latin typeface="Calibri" panose="020F0502020204030204" pitchFamily="34" charset="0"/>
                <a:ea typeface="Calibri" panose="020F0502020204030204" pitchFamily="34" charset="0"/>
              </a:rPr>
              <a:t> </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en-US" sz="2000" b="1" dirty="0">
                <a:solidFill>
                  <a:srgbClr val="000000"/>
                </a:solidFill>
                <a:latin typeface="Calibri" panose="020F0502020204030204" pitchFamily="34" charset="0"/>
                <a:ea typeface="Calibri" panose="020F0502020204030204" pitchFamily="34" charset="0"/>
              </a:rPr>
              <a:t>8</a:t>
            </a:r>
            <a:r>
              <a:rPr lang="ar-SA" sz="2000" b="1" dirty="0">
                <a:solidFill>
                  <a:srgbClr val="000000"/>
                </a:solidFill>
                <a:latin typeface="Calibri" panose="020F0502020204030204" pitchFamily="34" charset="0"/>
                <a:ea typeface="Calibri" panose="020F0502020204030204" pitchFamily="34" charset="0"/>
              </a:rPr>
              <a:t> - إعداد مقترح بحثي كامل يتضمن جميع عناصر البحث العلمي.</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هذه المهمة لتطلب إعداد مقترح بحثي  شامل يشتمل على جميع العناصر الأساسية للبحث العلمي، مثل المقدمة والإطار النظري والمنهجية والنتائج المتوقعة والجدول الزمني وغيرها.</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smtClean="0">
                <a:solidFill>
                  <a:srgbClr val="000000"/>
                </a:solidFill>
                <a:latin typeface="Calibri" panose="020F0502020204030204" pitchFamily="34" charset="0"/>
                <a:ea typeface="Calibri" panose="020F0502020204030204" pitchFamily="34" charset="0"/>
              </a:rPr>
              <a:t>إعداد </a:t>
            </a:r>
            <a:r>
              <a:rPr lang="ar-SA" sz="2000" dirty="0">
                <a:solidFill>
                  <a:srgbClr val="000000"/>
                </a:solidFill>
                <a:latin typeface="Calibri" panose="020F0502020204030204" pitchFamily="34" charset="0"/>
                <a:ea typeface="Calibri" panose="020F0502020204030204" pitchFamily="34" charset="0"/>
              </a:rPr>
              <a:t>مقترح </a:t>
            </a:r>
            <a:r>
              <a:rPr lang="ar-EG" sz="2000" dirty="0" smtClean="0">
                <a:solidFill>
                  <a:srgbClr val="000000"/>
                </a:solidFill>
                <a:latin typeface="Calibri" panose="020F0502020204030204" pitchFamily="34" charset="0"/>
                <a:ea typeface="Calibri" panose="020F0502020204030204" pitchFamily="34" charset="0"/>
              </a:rPr>
              <a:t>بحثي</a:t>
            </a:r>
            <a:r>
              <a:rPr lang="ar-SA" sz="2000" dirty="0" smtClean="0">
                <a:solidFill>
                  <a:srgbClr val="000000"/>
                </a:solidFill>
                <a:latin typeface="Calibri" panose="020F0502020204030204" pitchFamily="34" charset="0"/>
                <a:ea typeface="Calibri" panose="020F0502020204030204" pitchFamily="34" charset="0"/>
              </a:rPr>
              <a:t> </a:t>
            </a:r>
            <a:r>
              <a:rPr lang="ar-SA" sz="2000" dirty="0">
                <a:solidFill>
                  <a:srgbClr val="000000"/>
                </a:solidFill>
                <a:latin typeface="Calibri" panose="020F0502020204030204" pitchFamily="34" charset="0"/>
                <a:ea typeface="Calibri" panose="020F0502020204030204" pitchFamily="34" charset="0"/>
              </a:rPr>
              <a:t>كامل هو أحد المتطلبات الأساسية لإجراء أي بحث علمي، حيث يساعد في تحديد الخطوات والمراحل البحثية بشكل واضح.</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ar-EG" sz="2000" dirty="0" smtClean="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en-US" sz="1600" dirty="0">
              <a:solidFill>
                <a:srgbClr val="000000"/>
              </a:solidFill>
              <a:effectLst/>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71536275"/>
      </p:ext>
    </p:extLst>
  </p:cSld>
  <p:clrMapOvr>
    <a:masterClrMapping/>
  </p:clrMapOvr>
  <p:transition advTm="111514">
    <p:wipe dir="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01782" y="1039091"/>
            <a:ext cx="11651672" cy="5004255"/>
          </a:xfrm>
          <a:prstGeom prst="rect">
            <a:avLst/>
          </a:prstGeom>
        </p:spPr>
        <p:txBody>
          <a:bodyPr wrap="square">
            <a:spAutoFit/>
          </a:bodyPr>
          <a:lstStyle/>
          <a:p>
            <a:pPr algn="r" rtl="1">
              <a:lnSpc>
                <a:spcPct val="107000"/>
              </a:lnSpc>
              <a:spcAft>
                <a:spcPts val="800"/>
              </a:spcAft>
            </a:pPr>
            <a:r>
              <a:rPr lang="en-US" sz="2000" dirty="0">
                <a:solidFill>
                  <a:srgbClr val="000000"/>
                </a:solidFill>
                <a:latin typeface="Calibri" panose="020F0502020204030204" pitchFamily="34" charset="0"/>
                <a:ea typeface="Calibri" panose="020F0502020204030204" pitchFamily="34" charset="0"/>
              </a:rPr>
              <a:t> </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9-  تحليل إحدى الدراسات السابقة في ضوء نظريات وأطر نظرية معينة.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يطلب من الباحث تحليل دراسة سابقة ذات صلة بموضوع بحثك باستخدام نظريات وأطر نظرية محددة.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و المهمة تتطلب مراجعة دراسة سابقة في مجال البحث والتحليل الناقد لها في ضوء نظريات وأطر نظرية </a:t>
            </a:r>
            <a:r>
              <a:rPr lang="ar-SA" sz="2000" dirty="0" smtClean="0">
                <a:solidFill>
                  <a:srgbClr val="000000"/>
                </a:solidFill>
                <a:latin typeface="Calibri" panose="020F0502020204030204" pitchFamily="34" charset="0"/>
                <a:ea typeface="Calibri" panose="020F0502020204030204" pitchFamily="34" charset="0"/>
              </a:rPr>
              <a:t>محددة</a:t>
            </a:r>
            <a:r>
              <a:rPr lang="ar-EG" sz="2000" dirty="0" smtClean="0">
                <a:solidFill>
                  <a:srgbClr val="000000"/>
                </a:solidFill>
                <a:latin typeface="Calibri" panose="020F0502020204030204" pitchFamily="34" charset="0"/>
                <a:ea typeface="Calibri" panose="020F0502020204030204" pitchFamily="34" charset="0"/>
              </a:rPr>
              <a:t> </a:t>
            </a:r>
            <a:r>
              <a:rPr lang="ar-SA" sz="2000" dirty="0" smtClean="0">
                <a:solidFill>
                  <a:srgbClr val="000000"/>
                </a:solidFill>
                <a:latin typeface="Calibri" panose="020F0502020204030204" pitchFamily="34" charset="0"/>
                <a:ea typeface="Calibri" panose="020F0502020204030204" pitchFamily="34" charset="0"/>
              </a:rPr>
              <a:t>يساعد </a:t>
            </a:r>
            <a:r>
              <a:rPr lang="ar-SA" sz="2000" dirty="0">
                <a:solidFill>
                  <a:srgbClr val="000000"/>
                </a:solidFill>
                <a:latin typeface="Calibri" panose="020F0502020204030204" pitchFamily="34" charset="0"/>
                <a:ea typeface="Calibri" panose="020F0502020204030204" pitchFamily="34" charset="0"/>
              </a:rPr>
              <a:t>هذا التحليل في فهم كيفية ربط الدراسات السابقة بالنظريات والأطر النظرية ذات الصلة، وتقييم مدى ملاءمتها </a:t>
            </a:r>
            <a:r>
              <a:rPr lang="ar-SA" sz="2000" dirty="0" smtClean="0">
                <a:solidFill>
                  <a:srgbClr val="000000"/>
                </a:solidFill>
                <a:latin typeface="Calibri" panose="020F0502020204030204" pitchFamily="34" charset="0"/>
                <a:ea typeface="Calibri" panose="020F0502020204030204" pitchFamily="34" charset="0"/>
              </a:rPr>
              <a:t>وإسهامها</a:t>
            </a:r>
            <a:r>
              <a:rPr lang="ar-EG" sz="2000" dirty="0" smtClean="0">
                <a:solidFill>
                  <a:srgbClr val="000000"/>
                </a:solidFill>
                <a:latin typeface="Calibri" panose="020F0502020204030204" pitchFamily="34" charset="0"/>
                <a:ea typeface="Calibri" panose="020F0502020204030204" pitchFamily="34" charset="0"/>
              </a:rPr>
              <a:t> </a:t>
            </a:r>
            <a:r>
              <a:rPr lang="ar-SA" sz="2000" dirty="0" smtClean="0">
                <a:solidFill>
                  <a:srgbClr val="000000"/>
                </a:solidFill>
                <a:latin typeface="Calibri" panose="020F0502020204030204" pitchFamily="34" charset="0"/>
                <a:ea typeface="Calibri" panose="020F0502020204030204" pitchFamily="34" charset="0"/>
              </a:rPr>
              <a:t>في </a:t>
            </a:r>
            <a:r>
              <a:rPr lang="ar-SA" sz="2000" dirty="0">
                <a:solidFill>
                  <a:srgbClr val="000000"/>
                </a:solidFill>
                <a:latin typeface="Calibri" panose="020F0502020204030204" pitchFamily="34" charset="0"/>
                <a:ea typeface="Calibri" panose="020F0502020204030204" pitchFamily="34" charset="0"/>
              </a:rPr>
              <a:t>تفسير ظواهر </a:t>
            </a:r>
            <a:r>
              <a:rPr lang="ar-SA" sz="2000" dirty="0" smtClean="0">
                <a:solidFill>
                  <a:srgbClr val="000000"/>
                </a:solidFill>
                <a:latin typeface="Calibri" panose="020F0502020204030204" pitchFamily="34" charset="0"/>
                <a:ea typeface="Calibri" panose="020F0502020204030204" pitchFamily="34" charset="0"/>
              </a:rPr>
              <a:t>البحث</a:t>
            </a:r>
            <a:r>
              <a:rPr lang="ar-EG" sz="2000" dirty="0" smtClean="0">
                <a:solidFill>
                  <a:srgbClr val="000000"/>
                </a:solidFill>
                <a:latin typeface="Calibri" panose="020F0502020204030204" pitchFamily="34" charset="0"/>
                <a:ea typeface="Calibri" panose="020F0502020204030204" pitchFamily="34" charset="0"/>
              </a:rPr>
              <a:t>.</a:t>
            </a:r>
          </a:p>
          <a:p>
            <a:pPr algn="r" rtl="1">
              <a:lnSpc>
                <a:spcPct val="107000"/>
              </a:lnSpc>
              <a:spcAft>
                <a:spcPts val="800"/>
              </a:spcAft>
            </a:pPr>
            <a:r>
              <a:rPr lang="ar-SA" sz="2000" b="1" dirty="0" smtClean="0">
                <a:solidFill>
                  <a:srgbClr val="000000"/>
                </a:solidFill>
                <a:latin typeface="Calibri" panose="020F0502020204030204" pitchFamily="34" charset="0"/>
                <a:ea typeface="Calibri" panose="020F0502020204030204" pitchFamily="34" charset="0"/>
              </a:rPr>
              <a:t> </a:t>
            </a:r>
            <a:r>
              <a:rPr lang="ar-SA" sz="2000" b="1" dirty="0">
                <a:solidFill>
                  <a:srgbClr val="000000"/>
                </a:solidFill>
                <a:latin typeface="Calibri" panose="020F0502020204030204" pitchFamily="34" charset="0"/>
                <a:ea typeface="Calibri" panose="020F0502020204030204" pitchFamily="34" charset="0"/>
              </a:rPr>
              <a:t>10-  اعداد ملخص تنفيذي لأحد المشاريع البحثية الحديثة في مجال التخصص.</a:t>
            </a:r>
            <a:endParaRPr lang="en-US" sz="16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يطلب من الباحث إعداد ملخص تنفيذي لأحد المشاريع البحثية الحديثة ذات الصلة بمجال تخصصك ذه المهمة تتطلب </a:t>
            </a:r>
            <a:r>
              <a:rPr lang="ar-SA" sz="2000" dirty="0" smtClean="0">
                <a:solidFill>
                  <a:srgbClr val="000000"/>
                </a:solidFill>
                <a:latin typeface="Calibri" panose="020F0502020204030204" pitchFamily="34" charset="0"/>
                <a:ea typeface="Calibri" panose="020F0502020204030204" pitchFamily="34" charset="0"/>
              </a:rPr>
              <a:t>البحث</a:t>
            </a:r>
            <a:r>
              <a:rPr lang="ar-EG" sz="2000" dirty="0" smtClean="0">
                <a:solidFill>
                  <a:srgbClr val="000000"/>
                </a:solidFill>
                <a:latin typeface="Calibri" panose="020F0502020204030204" pitchFamily="34" charset="0"/>
                <a:ea typeface="Calibri" panose="020F0502020204030204" pitchFamily="34" charset="0"/>
              </a:rPr>
              <a:t> </a:t>
            </a:r>
            <a:r>
              <a:rPr lang="ar-SA" sz="2000" dirty="0" smtClean="0">
                <a:solidFill>
                  <a:srgbClr val="000000"/>
                </a:solidFill>
                <a:latin typeface="Calibri" panose="020F0502020204030204" pitchFamily="34" charset="0"/>
                <a:ea typeface="Calibri" panose="020F0502020204030204" pitchFamily="34" charset="0"/>
              </a:rPr>
              <a:t>والاطلاع </a:t>
            </a:r>
            <a:r>
              <a:rPr lang="ar-SA" sz="2000" dirty="0">
                <a:solidFill>
                  <a:srgbClr val="000000"/>
                </a:solidFill>
                <a:latin typeface="Calibri" panose="020F0502020204030204" pitchFamily="34" charset="0"/>
                <a:ea typeface="Calibri" panose="020F0502020204030204" pitchFamily="34" charset="0"/>
              </a:rPr>
              <a:t>على أحد المشاريع البحثية الحديثة في مجال التخصص، ثم إعداد ملخص تنفيذي </a:t>
            </a:r>
            <a:r>
              <a:rPr lang="ar-SA" sz="2000" dirty="0" smtClean="0">
                <a:solidFill>
                  <a:srgbClr val="000000"/>
                </a:solidFill>
                <a:latin typeface="Calibri" panose="020F0502020204030204" pitchFamily="34" charset="0"/>
                <a:ea typeface="Calibri" panose="020F0502020204030204" pitchFamily="34" charset="0"/>
              </a:rPr>
              <a:t>له</a:t>
            </a:r>
            <a:r>
              <a:rPr lang="ar-EG" sz="2000" dirty="0" smtClean="0">
                <a:solidFill>
                  <a:srgbClr val="000000"/>
                </a:solidFill>
                <a:latin typeface="Calibri" panose="020F0502020204030204" pitchFamily="34" charset="0"/>
                <a:ea typeface="Calibri" panose="020F0502020204030204" pitchFamily="34" charset="0"/>
              </a:rPr>
              <a:t>.</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الملخص التنفيذي يجب أن يكون موجزا ودقيقا ويسلط الضوء على الجوانب الرئيسية </a:t>
            </a:r>
            <a:r>
              <a:rPr lang="ar-SA" sz="2000">
                <a:solidFill>
                  <a:srgbClr val="000000"/>
                </a:solidFill>
                <a:latin typeface="Calibri" panose="020F0502020204030204" pitchFamily="34" charset="0"/>
                <a:ea typeface="Calibri" panose="020F0502020204030204" pitchFamily="34" charset="0"/>
              </a:rPr>
              <a:t>للمشروع </a:t>
            </a:r>
            <a:r>
              <a:rPr lang="ar-SA" sz="2000" smtClean="0">
                <a:solidFill>
                  <a:srgbClr val="000000"/>
                </a:solidFill>
                <a:latin typeface="Calibri" panose="020F0502020204030204" pitchFamily="34" charset="0"/>
                <a:ea typeface="Calibri" panose="020F0502020204030204" pitchFamily="34" charset="0"/>
              </a:rPr>
              <a:t>البح</a:t>
            </a:r>
            <a:r>
              <a:rPr lang="ar-EG" sz="2000" smtClean="0">
                <a:solidFill>
                  <a:srgbClr val="000000"/>
                </a:solidFill>
                <a:latin typeface="Calibri" panose="020F0502020204030204" pitchFamily="34" charset="0"/>
                <a:ea typeface="Calibri" panose="020F0502020204030204" pitchFamily="34" charset="0"/>
              </a:rPr>
              <a:t>ث</a:t>
            </a:r>
            <a:r>
              <a:rPr lang="ar-SA" sz="2000" smtClean="0">
                <a:solidFill>
                  <a:srgbClr val="000000"/>
                </a:solidFill>
                <a:latin typeface="Calibri" panose="020F0502020204030204" pitchFamily="34" charset="0"/>
                <a:ea typeface="Calibri" panose="020F0502020204030204" pitchFamily="34" charset="0"/>
              </a:rPr>
              <a:t>ي </a:t>
            </a:r>
            <a:r>
              <a:rPr lang="ar-SA" sz="2000" dirty="0">
                <a:solidFill>
                  <a:srgbClr val="000000"/>
                </a:solidFill>
                <a:latin typeface="Calibri" panose="020F0502020204030204" pitchFamily="34" charset="0"/>
                <a:ea typeface="Calibri" panose="020F0502020204030204" pitchFamily="34" charset="0"/>
              </a:rPr>
              <a:t>كالأهداف </a:t>
            </a:r>
            <a:r>
              <a:rPr lang="ar-SA" sz="2000" dirty="0" smtClean="0">
                <a:solidFill>
                  <a:srgbClr val="000000"/>
                </a:solidFill>
                <a:latin typeface="Calibri" panose="020F0502020204030204" pitchFamily="34" charset="0"/>
                <a:ea typeface="Calibri" panose="020F0502020204030204" pitchFamily="34" charset="0"/>
              </a:rPr>
              <a:t>والمنهجية</a:t>
            </a:r>
            <a:r>
              <a:rPr lang="ar-EG" sz="2000" dirty="0" smtClean="0">
                <a:solidFill>
                  <a:srgbClr val="000000"/>
                </a:solidFill>
                <a:latin typeface="Calibri" panose="020F0502020204030204" pitchFamily="34" charset="0"/>
                <a:ea typeface="Calibri" panose="020F0502020204030204" pitchFamily="34" charset="0"/>
              </a:rPr>
              <a:t> </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والنتائج والتوصيات</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ar-EG" sz="2000" dirty="0" smtClean="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en-US" sz="1600" dirty="0">
              <a:solidFill>
                <a:srgbClr val="000000"/>
              </a:solidFill>
              <a:effectLst/>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88734572"/>
      </p:ext>
    </p:extLst>
  </p:cSld>
  <p:clrMapOvr>
    <a:masterClrMapping/>
  </p:clrMapOvr>
  <p:transition advTm="100192">
    <p:wipe dir="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402546"/>
          </a:xfrm>
          <a:prstGeom prst="rect">
            <a:avLst/>
          </a:prstGeom>
        </p:spPr>
        <p:txBody>
          <a:bodyPr wrap="square">
            <a:spAutoFit/>
          </a:bodyPr>
          <a:lstStyle/>
          <a:p>
            <a:pPr algn="r">
              <a:lnSpc>
                <a:spcPct val="120000"/>
              </a:lnSpc>
            </a:pPr>
            <a:r>
              <a:rPr lang="ar-JO" b="1" dirty="0">
                <a:effectLst>
                  <a:outerShdw blurRad="38100" dist="38100" dir="2700000" algn="tl">
                    <a:srgbClr val="000000">
                      <a:alpha val="43137"/>
                    </a:srgbClr>
                  </a:outerShdw>
                </a:effectLst>
                <a:latin typeface="Alexandria" charset="0"/>
                <a:cs typeface="Alexandria" charset="0"/>
              </a:rPr>
              <a:t>طرق التقييم في مقرر قضايا بحثية 3</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86620C4-8864-C323-37BF-9B37984622E5}"/>
              </a:ext>
            </a:extLst>
          </p:cNvPr>
          <p:cNvSpPr txBox="1"/>
          <p:nvPr/>
        </p:nvSpPr>
        <p:spPr>
          <a:xfrm>
            <a:off x="1547446" y="2208628"/>
            <a:ext cx="3924886" cy="2862322"/>
          </a:xfrm>
          <a:prstGeom prst="rect">
            <a:avLst/>
          </a:prstGeom>
          <a:noFill/>
        </p:spPr>
        <p:txBody>
          <a:bodyPr wrap="square" rtlCol="0">
            <a:spAutoFit/>
          </a:bodyPr>
          <a:lstStyle/>
          <a:p>
            <a:pPr algn="r"/>
            <a:r>
              <a:rPr lang="ar-JO" b="1" dirty="0"/>
              <a:t>سيقوم مدرس المادة باعطاء مهام اسبوعية </a:t>
            </a:r>
            <a:endParaRPr lang="ar-EG" b="1" dirty="0" smtClean="0"/>
          </a:p>
          <a:p>
            <a:pPr algn="r"/>
            <a:r>
              <a:rPr lang="ar-EG" b="1" dirty="0" smtClean="0"/>
              <a:t>يرجي</a:t>
            </a:r>
            <a:r>
              <a:rPr lang="ar-JO" b="1" dirty="0" smtClean="0"/>
              <a:t> </a:t>
            </a:r>
            <a:r>
              <a:rPr lang="ar-JO" b="1" dirty="0"/>
              <a:t>من </a:t>
            </a:r>
            <a:r>
              <a:rPr lang="ar-EG" b="1" dirty="0" smtClean="0"/>
              <a:t>الباحثين</a:t>
            </a:r>
            <a:r>
              <a:rPr lang="ar-JO" b="1" dirty="0" smtClean="0"/>
              <a:t> </a:t>
            </a:r>
            <a:r>
              <a:rPr lang="ar-JO" b="1" dirty="0"/>
              <a:t>مراعاة مايلي :</a:t>
            </a:r>
          </a:p>
          <a:p>
            <a:pPr algn="r"/>
            <a:r>
              <a:rPr lang="ar-JO" b="1" dirty="0"/>
              <a:t>1-عمل فيديو مدته من 5- 10 دقائق في احد الموضوعات المرتبطه بالمقرر.</a:t>
            </a:r>
          </a:p>
          <a:p>
            <a:pPr algn="r"/>
            <a:r>
              <a:rPr lang="ar-JO" b="1" dirty="0"/>
              <a:t>2- يجب على الباحث الالتزام بالعنوان المحدد في المهمه المطلوبه </a:t>
            </a:r>
            <a:r>
              <a:rPr lang="ar-EG" b="1" dirty="0"/>
              <a:t>.</a:t>
            </a:r>
            <a:r>
              <a:rPr lang="ar-JO" b="1" dirty="0" smtClean="0"/>
              <a:t> </a:t>
            </a:r>
            <a:endParaRPr lang="ar-EG" b="1" dirty="0" smtClean="0"/>
          </a:p>
          <a:p>
            <a:pPr algn="r"/>
            <a:r>
              <a:rPr lang="ar-JO" b="1" dirty="0" smtClean="0"/>
              <a:t>3- </a:t>
            </a:r>
            <a:r>
              <a:rPr lang="ar-JO" b="1" dirty="0"/>
              <a:t>اذا لم يتم الرد ع المهمة الاسبوعية بنفس الاسبوع ستفقد درجة التقييم.</a:t>
            </a:r>
          </a:p>
          <a:p>
            <a:pPr algn="r"/>
            <a:r>
              <a:rPr lang="ar-JO" b="1" dirty="0"/>
              <a:t>4- درجة التقييم تقسم الى قسمين نصف العلامة للملف المطلوب تسليمه والنصف الاخر للفيديو.</a:t>
            </a:r>
            <a:endParaRPr lang="en-US" b="1" dirty="0"/>
          </a:p>
        </p:txBody>
      </p:sp>
    </p:spTree>
    <p:extLst>
      <p:ext uri="{BB962C8B-B14F-4D97-AF65-F5344CB8AC3E}">
        <p14:creationId xmlns:p14="http://schemas.microsoft.com/office/powerpoint/2010/main" val="1735541878"/>
      </p:ext>
    </p:extLst>
  </p:cSld>
  <p:clrMapOvr>
    <a:masterClrMapping/>
  </p:clrMapOvr>
  <p:transition spd="slow" advTm="31370">
    <p:comb/>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90529" y="5209309"/>
            <a:ext cx="10319035" cy="1569660"/>
          </a:xfrm>
          <a:prstGeom prst="rect">
            <a:avLst/>
          </a:prstGeom>
          <a:noFill/>
        </p:spPr>
        <p:txBody>
          <a:bodyPr wrap="square" rtlCol="0">
            <a:spAutoFit/>
          </a:bodyPr>
          <a:lstStyle/>
          <a:p>
            <a:r>
              <a:rPr lang="en-US" sz="4800" b="1" dirty="0">
                <a:solidFill>
                  <a:schemeClr val="bg1"/>
                </a:solidFill>
                <a:latin typeface="Alexandria" charset="0"/>
                <a:cs typeface="Alexandria" charset="0"/>
              </a:rPr>
              <a:t>Prepared </a:t>
            </a:r>
            <a:r>
              <a:rPr lang="en-US" sz="4800" b="1" dirty="0" smtClean="0">
                <a:solidFill>
                  <a:schemeClr val="bg1"/>
                </a:solidFill>
                <a:latin typeface="Alexandria" charset="0"/>
                <a:cs typeface="Alexandria" charset="0"/>
              </a:rPr>
              <a:t>by</a:t>
            </a:r>
            <a:r>
              <a:rPr lang="ar-EG" sz="4800" b="1" dirty="0" smtClean="0">
                <a:solidFill>
                  <a:schemeClr val="bg1"/>
                </a:solidFill>
                <a:latin typeface="Alexandria" charset="0"/>
                <a:cs typeface="Alexandria" charset="0"/>
              </a:rPr>
              <a:t>:</a:t>
            </a:r>
            <a:r>
              <a:rPr lang="en-US" sz="4800" b="1" dirty="0" smtClean="0">
                <a:solidFill>
                  <a:schemeClr val="bg1"/>
                </a:solidFill>
                <a:latin typeface="Alexandria" charset="0"/>
                <a:cs typeface="Alexandria" charset="0"/>
              </a:rPr>
              <a:t> </a:t>
            </a:r>
            <a:r>
              <a:rPr lang="en-US" sz="4000" dirty="0" err="1">
                <a:solidFill>
                  <a:schemeClr val="bg1"/>
                </a:solidFill>
                <a:latin typeface="Alexandria" charset="0"/>
                <a:cs typeface="Alexandria" charset="0"/>
              </a:rPr>
              <a:t>Dr</a:t>
            </a:r>
            <a:r>
              <a:rPr lang="en-GB" sz="4000" dirty="0">
                <a:solidFill>
                  <a:schemeClr val="bg1"/>
                </a:solidFill>
                <a:latin typeface="Alexandria" charset="0"/>
                <a:cs typeface="Alexandria" charset="0"/>
              </a:rPr>
              <a:t>. </a:t>
            </a:r>
            <a:r>
              <a:rPr lang="en-GB" sz="4000" dirty="0" smtClean="0">
                <a:solidFill>
                  <a:schemeClr val="bg1"/>
                </a:solidFill>
                <a:latin typeface="Alexandria" charset="0"/>
                <a:cs typeface="Alexandria" charset="0"/>
              </a:rPr>
              <a:t>Muhammad </a:t>
            </a:r>
            <a:r>
              <a:rPr lang="en-GB" sz="4000" dirty="0" err="1">
                <a:solidFill>
                  <a:schemeClr val="bg1"/>
                </a:solidFill>
                <a:latin typeface="Alexandria" charset="0"/>
                <a:cs typeface="Alexandria" charset="0"/>
              </a:rPr>
              <a:t>Alkhuly</a:t>
            </a:r>
            <a:endParaRPr lang="en-GB" sz="4000" dirty="0">
              <a:solidFill>
                <a:schemeClr val="bg1"/>
              </a:solidFill>
              <a:latin typeface="Alexandria" charset="0"/>
              <a:cs typeface="Alexandria" charset="0"/>
            </a:endParaRPr>
          </a:p>
          <a:p>
            <a:r>
              <a:rPr lang="en-US" sz="4800" b="1" dirty="0" smtClean="0">
                <a:solidFill>
                  <a:schemeClr val="bg1"/>
                </a:solidFill>
                <a:latin typeface="Alexandria" charset="0"/>
                <a:cs typeface="Alexandria" charset="0"/>
              </a:rPr>
              <a:t>Thank </a:t>
            </a:r>
            <a:r>
              <a:rPr lang="en-US" sz="4800" b="1" dirty="0">
                <a:solidFill>
                  <a:schemeClr val="bg1"/>
                </a:solidFill>
                <a:latin typeface="Alexandria" charset="0"/>
                <a:cs typeface="Alexandria" charset="0"/>
              </a:rPr>
              <a:t>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889"/>
    </mc:Choice>
    <mc:Fallback xmlns="">
      <p:transition spd="slow" advTm="67889"/>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3.5|5.5|0.6|0.6|0.4|0.3|0.3|0.7|0.5|29.2|2|2.9"/>
</p:tagLst>
</file>

<file path=ppt/tags/tag2.xml><?xml version="1.0" encoding="utf-8"?>
<p:tagLst xmlns:a="http://schemas.openxmlformats.org/drawingml/2006/main" xmlns:r="http://schemas.openxmlformats.org/officeDocument/2006/relationships" xmlns:p="http://schemas.openxmlformats.org/presentationml/2006/main">
  <p:tag name="TIMING" val="|1.8|0.7|0.7|10.8"/>
</p:tagLst>
</file>

<file path=ppt/tags/tag3.xml><?xml version="1.0" encoding="utf-8"?>
<p:tagLst xmlns:a="http://schemas.openxmlformats.org/drawingml/2006/main" xmlns:r="http://schemas.openxmlformats.org/officeDocument/2006/relationships" xmlns:p="http://schemas.openxmlformats.org/presentationml/2006/main">
  <p:tag name="TIMING" val="|1.9|2.4|4.8|5.5|3.9|3.6|9.4"/>
</p:tagLst>
</file>

<file path=ppt/tags/tag4.xml><?xml version="1.0" encoding="utf-8"?>
<p:tagLst xmlns:a="http://schemas.openxmlformats.org/drawingml/2006/main" xmlns:r="http://schemas.openxmlformats.org/officeDocument/2006/relationships" xmlns:p="http://schemas.openxmlformats.org/presentationml/2006/main">
  <p:tag name="TIMING" val="|2|13|2.6|3.9|10.6"/>
</p:tagLst>
</file>

<file path=ppt/tags/tag5.xml><?xml version="1.0" encoding="utf-8"?>
<p:tagLst xmlns:a="http://schemas.openxmlformats.org/drawingml/2006/main" xmlns:r="http://schemas.openxmlformats.org/officeDocument/2006/relationships" xmlns:p="http://schemas.openxmlformats.org/presentationml/2006/main">
  <p:tag name="TIMING" val="|2|13.3|2.6|12.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http://schemas.microsoft.com/office/infopath/2007/PartnerControls"/>
    <ds:schemaRef ds:uri="http://schemas.openxmlformats.org/package/2006/metadata/core-properties"/>
    <ds:schemaRef ds:uri="http://purl.org/dc/terms/"/>
    <ds:schemaRef ds:uri="49100919-8a76-4266-be0c-7dc583902cb4"/>
    <ds:schemaRef ds:uri="http://schemas.microsoft.com/office/2006/documentManagement/types"/>
    <ds:schemaRef ds:uri="http://purl.org/dc/dcmitype/"/>
    <ds:schemaRef ds:uri="d13aca44-ef33-4cf4-9980-7f0b00e6eeb9"/>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31F6168D-0B58-43F3-A36E-8BD997BABF5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3235</TotalTime>
  <Words>5006</Words>
  <Application>Microsoft Office PowerPoint</Application>
  <PresentationFormat>Widescreen</PresentationFormat>
  <Paragraphs>658</Paragraphs>
  <Slides>63</Slides>
  <Notes>45</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63</vt:i4>
      </vt:variant>
    </vt:vector>
  </HeadingPairs>
  <TitlesOfParts>
    <vt:vector size="78" baseType="lpstr">
      <vt:lpstr>MS Gothic</vt:lpstr>
      <vt:lpstr>Alexandria</vt:lpstr>
      <vt:lpstr>Arial</vt:lpstr>
      <vt:lpstr>Calibri</vt:lpstr>
      <vt:lpstr>Calibri Light</vt:lpstr>
      <vt:lpstr>Cambria</vt:lpstr>
      <vt:lpstr>fkGrotesk</vt:lpstr>
      <vt:lpstr>MS Mincho</vt:lpstr>
      <vt:lpstr>Simplified Arabic</vt:lpstr>
      <vt:lpstr>Symbol</vt:lpstr>
      <vt:lpstr>Tempus Sans ITC</vt:lpstr>
      <vt:lpstr>Times New Roman</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محتويات خطة البحث</vt:lpstr>
      <vt:lpstr>مفهوم الطريقة العلمية في البحث Scientific Method</vt:lpstr>
      <vt:lpstr>هل دائماً تتبع منظمات الأعمال الطريقة العلمية ؟</vt:lpstr>
      <vt:lpstr>مثال على تطبيق الطريقة العلمية</vt:lpstr>
      <vt:lpstr>PowerPoint Presentation</vt:lpstr>
      <vt:lpstr>PowerPoint Presentation</vt:lpstr>
      <vt:lpstr>PowerPoint Presentation</vt:lpstr>
      <vt:lpstr>PowerPoint Presentation</vt:lpstr>
      <vt:lpstr>PowerPoint Presentation</vt:lpstr>
      <vt:lpstr>PowerPoint Presentation</vt:lpstr>
      <vt:lpstr>1- التحديد العام للمشكلة Broad Problem Area</vt:lpstr>
      <vt:lpstr>PowerPoint Presentation</vt:lpstr>
      <vt:lpstr>PowerPoint Presentation</vt:lpstr>
      <vt:lpstr>ثانياً: مصادر الحصول على المشكلة</vt:lpstr>
      <vt:lpstr>ثالثاً: معايير اختيار مشكلة البحث</vt:lpstr>
      <vt:lpstr>تابع – معايير اختيار المشكلة</vt:lpstr>
      <vt:lpstr>تابع – اختيار مشكلة البحث</vt:lpstr>
      <vt:lpstr>نموذج تقييم مشكلة البحث (معايير تقييم جودة المشكلة)</vt:lpstr>
      <vt:lpstr>تابع – معايير تقييم المشكلة</vt:lpstr>
      <vt:lpstr>3- صياغة المشكلة</vt:lpstr>
      <vt:lpstr>PowerPoint Presentation</vt:lpstr>
      <vt:lpstr>وظائف التحديد الدقيق للمشكلة</vt:lpstr>
      <vt:lpstr>أهمية البحث </vt:lpstr>
      <vt:lpstr>تابع أهمية البحث </vt:lpstr>
      <vt:lpstr>أهداف البحث </vt:lpstr>
      <vt:lpstr>الدراسات السابقة</vt:lpstr>
      <vt:lpstr>الدراسات السابقة</vt:lpstr>
      <vt:lpstr>الفروض البحثية</vt:lpstr>
      <vt:lpstr>الفروض البحثية</vt:lpstr>
      <vt:lpstr>المنهجيات البحثية </vt:lpstr>
      <vt:lpstr>انواع المتغيرات</vt:lpstr>
      <vt:lpstr>النتائج والتوصيات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Windows User</cp:lastModifiedBy>
  <cp:revision>134</cp:revision>
  <dcterms:created xsi:type="dcterms:W3CDTF">2023-04-29T09:08:00Z</dcterms:created>
  <dcterms:modified xsi:type="dcterms:W3CDTF">2025-05-21T09:50:58Z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