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8"/>
  </p:notesMasterIdLst>
  <p:sldIdLst>
    <p:sldId id="303" r:id="rId2"/>
    <p:sldId id="276" r:id="rId3"/>
    <p:sldId id="378" r:id="rId4"/>
    <p:sldId id="375" r:id="rId5"/>
    <p:sldId id="379" r:id="rId6"/>
    <p:sldId id="380" r:id="rId7"/>
    <p:sldId id="350" r:id="rId8"/>
    <p:sldId id="353" r:id="rId9"/>
    <p:sldId id="356" r:id="rId10"/>
    <p:sldId id="357" r:id="rId11"/>
    <p:sldId id="355" r:id="rId12"/>
    <p:sldId id="354" r:id="rId13"/>
    <p:sldId id="351" r:id="rId14"/>
    <p:sldId id="367" r:id="rId15"/>
    <p:sldId id="362" r:id="rId16"/>
    <p:sldId id="359" r:id="rId17"/>
    <p:sldId id="352" r:id="rId18"/>
    <p:sldId id="368" r:id="rId19"/>
    <p:sldId id="361" r:id="rId20"/>
    <p:sldId id="360" r:id="rId21"/>
    <p:sldId id="358" r:id="rId22"/>
    <p:sldId id="373" r:id="rId23"/>
    <p:sldId id="372" r:id="rId24"/>
    <p:sldId id="371" r:id="rId25"/>
    <p:sldId id="370" r:id="rId26"/>
    <p:sldId id="369" r:id="rId27"/>
    <p:sldId id="374" r:id="rId28"/>
    <p:sldId id="376" r:id="rId29"/>
    <p:sldId id="384" r:id="rId30"/>
    <p:sldId id="381" r:id="rId31"/>
    <p:sldId id="385" r:id="rId32"/>
    <p:sldId id="386" r:id="rId33"/>
    <p:sldId id="387" r:id="rId34"/>
    <p:sldId id="388" r:id="rId35"/>
    <p:sldId id="389" r:id="rId36"/>
    <p:sldId id="349" r:id="rId3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276"/>
            <p14:sldId id="378"/>
            <p14:sldId id="375"/>
            <p14:sldId id="379"/>
            <p14:sldId id="380"/>
            <p14:sldId id="350"/>
            <p14:sldId id="353"/>
            <p14:sldId id="356"/>
            <p14:sldId id="357"/>
            <p14:sldId id="355"/>
            <p14:sldId id="354"/>
            <p14:sldId id="351"/>
            <p14:sldId id="367"/>
            <p14:sldId id="362"/>
            <p14:sldId id="359"/>
            <p14:sldId id="352"/>
            <p14:sldId id="368"/>
            <p14:sldId id="361"/>
            <p14:sldId id="360"/>
            <p14:sldId id="358"/>
            <p14:sldId id="373"/>
            <p14:sldId id="372"/>
            <p14:sldId id="371"/>
            <p14:sldId id="370"/>
            <p14:sldId id="369"/>
            <p14:sldId id="374"/>
            <p14:sldId id="376"/>
            <p14:sldId id="384"/>
            <p14:sldId id="381"/>
            <p14:sldId id="385"/>
            <p14:sldId id="386"/>
            <p14:sldId id="387"/>
            <p14:sldId id="388"/>
            <p14:sldId id="38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9ECE7"/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2" d="100"/>
          <a:sy n="62" d="100"/>
        </p:scale>
        <p:origin x="804" y="32"/>
      </p:cViewPr>
      <p:guideLst/>
    </p:cSldViewPr>
  </p:slideViewPr>
  <p:notesTextViewPr>
    <p:cViewPr>
      <p:scale>
        <a:sx n="200" d="100"/>
        <a:sy n="2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11/1/2023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10848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6" r:id="rId13"/>
    <p:sldLayoutId id="2147483667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5.sv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4.png"/><Relationship Id="rId5" Type="http://schemas.openxmlformats.org/officeDocument/2006/relationships/image" Target="../media/image6.png"/><Relationship Id="rId4" Type="http://schemas.openxmlformats.org/officeDocument/2006/relationships/image" Target="../media/image1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498187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Governance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5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490416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424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Ch5 - Project Ownership vs. Asset Ownership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 Hakem Sharari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2959"/>
    </mc:Choice>
    <mc:Fallback xmlns="">
      <p:transition spd="slow" advTm="272959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Learning Outcomes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26266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What is asset ownership.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What is project ownership.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What is the difference between project ownership and asset ownership.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Why we need to differentiate between project ownership and asset ownership.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9624"/>
    </mc:Choice>
    <mc:Fallback xmlns="">
      <p:transition advTm="89624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kern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 asset is anything that has value (people, qualities, objects, skills).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kern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 asset is a store of value representing a benefit or a series of benefits accruing to the economic </a:t>
            </a:r>
            <a:r>
              <a:rPr lang="en-US" sz="2400" b="1" kern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owner</a:t>
            </a:r>
            <a:r>
              <a:rPr lang="en-US" sz="2400" kern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</a:t>
            </a:r>
            <a:r>
              <a:rPr lang="en-US" sz="2400" kern="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kern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it can be: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kern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Tangible, such as hardware, software, data, or documents.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kern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kern="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400" kern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ntangible, such as reputation, knowledge, or intellectual property.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kern="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400" kern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process, a service, or a function that supports the organization's objectives.</a:t>
            </a: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1059324"/>
            <a:ext cx="52746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 an Asset?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8976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64551"/>
    </mc:Choice>
    <mc:Fallback xmlns="">
      <p:transition advTm="264551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Asset 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ownership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has economic benefits, which are any possible income or holding gains/losses by owning the asset.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Each asset needs an 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owner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who has the 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authority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accountability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for its viability and security.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1059324"/>
            <a:ext cx="52746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Asset Ownership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5386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7524"/>
    </mc:Choice>
    <mc:Fallback xmlns="">
      <p:transition advTm="87524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2400" kern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 asset owner is usually a senior manager or a business unit leader who has the best understanding of the asset's value, purpose, and function. </a:t>
            </a:r>
          </a:p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2400" kern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asset owner is responsible for classifying the asset, approving its access rights, ensuring its compliance with policies, and reporting any security issues. </a:t>
            </a:r>
          </a:p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2400" kern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asset owner can delegate some of these tasks to other roles, while remains ultimately accountable for the asset’s usage and security.</a:t>
            </a:r>
            <a:endParaRPr lang="en-US" sz="24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1059324"/>
            <a:ext cx="52746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Asset Owners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8806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8854"/>
    </mc:Choice>
    <mc:Fallback xmlns="">
      <p:transition advTm="188854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2400" kern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Asset owner responsibilities include:</a:t>
            </a:r>
          </a:p>
          <a:p>
            <a:pPr marL="342900" marR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400" kern="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Deciding on asset custodians, users, and auditors:</a:t>
            </a:r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400" kern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asset custodians: the technical staff who maintain and support the asset;</a:t>
            </a:r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400" kern="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 kern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asset users: the authorized individuals who access and use the asset; </a:t>
            </a:r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400" kern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asset auditors: the independent parties verifying and evaluating the asset. </a:t>
            </a:r>
          </a:p>
          <a:p>
            <a:pPr marL="342900" marR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400" kern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Protecting the asset.</a:t>
            </a:r>
          </a:p>
          <a:p>
            <a:pPr marL="342900" marR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400" kern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Complying with related policies and standards.</a:t>
            </a:r>
            <a:endParaRPr lang="en-US" sz="18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1059324"/>
            <a:ext cx="52746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Asset Owner Responsibilities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8723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6025"/>
    </mc:Choice>
    <mc:Fallback xmlns="">
      <p:transition advTm="86025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49972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Ownership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942308" y="2391844"/>
            <a:ext cx="10487692" cy="29498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governance raised the awareness of the importance of project owners, and of the concept of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ownership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285750" indent="-28575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ownership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concerns both the control and responsibility for cost and income related to a project.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160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8644"/>
    </mc:Choice>
    <mc:Fallback xmlns="">
      <p:transition advTm="88644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47609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 Project Ownership?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942308" y="2391844"/>
            <a:ext cx="10541000" cy="29498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There is no universal definition of project ownership. 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definition of project ownership varies from a very narrow to a very wide perspective. 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There is considerable overlap in the use of the project owner and the project sponsor terms.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4594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2326"/>
    </mc:Choice>
    <mc:Fallback xmlns="">
      <p:transition advTm="92326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49664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Working Towards a Definition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942308" y="2391844"/>
            <a:ext cx="10541000" cy="36577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project owner usually sits above the project manager. 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project owner is a strategic leader, with overall responsibility for a project. 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 project owner is Not necessarily involved in the day-to-day management, but takes care of the vision and goals of the project.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 project owner is responsible for the cost and future value of the project.</a:t>
            </a: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Tx/>
              <a:buSzTx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1414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8450"/>
    </mc:Choice>
    <mc:Fallback xmlns="">
      <p:transition advTm="13845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48431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Ownership Definition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942308" y="2391844"/>
            <a:ext cx="10541000" cy="2584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Tx/>
              <a:buSzTx/>
              <a:tabLst/>
              <a:defRPr/>
            </a:pP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R="0" lvl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Project Ownership Typically Focuses on One Owner (Person or Group) Responsible for the Cost and Value of Initiating, Securing the Funding, and Overseeing a Project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3029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2117"/>
    </mc:Choice>
    <mc:Fallback xmlns="">
      <p:transition advTm="82117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4424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Owner Synonyms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942308" y="2114454"/>
            <a:ext cx="10541000" cy="37900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role of project owner could come with a different job title, but their roles will ultimately remain the same.</a:t>
            </a:r>
          </a:p>
          <a:p>
            <a:pPr marL="285750" marR="0" lvl="0" indent="-28575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Some of the job titles that you might see used instead of project owner include:</a:t>
            </a:r>
          </a:p>
          <a:p>
            <a:pPr marL="342900" marR="0" lvl="0" indent="-3429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Head of project (or project head).</a:t>
            </a:r>
          </a:p>
          <a:p>
            <a:pPr marL="342900" marR="0" lvl="0" indent="-3429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Project chief.</a:t>
            </a:r>
          </a:p>
          <a:p>
            <a:pPr marL="342900" marR="0" lvl="0" indent="-3429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Project director.</a:t>
            </a:r>
          </a:p>
          <a:p>
            <a:pPr marL="342900" marR="0" lvl="0" indent="-3429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Project lead (or project leader).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2617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7794"/>
    </mc:Choice>
    <mc:Fallback xmlns="">
      <p:transition advTm="67794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53363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Owner Job Description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942308" y="2391844"/>
            <a:ext cx="10541000" cy="41347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he project owner sets the goals for a project, identify how it will benefit the business, and establish processes.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 project owner must be able to communicate effectively and build relationships with main stakeholders.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project owner must hold both practical and commercial views of the project to be able to understand both technical and business languages.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8361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92835"/>
    </mc:Choice>
    <mc:Fallback xmlns="">
      <p:transition advTm="192835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4424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Owner Incentives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942308" y="2391844"/>
            <a:ext cx="10541000" cy="29498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 project owner is incentivized to maximize the value creation related to the resources of the project. 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Projects owners have incentives for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weighing costs against benefits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of a project. 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Project owners have incentives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to cancel a project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if the business case no longer justifies the project.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1454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9912"/>
    </mc:Choice>
    <mc:Fallback xmlns="">
      <p:transition advTm="99912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48431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Ownership Role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942308" y="2391844"/>
            <a:ext cx="10541000" cy="29498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project owner is typically the person that proposed the project and will be the recipient of the project output. </a:t>
            </a:r>
          </a:p>
          <a:p>
            <a:pPr marL="342900" marR="0" lvl="0" indent="-34290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 project owner can have a defined role within a business, but not all projects are going to have a designated project owner. </a:t>
            </a:r>
            <a:endParaRPr lang="en-US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 project owner is typically 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senior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person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on the project team.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58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7479"/>
    </mc:Choice>
    <mc:Fallback xmlns="">
      <p:transition advTm="137479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48431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Owner Duties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942308" y="2391844"/>
            <a:ext cx="10541000" cy="36577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 project owner works with the project manager throughout the project life cycle.</a:t>
            </a:r>
          </a:p>
          <a:p>
            <a:pPr marL="342900" marR="0" lvl="0" indent="-34290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 project owner:</a:t>
            </a:r>
          </a:p>
          <a:p>
            <a:pPr marL="342900" marR="0" lvl="0" indent="-34290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Defines the project's scope, objectives, and requirements. </a:t>
            </a:r>
          </a:p>
          <a:p>
            <a:pPr marL="342900" marR="0" lvl="0" indent="-34290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Ensures project success through working with the project manager and team members.</a:t>
            </a:r>
          </a:p>
          <a:p>
            <a:pPr marL="342900" marR="0" lvl="0" indent="-34290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Finalizes the risks related to the cost and future value of the project.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8364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5549"/>
    </mc:Choice>
    <mc:Fallback xmlns="">
      <p:transition advTm="185549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1059324"/>
            <a:ext cx="52746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Owner Responsibilities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924080" y="2361021"/>
            <a:ext cx="10541000" cy="35807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ownership gives control on the benefits and responsibility of the project.</a:t>
            </a: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a project context, project owners should be responsible for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project’s business case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ownership includes the identification and definition of the project. </a:t>
            </a: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project owner takes the risk related to the cost and future value of a project; these can be transferred to other project actors.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0908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8616"/>
    </mc:Choice>
    <mc:Fallback xmlns="">
      <p:transition advTm="138616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1059324"/>
            <a:ext cx="52746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Owner Responsibilities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924080" y="2361021"/>
            <a:ext cx="10541000" cy="35038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combination of control and responsibility for both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cost and income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from the owned resource put owners in a special position. </a:t>
            </a: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project owner is responsible for both the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operation of the project delivery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as well as the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efficient execution of the project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requires the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owner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be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located at a high level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organizations, where responsibilities for project investments and operations meet.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0094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7649"/>
    </mc:Choice>
    <mc:Fallback xmlns="">
      <p:transition advTm="97649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l">
              <a:spcAft>
                <a:spcPts val="300"/>
              </a:spcAft>
              <a:buFont typeface="Wingdings" panose="05000000000000000000" pitchFamily="2" charset="2"/>
              <a:buChar char="Ø"/>
            </a:pP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l">
              <a:spcAft>
                <a:spcPts val="300"/>
              </a:spcAft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Responsible for the “big picture” and owning the project vision.</a:t>
            </a:r>
          </a:p>
          <a:p>
            <a:pPr marL="342900" indent="-342900" algn="l">
              <a:spcAft>
                <a:spcPts val="300"/>
              </a:spcAft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Enabling and motivating team members.</a:t>
            </a:r>
          </a:p>
          <a:p>
            <a:pPr marL="342900" indent="-342900" algn="l">
              <a:spcAft>
                <a:spcPts val="300"/>
              </a:spcAft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Taking ownership of the project’s success or failure.</a:t>
            </a:r>
          </a:p>
          <a:p>
            <a:pPr marL="342900" indent="-342900" algn="l">
              <a:spcAft>
                <a:spcPts val="300"/>
              </a:spcAft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Communicating the project vision and goals with main stakeholders.</a:t>
            </a:r>
          </a:p>
          <a:p>
            <a:pPr marL="342900" indent="-342900" algn="l">
              <a:spcAft>
                <a:spcPts val="300"/>
              </a:spcAft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Providing strategic leadership in project activities.</a:t>
            </a:r>
          </a:p>
          <a:p>
            <a:pPr marL="342900" indent="-342900" algn="l">
              <a:spcAft>
                <a:spcPts val="300"/>
              </a:spcAft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Assisting the project manager.</a:t>
            </a:r>
          </a:p>
          <a:p>
            <a:pPr marL="342900" indent="-342900" algn="l">
              <a:spcAft>
                <a:spcPts val="300"/>
              </a:spcAft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Encouraging buy-in from other project stakeholders.</a:t>
            </a:r>
          </a:p>
          <a:p>
            <a:pPr marL="342900" indent="-342900" algn="l">
              <a:spcAft>
                <a:spcPts val="300"/>
              </a:spcAft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Acting as the project advocate and identifying project sponsors.</a:t>
            </a:r>
          </a:p>
          <a:p>
            <a:pPr marL="342900" indent="-342900" algn="l">
              <a:spcAft>
                <a:spcPts val="300"/>
              </a:spcAft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some cases, they might also be responsible for parts of the project plan.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1059324"/>
            <a:ext cx="70526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Summary of Project Owner Responsibilities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1010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8350"/>
    </mc:Choice>
    <mc:Fallback xmlns="">
      <p:transition advTm="18835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1059324"/>
            <a:ext cx="52746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Owner in Practice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924080" y="2361021"/>
            <a:ext cx="10541000" cy="35807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ownership may be different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practiced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when compared to the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descriptions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best practice.</a:t>
            </a: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 stakeholders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 be responsible for project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cost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project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benefits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term project owner may be used for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senior officials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responsible for the project delivery. </a:t>
            </a: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manager reports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typically to the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owner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9875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2631"/>
    </mc:Choice>
    <mc:Fallback xmlns="">
      <p:transition advTm="112631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1048836"/>
            <a:ext cx="52746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Owner Position 1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B902C9C-4E2D-B2D9-1D86-55C92A650C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81375" y="1787704"/>
            <a:ext cx="5429250" cy="4181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9356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7848"/>
    </mc:Choice>
    <mc:Fallback xmlns="">
      <p:transition advTm="67848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44245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Owner Position 2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06E6D63-B5AC-C6CD-A3C6-72D4FF71664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821" b="871"/>
          <a:stretch/>
        </p:blipFill>
        <p:spPr>
          <a:xfrm>
            <a:off x="3524250" y="1767155"/>
            <a:ext cx="5143500" cy="4176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6296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5155"/>
    </mc:Choice>
    <mc:Fallback xmlns="">
      <p:transition advTm="115155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might be hard to tell the clear difference between project owners and other related titles such as project managers, project sponsors, product owners, product managers, and project leaders.</a:t>
            </a: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endParaRPr lang="en-US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distinction between them all can be achieved based on their responsibilities. 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1059324"/>
            <a:ext cx="64684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Owner and Other Related Titles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1590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5790"/>
    </mc:Choice>
    <mc:Fallback xmlns="">
      <p:transition advTm="6579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l">
              <a:spcAft>
                <a:spcPts val="200"/>
              </a:spcAft>
              <a:buFont typeface="Wingdings" panose="05000000000000000000" pitchFamily="2" charset="2"/>
              <a:buChar char="Ø"/>
            </a:pPr>
            <a:endParaRPr lang="en-US" sz="2400" b="0" i="0" dirty="0">
              <a:solidFill>
                <a:srgbClr val="40264D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l">
              <a:spcAft>
                <a:spcPts val="200"/>
              </a:spcAft>
              <a:buFont typeface="Wingdings" panose="05000000000000000000" pitchFamily="2" charset="2"/>
              <a:buChar char="Ø"/>
            </a:pPr>
            <a:r>
              <a:rPr lang="en-US" sz="2400" b="0" i="0" dirty="0">
                <a:solidFill>
                  <a:srgbClr val="40264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Owning project execution and day-to-day operations.</a:t>
            </a:r>
          </a:p>
          <a:p>
            <a:pPr marL="342900" indent="-342900" algn="l">
              <a:spcAft>
                <a:spcPts val="200"/>
              </a:spcAft>
              <a:buFont typeface="Wingdings" panose="05000000000000000000" pitchFamily="2" charset="2"/>
              <a:buChar char="Ø"/>
            </a:pPr>
            <a:r>
              <a:rPr lang="en-US" sz="2400" b="0" i="0" dirty="0">
                <a:solidFill>
                  <a:srgbClr val="40264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Asking, ‘who does what, how, and when?’.</a:t>
            </a:r>
          </a:p>
          <a:p>
            <a:pPr marL="342900" indent="-342900" algn="l">
              <a:spcAft>
                <a:spcPts val="200"/>
              </a:spcAft>
              <a:buFont typeface="Wingdings" panose="05000000000000000000" pitchFamily="2" charset="2"/>
              <a:buChar char="Ø"/>
            </a:pPr>
            <a:r>
              <a:rPr lang="en-US" sz="2400" b="0" i="0" dirty="0">
                <a:solidFill>
                  <a:srgbClr val="40264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Managing project planning and scheduling.</a:t>
            </a:r>
          </a:p>
          <a:p>
            <a:pPr marL="342900" indent="-342900" algn="l">
              <a:spcAft>
                <a:spcPts val="200"/>
              </a:spcAft>
              <a:buFont typeface="Wingdings" panose="05000000000000000000" pitchFamily="2" charset="2"/>
              <a:buChar char="Ø"/>
            </a:pPr>
            <a:r>
              <a:rPr lang="en-US" sz="2400" b="0" i="0" dirty="0">
                <a:solidFill>
                  <a:srgbClr val="40264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Creating a project timeline and deadlines.</a:t>
            </a:r>
          </a:p>
          <a:p>
            <a:pPr marL="342900" indent="-342900" algn="l">
              <a:spcAft>
                <a:spcPts val="200"/>
              </a:spcAft>
              <a:buFont typeface="Wingdings" panose="05000000000000000000" pitchFamily="2" charset="2"/>
              <a:buChar char="Ø"/>
            </a:pPr>
            <a:r>
              <a:rPr lang="en-US" sz="2400" b="0" i="0" dirty="0">
                <a:solidFill>
                  <a:srgbClr val="40264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Assigning specific resources, optimizing resource allocation, and scheduling.</a:t>
            </a:r>
          </a:p>
          <a:p>
            <a:pPr marL="342900" indent="-342900" algn="l">
              <a:spcAft>
                <a:spcPts val="200"/>
              </a:spcAft>
              <a:buFont typeface="Wingdings" panose="05000000000000000000" pitchFamily="2" charset="2"/>
              <a:buChar char="Ø"/>
            </a:pPr>
            <a:r>
              <a:rPr lang="en-US" sz="2400" b="0" i="0" dirty="0">
                <a:solidFill>
                  <a:srgbClr val="40264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Tracking the budget.</a:t>
            </a:r>
          </a:p>
          <a:p>
            <a:pPr marL="342900" indent="-342900" algn="l">
              <a:spcAft>
                <a:spcPts val="200"/>
              </a:spcAft>
              <a:buFont typeface="Wingdings" panose="05000000000000000000" pitchFamily="2" charset="2"/>
              <a:buChar char="Ø"/>
            </a:pPr>
            <a:r>
              <a:rPr lang="en-US" sz="2400" b="0" i="0" dirty="0">
                <a:solidFill>
                  <a:srgbClr val="40264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Coordinating between teams and delegating tasks.</a:t>
            </a:r>
          </a:p>
          <a:p>
            <a:pPr marL="342900" indent="-342900" algn="l">
              <a:spcAft>
                <a:spcPts val="200"/>
              </a:spcAft>
              <a:buFont typeface="Wingdings" panose="05000000000000000000" pitchFamily="2" charset="2"/>
              <a:buChar char="Ø"/>
            </a:pPr>
            <a:r>
              <a:rPr lang="en-US" sz="2400" b="0" i="0" dirty="0">
                <a:solidFill>
                  <a:srgbClr val="40264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Optimizing cost, speed, and quality of project deliverables.</a:t>
            </a:r>
          </a:p>
          <a:p>
            <a:pPr marL="342900" indent="-342900" algn="l">
              <a:spcAft>
                <a:spcPts val="200"/>
              </a:spcAft>
              <a:buFont typeface="Wingdings" panose="05000000000000000000" pitchFamily="2" charset="2"/>
              <a:buChar char="Ø"/>
            </a:pPr>
            <a:r>
              <a:rPr lang="en-US" sz="2400" b="0" i="0" dirty="0">
                <a:solidFill>
                  <a:srgbClr val="40264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Staying on top of performance metrics.</a:t>
            </a:r>
          </a:p>
          <a:p>
            <a:pPr marL="342900" indent="-342900" algn="l">
              <a:spcAft>
                <a:spcPts val="200"/>
              </a:spcAft>
              <a:buFont typeface="Wingdings" panose="05000000000000000000" pitchFamily="2" charset="2"/>
              <a:buChar char="Ø"/>
            </a:pPr>
            <a:r>
              <a:rPr lang="en-US" sz="2400" b="0" i="0" dirty="0">
                <a:solidFill>
                  <a:srgbClr val="40264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Streamlining processes to ensure the project is completed successfully.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1059324"/>
            <a:ext cx="73828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Owner vs. Project Manager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2728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6147"/>
    </mc:Choice>
    <mc:Fallback xmlns="">
      <p:transition advTm="306147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l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role of a project owner and a project sponsor may overlap, but still some distinction can be made. </a:t>
            </a:r>
          </a:p>
          <a:p>
            <a:pPr marL="342900" indent="-342900" algn="l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project sponsor can:</a:t>
            </a: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 a single individual or a group who has invested resources or funds in a project.</a:t>
            </a: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Often acts as the 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champion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of a project alongside the project owner.</a:t>
            </a: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Have several projects on the go at once, unlike the project owner.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1059324"/>
            <a:ext cx="58622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Owner vs. Project Sponsor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7254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8289"/>
    </mc:Choice>
    <mc:Fallback xmlns="">
      <p:transition advTm="188289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l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0" i="0" dirty="0">
                <a:solidFill>
                  <a:srgbClr val="40264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Product owner is a role that initially came out of the Scrum Agile framework. </a:t>
            </a:r>
          </a:p>
          <a:p>
            <a:pPr marL="342900" indent="-342900" algn="l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0" i="0" dirty="0">
                <a:solidFill>
                  <a:srgbClr val="40264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That said, the role itself is only a few decades old. </a:t>
            </a:r>
          </a:p>
          <a:p>
            <a:pPr marL="342900" indent="-342900" algn="l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product owner:</a:t>
            </a:r>
            <a:endParaRPr lang="en-US" sz="2400" b="0" i="0" dirty="0">
              <a:solidFill>
                <a:srgbClr val="40264D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0" i="0" dirty="0">
                <a:solidFill>
                  <a:srgbClr val="40264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May be able to bridge the gap between execution and strategy.</a:t>
            </a: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0" i="0" dirty="0">
                <a:solidFill>
                  <a:srgbClr val="40264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Is responsible for organizing sprints and managing the product backlog.</a:t>
            </a: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400" b="0" i="0" dirty="0">
                <a:solidFill>
                  <a:srgbClr val="40264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ften expected to answer any questions from engineers and developers.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1059324"/>
            <a:ext cx="58519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Owner vs. Product Owner 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0010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62887"/>
    </mc:Choice>
    <mc:Fallback xmlns="">
      <p:transition advTm="262887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0" i="0" dirty="0">
                <a:solidFill>
                  <a:srgbClr val="40264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 product manager is responsible for: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entire product life cycle.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Identifying customer pain points and needs.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Translating customer needs into a plan.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Prioritizing what needs to be done, and when.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1059324"/>
            <a:ext cx="63656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Owner vs. Product Manager 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4362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6396"/>
    </mc:Choice>
    <mc:Fallback xmlns="">
      <p:transition advTm="136396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l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owners and project leaders are often used interchangeably within organizations.</a:t>
            </a:r>
          </a:p>
          <a:p>
            <a:pPr marL="342900" indent="-342900" algn="l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Both roles are responsible for:</a:t>
            </a: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vision and success of a project.</a:t>
            </a: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Supporting the wider project team.</a:t>
            </a: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40264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Providing leadership and ensuring teams stay on track.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1059324"/>
            <a:ext cx="59546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Owner vs. Project Leader 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0930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9934"/>
    </mc:Choice>
    <mc:Fallback xmlns="">
      <p:transition advTm="119934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There are five 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best practices 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take 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ownership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of a project: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Understand why the project needs to happen.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Define the vision.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 clear on the project goals.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Enable collaboration.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Stay the course.</a:t>
            </a:r>
          </a:p>
          <a:p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1059324"/>
            <a:ext cx="58416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To Take Ownership of a Project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1964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6999"/>
    </mc:Choice>
    <mc:Fallback xmlns="">
      <p:transition advTm="116999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9640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endParaRPr lang="en-US" sz="2400" kern="1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1059324"/>
            <a:ext cx="62526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Asset Ownership vs. Project Ownership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A3A2BD0-CE08-5BB8-6186-BD449AB858EB}"/>
              </a:ext>
            </a:extLst>
          </p:cNvPr>
          <p:cNvSpPr/>
          <p:nvPr/>
        </p:nvSpPr>
        <p:spPr>
          <a:xfrm>
            <a:off x="767581" y="2141974"/>
            <a:ext cx="4818582" cy="3827199"/>
          </a:xfrm>
          <a:prstGeom prst="round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1200"/>
              </a:spcAft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Asset Ownership</a:t>
            </a:r>
            <a:endParaRPr lang="en-US" sz="2200" dirty="0">
              <a:latin typeface="Times New Roman" panose="02020603050405020304" pitchFamily="18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  <a:p>
            <a:pPr marL="342900" indent="-342900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Asset ownership refers to the legal right and control over tangible or intangible items that hold value and can be owned or controlled by an individual or an organization.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The owner of an asset has the right to use, sell, transfer, or dispose of the asset as they see fit, within the boundaries of relevant laws and regulations.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303BBFEF-3F3A-84EB-4106-E0FEA5EFA28F}"/>
              </a:ext>
            </a:extLst>
          </p:cNvPr>
          <p:cNvSpPr/>
          <p:nvPr/>
        </p:nvSpPr>
        <p:spPr>
          <a:xfrm>
            <a:off x="6530939" y="2095404"/>
            <a:ext cx="4893923" cy="3827199"/>
          </a:xfrm>
          <a:prstGeom prst="round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1200"/>
              </a:spcAft>
            </a:pP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Project Ownership</a:t>
            </a:r>
            <a:endParaRPr lang="en-US" sz="2200" dirty="0">
              <a:latin typeface="Times New Roman" panose="02020603050405020304" pitchFamily="18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  <a:p>
            <a:pPr marL="342900" indent="-342900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Project ownership involves overseeing the planning, execution, and delivery of a project, which is a one-time endeavor or a part of an ongoing program or portfolio.</a:t>
            </a:r>
          </a:p>
          <a:p>
            <a:pPr marL="342900" indent="-342900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The project owner is accountable for the project's success, including meeting deadlines, staying within budget constraints, and achieving the desired outcomes.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806C1ABC-454F-8309-F8DF-9F46921CFDD9}"/>
              </a:ext>
            </a:extLst>
          </p:cNvPr>
          <p:cNvSpPr/>
          <p:nvPr/>
        </p:nvSpPr>
        <p:spPr>
          <a:xfrm>
            <a:off x="5675047" y="3695977"/>
            <a:ext cx="767008" cy="71919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vs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75140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97594"/>
    </mc:Choice>
    <mc:Fallback xmlns="">
      <p:transition advTm="197594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800" b="1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Asset Ownership and Project Ownership Are Distinct Concepts That Relate To Different Aspects of Ownership and Control Within a Business Context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9225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8047"/>
    </mc:Choice>
    <mc:Fallback xmlns="">
      <p:transition advTm="38047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indent="-342900">
              <a:lnSpc>
                <a:spcPct val="13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2400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Distinguishing between asset ownership and project ownership helps in effective management, decision-making, and overall organizational success. </a:t>
            </a:r>
          </a:p>
          <a:p>
            <a:pPr marL="342900" marR="0" indent="-342900">
              <a:lnSpc>
                <a:spcPct val="13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2400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Some key reasons for making this distinction include:</a:t>
            </a:r>
          </a:p>
          <a:p>
            <a:pPr marL="342900" marR="0" indent="-34290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2400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Accountability and responsibility.</a:t>
            </a:r>
          </a:p>
          <a:p>
            <a:pPr marL="342900" marR="0" indent="-34290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2400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Resource allocation.</a:t>
            </a:r>
          </a:p>
          <a:p>
            <a:pPr marL="342900" marR="0" indent="-34290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2400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Risk management.</a:t>
            </a:r>
          </a:p>
          <a:p>
            <a:pPr marL="342900" marR="0" indent="-34290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2400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Legal and financial considerations.</a:t>
            </a:r>
          </a:p>
          <a:p>
            <a:pPr marL="342900" marR="0" indent="-34290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2400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Strategic planning.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2278" y="754735"/>
            <a:ext cx="599578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Why To Distinguish Between Asset Ownership and Project Ownership?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24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7041"/>
    </mc:Choice>
    <mc:Fallback xmlns="">
      <p:transition advTm="107041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2400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Asset ownership includes having a senior management personnel responsible and accountable for the economic benefits of an organizational asset.</a:t>
            </a:r>
          </a:p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2400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Project ownership typically focuses on one owner (person or group) responsible for risk related and the cost and value of a project. </a:t>
            </a:r>
          </a:p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2400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Distinguishing between asset ownership and project ownership helps in effective management, decision-making, and overall organizational success.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1059324"/>
            <a:ext cx="40950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Conclusions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3608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5228"/>
    </mc:Choice>
    <mc:Fallback xmlns="">
      <p:transition advTm="75228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2400" kern="1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</a:t>
            </a:r>
            <a:r>
              <a:rPr lang="en-US" sz="2400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xplain the fundamental dissimilarity between asset ownership and project ownership?</a:t>
            </a:r>
          </a:p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endParaRPr lang="en-US" sz="2400" kern="1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endParaRPr lang="en-US" sz="2400" kern="1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endParaRPr lang="en-US" sz="2400" kern="1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1059324"/>
            <a:ext cx="40950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Task 1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3095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5378"/>
    </mc:Choice>
    <mc:Fallback xmlns="">
      <p:transition advTm="45378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2400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Can you provide examples of scenarios where a clear understanding of asset ownership and project ownership is crucial for effective decision-making within an organization?</a:t>
            </a:r>
          </a:p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endParaRPr lang="en-US" sz="2400" kern="1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endParaRPr lang="en-US" sz="2400" kern="1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1059324"/>
            <a:ext cx="40950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Task 2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562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1647"/>
    </mc:Choice>
    <mc:Fallback xmlns="">
      <p:transition advTm="31647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endParaRPr lang="en-US" sz="2400" kern="1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endParaRPr lang="en-US" sz="2400" kern="1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9842" y="1059324"/>
            <a:ext cx="40950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E69896A-07E3-E715-8C84-0859491270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3070" y="1746061"/>
            <a:ext cx="4285859" cy="4249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8007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502"/>
    </mc:Choice>
    <mc:Fallback xmlns="">
      <p:transition advTm="12502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5E53B74-67D3-6F66-49C8-3FBFF31BBF8A}"/>
              </a:ext>
            </a:extLst>
          </p:cNvPr>
          <p:cNvSpPr txBox="1"/>
          <p:nvPr/>
        </p:nvSpPr>
        <p:spPr>
          <a:xfrm>
            <a:off x="2517169" y="3308547"/>
            <a:ext cx="645217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/>
              <a:t>Ch5_Q20</a:t>
            </a:r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99"/>
    </mc:Choice>
    <mc:Fallback xmlns="">
      <p:transition spd="slow" advTm="10099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1803</TotalTime>
  <Words>2100</Words>
  <Application>Microsoft Office PowerPoint</Application>
  <PresentationFormat>Widescreen</PresentationFormat>
  <Paragraphs>283</Paragraphs>
  <Slides>36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2" baseType="lpstr">
      <vt:lpstr>Arial</vt:lpstr>
      <vt:lpstr>Calibri</vt:lpstr>
      <vt:lpstr>Calibri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 Hakem Sharari</cp:lastModifiedBy>
  <cp:revision>94</cp:revision>
  <dcterms:created xsi:type="dcterms:W3CDTF">2023-04-29T09:08:23Z</dcterms:created>
  <dcterms:modified xsi:type="dcterms:W3CDTF">2023-11-01T16:48:13Z</dcterms:modified>
</cp:coreProperties>
</file>