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8229600" cy="14630400"/>
  <p:embeddedFontLst>
    <p:embeddedFont>
      <p:font typeface="Alexandria Medium" panose="020B0604020202020204" charset="-78"/>
      <p:regular r:id="rId18"/>
    </p:embeddedFont>
    <p:embeddedFont>
      <p:font typeface="Manrope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3" d="100"/>
          <a:sy n="53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222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1363028"/>
            <a:ext cx="2674620" cy="118110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793790" y="2841784"/>
            <a:ext cx="13066589" cy="24803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IoT-Based System for Monitoring Diabetes Patients During the COVID-19 Pandemic</a:t>
            </a:r>
            <a:endParaRPr lang="en-US" sz="3900" dirty="0"/>
          </a:p>
        </p:txBody>
      </p:sp>
      <p:sp>
        <p:nvSpPr>
          <p:cNvPr id="5" name="Text 1"/>
          <p:cNvSpPr/>
          <p:nvPr/>
        </p:nvSpPr>
        <p:spPr>
          <a:xfrm>
            <a:off x="1069262" y="4284245"/>
            <a:ext cx="1227250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4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Master of Science in Artificial Intelligence — College of Informatics, Midocean       University, UAE</a:t>
            </a:r>
            <a:endParaRPr lang="en-US" sz="2400" dirty="0"/>
          </a:p>
        </p:txBody>
      </p:sp>
      <p:sp>
        <p:nvSpPr>
          <p:cNvPr id="6" name="Shape 2"/>
          <p:cNvSpPr/>
          <p:nvPr/>
        </p:nvSpPr>
        <p:spPr>
          <a:xfrm>
            <a:off x="793790" y="6982741"/>
            <a:ext cx="2285643" cy="373142"/>
          </a:xfrm>
          <a:prstGeom prst="roundRect">
            <a:avLst>
              <a:gd name="adj" fmla="val 63828"/>
            </a:avLst>
          </a:prstGeom>
          <a:solidFill>
            <a:srgbClr val="CDEFF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3"/>
          <p:cNvSpPr/>
          <p:nvPr/>
        </p:nvSpPr>
        <p:spPr>
          <a:xfrm>
            <a:off x="793790" y="7042272"/>
            <a:ext cx="2047518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MSC THESIS PRESENTATION</a:t>
            </a:r>
            <a:endParaRPr lang="en-US" sz="1250" dirty="0"/>
          </a:p>
        </p:txBody>
      </p:sp>
      <p:sp>
        <p:nvSpPr>
          <p:cNvPr id="8" name="Shape 4"/>
          <p:cNvSpPr/>
          <p:nvPr/>
        </p:nvSpPr>
        <p:spPr>
          <a:xfrm>
            <a:off x="3178612" y="6962864"/>
            <a:ext cx="629603" cy="388382"/>
          </a:xfrm>
          <a:prstGeom prst="roundRect">
            <a:avLst>
              <a:gd name="adj" fmla="val 61323"/>
            </a:avLst>
          </a:prstGeom>
          <a:noFill/>
          <a:ln w="7620">
            <a:solidFill>
              <a:srgbClr val="AAE4F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5"/>
          <p:cNvSpPr/>
          <p:nvPr/>
        </p:nvSpPr>
        <p:spPr>
          <a:xfrm>
            <a:off x="3305294" y="7070792"/>
            <a:ext cx="376238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AAE4FE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2026</a:t>
            </a:r>
            <a:endParaRPr lang="en-US" sz="125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A554A3-1DC5-26EE-94F6-1062377C3668}"/>
              </a:ext>
            </a:extLst>
          </p:cNvPr>
          <p:cNvSpPr txBox="1"/>
          <p:nvPr/>
        </p:nvSpPr>
        <p:spPr>
          <a:xfrm>
            <a:off x="1287379" y="5322094"/>
            <a:ext cx="112735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Manrope" panose="020B0604020202020204" charset="0"/>
              </a:rPr>
              <a:t>                                  Prepared by: Sami Lotfi Almaghrabi</a:t>
            </a:r>
          </a:p>
          <a:p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Manrope" panose="020B0604020202020204" charset="0"/>
              </a:rPr>
              <a:t>                                          Supervisor: Ashraf Elsayed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66274" y="1160383"/>
            <a:ext cx="12970337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Introduction: A Crisis Within a Crisis</a:t>
            </a:r>
            <a:endParaRPr lang="en-US" sz="3900" dirty="0"/>
          </a:p>
        </p:txBody>
      </p:sp>
      <p:sp>
        <p:nvSpPr>
          <p:cNvPr id="4" name="Shape 1"/>
          <p:cNvSpPr/>
          <p:nvPr/>
        </p:nvSpPr>
        <p:spPr>
          <a:xfrm>
            <a:off x="1432967" y="2400538"/>
            <a:ext cx="5569411" cy="4371023"/>
          </a:xfrm>
          <a:prstGeom prst="roundRect">
            <a:avLst>
              <a:gd name="adj" fmla="val 12463"/>
            </a:avLst>
          </a:prstGeom>
          <a:solidFill>
            <a:srgbClr val="AAE4F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2"/>
          <p:cNvSpPr/>
          <p:nvPr/>
        </p:nvSpPr>
        <p:spPr>
          <a:xfrm>
            <a:off x="1631326" y="2598897"/>
            <a:ext cx="298608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The COVID-19 Challenge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1631326" y="3107412"/>
            <a:ext cx="5274800" cy="33174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The COVID-19 pandemic dramatically worsened outcomes for diabetic patients — increasing risk of severe illness, diabetic ketoacidosis, and death. Lockdowns and hospital overcrowding left high-risk patients without adequate care, forcing a dangerous choice: risk infection at clinics or deteriorate at home.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7408464" y="2619488"/>
            <a:ext cx="3536156" cy="6203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0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Why Remote Monitoring Became Critical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7408464" y="3438161"/>
            <a:ext cx="5958620" cy="31753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00"/>
              </a:lnSpc>
              <a:buNone/>
            </a:pPr>
            <a:r>
              <a:rPr lang="en-US" sz="20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Diabetes impairs immune function and causes chronic inflammation, compounding COVID-19 severity. IoT wearables emerged as a solution — enabling real-time monitoring of blood glucose, oxygen, heart rate, and temperature without hospital visits. Early studies showed IoT systems reduced hospital utilization and identified symptoms sooner.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96045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Problem Definition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2712958"/>
            <a:ext cx="4215289" cy="2436495"/>
          </a:xfrm>
          <a:prstGeom prst="roundRect">
            <a:avLst>
              <a:gd name="adj" fmla="val 12219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999768" y="2918936"/>
            <a:ext cx="2480905" cy="317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🔔 False Alarms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999768" y="3355777"/>
            <a:ext cx="3803333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Fixed population-based alert thresholds ignored individual patient variability, causing wrong diagnoses, late notifications, and alert fatigue among patients and clinicians.</a:t>
            </a:r>
            <a:endParaRPr lang="en-US" sz="1550" dirty="0"/>
          </a:p>
        </p:txBody>
      </p:sp>
      <p:sp>
        <p:nvSpPr>
          <p:cNvPr id="6" name="Shape 4"/>
          <p:cNvSpPr/>
          <p:nvPr/>
        </p:nvSpPr>
        <p:spPr>
          <a:xfrm>
            <a:off x="5207437" y="2712958"/>
            <a:ext cx="4215408" cy="2436495"/>
          </a:xfrm>
          <a:prstGeom prst="roundRect">
            <a:avLst>
              <a:gd name="adj" fmla="val 12219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5413415" y="2918936"/>
            <a:ext cx="2572226" cy="317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📡 Poor Data Quality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5413415" y="3355777"/>
            <a:ext cx="3803452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Real-world sensor data suffered from motion artifacts, electrical interference, and connectivity dropouts — leading to incorrect readings that masked genuine health concerns.</a:t>
            </a:r>
            <a:endParaRPr lang="en-US" sz="1550" dirty="0"/>
          </a:p>
        </p:txBody>
      </p:sp>
      <p:sp>
        <p:nvSpPr>
          <p:cNvPr id="9" name="Shape 7"/>
          <p:cNvSpPr/>
          <p:nvPr/>
        </p:nvSpPr>
        <p:spPr>
          <a:xfrm>
            <a:off x="9621203" y="2712958"/>
            <a:ext cx="4215289" cy="2436495"/>
          </a:xfrm>
          <a:prstGeom prst="roundRect">
            <a:avLst>
              <a:gd name="adj" fmla="val 12219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9827181" y="2918936"/>
            <a:ext cx="2489597" cy="317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🔒 Privacy Concerns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9827181" y="3355777"/>
            <a:ext cx="3803333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Sharing sensitive health data to improve predictive models caused patient mistrust and non-compliance, while creating barriers to HIPAA and GDPR regulatory compliance.</a:t>
            </a:r>
            <a:endParaRPr lang="en-US" sz="1550" dirty="0"/>
          </a:p>
        </p:txBody>
      </p:sp>
      <p:sp>
        <p:nvSpPr>
          <p:cNvPr id="12" name="Shape 10"/>
          <p:cNvSpPr/>
          <p:nvPr/>
        </p:nvSpPr>
        <p:spPr>
          <a:xfrm>
            <a:off x="793790" y="5372695"/>
            <a:ext cx="13042821" cy="1160740"/>
          </a:xfrm>
          <a:prstGeom prst="roundRect">
            <a:avLst>
              <a:gd name="adj" fmla="val 25648"/>
            </a:avLst>
          </a:prstGeom>
          <a:solidFill>
            <a:srgbClr val="FCF2B5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48" y="5675590"/>
            <a:ext cx="248007" cy="198358"/>
          </a:xfrm>
          <a:prstGeom prst="rect">
            <a:avLst/>
          </a:prstGeom>
        </p:spPr>
      </p:pic>
      <p:sp>
        <p:nvSpPr>
          <p:cNvPr id="14" name="Text 11"/>
          <p:cNvSpPr/>
          <p:nvPr/>
        </p:nvSpPr>
        <p:spPr>
          <a:xfrm>
            <a:off x="1438513" y="5620583"/>
            <a:ext cx="12199739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These three interconnected problems — inaccurate alerts, poor data quality, and privacy risks — severely limited the effectiveness of existing remote monitoring systems.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4611" y="551974"/>
            <a:ext cx="7913251" cy="542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34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Research Objectives &amp; Contributions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694611" y="1474470"/>
            <a:ext cx="2243733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Four Core Objectives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694611" y="1916549"/>
            <a:ext cx="347305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01</a:t>
            </a:r>
            <a:endParaRPr lang="en-US" sz="13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11" y="2188726"/>
            <a:ext cx="6408777" cy="2286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94611" y="2321243"/>
            <a:ext cx="2987635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Real-Time Edge Monitoring</a:t>
            </a:r>
            <a:endParaRPr lang="en-US" sz="1700" dirty="0"/>
          </a:p>
        </p:txBody>
      </p:sp>
      <p:sp>
        <p:nvSpPr>
          <p:cNvPr id="7" name="Text 4"/>
          <p:cNvSpPr/>
          <p:nvPr/>
        </p:nvSpPr>
        <p:spPr>
          <a:xfrm>
            <a:off x="694611" y="2744391"/>
            <a:ext cx="6408777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Build a system processing data and generating alerts in under 100 milliseconds.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694611" y="3286958"/>
            <a:ext cx="347305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02</a:t>
            </a:r>
            <a:endParaRPr lang="en-US" sz="13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11" y="3541752"/>
            <a:ext cx="6408777" cy="2286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94611" y="3691652"/>
            <a:ext cx="3230880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Personalized Alert Thresholds</a:t>
            </a:r>
            <a:endParaRPr lang="en-US" sz="1700" dirty="0"/>
          </a:p>
        </p:txBody>
      </p:sp>
      <p:sp>
        <p:nvSpPr>
          <p:cNvPr id="11" name="Text 7"/>
          <p:cNvSpPr/>
          <p:nvPr/>
        </p:nvSpPr>
        <p:spPr>
          <a:xfrm>
            <a:off x="694611" y="4114800"/>
            <a:ext cx="6408777" cy="5210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Design adaptive thresholds that learn each patient's unique physiological baseline.</a:t>
            </a:r>
            <a:endParaRPr lang="en-US" sz="1350" dirty="0"/>
          </a:p>
        </p:txBody>
      </p:sp>
      <p:sp>
        <p:nvSpPr>
          <p:cNvPr id="12" name="Text 8"/>
          <p:cNvSpPr/>
          <p:nvPr/>
        </p:nvSpPr>
        <p:spPr>
          <a:xfrm>
            <a:off x="694611" y="4917877"/>
            <a:ext cx="347305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03</a:t>
            </a:r>
            <a:endParaRPr lang="en-US" sz="135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11" y="5155406"/>
            <a:ext cx="6408777" cy="2286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94611" y="5322570"/>
            <a:ext cx="2586990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Data Cleaning Pipelines</a:t>
            </a:r>
            <a:endParaRPr lang="en-US" sz="1700" dirty="0"/>
          </a:p>
        </p:txBody>
      </p:sp>
      <p:sp>
        <p:nvSpPr>
          <p:cNvPr id="15" name="Text 10"/>
          <p:cNvSpPr/>
          <p:nvPr/>
        </p:nvSpPr>
        <p:spPr>
          <a:xfrm>
            <a:off x="694611" y="5745718"/>
            <a:ext cx="6408777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Handle real-world sensor noise, missing data, and synchronization issues.</a:t>
            </a:r>
            <a:endParaRPr lang="en-US" sz="1350" dirty="0"/>
          </a:p>
        </p:txBody>
      </p:sp>
      <p:sp>
        <p:nvSpPr>
          <p:cNvPr id="16" name="Text 11"/>
          <p:cNvSpPr/>
          <p:nvPr/>
        </p:nvSpPr>
        <p:spPr>
          <a:xfrm>
            <a:off x="694611" y="6288286"/>
            <a:ext cx="347305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04</a:t>
            </a:r>
            <a:endParaRPr lang="en-US" sz="1350" dirty="0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11" y="6508433"/>
            <a:ext cx="6408777" cy="2286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694611" y="6692979"/>
            <a:ext cx="2170748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System Evaluation</a:t>
            </a:r>
            <a:endParaRPr lang="en-US" sz="1700" dirty="0"/>
          </a:p>
        </p:txBody>
      </p:sp>
      <p:sp>
        <p:nvSpPr>
          <p:cNvPr id="19" name="Text 13"/>
          <p:cNvSpPr/>
          <p:nvPr/>
        </p:nvSpPr>
        <p:spPr>
          <a:xfrm>
            <a:off x="694611" y="7116128"/>
            <a:ext cx="6408777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Test the complete system against existing state-of-the-art approaches.</a:t>
            </a:r>
            <a:endParaRPr lang="en-US" sz="1350" dirty="0"/>
          </a:p>
        </p:txBody>
      </p:sp>
      <p:sp>
        <p:nvSpPr>
          <p:cNvPr id="20" name="Text 14"/>
          <p:cNvSpPr/>
          <p:nvPr/>
        </p:nvSpPr>
        <p:spPr>
          <a:xfrm>
            <a:off x="7534632" y="1474470"/>
            <a:ext cx="2170748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Key Contributions</a:t>
            </a:r>
            <a:endParaRPr lang="en-US" sz="1700" dirty="0"/>
          </a:p>
        </p:txBody>
      </p:sp>
      <p:sp>
        <p:nvSpPr>
          <p:cNvPr id="21" name="Text 15"/>
          <p:cNvSpPr/>
          <p:nvPr/>
        </p:nvSpPr>
        <p:spPr>
          <a:xfrm>
            <a:off x="7534632" y="1897618"/>
            <a:ext cx="6408777" cy="1775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Novel hybrid edge-cloud IoT architecture for remote diabetic monitoring</a:t>
            </a:r>
            <a:endParaRPr lang="en-US" sz="1350" dirty="0"/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Advanced preprocessing pipeline (Kalman, KNN, EWMA) for real-world sensor data</a:t>
            </a:r>
            <a:endParaRPr lang="en-US" sz="1350" dirty="0"/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Federated learning preserving patient privacy while improving global models</a:t>
            </a:r>
            <a:endParaRPr lang="en-US" sz="1350" dirty="0"/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SHAP-based explainable alerts achieving 96% clinician acceptance</a:t>
            </a:r>
            <a:endParaRPr lang="en-US" sz="1350" dirty="0"/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Scalable system resilient to public health crises and everyday diabetes care</a:t>
            </a:r>
            <a:endParaRPr lang="en-US" sz="13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52726"/>
            <a:ext cx="7018853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Background &amp; Related Work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1869638"/>
            <a:ext cx="130428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Ten pivotal studies were reviewed, revealing two dominant methodological archetypes and critical research gaps.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3790" y="2410420"/>
            <a:ext cx="496133" cy="49613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3154561"/>
            <a:ext cx="251531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Rule-Based Systems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93790" y="3583781"/>
            <a:ext cx="6397347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Singh &amp; Verma (2020), Alotaibi et al. — Fixed thresholds trigger alerts when readings exceed set levels. Simple but unable to account for individual physiological variation, causing high false-positive rates.</a:t>
            </a:r>
            <a:endParaRPr lang="en-US" sz="15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39144" y="2410420"/>
            <a:ext cx="496133" cy="49613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7439144" y="315456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ML-Based Systems</a:t>
            </a:r>
            <a:endParaRPr lang="en-US" sz="1950" dirty="0"/>
          </a:p>
        </p:txBody>
      </p:sp>
      <p:sp>
        <p:nvSpPr>
          <p:cNvPr id="9" name="Text 5"/>
          <p:cNvSpPr/>
          <p:nvPr/>
        </p:nvSpPr>
        <p:spPr>
          <a:xfrm>
            <a:off x="7439144" y="3583781"/>
            <a:ext cx="6397466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Chen et al. (2021), Gündoğdu (2023) — 1D-CNNs and XGBoost with careful preprocessing achieved better predictions. However, most were trained on simulated or retrospective data, limiting real-world applicability.</a:t>
            </a:r>
            <a:endParaRPr lang="en-US" sz="15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3790" y="5250775"/>
            <a:ext cx="496133" cy="496133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793790" y="599491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Privacy Solutions</a:t>
            </a:r>
            <a:endParaRPr lang="en-US" sz="1950" dirty="0"/>
          </a:p>
        </p:txBody>
      </p:sp>
      <p:sp>
        <p:nvSpPr>
          <p:cNvPr id="12" name="Text 7"/>
          <p:cNvSpPr/>
          <p:nvPr/>
        </p:nvSpPr>
        <p:spPr>
          <a:xfrm>
            <a:off x="793790" y="6424136"/>
            <a:ext cx="6397347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Khan &amp; Abaoud (2023) — Blockchain + federated learning prevented raw data sharing. Demonstrated HIPAA/GDPR compliance while maintaining predictive accuracy and real-time monitoring.</a:t>
            </a:r>
            <a:endParaRPr lang="en-US" sz="15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39144" y="5250775"/>
            <a:ext cx="496133" cy="496133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439144" y="599491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Identified Gaps</a:t>
            </a:r>
            <a:endParaRPr lang="en-US" sz="1950" dirty="0"/>
          </a:p>
        </p:txBody>
      </p:sp>
      <p:sp>
        <p:nvSpPr>
          <p:cNvPr id="15" name="Text 9"/>
          <p:cNvSpPr/>
          <p:nvPr/>
        </p:nvSpPr>
        <p:spPr>
          <a:xfrm>
            <a:off x="7439144" y="6424136"/>
            <a:ext cx="6397466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 continuous personalization, insufficient real-world preprocessing, incomplete privacy solutions, and lack of explainability frameworks (SHAP) to build clinician trust in model predictions.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85800" y="920710"/>
            <a:ext cx="1315081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System Architecture: Three-Tier Hybrid Edge-Cloud</a:t>
            </a:r>
            <a:endParaRPr lang="en-US" sz="3900" dirty="0"/>
          </a:p>
        </p:txBody>
      </p:sp>
      <p:sp>
        <p:nvSpPr>
          <p:cNvPr id="4" name="Shape 1"/>
          <p:cNvSpPr/>
          <p:nvPr/>
        </p:nvSpPr>
        <p:spPr>
          <a:xfrm>
            <a:off x="6965998" y="2458522"/>
            <a:ext cx="7556421" cy="4850368"/>
          </a:xfrm>
          <a:prstGeom prst="roundRect">
            <a:avLst>
              <a:gd name="adj" fmla="val 6138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6973618" y="2466142"/>
            <a:ext cx="3770590" cy="3048953"/>
          </a:xfrm>
          <a:prstGeom prst="roundRect">
            <a:avLst>
              <a:gd name="adj" fmla="val 9764"/>
            </a:avLst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/>
          <p:nvPr/>
        </p:nvSpPr>
        <p:spPr>
          <a:xfrm>
            <a:off x="7171976" y="2664500"/>
            <a:ext cx="2480905" cy="317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🩺 Sensor Layer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7171976" y="3101340"/>
            <a:ext cx="3373874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Wearable biosensors: CGM (every 5 min), Pulse Oximeter (1/sec), Heart Rate Monitor (1/sec), Thermometer (every 2 min). Bluetooth/Wi-Fi to edge node.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10744208" y="2466142"/>
            <a:ext cx="3770590" cy="3048953"/>
          </a:xfrm>
          <a:prstGeom prst="rect">
            <a:avLst/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6"/>
          <p:cNvSpPr/>
          <p:nvPr/>
        </p:nvSpPr>
        <p:spPr>
          <a:xfrm>
            <a:off x="10744208" y="2466142"/>
            <a:ext cx="22860" cy="3048953"/>
          </a:xfrm>
          <a:prstGeom prst="roundRect">
            <a:avLst>
              <a:gd name="adj" fmla="val 1302324"/>
            </a:avLst>
          </a:prstGeom>
          <a:solidFill>
            <a:srgbClr val="B3D5E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10942566" y="2664500"/>
            <a:ext cx="3373874" cy="627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🏠 Edge Layer (Raspberry Pi 4)</a:t>
            </a:r>
            <a:endParaRPr lang="en-US" sz="1950" dirty="0"/>
          </a:p>
        </p:txBody>
      </p:sp>
      <p:sp>
        <p:nvSpPr>
          <p:cNvPr id="11" name="Text 8"/>
          <p:cNvSpPr/>
          <p:nvPr/>
        </p:nvSpPr>
        <p:spPr>
          <a:xfrm>
            <a:off x="10942566" y="3411498"/>
            <a:ext cx="3373874" cy="19052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Local preprocessing, anomaly detection in 65–80 ms, alert generation within 5 seconds. Raw data never leaves the home. AES-256 encrypted model updates sent daily.</a:t>
            </a:r>
            <a:endParaRPr lang="en-US" sz="1550" dirty="0"/>
          </a:p>
        </p:txBody>
      </p:sp>
      <p:sp>
        <p:nvSpPr>
          <p:cNvPr id="12" name="Shape 9"/>
          <p:cNvSpPr/>
          <p:nvPr/>
        </p:nvSpPr>
        <p:spPr>
          <a:xfrm>
            <a:off x="6973618" y="5515094"/>
            <a:ext cx="7541181" cy="1786176"/>
          </a:xfrm>
          <a:prstGeom prst="rect">
            <a:avLst/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10"/>
          <p:cNvSpPr/>
          <p:nvPr/>
        </p:nvSpPr>
        <p:spPr>
          <a:xfrm>
            <a:off x="6973618" y="5515094"/>
            <a:ext cx="7541181" cy="22860"/>
          </a:xfrm>
          <a:prstGeom prst="roundRect">
            <a:avLst>
              <a:gd name="adj" fmla="val 1302324"/>
            </a:avLst>
          </a:prstGeom>
          <a:solidFill>
            <a:srgbClr val="B3D5E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/>
          <p:nvPr/>
        </p:nvSpPr>
        <p:spPr>
          <a:xfrm>
            <a:off x="7171976" y="5713452"/>
            <a:ext cx="2480905" cy="317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☁️ Cloud Layer</a:t>
            </a:r>
            <a:endParaRPr lang="en-US" sz="1950" dirty="0"/>
          </a:p>
        </p:txBody>
      </p:sp>
      <p:sp>
        <p:nvSpPr>
          <p:cNvPr id="15" name="Text 12"/>
          <p:cNvSpPr/>
          <p:nvPr/>
        </p:nvSpPr>
        <p:spPr>
          <a:xfrm>
            <a:off x="7171976" y="6150293"/>
            <a:ext cx="7144464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Federated model aggregation, clinician dashboard with SHAP explanations, remote model updates. Role-based access, differential privacy, HIPAA/GDPR compliant.</a:t>
            </a:r>
            <a:endParaRPr lang="en-US" sz="155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07BD51-2ECE-2FB4-9110-8530733C0C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" t="2079" r="728" b="17526"/>
          <a:stretch>
            <a:fillRect/>
          </a:stretch>
        </p:blipFill>
        <p:spPr bwMode="auto">
          <a:xfrm>
            <a:off x="122992" y="2458522"/>
            <a:ext cx="6820146" cy="38339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2228" y="479703"/>
            <a:ext cx="9057323" cy="5329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Methodology: Data Preprocessing Pipeline</a:t>
            </a:r>
            <a:endParaRPr lang="en-US" sz="3350" dirty="0"/>
          </a:p>
        </p:txBody>
      </p:sp>
      <p:sp>
        <p:nvSpPr>
          <p:cNvPr id="3" name="Text 1"/>
          <p:cNvSpPr/>
          <p:nvPr/>
        </p:nvSpPr>
        <p:spPr>
          <a:xfrm>
            <a:off x="682228" y="1378982"/>
            <a:ext cx="2131933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Five-Step Pipeline</a:t>
            </a:r>
            <a:endParaRPr lang="en-US" sz="16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65" y="1815525"/>
            <a:ext cx="255746" cy="25574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36464" y="1810226"/>
            <a:ext cx="2131933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Synchronization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1236464" y="2223254"/>
            <a:ext cx="5870734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Linear interpolation resamples all signals to 1 reading/second for unified timeline.</a:t>
            </a:r>
            <a:endParaRPr lang="en-US" sz="13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65" y="3029129"/>
            <a:ext cx="255746" cy="25574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236464" y="3023830"/>
            <a:ext cx="2131933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Noise Removal</a:t>
            </a:r>
            <a:endParaRPr lang="en-US" sz="1650" dirty="0"/>
          </a:p>
        </p:txBody>
      </p:sp>
      <p:sp>
        <p:nvSpPr>
          <p:cNvPr id="9" name="Text 5"/>
          <p:cNvSpPr/>
          <p:nvPr/>
        </p:nvSpPr>
        <p:spPr>
          <a:xfrm>
            <a:off x="1236464" y="3436858"/>
            <a:ext cx="5870734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Kalman filter (real-time adaptive), median filter (spike removal), Butterworth bandpass filter (ECG/SpO2).</a:t>
            </a:r>
            <a:endParaRPr lang="en-US" sz="13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65" y="4242733"/>
            <a:ext cx="255746" cy="255746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236464" y="4237434"/>
            <a:ext cx="2640806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Missing Data Imputation</a:t>
            </a:r>
            <a:endParaRPr lang="en-US" sz="1650" dirty="0"/>
          </a:p>
        </p:txBody>
      </p:sp>
      <p:sp>
        <p:nvSpPr>
          <p:cNvPr id="12" name="Text 7"/>
          <p:cNvSpPr/>
          <p:nvPr/>
        </p:nvSpPr>
        <p:spPr>
          <a:xfrm>
            <a:off x="1236464" y="4650462"/>
            <a:ext cx="5870734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KNN imputation for gaps under 5 minutes; gaps over 5 minutes flagged as low-confidence data.</a:t>
            </a:r>
            <a:endParaRPr lang="en-US" sz="13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65" y="5456337"/>
            <a:ext cx="255746" cy="255746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236464" y="5451038"/>
            <a:ext cx="3290411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Sliding Window Segmentation</a:t>
            </a:r>
            <a:endParaRPr lang="en-US" sz="1650" dirty="0"/>
          </a:p>
        </p:txBody>
      </p:sp>
      <p:sp>
        <p:nvSpPr>
          <p:cNvPr id="15" name="Text 9"/>
          <p:cNvSpPr/>
          <p:nvPr/>
        </p:nvSpPr>
        <p:spPr>
          <a:xfrm>
            <a:off x="1236464" y="5864066"/>
            <a:ext cx="5870734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15-minute windows with 5-minute stride (66% overlap) — ~285 windows per 24-hour patient session.</a:t>
            </a:r>
            <a:endParaRPr lang="en-US" sz="1300" dirty="0"/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65" y="6669941"/>
            <a:ext cx="255746" cy="255746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236464" y="6664643"/>
            <a:ext cx="2131933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Feature Extraction</a:t>
            </a:r>
            <a:endParaRPr lang="en-US" sz="1650" dirty="0"/>
          </a:p>
        </p:txBody>
      </p:sp>
      <p:sp>
        <p:nvSpPr>
          <p:cNvPr id="18" name="Text 11"/>
          <p:cNvSpPr/>
          <p:nvPr/>
        </p:nvSpPr>
        <p:spPr>
          <a:xfrm>
            <a:off x="1236464" y="7077670"/>
            <a:ext cx="5870734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Mean, STD, z-score, EWMA (λ=0.3), rate of change, percentiles — all normalized to patient baseline.</a:t>
            </a:r>
            <a:endParaRPr lang="en-US" sz="1300" dirty="0"/>
          </a:p>
        </p:txBody>
      </p:sp>
      <p:pic>
        <p:nvPicPr>
          <p:cNvPr id="19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0822" y="1397198"/>
            <a:ext cx="5783580" cy="678180"/>
          </a:xfrm>
          <a:prstGeom prst="rect">
            <a:avLst/>
          </a:prstGeom>
        </p:spPr>
      </p:pic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0822" y="2240161"/>
            <a:ext cx="5006340" cy="20193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2228" y="470297"/>
            <a:ext cx="8542853" cy="5329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Methodology: Machine Learning Models</a:t>
            </a:r>
            <a:endParaRPr lang="en-US" sz="3350" dirty="0"/>
          </a:p>
        </p:txBody>
      </p:sp>
      <p:sp>
        <p:nvSpPr>
          <p:cNvPr id="3" name="Shape 1"/>
          <p:cNvSpPr/>
          <p:nvPr/>
        </p:nvSpPr>
        <p:spPr>
          <a:xfrm>
            <a:off x="682228" y="1296353"/>
            <a:ext cx="6559629" cy="1989892"/>
          </a:xfrm>
          <a:prstGeom prst="roundRect">
            <a:avLst>
              <a:gd name="adj" fmla="val 12857"/>
            </a:avLst>
          </a:prstGeom>
          <a:solidFill>
            <a:srgbClr val="FFFFFF"/>
          </a:solidFill>
          <a:ln w="2286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705088" y="1319213"/>
            <a:ext cx="6513909" cy="511612"/>
          </a:xfrm>
          <a:prstGeom prst="roundRect">
            <a:avLst>
              <a:gd name="adj" fmla="val 44646"/>
            </a:avLst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75586" y="1977390"/>
            <a:ext cx="3441978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Edge Model: TCN with Attention</a:t>
            </a:r>
            <a:endParaRPr lang="en-US" sz="1650" dirty="0"/>
          </a:p>
        </p:txBody>
      </p:sp>
      <p:sp>
        <p:nvSpPr>
          <p:cNvPr id="6" name="Text 4"/>
          <p:cNvSpPr/>
          <p:nvPr/>
        </p:nvSpPr>
        <p:spPr>
          <a:xfrm>
            <a:off x="875586" y="2331720"/>
            <a:ext cx="6172914" cy="7611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4 TCN blocks (64 filters, dilations 1/2/4/8) + multi-head attention. Input: 900 time steps × 64 features. TensorFlow Lite quantized — 75% size reduction, 65–80 ms latency on Raspberry Pi 4.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7388423" y="1296353"/>
            <a:ext cx="6559748" cy="1989892"/>
          </a:xfrm>
          <a:prstGeom prst="roundRect">
            <a:avLst>
              <a:gd name="adj" fmla="val 12857"/>
            </a:avLst>
          </a:prstGeom>
          <a:solidFill>
            <a:srgbClr val="FFFFFF"/>
          </a:solidFill>
          <a:ln w="2286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7411283" y="1319213"/>
            <a:ext cx="6514028" cy="511612"/>
          </a:xfrm>
          <a:prstGeom prst="roundRect">
            <a:avLst>
              <a:gd name="adj" fmla="val 44646"/>
            </a:avLst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40365" y="1443276"/>
            <a:ext cx="255746" cy="255746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7581781" y="1977390"/>
            <a:ext cx="3507819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Cloud Model: XGBoost Ensemble</a:t>
            </a:r>
            <a:endParaRPr lang="en-US" sz="1650" dirty="0"/>
          </a:p>
        </p:txBody>
      </p:sp>
      <p:sp>
        <p:nvSpPr>
          <p:cNvPr id="11" name="Text 8"/>
          <p:cNvSpPr/>
          <p:nvPr/>
        </p:nvSpPr>
        <p:spPr>
          <a:xfrm>
            <a:off x="7581781" y="2331720"/>
            <a:ext cx="6173033" cy="7611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200 trees, max_depth=5, learning_rate=0.05. Operates on tabular z-score/EWMA features. Provides interpretable risk scores with SHAP feature importance rankings.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682228" y="3432810"/>
            <a:ext cx="6559629" cy="1989892"/>
          </a:xfrm>
          <a:prstGeom prst="roundRect">
            <a:avLst>
              <a:gd name="adj" fmla="val 12857"/>
            </a:avLst>
          </a:prstGeom>
          <a:solidFill>
            <a:srgbClr val="FFFFFF"/>
          </a:solidFill>
          <a:ln w="2286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0"/>
          <p:cNvSpPr/>
          <p:nvPr/>
        </p:nvSpPr>
        <p:spPr>
          <a:xfrm>
            <a:off x="705088" y="3455670"/>
            <a:ext cx="6513909" cy="511612"/>
          </a:xfrm>
          <a:prstGeom prst="roundRect">
            <a:avLst>
              <a:gd name="adj" fmla="val 44646"/>
            </a:avLst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34170" y="3579733"/>
            <a:ext cx="255746" cy="255746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875586" y="4113847"/>
            <a:ext cx="2131933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Hybrid Meta-Model</a:t>
            </a:r>
            <a:endParaRPr lang="en-US" sz="1650" dirty="0"/>
          </a:p>
        </p:txBody>
      </p:sp>
      <p:sp>
        <p:nvSpPr>
          <p:cNvPr id="16" name="Text 12"/>
          <p:cNvSpPr/>
          <p:nvPr/>
        </p:nvSpPr>
        <p:spPr>
          <a:xfrm>
            <a:off x="875586" y="4468178"/>
            <a:ext cx="6172914" cy="7611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Logistic regression fusing edge + cloud probabilities plus a VAE anomaly term. Achieves 98.7% accuracy — best of both temporal deep learning and tabular ensemble approaches.</a:t>
            </a:r>
            <a:endParaRPr lang="en-US" sz="1300" dirty="0"/>
          </a:p>
        </p:txBody>
      </p:sp>
      <p:sp>
        <p:nvSpPr>
          <p:cNvPr id="17" name="Shape 13"/>
          <p:cNvSpPr/>
          <p:nvPr/>
        </p:nvSpPr>
        <p:spPr>
          <a:xfrm>
            <a:off x="7388423" y="3432810"/>
            <a:ext cx="6559748" cy="1989892"/>
          </a:xfrm>
          <a:prstGeom prst="roundRect">
            <a:avLst>
              <a:gd name="adj" fmla="val 12857"/>
            </a:avLst>
          </a:prstGeom>
          <a:solidFill>
            <a:srgbClr val="FFFFFF"/>
          </a:solidFill>
          <a:ln w="2286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4"/>
          <p:cNvSpPr/>
          <p:nvPr/>
        </p:nvSpPr>
        <p:spPr>
          <a:xfrm>
            <a:off x="7411283" y="3455670"/>
            <a:ext cx="6514028" cy="511612"/>
          </a:xfrm>
          <a:prstGeom prst="roundRect">
            <a:avLst>
              <a:gd name="adj" fmla="val 44646"/>
            </a:avLst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40365" y="3579733"/>
            <a:ext cx="255746" cy="255746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7581781" y="4113847"/>
            <a:ext cx="2742724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Federated Learning + VAE</a:t>
            </a:r>
            <a:endParaRPr lang="en-US" sz="1650" dirty="0"/>
          </a:p>
        </p:txBody>
      </p:sp>
      <p:sp>
        <p:nvSpPr>
          <p:cNvPr id="21" name="Text 16"/>
          <p:cNvSpPr/>
          <p:nvPr/>
        </p:nvSpPr>
        <p:spPr>
          <a:xfrm>
            <a:off x="7581781" y="4468178"/>
            <a:ext cx="6173033" cy="7611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Each Raspberry Pi trains locally; only encrypted weight updates reach the cloud. VAE unsupervised safety net detects novel patterns (e.g., new COVID-19 symptoms) with ~96% accuracy.</a:t>
            </a:r>
            <a:endParaRPr lang="en-US" sz="1300" dirty="0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228" y="5587484"/>
            <a:ext cx="5212080" cy="21717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9376" y="588288"/>
            <a:ext cx="7759779" cy="5620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00"/>
              </a:lnSpc>
              <a:buNone/>
            </a:pPr>
            <a:r>
              <a:rPr lang="en-US" sz="35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Personalization &amp; Alert Generation</a:t>
            </a:r>
            <a:endParaRPr lang="en-US" sz="3500" dirty="0"/>
          </a:p>
        </p:txBody>
      </p:sp>
      <p:sp>
        <p:nvSpPr>
          <p:cNvPr id="3" name="Shape 1"/>
          <p:cNvSpPr/>
          <p:nvPr/>
        </p:nvSpPr>
        <p:spPr>
          <a:xfrm>
            <a:off x="589836" y="1394817"/>
            <a:ext cx="6635472" cy="6246495"/>
          </a:xfrm>
          <a:prstGeom prst="roundRect">
            <a:avLst>
              <a:gd name="adj" fmla="val 6911"/>
            </a:avLst>
          </a:prstGeom>
          <a:solidFill>
            <a:srgbClr val="AAE4F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769620" y="1557814"/>
            <a:ext cx="3521869" cy="280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Adaptive Thresholding (EWMA)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69620" y="2001798"/>
            <a:ext cx="6275903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7-day baseline establishment per patient. EWMA formula with λ=0.3 tracks gradual physiological shifts. Z-score measures deviation from personal baseline — not population norms.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69620" y="2971443"/>
            <a:ext cx="6275903" cy="274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Dual-Criterion Alert Logic: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769620" y="3392448"/>
            <a:ext cx="6275903" cy="6056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50"/>
              </a:lnSpc>
              <a:buSzPct val="100000"/>
              <a:buChar char="•"/>
            </a:pP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Statistical: |z| &gt; 3 (single feature) or |z| &gt; 2.5 (two+ features)</a:t>
            </a:r>
            <a:endParaRPr lang="en-US" sz="1400" dirty="0"/>
          </a:p>
          <a:p>
            <a:pPr marL="342900" indent="-342900" algn="l">
              <a:lnSpc>
                <a:spcPts val="2150"/>
              </a:lnSpc>
              <a:buSzPct val="100000"/>
              <a:buChar char="•"/>
            </a:pP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Model confidence: TCN anomaly probability &gt; 0.9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769620" y="4144804"/>
            <a:ext cx="6275903" cy="274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Result: Up to </a:t>
            </a:r>
            <a:r>
              <a:rPr lang="en-US" sz="140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68% reduction in false alarms</a:t>
            </a: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vs. fixed thresholds.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7542252" y="1557814"/>
            <a:ext cx="2627828" cy="280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Three-Tier Alert Priority</a:t>
            </a:r>
            <a:endParaRPr lang="en-US" sz="1750" dirty="0"/>
          </a:p>
        </p:txBody>
      </p:sp>
      <p:sp>
        <p:nvSpPr>
          <p:cNvPr id="10" name="Shape 8"/>
          <p:cNvSpPr/>
          <p:nvPr/>
        </p:nvSpPr>
        <p:spPr>
          <a:xfrm>
            <a:off x="7542252" y="2022158"/>
            <a:ext cx="3106698" cy="1538048"/>
          </a:xfrm>
          <a:prstGeom prst="roundRect">
            <a:avLst>
              <a:gd name="adj" fmla="val 19621"/>
            </a:avLst>
          </a:prstGeom>
          <a:solidFill>
            <a:srgbClr val="FF4444">
              <a:alpha val="50000"/>
            </a:srgbClr>
          </a:solidFill>
          <a:ln w="7620">
            <a:solidFill>
              <a:srgbClr val="FF5D5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729657" y="2209562"/>
            <a:ext cx="2310527" cy="2886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🔴</a:t>
            </a:r>
            <a:r>
              <a:rPr lang="en-US" sz="1750" dirty="0">
                <a:solidFill>
                  <a:srgbClr val="FFFFFF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 Red — Immediate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7729657" y="2661166"/>
            <a:ext cx="2731889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Glucose &lt;54 mg/dL, SpO2 &lt;88%, unresponsive patient. Act now.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10811947" y="2022158"/>
            <a:ext cx="3106698" cy="1538048"/>
          </a:xfrm>
          <a:prstGeom prst="roundRect">
            <a:avLst>
              <a:gd name="adj" fmla="val 19621"/>
            </a:avLst>
          </a:prstGeom>
          <a:solidFill>
            <a:srgbClr val="FFA500">
              <a:alpha val="50000"/>
            </a:srgbClr>
          </a:solidFill>
          <a:ln w="7620">
            <a:solidFill>
              <a:srgbClr val="E58B0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10999351" y="2209562"/>
            <a:ext cx="2350532" cy="2886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🟡 Yellow — 24 Hours</a:t>
            </a:r>
            <a:endParaRPr lang="en-US" sz="1750" dirty="0"/>
          </a:p>
        </p:txBody>
      </p:sp>
      <p:sp>
        <p:nvSpPr>
          <p:cNvPr id="15" name="Text 13"/>
          <p:cNvSpPr/>
          <p:nvPr/>
        </p:nvSpPr>
        <p:spPr>
          <a:xfrm>
            <a:off x="10999351" y="2661166"/>
            <a:ext cx="2731889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Elevated glucose, slow declining trends, mild temperature rise.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7542252" y="3560207"/>
            <a:ext cx="6376392" cy="1100733"/>
          </a:xfrm>
          <a:prstGeom prst="roundRect">
            <a:avLst>
              <a:gd name="adj" fmla="val 24511"/>
            </a:avLst>
          </a:prstGeom>
          <a:solidFill>
            <a:srgbClr val="44AA44">
              <a:alpha val="50000"/>
            </a:srgbClr>
          </a:solidFill>
          <a:ln w="7620">
            <a:solidFill>
              <a:srgbClr val="5DC35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7729657" y="3747611"/>
            <a:ext cx="2835831" cy="2886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🟢</a:t>
            </a:r>
            <a:r>
              <a:rPr lang="en-US" sz="1750" dirty="0">
                <a:solidFill>
                  <a:srgbClr val="FFFFFF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 Green — Informational</a:t>
            </a:r>
            <a:endParaRPr lang="en-US" sz="1750" dirty="0"/>
          </a:p>
        </p:txBody>
      </p:sp>
      <p:sp>
        <p:nvSpPr>
          <p:cNvPr id="18" name="Text 16"/>
          <p:cNvSpPr/>
          <p:nvPr/>
        </p:nvSpPr>
        <p:spPr>
          <a:xfrm>
            <a:off x="7729657" y="4199215"/>
            <a:ext cx="6001583" cy="274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Slight deviations or system updates. No intervention required.</a:t>
            </a:r>
            <a:endParaRPr lang="en-US" sz="1400" dirty="0"/>
          </a:p>
        </p:txBody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2252" y="4844296"/>
            <a:ext cx="4206240" cy="26136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2351" y="491609"/>
            <a:ext cx="8843129" cy="5232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00"/>
              </a:lnSpc>
              <a:buNone/>
            </a:pPr>
            <a:r>
              <a:rPr lang="en-US" sz="32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Experimental Results: Model Performance</a:t>
            </a:r>
            <a:endParaRPr lang="en-US" sz="3250" dirty="0"/>
          </a:p>
        </p:txBody>
      </p:sp>
      <p:sp>
        <p:nvSpPr>
          <p:cNvPr id="3" name="Text 1"/>
          <p:cNvSpPr/>
          <p:nvPr/>
        </p:nvSpPr>
        <p:spPr>
          <a:xfrm>
            <a:off x="712351" y="1297424"/>
            <a:ext cx="13205579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All three modeling tiers were evaluated on a physiologically realistic synthetic dataset (~10% abnormal class) using stratified 70/15/15 split and 5-fold cross-validation.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712351" y="1703427"/>
            <a:ext cx="13205579" cy="2259568"/>
          </a:xfrm>
          <a:prstGeom prst="roundRect">
            <a:avLst>
              <a:gd name="adj" fmla="val 11117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87492" y="1803440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Model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2776180" y="1803440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Accuracy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661059" y="1803440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Precision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6545937" y="1803440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Recall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430816" y="1803440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F1-Score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10315694" y="1803440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AUROC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12200573" y="1803440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AUPRC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887492" y="2242899"/>
            <a:ext cx="1546265" cy="4941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Edge TCN with Attention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2776180" y="2242899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0.970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4661059" y="2242899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0.970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6545937" y="2242899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0.950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8430816" y="2242899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0.960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10315694" y="2242899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0.980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12200573" y="2242899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0.970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887492" y="2929414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XGBoost Ensemble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2776180" y="2929414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0.963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4661059" y="2929414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0.958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6545937" y="2929414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0.942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8430816" y="2929414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0.950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10315694" y="2929414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0.977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12200573" y="2929414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0.968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887492" y="3368873"/>
            <a:ext cx="1546265" cy="4941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Hybrid Meta-Model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2776180" y="3368873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0.987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4661059" y="3368873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0.982</a:t>
            </a:r>
            <a:endParaRPr lang="en-US" sz="1300" dirty="0"/>
          </a:p>
        </p:txBody>
      </p:sp>
      <p:sp>
        <p:nvSpPr>
          <p:cNvPr id="29" name="Text 27"/>
          <p:cNvSpPr/>
          <p:nvPr/>
        </p:nvSpPr>
        <p:spPr>
          <a:xfrm>
            <a:off x="6545937" y="3368873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0.969</a:t>
            </a:r>
            <a:endParaRPr lang="en-US" sz="1300" dirty="0"/>
          </a:p>
        </p:txBody>
      </p:sp>
      <p:sp>
        <p:nvSpPr>
          <p:cNvPr id="30" name="Text 28"/>
          <p:cNvSpPr/>
          <p:nvPr/>
        </p:nvSpPr>
        <p:spPr>
          <a:xfrm>
            <a:off x="8430816" y="3368873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0.975</a:t>
            </a:r>
            <a:endParaRPr lang="en-US" sz="1300" dirty="0"/>
          </a:p>
        </p:txBody>
      </p:sp>
      <p:sp>
        <p:nvSpPr>
          <p:cNvPr id="31" name="Text 29"/>
          <p:cNvSpPr/>
          <p:nvPr/>
        </p:nvSpPr>
        <p:spPr>
          <a:xfrm>
            <a:off x="10315694" y="3368873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0.993</a:t>
            </a:r>
            <a:endParaRPr lang="en-US" sz="1300" dirty="0"/>
          </a:p>
        </p:txBody>
      </p:sp>
      <p:sp>
        <p:nvSpPr>
          <p:cNvPr id="32" name="Text 30"/>
          <p:cNvSpPr/>
          <p:nvPr/>
        </p:nvSpPr>
        <p:spPr>
          <a:xfrm>
            <a:off x="12200573" y="3368873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0.991</a:t>
            </a:r>
            <a:endParaRPr lang="en-US" sz="1300" dirty="0"/>
          </a:p>
        </p:txBody>
      </p:sp>
      <p:pic>
        <p:nvPicPr>
          <p:cNvPr id="3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351" y="4280892"/>
            <a:ext cx="5928360" cy="2362200"/>
          </a:xfrm>
          <a:prstGeom prst="rect">
            <a:avLst/>
          </a:prstGeom>
        </p:spPr>
      </p:pic>
      <p:sp>
        <p:nvSpPr>
          <p:cNvPr id="34" name="Shape 31"/>
          <p:cNvSpPr/>
          <p:nvPr/>
        </p:nvSpPr>
        <p:spPr>
          <a:xfrm>
            <a:off x="7526893" y="4280892"/>
            <a:ext cx="6398538" cy="1135023"/>
          </a:xfrm>
          <a:prstGeom prst="roundRect">
            <a:avLst>
              <a:gd name="adj" fmla="val 22131"/>
            </a:avLst>
          </a:prstGeom>
          <a:solidFill>
            <a:srgbClr val="B6FC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4295" y="4526399"/>
            <a:ext cx="209312" cy="167402"/>
          </a:xfrm>
          <a:prstGeom prst="rect">
            <a:avLst/>
          </a:prstGeom>
        </p:spPr>
      </p:pic>
      <p:sp>
        <p:nvSpPr>
          <p:cNvPr id="36" name="Text 32"/>
          <p:cNvSpPr/>
          <p:nvPr/>
        </p:nvSpPr>
        <p:spPr>
          <a:xfrm>
            <a:off x="8071009" y="4463891"/>
            <a:ext cx="5687020" cy="7411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The Hybrid Meta-Model achieves near-perfect discrimination (AUROC = 0.993, AUPRC = 0.991), outperforming each individual model by combining temporal deep learning with tabular ensemble strengths.</a:t>
            </a:r>
            <a:endParaRPr lang="en-US" sz="1300" dirty="0"/>
          </a:p>
        </p:txBody>
      </p:sp>
      <p:pic>
        <p:nvPicPr>
          <p:cNvPr id="3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6893" y="5574863"/>
            <a:ext cx="6316980" cy="200406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56905" y="479465"/>
            <a:ext cx="6412587" cy="5038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50"/>
              </a:lnSpc>
              <a:buNone/>
            </a:pPr>
            <a:r>
              <a:rPr lang="en-US" sz="31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Latency &amp; Explainability Results</a:t>
            </a:r>
            <a:endParaRPr lang="en-US" sz="3150" dirty="0"/>
          </a:p>
        </p:txBody>
      </p:sp>
      <p:sp>
        <p:nvSpPr>
          <p:cNvPr id="3" name="Text 1"/>
          <p:cNvSpPr/>
          <p:nvPr/>
        </p:nvSpPr>
        <p:spPr>
          <a:xfrm>
            <a:off x="956905" y="1310759"/>
            <a:ext cx="2440424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Real-Time Edge Latency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905" y="1710095"/>
            <a:ext cx="4747260" cy="26670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56905" y="4605099"/>
            <a:ext cx="6161484" cy="532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150"/>
              </a:lnSpc>
              <a:buNone/>
            </a:pPr>
            <a:r>
              <a:rPr lang="en-US" sz="41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68ms</a:t>
            </a:r>
            <a:endParaRPr lang="en-US" sz="4150" dirty="0"/>
          </a:p>
        </p:txBody>
      </p:sp>
      <p:sp>
        <p:nvSpPr>
          <p:cNvPr id="6" name="Text 3"/>
          <p:cNvSpPr/>
          <p:nvPr/>
        </p:nvSpPr>
        <p:spPr>
          <a:xfrm>
            <a:off x="3029783" y="5316022"/>
            <a:ext cx="2015728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Median Latency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956905" y="5698927"/>
            <a:ext cx="6161484" cy="233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Well under the 100 ms clinical target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956905" y="6275189"/>
            <a:ext cx="6161484" cy="532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150"/>
              </a:lnSpc>
              <a:buNone/>
            </a:pPr>
            <a:r>
              <a:rPr lang="en-US" sz="41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83ms</a:t>
            </a:r>
            <a:endParaRPr lang="en-US" sz="4150" dirty="0"/>
          </a:p>
        </p:txBody>
      </p:sp>
      <p:sp>
        <p:nvSpPr>
          <p:cNvPr id="9" name="Text 6"/>
          <p:cNvSpPr/>
          <p:nvPr/>
        </p:nvSpPr>
        <p:spPr>
          <a:xfrm>
            <a:off x="3029783" y="6986111"/>
            <a:ext cx="2015728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90th Percentile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956905" y="7369016"/>
            <a:ext cx="6161484" cy="233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Consistent, predictable performance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7519392" y="1310759"/>
            <a:ext cx="4251127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SHAP Explainability — Hypoglycemia Alert</a:t>
            </a:r>
            <a:endParaRPr lang="en-US" sz="155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9392" y="1710095"/>
            <a:ext cx="6161484" cy="2905601"/>
          </a:xfrm>
          <a:prstGeom prst="rect">
            <a:avLst/>
          </a:prstGeom>
        </p:spPr>
      </p:pic>
      <p:sp>
        <p:nvSpPr>
          <p:cNvPr id="13" name="Shape 9"/>
          <p:cNvSpPr/>
          <p:nvPr/>
        </p:nvSpPr>
        <p:spPr>
          <a:xfrm>
            <a:off x="7519392" y="4763095"/>
            <a:ext cx="6161484" cy="837128"/>
          </a:xfrm>
          <a:prstGeom prst="roundRect">
            <a:avLst>
              <a:gd name="adj" fmla="val 28895"/>
            </a:avLst>
          </a:prstGeom>
          <a:solidFill>
            <a:srgbClr val="B6D6FC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0603" y="4998720"/>
            <a:ext cx="201573" cy="16121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8043386" y="4934307"/>
            <a:ext cx="5476280" cy="4674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96% of clinicians who reviewed SHAP-explained alerts understood and acted on them, vs. only 72% for black-box alerts.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01460" y="493276"/>
            <a:ext cx="5273040" cy="4845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30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Robustness Testing Results</a:t>
            </a:r>
            <a:endParaRPr lang="en-US" sz="3050" dirty="0"/>
          </a:p>
        </p:txBody>
      </p:sp>
      <p:sp>
        <p:nvSpPr>
          <p:cNvPr id="3" name="Text 1"/>
          <p:cNvSpPr/>
          <p:nvPr/>
        </p:nvSpPr>
        <p:spPr>
          <a:xfrm>
            <a:off x="1201460" y="1220033"/>
            <a:ext cx="12227362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The system was stress-tested under Gaussian noise (σ up to 0.20) and missing data rates up to 20% — conditions typical of real home deployments.</a:t>
            </a:r>
            <a:endParaRPr lang="en-US" sz="12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1460" y="1713309"/>
            <a:ext cx="5924550" cy="2857024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1460" y="4706541"/>
            <a:ext cx="5924550" cy="2893457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511772" y="1698188"/>
            <a:ext cx="2420303" cy="2422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Key Robustness Findings</a:t>
            </a:r>
            <a:endParaRPr lang="en-US" sz="1500" dirty="0"/>
          </a:p>
        </p:txBody>
      </p:sp>
      <p:sp>
        <p:nvSpPr>
          <p:cNvPr id="7" name="Shape 3"/>
          <p:cNvSpPr/>
          <p:nvPr/>
        </p:nvSpPr>
        <p:spPr>
          <a:xfrm>
            <a:off x="7511772" y="2076688"/>
            <a:ext cx="5924550" cy="1540669"/>
          </a:xfrm>
          <a:prstGeom prst="roundRect">
            <a:avLst>
              <a:gd name="adj" fmla="val 15096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4"/>
          <p:cNvSpPr/>
          <p:nvPr/>
        </p:nvSpPr>
        <p:spPr>
          <a:xfrm>
            <a:off x="7519392" y="2084308"/>
            <a:ext cx="5908715" cy="38135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5"/>
          <p:cNvSpPr/>
          <p:nvPr/>
        </p:nvSpPr>
        <p:spPr>
          <a:xfrm>
            <a:off x="7675245" y="2164556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Stress Condition</a:t>
            </a:r>
            <a:endParaRPr lang="en-US" sz="1200" dirty="0"/>
          </a:p>
        </p:txBody>
      </p:sp>
      <p:sp>
        <p:nvSpPr>
          <p:cNvPr id="10" name="Text 6"/>
          <p:cNvSpPr/>
          <p:nvPr/>
        </p:nvSpPr>
        <p:spPr>
          <a:xfrm>
            <a:off x="9648349" y="2164556"/>
            <a:ext cx="165163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Hybrid AUROC</a:t>
            </a:r>
            <a:endParaRPr lang="en-US" sz="1200" dirty="0"/>
          </a:p>
        </p:txBody>
      </p:sp>
      <p:sp>
        <p:nvSpPr>
          <p:cNvPr id="11" name="Text 7"/>
          <p:cNvSpPr/>
          <p:nvPr/>
        </p:nvSpPr>
        <p:spPr>
          <a:xfrm>
            <a:off x="11617643" y="2164556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Degradation</a:t>
            </a:r>
            <a:endParaRPr lang="en-US" sz="1200" dirty="0"/>
          </a:p>
        </p:txBody>
      </p:sp>
      <p:sp>
        <p:nvSpPr>
          <p:cNvPr id="12" name="Shape 8"/>
          <p:cNvSpPr/>
          <p:nvPr/>
        </p:nvSpPr>
        <p:spPr>
          <a:xfrm>
            <a:off x="7519392" y="2465665"/>
            <a:ext cx="5908715" cy="38135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9"/>
          <p:cNvSpPr/>
          <p:nvPr/>
        </p:nvSpPr>
        <p:spPr>
          <a:xfrm>
            <a:off x="7675245" y="2545913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Clean (baseline)</a:t>
            </a:r>
            <a:endParaRPr lang="en-US" sz="1200" dirty="0"/>
          </a:p>
        </p:txBody>
      </p:sp>
      <p:sp>
        <p:nvSpPr>
          <p:cNvPr id="14" name="Text 10"/>
          <p:cNvSpPr/>
          <p:nvPr/>
        </p:nvSpPr>
        <p:spPr>
          <a:xfrm>
            <a:off x="9648349" y="2545913"/>
            <a:ext cx="165163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0.993</a:t>
            </a:r>
            <a:endParaRPr lang="en-US" sz="1200" dirty="0"/>
          </a:p>
        </p:txBody>
      </p:sp>
      <p:sp>
        <p:nvSpPr>
          <p:cNvPr id="15" name="Text 11"/>
          <p:cNvSpPr/>
          <p:nvPr/>
        </p:nvSpPr>
        <p:spPr>
          <a:xfrm>
            <a:off x="11617643" y="2545913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—</a:t>
            </a:r>
            <a:endParaRPr lang="en-US" sz="1200" dirty="0"/>
          </a:p>
        </p:txBody>
      </p:sp>
      <p:sp>
        <p:nvSpPr>
          <p:cNvPr id="16" name="Shape 12"/>
          <p:cNvSpPr/>
          <p:nvPr/>
        </p:nvSpPr>
        <p:spPr>
          <a:xfrm>
            <a:off x="7519392" y="2847023"/>
            <a:ext cx="5908715" cy="38135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3"/>
          <p:cNvSpPr/>
          <p:nvPr/>
        </p:nvSpPr>
        <p:spPr>
          <a:xfrm>
            <a:off x="7675245" y="2927271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Noise σ=0.20</a:t>
            </a:r>
            <a:endParaRPr lang="en-US" sz="1200" dirty="0"/>
          </a:p>
        </p:txBody>
      </p:sp>
      <p:sp>
        <p:nvSpPr>
          <p:cNvPr id="18" name="Text 14"/>
          <p:cNvSpPr/>
          <p:nvPr/>
        </p:nvSpPr>
        <p:spPr>
          <a:xfrm>
            <a:off x="9648349" y="2927271"/>
            <a:ext cx="165163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0.986</a:t>
            </a:r>
            <a:endParaRPr lang="en-US" sz="1200" dirty="0"/>
          </a:p>
        </p:txBody>
      </p:sp>
      <p:sp>
        <p:nvSpPr>
          <p:cNvPr id="19" name="Text 15"/>
          <p:cNvSpPr/>
          <p:nvPr/>
        </p:nvSpPr>
        <p:spPr>
          <a:xfrm>
            <a:off x="11617643" y="2927271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0.70%</a:t>
            </a:r>
            <a:endParaRPr lang="en-US" sz="1200" dirty="0"/>
          </a:p>
        </p:txBody>
      </p:sp>
      <p:sp>
        <p:nvSpPr>
          <p:cNvPr id="20" name="Shape 16"/>
          <p:cNvSpPr/>
          <p:nvPr/>
        </p:nvSpPr>
        <p:spPr>
          <a:xfrm>
            <a:off x="7519392" y="3228380"/>
            <a:ext cx="5908715" cy="38135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7"/>
          <p:cNvSpPr/>
          <p:nvPr/>
        </p:nvSpPr>
        <p:spPr>
          <a:xfrm>
            <a:off x="7675245" y="3308628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20% Missing Data</a:t>
            </a:r>
            <a:endParaRPr lang="en-US" sz="1200" dirty="0"/>
          </a:p>
        </p:txBody>
      </p:sp>
      <p:sp>
        <p:nvSpPr>
          <p:cNvPr id="22" name="Text 18"/>
          <p:cNvSpPr/>
          <p:nvPr/>
        </p:nvSpPr>
        <p:spPr>
          <a:xfrm>
            <a:off x="9648349" y="3308628"/>
            <a:ext cx="165163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0.985</a:t>
            </a:r>
            <a:endParaRPr lang="en-US" sz="1200" dirty="0"/>
          </a:p>
        </p:txBody>
      </p:sp>
      <p:sp>
        <p:nvSpPr>
          <p:cNvPr id="23" name="Text 19"/>
          <p:cNvSpPr/>
          <p:nvPr/>
        </p:nvSpPr>
        <p:spPr>
          <a:xfrm>
            <a:off x="11617643" y="3308628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0.81%</a:t>
            </a:r>
            <a:endParaRPr lang="en-US" sz="1200" dirty="0"/>
          </a:p>
        </p:txBody>
      </p:sp>
      <p:sp>
        <p:nvSpPr>
          <p:cNvPr id="24" name="Shape 20"/>
          <p:cNvSpPr/>
          <p:nvPr/>
        </p:nvSpPr>
        <p:spPr>
          <a:xfrm>
            <a:off x="7511772" y="3753564"/>
            <a:ext cx="5924550" cy="1008817"/>
          </a:xfrm>
          <a:prstGeom prst="roundRect">
            <a:avLst>
              <a:gd name="adj" fmla="val 23055"/>
            </a:avLst>
          </a:prstGeom>
          <a:solidFill>
            <a:srgbClr val="B6FC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6792" y="3979188"/>
            <a:ext cx="193715" cy="155019"/>
          </a:xfrm>
          <a:prstGeom prst="rect">
            <a:avLst/>
          </a:prstGeom>
        </p:spPr>
      </p:pic>
      <p:sp>
        <p:nvSpPr>
          <p:cNvPr id="26" name="Text 21"/>
          <p:cNvSpPr/>
          <p:nvPr/>
        </p:nvSpPr>
        <p:spPr>
          <a:xfrm>
            <a:off x="8015526" y="3913346"/>
            <a:ext cx="5265777" cy="6625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Graceful degradation — not catastrophic failure. The Hybrid model maintains AUROC above 0.98 even under severe real-world conditions, confirming clinical reliability.</a:t>
            </a:r>
            <a:endParaRPr lang="en-US" sz="1200" dirty="0"/>
          </a:p>
        </p:txBody>
      </p:sp>
      <p:sp>
        <p:nvSpPr>
          <p:cNvPr id="27" name="Text 22"/>
          <p:cNvSpPr/>
          <p:nvPr/>
        </p:nvSpPr>
        <p:spPr>
          <a:xfrm>
            <a:off x="7511772" y="4898588"/>
            <a:ext cx="5924550" cy="6625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Cross-validation across 5 patient folds showed standard deviations below 0.02 for all metrics, confirming the models learned genuine physiological patterns rather than memorizing individual patients.</a:t>
            </a:r>
            <a:endParaRPr lang="en-US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6642" y="653534"/>
            <a:ext cx="7268766" cy="5911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50"/>
              </a:lnSpc>
              <a:buNone/>
            </a:pPr>
            <a:r>
              <a:rPr lang="en-US" sz="3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Comparison with Recent Work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756642" y="1605201"/>
            <a:ext cx="13117116" cy="4692729"/>
          </a:xfrm>
          <a:prstGeom prst="roundRect">
            <a:avLst>
              <a:gd name="adj" fmla="val 6047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953572" y="1728549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Study</a:t>
            </a:r>
            <a:endParaRPr lang="en-US" sz="1450" dirty="0"/>
          </a:p>
        </p:txBody>
      </p:sp>
      <p:sp>
        <p:nvSpPr>
          <p:cNvPr id="5" name="Text 3"/>
          <p:cNvSpPr/>
          <p:nvPr/>
        </p:nvSpPr>
        <p:spPr>
          <a:xfrm>
            <a:off x="3839766" y="1728549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Year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4887873" y="1728549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Data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7508200" y="1728549"/>
            <a:ext cx="197250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Model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9866471" y="1728549"/>
            <a:ext cx="1186458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Accuracy/AUROC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11438692" y="1728549"/>
            <a:ext cx="92440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Real-Time</a:t>
            </a:r>
            <a:endParaRPr lang="en-US" sz="1450" dirty="0"/>
          </a:p>
        </p:txBody>
      </p:sp>
      <p:sp>
        <p:nvSpPr>
          <p:cNvPr id="10" name="Text 8"/>
          <p:cNvSpPr/>
          <p:nvPr/>
        </p:nvSpPr>
        <p:spPr>
          <a:xfrm>
            <a:off x="12748855" y="1728549"/>
            <a:ext cx="928211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Explainable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953572" y="2558653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Abubeker et al.</a:t>
            </a:r>
            <a:endParaRPr lang="en-US" sz="1450" dirty="0"/>
          </a:p>
        </p:txBody>
      </p:sp>
      <p:sp>
        <p:nvSpPr>
          <p:cNvPr id="12" name="Text 10"/>
          <p:cNvSpPr/>
          <p:nvPr/>
        </p:nvSpPr>
        <p:spPr>
          <a:xfrm>
            <a:off x="3839766" y="2558653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2024</a:t>
            </a:r>
            <a:endParaRPr lang="en-US" sz="1450" dirty="0"/>
          </a:p>
        </p:txBody>
      </p:sp>
      <p:sp>
        <p:nvSpPr>
          <p:cNvPr id="13" name="Text 11"/>
          <p:cNvSpPr/>
          <p:nvPr/>
        </p:nvSpPr>
        <p:spPr>
          <a:xfrm>
            <a:off x="4887873" y="2558653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CGM + vitals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7508200" y="2558653"/>
            <a:ext cx="197250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SVM / IoT rules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9866471" y="2558653"/>
            <a:ext cx="118645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 ≈ 0.95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11438692" y="2558653"/>
            <a:ext cx="92440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Cloud only</a:t>
            </a:r>
            <a:endParaRPr lang="en-US" sz="1450" dirty="0"/>
          </a:p>
        </p:txBody>
      </p:sp>
      <p:sp>
        <p:nvSpPr>
          <p:cNvPr id="17" name="Text 15"/>
          <p:cNvSpPr/>
          <p:nvPr/>
        </p:nvSpPr>
        <p:spPr>
          <a:xfrm>
            <a:off x="12748855" y="2558653"/>
            <a:ext cx="92821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Low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953572" y="3093244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Ayouni et al.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3839766" y="3093244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2025</a:t>
            </a:r>
            <a:endParaRPr lang="en-US" sz="1450" dirty="0"/>
          </a:p>
        </p:txBody>
      </p:sp>
      <p:sp>
        <p:nvSpPr>
          <p:cNvPr id="20" name="Text 18"/>
          <p:cNvSpPr/>
          <p:nvPr/>
        </p:nvSpPr>
        <p:spPr>
          <a:xfrm>
            <a:off x="4887873" y="3093244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Multimodal IoT</a:t>
            </a:r>
            <a:endParaRPr lang="en-US" sz="1450" dirty="0"/>
          </a:p>
        </p:txBody>
      </p:sp>
      <p:sp>
        <p:nvSpPr>
          <p:cNvPr id="21" name="Text 19"/>
          <p:cNvSpPr/>
          <p:nvPr/>
        </p:nvSpPr>
        <p:spPr>
          <a:xfrm>
            <a:off x="7508200" y="3093244"/>
            <a:ext cx="197250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Random Forest</a:t>
            </a:r>
            <a:endParaRPr lang="en-US" sz="1450" dirty="0"/>
          </a:p>
        </p:txBody>
      </p:sp>
      <p:sp>
        <p:nvSpPr>
          <p:cNvPr id="22" name="Text 20"/>
          <p:cNvSpPr/>
          <p:nvPr/>
        </p:nvSpPr>
        <p:spPr>
          <a:xfrm>
            <a:off x="9866471" y="3093244"/>
            <a:ext cx="118645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 ≈ 0.96</a:t>
            </a:r>
            <a:endParaRPr lang="en-US" sz="1450" dirty="0"/>
          </a:p>
        </p:txBody>
      </p:sp>
      <p:sp>
        <p:nvSpPr>
          <p:cNvPr id="23" name="Text 21"/>
          <p:cNvSpPr/>
          <p:nvPr/>
        </p:nvSpPr>
        <p:spPr>
          <a:xfrm>
            <a:off x="11438692" y="3093244"/>
            <a:ext cx="92440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Partial</a:t>
            </a:r>
            <a:endParaRPr lang="en-US" sz="1450" dirty="0"/>
          </a:p>
        </p:txBody>
      </p:sp>
      <p:sp>
        <p:nvSpPr>
          <p:cNvPr id="24" name="Text 22"/>
          <p:cNvSpPr/>
          <p:nvPr/>
        </p:nvSpPr>
        <p:spPr>
          <a:xfrm>
            <a:off x="12748855" y="3093244"/>
            <a:ext cx="92821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Limited</a:t>
            </a:r>
            <a:endParaRPr lang="en-US" sz="1450" dirty="0"/>
          </a:p>
        </p:txBody>
      </p:sp>
      <p:sp>
        <p:nvSpPr>
          <p:cNvPr id="25" name="Text 23"/>
          <p:cNvSpPr/>
          <p:nvPr/>
        </p:nvSpPr>
        <p:spPr>
          <a:xfrm>
            <a:off x="953572" y="3627834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Zhu et al.</a:t>
            </a:r>
            <a:endParaRPr lang="en-US" sz="1450" dirty="0"/>
          </a:p>
        </p:txBody>
      </p:sp>
      <p:sp>
        <p:nvSpPr>
          <p:cNvPr id="26" name="Text 24"/>
          <p:cNvSpPr/>
          <p:nvPr/>
        </p:nvSpPr>
        <p:spPr>
          <a:xfrm>
            <a:off x="3839766" y="3627834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2022</a:t>
            </a:r>
            <a:endParaRPr lang="en-US" sz="1450" dirty="0"/>
          </a:p>
        </p:txBody>
      </p:sp>
      <p:sp>
        <p:nvSpPr>
          <p:cNvPr id="27" name="Text 25"/>
          <p:cNvSpPr/>
          <p:nvPr/>
        </p:nvSpPr>
        <p:spPr>
          <a:xfrm>
            <a:off x="4887873" y="3627834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CGM only</a:t>
            </a:r>
            <a:endParaRPr lang="en-US" sz="1450" dirty="0"/>
          </a:p>
        </p:txBody>
      </p:sp>
      <p:sp>
        <p:nvSpPr>
          <p:cNvPr id="28" name="Text 26"/>
          <p:cNvSpPr/>
          <p:nvPr/>
        </p:nvSpPr>
        <p:spPr>
          <a:xfrm>
            <a:off x="7508200" y="3627834"/>
            <a:ext cx="197250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Edge LSTM</a:t>
            </a:r>
            <a:endParaRPr lang="en-US" sz="1450" dirty="0"/>
          </a:p>
        </p:txBody>
      </p:sp>
      <p:sp>
        <p:nvSpPr>
          <p:cNvPr id="29" name="Text 27"/>
          <p:cNvSpPr/>
          <p:nvPr/>
        </p:nvSpPr>
        <p:spPr>
          <a:xfrm>
            <a:off x="9866471" y="3627834"/>
            <a:ext cx="1186458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AUROC ≈ 0.97</a:t>
            </a:r>
            <a:endParaRPr lang="en-US" sz="1450" dirty="0"/>
          </a:p>
        </p:txBody>
      </p:sp>
      <p:sp>
        <p:nvSpPr>
          <p:cNvPr id="30" name="Text 28"/>
          <p:cNvSpPr/>
          <p:nvPr/>
        </p:nvSpPr>
        <p:spPr>
          <a:xfrm>
            <a:off x="11438692" y="3627834"/>
            <a:ext cx="92440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Edge</a:t>
            </a:r>
            <a:endParaRPr lang="en-US" sz="1450" dirty="0"/>
          </a:p>
        </p:txBody>
      </p:sp>
      <p:sp>
        <p:nvSpPr>
          <p:cNvPr id="31" name="Text 29"/>
          <p:cNvSpPr/>
          <p:nvPr/>
        </p:nvSpPr>
        <p:spPr>
          <a:xfrm>
            <a:off x="12748855" y="3627834"/>
            <a:ext cx="92821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None</a:t>
            </a:r>
            <a:endParaRPr lang="en-US" sz="1450" dirty="0"/>
          </a:p>
        </p:txBody>
      </p:sp>
      <p:sp>
        <p:nvSpPr>
          <p:cNvPr id="32" name="Text 30"/>
          <p:cNvSpPr/>
          <p:nvPr/>
        </p:nvSpPr>
        <p:spPr>
          <a:xfrm>
            <a:off x="953572" y="4457938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Sivakumar et al.</a:t>
            </a:r>
            <a:endParaRPr lang="en-US" sz="1450" dirty="0"/>
          </a:p>
        </p:txBody>
      </p:sp>
      <p:sp>
        <p:nvSpPr>
          <p:cNvPr id="33" name="Text 31"/>
          <p:cNvSpPr/>
          <p:nvPr/>
        </p:nvSpPr>
        <p:spPr>
          <a:xfrm>
            <a:off x="3839766" y="4457938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2025</a:t>
            </a:r>
            <a:endParaRPr lang="en-US" sz="1450" dirty="0"/>
          </a:p>
        </p:txBody>
      </p:sp>
      <p:sp>
        <p:nvSpPr>
          <p:cNvPr id="34" name="Text 32"/>
          <p:cNvSpPr/>
          <p:nvPr/>
        </p:nvSpPr>
        <p:spPr>
          <a:xfrm>
            <a:off x="4887873" y="4457938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Big data 630k+</a:t>
            </a:r>
            <a:endParaRPr lang="en-US" sz="1450" dirty="0"/>
          </a:p>
        </p:txBody>
      </p:sp>
      <p:sp>
        <p:nvSpPr>
          <p:cNvPr id="35" name="Text 33"/>
          <p:cNvSpPr/>
          <p:nvPr/>
        </p:nvSpPr>
        <p:spPr>
          <a:xfrm>
            <a:off x="7508200" y="4457938"/>
            <a:ext cx="197250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Attention RNN + SHAP</a:t>
            </a:r>
            <a:endParaRPr lang="en-US" sz="1450" dirty="0"/>
          </a:p>
        </p:txBody>
      </p:sp>
      <p:sp>
        <p:nvSpPr>
          <p:cNvPr id="36" name="Text 34"/>
          <p:cNvSpPr/>
          <p:nvPr/>
        </p:nvSpPr>
        <p:spPr>
          <a:xfrm>
            <a:off x="9866471" y="4457938"/>
            <a:ext cx="1186458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AUROC = 0.99</a:t>
            </a:r>
            <a:endParaRPr lang="en-US" sz="1450" dirty="0"/>
          </a:p>
        </p:txBody>
      </p:sp>
      <p:sp>
        <p:nvSpPr>
          <p:cNvPr id="37" name="Text 35"/>
          <p:cNvSpPr/>
          <p:nvPr/>
        </p:nvSpPr>
        <p:spPr>
          <a:xfrm>
            <a:off x="11438692" y="4457938"/>
            <a:ext cx="92440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Cloud only</a:t>
            </a:r>
            <a:endParaRPr lang="en-US" sz="1450" dirty="0"/>
          </a:p>
        </p:txBody>
      </p:sp>
      <p:sp>
        <p:nvSpPr>
          <p:cNvPr id="38" name="Text 36"/>
          <p:cNvSpPr/>
          <p:nvPr/>
        </p:nvSpPr>
        <p:spPr>
          <a:xfrm>
            <a:off x="12748855" y="4457938"/>
            <a:ext cx="92821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SHAP ✓</a:t>
            </a:r>
            <a:endParaRPr lang="en-US" sz="1450" dirty="0"/>
          </a:p>
        </p:txBody>
      </p:sp>
      <p:sp>
        <p:nvSpPr>
          <p:cNvPr id="39" name="Text 37"/>
          <p:cNvSpPr/>
          <p:nvPr/>
        </p:nvSpPr>
        <p:spPr>
          <a:xfrm>
            <a:off x="953572" y="5288042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This Work</a:t>
            </a:r>
            <a:endParaRPr lang="en-US" sz="1450" dirty="0"/>
          </a:p>
        </p:txBody>
      </p:sp>
      <p:sp>
        <p:nvSpPr>
          <p:cNvPr id="40" name="Text 38"/>
          <p:cNvSpPr/>
          <p:nvPr/>
        </p:nvSpPr>
        <p:spPr>
          <a:xfrm>
            <a:off x="3839766" y="5288042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2026</a:t>
            </a:r>
            <a:endParaRPr lang="en-US" sz="1450" dirty="0"/>
          </a:p>
        </p:txBody>
      </p:sp>
      <p:sp>
        <p:nvSpPr>
          <p:cNvPr id="41" name="Text 39"/>
          <p:cNvSpPr/>
          <p:nvPr/>
        </p:nvSpPr>
        <p:spPr>
          <a:xfrm>
            <a:off x="4887873" y="5288042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CGM+SpO2+HR+Temp</a:t>
            </a:r>
            <a:endParaRPr lang="en-US" sz="1450" dirty="0"/>
          </a:p>
        </p:txBody>
      </p:sp>
      <p:sp>
        <p:nvSpPr>
          <p:cNvPr id="42" name="Text 40"/>
          <p:cNvSpPr/>
          <p:nvPr/>
        </p:nvSpPr>
        <p:spPr>
          <a:xfrm>
            <a:off x="7508200" y="5288042"/>
            <a:ext cx="1972508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TCN+XGBoost+Fusion</a:t>
            </a:r>
            <a:endParaRPr lang="en-US" sz="1450" dirty="0"/>
          </a:p>
        </p:txBody>
      </p:sp>
      <p:sp>
        <p:nvSpPr>
          <p:cNvPr id="43" name="Text 41"/>
          <p:cNvSpPr/>
          <p:nvPr/>
        </p:nvSpPr>
        <p:spPr>
          <a:xfrm>
            <a:off x="9866471" y="5288042"/>
            <a:ext cx="1186458" cy="8865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Acc=0.991, AUROC=0.996</a:t>
            </a:r>
            <a:endParaRPr lang="en-US" sz="1450" dirty="0"/>
          </a:p>
        </p:txBody>
      </p:sp>
      <p:sp>
        <p:nvSpPr>
          <p:cNvPr id="44" name="Text 42"/>
          <p:cNvSpPr/>
          <p:nvPr/>
        </p:nvSpPr>
        <p:spPr>
          <a:xfrm>
            <a:off x="11438692" y="5288042"/>
            <a:ext cx="924401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Edge &lt;90ms ✓</a:t>
            </a:r>
            <a:endParaRPr lang="en-US" sz="1450" dirty="0"/>
          </a:p>
        </p:txBody>
      </p:sp>
      <p:sp>
        <p:nvSpPr>
          <p:cNvPr id="45" name="Text 43"/>
          <p:cNvSpPr/>
          <p:nvPr/>
        </p:nvSpPr>
        <p:spPr>
          <a:xfrm>
            <a:off x="12748855" y="5288042"/>
            <a:ext cx="928211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SHAP+Attention ✓</a:t>
            </a:r>
            <a:endParaRPr lang="en-US" sz="1450" dirty="0"/>
          </a:p>
        </p:txBody>
      </p:sp>
      <p:sp>
        <p:nvSpPr>
          <p:cNvPr id="46" name="Shape 44"/>
          <p:cNvSpPr/>
          <p:nvPr/>
        </p:nvSpPr>
        <p:spPr>
          <a:xfrm>
            <a:off x="756642" y="6500693"/>
            <a:ext cx="13117116" cy="1075253"/>
          </a:xfrm>
          <a:prstGeom prst="roundRect">
            <a:avLst>
              <a:gd name="adj" fmla="val 26390"/>
            </a:avLst>
          </a:prstGeom>
          <a:solidFill>
            <a:srgbClr val="B6FC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713" y="6784896"/>
            <a:ext cx="236458" cy="189071"/>
          </a:xfrm>
          <a:prstGeom prst="rect">
            <a:avLst/>
          </a:prstGeom>
        </p:spPr>
      </p:pic>
      <p:sp>
        <p:nvSpPr>
          <p:cNvPr id="48" name="Text 45"/>
          <p:cNvSpPr/>
          <p:nvPr/>
        </p:nvSpPr>
        <p:spPr>
          <a:xfrm>
            <a:off x="1371243" y="6728222"/>
            <a:ext cx="12313444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This work is the only system achieving all three simultaneously: state-of-the-art accuracy, sub-100ms edge inference, and full explainability with SHAP and attention visualization.</a:t>
            </a:r>
            <a:endParaRPr lang="en-US" sz="14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83707"/>
            <a:ext cx="8115300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Conclusion &amp; Recommendations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650915" y="2001441"/>
            <a:ext cx="6565106" cy="5144453"/>
          </a:xfrm>
          <a:prstGeom prst="roundRect">
            <a:avLst>
              <a:gd name="adj" fmla="val 9259"/>
            </a:avLst>
          </a:prstGeom>
          <a:solidFill>
            <a:srgbClr val="AAE4F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849273" y="2199799"/>
            <a:ext cx="336875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Summary of Achievements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849273" y="2708315"/>
            <a:ext cx="6168390" cy="25698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98.7% accuracy</a:t>
            </a: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with Hybrid Meta-Model (AUROC = 0.993)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68 ms median latency</a:t>
            </a: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— well under 100 ms target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68% fewer false alarms</a:t>
            </a: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vs. fixed-threshold systems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96% clinician acceptance</a:t>
            </a: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of SHAP-explained alerts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Privacy preserved: raw data never leaves the patient's home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Robust to 20% noise and 20% missing data with &lt;1% AUROC drop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564874" y="219979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Limitations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7564874" y="2708315"/>
            <a:ext cx="6279356" cy="1795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Synthetic/retrospective datasets — no prospective real-world trial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Small, undiversified patient population (GE-71: 71 patients)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Workstation simulation, not actual Raspberry Pi deployment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 clinical outcome measures (ER visits, quality of life)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564874" y="470261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Future Directions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7564874" y="5211128"/>
            <a:ext cx="6279356" cy="1865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Randomized controlled trial (RCT) with real diabetic patients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Continuous personalization via Bayesian change-point detection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Expand to COPD, heart failure, post-surgical rehabilitation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Full federated learning deployment across multiple hospitals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Regulatory approval pathway (FDA, CE marking)</a:t>
            </a:r>
            <a:endParaRPr lang="en-US" sz="15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4260" y="599599"/>
            <a:ext cx="4651653" cy="5813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550"/>
              </a:lnSpc>
              <a:buNone/>
            </a:pPr>
            <a:r>
              <a:rPr lang="en-US" sz="3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Key Takeaways</a:t>
            </a:r>
            <a:endParaRPr lang="en-US" sz="3650" dirty="0"/>
          </a:p>
        </p:txBody>
      </p:sp>
      <p:sp>
        <p:nvSpPr>
          <p:cNvPr id="3" name="Shape 1"/>
          <p:cNvSpPr/>
          <p:nvPr/>
        </p:nvSpPr>
        <p:spPr>
          <a:xfrm>
            <a:off x="744260" y="1529834"/>
            <a:ext cx="6483668" cy="2380178"/>
          </a:xfrm>
          <a:prstGeom prst="roundRect">
            <a:avLst>
              <a:gd name="adj" fmla="val 11726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855" y="1723430"/>
            <a:ext cx="558165" cy="55816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091327" y="1845469"/>
            <a:ext cx="251103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1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937855" y="2456021"/>
            <a:ext cx="2325767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Privacy-First Design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937855" y="2851309"/>
            <a:ext cx="6096476" cy="865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Federated learning + AES-256 encryption ensures patient data never leaves home, achieving HIPAA/GDPR compliance without sacrificing model accuracy.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7402354" y="1529834"/>
            <a:ext cx="6483787" cy="2380178"/>
          </a:xfrm>
          <a:prstGeom prst="roundRect">
            <a:avLst>
              <a:gd name="adj" fmla="val 11726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5949" y="1723430"/>
            <a:ext cx="558165" cy="55816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7749421" y="1845469"/>
            <a:ext cx="251103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2</a:t>
            </a:r>
            <a:endParaRPr lang="en-US" sz="1950" dirty="0"/>
          </a:p>
        </p:txBody>
      </p:sp>
      <p:sp>
        <p:nvSpPr>
          <p:cNvPr id="11" name="Text 7"/>
          <p:cNvSpPr/>
          <p:nvPr/>
        </p:nvSpPr>
        <p:spPr>
          <a:xfrm>
            <a:off x="7595949" y="2456021"/>
            <a:ext cx="2595324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Real-Time at the Edge</a:t>
            </a:r>
            <a:endParaRPr lang="en-US" sz="1800" dirty="0"/>
          </a:p>
        </p:txBody>
      </p:sp>
      <p:sp>
        <p:nvSpPr>
          <p:cNvPr id="12" name="Text 8"/>
          <p:cNvSpPr/>
          <p:nvPr/>
        </p:nvSpPr>
        <p:spPr>
          <a:xfrm>
            <a:off x="7595949" y="2851309"/>
            <a:ext cx="6096595" cy="865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TCN with attention achieves 68 ms median inference on Raspberry Pi — enabling life-saving alerts before dangerous glucose drops become emergencies.</a:t>
            </a:r>
            <a:endParaRPr lang="en-US" sz="1450" dirty="0"/>
          </a:p>
        </p:txBody>
      </p:sp>
      <p:sp>
        <p:nvSpPr>
          <p:cNvPr id="13" name="Shape 9"/>
          <p:cNvSpPr/>
          <p:nvPr/>
        </p:nvSpPr>
        <p:spPr>
          <a:xfrm>
            <a:off x="744260" y="4084439"/>
            <a:ext cx="6483668" cy="2380178"/>
          </a:xfrm>
          <a:prstGeom prst="roundRect">
            <a:avLst>
              <a:gd name="adj" fmla="val 11726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855" y="4278035"/>
            <a:ext cx="558165" cy="55816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091327" y="4400074"/>
            <a:ext cx="251103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3</a:t>
            </a:r>
            <a:endParaRPr lang="en-US" sz="1950" dirty="0"/>
          </a:p>
        </p:txBody>
      </p:sp>
      <p:sp>
        <p:nvSpPr>
          <p:cNvPr id="16" name="Text 11"/>
          <p:cNvSpPr/>
          <p:nvPr/>
        </p:nvSpPr>
        <p:spPr>
          <a:xfrm>
            <a:off x="937855" y="5010626"/>
            <a:ext cx="2378154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True Personalization</a:t>
            </a:r>
            <a:endParaRPr lang="en-US" sz="1800" dirty="0"/>
          </a:p>
        </p:txBody>
      </p:sp>
      <p:sp>
        <p:nvSpPr>
          <p:cNvPr id="17" name="Text 12"/>
          <p:cNvSpPr/>
          <p:nvPr/>
        </p:nvSpPr>
        <p:spPr>
          <a:xfrm>
            <a:off x="937855" y="5405914"/>
            <a:ext cx="6096476" cy="865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EWMA adaptive thresholds learn each patient's normal, cutting false alarms by 68% and building the trust needed for long-term system adoption.</a:t>
            </a:r>
            <a:endParaRPr lang="en-US" sz="1450" dirty="0"/>
          </a:p>
        </p:txBody>
      </p:sp>
      <p:sp>
        <p:nvSpPr>
          <p:cNvPr id="18" name="Shape 13"/>
          <p:cNvSpPr/>
          <p:nvPr/>
        </p:nvSpPr>
        <p:spPr>
          <a:xfrm>
            <a:off x="7402354" y="4084439"/>
            <a:ext cx="6483787" cy="2380178"/>
          </a:xfrm>
          <a:prstGeom prst="roundRect">
            <a:avLst>
              <a:gd name="adj" fmla="val 11726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5949" y="4278035"/>
            <a:ext cx="558165" cy="558165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7749421" y="4400074"/>
            <a:ext cx="251103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4</a:t>
            </a:r>
            <a:endParaRPr lang="en-US" sz="1950" dirty="0"/>
          </a:p>
        </p:txBody>
      </p:sp>
      <p:sp>
        <p:nvSpPr>
          <p:cNvPr id="21" name="Text 15"/>
          <p:cNvSpPr/>
          <p:nvPr/>
        </p:nvSpPr>
        <p:spPr>
          <a:xfrm>
            <a:off x="7595949" y="5010626"/>
            <a:ext cx="2325767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Explainable AI</a:t>
            </a:r>
            <a:endParaRPr lang="en-US" sz="1800" dirty="0"/>
          </a:p>
        </p:txBody>
      </p:sp>
      <p:sp>
        <p:nvSpPr>
          <p:cNvPr id="22" name="Text 16"/>
          <p:cNvSpPr/>
          <p:nvPr/>
        </p:nvSpPr>
        <p:spPr>
          <a:xfrm>
            <a:off x="7595949" y="5405914"/>
            <a:ext cx="6096595" cy="865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SHAP values and attention weights give clinicians clear reasons for every alert — transforming AI from a black box into a trusted clinical partner.</a:t>
            </a:r>
            <a:endParaRPr lang="en-US" sz="1450" dirty="0"/>
          </a:p>
        </p:txBody>
      </p:sp>
      <p:sp>
        <p:nvSpPr>
          <p:cNvPr id="23" name="Text 17"/>
          <p:cNvSpPr/>
          <p:nvPr/>
        </p:nvSpPr>
        <p:spPr>
          <a:xfrm>
            <a:off x="1023342" y="6857048"/>
            <a:ext cx="12862798" cy="5767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This IoT-AI system represents a paradigm shift from reactive to proactive diabetes care — keeping patients safely at home while ensuring clinicians have the right information at the right time.</a:t>
            </a:r>
            <a:endParaRPr lang="en-US" sz="1450" dirty="0"/>
          </a:p>
        </p:txBody>
      </p:sp>
      <p:sp>
        <p:nvSpPr>
          <p:cNvPr id="24" name="Shape 18"/>
          <p:cNvSpPr/>
          <p:nvPr/>
        </p:nvSpPr>
        <p:spPr>
          <a:xfrm>
            <a:off x="744260" y="6660833"/>
            <a:ext cx="22860" cy="969169"/>
          </a:xfrm>
          <a:prstGeom prst="rect">
            <a:avLst/>
          </a:prstGeom>
          <a:solidFill>
            <a:srgbClr val="AAE4FE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1766</Words>
  <Application>Microsoft Office PowerPoint</Application>
  <PresentationFormat>Custom</PresentationFormat>
  <Paragraphs>241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Alexandria Medium</vt:lpstr>
      <vt:lpstr>Arial</vt:lpstr>
      <vt:lpstr>Manrope</vt:lpstr>
      <vt:lpstr>Alexandria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Sami Almaghrabi | سامي لطفي المغربي</dc:creator>
  <cp:lastModifiedBy>Sami Almaghrabi | سامي لطفي المغربي</cp:lastModifiedBy>
  <cp:revision>5</cp:revision>
  <dcterms:created xsi:type="dcterms:W3CDTF">2026-04-15T11:59:03Z</dcterms:created>
  <dcterms:modified xsi:type="dcterms:W3CDTF">2026-04-16T13:48:46Z</dcterms:modified>
</cp:coreProperties>
</file>