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4" r:id="rId1"/>
    <p:sldMasterId id="2147483679" r:id="rId2"/>
    <p:sldMasterId id="2147483698" r:id="rId3"/>
  </p:sldMasterIdLst>
  <p:notesMasterIdLst>
    <p:notesMasterId r:id="rId50"/>
  </p:notesMasterIdLst>
  <p:sldIdLst>
    <p:sldId id="480" r:id="rId4"/>
    <p:sldId id="481" r:id="rId5"/>
    <p:sldId id="482" r:id="rId6"/>
    <p:sldId id="313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3" r:id="rId18"/>
    <p:sldId id="494" r:id="rId19"/>
    <p:sldId id="495" r:id="rId20"/>
    <p:sldId id="496" r:id="rId21"/>
    <p:sldId id="497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4" r:id="rId38"/>
    <p:sldId id="513" r:id="rId39"/>
    <p:sldId id="515" r:id="rId40"/>
    <p:sldId id="516" r:id="rId41"/>
    <p:sldId id="517" r:id="rId42"/>
    <p:sldId id="518" r:id="rId43"/>
    <p:sldId id="519" r:id="rId44"/>
    <p:sldId id="521" r:id="rId45"/>
    <p:sldId id="520" r:id="rId46"/>
    <p:sldId id="522" r:id="rId47"/>
    <p:sldId id="526" r:id="rId48"/>
    <p:sldId id="349" r:id="rId49"/>
  </p:sldIdLst>
  <p:sldSz cx="9144000" cy="6858000" type="screen4x3"/>
  <p:notesSz cx="6858000" cy="9296400"/>
  <p:embeddedFontLst>
    <p:embeddedFont>
      <p:font typeface="Tajawal Medium" panose="00000600000000000000" charset="-78"/>
      <p:regular r:id="rId51"/>
      <p:bold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3" roundtripDataSignature="AMtx7miYamKU/jQ8tFhQQT89IWAH5V98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15D9FCD-AEDE-4406-8D37-4085F9826E86}">
  <a:tblStyle styleId="{F15D9FCD-AEDE-4406-8D37-4085F9826E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9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92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63" Type="http://customschemas.google.com/relationships/presentationmetadata" Target="metadata"/><Relationship Id="rId68" Type="http://schemas.openxmlformats.org/officeDocument/2006/relationships/customXml" Target="../customXml/item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presProps" Target="presProps.xml"/><Relationship Id="rId69" Type="http://schemas.openxmlformats.org/officeDocument/2006/relationships/customXml" Target="../customXml/item2.xml"/><Relationship Id="rId8" Type="http://schemas.openxmlformats.org/officeDocument/2006/relationships/slide" Target="slides/slide5.xml"/><Relationship Id="rId51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7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2.fntdata"/><Relationship Id="rId6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98500"/>
            <a:ext cx="46418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5" name="Google Shape;5;n"/>
          <p:cNvSpPr/>
          <p:nvPr/>
        </p:nvSpPr>
        <p:spPr>
          <a:xfrm>
            <a:off x="69850" y="93663"/>
            <a:ext cx="2217738" cy="3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1: Entrepreneurship</a:t>
            </a:r>
            <a:endParaRPr/>
          </a:p>
        </p:txBody>
      </p:sp>
      <p:sp>
        <p:nvSpPr>
          <p:cNvPr id="6" name="Google Shape;6;n"/>
          <p:cNvSpPr/>
          <p:nvPr/>
        </p:nvSpPr>
        <p:spPr>
          <a:xfrm>
            <a:off x="6397625" y="8896350"/>
            <a:ext cx="390525" cy="306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582962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BEAB644D-0FF4-4ACE-0D2A-B08DE63781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C92CDEDC-25BA-89B7-7F7A-FA41D1373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06669B-538D-23A7-68E4-E7767D829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AACFCE-1C7F-4828-9DD3-013AD28B32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8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204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60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914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526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958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117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602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777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17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91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7255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698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8417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737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835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3491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038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393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7202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6808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087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5043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906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6630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270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1372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172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1485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4487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3375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01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1EDAB64-9124-E7E8-6118-1885BFAFE2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96974-F39E-4242-AC5C-3DE3A1250A99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7ABECF-169B-FCD0-387D-214E0A28A6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84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9F97DA-107A-BC98-D13F-F812E92040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B28AF-9EAB-4694-9FB6-7473E3330F0A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DA1891-A3EA-8B08-30EB-97E20E2483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9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F5E5F9-89E5-84DC-FDFC-B224F6DFBC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8AA33-8624-481F-AE53-0EE4A2B64F23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DF0107-D78B-4788-ECFB-C4C0E380F9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29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18A826-62D4-7C6F-4A2D-DC54870BFB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6222F-7247-4A84-9955-5B60CB28BAAD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881050-21C1-E495-0959-A1149CFC42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353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A0959A1-C0B4-2ED3-8F35-F228EAC3D7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E9117-C140-4CA1-B043-A6E646B81783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30669B8-6322-A97A-B5D1-D58B7988CB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6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56AA16E-763A-0FCB-EB34-EDF86F8FE2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0206E-680D-42A0-BE34-485FA94862A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1EDCE68-DA14-8DBB-B682-6DA0225B8A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7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3C9B785-23FC-0228-63A0-9FD61F07A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0053A-E439-4A23-8EEF-F377ADA9E9A7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5413AB4-460D-111D-2083-96C582AD93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4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226E50-7750-71FA-C057-DA4528D471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B0A11-F591-4FC9-90EF-65AEA790DDB1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5980DD-9D4E-A5DD-2170-052F2B8D80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3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781B63-FFFE-C289-6AE2-8A28A7B4E4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0271E-A766-474D-AD4B-1B53285D2A61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FAED06-22AC-0FB2-0B31-33239CF545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38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F79907A-73EF-3A09-4DF3-36103556D3E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7FB04-74F7-43BE-89C3-64C3F3BA9C9C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261C921-69E0-7062-B533-E6BE0AD760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0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35EB39-BB47-3589-4CEA-304600254C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CC0CF-CDFD-416D-90F4-6471FC0F56A3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D6AC8A-4098-2627-1BAF-2CA0D9DB6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63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69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" name="Shape 58">
            <a:extLst>
              <a:ext uri="{FF2B5EF4-FFF2-40B4-BE49-F238E27FC236}">
                <a16:creationId xmlns:a16="http://schemas.microsoft.com/office/drawing/2014/main" id="{4FCC56FE-AF49-EE68-6638-8B6E1865C2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6FCF3-A828-472E-B650-90B41665580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179503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1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A8D63-23A8-C1C6-9CF1-C53B9346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3F65-8261-4AE4-B3A2-80D0D641FE3D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2A6E-DDA2-78F5-EAC5-33EE9B5F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5753-800E-A3F6-F261-3EE66D2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22C4-3579-435B-8DC8-99D1C6C76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F4BA-9DC1-F57F-F1E5-BB8EE11D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56CC-955B-4048-A086-A628BF50D7A9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D9A51-8B65-A1CA-2802-FF2AEF88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1CB0-A9DF-631C-9BA7-6430A862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033A-0B7B-4E2C-B512-CEF9B5E14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870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52E8-65D5-6853-C511-79E1FF9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A4B63-E9C8-4FCF-B94A-F412AEE6DCA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67BF-3B32-24B6-022D-B963B4CF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A0EB-04F8-9388-70F0-4470707C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1A58-3672-4BB2-9A68-106EE908DC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777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96F036-680F-4429-0959-C88EF9FB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A385-64B9-4348-BCF3-D588BF9F8329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C59F9B-9899-3654-4591-75E183BB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43EAC-3A0D-C721-61BB-E710A75E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B146-2CBE-45CE-81F6-E45D9CDCF5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25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80B9CC6-D848-1F58-357F-F70C5E7B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4843-249D-47DC-AE3A-B1AAECB06211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123F39-161C-0531-4693-6C90871C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0682A-C2EB-2FEB-0A95-5213E2B2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E4F5C-0470-46AE-9444-9A50335BA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16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19E07A9-EBA6-9A6D-C2E9-A3885A7C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2CFF-B725-42E7-8338-F6250354A9E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161AFF-31B3-33DB-F111-AECEE3A7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67AF71-71D8-3A6B-E46C-A6404170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F43FB-C654-4538-8F06-683F27859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9725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2B97C85-64BD-BFDB-D9CC-5E094F09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2EDFA-4E6D-4FAB-AB46-5FF0BEAF341F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201436-E444-8F14-BE77-DA3A1E62F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2AD20-3506-1A90-54DB-0447038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0425-1388-4BBA-8E8E-1AA18D065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671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21C7CF-DBCA-F499-0840-98EDFDDC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CEB2-C3F8-40BE-B123-728D375A3B97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127967-C65C-7978-1CCB-D7813117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5F7932-1176-BA2D-2CE3-47CEF3D4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9DB-0582-4A9C-B2CB-A7CA2FD509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426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33FF14-9F8B-714C-0B7B-DA1BC303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0559-0AB9-4975-BB00-6DDAF5749A0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8E487A-D004-2203-C06E-55FA2A4B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19112-BFC9-C970-EA9F-E9BCA4AF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BB69-F357-46D7-A6FF-9F70F29BC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9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55145-DE04-0943-19B4-C9B34083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3ED-6263-49B8-B190-81F3FC9C24FC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E30D-E9EA-BBAD-22C3-4FCE8603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1E99-3F62-E47F-53C0-BD9B15C0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9B05-DA15-47AF-A1C0-99C075FC6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656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3AA7-53AD-B9E2-BEAA-D27B9E5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383F1-39EF-4454-BD15-3F3E332E9911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74186-F8B8-2FBE-09A7-8399C625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7BC1D-15D0-0D04-FC2D-D7F2F10D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C590-A97A-4AF6-8245-E5847C08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75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39435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992484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959113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503161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0909880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831920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550694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DB32F-E247-C012-18E3-A5D82537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7E73-124A-46FA-8A52-4497E637D9BB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410D8-394F-4898-8E89-AA8FA0BF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27D4D-D220-E48B-1E00-55514A1C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DF96-873D-4E85-A8C7-3A1182634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1159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0E949-769D-3071-A227-7656BE9A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FCA5-7066-4ECE-AC67-9B5427B338BE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D3152-44AC-85A6-D7AF-2FE7B325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4429-94E2-79B5-3966-5395C7D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42C1-D115-44CD-8BBA-88585D8EA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962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4079-94DC-C73B-D03C-DF6FEB0F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B8C-CBF7-474D-8FFA-A8B84E15B405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0E61-7EE5-1F89-BB51-E09FFBD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64B04-234A-F37E-7782-918DBB7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E91E-7557-48C1-9EE3-43764BD12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9124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74FDA0-B9FC-763D-7E6C-B41280AA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F475-B74D-4367-9D0C-3FEB9C48E3B4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598EA-31B0-88EA-6B93-9CB71F60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B1473A-9B29-E22D-DD1E-3143AB97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44B3-689E-48D7-ADC1-B765FC6462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959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72EB02-57CF-F923-7E5D-B85EDA2E6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D26F-8F1C-48BC-B313-9963B9EAD9A7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0D33282-15F3-2B55-2A18-30D95E68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EE8DFFD-873B-B50B-28DE-3267EAB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FBA0-79EA-4A76-B55D-EC6EAF7E0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876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98CAE0E-8929-7028-75FC-3DCA8FD8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46294-9BCA-42B4-A3F9-4208BCAFACBE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B2E8D99-70BE-9A9D-D4DD-5F352B759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5046B0A-177A-111E-846E-7A8FC797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F12C-B6C5-4E31-A4F8-412FDA414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530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8398BE-221B-CE85-3BCB-48644DE0B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19AC-F2FE-4197-AEB4-1D842C23423C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112C6E-09ED-A1DF-CDC9-6042A48E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E2A4FF-6332-CC65-6AE8-E59C02004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03295-747D-4571-860A-048CF6606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709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C28B9C-EDBF-FB7B-75EF-B60446AC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AE20-0284-4552-9312-AEC33D2F479C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150714-2F3E-75F0-9611-0ECA41F3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8D30DA-D558-D3F0-4F49-5A5C318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07B2-554C-4804-889E-1C8AEDD49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81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C2B521-16A8-F908-EEC7-90E61A307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855B-4B74-43D5-AC44-7FB4E6681A15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273983-4D65-44CC-E643-9D8A2E8B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4ED809-65B0-977A-0155-07D0B6BE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8A21-E615-4E9B-A55C-FCCB8018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639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8992-D0B4-5D44-74CF-7B727AF92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35-8598-49BF-9153-7792374E7D4F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01E00-BEF8-3BE1-8FF8-BD430FA1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50F83-86CF-E721-5272-4111AE59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F9E7-7D5B-43D9-83C8-F7AE0FD0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047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51EE3-0201-4143-B414-90395018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4CDF-3744-40BF-938B-1C5D415821C3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59815-3467-7A7D-2A60-020FEA1C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0AA8B-0619-196F-43CD-965A441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21690-A547-4457-BE51-33BD487D2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582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803315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7885985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9968224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6059924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8445415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165595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87124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8A781DF-4A2A-B24C-F839-BCEC6C29F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7EA797-259F-8227-8172-B7ABA86166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6804" name="Rectangle 4">
            <a:extLst>
              <a:ext uri="{FF2B5EF4-FFF2-40B4-BE49-F238E27FC236}">
                <a16:creationId xmlns:a16="http://schemas.microsoft.com/office/drawing/2014/main" id="{0AB77B43-F938-9562-8108-C4F73495E00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547372-AC09-47B6-BD01-AB0CE1E4A42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76805" name="Rectangle 5">
            <a:extLst>
              <a:ext uri="{FF2B5EF4-FFF2-40B4-BE49-F238E27FC236}">
                <a16:creationId xmlns:a16="http://schemas.microsoft.com/office/drawing/2014/main" id="{4DC4E403-038F-E7A8-790F-5ACB3DABF42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4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8B8F469D-186A-DF9C-49B5-4E17325EC9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0968EC78-5F8C-A4F6-75BB-424F494C6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BDE-B22F-FB02-C285-840FE7370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41634-A93A-47C7-A0AC-3CCEA0E88DD7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9B049-A73F-CFDE-FCC0-BAC4985D1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3D63F-8C4F-A6D6-92B2-2B2359B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5A7BD24-57AE-46AD-AB40-54A0B24BBD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116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>
            <a:extLst>
              <a:ext uri="{FF2B5EF4-FFF2-40B4-BE49-F238E27FC236}">
                <a16:creationId xmlns:a16="http://schemas.microsoft.com/office/drawing/2014/main" id="{28BC65F3-3746-0815-4F0B-0033E4D57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5B58C98C-6343-27E8-2B9C-DBDD4E08C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BA38-9DFF-11B6-DF8A-3E991F7F3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3641E1-EC38-4233-B592-EAA71AE3AC56}" type="datetimeFigureOut">
              <a:rPr lang="en-US"/>
              <a:pPr>
                <a:defRPr/>
              </a:pPr>
              <a:t>9/19/2026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307AC-72FF-5061-A315-CC5391C21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CB65F-5981-4CC0-F1CE-D41128C88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5149DA-5AC6-4102-80B7-DF5D9197C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6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59196" y="2564904"/>
            <a:ext cx="3380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405199" y="5239993"/>
            <a:ext cx="2637456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45963" y="4435770"/>
            <a:ext cx="3631763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 611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</a:t>
            </a: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 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1F3586-F6C5-E3A5-D7D7-282D0590572E}"/>
              </a:ext>
            </a:extLst>
          </p:cNvPr>
          <p:cNvSpPr/>
          <p:nvPr/>
        </p:nvSpPr>
        <p:spPr>
          <a:xfrm>
            <a:off x="4591645" y="2368154"/>
            <a:ext cx="3703010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607EC6-F21C-95F7-7A22-57A2B09EF10C}"/>
              </a:ext>
            </a:extLst>
          </p:cNvPr>
          <p:cNvSpPr/>
          <p:nvPr/>
        </p:nvSpPr>
        <p:spPr>
          <a:xfrm>
            <a:off x="845821" y="1700213"/>
            <a:ext cx="3706535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CC16FC-440B-5D0B-C0D3-DD8A49D1C0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BBC652-A425-0E23-69EF-492867E03195}"/>
              </a:ext>
            </a:extLst>
          </p:cNvPr>
          <p:cNvSpPr/>
          <p:nvPr/>
        </p:nvSpPr>
        <p:spPr>
          <a:xfrm>
            <a:off x="3713163" y="1695450"/>
            <a:ext cx="838200" cy="7223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25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F122D-815A-8203-5079-04F3AAE12EFA}"/>
              </a:ext>
            </a:extLst>
          </p:cNvPr>
          <p:cNvSpPr/>
          <p:nvPr/>
        </p:nvSpPr>
        <p:spPr>
          <a:xfrm>
            <a:off x="1970088" y="1233488"/>
            <a:ext cx="7969250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379" name="TextBox 40">
            <a:extLst>
              <a:ext uri="{FF2B5EF4-FFF2-40B4-BE49-F238E27FC236}">
                <a16:creationId xmlns:a16="http://schemas.microsoft.com/office/drawing/2014/main" id="{0947CAC7-D08D-30FB-4C13-99249D9E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038" y="1338818"/>
            <a:ext cx="44403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Designing a Competitive Business Model and </a:t>
            </a:r>
            <a:b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</a:b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Building a Solid Strategic Plan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58380" name="TextBox 41">
            <a:extLst>
              <a:ext uri="{FF2B5EF4-FFF2-40B4-BE49-F238E27FC236}">
                <a16:creationId xmlns:a16="http://schemas.microsoft.com/office/drawing/2014/main" id="{82672D51-F9B5-8613-19F3-B4AB63C3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171132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4DD023-95EE-A95C-EB15-08827809767B}"/>
              </a:ext>
            </a:extLst>
          </p:cNvPr>
          <p:cNvSpPr txBox="1"/>
          <p:nvPr/>
        </p:nvSpPr>
        <p:spPr>
          <a:xfrm>
            <a:off x="3792538" y="1873250"/>
            <a:ext cx="70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8383" name="Graphic 21">
            <a:extLst>
              <a:ext uri="{FF2B5EF4-FFF2-40B4-BE49-F238E27FC236}">
                <a16:creationId xmlns:a16="http://schemas.microsoft.com/office/drawing/2014/main" id="{E2F3C91E-A7B6-AC70-1E53-2BB8BDA17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7950" y="201613"/>
            <a:ext cx="17287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Learning Objectives</a:t>
            </a:r>
            <a:endParaRPr lang="en-GB" altLang="en-US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1. Understand the importance of strategic management to a small business.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2. Explain why and how a small business must create a competitive advantage in the market.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Develop a strategic plan for a business using the nine steps in the strategic planning process.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4. Discuss the characteristics of three basic strategies: low cost, differentiation, and focus and know when to employ them.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5. Understand the importance of controls such as the balanced scorecard in the planning process.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44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7C713D-D4D5-E713-941A-79E57AEE4E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13924" r="13924"/>
          <a:stretch/>
        </p:blipFill>
        <p:spPr>
          <a:xfrm>
            <a:off x="2106" y="857250"/>
            <a:ext cx="4160764" cy="4180116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58832C-44A4-09B3-F545-2D3BD06BBCEF}"/>
              </a:ext>
            </a:extLst>
          </p:cNvPr>
          <p:cNvSpPr/>
          <p:nvPr/>
        </p:nvSpPr>
        <p:spPr>
          <a:xfrm rot="5400000">
            <a:off x="-3175" y="860425"/>
            <a:ext cx="1349375" cy="134302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5B93262-1E9B-3998-20F3-DE39E60F4CF9}"/>
              </a:ext>
            </a:extLst>
          </p:cNvPr>
          <p:cNvSpPr/>
          <p:nvPr/>
        </p:nvSpPr>
        <p:spPr>
          <a:xfrm rot="16200000" flipV="1">
            <a:off x="-480218" y="3931444"/>
            <a:ext cx="4179887" cy="185737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7" name="TextBox 24">
            <a:extLst>
              <a:ext uri="{FF2B5EF4-FFF2-40B4-BE49-F238E27FC236}">
                <a16:creationId xmlns:a16="http://schemas.microsoft.com/office/drawing/2014/main" id="{15C7261F-6010-0DD6-A035-690E4822D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854200"/>
            <a:ext cx="50944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sz="6000" b="1" dirty="0">
                <a:latin typeface="Arial"/>
              </a:rPr>
              <a:t>Idea Generation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1CA031-555A-0385-283D-4DE54A41FB11}"/>
              </a:ext>
            </a:extLst>
          </p:cNvPr>
          <p:cNvSpPr/>
          <p:nvPr/>
        </p:nvSpPr>
        <p:spPr>
          <a:xfrm>
            <a:off x="2363788" y="1295400"/>
            <a:ext cx="4886325" cy="3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6E8F37-91CF-9718-98FE-178D268D7A2E}"/>
              </a:ext>
            </a:extLst>
          </p:cNvPr>
          <p:cNvSpPr/>
          <p:nvPr/>
        </p:nvSpPr>
        <p:spPr>
          <a:xfrm>
            <a:off x="2540000" y="1858963"/>
            <a:ext cx="892175" cy="7413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59400" name="TextBox 32">
            <a:extLst>
              <a:ext uri="{FF2B5EF4-FFF2-40B4-BE49-F238E27FC236}">
                <a16:creationId xmlns:a16="http://schemas.microsoft.com/office/drawing/2014/main" id="{DE72DED8-96C2-E6F3-57F0-B9ED78E3A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1854200"/>
            <a:ext cx="8175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9401" name="TextBox 33">
            <a:extLst>
              <a:ext uri="{FF2B5EF4-FFF2-40B4-BE49-F238E27FC236}">
                <a16:creationId xmlns:a16="http://schemas.microsoft.com/office/drawing/2014/main" id="{52E1EBDE-DEFE-3A2A-C6B9-68232722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2057400"/>
            <a:ext cx="6143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altLang="en-US" sz="9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9403" name="Graphic 21">
            <a:extLst>
              <a:ext uri="{FF2B5EF4-FFF2-40B4-BE49-F238E27FC236}">
                <a16:creationId xmlns:a16="http://schemas.microsoft.com/office/drawing/2014/main" id="{4601F5E7-97E8-5356-A0C7-7EC6F701B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337425" y="901700"/>
            <a:ext cx="17287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Ideas?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Coming up with an innovative idea on which to base a business start-up or project is not easy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Most ideas come to us through experience – often negative experiences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Problem solving and idea generation often go hand in hand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Change is a catalyst in much the same way – change creates new ‘problems’ requiring new ‘solutions’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062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Business Idea: Ideation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Opportunity identification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Creativity - idea generation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development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Continual refinement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63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Examples: Change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business opportunities associated with the drink-driving laws?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opportunities associated with the smoking ban?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38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Innovation in the wider sense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Just as opportunities can be created by changes in the environment, the environment can be changed by ideas that have been developed into opportunities.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 cost airlines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Internet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291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New Industries: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</a:b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Low Cost Airlines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Airlines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Entrepreneurial idea – </a:t>
            </a:r>
            <a:r>
              <a:rPr kumimoji="0" lang="en-US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revolutionised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the industry.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Use of remote airports – reduces cost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On board catering sales – income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Seat allocation sales – income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Other opportunities created by this change,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 services from remote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Retail expansion at formerly low-use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Accommodation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LOOK FOR CHANGE TO GAIN IDEAS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999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Developing Creativity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Brainstorming – alone or in a group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E-brainstorming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– A problem,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- An interest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658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 – non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judgemental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 ideas count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Do not try and evaluate as you go 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427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Major Shift . . 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From financial capital to intellectual capital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Structural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8E4494-4F7E-A1B6-EA8F-DF12E004B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4562" y="3429000"/>
            <a:ext cx="2231373" cy="15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6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considered an asset and  a key source of a company's competitive advantage.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be defined as the collection of all informational resources a company has at its disposal that can be used to drive profits, gain new customers, create new products or otherwise improve the business.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comprised of three components: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 capital, Structural capital, and Customer capital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680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1.Human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talents, creativity, skills, and abilities of a company's workforce.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value that the employees of a business provide through the application of 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skills, know-how and expertise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146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Structural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the accumulated knowledge and experience that a company possesses. 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take many forms including processes, techniques, information systems, software, and databases, patents, copyrights, as well as the organization’s image, experience of the people in a company.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996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 </a:t>
            </a: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  <a:r>
              <a:rPr lang="en-US" alt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4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altLang="en-US" sz="24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the established customer base, 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reputation, ongoing relationships, and goodwill a company builds up over time with its customers.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428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crucial to building a successful business.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Involves developing a game plan to guide a company as it strives to accomplish its mission, goals, and objectives, and to keep </a:t>
            </a:r>
            <a:b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on its desired course.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7FB78E-34B4-628B-FBEE-AF38CF2BE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110" y="3708400"/>
            <a:ext cx="1622207" cy="168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45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and Competitive Advantage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Developing a strategic plan is crucial to creating a 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sustainable competitive advantage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, the aggregation of factors that sets a company apart from its competitors and gives it a unique position in the market that is superior to its competition.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592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Core Competencies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Unique set of capabilities a company develops in key areas, such as superior quality, customer service, innovation, team-building, flexibility, responsiveness, and others that allow it to vault past competitors (outperform its competitors).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They are what a company does best.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7815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Building a Sustainable Competitive Advantage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0E4069-099F-508B-88F6-F9A0509F3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50" y="3140428"/>
            <a:ext cx="7382933" cy="32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70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62000" y="196920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0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1 	Develop a vision and translate it into a mission statement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2 	Assess strengths and weaknesses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3 	Scan environment for opportunities and threats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4 	Identify key success factors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811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	Analyze competition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6	Create goals &amp; objectives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7	Formulate strategies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8	Translate plans into actions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9	Establish accurate controls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1264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Vision – the result of an entrepreneur’s dream of something that does not exist yet and the ability to paint a compelling picture of that dream for everyone to see.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clearly defined vision: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Provides direction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Determines decisions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Motivates people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Allows for perseverance in the face of adversity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9715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Addresses question: “What business are we in?”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mission is a written expression of how the company will reflect an entrepreneur’s values, beliefs,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and vision – more than just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“making money.”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Serves as a “strategic compass.”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8128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Elements of a mission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 of the company: What are we in business to accomplish?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Business we are in: How are we going to accomplish that purpose?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Values of the company: What principles and beliefs form the foundation of the way we do business?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2945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2: Assess Company Strengths and 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Strengths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internal factors a company can draw on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internal factors that inhibit a company’s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6513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3: Scan for Opportunities and Threats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Opportunities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external factors the company can exploit to accomplish its mission, goals, and objectives.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Threats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external factors that inhibit the firm's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9605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33777" y="186266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08E7B9-6B2F-5B4A-4DF4-EB5D6C71D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198" y="1857078"/>
            <a:ext cx="49530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3085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4: Identify Key Success Factors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 success factors (KSFs): factors that determine the relative success of market participants.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keys to unlocking the secrets of competing successfully in a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particular market segment.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D0B198-8455-E8CD-FFA9-548BD22D1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0287" y="3146494"/>
            <a:ext cx="142049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209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82A97C-CBA5-6AA6-A8C0-5026A34F5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315" y="1663551"/>
            <a:ext cx="6617369" cy="496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1264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5: Analyze Competitors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Analyzing key competitors allows an entrepreneur to: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Avoid surprises from existing competitors’ new strategies and tactics.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potential new competitors and the threats they pose.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Improve reaction time to competitors’ actions.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Anticipate rivals’ next strategic moves. 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448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D5B474-FCB6-28B5-31FB-074C76850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355" y="1597568"/>
            <a:ext cx="5579732" cy="418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787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6: Create Company Goals and Objectives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Goals: Broad, long-range attributes to be accomplished.  “BHAGs”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Objectives: More detailed, specific targets of performance that are S.M.A.R.T.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Realistic (yet challenging)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Timely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6452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7: Formulate Strategies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- a road map of the actions an entrepreneur draws up to achieve a company’s mission, goals, and objectives.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is the company’s game plan for gaining a competitive advantage.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30B1E0-54DB-F9C6-9DF2-8EAEC83CF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3158" y="3944608"/>
            <a:ext cx="1767993" cy="141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803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2F1E28-79CB-A155-72F3-821E84310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600" y="1501368"/>
            <a:ext cx="7021689" cy="412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602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Cost Leadership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Goal: to be the low-cost producer in the industry (or market segment).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Low-cost leaders have advantages: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Reaching buyers who buy on the basis of price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power to set the industry’s price floor.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18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Differentiation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seeks to build customer loyalty by positioning its goods or services in a unique or different fashion.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is to be special at something customers value.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Build basis for differentiation on a distinctive competence, something that the small company is uniquely good at doing in comparison to its competitors. 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3807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Focus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selects one or more customer segments in a market, identifies customers’ special needs, wants, or interests, and then targets them with a product or service designed specifically for them.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builds on the differences among market segments.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Rather than try to serve the total market, the company focuses on serving a niche (or several niches) within that market.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4838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8: Translate Strategies into Action Plans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Survey of senior executives: Companies achieved only 63% of the results in their strategic plans.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Create projects by defining: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Scope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Contribution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Resource requirements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Timing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1524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5644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set of measurements unique to a company that includes both financial and operational measures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Gives managers a quick,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yet comprehensive,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picture of a company’s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overall performance.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8985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Five Perspectives: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Customer: How do customers see us?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Internal Business: At what must we excel?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Innovation and Learning: Can we continue to improve and create value?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Financial: How do we look to shareholders?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Corporate Citizenship: Do we meet our responsibility to society as a whole, the environment, the community, and other external stakeholders? 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7542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56134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AD2B89-6D0D-0CBF-4C5B-EBA1930CBD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967" y="2002334"/>
            <a:ext cx="4572396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709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B517BB-4FA9-7888-F789-36649661DD4B}"/>
              </a:ext>
            </a:extLst>
          </p:cNvPr>
          <p:cNvSpPr/>
          <p:nvPr/>
        </p:nvSpPr>
        <p:spPr>
          <a:xfrm>
            <a:off x="850900" y="1905000"/>
            <a:ext cx="3684588" cy="3598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strategic planning process: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Begins with the nine steps.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Teaches entrepreneurial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discipline for a higher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chance of survival.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14BE0CF-4673-6027-F677-825637821B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2315" b="12315"/>
          <a:stretch/>
        </p:blipFill>
        <p:spPr>
          <a:xfrm>
            <a:off x="4572000" y="1905000"/>
            <a:ext cx="3721100" cy="1871663"/>
          </a:xfrm>
        </p:spPr>
      </p:pic>
      <p:sp>
        <p:nvSpPr>
          <p:cNvPr id="107524" name="TextBox 16">
            <a:extLst>
              <a:ext uri="{FF2B5EF4-FFF2-40B4-BE49-F238E27FC236}">
                <a16:creationId xmlns:a16="http://schemas.microsoft.com/office/drawing/2014/main" id="{E47132E0-41A8-4955-258E-83CDF8A12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588" y="3854450"/>
            <a:ext cx="3084512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Conclusion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21D56A-A652-7B70-9EA1-1DA1E643117A}"/>
              </a:ext>
            </a:extLst>
          </p:cNvPr>
          <p:cNvSpPr/>
          <p:nvPr/>
        </p:nvSpPr>
        <p:spPr>
          <a:xfrm>
            <a:off x="4230688" y="3486150"/>
            <a:ext cx="893762" cy="7413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0CBFAF4-0F32-F464-F608-CAF0E112B9B7}"/>
              </a:ext>
            </a:extLst>
          </p:cNvPr>
          <p:cNvSpPr/>
          <p:nvPr/>
        </p:nvSpPr>
        <p:spPr>
          <a:xfrm>
            <a:off x="1970088" y="1233488"/>
            <a:ext cx="48879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pic>
        <p:nvPicPr>
          <p:cNvPr id="107530" name="Graphic 21">
            <a:extLst>
              <a:ext uri="{FF2B5EF4-FFF2-40B4-BE49-F238E27FC236}">
                <a16:creationId xmlns:a16="http://schemas.microsoft.com/office/drawing/2014/main" id="{41E53A25-2862-C692-779B-5CF0F77CD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8">
            <a:extLst>
              <a:ext uri="{FF2B5EF4-FFF2-40B4-BE49-F238E27FC236}">
                <a16:creationId xmlns:a16="http://schemas.microsoft.com/office/drawing/2014/main" id="{DDAB3FA2-D2B7-892C-F737-A2AAB4FD6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3BDED5B-B364-4F4C-7E06-DC8F107BD8D8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B9BD5-6252-6188-9F9C-480B8E977F26}"/>
              </a:ext>
            </a:extLst>
          </p:cNvPr>
          <p:cNvSpPr txBox="1"/>
          <p:nvPr/>
        </p:nvSpPr>
        <p:spPr>
          <a:xfrm>
            <a:off x="436563" y="5137150"/>
            <a:ext cx="3394075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08549" name="Graphic 12">
            <a:extLst>
              <a:ext uri="{FF2B5EF4-FFF2-40B4-BE49-F238E27FC236}">
                <a16:creationId xmlns:a16="http://schemas.microsoft.com/office/drawing/2014/main" id="{98BB8028-0D60-63DC-FF1A-32465F2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8ECF2002-EE79-975F-06C8-FC5FDB347D8E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8551" name="Graphic 21">
            <a:extLst>
              <a:ext uri="{FF2B5EF4-FFF2-40B4-BE49-F238E27FC236}">
                <a16:creationId xmlns:a16="http://schemas.microsoft.com/office/drawing/2014/main" id="{8A09CDF5-57C6-1825-3CEF-6CCA4AAC0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1" ma:contentTypeDescription="Create a new document." ma:contentTypeScope="" ma:versionID="72dd187aee0fa4c4f206a8ca306f2803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aa173ddd34c2848c8a77f2243b428c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181D98-406F-445C-AFEE-EE9BC6763E80}"/>
</file>

<file path=customXml/itemProps2.xml><?xml version="1.0" encoding="utf-8"?>
<ds:datastoreItem xmlns:ds="http://schemas.openxmlformats.org/officeDocument/2006/customXml" ds:itemID="{228813FF-0EF7-4B9D-9118-2ECD18417DFE}"/>
</file>

<file path=customXml/itemProps3.xml><?xml version="1.0" encoding="utf-8"?>
<ds:datastoreItem xmlns:ds="http://schemas.openxmlformats.org/officeDocument/2006/customXml" ds:itemID="{0F1393A9-C25D-4EB7-9A28-82CC04D56C7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1652</Words>
  <Application>Microsoft Office PowerPoint</Application>
  <PresentationFormat>On-screen Show (4:3)</PresentationFormat>
  <Paragraphs>259</Paragraphs>
  <Slides>46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Calibri</vt:lpstr>
      <vt:lpstr>Noto Sans Symbols</vt:lpstr>
      <vt:lpstr>Arial</vt:lpstr>
      <vt:lpstr>Times New Roman</vt:lpstr>
      <vt:lpstr>Tajawal Medium</vt:lpstr>
      <vt:lpstr>Calibri Light</vt:lpstr>
      <vt:lpstr>Wingdings</vt:lpstr>
      <vt:lpstr>Custom Design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 M. Scarborough</dc:creator>
  <cp:lastModifiedBy>Amany Ramadan</cp:lastModifiedBy>
  <cp:revision>6</cp:revision>
  <dcterms:created xsi:type="dcterms:W3CDTF">1997-06-02T08:31:06Z</dcterms:created>
  <dcterms:modified xsi:type="dcterms:W3CDTF">2026-09-19T16:58:15Z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