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notesSlides/notesSlide1.xml" ContentType="application/vnd.openxmlformats-officedocument.presentationml.notesSlide+xml"/>
  <Override PartName="/ppt/slideLayouts/slideLayout6.xml" ContentType="application/vnd.openxmlformats-officedocument.presentationml.slideLayout+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51"/>
  </p:notesMasterIdLst>
  <p:sldIdLst>
    <p:sldId id="303" r:id="rId2"/>
    <p:sldId id="276" r:id="rId3"/>
    <p:sldId id="505" r:id="rId4"/>
    <p:sldId id="506" r:id="rId5"/>
    <p:sldId id="507" r:id="rId6"/>
    <p:sldId id="508" r:id="rId7"/>
    <p:sldId id="509" r:id="rId8"/>
    <p:sldId id="510" r:id="rId9"/>
    <p:sldId id="511" r:id="rId10"/>
    <p:sldId id="306" r:id="rId11"/>
    <p:sldId id="514" r:id="rId12"/>
    <p:sldId id="515" r:id="rId13"/>
    <p:sldId id="516" r:id="rId14"/>
    <p:sldId id="496" r:id="rId15"/>
    <p:sldId id="517" r:id="rId16"/>
    <p:sldId id="518" r:id="rId17"/>
    <p:sldId id="519" r:id="rId18"/>
    <p:sldId id="521" r:id="rId19"/>
    <p:sldId id="513" r:id="rId20"/>
    <p:sldId id="520" r:id="rId21"/>
    <p:sldId id="522" r:id="rId22"/>
    <p:sldId id="523" r:id="rId23"/>
    <p:sldId id="524" r:id="rId24"/>
    <p:sldId id="525" r:id="rId25"/>
    <p:sldId id="526" r:id="rId26"/>
    <p:sldId id="527" r:id="rId27"/>
    <p:sldId id="528" r:id="rId28"/>
    <p:sldId id="529" r:id="rId29"/>
    <p:sldId id="530" r:id="rId30"/>
    <p:sldId id="531" r:id="rId31"/>
    <p:sldId id="532" r:id="rId32"/>
    <p:sldId id="533" r:id="rId33"/>
    <p:sldId id="534" r:id="rId34"/>
    <p:sldId id="535" r:id="rId35"/>
    <p:sldId id="536" r:id="rId36"/>
    <p:sldId id="537" r:id="rId37"/>
    <p:sldId id="538" r:id="rId38"/>
    <p:sldId id="539" r:id="rId39"/>
    <p:sldId id="540" r:id="rId40"/>
    <p:sldId id="542" r:id="rId41"/>
    <p:sldId id="543" r:id="rId42"/>
    <p:sldId id="544" r:id="rId43"/>
    <p:sldId id="545" r:id="rId44"/>
    <p:sldId id="546" r:id="rId45"/>
    <p:sldId id="547" r:id="rId46"/>
    <p:sldId id="548" r:id="rId47"/>
    <p:sldId id="549" r:id="rId48"/>
    <p:sldId id="550" r:id="rId49"/>
    <p:sldId id="349"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303"/>
            <p14:sldId id="276"/>
            <p14:sldId id="505"/>
            <p14:sldId id="506"/>
            <p14:sldId id="507"/>
            <p14:sldId id="508"/>
            <p14:sldId id="509"/>
            <p14:sldId id="510"/>
            <p14:sldId id="511"/>
            <p14:sldId id="306"/>
            <p14:sldId id="514"/>
            <p14:sldId id="515"/>
            <p14:sldId id="516"/>
            <p14:sldId id="496"/>
            <p14:sldId id="517"/>
            <p14:sldId id="518"/>
            <p14:sldId id="519"/>
            <p14:sldId id="521"/>
            <p14:sldId id="513"/>
            <p14:sldId id="520"/>
            <p14:sldId id="522"/>
            <p14:sldId id="523"/>
            <p14:sldId id="524"/>
            <p14:sldId id="525"/>
            <p14:sldId id="526"/>
            <p14:sldId id="527"/>
            <p14:sldId id="528"/>
            <p14:sldId id="529"/>
            <p14:sldId id="530"/>
            <p14:sldId id="531"/>
            <p14:sldId id="532"/>
            <p14:sldId id="533"/>
            <p14:sldId id="534"/>
            <p14:sldId id="535"/>
            <p14:sldId id="536"/>
            <p14:sldId id="537"/>
            <p14:sldId id="538"/>
            <p14:sldId id="539"/>
            <p14:sldId id="540"/>
            <p14:sldId id="542"/>
            <p14:sldId id="543"/>
            <p14:sldId id="544"/>
            <p14:sldId id="545"/>
            <p14:sldId id="546"/>
            <p14:sldId id="547"/>
            <p14:sldId id="548"/>
            <p14:sldId id="549"/>
            <p14:sldId id="550"/>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varScale="1">
        <p:scale>
          <a:sx n="65" d="100"/>
          <a:sy n="65" d="100"/>
        </p:scale>
        <p:origin x="91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8" Type="http://schemas.openxmlformats.org/officeDocument/2006/relationships/customXml" Target="../customXml/item3.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customXml" Target="../customXml/item1.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customXml" Target="../customXml/item2.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1/13/2024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1/13/2024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1/13/2024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1/13/2024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1/13/2024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1/13/2024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1/13/2024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1/13/2024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4" r:id="rId13"/>
    <p:sldLayoutId id="2147483665" r:id="rId14"/>
    <p:sldLayoutId id="2147483666"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9.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5.svg"/><Relationship Id="rId2" Type="http://schemas.openxmlformats.org/officeDocument/2006/relationships/image" Target="../media/image13.jpeg"/><Relationship Id="rId1" Type="http://schemas.openxmlformats.org/officeDocument/2006/relationships/slideLayout" Target="../slideLayouts/slideLayout14.xml"/><Relationship Id="rId6" Type="http://schemas.openxmlformats.org/officeDocument/2006/relationships/image" Target="../media/image4.png"/><Relationship Id="rId5" Type="http://schemas.openxmlformats.org/officeDocument/2006/relationships/image" Target="../media/image16.png"/><Relationship Id="rId4" Type="http://schemas.openxmlformats.org/officeDocument/2006/relationships/image" Target="../media/image15.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307898" y="2785710"/>
            <a:ext cx="4653838" cy="1446550"/>
          </a:xfrm>
          <a:prstGeom prst="rect">
            <a:avLst/>
          </a:prstGeom>
          <a:noFill/>
        </p:spPr>
        <p:txBody>
          <a:bodyPr wrap="non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Managing People </a:t>
            </a:r>
          </a:p>
          <a:p>
            <a:r>
              <a:rPr lang="en-US" sz="4400" b="1" dirty="0">
                <a:solidFill>
                  <a:srgbClr val="00B0F0"/>
                </a:solidFill>
                <a:latin typeface="Times New Roman" panose="02020603050405020304" pitchFamily="18" charset="0"/>
                <a:cs typeface="Times New Roman" panose="02020603050405020304" pitchFamily="18" charset="0"/>
              </a:rPr>
              <a:t>and Organizations</a:t>
            </a:r>
          </a:p>
        </p:txBody>
      </p:sp>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1</a:t>
            </a:r>
          </a:p>
        </p:txBody>
      </p:sp>
      <p:sp>
        <p:nvSpPr>
          <p:cNvPr id="11" name="TextBox 10"/>
          <p:cNvSpPr txBox="1"/>
          <p:nvPr/>
        </p:nvSpPr>
        <p:spPr>
          <a:xfrm>
            <a:off x="6370224" y="4802552"/>
            <a:ext cx="1210588" cy="400110"/>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MGM603</a:t>
            </a:r>
          </a:p>
        </p:txBody>
      </p:sp>
      <p:sp>
        <p:nvSpPr>
          <p:cNvPr id="12" name="TextBox 11"/>
          <p:cNvSpPr txBox="1"/>
          <p:nvPr/>
        </p:nvSpPr>
        <p:spPr>
          <a:xfrm>
            <a:off x="459185" y="6187539"/>
            <a:ext cx="5218944"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Prepared by Dr. Usama </a:t>
            </a:r>
            <a:r>
              <a:rPr lang="en-US" sz="2800" b="1" dirty="0" err="1">
                <a:solidFill>
                  <a:srgbClr val="00B0F0"/>
                </a:solidFill>
                <a:latin typeface="Times New Roman" panose="02020603050405020304" pitchFamily="18" charset="0"/>
                <a:cs typeface="Times New Roman" panose="02020603050405020304" pitchFamily="18" charset="0"/>
              </a:rPr>
              <a:t>AlFendi</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13679" y="372325"/>
            <a:ext cx="2457656" cy="670874"/>
          </a:xfrm>
          <a:prstGeom prst="rect">
            <a:avLst/>
          </a:prstGeom>
        </p:spPr>
      </p:pic>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3902032"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Course Outlines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1033720" y="2141974"/>
            <a:ext cx="10541000" cy="4191981"/>
          </a:xfrm>
          <a:prstGeom prst="rect">
            <a:avLst/>
          </a:prstGeom>
          <a:noFill/>
        </p:spPr>
        <p:txBody>
          <a:bodyPr wrap="square" rtlCol="0">
            <a:spAutoFit/>
          </a:bodyPr>
          <a:lstStyle/>
          <a:p>
            <a:pPr marL="0" marR="0" indent="0" algn="l" rtl="0" eaLnBrk="1" fontAlgn="ctr" latinLnBrk="0" hangingPunct="1">
              <a:lnSpc>
                <a:spcPct val="150000"/>
              </a:lnSpc>
              <a:spcBef>
                <a:spcPts val="0"/>
              </a:spcBef>
              <a:spcAft>
                <a:spcPts val="0"/>
              </a:spcAft>
            </a:pPr>
            <a:r>
              <a:rPr lang="en-US" sz="2000" b="1" i="0" u="none" strike="noStrike"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Part 1: introduction to organizational behavior </a:t>
            </a:r>
            <a:endParaRPr lang="en-US" sz="2000" b="0" i="0" u="none" strike="noStrike" dirty="0">
              <a:effectLst/>
              <a:latin typeface="Arial" panose="020B0604020202020204" pitchFamily="34" charset="0"/>
            </a:endParaRPr>
          </a:p>
          <a:p>
            <a:pPr marL="0" marR="0" indent="0" algn="l" rtl="0" eaLnBrk="1" fontAlgn="ctr" latinLnBrk="0" hangingPunct="1">
              <a:lnSpc>
                <a:spcPct val="150000"/>
              </a:lnSpc>
              <a:spcBef>
                <a:spcPts val="0"/>
              </a:spcBef>
              <a:spcAft>
                <a:spcPts val="0"/>
              </a:spcAft>
            </a:pPr>
            <a:r>
              <a:rPr lang="en-US" sz="2000" b="0" i="0" u="none" strike="noStrike"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An overview of organizational behavior  </a:t>
            </a:r>
            <a:endParaRPr lang="en-US" sz="2000" b="0" i="0" u="none" strike="noStrike" dirty="0">
              <a:effectLst/>
              <a:latin typeface="Arial" panose="020B0604020202020204" pitchFamily="34" charset="0"/>
            </a:endParaRPr>
          </a:p>
          <a:p>
            <a:pPr marL="0" marR="0" indent="0" algn="l" rtl="0" eaLnBrk="1" fontAlgn="ctr" latinLnBrk="0" hangingPunct="1">
              <a:lnSpc>
                <a:spcPct val="150000"/>
              </a:lnSpc>
              <a:spcBef>
                <a:spcPts val="0"/>
              </a:spcBef>
              <a:spcAft>
                <a:spcPts val="0"/>
              </a:spcAft>
            </a:pPr>
            <a:r>
              <a:rPr lang="en-US" sz="2000" b="0" i="0" u="none" strike="noStrike"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changing environment of organizations</a:t>
            </a:r>
            <a:endParaRPr lang="en-US" sz="2000" b="0" i="0" u="none" strike="noStrike" dirty="0">
              <a:effectLst/>
              <a:latin typeface="Arial" panose="020B0604020202020204" pitchFamily="34" charset="0"/>
            </a:endParaRPr>
          </a:p>
          <a:p>
            <a:pPr marL="0" marR="0" indent="0" algn="l" rtl="0" eaLnBrk="1" fontAlgn="ctr" latinLnBrk="0" hangingPunct="1">
              <a:lnSpc>
                <a:spcPct val="150000"/>
              </a:lnSpc>
              <a:spcBef>
                <a:spcPts val="0"/>
              </a:spcBef>
              <a:spcAft>
                <a:spcPts val="0"/>
              </a:spcAft>
            </a:pPr>
            <a:r>
              <a:rPr lang="en-US" sz="2000" b="1" i="0" u="none" strike="noStrike"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Part 2: individual behaviors and processes in organizations</a:t>
            </a:r>
            <a:endParaRPr lang="en-US" sz="2000" b="0" i="0" u="none" strike="noStrike" dirty="0">
              <a:effectLst/>
              <a:latin typeface="Arial" panose="020B0604020202020204" pitchFamily="34" charset="0"/>
            </a:endParaRPr>
          </a:p>
          <a:p>
            <a:pPr marL="0" marR="0" indent="0" algn="l" rtl="0" eaLnBrk="1" fontAlgn="ctr" latinLnBrk="0" hangingPunct="1">
              <a:lnSpc>
                <a:spcPct val="150000"/>
              </a:lnSpc>
              <a:spcBef>
                <a:spcPts val="0"/>
              </a:spcBef>
              <a:spcAft>
                <a:spcPts val="0"/>
              </a:spcAft>
            </a:pPr>
            <a:r>
              <a:rPr lang="en-US" sz="2000" b="0" i="0" u="none" strike="noStrike"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Individual characteristics </a:t>
            </a:r>
            <a:endParaRPr lang="en-US" sz="2000" b="0" i="0" u="none" strike="noStrike" dirty="0">
              <a:effectLst/>
              <a:latin typeface="Arial" panose="020B0604020202020204" pitchFamily="34" charset="0"/>
            </a:endParaRPr>
          </a:p>
          <a:p>
            <a:pPr marL="0" marR="0" indent="0" algn="l" rtl="0" eaLnBrk="1" fontAlgn="ctr" latinLnBrk="0" hangingPunct="1">
              <a:lnSpc>
                <a:spcPct val="150000"/>
              </a:lnSpc>
              <a:spcBef>
                <a:spcPts val="0"/>
              </a:spcBef>
              <a:spcAft>
                <a:spcPts val="0"/>
              </a:spcAft>
            </a:pPr>
            <a:r>
              <a:rPr lang="en-US" sz="2000" b="0" i="0" u="none" strike="noStrike"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Individual values, perceptions, and reactions </a:t>
            </a:r>
            <a:endParaRPr lang="en-US" sz="2000" b="0" i="0" u="none" strike="noStrike" dirty="0">
              <a:effectLst/>
              <a:latin typeface="Arial" panose="020B0604020202020204" pitchFamily="34" charset="0"/>
            </a:endParaRPr>
          </a:p>
          <a:p>
            <a:pPr marL="0" marR="0" indent="0" algn="l" rtl="0" eaLnBrk="1" fontAlgn="ctr" latinLnBrk="0" hangingPunct="1">
              <a:lnSpc>
                <a:spcPct val="150000"/>
              </a:lnSpc>
              <a:spcBef>
                <a:spcPts val="0"/>
              </a:spcBef>
              <a:spcAft>
                <a:spcPts val="0"/>
              </a:spcAft>
            </a:pPr>
            <a:r>
              <a:rPr lang="en-US" sz="2000" b="0" i="0" u="none" strike="noStrike"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Motivating behavior </a:t>
            </a:r>
            <a:endParaRPr lang="en-US" sz="2000" b="0" i="0" u="none" strike="noStrike" dirty="0">
              <a:effectLst/>
              <a:latin typeface="Arial" panose="020B0604020202020204" pitchFamily="34" charset="0"/>
            </a:endParaRPr>
          </a:p>
          <a:p>
            <a:pPr marL="0" marR="0" indent="0" algn="l" rtl="0" eaLnBrk="1" fontAlgn="ctr" latinLnBrk="0" hangingPunct="1">
              <a:lnSpc>
                <a:spcPct val="150000"/>
              </a:lnSpc>
              <a:spcBef>
                <a:spcPts val="0"/>
              </a:spcBef>
              <a:spcAft>
                <a:spcPts val="0"/>
              </a:spcAft>
            </a:pPr>
            <a:r>
              <a:rPr lang="en-US" sz="2000" b="0" i="0" u="none" strike="noStrike"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Motivating behavior with work and rewards</a:t>
            </a:r>
            <a:endParaRPr lang="en-US" sz="2000" b="0" i="0" u="none" strike="noStrike" dirty="0">
              <a:effectLst/>
              <a:latin typeface="Arial" panose="020B0604020202020204" pitchFamily="34" charset="0"/>
            </a:endParaRPr>
          </a:p>
          <a:p>
            <a:pPr>
              <a:lnSpc>
                <a:spcPct val="150000"/>
              </a:lnSpc>
            </a:pPr>
            <a:endParaRPr lang="en-US" sz="2000" dirty="0">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3902032"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Course Outlines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1214028" y="1882478"/>
            <a:ext cx="10541000" cy="4653646"/>
          </a:xfrm>
          <a:prstGeom prst="rect">
            <a:avLst/>
          </a:prstGeom>
          <a:noFill/>
        </p:spPr>
        <p:txBody>
          <a:bodyPr wrap="square" rtlCol="0">
            <a:spAutoFit/>
          </a:bodyPr>
          <a:lstStyle/>
          <a:p>
            <a:pPr marL="0" marR="0" indent="0" algn="l" rtl="0" eaLnBrk="1" fontAlgn="ctr" latinLnBrk="0" hangingPunct="1">
              <a:lnSpc>
                <a:spcPct val="150000"/>
              </a:lnSpc>
              <a:spcBef>
                <a:spcPts val="0"/>
              </a:spcBef>
              <a:spcAft>
                <a:spcPts val="0"/>
              </a:spcAft>
            </a:pPr>
            <a:r>
              <a:rPr lang="en-US" sz="2000" b="1" i="0" u="none" strike="noStrike"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Part 3. Social and group processes in organizations</a:t>
            </a:r>
            <a:endParaRPr lang="en-US" sz="2000" b="0" i="0" u="none" strike="noStrike" dirty="0">
              <a:effectLst/>
              <a:latin typeface="Arial" panose="020B0604020202020204" pitchFamily="34" charset="0"/>
            </a:endParaRPr>
          </a:p>
          <a:p>
            <a:pPr marL="0" marR="0" indent="0" algn="l" rtl="0" eaLnBrk="1" fontAlgn="ctr" latinLnBrk="0" hangingPunct="1">
              <a:lnSpc>
                <a:spcPct val="150000"/>
              </a:lnSpc>
              <a:spcBef>
                <a:spcPts val="0"/>
              </a:spcBef>
              <a:spcAft>
                <a:spcPts val="0"/>
              </a:spcAft>
            </a:pPr>
            <a:r>
              <a:rPr lang="en-US" sz="2000" b="0" i="0" u="none" strike="noStrike"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Groups and teams</a:t>
            </a:r>
            <a:endParaRPr lang="en-US" sz="2000" b="0" i="0" u="none" strike="noStrike" dirty="0">
              <a:effectLst/>
              <a:latin typeface="Arial" panose="020B0604020202020204" pitchFamily="34" charset="0"/>
            </a:endParaRPr>
          </a:p>
          <a:p>
            <a:pPr marL="0" marR="0" indent="0" algn="l" rtl="0" eaLnBrk="1" fontAlgn="ctr" latinLnBrk="0" hangingPunct="1">
              <a:lnSpc>
                <a:spcPct val="150000"/>
              </a:lnSpc>
              <a:spcBef>
                <a:spcPts val="0"/>
              </a:spcBef>
              <a:spcAft>
                <a:spcPts val="0"/>
              </a:spcAft>
            </a:pPr>
            <a:r>
              <a:rPr lang="en-US" sz="2000" b="0" i="0" u="none" strike="noStrike"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Decision making and problem solving</a:t>
            </a:r>
            <a:endParaRPr lang="en-US" sz="2000" b="0" i="0" u="none" strike="noStrike" dirty="0">
              <a:effectLst/>
              <a:latin typeface="Arial" panose="020B0604020202020204" pitchFamily="34" charset="0"/>
            </a:endParaRPr>
          </a:p>
          <a:p>
            <a:pPr marL="0" marR="0" indent="0" algn="l" rtl="0" eaLnBrk="1" fontAlgn="ctr" latinLnBrk="0" hangingPunct="1">
              <a:lnSpc>
                <a:spcPct val="150000"/>
              </a:lnSpc>
              <a:spcBef>
                <a:spcPts val="0"/>
              </a:spcBef>
              <a:spcAft>
                <a:spcPts val="0"/>
              </a:spcAft>
            </a:pPr>
            <a:r>
              <a:rPr lang="en-US" sz="2000" b="0" i="0" u="none" strike="noStrike"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Communication</a:t>
            </a:r>
            <a:endParaRPr lang="en-US" sz="2000" b="0" i="0" u="none" strike="noStrike" dirty="0">
              <a:effectLst/>
              <a:latin typeface="Arial" panose="020B0604020202020204" pitchFamily="34" charset="0"/>
            </a:endParaRPr>
          </a:p>
          <a:p>
            <a:pPr marL="0" marR="0" indent="0" algn="l" rtl="0" eaLnBrk="1" fontAlgn="ctr" latinLnBrk="0" hangingPunct="1">
              <a:lnSpc>
                <a:spcPct val="150000"/>
              </a:lnSpc>
              <a:spcBef>
                <a:spcPts val="0"/>
              </a:spcBef>
              <a:spcAft>
                <a:spcPts val="0"/>
              </a:spcAft>
            </a:pPr>
            <a:r>
              <a:rPr lang="en-US" sz="2000" b="0" i="0" u="none" strike="noStrike"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Managing conflict and negotiating</a:t>
            </a:r>
            <a:endParaRPr lang="en-US" sz="2000" b="0" i="0" u="none" strike="noStrike" dirty="0">
              <a:effectLst/>
              <a:latin typeface="Arial" panose="020B0604020202020204" pitchFamily="34" charset="0"/>
            </a:endParaRPr>
          </a:p>
          <a:p>
            <a:pPr marL="0" marR="0" indent="0" algn="l" rtl="0" eaLnBrk="1" fontAlgn="ctr" latinLnBrk="0" hangingPunct="1">
              <a:lnSpc>
                <a:spcPct val="150000"/>
              </a:lnSpc>
              <a:spcBef>
                <a:spcPts val="0"/>
              </a:spcBef>
              <a:spcAft>
                <a:spcPts val="0"/>
              </a:spcAft>
            </a:pPr>
            <a:r>
              <a:rPr lang="en-US" sz="2000" b="1" i="0" u="none" strike="noStrike"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Part 4. Leadership and influence processes in organizations</a:t>
            </a:r>
            <a:endParaRPr lang="en-US" sz="2000" b="0" i="0" u="none" strike="noStrike" dirty="0">
              <a:effectLst/>
              <a:latin typeface="Arial" panose="020B0604020202020204" pitchFamily="34" charset="0"/>
            </a:endParaRPr>
          </a:p>
          <a:p>
            <a:pPr marL="0" marR="0" indent="0" algn="l" rtl="0" eaLnBrk="1" fontAlgn="ctr" latinLnBrk="0" hangingPunct="1">
              <a:lnSpc>
                <a:spcPct val="150000"/>
              </a:lnSpc>
              <a:spcBef>
                <a:spcPts val="0"/>
              </a:spcBef>
              <a:spcAft>
                <a:spcPts val="0"/>
              </a:spcAft>
            </a:pPr>
            <a:r>
              <a:rPr lang="en-US" sz="2000" b="0" i="0" u="none" strike="noStrike"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Traditional leadership approaches</a:t>
            </a:r>
            <a:endParaRPr lang="en-US" sz="2000" b="0" i="0" u="none" strike="noStrike" dirty="0">
              <a:effectLst/>
              <a:latin typeface="Arial" panose="020B0604020202020204" pitchFamily="34" charset="0"/>
            </a:endParaRPr>
          </a:p>
          <a:p>
            <a:pPr marL="0" marR="0" indent="0" algn="l" rtl="0" eaLnBrk="1" fontAlgn="ctr" latinLnBrk="0" hangingPunct="1">
              <a:lnSpc>
                <a:spcPct val="150000"/>
              </a:lnSpc>
              <a:spcBef>
                <a:spcPts val="0"/>
              </a:spcBef>
              <a:spcAft>
                <a:spcPts val="0"/>
              </a:spcAft>
            </a:pPr>
            <a:r>
              <a:rPr lang="en-US" sz="2000" b="0" i="0" u="none" strike="noStrike"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Contemporary views of leadership in organizations </a:t>
            </a:r>
            <a:endParaRPr lang="en-US" sz="2000" b="0" i="0" u="none" strike="noStrike" dirty="0">
              <a:effectLst/>
              <a:latin typeface="Arial" panose="020B0604020202020204" pitchFamily="34" charset="0"/>
            </a:endParaRPr>
          </a:p>
          <a:p>
            <a:pPr marL="0" marR="0" indent="0" algn="l" rtl="0" eaLnBrk="1" fontAlgn="ctr" latinLnBrk="0" hangingPunct="1">
              <a:lnSpc>
                <a:spcPct val="150000"/>
              </a:lnSpc>
              <a:spcBef>
                <a:spcPts val="0"/>
              </a:spcBef>
              <a:spcAft>
                <a:spcPts val="0"/>
              </a:spcAft>
            </a:pPr>
            <a:r>
              <a:rPr lang="en-US" sz="2000" b="0" i="0" u="none" strike="noStrike"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Power, influence, and politics</a:t>
            </a:r>
            <a:endParaRPr lang="en-US" sz="2000" b="0" i="0" u="none" strike="noStrike" dirty="0">
              <a:effectLst/>
              <a:latin typeface="Arial" panose="020B0604020202020204" pitchFamily="34" charset="0"/>
            </a:endParaRPr>
          </a:p>
          <a:p>
            <a:pPr>
              <a:lnSpc>
                <a:spcPct val="150000"/>
              </a:lnSpc>
            </a:pPr>
            <a:endParaRPr lang="en-US" sz="2000" dirty="0">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17605633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3902032"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Course Outlines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1033720" y="2244602"/>
            <a:ext cx="10541000" cy="1883657"/>
          </a:xfrm>
          <a:prstGeom prst="rect">
            <a:avLst/>
          </a:prstGeom>
          <a:noFill/>
        </p:spPr>
        <p:txBody>
          <a:bodyPr wrap="square" rtlCol="0">
            <a:spAutoFit/>
          </a:bodyPr>
          <a:lstStyle/>
          <a:p>
            <a:pPr marL="0" marR="0" indent="0" algn="l" rtl="0" eaLnBrk="1" fontAlgn="ctr" latinLnBrk="0" hangingPunct="1">
              <a:lnSpc>
                <a:spcPct val="150000"/>
              </a:lnSpc>
              <a:spcBef>
                <a:spcPts val="0"/>
              </a:spcBef>
              <a:spcAft>
                <a:spcPts val="0"/>
              </a:spcAft>
            </a:pPr>
            <a:r>
              <a:rPr lang="en-US" sz="2000" b="1" i="0" u="none" strike="noStrike"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Part 5. Organizational processes and characteristics</a:t>
            </a:r>
            <a:endParaRPr lang="en-US" sz="2000" b="0" i="0" u="none" strike="noStrike" dirty="0">
              <a:effectLst/>
              <a:latin typeface="Arial" panose="020B0604020202020204" pitchFamily="34" charset="0"/>
            </a:endParaRPr>
          </a:p>
          <a:p>
            <a:pPr marL="0" marR="0" indent="0" algn="l" rtl="0" eaLnBrk="1" fontAlgn="ctr" latinLnBrk="0" hangingPunct="1">
              <a:lnSpc>
                <a:spcPct val="150000"/>
              </a:lnSpc>
              <a:spcBef>
                <a:spcPts val="0"/>
              </a:spcBef>
              <a:spcAft>
                <a:spcPts val="0"/>
              </a:spcAft>
            </a:pPr>
            <a:r>
              <a:rPr lang="en-US" sz="2000" b="0" i="0" u="none" strike="noStrike"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Organizational structure and design</a:t>
            </a:r>
            <a:endParaRPr lang="en-US" sz="2000" b="0" i="0" u="none" strike="noStrike" dirty="0">
              <a:effectLst/>
              <a:latin typeface="Arial" panose="020B0604020202020204" pitchFamily="34" charset="0"/>
            </a:endParaRPr>
          </a:p>
          <a:p>
            <a:pPr marL="0" marR="0" indent="0" algn="l" rtl="0" eaLnBrk="1" fontAlgn="ctr" latinLnBrk="0" hangingPunct="1">
              <a:lnSpc>
                <a:spcPct val="150000"/>
              </a:lnSpc>
              <a:spcBef>
                <a:spcPts val="0"/>
              </a:spcBef>
              <a:spcAft>
                <a:spcPts val="0"/>
              </a:spcAft>
            </a:pPr>
            <a:r>
              <a:rPr lang="en-US" sz="2000" b="0" i="0" u="none" strike="noStrike"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Organizational culture</a:t>
            </a:r>
            <a:endParaRPr lang="en-US" sz="2000" b="0" i="0" u="none" strike="noStrike" dirty="0">
              <a:effectLst/>
              <a:latin typeface="Arial" panose="020B0604020202020204" pitchFamily="34" charset="0"/>
            </a:endParaRPr>
          </a:p>
          <a:p>
            <a:pPr>
              <a:lnSpc>
                <a:spcPct val="150000"/>
              </a:lnSpc>
            </a:pPr>
            <a:endParaRPr lang="en-US" sz="2000" dirty="0">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49920869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3902032"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REFERENCES </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1">
            <a:extLst>
              <a:ext uri="{FF2B5EF4-FFF2-40B4-BE49-F238E27FC236}">
                <a16:creationId xmlns:a16="http://schemas.microsoft.com/office/drawing/2014/main" id="{8B449BDF-6E04-C152-7DB4-D3B6728EF982}"/>
              </a:ext>
            </a:extLst>
          </p:cNvPr>
          <p:cNvPicPr>
            <a:picLocks noChangeAspect="1"/>
          </p:cNvPicPr>
          <p:nvPr/>
        </p:nvPicPr>
        <p:blipFill>
          <a:blip r:embed="rId3"/>
          <a:stretch>
            <a:fillRect/>
          </a:stretch>
        </p:blipFill>
        <p:spPr>
          <a:xfrm>
            <a:off x="2326235" y="1895426"/>
            <a:ext cx="7955970" cy="3950550"/>
          </a:xfrm>
          <a:prstGeom prst="rect">
            <a:avLst/>
          </a:prstGeom>
        </p:spPr>
      </p:pic>
    </p:spTree>
    <p:extLst>
      <p:ext uri="{BB962C8B-B14F-4D97-AF65-F5344CB8AC3E}">
        <p14:creationId xmlns:p14="http://schemas.microsoft.com/office/powerpoint/2010/main" val="411865019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49" y="1019069"/>
            <a:ext cx="6751475"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An Overview of Organizational Behavior</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44C14D96-6324-10A8-E0AB-5252068C02C9}"/>
              </a:ext>
            </a:extLst>
          </p:cNvPr>
          <p:cNvSpPr txBox="1"/>
          <p:nvPr/>
        </p:nvSpPr>
        <p:spPr>
          <a:xfrm>
            <a:off x="931656" y="2127623"/>
            <a:ext cx="10541000" cy="3416320"/>
          </a:xfrm>
          <a:prstGeom prst="rect">
            <a:avLst/>
          </a:prstGeom>
          <a:noFill/>
        </p:spPr>
        <p:txBody>
          <a:bodyPr wrap="square" rtlCol="0">
            <a:spAutoFit/>
          </a:bodyPr>
          <a:lstStyle/>
          <a:p>
            <a:pPr marL="0" marR="0" indent="0" algn="l" rtl="0" eaLnBrk="1" fontAlgn="ctr" latinLnBrk="0" hangingPunct="1">
              <a:lnSpc>
                <a:spcPct val="150000"/>
              </a:lnSpc>
              <a:spcBef>
                <a:spcPts val="0"/>
              </a:spcBef>
              <a:spcAft>
                <a:spcPts val="0"/>
              </a:spcAft>
            </a:pPr>
            <a:r>
              <a:rPr lang="en-US" sz="2400" b="1" i="0" u="none" strike="noStrike"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Outcomes of the chapter:</a:t>
            </a:r>
          </a:p>
          <a:p>
            <a:pPr marL="342900" marR="0" indent="-342900" algn="l" rtl="0" eaLnBrk="1" fontAlgn="ctr" latinLnBrk="0" hangingPunct="1">
              <a:lnSpc>
                <a:spcPct val="150000"/>
              </a:lnSpc>
              <a:spcBef>
                <a:spcPts val="0"/>
              </a:spcBef>
              <a:spcAft>
                <a:spcPts val="0"/>
              </a:spcAft>
              <a:buFont typeface="Arial" panose="020B0604020202020204" pitchFamily="34" charset="0"/>
              <a:buChar char="•"/>
            </a:pPr>
            <a:r>
              <a:rPr lang="en-US" sz="2000" i="0" u="none" strike="noStrike"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Define the organizational behavior and describe how it impacts both personal; and organizational success. </a:t>
            </a:r>
          </a:p>
          <a:p>
            <a:pPr marL="342900" marR="0" indent="-342900" algn="l" rtl="0" eaLnBrk="1" fontAlgn="ctr" latinLnBrk="0" hangingPunct="1">
              <a:lnSpc>
                <a:spcPct val="150000"/>
              </a:lnSpc>
              <a:spcBef>
                <a:spcPts val="0"/>
              </a:spcBef>
              <a:spcAft>
                <a:spcPts val="0"/>
              </a:spcAft>
              <a:buFont typeface="Arial" panose="020B0604020202020204" pitchFamily="34" charset="0"/>
              <a:buChar char="•"/>
            </a:pPr>
            <a:r>
              <a:rPr lang="en-US" sz="2000" i="0" u="none" strike="noStrike"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Identify the basic management functions and essential skills that compromise the management process  and relate them to organizational behavior.</a:t>
            </a:r>
          </a:p>
          <a:p>
            <a:pPr marL="342900" marR="0" indent="-342900" algn="l" rtl="0" eaLnBrk="1" fontAlgn="ctr" latinLnBrk="0" hangingPunct="1">
              <a:lnSpc>
                <a:spcPct val="150000"/>
              </a:lnSpc>
              <a:spcBef>
                <a:spcPts val="0"/>
              </a:spcBef>
              <a:spcAft>
                <a:spcPts val="0"/>
              </a:spcAft>
              <a:buFont typeface="Arial" panose="020B0604020202020204" pitchFamily="34" charset="0"/>
              <a:buChar char="•"/>
            </a:pPr>
            <a:r>
              <a:rPr lang="en-US" sz="2000" i="0" u="none" strike="noStrike"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Describe the strategic context of organizational behavior and discuss the relationships between strategy and organizational behavior.</a:t>
            </a:r>
          </a:p>
        </p:txBody>
      </p:sp>
    </p:spTree>
    <p:extLst>
      <p:ext uri="{BB962C8B-B14F-4D97-AF65-F5344CB8AC3E}">
        <p14:creationId xmlns:p14="http://schemas.microsoft.com/office/powerpoint/2010/main" val="357803982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49" y="1019069"/>
            <a:ext cx="6751475"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An Overview of Organizational Behavior</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44C14D96-6324-10A8-E0AB-5252068C02C9}"/>
              </a:ext>
            </a:extLst>
          </p:cNvPr>
          <p:cNvSpPr txBox="1"/>
          <p:nvPr/>
        </p:nvSpPr>
        <p:spPr>
          <a:xfrm>
            <a:off x="931656" y="2127623"/>
            <a:ext cx="10541000" cy="2031325"/>
          </a:xfrm>
          <a:prstGeom prst="rect">
            <a:avLst/>
          </a:prstGeom>
          <a:noFill/>
        </p:spPr>
        <p:txBody>
          <a:bodyPr wrap="square" rtlCol="0">
            <a:spAutoFit/>
          </a:bodyPr>
          <a:lstStyle/>
          <a:p>
            <a:pPr marL="0" marR="0" indent="0" algn="l" rtl="0" eaLnBrk="1" fontAlgn="ctr" latinLnBrk="0" hangingPunct="1">
              <a:lnSpc>
                <a:spcPct val="150000"/>
              </a:lnSpc>
              <a:spcBef>
                <a:spcPts val="0"/>
              </a:spcBef>
              <a:spcAft>
                <a:spcPts val="0"/>
              </a:spcAft>
            </a:pPr>
            <a:r>
              <a:rPr lang="en-US" sz="2400" b="1" i="0" u="none" strike="noStrike"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Outcomes of the chapter:</a:t>
            </a:r>
          </a:p>
          <a:p>
            <a:pPr marL="342900" marR="0" indent="-342900" algn="l" rtl="0" eaLnBrk="1" fontAlgn="ctr" latinLnBrk="0" hangingPunct="1">
              <a:lnSpc>
                <a:spcPct val="150000"/>
              </a:lnSpc>
              <a:spcBef>
                <a:spcPts val="0"/>
              </a:spcBef>
              <a:spcAft>
                <a:spcPts val="0"/>
              </a:spcAft>
              <a:buFont typeface="Arial" panose="020B0604020202020204" pitchFamily="34" charset="0"/>
              <a:buChar char="•"/>
            </a:pPr>
            <a:r>
              <a:rPr lang="en-US" sz="2000" i="0" u="none" strike="noStrike"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Identify and describe contextual perspectives on organizational behavior.</a:t>
            </a:r>
          </a:p>
          <a:p>
            <a:pPr marL="342900" marR="0" indent="-342900" algn="l" rtl="0" eaLnBrk="1" fontAlgn="ctr" latinLnBrk="0" hangingPunct="1">
              <a:lnSpc>
                <a:spcPct val="150000"/>
              </a:lnSpc>
              <a:spcBef>
                <a:spcPts val="0"/>
              </a:spcBef>
              <a:spcAft>
                <a:spcPts val="0"/>
              </a:spcAft>
              <a:buFont typeface="Arial" panose="020B0604020202020204" pitchFamily="34" charset="0"/>
              <a:buChar char="•"/>
            </a:pPr>
            <a:r>
              <a:rPr lang="en-US" sz="2000" i="0" u="none" strike="noStrike"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Describe the role of organizational behavior in management for effectiveness  and discuss the role of research in organizational behavior. </a:t>
            </a: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5912323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49" y="1019069"/>
            <a:ext cx="6751475"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 Managing Growth at Google</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44C14D96-6324-10A8-E0AB-5252068C02C9}"/>
              </a:ext>
            </a:extLst>
          </p:cNvPr>
          <p:cNvSpPr txBox="1"/>
          <p:nvPr/>
        </p:nvSpPr>
        <p:spPr>
          <a:xfrm>
            <a:off x="931656" y="2127623"/>
            <a:ext cx="10541000" cy="3323987"/>
          </a:xfrm>
          <a:prstGeom prst="rect">
            <a:avLst/>
          </a:prstGeom>
          <a:noFill/>
        </p:spPr>
        <p:txBody>
          <a:bodyPr wrap="square" rtlCol="0">
            <a:spAutoFit/>
          </a:bodyPr>
          <a:lstStyle/>
          <a:p>
            <a:pPr marL="0" marR="0" indent="0" algn="just" rtl="0" eaLnBrk="1" fontAlgn="ctr" latinLnBrk="0" hangingPunct="1">
              <a:lnSpc>
                <a:spcPct val="150000"/>
              </a:lnSpc>
              <a:spcBef>
                <a:spcPts val="0"/>
              </a:spcBef>
              <a:spcAft>
                <a:spcPts val="0"/>
              </a:spcAft>
            </a:pPr>
            <a:r>
              <a:rPr lang="en-US" sz="2000" i="0" u="none" strike="noStrike"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Google search engine was created at 1998 by Larry Page and Sergey Brin with the goal of making world’s information available to every one.</a:t>
            </a:r>
          </a:p>
          <a:p>
            <a:pPr marL="0" marR="0" indent="0" algn="just" rtl="0" eaLnBrk="1" fontAlgn="ctr" latinLnBrk="0" hangingPunct="1">
              <a:lnSpc>
                <a:spcPct val="150000"/>
              </a:lnSpc>
              <a:spcBef>
                <a:spcPts val="0"/>
              </a:spcBef>
              <a:spcAft>
                <a:spcPts val="0"/>
              </a:spcAft>
            </a:pPr>
            <a:r>
              <a:rPr lang="en-US" sz="2000" i="0" u="none" strike="noStrike"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founders of google realized that google explosive growth needed to be closely monitored and that its employees needed to continue feeling like an important part of the team. </a:t>
            </a:r>
          </a:p>
          <a:p>
            <a:pPr marL="0" marR="0" indent="0" algn="just" rtl="0" eaLnBrk="1" fontAlgn="ctr" latinLnBrk="0" hangingPunct="1">
              <a:lnSpc>
                <a:spcPct val="150000"/>
              </a:lnSpc>
              <a:spcBef>
                <a:spcPts val="0"/>
              </a:spcBef>
              <a:spcAft>
                <a:spcPts val="0"/>
              </a:spcAft>
            </a:pPr>
            <a:r>
              <a:rPr lang="en-US" sz="2000" i="0" u="none" strike="noStrike"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founders wanted to make google an engaging place to work and set out to design the organization and its culture in away that would appeal to its current and future employees. </a:t>
            </a:r>
          </a:p>
          <a:p>
            <a:pPr marL="0" marR="0" indent="0" algn="just" rtl="0" eaLnBrk="1" fontAlgn="ctr" latinLnBrk="0" hangingPunct="1">
              <a:lnSpc>
                <a:spcPct val="150000"/>
              </a:lnSpc>
              <a:spcBef>
                <a:spcPts val="0"/>
              </a:spcBef>
              <a:spcAft>
                <a:spcPts val="0"/>
              </a:spcAft>
            </a:pPr>
            <a:r>
              <a:rPr lang="en-US" sz="2000" i="0" u="none" strike="noStrike"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303022760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49" y="1019069"/>
            <a:ext cx="6751475"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 Managing Growth at Google</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44C14D96-6324-10A8-E0AB-5252068C02C9}"/>
              </a:ext>
            </a:extLst>
          </p:cNvPr>
          <p:cNvSpPr txBox="1"/>
          <p:nvPr/>
        </p:nvSpPr>
        <p:spPr>
          <a:xfrm>
            <a:off x="942308" y="2628185"/>
            <a:ext cx="10541000" cy="1477328"/>
          </a:xfrm>
          <a:prstGeom prst="rect">
            <a:avLst/>
          </a:prstGeom>
          <a:noFill/>
        </p:spPr>
        <p:txBody>
          <a:bodyPr wrap="square" rtlCol="0">
            <a:spAutoFit/>
          </a:bodyPr>
          <a:lstStyle/>
          <a:p>
            <a:pPr marL="0" marR="0" indent="0" algn="l" rtl="0" eaLnBrk="1" fontAlgn="ctr" latinLnBrk="0" hangingPunct="1">
              <a:lnSpc>
                <a:spcPct val="150000"/>
              </a:lnSpc>
              <a:spcBef>
                <a:spcPts val="0"/>
              </a:spcBef>
              <a:spcAft>
                <a:spcPts val="0"/>
              </a:spcAft>
            </a:pPr>
            <a:r>
              <a:rPr lang="en-US" sz="2000" b="1" i="1" u="none" strike="noStrike"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Imagine that: </a:t>
            </a:r>
            <a:r>
              <a:rPr lang="en-US" sz="2000" i="1" u="none" strike="noStrike"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founders of google asked you for advice during the early days of google what advice would you give them about the roles of its people in its future success and how to setup the company to maximize the employees innovations and loyalty.</a:t>
            </a:r>
          </a:p>
        </p:txBody>
      </p:sp>
    </p:spTree>
    <p:extLst>
      <p:ext uri="{BB962C8B-B14F-4D97-AF65-F5344CB8AC3E}">
        <p14:creationId xmlns:p14="http://schemas.microsoft.com/office/powerpoint/2010/main" val="304002404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p:cNvSpPr/>
          <p:nvPr/>
        </p:nvSpPr>
        <p:spPr>
          <a:xfrm>
            <a:off x="1308298" y="1397680"/>
            <a:ext cx="4739007" cy="3014736"/>
          </a:xfrm>
          <a:prstGeom prst="rect">
            <a:avLst/>
          </a:prstGeom>
        </p:spPr>
        <p:txBody>
          <a:bodyPr wrap="square">
            <a:spAutoFit/>
          </a:bodyPr>
          <a:lstStyle/>
          <a:p>
            <a:pPr>
              <a:lnSpc>
                <a:spcPct val="120000"/>
              </a:lnSpc>
            </a:pPr>
            <a:r>
              <a:rPr lang="en-US" sz="2000" b="1" dirty="0">
                <a:latin typeface="Times New Roman" panose="02020603050405020304" pitchFamily="18" charset="0"/>
                <a:cs typeface="Times New Roman" panose="02020603050405020304" pitchFamily="18" charset="0"/>
              </a:rPr>
              <a:t>Organizational behavior (OB) is a study of:</a:t>
            </a:r>
          </a:p>
          <a:p>
            <a:pPr marL="342900" indent="-342900">
              <a:lnSpc>
                <a:spcPct val="12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Human behavior in the organizational settings.</a:t>
            </a:r>
          </a:p>
          <a:p>
            <a:pPr marL="342900" indent="-342900">
              <a:lnSpc>
                <a:spcPct val="12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 interface between the human behavior and organization.</a:t>
            </a:r>
          </a:p>
          <a:p>
            <a:pPr marL="342900" indent="-342900">
              <a:lnSpc>
                <a:spcPct val="12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Organization itself. </a:t>
            </a:r>
          </a:p>
          <a:p>
            <a:pPr marL="342900" indent="-342900">
              <a:lnSpc>
                <a:spcPct val="120000"/>
              </a:lnSpc>
              <a:buFont typeface="Arial" panose="020B0604020202020204" pitchFamily="34" charset="0"/>
              <a:buChar char="•"/>
            </a:pPr>
            <a:endParaRPr lang="en-US" sz="2000" dirty="0">
              <a:latin typeface="Times New Roman" panose="02020603050405020304" pitchFamily="18" charset="0"/>
              <a:cs typeface="Times New Roman" panose="02020603050405020304" pitchFamily="18" charset="0"/>
            </a:endParaRPr>
          </a:p>
        </p:txBody>
      </p:sp>
      <p:sp>
        <p:nvSpPr>
          <p:cNvPr id="17" name="TextBox 16"/>
          <p:cNvSpPr txBox="1"/>
          <p:nvPr/>
        </p:nvSpPr>
        <p:spPr>
          <a:xfrm>
            <a:off x="7216235" y="4489389"/>
            <a:ext cx="4335276"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What's organizational behavior :</a:t>
            </a: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10" name="Picture Placeholder 9">
            <a:extLst>
              <a:ext uri="{FF2B5EF4-FFF2-40B4-BE49-F238E27FC236}">
                <a16:creationId xmlns:a16="http://schemas.microsoft.com/office/drawing/2014/main" id="{3399E2C4-7E59-FE9B-9F1A-DBA29F732577}"/>
              </a:ext>
            </a:extLst>
          </p:cNvPr>
          <p:cNvPicPr>
            <a:picLocks noGrp="1" noChangeAspect="1"/>
          </p:cNvPicPr>
          <p:nvPr>
            <p:ph type="pic" sz="quarter" idx="10"/>
          </p:nvPr>
        </p:nvPicPr>
        <p:blipFill>
          <a:blip r:embed="rId3"/>
          <a:srcRect l="3609" r="3609"/>
          <a:stretch>
            <a:fillRect/>
          </a:stretch>
        </p:blipFill>
        <p:spPr>
          <a:xfrm>
            <a:off x="6140341" y="1368765"/>
            <a:ext cx="5628968" cy="2775532"/>
          </a:xfrm>
          <a:prstGeom prst="rect">
            <a:avLst/>
          </a:prstGeom>
        </p:spPr>
      </p:pic>
      <p:sp>
        <p:nvSpPr>
          <p:cNvPr id="18" name="Rectangle 17"/>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p:cNvSpPr txBox="1"/>
          <p:nvPr/>
        </p:nvSpPr>
        <p:spPr>
          <a:xfrm>
            <a:off x="5692422" y="349956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3" name="TextBox 22"/>
          <p:cNvSpPr txBox="1"/>
          <p:nvPr/>
        </p:nvSpPr>
        <p:spPr>
          <a:xfrm>
            <a:off x="5853239" y="376989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transition spd="slow">
    <p:comb/>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7" name="TextBox 16"/>
          <p:cNvSpPr txBox="1"/>
          <p:nvPr/>
        </p:nvSpPr>
        <p:spPr>
          <a:xfrm>
            <a:off x="7239216" y="4586019"/>
            <a:ext cx="4335276"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What's organizational behavior :</a:t>
            </a: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10" name="Picture Placeholder 9">
            <a:extLst>
              <a:ext uri="{FF2B5EF4-FFF2-40B4-BE49-F238E27FC236}">
                <a16:creationId xmlns:a16="http://schemas.microsoft.com/office/drawing/2014/main" id="{3399E2C4-7E59-FE9B-9F1A-DBA29F732577}"/>
              </a:ext>
            </a:extLst>
          </p:cNvPr>
          <p:cNvPicPr>
            <a:picLocks noGrp="1" noChangeAspect="1"/>
          </p:cNvPicPr>
          <p:nvPr>
            <p:ph type="pic" sz="quarter" idx="10"/>
          </p:nvPr>
        </p:nvPicPr>
        <p:blipFill>
          <a:blip r:embed="rId3"/>
          <a:srcRect l="3609" r="3609"/>
          <a:stretch>
            <a:fillRect/>
          </a:stretch>
        </p:blipFill>
        <p:spPr>
          <a:xfrm>
            <a:off x="6140341" y="1368765"/>
            <a:ext cx="5628968" cy="2775532"/>
          </a:xfrm>
          <a:prstGeom prst="rect">
            <a:avLst/>
          </a:prstGeom>
        </p:spPr>
      </p:pic>
      <p:sp>
        <p:nvSpPr>
          <p:cNvPr id="18" name="Rectangle 17"/>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p:cNvSpPr txBox="1"/>
          <p:nvPr/>
        </p:nvSpPr>
        <p:spPr>
          <a:xfrm>
            <a:off x="5692422" y="349956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3" name="TextBox 22"/>
          <p:cNvSpPr txBox="1"/>
          <p:nvPr/>
        </p:nvSpPr>
        <p:spPr>
          <a:xfrm>
            <a:off x="5853239" y="376989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473B737D-6950-622E-A0D8-FE041F630491}"/>
              </a:ext>
            </a:extLst>
          </p:cNvPr>
          <p:cNvSpPr/>
          <p:nvPr/>
        </p:nvSpPr>
        <p:spPr>
          <a:xfrm>
            <a:off x="1154463" y="1524601"/>
            <a:ext cx="4739007" cy="3014736"/>
          </a:xfrm>
          <a:prstGeom prst="rect">
            <a:avLst/>
          </a:prstGeom>
        </p:spPr>
        <p:txBody>
          <a:bodyPr wrap="square">
            <a:spAutoFit/>
          </a:bodyPr>
          <a:lstStyle/>
          <a:p>
            <a:pPr>
              <a:lnSpc>
                <a:spcPct val="120000"/>
              </a:lnSpc>
            </a:pPr>
            <a:r>
              <a:rPr lang="en-US" sz="2000" b="1" dirty="0">
                <a:latin typeface="Times New Roman" panose="02020603050405020304" pitchFamily="18" charset="0"/>
                <a:cs typeface="Times New Roman" panose="02020603050405020304" pitchFamily="18" charset="0"/>
              </a:rPr>
              <a:t>Organizational behavior (OB) is a study of:</a:t>
            </a:r>
          </a:p>
          <a:p>
            <a:pPr marL="342900" indent="-342900">
              <a:lnSpc>
                <a:spcPct val="12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how people behave in organizational settings. Its principles are applied with the goal of making organizations and therefore the people in them work more effectively together.</a:t>
            </a:r>
          </a:p>
          <a:p>
            <a:pPr marL="342900" indent="-342900">
              <a:lnSpc>
                <a:spcPct val="120000"/>
              </a:lnSpc>
              <a:buFont typeface="Arial" panose="020B0604020202020204" pitchFamily="34" charset="0"/>
              <a:buChar char="•"/>
            </a:pP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78738245"/>
      </p:ext>
    </p:extLst>
  </p:cSld>
  <p:clrMapOvr>
    <a:masterClrMapping/>
  </p:clrMapOvr>
  <p:transition spd="slow">
    <p:comb/>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7" name="TextBox 16"/>
          <p:cNvSpPr txBox="1"/>
          <p:nvPr/>
        </p:nvSpPr>
        <p:spPr>
          <a:xfrm>
            <a:off x="7239216" y="4586019"/>
            <a:ext cx="4335276"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What's organizational behavior :</a:t>
            </a: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10" name="Picture Placeholder 9">
            <a:extLst>
              <a:ext uri="{FF2B5EF4-FFF2-40B4-BE49-F238E27FC236}">
                <a16:creationId xmlns:a16="http://schemas.microsoft.com/office/drawing/2014/main" id="{3399E2C4-7E59-FE9B-9F1A-DBA29F732577}"/>
              </a:ext>
            </a:extLst>
          </p:cNvPr>
          <p:cNvPicPr>
            <a:picLocks noGrp="1" noChangeAspect="1"/>
          </p:cNvPicPr>
          <p:nvPr>
            <p:ph type="pic" sz="quarter" idx="10"/>
          </p:nvPr>
        </p:nvPicPr>
        <p:blipFill>
          <a:blip r:embed="rId3"/>
          <a:srcRect l="3609" r="3609"/>
          <a:stretch>
            <a:fillRect/>
          </a:stretch>
        </p:blipFill>
        <p:spPr>
          <a:xfrm>
            <a:off x="6140341" y="1368765"/>
            <a:ext cx="5628968" cy="2775532"/>
          </a:xfrm>
          <a:prstGeom prst="rect">
            <a:avLst/>
          </a:prstGeom>
        </p:spPr>
      </p:pic>
      <p:sp>
        <p:nvSpPr>
          <p:cNvPr id="18" name="Rectangle 17"/>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p:cNvSpPr txBox="1"/>
          <p:nvPr/>
        </p:nvSpPr>
        <p:spPr>
          <a:xfrm>
            <a:off x="5692422" y="349956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3" name="TextBox 22"/>
          <p:cNvSpPr txBox="1"/>
          <p:nvPr/>
        </p:nvSpPr>
        <p:spPr>
          <a:xfrm>
            <a:off x="5853239" y="376989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473B737D-6950-622E-A0D8-FE041F630491}"/>
              </a:ext>
            </a:extLst>
          </p:cNvPr>
          <p:cNvSpPr/>
          <p:nvPr/>
        </p:nvSpPr>
        <p:spPr>
          <a:xfrm>
            <a:off x="1154463" y="1524601"/>
            <a:ext cx="4739007" cy="3014736"/>
          </a:xfrm>
          <a:prstGeom prst="rect">
            <a:avLst/>
          </a:prstGeom>
        </p:spPr>
        <p:txBody>
          <a:bodyPr wrap="square">
            <a:spAutoFit/>
          </a:bodyPr>
          <a:lstStyle/>
          <a:p>
            <a:pPr>
              <a:lnSpc>
                <a:spcPct val="120000"/>
              </a:lnSpc>
            </a:pPr>
            <a:r>
              <a:rPr lang="en-US" sz="2000" b="1" dirty="0">
                <a:latin typeface="Times New Roman" panose="02020603050405020304" pitchFamily="18" charset="0"/>
                <a:cs typeface="Times New Roman" panose="02020603050405020304" pitchFamily="18" charset="0"/>
              </a:rPr>
              <a:t>Organizational behavior (OB) is a study of:</a:t>
            </a:r>
          </a:p>
          <a:p>
            <a:pPr marL="342900" indent="-342900">
              <a:lnSpc>
                <a:spcPct val="12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how people behave in organizational settings. Its principles are applied with the goal of making organizations and therefore the people in them work more effectively together.</a:t>
            </a:r>
          </a:p>
          <a:p>
            <a:pPr marL="342900" indent="-342900">
              <a:lnSpc>
                <a:spcPct val="120000"/>
              </a:lnSpc>
              <a:buFont typeface="Arial" panose="020B0604020202020204" pitchFamily="34" charset="0"/>
              <a:buChar char="•"/>
            </a:pP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07076443"/>
      </p:ext>
    </p:extLst>
  </p:cSld>
  <p:clrMapOvr>
    <a:masterClrMapping/>
  </p:clrMapOvr>
  <p:transition spd="slow">
    <p:comb/>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oogle Shape;182;p8">
            <a:extLst>
              <a:ext uri="{FF2B5EF4-FFF2-40B4-BE49-F238E27FC236}">
                <a16:creationId xmlns:a16="http://schemas.microsoft.com/office/drawing/2014/main" id="{D165FF1E-D8DB-318E-D55F-D938C5886DCA}"/>
              </a:ext>
            </a:extLst>
          </p:cNvPr>
          <p:cNvPicPr preferRelativeResize="0"/>
          <p:nvPr/>
        </p:nvPicPr>
        <p:blipFill rotWithShape="1">
          <a:blip r:embed="rId2">
            <a:alphaModFix/>
          </a:blip>
          <a:srcRect/>
          <a:stretch/>
        </p:blipFill>
        <p:spPr>
          <a:xfrm>
            <a:off x="6140341" y="906994"/>
            <a:ext cx="5759559" cy="3679025"/>
          </a:xfrm>
          <a:prstGeom prst="rect">
            <a:avLst/>
          </a:prstGeom>
          <a:noFill/>
          <a:ln>
            <a:noFill/>
          </a:ln>
        </p:spPr>
      </p:pic>
      <p:sp>
        <p:nvSpPr>
          <p:cNvPr id="2" name="Rectangle 1"/>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7" name="TextBox 16"/>
          <p:cNvSpPr txBox="1"/>
          <p:nvPr/>
        </p:nvSpPr>
        <p:spPr>
          <a:xfrm>
            <a:off x="6832126" y="4872153"/>
            <a:ext cx="4904598" cy="954107"/>
          </a:xfrm>
          <a:prstGeom prst="rect">
            <a:avLst/>
          </a:prstGeom>
          <a:noFill/>
        </p:spPr>
        <p:txBody>
          <a:bodyPr wrap="square" rtlCol="0">
            <a:spAutoFit/>
          </a:bodyPr>
          <a:lstStyle/>
          <a:p>
            <a:pPr algn="ctr"/>
            <a:r>
              <a:rPr lang="en-US" sz="2800" b="1" dirty="0">
                <a:solidFill>
                  <a:srgbClr val="00B0F0"/>
                </a:solidFill>
                <a:latin typeface="Times New Roman" panose="02020603050405020304" pitchFamily="18" charset="0"/>
                <a:cs typeface="Times New Roman" panose="02020603050405020304" pitchFamily="18" charset="0"/>
              </a:rPr>
              <a:t>The Nature of  Organizational Behavior </a:t>
            </a: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8" name="Rectangle 17"/>
          <p:cNvSpPr/>
          <p:nvPr/>
        </p:nvSpPr>
        <p:spPr>
          <a:xfrm>
            <a:off x="5944366" y="3533568"/>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p:cNvSpPr txBox="1"/>
          <p:nvPr/>
        </p:nvSpPr>
        <p:spPr>
          <a:xfrm>
            <a:off x="6035339" y="3483762"/>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3" name="TextBox 22"/>
          <p:cNvSpPr txBox="1"/>
          <p:nvPr/>
        </p:nvSpPr>
        <p:spPr>
          <a:xfrm>
            <a:off x="6089445" y="3759540"/>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473B737D-6950-622E-A0D8-FE041F630491}"/>
              </a:ext>
            </a:extLst>
          </p:cNvPr>
          <p:cNvSpPr/>
          <p:nvPr/>
        </p:nvSpPr>
        <p:spPr>
          <a:xfrm>
            <a:off x="1154463" y="1524601"/>
            <a:ext cx="4739007" cy="3753400"/>
          </a:xfrm>
          <a:prstGeom prst="rect">
            <a:avLst/>
          </a:prstGeom>
        </p:spPr>
        <p:txBody>
          <a:bodyPr wrap="square">
            <a:spAutoFit/>
          </a:bodyPr>
          <a:lstStyle/>
          <a:p>
            <a:pPr algn="just">
              <a:lnSpc>
                <a:spcPct val="120000"/>
              </a:lnSpc>
            </a:pPr>
            <a:r>
              <a:rPr lang="en-US" sz="2000" dirty="0">
                <a:latin typeface="Times New Roman" panose="02020603050405020304" pitchFamily="18" charset="0"/>
                <a:cs typeface="Times New Roman" panose="02020603050405020304" pitchFamily="18" charset="0"/>
              </a:rPr>
              <a:t>The field of organizational behavior attempt to understand human behavior in organizational settings, the organization itself, and the individual organizations interface. As illustrated here this area is highly interrelated. Thus although its possible to focus on only one of these area at a time, complete understanding of organizational behavior requires acknowledge of three area. </a:t>
            </a:r>
          </a:p>
        </p:txBody>
      </p:sp>
    </p:spTree>
    <p:extLst>
      <p:ext uri="{BB962C8B-B14F-4D97-AF65-F5344CB8AC3E}">
        <p14:creationId xmlns:p14="http://schemas.microsoft.com/office/powerpoint/2010/main" val="1920137582"/>
      </p:ext>
    </p:extLst>
  </p:cSld>
  <p:clrMapOvr>
    <a:masterClrMapping/>
  </p:clrMapOvr>
  <p:transition spd="slow">
    <p:comb/>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6483366"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The Nature of  Organizational Behavior :</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889000" y="2391844"/>
            <a:ext cx="10541000" cy="3268652"/>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Each individual brings the organizations a unique set of personal characteristics, unique personal background and set of experience from other organizations.</a:t>
            </a:r>
          </a:p>
          <a:p>
            <a:pPr marL="342900" indent="-34290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But the individual don't work in isolation. They come in contact with other people and with organizations in a variety of ways.</a:t>
            </a:r>
          </a:p>
          <a:p>
            <a:pPr marL="342900" indent="-34290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 An organization of course exist before a particular person joins it and continues to exist after he or she leave. The organizational it self represents a crucial third perspective  from which to view organizational behavior.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5121626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407795" y="754735"/>
            <a:ext cx="7279779" cy="954107"/>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How organizational behavior impacts personal success?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889000" y="2391844"/>
            <a:ext cx="10541000" cy="3268652"/>
          </a:xfrm>
          <a:prstGeom prst="rect">
            <a:avLst/>
          </a:prstGeom>
          <a:noFill/>
        </p:spPr>
        <p:txBody>
          <a:bodyPr wrap="square" rtlCol="0">
            <a:spAutoFit/>
          </a:bodyPr>
          <a:lstStyle/>
          <a:p>
            <a:pPr>
              <a:lnSpc>
                <a:spcPct val="150000"/>
              </a:lnSpc>
            </a:pPr>
            <a:r>
              <a:rPr lang="en-US" sz="2000" b="1" dirty="0">
                <a:latin typeface="Times New Roman" panose="02020603050405020304" pitchFamily="18" charset="0"/>
                <a:cs typeface="Times New Roman" panose="02020603050405020304" pitchFamily="18" charset="0"/>
              </a:rPr>
              <a:t>You might think I don’t know any organizational behavior why this topic important?</a:t>
            </a:r>
          </a:p>
          <a:p>
            <a:pPr marL="342900" indent="-34290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Understanding why people behave in their organization and why they do what they do.</a:t>
            </a:r>
          </a:p>
          <a:p>
            <a:pPr marL="342900" indent="-34290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OB gives any one the knowledge and the tools they need to be effective at any organizational level.</a:t>
            </a:r>
          </a:p>
          <a:p>
            <a:pPr marL="342900" indent="-34290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 study of OB can greatly clarify the factors that affect how manager manage.</a:t>
            </a:r>
          </a:p>
          <a:p>
            <a:pPr marL="342900" indent="-34290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Hence the field attempts to describe the complex human context of organization, and define opportunities, problems,   challenges, and issues associated with that realm.</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404647344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407795" y="754735"/>
            <a:ext cx="7279779" cy="523220"/>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Home-Depot Case Study:</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889000" y="2059376"/>
            <a:ext cx="10541000" cy="3822650"/>
          </a:xfrm>
          <a:prstGeom prst="rect">
            <a:avLst/>
          </a:prstGeom>
          <a:noFill/>
        </p:spPr>
        <p:txBody>
          <a:bodyPr wrap="square" rtlCol="0">
            <a:spAutoFit/>
          </a:bodyPr>
          <a:lstStyle/>
          <a:p>
            <a:pPr>
              <a:lnSpc>
                <a:spcPct val="150000"/>
              </a:lnSpc>
            </a:pPr>
            <a:r>
              <a:rPr lang="en-US" sz="2400" b="1" dirty="0">
                <a:latin typeface="Times New Roman" panose="02020603050405020304" pitchFamily="18" charset="0"/>
                <a:cs typeface="Times New Roman" panose="02020603050405020304" pitchFamily="18" charset="0"/>
              </a:rPr>
              <a:t> Summery of turnover in Home-Depot:</a:t>
            </a:r>
          </a:p>
          <a:p>
            <a:pPr marL="342900" indent="-34290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 individuals don't work in isolations they come in contact with other people and with the organization in different ways (they have different needs and cultures).</a:t>
            </a:r>
          </a:p>
          <a:p>
            <a:pPr marL="342900" indent="-34290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  Points of contact include coworkers, managers, formal polices and procedures in organization.</a:t>
            </a:r>
          </a:p>
          <a:p>
            <a:pPr marL="342900" indent="-34290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In additions the individual overtime change as a result  of a function the individual experience and maturity as well as through work experiences and organizational developments.</a:t>
            </a:r>
          </a:p>
          <a:p>
            <a:pPr marL="342900" indent="-34290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So the organization is affected by the absence and eventual absence of individuals.</a:t>
            </a:r>
          </a:p>
          <a:p>
            <a:pPr marL="342900" indent="-34290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Clearly then managers must also consider how the individual and organization interact.</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72869463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407795" y="754735"/>
            <a:ext cx="7279779" cy="523220"/>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Home-Depot Case Study:</a:t>
            </a:r>
          </a:p>
        </p:txBody>
      </p:sp>
      <p:sp>
        <p:nvSpPr>
          <p:cNvPr id="5" name="Rectangle 4"/>
          <p:cNvSpPr/>
          <p:nvPr/>
        </p:nvSpPr>
        <p:spPr>
          <a:xfrm>
            <a:off x="804606" y="76230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889000" y="81949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23720" y="1062818"/>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889000" y="1831078"/>
            <a:ext cx="10541000" cy="4745979"/>
          </a:xfrm>
          <a:prstGeom prst="rect">
            <a:avLst/>
          </a:prstGeom>
          <a:noFill/>
        </p:spPr>
        <p:txBody>
          <a:bodyPr wrap="square" rtlCol="0">
            <a:spAutoFit/>
          </a:bodyPr>
          <a:lstStyle/>
          <a:p>
            <a:pPr>
              <a:lnSpc>
                <a:spcPct val="150000"/>
              </a:lnSpc>
            </a:pPr>
            <a:r>
              <a:rPr lang="en-US" sz="2400" b="1" dirty="0">
                <a:latin typeface="Times New Roman" panose="02020603050405020304" pitchFamily="18" charset="0"/>
                <a:cs typeface="Times New Roman" panose="02020603050405020304" pitchFamily="18" charset="0"/>
              </a:rPr>
              <a:t> The consultant who studying turnover at the Home-Depot came over to:</a:t>
            </a:r>
          </a:p>
          <a:p>
            <a:pPr marL="342900" indent="-34290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 necessity of the orientation procedure and the initial training of the newcomer.</a:t>
            </a:r>
          </a:p>
          <a:p>
            <a:pPr marL="342900" indent="-34290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Needs to study the culture and structure of Home-Depot.</a:t>
            </a:r>
          </a:p>
          <a:p>
            <a:pPr marL="342900" indent="-34290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Needs to understand factors such as firms’ performance and reward systems.   </a:t>
            </a:r>
          </a:p>
          <a:p>
            <a:pPr marL="342900" indent="-34290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decision making techniques and communication pattern.</a:t>
            </a:r>
          </a:p>
          <a:p>
            <a:pPr>
              <a:lnSpc>
                <a:spcPct val="150000"/>
              </a:lnSpc>
            </a:pPr>
            <a:r>
              <a:rPr lang="en-US" sz="2000" b="1" i="1" dirty="0">
                <a:latin typeface="Times New Roman" panose="02020603050405020304" pitchFamily="18" charset="0"/>
                <a:cs typeface="Times New Roman" panose="02020603050405020304" pitchFamily="18" charset="0"/>
              </a:rPr>
              <a:t>Conclusion of this case: </a:t>
            </a:r>
            <a:r>
              <a:rPr lang="en-US" sz="2000" i="1" dirty="0">
                <a:latin typeface="Times New Roman" panose="02020603050405020304" pitchFamily="18" charset="0"/>
                <a:cs typeface="Times New Roman" panose="02020603050405020304" pitchFamily="18" charset="0"/>
              </a:rPr>
              <a:t>the field of organizational behavior interacts and explains many of the complicated factors to make the managers understand some of the dynamics of how individuals are introduced and  interact with the bro </a:t>
            </a:r>
            <a:r>
              <a:rPr lang="en-US" sz="2000" i="1" dirty="0" err="1">
                <a:latin typeface="Times New Roman" panose="02020603050405020304" pitchFamily="18" charset="0"/>
                <a:cs typeface="Times New Roman" panose="02020603050405020304" pitchFamily="18" charset="0"/>
              </a:rPr>
              <a:t>ader</a:t>
            </a:r>
            <a:r>
              <a:rPr lang="en-US" sz="2000" i="1" dirty="0">
                <a:latin typeface="Times New Roman" panose="02020603050405020304" pitchFamily="18" charset="0"/>
                <a:cs typeface="Times New Roman" panose="02020603050405020304" pitchFamily="18" charset="0"/>
              </a:rPr>
              <a:t> organizational context. And also provide unique and important opportunities to enhance personal and organizational effectiveness.</a:t>
            </a:r>
          </a:p>
          <a:p>
            <a:pPr marL="342900" indent="-342900">
              <a:lnSpc>
                <a:spcPct val="150000"/>
              </a:lnSpc>
              <a:buFont typeface="Arial" panose="020B0604020202020204" pitchFamily="34" charset="0"/>
              <a:buChar char="•"/>
            </a:pPr>
            <a:endParaRPr lang="en-US" sz="2000" dirty="0">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57135130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407795" y="754735"/>
            <a:ext cx="7279779" cy="523220"/>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Global Mindset</a:t>
            </a:r>
          </a:p>
        </p:txBody>
      </p:sp>
      <p:sp>
        <p:nvSpPr>
          <p:cNvPr id="5" name="Rectangle 4"/>
          <p:cNvSpPr/>
          <p:nvPr/>
        </p:nvSpPr>
        <p:spPr>
          <a:xfrm>
            <a:off x="804606" y="76230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889000" y="81949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23720" y="1062818"/>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889000" y="1831078"/>
            <a:ext cx="10541000" cy="3822650"/>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 </a:t>
            </a:r>
            <a:r>
              <a:rPr lang="en-US" sz="2000" dirty="0">
                <a:latin typeface="Times New Roman" panose="02020603050405020304" pitchFamily="18" charset="0"/>
                <a:cs typeface="Times New Roman" panose="02020603050405020304" pitchFamily="18" charset="0"/>
              </a:rPr>
              <a:t>A global mindset reflects your ability to influence people, groups, and organizations from different backgrounds and culture.</a:t>
            </a:r>
          </a:p>
          <a:p>
            <a:pPr marL="342900" indent="-34290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Multinational companies’ ability to create globally integrated systems depends on their:</a:t>
            </a:r>
          </a:p>
          <a:p>
            <a:pPr>
              <a:lnSpc>
                <a:spcPct val="150000"/>
              </a:lnSpc>
            </a:pPr>
            <a:r>
              <a:rPr lang="en-US" sz="2000" dirty="0">
                <a:latin typeface="Times New Roman" panose="02020603050405020304" pitchFamily="18" charset="0"/>
                <a:cs typeface="Times New Roman" panose="02020603050405020304" pitchFamily="18" charset="0"/>
              </a:rPr>
              <a:t>        1-  Ability to get employees, managers, and executives able to understand  and adapt to the realities of globalization economies.</a:t>
            </a:r>
          </a:p>
          <a:p>
            <a:pPr>
              <a:lnSpc>
                <a:spcPct val="150000"/>
              </a:lnSpc>
            </a:pPr>
            <a:r>
              <a:rPr lang="en-US" sz="2000" dirty="0">
                <a:latin typeface="Times New Roman" panose="02020603050405020304" pitchFamily="18" charset="0"/>
                <a:cs typeface="Times New Roman" panose="02020603050405020304" pitchFamily="18" charset="0"/>
              </a:rPr>
              <a:t>        2- Ability to integrate talent from many parts of the world faster and more effectively than other competitors.</a:t>
            </a:r>
          </a:p>
          <a:p>
            <a:pPr marL="342900" indent="-342900">
              <a:lnSpc>
                <a:spcPct val="150000"/>
              </a:lnSpc>
              <a:buFont typeface="Arial" panose="020B0604020202020204" pitchFamily="34" charset="0"/>
              <a:buChar char="•"/>
            </a:pPr>
            <a:endParaRPr lang="en-US" sz="2000" dirty="0">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400985399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p:cNvSpPr/>
          <p:nvPr/>
        </p:nvSpPr>
        <p:spPr>
          <a:xfrm>
            <a:off x="821717" y="1309486"/>
            <a:ext cx="5389907" cy="5230727"/>
          </a:xfrm>
          <a:prstGeom prst="rect">
            <a:avLst/>
          </a:prstGeom>
        </p:spPr>
        <p:txBody>
          <a:bodyPr wrap="square">
            <a:spAutoFit/>
          </a:bodyPr>
          <a:lstStyle/>
          <a:p>
            <a:pPr marL="342900" indent="-342900">
              <a:lnSpc>
                <a:spcPct val="12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Because global mindset is learned, experiences can influence it in  a positive and a negative manner.</a:t>
            </a:r>
          </a:p>
          <a:p>
            <a:pPr marL="342900" indent="-342900">
              <a:lnSpc>
                <a:spcPct val="12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Every year the financial services of HSBC send promising new hires and managers in long-term business experiences abroad to build a cohort international officers, the locations include western countries as well as Saudi Arabia , Indonesia, and Mexico. </a:t>
            </a:r>
          </a:p>
          <a:p>
            <a:pPr marL="342900" indent="-342900">
              <a:lnSpc>
                <a:spcPct val="12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To make career at  HSBC manager must perform this mission </a:t>
            </a:r>
          </a:p>
          <a:p>
            <a:pPr marL="342900" indent="-342900">
              <a:lnSpc>
                <a:spcPct val="12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This enables HSBC to continuous supply of globally minded managers capable of cross-broader learning.</a:t>
            </a:r>
          </a:p>
        </p:txBody>
      </p:sp>
      <p:sp>
        <p:nvSpPr>
          <p:cNvPr id="17" name="TextBox 16"/>
          <p:cNvSpPr txBox="1"/>
          <p:nvPr/>
        </p:nvSpPr>
        <p:spPr>
          <a:xfrm>
            <a:off x="7427948" y="4273749"/>
            <a:ext cx="4335276"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Case study (HSBC)</a:t>
            </a: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9" name="Picture Placeholder 8">
            <a:extLst>
              <a:ext uri="{FF2B5EF4-FFF2-40B4-BE49-F238E27FC236}">
                <a16:creationId xmlns:a16="http://schemas.microsoft.com/office/drawing/2014/main" id="{6D49BDCB-BAC7-F0D5-E326-F281CCFD4B4F}"/>
              </a:ext>
            </a:extLst>
          </p:cNvPr>
          <p:cNvPicPr>
            <a:picLocks noGrp="1" noChangeAspect="1"/>
          </p:cNvPicPr>
          <p:nvPr>
            <p:ph type="pic" sz="quarter" idx="10"/>
          </p:nvPr>
        </p:nvPicPr>
        <p:blipFill>
          <a:blip r:embed="rId3"/>
          <a:srcRect t="15538" b="15538"/>
          <a:stretch>
            <a:fillRect/>
          </a:stretch>
        </p:blipFill>
        <p:spPr>
          <a:xfrm>
            <a:off x="6780574" y="908603"/>
            <a:ext cx="4962146" cy="2495550"/>
          </a:xfrm>
          <a:prstGeom prst="rect">
            <a:avLst/>
          </a:prstGeom>
        </p:spPr>
      </p:pic>
      <p:sp>
        <p:nvSpPr>
          <p:cNvPr id="18" name="Rectangle 17"/>
          <p:cNvSpPr/>
          <p:nvPr/>
        </p:nvSpPr>
        <p:spPr>
          <a:xfrm>
            <a:off x="6418084" y="3164707"/>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p:cNvSpPr txBox="1"/>
          <p:nvPr/>
        </p:nvSpPr>
        <p:spPr>
          <a:xfrm>
            <a:off x="6375944" y="3282821"/>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3" name="TextBox 22"/>
          <p:cNvSpPr txBox="1"/>
          <p:nvPr/>
        </p:nvSpPr>
        <p:spPr>
          <a:xfrm>
            <a:off x="6566708" y="3540130"/>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86095782"/>
      </p:ext>
    </p:extLst>
  </p:cSld>
  <p:clrMapOvr>
    <a:masterClrMapping/>
  </p:clrMapOvr>
  <p:transition spd="slow">
    <p:comb/>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459842" y="683586"/>
            <a:ext cx="7165700" cy="954107"/>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How organizational behavior impacts organizational success?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889000" y="2247301"/>
            <a:ext cx="10541000" cy="3730317"/>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By applying OB knowledge in the organization about individuals and groups the effect on the organization structures on workers behavior with the conditions can be created that make the organization more effective, and perform well.</a:t>
            </a:r>
          </a:p>
          <a:p>
            <a:pPr marL="342900" indent="-34290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By listening to the employees, recognizing their work, building trust, and behave ethically, managers have boosted such performance measures as operating earning and return on investments.</a:t>
            </a:r>
          </a:p>
          <a:p>
            <a:pPr marL="342900" indent="-34290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 In addition to financial performance and job satisfaction, OB influences the rate of turnover and absenteeism which can be worth of millions of dollars to organizations.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10015481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459842" y="683586"/>
            <a:ext cx="7165700" cy="523220"/>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Summery of Why study OB?</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825500" y="1908299"/>
            <a:ext cx="10541000" cy="4191660"/>
          </a:xfrm>
          <a:prstGeom prst="rect">
            <a:avLst/>
          </a:prstGeom>
          <a:noFill/>
        </p:spPr>
        <p:txBody>
          <a:bodyPr wrap="square" rtlCol="0">
            <a:spAutoFit/>
          </a:bodyPr>
          <a:lstStyle/>
          <a:p>
            <a:pPr marL="285750" marR="0" lvl="0" indent="-285750" algn="just" defTabSz="914400" rtl="0" eaLnBrk="1" fontAlgn="auto" latinLnBrk="0" hangingPunct="1">
              <a:lnSpc>
                <a:spcPct val="150000"/>
              </a:lnSpc>
              <a:spcBef>
                <a:spcPts val="0"/>
              </a:spcBef>
              <a:spcAft>
                <a:spcPts val="0"/>
              </a:spcAft>
              <a:buClr>
                <a:srgbClr val="000000"/>
              </a:buClr>
              <a:buSzPts val="1800"/>
              <a:buFont typeface="Noto Sans Symbols"/>
              <a:buChar char="▪"/>
              <a:tabLst/>
              <a:defRPr/>
            </a:pPr>
            <a:r>
              <a:rPr kumimoji="0" lang="en-US" sz="2000" b="1" i="1"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Studying OB can help you in :</a:t>
            </a:r>
            <a:endParaRPr kumimoji="0" lang="en-US" sz="2000" b="0" i="0" u="none" strike="noStrike" kern="0" cap="none" spc="0" normalizeH="0" baseline="0" noProof="0" dirty="0">
              <a:ln>
                <a:noFill/>
              </a:ln>
              <a:solidFill>
                <a:srgbClr val="000000"/>
              </a:solidFill>
              <a:effectLst/>
              <a:uLnTx/>
              <a:uFillTx/>
              <a:latin typeface="Arial"/>
              <a:ea typeface="+mn-ea"/>
              <a:cs typeface="Arial"/>
              <a:sym typeface="Arial"/>
            </a:endParaRPr>
          </a:p>
          <a:p>
            <a:pPr marL="285750" marR="0" lvl="0" indent="-285750" algn="just" defTabSz="914400" rtl="0" eaLnBrk="1" fontAlgn="auto" latinLnBrk="0" hangingPunct="1">
              <a:lnSpc>
                <a:spcPct val="150000"/>
              </a:lnSpc>
              <a:spcBef>
                <a:spcPts val="0"/>
              </a:spcBef>
              <a:spcAft>
                <a:spcPts val="0"/>
              </a:spcAft>
              <a:buClr>
                <a:srgbClr val="000000"/>
              </a:buClr>
              <a:buSzPts val="1800"/>
              <a:buFont typeface="Noto Sans Symbols"/>
              <a:buChar char="✔"/>
              <a:tabLst/>
              <a:defRPr/>
            </a:pPr>
            <a:r>
              <a:rPr kumimoji="0" lang="en-US" sz="20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Become a better employee </a:t>
            </a:r>
            <a:endParaRPr kumimoji="0" lang="en-US" sz="2000" b="0" i="0" u="none" strike="noStrike" kern="0" cap="none" spc="0" normalizeH="0" baseline="0" noProof="0" dirty="0">
              <a:ln>
                <a:noFill/>
              </a:ln>
              <a:solidFill>
                <a:srgbClr val="000000"/>
              </a:solidFill>
              <a:effectLst/>
              <a:uLnTx/>
              <a:uFillTx/>
              <a:latin typeface="Arial"/>
              <a:ea typeface="+mn-ea"/>
              <a:cs typeface="Arial"/>
              <a:sym typeface="Arial"/>
            </a:endParaRPr>
          </a:p>
          <a:p>
            <a:pPr marL="285750" marR="0" lvl="0" indent="-285750" algn="just" defTabSz="914400" rtl="0" eaLnBrk="1" fontAlgn="auto" latinLnBrk="0" hangingPunct="1">
              <a:lnSpc>
                <a:spcPct val="150000"/>
              </a:lnSpc>
              <a:spcBef>
                <a:spcPts val="0"/>
              </a:spcBef>
              <a:spcAft>
                <a:spcPts val="0"/>
              </a:spcAft>
              <a:buClr>
                <a:srgbClr val="000000"/>
              </a:buClr>
              <a:buSzPts val="1800"/>
              <a:buFont typeface="Noto Sans Symbols"/>
              <a:buChar char="✔"/>
              <a:tabLst/>
              <a:defRPr/>
            </a:pPr>
            <a:r>
              <a:rPr kumimoji="0" lang="en-US" sz="20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Become a better manager </a:t>
            </a:r>
            <a:endParaRPr kumimoji="0" lang="en-US" sz="2000" b="0" i="0" u="none" strike="noStrike" kern="0" cap="none" spc="0" normalizeH="0" baseline="0" noProof="0" dirty="0">
              <a:ln>
                <a:noFill/>
              </a:ln>
              <a:solidFill>
                <a:srgbClr val="000000"/>
              </a:solidFill>
              <a:effectLst/>
              <a:uLnTx/>
              <a:uFillTx/>
              <a:latin typeface="Arial"/>
              <a:ea typeface="+mn-ea"/>
              <a:cs typeface="Arial"/>
              <a:sym typeface="Arial"/>
            </a:endParaRPr>
          </a:p>
          <a:p>
            <a:pPr marL="285750" marR="0" lvl="0" indent="-285750" algn="just" defTabSz="914400" rtl="0" eaLnBrk="1" fontAlgn="auto" latinLnBrk="0" hangingPunct="1">
              <a:lnSpc>
                <a:spcPct val="150000"/>
              </a:lnSpc>
              <a:spcBef>
                <a:spcPts val="0"/>
              </a:spcBef>
              <a:spcAft>
                <a:spcPts val="0"/>
              </a:spcAft>
              <a:buClr>
                <a:srgbClr val="000000"/>
              </a:buClr>
              <a:buSzPts val="1800"/>
              <a:buFont typeface="Noto Sans Symbols"/>
              <a:buChar char="✔"/>
              <a:tabLst/>
              <a:defRPr/>
            </a:pPr>
            <a:r>
              <a:rPr kumimoji="0" lang="en-US" sz="20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Understand why people behave and why the do what they do.</a:t>
            </a:r>
            <a:endParaRPr kumimoji="0" lang="en-US" sz="2000" b="0" i="0" u="none" strike="noStrike" kern="0" cap="none" spc="0" normalizeH="0" baseline="0" noProof="0" dirty="0">
              <a:ln>
                <a:noFill/>
              </a:ln>
              <a:solidFill>
                <a:srgbClr val="000000"/>
              </a:solidFill>
              <a:effectLst/>
              <a:uLnTx/>
              <a:uFillTx/>
              <a:latin typeface="Arial"/>
              <a:ea typeface="+mn-ea"/>
              <a:cs typeface="Arial"/>
              <a:sym typeface="Arial"/>
            </a:endParaRPr>
          </a:p>
          <a:p>
            <a:pPr marL="285750" marR="0" lvl="0" indent="-285750" algn="just" defTabSz="914400" rtl="0" eaLnBrk="1" fontAlgn="auto" latinLnBrk="0" hangingPunct="1">
              <a:lnSpc>
                <a:spcPct val="150000"/>
              </a:lnSpc>
              <a:spcBef>
                <a:spcPts val="0"/>
              </a:spcBef>
              <a:spcAft>
                <a:spcPts val="0"/>
              </a:spcAft>
              <a:buClr>
                <a:srgbClr val="000000"/>
              </a:buClr>
              <a:buSzPts val="1800"/>
              <a:buFont typeface="Noto Sans Symbols"/>
              <a:buChar char="✔"/>
              <a:tabLst/>
              <a:defRPr/>
            </a:pPr>
            <a:r>
              <a:rPr kumimoji="0" lang="en-US" sz="20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Help you focus on developing a global mindset.</a:t>
            </a:r>
            <a:endParaRPr kumimoji="0" lang="en-US" sz="2000" b="0" i="0" u="none" strike="noStrike" kern="0" cap="none" spc="0" normalizeH="0" baseline="0" noProof="0" dirty="0">
              <a:ln>
                <a:noFill/>
              </a:ln>
              <a:solidFill>
                <a:srgbClr val="000000"/>
              </a:solidFill>
              <a:effectLst/>
              <a:uLnTx/>
              <a:uFillTx/>
              <a:latin typeface="Arial"/>
              <a:ea typeface="+mn-ea"/>
              <a:cs typeface="Arial"/>
              <a:sym typeface="Arial"/>
            </a:endParaRPr>
          </a:p>
          <a:p>
            <a:pPr marL="285750" marR="0" lvl="0" indent="-285750" algn="just" defTabSz="914400" rtl="0" eaLnBrk="1" fontAlgn="auto" latinLnBrk="0" hangingPunct="1">
              <a:lnSpc>
                <a:spcPct val="150000"/>
              </a:lnSpc>
              <a:spcBef>
                <a:spcPts val="0"/>
              </a:spcBef>
              <a:spcAft>
                <a:spcPts val="0"/>
              </a:spcAft>
              <a:buClr>
                <a:srgbClr val="000000"/>
              </a:buClr>
              <a:buSzPts val="1800"/>
              <a:buFont typeface="Noto Sans Symbols"/>
              <a:buChar char="▪"/>
              <a:tabLst/>
              <a:defRPr/>
            </a:pPr>
            <a:r>
              <a:rPr kumimoji="0" lang="en-US" sz="2000" b="1"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Organizations that successfully implement OB principles have </a:t>
            </a:r>
            <a:endParaRPr kumimoji="0" lang="en-US" sz="2000" b="0" i="0" u="none" strike="noStrike" kern="0" cap="none" spc="0" normalizeH="0" baseline="0" noProof="0" dirty="0">
              <a:ln>
                <a:noFill/>
              </a:ln>
              <a:solidFill>
                <a:srgbClr val="000000"/>
              </a:solidFill>
              <a:effectLst/>
              <a:uLnTx/>
              <a:uFillTx/>
              <a:latin typeface="Arial"/>
              <a:ea typeface="+mn-ea"/>
              <a:cs typeface="Arial"/>
              <a:sym typeface="Arial"/>
            </a:endParaRPr>
          </a:p>
          <a:p>
            <a:pPr marL="285750" marR="0" lvl="0" indent="-285750" algn="just" defTabSz="914400" rtl="0" eaLnBrk="1" fontAlgn="auto" latinLnBrk="0" hangingPunct="1">
              <a:lnSpc>
                <a:spcPct val="150000"/>
              </a:lnSpc>
              <a:spcBef>
                <a:spcPts val="0"/>
              </a:spcBef>
              <a:spcAft>
                <a:spcPts val="0"/>
              </a:spcAft>
              <a:buClr>
                <a:srgbClr val="000000"/>
              </a:buClr>
              <a:buSzPts val="1800"/>
              <a:buFont typeface="Noto Sans Symbols"/>
              <a:buChar char="✔"/>
              <a:tabLst/>
              <a:defRPr/>
            </a:pPr>
            <a:r>
              <a:rPr kumimoji="0" lang="en-US" sz="2000" b="1"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US" sz="20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Motivated, engaged employees whose goals align with business strategy.</a:t>
            </a:r>
            <a:endParaRPr kumimoji="0" lang="en-US" sz="2000" b="0" i="0" u="none" strike="noStrike" kern="0" cap="none" spc="0" normalizeH="0" baseline="0" noProof="0" dirty="0">
              <a:ln>
                <a:noFill/>
              </a:ln>
              <a:solidFill>
                <a:srgbClr val="000000"/>
              </a:solidFill>
              <a:effectLst/>
              <a:uLnTx/>
              <a:uFillTx/>
              <a:latin typeface="Arial"/>
              <a:ea typeface="+mn-ea"/>
              <a:cs typeface="Arial"/>
              <a:sym typeface="Arial"/>
            </a:endParaRPr>
          </a:p>
          <a:p>
            <a:pPr marL="285750" marR="0" lvl="0" indent="-285750" algn="just" defTabSz="914400" rtl="0" eaLnBrk="1" fontAlgn="auto" latinLnBrk="0" hangingPunct="1">
              <a:lnSpc>
                <a:spcPct val="150000"/>
              </a:lnSpc>
              <a:spcBef>
                <a:spcPts val="0"/>
              </a:spcBef>
              <a:spcAft>
                <a:spcPts val="0"/>
              </a:spcAft>
              <a:buClr>
                <a:srgbClr val="000000"/>
              </a:buClr>
              <a:buSzPts val="1800"/>
              <a:buFont typeface="Noto Sans Symbols"/>
              <a:buChar char="✔"/>
              <a:tabLst/>
              <a:defRPr/>
            </a:pPr>
            <a:r>
              <a:rPr kumimoji="0" lang="en-US" sz="20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Strong leadership and direction.</a:t>
            </a:r>
            <a:endParaRPr kumimoji="0" lang="en-US" sz="2000" b="0" i="0" u="none" strike="noStrike" kern="0" cap="none" spc="0" normalizeH="0" baseline="0" noProof="0" dirty="0">
              <a:ln>
                <a:noFill/>
              </a:ln>
              <a:solidFill>
                <a:srgbClr val="000000"/>
              </a:solidFill>
              <a:effectLst/>
              <a:uLnTx/>
              <a:uFillTx/>
              <a:latin typeface="Arial"/>
              <a:ea typeface="+mn-ea"/>
              <a:cs typeface="Arial"/>
              <a:sym typeface="Arial"/>
            </a:endParaRPr>
          </a:p>
          <a:p>
            <a:pPr marL="285750" marR="0" lvl="0" indent="-285750" algn="just" defTabSz="914400" rtl="0" eaLnBrk="1" fontAlgn="auto" latinLnBrk="0" hangingPunct="1">
              <a:lnSpc>
                <a:spcPct val="150000"/>
              </a:lnSpc>
              <a:spcBef>
                <a:spcPts val="0"/>
              </a:spcBef>
              <a:spcAft>
                <a:spcPts val="0"/>
              </a:spcAft>
              <a:buClr>
                <a:srgbClr val="000000"/>
              </a:buClr>
              <a:buSzPts val="1800"/>
              <a:buFont typeface="Noto Sans Symbols"/>
              <a:buChar char="✔"/>
              <a:tabLst/>
              <a:defRPr/>
            </a:pPr>
            <a:r>
              <a:rPr kumimoji="0" lang="en-US" sz="20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Better bottom lines   </a:t>
            </a:r>
            <a:endParaRPr kumimoji="0" lang="en-US" sz="2000"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61395453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459842" y="683586"/>
            <a:ext cx="7165700" cy="523220"/>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The managerial Context of OB?</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942308" y="2182519"/>
            <a:ext cx="10541000" cy="3359318"/>
          </a:xfrm>
          <a:prstGeom prst="rect">
            <a:avLst/>
          </a:prstGeom>
          <a:noFill/>
        </p:spPr>
        <p:txBody>
          <a:bodyPr wrap="square" rtlCol="0">
            <a:spAutoFit/>
          </a:bodyPr>
          <a:lstStyle/>
          <a:p>
            <a:pPr marL="0" marR="0" lvl="0" indent="0" algn="just"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400" b="1" i="1"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The Managerial Contexts  of OB can be viewed from perspective of:</a:t>
            </a:r>
            <a:endParaRPr kumimoji="0" lang="en-US" sz="2400" b="0" i="0" u="none" strike="noStrike" kern="0" cap="none" spc="0" normalizeH="0" baseline="0" noProof="0" dirty="0">
              <a:ln>
                <a:noFill/>
              </a:ln>
              <a:solidFill>
                <a:srgbClr val="000000"/>
              </a:solidFill>
              <a:effectLst/>
              <a:uLnTx/>
              <a:uFillTx/>
              <a:latin typeface="Arial"/>
              <a:ea typeface="+mn-ea"/>
              <a:cs typeface="Arial"/>
              <a:sym typeface="Arial"/>
            </a:endParaRPr>
          </a:p>
          <a:p>
            <a:pPr marL="0" marR="0" lvl="0" indent="0" algn="just"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0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1- Basic Management Functions, </a:t>
            </a:r>
            <a:endParaRPr kumimoji="0" lang="en-US" sz="2000" b="0" i="0" u="none" strike="noStrike" kern="0" cap="none" spc="0" normalizeH="0" baseline="0" noProof="0" dirty="0">
              <a:ln>
                <a:noFill/>
              </a:ln>
              <a:solidFill>
                <a:srgbClr val="000000"/>
              </a:solidFill>
              <a:effectLst/>
              <a:uLnTx/>
              <a:uFillTx/>
              <a:latin typeface="Arial"/>
              <a:ea typeface="+mn-ea"/>
              <a:cs typeface="Arial"/>
              <a:sym typeface="Arial"/>
            </a:endParaRPr>
          </a:p>
          <a:p>
            <a:pPr marL="0" marR="0" lvl="0" indent="0" algn="just"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0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(Planning, Organizing , Leading and Controlling)</a:t>
            </a:r>
            <a:endParaRPr kumimoji="0" lang="en-US" sz="2000" b="0" i="0" u="none" strike="noStrike" kern="0" cap="none" spc="0" normalizeH="0" baseline="0" noProof="0" dirty="0">
              <a:ln>
                <a:noFill/>
              </a:ln>
              <a:solidFill>
                <a:srgbClr val="000000"/>
              </a:solidFill>
              <a:effectLst/>
              <a:uLnTx/>
              <a:uFillTx/>
              <a:latin typeface="Arial"/>
              <a:ea typeface="+mn-ea"/>
              <a:cs typeface="Arial"/>
              <a:sym typeface="Arial"/>
            </a:endParaRPr>
          </a:p>
          <a:p>
            <a:pPr marL="0" marR="0" lvl="0" indent="0" algn="just"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0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2- Critical Management Skills,</a:t>
            </a:r>
            <a:endParaRPr kumimoji="0" lang="en-US" sz="2000" b="0" i="0" u="none" strike="noStrike" kern="0" cap="none" spc="0" normalizeH="0" baseline="0" noProof="0" dirty="0">
              <a:ln>
                <a:noFill/>
              </a:ln>
              <a:solidFill>
                <a:srgbClr val="000000"/>
              </a:solidFill>
              <a:effectLst/>
              <a:uLnTx/>
              <a:uFillTx/>
              <a:latin typeface="Arial"/>
              <a:ea typeface="+mn-ea"/>
              <a:cs typeface="Arial"/>
              <a:sym typeface="Arial"/>
            </a:endParaRPr>
          </a:p>
          <a:p>
            <a:pPr marL="0" marR="0" lvl="0" indent="0" algn="just"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0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 Technical , Interpersonal , Conceptual, and   Diagnostic)</a:t>
            </a:r>
            <a:endParaRPr kumimoji="0" lang="en-US" sz="2000" b="0" i="0" u="none" strike="noStrike" kern="0" cap="none" spc="0" normalizeH="0" baseline="0" noProof="0" dirty="0">
              <a:ln>
                <a:noFill/>
              </a:ln>
              <a:solidFill>
                <a:srgbClr val="000000"/>
              </a:solidFill>
              <a:effectLst/>
              <a:uLnTx/>
              <a:uFillTx/>
              <a:latin typeface="Arial"/>
              <a:ea typeface="+mn-ea"/>
              <a:cs typeface="Arial"/>
              <a:sym typeface="Arial"/>
            </a:endParaRPr>
          </a:p>
          <a:p>
            <a:pPr marL="0" marR="0" lvl="0" indent="0" algn="just"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0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3- Overall Human Resources Management. </a:t>
            </a:r>
            <a:endParaRPr kumimoji="0" lang="en-US" sz="2000" b="0" i="0" u="none" strike="noStrike" kern="0" cap="none" spc="0" normalizeH="0" baseline="0" noProof="0" dirty="0">
              <a:ln>
                <a:noFill/>
              </a:ln>
              <a:solidFill>
                <a:srgbClr val="000000"/>
              </a:solidFill>
              <a:effectLst/>
              <a:uLnTx/>
              <a:uFillTx/>
              <a:latin typeface="Arial"/>
              <a:ea typeface="+mn-ea"/>
              <a:cs typeface="Arial"/>
              <a:sym typeface="Arial"/>
            </a:endParaRPr>
          </a:p>
          <a:p>
            <a:pPr marL="285750" marR="0" lvl="0" indent="-285750" algn="just" defTabSz="914400" rtl="0" eaLnBrk="1" fontAlgn="auto" latinLnBrk="0" hangingPunct="1">
              <a:lnSpc>
                <a:spcPct val="150000"/>
              </a:lnSpc>
              <a:spcBef>
                <a:spcPts val="0"/>
              </a:spcBef>
              <a:spcAft>
                <a:spcPts val="0"/>
              </a:spcAft>
              <a:buClr>
                <a:srgbClr val="000000"/>
              </a:buClr>
              <a:buSzPts val="1800"/>
              <a:buFont typeface="Noto Sans Symbols"/>
              <a:buChar char="✔"/>
              <a:tabLst/>
              <a:defRPr/>
            </a:pPr>
            <a:endParaRPr kumimoji="0" lang="en-US" sz="2000"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65059503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459842" y="683586"/>
            <a:ext cx="7165700" cy="523220"/>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Functions of Management:</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aphicFrame>
        <p:nvGraphicFramePr>
          <p:cNvPr id="2" name="Google Shape;339;p19">
            <a:extLst>
              <a:ext uri="{FF2B5EF4-FFF2-40B4-BE49-F238E27FC236}">
                <a16:creationId xmlns:a16="http://schemas.microsoft.com/office/drawing/2014/main" id="{A4928779-2094-D7E6-8F01-F5BA09E7462E}"/>
              </a:ext>
            </a:extLst>
          </p:cNvPr>
          <p:cNvGraphicFramePr/>
          <p:nvPr>
            <p:extLst>
              <p:ext uri="{D42A27DB-BD31-4B8C-83A1-F6EECF244321}">
                <p14:modId xmlns:p14="http://schemas.microsoft.com/office/powerpoint/2010/main" val="3695617947"/>
              </p:ext>
            </p:extLst>
          </p:nvPr>
        </p:nvGraphicFramePr>
        <p:xfrm>
          <a:off x="1153149" y="2316525"/>
          <a:ext cx="9699522" cy="3304090"/>
        </p:xfrm>
        <a:graphic>
          <a:graphicData uri="http://schemas.openxmlformats.org/drawingml/2006/table">
            <a:tbl>
              <a:tblPr firstRow="1" bandRow="1">
                <a:noFill/>
              </a:tblPr>
              <a:tblGrid>
                <a:gridCol w="1622919">
                  <a:extLst>
                    <a:ext uri="{9D8B030D-6E8A-4147-A177-3AD203B41FA5}">
                      <a16:colId xmlns:a16="http://schemas.microsoft.com/office/drawing/2014/main" val="20000"/>
                    </a:ext>
                  </a:extLst>
                </a:gridCol>
                <a:gridCol w="8076603">
                  <a:extLst>
                    <a:ext uri="{9D8B030D-6E8A-4147-A177-3AD203B41FA5}">
                      <a16:colId xmlns:a16="http://schemas.microsoft.com/office/drawing/2014/main" val="20001"/>
                    </a:ext>
                  </a:extLst>
                </a:gridCol>
              </a:tblGrid>
              <a:tr h="0">
                <a:tc gridSpan="2">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lvl="0" indent="0" algn="l" rtl="0">
                        <a:lnSpc>
                          <a:spcPct val="100000"/>
                        </a:lnSpc>
                        <a:spcBef>
                          <a:spcPts val="0"/>
                        </a:spcBef>
                        <a:spcAft>
                          <a:spcPts val="0"/>
                        </a:spcAft>
                        <a:buClr>
                          <a:srgbClr val="0A1F61"/>
                        </a:buClr>
                        <a:buSzPts val="1800"/>
                        <a:buFont typeface="Times New Roman"/>
                        <a:buNone/>
                      </a:pPr>
                      <a:endParaRPr sz="2400" dirty="0"/>
                    </a:p>
                  </a:txBody>
                  <a:tcPr marL="91450" marR="91450" marT="45725" marB="45725">
                    <a:lnL w="12700" cmpd="sng">
                      <a:solidFill>
                        <a:prstClr val="black"/>
                      </a:solidFill>
                      <a:prstDash val="solid"/>
                    </a:lnL>
                    <a:lnR w="12700" cmpd="sng">
                      <a:solidFill>
                        <a:prstClr val="black"/>
                      </a:solidFill>
                      <a:prstDash val="solid"/>
                    </a:lnR>
                    <a:lnT w="12700" cmpd="sng">
                      <a:solidFill>
                        <a:prstClr val="black"/>
                      </a:solidFill>
                      <a:prstDash val="solid"/>
                    </a:lnT>
                    <a:lnB w="12700" cmpd="sng">
                      <a:solidFill>
                        <a:prstClr val="black"/>
                      </a:solidFill>
                      <a:prstDash val="solid"/>
                    </a:lnB>
                    <a:lnTlToBr w="12700" cmpd="sng">
                      <a:noFill/>
                      <a:prstDash val="solid"/>
                    </a:lnTlToBr>
                    <a:lnBlToTr w="12700" cmpd="sng">
                      <a:noFill/>
                      <a:prstDash val="solid"/>
                    </a:lnBlToTr>
                    <a:noFill/>
                  </a:tcPr>
                </a:tc>
                <a:tc hMerge="1">
                  <a:txBody>
                    <a:bodyPr/>
                    <a:lstStyle/>
                    <a:p>
                      <a:endParaRPr lang="en-US"/>
                    </a:p>
                  </a:txBody>
                  <a:tcPr/>
                </a:tc>
                <a:extLst>
                  <a:ext uri="{0D108BD9-81ED-4DB2-BD59-A6C34878D82A}">
                    <a16:rowId xmlns:a16="http://schemas.microsoft.com/office/drawing/2014/main" val="10000"/>
                  </a:ext>
                </a:extLst>
              </a:tr>
              <a:tr h="418532">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lvl="0" indent="0" algn="l" rtl="0">
                        <a:spcBef>
                          <a:spcPts val="0"/>
                        </a:spcBef>
                        <a:spcAft>
                          <a:spcPts val="0"/>
                        </a:spcAft>
                        <a:buNone/>
                      </a:pPr>
                      <a:r>
                        <a:rPr lang="en-US" sz="2000" b="1" i="0" u="none" strike="noStrike" cap="none">
                          <a:latin typeface="Times New Roman"/>
                          <a:ea typeface="Times New Roman"/>
                          <a:cs typeface="Times New Roman"/>
                          <a:sym typeface="Times New Roman"/>
                        </a:rPr>
                        <a:t>Planning</a:t>
                      </a:r>
                      <a:r>
                        <a:rPr lang="en-US" sz="2000" b="1" u="none" strike="noStrike" cap="none">
                          <a:latin typeface="Times New Roman"/>
                          <a:ea typeface="Times New Roman"/>
                          <a:cs typeface="Times New Roman"/>
                          <a:sym typeface="Times New Roman"/>
                        </a:rPr>
                        <a:t> </a:t>
                      </a:r>
                      <a:endParaRPr sz="2000"/>
                    </a:p>
                  </a:txBody>
                  <a:tcPr marL="91450" marR="91450" marT="45725" marB="45725">
                    <a:lnL w="12700" cmpd="sng">
                      <a:solidFill>
                        <a:prstClr val="black"/>
                      </a:solidFill>
                      <a:prstDash val="solid"/>
                    </a:lnL>
                    <a:lnR w="12700" cmpd="sng">
                      <a:solidFill>
                        <a:prstClr val="black"/>
                      </a:solidFill>
                      <a:prstDash val="solid"/>
                    </a:lnR>
                    <a:lnT w="12700" cmpd="sng">
                      <a:solidFill>
                        <a:prstClr val="black"/>
                      </a:solidFill>
                      <a:prstDash val="solid"/>
                    </a:lnT>
                    <a:lnB w="12700" cmpd="sng">
                      <a:solidFill>
                        <a:prstClr val="black"/>
                      </a:solid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lvl="0" indent="0" algn="l" rtl="0">
                        <a:spcBef>
                          <a:spcPts val="0"/>
                        </a:spcBef>
                        <a:spcAft>
                          <a:spcPts val="0"/>
                        </a:spcAft>
                        <a:buNone/>
                      </a:pPr>
                      <a:r>
                        <a:rPr lang="en-US" sz="2000" u="none" strike="noStrike" cap="none">
                          <a:latin typeface="Times New Roman"/>
                          <a:ea typeface="Times New Roman"/>
                          <a:cs typeface="Times New Roman"/>
                          <a:sym typeface="Times New Roman"/>
                        </a:rPr>
                        <a:t>Determining an organization’s desired future position and best means of getting there.</a:t>
                      </a:r>
                      <a:endParaRPr sz="2000"/>
                    </a:p>
                  </a:txBody>
                  <a:tcPr marL="91450" marR="91450" marT="45725" marB="45725">
                    <a:lnL w="12700" cmpd="sng">
                      <a:solidFill>
                        <a:prstClr val="black"/>
                      </a:solidFill>
                      <a:prstDash val="solid"/>
                    </a:lnL>
                    <a:lnR w="12700" cmpd="sng">
                      <a:solidFill>
                        <a:prstClr val="black"/>
                      </a:solidFill>
                      <a:prstDash val="solid"/>
                    </a:lnR>
                    <a:lnT w="12700" cmpd="sng">
                      <a:solidFill>
                        <a:prstClr val="black"/>
                      </a:solidFill>
                      <a:prstDash val="solid"/>
                    </a:lnT>
                    <a:lnB w="12700" cmpd="sng">
                      <a:solidFill>
                        <a:prstClr val="black"/>
                      </a:solid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722390">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lvl="0" indent="0" algn="l" rtl="0">
                        <a:spcBef>
                          <a:spcPts val="0"/>
                        </a:spcBef>
                        <a:spcAft>
                          <a:spcPts val="0"/>
                        </a:spcAft>
                        <a:buNone/>
                      </a:pPr>
                      <a:r>
                        <a:rPr lang="en-US" sz="2000" b="1" i="0" u="none" strike="noStrike" cap="none">
                          <a:solidFill>
                            <a:schemeClr val="dk1"/>
                          </a:solidFill>
                          <a:latin typeface="Times New Roman"/>
                          <a:ea typeface="Times New Roman"/>
                          <a:cs typeface="Times New Roman"/>
                          <a:sym typeface="Times New Roman"/>
                        </a:rPr>
                        <a:t>Organizing</a:t>
                      </a:r>
                      <a:endParaRPr sz="2000"/>
                    </a:p>
                  </a:txBody>
                  <a:tcPr marL="91450" marR="91450" marT="45725" marB="45725">
                    <a:lnL w="12700" cmpd="sng">
                      <a:solidFill>
                        <a:prstClr val="black"/>
                      </a:solidFill>
                      <a:prstDash val="solid"/>
                    </a:lnL>
                    <a:lnR w="12700" cmpd="sng">
                      <a:solidFill>
                        <a:prstClr val="black"/>
                      </a:solidFill>
                      <a:prstDash val="solid"/>
                    </a:lnR>
                    <a:lnT w="12700" cmpd="sng">
                      <a:solidFill>
                        <a:prstClr val="black"/>
                      </a:solidFill>
                      <a:prstDash val="solid"/>
                    </a:lnT>
                    <a:lnB w="12700" cmpd="sng">
                      <a:solidFill>
                        <a:prstClr val="black"/>
                      </a:solid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lvl="0" indent="0" algn="l" rtl="0">
                        <a:spcBef>
                          <a:spcPts val="0"/>
                        </a:spcBef>
                        <a:spcAft>
                          <a:spcPts val="0"/>
                        </a:spcAft>
                        <a:buNone/>
                      </a:pPr>
                      <a:r>
                        <a:rPr lang="en-US" sz="2000" u="none" strike="noStrike" cap="none" dirty="0">
                          <a:latin typeface="Times New Roman"/>
                          <a:ea typeface="Times New Roman"/>
                          <a:cs typeface="Times New Roman"/>
                          <a:sym typeface="Times New Roman"/>
                        </a:rPr>
                        <a:t>Designing jobs, grouping jobs into units, and establishing patterns of authority between jobs and units. </a:t>
                      </a:r>
                      <a:endParaRPr sz="2000" dirty="0"/>
                    </a:p>
                  </a:txBody>
                  <a:tcPr marL="91450" marR="91450" marT="45725" marB="45725">
                    <a:lnL w="12700" cmpd="sng">
                      <a:solidFill>
                        <a:prstClr val="black"/>
                      </a:solidFill>
                      <a:prstDash val="solid"/>
                    </a:lnL>
                    <a:lnR w="12700" cmpd="sng">
                      <a:solidFill>
                        <a:prstClr val="black"/>
                      </a:solidFill>
                      <a:prstDash val="solid"/>
                    </a:lnR>
                    <a:lnT w="12700" cmpd="sng">
                      <a:solidFill>
                        <a:prstClr val="black"/>
                      </a:solidFill>
                      <a:prstDash val="solid"/>
                    </a:lnT>
                    <a:lnB w="12700" cmpd="sng">
                      <a:solidFill>
                        <a:prstClr val="black"/>
                      </a:solid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412799">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lvl="0" indent="0" algn="l" rtl="0">
                        <a:spcBef>
                          <a:spcPts val="0"/>
                        </a:spcBef>
                        <a:spcAft>
                          <a:spcPts val="0"/>
                        </a:spcAft>
                        <a:buNone/>
                      </a:pPr>
                      <a:r>
                        <a:rPr lang="en-US" sz="2000" b="1" i="0" u="none" strike="noStrike" cap="none">
                          <a:solidFill>
                            <a:schemeClr val="dk1"/>
                          </a:solidFill>
                          <a:latin typeface="Times New Roman"/>
                          <a:ea typeface="Times New Roman"/>
                          <a:cs typeface="Times New Roman"/>
                          <a:sym typeface="Times New Roman"/>
                        </a:rPr>
                        <a:t>Leading</a:t>
                      </a:r>
                      <a:endParaRPr sz="2000"/>
                    </a:p>
                  </a:txBody>
                  <a:tcPr marL="91450" marR="91450" marT="45725" marB="45725">
                    <a:lnL w="12700" cmpd="sng">
                      <a:solidFill>
                        <a:prstClr val="black"/>
                      </a:solidFill>
                      <a:prstDash val="solid"/>
                    </a:lnL>
                    <a:lnR w="12700" cmpd="sng">
                      <a:solidFill>
                        <a:prstClr val="black"/>
                      </a:solidFill>
                      <a:prstDash val="solid"/>
                    </a:lnR>
                    <a:lnT w="12700" cmpd="sng">
                      <a:solidFill>
                        <a:prstClr val="black"/>
                      </a:solidFill>
                      <a:prstDash val="solid"/>
                    </a:lnT>
                    <a:lnB w="12700" cmpd="sng">
                      <a:solidFill>
                        <a:prstClr val="black"/>
                      </a:solid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lvl="0" indent="0" algn="l" rtl="0">
                        <a:spcBef>
                          <a:spcPts val="0"/>
                        </a:spcBef>
                        <a:spcAft>
                          <a:spcPts val="0"/>
                        </a:spcAft>
                        <a:buNone/>
                      </a:pPr>
                      <a:r>
                        <a:rPr lang="en-US" sz="2000" u="none" strike="noStrike" cap="none">
                          <a:latin typeface="Times New Roman"/>
                          <a:ea typeface="Times New Roman"/>
                          <a:cs typeface="Times New Roman"/>
                          <a:sym typeface="Times New Roman"/>
                        </a:rPr>
                        <a:t>Getting the organizations’ members to work together toward the organizations’ goals.</a:t>
                      </a:r>
                      <a:endParaRPr sz="2000"/>
                    </a:p>
                  </a:txBody>
                  <a:tcPr marL="91450" marR="91450" marT="45725" marB="45725">
                    <a:lnL w="12700" cmpd="sng">
                      <a:solidFill>
                        <a:prstClr val="black"/>
                      </a:solidFill>
                      <a:prstDash val="solid"/>
                    </a:lnL>
                    <a:lnR w="12700" cmpd="sng">
                      <a:solidFill>
                        <a:prstClr val="black"/>
                      </a:solidFill>
                      <a:prstDash val="solid"/>
                    </a:lnR>
                    <a:lnT w="12700" cmpd="sng">
                      <a:solidFill>
                        <a:prstClr val="black"/>
                      </a:solidFill>
                      <a:prstDash val="solid"/>
                    </a:lnT>
                    <a:lnB w="12700" cmpd="sng">
                      <a:solidFill>
                        <a:prstClr val="black"/>
                      </a:solid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722390">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lvl="0" indent="0" algn="l" rtl="0">
                        <a:spcBef>
                          <a:spcPts val="0"/>
                        </a:spcBef>
                        <a:spcAft>
                          <a:spcPts val="0"/>
                        </a:spcAft>
                        <a:buNone/>
                      </a:pPr>
                      <a:r>
                        <a:rPr lang="en-US" sz="2000" b="1" i="0" u="none" strike="noStrike" cap="none">
                          <a:solidFill>
                            <a:schemeClr val="dk1"/>
                          </a:solidFill>
                          <a:latin typeface="Times New Roman"/>
                          <a:ea typeface="Times New Roman"/>
                          <a:cs typeface="Times New Roman"/>
                          <a:sym typeface="Times New Roman"/>
                        </a:rPr>
                        <a:t>Controlling</a:t>
                      </a:r>
                      <a:endParaRPr sz="2000"/>
                    </a:p>
                  </a:txBody>
                  <a:tcPr marL="91450" marR="91450" marT="45725" marB="45725">
                    <a:lnL w="12700" cmpd="sng">
                      <a:solidFill>
                        <a:prstClr val="black"/>
                      </a:solidFill>
                      <a:prstDash val="solid"/>
                    </a:lnL>
                    <a:lnR w="12700" cmpd="sng">
                      <a:solidFill>
                        <a:prstClr val="black"/>
                      </a:solidFill>
                      <a:prstDash val="solid"/>
                    </a:lnR>
                    <a:lnT w="12700" cmpd="sng">
                      <a:solidFill>
                        <a:prstClr val="black"/>
                      </a:solidFill>
                      <a:prstDash val="solid"/>
                    </a:lnT>
                    <a:lnB w="12700" cmpd="sng">
                      <a:solidFill>
                        <a:prstClr val="black"/>
                      </a:solid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lvl="0" indent="0" algn="l" rtl="0">
                        <a:spcBef>
                          <a:spcPts val="0"/>
                        </a:spcBef>
                        <a:spcAft>
                          <a:spcPts val="0"/>
                        </a:spcAft>
                        <a:buNone/>
                      </a:pPr>
                      <a:r>
                        <a:rPr lang="en-US" sz="2000" u="none" strike="noStrike" cap="none" dirty="0">
                          <a:latin typeface="Times New Roman"/>
                          <a:ea typeface="Times New Roman"/>
                          <a:cs typeface="Times New Roman"/>
                          <a:sym typeface="Times New Roman"/>
                        </a:rPr>
                        <a:t>Monitoring and correcting the actions of the organization and its members to keep them directed toward their goal.</a:t>
                      </a:r>
                      <a:endParaRPr sz="2000" dirty="0"/>
                    </a:p>
                  </a:txBody>
                  <a:tcPr marL="91450" marR="91450" marT="45725" marB="45725">
                    <a:lnL w="12700" cmpd="sng">
                      <a:solidFill>
                        <a:prstClr val="black"/>
                      </a:solidFill>
                      <a:prstDash val="solid"/>
                    </a:lnL>
                    <a:lnR w="12700" cmpd="sng">
                      <a:solidFill>
                        <a:prstClr val="black"/>
                      </a:solidFill>
                      <a:prstDash val="solid"/>
                    </a:lnR>
                    <a:lnT w="12700" cmpd="sng">
                      <a:solidFill>
                        <a:prstClr val="black"/>
                      </a:solidFill>
                      <a:prstDash val="solid"/>
                    </a:lnT>
                    <a:lnB w="12700" cmpd="sng">
                      <a:solidFill>
                        <a:prstClr val="black"/>
                      </a:solid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39000189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459842" y="683586"/>
            <a:ext cx="7165700" cy="523220"/>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Functions of Management:</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aphicFrame>
        <p:nvGraphicFramePr>
          <p:cNvPr id="8" name="Google Shape;355;p20">
            <a:extLst>
              <a:ext uri="{FF2B5EF4-FFF2-40B4-BE49-F238E27FC236}">
                <a16:creationId xmlns:a16="http://schemas.microsoft.com/office/drawing/2014/main" id="{1FE0F536-887F-550D-4CD2-DEDEE7EBD460}"/>
              </a:ext>
            </a:extLst>
          </p:cNvPr>
          <p:cNvGraphicFramePr/>
          <p:nvPr>
            <p:extLst>
              <p:ext uri="{D42A27DB-BD31-4B8C-83A1-F6EECF244321}">
                <p14:modId xmlns:p14="http://schemas.microsoft.com/office/powerpoint/2010/main" val="311763118"/>
              </p:ext>
            </p:extLst>
          </p:nvPr>
        </p:nvGraphicFramePr>
        <p:xfrm>
          <a:off x="1360854" y="2229405"/>
          <a:ext cx="9363675" cy="3688110"/>
        </p:xfrm>
        <a:graphic>
          <a:graphicData uri="http://schemas.openxmlformats.org/drawingml/2006/table">
            <a:tbl>
              <a:tblPr firstRow="1" bandRow="1">
                <a:noFill/>
              </a:tblPr>
              <a:tblGrid>
                <a:gridCol w="9363675">
                  <a:extLst>
                    <a:ext uri="{9D8B030D-6E8A-4147-A177-3AD203B41FA5}">
                      <a16:colId xmlns:a16="http://schemas.microsoft.com/office/drawing/2014/main" val="20000"/>
                    </a:ext>
                  </a:extLst>
                </a:gridCol>
              </a:tblGrid>
              <a:tr h="0">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lvl="0" indent="0" algn="l" rtl="0">
                        <a:lnSpc>
                          <a:spcPct val="100000"/>
                        </a:lnSpc>
                        <a:spcBef>
                          <a:spcPts val="0"/>
                        </a:spcBef>
                        <a:spcAft>
                          <a:spcPts val="0"/>
                        </a:spcAft>
                        <a:buClr>
                          <a:srgbClr val="0A1F61"/>
                        </a:buClr>
                        <a:buSzPts val="1800"/>
                        <a:buFont typeface="Times New Roman"/>
                        <a:buNone/>
                      </a:pPr>
                      <a:r>
                        <a:rPr lang="en-US" sz="2400" b="1" i="0" u="none" strike="noStrike" kern="1200" cap="none" dirty="0">
                          <a:solidFill>
                            <a:schemeClr val="tx1"/>
                          </a:solidFill>
                          <a:latin typeface="Times New Roman"/>
                          <a:cs typeface="Times New Roman"/>
                        </a:rPr>
                        <a:t>Planning</a:t>
                      </a:r>
                      <a:r>
                        <a:rPr lang="en-US" sz="2400" i="0" dirty="0"/>
                        <a:t>: </a:t>
                      </a:r>
                    </a:p>
                  </a:txBody>
                  <a:tcPr marL="91450" marR="91450" marT="45725" marB="45725">
                    <a:lnL w="12700" cmpd="sng">
                      <a:solidFill>
                        <a:prstClr val="black"/>
                      </a:solidFill>
                      <a:prstDash val="solid"/>
                    </a:lnL>
                    <a:lnR w="12700" cmpd="sng">
                      <a:solidFill>
                        <a:prstClr val="black"/>
                      </a:solidFill>
                      <a:prstDash val="solid"/>
                    </a:lnR>
                    <a:lnT w="12700" cmpd="sng">
                      <a:solidFill>
                        <a:prstClr val="black"/>
                      </a:solidFill>
                      <a:prstDash val="solid"/>
                    </a:lnT>
                    <a:lnB w="12700" cmpd="sng">
                      <a:solidFill>
                        <a:prstClr val="black"/>
                      </a:solid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370850">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lvl="0" indent="0" algn="l" rtl="0">
                        <a:spcBef>
                          <a:spcPts val="0"/>
                        </a:spcBef>
                        <a:spcAft>
                          <a:spcPts val="0"/>
                        </a:spcAft>
                        <a:buNone/>
                      </a:pPr>
                      <a:endParaRPr sz="2000" dirty="0"/>
                    </a:p>
                  </a:txBody>
                  <a:tcPr marL="91450" marR="91450" marT="45725" marB="45725">
                    <a:lnL w="12700" cmpd="sng">
                      <a:solidFill>
                        <a:prstClr val="black"/>
                      </a:solidFill>
                      <a:prstDash val="solid"/>
                    </a:lnL>
                    <a:lnR w="12700" cmpd="sng">
                      <a:solidFill>
                        <a:prstClr val="black"/>
                      </a:solidFill>
                      <a:prstDash val="solid"/>
                    </a:lnR>
                    <a:lnT w="12700" cmpd="sng">
                      <a:solidFill>
                        <a:prstClr val="black"/>
                      </a:solidFill>
                      <a:prstDash val="solid"/>
                    </a:lnT>
                    <a:lnB w="12700" cmpd="sng">
                      <a:solidFill>
                        <a:prstClr val="black"/>
                      </a:solid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640075">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285750" marR="0" lvl="0" indent="-285750" algn="l" rtl="0">
                        <a:spcBef>
                          <a:spcPts val="0"/>
                        </a:spcBef>
                        <a:spcAft>
                          <a:spcPts val="0"/>
                        </a:spcAft>
                        <a:buClr>
                          <a:schemeClr val="dk1"/>
                        </a:buClr>
                        <a:buSzPts val="1800"/>
                        <a:buFont typeface="Arial"/>
                        <a:buChar char="•"/>
                      </a:pPr>
                      <a:r>
                        <a:rPr lang="en-US" sz="2000" b="1" i="1" u="none" strike="noStrike" cap="none" dirty="0">
                          <a:latin typeface="Times New Roman"/>
                          <a:ea typeface="Times New Roman"/>
                          <a:cs typeface="Times New Roman"/>
                          <a:sym typeface="Times New Roman"/>
                        </a:rPr>
                        <a:t>Deciding in advance : </a:t>
                      </a:r>
                      <a:endParaRPr sz="2000" dirty="0"/>
                    </a:p>
                    <a:p>
                      <a:pPr marL="285750" marR="0" lvl="0" indent="-285750" algn="l" rtl="0">
                        <a:spcBef>
                          <a:spcPts val="0"/>
                        </a:spcBef>
                        <a:spcAft>
                          <a:spcPts val="0"/>
                        </a:spcAft>
                        <a:buClr>
                          <a:schemeClr val="dk1"/>
                        </a:buClr>
                        <a:buSzPts val="1800"/>
                        <a:buFont typeface="Noto Sans Symbols"/>
                        <a:buChar char="✔"/>
                      </a:pPr>
                      <a:r>
                        <a:rPr lang="en-US" sz="2000" u="none" strike="noStrike" cap="none" dirty="0">
                          <a:latin typeface="Times New Roman"/>
                          <a:ea typeface="Times New Roman"/>
                          <a:cs typeface="Times New Roman"/>
                          <a:sym typeface="Times New Roman"/>
                        </a:rPr>
                        <a:t>What to do </a:t>
                      </a:r>
                      <a:endParaRPr sz="2000" dirty="0"/>
                    </a:p>
                    <a:p>
                      <a:pPr marL="285750" marR="0" lvl="0" indent="-285750" algn="l" rtl="0">
                        <a:spcBef>
                          <a:spcPts val="0"/>
                        </a:spcBef>
                        <a:spcAft>
                          <a:spcPts val="0"/>
                        </a:spcAft>
                        <a:buClr>
                          <a:schemeClr val="dk1"/>
                        </a:buClr>
                        <a:buSzPts val="1800"/>
                        <a:buFont typeface="Noto Sans Symbols"/>
                        <a:buChar char="✔"/>
                      </a:pPr>
                      <a:r>
                        <a:rPr lang="en-US" sz="2000" u="none" strike="noStrike" cap="none" dirty="0">
                          <a:latin typeface="Times New Roman"/>
                          <a:ea typeface="Times New Roman"/>
                          <a:cs typeface="Times New Roman"/>
                          <a:sym typeface="Times New Roman"/>
                        </a:rPr>
                        <a:t>How to do </a:t>
                      </a:r>
                      <a:endParaRPr sz="2000" dirty="0"/>
                    </a:p>
                    <a:p>
                      <a:pPr marL="285750" marR="0" lvl="0" indent="-285750" algn="l" rtl="0">
                        <a:spcBef>
                          <a:spcPts val="0"/>
                        </a:spcBef>
                        <a:spcAft>
                          <a:spcPts val="0"/>
                        </a:spcAft>
                        <a:buClr>
                          <a:schemeClr val="dk1"/>
                        </a:buClr>
                        <a:buSzPts val="1800"/>
                        <a:buFont typeface="Noto Sans Symbols"/>
                        <a:buChar char="✔"/>
                      </a:pPr>
                      <a:r>
                        <a:rPr lang="en-US" sz="2000" u="none" strike="noStrike" cap="none" dirty="0">
                          <a:latin typeface="Times New Roman"/>
                          <a:ea typeface="Times New Roman"/>
                          <a:cs typeface="Times New Roman"/>
                          <a:sym typeface="Times New Roman"/>
                        </a:rPr>
                        <a:t>When to do </a:t>
                      </a:r>
                      <a:endParaRPr sz="2000" dirty="0"/>
                    </a:p>
                    <a:p>
                      <a:pPr marL="285750" marR="0" lvl="0" indent="-285750" algn="l" rtl="0">
                        <a:spcBef>
                          <a:spcPts val="0"/>
                        </a:spcBef>
                        <a:spcAft>
                          <a:spcPts val="0"/>
                        </a:spcAft>
                        <a:buClr>
                          <a:schemeClr val="dk1"/>
                        </a:buClr>
                        <a:buSzPts val="1800"/>
                        <a:buFont typeface="Noto Sans Symbols"/>
                        <a:buChar char="✔"/>
                      </a:pPr>
                      <a:r>
                        <a:rPr lang="en-US" sz="2000" u="none" strike="noStrike" cap="none" dirty="0">
                          <a:latin typeface="Times New Roman"/>
                          <a:ea typeface="Times New Roman"/>
                          <a:cs typeface="Times New Roman"/>
                          <a:sym typeface="Times New Roman"/>
                        </a:rPr>
                        <a:t>Who is going to do it </a:t>
                      </a:r>
                      <a:endParaRPr sz="2000" dirty="0"/>
                    </a:p>
                    <a:p>
                      <a:pPr marL="285750" marR="0" lvl="0" indent="-171450" algn="l" rtl="0">
                        <a:spcBef>
                          <a:spcPts val="0"/>
                        </a:spcBef>
                        <a:spcAft>
                          <a:spcPts val="0"/>
                        </a:spcAft>
                        <a:buClr>
                          <a:schemeClr val="dk1"/>
                        </a:buClr>
                        <a:buSzPts val="1800"/>
                        <a:buFont typeface="Noto Sans Symbols"/>
                        <a:buNone/>
                      </a:pPr>
                      <a:endParaRPr sz="2000" u="none" strike="noStrike" cap="none" dirty="0">
                        <a:latin typeface="Times New Roman"/>
                        <a:ea typeface="Times New Roman"/>
                        <a:cs typeface="Times New Roman"/>
                        <a:sym typeface="Times New Roman"/>
                      </a:endParaRPr>
                    </a:p>
                    <a:p>
                      <a:pPr marL="285750" marR="0" lvl="0" indent="-285750" algn="l" rtl="0">
                        <a:spcBef>
                          <a:spcPts val="0"/>
                        </a:spcBef>
                        <a:spcAft>
                          <a:spcPts val="0"/>
                        </a:spcAft>
                        <a:buClr>
                          <a:schemeClr val="dk1"/>
                        </a:buClr>
                        <a:buSzPts val="1800"/>
                        <a:buFont typeface="Arial"/>
                        <a:buChar char="•"/>
                      </a:pPr>
                      <a:r>
                        <a:rPr lang="en-US" sz="2000" b="1" i="1" u="none" strike="noStrike" cap="none" dirty="0">
                          <a:solidFill>
                            <a:schemeClr val="dk1"/>
                          </a:solidFill>
                          <a:latin typeface="Times New Roman"/>
                          <a:ea typeface="Times New Roman"/>
                          <a:cs typeface="Times New Roman"/>
                          <a:sym typeface="Times New Roman"/>
                        </a:rPr>
                        <a:t>Bridges a gap between where we are today and where we want to reach.</a:t>
                      </a:r>
                      <a:endParaRPr sz="2000" dirty="0"/>
                    </a:p>
                    <a:p>
                      <a:pPr marL="285750" marR="0" lvl="0" indent="-171450" algn="l" rtl="0">
                        <a:spcBef>
                          <a:spcPts val="0"/>
                        </a:spcBef>
                        <a:spcAft>
                          <a:spcPts val="0"/>
                        </a:spcAft>
                        <a:buClr>
                          <a:schemeClr val="dk1"/>
                        </a:buClr>
                        <a:buSzPts val="1800"/>
                        <a:buFont typeface="Arial"/>
                        <a:buNone/>
                      </a:pPr>
                      <a:endParaRPr sz="2000" b="1" i="1" u="none" strike="noStrike" cap="none" dirty="0">
                        <a:solidFill>
                          <a:schemeClr val="dk1"/>
                        </a:solidFill>
                        <a:latin typeface="Times New Roman"/>
                        <a:ea typeface="Times New Roman"/>
                        <a:cs typeface="Times New Roman"/>
                        <a:sym typeface="Times New Roman"/>
                      </a:endParaRPr>
                    </a:p>
                    <a:p>
                      <a:pPr marL="285750" marR="0" lvl="0" indent="-285750" algn="l" rtl="0">
                        <a:spcBef>
                          <a:spcPts val="0"/>
                        </a:spcBef>
                        <a:spcAft>
                          <a:spcPts val="0"/>
                        </a:spcAft>
                        <a:buClr>
                          <a:schemeClr val="dk1"/>
                        </a:buClr>
                        <a:buSzPts val="1800"/>
                        <a:buFont typeface="Arial"/>
                        <a:buChar char="•"/>
                      </a:pPr>
                      <a:r>
                        <a:rPr lang="en-US" sz="2000" b="1" u="none" strike="noStrike" cap="none" dirty="0">
                          <a:latin typeface="Times New Roman"/>
                          <a:ea typeface="Times New Roman"/>
                          <a:cs typeface="Times New Roman"/>
                          <a:sym typeface="Times New Roman"/>
                        </a:rPr>
                        <a:t>Sets the goals of the organization</a:t>
                      </a:r>
                      <a:r>
                        <a:rPr lang="en-US" sz="2000" u="none" strike="noStrike" cap="none" dirty="0">
                          <a:latin typeface="Times New Roman"/>
                          <a:ea typeface="Times New Roman"/>
                          <a:cs typeface="Times New Roman"/>
                          <a:sym typeface="Times New Roman"/>
                        </a:rPr>
                        <a:t>.</a:t>
                      </a:r>
                      <a:endParaRPr sz="2000" b="1" i="0" u="none" strike="noStrike" cap="none" dirty="0">
                        <a:solidFill>
                          <a:schemeClr val="dk1"/>
                        </a:solidFill>
                        <a:latin typeface="Times New Roman"/>
                        <a:ea typeface="Times New Roman"/>
                        <a:cs typeface="Times New Roman"/>
                        <a:sym typeface="Times New Roman"/>
                      </a:endParaRPr>
                    </a:p>
                  </a:txBody>
                  <a:tcPr marL="91450" marR="91450" marT="45725" marB="45725">
                    <a:lnL w="12700" cmpd="sng">
                      <a:solidFill>
                        <a:prstClr val="black"/>
                      </a:solidFill>
                      <a:prstDash val="solid"/>
                    </a:lnL>
                    <a:lnR w="12700" cmpd="sng">
                      <a:solidFill>
                        <a:prstClr val="black"/>
                      </a:solidFill>
                      <a:prstDash val="solid"/>
                    </a:lnR>
                    <a:lnT w="12700" cmpd="sng">
                      <a:solidFill>
                        <a:prstClr val="black"/>
                      </a:solidFill>
                      <a:prstDash val="solid"/>
                    </a:lnT>
                    <a:lnB w="12700" cmpd="sng">
                      <a:solidFill>
                        <a:prstClr val="black"/>
                      </a:solid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34050213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459842" y="683586"/>
            <a:ext cx="7165700" cy="523220"/>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Functions of Management:</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aphicFrame>
        <p:nvGraphicFramePr>
          <p:cNvPr id="8" name="Google Shape;355;p20">
            <a:extLst>
              <a:ext uri="{FF2B5EF4-FFF2-40B4-BE49-F238E27FC236}">
                <a16:creationId xmlns:a16="http://schemas.microsoft.com/office/drawing/2014/main" id="{1FE0F536-887F-550D-4CD2-DEDEE7EBD460}"/>
              </a:ext>
            </a:extLst>
          </p:cNvPr>
          <p:cNvGraphicFramePr/>
          <p:nvPr>
            <p:extLst>
              <p:ext uri="{D42A27DB-BD31-4B8C-83A1-F6EECF244321}">
                <p14:modId xmlns:p14="http://schemas.microsoft.com/office/powerpoint/2010/main" val="1267880660"/>
              </p:ext>
            </p:extLst>
          </p:nvPr>
        </p:nvGraphicFramePr>
        <p:xfrm>
          <a:off x="1360854" y="2229405"/>
          <a:ext cx="9363675" cy="3078510"/>
        </p:xfrm>
        <a:graphic>
          <a:graphicData uri="http://schemas.openxmlformats.org/drawingml/2006/table">
            <a:tbl>
              <a:tblPr firstRow="1" bandRow="1">
                <a:noFill/>
              </a:tblPr>
              <a:tblGrid>
                <a:gridCol w="9363675">
                  <a:extLst>
                    <a:ext uri="{9D8B030D-6E8A-4147-A177-3AD203B41FA5}">
                      <a16:colId xmlns:a16="http://schemas.microsoft.com/office/drawing/2014/main" val="20000"/>
                    </a:ext>
                  </a:extLst>
                </a:gridCol>
              </a:tblGrid>
              <a:tr h="0">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lvl="0" indent="0" algn="l" rtl="0">
                        <a:lnSpc>
                          <a:spcPct val="100000"/>
                        </a:lnSpc>
                        <a:spcBef>
                          <a:spcPts val="0"/>
                        </a:spcBef>
                        <a:spcAft>
                          <a:spcPts val="0"/>
                        </a:spcAft>
                        <a:buClr>
                          <a:srgbClr val="0A1F61"/>
                        </a:buClr>
                        <a:buSzPts val="1800"/>
                        <a:buFont typeface="Times New Roman"/>
                        <a:buNone/>
                      </a:pPr>
                      <a:r>
                        <a:rPr lang="en-US" sz="2400" b="1" i="0" u="none" strike="noStrike" kern="1200" cap="none" dirty="0">
                          <a:solidFill>
                            <a:schemeClr val="tx1"/>
                          </a:solidFill>
                          <a:latin typeface="Times New Roman"/>
                          <a:cs typeface="Times New Roman"/>
                        </a:rPr>
                        <a:t>Planning</a:t>
                      </a:r>
                      <a:r>
                        <a:rPr lang="en-US" sz="2400" i="0" dirty="0"/>
                        <a:t>: </a:t>
                      </a:r>
                    </a:p>
                  </a:txBody>
                  <a:tcPr marL="91450" marR="91450" marT="45725" marB="45725">
                    <a:lnL w="12700" cmpd="sng">
                      <a:solidFill>
                        <a:prstClr val="black"/>
                      </a:solidFill>
                      <a:prstDash val="solid"/>
                    </a:lnL>
                    <a:lnR w="12700" cmpd="sng">
                      <a:solidFill>
                        <a:prstClr val="black"/>
                      </a:solidFill>
                      <a:prstDash val="solid"/>
                    </a:lnR>
                    <a:lnT w="12700" cmpd="sng">
                      <a:solidFill>
                        <a:prstClr val="black"/>
                      </a:solidFill>
                      <a:prstDash val="solid"/>
                    </a:lnT>
                    <a:lnB w="12700" cmpd="sng">
                      <a:solidFill>
                        <a:prstClr val="black"/>
                      </a:solid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370850">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lvl="0" indent="0" algn="l" rtl="0">
                        <a:spcBef>
                          <a:spcPts val="0"/>
                        </a:spcBef>
                        <a:spcAft>
                          <a:spcPts val="0"/>
                        </a:spcAft>
                        <a:buNone/>
                      </a:pPr>
                      <a:endParaRPr sz="2000" dirty="0"/>
                    </a:p>
                  </a:txBody>
                  <a:tcPr marL="91450" marR="91450" marT="45725" marB="45725">
                    <a:lnL w="12700" cmpd="sng">
                      <a:solidFill>
                        <a:prstClr val="black"/>
                      </a:solidFill>
                      <a:prstDash val="solid"/>
                    </a:lnL>
                    <a:lnR w="12700" cmpd="sng">
                      <a:solidFill>
                        <a:prstClr val="black"/>
                      </a:solidFill>
                      <a:prstDash val="solid"/>
                    </a:lnR>
                    <a:lnT w="12700" cmpd="sng">
                      <a:solidFill>
                        <a:prstClr val="black"/>
                      </a:solidFill>
                      <a:prstDash val="solid"/>
                    </a:lnT>
                    <a:lnB w="12700" cmpd="sng">
                      <a:solidFill>
                        <a:prstClr val="black"/>
                      </a:solid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640075">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285750" marR="0" lvl="0" indent="-285750" algn="l" rtl="0">
                        <a:spcBef>
                          <a:spcPts val="0"/>
                        </a:spcBef>
                        <a:spcAft>
                          <a:spcPts val="0"/>
                        </a:spcAft>
                        <a:buClr>
                          <a:schemeClr val="dk1"/>
                        </a:buClr>
                        <a:buSzPts val="1800"/>
                        <a:buFont typeface="Arial"/>
                        <a:buChar char="•"/>
                      </a:pPr>
                      <a:r>
                        <a:rPr lang="en-US" sz="2000" b="0" i="0" u="none" strike="noStrike" cap="none" dirty="0">
                          <a:latin typeface="Times New Roman"/>
                          <a:ea typeface="Times New Roman"/>
                          <a:cs typeface="Times New Roman"/>
                          <a:sym typeface="Times New Roman"/>
                        </a:rPr>
                        <a:t>It is the basic function of management. </a:t>
                      </a:r>
                    </a:p>
                    <a:p>
                      <a:pPr marL="285750" marR="0" lvl="0" indent="-285750" algn="l" rtl="0">
                        <a:spcBef>
                          <a:spcPts val="0"/>
                        </a:spcBef>
                        <a:spcAft>
                          <a:spcPts val="0"/>
                        </a:spcAft>
                        <a:buClr>
                          <a:schemeClr val="dk1"/>
                        </a:buClr>
                        <a:buSzPts val="1800"/>
                        <a:buFont typeface="Arial"/>
                        <a:buChar char="•"/>
                      </a:pPr>
                      <a:r>
                        <a:rPr lang="en-US" sz="2000" b="0" i="0" u="none" strike="noStrike" cap="none" dirty="0">
                          <a:latin typeface="Times New Roman"/>
                          <a:ea typeface="Times New Roman"/>
                          <a:cs typeface="Times New Roman"/>
                          <a:sym typeface="Times New Roman"/>
                        </a:rPr>
                        <a:t>deciding in advance the most appropriate course of actions for achievement of pre-determined goals.</a:t>
                      </a:r>
                    </a:p>
                    <a:p>
                      <a:pPr marL="285750" marR="0" lvl="0" indent="-285750" algn="l" rtl="0">
                        <a:spcBef>
                          <a:spcPts val="0"/>
                        </a:spcBef>
                        <a:spcAft>
                          <a:spcPts val="0"/>
                        </a:spcAft>
                        <a:buClr>
                          <a:schemeClr val="dk1"/>
                        </a:buClr>
                        <a:buSzPts val="1800"/>
                        <a:buFont typeface="Arial"/>
                        <a:buChar char="•"/>
                      </a:pPr>
                      <a:r>
                        <a:rPr lang="en-US" sz="2000" b="0" i="0" u="none" strike="noStrike" cap="none" dirty="0">
                          <a:latin typeface="Times New Roman"/>
                          <a:ea typeface="Times New Roman"/>
                          <a:cs typeface="Times New Roman"/>
                          <a:sym typeface="Times New Roman"/>
                        </a:rPr>
                        <a:t>Thus, planning is a systematic thinking about ways &amp; means for accomplishment of pre-determined goals. </a:t>
                      </a:r>
                    </a:p>
                    <a:p>
                      <a:pPr marL="285750" marR="0" lvl="0" indent="-285750" algn="l" rtl="0">
                        <a:spcBef>
                          <a:spcPts val="0"/>
                        </a:spcBef>
                        <a:spcAft>
                          <a:spcPts val="0"/>
                        </a:spcAft>
                        <a:buClr>
                          <a:schemeClr val="dk1"/>
                        </a:buClr>
                        <a:buSzPts val="1800"/>
                        <a:buFont typeface="Arial"/>
                        <a:buChar char="•"/>
                      </a:pPr>
                      <a:r>
                        <a:rPr lang="en-US" sz="2000" b="0" i="0" u="none" strike="noStrike" cap="none" dirty="0">
                          <a:latin typeface="Times New Roman"/>
                          <a:ea typeface="Times New Roman"/>
                          <a:cs typeface="Times New Roman"/>
                          <a:sym typeface="Times New Roman"/>
                        </a:rPr>
                        <a:t>Planning is necessary to ensure proper utilization of human &amp; non-human resources.  It is an intellectual activity and it also helps in avoiding confusion, and uncertainties. </a:t>
                      </a:r>
                    </a:p>
                  </a:txBody>
                  <a:tcPr marL="91450" marR="91450" marT="45725" marB="45725">
                    <a:lnL w="12700" cmpd="sng">
                      <a:solidFill>
                        <a:prstClr val="black"/>
                      </a:solidFill>
                      <a:prstDash val="solid"/>
                    </a:lnL>
                    <a:lnR w="12700" cmpd="sng">
                      <a:solidFill>
                        <a:prstClr val="black"/>
                      </a:solidFill>
                      <a:prstDash val="solid"/>
                    </a:lnR>
                    <a:lnT w="12700" cmpd="sng">
                      <a:solidFill>
                        <a:prstClr val="black"/>
                      </a:solidFill>
                      <a:prstDash val="solid"/>
                    </a:lnT>
                    <a:lnB w="12700" cmpd="sng">
                      <a:solidFill>
                        <a:prstClr val="black"/>
                      </a:solid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90691533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459842" y="683586"/>
            <a:ext cx="7165700" cy="523220"/>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Functions of Management:</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aphicFrame>
        <p:nvGraphicFramePr>
          <p:cNvPr id="8" name="Google Shape;355;p20">
            <a:extLst>
              <a:ext uri="{FF2B5EF4-FFF2-40B4-BE49-F238E27FC236}">
                <a16:creationId xmlns:a16="http://schemas.microsoft.com/office/drawing/2014/main" id="{1FE0F536-887F-550D-4CD2-DEDEE7EBD460}"/>
              </a:ext>
            </a:extLst>
          </p:cNvPr>
          <p:cNvGraphicFramePr/>
          <p:nvPr>
            <p:extLst>
              <p:ext uri="{D42A27DB-BD31-4B8C-83A1-F6EECF244321}">
                <p14:modId xmlns:p14="http://schemas.microsoft.com/office/powerpoint/2010/main" val="3191095963"/>
              </p:ext>
            </p:extLst>
          </p:nvPr>
        </p:nvGraphicFramePr>
        <p:xfrm>
          <a:off x="1360854" y="2229405"/>
          <a:ext cx="9363675" cy="3078510"/>
        </p:xfrm>
        <a:graphic>
          <a:graphicData uri="http://schemas.openxmlformats.org/drawingml/2006/table">
            <a:tbl>
              <a:tblPr firstRow="1" bandRow="1">
                <a:noFill/>
              </a:tblPr>
              <a:tblGrid>
                <a:gridCol w="9363675">
                  <a:extLst>
                    <a:ext uri="{9D8B030D-6E8A-4147-A177-3AD203B41FA5}">
                      <a16:colId xmlns:a16="http://schemas.microsoft.com/office/drawing/2014/main" val="20000"/>
                    </a:ext>
                  </a:extLst>
                </a:gridCol>
              </a:tblGrid>
              <a:tr h="0">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lvl="0" indent="0" algn="l" rtl="0">
                        <a:lnSpc>
                          <a:spcPct val="100000"/>
                        </a:lnSpc>
                        <a:spcBef>
                          <a:spcPts val="0"/>
                        </a:spcBef>
                        <a:spcAft>
                          <a:spcPts val="0"/>
                        </a:spcAft>
                        <a:buClr>
                          <a:srgbClr val="0A1F61"/>
                        </a:buClr>
                        <a:buSzPts val="1800"/>
                        <a:buFont typeface="Times New Roman"/>
                        <a:buNone/>
                      </a:pPr>
                      <a:r>
                        <a:rPr lang="en-US" sz="2400" b="1" i="0" u="none" strike="noStrike" kern="1200" cap="none" dirty="0">
                          <a:solidFill>
                            <a:schemeClr val="tx1"/>
                          </a:solidFill>
                          <a:latin typeface="Times New Roman"/>
                          <a:cs typeface="Times New Roman"/>
                        </a:rPr>
                        <a:t>Organizing:</a:t>
                      </a:r>
                    </a:p>
                  </a:txBody>
                  <a:tcPr marL="91450" marR="91450" marT="45725" marB="45725">
                    <a:lnL w="12700" cmpd="sng">
                      <a:solidFill>
                        <a:prstClr val="black"/>
                      </a:solidFill>
                      <a:prstDash val="solid"/>
                    </a:lnL>
                    <a:lnR w="12700" cmpd="sng">
                      <a:solidFill>
                        <a:prstClr val="black"/>
                      </a:solidFill>
                      <a:prstDash val="solid"/>
                    </a:lnR>
                    <a:lnT w="12700" cmpd="sng">
                      <a:solidFill>
                        <a:prstClr val="black"/>
                      </a:solidFill>
                      <a:prstDash val="solid"/>
                    </a:lnT>
                    <a:lnB w="12700" cmpd="sng">
                      <a:solidFill>
                        <a:prstClr val="black"/>
                      </a:solid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370850">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lvl="0" indent="0" algn="l" rtl="0">
                        <a:spcBef>
                          <a:spcPts val="0"/>
                        </a:spcBef>
                        <a:spcAft>
                          <a:spcPts val="0"/>
                        </a:spcAft>
                        <a:buNone/>
                      </a:pPr>
                      <a:endParaRPr sz="2000" dirty="0"/>
                    </a:p>
                  </a:txBody>
                  <a:tcPr marL="91450" marR="91450" marT="45725" marB="45725">
                    <a:lnL w="12700" cmpd="sng">
                      <a:solidFill>
                        <a:prstClr val="black"/>
                      </a:solidFill>
                      <a:prstDash val="solid"/>
                    </a:lnL>
                    <a:lnR w="12700" cmpd="sng">
                      <a:solidFill>
                        <a:prstClr val="black"/>
                      </a:solidFill>
                      <a:prstDash val="solid"/>
                    </a:lnR>
                    <a:lnT w="12700" cmpd="sng">
                      <a:solidFill>
                        <a:prstClr val="black"/>
                      </a:solidFill>
                      <a:prstDash val="solid"/>
                    </a:lnT>
                    <a:lnB w="12700" cmpd="sng">
                      <a:solidFill>
                        <a:prstClr val="black"/>
                      </a:solid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640075">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285750" marR="0" lvl="0" indent="-285750" algn="l" rtl="0">
                        <a:spcBef>
                          <a:spcPts val="0"/>
                        </a:spcBef>
                        <a:spcAft>
                          <a:spcPts val="0"/>
                        </a:spcAft>
                        <a:buClr>
                          <a:schemeClr val="dk1"/>
                        </a:buClr>
                        <a:buSzPts val="1800"/>
                        <a:buFont typeface="Arial"/>
                        <a:buChar char="•"/>
                      </a:pPr>
                      <a:r>
                        <a:rPr lang="en-US" sz="2000" b="0" i="0" u="none" strike="noStrike" cap="none" dirty="0">
                          <a:latin typeface="Times New Roman"/>
                          <a:ea typeface="Times New Roman"/>
                          <a:cs typeface="Times New Roman"/>
                          <a:sym typeface="Times New Roman"/>
                        </a:rPr>
                        <a:t>It is the process of bringing together physical, financial and human resources and developing productive relationship amongst them for achievement of organizations’ goals.</a:t>
                      </a:r>
                    </a:p>
                    <a:p>
                      <a:pPr marL="285750" marR="0" lvl="0" indent="-285750" algn="l" rtl="0">
                        <a:spcBef>
                          <a:spcPts val="0"/>
                        </a:spcBef>
                        <a:spcAft>
                          <a:spcPts val="0"/>
                        </a:spcAft>
                        <a:buClr>
                          <a:schemeClr val="dk1"/>
                        </a:buClr>
                        <a:buSzPts val="1800"/>
                        <a:buFont typeface="Arial"/>
                        <a:buChar char="•"/>
                      </a:pPr>
                      <a:r>
                        <a:rPr lang="en-US" sz="2000" b="0" i="0" u="none" strike="noStrike" cap="none" dirty="0">
                          <a:latin typeface="Times New Roman"/>
                          <a:ea typeface="Times New Roman"/>
                          <a:cs typeface="Times New Roman"/>
                          <a:sym typeface="Times New Roman"/>
                        </a:rPr>
                        <a:t>According to Henry Fayol, “To organize a business is to provide it with everything useful or its functioning i.e. raw material, tools, capital and personnel’s”. To organize a business involves determining &amp; providing human and non-human resources to the organizational structure.</a:t>
                      </a:r>
                    </a:p>
                  </a:txBody>
                  <a:tcPr marL="91450" marR="91450" marT="45725" marB="45725">
                    <a:lnL w="12700" cmpd="sng">
                      <a:solidFill>
                        <a:prstClr val="black"/>
                      </a:solidFill>
                      <a:prstDash val="solid"/>
                    </a:lnL>
                    <a:lnR w="12700" cmpd="sng">
                      <a:solidFill>
                        <a:prstClr val="black"/>
                      </a:solidFill>
                      <a:prstDash val="solid"/>
                    </a:lnR>
                    <a:lnT w="12700" cmpd="sng">
                      <a:solidFill>
                        <a:prstClr val="black"/>
                      </a:solidFill>
                      <a:prstDash val="solid"/>
                    </a:lnT>
                    <a:lnB w="12700" cmpd="sng">
                      <a:solidFill>
                        <a:prstClr val="black"/>
                      </a:solid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408620086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459842" y="683586"/>
            <a:ext cx="7165700" cy="523220"/>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Functions of Management:</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aphicFrame>
        <p:nvGraphicFramePr>
          <p:cNvPr id="8" name="Google Shape;355;p20">
            <a:extLst>
              <a:ext uri="{FF2B5EF4-FFF2-40B4-BE49-F238E27FC236}">
                <a16:creationId xmlns:a16="http://schemas.microsoft.com/office/drawing/2014/main" id="{1FE0F536-887F-550D-4CD2-DEDEE7EBD460}"/>
              </a:ext>
            </a:extLst>
          </p:cNvPr>
          <p:cNvGraphicFramePr/>
          <p:nvPr>
            <p:extLst>
              <p:ext uri="{D42A27DB-BD31-4B8C-83A1-F6EECF244321}">
                <p14:modId xmlns:p14="http://schemas.microsoft.com/office/powerpoint/2010/main" val="1094899565"/>
              </p:ext>
            </p:extLst>
          </p:nvPr>
        </p:nvGraphicFramePr>
        <p:xfrm>
          <a:off x="1360854" y="2229405"/>
          <a:ext cx="9363675" cy="3078510"/>
        </p:xfrm>
        <a:graphic>
          <a:graphicData uri="http://schemas.openxmlformats.org/drawingml/2006/table">
            <a:tbl>
              <a:tblPr firstRow="1" bandRow="1">
                <a:noFill/>
              </a:tblPr>
              <a:tblGrid>
                <a:gridCol w="9363675">
                  <a:extLst>
                    <a:ext uri="{9D8B030D-6E8A-4147-A177-3AD203B41FA5}">
                      <a16:colId xmlns:a16="http://schemas.microsoft.com/office/drawing/2014/main" val="20000"/>
                    </a:ext>
                  </a:extLst>
                </a:gridCol>
              </a:tblGrid>
              <a:tr h="0">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lvl="0" indent="0" algn="l" rtl="0">
                        <a:lnSpc>
                          <a:spcPct val="100000"/>
                        </a:lnSpc>
                        <a:spcBef>
                          <a:spcPts val="0"/>
                        </a:spcBef>
                        <a:spcAft>
                          <a:spcPts val="0"/>
                        </a:spcAft>
                        <a:buClr>
                          <a:srgbClr val="0A1F61"/>
                        </a:buClr>
                        <a:buSzPts val="1800"/>
                        <a:buFont typeface="Times New Roman"/>
                        <a:buNone/>
                      </a:pPr>
                      <a:r>
                        <a:rPr lang="en-US" sz="2400" b="1" i="0" u="none" strike="noStrike" kern="1200" cap="none" dirty="0">
                          <a:solidFill>
                            <a:schemeClr val="tx1"/>
                          </a:solidFill>
                          <a:latin typeface="Times New Roman"/>
                          <a:cs typeface="Times New Roman"/>
                        </a:rPr>
                        <a:t>Organizing:</a:t>
                      </a:r>
                    </a:p>
                  </a:txBody>
                  <a:tcPr marL="91450" marR="91450" marT="45725" marB="45725">
                    <a:lnL w="12700" cmpd="sng">
                      <a:solidFill>
                        <a:prstClr val="black"/>
                      </a:solidFill>
                      <a:prstDash val="solid"/>
                    </a:lnL>
                    <a:lnR w="12700" cmpd="sng">
                      <a:solidFill>
                        <a:prstClr val="black"/>
                      </a:solidFill>
                      <a:prstDash val="solid"/>
                    </a:lnR>
                    <a:lnT w="12700" cmpd="sng">
                      <a:solidFill>
                        <a:prstClr val="black"/>
                      </a:solidFill>
                      <a:prstDash val="solid"/>
                    </a:lnT>
                    <a:lnB w="12700" cmpd="sng">
                      <a:solidFill>
                        <a:prstClr val="black"/>
                      </a:solid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370850">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lvl="0" indent="0" algn="l" rtl="0">
                        <a:spcBef>
                          <a:spcPts val="0"/>
                        </a:spcBef>
                        <a:spcAft>
                          <a:spcPts val="0"/>
                        </a:spcAft>
                        <a:buNone/>
                      </a:pPr>
                      <a:endParaRPr sz="2000" dirty="0"/>
                    </a:p>
                  </a:txBody>
                  <a:tcPr marL="91450" marR="91450" marT="45725" marB="45725">
                    <a:lnL w="12700" cmpd="sng">
                      <a:solidFill>
                        <a:prstClr val="black"/>
                      </a:solidFill>
                      <a:prstDash val="solid"/>
                    </a:lnL>
                    <a:lnR w="12700" cmpd="sng">
                      <a:solidFill>
                        <a:prstClr val="black"/>
                      </a:solidFill>
                      <a:prstDash val="solid"/>
                    </a:lnR>
                    <a:lnT w="12700" cmpd="sng">
                      <a:solidFill>
                        <a:prstClr val="black"/>
                      </a:solidFill>
                      <a:prstDash val="solid"/>
                    </a:lnT>
                    <a:lnB w="12700" cmpd="sng">
                      <a:solidFill>
                        <a:prstClr val="black"/>
                      </a:solid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640075">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285750" marR="0" lvl="0" indent="-285750" algn="l" defTabSz="914400" rtl="0" eaLnBrk="1" fontAlgn="auto" latinLnBrk="0" hangingPunct="1">
                        <a:lnSpc>
                          <a:spcPct val="100000"/>
                        </a:lnSpc>
                        <a:spcBef>
                          <a:spcPts val="0"/>
                        </a:spcBef>
                        <a:spcAft>
                          <a:spcPts val="0"/>
                        </a:spcAft>
                        <a:buClr>
                          <a:prstClr val="black"/>
                        </a:buClr>
                        <a:buSzPts val="1800"/>
                        <a:buFont typeface="Arial"/>
                        <a:buChar char="•"/>
                        <a:tabLst/>
                        <a:defRPr/>
                      </a:pPr>
                      <a:r>
                        <a:rPr kumimoji="0" lang="en-US" sz="2000" b="1"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Establishing the framework of working:</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
                          <a:prstClr val="black"/>
                        </a:buClr>
                        <a:buSzPts val="1800"/>
                        <a:buFont typeface="Arial"/>
                        <a:buNone/>
                        <a:tabLst/>
                        <a:defRPr/>
                      </a:pPr>
                      <a:r>
                        <a:rPr kumimoji="0" lang="en-US" sz="2000" b="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   - How many units or sub-units or departments are needed.</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
                          <a:prstClr val="black"/>
                        </a:buClr>
                        <a:buSzPts val="1800"/>
                        <a:buFont typeface="Arial"/>
                        <a:buNone/>
                        <a:tabLst/>
                        <a:defRPr/>
                      </a:pPr>
                      <a:r>
                        <a:rPr kumimoji="0" lang="en-US" sz="2000" b="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   -  How many posts or designations are needed in each department. </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
                          <a:prstClr val="black"/>
                        </a:buClr>
                        <a:buSzPts val="1800"/>
                        <a:buFont typeface="Arial"/>
                        <a:buNone/>
                        <a:tabLst/>
                        <a:defRPr/>
                      </a:pPr>
                      <a:r>
                        <a:rPr kumimoji="0" lang="en-US" sz="2000" b="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   - How to distribute authority and responsibility among employees </a:t>
                      </a:r>
                    </a:p>
                    <a:p>
                      <a:pPr marL="0" marR="0" lvl="0" indent="0" algn="l" defTabSz="914400" rtl="0" eaLnBrk="1" fontAlgn="auto" latinLnBrk="0" hangingPunct="1">
                        <a:lnSpc>
                          <a:spcPct val="100000"/>
                        </a:lnSpc>
                        <a:spcBef>
                          <a:spcPts val="0"/>
                        </a:spcBef>
                        <a:spcAft>
                          <a:spcPts val="0"/>
                        </a:spcAft>
                        <a:buClr>
                          <a:prstClr val="black"/>
                        </a:buClr>
                        <a:buSzPts val="1800"/>
                        <a:buFont typeface="Arial"/>
                        <a:buNone/>
                        <a:tabLst/>
                        <a:defRPr/>
                      </a:pPr>
                      <a:r>
                        <a:rPr kumimoji="0" lang="en-US" sz="20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Once these decisions are taken, organizational structure gets set up.</a:t>
                      </a:r>
                    </a:p>
                    <a:p>
                      <a:pPr marL="0" marR="0" lvl="0" indent="0" algn="l" defTabSz="914400" rtl="0" eaLnBrk="1" fontAlgn="auto" latinLnBrk="0" hangingPunct="1">
                        <a:lnSpc>
                          <a:spcPct val="100000"/>
                        </a:lnSpc>
                        <a:spcBef>
                          <a:spcPts val="0"/>
                        </a:spcBef>
                        <a:spcAft>
                          <a:spcPts val="0"/>
                        </a:spcAft>
                        <a:buClr>
                          <a:prstClr val="black"/>
                        </a:buClr>
                        <a:buSzPts val="1800"/>
                        <a:buFont typeface="Arial"/>
                        <a:buNone/>
                        <a:tabLst/>
                        <a:defRPr/>
                      </a:pPr>
                      <a:endParaRPr kumimoji="0" lang="en-US" sz="20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
                          <a:prstClr val="black"/>
                        </a:buClr>
                        <a:buSzPts val="1800"/>
                        <a:buFont typeface="Arial"/>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txBody>
                  <a:tcPr marL="91450" marR="91450" marT="45725" marB="45725">
                    <a:lnL w="12700" cmpd="sng">
                      <a:solidFill>
                        <a:prstClr val="black"/>
                      </a:solidFill>
                      <a:prstDash val="solid"/>
                    </a:lnL>
                    <a:lnR w="12700" cmpd="sng">
                      <a:solidFill>
                        <a:prstClr val="black"/>
                      </a:solidFill>
                      <a:prstDash val="solid"/>
                    </a:lnR>
                    <a:lnT w="12700" cmpd="sng">
                      <a:solidFill>
                        <a:prstClr val="black"/>
                      </a:solidFill>
                      <a:prstDash val="solid"/>
                    </a:lnT>
                    <a:lnB w="12700" cmpd="sng">
                      <a:solidFill>
                        <a:prstClr val="black"/>
                      </a:solid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96000516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459842" y="683586"/>
            <a:ext cx="7165700" cy="523220"/>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Functions of Management:</a:t>
            </a:r>
          </a:p>
        </p:txBody>
      </p:sp>
      <p:sp>
        <p:nvSpPr>
          <p:cNvPr id="5" name="Rectangle 4"/>
          <p:cNvSpPr/>
          <p:nvPr/>
        </p:nvSpPr>
        <p:spPr>
          <a:xfrm>
            <a:off x="537874" y="68358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635738" y="77302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704332" y="978926"/>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aphicFrame>
        <p:nvGraphicFramePr>
          <p:cNvPr id="8" name="Google Shape;355;p20">
            <a:extLst>
              <a:ext uri="{FF2B5EF4-FFF2-40B4-BE49-F238E27FC236}">
                <a16:creationId xmlns:a16="http://schemas.microsoft.com/office/drawing/2014/main" id="{1FE0F536-887F-550D-4CD2-DEDEE7EBD460}"/>
              </a:ext>
            </a:extLst>
          </p:cNvPr>
          <p:cNvGraphicFramePr/>
          <p:nvPr>
            <p:extLst>
              <p:ext uri="{D42A27DB-BD31-4B8C-83A1-F6EECF244321}">
                <p14:modId xmlns:p14="http://schemas.microsoft.com/office/powerpoint/2010/main" val="3924761204"/>
              </p:ext>
            </p:extLst>
          </p:nvPr>
        </p:nvGraphicFramePr>
        <p:xfrm>
          <a:off x="1153149" y="1784534"/>
          <a:ext cx="9363675" cy="4297710"/>
        </p:xfrm>
        <a:graphic>
          <a:graphicData uri="http://schemas.openxmlformats.org/drawingml/2006/table">
            <a:tbl>
              <a:tblPr firstRow="1" bandRow="1">
                <a:noFill/>
              </a:tblPr>
              <a:tblGrid>
                <a:gridCol w="9363675">
                  <a:extLst>
                    <a:ext uri="{9D8B030D-6E8A-4147-A177-3AD203B41FA5}">
                      <a16:colId xmlns:a16="http://schemas.microsoft.com/office/drawing/2014/main" val="20000"/>
                    </a:ext>
                  </a:extLst>
                </a:gridCol>
              </a:tblGrid>
              <a:tr h="0">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lvl="0" indent="0" algn="l" rtl="0">
                        <a:lnSpc>
                          <a:spcPct val="100000"/>
                        </a:lnSpc>
                        <a:spcBef>
                          <a:spcPts val="0"/>
                        </a:spcBef>
                        <a:spcAft>
                          <a:spcPts val="0"/>
                        </a:spcAft>
                        <a:buClr>
                          <a:srgbClr val="0A1F61"/>
                        </a:buClr>
                        <a:buSzPts val="1800"/>
                        <a:buFont typeface="Times New Roman"/>
                        <a:buNone/>
                      </a:pPr>
                      <a:r>
                        <a:rPr lang="en-US" sz="2400" b="1" i="0" u="none" strike="noStrike" kern="1200" cap="none" dirty="0">
                          <a:solidFill>
                            <a:schemeClr val="tx1"/>
                          </a:solidFill>
                          <a:latin typeface="Times New Roman"/>
                          <a:cs typeface="Times New Roman"/>
                        </a:rPr>
                        <a:t>Leading:</a:t>
                      </a:r>
                    </a:p>
                  </a:txBody>
                  <a:tcPr marL="91450" marR="91450" marT="45725" marB="45725">
                    <a:lnL w="12700" cmpd="sng">
                      <a:solidFill>
                        <a:prstClr val="black"/>
                      </a:solidFill>
                      <a:prstDash val="solid"/>
                    </a:lnL>
                    <a:lnR w="12700" cmpd="sng">
                      <a:solidFill>
                        <a:prstClr val="black"/>
                      </a:solidFill>
                      <a:prstDash val="solid"/>
                    </a:lnR>
                    <a:lnT w="12700" cmpd="sng">
                      <a:solidFill>
                        <a:prstClr val="black"/>
                      </a:solidFill>
                      <a:prstDash val="solid"/>
                    </a:lnT>
                    <a:lnB w="12700" cmpd="sng">
                      <a:solidFill>
                        <a:prstClr val="black"/>
                      </a:solid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0">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lvl="0" indent="0" algn="l" rtl="0">
                        <a:spcBef>
                          <a:spcPts val="0"/>
                        </a:spcBef>
                        <a:spcAft>
                          <a:spcPts val="0"/>
                        </a:spcAft>
                        <a:buNone/>
                      </a:pPr>
                      <a:endParaRPr sz="2000" dirty="0"/>
                    </a:p>
                  </a:txBody>
                  <a:tcPr marL="91450" marR="91450" marT="45725" marB="45725">
                    <a:lnL w="12700" cmpd="sng">
                      <a:solidFill>
                        <a:prstClr val="black"/>
                      </a:solidFill>
                      <a:prstDash val="solid"/>
                    </a:lnL>
                    <a:lnR w="12700" cmpd="sng">
                      <a:solidFill>
                        <a:prstClr val="black"/>
                      </a:solidFill>
                      <a:prstDash val="solid"/>
                    </a:lnR>
                    <a:lnT w="12700" cmpd="sng">
                      <a:solidFill>
                        <a:prstClr val="black"/>
                      </a:solidFill>
                      <a:prstDash val="solid"/>
                    </a:lnT>
                    <a:lnB w="12700" cmpd="sng">
                      <a:solidFill>
                        <a:prstClr val="black"/>
                      </a:solid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640075">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285750" marR="0" lvl="0" indent="-285750" algn="l" defTabSz="914400" rtl="0" eaLnBrk="1" fontAlgn="auto" latinLnBrk="0" hangingPunct="1">
                        <a:lnSpc>
                          <a:spcPct val="100000"/>
                        </a:lnSpc>
                        <a:spcBef>
                          <a:spcPts val="0"/>
                        </a:spcBef>
                        <a:spcAft>
                          <a:spcPts val="0"/>
                        </a:spcAft>
                        <a:buClr>
                          <a:prstClr val="black"/>
                        </a:buClr>
                        <a:buSzPts val="1800"/>
                        <a:buFont typeface="Arial"/>
                        <a:buChar char="•"/>
                        <a:tabLst/>
                        <a:defRPr/>
                      </a:pPr>
                      <a:r>
                        <a:rPr kumimoji="0" lang="en-US" sz="2000" b="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Giving direction or instruction to employees to get the job done. </a:t>
                      </a:r>
                    </a:p>
                    <a:p>
                      <a:pPr marL="285750" marR="0" lvl="0" indent="-285750" algn="l" defTabSz="914400" rtl="0" eaLnBrk="1" fontAlgn="auto" latinLnBrk="0" hangingPunct="1">
                        <a:lnSpc>
                          <a:spcPct val="100000"/>
                        </a:lnSpc>
                        <a:spcBef>
                          <a:spcPts val="0"/>
                        </a:spcBef>
                        <a:spcAft>
                          <a:spcPts val="0"/>
                        </a:spcAft>
                        <a:buClr>
                          <a:prstClr val="black"/>
                        </a:buClr>
                        <a:buSzPts val="1800"/>
                        <a:buFont typeface="Arial"/>
                        <a:buChar char="•"/>
                        <a:tabLst/>
                        <a:defRPr/>
                      </a:pPr>
                      <a:r>
                        <a:rPr kumimoji="0" lang="en-US" sz="2000" b="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Leadership qualities are required. </a:t>
                      </a:r>
                    </a:p>
                    <a:p>
                      <a:pPr marL="285750" marR="0" lvl="0" indent="-285750" algn="l" defTabSz="914400" rtl="0" eaLnBrk="1" fontAlgn="auto" latinLnBrk="0" hangingPunct="1">
                        <a:lnSpc>
                          <a:spcPct val="100000"/>
                        </a:lnSpc>
                        <a:spcBef>
                          <a:spcPts val="0"/>
                        </a:spcBef>
                        <a:spcAft>
                          <a:spcPts val="0"/>
                        </a:spcAft>
                        <a:buClr>
                          <a:prstClr val="black"/>
                        </a:buClr>
                        <a:buSzPts val="1800"/>
                        <a:buFont typeface="Arial"/>
                        <a:buChar char="•"/>
                        <a:tabLst/>
                        <a:defRPr/>
                      </a:pPr>
                      <a:r>
                        <a:rPr kumimoji="0" lang="en-US" sz="2000" b="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Motivating employees by providing different types of incentives. </a:t>
                      </a:r>
                    </a:p>
                    <a:p>
                      <a:pPr marL="285750" marR="0" lvl="0" indent="-285750" algn="l" defTabSz="914400" rtl="0" eaLnBrk="1" fontAlgn="auto" latinLnBrk="0" hangingPunct="1">
                        <a:lnSpc>
                          <a:spcPct val="100000"/>
                        </a:lnSpc>
                        <a:spcBef>
                          <a:spcPts val="0"/>
                        </a:spcBef>
                        <a:spcAft>
                          <a:spcPts val="0"/>
                        </a:spcAft>
                        <a:buClr>
                          <a:prstClr val="black"/>
                        </a:buClr>
                        <a:buSzPts val="1800"/>
                        <a:buFont typeface="Arial"/>
                        <a:buChar char="•"/>
                        <a:tabLst/>
                        <a:defRPr/>
                      </a:pPr>
                      <a:r>
                        <a:rPr kumimoji="0" lang="en-US" sz="2000" b="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Communicating with them at regular intervals.</a:t>
                      </a:r>
                    </a:p>
                    <a:p>
                      <a:pPr marL="285750" marR="0" lvl="0" indent="-285750" algn="l" defTabSz="914400" rtl="0" eaLnBrk="1" fontAlgn="auto" latinLnBrk="0" hangingPunct="1">
                        <a:lnSpc>
                          <a:spcPct val="100000"/>
                        </a:lnSpc>
                        <a:spcBef>
                          <a:spcPts val="0"/>
                        </a:spcBef>
                        <a:spcAft>
                          <a:spcPts val="0"/>
                        </a:spcAft>
                        <a:buClr>
                          <a:prstClr val="black"/>
                        </a:buClr>
                        <a:buSzPts val="1800"/>
                        <a:buFont typeface="Arial"/>
                        <a:buChar char="•"/>
                        <a:tabLst/>
                        <a:defRPr/>
                      </a:pPr>
                      <a:r>
                        <a:rPr kumimoji="0" lang="en-US" sz="2000" b="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It is that part of managerial function which moves the organizational methods to work efficiently for achievement of organizational purposes. It is considered life-spark of the enterprise which sets it in motion of the action of people because planning, organizing and staffing are the more preparations for doing the work. </a:t>
                      </a:r>
                    </a:p>
                    <a:p>
                      <a:pPr marL="285750" marR="0" lvl="0" indent="-285750" algn="l" defTabSz="914400" rtl="0" eaLnBrk="1" fontAlgn="auto" latinLnBrk="0" hangingPunct="1">
                        <a:lnSpc>
                          <a:spcPct val="100000"/>
                        </a:lnSpc>
                        <a:spcBef>
                          <a:spcPts val="0"/>
                        </a:spcBef>
                        <a:spcAft>
                          <a:spcPts val="0"/>
                        </a:spcAft>
                        <a:buClr>
                          <a:prstClr val="black"/>
                        </a:buClr>
                        <a:buSzPts val="1800"/>
                        <a:buFont typeface="Arial"/>
                        <a:buChar char="•"/>
                        <a:tabLst/>
                        <a:defRPr/>
                      </a:pPr>
                      <a:r>
                        <a:rPr kumimoji="0" lang="en-US" sz="2000" b="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Leading is that inert-personnel aspect of management which deals directly with influencing, guiding, supervising, motivating subordinate for the achievement of organizational goals. </a:t>
                      </a:r>
                    </a:p>
                  </a:txBody>
                  <a:tcPr marL="91450" marR="91450" marT="45725" marB="45725">
                    <a:lnL w="12700" cmpd="sng">
                      <a:solidFill>
                        <a:prstClr val="black"/>
                      </a:solidFill>
                      <a:prstDash val="solid"/>
                    </a:lnL>
                    <a:lnR w="12700" cmpd="sng">
                      <a:solidFill>
                        <a:prstClr val="black"/>
                      </a:solidFill>
                      <a:prstDash val="solid"/>
                    </a:lnR>
                    <a:lnT w="12700" cmpd="sng">
                      <a:solidFill>
                        <a:prstClr val="black"/>
                      </a:solidFill>
                      <a:prstDash val="solid"/>
                    </a:lnT>
                    <a:lnB w="12700" cmpd="sng">
                      <a:solidFill>
                        <a:prstClr val="black"/>
                      </a:solid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423951317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459842" y="683586"/>
            <a:ext cx="7165700" cy="523220"/>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Functions of Management:</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aphicFrame>
        <p:nvGraphicFramePr>
          <p:cNvPr id="8" name="Google Shape;355;p20">
            <a:extLst>
              <a:ext uri="{FF2B5EF4-FFF2-40B4-BE49-F238E27FC236}">
                <a16:creationId xmlns:a16="http://schemas.microsoft.com/office/drawing/2014/main" id="{1FE0F536-887F-550D-4CD2-DEDEE7EBD460}"/>
              </a:ext>
            </a:extLst>
          </p:cNvPr>
          <p:cNvGraphicFramePr/>
          <p:nvPr>
            <p:extLst>
              <p:ext uri="{D42A27DB-BD31-4B8C-83A1-F6EECF244321}">
                <p14:modId xmlns:p14="http://schemas.microsoft.com/office/powerpoint/2010/main" val="313770058"/>
              </p:ext>
            </p:extLst>
          </p:nvPr>
        </p:nvGraphicFramePr>
        <p:xfrm>
          <a:off x="1360854" y="2229405"/>
          <a:ext cx="9363675" cy="3688110"/>
        </p:xfrm>
        <a:graphic>
          <a:graphicData uri="http://schemas.openxmlformats.org/drawingml/2006/table">
            <a:tbl>
              <a:tblPr firstRow="1" bandRow="1">
                <a:noFill/>
              </a:tblPr>
              <a:tblGrid>
                <a:gridCol w="9363675">
                  <a:extLst>
                    <a:ext uri="{9D8B030D-6E8A-4147-A177-3AD203B41FA5}">
                      <a16:colId xmlns:a16="http://schemas.microsoft.com/office/drawing/2014/main" val="20000"/>
                    </a:ext>
                  </a:extLst>
                </a:gridCol>
              </a:tblGrid>
              <a:tr h="0">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lvl="0" indent="0" algn="l" rtl="0">
                        <a:lnSpc>
                          <a:spcPct val="100000"/>
                        </a:lnSpc>
                        <a:spcBef>
                          <a:spcPts val="0"/>
                        </a:spcBef>
                        <a:spcAft>
                          <a:spcPts val="0"/>
                        </a:spcAft>
                        <a:buClr>
                          <a:srgbClr val="0A1F61"/>
                        </a:buClr>
                        <a:buSzPts val="1800"/>
                        <a:buFont typeface="Times New Roman"/>
                        <a:buNone/>
                      </a:pPr>
                      <a:r>
                        <a:rPr lang="en-US" sz="2400" b="1" i="0" u="none" strike="noStrike" kern="1200" cap="none" dirty="0">
                          <a:solidFill>
                            <a:schemeClr val="tx1"/>
                          </a:solidFill>
                          <a:latin typeface="Times New Roman"/>
                          <a:cs typeface="Times New Roman"/>
                        </a:rPr>
                        <a:t>Leading:</a:t>
                      </a:r>
                    </a:p>
                  </a:txBody>
                  <a:tcPr marL="91450" marR="91450" marT="45725" marB="45725">
                    <a:lnL w="12700" cmpd="sng">
                      <a:solidFill>
                        <a:prstClr val="black"/>
                      </a:solidFill>
                      <a:prstDash val="solid"/>
                    </a:lnL>
                    <a:lnR w="12700" cmpd="sng">
                      <a:solidFill>
                        <a:prstClr val="black"/>
                      </a:solidFill>
                      <a:prstDash val="solid"/>
                    </a:lnR>
                    <a:lnT w="12700" cmpd="sng">
                      <a:solidFill>
                        <a:prstClr val="black"/>
                      </a:solidFill>
                      <a:prstDash val="solid"/>
                    </a:lnT>
                    <a:lnB w="12700" cmpd="sng">
                      <a:solidFill>
                        <a:prstClr val="black"/>
                      </a:solid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370850">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lvl="0" indent="0" algn="l" rtl="0">
                        <a:spcBef>
                          <a:spcPts val="0"/>
                        </a:spcBef>
                        <a:spcAft>
                          <a:spcPts val="0"/>
                        </a:spcAft>
                        <a:buNone/>
                      </a:pPr>
                      <a:endParaRPr sz="2000" dirty="0"/>
                    </a:p>
                  </a:txBody>
                  <a:tcPr marL="91450" marR="91450" marT="45725" marB="45725">
                    <a:lnL w="12700" cmpd="sng">
                      <a:solidFill>
                        <a:prstClr val="black"/>
                      </a:solidFill>
                      <a:prstDash val="solid"/>
                    </a:lnL>
                    <a:lnR w="12700" cmpd="sng">
                      <a:solidFill>
                        <a:prstClr val="black"/>
                      </a:solidFill>
                      <a:prstDash val="solid"/>
                    </a:lnR>
                    <a:lnT w="12700" cmpd="sng">
                      <a:solidFill>
                        <a:prstClr val="black"/>
                      </a:solidFill>
                      <a:prstDash val="solid"/>
                    </a:lnT>
                    <a:lnB w="12700" cmpd="sng">
                      <a:solidFill>
                        <a:prstClr val="black"/>
                      </a:solid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640075">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285750" marR="0" lvl="0" indent="-285750" algn="just" defTabSz="914400" rtl="0" eaLnBrk="1" fontAlgn="auto" latinLnBrk="0" hangingPunct="1">
                        <a:lnSpc>
                          <a:spcPct val="100000"/>
                        </a:lnSpc>
                        <a:spcBef>
                          <a:spcPts val="0"/>
                        </a:spcBef>
                        <a:spcAft>
                          <a:spcPts val="0"/>
                        </a:spcAft>
                        <a:buClr>
                          <a:prstClr val="black"/>
                        </a:buClr>
                        <a:buSzPts val="1800"/>
                        <a:buFont typeface="Arial"/>
                        <a:buChar char="•"/>
                        <a:tabLst/>
                        <a:defRPr/>
                      </a:pPr>
                      <a:r>
                        <a:rPr kumimoji="0" lang="en-US" sz="2000" b="1" i="1" u="sng"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Supervision-</a:t>
                      </a:r>
                      <a:r>
                        <a:rPr kumimoji="0" lang="en-US" sz="2000" b="0" i="1"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 implies overseeing the work of subordinates by their superiors. </a:t>
                      </a:r>
                      <a:r>
                        <a:rPr kumimoji="0" lang="en-US" sz="2000" b="1" i="1"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It is the act of watching &amp; directing work &amp; workers. </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just" defTabSz="914400" rtl="0" eaLnBrk="1" fontAlgn="auto" latinLnBrk="0" hangingPunct="1">
                        <a:lnSpc>
                          <a:spcPct val="100000"/>
                        </a:lnSpc>
                        <a:spcBef>
                          <a:spcPts val="0"/>
                        </a:spcBef>
                        <a:spcAft>
                          <a:spcPts val="0"/>
                        </a:spcAft>
                        <a:buClr>
                          <a:prstClr val="black"/>
                        </a:buClr>
                        <a:buSzPts val="1800"/>
                        <a:buFont typeface="Arial"/>
                        <a:buChar char="•"/>
                        <a:tabLst/>
                        <a:defRPr/>
                      </a:pPr>
                      <a:r>
                        <a:rPr kumimoji="0" lang="en-US" sz="2000" b="1" i="1" u="sng"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Motivation-</a:t>
                      </a:r>
                      <a:r>
                        <a:rPr kumimoji="0" lang="en-US" sz="2000" b="0" i="1"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 means inspiring, stimulating or encouraging the sub-ordinates with zeal to work. Positive, negative, incentives may be used for this purpose.</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just" defTabSz="914400" rtl="0" eaLnBrk="1" fontAlgn="auto" latinLnBrk="0" hangingPunct="1">
                        <a:lnSpc>
                          <a:spcPct val="100000"/>
                        </a:lnSpc>
                        <a:spcBef>
                          <a:spcPts val="0"/>
                        </a:spcBef>
                        <a:spcAft>
                          <a:spcPts val="0"/>
                        </a:spcAft>
                        <a:buClr>
                          <a:prstClr val="black"/>
                        </a:buClr>
                        <a:buSzPts val="1800"/>
                        <a:buFont typeface="Arial"/>
                        <a:buChar char="•"/>
                        <a:tabLst/>
                        <a:defRPr/>
                      </a:pPr>
                      <a:r>
                        <a:rPr kumimoji="0" lang="en-US" sz="2000" b="1" i="1" u="sng"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Leadership-</a:t>
                      </a:r>
                      <a:r>
                        <a:rPr kumimoji="0" lang="en-US" sz="2000" b="0" i="1"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 may be defined as a process by which manager guides and influences the work of subordinates in desired direction. </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just" defTabSz="914400" rtl="0" eaLnBrk="1" fontAlgn="auto" latinLnBrk="0" hangingPunct="1">
                        <a:lnSpc>
                          <a:spcPct val="100000"/>
                        </a:lnSpc>
                        <a:spcBef>
                          <a:spcPts val="0"/>
                        </a:spcBef>
                        <a:spcAft>
                          <a:spcPts val="0"/>
                        </a:spcAft>
                        <a:buClr>
                          <a:prstClr val="black"/>
                        </a:buClr>
                        <a:buSzPts val="1800"/>
                        <a:buFont typeface="Arial"/>
                        <a:buChar char="•"/>
                        <a:tabLst/>
                        <a:defRPr/>
                      </a:pPr>
                      <a:r>
                        <a:rPr kumimoji="0" lang="en-US" sz="2000" b="1" i="1" u="sng"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Communications-</a:t>
                      </a:r>
                      <a:r>
                        <a:rPr kumimoji="0" lang="en-US" sz="2000" b="0" i="1"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 is the process of   information, experience, opinion etc. from one person to another. It is a bridge of understanding</a:t>
                      </a:r>
                      <a:endParaRPr kumimoji="0" lang="en-US" sz="2000" b="1" i="1"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endParaRPr>
                    </a:p>
                    <a:p>
                      <a:pPr marL="0" marR="0" lvl="0" indent="0" algn="l" defTabSz="914400" rtl="0" eaLnBrk="1" fontAlgn="auto" latinLnBrk="0" hangingPunct="1">
                        <a:lnSpc>
                          <a:spcPct val="100000"/>
                        </a:lnSpc>
                        <a:spcBef>
                          <a:spcPts val="0"/>
                        </a:spcBef>
                        <a:spcAft>
                          <a:spcPts val="0"/>
                        </a:spcAft>
                        <a:buClr>
                          <a:prstClr val="black"/>
                        </a:buClr>
                        <a:buSzPts val="1800"/>
                        <a:buFont typeface="Arial"/>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txBody>
                  <a:tcPr marL="91450" marR="91450" marT="45725" marB="45725">
                    <a:lnL w="12700" cmpd="sng">
                      <a:solidFill>
                        <a:prstClr val="black"/>
                      </a:solidFill>
                      <a:prstDash val="solid"/>
                    </a:lnL>
                    <a:lnR w="12700" cmpd="sng">
                      <a:solidFill>
                        <a:prstClr val="black"/>
                      </a:solidFill>
                      <a:prstDash val="solid"/>
                    </a:lnR>
                    <a:lnT w="12700" cmpd="sng">
                      <a:solidFill>
                        <a:prstClr val="black"/>
                      </a:solidFill>
                      <a:prstDash val="solid"/>
                    </a:lnT>
                    <a:lnB w="12700" cmpd="sng">
                      <a:solidFill>
                        <a:prstClr val="black"/>
                      </a:solid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81710204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459842" y="683586"/>
            <a:ext cx="7165700" cy="523220"/>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Functions of Management:</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aphicFrame>
        <p:nvGraphicFramePr>
          <p:cNvPr id="8" name="Google Shape;355;p20">
            <a:extLst>
              <a:ext uri="{FF2B5EF4-FFF2-40B4-BE49-F238E27FC236}">
                <a16:creationId xmlns:a16="http://schemas.microsoft.com/office/drawing/2014/main" id="{1FE0F536-887F-550D-4CD2-DEDEE7EBD460}"/>
              </a:ext>
            </a:extLst>
          </p:cNvPr>
          <p:cNvGraphicFramePr/>
          <p:nvPr>
            <p:extLst>
              <p:ext uri="{D42A27DB-BD31-4B8C-83A1-F6EECF244321}">
                <p14:modId xmlns:p14="http://schemas.microsoft.com/office/powerpoint/2010/main" val="2036957049"/>
              </p:ext>
            </p:extLst>
          </p:nvPr>
        </p:nvGraphicFramePr>
        <p:xfrm>
          <a:off x="909484" y="2070087"/>
          <a:ext cx="10340208" cy="3992910"/>
        </p:xfrm>
        <a:graphic>
          <a:graphicData uri="http://schemas.openxmlformats.org/drawingml/2006/table">
            <a:tbl>
              <a:tblPr firstRow="1" bandRow="1">
                <a:noFill/>
              </a:tblPr>
              <a:tblGrid>
                <a:gridCol w="10340208">
                  <a:extLst>
                    <a:ext uri="{9D8B030D-6E8A-4147-A177-3AD203B41FA5}">
                      <a16:colId xmlns:a16="http://schemas.microsoft.com/office/drawing/2014/main" val="20000"/>
                    </a:ext>
                  </a:extLst>
                </a:gridCol>
              </a:tblGrid>
              <a:tr h="0">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lvl="0" indent="0" algn="l" rtl="0">
                        <a:lnSpc>
                          <a:spcPct val="100000"/>
                        </a:lnSpc>
                        <a:spcBef>
                          <a:spcPts val="0"/>
                        </a:spcBef>
                        <a:spcAft>
                          <a:spcPts val="0"/>
                        </a:spcAft>
                        <a:buClr>
                          <a:srgbClr val="0A1F61"/>
                        </a:buClr>
                        <a:buSzPts val="1800"/>
                        <a:buFont typeface="Times New Roman"/>
                        <a:buNone/>
                      </a:pPr>
                      <a:r>
                        <a:rPr lang="en-US" sz="2400" b="1" i="0" u="none" strike="noStrike" kern="1200" cap="none" dirty="0">
                          <a:solidFill>
                            <a:schemeClr val="tx1"/>
                          </a:solidFill>
                          <a:latin typeface="Times New Roman"/>
                          <a:cs typeface="Times New Roman"/>
                        </a:rPr>
                        <a:t>Controlling:</a:t>
                      </a:r>
                    </a:p>
                  </a:txBody>
                  <a:tcPr marL="91450" marR="91450" marT="45725" marB="45725">
                    <a:lnL w="12700" cmpd="sng">
                      <a:solidFill>
                        <a:prstClr val="black"/>
                      </a:solidFill>
                      <a:prstDash val="solid"/>
                    </a:lnL>
                    <a:lnR w="12700" cmpd="sng">
                      <a:solidFill>
                        <a:prstClr val="black"/>
                      </a:solidFill>
                      <a:prstDash val="solid"/>
                    </a:lnR>
                    <a:lnT w="12700" cmpd="sng">
                      <a:solidFill>
                        <a:prstClr val="black"/>
                      </a:solidFill>
                      <a:prstDash val="solid"/>
                    </a:lnT>
                    <a:lnB w="12700" cmpd="sng">
                      <a:solidFill>
                        <a:prstClr val="black"/>
                      </a:solid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370850">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lvl="0" indent="0" algn="l" rtl="0">
                        <a:spcBef>
                          <a:spcPts val="0"/>
                        </a:spcBef>
                        <a:spcAft>
                          <a:spcPts val="0"/>
                        </a:spcAft>
                        <a:buNone/>
                      </a:pPr>
                      <a:endParaRPr sz="2000" dirty="0"/>
                    </a:p>
                  </a:txBody>
                  <a:tcPr marL="91450" marR="91450" marT="45725" marB="45725">
                    <a:lnL w="12700" cmpd="sng">
                      <a:solidFill>
                        <a:prstClr val="black"/>
                      </a:solidFill>
                      <a:prstDash val="solid"/>
                    </a:lnL>
                    <a:lnR w="12700" cmpd="sng">
                      <a:solidFill>
                        <a:prstClr val="black"/>
                      </a:solidFill>
                      <a:prstDash val="solid"/>
                    </a:lnR>
                    <a:lnT w="12700" cmpd="sng">
                      <a:solidFill>
                        <a:prstClr val="black"/>
                      </a:solidFill>
                      <a:prstDash val="solid"/>
                    </a:lnT>
                    <a:lnB w="12700" cmpd="sng">
                      <a:solidFill>
                        <a:prstClr val="black"/>
                      </a:solid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640075">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285750" marR="0" lvl="0" indent="-285750" algn="just" defTabSz="914400" rtl="0" eaLnBrk="1" fontAlgn="auto" latinLnBrk="0" hangingPunct="1">
                        <a:lnSpc>
                          <a:spcPct val="100000"/>
                        </a:lnSpc>
                        <a:spcBef>
                          <a:spcPts val="0"/>
                        </a:spcBef>
                        <a:spcAft>
                          <a:spcPts val="0"/>
                        </a:spcAft>
                        <a:buClr>
                          <a:prstClr val="black"/>
                        </a:buClr>
                        <a:buSzPts val="1800"/>
                        <a:buFont typeface="Arial"/>
                        <a:buChar char="•"/>
                        <a:tabLst/>
                        <a:defRPr/>
                      </a:pPr>
                      <a:r>
                        <a:rPr kumimoji="0" lang="en-US" sz="2000" b="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Matching </a:t>
                      </a:r>
                      <a:r>
                        <a:rPr kumimoji="0" lang="en-US" sz="2000" b="1"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actual</a:t>
                      </a:r>
                      <a:r>
                        <a:rPr kumimoji="0" lang="en-US" sz="2000" b="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 performance with the planed goal. </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just" defTabSz="914400" rtl="0" eaLnBrk="1" fontAlgn="auto" latinLnBrk="0" hangingPunct="1">
                        <a:lnSpc>
                          <a:spcPct val="100000"/>
                        </a:lnSpc>
                        <a:spcBef>
                          <a:spcPts val="0"/>
                        </a:spcBef>
                        <a:spcAft>
                          <a:spcPts val="0"/>
                        </a:spcAft>
                        <a:buClr>
                          <a:prstClr val="black"/>
                        </a:buClr>
                        <a:buSzPts val="1800"/>
                        <a:buFont typeface="Arial"/>
                        <a:buChar char="•"/>
                        <a:tabLst/>
                        <a:defRPr/>
                      </a:pPr>
                      <a:r>
                        <a:rPr kumimoji="0" lang="en-US" sz="2000" b="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If problem, tries to find out the reasons of </a:t>
                      </a:r>
                      <a:r>
                        <a:rPr kumimoji="0" lang="en-US" sz="2000" b="1"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deviation</a:t>
                      </a:r>
                      <a:r>
                        <a:rPr kumimoji="0" lang="en-US" sz="2000" b="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 </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just" defTabSz="914400" rtl="0" eaLnBrk="1" fontAlgn="auto" latinLnBrk="0" hangingPunct="1">
                        <a:lnSpc>
                          <a:spcPct val="100000"/>
                        </a:lnSpc>
                        <a:spcBef>
                          <a:spcPts val="0"/>
                        </a:spcBef>
                        <a:spcAft>
                          <a:spcPts val="0"/>
                        </a:spcAft>
                        <a:buClr>
                          <a:prstClr val="black"/>
                        </a:buClr>
                        <a:buSzPts val="1800"/>
                        <a:buFont typeface="Arial"/>
                        <a:buChar char="•"/>
                        <a:tabLst/>
                        <a:defRPr/>
                      </a:pPr>
                      <a:r>
                        <a:rPr kumimoji="0" lang="en-US" sz="2000" b="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Suggesting corrective measures come on the path of the plan.</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just" defTabSz="914400" rtl="0" eaLnBrk="1" fontAlgn="auto" latinLnBrk="0" hangingPunct="1">
                        <a:lnSpc>
                          <a:spcPct val="100000"/>
                        </a:lnSpc>
                        <a:spcBef>
                          <a:spcPts val="0"/>
                        </a:spcBef>
                        <a:spcAft>
                          <a:spcPts val="0"/>
                        </a:spcAft>
                        <a:buClr>
                          <a:prstClr val="black"/>
                        </a:buClr>
                        <a:buSzPts val="1800"/>
                        <a:buFont typeface="Arial"/>
                        <a:buChar char="•"/>
                        <a:tabLst/>
                        <a:defRPr/>
                      </a:pPr>
                      <a:r>
                        <a:rPr kumimoji="0" lang="en-US" sz="2000" b="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It implies measurement of accomplishment against the </a:t>
                      </a:r>
                      <a:r>
                        <a:rPr kumimoji="0" lang="en-US" sz="2000" b="1"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standards</a:t>
                      </a:r>
                      <a:r>
                        <a:rPr kumimoji="0" lang="en-US" sz="2000" b="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 and correction of deviation if any to ensure achievement of organizational goals. </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just" defTabSz="914400" rtl="0" eaLnBrk="1" fontAlgn="auto" latinLnBrk="0" hangingPunct="1">
                        <a:lnSpc>
                          <a:spcPct val="100000"/>
                        </a:lnSpc>
                        <a:spcBef>
                          <a:spcPts val="0"/>
                        </a:spcBef>
                        <a:spcAft>
                          <a:spcPts val="0"/>
                        </a:spcAft>
                        <a:buClr>
                          <a:prstClr val="black"/>
                        </a:buClr>
                        <a:buSzPts val="1800"/>
                        <a:buFont typeface="Arial"/>
                        <a:buChar char="•"/>
                        <a:tabLst/>
                        <a:defRPr/>
                      </a:pPr>
                      <a:r>
                        <a:rPr kumimoji="0" lang="en-US" sz="2000" b="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The purpose of controlling is to ensure that everything occurs in conformities with the standards.</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just" defTabSz="914400" rtl="0" eaLnBrk="1" fontAlgn="auto" latinLnBrk="0" hangingPunct="1">
                        <a:lnSpc>
                          <a:spcPct val="100000"/>
                        </a:lnSpc>
                        <a:spcBef>
                          <a:spcPts val="0"/>
                        </a:spcBef>
                        <a:spcAft>
                          <a:spcPts val="0"/>
                        </a:spcAft>
                        <a:buClr>
                          <a:prstClr val="black"/>
                        </a:buClr>
                        <a:buSzPts val="1800"/>
                        <a:buFont typeface="Arial"/>
                        <a:buChar char="•"/>
                        <a:tabLst/>
                        <a:defRPr/>
                      </a:pPr>
                      <a:r>
                        <a:rPr kumimoji="0" lang="en-US" sz="2000" b="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An efficient system of control helps to predict deviations before they actually occur. </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just" defTabSz="914400" rtl="0" eaLnBrk="1" fontAlgn="auto" latinLnBrk="0" hangingPunct="1">
                        <a:lnSpc>
                          <a:spcPct val="100000"/>
                        </a:lnSpc>
                        <a:spcBef>
                          <a:spcPts val="0"/>
                        </a:spcBef>
                        <a:spcAft>
                          <a:spcPts val="0"/>
                        </a:spcAft>
                        <a:buClr>
                          <a:prstClr val="black"/>
                        </a:buClr>
                        <a:buSzPts val="1800"/>
                        <a:buFont typeface="Arial"/>
                        <a:buChar char="•"/>
                        <a:tabLst/>
                        <a:defRPr/>
                      </a:pPr>
                      <a:r>
                        <a:rPr kumimoji="0" lang="en-US" sz="2000" b="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According to Theo </a:t>
                      </a:r>
                      <a:r>
                        <a:rPr kumimoji="0" lang="en-US" sz="2000" b="0" i="0" u="none" strike="noStrike" kern="1200" cap="none" spc="0" normalizeH="0" baseline="0" noProof="0" dirty="0" err="1">
                          <a:ln>
                            <a:noFill/>
                          </a:ln>
                          <a:solidFill>
                            <a:prstClr val="black"/>
                          </a:solidFill>
                          <a:effectLst/>
                          <a:uLnTx/>
                          <a:uFillTx/>
                          <a:latin typeface="Times New Roman"/>
                          <a:ea typeface="Times New Roman"/>
                          <a:cs typeface="Times New Roman"/>
                          <a:sym typeface="Times New Roman"/>
                        </a:rPr>
                        <a:t>Haimann</a:t>
                      </a:r>
                      <a:r>
                        <a:rPr kumimoji="0" lang="en-US" sz="2000" b="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 “</a:t>
                      </a:r>
                      <a:r>
                        <a:rPr kumimoji="0" lang="en-US" sz="2000" b="0" i="1"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Controlling is the process of checking whether or not proper progress is being made towards the objectives and goals and acting if necessary, to correct any deviation”</a:t>
                      </a:r>
                      <a:r>
                        <a:rPr kumimoji="0" lang="en-US" sz="2000" b="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 </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txBody>
                  <a:tcPr marL="91450" marR="91450" marT="45725" marB="45725">
                    <a:lnL w="12700" cmpd="sng">
                      <a:solidFill>
                        <a:prstClr val="black"/>
                      </a:solidFill>
                      <a:prstDash val="solid"/>
                    </a:lnL>
                    <a:lnR w="12700" cmpd="sng">
                      <a:solidFill>
                        <a:prstClr val="black"/>
                      </a:solidFill>
                      <a:prstDash val="solid"/>
                    </a:lnR>
                    <a:lnT w="12700" cmpd="sng">
                      <a:solidFill>
                        <a:prstClr val="black"/>
                      </a:solidFill>
                      <a:prstDash val="solid"/>
                    </a:lnT>
                    <a:lnB w="12700" cmpd="sng">
                      <a:solidFill>
                        <a:prstClr val="black"/>
                      </a:solid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19116251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459842" y="683586"/>
            <a:ext cx="7165700" cy="523220"/>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Functions of Management:</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aphicFrame>
        <p:nvGraphicFramePr>
          <p:cNvPr id="8" name="Google Shape;355;p20">
            <a:extLst>
              <a:ext uri="{FF2B5EF4-FFF2-40B4-BE49-F238E27FC236}">
                <a16:creationId xmlns:a16="http://schemas.microsoft.com/office/drawing/2014/main" id="{1FE0F536-887F-550D-4CD2-DEDEE7EBD460}"/>
              </a:ext>
            </a:extLst>
          </p:cNvPr>
          <p:cNvGraphicFramePr/>
          <p:nvPr>
            <p:extLst>
              <p:ext uri="{D42A27DB-BD31-4B8C-83A1-F6EECF244321}">
                <p14:modId xmlns:p14="http://schemas.microsoft.com/office/powerpoint/2010/main" val="1407666325"/>
              </p:ext>
            </p:extLst>
          </p:nvPr>
        </p:nvGraphicFramePr>
        <p:xfrm>
          <a:off x="942308" y="2338120"/>
          <a:ext cx="10340208" cy="2773710"/>
        </p:xfrm>
        <a:graphic>
          <a:graphicData uri="http://schemas.openxmlformats.org/drawingml/2006/table">
            <a:tbl>
              <a:tblPr firstRow="1" bandRow="1">
                <a:noFill/>
              </a:tblPr>
              <a:tblGrid>
                <a:gridCol w="10340208">
                  <a:extLst>
                    <a:ext uri="{9D8B030D-6E8A-4147-A177-3AD203B41FA5}">
                      <a16:colId xmlns:a16="http://schemas.microsoft.com/office/drawing/2014/main" val="20000"/>
                    </a:ext>
                  </a:extLst>
                </a:gridCol>
              </a:tblGrid>
              <a:tr h="0">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lvl="0" indent="0" algn="l" rtl="0">
                        <a:lnSpc>
                          <a:spcPct val="100000"/>
                        </a:lnSpc>
                        <a:spcBef>
                          <a:spcPts val="0"/>
                        </a:spcBef>
                        <a:spcAft>
                          <a:spcPts val="0"/>
                        </a:spcAft>
                        <a:buClr>
                          <a:srgbClr val="0A1F61"/>
                        </a:buClr>
                        <a:buSzPts val="1800"/>
                        <a:buFont typeface="Times New Roman"/>
                        <a:buNone/>
                      </a:pPr>
                      <a:r>
                        <a:rPr lang="en-US" sz="2400" b="1" i="0" u="none" strike="noStrike" kern="1200" cap="none" dirty="0">
                          <a:solidFill>
                            <a:schemeClr val="tx1"/>
                          </a:solidFill>
                          <a:latin typeface="Times New Roman"/>
                          <a:cs typeface="Times New Roman"/>
                        </a:rPr>
                        <a:t>Controlling:</a:t>
                      </a:r>
                    </a:p>
                  </a:txBody>
                  <a:tcPr marL="91450" marR="91450" marT="45725" marB="45725">
                    <a:lnL w="12700" cmpd="sng">
                      <a:solidFill>
                        <a:prstClr val="black"/>
                      </a:solidFill>
                      <a:prstDash val="solid"/>
                    </a:lnL>
                    <a:lnR w="12700" cmpd="sng">
                      <a:solidFill>
                        <a:prstClr val="black"/>
                      </a:solidFill>
                      <a:prstDash val="solid"/>
                    </a:lnR>
                    <a:lnT w="12700" cmpd="sng">
                      <a:solidFill>
                        <a:prstClr val="black"/>
                      </a:solidFill>
                      <a:prstDash val="solid"/>
                    </a:lnT>
                    <a:lnB w="12700" cmpd="sng">
                      <a:solidFill>
                        <a:prstClr val="black"/>
                      </a:solid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370850">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lvl="0" indent="0" algn="l" rtl="0">
                        <a:spcBef>
                          <a:spcPts val="0"/>
                        </a:spcBef>
                        <a:spcAft>
                          <a:spcPts val="0"/>
                        </a:spcAft>
                        <a:buNone/>
                      </a:pPr>
                      <a:endParaRPr sz="2000" dirty="0"/>
                    </a:p>
                  </a:txBody>
                  <a:tcPr marL="91450" marR="91450" marT="45725" marB="45725">
                    <a:lnL w="12700" cmpd="sng">
                      <a:solidFill>
                        <a:prstClr val="black"/>
                      </a:solidFill>
                      <a:prstDash val="solid"/>
                    </a:lnL>
                    <a:lnR w="12700" cmpd="sng">
                      <a:solidFill>
                        <a:prstClr val="black"/>
                      </a:solidFill>
                      <a:prstDash val="solid"/>
                    </a:lnR>
                    <a:lnT w="12700" cmpd="sng">
                      <a:solidFill>
                        <a:prstClr val="black"/>
                      </a:solidFill>
                      <a:prstDash val="solid"/>
                    </a:lnT>
                    <a:lnB w="12700" cmpd="sng">
                      <a:solidFill>
                        <a:prstClr val="black"/>
                      </a:solid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640075">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285750" marR="0" lvl="0" indent="-285750" algn="just" defTabSz="914400" rtl="0" eaLnBrk="1" fontAlgn="auto" latinLnBrk="0" hangingPunct="1">
                        <a:lnSpc>
                          <a:spcPct val="100000"/>
                        </a:lnSpc>
                        <a:spcBef>
                          <a:spcPts val="0"/>
                        </a:spcBef>
                        <a:spcAft>
                          <a:spcPts val="0"/>
                        </a:spcAft>
                        <a:buClr>
                          <a:prstClr val="black"/>
                        </a:buClr>
                        <a:buSzPts val="1800"/>
                        <a:buFont typeface="Arial"/>
                        <a:buChar char="•"/>
                        <a:tabLst/>
                        <a:defRPr/>
                      </a:pPr>
                      <a:r>
                        <a:rPr kumimoji="0" lang="en-US" sz="2000" b="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Therefore controlling has following steps: </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171450" algn="just" defTabSz="914400" rtl="0" eaLnBrk="1" fontAlgn="auto" latinLnBrk="0" hangingPunct="1">
                        <a:lnSpc>
                          <a:spcPct val="100000"/>
                        </a:lnSpc>
                        <a:spcBef>
                          <a:spcPts val="0"/>
                        </a:spcBef>
                        <a:spcAft>
                          <a:spcPts val="0"/>
                        </a:spcAft>
                        <a:buClr>
                          <a:prstClr val="black"/>
                        </a:buClr>
                        <a:buSzPts val="1800"/>
                        <a:buFont typeface="Arial"/>
                        <a:buNone/>
                        <a:tabLst/>
                        <a:defRPr/>
                      </a:pPr>
                      <a:endParaRPr kumimoji="0" lang="en-US" sz="2000" b="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endParaRPr>
                    </a:p>
                    <a:p>
                      <a:pPr marL="285750" marR="0" lvl="0" indent="-285750" algn="just" defTabSz="914400" rtl="0" eaLnBrk="1" fontAlgn="auto" latinLnBrk="0" hangingPunct="1">
                        <a:lnSpc>
                          <a:spcPct val="100000"/>
                        </a:lnSpc>
                        <a:spcBef>
                          <a:spcPts val="0"/>
                        </a:spcBef>
                        <a:spcAft>
                          <a:spcPts val="0"/>
                        </a:spcAft>
                        <a:buClr>
                          <a:prstClr val="black"/>
                        </a:buClr>
                        <a:buSzPts val="1800"/>
                        <a:buFont typeface="Noto Sans Symbols"/>
                        <a:buChar char="✔"/>
                        <a:tabLst/>
                        <a:defRPr/>
                      </a:pPr>
                      <a:r>
                        <a:rPr kumimoji="0" lang="en-US" sz="2000" b="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Establishment of standard performance. </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just" defTabSz="914400" rtl="0" eaLnBrk="1" fontAlgn="auto" latinLnBrk="0" hangingPunct="1">
                        <a:lnSpc>
                          <a:spcPct val="100000"/>
                        </a:lnSpc>
                        <a:spcBef>
                          <a:spcPts val="0"/>
                        </a:spcBef>
                        <a:spcAft>
                          <a:spcPts val="0"/>
                        </a:spcAft>
                        <a:buClr>
                          <a:prstClr val="black"/>
                        </a:buClr>
                        <a:buSzPts val="1800"/>
                        <a:buFont typeface="Noto Sans Symbols"/>
                        <a:buChar char="✔"/>
                        <a:tabLst/>
                        <a:defRPr/>
                      </a:pPr>
                      <a:r>
                        <a:rPr kumimoji="0" lang="en-US" sz="2000" b="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Measurement of actual performance. </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just" defTabSz="914400" rtl="0" eaLnBrk="1" fontAlgn="auto" latinLnBrk="0" hangingPunct="1">
                        <a:lnSpc>
                          <a:spcPct val="100000"/>
                        </a:lnSpc>
                        <a:spcBef>
                          <a:spcPts val="0"/>
                        </a:spcBef>
                        <a:spcAft>
                          <a:spcPts val="0"/>
                        </a:spcAft>
                        <a:buClr>
                          <a:prstClr val="black"/>
                        </a:buClr>
                        <a:buSzPts val="1800"/>
                        <a:buFont typeface="Noto Sans Symbols"/>
                        <a:buChar char="✔"/>
                        <a:tabLst/>
                        <a:defRPr/>
                      </a:pPr>
                      <a:r>
                        <a:rPr kumimoji="0" lang="en-US" sz="2000" b="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Comparison of actual performance with the standards and finding out deviation if any.</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just" defTabSz="914400" rtl="0" eaLnBrk="1" fontAlgn="auto" latinLnBrk="0" hangingPunct="1">
                        <a:lnSpc>
                          <a:spcPct val="100000"/>
                        </a:lnSpc>
                        <a:spcBef>
                          <a:spcPts val="0"/>
                        </a:spcBef>
                        <a:spcAft>
                          <a:spcPts val="0"/>
                        </a:spcAft>
                        <a:buClr>
                          <a:prstClr val="black"/>
                        </a:buClr>
                        <a:buSzPts val="1800"/>
                        <a:buFont typeface="Noto Sans Symbols"/>
                        <a:buChar char="✔"/>
                        <a:tabLst/>
                        <a:defRPr/>
                      </a:pPr>
                      <a:r>
                        <a:rPr kumimoji="0" lang="en-US" sz="2000" b="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Corrective action. </a:t>
                      </a:r>
                      <a:endParaRPr kumimoji="0" lang="en-US" sz="2000" b="1"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endParaRPr>
                    </a:p>
                  </a:txBody>
                  <a:tcPr marL="91450" marR="91450" marT="45725" marB="45725">
                    <a:lnL w="12700" cmpd="sng">
                      <a:solidFill>
                        <a:prstClr val="black"/>
                      </a:solidFill>
                      <a:prstDash val="solid"/>
                    </a:lnL>
                    <a:lnR w="12700" cmpd="sng">
                      <a:solidFill>
                        <a:prstClr val="black"/>
                      </a:solidFill>
                      <a:prstDash val="solid"/>
                    </a:lnR>
                    <a:lnT w="12700" cmpd="sng">
                      <a:solidFill>
                        <a:prstClr val="black"/>
                      </a:solidFill>
                      <a:prstDash val="solid"/>
                    </a:lnT>
                    <a:lnB w="12700" cmpd="sng">
                      <a:solidFill>
                        <a:prstClr val="black"/>
                      </a:solid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381205245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459842" y="683586"/>
            <a:ext cx="7165700" cy="523220"/>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Critical Managerial Skills: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aphicFrame>
        <p:nvGraphicFramePr>
          <p:cNvPr id="2" name="Google Shape;478;p29">
            <a:extLst>
              <a:ext uri="{FF2B5EF4-FFF2-40B4-BE49-F238E27FC236}">
                <a16:creationId xmlns:a16="http://schemas.microsoft.com/office/drawing/2014/main" id="{7FA3AB97-949C-F417-3A36-1F9DFE437C29}"/>
              </a:ext>
            </a:extLst>
          </p:cNvPr>
          <p:cNvGraphicFramePr/>
          <p:nvPr>
            <p:extLst>
              <p:ext uri="{D42A27DB-BD31-4B8C-83A1-F6EECF244321}">
                <p14:modId xmlns:p14="http://schemas.microsoft.com/office/powerpoint/2010/main" val="572668044"/>
              </p:ext>
            </p:extLst>
          </p:nvPr>
        </p:nvGraphicFramePr>
        <p:xfrm>
          <a:off x="1029229" y="2364801"/>
          <a:ext cx="10133541" cy="3261410"/>
        </p:xfrm>
        <a:graphic>
          <a:graphicData uri="http://schemas.openxmlformats.org/drawingml/2006/table">
            <a:tbl>
              <a:tblPr firstRow="1" bandRow="1">
                <a:noFill/>
              </a:tblPr>
              <a:tblGrid>
                <a:gridCol w="2216889">
                  <a:extLst>
                    <a:ext uri="{9D8B030D-6E8A-4147-A177-3AD203B41FA5}">
                      <a16:colId xmlns:a16="http://schemas.microsoft.com/office/drawing/2014/main" val="20000"/>
                    </a:ext>
                  </a:extLst>
                </a:gridCol>
                <a:gridCol w="7916652">
                  <a:extLst>
                    <a:ext uri="{9D8B030D-6E8A-4147-A177-3AD203B41FA5}">
                      <a16:colId xmlns:a16="http://schemas.microsoft.com/office/drawing/2014/main" val="20001"/>
                    </a:ext>
                  </a:extLst>
                </a:gridCol>
              </a:tblGrid>
              <a:tr h="370850">
                <a:tc gridSpan="2">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lvl="0" indent="0" algn="just" rtl="0">
                        <a:lnSpc>
                          <a:spcPct val="100000"/>
                        </a:lnSpc>
                        <a:spcBef>
                          <a:spcPts val="0"/>
                        </a:spcBef>
                        <a:spcAft>
                          <a:spcPts val="0"/>
                        </a:spcAft>
                        <a:buClr>
                          <a:srgbClr val="0A1F61"/>
                        </a:buClr>
                        <a:buSzPts val="1800"/>
                        <a:buFont typeface="Calibri"/>
                        <a:buNone/>
                      </a:pPr>
                      <a:endParaRPr sz="2400" dirty="0">
                        <a:latin typeface="Times New Roman" panose="02020603050405020304" pitchFamily="18" charset="0"/>
                        <a:cs typeface="Times New Roman" panose="02020603050405020304" pitchFamily="18" charset="0"/>
                      </a:endParaRPr>
                    </a:p>
                  </a:txBody>
                  <a:tcPr marL="91450" marR="91450" marT="45725" marB="45725">
                    <a:lnL w="12700" cmpd="sng">
                      <a:solidFill>
                        <a:prstClr val="black"/>
                      </a:solidFill>
                      <a:prstDash val="solid"/>
                    </a:lnL>
                    <a:lnR w="12700" cmpd="sng">
                      <a:solidFill>
                        <a:prstClr val="black"/>
                      </a:solidFill>
                      <a:prstDash val="solid"/>
                    </a:lnR>
                    <a:lnT w="12700" cmpd="sng">
                      <a:solidFill>
                        <a:prstClr val="black"/>
                      </a:solidFill>
                      <a:prstDash val="solid"/>
                    </a:lnT>
                    <a:lnB w="12700" cmpd="sng">
                      <a:solidFill>
                        <a:prstClr val="black"/>
                      </a:solidFill>
                      <a:prstDash val="solid"/>
                    </a:lnB>
                    <a:lnTlToBr w="12700" cmpd="sng">
                      <a:noFill/>
                      <a:prstDash val="solid"/>
                    </a:lnTlToBr>
                    <a:lnBlToTr w="12700" cmpd="sng">
                      <a:noFill/>
                      <a:prstDash val="solid"/>
                    </a:lnBlToTr>
                    <a:noFill/>
                  </a:tcPr>
                </a:tc>
                <a:tc hMerge="1">
                  <a:txBody>
                    <a:bodyPr/>
                    <a:lstStyle/>
                    <a:p>
                      <a:endParaRPr lang="en-US"/>
                    </a:p>
                  </a:txBody>
                  <a:tcPr/>
                </a:tc>
                <a:extLst>
                  <a:ext uri="{0D108BD9-81ED-4DB2-BD59-A6C34878D82A}">
                    <a16:rowId xmlns:a16="http://schemas.microsoft.com/office/drawing/2014/main" val="10000"/>
                  </a:ext>
                </a:extLst>
              </a:tr>
              <a:tr h="370850">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lvl="0" indent="0" algn="just" rtl="0">
                        <a:spcBef>
                          <a:spcPts val="0"/>
                        </a:spcBef>
                        <a:spcAft>
                          <a:spcPts val="0"/>
                        </a:spcAft>
                        <a:buNone/>
                      </a:pPr>
                      <a:r>
                        <a:rPr lang="en-US" sz="2000" b="1" i="0" u="none" strike="noStrike" cap="none" dirty="0">
                          <a:latin typeface="Times New Roman" panose="02020603050405020304" pitchFamily="18" charset="0"/>
                          <a:cs typeface="Times New Roman" panose="02020603050405020304" pitchFamily="18" charset="0"/>
                        </a:rPr>
                        <a:t>Technical </a:t>
                      </a:r>
                      <a:endParaRPr sz="2000" dirty="0">
                        <a:latin typeface="Times New Roman" panose="02020603050405020304" pitchFamily="18" charset="0"/>
                        <a:cs typeface="Times New Roman" panose="02020603050405020304" pitchFamily="18" charset="0"/>
                      </a:endParaRPr>
                    </a:p>
                    <a:p>
                      <a:pPr marL="0" marR="0" lvl="0" indent="0" algn="just" rtl="0">
                        <a:spcBef>
                          <a:spcPts val="0"/>
                        </a:spcBef>
                        <a:spcAft>
                          <a:spcPts val="0"/>
                        </a:spcAft>
                        <a:buNone/>
                      </a:pPr>
                      <a:r>
                        <a:rPr lang="en-US" sz="2000" b="1" i="0" u="none" strike="noStrike" cap="none" dirty="0">
                          <a:latin typeface="Times New Roman" panose="02020603050405020304" pitchFamily="18" charset="0"/>
                          <a:cs typeface="Times New Roman" panose="02020603050405020304" pitchFamily="18" charset="0"/>
                        </a:rPr>
                        <a:t>skills</a:t>
                      </a:r>
                      <a:r>
                        <a:rPr lang="en-US" sz="2000" b="1" u="none" strike="noStrike" cap="none" dirty="0">
                          <a:latin typeface="Times New Roman" panose="02020603050405020304" pitchFamily="18" charset="0"/>
                          <a:cs typeface="Times New Roman" panose="02020603050405020304" pitchFamily="18" charset="0"/>
                        </a:rPr>
                        <a:t> </a:t>
                      </a:r>
                      <a:endParaRPr sz="2000" dirty="0">
                        <a:latin typeface="Times New Roman" panose="02020603050405020304" pitchFamily="18" charset="0"/>
                        <a:cs typeface="Times New Roman" panose="02020603050405020304" pitchFamily="18" charset="0"/>
                      </a:endParaRPr>
                    </a:p>
                  </a:txBody>
                  <a:tcPr marL="91450" marR="91450" marT="45725" marB="45725">
                    <a:lnL w="12700" cmpd="sng">
                      <a:solidFill>
                        <a:prstClr val="black"/>
                      </a:solidFill>
                      <a:prstDash val="solid"/>
                    </a:lnL>
                    <a:lnR w="12700" cmpd="sng">
                      <a:solidFill>
                        <a:prstClr val="black"/>
                      </a:solidFill>
                      <a:prstDash val="solid"/>
                    </a:lnR>
                    <a:lnT w="12700" cmpd="sng">
                      <a:solidFill>
                        <a:prstClr val="black"/>
                      </a:solidFill>
                      <a:prstDash val="solid"/>
                    </a:lnT>
                    <a:lnB w="12700" cmpd="sng">
                      <a:solidFill>
                        <a:prstClr val="black"/>
                      </a:solid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lvl="0" indent="0" algn="just" rtl="0">
                        <a:spcBef>
                          <a:spcPts val="0"/>
                        </a:spcBef>
                        <a:spcAft>
                          <a:spcPts val="0"/>
                        </a:spcAft>
                        <a:buNone/>
                      </a:pPr>
                      <a:r>
                        <a:rPr lang="en-US" sz="2000" u="none" strike="noStrike" cap="none">
                          <a:latin typeface="Times New Roman" panose="02020603050405020304" pitchFamily="18" charset="0"/>
                          <a:cs typeface="Times New Roman" panose="02020603050405020304" pitchFamily="18" charset="0"/>
                        </a:rPr>
                        <a:t>Skills necessary to accomplish specific tasks within the organizations.</a:t>
                      </a:r>
                      <a:endParaRPr sz="2000">
                        <a:latin typeface="Times New Roman" panose="02020603050405020304" pitchFamily="18" charset="0"/>
                        <a:cs typeface="Times New Roman" panose="02020603050405020304" pitchFamily="18" charset="0"/>
                      </a:endParaRPr>
                    </a:p>
                  </a:txBody>
                  <a:tcPr marL="91450" marR="91450" marT="45725" marB="45725">
                    <a:lnL w="12700" cmpd="sng">
                      <a:solidFill>
                        <a:prstClr val="black"/>
                      </a:solidFill>
                      <a:prstDash val="solid"/>
                    </a:lnL>
                    <a:lnR w="12700" cmpd="sng">
                      <a:solidFill>
                        <a:prstClr val="black"/>
                      </a:solidFill>
                      <a:prstDash val="solid"/>
                    </a:lnR>
                    <a:lnT w="12700" cmpd="sng">
                      <a:solidFill>
                        <a:prstClr val="black"/>
                      </a:solidFill>
                      <a:prstDash val="solid"/>
                    </a:lnT>
                    <a:lnB w="12700" cmpd="sng">
                      <a:solidFill>
                        <a:prstClr val="black"/>
                      </a:solid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370850">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lvl="0" indent="0" algn="just" rtl="0">
                        <a:spcBef>
                          <a:spcPts val="0"/>
                        </a:spcBef>
                        <a:spcAft>
                          <a:spcPts val="0"/>
                        </a:spcAft>
                        <a:buNone/>
                      </a:pPr>
                      <a:r>
                        <a:rPr lang="en-US" sz="2000" b="1" i="0" u="none" strike="noStrike" cap="none" dirty="0">
                          <a:solidFill>
                            <a:schemeClr val="dk1"/>
                          </a:solidFill>
                          <a:latin typeface="Times New Roman" panose="02020603050405020304" pitchFamily="18" charset="0"/>
                          <a:ea typeface="Calibri"/>
                          <a:cs typeface="Times New Roman" panose="02020603050405020304" pitchFamily="18" charset="0"/>
                          <a:sym typeface="Calibri"/>
                        </a:rPr>
                        <a:t>Interpersonal </a:t>
                      </a:r>
                      <a:endParaRPr sz="2000" dirty="0">
                        <a:latin typeface="Times New Roman" panose="02020603050405020304" pitchFamily="18" charset="0"/>
                        <a:cs typeface="Times New Roman" panose="02020603050405020304" pitchFamily="18" charset="0"/>
                      </a:endParaRPr>
                    </a:p>
                    <a:p>
                      <a:pPr marL="0" marR="0" lvl="0" indent="0" algn="just" rtl="0">
                        <a:spcBef>
                          <a:spcPts val="0"/>
                        </a:spcBef>
                        <a:spcAft>
                          <a:spcPts val="0"/>
                        </a:spcAft>
                        <a:buNone/>
                      </a:pPr>
                      <a:r>
                        <a:rPr lang="en-US" sz="2000" b="1" i="0" u="none" strike="noStrike" cap="none" dirty="0">
                          <a:solidFill>
                            <a:schemeClr val="dk1"/>
                          </a:solidFill>
                          <a:latin typeface="Times New Roman" panose="02020603050405020304" pitchFamily="18" charset="0"/>
                          <a:ea typeface="Calibri"/>
                          <a:cs typeface="Times New Roman" panose="02020603050405020304" pitchFamily="18" charset="0"/>
                          <a:sym typeface="Calibri"/>
                        </a:rPr>
                        <a:t>skills</a:t>
                      </a:r>
                      <a:endParaRPr sz="2000" dirty="0">
                        <a:latin typeface="Times New Roman" panose="02020603050405020304" pitchFamily="18" charset="0"/>
                        <a:cs typeface="Times New Roman" panose="02020603050405020304" pitchFamily="18" charset="0"/>
                      </a:endParaRPr>
                    </a:p>
                  </a:txBody>
                  <a:tcPr marL="91450" marR="91450" marT="45725" marB="45725">
                    <a:lnL w="12700" cmpd="sng">
                      <a:solidFill>
                        <a:prstClr val="black"/>
                      </a:solidFill>
                      <a:prstDash val="solid"/>
                    </a:lnL>
                    <a:lnR w="12700" cmpd="sng">
                      <a:solidFill>
                        <a:prstClr val="black"/>
                      </a:solidFill>
                      <a:prstDash val="solid"/>
                    </a:lnR>
                    <a:lnT w="12700" cmpd="sng">
                      <a:solidFill>
                        <a:prstClr val="black"/>
                      </a:solidFill>
                      <a:prstDash val="solid"/>
                    </a:lnT>
                    <a:lnB w="12700" cmpd="sng">
                      <a:solidFill>
                        <a:prstClr val="black"/>
                      </a:solid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lvl="0" indent="0" algn="just" rtl="0">
                        <a:spcBef>
                          <a:spcPts val="0"/>
                        </a:spcBef>
                        <a:spcAft>
                          <a:spcPts val="0"/>
                        </a:spcAft>
                        <a:buNone/>
                      </a:pPr>
                      <a:r>
                        <a:rPr lang="en-US" sz="2000" u="none" strike="noStrike" cap="none" dirty="0">
                          <a:latin typeface="Times New Roman" panose="02020603050405020304" pitchFamily="18" charset="0"/>
                          <a:cs typeface="Times New Roman" panose="02020603050405020304" pitchFamily="18" charset="0"/>
                        </a:rPr>
                        <a:t>Ability to effectively communicate with, understand, and motivate individuals and groups.</a:t>
                      </a:r>
                      <a:endParaRPr sz="2000" dirty="0">
                        <a:latin typeface="Times New Roman" panose="02020603050405020304" pitchFamily="18" charset="0"/>
                        <a:cs typeface="Times New Roman" panose="02020603050405020304" pitchFamily="18" charset="0"/>
                      </a:endParaRPr>
                    </a:p>
                  </a:txBody>
                  <a:tcPr marL="91450" marR="91450" marT="45725" marB="45725">
                    <a:lnL w="12700" cmpd="sng">
                      <a:solidFill>
                        <a:prstClr val="black"/>
                      </a:solidFill>
                      <a:prstDash val="solid"/>
                    </a:lnL>
                    <a:lnR w="12700" cmpd="sng">
                      <a:solidFill>
                        <a:prstClr val="black"/>
                      </a:solidFill>
                      <a:prstDash val="solid"/>
                    </a:lnR>
                    <a:lnT w="12700" cmpd="sng">
                      <a:solidFill>
                        <a:prstClr val="black"/>
                      </a:solidFill>
                      <a:prstDash val="solid"/>
                    </a:lnT>
                    <a:lnB w="12700" cmpd="sng">
                      <a:solidFill>
                        <a:prstClr val="black"/>
                      </a:solid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320050">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lvl="0" indent="0" algn="just" rtl="0">
                        <a:spcBef>
                          <a:spcPts val="0"/>
                        </a:spcBef>
                        <a:spcAft>
                          <a:spcPts val="0"/>
                        </a:spcAft>
                        <a:buNone/>
                      </a:pPr>
                      <a:r>
                        <a:rPr lang="en-US" sz="2000" b="1" i="0" u="none" strike="noStrike" cap="none" dirty="0">
                          <a:solidFill>
                            <a:schemeClr val="dk1"/>
                          </a:solidFill>
                          <a:latin typeface="Times New Roman" panose="02020603050405020304" pitchFamily="18" charset="0"/>
                          <a:ea typeface="Calibri"/>
                          <a:cs typeface="Times New Roman" panose="02020603050405020304" pitchFamily="18" charset="0"/>
                          <a:sym typeface="Calibri"/>
                        </a:rPr>
                        <a:t>Conceptual </a:t>
                      </a:r>
                      <a:endParaRPr sz="2000" dirty="0">
                        <a:latin typeface="Times New Roman" panose="02020603050405020304" pitchFamily="18" charset="0"/>
                        <a:cs typeface="Times New Roman" panose="02020603050405020304" pitchFamily="18" charset="0"/>
                      </a:endParaRPr>
                    </a:p>
                    <a:p>
                      <a:pPr marL="0" marR="0" lvl="0" indent="0" algn="just" rtl="0">
                        <a:spcBef>
                          <a:spcPts val="0"/>
                        </a:spcBef>
                        <a:spcAft>
                          <a:spcPts val="0"/>
                        </a:spcAft>
                        <a:buNone/>
                      </a:pPr>
                      <a:r>
                        <a:rPr lang="en-US" sz="2000" b="1" i="0" u="none" strike="noStrike" cap="none" dirty="0">
                          <a:solidFill>
                            <a:schemeClr val="dk1"/>
                          </a:solidFill>
                          <a:latin typeface="Times New Roman" panose="02020603050405020304" pitchFamily="18" charset="0"/>
                          <a:ea typeface="Calibri"/>
                          <a:cs typeface="Times New Roman" panose="02020603050405020304" pitchFamily="18" charset="0"/>
                          <a:sym typeface="Calibri"/>
                        </a:rPr>
                        <a:t>skills </a:t>
                      </a:r>
                      <a:endParaRPr sz="2000" dirty="0">
                        <a:latin typeface="Times New Roman" panose="02020603050405020304" pitchFamily="18" charset="0"/>
                        <a:cs typeface="Times New Roman" panose="02020603050405020304" pitchFamily="18" charset="0"/>
                      </a:endParaRPr>
                    </a:p>
                  </a:txBody>
                  <a:tcPr marL="91450" marR="91450" marT="45725" marB="45725">
                    <a:lnL w="12700" cmpd="sng">
                      <a:solidFill>
                        <a:prstClr val="black"/>
                      </a:solidFill>
                      <a:prstDash val="solid"/>
                    </a:lnL>
                    <a:lnR w="12700" cmpd="sng">
                      <a:solidFill>
                        <a:prstClr val="black"/>
                      </a:solidFill>
                      <a:prstDash val="solid"/>
                    </a:lnR>
                    <a:lnT w="12700" cmpd="sng">
                      <a:solidFill>
                        <a:prstClr val="black"/>
                      </a:solidFill>
                      <a:prstDash val="solid"/>
                    </a:lnT>
                    <a:lnB w="12700" cmpd="sng">
                      <a:solidFill>
                        <a:prstClr val="black"/>
                      </a:solid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lvl="0" indent="0" algn="just" rtl="0">
                        <a:spcBef>
                          <a:spcPts val="0"/>
                        </a:spcBef>
                        <a:spcAft>
                          <a:spcPts val="0"/>
                        </a:spcAft>
                        <a:buNone/>
                      </a:pPr>
                      <a:r>
                        <a:rPr lang="en-US" sz="2000" u="none" strike="noStrike" cap="none" dirty="0">
                          <a:latin typeface="Times New Roman" panose="02020603050405020304" pitchFamily="18" charset="0"/>
                          <a:cs typeface="Times New Roman" panose="02020603050405020304" pitchFamily="18" charset="0"/>
                        </a:rPr>
                        <a:t>Ability to think in abstract</a:t>
                      </a:r>
                      <a:endParaRPr sz="2000" dirty="0">
                        <a:latin typeface="Times New Roman" panose="02020603050405020304" pitchFamily="18" charset="0"/>
                        <a:cs typeface="Times New Roman" panose="02020603050405020304" pitchFamily="18" charset="0"/>
                      </a:endParaRPr>
                    </a:p>
                  </a:txBody>
                  <a:tcPr marL="91450" marR="91450" marT="45725" marB="45725">
                    <a:lnL w="12700" cmpd="sng">
                      <a:solidFill>
                        <a:prstClr val="black"/>
                      </a:solidFill>
                      <a:prstDash val="solid"/>
                    </a:lnL>
                    <a:lnR w="12700" cmpd="sng">
                      <a:solidFill>
                        <a:prstClr val="black"/>
                      </a:solidFill>
                      <a:prstDash val="solid"/>
                    </a:lnR>
                    <a:lnT w="12700" cmpd="sng">
                      <a:solidFill>
                        <a:prstClr val="black"/>
                      </a:solidFill>
                      <a:prstDash val="solid"/>
                    </a:lnT>
                    <a:lnB w="12700" cmpd="sng">
                      <a:solidFill>
                        <a:prstClr val="black"/>
                      </a:solid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320050">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lvl="0" indent="0" algn="just" rtl="0">
                        <a:spcBef>
                          <a:spcPts val="0"/>
                        </a:spcBef>
                        <a:spcAft>
                          <a:spcPts val="0"/>
                        </a:spcAft>
                        <a:buNone/>
                      </a:pPr>
                      <a:r>
                        <a:rPr lang="en-US" sz="2000" b="1" i="0" u="none" strike="noStrike" cap="none">
                          <a:solidFill>
                            <a:schemeClr val="dk1"/>
                          </a:solidFill>
                          <a:latin typeface="Times New Roman" panose="02020603050405020304" pitchFamily="18" charset="0"/>
                          <a:ea typeface="Calibri"/>
                          <a:cs typeface="Times New Roman" panose="02020603050405020304" pitchFamily="18" charset="0"/>
                          <a:sym typeface="Calibri"/>
                        </a:rPr>
                        <a:t>Diagnostic</a:t>
                      </a:r>
                      <a:endParaRPr sz="2000">
                        <a:latin typeface="Times New Roman" panose="02020603050405020304" pitchFamily="18" charset="0"/>
                        <a:cs typeface="Times New Roman" panose="02020603050405020304" pitchFamily="18" charset="0"/>
                      </a:endParaRPr>
                    </a:p>
                    <a:p>
                      <a:pPr marL="0" marR="0" lvl="0" indent="0" algn="just" rtl="0">
                        <a:spcBef>
                          <a:spcPts val="0"/>
                        </a:spcBef>
                        <a:spcAft>
                          <a:spcPts val="0"/>
                        </a:spcAft>
                        <a:buNone/>
                      </a:pPr>
                      <a:r>
                        <a:rPr lang="en-US" sz="2000" b="1" i="0" u="none" strike="noStrike" cap="none">
                          <a:solidFill>
                            <a:schemeClr val="dk1"/>
                          </a:solidFill>
                          <a:latin typeface="Times New Roman" panose="02020603050405020304" pitchFamily="18" charset="0"/>
                          <a:ea typeface="Calibri"/>
                          <a:cs typeface="Times New Roman" panose="02020603050405020304" pitchFamily="18" charset="0"/>
                          <a:sym typeface="Calibri"/>
                        </a:rPr>
                        <a:t>skills</a:t>
                      </a:r>
                      <a:endParaRPr sz="2000">
                        <a:latin typeface="Times New Roman" panose="02020603050405020304" pitchFamily="18" charset="0"/>
                        <a:cs typeface="Times New Roman" panose="02020603050405020304" pitchFamily="18" charset="0"/>
                      </a:endParaRPr>
                    </a:p>
                  </a:txBody>
                  <a:tcPr marL="91450" marR="91450" marT="45725" marB="45725">
                    <a:lnL w="12700" cmpd="sng">
                      <a:solidFill>
                        <a:prstClr val="black"/>
                      </a:solidFill>
                      <a:prstDash val="solid"/>
                    </a:lnL>
                    <a:lnR w="12700" cmpd="sng">
                      <a:solidFill>
                        <a:prstClr val="black"/>
                      </a:solidFill>
                      <a:prstDash val="solid"/>
                    </a:lnR>
                    <a:lnT w="12700" cmpd="sng">
                      <a:solidFill>
                        <a:prstClr val="black"/>
                      </a:solidFill>
                      <a:prstDash val="solid"/>
                    </a:lnT>
                    <a:lnB w="12700" cmpd="sng">
                      <a:solidFill>
                        <a:prstClr val="black"/>
                      </a:solid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marR="0" lvl="0" indent="0" algn="just" rtl="0">
                        <a:spcBef>
                          <a:spcPts val="0"/>
                        </a:spcBef>
                        <a:spcAft>
                          <a:spcPts val="0"/>
                        </a:spcAft>
                        <a:buNone/>
                      </a:pPr>
                      <a:r>
                        <a:rPr lang="en-US" sz="2000" u="none" strike="noStrike" cap="none" dirty="0">
                          <a:latin typeface="Times New Roman" panose="02020603050405020304" pitchFamily="18" charset="0"/>
                          <a:cs typeface="Times New Roman" panose="02020603050405020304" pitchFamily="18" charset="0"/>
                        </a:rPr>
                        <a:t>Ability to understand cause-and-effect relationships and to recognize the optimal solutions to the problem.</a:t>
                      </a:r>
                      <a:endParaRPr sz="2000" dirty="0">
                        <a:latin typeface="Times New Roman" panose="02020603050405020304" pitchFamily="18" charset="0"/>
                        <a:cs typeface="Times New Roman" panose="02020603050405020304" pitchFamily="18" charset="0"/>
                      </a:endParaRPr>
                    </a:p>
                  </a:txBody>
                  <a:tcPr marL="91450" marR="91450" marT="45725" marB="45725">
                    <a:lnL w="12700" cmpd="sng">
                      <a:solidFill>
                        <a:prstClr val="black"/>
                      </a:solidFill>
                      <a:prstDash val="solid"/>
                    </a:lnL>
                    <a:lnR w="12700" cmpd="sng">
                      <a:solidFill>
                        <a:prstClr val="black"/>
                      </a:solidFill>
                      <a:prstDash val="solid"/>
                    </a:lnR>
                    <a:lnT w="12700" cmpd="sng">
                      <a:solidFill>
                        <a:prstClr val="black"/>
                      </a:solidFill>
                      <a:prstDash val="solid"/>
                    </a:lnT>
                    <a:lnB w="12700" cmpd="sng">
                      <a:solidFill>
                        <a:prstClr val="black"/>
                      </a:solid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71894033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459842" y="683586"/>
            <a:ext cx="7165700" cy="523220"/>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Critical Managerial Skills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1FA98975-6D76-3E5B-C908-0EF672D83AC7}"/>
              </a:ext>
            </a:extLst>
          </p:cNvPr>
          <p:cNvSpPr txBox="1"/>
          <p:nvPr/>
        </p:nvSpPr>
        <p:spPr>
          <a:xfrm>
            <a:off x="825500" y="2216603"/>
            <a:ext cx="10541000" cy="3724096"/>
          </a:xfrm>
          <a:prstGeom prst="rect">
            <a:avLst/>
          </a:prstGeom>
          <a:noFill/>
        </p:spPr>
        <p:txBody>
          <a:bodyPr wrap="square" rtlCol="0">
            <a:spAutoFit/>
          </a:bodyPr>
          <a:lstStyle/>
          <a:p>
            <a:pPr>
              <a:lnSpc>
                <a:spcPct val="150000"/>
              </a:lnSpc>
            </a:pPr>
            <a:r>
              <a:rPr lang="en-US" sz="2400" b="1" dirty="0">
                <a:latin typeface="Times New Roman" panose="02020603050405020304" pitchFamily="18" charset="0"/>
                <a:cs typeface="Times New Roman" panose="02020603050405020304" pitchFamily="18" charset="0"/>
              </a:rPr>
              <a:t>Technical skills: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Technical skills involve skills that give the managers the ability and the knowledge to use a variety of techniques to achieve their objectives. These skills not only involve operating machines and software, production tools, and pieces of equipment but also the skills needed to boost sales, design different types of products and services, and market the services and the products.</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000" b="1" i="0" u="sng"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Example:</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285750" marR="0" lvl="0" indent="-285750" algn="just" defTabSz="914400" rtl="0" eaLnBrk="1" fontAlgn="auto" latinLnBrk="0" hangingPunct="1">
              <a:lnSpc>
                <a:spcPct val="100000"/>
              </a:lnSpc>
              <a:spcBef>
                <a:spcPts val="0"/>
              </a:spcBef>
              <a:spcAft>
                <a:spcPts val="0"/>
              </a:spcAft>
              <a:buClr>
                <a:prstClr val="black"/>
              </a:buClr>
              <a:buSzPts val="1800"/>
              <a:buFont typeface="Times New Roman"/>
              <a:buChar char="-"/>
              <a:tabLst/>
              <a:defRPr/>
            </a:pP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The chairman and CEO of Xerox cooperation, Ursula Burns, started her career as mechanical engineer</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285750" marR="0" lvl="0" indent="-285750" algn="just" defTabSz="914400" rtl="0" eaLnBrk="1" fontAlgn="auto" latinLnBrk="0" hangingPunct="1">
              <a:lnSpc>
                <a:spcPct val="100000"/>
              </a:lnSpc>
              <a:spcBef>
                <a:spcPts val="0"/>
              </a:spcBef>
              <a:spcAft>
                <a:spcPts val="0"/>
              </a:spcAft>
              <a:buClr>
                <a:prstClr val="black"/>
              </a:buClr>
              <a:buSzPts val="1800"/>
              <a:buFont typeface="Times New Roman"/>
              <a:buChar char="-"/>
              <a:tabLst/>
              <a:defRPr/>
            </a:pP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Manager with strong technical skills include Rex Tillerson (CEO of EXXON Mobil ) who stared his career as production engineer.</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8975672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459842" y="683586"/>
            <a:ext cx="7165700" cy="523220"/>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Critical Managerial Skills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1FA98975-6D76-3E5B-C908-0EF672D83AC7}"/>
              </a:ext>
            </a:extLst>
          </p:cNvPr>
          <p:cNvSpPr txBox="1"/>
          <p:nvPr/>
        </p:nvSpPr>
        <p:spPr>
          <a:xfrm>
            <a:off x="825500" y="2216603"/>
            <a:ext cx="10541000" cy="3724096"/>
          </a:xfrm>
          <a:prstGeom prst="rect">
            <a:avLst/>
          </a:prstGeom>
          <a:noFill/>
        </p:spPr>
        <p:txBody>
          <a:bodyPr wrap="square" rtlCol="0">
            <a:spAutoFit/>
          </a:bodyPr>
          <a:lstStyle/>
          <a:p>
            <a:pPr>
              <a:lnSpc>
                <a:spcPct val="150000"/>
              </a:lnSpc>
            </a:pPr>
            <a:r>
              <a:rPr lang="en-US" sz="2400" b="1" dirty="0">
                <a:latin typeface="Times New Roman" panose="02020603050405020304" pitchFamily="18" charset="0"/>
                <a:cs typeface="Times New Roman" panose="02020603050405020304" pitchFamily="18" charset="0"/>
              </a:rPr>
              <a:t>Interpersonal  skills: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The human or the interpersonal skills are the skills that present the managers’ ability to interact, work or relate effectively with people. These skills enable the managers to make use of human potential in the company and motivate the employees for better results.</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000" b="1" i="0" u="sng"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Examples :</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000" b="1" i="0" u="sng"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 </a:t>
            </a:r>
            <a:r>
              <a:rPr kumimoji="0" lang="en-US" sz="2000" b="1" i="0" u="sng"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Howard Schultz </a:t>
            </a: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is the CEO of Starbucks who is able to relate to employee by demonstrating respect and dignity. Schultz remains committed to providing health care benefits despite rising health care costs and has created educational opportunities for Starbucks partner. These qualities inspired others through out the organizations and make them work hard to help Starbucks reach its goals.</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0498841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459842" y="683586"/>
            <a:ext cx="7165700" cy="523220"/>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Critical Managerial Skills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1FA98975-6D76-3E5B-C908-0EF672D83AC7}"/>
              </a:ext>
            </a:extLst>
          </p:cNvPr>
          <p:cNvSpPr txBox="1"/>
          <p:nvPr/>
        </p:nvSpPr>
        <p:spPr>
          <a:xfrm>
            <a:off x="825500" y="2053014"/>
            <a:ext cx="10541000" cy="3724096"/>
          </a:xfrm>
          <a:prstGeom prst="rect">
            <a:avLst/>
          </a:prstGeom>
          <a:noFill/>
        </p:spPr>
        <p:txBody>
          <a:bodyPr wrap="square" rtlCol="0">
            <a:spAutoFit/>
          </a:bodyPr>
          <a:lstStyle/>
          <a:p>
            <a:pPr>
              <a:lnSpc>
                <a:spcPct val="150000"/>
              </a:lnSpc>
            </a:pPr>
            <a:r>
              <a:rPr lang="en-US" sz="2400" b="1" dirty="0">
                <a:latin typeface="Times New Roman" panose="02020603050405020304" pitchFamily="18" charset="0"/>
                <a:cs typeface="Times New Roman" panose="02020603050405020304" pitchFamily="18" charset="0"/>
              </a:rPr>
              <a:t>Conceptual skills: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These involve the skills of the managers present in terms of the knowledge and ability for abstract thinking and formulating ideas. The manager is able to see an entire concept, analyze and diagnose a problem, and find creative solutions. This helps the manager to effectively predict hurdles their department or the business as a whole may face (big picture).</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US" sz="2000" b="1" i="0" u="sng"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br>
            <a:r>
              <a:rPr kumimoji="0" lang="en-US" sz="2000" b="1" i="0" u="sng"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Examples :</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 After Steve Woznick , and Steve Jobs built their own small computer for their design in garage, Woznick essentially saw new toy they could be tinker with. That should start a company to sell computer, the result ?  </a:t>
            </a:r>
            <a:r>
              <a:rPr kumimoji="0" lang="en-US" sz="2000" b="1"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Apple</a:t>
            </a: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  In subsequent years, Jobs also used his conceptual skills to identify to potential in digital media technology leading to the introduction of such product like </a:t>
            </a:r>
            <a:r>
              <a:rPr kumimoji="0" lang="en-US" sz="2000" b="1"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iPad</a:t>
            </a: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9305591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459842" y="683586"/>
            <a:ext cx="7165700" cy="523220"/>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Critical Managerial Skills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1FA98975-6D76-3E5B-C908-0EF672D83AC7}"/>
              </a:ext>
            </a:extLst>
          </p:cNvPr>
          <p:cNvSpPr txBox="1"/>
          <p:nvPr/>
        </p:nvSpPr>
        <p:spPr>
          <a:xfrm>
            <a:off x="708692" y="1814481"/>
            <a:ext cx="10541000" cy="4339650"/>
          </a:xfrm>
          <a:prstGeom prst="rect">
            <a:avLst/>
          </a:prstGeom>
          <a:noFill/>
        </p:spPr>
        <p:txBody>
          <a:bodyPr wrap="square" rtlCol="0">
            <a:spAutoFit/>
          </a:bodyPr>
          <a:lstStyle/>
          <a:p>
            <a:pPr>
              <a:lnSpc>
                <a:spcPct val="150000"/>
              </a:lnSpc>
            </a:pPr>
            <a:r>
              <a:rPr lang="en-US" sz="2400" b="1" dirty="0">
                <a:latin typeface="Times New Roman" panose="02020603050405020304" pitchFamily="18" charset="0"/>
                <a:cs typeface="Times New Roman" panose="02020603050405020304" pitchFamily="18" charset="0"/>
              </a:rPr>
              <a:t>Diagnostic skills: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Diagnostic skills go almost hand-in-hand with the conceptual skills listed above. While conceptual skills are used to better </a:t>
            </a:r>
            <a:r>
              <a:rPr kumimoji="0" lang="en-US" sz="2000" b="1"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understand</a:t>
            </a: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 a problem, diagnostic skills are used </a:t>
            </a:r>
            <a:r>
              <a:rPr kumimoji="0" lang="en-US" sz="2000" b="1"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to find a way </a:t>
            </a: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to effectively solve the problem. In this way, diagnostic skills and conceptual skills are </a:t>
            </a:r>
            <a:r>
              <a:rPr kumimoji="0" lang="en-US" sz="2000" b="1"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two sides of the same managerial coin.</a:t>
            </a: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 Of course, diagnostic skills aren't only used to help find solutions to difficult problems. Any issue that crops up at a workplace can be easier to deal with when a manager has strong diagnostic skills. The key is to develop the ability to use these skills quickly and without the need for long deliberation.</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Examples :</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 When Ed Whitacre was CEO of SBC he recognized that although SBC performs well in communication market  it lacked of strong brand name in business environment. SBC would buy AT&amp;T ( for 16 billion) after completing acquisition the company changed its name from SBC to AT&amp;T .</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0938308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459842" y="683586"/>
            <a:ext cx="7165700" cy="523220"/>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Human Resources Management (HRM)</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1FA98975-6D76-3E5B-C908-0EF672D83AC7}"/>
              </a:ext>
            </a:extLst>
          </p:cNvPr>
          <p:cNvSpPr txBox="1"/>
          <p:nvPr/>
        </p:nvSpPr>
        <p:spPr>
          <a:xfrm>
            <a:off x="772192" y="2214565"/>
            <a:ext cx="10541000" cy="2862322"/>
          </a:xfrm>
          <a:prstGeom prst="rect">
            <a:avLst/>
          </a:prstGeom>
          <a:noFill/>
        </p:spPr>
        <p:txBody>
          <a:bodyPr wrap="square" rtlCol="0">
            <a:spAutoFit/>
          </a:bodyPr>
          <a:lstStyle/>
          <a:p>
            <a:pPr marL="283464" marR="0" indent="-283464" algn="just" rtl="0" eaLnBrk="1" fontAlgn="t" latinLnBrk="0" hangingPunct="1">
              <a:lnSpc>
                <a:spcPct val="150000"/>
              </a:lnSpc>
              <a:spcBef>
                <a:spcPts val="0"/>
              </a:spcBef>
              <a:spcAft>
                <a:spcPts val="0"/>
              </a:spcAft>
              <a:buClr>
                <a:schemeClr val="dk1"/>
              </a:buClr>
              <a:buSzPts val="1800"/>
              <a:buFont typeface="Noto Sans Symbols"/>
              <a:buChar char="▪"/>
            </a:pPr>
            <a:r>
              <a:rPr lang="en-US" sz="2000" b="1" i="0" u="none" strike="noStrike"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Human Resources Management (HRM):</a:t>
            </a:r>
            <a:endParaRPr lang="en-US" sz="2000" b="0" i="0" u="none" strike="noStrike" dirty="0">
              <a:effectLst/>
              <a:latin typeface="Times New Roman" panose="02020603050405020304" pitchFamily="18" charset="0"/>
              <a:cs typeface="Times New Roman" panose="02020603050405020304" pitchFamily="18" charset="0"/>
            </a:endParaRPr>
          </a:p>
          <a:p>
            <a:pPr marL="0" marR="0" indent="0" algn="just" rtl="0" eaLnBrk="1" fontAlgn="t" latinLnBrk="0" hangingPunct="1">
              <a:lnSpc>
                <a:spcPct val="150000"/>
              </a:lnSpc>
              <a:spcBef>
                <a:spcPts val="0"/>
              </a:spcBef>
              <a:spcAft>
                <a:spcPts val="0"/>
              </a:spcAft>
            </a:pPr>
            <a:r>
              <a:rPr lang="en-US" sz="2000" b="0" i="0" u="none" strike="noStrike"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 The set of organizational activities directed at attracting, developing, and maintaining an                             active workforce.</a:t>
            </a:r>
            <a:endParaRPr lang="en-US" sz="2000" b="0" i="0" u="none" strike="noStrike" dirty="0">
              <a:effectLst/>
              <a:latin typeface="Times New Roman" panose="02020603050405020304" pitchFamily="18" charset="0"/>
              <a:cs typeface="Times New Roman" panose="02020603050405020304" pitchFamily="18" charset="0"/>
            </a:endParaRPr>
          </a:p>
          <a:p>
            <a:pPr marL="283464" marR="0" indent="-283464" algn="just" rtl="0" eaLnBrk="1" fontAlgn="t" latinLnBrk="0" hangingPunct="1">
              <a:lnSpc>
                <a:spcPct val="150000"/>
              </a:lnSpc>
              <a:spcBef>
                <a:spcPts val="0"/>
              </a:spcBef>
              <a:spcAft>
                <a:spcPts val="0"/>
              </a:spcAft>
            </a:pPr>
            <a:r>
              <a:rPr lang="en-US" sz="2000" b="1" i="0" u="none" strike="noStrike"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Questions OB helps HR managers to answer</a:t>
            </a:r>
            <a:endParaRPr lang="en-US" sz="2000" b="0" i="0" u="none" strike="noStrike" dirty="0">
              <a:effectLst/>
              <a:latin typeface="Times New Roman" panose="02020603050405020304" pitchFamily="18" charset="0"/>
              <a:cs typeface="Times New Roman" panose="02020603050405020304" pitchFamily="18" charset="0"/>
            </a:endParaRPr>
          </a:p>
          <a:p>
            <a:pPr marL="0" marR="0" indent="0" algn="just" rtl="0" eaLnBrk="1" fontAlgn="t" latinLnBrk="0" hangingPunct="1">
              <a:lnSpc>
                <a:spcPct val="150000"/>
              </a:lnSpc>
              <a:spcBef>
                <a:spcPts val="0"/>
              </a:spcBef>
              <a:spcAft>
                <a:spcPts val="0"/>
              </a:spcAft>
            </a:pPr>
            <a:r>
              <a:rPr lang="en-US" sz="2000" b="1" i="0" u="none" strike="noStrike"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b="0" i="0" u="none" strike="noStrike"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 which applicants should be hired ?</a:t>
            </a:r>
            <a:endParaRPr lang="en-US" sz="2000" b="0" i="0" u="none" strike="noStrike" dirty="0">
              <a:effectLst/>
              <a:latin typeface="Times New Roman" panose="02020603050405020304" pitchFamily="18" charset="0"/>
              <a:cs typeface="Times New Roman" panose="02020603050405020304" pitchFamily="18" charset="0"/>
            </a:endParaRPr>
          </a:p>
          <a:p>
            <a:pPr marL="0" marR="0" indent="0" algn="just" rtl="0" eaLnBrk="1" fontAlgn="t" latinLnBrk="0" hangingPunct="1">
              <a:lnSpc>
                <a:spcPct val="150000"/>
              </a:lnSpc>
              <a:spcBef>
                <a:spcPts val="0"/>
              </a:spcBef>
              <a:spcAft>
                <a:spcPts val="0"/>
              </a:spcAft>
            </a:pPr>
            <a:r>
              <a:rPr lang="en-US" sz="2000" b="0" i="0" u="none" strike="noStrike"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  which rewards will be motivating than others? </a:t>
            </a:r>
            <a:endParaRPr lang="en-US" sz="2000" b="0" i="0" u="none" strike="noStrike" dirty="0">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5844415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459842" y="683586"/>
            <a:ext cx="7165700" cy="523220"/>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Human Resources Management (HRM)</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1FA98975-6D76-3E5B-C908-0EF672D83AC7}"/>
              </a:ext>
            </a:extLst>
          </p:cNvPr>
          <p:cNvSpPr txBox="1"/>
          <p:nvPr/>
        </p:nvSpPr>
        <p:spPr>
          <a:xfrm>
            <a:off x="617280" y="2794356"/>
            <a:ext cx="10541000" cy="1477328"/>
          </a:xfrm>
          <a:prstGeom prst="rect">
            <a:avLst/>
          </a:prstGeom>
          <a:noFill/>
        </p:spPr>
        <p:txBody>
          <a:bodyPr wrap="square" rtlCol="0">
            <a:spAutoFit/>
          </a:bodyPr>
          <a:lstStyle/>
          <a:p>
            <a:pPr marL="283464" marR="0" indent="-283464" algn="just" rtl="0" eaLnBrk="1" fontAlgn="t" latinLnBrk="0" hangingPunct="1">
              <a:lnSpc>
                <a:spcPct val="150000"/>
              </a:lnSpc>
              <a:spcBef>
                <a:spcPts val="0"/>
              </a:spcBef>
              <a:spcAft>
                <a:spcPts val="0"/>
              </a:spcAft>
              <a:buClr>
                <a:schemeClr val="dk1"/>
              </a:buClr>
              <a:buSzPts val="1800"/>
              <a:buFont typeface="Noto Sans Symbols"/>
              <a:buChar char="▪"/>
            </a:pPr>
            <a:r>
              <a:rPr kumimoji="0" lang="en-US" sz="2000" b="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Human resource management can be defined as – </a:t>
            </a:r>
            <a:r>
              <a:rPr kumimoji="0" lang="en-US" sz="2000" b="1" i="1"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 employing people, developing &amp; utilizing their resources, maintaining and compensating their services in tune with the job and organizational requirements</a:t>
            </a:r>
            <a:r>
              <a:rPr kumimoji="0" lang="en-US" sz="2000" b="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a:t>
            </a:r>
            <a:endParaRPr lang="en-US" sz="2000" b="0" i="0" u="none" strike="noStrike" dirty="0">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0655990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459842" y="683586"/>
            <a:ext cx="7165700" cy="523220"/>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Human Resources Management (HRM)</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Google Shape;578;p36">
            <a:extLst>
              <a:ext uri="{FF2B5EF4-FFF2-40B4-BE49-F238E27FC236}">
                <a16:creationId xmlns:a16="http://schemas.microsoft.com/office/drawing/2014/main" id="{1A1A1F8E-7362-625C-1EF4-91E8C4B689C7}"/>
              </a:ext>
            </a:extLst>
          </p:cNvPr>
          <p:cNvPicPr preferRelativeResize="0"/>
          <p:nvPr/>
        </p:nvPicPr>
        <p:blipFill rotWithShape="1">
          <a:blip r:embed="rId3">
            <a:alphaModFix/>
          </a:blip>
          <a:srcRect/>
          <a:stretch/>
        </p:blipFill>
        <p:spPr>
          <a:xfrm>
            <a:off x="1153149" y="2357211"/>
            <a:ext cx="9963141" cy="3326272"/>
          </a:xfrm>
          <a:prstGeom prst="rect">
            <a:avLst/>
          </a:prstGeom>
          <a:noFill/>
          <a:ln>
            <a:noFill/>
          </a:ln>
        </p:spPr>
      </p:pic>
    </p:spTree>
    <p:extLst>
      <p:ext uri="{BB962C8B-B14F-4D97-AF65-F5344CB8AC3E}">
        <p14:creationId xmlns:p14="http://schemas.microsoft.com/office/powerpoint/2010/main" val="143727101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459842" y="683586"/>
            <a:ext cx="7165700" cy="523220"/>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Human Resources Management (HRM)</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1FA98975-6D76-3E5B-C908-0EF672D83AC7}"/>
              </a:ext>
            </a:extLst>
          </p:cNvPr>
          <p:cNvSpPr txBox="1"/>
          <p:nvPr/>
        </p:nvSpPr>
        <p:spPr>
          <a:xfrm>
            <a:off x="753140" y="2095405"/>
            <a:ext cx="10541000" cy="3539430"/>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
                <a:prstClr val="black"/>
              </a:buClr>
              <a:buSzPts val="1800"/>
              <a:buFont typeface="Times New Roman"/>
              <a:buNone/>
              <a:tabLst/>
              <a:defRPr/>
            </a:pPr>
            <a:r>
              <a:rPr kumimoji="0" lang="en-US" sz="2400" b="1" i="0" u="sng"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Nature of HRM:</a:t>
            </a:r>
            <a:endParaRPr kumimoji="0" lang="en-US" sz="24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
                <a:prstClr val="black"/>
              </a:buClr>
              <a:buSzPts val="1800"/>
              <a:buFont typeface="Calibri"/>
              <a:buNone/>
              <a:tabLst/>
              <a:defRPr/>
            </a:pPr>
            <a:endParaRPr kumimoji="0" lang="en-US" sz="2000" b="1" i="0" u="sng"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endParaRPr>
          </a:p>
          <a:p>
            <a:pPr marL="285750" marR="0" lvl="0" indent="-285750" algn="l" defTabSz="914400" rtl="0" eaLnBrk="1" fontAlgn="auto" latinLnBrk="0" hangingPunct="1">
              <a:lnSpc>
                <a:spcPct val="100000"/>
              </a:lnSpc>
              <a:spcBef>
                <a:spcPts val="0"/>
              </a:spcBef>
              <a:spcAft>
                <a:spcPts val="0"/>
              </a:spcAft>
              <a:buClr>
                <a:prstClr val="black"/>
              </a:buClr>
              <a:buSzPts val="1800"/>
              <a:buFont typeface="Noto Sans Symbols"/>
              <a:buChar char="▪"/>
              <a:tabLst/>
              <a:defRPr/>
            </a:pPr>
            <a:r>
              <a:rPr kumimoji="0" lang="en-US" sz="2000" b="1"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Inherent part of management- </a:t>
            </a: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selecting people, training, motivating, appraising their performance for improving their quality.</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285750" marR="0" lvl="0" indent="-285750" algn="l" defTabSz="914400" rtl="0" eaLnBrk="1" fontAlgn="auto" latinLnBrk="0" hangingPunct="1">
              <a:lnSpc>
                <a:spcPct val="100000"/>
              </a:lnSpc>
              <a:spcBef>
                <a:spcPts val="0"/>
              </a:spcBef>
              <a:spcAft>
                <a:spcPts val="0"/>
              </a:spcAft>
              <a:buClr>
                <a:prstClr val="black"/>
              </a:buClr>
              <a:buSzPts val="1800"/>
              <a:buFont typeface="Noto Sans Symbols"/>
              <a:buChar char="▪"/>
              <a:tabLst/>
              <a:defRPr/>
            </a:pPr>
            <a:r>
              <a:rPr kumimoji="0" lang="en-US" sz="2000" b="1"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 Pervasive function</a:t>
            </a: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-present in all levels of mg in an organization</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285750" marR="0" lvl="0" indent="-285750" algn="l" defTabSz="914400" rtl="0" eaLnBrk="1" fontAlgn="auto" latinLnBrk="0" hangingPunct="1">
              <a:lnSpc>
                <a:spcPct val="100000"/>
              </a:lnSpc>
              <a:spcBef>
                <a:spcPts val="0"/>
              </a:spcBef>
              <a:spcAft>
                <a:spcPts val="0"/>
              </a:spcAft>
              <a:buClr>
                <a:prstClr val="black"/>
              </a:buClr>
              <a:buSzPts val="1800"/>
              <a:buFont typeface="Noto Sans Symbols"/>
              <a:buChar char="▪"/>
              <a:tabLst/>
              <a:defRPr/>
            </a:pPr>
            <a:r>
              <a:rPr kumimoji="0" lang="en-US" sz="2000" b="1"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 Action oriented-</a:t>
            </a: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solve problem through rational(balanced) policies rather than record keeping</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285750" marR="0" lvl="0" indent="-285750" algn="l" defTabSz="914400" rtl="0" eaLnBrk="1" fontAlgn="auto" latinLnBrk="0" hangingPunct="1">
              <a:lnSpc>
                <a:spcPct val="100000"/>
              </a:lnSpc>
              <a:spcBef>
                <a:spcPts val="0"/>
              </a:spcBef>
              <a:spcAft>
                <a:spcPts val="0"/>
              </a:spcAft>
              <a:buClr>
                <a:prstClr val="black"/>
              </a:buClr>
              <a:buSzPts val="1800"/>
              <a:buFont typeface="Noto Sans Symbols"/>
              <a:buChar char="▪"/>
              <a:tabLst/>
              <a:defRPr/>
            </a:pPr>
            <a:r>
              <a:rPr kumimoji="0" lang="en-US" sz="2000" b="1"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 People oriented</a:t>
            </a: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-HRM is all about people at work. Assign jobs, produce results, reward, motivate them towards improvements in productivity</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285750" marR="0" lvl="0" indent="-285750" algn="l" defTabSz="914400" rtl="0" eaLnBrk="1" fontAlgn="auto" latinLnBrk="0" hangingPunct="1">
              <a:lnSpc>
                <a:spcPct val="100000"/>
              </a:lnSpc>
              <a:spcBef>
                <a:spcPts val="0"/>
              </a:spcBef>
              <a:spcAft>
                <a:spcPts val="0"/>
              </a:spcAft>
              <a:buClr>
                <a:prstClr val="black"/>
              </a:buClr>
              <a:buSzPts val="1800"/>
              <a:buFont typeface="Noto Sans Symbols"/>
              <a:buChar char="▪"/>
              <a:tabLst/>
              <a:defRPr/>
            </a:pPr>
            <a:r>
              <a:rPr kumimoji="0" lang="en-US" sz="2000" b="1"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 Future oriented- </a:t>
            </a: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Effective HRM helps organization meet its goals</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285750" marR="0" lvl="0" indent="-285750" algn="l" defTabSz="914400" rtl="0" eaLnBrk="1" fontAlgn="auto" latinLnBrk="0" hangingPunct="1">
              <a:lnSpc>
                <a:spcPct val="100000"/>
              </a:lnSpc>
              <a:spcBef>
                <a:spcPts val="0"/>
              </a:spcBef>
              <a:spcAft>
                <a:spcPts val="0"/>
              </a:spcAft>
              <a:buClr>
                <a:prstClr val="black"/>
              </a:buClr>
              <a:buSzPts val="1800"/>
              <a:buFont typeface="Noto Sans Symbols"/>
              <a:buChar char="▪"/>
              <a:tabLst/>
              <a:defRPr/>
            </a:pPr>
            <a:r>
              <a:rPr kumimoji="0" lang="en-US" sz="2000" b="1"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 Development oriented</a:t>
            </a: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-HRM develops full potential of employees through reward, training, job rotation.</a:t>
            </a:r>
            <a:endParaRPr kumimoji="0" lang="en-US" sz="2000" b="1" i="0" u="sng"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endParaRPr>
          </a:p>
        </p:txBody>
      </p:sp>
    </p:spTree>
    <p:extLst>
      <p:ext uri="{BB962C8B-B14F-4D97-AF65-F5344CB8AC3E}">
        <p14:creationId xmlns:p14="http://schemas.microsoft.com/office/powerpoint/2010/main" val="165803058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459842" y="683586"/>
            <a:ext cx="7165700" cy="523220"/>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Human Resources Management (HRM)</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1FA98975-6D76-3E5B-C908-0EF672D83AC7}"/>
              </a:ext>
            </a:extLst>
          </p:cNvPr>
          <p:cNvSpPr txBox="1"/>
          <p:nvPr/>
        </p:nvSpPr>
        <p:spPr>
          <a:xfrm>
            <a:off x="753140" y="2095405"/>
            <a:ext cx="10541000" cy="3231654"/>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
                <a:prstClr val="black"/>
              </a:buClr>
              <a:buSzPts val="1800"/>
              <a:buFont typeface="Times New Roman"/>
              <a:buNone/>
              <a:tabLst/>
              <a:defRPr/>
            </a:pPr>
            <a:r>
              <a:rPr kumimoji="0" lang="en-US" sz="2400" b="1" i="0" u="sng"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Nature of HRM:</a:t>
            </a:r>
            <a:endParaRPr kumimoji="0" lang="en-US" sz="24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
                <a:prstClr val="black"/>
              </a:buClr>
              <a:buSzPts val="1800"/>
              <a:buFont typeface="Calibri"/>
              <a:buNone/>
              <a:tabLst/>
              <a:defRPr/>
            </a:pPr>
            <a:endParaRPr kumimoji="0" lang="en-US" sz="2000" b="1" i="0" u="sng"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endParaRPr>
          </a:p>
          <a:p>
            <a:pPr marL="285750" marR="0" lvl="0" indent="-285750" algn="l" defTabSz="914400" rtl="0" eaLnBrk="1" fontAlgn="auto" latinLnBrk="0" hangingPunct="1">
              <a:lnSpc>
                <a:spcPct val="100000"/>
              </a:lnSpc>
              <a:spcBef>
                <a:spcPts val="0"/>
              </a:spcBef>
              <a:spcAft>
                <a:spcPts val="0"/>
              </a:spcAft>
              <a:buClr>
                <a:prstClr val="black"/>
              </a:buClr>
              <a:buSzPts val="1800"/>
              <a:buFont typeface="Noto Sans Symbols"/>
              <a:buChar char="▪"/>
              <a:tabLst/>
              <a:defRPr/>
            </a:pPr>
            <a:r>
              <a:rPr kumimoji="0" lang="en-US" sz="2000" b="1"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Integrating mechanism</a:t>
            </a: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 HRM maintains cordial relationship between people working at various levels in organization.</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285750" marR="0" lvl="0" indent="-285750" algn="l" defTabSz="914400" rtl="0" eaLnBrk="1" fontAlgn="auto" latinLnBrk="0" hangingPunct="1">
              <a:lnSpc>
                <a:spcPct val="100000"/>
              </a:lnSpc>
              <a:spcBef>
                <a:spcPts val="0"/>
              </a:spcBef>
              <a:spcAft>
                <a:spcPts val="0"/>
              </a:spcAft>
              <a:buClr>
                <a:prstClr val="black"/>
              </a:buClr>
              <a:buSzPts val="1800"/>
              <a:buFont typeface="Noto Sans Symbols"/>
              <a:buChar char="▪"/>
              <a:tabLst/>
              <a:defRPr/>
            </a:pPr>
            <a:r>
              <a:rPr kumimoji="0" lang="en-US" sz="2000" b="1"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 Comprehensive function</a:t>
            </a: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 Workforce signifies people working at all levels, HRM differs with form &amp; shape but the basic objective of effective utilization of human resource remains the same.</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285750" marR="0" lvl="0" indent="-285750" algn="l" defTabSz="914400" rtl="0" eaLnBrk="1" fontAlgn="auto" latinLnBrk="0" hangingPunct="1">
              <a:lnSpc>
                <a:spcPct val="100000"/>
              </a:lnSpc>
              <a:spcBef>
                <a:spcPts val="0"/>
              </a:spcBef>
              <a:spcAft>
                <a:spcPts val="0"/>
              </a:spcAft>
              <a:buClr>
                <a:prstClr val="black"/>
              </a:buClr>
              <a:buSzPts val="1800"/>
              <a:buFont typeface="Noto Sans Symbols"/>
              <a:buChar char="▪"/>
              <a:tabLst/>
              <a:defRPr/>
            </a:pPr>
            <a:r>
              <a:rPr kumimoji="0" lang="en-US" sz="2000" b="1"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Continuous function</a:t>
            </a: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 HRM is not a one shot deal it requires constant awareness and alertness of human relations in every day operation.</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285750" marR="0" lvl="0" indent="-285750" algn="l" defTabSz="914400" rtl="0" eaLnBrk="1" fontAlgn="auto" latinLnBrk="0" hangingPunct="1">
              <a:lnSpc>
                <a:spcPct val="100000"/>
              </a:lnSpc>
              <a:spcBef>
                <a:spcPts val="0"/>
              </a:spcBef>
              <a:spcAft>
                <a:spcPts val="0"/>
              </a:spcAft>
              <a:buClr>
                <a:prstClr val="black"/>
              </a:buClr>
              <a:buSzPts val="1800"/>
              <a:buFont typeface="Noto Sans Symbols"/>
              <a:buChar char="▪"/>
              <a:tabLst/>
              <a:defRPr/>
            </a:pPr>
            <a:r>
              <a:rPr kumimoji="0" lang="en-US" sz="2000" b="1"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 Based on human relation</a:t>
            </a: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 Every person has different need, perception and expectations. The manger should give due attention to these factors. </a:t>
            </a:r>
            <a:endParaRPr kumimoji="0" lang="en-US" sz="2000" b="1" i="0" u="sng"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endParaRPr>
          </a:p>
        </p:txBody>
      </p:sp>
    </p:spTree>
    <p:extLst>
      <p:ext uri="{BB962C8B-B14F-4D97-AF65-F5344CB8AC3E}">
        <p14:creationId xmlns:p14="http://schemas.microsoft.com/office/powerpoint/2010/main" val="264236734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459842" y="683586"/>
            <a:ext cx="7165700" cy="523220"/>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Human Resources Management (HRM)</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1FA98975-6D76-3E5B-C908-0EF672D83AC7}"/>
              </a:ext>
            </a:extLst>
          </p:cNvPr>
          <p:cNvSpPr txBox="1"/>
          <p:nvPr/>
        </p:nvSpPr>
        <p:spPr>
          <a:xfrm>
            <a:off x="753140" y="2095405"/>
            <a:ext cx="10541000" cy="2893100"/>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
                <a:prstClr val="black"/>
              </a:buClr>
              <a:buSzPts val="1800"/>
              <a:buFont typeface="Calibri"/>
              <a:buNone/>
              <a:tabLst/>
              <a:defRPr/>
            </a:pPr>
            <a:endParaRPr kumimoji="0" lang="en-US" sz="1800" b="1" i="0" u="sng" strike="noStrike" kern="1200" cap="none" spc="0" normalizeH="0" baseline="0" noProof="0" dirty="0">
              <a:ln>
                <a:noFill/>
              </a:ln>
              <a:solidFill>
                <a:prstClr val="black"/>
              </a:solidFill>
              <a:effectLst/>
              <a:uLnTx/>
              <a:uFillTx/>
              <a:latin typeface="Times New Roman"/>
              <a:ea typeface="Times New Roman"/>
              <a:cs typeface="Times New Roman"/>
              <a:sym typeface="Times New Roman"/>
            </a:endParaRPr>
          </a:p>
          <a:p>
            <a:pPr marL="0" marR="0" lvl="0" indent="0" algn="just" defTabSz="914400" rtl="0" eaLnBrk="1" fontAlgn="auto" latinLnBrk="0" hangingPunct="1">
              <a:lnSpc>
                <a:spcPct val="100000"/>
              </a:lnSpc>
              <a:spcBef>
                <a:spcPts val="0"/>
              </a:spcBef>
              <a:spcAft>
                <a:spcPts val="0"/>
              </a:spcAft>
              <a:buClr>
                <a:prstClr val="black"/>
              </a:buClr>
              <a:buSzPts val="1800"/>
              <a:buFont typeface="Times New Roman"/>
              <a:buNone/>
              <a:tabLst/>
              <a:defRPr/>
            </a:pPr>
            <a:r>
              <a:rPr kumimoji="0" lang="en-US" sz="2400" b="1" i="0" u="sng"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Example</a:t>
            </a:r>
            <a:r>
              <a:rPr kumimoji="0" lang="en-US" sz="1800" b="1" i="0" u="sng"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just" defTabSz="914400" rtl="0" eaLnBrk="1" fontAlgn="auto" latinLnBrk="0" hangingPunct="1">
              <a:lnSpc>
                <a:spcPct val="100000"/>
              </a:lnSpc>
              <a:spcBef>
                <a:spcPts val="0"/>
              </a:spcBef>
              <a:spcAft>
                <a:spcPts val="0"/>
              </a:spcAft>
              <a:buClr>
                <a:prstClr val="black"/>
              </a:buClr>
              <a:buSzPts val="1800"/>
              <a:buFont typeface="Noto Sans Symbols"/>
              <a:buChar char="▪"/>
              <a:tabLst/>
              <a:defRPr/>
            </a:pP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Recent years announcement by Walmart. In early of 2015 the firm  began giving pay raises to 500,000$ workers. At the same time the company indicated that it was changing the method it to hire and train new employees. The managers expect that the higher wags and the new HR practices will enable the company to better hire new employees and retain the existing one.</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285750" marR="0" lvl="0" indent="-171450" algn="just" defTabSz="914400" rtl="0" eaLnBrk="1" fontAlgn="auto" latinLnBrk="0" hangingPunct="1">
              <a:lnSpc>
                <a:spcPct val="100000"/>
              </a:lnSpc>
              <a:spcBef>
                <a:spcPts val="0"/>
              </a:spcBef>
              <a:spcAft>
                <a:spcPts val="0"/>
              </a:spcAft>
              <a:buClr>
                <a:prstClr val="black"/>
              </a:buClr>
              <a:buSzPts val="1800"/>
              <a:buFont typeface="Noto Sans Symbols"/>
              <a:buNone/>
              <a:tabLst/>
              <a:defRPr/>
            </a:pP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endParaRPr>
          </a:p>
          <a:p>
            <a:pPr marL="285750" marR="0" lvl="0" indent="-285750" algn="l" defTabSz="914400" rtl="0" eaLnBrk="1" fontAlgn="auto" latinLnBrk="0" hangingPunct="1">
              <a:lnSpc>
                <a:spcPct val="100000"/>
              </a:lnSpc>
              <a:spcBef>
                <a:spcPts val="0"/>
              </a:spcBef>
              <a:spcAft>
                <a:spcPts val="0"/>
              </a:spcAft>
              <a:buClr>
                <a:prstClr val="black"/>
              </a:buClr>
              <a:buSzPts val="1800"/>
              <a:buFont typeface="Noto Sans Symbols"/>
              <a:buChar char="▪"/>
              <a:tabLst/>
              <a:defRPr/>
            </a:pP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Hence this significant and expense decision by Walmart had its origin in theories and researches from OB and will be implemented by HRM </a:t>
            </a:r>
            <a:endParaRPr kumimoji="0" lang="en-US" sz="2000" b="1" i="0" u="sng"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endParaRPr>
          </a:p>
        </p:txBody>
      </p:sp>
    </p:spTree>
    <p:extLst>
      <p:ext uri="{BB962C8B-B14F-4D97-AF65-F5344CB8AC3E}">
        <p14:creationId xmlns:p14="http://schemas.microsoft.com/office/powerpoint/2010/main" val="14676311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459842" y="683586"/>
            <a:ext cx="7165700" cy="954107"/>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The strategic context of organizational behavior: </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1FA98975-6D76-3E5B-C908-0EF672D83AC7}"/>
              </a:ext>
            </a:extLst>
          </p:cNvPr>
          <p:cNvSpPr txBox="1"/>
          <p:nvPr/>
        </p:nvSpPr>
        <p:spPr>
          <a:xfrm>
            <a:off x="753140" y="2095405"/>
            <a:ext cx="10541000" cy="3447098"/>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
                <a:prstClr val="black"/>
              </a:buClr>
              <a:buSzPts val="1800"/>
              <a:buFont typeface="Calibri"/>
              <a:buNone/>
              <a:tabLst/>
              <a:defRPr/>
            </a:pPr>
            <a:endParaRPr kumimoji="0" lang="en-US" sz="1800" b="1" i="0" u="sng" strike="noStrike" kern="1200" cap="none" spc="0" normalizeH="0" baseline="0" noProof="0" dirty="0">
              <a:ln>
                <a:noFill/>
              </a:ln>
              <a:solidFill>
                <a:prstClr val="black"/>
              </a:solidFill>
              <a:effectLst/>
              <a:uLnTx/>
              <a:uFillTx/>
              <a:latin typeface="Times New Roman"/>
              <a:ea typeface="Times New Roman"/>
              <a:cs typeface="Times New Roman"/>
              <a:sym typeface="Times New Roman"/>
            </a:endParaRPr>
          </a:p>
          <a:p>
            <a:pPr marL="285750" marR="0" lvl="0" indent="-285750" algn="just" defTabSz="914400" rtl="0" eaLnBrk="1" fontAlgn="auto" latinLnBrk="0" hangingPunct="1">
              <a:lnSpc>
                <a:spcPct val="100000"/>
              </a:lnSpc>
              <a:spcBef>
                <a:spcPts val="0"/>
              </a:spcBef>
              <a:spcAft>
                <a:spcPts val="0"/>
              </a:spcAft>
              <a:buClr>
                <a:prstClr val="black"/>
              </a:buClr>
              <a:buSzPts val="1800"/>
              <a:buFont typeface="Noto Sans Symbols"/>
              <a:buChar char="▪"/>
              <a:tabLst/>
              <a:defRPr/>
            </a:pP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Successful business strategy are grounded in creating and maintaining  sustainable </a:t>
            </a:r>
            <a:r>
              <a:rPr kumimoji="0" lang="en-US" sz="2000" b="1" i="1"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competitive advantages, </a:t>
            </a: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which exists any time an organization has an edge over rivals in attracting customers and defending it self against competitions.</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
                <a:prstClr val="black"/>
              </a:buClr>
              <a:buSzPts val="1800"/>
              <a:buFont typeface="Noto Sans Symbols"/>
              <a:buNone/>
              <a:tabLst/>
              <a:defRPr/>
            </a:pP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endParaRPr>
          </a:p>
          <a:p>
            <a:pPr marL="285750" marR="0" lvl="0" indent="-285750" algn="just" defTabSz="914400" rtl="0" eaLnBrk="1" fontAlgn="auto" latinLnBrk="0" hangingPunct="1">
              <a:lnSpc>
                <a:spcPct val="100000"/>
              </a:lnSpc>
              <a:spcBef>
                <a:spcPts val="0"/>
              </a:spcBef>
              <a:spcAft>
                <a:spcPts val="0"/>
              </a:spcAft>
              <a:buClr>
                <a:prstClr val="black"/>
              </a:buClr>
              <a:buSzPts val="1800"/>
              <a:buFont typeface="Noto Sans Symbols"/>
              <a:buChar char="▪"/>
              <a:tabLst/>
              <a:defRPr/>
            </a:pP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The effective management of people is the key to the creation of a competitive advantage and business strategy execution.</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285750" marR="0" lvl="0" indent="-171450" algn="just" defTabSz="914400" rtl="0" eaLnBrk="1" fontAlgn="auto" latinLnBrk="0" hangingPunct="1">
              <a:lnSpc>
                <a:spcPct val="100000"/>
              </a:lnSpc>
              <a:spcBef>
                <a:spcPts val="0"/>
              </a:spcBef>
              <a:spcAft>
                <a:spcPts val="0"/>
              </a:spcAft>
              <a:buClr>
                <a:prstClr val="black"/>
              </a:buClr>
              <a:buSzPts val="1800"/>
              <a:buFont typeface="Noto Sans Symbols"/>
              <a:buNone/>
              <a:tabLst/>
              <a:defRPr/>
            </a:pP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endParaRPr>
          </a:p>
          <a:p>
            <a:pPr marL="285750" marR="0" lvl="0" indent="-285750" algn="just" defTabSz="914400" rtl="0" eaLnBrk="1" fontAlgn="auto" latinLnBrk="0" hangingPunct="1">
              <a:lnSpc>
                <a:spcPct val="100000"/>
              </a:lnSpc>
              <a:spcBef>
                <a:spcPts val="0"/>
              </a:spcBef>
              <a:spcAft>
                <a:spcPts val="0"/>
              </a:spcAft>
              <a:buClr>
                <a:prstClr val="black"/>
              </a:buClr>
              <a:buSzPts val="1800"/>
              <a:buFont typeface="Noto Sans Symbols"/>
              <a:buChar char="▪"/>
              <a:tabLst/>
              <a:defRPr/>
            </a:pP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 As former of General electric CEO “ We now know where limitless of productivity comes from. It comes from challenged, empowered,  rewarded team of people” which is related to the relation between management and OB.</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311381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459842" y="683586"/>
            <a:ext cx="7165700" cy="954107"/>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The strategic context of organizational behavior: </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1FA98975-6D76-3E5B-C908-0EF672D83AC7}"/>
              </a:ext>
            </a:extLst>
          </p:cNvPr>
          <p:cNvSpPr txBox="1"/>
          <p:nvPr/>
        </p:nvSpPr>
        <p:spPr>
          <a:xfrm>
            <a:off x="753140" y="2095405"/>
            <a:ext cx="10541000" cy="1631216"/>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
                <a:prstClr val="black"/>
              </a:buClr>
              <a:buSzPts val="1800"/>
              <a:buFont typeface="Noto Sans Symbols"/>
              <a:buNone/>
              <a:tabLst/>
              <a:defRPr/>
            </a:pPr>
            <a:r>
              <a:rPr kumimoji="0" lang="en-US" sz="2000" b="1" i="0" u="sng"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Sources of competitive advantages: </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
                <a:prstClr val="black"/>
              </a:buClr>
              <a:buSzPts val="1800"/>
              <a:buFont typeface="Noto Sans Symbols"/>
              <a:buNone/>
              <a:tabLst/>
              <a:defRPr/>
            </a:pPr>
            <a:r>
              <a:rPr kumimoji="0" lang="en-US" sz="2000" b="0" i="1"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Competitive advantages is any thing that gives a firm an edge over rivals in attracting customers and defending it self against competitions. </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285750" marR="0" lvl="0" indent="-285750" algn="just" defTabSz="914400" rtl="0" eaLnBrk="1" fontAlgn="auto" latinLnBrk="0" hangingPunct="1">
              <a:lnSpc>
                <a:spcPct val="100000"/>
              </a:lnSpc>
              <a:spcBef>
                <a:spcPts val="0"/>
              </a:spcBef>
              <a:spcAft>
                <a:spcPts val="0"/>
              </a:spcAft>
              <a:buClr>
                <a:prstClr val="black"/>
              </a:buClr>
              <a:buSzPts val="1800"/>
              <a:buFont typeface="Noto Sans Symbols"/>
              <a:buChar char="▪"/>
              <a:tabLst/>
              <a:defRPr/>
            </a:pPr>
            <a:r>
              <a:rPr kumimoji="0" lang="en-US" sz="2000" b="1"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Sources of competitive advantages as following:</a:t>
            </a:r>
          </a:p>
          <a:p>
            <a:pPr marL="285750" marR="0" lvl="0" indent="-285750" algn="just" defTabSz="914400" rtl="0" eaLnBrk="1" fontAlgn="auto" latinLnBrk="0" hangingPunct="1">
              <a:lnSpc>
                <a:spcPct val="100000"/>
              </a:lnSpc>
              <a:spcBef>
                <a:spcPts val="0"/>
              </a:spcBef>
              <a:spcAft>
                <a:spcPts val="0"/>
              </a:spcAft>
              <a:buClr>
                <a:prstClr val="black"/>
              </a:buClr>
              <a:buSzPts val="1800"/>
              <a:buFont typeface="Noto Sans Symbols"/>
              <a:buChar char="▪"/>
              <a:tabLst/>
              <a:defRPr/>
            </a:pP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pic>
        <p:nvPicPr>
          <p:cNvPr id="2" name="Google Shape;649;p41">
            <a:extLst>
              <a:ext uri="{FF2B5EF4-FFF2-40B4-BE49-F238E27FC236}">
                <a16:creationId xmlns:a16="http://schemas.microsoft.com/office/drawing/2014/main" id="{1F3FC2EE-2C99-C9BE-0893-4025E88861E5}"/>
              </a:ext>
            </a:extLst>
          </p:cNvPr>
          <p:cNvPicPr preferRelativeResize="0"/>
          <p:nvPr/>
        </p:nvPicPr>
        <p:blipFill rotWithShape="1">
          <a:blip r:embed="rId3">
            <a:alphaModFix/>
          </a:blip>
          <a:srcRect/>
          <a:stretch/>
        </p:blipFill>
        <p:spPr>
          <a:xfrm>
            <a:off x="1181544" y="3678346"/>
            <a:ext cx="8519573" cy="2049071"/>
          </a:xfrm>
          <a:prstGeom prst="rect">
            <a:avLst/>
          </a:prstGeom>
          <a:noFill/>
          <a:ln>
            <a:noFill/>
          </a:ln>
        </p:spPr>
      </p:pic>
    </p:spTree>
    <p:extLst>
      <p:ext uri="{BB962C8B-B14F-4D97-AF65-F5344CB8AC3E}">
        <p14:creationId xmlns:p14="http://schemas.microsoft.com/office/powerpoint/2010/main" val="410478375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459842" y="683586"/>
            <a:ext cx="7165700" cy="954107"/>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The strategic context of organizational behavior: </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1FA98975-6D76-3E5B-C908-0EF672D83AC7}"/>
              </a:ext>
            </a:extLst>
          </p:cNvPr>
          <p:cNvSpPr txBox="1"/>
          <p:nvPr/>
        </p:nvSpPr>
        <p:spPr>
          <a:xfrm>
            <a:off x="753140" y="2180549"/>
            <a:ext cx="10541000" cy="3477875"/>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
                <a:prstClr val="black"/>
              </a:buClr>
              <a:buSzPts val="1800"/>
              <a:buFont typeface="Noto Sans Symbols"/>
              <a:buNone/>
              <a:tabLst/>
              <a:defRPr/>
            </a:pPr>
            <a:r>
              <a:rPr kumimoji="0" lang="en-US" sz="2000" b="1" i="0" u="sng"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Types of Business strategies: </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
                <a:prstClr val="black"/>
              </a:buClr>
              <a:buSzPts val="1800"/>
              <a:buFont typeface="Noto Sans Symbols"/>
              <a:buNone/>
              <a:tabLst/>
              <a:defRPr/>
            </a:pP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There are three primary business strategies are :</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
                <a:prstClr val="black"/>
              </a:buClr>
              <a:buSzPts val="1800"/>
              <a:buFont typeface="Noto Sans Symbols"/>
              <a:buNone/>
              <a:tabLst/>
              <a:defRPr/>
            </a:pPr>
            <a:r>
              <a:rPr kumimoji="0" lang="en-US" sz="2000" b="1" i="0" u="sng"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1- Cost Leadership: </a:t>
            </a: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Striving to be the lowest cost producer for a particular level of quality.  Which makes completive advantage of </a:t>
            </a:r>
            <a:r>
              <a:rPr kumimoji="0" lang="en-US" sz="2000" b="1" i="1"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operational excellence </a:t>
            </a: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 Maximizing the efficiency of manufacturing or developing the  product to minimize cost”</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
                <a:prstClr val="black"/>
              </a:buClr>
              <a:buSzPts val="1800"/>
              <a:buFont typeface="Noto Sans Symbols"/>
              <a:buNone/>
              <a:tabLst/>
              <a:defRPr/>
            </a:pPr>
            <a:r>
              <a:rPr kumimoji="0" lang="en-US" sz="2000" b="1" i="0" u="sng"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2- Differentiations: </a:t>
            </a: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developing a product or services that have unique characteristics than the other competitors.</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
                <a:prstClr val="black"/>
              </a:buClr>
              <a:buSzPts val="1800"/>
              <a:buFont typeface="Noto Sans Symbols"/>
              <a:buNone/>
              <a:tabLst/>
              <a:defRPr/>
            </a:pPr>
            <a:r>
              <a:rPr kumimoji="0" lang="en-US" sz="2000" b="1"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3-</a:t>
            </a: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 </a:t>
            </a:r>
            <a:r>
              <a:rPr kumimoji="0" lang="en-US" sz="2000" b="1" i="0" u="sng"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Specifications: </a:t>
            </a: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focusing on the production of a very limited range of products or services in order to gain maximum productivity, expertise and leadership in the targeted field. Companies that specialize say they get a better return on investment.</a:t>
            </a:r>
          </a:p>
          <a:p>
            <a:pPr marL="285750" marR="0" lvl="0" indent="-285750" algn="just" defTabSz="914400" rtl="0" eaLnBrk="1" fontAlgn="auto" latinLnBrk="0" hangingPunct="1">
              <a:lnSpc>
                <a:spcPct val="100000"/>
              </a:lnSpc>
              <a:spcBef>
                <a:spcPts val="0"/>
              </a:spcBef>
              <a:spcAft>
                <a:spcPts val="0"/>
              </a:spcAft>
              <a:buClr>
                <a:prstClr val="black"/>
              </a:buClr>
              <a:buSzPts val="1800"/>
              <a:buFont typeface="Noto Sans Symbols"/>
              <a:buChar char="▪"/>
              <a:tabLst/>
              <a:defRPr/>
            </a:pP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3309515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459842" y="683586"/>
            <a:ext cx="7165700" cy="954107"/>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Contextual Perspective of Organizational Behaviors A history </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1FA98975-6D76-3E5B-C908-0EF672D83AC7}"/>
              </a:ext>
            </a:extLst>
          </p:cNvPr>
          <p:cNvSpPr txBox="1"/>
          <p:nvPr/>
        </p:nvSpPr>
        <p:spPr>
          <a:xfrm>
            <a:off x="753140" y="2495308"/>
            <a:ext cx="10541000" cy="1938992"/>
          </a:xfrm>
          <a:prstGeom prst="rect">
            <a:avLst/>
          </a:prstGeom>
          <a:noFill/>
        </p:spPr>
        <p:txBody>
          <a:bodyPr wrap="square" rtlCol="0">
            <a:spAutoFit/>
          </a:bodyPr>
          <a:lstStyle/>
          <a:p>
            <a:pPr marL="285750" marR="0" lvl="0" indent="-285750" algn="just" defTabSz="914400" rtl="0" eaLnBrk="1" fontAlgn="auto" latinLnBrk="0" hangingPunct="1">
              <a:lnSpc>
                <a:spcPct val="100000"/>
              </a:lnSpc>
              <a:spcBef>
                <a:spcPts val="0"/>
              </a:spcBef>
              <a:spcAft>
                <a:spcPts val="0"/>
              </a:spcAft>
              <a:buClr>
                <a:prstClr val="black"/>
              </a:buClr>
              <a:buSzPts val="1800"/>
              <a:buFont typeface="Noto Sans Symbols"/>
              <a:buChar char="▪"/>
              <a:tabLst/>
              <a:defRPr/>
            </a:pP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First formal study of OB (1890’s), following the industrial relations movement by Adam Smith. </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285750" marR="0" lvl="0" indent="-171450" algn="just" defTabSz="914400" rtl="0" eaLnBrk="1" fontAlgn="auto" latinLnBrk="0" hangingPunct="1">
              <a:lnSpc>
                <a:spcPct val="100000"/>
              </a:lnSpc>
              <a:spcBef>
                <a:spcPts val="0"/>
              </a:spcBef>
              <a:spcAft>
                <a:spcPts val="0"/>
              </a:spcAft>
              <a:buClr>
                <a:prstClr val="black"/>
              </a:buClr>
              <a:buSzPts val="1800"/>
              <a:buFont typeface="Noto Sans Symbols"/>
              <a:buNone/>
              <a:tabLst/>
              <a:defRPr/>
            </a:pP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endParaRPr>
          </a:p>
          <a:p>
            <a:pPr marL="285750" marR="0" lvl="0" indent="-285750" algn="just" defTabSz="914400" rtl="0" eaLnBrk="1" fontAlgn="auto" latinLnBrk="0" hangingPunct="1">
              <a:lnSpc>
                <a:spcPct val="100000"/>
              </a:lnSpc>
              <a:spcBef>
                <a:spcPts val="0"/>
              </a:spcBef>
              <a:spcAft>
                <a:spcPts val="0"/>
              </a:spcAft>
              <a:buClr>
                <a:prstClr val="black"/>
              </a:buClr>
              <a:buSzPts val="1800"/>
              <a:buFont typeface="Noto Sans Symbols"/>
              <a:buChar char="▪"/>
              <a:tabLst/>
              <a:defRPr/>
            </a:pP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1890’s Fredrik Taylor developed OB on the belief that productivity is maximized when organizations are rationalized with precise sets of instructions based on time-and-motions studies. Their idea known as </a:t>
            </a:r>
            <a:r>
              <a:rPr kumimoji="0" lang="en-US" sz="2000" b="1" i="1" u="sng"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scientific management </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285750" marR="0" lvl="0" indent="-285750" algn="just" defTabSz="914400" rtl="0" eaLnBrk="1" fontAlgn="auto" latinLnBrk="0" hangingPunct="1">
              <a:lnSpc>
                <a:spcPct val="100000"/>
              </a:lnSpc>
              <a:spcBef>
                <a:spcPts val="0"/>
              </a:spcBef>
              <a:spcAft>
                <a:spcPts val="0"/>
              </a:spcAft>
              <a:buClr>
                <a:prstClr val="black"/>
              </a:buClr>
              <a:buSzPts val="1800"/>
              <a:buFont typeface="Noto Sans Symbols"/>
              <a:buChar char="▪"/>
              <a:tabLst/>
              <a:defRPr/>
            </a:pP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1896403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459842" y="683586"/>
            <a:ext cx="7165700" cy="954107"/>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Contextual Perspective of Organizational Behaviors A history </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1FA98975-6D76-3E5B-C908-0EF672D83AC7}"/>
              </a:ext>
            </a:extLst>
          </p:cNvPr>
          <p:cNvSpPr txBox="1"/>
          <p:nvPr/>
        </p:nvSpPr>
        <p:spPr>
          <a:xfrm>
            <a:off x="708692" y="2087414"/>
            <a:ext cx="10541000" cy="4154984"/>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
                <a:prstClr val="black"/>
              </a:buClr>
              <a:buSzPts val="1800"/>
              <a:buFont typeface="Noto Sans Symbols"/>
              <a:buNone/>
              <a:tabLst/>
              <a:defRPr/>
            </a:pPr>
            <a:r>
              <a:rPr kumimoji="0" lang="en-US" sz="2400" b="1" i="0" u="sng"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Scientific management Guiding principles:</a:t>
            </a:r>
            <a:endParaRPr kumimoji="0" lang="en-US" sz="24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
                <a:prstClr val="black"/>
              </a:buClr>
              <a:buSzPts val="1800"/>
              <a:buFont typeface="Noto Sans Symbols"/>
              <a:buNone/>
              <a:tabLst/>
              <a:defRPr/>
            </a:pP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1- Replace </a:t>
            </a:r>
            <a:r>
              <a:rPr kumimoji="0" lang="en-US" sz="2000" b="1" i="0" u="sng"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rule-of-thump </a:t>
            </a: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work methods with methods based on </a:t>
            </a:r>
            <a:r>
              <a:rPr kumimoji="0" lang="en-US" sz="2000" b="1" i="0" u="sng"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scientifically</a:t>
            </a: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 studying the task using time-and-motion studies.</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
                <a:prstClr val="black"/>
              </a:buClr>
              <a:buSzPts val="1800"/>
              <a:buFont typeface="Noto Sans Symbols"/>
              <a:buNone/>
              <a:tabLst/>
              <a:defRPr/>
            </a:pP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endParaRPr>
          </a:p>
          <a:p>
            <a:pPr marL="0" marR="0" lvl="0" indent="0" algn="just" defTabSz="914400" rtl="0" eaLnBrk="1" fontAlgn="auto" latinLnBrk="0" hangingPunct="1">
              <a:lnSpc>
                <a:spcPct val="100000"/>
              </a:lnSpc>
              <a:spcBef>
                <a:spcPts val="0"/>
              </a:spcBef>
              <a:spcAft>
                <a:spcPts val="0"/>
              </a:spcAft>
              <a:buClr>
                <a:prstClr val="black"/>
              </a:buClr>
              <a:buSzPts val="1800"/>
              <a:buFont typeface="Noto Sans Symbols"/>
              <a:buNone/>
              <a:tabLst/>
              <a:defRPr/>
            </a:pP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2- Scientifically select, train, and develop all workers rather than leaving them to passively  train themselves.</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
                <a:prstClr val="black"/>
              </a:buClr>
              <a:buSzPts val="1800"/>
              <a:buFont typeface="Noto Sans Symbols"/>
              <a:buNone/>
              <a:tabLst/>
              <a:defRPr/>
            </a:pP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endParaRPr>
          </a:p>
          <a:p>
            <a:pPr marL="0" marR="0" lvl="0" indent="0" algn="just" defTabSz="914400" rtl="0" eaLnBrk="1" fontAlgn="auto" latinLnBrk="0" hangingPunct="1">
              <a:lnSpc>
                <a:spcPct val="100000"/>
              </a:lnSpc>
              <a:spcBef>
                <a:spcPts val="0"/>
              </a:spcBef>
              <a:spcAft>
                <a:spcPts val="0"/>
              </a:spcAft>
              <a:buClr>
                <a:prstClr val="black"/>
              </a:buClr>
              <a:buSzPts val="1800"/>
              <a:buFont typeface="Noto Sans Symbols"/>
              <a:buNone/>
              <a:tabLst/>
              <a:defRPr/>
            </a:pP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3- Managers provide detailed instructions and supervision to workers to ensure that they are following the scientifically developed method.</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
                <a:prstClr val="black"/>
              </a:buClr>
              <a:buSzPts val="1800"/>
              <a:buFont typeface="Noto Sans Symbols"/>
              <a:buNone/>
              <a:tabLst/>
              <a:defRPr/>
            </a:pP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endParaRPr>
          </a:p>
          <a:p>
            <a:pPr marL="0" marR="0" lvl="0" indent="0" algn="just" defTabSz="914400" rtl="0" eaLnBrk="1" fontAlgn="auto" latinLnBrk="0" hangingPunct="1">
              <a:lnSpc>
                <a:spcPct val="100000"/>
              </a:lnSpc>
              <a:spcBef>
                <a:spcPts val="0"/>
              </a:spcBef>
              <a:spcAft>
                <a:spcPts val="0"/>
              </a:spcAft>
              <a:buClr>
                <a:prstClr val="black"/>
              </a:buClr>
              <a:buSzPts val="1800"/>
              <a:buFont typeface="Noto Sans Symbols"/>
              <a:buNone/>
              <a:tabLst/>
              <a:defRPr/>
            </a:pP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4- Divide work nearly equally between workers. Managers should apply scientific management principles to planning the work, and workers should actually perform tasks. </a:t>
            </a:r>
          </a:p>
          <a:p>
            <a:pPr marL="285750" marR="0" lvl="0" indent="-285750" algn="just" defTabSz="914400" rtl="0" eaLnBrk="1" fontAlgn="auto" latinLnBrk="0" hangingPunct="1">
              <a:lnSpc>
                <a:spcPct val="100000"/>
              </a:lnSpc>
              <a:spcBef>
                <a:spcPts val="0"/>
              </a:spcBef>
              <a:spcAft>
                <a:spcPts val="0"/>
              </a:spcAft>
              <a:buClr>
                <a:prstClr val="black"/>
              </a:buClr>
              <a:buSzPts val="1800"/>
              <a:buFont typeface="Noto Sans Symbols"/>
              <a:buChar char="▪"/>
              <a:tabLst/>
              <a:defRPr/>
            </a:pP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9076568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459842" y="683586"/>
            <a:ext cx="7165700" cy="954107"/>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Contextual Perspective of Organizational Behaviors A history </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1FA98975-6D76-3E5B-C908-0EF672D83AC7}"/>
              </a:ext>
            </a:extLst>
          </p:cNvPr>
          <p:cNvSpPr txBox="1"/>
          <p:nvPr/>
        </p:nvSpPr>
        <p:spPr>
          <a:xfrm>
            <a:off x="708692" y="2087414"/>
            <a:ext cx="10541000" cy="4093428"/>
          </a:xfrm>
          <a:prstGeom prst="rect">
            <a:avLst/>
          </a:prstGeom>
          <a:noFill/>
        </p:spPr>
        <p:txBody>
          <a:bodyPr wrap="square" rtlCol="0">
            <a:spAutoFit/>
          </a:bodyPr>
          <a:lstStyle/>
          <a:p>
            <a:pPr marL="285750" marR="0" lvl="0" indent="-285750" algn="just" defTabSz="914400" rtl="0" eaLnBrk="1" fontAlgn="auto" latinLnBrk="0" hangingPunct="1">
              <a:lnSpc>
                <a:spcPct val="100000"/>
              </a:lnSpc>
              <a:spcBef>
                <a:spcPts val="0"/>
              </a:spcBef>
              <a:spcAft>
                <a:spcPts val="0"/>
              </a:spcAft>
              <a:buClr>
                <a:prstClr val="black"/>
              </a:buClr>
              <a:buSzPts val="1800"/>
              <a:buFont typeface="Noto Sans Symbols"/>
              <a:buChar char="▪"/>
              <a:tabLst/>
              <a:defRPr/>
            </a:pPr>
            <a:r>
              <a:rPr kumimoji="0" lang="en-US" sz="2000" b="1" i="0" u="sng"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Human relations movement : </a:t>
            </a: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Treats workers’ orientations, values, and feelings  as important part of organizational dynamic and performance. </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
                <a:prstClr val="black"/>
              </a:buClr>
              <a:buSzPts val="1800"/>
              <a:buFont typeface="Noto Sans Symbols"/>
              <a:buNone/>
              <a:tabLst/>
              <a:defRPr/>
            </a:pP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endParaRPr>
          </a:p>
          <a:p>
            <a:pPr marL="285750" marR="0" lvl="0" indent="-285750" algn="just" defTabSz="914400" rtl="0" eaLnBrk="1" fontAlgn="auto" latinLnBrk="0" hangingPunct="1">
              <a:lnSpc>
                <a:spcPct val="100000"/>
              </a:lnSpc>
              <a:spcBef>
                <a:spcPts val="0"/>
              </a:spcBef>
              <a:spcAft>
                <a:spcPts val="0"/>
              </a:spcAft>
              <a:buClr>
                <a:prstClr val="black"/>
              </a:buClr>
              <a:buSzPts val="1800"/>
              <a:buFont typeface="Noto Sans Symbols"/>
              <a:buChar char="▪"/>
              <a:tabLst/>
              <a:defRPr/>
            </a:pPr>
            <a:r>
              <a:rPr kumimoji="0" lang="en-US" sz="2000" b="1" i="0" u="sng"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Organization as open system : </a:t>
            </a:r>
            <a:r>
              <a:rPr kumimoji="0" lang="en-US" sz="2000" b="1"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 </a:t>
            </a:r>
            <a:r>
              <a:rPr kumimoji="0" lang="en-US" sz="2000" b="1" i="1"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system</a:t>
            </a:r>
            <a:r>
              <a:rPr kumimoji="0" lang="en-US" sz="2000" b="0" i="1"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 : a set of interrelated elements functionating as whole)</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285750" marR="0" lvl="0" indent="-171450" algn="just" defTabSz="914400" rtl="0" eaLnBrk="1" fontAlgn="auto" latinLnBrk="0" hangingPunct="1">
              <a:lnSpc>
                <a:spcPct val="100000"/>
              </a:lnSpc>
              <a:spcBef>
                <a:spcPts val="0"/>
              </a:spcBef>
              <a:spcAft>
                <a:spcPts val="0"/>
              </a:spcAft>
              <a:buClr>
                <a:prstClr val="black"/>
              </a:buClr>
              <a:buSzPts val="1800"/>
              <a:buFont typeface="Noto Sans Symbols"/>
              <a:buNone/>
              <a:tabLst/>
              <a:defRPr/>
            </a:pP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endParaRPr>
          </a:p>
          <a:p>
            <a:pPr marL="285750" marR="0" lvl="0" indent="-285750" algn="just" defTabSz="914400" rtl="0" eaLnBrk="1" fontAlgn="auto" latinLnBrk="0" hangingPunct="1">
              <a:lnSpc>
                <a:spcPct val="100000"/>
              </a:lnSpc>
              <a:spcBef>
                <a:spcPts val="0"/>
              </a:spcBef>
              <a:spcAft>
                <a:spcPts val="0"/>
              </a:spcAft>
              <a:buClr>
                <a:prstClr val="black"/>
              </a:buClr>
              <a:buSzPts val="1800"/>
              <a:buFont typeface="Times New Roman"/>
              <a:buChar char="-"/>
              <a:tabLst/>
              <a:defRPr/>
            </a:pP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The theory of the system was development in the physical science but it was transferred to management science.</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
                <a:prstClr val="black"/>
              </a:buClr>
              <a:buSzPts val="1800"/>
              <a:buFont typeface="Calibri"/>
              <a:buNone/>
              <a:tabLst/>
              <a:defRPr/>
            </a:pP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endParaRPr>
          </a:p>
          <a:p>
            <a:pPr marL="285750" marR="0" lvl="0" indent="-285750" algn="just" defTabSz="914400" rtl="0" eaLnBrk="1" fontAlgn="auto" latinLnBrk="0" hangingPunct="1">
              <a:lnSpc>
                <a:spcPct val="100000"/>
              </a:lnSpc>
              <a:spcBef>
                <a:spcPts val="0"/>
              </a:spcBef>
              <a:spcAft>
                <a:spcPts val="0"/>
              </a:spcAft>
              <a:buClr>
                <a:prstClr val="black"/>
              </a:buClr>
              <a:buSzPts val="1800"/>
              <a:buFont typeface="Times New Roman"/>
              <a:buChar char="-"/>
              <a:tabLst/>
              <a:defRPr/>
            </a:pP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According to this perspective an organization system receives four kinds of inputs from its environment (material, human, financial, and information). The organization managers combine and transform these inputs and return them to the environment in the form of product or services. Then the systems receives feedback from the environments regarding these output. </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285750" marR="0" lvl="0" indent="-285750" algn="just" defTabSz="914400" rtl="0" eaLnBrk="1" fontAlgn="auto" latinLnBrk="0" hangingPunct="1">
              <a:lnSpc>
                <a:spcPct val="100000"/>
              </a:lnSpc>
              <a:spcBef>
                <a:spcPts val="0"/>
              </a:spcBef>
              <a:spcAft>
                <a:spcPts val="0"/>
              </a:spcAft>
              <a:buClr>
                <a:prstClr val="black"/>
              </a:buClr>
              <a:buSzPts val="1800"/>
              <a:buFont typeface="Noto Sans Symbols"/>
              <a:buChar char="▪"/>
              <a:tabLst/>
              <a:defRPr/>
            </a:pP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1283913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pic>
        <p:nvPicPr>
          <p:cNvPr id="23" name="Graphic 22"/>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466" y="542565"/>
            <a:ext cx="2758843" cy="75309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0f9785fd1d49e811b461e4a4d070eb6a">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dcd5f44a92ed3da2b367a658c54edbe"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DF0F3ADF-BB34-4391-9CD8-9643ED502724}"/>
</file>

<file path=customXml/itemProps2.xml><?xml version="1.0" encoding="utf-8"?>
<ds:datastoreItem xmlns:ds="http://schemas.openxmlformats.org/officeDocument/2006/customXml" ds:itemID="{7DC925BC-749A-4874-8FFD-25B2E8A8CB35}"/>
</file>

<file path=customXml/itemProps3.xml><?xml version="1.0" encoding="utf-8"?>
<ds:datastoreItem xmlns:ds="http://schemas.openxmlformats.org/officeDocument/2006/customXml" ds:itemID="{9A861432-8A50-442F-A475-548097389497}"/>
</file>

<file path=docProps/app.xml><?xml version="1.0" encoding="utf-8"?>
<Properties xmlns="http://schemas.openxmlformats.org/officeDocument/2006/extended-properties" xmlns:vt="http://schemas.openxmlformats.org/officeDocument/2006/docPropsVTypes">
  <TotalTime>140</TotalTime>
  <Words>3981</Words>
  <Application>Microsoft Office PowerPoint</Application>
  <PresentationFormat>Widescreen</PresentationFormat>
  <Paragraphs>432</Paragraphs>
  <Slides>49</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49</vt:i4>
      </vt:variant>
    </vt:vector>
  </HeadingPairs>
  <TitlesOfParts>
    <vt:vector size="56" baseType="lpstr">
      <vt:lpstr>Arial</vt:lpstr>
      <vt:lpstr>Calibri</vt:lpstr>
      <vt:lpstr>Calibri Light</vt:lpstr>
      <vt:lpstr>Noto Sans Symbols</vt:lpstr>
      <vt:lpstr>Roboto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Osama</cp:lastModifiedBy>
  <cp:revision>30</cp:revision>
  <dcterms:created xsi:type="dcterms:W3CDTF">2023-04-29T09:08:00Z</dcterms:created>
  <dcterms:modified xsi:type="dcterms:W3CDTF">2024-01-13T00:57:48Z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