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Masters/slideMaster1.xml" ContentType="application/vnd.openxmlformats-officedocument.presentationml.slideMaster+xml"/>
  <Override PartName="/ppt/slideLayouts/slideLayout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theme/theme2.xml" ContentType="application/vnd.openxmlformats-officedocument.theme+xml"/>
  <Override PartName="/ppt/theme/theme1.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51"/>
  </p:notesMasterIdLst>
  <p:sldIdLst>
    <p:sldId id="480" r:id="rId2"/>
    <p:sldId id="562" r:id="rId3"/>
    <p:sldId id="563" r:id="rId4"/>
    <p:sldId id="691" r:id="rId5"/>
    <p:sldId id="564" r:id="rId6"/>
    <p:sldId id="654" r:id="rId7"/>
    <p:sldId id="658" r:id="rId8"/>
    <p:sldId id="655" r:id="rId9"/>
    <p:sldId id="656" r:id="rId10"/>
    <p:sldId id="657" r:id="rId11"/>
    <p:sldId id="565" r:id="rId12"/>
    <p:sldId id="659" r:id="rId13"/>
    <p:sldId id="661" r:id="rId14"/>
    <p:sldId id="663" r:id="rId15"/>
    <p:sldId id="664" r:id="rId16"/>
    <p:sldId id="662" r:id="rId17"/>
    <p:sldId id="571" r:id="rId18"/>
    <p:sldId id="665" r:id="rId19"/>
    <p:sldId id="666" r:id="rId20"/>
    <p:sldId id="667" r:id="rId21"/>
    <p:sldId id="668" r:id="rId22"/>
    <p:sldId id="669" r:id="rId23"/>
    <p:sldId id="570" r:id="rId24"/>
    <p:sldId id="670" r:id="rId25"/>
    <p:sldId id="671" r:id="rId26"/>
    <p:sldId id="672" r:id="rId27"/>
    <p:sldId id="673" r:id="rId28"/>
    <p:sldId id="674" r:id="rId29"/>
    <p:sldId id="569" r:id="rId30"/>
    <p:sldId id="675" r:id="rId31"/>
    <p:sldId id="676" r:id="rId32"/>
    <p:sldId id="677" r:id="rId33"/>
    <p:sldId id="678" r:id="rId34"/>
    <p:sldId id="679" r:id="rId35"/>
    <p:sldId id="568" r:id="rId36"/>
    <p:sldId id="680" r:id="rId37"/>
    <p:sldId id="681" r:id="rId38"/>
    <p:sldId id="682" r:id="rId39"/>
    <p:sldId id="683" r:id="rId40"/>
    <p:sldId id="684" r:id="rId41"/>
    <p:sldId id="567" r:id="rId42"/>
    <p:sldId id="685" r:id="rId43"/>
    <p:sldId id="688" r:id="rId44"/>
    <p:sldId id="686" r:id="rId45"/>
    <p:sldId id="687" r:id="rId46"/>
    <p:sldId id="566" r:id="rId47"/>
    <p:sldId id="689" r:id="rId48"/>
    <p:sldId id="690" r:id="rId49"/>
    <p:sldId id="349" r:id="rId50"/>
  </p:sldIdLst>
  <p:sldSz cx="12192000" cy="6858000"/>
  <p:notesSz cx="6858000" cy="9144000"/>
  <p:embeddedFontLst>
    <p:embeddedFont>
      <p:font typeface="Alexandria" pitchFamily="2" charset="-78"/>
      <p:regular r:id="rId52"/>
      <p:bold r:id="rId53"/>
    </p:embeddedFont>
    <p:embeddedFont>
      <p:font typeface="Alexandria Light" pitchFamily="2" charset="-78"/>
      <p:regular r:id="rId5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18" autoAdjust="0"/>
    <p:restoredTop sz="94660"/>
  </p:normalViewPr>
  <p:slideViewPr>
    <p:cSldViewPr snapToGrid="0" snapToObjects="1">
      <p:cViewPr varScale="1">
        <p:scale>
          <a:sx n="78" d="100"/>
          <a:sy n="78" d="100"/>
        </p:scale>
        <p:origin x="523" y="6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2.fntdata"/><Relationship Id="rId58"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1.fntdata"/><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D8BBB3-204B-402B-A7D9-CEB54A2D71A3}" type="datetimeFigureOut">
              <a:rPr lang="en-US" smtClean="0"/>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8B18F1-9595-4C20-941B-1454D2A6CF41}" type="slidenum">
              <a:rPr lang="en-US" smtClean="0"/>
              <a:t>‹#›</a:t>
            </a:fld>
            <a:endParaRPr lang="en-US"/>
          </a:p>
        </p:txBody>
      </p:sp>
    </p:spTree>
    <p:extLst>
      <p:ext uri="{BB962C8B-B14F-4D97-AF65-F5344CB8AC3E}">
        <p14:creationId xmlns:p14="http://schemas.microsoft.com/office/powerpoint/2010/main" val="1319467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51"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900"/>
            </a:lvl1pPr>
          </a:lstStyle>
          <a:p>
            <a:endParaRPr lang="id-ID"/>
          </a:p>
        </p:txBody>
      </p:sp>
    </p:spTree>
    <p:extLst>
      <p:ext uri="{BB962C8B-B14F-4D97-AF65-F5344CB8AC3E}">
        <p14:creationId xmlns:p14="http://schemas.microsoft.com/office/powerpoint/2010/main" val="110151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471990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12/7/2025</a:t>
            </a:fld>
            <a:endParaRPr lang="en-US"/>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910861" y="3823153"/>
            <a:ext cx="5216525" cy="461665"/>
          </a:xfrm>
          <a:prstGeom prst="rect">
            <a:avLst/>
          </a:prstGeom>
          <a:noFill/>
        </p:spPr>
        <p:txBody>
          <a:bodyPr wrap="square" rtlCol="0">
            <a:spAutoFit/>
          </a:bodyPr>
          <a:lstStyle/>
          <a:p>
            <a:r>
              <a:rPr lang="en-US" sz="2400" b="1" dirty="0">
                <a:solidFill>
                  <a:srgbClr val="002060"/>
                </a:solidFill>
                <a:latin typeface="Alexandria" charset="0"/>
                <a:cs typeface="Alexandria" charset="0"/>
              </a:rPr>
              <a:t>Lecturer: Dr. Raef Baraka</a:t>
            </a:r>
          </a:p>
        </p:txBody>
      </p:sp>
      <p:sp>
        <p:nvSpPr>
          <p:cNvPr id="31" name="TextBox 30"/>
          <p:cNvSpPr txBox="1"/>
          <p:nvPr/>
        </p:nvSpPr>
        <p:spPr>
          <a:xfrm>
            <a:off x="99185" y="1804750"/>
            <a:ext cx="5875165" cy="1660647"/>
          </a:xfrm>
          <a:prstGeom prst="rect">
            <a:avLst/>
          </a:prstGeom>
          <a:noFill/>
        </p:spPr>
        <p:txBody>
          <a:bodyPr wrap="square" rtlCol="0">
            <a:spAutoFit/>
          </a:bodyPr>
          <a:lstStyle/>
          <a:p>
            <a:pPr algn="ctr">
              <a:lnSpc>
                <a:spcPct val="150000"/>
              </a:lnSpc>
            </a:pPr>
            <a:r>
              <a:rPr lang="en-US" sz="3600" b="1" dirty="0">
                <a:solidFill>
                  <a:srgbClr val="002060"/>
                </a:solidFill>
                <a:latin typeface="Alexandria" charset="0"/>
                <a:cs typeface="Alexandria" charset="0"/>
              </a:rPr>
              <a:t>College of Management</a:t>
            </a:r>
          </a:p>
          <a:p>
            <a:pPr algn="ctr">
              <a:lnSpc>
                <a:spcPct val="150000"/>
              </a:lnSpc>
            </a:pPr>
            <a:r>
              <a:rPr lang="en-US" sz="3600" b="1" dirty="0">
                <a:solidFill>
                  <a:srgbClr val="00B0F0"/>
                </a:solidFill>
                <a:latin typeface="Alexandria" charset="0"/>
                <a:cs typeface="Alexandria" charset="0"/>
              </a:rPr>
              <a:t>Communication Skills</a:t>
            </a:r>
          </a:p>
        </p:txBody>
      </p:sp>
      <p:sp>
        <p:nvSpPr>
          <p:cNvPr id="34" name="Rectangle: Rounded Corners 33"/>
          <p:cNvSpPr/>
          <p:nvPr/>
        </p:nvSpPr>
        <p:spPr>
          <a:xfrm>
            <a:off x="99185" y="5537508"/>
            <a:ext cx="4502666"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a:t>
            </a:r>
            <a:r>
              <a:rPr lang="tr-TR" sz="2800" b="1" dirty="0">
                <a:solidFill>
                  <a:schemeClr val="bg1"/>
                </a:solidFill>
                <a:latin typeface="Alexandria" charset="0"/>
                <a:cs typeface="Alexandria" charset="0"/>
              </a:rPr>
              <a:t> </a:t>
            </a:r>
            <a:r>
              <a:rPr lang="ar-SA" sz="2800" b="1" dirty="0">
                <a:solidFill>
                  <a:schemeClr val="bg1"/>
                </a:solidFill>
                <a:latin typeface="Alexandria" charset="0"/>
                <a:cs typeface="Alexandria" charset="0"/>
              </a:rPr>
              <a:t>10</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295547" cy="400110"/>
          </a:xfrm>
          <a:prstGeom prst="rect">
            <a:avLst/>
          </a:prstGeom>
          <a:noFill/>
        </p:spPr>
        <p:txBody>
          <a:bodyPr wrap="none" rtlCol="0">
            <a:spAutoFit/>
          </a:bodyPr>
          <a:lstStyle/>
          <a:p>
            <a:r>
              <a:rPr lang="en-US" sz="2000" dirty="0">
                <a:latin typeface="Alexandria" charset="0"/>
                <a:cs typeface="Alexandria" charset="0"/>
              </a:rPr>
              <a:t>CMM 201</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8C13D-74EC-9371-3E99-33C24A2A63B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2B01B52-D079-8EF4-5C05-37255CCD580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B8FA58D-5F81-A303-57B1-F9D1893C3016}"/>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676834F-601E-D5D1-7EC8-62C15CA47F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82DDCA59-BFEA-80C6-8E53-13579A63A8D9}"/>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CC73CAEB-81CC-95A9-5DB9-4859C314AF89}"/>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B06BA39A-55BC-36A9-1760-42C725D41BD9}"/>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solidFill>
                  <a:srgbClr val="002060"/>
                </a:solidFill>
                <a:latin typeface="Alexandria" pitchFamily="2" charset="-78"/>
                <a:ea typeface="Times New Roman" panose="02020603050405020304" pitchFamily="18" charset="0"/>
                <a:cs typeface="Alexandria" pitchFamily="2" charset="-78"/>
              </a:rPr>
              <a:t>Chapter </a:t>
            </a:r>
            <a:r>
              <a:rPr lang="ar-SA" sz="2800" dirty="0">
                <a:solidFill>
                  <a:srgbClr val="002060"/>
                </a:solidFill>
                <a:latin typeface="Alexandria" pitchFamily="2" charset="-78"/>
                <a:ea typeface="Times New Roman" panose="02020603050405020304" pitchFamily="18" charset="0"/>
                <a:cs typeface="Alexandria" pitchFamily="2" charset="-78"/>
              </a:rPr>
              <a:t>10</a:t>
            </a:r>
            <a:r>
              <a:rPr lang="en-US" sz="2800" dirty="0">
                <a:latin typeface="Alexandria" pitchFamily="2" charset="-78"/>
                <a:ea typeface="Times New Roman" panose="02020603050405020304" pitchFamily="18" charset="0"/>
                <a:cs typeface="Alexandria" pitchFamily="2" charset="-78"/>
              </a:rPr>
              <a:t>: Contemporary Issues in Business Communication</a:t>
            </a:r>
          </a:p>
        </p:txBody>
      </p:sp>
      <p:sp>
        <p:nvSpPr>
          <p:cNvPr id="8" name="Rectangle: Rounded Corners 7">
            <a:extLst>
              <a:ext uri="{FF2B5EF4-FFF2-40B4-BE49-F238E27FC236}">
                <a16:creationId xmlns:a16="http://schemas.microsoft.com/office/drawing/2014/main" id="{5E3B2B59-F993-507B-1C1A-92F8EE14A356}"/>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A8FF78-68BA-F8EE-086B-1758155EB5CE}"/>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الفصل العاشر </a:t>
            </a:r>
            <a:r>
              <a:rPr lang="ar-SA" sz="2400" dirty="0">
                <a:solidFill>
                  <a:srgbClr val="0070C0"/>
                </a:solidFill>
                <a:latin typeface="Alexandria" charset="0"/>
                <a:cs typeface="Alexandria" charset="0"/>
              </a:rPr>
              <a:t>قضايا معاصرة في اتصالات الأعمال</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D92C4B6C-0CCD-D65D-B607-B728AAC177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7572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3" name="Rectangle: Rounded Corners 2">
            <a:extLst>
              <a:ext uri="{FF2B5EF4-FFF2-40B4-BE49-F238E27FC236}">
                <a16:creationId xmlns:a16="http://schemas.microsoft.com/office/drawing/2014/main" id="{9885DD0A-52EB-11AA-BA36-1F71B791710C}"/>
              </a:ext>
            </a:extLst>
          </p:cNvPr>
          <p:cNvSpPr/>
          <p:nvPr/>
        </p:nvSpPr>
        <p:spPr>
          <a:xfrm>
            <a:off x="638242" y="1897054"/>
            <a:ext cx="5457757"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a:extLst>
              <a:ext uri="{FF2B5EF4-FFF2-40B4-BE49-F238E27FC236}">
                <a16:creationId xmlns:a16="http://schemas.microsoft.com/office/drawing/2014/main" id="{3DD9DFCA-4B1B-0B72-57ED-962D5FA1AAE0}"/>
              </a:ext>
            </a:extLst>
          </p:cNvPr>
          <p:cNvSpPr/>
          <p:nvPr/>
        </p:nvSpPr>
        <p:spPr>
          <a:xfrm>
            <a:off x="6440129" y="1897054"/>
            <a:ext cx="5113628"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6" name="Rectangle 5">
            <a:extLst>
              <a:ext uri="{FF2B5EF4-FFF2-40B4-BE49-F238E27FC236}">
                <a16:creationId xmlns:a16="http://schemas.microsoft.com/office/drawing/2014/main" id="{B66F66FA-49DE-AB81-8658-B3E15A627C92}"/>
              </a:ext>
            </a:extLst>
          </p:cNvPr>
          <p:cNvSpPr/>
          <p:nvPr/>
        </p:nvSpPr>
        <p:spPr>
          <a:xfrm>
            <a:off x="845574" y="1356215"/>
            <a:ext cx="4906298" cy="461665"/>
          </a:xfrm>
          <a:prstGeom prst="rect">
            <a:avLst/>
          </a:prstGeom>
        </p:spPr>
        <p:txBody>
          <a:bodyPr wrap="square">
            <a:spAutoFit/>
          </a:bodyPr>
          <a:lstStyle/>
          <a:p>
            <a:pPr algn="ctr"/>
            <a:r>
              <a:rPr lang="en-US" sz="2400" b="1" dirty="0">
                <a:solidFill>
                  <a:srgbClr val="00B0F0"/>
                </a:solidFill>
                <a:latin typeface="Alexandria" charset="0"/>
                <a:cs typeface="Alexandria" charset="0"/>
              </a:rPr>
              <a:t>Intended Learning Outcomes</a:t>
            </a:r>
          </a:p>
        </p:txBody>
      </p:sp>
      <p:sp>
        <p:nvSpPr>
          <p:cNvPr id="7" name="Rectangle 6">
            <a:extLst>
              <a:ext uri="{FF2B5EF4-FFF2-40B4-BE49-F238E27FC236}">
                <a16:creationId xmlns:a16="http://schemas.microsoft.com/office/drawing/2014/main" id="{81F11100-025D-F5A1-5964-5F4D287037E5}"/>
              </a:ext>
            </a:extLst>
          </p:cNvPr>
          <p:cNvSpPr/>
          <p:nvPr/>
        </p:nvSpPr>
        <p:spPr>
          <a:xfrm>
            <a:off x="6614160" y="1390178"/>
            <a:ext cx="4582160" cy="400110"/>
          </a:xfrm>
          <a:prstGeom prst="rect">
            <a:avLst/>
          </a:prstGeom>
        </p:spPr>
        <p:txBody>
          <a:bodyPr wrap="square">
            <a:spAutoFit/>
          </a:bodyPr>
          <a:lstStyle/>
          <a:p>
            <a:pPr algn="ctr" rtl="1"/>
            <a:r>
              <a:rPr lang="ar-SA" sz="2000" b="1" dirty="0">
                <a:solidFill>
                  <a:srgbClr val="00B0F0"/>
                </a:solidFill>
                <a:latin typeface="Alexandria" charset="0"/>
                <a:cs typeface="Alexandria" charset="0"/>
              </a:rPr>
              <a:t>المخرجات التعليمية المقصودة</a:t>
            </a:r>
            <a:endParaRPr lang="en-US" sz="2000" b="1" dirty="0">
              <a:solidFill>
                <a:srgbClr val="00B0F0"/>
              </a:solidFill>
              <a:latin typeface="Alexandria" charset="0"/>
              <a:cs typeface="Alexandria" charset="0"/>
            </a:endParaRPr>
          </a:p>
        </p:txBody>
      </p:sp>
      <p:sp>
        <p:nvSpPr>
          <p:cNvPr id="8" name="Rectangle 7">
            <a:extLst>
              <a:ext uri="{FF2B5EF4-FFF2-40B4-BE49-F238E27FC236}">
                <a16:creationId xmlns:a16="http://schemas.microsoft.com/office/drawing/2014/main" id="{B647F0E2-601F-E548-FA90-ED8C15E00BA3}"/>
              </a:ext>
            </a:extLst>
          </p:cNvPr>
          <p:cNvSpPr/>
          <p:nvPr/>
        </p:nvSpPr>
        <p:spPr>
          <a:xfrm>
            <a:off x="760001" y="1942097"/>
            <a:ext cx="5199201" cy="4616007"/>
          </a:xfrm>
          <a:prstGeom prst="rect">
            <a:avLst/>
          </a:prstGeom>
        </p:spPr>
        <p:txBody>
          <a:bodyPr wrap="square">
            <a:spAutoFit/>
          </a:bodyPr>
          <a:lstStyle/>
          <a:p>
            <a:pPr algn="just">
              <a:lnSpc>
                <a:spcPct val="150000"/>
              </a:lnSpc>
            </a:pPr>
            <a:r>
              <a:rPr lang="en-US" b="1" dirty="0">
                <a:solidFill>
                  <a:srgbClr val="002060"/>
                </a:solidFill>
                <a:latin typeface="Alexandria Light" pitchFamily="2" charset="-78"/>
                <a:cs typeface="Alexandria Light" pitchFamily="2" charset="-78"/>
              </a:rPr>
              <a:t>After studying this chapter, you should be able to:</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Understand the concept and importance of Green Communication.</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Explain environmental and social responsibility in corporate communication.</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Apply ethical sustainability messaging principles.</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Identify greenwashing and propose ways to avoid it.</a:t>
            </a:r>
          </a:p>
        </p:txBody>
      </p:sp>
      <p:sp>
        <p:nvSpPr>
          <p:cNvPr id="11" name="TextBox 10">
            <a:extLst>
              <a:ext uri="{FF2B5EF4-FFF2-40B4-BE49-F238E27FC236}">
                <a16:creationId xmlns:a16="http://schemas.microsoft.com/office/drawing/2014/main" id="{E9CC582A-C8AF-CFB3-53C2-2A863A49ECD8}"/>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
        <p:nvSpPr>
          <p:cNvPr id="10" name="Rectangle 9">
            <a:extLst>
              <a:ext uri="{FF2B5EF4-FFF2-40B4-BE49-F238E27FC236}">
                <a16:creationId xmlns:a16="http://schemas.microsoft.com/office/drawing/2014/main" id="{9B9BABB7-8146-6ABB-E470-05D5A89BFE29}"/>
              </a:ext>
            </a:extLst>
          </p:cNvPr>
          <p:cNvSpPr/>
          <p:nvPr/>
        </p:nvSpPr>
        <p:spPr>
          <a:xfrm>
            <a:off x="6476541" y="2010190"/>
            <a:ext cx="4955458" cy="4310667"/>
          </a:xfrm>
          <a:prstGeom prst="rect">
            <a:avLst/>
          </a:prstGeom>
        </p:spPr>
        <p:txBody>
          <a:bodyPr wrap="square">
            <a:spAutoFit/>
          </a:bodyPr>
          <a:lstStyle/>
          <a:p>
            <a:pPr algn="just" rtl="1">
              <a:lnSpc>
                <a:spcPct val="200000"/>
              </a:lnSpc>
            </a:pPr>
            <a:r>
              <a:rPr lang="ar-SA" sz="2000" b="1" dirty="0">
                <a:solidFill>
                  <a:srgbClr val="002060"/>
                </a:solidFill>
                <a:latin typeface="Alexandria Light" pitchFamily="2" charset="-78"/>
                <a:cs typeface="Alexandria Light" pitchFamily="2" charset="-78"/>
              </a:rPr>
              <a:t>بنهاية المحاضرة سيكون الطالب قادرًا على:</a:t>
            </a:r>
          </a:p>
          <a:p>
            <a:pPr marL="342900" indent="-342900" algn="just" rtl="1">
              <a:lnSpc>
                <a:spcPct val="200000"/>
              </a:lnSpc>
              <a:buFont typeface="Arial" panose="020B0604020202020204" pitchFamily="34" charset="0"/>
              <a:buChar char="•"/>
            </a:pPr>
            <a:r>
              <a:rPr lang="ar-SA" sz="2000" dirty="0">
                <a:solidFill>
                  <a:srgbClr val="002060"/>
                </a:solidFill>
                <a:latin typeface="Alexandria Light" pitchFamily="2" charset="-78"/>
                <a:cs typeface="Alexandria Light" pitchFamily="2" charset="-78"/>
              </a:rPr>
              <a:t>فهم مفهوم التواصل الأخضر وأهميته.</a:t>
            </a:r>
          </a:p>
          <a:p>
            <a:pPr marL="342900" indent="-342900" algn="just" rtl="1">
              <a:lnSpc>
                <a:spcPct val="200000"/>
              </a:lnSpc>
              <a:buFont typeface="Arial" panose="020B0604020202020204" pitchFamily="34" charset="0"/>
              <a:buChar char="•"/>
            </a:pPr>
            <a:r>
              <a:rPr lang="ar-SA" sz="2000" dirty="0">
                <a:solidFill>
                  <a:srgbClr val="002060"/>
                </a:solidFill>
                <a:latin typeface="Alexandria Light" pitchFamily="2" charset="-78"/>
                <a:cs typeface="Alexandria Light" pitchFamily="2" charset="-78"/>
              </a:rPr>
              <a:t>شرح المسؤولية البيئية والاجتماعية في الاتصال المؤسسي.</a:t>
            </a:r>
          </a:p>
          <a:p>
            <a:pPr marL="342900" indent="-342900" algn="just" rtl="1">
              <a:lnSpc>
                <a:spcPct val="200000"/>
              </a:lnSpc>
              <a:buFont typeface="Arial" panose="020B0604020202020204" pitchFamily="34" charset="0"/>
              <a:buChar char="•"/>
            </a:pPr>
            <a:r>
              <a:rPr lang="ar-SA" sz="2000" dirty="0">
                <a:solidFill>
                  <a:srgbClr val="002060"/>
                </a:solidFill>
                <a:latin typeface="Alexandria Light" pitchFamily="2" charset="-78"/>
                <a:cs typeface="Alexandria Light" pitchFamily="2" charset="-78"/>
              </a:rPr>
              <a:t>تطبيق مبادئ الرسائل المستدامة الأخلاقية.</a:t>
            </a:r>
          </a:p>
          <a:p>
            <a:pPr marL="342900" indent="-342900" algn="just" rtl="1">
              <a:lnSpc>
                <a:spcPct val="200000"/>
              </a:lnSpc>
              <a:buFont typeface="Arial" panose="020B0604020202020204" pitchFamily="34" charset="0"/>
              <a:buChar char="•"/>
            </a:pPr>
            <a:r>
              <a:rPr lang="ar-SA" sz="2000" dirty="0">
                <a:solidFill>
                  <a:srgbClr val="002060"/>
                </a:solidFill>
                <a:latin typeface="Alexandria Light" pitchFamily="2" charset="-78"/>
                <a:cs typeface="Alexandria Light" pitchFamily="2" charset="-78"/>
              </a:rPr>
              <a:t>التعرف على الغسل الأخضر وطرق تجنّبه.</a:t>
            </a:r>
          </a:p>
        </p:txBody>
      </p:sp>
      <p:sp>
        <p:nvSpPr>
          <p:cNvPr id="12" name="Rectangle 11">
            <a:extLst>
              <a:ext uri="{FF2B5EF4-FFF2-40B4-BE49-F238E27FC236}">
                <a16:creationId xmlns:a16="http://schemas.microsoft.com/office/drawing/2014/main" id="{A74425B5-26C3-7CED-2A9F-3645CCE82BAC}"/>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13" name="TextBox 12">
            <a:extLst>
              <a:ext uri="{FF2B5EF4-FFF2-40B4-BE49-F238E27FC236}">
                <a16:creationId xmlns:a16="http://schemas.microsoft.com/office/drawing/2014/main" id="{4F5DCB2A-8B8A-4B92-E0D1-CE80A9559224}"/>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3" name="Rectangle: Rounded Corners 2">
            <a:extLst>
              <a:ext uri="{FF2B5EF4-FFF2-40B4-BE49-F238E27FC236}">
                <a16:creationId xmlns:a16="http://schemas.microsoft.com/office/drawing/2014/main" id="{9885DD0A-52EB-11AA-BA36-1F71B791710C}"/>
              </a:ext>
            </a:extLst>
          </p:cNvPr>
          <p:cNvSpPr/>
          <p:nvPr/>
        </p:nvSpPr>
        <p:spPr>
          <a:xfrm>
            <a:off x="638242" y="1897054"/>
            <a:ext cx="5457757"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a:extLst>
              <a:ext uri="{FF2B5EF4-FFF2-40B4-BE49-F238E27FC236}">
                <a16:creationId xmlns:a16="http://schemas.microsoft.com/office/drawing/2014/main" id="{3DD9DFCA-4B1B-0B72-57ED-962D5FA1AAE0}"/>
              </a:ext>
            </a:extLst>
          </p:cNvPr>
          <p:cNvSpPr/>
          <p:nvPr/>
        </p:nvSpPr>
        <p:spPr>
          <a:xfrm>
            <a:off x="6440129" y="1897054"/>
            <a:ext cx="5113628"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6" name="Rectangle 5">
            <a:extLst>
              <a:ext uri="{FF2B5EF4-FFF2-40B4-BE49-F238E27FC236}">
                <a16:creationId xmlns:a16="http://schemas.microsoft.com/office/drawing/2014/main" id="{B66F66FA-49DE-AB81-8658-B3E15A627C92}"/>
              </a:ext>
            </a:extLst>
          </p:cNvPr>
          <p:cNvSpPr/>
          <p:nvPr/>
        </p:nvSpPr>
        <p:spPr>
          <a:xfrm>
            <a:off x="845574" y="1356215"/>
            <a:ext cx="4906298" cy="461665"/>
          </a:xfrm>
          <a:prstGeom prst="rect">
            <a:avLst/>
          </a:prstGeom>
        </p:spPr>
        <p:txBody>
          <a:bodyPr wrap="square">
            <a:spAutoFit/>
          </a:bodyPr>
          <a:lstStyle/>
          <a:p>
            <a:pPr algn="ctr"/>
            <a:r>
              <a:rPr lang="en-US" sz="2400" b="1" dirty="0">
                <a:solidFill>
                  <a:srgbClr val="00B0F0"/>
                </a:solidFill>
                <a:latin typeface="Alexandria" charset="0"/>
                <a:cs typeface="Alexandria" charset="0"/>
              </a:rPr>
              <a:t>Intended Learning Outcomes</a:t>
            </a:r>
          </a:p>
        </p:txBody>
      </p:sp>
      <p:sp>
        <p:nvSpPr>
          <p:cNvPr id="7" name="Rectangle 6">
            <a:extLst>
              <a:ext uri="{FF2B5EF4-FFF2-40B4-BE49-F238E27FC236}">
                <a16:creationId xmlns:a16="http://schemas.microsoft.com/office/drawing/2014/main" id="{81F11100-025D-F5A1-5964-5F4D287037E5}"/>
              </a:ext>
            </a:extLst>
          </p:cNvPr>
          <p:cNvSpPr/>
          <p:nvPr/>
        </p:nvSpPr>
        <p:spPr>
          <a:xfrm>
            <a:off x="6614160" y="1390178"/>
            <a:ext cx="4582160" cy="400110"/>
          </a:xfrm>
          <a:prstGeom prst="rect">
            <a:avLst/>
          </a:prstGeom>
        </p:spPr>
        <p:txBody>
          <a:bodyPr wrap="square">
            <a:spAutoFit/>
          </a:bodyPr>
          <a:lstStyle/>
          <a:p>
            <a:pPr algn="ctr" rtl="1"/>
            <a:r>
              <a:rPr lang="ar-SA" sz="2000" b="1" dirty="0">
                <a:solidFill>
                  <a:srgbClr val="00B0F0"/>
                </a:solidFill>
                <a:latin typeface="Alexandria" charset="0"/>
                <a:cs typeface="Alexandria" charset="0"/>
              </a:rPr>
              <a:t>المخرجات التعليمية المقصودة</a:t>
            </a:r>
            <a:endParaRPr lang="en-US" sz="2000" b="1" dirty="0">
              <a:solidFill>
                <a:srgbClr val="00B0F0"/>
              </a:solidFill>
              <a:latin typeface="Alexandria" charset="0"/>
              <a:cs typeface="Alexandria" charset="0"/>
            </a:endParaRPr>
          </a:p>
        </p:txBody>
      </p:sp>
      <p:sp>
        <p:nvSpPr>
          <p:cNvPr id="8" name="Rectangle 7">
            <a:extLst>
              <a:ext uri="{FF2B5EF4-FFF2-40B4-BE49-F238E27FC236}">
                <a16:creationId xmlns:a16="http://schemas.microsoft.com/office/drawing/2014/main" id="{B647F0E2-601F-E548-FA90-ED8C15E00BA3}"/>
              </a:ext>
            </a:extLst>
          </p:cNvPr>
          <p:cNvSpPr/>
          <p:nvPr/>
        </p:nvSpPr>
        <p:spPr>
          <a:xfrm>
            <a:off x="845574" y="1942097"/>
            <a:ext cx="5113628" cy="4451860"/>
          </a:xfrm>
          <a:prstGeom prst="rect">
            <a:avLst/>
          </a:prstGeom>
        </p:spPr>
        <p:txBody>
          <a:bodyPr wrap="square">
            <a:spAutoFit/>
          </a:bodyPr>
          <a:lstStyle/>
          <a:p>
            <a:pPr algn="just">
              <a:lnSpc>
                <a:spcPct val="200000"/>
              </a:lnSpc>
            </a:pPr>
            <a:r>
              <a:rPr lang="en-US" sz="1600" b="1" dirty="0">
                <a:solidFill>
                  <a:srgbClr val="002060"/>
                </a:solidFill>
                <a:latin typeface="Alexandria Light" pitchFamily="2" charset="-78"/>
                <a:cs typeface="Alexandria Light" pitchFamily="2" charset="-78"/>
              </a:rPr>
              <a:t>After studying this chapter, you should be able to:</a:t>
            </a:r>
          </a:p>
          <a:p>
            <a:pPr marL="285750" indent="-285750" algn="just">
              <a:lnSpc>
                <a:spcPct val="20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Interpret basic ESG reporting and stakeholder communication.</a:t>
            </a:r>
          </a:p>
          <a:p>
            <a:pPr marL="285750" indent="-285750" algn="just">
              <a:lnSpc>
                <a:spcPct val="20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Distinguish transparent and credible environmental claims.</a:t>
            </a:r>
          </a:p>
          <a:p>
            <a:pPr marL="285750" indent="-285750" algn="just">
              <a:lnSpc>
                <a:spcPct val="20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Develop communication strategies that support sustainability impact.</a:t>
            </a:r>
          </a:p>
          <a:p>
            <a:pPr marL="285750" indent="-285750" algn="just">
              <a:lnSpc>
                <a:spcPct val="20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Recognize future trends in green and sustainable communication.</a:t>
            </a:r>
          </a:p>
        </p:txBody>
      </p:sp>
      <p:sp>
        <p:nvSpPr>
          <p:cNvPr id="11" name="TextBox 10">
            <a:extLst>
              <a:ext uri="{FF2B5EF4-FFF2-40B4-BE49-F238E27FC236}">
                <a16:creationId xmlns:a16="http://schemas.microsoft.com/office/drawing/2014/main" id="{E9CC582A-C8AF-CFB3-53C2-2A863A49ECD8}"/>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
        <p:nvSpPr>
          <p:cNvPr id="10" name="Rectangle 9">
            <a:extLst>
              <a:ext uri="{FF2B5EF4-FFF2-40B4-BE49-F238E27FC236}">
                <a16:creationId xmlns:a16="http://schemas.microsoft.com/office/drawing/2014/main" id="{9B9BABB7-8146-6ABB-E470-05D5A89BFE29}"/>
              </a:ext>
            </a:extLst>
          </p:cNvPr>
          <p:cNvSpPr/>
          <p:nvPr/>
        </p:nvSpPr>
        <p:spPr>
          <a:xfrm>
            <a:off x="6476541" y="2010190"/>
            <a:ext cx="4955458" cy="3334887"/>
          </a:xfrm>
          <a:prstGeom prst="rect">
            <a:avLst/>
          </a:prstGeom>
        </p:spPr>
        <p:txBody>
          <a:bodyPr wrap="square">
            <a:spAutoFit/>
          </a:bodyPr>
          <a:lstStyle/>
          <a:p>
            <a:pPr algn="just" rtl="1">
              <a:lnSpc>
                <a:spcPct val="200000"/>
              </a:lnSpc>
            </a:pPr>
            <a:r>
              <a:rPr lang="ar-SA" b="1" dirty="0">
                <a:solidFill>
                  <a:srgbClr val="002060"/>
                </a:solidFill>
                <a:latin typeface="Alexandria Light" pitchFamily="2" charset="-78"/>
                <a:cs typeface="Alexandria Light" pitchFamily="2" charset="-78"/>
              </a:rPr>
              <a:t>بنهاية المحاضرة سيكون الطالب قادرًا على:</a:t>
            </a:r>
          </a:p>
          <a:p>
            <a:pPr marL="285750" indent="-285750" algn="just" rtl="1">
              <a:lnSpc>
                <a:spcPct val="200000"/>
              </a:lnSpc>
              <a:buFont typeface="Arial" panose="020B0604020202020204" pitchFamily="34" charset="0"/>
              <a:buChar char="•"/>
            </a:pPr>
            <a:r>
              <a:rPr lang="ar-SA" dirty="0">
                <a:solidFill>
                  <a:srgbClr val="002060"/>
                </a:solidFill>
                <a:latin typeface="Alexandria Light" pitchFamily="2" charset="-78"/>
                <a:cs typeface="Alexandria Light" pitchFamily="2" charset="-78"/>
              </a:rPr>
              <a:t>التمييز بين الادعاءات البيئية الشفافة والموثوقة.</a:t>
            </a:r>
          </a:p>
          <a:p>
            <a:pPr marL="285750" indent="-285750" algn="just" rtl="1">
              <a:lnSpc>
                <a:spcPct val="200000"/>
              </a:lnSpc>
              <a:buFont typeface="Arial" panose="020B0604020202020204" pitchFamily="34" charset="0"/>
              <a:buChar char="•"/>
            </a:pPr>
            <a:r>
              <a:rPr lang="ar-SA" dirty="0">
                <a:solidFill>
                  <a:srgbClr val="002060"/>
                </a:solidFill>
                <a:latin typeface="Alexandria Light" pitchFamily="2" charset="-78"/>
                <a:cs typeface="Alexandria Light" pitchFamily="2" charset="-78"/>
              </a:rPr>
              <a:t>تطوير استراتيجيات اتصال تدعم الاستدامة.</a:t>
            </a:r>
          </a:p>
          <a:p>
            <a:pPr marL="285750" indent="-285750" algn="just" rtl="1">
              <a:lnSpc>
                <a:spcPct val="200000"/>
              </a:lnSpc>
              <a:buFont typeface="Arial" panose="020B0604020202020204" pitchFamily="34" charset="0"/>
              <a:buChar char="•"/>
            </a:pPr>
            <a:r>
              <a:rPr lang="ar-SA" dirty="0">
                <a:solidFill>
                  <a:srgbClr val="002060"/>
                </a:solidFill>
                <a:latin typeface="Alexandria Light" pitchFamily="2" charset="-78"/>
                <a:cs typeface="Alexandria Light" pitchFamily="2" charset="-78"/>
              </a:rPr>
              <a:t>التعرف على الاتجاهات المستقبلية في الاتصال الأخضر.</a:t>
            </a:r>
            <a:endParaRPr lang="en-US" dirty="0">
              <a:latin typeface="Alexandria Light" pitchFamily="2" charset="-78"/>
              <a:cs typeface="Alexandria Light" pitchFamily="2" charset="-78"/>
            </a:endParaRPr>
          </a:p>
        </p:txBody>
      </p:sp>
      <p:sp>
        <p:nvSpPr>
          <p:cNvPr id="12" name="Rectangle 11">
            <a:extLst>
              <a:ext uri="{FF2B5EF4-FFF2-40B4-BE49-F238E27FC236}">
                <a16:creationId xmlns:a16="http://schemas.microsoft.com/office/drawing/2014/main" id="{A74425B5-26C3-7CED-2A9F-3645CCE82BAC}"/>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13" name="TextBox 12">
            <a:extLst>
              <a:ext uri="{FF2B5EF4-FFF2-40B4-BE49-F238E27FC236}">
                <a16:creationId xmlns:a16="http://schemas.microsoft.com/office/drawing/2014/main" id="{4F5DCB2A-8B8A-4B92-E0D1-CE80A9559224}"/>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Tree>
    <p:extLst>
      <p:ext uri="{BB962C8B-B14F-4D97-AF65-F5344CB8AC3E}">
        <p14:creationId xmlns:p14="http://schemas.microsoft.com/office/powerpoint/2010/main" val="175340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41AC6-E33A-9825-8B95-8CC0E430885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8462B1B-9C6B-3B6A-8F39-3D54450D8C5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6FC6AB2-476A-3778-A676-57A2A5CD2C89}"/>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F7E4CA7-0536-341F-7C1E-61687DFF077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0E828DE5-658E-4170-832F-B588F237A273}"/>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6B26743D-EF3D-D1C2-CB6D-57501373E02C}"/>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6DF42CE3-A84B-676E-6D73-F29B2E633E58}"/>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solidFill>
                  <a:srgbClr val="002060"/>
                </a:solidFill>
                <a:latin typeface="Alexandria" pitchFamily="2" charset="-78"/>
                <a:ea typeface="Times New Roman" panose="02020603050405020304" pitchFamily="18" charset="0"/>
                <a:cs typeface="Alexandria" pitchFamily="2" charset="-78"/>
              </a:rPr>
              <a:t>Green Communication</a:t>
            </a:r>
          </a:p>
        </p:txBody>
      </p:sp>
      <p:sp>
        <p:nvSpPr>
          <p:cNvPr id="8" name="Rectangle: Rounded Corners 7">
            <a:extLst>
              <a:ext uri="{FF2B5EF4-FFF2-40B4-BE49-F238E27FC236}">
                <a16:creationId xmlns:a16="http://schemas.microsoft.com/office/drawing/2014/main" id="{6FCAF79C-6E3B-92CE-31C7-7A659AF93B87}"/>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6CE76E1-367F-6DBE-5BF8-70F2383F192D}"/>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التواصل الأخضر</a:t>
            </a:r>
          </a:p>
        </p:txBody>
      </p:sp>
      <p:pic>
        <p:nvPicPr>
          <p:cNvPr id="3074" name="Picture 2" descr="The Job Search of An Exec: The Negotiation Process">
            <a:extLst>
              <a:ext uri="{FF2B5EF4-FFF2-40B4-BE49-F238E27FC236}">
                <a16:creationId xmlns:a16="http://schemas.microsoft.com/office/drawing/2014/main" id="{0BA8C6C0-1DC3-E0DB-3533-2AE724876D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0491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A6A20-4E6D-6EF2-B186-A6FEB97460F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158E1C5-6BF6-A2FE-A5FC-30722D037F8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6027C564-4990-1D23-EE07-50C13F41E64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2AAFFF44-4C18-E639-2CA0-E238754AF75C}"/>
              </a:ext>
            </a:extLst>
          </p:cNvPr>
          <p:cNvSpPr/>
          <p:nvPr/>
        </p:nvSpPr>
        <p:spPr>
          <a:xfrm>
            <a:off x="509170" y="723217"/>
            <a:ext cx="6490345" cy="461665"/>
          </a:xfrm>
          <a:prstGeom prst="rect">
            <a:avLst/>
          </a:prstGeom>
        </p:spPr>
        <p:txBody>
          <a:bodyPr wrap="square">
            <a:spAutoFit/>
          </a:bodyPr>
          <a:lstStyle/>
          <a:p>
            <a:r>
              <a:rPr lang="en-US" sz="2400" b="1" dirty="0">
                <a:solidFill>
                  <a:srgbClr val="00B0F0"/>
                </a:solidFill>
                <a:latin typeface="Alexandria" charset="0"/>
                <a:cs typeface="Alexandria" charset="0"/>
              </a:rPr>
              <a:t>Green Communication</a:t>
            </a:r>
          </a:p>
        </p:txBody>
      </p:sp>
      <p:sp>
        <p:nvSpPr>
          <p:cNvPr id="9" name="TextBox 8">
            <a:extLst>
              <a:ext uri="{FF2B5EF4-FFF2-40B4-BE49-F238E27FC236}">
                <a16:creationId xmlns:a16="http://schemas.microsoft.com/office/drawing/2014/main" id="{4B96583A-929D-5B91-DDBD-288DC3C92467}"/>
              </a:ext>
            </a:extLst>
          </p:cNvPr>
          <p:cNvSpPr txBox="1"/>
          <p:nvPr/>
        </p:nvSpPr>
        <p:spPr>
          <a:xfrm>
            <a:off x="7371276" y="778310"/>
            <a:ext cx="4060723"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التواصل الأخضر</a:t>
            </a:r>
          </a:p>
        </p:txBody>
      </p:sp>
      <p:sp>
        <p:nvSpPr>
          <p:cNvPr id="3" name="Rectangle: Rounded Corners 2">
            <a:extLst>
              <a:ext uri="{FF2B5EF4-FFF2-40B4-BE49-F238E27FC236}">
                <a16:creationId xmlns:a16="http://schemas.microsoft.com/office/drawing/2014/main" id="{90378375-D2CD-F621-4061-CAA69009A7FC}"/>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232A501F-2FB6-1C95-AE2D-55E9C3F552B0}"/>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3A0B61BC-A350-2099-90EA-C90EDBF8DDE2}"/>
              </a:ext>
            </a:extLst>
          </p:cNvPr>
          <p:cNvSpPr/>
          <p:nvPr/>
        </p:nvSpPr>
        <p:spPr>
          <a:xfrm>
            <a:off x="845573" y="1817150"/>
            <a:ext cx="10333703" cy="2126864"/>
          </a:xfrm>
          <a:prstGeom prst="rect">
            <a:avLst/>
          </a:prstGeom>
        </p:spPr>
        <p:txBody>
          <a:bodyPr wrap="square">
            <a:spAutoFit/>
          </a:bodyPr>
          <a:lstStyle/>
          <a:p>
            <a:pPr algn="just">
              <a:lnSpc>
                <a:spcPct val="150000"/>
              </a:lnSpc>
            </a:pPr>
            <a:r>
              <a:rPr lang="en-US" b="1" dirty="0">
                <a:solidFill>
                  <a:srgbClr val="C00000"/>
                </a:solidFill>
              </a:rPr>
              <a:t>Introduction to Green communication </a:t>
            </a:r>
            <a:endParaRPr lang="ar-SA" b="1" dirty="0">
              <a:solidFill>
                <a:srgbClr val="C00000"/>
              </a:solidFill>
            </a:endParaRPr>
          </a:p>
          <a:p>
            <a:pPr algn="just">
              <a:lnSpc>
                <a:spcPct val="150000"/>
              </a:lnSpc>
            </a:pPr>
            <a:r>
              <a:rPr lang="en-US" dirty="0"/>
              <a:t>Green communication refers to a strategic approach that integrates environmental awareness into organizational messaging. It aligns communication practices with sustainability goals and promotes ecological responsibility. By shaping public attitudes and influencing behavioral change, green communication supports broader societal efforts to address climate concerns and environmental decline.</a:t>
            </a:r>
          </a:p>
        </p:txBody>
      </p:sp>
      <p:sp>
        <p:nvSpPr>
          <p:cNvPr id="10" name="Rectangle 9">
            <a:extLst>
              <a:ext uri="{FF2B5EF4-FFF2-40B4-BE49-F238E27FC236}">
                <a16:creationId xmlns:a16="http://schemas.microsoft.com/office/drawing/2014/main" id="{C0C7F04D-2F26-379D-1324-C17B6BB7F298}"/>
              </a:ext>
            </a:extLst>
          </p:cNvPr>
          <p:cNvSpPr/>
          <p:nvPr/>
        </p:nvSpPr>
        <p:spPr>
          <a:xfrm>
            <a:off x="845573" y="4099851"/>
            <a:ext cx="10550014" cy="1617751"/>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مقدمة في التواصل الأخضر </a:t>
            </a:r>
          </a:p>
          <a:p>
            <a:pPr algn="just" rtl="1">
              <a:lnSpc>
                <a:spcPct val="150000"/>
              </a:lnSpc>
            </a:pPr>
            <a:r>
              <a:rPr lang="ar-SA" sz="1700" dirty="0">
                <a:latin typeface="Alexandria Light" pitchFamily="2" charset="-78"/>
                <a:cs typeface="Alexandria Light" pitchFamily="2" charset="-78"/>
              </a:rPr>
              <a:t>يشير التواصل الأخضر إلى نهج استراتيجي يدمج الوعي البيئي في رسائل المنظمة. و يواكب ممارسات التواصل مع أهداف الاستدامة ويعزز المسؤولية البيئية. من خلال تشكيل مواقف الجمهور والتأثير على التغيير السلوكي، يدعم التواصل الأخضر الجهود المجتمعية الأوسع لمعالجة المخاوف المناخية والتدهور البيئي.</a:t>
            </a:r>
          </a:p>
        </p:txBody>
      </p:sp>
      <p:sp>
        <p:nvSpPr>
          <p:cNvPr id="4" name="TextBox 3">
            <a:extLst>
              <a:ext uri="{FF2B5EF4-FFF2-40B4-BE49-F238E27FC236}">
                <a16:creationId xmlns:a16="http://schemas.microsoft.com/office/drawing/2014/main" id="{DE8C7CF8-744A-E358-21BE-D37383698223}"/>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51654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0D2E3-B474-BC19-290D-BC487F7D717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6BB70DC-9D99-EE12-1B42-A3FDB70048F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B9EC50B-0707-0CF9-C90A-2306ED7969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CC97EFD6-5890-88CA-4592-63B28E30F4B0}"/>
              </a:ext>
            </a:extLst>
          </p:cNvPr>
          <p:cNvSpPr/>
          <p:nvPr/>
        </p:nvSpPr>
        <p:spPr>
          <a:xfrm>
            <a:off x="509170" y="723217"/>
            <a:ext cx="6490345" cy="461665"/>
          </a:xfrm>
          <a:prstGeom prst="rect">
            <a:avLst/>
          </a:prstGeom>
        </p:spPr>
        <p:txBody>
          <a:bodyPr wrap="square">
            <a:spAutoFit/>
          </a:bodyPr>
          <a:lstStyle/>
          <a:p>
            <a:r>
              <a:rPr lang="en-US" sz="2400" b="1" dirty="0">
                <a:solidFill>
                  <a:srgbClr val="00B0F0"/>
                </a:solidFill>
                <a:latin typeface="Alexandria" charset="0"/>
                <a:cs typeface="Alexandria" charset="0"/>
              </a:rPr>
              <a:t>Green Communication</a:t>
            </a:r>
          </a:p>
        </p:txBody>
      </p:sp>
      <p:sp>
        <p:nvSpPr>
          <p:cNvPr id="9" name="TextBox 8">
            <a:extLst>
              <a:ext uri="{FF2B5EF4-FFF2-40B4-BE49-F238E27FC236}">
                <a16:creationId xmlns:a16="http://schemas.microsoft.com/office/drawing/2014/main" id="{307E0F6D-AAE1-3504-677E-6FC62A7D360C}"/>
              </a:ext>
            </a:extLst>
          </p:cNvPr>
          <p:cNvSpPr txBox="1"/>
          <p:nvPr/>
        </p:nvSpPr>
        <p:spPr>
          <a:xfrm>
            <a:off x="7371276" y="778310"/>
            <a:ext cx="4060723"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التواصل الأخضر</a:t>
            </a:r>
          </a:p>
        </p:txBody>
      </p:sp>
      <p:sp>
        <p:nvSpPr>
          <p:cNvPr id="3" name="Rectangle: Rounded Corners 2">
            <a:extLst>
              <a:ext uri="{FF2B5EF4-FFF2-40B4-BE49-F238E27FC236}">
                <a16:creationId xmlns:a16="http://schemas.microsoft.com/office/drawing/2014/main" id="{20F961C5-1AD8-D32A-B9AC-95CF815D00F6}"/>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26524EB8-2C0D-41AA-6F9B-4DAF09C70D81}"/>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273C37C8-2591-B76F-9ED8-3103F7103236}"/>
              </a:ext>
            </a:extLst>
          </p:cNvPr>
          <p:cNvSpPr/>
          <p:nvPr/>
        </p:nvSpPr>
        <p:spPr>
          <a:xfrm>
            <a:off x="845573" y="1817150"/>
            <a:ext cx="10333703" cy="2033249"/>
          </a:xfrm>
          <a:prstGeom prst="rect">
            <a:avLst/>
          </a:prstGeom>
        </p:spPr>
        <p:txBody>
          <a:bodyPr wrap="square">
            <a:spAutoFit/>
          </a:bodyPr>
          <a:lstStyle/>
          <a:p>
            <a:pPr algn="just">
              <a:lnSpc>
                <a:spcPct val="150000"/>
              </a:lnSpc>
            </a:pPr>
            <a:r>
              <a:rPr lang="en-US" b="1" dirty="0">
                <a:solidFill>
                  <a:srgbClr val="C00000"/>
                </a:solidFill>
              </a:rPr>
              <a:t>Green communication </a:t>
            </a:r>
            <a:endParaRPr lang="ar-SA" b="1" dirty="0">
              <a:solidFill>
                <a:srgbClr val="C00000"/>
              </a:solidFill>
            </a:endParaRPr>
          </a:p>
          <a:p>
            <a:pPr algn="just">
              <a:lnSpc>
                <a:spcPct val="150000"/>
              </a:lnSpc>
            </a:pPr>
            <a:r>
              <a:rPr lang="en-US" sz="1700" dirty="0">
                <a:latin typeface="Alexandria Light" pitchFamily="2" charset="-78"/>
                <a:cs typeface="Alexandria Light" pitchFamily="2" charset="-78"/>
              </a:rPr>
              <a:t>Green communication is an interdisciplinary field drawing from environmental science, psychology, and strategic communication. It helps organizations address complex challenges such as climate risk, consumer skepticism, and environmental ethics. Its relevance continues to grow as global systems move toward sustainability‑driven development.</a:t>
            </a:r>
          </a:p>
        </p:txBody>
      </p:sp>
      <p:sp>
        <p:nvSpPr>
          <p:cNvPr id="10" name="Rectangle 9">
            <a:extLst>
              <a:ext uri="{FF2B5EF4-FFF2-40B4-BE49-F238E27FC236}">
                <a16:creationId xmlns:a16="http://schemas.microsoft.com/office/drawing/2014/main" id="{3A8223DA-766D-9C53-6224-DC8992A8D515}"/>
              </a:ext>
            </a:extLst>
          </p:cNvPr>
          <p:cNvSpPr/>
          <p:nvPr/>
        </p:nvSpPr>
        <p:spPr>
          <a:xfrm>
            <a:off x="820992" y="4461939"/>
            <a:ext cx="10550014" cy="1617751"/>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التواصل الاخضر </a:t>
            </a:r>
          </a:p>
          <a:p>
            <a:pPr algn="just" rtl="1">
              <a:lnSpc>
                <a:spcPct val="150000"/>
              </a:lnSpc>
            </a:pPr>
            <a:r>
              <a:rPr lang="ar-SA" sz="1700" dirty="0">
                <a:latin typeface="Alexandria Light" pitchFamily="2" charset="-78"/>
                <a:cs typeface="Alexandria Light" pitchFamily="2" charset="-78"/>
              </a:rPr>
              <a:t>الاتصال الأخضر هو مجال متعدد التخصصات يستمد من علوم البيئة وعلم النفس والاتصال الاستراتيجي. يساعد المؤسسات على مواجهة تحديات معقدة مثل مخاطر المناخ، وشكوك المستهلكين، وأخلاقيات البيئة. تستمر أهميتها في النمو مع توجه الأنظمة العالمية نحو التنمية المدفوعة بالاستدامة.</a:t>
            </a:r>
            <a:endParaRPr lang="en-US" sz="1700"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53E9669E-D8F4-F4C9-A3C7-BCAB33286977}"/>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4122993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370DF-DA3A-59BD-AB51-8B850B7F244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F86EBFC-47A9-7406-60F2-D347613E2C2C}"/>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D0B1969-FDAA-7B4F-583C-E455567E83A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88372424-2812-1E9D-F303-C3976B5B5D86}"/>
              </a:ext>
            </a:extLst>
          </p:cNvPr>
          <p:cNvSpPr/>
          <p:nvPr/>
        </p:nvSpPr>
        <p:spPr>
          <a:xfrm>
            <a:off x="509170" y="723217"/>
            <a:ext cx="6490345" cy="461665"/>
          </a:xfrm>
          <a:prstGeom prst="rect">
            <a:avLst/>
          </a:prstGeom>
        </p:spPr>
        <p:txBody>
          <a:bodyPr wrap="square">
            <a:spAutoFit/>
          </a:bodyPr>
          <a:lstStyle/>
          <a:p>
            <a:r>
              <a:rPr lang="en-US" sz="2400" b="1" dirty="0">
                <a:solidFill>
                  <a:srgbClr val="00B0F0"/>
                </a:solidFill>
                <a:latin typeface="Alexandria" charset="0"/>
                <a:cs typeface="Alexandria" charset="0"/>
              </a:rPr>
              <a:t>Green Communication</a:t>
            </a:r>
          </a:p>
        </p:txBody>
      </p:sp>
      <p:sp>
        <p:nvSpPr>
          <p:cNvPr id="9" name="TextBox 8">
            <a:extLst>
              <a:ext uri="{FF2B5EF4-FFF2-40B4-BE49-F238E27FC236}">
                <a16:creationId xmlns:a16="http://schemas.microsoft.com/office/drawing/2014/main" id="{79C216EF-5397-C373-5065-2619F63B2539}"/>
              </a:ext>
            </a:extLst>
          </p:cNvPr>
          <p:cNvSpPr txBox="1"/>
          <p:nvPr/>
        </p:nvSpPr>
        <p:spPr>
          <a:xfrm>
            <a:off x="7371276" y="778310"/>
            <a:ext cx="4060723"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التواصل الأخضر</a:t>
            </a:r>
          </a:p>
        </p:txBody>
      </p:sp>
      <p:sp>
        <p:nvSpPr>
          <p:cNvPr id="3" name="Rectangle: Rounded Corners 2">
            <a:extLst>
              <a:ext uri="{FF2B5EF4-FFF2-40B4-BE49-F238E27FC236}">
                <a16:creationId xmlns:a16="http://schemas.microsoft.com/office/drawing/2014/main" id="{EFB0BFAA-C368-EC58-1CFF-CCA4770966D4}"/>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ACEEBD87-1E07-CD61-5BA7-17E8638E9C2B}"/>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8FC05066-B36B-C0BA-334F-23A5589C8BE0}"/>
              </a:ext>
            </a:extLst>
          </p:cNvPr>
          <p:cNvSpPr/>
          <p:nvPr/>
        </p:nvSpPr>
        <p:spPr>
          <a:xfrm>
            <a:off x="845573" y="1817150"/>
            <a:ext cx="10333703" cy="2126864"/>
          </a:xfrm>
          <a:prstGeom prst="rect">
            <a:avLst/>
          </a:prstGeom>
        </p:spPr>
        <p:txBody>
          <a:bodyPr wrap="square">
            <a:spAutoFit/>
          </a:bodyPr>
          <a:lstStyle/>
          <a:p>
            <a:pPr algn="just">
              <a:lnSpc>
                <a:spcPct val="150000"/>
              </a:lnSpc>
            </a:pPr>
            <a:r>
              <a:rPr lang="en-US" b="1" dirty="0">
                <a:solidFill>
                  <a:srgbClr val="C00000"/>
                </a:solidFill>
              </a:rPr>
              <a:t>Emergence of Green communication </a:t>
            </a:r>
            <a:endParaRPr lang="ar-SA" b="1" dirty="0">
              <a:solidFill>
                <a:srgbClr val="C00000"/>
              </a:solidFill>
            </a:endParaRPr>
          </a:p>
          <a:p>
            <a:pPr algn="just">
              <a:lnSpc>
                <a:spcPct val="150000"/>
              </a:lnSpc>
            </a:pPr>
            <a:r>
              <a:rPr lang="en-US" dirty="0"/>
              <a:t>The emergence of green communication is linked to rising global concerns about climate change and resource depletion. Organizations use sustainability-focused communication to demonstrate accountability, reduce reputational risks, and strengthen stakeholder engagement. This makes green communication a central pillar in responsible business practice.</a:t>
            </a:r>
          </a:p>
        </p:txBody>
      </p:sp>
      <p:sp>
        <p:nvSpPr>
          <p:cNvPr id="10" name="Rectangle 9">
            <a:extLst>
              <a:ext uri="{FF2B5EF4-FFF2-40B4-BE49-F238E27FC236}">
                <a16:creationId xmlns:a16="http://schemas.microsoft.com/office/drawing/2014/main" id="{BC59C271-CF05-74EF-2AB2-39F2D4787498}"/>
              </a:ext>
            </a:extLst>
          </p:cNvPr>
          <p:cNvSpPr/>
          <p:nvPr/>
        </p:nvSpPr>
        <p:spPr>
          <a:xfrm>
            <a:off x="845573" y="4099851"/>
            <a:ext cx="10550014" cy="1617751"/>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الحاجة الى التواصل الأخضر </a:t>
            </a:r>
          </a:p>
          <a:p>
            <a:pPr algn="just" rtl="1">
              <a:lnSpc>
                <a:spcPct val="150000"/>
              </a:lnSpc>
            </a:pPr>
            <a:r>
              <a:rPr lang="ar-SA" sz="1700" dirty="0">
                <a:latin typeface="Alexandria Light" pitchFamily="2" charset="-78"/>
                <a:cs typeface="Alexandria Light" pitchFamily="2" charset="-78"/>
              </a:rPr>
              <a:t>يرتبط ظهور التواصل الأخضر بتصاعد المخاوف العالمية بشأن تغير المناخ واستنزاف الموارد. تستخدم المؤسسات التواصل الموجه نحو الاستدامة لإثبات المساءلة، وتقليل أخطار السمعة، وتعزيز تفاعل أصحاب المصلحة. وهذا يجعل التواصل الأخضر ركيزة أساسية في ممارسة الأعمال المسؤولة.</a:t>
            </a:r>
          </a:p>
        </p:txBody>
      </p:sp>
      <p:sp>
        <p:nvSpPr>
          <p:cNvPr id="4" name="TextBox 3">
            <a:extLst>
              <a:ext uri="{FF2B5EF4-FFF2-40B4-BE49-F238E27FC236}">
                <a16:creationId xmlns:a16="http://schemas.microsoft.com/office/drawing/2014/main" id="{57FFC3E8-0E3F-2D7D-9CC4-70F557496533}"/>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138570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2420F-4D9A-7F78-8EEA-143CE608401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9E81DD-4B45-816B-40BA-5B3809C399A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B13C662-7A38-DB5D-2585-AF96B0C7D6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64CB287-43D3-31CF-A6A4-5843F75D5762}"/>
              </a:ext>
            </a:extLst>
          </p:cNvPr>
          <p:cNvSpPr/>
          <p:nvPr/>
        </p:nvSpPr>
        <p:spPr>
          <a:xfrm>
            <a:off x="509170" y="723217"/>
            <a:ext cx="6490345" cy="461665"/>
          </a:xfrm>
          <a:prstGeom prst="rect">
            <a:avLst/>
          </a:prstGeom>
        </p:spPr>
        <p:txBody>
          <a:bodyPr wrap="square">
            <a:spAutoFit/>
          </a:bodyPr>
          <a:lstStyle/>
          <a:p>
            <a:r>
              <a:rPr lang="en-US" sz="2400" b="1" dirty="0">
                <a:solidFill>
                  <a:srgbClr val="00B0F0"/>
                </a:solidFill>
                <a:latin typeface="Alexandria" charset="0"/>
                <a:cs typeface="Alexandria" charset="0"/>
              </a:rPr>
              <a:t>Green Communication</a:t>
            </a:r>
          </a:p>
        </p:txBody>
      </p:sp>
      <p:sp>
        <p:nvSpPr>
          <p:cNvPr id="9" name="TextBox 8">
            <a:extLst>
              <a:ext uri="{FF2B5EF4-FFF2-40B4-BE49-F238E27FC236}">
                <a16:creationId xmlns:a16="http://schemas.microsoft.com/office/drawing/2014/main" id="{BBF7DF62-228F-E079-4D52-FAFE7A0E84E2}"/>
              </a:ext>
            </a:extLst>
          </p:cNvPr>
          <p:cNvSpPr txBox="1"/>
          <p:nvPr/>
        </p:nvSpPr>
        <p:spPr>
          <a:xfrm>
            <a:off x="7371276" y="778310"/>
            <a:ext cx="4060723"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التواصل الأخضر</a:t>
            </a:r>
          </a:p>
        </p:txBody>
      </p:sp>
      <p:sp>
        <p:nvSpPr>
          <p:cNvPr id="3" name="Rectangle: Rounded Corners 2">
            <a:extLst>
              <a:ext uri="{FF2B5EF4-FFF2-40B4-BE49-F238E27FC236}">
                <a16:creationId xmlns:a16="http://schemas.microsoft.com/office/drawing/2014/main" id="{DEC5661F-FB2F-3A86-38C0-E830E28D807A}"/>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4B4353E8-EFE5-FF80-FACD-48FF80F2EC68}"/>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62F0F229-FF3D-07D6-79EB-C69D7F4D679B}"/>
              </a:ext>
            </a:extLst>
          </p:cNvPr>
          <p:cNvSpPr/>
          <p:nvPr/>
        </p:nvSpPr>
        <p:spPr>
          <a:xfrm>
            <a:off x="845573" y="1817150"/>
            <a:ext cx="10333703" cy="2126864"/>
          </a:xfrm>
          <a:prstGeom prst="rect">
            <a:avLst/>
          </a:prstGeom>
        </p:spPr>
        <p:txBody>
          <a:bodyPr wrap="square">
            <a:spAutoFit/>
          </a:bodyPr>
          <a:lstStyle/>
          <a:p>
            <a:pPr algn="just">
              <a:lnSpc>
                <a:spcPct val="150000"/>
              </a:lnSpc>
            </a:pPr>
            <a:r>
              <a:rPr lang="en-US" b="1" dirty="0">
                <a:solidFill>
                  <a:srgbClr val="C00000"/>
                </a:solidFill>
              </a:rPr>
              <a:t>Green communication </a:t>
            </a:r>
            <a:endParaRPr lang="ar-SA" b="1" dirty="0">
              <a:solidFill>
                <a:srgbClr val="C00000"/>
              </a:solidFill>
            </a:endParaRPr>
          </a:p>
          <a:p>
            <a:pPr algn="just">
              <a:lnSpc>
                <a:spcPct val="150000"/>
              </a:lnSpc>
            </a:pPr>
            <a:r>
              <a:rPr lang="en-US" dirty="0"/>
              <a:t>A key component of green communication is reliance on accurate and science‑based information. Organizations provide stakeholders with credible data to help them understand environmental impacts. This enhances transparency, promotes informed decision‑making, and encourages environmentally responsible behavior across communities and institutions.</a:t>
            </a:r>
          </a:p>
        </p:txBody>
      </p:sp>
      <p:sp>
        <p:nvSpPr>
          <p:cNvPr id="10" name="Rectangle 9">
            <a:extLst>
              <a:ext uri="{FF2B5EF4-FFF2-40B4-BE49-F238E27FC236}">
                <a16:creationId xmlns:a16="http://schemas.microsoft.com/office/drawing/2014/main" id="{E6305CFB-B4BC-FC25-20F5-FA58F8DB28D9}"/>
              </a:ext>
            </a:extLst>
          </p:cNvPr>
          <p:cNvSpPr/>
          <p:nvPr/>
        </p:nvSpPr>
        <p:spPr>
          <a:xfrm>
            <a:off x="845573" y="4099851"/>
            <a:ext cx="10550014" cy="2010166"/>
          </a:xfrm>
          <a:prstGeom prst="rect">
            <a:avLst/>
          </a:prstGeom>
        </p:spPr>
        <p:txBody>
          <a:bodyPr wrap="square">
            <a:spAutoFit/>
          </a:bodyPr>
          <a:lstStyle/>
          <a:p>
            <a:pPr algn="just" rtl="1">
              <a:lnSpc>
                <a:spcPct val="150000"/>
              </a:lnSpc>
            </a:pPr>
            <a:r>
              <a:rPr lang="ar-SA" sz="1700" dirty="0">
                <a:solidFill>
                  <a:srgbClr val="C00000"/>
                </a:solidFill>
                <a:latin typeface="Alexandria Light" pitchFamily="2" charset="-78"/>
                <a:cs typeface="Alexandria Light" pitchFamily="2" charset="-78"/>
              </a:rPr>
              <a:t>التواصل الاخضر </a:t>
            </a:r>
          </a:p>
          <a:p>
            <a:pPr algn="just" rtl="1">
              <a:lnSpc>
                <a:spcPct val="150000"/>
              </a:lnSpc>
            </a:pPr>
            <a:r>
              <a:rPr lang="ar-SA" sz="1700" dirty="0">
                <a:latin typeface="Alexandria Light" pitchFamily="2" charset="-78"/>
                <a:cs typeface="Alexandria Light" pitchFamily="2" charset="-78"/>
              </a:rPr>
              <a:t>أحد المكونات الأساسية للتواصل الأخضر هو الاعتماد على المعلومات الدقيقة والمبنية على العلم، حيث توفر المنظمة لأصحاب المصلحة بيانات موثوقة لمساعدتهم على فهم التأثيرات البيئية الناجمة عن عمليات المنظمة. هذا يعزز الشفافية، ويعزز اتخاذ القرار المستنير، ويشجع هذا السلوك المسؤول بيئيا المجتمعات والمؤسسات لاتباع نفس النهج</a:t>
            </a:r>
            <a:endParaRPr lang="en-US" sz="1700"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C11976B-0DCB-FBF4-5799-5D6ADCA0A96E}"/>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165523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823971-801F-AF37-C6FF-6EA431BFE85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32DC7C6-9A1D-9A7F-1AB9-4613976E4741}"/>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417369C0-5D6B-AA04-1286-B7E689B5EA4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F6D6A68C-9E68-DFC8-6F39-84D81875AF97}"/>
              </a:ext>
            </a:extLst>
          </p:cNvPr>
          <p:cNvSpPr/>
          <p:nvPr/>
        </p:nvSpPr>
        <p:spPr>
          <a:xfrm>
            <a:off x="509170" y="723217"/>
            <a:ext cx="6490345" cy="461665"/>
          </a:xfrm>
          <a:prstGeom prst="rect">
            <a:avLst/>
          </a:prstGeom>
        </p:spPr>
        <p:txBody>
          <a:bodyPr wrap="square">
            <a:spAutoFit/>
          </a:bodyPr>
          <a:lstStyle/>
          <a:p>
            <a:r>
              <a:rPr lang="en-US" sz="2400" b="1" dirty="0">
                <a:solidFill>
                  <a:srgbClr val="00B0F0"/>
                </a:solidFill>
                <a:latin typeface="Alexandria" charset="0"/>
                <a:cs typeface="Alexandria" charset="0"/>
              </a:rPr>
              <a:t>Green Communication</a:t>
            </a:r>
          </a:p>
        </p:txBody>
      </p:sp>
      <p:sp>
        <p:nvSpPr>
          <p:cNvPr id="9" name="TextBox 8">
            <a:extLst>
              <a:ext uri="{FF2B5EF4-FFF2-40B4-BE49-F238E27FC236}">
                <a16:creationId xmlns:a16="http://schemas.microsoft.com/office/drawing/2014/main" id="{6AE82C90-411A-D2AF-3B26-6210DBE617BF}"/>
              </a:ext>
            </a:extLst>
          </p:cNvPr>
          <p:cNvSpPr txBox="1"/>
          <p:nvPr/>
        </p:nvSpPr>
        <p:spPr>
          <a:xfrm>
            <a:off x="7371276" y="778310"/>
            <a:ext cx="4060723"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التواصل الأخضر</a:t>
            </a:r>
          </a:p>
        </p:txBody>
      </p:sp>
      <p:sp>
        <p:nvSpPr>
          <p:cNvPr id="3" name="Rectangle: Rounded Corners 2">
            <a:extLst>
              <a:ext uri="{FF2B5EF4-FFF2-40B4-BE49-F238E27FC236}">
                <a16:creationId xmlns:a16="http://schemas.microsoft.com/office/drawing/2014/main" id="{520BFA1C-66BD-E888-4AB5-40BB5AAC7976}"/>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086485EB-F5DF-EEAE-A781-1ADB18456996}"/>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1E1E4C93-098A-106F-CC1A-8AE0483FA562}"/>
              </a:ext>
            </a:extLst>
          </p:cNvPr>
          <p:cNvSpPr/>
          <p:nvPr/>
        </p:nvSpPr>
        <p:spPr>
          <a:xfrm>
            <a:off x="845573" y="1817150"/>
            <a:ext cx="10333703" cy="2126864"/>
          </a:xfrm>
          <a:prstGeom prst="rect">
            <a:avLst/>
          </a:prstGeom>
        </p:spPr>
        <p:txBody>
          <a:bodyPr wrap="square">
            <a:spAutoFit/>
          </a:bodyPr>
          <a:lstStyle/>
          <a:p>
            <a:pPr algn="just">
              <a:lnSpc>
                <a:spcPct val="150000"/>
              </a:lnSpc>
            </a:pPr>
            <a:r>
              <a:rPr lang="en-US" b="1" dirty="0">
                <a:solidFill>
                  <a:srgbClr val="C00000"/>
                </a:solidFill>
              </a:rPr>
              <a:t>Green communication </a:t>
            </a:r>
            <a:endParaRPr lang="ar-SA" b="1" dirty="0">
              <a:solidFill>
                <a:srgbClr val="C00000"/>
              </a:solidFill>
            </a:endParaRPr>
          </a:p>
          <a:p>
            <a:pPr algn="just">
              <a:lnSpc>
                <a:spcPct val="150000"/>
              </a:lnSpc>
            </a:pPr>
            <a:r>
              <a:rPr lang="en-US" dirty="0"/>
              <a:t>Green communication also focuses on building trust between organizations and stakeholders. Trust is fostered when sustainability messages are consistent, transparent, and backed by real evidence. This strengthens organizational legitimacy and improves public confidence in environmental initiatives and long‑term sustainability ambitions.</a:t>
            </a:r>
          </a:p>
        </p:txBody>
      </p:sp>
      <p:sp>
        <p:nvSpPr>
          <p:cNvPr id="10" name="Rectangle 9">
            <a:extLst>
              <a:ext uri="{FF2B5EF4-FFF2-40B4-BE49-F238E27FC236}">
                <a16:creationId xmlns:a16="http://schemas.microsoft.com/office/drawing/2014/main" id="{8667CBB7-4FFA-E0F4-298C-3487FCF80F66}"/>
              </a:ext>
            </a:extLst>
          </p:cNvPr>
          <p:cNvSpPr/>
          <p:nvPr/>
        </p:nvSpPr>
        <p:spPr>
          <a:xfrm>
            <a:off x="845573" y="4099851"/>
            <a:ext cx="10550014" cy="1617751"/>
          </a:xfrm>
          <a:prstGeom prst="rect">
            <a:avLst/>
          </a:prstGeom>
        </p:spPr>
        <p:txBody>
          <a:bodyPr wrap="square">
            <a:spAutoFit/>
          </a:bodyPr>
          <a:lstStyle/>
          <a:p>
            <a:pPr algn="just" rtl="1">
              <a:lnSpc>
                <a:spcPct val="150000"/>
              </a:lnSpc>
            </a:pPr>
            <a:r>
              <a:rPr lang="ar-SA" sz="1700" dirty="0">
                <a:solidFill>
                  <a:srgbClr val="C00000"/>
                </a:solidFill>
                <a:latin typeface="Alexandria Light" pitchFamily="2" charset="-78"/>
                <a:cs typeface="Alexandria Light" pitchFamily="2" charset="-78"/>
              </a:rPr>
              <a:t>التواصل الاخضر </a:t>
            </a:r>
          </a:p>
          <a:p>
            <a:pPr algn="just" rtl="1">
              <a:lnSpc>
                <a:spcPct val="150000"/>
              </a:lnSpc>
            </a:pPr>
            <a:r>
              <a:rPr lang="ar-SA" sz="1700" dirty="0">
                <a:latin typeface="Alexandria Light" pitchFamily="2" charset="-78"/>
                <a:cs typeface="Alexandria Light" pitchFamily="2" charset="-78"/>
              </a:rPr>
              <a:t>يركز التواصل الأخضر أيضا على بناء الثقة بين المؤسسات وأصحاب المصلحة. تتعزز الثقة عندما تكون رسائل الاستدامة متسقة وشفافة ومدعومة بأدلة حقيقية. هذا يعزز شرعية المنظمة ويعزز ثقة الجمهور في المبادرات البيئية والطموحات طويلة الأمد للاستدامة.</a:t>
            </a:r>
            <a:endParaRPr lang="en-US" sz="1700"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957FD593-97ED-AD23-4712-0C62D322E36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12070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2C034-B173-5A14-5581-718C9B0899C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9732183-9388-528E-41DF-2CB7FAF60AE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7AC295B-FF5A-44FD-DD33-9E86561B4A44}"/>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B33B9060-6C6F-D087-EFB6-99C718E7C2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67196380-D82E-653C-1A8B-DDE13A1F478C}"/>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411624D5-8543-318A-FDCE-72A3702AFE4D}"/>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E07E2CDB-B238-97CC-FD25-6405ED4FB269}"/>
              </a:ext>
            </a:extLst>
          </p:cNvPr>
          <p:cNvSpPr/>
          <p:nvPr/>
        </p:nvSpPr>
        <p:spPr>
          <a:xfrm>
            <a:off x="323773" y="4707250"/>
            <a:ext cx="11238959" cy="492443"/>
          </a:xfrm>
          <a:prstGeom prst="rect">
            <a:avLst/>
          </a:prstGeom>
        </p:spPr>
        <p:txBody>
          <a:bodyPr wrap="square">
            <a:spAutoFit/>
          </a:bodyPr>
          <a:lstStyle/>
          <a:p>
            <a:pPr>
              <a:spcBef>
                <a:spcPts val="1350"/>
              </a:spcBef>
              <a:spcAft>
                <a:spcPts val="1125"/>
              </a:spcAft>
            </a:pPr>
            <a:r>
              <a:rPr lang="en-US" sz="2600" dirty="0">
                <a:latin typeface="Alexandria" pitchFamily="2" charset="-78"/>
                <a:ea typeface="Times New Roman" panose="02020603050405020304" pitchFamily="18" charset="0"/>
                <a:cs typeface="Alexandria" pitchFamily="2" charset="-78"/>
              </a:rPr>
              <a:t>Environmental &amp; Social Responsibility in Business Communication</a:t>
            </a:r>
          </a:p>
        </p:txBody>
      </p:sp>
      <p:sp>
        <p:nvSpPr>
          <p:cNvPr id="8" name="Rectangle: Rounded Corners 7">
            <a:extLst>
              <a:ext uri="{FF2B5EF4-FFF2-40B4-BE49-F238E27FC236}">
                <a16:creationId xmlns:a16="http://schemas.microsoft.com/office/drawing/2014/main" id="{6DA4E37B-50DB-CB71-2E68-EB7FFB33A71E}"/>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27BE3A-6E8B-5C58-40E1-81023D05D8F4}"/>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المسؤولية البيئية والاجتماعية في اتصالات الأعمال</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08C5303B-7171-D96C-6208-6DCDB9649B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029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CA9D3-987E-60DE-1394-EB26F80BB21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5E1090D-6F24-C2A0-42A2-13EFDCF87172}"/>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53C2415-471D-F2D9-0355-F338FFB5AAE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C74726C-9F86-8E90-D839-0888C19230B6}"/>
              </a:ext>
            </a:extLst>
          </p:cNvPr>
          <p:cNvSpPr/>
          <p:nvPr/>
        </p:nvSpPr>
        <p:spPr>
          <a:xfrm>
            <a:off x="509170" y="723217"/>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Environmental responsibility in communication </a:t>
            </a:r>
          </a:p>
        </p:txBody>
      </p:sp>
      <p:sp>
        <p:nvSpPr>
          <p:cNvPr id="9" name="TextBox 8">
            <a:extLst>
              <a:ext uri="{FF2B5EF4-FFF2-40B4-BE49-F238E27FC236}">
                <a16:creationId xmlns:a16="http://schemas.microsoft.com/office/drawing/2014/main" id="{7F29A3F5-ECB1-BCDB-1F2F-1198B1AC00CC}"/>
              </a:ext>
            </a:extLst>
          </p:cNvPr>
          <p:cNvSpPr txBox="1"/>
          <p:nvPr/>
        </p:nvSpPr>
        <p:spPr>
          <a:xfrm>
            <a:off x="7371276" y="778310"/>
            <a:ext cx="4060723"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المسؤولية البيئية في التواصل</a:t>
            </a:r>
          </a:p>
        </p:txBody>
      </p:sp>
      <p:sp>
        <p:nvSpPr>
          <p:cNvPr id="3" name="Rectangle: Rounded Corners 2">
            <a:extLst>
              <a:ext uri="{FF2B5EF4-FFF2-40B4-BE49-F238E27FC236}">
                <a16:creationId xmlns:a16="http://schemas.microsoft.com/office/drawing/2014/main" id="{EE369E94-3D46-9DD0-8713-F18B9CEFD96C}"/>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A4488546-B821-8BDA-1544-D9665E15BEE4}"/>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59EEDA7B-34CA-62EF-C8BC-21EDAAE2F6C2}"/>
              </a:ext>
            </a:extLst>
          </p:cNvPr>
          <p:cNvSpPr/>
          <p:nvPr/>
        </p:nvSpPr>
        <p:spPr>
          <a:xfrm>
            <a:off x="638242" y="1704014"/>
            <a:ext cx="10915515" cy="2122953"/>
          </a:xfrm>
          <a:prstGeom prst="rect">
            <a:avLst/>
          </a:prstGeom>
        </p:spPr>
        <p:txBody>
          <a:bodyPr wrap="square">
            <a:spAutoFit/>
          </a:bodyPr>
          <a:lstStyle/>
          <a:p>
            <a:pPr algn="just">
              <a:lnSpc>
                <a:spcPct val="150000"/>
              </a:lnSpc>
            </a:pPr>
            <a:r>
              <a:rPr lang="en-US" b="1" dirty="0">
                <a:solidFill>
                  <a:srgbClr val="C00000"/>
                </a:solidFill>
              </a:rPr>
              <a:t>Environmental responsibility in communication </a:t>
            </a:r>
            <a:endParaRPr lang="ar-SA" b="1" dirty="0">
              <a:solidFill>
                <a:srgbClr val="C00000"/>
              </a:solidFill>
            </a:endParaRPr>
          </a:p>
          <a:p>
            <a:pPr algn="just">
              <a:lnSpc>
                <a:spcPct val="150000"/>
              </a:lnSpc>
            </a:pPr>
            <a:r>
              <a:rPr lang="en-US" dirty="0">
                <a:latin typeface="Alexandria Light" pitchFamily="2" charset="-78"/>
                <a:cs typeface="Alexandria Light" pitchFamily="2" charset="-78"/>
              </a:rPr>
              <a:t>Environmental responsibility in communication requires organizations to disclose how their activities impact ecosystems and natural resources. This involves reporting carbon emissions, waste management, and energy consumption. Transparent communication allows stakeholders to understand environmental risks while reinforcing organizational accountability.</a:t>
            </a:r>
          </a:p>
        </p:txBody>
      </p:sp>
      <p:sp>
        <p:nvSpPr>
          <p:cNvPr id="10" name="Rectangle 9">
            <a:extLst>
              <a:ext uri="{FF2B5EF4-FFF2-40B4-BE49-F238E27FC236}">
                <a16:creationId xmlns:a16="http://schemas.microsoft.com/office/drawing/2014/main" id="{B297F7C8-EB96-91C7-8BAA-A42769CA65CA}"/>
              </a:ext>
            </a:extLst>
          </p:cNvPr>
          <p:cNvSpPr/>
          <p:nvPr/>
        </p:nvSpPr>
        <p:spPr>
          <a:xfrm>
            <a:off x="845573" y="4099851"/>
            <a:ext cx="10550014" cy="1617751"/>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المسؤولية البيئية في التواصل</a:t>
            </a:r>
          </a:p>
          <a:p>
            <a:pPr algn="just" rtl="1">
              <a:lnSpc>
                <a:spcPct val="150000"/>
              </a:lnSpc>
            </a:pPr>
            <a:r>
              <a:rPr lang="ar-SA" sz="1700" dirty="0">
                <a:latin typeface="Alexandria Light" pitchFamily="2" charset="-78"/>
                <a:cs typeface="Alexandria Light" pitchFamily="2" charset="-78"/>
              </a:rPr>
              <a:t>تتطلب المسؤولية البيئية في التواصل من المؤسسات الكشف عن كيفية تأثير أنشطتها على النظم البيئية والموارد الطبيعية. يشمل ذلك الإبلاغ عن انبعاثات الكربون، وإدارة النفايات، واستهلاك الطاقة. يتيح التواصل الشفاف لأصحاب المصلحة فهم المخاطر البيئية مع تعزيز مساءلة المنظمة.</a:t>
            </a:r>
            <a:endParaRPr lang="en-US" sz="1700"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861F2C09-B476-F885-3D14-582B92D3A48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76298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BA370-A0B5-4E4D-550A-330033E78D2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6E2EE27-B755-4EFF-941A-45859D4C1A2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4217666-E18A-BA54-B165-80D53F6462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BE647716-6FB2-F981-BBCC-C2762C30773E}"/>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Social responsibility in communication </a:t>
            </a:r>
          </a:p>
        </p:txBody>
      </p:sp>
      <p:sp>
        <p:nvSpPr>
          <p:cNvPr id="9" name="TextBox 8">
            <a:extLst>
              <a:ext uri="{FF2B5EF4-FFF2-40B4-BE49-F238E27FC236}">
                <a16:creationId xmlns:a16="http://schemas.microsoft.com/office/drawing/2014/main" id="{FBD14D81-ADD7-8BB2-DC6D-AD56B0EEEE90}"/>
              </a:ext>
            </a:extLst>
          </p:cNvPr>
          <p:cNvSpPr txBox="1"/>
          <p:nvPr/>
        </p:nvSpPr>
        <p:spPr>
          <a:xfrm>
            <a:off x="6630882" y="756328"/>
            <a:ext cx="4922875"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المسؤولية الاجتماعية في التواصل</a:t>
            </a:r>
          </a:p>
        </p:txBody>
      </p:sp>
      <p:sp>
        <p:nvSpPr>
          <p:cNvPr id="3" name="Rectangle: Rounded Corners 2">
            <a:extLst>
              <a:ext uri="{FF2B5EF4-FFF2-40B4-BE49-F238E27FC236}">
                <a16:creationId xmlns:a16="http://schemas.microsoft.com/office/drawing/2014/main" id="{32CADFFA-8F8C-4D36-2AE6-3BC202F32EA3}"/>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B8FB7EAF-E453-B58E-1D76-CFC7B1C236B2}"/>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A879A848-3DB1-6596-06AA-FF43A32E4499}"/>
              </a:ext>
            </a:extLst>
          </p:cNvPr>
          <p:cNvSpPr/>
          <p:nvPr/>
        </p:nvSpPr>
        <p:spPr>
          <a:xfrm>
            <a:off x="845573" y="1817150"/>
            <a:ext cx="10333703" cy="2122953"/>
          </a:xfrm>
          <a:prstGeom prst="rect">
            <a:avLst/>
          </a:prstGeom>
        </p:spPr>
        <p:txBody>
          <a:bodyPr wrap="square">
            <a:spAutoFit/>
          </a:bodyPr>
          <a:lstStyle/>
          <a:p>
            <a:pPr algn="just">
              <a:lnSpc>
                <a:spcPct val="150000"/>
              </a:lnSpc>
            </a:pPr>
            <a:r>
              <a:rPr lang="en-US" b="1" dirty="0">
                <a:solidFill>
                  <a:srgbClr val="C00000"/>
                </a:solidFill>
              </a:rPr>
              <a:t>Environmental</a:t>
            </a:r>
            <a:r>
              <a:rPr lang="ar-SA" b="1" dirty="0">
                <a:solidFill>
                  <a:srgbClr val="C00000"/>
                </a:solidFill>
              </a:rPr>
              <a:t> </a:t>
            </a:r>
            <a:r>
              <a:rPr lang="en-US" b="1" dirty="0">
                <a:solidFill>
                  <a:srgbClr val="C00000"/>
                </a:solidFill>
              </a:rPr>
              <a:t>Social responsibility in communication </a:t>
            </a:r>
            <a:endParaRPr lang="ar-SA" b="1" dirty="0">
              <a:solidFill>
                <a:srgbClr val="C00000"/>
              </a:solidFill>
            </a:endParaRPr>
          </a:p>
          <a:p>
            <a:pPr algn="just">
              <a:lnSpc>
                <a:spcPct val="150000"/>
              </a:lnSpc>
            </a:pPr>
            <a:r>
              <a:rPr lang="en-US" dirty="0">
                <a:latin typeface="Alexandria Light" pitchFamily="2" charset="-78"/>
                <a:cs typeface="Alexandria Light" pitchFamily="2" charset="-78"/>
              </a:rPr>
              <a:t>Social responsibility in communication concerns how organizations represent fairness, respect, and human welfare. Ethical communication protects communities from misleading information and ensures messages support wellbeing. This strengthens trust and demonstrates genuine commitment to socially responsible business practices.</a:t>
            </a:r>
          </a:p>
        </p:txBody>
      </p:sp>
      <p:sp>
        <p:nvSpPr>
          <p:cNvPr id="10" name="Rectangle 9">
            <a:extLst>
              <a:ext uri="{FF2B5EF4-FFF2-40B4-BE49-F238E27FC236}">
                <a16:creationId xmlns:a16="http://schemas.microsoft.com/office/drawing/2014/main" id="{AE7C63EF-915F-99BF-BFBB-FA3BBBC41F52}"/>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المسؤولية الاجتماعية في التواصل </a:t>
            </a:r>
          </a:p>
          <a:p>
            <a:pPr algn="r">
              <a:lnSpc>
                <a:spcPct val="150000"/>
              </a:lnSpc>
            </a:pPr>
            <a:r>
              <a:rPr lang="ar-SA" dirty="0">
                <a:latin typeface="Alexandria Light" pitchFamily="2" charset="-78"/>
                <a:cs typeface="Alexandria Light" pitchFamily="2" charset="-78"/>
              </a:rPr>
              <a:t>تتعلق المسؤولية الاجتماعية في التواصل بكيفية تمثيل المنظمات للعدالة والاحترام ورفاهية الإنسان. التواصل الأخلاقي يحمي المجتمعات من المعلومات المضللة ويضمن دعم الرسائل للرفاهية. هذا يعزز الثقة ويظهر التزاما حقيقيا بممارسات الأعمال المسؤولة اجتماعيا.</a:t>
            </a:r>
            <a:endParaRPr lang="en-US"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21EF2F1-7C32-6F50-1123-45C2EAC2A991}"/>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318921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AE2DE-99AA-8127-4D90-CCAF9A2B6D6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7BA1F76-E9C6-5B3E-E12A-319EC40D03F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5F477DA-0985-5312-F399-E9B9B3E746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FD14765F-180F-08BF-B018-2156F4316F3B}"/>
              </a:ext>
            </a:extLst>
          </p:cNvPr>
          <p:cNvSpPr/>
          <p:nvPr/>
        </p:nvSpPr>
        <p:spPr>
          <a:xfrm>
            <a:off x="509170" y="740874"/>
            <a:ext cx="7826756" cy="400110"/>
          </a:xfrm>
          <a:prstGeom prst="rect">
            <a:avLst/>
          </a:prstGeom>
        </p:spPr>
        <p:txBody>
          <a:bodyPr wrap="square">
            <a:spAutoFit/>
          </a:bodyPr>
          <a:lstStyle/>
          <a:p>
            <a:r>
              <a:rPr lang="en-US" sz="2000" b="1" dirty="0">
                <a:solidFill>
                  <a:srgbClr val="00B0F0"/>
                </a:solidFill>
                <a:cs typeface="Alexandria" charset="0"/>
              </a:rPr>
              <a:t>Environmental &amp; Social responsibility in communication </a:t>
            </a:r>
          </a:p>
        </p:txBody>
      </p:sp>
      <p:sp>
        <p:nvSpPr>
          <p:cNvPr id="9" name="TextBox 8">
            <a:extLst>
              <a:ext uri="{FF2B5EF4-FFF2-40B4-BE49-F238E27FC236}">
                <a16:creationId xmlns:a16="http://schemas.microsoft.com/office/drawing/2014/main" id="{416717C3-8F58-11DE-CB62-2BED73134232}"/>
              </a:ext>
            </a:extLst>
          </p:cNvPr>
          <p:cNvSpPr txBox="1"/>
          <p:nvPr/>
        </p:nvSpPr>
        <p:spPr>
          <a:xfrm>
            <a:off x="6630882" y="798035"/>
            <a:ext cx="4922875" cy="338554"/>
          </a:xfrm>
          <a:prstGeom prst="rect">
            <a:avLst/>
          </a:prstGeom>
          <a:noFill/>
        </p:spPr>
        <p:txBody>
          <a:bodyPr wrap="square" rtlCol="0">
            <a:spAutoFit/>
          </a:bodyPr>
          <a:lstStyle/>
          <a:p>
            <a:pPr algn="r"/>
            <a:r>
              <a:rPr lang="ar-SA" sz="1600" b="1" dirty="0">
                <a:solidFill>
                  <a:srgbClr val="00B0F0"/>
                </a:solidFill>
                <a:latin typeface="Alexandria" charset="0"/>
                <a:cs typeface="Alexandria" charset="0"/>
              </a:rPr>
              <a:t>المسؤولية الأخلاقية والاجتماعية في التواصل</a:t>
            </a:r>
          </a:p>
        </p:txBody>
      </p:sp>
      <p:sp>
        <p:nvSpPr>
          <p:cNvPr id="3" name="Rectangle: Rounded Corners 2">
            <a:extLst>
              <a:ext uri="{FF2B5EF4-FFF2-40B4-BE49-F238E27FC236}">
                <a16:creationId xmlns:a16="http://schemas.microsoft.com/office/drawing/2014/main" id="{5305A081-D4BC-56DE-BA25-5BDFECAFB1FC}"/>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89305E02-7603-346A-21AB-6571CA994333}"/>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5A53A421-2257-3A8E-93F5-EA79E2B90187}"/>
              </a:ext>
            </a:extLst>
          </p:cNvPr>
          <p:cNvSpPr/>
          <p:nvPr/>
        </p:nvSpPr>
        <p:spPr>
          <a:xfrm>
            <a:off x="845573" y="1817150"/>
            <a:ext cx="10333703" cy="2122953"/>
          </a:xfrm>
          <a:prstGeom prst="rect">
            <a:avLst/>
          </a:prstGeom>
        </p:spPr>
        <p:txBody>
          <a:bodyPr wrap="square">
            <a:spAutoFit/>
          </a:bodyPr>
          <a:lstStyle/>
          <a:p>
            <a:pPr algn="just">
              <a:lnSpc>
                <a:spcPct val="150000"/>
              </a:lnSpc>
            </a:pPr>
            <a:r>
              <a:rPr lang="en-US" b="1" dirty="0">
                <a:solidFill>
                  <a:srgbClr val="C00000"/>
                </a:solidFill>
              </a:rPr>
              <a:t>Environmental &amp; Social responsibility in communication </a:t>
            </a:r>
            <a:endParaRPr lang="ar-SA" b="1" dirty="0">
              <a:solidFill>
                <a:srgbClr val="C00000"/>
              </a:solidFill>
            </a:endParaRPr>
          </a:p>
          <a:p>
            <a:pPr algn="just">
              <a:lnSpc>
                <a:spcPct val="150000"/>
              </a:lnSpc>
            </a:pPr>
            <a:r>
              <a:rPr lang="en-US" dirty="0">
                <a:latin typeface="Alexandria Light" pitchFamily="2" charset="-78"/>
                <a:cs typeface="Alexandria Light" pitchFamily="2" charset="-78"/>
              </a:rPr>
              <a:t>Integrating environmental and social responsibility ensures a comprehensive sustainability focus. Organizations must balance ecological preservation with human development, labor rights, and community welfare. Holistic communication reflects broad sustainability goals that extend beyond environmental impacts alone.</a:t>
            </a:r>
          </a:p>
        </p:txBody>
      </p:sp>
      <p:sp>
        <p:nvSpPr>
          <p:cNvPr id="10" name="Rectangle 9">
            <a:extLst>
              <a:ext uri="{FF2B5EF4-FFF2-40B4-BE49-F238E27FC236}">
                <a16:creationId xmlns:a16="http://schemas.microsoft.com/office/drawing/2014/main" id="{85728F39-7F5F-B44C-3997-473F7DC29F76}"/>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المسؤولية الاجتماعية</a:t>
            </a:r>
            <a:r>
              <a:rPr lang="en-US" sz="1700" b="1" dirty="0">
                <a:solidFill>
                  <a:srgbClr val="C00000"/>
                </a:solidFill>
                <a:latin typeface="Alexandria" pitchFamily="2" charset="-78"/>
                <a:cs typeface="Alexandria" pitchFamily="2" charset="-78"/>
              </a:rPr>
              <a:t> </a:t>
            </a:r>
            <a:r>
              <a:rPr lang="ar-SA" sz="1700" b="1" dirty="0">
                <a:solidFill>
                  <a:srgbClr val="C00000"/>
                </a:solidFill>
                <a:latin typeface="Alexandria" pitchFamily="2" charset="-78"/>
                <a:cs typeface="Alexandria" pitchFamily="2" charset="-78"/>
              </a:rPr>
              <a:t> والبيـئية في التواصل </a:t>
            </a:r>
          </a:p>
          <a:p>
            <a:pPr algn="r">
              <a:lnSpc>
                <a:spcPct val="150000"/>
              </a:lnSpc>
            </a:pPr>
            <a:r>
              <a:rPr lang="ar-SA" dirty="0">
                <a:latin typeface="Alexandria Light" pitchFamily="2" charset="-78"/>
                <a:cs typeface="Alexandria Light" pitchFamily="2" charset="-78"/>
              </a:rPr>
              <a:t>يضمن دمج المسؤولية البيئية والاجتماعية تركيزا شاملا على الاستدامة. يجب على المنظمات تحقيق التوازن بين الحفاظ على البيئة والتنمية البشرية وحقوق العمال ورفاهية المجتمع. يعكس التواصل الشامل أهدافا واسعة للاستدامة تتجاوز التأثيرات البيئية فقط.</a:t>
            </a:r>
            <a:endParaRPr lang="en-US"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557DFCE2-2B33-7B44-6694-3763F9190214}"/>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693577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65404-2485-08BF-8848-96438C96AD7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C1F8FD4-332A-D0CF-C6A6-50A96EB5C593}"/>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1FA5200-82A7-CEB6-9277-A3BC372AB63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488BB644-598F-2A62-75AA-FE402F9F9BA2}"/>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Social responsibility in communication </a:t>
            </a:r>
          </a:p>
        </p:txBody>
      </p:sp>
      <p:sp>
        <p:nvSpPr>
          <p:cNvPr id="9" name="TextBox 8">
            <a:extLst>
              <a:ext uri="{FF2B5EF4-FFF2-40B4-BE49-F238E27FC236}">
                <a16:creationId xmlns:a16="http://schemas.microsoft.com/office/drawing/2014/main" id="{FCD688FF-4252-7914-090F-4C1A2B35B539}"/>
              </a:ext>
            </a:extLst>
          </p:cNvPr>
          <p:cNvSpPr txBox="1"/>
          <p:nvPr/>
        </p:nvSpPr>
        <p:spPr>
          <a:xfrm>
            <a:off x="6630882" y="756328"/>
            <a:ext cx="4922875"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المسؤولية الاجتماعية في التواصل</a:t>
            </a:r>
          </a:p>
        </p:txBody>
      </p:sp>
      <p:sp>
        <p:nvSpPr>
          <p:cNvPr id="3" name="Rectangle: Rounded Corners 2">
            <a:extLst>
              <a:ext uri="{FF2B5EF4-FFF2-40B4-BE49-F238E27FC236}">
                <a16:creationId xmlns:a16="http://schemas.microsoft.com/office/drawing/2014/main" id="{46B357D5-1FDD-0609-667F-57086D0FBDEB}"/>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BD17AA99-079B-247E-E638-D60EE4C490CE}"/>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FB21C34F-5662-0346-216A-20C92BE47D80}"/>
              </a:ext>
            </a:extLst>
          </p:cNvPr>
          <p:cNvSpPr/>
          <p:nvPr/>
        </p:nvSpPr>
        <p:spPr>
          <a:xfrm>
            <a:off x="845573" y="1817150"/>
            <a:ext cx="10333703" cy="2122953"/>
          </a:xfrm>
          <a:prstGeom prst="rect">
            <a:avLst/>
          </a:prstGeom>
        </p:spPr>
        <p:txBody>
          <a:bodyPr wrap="square">
            <a:spAutoFit/>
          </a:bodyPr>
          <a:lstStyle/>
          <a:p>
            <a:pPr algn="just">
              <a:lnSpc>
                <a:spcPct val="150000"/>
              </a:lnSpc>
            </a:pPr>
            <a:r>
              <a:rPr lang="en-US" b="1" dirty="0">
                <a:solidFill>
                  <a:srgbClr val="C00000"/>
                </a:solidFill>
              </a:rPr>
              <a:t>Social responsibility in communication </a:t>
            </a:r>
            <a:endParaRPr lang="ar-SA" b="1" dirty="0">
              <a:solidFill>
                <a:srgbClr val="C00000"/>
              </a:solidFill>
            </a:endParaRPr>
          </a:p>
          <a:p>
            <a:pPr algn="just">
              <a:lnSpc>
                <a:spcPct val="150000"/>
              </a:lnSpc>
            </a:pPr>
            <a:r>
              <a:rPr lang="en-US" dirty="0">
                <a:latin typeface="Alexandria Light" pitchFamily="2" charset="-78"/>
                <a:cs typeface="Alexandria Light" pitchFamily="2" charset="-78"/>
              </a:rPr>
              <a:t>Responsible communication acknowledges links between environmental harm and social inequality. Issues like pollution and climate risks often disproportionately affect vulnerable communities. Transparent communication about these impacts strengthens environmental justice and demonstrates ethical responsibility.</a:t>
            </a:r>
          </a:p>
        </p:txBody>
      </p:sp>
      <p:sp>
        <p:nvSpPr>
          <p:cNvPr id="10" name="Rectangle 9">
            <a:extLst>
              <a:ext uri="{FF2B5EF4-FFF2-40B4-BE49-F238E27FC236}">
                <a16:creationId xmlns:a16="http://schemas.microsoft.com/office/drawing/2014/main" id="{B63E8BAA-9323-324C-7D65-90C855AEDA5F}"/>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المسؤولية الاجتماعية في التواصل </a:t>
            </a:r>
          </a:p>
          <a:p>
            <a:pPr algn="r">
              <a:lnSpc>
                <a:spcPct val="150000"/>
              </a:lnSpc>
            </a:pPr>
            <a:r>
              <a:rPr lang="ar-SA" dirty="0">
                <a:latin typeface="Alexandria Light" pitchFamily="2" charset="-78"/>
                <a:cs typeface="Alexandria Light" pitchFamily="2" charset="-78"/>
              </a:rPr>
              <a:t>يعترف التواصل المسؤول بالروابط بين الأضرار البيئية وعدم المساواة الاجتماعية. غالبا ما تؤثر قضايا مثل التلوث ومخاطر المناخ بشكل غير متناسب على المجتمعات الضعيفة. التواصل الشفاف حول هذه التأثيرات يعزز العدالة البيئية ويظهر المسؤولية الأخلاقية.</a:t>
            </a:r>
            <a:endParaRPr lang="en-US"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917676DD-C3F1-BDDB-53DC-0FE51D239EC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24475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62D8A-AA33-17F7-C20A-8123189F64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87F6D11-18A5-DD46-519B-F564F645CC4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23A9E5F-BC1C-7779-03C2-F12D2AA3483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9226C072-1A22-2548-5082-A6390509B188}"/>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Social responsibility in communication </a:t>
            </a:r>
          </a:p>
        </p:txBody>
      </p:sp>
      <p:sp>
        <p:nvSpPr>
          <p:cNvPr id="9" name="TextBox 8">
            <a:extLst>
              <a:ext uri="{FF2B5EF4-FFF2-40B4-BE49-F238E27FC236}">
                <a16:creationId xmlns:a16="http://schemas.microsoft.com/office/drawing/2014/main" id="{336796EB-7081-861C-D5F9-8C4B87602522}"/>
              </a:ext>
            </a:extLst>
          </p:cNvPr>
          <p:cNvSpPr txBox="1"/>
          <p:nvPr/>
        </p:nvSpPr>
        <p:spPr>
          <a:xfrm>
            <a:off x="6630882" y="756328"/>
            <a:ext cx="4922875"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المسؤولية الاجتماعية في التواصل</a:t>
            </a:r>
          </a:p>
        </p:txBody>
      </p:sp>
      <p:sp>
        <p:nvSpPr>
          <p:cNvPr id="3" name="Rectangle: Rounded Corners 2">
            <a:extLst>
              <a:ext uri="{FF2B5EF4-FFF2-40B4-BE49-F238E27FC236}">
                <a16:creationId xmlns:a16="http://schemas.microsoft.com/office/drawing/2014/main" id="{62DF1CDA-08A6-9FED-7118-F6FDE5D27C1B}"/>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2AAD2138-BF87-2DD8-E227-0B9623ECAA9D}"/>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E0B8B838-CA2A-6919-392F-108EC3580B71}"/>
              </a:ext>
            </a:extLst>
          </p:cNvPr>
          <p:cNvSpPr/>
          <p:nvPr/>
        </p:nvSpPr>
        <p:spPr>
          <a:xfrm>
            <a:off x="845573" y="1817150"/>
            <a:ext cx="10333703" cy="2122953"/>
          </a:xfrm>
          <a:prstGeom prst="rect">
            <a:avLst/>
          </a:prstGeom>
        </p:spPr>
        <p:txBody>
          <a:bodyPr wrap="square">
            <a:spAutoFit/>
          </a:bodyPr>
          <a:lstStyle/>
          <a:p>
            <a:pPr algn="just">
              <a:lnSpc>
                <a:spcPct val="150000"/>
              </a:lnSpc>
            </a:pPr>
            <a:r>
              <a:rPr lang="en-US" b="1" dirty="0">
                <a:solidFill>
                  <a:srgbClr val="C00000"/>
                </a:solidFill>
              </a:rPr>
              <a:t>Environmental Social responsibility in communication </a:t>
            </a:r>
            <a:endParaRPr lang="ar-SA" b="1" dirty="0">
              <a:solidFill>
                <a:srgbClr val="C00000"/>
              </a:solidFill>
            </a:endParaRPr>
          </a:p>
          <a:p>
            <a:pPr algn="just">
              <a:lnSpc>
                <a:spcPct val="150000"/>
              </a:lnSpc>
            </a:pPr>
            <a:r>
              <a:rPr lang="en-US" dirty="0">
                <a:latin typeface="Alexandria Light" pitchFamily="2" charset="-78"/>
                <a:cs typeface="Alexandria Light" pitchFamily="2" charset="-78"/>
              </a:rPr>
              <a:t>Organizations that consistently practice responsible sustainability communication build long‑term legitimacy. Such credibility leads to stronger reputation, improved stakeholder loyalty, and enhanced ability to influence environmental and social progress across the sectors in which they operate.</a:t>
            </a:r>
          </a:p>
        </p:txBody>
      </p:sp>
      <p:sp>
        <p:nvSpPr>
          <p:cNvPr id="10" name="Rectangle 9">
            <a:extLst>
              <a:ext uri="{FF2B5EF4-FFF2-40B4-BE49-F238E27FC236}">
                <a16:creationId xmlns:a16="http://schemas.microsoft.com/office/drawing/2014/main" id="{FC1B088E-ED70-E377-8539-835D9DA023B0}"/>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المسؤولية الاجتماعية البيئية في الاتصال </a:t>
            </a:r>
          </a:p>
          <a:p>
            <a:pPr algn="r">
              <a:lnSpc>
                <a:spcPct val="150000"/>
              </a:lnSpc>
            </a:pPr>
            <a:r>
              <a:rPr lang="ar-SA" dirty="0">
                <a:latin typeface="Alexandria Light" pitchFamily="2" charset="-78"/>
                <a:cs typeface="Alexandria Light" pitchFamily="2" charset="-78"/>
              </a:rPr>
              <a:t>المنظمات التي تمارس باستمرار التواصل المسؤول في مجال الاستدامة تبني شرعية طويلة الأمد. تؤدي هذه المصداقية إلى سمعة أقوى، وتحسين ولاء أصحاب المصلحة، وتعزيز القدرة على التأثير على التقدم البيئي والاجتماعي عبر القطاعات التي يعملون فيها..</a:t>
            </a:r>
            <a:endParaRPr lang="en-US"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CD9F85E7-5444-A4E4-9633-5FCA62A1DB0E}"/>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71632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87B38-FFF2-3B86-6A40-02728F9B4F0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CDA4CE6-2F1A-6704-DCE9-0360422CC253}"/>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50CEA18-39B9-23F4-7469-86CE6A0BA209}"/>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6A2F06C-09A6-AC96-FBBF-FB16531E20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B3A11F4-7620-5B13-D0A1-076B62F7D64F}"/>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92BCCB07-5957-C2AD-7F0B-9FAA3ECA4215}"/>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37B37797-E1B0-A724-16D3-A1E5B4D9F569}"/>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t>Ethical Sustainability Messaging</a:t>
            </a:r>
            <a:endParaRPr lang="en-US" sz="2800" dirty="0">
              <a:latin typeface="Alexandria" pitchFamily="2" charset="-78"/>
              <a:ea typeface="Times New Roman" panose="02020603050405020304" pitchFamily="18" charset="0"/>
              <a:cs typeface="Alexandria" pitchFamily="2" charset="-78"/>
            </a:endParaRPr>
          </a:p>
        </p:txBody>
      </p:sp>
      <p:sp>
        <p:nvSpPr>
          <p:cNvPr id="8" name="Rectangle: Rounded Corners 7">
            <a:extLst>
              <a:ext uri="{FF2B5EF4-FFF2-40B4-BE49-F238E27FC236}">
                <a16:creationId xmlns:a16="http://schemas.microsoft.com/office/drawing/2014/main" id="{8235DCDF-BD5F-2970-8947-5E520132CAAC}"/>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18F65429-1EBD-F28E-C89B-3C8154C25719}"/>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رسائل الاستدامة الأخلاقية</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4FE7707D-E7F7-FD28-F4FD-3CC327C341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24272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0F726-E3C2-689F-30D2-6FCE5A3E6E1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FF2734D-0C38-C7E5-3141-AB2EAE5D21C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3E018B1-D93F-455C-276E-65BDC3C58E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8A3030D6-6CCB-A99A-470B-D58C012EE210}"/>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Ethical Sustainability Messaging</a:t>
            </a:r>
          </a:p>
        </p:txBody>
      </p:sp>
      <p:sp>
        <p:nvSpPr>
          <p:cNvPr id="9" name="TextBox 8">
            <a:extLst>
              <a:ext uri="{FF2B5EF4-FFF2-40B4-BE49-F238E27FC236}">
                <a16:creationId xmlns:a16="http://schemas.microsoft.com/office/drawing/2014/main" id="{F80C382A-5FBB-97DE-99F5-B28BED369D5D}"/>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رسائل الاستدامة الأخلاقية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2A5829E0-32B4-C56C-2399-7D3187E8388A}"/>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D27B8BF2-02C8-82B0-8A09-C83B650139D2}"/>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C547A16A-6CFD-FACB-D29A-27209E8EBE2B}"/>
              </a:ext>
            </a:extLst>
          </p:cNvPr>
          <p:cNvSpPr/>
          <p:nvPr/>
        </p:nvSpPr>
        <p:spPr>
          <a:xfrm>
            <a:off x="845573" y="1817150"/>
            <a:ext cx="10333703" cy="2122953"/>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Ethical sustainability messaging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Ethical sustainability messaging ensures that environmental claims are accurate and grounded in evidence. Organizations must avoid exaggeration and provide clear explanations of sustainability actions. Ethical messaging supports transparency, improves public trust, and strengthens the credibility of sustainability initiatives.</a:t>
            </a:r>
          </a:p>
        </p:txBody>
      </p:sp>
      <p:sp>
        <p:nvSpPr>
          <p:cNvPr id="10" name="Rectangle 9">
            <a:extLst>
              <a:ext uri="{FF2B5EF4-FFF2-40B4-BE49-F238E27FC236}">
                <a16:creationId xmlns:a16="http://schemas.microsoft.com/office/drawing/2014/main" id="{BE145D1F-1190-F95B-5D94-A383A03115C0}"/>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رسائل الاستدامة الأخلاقية</a:t>
            </a:r>
          </a:p>
          <a:p>
            <a:pPr algn="r">
              <a:lnSpc>
                <a:spcPct val="150000"/>
              </a:lnSpc>
            </a:pPr>
            <a:r>
              <a:rPr lang="ar-SA" dirty="0">
                <a:latin typeface="Alexandria Light" pitchFamily="2" charset="-78"/>
                <a:cs typeface="Alexandria Light" pitchFamily="2" charset="-78"/>
              </a:rPr>
              <a:t>تضمن رسائل الاستدامة الأخلاقية أن تكون الادعاءات البيئية دقيقة ومبنية على الأدلة. يجب على المؤسسات تجنب المبالغة وتقديم تفسيرات واضحة لإجراءات الاستدامة. تدعم الرسائل الأخلاقية الشفافية، وتحسن ثقة الجمهور، وتقوي مصداقية مبادرات الاستدامة.</a:t>
            </a:r>
            <a:endParaRPr lang="en-US"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8C8B5508-6C12-6CF4-4C06-938893813A1A}"/>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53567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112E7-4354-7062-8F99-90105DE12FF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BC105B0-5BE8-35E3-1982-C4401184FE5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83EF4FB5-8EA6-5496-972E-CD45FD83FEF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5384D16-4BB7-0785-2DEA-D151869D1748}"/>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Ethical Sustainability Messaging</a:t>
            </a:r>
          </a:p>
        </p:txBody>
      </p:sp>
      <p:sp>
        <p:nvSpPr>
          <p:cNvPr id="9" name="TextBox 8">
            <a:extLst>
              <a:ext uri="{FF2B5EF4-FFF2-40B4-BE49-F238E27FC236}">
                <a16:creationId xmlns:a16="http://schemas.microsoft.com/office/drawing/2014/main" id="{EC8BC2A6-9789-B41E-7B57-6FBA5AA3C2E6}"/>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رسائل الاستدامة الأخلاقية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E64E4467-2B80-842E-23DF-5B3F15DBB43E}"/>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EF4A05DE-1821-BFA3-69BB-2BCF45E4CD8B}"/>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E0E319E6-A1F1-7821-E885-E5C8A2AB89E7}"/>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Ethical sustainability messaging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A vital component of ethical sustainability messaging is balanced disclosure. Organizations must communicate not only successes but also challenges. This balance prevents the perception of selective information and demonstrates integrity in sustainability efforts..</a:t>
            </a:r>
          </a:p>
        </p:txBody>
      </p:sp>
      <p:sp>
        <p:nvSpPr>
          <p:cNvPr id="10" name="Rectangle 9">
            <a:extLst>
              <a:ext uri="{FF2B5EF4-FFF2-40B4-BE49-F238E27FC236}">
                <a16:creationId xmlns:a16="http://schemas.microsoft.com/office/drawing/2014/main" id="{68024508-6D28-8E1C-D268-029BE6E70F03}"/>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رسائل الاستدامة الأخلاقية</a:t>
            </a:r>
          </a:p>
          <a:p>
            <a:pPr algn="r">
              <a:lnSpc>
                <a:spcPct val="150000"/>
              </a:lnSpc>
            </a:pPr>
            <a:r>
              <a:rPr lang="ar-SA" dirty="0">
                <a:latin typeface="Alexandria Light" pitchFamily="2" charset="-78"/>
                <a:cs typeface="Alexandria Light" pitchFamily="2" charset="-78"/>
              </a:rPr>
              <a:t>مكون حيوي في رسائل الاستدامة الأخلاقية هو الإفصاح المتوازن. يجب على المؤسسات أن تنقل ليس فقط النجاحات، بل أيضا التحديات. هذا التوازن يمنع تصور المعلومات الانتقائية ويظهر النزاهة في جهود الاستدامة..</a:t>
            </a:r>
            <a:endParaRPr lang="en-US"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589616C0-BD09-743B-7B09-587B195808FA}"/>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204723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2A246-41EC-B87F-3E2A-91BBE038134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21795F1-E17B-015B-B54C-55274EFA1AE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6E68663-74E4-2725-FD88-99D7830CC8C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A7D7F27-92A1-1A81-F87A-516A459DA30F}"/>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Ethical Sustainability Messaging</a:t>
            </a:r>
          </a:p>
        </p:txBody>
      </p:sp>
      <p:sp>
        <p:nvSpPr>
          <p:cNvPr id="9" name="TextBox 8">
            <a:extLst>
              <a:ext uri="{FF2B5EF4-FFF2-40B4-BE49-F238E27FC236}">
                <a16:creationId xmlns:a16="http://schemas.microsoft.com/office/drawing/2014/main" id="{513DCC74-7F4E-6EB7-89FC-1254B386333E}"/>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رسائل الاستدامة الأخلاقية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649E55B8-216E-5076-BECB-63149C42EAD3}"/>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66C25BDC-F921-1804-BC30-F17B07E83E13}"/>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BDDCA12E-35C0-18E9-C70C-4FFF925363A5}"/>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Ethical sustainability messaging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Ethical sustainability messaging relies on standards such as GRI, ISO, and lifecycle assessment frameworks. These standards guide organizations in assessing environmental impacts and reporting them transparently. Stakeholders use these frameworks to evaluate the reliability of sustainability claims.</a:t>
            </a:r>
          </a:p>
        </p:txBody>
      </p:sp>
      <p:sp>
        <p:nvSpPr>
          <p:cNvPr id="10" name="Rectangle 9">
            <a:extLst>
              <a:ext uri="{FF2B5EF4-FFF2-40B4-BE49-F238E27FC236}">
                <a16:creationId xmlns:a16="http://schemas.microsoft.com/office/drawing/2014/main" id="{6BC4FE36-3D45-9AC5-3D28-1375368599BA}"/>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رسائل الاستدامة الأخلاقية</a:t>
            </a:r>
          </a:p>
          <a:p>
            <a:pPr algn="just" rtl="1">
              <a:lnSpc>
                <a:spcPct val="150000"/>
              </a:lnSpc>
            </a:pPr>
            <a:r>
              <a:rPr lang="ar-SA" dirty="0">
                <a:latin typeface="Alexandria Light" pitchFamily="2" charset="-78"/>
                <a:cs typeface="Alexandria Light" pitchFamily="2" charset="-78"/>
              </a:rPr>
              <a:t>تعتمد رسائل الاستدامة الأخلاقية على معايير مثل </a:t>
            </a:r>
            <a:r>
              <a:rPr lang="en-US" dirty="0">
                <a:latin typeface="Alexandria Light" pitchFamily="2" charset="-78"/>
                <a:cs typeface="Alexandria Light" pitchFamily="2" charset="-78"/>
              </a:rPr>
              <a:t>GRI، ISO، </a:t>
            </a:r>
            <a:r>
              <a:rPr lang="ar-SA" dirty="0">
                <a:latin typeface="Alexandria Light" pitchFamily="2" charset="-78"/>
                <a:cs typeface="Alexandria Light" pitchFamily="2" charset="-78"/>
              </a:rPr>
              <a:t>وأطر تقييم دورة الحياة. توجه هذه المعايير المنظمات في تقييم التأثيرات البيئية والإبلاغ عنها بشفافية. يستخدم أصحاب المصلحة هذه الأطر لتقييم موثوقية مطالبات الاستدامة.</a:t>
            </a:r>
          </a:p>
        </p:txBody>
      </p:sp>
      <p:sp>
        <p:nvSpPr>
          <p:cNvPr id="4" name="TextBox 3">
            <a:extLst>
              <a:ext uri="{FF2B5EF4-FFF2-40B4-BE49-F238E27FC236}">
                <a16:creationId xmlns:a16="http://schemas.microsoft.com/office/drawing/2014/main" id="{4E6F212E-7E22-26C9-F8B8-87B8CC980105}"/>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544715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0E95C-FC0E-9D39-DC9A-99259951300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BF8C021-431B-8794-D56B-29A33C05E0B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D2E97AF-3C4C-8DB2-3A85-419691C047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59CAC4C8-0740-48C0-FC97-F0B54D442A7F}"/>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Ethical Sustainability Messaging</a:t>
            </a:r>
          </a:p>
        </p:txBody>
      </p:sp>
      <p:sp>
        <p:nvSpPr>
          <p:cNvPr id="9" name="TextBox 8">
            <a:extLst>
              <a:ext uri="{FF2B5EF4-FFF2-40B4-BE49-F238E27FC236}">
                <a16:creationId xmlns:a16="http://schemas.microsoft.com/office/drawing/2014/main" id="{1F9AC77C-B736-D6E8-C367-C8AA5839156A}"/>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رسائل الاستدامة الأخلاقية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EA5E5611-770C-1E4F-B931-C697E0D31885}"/>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F79FEFE4-A200-3AC0-3D0A-DE847E83DDCB}"/>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8E85555C-9B09-FF68-AF60-A297767869EF}"/>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Ethical sustainability messaging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Organizations must train communication teams to ensure they understand sustainability concepts and environmental science. Such training reduces misinformation risks and strengthens message accuracy. Effective internal capacity building is essential for ethical sustainability communication.</a:t>
            </a:r>
          </a:p>
        </p:txBody>
      </p:sp>
      <p:sp>
        <p:nvSpPr>
          <p:cNvPr id="10" name="Rectangle 9">
            <a:extLst>
              <a:ext uri="{FF2B5EF4-FFF2-40B4-BE49-F238E27FC236}">
                <a16:creationId xmlns:a16="http://schemas.microsoft.com/office/drawing/2014/main" id="{40E660B4-F528-6A6D-3C66-82C4B20167DE}"/>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رسائل الاستدامة الأخلاقية</a:t>
            </a:r>
          </a:p>
          <a:p>
            <a:pPr algn="just" rtl="1">
              <a:lnSpc>
                <a:spcPct val="150000"/>
              </a:lnSpc>
            </a:pPr>
            <a:r>
              <a:rPr lang="ar-SA" dirty="0">
                <a:latin typeface="Alexandria Light" pitchFamily="2" charset="-78"/>
                <a:cs typeface="Alexandria Light" pitchFamily="2" charset="-78"/>
              </a:rPr>
              <a:t>يجب على المؤسسات تدريب فرق الاتصال لضمان فهمهم لمفاهيم الاستدامة والعلوم البيئية. يقلل هذا التدريب من مخاطر المعلومات المضللة ويعزز دقة الرسائل. يعد بناء القدرات الداخلية الفعال أمرا أساسيا للتواصل الأخلاقي في مجال الاستدامة.</a:t>
            </a:r>
          </a:p>
        </p:txBody>
      </p:sp>
      <p:sp>
        <p:nvSpPr>
          <p:cNvPr id="4" name="TextBox 3">
            <a:extLst>
              <a:ext uri="{FF2B5EF4-FFF2-40B4-BE49-F238E27FC236}">
                <a16:creationId xmlns:a16="http://schemas.microsoft.com/office/drawing/2014/main" id="{58B712A9-359F-7DC3-C834-BEFACB619A5A}"/>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203084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F572D-327B-2D33-EFCF-312E6FDF305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1F663BE-6833-854B-8621-83AF4DF75BA0}"/>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F3F8D80-BE66-46FC-DDBD-8094AC7C51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69C979B8-E28C-79A6-22B3-E184D063C9BB}"/>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Ethical Sustainability Messaging</a:t>
            </a:r>
          </a:p>
        </p:txBody>
      </p:sp>
      <p:sp>
        <p:nvSpPr>
          <p:cNvPr id="9" name="TextBox 8">
            <a:extLst>
              <a:ext uri="{FF2B5EF4-FFF2-40B4-BE49-F238E27FC236}">
                <a16:creationId xmlns:a16="http://schemas.microsoft.com/office/drawing/2014/main" id="{848971EE-4B8E-1208-56EB-A7D8FA384B9F}"/>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رسائل الاستدامة الأخلاقية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22B97B67-8660-57AC-DF4E-15F678A8021F}"/>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06EB76A4-761C-2AD3-8A12-BC1BC637D3FC}"/>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25564439-A9FA-1930-E276-E9AB33FEE47B}"/>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Ethical sustainability messaging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Ethical sustainability messaging empowers consumers and stakeholders to make informed decisions. When environmental information is clear and credible, it influences purchasing behavior and supports wider societal efforts toward sustainable living and responsible resource use.</a:t>
            </a:r>
          </a:p>
        </p:txBody>
      </p:sp>
      <p:sp>
        <p:nvSpPr>
          <p:cNvPr id="10" name="Rectangle 9">
            <a:extLst>
              <a:ext uri="{FF2B5EF4-FFF2-40B4-BE49-F238E27FC236}">
                <a16:creationId xmlns:a16="http://schemas.microsoft.com/office/drawing/2014/main" id="{DF471D99-8A4E-CD4E-AB9F-85534F98E6AA}"/>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رسائل الاستدامة الأخلاقية</a:t>
            </a:r>
          </a:p>
          <a:p>
            <a:pPr algn="just" rtl="1">
              <a:lnSpc>
                <a:spcPct val="150000"/>
              </a:lnSpc>
            </a:pPr>
            <a:r>
              <a:rPr lang="ar-SA" dirty="0">
                <a:latin typeface="Alexandria Light" pitchFamily="2" charset="-78"/>
                <a:cs typeface="Alexandria Light" pitchFamily="2" charset="-78"/>
              </a:rPr>
              <a:t>تمكن رسائل الاستدامة الأخلاقية المستهلكين وأصحاب المصلحة من اتخاذ قرارات مستنيرة. عندما تكون المعلومات البيئية واضحة وموثوقة، تؤثر على سلوك الشراء وتدعم الجهود المجتمعية الأوسع نحو الحياة المستدامة واستخدام الموارد بمسؤولية.</a:t>
            </a:r>
          </a:p>
        </p:txBody>
      </p:sp>
      <p:sp>
        <p:nvSpPr>
          <p:cNvPr id="4" name="TextBox 3">
            <a:extLst>
              <a:ext uri="{FF2B5EF4-FFF2-40B4-BE49-F238E27FC236}">
                <a16:creationId xmlns:a16="http://schemas.microsoft.com/office/drawing/2014/main" id="{6B9AE934-C7A7-B454-B5DF-F30FD6EFE2E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283264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2FEC6-BC76-CC97-26A9-AEDABC7F675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8027280-1C44-8E0A-9F0C-317BABC238E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7870EF5-A141-E92B-0BAA-B4C8D3A5EB90}"/>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886B0A0-6E91-159B-C4BD-6DBA76BB8B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E6380E01-6B54-C926-0903-C122ABC9DACE}"/>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C1CC9437-434B-CE5C-50A1-69C853671B9D}"/>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691A9CC3-04F8-E5B8-58DF-D7E444C7047B}"/>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solidFill>
                  <a:srgbClr val="002060"/>
                </a:solidFill>
                <a:latin typeface="Alexandria" pitchFamily="2" charset="-78"/>
                <a:ea typeface="Times New Roman" panose="02020603050405020304" pitchFamily="18" charset="0"/>
                <a:cs typeface="Alexandria" pitchFamily="2" charset="-78"/>
              </a:rPr>
              <a:t>Avoiding Greenwashing</a:t>
            </a:r>
            <a:endParaRPr lang="en-US" sz="2800" dirty="0">
              <a:latin typeface="Alexandria" pitchFamily="2" charset="-78"/>
              <a:ea typeface="Times New Roman" panose="02020603050405020304" pitchFamily="18" charset="0"/>
              <a:cs typeface="Alexandria" pitchFamily="2" charset="-78"/>
            </a:endParaRPr>
          </a:p>
        </p:txBody>
      </p:sp>
      <p:sp>
        <p:nvSpPr>
          <p:cNvPr id="8" name="Rectangle: Rounded Corners 7">
            <a:extLst>
              <a:ext uri="{FF2B5EF4-FFF2-40B4-BE49-F238E27FC236}">
                <a16:creationId xmlns:a16="http://schemas.microsoft.com/office/drawing/2014/main" id="{B8876AE4-C60C-D2A5-24A6-E6360626E911}"/>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8522AEE-1BC2-E86D-4F01-BDF2B1692CFC}"/>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تجنب التضليل البيئي</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55168BAE-8A30-2867-4779-03D202F592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2549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4F10B1-285E-3EAD-8D22-E41A6BBD9EB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27D8639-6C6C-2BF1-29F9-89AED4B347B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B6B65EBB-A8D2-22DE-2314-D52BB906BD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447E3D43-91A0-1535-738A-DC228EDDBC8A}"/>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Avoiding Greenwashing </a:t>
            </a:r>
          </a:p>
        </p:txBody>
      </p:sp>
      <p:sp>
        <p:nvSpPr>
          <p:cNvPr id="9" name="TextBox 8">
            <a:extLst>
              <a:ext uri="{FF2B5EF4-FFF2-40B4-BE49-F238E27FC236}">
                <a16:creationId xmlns:a16="http://schemas.microsoft.com/office/drawing/2014/main" id="{5DECB516-FCDC-FF98-DB6A-ACEDD2BDCA66}"/>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تجنب التضليل البيئي</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0E0FBF5D-6234-7C3F-0B6C-8D2E40912090}"/>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FC1101A7-89FA-7BF3-6BCD-6F58654A6876}"/>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7EC35CB2-2919-E471-7959-5B27525BF1B4}"/>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Avoiding Greenwashing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Greenwashing occurs when organizations exaggerate or falsify environmental claims. It undermines public trust, damages credibility, and contradicts sustainability values. Avoiding greenwashing is essential for maintaining ethical communication and supporting genuine sustainability performance.</a:t>
            </a:r>
          </a:p>
        </p:txBody>
      </p:sp>
      <p:sp>
        <p:nvSpPr>
          <p:cNvPr id="10" name="Rectangle 9">
            <a:extLst>
              <a:ext uri="{FF2B5EF4-FFF2-40B4-BE49-F238E27FC236}">
                <a16:creationId xmlns:a16="http://schemas.microsoft.com/office/drawing/2014/main" id="{CFCC9CE3-6371-CC90-FA82-47924D8F1506}"/>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التضليل البيئي</a:t>
            </a:r>
          </a:p>
          <a:p>
            <a:pPr algn="just" rtl="1">
              <a:lnSpc>
                <a:spcPct val="150000"/>
              </a:lnSpc>
            </a:pPr>
            <a:r>
              <a:rPr lang="ar-SA" dirty="0">
                <a:latin typeface="Alexandria Light" pitchFamily="2" charset="-78"/>
                <a:cs typeface="Alexandria Light" pitchFamily="2" charset="-78"/>
              </a:rPr>
              <a:t>يحدث التضليل البيئي عندما تبالغ المنظمات أو تزيف الادعاءات بحماية  البيئة. إنه يقوض ثقة الجمهور، ويضر بالمصداقية، ويتعارض مع قيم الاستدامة. تجنب التضليل البيئي أمر أساسي للحفاظ على التواصل الأخلاقي ودعم الأداء الحقيقي للاستدامة.</a:t>
            </a:r>
          </a:p>
        </p:txBody>
      </p:sp>
      <p:sp>
        <p:nvSpPr>
          <p:cNvPr id="4" name="TextBox 3">
            <a:extLst>
              <a:ext uri="{FF2B5EF4-FFF2-40B4-BE49-F238E27FC236}">
                <a16:creationId xmlns:a16="http://schemas.microsoft.com/office/drawing/2014/main" id="{5A623CCA-0A10-7455-DAF4-046CDA17FEF8}"/>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417866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069CF-08ED-928A-4922-AD182DDEA7C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0A955DF-04B1-6B39-5DD1-6503783B67A8}"/>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D89D967-222F-ADDE-75CE-620A8802AAA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058A8B0F-446E-5FC6-9EB3-7FF1A2BE97A9}"/>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Avoiding Greenwashing </a:t>
            </a:r>
          </a:p>
        </p:txBody>
      </p:sp>
      <p:sp>
        <p:nvSpPr>
          <p:cNvPr id="9" name="TextBox 8">
            <a:extLst>
              <a:ext uri="{FF2B5EF4-FFF2-40B4-BE49-F238E27FC236}">
                <a16:creationId xmlns:a16="http://schemas.microsoft.com/office/drawing/2014/main" id="{FCBB7DFF-132B-2033-2ED6-C785FED1FD58}"/>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تجنب التضليل البيئي</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359306F5-590B-0D41-E5B9-2074B3F7BA84}"/>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9B6D6100-93F2-F079-6D97-8F8D9DA5C673}"/>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E8B61C7F-C8F8-A624-CD1D-6213C77606AA}"/>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Avoiding Greenwashing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Common greenwashing practices include vague claims, irrelevant information, false certifications, and selective disclosure. Stakeholders have become increasingly aware of these tactics, making organizational transparency more important than ever in sustainability communication.</a:t>
            </a:r>
          </a:p>
        </p:txBody>
      </p:sp>
      <p:sp>
        <p:nvSpPr>
          <p:cNvPr id="10" name="Rectangle 9">
            <a:extLst>
              <a:ext uri="{FF2B5EF4-FFF2-40B4-BE49-F238E27FC236}">
                <a16:creationId xmlns:a16="http://schemas.microsoft.com/office/drawing/2014/main" id="{1D8EC11C-CEFC-82C0-E52B-879E32AEA6B4}"/>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التضليل البيئي</a:t>
            </a:r>
          </a:p>
          <a:p>
            <a:pPr algn="just" rtl="1">
              <a:lnSpc>
                <a:spcPct val="150000"/>
              </a:lnSpc>
            </a:pPr>
            <a:r>
              <a:rPr lang="ar-SA" dirty="0">
                <a:latin typeface="Alexandria Light" pitchFamily="2" charset="-78"/>
                <a:cs typeface="Alexandria Light" pitchFamily="2" charset="-78"/>
              </a:rPr>
              <a:t>تشمل ممارسات التضليل البيئي الشائعة ادعاءات غامضة، ومعلومات غير ذات صلة، وشهادات كاذبة، وإفصاح انتقائي. أصبح أصحاب المصلحة أكثر وعيا بهذه الأساليب، مما يجعل شفافية المنظمة أكثر أهمية من أي وقت مضى في التواصل حول الاستدامة.</a:t>
            </a:r>
          </a:p>
        </p:txBody>
      </p:sp>
      <p:sp>
        <p:nvSpPr>
          <p:cNvPr id="4" name="TextBox 3">
            <a:extLst>
              <a:ext uri="{FF2B5EF4-FFF2-40B4-BE49-F238E27FC236}">
                <a16:creationId xmlns:a16="http://schemas.microsoft.com/office/drawing/2014/main" id="{DE5567A1-CCB7-44BB-875C-90D7623973E0}"/>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859568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2ED2CF-4E42-2AEC-26E9-CE6B1204021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EB338CF-703D-9605-C6BD-84A4B215794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49AC887-D88A-DC4A-883C-F4BED0418FD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EBD7C31E-BFF5-ACD8-5852-1A382E754F84}"/>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Avoiding Greenwashing </a:t>
            </a:r>
          </a:p>
        </p:txBody>
      </p:sp>
      <p:sp>
        <p:nvSpPr>
          <p:cNvPr id="9" name="TextBox 8">
            <a:extLst>
              <a:ext uri="{FF2B5EF4-FFF2-40B4-BE49-F238E27FC236}">
                <a16:creationId xmlns:a16="http://schemas.microsoft.com/office/drawing/2014/main" id="{D4BB9840-736E-B302-CE27-B948A90CA42E}"/>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تجنب التضليل البيئي</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B6F1737A-3627-5DD0-AD10-9B390A9EDD99}"/>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69149D43-D0E2-EFD7-53F3-8F09B0DA0BB2}"/>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B5379EF1-9EF1-4377-FCA7-2CE1C0091E6B}"/>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Avoiding Greenwashing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To avoid greenwashing, environmental claims must be directly linked to measurable actions. Organizations should provide data‑driven evidence of sustainability progress and explain how claims are verified. This strengthens legitimacy and stakeholder trust.</a:t>
            </a:r>
          </a:p>
        </p:txBody>
      </p:sp>
      <p:sp>
        <p:nvSpPr>
          <p:cNvPr id="10" name="Rectangle 9">
            <a:extLst>
              <a:ext uri="{FF2B5EF4-FFF2-40B4-BE49-F238E27FC236}">
                <a16:creationId xmlns:a16="http://schemas.microsoft.com/office/drawing/2014/main" id="{95AE2445-669A-D1C0-E9BC-C245F18E5C01}"/>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التضليل البيئي</a:t>
            </a:r>
          </a:p>
          <a:p>
            <a:pPr algn="just" rtl="1">
              <a:lnSpc>
                <a:spcPct val="150000"/>
              </a:lnSpc>
            </a:pPr>
            <a:r>
              <a:rPr lang="ar-SA" dirty="0">
                <a:latin typeface="Alexandria Light" pitchFamily="2" charset="-78"/>
                <a:cs typeface="Alexandria Light" pitchFamily="2" charset="-78"/>
              </a:rPr>
              <a:t>لتجنب التضليل البيئي، يجب ربط المطالبات البيئية مباشرة بإجراءات قابلة للقياس. يجب على المؤسسات تقديم أدلة قائمة على البيانات حول تقدم الاستدامة وشرح كيفية التحقق من المطالبات. وهذا يعزز الشرعية وثقة أصحاب المصلحة.</a:t>
            </a:r>
          </a:p>
        </p:txBody>
      </p:sp>
      <p:sp>
        <p:nvSpPr>
          <p:cNvPr id="4" name="TextBox 3">
            <a:extLst>
              <a:ext uri="{FF2B5EF4-FFF2-40B4-BE49-F238E27FC236}">
                <a16:creationId xmlns:a16="http://schemas.microsoft.com/office/drawing/2014/main" id="{3B72D92B-E7F0-2D03-AAEC-F3917450B0A4}"/>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9002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268DF-1D0E-42A4-CC61-B8BF8C4E5D5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3358F97-75A3-0F1B-AEA7-35CCEDB5EC3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62DEAFF-E626-A9BD-E8BA-E52BB5FF1F9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F53D527-1E60-8164-870F-FFCBD581F034}"/>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Avoiding Greenwashing </a:t>
            </a:r>
          </a:p>
        </p:txBody>
      </p:sp>
      <p:sp>
        <p:nvSpPr>
          <p:cNvPr id="9" name="TextBox 8">
            <a:extLst>
              <a:ext uri="{FF2B5EF4-FFF2-40B4-BE49-F238E27FC236}">
                <a16:creationId xmlns:a16="http://schemas.microsoft.com/office/drawing/2014/main" id="{31FE66F7-FD44-B7D4-05C0-9E2E28A1F0E0}"/>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تجنب التضليل البيئي</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3524CB2A-5D85-91AC-73EB-48897C2A504D}"/>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F93873A4-6070-B0AE-B188-D30479966058}"/>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5EA94BFC-B4D2-1A9D-8153-DCE3BD9162E0}"/>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Avoiding Greenwashing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Regulations such as the FTC Green Guides and EU Green Claims Directive support the prevention of greenwashing. These frameworks require organizations to provide accurate, evidence‑based environmental communication. Compliance helps avoid legal risks and reputational harm.</a:t>
            </a:r>
          </a:p>
        </p:txBody>
      </p:sp>
      <p:sp>
        <p:nvSpPr>
          <p:cNvPr id="10" name="Rectangle 9">
            <a:extLst>
              <a:ext uri="{FF2B5EF4-FFF2-40B4-BE49-F238E27FC236}">
                <a16:creationId xmlns:a16="http://schemas.microsoft.com/office/drawing/2014/main" id="{D5B28674-1715-A598-2BF9-20BE21F53838}"/>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التضليل البيئي</a:t>
            </a:r>
          </a:p>
          <a:p>
            <a:pPr algn="just" rtl="1">
              <a:lnSpc>
                <a:spcPct val="150000"/>
              </a:lnSpc>
            </a:pPr>
            <a:r>
              <a:rPr lang="ar-SA" dirty="0">
                <a:latin typeface="Alexandria Light" pitchFamily="2" charset="-78"/>
                <a:cs typeface="Alexandria Light" pitchFamily="2" charset="-78"/>
              </a:rPr>
              <a:t>تدعم لوائح مثل أدلة لجنة التجارة الفيدرالية الخضراء وتوجيه المطالبات الخضراء للاتحاد الأوروبي منع التضليل البيئي. تتطلب هذه الأطر من المؤسسات تقديم تواصل بيئي دقيق قائم على الأدلة. يساعد الامتثال على تجنب المخاطر القانونية والأضرار بالسمعة.</a:t>
            </a:r>
          </a:p>
        </p:txBody>
      </p:sp>
      <p:sp>
        <p:nvSpPr>
          <p:cNvPr id="4" name="TextBox 3">
            <a:extLst>
              <a:ext uri="{FF2B5EF4-FFF2-40B4-BE49-F238E27FC236}">
                <a16:creationId xmlns:a16="http://schemas.microsoft.com/office/drawing/2014/main" id="{57BEBFF1-0535-7921-61A0-E67AF2C03FBC}"/>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664486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E2CFF-BB14-BB6A-58E1-349EC1EF5B5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3C41DC2-0DE4-4FAA-CEA5-1E5595964F7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80AD6C32-DE0E-1791-1B01-B23A3F5006C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39C3D74C-65DC-7F4A-F746-0136F52C05BF}"/>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Avoiding Greenwashing </a:t>
            </a:r>
          </a:p>
        </p:txBody>
      </p:sp>
      <p:sp>
        <p:nvSpPr>
          <p:cNvPr id="9" name="TextBox 8">
            <a:extLst>
              <a:ext uri="{FF2B5EF4-FFF2-40B4-BE49-F238E27FC236}">
                <a16:creationId xmlns:a16="http://schemas.microsoft.com/office/drawing/2014/main" id="{694D8ECA-D35B-2CA1-4868-11E8A7D76EFD}"/>
              </a:ext>
            </a:extLst>
          </p:cNvPr>
          <p:cNvSpPr txBox="1"/>
          <p:nvPr/>
        </p:nvSpPr>
        <p:spPr>
          <a:xfrm>
            <a:off x="6630882" y="756328"/>
            <a:ext cx="4922875"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تجنب التضليل البيئي</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2E274A9D-C3EF-50A0-3C2C-B1BAE286CA6B}"/>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15AC8D9D-0FDB-568F-B8D6-399AB04646EF}"/>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92BDFA01-33E0-98DF-F6F2-D8C378C543DF}"/>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Avoiding Greenwashing </a:t>
            </a:r>
            <a:endParaRPr lang="ar-SA" sz="1700" b="1" dirty="0">
              <a:solidFill>
                <a:srgbClr val="C00000"/>
              </a:solidFill>
              <a:latin typeface="Alexandria" pitchFamily="2" charset="-78"/>
              <a:cs typeface="Alexandria" pitchFamily="2" charset="-78"/>
            </a:endParaRPr>
          </a:p>
          <a:p>
            <a:pPr algn="just">
              <a:lnSpc>
                <a:spcPct val="150000"/>
              </a:lnSpc>
            </a:pPr>
            <a:r>
              <a:rPr lang="en-US" dirty="0">
                <a:latin typeface="Alexandria Light" pitchFamily="2" charset="-78"/>
                <a:cs typeface="Alexandria Light" pitchFamily="2" charset="-78"/>
              </a:rPr>
              <a:t>Transparency is the strongest tool against greenwashing. Organizations that offer complete information, third‑party verification, and detailed methodologies build trust and demonstrate genuine commitment to sustainability improvement.</a:t>
            </a:r>
          </a:p>
        </p:txBody>
      </p:sp>
      <p:sp>
        <p:nvSpPr>
          <p:cNvPr id="10" name="Rectangle 9">
            <a:extLst>
              <a:ext uri="{FF2B5EF4-FFF2-40B4-BE49-F238E27FC236}">
                <a16:creationId xmlns:a16="http://schemas.microsoft.com/office/drawing/2014/main" id="{5514EFFE-73AC-7D9A-A7B2-F6DEEA6D54D6}"/>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التضليل البيئي</a:t>
            </a:r>
          </a:p>
          <a:p>
            <a:pPr algn="just" rtl="1">
              <a:lnSpc>
                <a:spcPct val="150000"/>
              </a:lnSpc>
            </a:pPr>
            <a:r>
              <a:rPr lang="ar-SA" dirty="0">
                <a:latin typeface="Alexandria Light" pitchFamily="2" charset="-78"/>
                <a:cs typeface="Alexandria Light" pitchFamily="2" charset="-78"/>
              </a:rPr>
              <a:t>الشفافية هي أقوى أداة ضد التضليل البيئي، فالمؤسسات التي تقدم معلومات كاملة، وتقدم تقارير مستقلة من طرف ثالث، ومنهجيات مفصلة تبني الثقة وتظهر التزاما حقيقيا بتحسين الاستدامة.</a:t>
            </a:r>
          </a:p>
        </p:txBody>
      </p:sp>
      <p:sp>
        <p:nvSpPr>
          <p:cNvPr id="4" name="TextBox 3">
            <a:extLst>
              <a:ext uri="{FF2B5EF4-FFF2-40B4-BE49-F238E27FC236}">
                <a16:creationId xmlns:a16="http://schemas.microsoft.com/office/drawing/2014/main" id="{855142EC-A6B0-53C1-2C8A-088407765398}"/>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199650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2E768-1378-0564-EB26-5B241045F3F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5BB985-DE1A-2E21-2CD7-9A339A265D40}"/>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2AE458F-5D7C-3768-42C6-656EDEC591AB}"/>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3F2A6F9-6B3C-30AB-A527-84A0BDA0328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430C2455-9D80-BBF1-0586-54917A38138A}"/>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F8C53688-EBDC-456E-56E7-F12116EED77A}"/>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1CD55FB2-E887-FC9A-2692-628366A3DB1D}"/>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solidFill>
                  <a:srgbClr val="002060"/>
                </a:solidFill>
                <a:latin typeface="Alexandria" pitchFamily="2" charset="-78"/>
                <a:ea typeface="Times New Roman" panose="02020603050405020304" pitchFamily="18" charset="0"/>
                <a:cs typeface="Alexandria" pitchFamily="2" charset="-78"/>
              </a:rPr>
              <a:t>Chapter </a:t>
            </a:r>
            <a:r>
              <a:rPr lang="ar-SA" sz="2800" dirty="0">
                <a:solidFill>
                  <a:srgbClr val="002060"/>
                </a:solidFill>
                <a:latin typeface="Alexandria" pitchFamily="2" charset="-78"/>
                <a:ea typeface="Times New Roman" panose="02020603050405020304" pitchFamily="18" charset="0"/>
                <a:cs typeface="Alexandria" pitchFamily="2" charset="-78"/>
              </a:rPr>
              <a:t>10</a:t>
            </a:r>
            <a:r>
              <a:rPr lang="en-US" sz="2800" dirty="0">
                <a:latin typeface="Alexandria" pitchFamily="2" charset="-78"/>
                <a:ea typeface="Times New Roman" panose="02020603050405020304" pitchFamily="18" charset="0"/>
                <a:cs typeface="Alexandria" pitchFamily="2" charset="-78"/>
              </a:rPr>
              <a:t>: Contemporary Issues in Business Communication</a:t>
            </a:r>
          </a:p>
        </p:txBody>
      </p:sp>
      <p:sp>
        <p:nvSpPr>
          <p:cNvPr id="8" name="Rectangle: Rounded Corners 7">
            <a:extLst>
              <a:ext uri="{FF2B5EF4-FFF2-40B4-BE49-F238E27FC236}">
                <a16:creationId xmlns:a16="http://schemas.microsoft.com/office/drawing/2014/main" id="{94E4F37E-93D2-6CD8-8431-F0B68D97DA4F}"/>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1C8BF82-77C2-2F0A-CC8E-2E21B496E64C}"/>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الفصل العاشر </a:t>
            </a:r>
            <a:r>
              <a:rPr lang="ar-SA" sz="2400" dirty="0">
                <a:solidFill>
                  <a:srgbClr val="0070C0"/>
                </a:solidFill>
                <a:latin typeface="Alexandria" charset="0"/>
                <a:cs typeface="Alexandria" charset="0"/>
              </a:rPr>
              <a:t>قضايا معاصرة في اتصالات الأعمال</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4FE99781-D79F-FA51-DA4B-F8637DFAA7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8604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1919F-69F5-E24E-199D-CDF2150E571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86646C8-58EA-7120-B0B7-1C048AE8AF3A}"/>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47D2FFD-B21E-81AF-D405-C967FE716C1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1DEAFF1D-C752-A694-B108-C7E91B3C7C40}"/>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ESG Reporting </a:t>
            </a:r>
          </a:p>
        </p:txBody>
      </p:sp>
      <p:sp>
        <p:nvSpPr>
          <p:cNvPr id="9" name="TextBox 8">
            <a:extLst>
              <a:ext uri="{FF2B5EF4-FFF2-40B4-BE49-F238E27FC236}">
                <a16:creationId xmlns:a16="http://schemas.microsoft.com/office/drawing/2014/main" id="{CA3DB6D6-C38C-3380-CBB2-9D636B90DD8A}"/>
              </a:ext>
            </a:extLst>
          </p:cNvPr>
          <p:cNvSpPr txBox="1"/>
          <p:nvPr/>
        </p:nvSpPr>
        <p:spPr>
          <a:xfrm>
            <a:off x="6096000" y="756328"/>
            <a:ext cx="5457758"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تقرير الحوكمة البيئية والاجتماعية والمؤسسية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FB85C7D-FCFD-17C7-5AD0-31DC62475280}"/>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03F9D53B-9452-1AEA-CC6E-5E388E8A59A3}"/>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04B154EA-CF40-34F0-4246-2EDBC3DC3932}"/>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ESG Reporting </a:t>
            </a:r>
          </a:p>
          <a:p>
            <a:pPr algn="just">
              <a:lnSpc>
                <a:spcPct val="150000"/>
              </a:lnSpc>
            </a:pPr>
            <a:r>
              <a:rPr lang="en-US" dirty="0">
                <a:latin typeface="Alexandria Light" pitchFamily="2" charset="-78"/>
                <a:cs typeface="Alexandria Light" pitchFamily="2" charset="-78"/>
              </a:rPr>
              <a:t>ESG reporting integrates environmental, social, and governance data into comprehensive disclosures. Organizations use ESG frameworks to communicate carbon emissions, labor conditions, governance quality, and community impact. ESG reporting strengthens transparency and supports sustainable decision‑making.</a:t>
            </a:r>
          </a:p>
        </p:txBody>
      </p:sp>
      <p:sp>
        <p:nvSpPr>
          <p:cNvPr id="10" name="Rectangle 9">
            <a:extLst>
              <a:ext uri="{FF2B5EF4-FFF2-40B4-BE49-F238E27FC236}">
                <a16:creationId xmlns:a16="http://schemas.microsoft.com/office/drawing/2014/main" id="{5BCD501B-185D-1DB8-953E-4A780A8A94C7}"/>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تقرير الحوكمة البيئية والاجتماعية والمؤسسية</a:t>
            </a:r>
          </a:p>
          <a:p>
            <a:pPr algn="just" rtl="1">
              <a:lnSpc>
                <a:spcPct val="150000"/>
              </a:lnSpc>
            </a:pPr>
            <a:r>
              <a:rPr lang="ar-SA" dirty="0">
                <a:latin typeface="Alexandria Light" pitchFamily="2" charset="-78"/>
                <a:cs typeface="Alexandria Light" pitchFamily="2" charset="-78"/>
              </a:rPr>
              <a:t>تدمج تقارير </a:t>
            </a:r>
            <a:r>
              <a:rPr lang="en-US" dirty="0">
                <a:latin typeface="Alexandria Light" pitchFamily="2" charset="-78"/>
                <a:cs typeface="Alexandria Light" pitchFamily="2" charset="-78"/>
              </a:rPr>
              <a:t>ESG </a:t>
            </a:r>
            <a:r>
              <a:rPr lang="ar-SA" dirty="0">
                <a:latin typeface="Alexandria Light" pitchFamily="2" charset="-78"/>
                <a:cs typeface="Alexandria Light" pitchFamily="2" charset="-78"/>
              </a:rPr>
              <a:t>بيانات البيئة والمجتمع والحوكمة في </a:t>
            </a:r>
            <a:r>
              <a:rPr lang="ar-SA" dirty="0" err="1">
                <a:latin typeface="Alexandria Light" pitchFamily="2" charset="-78"/>
                <a:cs typeface="Alexandria Light" pitchFamily="2" charset="-78"/>
              </a:rPr>
              <a:t>إفصاحات</a:t>
            </a:r>
            <a:r>
              <a:rPr lang="ar-SA" dirty="0">
                <a:latin typeface="Alexandria Light" pitchFamily="2" charset="-78"/>
                <a:cs typeface="Alexandria Light" pitchFamily="2" charset="-78"/>
              </a:rPr>
              <a:t> شاملة. تستخدم المؤسسات أطر </a:t>
            </a:r>
            <a:r>
              <a:rPr lang="en-US" dirty="0">
                <a:latin typeface="Alexandria Light" pitchFamily="2" charset="-78"/>
                <a:cs typeface="Alexandria Light" pitchFamily="2" charset="-78"/>
              </a:rPr>
              <a:t>ESG </a:t>
            </a:r>
            <a:r>
              <a:rPr lang="ar-SA" dirty="0">
                <a:latin typeface="Alexandria Light" pitchFamily="2" charset="-78"/>
                <a:cs typeface="Alexandria Light" pitchFamily="2" charset="-78"/>
              </a:rPr>
              <a:t>للتواصل حول انبعاثات الكربون، وظروف العمل، وجودة الحوكمة، وتأثير المجتمع. تعزز تقارير </a:t>
            </a:r>
            <a:r>
              <a:rPr lang="en-US" dirty="0">
                <a:latin typeface="Alexandria Light" pitchFamily="2" charset="-78"/>
                <a:cs typeface="Alexandria Light" pitchFamily="2" charset="-78"/>
              </a:rPr>
              <a:t>ESG </a:t>
            </a:r>
            <a:r>
              <a:rPr lang="ar-SA" dirty="0">
                <a:latin typeface="Alexandria Light" pitchFamily="2" charset="-78"/>
                <a:cs typeface="Alexandria Light" pitchFamily="2" charset="-78"/>
              </a:rPr>
              <a:t>الشفافية وتدعم اتخاذ القرار المستدام.</a:t>
            </a:r>
          </a:p>
        </p:txBody>
      </p:sp>
      <p:sp>
        <p:nvSpPr>
          <p:cNvPr id="4" name="TextBox 3">
            <a:extLst>
              <a:ext uri="{FF2B5EF4-FFF2-40B4-BE49-F238E27FC236}">
                <a16:creationId xmlns:a16="http://schemas.microsoft.com/office/drawing/2014/main" id="{EA234531-A707-B03C-16C4-50EFD0EA85E9}"/>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3932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16C8B-AA19-DAAB-B98A-CBA4D26ED51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5DC1028-7DA4-598C-6396-D9395A37188C}"/>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85D6FD9-D42D-7FE1-EB4B-93E9485169A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CC98283D-05C2-090A-11AD-0C4CCDFC6E55}"/>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ESG Reporting </a:t>
            </a:r>
          </a:p>
        </p:txBody>
      </p:sp>
      <p:sp>
        <p:nvSpPr>
          <p:cNvPr id="9" name="TextBox 8">
            <a:extLst>
              <a:ext uri="{FF2B5EF4-FFF2-40B4-BE49-F238E27FC236}">
                <a16:creationId xmlns:a16="http://schemas.microsoft.com/office/drawing/2014/main" id="{93108CB9-F056-2233-3FD8-B146C9FF6041}"/>
              </a:ext>
            </a:extLst>
          </p:cNvPr>
          <p:cNvSpPr txBox="1"/>
          <p:nvPr/>
        </p:nvSpPr>
        <p:spPr>
          <a:xfrm>
            <a:off x="6096000" y="756328"/>
            <a:ext cx="5457758"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تقرير الحوكمة البيئية والاجتماعية والمؤسسية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8B1F6C25-05A5-2F0E-4AA3-C83278E06CD8}"/>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5908EBE8-AE88-6626-021A-C49FF1396E1B}"/>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30088FB6-3873-4A14-4C82-3BE951627C5C}"/>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ESG Reporting </a:t>
            </a:r>
          </a:p>
          <a:p>
            <a:pPr algn="just">
              <a:lnSpc>
                <a:spcPct val="150000"/>
              </a:lnSpc>
            </a:pPr>
            <a:r>
              <a:rPr lang="en-US" dirty="0">
                <a:latin typeface="Alexandria Light" pitchFamily="2" charset="-78"/>
                <a:cs typeface="Alexandria Light" pitchFamily="2" charset="-78"/>
              </a:rPr>
              <a:t>Stakeholder communication within ESG frameworks requires tailored information. Investors seek risk and performance metrics, employees look for fairness and inclusion, and regulators focus on compliance. Effective communication must align with these diverse needs while remaining accurate and consistent.</a:t>
            </a:r>
          </a:p>
        </p:txBody>
      </p:sp>
      <p:sp>
        <p:nvSpPr>
          <p:cNvPr id="10" name="Rectangle 9">
            <a:extLst>
              <a:ext uri="{FF2B5EF4-FFF2-40B4-BE49-F238E27FC236}">
                <a16:creationId xmlns:a16="http://schemas.microsoft.com/office/drawing/2014/main" id="{17C8401D-BC56-ECE8-E352-9397DC76F5A6}"/>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تقرير الحوكمة البيئية والاجتماعية والمؤسسية</a:t>
            </a:r>
          </a:p>
          <a:p>
            <a:pPr algn="just" rtl="1">
              <a:lnSpc>
                <a:spcPct val="150000"/>
              </a:lnSpc>
            </a:pPr>
            <a:r>
              <a:rPr lang="ar-SA" dirty="0">
                <a:latin typeface="Alexandria Light" pitchFamily="2" charset="-78"/>
                <a:cs typeface="Alexandria Light" pitchFamily="2" charset="-78"/>
              </a:rPr>
              <a:t>يتطلب التواصل مع أصحاب المصلحة ضمن أطر </a:t>
            </a:r>
            <a:r>
              <a:rPr lang="en-US" dirty="0">
                <a:latin typeface="Alexandria Light" pitchFamily="2" charset="-78"/>
                <a:cs typeface="Alexandria Light" pitchFamily="2" charset="-78"/>
              </a:rPr>
              <a:t>ESG </a:t>
            </a:r>
            <a:r>
              <a:rPr lang="ar-SA" dirty="0">
                <a:latin typeface="Alexandria Light" pitchFamily="2" charset="-78"/>
                <a:cs typeface="Alexandria Light" pitchFamily="2" charset="-78"/>
              </a:rPr>
              <a:t>معلومات مخصصة. يسعى المستثمرون إلى مقاييس المخاطر والأداء، ويبحث الموظفون عن العدالة والشمول، ويركز المنظمون على الامتثال. يجب أن يتماشى التواصل الفعال مع هذه الاحتياجات المتنوعة مع الحفاظ على الدقة والاتساق.</a:t>
            </a:r>
          </a:p>
        </p:txBody>
      </p:sp>
      <p:sp>
        <p:nvSpPr>
          <p:cNvPr id="4" name="TextBox 3">
            <a:extLst>
              <a:ext uri="{FF2B5EF4-FFF2-40B4-BE49-F238E27FC236}">
                <a16:creationId xmlns:a16="http://schemas.microsoft.com/office/drawing/2014/main" id="{1E9C77A2-E2A6-C9CB-21DB-DC89F372CB12}"/>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03222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6EB78-AA72-C759-52A9-9D3C624E177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0E27CA3-9BC7-101A-34ED-2B7C11D3CBF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BC1CF9B-F1AD-82B3-2E8F-FD072C28CB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E08286B-4D2B-91F2-AA2E-904C6DDADA8E}"/>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ESG Reporting </a:t>
            </a:r>
          </a:p>
        </p:txBody>
      </p:sp>
      <p:sp>
        <p:nvSpPr>
          <p:cNvPr id="9" name="TextBox 8">
            <a:extLst>
              <a:ext uri="{FF2B5EF4-FFF2-40B4-BE49-F238E27FC236}">
                <a16:creationId xmlns:a16="http://schemas.microsoft.com/office/drawing/2014/main" id="{F3A1CFBC-2951-49C0-6056-D41056A0FF3D}"/>
              </a:ext>
            </a:extLst>
          </p:cNvPr>
          <p:cNvSpPr txBox="1"/>
          <p:nvPr/>
        </p:nvSpPr>
        <p:spPr>
          <a:xfrm>
            <a:off x="6096000" y="756328"/>
            <a:ext cx="5457758"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تقرير الحوكمة البيئية والاجتماعية والمؤسسية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401201F0-29AE-7042-18FF-5CF2FD531D14}"/>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DDDEAA19-6901-3625-E5DE-BDDCE95A7E71}"/>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DF656CCA-DC93-C0A9-7AC9-9AFA62ED2CD1}"/>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ESG Reporting </a:t>
            </a:r>
          </a:p>
          <a:p>
            <a:pPr algn="just">
              <a:lnSpc>
                <a:spcPct val="150000"/>
              </a:lnSpc>
            </a:pPr>
            <a:r>
              <a:rPr lang="en-US" dirty="0">
                <a:latin typeface="Alexandria Light" pitchFamily="2" charset="-78"/>
                <a:cs typeface="Alexandria Light" pitchFamily="2" charset="-78"/>
              </a:rPr>
              <a:t>Recognized ESG standards such as GRI, SASB, TCFD, and IFRS Sustainability Reporting enhance comparability and credibility. Organizations adopting these frameworks improve global competitiveness while ensuring transparent disclosure of sustainability performance.</a:t>
            </a:r>
          </a:p>
        </p:txBody>
      </p:sp>
      <p:sp>
        <p:nvSpPr>
          <p:cNvPr id="10" name="Rectangle 9">
            <a:extLst>
              <a:ext uri="{FF2B5EF4-FFF2-40B4-BE49-F238E27FC236}">
                <a16:creationId xmlns:a16="http://schemas.microsoft.com/office/drawing/2014/main" id="{4EE5BFEB-F80F-8EF5-FE23-4CA5946D9F96}"/>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تقرير الحوكمة البيئية والاجتماعية والمؤسسية</a:t>
            </a:r>
          </a:p>
          <a:p>
            <a:pPr algn="just" rtl="1">
              <a:lnSpc>
                <a:spcPct val="150000"/>
              </a:lnSpc>
            </a:pPr>
            <a:r>
              <a:rPr lang="ar-SA" dirty="0">
                <a:latin typeface="Alexandria Light" pitchFamily="2" charset="-78"/>
                <a:cs typeface="Alexandria Light" pitchFamily="2" charset="-78"/>
              </a:rPr>
              <a:t>تعزز المعايير المعترف بها </a:t>
            </a:r>
            <a:r>
              <a:rPr lang="en-US" dirty="0">
                <a:latin typeface="Alexandria Light" pitchFamily="2" charset="-78"/>
                <a:cs typeface="Alexandria Light" pitchFamily="2" charset="-78"/>
              </a:rPr>
              <a:t>ESG </a:t>
            </a:r>
            <a:r>
              <a:rPr lang="ar-SA" dirty="0">
                <a:latin typeface="Alexandria Light" pitchFamily="2" charset="-78"/>
                <a:cs typeface="Alexandria Light" pitchFamily="2" charset="-78"/>
              </a:rPr>
              <a:t>مثل  </a:t>
            </a:r>
            <a:r>
              <a:rPr lang="en-US" dirty="0">
                <a:latin typeface="Alexandria Light" pitchFamily="2" charset="-78"/>
                <a:cs typeface="Alexandria Light" pitchFamily="2" charset="-78"/>
              </a:rPr>
              <a:t>GRI </a:t>
            </a:r>
            <a:r>
              <a:rPr lang="ar-SA" dirty="0">
                <a:latin typeface="Alexandria Light" pitchFamily="2" charset="-78"/>
                <a:cs typeface="Alexandria Light" pitchFamily="2" charset="-78"/>
              </a:rPr>
              <a:t>و</a:t>
            </a:r>
            <a:r>
              <a:rPr lang="en-US" dirty="0">
                <a:latin typeface="Alexandria Light" pitchFamily="2" charset="-78"/>
                <a:cs typeface="Alexandria Light" pitchFamily="2" charset="-78"/>
              </a:rPr>
              <a:t>SASB </a:t>
            </a:r>
            <a:r>
              <a:rPr lang="ar-SA" dirty="0">
                <a:latin typeface="Alexandria Light" pitchFamily="2" charset="-78"/>
                <a:cs typeface="Alexandria Light" pitchFamily="2" charset="-78"/>
              </a:rPr>
              <a:t> و</a:t>
            </a:r>
            <a:r>
              <a:rPr lang="en-US" dirty="0">
                <a:latin typeface="Alexandria Light" pitchFamily="2" charset="-78"/>
                <a:cs typeface="Alexandria Light" pitchFamily="2" charset="-78"/>
              </a:rPr>
              <a:t>TCFD </a:t>
            </a:r>
            <a:r>
              <a:rPr lang="ar-SA" dirty="0">
                <a:latin typeface="Alexandria Light" pitchFamily="2" charset="-78"/>
                <a:cs typeface="Alexandria Light" pitchFamily="2" charset="-78"/>
              </a:rPr>
              <a:t> وتقارير الاستدامة </a:t>
            </a:r>
            <a:r>
              <a:rPr lang="en-US" dirty="0">
                <a:latin typeface="Alexandria Light" pitchFamily="2" charset="-78"/>
                <a:cs typeface="Alexandria Light" pitchFamily="2" charset="-78"/>
              </a:rPr>
              <a:t>IFRS </a:t>
            </a:r>
            <a:r>
              <a:rPr lang="ar-SA" dirty="0">
                <a:latin typeface="Alexandria Light" pitchFamily="2" charset="-78"/>
                <a:cs typeface="Alexandria Light" pitchFamily="2" charset="-78"/>
              </a:rPr>
              <a:t> قابلية المقارنة والمصداقية. تعمل المؤسسات التي تعتمد هذه الأطر على تحسين القدرة التنافسية العالمية مع ضمان الكشف الشفاف عن أداء الاستدامة.</a:t>
            </a:r>
          </a:p>
        </p:txBody>
      </p:sp>
      <p:sp>
        <p:nvSpPr>
          <p:cNvPr id="4" name="TextBox 3">
            <a:extLst>
              <a:ext uri="{FF2B5EF4-FFF2-40B4-BE49-F238E27FC236}">
                <a16:creationId xmlns:a16="http://schemas.microsoft.com/office/drawing/2014/main" id="{D456673C-0B23-84A9-8D94-1FC38AFC10E5}"/>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024870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83750-A621-0A5B-DFAC-5A828A33365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B1639F5-D029-C370-C681-4BCFFDAFE17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622D2554-1A25-4DF5-6CD8-012330E81AF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99E9DEC7-DD15-4256-DA3C-3D31F0833829}"/>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ESG Reporting </a:t>
            </a:r>
          </a:p>
        </p:txBody>
      </p:sp>
      <p:sp>
        <p:nvSpPr>
          <p:cNvPr id="9" name="TextBox 8">
            <a:extLst>
              <a:ext uri="{FF2B5EF4-FFF2-40B4-BE49-F238E27FC236}">
                <a16:creationId xmlns:a16="http://schemas.microsoft.com/office/drawing/2014/main" id="{9B68BDF7-9D26-6514-D3DF-9642A9DFBE74}"/>
              </a:ext>
            </a:extLst>
          </p:cNvPr>
          <p:cNvSpPr txBox="1"/>
          <p:nvPr/>
        </p:nvSpPr>
        <p:spPr>
          <a:xfrm>
            <a:off x="6096000" y="756328"/>
            <a:ext cx="5457758"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تقرير الحوكمة البيئية والاجتماعية والمؤسسية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888E9BCC-AC9E-3FCA-4B84-E23D30194FAA}"/>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E4F84689-DA58-74A6-010B-A0B9DE79ED30}"/>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C0441884-E0EF-E503-04BD-14621C675F7A}"/>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ESG Reporting </a:t>
            </a:r>
          </a:p>
          <a:p>
            <a:pPr algn="just">
              <a:lnSpc>
                <a:spcPct val="150000"/>
              </a:lnSpc>
            </a:pPr>
            <a:r>
              <a:rPr lang="en-US" dirty="0">
                <a:latin typeface="Alexandria Light" pitchFamily="2" charset="-78"/>
                <a:cs typeface="Alexandria Light" pitchFamily="2" charset="-78"/>
              </a:rPr>
              <a:t>Investors increasingly use ESG reports to evaluate long‑term risk exposure and sustainability opportunities. Transparent communication helps investors understand climate risks, ethical concerns, and organizational resilience, ultimately influencing financial decisions.</a:t>
            </a:r>
          </a:p>
        </p:txBody>
      </p:sp>
      <p:sp>
        <p:nvSpPr>
          <p:cNvPr id="10" name="Rectangle 9">
            <a:extLst>
              <a:ext uri="{FF2B5EF4-FFF2-40B4-BE49-F238E27FC236}">
                <a16:creationId xmlns:a16="http://schemas.microsoft.com/office/drawing/2014/main" id="{8A5BAE08-3E20-B6A5-6AA6-CAAA98C0D497}"/>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تقرير الحوكمة البيئية والاجتماعية والمؤسسية</a:t>
            </a:r>
          </a:p>
          <a:p>
            <a:pPr algn="just" rtl="1">
              <a:lnSpc>
                <a:spcPct val="150000"/>
              </a:lnSpc>
            </a:pPr>
            <a:r>
              <a:rPr lang="ar-SA" dirty="0">
                <a:latin typeface="Alexandria Light" pitchFamily="2" charset="-78"/>
                <a:cs typeface="Alexandria Light" pitchFamily="2" charset="-78"/>
              </a:rPr>
              <a:t>يستخدم المستثمرون بشكل متزايد تقارير </a:t>
            </a:r>
            <a:r>
              <a:rPr lang="en-US" dirty="0">
                <a:latin typeface="Alexandria Light" pitchFamily="2" charset="-78"/>
                <a:cs typeface="Alexandria Light" pitchFamily="2" charset="-78"/>
              </a:rPr>
              <a:t>ESG </a:t>
            </a:r>
            <a:r>
              <a:rPr lang="ar-SA" dirty="0">
                <a:latin typeface="Alexandria Light" pitchFamily="2" charset="-78"/>
                <a:cs typeface="Alexandria Light" pitchFamily="2" charset="-78"/>
              </a:rPr>
              <a:t>لتقييم التعرض طويل الأمد للمخاطر وفرص الاستدامة. يساعد التواصل الشفاف المستثمرين على فهم مخاطر المناخ، والمخاوف الأخلاقية، والمرونة التنظيمية، مما يؤثر في النهاية على القرارات المالية.</a:t>
            </a:r>
          </a:p>
        </p:txBody>
      </p:sp>
      <p:sp>
        <p:nvSpPr>
          <p:cNvPr id="4" name="TextBox 3">
            <a:extLst>
              <a:ext uri="{FF2B5EF4-FFF2-40B4-BE49-F238E27FC236}">
                <a16:creationId xmlns:a16="http://schemas.microsoft.com/office/drawing/2014/main" id="{1116E8F8-BEE3-FCE3-E06D-73B338550F7D}"/>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93231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53EF4-A83B-CD80-D99C-9C20084996E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C2A7116-28EA-2CFD-3B97-1941E9C87D4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BC7BB7E2-C97C-7BBB-4BE9-6E3F947409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610001B2-EA74-075D-7C0C-351104A1ED14}"/>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ESG Reporting </a:t>
            </a:r>
          </a:p>
        </p:txBody>
      </p:sp>
      <p:sp>
        <p:nvSpPr>
          <p:cNvPr id="9" name="TextBox 8">
            <a:extLst>
              <a:ext uri="{FF2B5EF4-FFF2-40B4-BE49-F238E27FC236}">
                <a16:creationId xmlns:a16="http://schemas.microsoft.com/office/drawing/2014/main" id="{D7FB9190-33CD-6BEB-CAB4-6A0294A89606}"/>
              </a:ext>
            </a:extLst>
          </p:cNvPr>
          <p:cNvSpPr txBox="1"/>
          <p:nvPr/>
        </p:nvSpPr>
        <p:spPr>
          <a:xfrm>
            <a:off x="6096000" y="756328"/>
            <a:ext cx="5457758"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تقرير الحوكمة البيئية والاجتماعية والمؤسسية</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A1829442-9D4E-ABF6-6BE0-8BA220C66261}"/>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073A3A99-4B50-706A-0A7E-DFA97313D273}"/>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F7023F1E-6B26-34CF-9A77-D2B5A9CA300A}"/>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ESG Reporting </a:t>
            </a:r>
          </a:p>
          <a:p>
            <a:pPr algn="just">
              <a:lnSpc>
                <a:spcPct val="150000"/>
              </a:lnSpc>
            </a:pPr>
            <a:r>
              <a:rPr lang="en-US" dirty="0">
                <a:latin typeface="Alexandria Light" pitchFamily="2" charset="-78"/>
                <a:cs typeface="Alexandria Light" pitchFamily="2" charset="-78"/>
              </a:rPr>
              <a:t>ESG communication also supports internal decision‑making. Integrating sustainability metrics into strategy enables leaders to identify risks, design resilient models, and foster innovation that aligns with environmental and social goals.</a:t>
            </a:r>
          </a:p>
        </p:txBody>
      </p:sp>
      <p:sp>
        <p:nvSpPr>
          <p:cNvPr id="10" name="Rectangle 9">
            <a:extLst>
              <a:ext uri="{FF2B5EF4-FFF2-40B4-BE49-F238E27FC236}">
                <a16:creationId xmlns:a16="http://schemas.microsoft.com/office/drawing/2014/main" id="{D91253A1-FECC-ECF8-89C0-EA9255F24D6D}"/>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تقرير الحوكمة البيئية والاجتماعية والمؤسسية</a:t>
            </a:r>
          </a:p>
          <a:p>
            <a:pPr algn="just" rtl="1">
              <a:lnSpc>
                <a:spcPct val="150000"/>
              </a:lnSpc>
            </a:pPr>
            <a:r>
              <a:rPr lang="ar-SA" dirty="0">
                <a:latin typeface="Alexandria Light" pitchFamily="2" charset="-78"/>
                <a:cs typeface="Alexandria Light" pitchFamily="2" charset="-78"/>
              </a:rPr>
              <a:t>يدعم التواصل في </a:t>
            </a:r>
            <a:r>
              <a:rPr lang="en-US" dirty="0">
                <a:latin typeface="Alexandria Light" pitchFamily="2" charset="-78"/>
                <a:cs typeface="Alexandria Light" pitchFamily="2" charset="-78"/>
              </a:rPr>
              <a:t>ESG </a:t>
            </a:r>
            <a:r>
              <a:rPr lang="ar-SA" dirty="0">
                <a:latin typeface="Alexandria Light" pitchFamily="2" charset="-78"/>
                <a:cs typeface="Alexandria Light" pitchFamily="2" charset="-78"/>
              </a:rPr>
              <a:t>أيضا اتخاذ القرار الداخلي. إن دمج مقاييس الاستدامة في الاستراتيجية يمكن القادة من تحديد المخاطر، وتصميم نماذج مرنة، وتعزيز الابتكار الذي يتماشى مع الأهداف البيئية والاجتماعية.</a:t>
            </a:r>
          </a:p>
        </p:txBody>
      </p:sp>
      <p:sp>
        <p:nvSpPr>
          <p:cNvPr id="4" name="TextBox 3">
            <a:extLst>
              <a:ext uri="{FF2B5EF4-FFF2-40B4-BE49-F238E27FC236}">
                <a16:creationId xmlns:a16="http://schemas.microsoft.com/office/drawing/2014/main" id="{3C2E5080-340D-17E1-887D-6BCCDF9A388A}"/>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199564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F1ABC-F33F-A0C8-AA6B-DC2BBB08CCD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847EB93-E826-15C1-47AF-829852FD0B80}"/>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681DE29-9EFE-B7F0-9947-1B7AFA0E2674}"/>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9E957A3-759F-FB5B-3637-C4C2D2D8C8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36AFA73F-607E-F03E-E87F-457D99EA3CCD}"/>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Transparent Environmental Claims</a:t>
            </a:r>
          </a:p>
        </p:txBody>
      </p:sp>
      <p:sp>
        <p:nvSpPr>
          <p:cNvPr id="9" name="TextBox 8">
            <a:extLst>
              <a:ext uri="{FF2B5EF4-FFF2-40B4-BE49-F238E27FC236}">
                <a16:creationId xmlns:a16="http://schemas.microsoft.com/office/drawing/2014/main" id="{65AC6993-4942-A022-DCFC-2BF4391529BB}"/>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الادعاءات البيئية الشفافة</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F3B872CC-4A08-EDCF-C37B-0D21523F1C26}"/>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solidFill>
                  <a:srgbClr val="002060"/>
                </a:solidFill>
                <a:latin typeface="Alexandria" pitchFamily="2" charset="-78"/>
                <a:ea typeface="Times New Roman" panose="02020603050405020304" pitchFamily="18" charset="0"/>
                <a:cs typeface="Alexandria" pitchFamily="2" charset="-78"/>
              </a:rPr>
              <a:t>Transparent Environmental Claims</a:t>
            </a:r>
            <a:endParaRPr lang="en-US" sz="2800" dirty="0">
              <a:latin typeface="Alexandria" pitchFamily="2" charset="-78"/>
              <a:ea typeface="Times New Roman" panose="02020603050405020304" pitchFamily="18" charset="0"/>
              <a:cs typeface="Alexandria" pitchFamily="2" charset="-78"/>
            </a:endParaRPr>
          </a:p>
        </p:txBody>
      </p:sp>
      <p:sp>
        <p:nvSpPr>
          <p:cNvPr id="8" name="Rectangle: Rounded Corners 7">
            <a:extLst>
              <a:ext uri="{FF2B5EF4-FFF2-40B4-BE49-F238E27FC236}">
                <a16:creationId xmlns:a16="http://schemas.microsoft.com/office/drawing/2014/main" id="{B63E334B-8E37-2851-012A-EF95E03013C4}"/>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04435EE-DF7B-A345-B404-1E665885EE9F}"/>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err="1">
                <a:solidFill>
                  <a:srgbClr val="0070C0"/>
                </a:solidFill>
                <a:latin typeface="Alexandria" pitchFamily="2" charset="-78"/>
                <a:ea typeface="Times New Roman" panose="02020603050405020304" pitchFamily="18" charset="0"/>
                <a:cs typeface="Alexandria" pitchFamily="2" charset="-78"/>
              </a:rPr>
              <a:t>الاداعاءات</a:t>
            </a:r>
            <a:r>
              <a:rPr lang="ar-SA" sz="2400" dirty="0">
                <a:solidFill>
                  <a:srgbClr val="0070C0"/>
                </a:solidFill>
                <a:latin typeface="Alexandria" pitchFamily="2" charset="-78"/>
                <a:ea typeface="Times New Roman" panose="02020603050405020304" pitchFamily="18" charset="0"/>
                <a:cs typeface="Alexandria" pitchFamily="2" charset="-78"/>
              </a:rPr>
              <a:t> البيئية الشفافة</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7EE5874B-774F-B731-26CA-0F9EA95753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9723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4F9BE-DEE0-5498-2FA1-D77EF540560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B591BA4-C9D1-36D7-D02D-424854CAB7A0}"/>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5A16B6A-0894-5D16-EB11-D9EF41D1D10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AD15A4B-D3DC-FCF9-1D18-CB70E77C7B50}"/>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Transparent Environmental Claims</a:t>
            </a:r>
          </a:p>
        </p:txBody>
      </p:sp>
      <p:sp>
        <p:nvSpPr>
          <p:cNvPr id="9" name="TextBox 8">
            <a:extLst>
              <a:ext uri="{FF2B5EF4-FFF2-40B4-BE49-F238E27FC236}">
                <a16:creationId xmlns:a16="http://schemas.microsoft.com/office/drawing/2014/main" id="{50C7F65A-8F9A-2B32-0545-CF1B14AE0B65}"/>
              </a:ext>
            </a:extLst>
          </p:cNvPr>
          <p:cNvSpPr txBox="1"/>
          <p:nvPr/>
        </p:nvSpPr>
        <p:spPr>
          <a:xfrm>
            <a:off x="6096000" y="756328"/>
            <a:ext cx="5457758" cy="400110"/>
          </a:xfrm>
          <a:prstGeom prst="rect">
            <a:avLst/>
          </a:prstGeom>
          <a:noFill/>
        </p:spPr>
        <p:txBody>
          <a:bodyPr wrap="square" rtlCol="0">
            <a:spAutoFit/>
          </a:bodyPr>
          <a:lstStyle/>
          <a:p>
            <a:pPr algn="r"/>
            <a:r>
              <a:rPr lang="ar-SA" sz="2000" b="1" dirty="0" err="1">
                <a:solidFill>
                  <a:srgbClr val="00B0F0"/>
                </a:solidFill>
                <a:latin typeface="Alexandria" charset="0"/>
                <a:cs typeface="Alexandria" charset="0"/>
              </a:rPr>
              <a:t>الاداعاءات</a:t>
            </a:r>
            <a:r>
              <a:rPr lang="ar-SA" sz="2000" b="1" dirty="0">
                <a:solidFill>
                  <a:srgbClr val="00B0F0"/>
                </a:solidFill>
                <a:latin typeface="Alexandria" charset="0"/>
                <a:cs typeface="Alexandria" charset="0"/>
              </a:rPr>
              <a:t> البيئية الشفافة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55C061E7-1671-F12C-F8FE-6FD9D388CA6B}"/>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E387DEF1-6916-3EBB-2035-1CE39243BB2D}"/>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0D098145-A52B-C88D-CDEB-64008D2405B1}"/>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Transparent Environmental Claims</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Transparent environmental claims require clear, accurate, and verifiable information. Organizations must avoid ambiguity and support claims with data, audits, or credible certifications. This ensures stakeholders can rely on communicated environmental performance.</a:t>
            </a:r>
          </a:p>
        </p:txBody>
      </p:sp>
      <p:sp>
        <p:nvSpPr>
          <p:cNvPr id="10" name="Rectangle 9">
            <a:extLst>
              <a:ext uri="{FF2B5EF4-FFF2-40B4-BE49-F238E27FC236}">
                <a16:creationId xmlns:a16="http://schemas.microsoft.com/office/drawing/2014/main" id="{74486977-746B-8B9C-566C-CB2174B90344}"/>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err="1">
                <a:solidFill>
                  <a:srgbClr val="C00000"/>
                </a:solidFill>
                <a:latin typeface="Alexandria" pitchFamily="2" charset="-78"/>
                <a:cs typeface="Alexandria" pitchFamily="2" charset="-78"/>
              </a:rPr>
              <a:t>الاداعاءات</a:t>
            </a:r>
            <a:r>
              <a:rPr lang="ar-SA" sz="1700" b="1" dirty="0">
                <a:solidFill>
                  <a:srgbClr val="C00000"/>
                </a:solidFill>
                <a:latin typeface="Alexandria" pitchFamily="2" charset="-78"/>
                <a:cs typeface="Alexandria" pitchFamily="2" charset="-78"/>
              </a:rPr>
              <a:t> البيئية الشفافة</a:t>
            </a:r>
          </a:p>
          <a:p>
            <a:pPr algn="just" rtl="1">
              <a:lnSpc>
                <a:spcPct val="150000"/>
              </a:lnSpc>
            </a:pPr>
            <a:r>
              <a:rPr lang="ar-SA" dirty="0">
                <a:latin typeface="Alexandria Light" pitchFamily="2" charset="-78"/>
                <a:cs typeface="Alexandria Light" pitchFamily="2" charset="-78"/>
              </a:rPr>
              <a:t>تتطلب الادعاءات البيئية الشفافة معلومات واضحة ودقيقة وقابلة للتحقق. يجب على المؤسسات تجنب الغموض ودعم المطالبات بالبيانات أو </a:t>
            </a:r>
            <a:r>
              <a:rPr lang="ar-SA" dirty="0" err="1">
                <a:latin typeface="Alexandria Light" pitchFamily="2" charset="-78"/>
                <a:cs typeface="Alexandria Light" pitchFamily="2" charset="-78"/>
              </a:rPr>
              <a:t>التدقيقات</a:t>
            </a:r>
            <a:r>
              <a:rPr lang="ar-SA" dirty="0">
                <a:latin typeface="Alexandria Light" pitchFamily="2" charset="-78"/>
                <a:cs typeface="Alexandria Light" pitchFamily="2" charset="-78"/>
              </a:rPr>
              <a:t> أو الشهادات الموثوقة. وهذا يضمن أن أصحاب المصلحة يمكنهم الاعتماد على الأداء البيئي المتواصل معه.</a:t>
            </a:r>
          </a:p>
        </p:txBody>
      </p:sp>
      <p:sp>
        <p:nvSpPr>
          <p:cNvPr id="4" name="TextBox 3">
            <a:extLst>
              <a:ext uri="{FF2B5EF4-FFF2-40B4-BE49-F238E27FC236}">
                <a16:creationId xmlns:a16="http://schemas.microsoft.com/office/drawing/2014/main" id="{D1914C0F-18BA-EBD7-FE63-592C528A70DC}"/>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184169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0AA7D-E964-7F48-BC9F-EFF81FFCEBE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C7C16A5-3A4D-17C6-D7A1-C43DCA9ADEC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F5F36CE6-5663-0720-CC06-89C8DD7D7B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19B66D93-84FE-ADF9-32BD-DC37AF4E1242}"/>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Transparent Environmental Claims</a:t>
            </a:r>
          </a:p>
        </p:txBody>
      </p:sp>
      <p:sp>
        <p:nvSpPr>
          <p:cNvPr id="9" name="TextBox 8">
            <a:extLst>
              <a:ext uri="{FF2B5EF4-FFF2-40B4-BE49-F238E27FC236}">
                <a16:creationId xmlns:a16="http://schemas.microsoft.com/office/drawing/2014/main" id="{89C70F4D-D594-8AA4-6350-DE1C348889CA}"/>
              </a:ext>
            </a:extLst>
          </p:cNvPr>
          <p:cNvSpPr txBox="1"/>
          <p:nvPr/>
        </p:nvSpPr>
        <p:spPr>
          <a:xfrm>
            <a:off x="6096000" y="756328"/>
            <a:ext cx="5457758" cy="400110"/>
          </a:xfrm>
          <a:prstGeom prst="rect">
            <a:avLst/>
          </a:prstGeom>
          <a:noFill/>
        </p:spPr>
        <p:txBody>
          <a:bodyPr wrap="square" rtlCol="0">
            <a:spAutoFit/>
          </a:bodyPr>
          <a:lstStyle/>
          <a:p>
            <a:pPr algn="r"/>
            <a:r>
              <a:rPr lang="ar-SA" sz="2000" b="1" dirty="0" err="1">
                <a:solidFill>
                  <a:srgbClr val="00B0F0"/>
                </a:solidFill>
                <a:latin typeface="Alexandria" charset="0"/>
                <a:cs typeface="Alexandria" charset="0"/>
              </a:rPr>
              <a:t>الاداعاءات</a:t>
            </a:r>
            <a:r>
              <a:rPr lang="ar-SA" sz="2000" b="1" dirty="0">
                <a:solidFill>
                  <a:srgbClr val="00B0F0"/>
                </a:solidFill>
                <a:latin typeface="Alexandria" charset="0"/>
                <a:cs typeface="Alexandria" charset="0"/>
              </a:rPr>
              <a:t> البيئية الشفافة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39E28581-E53A-1949-B987-2F337738EBF5}"/>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5881D826-0152-D08B-F61F-474ACE4C9559}"/>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FEFB1083-4EEF-84F9-4BA6-CA8A92322B92}"/>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Transparent Environmental Claims</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Transparency involves explaining how environmental measurements were conducted, including assumptions, boundaries, and limitations. This prevents misinterpretation and enhances the scientific reliability of environmental claims.</a:t>
            </a:r>
          </a:p>
        </p:txBody>
      </p:sp>
      <p:sp>
        <p:nvSpPr>
          <p:cNvPr id="10" name="Rectangle 9">
            <a:extLst>
              <a:ext uri="{FF2B5EF4-FFF2-40B4-BE49-F238E27FC236}">
                <a16:creationId xmlns:a16="http://schemas.microsoft.com/office/drawing/2014/main" id="{EFEA6461-B55D-87E2-A835-AAA853CBFB71}"/>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err="1">
                <a:solidFill>
                  <a:srgbClr val="C00000"/>
                </a:solidFill>
                <a:latin typeface="Alexandria" pitchFamily="2" charset="-78"/>
                <a:cs typeface="Alexandria" pitchFamily="2" charset="-78"/>
              </a:rPr>
              <a:t>الاداعاءات</a:t>
            </a:r>
            <a:r>
              <a:rPr lang="ar-SA" sz="1700" b="1" dirty="0">
                <a:solidFill>
                  <a:srgbClr val="C00000"/>
                </a:solidFill>
                <a:latin typeface="Alexandria" pitchFamily="2" charset="-78"/>
                <a:cs typeface="Alexandria" pitchFamily="2" charset="-78"/>
              </a:rPr>
              <a:t> البيئية الشفافة</a:t>
            </a:r>
          </a:p>
          <a:p>
            <a:pPr algn="just" rtl="1">
              <a:lnSpc>
                <a:spcPct val="150000"/>
              </a:lnSpc>
            </a:pPr>
            <a:r>
              <a:rPr lang="ar-SA" dirty="0">
                <a:latin typeface="Alexandria Light" pitchFamily="2" charset="-78"/>
                <a:cs typeface="Alexandria Light" pitchFamily="2" charset="-78"/>
              </a:rPr>
              <a:t>تتضمن الشفافية شرح كيفية إجراء القياسات البيئية، بما في ذلك الافتراضات والحدود والقيود. هذا يمنع سوء التفسير ويعزز الموثوقية العلمية للمطالبات البيئية.</a:t>
            </a:r>
          </a:p>
        </p:txBody>
      </p:sp>
      <p:sp>
        <p:nvSpPr>
          <p:cNvPr id="4" name="TextBox 3">
            <a:extLst>
              <a:ext uri="{FF2B5EF4-FFF2-40B4-BE49-F238E27FC236}">
                <a16:creationId xmlns:a16="http://schemas.microsoft.com/office/drawing/2014/main" id="{09CE2AD3-CF8C-CE79-6CF1-9A0C6BFA5786}"/>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731454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DC195-55FF-5BFC-4C56-0FBE385FA1A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EC28BB1-D5F7-156A-55F8-055B5970724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952A617-6F1B-EE68-F62C-4BAB2CF2AA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C06CA456-AEB6-6C4F-ACDC-CE7F54FDC90B}"/>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Transparent Environmental Claims</a:t>
            </a:r>
          </a:p>
        </p:txBody>
      </p:sp>
      <p:sp>
        <p:nvSpPr>
          <p:cNvPr id="9" name="TextBox 8">
            <a:extLst>
              <a:ext uri="{FF2B5EF4-FFF2-40B4-BE49-F238E27FC236}">
                <a16:creationId xmlns:a16="http://schemas.microsoft.com/office/drawing/2014/main" id="{35D4CD96-4343-6205-6558-60F14E674914}"/>
              </a:ext>
            </a:extLst>
          </p:cNvPr>
          <p:cNvSpPr txBox="1"/>
          <p:nvPr/>
        </p:nvSpPr>
        <p:spPr>
          <a:xfrm>
            <a:off x="6096000" y="756328"/>
            <a:ext cx="5457758" cy="400110"/>
          </a:xfrm>
          <a:prstGeom prst="rect">
            <a:avLst/>
          </a:prstGeom>
          <a:noFill/>
        </p:spPr>
        <p:txBody>
          <a:bodyPr wrap="square" rtlCol="0">
            <a:spAutoFit/>
          </a:bodyPr>
          <a:lstStyle/>
          <a:p>
            <a:pPr algn="r"/>
            <a:r>
              <a:rPr lang="ar-SA" sz="2000" b="1" dirty="0" err="1">
                <a:solidFill>
                  <a:srgbClr val="00B0F0"/>
                </a:solidFill>
                <a:latin typeface="Alexandria" charset="0"/>
                <a:cs typeface="Alexandria" charset="0"/>
              </a:rPr>
              <a:t>الاداعاءات</a:t>
            </a:r>
            <a:r>
              <a:rPr lang="ar-SA" sz="2000" b="1" dirty="0">
                <a:solidFill>
                  <a:srgbClr val="00B0F0"/>
                </a:solidFill>
                <a:latin typeface="Alexandria" charset="0"/>
                <a:cs typeface="Alexandria" charset="0"/>
              </a:rPr>
              <a:t> البيئية الشفافة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E2BDDABB-14D1-7980-9D54-67DE0B85D887}"/>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1FAA31DA-3734-F231-083F-6E1E5DFB055D}"/>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F4D027C1-CA4C-5E24-E01D-2490CCEF44F2}"/>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Transparent Environmental Claims</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General statements such as 'eco‑friendly' or 'green' are considered weak claims. Organizations should instead communicate measurable outcomes such as reduced emissions, increased energy efficiency, or recycled material content. Specificity enhances legitimacy.</a:t>
            </a:r>
          </a:p>
        </p:txBody>
      </p:sp>
      <p:sp>
        <p:nvSpPr>
          <p:cNvPr id="10" name="Rectangle 9">
            <a:extLst>
              <a:ext uri="{FF2B5EF4-FFF2-40B4-BE49-F238E27FC236}">
                <a16:creationId xmlns:a16="http://schemas.microsoft.com/office/drawing/2014/main" id="{9D4A58B4-98CA-9739-30BB-44E1C0B24B05}"/>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err="1">
                <a:solidFill>
                  <a:srgbClr val="C00000"/>
                </a:solidFill>
                <a:latin typeface="Alexandria" pitchFamily="2" charset="-78"/>
                <a:cs typeface="Alexandria" pitchFamily="2" charset="-78"/>
              </a:rPr>
              <a:t>الاداعاءات</a:t>
            </a:r>
            <a:r>
              <a:rPr lang="ar-SA" sz="1700" b="1" dirty="0">
                <a:solidFill>
                  <a:srgbClr val="C00000"/>
                </a:solidFill>
                <a:latin typeface="Alexandria" pitchFamily="2" charset="-78"/>
                <a:cs typeface="Alexandria" pitchFamily="2" charset="-78"/>
              </a:rPr>
              <a:t> البيئية الشفافة</a:t>
            </a:r>
          </a:p>
          <a:p>
            <a:pPr algn="just" rtl="1">
              <a:lnSpc>
                <a:spcPct val="150000"/>
              </a:lnSpc>
            </a:pPr>
            <a:r>
              <a:rPr lang="ar-SA" dirty="0">
                <a:latin typeface="Alexandria Light" pitchFamily="2" charset="-78"/>
                <a:cs typeface="Alexandria Light" pitchFamily="2" charset="-78"/>
              </a:rPr>
              <a:t>تعتبر عبارات عامة مثل 'صديق للبيئة' أو 'صديق' ادعاءات ضعيفة. بدلا من ذلك، يجب على المؤسسات التواصل مع نتائج قابلة للقياس مثل تقليل الانبعاثات، زيادة كفاءة الطاقة، أو محتوى المواد المعاد تدويرها. الخصوصية تعزز الشرعية.</a:t>
            </a:r>
          </a:p>
        </p:txBody>
      </p:sp>
      <p:sp>
        <p:nvSpPr>
          <p:cNvPr id="4" name="TextBox 3">
            <a:extLst>
              <a:ext uri="{FF2B5EF4-FFF2-40B4-BE49-F238E27FC236}">
                <a16:creationId xmlns:a16="http://schemas.microsoft.com/office/drawing/2014/main" id="{DBE81BFD-F4A6-B4CD-E3DD-7B2736B738CC}"/>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18729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96CBF-D9F0-A4A6-D036-241205012DA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7408FEB-B8E8-AB66-7AA5-20EE8C675FA8}"/>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D54C97C-06CF-4812-AC01-6AB9A68E24F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2394D7D-642C-AE39-9A1C-3E7164FF4C87}"/>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Transparent Environmental Claims</a:t>
            </a:r>
          </a:p>
        </p:txBody>
      </p:sp>
      <p:sp>
        <p:nvSpPr>
          <p:cNvPr id="9" name="TextBox 8">
            <a:extLst>
              <a:ext uri="{FF2B5EF4-FFF2-40B4-BE49-F238E27FC236}">
                <a16:creationId xmlns:a16="http://schemas.microsoft.com/office/drawing/2014/main" id="{C255C7C3-708F-A71B-1AC7-A54CFAECF8A5}"/>
              </a:ext>
            </a:extLst>
          </p:cNvPr>
          <p:cNvSpPr txBox="1"/>
          <p:nvPr/>
        </p:nvSpPr>
        <p:spPr>
          <a:xfrm>
            <a:off x="6096000" y="756328"/>
            <a:ext cx="5457758" cy="400110"/>
          </a:xfrm>
          <a:prstGeom prst="rect">
            <a:avLst/>
          </a:prstGeom>
          <a:noFill/>
        </p:spPr>
        <p:txBody>
          <a:bodyPr wrap="square" rtlCol="0">
            <a:spAutoFit/>
          </a:bodyPr>
          <a:lstStyle/>
          <a:p>
            <a:pPr algn="r"/>
            <a:r>
              <a:rPr lang="ar-SA" sz="2000" b="1" dirty="0" err="1">
                <a:solidFill>
                  <a:srgbClr val="00B0F0"/>
                </a:solidFill>
                <a:latin typeface="Alexandria" charset="0"/>
                <a:cs typeface="Alexandria" charset="0"/>
              </a:rPr>
              <a:t>الاداعاءات</a:t>
            </a:r>
            <a:r>
              <a:rPr lang="ar-SA" sz="2000" b="1" dirty="0">
                <a:solidFill>
                  <a:srgbClr val="00B0F0"/>
                </a:solidFill>
                <a:latin typeface="Alexandria" charset="0"/>
                <a:cs typeface="Alexandria" charset="0"/>
              </a:rPr>
              <a:t> البيئية الشفافة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75313878-BF28-658F-224B-0B9DA5AFEC4A}"/>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320F6AA7-F222-DF41-1D1E-5B23AB630F3E}"/>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3DE4E095-A467-8060-A426-74E9D1E4F2B6}"/>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Transparent Environmental Claims</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Third‑party certifications add credibility to environmental claims. Independent audits provide assurance that claims reflect real sustainability performance, reducing the risk of greenwashing and improving stakeholder trust.</a:t>
            </a:r>
          </a:p>
        </p:txBody>
      </p:sp>
      <p:sp>
        <p:nvSpPr>
          <p:cNvPr id="10" name="Rectangle 9">
            <a:extLst>
              <a:ext uri="{FF2B5EF4-FFF2-40B4-BE49-F238E27FC236}">
                <a16:creationId xmlns:a16="http://schemas.microsoft.com/office/drawing/2014/main" id="{C35E9972-A120-61C0-76B1-BB1BBBF9F01E}"/>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err="1">
                <a:solidFill>
                  <a:srgbClr val="C00000"/>
                </a:solidFill>
                <a:latin typeface="Alexandria" pitchFamily="2" charset="-78"/>
                <a:cs typeface="Alexandria" pitchFamily="2" charset="-78"/>
              </a:rPr>
              <a:t>الاداعاءات</a:t>
            </a:r>
            <a:r>
              <a:rPr lang="ar-SA" sz="1700" b="1" dirty="0">
                <a:solidFill>
                  <a:srgbClr val="C00000"/>
                </a:solidFill>
                <a:latin typeface="Alexandria" pitchFamily="2" charset="-78"/>
                <a:cs typeface="Alexandria" pitchFamily="2" charset="-78"/>
              </a:rPr>
              <a:t> البيئية الشفافة</a:t>
            </a:r>
          </a:p>
          <a:p>
            <a:pPr algn="just" rtl="1">
              <a:lnSpc>
                <a:spcPct val="150000"/>
              </a:lnSpc>
            </a:pPr>
            <a:r>
              <a:rPr lang="ar-SA" dirty="0">
                <a:latin typeface="Alexandria Light" pitchFamily="2" charset="-78"/>
                <a:cs typeface="Alexandria Light" pitchFamily="2" charset="-78"/>
              </a:rPr>
              <a:t>تضيف شهادات الطرف الثالث مصداقية للمطالبات البيئية. توفر </a:t>
            </a:r>
            <a:r>
              <a:rPr lang="ar-SA" dirty="0" err="1">
                <a:latin typeface="Alexandria Light" pitchFamily="2" charset="-78"/>
                <a:cs typeface="Alexandria Light" pitchFamily="2" charset="-78"/>
              </a:rPr>
              <a:t>التدقيقات</a:t>
            </a:r>
            <a:r>
              <a:rPr lang="ar-SA" dirty="0">
                <a:latin typeface="Alexandria Light" pitchFamily="2" charset="-78"/>
                <a:cs typeface="Alexandria Light" pitchFamily="2" charset="-78"/>
              </a:rPr>
              <a:t> المستقلة ضمانا بأن المطالبات تعكس أداء استدامة حقيقيا، مما يقلل من خطر التنظيف الأخضر ويعزز ثقة أصحاب المصلحة.</a:t>
            </a:r>
          </a:p>
        </p:txBody>
      </p:sp>
      <p:sp>
        <p:nvSpPr>
          <p:cNvPr id="4" name="TextBox 3">
            <a:extLst>
              <a:ext uri="{FF2B5EF4-FFF2-40B4-BE49-F238E27FC236}">
                <a16:creationId xmlns:a16="http://schemas.microsoft.com/office/drawing/2014/main" id="{C7580F33-5AE5-CA61-8868-B8D019C4E2A7}"/>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42862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BC5EAF-3D2C-C901-9A02-BAEBF8E1E87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9710735-8606-0C73-21FA-DC523B6D6A4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1660BA6-9401-158B-65F8-252CB467FE8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B0A5589E-B678-9C0C-8E37-46A598CA78C4}"/>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Communication Strategies </a:t>
            </a:r>
          </a:p>
        </p:txBody>
      </p:sp>
      <p:sp>
        <p:nvSpPr>
          <p:cNvPr id="9" name="TextBox 8">
            <a:extLst>
              <a:ext uri="{FF2B5EF4-FFF2-40B4-BE49-F238E27FC236}">
                <a16:creationId xmlns:a16="http://schemas.microsoft.com/office/drawing/2014/main" id="{7D5C1342-3B71-98AE-AB3C-576AED24EA85}"/>
              </a:ext>
            </a:extLst>
          </p:cNvPr>
          <p:cNvSpPr txBox="1"/>
          <p:nvPr/>
        </p:nvSpPr>
        <p:spPr>
          <a:xfrm>
            <a:off x="6096000" y="756328"/>
            <a:ext cx="5457758" cy="400110"/>
          </a:xfrm>
          <a:prstGeom prst="rect">
            <a:avLst/>
          </a:prstGeom>
          <a:noFill/>
        </p:spPr>
        <p:txBody>
          <a:bodyPr wrap="square" rtlCol="0">
            <a:spAutoFit/>
          </a:bodyPr>
          <a:lstStyle/>
          <a:p>
            <a:pPr algn="r"/>
            <a:r>
              <a:rPr lang="ar-SA" sz="2000" b="1" dirty="0" err="1">
                <a:solidFill>
                  <a:srgbClr val="00B0F0"/>
                </a:solidFill>
                <a:latin typeface="Alexandria" charset="0"/>
                <a:cs typeface="Alexandria" charset="0"/>
              </a:rPr>
              <a:t>الاداعاءات</a:t>
            </a:r>
            <a:r>
              <a:rPr lang="ar-SA" sz="2000" b="1" dirty="0">
                <a:solidFill>
                  <a:srgbClr val="00B0F0"/>
                </a:solidFill>
                <a:latin typeface="Alexandria" charset="0"/>
                <a:cs typeface="Alexandria" charset="0"/>
              </a:rPr>
              <a:t> البيئية الشفافة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E5DBB0F3-3C35-91CC-A69F-7A03B2BE488D}"/>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7FC23063-2505-8672-1EF0-9B7CAEA1E631}"/>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10319A4F-47C7-D6B8-64A2-780BEECD1125}"/>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Transparent Environmental Claims</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Transparent communication contributes to market fairness, helping consumers compare sustainability performance across products. It encourages competition based on real environmental improvements rather than marketing language.</a:t>
            </a:r>
          </a:p>
        </p:txBody>
      </p:sp>
      <p:sp>
        <p:nvSpPr>
          <p:cNvPr id="10" name="Rectangle 9">
            <a:extLst>
              <a:ext uri="{FF2B5EF4-FFF2-40B4-BE49-F238E27FC236}">
                <a16:creationId xmlns:a16="http://schemas.microsoft.com/office/drawing/2014/main" id="{5ED57329-E545-0438-1406-CE50DE949151}"/>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err="1">
                <a:solidFill>
                  <a:srgbClr val="C00000"/>
                </a:solidFill>
                <a:latin typeface="Alexandria" pitchFamily="2" charset="-78"/>
                <a:cs typeface="Alexandria" pitchFamily="2" charset="-78"/>
              </a:rPr>
              <a:t>الاداعاءات</a:t>
            </a:r>
            <a:r>
              <a:rPr lang="ar-SA" sz="1700" b="1" dirty="0">
                <a:solidFill>
                  <a:srgbClr val="C00000"/>
                </a:solidFill>
                <a:latin typeface="Alexandria" pitchFamily="2" charset="-78"/>
                <a:cs typeface="Alexandria" pitchFamily="2" charset="-78"/>
              </a:rPr>
              <a:t> البيئية الشفافة</a:t>
            </a:r>
          </a:p>
          <a:p>
            <a:pPr algn="just" rtl="1">
              <a:lnSpc>
                <a:spcPct val="150000"/>
              </a:lnSpc>
            </a:pPr>
            <a:r>
              <a:rPr lang="ar-SA" dirty="0">
                <a:latin typeface="Alexandria Light" pitchFamily="2" charset="-78"/>
                <a:cs typeface="Alexandria Light" pitchFamily="2" charset="-78"/>
              </a:rPr>
              <a:t>يساهم التواصل الشفاف في تحقيق العدالة في كافة شركات السوق، مما يساعد المستهلكين على مقارنة أداء الاستدامة عبر المنتجات. يشجع المنافسة بناء على تحسينات بيئية حقيقية بدلا من لغة تسويقية.</a:t>
            </a:r>
          </a:p>
        </p:txBody>
      </p:sp>
      <p:sp>
        <p:nvSpPr>
          <p:cNvPr id="4" name="TextBox 3">
            <a:extLst>
              <a:ext uri="{FF2B5EF4-FFF2-40B4-BE49-F238E27FC236}">
                <a16:creationId xmlns:a16="http://schemas.microsoft.com/office/drawing/2014/main" id="{651A6362-FF94-29C7-C7CF-800451F2D3AF}"/>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35039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DF9F1-8480-AE56-25A3-85F63ED94D1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530AABF-8500-B6C7-79E2-9F7EDE6DF0CA}"/>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E37C6A89-CDB8-AE1B-CB58-545CCA2AF9F5}"/>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4DCADE0-2F77-9306-1209-314EE9FBE5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1DE1AD74-352A-EE3E-25BC-53109A75DBFE}"/>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C02DB8AA-AA39-ED59-893B-0F3155EC4F74}"/>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53D3929A-AFDB-A7D3-FFC6-CC8D7CFF1246}"/>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solidFill>
                  <a:srgbClr val="002060"/>
                </a:solidFill>
                <a:latin typeface="Alexandria" pitchFamily="2" charset="-78"/>
                <a:ea typeface="Times New Roman" panose="02020603050405020304" pitchFamily="18" charset="0"/>
                <a:cs typeface="Alexandria" pitchFamily="2" charset="-78"/>
              </a:rPr>
              <a:t>Chapter </a:t>
            </a:r>
            <a:r>
              <a:rPr lang="ar-SA" sz="2800" dirty="0">
                <a:solidFill>
                  <a:srgbClr val="002060"/>
                </a:solidFill>
                <a:latin typeface="Alexandria" pitchFamily="2" charset="-78"/>
                <a:ea typeface="Times New Roman" panose="02020603050405020304" pitchFamily="18" charset="0"/>
                <a:cs typeface="Alexandria" pitchFamily="2" charset="-78"/>
              </a:rPr>
              <a:t>10</a:t>
            </a:r>
            <a:r>
              <a:rPr lang="en-US" sz="2800" dirty="0">
                <a:latin typeface="Alexandria" pitchFamily="2" charset="-78"/>
                <a:ea typeface="Times New Roman" panose="02020603050405020304" pitchFamily="18" charset="0"/>
                <a:cs typeface="Alexandria" pitchFamily="2" charset="-78"/>
              </a:rPr>
              <a:t>: Contemporary Issues in Business Communication</a:t>
            </a:r>
          </a:p>
        </p:txBody>
      </p:sp>
      <p:sp>
        <p:nvSpPr>
          <p:cNvPr id="8" name="Rectangle: Rounded Corners 7">
            <a:extLst>
              <a:ext uri="{FF2B5EF4-FFF2-40B4-BE49-F238E27FC236}">
                <a16:creationId xmlns:a16="http://schemas.microsoft.com/office/drawing/2014/main" id="{0C1F4827-2881-9280-BEF1-B05456F0DB55}"/>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36EDE9-F7BA-0EAE-2B19-2851195A494E}"/>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الفصل العاشر </a:t>
            </a:r>
            <a:r>
              <a:rPr lang="ar-SA" sz="2400" dirty="0">
                <a:solidFill>
                  <a:srgbClr val="0070C0"/>
                </a:solidFill>
                <a:latin typeface="Alexandria" charset="0"/>
                <a:cs typeface="Alexandria" charset="0"/>
              </a:rPr>
              <a:t>قضايا معاصرة في اتصالات الأعمال</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218583F1-0BA8-BE22-9DFF-70C52909D9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6945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744EE-8BE0-4F03-E25A-67D5131DED8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2E553BE-FFFA-FFDA-82D3-5B4B35DAB85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655EE4BE-7688-BE3C-EAED-2441DFCE95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5AD6B6CF-4EE5-5C2C-610D-B13810277388}"/>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Effective communication strategies </a:t>
            </a:r>
          </a:p>
        </p:txBody>
      </p:sp>
      <p:sp>
        <p:nvSpPr>
          <p:cNvPr id="9" name="TextBox 8">
            <a:extLst>
              <a:ext uri="{FF2B5EF4-FFF2-40B4-BE49-F238E27FC236}">
                <a16:creationId xmlns:a16="http://schemas.microsoft.com/office/drawing/2014/main" id="{B10CC66F-632B-C046-BCDE-1C92ED15F5FF}"/>
              </a:ext>
            </a:extLst>
          </p:cNvPr>
          <p:cNvSpPr txBox="1"/>
          <p:nvPr/>
        </p:nvSpPr>
        <p:spPr>
          <a:xfrm>
            <a:off x="6096000" y="756328"/>
            <a:ext cx="5457758"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استراتيجيات الاتصال</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8C322385-E23F-9626-FC64-5EC99112B320}"/>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27D8CE8F-268E-5C32-5D5F-666BCD50CDC0}"/>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793C88E2-8E46-0048-5FC5-BF312A188B05}"/>
              </a:ext>
            </a:extLst>
          </p:cNvPr>
          <p:cNvSpPr/>
          <p:nvPr/>
        </p:nvSpPr>
        <p:spPr>
          <a:xfrm>
            <a:off x="845573" y="1817150"/>
            <a:ext cx="10333703" cy="1684372"/>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Effective communication strategies </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Organizations use multi‑channel strategies including reports, digital platforms, community outreach, and social media. This ensures sustainability messages reach diverse audiences and remain accessible across communication environments.</a:t>
            </a:r>
          </a:p>
        </p:txBody>
      </p:sp>
      <p:sp>
        <p:nvSpPr>
          <p:cNvPr id="10" name="Rectangle 9">
            <a:extLst>
              <a:ext uri="{FF2B5EF4-FFF2-40B4-BE49-F238E27FC236}">
                <a16:creationId xmlns:a16="http://schemas.microsoft.com/office/drawing/2014/main" id="{B4D8265B-5837-53A6-8F7F-CDBAC9CF105D}"/>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استراتيجيات التواصل الفعالة </a:t>
            </a:r>
          </a:p>
          <a:p>
            <a:pPr algn="just" rtl="1">
              <a:lnSpc>
                <a:spcPct val="150000"/>
              </a:lnSpc>
            </a:pPr>
            <a:r>
              <a:rPr lang="ar-SA" dirty="0">
                <a:latin typeface="Alexandria Light" pitchFamily="2" charset="-78"/>
                <a:cs typeface="Alexandria Light" pitchFamily="2" charset="-78"/>
              </a:rPr>
              <a:t>تستخدم المؤسسات استراتيجيات متعددة القنوات تشمل التقارير، والمنصات الرقمية، والتواصل المجتمعي، ووسائل التواصل الاجتماعي. هذا يضمن وصول رسائل الاستدامة إلى جماهير متنوعة والبقاء متاحة عبر بيئات الاتصال.</a:t>
            </a:r>
          </a:p>
        </p:txBody>
      </p:sp>
      <p:sp>
        <p:nvSpPr>
          <p:cNvPr id="4" name="TextBox 3">
            <a:extLst>
              <a:ext uri="{FF2B5EF4-FFF2-40B4-BE49-F238E27FC236}">
                <a16:creationId xmlns:a16="http://schemas.microsoft.com/office/drawing/2014/main" id="{2C5047D4-3425-D05D-7EA0-FEDB2934DF80}"/>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407071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0B5FB-1238-FFA3-AFDE-87AB17C206D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80A92EB-3972-3919-38FC-D17C63968CD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0780978-3698-0A11-3312-615D2E426F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34EF5E79-BE0F-3ADC-995E-3467F01431BC}"/>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Effective communication strategies </a:t>
            </a:r>
          </a:p>
        </p:txBody>
      </p:sp>
      <p:sp>
        <p:nvSpPr>
          <p:cNvPr id="9" name="TextBox 8">
            <a:extLst>
              <a:ext uri="{FF2B5EF4-FFF2-40B4-BE49-F238E27FC236}">
                <a16:creationId xmlns:a16="http://schemas.microsoft.com/office/drawing/2014/main" id="{CC53C7F5-4516-75A3-E4B9-97592B13A0B5}"/>
              </a:ext>
            </a:extLst>
          </p:cNvPr>
          <p:cNvSpPr txBox="1"/>
          <p:nvPr/>
        </p:nvSpPr>
        <p:spPr>
          <a:xfrm>
            <a:off x="6096000" y="756328"/>
            <a:ext cx="5457758"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استراتيجيات الاتصال</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C92465D-3391-1E8E-D21F-02ADFAFD20A7}"/>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5224DA04-B4C3-56B2-49E7-862A387A8AD2}"/>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14389B10-65ED-37CC-D804-12A91E19CCCA}"/>
              </a:ext>
            </a:extLst>
          </p:cNvPr>
          <p:cNvSpPr/>
          <p:nvPr/>
        </p:nvSpPr>
        <p:spPr>
          <a:xfrm>
            <a:off x="845573" y="1817150"/>
            <a:ext cx="10333703" cy="1707455"/>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Effective communication strategies </a:t>
            </a:r>
          </a:p>
          <a:p>
            <a:pPr rtl="1">
              <a:lnSpc>
                <a:spcPct val="150000"/>
              </a:lnSpc>
            </a:pPr>
            <a:r>
              <a:rPr lang="en-US" dirty="0">
                <a:latin typeface="Alexandria Light" pitchFamily="2" charset="-78"/>
                <a:cs typeface="Alexandria Light" pitchFamily="2" charset="-78"/>
              </a:rPr>
              <a:t>Behavioral science enhances communication effectiveness by addressing cognitive biases and motivation. Social norms, nudges, and framing techniques can guide stakeholders toward more sustainable behaviors in both personal and organizational contexts.</a:t>
            </a:r>
          </a:p>
        </p:txBody>
      </p:sp>
      <p:sp>
        <p:nvSpPr>
          <p:cNvPr id="10" name="Rectangle 9">
            <a:extLst>
              <a:ext uri="{FF2B5EF4-FFF2-40B4-BE49-F238E27FC236}">
                <a16:creationId xmlns:a16="http://schemas.microsoft.com/office/drawing/2014/main" id="{CF26AD1A-8F16-34CF-C199-DEA3A656D29F}"/>
              </a:ext>
            </a:extLst>
          </p:cNvPr>
          <p:cNvSpPr/>
          <p:nvPr/>
        </p:nvSpPr>
        <p:spPr>
          <a:xfrm>
            <a:off x="881985" y="4308030"/>
            <a:ext cx="10550014" cy="1684372"/>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استراتيجيات الاتصال</a:t>
            </a:r>
          </a:p>
          <a:p>
            <a:pPr algn="just" rtl="1">
              <a:lnSpc>
                <a:spcPct val="150000"/>
              </a:lnSpc>
            </a:pPr>
            <a:r>
              <a:rPr lang="ar-SA" dirty="0">
                <a:latin typeface="Alexandria Light" pitchFamily="2" charset="-78"/>
                <a:cs typeface="Alexandria Light" pitchFamily="2" charset="-78"/>
              </a:rPr>
              <a:t>تعزز العلوم السلوكية فعالية التواصل من خلال معالجة التحيزات المعرفية والدافع. يمكن للمعايير الاجتماعية، والدفعات، وتقنيات التأطير أن توجه أصحاب المصلحة نحو سلوكيات أكثر استدامة في السياقات الشخصية والتنظيمية.</a:t>
            </a:r>
          </a:p>
        </p:txBody>
      </p:sp>
      <p:sp>
        <p:nvSpPr>
          <p:cNvPr id="4" name="TextBox 3">
            <a:extLst>
              <a:ext uri="{FF2B5EF4-FFF2-40B4-BE49-F238E27FC236}">
                <a16:creationId xmlns:a16="http://schemas.microsoft.com/office/drawing/2014/main" id="{6BD4AB52-252C-746F-0DA2-75BAC3CDD891}"/>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721309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E83BA6-84B5-1122-F4B0-D9F7AEDBB96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9138FBA-EAF9-1982-3613-EF5A3E9FC9F1}"/>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F1C6B96A-68F4-66A3-45A1-943F05749C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75C0C81-5F4E-32B0-4610-545F670D3494}"/>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Effective communication strategies </a:t>
            </a:r>
          </a:p>
        </p:txBody>
      </p:sp>
      <p:sp>
        <p:nvSpPr>
          <p:cNvPr id="9" name="TextBox 8">
            <a:extLst>
              <a:ext uri="{FF2B5EF4-FFF2-40B4-BE49-F238E27FC236}">
                <a16:creationId xmlns:a16="http://schemas.microsoft.com/office/drawing/2014/main" id="{ECF7C33D-2270-1BD8-5F17-8C1C493490F9}"/>
              </a:ext>
            </a:extLst>
          </p:cNvPr>
          <p:cNvSpPr txBox="1"/>
          <p:nvPr/>
        </p:nvSpPr>
        <p:spPr>
          <a:xfrm>
            <a:off x="6096000" y="756328"/>
            <a:ext cx="5457758"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استراتيجيات الاتصال</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D4C91589-5CC7-E507-FBF5-A4EA69C1F4F0}"/>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3C606C8F-B606-512B-D10C-8B9268B0336E}"/>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26DF2BF1-B3D8-EBF0-1B08-9A333BF16061}"/>
              </a:ext>
            </a:extLst>
          </p:cNvPr>
          <p:cNvSpPr/>
          <p:nvPr/>
        </p:nvSpPr>
        <p:spPr>
          <a:xfrm>
            <a:off x="845573" y="1817150"/>
            <a:ext cx="10333703" cy="2099870"/>
          </a:xfrm>
          <a:prstGeom prst="rect">
            <a:avLst/>
          </a:prstGeom>
        </p:spPr>
        <p:txBody>
          <a:bodyPr wrap="square">
            <a:spAutoFit/>
          </a:bodyPr>
          <a:lstStyle/>
          <a:p>
            <a:pPr rtl="1">
              <a:lnSpc>
                <a:spcPct val="150000"/>
              </a:lnSpc>
            </a:pPr>
            <a:r>
              <a:rPr lang="en-US" sz="1700" b="1" dirty="0">
                <a:solidFill>
                  <a:srgbClr val="C00000"/>
                </a:solidFill>
                <a:latin typeface="Alexandria" pitchFamily="2" charset="-78"/>
                <a:cs typeface="Alexandria" pitchFamily="2" charset="-78"/>
              </a:rPr>
              <a:t>Effective communication strategies </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Effective communication strategies align sustainability messages with organizational values and stakeholder expectations. Clear and evidence‑based messages strengthen engagement and support behavioral change, increasing the impact of sustainability initiatives.</a:t>
            </a:r>
          </a:p>
        </p:txBody>
      </p:sp>
      <p:sp>
        <p:nvSpPr>
          <p:cNvPr id="10" name="Rectangle 9">
            <a:extLst>
              <a:ext uri="{FF2B5EF4-FFF2-40B4-BE49-F238E27FC236}">
                <a16:creationId xmlns:a16="http://schemas.microsoft.com/office/drawing/2014/main" id="{B3C9C262-4055-3BA8-4F0A-8072EE1EA8FF}"/>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استراتيجيات التواصل الفعالة </a:t>
            </a:r>
          </a:p>
          <a:p>
            <a:pPr algn="just" rtl="1">
              <a:lnSpc>
                <a:spcPct val="150000"/>
              </a:lnSpc>
            </a:pPr>
            <a:r>
              <a:rPr lang="ar-SA" dirty="0">
                <a:latin typeface="Alexandria Light" pitchFamily="2" charset="-78"/>
                <a:cs typeface="Alexandria Light" pitchFamily="2" charset="-78"/>
              </a:rPr>
              <a:t>تتوافق استراتيجيات التواصل الفعالة بين رسائل الاستدامة وقيم المنظمة وتوقعات أصحاب المصلحة. تعزز الرسائل الواضحة والمبنية على الأدلة التفاعل وتدعم التغيير السلوكي، مما يزيد من تأثير مبادرات الاستدامة.</a:t>
            </a:r>
          </a:p>
        </p:txBody>
      </p:sp>
      <p:sp>
        <p:nvSpPr>
          <p:cNvPr id="4" name="TextBox 3">
            <a:extLst>
              <a:ext uri="{FF2B5EF4-FFF2-40B4-BE49-F238E27FC236}">
                <a16:creationId xmlns:a16="http://schemas.microsoft.com/office/drawing/2014/main" id="{9A8521A6-9625-4A3E-25BA-CB3B84ABF82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18921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D8AC1F-7953-BEED-47DF-9ABA98A10BF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6E12930-1F8E-D8F1-6FB4-97DF16D3D349}"/>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B8FBA9CE-4CF5-0B1F-2B81-2259A380841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43376D8F-F508-0E3B-1A06-4A0E8A754235}"/>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Effective communication strategies </a:t>
            </a:r>
          </a:p>
        </p:txBody>
      </p:sp>
      <p:sp>
        <p:nvSpPr>
          <p:cNvPr id="9" name="TextBox 8">
            <a:extLst>
              <a:ext uri="{FF2B5EF4-FFF2-40B4-BE49-F238E27FC236}">
                <a16:creationId xmlns:a16="http://schemas.microsoft.com/office/drawing/2014/main" id="{1249995E-4C75-CD06-E358-996999151B76}"/>
              </a:ext>
            </a:extLst>
          </p:cNvPr>
          <p:cNvSpPr txBox="1"/>
          <p:nvPr/>
        </p:nvSpPr>
        <p:spPr>
          <a:xfrm>
            <a:off x="6096000" y="756328"/>
            <a:ext cx="5457758"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استراتيجيات الاتصال</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A1532369-8B69-50F9-1866-57841395FD70}"/>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54C6CBDE-6D3F-3307-D327-01275D6760EC}"/>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D8AD1EDD-04D6-A21F-0364-36430E159D60}"/>
              </a:ext>
            </a:extLst>
          </p:cNvPr>
          <p:cNvSpPr/>
          <p:nvPr/>
        </p:nvSpPr>
        <p:spPr>
          <a:xfrm>
            <a:off x="845573" y="1817150"/>
            <a:ext cx="10333703" cy="1707455"/>
          </a:xfrm>
          <a:prstGeom prst="rect">
            <a:avLst/>
          </a:prstGeom>
        </p:spPr>
        <p:txBody>
          <a:bodyPr wrap="square">
            <a:spAutoFit/>
          </a:bodyPr>
          <a:lstStyle/>
          <a:p>
            <a:pPr>
              <a:lnSpc>
                <a:spcPct val="150000"/>
              </a:lnSpc>
            </a:pPr>
            <a:r>
              <a:rPr lang="en-US" sz="1700" b="1" dirty="0">
                <a:solidFill>
                  <a:srgbClr val="C00000"/>
                </a:solidFill>
                <a:latin typeface="Alexandria" pitchFamily="2" charset="-78"/>
                <a:cs typeface="Alexandria" pitchFamily="2" charset="-78"/>
              </a:rPr>
              <a:t>Sustainability storytelling</a:t>
            </a:r>
            <a:r>
              <a:rPr lang="ar-SA" sz="1700" b="1" dirty="0">
                <a:solidFill>
                  <a:srgbClr val="C00000"/>
                </a:solidFill>
                <a:latin typeface="Alexandria" pitchFamily="2" charset="-78"/>
                <a:cs typeface="Alexandria" pitchFamily="2" charset="-78"/>
              </a:rPr>
              <a:t> </a:t>
            </a:r>
            <a:r>
              <a:rPr lang="en-US" sz="1700" b="1" dirty="0">
                <a:solidFill>
                  <a:srgbClr val="C00000"/>
                </a:solidFill>
                <a:latin typeface="Alexandria" pitchFamily="2" charset="-78"/>
                <a:cs typeface="Alexandria" pitchFamily="2" charset="-78"/>
              </a:rPr>
              <a:t> as communication approach</a:t>
            </a:r>
            <a:endParaRPr lang="ar-SA" sz="1700" b="1" dirty="0">
              <a:solidFill>
                <a:srgbClr val="C00000"/>
              </a:solidFill>
              <a:latin typeface="Alexandria" pitchFamily="2" charset="-78"/>
              <a:cs typeface="Alexandria" pitchFamily="2" charset="-78"/>
            </a:endParaRPr>
          </a:p>
          <a:p>
            <a:pPr rtl="1">
              <a:lnSpc>
                <a:spcPct val="150000"/>
              </a:lnSpc>
            </a:pPr>
            <a:r>
              <a:rPr lang="en-US" dirty="0">
                <a:latin typeface="Alexandria Light" pitchFamily="2" charset="-78"/>
                <a:cs typeface="Alexandria Light" pitchFamily="2" charset="-78"/>
              </a:rPr>
              <a:t>Sustainability storytelling is a persuasive communication approach. Narratives about environmental challenges and community impact make sustainability relatable and emotionally engaging. Storytelling strengthens message retention and public involvement.</a:t>
            </a:r>
          </a:p>
        </p:txBody>
      </p:sp>
      <p:sp>
        <p:nvSpPr>
          <p:cNvPr id="10" name="Rectangle 9">
            <a:extLst>
              <a:ext uri="{FF2B5EF4-FFF2-40B4-BE49-F238E27FC236}">
                <a16:creationId xmlns:a16="http://schemas.microsoft.com/office/drawing/2014/main" id="{6B29146C-2B99-B260-A32D-45F5C793002C}"/>
              </a:ext>
            </a:extLst>
          </p:cNvPr>
          <p:cNvSpPr/>
          <p:nvPr/>
        </p:nvSpPr>
        <p:spPr>
          <a:xfrm>
            <a:off x="881985" y="4308030"/>
            <a:ext cx="10550014" cy="1268874"/>
          </a:xfrm>
          <a:prstGeom prst="rect">
            <a:avLst/>
          </a:prstGeom>
        </p:spPr>
        <p:txBody>
          <a:bodyPr wrap="square">
            <a:spAutoFit/>
          </a:bodyPr>
          <a:lstStyle/>
          <a:p>
            <a:pPr algn="just" rtl="1">
              <a:lnSpc>
                <a:spcPct val="150000"/>
              </a:lnSpc>
            </a:pPr>
            <a:r>
              <a:rPr lang="ar-SA" sz="1700" b="1" dirty="0">
                <a:solidFill>
                  <a:srgbClr val="C00000"/>
                </a:solidFill>
                <a:latin typeface="Alexandria" pitchFamily="2" charset="-78"/>
                <a:cs typeface="Alexandria" pitchFamily="2" charset="-78"/>
              </a:rPr>
              <a:t>سرد القصص كمنهجية اتصال</a:t>
            </a:r>
          </a:p>
          <a:p>
            <a:pPr algn="just" rtl="1">
              <a:lnSpc>
                <a:spcPct val="150000"/>
              </a:lnSpc>
            </a:pPr>
            <a:r>
              <a:rPr lang="ar-SA" dirty="0">
                <a:latin typeface="Alexandria Light" pitchFamily="2" charset="-78"/>
                <a:cs typeface="Alexandria Light" pitchFamily="2" charset="-78"/>
              </a:rPr>
              <a:t>سرد القصص في الاستدامة هو نهج تواصل مقنع. تجعل السرديات حول التحديات البيئية وتأثير المجتمع الاستدامة قابلة للتواصل وجذابة عاطفيا. يعزز السرد القصصي الاحتفاظ بالرسائل ومشاركة الجمهور.</a:t>
            </a:r>
          </a:p>
        </p:txBody>
      </p:sp>
      <p:sp>
        <p:nvSpPr>
          <p:cNvPr id="4" name="TextBox 3">
            <a:extLst>
              <a:ext uri="{FF2B5EF4-FFF2-40B4-BE49-F238E27FC236}">
                <a16:creationId xmlns:a16="http://schemas.microsoft.com/office/drawing/2014/main" id="{52C8A1C7-8D36-ED8B-CEE0-36BA472AC729}"/>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98082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E1D9E-15CD-8DD7-AE04-D9A390CCA58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9112797-75C7-CE96-268E-019D5775906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E39FB11-0B75-F57C-1C8B-A752BE0C718B}"/>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F8FB43C-E8E4-6057-D514-4C92F477BA5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F0EAE909-C3F1-18AF-B07F-FA38A14ABD80}"/>
              </a:ext>
            </a:extLst>
          </p:cNvPr>
          <p:cNvSpPr/>
          <p:nvPr/>
        </p:nvSpPr>
        <p:spPr>
          <a:xfrm>
            <a:off x="496489" y="683884"/>
            <a:ext cx="6720388" cy="400110"/>
          </a:xfrm>
          <a:prstGeom prst="rect">
            <a:avLst/>
          </a:prstGeom>
        </p:spPr>
        <p:txBody>
          <a:bodyPr wrap="square">
            <a:spAutoFit/>
          </a:bodyPr>
          <a:lstStyle/>
          <a:p>
            <a:r>
              <a:rPr lang="en-US" sz="2000" b="1" dirty="0">
                <a:solidFill>
                  <a:srgbClr val="00B0F0"/>
                </a:solidFill>
                <a:latin typeface="Alexandria" charset="0"/>
                <a:cs typeface="Alexandria" charset="0"/>
              </a:rPr>
              <a:t>Contemporary Issues in Business Communication</a:t>
            </a:r>
          </a:p>
        </p:txBody>
      </p:sp>
      <p:sp>
        <p:nvSpPr>
          <p:cNvPr id="9" name="TextBox 8">
            <a:extLst>
              <a:ext uri="{FF2B5EF4-FFF2-40B4-BE49-F238E27FC236}">
                <a16:creationId xmlns:a16="http://schemas.microsoft.com/office/drawing/2014/main" id="{B617713C-6776-749D-F3C0-67C80EFA3D53}"/>
              </a:ext>
            </a:extLst>
          </p:cNvPr>
          <p:cNvSpPr txBox="1"/>
          <p:nvPr/>
        </p:nvSpPr>
        <p:spPr>
          <a:xfrm>
            <a:off x="6725265" y="683884"/>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قضايا معاصرة في اتصالات الأعمال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B83C32FD-0594-6C4E-3250-628998C2099E}"/>
              </a:ext>
            </a:extLst>
          </p:cNvPr>
          <p:cNvSpPr/>
          <p:nvPr/>
        </p:nvSpPr>
        <p:spPr>
          <a:xfrm>
            <a:off x="323773" y="4707250"/>
            <a:ext cx="11238959" cy="523220"/>
          </a:xfrm>
          <a:prstGeom prst="rect">
            <a:avLst/>
          </a:prstGeom>
        </p:spPr>
        <p:txBody>
          <a:bodyPr wrap="square">
            <a:spAutoFit/>
          </a:bodyPr>
          <a:lstStyle/>
          <a:p>
            <a:pPr>
              <a:spcBef>
                <a:spcPts val="1350"/>
              </a:spcBef>
              <a:spcAft>
                <a:spcPts val="1125"/>
              </a:spcAft>
            </a:pPr>
            <a:r>
              <a:rPr lang="en-US" sz="2800" dirty="0">
                <a:solidFill>
                  <a:srgbClr val="002060"/>
                </a:solidFill>
                <a:latin typeface="Alexandria" pitchFamily="2" charset="-78"/>
                <a:ea typeface="Times New Roman" panose="02020603050405020304" pitchFamily="18" charset="0"/>
                <a:cs typeface="Alexandria" pitchFamily="2" charset="-78"/>
              </a:rPr>
              <a:t>Future trends in green communication </a:t>
            </a:r>
            <a:endParaRPr lang="en-US" sz="2800" dirty="0">
              <a:latin typeface="Alexandria" pitchFamily="2" charset="-78"/>
              <a:ea typeface="Times New Roman" panose="02020603050405020304" pitchFamily="18" charset="0"/>
              <a:cs typeface="Alexandria" pitchFamily="2" charset="-78"/>
            </a:endParaRPr>
          </a:p>
        </p:txBody>
      </p:sp>
      <p:sp>
        <p:nvSpPr>
          <p:cNvPr id="8" name="Rectangle: Rounded Corners 7">
            <a:extLst>
              <a:ext uri="{FF2B5EF4-FFF2-40B4-BE49-F238E27FC236}">
                <a16:creationId xmlns:a16="http://schemas.microsoft.com/office/drawing/2014/main" id="{6E2B8F94-ECC0-002E-3A81-6C76691EC7E9}"/>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8AD542-C45F-6C7A-A5D4-57EBE6491102}"/>
              </a:ext>
            </a:extLst>
          </p:cNvPr>
          <p:cNvSpPr/>
          <p:nvPr/>
        </p:nvSpPr>
        <p:spPr>
          <a:xfrm>
            <a:off x="318856" y="5842876"/>
            <a:ext cx="11238959" cy="461665"/>
          </a:xfrm>
          <a:prstGeom prst="rect">
            <a:avLst/>
          </a:prstGeom>
        </p:spPr>
        <p:txBody>
          <a:bodyPr wrap="square">
            <a:spAutoFit/>
          </a:bodyPr>
          <a:lstStyle/>
          <a:p>
            <a:pPr algn="r" rtl="1">
              <a:spcBef>
                <a:spcPts val="1350"/>
              </a:spcBef>
              <a:spcAft>
                <a:spcPts val="1125"/>
              </a:spcAft>
            </a:pPr>
            <a:r>
              <a:rPr lang="ar-SA" sz="2400" dirty="0">
                <a:solidFill>
                  <a:srgbClr val="0070C0"/>
                </a:solidFill>
                <a:latin typeface="Alexandria" pitchFamily="2" charset="-78"/>
                <a:ea typeface="Times New Roman" panose="02020603050405020304" pitchFamily="18" charset="0"/>
                <a:cs typeface="Alexandria" pitchFamily="2" charset="-78"/>
              </a:rPr>
              <a:t>اتجاهات مستقبلية في الاتصال الأخضر</a:t>
            </a:r>
            <a:endParaRPr lang="en-US" sz="2400" dirty="0">
              <a:solidFill>
                <a:srgbClr val="0070C0"/>
              </a:solidFill>
              <a:latin typeface="Alexandria" charset="0"/>
              <a:cs typeface="Alexandria" charset="0"/>
            </a:endParaRPr>
          </a:p>
        </p:txBody>
      </p:sp>
      <p:pic>
        <p:nvPicPr>
          <p:cNvPr id="3074" name="Picture 2" descr="The Job Search of An Exec: The Negotiation Process">
            <a:extLst>
              <a:ext uri="{FF2B5EF4-FFF2-40B4-BE49-F238E27FC236}">
                <a16:creationId xmlns:a16="http://schemas.microsoft.com/office/drawing/2014/main" id="{4198607B-F4CB-1574-06CF-3E864660B9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457" y="1440007"/>
            <a:ext cx="4557755" cy="2836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1509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2E67C-D0C5-CD86-2B5B-65556D8D89A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160D103-2562-AFA1-646C-F1E4EE20224F}"/>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7326A278-565B-7DAA-7D62-1571E62198F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98328330-93D1-506E-4EC7-4782AF05FF2C}"/>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Future trends in green communication </a:t>
            </a:r>
          </a:p>
        </p:txBody>
      </p:sp>
      <p:sp>
        <p:nvSpPr>
          <p:cNvPr id="9" name="TextBox 8">
            <a:extLst>
              <a:ext uri="{FF2B5EF4-FFF2-40B4-BE49-F238E27FC236}">
                <a16:creationId xmlns:a16="http://schemas.microsoft.com/office/drawing/2014/main" id="{DCEE61A9-368D-FDA5-47D0-1D5076CAE0ED}"/>
              </a:ext>
            </a:extLst>
          </p:cNvPr>
          <p:cNvSpPr txBox="1"/>
          <p:nvPr/>
        </p:nvSpPr>
        <p:spPr>
          <a:xfrm>
            <a:off x="6096000" y="756328"/>
            <a:ext cx="5457758"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اتجاهات مستقبلية في الاتصال الأخضر</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D900C0B0-9560-5BB8-AFB2-490691AF458F}"/>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01D9201E-40C0-55EC-0E92-D8A1FA408D12}"/>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C8562CEF-7DFC-E1E3-0732-D12EDEBB20CB}"/>
              </a:ext>
            </a:extLst>
          </p:cNvPr>
          <p:cNvSpPr/>
          <p:nvPr/>
        </p:nvSpPr>
        <p:spPr>
          <a:xfrm>
            <a:off x="845573" y="1817150"/>
            <a:ext cx="10333703" cy="1707455"/>
          </a:xfrm>
          <a:prstGeom prst="rect">
            <a:avLst/>
          </a:prstGeom>
        </p:spPr>
        <p:txBody>
          <a:bodyPr wrap="square">
            <a:spAutoFit/>
          </a:bodyPr>
          <a:lstStyle/>
          <a:p>
            <a:pPr algn="just">
              <a:lnSpc>
                <a:spcPct val="150000"/>
              </a:lnSpc>
            </a:pPr>
            <a:r>
              <a:rPr lang="en-US" dirty="0">
                <a:latin typeface="Alexandria Light" pitchFamily="2" charset="-78"/>
                <a:cs typeface="Alexandria Light" pitchFamily="2" charset="-78"/>
              </a:rPr>
              <a:t>Future green communication will increasingly integrate digital technologies such as artificial intelligence, big data, and real‑time environmental monitoring. These innovations provide more precise sustainability insights and support interactive engagement with stakeholders.</a:t>
            </a:r>
          </a:p>
        </p:txBody>
      </p:sp>
      <p:sp>
        <p:nvSpPr>
          <p:cNvPr id="10" name="Rectangle 9">
            <a:extLst>
              <a:ext uri="{FF2B5EF4-FFF2-40B4-BE49-F238E27FC236}">
                <a16:creationId xmlns:a16="http://schemas.microsoft.com/office/drawing/2014/main" id="{7FBF6002-2457-D957-73E6-27A1AA11A0C7}"/>
              </a:ext>
            </a:extLst>
          </p:cNvPr>
          <p:cNvSpPr/>
          <p:nvPr/>
        </p:nvSpPr>
        <p:spPr>
          <a:xfrm>
            <a:off x="881985" y="4308030"/>
            <a:ext cx="10550014" cy="1291957"/>
          </a:xfrm>
          <a:prstGeom prst="rect">
            <a:avLst/>
          </a:prstGeom>
        </p:spPr>
        <p:txBody>
          <a:bodyPr wrap="square">
            <a:spAutoFit/>
          </a:bodyPr>
          <a:lstStyle/>
          <a:p>
            <a:pPr algn="just" rtl="1">
              <a:lnSpc>
                <a:spcPct val="150000"/>
              </a:lnSpc>
            </a:pPr>
            <a:r>
              <a:rPr lang="ar-SA" dirty="0">
                <a:latin typeface="Alexandria Light" pitchFamily="2" charset="-78"/>
                <a:cs typeface="Alexandria Light" pitchFamily="2" charset="-78"/>
              </a:rPr>
              <a:t>سيشمل التوجهات المستقبلية في اتصالات  الاعمال الخضراء الاعتماد بشكل متزايد تقنيات رقمية مثل الذكاء الاصطناعي، والبيانات الضخمة، والمراقبة البيئية في الوقت الحقيقي. توفر هذه الابتكارات رؤى أكثر دقة حول الاستدامة وتدعم التفاعل التفاعلي مع أصحاب المصلحة</a:t>
            </a:r>
            <a:r>
              <a:rPr lang="ar-SA" sz="1700" b="1" dirty="0">
                <a:solidFill>
                  <a:srgbClr val="C00000"/>
                </a:solidFill>
                <a:latin typeface="Alexandria" pitchFamily="2" charset="-78"/>
                <a:cs typeface="Alexandria" pitchFamily="2" charset="-78"/>
              </a:rPr>
              <a:t>.</a:t>
            </a:r>
            <a:endParaRPr lang="ar-SA"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213A6F84-CD62-6464-C647-50F6E46C53C5}"/>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01943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F3A6A-CC3C-300B-44BD-311BC94D806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A653ACE-8726-89A3-5622-508D7CEE048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B892C3E-C101-F653-A8DD-E56A2D91303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469B5806-81B4-2A6C-3597-F08A43527CC3}"/>
              </a:ext>
            </a:extLst>
          </p:cNvPr>
          <p:cNvSpPr/>
          <p:nvPr/>
        </p:nvSpPr>
        <p:spPr>
          <a:xfrm>
            <a:off x="509170" y="740874"/>
            <a:ext cx="6490345" cy="400110"/>
          </a:xfrm>
          <a:prstGeom prst="rect">
            <a:avLst/>
          </a:prstGeom>
        </p:spPr>
        <p:txBody>
          <a:bodyPr wrap="square">
            <a:spAutoFit/>
          </a:bodyPr>
          <a:lstStyle/>
          <a:p>
            <a:r>
              <a:rPr lang="en-US" sz="2000" b="1" dirty="0">
                <a:solidFill>
                  <a:srgbClr val="00B0F0"/>
                </a:solidFill>
                <a:latin typeface="Alexandria" charset="0"/>
                <a:cs typeface="Alexandria" charset="0"/>
              </a:rPr>
              <a:t>Future trends in green communication </a:t>
            </a:r>
          </a:p>
        </p:txBody>
      </p:sp>
      <p:sp>
        <p:nvSpPr>
          <p:cNvPr id="9" name="TextBox 8">
            <a:extLst>
              <a:ext uri="{FF2B5EF4-FFF2-40B4-BE49-F238E27FC236}">
                <a16:creationId xmlns:a16="http://schemas.microsoft.com/office/drawing/2014/main" id="{4A3FD26B-3C2A-F53A-CCBD-3C9F79706E36}"/>
              </a:ext>
            </a:extLst>
          </p:cNvPr>
          <p:cNvSpPr txBox="1"/>
          <p:nvPr/>
        </p:nvSpPr>
        <p:spPr>
          <a:xfrm>
            <a:off x="6096000" y="756328"/>
            <a:ext cx="5457758" cy="400110"/>
          </a:xfrm>
          <a:prstGeom prst="rect">
            <a:avLst/>
          </a:prstGeom>
          <a:noFill/>
        </p:spPr>
        <p:txBody>
          <a:bodyPr wrap="square" rtlCol="0">
            <a:spAutoFit/>
          </a:bodyPr>
          <a:lstStyle/>
          <a:p>
            <a:pPr algn="r" rtl="1">
              <a:spcBef>
                <a:spcPts val="1350"/>
              </a:spcBef>
              <a:spcAft>
                <a:spcPts val="1125"/>
              </a:spcAft>
            </a:pPr>
            <a:r>
              <a:rPr lang="ar-SA" sz="2000" dirty="0">
                <a:solidFill>
                  <a:srgbClr val="0070C0"/>
                </a:solidFill>
                <a:latin typeface="Alexandria" pitchFamily="2" charset="-78"/>
                <a:ea typeface="Times New Roman" panose="02020603050405020304" pitchFamily="18" charset="0"/>
                <a:cs typeface="Alexandria" pitchFamily="2" charset="-78"/>
              </a:rPr>
              <a:t>اتجاهات مستقبلية في الاتصال الأخضر</a:t>
            </a:r>
            <a:endParaRPr lang="en-US" sz="2000" dirty="0">
              <a:solidFill>
                <a:srgbClr val="0070C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3A0EAD8-8CA2-BBF1-1F7C-48DDF73551F4}"/>
              </a:ext>
            </a:extLst>
          </p:cNvPr>
          <p:cNvSpPr/>
          <p:nvPr/>
        </p:nvSpPr>
        <p:spPr>
          <a:xfrm>
            <a:off x="638242" y="1704014"/>
            <a:ext cx="10915515"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C78A01E8-EA66-51AE-AD27-EC61362C08A6}"/>
              </a:ext>
            </a:extLst>
          </p:cNvPr>
          <p:cNvSpPr/>
          <p:nvPr/>
        </p:nvSpPr>
        <p:spPr>
          <a:xfrm>
            <a:off x="638242" y="4042511"/>
            <a:ext cx="10915515"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7B7DBAE3-23AB-B1BB-AA30-95811028ED1C}"/>
              </a:ext>
            </a:extLst>
          </p:cNvPr>
          <p:cNvSpPr/>
          <p:nvPr/>
        </p:nvSpPr>
        <p:spPr>
          <a:xfrm>
            <a:off x="845573" y="1817150"/>
            <a:ext cx="10333703" cy="2122953"/>
          </a:xfrm>
          <a:prstGeom prst="rect">
            <a:avLst/>
          </a:prstGeom>
        </p:spPr>
        <p:txBody>
          <a:bodyPr wrap="square">
            <a:spAutoFit/>
          </a:bodyPr>
          <a:lstStyle/>
          <a:p>
            <a:pPr algn="just">
              <a:lnSpc>
                <a:spcPct val="150000"/>
              </a:lnSpc>
            </a:pPr>
            <a:r>
              <a:rPr lang="en-US" dirty="0">
                <a:latin typeface="Alexandria Light" pitchFamily="2" charset="-78"/>
                <a:cs typeface="Alexandria Light" pitchFamily="2" charset="-78"/>
              </a:rPr>
              <a:t>Future green communication will include Climate risk communication as organizations face increasing environmental uncertainty. Transparent disclosure of climate vulnerabilities, mitigation strategies, and resilience planning will become standard expectations.</a:t>
            </a:r>
          </a:p>
          <a:p>
            <a:pPr algn="just">
              <a:lnSpc>
                <a:spcPct val="150000"/>
              </a:lnSpc>
            </a:pPr>
            <a:endParaRPr lang="en-US" dirty="0">
              <a:latin typeface="Alexandria Light" pitchFamily="2" charset="-78"/>
              <a:cs typeface="Alexandria Light" pitchFamily="2" charset="-78"/>
            </a:endParaRPr>
          </a:p>
        </p:txBody>
      </p:sp>
      <p:sp>
        <p:nvSpPr>
          <p:cNvPr id="10" name="Rectangle 9">
            <a:extLst>
              <a:ext uri="{FF2B5EF4-FFF2-40B4-BE49-F238E27FC236}">
                <a16:creationId xmlns:a16="http://schemas.microsoft.com/office/drawing/2014/main" id="{AE8B51C4-1896-D737-C3FF-1B8663AA3018}"/>
              </a:ext>
            </a:extLst>
          </p:cNvPr>
          <p:cNvSpPr/>
          <p:nvPr/>
        </p:nvSpPr>
        <p:spPr>
          <a:xfrm>
            <a:off x="881985" y="4308030"/>
            <a:ext cx="10550014" cy="1291957"/>
          </a:xfrm>
          <a:prstGeom prst="rect">
            <a:avLst/>
          </a:prstGeom>
        </p:spPr>
        <p:txBody>
          <a:bodyPr wrap="square">
            <a:spAutoFit/>
          </a:bodyPr>
          <a:lstStyle/>
          <a:p>
            <a:pPr algn="just" rtl="1">
              <a:lnSpc>
                <a:spcPct val="150000"/>
              </a:lnSpc>
            </a:pPr>
            <a:r>
              <a:rPr lang="ar-SA" dirty="0">
                <a:latin typeface="Alexandria Light" pitchFamily="2" charset="-78"/>
                <a:cs typeface="Alexandria Light" pitchFamily="2" charset="-78"/>
              </a:rPr>
              <a:t>سيشمل التوجهات المستقبلية في اتصالات  الاعمال الخضراء</a:t>
            </a:r>
            <a:r>
              <a:rPr lang="en-US" dirty="0">
                <a:latin typeface="Alexandria Light" pitchFamily="2" charset="-78"/>
                <a:cs typeface="Alexandria Light" pitchFamily="2" charset="-78"/>
              </a:rPr>
              <a:t> </a:t>
            </a:r>
            <a:r>
              <a:rPr lang="ar-SA" dirty="0">
                <a:latin typeface="Alexandria Light" pitchFamily="2" charset="-78"/>
                <a:cs typeface="Alexandria Light" pitchFamily="2" charset="-78"/>
              </a:rPr>
              <a:t>زيادة التواصل حول مخاطر المناخ مع تزايد عدم اليقين البيئي. ستصبح التوقعات القياسية الإفصاح الشفاف عن نقاط ضعف المناخ، واستراتيجيات التخفيف، وتخطيط المرونة من التوقعات القياسية.</a:t>
            </a:r>
          </a:p>
        </p:txBody>
      </p:sp>
      <p:sp>
        <p:nvSpPr>
          <p:cNvPr id="4" name="TextBox 3">
            <a:extLst>
              <a:ext uri="{FF2B5EF4-FFF2-40B4-BE49-F238E27FC236}">
                <a16:creationId xmlns:a16="http://schemas.microsoft.com/office/drawing/2014/main" id="{E01E8877-9862-09A7-386C-506AA2017E16}"/>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344716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7932484" y="4094471"/>
            <a:ext cx="4259516" cy="2778674"/>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350"/>
          </a:p>
        </p:txBody>
      </p:sp>
      <p:sp>
        <p:nvSpPr>
          <p:cNvPr id="10" name="TextBox 9"/>
          <p:cNvSpPr txBox="1"/>
          <p:nvPr/>
        </p:nvSpPr>
        <p:spPr>
          <a:xfrm>
            <a:off x="2053374" y="5137560"/>
            <a:ext cx="3393424" cy="646331"/>
          </a:xfrm>
          <a:prstGeom prst="rect">
            <a:avLst/>
          </a:prstGeom>
          <a:noFill/>
        </p:spPr>
        <p:txBody>
          <a:bodyPr wrap="square" rtlCol="0">
            <a:spAutoFit/>
          </a:bodyPr>
          <a:lstStyle/>
          <a:p>
            <a:r>
              <a:rPr lang="en-US" sz="36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06135" y="5483808"/>
            <a:ext cx="1709450" cy="288039"/>
          </a:xfrm>
          <a:prstGeom prst="rect">
            <a:avLst/>
          </a:prstGeom>
        </p:spPr>
      </p:pic>
      <p:sp>
        <p:nvSpPr>
          <p:cNvPr id="14" name="Parallelogram 13"/>
          <p:cNvSpPr/>
          <p:nvPr/>
        </p:nvSpPr>
        <p:spPr>
          <a:xfrm rot="16200000" flipV="1">
            <a:off x="-1014013" y="5013783"/>
            <a:ext cx="2851119" cy="823092"/>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350">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593360" y="1009653"/>
            <a:ext cx="1935005" cy="90351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9ff3f8230e0902c5df3252404e1caa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f9f8ed74031b467de3098f1cd81113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28B5194-620E-4ED2-8F72-E22E61902C06}"/>
</file>

<file path=customXml/itemProps2.xml><?xml version="1.0" encoding="utf-8"?>
<ds:datastoreItem xmlns:ds="http://schemas.openxmlformats.org/officeDocument/2006/customXml" ds:itemID="{A6658960-D10E-450F-B8A1-57F8C8FD716A}"/>
</file>

<file path=customXml/itemProps3.xml><?xml version="1.0" encoding="utf-8"?>
<ds:datastoreItem xmlns:ds="http://schemas.openxmlformats.org/officeDocument/2006/customXml" ds:itemID="{02B5219E-9441-46CC-AF52-19456D1CA3B6}"/>
</file>

<file path=docProps/app.xml><?xml version="1.0" encoding="utf-8"?>
<Properties xmlns="http://schemas.openxmlformats.org/officeDocument/2006/extended-properties" xmlns:vt="http://schemas.openxmlformats.org/officeDocument/2006/docPropsVTypes">
  <TotalTime>105</TotalTime>
  <Words>4832</Words>
  <Application>Microsoft Office PowerPoint</Application>
  <PresentationFormat>Widescreen</PresentationFormat>
  <Paragraphs>358</Paragraphs>
  <Slides>49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Alexandria</vt:lpstr>
      <vt:lpstr>Calibri</vt:lpstr>
      <vt:lpstr>Alexandria Light</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Lenovo</dc:creator>
  <cp:keywords/>
  <dc:description>generated using python-pptx</dc:description>
  <cp:lastModifiedBy>RAEF Y M BARAKA</cp:lastModifiedBy>
  <cp:revision>218</cp:revision>
  <dcterms:created xsi:type="dcterms:W3CDTF">2013-01-27T09:14:16Z</dcterms:created>
  <dcterms:modified xsi:type="dcterms:W3CDTF">2025-12-07T18:38:04Z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