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5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</p:sldIdLst>
  <p:sldSz cx="12192000" cy="6858000"/>
  <p:notesSz cx="6858000" cy="9144000"/>
  <p:embeddedFontLst>
    <p:embeddedFont>
      <p:font typeface="Alexandria" panose="020B0604020202020204" charset="-78"/>
      <p:regular r:id="rId54"/>
      <p:bold r:id="rId55"/>
    </p:embeddedFont>
    <p:embeddedFont>
      <p:font typeface="Chivo" panose="020B0604020202020204" charset="0"/>
      <p:regular r:id="rId56"/>
      <p:bold r:id="rId57"/>
      <p:italic r:id="rId58"/>
      <p:boldItalic r:id="rId5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76A762F-E189-43E3-BE59-982E7DC355BA}">
  <a:tblStyle styleId="{676A762F-E189-43E3-BE59-982E7DC355B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font" Target="fonts/font2.fntdata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font" Target="fonts/font1.fntdata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4.fntdata"/><Relationship Id="rId61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3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18a12682de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g318a12682de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714e84c099_0_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g3714e84c099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714e84c099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g3714e84c099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a472e94c51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g2a472e94c51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g2a472e94c51_0_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15f73cc595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g315f73cc595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714e84c099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g3714e84c099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714e84c099_0_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g3714e84c09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a472e94c51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g2a472e94c51_0_1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g2a472e94c51_0_17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714e84c099_0_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g3714e84c099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032a333f2b_0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2" name="Google Shape;242;g3032a333f2b_0_2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g3032a333f2b_0_2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3714e84c099_0_10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g3714e84c099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714e84c099_0_1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g3714e84c099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714e84c099_0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8" name="Google Shape;278;g3714e84c099_0_1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g3714e84c099_0_1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3714e84c099_0_1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g3714e84c099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3714e84c099_0_1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g3714e84c099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3714e84c099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4" name="Google Shape;314;g3714e84c099_0_1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g3714e84c099_0_17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3714e84c099_0_1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g3714e84c099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3714e84c099_0_2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g3714e84c099_0_2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714e84c099_0_2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g3714e84c099_0_2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g3714e84c099_0_2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3714e84c099_0_2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g3714e84c099_0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3714e84c099_0_2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g3714e84c099_0_2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3714e84c099_0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6" name="Google Shape;386;g3714e84c099_0_2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g3714e84c099_0_28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3714e84c099_0_2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4" name="Google Shape;394;g3714e84c099_0_2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g3714e84c099_0_29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3714e84c099_0_30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g3714e84c099_0_3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g3714e84c099_0_3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g3714e84c099_0_3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3714e84c099_0_3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g3714e84c099_0_3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3714e84c099_0_3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5" name="Google Shape;445;g3714e84c099_0_3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g3714e84c099_0_35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3714e84c099_0_3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g3714e84c099_0_3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3714e84c099_0_3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" name="Google Shape;469;g3714e84c099_0_3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3714e84c099_0_40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g3714e84c099_0_4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3714e84c099_0_4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g3714e84c099_0_4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3714e84c099_0_4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g3714e84c099_0_4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3714e84c099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6" name="Google Shape;526;g3714e84c099_0_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g3714e84c099_0_9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g3714e84c099_0_4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3" name="Google Shape;533;g3714e84c099_0_4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3714e84c099_0_4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7" name="Google Shape;547;g3714e84c099_0_4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g3714e84c099_0_4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0" name="Google Shape;560;g3714e84c099_0_4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g3714e84c099_0_50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" name="Google Shape;571;g3714e84c099_0_5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3714e84c099_0_5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2" name="Google Shape;582;g3714e84c099_0_5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g3714e84c099_0_5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3" name="Google Shape;593;g3714e84c099_0_5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g3714e84c099_0_5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" name="Google Shape;604;g3714e84c099_0_5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g3714e84c099_0_5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5" name="Google Shape;615;g3714e84c099_0_5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g3714e84c099_0_5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6" name="Google Shape;626;g3714e84c099_0_5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g3714e84c099_0_5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7" name="Google Shape;637;g3714e84c099_0_5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3714e84c099_0_4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8" name="Google Shape;648;g3714e84c099_0_4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g3714e84c099_0_44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47</a:t>
            </a:fld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6" name="Google Shape;65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7</a:t>
            </a:r>
            <a:endParaRPr sz="2800" b="1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06" name="Google Shape;106;p20"/>
          <p:cNvSpPr txBox="1"/>
          <p:nvPr/>
        </p:nvSpPr>
        <p:spPr>
          <a:xfrm>
            <a:off x="329274" y="5104250"/>
            <a:ext cx="6111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Architecture Pattern and Clean Code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47371A1-A530-B91A-AC49-664FE4963C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3EF4B8-5335-3636-E3EC-C177BB225B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8D18360-511D-BB9C-4E99-0C75A6172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E64B1F6-4EE6-1AE1-2606-68585D2EF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7785378-2CA7-759F-CEE9-8DC25D15B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81094B-CFD6-AA46-7A12-09D5091EF7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170067"/>
            <a:ext cx="6596444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A2F3171-FD71-F752-7422-0451CCAA8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CF44096-028A-1EDE-E23F-4302CC2E32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EFF7169-3356-34E0-FC5B-99CB8A077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59FA6E3-A477-91A8-D86F-424D6A01BC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1709779"/>
            <a:ext cx="6596444" cy="343844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C1AEE39-DEED-5851-B734-DBE76418D1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32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247" name="Google Shape;247;p32" title="Screenshot 2025-07-24 at 10.07.46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5350" y="583775"/>
            <a:ext cx="5521300" cy="569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3768E3F-78BB-099A-DC11-BCA7FB8CE5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69E1B49-E300-0FA2-2605-DC34B949D4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35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sp>
        <p:nvSpPr>
          <p:cNvPr id="283" name="Google Shape;283;p35"/>
          <p:cNvSpPr txBox="1"/>
          <p:nvPr/>
        </p:nvSpPr>
        <p:spPr>
          <a:xfrm>
            <a:off x="3203400" y="0"/>
            <a:ext cx="5938200" cy="65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abstract class UserView {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void updateUserName(String name);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}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class UserPresenter {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final UserView view;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UserPresenter(this.view);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void loadUser() {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  view.updateUserName("Ahmed");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}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}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class UserWidget extends StatelessWidget implements UserView {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String name = "";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late final presenter = UserPresenter(this);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@override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Widget build(BuildContext context) {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  presenter.loadUser();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  return Text(name);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}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@override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void updateUserName(String name) {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  this.name = name;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  }</a:t>
            </a:r>
            <a:endParaRPr sz="1300"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/>
              <a:t>}</a:t>
            </a:r>
            <a:endParaRPr sz="1300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6255892-6981-62C8-31FD-CD0240B620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4E1B473-0521-82DA-94AA-C00D8DBE09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38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19" name="Google Shape;319;p38" title="Screenshot 2025-07-24 at 10.12.02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91313" y="251013"/>
            <a:ext cx="5609376" cy="63559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A9A6762-9DCB-A8B3-5EF0-936BBDFCA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B5F93FE-3803-D708-EA85-24A1A79FB6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" name="Google Shape;353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41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55" name="Google Shape;355;p41" title="image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67675" y="214025"/>
            <a:ext cx="5056650" cy="64299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02D947B-44BD-E34F-67BD-8FD972F390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3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43"/>
          <p:cNvSpPr/>
          <p:nvPr/>
        </p:nvSpPr>
        <p:spPr>
          <a:xfrm>
            <a:off x="401974" y="1553201"/>
            <a:ext cx="10088400" cy="4870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43"/>
          <p:cNvSpPr txBox="1"/>
          <p:nvPr/>
        </p:nvSpPr>
        <p:spPr>
          <a:xfrm>
            <a:off x="1675976" y="1468531"/>
            <a:ext cx="841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D3956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77" name="Google Shape;377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43"/>
          <p:cNvSpPr txBox="1"/>
          <p:nvPr/>
        </p:nvSpPr>
        <p:spPr>
          <a:xfrm>
            <a:off x="882495" y="546636"/>
            <a:ext cx="10353900" cy="9705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Architecture Pattern</a:t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3"/>
          <p:cNvSpPr txBox="1"/>
          <p:nvPr/>
        </p:nvSpPr>
        <p:spPr>
          <a:xfrm>
            <a:off x="804475" y="1736525"/>
            <a:ext cx="9610500" cy="37206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380" name="Google Shape;380;p43"/>
          <p:cNvSpPr txBox="1"/>
          <p:nvPr/>
        </p:nvSpPr>
        <p:spPr>
          <a:xfrm>
            <a:off x="573050" y="5133330"/>
            <a:ext cx="10972800" cy="12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Lustria"/>
              <a:buNone/>
            </a:pPr>
            <a:endParaRPr sz="3200" b="0" i="0" u="none" strike="noStrike" cap="non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1" name="Google Shape;381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1850" y="3824900"/>
            <a:ext cx="6998448" cy="3053176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43"/>
          <p:cNvSpPr txBox="1"/>
          <p:nvPr/>
        </p:nvSpPr>
        <p:spPr>
          <a:xfrm>
            <a:off x="731050" y="2077125"/>
            <a:ext cx="7971900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</a:rPr>
              <a:t>Clean Architecture Folder </a:t>
            </a:r>
            <a:endParaRPr sz="18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400"/>
              </a:spcAft>
              <a:buNone/>
            </a:pPr>
            <a:r>
              <a:rPr lang="en-US" sz="1800" b="1">
                <a:solidFill>
                  <a:schemeClr val="dk1"/>
                </a:solidFill>
              </a:rPr>
              <a:t>Structure</a:t>
            </a:r>
            <a:endParaRPr sz="2600" b="1">
              <a:solidFill>
                <a:schemeClr val="dk1"/>
              </a:solidFill>
            </a:endParaRPr>
          </a:p>
        </p:txBody>
      </p:sp>
      <p:pic>
        <p:nvPicPr>
          <p:cNvPr id="383" name="Google Shape;383;p43" title="Screenshot 2025-07-24 at 10.16.27 AM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89163" y="1837813"/>
            <a:ext cx="4797825" cy="4416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44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sp>
        <p:nvSpPr>
          <p:cNvPr id="391" name="Google Shape;391;p44"/>
          <p:cNvSpPr txBox="1"/>
          <p:nvPr/>
        </p:nvSpPr>
        <p:spPr>
          <a:xfrm>
            <a:off x="2187600" y="2113800"/>
            <a:ext cx="7816800" cy="26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final loginProvider = Provider((ref) =&gt; LoginUseCase(ref.read(authRepoProvider)));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class LoginUseCase {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final AuthRepository repo;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LoginUseCase(this.repo);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Future&lt;User&gt; execute(String email, String pwd) {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  return repo.login(email, pwd);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}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}</a:t>
            </a:r>
            <a:endParaRPr b="1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397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45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sp>
        <p:nvSpPr>
          <p:cNvPr id="399" name="Google Shape;399;p45"/>
          <p:cNvSpPr txBox="1"/>
          <p:nvPr/>
        </p:nvSpPr>
        <p:spPr>
          <a:xfrm>
            <a:off x="2503425" y="624900"/>
            <a:ext cx="8460300" cy="51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final loginNotifierProvider = StateNotifierProvider&lt;LoginNotifier, AsyncValue&lt;User&gt;&gt;((ref) {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final loginUseCase = ref.read(loginProvider);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return LoginNotifier(loginUseCase);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});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class LoginNotifier extends StateNotifier&lt;AsyncValue&lt;User&gt;&gt; {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final LoginUseCase useCase;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LoginNotifier(this.useCase) : super(const AsyncValue.data(User.empty()));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Future&lt;void&gt; login(String email, String pwd) async {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  state = const AsyncValue.loading();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  try {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    final user = await useCase.execute(email, pwd);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    state = AsyncValue.data(user);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  } catch (e, st) {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    state = AsyncValue.error(e, st);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  }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  }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}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33F0733-1A2F-4ECF-D8AB-D452069CC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0029CC3-9D17-90D2-3BDB-A50386667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6AAA4438-84C4-C191-DDD7-6036B76551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49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sp>
        <p:nvSpPr>
          <p:cNvPr id="450" name="Google Shape;450;p49"/>
          <p:cNvSpPr txBox="1"/>
          <p:nvPr/>
        </p:nvSpPr>
        <p:spPr>
          <a:xfrm>
            <a:off x="2503425" y="173725"/>
            <a:ext cx="8460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400"/>
              </a:spcAft>
              <a:buNone/>
            </a:pPr>
            <a:r>
              <a:rPr lang="en-US" sz="1600" b="1">
                <a:solidFill>
                  <a:schemeClr val="dk1"/>
                </a:solidFill>
              </a:rPr>
              <a:t>Using Provider in MVVM</a:t>
            </a:r>
            <a:endParaRPr sz="1700" b="1"/>
          </a:p>
        </p:txBody>
      </p:sp>
      <p:sp>
        <p:nvSpPr>
          <p:cNvPr id="451" name="Google Shape;451;p49"/>
          <p:cNvSpPr txBox="1"/>
          <p:nvPr/>
        </p:nvSpPr>
        <p:spPr>
          <a:xfrm>
            <a:off x="1173075" y="1018275"/>
            <a:ext cx="10501200" cy="56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final </a:t>
            </a:r>
            <a:r>
              <a:rPr lang="en-US" b="1" dirty="0" err="1"/>
              <a:t>counterProvider</a:t>
            </a:r>
            <a:r>
              <a:rPr lang="en-US" b="1" dirty="0"/>
              <a:t> = </a:t>
            </a:r>
            <a:r>
              <a:rPr lang="en-US" b="1" dirty="0" err="1"/>
              <a:t>ChangeNotifierProvider</a:t>
            </a:r>
            <a:r>
              <a:rPr lang="en-US" b="1" dirty="0"/>
              <a:t>((_) =&gt; </a:t>
            </a:r>
            <a:r>
              <a:rPr lang="en-US" b="1" dirty="0" err="1"/>
              <a:t>CounterViewModel</a:t>
            </a:r>
            <a:r>
              <a:rPr lang="en-US" b="1" dirty="0"/>
              <a:t>());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class </a:t>
            </a:r>
            <a:r>
              <a:rPr lang="en-US" b="1" dirty="0" err="1"/>
              <a:t>CounterViewModel</a:t>
            </a:r>
            <a:r>
              <a:rPr lang="en-US" b="1" dirty="0"/>
              <a:t> extends </a:t>
            </a:r>
            <a:r>
              <a:rPr lang="en-US" b="1" dirty="0" err="1"/>
              <a:t>ChangeNotifier</a:t>
            </a:r>
            <a:r>
              <a:rPr lang="en-US" b="1" dirty="0"/>
              <a:t> {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int count = 0;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void increment() {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count++;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</a:t>
            </a:r>
            <a:r>
              <a:rPr lang="en-US" b="1" dirty="0" err="1"/>
              <a:t>notifyListeners</a:t>
            </a:r>
            <a:r>
              <a:rPr lang="en-US" b="1" dirty="0"/>
              <a:t>();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}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}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class </a:t>
            </a:r>
            <a:r>
              <a:rPr lang="en-US" b="1" dirty="0" err="1"/>
              <a:t>CounterView</a:t>
            </a:r>
            <a:r>
              <a:rPr lang="en-US" b="1" dirty="0"/>
              <a:t> extends </a:t>
            </a:r>
            <a:r>
              <a:rPr lang="en-US" b="1" dirty="0" err="1"/>
              <a:t>StatelessWidget</a:t>
            </a:r>
            <a:r>
              <a:rPr lang="en-US" b="1" dirty="0"/>
              <a:t> {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@override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Widget build(</a:t>
            </a:r>
            <a:r>
              <a:rPr lang="en-US" b="1" dirty="0" err="1"/>
              <a:t>BuildContext</a:t>
            </a:r>
            <a:r>
              <a:rPr lang="en-US" b="1" dirty="0"/>
              <a:t> context) {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final </a:t>
            </a:r>
            <a:r>
              <a:rPr lang="en-US" b="1" dirty="0" err="1"/>
              <a:t>vm</a:t>
            </a:r>
            <a:r>
              <a:rPr lang="en-US" b="1" dirty="0"/>
              <a:t> = </a:t>
            </a:r>
            <a:r>
              <a:rPr lang="en-US" b="1" dirty="0" err="1"/>
              <a:t>context.watch</a:t>
            </a:r>
            <a:r>
              <a:rPr lang="en-US" b="1" dirty="0"/>
              <a:t>&lt;</a:t>
            </a:r>
            <a:r>
              <a:rPr lang="en-US" b="1" dirty="0" err="1"/>
              <a:t>CounterViewModel</a:t>
            </a:r>
            <a:r>
              <a:rPr lang="en-US" b="1" dirty="0"/>
              <a:t>&gt;();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return Column(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  children: [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    Text('${</a:t>
            </a:r>
            <a:r>
              <a:rPr lang="en-US" b="1" dirty="0" err="1"/>
              <a:t>vm.count</a:t>
            </a:r>
            <a:r>
              <a:rPr lang="en-US" b="1" dirty="0"/>
              <a:t>}'),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    </a:t>
            </a:r>
            <a:r>
              <a:rPr lang="en-US" b="1" dirty="0" err="1"/>
              <a:t>ElevatedButton</a:t>
            </a:r>
            <a:r>
              <a:rPr lang="en-US" b="1" dirty="0"/>
              <a:t>(</a:t>
            </a:r>
            <a:r>
              <a:rPr lang="en-US" b="1" dirty="0" err="1"/>
              <a:t>onPressed</a:t>
            </a:r>
            <a:r>
              <a:rPr lang="en-US" b="1" dirty="0"/>
              <a:t>: </a:t>
            </a:r>
            <a:r>
              <a:rPr lang="en-US" b="1" dirty="0" err="1"/>
              <a:t>vm.increment</a:t>
            </a:r>
            <a:r>
              <a:rPr lang="en-US" b="1" dirty="0"/>
              <a:t>, child: Text('Add')),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  ],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  );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  }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}</a:t>
            </a:r>
            <a:endParaRPr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0F9EC59-BEAF-AC8E-90B8-0759762C20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DED96CF-FA74-287B-DA20-3CEF0746D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819B3F7-F1F9-C07A-EAFD-66D26378C2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2141BB8-4666-121B-75A2-65EA347D6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54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54"/>
          <p:cNvSpPr/>
          <p:nvPr/>
        </p:nvSpPr>
        <p:spPr>
          <a:xfrm>
            <a:off x="401974" y="1553201"/>
            <a:ext cx="10088400" cy="4870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800">
              <a:solidFill>
                <a:schemeClr val="dk1"/>
              </a:solidFill>
            </a:endParaRPr>
          </a:p>
        </p:txBody>
      </p:sp>
      <p:sp>
        <p:nvSpPr>
          <p:cNvPr id="515" name="Google Shape;515;p54"/>
          <p:cNvSpPr txBox="1"/>
          <p:nvPr/>
        </p:nvSpPr>
        <p:spPr>
          <a:xfrm>
            <a:off x="1675976" y="1468531"/>
            <a:ext cx="841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D3956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516" name="Google Shape;516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517" name="Google Shape;517;p54"/>
          <p:cNvSpPr txBox="1"/>
          <p:nvPr/>
        </p:nvSpPr>
        <p:spPr>
          <a:xfrm>
            <a:off x="882495" y="546636"/>
            <a:ext cx="10353900" cy="9705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Architecture Pattern</a:t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8" name="Google Shape;518;p54"/>
          <p:cNvSpPr txBox="1"/>
          <p:nvPr/>
        </p:nvSpPr>
        <p:spPr>
          <a:xfrm>
            <a:off x="573050" y="5133330"/>
            <a:ext cx="10972800" cy="12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Lustria"/>
              <a:buNone/>
            </a:pPr>
            <a:endParaRPr sz="3200" b="0" i="0" u="none" strike="noStrike" cap="non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9" name="Google Shape;519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1850" y="3824900"/>
            <a:ext cx="6998448" cy="305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5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90134" y="5305355"/>
            <a:ext cx="1118049" cy="1118049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54"/>
          <p:cNvSpPr txBox="1"/>
          <p:nvPr/>
        </p:nvSpPr>
        <p:spPr>
          <a:xfrm>
            <a:off x="731050" y="1736525"/>
            <a:ext cx="7971900" cy="75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3700" b="1">
              <a:solidFill>
                <a:schemeClr val="dk1"/>
              </a:solidFill>
            </a:endParaRPr>
          </a:p>
        </p:txBody>
      </p:sp>
      <p:sp>
        <p:nvSpPr>
          <p:cNvPr id="523" name="Google Shape;523;p54"/>
          <p:cNvSpPr txBox="1"/>
          <p:nvPr/>
        </p:nvSpPr>
        <p:spPr>
          <a:xfrm>
            <a:off x="573050" y="1618050"/>
            <a:ext cx="3000000" cy="6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400"/>
              </a:spcAft>
              <a:buNone/>
            </a:pPr>
            <a:r>
              <a:rPr lang="en-US" sz="1300" b="1"/>
              <a:t>Summary of Patterns</a:t>
            </a:r>
            <a:endParaRPr sz="1300" b="1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AA417E1-0617-4C64-15DF-CD9FE6D768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495" y="2232905"/>
            <a:ext cx="7126842" cy="4157832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0" name="Google Shape;530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CF37D37-76A5-794A-4F49-AFE78EC6D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2799" y="2170067"/>
            <a:ext cx="6846401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60A4FAC-95AC-60BA-BB60-7CF785095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8154F3C-61D1-0A57-A8CE-BF2A801CC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9B63488-26CC-19BC-CA34-91B77B3A31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597"/>
            <a:ext cx="12192000" cy="650480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F01D1BB-B541-3C5C-7261-5E899363CE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597"/>
            <a:ext cx="12192000" cy="650480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B50C858-8098-14FF-614C-D804A8C5F4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597"/>
            <a:ext cx="12192000" cy="6504805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08143D0-B853-BEA4-EBAC-0D57985E7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597"/>
            <a:ext cx="12192000" cy="6504805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B7C68CA-E61D-B790-C648-E4AD412CE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597"/>
            <a:ext cx="12192000" cy="6504805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1109A25-976F-0905-C183-E57E705001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597"/>
            <a:ext cx="12192000" cy="6504805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E5BAA51-27F6-D65E-98F1-C272521AC7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597"/>
            <a:ext cx="12192000" cy="6504805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F697AB8-A06D-8465-850F-4E6A92BA0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597"/>
            <a:ext cx="12192000" cy="6504805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2" name="Google Shape;652;p6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653" name="Google Shape;653;p66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00FE19-DB1F-7C47-F994-AC40BB29A2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8" name="Google Shape;658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67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67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661" name="Google Shape;661;p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p67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3" name="Google Shape;663;p67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A7BCEE3-0EAC-41A5-B2C6-CCF10E7518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26EED6-78D0-4D6A-85AA-06FDA21EC6F0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DFE6227F-1CE3-459F-90BC-D009509518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451</Words>
  <Application>Microsoft Office PowerPoint</Application>
  <PresentationFormat>Widescreen</PresentationFormat>
  <Paragraphs>104</Paragraphs>
  <Slides>48</Slides>
  <Notes>48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Alexandria</vt:lpstr>
      <vt:lpstr>Chivo</vt:lpstr>
      <vt:lpstr>Calibri</vt:lpstr>
      <vt:lpstr>Arial</vt:lpstr>
      <vt:lpstr>Lustria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Al-klzlee</cp:lastModifiedBy>
  <cp:revision>4</cp:revision>
  <dcterms:modified xsi:type="dcterms:W3CDTF">2025-07-25T14:04:51Z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