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8.xml" ContentType="application/vnd.openxmlformats-officedocument.presentationml.tags+xml"/>
  <Override PartName="/ppt/notesSlides/notesSlide11.xml" ContentType="application/vnd.openxmlformats-officedocument.presentationml.notesSlide+xml"/>
  <Override PartName="/ppt/tags/tag9.xml" ContentType="application/vnd.openxmlformats-officedocument.presentationml.tags+xml"/>
  <Override PartName="/ppt/notesSlides/notesSlide12.xml" ContentType="application/vnd.openxmlformats-officedocument.presentationml.notesSlide+xml"/>
  <Override PartName="/ppt/tags/tag10.xml" ContentType="application/vnd.openxmlformats-officedocument.presentationml.tags+xml"/>
  <Override PartName="/ppt/notesSlides/notesSlide13.xml" ContentType="application/vnd.openxmlformats-officedocument.presentationml.notesSlide+xml"/>
  <Override PartName="/ppt/tags/tag11.xml" ContentType="application/vnd.openxmlformats-officedocument.presentationml.tags+xml"/>
  <Override PartName="/ppt/notesSlides/notesSlide14.xml" ContentType="application/vnd.openxmlformats-officedocument.presentationml.notesSlide+xml"/>
  <Override PartName="/ppt/tags/tag12.xml" ContentType="application/vnd.openxmlformats-officedocument.presentationml.tags+xml"/>
  <Override PartName="/ppt/notesSlides/notesSlide15.xml" ContentType="application/vnd.openxmlformats-officedocument.presentationml.notesSlide+xml"/>
  <Override PartName="/ppt/tags/tag13.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14.xml" ContentType="application/vnd.openxmlformats-officedocument.presentationml.tags+xml"/>
  <Override PartName="/ppt/notesSlides/notesSlide18.xml" ContentType="application/vnd.openxmlformats-officedocument.presentationml.notesSlide+xml"/>
  <Override PartName="/ppt/tags/tag15.xml" ContentType="application/vnd.openxmlformats-officedocument.presentationml.tags+xml"/>
  <Override PartName="/ppt/notesSlides/notesSlide19.xml" ContentType="application/vnd.openxmlformats-officedocument.presentationml.notesSlide+xml"/>
  <Override PartName="/ppt/tags/tag16.xml" ContentType="application/vnd.openxmlformats-officedocument.presentationml.tags+xml"/>
  <Override PartName="/ppt/notesSlides/notesSlide20.xml" ContentType="application/vnd.openxmlformats-officedocument.presentationml.notesSlide+xml"/>
  <Override PartName="/ppt/tags/tag17.xml" ContentType="application/vnd.openxmlformats-officedocument.presentationml.tags+xml"/>
  <Override PartName="/ppt/notesSlides/notesSlide21.xml" ContentType="application/vnd.openxmlformats-officedocument.presentationml.notesSlide+xml"/>
  <Override PartName="/ppt/tags/tag18.xml" ContentType="application/vnd.openxmlformats-officedocument.presentationml.tags+xml"/>
  <Override PartName="/ppt/notesSlides/notesSlide22.xml" ContentType="application/vnd.openxmlformats-officedocument.presentationml.notesSlide+xml"/>
  <Override PartName="/ppt/tags/tag19.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20.xml" ContentType="application/vnd.openxmlformats-officedocument.presentationml.tags+xml"/>
  <Override PartName="/ppt/notesSlides/notesSlide25.xml" ContentType="application/vnd.openxmlformats-officedocument.presentationml.notesSlide+xml"/>
  <Override PartName="/ppt/tags/tag21.xml" ContentType="application/vnd.openxmlformats-officedocument.presentationml.tags+xml"/>
  <Override PartName="/ppt/notesSlides/notesSlide26.xml" ContentType="application/vnd.openxmlformats-officedocument.presentationml.notesSlide+xml"/>
  <Override PartName="/ppt/tags/tag22.xml" ContentType="application/vnd.openxmlformats-officedocument.presentationml.tags+xml"/>
  <Override PartName="/ppt/notesSlides/notesSlide27.xml" ContentType="application/vnd.openxmlformats-officedocument.presentationml.notesSlide+xml"/>
  <Override PartName="/ppt/tags/tag23.xml" ContentType="application/vnd.openxmlformats-officedocument.presentationml.tags+xml"/>
  <Override PartName="/ppt/notesSlides/notesSlide28.xml" ContentType="application/vnd.openxmlformats-officedocument.presentationml.notesSlide+xml"/>
  <Override PartName="/ppt/tags/tag24.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8" r:id="rId1"/>
  </p:sldMasterIdLst>
  <p:notesMasterIdLst>
    <p:notesMasterId r:id="rId43"/>
  </p:notesMasterIdLst>
  <p:sldIdLst>
    <p:sldId id="480" r:id="rId2"/>
    <p:sldId id="4369" r:id="rId3"/>
    <p:sldId id="4333" r:id="rId4"/>
    <p:sldId id="482" r:id="rId5"/>
    <p:sldId id="4362" r:id="rId6"/>
    <p:sldId id="4398" r:id="rId7"/>
    <p:sldId id="4396" r:id="rId8"/>
    <p:sldId id="4397" r:id="rId9"/>
    <p:sldId id="4399" r:id="rId10"/>
    <p:sldId id="4400" r:id="rId11"/>
    <p:sldId id="4401" r:id="rId12"/>
    <p:sldId id="4427" r:id="rId13"/>
    <p:sldId id="4410" r:id="rId14"/>
    <p:sldId id="4402" r:id="rId15"/>
    <p:sldId id="4403" r:id="rId16"/>
    <p:sldId id="4405" r:id="rId17"/>
    <p:sldId id="4404" r:id="rId18"/>
    <p:sldId id="4406" r:id="rId19"/>
    <p:sldId id="4407" r:id="rId20"/>
    <p:sldId id="4411" r:id="rId21"/>
    <p:sldId id="4423" r:id="rId22"/>
    <p:sldId id="4408" r:id="rId23"/>
    <p:sldId id="4426" r:id="rId24"/>
    <p:sldId id="4409" r:id="rId25"/>
    <p:sldId id="4412" r:id="rId26"/>
    <p:sldId id="4413" r:id="rId27"/>
    <p:sldId id="4414" r:id="rId28"/>
    <p:sldId id="4353" r:id="rId29"/>
    <p:sldId id="4415" r:id="rId30"/>
    <p:sldId id="4428" r:id="rId31"/>
    <p:sldId id="4371" r:id="rId32"/>
    <p:sldId id="4425" r:id="rId33"/>
    <p:sldId id="4429" r:id="rId34"/>
    <p:sldId id="4431" r:id="rId35"/>
    <p:sldId id="4432" r:id="rId36"/>
    <p:sldId id="4422" r:id="rId37"/>
    <p:sldId id="4416" r:id="rId38"/>
    <p:sldId id="4418" r:id="rId39"/>
    <p:sldId id="4419" r:id="rId40"/>
    <p:sldId id="4420" r:id="rId41"/>
    <p:sldId id="4421" r:id="rId42"/>
  </p:sldIdLst>
  <p:sldSz cx="18288000" cy="10287000"/>
  <p:notesSz cx="6858000" cy="9144000"/>
  <p:embeddedFontLst>
    <p:embeddedFont>
      <p:font typeface="Alexandria" pitchFamily="2" charset="-78"/>
      <p:regular r:id="rId44"/>
    </p:embeddedFont>
    <p:embeddedFont>
      <p:font typeface="Alexandria Bold" pitchFamily="2" charset="-78"/>
      <p:regular r:id="rId45"/>
      <p:bold r:id="rId46"/>
    </p:embeddedFont>
    <p:embeddedFont>
      <p:font typeface="Poppins Bold" pitchFamily="2" charset="77"/>
      <p:regular r:id="rId47"/>
      <p:bold r:id="rId48"/>
    </p:embeddedFont>
    <p:embeddedFont>
      <p:font typeface="Roboto Light" panose="02000000000000000000" pitchFamily="2" charset="0"/>
      <p:regular r:id="rId49"/>
      <p:italic r:id="rId50"/>
    </p:embeddedFont>
    <p:embeddedFont>
      <p:font typeface="Tajawal" panose="020F0502020204030204" pitchFamily="34" charset="0"/>
      <p:regular r:id="rId51"/>
      <p:bold r:id="rId52"/>
      <p:italic r:id="rId53"/>
      <p:boldItalic r:id="rId54"/>
    </p:embeddedFont>
    <p:embeddedFont>
      <p:font typeface="Times New Roman Bold" panose="020F0502020204030204" pitchFamily="34" charset="0"/>
      <p:regular r:id="rId55"/>
      <p:bold r:id="rId56"/>
      <p:italic r:id="rId57"/>
      <p:boldItalic r:id="rId5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9B7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229" autoAdjust="0"/>
    <p:restoredTop sz="94205" autoAdjust="0"/>
  </p:normalViewPr>
  <p:slideViewPr>
    <p:cSldViewPr>
      <p:cViewPr varScale="1">
        <p:scale>
          <a:sx n="41" d="100"/>
          <a:sy n="41" d="100"/>
        </p:scale>
        <p:origin x="232" y="20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4.fntdata"/><Relationship Id="rId50" Type="http://schemas.openxmlformats.org/officeDocument/2006/relationships/font" Target="fonts/font7.fntdata"/><Relationship Id="rId55" Type="http://schemas.openxmlformats.org/officeDocument/2006/relationships/font" Target="fonts/font12.fntdata"/><Relationship Id="rId63"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2.fntdata"/><Relationship Id="rId53" Type="http://schemas.openxmlformats.org/officeDocument/2006/relationships/font" Target="fonts/font10.fntdata"/><Relationship Id="rId58" Type="http://schemas.openxmlformats.org/officeDocument/2006/relationships/font" Target="fonts/font15.fntdata"/><Relationship Id="rId66" Type="http://schemas.openxmlformats.org/officeDocument/2006/relationships/customXml" Target="../customXml/item3.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font" Target="fonts/font5.fntdata"/><Relationship Id="rId56" Type="http://schemas.openxmlformats.org/officeDocument/2006/relationships/font" Target="fonts/font13.fntdata"/><Relationship Id="rId64" Type="http://schemas.openxmlformats.org/officeDocument/2006/relationships/customXml" Target="../customXml/item1.xml"/><Relationship Id="rId8" Type="http://schemas.openxmlformats.org/officeDocument/2006/relationships/slide" Target="slides/slide7.xml"/><Relationship Id="rId51" Type="http://schemas.openxmlformats.org/officeDocument/2006/relationships/font" Target="fonts/font8.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3.fntdata"/><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11.fntdata"/><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6.fntdata"/><Relationship Id="rId57" Type="http://schemas.openxmlformats.org/officeDocument/2006/relationships/font" Target="fonts/font14.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font" Target="fonts/font1.fntdata"/><Relationship Id="rId52" Type="http://schemas.openxmlformats.org/officeDocument/2006/relationships/font" Target="fonts/font9.fntdata"/><Relationship Id="rId60" Type="http://schemas.openxmlformats.org/officeDocument/2006/relationships/viewProps" Target="viewProps.xml"/><Relationship Id="rId65"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hmed Hassan" userId="47750a22-629f-416f-a96d-609d36c2ca96" providerId="ADAL" clId="{979F711C-3F23-57FD-A52E-3262B8A324AB}"/>
    <pc:docChg chg="delSld modSld">
      <pc:chgData name="Ahmed Hassan" userId="47750a22-629f-416f-a96d-609d36c2ca96" providerId="ADAL" clId="{979F711C-3F23-57FD-A52E-3262B8A324AB}" dt="2026-06-19T10:31:41.230" v="18" actId="2696"/>
      <pc:docMkLst>
        <pc:docMk/>
      </pc:docMkLst>
      <pc:sldChg chg="delSp modTransition modAnim">
        <pc:chgData name="Ahmed Hassan" userId="47750a22-629f-416f-a96d-609d36c2ca96" providerId="ADAL" clId="{979F711C-3F23-57FD-A52E-3262B8A324AB}" dt="2026-06-17T20:38:27.464" v="0"/>
        <pc:sldMkLst>
          <pc:docMk/>
          <pc:sldMk cId="0" sldId="480"/>
        </pc:sldMkLst>
      </pc:sldChg>
      <pc:sldChg chg="delSp modTransition modAnim">
        <pc:chgData name="Ahmed Hassan" userId="47750a22-629f-416f-a96d-609d36c2ca96" providerId="ADAL" clId="{979F711C-3F23-57FD-A52E-3262B8A324AB}" dt="2026-06-17T20:38:27.464" v="0"/>
        <pc:sldMkLst>
          <pc:docMk/>
          <pc:sldMk cId="3777544009" sldId="482"/>
        </pc:sldMkLst>
      </pc:sldChg>
      <pc:sldChg chg="delSp modTransition modAnim">
        <pc:chgData name="Ahmed Hassan" userId="47750a22-629f-416f-a96d-609d36c2ca96" providerId="ADAL" clId="{979F711C-3F23-57FD-A52E-3262B8A324AB}" dt="2026-06-17T20:38:27.464" v="0"/>
        <pc:sldMkLst>
          <pc:docMk/>
          <pc:sldMk cId="0" sldId="4333"/>
        </pc:sldMkLst>
      </pc:sldChg>
      <pc:sldChg chg="delSp modTransition modAnim">
        <pc:chgData name="Ahmed Hassan" userId="47750a22-629f-416f-a96d-609d36c2ca96" providerId="ADAL" clId="{979F711C-3F23-57FD-A52E-3262B8A324AB}" dt="2026-06-17T20:38:27.464" v="0"/>
        <pc:sldMkLst>
          <pc:docMk/>
          <pc:sldMk cId="4164739124" sldId="4353"/>
        </pc:sldMkLst>
      </pc:sldChg>
      <pc:sldChg chg="delSp modTransition modAnim">
        <pc:chgData name="Ahmed Hassan" userId="47750a22-629f-416f-a96d-609d36c2ca96" providerId="ADAL" clId="{979F711C-3F23-57FD-A52E-3262B8A324AB}" dt="2026-06-17T20:38:27.464" v="0"/>
        <pc:sldMkLst>
          <pc:docMk/>
          <pc:sldMk cId="1934314166" sldId="4362"/>
        </pc:sldMkLst>
      </pc:sldChg>
      <pc:sldChg chg="del modTransition">
        <pc:chgData name="Ahmed Hassan" userId="47750a22-629f-416f-a96d-609d36c2ca96" providerId="ADAL" clId="{979F711C-3F23-57FD-A52E-3262B8A324AB}" dt="2026-06-19T10:31:40.946" v="1" actId="2696"/>
        <pc:sldMkLst>
          <pc:docMk/>
          <pc:sldMk cId="708634338" sldId="4364"/>
        </pc:sldMkLst>
      </pc:sldChg>
      <pc:sldChg chg="delSp modTransition modAnim">
        <pc:chgData name="Ahmed Hassan" userId="47750a22-629f-416f-a96d-609d36c2ca96" providerId="ADAL" clId="{979F711C-3F23-57FD-A52E-3262B8A324AB}" dt="2026-06-17T20:38:27.464" v="0"/>
        <pc:sldMkLst>
          <pc:docMk/>
          <pc:sldMk cId="0" sldId="4369"/>
        </pc:sldMkLst>
      </pc:sldChg>
      <pc:sldChg chg="delSp modTransition modAnim">
        <pc:chgData name="Ahmed Hassan" userId="47750a22-629f-416f-a96d-609d36c2ca96" providerId="ADAL" clId="{979F711C-3F23-57FD-A52E-3262B8A324AB}" dt="2026-06-17T20:38:27.464" v="0"/>
        <pc:sldMkLst>
          <pc:docMk/>
          <pc:sldMk cId="625376456" sldId="4371"/>
        </pc:sldMkLst>
      </pc:sldChg>
      <pc:sldChg chg="del modTransition">
        <pc:chgData name="Ahmed Hassan" userId="47750a22-629f-416f-a96d-609d36c2ca96" providerId="ADAL" clId="{979F711C-3F23-57FD-A52E-3262B8A324AB}" dt="2026-06-19T10:31:40.965" v="2" actId="2696"/>
        <pc:sldMkLst>
          <pc:docMk/>
          <pc:sldMk cId="2484184421" sldId="4372"/>
        </pc:sldMkLst>
      </pc:sldChg>
      <pc:sldChg chg="del modTransition">
        <pc:chgData name="Ahmed Hassan" userId="47750a22-629f-416f-a96d-609d36c2ca96" providerId="ADAL" clId="{979F711C-3F23-57FD-A52E-3262B8A324AB}" dt="2026-06-19T10:31:41.196" v="15" actId="2696"/>
        <pc:sldMkLst>
          <pc:docMk/>
          <pc:sldMk cId="608776356" sldId="4374"/>
        </pc:sldMkLst>
      </pc:sldChg>
      <pc:sldChg chg="del modTransition">
        <pc:chgData name="Ahmed Hassan" userId="47750a22-629f-416f-a96d-609d36c2ca96" providerId="ADAL" clId="{979F711C-3F23-57FD-A52E-3262B8A324AB}" dt="2026-06-19T10:31:40.995" v="3" actId="2696"/>
        <pc:sldMkLst>
          <pc:docMk/>
          <pc:sldMk cId="4155735187" sldId="4375"/>
        </pc:sldMkLst>
      </pc:sldChg>
      <pc:sldChg chg="del modTransition">
        <pc:chgData name="Ahmed Hassan" userId="47750a22-629f-416f-a96d-609d36c2ca96" providerId="ADAL" clId="{979F711C-3F23-57FD-A52E-3262B8A324AB}" dt="2026-06-19T10:31:41.021" v="4" actId="2696"/>
        <pc:sldMkLst>
          <pc:docMk/>
          <pc:sldMk cId="319725993" sldId="4376"/>
        </pc:sldMkLst>
      </pc:sldChg>
      <pc:sldChg chg="del modTransition">
        <pc:chgData name="Ahmed Hassan" userId="47750a22-629f-416f-a96d-609d36c2ca96" providerId="ADAL" clId="{979F711C-3F23-57FD-A52E-3262B8A324AB}" dt="2026-06-19T10:31:41.115" v="10" actId="2696"/>
        <pc:sldMkLst>
          <pc:docMk/>
          <pc:sldMk cId="1453728920" sldId="4378"/>
        </pc:sldMkLst>
      </pc:sldChg>
      <pc:sldChg chg="del modTransition">
        <pc:chgData name="Ahmed Hassan" userId="47750a22-629f-416f-a96d-609d36c2ca96" providerId="ADAL" clId="{979F711C-3F23-57FD-A52E-3262B8A324AB}" dt="2026-06-19T10:31:41.068" v="6" actId="2696"/>
        <pc:sldMkLst>
          <pc:docMk/>
          <pc:sldMk cId="1596764900" sldId="4381"/>
        </pc:sldMkLst>
      </pc:sldChg>
      <pc:sldChg chg="del modTransition">
        <pc:chgData name="Ahmed Hassan" userId="47750a22-629f-416f-a96d-609d36c2ca96" providerId="ADAL" clId="{979F711C-3F23-57FD-A52E-3262B8A324AB}" dt="2026-06-19T10:31:41.131" v="11" actId="2696"/>
        <pc:sldMkLst>
          <pc:docMk/>
          <pc:sldMk cId="246710958" sldId="4382"/>
        </pc:sldMkLst>
      </pc:sldChg>
      <pc:sldChg chg="del modTransition">
        <pc:chgData name="Ahmed Hassan" userId="47750a22-629f-416f-a96d-609d36c2ca96" providerId="ADAL" clId="{979F711C-3F23-57FD-A52E-3262B8A324AB}" dt="2026-06-19T10:31:41.157" v="13" actId="2696"/>
        <pc:sldMkLst>
          <pc:docMk/>
          <pc:sldMk cId="1055407855" sldId="4383"/>
        </pc:sldMkLst>
      </pc:sldChg>
      <pc:sldChg chg="del modTransition">
        <pc:chgData name="Ahmed Hassan" userId="47750a22-629f-416f-a96d-609d36c2ca96" providerId="ADAL" clId="{979F711C-3F23-57FD-A52E-3262B8A324AB}" dt="2026-06-19T10:31:41.145" v="12" actId="2696"/>
        <pc:sldMkLst>
          <pc:docMk/>
          <pc:sldMk cId="3259873307" sldId="4384"/>
        </pc:sldMkLst>
      </pc:sldChg>
      <pc:sldChg chg="del modTransition">
        <pc:chgData name="Ahmed Hassan" userId="47750a22-629f-416f-a96d-609d36c2ca96" providerId="ADAL" clId="{979F711C-3F23-57FD-A52E-3262B8A324AB}" dt="2026-06-19T10:31:41.177" v="14" actId="2696"/>
        <pc:sldMkLst>
          <pc:docMk/>
          <pc:sldMk cId="4113989094" sldId="4385"/>
        </pc:sldMkLst>
      </pc:sldChg>
      <pc:sldChg chg="del modTransition">
        <pc:chgData name="Ahmed Hassan" userId="47750a22-629f-416f-a96d-609d36c2ca96" providerId="ADAL" clId="{979F711C-3F23-57FD-A52E-3262B8A324AB}" dt="2026-06-19T10:31:41.102" v="9" actId="2696"/>
        <pc:sldMkLst>
          <pc:docMk/>
          <pc:sldMk cId="2689697953" sldId="4386"/>
        </pc:sldMkLst>
      </pc:sldChg>
      <pc:sldChg chg="del modTransition">
        <pc:chgData name="Ahmed Hassan" userId="47750a22-629f-416f-a96d-609d36c2ca96" providerId="ADAL" clId="{979F711C-3F23-57FD-A52E-3262B8A324AB}" dt="2026-06-19T10:31:41.225" v="17" actId="2696"/>
        <pc:sldMkLst>
          <pc:docMk/>
          <pc:sldMk cId="4067334566" sldId="4390"/>
        </pc:sldMkLst>
      </pc:sldChg>
      <pc:sldChg chg="del modTransition">
        <pc:chgData name="Ahmed Hassan" userId="47750a22-629f-416f-a96d-609d36c2ca96" providerId="ADAL" clId="{979F711C-3F23-57FD-A52E-3262B8A324AB}" dt="2026-06-19T10:31:41.230" v="18" actId="2696"/>
        <pc:sldMkLst>
          <pc:docMk/>
          <pc:sldMk cId="1556139249" sldId="4391"/>
        </pc:sldMkLst>
      </pc:sldChg>
      <pc:sldChg chg="del modTransition">
        <pc:chgData name="Ahmed Hassan" userId="47750a22-629f-416f-a96d-609d36c2ca96" providerId="ADAL" clId="{979F711C-3F23-57FD-A52E-3262B8A324AB}" dt="2026-06-19T10:31:41.213" v="16" actId="2696"/>
        <pc:sldMkLst>
          <pc:docMk/>
          <pc:sldMk cId="4214938155" sldId="4392"/>
        </pc:sldMkLst>
      </pc:sldChg>
      <pc:sldChg chg="del modTransition">
        <pc:chgData name="Ahmed Hassan" userId="47750a22-629f-416f-a96d-609d36c2ca96" providerId="ADAL" clId="{979F711C-3F23-57FD-A52E-3262B8A324AB}" dt="2026-06-19T10:31:41.044" v="5" actId="2696"/>
        <pc:sldMkLst>
          <pc:docMk/>
          <pc:sldMk cId="3591995436" sldId="4393"/>
        </pc:sldMkLst>
      </pc:sldChg>
      <pc:sldChg chg="del modTransition">
        <pc:chgData name="Ahmed Hassan" userId="47750a22-629f-416f-a96d-609d36c2ca96" providerId="ADAL" clId="{979F711C-3F23-57FD-A52E-3262B8A324AB}" dt="2026-06-19T10:31:41.084" v="7" actId="2696"/>
        <pc:sldMkLst>
          <pc:docMk/>
          <pc:sldMk cId="2866317870" sldId="4394"/>
        </pc:sldMkLst>
      </pc:sldChg>
      <pc:sldChg chg="del modTransition">
        <pc:chgData name="Ahmed Hassan" userId="47750a22-629f-416f-a96d-609d36c2ca96" providerId="ADAL" clId="{979F711C-3F23-57FD-A52E-3262B8A324AB}" dt="2026-06-19T10:31:41.094" v="8" actId="2696"/>
        <pc:sldMkLst>
          <pc:docMk/>
          <pc:sldMk cId="4065766306" sldId="4395"/>
        </pc:sldMkLst>
      </pc:sldChg>
      <pc:sldChg chg="delSp modTransition modAnim">
        <pc:chgData name="Ahmed Hassan" userId="47750a22-629f-416f-a96d-609d36c2ca96" providerId="ADAL" clId="{979F711C-3F23-57FD-A52E-3262B8A324AB}" dt="2026-06-17T20:38:27.464" v="0"/>
        <pc:sldMkLst>
          <pc:docMk/>
          <pc:sldMk cId="52365625" sldId="4396"/>
        </pc:sldMkLst>
      </pc:sldChg>
      <pc:sldChg chg="delSp modTransition modAnim">
        <pc:chgData name="Ahmed Hassan" userId="47750a22-629f-416f-a96d-609d36c2ca96" providerId="ADAL" clId="{979F711C-3F23-57FD-A52E-3262B8A324AB}" dt="2026-06-17T20:38:27.464" v="0"/>
        <pc:sldMkLst>
          <pc:docMk/>
          <pc:sldMk cId="458745883" sldId="4397"/>
        </pc:sldMkLst>
      </pc:sldChg>
      <pc:sldChg chg="delSp modTransition modAnim">
        <pc:chgData name="Ahmed Hassan" userId="47750a22-629f-416f-a96d-609d36c2ca96" providerId="ADAL" clId="{979F711C-3F23-57FD-A52E-3262B8A324AB}" dt="2026-06-17T20:38:27.464" v="0"/>
        <pc:sldMkLst>
          <pc:docMk/>
          <pc:sldMk cId="3631480377" sldId="4398"/>
        </pc:sldMkLst>
      </pc:sldChg>
      <pc:sldChg chg="delSp modTransition modAnim">
        <pc:chgData name="Ahmed Hassan" userId="47750a22-629f-416f-a96d-609d36c2ca96" providerId="ADAL" clId="{979F711C-3F23-57FD-A52E-3262B8A324AB}" dt="2026-06-17T20:38:27.464" v="0"/>
        <pc:sldMkLst>
          <pc:docMk/>
          <pc:sldMk cId="2961565305" sldId="4399"/>
        </pc:sldMkLst>
      </pc:sldChg>
      <pc:sldChg chg="delSp modTransition modAnim">
        <pc:chgData name="Ahmed Hassan" userId="47750a22-629f-416f-a96d-609d36c2ca96" providerId="ADAL" clId="{979F711C-3F23-57FD-A52E-3262B8A324AB}" dt="2026-06-17T20:38:27.464" v="0"/>
        <pc:sldMkLst>
          <pc:docMk/>
          <pc:sldMk cId="2979008781" sldId="4400"/>
        </pc:sldMkLst>
      </pc:sldChg>
      <pc:sldChg chg="delSp modTransition modAnim">
        <pc:chgData name="Ahmed Hassan" userId="47750a22-629f-416f-a96d-609d36c2ca96" providerId="ADAL" clId="{979F711C-3F23-57FD-A52E-3262B8A324AB}" dt="2026-06-17T20:38:27.464" v="0"/>
        <pc:sldMkLst>
          <pc:docMk/>
          <pc:sldMk cId="767541805" sldId="4401"/>
        </pc:sldMkLst>
      </pc:sldChg>
      <pc:sldChg chg="delSp modTransition modAnim">
        <pc:chgData name="Ahmed Hassan" userId="47750a22-629f-416f-a96d-609d36c2ca96" providerId="ADAL" clId="{979F711C-3F23-57FD-A52E-3262B8A324AB}" dt="2026-06-17T20:38:27.464" v="0"/>
        <pc:sldMkLst>
          <pc:docMk/>
          <pc:sldMk cId="4259185744" sldId="4402"/>
        </pc:sldMkLst>
      </pc:sldChg>
      <pc:sldChg chg="delSp modTransition modAnim">
        <pc:chgData name="Ahmed Hassan" userId="47750a22-629f-416f-a96d-609d36c2ca96" providerId="ADAL" clId="{979F711C-3F23-57FD-A52E-3262B8A324AB}" dt="2026-06-17T20:38:27.464" v="0"/>
        <pc:sldMkLst>
          <pc:docMk/>
          <pc:sldMk cId="2881095090" sldId="4403"/>
        </pc:sldMkLst>
      </pc:sldChg>
      <pc:sldChg chg="delSp modTransition modAnim">
        <pc:chgData name="Ahmed Hassan" userId="47750a22-629f-416f-a96d-609d36c2ca96" providerId="ADAL" clId="{979F711C-3F23-57FD-A52E-3262B8A324AB}" dt="2026-06-17T20:38:27.464" v="0"/>
        <pc:sldMkLst>
          <pc:docMk/>
          <pc:sldMk cId="1773968051" sldId="4404"/>
        </pc:sldMkLst>
      </pc:sldChg>
      <pc:sldChg chg="delSp modTransition modAnim">
        <pc:chgData name="Ahmed Hassan" userId="47750a22-629f-416f-a96d-609d36c2ca96" providerId="ADAL" clId="{979F711C-3F23-57FD-A52E-3262B8A324AB}" dt="2026-06-17T20:38:27.464" v="0"/>
        <pc:sldMkLst>
          <pc:docMk/>
          <pc:sldMk cId="1244678523" sldId="4405"/>
        </pc:sldMkLst>
      </pc:sldChg>
      <pc:sldChg chg="delSp modTransition modAnim">
        <pc:chgData name="Ahmed Hassan" userId="47750a22-629f-416f-a96d-609d36c2ca96" providerId="ADAL" clId="{979F711C-3F23-57FD-A52E-3262B8A324AB}" dt="2026-06-17T20:38:27.464" v="0"/>
        <pc:sldMkLst>
          <pc:docMk/>
          <pc:sldMk cId="1423194165" sldId="4406"/>
        </pc:sldMkLst>
      </pc:sldChg>
      <pc:sldChg chg="delSp modTransition modAnim">
        <pc:chgData name="Ahmed Hassan" userId="47750a22-629f-416f-a96d-609d36c2ca96" providerId="ADAL" clId="{979F711C-3F23-57FD-A52E-3262B8A324AB}" dt="2026-06-17T20:38:27.464" v="0"/>
        <pc:sldMkLst>
          <pc:docMk/>
          <pc:sldMk cId="1035951665" sldId="4407"/>
        </pc:sldMkLst>
      </pc:sldChg>
      <pc:sldChg chg="delSp modTransition modAnim">
        <pc:chgData name="Ahmed Hassan" userId="47750a22-629f-416f-a96d-609d36c2ca96" providerId="ADAL" clId="{979F711C-3F23-57FD-A52E-3262B8A324AB}" dt="2026-06-17T20:38:27.464" v="0"/>
        <pc:sldMkLst>
          <pc:docMk/>
          <pc:sldMk cId="382377539" sldId="4408"/>
        </pc:sldMkLst>
      </pc:sldChg>
      <pc:sldChg chg="delSp modTransition modAnim">
        <pc:chgData name="Ahmed Hassan" userId="47750a22-629f-416f-a96d-609d36c2ca96" providerId="ADAL" clId="{979F711C-3F23-57FD-A52E-3262B8A324AB}" dt="2026-06-17T20:38:27.464" v="0"/>
        <pc:sldMkLst>
          <pc:docMk/>
          <pc:sldMk cId="2104903558" sldId="4409"/>
        </pc:sldMkLst>
      </pc:sldChg>
      <pc:sldChg chg="delSp modTransition modAnim">
        <pc:chgData name="Ahmed Hassan" userId="47750a22-629f-416f-a96d-609d36c2ca96" providerId="ADAL" clId="{979F711C-3F23-57FD-A52E-3262B8A324AB}" dt="2026-06-17T20:38:27.464" v="0"/>
        <pc:sldMkLst>
          <pc:docMk/>
          <pc:sldMk cId="4160677497" sldId="4410"/>
        </pc:sldMkLst>
      </pc:sldChg>
      <pc:sldChg chg="delSp modTransition modAnim">
        <pc:chgData name="Ahmed Hassan" userId="47750a22-629f-416f-a96d-609d36c2ca96" providerId="ADAL" clId="{979F711C-3F23-57FD-A52E-3262B8A324AB}" dt="2026-06-17T20:38:27.464" v="0"/>
        <pc:sldMkLst>
          <pc:docMk/>
          <pc:sldMk cId="1419385735" sldId="4411"/>
        </pc:sldMkLst>
      </pc:sldChg>
      <pc:sldChg chg="delSp modTransition modAnim">
        <pc:chgData name="Ahmed Hassan" userId="47750a22-629f-416f-a96d-609d36c2ca96" providerId="ADAL" clId="{979F711C-3F23-57FD-A52E-3262B8A324AB}" dt="2026-06-17T20:38:27.464" v="0"/>
        <pc:sldMkLst>
          <pc:docMk/>
          <pc:sldMk cId="4284340245" sldId="4412"/>
        </pc:sldMkLst>
      </pc:sldChg>
      <pc:sldChg chg="delSp modTransition modAnim">
        <pc:chgData name="Ahmed Hassan" userId="47750a22-629f-416f-a96d-609d36c2ca96" providerId="ADAL" clId="{979F711C-3F23-57FD-A52E-3262B8A324AB}" dt="2026-06-17T20:38:27.464" v="0"/>
        <pc:sldMkLst>
          <pc:docMk/>
          <pc:sldMk cId="4069659130" sldId="4413"/>
        </pc:sldMkLst>
      </pc:sldChg>
      <pc:sldChg chg="delSp modTransition modAnim">
        <pc:chgData name="Ahmed Hassan" userId="47750a22-629f-416f-a96d-609d36c2ca96" providerId="ADAL" clId="{979F711C-3F23-57FD-A52E-3262B8A324AB}" dt="2026-06-17T20:38:27.464" v="0"/>
        <pc:sldMkLst>
          <pc:docMk/>
          <pc:sldMk cId="419439489" sldId="4414"/>
        </pc:sldMkLst>
      </pc:sldChg>
      <pc:sldChg chg="delSp modTransition modAnim">
        <pc:chgData name="Ahmed Hassan" userId="47750a22-629f-416f-a96d-609d36c2ca96" providerId="ADAL" clId="{979F711C-3F23-57FD-A52E-3262B8A324AB}" dt="2026-06-17T20:38:27.464" v="0"/>
        <pc:sldMkLst>
          <pc:docMk/>
          <pc:sldMk cId="3889977754" sldId="4415"/>
        </pc:sldMkLst>
      </pc:sldChg>
      <pc:sldChg chg="delSp modTransition modAnim">
        <pc:chgData name="Ahmed Hassan" userId="47750a22-629f-416f-a96d-609d36c2ca96" providerId="ADAL" clId="{979F711C-3F23-57FD-A52E-3262B8A324AB}" dt="2026-06-17T20:38:27.464" v="0"/>
        <pc:sldMkLst>
          <pc:docMk/>
          <pc:sldMk cId="1741306262" sldId="4416"/>
        </pc:sldMkLst>
      </pc:sldChg>
      <pc:sldChg chg="delSp modTransition modAnim">
        <pc:chgData name="Ahmed Hassan" userId="47750a22-629f-416f-a96d-609d36c2ca96" providerId="ADAL" clId="{979F711C-3F23-57FD-A52E-3262B8A324AB}" dt="2026-06-17T20:38:27.464" v="0"/>
        <pc:sldMkLst>
          <pc:docMk/>
          <pc:sldMk cId="4248498993" sldId="4418"/>
        </pc:sldMkLst>
      </pc:sldChg>
      <pc:sldChg chg="delSp modTransition modAnim">
        <pc:chgData name="Ahmed Hassan" userId="47750a22-629f-416f-a96d-609d36c2ca96" providerId="ADAL" clId="{979F711C-3F23-57FD-A52E-3262B8A324AB}" dt="2026-06-17T20:38:27.464" v="0"/>
        <pc:sldMkLst>
          <pc:docMk/>
          <pc:sldMk cId="2986880402" sldId="4419"/>
        </pc:sldMkLst>
      </pc:sldChg>
      <pc:sldChg chg="delSp modTransition modAnim">
        <pc:chgData name="Ahmed Hassan" userId="47750a22-629f-416f-a96d-609d36c2ca96" providerId="ADAL" clId="{979F711C-3F23-57FD-A52E-3262B8A324AB}" dt="2026-06-17T20:38:27.464" v="0"/>
        <pc:sldMkLst>
          <pc:docMk/>
          <pc:sldMk cId="2346623831" sldId="4420"/>
        </pc:sldMkLst>
      </pc:sldChg>
      <pc:sldChg chg="delSp modTransition modAnim">
        <pc:chgData name="Ahmed Hassan" userId="47750a22-629f-416f-a96d-609d36c2ca96" providerId="ADAL" clId="{979F711C-3F23-57FD-A52E-3262B8A324AB}" dt="2026-06-17T20:38:27.464" v="0"/>
        <pc:sldMkLst>
          <pc:docMk/>
          <pc:sldMk cId="2561952016" sldId="4421"/>
        </pc:sldMkLst>
      </pc:sldChg>
      <pc:sldChg chg="delSp modTransition modAnim">
        <pc:chgData name="Ahmed Hassan" userId="47750a22-629f-416f-a96d-609d36c2ca96" providerId="ADAL" clId="{979F711C-3F23-57FD-A52E-3262B8A324AB}" dt="2026-06-17T20:38:27.464" v="0"/>
        <pc:sldMkLst>
          <pc:docMk/>
          <pc:sldMk cId="557214878" sldId="4422"/>
        </pc:sldMkLst>
      </pc:sldChg>
      <pc:sldChg chg="delSp modTransition modAnim">
        <pc:chgData name="Ahmed Hassan" userId="47750a22-629f-416f-a96d-609d36c2ca96" providerId="ADAL" clId="{979F711C-3F23-57FD-A52E-3262B8A324AB}" dt="2026-06-17T20:38:27.464" v="0"/>
        <pc:sldMkLst>
          <pc:docMk/>
          <pc:sldMk cId="2404455683" sldId="4423"/>
        </pc:sldMkLst>
      </pc:sldChg>
      <pc:sldChg chg="delSp modTransition modAnim">
        <pc:chgData name="Ahmed Hassan" userId="47750a22-629f-416f-a96d-609d36c2ca96" providerId="ADAL" clId="{979F711C-3F23-57FD-A52E-3262B8A324AB}" dt="2026-06-17T20:38:27.464" v="0"/>
        <pc:sldMkLst>
          <pc:docMk/>
          <pc:sldMk cId="3451669425" sldId="4425"/>
        </pc:sldMkLst>
      </pc:sldChg>
      <pc:sldChg chg="delSp modTransition modAnim">
        <pc:chgData name="Ahmed Hassan" userId="47750a22-629f-416f-a96d-609d36c2ca96" providerId="ADAL" clId="{979F711C-3F23-57FD-A52E-3262B8A324AB}" dt="2026-06-17T20:38:27.464" v="0"/>
        <pc:sldMkLst>
          <pc:docMk/>
          <pc:sldMk cId="334010527" sldId="4426"/>
        </pc:sldMkLst>
      </pc:sldChg>
      <pc:sldChg chg="delSp modTransition modAnim">
        <pc:chgData name="Ahmed Hassan" userId="47750a22-629f-416f-a96d-609d36c2ca96" providerId="ADAL" clId="{979F711C-3F23-57FD-A52E-3262B8A324AB}" dt="2026-06-17T20:38:27.464" v="0"/>
        <pc:sldMkLst>
          <pc:docMk/>
          <pc:sldMk cId="267176681" sldId="4427"/>
        </pc:sldMkLst>
      </pc:sldChg>
      <pc:sldChg chg="delSp modTransition modAnim">
        <pc:chgData name="Ahmed Hassan" userId="47750a22-629f-416f-a96d-609d36c2ca96" providerId="ADAL" clId="{979F711C-3F23-57FD-A52E-3262B8A324AB}" dt="2026-06-17T20:38:27.464" v="0"/>
        <pc:sldMkLst>
          <pc:docMk/>
          <pc:sldMk cId="862285969" sldId="4428"/>
        </pc:sldMkLst>
      </pc:sldChg>
      <pc:sldChg chg="delSp modTransition modAnim">
        <pc:chgData name="Ahmed Hassan" userId="47750a22-629f-416f-a96d-609d36c2ca96" providerId="ADAL" clId="{979F711C-3F23-57FD-A52E-3262B8A324AB}" dt="2026-06-17T20:38:27.464" v="0"/>
        <pc:sldMkLst>
          <pc:docMk/>
          <pc:sldMk cId="1332805641" sldId="4429"/>
        </pc:sldMkLst>
      </pc:sldChg>
      <pc:sldChg chg="delSp modTransition modAnim">
        <pc:chgData name="Ahmed Hassan" userId="47750a22-629f-416f-a96d-609d36c2ca96" providerId="ADAL" clId="{979F711C-3F23-57FD-A52E-3262B8A324AB}" dt="2026-06-17T20:38:27.464" v="0"/>
        <pc:sldMkLst>
          <pc:docMk/>
          <pc:sldMk cId="993218546" sldId="4431"/>
        </pc:sldMkLst>
      </pc:sldChg>
      <pc:sldChg chg="delSp modTransition modAnim">
        <pc:chgData name="Ahmed Hassan" userId="47750a22-629f-416f-a96d-609d36c2ca96" providerId="ADAL" clId="{979F711C-3F23-57FD-A52E-3262B8A324AB}" dt="2026-06-17T20:38:27.464" v="0"/>
        <pc:sldMkLst>
          <pc:docMk/>
          <pc:sldMk cId="825382340" sldId="443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33B752-0E6E-1642-821F-781068BB08AB}" type="doc">
      <dgm:prSet loTypeId="urn:microsoft.com/office/officeart/2005/8/layout/hProcess11" loCatId="" qsTypeId="urn:microsoft.com/office/officeart/2005/8/quickstyle/simple1" qsCatId="simple" csTypeId="urn:microsoft.com/office/officeart/2005/8/colors/accent1_2" csCatId="accent1" phldr="1"/>
      <dgm:spPr/>
    </dgm:pt>
    <dgm:pt modelId="{DD091FD0-ECCF-0A41-AEF1-B9373D476800}">
      <dgm:prSet phldrT="[Text]" custT="1"/>
      <dgm:spPr/>
      <dgm:t>
        <a:bodyPr/>
        <a:lstStyle/>
        <a:p>
          <a:r>
            <a:rPr lang="en-US" sz="2800" dirty="0"/>
            <a:t>Connect Data</a:t>
          </a:r>
        </a:p>
      </dgm:t>
    </dgm:pt>
    <dgm:pt modelId="{B3CFF934-BE4A-A24F-9D9E-9555D2E9FA1E}" type="parTrans" cxnId="{CC4DFF50-A115-2C42-A43B-339F539CA11B}">
      <dgm:prSet/>
      <dgm:spPr/>
      <dgm:t>
        <a:bodyPr/>
        <a:lstStyle/>
        <a:p>
          <a:endParaRPr lang="en-US" sz="4000"/>
        </a:p>
      </dgm:t>
    </dgm:pt>
    <dgm:pt modelId="{0F6B02A6-E89C-9B45-ACF9-F5646C34E580}" type="sibTrans" cxnId="{CC4DFF50-A115-2C42-A43B-339F539CA11B}">
      <dgm:prSet/>
      <dgm:spPr/>
      <dgm:t>
        <a:bodyPr/>
        <a:lstStyle/>
        <a:p>
          <a:endParaRPr lang="en-US" sz="4000"/>
        </a:p>
      </dgm:t>
    </dgm:pt>
    <dgm:pt modelId="{29DE7446-F244-964F-AEF9-E52853E08B76}">
      <dgm:prSet phldrT="[Text]" custT="1"/>
      <dgm:spPr/>
      <dgm:t>
        <a:bodyPr/>
        <a:lstStyle/>
        <a:p>
          <a:r>
            <a:rPr lang="en-US" sz="2800" dirty="0"/>
            <a:t>Model Data</a:t>
          </a:r>
        </a:p>
      </dgm:t>
    </dgm:pt>
    <dgm:pt modelId="{34E4558F-D17C-424F-A412-2CED33B5F5D2}" type="parTrans" cxnId="{7F51542A-C011-6244-990C-E97BA0CB9F2F}">
      <dgm:prSet/>
      <dgm:spPr/>
      <dgm:t>
        <a:bodyPr/>
        <a:lstStyle/>
        <a:p>
          <a:endParaRPr lang="en-US" sz="4000"/>
        </a:p>
      </dgm:t>
    </dgm:pt>
    <dgm:pt modelId="{DA112110-1B07-2C4E-BA1B-6604DDADB84E}" type="sibTrans" cxnId="{7F51542A-C011-6244-990C-E97BA0CB9F2F}">
      <dgm:prSet/>
      <dgm:spPr/>
      <dgm:t>
        <a:bodyPr/>
        <a:lstStyle/>
        <a:p>
          <a:endParaRPr lang="en-US" sz="4000"/>
        </a:p>
      </dgm:t>
    </dgm:pt>
    <dgm:pt modelId="{35BCB91D-493C-C844-B542-0DA551A40AC6}">
      <dgm:prSet phldrT="[Text]" custT="1"/>
      <dgm:spPr/>
      <dgm:t>
        <a:bodyPr/>
        <a:lstStyle/>
        <a:p>
          <a:r>
            <a:rPr lang="en-US" sz="2800" dirty="0"/>
            <a:t>Create Visualizations</a:t>
          </a:r>
        </a:p>
      </dgm:t>
    </dgm:pt>
    <dgm:pt modelId="{6B9DE8FF-590A-2E4E-8486-43B81E9CBECD}" type="parTrans" cxnId="{CEACCB0D-3A70-0C42-A228-48CAAF42355A}">
      <dgm:prSet/>
      <dgm:spPr/>
      <dgm:t>
        <a:bodyPr/>
        <a:lstStyle/>
        <a:p>
          <a:endParaRPr lang="en-US" sz="4000"/>
        </a:p>
      </dgm:t>
    </dgm:pt>
    <dgm:pt modelId="{17B61092-5544-3C4C-86C3-FC339A81F24E}" type="sibTrans" cxnId="{CEACCB0D-3A70-0C42-A228-48CAAF42355A}">
      <dgm:prSet/>
      <dgm:spPr/>
      <dgm:t>
        <a:bodyPr/>
        <a:lstStyle/>
        <a:p>
          <a:endParaRPr lang="en-US" sz="4000"/>
        </a:p>
      </dgm:t>
    </dgm:pt>
    <dgm:pt modelId="{9A40A588-46EA-BC4D-B568-398673C63F5D}">
      <dgm:prSet phldrT="[Text]" custT="1"/>
      <dgm:spPr/>
      <dgm:t>
        <a:bodyPr/>
        <a:lstStyle/>
        <a:p>
          <a:r>
            <a:rPr lang="en-US" sz="2800" dirty="0"/>
            <a:t>Transform Data</a:t>
          </a:r>
        </a:p>
      </dgm:t>
    </dgm:pt>
    <dgm:pt modelId="{157FB7C3-443E-0940-A2B7-B7AE7C6BFBE2}" type="parTrans" cxnId="{19551785-1DBA-C048-9678-51763352A561}">
      <dgm:prSet/>
      <dgm:spPr/>
      <dgm:t>
        <a:bodyPr/>
        <a:lstStyle/>
        <a:p>
          <a:endParaRPr lang="en-US" sz="4000"/>
        </a:p>
      </dgm:t>
    </dgm:pt>
    <dgm:pt modelId="{B4D22B74-F3D9-4C42-8372-A1FED27E8C04}" type="sibTrans" cxnId="{19551785-1DBA-C048-9678-51763352A561}">
      <dgm:prSet/>
      <dgm:spPr/>
      <dgm:t>
        <a:bodyPr/>
        <a:lstStyle/>
        <a:p>
          <a:endParaRPr lang="en-US" sz="4000"/>
        </a:p>
      </dgm:t>
    </dgm:pt>
    <dgm:pt modelId="{28F5F05B-27F7-7E47-8D6D-866DC0510BD7}">
      <dgm:prSet phldrT="[Text]" custT="1"/>
      <dgm:spPr/>
      <dgm:t>
        <a:bodyPr/>
        <a:lstStyle/>
        <a:p>
          <a:r>
            <a:rPr lang="en-US" sz="2800" dirty="0"/>
            <a:t>Build Reports/ Dashboards</a:t>
          </a:r>
        </a:p>
      </dgm:t>
    </dgm:pt>
    <dgm:pt modelId="{33C9C568-6A03-294B-8F25-28658B9493E8}" type="parTrans" cxnId="{A9C8EEC3-D96C-9842-A444-497F1DF96B45}">
      <dgm:prSet/>
      <dgm:spPr/>
      <dgm:t>
        <a:bodyPr/>
        <a:lstStyle/>
        <a:p>
          <a:endParaRPr lang="en-US" sz="4000"/>
        </a:p>
      </dgm:t>
    </dgm:pt>
    <dgm:pt modelId="{12553D40-2768-A44F-B71A-0B980431A0EE}" type="sibTrans" cxnId="{A9C8EEC3-D96C-9842-A444-497F1DF96B45}">
      <dgm:prSet/>
      <dgm:spPr/>
      <dgm:t>
        <a:bodyPr/>
        <a:lstStyle/>
        <a:p>
          <a:endParaRPr lang="en-US" sz="4000"/>
        </a:p>
      </dgm:t>
    </dgm:pt>
    <dgm:pt modelId="{F4316595-94F8-BC4E-BB68-A989CDE5E7AB}">
      <dgm:prSet phldrT="[Text]" custT="1"/>
      <dgm:spPr/>
      <dgm:t>
        <a:bodyPr/>
        <a:lstStyle/>
        <a:p>
          <a:r>
            <a:rPr lang="en-US" sz="2800" dirty="0"/>
            <a:t>Publish/ Share</a:t>
          </a:r>
        </a:p>
      </dgm:t>
    </dgm:pt>
    <dgm:pt modelId="{113B598A-29DF-454E-B4F2-1EDE180C24E7}" type="parTrans" cxnId="{CD2BFE64-B08F-184D-92F6-5CC157B75393}">
      <dgm:prSet/>
      <dgm:spPr/>
      <dgm:t>
        <a:bodyPr/>
        <a:lstStyle/>
        <a:p>
          <a:endParaRPr lang="en-US" sz="4000"/>
        </a:p>
      </dgm:t>
    </dgm:pt>
    <dgm:pt modelId="{9400EB64-9E31-FA4F-A1EE-1C22A3B62B32}" type="sibTrans" cxnId="{CD2BFE64-B08F-184D-92F6-5CC157B75393}">
      <dgm:prSet/>
      <dgm:spPr/>
      <dgm:t>
        <a:bodyPr/>
        <a:lstStyle/>
        <a:p>
          <a:endParaRPr lang="en-US" sz="4000"/>
        </a:p>
      </dgm:t>
    </dgm:pt>
    <dgm:pt modelId="{F1158BC9-79AA-B245-AE9B-25A1FA584254}">
      <dgm:prSet phldrT="[Text]" custT="1"/>
      <dgm:spPr/>
      <dgm:t>
        <a:bodyPr/>
        <a:lstStyle/>
        <a:p>
          <a:r>
            <a:rPr lang="en-US" sz="2800" dirty="0"/>
            <a:t>Make Decision</a:t>
          </a:r>
        </a:p>
      </dgm:t>
    </dgm:pt>
    <dgm:pt modelId="{2E6EC4FB-1213-6749-8655-3A2DA238003E}" type="parTrans" cxnId="{7F5E8CB0-9849-7D41-A6B6-4AECE9AA234F}">
      <dgm:prSet/>
      <dgm:spPr/>
      <dgm:t>
        <a:bodyPr/>
        <a:lstStyle/>
        <a:p>
          <a:endParaRPr lang="en-US" sz="4000"/>
        </a:p>
      </dgm:t>
    </dgm:pt>
    <dgm:pt modelId="{E573D1DE-2667-5C4D-BCAE-5310DFB68696}" type="sibTrans" cxnId="{7F5E8CB0-9849-7D41-A6B6-4AECE9AA234F}">
      <dgm:prSet/>
      <dgm:spPr/>
      <dgm:t>
        <a:bodyPr/>
        <a:lstStyle/>
        <a:p>
          <a:endParaRPr lang="en-US" sz="4000"/>
        </a:p>
      </dgm:t>
    </dgm:pt>
    <dgm:pt modelId="{CF1D173C-C468-ED43-85FE-6599087B212B}" type="pres">
      <dgm:prSet presAssocID="{2C33B752-0E6E-1642-821F-781068BB08AB}" presName="Name0" presStyleCnt="0">
        <dgm:presLayoutVars>
          <dgm:dir/>
          <dgm:resizeHandles val="exact"/>
        </dgm:presLayoutVars>
      </dgm:prSet>
      <dgm:spPr/>
    </dgm:pt>
    <dgm:pt modelId="{C8025CCF-CA4C-634D-A948-B4C716D3FFB5}" type="pres">
      <dgm:prSet presAssocID="{2C33B752-0E6E-1642-821F-781068BB08AB}" presName="arrow" presStyleLbl="bgShp" presStyleIdx="0" presStyleCnt="1"/>
      <dgm:spPr/>
    </dgm:pt>
    <dgm:pt modelId="{1F460B43-435F-A748-A43F-AD530AABCB75}" type="pres">
      <dgm:prSet presAssocID="{2C33B752-0E6E-1642-821F-781068BB08AB}" presName="points" presStyleCnt="0"/>
      <dgm:spPr/>
    </dgm:pt>
    <dgm:pt modelId="{799FA79F-A41C-AC46-81C7-79502735D632}" type="pres">
      <dgm:prSet presAssocID="{DD091FD0-ECCF-0A41-AEF1-B9373D476800}" presName="compositeA" presStyleCnt="0"/>
      <dgm:spPr/>
    </dgm:pt>
    <dgm:pt modelId="{9342D05A-43EF-1648-9B70-3B6889972A61}" type="pres">
      <dgm:prSet presAssocID="{DD091FD0-ECCF-0A41-AEF1-B9373D476800}" presName="textA" presStyleLbl="revTx" presStyleIdx="0" presStyleCnt="7">
        <dgm:presLayoutVars>
          <dgm:bulletEnabled val="1"/>
        </dgm:presLayoutVars>
      </dgm:prSet>
      <dgm:spPr/>
    </dgm:pt>
    <dgm:pt modelId="{DADC73AA-2EF0-7545-B12D-9411E0C79541}" type="pres">
      <dgm:prSet presAssocID="{DD091FD0-ECCF-0A41-AEF1-B9373D476800}" presName="circleA" presStyleLbl="node1" presStyleIdx="0" presStyleCnt="7"/>
      <dgm:spPr/>
    </dgm:pt>
    <dgm:pt modelId="{2200C8C2-9C0A-DF42-A714-D00E4F8F35DA}" type="pres">
      <dgm:prSet presAssocID="{DD091FD0-ECCF-0A41-AEF1-B9373D476800}" presName="spaceA" presStyleCnt="0"/>
      <dgm:spPr/>
    </dgm:pt>
    <dgm:pt modelId="{91518FE7-3748-B541-81F5-F5429D0B75F2}" type="pres">
      <dgm:prSet presAssocID="{0F6B02A6-E89C-9B45-ACF9-F5646C34E580}" presName="space" presStyleCnt="0"/>
      <dgm:spPr/>
    </dgm:pt>
    <dgm:pt modelId="{885ECA60-BC22-3B4D-991B-CB77A0E0A3D3}" type="pres">
      <dgm:prSet presAssocID="{9A40A588-46EA-BC4D-B568-398673C63F5D}" presName="compositeB" presStyleCnt="0"/>
      <dgm:spPr/>
    </dgm:pt>
    <dgm:pt modelId="{11C7992F-23E8-BF4D-A815-740BC675EFAF}" type="pres">
      <dgm:prSet presAssocID="{9A40A588-46EA-BC4D-B568-398673C63F5D}" presName="textB" presStyleLbl="revTx" presStyleIdx="1" presStyleCnt="7" custScaleX="103373">
        <dgm:presLayoutVars>
          <dgm:bulletEnabled val="1"/>
        </dgm:presLayoutVars>
      </dgm:prSet>
      <dgm:spPr/>
    </dgm:pt>
    <dgm:pt modelId="{E27FC20B-5773-854E-AA44-6E0702A29E4B}" type="pres">
      <dgm:prSet presAssocID="{9A40A588-46EA-BC4D-B568-398673C63F5D}" presName="circleB" presStyleLbl="node1" presStyleIdx="1" presStyleCnt="7"/>
      <dgm:spPr/>
    </dgm:pt>
    <dgm:pt modelId="{C29199C3-42CA-F84A-815B-E47D74FDF097}" type="pres">
      <dgm:prSet presAssocID="{9A40A588-46EA-BC4D-B568-398673C63F5D}" presName="spaceB" presStyleCnt="0"/>
      <dgm:spPr/>
    </dgm:pt>
    <dgm:pt modelId="{C8B9D906-E985-894F-895F-E0E44E5246DF}" type="pres">
      <dgm:prSet presAssocID="{B4D22B74-F3D9-4C42-8372-A1FED27E8C04}" presName="space" presStyleCnt="0"/>
      <dgm:spPr/>
    </dgm:pt>
    <dgm:pt modelId="{E384561F-96C9-694F-A845-1C17FA496659}" type="pres">
      <dgm:prSet presAssocID="{29DE7446-F244-964F-AEF9-E52853E08B76}" presName="compositeA" presStyleCnt="0"/>
      <dgm:spPr/>
    </dgm:pt>
    <dgm:pt modelId="{D092F3CB-CE1C-A74F-AA36-B7BA90369AF2}" type="pres">
      <dgm:prSet presAssocID="{29DE7446-F244-964F-AEF9-E52853E08B76}" presName="textA" presStyleLbl="revTx" presStyleIdx="2" presStyleCnt="7">
        <dgm:presLayoutVars>
          <dgm:bulletEnabled val="1"/>
        </dgm:presLayoutVars>
      </dgm:prSet>
      <dgm:spPr/>
    </dgm:pt>
    <dgm:pt modelId="{A2182512-CD80-664A-AF5E-6089D4BC4AD2}" type="pres">
      <dgm:prSet presAssocID="{29DE7446-F244-964F-AEF9-E52853E08B76}" presName="circleA" presStyleLbl="node1" presStyleIdx="2" presStyleCnt="7"/>
      <dgm:spPr/>
    </dgm:pt>
    <dgm:pt modelId="{D28B796C-6E8C-3646-BED3-473F0DC53C46}" type="pres">
      <dgm:prSet presAssocID="{29DE7446-F244-964F-AEF9-E52853E08B76}" presName="spaceA" presStyleCnt="0"/>
      <dgm:spPr/>
    </dgm:pt>
    <dgm:pt modelId="{159B738D-2398-E442-B5A4-1784DABB4FEB}" type="pres">
      <dgm:prSet presAssocID="{DA112110-1B07-2C4E-BA1B-6604DDADB84E}" presName="space" presStyleCnt="0"/>
      <dgm:spPr/>
    </dgm:pt>
    <dgm:pt modelId="{1BED01B0-A031-8244-A91C-6FAE1591A566}" type="pres">
      <dgm:prSet presAssocID="{35BCB91D-493C-C844-B542-0DA551A40AC6}" presName="compositeB" presStyleCnt="0"/>
      <dgm:spPr/>
    </dgm:pt>
    <dgm:pt modelId="{92BA7B90-8CCA-F94D-9EAC-C56E9AF2B101}" type="pres">
      <dgm:prSet presAssocID="{35BCB91D-493C-C844-B542-0DA551A40AC6}" presName="textB" presStyleLbl="revTx" presStyleIdx="3" presStyleCnt="7" custScaleX="133644">
        <dgm:presLayoutVars>
          <dgm:bulletEnabled val="1"/>
        </dgm:presLayoutVars>
      </dgm:prSet>
      <dgm:spPr/>
    </dgm:pt>
    <dgm:pt modelId="{3FE0A918-45B6-FC40-922C-283F74A36957}" type="pres">
      <dgm:prSet presAssocID="{35BCB91D-493C-C844-B542-0DA551A40AC6}" presName="circleB" presStyleLbl="node1" presStyleIdx="3" presStyleCnt="7"/>
      <dgm:spPr/>
    </dgm:pt>
    <dgm:pt modelId="{2B0B50C1-8D5E-0B46-9213-FEA78A521A6C}" type="pres">
      <dgm:prSet presAssocID="{35BCB91D-493C-C844-B542-0DA551A40AC6}" presName="spaceB" presStyleCnt="0"/>
      <dgm:spPr/>
    </dgm:pt>
    <dgm:pt modelId="{7789B323-9672-F649-B743-0C5EBDDE2A84}" type="pres">
      <dgm:prSet presAssocID="{17B61092-5544-3C4C-86C3-FC339A81F24E}" presName="space" presStyleCnt="0"/>
      <dgm:spPr/>
    </dgm:pt>
    <dgm:pt modelId="{9150146E-E74F-2044-AC0F-3ED3F583D24D}" type="pres">
      <dgm:prSet presAssocID="{28F5F05B-27F7-7E47-8D6D-866DC0510BD7}" presName="compositeA" presStyleCnt="0"/>
      <dgm:spPr/>
    </dgm:pt>
    <dgm:pt modelId="{25DFA08A-B099-E744-AC6E-1E556192CC32}" type="pres">
      <dgm:prSet presAssocID="{28F5F05B-27F7-7E47-8D6D-866DC0510BD7}" presName="textA" presStyleLbl="revTx" presStyleIdx="4" presStyleCnt="7" custScaleX="116841">
        <dgm:presLayoutVars>
          <dgm:bulletEnabled val="1"/>
        </dgm:presLayoutVars>
      </dgm:prSet>
      <dgm:spPr/>
    </dgm:pt>
    <dgm:pt modelId="{36AF1E28-725B-F84B-A36E-1D1D65FEE82C}" type="pres">
      <dgm:prSet presAssocID="{28F5F05B-27F7-7E47-8D6D-866DC0510BD7}" presName="circleA" presStyleLbl="node1" presStyleIdx="4" presStyleCnt="7"/>
      <dgm:spPr/>
    </dgm:pt>
    <dgm:pt modelId="{AACD8CC4-E8C6-AC40-B66E-83F62BAFE633}" type="pres">
      <dgm:prSet presAssocID="{28F5F05B-27F7-7E47-8D6D-866DC0510BD7}" presName="spaceA" presStyleCnt="0"/>
      <dgm:spPr/>
    </dgm:pt>
    <dgm:pt modelId="{4442FEA7-551C-DF48-B59C-EF1BEAA949C6}" type="pres">
      <dgm:prSet presAssocID="{12553D40-2768-A44F-B71A-0B980431A0EE}" presName="space" presStyleCnt="0"/>
      <dgm:spPr/>
    </dgm:pt>
    <dgm:pt modelId="{762D8D3E-8AB1-9F4C-9E8D-4FCFF1A6F1E2}" type="pres">
      <dgm:prSet presAssocID="{F4316595-94F8-BC4E-BB68-A989CDE5E7AB}" presName="compositeB" presStyleCnt="0"/>
      <dgm:spPr/>
    </dgm:pt>
    <dgm:pt modelId="{F0CAF6FE-2C28-AC48-9ABC-C5B1892D6744}" type="pres">
      <dgm:prSet presAssocID="{F4316595-94F8-BC4E-BB68-A989CDE5E7AB}" presName="textB" presStyleLbl="revTx" presStyleIdx="5" presStyleCnt="7">
        <dgm:presLayoutVars>
          <dgm:bulletEnabled val="1"/>
        </dgm:presLayoutVars>
      </dgm:prSet>
      <dgm:spPr/>
    </dgm:pt>
    <dgm:pt modelId="{8E002AE7-50EC-4345-A582-D309EF44B6AF}" type="pres">
      <dgm:prSet presAssocID="{F4316595-94F8-BC4E-BB68-A989CDE5E7AB}" presName="circleB" presStyleLbl="node1" presStyleIdx="5" presStyleCnt="7"/>
      <dgm:spPr/>
    </dgm:pt>
    <dgm:pt modelId="{4C451D12-7DD5-404B-A41F-4A3127C73B44}" type="pres">
      <dgm:prSet presAssocID="{F4316595-94F8-BC4E-BB68-A989CDE5E7AB}" presName="spaceB" presStyleCnt="0"/>
      <dgm:spPr/>
    </dgm:pt>
    <dgm:pt modelId="{B17D4BAE-8119-C94B-B121-A4B9D5676E66}" type="pres">
      <dgm:prSet presAssocID="{9400EB64-9E31-FA4F-A1EE-1C22A3B62B32}" presName="space" presStyleCnt="0"/>
      <dgm:spPr/>
    </dgm:pt>
    <dgm:pt modelId="{7B1E7099-DF4A-1140-84DA-D48978663B3D}" type="pres">
      <dgm:prSet presAssocID="{F1158BC9-79AA-B245-AE9B-25A1FA584254}" presName="compositeA" presStyleCnt="0"/>
      <dgm:spPr/>
    </dgm:pt>
    <dgm:pt modelId="{32DA7467-EA13-CE43-9309-1666173FEE96}" type="pres">
      <dgm:prSet presAssocID="{F1158BC9-79AA-B245-AE9B-25A1FA584254}" presName="textA" presStyleLbl="revTx" presStyleIdx="6" presStyleCnt="7">
        <dgm:presLayoutVars>
          <dgm:bulletEnabled val="1"/>
        </dgm:presLayoutVars>
      </dgm:prSet>
      <dgm:spPr/>
    </dgm:pt>
    <dgm:pt modelId="{04613EEC-45FE-2241-A0C7-972FA8ECF4F9}" type="pres">
      <dgm:prSet presAssocID="{F1158BC9-79AA-B245-AE9B-25A1FA584254}" presName="circleA" presStyleLbl="node1" presStyleIdx="6" presStyleCnt="7"/>
      <dgm:spPr/>
    </dgm:pt>
    <dgm:pt modelId="{975541DC-9DBB-A642-8F7D-1784E896EDA9}" type="pres">
      <dgm:prSet presAssocID="{F1158BC9-79AA-B245-AE9B-25A1FA584254}" presName="spaceA" presStyleCnt="0"/>
      <dgm:spPr/>
    </dgm:pt>
  </dgm:ptLst>
  <dgm:cxnLst>
    <dgm:cxn modelId="{CEACCB0D-3A70-0C42-A228-48CAAF42355A}" srcId="{2C33B752-0E6E-1642-821F-781068BB08AB}" destId="{35BCB91D-493C-C844-B542-0DA551A40AC6}" srcOrd="3" destOrd="0" parTransId="{6B9DE8FF-590A-2E4E-8486-43B81E9CBECD}" sibTransId="{17B61092-5544-3C4C-86C3-FC339A81F24E}"/>
    <dgm:cxn modelId="{BDDB9923-F59B-E548-B5EF-2A414E4F1D0F}" type="presOf" srcId="{28F5F05B-27F7-7E47-8D6D-866DC0510BD7}" destId="{25DFA08A-B099-E744-AC6E-1E556192CC32}" srcOrd="0" destOrd="0" presId="urn:microsoft.com/office/officeart/2005/8/layout/hProcess11"/>
    <dgm:cxn modelId="{7F51542A-C011-6244-990C-E97BA0CB9F2F}" srcId="{2C33B752-0E6E-1642-821F-781068BB08AB}" destId="{29DE7446-F244-964F-AEF9-E52853E08B76}" srcOrd="2" destOrd="0" parTransId="{34E4558F-D17C-424F-A412-2CED33B5F5D2}" sibTransId="{DA112110-1B07-2C4E-BA1B-6604DDADB84E}"/>
    <dgm:cxn modelId="{CC4DFF50-A115-2C42-A43B-339F539CA11B}" srcId="{2C33B752-0E6E-1642-821F-781068BB08AB}" destId="{DD091FD0-ECCF-0A41-AEF1-B9373D476800}" srcOrd="0" destOrd="0" parTransId="{B3CFF934-BE4A-A24F-9D9E-9555D2E9FA1E}" sibTransId="{0F6B02A6-E89C-9B45-ACF9-F5646C34E580}"/>
    <dgm:cxn modelId="{0B289C5D-D1A1-944E-BAAE-0F57E381FDF7}" type="presOf" srcId="{9A40A588-46EA-BC4D-B568-398673C63F5D}" destId="{11C7992F-23E8-BF4D-A815-740BC675EFAF}" srcOrd="0" destOrd="0" presId="urn:microsoft.com/office/officeart/2005/8/layout/hProcess11"/>
    <dgm:cxn modelId="{CD2BFE64-B08F-184D-92F6-5CC157B75393}" srcId="{2C33B752-0E6E-1642-821F-781068BB08AB}" destId="{F4316595-94F8-BC4E-BB68-A989CDE5E7AB}" srcOrd="5" destOrd="0" parTransId="{113B598A-29DF-454E-B4F2-1EDE180C24E7}" sibTransId="{9400EB64-9E31-FA4F-A1EE-1C22A3B62B32}"/>
    <dgm:cxn modelId="{92608A69-7234-7E44-8244-AE81A0174626}" type="presOf" srcId="{F4316595-94F8-BC4E-BB68-A989CDE5E7AB}" destId="{F0CAF6FE-2C28-AC48-9ABC-C5B1892D6744}" srcOrd="0" destOrd="0" presId="urn:microsoft.com/office/officeart/2005/8/layout/hProcess11"/>
    <dgm:cxn modelId="{15BA2972-C31C-324C-87B1-830E9DCF74DC}" type="presOf" srcId="{F1158BC9-79AA-B245-AE9B-25A1FA584254}" destId="{32DA7467-EA13-CE43-9309-1666173FEE96}" srcOrd="0" destOrd="0" presId="urn:microsoft.com/office/officeart/2005/8/layout/hProcess11"/>
    <dgm:cxn modelId="{FDDC0179-A105-5D48-B67F-7C131852A82E}" type="presOf" srcId="{29DE7446-F244-964F-AEF9-E52853E08B76}" destId="{D092F3CB-CE1C-A74F-AA36-B7BA90369AF2}" srcOrd="0" destOrd="0" presId="urn:microsoft.com/office/officeart/2005/8/layout/hProcess11"/>
    <dgm:cxn modelId="{19551785-1DBA-C048-9678-51763352A561}" srcId="{2C33B752-0E6E-1642-821F-781068BB08AB}" destId="{9A40A588-46EA-BC4D-B568-398673C63F5D}" srcOrd="1" destOrd="0" parTransId="{157FB7C3-443E-0940-A2B7-B7AE7C6BFBE2}" sibTransId="{B4D22B74-F3D9-4C42-8372-A1FED27E8C04}"/>
    <dgm:cxn modelId="{78D830A7-32C6-5948-AE19-ACD56FEBCED6}" type="presOf" srcId="{35BCB91D-493C-C844-B542-0DA551A40AC6}" destId="{92BA7B90-8CCA-F94D-9EAC-C56E9AF2B101}" srcOrd="0" destOrd="0" presId="urn:microsoft.com/office/officeart/2005/8/layout/hProcess11"/>
    <dgm:cxn modelId="{7F5E8CB0-9849-7D41-A6B6-4AECE9AA234F}" srcId="{2C33B752-0E6E-1642-821F-781068BB08AB}" destId="{F1158BC9-79AA-B245-AE9B-25A1FA584254}" srcOrd="6" destOrd="0" parTransId="{2E6EC4FB-1213-6749-8655-3A2DA238003E}" sibTransId="{E573D1DE-2667-5C4D-BCAE-5310DFB68696}"/>
    <dgm:cxn modelId="{0B14F1B0-4D46-F947-A7C6-324F0148E32F}" type="presOf" srcId="{2C33B752-0E6E-1642-821F-781068BB08AB}" destId="{CF1D173C-C468-ED43-85FE-6599087B212B}" srcOrd="0" destOrd="0" presId="urn:microsoft.com/office/officeart/2005/8/layout/hProcess11"/>
    <dgm:cxn modelId="{A9C8EEC3-D96C-9842-A444-497F1DF96B45}" srcId="{2C33B752-0E6E-1642-821F-781068BB08AB}" destId="{28F5F05B-27F7-7E47-8D6D-866DC0510BD7}" srcOrd="4" destOrd="0" parTransId="{33C9C568-6A03-294B-8F25-28658B9493E8}" sibTransId="{12553D40-2768-A44F-B71A-0B980431A0EE}"/>
    <dgm:cxn modelId="{0F8271DC-C537-2545-BD0F-85EF9B2DE0A8}" type="presOf" srcId="{DD091FD0-ECCF-0A41-AEF1-B9373D476800}" destId="{9342D05A-43EF-1648-9B70-3B6889972A61}" srcOrd="0" destOrd="0" presId="urn:microsoft.com/office/officeart/2005/8/layout/hProcess11"/>
    <dgm:cxn modelId="{7F375E31-F1AD-2946-B093-2E1B0AC64A8E}" type="presParOf" srcId="{CF1D173C-C468-ED43-85FE-6599087B212B}" destId="{C8025CCF-CA4C-634D-A948-B4C716D3FFB5}" srcOrd="0" destOrd="0" presId="urn:microsoft.com/office/officeart/2005/8/layout/hProcess11"/>
    <dgm:cxn modelId="{4FCEAA07-3A87-F141-A07B-2E15C5D3783B}" type="presParOf" srcId="{CF1D173C-C468-ED43-85FE-6599087B212B}" destId="{1F460B43-435F-A748-A43F-AD530AABCB75}" srcOrd="1" destOrd="0" presId="urn:microsoft.com/office/officeart/2005/8/layout/hProcess11"/>
    <dgm:cxn modelId="{48D41D71-EA44-4148-B5A1-BDCDEEBA57B7}" type="presParOf" srcId="{1F460B43-435F-A748-A43F-AD530AABCB75}" destId="{799FA79F-A41C-AC46-81C7-79502735D632}" srcOrd="0" destOrd="0" presId="urn:microsoft.com/office/officeart/2005/8/layout/hProcess11"/>
    <dgm:cxn modelId="{003D13B4-A320-3047-9BF5-9AA63C262687}" type="presParOf" srcId="{799FA79F-A41C-AC46-81C7-79502735D632}" destId="{9342D05A-43EF-1648-9B70-3B6889972A61}" srcOrd="0" destOrd="0" presId="urn:microsoft.com/office/officeart/2005/8/layout/hProcess11"/>
    <dgm:cxn modelId="{13048F2C-A142-F74B-BFF3-F58078CB8F78}" type="presParOf" srcId="{799FA79F-A41C-AC46-81C7-79502735D632}" destId="{DADC73AA-2EF0-7545-B12D-9411E0C79541}" srcOrd="1" destOrd="0" presId="urn:microsoft.com/office/officeart/2005/8/layout/hProcess11"/>
    <dgm:cxn modelId="{B7AED43A-99E1-614D-9A9D-8C9F63B8BDE5}" type="presParOf" srcId="{799FA79F-A41C-AC46-81C7-79502735D632}" destId="{2200C8C2-9C0A-DF42-A714-D00E4F8F35DA}" srcOrd="2" destOrd="0" presId="urn:microsoft.com/office/officeart/2005/8/layout/hProcess11"/>
    <dgm:cxn modelId="{58CA8E77-E63C-4D43-B143-922CEF0F8FD0}" type="presParOf" srcId="{1F460B43-435F-A748-A43F-AD530AABCB75}" destId="{91518FE7-3748-B541-81F5-F5429D0B75F2}" srcOrd="1" destOrd="0" presId="urn:microsoft.com/office/officeart/2005/8/layout/hProcess11"/>
    <dgm:cxn modelId="{E368A014-9CF5-BF4F-BE48-383B3C2B50AC}" type="presParOf" srcId="{1F460B43-435F-A748-A43F-AD530AABCB75}" destId="{885ECA60-BC22-3B4D-991B-CB77A0E0A3D3}" srcOrd="2" destOrd="0" presId="urn:microsoft.com/office/officeart/2005/8/layout/hProcess11"/>
    <dgm:cxn modelId="{1C9A80EE-4D31-D14C-87BC-D2C29620773B}" type="presParOf" srcId="{885ECA60-BC22-3B4D-991B-CB77A0E0A3D3}" destId="{11C7992F-23E8-BF4D-A815-740BC675EFAF}" srcOrd="0" destOrd="0" presId="urn:microsoft.com/office/officeart/2005/8/layout/hProcess11"/>
    <dgm:cxn modelId="{3EB1D4E5-0469-DD40-97FD-206BDFBC0ADB}" type="presParOf" srcId="{885ECA60-BC22-3B4D-991B-CB77A0E0A3D3}" destId="{E27FC20B-5773-854E-AA44-6E0702A29E4B}" srcOrd="1" destOrd="0" presId="urn:microsoft.com/office/officeart/2005/8/layout/hProcess11"/>
    <dgm:cxn modelId="{842A374F-457F-6947-9145-3191D187C06E}" type="presParOf" srcId="{885ECA60-BC22-3B4D-991B-CB77A0E0A3D3}" destId="{C29199C3-42CA-F84A-815B-E47D74FDF097}" srcOrd="2" destOrd="0" presId="urn:microsoft.com/office/officeart/2005/8/layout/hProcess11"/>
    <dgm:cxn modelId="{4ADCAD2B-F738-3844-AA31-90AEF56DDC13}" type="presParOf" srcId="{1F460B43-435F-A748-A43F-AD530AABCB75}" destId="{C8B9D906-E985-894F-895F-E0E44E5246DF}" srcOrd="3" destOrd="0" presId="urn:microsoft.com/office/officeart/2005/8/layout/hProcess11"/>
    <dgm:cxn modelId="{5237B2F6-70F2-3E4B-BA47-BEAD660B85C6}" type="presParOf" srcId="{1F460B43-435F-A748-A43F-AD530AABCB75}" destId="{E384561F-96C9-694F-A845-1C17FA496659}" srcOrd="4" destOrd="0" presId="urn:microsoft.com/office/officeart/2005/8/layout/hProcess11"/>
    <dgm:cxn modelId="{20C12F5A-1B9C-9C4E-A1DE-9543F2855A2E}" type="presParOf" srcId="{E384561F-96C9-694F-A845-1C17FA496659}" destId="{D092F3CB-CE1C-A74F-AA36-B7BA90369AF2}" srcOrd="0" destOrd="0" presId="urn:microsoft.com/office/officeart/2005/8/layout/hProcess11"/>
    <dgm:cxn modelId="{7C699699-DE8D-4945-9681-C3CB347041D1}" type="presParOf" srcId="{E384561F-96C9-694F-A845-1C17FA496659}" destId="{A2182512-CD80-664A-AF5E-6089D4BC4AD2}" srcOrd="1" destOrd="0" presId="urn:microsoft.com/office/officeart/2005/8/layout/hProcess11"/>
    <dgm:cxn modelId="{932FF047-842D-5E48-91E1-2CEBD2F70370}" type="presParOf" srcId="{E384561F-96C9-694F-A845-1C17FA496659}" destId="{D28B796C-6E8C-3646-BED3-473F0DC53C46}" srcOrd="2" destOrd="0" presId="urn:microsoft.com/office/officeart/2005/8/layout/hProcess11"/>
    <dgm:cxn modelId="{59F3C3D3-5473-B246-B19D-DBD54586CE6B}" type="presParOf" srcId="{1F460B43-435F-A748-A43F-AD530AABCB75}" destId="{159B738D-2398-E442-B5A4-1784DABB4FEB}" srcOrd="5" destOrd="0" presId="urn:microsoft.com/office/officeart/2005/8/layout/hProcess11"/>
    <dgm:cxn modelId="{55619D31-4272-A945-8BCD-224440DF15FF}" type="presParOf" srcId="{1F460B43-435F-A748-A43F-AD530AABCB75}" destId="{1BED01B0-A031-8244-A91C-6FAE1591A566}" srcOrd="6" destOrd="0" presId="urn:microsoft.com/office/officeart/2005/8/layout/hProcess11"/>
    <dgm:cxn modelId="{672ED58B-1367-524D-A12B-5E875849C422}" type="presParOf" srcId="{1BED01B0-A031-8244-A91C-6FAE1591A566}" destId="{92BA7B90-8CCA-F94D-9EAC-C56E9AF2B101}" srcOrd="0" destOrd="0" presId="urn:microsoft.com/office/officeart/2005/8/layout/hProcess11"/>
    <dgm:cxn modelId="{AF0D9775-613E-5242-9975-9BDE7E814289}" type="presParOf" srcId="{1BED01B0-A031-8244-A91C-6FAE1591A566}" destId="{3FE0A918-45B6-FC40-922C-283F74A36957}" srcOrd="1" destOrd="0" presId="urn:microsoft.com/office/officeart/2005/8/layout/hProcess11"/>
    <dgm:cxn modelId="{DB0F3DA0-58DE-C741-A3B9-06E65A8D5EAD}" type="presParOf" srcId="{1BED01B0-A031-8244-A91C-6FAE1591A566}" destId="{2B0B50C1-8D5E-0B46-9213-FEA78A521A6C}" srcOrd="2" destOrd="0" presId="urn:microsoft.com/office/officeart/2005/8/layout/hProcess11"/>
    <dgm:cxn modelId="{1A2A33B0-C2F1-6B49-858A-D4273D11674B}" type="presParOf" srcId="{1F460B43-435F-A748-A43F-AD530AABCB75}" destId="{7789B323-9672-F649-B743-0C5EBDDE2A84}" srcOrd="7" destOrd="0" presId="urn:microsoft.com/office/officeart/2005/8/layout/hProcess11"/>
    <dgm:cxn modelId="{462000D3-6C06-C14B-B3EC-1B46A4E73D32}" type="presParOf" srcId="{1F460B43-435F-A748-A43F-AD530AABCB75}" destId="{9150146E-E74F-2044-AC0F-3ED3F583D24D}" srcOrd="8" destOrd="0" presId="urn:microsoft.com/office/officeart/2005/8/layout/hProcess11"/>
    <dgm:cxn modelId="{AE0B057B-9777-C348-8054-C9730C87F44D}" type="presParOf" srcId="{9150146E-E74F-2044-AC0F-3ED3F583D24D}" destId="{25DFA08A-B099-E744-AC6E-1E556192CC32}" srcOrd="0" destOrd="0" presId="urn:microsoft.com/office/officeart/2005/8/layout/hProcess11"/>
    <dgm:cxn modelId="{80D99E5D-544F-E840-93E8-0BB0CA958D13}" type="presParOf" srcId="{9150146E-E74F-2044-AC0F-3ED3F583D24D}" destId="{36AF1E28-725B-F84B-A36E-1D1D65FEE82C}" srcOrd="1" destOrd="0" presId="urn:microsoft.com/office/officeart/2005/8/layout/hProcess11"/>
    <dgm:cxn modelId="{16140714-5A98-E24B-B3AF-CE72DFEC83E5}" type="presParOf" srcId="{9150146E-E74F-2044-AC0F-3ED3F583D24D}" destId="{AACD8CC4-E8C6-AC40-B66E-83F62BAFE633}" srcOrd="2" destOrd="0" presId="urn:microsoft.com/office/officeart/2005/8/layout/hProcess11"/>
    <dgm:cxn modelId="{9BF3E1B4-DE1C-D245-A69F-4A907DB367FD}" type="presParOf" srcId="{1F460B43-435F-A748-A43F-AD530AABCB75}" destId="{4442FEA7-551C-DF48-B59C-EF1BEAA949C6}" srcOrd="9" destOrd="0" presId="urn:microsoft.com/office/officeart/2005/8/layout/hProcess11"/>
    <dgm:cxn modelId="{26AAFE8E-F650-0645-B1A5-C6989F682C76}" type="presParOf" srcId="{1F460B43-435F-A748-A43F-AD530AABCB75}" destId="{762D8D3E-8AB1-9F4C-9E8D-4FCFF1A6F1E2}" srcOrd="10" destOrd="0" presId="urn:microsoft.com/office/officeart/2005/8/layout/hProcess11"/>
    <dgm:cxn modelId="{67BDF30D-97E7-0D43-80A8-3B02E99FF931}" type="presParOf" srcId="{762D8D3E-8AB1-9F4C-9E8D-4FCFF1A6F1E2}" destId="{F0CAF6FE-2C28-AC48-9ABC-C5B1892D6744}" srcOrd="0" destOrd="0" presId="urn:microsoft.com/office/officeart/2005/8/layout/hProcess11"/>
    <dgm:cxn modelId="{CF967270-9180-F547-9021-3520CA35A075}" type="presParOf" srcId="{762D8D3E-8AB1-9F4C-9E8D-4FCFF1A6F1E2}" destId="{8E002AE7-50EC-4345-A582-D309EF44B6AF}" srcOrd="1" destOrd="0" presId="urn:microsoft.com/office/officeart/2005/8/layout/hProcess11"/>
    <dgm:cxn modelId="{1365774F-3D23-6745-BD16-EF6AF92A6B78}" type="presParOf" srcId="{762D8D3E-8AB1-9F4C-9E8D-4FCFF1A6F1E2}" destId="{4C451D12-7DD5-404B-A41F-4A3127C73B44}" srcOrd="2" destOrd="0" presId="urn:microsoft.com/office/officeart/2005/8/layout/hProcess11"/>
    <dgm:cxn modelId="{AA93D656-436F-8A4E-8265-4B821C356B6A}" type="presParOf" srcId="{1F460B43-435F-A748-A43F-AD530AABCB75}" destId="{B17D4BAE-8119-C94B-B121-A4B9D5676E66}" srcOrd="11" destOrd="0" presId="urn:microsoft.com/office/officeart/2005/8/layout/hProcess11"/>
    <dgm:cxn modelId="{AF05FBC6-B12A-A645-8F49-8E2B7614F5A1}" type="presParOf" srcId="{1F460B43-435F-A748-A43F-AD530AABCB75}" destId="{7B1E7099-DF4A-1140-84DA-D48978663B3D}" srcOrd="12" destOrd="0" presId="urn:microsoft.com/office/officeart/2005/8/layout/hProcess11"/>
    <dgm:cxn modelId="{AC6EDFF7-A047-E747-9768-B1D25C61CD89}" type="presParOf" srcId="{7B1E7099-DF4A-1140-84DA-D48978663B3D}" destId="{32DA7467-EA13-CE43-9309-1666173FEE96}" srcOrd="0" destOrd="0" presId="urn:microsoft.com/office/officeart/2005/8/layout/hProcess11"/>
    <dgm:cxn modelId="{BB532A5A-137B-CA49-9621-6A4C9B4B6489}" type="presParOf" srcId="{7B1E7099-DF4A-1140-84DA-D48978663B3D}" destId="{04613EEC-45FE-2241-A0C7-972FA8ECF4F9}" srcOrd="1" destOrd="0" presId="urn:microsoft.com/office/officeart/2005/8/layout/hProcess11"/>
    <dgm:cxn modelId="{C73DC76F-1CB5-EC42-B3C1-BDEC9ABDB890}" type="presParOf" srcId="{7B1E7099-DF4A-1140-84DA-D48978663B3D}" destId="{975541DC-9DBB-A642-8F7D-1784E896EDA9}" srcOrd="2" destOrd="0" presId="urn:microsoft.com/office/officeart/2005/8/layout/hProcess1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B1F3D8-D957-B14D-87E1-B0D1D6D72F90}" type="doc">
      <dgm:prSet loTypeId="urn:microsoft.com/office/officeart/2005/8/layout/vList2" loCatId="" qsTypeId="urn:microsoft.com/office/officeart/2005/8/quickstyle/simple1" qsCatId="simple" csTypeId="urn:microsoft.com/office/officeart/2005/8/colors/accent1_2" csCatId="accent1" phldr="1"/>
      <dgm:spPr/>
      <dgm:t>
        <a:bodyPr/>
        <a:lstStyle/>
        <a:p>
          <a:endParaRPr lang="en-US"/>
        </a:p>
      </dgm:t>
    </dgm:pt>
    <dgm:pt modelId="{654E1FAB-E659-0644-A4E3-1F16F3B0BCF7}">
      <dgm:prSet phldrT="[Text]"/>
      <dgm:spPr>
        <a:solidFill>
          <a:schemeClr val="accent1"/>
        </a:solidFill>
      </dgm:spPr>
      <dgm:t>
        <a:bodyPr/>
        <a:lstStyle/>
        <a:p>
          <a:pPr>
            <a:buFont typeface="Arial" panose="020B0604020202020204" pitchFamily="34" charset="0"/>
            <a:buChar char="•"/>
          </a:pPr>
          <a:r>
            <a:rPr lang="en-EG"/>
            <a:t>Data modeling connects cleaned tables for analysis.</a:t>
          </a:r>
          <a:endParaRPr lang="en-US" dirty="0"/>
        </a:p>
      </dgm:t>
    </dgm:pt>
    <dgm:pt modelId="{DB8A1B93-6ECA-6A42-BEC2-6583C323B8C8}" type="parTrans" cxnId="{88F1B710-0A38-D449-BA82-6ED7038BA087}">
      <dgm:prSet/>
      <dgm:spPr/>
      <dgm:t>
        <a:bodyPr/>
        <a:lstStyle/>
        <a:p>
          <a:endParaRPr lang="en-US"/>
        </a:p>
      </dgm:t>
    </dgm:pt>
    <dgm:pt modelId="{D079DF24-8556-B346-90C4-B243A89C4F04}" type="sibTrans" cxnId="{88F1B710-0A38-D449-BA82-6ED7038BA087}">
      <dgm:prSet/>
      <dgm:spPr/>
      <dgm:t>
        <a:bodyPr/>
        <a:lstStyle/>
        <a:p>
          <a:endParaRPr lang="en-US"/>
        </a:p>
      </dgm:t>
    </dgm:pt>
    <dgm:pt modelId="{B228346A-2512-AF42-A265-D2E21482CC45}">
      <dgm:prSet/>
      <dgm:spPr/>
      <dgm:t>
        <a:bodyPr/>
        <a:lstStyle/>
        <a:p>
          <a:pPr>
            <a:buFont typeface="Arial" panose="020B0604020202020204" pitchFamily="34" charset="0"/>
            <a:buChar char="•"/>
          </a:pPr>
          <a:r>
            <a:rPr lang="en-EG"/>
            <a:t>Fact tables store measurable business activity.</a:t>
          </a:r>
        </a:p>
      </dgm:t>
    </dgm:pt>
    <dgm:pt modelId="{CFC4043D-7A19-9846-8779-FD6C5DF934BC}" type="parTrans" cxnId="{DDD66960-24EE-7B4A-BA2C-1C41DD6A7A81}">
      <dgm:prSet/>
      <dgm:spPr/>
      <dgm:t>
        <a:bodyPr/>
        <a:lstStyle/>
        <a:p>
          <a:endParaRPr lang="en-US"/>
        </a:p>
      </dgm:t>
    </dgm:pt>
    <dgm:pt modelId="{C032805C-AEC9-0449-90AC-FC53F399B6C7}" type="sibTrans" cxnId="{DDD66960-24EE-7B4A-BA2C-1C41DD6A7A81}">
      <dgm:prSet/>
      <dgm:spPr/>
      <dgm:t>
        <a:bodyPr/>
        <a:lstStyle/>
        <a:p>
          <a:endParaRPr lang="en-US"/>
        </a:p>
      </dgm:t>
    </dgm:pt>
    <dgm:pt modelId="{0EA316B3-655D-054F-8794-EEEA1F422CCD}">
      <dgm:prSet/>
      <dgm:spPr/>
      <dgm:t>
        <a:bodyPr/>
        <a:lstStyle/>
        <a:p>
          <a:pPr>
            <a:buFont typeface="Arial" panose="020B0604020202020204" pitchFamily="34" charset="0"/>
            <a:buChar char="•"/>
          </a:pPr>
          <a:r>
            <a:rPr lang="en-EG"/>
            <a:t>Dimension tables provide context for reporting.</a:t>
          </a:r>
        </a:p>
      </dgm:t>
    </dgm:pt>
    <dgm:pt modelId="{2FACC197-A88E-C946-B949-139B14E1772C}" type="parTrans" cxnId="{CADEA203-F4DA-D34E-96F4-C28464842BF7}">
      <dgm:prSet/>
      <dgm:spPr/>
      <dgm:t>
        <a:bodyPr/>
        <a:lstStyle/>
        <a:p>
          <a:endParaRPr lang="en-US"/>
        </a:p>
      </dgm:t>
    </dgm:pt>
    <dgm:pt modelId="{7042566A-C897-0141-B4F6-E2233D8231A3}" type="sibTrans" cxnId="{CADEA203-F4DA-D34E-96F4-C28464842BF7}">
      <dgm:prSet/>
      <dgm:spPr/>
      <dgm:t>
        <a:bodyPr/>
        <a:lstStyle/>
        <a:p>
          <a:endParaRPr lang="en-US"/>
        </a:p>
      </dgm:t>
    </dgm:pt>
    <dgm:pt modelId="{129AAAC8-761D-7A40-A532-C57561282693}">
      <dgm:prSet/>
      <dgm:spPr/>
      <dgm:t>
        <a:bodyPr/>
        <a:lstStyle/>
        <a:p>
          <a:pPr>
            <a:buFont typeface="Arial" panose="020B0604020202020204" pitchFamily="34" charset="0"/>
            <a:buChar char="•"/>
          </a:pPr>
          <a:r>
            <a:rPr lang="en-EG"/>
            <a:t>Relationships allow filters and calculations to work correctly.</a:t>
          </a:r>
        </a:p>
      </dgm:t>
    </dgm:pt>
    <dgm:pt modelId="{E41F0A57-F53B-BB42-A193-C3ABC2B377FA}" type="parTrans" cxnId="{4CE001F5-EACE-4C45-A742-B731DC5EA341}">
      <dgm:prSet/>
      <dgm:spPr/>
      <dgm:t>
        <a:bodyPr/>
        <a:lstStyle/>
        <a:p>
          <a:endParaRPr lang="en-US"/>
        </a:p>
      </dgm:t>
    </dgm:pt>
    <dgm:pt modelId="{2665EB7C-148A-3247-9658-89760D160F9B}" type="sibTrans" cxnId="{4CE001F5-EACE-4C45-A742-B731DC5EA341}">
      <dgm:prSet/>
      <dgm:spPr/>
      <dgm:t>
        <a:bodyPr/>
        <a:lstStyle/>
        <a:p>
          <a:endParaRPr lang="en-US"/>
        </a:p>
      </dgm:t>
    </dgm:pt>
    <dgm:pt modelId="{3B6E7DBF-7393-6E42-91BD-C935A9E1543A}">
      <dgm:prSet/>
      <dgm:spPr/>
      <dgm:t>
        <a:bodyPr/>
        <a:lstStyle/>
        <a:p>
          <a:pPr>
            <a:buFont typeface="Arial" panose="020B0604020202020204" pitchFamily="34" charset="0"/>
            <a:buChar char="•"/>
          </a:pPr>
          <a:r>
            <a:rPr lang="en-EG"/>
            <a:t>Star schema is the recommended model structure.</a:t>
          </a:r>
        </a:p>
      </dgm:t>
    </dgm:pt>
    <dgm:pt modelId="{A496DC9C-3834-0841-98C6-3322C6BAFCA8}" type="parTrans" cxnId="{602C274C-BA6A-0149-A129-13DDDD04C0AD}">
      <dgm:prSet/>
      <dgm:spPr/>
      <dgm:t>
        <a:bodyPr/>
        <a:lstStyle/>
        <a:p>
          <a:endParaRPr lang="en-US"/>
        </a:p>
      </dgm:t>
    </dgm:pt>
    <dgm:pt modelId="{940E9067-0F51-904B-BF85-D536BCF3F273}" type="sibTrans" cxnId="{602C274C-BA6A-0149-A129-13DDDD04C0AD}">
      <dgm:prSet/>
      <dgm:spPr/>
      <dgm:t>
        <a:bodyPr/>
        <a:lstStyle/>
        <a:p>
          <a:endParaRPr lang="en-US"/>
        </a:p>
      </dgm:t>
    </dgm:pt>
    <dgm:pt modelId="{D80DA091-FED0-1B4D-827F-FFA5C4DA7BE3}" type="pres">
      <dgm:prSet presAssocID="{86B1F3D8-D957-B14D-87E1-B0D1D6D72F90}" presName="linear" presStyleCnt="0">
        <dgm:presLayoutVars>
          <dgm:animLvl val="lvl"/>
          <dgm:resizeHandles val="exact"/>
        </dgm:presLayoutVars>
      </dgm:prSet>
      <dgm:spPr/>
    </dgm:pt>
    <dgm:pt modelId="{9E2E74E5-16AB-A84F-8AF0-27AF8F6D8599}" type="pres">
      <dgm:prSet presAssocID="{654E1FAB-E659-0644-A4E3-1F16F3B0BCF7}" presName="parentText" presStyleLbl="node1" presStyleIdx="0" presStyleCnt="5">
        <dgm:presLayoutVars>
          <dgm:chMax val="0"/>
          <dgm:bulletEnabled val="1"/>
        </dgm:presLayoutVars>
      </dgm:prSet>
      <dgm:spPr/>
    </dgm:pt>
    <dgm:pt modelId="{26D8C1BC-233A-3040-B795-DCE97ACF459B}" type="pres">
      <dgm:prSet presAssocID="{D079DF24-8556-B346-90C4-B243A89C4F04}" presName="spacer" presStyleCnt="0"/>
      <dgm:spPr/>
    </dgm:pt>
    <dgm:pt modelId="{C84CCA12-209E-AD47-9CAD-9FCFB21B6FD3}" type="pres">
      <dgm:prSet presAssocID="{B228346A-2512-AF42-A265-D2E21482CC45}" presName="parentText" presStyleLbl="node1" presStyleIdx="1" presStyleCnt="5">
        <dgm:presLayoutVars>
          <dgm:chMax val="0"/>
          <dgm:bulletEnabled val="1"/>
        </dgm:presLayoutVars>
      </dgm:prSet>
      <dgm:spPr/>
    </dgm:pt>
    <dgm:pt modelId="{DE68D5D8-2860-DB43-9738-084C6D801C57}" type="pres">
      <dgm:prSet presAssocID="{C032805C-AEC9-0449-90AC-FC53F399B6C7}" presName="spacer" presStyleCnt="0"/>
      <dgm:spPr/>
    </dgm:pt>
    <dgm:pt modelId="{A8EF4815-9F8E-5C44-A074-CEE355151551}" type="pres">
      <dgm:prSet presAssocID="{0EA316B3-655D-054F-8794-EEEA1F422CCD}" presName="parentText" presStyleLbl="node1" presStyleIdx="2" presStyleCnt="5">
        <dgm:presLayoutVars>
          <dgm:chMax val="0"/>
          <dgm:bulletEnabled val="1"/>
        </dgm:presLayoutVars>
      </dgm:prSet>
      <dgm:spPr/>
    </dgm:pt>
    <dgm:pt modelId="{400C51A1-DA24-1A43-96DF-61742DF245FB}" type="pres">
      <dgm:prSet presAssocID="{7042566A-C897-0141-B4F6-E2233D8231A3}" presName="spacer" presStyleCnt="0"/>
      <dgm:spPr/>
    </dgm:pt>
    <dgm:pt modelId="{85DF090B-5984-3349-A87B-08445A8194D2}" type="pres">
      <dgm:prSet presAssocID="{129AAAC8-761D-7A40-A532-C57561282693}" presName="parentText" presStyleLbl="node1" presStyleIdx="3" presStyleCnt="5">
        <dgm:presLayoutVars>
          <dgm:chMax val="0"/>
          <dgm:bulletEnabled val="1"/>
        </dgm:presLayoutVars>
      </dgm:prSet>
      <dgm:spPr/>
    </dgm:pt>
    <dgm:pt modelId="{4566D13B-C45B-9345-BD29-D75921FFC38F}" type="pres">
      <dgm:prSet presAssocID="{2665EB7C-148A-3247-9658-89760D160F9B}" presName="spacer" presStyleCnt="0"/>
      <dgm:spPr/>
    </dgm:pt>
    <dgm:pt modelId="{E8827418-675B-5449-8C1B-0610E7A3BC76}" type="pres">
      <dgm:prSet presAssocID="{3B6E7DBF-7393-6E42-91BD-C935A9E1543A}" presName="parentText" presStyleLbl="node1" presStyleIdx="4" presStyleCnt="5">
        <dgm:presLayoutVars>
          <dgm:chMax val="0"/>
          <dgm:bulletEnabled val="1"/>
        </dgm:presLayoutVars>
      </dgm:prSet>
      <dgm:spPr/>
    </dgm:pt>
  </dgm:ptLst>
  <dgm:cxnLst>
    <dgm:cxn modelId="{CADEA203-F4DA-D34E-96F4-C28464842BF7}" srcId="{86B1F3D8-D957-B14D-87E1-B0D1D6D72F90}" destId="{0EA316B3-655D-054F-8794-EEEA1F422CCD}" srcOrd="2" destOrd="0" parTransId="{2FACC197-A88E-C946-B949-139B14E1772C}" sibTransId="{7042566A-C897-0141-B4F6-E2233D8231A3}"/>
    <dgm:cxn modelId="{88F1B710-0A38-D449-BA82-6ED7038BA087}" srcId="{86B1F3D8-D957-B14D-87E1-B0D1D6D72F90}" destId="{654E1FAB-E659-0644-A4E3-1F16F3B0BCF7}" srcOrd="0" destOrd="0" parTransId="{DB8A1B93-6ECA-6A42-BEC2-6583C323B8C8}" sibTransId="{D079DF24-8556-B346-90C4-B243A89C4F04}"/>
    <dgm:cxn modelId="{602C274C-BA6A-0149-A129-13DDDD04C0AD}" srcId="{86B1F3D8-D957-B14D-87E1-B0D1D6D72F90}" destId="{3B6E7DBF-7393-6E42-91BD-C935A9E1543A}" srcOrd="4" destOrd="0" parTransId="{A496DC9C-3834-0841-98C6-3322C6BAFCA8}" sibTransId="{940E9067-0F51-904B-BF85-D536BCF3F273}"/>
    <dgm:cxn modelId="{ABCAA252-E5DC-0E4F-A303-385C1541199F}" type="presOf" srcId="{86B1F3D8-D957-B14D-87E1-B0D1D6D72F90}" destId="{D80DA091-FED0-1B4D-827F-FFA5C4DA7BE3}" srcOrd="0" destOrd="0" presId="urn:microsoft.com/office/officeart/2005/8/layout/vList2"/>
    <dgm:cxn modelId="{DDD66960-24EE-7B4A-BA2C-1C41DD6A7A81}" srcId="{86B1F3D8-D957-B14D-87E1-B0D1D6D72F90}" destId="{B228346A-2512-AF42-A265-D2E21482CC45}" srcOrd="1" destOrd="0" parTransId="{CFC4043D-7A19-9846-8779-FD6C5DF934BC}" sibTransId="{C032805C-AEC9-0449-90AC-FC53F399B6C7}"/>
    <dgm:cxn modelId="{AC86968D-F0AB-D343-AD7F-8FED49BE7609}" type="presOf" srcId="{129AAAC8-761D-7A40-A532-C57561282693}" destId="{85DF090B-5984-3349-A87B-08445A8194D2}" srcOrd="0" destOrd="0" presId="urn:microsoft.com/office/officeart/2005/8/layout/vList2"/>
    <dgm:cxn modelId="{234A1890-54D0-6E49-9D8B-81281C0824CD}" type="presOf" srcId="{B228346A-2512-AF42-A265-D2E21482CC45}" destId="{C84CCA12-209E-AD47-9CAD-9FCFB21B6FD3}" srcOrd="0" destOrd="0" presId="urn:microsoft.com/office/officeart/2005/8/layout/vList2"/>
    <dgm:cxn modelId="{6EA6A7D5-182F-F14B-8877-2B44E7F10BF0}" type="presOf" srcId="{654E1FAB-E659-0644-A4E3-1F16F3B0BCF7}" destId="{9E2E74E5-16AB-A84F-8AF0-27AF8F6D8599}" srcOrd="0" destOrd="0" presId="urn:microsoft.com/office/officeart/2005/8/layout/vList2"/>
    <dgm:cxn modelId="{4CE001F5-EACE-4C45-A742-B731DC5EA341}" srcId="{86B1F3D8-D957-B14D-87E1-B0D1D6D72F90}" destId="{129AAAC8-761D-7A40-A532-C57561282693}" srcOrd="3" destOrd="0" parTransId="{E41F0A57-F53B-BB42-A193-C3ABC2B377FA}" sibTransId="{2665EB7C-148A-3247-9658-89760D160F9B}"/>
    <dgm:cxn modelId="{58BBB6F5-34FF-B74D-8D6F-86E31D06DD1E}" type="presOf" srcId="{3B6E7DBF-7393-6E42-91BD-C935A9E1543A}" destId="{E8827418-675B-5449-8C1B-0610E7A3BC76}" srcOrd="0" destOrd="0" presId="urn:microsoft.com/office/officeart/2005/8/layout/vList2"/>
    <dgm:cxn modelId="{1906B8FA-8F09-0842-961B-0484549E6A54}" type="presOf" srcId="{0EA316B3-655D-054F-8794-EEEA1F422CCD}" destId="{A8EF4815-9F8E-5C44-A074-CEE355151551}" srcOrd="0" destOrd="0" presId="urn:microsoft.com/office/officeart/2005/8/layout/vList2"/>
    <dgm:cxn modelId="{674ABEC2-538C-9E47-AE56-6BD18B8D256B}" type="presParOf" srcId="{D80DA091-FED0-1B4D-827F-FFA5C4DA7BE3}" destId="{9E2E74E5-16AB-A84F-8AF0-27AF8F6D8599}" srcOrd="0" destOrd="0" presId="urn:microsoft.com/office/officeart/2005/8/layout/vList2"/>
    <dgm:cxn modelId="{9651CF83-84C7-C444-9E30-CD7E08C07732}" type="presParOf" srcId="{D80DA091-FED0-1B4D-827F-FFA5C4DA7BE3}" destId="{26D8C1BC-233A-3040-B795-DCE97ACF459B}" srcOrd="1" destOrd="0" presId="urn:microsoft.com/office/officeart/2005/8/layout/vList2"/>
    <dgm:cxn modelId="{761E14B2-E818-0A47-A36E-90884B110DCF}" type="presParOf" srcId="{D80DA091-FED0-1B4D-827F-FFA5C4DA7BE3}" destId="{C84CCA12-209E-AD47-9CAD-9FCFB21B6FD3}" srcOrd="2" destOrd="0" presId="urn:microsoft.com/office/officeart/2005/8/layout/vList2"/>
    <dgm:cxn modelId="{D593076A-EB7E-C947-823B-90182532EABA}" type="presParOf" srcId="{D80DA091-FED0-1B4D-827F-FFA5C4DA7BE3}" destId="{DE68D5D8-2860-DB43-9738-084C6D801C57}" srcOrd="3" destOrd="0" presId="urn:microsoft.com/office/officeart/2005/8/layout/vList2"/>
    <dgm:cxn modelId="{40249086-AF76-0945-BEEF-D71EA98740A8}" type="presParOf" srcId="{D80DA091-FED0-1B4D-827F-FFA5C4DA7BE3}" destId="{A8EF4815-9F8E-5C44-A074-CEE355151551}" srcOrd="4" destOrd="0" presId="urn:microsoft.com/office/officeart/2005/8/layout/vList2"/>
    <dgm:cxn modelId="{332AC33B-31FD-8A45-BEDB-90B4C838F526}" type="presParOf" srcId="{D80DA091-FED0-1B4D-827F-FFA5C4DA7BE3}" destId="{400C51A1-DA24-1A43-96DF-61742DF245FB}" srcOrd="5" destOrd="0" presId="urn:microsoft.com/office/officeart/2005/8/layout/vList2"/>
    <dgm:cxn modelId="{D7F1E96F-6D88-974E-A827-48D7B02D602D}" type="presParOf" srcId="{D80DA091-FED0-1B4D-827F-FFA5C4DA7BE3}" destId="{85DF090B-5984-3349-A87B-08445A8194D2}" srcOrd="6" destOrd="0" presId="urn:microsoft.com/office/officeart/2005/8/layout/vList2"/>
    <dgm:cxn modelId="{F76B48B1-490E-2846-B1F1-E612EB0FB2AA}" type="presParOf" srcId="{D80DA091-FED0-1B4D-827F-FFA5C4DA7BE3}" destId="{4566D13B-C45B-9345-BD29-D75921FFC38F}" srcOrd="7" destOrd="0" presId="urn:microsoft.com/office/officeart/2005/8/layout/vList2"/>
    <dgm:cxn modelId="{92449E4C-C6FA-5646-9FEF-A1D75BB65E86}" type="presParOf" srcId="{D80DA091-FED0-1B4D-827F-FFA5C4DA7BE3}" destId="{E8827418-675B-5449-8C1B-0610E7A3BC76}" srcOrd="8" destOrd="0" presId="urn:microsoft.com/office/officeart/2005/8/layout/vList2"/>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025CCF-CA4C-634D-A948-B4C716D3FFB5}">
      <dsp:nvSpPr>
        <dsp:cNvPr id="0" name=""/>
        <dsp:cNvSpPr/>
      </dsp:nvSpPr>
      <dsp:spPr>
        <a:xfrm>
          <a:off x="0" y="2027590"/>
          <a:ext cx="15788678" cy="2703454"/>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42D05A-43EF-1648-9B70-3B6889972A61}">
      <dsp:nvSpPr>
        <dsp:cNvPr id="0" name=""/>
        <dsp:cNvSpPr/>
      </dsp:nvSpPr>
      <dsp:spPr>
        <a:xfrm>
          <a:off x="7391" y="0"/>
          <a:ext cx="1810918" cy="2703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b" anchorCtr="0">
          <a:noAutofit/>
        </a:bodyPr>
        <a:lstStyle/>
        <a:p>
          <a:pPr marL="0" lvl="0" indent="0" algn="ctr" defTabSz="1244600">
            <a:lnSpc>
              <a:spcPct val="90000"/>
            </a:lnSpc>
            <a:spcBef>
              <a:spcPct val="0"/>
            </a:spcBef>
            <a:spcAft>
              <a:spcPct val="35000"/>
            </a:spcAft>
            <a:buNone/>
          </a:pPr>
          <a:r>
            <a:rPr lang="en-US" sz="2800" kern="1200" dirty="0"/>
            <a:t>Connect Data</a:t>
          </a:r>
        </a:p>
      </dsp:txBody>
      <dsp:txXfrm>
        <a:off x="7391" y="0"/>
        <a:ext cx="1810918" cy="2703454"/>
      </dsp:txXfrm>
    </dsp:sp>
    <dsp:sp modelId="{DADC73AA-2EF0-7545-B12D-9411E0C79541}">
      <dsp:nvSpPr>
        <dsp:cNvPr id="0" name=""/>
        <dsp:cNvSpPr/>
      </dsp:nvSpPr>
      <dsp:spPr>
        <a:xfrm>
          <a:off x="574918" y="3041385"/>
          <a:ext cx="675863" cy="67586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C7992F-23E8-BF4D-A815-740BC675EFAF}">
      <dsp:nvSpPr>
        <dsp:cNvPr id="0" name=""/>
        <dsp:cNvSpPr/>
      </dsp:nvSpPr>
      <dsp:spPr>
        <a:xfrm>
          <a:off x="1908855" y="4055181"/>
          <a:ext cx="1872000" cy="2703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t>Transform Data</a:t>
          </a:r>
        </a:p>
      </dsp:txBody>
      <dsp:txXfrm>
        <a:off x="1908855" y="4055181"/>
        <a:ext cx="1872000" cy="2703454"/>
      </dsp:txXfrm>
    </dsp:sp>
    <dsp:sp modelId="{E27FC20B-5773-854E-AA44-6E0702A29E4B}">
      <dsp:nvSpPr>
        <dsp:cNvPr id="0" name=""/>
        <dsp:cNvSpPr/>
      </dsp:nvSpPr>
      <dsp:spPr>
        <a:xfrm>
          <a:off x="2506924" y="3041385"/>
          <a:ext cx="675863" cy="67586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92F3CB-CE1C-A74F-AA36-B7BA90369AF2}">
      <dsp:nvSpPr>
        <dsp:cNvPr id="0" name=""/>
        <dsp:cNvSpPr/>
      </dsp:nvSpPr>
      <dsp:spPr>
        <a:xfrm>
          <a:off x="3871402" y="0"/>
          <a:ext cx="1810918" cy="2703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b" anchorCtr="0">
          <a:noAutofit/>
        </a:bodyPr>
        <a:lstStyle/>
        <a:p>
          <a:pPr marL="0" lvl="0" indent="0" algn="ctr" defTabSz="1244600">
            <a:lnSpc>
              <a:spcPct val="90000"/>
            </a:lnSpc>
            <a:spcBef>
              <a:spcPct val="0"/>
            </a:spcBef>
            <a:spcAft>
              <a:spcPct val="35000"/>
            </a:spcAft>
            <a:buNone/>
          </a:pPr>
          <a:r>
            <a:rPr lang="en-US" sz="2800" kern="1200" dirty="0"/>
            <a:t>Model Data</a:t>
          </a:r>
        </a:p>
      </dsp:txBody>
      <dsp:txXfrm>
        <a:off x="3871402" y="0"/>
        <a:ext cx="1810918" cy="2703454"/>
      </dsp:txXfrm>
    </dsp:sp>
    <dsp:sp modelId="{A2182512-CD80-664A-AF5E-6089D4BC4AD2}">
      <dsp:nvSpPr>
        <dsp:cNvPr id="0" name=""/>
        <dsp:cNvSpPr/>
      </dsp:nvSpPr>
      <dsp:spPr>
        <a:xfrm>
          <a:off x="4438929" y="3041385"/>
          <a:ext cx="675863" cy="67586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BA7B90-8CCA-F94D-9EAC-C56E9AF2B101}">
      <dsp:nvSpPr>
        <dsp:cNvPr id="0" name=""/>
        <dsp:cNvSpPr/>
      </dsp:nvSpPr>
      <dsp:spPr>
        <a:xfrm>
          <a:off x="5772866" y="4055181"/>
          <a:ext cx="2420183" cy="2703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t>Create Visualizations</a:t>
          </a:r>
        </a:p>
      </dsp:txBody>
      <dsp:txXfrm>
        <a:off x="5772866" y="4055181"/>
        <a:ext cx="2420183" cy="2703454"/>
      </dsp:txXfrm>
    </dsp:sp>
    <dsp:sp modelId="{3FE0A918-45B6-FC40-922C-283F74A36957}">
      <dsp:nvSpPr>
        <dsp:cNvPr id="0" name=""/>
        <dsp:cNvSpPr/>
      </dsp:nvSpPr>
      <dsp:spPr>
        <a:xfrm>
          <a:off x="6645026" y="3041385"/>
          <a:ext cx="675863" cy="67586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DFA08A-B099-E744-AC6E-1E556192CC32}">
      <dsp:nvSpPr>
        <dsp:cNvPr id="0" name=""/>
        <dsp:cNvSpPr/>
      </dsp:nvSpPr>
      <dsp:spPr>
        <a:xfrm>
          <a:off x="8283595" y="0"/>
          <a:ext cx="2115894" cy="2703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b" anchorCtr="0">
          <a:noAutofit/>
        </a:bodyPr>
        <a:lstStyle/>
        <a:p>
          <a:pPr marL="0" lvl="0" indent="0" algn="ctr" defTabSz="1244600">
            <a:lnSpc>
              <a:spcPct val="90000"/>
            </a:lnSpc>
            <a:spcBef>
              <a:spcPct val="0"/>
            </a:spcBef>
            <a:spcAft>
              <a:spcPct val="35000"/>
            </a:spcAft>
            <a:buNone/>
          </a:pPr>
          <a:r>
            <a:rPr lang="en-US" sz="2800" kern="1200" dirty="0"/>
            <a:t>Build Reports/ Dashboards</a:t>
          </a:r>
        </a:p>
      </dsp:txBody>
      <dsp:txXfrm>
        <a:off x="8283595" y="0"/>
        <a:ext cx="2115894" cy="2703454"/>
      </dsp:txXfrm>
    </dsp:sp>
    <dsp:sp modelId="{36AF1E28-725B-F84B-A36E-1D1D65FEE82C}">
      <dsp:nvSpPr>
        <dsp:cNvPr id="0" name=""/>
        <dsp:cNvSpPr/>
      </dsp:nvSpPr>
      <dsp:spPr>
        <a:xfrm>
          <a:off x="9003611" y="3041385"/>
          <a:ext cx="675863" cy="67586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CAF6FE-2C28-AC48-9ABC-C5B1892D6744}">
      <dsp:nvSpPr>
        <dsp:cNvPr id="0" name=""/>
        <dsp:cNvSpPr/>
      </dsp:nvSpPr>
      <dsp:spPr>
        <a:xfrm>
          <a:off x="10490036" y="4055181"/>
          <a:ext cx="1810918" cy="2703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t>Publish/ Share</a:t>
          </a:r>
        </a:p>
      </dsp:txBody>
      <dsp:txXfrm>
        <a:off x="10490036" y="4055181"/>
        <a:ext cx="1810918" cy="2703454"/>
      </dsp:txXfrm>
    </dsp:sp>
    <dsp:sp modelId="{8E002AE7-50EC-4345-A582-D309EF44B6AF}">
      <dsp:nvSpPr>
        <dsp:cNvPr id="0" name=""/>
        <dsp:cNvSpPr/>
      </dsp:nvSpPr>
      <dsp:spPr>
        <a:xfrm>
          <a:off x="11057563" y="3041385"/>
          <a:ext cx="675863" cy="67586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DA7467-EA13-CE43-9309-1666173FEE96}">
      <dsp:nvSpPr>
        <dsp:cNvPr id="0" name=""/>
        <dsp:cNvSpPr/>
      </dsp:nvSpPr>
      <dsp:spPr>
        <a:xfrm>
          <a:off x="12391500" y="0"/>
          <a:ext cx="1810918" cy="2703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b" anchorCtr="0">
          <a:noAutofit/>
        </a:bodyPr>
        <a:lstStyle/>
        <a:p>
          <a:pPr marL="0" lvl="0" indent="0" algn="ctr" defTabSz="1244600">
            <a:lnSpc>
              <a:spcPct val="90000"/>
            </a:lnSpc>
            <a:spcBef>
              <a:spcPct val="0"/>
            </a:spcBef>
            <a:spcAft>
              <a:spcPct val="35000"/>
            </a:spcAft>
            <a:buNone/>
          </a:pPr>
          <a:r>
            <a:rPr lang="en-US" sz="2800" kern="1200" dirty="0"/>
            <a:t>Make Decision</a:t>
          </a:r>
        </a:p>
      </dsp:txBody>
      <dsp:txXfrm>
        <a:off x="12391500" y="0"/>
        <a:ext cx="1810918" cy="2703454"/>
      </dsp:txXfrm>
    </dsp:sp>
    <dsp:sp modelId="{04613EEC-45FE-2241-A0C7-972FA8ECF4F9}">
      <dsp:nvSpPr>
        <dsp:cNvPr id="0" name=""/>
        <dsp:cNvSpPr/>
      </dsp:nvSpPr>
      <dsp:spPr>
        <a:xfrm>
          <a:off x="12959027" y="3041385"/>
          <a:ext cx="675863" cy="67586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2E74E5-16AB-A84F-8AF0-27AF8F6D8599}">
      <dsp:nvSpPr>
        <dsp:cNvPr id="0" name=""/>
        <dsp:cNvSpPr/>
      </dsp:nvSpPr>
      <dsp:spPr>
        <a:xfrm>
          <a:off x="0" y="167614"/>
          <a:ext cx="12890195" cy="959400"/>
        </a:xfrm>
        <a:prstGeom prst="roundRect">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Font typeface="Arial" panose="020B0604020202020204" pitchFamily="34" charset="0"/>
            <a:buNone/>
          </a:pPr>
          <a:r>
            <a:rPr lang="en-EG" sz="4000" kern="1200"/>
            <a:t>Data modeling connects cleaned tables for analysis.</a:t>
          </a:r>
          <a:endParaRPr lang="en-US" sz="4000" kern="1200" dirty="0"/>
        </a:p>
      </dsp:txBody>
      <dsp:txXfrm>
        <a:off x="46834" y="214448"/>
        <a:ext cx="12796527" cy="865732"/>
      </dsp:txXfrm>
    </dsp:sp>
    <dsp:sp modelId="{C84CCA12-209E-AD47-9CAD-9FCFB21B6FD3}">
      <dsp:nvSpPr>
        <dsp:cNvPr id="0" name=""/>
        <dsp:cNvSpPr/>
      </dsp:nvSpPr>
      <dsp:spPr>
        <a:xfrm>
          <a:off x="0" y="1242214"/>
          <a:ext cx="12890195" cy="959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Font typeface="Arial" panose="020B0604020202020204" pitchFamily="34" charset="0"/>
            <a:buNone/>
          </a:pPr>
          <a:r>
            <a:rPr lang="en-EG" sz="4000" kern="1200"/>
            <a:t>Fact tables store measurable business activity.</a:t>
          </a:r>
        </a:p>
      </dsp:txBody>
      <dsp:txXfrm>
        <a:off x="46834" y="1289048"/>
        <a:ext cx="12796527" cy="865732"/>
      </dsp:txXfrm>
    </dsp:sp>
    <dsp:sp modelId="{A8EF4815-9F8E-5C44-A074-CEE355151551}">
      <dsp:nvSpPr>
        <dsp:cNvPr id="0" name=""/>
        <dsp:cNvSpPr/>
      </dsp:nvSpPr>
      <dsp:spPr>
        <a:xfrm>
          <a:off x="0" y="2316814"/>
          <a:ext cx="12890195" cy="959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Font typeface="Arial" panose="020B0604020202020204" pitchFamily="34" charset="0"/>
            <a:buNone/>
          </a:pPr>
          <a:r>
            <a:rPr lang="en-EG" sz="4000" kern="1200"/>
            <a:t>Dimension tables provide context for reporting.</a:t>
          </a:r>
        </a:p>
      </dsp:txBody>
      <dsp:txXfrm>
        <a:off x="46834" y="2363648"/>
        <a:ext cx="12796527" cy="865732"/>
      </dsp:txXfrm>
    </dsp:sp>
    <dsp:sp modelId="{85DF090B-5984-3349-A87B-08445A8194D2}">
      <dsp:nvSpPr>
        <dsp:cNvPr id="0" name=""/>
        <dsp:cNvSpPr/>
      </dsp:nvSpPr>
      <dsp:spPr>
        <a:xfrm>
          <a:off x="0" y="3391414"/>
          <a:ext cx="12890195" cy="959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Font typeface="Arial" panose="020B0604020202020204" pitchFamily="34" charset="0"/>
            <a:buNone/>
          </a:pPr>
          <a:r>
            <a:rPr lang="en-EG" sz="4000" kern="1200"/>
            <a:t>Relationships allow filters and calculations to work correctly.</a:t>
          </a:r>
        </a:p>
      </dsp:txBody>
      <dsp:txXfrm>
        <a:off x="46834" y="3438248"/>
        <a:ext cx="12796527" cy="865732"/>
      </dsp:txXfrm>
    </dsp:sp>
    <dsp:sp modelId="{E8827418-675B-5449-8C1B-0610E7A3BC76}">
      <dsp:nvSpPr>
        <dsp:cNvPr id="0" name=""/>
        <dsp:cNvSpPr/>
      </dsp:nvSpPr>
      <dsp:spPr>
        <a:xfrm>
          <a:off x="0" y="4466014"/>
          <a:ext cx="12890195" cy="959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Font typeface="Arial" panose="020B0604020202020204" pitchFamily="34" charset="0"/>
            <a:buNone/>
          </a:pPr>
          <a:r>
            <a:rPr lang="en-EG" sz="4000" kern="1200"/>
            <a:t>Star schema is the recommended model structure.</a:t>
          </a:r>
        </a:p>
      </dsp:txBody>
      <dsp:txXfrm>
        <a:off x="46834" y="4512848"/>
        <a:ext cx="12796527" cy="865732"/>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19.06.2026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871B2431-D351-4C6E-A3CF-9DFAC0E3E050}" type="slidenum">
              <a:rPr lang="cs-CZ" smtClean="0"/>
              <a:t>4</a:t>
            </a:fld>
            <a:endParaRPr lang="cs-CZ"/>
          </a:p>
        </p:txBody>
      </p:sp>
    </p:spTree>
    <p:extLst>
      <p:ext uri="{BB962C8B-B14F-4D97-AF65-F5344CB8AC3E}">
        <p14:creationId xmlns:p14="http://schemas.microsoft.com/office/powerpoint/2010/main" val="1553167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6B7853-9155-95A1-8856-914E3152A1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CBC386-394B-F073-EB40-2075CD0155DC}"/>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DC61362F-5D65-F8AB-5E81-EDCE00F6A09F}"/>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ED6EF30D-A8B4-E3AF-247B-5AA0F1799097}"/>
              </a:ext>
            </a:extLst>
          </p:cNvPr>
          <p:cNvSpPr>
            <a:spLocks noGrp="1"/>
          </p:cNvSpPr>
          <p:nvPr>
            <p:ph type="sldNum" sz="quarter" idx="5"/>
          </p:nvPr>
        </p:nvSpPr>
        <p:spPr/>
        <p:txBody>
          <a:bodyPr/>
          <a:lstStyle/>
          <a:p>
            <a:fld id="{871B2431-D351-4C6E-A3CF-9DFAC0E3E050}" type="slidenum">
              <a:rPr lang="cs-CZ" smtClean="0"/>
              <a:t>6</a:t>
            </a:fld>
            <a:endParaRPr lang="cs-CZ"/>
          </a:p>
        </p:txBody>
      </p:sp>
    </p:spTree>
    <p:extLst>
      <p:ext uri="{BB962C8B-B14F-4D97-AF65-F5344CB8AC3E}">
        <p14:creationId xmlns:p14="http://schemas.microsoft.com/office/powerpoint/2010/main" val="3377312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8270E6-B0A5-7167-925B-1DB3115967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D3DF6F-AA5C-FC8F-515A-C6547959C410}"/>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B8D21D32-0096-A3C8-2C10-82BAEB60AF77}"/>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1F92A330-F400-B78E-0D99-694AF7A79A40}"/>
              </a:ext>
            </a:extLst>
          </p:cNvPr>
          <p:cNvSpPr>
            <a:spLocks noGrp="1"/>
          </p:cNvSpPr>
          <p:nvPr>
            <p:ph type="sldNum" sz="quarter" idx="5"/>
          </p:nvPr>
        </p:nvSpPr>
        <p:spPr/>
        <p:txBody>
          <a:bodyPr/>
          <a:lstStyle/>
          <a:p>
            <a:fld id="{871B2431-D351-4C6E-A3CF-9DFAC0E3E050}" type="slidenum">
              <a:rPr lang="cs-CZ" smtClean="0"/>
              <a:t>7</a:t>
            </a:fld>
            <a:endParaRPr lang="cs-CZ"/>
          </a:p>
        </p:txBody>
      </p:sp>
    </p:spTree>
    <p:extLst>
      <p:ext uri="{BB962C8B-B14F-4D97-AF65-F5344CB8AC3E}">
        <p14:creationId xmlns:p14="http://schemas.microsoft.com/office/powerpoint/2010/main" val="2717121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44350F-394F-58EB-94BC-D51A3A8E40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B6005A-ABDE-5205-FAD8-11FAF36CA8AF}"/>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45D97F0A-73E6-D3F6-BE1C-F3011FC45A84}"/>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F9C2EDD5-E44A-6B03-10E5-0BE2DC1F6E1C}"/>
              </a:ext>
            </a:extLst>
          </p:cNvPr>
          <p:cNvSpPr>
            <a:spLocks noGrp="1"/>
          </p:cNvSpPr>
          <p:nvPr>
            <p:ph type="sldNum" sz="quarter" idx="5"/>
          </p:nvPr>
        </p:nvSpPr>
        <p:spPr/>
        <p:txBody>
          <a:bodyPr/>
          <a:lstStyle/>
          <a:p>
            <a:fld id="{871B2431-D351-4C6E-A3CF-9DFAC0E3E050}" type="slidenum">
              <a:rPr lang="cs-CZ" smtClean="0"/>
              <a:t>8</a:t>
            </a:fld>
            <a:endParaRPr lang="cs-CZ"/>
          </a:p>
        </p:txBody>
      </p:sp>
    </p:spTree>
    <p:extLst>
      <p:ext uri="{BB962C8B-B14F-4D97-AF65-F5344CB8AC3E}">
        <p14:creationId xmlns:p14="http://schemas.microsoft.com/office/powerpoint/2010/main" val="962314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DAF65B-2589-9169-070D-F7F7140228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D5BDB4-3EB4-9271-58C6-2D375D1FB011}"/>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5B9D1254-8793-BD99-7073-FEE06D770978}"/>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71AF44C6-DA02-DB72-B23C-3F18DD92A5F2}"/>
              </a:ext>
            </a:extLst>
          </p:cNvPr>
          <p:cNvSpPr>
            <a:spLocks noGrp="1"/>
          </p:cNvSpPr>
          <p:nvPr>
            <p:ph type="sldNum" sz="quarter" idx="5"/>
          </p:nvPr>
        </p:nvSpPr>
        <p:spPr/>
        <p:txBody>
          <a:bodyPr/>
          <a:lstStyle/>
          <a:p>
            <a:fld id="{871B2431-D351-4C6E-A3CF-9DFAC0E3E050}" type="slidenum">
              <a:rPr lang="cs-CZ" smtClean="0"/>
              <a:t>9</a:t>
            </a:fld>
            <a:endParaRPr lang="cs-CZ"/>
          </a:p>
        </p:txBody>
      </p:sp>
    </p:spTree>
    <p:extLst>
      <p:ext uri="{BB962C8B-B14F-4D97-AF65-F5344CB8AC3E}">
        <p14:creationId xmlns:p14="http://schemas.microsoft.com/office/powerpoint/2010/main" val="3601506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2F411-9275-70F4-7147-AA05043BB7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622B42-F649-1E83-ABF6-D94F3EBACA57}"/>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3F8F6214-A414-7D77-ABB9-044376359ED6}"/>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6530C735-CD0D-DB41-477A-EC0F45A0A3D8}"/>
              </a:ext>
            </a:extLst>
          </p:cNvPr>
          <p:cNvSpPr>
            <a:spLocks noGrp="1"/>
          </p:cNvSpPr>
          <p:nvPr>
            <p:ph type="sldNum" sz="quarter" idx="5"/>
          </p:nvPr>
        </p:nvSpPr>
        <p:spPr/>
        <p:txBody>
          <a:bodyPr/>
          <a:lstStyle/>
          <a:p>
            <a:fld id="{871B2431-D351-4C6E-A3CF-9DFAC0E3E050}" type="slidenum">
              <a:rPr lang="cs-CZ" smtClean="0"/>
              <a:t>10</a:t>
            </a:fld>
            <a:endParaRPr lang="cs-CZ"/>
          </a:p>
        </p:txBody>
      </p:sp>
    </p:spTree>
    <p:extLst>
      <p:ext uri="{BB962C8B-B14F-4D97-AF65-F5344CB8AC3E}">
        <p14:creationId xmlns:p14="http://schemas.microsoft.com/office/powerpoint/2010/main" val="30151443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5DBF3C-9E20-1625-654B-7E623CBC7B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385813-B72C-442A-46C3-7A0620FA320C}"/>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6973F510-0006-74BA-A091-1381AA617F5F}"/>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60290ED5-DE10-E83E-08BE-DBA61BC3A5B2}"/>
              </a:ext>
            </a:extLst>
          </p:cNvPr>
          <p:cNvSpPr>
            <a:spLocks noGrp="1"/>
          </p:cNvSpPr>
          <p:nvPr>
            <p:ph type="sldNum" sz="quarter" idx="5"/>
          </p:nvPr>
        </p:nvSpPr>
        <p:spPr/>
        <p:txBody>
          <a:bodyPr/>
          <a:lstStyle/>
          <a:p>
            <a:fld id="{871B2431-D351-4C6E-A3CF-9DFAC0E3E050}" type="slidenum">
              <a:rPr lang="cs-CZ" smtClean="0"/>
              <a:t>11</a:t>
            </a:fld>
            <a:endParaRPr lang="cs-CZ"/>
          </a:p>
        </p:txBody>
      </p:sp>
    </p:spTree>
    <p:extLst>
      <p:ext uri="{BB962C8B-B14F-4D97-AF65-F5344CB8AC3E}">
        <p14:creationId xmlns:p14="http://schemas.microsoft.com/office/powerpoint/2010/main" val="13147238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A5C66-466A-F8FE-AAA5-2E3FE15976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CD51E9-88F1-7155-A12C-958AC3FD11C0}"/>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8DA09453-A3FE-6237-C542-5BF792009FCB}"/>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DAC3509F-5486-1DFC-48ED-729418424E9E}"/>
              </a:ext>
            </a:extLst>
          </p:cNvPr>
          <p:cNvSpPr>
            <a:spLocks noGrp="1"/>
          </p:cNvSpPr>
          <p:nvPr>
            <p:ph type="sldNum" sz="quarter" idx="5"/>
          </p:nvPr>
        </p:nvSpPr>
        <p:spPr/>
        <p:txBody>
          <a:bodyPr/>
          <a:lstStyle/>
          <a:p>
            <a:fld id="{871B2431-D351-4C6E-A3CF-9DFAC0E3E050}" type="slidenum">
              <a:rPr lang="cs-CZ" smtClean="0"/>
              <a:t>12</a:t>
            </a:fld>
            <a:endParaRPr lang="cs-CZ"/>
          </a:p>
        </p:txBody>
      </p:sp>
    </p:spTree>
    <p:extLst>
      <p:ext uri="{BB962C8B-B14F-4D97-AF65-F5344CB8AC3E}">
        <p14:creationId xmlns:p14="http://schemas.microsoft.com/office/powerpoint/2010/main" val="12056561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A05876-3479-4D83-56DA-21AA581D3A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7980D3-C22D-D0AB-2B1E-3217E5A74677}"/>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D9661AF6-83AE-815B-BBBA-9F655F01E0A1}"/>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C062AEBA-3D5C-C1CE-6F30-8CDE5C0B3C7E}"/>
              </a:ext>
            </a:extLst>
          </p:cNvPr>
          <p:cNvSpPr>
            <a:spLocks noGrp="1"/>
          </p:cNvSpPr>
          <p:nvPr>
            <p:ph type="sldNum" sz="quarter" idx="5"/>
          </p:nvPr>
        </p:nvSpPr>
        <p:spPr/>
        <p:txBody>
          <a:bodyPr/>
          <a:lstStyle/>
          <a:p>
            <a:fld id="{871B2431-D351-4C6E-A3CF-9DFAC0E3E050}" type="slidenum">
              <a:rPr lang="cs-CZ" smtClean="0"/>
              <a:t>13</a:t>
            </a:fld>
            <a:endParaRPr lang="cs-CZ"/>
          </a:p>
        </p:txBody>
      </p:sp>
    </p:spTree>
    <p:extLst>
      <p:ext uri="{BB962C8B-B14F-4D97-AF65-F5344CB8AC3E}">
        <p14:creationId xmlns:p14="http://schemas.microsoft.com/office/powerpoint/2010/main" val="41607912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791785-26C0-DF44-A95E-80A1526575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76FB17-EE1A-951E-7744-BE41975A9583}"/>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B03A54BA-3D33-8CA2-9644-6714C9696A8B}"/>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E5D7598B-49C9-4880-E289-3337C1822733}"/>
              </a:ext>
            </a:extLst>
          </p:cNvPr>
          <p:cNvSpPr>
            <a:spLocks noGrp="1"/>
          </p:cNvSpPr>
          <p:nvPr>
            <p:ph type="sldNum" sz="quarter" idx="5"/>
          </p:nvPr>
        </p:nvSpPr>
        <p:spPr/>
        <p:txBody>
          <a:bodyPr/>
          <a:lstStyle/>
          <a:p>
            <a:fld id="{871B2431-D351-4C6E-A3CF-9DFAC0E3E050}" type="slidenum">
              <a:rPr lang="cs-CZ" smtClean="0"/>
              <a:t>14</a:t>
            </a:fld>
            <a:endParaRPr lang="cs-CZ"/>
          </a:p>
        </p:txBody>
      </p:sp>
    </p:spTree>
    <p:extLst>
      <p:ext uri="{BB962C8B-B14F-4D97-AF65-F5344CB8AC3E}">
        <p14:creationId xmlns:p14="http://schemas.microsoft.com/office/powerpoint/2010/main" val="29241010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D152BE-A092-BAE9-50E1-3A4C9047C9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5FA716-A82B-8BCB-F3D0-AC58DAEDCD1A}"/>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AF020268-FF51-DE69-5B74-F9C02DCC43CF}"/>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CA24501B-9B0A-AB62-0181-12E5369E744D}"/>
              </a:ext>
            </a:extLst>
          </p:cNvPr>
          <p:cNvSpPr>
            <a:spLocks noGrp="1"/>
          </p:cNvSpPr>
          <p:nvPr>
            <p:ph type="sldNum" sz="quarter" idx="5"/>
          </p:nvPr>
        </p:nvSpPr>
        <p:spPr/>
        <p:txBody>
          <a:bodyPr/>
          <a:lstStyle/>
          <a:p>
            <a:fld id="{871B2431-D351-4C6E-A3CF-9DFAC0E3E050}" type="slidenum">
              <a:rPr lang="cs-CZ" smtClean="0"/>
              <a:t>15</a:t>
            </a:fld>
            <a:endParaRPr lang="cs-CZ"/>
          </a:p>
        </p:txBody>
      </p:sp>
    </p:spTree>
    <p:extLst>
      <p:ext uri="{BB962C8B-B14F-4D97-AF65-F5344CB8AC3E}">
        <p14:creationId xmlns:p14="http://schemas.microsoft.com/office/powerpoint/2010/main" val="6015946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1A1D9D-BCDE-A2A4-1A8C-B605C0EB0E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31548A-EC46-6314-A90D-19ED19263AFE}"/>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5027E23E-F67E-EF98-A13F-A40BFE8EECD5}"/>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CEB497BE-DB5E-6EA2-CEAF-E6060C6AFAD1}"/>
              </a:ext>
            </a:extLst>
          </p:cNvPr>
          <p:cNvSpPr>
            <a:spLocks noGrp="1"/>
          </p:cNvSpPr>
          <p:nvPr>
            <p:ph type="sldNum" sz="quarter" idx="5"/>
          </p:nvPr>
        </p:nvSpPr>
        <p:spPr/>
        <p:txBody>
          <a:bodyPr/>
          <a:lstStyle/>
          <a:p>
            <a:fld id="{871B2431-D351-4C6E-A3CF-9DFAC0E3E050}" type="slidenum">
              <a:rPr lang="cs-CZ" smtClean="0"/>
              <a:t>16</a:t>
            </a:fld>
            <a:endParaRPr lang="cs-CZ"/>
          </a:p>
        </p:txBody>
      </p:sp>
    </p:spTree>
    <p:extLst>
      <p:ext uri="{BB962C8B-B14F-4D97-AF65-F5344CB8AC3E}">
        <p14:creationId xmlns:p14="http://schemas.microsoft.com/office/powerpoint/2010/main" val="29738901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6F8499-9307-BB52-37FA-85F7AC30FB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8ED4BC-56D3-866B-D5FB-59AD86C3450D}"/>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D63C68EE-95A8-C24E-90A1-36B083436301}"/>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0AC6BB33-B8AB-0FB7-568E-DABE405A83D0}"/>
              </a:ext>
            </a:extLst>
          </p:cNvPr>
          <p:cNvSpPr>
            <a:spLocks noGrp="1"/>
          </p:cNvSpPr>
          <p:nvPr>
            <p:ph type="sldNum" sz="quarter" idx="5"/>
          </p:nvPr>
        </p:nvSpPr>
        <p:spPr/>
        <p:txBody>
          <a:bodyPr/>
          <a:lstStyle/>
          <a:p>
            <a:fld id="{871B2431-D351-4C6E-A3CF-9DFAC0E3E050}" type="slidenum">
              <a:rPr lang="cs-CZ" smtClean="0"/>
              <a:t>17</a:t>
            </a:fld>
            <a:endParaRPr lang="cs-CZ"/>
          </a:p>
        </p:txBody>
      </p:sp>
    </p:spTree>
    <p:extLst>
      <p:ext uri="{BB962C8B-B14F-4D97-AF65-F5344CB8AC3E}">
        <p14:creationId xmlns:p14="http://schemas.microsoft.com/office/powerpoint/2010/main" val="26430434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679B15-2EFE-F701-23D7-C889A1EE3F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80852A-38E9-B3AA-3314-98ABF4DB8BC8}"/>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A2009B54-B806-179B-9051-4D8AF75F9E81}"/>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D7F29EB5-9853-0388-B7CC-F772CEFF25A9}"/>
              </a:ext>
            </a:extLst>
          </p:cNvPr>
          <p:cNvSpPr>
            <a:spLocks noGrp="1"/>
          </p:cNvSpPr>
          <p:nvPr>
            <p:ph type="sldNum" sz="quarter" idx="5"/>
          </p:nvPr>
        </p:nvSpPr>
        <p:spPr/>
        <p:txBody>
          <a:bodyPr/>
          <a:lstStyle/>
          <a:p>
            <a:fld id="{871B2431-D351-4C6E-A3CF-9DFAC0E3E050}" type="slidenum">
              <a:rPr lang="cs-CZ" smtClean="0"/>
              <a:t>18</a:t>
            </a:fld>
            <a:endParaRPr lang="cs-CZ"/>
          </a:p>
        </p:txBody>
      </p:sp>
    </p:spTree>
    <p:extLst>
      <p:ext uri="{BB962C8B-B14F-4D97-AF65-F5344CB8AC3E}">
        <p14:creationId xmlns:p14="http://schemas.microsoft.com/office/powerpoint/2010/main" val="32580983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40ED3-A918-9ABD-64A2-AAD14ED960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6F1EC5-3676-091A-34CC-5D18266FB433}"/>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FE915678-FD53-FDBF-05C1-5B587A69B897}"/>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573FD0EE-B1D8-9128-684F-809203CBFA43}"/>
              </a:ext>
            </a:extLst>
          </p:cNvPr>
          <p:cNvSpPr>
            <a:spLocks noGrp="1"/>
          </p:cNvSpPr>
          <p:nvPr>
            <p:ph type="sldNum" sz="quarter" idx="5"/>
          </p:nvPr>
        </p:nvSpPr>
        <p:spPr/>
        <p:txBody>
          <a:bodyPr/>
          <a:lstStyle/>
          <a:p>
            <a:fld id="{871B2431-D351-4C6E-A3CF-9DFAC0E3E050}" type="slidenum">
              <a:rPr lang="cs-CZ" smtClean="0"/>
              <a:t>19</a:t>
            </a:fld>
            <a:endParaRPr lang="cs-CZ"/>
          </a:p>
        </p:txBody>
      </p:sp>
    </p:spTree>
    <p:extLst>
      <p:ext uri="{BB962C8B-B14F-4D97-AF65-F5344CB8AC3E}">
        <p14:creationId xmlns:p14="http://schemas.microsoft.com/office/powerpoint/2010/main" val="5257342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CB820D-7180-FED7-DDB8-AB1F999C8D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7DB39C-9910-B9DE-FC66-745C8A5E3F35}"/>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0BF8E16E-2427-018C-6E67-D1A09F06A9A1}"/>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4355DC32-E00D-2896-2816-69CBF3DB64C6}"/>
              </a:ext>
            </a:extLst>
          </p:cNvPr>
          <p:cNvSpPr>
            <a:spLocks noGrp="1"/>
          </p:cNvSpPr>
          <p:nvPr>
            <p:ph type="sldNum" sz="quarter" idx="5"/>
          </p:nvPr>
        </p:nvSpPr>
        <p:spPr/>
        <p:txBody>
          <a:bodyPr/>
          <a:lstStyle/>
          <a:p>
            <a:fld id="{871B2431-D351-4C6E-A3CF-9DFAC0E3E050}" type="slidenum">
              <a:rPr lang="cs-CZ" smtClean="0"/>
              <a:t>20</a:t>
            </a:fld>
            <a:endParaRPr lang="cs-CZ"/>
          </a:p>
        </p:txBody>
      </p:sp>
    </p:spTree>
    <p:extLst>
      <p:ext uri="{BB962C8B-B14F-4D97-AF65-F5344CB8AC3E}">
        <p14:creationId xmlns:p14="http://schemas.microsoft.com/office/powerpoint/2010/main" val="31766774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F0CEA2-6584-AD47-AECF-CCDA1F31CA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376893-CB5C-1A99-7C5D-0FBD08F9CB9F}"/>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A1BDBB6F-D9F4-34E9-094E-A00958525A4D}"/>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4512ECFC-44BA-AC90-8FAD-14F53088474F}"/>
              </a:ext>
            </a:extLst>
          </p:cNvPr>
          <p:cNvSpPr>
            <a:spLocks noGrp="1"/>
          </p:cNvSpPr>
          <p:nvPr>
            <p:ph type="sldNum" sz="quarter" idx="5"/>
          </p:nvPr>
        </p:nvSpPr>
        <p:spPr/>
        <p:txBody>
          <a:bodyPr/>
          <a:lstStyle/>
          <a:p>
            <a:fld id="{871B2431-D351-4C6E-A3CF-9DFAC0E3E050}" type="slidenum">
              <a:rPr lang="cs-CZ" smtClean="0"/>
              <a:t>21</a:t>
            </a:fld>
            <a:endParaRPr lang="cs-CZ"/>
          </a:p>
        </p:txBody>
      </p:sp>
    </p:spTree>
    <p:extLst>
      <p:ext uri="{BB962C8B-B14F-4D97-AF65-F5344CB8AC3E}">
        <p14:creationId xmlns:p14="http://schemas.microsoft.com/office/powerpoint/2010/main" val="38434478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81FB1F-7BB1-F6A1-69EC-D4E536F918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2EBB10-1926-A405-D27E-E03874DA0323}"/>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6F499797-C20B-F0AB-30E0-692697CF6386}"/>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ABF2D429-9FE9-4F1A-1ECF-AA852CE2CFFF}"/>
              </a:ext>
            </a:extLst>
          </p:cNvPr>
          <p:cNvSpPr>
            <a:spLocks noGrp="1"/>
          </p:cNvSpPr>
          <p:nvPr>
            <p:ph type="sldNum" sz="quarter" idx="5"/>
          </p:nvPr>
        </p:nvSpPr>
        <p:spPr/>
        <p:txBody>
          <a:bodyPr/>
          <a:lstStyle/>
          <a:p>
            <a:fld id="{871B2431-D351-4C6E-A3CF-9DFAC0E3E050}" type="slidenum">
              <a:rPr lang="cs-CZ" smtClean="0"/>
              <a:t>22</a:t>
            </a:fld>
            <a:endParaRPr lang="cs-CZ"/>
          </a:p>
        </p:txBody>
      </p:sp>
    </p:spTree>
    <p:extLst>
      <p:ext uri="{BB962C8B-B14F-4D97-AF65-F5344CB8AC3E}">
        <p14:creationId xmlns:p14="http://schemas.microsoft.com/office/powerpoint/2010/main" val="858846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8F29C-DF53-4F4B-172F-08E919616C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49A4EC-88C1-E48F-A1B6-C3617A61EDB3}"/>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BC348772-1047-6560-4A77-CBDD9A1F86BF}"/>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A1002697-D183-6B87-C126-C073FE8D9013}"/>
              </a:ext>
            </a:extLst>
          </p:cNvPr>
          <p:cNvSpPr>
            <a:spLocks noGrp="1"/>
          </p:cNvSpPr>
          <p:nvPr>
            <p:ph type="sldNum" sz="quarter" idx="5"/>
          </p:nvPr>
        </p:nvSpPr>
        <p:spPr/>
        <p:txBody>
          <a:bodyPr/>
          <a:lstStyle/>
          <a:p>
            <a:fld id="{871B2431-D351-4C6E-A3CF-9DFAC0E3E050}" type="slidenum">
              <a:rPr lang="cs-CZ" smtClean="0"/>
              <a:t>23</a:t>
            </a:fld>
            <a:endParaRPr lang="cs-CZ"/>
          </a:p>
        </p:txBody>
      </p:sp>
    </p:spTree>
    <p:extLst>
      <p:ext uri="{BB962C8B-B14F-4D97-AF65-F5344CB8AC3E}">
        <p14:creationId xmlns:p14="http://schemas.microsoft.com/office/powerpoint/2010/main" val="26035614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67AF0-AF9E-4BB8-8C55-1D256F1F1A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69F3F6-801A-0F5C-0D8A-633B1D46D517}"/>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2B199B64-4519-88D2-A2D5-0D914B0D825D}"/>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F2F373F6-563B-9383-819F-275B1159E1C3}"/>
              </a:ext>
            </a:extLst>
          </p:cNvPr>
          <p:cNvSpPr>
            <a:spLocks noGrp="1"/>
          </p:cNvSpPr>
          <p:nvPr>
            <p:ph type="sldNum" sz="quarter" idx="5"/>
          </p:nvPr>
        </p:nvSpPr>
        <p:spPr/>
        <p:txBody>
          <a:bodyPr/>
          <a:lstStyle/>
          <a:p>
            <a:fld id="{871B2431-D351-4C6E-A3CF-9DFAC0E3E050}" type="slidenum">
              <a:rPr lang="cs-CZ" smtClean="0"/>
              <a:t>24</a:t>
            </a:fld>
            <a:endParaRPr lang="cs-CZ"/>
          </a:p>
        </p:txBody>
      </p:sp>
    </p:spTree>
    <p:extLst>
      <p:ext uri="{BB962C8B-B14F-4D97-AF65-F5344CB8AC3E}">
        <p14:creationId xmlns:p14="http://schemas.microsoft.com/office/powerpoint/2010/main" val="24969077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C77D0B-D566-A728-BB1F-A583060704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486C75-9038-DFCD-0674-D12113E88344}"/>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25E2CAD0-96F2-FFE9-F71D-3AF2669389F7}"/>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AEC74931-DD8F-23E2-80EA-3AABF8434C9E}"/>
              </a:ext>
            </a:extLst>
          </p:cNvPr>
          <p:cNvSpPr>
            <a:spLocks noGrp="1"/>
          </p:cNvSpPr>
          <p:nvPr>
            <p:ph type="sldNum" sz="quarter" idx="5"/>
          </p:nvPr>
        </p:nvSpPr>
        <p:spPr/>
        <p:txBody>
          <a:bodyPr/>
          <a:lstStyle/>
          <a:p>
            <a:fld id="{871B2431-D351-4C6E-A3CF-9DFAC0E3E050}" type="slidenum">
              <a:rPr lang="cs-CZ" smtClean="0"/>
              <a:t>25</a:t>
            </a:fld>
            <a:endParaRPr lang="cs-CZ"/>
          </a:p>
        </p:txBody>
      </p:sp>
    </p:spTree>
    <p:extLst>
      <p:ext uri="{BB962C8B-B14F-4D97-AF65-F5344CB8AC3E}">
        <p14:creationId xmlns:p14="http://schemas.microsoft.com/office/powerpoint/2010/main" val="20547506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8ECA95-8201-7760-DB9D-7A32708337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00843B-9C54-D870-F292-BB21F2699347}"/>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F3E3F647-46EF-9A9A-FF5A-A9E3D6CDD1A5}"/>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C53C448D-D1BB-E4AE-E80D-270E9B870C67}"/>
              </a:ext>
            </a:extLst>
          </p:cNvPr>
          <p:cNvSpPr>
            <a:spLocks noGrp="1"/>
          </p:cNvSpPr>
          <p:nvPr>
            <p:ph type="sldNum" sz="quarter" idx="5"/>
          </p:nvPr>
        </p:nvSpPr>
        <p:spPr/>
        <p:txBody>
          <a:bodyPr/>
          <a:lstStyle/>
          <a:p>
            <a:fld id="{871B2431-D351-4C6E-A3CF-9DFAC0E3E050}" type="slidenum">
              <a:rPr lang="cs-CZ" smtClean="0"/>
              <a:t>26</a:t>
            </a:fld>
            <a:endParaRPr lang="cs-CZ"/>
          </a:p>
        </p:txBody>
      </p:sp>
    </p:spTree>
    <p:extLst>
      <p:ext uri="{BB962C8B-B14F-4D97-AF65-F5344CB8AC3E}">
        <p14:creationId xmlns:p14="http://schemas.microsoft.com/office/powerpoint/2010/main" val="9570721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1F47D-6CE1-9B81-C2F2-C0FD5B6136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070CCC-A270-057E-76D3-8C6287720776}"/>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BF5463E6-DE64-3334-D921-32162D9161F9}"/>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86ECB7CD-1748-6DB0-1E3C-52503769B6A7}"/>
              </a:ext>
            </a:extLst>
          </p:cNvPr>
          <p:cNvSpPr>
            <a:spLocks noGrp="1"/>
          </p:cNvSpPr>
          <p:nvPr>
            <p:ph type="sldNum" sz="quarter" idx="5"/>
          </p:nvPr>
        </p:nvSpPr>
        <p:spPr/>
        <p:txBody>
          <a:bodyPr/>
          <a:lstStyle/>
          <a:p>
            <a:fld id="{871B2431-D351-4C6E-A3CF-9DFAC0E3E050}" type="slidenum">
              <a:rPr lang="cs-CZ" smtClean="0"/>
              <a:t>27</a:t>
            </a:fld>
            <a:endParaRPr lang="cs-CZ"/>
          </a:p>
        </p:txBody>
      </p:sp>
    </p:spTree>
    <p:extLst>
      <p:ext uri="{BB962C8B-B14F-4D97-AF65-F5344CB8AC3E}">
        <p14:creationId xmlns:p14="http://schemas.microsoft.com/office/powerpoint/2010/main" val="11824978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72C8DD-DE8E-3F6C-39A8-DDF7F45C36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F3DD27-5C54-1CC6-C386-F75A0CEC7E29}"/>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01275B1F-0242-64CF-DE05-968B091044FA}"/>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397F6A69-9CEF-CDF7-D6E9-7AC9B2653542}"/>
              </a:ext>
            </a:extLst>
          </p:cNvPr>
          <p:cNvSpPr>
            <a:spLocks noGrp="1"/>
          </p:cNvSpPr>
          <p:nvPr>
            <p:ph type="sldNum" sz="quarter" idx="5"/>
          </p:nvPr>
        </p:nvSpPr>
        <p:spPr/>
        <p:txBody>
          <a:bodyPr/>
          <a:lstStyle/>
          <a:p>
            <a:fld id="{871B2431-D351-4C6E-A3CF-9DFAC0E3E050}" type="slidenum">
              <a:rPr lang="cs-CZ" smtClean="0"/>
              <a:t>29</a:t>
            </a:fld>
            <a:endParaRPr lang="cs-CZ"/>
          </a:p>
        </p:txBody>
      </p:sp>
    </p:spTree>
    <p:extLst>
      <p:ext uri="{BB962C8B-B14F-4D97-AF65-F5344CB8AC3E}">
        <p14:creationId xmlns:p14="http://schemas.microsoft.com/office/powerpoint/2010/main" val="31343127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39367-1B43-37A1-1009-ED44E31B95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C27427-F6B2-881A-A6E9-145B952D6DF9}"/>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06CB3351-C11E-4E0F-E167-AF5D16C5AE0C}"/>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54A725FD-7269-B74E-C13C-42B00949B41D}"/>
              </a:ext>
            </a:extLst>
          </p:cNvPr>
          <p:cNvSpPr>
            <a:spLocks noGrp="1"/>
          </p:cNvSpPr>
          <p:nvPr>
            <p:ph type="sldNum" sz="quarter" idx="5"/>
          </p:nvPr>
        </p:nvSpPr>
        <p:spPr/>
        <p:txBody>
          <a:bodyPr/>
          <a:lstStyle/>
          <a:p>
            <a:fld id="{871B2431-D351-4C6E-A3CF-9DFAC0E3E050}" type="slidenum">
              <a:rPr lang="cs-CZ" smtClean="0"/>
              <a:t>30</a:t>
            </a:fld>
            <a:endParaRPr lang="cs-CZ"/>
          </a:p>
        </p:txBody>
      </p:sp>
    </p:spTree>
    <p:extLst>
      <p:ext uri="{BB962C8B-B14F-4D97-AF65-F5344CB8AC3E}">
        <p14:creationId xmlns:p14="http://schemas.microsoft.com/office/powerpoint/2010/main" val="30902808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1EC7E6-4DAD-F71F-29BB-35C018F8C6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45F3A8-33B9-AA80-11ED-58910E62046F}"/>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13FDBFBA-CC4F-4638-01AC-FDF98899FB23}"/>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ACB0762E-46D7-9722-A095-85A1461D0EEF}"/>
              </a:ext>
            </a:extLst>
          </p:cNvPr>
          <p:cNvSpPr>
            <a:spLocks noGrp="1"/>
          </p:cNvSpPr>
          <p:nvPr>
            <p:ph type="sldNum" sz="quarter" idx="5"/>
          </p:nvPr>
        </p:nvSpPr>
        <p:spPr/>
        <p:txBody>
          <a:bodyPr/>
          <a:lstStyle/>
          <a:p>
            <a:fld id="{871B2431-D351-4C6E-A3CF-9DFAC0E3E050}" type="slidenum">
              <a:rPr lang="cs-CZ" smtClean="0"/>
              <a:t>32</a:t>
            </a:fld>
            <a:endParaRPr lang="cs-CZ"/>
          </a:p>
        </p:txBody>
      </p:sp>
    </p:spTree>
    <p:extLst>
      <p:ext uri="{BB962C8B-B14F-4D97-AF65-F5344CB8AC3E}">
        <p14:creationId xmlns:p14="http://schemas.microsoft.com/office/powerpoint/2010/main" val="36086582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3AF0CD-89B7-5AA4-71D5-5570E349A9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CE33F6-887B-2BAE-5C6B-5EED256E9820}"/>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04386D40-041F-4CA5-A852-2D750C937944}"/>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50346F44-6E4A-4C3A-85FE-1BDADFEB3230}"/>
              </a:ext>
            </a:extLst>
          </p:cNvPr>
          <p:cNvSpPr>
            <a:spLocks noGrp="1"/>
          </p:cNvSpPr>
          <p:nvPr>
            <p:ph type="sldNum" sz="quarter" idx="5"/>
          </p:nvPr>
        </p:nvSpPr>
        <p:spPr/>
        <p:txBody>
          <a:bodyPr/>
          <a:lstStyle/>
          <a:p>
            <a:fld id="{871B2431-D351-4C6E-A3CF-9DFAC0E3E050}" type="slidenum">
              <a:rPr lang="cs-CZ" smtClean="0"/>
              <a:t>33</a:t>
            </a:fld>
            <a:endParaRPr lang="cs-CZ"/>
          </a:p>
        </p:txBody>
      </p:sp>
    </p:spTree>
    <p:extLst>
      <p:ext uri="{BB962C8B-B14F-4D97-AF65-F5344CB8AC3E}">
        <p14:creationId xmlns:p14="http://schemas.microsoft.com/office/powerpoint/2010/main" val="22176505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1CB3B7-0A98-B1C1-C545-42FF732A58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66E39D-B124-AB94-21A5-263E1DE7B685}"/>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30619020-DDE8-726B-F828-B090828CCE47}"/>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D4FF68FA-BE62-3678-6E98-2EB910A7A645}"/>
              </a:ext>
            </a:extLst>
          </p:cNvPr>
          <p:cNvSpPr>
            <a:spLocks noGrp="1"/>
          </p:cNvSpPr>
          <p:nvPr>
            <p:ph type="sldNum" sz="quarter" idx="5"/>
          </p:nvPr>
        </p:nvSpPr>
        <p:spPr/>
        <p:txBody>
          <a:bodyPr/>
          <a:lstStyle/>
          <a:p>
            <a:fld id="{871B2431-D351-4C6E-A3CF-9DFAC0E3E050}" type="slidenum">
              <a:rPr lang="cs-CZ" smtClean="0"/>
              <a:t>36</a:t>
            </a:fld>
            <a:endParaRPr lang="cs-CZ"/>
          </a:p>
        </p:txBody>
      </p:sp>
    </p:spTree>
    <p:extLst>
      <p:ext uri="{BB962C8B-B14F-4D97-AF65-F5344CB8AC3E}">
        <p14:creationId xmlns:p14="http://schemas.microsoft.com/office/powerpoint/2010/main" val="10642064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8945F3-43D9-8C98-81EA-F542B568EC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77CA86-62CD-E249-88F4-B951C145716E}"/>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F9814316-32B5-3DB3-2CFF-0D383DF209F9}"/>
              </a:ext>
            </a:extLst>
          </p:cNvPr>
          <p:cNvSpPr>
            <a:spLocks noGrp="1"/>
          </p:cNvSpPr>
          <p:nvPr>
            <p:ph type="body" idx="1"/>
          </p:nvPr>
        </p:nvSpPr>
        <p:spPr/>
        <p:txBody>
          <a:bodyPr/>
          <a:lstStyle/>
          <a:p>
            <a:endParaRPr lang="en-EG" dirty="0"/>
          </a:p>
        </p:txBody>
      </p:sp>
      <p:sp>
        <p:nvSpPr>
          <p:cNvPr id="4" name="Slide Number Placeholder 3">
            <a:extLst>
              <a:ext uri="{FF2B5EF4-FFF2-40B4-BE49-F238E27FC236}">
                <a16:creationId xmlns:a16="http://schemas.microsoft.com/office/drawing/2014/main" id="{94C4A1FF-FD77-6C10-B42F-1111F8F86ED2}"/>
              </a:ext>
            </a:extLst>
          </p:cNvPr>
          <p:cNvSpPr>
            <a:spLocks noGrp="1"/>
          </p:cNvSpPr>
          <p:nvPr>
            <p:ph type="sldNum" sz="quarter" idx="5"/>
          </p:nvPr>
        </p:nvSpPr>
        <p:spPr/>
        <p:txBody>
          <a:bodyPr/>
          <a:lstStyle/>
          <a:p>
            <a:fld id="{871B2431-D351-4C6E-A3CF-9DFAC0E3E050}" type="slidenum">
              <a:rPr lang="cs-CZ" smtClean="0"/>
              <a:t>37</a:t>
            </a:fld>
            <a:endParaRPr lang="cs-CZ"/>
          </a:p>
        </p:txBody>
      </p:sp>
    </p:spTree>
    <p:extLst>
      <p:ext uri="{BB962C8B-B14F-4D97-AF65-F5344CB8AC3E}">
        <p14:creationId xmlns:p14="http://schemas.microsoft.com/office/powerpoint/2010/main" val="792779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8288000" cy="10287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dirty="0"/>
          </a:p>
        </p:txBody>
      </p:sp>
    </p:spTree>
    <p:extLst>
      <p:ext uri="{BB962C8B-B14F-4D97-AF65-F5344CB8AC3E}">
        <p14:creationId xmlns:p14="http://schemas.microsoft.com/office/powerpoint/2010/main" val="903954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691640" y="1685925"/>
            <a:ext cx="14904720" cy="691515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2400">
                <a:solidFill>
                  <a:schemeClr val="bg1">
                    <a:lumMod val="50000"/>
                  </a:schemeClr>
                </a:solidFill>
              </a:defRPr>
            </a:lvl1pPr>
          </a:lstStyle>
          <a:p>
            <a:endParaRPr lang="id-ID"/>
          </a:p>
        </p:txBody>
      </p:sp>
    </p:spTree>
    <p:extLst>
      <p:ext uri="{BB962C8B-B14F-4D97-AF65-F5344CB8AC3E}">
        <p14:creationId xmlns:p14="http://schemas.microsoft.com/office/powerpoint/2010/main" val="576863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9144000" y="1400175"/>
            <a:ext cx="7443219" cy="3743325"/>
          </a:xfrm>
          <a:prstGeom prst="rect">
            <a:avLst/>
          </a:prstGeom>
          <a:solidFill>
            <a:schemeClr val="bg1">
              <a:lumMod val="85000"/>
              <a:alpha val="50000"/>
            </a:schemeClr>
          </a:solidFill>
        </p:spPr>
        <p:txBody>
          <a:bodyPr/>
          <a:lstStyle>
            <a:lvl1pPr marL="0" indent="0">
              <a:buNone/>
              <a:defRPr sz="2400">
                <a:solidFill>
                  <a:schemeClr val="bg1">
                    <a:lumMod val="50000"/>
                  </a:schemeClr>
                </a:solidFill>
              </a:defRPr>
            </a:lvl1pPr>
          </a:lstStyle>
          <a:p>
            <a:endParaRPr lang="id-ID" dirty="0"/>
          </a:p>
        </p:txBody>
      </p:sp>
    </p:spTree>
    <p:extLst>
      <p:ext uri="{BB962C8B-B14F-4D97-AF65-F5344CB8AC3E}">
        <p14:creationId xmlns:p14="http://schemas.microsoft.com/office/powerpoint/2010/main" val="647671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10633387" y="763231"/>
            <a:ext cx="5552771" cy="7776086"/>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2400">
                <a:solidFill>
                  <a:schemeClr val="tx1">
                    <a:lumMod val="50000"/>
                    <a:lumOff val="50000"/>
                  </a:schemeClr>
                </a:solidFill>
              </a:defRPr>
            </a:lvl1pPr>
          </a:lstStyle>
          <a:p>
            <a:endParaRPr lang="id-ID" dirty="0"/>
          </a:p>
        </p:txBody>
      </p:sp>
    </p:spTree>
    <p:extLst>
      <p:ext uri="{BB962C8B-B14F-4D97-AF65-F5344CB8AC3E}">
        <p14:creationId xmlns:p14="http://schemas.microsoft.com/office/powerpoint/2010/main" val="1315260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5178974" y="-5"/>
            <a:ext cx="13109027" cy="10287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800"/>
            </a:lvl1pPr>
          </a:lstStyle>
          <a:p>
            <a:endParaRPr lang="id-ID" dirty="0"/>
          </a:p>
        </p:txBody>
      </p:sp>
    </p:spTree>
    <p:extLst>
      <p:ext uri="{BB962C8B-B14F-4D97-AF65-F5344CB8AC3E}">
        <p14:creationId xmlns:p14="http://schemas.microsoft.com/office/powerpoint/2010/main" val="629930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 id="2147483666" r:id="rId14"/>
    <p:sldLayoutId id="2147483667" r:id="rId15"/>
    <p:sldLayoutId id="2147483668" r:id="rId16"/>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2.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 Id="rId5" Type="http://schemas.openxmlformats.org/officeDocument/2006/relationships/image" Target="../media/image2.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2.xml"/><Relationship Id="rId5" Type="http://schemas.openxmlformats.org/officeDocument/2006/relationships/image" Target="../media/image2.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3.xml"/><Relationship Id="rId5" Type="http://schemas.openxmlformats.org/officeDocument/2006/relationships/image" Target="../media/image2.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4.xml"/><Relationship Id="rId5" Type="http://schemas.openxmlformats.org/officeDocument/2006/relationships/image" Target="../media/image2.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5.xml"/><Relationship Id="rId5" Type="http://schemas.openxmlformats.org/officeDocument/2006/relationships/image" Target="../media/image2.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6.xml"/><Relationship Id="rId5" Type="http://schemas.openxmlformats.org/officeDocument/2006/relationships/image" Target="../media/image2.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7.xml"/><Relationship Id="rId5" Type="http://schemas.openxmlformats.org/officeDocument/2006/relationships/image" Target="../media/image2.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openxmlformats.org/officeDocument/2006/relationships/image" Target="../media/image2.png"/><Relationship Id="rId4" Type="http://schemas.openxmlformats.org/officeDocument/2006/relationships/image" Target="../media/image7.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8.xml"/><Relationship Id="rId5" Type="http://schemas.openxmlformats.org/officeDocument/2006/relationships/image" Target="../media/image2.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9.xml"/><Relationship Id="rId5" Type="http://schemas.openxmlformats.org/officeDocument/2006/relationships/image" Target="../media/image2.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0.xml"/><Relationship Id="rId5" Type="http://schemas.openxmlformats.org/officeDocument/2006/relationships/image" Target="../media/image2.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1.xml"/><Relationship Id="rId5" Type="http://schemas.openxmlformats.org/officeDocument/2006/relationships/image" Target="../media/image2.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12.xml"/><Relationship Id="rId5" Type="http://schemas.openxmlformats.org/officeDocument/2006/relationships/image" Target="../media/image2.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3.xml"/><Relationship Id="rId5" Type="http://schemas.openxmlformats.org/officeDocument/2006/relationships/image" Target="../media/image2.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13.xml"/><Relationship Id="rId5" Type="http://schemas.openxmlformats.org/officeDocument/2006/relationships/image" Target="../media/image2.png"/><Relationship Id="rId4" Type="http://schemas.openxmlformats.org/officeDocument/2006/relationships/image" Target="../media/image7.jpe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14.xml"/><Relationship Id="rId5" Type="http://schemas.openxmlformats.org/officeDocument/2006/relationships/image" Target="../media/image2.pn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15.xml"/><Relationship Id="rId5" Type="http://schemas.openxmlformats.org/officeDocument/2006/relationships/image" Target="../media/image2.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16.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17.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18.xml"/><Relationship Id="rId5" Type="http://schemas.openxmlformats.org/officeDocument/2006/relationships/image" Target="../media/image2.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ags" Target="../tags/tag19.xml"/><Relationship Id="rId5" Type="http://schemas.openxmlformats.org/officeDocument/2006/relationships/image" Target="../media/image2.pn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4.xml"/><Relationship Id="rId1" Type="http://schemas.openxmlformats.org/officeDocument/2006/relationships/slideLayout" Target="../slideLayouts/slideLayout13.xml"/><Relationship Id="rId5" Type="http://schemas.openxmlformats.org/officeDocument/2006/relationships/image" Target="../media/image2.png"/><Relationship Id="rId4" Type="http://schemas.openxmlformats.org/officeDocument/2006/relationships/image" Target="../media/image7.jpe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5.xml"/><Relationship Id="rId7"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ags" Target="../tags/tag20.xml"/><Relationship Id="rId6" Type="http://schemas.openxmlformats.org/officeDocument/2006/relationships/image" Target="../media/image11.png"/><Relationship Id="rId5" Type="http://schemas.openxmlformats.org/officeDocument/2006/relationships/image" Target="../media/image2.pn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21.xml"/><Relationship Id="rId5" Type="http://schemas.openxmlformats.org/officeDocument/2006/relationships/image" Target="../media/image2.png"/><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22.xml"/><Relationship Id="rId5" Type="http://schemas.openxmlformats.org/officeDocument/2006/relationships/image" Target="../media/image2.png"/><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23.xml"/><Relationship Id="rId5" Type="http://schemas.openxmlformats.org/officeDocument/2006/relationships/image" Target="../media/image2.png"/><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tags" Target="../tags/tag24.xml"/><Relationship Id="rId6" Type="http://schemas.openxmlformats.org/officeDocument/2006/relationships/image" Target="../media/image12.png"/><Relationship Id="rId5" Type="http://schemas.openxmlformats.org/officeDocument/2006/relationships/image" Target="../media/image2.png"/><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0.xml"/><Relationship Id="rId1" Type="http://schemas.openxmlformats.org/officeDocument/2006/relationships/slideLayout" Target="../slideLayouts/slideLayout13.xml"/><Relationship Id="rId5" Type="http://schemas.openxmlformats.org/officeDocument/2006/relationships/image" Target="../media/image2.png"/><Relationship Id="rId4" Type="http://schemas.openxmlformats.org/officeDocument/2006/relationships/image" Target="../media/image7.jpeg"/></Relationships>
</file>

<file path=ppt/slides/_rels/slide3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3.png"/><Relationship Id="rId1" Type="http://schemas.openxmlformats.org/officeDocument/2006/relationships/slideLayout" Target="../slideLayouts/slideLayout14.xml"/><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image" Target="../media/image3.png"/><Relationship Id="rId1" Type="http://schemas.openxmlformats.org/officeDocument/2006/relationships/slideLayout" Target="../slideLayouts/slideLayout1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3.png"/><Relationship Id="rId1" Type="http://schemas.openxmlformats.org/officeDocument/2006/relationships/slideLayout" Target="../slideLayouts/slideLayout14.xml"/><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jpeg"/><Relationship Id="rId1" Type="http://schemas.openxmlformats.org/officeDocument/2006/relationships/slideLayout" Target="../slideLayouts/slideLayout16.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9081644" y="-1081087"/>
            <a:ext cx="11673536" cy="1136808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30" name="TextBox 29"/>
          <p:cNvSpPr txBox="1"/>
          <p:nvPr/>
        </p:nvSpPr>
        <p:spPr>
          <a:xfrm>
            <a:off x="493904" y="5715033"/>
            <a:ext cx="8319846" cy="2308324"/>
          </a:xfrm>
          <a:prstGeom prst="rect">
            <a:avLst/>
          </a:prstGeom>
          <a:noFill/>
        </p:spPr>
        <p:txBody>
          <a:bodyPr wrap="square" rtlCol="0">
            <a:spAutoFit/>
          </a:bodyPr>
          <a:lstStyle/>
          <a:p>
            <a:r>
              <a:rPr lang="en-US" sz="3600" dirty="0">
                <a:latin typeface="Times New Roman" panose="02020603050405020304" pitchFamily="18" charset="0"/>
                <a:cs typeface="Times New Roman" panose="02020603050405020304" pitchFamily="18" charset="0"/>
              </a:rPr>
              <a:t>Prepared by Eng. Ahmed Hussein, MBA, PfMP©, PMP©, CMP APMG</a:t>
            </a:r>
          </a:p>
          <a:p>
            <a:endParaRPr lang="en-US" sz="3600" dirty="0">
              <a:latin typeface="Times New Roman" panose="02020603050405020304" pitchFamily="18" charset="0"/>
              <a:cs typeface="Times New Roman" panose="02020603050405020304" pitchFamily="18" charset="0"/>
            </a:endParaRPr>
          </a:p>
          <a:p>
            <a:endParaRPr lang="en-US" sz="3600" dirty="0">
              <a:latin typeface="Times New Roman" panose="02020603050405020304" pitchFamily="18" charset="0"/>
              <a:cs typeface="Times New Roman" panose="02020603050405020304" pitchFamily="18" charset="0"/>
            </a:endParaRPr>
          </a:p>
        </p:txBody>
      </p:sp>
      <p:sp>
        <p:nvSpPr>
          <p:cNvPr id="31" name="TextBox 30"/>
          <p:cNvSpPr txBox="1"/>
          <p:nvPr/>
        </p:nvSpPr>
        <p:spPr>
          <a:xfrm>
            <a:off x="493904" y="3636056"/>
            <a:ext cx="9823162" cy="3139321"/>
          </a:xfrm>
          <a:prstGeom prst="rect">
            <a:avLst/>
          </a:prstGeom>
          <a:noFill/>
        </p:spPr>
        <p:txBody>
          <a:bodyPr wrap="square" rtlCol="0">
            <a:spAutoFit/>
          </a:bodyPr>
          <a:lstStyle/>
          <a:p>
            <a:r>
              <a:rPr lang="en-US" sz="6600" b="1" dirty="0">
                <a:solidFill>
                  <a:srgbClr val="00B0F0"/>
                </a:solidFill>
                <a:latin typeface="Times New Roman" panose="02020603050405020304" pitchFamily="18" charset="0"/>
                <a:cs typeface="Times New Roman" panose="02020603050405020304" pitchFamily="18" charset="0"/>
              </a:rPr>
              <a:t>Data Modelling for Business Reporting</a:t>
            </a:r>
          </a:p>
          <a:p>
            <a:endParaRPr lang="en-US" sz="66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p:cNvSpPr/>
          <p:nvPr/>
        </p:nvSpPr>
        <p:spPr>
          <a:xfrm>
            <a:off x="-810398" y="8765486"/>
            <a:ext cx="7329693" cy="793751"/>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200" b="1" dirty="0">
                <a:solidFill>
                  <a:schemeClr val="bg1"/>
                </a:solidFill>
                <a:latin typeface="Times New Roman" panose="02020603050405020304" pitchFamily="18" charset="0"/>
                <a:cs typeface="Times New Roman" panose="02020603050405020304" pitchFamily="18" charset="0"/>
              </a:rPr>
              <a:t>Lecture 03</a:t>
            </a:r>
          </a:p>
        </p:txBody>
      </p:sp>
      <p:sp>
        <p:nvSpPr>
          <p:cNvPr id="46" name="TextBox 45"/>
          <p:cNvSpPr txBox="1"/>
          <p:nvPr/>
        </p:nvSpPr>
        <p:spPr>
          <a:xfrm>
            <a:off x="493904" y="7656361"/>
            <a:ext cx="7635424" cy="1015663"/>
          </a:xfrm>
          <a:prstGeom prst="rect">
            <a:avLst/>
          </a:prstGeom>
          <a:noFill/>
        </p:spPr>
        <p:txBody>
          <a:bodyPr wrap="none" rtlCol="0">
            <a:spAutoFit/>
          </a:bodyPr>
          <a:lstStyle/>
          <a:p>
            <a:endParaRPr lang="en-US" sz="3000" dirty="0">
              <a:latin typeface="Times New Roman" panose="02020603050405020304" pitchFamily="18" charset="0"/>
              <a:cs typeface="Times New Roman" panose="02020603050405020304" pitchFamily="18" charset="0"/>
            </a:endParaRPr>
          </a:p>
          <a:p>
            <a:r>
              <a:rPr lang="en-US" sz="3000" dirty="0">
                <a:latin typeface="Times New Roman" panose="02020603050405020304" pitchFamily="18" charset="0"/>
                <a:cs typeface="Times New Roman" panose="02020603050405020304" pitchFamily="18" charset="0"/>
              </a:rPr>
              <a:t>Course: From Data to Decisions using Power BI</a:t>
            </a:r>
          </a:p>
        </p:txBody>
      </p:sp>
      <p:sp>
        <p:nvSpPr>
          <p:cNvPr id="14" name="Oval 13"/>
          <p:cNvSpPr/>
          <p:nvPr/>
        </p:nvSpPr>
        <p:spPr>
          <a:xfrm>
            <a:off x="9300515" y="-481013"/>
            <a:ext cx="11115675" cy="11115675"/>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dirty="0"/>
          </a:p>
        </p:txBody>
      </p:sp>
      <p:pic>
        <p:nvPicPr>
          <p:cNvPr id="4" name="Graphic 21"/>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91926" y="404480"/>
            <a:ext cx="4431983" cy="206943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0601" y="53479"/>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EG"/>
          </a:p>
        </p:txBody>
      </p:sp>
      <p:grpSp>
        <p:nvGrpSpPr>
          <p:cNvPr id="3" name="Group 3"/>
          <p:cNvGrpSpPr/>
          <p:nvPr/>
        </p:nvGrpSpPr>
        <p:grpSpPr>
          <a:xfrm>
            <a:off x="897341" y="2499665"/>
            <a:ext cx="16276234" cy="6612769"/>
            <a:chOff x="0" y="0"/>
            <a:chExt cx="21701646" cy="8817026"/>
          </a:xfrm>
        </p:grpSpPr>
        <p:sp>
          <p:nvSpPr>
            <p:cNvPr id="4" name="Freeform 4"/>
            <p:cNvSpPr/>
            <p:nvPr/>
          </p:nvSpPr>
          <p:spPr>
            <a:xfrm>
              <a:off x="0" y="0"/>
              <a:ext cx="21701633" cy="8817102"/>
            </a:xfrm>
            <a:custGeom>
              <a:avLst/>
              <a:gdLst/>
              <a:ahLst/>
              <a:cxnLst/>
              <a:rect l="l" t="t" r="r" b="b"/>
              <a:pathLst>
                <a:path w="21701633" h="8817102">
                  <a:moveTo>
                    <a:pt x="0" y="541401"/>
                  </a:moveTo>
                  <a:cubicBezTo>
                    <a:pt x="0" y="242316"/>
                    <a:pt x="242316" y="0"/>
                    <a:pt x="541401" y="0"/>
                  </a:cubicBezTo>
                  <a:lnTo>
                    <a:pt x="21160232" y="0"/>
                  </a:lnTo>
                  <a:cubicBezTo>
                    <a:pt x="21459191" y="0"/>
                    <a:pt x="21701633" y="242316"/>
                    <a:pt x="21701633" y="541401"/>
                  </a:cubicBezTo>
                  <a:lnTo>
                    <a:pt x="21701633" y="8275701"/>
                  </a:lnTo>
                  <a:cubicBezTo>
                    <a:pt x="21701633" y="8574659"/>
                    <a:pt x="21459318" y="8817102"/>
                    <a:pt x="21160232" y="8817102"/>
                  </a:cubicBezTo>
                  <a:lnTo>
                    <a:pt x="541401" y="8817102"/>
                  </a:lnTo>
                  <a:cubicBezTo>
                    <a:pt x="242316" y="8816975"/>
                    <a:pt x="0" y="8574659"/>
                    <a:pt x="0" y="8275701"/>
                  </a:cubicBezTo>
                  <a:close/>
                </a:path>
              </a:pathLst>
            </a:custGeom>
            <a:solidFill>
              <a:srgbClr val="FFFFFF"/>
            </a:solidFill>
            <a:ln w="57150" cap="sq">
              <a:solidFill>
                <a:srgbClr val="00B0F0"/>
              </a:solidFill>
              <a:prstDash val="solid"/>
              <a:miter/>
            </a:ln>
          </p:spPr>
          <p:txBody>
            <a:bodyPr/>
            <a:lstStyle/>
            <a:p>
              <a:endParaRPr lang="en-EG"/>
            </a:p>
          </p:txBody>
        </p:sp>
      </p:grpSp>
      <p:sp>
        <p:nvSpPr>
          <p:cNvPr id="5" name="TextBox 5"/>
          <p:cNvSpPr txBox="1"/>
          <p:nvPr/>
        </p:nvSpPr>
        <p:spPr>
          <a:xfrm>
            <a:off x="3733800" y="1104900"/>
            <a:ext cx="8407032" cy="1282402"/>
          </a:xfrm>
          <a:prstGeom prst="rect">
            <a:avLst/>
          </a:prstGeom>
        </p:spPr>
        <p:txBody>
          <a:bodyPr wrap="square" lIns="0" tIns="0" rIns="0" bIns="0" rtlCol="0" anchor="t">
            <a:spAutoFit/>
          </a:bodyPr>
          <a:lstStyle/>
          <a:p>
            <a:pPr algn="l">
              <a:lnSpc>
                <a:spcPts val="5040"/>
              </a:lnSpc>
            </a:pPr>
            <a:r>
              <a:rPr lang="en-US" sz="4200" b="1" dirty="0">
                <a:solidFill>
                  <a:srgbClr val="000000"/>
                </a:solidFill>
                <a:latin typeface="Alexandria Bold"/>
                <a:ea typeface="Alexandria Bold"/>
                <a:cs typeface="Alexandria Bold"/>
                <a:sym typeface="Alexandria Bold"/>
              </a:rPr>
              <a:t>Power BI Workflow</a:t>
            </a:r>
          </a:p>
          <a:p>
            <a:pPr>
              <a:lnSpc>
                <a:spcPts val="5040"/>
              </a:lnSpc>
            </a:pPr>
            <a:r>
              <a:rPr lang="en-US" sz="4200" b="1" dirty="0">
                <a:solidFill>
                  <a:srgbClr val="000000"/>
                </a:solidFill>
                <a:latin typeface="Alexandria Bold"/>
                <a:ea typeface="Alexandria Bold"/>
                <a:cs typeface="Alexandria Bold"/>
                <a:sym typeface="Alexandria Bold"/>
              </a:rPr>
              <a:t>(The Analytics Journey)</a:t>
            </a:r>
          </a:p>
        </p:txBody>
      </p:sp>
      <p:grpSp>
        <p:nvGrpSpPr>
          <p:cNvPr id="6" name="Group 6"/>
          <p:cNvGrpSpPr/>
          <p:nvPr/>
        </p:nvGrpSpPr>
        <p:grpSpPr>
          <a:xfrm>
            <a:off x="1384887" y="1374515"/>
            <a:ext cx="2163832" cy="1806150"/>
            <a:chOff x="0" y="0"/>
            <a:chExt cx="2885110" cy="2408199"/>
          </a:xfrm>
        </p:grpSpPr>
        <p:sp>
          <p:nvSpPr>
            <p:cNvPr id="7" name="Freeform 7"/>
            <p:cNvSpPr/>
            <p:nvPr/>
          </p:nvSpPr>
          <p:spPr>
            <a:xfrm>
              <a:off x="0" y="0"/>
              <a:ext cx="2885059" cy="2408174"/>
            </a:xfrm>
            <a:custGeom>
              <a:avLst/>
              <a:gdLst/>
              <a:ahLst/>
              <a:cxnLst/>
              <a:rect l="l" t="t" r="r" b="b"/>
              <a:pathLst>
                <a:path w="2885059" h="2408174">
                  <a:moveTo>
                    <a:pt x="0" y="0"/>
                  </a:moveTo>
                  <a:lnTo>
                    <a:pt x="2885059" y="0"/>
                  </a:lnTo>
                  <a:lnTo>
                    <a:pt x="2885059" y="2408174"/>
                  </a:lnTo>
                  <a:lnTo>
                    <a:pt x="0" y="2408174"/>
                  </a:lnTo>
                  <a:close/>
                </a:path>
              </a:pathLst>
            </a:custGeom>
            <a:solidFill>
              <a:srgbClr val="00B0F0"/>
            </a:solidFill>
            <a:ln w="57150" cap="sq">
              <a:solidFill>
                <a:srgbClr val="FFFFFF"/>
              </a:solidFill>
              <a:prstDash val="solid"/>
              <a:miter/>
            </a:ln>
          </p:spPr>
          <p:txBody>
            <a:bodyPr/>
            <a:lstStyle/>
            <a:p>
              <a:endParaRPr lang="en-EG"/>
            </a:p>
          </p:txBody>
        </p:sp>
      </p:grpSp>
      <p:sp>
        <p:nvSpPr>
          <p:cNvPr id="8" name="TextBox 8"/>
          <p:cNvSpPr txBox="1"/>
          <p:nvPr/>
        </p:nvSpPr>
        <p:spPr>
          <a:xfrm>
            <a:off x="1758820" y="1509684"/>
            <a:ext cx="1607544" cy="410369"/>
          </a:xfrm>
          <a:prstGeom prst="rect">
            <a:avLst/>
          </a:prstGeom>
        </p:spPr>
        <p:txBody>
          <a:bodyPr lIns="0" tIns="0" rIns="0" bIns="0" rtlCol="0" anchor="t">
            <a:spAutoFit/>
          </a:bodyPr>
          <a:lstStyle/>
          <a:p>
            <a:pPr algn="ctr">
              <a:lnSpc>
                <a:spcPts val="3240"/>
              </a:lnSpc>
            </a:pPr>
            <a:r>
              <a:rPr lang="en-US" sz="2700" dirty="0">
                <a:solidFill>
                  <a:srgbClr val="FFFFFF"/>
                </a:solidFill>
                <a:latin typeface="Alexandria"/>
                <a:ea typeface="Alexandria"/>
                <a:cs typeface="Alexandria"/>
                <a:sym typeface="Alexandria"/>
              </a:rPr>
              <a:t>Lecture</a:t>
            </a:r>
          </a:p>
        </p:txBody>
      </p:sp>
      <p:sp>
        <p:nvSpPr>
          <p:cNvPr id="9" name="TextBox 9"/>
          <p:cNvSpPr txBox="1"/>
          <p:nvPr/>
        </p:nvSpPr>
        <p:spPr>
          <a:xfrm>
            <a:off x="1849383" y="1883883"/>
            <a:ext cx="1393109" cy="1013098"/>
          </a:xfrm>
          <a:prstGeom prst="rect">
            <a:avLst/>
          </a:prstGeom>
        </p:spPr>
        <p:txBody>
          <a:bodyPr lIns="0" tIns="0" rIns="0" bIns="0" rtlCol="0" anchor="t">
            <a:spAutoFit/>
          </a:bodyPr>
          <a:lstStyle/>
          <a:p>
            <a:pPr algn="ctr">
              <a:lnSpc>
                <a:spcPts val="7920"/>
              </a:lnSpc>
            </a:pPr>
            <a:r>
              <a:rPr lang="en-US" sz="6600" b="1" dirty="0">
                <a:solidFill>
                  <a:srgbClr val="FFFFFF"/>
                </a:solidFill>
                <a:latin typeface="Alexandria Bold"/>
                <a:ea typeface="Alexandria Bold"/>
                <a:cs typeface="Alexandria Bold"/>
                <a:sym typeface="Alexandria Bold"/>
              </a:rPr>
              <a:t>03</a:t>
            </a:r>
          </a:p>
        </p:txBody>
      </p:sp>
      <p:grpSp>
        <p:nvGrpSpPr>
          <p:cNvPr id="10" name="Group 10"/>
          <p:cNvGrpSpPr/>
          <p:nvPr/>
        </p:nvGrpSpPr>
        <p:grpSpPr>
          <a:xfrm>
            <a:off x="14518272" y="403441"/>
            <a:ext cx="3457708" cy="1614516"/>
            <a:chOff x="0" y="0"/>
            <a:chExt cx="4610278" cy="2152688"/>
          </a:xfrm>
        </p:grpSpPr>
        <p:sp>
          <p:nvSpPr>
            <p:cNvPr id="11" name="Freeform 11"/>
            <p:cNvSpPr/>
            <p:nvPr/>
          </p:nvSpPr>
          <p:spPr>
            <a:xfrm>
              <a:off x="0" y="0"/>
              <a:ext cx="4610227" cy="2152650"/>
            </a:xfrm>
            <a:custGeom>
              <a:avLst/>
              <a:gdLst/>
              <a:ahLst/>
              <a:cxnLst/>
              <a:rect l="l" t="t" r="r" b="b"/>
              <a:pathLst>
                <a:path w="4610227" h="2152650">
                  <a:moveTo>
                    <a:pt x="0" y="0"/>
                  </a:moveTo>
                  <a:lnTo>
                    <a:pt x="4610227" y="0"/>
                  </a:lnTo>
                  <a:lnTo>
                    <a:pt x="4610227" y="2152650"/>
                  </a:lnTo>
                  <a:lnTo>
                    <a:pt x="0" y="2152650"/>
                  </a:lnTo>
                  <a:lnTo>
                    <a:pt x="0" y="0"/>
                  </a:lnTo>
                  <a:close/>
                </a:path>
              </a:pathLst>
            </a:custGeom>
            <a:blipFill>
              <a:blip r:embed="rId3"/>
              <a:stretch>
                <a:fillRect t="-59703" r="-1" b="-54463"/>
              </a:stretch>
            </a:blipFill>
          </p:spPr>
          <p:txBody>
            <a:bodyPr/>
            <a:lstStyle/>
            <a:p>
              <a:endParaRPr lang="en-EG"/>
            </a:p>
          </p:txBody>
        </p:sp>
      </p:grpSp>
      <p:graphicFrame>
        <p:nvGraphicFramePr>
          <p:cNvPr id="42" name="Diagram 41">
            <a:extLst>
              <a:ext uri="{FF2B5EF4-FFF2-40B4-BE49-F238E27FC236}">
                <a16:creationId xmlns:a16="http://schemas.microsoft.com/office/drawing/2014/main" id="{E889261B-138F-FE21-6D77-23C91BC363C8}"/>
              </a:ext>
            </a:extLst>
          </p:cNvPr>
          <p:cNvGraphicFramePr/>
          <p:nvPr/>
        </p:nvGraphicFramePr>
        <p:xfrm>
          <a:off x="1114436" y="2499664"/>
          <a:ext cx="15788678" cy="67586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Oval 11">
            <a:extLst>
              <a:ext uri="{FF2B5EF4-FFF2-40B4-BE49-F238E27FC236}">
                <a16:creationId xmlns:a16="http://schemas.microsoft.com/office/drawing/2014/main" id="{3A96A921-431B-5B24-9E3D-8BD093C33003}"/>
              </a:ext>
            </a:extLst>
          </p:cNvPr>
          <p:cNvSpPr/>
          <p:nvPr/>
        </p:nvSpPr>
        <p:spPr>
          <a:xfrm>
            <a:off x="4648200" y="3924300"/>
            <a:ext cx="2514600" cy="3268968"/>
          </a:xfrm>
          <a:prstGeom prst="ellipse">
            <a:avLst/>
          </a:prstGeom>
          <a:solidFill>
            <a:srgbClr val="FF0000">
              <a:alpha val="1399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EG" dirty="0"/>
          </a:p>
        </p:txBody>
      </p:sp>
      <p:sp>
        <p:nvSpPr>
          <p:cNvPr id="14" name="TextBox 13">
            <a:extLst>
              <a:ext uri="{FF2B5EF4-FFF2-40B4-BE49-F238E27FC236}">
                <a16:creationId xmlns:a16="http://schemas.microsoft.com/office/drawing/2014/main" id="{CDE07F71-E4E1-A8B0-44A0-AA649B83C5A8}"/>
              </a:ext>
            </a:extLst>
          </p:cNvPr>
          <p:cNvSpPr txBox="1"/>
          <p:nvPr/>
        </p:nvSpPr>
        <p:spPr>
          <a:xfrm>
            <a:off x="2237266" y="8539896"/>
            <a:ext cx="13543017" cy="491353"/>
          </a:xfrm>
          <a:prstGeom prst="rect">
            <a:avLst/>
          </a:prstGeom>
          <a:noFill/>
        </p:spPr>
        <p:txBody>
          <a:bodyPr wrap="square">
            <a:spAutoFit/>
          </a:bodyPr>
          <a:lstStyle/>
          <a:p>
            <a:pPr marL="0" lvl="0" indent="0" algn="ctr">
              <a:lnSpc>
                <a:spcPts val="2639"/>
              </a:lnSpc>
              <a:spcBef>
                <a:spcPct val="0"/>
              </a:spcBef>
            </a:pPr>
            <a:r>
              <a:rPr lang="en-US" sz="4400" b="1" u="none" strike="noStrike" dirty="0">
                <a:latin typeface="Tajawal"/>
                <a:ea typeface="Tajawal"/>
                <a:cs typeface="Tajawal"/>
                <a:sym typeface="Tajawal"/>
              </a:rPr>
              <a:t>Each stage adds value — skip one and the chain breaks</a:t>
            </a:r>
          </a:p>
        </p:txBody>
      </p:sp>
      <p:sp>
        <p:nvSpPr>
          <p:cNvPr id="15" name="TextBox 14">
            <a:extLst>
              <a:ext uri="{FF2B5EF4-FFF2-40B4-BE49-F238E27FC236}">
                <a16:creationId xmlns:a16="http://schemas.microsoft.com/office/drawing/2014/main" id="{662C8C13-DA1E-66B2-8F3E-FE9FE9ABD16B}"/>
              </a:ext>
            </a:extLst>
          </p:cNvPr>
          <p:cNvSpPr txBox="1"/>
          <p:nvPr/>
        </p:nvSpPr>
        <p:spPr>
          <a:xfrm>
            <a:off x="17559776" y="9867900"/>
            <a:ext cx="381000" cy="369332"/>
          </a:xfrm>
          <a:prstGeom prst="rect">
            <a:avLst/>
          </a:prstGeom>
          <a:noFill/>
        </p:spPr>
        <p:txBody>
          <a:bodyPr wrap="square" rtlCol="0">
            <a:spAutoFit/>
          </a:bodyPr>
          <a:lstStyle/>
          <a:p>
            <a:fld id="{1C176735-8790-2647-8A20-9BF96FB544F7}" type="slidenum">
              <a:rPr lang="en-EG" smtClean="0"/>
              <a:t>2</a:t>
            </a:fld>
            <a:endParaRPr lang="en-EG"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5537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EG"/>
          </a:p>
        </p:txBody>
      </p:sp>
      <p:grpSp>
        <p:nvGrpSpPr>
          <p:cNvPr id="3" name="Group 3"/>
          <p:cNvGrpSpPr/>
          <p:nvPr/>
        </p:nvGrpSpPr>
        <p:grpSpPr>
          <a:xfrm>
            <a:off x="4210" y="0"/>
            <a:ext cx="8321526" cy="8360235"/>
            <a:chOff x="0" y="0"/>
            <a:chExt cx="11095368" cy="11146980"/>
          </a:xfrm>
        </p:grpSpPr>
        <p:sp>
          <p:nvSpPr>
            <p:cNvPr id="4" name="Freeform 4"/>
            <p:cNvSpPr/>
            <p:nvPr/>
          </p:nvSpPr>
          <p:spPr>
            <a:xfrm>
              <a:off x="0" y="0"/>
              <a:ext cx="11095355" cy="11146917"/>
            </a:xfrm>
            <a:custGeom>
              <a:avLst/>
              <a:gdLst/>
              <a:ahLst/>
              <a:cxnLst/>
              <a:rect l="l" t="t" r="r" b="b"/>
              <a:pathLst>
                <a:path w="11095355" h="11146917">
                  <a:moveTo>
                    <a:pt x="0" y="0"/>
                  </a:moveTo>
                  <a:lnTo>
                    <a:pt x="11095355" y="0"/>
                  </a:lnTo>
                  <a:lnTo>
                    <a:pt x="11095355" y="11146917"/>
                  </a:lnTo>
                  <a:lnTo>
                    <a:pt x="0" y="11146917"/>
                  </a:lnTo>
                  <a:lnTo>
                    <a:pt x="0" y="0"/>
                  </a:lnTo>
                  <a:close/>
                </a:path>
              </a:pathLst>
            </a:custGeom>
            <a:blipFill>
              <a:blip r:embed="rId3"/>
              <a:stretch>
                <a:fillRect l="-19298" r="-19298"/>
              </a:stretch>
            </a:blipFill>
          </p:spPr>
          <p:txBody>
            <a:bodyPr/>
            <a:lstStyle/>
            <a:p>
              <a:endParaRPr lang="en-EG"/>
            </a:p>
          </p:txBody>
        </p:sp>
      </p:grpSp>
      <p:grpSp>
        <p:nvGrpSpPr>
          <p:cNvPr id="5" name="Group 5"/>
          <p:cNvGrpSpPr/>
          <p:nvPr/>
        </p:nvGrpSpPr>
        <p:grpSpPr>
          <a:xfrm rot="5400000">
            <a:off x="-6258" y="6267"/>
            <a:ext cx="2698956" cy="2686431"/>
            <a:chOff x="0" y="0"/>
            <a:chExt cx="3598608" cy="3581908"/>
          </a:xfrm>
        </p:grpSpPr>
        <p:sp>
          <p:nvSpPr>
            <p:cNvPr id="6" name="Freeform 6"/>
            <p:cNvSpPr/>
            <p:nvPr/>
          </p:nvSpPr>
          <p:spPr>
            <a:xfrm>
              <a:off x="0" y="0"/>
              <a:ext cx="3598545" cy="3581908"/>
            </a:xfrm>
            <a:custGeom>
              <a:avLst/>
              <a:gdLst/>
              <a:ahLst/>
              <a:cxnLst/>
              <a:rect l="l" t="t" r="r" b="b"/>
              <a:pathLst>
                <a:path w="3598545" h="3581908">
                  <a:moveTo>
                    <a:pt x="0" y="3581908"/>
                  </a:moveTo>
                  <a:lnTo>
                    <a:pt x="0" y="0"/>
                  </a:lnTo>
                  <a:lnTo>
                    <a:pt x="3598545" y="3581908"/>
                  </a:lnTo>
                  <a:close/>
                </a:path>
              </a:pathLst>
            </a:custGeom>
            <a:solidFill>
              <a:srgbClr val="FFFFFF"/>
            </a:solidFill>
          </p:spPr>
          <p:txBody>
            <a:bodyPr/>
            <a:lstStyle/>
            <a:p>
              <a:endParaRPr lang="en-EG"/>
            </a:p>
          </p:txBody>
        </p:sp>
      </p:grpSp>
      <p:grpSp>
        <p:nvGrpSpPr>
          <p:cNvPr id="7" name="Group 7"/>
          <p:cNvGrpSpPr/>
          <p:nvPr/>
        </p:nvGrpSpPr>
        <p:grpSpPr>
          <a:xfrm rot="-5400000">
            <a:off x="-959729" y="6149235"/>
            <a:ext cx="8360226" cy="3715655"/>
            <a:chOff x="0" y="0"/>
            <a:chExt cx="11146968" cy="4954206"/>
          </a:xfrm>
        </p:grpSpPr>
        <p:sp>
          <p:nvSpPr>
            <p:cNvPr id="8" name="Freeform 8"/>
            <p:cNvSpPr/>
            <p:nvPr/>
          </p:nvSpPr>
          <p:spPr>
            <a:xfrm>
              <a:off x="0" y="0"/>
              <a:ext cx="11147044" cy="4954270"/>
            </a:xfrm>
            <a:custGeom>
              <a:avLst/>
              <a:gdLst/>
              <a:ahLst/>
              <a:cxnLst/>
              <a:rect l="l" t="t" r="r" b="b"/>
              <a:pathLst>
                <a:path w="11147044" h="4954270">
                  <a:moveTo>
                    <a:pt x="0" y="0"/>
                  </a:moveTo>
                  <a:lnTo>
                    <a:pt x="4977384" y="4954270"/>
                  </a:lnTo>
                  <a:lnTo>
                    <a:pt x="11147044" y="4954270"/>
                  </a:lnTo>
                  <a:lnTo>
                    <a:pt x="6169660" y="0"/>
                  </a:lnTo>
                  <a:close/>
                </a:path>
              </a:pathLst>
            </a:custGeom>
            <a:solidFill>
              <a:srgbClr val="669BBC">
                <a:alpha val="7059"/>
              </a:srgbClr>
            </a:solidFill>
          </p:spPr>
          <p:txBody>
            <a:bodyPr/>
            <a:lstStyle/>
            <a:p>
              <a:endParaRPr lang="en-EG"/>
            </a:p>
          </p:txBody>
        </p:sp>
      </p:grpSp>
      <p:sp>
        <p:nvSpPr>
          <p:cNvPr id="9" name="TextBox 9"/>
          <p:cNvSpPr txBox="1"/>
          <p:nvPr/>
        </p:nvSpPr>
        <p:spPr>
          <a:xfrm>
            <a:off x="7125329" y="2146097"/>
            <a:ext cx="5987967" cy="712441"/>
          </a:xfrm>
          <a:prstGeom prst="rect">
            <a:avLst/>
          </a:prstGeom>
        </p:spPr>
        <p:txBody>
          <a:bodyPr lIns="0" tIns="0" rIns="0" bIns="0" rtlCol="0" anchor="t">
            <a:spAutoFit/>
          </a:bodyPr>
          <a:lstStyle/>
          <a:p>
            <a:pPr algn="l">
              <a:lnSpc>
                <a:spcPts val="5040"/>
              </a:lnSpc>
            </a:pPr>
            <a:r>
              <a:rPr lang="en-US" sz="4200" b="1">
                <a:solidFill>
                  <a:srgbClr val="00B0F0"/>
                </a:solidFill>
                <a:latin typeface="Times New Roman Bold"/>
                <a:ea typeface="Times New Roman Bold"/>
                <a:cs typeface="Times New Roman Bold"/>
                <a:sym typeface="Times New Roman Bold"/>
              </a:rPr>
              <a:t>What we will cover</a:t>
            </a:r>
          </a:p>
        </p:txBody>
      </p:sp>
      <p:grpSp>
        <p:nvGrpSpPr>
          <p:cNvPr id="10" name="Group 10"/>
          <p:cNvGrpSpPr/>
          <p:nvPr/>
        </p:nvGrpSpPr>
        <p:grpSpPr>
          <a:xfrm>
            <a:off x="4726238" y="875167"/>
            <a:ext cx="9775374" cy="68580"/>
            <a:chOff x="0" y="0"/>
            <a:chExt cx="13033832" cy="91440"/>
          </a:xfrm>
        </p:grpSpPr>
        <p:sp>
          <p:nvSpPr>
            <p:cNvPr id="11" name="Freeform 11"/>
            <p:cNvSpPr/>
            <p:nvPr/>
          </p:nvSpPr>
          <p:spPr>
            <a:xfrm>
              <a:off x="0" y="0"/>
              <a:ext cx="13033883" cy="91440"/>
            </a:xfrm>
            <a:custGeom>
              <a:avLst/>
              <a:gdLst/>
              <a:ahLst/>
              <a:cxnLst/>
              <a:rect l="l" t="t" r="r" b="b"/>
              <a:pathLst>
                <a:path w="13033883" h="91440">
                  <a:moveTo>
                    <a:pt x="0" y="0"/>
                  </a:moveTo>
                  <a:lnTo>
                    <a:pt x="13033883" y="0"/>
                  </a:lnTo>
                  <a:lnTo>
                    <a:pt x="13033883" y="91440"/>
                  </a:lnTo>
                  <a:lnTo>
                    <a:pt x="0" y="91440"/>
                  </a:lnTo>
                  <a:close/>
                </a:path>
              </a:pathLst>
            </a:custGeom>
            <a:solidFill>
              <a:srgbClr val="000000"/>
            </a:solidFill>
          </p:spPr>
          <p:txBody>
            <a:bodyPr/>
            <a:lstStyle/>
            <a:p>
              <a:endParaRPr lang="en-EG"/>
            </a:p>
          </p:txBody>
        </p:sp>
      </p:grpSp>
      <p:sp>
        <p:nvSpPr>
          <p:cNvPr id="12" name="TextBox 12"/>
          <p:cNvSpPr txBox="1"/>
          <p:nvPr/>
        </p:nvSpPr>
        <p:spPr>
          <a:xfrm>
            <a:off x="8156503" y="3559664"/>
            <a:ext cx="9775413" cy="3885679"/>
          </a:xfrm>
          <a:prstGeom prst="rect">
            <a:avLst/>
          </a:prstGeom>
        </p:spPr>
        <p:txBody>
          <a:bodyPr wrap="square" lIns="0" tIns="0" rIns="0" bIns="0" rtlCol="0" anchor="t">
            <a:spAutoFit/>
          </a:bodyPr>
          <a:lstStyle/>
          <a:p>
            <a:pPr marL="651510" lvl="1" indent="-325755" algn="l">
              <a:lnSpc>
                <a:spcPts val="6480"/>
              </a:lnSpc>
              <a:buAutoNum type="arabicPeriod"/>
            </a:pPr>
            <a:r>
              <a:rPr lang="en-US" sz="3600" dirty="0">
                <a:solidFill>
                  <a:srgbClr val="000000"/>
                </a:solidFill>
                <a:latin typeface="Times New Roman"/>
                <a:ea typeface="Times New Roman"/>
                <a:cs typeface="Times New Roman"/>
                <a:sym typeface="Times New Roman"/>
              </a:rPr>
              <a:t> The Purpose of data modeling</a:t>
            </a:r>
          </a:p>
          <a:p>
            <a:pPr marL="651510" lvl="1" indent="-325755" algn="l">
              <a:lnSpc>
                <a:spcPts val="6480"/>
              </a:lnSpc>
              <a:buAutoNum type="arabicPeriod"/>
            </a:pPr>
            <a:r>
              <a:rPr lang="en-US" sz="3600" dirty="0">
                <a:solidFill>
                  <a:srgbClr val="000000"/>
                </a:solidFill>
                <a:latin typeface="Times New Roman"/>
                <a:ea typeface="Times New Roman"/>
                <a:cs typeface="Times New Roman"/>
                <a:sym typeface="Times New Roman"/>
              </a:rPr>
              <a:t> Relationships, Fact &amp; Dimension tables</a:t>
            </a:r>
          </a:p>
          <a:p>
            <a:pPr marL="651510" lvl="1" indent="-325755" algn="l">
              <a:lnSpc>
                <a:spcPts val="6480"/>
              </a:lnSpc>
              <a:buAutoNum type="arabicPeriod"/>
            </a:pPr>
            <a:r>
              <a:rPr lang="en-US" sz="3600" dirty="0">
                <a:solidFill>
                  <a:srgbClr val="000000"/>
                </a:solidFill>
                <a:latin typeface="Times New Roman"/>
                <a:ea typeface="Times New Roman"/>
                <a:cs typeface="Times New Roman"/>
                <a:sym typeface="Times New Roman"/>
              </a:rPr>
              <a:t> Creating relationships between tables</a:t>
            </a:r>
          </a:p>
          <a:p>
            <a:pPr marL="651510" lvl="1" indent="-325755" algn="l">
              <a:lnSpc>
                <a:spcPts val="6480"/>
              </a:lnSpc>
              <a:buAutoNum type="arabicPeriod"/>
            </a:pPr>
            <a:r>
              <a:rPr lang="en-US" sz="3600" dirty="0">
                <a:solidFill>
                  <a:srgbClr val="000000"/>
                </a:solidFill>
                <a:latin typeface="Times New Roman"/>
                <a:ea typeface="Times New Roman"/>
                <a:cs typeface="Times New Roman"/>
                <a:sym typeface="Times New Roman"/>
              </a:rPr>
              <a:t> Modeling Features in Power BI</a:t>
            </a:r>
          </a:p>
          <a:p>
            <a:pPr marL="651510" lvl="1" indent="-325755" algn="l">
              <a:lnSpc>
                <a:spcPts val="4320"/>
              </a:lnSpc>
            </a:pPr>
            <a:endParaRPr lang="en-US" sz="3600" dirty="0">
              <a:solidFill>
                <a:srgbClr val="000000"/>
              </a:solidFill>
              <a:latin typeface="Times New Roman"/>
              <a:ea typeface="Times New Roman"/>
              <a:cs typeface="Times New Roman"/>
              <a:sym typeface="Times New Roman"/>
            </a:endParaRPr>
          </a:p>
        </p:txBody>
      </p:sp>
      <p:sp>
        <p:nvSpPr>
          <p:cNvPr id="15" name="TextBox 15"/>
          <p:cNvSpPr txBox="1"/>
          <p:nvPr/>
        </p:nvSpPr>
        <p:spPr>
          <a:xfrm>
            <a:off x="5054660" y="2021100"/>
            <a:ext cx="1844240" cy="481613"/>
          </a:xfrm>
          <a:prstGeom prst="rect">
            <a:avLst/>
          </a:prstGeom>
        </p:spPr>
        <p:txBody>
          <a:bodyPr lIns="0" tIns="0" rIns="0" bIns="0" rtlCol="0" anchor="t">
            <a:spAutoFit/>
          </a:bodyPr>
          <a:lstStyle/>
          <a:p>
            <a:pPr algn="ctr">
              <a:lnSpc>
                <a:spcPts val="3240"/>
              </a:lnSpc>
            </a:pPr>
            <a:r>
              <a:rPr lang="en-US" sz="2700">
                <a:solidFill>
                  <a:srgbClr val="FFFFFF"/>
                </a:solidFill>
                <a:latin typeface="Times New Roman"/>
                <a:ea typeface="Times New Roman"/>
                <a:cs typeface="Times New Roman"/>
                <a:sym typeface="Times New Roman"/>
              </a:rPr>
              <a:t>Orientation</a:t>
            </a:r>
          </a:p>
        </p:txBody>
      </p:sp>
      <p:sp>
        <p:nvSpPr>
          <p:cNvPr id="16" name="TextBox 16"/>
          <p:cNvSpPr txBox="1"/>
          <p:nvPr/>
        </p:nvSpPr>
        <p:spPr>
          <a:xfrm>
            <a:off x="5169656" y="2426589"/>
            <a:ext cx="1604610" cy="481613"/>
          </a:xfrm>
          <a:prstGeom prst="rect">
            <a:avLst/>
          </a:prstGeom>
        </p:spPr>
        <p:txBody>
          <a:bodyPr lIns="0" tIns="0" rIns="0" bIns="0" rtlCol="0" anchor="t">
            <a:spAutoFit/>
          </a:bodyPr>
          <a:lstStyle/>
          <a:p>
            <a:pPr algn="ctr">
              <a:lnSpc>
                <a:spcPts val="3240"/>
              </a:lnSpc>
            </a:pPr>
            <a:r>
              <a:rPr lang="en-US" sz="2700" b="1">
                <a:solidFill>
                  <a:srgbClr val="FFFFFF"/>
                </a:solidFill>
                <a:latin typeface="Times New Roman Bold"/>
                <a:ea typeface="Times New Roman Bold"/>
                <a:cs typeface="Times New Roman Bold"/>
                <a:sym typeface="Times New Roman Bold"/>
              </a:rPr>
              <a:t>Lecture</a:t>
            </a:r>
          </a:p>
        </p:txBody>
      </p:sp>
      <p:grpSp>
        <p:nvGrpSpPr>
          <p:cNvPr id="17" name="Group 17"/>
          <p:cNvGrpSpPr/>
          <p:nvPr/>
        </p:nvGrpSpPr>
        <p:grpSpPr>
          <a:xfrm>
            <a:off x="14674501" y="89687"/>
            <a:ext cx="3457708" cy="1614516"/>
            <a:chOff x="0" y="0"/>
            <a:chExt cx="4610278" cy="2152688"/>
          </a:xfrm>
        </p:grpSpPr>
        <p:sp>
          <p:nvSpPr>
            <p:cNvPr id="18" name="Freeform 18"/>
            <p:cNvSpPr/>
            <p:nvPr/>
          </p:nvSpPr>
          <p:spPr>
            <a:xfrm>
              <a:off x="0" y="0"/>
              <a:ext cx="4610227" cy="2152650"/>
            </a:xfrm>
            <a:custGeom>
              <a:avLst/>
              <a:gdLst/>
              <a:ahLst/>
              <a:cxnLst/>
              <a:rect l="l" t="t" r="r" b="b"/>
              <a:pathLst>
                <a:path w="4610227" h="2152650">
                  <a:moveTo>
                    <a:pt x="0" y="0"/>
                  </a:moveTo>
                  <a:lnTo>
                    <a:pt x="4610227" y="0"/>
                  </a:lnTo>
                  <a:lnTo>
                    <a:pt x="4610227" y="2152650"/>
                  </a:lnTo>
                  <a:lnTo>
                    <a:pt x="0" y="2152650"/>
                  </a:lnTo>
                  <a:lnTo>
                    <a:pt x="0" y="0"/>
                  </a:lnTo>
                  <a:close/>
                </a:path>
              </a:pathLst>
            </a:custGeom>
            <a:blipFill>
              <a:blip r:embed="rId4"/>
              <a:stretch>
                <a:fillRect t="-59703" r="-1" b="-54463"/>
              </a:stretch>
            </a:blipFill>
          </p:spPr>
          <p:txBody>
            <a:bodyPr/>
            <a:lstStyle/>
            <a:p>
              <a:endParaRPr lang="en-EG"/>
            </a:p>
          </p:txBody>
        </p:sp>
      </p:grpSp>
      <p:sp>
        <p:nvSpPr>
          <p:cNvPr id="36" name="Slide Number Placeholder 35">
            <a:extLst>
              <a:ext uri="{FF2B5EF4-FFF2-40B4-BE49-F238E27FC236}">
                <a16:creationId xmlns:a16="http://schemas.microsoft.com/office/drawing/2014/main" id="{9D64BE18-A566-9D37-24DB-C119C49BD9F9}"/>
              </a:ext>
            </a:extLst>
          </p:cNvPr>
          <p:cNvSpPr>
            <a:spLocks noGrp="1"/>
          </p:cNvSpPr>
          <p:nvPr>
            <p:ph type="sldNum" sz="quarter" idx="12"/>
          </p:nvPr>
        </p:nvSpPr>
        <p:spPr/>
        <p:txBody>
          <a:bodyPr/>
          <a:lstStyle/>
          <a:p>
            <a:fld id="{B6F15528-21DE-4FAA-801E-634DDDAF4B2B}" type="slidenum">
              <a:rPr lang="en-US" smtClean="0"/>
              <a:pPr/>
              <a:t>3</a:t>
            </a:fld>
            <a:endParaRPr lang="en-US"/>
          </a:p>
        </p:txBody>
      </p:sp>
      <p:sp>
        <p:nvSpPr>
          <p:cNvPr id="39" name="TextBox 38">
            <a:extLst>
              <a:ext uri="{FF2B5EF4-FFF2-40B4-BE49-F238E27FC236}">
                <a16:creationId xmlns:a16="http://schemas.microsoft.com/office/drawing/2014/main" id="{F67B0424-0C36-D8D6-A41C-03168008DC52}"/>
              </a:ext>
            </a:extLst>
          </p:cNvPr>
          <p:cNvSpPr txBox="1"/>
          <p:nvPr/>
        </p:nvSpPr>
        <p:spPr>
          <a:xfrm>
            <a:off x="17559776" y="9886460"/>
            <a:ext cx="381000" cy="369332"/>
          </a:xfrm>
          <a:prstGeom prst="rect">
            <a:avLst/>
          </a:prstGeom>
          <a:noFill/>
        </p:spPr>
        <p:txBody>
          <a:bodyPr wrap="square" rtlCol="0">
            <a:spAutoFit/>
          </a:bodyPr>
          <a:lstStyle/>
          <a:p>
            <a:fld id="{1C176735-8790-2647-8A20-9BF96FB544F7}" type="slidenum">
              <a:rPr lang="en-EG" smtClean="0"/>
              <a:t>3</a:t>
            </a:fld>
            <a:endParaRPr lang="en-EG" dirty="0"/>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a:extLst>
              <a:ext uri="{FF2B5EF4-FFF2-40B4-BE49-F238E27FC236}">
                <a16:creationId xmlns:a16="http://schemas.microsoft.com/office/drawing/2014/main" id="{56DCE2F0-986C-F4C5-FCB9-074E5949CF8E}"/>
              </a:ext>
            </a:extLst>
          </p:cNvPr>
          <p:cNvSpPr/>
          <p:nvPr/>
        </p:nvSpPr>
        <p:spPr>
          <a:xfrm>
            <a:off x="0" y="1915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EG"/>
          </a:p>
        </p:txBody>
      </p:sp>
      <p:sp>
        <p:nvSpPr>
          <p:cNvPr id="9" name="Rectangle 8">
            <a:extLst>
              <a:ext uri="{FF2B5EF4-FFF2-40B4-BE49-F238E27FC236}">
                <a16:creationId xmlns:a16="http://schemas.microsoft.com/office/drawing/2014/main" id="{F9D0A813-852E-427D-AC34-C1F0054B73D8}"/>
              </a:ext>
            </a:extLst>
          </p:cNvPr>
          <p:cNvSpPr/>
          <p:nvPr/>
        </p:nvSpPr>
        <p:spPr>
          <a:xfrm>
            <a:off x="9183291" y="3021807"/>
            <a:ext cx="7406019" cy="5579268"/>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691641" y="1685925"/>
            <a:ext cx="7413071" cy="5579268"/>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7426643" y="1676541"/>
            <a:ext cx="1675190" cy="144385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5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3939268" y="751350"/>
            <a:ext cx="15938381" cy="6858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4" name="Rectangle 33">
            <a:extLst>
              <a:ext uri="{FF2B5EF4-FFF2-40B4-BE49-F238E27FC236}">
                <a16:creationId xmlns:a16="http://schemas.microsoft.com/office/drawing/2014/main" id="{FFBC9732-D32E-DCF9-3982-D4B68F971747}"/>
              </a:ext>
            </a:extLst>
          </p:cNvPr>
          <p:cNvSpPr/>
          <p:nvPr/>
        </p:nvSpPr>
        <p:spPr>
          <a:xfrm>
            <a:off x="1691641" y="7326584"/>
            <a:ext cx="7120985" cy="496867"/>
          </a:xfrm>
          <a:prstGeom prst="rect">
            <a:avLst/>
          </a:prstGeom>
          <a:noFill/>
        </p:spPr>
        <p:txBody>
          <a:bodyPr wrap="square">
            <a:spAutoFit/>
          </a:bodyPr>
          <a:lstStyle/>
          <a:p>
            <a:pPr>
              <a:lnSpc>
                <a:spcPct val="120000"/>
              </a:lnSpc>
            </a:pPr>
            <a:endParaRPr lang="en-US" sz="24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9452009" y="1410624"/>
            <a:ext cx="7137301" cy="1569660"/>
          </a:xfrm>
          <a:prstGeom prst="rect">
            <a:avLst/>
          </a:prstGeom>
          <a:noFill/>
        </p:spPr>
        <p:txBody>
          <a:bodyPr wrap="square" rtlCol="0">
            <a:spAutoFit/>
          </a:bodyPr>
          <a:lstStyle/>
          <a:p>
            <a:pPr marL="914400" indent="-914400">
              <a:buAutoNum type="arabicPeriod"/>
            </a:pPr>
            <a:r>
              <a:rPr lang="en-US" sz="4800" b="1" dirty="0">
                <a:solidFill>
                  <a:srgbClr val="00B0F0"/>
                </a:solidFill>
                <a:latin typeface="Times New Roman"/>
                <a:ea typeface="Times New Roman"/>
                <a:cs typeface="Times New Roman"/>
                <a:sym typeface="Times New Roman"/>
              </a:rPr>
              <a:t>The Purpose of Data Modeling</a:t>
            </a:r>
          </a:p>
        </p:txBody>
      </p:sp>
      <p:sp>
        <p:nvSpPr>
          <p:cNvPr id="42" name="TextBox 41">
            <a:extLst>
              <a:ext uri="{FF2B5EF4-FFF2-40B4-BE49-F238E27FC236}">
                <a16:creationId xmlns:a16="http://schemas.microsoft.com/office/drawing/2014/main" id="{AB738525-DD8E-2E85-F385-345FF64341EB}"/>
              </a:ext>
            </a:extLst>
          </p:cNvPr>
          <p:cNvSpPr txBox="1"/>
          <p:nvPr/>
        </p:nvSpPr>
        <p:spPr>
          <a:xfrm>
            <a:off x="7543076" y="1708996"/>
            <a:ext cx="1375722" cy="461665"/>
          </a:xfrm>
          <a:prstGeom prst="rect">
            <a:avLst/>
          </a:prstGeom>
          <a:noFill/>
        </p:spPr>
        <p:txBody>
          <a:bodyPr wrap="square" rtlCol="0">
            <a:spAutoFit/>
          </a:bodyPr>
          <a:lstStyle/>
          <a:p>
            <a:pPr algn="ctr"/>
            <a:r>
              <a:rPr lang="en-US" sz="2400" dirty="0">
                <a:solidFill>
                  <a:schemeClr val="bg1"/>
                </a:solidFill>
                <a:latin typeface="Times New Roman" panose="02020603050405020304" pitchFamily="18" charset="0"/>
                <a:cs typeface="Times New Roman" panose="02020603050405020304" pitchFamily="18" charset="0"/>
              </a:rPr>
              <a:t>Lecture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7584032" y="2031293"/>
            <a:ext cx="1413927" cy="1200329"/>
          </a:xfrm>
          <a:prstGeom prst="rect">
            <a:avLst/>
          </a:prstGeom>
          <a:noFill/>
        </p:spPr>
        <p:txBody>
          <a:bodyPr wrap="square" rtlCol="0">
            <a:spAutoFit/>
          </a:bodyPr>
          <a:lstStyle/>
          <a:p>
            <a:pPr algn="ctr"/>
            <a:r>
              <a:rPr lang="en-US" sz="7200" b="1" dirty="0">
                <a:solidFill>
                  <a:schemeClr val="bg1"/>
                </a:solidFill>
                <a:latin typeface="Times New Roman" panose="02020603050405020304" pitchFamily="18" charset="0"/>
                <a:cs typeface="Times New Roman" panose="02020603050405020304" pitchFamily="18" charset="0"/>
              </a:rPr>
              <a:t>03</a:t>
            </a:r>
            <a:endParaRPr lang="en-US" sz="21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70647" y="119290"/>
            <a:ext cx="3457712" cy="1614515"/>
          </a:xfrm>
          <a:prstGeom prst="rect">
            <a:avLst/>
          </a:prstGeom>
        </p:spPr>
      </p:pic>
      <p:sp>
        <p:nvSpPr>
          <p:cNvPr id="14" name="TextBox 13">
            <a:extLst>
              <a:ext uri="{FF2B5EF4-FFF2-40B4-BE49-F238E27FC236}">
                <a16:creationId xmlns:a16="http://schemas.microsoft.com/office/drawing/2014/main" id="{61A253C9-FE40-15FC-1A27-B999EE1BE862}"/>
              </a:ext>
            </a:extLst>
          </p:cNvPr>
          <p:cNvSpPr txBox="1"/>
          <p:nvPr/>
        </p:nvSpPr>
        <p:spPr>
          <a:xfrm>
            <a:off x="17559776" y="9886460"/>
            <a:ext cx="381000" cy="369332"/>
          </a:xfrm>
          <a:prstGeom prst="rect">
            <a:avLst/>
          </a:prstGeom>
          <a:noFill/>
        </p:spPr>
        <p:txBody>
          <a:bodyPr wrap="square" rtlCol="0">
            <a:spAutoFit/>
          </a:bodyPr>
          <a:lstStyle/>
          <a:p>
            <a:fld id="{1C176735-8790-2647-8A20-9BF96FB544F7}" type="slidenum">
              <a:rPr lang="en-EG" smtClean="0"/>
              <a:t>4</a:t>
            </a:fld>
            <a:endParaRPr lang="en-EG" dirty="0"/>
          </a:p>
        </p:txBody>
      </p:sp>
    </p:spTree>
    <p:extLst>
      <p:ext uri="{BB962C8B-B14F-4D97-AF65-F5344CB8AC3E}">
        <p14:creationId xmlns:p14="http://schemas.microsoft.com/office/powerpoint/2010/main" val="377754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A1FDEE-CA78-17F2-3F2A-D94DEA2356B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A01ACDB-D3D9-6810-954A-9F90A3D6DD5A}"/>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EG"/>
          </a:p>
        </p:txBody>
      </p:sp>
      <p:sp>
        <p:nvSpPr>
          <p:cNvPr id="16" name="TextBox 16">
            <a:extLst>
              <a:ext uri="{FF2B5EF4-FFF2-40B4-BE49-F238E27FC236}">
                <a16:creationId xmlns:a16="http://schemas.microsoft.com/office/drawing/2014/main" id="{453FBC5C-A7A2-5E0A-D4B1-6333C7C9CE86}"/>
              </a:ext>
            </a:extLst>
          </p:cNvPr>
          <p:cNvSpPr txBox="1"/>
          <p:nvPr/>
        </p:nvSpPr>
        <p:spPr>
          <a:xfrm>
            <a:off x="1981200" y="3700433"/>
            <a:ext cx="14325600" cy="4849341"/>
          </a:xfrm>
          <a:prstGeom prst="rect">
            <a:avLst/>
          </a:prstGeom>
        </p:spPr>
        <p:txBody>
          <a:bodyPr wrap="square" lIns="0" tIns="0" rIns="0" bIns="0" rtlCol="0" anchor="t">
            <a:spAutoFit/>
          </a:bodyPr>
          <a:lstStyle/>
          <a:p>
            <a:pPr algn="ctr">
              <a:lnSpc>
                <a:spcPct val="150000"/>
              </a:lnSpc>
              <a:spcBef>
                <a:spcPct val="0"/>
              </a:spcBef>
            </a:pPr>
            <a:r>
              <a:rPr lang="en-US" sz="5400" b="1" dirty="0">
                <a:solidFill>
                  <a:srgbClr val="00ADEE"/>
                </a:solidFill>
                <a:latin typeface="Alexandria Bold"/>
                <a:cs typeface="Alexandria Bold"/>
                <a:sym typeface="Poppins Bold"/>
              </a:rPr>
              <a:t>A good data model makes Power BI reports more accurate, flexible, and easier to maintain.</a:t>
            </a:r>
          </a:p>
          <a:p>
            <a:pPr marL="0" lvl="0" indent="0" algn="ctr">
              <a:lnSpc>
                <a:spcPts val="4331"/>
              </a:lnSpc>
            </a:pPr>
            <a:endParaRPr lang="en-US" sz="4800" b="1" dirty="0">
              <a:solidFill>
                <a:srgbClr val="000000"/>
              </a:solidFill>
              <a:latin typeface="Poppins Bold"/>
              <a:ea typeface="Poppins Bold"/>
              <a:cs typeface="Poppins Bold"/>
              <a:sym typeface="Poppins Bold"/>
            </a:endParaRPr>
          </a:p>
          <a:p>
            <a:pPr marL="0" lvl="0" indent="0" algn="ctr">
              <a:lnSpc>
                <a:spcPts val="4331"/>
              </a:lnSpc>
            </a:pPr>
            <a:endParaRPr lang="en-US" sz="3766" b="1" dirty="0">
              <a:solidFill>
                <a:srgbClr val="000000"/>
              </a:solidFill>
              <a:latin typeface="Poppins Bold"/>
              <a:ea typeface="Poppins Bold"/>
              <a:cs typeface="Poppins Bold"/>
              <a:sym typeface="Poppins Bold"/>
            </a:endParaRPr>
          </a:p>
        </p:txBody>
      </p:sp>
      <p:pic>
        <p:nvPicPr>
          <p:cNvPr id="25" name="Graphic 21">
            <a:extLst>
              <a:ext uri="{FF2B5EF4-FFF2-40B4-BE49-F238E27FC236}">
                <a16:creationId xmlns:a16="http://schemas.microsoft.com/office/drawing/2014/main" id="{7FA702E5-3880-0565-3A0F-0FB707395FCE}"/>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42" name="TextBox 41">
            <a:extLst>
              <a:ext uri="{FF2B5EF4-FFF2-40B4-BE49-F238E27FC236}">
                <a16:creationId xmlns:a16="http://schemas.microsoft.com/office/drawing/2014/main" id="{AC9617B9-6F85-D92B-0E9E-11B768A893F3}"/>
              </a:ext>
            </a:extLst>
          </p:cNvPr>
          <p:cNvSpPr txBox="1"/>
          <p:nvPr/>
        </p:nvSpPr>
        <p:spPr>
          <a:xfrm>
            <a:off x="17559776" y="9886460"/>
            <a:ext cx="381000" cy="369332"/>
          </a:xfrm>
          <a:prstGeom prst="rect">
            <a:avLst/>
          </a:prstGeom>
          <a:noFill/>
        </p:spPr>
        <p:txBody>
          <a:bodyPr wrap="square" rtlCol="0">
            <a:spAutoFit/>
          </a:bodyPr>
          <a:lstStyle/>
          <a:p>
            <a:fld id="{1C176735-8790-2647-8A20-9BF96FB544F7}" type="slidenum">
              <a:rPr lang="en-EG" smtClean="0"/>
              <a:t>5</a:t>
            </a:fld>
            <a:endParaRPr lang="en-EG" dirty="0"/>
          </a:p>
        </p:txBody>
      </p:sp>
    </p:spTree>
    <p:extLst>
      <p:ext uri="{BB962C8B-B14F-4D97-AF65-F5344CB8AC3E}">
        <p14:creationId xmlns:p14="http://schemas.microsoft.com/office/powerpoint/2010/main" val="1934314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E0870A-2706-1268-44FA-3C9D067F2099}"/>
            </a:ext>
          </a:extLst>
        </p:cNvPr>
        <p:cNvGrpSpPr/>
        <p:nvPr/>
      </p:nvGrpSpPr>
      <p:grpSpPr>
        <a:xfrm>
          <a:off x="0" y="0"/>
          <a:ext cx="0" cy="0"/>
          <a:chOff x="0" y="0"/>
          <a:chExt cx="0" cy="0"/>
        </a:xfrm>
      </p:grpSpPr>
      <p:sp>
        <p:nvSpPr>
          <p:cNvPr id="3" name="Freeform 2">
            <a:extLst>
              <a:ext uri="{FF2B5EF4-FFF2-40B4-BE49-F238E27FC236}">
                <a16:creationId xmlns:a16="http://schemas.microsoft.com/office/drawing/2014/main" id="{D8C4847B-A2E9-148F-0353-094C0166E9CD}"/>
              </a:ext>
            </a:extLst>
          </p:cNvPr>
          <p:cNvSpPr/>
          <p:nvPr/>
        </p:nvSpPr>
        <p:spPr>
          <a:xfrm>
            <a:off x="21771" y="31208"/>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dirty="0"/>
          </a:p>
        </p:txBody>
      </p:sp>
      <p:pic>
        <p:nvPicPr>
          <p:cNvPr id="4" name="Graphic 21">
            <a:extLst>
              <a:ext uri="{FF2B5EF4-FFF2-40B4-BE49-F238E27FC236}">
                <a16:creationId xmlns:a16="http://schemas.microsoft.com/office/drawing/2014/main" id="{BC1E0D56-2B7B-B2CD-53F7-F41A74220751}"/>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60C2D7AB-A8D6-5147-B3BA-3BC7AC420BFC}"/>
              </a:ext>
            </a:extLst>
          </p:cNvPr>
          <p:cNvSpPr txBox="1"/>
          <p:nvPr/>
        </p:nvSpPr>
        <p:spPr>
          <a:xfrm>
            <a:off x="17559776" y="9886460"/>
            <a:ext cx="381000" cy="369332"/>
          </a:xfrm>
          <a:prstGeom prst="rect">
            <a:avLst/>
          </a:prstGeom>
          <a:noFill/>
        </p:spPr>
        <p:txBody>
          <a:bodyPr wrap="square" rtlCol="0">
            <a:spAutoFit/>
          </a:bodyPr>
          <a:lstStyle/>
          <a:p>
            <a:fld id="{1C176735-8790-2647-8A20-9BF96FB544F7}" type="slidenum">
              <a:rPr lang="en-EG" smtClean="0"/>
              <a:t>6</a:t>
            </a:fld>
            <a:endParaRPr lang="en-EG" dirty="0"/>
          </a:p>
        </p:txBody>
      </p:sp>
      <p:sp>
        <p:nvSpPr>
          <p:cNvPr id="64" name="TextBox 5">
            <a:extLst>
              <a:ext uri="{FF2B5EF4-FFF2-40B4-BE49-F238E27FC236}">
                <a16:creationId xmlns:a16="http://schemas.microsoft.com/office/drawing/2014/main" id="{B408BAB5-AD0E-C7F7-A18D-D4792274C719}"/>
              </a:ext>
            </a:extLst>
          </p:cNvPr>
          <p:cNvSpPr txBox="1"/>
          <p:nvPr/>
        </p:nvSpPr>
        <p:spPr>
          <a:xfrm>
            <a:off x="952500" y="721388"/>
            <a:ext cx="11430000" cy="795089"/>
          </a:xfrm>
          <a:prstGeom prst="rect">
            <a:avLst/>
          </a:prstGeom>
        </p:spPr>
        <p:txBody>
          <a:bodyPr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Business Scenario</a:t>
            </a:r>
          </a:p>
        </p:txBody>
      </p:sp>
      <p:sp>
        <p:nvSpPr>
          <p:cNvPr id="65" name="TextBox 6">
            <a:extLst>
              <a:ext uri="{FF2B5EF4-FFF2-40B4-BE49-F238E27FC236}">
                <a16:creationId xmlns:a16="http://schemas.microsoft.com/office/drawing/2014/main" id="{6DD29139-1FA9-677A-0E67-2CA0824453EC}"/>
              </a:ext>
            </a:extLst>
          </p:cNvPr>
          <p:cNvSpPr txBox="1"/>
          <p:nvPr/>
        </p:nvSpPr>
        <p:spPr>
          <a:xfrm>
            <a:off x="952500" y="1962469"/>
            <a:ext cx="13335000" cy="397545"/>
          </a:xfrm>
          <a:prstGeom prst="rect">
            <a:avLst/>
          </a:prstGeom>
        </p:spPr>
        <p:txBody>
          <a:bodyPr lIns="0" tIns="0" rIns="0" bIns="0" rtlCol="0" anchor="t">
            <a:spAutoFit/>
          </a:bodyPr>
          <a:lstStyle/>
          <a:p>
            <a:pPr lvl="0">
              <a:lnSpc>
                <a:spcPts val="3079"/>
              </a:lnSpc>
              <a:spcBef>
                <a:spcPct val="0"/>
              </a:spcBef>
            </a:pPr>
            <a:r>
              <a:rPr lang="en-US" sz="2800" dirty="0">
                <a:solidFill>
                  <a:srgbClr val="00ADEE"/>
                </a:solidFill>
                <a:latin typeface="Alexandria"/>
                <a:ea typeface="Alexandria"/>
                <a:cs typeface="Alexandria"/>
                <a:sym typeface="Alexandria"/>
              </a:rPr>
              <a:t>Building a Sales Performance Model</a:t>
            </a:r>
          </a:p>
        </p:txBody>
      </p:sp>
      <p:sp>
        <p:nvSpPr>
          <p:cNvPr id="66" name="TextBox 7">
            <a:extLst>
              <a:ext uri="{FF2B5EF4-FFF2-40B4-BE49-F238E27FC236}">
                <a16:creationId xmlns:a16="http://schemas.microsoft.com/office/drawing/2014/main" id="{87B578CC-659B-4F39-0024-7BE9EC38B955}"/>
              </a:ext>
            </a:extLst>
          </p:cNvPr>
          <p:cNvSpPr txBox="1"/>
          <p:nvPr/>
        </p:nvSpPr>
        <p:spPr>
          <a:xfrm>
            <a:off x="952500" y="2463952"/>
            <a:ext cx="16383000" cy="1219821"/>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Your company wants to build a Power BI report to analyze quarterly sales performance. The management team wants to answer questions such as:</a:t>
            </a:r>
          </a:p>
        </p:txBody>
      </p:sp>
      <p:sp>
        <p:nvSpPr>
          <p:cNvPr id="68" name="TextBox 22">
            <a:extLst>
              <a:ext uri="{FF2B5EF4-FFF2-40B4-BE49-F238E27FC236}">
                <a16:creationId xmlns:a16="http://schemas.microsoft.com/office/drawing/2014/main" id="{050B70A3-8375-33A8-CD72-1085DE9D89BA}"/>
              </a:ext>
            </a:extLst>
          </p:cNvPr>
          <p:cNvSpPr txBox="1"/>
          <p:nvPr/>
        </p:nvSpPr>
        <p:spPr>
          <a:xfrm>
            <a:off x="860378" y="4161991"/>
            <a:ext cx="15240000" cy="3158813"/>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Which products generated the highest revenue?</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Which customer segments are most profitable?</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Which regions are underperforming?</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How did sales perform by month and quarter?</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Which salespeople achieved the best results?</a:t>
            </a:r>
          </a:p>
        </p:txBody>
      </p:sp>
    </p:spTree>
    <p:custDataLst>
      <p:tags r:id="rId1"/>
    </p:custDataLst>
    <p:extLst>
      <p:ext uri="{BB962C8B-B14F-4D97-AF65-F5344CB8AC3E}">
        <p14:creationId xmlns:p14="http://schemas.microsoft.com/office/powerpoint/2010/main" val="3631480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EAD806-DBB7-6578-5840-01EF8CF5D6DB}"/>
            </a:ext>
          </a:extLst>
        </p:cNvPr>
        <p:cNvGrpSpPr/>
        <p:nvPr/>
      </p:nvGrpSpPr>
      <p:grpSpPr>
        <a:xfrm>
          <a:off x="0" y="0"/>
          <a:ext cx="0" cy="0"/>
          <a:chOff x="0" y="0"/>
          <a:chExt cx="0" cy="0"/>
        </a:xfrm>
      </p:grpSpPr>
      <p:sp>
        <p:nvSpPr>
          <p:cNvPr id="3" name="Freeform 2">
            <a:extLst>
              <a:ext uri="{FF2B5EF4-FFF2-40B4-BE49-F238E27FC236}">
                <a16:creationId xmlns:a16="http://schemas.microsoft.com/office/drawing/2014/main" id="{76C7C20E-AF2E-7772-E9E0-04222D0210A4}"/>
              </a:ext>
            </a:extLst>
          </p:cNvPr>
          <p:cNvSpPr/>
          <p:nvPr/>
        </p:nvSpPr>
        <p:spPr>
          <a:xfrm>
            <a:off x="21771" y="31208"/>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dirty="0"/>
          </a:p>
        </p:txBody>
      </p:sp>
      <p:pic>
        <p:nvPicPr>
          <p:cNvPr id="4" name="Graphic 21">
            <a:extLst>
              <a:ext uri="{FF2B5EF4-FFF2-40B4-BE49-F238E27FC236}">
                <a16:creationId xmlns:a16="http://schemas.microsoft.com/office/drawing/2014/main" id="{A15A77FD-02C4-DBD9-72F7-60E94B69A5E7}"/>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216BFFC1-6B45-102A-174D-E7630C56A324}"/>
              </a:ext>
            </a:extLst>
          </p:cNvPr>
          <p:cNvSpPr txBox="1"/>
          <p:nvPr/>
        </p:nvSpPr>
        <p:spPr>
          <a:xfrm>
            <a:off x="17559776" y="9886460"/>
            <a:ext cx="381000" cy="369332"/>
          </a:xfrm>
          <a:prstGeom prst="rect">
            <a:avLst/>
          </a:prstGeom>
          <a:noFill/>
        </p:spPr>
        <p:txBody>
          <a:bodyPr wrap="square" rtlCol="0">
            <a:spAutoFit/>
          </a:bodyPr>
          <a:lstStyle/>
          <a:p>
            <a:fld id="{1C176735-8790-2647-8A20-9BF96FB544F7}" type="slidenum">
              <a:rPr lang="en-EG" smtClean="0"/>
              <a:t>7</a:t>
            </a:fld>
            <a:endParaRPr lang="en-EG" dirty="0"/>
          </a:p>
        </p:txBody>
      </p:sp>
      <p:sp>
        <p:nvSpPr>
          <p:cNvPr id="64" name="TextBox 5">
            <a:extLst>
              <a:ext uri="{FF2B5EF4-FFF2-40B4-BE49-F238E27FC236}">
                <a16:creationId xmlns:a16="http://schemas.microsoft.com/office/drawing/2014/main" id="{5B637C46-A584-957B-09D2-7CF740AD6047}"/>
              </a:ext>
            </a:extLst>
          </p:cNvPr>
          <p:cNvSpPr txBox="1"/>
          <p:nvPr/>
        </p:nvSpPr>
        <p:spPr>
          <a:xfrm>
            <a:off x="952500" y="721388"/>
            <a:ext cx="11430000" cy="795089"/>
          </a:xfrm>
          <a:prstGeom prst="rect">
            <a:avLst/>
          </a:prstGeom>
        </p:spPr>
        <p:txBody>
          <a:bodyPr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Business Scenario</a:t>
            </a:r>
          </a:p>
        </p:txBody>
      </p:sp>
      <p:sp>
        <p:nvSpPr>
          <p:cNvPr id="71" name="TextBox 3">
            <a:extLst>
              <a:ext uri="{FF2B5EF4-FFF2-40B4-BE49-F238E27FC236}">
                <a16:creationId xmlns:a16="http://schemas.microsoft.com/office/drawing/2014/main" id="{21F9EED6-9803-0057-F093-032484A850FF}"/>
              </a:ext>
            </a:extLst>
          </p:cNvPr>
          <p:cNvSpPr txBox="1"/>
          <p:nvPr/>
        </p:nvSpPr>
        <p:spPr>
          <a:xfrm>
            <a:off x="5026479" y="6700071"/>
            <a:ext cx="12192000" cy="348429"/>
          </a:xfrm>
          <a:prstGeom prst="rect">
            <a:avLst/>
          </a:prstGeom>
        </p:spPr>
        <p:txBody>
          <a:bodyPr lIns="0" tIns="0" rIns="0" bIns="0" rtlCol="0" anchor="t">
            <a:spAutoFit/>
          </a:bodyPr>
          <a:lstStyle/>
          <a:p>
            <a:pPr marL="0" lvl="0" indent="0" algn="l">
              <a:lnSpc>
                <a:spcPts val="2697"/>
              </a:lnSpc>
              <a:spcBef>
                <a:spcPct val="0"/>
              </a:spcBef>
            </a:pPr>
            <a:r>
              <a:rPr lang="en-US" sz="2800" u="none" strike="noStrike">
                <a:solidFill>
                  <a:srgbClr val="1A1A2E"/>
                </a:solidFill>
                <a:latin typeface="Alexandria"/>
                <a:ea typeface="Alexandria"/>
                <a:cs typeface="Alexandria"/>
                <a:sym typeface="Alexandria"/>
              </a:rPr>
              <a:t>Date, Month, Quarter, Year</a:t>
            </a:r>
          </a:p>
        </p:txBody>
      </p:sp>
      <p:sp>
        <p:nvSpPr>
          <p:cNvPr id="72" name="TextBox 4">
            <a:extLst>
              <a:ext uri="{FF2B5EF4-FFF2-40B4-BE49-F238E27FC236}">
                <a16:creationId xmlns:a16="http://schemas.microsoft.com/office/drawing/2014/main" id="{4F466FAF-E57F-F8C4-B789-03B7382FF530}"/>
              </a:ext>
            </a:extLst>
          </p:cNvPr>
          <p:cNvSpPr txBox="1"/>
          <p:nvPr/>
        </p:nvSpPr>
        <p:spPr>
          <a:xfrm>
            <a:off x="1025979" y="6700071"/>
            <a:ext cx="3619500" cy="348429"/>
          </a:xfrm>
          <a:prstGeom prst="rect">
            <a:avLst/>
          </a:prstGeom>
        </p:spPr>
        <p:txBody>
          <a:bodyPr lIns="0" tIns="0" rIns="0" bIns="0" rtlCol="0" anchor="t">
            <a:spAutoFit/>
          </a:bodyPr>
          <a:lstStyle/>
          <a:p>
            <a:pPr marL="0" lvl="0" indent="0" algn="l">
              <a:lnSpc>
                <a:spcPts val="2697"/>
              </a:lnSpc>
              <a:spcBef>
                <a:spcPct val="0"/>
              </a:spcBef>
            </a:pPr>
            <a:r>
              <a:rPr lang="en-US" sz="2800" u="none" strike="noStrike" dirty="0">
                <a:solidFill>
                  <a:srgbClr val="4A4A4A"/>
                </a:solidFill>
                <a:latin typeface="Alexandria"/>
                <a:ea typeface="Alexandria"/>
                <a:cs typeface="Alexandria"/>
                <a:sym typeface="Alexandria"/>
              </a:rPr>
              <a:t>Date Table</a:t>
            </a:r>
          </a:p>
        </p:txBody>
      </p:sp>
      <p:sp>
        <p:nvSpPr>
          <p:cNvPr id="73" name="AutoShape 5">
            <a:extLst>
              <a:ext uri="{FF2B5EF4-FFF2-40B4-BE49-F238E27FC236}">
                <a16:creationId xmlns:a16="http://schemas.microsoft.com/office/drawing/2014/main" id="{60A4FE8E-213F-88AD-627A-E8CA244263E7}"/>
              </a:ext>
            </a:extLst>
          </p:cNvPr>
          <p:cNvSpPr/>
          <p:nvPr/>
        </p:nvSpPr>
        <p:spPr>
          <a:xfrm>
            <a:off x="930729" y="6719121"/>
            <a:ext cx="16383000" cy="0"/>
          </a:xfrm>
          <a:prstGeom prst="line">
            <a:avLst/>
          </a:prstGeom>
          <a:ln w="9525" cap="flat">
            <a:solidFill>
              <a:srgbClr val="E0E0E0"/>
            </a:solidFill>
            <a:prstDash val="solid"/>
            <a:headEnd type="none" w="sm" len="sm"/>
            <a:tailEnd type="none" w="sm" len="sm"/>
          </a:ln>
        </p:spPr>
        <p:txBody>
          <a:bodyPr/>
          <a:lstStyle/>
          <a:p>
            <a:endParaRPr lang="en-EG" sz="2800"/>
          </a:p>
        </p:txBody>
      </p:sp>
      <p:sp>
        <p:nvSpPr>
          <p:cNvPr id="74" name="TextBox 6">
            <a:extLst>
              <a:ext uri="{FF2B5EF4-FFF2-40B4-BE49-F238E27FC236}">
                <a16:creationId xmlns:a16="http://schemas.microsoft.com/office/drawing/2014/main" id="{1172C20C-9401-E8AF-971C-BB8A13E5B19F}"/>
              </a:ext>
            </a:extLst>
          </p:cNvPr>
          <p:cNvSpPr txBox="1"/>
          <p:nvPr/>
        </p:nvSpPr>
        <p:spPr>
          <a:xfrm>
            <a:off x="5026479" y="6204771"/>
            <a:ext cx="12192000" cy="348429"/>
          </a:xfrm>
          <a:prstGeom prst="rect">
            <a:avLst/>
          </a:prstGeom>
        </p:spPr>
        <p:txBody>
          <a:bodyPr lIns="0" tIns="0" rIns="0" bIns="0" rtlCol="0" anchor="t">
            <a:spAutoFit/>
          </a:bodyPr>
          <a:lstStyle/>
          <a:p>
            <a:pPr marL="0" lvl="0" indent="0" algn="l">
              <a:lnSpc>
                <a:spcPts val="2697"/>
              </a:lnSpc>
              <a:spcBef>
                <a:spcPct val="0"/>
              </a:spcBef>
            </a:pPr>
            <a:r>
              <a:rPr lang="en-US" sz="2800" u="none" strike="noStrike">
                <a:solidFill>
                  <a:srgbClr val="1A1A2E"/>
                </a:solidFill>
                <a:latin typeface="Alexandria"/>
                <a:ea typeface="Alexandria"/>
                <a:cs typeface="Alexandria"/>
                <a:sym typeface="Alexandria"/>
              </a:rPr>
              <a:t>Product ID, Product Name, Category, Unit Cost</a:t>
            </a:r>
          </a:p>
        </p:txBody>
      </p:sp>
      <p:sp>
        <p:nvSpPr>
          <p:cNvPr id="75" name="TextBox 7">
            <a:extLst>
              <a:ext uri="{FF2B5EF4-FFF2-40B4-BE49-F238E27FC236}">
                <a16:creationId xmlns:a16="http://schemas.microsoft.com/office/drawing/2014/main" id="{C29B6107-2490-12E8-10F7-EA5E9B8C548C}"/>
              </a:ext>
            </a:extLst>
          </p:cNvPr>
          <p:cNvSpPr txBox="1"/>
          <p:nvPr/>
        </p:nvSpPr>
        <p:spPr>
          <a:xfrm>
            <a:off x="1025979" y="6204771"/>
            <a:ext cx="3619500" cy="348429"/>
          </a:xfrm>
          <a:prstGeom prst="rect">
            <a:avLst/>
          </a:prstGeom>
        </p:spPr>
        <p:txBody>
          <a:bodyPr lIns="0" tIns="0" rIns="0" bIns="0" rtlCol="0" anchor="t">
            <a:spAutoFit/>
          </a:bodyPr>
          <a:lstStyle/>
          <a:p>
            <a:pPr marL="0" lvl="0" indent="0" algn="l">
              <a:lnSpc>
                <a:spcPts val="2697"/>
              </a:lnSpc>
              <a:spcBef>
                <a:spcPct val="0"/>
              </a:spcBef>
            </a:pPr>
            <a:r>
              <a:rPr lang="en-US" sz="2800" u="none" strike="noStrike">
                <a:solidFill>
                  <a:srgbClr val="4A4A4A"/>
                </a:solidFill>
                <a:latin typeface="Alexandria"/>
                <a:ea typeface="Alexandria"/>
                <a:cs typeface="Alexandria"/>
                <a:sym typeface="Alexandria"/>
              </a:rPr>
              <a:t>Product Master</a:t>
            </a:r>
          </a:p>
        </p:txBody>
      </p:sp>
      <p:sp>
        <p:nvSpPr>
          <p:cNvPr id="76" name="AutoShape 8">
            <a:extLst>
              <a:ext uri="{FF2B5EF4-FFF2-40B4-BE49-F238E27FC236}">
                <a16:creationId xmlns:a16="http://schemas.microsoft.com/office/drawing/2014/main" id="{78C55484-1F2F-4A1E-87B3-6AE6CA5A468D}"/>
              </a:ext>
            </a:extLst>
          </p:cNvPr>
          <p:cNvSpPr/>
          <p:nvPr/>
        </p:nvSpPr>
        <p:spPr>
          <a:xfrm>
            <a:off x="930729" y="6223821"/>
            <a:ext cx="16383000" cy="0"/>
          </a:xfrm>
          <a:prstGeom prst="line">
            <a:avLst/>
          </a:prstGeom>
          <a:ln w="9525" cap="flat">
            <a:solidFill>
              <a:srgbClr val="E0E0E0"/>
            </a:solidFill>
            <a:prstDash val="solid"/>
            <a:headEnd type="none" w="sm" len="sm"/>
            <a:tailEnd type="none" w="sm" len="sm"/>
          </a:ln>
        </p:spPr>
        <p:txBody>
          <a:bodyPr/>
          <a:lstStyle/>
          <a:p>
            <a:endParaRPr lang="en-EG" sz="2800"/>
          </a:p>
        </p:txBody>
      </p:sp>
      <p:sp>
        <p:nvSpPr>
          <p:cNvPr id="77" name="TextBox 9">
            <a:extLst>
              <a:ext uri="{FF2B5EF4-FFF2-40B4-BE49-F238E27FC236}">
                <a16:creationId xmlns:a16="http://schemas.microsoft.com/office/drawing/2014/main" id="{5A760520-16B9-7BE1-01AC-63810DD67555}"/>
              </a:ext>
            </a:extLst>
          </p:cNvPr>
          <p:cNvSpPr txBox="1"/>
          <p:nvPr/>
        </p:nvSpPr>
        <p:spPr>
          <a:xfrm>
            <a:off x="5026479" y="5709471"/>
            <a:ext cx="12192000" cy="348429"/>
          </a:xfrm>
          <a:prstGeom prst="rect">
            <a:avLst/>
          </a:prstGeom>
        </p:spPr>
        <p:txBody>
          <a:bodyPr lIns="0" tIns="0" rIns="0" bIns="0" rtlCol="0" anchor="t">
            <a:spAutoFit/>
          </a:bodyPr>
          <a:lstStyle/>
          <a:p>
            <a:pPr marL="0" lvl="0" indent="0" algn="l">
              <a:lnSpc>
                <a:spcPts val="2697"/>
              </a:lnSpc>
              <a:spcBef>
                <a:spcPct val="0"/>
              </a:spcBef>
            </a:pPr>
            <a:r>
              <a:rPr lang="en-US" sz="2800" u="none" strike="noStrike">
                <a:solidFill>
                  <a:srgbClr val="1A1A2E"/>
                </a:solidFill>
                <a:latin typeface="Alexandria"/>
                <a:ea typeface="Alexandria"/>
                <a:cs typeface="Alexandria"/>
                <a:sym typeface="Alexandria"/>
              </a:rPr>
              <a:t>Customer ID, Customer Name, Segment, City, Industry</a:t>
            </a:r>
          </a:p>
        </p:txBody>
      </p:sp>
      <p:sp>
        <p:nvSpPr>
          <p:cNvPr id="78" name="TextBox 10">
            <a:extLst>
              <a:ext uri="{FF2B5EF4-FFF2-40B4-BE49-F238E27FC236}">
                <a16:creationId xmlns:a16="http://schemas.microsoft.com/office/drawing/2014/main" id="{7DF0B34D-3B39-2381-CD63-A016EA8CBF8A}"/>
              </a:ext>
            </a:extLst>
          </p:cNvPr>
          <p:cNvSpPr txBox="1"/>
          <p:nvPr/>
        </p:nvSpPr>
        <p:spPr>
          <a:xfrm>
            <a:off x="1025979" y="5709471"/>
            <a:ext cx="3619500" cy="348429"/>
          </a:xfrm>
          <a:prstGeom prst="rect">
            <a:avLst/>
          </a:prstGeom>
        </p:spPr>
        <p:txBody>
          <a:bodyPr lIns="0" tIns="0" rIns="0" bIns="0" rtlCol="0" anchor="t">
            <a:spAutoFit/>
          </a:bodyPr>
          <a:lstStyle/>
          <a:p>
            <a:pPr marL="0" lvl="0" indent="0" algn="l">
              <a:lnSpc>
                <a:spcPts val="2697"/>
              </a:lnSpc>
              <a:spcBef>
                <a:spcPct val="0"/>
              </a:spcBef>
            </a:pPr>
            <a:r>
              <a:rPr lang="en-US" sz="2800" u="none" strike="noStrike">
                <a:solidFill>
                  <a:srgbClr val="4A4A4A"/>
                </a:solidFill>
                <a:latin typeface="Alexandria"/>
                <a:ea typeface="Alexandria"/>
                <a:cs typeface="Alexandria"/>
                <a:sym typeface="Alexandria"/>
              </a:rPr>
              <a:t>Customer Master</a:t>
            </a:r>
          </a:p>
        </p:txBody>
      </p:sp>
      <p:sp>
        <p:nvSpPr>
          <p:cNvPr id="79" name="TextBox 11">
            <a:extLst>
              <a:ext uri="{FF2B5EF4-FFF2-40B4-BE49-F238E27FC236}">
                <a16:creationId xmlns:a16="http://schemas.microsoft.com/office/drawing/2014/main" id="{7CA91A91-AD33-5EBF-A3AC-E67CF92DFECD}"/>
              </a:ext>
            </a:extLst>
          </p:cNvPr>
          <p:cNvSpPr txBox="1"/>
          <p:nvPr/>
        </p:nvSpPr>
        <p:spPr>
          <a:xfrm>
            <a:off x="5026479" y="5181817"/>
            <a:ext cx="12192000" cy="348429"/>
          </a:xfrm>
          <a:prstGeom prst="rect">
            <a:avLst/>
          </a:prstGeom>
        </p:spPr>
        <p:txBody>
          <a:bodyPr lIns="0" tIns="0" rIns="0" bIns="0" rtlCol="0" anchor="t">
            <a:spAutoFit/>
          </a:bodyPr>
          <a:lstStyle/>
          <a:p>
            <a:pPr marL="0" lvl="0" indent="0" algn="l">
              <a:lnSpc>
                <a:spcPts val="2697"/>
              </a:lnSpc>
              <a:spcBef>
                <a:spcPct val="0"/>
              </a:spcBef>
            </a:pPr>
            <a:r>
              <a:rPr lang="en-US" sz="2800" u="none" strike="noStrike">
                <a:solidFill>
                  <a:srgbClr val="1A1A2E"/>
                </a:solidFill>
                <a:latin typeface="Alexandria"/>
                <a:ea typeface="Alexandria"/>
                <a:cs typeface="Alexandria"/>
                <a:sym typeface="Alexandria"/>
              </a:rPr>
              <a:t>Transaction ID, Date, Customer ID, Product ID, Quantity, Revenue</a:t>
            </a:r>
          </a:p>
        </p:txBody>
      </p:sp>
      <p:sp>
        <p:nvSpPr>
          <p:cNvPr id="80" name="TextBox 12">
            <a:extLst>
              <a:ext uri="{FF2B5EF4-FFF2-40B4-BE49-F238E27FC236}">
                <a16:creationId xmlns:a16="http://schemas.microsoft.com/office/drawing/2014/main" id="{89BFE8A2-7C0B-8608-13EE-6B36487469BE}"/>
              </a:ext>
            </a:extLst>
          </p:cNvPr>
          <p:cNvSpPr txBox="1"/>
          <p:nvPr/>
        </p:nvSpPr>
        <p:spPr>
          <a:xfrm>
            <a:off x="5026479" y="4687311"/>
            <a:ext cx="12192000" cy="410369"/>
          </a:xfrm>
          <a:prstGeom prst="rect">
            <a:avLst/>
          </a:prstGeom>
        </p:spPr>
        <p:txBody>
          <a:bodyPr lIns="0" tIns="0" rIns="0" bIns="0" rtlCol="0" anchor="t">
            <a:spAutoFit/>
          </a:bodyPr>
          <a:lstStyle/>
          <a:p>
            <a:pPr marL="0" lvl="0" indent="0" algn="l">
              <a:lnSpc>
                <a:spcPts val="3222"/>
              </a:lnSpc>
              <a:spcBef>
                <a:spcPct val="0"/>
              </a:spcBef>
            </a:pPr>
            <a:r>
              <a:rPr lang="en-US" sz="2800" b="1" u="none" strike="noStrike">
                <a:solidFill>
                  <a:srgbClr val="00ADEE"/>
                </a:solidFill>
                <a:latin typeface="Alexandria Bold"/>
                <a:ea typeface="Alexandria Bold"/>
                <a:cs typeface="Alexandria Bold"/>
                <a:sym typeface="Alexandria Bold"/>
              </a:rPr>
              <a:t>Contains</a:t>
            </a:r>
          </a:p>
        </p:txBody>
      </p:sp>
      <p:grpSp>
        <p:nvGrpSpPr>
          <p:cNvPr id="81" name="Group 13">
            <a:extLst>
              <a:ext uri="{FF2B5EF4-FFF2-40B4-BE49-F238E27FC236}">
                <a16:creationId xmlns:a16="http://schemas.microsoft.com/office/drawing/2014/main" id="{628D91EA-8E01-4F26-C9F8-F59DA6BE9DB7}"/>
              </a:ext>
            </a:extLst>
          </p:cNvPr>
          <p:cNvGrpSpPr/>
          <p:nvPr/>
        </p:nvGrpSpPr>
        <p:grpSpPr>
          <a:xfrm>
            <a:off x="4931229" y="4733925"/>
            <a:ext cx="12382500" cy="342900"/>
            <a:chOff x="0" y="0"/>
            <a:chExt cx="16510000" cy="457200"/>
          </a:xfrm>
        </p:grpSpPr>
        <p:sp>
          <p:nvSpPr>
            <p:cNvPr id="82" name="Freeform 14">
              <a:extLst>
                <a:ext uri="{FF2B5EF4-FFF2-40B4-BE49-F238E27FC236}">
                  <a16:creationId xmlns:a16="http://schemas.microsoft.com/office/drawing/2014/main" id="{6467C0A7-4D87-D2A3-A513-880002258ABF}"/>
                </a:ext>
              </a:extLst>
            </p:cNvPr>
            <p:cNvSpPr/>
            <p:nvPr/>
          </p:nvSpPr>
          <p:spPr>
            <a:xfrm>
              <a:off x="0" y="0"/>
              <a:ext cx="16510000" cy="457200"/>
            </a:xfrm>
            <a:custGeom>
              <a:avLst/>
              <a:gdLst/>
              <a:ahLst/>
              <a:cxnLst/>
              <a:rect l="l" t="t" r="r" b="b"/>
              <a:pathLst>
                <a:path w="16510000" h="457200">
                  <a:moveTo>
                    <a:pt x="45720" y="0"/>
                  </a:moveTo>
                  <a:lnTo>
                    <a:pt x="16464280" y="0"/>
                  </a:lnTo>
                  <a:cubicBezTo>
                    <a:pt x="16489530" y="0"/>
                    <a:pt x="16510000" y="20470"/>
                    <a:pt x="16510000" y="45720"/>
                  </a:cubicBezTo>
                  <a:lnTo>
                    <a:pt x="16510000" y="411480"/>
                  </a:lnTo>
                  <a:cubicBezTo>
                    <a:pt x="16510000" y="436730"/>
                    <a:pt x="16489530" y="457200"/>
                    <a:pt x="16464280" y="457200"/>
                  </a:cubicBezTo>
                  <a:lnTo>
                    <a:pt x="45720" y="457200"/>
                  </a:lnTo>
                  <a:cubicBezTo>
                    <a:pt x="20470" y="457200"/>
                    <a:pt x="0" y="436730"/>
                    <a:pt x="0" y="411480"/>
                  </a:cubicBezTo>
                  <a:lnTo>
                    <a:pt x="0" y="45720"/>
                  </a:lnTo>
                  <a:cubicBezTo>
                    <a:pt x="0" y="20470"/>
                    <a:pt x="20470" y="0"/>
                    <a:pt x="45720" y="0"/>
                  </a:cubicBezTo>
                  <a:close/>
                </a:path>
              </a:pathLst>
            </a:custGeom>
            <a:solidFill>
              <a:srgbClr val="E8F8FF"/>
            </a:solidFill>
          </p:spPr>
          <p:txBody>
            <a:bodyPr/>
            <a:lstStyle/>
            <a:p>
              <a:endParaRPr lang="en-EG" sz="2800"/>
            </a:p>
          </p:txBody>
        </p:sp>
        <p:sp>
          <p:nvSpPr>
            <p:cNvPr id="83" name="TextBox 15">
              <a:extLst>
                <a:ext uri="{FF2B5EF4-FFF2-40B4-BE49-F238E27FC236}">
                  <a16:creationId xmlns:a16="http://schemas.microsoft.com/office/drawing/2014/main" id="{BED01CD2-EE3B-DA00-00D3-913C34140AB1}"/>
                </a:ext>
              </a:extLst>
            </p:cNvPr>
            <p:cNvSpPr txBox="1"/>
            <p:nvPr/>
          </p:nvSpPr>
          <p:spPr>
            <a:xfrm>
              <a:off x="0" y="-38100"/>
              <a:ext cx="16510000" cy="495300"/>
            </a:xfrm>
            <a:prstGeom prst="rect">
              <a:avLst/>
            </a:prstGeom>
          </p:spPr>
          <p:txBody>
            <a:bodyPr lIns="50800" tIns="50800" rIns="50800" bIns="50800" rtlCol="0" anchor="ctr"/>
            <a:lstStyle/>
            <a:p>
              <a:pPr algn="l">
                <a:lnSpc>
                  <a:spcPts val="1679"/>
                </a:lnSpc>
              </a:pPr>
              <a:endParaRPr sz="2800"/>
            </a:p>
          </p:txBody>
        </p:sp>
      </p:grpSp>
      <p:sp>
        <p:nvSpPr>
          <p:cNvPr id="84" name="TextBox 23">
            <a:extLst>
              <a:ext uri="{FF2B5EF4-FFF2-40B4-BE49-F238E27FC236}">
                <a16:creationId xmlns:a16="http://schemas.microsoft.com/office/drawing/2014/main" id="{FED16DE9-36DD-E728-40B7-2BDBC093AACD}"/>
              </a:ext>
            </a:extLst>
          </p:cNvPr>
          <p:cNvSpPr txBox="1"/>
          <p:nvPr/>
        </p:nvSpPr>
        <p:spPr>
          <a:xfrm>
            <a:off x="930728" y="4305300"/>
            <a:ext cx="6079671" cy="329193"/>
          </a:xfrm>
          <a:prstGeom prst="rect">
            <a:avLst/>
          </a:prstGeom>
        </p:spPr>
        <p:txBody>
          <a:bodyPr wrap="square" lIns="0" tIns="0" rIns="0" bIns="0" rtlCol="0" anchor="t">
            <a:spAutoFit/>
          </a:bodyPr>
          <a:lstStyle/>
          <a:p>
            <a:pPr marL="0" lvl="0" indent="0" algn="l">
              <a:lnSpc>
                <a:spcPts val="2520"/>
              </a:lnSpc>
              <a:spcBef>
                <a:spcPct val="0"/>
              </a:spcBef>
            </a:pPr>
            <a:r>
              <a:rPr lang="en-US" sz="2800" b="1" u="none" strike="noStrike" dirty="0">
                <a:solidFill>
                  <a:srgbClr val="1A1A2E"/>
                </a:solidFill>
                <a:latin typeface="Alexandria Bold"/>
                <a:ea typeface="Alexandria Bold"/>
                <a:cs typeface="Alexandria Bold"/>
                <a:sym typeface="Alexandria Bold"/>
              </a:rPr>
              <a:t>Available Data Tables</a:t>
            </a:r>
          </a:p>
        </p:txBody>
      </p:sp>
      <p:grpSp>
        <p:nvGrpSpPr>
          <p:cNvPr id="85" name="Group 24">
            <a:extLst>
              <a:ext uri="{FF2B5EF4-FFF2-40B4-BE49-F238E27FC236}">
                <a16:creationId xmlns:a16="http://schemas.microsoft.com/office/drawing/2014/main" id="{134A8010-EA0A-FE3E-760B-C00DEB2B67C2}"/>
              </a:ext>
            </a:extLst>
          </p:cNvPr>
          <p:cNvGrpSpPr/>
          <p:nvPr/>
        </p:nvGrpSpPr>
        <p:grpSpPr>
          <a:xfrm>
            <a:off x="930729" y="4734936"/>
            <a:ext cx="3810000" cy="342900"/>
            <a:chOff x="0" y="0"/>
            <a:chExt cx="5080000" cy="457200"/>
          </a:xfrm>
        </p:grpSpPr>
        <p:sp>
          <p:nvSpPr>
            <p:cNvPr id="86" name="Freeform 25">
              <a:extLst>
                <a:ext uri="{FF2B5EF4-FFF2-40B4-BE49-F238E27FC236}">
                  <a16:creationId xmlns:a16="http://schemas.microsoft.com/office/drawing/2014/main" id="{58FA2A66-EAB7-40DB-E0FB-E1263B29EEBB}"/>
                </a:ext>
              </a:extLst>
            </p:cNvPr>
            <p:cNvSpPr/>
            <p:nvPr/>
          </p:nvSpPr>
          <p:spPr>
            <a:xfrm>
              <a:off x="0" y="0"/>
              <a:ext cx="5080000" cy="457200"/>
            </a:xfrm>
            <a:custGeom>
              <a:avLst/>
              <a:gdLst/>
              <a:ahLst/>
              <a:cxnLst/>
              <a:rect l="l" t="t" r="r" b="b"/>
              <a:pathLst>
                <a:path w="5080000" h="457200">
                  <a:moveTo>
                    <a:pt x="45720" y="0"/>
                  </a:moveTo>
                  <a:lnTo>
                    <a:pt x="5034280" y="0"/>
                  </a:lnTo>
                  <a:cubicBezTo>
                    <a:pt x="5046406" y="0"/>
                    <a:pt x="5058035" y="4817"/>
                    <a:pt x="5066609" y="13391"/>
                  </a:cubicBezTo>
                  <a:cubicBezTo>
                    <a:pt x="5075183" y="21965"/>
                    <a:pt x="5080000" y="33594"/>
                    <a:pt x="5080000" y="45720"/>
                  </a:cubicBezTo>
                  <a:lnTo>
                    <a:pt x="5080000" y="411480"/>
                  </a:lnTo>
                  <a:cubicBezTo>
                    <a:pt x="5080000" y="423606"/>
                    <a:pt x="5075183" y="435235"/>
                    <a:pt x="5066609" y="443809"/>
                  </a:cubicBezTo>
                  <a:cubicBezTo>
                    <a:pt x="5058035" y="452383"/>
                    <a:pt x="5046406" y="457200"/>
                    <a:pt x="5034280" y="457200"/>
                  </a:cubicBezTo>
                  <a:lnTo>
                    <a:pt x="45720" y="457200"/>
                  </a:lnTo>
                  <a:cubicBezTo>
                    <a:pt x="20470" y="457200"/>
                    <a:pt x="0" y="436730"/>
                    <a:pt x="0" y="411480"/>
                  </a:cubicBezTo>
                  <a:lnTo>
                    <a:pt x="0" y="45720"/>
                  </a:lnTo>
                  <a:cubicBezTo>
                    <a:pt x="0" y="20470"/>
                    <a:pt x="20470" y="0"/>
                    <a:pt x="45720" y="0"/>
                  </a:cubicBezTo>
                  <a:close/>
                </a:path>
              </a:pathLst>
            </a:custGeom>
            <a:solidFill>
              <a:srgbClr val="E8F8FF"/>
            </a:solidFill>
          </p:spPr>
          <p:txBody>
            <a:bodyPr/>
            <a:lstStyle/>
            <a:p>
              <a:endParaRPr lang="en-EG" sz="2800"/>
            </a:p>
          </p:txBody>
        </p:sp>
        <p:sp>
          <p:nvSpPr>
            <p:cNvPr id="87" name="TextBox 26">
              <a:extLst>
                <a:ext uri="{FF2B5EF4-FFF2-40B4-BE49-F238E27FC236}">
                  <a16:creationId xmlns:a16="http://schemas.microsoft.com/office/drawing/2014/main" id="{BAF809A5-1A16-C1B0-876D-D7AC66E9148C}"/>
                </a:ext>
              </a:extLst>
            </p:cNvPr>
            <p:cNvSpPr txBox="1"/>
            <p:nvPr/>
          </p:nvSpPr>
          <p:spPr>
            <a:xfrm>
              <a:off x="0" y="-38100"/>
              <a:ext cx="5080000" cy="495300"/>
            </a:xfrm>
            <a:prstGeom prst="rect">
              <a:avLst/>
            </a:prstGeom>
          </p:spPr>
          <p:txBody>
            <a:bodyPr lIns="50800" tIns="50800" rIns="50800" bIns="50800" rtlCol="0" anchor="ctr"/>
            <a:lstStyle/>
            <a:p>
              <a:pPr algn="l">
                <a:lnSpc>
                  <a:spcPts val="1679"/>
                </a:lnSpc>
              </a:pPr>
              <a:endParaRPr sz="2800"/>
            </a:p>
          </p:txBody>
        </p:sp>
      </p:grpSp>
      <p:sp>
        <p:nvSpPr>
          <p:cNvPr id="88" name="TextBox 27">
            <a:extLst>
              <a:ext uri="{FF2B5EF4-FFF2-40B4-BE49-F238E27FC236}">
                <a16:creationId xmlns:a16="http://schemas.microsoft.com/office/drawing/2014/main" id="{30C32DA0-E45D-BA32-A832-0864A703E34A}"/>
              </a:ext>
            </a:extLst>
          </p:cNvPr>
          <p:cNvSpPr txBox="1"/>
          <p:nvPr/>
        </p:nvSpPr>
        <p:spPr>
          <a:xfrm>
            <a:off x="1025979" y="4686300"/>
            <a:ext cx="3619500" cy="410369"/>
          </a:xfrm>
          <a:prstGeom prst="rect">
            <a:avLst/>
          </a:prstGeom>
        </p:spPr>
        <p:txBody>
          <a:bodyPr lIns="0" tIns="0" rIns="0" bIns="0" rtlCol="0" anchor="t">
            <a:spAutoFit/>
          </a:bodyPr>
          <a:lstStyle/>
          <a:p>
            <a:pPr marL="0" lvl="0" indent="0" algn="l">
              <a:lnSpc>
                <a:spcPts val="3222"/>
              </a:lnSpc>
              <a:spcBef>
                <a:spcPct val="0"/>
              </a:spcBef>
            </a:pPr>
            <a:r>
              <a:rPr lang="en-US" sz="2800" b="1" u="none" strike="noStrike" dirty="0">
                <a:solidFill>
                  <a:srgbClr val="00ADEE"/>
                </a:solidFill>
                <a:latin typeface="Alexandria Bold"/>
                <a:ea typeface="Alexandria Bold"/>
                <a:cs typeface="Alexandria Bold"/>
                <a:sym typeface="Alexandria Bold"/>
              </a:rPr>
              <a:t>Table</a:t>
            </a:r>
          </a:p>
        </p:txBody>
      </p:sp>
      <p:sp>
        <p:nvSpPr>
          <p:cNvPr id="89" name="TextBox 28">
            <a:extLst>
              <a:ext uri="{FF2B5EF4-FFF2-40B4-BE49-F238E27FC236}">
                <a16:creationId xmlns:a16="http://schemas.microsoft.com/office/drawing/2014/main" id="{856A27C3-D2F4-1397-B050-40DAABC5A39C}"/>
              </a:ext>
            </a:extLst>
          </p:cNvPr>
          <p:cNvSpPr txBox="1"/>
          <p:nvPr/>
        </p:nvSpPr>
        <p:spPr>
          <a:xfrm>
            <a:off x="1025979" y="5181817"/>
            <a:ext cx="3619500" cy="348429"/>
          </a:xfrm>
          <a:prstGeom prst="rect">
            <a:avLst/>
          </a:prstGeom>
        </p:spPr>
        <p:txBody>
          <a:bodyPr lIns="0" tIns="0" rIns="0" bIns="0" rtlCol="0" anchor="t">
            <a:spAutoFit/>
          </a:bodyPr>
          <a:lstStyle/>
          <a:p>
            <a:pPr marL="0" lvl="0" indent="0" algn="l">
              <a:lnSpc>
                <a:spcPts val="2697"/>
              </a:lnSpc>
              <a:spcBef>
                <a:spcPct val="0"/>
              </a:spcBef>
            </a:pPr>
            <a:r>
              <a:rPr lang="en-US" sz="2800" u="none" strike="noStrike" dirty="0">
                <a:solidFill>
                  <a:srgbClr val="4A4A4A"/>
                </a:solidFill>
                <a:latin typeface="Alexandria"/>
                <a:ea typeface="Alexandria"/>
                <a:cs typeface="Alexandria"/>
                <a:sym typeface="Alexandria"/>
              </a:rPr>
              <a:t>Sales Transactions</a:t>
            </a:r>
          </a:p>
        </p:txBody>
      </p:sp>
      <p:sp>
        <p:nvSpPr>
          <p:cNvPr id="90" name="AutoShape 29">
            <a:extLst>
              <a:ext uri="{FF2B5EF4-FFF2-40B4-BE49-F238E27FC236}">
                <a16:creationId xmlns:a16="http://schemas.microsoft.com/office/drawing/2014/main" id="{5D9CD744-833E-0DB1-3487-1136561E9994}"/>
              </a:ext>
            </a:extLst>
          </p:cNvPr>
          <p:cNvSpPr/>
          <p:nvPr/>
        </p:nvSpPr>
        <p:spPr>
          <a:xfrm>
            <a:off x="930729" y="5728521"/>
            <a:ext cx="16383000" cy="0"/>
          </a:xfrm>
          <a:prstGeom prst="line">
            <a:avLst/>
          </a:prstGeom>
          <a:ln w="9525" cap="flat">
            <a:solidFill>
              <a:srgbClr val="E0E0E0"/>
            </a:solidFill>
            <a:prstDash val="solid"/>
            <a:headEnd type="none" w="sm" len="sm"/>
            <a:tailEnd type="none" w="sm" len="sm"/>
          </a:ln>
        </p:spPr>
        <p:txBody>
          <a:bodyPr/>
          <a:lstStyle/>
          <a:p>
            <a:endParaRPr lang="en-EG" sz="2800" dirty="0"/>
          </a:p>
        </p:txBody>
      </p:sp>
      <p:grpSp>
        <p:nvGrpSpPr>
          <p:cNvPr id="91" name="Group 31">
            <a:extLst>
              <a:ext uri="{FF2B5EF4-FFF2-40B4-BE49-F238E27FC236}">
                <a16:creationId xmlns:a16="http://schemas.microsoft.com/office/drawing/2014/main" id="{F6F18B29-805F-4C90-92AC-D9E64882D333}"/>
              </a:ext>
            </a:extLst>
          </p:cNvPr>
          <p:cNvGrpSpPr/>
          <p:nvPr/>
        </p:nvGrpSpPr>
        <p:grpSpPr>
          <a:xfrm>
            <a:off x="930729" y="8349550"/>
            <a:ext cx="16383000" cy="1534001"/>
            <a:chOff x="0" y="0"/>
            <a:chExt cx="21844000" cy="889000"/>
          </a:xfrm>
        </p:grpSpPr>
        <p:sp>
          <p:nvSpPr>
            <p:cNvPr id="92" name="Freeform 32">
              <a:extLst>
                <a:ext uri="{FF2B5EF4-FFF2-40B4-BE49-F238E27FC236}">
                  <a16:creationId xmlns:a16="http://schemas.microsoft.com/office/drawing/2014/main" id="{BF645093-1935-1664-3E4E-8B4E0D567728}"/>
                </a:ext>
              </a:extLst>
            </p:cNvPr>
            <p:cNvSpPr/>
            <p:nvPr/>
          </p:nvSpPr>
          <p:spPr>
            <a:xfrm>
              <a:off x="0" y="0"/>
              <a:ext cx="21844000" cy="889000"/>
            </a:xfrm>
            <a:custGeom>
              <a:avLst/>
              <a:gdLst/>
              <a:ahLst/>
              <a:cxnLst/>
              <a:rect l="l" t="t" r="r" b="b"/>
              <a:pathLst>
                <a:path w="21844000" h="889000">
                  <a:moveTo>
                    <a:pt x="88900" y="0"/>
                  </a:moveTo>
                  <a:lnTo>
                    <a:pt x="21755100" y="0"/>
                  </a:lnTo>
                  <a:cubicBezTo>
                    <a:pt x="21804198" y="0"/>
                    <a:pt x="21844000" y="39802"/>
                    <a:pt x="21844000" y="88900"/>
                  </a:cubicBezTo>
                  <a:lnTo>
                    <a:pt x="21844000" y="800100"/>
                  </a:lnTo>
                  <a:cubicBezTo>
                    <a:pt x="21844000" y="849198"/>
                    <a:pt x="21804198" y="889000"/>
                    <a:pt x="21755100" y="889000"/>
                  </a:cubicBezTo>
                  <a:lnTo>
                    <a:pt x="88900" y="889000"/>
                  </a:lnTo>
                  <a:cubicBezTo>
                    <a:pt x="39802" y="889000"/>
                    <a:pt x="0" y="849198"/>
                    <a:pt x="0" y="800100"/>
                  </a:cubicBezTo>
                  <a:lnTo>
                    <a:pt x="0" y="88900"/>
                  </a:lnTo>
                  <a:cubicBezTo>
                    <a:pt x="0" y="39802"/>
                    <a:pt x="39802" y="0"/>
                    <a:pt x="88900" y="0"/>
                  </a:cubicBezTo>
                  <a:close/>
                </a:path>
              </a:pathLst>
            </a:custGeom>
            <a:solidFill>
              <a:srgbClr val="E8F8FF"/>
            </a:solidFill>
          </p:spPr>
          <p:txBody>
            <a:bodyPr/>
            <a:lstStyle/>
            <a:p>
              <a:endParaRPr lang="en-EG" sz="2800"/>
            </a:p>
          </p:txBody>
        </p:sp>
        <p:sp>
          <p:nvSpPr>
            <p:cNvPr id="93" name="TextBox 33">
              <a:extLst>
                <a:ext uri="{FF2B5EF4-FFF2-40B4-BE49-F238E27FC236}">
                  <a16:creationId xmlns:a16="http://schemas.microsoft.com/office/drawing/2014/main" id="{C0DDD8A7-8580-8CFD-F0CF-E2AA2CB2B6DC}"/>
                </a:ext>
              </a:extLst>
            </p:cNvPr>
            <p:cNvSpPr txBox="1"/>
            <p:nvPr/>
          </p:nvSpPr>
          <p:spPr>
            <a:xfrm>
              <a:off x="0" y="-38100"/>
              <a:ext cx="21844000" cy="927100"/>
            </a:xfrm>
            <a:prstGeom prst="rect">
              <a:avLst/>
            </a:prstGeom>
          </p:spPr>
          <p:txBody>
            <a:bodyPr lIns="50800" tIns="50800" rIns="50800" bIns="50800" rtlCol="0" anchor="ctr"/>
            <a:lstStyle/>
            <a:p>
              <a:pPr algn="l">
                <a:lnSpc>
                  <a:spcPts val="1679"/>
                </a:lnSpc>
              </a:pPr>
              <a:endParaRPr sz="2800"/>
            </a:p>
          </p:txBody>
        </p:sp>
      </p:grpSp>
      <p:sp>
        <p:nvSpPr>
          <p:cNvPr id="94" name="TextBox 34">
            <a:extLst>
              <a:ext uri="{FF2B5EF4-FFF2-40B4-BE49-F238E27FC236}">
                <a16:creationId xmlns:a16="http://schemas.microsoft.com/office/drawing/2014/main" id="{82366B9C-3164-7595-5CAD-E3AC18004DC8}"/>
              </a:ext>
            </a:extLst>
          </p:cNvPr>
          <p:cNvSpPr txBox="1"/>
          <p:nvPr/>
        </p:nvSpPr>
        <p:spPr>
          <a:xfrm>
            <a:off x="1121229" y="8406701"/>
            <a:ext cx="16002000" cy="1394036"/>
          </a:xfrm>
          <a:prstGeom prst="rect">
            <a:avLst/>
          </a:prstGeom>
        </p:spPr>
        <p:txBody>
          <a:bodyPr wrap="square" lIns="0" tIns="0" rIns="0" bIns="0" rtlCol="0" anchor="t">
            <a:spAutoFit/>
          </a:bodyPr>
          <a:lstStyle/>
          <a:p>
            <a:pPr marL="0" lvl="0" indent="0" algn="ctr">
              <a:lnSpc>
                <a:spcPct val="150000"/>
              </a:lnSpc>
              <a:spcBef>
                <a:spcPct val="0"/>
              </a:spcBef>
            </a:pPr>
            <a:r>
              <a:rPr lang="en-US" sz="3200" u="none" strike="noStrike" dirty="0">
                <a:solidFill>
                  <a:srgbClr val="1A1A2E"/>
                </a:solidFill>
                <a:latin typeface="Alexandria"/>
                <a:ea typeface="Alexandria"/>
                <a:cs typeface="Alexandria"/>
                <a:sym typeface="Alexandria"/>
              </a:rPr>
              <a:t>Data modeling connects separate business data tables so they can work together in one report.</a:t>
            </a:r>
          </a:p>
        </p:txBody>
      </p:sp>
      <p:sp>
        <p:nvSpPr>
          <p:cNvPr id="95" name="TextBox 2">
            <a:extLst>
              <a:ext uri="{FF2B5EF4-FFF2-40B4-BE49-F238E27FC236}">
                <a16:creationId xmlns:a16="http://schemas.microsoft.com/office/drawing/2014/main" id="{42418260-CD79-45EF-493B-D8E6CA71AF1B}"/>
              </a:ext>
            </a:extLst>
          </p:cNvPr>
          <p:cNvSpPr txBox="1"/>
          <p:nvPr/>
        </p:nvSpPr>
        <p:spPr>
          <a:xfrm>
            <a:off x="930728" y="2508409"/>
            <a:ext cx="16383000" cy="1219821"/>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The data exists in separate tables. To answer management questions, Power BI must understand how these tables are related.</a:t>
            </a:r>
          </a:p>
        </p:txBody>
      </p:sp>
      <p:sp>
        <p:nvSpPr>
          <p:cNvPr id="96" name="TextBox 30">
            <a:extLst>
              <a:ext uri="{FF2B5EF4-FFF2-40B4-BE49-F238E27FC236}">
                <a16:creationId xmlns:a16="http://schemas.microsoft.com/office/drawing/2014/main" id="{F7536AE3-C5A1-494F-737C-05B6BA7FE196}"/>
              </a:ext>
            </a:extLst>
          </p:cNvPr>
          <p:cNvSpPr txBox="1"/>
          <p:nvPr/>
        </p:nvSpPr>
        <p:spPr>
          <a:xfrm>
            <a:off x="930728" y="1929490"/>
            <a:ext cx="3810000" cy="573490"/>
          </a:xfrm>
          <a:prstGeom prst="rect">
            <a:avLst/>
          </a:prstGeom>
        </p:spPr>
        <p:txBody>
          <a:bodyPr lIns="0" tIns="0" rIns="0" bIns="0" rtlCol="0" anchor="t">
            <a:spAutoFit/>
          </a:bodyPr>
          <a:lstStyle/>
          <a:p>
            <a:pPr marL="0" lvl="0" indent="0" algn="l">
              <a:lnSpc>
                <a:spcPct val="150000"/>
              </a:lnSpc>
              <a:spcBef>
                <a:spcPct val="0"/>
              </a:spcBef>
            </a:pPr>
            <a:r>
              <a:rPr lang="en-US" sz="2800" b="1" u="none" strike="noStrike" dirty="0">
                <a:solidFill>
                  <a:srgbClr val="1A1A2E"/>
                </a:solidFill>
                <a:latin typeface="Alexandria Bold"/>
                <a:ea typeface="Alexandria Bold"/>
                <a:cs typeface="Alexandria Bold"/>
                <a:sym typeface="Alexandria Bold"/>
              </a:rPr>
              <a:t>Business Challenge</a:t>
            </a:r>
          </a:p>
        </p:txBody>
      </p:sp>
    </p:spTree>
    <p:custDataLst>
      <p:tags r:id="rId1"/>
    </p:custDataLst>
    <p:extLst>
      <p:ext uri="{BB962C8B-B14F-4D97-AF65-F5344CB8AC3E}">
        <p14:creationId xmlns:p14="http://schemas.microsoft.com/office/powerpoint/2010/main" val="52365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AE2141-F219-2D94-D215-D0EB9D88C0B3}"/>
            </a:ext>
          </a:extLst>
        </p:cNvPr>
        <p:cNvGrpSpPr/>
        <p:nvPr/>
      </p:nvGrpSpPr>
      <p:grpSpPr>
        <a:xfrm>
          <a:off x="0" y="0"/>
          <a:ext cx="0" cy="0"/>
          <a:chOff x="0" y="0"/>
          <a:chExt cx="0" cy="0"/>
        </a:xfrm>
      </p:grpSpPr>
      <p:sp>
        <p:nvSpPr>
          <p:cNvPr id="3" name="Freeform 2">
            <a:extLst>
              <a:ext uri="{FF2B5EF4-FFF2-40B4-BE49-F238E27FC236}">
                <a16:creationId xmlns:a16="http://schemas.microsoft.com/office/drawing/2014/main" id="{301572B1-7991-F483-DAC7-EFDBA6F75666}"/>
              </a:ext>
            </a:extLst>
          </p:cNvPr>
          <p:cNvSpPr/>
          <p:nvPr/>
        </p:nvSpPr>
        <p:spPr>
          <a:xfrm>
            <a:off x="98378" y="63865"/>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dirty="0"/>
          </a:p>
        </p:txBody>
      </p:sp>
      <p:pic>
        <p:nvPicPr>
          <p:cNvPr id="4" name="Graphic 21">
            <a:extLst>
              <a:ext uri="{FF2B5EF4-FFF2-40B4-BE49-F238E27FC236}">
                <a16:creationId xmlns:a16="http://schemas.microsoft.com/office/drawing/2014/main" id="{790797A4-1E9C-6E25-D1E4-5BEF4F1514DF}"/>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322420A4-73CE-A17E-6206-F8609A377B91}"/>
              </a:ext>
            </a:extLst>
          </p:cNvPr>
          <p:cNvSpPr txBox="1"/>
          <p:nvPr/>
        </p:nvSpPr>
        <p:spPr>
          <a:xfrm>
            <a:off x="17559776" y="9886460"/>
            <a:ext cx="381000" cy="369332"/>
          </a:xfrm>
          <a:prstGeom prst="rect">
            <a:avLst/>
          </a:prstGeom>
          <a:noFill/>
        </p:spPr>
        <p:txBody>
          <a:bodyPr wrap="square" rtlCol="0">
            <a:spAutoFit/>
          </a:bodyPr>
          <a:lstStyle/>
          <a:p>
            <a:fld id="{1C176735-8790-2647-8A20-9BF96FB544F7}" type="slidenum">
              <a:rPr lang="en-EG" smtClean="0"/>
              <a:t>8</a:t>
            </a:fld>
            <a:endParaRPr lang="en-EG" dirty="0"/>
          </a:p>
        </p:txBody>
      </p:sp>
      <p:sp>
        <p:nvSpPr>
          <p:cNvPr id="64" name="TextBox 5">
            <a:extLst>
              <a:ext uri="{FF2B5EF4-FFF2-40B4-BE49-F238E27FC236}">
                <a16:creationId xmlns:a16="http://schemas.microsoft.com/office/drawing/2014/main" id="{45B8891D-1815-A8CD-F710-32995778A83B}"/>
              </a:ext>
            </a:extLst>
          </p:cNvPr>
          <p:cNvSpPr txBox="1"/>
          <p:nvPr/>
        </p:nvSpPr>
        <p:spPr>
          <a:xfrm>
            <a:off x="952500" y="721388"/>
            <a:ext cx="11430000" cy="795089"/>
          </a:xfrm>
          <a:prstGeom prst="rect">
            <a:avLst/>
          </a:prstGeom>
        </p:spPr>
        <p:txBody>
          <a:bodyPr lIns="0" tIns="0" rIns="0" bIns="0" rtlCol="0" anchor="t">
            <a:spAutoFit/>
          </a:bodyPr>
          <a:lstStyle/>
          <a:p>
            <a:pPr marL="0" lvl="0" indent="0" algn="l">
              <a:lnSpc>
                <a:spcPts val="6160"/>
              </a:lnSpc>
              <a:spcBef>
                <a:spcPct val="0"/>
              </a:spcBef>
            </a:pPr>
            <a:r>
              <a:rPr lang="en-US" sz="5400" u="none" strike="noStrike" dirty="0">
                <a:solidFill>
                  <a:srgbClr val="1A1A2E"/>
                </a:solidFill>
                <a:latin typeface="Alexandria"/>
                <a:ea typeface="Alexandria"/>
                <a:cs typeface="Alexandria"/>
                <a:sym typeface="Alexandria"/>
              </a:rPr>
              <a:t>From Clean Data to a Data Model</a:t>
            </a:r>
          </a:p>
        </p:txBody>
      </p:sp>
      <p:sp>
        <p:nvSpPr>
          <p:cNvPr id="65" name="TextBox 6">
            <a:extLst>
              <a:ext uri="{FF2B5EF4-FFF2-40B4-BE49-F238E27FC236}">
                <a16:creationId xmlns:a16="http://schemas.microsoft.com/office/drawing/2014/main" id="{81B4D0A6-CC03-0755-87E4-12CED7F0AFD1}"/>
              </a:ext>
            </a:extLst>
          </p:cNvPr>
          <p:cNvSpPr txBox="1"/>
          <p:nvPr/>
        </p:nvSpPr>
        <p:spPr>
          <a:xfrm>
            <a:off x="860378" y="1637679"/>
            <a:ext cx="13335000" cy="397545"/>
          </a:xfrm>
          <a:prstGeom prst="rect">
            <a:avLst/>
          </a:prstGeom>
        </p:spPr>
        <p:txBody>
          <a:bodyPr lIns="0" tIns="0" rIns="0" bIns="0" rtlCol="0" anchor="t">
            <a:spAutoFit/>
          </a:bodyPr>
          <a:lstStyle/>
          <a:p>
            <a:pPr marL="0" lvl="0" indent="0" algn="l">
              <a:lnSpc>
                <a:spcPts val="3079"/>
              </a:lnSpc>
              <a:spcBef>
                <a:spcPct val="0"/>
              </a:spcBef>
            </a:pPr>
            <a:r>
              <a:rPr lang="en-US" sz="2800" u="none" strike="noStrike" dirty="0">
                <a:solidFill>
                  <a:srgbClr val="00ADEE"/>
                </a:solidFill>
                <a:latin typeface="Alexandria"/>
                <a:ea typeface="Alexandria"/>
                <a:cs typeface="Alexandria"/>
                <a:sym typeface="Alexandria"/>
              </a:rPr>
              <a:t>The Next Step After Power Query</a:t>
            </a:r>
          </a:p>
        </p:txBody>
      </p:sp>
      <p:sp>
        <p:nvSpPr>
          <p:cNvPr id="66" name="TextBox 7">
            <a:extLst>
              <a:ext uri="{FF2B5EF4-FFF2-40B4-BE49-F238E27FC236}">
                <a16:creationId xmlns:a16="http://schemas.microsoft.com/office/drawing/2014/main" id="{D3E1EE9C-7DA3-6B89-6A58-09A686A08778}"/>
              </a:ext>
            </a:extLst>
          </p:cNvPr>
          <p:cNvSpPr txBox="1"/>
          <p:nvPr/>
        </p:nvSpPr>
        <p:spPr>
          <a:xfrm>
            <a:off x="952500" y="2418150"/>
            <a:ext cx="16383000" cy="1219821"/>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In Session 2, we cleaned and prepared data using Power Query. Now, we need to organize that data into a model that Power BI can use for analysis.</a:t>
            </a:r>
          </a:p>
        </p:txBody>
      </p:sp>
      <p:sp>
        <p:nvSpPr>
          <p:cNvPr id="2" name="TextBox 8">
            <a:extLst>
              <a:ext uri="{FF2B5EF4-FFF2-40B4-BE49-F238E27FC236}">
                <a16:creationId xmlns:a16="http://schemas.microsoft.com/office/drawing/2014/main" id="{951BAB8F-0640-215E-F1D5-C3F99129C69A}"/>
              </a:ext>
            </a:extLst>
          </p:cNvPr>
          <p:cNvSpPr txBox="1"/>
          <p:nvPr/>
        </p:nvSpPr>
        <p:spPr>
          <a:xfrm>
            <a:off x="860378" y="4118402"/>
            <a:ext cx="7216822" cy="329193"/>
          </a:xfrm>
          <a:prstGeom prst="rect">
            <a:avLst/>
          </a:prstGeom>
        </p:spPr>
        <p:txBody>
          <a:bodyPr wrap="square" lIns="0" tIns="0" rIns="0" bIns="0" rtlCol="0" anchor="t">
            <a:spAutoFit/>
          </a:bodyPr>
          <a:lstStyle/>
          <a:p>
            <a:pPr marL="0" lvl="0" indent="0" algn="l">
              <a:lnSpc>
                <a:spcPts val="2520"/>
              </a:lnSpc>
              <a:spcBef>
                <a:spcPct val="0"/>
              </a:spcBef>
            </a:pPr>
            <a:r>
              <a:rPr lang="en-US" sz="2800" b="1" u="none" strike="noStrike" dirty="0">
                <a:solidFill>
                  <a:srgbClr val="1A1A2E"/>
                </a:solidFill>
                <a:latin typeface="Alexandria Bold"/>
                <a:ea typeface="Alexandria Bold"/>
                <a:cs typeface="Alexandria Bold"/>
                <a:sym typeface="Alexandria Bold"/>
              </a:rPr>
              <a:t>Data Preparation vs Data Modeling</a:t>
            </a:r>
          </a:p>
        </p:txBody>
      </p:sp>
      <p:grpSp>
        <p:nvGrpSpPr>
          <p:cNvPr id="5" name="Group 9">
            <a:extLst>
              <a:ext uri="{FF2B5EF4-FFF2-40B4-BE49-F238E27FC236}">
                <a16:creationId xmlns:a16="http://schemas.microsoft.com/office/drawing/2014/main" id="{BE05F928-9454-1070-AE6A-70EA5EBFC1EE}"/>
              </a:ext>
            </a:extLst>
          </p:cNvPr>
          <p:cNvGrpSpPr/>
          <p:nvPr/>
        </p:nvGrpSpPr>
        <p:grpSpPr>
          <a:xfrm>
            <a:off x="860378" y="5052897"/>
            <a:ext cx="8191500" cy="381000"/>
            <a:chOff x="0" y="0"/>
            <a:chExt cx="10922000" cy="508000"/>
          </a:xfrm>
        </p:grpSpPr>
        <p:sp>
          <p:nvSpPr>
            <p:cNvPr id="6" name="Freeform 10">
              <a:extLst>
                <a:ext uri="{FF2B5EF4-FFF2-40B4-BE49-F238E27FC236}">
                  <a16:creationId xmlns:a16="http://schemas.microsoft.com/office/drawing/2014/main" id="{D0974718-4C55-4125-0C5B-CDD1A8F8E5A3}"/>
                </a:ext>
              </a:extLst>
            </p:cNvPr>
            <p:cNvSpPr/>
            <p:nvPr/>
          </p:nvSpPr>
          <p:spPr>
            <a:xfrm>
              <a:off x="0" y="0"/>
              <a:ext cx="10922000" cy="508000"/>
            </a:xfrm>
            <a:custGeom>
              <a:avLst/>
              <a:gdLst/>
              <a:ahLst/>
              <a:cxnLst/>
              <a:rect l="l" t="t" r="r" b="b"/>
              <a:pathLst>
                <a:path w="10922000" h="508000">
                  <a:moveTo>
                    <a:pt x="50800" y="0"/>
                  </a:moveTo>
                  <a:lnTo>
                    <a:pt x="10871200" y="0"/>
                  </a:lnTo>
                  <a:cubicBezTo>
                    <a:pt x="10899256" y="0"/>
                    <a:pt x="10922000" y="22744"/>
                    <a:pt x="10922000" y="50800"/>
                  </a:cubicBezTo>
                  <a:lnTo>
                    <a:pt x="10922000" y="457200"/>
                  </a:lnTo>
                  <a:cubicBezTo>
                    <a:pt x="10922000" y="485256"/>
                    <a:pt x="10899256" y="508000"/>
                    <a:pt x="10871200" y="508000"/>
                  </a:cubicBezTo>
                  <a:lnTo>
                    <a:pt x="50800" y="508000"/>
                  </a:lnTo>
                  <a:cubicBezTo>
                    <a:pt x="22744" y="508000"/>
                    <a:pt x="0" y="485256"/>
                    <a:pt x="0" y="457200"/>
                  </a:cubicBezTo>
                  <a:lnTo>
                    <a:pt x="0" y="50800"/>
                  </a:lnTo>
                  <a:cubicBezTo>
                    <a:pt x="0" y="22744"/>
                    <a:pt x="22744" y="0"/>
                    <a:pt x="50800" y="0"/>
                  </a:cubicBezTo>
                  <a:close/>
                </a:path>
              </a:pathLst>
            </a:custGeom>
            <a:solidFill>
              <a:srgbClr val="F5F5F5"/>
            </a:solidFill>
          </p:spPr>
          <p:txBody>
            <a:bodyPr/>
            <a:lstStyle/>
            <a:p>
              <a:endParaRPr lang="en-EG" sz="2800"/>
            </a:p>
          </p:txBody>
        </p:sp>
        <p:sp>
          <p:nvSpPr>
            <p:cNvPr id="7" name="TextBox 11">
              <a:extLst>
                <a:ext uri="{FF2B5EF4-FFF2-40B4-BE49-F238E27FC236}">
                  <a16:creationId xmlns:a16="http://schemas.microsoft.com/office/drawing/2014/main" id="{EF0DE5A8-588D-2B44-5A92-5CAAA8C26C4B}"/>
                </a:ext>
              </a:extLst>
            </p:cNvPr>
            <p:cNvSpPr txBox="1"/>
            <p:nvPr/>
          </p:nvSpPr>
          <p:spPr>
            <a:xfrm>
              <a:off x="0" y="-38100"/>
              <a:ext cx="10922000" cy="546100"/>
            </a:xfrm>
            <a:prstGeom prst="rect">
              <a:avLst/>
            </a:prstGeom>
          </p:spPr>
          <p:txBody>
            <a:bodyPr lIns="50800" tIns="50800" rIns="50800" bIns="50800" rtlCol="0" anchor="ctr"/>
            <a:lstStyle/>
            <a:p>
              <a:pPr algn="l">
                <a:lnSpc>
                  <a:spcPts val="1679"/>
                </a:lnSpc>
              </a:pPr>
              <a:endParaRPr sz="2800"/>
            </a:p>
          </p:txBody>
        </p:sp>
      </p:grpSp>
      <p:grpSp>
        <p:nvGrpSpPr>
          <p:cNvPr id="8" name="Group 12">
            <a:extLst>
              <a:ext uri="{FF2B5EF4-FFF2-40B4-BE49-F238E27FC236}">
                <a16:creationId xmlns:a16="http://schemas.microsoft.com/office/drawing/2014/main" id="{BE3F422B-959C-412A-F997-AA91A0DA6E56}"/>
              </a:ext>
            </a:extLst>
          </p:cNvPr>
          <p:cNvGrpSpPr/>
          <p:nvPr/>
        </p:nvGrpSpPr>
        <p:grpSpPr>
          <a:xfrm>
            <a:off x="9242378" y="5052897"/>
            <a:ext cx="8191500" cy="381000"/>
            <a:chOff x="0" y="0"/>
            <a:chExt cx="10922000" cy="508000"/>
          </a:xfrm>
        </p:grpSpPr>
        <p:sp>
          <p:nvSpPr>
            <p:cNvPr id="9" name="Freeform 13">
              <a:extLst>
                <a:ext uri="{FF2B5EF4-FFF2-40B4-BE49-F238E27FC236}">
                  <a16:creationId xmlns:a16="http://schemas.microsoft.com/office/drawing/2014/main" id="{24817229-6459-A850-45DE-E21FB5627571}"/>
                </a:ext>
              </a:extLst>
            </p:cNvPr>
            <p:cNvSpPr/>
            <p:nvPr/>
          </p:nvSpPr>
          <p:spPr>
            <a:xfrm>
              <a:off x="0" y="0"/>
              <a:ext cx="10922000" cy="508000"/>
            </a:xfrm>
            <a:custGeom>
              <a:avLst/>
              <a:gdLst/>
              <a:ahLst/>
              <a:cxnLst/>
              <a:rect l="l" t="t" r="r" b="b"/>
              <a:pathLst>
                <a:path w="10922000" h="508000">
                  <a:moveTo>
                    <a:pt x="50800" y="0"/>
                  </a:moveTo>
                  <a:lnTo>
                    <a:pt x="10871200" y="0"/>
                  </a:lnTo>
                  <a:cubicBezTo>
                    <a:pt x="10899256" y="0"/>
                    <a:pt x="10922000" y="22744"/>
                    <a:pt x="10922000" y="50800"/>
                  </a:cubicBezTo>
                  <a:lnTo>
                    <a:pt x="10922000" y="457200"/>
                  </a:lnTo>
                  <a:cubicBezTo>
                    <a:pt x="10922000" y="485256"/>
                    <a:pt x="10899256" y="508000"/>
                    <a:pt x="10871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endParaRPr lang="en-EG" sz="2800"/>
            </a:p>
          </p:txBody>
        </p:sp>
        <p:sp>
          <p:nvSpPr>
            <p:cNvPr id="10" name="TextBox 14">
              <a:extLst>
                <a:ext uri="{FF2B5EF4-FFF2-40B4-BE49-F238E27FC236}">
                  <a16:creationId xmlns:a16="http://schemas.microsoft.com/office/drawing/2014/main" id="{3A71CDD3-81B2-519C-E0F1-588743892CC4}"/>
                </a:ext>
              </a:extLst>
            </p:cNvPr>
            <p:cNvSpPr txBox="1"/>
            <p:nvPr/>
          </p:nvSpPr>
          <p:spPr>
            <a:xfrm>
              <a:off x="0" y="-38100"/>
              <a:ext cx="10922000" cy="546100"/>
            </a:xfrm>
            <a:prstGeom prst="rect">
              <a:avLst/>
            </a:prstGeom>
          </p:spPr>
          <p:txBody>
            <a:bodyPr lIns="50800" tIns="50800" rIns="50800" bIns="50800" rtlCol="0" anchor="ctr"/>
            <a:lstStyle/>
            <a:p>
              <a:pPr algn="l">
                <a:lnSpc>
                  <a:spcPts val="1679"/>
                </a:lnSpc>
              </a:pPr>
              <a:endParaRPr sz="2800"/>
            </a:p>
          </p:txBody>
        </p:sp>
      </p:grpSp>
      <p:sp>
        <p:nvSpPr>
          <p:cNvPr id="11" name="TextBox 15">
            <a:extLst>
              <a:ext uri="{FF2B5EF4-FFF2-40B4-BE49-F238E27FC236}">
                <a16:creationId xmlns:a16="http://schemas.microsoft.com/office/drawing/2014/main" id="{E2D99804-2EA3-E7F2-3291-A8E988A38929}"/>
              </a:ext>
            </a:extLst>
          </p:cNvPr>
          <p:cNvSpPr txBox="1"/>
          <p:nvPr/>
        </p:nvSpPr>
        <p:spPr>
          <a:xfrm>
            <a:off x="860378" y="5005272"/>
            <a:ext cx="8191500" cy="421874"/>
          </a:xfrm>
          <a:prstGeom prst="rect">
            <a:avLst/>
          </a:prstGeom>
        </p:spPr>
        <p:txBody>
          <a:bodyPr lIns="0" tIns="0" rIns="0" bIns="0" rtlCol="0" anchor="t">
            <a:spAutoFit/>
          </a:bodyPr>
          <a:lstStyle/>
          <a:p>
            <a:pPr marL="0" lvl="0" indent="0" algn="ctr">
              <a:lnSpc>
                <a:spcPts val="3522"/>
              </a:lnSpc>
              <a:spcBef>
                <a:spcPct val="0"/>
              </a:spcBef>
            </a:pPr>
            <a:r>
              <a:rPr lang="en-US" sz="2800" b="1" u="none" strike="noStrike">
                <a:solidFill>
                  <a:srgbClr val="1A1A2E"/>
                </a:solidFill>
                <a:latin typeface="Alexandria Bold"/>
                <a:ea typeface="Alexandria Bold"/>
                <a:cs typeface="Alexandria Bold"/>
                <a:sym typeface="Alexandria Bold"/>
              </a:rPr>
              <a:t>Data Preparation</a:t>
            </a:r>
          </a:p>
        </p:txBody>
      </p:sp>
      <p:sp>
        <p:nvSpPr>
          <p:cNvPr id="12" name="TextBox 16">
            <a:extLst>
              <a:ext uri="{FF2B5EF4-FFF2-40B4-BE49-F238E27FC236}">
                <a16:creationId xmlns:a16="http://schemas.microsoft.com/office/drawing/2014/main" id="{44CE8096-AE17-1E13-82CF-A522CAEF314F}"/>
              </a:ext>
            </a:extLst>
          </p:cNvPr>
          <p:cNvSpPr txBox="1"/>
          <p:nvPr/>
        </p:nvSpPr>
        <p:spPr>
          <a:xfrm>
            <a:off x="9242378" y="5005272"/>
            <a:ext cx="8191500" cy="421874"/>
          </a:xfrm>
          <a:prstGeom prst="rect">
            <a:avLst/>
          </a:prstGeom>
        </p:spPr>
        <p:txBody>
          <a:bodyPr lIns="0" tIns="0" rIns="0" bIns="0" rtlCol="0" anchor="t">
            <a:spAutoFit/>
          </a:bodyPr>
          <a:lstStyle/>
          <a:p>
            <a:pPr marL="0" lvl="0" indent="0" algn="ctr">
              <a:lnSpc>
                <a:spcPts val="3522"/>
              </a:lnSpc>
              <a:spcBef>
                <a:spcPct val="0"/>
              </a:spcBef>
            </a:pPr>
            <a:r>
              <a:rPr lang="en-US" sz="2800" b="1" u="none" strike="noStrike">
                <a:solidFill>
                  <a:srgbClr val="00ADEE"/>
                </a:solidFill>
                <a:latin typeface="Alexandria Bold"/>
                <a:ea typeface="Alexandria Bold"/>
                <a:cs typeface="Alexandria Bold"/>
                <a:sym typeface="Alexandria Bold"/>
              </a:rPr>
              <a:t>Data Modeling</a:t>
            </a:r>
          </a:p>
        </p:txBody>
      </p:sp>
      <p:sp>
        <p:nvSpPr>
          <p:cNvPr id="13" name="TextBox 17">
            <a:extLst>
              <a:ext uri="{FF2B5EF4-FFF2-40B4-BE49-F238E27FC236}">
                <a16:creationId xmlns:a16="http://schemas.microsoft.com/office/drawing/2014/main" id="{D321D0AA-3DC5-C2E0-5C9D-18A20027C699}"/>
              </a:ext>
            </a:extLst>
          </p:cNvPr>
          <p:cNvSpPr txBox="1"/>
          <p:nvPr/>
        </p:nvSpPr>
        <p:spPr>
          <a:xfrm>
            <a:off x="1050878" y="5624397"/>
            <a:ext cx="7810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4A4A4A"/>
                </a:solidFill>
                <a:latin typeface="Alexandria"/>
                <a:ea typeface="Alexandria"/>
                <a:cs typeface="Alexandria"/>
                <a:sym typeface="Alexandria"/>
              </a:rPr>
              <a:t>Cleans messy data</a:t>
            </a:r>
          </a:p>
        </p:txBody>
      </p:sp>
      <p:sp>
        <p:nvSpPr>
          <p:cNvPr id="14" name="TextBox 18">
            <a:extLst>
              <a:ext uri="{FF2B5EF4-FFF2-40B4-BE49-F238E27FC236}">
                <a16:creationId xmlns:a16="http://schemas.microsoft.com/office/drawing/2014/main" id="{E3DAB767-E887-1A6F-6F29-9D82C6392C2C}"/>
              </a:ext>
            </a:extLst>
          </p:cNvPr>
          <p:cNvSpPr txBox="1"/>
          <p:nvPr/>
        </p:nvSpPr>
        <p:spPr>
          <a:xfrm>
            <a:off x="9432878" y="5624397"/>
            <a:ext cx="7429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1A1A2E"/>
                </a:solidFill>
                <a:latin typeface="Alexandria"/>
                <a:ea typeface="Alexandria"/>
                <a:cs typeface="Alexandria"/>
                <a:sym typeface="Alexandria"/>
              </a:rPr>
              <a:t>Connects related tables</a:t>
            </a:r>
          </a:p>
        </p:txBody>
      </p:sp>
      <p:sp>
        <p:nvSpPr>
          <p:cNvPr id="15" name="TextBox 20">
            <a:extLst>
              <a:ext uri="{FF2B5EF4-FFF2-40B4-BE49-F238E27FC236}">
                <a16:creationId xmlns:a16="http://schemas.microsoft.com/office/drawing/2014/main" id="{9A4C8766-CA07-BB2E-CDF7-8FF6C67C971E}"/>
              </a:ext>
            </a:extLst>
          </p:cNvPr>
          <p:cNvSpPr txBox="1"/>
          <p:nvPr/>
        </p:nvSpPr>
        <p:spPr>
          <a:xfrm>
            <a:off x="1050878" y="6100647"/>
            <a:ext cx="7810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4A4A4A"/>
                </a:solidFill>
                <a:latin typeface="Alexandria"/>
                <a:ea typeface="Alexandria"/>
                <a:cs typeface="Alexandria"/>
                <a:sym typeface="Alexandria"/>
              </a:rPr>
              <a:t>Removes duplicates and errors</a:t>
            </a:r>
          </a:p>
        </p:txBody>
      </p:sp>
      <p:sp>
        <p:nvSpPr>
          <p:cNvPr id="16" name="TextBox 21">
            <a:extLst>
              <a:ext uri="{FF2B5EF4-FFF2-40B4-BE49-F238E27FC236}">
                <a16:creationId xmlns:a16="http://schemas.microsoft.com/office/drawing/2014/main" id="{09764033-1F99-D4F6-1997-6F44D8043E25}"/>
              </a:ext>
            </a:extLst>
          </p:cNvPr>
          <p:cNvSpPr txBox="1"/>
          <p:nvPr/>
        </p:nvSpPr>
        <p:spPr>
          <a:xfrm>
            <a:off x="9432878" y="6100647"/>
            <a:ext cx="7429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1A1A2E"/>
                </a:solidFill>
                <a:latin typeface="Alexandria"/>
                <a:ea typeface="Alexandria"/>
                <a:cs typeface="Alexandria"/>
                <a:sym typeface="Alexandria"/>
              </a:rPr>
              <a:t>Defines relationships</a:t>
            </a:r>
          </a:p>
        </p:txBody>
      </p:sp>
      <p:sp>
        <p:nvSpPr>
          <p:cNvPr id="17" name="TextBox 23">
            <a:extLst>
              <a:ext uri="{FF2B5EF4-FFF2-40B4-BE49-F238E27FC236}">
                <a16:creationId xmlns:a16="http://schemas.microsoft.com/office/drawing/2014/main" id="{3CBB6F5E-DB4F-6DFA-4DF9-FF20EE86B4C6}"/>
              </a:ext>
            </a:extLst>
          </p:cNvPr>
          <p:cNvSpPr txBox="1"/>
          <p:nvPr/>
        </p:nvSpPr>
        <p:spPr>
          <a:xfrm>
            <a:off x="1050878" y="6576897"/>
            <a:ext cx="7810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4A4A4A"/>
                </a:solidFill>
                <a:latin typeface="Alexandria"/>
                <a:ea typeface="Alexandria"/>
                <a:cs typeface="Alexandria"/>
                <a:sym typeface="Alexandria"/>
              </a:rPr>
              <a:t>Fixes data types</a:t>
            </a:r>
          </a:p>
        </p:txBody>
      </p:sp>
      <p:sp>
        <p:nvSpPr>
          <p:cNvPr id="18" name="TextBox 24">
            <a:extLst>
              <a:ext uri="{FF2B5EF4-FFF2-40B4-BE49-F238E27FC236}">
                <a16:creationId xmlns:a16="http://schemas.microsoft.com/office/drawing/2014/main" id="{E860695D-1F1A-C02F-0323-6531B2AF9D9D}"/>
              </a:ext>
            </a:extLst>
          </p:cNvPr>
          <p:cNvSpPr txBox="1"/>
          <p:nvPr/>
        </p:nvSpPr>
        <p:spPr>
          <a:xfrm>
            <a:off x="9432878" y="6576897"/>
            <a:ext cx="7429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1A1A2E"/>
                </a:solidFill>
                <a:latin typeface="Alexandria"/>
                <a:ea typeface="Alexandria"/>
                <a:cs typeface="Alexandria"/>
                <a:sym typeface="Alexandria"/>
              </a:rPr>
              <a:t>Supports filtering and calculations</a:t>
            </a:r>
          </a:p>
        </p:txBody>
      </p:sp>
      <p:sp>
        <p:nvSpPr>
          <p:cNvPr id="19" name="TextBox 26">
            <a:extLst>
              <a:ext uri="{FF2B5EF4-FFF2-40B4-BE49-F238E27FC236}">
                <a16:creationId xmlns:a16="http://schemas.microsoft.com/office/drawing/2014/main" id="{01E3EBE5-BABF-B077-589B-5C5D7D450C14}"/>
              </a:ext>
            </a:extLst>
          </p:cNvPr>
          <p:cNvSpPr txBox="1"/>
          <p:nvPr/>
        </p:nvSpPr>
        <p:spPr>
          <a:xfrm>
            <a:off x="1050878" y="7053147"/>
            <a:ext cx="7810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4A4A4A"/>
                </a:solidFill>
                <a:latin typeface="Alexandria"/>
                <a:ea typeface="Alexandria"/>
                <a:cs typeface="Alexandria"/>
                <a:sym typeface="Alexandria"/>
              </a:rPr>
              <a:t>Standardizes values</a:t>
            </a:r>
          </a:p>
        </p:txBody>
      </p:sp>
      <p:sp>
        <p:nvSpPr>
          <p:cNvPr id="20" name="TextBox 27">
            <a:extLst>
              <a:ext uri="{FF2B5EF4-FFF2-40B4-BE49-F238E27FC236}">
                <a16:creationId xmlns:a16="http://schemas.microsoft.com/office/drawing/2014/main" id="{B4C50DB1-95D5-E6B7-31A7-599E782E0E49}"/>
              </a:ext>
            </a:extLst>
          </p:cNvPr>
          <p:cNvSpPr txBox="1"/>
          <p:nvPr/>
        </p:nvSpPr>
        <p:spPr>
          <a:xfrm>
            <a:off x="9432878" y="7053147"/>
            <a:ext cx="7429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1A1A2E"/>
                </a:solidFill>
                <a:latin typeface="Alexandria"/>
                <a:ea typeface="Alexandria"/>
                <a:cs typeface="Alexandria"/>
                <a:sym typeface="Alexandria"/>
              </a:rPr>
              <a:t>Enables accurate reporting</a:t>
            </a:r>
          </a:p>
        </p:txBody>
      </p:sp>
      <p:sp>
        <p:nvSpPr>
          <p:cNvPr id="21" name="TextBox 29">
            <a:extLst>
              <a:ext uri="{FF2B5EF4-FFF2-40B4-BE49-F238E27FC236}">
                <a16:creationId xmlns:a16="http://schemas.microsoft.com/office/drawing/2014/main" id="{D4BBDDCC-26C0-0CA2-1E1A-5C59D1724F8A}"/>
              </a:ext>
            </a:extLst>
          </p:cNvPr>
          <p:cNvSpPr txBox="1"/>
          <p:nvPr/>
        </p:nvSpPr>
        <p:spPr>
          <a:xfrm>
            <a:off x="1050878" y="7529397"/>
            <a:ext cx="7810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4A4A4A"/>
                </a:solidFill>
                <a:latin typeface="Alexandria"/>
                <a:ea typeface="Alexandria"/>
                <a:cs typeface="Alexandria"/>
                <a:sym typeface="Alexandria"/>
              </a:rPr>
              <a:t>Prepares individual tables</a:t>
            </a:r>
          </a:p>
        </p:txBody>
      </p:sp>
      <p:sp>
        <p:nvSpPr>
          <p:cNvPr id="22" name="TextBox 30">
            <a:extLst>
              <a:ext uri="{FF2B5EF4-FFF2-40B4-BE49-F238E27FC236}">
                <a16:creationId xmlns:a16="http://schemas.microsoft.com/office/drawing/2014/main" id="{75411926-F8B5-B604-2482-9EB061E21EE4}"/>
              </a:ext>
            </a:extLst>
          </p:cNvPr>
          <p:cNvSpPr txBox="1"/>
          <p:nvPr/>
        </p:nvSpPr>
        <p:spPr>
          <a:xfrm>
            <a:off x="9432878" y="7529397"/>
            <a:ext cx="7429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1A1A2E"/>
                </a:solidFill>
                <a:latin typeface="Alexandria"/>
                <a:ea typeface="Alexandria"/>
                <a:cs typeface="Alexandria"/>
                <a:sym typeface="Alexandria"/>
              </a:rPr>
              <a:t>Makes tables work together</a:t>
            </a:r>
          </a:p>
        </p:txBody>
      </p:sp>
    </p:spTree>
    <p:custDataLst>
      <p:tags r:id="rId1"/>
    </p:custDataLst>
    <p:extLst>
      <p:ext uri="{BB962C8B-B14F-4D97-AF65-F5344CB8AC3E}">
        <p14:creationId xmlns:p14="http://schemas.microsoft.com/office/powerpoint/2010/main" val="458745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FF063F-24F4-AACD-4E4C-8EA5B3CC3870}"/>
            </a:ext>
          </a:extLst>
        </p:cNvPr>
        <p:cNvGrpSpPr/>
        <p:nvPr/>
      </p:nvGrpSpPr>
      <p:grpSpPr>
        <a:xfrm>
          <a:off x="0" y="0"/>
          <a:ext cx="0" cy="0"/>
          <a:chOff x="0" y="0"/>
          <a:chExt cx="0" cy="0"/>
        </a:xfrm>
      </p:grpSpPr>
      <p:sp>
        <p:nvSpPr>
          <p:cNvPr id="3" name="Freeform 2">
            <a:extLst>
              <a:ext uri="{FF2B5EF4-FFF2-40B4-BE49-F238E27FC236}">
                <a16:creationId xmlns:a16="http://schemas.microsoft.com/office/drawing/2014/main" id="{10A5E156-FFA6-B378-959D-C00B422BB7EE}"/>
              </a:ext>
            </a:extLst>
          </p:cNvPr>
          <p:cNvSpPr/>
          <p:nvPr/>
        </p:nvSpPr>
        <p:spPr>
          <a:xfrm>
            <a:off x="0" y="31208"/>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dirty="0"/>
          </a:p>
        </p:txBody>
      </p:sp>
      <p:pic>
        <p:nvPicPr>
          <p:cNvPr id="4" name="Graphic 21">
            <a:extLst>
              <a:ext uri="{FF2B5EF4-FFF2-40B4-BE49-F238E27FC236}">
                <a16:creationId xmlns:a16="http://schemas.microsoft.com/office/drawing/2014/main" id="{0FDFA043-6062-0EDF-B4EA-3BF06B9D3EB4}"/>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2FDE6AA9-CA30-9976-0F5B-7745B4904ACB}"/>
              </a:ext>
            </a:extLst>
          </p:cNvPr>
          <p:cNvSpPr txBox="1"/>
          <p:nvPr/>
        </p:nvSpPr>
        <p:spPr>
          <a:xfrm>
            <a:off x="17559776" y="9886460"/>
            <a:ext cx="381000" cy="369332"/>
          </a:xfrm>
          <a:prstGeom prst="rect">
            <a:avLst/>
          </a:prstGeom>
          <a:noFill/>
        </p:spPr>
        <p:txBody>
          <a:bodyPr wrap="square" rtlCol="0">
            <a:spAutoFit/>
          </a:bodyPr>
          <a:lstStyle/>
          <a:p>
            <a:fld id="{1C176735-8790-2647-8A20-9BF96FB544F7}" type="slidenum">
              <a:rPr lang="en-EG" smtClean="0"/>
              <a:t>9</a:t>
            </a:fld>
            <a:endParaRPr lang="en-EG" dirty="0"/>
          </a:p>
        </p:txBody>
      </p:sp>
      <p:sp>
        <p:nvSpPr>
          <p:cNvPr id="64" name="TextBox 5">
            <a:extLst>
              <a:ext uri="{FF2B5EF4-FFF2-40B4-BE49-F238E27FC236}">
                <a16:creationId xmlns:a16="http://schemas.microsoft.com/office/drawing/2014/main" id="{FBBFE875-4174-EDA9-911C-3AD708CF36FB}"/>
              </a:ext>
            </a:extLst>
          </p:cNvPr>
          <p:cNvSpPr txBox="1"/>
          <p:nvPr/>
        </p:nvSpPr>
        <p:spPr>
          <a:xfrm>
            <a:off x="952500" y="721388"/>
            <a:ext cx="11430000" cy="795089"/>
          </a:xfrm>
          <a:prstGeom prst="rect">
            <a:avLst/>
          </a:prstGeom>
        </p:spPr>
        <p:txBody>
          <a:bodyPr lIns="0" tIns="0" rIns="0" bIns="0" rtlCol="0" anchor="t">
            <a:spAutoFit/>
          </a:bodyPr>
          <a:lstStyle/>
          <a:p>
            <a:pPr marL="0" lvl="0" indent="0" algn="l">
              <a:lnSpc>
                <a:spcPts val="6160"/>
              </a:lnSpc>
              <a:spcBef>
                <a:spcPct val="0"/>
              </a:spcBef>
            </a:pPr>
            <a:r>
              <a:rPr lang="en-US" sz="5400" u="none" strike="noStrike" dirty="0">
                <a:solidFill>
                  <a:srgbClr val="1A1A2E"/>
                </a:solidFill>
                <a:latin typeface="Alexandria"/>
                <a:ea typeface="Alexandria"/>
                <a:cs typeface="Alexandria"/>
                <a:sym typeface="Alexandria"/>
              </a:rPr>
              <a:t>From Clean Data to a Data Model</a:t>
            </a:r>
          </a:p>
        </p:txBody>
      </p:sp>
      <p:sp>
        <p:nvSpPr>
          <p:cNvPr id="65" name="TextBox 6">
            <a:extLst>
              <a:ext uri="{FF2B5EF4-FFF2-40B4-BE49-F238E27FC236}">
                <a16:creationId xmlns:a16="http://schemas.microsoft.com/office/drawing/2014/main" id="{6173A0D6-84FC-A23D-F8D0-79EFDB64A6DF}"/>
              </a:ext>
            </a:extLst>
          </p:cNvPr>
          <p:cNvSpPr txBox="1"/>
          <p:nvPr/>
        </p:nvSpPr>
        <p:spPr>
          <a:xfrm>
            <a:off x="860378" y="1562100"/>
            <a:ext cx="13335000" cy="1192634"/>
          </a:xfrm>
          <a:prstGeom prst="rect">
            <a:avLst/>
          </a:prstGeom>
        </p:spPr>
        <p:txBody>
          <a:bodyPr lIns="0" tIns="0" rIns="0" bIns="0" rtlCol="0" anchor="t">
            <a:spAutoFit/>
          </a:bodyPr>
          <a:lstStyle/>
          <a:p>
            <a:pPr marL="0" lvl="0" indent="0" algn="l">
              <a:lnSpc>
                <a:spcPts val="3079"/>
              </a:lnSpc>
              <a:spcBef>
                <a:spcPct val="0"/>
              </a:spcBef>
            </a:pPr>
            <a:r>
              <a:rPr lang="en-US" sz="2800" u="none" strike="noStrike" dirty="0">
                <a:solidFill>
                  <a:srgbClr val="00ADEE"/>
                </a:solidFill>
                <a:latin typeface="Alexandria"/>
                <a:ea typeface="Alexandria"/>
                <a:cs typeface="Alexandria"/>
                <a:sym typeface="Alexandria"/>
              </a:rPr>
              <a:t>Power Query prepares the data; data modeling connects the data for analysis.</a:t>
            </a:r>
          </a:p>
          <a:p>
            <a:pPr marL="0" lvl="0" indent="0" algn="l">
              <a:lnSpc>
                <a:spcPts val="3079"/>
              </a:lnSpc>
              <a:spcBef>
                <a:spcPct val="0"/>
              </a:spcBef>
            </a:pPr>
            <a:endParaRPr lang="en-US" sz="2800" u="none" strike="noStrike" dirty="0">
              <a:solidFill>
                <a:srgbClr val="00ADEE"/>
              </a:solidFill>
              <a:latin typeface="Alexandria"/>
              <a:ea typeface="Alexandria"/>
              <a:cs typeface="Alexandria"/>
              <a:sym typeface="Alexandria"/>
            </a:endParaRPr>
          </a:p>
        </p:txBody>
      </p:sp>
      <p:sp>
        <p:nvSpPr>
          <p:cNvPr id="24" name="TextBox 33">
            <a:extLst>
              <a:ext uri="{FF2B5EF4-FFF2-40B4-BE49-F238E27FC236}">
                <a16:creationId xmlns:a16="http://schemas.microsoft.com/office/drawing/2014/main" id="{5405AA21-BCC2-01F3-895F-C4644BAB1F7C}"/>
              </a:ext>
            </a:extLst>
          </p:cNvPr>
          <p:cNvSpPr txBox="1"/>
          <p:nvPr/>
        </p:nvSpPr>
        <p:spPr>
          <a:xfrm>
            <a:off x="4692149" y="3228089"/>
            <a:ext cx="5715000" cy="1866152"/>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Customer ID</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Product ID</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Date</a:t>
            </a:r>
          </a:p>
        </p:txBody>
      </p:sp>
      <p:sp>
        <p:nvSpPr>
          <p:cNvPr id="83" name="TextBox 32">
            <a:extLst>
              <a:ext uri="{FF2B5EF4-FFF2-40B4-BE49-F238E27FC236}">
                <a16:creationId xmlns:a16="http://schemas.microsoft.com/office/drawing/2014/main" id="{D0004A02-1CB3-9070-E1C2-8A411FE2E483}"/>
              </a:ext>
            </a:extLst>
          </p:cNvPr>
          <p:cNvSpPr txBox="1"/>
          <p:nvPr/>
        </p:nvSpPr>
        <p:spPr>
          <a:xfrm>
            <a:off x="882149" y="2552700"/>
            <a:ext cx="16383000" cy="1219821"/>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After cleaning, the Sales, Customer, and Product tables are accurate. But they still need to be connected using:</a:t>
            </a:r>
          </a:p>
        </p:txBody>
      </p:sp>
      <p:sp>
        <p:nvSpPr>
          <p:cNvPr id="30" name="TextBox 38">
            <a:extLst>
              <a:ext uri="{FF2B5EF4-FFF2-40B4-BE49-F238E27FC236}">
                <a16:creationId xmlns:a16="http://schemas.microsoft.com/office/drawing/2014/main" id="{43BC62BF-D8FC-F4A9-342D-122E8368DC12}"/>
              </a:ext>
            </a:extLst>
          </p:cNvPr>
          <p:cNvSpPr txBox="1"/>
          <p:nvPr/>
        </p:nvSpPr>
        <p:spPr>
          <a:xfrm>
            <a:off x="882149" y="7050617"/>
            <a:ext cx="7620000" cy="2512483"/>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Which customer made the purchase</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Which product was sold</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Which region generated the revenue</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Which month or quarter it happened in</a:t>
            </a:r>
          </a:p>
        </p:txBody>
      </p:sp>
      <p:sp>
        <p:nvSpPr>
          <p:cNvPr id="31" name="TextBox 36">
            <a:extLst>
              <a:ext uri="{FF2B5EF4-FFF2-40B4-BE49-F238E27FC236}">
                <a16:creationId xmlns:a16="http://schemas.microsoft.com/office/drawing/2014/main" id="{4305C7D4-D2D0-EE4B-8D1B-51B1EEA211E1}"/>
              </a:ext>
            </a:extLst>
          </p:cNvPr>
          <p:cNvSpPr txBox="1"/>
          <p:nvPr/>
        </p:nvSpPr>
        <p:spPr>
          <a:xfrm>
            <a:off x="952500" y="5323799"/>
            <a:ext cx="5715000" cy="573490"/>
          </a:xfrm>
          <a:prstGeom prst="rect">
            <a:avLst/>
          </a:prstGeom>
        </p:spPr>
        <p:txBody>
          <a:bodyPr lIns="0" tIns="0" rIns="0" bIns="0" rtlCol="0" anchor="t">
            <a:spAutoFit/>
          </a:bodyPr>
          <a:lstStyle/>
          <a:p>
            <a:pPr marL="0" lvl="0" indent="0" algn="l">
              <a:lnSpc>
                <a:spcPct val="150000"/>
              </a:lnSpc>
              <a:spcBef>
                <a:spcPct val="0"/>
              </a:spcBef>
            </a:pPr>
            <a:r>
              <a:rPr lang="en-US" sz="2800" b="1" u="none" strike="noStrike" dirty="0">
                <a:solidFill>
                  <a:srgbClr val="1A1A2E"/>
                </a:solidFill>
                <a:latin typeface="Alexandria Bold"/>
                <a:ea typeface="Alexandria Bold"/>
                <a:cs typeface="Alexandria Bold"/>
                <a:sym typeface="Alexandria Bold"/>
              </a:rPr>
              <a:t>Example</a:t>
            </a:r>
          </a:p>
        </p:txBody>
      </p:sp>
      <p:sp>
        <p:nvSpPr>
          <p:cNvPr id="32" name="TextBox 37">
            <a:extLst>
              <a:ext uri="{FF2B5EF4-FFF2-40B4-BE49-F238E27FC236}">
                <a16:creationId xmlns:a16="http://schemas.microsoft.com/office/drawing/2014/main" id="{AC9C1504-34D4-24C5-DF3A-7066E1E0E313}"/>
              </a:ext>
            </a:extLst>
          </p:cNvPr>
          <p:cNvSpPr txBox="1"/>
          <p:nvPr/>
        </p:nvSpPr>
        <p:spPr>
          <a:xfrm>
            <a:off x="893035" y="5753100"/>
            <a:ext cx="16383000" cy="1219821"/>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A sales table alone may show that a transaction generated $5,000. But with a data model, we can also know:</a:t>
            </a:r>
          </a:p>
        </p:txBody>
      </p:sp>
    </p:spTree>
    <p:custDataLst>
      <p:tags r:id="rId1"/>
    </p:custDataLst>
    <p:extLst>
      <p:ext uri="{BB962C8B-B14F-4D97-AF65-F5344CB8AC3E}">
        <p14:creationId xmlns:p14="http://schemas.microsoft.com/office/powerpoint/2010/main" val="2961565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EBE9A-D3E5-E6F0-BDFF-96D40491B9DE}"/>
            </a:ext>
          </a:extLst>
        </p:cNvPr>
        <p:cNvGrpSpPr/>
        <p:nvPr/>
      </p:nvGrpSpPr>
      <p:grpSpPr>
        <a:xfrm>
          <a:off x="0" y="0"/>
          <a:ext cx="0" cy="0"/>
          <a:chOff x="0" y="0"/>
          <a:chExt cx="0" cy="0"/>
        </a:xfrm>
      </p:grpSpPr>
      <p:sp>
        <p:nvSpPr>
          <p:cNvPr id="3" name="Freeform 2">
            <a:extLst>
              <a:ext uri="{FF2B5EF4-FFF2-40B4-BE49-F238E27FC236}">
                <a16:creationId xmlns:a16="http://schemas.microsoft.com/office/drawing/2014/main" id="{F53E3DFA-CC5D-06A1-3438-32C92770AD1D}"/>
              </a:ext>
            </a:extLst>
          </p:cNvPr>
          <p:cNvSpPr/>
          <p:nvPr/>
        </p:nvSpPr>
        <p:spPr>
          <a:xfrm>
            <a:off x="32657" y="31208"/>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dirty="0"/>
          </a:p>
        </p:txBody>
      </p:sp>
      <p:pic>
        <p:nvPicPr>
          <p:cNvPr id="4" name="Graphic 21">
            <a:extLst>
              <a:ext uri="{FF2B5EF4-FFF2-40B4-BE49-F238E27FC236}">
                <a16:creationId xmlns:a16="http://schemas.microsoft.com/office/drawing/2014/main" id="{EF924A9D-BB95-2B68-1657-5F9E5D5D63DC}"/>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69D3C40F-A91D-095F-87A7-0575E4874313}"/>
              </a:ext>
            </a:extLst>
          </p:cNvPr>
          <p:cNvSpPr txBox="1"/>
          <p:nvPr/>
        </p:nvSpPr>
        <p:spPr>
          <a:xfrm>
            <a:off x="17559775" y="9886460"/>
            <a:ext cx="511323" cy="369332"/>
          </a:xfrm>
          <a:prstGeom prst="rect">
            <a:avLst/>
          </a:prstGeom>
          <a:noFill/>
        </p:spPr>
        <p:txBody>
          <a:bodyPr wrap="square" rtlCol="0">
            <a:spAutoFit/>
          </a:bodyPr>
          <a:lstStyle/>
          <a:p>
            <a:fld id="{1C176735-8790-2647-8A20-9BF96FB544F7}" type="slidenum">
              <a:rPr lang="en-EG" smtClean="0"/>
              <a:t>10</a:t>
            </a:fld>
            <a:endParaRPr lang="en-EG" dirty="0"/>
          </a:p>
        </p:txBody>
      </p:sp>
      <p:sp>
        <p:nvSpPr>
          <p:cNvPr id="64" name="TextBox 5">
            <a:extLst>
              <a:ext uri="{FF2B5EF4-FFF2-40B4-BE49-F238E27FC236}">
                <a16:creationId xmlns:a16="http://schemas.microsoft.com/office/drawing/2014/main" id="{F54AA031-0211-6E01-E5F9-B8A5ECDF28E9}"/>
              </a:ext>
            </a:extLst>
          </p:cNvPr>
          <p:cNvSpPr txBox="1"/>
          <p:nvPr/>
        </p:nvSpPr>
        <p:spPr>
          <a:xfrm>
            <a:off x="952500" y="721388"/>
            <a:ext cx="11430000" cy="795089"/>
          </a:xfrm>
          <a:prstGeom prst="rect">
            <a:avLst/>
          </a:prstGeom>
        </p:spPr>
        <p:txBody>
          <a:bodyPr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What is a Data Model?</a:t>
            </a:r>
          </a:p>
        </p:txBody>
      </p:sp>
      <p:sp>
        <p:nvSpPr>
          <p:cNvPr id="65" name="TextBox 6">
            <a:extLst>
              <a:ext uri="{FF2B5EF4-FFF2-40B4-BE49-F238E27FC236}">
                <a16:creationId xmlns:a16="http://schemas.microsoft.com/office/drawing/2014/main" id="{F24DCBE8-90F8-9E2B-C8A6-291F1E79778D}"/>
              </a:ext>
            </a:extLst>
          </p:cNvPr>
          <p:cNvSpPr txBox="1"/>
          <p:nvPr/>
        </p:nvSpPr>
        <p:spPr>
          <a:xfrm>
            <a:off x="860378" y="1562100"/>
            <a:ext cx="13335000" cy="397545"/>
          </a:xfrm>
          <a:prstGeom prst="rect">
            <a:avLst/>
          </a:prstGeom>
        </p:spPr>
        <p:txBody>
          <a:bodyPr lIns="0" tIns="0" rIns="0" bIns="0" rtlCol="0" anchor="t">
            <a:spAutoFit/>
          </a:bodyPr>
          <a:lstStyle/>
          <a:p>
            <a:pPr lvl="0">
              <a:lnSpc>
                <a:spcPts val="3079"/>
              </a:lnSpc>
              <a:spcBef>
                <a:spcPct val="0"/>
              </a:spcBef>
            </a:pPr>
            <a:r>
              <a:rPr lang="en-US" sz="2800" dirty="0">
                <a:solidFill>
                  <a:srgbClr val="00ADEE"/>
                </a:solidFill>
                <a:latin typeface="Alexandria"/>
                <a:ea typeface="Alexandria"/>
                <a:cs typeface="Alexandria"/>
                <a:sym typeface="Alexandria"/>
              </a:rPr>
              <a:t>Organizing Data for Analysis</a:t>
            </a:r>
          </a:p>
        </p:txBody>
      </p:sp>
      <p:sp>
        <p:nvSpPr>
          <p:cNvPr id="23" name="TextBox 31">
            <a:extLst>
              <a:ext uri="{FF2B5EF4-FFF2-40B4-BE49-F238E27FC236}">
                <a16:creationId xmlns:a16="http://schemas.microsoft.com/office/drawing/2014/main" id="{2548FCDF-D4D2-F3D8-48FC-40363401287A}"/>
              </a:ext>
            </a:extLst>
          </p:cNvPr>
          <p:cNvSpPr txBox="1"/>
          <p:nvPr/>
        </p:nvSpPr>
        <p:spPr>
          <a:xfrm>
            <a:off x="952500" y="4585707"/>
            <a:ext cx="8054413" cy="329193"/>
          </a:xfrm>
          <a:prstGeom prst="rect">
            <a:avLst/>
          </a:prstGeom>
        </p:spPr>
        <p:txBody>
          <a:bodyPr wrap="square" lIns="0" tIns="0" rIns="0" bIns="0" rtlCol="0" anchor="t">
            <a:spAutoFit/>
          </a:bodyPr>
          <a:lstStyle/>
          <a:p>
            <a:pPr marL="0" lvl="0" indent="0" algn="l">
              <a:lnSpc>
                <a:spcPts val="2520"/>
              </a:lnSpc>
              <a:spcBef>
                <a:spcPct val="0"/>
              </a:spcBef>
            </a:pPr>
            <a:r>
              <a:rPr lang="en-US" sz="2800" b="1" u="none" strike="noStrike" dirty="0">
                <a:solidFill>
                  <a:srgbClr val="1A1A2E"/>
                </a:solidFill>
                <a:latin typeface="Alexandria Bold"/>
                <a:ea typeface="Alexandria Bold"/>
                <a:cs typeface="Alexandria Bold"/>
                <a:sym typeface="Alexandria Bold"/>
              </a:rPr>
              <a:t>In Power BI, a Data Model Includes:</a:t>
            </a:r>
          </a:p>
        </p:txBody>
      </p:sp>
      <p:grpSp>
        <p:nvGrpSpPr>
          <p:cNvPr id="25" name="Group 34">
            <a:extLst>
              <a:ext uri="{FF2B5EF4-FFF2-40B4-BE49-F238E27FC236}">
                <a16:creationId xmlns:a16="http://schemas.microsoft.com/office/drawing/2014/main" id="{C7CE0132-62FE-8486-6F0C-50532A3863FE}"/>
              </a:ext>
            </a:extLst>
          </p:cNvPr>
          <p:cNvGrpSpPr/>
          <p:nvPr/>
        </p:nvGrpSpPr>
        <p:grpSpPr>
          <a:xfrm>
            <a:off x="860378" y="9128079"/>
            <a:ext cx="16383000" cy="968421"/>
            <a:chOff x="0" y="0"/>
            <a:chExt cx="21844000" cy="889000"/>
          </a:xfrm>
        </p:grpSpPr>
        <p:sp>
          <p:nvSpPr>
            <p:cNvPr id="26" name="Freeform 35">
              <a:extLst>
                <a:ext uri="{FF2B5EF4-FFF2-40B4-BE49-F238E27FC236}">
                  <a16:creationId xmlns:a16="http://schemas.microsoft.com/office/drawing/2014/main" id="{62CE342E-EE7B-8C65-C3B7-CEC6E4720AE5}"/>
                </a:ext>
              </a:extLst>
            </p:cNvPr>
            <p:cNvSpPr/>
            <p:nvPr/>
          </p:nvSpPr>
          <p:spPr>
            <a:xfrm>
              <a:off x="0" y="0"/>
              <a:ext cx="21844000" cy="889000"/>
            </a:xfrm>
            <a:custGeom>
              <a:avLst/>
              <a:gdLst/>
              <a:ahLst/>
              <a:cxnLst/>
              <a:rect l="l" t="t" r="r" b="b"/>
              <a:pathLst>
                <a:path w="21844000" h="889000">
                  <a:moveTo>
                    <a:pt x="88900" y="0"/>
                  </a:moveTo>
                  <a:lnTo>
                    <a:pt x="21755100" y="0"/>
                  </a:lnTo>
                  <a:cubicBezTo>
                    <a:pt x="21804198" y="0"/>
                    <a:pt x="21844000" y="39802"/>
                    <a:pt x="21844000" y="88900"/>
                  </a:cubicBezTo>
                  <a:lnTo>
                    <a:pt x="21844000" y="800100"/>
                  </a:lnTo>
                  <a:cubicBezTo>
                    <a:pt x="21844000" y="849198"/>
                    <a:pt x="21804198" y="889000"/>
                    <a:pt x="21755100" y="889000"/>
                  </a:cubicBezTo>
                  <a:lnTo>
                    <a:pt x="88900" y="889000"/>
                  </a:lnTo>
                  <a:cubicBezTo>
                    <a:pt x="39802" y="889000"/>
                    <a:pt x="0" y="849198"/>
                    <a:pt x="0" y="800100"/>
                  </a:cubicBezTo>
                  <a:lnTo>
                    <a:pt x="0" y="88900"/>
                  </a:lnTo>
                  <a:cubicBezTo>
                    <a:pt x="0" y="39802"/>
                    <a:pt x="39802" y="0"/>
                    <a:pt x="88900" y="0"/>
                  </a:cubicBezTo>
                  <a:close/>
                </a:path>
              </a:pathLst>
            </a:custGeom>
            <a:solidFill>
              <a:srgbClr val="E8F8FF"/>
            </a:solidFill>
          </p:spPr>
          <p:txBody>
            <a:bodyPr/>
            <a:lstStyle/>
            <a:p>
              <a:endParaRPr lang="en-EG" sz="2800"/>
            </a:p>
          </p:txBody>
        </p:sp>
        <p:sp>
          <p:nvSpPr>
            <p:cNvPr id="27" name="TextBox 36">
              <a:extLst>
                <a:ext uri="{FF2B5EF4-FFF2-40B4-BE49-F238E27FC236}">
                  <a16:creationId xmlns:a16="http://schemas.microsoft.com/office/drawing/2014/main" id="{501FFD97-921A-ED3B-8EF2-58E58D93E5E1}"/>
                </a:ext>
              </a:extLst>
            </p:cNvPr>
            <p:cNvSpPr txBox="1"/>
            <p:nvPr/>
          </p:nvSpPr>
          <p:spPr>
            <a:xfrm>
              <a:off x="0" y="-38100"/>
              <a:ext cx="21844000" cy="927100"/>
            </a:xfrm>
            <a:prstGeom prst="rect">
              <a:avLst/>
            </a:prstGeom>
          </p:spPr>
          <p:txBody>
            <a:bodyPr lIns="50800" tIns="50800" rIns="50800" bIns="50800" rtlCol="0" anchor="ctr"/>
            <a:lstStyle/>
            <a:p>
              <a:pPr algn="l">
                <a:lnSpc>
                  <a:spcPts val="1679"/>
                </a:lnSpc>
              </a:pPr>
              <a:endParaRPr sz="2800"/>
            </a:p>
          </p:txBody>
        </p:sp>
      </p:grpSp>
      <p:sp>
        <p:nvSpPr>
          <p:cNvPr id="28" name="TextBox 37">
            <a:extLst>
              <a:ext uri="{FF2B5EF4-FFF2-40B4-BE49-F238E27FC236}">
                <a16:creationId xmlns:a16="http://schemas.microsoft.com/office/drawing/2014/main" id="{A27A5DD6-EA53-BDA2-9157-E7094E5EE67F}"/>
              </a:ext>
            </a:extLst>
          </p:cNvPr>
          <p:cNvSpPr txBox="1"/>
          <p:nvPr/>
        </p:nvSpPr>
        <p:spPr>
          <a:xfrm>
            <a:off x="1050878" y="9536212"/>
            <a:ext cx="16002000" cy="300339"/>
          </a:xfrm>
          <a:prstGeom prst="rect">
            <a:avLst/>
          </a:prstGeom>
        </p:spPr>
        <p:txBody>
          <a:bodyPr lIns="0" tIns="0" rIns="0" bIns="0" rtlCol="0" anchor="t">
            <a:spAutoFit/>
          </a:bodyPr>
          <a:lstStyle/>
          <a:p>
            <a:pPr lvl="0" algn="ctr">
              <a:lnSpc>
                <a:spcPts val="2239"/>
              </a:lnSpc>
              <a:spcBef>
                <a:spcPct val="0"/>
              </a:spcBef>
            </a:pPr>
            <a:r>
              <a:rPr lang="en-US" sz="2800" dirty="0">
                <a:solidFill>
                  <a:srgbClr val="1A1A2E"/>
                </a:solidFill>
                <a:latin typeface="Alexandria"/>
                <a:ea typeface="Alexandria"/>
                <a:cs typeface="Alexandria"/>
                <a:sym typeface="Alexandria"/>
              </a:rPr>
              <a:t>A data model turns separate tables into one connected business view.</a:t>
            </a:r>
            <a:endParaRPr lang="en-US" sz="2800" u="none" strike="noStrike" dirty="0">
              <a:solidFill>
                <a:srgbClr val="1A1A2E"/>
              </a:solidFill>
              <a:latin typeface="Alexandria"/>
              <a:ea typeface="Alexandria"/>
              <a:cs typeface="Alexandria"/>
              <a:sym typeface="Alexandria"/>
            </a:endParaRPr>
          </a:p>
        </p:txBody>
      </p:sp>
      <p:sp>
        <p:nvSpPr>
          <p:cNvPr id="83" name="TextBox 32">
            <a:extLst>
              <a:ext uri="{FF2B5EF4-FFF2-40B4-BE49-F238E27FC236}">
                <a16:creationId xmlns:a16="http://schemas.microsoft.com/office/drawing/2014/main" id="{F454BE91-6A6A-5588-7217-47D7DC1E051E}"/>
              </a:ext>
            </a:extLst>
          </p:cNvPr>
          <p:cNvSpPr txBox="1"/>
          <p:nvPr/>
        </p:nvSpPr>
        <p:spPr>
          <a:xfrm>
            <a:off x="860378" y="2070259"/>
            <a:ext cx="16383000" cy="1866152"/>
          </a:xfrm>
          <a:prstGeom prst="rect">
            <a:avLst/>
          </a:prstGeom>
        </p:spPr>
        <p:txBody>
          <a:bodyPr lIns="0" tIns="0" rIns="0" bIns="0" rtlCol="0" anchor="t">
            <a:spAutoFit/>
          </a:bodyPr>
          <a:lstStyle/>
          <a:p>
            <a:pPr lvl="0">
              <a:lnSpc>
                <a:spcPct val="150000"/>
              </a:lnSpc>
              <a:spcBef>
                <a:spcPct val="0"/>
              </a:spcBef>
            </a:pPr>
            <a:r>
              <a:rPr lang="en-US" sz="2800" dirty="0">
                <a:solidFill>
                  <a:srgbClr val="4A4A4A"/>
                </a:solidFill>
                <a:latin typeface="Alexandria"/>
                <a:ea typeface="Alexandria"/>
                <a:cs typeface="Alexandria"/>
                <a:sym typeface="Alexandria"/>
              </a:rPr>
              <a:t>A data model is the structure that shows how different tables in Power BI are connected and used together for reporting. It allows Power BI to answer business questions across multiple data sources.</a:t>
            </a:r>
          </a:p>
        </p:txBody>
      </p:sp>
      <p:grpSp>
        <p:nvGrpSpPr>
          <p:cNvPr id="2" name="Group 9">
            <a:extLst>
              <a:ext uri="{FF2B5EF4-FFF2-40B4-BE49-F238E27FC236}">
                <a16:creationId xmlns:a16="http://schemas.microsoft.com/office/drawing/2014/main" id="{CF34312B-C3B9-E862-E54F-01AAAB99F2AC}"/>
              </a:ext>
            </a:extLst>
          </p:cNvPr>
          <p:cNvGrpSpPr/>
          <p:nvPr/>
        </p:nvGrpSpPr>
        <p:grpSpPr>
          <a:xfrm>
            <a:off x="844456" y="5393662"/>
            <a:ext cx="2667000" cy="381000"/>
            <a:chOff x="0" y="0"/>
            <a:chExt cx="3556000" cy="508000"/>
          </a:xfrm>
        </p:grpSpPr>
        <p:sp>
          <p:nvSpPr>
            <p:cNvPr id="5" name="Freeform 10">
              <a:extLst>
                <a:ext uri="{FF2B5EF4-FFF2-40B4-BE49-F238E27FC236}">
                  <a16:creationId xmlns:a16="http://schemas.microsoft.com/office/drawing/2014/main" id="{49880276-55B8-8D24-E0CF-6A3486F3C6D6}"/>
                </a:ext>
              </a:extLst>
            </p:cNvPr>
            <p:cNvSpPr/>
            <p:nvPr/>
          </p:nvSpPr>
          <p:spPr>
            <a:xfrm>
              <a:off x="0" y="0"/>
              <a:ext cx="3556000" cy="508000"/>
            </a:xfrm>
            <a:custGeom>
              <a:avLst/>
              <a:gdLst/>
              <a:ahLst/>
              <a:cxnLst/>
              <a:rect l="l" t="t" r="r" b="b"/>
              <a:pathLst>
                <a:path w="3556000" h="508000">
                  <a:moveTo>
                    <a:pt x="50800" y="0"/>
                  </a:moveTo>
                  <a:lnTo>
                    <a:pt x="3505200" y="0"/>
                  </a:lnTo>
                  <a:cubicBezTo>
                    <a:pt x="3533256" y="0"/>
                    <a:pt x="3556000" y="22744"/>
                    <a:pt x="3556000" y="50800"/>
                  </a:cubicBezTo>
                  <a:lnTo>
                    <a:pt x="3556000" y="457200"/>
                  </a:lnTo>
                  <a:cubicBezTo>
                    <a:pt x="3556000" y="485256"/>
                    <a:pt x="3533256" y="508000"/>
                    <a:pt x="3505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endParaRPr lang="en-EG" sz="2800"/>
            </a:p>
          </p:txBody>
        </p:sp>
        <p:sp>
          <p:nvSpPr>
            <p:cNvPr id="6" name="TextBox 11">
              <a:extLst>
                <a:ext uri="{FF2B5EF4-FFF2-40B4-BE49-F238E27FC236}">
                  <a16:creationId xmlns:a16="http://schemas.microsoft.com/office/drawing/2014/main" id="{4C109D06-AC13-EECE-F1EA-52A20BAA13F9}"/>
                </a:ext>
              </a:extLst>
            </p:cNvPr>
            <p:cNvSpPr txBox="1"/>
            <p:nvPr/>
          </p:nvSpPr>
          <p:spPr>
            <a:xfrm>
              <a:off x="0" y="-38100"/>
              <a:ext cx="3556000" cy="546100"/>
            </a:xfrm>
            <a:prstGeom prst="rect">
              <a:avLst/>
            </a:prstGeom>
          </p:spPr>
          <p:txBody>
            <a:bodyPr lIns="50800" tIns="50800" rIns="50800" bIns="50800" rtlCol="0" anchor="ctr"/>
            <a:lstStyle/>
            <a:p>
              <a:pPr algn="l">
                <a:lnSpc>
                  <a:spcPts val="1679"/>
                </a:lnSpc>
              </a:pPr>
              <a:endParaRPr sz="2800"/>
            </a:p>
          </p:txBody>
        </p:sp>
      </p:grpSp>
      <p:grpSp>
        <p:nvGrpSpPr>
          <p:cNvPr id="7" name="Group 12">
            <a:extLst>
              <a:ext uri="{FF2B5EF4-FFF2-40B4-BE49-F238E27FC236}">
                <a16:creationId xmlns:a16="http://schemas.microsoft.com/office/drawing/2014/main" id="{7B5BAD41-02EF-4B52-CDB7-EFCB519FCEC3}"/>
              </a:ext>
            </a:extLst>
          </p:cNvPr>
          <p:cNvGrpSpPr/>
          <p:nvPr/>
        </p:nvGrpSpPr>
        <p:grpSpPr>
          <a:xfrm>
            <a:off x="3701956" y="5393662"/>
            <a:ext cx="5715000" cy="381000"/>
            <a:chOff x="0" y="0"/>
            <a:chExt cx="7620000" cy="508000"/>
          </a:xfrm>
        </p:grpSpPr>
        <p:sp>
          <p:nvSpPr>
            <p:cNvPr id="8" name="Freeform 13">
              <a:extLst>
                <a:ext uri="{FF2B5EF4-FFF2-40B4-BE49-F238E27FC236}">
                  <a16:creationId xmlns:a16="http://schemas.microsoft.com/office/drawing/2014/main" id="{37460E80-CD07-413B-FB66-44FD87E49148}"/>
                </a:ext>
              </a:extLst>
            </p:cNvPr>
            <p:cNvSpPr/>
            <p:nvPr/>
          </p:nvSpPr>
          <p:spPr>
            <a:xfrm>
              <a:off x="0" y="0"/>
              <a:ext cx="7620000" cy="508000"/>
            </a:xfrm>
            <a:custGeom>
              <a:avLst/>
              <a:gdLst/>
              <a:ahLst/>
              <a:cxnLst/>
              <a:rect l="l" t="t" r="r" b="b"/>
              <a:pathLst>
                <a:path w="7620000" h="508000">
                  <a:moveTo>
                    <a:pt x="50800" y="0"/>
                  </a:moveTo>
                  <a:lnTo>
                    <a:pt x="7569200" y="0"/>
                  </a:lnTo>
                  <a:cubicBezTo>
                    <a:pt x="7597256" y="0"/>
                    <a:pt x="7620000" y="22744"/>
                    <a:pt x="7620000" y="50800"/>
                  </a:cubicBezTo>
                  <a:lnTo>
                    <a:pt x="7620000" y="457200"/>
                  </a:lnTo>
                  <a:cubicBezTo>
                    <a:pt x="7620000" y="485256"/>
                    <a:pt x="7597256" y="508000"/>
                    <a:pt x="7569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endParaRPr lang="en-EG" sz="2800"/>
            </a:p>
          </p:txBody>
        </p:sp>
        <p:sp>
          <p:nvSpPr>
            <p:cNvPr id="9" name="TextBox 14">
              <a:extLst>
                <a:ext uri="{FF2B5EF4-FFF2-40B4-BE49-F238E27FC236}">
                  <a16:creationId xmlns:a16="http://schemas.microsoft.com/office/drawing/2014/main" id="{DFD52C44-10BE-CF0C-58C5-FFE6D8E6747A}"/>
                </a:ext>
              </a:extLst>
            </p:cNvPr>
            <p:cNvSpPr txBox="1"/>
            <p:nvPr/>
          </p:nvSpPr>
          <p:spPr>
            <a:xfrm>
              <a:off x="0" y="-38100"/>
              <a:ext cx="7620000" cy="546100"/>
            </a:xfrm>
            <a:prstGeom prst="rect">
              <a:avLst/>
            </a:prstGeom>
          </p:spPr>
          <p:txBody>
            <a:bodyPr lIns="50800" tIns="50800" rIns="50800" bIns="50800" rtlCol="0" anchor="ctr"/>
            <a:lstStyle/>
            <a:p>
              <a:pPr algn="l">
                <a:lnSpc>
                  <a:spcPts val="1679"/>
                </a:lnSpc>
              </a:pPr>
              <a:endParaRPr sz="2800"/>
            </a:p>
          </p:txBody>
        </p:sp>
      </p:grpSp>
      <p:grpSp>
        <p:nvGrpSpPr>
          <p:cNvPr id="10" name="Group 15">
            <a:extLst>
              <a:ext uri="{FF2B5EF4-FFF2-40B4-BE49-F238E27FC236}">
                <a16:creationId xmlns:a16="http://schemas.microsoft.com/office/drawing/2014/main" id="{2CFF08C2-641B-2045-34F0-BA26B6597F3B}"/>
              </a:ext>
            </a:extLst>
          </p:cNvPr>
          <p:cNvGrpSpPr/>
          <p:nvPr/>
        </p:nvGrpSpPr>
        <p:grpSpPr>
          <a:xfrm>
            <a:off x="9607456" y="5393662"/>
            <a:ext cx="7620000" cy="381000"/>
            <a:chOff x="0" y="0"/>
            <a:chExt cx="10160000" cy="508000"/>
          </a:xfrm>
        </p:grpSpPr>
        <p:sp>
          <p:nvSpPr>
            <p:cNvPr id="11" name="Freeform 16">
              <a:extLst>
                <a:ext uri="{FF2B5EF4-FFF2-40B4-BE49-F238E27FC236}">
                  <a16:creationId xmlns:a16="http://schemas.microsoft.com/office/drawing/2014/main" id="{91AC7058-E865-8489-9589-6EC1FE03CCF6}"/>
                </a:ext>
              </a:extLst>
            </p:cNvPr>
            <p:cNvSpPr/>
            <p:nvPr/>
          </p:nvSpPr>
          <p:spPr>
            <a:xfrm>
              <a:off x="0" y="0"/>
              <a:ext cx="10160000" cy="508000"/>
            </a:xfrm>
            <a:custGeom>
              <a:avLst/>
              <a:gdLst/>
              <a:ahLst/>
              <a:cxnLst/>
              <a:rect l="l" t="t" r="r" b="b"/>
              <a:pathLst>
                <a:path w="10160000" h="508000">
                  <a:moveTo>
                    <a:pt x="50800" y="0"/>
                  </a:moveTo>
                  <a:lnTo>
                    <a:pt x="10109200" y="0"/>
                  </a:lnTo>
                  <a:cubicBezTo>
                    <a:pt x="10137256" y="0"/>
                    <a:pt x="10160000" y="22744"/>
                    <a:pt x="10160000" y="50800"/>
                  </a:cubicBezTo>
                  <a:lnTo>
                    <a:pt x="10160000" y="457200"/>
                  </a:lnTo>
                  <a:cubicBezTo>
                    <a:pt x="10160000" y="485256"/>
                    <a:pt x="10137256" y="508000"/>
                    <a:pt x="10109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endParaRPr lang="en-EG" sz="2800"/>
            </a:p>
          </p:txBody>
        </p:sp>
        <p:sp>
          <p:nvSpPr>
            <p:cNvPr id="12" name="TextBox 17">
              <a:extLst>
                <a:ext uri="{FF2B5EF4-FFF2-40B4-BE49-F238E27FC236}">
                  <a16:creationId xmlns:a16="http://schemas.microsoft.com/office/drawing/2014/main" id="{7DE2B838-BC9F-9116-84BE-1E7A713AC1EB}"/>
                </a:ext>
              </a:extLst>
            </p:cNvPr>
            <p:cNvSpPr txBox="1"/>
            <p:nvPr/>
          </p:nvSpPr>
          <p:spPr>
            <a:xfrm>
              <a:off x="0" y="-38100"/>
              <a:ext cx="10160000" cy="546100"/>
            </a:xfrm>
            <a:prstGeom prst="rect">
              <a:avLst/>
            </a:prstGeom>
          </p:spPr>
          <p:txBody>
            <a:bodyPr lIns="50800" tIns="50800" rIns="50800" bIns="50800" rtlCol="0" anchor="ctr"/>
            <a:lstStyle/>
            <a:p>
              <a:pPr algn="l">
                <a:lnSpc>
                  <a:spcPts val="1679"/>
                </a:lnSpc>
              </a:pPr>
              <a:endParaRPr sz="2800"/>
            </a:p>
          </p:txBody>
        </p:sp>
      </p:grpSp>
      <p:sp>
        <p:nvSpPr>
          <p:cNvPr id="13" name="TextBox 18">
            <a:extLst>
              <a:ext uri="{FF2B5EF4-FFF2-40B4-BE49-F238E27FC236}">
                <a16:creationId xmlns:a16="http://schemas.microsoft.com/office/drawing/2014/main" id="{65E073ED-10D8-01A7-00C3-53F8E554FC8F}"/>
              </a:ext>
            </a:extLst>
          </p:cNvPr>
          <p:cNvSpPr txBox="1"/>
          <p:nvPr/>
        </p:nvSpPr>
        <p:spPr>
          <a:xfrm>
            <a:off x="844456" y="5346037"/>
            <a:ext cx="2667000" cy="421874"/>
          </a:xfrm>
          <a:prstGeom prst="rect">
            <a:avLst/>
          </a:prstGeom>
        </p:spPr>
        <p:txBody>
          <a:bodyPr lIns="0" tIns="0" rIns="0" bIns="0" rtlCol="0" anchor="t">
            <a:spAutoFit/>
          </a:bodyPr>
          <a:lstStyle/>
          <a:p>
            <a:pPr marL="0" lvl="0" indent="0" algn="ctr">
              <a:lnSpc>
                <a:spcPts val="3522"/>
              </a:lnSpc>
              <a:spcBef>
                <a:spcPct val="0"/>
              </a:spcBef>
            </a:pPr>
            <a:r>
              <a:rPr lang="en-US" sz="2800" b="1" u="none" strike="noStrike">
                <a:solidFill>
                  <a:srgbClr val="00ADEE"/>
                </a:solidFill>
                <a:latin typeface="Alexandria Bold"/>
                <a:ea typeface="Alexandria Bold"/>
                <a:cs typeface="Alexandria Bold"/>
                <a:sym typeface="Alexandria Bold"/>
              </a:rPr>
              <a:t>Component</a:t>
            </a:r>
          </a:p>
        </p:txBody>
      </p:sp>
      <p:sp>
        <p:nvSpPr>
          <p:cNvPr id="14" name="TextBox 19">
            <a:extLst>
              <a:ext uri="{FF2B5EF4-FFF2-40B4-BE49-F238E27FC236}">
                <a16:creationId xmlns:a16="http://schemas.microsoft.com/office/drawing/2014/main" id="{1EB28552-9F50-9778-6515-AF017BF1E527}"/>
              </a:ext>
            </a:extLst>
          </p:cNvPr>
          <p:cNvSpPr txBox="1"/>
          <p:nvPr/>
        </p:nvSpPr>
        <p:spPr>
          <a:xfrm>
            <a:off x="3701956" y="5346037"/>
            <a:ext cx="5715000" cy="421874"/>
          </a:xfrm>
          <a:prstGeom prst="rect">
            <a:avLst/>
          </a:prstGeom>
        </p:spPr>
        <p:txBody>
          <a:bodyPr lIns="0" tIns="0" rIns="0" bIns="0" rtlCol="0" anchor="t">
            <a:spAutoFit/>
          </a:bodyPr>
          <a:lstStyle/>
          <a:p>
            <a:pPr marL="0" lvl="0" indent="0" algn="ctr">
              <a:lnSpc>
                <a:spcPts val="3522"/>
              </a:lnSpc>
              <a:spcBef>
                <a:spcPct val="0"/>
              </a:spcBef>
            </a:pPr>
            <a:r>
              <a:rPr lang="en-US" sz="2800" b="1" u="none" strike="noStrike">
                <a:solidFill>
                  <a:srgbClr val="00ADEE"/>
                </a:solidFill>
                <a:latin typeface="Alexandria Bold"/>
                <a:ea typeface="Alexandria Bold"/>
                <a:cs typeface="Alexandria Bold"/>
                <a:sym typeface="Alexandria Bold"/>
              </a:rPr>
              <a:t>Description</a:t>
            </a:r>
          </a:p>
        </p:txBody>
      </p:sp>
      <p:sp>
        <p:nvSpPr>
          <p:cNvPr id="15" name="TextBox 20">
            <a:extLst>
              <a:ext uri="{FF2B5EF4-FFF2-40B4-BE49-F238E27FC236}">
                <a16:creationId xmlns:a16="http://schemas.microsoft.com/office/drawing/2014/main" id="{20B2BB58-54DB-A22A-0BFF-4D616D0F6704}"/>
              </a:ext>
            </a:extLst>
          </p:cNvPr>
          <p:cNvSpPr txBox="1"/>
          <p:nvPr/>
        </p:nvSpPr>
        <p:spPr>
          <a:xfrm>
            <a:off x="9607456" y="5346037"/>
            <a:ext cx="7620000" cy="421874"/>
          </a:xfrm>
          <a:prstGeom prst="rect">
            <a:avLst/>
          </a:prstGeom>
        </p:spPr>
        <p:txBody>
          <a:bodyPr lIns="0" tIns="0" rIns="0" bIns="0" rtlCol="0" anchor="t">
            <a:spAutoFit/>
          </a:bodyPr>
          <a:lstStyle/>
          <a:p>
            <a:pPr marL="0" lvl="0" indent="0" algn="ctr">
              <a:lnSpc>
                <a:spcPts val="3522"/>
              </a:lnSpc>
              <a:spcBef>
                <a:spcPct val="0"/>
              </a:spcBef>
            </a:pPr>
            <a:r>
              <a:rPr lang="en-US" sz="2800" b="1" u="none" strike="noStrike">
                <a:solidFill>
                  <a:srgbClr val="00ADEE"/>
                </a:solidFill>
                <a:latin typeface="Alexandria Bold"/>
                <a:ea typeface="Alexandria Bold"/>
                <a:cs typeface="Alexandria Bold"/>
                <a:sym typeface="Alexandria Bold"/>
              </a:rPr>
              <a:t>Example</a:t>
            </a:r>
          </a:p>
        </p:txBody>
      </p:sp>
      <p:sp>
        <p:nvSpPr>
          <p:cNvPr id="16" name="TextBox 21">
            <a:extLst>
              <a:ext uri="{FF2B5EF4-FFF2-40B4-BE49-F238E27FC236}">
                <a16:creationId xmlns:a16="http://schemas.microsoft.com/office/drawing/2014/main" id="{3B1C8DA9-0103-74C8-8501-0F7E74A44496}"/>
              </a:ext>
            </a:extLst>
          </p:cNvPr>
          <p:cNvSpPr txBox="1"/>
          <p:nvPr/>
        </p:nvSpPr>
        <p:spPr>
          <a:xfrm>
            <a:off x="939706" y="5946112"/>
            <a:ext cx="2476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1A1A2E"/>
                </a:solidFill>
                <a:latin typeface="Alexandria"/>
                <a:ea typeface="Alexandria"/>
                <a:cs typeface="Alexandria"/>
                <a:sym typeface="Alexandria"/>
              </a:rPr>
              <a:t>Tables</a:t>
            </a:r>
          </a:p>
        </p:txBody>
      </p:sp>
      <p:sp>
        <p:nvSpPr>
          <p:cNvPr id="17" name="TextBox 22">
            <a:extLst>
              <a:ext uri="{FF2B5EF4-FFF2-40B4-BE49-F238E27FC236}">
                <a16:creationId xmlns:a16="http://schemas.microsoft.com/office/drawing/2014/main" id="{F31BE057-22EC-7A97-51F0-2F3201A00DCE}"/>
              </a:ext>
            </a:extLst>
          </p:cNvPr>
          <p:cNvSpPr txBox="1"/>
          <p:nvPr/>
        </p:nvSpPr>
        <p:spPr>
          <a:xfrm>
            <a:off x="3797206" y="5946112"/>
            <a:ext cx="5524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4A4A4A"/>
                </a:solidFill>
                <a:latin typeface="Alexandria"/>
                <a:ea typeface="Alexandria"/>
                <a:cs typeface="Alexandria"/>
                <a:sym typeface="Alexandria"/>
              </a:rPr>
              <a:t>Groups of related data</a:t>
            </a:r>
          </a:p>
        </p:txBody>
      </p:sp>
      <p:sp>
        <p:nvSpPr>
          <p:cNvPr id="18" name="TextBox 23">
            <a:extLst>
              <a:ext uri="{FF2B5EF4-FFF2-40B4-BE49-F238E27FC236}">
                <a16:creationId xmlns:a16="http://schemas.microsoft.com/office/drawing/2014/main" id="{51B44130-F5C5-F5C3-CE6A-88EA7E13E911}"/>
              </a:ext>
            </a:extLst>
          </p:cNvPr>
          <p:cNvSpPr txBox="1"/>
          <p:nvPr/>
        </p:nvSpPr>
        <p:spPr>
          <a:xfrm>
            <a:off x="9702706" y="5946112"/>
            <a:ext cx="7429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4A4A4A"/>
                </a:solidFill>
                <a:latin typeface="Alexandria"/>
                <a:ea typeface="Alexandria"/>
                <a:cs typeface="Alexandria"/>
                <a:sym typeface="Alexandria"/>
              </a:rPr>
              <a:t>Sales, Customers, Products</a:t>
            </a:r>
          </a:p>
        </p:txBody>
      </p:sp>
      <p:sp>
        <p:nvSpPr>
          <p:cNvPr id="19" name="AutoShape 24">
            <a:extLst>
              <a:ext uri="{FF2B5EF4-FFF2-40B4-BE49-F238E27FC236}">
                <a16:creationId xmlns:a16="http://schemas.microsoft.com/office/drawing/2014/main" id="{A63AE614-0185-152E-68E7-65629557DE40}"/>
              </a:ext>
            </a:extLst>
          </p:cNvPr>
          <p:cNvSpPr/>
          <p:nvPr/>
        </p:nvSpPr>
        <p:spPr>
          <a:xfrm>
            <a:off x="844456" y="6443547"/>
            <a:ext cx="16383000" cy="0"/>
          </a:xfrm>
          <a:prstGeom prst="line">
            <a:avLst/>
          </a:prstGeom>
          <a:ln w="9525" cap="flat">
            <a:solidFill>
              <a:srgbClr val="E0E0E0"/>
            </a:solidFill>
            <a:prstDash val="solid"/>
            <a:headEnd type="none" w="sm" len="sm"/>
            <a:tailEnd type="none" w="sm" len="sm"/>
          </a:ln>
        </p:spPr>
        <p:txBody>
          <a:bodyPr/>
          <a:lstStyle/>
          <a:p>
            <a:endParaRPr lang="en-EG" sz="2800"/>
          </a:p>
        </p:txBody>
      </p:sp>
      <p:sp>
        <p:nvSpPr>
          <p:cNvPr id="20" name="TextBox 25">
            <a:extLst>
              <a:ext uri="{FF2B5EF4-FFF2-40B4-BE49-F238E27FC236}">
                <a16:creationId xmlns:a16="http://schemas.microsoft.com/office/drawing/2014/main" id="{A3C11F02-860A-3AAB-E76A-9D49587E52B5}"/>
              </a:ext>
            </a:extLst>
          </p:cNvPr>
          <p:cNvSpPr txBox="1"/>
          <p:nvPr/>
        </p:nvSpPr>
        <p:spPr>
          <a:xfrm>
            <a:off x="939706" y="6519747"/>
            <a:ext cx="2476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dirty="0">
                <a:solidFill>
                  <a:srgbClr val="1A1A2E"/>
                </a:solidFill>
                <a:latin typeface="Alexandria"/>
                <a:ea typeface="Alexandria"/>
                <a:cs typeface="Alexandria"/>
                <a:sym typeface="Alexandria"/>
              </a:rPr>
              <a:t>Columns</a:t>
            </a:r>
          </a:p>
        </p:txBody>
      </p:sp>
      <p:sp>
        <p:nvSpPr>
          <p:cNvPr id="21" name="TextBox 26">
            <a:extLst>
              <a:ext uri="{FF2B5EF4-FFF2-40B4-BE49-F238E27FC236}">
                <a16:creationId xmlns:a16="http://schemas.microsoft.com/office/drawing/2014/main" id="{3C3F9CFD-749F-A656-53E0-9C2F0DA24674}"/>
              </a:ext>
            </a:extLst>
          </p:cNvPr>
          <p:cNvSpPr txBox="1"/>
          <p:nvPr/>
        </p:nvSpPr>
        <p:spPr>
          <a:xfrm>
            <a:off x="3797206" y="6519747"/>
            <a:ext cx="5524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4A4A4A"/>
                </a:solidFill>
                <a:latin typeface="Alexandria"/>
                <a:ea typeface="Alexandria"/>
                <a:cs typeface="Alexandria"/>
                <a:sym typeface="Alexandria"/>
              </a:rPr>
              <a:t>Fields inside each table</a:t>
            </a:r>
          </a:p>
        </p:txBody>
      </p:sp>
      <p:sp>
        <p:nvSpPr>
          <p:cNvPr id="22" name="TextBox 27">
            <a:extLst>
              <a:ext uri="{FF2B5EF4-FFF2-40B4-BE49-F238E27FC236}">
                <a16:creationId xmlns:a16="http://schemas.microsoft.com/office/drawing/2014/main" id="{A85412C8-7D39-3F41-100C-E2574CE91B41}"/>
              </a:ext>
            </a:extLst>
          </p:cNvPr>
          <p:cNvSpPr txBox="1"/>
          <p:nvPr/>
        </p:nvSpPr>
        <p:spPr>
          <a:xfrm>
            <a:off x="9702706" y="6519747"/>
            <a:ext cx="7429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4A4A4A"/>
                </a:solidFill>
                <a:latin typeface="Alexandria"/>
                <a:ea typeface="Alexandria"/>
                <a:cs typeface="Alexandria"/>
                <a:sym typeface="Alexandria"/>
              </a:rPr>
              <a:t>Customer ID, Product Name, Revenue</a:t>
            </a:r>
          </a:p>
        </p:txBody>
      </p:sp>
      <p:sp>
        <p:nvSpPr>
          <p:cNvPr id="29" name="AutoShape 28">
            <a:extLst>
              <a:ext uri="{FF2B5EF4-FFF2-40B4-BE49-F238E27FC236}">
                <a16:creationId xmlns:a16="http://schemas.microsoft.com/office/drawing/2014/main" id="{537AA49C-06BA-3B57-4257-7113DF0A61E1}"/>
              </a:ext>
            </a:extLst>
          </p:cNvPr>
          <p:cNvSpPr/>
          <p:nvPr/>
        </p:nvSpPr>
        <p:spPr>
          <a:xfrm>
            <a:off x="844456" y="6872172"/>
            <a:ext cx="16383000" cy="0"/>
          </a:xfrm>
          <a:prstGeom prst="line">
            <a:avLst/>
          </a:prstGeom>
          <a:ln w="9525" cap="flat">
            <a:solidFill>
              <a:srgbClr val="E0E0E0"/>
            </a:solidFill>
            <a:prstDash val="solid"/>
            <a:headEnd type="none" w="sm" len="sm"/>
            <a:tailEnd type="none" w="sm" len="sm"/>
          </a:ln>
        </p:spPr>
        <p:txBody>
          <a:bodyPr/>
          <a:lstStyle/>
          <a:p>
            <a:endParaRPr lang="en-EG" sz="2800"/>
          </a:p>
        </p:txBody>
      </p:sp>
      <p:sp>
        <p:nvSpPr>
          <p:cNvPr id="30" name="TextBox 29">
            <a:extLst>
              <a:ext uri="{FF2B5EF4-FFF2-40B4-BE49-F238E27FC236}">
                <a16:creationId xmlns:a16="http://schemas.microsoft.com/office/drawing/2014/main" id="{136EF196-C21D-0992-75CA-D878764FB1A6}"/>
              </a:ext>
            </a:extLst>
          </p:cNvPr>
          <p:cNvSpPr txBox="1"/>
          <p:nvPr/>
        </p:nvSpPr>
        <p:spPr>
          <a:xfrm>
            <a:off x="939706" y="7100772"/>
            <a:ext cx="2476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1A1A2E"/>
                </a:solidFill>
                <a:latin typeface="Alexandria"/>
                <a:ea typeface="Alexandria"/>
                <a:cs typeface="Alexandria"/>
                <a:sym typeface="Alexandria"/>
              </a:rPr>
              <a:t>Relationships</a:t>
            </a:r>
          </a:p>
        </p:txBody>
      </p:sp>
      <p:sp>
        <p:nvSpPr>
          <p:cNvPr id="31" name="TextBox 30">
            <a:extLst>
              <a:ext uri="{FF2B5EF4-FFF2-40B4-BE49-F238E27FC236}">
                <a16:creationId xmlns:a16="http://schemas.microsoft.com/office/drawing/2014/main" id="{9E889EB2-7E8A-03E6-41AC-307A723839BE}"/>
              </a:ext>
            </a:extLst>
          </p:cNvPr>
          <p:cNvSpPr txBox="1"/>
          <p:nvPr/>
        </p:nvSpPr>
        <p:spPr>
          <a:xfrm>
            <a:off x="3797206" y="7100772"/>
            <a:ext cx="5524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4A4A4A"/>
                </a:solidFill>
                <a:latin typeface="Alexandria"/>
                <a:ea typeface="Alexandria"/>
                <a:cs typeface="Alexandria"/>
                <a:sym typeface="Alexandria"/>
              </a:rPr>
              <a:t>Links between tables</a:t>
            </a:r>
          </a:p>
        </p:txBody>
      </p:sp>
      <p:sp>
        <p:nvSpPr>
          <p:cNvPr id="33" name="AutoShape 32">
            <a:extLst>
              <a:ext uri="{FF2B5EF4-FFF2-40B4-BE49-F238E27FC236}">
                <a16:creationId xmlns:a16="http://schemas.microsoft.com/office/drawing/2014/main" id="{45056A39-1DEB-9BD4-A219-62FE093E4EBC}"/>
              </a:ext>
            </a:extLst>
          </p:cNvPr>
          <p:cNvSpPr/>
          <p:nvPr/>
        </p:nvSpPr>
        <p:spPr>
          <a:xfrm>
            <a:off x="844456" y="7605597"/>
            <a:ext cx="16383000" cy="0"/>
          </a:xfrm>
          <a:prstGeom prst="line">
            <a:avLst/>
          </a:prstGeom>
          <a:ln w="9525" cap="flat">
            <a:solidFill>
              <a:srgbClr val="E0E0E0"/>
            </a:solidFill>
            <a:prstDash val="solid"/>
            <a:headEnd type="none" w="sm" len="sm"/>
            <a:tailEnd type="none" w="sm" len="sm"/>
          </a:ln>
        </p:spPr>
        <p:txBody>
          <a:bodyPr/>
          <a:lstStyle/>
          <a:p>
            <a:endParaRPr lang="en-EG" sz="2800"/>
          </a:p>
        </p:txBody>
      </p:sp>
      <p:sp>
        <p:nvSpPr>
          <p:cNvPr id="34" name="TextBox 33">
            <a:extLst>
              <a:ext uri="{FF2B5EF4-FFF2-40B4-BE49-F238E27FC236}">
                <a16:creationId xmlns:a16="http://schemas.microsoft.com/office/drawing/2014/main" id="{082D51CD-D539-E366-9CB0-078CE82BFEC7}"/>
              </a:ext>
            </a:extLst>
          </p:cNvPr>
          <p:cNvSpPr txBox="1"/>
          <p:nvPr/>
        </p:nvSpPr>
        <p:spPr>
          <a:xfrm>
            <a:off x="939706" y="7681797"/>
            <a:ext cx="2476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1A1A2E"/>
                </a:solidFill>
                <a:latin typeface="Alexandria"/>
                <a:ea typeface="Alexandria"/>
                <a:cs typeface="Alexandria"/>
                <a:sym typeface="Alexandria"/>
              </a:rPr>
              <a:t>Measures</a:t>
            </a:r>
          </a:p>
        </p:txBody>
      </p:sp>
      <p:sp>
        <p:nvSpPr>
          <p:cNvPr id="35" name="TextBox 34">
            <a:extLst>
              <a:ext uri="{FF2B5EF4-FFF2-40B4-BE49-F238E27FC236}">
                <a16:creationId xmlns:a16="http://schemas.microsoft.com/office/drawing/2014/main" id="{D1AF5B6E-1BEA-66AF-7486-A461B74AB2A5}"/>
              </a:ext>
            </a:extLst>
          </p:cNvPr>
          <p:cNvSpPr txBox="1"/>
          <p:nvPr/>
        </p:nvSpPr>
        <p:spPr>
          <a:xfrm>
            <a:off x="3797206" y="7681797"/>
            <a:ext cx="5524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4A4A4A"/>
                </a:solidFill>
                <a:latin typeface="Alexandria"/>
                <a:ea typeface="Alexandria"/>
                <a:cs typeface="Alexandria"/>
                <a:sym typeface="Alexandria"/>
              </a:rPr>
              <a:t>Calculations used in reports</a:t>
            </a:r>
          </a:p>
        </p:txBody>
      </p:sp>
      <p:sp>
        <p:nvSpPr>
          <p:cNvPr id="36" name="TextBox 35">
            <a:extLst>
              <a:ext uri="{FF2B5EF4-FFF2-40B4-BE49-F238E27FC236}">
                <a16:creationId xmlns:a16="http://schemas.microsoft.com/office/drawing/2014/main" id="{1A293D19-2A29-7131-8DD8-C5FE16954BC5}"/>
              </a:ext>
            </a:extLst>
          </p:cNvPr>
          <p:cNvSpPr txBox="1"/>
          <p:nvPr/>
        </p:nvSpPr>
        <p:spPr>
          <a:xfrm>
            <a:off x="9702706" y="7681797"/>
            <a:ext cx="742950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4A4A4A"/>
                </a:solidFill>
                <a:latin typeface="Alexandria"/>
                <a:ea typeface="Alexandria"/>
                <a:cs typeface="Alexandria"/>
                <a:sym typeface="Alexandria"/>
              </a:rPr>
              <a:t>Total Revenue, Total Profit, Profit Margin</a:t>
            </a:r>
          </a:p>
        </p:txBody>
      </p:sp>
    </p:spTree>
    <p:custDataLst>
      <p:tags r:id="rId1"/>
    </p:custDataLst>
    <p:extLst>
      <p:ext uri="{BB962C8B-B14F-4D97-AF65-F5344CB8AC3E}">
        <p14:creationId xmlns:p14="http://schemas.microsoft.com/office/powerpoint/2010/main" val="2979008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9900C-1B3D-6E12-AFA6-FE2DFFF8E985}"/>
            </a:ext>
          </a:extLst>
        </p:cNvPr>
        <p:cNvGrpSpPr/>
        <p:nvPr/>
      </p:nvGrpSpPr>
      <p:grpSpPr>
        <a:xfrm>
          <a:off x="0" y="0"/>
          <a:ext cx="0" cy="0"/>
          <a:chOff x="0" y="0"/>
          <a:chExt cx="0" cy="0"/>
        </a:xfrm>
      </p:grpSpPr>
      <p:sp>
        <p:nvSpPr>
          <p:cNvPr id="3" name="Freeform 2">
            <a:extLst>
              <a:ext uri="{FF2B5EF4-FFF2-40B4-BE49-F238E27FC236}">
                <a16:creationId xmlns:a16="http://schemas.microsoft.com/office/drawing/2014/main" id="{81235FB6-2391-3C04-C88C-74D12F3E9FA4}"/>
              </a:ext>
            </a:extLst>
          </p:cNvPr>
          <p:cNvSpPr/>
          <p:nvPr/>
        </p:nvSpPr>
        <p:spPr>
          <a:xfrm>
            <a:off x="0" y="31208"/>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dirty="0"/>
          </a:p>
        </p:txBody>
      </p:sp>
      <p:pic>
        <p:nvPicPr>
          <p:cNvPr id="4" name="Graphic 21">
            <a:extLst>
              <a:ext uri="{FF2B5EF4-FFF2-40B4-BE49-F238E27FC236}">
                <a16:creationId xmlns:a16="http://schemas.microsoft.com/office/drawing/2014/main" id="{36EED364-EC63-DA58-46F3-73E0AB99FD4F}"/>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F385B817-4402-358D-7FBD-9D2FC21945BB}"/>
              </a:ext>
            </a:extLst>
          </p:cNvPr>
          <p:cNvSpPr txBox="1"/>
          <p:nvPr/>
        </p:nvSpPr>
        <p:spPr>
          <a:xfrm>
            <a:off x="17559776" y="9886460"/>
            <a:ext cx="416212" cy="369332"/>
          </a:xfrm>
          <a:prstGeom prst="rect">
            <a:avLst/>
          </a:prstGeom>
          <a:noFill/>
        </p:spPr>
        <p:txBody>
          <a:bodyPr wrap="square" rtlCol="0">
            <a:spAutoFit/>
          </a:bodyPr>
          <a:lstStyle/>
          <a:p>
            <a:fld id="{1C176735-8790-2647-8A20-9BF96FB544F7}" type="slidenum">
              <a:rPr lang="en-EG" smtClean="0"/>
              <a:t>11</a:t>
            </a:fld>
            <a:endParaRPr lang="en-EG" dirty="0"/>
          </a:p>
        </p:txBody>
      </p:sp>
      <p:sp>
        <p:nvSpPr>
          <p:cNvPr id="64" name="TextBox 5">
            <a:extLst>
              <a:ext uri="{FF2B5EF4-FFF2-40B4-BE49-F238E27FC236}">
                <a16:creationId xmlns:a16="http://schemas.microsoft.com/office/drawing/2014/main" id="{50502959-18D2-8EDC-C1C6-0FD80D02B94F}"/>
              </a:ext>
            </a:extLst>
          </p:cNvPr>
          <p:cNvSpPr txBox="1"/>
          <p:nvPr/>
        </p:nvSpPr>
        <p:spPr>
          <a:xfrm>
            <a:off x="952500" y="721388"/>
            <a:ext cx="13242878" cy="1590179"/>
          </a:xfrm>
          <a:prstGeom prst="rect">
            <a:avLst/>
          </a:prstGeom>
        </p:spPr>
        <p:txBody>
          <a:bodyPr wrap="square"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Why One Big Table is Not Always Best</a:t>
            </a:r>
          </a:p>
          <a:p>
            <a:pPr lvl="0">
              <a:lnSpc>
                <a:spcPts val="6222"/>
              </a:lnSpc>
              <a:spcBef>
                <a:spcPct val="0"/>
              </a:spcBef>
            </a:pPr>
            <a:endParaRPr lang="en-US" sz="5400" dirty="0">
              <a:solidFill>
                <a:srgbClr val="1A1A2E"/>
              </a:solidFill>
              <a:latin typeface="Alexandria"/>
              <a:ea typeface="Alexandria"/>
              <a:cs typeface="Alexandria"/>
              <a:sym typeface="Alexandria"/>
            </a:endParaRPr>
          </a:p>
        </p:txBody>
      </p:sp>
      <p:sp>
        <p:nvSpPr>
          <p:cNvPr id="65" name="TextBox 6">
            <a:extLst>
              <a:ext uri="{FF2B5EF4-FFF2-40B4-BE49-F238E27FC236}">
                <a16:creationId xmlns:a16="http://schemas.microsoft.com/office/drawing/2014/main" id="{44FD3159-608F-2EC0-1B3B-AEE4131343BD}"/>
              </a:ext>
            </a:extLst>
          </p:cNvPr>
          <p:cNvSpPr txBox="1"/>
          <p:nvPr/>
        </p:nvSpPr>
        <p:spPr>
          <a:xfrm>
            <a:off x="860378" y="1562100"/>
            <a:ext cx="13335000" cy="397545"/>
          </a:xfrm>
          <a:prstGeom prst="rect">
            <a:avLst/>
          </a:prstGeom>
        </p:spPr>
        <p:txBody>
          <a:bodyPr lIns="0" tIns="0" rIns="0" bIns="0" rtlCol="0" anchor="t">
            <a:spAutoFit/>
          </a:bodyPr>
          <a:lstStyle/>
          <a:p>
            <a:pPr lvl="0">
              <a:lnSpc>
                <a:spcPts val="3079"/>
              </a:lnSpc>
              <a:spcBef>
                <a:spcPct val="0"/>
              </a:spcBef>
            </a:pPr>
            <a:r>
              <a:rPr lang="en-US" sz="2800" dirty="0">
                <a:solidFill>
                  <a:srgbClr val="00ADEE"/>
                </a:solidFill>
                <a:latin typeface="Alexandria"/>
                <a:ea typeface="Alexandria"/>
                <a:cs typeface="Alexandria"/>
                <a:sym typeface="Alexandria"/>
              </a:rPr>
              <a:t>The Problem with Combining Everything into One Table</a:t>
            </a:r>
          </a:p>
        </p:txBody>
      </p:sp>
      <p:sp>
        <p:nvSpPr>
          <p:cNvPr id="23" name="TextBox 31">
            <a:extLst>
              <a:ext uri="{FF2B5EF4-FFF2-40B4-BE49-F238E27FC236}">
                <a16:creationId xmlns:a16="http://schemas.microsoft.com/office/drawing/2014/main" id="{3C94FCD4-BBC5-52D5-4241-4889917AA267}"/>
              </a:ext>
            </a:extLst>
          </p:cNvPr>
          <p:cNvSpPr txBox="1"/>
          <p:nvPr/>
        </p:nvSpPr>
        <p:spPr>
          <a:xfrm>
            <a:off x="952500" y="3695700"/>
            <a:ext cx="8054413" cy="329193"/>
          </a:xfrm>
          <a:prstGeom prst="rect">
            <a:avLst/>
          </a:prstGeom>
        </p:spPr>
        <p:txBody>
          <a:bodyPr wrap="square" lIns="0" tIns="0" rIns="0" bIns="0" rtlCol="0" anchor="t">
            <a:spAutoFit/>
          </a:bodyPr>
          <a:lstStyle/>
          <a:p>
            <a:pPr lvl="0">
              <a:lnSpc>
                <a:spcPts val="2520"/>
              </a:lnSpc>
              <a:spcBef>
                <a:spcPct val="0"/>
              </a:spcBef>
            </a:pPr>
            <a:r>
              <a:rPr lang="en-US" sz="2800" b="1" dirty="0">
                <a:solidFill>
                  <a:srgbClr val="1A1A2E"/>
                </a:solidFill>
                <a:latin typeface="Alexandria Bold"/>
                <a:ea typeface="Alexandria Bold"/>
                <a:cs typeface="Alexandria Bold"/>
                <a:sym typeface="Alexandria Bold"/>
              </a:rPr>
              <a:t>One Big Table vs Connected Tables</a:t>
            </a:r>
          </a:p>
        </p:txBody>
      </p:sp>
      <p:grpSp>
        <p:nvGrpSpPr>
          <p:cNvPr id="25" name="Group 34">
            <a:extLst>
              <a:ext uri="{FF2B5EF4-FFF2-40B4-BE49-F238E27FC236}">
                <a16:creationId xmlns:a16="http://schemas.microsoft.com/office/drawing/2014/main" id="{2A46CA22-38F9-35E4-A435-10E0BFECA08F}"/>
              </a:ext>
            </a:extLst>
          </p:cNvPr>
          <p:cNvGrpSpPr/>
          <p:nvPr/>
        </p:nvGrpSpPr>
        <p:grpSpPr>
          <a:xfrm>
            <a:off x="860378" y="9128079"/>
            <a:ext cx="16383000" cy="968421"/>
            <a:chOff x="0" y="0"/>
            <a:chExt cx="21844000" cy="889000"/>
          </a:xfrm>
        </p:grpSpPr>
        <p:sp>
          <p:nvSpPr>
            <p:cNvPr id="26" name="Freeform 35">
              <a:extLst>
                <a:ext uri="{FF2B5EF4-FFF2-40B4-BE49-F238E27FC236}">
                  <a16:creationId xmlns:a16="http://schemas.microsoft.com/office/drawing/2014/main" id="{B9FDB86A-09ED-4E89-2C18-56D5F70B6B80}"/>
                </a:ext>
              </a:extLst>
            </p:cNvPr>
            <p:cNvSpPr/>
            <p:nvPr/>
          </p:nvSpPr>
          <p:spPr>
            <a:xfrm>
              <a:off x="0" y="0"/>
              <a:ext cx="21844000" cy="889000"/>
            </a:xfrm>
            <a:custGeom>
              <a:avLst/>
              <a:gdLst/>
              <a:ahLst/>
              <a:cxnLst/>
              <a:rect l="l" t="t" r="r" b="b"/>
              <a:pathLst>
                <a:path w="21844000" h="889000">
                  <a:moveTo>
                    <a:pt x="88900" y="0"/>
                  </a:moveTo>
                  <a:lnTo>
                    <a:pt x="21755100" y="0"/>
                  </a:lnTo>
                  <a:cubicBezTo>
                    <a:pt x="21804198" y="0"/>
                    <a:pt x="21844000" y="39802"/>
                    <a:pt x="21844000" y="88900"/>
                  </a:cubicBezTo>
                  <a:lnTo>
                    <a:pt x="21844000" y="800100"/>
                  </a:lnTo>
                  <a:cubicBezTo>
                    <a:pt x="21844000" y="849198"/>
                    <a:pt x="21804198" y="889000"/>
                    <a:pt x="21755100" y="889000"/>
                  </a:cubicBezTo>
                  <a:lnTo>
                    <a:pt x="88900" y="889000"/>
                  </a:lnTo>
                  <a:cubicBezTo>
                    <a:pt x="39802" y="889000"/>
                    <a:pt x="0" y="849198"/>
                    <a:pt x="0" y="800100"/>
                  </a:cubicBezTo>
                  <a:lnTo>
                    <a:pt x="0" y="88900"/>
                  </a:lnTo>
                  <a:cubicBezTo>
                    <a:pt x="0" y="39802"/>
                    <a:pt x="39802" y="0"/>
                    <a:pt x="88900" y="0"/>
                  </a:cubicBezTo>
                  <a:close/>
                </a:path>
              </a:pathLst>
            </a:custGeom>
            <a:solidFill>
              <a:srgbClr val="E8F8FF"/>
            </a:solidFill>
          </p:spPr>
          <p:txBody>
            <a:bodyPr/>
            <a:lstStyle/>
            <a:p>
              <a:endParaRPr lang="en-EG" sz="2800"/>
            </a:p>
          </p:txBody>
        </p:sp>
        <p:sp>
          <p:nvSpPr>
            <p:cNvPr id="27" name="TextBox 36">
              <a:extLst>
                <a:ext uri="{FF2B5EF4-FFF2-40B4-BE49-F238E27FC236}">
                  <a16:creationId xmlns:a16="http://schemas.microsoft.com/office/drawing/2014/main" id="{222CED78-D009-4A25-B122-162EA37CC3CC}"/>
                </a:ext>
              </a:extLst>
            </p:cNvPr>
            <p:cNvSpPr txBox="1"/>
            <p:nvPr/>
          </p:nvSpPr>
          <p:spPr>
            <a:xfrm>
              <a:off x="0" y="-38100"/>
              <a:ext cx="21844000" cy="927100"/>
            </a:xfrm>
            <a:prstGeom prst="rect">
              <a:avLst/>
            </a:prstGeom>
          </p:spPr>
          <p:txBody>
            <a:bodyPr lIns="50800" tIns="50800" rIns="50800" bIns="50800" rtlCol="0" anchor="ctr"/>
            <a:lstStyle/>
            <a:p>
              <a:pPr algn="l">
                <a:lnSpc>
                  <a:spcPts val="1679"/>
                </a:lnSpc>
              </a:pPr>
              <a:endParaRPr sz="2800"/>
            </a:p>
          </p:txBody>
        </p:sp>
      </p:grpSp>
      <p:sp>
        <p:nvSpPr>
          <p:cNvPr id="28" name="TextBox 37">
            <a:extLst>
              <a:ext uri="{FF2B5EF4-FFF2-40B4-BE49-F238E27FC236}">
                <a16:creationId xmlns:a16="http://schemas.microsoft.com/office/drawing/2014/main" id="{2FC649FD-B3C9-7A46-5AE7-81E94BA236C8}"/>
              </a:ext>
            </a:extLst>
          </p:cNvPr>
          <p:cNvSpPr txBox="1"/>
          <p:nvPr/>
        </p:nvSpPr>
        <p:spPr>
          <a:xfrm>
            <a:off x="1050878" y="9536212"/>
            <a:ext cx="16002000" cy="582467"/>
          </a:xfrm>
          <a:prstGeom prst="rect">
            <a:avLst/>
          </a:prstGeom>
        </p:spPr>
        <p:txBody>
          <a:bodyPr lIns="0" tIns="0" rIns="0" bIns="0" rtlCol="0" anchor="t">
            <a:spAutoFit/>
          </a:bodyPr>
          <a:lstStyle/>
          <a:p>
            <a:pPr lvl="0" algn="ctr">
              <a:lnSpc>
                <a:spcPts val="2239"/>
              </a:lnSpc>
              <a:spcBef>
                <a:spcPct val="0"/>
              </a:spcBef>
            </a:pPr>
            <a:r>
              <a:rPr lang="en-US" sz="2800" dirty="0">
                <a:solidFill>
                  <a:srgbClr val="1A1A2E"/>
                </a:solidFill>
                <a:latin typeface="Alexandria"/>
                <a:ea typeface="Alexandria"/>
                <a:cs typeface="Alexandria"/>
                <a:sym typeface="Alexandria"/>
              </a:rPr>
              <a:t>A good data model reduces duplication, improves accuracy, and makes reports easier to maintain.</a:t>
            </a:r>
            <a:endParaRPr lang="en-US" sz="2800" u="none" strike="noStrike" dirty="0">
              <a:solidFill>
                <a:srgbClr val="1A1A2E"/>
              </a:solidFill>
              <a:latin typeface="Alexandria"/>
              <a:ea typeface="Alexandria"/>
              <a:cs typeface="Alexandria"/>
              <a:sym typeface="Alexandria"/>
            </a:endParaRPr>
          </a:p>
        </p:txBody>
      </p:sp>
      <p:sp>
        <p:nvSpPr>
          <p:cNvPr id="83" name="TextBox 32">
            <a:extLst>
              <a:ext uri="{FF2B5EF4-FFF2-40B4-BE49-F238E27FC236}">
                <a16:creationId xmlns:a16="http://schemas.microsoft.com/office/drawing/2014/main" id="{2589807F-B96C-D8A7-25CE-A02ADF340165}"/>
              </a:ext>
            </a:extLst>
          </p:cNvPr>
          <p:cNvSpPr txBox="1"/>
          <p:nvPr/>
        </p:nvSpPr>
        <p:spPr>
          <a:xfrm>
            <a:off x="860378" y="2070259"/>
            <a:ext cx="16383000" cy="1219821"/>
          </a:xfrm>
          <a:prstGeom prst="rect">
            <a:avLst/>
          </a:prstGeom>
        </p:spPr>
        <p:txBody>
          <a:bodyPr lIns="0" tIns="0" rIns="0" bIns="0" rtlCol="0" anchor="t">
            <a:spAutoFit/>
          </a:bodyPr>
          <a:lstStyle/>
          <a:p>
            <a:pPr lvl="0">
              <a:lnSpc>
                <a:spcPct val="150000"/>
              </a:lnSpc>
              <a:spcBef>
                <a:spcPct val="0"/>
              </a:spcBef>
            </a:pPr>
            <a:r>
              <a:rPr lang="en-US" sz="2800" dirty="0">
                <a:solidFill>
                  <a:srgbClr val="4A4A4A"/>
                </a:solidFill>
                <a:latin typeface="Alexandria"/>
                <a:ea typeface="Alexandria"/>
                <a:cs typeface="Alexandria"/>
                <a:sym typeface="Alexandria"/>
              </a:rPr>
              <a:t>Many beginners try to put all data into one large table. While this may seem simple at first, it can create reporting and maintenance problems.</a:t>
            </a:r>
          </a:p>
        </p:txBody>
      </p:sp>
      <p:grpSp>
        <p:nvGrpSpPr>
          <p:cNvPr id="24" name="Group 9">
            <a:extLst>
              <a:ext uri="{FF2B5EF4-FFF2-40B4-BE49-F238E27FC236}">
                <a16:creationId xmlns:a16="http://schemas.microsoft.com/office/drawing/2014/main" id="{54854D5D-F85F-B50B-9381-0D65DBFF1C5D}"/>
              </a:ext>
            </a:extLst>
          </p:cNvPr>
          <p:cNvGrpSpPr/>
          <p:nvPr/>
        </p:nvGrpSpPr>
        <p:grpSpPr>
          <a:xfrm>
            <a:off x="885778" y="4333645"/>
            <a:ext cx="8191500" cy="381000"/>
            <a:chOff x="0" y="0"/>
            <a:chExt cx="10922000" cy="508000"/>
          </a:xfrm>
        </p:grpSpPr>
        <p:sp>
          <p:nvSpPr>
            <p:cNvPr id="32" name="Freeform 10">
              <a:extLst>
                <a:ext uri="{FF2B5EF4-FFF2-40B4-BE49-F238E27FC236}">
                  <a16:creationId xmlns:a16="http://schemas.microsoft.com/office/drawing/2014/main" id="{F970D691-4DC4-8406-7294-8A956D0CE55C}"/>
                </a:ext>
              </a:extLst>
            </p:cNvPr>
            <p:cNvSpPr/>
            <p:nvPr/>
          </p:nvSpPr>
          <p:spPr>
            <a:xfrm>
              <a:off x="0" y="0"/>
              <a:ext cx="10922000" cy="508000"/>
            </a:xfrm>
            <a:custGeom>
              <a:avLst/>
              <a:gdLst/>
              <a:ahLst/>
              <a:cxnLst/>
              <a:rect l="l" t="t" r="r" b="b"/>
              <a:pathLst>
                <a:path w="10922000" h="508000">
                  <a:moveTo>
                    <a:pt x="50800" y="0"/>
                  </a:moveTo>
                  <a:lnTo>
                    <a:pt x="10871200" y="0"/>
                  </a:lnTo>
                  <a:cubicBezTo>
                    <a:pt x="10899256" y="0"/>
                    <a:pt x="10922000" y="22744"/>
                    <a:pt x="10922000" y="50800"/>
                  </a:cubicBezTo>
                  <a:lnTo>
                    <a:pt x="10922000" y="457200"/>
                  </a:lnTo>
                  <a:cubicBezTo>
                    <a:pt x="10922000" y="485256"/>
                    <a:pt x="10899256" y="508000"/>
                    <a:pt x="10871200" y="508000"/>
                  </a:cubicBezTo>
                  <a:lnTo>
                    <a:pt x="50800" y="508000"/>
                  </a:lnTo>
                  <a:cubicBezTo>
                    <a:pt x="22744" y="508000"/>
                    <a:pt x="0" y="485256"/>
                    <a:pt x="0" y="457200"/>
                  </a:cubicBezTo>
                  <a:lnTo>
                    <a:pt x="0" y="50800"/>
                  </a:lnTo>
                  <a:cubicBezTo>
                    <a:pt x="0" y="22744"/>
                    <a:pt x="22744" y="0"/>
                    <a:pt x="50800" y="0"/>
                  </a:cubicBezTo>
                  <a:close/>
                </a:path>
              </a:pathLst>
            </a:custGeom>
            <a:solidFill>
              <a:srgbClr val="F5F5F5"/>
            </a:solidFill>
          </p:spPr>
          <p:txBody>
            <a:bodyPr/>
            <a:lstStyle/>
            <a:p>
              <a:pPr>
                <a:lnSpc>
                  <a:spcPct val="150000"/>
                </a:lnSpc>
              </a:pPr>
              <a:endParaRPr lang="en-EG" sz="2800"/>
            </a:p>
          </p:txBody>
        </p:sp>
        <p:sp>
          <p:nvSpPr>
            <p:cNvPr id="37" name="TextBox 11">
              <a:extLst>
                <a:ext uri="{FF2B5EF4-FFF2-40B4-BE49-F238E27FC236}">
                  <a16:creationId xmlns:a16="http://schemas.microsoft.com/office/drawing/2014/main" id="{4580EFE9-81ED-52FB-A8CE-BF8E340EEADA}"/>
                </a:ext>
              </a:extLst>
            </p:cNvPr>
            <p:cNvSpPr txBox="1"/>
            <p:nvPr/>
          </p:nvSpPr>
          <p:spPr>
            <a:xfrm>
              <a:off x="0" y="-38100"/>
              <a:ext cx="10922000" cy="546100"/>
            </a:xfrm>
            <a:prstGeom prst="rect">
              <a:avLst/>
            </a:prstGeom>
          </p:spPr>
          <p:txBody>
            <a:bodyPr lIns="50800" tIns="50800" rIns="50800" bIns="50800" rtlCol="0" anchor="ctr"/>
            <a:lstStyle/>
            <a:p>
              <a:pPr algn="l">
                <a:lnSpc>
                  <a:spcPct val="150000"/>
                </a:lnSpc>
              </a:pPr>
              <a:endParaRPr sz="2800"/>
            </a:p>
          </p:txBody>
        </p:sp>
      </p:grpSp>
      <p:grpSp>
        <p:nvGrpSpPr>
          <p:cNvPr id="38" name="Group 12">
            <a:extLst>
              <a:ext uri="{FF2B5EF4-FFF2-40B4-BE49-F238E27FC236}">
                <a16:creationId xmlns:a16="http://schemas.microsoft.com/office/drawing/2014/main" id="{E363B033-48F8-0EE1-E96D-1FA13AEAB476}"/>
              </a:ext>
            </a:extLst>
          </p:cNvPr>
          <p:cNvGrpSpPr/>
          <p:nvPr/>
        </p:nvGrpSpPr>
        <p:grpSpPr>
          <a:xfrm>
            <a:off x="9267778" y="4333645"/>
            <a:ext cx="8191500" cy="381000"/>
            <a:chOff x="0" y="0"/>
            <a:chExt cx="10922000" cy="508000"/>
          </a:xfrm>
        </p:grpSpPr>
        <p:sp>
          <p:nvSpPr>
            <p:cNvPr id="39" name="Freeform 13">
              <a:extLst>
                <a:ext uri="{FF2B5EF4-FFF2-40B4-BE49-F238E27FC236}">
                  <a16:creationId xmlns:a16="http://schemas.microsoft.com/office/drawing/2014/main" id="{6E017580-F9F8-19AB-5845-483A61D9EE8D}"/>
                </a:ext>
              </a:extLst>
            </p:cNvPr>
            <p:cNvSpPr/>
            <p:nvPr/>
          </p:nvSpPr>
          <p:spPr>
            <a:xfrm>
              <a:off x="0" y="0"/>
              <a:ext cx="10922000" cy="508000"/>
            </a:xfrm>
            <a:custGeom>
              <a:avLst/>
              <a:gdLst/>
              <a:ahLst/>
              <a:cxnLst/>
              <a:rect l="l" t="t" r="r" b="b"/>
              <a:pathLst>
                <a:path w="10922000" h="508000">
                  <a:moveTo>
                    <a:pt x="50800" y="0"/>
                  </a:moveTo>
                  <a:lnTo>
                    <a:pt x="10871200" y="0"/>
                  </a:lnTo>
                  <a:cubicBezTo>
                    <a:pt x="10899256" y="0"/>
                    <a:pt x="10922000" y="22744"/>
                    <a:pt x="10922000" y="50800"/>
                  </a:cubicBezTo>
                  <a:lnTo>
                    <a:pt x="10922000" y="457200"/>
                  </a:lnTo>
                  <a:cubicBezTo>
                    <a:pt x="10922000" y="485256"/>
                    <a:pt x="10899256" y="508000"/>
                    <a:pt x="10871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pPr>
                <a:lnSpc>
                  <a:spcPct val="150000"/>
                </a:lnSpc>
              </a:pPr>
              <a:endParaRPr lang="en-EG" sz="2800"/>
            </a:p>
          </p:txBody>
        </p:sp>
        <p:sp>
          <p:nvSpPr>
            <p:cNvPr id="40" name="TextBox 14">
              <a:extLst>
                <a:ext uri="{FF2B5EF4-FFF2-40B4-BE49-F238E27FC236}">
                  <a16:creationId xmlns:a16="http://schemas.microsoft.com/office/drawing/2014/main" id="{B52D941F-C824-C76C-795B-A47C00570713}"/>
                </a:ext>
              </a:extLst>
            </p:cNvPr>
            <p:cNvSpPr txBox="1"/>
            <p:nvPr/>
          </p:nvSpPr>
          <p:spPr>
            <a:xfrm>
              <a:off x="0" y="-38100"/>
              <a:ext cx="10922000" cy="546100"/>
            </a:xfrm>
            <a:prstGeom prst="rect">
              <a:avLst/>
            </a:prstGeom>
          </p:spPr>
          <p:txBody>
            <a:bodyPr lIns="50800" tIns="50800" rIns="50800" bIns="50800" rtlCol="0" anchor="ctr"/>
            <a:lstStyle/>
            <a:p>
              <a:pPr algn="l">
                <a:lnSpc>
                  <a:spcPct val="150000"/>
                </a:lnSpc>
              </a:pPr>
              <a:endParaRPr sz="2800"/>
            </a:p>
          </p:txBody>
        </p:sp>
      </p:grpSp>
      <p:sp>
        <p:nvSpPr>
          <p:cNvPr id="41" name="TextBox 15">
            <a:extLst>
              <a:ext uri="{FF2B5EF4-FFF2-40B4-BE49-F238E27FC236}">
                <a16:creationId xmlns:a16="http://schemas.microsoft.com/office/drawing/2014/main" id="{9A8664D7-B354-C0F0-F14B-F301B7AE2A16}"/>
              </a:ext>
            </a:extLst>
          </p:cNvPr>
          <p:cNvSpPr txBox="1"/>
          <p:nvPr/>
        </p:nvSpPr>
        <p:spPr>
          <a:xfrm>
            <a:off x="885778" y="4286020"/>
            <a:ext cx="81915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1A1A2E"/>
                </a:solidFill>
                <a:latin typeface="Alexandria Bold"/>
                <a:ea typeface="Alexandria Bold"/>
                <a:cs typeface="Alexandria Bold"/>
                <a:sym typeface="Alexandria Bold"/>
              </a:rPr>
              <a:t>One Big Table</a:t>
            </a:r>
          </a:p>
        </p:txBody>
      </p:sp>
      <p:sp>
        <p:nvSpPr>
          <p:cNvPr id="42" name="TextBox 16">
            <a:extLst>
              <a:ext uri="{FF2B5EF4-FFF2-40B4-BE49-F238E27FC236}">
                <a16:creationId xmlns:a16="http://schemas.microsoft.com/office/drawing/2014/main" id="{FF8B52CC-2FC7-FB37-2D05-6556A8539E62}"/>
              </a:ext>
            </a:extLst>
          </p:cNvPr>
          <p:cNvSpPr txBox="1"/>
          <p:nvPr/>
        </p:nvSpPr>
        <p:spPr>
          <a:xfrm>
            <a:off x="9267778" y="4286020"/>
            <a:ext cx="81915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Connected Data Model</a:t>
            </a:r>
          </a:p>
        </p:txBody>
      </p:sp>
      <p:sp>
        <p:nvSpPr>
          <p:cNvPr id="43" name="TextBox 17">
            <a:extLst>
              <a:ext uri="{FF2B5EF4-FFF2-40B4-BE49-F238E27FC236}">
                <a16:creationId xmlns:a16="http://schemas.microsoft.com/office/drawing/2014/main" id="{7CA8054C-029F-7C60-4716-0F70DD6D1ECF}"/>
              </a:ext>
            </a:extLst>
          </p:cNvPr>
          <p:cNvSpPr txBox="1"/>
          <p:nvPr/>
        </p:nvSpPr>
        <p:spPr>
          <a:xfrm>
            <a:off x="1076278" y="4905145"/>
            <a:ext cx="7810500" cy="1219821"/>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Repeats customer and product details many times</a:t>
            </a:r>
          </a:p>
        </p:txBody>
      </p:sp>
      <p:sp>
        <p:nvSpPr>
          <p:cNvPr id="44" name="TextBox 18">
            <a:extLst>
              <a:ext uri="{FF2B5EF4-FFF2-40B4-BE49-F238E27FC236}">
                <a16:creationId xmlns:a16="http://schemas.microsoft.com/office/drawing/2014/main" id="{6CC6BA8A-AE66-1C7A-FFE5-C1ACDA1AACAF}"/>
              </a:ext>
            </a:extLst>
          </p:cNvPr>
          <p:cNvSpPr txBox="1"/>
          <p:nvPr/>
        </p:nvSpPr>
        <p:spPr>
          <a:xfrm>
            <a:off x="9458278" y="4905145"/>
            <a:ext cx="7429500" cy="1219821"/>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1A1A2E"/>
                </a:solidFill>
                <a:latin typeface="Alexandria"/>
                <a:ea typeface="Alexandria"/>
                <a:cs typeface="Alexandria"/>
                <a:sym typeface="Alexandria"/>
              </a:rPr>
              <a:t>Stores customer and product details once in separate tables</a:t>
            </a:r>
          </a:p>
        </p:txBody>
      </p:sp>
      <p:sp>
        <p:nvSpPr>
          <p:cNvPr id="45" name="AutoShape 19">
            <a:extLst>
              <a:ext uri="{FF2B5EF4-FFF2-40B4-BE49-F238E27FC236}">
                <a16:creationId xmlns:a16="http://schemas.microsoft.com/office/drawing/2014/main" id="{DACFB09F-2854-08DD-02FD-54D52DB1C735}"/>
              </a:ext>
            </a:extLst>
          </p:cNvPr>
          <p:cNvSpPr/>
          <p:nvPr/>
        </p:nvSpPr>
        <p:spPr>
          <a:xfrm>
            <a:off x="885778" y="6134100"/>
            <a:ext cx="163830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800"/>
          </a:p>
        </p:txBody>
      </p:sp>
      <p:sp>
        <p:nvSpPr>
          <p:cNvPr id="46" name="TextBox 20">
            <a:extLst>
              <a:ext uri="{FF2B5EF4-FFF2-40B4-BE49-F238E27FC236}">
                <a16:creationId xmlns:a16="http://schemas.microsoft.com/office/drawing/2014/main" id="{BB1DDDCC-3A08-5301-8A04-49DA788AD951}"/>
              </a:ext>
            </a:extLst>
          </p:cNvPr>
          <p:cNvSpPr txBox="1"/>
          <p:nvPr/>
        </p:nvSpPr>
        <p:spPr>
          <a:xfrm>
            <a:off x="1076278" y="6088235"/>
            <a:ext cx="781050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Makes the file larger and slower</a:t>
            </a:r>
          </a:p>
        </p:txBody>
      </p:sp>
      <p:sp>
        <p:nvSpPr>
          <p:cNvPr id="47" name="TextBox 21">
            <a:extLst>
              <a:ext uri="{FF2B5EF4-FFF2-40B4-BE49-F238E27FC236}">
                <a16:creationId xmlns:a16="http://schemas.microsoft.com/office/drawing/2014/main" id="{0DCE780D-9BCB-7792-9C8B-EA529FE67622}"/>
              </a:ext>
            </a:extLst>
          </p:cNvPr>
          <p:cNvSpPr txBox="1"/>
          <p:nvPr/>
        </p:nvSpPr>
        <p:spPr>
          <a:xfrm>
            <a:off x="9458278" y="6088235"/>
            <a:ext cx="742950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1A1A2E"/>
                </a:solidFill>
                <a:latin typeface="Alexandria"/>
                <a:ea typeface="Alexandria"/>
                <a:cs typeface="Alexandria"/>
                <a:sym typeface="Alexandria"/>
              </a:rPr>
              <a:t>Improves performance and organization</a:t>
            </a:r>
          </a:p>
        </p:txBody>
      </p:sp>
      <p:sp>
        <p:nvSpPr>
          <p:cNvPr id="48" name="AutoShape 22">
            <a:extLst>
              <a:ext uri="{FF2B5EF4-FFF2-40B4-BE49-F238E27FC236}">
                <a16:creationId xmlns:a16="http://schemas.microsoft.com/office/drawing/2014/main" id="{EBC81826-7823-7AD0-5921-A4A24126FDC9}"/>
              </a:ext>
            </a:extLst>
          </p:cNvPr>
          <p:cNvSpPr/>
          <p:nvPr/>
        </p:nvSpPr>
        <p:spPr>
          <a:xfrm>
            <a:off x="885778" y="7777532"/>
            <a:ext cx="163830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800"/>
          </a:p>
        </p:txBody>
      </p:sp>
      <p:sp>
        <p:nvSpPr>
          <p:cNvPr id="49" name="TextBox 23">
            <a:extLst>
              <a:ext uri="{FF2B5EF4-FFF2-40B4-BE49-F238E27FC236}">
                <a16:creationId xmlns:a16="http://schemas.microsoft.com/office/drawing/2014/main" id="{AADA8DF2-9CB1-E4E5-3012-3DDAC4494550}"/>
              </a:ext>
            </a:extLst>
          </p:cNvPr>
          <p:cNvSpPr txBox="1"/>
          <p:nvPr/>
        </p:nvSpPr>
        <p:spPr>
          <a:xfrm>
            <a:off x="1076278" y="6633911"/>
            <a:ext cx="7810500" cy="1219821"/>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Harder to update customer or product information</a:t>
            </a:r>
          </a:p>
        </p:txBody>
      </p:sp>
      <p:sp>
        <p:nvSpPr>
          <p:cNvPr id="50" name="TextBox 24">
            <a:extLst>
              <a:ext uri="{FF2B5EF4-FFF2-40B4-BE49-F238E27FC236}">
                <a16:creationId xmlns:a16="http://schemas.microsoft.com/office/drawing/2014/main" id="{5205E4F6-DD68-D8B0-AAFC-1CB26400ED4E}"/>
              </a:ext>
            </a:extLst>
          </p:cNvPr>
          <p:cNvSpPr txBox="1"/>
          <p:nvPr/>
        </p:nvSpPr>
        <p:spPr>
          <a:xfrm>
            <a:off x="9458278" y="6667795"/>
            <a:ext cx="742950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1A1A2E"/>
                </a:solidFill>
                <a:latin typeface="Alexandria"/>
                <a:ea typeface="Alexandria"/>
                <a:cs typeface="Alexandria"/>
                <a:sym typeface="Alexandria"/>
              </a:rPr>
              <a:t>Easier to maintain reference data</a:t>
            </a:r>
          </a:p>
        </p:txBody>
      </p:sp>
      <p:sp>
        <p:nvSpPr>
          <p:cNvPr id="52" name="AutoShape 25">
            <a:extLst>
              <a:ext uri="{FF2B5EF4-FFF2-40B4-BE49-F238E27FC236}">
                <a16:creationId xmlns:a16="http://schemas.microsoft.com/office/drawing/2014/main" id="{AAEE252D-46C6-80B1-12D1-E5F7CA62CA4A}"/>
              </a:ext>
            </a:extLst>
          </p:cNvPr>
          <p:cNvSpPr/>
          <p:nvPr/>
        </p:nvSpPr>
        <p:spPr>
          <a:xfrm>
            <a:off x="885778" y="6743700"/>
            <a:ext cx="163830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800"/>
          </a:p>
        </p:txBody>
      </p:sp>
      <p:sp>
        <p:nvSpPr>
          <p:cNvPr id="53" name="TextBox 26">
            <a:extLst>
              <a:ext uri="{FF2B5EF4-FFF2-40B4-BE49-F238E27FC236}">
                <a16:creationId xmlns:a16="http://schemas.microsoft.com/office/drawing/2014/main" id="{B63AA4E4-2ED7-8814-5A16-E6B80F2A09EF}"/>
              </a:ext>
            </a:extLst>
          </p:cNvPr>
          <p:cNvSpPr txBox="1"/>
          <p:nvPr/>
        </p:nvSpPr>
        <p:spPr>
          <a:xfrm>
            <a:off x="1076278" y="7770410"/>
            <a:ext cx="781050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More risk of inconsistent values</a:t>
            </a:r>
          </a:p>
        </p:txBody>
      </p:sp>
      <p:sp>
        <p:nvSpPr>
          <p:cNvPr id="54" name="TextBox 27">
            <a:extLst>
              <a:ext uri="{FF2B5EF4-FFF2-40B4-BE49-F238E27FC236}">
                <a16:creationId xmlns:a16="http://schemas.microsoft.com/office/drawing/2014/main" id="{F6678249-15F9-B070-4112-8928CE2F6EFC}"/>
              </a:ext>
            </a:extLst>
          </p:cNvPr>
          <p:cNvSpPr txBox="1"/>
          <p:nvPr/>
        </p:nvSpPr>
        <p:spPr>
          <a:xfrm>
            <a:off x="9458278" y="7770410"/>
            <a:ext cx="742950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1A1A2E"/>
                </a:solidFill>
                <a:latin typeface="Alexandria"/>
                <a:ea typeface="Alexandria"/>
                <a:cs typeface="Alexandria"/>
                <a:sym typeface="Alexandria"/>
              </a:rPr>
              <a:t>Creates a more reliable structure</a:t>
            </a:r>
          </a:p>
        </p:txBody>
      </p:sp>
      <p:sp>
        <p:nvSpPr>
          <p:cNvPr id="55" name="AutoShape 28">
            <a:extLst>
              <a:ext uri="{FF2B5EF4-FFF2-40B4-BE49-F238E27FC236}">
                <a16:creationId xmlns:a16="http://schemas.microsoft.com/office/drawing/2014/main" id="{0A0C1FDB-44BA-22AD-B5C9-289863550161}"/>
              </a:ext>
            </a:extLst>
          </p:cNvPr>
          <p:cNvSpPr/>
          <p:nvPr/>
        </p:nvSpPr>
        <p:spPr>
          <a:xfrm>
            <a:off x="885778" y="8420100"/>
            <a:ext cx="163830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800"/>
          </a:p>
        </p:txBody>
      </p:sp>
      <p:sp>
        <p:nvSpPr>
          <p:cNvPr id="56" name="TextBox 29">
            <a:extLst>
              <a:ext uri="{FF2B5EF4-FFF2-40B4-BE49-F238E27FC236}">
                <a16:creationId xmlns:a16="http://schemas.microsoft.com/office/drawing/2014/main" id="{A934CE63-32C2-4DED-8DA6-1EF4E902C6AD}"/>
              </a:ext>
            </a:extLst>
          </p:cNvPr>
          <p:cNvSpPr txBox="1"/>
          <p:nvPr/>
        </p:nvSpPr>
        <p:spPr>
          <a:xfrm>
            <a:off x="1076278" y="8303810"/>
            <a:ext cx="781050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Difficult to scale as reports grow</a:t>
            </a:r>
          </a:p>
        </p:txBody>
      </p:sp>
      <p:sp>
        <p:nvSpPr>
          <p:cNvPr id="57" name="TextBox 30">
            <a:extLst>
              <a:ext uri="{FF2B5EF4-FFF2-40B4-BE49-F238E27FC236}">
                <a16:creationId xmlns:a16="http://schemas.microsoft.com/office/drawing/2014/main" id="{7536EAFB-F24F-9A6A-FC11-9EA1E391930A}"/>
              </a:ext>
            </a:extLst>
          </p:cNvPr>
          <p:cNvSpPr txBox="1"/>
          <p:nvPr/>
        </p:nvSpPr>
        <p:spPr>
          <a:xfrm>
            <a:off x="9458278" y="8303810"/>
            <a:ext cx="742950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1A1A2E"/>
                </a:solidFill>
                <a:latin typeface="Alexandria"/>
                <a:ea typeface="Alexandria"/>
                <a:cs typeface="Alexandria"/>
                <a:sym typeface="Alexandria"/>
              </a:rPr>
              <a:t>Easier to expand with new tables</a:t>
            </a:r>
          </a:p>
        </p:txBody>
      </p:sp>
      <p:sp>
        <p:nvSpPr>
          <p:cNvPr id="59" name="AutoShape 28">
            <a:extLst>
              <a:ext uri="{FF2B5EF4-FFF2-40B4-BE49-F238E27FC236}">
                <a16:creationId xmlns:a16="http://schemas.microsoft.com/office/drawing/2014/main" id="{1BCF9A24-91F8-3990-2C2C-D22F282E2360}"/>
              </a:ext>
            </a:extLst>
          </p:cNvPr>
          <p:cNvSpPr/>
          <p:nvPr/>
        </p:nvSpPr>
        <p:spPr>
          <a:xfrm>
            <a:off x="1038178" y="8953500"/>
            <a:ext cx="163830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800"/>
          </a:p>
        </p:txBody>
      </p:sp>
    </p:spTree>
    <p:custDataLst>
      <p:tags r:id="rId1"/>
    </p:custDataLst>
    <p:extLst>
      <p:ext uri="{BB962C8B-B14F-4D97-AF65-F5344CB8AC3E}">
        <p14:creationId xmlns:p14="http://schemas.microsoft.com/office/powerpoint/2010/main" val="767541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40D48C-B043-CA3E-6458-60BB949538C8}"/>
            </a:ext>
          </a:extLst>
        </p:cNvPr>
        <p:cNvGrpSpPr/>
        <p:nvPr/>
      </p:nvGrpSpPr>
      <p:grpSpPr>
        <a:xfrm>
          <a:off x="0" y="0"/>
          <a:ext cx="0" cy="0"/>
          <a:chOff x="0" y="0"/>
          <a:chExt cx="0" cy="0"/>
        </a:xfrm>
      </p:grpSpPr>
      <p:sp>
        <p:nvSpPr>
          <p:cNvPr id="3" name="Freeform 2">
            <a:extLst>
              <a:ext uri="{FF2B5EF4-FFF2-40B4-BE49-F238E27FC236}">
                <a16:creationId xmlns:a16="http://schemas.microsoft.com/office/drawing/2014/main" id="{C3494783-96B7-D110-AAA5-F2DC6CDA7B4A}"/>
              </a:ext>
            </a:extLst>
          </p:cNvPr>
          <p:cNvSpPr/>
          <p:nvPr/>
        </p:nvSpPr>
        <p:spPr>
          <a:xfrm>
            <a:off x="0" y="31208"/>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dirty="0"/>
          </a:p>
        </p:txBody>
      </p:sp>
      <p:pic>
        <p:nvPicPr>
          <p:cNvPr id="4" name="Graphic 21">
            <a:extLst>
              <a:ext uri="{FF2B5EF4-FFF2-40B4-BE49-F238E27FC236}">
                <a16:creationId xmlns:a16="http://schemas.microsoft.com/office/drawing/2014/main" id="{C437281B-1FB4-DCFC-CD8E-7E3087B879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115CC1D3-86DB-B055-DB2C-CFF036820BC9}"/>
              </a:ext>
            </a:extLst>
          </p:cNvPr>
          <p:cNvSpPr txBox="1"/>
          <p:nvPr/>
        </p:nvSpPr>
        <p:spPr>
          <a:xfrm>
            <a:off x="17559776" y="9886460"/>
            <a:ext cx="416212" cy="369332"/>
          </a:xfrm>
          <a:prstGeom prst="rect">
            <a:avLst/>
          </a:prstGeom>
          <a:noFill/>
        </p:spPr>
        <p:txBody>
          <a:bodyPr wrap="square" rtlCol="0">
            <a:spAutoFit/>
          </a:bodyPr>
          <a:lstStyle/>
          <a:p>
            <a:fld id="{1C176735-8790-2647-8A20-9BF96FB544F7}" type="slidenum">
              <a:rPr lang="en-EG" smtClean="0"/>
              <a:t>12</a:t>
            </a:fld>
            <a:endParaRPr lang="en-EG" dirty="0"/>
          </a:p>
        </p:txBody>
      </p:sp>
      <p:sp>
        <p:nvSpPr>
          <p:cNvPr id="64" name="TextBox 5">
            <a:extLst>
              <a:ext uri="{FF2B5EF4-FFF2-40B4-BE49-F238E27FC236}">
                <a16:creationId xmlns:a16="http://schemas.microsoft.com/office/drawing/2014/main" id="{738E56AE-DBCB-49F5-3036-FBE76E4B818E}"/>
              </a:ext>
            </a:extLst>
          </p:cNvPr>
          <p:cNvSpPr txBox="1"/>
          <p:nvPr/>
        </p:nvSpPr>
        <p:spPr>
          <a:xfrm>
            <a:off x="952500" y="721388"/>
            <a:ext cx="13242878" cy="1590179"/>
          </a:xfrm>
          <a:prstGeom prst="rect">
            <a:avLst/>
          </a:prstGeom>
        </p:spPr>
        <p:txBody>
          <a:bodyPr wrap="square"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Common Modeling Mistakes</a:t>
            </a:r>
          </a:p>
          <a:p>
            <a:pPr lvl="0">
              <a:lnSpc>
                <a:spcPts val="6222"/>
              </a:lnSpc>
              <a:spcBef>
                <a:spcPct val="0"/>
              </a:spcBef>
            </a:pPr>
            <a:endParaRPr lang="en-US" sz="5400" dirty="0">
              <a:solidFill>
                <a:srgbClr val="1A1A2E"/>
              </a:solidFill>
              <a:latin typeface="Alexandria"/>
              <a:ea typeface="Alexandria"/>
              <a:cs typeface="Alexandria"/>
              <a:sym typeface="Alexandria"/>
            </a:endParaRPr>
          </a:p>
        </p:txBody>
      </p:sp>
      <p:grpSp>
        <p:nvGrpSpPr>
          <p:cNvPr id="25" name="Group 34">
            <a:extLst>
              <a:ext uri="{FF2B5EF4-FFF2-40B4-BE49-F238E27FC236}">
                <a16:creationId xmlns:a16="http://schemas.microsoft.com/office/drawing/2014/main" id="{25BA4990-7FDB-D224-4AE8-ACB6E4BCBBAC}"/>
              </a:ext>
            </a:extLst>
          </p:cNvPr>
          <p:cNvGrpSpPr/>
          <p:nvPr/>
        </p:nvGrpSpPr>
        <p:grpSpPr>
          <a:xfrm>
            <a:off x="860378" y="9128079"/>
            <a:ext cx="16383000" cy="968421"/>
            <a:chOff x="0" y="0"/>
            <a:chExt cx="21844000" cy="889000"/>
          </a:xfrm>
        </p:grpSpPr>
        <p:sp>
          <p:nvSpPr>
            <p:cNvPr id="26" name="Freeform 35">
              <a:extLst>
                <a:ext uri="{FF2B5EF4-FFF2-40B4-BE49-F238E27FC236}">
                  <a16:creationId xmlns:a16="http://schemas.microsoft.com/office/drawing/2014/main" id="{31B9255D-BC64-081D-A542-0C9A87A80D30}"/>
                </a:ext>
              </a:extLst>
            </p:cNvPr>
            <p:cNvSpPr/>
            <p:nvPr/>
          </p:nvSpPr>
          <p:spPr>
            <a:xfrm>
              <a:off x="0" y="0"/>
              <a:ext cx="21844000" cy="889000"/>
            </a:xfrm>
            <a:custGeom>
              <a:avLst/>
              <a:gdLst/>
              <a:ahLst/>
              <a:cxnLst/>
              <a:rect l="l" t="t" r="r" b="b"/>
              <a:pathLst>
                <a:path w="21844000" h="889000">
                  <a:moveTo>
                    <a:pt x="88900" y="0"/>
                  </a:moveTo>
                  <a:lnTo>
                    <a:pt x="21755100" y="0"/>
                  </a:lnTo>
                  <a:cubicBezTo>
                    <a:pt x="21804198" y="0"/>
                    <a:pt x="21844000" y="39802"/>
                    <a:pt x="21844000" y="88900"/>
                  </a:cubicBezTo>
                  <a:lnTo>
                    <a:pt x="21844000" y="800100"/>
                  </a:lnTo>
                  <a:cubicBezTo>
                    <a:pt x="21844000" y="849198"/>
                    <a:pt x="21804198" y="889000"/>
                    <a:pt x="21755100" y="889000"/>
                  </a:cubicBezTo>
                  <a:lnTo>
                    <a:pt x="88900" y="889000"/>
                  </a:lnTo>
                  <a:cubicBezTo>
                    <a:pt x="39802" y="889000"/>
                    <a:pt x="0" y="849198"/>
                    <a:pt x="0" y="800100"/>
                  </a:cubicBezTo>
                  <a:lnTo>
                    <a:pt x="0" y="88900"/>
                  </a:lnTo>
                  <a:cubicBezTo>
                    <a:pt x="0" y="39802"/>
                    <a:pt x="39802" y="0"/>
                    <a:pt x="88900" y="0"/>
                  </a:cubicBezTo>
                  <a:close/>
                </a:path>
              </a:pathLst>
            </a:custGeom>
            <a:solidFill>
              <a:srgbClr val="E8F8FF"/>
            </a:solidFill>
          </p:spPr>
          <p:txBody>
            <a:bodyPr/>
            <a:lstStyle/>
            <a:p>
              <a:endParaRPr lang="en-EG" sz="2800"/>
            </a:p>
          </p:txBody>
        </p:sp>
        <p:sp>
          <p:nvSpPr>
            <p:cNvPr id="27" name="TextBox 36">
              <a:extLst>
                <a:ext uri="{FF2B5EF4-FFF2-40B4-BE49-F238E27FC236}">
                  <a16:creationId xmlns:a16="http://schemas.microsoft.com/office/drawing/2014/main" id="{2D7E3351-F9BE-F54B-7B61-B41F14B3B12C}"/>
                </a:ext>
              </a:extLst>
            </p:cNvPr>
            <p:cNvSpPr txBox="1"/>
            <p:nvPr/>
          </p:nvSpPr>
          <p:spPr>
            <a:xfrm>
              <a:off x="0" y="-38100"/>
              <a:ext cx="21844000" cy="927100"/>
            </a:xfrm>
            <a:prstGeom prst="rect">
              <a:avLst/>
            </a:prstGeom>
          </p:spPr>
          <p:txBody>
            <a:bodyPr lIns="50800" tIns="50800" rIns="50800" bIns="50800" rtlCol="0" anchor="ctr"/>
            <a:lstStyle/>
            <a:p>
              <a:pPr algn="l">
                <a:lnSpc>
                  <a:spcPts val="1679"/>
                </a:lnSpc>
              </a:pPr>
              <a:endParaRPr sz="2800"/>
            </a:p>
          </p:txBody>
        </p:sp>
      </p:grpSp>
      <p:sp>
        <p:nvSpPr>
          <p:cNvPr id="28" name="TextBox 37">
            <a:extLst>
              <a:ext uri="{FF2B5EF4-FFF2-40B4-BE49-F238E27FC236}">
                <a16:creationId xmlns:a16="http://schemas.microsoft.com/office/drawing/2014/main" id="{C89B179D-1175-1C28-2281-A08AF3F2F49E}"/>
              </a:ext>
            </a:extLst>
          </p:cNvPr>
          <p:cNvSpPr txBox="1"/>
          <p:nvPr/>
        </p:nvSpPr>
        <p:spPr>
          <a:xfrm>
            <a:off x="1050878" y="9536212"/>
            <a:ext cx="16002000" cy="300339"/>
          </a:xfrm>
          <a:prstGeom prst="rect">
            <a:avLst/>
          </a:prstGeom>
        </p:spPr>
        <p:txBody>
          <a:bodyPr lIns="0" tIns="0" rIns="0" bIns="0" rtlCol="0" anchor="t">
            <a:spAutoFit/>
          </a:bodyPr>
          <a:lstStyle/>
          <a:p>
            <a:pPr lvl="0" algn="ctr">
              <a:lnSpc>
                <a:spcPts val="2239"/>
              </a:lnSpc>
              <a:spcBef>
                <a:spcPct val="0"/>
              </a:spcBef>
            </a:pPr>
            <a:r>
              <a:rPr lang="en-US" sz="2800" dirty="0">
                <a:solidFill>
                  <a:srgbClr val="1A1A2E"/>
                </a:solidFill>
                <a:latin typeface="Alexandria"/>
                <a:ea typeface="Alexandria"/>
                <a:cs typeface="Alexandria"/>
                <a:sym typeface="Alexandria"/>
              </a:rPr>
              <a:t>Most reporting problems start with weak data modeling.</a:t>
            </a:r>
            <a:endParaRPr lang="en-US" sz="2800" u="none" strike="noStrike" dirty="0">
              <a:solidFill>
                <a:srgbClr val="1A1A2E"/>
              </a:solidFill>
              <a:latin typeface="Alexandria"/>
              <a:ea typeface="Alexandria"/>
              <a:cs typeface="Alexandria"/>
              <a:sym typeface="Alexandria"/>
            </a:endParaRPr>
          </a:p>
        </p:txBody>
      </p:sp>
      <p:graphicFrame>
        <p:nvGraphicFramePr>
          <p:cNvPr id="2" name="Table 1">
            <a:extLst>
              <a:ext uri="{FF2B5EF4-FFF2-40B4-BE49-F238E27FC236}">
                <a16:creationId xmlns:a16="http://schemas.microsoft.com/office/drawing/2014/main" id="{CDBAD310-B1DD-8A69-95A9-E9791E7FA756}"/>
              </a:ext>
            </a:extLst>
          </p:cNvPr>
          <p:cNvGraphicFramePr>
            <a:graphicFrameLocks noGrp="1"/>
          </p:cNvGraphicFramePr>
          <p:nvPr>
            <p:extLst>
              <p:ext uri="{D42A27DB-BD31-4B8C-83A1-F6EECF244321}">
                <p14:modId xmlns:p14="http://schemas.microsoft.com/office/powerpoint/2010/main" val="1111965201"/>
              </p:ext>
            </p:extLst>
          </p:nvPr>
        </p:nvGraphicFramePr>
        <p:xfrm>
          <a:off x="1082833" y="2426093"/>
          <a:ext cx="14706600" cy="4755037"/>
        </p:xfrm>
        <a:graphic>
          <a:graphicData uri="http://schemas.openxmlformats.org/drawingml/2006/table">
            <a:tbl>
              <a:tblPr firstRow="1">
                <a:tableStyleId>{FABFCF23-3B69-468F-B69F-88F6DE6A72F2}</a:tableStyleId>
              </a:tblPr>
              <a:tblGrid>
                <a:gridCol w="7353300">
                  <a:extLst>
                    <a:ext uri="{9D8B030D-6E8A-4147-A177-3AD203B41FA5}">
                      <a16:colId xmlns:a16="http://schemas.microsoft.com/office/drawing/2014/main" val="3913818229"/>
                    </a:ext>
                  </a:extLst>
                </a:gridCol>
                <a:gridCol w="7353300">
                  <a:extLst>
                    <a:ext uri="{9D8B030D-6E8A-4147-A177-3AD203B41FA5}">
                      <a16:colId xmlns:a16="http://schemas.microsoft.com/office/drawing/2014/main" val="102076935"/>
                    </a:ext>
                  </a:extLst>
                </a:gridCol>
              </a:tblGrid>
              <a:tr h="715812">
                <a:tc>
                  <a:txBody>
                    <a:bodyPr/>
                    <a:lstStyle/>
                    <a:p>
                      <a:pPr>
                        <a:buNone/>
                      </a:pPr>
                      <a:r>
                        <a:rPr lang="en-EG" sz="2800" b="1">
                          <a:effectLst/>
                        </a:rPr>
                        <a:t>Mistake</a:t>
                      </a:r>
                      <a:endParaRPr lang="en-EG" sz="2800">
                        <a:effectLst/>
                      </a:endParaRPr>
                    </a:p>
                  </a:txBody>
                  <a:tcPr marL="114300" marR="114300" marT="76200" marB="76200" anchor="ctr">
                    <a:solidFill>
                      <a:srgbClr val="49B7F0"/>
                    </a:solidFill>
                  </a:tcPr>
                </a:tc>
                <a:tc>
                  <a:txBody>
                    <a:bodyPr/>
                    <a:lstStyle/>
                    <a:p>
                      <a:pPr>
                        <a:buNone/>
                      </a:pPr>
                      <a:r>
                        <a:rPr lang="en-EG" sz="2800" b="1" dirty="0">
                          <a:effectLst/>
                        </a:rPr>
                        <a:t>Impact</a:t>
                      </a:r>
                      <a:endParaRPr lang="en-EG" sz="2800" dirty="0">
                        <a:effectLst/>
                      </a:endParaRPr>
                    </a:p>
                  </a:txBody>
                  <a:tcPr marL="114300" marR="114300" marT="76200" marB="76200" anchor="ctr">
                    <a:solidFill>
                      <a:srgbClr val="49B7F0"/>
                    </a:solidFill>
                  </a:tcPr>
                </a:tc>
                <a:extLst>
                  <a:ext uri="{0D108BD9-81ED-4DB2-BD59-A6C34878D82A}">
                    <a16:rowId xmlns:a16="http://schemas.microsoft.com/office/drawing/2014/main" val="72237510"/>
                  </a:ext>
                </a:extLst>
              </a:tr>
              <a:tr h="1175977">
                <a:tc>
                  <a:txBody>
                    <a:bodyPr/>
                    <a:lstStyle/>
                    <a:p>
                      <a:pPr>
                        <a:buNone/>
                      </a:pPr>
                      <a:r>
                        <a:rPr lang="en-EG" sz="2800">
                          <a:effectLst/>
                        </a:rPr>
                        <a:t>Using one large flat table</a:t>
                      </a:r>
                    </a:p>
                  </a:txBody>
                  <a:tcPr marL="114300" marR="114300" marT="76200" marB="76200" anchor="ctr"/>
                </a:tc>
                <a:tc>
                  <a:txBody>
                    <a:bodyPr/>
                    <a:lstStyle/>
                    <a:p>
                      <a:pPr>
                        <a:buNone/>
                      </a:pPr>
                      <a:r>
                        <a:rPr lang="en-EG" sz="2800">
                          <a:effectLst/>
                        </a:rPr>
                        <a:t>Creates duplication and poor performance</a:t>
                      </a:r>
                    </a:p>
                  </a:txBody>
                  <a:tcPr marL="114300" marR="114300" marT="76200" marB="76200" anchor="ctr"/>
                </a:tc>
                <a:extLst>
                  <a:ext uri="{0D108BD9-81ED-4DB2-BD59-A6C34878D82A}">
                    <a16:rowId xmlns:a16="http://schemas.microsoft.com/office/drawing/2014/main" val="233849810"/>
                  </a:ext>
                </a:extLst>
              </a:tr>
              <a:tr h="715812">
                <a:tc>
                  <a:txBody>
                    <a:bodyPr/>
                    <a:lstStyle/>
                    <a:p>
                      <a:pPr>
                        <a:buNone/>
                      </a:pPr>
                      <a:r>
                        <a:rPr lang="en-EG" sz="2800">
                          <a:effectLst/>
                        </a:rPr>
                        <a:t>Wrong relationship fields</a:t>
                      </a:r>
                    </a:p>
                  </a:txBody>
                  <a:tcPr marL="114300" marR="114300" marT="76200" marB="76200" anchor="ctr"/>
                </a:tc>
                <a:tc>
                  <a:txBody>
                    <a:bodyPr/>
                    <a:lstStyle/>
                    <a:p>
                      <a:pPr>
                        <a:buNone/>
                      </a:pPr>
                      <a:r>
                        <a:rPr lang="en-EG" sz="2800">
                          <a:effectLst/>
                        </a:rPr>
                        <a:t>Produces incorrect analysis</a:t>
                      </a:r>
                    </a:p>
                  </a:txBody>
                  <a:tcPr marL="114300" marR="114300" marT="76200" marB="76200" anchor="ctr"/>
                </a:tc>
                <a:extLst>
                  <a:ext uri="{0D108BD9-81ED-4DB2-BD59-A6C34878D82A}">
                    <a16:rowId xmlns:a16="http://schemas.microsoft.com/office/drawing/2014/main" val="3526982277"/>
                  </a:ext>
                </a:extLst>
              </a:tr>
              <a:tr h="715812">
                <a:tc>
                  <a:txBody>
                    <a:bodyPr/>
                    <a:lstStyle/>
                    <a:p>
                      <a:pPr>
                        <a:buNone/>
                      </a:pPr>
                      <a:r>
                        <a:rPr lang="en-EG" sz="2800">
                          <a:effectLst/>
                        </a:rPr>
                        <a:t>Mixed data types</a:t>
                      </a:r>
                    </a:p>
                  </a:txBody>
                  <a:tcPr marL="114300" marR="114300" marT="76200" marB="76200" anchor="ctr"/>
                </a:tc>
                <a:tc>
                  <a:txBody>
                    <a:bodyPr/>
                    <a:lstStyle/>
                    <a:p>
                      <a:pPr>
                        <a:buNone/>
                      </a:pPr>
                      <a:r>
                        <a:rPr lang="en-EG" sz="2800">
                          <a:effectLst/>
                        </a:rPr>
                        <a:t>Relationships may fail</a:t>
                      </a:r>
                    </a:p>
                  </a:txBody>
                  <a:tcPr marL="114300" marR="114300" marT="76200" marB="76200" anchor="ctr"/>
                </a:tc>
                <a:extLst>
                  <a:ext uri="{0D108BD9-81ED-4DB2-BD59-A6C34878D82A}">
                    <a16:rowId xmlns:a16="http://schemas.microsoft.com/office/drawing/2014/main" val="1433246822"/>
                  </a:ext>
                </a:extLst>
              </a:tr>
              <a:tr h="715812">
                <a:tc>
                  <a:txBody>
                    <a:bodyPr/>
                    <a:lstStyle/>
                    <a:p>
                      <a:pPr>
                        <a:buNone/>
                      </a:pPr>
                      <a:r>
                        <a:rPr lang="en-EG" sz="2800">
                          <a:effectLst/>
                        </a:rPr>
                        <a:t>Too many bi-directional filters</a:t>
                      </a:r>
                    </a:p>
                  </a:txBody>
                  <a:tcPr marL="114300" marR="114300" marT="76200" marB="76200" anchor="ctr"/>
                </a:tc>
                <a:tc>
                  <a:txBody>
                    <a:bodyPr/>
                    <a:lstStyle/>
                    <a:p>
                      <a:pPr>
                        <a:buNone/>
                      </a:pPr>
                      <a:r>
                        <a:rPr lang="en-EG" sz="2800">
                          <a:effectLst/>
                        </a:rPr>
                        <a:t>Can create confusing results</a:t>
                      </a:r>
                    </a:p>
                  </a:txBody>
                  <a:tcPr marL="114300" marR="114300" marT="76200" marB="76200" anchor="ctr"/>
                </a:tc>
                <a:extLst>
                  <a:ext uri="{0D108BD9-81ED-4DB2-BD59-A6C34878D82A}">
                    <a16:rowId xmlns:a16="http://schemas.microsoft.com/office/drawing/2014/main" val="3260615829"/>
                  </a:ext>
                </a:extLst>
              </a:tr>
              <a:tr h="715812">
                <a:tc>
                  <a:txBody>
                    <a:bodyPr/>
                    <a:lstStyle/>
                    <a:p>
                      <a:pPr>
                        <a:buNone/>
                      </a:pPr>
                      <a:r>
                        <a:rPr lang="en-EG" sz="2800">
                          <a:effectLst/>
                        </a:rPr>
                        <a:t>Unclear column names</a:t>
                      </a:r>
                    </a:p>
                  </a:txBody>
                  <a:tcPr marL="114300" marR="114300" marT="76200" marB="76200" anchor="ctr"/>
                </a:tc>
                <a:tc>
                  <a:txBody>
                    <a:bodyPr/>
                    <a:lstStyle/>
                    <a:p>
                      <a:pPr>
                        <a:buNone/>
                      </a:pPr>
                      <a:r>
                        <a:rPr lang="en-EG" sz="2800" dirty="0">
                          <a:effectLst/>
                        </a:rPr>
                        <a:t>Makes reports harder to build</a:t>
                      </a:r>
                    </a:p>
                  </a:txBody>
                  <a:tcPr marL="114300" marR="114300" marT="76200" marB="76200" anchor="ctr"/>
                </a:tc>
                <a:extLst>
                  <a:ext uri="{0D108BD9-81ED-4DB2-BD59-A6C34878D82A}">
                    <a16:rowId xmlns:a16="http://schemas.microsoft.com/office/drawing/2014/main" val="3429756255"/>
                  </a:ext>
                </a:extLst>
              </a:tr>
            </a:tbl>
          </a:graphicData>
        </a:graphic>
      </p:graphicFrame>
    </p:spTree>
    <p:custDataLst>
      <p:tags r:id="rId1"/>
    </p:custDataLst>
    <p:extLst>
      <p:ext uri="{BB962C8B-B14F-4D97-AF65-F5344CB8AC3E}">
        <p14:creationId xmlns:p14="http://schemas.microsoft.com/office/powerpoint/2010/main" val="267176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9ABBAD-C6C7-22CA-E313-EF07D4459E8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1CFBEAA-77B2-925D-7AD5-5E78DF81DB62}"/>
              </a:ext>
            </a:extLst>
          </p:cNvPr>
          <p:cNvSpPr/>
          <p:nvPr/>
        </p:nvSpPr>
        <p:spPr>
          <a:xfrm>
            <a:off x="0" y="1915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EG"/>
          </a:p>
        </p:txBody>
      </p:sp>
      <p:sp>
        <p:nvSpPr>
          <p:cNvPr id="9" name="Rectangle 8">
            <a:extLst>
              <a:ext uri="{FF2B5EF4-FFF2-40B4-BE49-F238E27FC236}">
                <a16:creationId xmlns:a16="http://schemas.microsoft.com/office/drawing/2014/main" id="{E61ADA28-7F04-44C0-139F-A82694319B0A}"/>
              </a:ext>
            </a:extLst>
          </p:cNvPr>
          <p:cNvSpPr/>
          <p:nvPr/>
        </p:nvSpPr>
        <p:spPr>
          <a:xfrm>
            <a:off x="9183291" y="3021807"/>
            <a:ext cx="7406019" cy="5579268"/>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ea typeface="Roboto Light" panose="02000000000000000000" pitchFamily="2" charset="0"/>
            </a:endParaRPr>
          </a:p>
        </p:txBody>
      </p:sp>
      <p:sp>
        <p:nvSpPr>
          <p:cNvPr id="26" name="Rectangle 25">
            <a:extLst>
              <a:ext uri="{FF2B5EF4-FFF2-40B4-BE49-F238E27FC236}">
                <a16:creationId xmlns:a16="http://schemas.microsoft.com/office/drawing/2014/main" id="{783521E2-A1BC-4A4C-B4C3-CE5A5B696FE9}"/>
              </a:ext>
            </a:extLst>
          </p:cNvPr>
          <p:cNvSpPr/>
          <p:nvPr/>
        </p:nvSpPr>
        <p:spPr>
          <a:xfrm>
            <a:off x="1691641" y="1685925"/>
            <a:ext cx="7413071" cy="5579268"/>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ea typeface="Roboto Light" panose="02000000000000000000" pitchFamily="2" charset="0"/>
            </a:endParaRPr>
          </a:p>
        </p:txBody>
      </p:sp>
      <p:pic>
        <p:nvPicPr>
          <p:cNvPr id="4" name="Picture Placeholder 3">
            <a:extLst>
              <a:ext uri="{FF2B5EF4-FFF2-40B4-BE49-F238E27FC236}">
                <a16:creationId xmlns:a16="http://schemas.microsoft.com/office/drawing/2014/main" id="{021F2FB9-6DAF-5078-573F-381BB25E584A}"/>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DC419004-1E21-CCF6-9A7A-39F2CB962537}"/>
              </a:ext>
            </a:extLst>
          </p:cNvPr>
          <p:cNvSpPr/>
          <p:nvPr/>
        </p:nvSpPr>
        <p:spPr>
          <a:xfrm>
            <a:off x="7426643" y="1676541"/>
            <a:ext cx="1675190" cy="144385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5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AFCFEB83-D773-C4FA-7FDE-DE9BFFC6D398}"/>
              </a:ext>
            </a:extLst>
          </p:cNvPr>
          <p:cNvSpPr/>
          <p:nvPr/>
        </p:nvSpPr>
        <p:spPr>
          <a:xfrm>
            <a:off x="3939268" y="751350"/>
            <a:ext cx="15938381" cy="6858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4" name="Rectangle 33">
            <a:extLst>
              <a:ext uri="{FF2B5EF4-FFF2-40B4-BE49-F238E27FC236}">
                <a16:creationId xmlns:a16="http://schemas.microsoft.com/office/drawing/2014/main" id="{E32CF092-C622-E939-915B-11586F7207EB}"/>
              </a:ext>
            </a:extLst>
          </p:cNvPr>
          <p:cNvSpPr/>
          <p:nvPr/>
        </p:nvSpPr>
        <p:spPr>
          <a:xfrm>
            <a:off x="1691641" y="7326584"/>
            <a:ext cx="7120985" cy="496867"/>
          </a:xfrm>
          <a:prstGeom prst="rect">
            <a:avLst/>
          </a:prstGeom>
          <a:noFill/>
        </p:spPr>
        <p:txBody>
          <a:bodyPr wrap="square">
            <a:spAutoFit/>
          </a:bodyPr>
          <a:lstStyle/>
          <a:p>
            <a:pPr>
              <a:lnSpc>
                <a:spcPct val="120000"/>
              </a:lnSpc>
            </a:pPr>
            <a:endParaRPr lang="en-US" sz="24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0C50B5F0-6530-1E4C-4178-A2FDC7CE3953}"/>
              </a:ext>
            </a:extLst>
          </p:cNvPr>
          <p:cNvSpPr txBox="1"/>
          <p:nvPr/>
        </p:nvSpPr>
        <p:spPr>
          <a:xfrm>
            <a:off x="9452009" y="1410624"/>
            <a:ext cx="7137301" cy="1569660"/>
          </a:xfrm>
          <a:prstGeom prst="rect">
            <a:avLst/>
          </a:prstGeom>
          <a:noFill/>
        </p:spPr>
        <p:txBody>
          <a:bodyPr wrap="square" rtlCol="0">
            <a:spAutoFit/>
          </a:bodyPr>
          <a:lstStyle/>
          <a:p>
            <a:r>
              <a:rPr lang="en-US" sz="4800" b="1" dirty="0">
                <a:solidFill>
                  <a:srgbClr val="00B0F0"/>
                </a:solidFill>
                <a:latin typeface="Times New Roman"/>
                <a:ea typeface="Times New Roman"/>
                <a:cs typeface="Times New Roman"/>
                <a:sym typeface="Times New Roman"/>
              </a:rPr>
              <a:t>2. Relationships and Fact &amp; Dimension Tables</a:t>
            </a:r>
          </a:p>
        </p:txBody>
      </p:sp>
      <p:sp>
        <p:nvSpPr>
          <p:cNvPr id="42" name="TextBox 41">
            <a:extLst>
              <a:ext uri="{FF2B5EF4-FFF2-40B4-BE49-F238E27FC236}">
                <a16:creationId xmlns:a16="http://schemas.microsoft.com/office/drawing/2014/main" id="{E5D686A7-CF99-0244-08F8-875E427CF828}"/>
              </a:ext>
            </a:extLst>
          </p:cNvPr>
          <p:cNvSpPr txBox="1"/>
          <p:nvPr/>
        </p:nvSpPr>
        <p:spPr>
          <a:xfrm>
            <a:off x="7543076" y="1708996"/>
            <a:ext cx="1375722" cy="461665"/>
          </a:xfrm>
          <a:prstGeom prst="rect">
            <a:avLst/>
          </a:prstGeom>
          <a:noFill/>
        </p:spPr>
        <p:txBody>
          <a:bodyPr wrap="square" rtlCol="0">
            <a:spAutoFit/>
          </a:bodyPr>
          <a:lstStyle/>
          <a:p>
            <a:pPr algn="ctr"/>
            <a:r>
              <a:rPr lang="en-US" sz="2400" dirty="0">
                <a:solidFill>
                  <a:schemeClr val="bg1"/>
                </a:solidFill>
                <a:latin typeface="Times New Roman" panose="02020603050405020304" pitchFamily="18" charset="0"/>
                <a:cs typeface="Times New Roman" panose="02020603050405020304" pitchFamily="18" charset="0"/>
              </a:rPr>
              <a:t>Lecture</a:t>
            </a:r>
          </a:p>
        </p:txBody>
      </p:sp>
      <p:sp>
        <p:nvSpPr>
          <p:cNvPr id="43" name="TextBox 42">
            <a:extLst>
              <a:ext uri="{FF2B5EF4-FFF2-40B4-BE49-F238E27FC236}">
                <a16:creationId xmlns:a16="http://schemas.microsoft.com/office/drawing/2014/main" id="{AB66E506-943A-BEB6-F282-AE9F717A38F1}"/>
              </a:ext>
            </a:extLst>
          </p:cNvPr>
          <p:cNvSpPr txBox="1"/>
          <p:nvPr/>
        </p:nvSpPr>
        <p:spPr>
          <a:xfrm>
            <a:off x="7584032" y="2031293"/>
            <a:ext cx="1413927" cy="1200329"/>
          </a:xfrm>
          <a:prstGeom prst="rect">
            <a:avLst/>
          </a:prstGeom>
          <a:noFill/>
        </p:spPr>
        <p:txBody>
          <a:bodyPr wrap="square" rtlCol="0">
            <a:spAutoFit/>
          </a:bodyPr>
          <a:lstStyle/>
          <a:p>
            <a:pPr algn="ctr"/>
            <a:r>
              <a:rPr lang="en-US" sz="7200" b="1" dirty="0">
                <a:solidFill>
                  <a:schemeClr val="bg1"/>
                </a:solidFill>
                <a:latin typeface="Times New Roman" panose="02020603050405020304" pitchFamily="18" charset="0"/>
                <a:cs typeface="Times New Roman" panose="02020603050405020304" pitchFamily="18" charset="0"/>
              </a:rPr>
              <a:t>03</a:t>
            </a:r>
            <a:endParaRPr lang="en-US" sz="21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C61188EC-ED24-E067-717C-10BD71CCAC67}"/>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70647" y="119290"/>
            <a:ext cx="3457712" cy="1614515"/>
          </a:xfrm>
          <a:prstGeom prst="rect">
            <a:avLst/>
          </a:prstGeom>
        </p:spPr>
      </p:pic>
      <p:sp>
        <p:nvSpPr>
          <p:cNvPr id="14" name="TextBox 13">
            <a:extLst>
              <a:ext uri="{FF2B5EF4-FFF2-40B4-BE49-F238E27FC236}">
                <a16:creationId xmlns:a16="http://schemas.microsoft.com/office/drawing/2014/main" id="{080EF492-B703-5781-95D0-6081C641BEAF}"/>
              </a:ext>
            </a:extLst>
          </p:cNvPr>
          <p:cNvSpPr txBox="1"/>
          <p:nvPr/>
        </p:nvSpPr>
        <p:spPr>
          <a:xfrm>
            <a:off x="17559776" y="9886459"/>
            <a:ext cx="575824" cy="369332"/>
          </a:xfrm>
          <a:prstGeom prst="rect">
            <a:avLst/>
          </a:prstGeom>
          <a:noFill/>
        </p:spPr>
        <p:txBody>
          <a:bodyPr wrap="square" rtlCol="0">
            <a:spAutoFit/>
          </a:bodyPr>
          <a:lstStyle/>
          <a:p>
            <a:fld id="{1C176735-8790-2647-8A20-9BF96FB544F7}" type="slidenum">
              <a:rPr lang="en-EG" smtClean="0"/>
              <a:t>13</a:t>
            </a:fld>
            <a:endParaRPr lang="en-EG" dirty="0"/>
          </a:p>
        </p:txBody>
      </p:sp>
    </p:spTree>
    <p:extLst>
      <p:ext uri="{BB962C8B-B14F-4D97-AF65-F5344CB8AC3E}">
        <p14:creationId xmlns:p14="http://schemas.microsoft.com/office/powerpoint/2010/main" val="4160677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37CB7E-382C-2988-5FA3-D21B32D31B0C}"/>
            </a:ext>
          </a:extLst>
        </p:cNvPr>
        <p:cNvGrpSpPr/>
        <p:nvPr/>
      </p:nvGrpSpPr>
      <p:grpSpPr>
        <a:xfrm>
          <a:off x="0" y="0"/>
          <a:ext cx="0" cy="0"/>
          <a:chOff x="0" y="0"/>
          <a:chExt cx="0" cy="0"/>
        </a:xfrm>
      </p:grpSpPr>
      <p:sp>
        <p:nvSpPr>
          <p:cNvPr id="3" name="Freeform 2">
            <a:extLst>
              <a:ext uri="{FF2B5EF4-FFF2-40B4-BE49-F238E27FC236}">
                <a16:creationId xmlns:a16="http://schemas.microsoft.com/office/drawing/2014/main" id="{331BFC3C-656C-F524-2571-34BF6E295031}"/>
              </a:ext>
            </a:extLst>
          </p:cNvPr>
          <p:cNvSpPr/>
          <p:nvPr/>
        </p:nvSpPr>
        <p:spPr>
          <a:xfrm>
            <a:off x="0" y="31208"/>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dirty="0"/>
          </a:p>
        </p:txBody>
      </p:sp>
      <p:pic>
        <p:nvPicPr>
          <p:cNvPr id="4" name="Graphic 21">
            <a:extLst>
              <a:ext uri="{FF2B5EF4-FFF2-40B4-BE49-F238E27FC236}">
                <a16:creationId xmlns:a16="http://schemas.microsoft.com/office/drawing/2014/main" id="{3A8BAA5C-A0E2-BBAD-9D15-F6BA42C870A5}"/>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6BCFE29A-C9E4-B81B-9D45-396DD57D0636}"/>
              </a:ext>
            </a:extLst>
          </p:cNvPr>
          <p:cNvSpPr txBox="1"/>
          <p:nvPr/>
        </p:nvSpPr>
        <p:spPr>
          <a:xfrm>
            <a:off x="17559776" y="9886460"/>
            <a:ext cx="543980" cy="369332"/>
          </a:xfrm>
          <a:prstGeom prst="rect">
            <a:avLst/>
          </a:prstGeom>
          <a:noFill/>
        </p:spPr>
        <p:txBody>
          <a:bodyPr wrap="square" rtlCol="0">
            <a:spAutoFit/>
          </a:bodyPr>
          <a:lstStyle/>
          <a:p>
            <a:fld id="{1C176735-8790-2647-8A20-9BF96FB544F7}" type="slidenum">
              <a:rPr lang="en-EG" smtClean="0"/>
              <a:t>14</a:t>
            </a:fld>
            <a:endParaRPr lang="en-EG" dirty="0"/>
          </a:p>
        </p:txBody>
      </p:sp>
      <p:sp>
        <p:nvSpPr>
          <p:cNvPr id="64" name="TextBox 5">
            <a:extLst>
              <a:ext uri="{FF2B5EF4-FFF2-40B4-BE49-F238E27FC236}">
                <a16:creationId xmlns:a16="http://schemas.microsoft.com/office/drawing/2014/main" id="{88283214-493A-94AF-374F-F666A17409EF}"/>
              </a:ext>
            </a:extLst>
          </p:cNvPr>
          <p:cNvSpPr txBox="1"/>
          <p:nvPr/>
        </p:nvSpPr>
        <p:spPr>
          <a:xfrm>
            <a:off x="952500" y="721388"/>
            <a:ext cx="11430000" cy="795089"/>
          </a:xfrm>
          <a:prstGeom prst="rect">
            <a:avLst/>
          </a:prstGeom>
        </p:spPr>
        <p:txBody>
          <a:bodyPr lIns="0" tIns="0" rIns="0" bIns="0" rtlCol="0" anchor="t">
            <a:spAutoFit/>
          </a:bodyPr>
          <a:lstStyle/>
          <a:p>
            <a:pPr lvl="0">
              <a:lnSpc>
                <a:spcPts val="6160"/>
              </a:lnSpc>
              <a:spcBef>
                <a:spcPct val="0"/>
              </a:spcBef>
            </a:pPr>
            <a:r>
              <a:rPr lang="en-US" sz="5400" dirty="0">
                <a:solidFill>
                  <a:srgbClr val="1A1A2E"/>
                </a:solidFill>
                <a:latin typeface="Alexandria"/>
                <a:ea typeface="Alexandria"/>
                <a:cs typeface="Alexandria"/>
                <a:sym typeface="Alexandria"/>
              </a:rPr>
              <a:t>Tables, Fields, and Relationships</a:t>
            </a:r>
          </a:p>
        </p:txBody>
      </p:sp>
      <p:sp>
        <p:nvSpPr>
          <p:cNvPr id="65" name="TextBox 6">
            <a:extLst>
              <a:ext uri="{FF2B5EF4-FFF2-40B4-BE49-F238E27FC236}">
                <a16:creationId xmlns:a16="http://schemas.microsoft.com/office/drawing/2014/main" id="{31234169-A90F-69FF-36FF-8759D35F2646}"/>
              </a:ext>
            </a:extLst>
          </p:cNvPr>
          <p:cNvSpPr txBox="1"/>
          <p:nvPr/>
        </p:nvSpPr>
        <p:spPr>
          <a:xfrm>
            <a:off x="860378" y="1562100"/>
            <a:ext cx="13335000" cy="397545"/>
          </a:xfrm>
          <a:prstGeom prst="rect">
            <a:avLst/>
          </a:prstGeom>
        </p:spPr>
        <p:txBody>
          <a:bodyPr lIns="0" tIns="0" rIns="0" bIns="0" rtlCol="0" anchor="t">
            <a:spAutoFit/>
          </a:bodyPr>
          <a:lstStyle/>
          <a:p>
            <a:pPr lvl="0">
              <a:lnSpc>
                <a:spcPts val="3079"/>
              </a:lnSpc>
              <a:spcBef>
                <a:spcPct val="0"/>
              </a:spcBef>
            </a:pPr>
            <a:r>
              <a:rPr lang="en-US" sz="2800" dirty="0">
                <a:solidFill>
                  <a:srgbClr val="00ADEE"/>
                </a:solidFill>
                <a:latin typeface="Alexandria"/>
                <a:ea typeface="Alexandria"/>
                <a:cs typeface="Alexandria"/>
                <a:sym typeface="Alexandria"/>
              </a:rPr>
              <a:t>The Building Blocks of a Power BI Model</a:t>
            </a:r>
          </a:p>
        </p:txBody>
      </p:sp>
      <p:sp>
        <p:nvSpPr>
          <p:cNvPr id="23" name="TextBox 31">
            <a:extLst>
              <a:ext uri="{FF2B5EF4-FFF2-40B4-BE49-F238E27FC236}">
                <a16:creationId xmlns:a16="http://schemas.microsoft.com/office/drawing/2014/main" id="{B1EDD158-FDC4-1814-797B-C9457071D1BC}"/>
              </a:ext>
            </a:extLst>
          </p:cNvPr>
          <p:cNvSpPr txBox="1"/>
          <p:nvPr/>
        </p:nvSpPr>
        <p:spPr>
          <a:xfrm>
            <a:off x="844456" y="2863412"/>
            <a:ext cx="8054413" cy="329193"/>
          </a:xfrm>
          <a:prstGeom prst="rect">
            <a:avLst/>
          </a:prstGeom>
        </p:spPr>
        <p:txBody>
          <a:bodyPr wrap="square" lIns="0" tIns="0" rIns="0" bIns="0" rtlCol="0" anchor="t">
            <a:spAutoFit/>
          </a:bodyPr>
          <a:lstStyle/>
          <a:p>
            <a:pPr lvl="0">
              <a:lnSpc>
                <a:spcPts val="2520"/>
              </a:lnSpc>
              <a:spcBef>
                <a:spcPct val="0"/>
              </a:spcBef>
            </a:pPr>
            <a:r>
              <a:rPr lang="en-US" sz="2800" b="1" dirty="0">
                <a:solidFill>
                  <a:srgbClr val="1A1A2E"/>
                </a:solidFill>
                <a:latin typeface="Alexandria Bold"/>
                <a:ea typeface="Alexandria Bold"/>
                <a:cs typeface="Alexandria Bold"/>
                <a:sym typeface="Alexandria Bold"/>
              </a:rPr>
              <a:t>Main Building Blocks</a:t>
            </a:r>
          </a:p>
        </p:txBody>
      </p:sp>
      <p:grpSp>
        <p:nvGrpSpPr>
          <p:cNvPr id="25" name="Group 34">
            <a:extLst>
              <a:ext uri="{FF2B5EF4-FFF2-40B4-BE49-F238E27FC236}">
                <a16:creationId xmlns:a16="http://schemas.microsoft.com/office/drawing/2014/main" id="{47D8ACE2-01D2-E1C7-1A89-879979B929CF}"/>
              </a:ext>
            </a:extLst>
          </p:cNvPr>
          <p:cNvGrpSpPr/>
          <p:nvPr/>
        </p:nvGrpSpPr>
        <p:grpSpPr>
          <a:xfrm>
            <a:off x="860378" y="9128079"/>
            <a:ext cx="16383000" cy="968421"/>
            <a:chOff x="0" y="0"/>
            <a:chExt cx="21844000" cy="889000"/>
          </a:xfrm>
        </p:grpSpPr>
        <p:sp>
          <p:nvSpPr>
            <p:cNvPr id="26" name="Freeform 35">
              <a:extLst>
                <a:ext uri="{FF2B5EF4-FFF2-40B4-BE49-F238E27FC236}">
                  <a16:creationId xmlns:a16="http://schemas.microsoft.com/office/drawing/2014/main" id="{1667BF4E-EE4D-0328-5B85-593177DD6048}"/>
                </a:ext>
              </a:extLst>
            </p:cNvPr>
            <p:cNvSpPr/>
            <p:nvPr/>
          </p:nvSpPr>
          <p:spPr>
            <a:xfrm>
              <a:off x="0" y="0"/>
              <a:ext cx="21844000" cy="889000"/>
            </a:xfrm>
            <a:custGeom>
              <a:avLst/>
              <a:gdLst/>
              <a:ahLst/>
              <a:cxnLst/>
              <a:rect l="l" t="t" r="r" b="b"/>
              <a:pathLst>
                <a:path w="21844000" h="889000">
                  <a:moveTo>
                    <a:pt x="88900" y="0"/>
                  </a:moveTo>
                  <a:lnTo>
                    <a:pt x="21755100" y="0"/>
                  </a:lnTo>
                  <a:cubicBezTo>
                    <a:pt x="21804198" y="0"/>
                    <a:pt x="21844000" y="39802"/>
                    <a:pt x="21844000" y="88900"/>
                  </a:cubicBezTo>
                  <a:lnTo>
                    <a:pt x="21844000" y="800100"/>
                  </a:lnTo>
                  <a:cubicBezTo>
                    <a:pt x="21844000" y="849198"/>
                    <a:pt x="21804198" y="889000"/>
                    <a:pt x="21755100" y="889000"/>
                  </a:cubicBezTo>
                  <a:lnTo>
                    <a:pt x="88900" y="889000"/>
                  </a:lnTo>
                  <a:cubicBezTo>
                    <a:pt x="39802" y="889000"/>
                    <a:pt x="0" y="849198"/>
                    <a:pt x="0" y="800100"/>
                  </a:cubicBezTo>
                  <a:lnTo>
                    <a:pt x="0" y="88900"/>
                  </a:lnTo>
                  <a:cubicBezTo>
                    <a:pt x="0" y="39802"/>
                    <a:pt x="39802" y="0"/>
                    <a:pt x="88900" y="0"/>
                  </a:cubicBezTo>
                  <a:close/>
                </a:path>
              </a:pathLst>
            </a:custGeom>
            <a:solidFill>
              <a:srgbClr val="E8F8FF"/>
            </a:solidFill>
          </p:spPr>
          <p:txBody>
            <a:bodyPr/>
            <a:lstStyle/>
            <a:p>
              <a:endParaRPr lang="en-EG" sz="2800"/>
            </a:p>
          </p:txBody>
        </p:sp>
        <p:sp>
          <p:nvSpPr>
            <p:cNvPr id="27" name="TextBox 36">
              <a:extLst>
                <a:ext uri="{FF2B5EF4-FFF2-40B4-BE49-F238E27FC236}">
                  <a16:creationId xmlns:a16="http://schemas.microsoft.com/office/drawing/2014/main" id="{A2DFC6A0-20E6-4C26-BD08-188C37BFCD8F}"/>
                </a:ext>
              </a:extLst>
            </p:cNvPr>
            <p:cNvSpPr txBox="1"/>
            <p:nvPr/>
          </p:nvSpPr>
          <p:spPr>
            <a:xfrm>
              <a:off x="0" y="-38100"/>
              <a:ext cx="21844000" cy="927100"/>
            </a:xfrm>
            <a:prstGeom prst="rect">
              <a:avLst/>
            </a:prstGeom>
          </p:spPr>
          <p:txBody>
            <a:bodyPr lIns="50800" tIns="50800" rIns="50800" bIns="50800" rtlCol="0" anchor="ctr"/>
            <a:lstStyle/>
            <a:p>
              <a:pPr algn="l">
                <a:lnSpc>
                  <a:spcPts val="1679"/>
                </a:lnSpc>
              </a:pPr>
              <a:endParaRPr sz="2800"/>
            </a:p>
          </p:txBody>
        </p:sp>
      </p:grpSp>
      <p:sp>
        <p:nvSpPr>
          <p:cNvPr id="28" name="TextBox 37">
            <a:extLst>
              <a:ext uri="{FF2B5EF4-FFF2-40B4-BE49-F238E27FC236}">
                <a16:creationId xmlns:a16="http://schemas.microsoft.com/office/drawing/2014/main" id="{6F40C9C9-C381-B2ED-8911-30EC9A49E0D7}"/>
              </a:ext>
            </a:extLst>
          </p:cNvPr>
          <p:cNvSpPr txBox="1"/>
          <p:nvPr/>
        </p:nvSpPr>
        <p:spPr>
          <a:xfrm>
            <a:off x="1050878" y="9536212"/>
            <a:ext cx="16002000" cy="300339"/>
          </a:xfrm>
          <a:prstGeom prst="rect">
            <a:avLst/>
          </a:prstGeom>
        </p:spPr>
        <p:txBody>
          <a:bodyPr lIns="0" tIns="0" rIns="0" bIns="0" rtlCol="0" anchor="t">
            <a:spAutoFit/>
          </a:bodyPr>
          <a:lstStyle/>
          <a:p>
            <a:pPr lvl="0" algn="ctr">
              <a:lnSpc>
                <a:spcPts val="2239"/>
              </a:lnSpc>
              <a:spcBef>
                <a:spcPct val="0"/>
              </a:spcBef>
            </a:pPr>
            <a:r>
              <a:rPr lang="en-US" sz="2800" dirty="0">
                <a:solidFill>
                  <a:srgbClr val="1A1A2E"/>
                </a:solidFill>
                <a:latin typeface="Alexandria"/>
                <a:ea typeface="Alexandria"/>
                <a:cs typeface="Alexandria"/>
                <a:sym typeface="Alexandria"/>
              </a:rPr>
              <a:t>Relationships help Power BI understand how business data fits together.</a:t>
            </a:r>
            <a:endParaRPr lang="en-US" sz="2800" u="none" strike="noStrike" dirty="0">
              <a:solidFill>
                <a:srgbClr val="1A1A2E"/>
              </a:solidFill>
              <a:latin typeface="Alexandria"/>
              <a:ea typeface="Alexandria"/>
              <a:cs typeface="Alexandria"/>
              <a:sym typeface="Alexandria"/>
            </a:endParaRPr>
          </a:p>
        </p:txBody>
      </p:sp>
      <p:sp>
        <p:nvSpPr>
          <p:cNvPr id="83" name="TextBox 32">
            <a:extLst>
              <a:ext uri="{FF2B5EF4-FFF2-40B4-BE49-F238E27FC236}">
                <a16:creationId xmlns:a16="http://schemas.microsoft.com/office/drawing/2014/main" id="{8B078E39-3C3D-AB4F-8A9A-C7C94E61ADD1}"/>
              </a:ext>
            </a:extLst>
          </p:cNvPr>
          <p:cNvSpPr txBox="1"/>
          <p:nvPr/>
        </p:nvSpPr>
        <p:spPr>
          <a:xfrm>
            <a:off x="860378" y="2070259"/>
            <a:ext cx="16383000" cy="300339"/>
          </a:xfrm>
          <a:prstGeom prst="rect">
            <a:avLst/>
          </a:prstGeom>
        </p:spPr>
        <p:txBody>
          <a:bodyPr lIns="0" tIns="0" rIns="0" bIns="0" rtlCol="0" anchor="t">
            <a:spAutoFit/>
          </a:bodyPr>
          <a:lstStyle/>
          <a:p>
            <a:pPr lvl="0">
              <a:lnSpc>
                <a:spcPts val="2239"/>
              </a:lnSpc>
              <a:spcBef>
                <a:spcPct val="0"/>
              </a:spcBef>
            </a:pPr>
            <a:r>
              <a:rPr lang="en-US" sz="2800" dirty="0">
                <a:solidFill>
                  <a:srgbClr val="4A4A4A"/>
                </a:solidFill>
                <a:latin typeface="Alexandria"/>
                <a:ea typeface="Alexandria"/>
                <a:cs typeface="Alexandria"/>
                <a:sym typeface="Alexandria"/>
              </a:rPr>
              <a:t>A Power BI data model is built using tables, fields, and relationships.</a:t>
            </a:r>
          </a:p>
        </p:txBody>
      </p:sp>
      <p:grpSp>
        <p:nvGrpSpPr>
          <p:cNvPr id="24" name="Group 9">
            <a:extLst>
              <a:ext uri="{FF2B5EF4-FFF2-40B4-BE49-F238E27FC236}">
                <a16:creationId xmlns:a16="http://schemas.microsoft.com/office/drawing/2014/main" id="{6067621B-BE15-A937-314B-81AFA534D513}"/>
              </a:ext>
            </a:extLst>
          </p:cNvPr>
          <p:cNvGrpSpPr/>
          <p:nvPr/>
        </p:nvGrpSpPr>
        <p:grpSpPr>
          <a:xfrm>
            <a:off x="839783" y="3967681"/>
            <a:ext cx="2667000" cy="381000"/>
            <a:chOff x="0" y="0"/>
            <a:chExt cx="3556000" cy="508000"/>
          </a:xfrm>
        </p:grpSpPr>
        <p:sp>
          <p:nvSpPr>
            <p:cNvPr id="32" name="Freeform 10">
              <a:extLst>
                <a:ext uri="{FF2B5EF4-FFF2-40B4-BE49-F238E27FC236}">
                  <a16:creationId xmlns:a16="http://schemas.microsoft.com/office/drawing/2014/main" id="{93CE5139-298D-5DA5-D4E9-B605788F1795}"/>
                </a:ext>
              </a:extLst>
            </p:cNvPr>
            <p:cNvSpPr/>
            <p:nvPr/>
          </p:nvSpPr>
          <p:spPr>
            <a:xfrm>
              <a:off x="0" y="0"/>
              <a:ext cx="3556000" cy="508000"/>
            </a:xfrm>
            <a:custGeom>
              <a:avLst/>
              <a:gdLst/>
              <a:ahLst/>
              <a:cxnLst/>
              <a:rect l="l" t="t" r="r" b="b"/>
              <a:pathLst>
                <a:path w="3556000" h="508000">
                  <a:moveTo>
                    <a:pt x="50800" y="0"/>
                  </a:moveTo>
                  <a:lnTo>
                    <a:pt x="3505200" y="0"/>
                  </a:lnTo>
                  <a:cubicBezTo>
                    <a:pt x="3533256" y="0"/>
                    <a:pt x="3556000" y="22744"/>
                    <a:pt x="3556000" y="50800"/>
                  </a:cubicBezTo>
                  <a:lnTo>
                    <a:pt x="3556000" y="457200"/>
                  </a:lnTo>
                  <a:cubicBezTo>
                    <a:pt x="3556000" y="485256"/>
                    <a:pt x="3533256" y="508000"/>
                    <a:pt x="3505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endParaRPr lang="en-EG" sz="2800"/>
            </a:p>
          </p:txBody>
        </p:sp>
        <p:sp>
          <p:nvSpPr>
            <p:cNvPr id="37" name="TextBox 11">
              <a:extLst>
                <a:ext uri="{FF2B5EF4-FFF2-40B4-BE49-F238E27FC236}">
                  <a16:creationId xmlns:a16="http://schemas.microsoft.com/office/drawing/2014/main" id="{74F86CF6-1249-6ACD-8E87-D77DE5900ECF}"/>
                </a:ext>
              </a:extLst>
            </p:cNvPr>
            <p:cNvSpPr txBox="1"/>
            <p:nvPr/>
          </p:nvSpPr>
          <p:spPr>
            <a:xfrm>
              <a:off x="0" y="-38100"/>
              <a:ext cx="3556000" cy="546100"/>
            </a:xfrm>
            <a:prstGeom prst="rect">
              <a:avLst/>
            </a:prstGeom>
          </p:spPr>
          <p:txBody>
            <a:bodyPr lIns="50800" tIns="50800" rIns="50800" bIns="50800" rtlCol="0" anchor="ctr"/>
            <a:lstStyle/>
            <a:p>
              <a:pPr algn="l">
                <a:lnSpc>
                  <a:spcPts val="1679"/>
                </a:lnSpc>
              </a:pPr>
              <a:endParaRPr sz="2800"/>
            </a:p>
          </p:txBody>
        </p:sp>
      </p:grpSp>
      <p:grpSp>
        <p:nvGrpSpPr>
          <p:cNvPr id="38" name="Group 12">
            <a:extLst>
              <a:ext uri="{FF2B5EF4-FFF2-40B4-BE49-F238E27FC236}">
                <a16:creationId xmlns:a16="http://schemas.microsoft.com/office/drawing/2014/main" id="{3D553DAD-3319-0540-D100-809C21A3187E}"/>
              </a:ext>
            </a:extLst>
          </p:cNvPr>
          <p:cNvGrpSpPr/>
          <p:nvPr/>
        </p:nvGrpSpPr>
        <p:grpSpPr>
          <a:xfrm>
            <a:off x="3697283" y="3967681"/>
            <a:ext cx="4762500" cy="381000"/>
            <a:chOff x="0" y="0"/>
            <a:chExt cx="6350000" cy="508000"/>
          </a:xfrm>
        </p:grpSpPr>
        <p:sp>
          <p:nvSpPr>
            <p:cNvPr id="39" name="Freeform 13">
              <a:extLst>
                <a:ext uri="{FF2B5EF4-FFF2-40B4-BE49-F238E27FC236}">
                  <a16:creationId xmlns:a16="http://schemas.microsoft.com/office/drawing/2014/main" id="{EE224214-539F-EB29-76F4-B77C632E7A00}"/>
                </a:ext>
              </a:extLst>
            </p:cNvPr>
            <p:cNvSpPr/>
            <p:nvPr/>
          </p:nvSpPr>
          <p:spPr>
            <a:xfrm>
              <a:off x="0" y="0"/>
              <a:ext cx="6350000" cy="508000"/>
            </a:xfrm>
            <a:custGeom>
              <a:avLst/>
              <a:gdLst/>
              <a:ahLst/>
              <a:cxnLst/>
              <a:rect l="l" t="t" r="r" b="b"/>
              <a:pathLst>
                <a:path w="6350000" h="508000">
                  <a:moveTo>
                    <a:pt x="50800" y="0"/>
                  </a:moveTo>
                  <a:lnTo>
                    <a:pt x="6299200" y="0"/>
                  </a:lnTo>
                  <a:cubicBezTo>
                    <a:pt x="6327256" y="0"/>
                    <a:pt x="6350000" y="22744"/>
                    <a:pt x="6350000" y="50800"/>
                  </a:cubicBezTo>
                  <a:lnTo>
                    <a:pt x="6350000" y="457200"/>
                  </a:lnTo>
                  <a:cubicBezTo>
                    <a:pt x="6350000" y="485256"/>
                    <a:pt x="6327256" y="508000"/>
                    <a:pt x="6299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endParaRPr lang="en-EG" sz="2800"/>
            </a:p>
          </p:txBody>
        </p:sp>
        <p:sp>
          <p:nvSpPr>
            <p:cNvPr id="40" name="TextBox 14">
              <a:extLst>
                <a:ext uri="{FF2B5EF4-FFF2-40B4-BE49-F238E27FC236}">
                  <a16:creationId xmlns:a16="http://schemas.microsoft.com/office/drawing/2014/main" id="{681D1645-5937-4378-3D12-EB51380C620E}"/>
                </a:ext>
              </a:extLst>
            </p:cNvPr>
            <p:cNvSpPr txBox="1"/>
            <p:nvPr/>
          </p:nvSpPr>
          <p:spPr>
            <a:xfrm>
              <a:off x="0" y="-38100"/>
              <a:ext cx="6350000" cy="546100"/>
            </a:xfrm>
            <a:prstGeom prst="rect">
              <a:avLst/>
            </a:prstGeom>
          </p:spPr>
          <p:txBody>
            <a:bodyPr lIns="50800" tIns="50800" rIns="50800" bIns="50800" rtlCol="0" anchor="ctr"/>
            <a:lstStyle/>
            <a:p>
              <a:pPr algn="l">
                <a:lnSpc>
                  <a:spcPts val="1679"/>
                </a:lnSpc>
              </a:pPr>
              <a:endParaRPr sz="2800"/>
            </a:p>
          </p:txBody>
        </p:sp>
      </p:grpSp>
      <p:grpSp>
        <p:nvGrpSpPr>
          <p:cNvPr id="41" name="Group 15">
            <a:extLst>
              <a:ext uri="{FF2B5EF4-FFF2-40B4-BE49-F238E27FC236}">
                <a16:creationId xmlns:a16="http://schemas.microsoft.com/office/drawing/2014/main" id="{6DE85FBF-54AF-B683-340E-301AC56923C1}"/>
              </a:ext>
            </a:extLst>
          </p:cNvPr>
          <p:cNvGrpSpPr/>
          <p:nvPr/>
        </p:nvGrpSpPr>
        <p:grpSpPr>
          <a:xfrm>
            <a:off x="8650283" y="3967681"/>
            <a:ext cx="8572500" cy="381000"/>
            <a:chOff x="0" y="0"/>
            <a:chExt cx="11430000" cy="508000"/>
          </a:xfrm>
        </p:grpSpPr>
        <p:sp>
          <p:nvSpPr>
            <p:cNvPr id="42" name="Freeform 16">
              <a:extLst>
                <a:ext uri="{FF2B5EF4-FFF2-40B4-BE49-F238E27FC236}">
                  <a16:creationId xmlns:a16="http://schemas.microsoft.com/office/drawing/2014/main" id="{C82E4FDA-C008-3E2B-56A1-CCAB3E5B4F6D}"/>
                </a:ext>
              </a:extLst>
            </p:cNvPr>
            <p:cNvSpPr/>
            <p:nvPr/>
          </p:nvSpPr>
          <p:spPr>
            <a:xfrm>
              <a:off x="0" y="0"/>
              <a:ext cx="11430000" cy="508000"/>
            </a:xfrm>
            <a:custGeom>
              <a:avLst/>
              <a:gdLst/>
              <a:ahLst/>
              <a:cxnLst/>
              <a:rect l="l" t="t" r="r" b="b"/>
              <a:pathLst>
                <a:path w="11430000" h="508000">
                  <a:moveTo>
                    <a:pt x="50800" y="0"/>
                  </a:moveTo>
                  <a:lnTo>
                    <a:pt x="11379200" y="0"/>
                  </a:lnTo>
                  <a:cubicBezTo>
                    <a:pt x="11407256" y="0"/>
                    <a:pt x="11430000" y="22744"/>
                    <a:pt x="11430000" y="50800"/>
                  </a:cubicBezTo>
                  <a:lnTo>
                    <a:pt x="11430000" y="457200"/>
                  </a:lnTo>
                  <a:cubicBezTo>
                    <a:pt x="11430000" y="485256"/>
                    <a:pt x="11407256" y="508000"/>
                    <a:pt x="11379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endParaRPr lang="en-EG" sz="2800"/>
            </a:p>
          </p:txBody>
        </p:sp>
        <p:sp>
          <p:nvSpPr>
            <p:cNvPr id="43" name="TextBox 17">
              <a:extLst>
                <a:ext uri="{FF2B5EF4-FFF2-40B4-BE49-F238E27FC236}">
                  <a16:creationId xmlns:a16="http://schemas.microsoft.com/office/drawing/2014/main" id="{9E3A6469-3810-E06A-02E8-82E70D103C0F}"/>
                </a:ext>
              </a:extLst>
            </p:cNvPr>
            <p:cNvSpPr txBox="1"/>
            <p:nvPr/>
          </p:nvSpPr>
          <p:spPr>
            <a:xfrm>
              <a:off x="0" y="-38100"/>
              <a:ext cx="11430000" cy="546100"/>
            </a:xfrm>
            <a:prstGeom prst="rect">
              <a:avLst/>
            </a:prstGeom>
          </p:spPr>
          <p:txBody>
            <a:bodyPr lIns="50800" tIns="50800" rIns="50800" bIns="50800" rtlCol="0" anchor="ctr"/>
            <a:lstStyle/>
            <a:p>
              <a:pPr algn="l">
                <a:lnSpc>
                  <a:spcPts val="1679"/>
                </a:lnSpc>
              </a:pPr>
              <a:endParaRPr sz="2800"/>
            </a:p>
          </p:txBody>
        </p:sp>
      </p:grpSp>
      <p:sp>
        <p:nvSpPr>
          <p:cNvPr id="44" name="TextBox 18">
            <a:extLst>
              <a:ext uri="{FF2B5EF4-FFF2-40B4-BE49-F238E27FC236}">
                <a16:creationId xmlns:a16="http://schemas.microsoft.com/office/drawing/2014/main" id="{9392DE90-6E60-A2E8-3623-3F2C00D47564}"/>
              </a:ext>
            </a:extLst>
          </p:cNvPr>
          <p:cNvSpPr txBox="1"/>
          <p:nvPr/>
        </p:nvSpPr>
        <p:spPr>
          <a:xfrm>
            <a:off x="839783" y="3920056"/>
            <a:ext cx="2667000" cy="421874"/>
          </a:xfrm>
          <a:prstGeom prst="rect">
            <a:avLst/>
          </a:prstGeom>
        </p:spPr>
        <p:txBody>
          <a:bodyPr lIns="0" tIns="0" rIns="0" bIns="0" rtlCol="0" anchor="t">
            <a:spAutoFit/>
          </a:bodyPr>
          <a:lstStyle/>
          <a:p>
            <a:pPr marL="0" lvl="0" indent="0" algn="ctr">
              <a:lnSpc>
                <a:spcPts val="3522"/>
              </a:lnSpc>
              <a:spcBef>
                <a:spcPct val="0"/>
              </a:spcBef>
            </a:pPr>
            <a:r>
              <a:rPr lang="en-US" sz="2800" b="1" u="none" strike="noStrike">
                <a:solidFill>
                  <a:srgbClr val="00ADEE"/>
                </a:solidFill>
                <a:latin typeface="Alexandria Bold"/>
                <a:ea typeface="Alexandria Bold"/>
                <a:cs typeface="Alexandria Bold"/>
                <a:sym typeface="Alexandria Bold"/>
              </a:rPr>
              <a:t>Element</a:t>
            </a:r>
          </a:p>
        </p:txBody>
      </p:sp>
      <p:sp>
        <p:nvSpPr>
          <p:cNvPr id="45" name="TextBox 19">
            <a:extLst>
              <a:ext uri="{FF2B5EF4-FFF2-40B4-BE49-F238E27FC236}">
                <a16:creationId xmlns:a16="http://schemas.microsoft.com/office/drawing/2014/main" id="{BC3931EE-A3E4-5428-6315-436089D8CF2B}"/>
              </a:ext>
            </a:extLst>
          </p:cNvPr>
          <p:cNvSpPr txBox="1"/>
          <p:nvPr/>
        </p:nvSpPr>
        <p:spPr>
          <a:xfrm>
            <a:off x="3697283" y="3920056"/>
            <a:ext cx="4762500" cy="421874"/>
          </a:xfrm>
          <a:prstGeom prst="rect">
            <a:avLst/>
          </a:prstGeom>
        </p:spPr>
        <p:txBody>
          <a:bodyPr lIns="0" tIns="0" rIns="0" bIns="0" rtlCol="0" anchor="t">
            <a:spAutoFit/>
          </a:bodyPr>
          <a:lstStyle/>
          <a:p>
            <a:pPr marL="0" lvl="0" indent="0" algn="ctr">
              <a:lnSpc>
                <a:spcPts val="3522"/>
              </a:lnSpc>
              <a:spcBef>
                <a:spcPct val="0"/>
              </a:spcBef>
            </a:pPr>
            <a:r>
              <a:rPr lang="en-US" sz="2800" b="1" u="none" strike="noStrike">
                <a:solidFill>
                  <a:srgbClr val="00ADEE"/>
                </a:solidFill>
                <a:latin typeface="Alexandria Bold"/>
                <a:ea typeface="Alexandria Bold"/>
                <a:cs typeface="Alexandria Bold"/>
                <a:sym typeface="Alexandria Bold"/>
              </a:rPr>
              <a:t>Meaning</a:t>
            </a:r>
          </a:p>
        </p:txBody>
      </p:sp>
      <p:sp>
        <p:nvSpPr>
          <p:cNvPr id="46" name="TextBox 20">
            <a:extLst>
              <a:ext uri="{FF2B5EF4-FFF2-40B4-BE49-F238E27FC236}">
                <a16:creationId xmlns:a16="http://schemas.microsoft.com/office/drawing/2014/main" id="{A8E5CC2B-1DD6-BA2E-F9A2-1302890E2296}"/>
              </a:ext>
            </a:extLst>
          </p:cNvPr>
          <p:cNvSpPr txBox="1"/>
          <p:nvPr/>
        </p:nvSpPr>
        <p:spPr>
          <a:xfrm>
            <a:off x="8650283" y="3920056"/>
            <a:ext cx="8572500" cy="421874"/>
          </a:xfrm>
          <a:prstGeom prst="rect">
            <a:avLst/>
          </a:prstGeom>
        </p:spPr>
        <p:txBody>
          <a:bodyPr lIns="0" tIns="0" rIns="0" bIns="0" rtlCol="0" anchor="t">
            <a:spAutoFit/>
          </a:bodyPr>
          <a:lstStyle/>
          <a:p>
            <a:pPr marL="0" lvl="0" indent="0" algn="ctr">
              <a:lnSpc>
                <a:spcPts val="3522"/>
              </a:lnSpc>
              <a:spcBef>
                <a:spcPct val="0"/>
              </a:spcBef>
            </a:pPr>
            <a:r>
              <a:rPr lang="en-US" sz="2800" b="1" u="none" strike="noStrike">
                <a:solidFill>
                  <a:srgbClr val="00ADEE"/>
                </a:solidFill>
                <a:latin typeface="Alexandria Bold"/>
                <a:ea typeface="Alexandria Bold"/>
                <a:cs typeface="Alexandria Bold"/>
                <a:sym typeface="Alexandria Bold"/>
              </a:rPr>
              <a:t>Example</a:t>
            </a:r>
          </a:p>
        </p:txBody>
      </p:sp>
      <p:sp>
        <p:nvSpPr>
          <p:cNvPr id="47" name="TextBox 21">
            <a:extLst>
              <a:ext uri="{FF2B5EF4-FFF2-40B4-BE49-F238E27FC236}">
                <a16:creationId xmlns:a16="http://schemas.microsoft.com/office/drawing/2014/main" id="{76CF7C54-5503-9EDF-FF5A-E102686C0862}"/>
              </a:ext>
            </a:extLst>
          </p:cNvPr>
          <p:cNvSpPr txBox="1"/>
          <p:nvPr/>
        </p:nvSpPr>
        <p:spPr>
          <a:xfrm>
            <a:off x="935033" y="4539181"/>
            <a:ext cx="24765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1A1A2E"/>
                </a:solidFill>
                <a:latin typeface="Alexandria"/>
                <a:ea typeface="Alexandria"/>
                <a:cs typeface="Alexandria"/>
                <a:sym typeface="Alexandria"/>
              </a:rPr>
              <a:t>Table</a:t>
            </a:r>
          </a:p>
        </p:txBody>
      </p:sp>
      <p:sp>
        <p:nvSpPr>
          <p:cNvPr id="48" name="TextBox 22">
            <a:extLst>
              <a:ext uri="{FF2B5EF4-FFF2-40B4-BE49-F238E27FC236}">
                <a16:creationId xmlns:a16="http://schemas.microsoft.com/office/drawing/2014/main" id="{5A7C1004-12BA-3BC8-23DC-3A105051CC38}"/>
              </a:ext>
            </a:extLst>
          </p:cNvPr>
          <p:cNvSpPr txBox="1"/>
          <p:nvPr/>
        </p:nvSpPr>
        <p:spPr>
          <a:xfrm>
            <a:off x="3792533" y="4539181"/>
            <a:ext cx="45720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dirty="0">
                <a:solidFill>
                  <a:srgbClr val="4A4A4A"/>
                </a:solidFill>
                <a:latin typeface="Alexandria"/>
                <a:ea typeface="Alexandria"/>
                <a:cs typeface="Alexandria"/>
                <a:sym typeface="Alexandria"/>
              </a:rPr>
              <a:t>A collection of related records</a:t>
            </a:r>
          </a:p>
        </p:txBody>
      </p:sp>
      <p:sp>
        <p:nvSpPr>
          <p:cNvPr id="49" name="TextBox 23">
            <a:extLst>
              <a:ext uri="{FF2B5EF4-FFF2-40B4-BE49-F238E27FC236}">
                <a16:creationId xmlns:a16="http://schemas.microsoft.com/office/drawing/2014/main" id="{D2ECA7F0-8C14-41A9-BE57-8288F0857E5D}"/>
              </a:ext>
            </a:extLst>
          </p:cNvPr>
          <p:cNvSpPr txBox="1"/>
          <p:nvPr/>
        </p:nvSpPr>
        <p:spPr>
          <a:xfrm>
            <a:off x="8745533" y="4539181"/>
            <a:ext cx="83820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4A4A4A"/>
                </a:solidFill>
                <a:latin typeface="Alexandria"/>
                <a:ea typeface="Alexandria"/>
                <a:cs typeface="Alexandria"/>
                <a:sym typeface="Alexandria"/>
              </a:rPr>
              <a:t>Sales Transactions</a:t>
            </a:r>
          </a:p>
        </p:txBody>
      </p:sp>
      <p:sp>
        <p:nvSpPr>
          <p:cNvPr id="50" name="AutoShape 24">
            <a:extLst>
              <a:ext uri="{FF2B5EF4-FFF2-40B4-BE49-F238E27FC236}">
                <a16:creationId xmlns:a16="http://schemas.microsoft.com/office/drawing/2014/main" id="{38123BAC-C955-F733-510F-99326C62D006}"/>
              </a:ext>
            </a:extLst>
          </p:cNvPr>
          <p:cNvSpPr/>
          <p:nvPr/>
        </p:nvSpPr>
        <p:spPr>
          <a:xfrm>
            <a:off x="839783" y="4920181"/>
            <a:ext cx="16383000" cy="0"/>
          </a:xfrm>
          <a:prstGeom prst="line">
            <a:avLst/>
          </a:prstGeom>
          <a:ln w="9525" cap="flat">
            <a:solidFill>
              <a:srgbClr val="E0E0E0"/>
            </a:solidFill>
            <a:prstDash val="solid"/>
            <a:headEnd type="none" w="sm" len="sm"/>
            <a:tailEnd type="none" w="sm" len="sm"/>
          </a:ln>
        </p:spPr>
        <p:txBody>
          <a:bodyPr/>
          <a:lstStyle/>
          <a:p>
            <a:endParaRPr lang="en-EG" sz="2800"/>
          </a:p>
        </p:txBody>
      </p:sp>
      <p:sp>
        <p:nvSpPr>
          <p:cNvPr id="52" name="TextBox 25">
            <a:extLst>
              <a:ext uri="{FF2B5EF4-FFF2-40B4-BE49-F238E27FC236}">
                <a16:creationId xmlns:a16="http://schemas.microsoft.com/office/drawing/2014/main" id="{8F199CC8-9291-FE31-66AB-6ACFF6779B71}"/>
              </a:ext>
            </a:extLst>
          </p:cNvPr>
          <p:cNvSpPr txBox="1"/>
          <p:nvPr/>
        </p:nvSpPr>
        <p:spPr>
          <a:xfrm>
            <a:off x="935033" y="5143500"/>
            <a:ext cx="24765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1A1A2E"/>
                </a:solidFill>
                <a:latin typeface="Alexandria"/>
                <a:ea typeface="Alexandria"/>
                <a:cs typeface="Alexandria"/>
                <a:sym typeface="Alexandria"/>
              </a:rPr>
              <a:t>Field / Column</a:t>
            </a:r>
          </a:p>
        </p:txBody>
      </p:sp>
      <p:sp>
        <p:nvSpPr>
          <p:cNvPr id="53" name="TextBox 26">
            <a:extLst>
              <a:ext uri="{FF2B5EF4-FFF2-40B4-BE49-F238E27FC236}">
                <a16:creationId xmlns:a16="http://schemas.microsoft.com/office/drawing/2014/main" id="{3175B3CB-4069-A94D-9852-57FB50492950}"/>
              </a:ext>
            </a:extLst>
          </p:cNvPr>
          <p:cNvSpPr txBox="1"/>
          <p:nvPr/>
        </p:nvSpPr>
        <p:spPr>
          <a:xfrm>
            <a:off x="3792533" y="5143500"/>
            <a:ext cx="4572000" cy="537583"/>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4A4A4A"/>
                </a:solidFill>
                <a:latin typeface="Alexandria"/>
                <a:ea typeface="Alexandria"/>
                <a:cs typeface="Alexandria"/>
                <a:sym typeface="Alexandria"/>
              </a:rPr>
              <a:t>A specific attribute inside a table</a:t>
            </a:r>
          </a:p>
        </p:txBody>
      </p:sp>
      <p:sp>
        <p:nvSpPr>
          <p:cNvPr id="54" name="TextBox 27">
            <a:extLst>
              <a:ext uri="{FF2B5EF4-FFF2-40B4-BE49-F238E27FC236}">
                <a16:creationId xmlns:a16="http://schemas.microsoft.com/office/drawing/2014/main" id="{24977DFC-BF80-5FCA-D53F-E6B5C3E178D0}"/>
              </a:ext>
            </a:extLst>
          </p:cNvPr>
          <p:cNvSpPr txBox="1"/>
          <p:nvPr/>
        </p:nvSpPr>
        <p:spPr>
          <a:xfrm>
            <a:off x="8745533" y="5143500"/>
            <a:ext cx="83820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dirty="0">
                <a:solidFill>
                  <a:srgbClr val="4A4A4A"/>
                </a:solidFill>
                <a:latin typeface="Alexandria"/>
                <a:ea typeface="Alexandria"/>
                <a:cs typeface="Alexandria"/>
                <a:sym typeface="Alexandria"/>
              </a:rPr>
              <a:t>Revenue, Date, Customer ID</a:t>
            </a:r>
          </a:p>
        </p:txBody>
      </p:sp>
      <p:sp>
        <p:nvSpPr>
          <p:cNvPr id="55" name="AutoShape 28">
            <a:extLst>
              <a:ext uri="{FF2B5EF4-FFF2-40B4-BE49-F238E27FC236}">
                <a16:creationId xmlns:a16="http://schemas.microsoft.com/office/drawing/2014/main" id="{52C8304C-85FF-3BA5-9806-4634A2B04680}"/>
              </a:ext>
            </a:extLst>
          </p:cNvPr>
          <p:cNvSpPr/>
          <p:nvPr/>
        </p:nvSpPr>
        <p:spPr>
          <a:xfrm>
            <a:off x="839783" y="5634617"/>
            <a:ext cx="16383000" cy="0"/>
          </a:xfrm>
          <a:prstGeom prst="line">
            <a:avLst/>
          </a:prstGeom>
          <a:ln w="9525" cap="flat">
            <a:solidFill>
              <a:srgbClr val="E0E0E0"/>
            </a:solidFill>
            <a:prstDash val="solid"/>
            <a:headEnd type="none" w="sm" len="sm"/>
            <a:tailEnd type="none" w="sm" len="sm"/>
          </a:ln>
        </p:spPr>
        <p:txBody>
          <a:bodyPr/>
          <a:lstStyle/>
          <a:p>
            <a:endParaRPr lang="en-EG" sz="2800"/>
          </a:p>
        </p:txBody>
      </p:sp>
      <p:sp>
        <p:nvSpPr>
          <p:cNvPr id="56" name="TextBox 29">
            <a:extLst>
              <a:ext uri="{FF2B5EF4-FFF2-40B4-BE49-F238E27FC236}">
                <a16:creationId xmlns:a16="http://schemas.microsoft.com/office/drawing/2014/main" id="{25312317-AA98-57CC-E631-303AE7CC0851}"/>
              </a:ext>
            </a:extLst>
          </p:cNvPr>
          <p:cNvSpPr txBox="1"/>
          <p:nvPr/>
        </p:nvSpPr>
        <p:spPr>
          <a:xfrm>
            <a:off x="935033" y="5729867"/>
            <a:ext cx="24765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1A1A2E"/>
                </a:solidFill>
                <a:latin typeface="Alexandria"/>
                <a:ea typeface="Alexandria"/>
                <a:cs typeface="Alexandria"/>
                <a:sym typeface="Alexandria"/>
              </a:rPr>
              <a:t>Row</a:t>
            </a:r>
          </a:p>
        </p:txBody>
      </p:sp>
      <p:sp>
        <p:nvSpPr>
          <p:cNvPr id="57" name="TextBox 30">
            <a:extLst>
              <a:ext uri="{FF2B5EF4-FFF2-40B4-BE49-F238E27FC236}">
                <a16:creationId xmlns:a16="http://schemas.microsoft.com/office/drawing/2014/main" id="{5935EB40-A75A-954F-AE9F-255F1DCE7B4B}"/>
              </a:ext>
            </a:extLst>
          </p:cNvPr>
          <p:cNvSpPr txBox="1"/>
          <p:nvPr/>
        </p:nvSpPr>
        <p:spPr>
          <a:xfrm>
            <a:off x="3792533" y="5729867"/>
            <a:ext cx="45720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4A4A4A"/>
                </a:solidFill>
                <a:latin typeface="Alexandria"/>
                <a:ea typeface="Alexandria"/>
                <a:cs typeface="Alexandria"/>
                <a:sym typeface="Alexandria"/>
              </a:rPr>
              <a:t>One record in a table</a:t>
            </a:r>
          </a:p>
        </p:txBody>
      </p:sp>
      <p:sp>
        <p:nvSpPr>
          <p:cNvPr id="58" name="TextBox 31">
            <a:extLst>
              <a:ext uri="{FF2B5EF4-FFF2-40B4-BE49-F238E27FC236}">
                <a16:creationId xmlns:a16="http://schemas.microsoft.com/office/drawing/2014/main" id="{7C03EF04-5D05-19BD-EE24-EF8199C310DF}"/>
              </a:ext>
            </a:extLst>
          </p:cNvPr>
          <p:cNvSpPr txBox="1"/>
          <p:nvPr/>
        </p:nvSpPr>
        <p:spPr>
          <a:xfrm>
            <a:off x="8745533" y="5729867"/>
            <a:ext cx="83820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4A4A4A"/>
                </a:solidFill>
                <a:latin typeface="Alexandria"/>
                <a:ea typeface="Alexandria"/>
                <a:cs typeface="Alexandria"/>
                <a:sym typeface="Alexandria"/>
              </a:rPr>
              <a:t>One sales transaction</a:t>
            </a:r>
          </a:p>
        </p:txBody>
      </p:sp>
      <p:sp>
        <p:nvSpPr>
          <p:cNvPr id="59" name="AutoShape 32">
            <a:extLst>
              <a:ext uri="{FF2B5EF4-FFF2-40B4-BE49-F238E27FC236}">
                <a16:creationId xmlns:a16="http://schemas.microsoft.com/office/drawing/2014/main" id="{0CAB0A37-BC71-4D49-D2D8-ADF97592DC2D}"/>
              </a:ext>
            </a:extLst>
          </p:cNvPr>
          <p:cNvSpPr/>
          <p:nvPr/>
        </p:nvSpPr>
        <p:spPr>
          <a:xfrm>
            <a:off x="839783" y="6110867"/>
            <a:ext cx="16383000" cy="0"/>
          </a:xfrm>
          <a:prstGeom prst="line">
            <a:avLst/>
          </a:prstGeom>
          <a:ln w="9525" cap="flat">
            <a:solidFill>
              <a:srgbClr val="E0E0E0"/>
            </a:solidFill>
            <a:prstDash val="solid"/>
            <a:headEnd type="none" w="sm" len="sm"/>
            <a:tailEnd type="none" w="sm" len="sm"/>
          </a:ln>
        </p:spPr>
        <p:txBody>
          <a:bodyPr/>
          <a:lstStyle/>
          <a:p>
            <a:endParaRPr lang="en-EG" sz="2800"/>
          </a:p>
        </p:txBody>
      </p:sp>
      <p:sp>
        <p:nvSpPr>
          <p:cNvPr id="60" name="TextBox 33">
            <a:extLst>
              <a:ext uri="{FF2B5EF4-FFF2-40B4-BE49-F238E27FC236}">
                <a16:creationId xmlns:a16="http://schemas.microsoft.com/office/drawing/2014/main" id="{C41826CA-C511-A824-1427-BDD7BF5B81B8}"/>
              </a:ext>
            </a:extLst>
          </p:cNvPr>
          <p:cNvSpPr txBox="1"/>
          <p:nvPr/>
        </p:nvSpPr>
        <p:spPr>
          <a:xfrm>
            <a:off x="935033" y="6206117"/>
            <a:ext cx="24765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1A1A2E"/>
                </a:solidFill>
                <a:latin typeface="Alexandria"/>
                <a:ea typeface="Alexandria"/>
                <a:cs typeface="Alexandria"/>
                <a:sym typeface="Alexandria"/>
              </a:rPr>
              <a:t>Relationship</a:t>
            </a:r>
          </a:p>
        </p:txBody>
      </p:sp>
      <p:sp>
        <p:nvSpPr>
          <p:cNvPr id="61" name="TextBox 34">
            <a:extLst>
              <a:ext uri="{FF2B5EF4-FFF2-40B4-BE49-F238E27FC236}">
                <a16:creationId xmlns:a16="http://schemas.microsoft.com/office/drawing/2014/main" id="{9C640992-55B6-3AF7-F29F-8A69BB2CA393}"/>
              </a:ext>
            </a:extLst>
          </p:cNvPr>
          <p:cNvSpPr txBox="1"/>
          <p:nvPr/>
        </p:nvSpPr>
        <p:spPr>
          <a:xfrm>
            <a:off x="3792533" y="6206117"/>
            <a:ext cx="4572000" cy="537583"/>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4A4A4A"/>
                </a:solidFill>
                <a:latin typeface="Alexandria"/>
                <a:ea typeface="Alexandria"/>
                <a:cs typeface="Alexandria"/>
                <a:sym typeface="Alexandria"/>
              </a:rPr>
              <a:t>A connection between two tables</a:t>
            </a:r>
          </a:p>
        </p:txBody>
      </p:sp>
      <p:sp>
        <p:nvSpPr>
          <p:cNvPr id="62" name="TextBox 35">
            <a:extLst>
              <a:ext uri="{FF2B5EF4-FFF2-40B4-BE49-F238E27FC236}">
                <a16:creationId xmlns:a16="http://schemas.microsoft.com/office/drawing/2014/main" id="{B7721AB4-98BB-1F51-60DA-D632A11A4ED9}"/>
              </a:ext>
            </a:extLst>
          </p:cNvPr>
          <p:cNvSpPr txBox="1"/>
          <p:nvPr/>
        </p:nvSpPr>
        <p:spPr>
          <a:xfrm>
            <a:off x="8745533" y="6206117"/>
            <a:ext cx="83820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4A4A4A"/>
                </a:solidFill>
                <a:latin typeface="Alexandria"/>
                <a:ea typeface="Alexandria"/>
                <a:cs typeface="Alexandria"/>
                <a:sym typeface="Alexandria"/>
              </a:rPr>
              <a:t>Sales[Customer ID] -&gt; Customers[Customer ID]</a:t>
            </a:r>
          </a:p>
        </p:txBody>
      </p:sp>
      <p:sp>
        <p:nvSpPr>
          <p:cNvPr id="66" name="TextBox 65">
            <a:extLst>
              <a:ext uri="{FF2B5EF4-FFF2-40B4-BE49-F238E27FC236}">
                <a16:creationId xmlns:a16="http://schemas.microsoft.com/office/drawing/2014/main" id="{04B05666-839A-8403-76E3-81636F15EF90}"/>
              </a:ext>
            </a:extLst>
          </p:cNvPr>
          <p:cNvSpPr txBox="1"/>
          <p:nvPr/>
        </p:nvSpPr>
        <p:spPr>
          <a:xfrm>
            <a:off x="839782" y="7419637"/>
            <a:ext cx="16287751" cy="1312154"/>
          </a:xfrm>
          <a:prstGeom prst="rect">
            <a:avLst/>
          </a:prstGeom>
          <a:noFill/>
        </p:spPr>
        <p:txBody>
          <a:bodyPr wrap="square">
            <a:spAutoFit/>
          </a:bodyPr>
          <a:lstStyle/>
          <a:p>
            <a:pPr marL="0" lvl="0" indent="0" algn="l">
              <a:lnSpc>
                <a:spcPct val="150000"/>
              </a:lnSpc>
              <a:spcBef>
                <a:spcPct val="0"/>
              </a:spcBef>
            </a:pPr>
            <a:r>
              <a:rPr lang="en-US" sz="2800" b="1" u="none" strike="noStrike" dirty="0">
                <a:solidFill>
                  <a:srgbClr val="4A4A4A"/>
                </a:solidFill>
                <a:latin typeface="Alexandria Bold"/>
                <a:ea typeface="Alexandria Bold"/>
                <a:cs typeface="Alexandria Bold"/>
                <a:sym typeface="Alexandria Bold"/>
              </a:rPr>
              <a:t>Why Relationships Matter:</a:t>
            </a:r>
            <a:r>
              <a:rPr lang="en-US" sz="2800" u="none" strike="noStrike" dirty="0">
                <a:solidFill>
                  <a:srgbClr val="4A4A4A"/>
                </a:solidFill>
                <a:latin typeface="Alexandria"/>
                <a:ea typeface="Alexandria"/>
                <a:cs typeface="Alexandria"/>
                <a:sym typeface="Alexandria"/>
              </a:rPr>
              <a:t> Relationships allow filters to work across tables. For example, selecting Corporate Customers filters related sales transactions.</a:t>
            </a:r>
          </a:p>
        </p:txBody>
      </p:sp>
    </p:spTree>
    <p:custDataLst>
      <p:tags r:id="rId1"/>
    </p:custDataLst>
    <p:extLst>
      <p:ext uri="{BB962C8B-B14F-4D97-AF65-F5344CB8AC3E}">
        <p14:creationId xmlns:p14="http://schemas.microsoft.com/office/powerpoint/2010/main" val="42591857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7F8652-9D25-64A7-7FA5-116B1376D5B6}"/>
            </a:ext>
          </a:extLst>
        </p:cNvPr>
        <p:cNvGrpSpPr/>
        <p:nvPr/>
      </p:nvGrpSpPr>
      <p:grpSpPr>
        <a:xfrm>
          <a:off x="0" y="0"/>
          <a:ext cx="0" cy="0"/>
          <a:chOff x="0" y="0"/>
          <a:chExt cx="0" cy="0"/>
        </a:xfrm>
      </p:grpSpPr>
      <p:sp>
        <p:nvSpPr>
          <p:cNvPr id="3" name="Freeform 2">
            <a:extLst>
              <a:ext uri="{FF2B5EF4-FFF2-40B4-BE49-F238E27FC236}">
                <a16:creationId xmlns:a16="http://schemas.microsoft.com/office/drawing/2014/main" id="{A5309377-7FD8-3969-E318-7C86C010D0D7}"/>
              </a:ext>
            </a:extLst>
          </p:cNvPr>
          <p:cNvSpPr/>
          <p:nvPr/>
        </p:nvSpPr>
        <p:spPr>
          <a:xfrm>
            <a:off x="0" y="31154"/>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a:p>
        </p:txBody>
      </p:sp>
      <p:pic>
        <p:nvPicPr>
          <p:cNvPr id="4" name="Graphic 21">
            <a:extLst>
              <a:ext uri="{FF2B5EF4-FFF2-40B4-BE49-F238E27FC236}">
                <a16:creationId xmlns:a16="http://schemas.microsoft.com/office/drawing/2014/main" id="{E1E2C46E-599C-B7CC-93DE-CF30640D8174}"/>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5D0A838A-82A4-9CE7-FF12-D941950B7378}"/>
              </a:ext>
            </a:extLst>
          </p:cNvPr>
          <p:cNvSpPr txBox="1"/>
          <p:nvPr/>
        </p:nvSpPr>
        <p:spPr>
          <a:xfrm>
            <a:off x="17559776" y="9886460"/>
            <a:ext cx="416212" cy="369386"/>
          </a:xfrm>
          <a:prstGeom prst="rect">
            <a:avLst/>
          </a:prstGeom>
          <a:noFill/>
        </p:spPr>
        <p:txBody>
          <a:bodyPr wrap="square" rtlCol="0">
            <a:spAutoFit/>
          </a:bodyPr>
          <a:lstStyle/>
          <a:p>
            <a:fld id="{1C176735-8790-2647-8A20-9BF96FB544F7}" type="slidenum">
              <a:rPr lang="en-EG" smtClean="0"/>
              <a:t>15</a:t>
            </a:fld>
            <a:endParaRPr lang="en-EG" dirty="0"/>
          </a:p>
        </p:txBody>
      </p:sp>
      <p:sp>
        <p:nvSpPr>
          <p:cNvPr id="64" name="TextBox 5">
            <a:extLst>
              <a:ext uri="{FF2B5EF4-FFF2-40B4-BE49-F238E27FC236}">
                <a16:creationId xmlns:a16="http://schemas.microsoft.com/office/drawing/2014/main" id="{0E268D0E-5378-39CC-FADA-668CFE6EDF31}"/>
              </a:ext>
            </a:extLst>
          </p:cNvPr>
          <p:cNvSpPr txBox="1"/>
          <p:nvPr/>
        </p:nvSpPr>
        <p:spPr>
          <a:xfrm>
            <a:off x="952500" y="721388"/>
            <a:ext cx="12521154" cy="795089"/>
          </a:xfrm>
          <a:prstGeom prst="rect">
            <a:avLst/>
          </a:prstGeom>
        </p:spPr>
        <p:txBody>
          <a:bodyPr wrap="square" lIns="0" tIns="0" rIns="0" bIns="0" rtlCol="0" anchor="t">
            <a:spAutoFit/>
          </a:bodyPr>
          <a:lstStyle/>
          <a:p>
            <a:pPr lvl="0">
              <a:lnSpc>
                <a:spcPts val="6160"/>
              </a:lnSpc>
              <a:spcBef>
                <a:spcPct val="0"/>
              </a:spcBef>
            </a:pPr>
            <a:r>
              <a:rPr lang="en-US" sz="5400" dirty="0">
                <a:solidFill>
                  <a:srgbClr val="1A1A2E"/>
                </a:solidFill>
                <a:latin typeface="Alexandria"/>
                <a:ea typeface="Alexandria"/>
                <a:cs typeface="Alexandria"/>
                <a:sym typeface="Alexandria"/>
              </a:rPr>
              <a:t>Transaction Data vs Reference Data</a:t>
            </a:r>
          </a:p>
        </p:txBody>
      </p:sp>
      <p:sp>
        <p:nvSpPr>
          <p:cNvPr id="65" name="TextBox 6">
            <a:extLst>
              <a:ext uri="{FF2B5EF4-FFF2-40B4-BE49-F238E27FC236}">
                <a16:creationId xmlns:a16="http://schemas.microsoft.com/office/drawing/2014/main" id="{4ACEC8F6-9D4C-D3C9-4512-9F671B029A59}"/>
              </a:ext>
            </a:extLst>
          </p:cNvPr>
          <p:cNvSpPr txBox="1"/>
          <p:nvPr/>
        </p:nvSpPr>
        <p:spPr>
          <a:xfrm>
            <a:off x="860378" y="1562100"/>
            <a:ext cx="13335000" cy="397545"/>
          </a:xfrm>
          <a:prstGeom prst="rect">
            <a:avLst/>
          </a:prstGeom>
        </p:spPr>
        <p:txBody>
          <a:bodyPr lIns="0" tIns="0" rIns="0" bIns="0" rtlCol="0" anchor="t">
            <a:spAutoFit/>
          </a:bodyPr>
          <a:lstStyle/>
          <a:p>
            <a:pPr lvl="0">
              <a:lnSpc>
                <a:spcPts val="3079"/>
              </a:lnSpc>
              <a:spcBef>
                <a:spcPct val="0"/>
              </a:spcBef>
            </a:pPr>
            <a:r>
              <a:rPr lang="en-US" sz="2800" dirty="0">
                <a:solidFill>
                  <a:srgbClr val="00ADEE"/>
                </a:solidFill>
                <a:latin typeface="Alexandria"/>
                <a:ea typeface="Alexandria"/>
                <a:cs typeface="Alexandria"/>
                <a:sym typeface="Alexandria"/>
              </a:rPr>
              <a:t>Two Common Types of Business Tables</a:t>
            </a:r>
          </a:p>
        </p:txBody>
      </p:sp>
      <p:grpSp>
        <p:nvGrpSpPr>
          <p:cNvPr id="25" name="Group 34">
            <a:extLst>
              <a:ext uri="{FF2B5EF4-FFF2-40B4-BE49-F238E27FC236}">
                <a16:creationId xmlns:a16="http://schemas.microsoft.com/office/drawing/2014/main" id="{6C9CF91B-7DBD-722C-0625-AA27C6BBF6BB}"/>
              </a:ext>
            </a:extLst>
          </p:cNvPr>
          <p:cNvGrpSpPr/>
          <p:nvPr/>
        </p:nvGrpSpPr>
        <p:grpSpPr>
          <a:xfrm>
            <a:off x="860378" y="9128079"/>
            <a:ext cx="16383000" cy="968421"/>
            <a:chOff x="0" y="0"/>
            <a:chExt cx="21844000" cy="889000"/>
          </a:xfrm>
        </p:grpSpPr>
        <p:sp>
          <p:nvSpPr>
            <p:cNvPr id="26" name="Freeform 35">
              <a:extLst>
                <a:ext uri="{FF2B5EF4-FFF2-40B4-BE49-F238E27FC236}">
                  <a16:creationId xmlns:a16="http://schemas.microsoft.com/office/drawing/2014/main" id="{5DB0FF6F-A3D7-5651-2F35-4B029CF7C809}"/>
                </a:ext>
              </a:extLst>
            </p:cNvPr>
            <p:cNvSpPr/>
            <p:nvPr/>
          </p:nvSpPr>
          <p:spPr>
            <a:xfrm>
              <a:off x="0" y="0"/>
              <a:ext cx="21844000" cy="889000"/>
            </a:xfrm>
            <a:custGeom>
              <a:avLst/>
              <a:gdLst/>
              <a:ahLst/>
              <a:cxnLst/>
              <a:rect l="l" t="t" r="r" b="b"/>
              <a:pathLst>
                <a:path w="21844000" h="889000">
                  <a:moveTo>
                    <a:pt x="88900" y="0"/>
                  </a:moveTo>
                  <a:lnTo>
                    <a:pt x="21755100" y="0"/>
                  </a:lnTo>
                  <a:cubicBezTo>
                    <a:pt x="21804198" y="0"/>
                    <a:pt x="21844000" y="39802"/>
                    <a:pt x="21844000" y="88900"/>
                  </a:cubicBezTo>
                  <a:lnTo>
                    <a:pt x="21844000" y="800100"/>
                  </a:lnTo>
                  <a:cubicBezTo>
                    <a:pt x="21844000" y="849198"/>
                    <a:pt x="21804198" y="889000"/>
                    <a:pt x="21755100" y="889000"/>
                  </a:cubicBezTo>
                  <a:lnTo>
                    <a:pt x="88900" y="889000"/>
                  </a:lnTo>
                  <a:cubicBezTo>
                    <a:pt x="39802" y="889000"/>
                    <a:pt x="0" y="849198"/>
                    <a:pt x="0" y="800100"/>
                  </a:cubicBezTo>
                  <a:lnTo>
                    <a:pt x="0" y="88900"/>
                  </a:lnTo>
                  <a:cubicBezTo>
                    <a:pt x="0" y="39802"/>
                    <a:pt x="39802" y="0"/>
                    <a:pt x="88900" y="0"/>
                  </a:cubicBezTo>
                  <a:close/>
                </a:path>
              </a:pathLst>
            </a:custGeom>
            <a:solidFill>
              <a:srgbClr val="E8F8FF"/>
            </a:solidFill>
          </p:spPr>
          <p:txBody>
            <a:bodyPr/>
            <a:lstStyle/>
            <a:p>
              <a:endParaRPr lang="en-EG" sz="2800"/>
            </a:p>
          </p:txBody>
        </p:sp>
        <p:sp>
          <p:nvSpPr>
            <p:cNvPr id="27" name="TextBox 36">
              <a:extLst>
                <a:ext uri="{FF2B5EF4-FFF2-40B4-BE49-F238E27FC236}">
                  <a16:creationId xmlns:a16="http://schemas.microsoft.com/office/drawing/2014/main" id="{CFDAD88A-7073-D7D1-1830-41B7609C5A00}"/>
                </a:ext>
              </a:extLst>
            </p:cNvPr>
            <p:cNvSpPr txBox="1"/>
            <p:nvPr/>
          </p:nvSpPr>
          <p:spPr>
            <a:xfrm>
              <a:off x="0" y="-38100"/>
              <a:ext cx="21844000" cy="927100"/>
            </a:xfrm>
            <a:prstGeom prst="rect">
              <a:avLst/>
            </a:prstGeom>
          </p:spPr>
          <p:txBody>
            <a:bodyPr lIns="50800" tIns="50800" rIns="50800" bIns="50800" rtlCol="0" anchor="ctr"/>
            <a:lstStyle/>
            <a:p>
              <a:pPr algn="l">
                <a:lnSpc>
                  <a:spcPts val="1679"/>
                </a:lnSpc>
              </a:pPr>
              <a:endParaRPr sz="2800"/>
            </a:p>
          </p:txBody>
        </p:sp>
      </p:grpSp>
      <p:sp>
        <p:nvSpPr>
          <p:cNvPr id="28" name="TextBox 37">
            <a:extLst>
              <a:ext uri="{FF2B5EF4-FFF2-40B4-BE49-F238E27FC236}">
                <a16:creationId xmlns:a16="http://schemas.microsoft.com/office/drawing/2014/main" id="{1B32B870-6277-D4F1-F31D-6887A6A3CD75}"/>
              </a:ext>
            </a:extLst>
          </p:cNvPr>
          <p:cNvSpPr txBox="1"/>
          <p:nvPr/>
        </p:nvSpPr>
        <p:spPr>
          <a:xfrm>
            <a:off x="1050878" y="9536212"/>
            <a:ext cx="16002000" cy="300339"/>
          </a:xfrm>
          <a:prstGeom prst="rect">
            <a:avLst/>
          </a:prstGeom>
        </p:spPr>
        <p:txBody>
          <a:bodyPr lIns="0" tIns="0" rIns="0" bIns="0" rtlCol="0" anchor="t">
            <a:spAutoFit/>
          </a:bodyPr>
          <a:lstStyle/>
          <a:p>
            <a:pPr lvl="0" algn="ctr">
              <a:lnSpc>
                <a:spcPts val="2239"/>
              </a:lnSpc>
              <a:spcBef>
                <a:spcPct val="0"/>
              </a:spcBef>
            </a:pPr>
            <a:r>
              <a:rPr lang="en-US" sz="2800" dirty="0">
                <a:solidFill>
                  <a:srgbClr val="1A1A2E"/>
                </a:solidFill>
                <a:latin typeface="Alexandria"/>
                <a:ea typeface="Alexandria"/>
                <a:cs typeface="Alexandria"/>
                <a:sym typeface="Alexandria"/>
              </a:rPr>
              <a:t>Transaction data tells us what happened; reference data gives it business meaning.</a:t>
            </a:r>
            <a:endParaRPr lang="en-US" sz="2800" u="none" strike="noStrike" dirty="0">
              <a:solidFill>
                <a:srgbClr val="1A1A2E"/>
              </a:solidFill>
              <a:latin typeface="Alexandria"/>
              <a:ea typeface="Alexandria"/>
              <a:cs typeface="Alexandria"/>
              <a:sym typeface="Alexandria"/>
            </a:endParaRPr>
          </a:p>
        </p:txBody>
      </p:sp>
      <p:sp>
        <p:nvSpPr>
          <p:cNvPr id="83" name="TextBox 32">
            <a:extLst>
              <a:ext uri="{FF2B5EF4-FFF2-40B4-BE49-F238E27FC236}">
                <a16:creationId xmlns:a16="http://schemas.microsoft.com/office/drawing/2014/main" id="{AD080FA3-4C9D-B058-2DE5-F5DC72202795}"/>
              </a:ext>
            </a:extLst>
          </p:cNvPr>
          <p:cNvSpPr txBox="1"/>
          <p:nvPr/>
        </p:nvSpPr>
        <p:spPr>
          <a:xfrm>
            <a:off x="860378" y="2070259"/>
            <a:ext cx="16383000" cy="1219821"/>
          </a:xfrm>
          <a:prstGeom prst="rect">
            <a:avLst/>
          </a:prstGeom>
        </p:spPr>
        <p:txBody>
          <a:bodyPr lIns="0" tIns="0" rIns="0" bIns="0" rtlCol="0" anchor="t">
            <a:spAutoFit/>
          </a:bodyPr>
          <a:lstStyle/>
          <a:p>
            <a:pPr lvl="0">
              <a:lnSpc>
                <a:spcPct val="150000"/>
              </a:lnSpc>
              <a:spcBef>
                <a:spcPct val="0"/>
              </a:spcBef>
            </a:pPr>
            <a:r>
              <a:rPr lang="en-US" sz="2800" dirty="0">
                <a:solidFill>
                  <a:srgbClr val="4A4A4A"/>
                </a:solidFill>
                <a:latin typeface="Alexandria"/>
                <a:ea typeface="Alexandria"/>
                <a:cs typeface="Alexandria"/>
                <a:sym typeface="Alexandria"/>
              </a:rPr>
              <a:t>In Power BI modeling, business data is usually divided into transaction data and reference data.</a:t>
            </a:r>
          </a:p>
        </p:txBody>
      </p:sp>
      <p:grpSp>
        <p:nvGrpSpPr>
          <p:cNvPr id="24" name="Group 9">
            <a:extLst>
              <a:ext uri="{FF2B5EF4-FFF2-40B4-BE49-F238E27FC236}">
                <a16:creationId xmlns:a16="http://schemas.microsoft.com/office/drawing/2014/main" id="{A804B879-EFDE-6F07-E10F-97589D53A752}"/>
              </a:ext>
            </a:extLst>
          </p:cNvPr>
          <p:cNvGrpSpPr/>
          <p:nvPr/>
        </p:nvGrpSpPr>
        <p:grpSpPr>
          <a:xfrm>
            <a:off x="839783" y="3967681"/>
            <a:ext cx="2667000" cy="381000"/>
            <a:chOff x="0" y="0"/>
            <a:chExt cx="3556000" cy="508000"/>
          </a:xfrm>
        </p:grpSpPr>
        <p:sp>
          <p:nvSpPr>
            <p:cNvPr id="32" name="Freeform 10">
              <a:extLst>
                <a:ext uri="{FF2B5EF4-FFF2-40B4-BE49-F238E27FC236}">
                  <a16:creationId xmlns:a16="http://schemas.microsoft.com/office/drawing/2014/main" id="{DB5986A4-5803-1CCC-AD35-BFE956950EB2}"/>
                </a:ext>
              </a:extLst>
            </p:cNvPr>
            <p:cNvSpPr/>
            <p:nvPr/>
          </p:nvSpPr>
          <p:spPr>
            <a:xfrm>
              <a:off x="0" y="0"/>
              <a:ext cx="3556000" cy="508000"/>
            </a:xfrm>
            <a:custGeom>
              <a:avLst/>
              <a:gdLst/>
              <a:ahLst/>
              <a:cxnLst/>
              <a:rect l="l" t="t" r="r" b="b"/>
              <a:pathLst>
                <a:path w="3556000" h="508000">
                  <a:moveTo>
                    <a:pt x="50800" y="0"/>
                  </a:moveTo>
                  <a:lnTo>
                    <a:pt x="3505200" y="0"/>
                  </a:lnTo>
                  <a:cubicBezTo>
                    <a:pt x="3533256" y="0"/>
                    <a:pt x="3556000" y="22744"/>
                    <a:pt x="3556000" y="50800"/>
                  </a:cubicBezTo>
                  <a:lnTo>
                    <a:pt x="3556000" y="457200"/>
                  </a:lnTo>
                  <a:cubicBezTo>
                    <a:pt x="3556000" y="485256"/>
                    <a:pt x="3533256" y="508000"/>
                    <a:pt x="3505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endParaRPr lang="en-EG" sz="2800"/>
            </a:p>
          </p:txBody>
        </p:sp>
        <p:sp>
          <p:nvSpPr>
            <p:cNvPr id="37" name="TextBox 11">
              <a:extLst>
                <a:ext uri="{FF2B5EF4-FFF2-40B4-BE49-F238E27FC236}">
                  <a16:creationId xmlns:a16="http://schemas.microsoft.com/office/drawing/2014/main" id="{26CA0538-F552-410B-C6B9-9EC0AE615104}"/>
                </a:ext>
              </a:extLst>
            </p:cNvPr>
            <p:cNvSpPr txBox="1"/>
            <p:nvPr/>
          </p:nvSpPr>
          <p:spPr>
            <a:xfrm>
              <a:off x="0" y="-38100"/>
              <a:ext cx="3556000" cy="546100"/>
            </a:xfrm>
            <a:prstGeom prst="rect">
              <a:avLst/>
            </a:prstGeom>
          </p:spPr>
          <p:txBody>
            <a:bodyPr lIns="50800" tIns="50800" rIns="50800" bIns="50800" rtlCol="0" anchor="ctr"/>
            <a:lstStyle/>
            <a:p>
              <a:pPr algn="l">
                <a:lnSpc>
                  <a:spcPts val="1679"/>
                </a:lnSpc>
              </a:pPr>
              <a:endParaRPr sz="2800"/>
            </a:p>
          </p:txBody>
        </p:sp>
      </p:grpSp>
      <p:grpSp>
        <p:nvGrpSpPr>
          <p:cNvPr id="38" name="Group 12">
            <a:extLst>
              <a:ext uri="{FF2B5EF4-FFF2-40B4-BE49-F238E27FC236}">
                <a16:creationId xmlns:a16="http://schemas.microsoft.com/office/drawing/2014/main" id="{49C345CF-BE3B-AD7F-33F2-2ABF07473C66}"/>
              </a:ext>
            </a:extLst>
          </p:cNvPr>
          <p:cNvGrpSpPr/>
          <p:nvPr/>
        </p:nvGrpSpPr>
        <p:grpSpPr>
          <a:xfrm>
            <a:off x="3697283" y="3967681"/>
            <a:ext cx="4762500" cy="381000"/>
            <a:chOff x="0" y="0"/>
            <a:chExt cx="6350000" cy="508000"/>
          </a:xfrm>
        </p:grpSpPr>
        <p:sp>
          <p:nvSpPr>
            <p:cNvPr id="39" name="Freeform 13">
              <a:extLst>
                <a:ext uri="{FF2B5EF4-FFF2-40B4-BE49-F238E27FC236}">
                  <a16:creationId xmlns:a16="http://schemas.microsoft.com/office/drawing/2014/main" id="{C121298C-248A-028E-115B-72DF1FB11D1E}"/>
                </a:ext>
              </a:extLst>
            </p:cNvPr>
            <p:cNvSpPr/>
            <p:nvPr/>
          </p:nvSpPr>
          <p:spPr>
            <a:xfrm>
              <a:off x="0" y="0"/>
              <a:ext cx="6350000" cy="508000"/>
            </a:xfrm>
            <a:custGeom>
              <a:avLst/>
              <a:gdLst/>
              <a:ahLst/>
              <a:cxnLst/>
              <a:rect l="l" t="t" r="r" b="b"/>
              <a:pathLst>
                <a:path w="6350000" h="508000">
                  <a:moveTo>
                    <a:pt x="50800" y="0"/>
                  </a:moveTo>
                  <a:lnTo>
                    <a:pt x="6299200" y="0"/>
                  </a:lnTo>
                  <a:cubicBezTo>
                    <a:pt x="6327256" y="0"/>
                    <a:pt x="6350000" y="22744"/>
                    <a:pt x="6350000" y="50800"/>
                  </a:cubicBezTo>
                  <a:lnTo>
                    <a:pt x="6350000" y="457200"/>
                  </a:lnTo>
                  <a:cubicBezTo>
                    <a:pt x="6350000" y="485256"/>
                    <a:pt x="6327256" y="508000"/>
                    <a:pt x="6299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endParaRPr lang="en-EG" sz="2800"/>
            </a:p>
          </p:txBody>
        </p:sp>
        <p:sp>
          <p:nvSpPr>
            <p:cNvPr id="40" name="TextBox 14">
              <a:extLst>
                <a:ext uri="{FF2B5EF4-FFF2-40B4-BE49-F238E27FC236}">
                  <a16:creationId xmlns:a16="http://schemas.microsoft.com/office/drawing/2014/main" id="{7389195A-0B36-F8B8-E949-44FF69630D82}"/>
                </a:ext>
              </a:extLst>
            </p:cNvPr>
            <p:cNvSpPr txBox="1"/>
            <p:nvPr/>
          </p:nvSpPr>
          <p:spPr>
            <a:xfrm>
              <a:off x="0" y="-38100"/>
              <a:ext cx="6350000" cy="546100"/>
            </a:xfrm>
            <a:prstGeom prst="rect">
              <a:avLst/>
            </a:prstGeom>
          </p:spPr>
          <p:txBody>
            <a:bodyPr lIns="50800" tIns="50800" rIns="50800" bIns="50800" rtlCol="0" anchor="ctr"/>
            <a:lstStyle/>
            <a:p>
              <a:pPr algn="l">
                <a:lnSpc>
                  <a:spcPts val="1679"/>
                </a:lnSpc>
              </a:pPr>
              <a:endParaRPr sz="2800"/>
            </a:p>
          </p:txBody>
        </p:sp>
      </p:grpSp>
      <p:grpSp>
        <p:nvGrpSpPr>
          <p:cNvPr id="41" name="Group 15">
            <a:extLst>
              <a:ext uri="{FF2B5EF4-FFF2-40B4-BE49-F238E27FC236}">
                <a16:creationId xmlns:a16="http://schemas.microsoft.com/office/drawing/2014/main" id="{01FC2EEB-209E-D449-5E14-F2DCD24208AF}"/>
              </a:ext>
            </a:extLst>
          </p:cNvPr>
          <p:cNvGrpSpPr/>
          <p:nvPr/>
        </p:nvGrpSpPr>
        <p:grpSpPr>
          <a:xfrm>
            <a:off x="8650283" y="3967681"/>
            <a:ext cx="8572500" cy="381000"/>
            <a:chOff x="0" y="0"/>
            <a:chExt cx="11430000" cy="508000"/>
          </a:xfrm>
        </p:grpSpPr>
        <p:sp>
          <p:nvSpPr>
            <p:cNvPr id="42" name="Freeform 16">
              <a:extLst>
                <a:ext uri="{FF2B5EF4-FFF2-40B4-BE49-F238E27FC236}">
                  <a16:creationId xmlns:a16="http://schemas.microsoft.com/office/drawing/2014/main" id="{2B64A127-7271-5E6E-50AA-8524145849A1}"/>
                </a:ext>
              </a:extLst>
            </p:cNvPr>
            <p:cNvSpPr/>
            <p:nvPr/>
          </p:nvSpPr>
          <p:spPr>
            <a:xfrm>
              <a:off x="0" y="0"/>
              <a:ext cx="11430000" cy="508000"/>
            </a:xfrm>
            <a:custGeom>
              <a:avLst/>
              <a:gdLst/>
              <a:ahLst/>
              <a:cxnLst/>
              <a:rect l="l" t="t" r="r" b="b"/>
              <a:pathLst>
                <a:path w="11430000" h="508000">
                  <a:moveTo>
                    <a:pt x="50800" y="0"/>
                  </a:moveTo>
                  <a:lnTo>
                    <a:pt x="11379200" y="0"/>
                  </a:lnTo>
                  <a:cubicBezTo>
                    <a:pt x="11407256" y="0"/>
                    <a:pt x="11430000" y="22744"/>
                    <a:pt x="11430000" y="50800"/>
                  </a:cubicBezTo>
                  <a:lnTo>
                    <a:pt x="11430000" y="457200"/>
                  </a:lnTo>
                  <a:cubicBezTo>
                    <a:pt x="11430000" y="485256"/>
                    <a:pt x="11407256" y="508000"/>
                    <a:pt x="11379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endParaRPr lang="en-EG" sz="2800"/>
            </a:p>
          </p:txBody>
        </p:sp>
        <p:sp>
          <p:nvSpPr>
            <p:cNvPr id="43" name="TextBox 17">
              <a:extLst>
                <a:ext uri="{FF2B5EF4-FFF2-40B4-BE49-F238E27FC236}">
                  <a16:creationId xmlns:a16="http://schemas.microsoft.com/office/drawing/2014/main" id="{1EB67D2C-1689-A9F5-D0C7-96E71413F6B8}"/>
                </a:ext>
              </a:extLst>
            </p:cNvPr>
            <p:cNvSpPr txBox="1"/>
            <p:nvPr/>
          </p:nvSpPr>
          <p:spPr>
            <a:xfrm>
              <a:off x="0" y="-38100"/>
              <a:ext cx="11430000" cy="546100"/>
            </a:xfrm>
            <a:prstGeom prst="rect">
              <a:avLst/>
            </a:prstGeom>
          </p:spPr>
          <p:txBody>
            <a:bodyPr lIns="50800" tIns="50800" rIns="50800" bIns="50800" rtlCol="0" anchor="ctr"/>
            <a:lstStyle/>
            <a:p>
              <a:pPr algn="l">
                <a:lnSpc>
                  <a:spcPts val="1679"/>
                </a:lnSpc>
              </a:pPr>
              <a:endParaRPr sz="2800"/>
            </a:p>
          </p:txBody>
        </p:sp>
      </p:grpSp>
      <p:sp>
        <p:nvSpPr>
          <p:cNvPr id="44" name="TextBox 18">
            <a:extLst>
              <a:ext uri="{FF2B5EF4-FFF2-40B4-BE49-F238E27FC236}">
                <a16:creationId xmlns:a16="http://schemas.microsoft.com/office/drawing/2014/main" id="{87628532-B605-4A71-7471-79CAD05C5D6D}"/>
              </a:ext>
            </a:extLst>
          </p:cNvPr>
          <p:cNvSpPr txBox="1"/>
          <p:nvPr/>
        </p:nvSpPr>
        <p:spPr>
          <a:xfrm>
            <a:off x="839783" y="3920056"/>
            <a:ext cx="2667000" cy="421874"/>
          </a:xfrm>
          <a:prstGeom prst="rect">
            <a:avLst/>
          </a:prstGeom>
        </p:spPr>
        <p:txBody>
          <a:bodyPr lIns="0" tIns="0" rIns="0" bIns="0" rtlCol="0" anchor="t">
            <a:spAutoFit/>
          </a:bodyPr>
          <a:lstStyle/>
          <a:p>
            <a:pPr marL="0" lvl="0" indent="0" algn="ctr">
              <a:lnSpc>
                <a:spcPts val="3522"/>
              </a:lnSpc>
              <a:spcBef>
                <a:spcPct val="0"/>
              </a:spcBef>
            </a:pPr>
            <a:r>
              <a:rPr lang="en-US" sz="2800" b="1" u="none" strike="noStrike" dirty="0">
                <a:solidFill>
                  <a:srgbClr val="00ADEE"/>
                </a:solidFill>
                <a:latin typeface="Alexandria Bold"/>
                <a:ea typeface="Alexandria Bold"/>
                <a:cs typeface="Alexandria Bold"/>
                <a:sym typeface="Alexandria Bold"/>
              </a:rPr>
              <a:t>Type</a:t>
            </a:r>
          </a:p>
        </p:txBody>
      </p:sp>
      <p:sp>
        <p:nvSpPr>
          <p:cNvPr id="45" name="TextBox 19">
            <a:extLst>
              <a:ext uri="{FF2B5EF4-FFF2-40B4-BE49-F238E27FC236}">
                <a16:creationId xmlns:a16="http://schemas.microsoft.com/office/drawing/2014/main" id="{41288F07-DEF4-5471-D31D-9856D465BDF2}"/>
              </a:ext>
            </a:extLst>
          </p:cNvPr>
          <p:cNvSpPr txBox="1"/>
          <p:nvPr/>
        </p:nvSpPr>
        <p:spPr>
          <a:xfrm>
            <a:off x="3697283" y="3920056"/>
            <a:ext cx="4762500" cy="421874"/>
          </a:xfrm>
          <a:prstGeom prst="rect">
            <a:avLst/>
          </a:prstGeom>
        </p:spPr>
        <p:txBody>
          <a:bodyPr lIns="0" tIns="0" rIns="0" bIns="0" rtlCol="0" anchor="t">
            <a:spAutoFit/>
          </a:bodyPr>
          <a:lstStyle/>
          <a:p>
            <a:pPr marL="0" lvl="0" indent="0" algn="ctr">
              <a:lnSpc>
                <a:spcPts val="3522"/>
              </a:lnSpc>
              <a:spcBef>
                <a:spcPct val="0"/>
              </a:spcBef>
            </a:pPr>
            <a:r>
              <a:rPr lang="en-US" sz="2800" b="1" u="none" strike="noStrike" dirty="0">
                <a:solidFill>
                  <a:srgbClr val="00ADEE"/>
                </a:solidFill>
                <a:latin typeface="Alexandria Bold"/>
                <a:ea typeface="Alexandria Bold"/>
                <a:cs typeface="Alexandria Bold"/>
                <a:sym typeface="Alexandria Bold"/>
              </a:rPr>
              <a:t>Description</a:t>
            </a:r>
          </a:p>
        </p:txBody>
      </p:sp>
      <p:sp>
        <p:nvSpPr>
          <p:cNvPr id="46" name="TextBox 20">
            <a:extLst>
              <a:ext uri="{FF2B5EF4-FFF2-40B4-BE49-F238E27FC236}">
                <a16:creationId xmlns:a16="http://schemas.microsoft.com/office/drawing/2014/main" id="{F2B2DFC6-ADED-5DEF-CD94-C890FA3AE268}"/>
              </a:ext>
            </a:extLst>
          </p:cNvPr>
          <p:cNvSpPr txBox="1"/>
          <p:nvPr/>
        </p:nvSpPr>
        <p:spPr>
          <a:xfrm>
            <a:off x="8650283" y="3920056"/>
            <a:ext cx="8572500" cy="421874"/>
          </a:xfrm>
          <a:prstGeom prst="rect">
            <a:avLst/>
          </a:prstGeom>
        </p:spPr>
        <p:txBody>
          <a:bodyPr lIns="0" tIns="0" rIns="0" bIns="0" rtlCol="0" anchor="t">
            <a:spAutoFit/>
          </a:bodyPr>
          <a:lstStyle/>
          <a:p>
            <a:pPr marL="0" lvl="0" indent="0" algn="ctr">
              <a:lnSpc>
                <a:spcPts val="3522"/>
              </a:lnSpc>
              <a:spcBef>
                <a:spcPct val="0"/>
              </a:spcBef>
            </a:pPr>
            <a:r>
              <a:rPr lang="en-US" sz="2800" b="1" u="none" strike="noStrike">
                <a:solidFill>
                  <a:srgbClr val="00ADEE"/>
                </a:solidFill>
                <a:latin typeface="Alexandria Bold"/>
                <a:ea typeface="Alexandria Bold"/>
                <a:cs typeface="Alexandria Bold"/>
                <a:sym typeface="Alexandria Bold"/>
              </a:rPr>
              <a:t>Example</a:t>
            </a:r>
          </a:p>
        </p:txBody>
      </p:sp>
      <p:sp>
        <p:nvSpPr>
          <p:cNvPr id="66" name="TextBox 65">
            <a:extLst>
              <a:ext uri="{FF2B5EF4-FFF2-40B4-BE49-F238E27FC236}">
                <a16:creationId xmlns:a16="http://schemas.microsoft.com/office/drawing/2014/main" id="{98BE321F-DA42-27B6-3881-725DA51C18A1}"/>
              </a:ext>
            </a:extLst>
          </p:cNvPr>
          <p:cNvSpPr txBox="1"/>
          <p:nvPr/>
        </p:nvSpPr>
        <p:spPr>
          <a:xfrm>
            <a:off x="839782" y="7419637"/>
            <a:ext cx="16287751" cy="1312154"/>
          </a:xfrm>
          <a:prstGeom prst="rect">
            <a:avLst/>
          </a:prstGeom>
          <a:noFill/>
        </p:spPr>
        <p:txBody>
          <a:bodyPr wrap="square">
            <a:spAutoFit/>
          </a:bodyPr>
          <a:lstStyle/>
          <a:p>
            <a:pPr lvl="0">
              <a:lnSpc>
                <a:spcPct val="150000"/>
              </a:lnSpc>
              <a:spcBef>
                <a:spcPct val="0"/>
              </a:spcBef>
            </a:pPr>
            <a:r>
              <a:rPr lang="en-US" sz="2800" b="1" dirty="0">
                <a:solidFill>
                  <a:srgbClr val="4A4A4A"/>
                </a:solidFill>
                <a:latin typeface="Alexandria Bold"/>
                <a:ea typeface="Alexandria Bold"/>
                <a:cs typeface="Alexandria Bold"/>
                <a:sym typeface="Alexandria Bold"/>
              </a:rPr>
              <a:t>How They Work Together:</a:t>
            </a:r>
            <a:r>
              <a:rPr lang="en-US" sz="2800" dirty="0">
                <a:solidFill>
                  <a:srgbClr val="4A4A4A"/>
                </a:solidFill>
                <a:latin typeface="Alexandria"/>
                <a:ea typeface="Alexandria"/>
                <a:cs typeface="Alexandria"/>
                <a:sym typeface="Alexandria"/>
              </a:rPr>
              <a:t> The transaction table records what happened. The reference tables explain who, what, where, and when.</a:t>
            </a:r>
          </a:p>
        </p:txBody>
      </p:sp>
      <p:sp>
        <p:nvSpPr>
          <p:cNvPr id="2" name="TextBox 21">
            <a:extLst>
              <a:ext uri="{FF2B5EF4-FFF2-40B4-BE49-F238E27FC236}">
                <a16:creationId xmlns:a16="http://schemas.microsoft.com/office/drawing/2014/main" id="{E1A3EF54-9C54-9F96-FB11-019E19AFF741}"/>
              </a:ext>
            </a:extLst>
          </p:cNvPr>
          <p:cNvSpPr txBox="1"/>
          <p:nvPr/>
        </p:nvSpPr>
        <p:spPr>
          <a:xfrm>
            <a:off x="1367276" y="4852459"/>
            <a:ext cx="2286000" cy="1045543"/>
          </a:xfrm>
          <a:prstGeom prst="rect">
            <a:avLst/>
          </a:prstGeom>
        </p:spPr>
        <p:txBody>
          <a:bodyPr lIns="0" tIns="0" rIns="0" bIns="0" rtlCol="0" anchor="t">
            <a:spAutoFit/>
          </a:bodyPr>
          <a:lstStyle/>
          <a:p>
            <a:pPr marL="0" lvl="0" indent="0" algn="l">
              <a:lnSpc>
                <a:spcPct val="150000"/>
              </a:lnSpc>
              <a:spcBef>
                <a:spcPct val="0"/>
              </a:spcBef>
            </a:pPr>
            <a:r>
              <a:rPr lang="en-US" sz="2400" u="none" strike="noStrike" dirty="0">
                <a:solidFill>
                  <a:srgbClr val="1A1A2E"/>
                </a:solidFill>
                <a:latin typeface="Alexandria"/>
                <a:ea typeface="Alexandria"/>
                <a:cs typeface="Alexandria"/>
                <a:sym typeface="Alexandria"/>
              </a:rPr>
              <a:t>Transaction Data</a:t>
            </a:r>
          </a:p>
        </p:txBody>
      </p:sp>
      <p:sp>
        <p:nvSpPr>
          <p:cNvPr id="5" name="TextBox 22">
            <a:extLst>
              <a:ext uri="{FF2B5EF4-FFF2-40B4-BE49-F238E27FC236}">
                <a16:creationId xmlns:a16="http://schemas.microsoft.com/office/drawing/2014/main" id="{D60A5B57-0AE4-6743-9063-DD6DADCC1087}"/>
              </a:ext>
            </a:extLst>
          </p:cNvPr>
          <p:cNvSpPr txBox="1"/>
          <p:nvPr/>
        </p:nvSpPr>
        <p:spPr>
          <a:xfrm>
            <a:off x="3939026" y="4852459"/>
            <a:ext cx="552450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4A4A4A"/>
                </a:solidFill>
                <a:latin typeface="Alexandria"/>
                <a:ea typeface="Alexandria"/>
                <a:cs typeface="Alexandria"/>
                <a:sym typeface="Alexandria"/>
              </a:rPr>
              <a:t>Records business events or activities</a:t>
            </a:r>
          </a:p>
        </p:txBody>
      </p:sp>
      <p:sp>
        <p:nvSpPr>
          <p:cNvPr id="6" name="TextBox 23">
            <a:extLst>
              <a:ext uri="{FF2B5EF4-FFF2-40B4-BE49-F238E27FC236}">
                <a16:creationId xmlns:a16="http://schemas.microsoft.com/office/drawing/2014/main" id="{1DFC3DBA-7899-2ED6-E43C-75BF60DA96D7}"/>
              </a:ext>
            </a:extLst>
          </p:cNvPr>
          <p:cNvSpPr txBox="1"/>
          <p:nvPr/>
        </p:nvSpPr>
        <p:spPr>
          <a:xfrm>
            <a:off x="9844526" y="4852459"/>
            <a:ext cx="771525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4A4A4A"/>
                </a:solidFill>
                <a:latin typeface="Alexandria"/>
                <a:ea typeface="Alexandria"/>
                <a:cs typeface="Alexandria"/>
                <a:sym typeface="Alexandria"/>
              </a:rPr>
              <a:t>Sales orders, invoices, service requests, payments</a:t>
            </a:r>
          </a:p>
        </p:txBody>
      </p:sp>
      <p:sp>
        <p:nvSpPr>
          <p:cNvPr id="7" name="AutoShape 24">
            <a:extLst>
              <a:ext uri="{FF2B5EF4-FFF2-40B4-BE49-F238E27FC236}">
                <a16:creationId xmlns:a16="http://schemas.microsoft.com/office/drawing/2014/main" id="{530E7D69-DA70-898D-1D39-A274950994A8}"/>
              </a:ext>
            </a:extLst>
          </p:cNvPr>
          <p:cNvSpPr/>
          <p:nvPr/>
        </p:nvSpPr>
        <p:spPr>
          <a:xfrm>
            <a:off x="1272026" y="6057900"/>
            <a:ext cx="163830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400"/>
          </a:p>
        </p:txBody>
      </p:sp>
      <p:sp>
        <p:nvSpPr>
          <p:cNvPr id="8" name="TextBox 25">
            <a:extLst>
              <a:ext uri="{FF2B5EF4-FFF2-40B4-BE49-F238E27FC236}">
                <a16:creationId xmlns:a16="http://schemas.microsoft.com/office/drawing/2014/main" id="{30D5891A-27F4-91FF-E10E-15546EF0053F}"/>
              </a:ext>
            </a:extLst>
          </p:cNvPr>
          <p:cNvSpPr txBox="1"/>
          <p:nvPr/>
        </p:nvSpPr>
        <p:spPr>
          <a:xfrm>
            <a:off x="1367276" y="6141598"/>
            <a:ext cx="2286000" cy="1045543"/>
          </a:xfrm>
          <a:prstGeom prst="rect">
            <a:avLst/>
          </a:prstGeom>
        </p:spPr>
        <p:txBody>
          <a:bodyPr lIns="0" tIns="0" rIns="0" bIns="0" rtlCol="0" anchor="t">
            <a:spAutoFit/>
          </a:bodyPr>
          <a:lstStyle/>
          <a:p>
            <a:pPr marL="0" lvl="0" indent="0" algn="l">
              <a:lnSpc>
                <a:spcPct val="150000"/>
              </a:lnSpc>
              <a:spcBef>
                <a:spcPct val="0"/>
              </a:spcBef>
            </a:pPr>
            <a:r>
              <a:rPr lang="en-US" sz="2400" u="none" strike="noStrike" dirty="0">
                <a:solidFill>
                  <a:srgbClr val="1A1A2E"/>
                </a:solidFill>
                <a:latin typeface="Alexandria"/>
                <a:ea typeface="Alexandria"/>
                <a:cs typeface="Alexandria"/>
                <a:sym typeface="Alexandria"/>
              </a:rPr>
              <a:t>Reference Data</a:t>
            </a:r>
          </a:p>
        </p:txBody>
      </p:sp>
      <p:sp>
        <p:nvSpPr>
          <p:cNvPr id="9" name="TextBox 26">
            <a:extLst>
              <a:ext uri="{FF2B5EF4-FFF2-40B4-BE49-F238E27FC236}">
                <a16:creationId xmlns:a16="http://schemas.microsoft.com/office/drawing/2014/main" id="{825DBF2D-DD2F-2C21-29E3-202F7696A727}"/>
              </a:ext>
            </a:extLst>
          </p:cNvPr>
          <p:cNvSpPr txBox="1"/>
          <p:nvPr/>
        </p:nvSpPr>
        <p:spPr>
          <a:xfrm>
            <a:off x="3939026" y="6141598"/>
            <a:ext cx="5524500" cy="1045543"/>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4A4A4A"/>
                </a:solidFill>
                <a:latin typeface="Alexandria"/>
                <a:ea typeface="Alexandria"/>
                <a:cs typeface="Alexandria"/>
                <a:sym typeface="Alexandria"/>
              </a:rPr>
              <a:t>Describes people, products, places, or categories</a:t>
            </a:r>
          </a:p>
        </p:txBody>
      </p:sp>
      <p:sp>
        <p:nvSpPr>
          <p:cNvPr id="10" name="TextBox 27">
            <a:extLst>
              <a:ext uri="{FF2B5EF4-FFF2-40B4-BE49-F238E27FC236}">
                <a16:creationId xmlns:a16="http://schemas.microsoft.com/office/drawing/2014/main" id="{44906AB9-7799-422D-4F29-D7E0EDC21AF9}"/>
              </a:ext>
            </a:extLst>
          </p:cNvPr>
          <p:cNvSpPr txBox="1"/>
          <p:nvPr/>
        </p:nvSpPr>
        <p:spPr>
          <a:xfrm>
            <a:off x="9844526" y="6141598"/>
            <a:ext cx="771525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4A4A4A"/>
                </a:solidFill>
                <a:latin typeface="Alexandria"/>
                <a:ea typeface="Alexandria"/>
                <a:cs typeface="Alexandria"/>
                <a:sym typeface="Alexandria"/>
              </a:rPr>
              <a:t>Customers, products, regions, employees, dates</a:t>
            </a:r>
          </a:p>
        </p:txBody>
      </p:sp>
    </p:spTree>
    <p:custDataLst>
      <p:tags r:id="rId1"/>
    </p:custDataLst>
    <p:extLst>
      <p:ext uri="{BB962C8B-B14F-4D97-AF65-F5344CB8AC3E}">
        <p14:creationId xmlns:p14="http://schemas.microsoft.com/office/powerpoint/2010/main" val="28810950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BE3F6A-0751-B5E2-90D8-65ACBDEC935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ADAC66A-A648-7636-4B02-65C7D8A79CAD}"/>
              </a:ext>
            </a:extLst>
          </p:cNvPr>
          <p:cNvSpPr/>
          <p:nvPr/>
        </p:nvSpPr>
        <p:spPr>
          <a:xfrm>
            <a:off x="0" y="31154"/>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a:p>
        </p:txBody>
      </p:sp>
      <p:pic>
        <p:nvPicPr>
          <p:cNvPr id="4" name="Graphic 21">
            <a:extLst>
              <a:ext uri="{FF2B5EF4-FFF2-40B4-BE49-F238E27FC236}">
                <a16:creationId xmlns:a16="http://schemas.microsoft.com/office/drawing/2014/main" id="{5A52CD16-E40C-102A-72B2-17A47F0053A5}"/>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B3303952-22DC-72C2-9DFB-4CBA6957037D}"/>
              </a:ext>
            </a:extLst>
          </p:cNvPr>
          <p:cNvSpPr txBox="1"/>
          <p:nvPr/>
        </p:nvSpPr>
        <p:spPr>
          <a:xfrm>
            <a:off x="17559776" y="9886460"/>
            <a:ext cx="543980" cy="369332"/>
          </a:xfrm>
          <a:prstGeom prst="rect">
            <a:avLst/>
          </a:prstGeom>
          <a:noFill/>
        </p:spPr>
        <p:txBody>
          <a:bodyPr wrap="square" rtlCol="0">
            <a:spAutoFit/>
          </a:bodyPr>
          <a:lstStyle/>
          <a:p>
            <a:fld id="{1C176735-8790-2647-8A20-9BF96FB544F7}" type="slidenum">
              <a:rPr lang="en-EG" smtClean="0"/>
              <a:t>16</a:t>
            </a:fld>
            <a:endParaRPr lang="en-EG" dirty="0"/>
          </a:p>
        </p:txBody>
      </p:sp>
      <p:sp>
        <p:nvSpPr>
          <p:cNvPr id="64" name="TextBox 5">
            <a:extLst>
              <a:ext uri="{FF2B5EF4-FFF2-40B4-BE49-F238E27FC236}">
                <a16:creationId xmlns:a16="http://schemas.microsoft.com/office/drawing/2014/main" id="{85A7583E-B344-3D22-D455-452BFFCCBBCF}"/>
              </a:ext>
            </a:extLst>
          </p:cNvPr>
          <p:cNvSpPr txBox="1"/>
          <p:nvPr/>
        </p:nvSpPr>
        <p:spPr>
          <a:xfrm>
            <a:off x="952500" y="721388"/>
            <a:ext cx="12521154" cy="795089"/>
          </a:xfrm>
          <a:prstGeom prst="rect">
            <a:avLst/>
          </a:prstGeom>
        </p:spPr>
        <p:txBody>
          <a:bodyPr wrap="square" lIns="0" tIns="0" rIns="0" bIns="0" rtlCol="0" anchor="t">
            <a:spAutoFit/>
          </a:bodyPr>
          <a:lstStyle/>
          <a:p>
            <a:pPr lvl="0">
              <a:lnSpc>
                <a:spcPts val="6160"/>
              </a:lnSpc>
              <a:spcBef>
                <a:spcPct val="0"/>
              </a:spcBef>
            </a:pPr>
            <a:r>
              <a:rPr lang="en-US" sz="5400" dirty="0">
                <a:solidFill>
                  <a:srgbClr val="1A1A2E"/>
                </a:solidFill>
                <a:latin typeface="Alexandria"/>
                <a:ea typeface="Alexandria"/>
                <a:cs typeface="Alexandria"/>
                <a:sym typeface="Alexandria"/>
              </a:rPr>
              <a:t>What is a Fact Table?</a:t>
            </a:r>
          </a:p>
        </p:txBody>
      </p:sp>
      <p:sp>
        <p:nvSpPr>
          <p:cNvPr id="65" name="TextBox 6">
            <a:extLst>
              <a:ext uri="{FF2B5EF4-FFF2-40B4-BE49-F238E27FC236}">
                <a16:creationId xmlns:a16="http://schemas.microsoft.com/office/drawing/2014/main" id="{EE140DE6-75F9-E22D-3EFE-E67CCB6A67E0}"/>
              </a:ext>
            </a:extLst>
          </p:cNvPr>
          <p:cNvSpPr txBox="1"/>
          <p:nvPr/>
        </p:nvSpPr>
        <p:spPr>
          <a:xfrm>
            <a:off x="860378" y="1562100"/>
            <a:ext cx="13335000" cy="397545"/>
          </a:xfrm>
          <a:prstGeom prst="rect">
            <a:avLst/>
          </a:prstGeom>
        </p:spPr>
        <p:txBody>
          <a:bodyPr lIns="0" tIns="0" rIns="0" bIns="0" rtlCol="0" anchor="t">
            <a:spAutoFit/>
          </a:bodyPr>
          <a:lstStyle/>
          <a:p>
            <a:pPr lvl="0">
              <a:lnSpc>
                <a:spcPts val="3079"/>
              </a:lnSpc>
              <a:spcBef>
                <a:spcPct val="0"/>
              </a:spcBef>
            </a:pPr>
            <a:r>
              <a:rPr lang="en-US" sz="2800" dirty="0">
                <a:solidFill>
                  <a:srgbClr val="00ADEE"/>
                </a:solidFill>
                <a:latin typeface="Alexandria"/>
                <a:ea typeface="Alexandria"/>
                <a:cs typeface="Alexandria"/>
                <a:sym typeface="Alexandria"/>
              </a:rPr>
              <a:t>The Table That Records Business Events</a:t>
            </a:r>
          </a:p>
        </p:txBody>
      </p:sp>
      <p:grpSp>
        <p:nvGrpSpPr>
          <p:cNvPr id="25" name="Group 34">
            <a:extLst>
              <a:ext uri="{FF2B5EF4-FFF2-40B4-BE49-F238E27FC236}">
                <a16:creationId xmlns:a16="http://schemas.microsoft.com/office/drawing/2014/main" id="{A66E10B9-1632-57AE-BB90-A98EA160FD30}"/>
              </a:ext>
            </a:extLst>
          </p:cNvPr>
          <p:cNvGrpSpPr/>
          <p:nvPr/>
        </p:nvGrpSpPr>
        <p:grpSpPr>
          <a:xfrm>
            <a:off x="860378" y="8399503"/>
            <a:ext cx="16383000" cy="1696998"/>
            <a:chOff x="0" y="0"/>
            <a:chExt cx="21844000" cy="889000"/>
          </a:xfrm>
        </p:grpSpPr>
        <p:sp>
          <p:nvSpPr>
            <p:cNvPr id="26" name="Freeform 35">
              <a:extLst>
                <a:ext uri="{FF2B5EF4-FFF2-40B4-BE49-F238E27FC236}">
                  <a16:creationId xmlns:a16="http://schemas.microsoft.com/office/drawing/2014/main" id="{8189FA48-A219-7BE0-C6DC-E7EE9917E835}"/>
                </a:ext>
              </a:extLst>
            </p:cNvPr>
            <p:cNvSpPr/>
            <p:nvPr/>
          </p:nvSpPr>
          <p:spPr>
            <a:xfrm>
              <a:off x="0" y="0"/>
              <a:ext cx="21844000" cy="889000"/>
            </a:xfrm>
            <a:custGeom>
              <a:avLst/>
              <a:gdLst/>
              <a:ahLst/>
              <a:cxnLst/>
              <a:rect l="l" t="t" r="r" b="b"/>
              <a:pathLst>
                <a:path w="21844000" h="889000">
                  <a:moveTo>
                    <a:pt x="88900" y="0"/>
                  </a:moveTo>
                  <a:lnTo>
                    <a:pt x="21755100" y="0"/>
                  </a:lnTo>
                  <a:cubicBezTo>
                    <a:pt x="21804198" y="0"/>
                    <a:pt x="21844000" y="39802"/>
                    <a:pt x="21844000" y="88900"/>
                  </a:cubicBezTo>
                  <a:lnTo>
                    <a:pt x="21844000" y="800100"/>
                  </a:lnTo>
                  <a:cubicBezTo>
                    <a:pt x="21844000" y="849198"/>
                    <a:pt x="21804198" y="889000"/>
                    <a:pt x="21755100" y="889000"/>
                  </a:cubicBezTo>
                  <a:lnTo>
                    <a:pt x="88900" y="889000"/>
                  </a:lnTo>
                  <a:cubicBezTo>
                    <a:pt x="39802" y="889000"/>
                    <a:pt x="0" y="849198"/>
                    <a:pt x="0" y="800100"/>
                  </a:cubicBezTo>
                  <a:lnTo>
                    <a:pt x="0" y="88900"/>
                  </a:lnTo>
                  <a:cubicBezTo>
                    <a:pt x="0" y="39802"/>
                    <a:pt x="39802" y="0"/>
                    <a:pt x="88900" y="0"/>
                  </a:cubicBezTo>
                  <a:close/>
                </a:path>
              </a:pathLst>
            </a:custGeom>
            <a:solidFill>
              <a:srgbClr val="E8F8FF"/>
            </a:solidFill>
          </p:spPr>
          <p:txBody>
            <a:bodyPr/>
            <a:lstStyle/>
            <a:p>
              <a:endParaRPr lang="en-EG" sz="2800"/>
            </a:p>
          </p:txBody>
        </p:sp>
        <p:sp>
          <p:nvSpPr>
            <p:cNvPr id="27" name="TextBox 36">
              <a:extLst>
                <a:ext uri="{FF2B5EF4-FFF2-40B4-BE49-F238E27FC236}">
                  <a16:creationId xmlns:a16="http://schemas.microsoft.com/office/drawing/2014/main" id="{5834CCD8-E4B9-319F-C605-BCE1812D102D}"/>
                </a:ext>
              </a:extLst>
            </p:cNvPr>
            <p:cNvSpPr txBox="1"/>
            <p:nvPr/>
          </p:nvSpPr>
          <p:spPr>
            <a:xfrm>
              <a:off x="0" y="-38100"/>
              <a:ext cx="21844000" cy="927100"/>
            </a:xfrm>
            <a:prstGeom prst="rect">
              <a:avLst/>
            </a:prstGeom>
          </p:spPr>
          <p:txBody>
            <a:bodyPr lIns="50800" tIns="50800" rIns="50800" bIns="50800" rtlCol="0" anchor="ctr"/>
            <a:lstStyle/>
            <a:p>
              <a:pPr algn="l">
                <a:lnSpc>
                  <a:spcPts val="1679"/>
                </a:lnSpc>
              </a:pPr>
              <a:endParaRPr sz="2800"/>
            </a:p>
          </p:txBody>
        </p:sp>
      </p:grpSp>
      <p:sp>
        <p:nvSpPr>
          <p:cNvPr id="28" name="TextBox 37">
            <a:extLst>
              <a:ext uri="{FF2B5EF4-FFF2-40B4-BE49-F238E27FC236}">
                <a16:creationId xmlns:a16="http://schemas.microsoft.com/office/drawing/2014/main" id="{1FBBC32E-3850-A06D-1ADC-509E7F16E698}"/>
              </a:ext>
            </a:extLst>
          </p:cNvPr>
          <p:cNvSpPr txBox="1"/>
          <p:nvPr/>
        </p:nvSpPr>
        <p:spPr>
          <a:xfrm>
            <a:off x="1019986" y="8682013"/>
            <a:ext cx="16002000" cy="1219821"/>
          </a:xfrm>
          <a:prstGeom prst="rect">
            <a:avLst/>
          </a:prstGeom>
        </p:spPr>
        <p:txBody>
          <a:bodyPr lIns="0" tIns="0" rIns="0" bIns="0" rtlCol="0" anchor="t">
            <a:spAutoFit/>
          </a:bodyPr>
          <a:lstStyle/>
          <a:p>
            <a:pPr lvl="0" algn="ctr">
              <a:lnSpc>
                <a:spcPct val="150000"/>
              </a:lnSpc>
              <a:spcBef>
                <a:spcPct val="0"/>
              </a:spcBef>
            </a:pPr>
            <a:r>
              <a:rPr lang="en-US" sz="2800" dirty="0">
                <a:solidFill>
                  <a:srgbClr val="1A1A2E"/>
                </a:solidFill>
                <a:latin typeface="Alexandria"/>
                <a:ea typeface="Alexandria"/>
                <a:cs typeface="Alexandria"/>
                <a:sym typeface="Alexandria"/>
              </a:rPr>
              <a:t>Fact tables store the numbers we want to analyze, such as sales, quantity, cost, profit, or performance results.</a:t>
            </a:r>
            <a:endParaRPr lang="en-US" sz="2800" u="none" strike="noStrike" dirty="0">
              <a:solidFill>
                <a:srgbClr val="1A1A2E"/>
              </a:solidFill>
              <a:latin typeface="Alexandria"/>
              <a:ea typeface="Alexandria"/>
              <a:cs typeface="Alexandria"/>
              <a:sym typeface="Alexandria"/>
            </a:endParaRPr>
          </a:p>
        </p:txBody>
      </p:sp>
      <p:sp>
        <p:nvSpPr>
          <p:cNvPr id="83" name="TextBox 32">
            <a:extLst>
              <a:ext uri="{FF2B5EF4-FFF2-40B4-BE49-F238E27FC236}">
                <a16:creationId xmlns:a16="http://schemas.microsoft.com/office/drawing/2014/main" id="{84169356-5F00-EAE1-0F15-6827AA2A704F}"/>
              </a:ext>
            </a:extLst>
          </p:cNvPr>
          <p:cNvSpPr txBox="1"/>
          <p:nvPr/>
        </p:nvSpPr>
        <p:spPr>
          <a:xfrm>
            <a:off x="860378" y="2070259"/>
            <a:ext cx="16383000" cy="1219821"/>
          </a:xfrm>
          <a:prstGeom prst="rect">
            <a:avLst/>
          </a:prstGeom>
        </p:spPr>
        <p:txBody>
          <a:bodyPr lIns="0" tIns="0" rIns="0" bIns="0" rtlCol="0" anchor="t">
            <a:spAutoFit/>
          </a:bodyPr>
          <a:lstStyle/>
          <a:p>
            <a:pPr lvl="0">
              <a:lnSpc>
                <a:spcPct val="150000"/>
              </a:lnSpc>
              <a:spcBef>
                <a:spcPct val="0"/>
              </a:spcBef>
            </a:pPr>
            <a:r>
              <a:rPr lang="en-US" sz="2800" dirty="0">
                <a:solidFill>
                  <a:srgbClr val="4A4A4A"/>
                </a:solidFill>
                <a:latin typeface="Alexandria"/>
                <a:ea typeface="Alexandria"/>
                <a:cs typeface="Alexandria"/>
                <a:sym typeface="Alexandria"/>
              </a:rPr>
              <a:t>A fact table contains measurable business activities or transactions. It usually answers the question: What happened?</a:t>
            </a:r>
          </a:p>
        </p:txBody>
      </p:sp>
      <p:sp>
        <p:nvSpPr>
          <p:cNvPr id="3" name="TextBox 8">
            <a:extLst>
              <a:ext uri="{FF2B5EF4-FFF2-40B4-BE49-F238E27FC236}">
                <a16:creationId xmlns:a16="http://schemas.microsoft.com/office/drawing/2014/main" id="{34FFE982-B071-47C0-C900-2CF7BE5F3370}"/>
              </a:ext>
            </a:extLst>
          </p:cNvPr>
          <p:cNvSpPr txBox="1"/>
          <p:nvPr/>
        </p:nvSpPr>
        <p:spPr>
          <a:xfrm>
            <a:off x="1019986" y="3848100"/>
            <a:ext cx="5715000" cy="491545"/>
          </a:xfrm>
          <a:prstGeom prst="rect">
            <a:avLst/>
          </a:prstGeom>
        </p:spPr>
        <p:txBody>
          <a:bodyPr lIns="0" tIns="0" rIns="0" bIns="0" rtlCol="0" anchor="t">
            <a:spAutoFit/>
          </a:bodyPr>
          <a:lstStyle/>
          <a:p>
            <a:pPr marL="0" lvl="0" indent="0" algn="l">
              <a:lnSpc>
                <a:spcPct val="150000"/>
              </a:lnSpc>
              <a:spcBef>
                <a:spcPct val="0"/>
              </a:spcBef>
            </a:pPr>
            <a:r>
              <a:rPr lang="en-US" sz="2400" b="1" u="none" strike="noStrike" dirty="0">
                <a:solidFill>
                  <a:srgbClr val="1A1A2E"/>
                </a:solidFill>
                <a:latin typeface="Alexandria Bold"/>
                <a:ea typeface="Alexandria Bold"/>
                <a:cs typeface="Alexandria Bold"/>
                <a:sym typeface="Alexandria Bold"/>
              </a:rPr>
              <a:t>Common Examples of Fact Tables</a:t>
            </a:r>
          </a:p>
        </p:txBody>
      </p:sp>
      <p:grpSp>
        <p:nvGrpSpPr>
          <p:cNvPr id="11" name="Group 9">
            <a:extLst>
              <a:ext uri="{FF2B5EF4-FFF2-40B4-BE49-F238E27FC236}">
                <a16:creationId xmlns:a16="http://schemas.microsoft.com/office/drawing/2014/main" id="{114C9191-5AF4-ECC4-EEFA-01CA859A0133}"/>
              </a:ext>
            </a:extLst>
          </p:cNvPr>
          <p:cNvGrpSpPr/>
          <p:nvPr/>
        </p:nvGrpSpPr>
        <p:grpSpPr>
          <a:xfrm>
            <a:off x="1019986" y="4443982"/>
            <a:ext cx="3810000" cy="381000"/>
            <a:chOff x="0" y="0"/>
            <a:chExt cx="5080000" cy="508000"/>
          </a:xfrm>
        </p:grpSpPr>
        <p:sp>
          <p:nvSpPr>
            <p:cNvPr id="12" name="Freeform 10">
              <a:extLst>
                <a:ext uri="{FF2B5EF4-FFF2-40B4-BE49-F238E27FC236}">
                  <a16:creationId xmlns:a16="http://schemas.microsoft.com/office/drawing/2014/main" id="{1C6D6E5E-E72E-C3B0-4888-28C5F2A70B51}"/>
                </a:ext>
              </a:extLst>
            </p:cNvPr>
            <p:cNvSpPr/>
            <p:nvPr/>
          </p:nvSpPr>
          <p:spPr>
            <a:xfrm>
              <a:off x="0" y="0"/>
              <a:ext cx="5080000" cy="508000"/>
            </a:xfrm>
            <a:custGeom>
              <a:avLst/>
              <a:gdLst/>
              <a:ahLst/>
              <a:cxnLst/>
              <a:rect l="l" t="t" r="r" b="b"/>
              <a:pathLst>
                <a:path w="5080000" h="508000">
                  <a:moveTo>
                    <a:pt x="50800" y="0"/>
                  </a:moveTo>
                  <a:lnTo>
                    <a:pt x="5029200" y="0"/>
                  </a:lnTo>
                  <a:cubicBezTo>
                    <a:pt x="5057256" y="0"/>
                    <a:pt x="5080000" y="22744"/>
                    <a:pt x="5080000" y="50800"/>
                  </a:cubicBezTo>
                  <a:lnTo>
                    <a:pt x="5080000" y="457200"/>
                  </a:lnTo>
                  <a:cubicBezTo>
                    <a:pt x="5080000" y="485256"/>
                    <a:pt x="5057256" y="508000"/>
                    <a:pt x="5029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pPr>
                <a:lnSpc>
                  <a:spcPct val="150000"/>
                </a:lnSpc>
              </a:pPr>
              <a:endParaRPr lang="en-EG" sz="2400"/>
            </a:p>
          </p:txBody>
        </p:sp>
        <p:sp>
          <p:nvSpPr>
            <p:cNvPr id="13" name="TextBox 11">
              <a:extLst>
                <a:ext uri="{FF2B5EF4-FFF2-40B4-BE49-F238E27FC236}">
                  <a16:creationId xmlns:a16="http://schemas.microsoft.com/office/drawing/2014/main" id="{A33F0889-FEF4-DEC9-8C2F-12824B107BC5}"/>
                </a:ext>
              </a:extLst>
            </p:cNvPr>
            <p:cNvSpPr txBox="1"/>
            <p:nvPr/>
          </p:nvSpPr>
          <p:spPr>
            <a:xfrm>
              <a:off x="0" y="-38100"/>
              <a:ext cx="5080000" cy="546100"/>
            </a:xfrm>
            <a:prstGeom prst="rect">
              <a:avLst/>
            </a:prstGeom>
          </p:spPr>
          <p:txBody>
            <a:bodyPr lIns="50800" tIns="50800" rIns="50800" bIns="50800" rtlCol="0" anchor="ctr"/>
            <a:lstStyle/>
            <a:p>
              <a:pPr algn="l">
                <a:lnSpc>
                  <a:spcPct val="150000"/>
                </a:lnSpc>
              </a:pPr>
              <a:endParaRPr sz="2400"/>
            </a:p>
          </p:txBody>
        </p:sp>
      </p:grpSp>
      <p:grpSp>
        <p:nvGrpSpPr>
          <p:cNvPr id="14" name="Group 12">
            <a:extLst>
              <a:ext uri="{FF2B5EF4-FFF2-40B4-BE49-F238E27FC236}">
                <a16:creationId xmlns:a16="http://schemas.microsoft.com/office/drawing/2014/main" id="{C681B463-8F9B-BC2B-05DC-6F058E0533A7}"/>
              </a:ext>
            </a:extLst>
          </p:cNvPr>
          <p:cNvGrpSpPr/>
          <p:nvPr/>
        </p:nvGrpSpPr>
        <p:grpSpPr>
          <a:xfrm>
            <a:off x="5020486" y="4443982"/>
            <a:ext cx="4762500" cy="381000"/>
            <a:chOff x="0" y="0"/>
            <a:chExt cx="6350000" cy="508000"/>
          </a:xfrm>
        </p:grpSpPr>
        <p:sp>
          <p:nvSpPr>
            <p:cNvPr id="15" name="Freeform 13">
              <a:extLst>
                <a:ext uri="{FF2B5EF4-FFF2-40B4-BE49-F238E27FC236}">
                  <a16:creationId xmlns:a16="http://schemas.microsoft.com/office/drawing/2014/main" id="{50798D30-2C39-8464-549D-45887C2442ED}"/>
                </a:ext>
              </a:extLst>
            </p:cNvPr>
            <p:cNvSpPr/>
            <p:nvPr/>
          </p:nvSpPr>
          <p:spPr>
            <a:xfrm>
              <a:off x="0" y="0"/>
              <a:ext cx="6350000" cy="508000"/>
            </a:xfrm>
            <a:custGeom>
              <a:avLst/>
              <a:gdLst/>
              <a:ahLst/>
              <a:cxnLst/>
              <a:rect l="l" t="t" r="r" b="b"/>
              <a:pathLst>
                <a:path w="6350000" h="508000">
                  <a:moveTo>
                    <a:pt x="50800" y="0"/>
                  </a:moveTo>
                  <a:lnTo>
                    <a:pt x="6299200" y="0"/>
                  </a:lnTo>
                  <a:cubicBezTo>
                    <a:pt x="6327256" y="0"/>
                    <a:pt x="6350000" y="22744"/>
                    <a:pt x="6350000" y="50800"/>
                  </a:cubicBezTo>
                  <a:lnTo>
                    <a:pt x="6350000" y="457200"/>
                  </a:lnTo>
                  <a:cubicBezTo>
                    <a:pt x="6350000" y="485256"/>
                    <a:pt x="6327256" y="508000"/>
                    <a:pt x="6299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pPr>
                <a:lnSpc>
                  <a:spcPct val="150000"/>
                </a:lnSpc>
              </a:pPr>
              <a:endParaRPr lang="en-EG" sz="2400"/>
            </a:p>
          </p:txBody>
        </p:sp>
        <p:sp>
          <p:nvSpPr>
            <p:cNvPr id="16" name="TextBox 14">
              <a:extLst>
                <a:ext uri="{FF2B5EF4-FFF2-40B4-BE49-F238E27FC236}">
                  <a16:creationId xmlns:a16="http://schemas.microsoft.com/office/drawing/2014/main" id="{DD7B3C2F-8126-9F5A-7BDA-A2B1F06371D1}"/>
                </a:ext>
              </a:extLst>
            </p:cNvPr>
            <p:cNvSpPr txBox="1"/>
            <p:nvPr/>
          </p:nvSpPr>
          <p:spPr>
            <a:xfrm>
              <a:off x="0" y="-38100"/>
              <a:ext cx="6350000" cy="546100"/>
            </a:xfrm>
            <a:prstGeom prst="rect">
              <a:avLst/>
            </a:prstGeom>
          </p:spPr>
          <p:txBody>
            <a:bodyPr lIns="50800" tIns="50800" rIns="50800" bIns="50800" rtlCol="0" anchor="ctr"/>
            <a:lstStyle/>
            <a:p>
              <a:pPr algn="l">
                <a:lnSpc>
                  <a:spcPct val="150000"/>
                </a:lnSpc>
              </a:pPr>
              <a:endParaRPr sz="2400"/>
            </a:p>
          </p:txBody>
        </p:sp>
      </p:grpSp>
      <p:sp>
        <p:nvSpPr>
          <p:cNvPr id="17" name="TextBox 15">
            <a:extLst>
              <a:ext uri="{FF2B5EF4-FFF2-40B4-BE49-F238E27FC236}">
                <a16:creationId xmlns:a16="http://schemas.microsoft.com/office/drawing/2014/main" id="{CCBF022B-F56D-79AF-33CB-04D838EF913D}"/>
              </a:ext>
            </a:extLst>
          </p:cNvPr>
          <p:cNvSpPr txBox="1"/>
          <p:nvPr/>
        </p:nvSpPr>
        <p:spPr>
          <a:xfrm>
            <a:off x="1019986" y="4396357"/>
            <a:ext cx="3810000" cy="491545"/>
          </a:xfrm>
          <a:prstGeom prst="rect">
            <a:avLst/>
          </a:prstGeom>
        </p:spPr>
        <p:txBody>
          <a:bodyPr lIns="0" tIns="0" rIns="0" bIns="0" rtlCol="0" anchor="t">
            <a:spAutoFit/>
          </a:bodyPr>
          <a:lstStyle/>
          <a:p>
            <a:pPr marL="0" lvl="0" indent="0" algn="ctr">
              <a:lnSpc>
                <a:spcPct val="150000"/>
              </a:lnSpc>
              <a:spcBef>
                <a:spcPct val="0"/>
              </a:spcBef>
            </a:pPr>
            <a:r>
              <a:rPr lang="en-US" sz="2400" b="1" u="none" strike="noStrike">
                <a:solidFill>
                  <a:srgbClr val="00ADEE"/>
                </a:solidFill>
                <a:latin typeface="Alexandria Bold"/>
                <a:ea typeface="Alexandria Bold"/>
                <a:cs typeface="Alexandria Bold"/>
                <a:sym typeface="Alexandria Bold"/>
              </a:rPr>
              <a:t>Business Area</a:t>
            </a:r>
          </a:p>
        </p:txBody>
      </p:sp>
      <p:sp>
        <p:nvSpPr>
          <p:cNvPr id="18" name="TextBox 16">
            <a:extLst>
              <a:ext uri="{FF2B5EF4-FFF2-40B4-BE49-F238E27FC236}">
                <a16:creationId xmlns:a16="http://schemas.microsoft.com/office/drawing/2014/main" id="{0910E7E5-83E0-32D6-3738-5DC1FAA72697}"/>
              </a:ext>
            </a:extLst>
          </p:cNvPr>
          <p:cNvSpPr txBox="1"/>
          <p:nvPr/>
        </p:nvSpPr>
        <p:spPr>
          <a:xfrm>
            <a:off x="5020486" y="4396357"/>
            <a:ext cx="4762500" cy="491545"/>
          </a:xfrm>
          <a:prstGeom prst="rect">
            <a:avLst/>
          </a:prstGeom>
        </p:spPr>
        <p:txBody>
          <a:bodyPr lIns="0" tIns="0" rIns="0" bIns="0" rtlCol="0" anchor="t">
            <a:spAutoFit/>
          </a:bodyPr>
          <a:lstStyle/>
          <a:p>
            <a:pPr marL="0" lvl="0" indent="0" algn="ctr">
              <a:lnSpc>
                <a:spcPct val="150000"/>
              </a:lnSpc>
              <a:spcBef>
                <a:spcPct val="0"/>
              </a:spcBef>
            </a:pPr>
            <a:r>
              <a:rPr lang="en-US" sz="2400" b="1" u="none" strike="noStrike">
                <a:solidFill>
                  <a:srgbClr val="00ADEE"/>
                </a:solidFill>
                <a:latin typeface="Alexandria Bold"/>
                <a:ea typeface="Alexandria Bold"/>
                <a:cs typeface="Alexandria Bold"/>
                <a:sym typeface="Alexandria Bold"/>
              </a:rPr>
              <a:t>Fact Table Example</a:t>
            </a:r>
          </a:p>
        </p:txBody>
      </p:sp>
      <p:sp>
        <p:nvSpPr>
          <p:cNvPr id="19" name="TextBox 17">
            <a:extLst>
              <a:ext uri="{FF2B5EF4-FFF2-40B4-BE49-F238E27FC236}">
                <a16:creationId xmlns:a16="http://schemas.microsoft.com/office/drawing/2014/main" id="{DB2E81FD-1AF6-D432-0FCF-E537CD64C688}"/>
              </a:ext>
            </a:extLst>
          </p:cNvPr>
          <p:cNvSpPr txBox="1"/>
          <p:nvPr/>
        </p:nvSpPr>
        <p:spPr>
          <a:xfrm>
            <a:off x="1115236" y="4986907"/>
            <a:ext cx="361950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1A1A2E"/>
                </a:solidFill>
                <a:latin typeface="Alexandria"/>
                <a:ea typeface="Alexandria"/>
                <a:cs typeface="Alexandria"/>
                <a:sym typeface="Alexandria"/>
              </a:rPr>
              <a:t>Sales</a:t>
            </a:r>
          </a:p>
        </p:txBody>
      </p:sp>
      <p:sp>
        <p:nvSpPr>
          <p:cNvPr id="20" name="TextBox 18">
            <a:extLst>
              <a:ext uri="{FF2B5EF4-FFF2-40B4-BE49-F238E27FC236}">
                <a16:creationId xmlns:a16="http://schemas.microsoft.com/office/drawing/2014/main" id="{4A930633-1AC4-3E3F-8CBA-4277D7521F40}"/>
              </a:ext>
            </a:extLst>
          </p:cNvPr>
          <p:cNvSpPr txBox="1"/>
          <p:nvPr/>
        </p:nvSpPr>
        <p:spPr>
          <a:xfrm>
            <a:off x="5115736" y="4986907"/>
            <a:ext cx="457200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dirty="0">
                <a:solidFill>
                  <a:srgbClr val="4A4A4A"/>
                </a:solidFill>
                <a:latin typeface="Alexandria"/>
                <a:ea typeface="Alexandria"/>
                <a:cs typeface="Alexandria"/>
                <a:sym typeface="Alexandria"/>
              </a:rPr>
              <a:t>Sales Transactions</a:t>
            </a:r>
          </a:p>
        </p:txBody>
      </p:sp>
      <p:sp>
        <p:nvSpPr>
          <p:cNvPr id="21" name="AutoShape 19">
            <a:extLst>
              <a:ext uri="{FF2B5EF4-FFF2-40B4-BE49-F238E27FC236}">
                <a16:creationId xmlns:a16="http://schemas.microsoft.com/office/drawing/2014/main" id="{71B1489D-73F6-E9BA-D435-51EBD8AF19CB}"/>
              </a:ext>
            </a:extLst>
          </p:cNvPr>
          <p:cNvSpPr/>
          <p:nvPr/>
        </p:nvSpPr>
        <p:spPr>
          <a:xfrm>
            <a:off x="1019986" y="5448300"/>
            <a:ext cx="87630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400"/>
          </a:p>
        </p:txBody>
      </p:sp>
      <p:sp>
        <p:nvSpPr>
          <p:cNvPr id="22" name="TextBox 20">
            <a:extLst>
              <a:ext uri="{FF2B5EF4-FFF2-40B4-BE49-F238E27FC236}">
                <a16:creationId xmlns:a16="http://schemas.microsoft.com/office/drawing/2014/main" id="{3CC890FE-3157-8088-1140-B95C381064E0}"/>
              </a:ext>
            </a:extLst>
          </p:cNvPr>
          <p:cNvSpPr txBox="1"/>
          <p:nvPr/>
        </p:nvSpPr>
        <p:spPr>
          <a:xfrm>
            <a:off x="1115236" y="5367907"/>
            <a:ext cx="361950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1A1A2E"/>
                </a:solidFill>
                <a:latin typeface="Alexandria"/>
                <a:ea typeface="Alexandria"/>
                <a:cs typeface="Alexandria"/>
                <a:sym typeface="Alexandria"/>
              </a:rPr>
              <a:t>Finance</a:t>
            </a:r>
          </a:p>
        </p:txBody>
      </p:sp>
      <p:sp>
        <p:nvSpPr>
          <p:cNvPr id="29" name="TextBox 21">
            <a:extLst>
              <a:ext uri="{FF2B5EF4-FFF2-40B4-BE49-F238E27FC236}">
                <a16:creationId xmlns:a16="http://schemas.microsoft.com/office/drawing/2014/main" id="{86A6F27B-9A67-3276-336C-3C57DB649482}"/>
              </a:ext>
            </a:extLst>
          </p:cNvPr>
          <p:cNvSpPr txBox="1"/>
          <p:nvPr/>
        </p:nvSpPr>
        <p:spPr>
          <a:xfrm>
            <a:off x="5115736" y="5367907"/>
            <a:ext cx="457200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4A4A4A"/>
                </a:solidFill>
                <a:latin typeface="Alexandria"/>
                <a:ea typeface="Alexandria"/>
                <a:cs typeface="Alexandria"/>
                <a:sym typeface="Alexandria"/>
              </a:rPr>
              <a:t>Invoice Payments</a:t>
            </a:r>
          </a:p>
        </p:txBody>
      </p:sp>
      <p:sp>
        <p:nvSpPr>
          <p:cNvPr id="30" name="AutoShape 22">
            <a:extLst>
              <a:ext uri="{FF2B5EF4-FFF2-40B4-BE49-F238E27FC236}">
                <a16:creationId xmlns:a16="http://schemas.microsoft.com/office/drawing/2014/main" id="{8C1C6A3C-4372-9C1D-AE05-54AB6022B3B4}"/>
              </a:ext>
            </a:extLst>
          </p:cNvPr>
          <p:cNvSpPr/>
          <p:nvPr/>
        </p:nvSpPr>
        <p:spPr>
          <a:xfrm>
            <a:off x="1019986" y="5829300"/>
            <a:ext cx="87630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400"/>
          </a:p>
        </p:txBody>
      </p:sp>
      <p:sp>
        <p:nvSpPr>
          <p:cNvPr id="31" name="TextBox 23">
            <a:extLst>
              <a:ext uri="{FF2B5EF4-FFF2-40B4-BE49-F238E27FC236}">
                <a16:creationId xmlns:a16="http://schemas.microsoft.com/office/drawing/2014/main" id="{8D4E1C59-65E3-BFFE-7A16-222F3D890D56}"/>
              </a:ext>
            </a:extLst>
          </p:cNvPr>
          <p:cNvSpPr txBox="1"/>
          <p:nvPr/>
        </p:nvSpPr>
        <p:spPr>
          <a:xfrm>
            <a:off x="1115236" y="5748907"/>
            <a:ext cx="361950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1A1A2E"/>
                </a:solidFill>
                <a:latin typeface="Alexandria"/>
                <a:ea typeface="Alexandria"/>
                <a:cs typeface="Alexandria"/>
                <a:sym typeface="Alexandria"/>
              </a:rPr>
              <a:t>HR</a:t>
            </a:r>
          </a:p>
        </p:txBody>
      </p:sp>
      <p:sp>
        <p:nvSpPr>
          <p:cNvPr id="33" name="TextBox 24">
            <a:extLst>
              <a:ext uri="{FF2B5EF4-FFF2-40B4-BE49-F238E27FC236}">
                <a16:creationId xmlns:a16="http://schemas.microsoft.com/office/drawing/2014/main" id="{5DE9ACBE-965C-A066-FE4A-2D681913288E}"/>
              </a:ext>
            </a:extLst>
          </p:cNvPr>
          <p:cNvSpPr txBox="1"/>
          <p:nvPr/>
        </p:nvSpPr>
        <p:spPr>
          <a:xfrm>
            <a:off x="5115736" y="5748907"/>
            <a:ext cx="457200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4A4A4A"/>
                </a:solidFill>
                <a:latin typeface="Alexandria"/>
                <a:ea typeface="Alexandria"/>
                <a:cs typeface="Alexandria"/>
                <a:sym typeface="Alexandria"/>
              </a:rPr>
              <a:t>Employee Attendance</a:t>
            </a:r>
          </a:p>
        </p:txBody>
      </p:sp>
      <p:sp>
        <p:nvSpPr>
          <p:cNvPr id="34" name="AutoShape 25">
            <a:extLst>
              <a:ext uri="{FF2B5EF4-FFF2-40B4-BE49-F238E27FC236}">
                <a16:creationId xmlns:a16="http://schemas.microsoft.com/office/drawing/2014/main" id="{78302AB5-2B4C-61B6-A1FA-8579330BE7CD}"/>
              </a:ext>
            </a:extLst>
          </p:cNvPr>
          <p:cNvSpPr/>
          <p:nvPr/>
        </p:nvSpPr>
        <p:spPr>
          <a:xfrm>
            <a:off x="1019986" y="6210300"/>
            <a:ext cx="87630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400"/>
          </a:p>
        </p:txBody>
      </p:sp>
      <p:sp>
        <p:nvSpPr>
          <p:cNvPr id="35" name="TextBox 26">
            <a:extLst>
              <a:ext uri="{FF2B5EF4-FFF2-40B4-BE49-F238E27FC236}">
                <a16:creationId xmlns:a16="http://schemas.microsoft.com/office/drawing/2014/main" id="{57F6E921-2915-CCAC-E658-DE6919AEA089}"/>
              </a:ext>
            </a:extLst>
          </p:cNvPr>
          <p:cNvSpPr txBox="1"/>
          <p:nvPr/>
        </p:nvSpPr>
        <p:spPr>
          <a:xfrm>
            <a:off x="1115236" y="6129907"/>
            <a:ext cx="361950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1A1A2E"/>
                </a:solidFill>
                <a:latin typeface="Alexandria"/>
                <a:ea typeface="Alexandria"/>
                <a:cs typeface="Alexandria"/>
                <a:sym typeface="Alexandria"/>
              </a:rPr>
              <a:t>Operations</a:t>
            </a:r>
          </a:p>
        </p:txBody>
      </p:sp>
      <p:sp>
        <p:nvSpPr>
          <p:cNvPr id="36" name="TextBox 27">
            <a:extLst>
              <a:ext uri="{FF2B5EF4-FFF2-40B4-BE49-F238E27FC236}">
                <a16:creationId xmlns:a16="http://schemas.microsoft.com/office/drawing/2014/main" id="{26476A88-3B8E-6F5D-B917-E24E0353682A}"/>
              </a:ext>
            </a:extLst>
          </p:cNvPr>
          <p:cNvSpPr txBox="1"/>
          <p:nvPr/>
        </p:nvSpPr>
        <p:spPr>
          <a:xfrm>
            <a:off x="5115736" y="6129907"/>
            <a:ext cx="457200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4A4A4A"/>
                </a:solidFill>
                <a:latin typeface="Alexandria"/>
                <a:ea typeface="Alexandria"/>
                <a:cs typeface="Alexandria"/>
                <a:sym typeface="Alexandria"/>
              </a:rPr>
              <a:t>Service Requests</a:t>
            </a:r>
          </a:p>
        </p:txBody>
      </p:sp>
      <p:sp>
        <p:nvSpPr>
          <p:cNvPr id="47" name="AutoShape 28">
            <a:extLst>
              <a:ext uri="{FF2B5EF4-FFF2-40B4-BE49-F238E27FC236}">
                <a16:creationId xmlns:a16="http://schemas.microsoft.com/office/drawing/2014/main" id="{E87105D6-4217-95B8-D235-C01E5F8A8648}"/>
              </a:ext>
            </a:extLst>
          </p:cNvPr>
          <p:cNvSpPr/>
          <p:nvPr/>
        </p:nvSpPr>
        <p:spPr>
          <a:xfrm>
            <a:off x="1019986" y="6591300"/>
            <a:ext cx="87630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400"/>
          </a:p>
        </p:txBody>
      </p:sp>
      <p:sp>
        <p:nvSpPr>
          <p:cNvPr id="48" name="TextBox 29">
            <a:extLst>
              <a:ext uri="{FF2B5EF4-FFF2-40B4-BE49-F238E27FC236}">
                <a16:creationId xmlns:a16="http://schemas.microsoft.com/office/drawing/2014/main" id="{548221F8-ED28-5831-D609-E1BCAFC26311}"/>
              </a:ext>
            </a:extLst>
          </p:cNvPr>
          <p:cNvSpPr txBox="1"/>
          <p:nvPr/>
        </p:nvSpPr>
        <p:spPr>
          <a:xfrm>
            <a:off x="1115236" y="6510907"/>
            <a:ext cx="361950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1A1A2E"/>
                </a:solidFill>
                <a:latin typeface="Alexandria"/>
                <a:ea typeface="Alexandria"/>
                <a:cs typeface="Alexandria"/>
                <a:sym typeface="Alexandria"/>
              </a:rPr>
              <a:t>Marketing</a:t>
            </a:r>
          </a:p>
        </p:txBody>
      </p:sp>
      <p:sp>
        <p:nvSpPr>
          <p:cNvPr id="49" name="TextBox 30">
            <a:extLst>
              <a:ext uri="{FF2B5EF4-FFF2-40B4-BE49-F238E27FC236}">
                <a16:creationId xmlns:a16="http://schemas.microsoft.com/office/drawing/2014/main" id="{7F94F4B0-EEE1-74E9-85BE-C96A9489FFC4}"/>
              </a:ext>
            </a:extLst>
          </p:cNvPr>
          <p:cNvSpPr txBox="1"/>
          <p:nvPr/>
        </p:nvSpPr>
        <p:spPr>
          <a:xfrm>
            <a:off x="5115736" y="6510907"/>
            <a:ext cx="457200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4A4A4A"/>
                </a:solidFill>
                <a:latin typeface="Alexandria"/>
                <a:ea typeface="Alexandria"/>
                <a:cs typeface="Alexandria"/>
                <a:sym typeface="Alexandria"/>
              </a:rPr>
              <a:t>Campaign Responses</a:t>
            </a:r>
          </a:p>
        </p:txBody>
      </p:sp>
      <p:sp>
        <p:nvSpPr>
          <p:cNvPr id="50" name="TextBox 31">
            <a:extLst>
              <a:ext uri="{FF2B5EF4-FFF2-40B4-BE49-F238E27FC236}">
                <a16:creationId xmlns:a16="http://schemas.microsoft.com/office/drawing/2014/main" id="{E60FECE9-3923-EB7B-2A2B-B0E130D5BC47}"/>
              </a:ext>
            </a:extLst>
          </p:cNvPr>
          <p:cNvSpPr txBox="1"/>
          <p:nvPr/>
        </p:nvSpPr>
        <p:spPr>
          <a:xfrm>
            <a:off x="10544986" y="3848100"/>
            <a:ext cx="5715000" cy="491545"/>
          </a:xfrm>
          <a:prstGeom prst="rect">
            <a:avLst/>
          </a:prstGeom>
        </p:spPr>
        <p:txBody>
          <a:bodyPr lIns="0" tIns="0" rIns="0" bIns="0" rtlCol="0" anchor="t">
            <a:spAutoFit/>
          </a:bodyPr>
          <a:lstStyle/>
          <a:p>
            <a:pPr marL="0" lvl="0" indent="0" algn="l">
              <a:lnSpc>
                <a:spcPct val="150000"/>
              </a:lnSpc>
              <a:spcBef>
                <a:spcPct val="0"/>
              </a:spcBef>
            </a:pPr>
            <a:r>
              <a:rPr lang="en-US" sz="2400" b="1" u="none" strike="noStrike" dirty="0">
                <a:solidFill>
                  <a:srgbClr val="1A1A2E"/>
                </a:solidFill>
                <a:latin typeface="Alexandria Bold"/>
                <a:ea typeface="Alexandria Bold"/>
                <a:cs typeface="Alexandria Bold"/>
                <a:sym typeface="Alexandria Bold"/>
              </a:rPr>
              <a:t>Typical Fact Table Columns</a:t>
            </a:r>
          </a:p>
        </p:txBody>
      </p:sp>
      <p:grpSp>
        <p:nvGrpSpPr>
          <p:cNvPr id="52" name="Group 32">
            <a:extLst>
              <a:ext uri="{FF2B5EF4-FFF2-40B4-BE49-F238E27FC236}">
                <a16:creationId xmlns:a16="http://schemas.microsoft.com/office/drawing/2014/main" id="{F6EF2BF6-2185-1F7E-BC31-F056D61F8D7A}"/>
              </a:ext>
            </a:extLst>
          </p:cNvPr>
          <p:cNvGrpSpPr/>
          <p:nvPr/>
        </p:nvGrpSpPr>
        <p:grpSpPr>
          <a:xfrm>
            <a:off x="10544986" y="4443982"/>
            <a:ext cx="3333750" cy="381000"/>
            <a:chOff x="0" y="0"/>
            <a:chExt cx="4445000" cy="508000"/>
          </a:xfrm>
        </p:grpSpPr>
        <p:sp>
          <p:nvSpPr>
            <p:cNvPr id="53" name="Freeform 33">
              <a:extLst>
                <a:ext uri="{FF2B5EF4-FFF2-40B4-BE49-F238E27FC236}">
                  <a16:creationId xmlns:a16="http://schemas.microsoft.com/office/drawing/2014/main" id="{C8CF7E1C-8519-A33B-4F0B-EF9760BA5ADF}"/>
                </a:ext>
              </a:extLst>
            </p:cNvPr>
            <p:cNvSpPr/>
            <p:nvPr/>
          </p:nvSpPr>
          <p:spPr>
            <a:xfrm>
              <a:off x="0" y="0"/>
              <a:ext cx="4445000" cy="508000"/>
            </a:xfrm>
            <a:custGeom>
              <a:avLst/>
              <a:gdLst/>
              <a:ahLst/>
              <a:cxnLst/>
              <a:rect l="l" t="t" r="r" b="b"/>
              <a:pathLst>
                <a:path w="4445000" h="508000">
                  <a:moveTo>
                    <a:pt x="50800" y="0"/>
                  </a:moveTo>
                  <a:lnTo>
                    <a:pt x="4394200" y="0"/>
                  </a:lnTo>
                  <a:cubicBezTo>
                    <a:pt x="4422256" y="0"/>
                    <a:pt x="4445000" y="22744"/>
                    <a:pt x="4445000" y="50800"/>
                  </a:cubicBezTo>
                  <a:lnTo>
                    <a:pt x="4445000" y="457200"/>
                  </a:lnTo>
                  <a:cubicBezTo>
                    <a:pt x="4445000" y="485256"/>
                    <a:pt x="4422256" y="508000"/>
                    <a:pt x="4394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pPr>
                <a:lnSpc>
                  <a:spcPct val="150000"/>
                </a:lnSpc>
              </a:pPr>
              <a:endParaRPr lang="en-EG" sz="2400"/>
            </a:p>
          </p:txBody>
        </p:sp>
        <p:sp>
          <p:nvSpPr>
            <p:cNvPr id="54" name="TextBox 34">
              <a:extLst>
                <a:ext uri="{FF2B5EF4-FFF2-40B4-BE49-F238E27FC236}">
                  <a16:creationId xmlns:a16="http://schemas.microsoft.com/office/drawing/2014/main" id="{221150B6-1921-2956-E32F-36BEC22DDF2B}"/>
                </a:ext>
              </a:extLst>
            </p:cNvPr>
            <p:cNvSpPr txBox="1"/>
            <p:nvPr/>
          </p:nvSpPr>
          <p:spPr>
            <a:xfrm>
              <a:off x="0" y="-38100"/>
              <a:ext cx="4445000" cy="546100"/>
            </a:xfrm>
            <a:prstGeom prst="rect">
              <a:avLst/>
            </a:prstGeom>
          </p:spPr>
          <p:txBody>
            <a:bodyPr lIns="50800" tIns="50800" rIns="50800" bIns="50800" rtlCol="0" anchor="ctr"/>
            <a:lstStyle/>
            <a:p>
              <a:pPr algn="l">
                <a:lnSpc>
                  <a:spcPct val="150000"/>
                </a:lnSpc>
              </a:pPr>
              <a:endParaRPr sz="2400"/>
            </a:p>
          </p:txBody>
        </p:sp>
      </p:grpSp>
      <p:grpSp>
        <p:nvGrpSpPr>
          <p:cNvPr id="55" name="Group 35">
            <a:extLst>
              <a:ext uri="{FF2B5EF4-FFF2-40B4-BE49-F238E27FC236}">
                <a16:creationId xmlns:a16="http://schemas.microsoft.com/office/drawing/2014/main" id="{3EBFC6B7-81CC-17A7-908B-7AE9D7D9BFC2}"/>
              </a:ext>
            </a:extLst>
          </p:cNvPr>
          <p:cNvGrpSpPr/>
          <p:nvPr/>
        </p:nvGrpSpPr>
        <p:grpSpPr>
          <a:xfrm>
            <a:off x="14069236" y="4443982"/>
            <a:ext cx="4286250" cy="381000"/>
            <a:chOff x="0" y="0"/>
            <a:chExt cx="5715000" cy="508000"/>
          </a:xfrm>
        </p:grpSpPr>
        <p:sp>
          <p:nvSpPr>
            <p:cNvPr id="56" name="Freeform 36">
              <a:extLst>
                <a:ext uri="{FF2B5EF4-FFF2-40B4-BE49-F238E27FC236}">
                  <a16:creationId xmlns:a16="http://schemas.microsoft.com/office/drawing/2014/main" id="{4C842863-60E0-1082-7BBC-5EB07C6F207E}"/>
                </a:ext>
              </a:extLst>
            </p:cNvPr>
            <p:cNvSpPr/>
            <p:nvPr/>
          </p:nvSpPr>
          <p:spPr>
            <a:xfrm>
              <a:off x="0" y="0"/>
              <a:ext cx="5715000" cy="508000"/>
            </a:xfrm>
            <a:custGeom>
              <a:avLst/>
              <a:gdLst/>
              <a:ahLst/>
              <a:cxnLst/>
              <a:rect l="l" t="t" r="r" b="b"/>
              <a:pathLst>
                <a:path w="5715000" h="508000">
                  <a:moveTo>
                    <a:pt x="50800" y="0"/>
                  </a:moveTo>
                  <a:lnTo>
                    <a:pt x="5664200" y="0"/>
                  </a:lnTo>
                  <a:cubicBezTo>
                    <a:pt x="5692256" y="0"/>
                    <a:pt x="5715000" y="22744"/>
                    <a:pt x="5715000" y="50800"/>
                  </a:cubicBezTo>
                  <a:lnTo>
                    <a:pt x="5715000" y="457200"/>
                  </a:lnTo>
                  <a:cubicBezTo>
                    <a:pt x="5715000" y="485256"/>
                    <a:pt x="5692256" y="508000"/>
                    <a:pt x="5664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pPr>
                <a:lnSpc>
                  <a:spcPct val="150000"/>
                </a:lnSpc>
              </a:pPr>
              <a:endParaRPr lang="en-EG" sz="2400"/>
            </a:p>
          </p:txBody>
        </p:sp>
        <p:sp>
          <p:nvSpPr>
            <p:cNvPr id="57" name="TextBox 37">
              <a:extLst>
                <a:ext uri="{FF2B5EF4-FFF2-40B4-BE49-F238E27FC236}">
                  <a16:creationId xmlns:a16="http://schemas.microsoft.com/office/drawing/2014/main" id="{D747A177-9894-C970-2CA2-781BCD5266B8}"/>
                </a:ext>
              </a:extLst>
            </p:cNvPr>
            <p:cNvSpPr txBox="1"/>
            <p:nvPr/>
          </p:nvSpPr>
          <p:spPr>
            <a:xfrm>
              <a:off x="0" y="-38100"/>
              <a:ext cx="5715000" cy="546100"/>
            </a:xfrm>
            <a:prstGeom prst="rect">
              <a:avLst/>
            </a:prstGeom>
          </p:spPr>
          <p:txBody>
            <a:bodyPr lIns="50800" tIns="50800" rIns="50800" bIns="50800" rtlCol="0" anchor="ctr"/>
            <a:lstStyle/>
            <a:p>
              <a:pPr algn="l">
                <a:lnSpc>
                  <a:spcPct val="150000"/>
                </a:lnSpc>
              </a:pPr>
              <a:endParaRPr sz="2400"/>
            </a:p>
          </p:txBody>
        </p:sp>
      </p:grpSp>
      <p:sp>
        <p:nvSpPr>
          <p:cNvPr id="58" name="TextBox 38">
            <a:extLst>
              <a:ext uri="{FF2B5EF4-FFF2-40B4-BE49-F238E27FC236}">
                <a16:creationId xmlns:a16="http://schemas.microsoft.com/office/drawing/2014/main" id="{4542EE05-0C07-D1D2-44D5-4EA66B78A37B}"/>
              </a:ext>
            </a:extLst>
          </p:cNvPr>
          <p:cNvSpPr txBox="1"/>
          <p:nvPr/>
        </p:nvSpPr>
        <p:spPr>
          <a:xfrm>
            <a:off x="10544986" y="4396357"/>
            <a:ext cx="3333750" cy="491545"/>
          </a:xfrm>
          <a:prstGeom prst="rect">
            <a:avLst/>
          </a:prstGeom>
        </p:spPr>
        <p:txBody>
          <a:bodyPr lIns="0" tIns="0" rIns="0" bIns="0" rtlCol="0" anchor="t">
            <a:spAutoFit/>
          </a:bodyPr>
          <a:lstStyle/>
          <a:p>
            <a:pPr marL="0" lvl="0" indent="0" algn="ctr">
              <a:lnSpc>
                <a:spcPct val="150000"/>
              </a:lnSpc>
              <a:spcBef>
                <a:spcPct val="0"/>
              </a:spcBef>
            </a:pPr>
            <a:r>
              <a:rPr lang="en-US" sz="2400" b="1" u="none" strike="noStrike">
                <a:solidFill>
                  <a:srgbClr val="00ADEE"/>
                </a:solidFill>
                <a:latin typeface="Alexandria Bold"/>
                <a:ea typeface="Alexandria Bold"/>
                <a:cs typeface="Alexandria Bold"/>
                <a:sym typeface="Alexandria Bold"/>
              </a:rPr>
              <a:t>Column Type</a:t>
            </a:r>
          </a:p>
        </p:txBody>
      </p:sp>
      <p:sp>
        <p:nvSpPr>
          <p:cNvPr id="59" name="TextBox 39">
            <a:extLst>
              <a:ext uri="{FF2B5EF4-FFF2-40B4-BE49-F238E27FC236}">
                <a16:creationId xmlns:a16="http://schemas.microsoft.com/office/drawing/2014/main" id="{1B7C412F-7929-14F6-3225-7EFF649C7779}"/>
              </a:ext>
            </a:extLst>
          </p:cNvPr>
          <p:cNvSpPr txBox="1"/>
          <p:nvPr/>
        </p:nvSpPr>
        <p:spPr>
          <a:xfrm>
            <a:off x="14069236" y="4396357"/>
            <a:ext cx="4286250" cy="491545"/>
          </a:xfrm>
          <a:prstGeom prst="rect">
            <a:avLst/>
          </a:prstGeom>
        </p:spPr>
        <p:txBody>
          <a:bodyPr lIns="0" tIns="0" rIns="0" bIns="0" rtlCol="0" anchor="t">
            <a:spAutoFit/>
          </a:bodyPr>
          <a:lstStyle/>
          <a:p>
            <a:pPr marL="0" lvl="0" indent="0" algn="ctr">
              <a:lnSpc>
                <a:spcPct val="150000"/>
              </a:lnSpc>
              <a:spcBef>
                <a:spcPct val="0"/>
              </a:spcBef>
            </a:pPr>
            <a:r>
              <a:rPr lang="en-US" sz="2400" b="1" u="none" strike="noStrike">
                <a:solidFill>
                  <a:srgbClr val="00ADEE"/>
                </a:solidFill>
                <a:latin typeface="Alexandria Bold"/>
                <a:ea typeface="Alexandria Bold"/>
                <a:cs typeface="Alexandria Bold"/>
                <a:sym typeface="Alexandria Bold"/>
              </a:rPr>
              <a:t>Example</a:t>
            </a:r>
          </a:p>
        </p:txBody>
      </p:sp>
      <p:sp>
        <p:nvSpPr>
          <p:cNvPr id="60" name="TextBox 40">
            <a:extLst>
              <a:ext uri="{FF2B5EF4-FFF2-40B4-BE49-F238E27FC236}">
                <a16:creationId xmlns:a16="http://schemas.microsoft.com/office/drawing/2014/main" id="{6560A01C-7E8C-49F5-5E49-C0B71213C96E}"/>
              </a:ext>
            </a:extLst>
          </p:cNvPr>
          <p:cNvSpPr txBox="1"/>
          <p:nvPr/>
        </p:nvSpPr>
        <p:spPr>
          <a:xfrm>
            <a:off x="10640236" y="4986907"/>
            <a:ext cx="323850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1A1A2E"/>
                </a:solidFill>
                <a:latin typeface="Alexandria"/>
                <a:ea typeface="Alexandria"/>
                <a:cs typeface="Alexandria"/>
                <a:sym typeface="Alexandria"/>
              </a:rPr>
              <a:t>Transaction ID</a:t>
            </a:r>
          </a:p>
        </p:txBody>
      </p:sp>
      <p:sp>
        <p:nvSpPr>
          <p:cNvPr id="61" name="TextBox 41">
            <a:extLst>
              <a:ext uri="{FF2B5EF4-FFF2-40B4-BE49-F238E27FC236}">
                <a16:creationId xmlns:a16="http://schemas.microsoft.com/office/drawing/2014/main" id="{29836583-121A-C5EA-39DE-962E237D2226}"/>
              </a:ext>
            </a:extLst>
          </p:cNvPr>
          <p:cNvSpPr txBox="1"/>
          <p:nvPr/>
        </p:nvSpPr>
        <p:spPr>
          <a:xfrm>
            <a:off x="14164486" y="4986907"/>
            <a:ext cx="409575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4A4A4A"/>
                </a:solidFill>
                <a:latin typeface="Alexandria"/>
                <a:ea typeface="Alexandria"/>
                <a:cs typeface="Alexandria"/>
                <a:sym typeface="Alexandria"/>
              </a:rPr>
              <a:t>T001, T002</a:t>
            </a:r>
          </a:p>
        </p:txBody>
      </p:sp>
      <p:sp>
        <p:nvSpPr>
          <p:cNvPr id="62" name="AutoShape 42">
            <a:extLst>
              <a:ext uri="{FF2B5EF4-FFF2-40B4-BE49-F238E27FC236}">
                <a16:creationId xmlns:a16="http://schemas.microsoft.com/office/drawing/2014/main" id="{E6251493-6CA2-33E9-7A5F-10CB5F8D58C9}"/>
              </a:ext>
            </a:extLst>
          </p:cNvPr>
          <p:cNvSpPr/>
          <p:nvPr/>
        </p:nvSpPr>
        <p:spPr>
          <a:xfrm>
            <a:off x="10544986" y="5448300"/>
            <a:ext cx="68580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400"/>
          </a:p>
        </p:txBody>
      </p:sp>
      <p:sp>
        <p:nvSpPr>
          <p:cNvPr id="63" name="TextBox 43">
            <a:extLst>
              <a:ext uri="{FF2B5EF4-FFF2-40B4-BE49-F238E27FC236}">
                <a16:creationId xmlns:a16="http://schemas.microsoft.com/office/drawing/2014/main" id="{06F3557E-2A48-3BED-68CC-C34414EB11E3}"/>
              </a:ext>
            </a:extLst>
          </p:cNvPr>
          <p:cNvSpPr txBox="1"/>
          <p:nvPr/>
        </p:nvSpPr>
        <p:spPr>
          <a:xfrm>
            <a:off x="10640236" y="5367907"/>
            <a:ext cx="323850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1A1A2E"/>
                </a:solidFill>
                <a:latin typeface="Alexandria"/>
                <a:ea typeface="Alexandria"/>
                <a:cs typeface="Alexandria"/>
                <a:sym typeface="Alexandria"/>
              </a:rPr>
              <a:t>Date</a:t>
            </a:r>
          </a:p>
        </p:txBody>
      </p:sp>
      <p:sp>
        <p:nvSpPr>
          <p:cNvPr id="67" name="TextBox 44">
            <a:extLst>
              <a:ext uri="{FF2B5EF4-FFF2-40B4-BE49-F238E27FC236}">
                <a16:creationId xmlns:a16="http://schemas.microsoft.com/office/drawing/2014/main" id="{757289BD-C26E-9C75-F0C8-CB8655A26B3F}"/>
              </a:ext>
            </a:extLst>
          </p:cNvPr>
          <p:cNvSpPr txBox="1"/>
          <p:nvPr/>
        </p:nvSpPr>
        <p:spPr>
          <a:xfrm>
            <a:off x="14164486" y="5367907"/>
            <a:ext cx="409575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4A4A4A"/>
                </a:solidFill>
                <a:latin typeface="Alexandria"/>
                <a:ea typeface="Alexandria"/>
                <a:cs typeface="Alexandria"/>
                <a:sym typeface="Alexandria"/>
              </a:rPr>
              <a:t>Sales Date</a:t>
            </a:r>
          </a:p>
        </p:txBody>
      </p:sp>
      <p:sp>
        <p:nvSpPr>
          <p:cNvPr id="68" name="AutoShape 45">
            <a:extLst>
              <a:ext uri="{FF2B5EF4-FFF2-40B4-BE49-F238E27FC236}">
                <a16:creationId xmlns:a16="http://schemas.microsoft.com/office/drawing/2014/main" id="{2F58C9B7-52C0-24D4-A89E-E214F993E083}"/>
              </a:ext>
            </a:extLst>
          </p:cNvPr>
          <p:cNvSpPr/>
          <p:nvPr/>
        </p:nvSpPr>
        <p:spPr>
          <a:xfrm>
            <a:off x="10544986" y="5829300"/>
            <a:ext cx="68580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400"/>
          </a:p>
        </p:txBody>
      </p:sp>
      <p:sp>
        <p:nvSpPr>
          <p:cNvPr id="69" name="TextBox 46">
            <a:extLst>
              <a:ext uri="{FF2B5EF4-FFF2-40B4-BE49-F238E27FC236}">
                <a16:creationId xmlns:a16="http://schemas.microsoft.com/office/drawing/2014/main" id="{F99561A4-F625-1C86-BC08-B34F8FA9F9E1}"/>
              </a:ext>
            </a:extLst>
          </p:cNvPr>
          <p:cNvSpPr txBox="1"/>
          <p:nvPr/>
        </p:nvSpPr>
        <p:spPr>
          <a:xfrm>
            <a:off x="10640236" y="5748907"/>
            <a:ext cx="323850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1A1A2E"/>
                </a:solidFill>
                <a:latin typeface="Alexandria"/>
                <a:ea typeface="Alexandria"/>
                <a:cs typeface="Alexandria"/>
                <a:sym typeface="Alexandria"/>
              </a:rPr>
              <a:t>Reference IDs</a:t>
            </a:r>
          </a:p>
        </p:txBody>
      </p:sp>
      <p:sp>
        <p:nvSpPr>
          <p:cNvPr id="70" name="TextBox 47">
            <a:extLst>
              <a:ext uri="{FF2B5EF4-FFF2-40B4-BE49-F238E27FC236}">
                <a16:creationId xmlns:a16="http://schemas.microsoft.com/office/drawing/2014/main" id="{EC51E82B-4248-BF96-FADB-BD94ECE23582}"/>
              </a:ext>
            </a:extLst>
          </p:cNvPr>
          <p:cNvSpPr txBox="1"/>
          <p:nvPr/>
        </p:nvSpPr>
        <p:spPr>
          <a:xfrm>
            <a:off x="14164486" y="5748907"/>
            <a:ext cx="409575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4A4A4A"/>
                </a:solidFill>
                <a:latin typeface="Alexandria"/>
                <a:ea typeface="Alexandria"/>
                <a:cs typeface="Alexandria"/>
                <a:sym typeface="Alexandria"/>
              </a:rPr>
              <a:t>Customer ID, Product ID</a:t>
            </a:r>
          </a:p>
        </p:txBody>
      </p:sp>
      <p:sp>
        <p:nvSpPr>
          <p:cNvPr id="71" name="AutoShape 48">
            <a:extLst>
              <a:ext uri="{FF2B5EF4-FFF2-40B4-BE49-F238E27FC236}">
                <a16:creationId xmlns:a16="http://schemas.microsoft.com/office/drawing/2014/main" id="{69A11EE9-49DA-B386-DB76-7EB1FA01E742}"/>
              </a:ext>
            </a:extLst>
          </p:cNvPr>
          <p:cNvSpPr/>
          <p:nvPr/>
        </p:nvSpPr>
        <p:spPr>
          <a:xfrm>
            <a:off x="10544986" y="6210300"/>
            <a:ext cx="68580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400"/>
          </a:p>
        </p:txBody>
      </p:sp>
      <p:sp>
        <p:nvSpPr>
          <p:cNvPr id="72" name="TextBox 49">
            <a:extLst>
              <a:ext uri="{FF2B5EF4-FFF2-40B4-BE49-F238E27FC236}">
                <a16:creationId xmlns:a16="http://schemas.microsoft.com/office/drawing/2014/main" id="{665FE284-A07D-8589-76B1-32A4357C4C94}"/>
              </a:ext>
            </a:extLst>
          </p:cNvPr>
          <p:cNvSpPr txBox="1"/>
          <p:nvPr/>
        </p:nvSpPr>
        <p:spPr>
          <a:xfrm>
            <a:off x="10640236" y="6129907"/>
            <a:ext cx="3238500" cy="491545"/>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1A1A2E"/>
                </a:solidFill>
                <a:latin typeface="Alexandria"/>
                <a:ea typeface="Alexandria"/>
                <a:cs typeface="Alexandria"/>
                <a:sym typeface="Alexandria"/>
              </a:rPr>
              <a:t>Measures</a:t>
            </a:r>
          </a:p>
        </p:txBody>
      </p:sp>
      <p:sp>
        <p:nvSpPr>
          <p:cNvPr id="73" name="TextBox 50">
            <a:extLst>
              <a:ext uri="{FF2B5EF4-FFF2-40B4-BE49-F238E27FC236}">
                <a16:creationId xmlns:a16="http://schemas.microsoft.com/office/drawing/2014/main" id="{32F7E289-734F-C237-542D-7DDADDF8A809}"/>
              </a:ext>
            </a:extLst>
          </p:cNvPr>
          <p:cNvSpPr txBox="1"/>
          <p:nvPr/>
        </p:nvSpPr>
        <p:spPr>
          <a:xfrm>
            <a:off x="14164486" y="6129907"/>
            <a:ext cx="4095750" cy="1045543"/>
          </a:xfrm>
          <a:prstGeom prst="rect">
            <a:avLst/>
          </a:prstGeom>
        </p:spPr>
        <p:txBody>
          <a:bodyPr lIns="0" tIns="0" rIns="0" bIns="0" rtlCol="0" anchor="t">
            <a:spAutoFit/>
          </a:bodyPr>
          <a:lstStyle/>
          <a:p>
            <a:pPr marL="0" lvl="0" indent="0" algn="l">
              <a:lnSpc>
                <a:spcPct val="150000"/>
              </a:lnSpc>
              <a:spcBef>
                <a:spcPct val="0"/>
              </a:spcBef>
            </a:pPr>
            <a:r>
              <a:rPr lang="en-US" sz="2400" u="none" strike="noStrike">
                <a:solidFill>
                  <a:srgbClr val="4A4A4A"/>
                </a:solidFill>
                <a:latin typeface="Alexandria"/>
                <a:ea typeface="Alexandria"/>
                <a:cs typeface="Alexandria"/>
                <a:sym typeface="Alexandria"/>
              </a:rPr>
              <a:t>Revenue, Quantity, Cost, Profit</a:t>
            </a:r>
          </a:p>
        </p:txBody>
      </p:sp>
    </p:spTree>
    <p:custDataLst>
      <p:tags r:id="rId1"/>
    </p:custDataLst>
    <p:extLst>
      <p:ext uri="{BB962C8B-B14F-4D97-AF65-F5344CB8AC3E}">
        <p14:creationId xmlns:p14="http://schemas.microsoft.com/office/powerpoint/2010/main" val="1244678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C79667-FB7E-A45B-ECFD-062BA451D11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52ED959-95D8-697F-7329-3D314AA2955B}"/>
              </a:ext>
            </a:extLst>
          </p:cNvPr>
          <p:cNvSpPr/>
          <p:nvPr/>
        </p:nvSpPr>
        <p:spPr>
          <a:xfrm>
            <a:off x="0" y="31154"/>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a:p>
        </p:txBody>
      </p:sp>
      <p:pic>
        <p:nvPicPr>
          <p:cNvPr id="4" name="Graphic 21">
            <a:extLst>
              <a:ext uri="{FF2B5EF4-FFF2-40B4-BE49-F238E27FC236}">
                <a16:creationId xmlns:a16="http://schemas.microsoft.com/office/drawing/2014/main" id="{EC3DD78C-4875-50D2-5E96-FE190F2D0E46}"/>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D48A0984-F1FA-2480-A560-F828B9844374}"/>
              </a:ext>
            </a:extLst>
          </p:cNvPr>
          <p:cNvSpPr txBox="1"/>
          <p:nvPr/>
        </p:nvSpPr>
        <p:spPr>
          <a:xfrm>
            <a:off x="17559776" y="9886460"/>
            <a:ext cx="442474" cy="369386"/>
          </a:xfrm>
          <a:prstGeom prst="rect">
            <a:avLst/>
          </a:prstGeom>
          <a:noFill/>
        </p:spPr>
        <p:txBody>
          <a:bodyPr wrap="square" rtlCol="0">
            <a:spAutoFit/>
          </a:bodyPr>
          <a:lstStyle/>
          <a:p>
            <a:fld id="{1C176735-8790-2647-8A20-9BF96FB544F7}" type="slidenum">
              <a:rPr lang="en-EG" smtClean="0"/>
              <a:t>17</a:t>
            </a:fld>
            <a:endParaRPr lang="en-EG" dirty="0"/>
          </a:p>
        </p:txBody>
      </p:sp>
      <p:sp>
        <p:nvSpPr>
          <p:cNvPr id="64" name="TextBox 5">
            <a:extLst>
              <a:ext uri="{FF2B5EF4-FFF2-40B4-BE49-F238E27FC236}">
                <a16:creationId xmlns:a16="http://schemas.microsoft.com/office/drawing/2014/main" id="{267AE03D-209F-C96D-8756-F105C28677E3}"/>
              </a:ext>
            </a:extLst>
          </p:cNvPr>
          <p:cNvSpPr txBox="1"/>
          <p:nvPr/>
        </p:nvSpPr>
        <p:spPr>
          <a:xfrm>
            <a:off x="952500" y="721388"/>
            <a:ext cx="12521154" cy="795089"/>
          </a:xfrm>
          <a:prstGeom prst="rect">
            <a:avLst/>
          </a:prstGeom>
        </p:spPr>
        <p:txBody>
          <a:bodyPr wrap="square"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What is a Dimension Table?</a:t>
            </a:r>
          </a:p>
        </p:txBody>
      </p:sp>
      <p:sp>
        <p:nvSpPr>
          <p:cNvPr id="65" name="TextBox 6">
            <a:extLst>
              <a:ext uri="{FF2B5EF4-FFF2-40B4-BE49-F238E27FC236}">
                <a16:creationId xmlns:a16="http://schemas.microsoft.com/office/drawing/2014/main" id="{FE993A9F-AB9F-6CC6-9862-876E7D01BAA3}"/>
              </a:ext>
            </a:extLst>
          </p:cNvPr>
          <p:cNvSpPr txBox="1"/>
          <p:nvPr/>
        </p:nvSpPr>
        <p:spPr>
          <a:xfrm>
            <a:off x="860378" y="1562100"/>
            <a:ext cx="13335000" cy="397545"/>
          </a:xfrm>
          <a:prstGeom prst="rect">
            <a:avLst/>
          </a:prstGeom>
        </p:spPr>
        <p:txBody>
          <a:bodyPr lIns="0" tIns="0" rIns="0" bIns="0" rtlCol="0" anchor="t">
            <a:spAutoFit/>
          </a:bodyPr>
          <a:lstStyle/>
          <a:p>
            <a:pPr lvl="0">
              <a:lnSpc>
                <a:spcPts val="3079"/>
              </a:lnSpc>
              <a:spcBef>
                <a:spcPct val="0"/>
              </a:spcBef>
            </a:pPr>
            <a:r>
              <a:rPr lang="en-US" sz="2800" dirty="0">
                <a:solidFill>
                  <a:srgbClr val="00ADEE"/>
                </a:solidFill>
                <a:latin typeface="Alexandria"/>
                <a:ea typeface="Alexandria"/>
                <a:cs typeface="Alexandria"/>
                <a:sym typeface="Alexandria"/>
              </a:rPr>
              <a:t>The Table That Describes Business Context</a:t>
            </a:r>
          </a:p>
        </p:txBody>
      </p:sp>
      <p:grpSp>
        <p:nvGrpSpPr>
          <p:cNvPr id="25" name="Group 34">
            <a:extLst>
              <a:ext uri="{FF2B5EF4-FFF2-40B4-BE49-F238E27FC236}">
                <a16:creationId xmlns:a16="http://schemas.microsoft.com/office/drawing/2014/main" id="{77B15C25-B737-B61D-E65F-EECF03C2354E}"/>
              </a:ext>
            </a:extLst>
          </p:cNvPr>
          <p:cNvGrpSpPr/>
          <p:nvPr/>
        </p:nvGrpSpPr>
        <p:grpSpPr>
          <a:xfrm>
            <a:off x="860378" y="9128079"/>
            <a:ext cx="16383000" cy="968421"/>
            <a:chOff x="0" y="0"/>
            <a:chExt cx="21844000" cy="889000"/>
          </a:xfrm>
        </p:grpSpPr>
        <p:sp>
          <p:nvSpPr>
            <p:cNvPr id="26" name="Freeform 35">
              <a:extLst>
                <a:ext uri="{FF2B5EF4-FFF2-40B4-BE49-F238E27FC236}">
                  <a16:creationId xmlns:a16="http://schemas.microsoft.com/office/drawing/2014/main" id="{BCA1B6E6-F72C-9B3D-632B-30602E9F864E}"/>
                </a:ext>
              </a:extLst>
            </p:cNvPr>
            <p:cNvSpPr/>
            <p:nvPr/>
          </p:nvSpPr>
          <p:spPr>
            <a:xfrm>
              <a:off x="0" y="0"/>
              <a:ext cx="21844000" cy="889000"/>
            </a:xfrm>
            <a:custGeom>
              <a:avLst/>
              <a:gdLst/>
              <a:ahLst/>
              <a:cxnLst/>
              <a:rect l="l" t="t" r="r" b="b"/>
              <a:pathLst>
                <a:path w="21844000" h="889000">
                  <a:moveTo>
                    <a:pt x="88900" y="0"/>
                  </a:moveTo>
                  <a:lnTo>
                    <a:pt x="21755100" y="0"/>
                  </a:lnTo>
                  <a:cubicBezTo>
                    <a:pt x="21804198" y="0"/>
                    <a:pt x="21844000" y="39802"/>
                    <a:pt x="21844000" y="88900"/>
                  </a:cubicBezTo>
                  <a:lnTo>
                    <a:pt x="21844000" y="800100"/>
                  </a:lnTo>
                  <a:cubicBezTo>
                    <a:pt x="21844000" y="849198"/>
                    <a:pt x="21804198" y="889000"/>
                    <a:pt x="21755100" y="889000"/>
                  </a:cubicBezTo>
                  <a:lnTo>
                    <a:pt x="88900" y="889000"/>
                  </a:lnTo>
                  <a:cubicBezTo>
                    <a:pt x="39802" y="889000"/>
                    <a:pt x="0" y="849198"/>
                    <a:pt x="0" y="800100"/>
                  </a:cubicBezTo>
                  <a:lnTo>
                    <a:pt x="0" y="88900"/>
                  </a:lnTo>
                  <a:cubicBezTo>
                    <a:pt x="0" y="39802"/>
                    <a:pt x="39802" y="0"/>
                    <a:pt x="88900" y="0"/>
                  </a:cubicBezTo>
                  <a:close/>
                </a:path>
              </a:pathLst>
            </a:custGeom>
            <a:solidFill>
              <a:srgbClr val="E8F8FF"/>
            </a:solidFill>
          </p:spPr>
          <p:txBody>
            <a:bodyPr/>
            <a:lstStyle/>
            <a:p>
              <a:endParaRPr lang="en-EG" sz="2800"/>
            </a:p>
          </p:txBody>
        </p:sp>
        <p:sp>
          <p:nvSpPr>
            <p:cNvPr id="27" name="TextBox 36">
              <a:extLst>
                <a:ext uri="{FF2B5EF4-FFF2-40B4-BE49-F238E27FC236}">
                  <a16:creationId xmlns:a16="http://schemas.microsoft.com/office/drawing/2014/main" id="{178C7A4C-B263-21FC-B78D-0C2DA43F5A39}"/>
                </a:ext>
              </a:extLst>
            </p:cNvPr>
            <p:cNvSpPr txBox="1"/>
            <p:nvPr/>
          </p:nvSpPr>
          <p:spPr>
            <a:xfrm>
              <a:off x="0" y="-38100"/>
              <a:ext cx="21844000" cy="927100"/>
            </a:xfrm>
            <a:prstGeom prst="rect">
              <a:avLst/>
            </a:prstGeom>
          </p:spPr>
          <p:txBody>
            <a:bodyPr lIns="50800" tIns="50800" rIns="50800" bIns="50800" rtlCol="0" anchor="ctr"/>
            <a:lstStyle/>
            <a:p>
              <a:pPr algn="l">
                <a:lnSpc>
                  <a:spcPts val="1679"/>
                </a:lnSpc>
              </a:pPr>
              <a:endParaRPr sz="2800"/>
            </a:p>
          </p:txBody>
        </p:sp>
      </p:grpSp>
      <p:sp>
        <p:nvSpPr>
          <p:cNvPr id="28" name="TextBox 37">
            <a:extLst>
              <a:ext uri="{FF2B5EF4-FFF2-40B4-BE49-F238E27FC236}">
                <a16:creationId xmlns:a16="http://schemas.microsoft.com/office/drawing/2014/main" id="{695D7631-67F2-327C-42CA-CDC44D0DE560}"/>
              </a:ext>
            </a:extLst>
          </p:cNvPr>
          <p:cNvSpPr txBox="1"/>
          <p:nvPr/>
        </p:nvSpPr>
        <p:spPr>
          <a:xfrm>
            <a:off x="1050878" y="9536212"/>
            <a:ext cx="16002000" cy="582467"/>
          </a:xfrm>
          <a:prstGeom prst="rect">
            <a:avLst/>
          </a:prstGeom>
        </p:spPr>
        <p:txBody>
          <a:bodyPr lIns="0" tIns="0" rIns="0" bIns="0" rtlCol="0" anchor="t">
            <a:spAutoFit/>
          </a:bodyPr>
          <a:lstStyle/>
          <a:p>
            <a:pPr lvl="0" algn="ctr">
              <a:lnSpc>
                <a:spcPts val="2239"/>
              </a:lnSpc>
              <a:spcBef>
                <a:spcPct val="0"/>
              </a:spcBef>
            </a:pPr>
            <a:r>
              <a:rPr lang="en-US" sz="2800" dirty="0">
                <a:solidFill>
                  <a:srgbClr val="1A1A2E"/>
                </a:solidFill>
                <a:latin typeface="Alexandria"/>
                <a:ea typeface="Alexandria"/>
                <a:cs typeface="Alexandria"/>
                <a:sym typeface="Alexandria"/>
              </a:rPr>
              <a:t>Dimension tables help users slice, filter, and understand the numbers stored in the fact table.</a:t>
            </a:r>
          </a:p>
        </p:txBody>
      </p:sp>
      <p:sp>
        <p:nvSpPr>
          <p:cNvPr id="83" name="TextBox 32">
            <a:extLst>
              <a:ext uri="{FF2B5EF4-FFF2-40B4-BE49-F238E27FC236}">
                <a16:creationId xmlns:a16="http://schemas.microsoft.com/office/drawing/2014/main" id="{2E2207EE-E29F-9624-CC31-F5207822468B}"/>
              </a:ext>
            </a:extLst>
          </p:cNvPr>
          <p:cNvSpPr txBox="1"/>
          <p:nvPr/>
        </p:nvSpPr>
        <p:spPr>
          <a:xfrm>
            <a:off x="860378" y="2070259"/>
            <a:ext cx="16383000" cy="1219821"/>
          </a:xfrm>
          <a:prstGeom prst="rect">
            <a:avLst/>
          </a:prstGeom>
        </p:spPr>
        <p:txBody>
          <a:bodyPr lIns="0" tIns="0" rIns="0" bIns="0" rtlCol="0" anchor="t">
            <a:spAutoFit/>
          </a:bodyPr>
          <a:lstStyle/>
          <a:p>
            <a:pPr lvl="0">
              <a:lnSpc>
                <a:spcPct val="150000"/>
              </a:lnSpc>
              <a:spcBef>
                <a:spcPct val="0"/>
              </a:spcBef>
            </a:pPr>
            <a:r>
              <a:rPr lang="en-US" sz="2800" dirty="0">
                <a:solidFill>
                  <a:srgbClr val="4A4A4A"/>
                </a:solidFill>
                <a:latin typeface="Alexandria"/>
                <a:ea typeface="Alexandria"/>
                <a:cs typeface="Alexandria"/>
                <a:sym typeface="Alexandria"/>
              </a:rPr>
              <a:t>A dimension table contains descriptive information that helps explain and categorize the facts. It usually answers: Who? What? Where? When? Which category?</a:t>
            </a:r>
          </a:p>
        </p:txBody>
      </p:sp>
      <p:sp>
        <p:nvSpPr>
          <p:cNvPr id="76" name="TextBox 8">
            <a:extLst>
              <a:ext uri="{FF2B5EF4-FFF2-40B4-BE49-F238E27FC236}">
                <a16:creationId xmlns:a16="http://schemas.microsoft.com/office/drawing/2014/main" id="{4F52FF9C-937F-099A-FF2B-88F17C9A40A2}"/>
              </a:ext>
            </a:extLst>
          </p:cNvPr>
          <p:cNvSpPr txBox="1"/>
          <p:nvPr/>
        </p:nvSpPr>
        <p:spPr>
          <a:xfrm>
            <a:off x="860378" y="3784034"/>
            <a:ext cx="6759622" cy="320601"/>
          </a:xfrm>
          <a:prstGeom prst="rect">
            <a:avLst/>
          </a:prstGeom>
        </p:spPr>
        <p:txBody>
          <a:bodyPr wrap="square" lIns="0" tIns="0" rIns="0" bIns="0" rtlCol="0" anchor="t">
            <a:spAutoFit/>
          </a:bodyPr>
          <a:lstStyle/>
          <a:p>
            <a:pPr marL="0" lvl="0" indent="0" algn="l">
              <a:lnSpc>
                <a:spcPts val="2520"/>
              </a:lnSpc>
              <a:spcBef>
                <a:spcPct val="0"/>
              </a:spcBef>
            </a:pPr>
            <a:r>
              <a:rPr lang="en-US" sz="2400" b="1" u="none" strike="noStrike" dirty="0">
                <a:solidFill>
                  <a:srgbClr val="1A1A2E"/>
                </a:solidFill>
                <a:latin typeface="Alexandria Bold"/>
                <a:ea typeface="Alexandria Bold"/>
                <a:cs typeface="Alexandria Bold"/>
                <a:sym typeface="Alexandria Bold"/>
              </a:rPr>
              <a:t>Common Examples of Dimension Tables</a:t>
            </a:r>
          </a:p>
        </p:txBody>
      </p:sp>
      <p:grpSp>
        <p:nvGrpSpPr>
          <p:cNvPr id="77" name="Group 9">
            <a:extLst>
              <a:ext uri="{FF2B5EF4-FFF2-40B4-BE49-F238E27FC236}">
                <a16:creationId xmlns:a16="http://schemas.microsoft.com/office/drawing/2014/main" id="{30E851A3-A09E-45A2-C670-BB9C6709DC4A}"/>
              </a:ext>
            </a:extLst>
          </p:cNvPr>
          <p:cNvGrpSpPr/>
          <p:nvPr/>
        </p:nvGrpSpPr>
        <p:grpSpPr>
          <a:xfrm>
            <a:off x="860378" y="4203134"/>
            <a:ext cx="3810000" cy="381000"/>
            <a:chOff x="0" y="0"/>
            <a:chExt cx="5080000" cy="508000"/>
          </a:xfrm>
        </p:grpSpPr>
        <p:sp>
          <p:nvSpPr>
            <p:cNvPr id="78" name="Freeform 10">
              <a:extLst>
                <a:ext uri="{FF2B5EF4-FFF2-40B4-BE49-F238E27FC236}">
                  <a16:creationId xmlns:a16="http://schemas.microsoft.com/office/drawing/2014/main" id="{F3049AB4-D263-F45D-9FD5-3564EF9C6724}"/>
                </a:ext>
              </a:extLst>
            </p:cNvPr>
            <p:cNvSpPr/>
            <p:nvPr/>
          </p:nvSpPr>
          <p:spPr>
            <a:xfrm>
              <a:off x="0" y="0"/>
              <a:ext cx="5080000" cy="508000"/>
            </a:xfrm>
            <a:custGeom>
              <a:avLst/>
              <a:gdLst/>
              <a:ahLst/>
              <a:cxnLst/>
              <a:rect l="l" t="t" r="r" b="b"/>
              <a:pathLst>
                <a:path w="5080000" h="508000">
                  <a:moveTo>
                    <a:pt x="50800" y="0"/>
                  </a:moveTo>
                  <a:lnTo>
                    <a:pt x="5029200" y="0"/>
                  </a:lnTo>
                  <a:cubicBezTo>
                    <a:pt x="5057256" y="0"/>
                    <a:pt x="5080000" y="22744"/>
                    <a:pt x="5080000" y="50800"/>
                  </a:cubicBezTo>
                  <a:lnTo>
                    <a:pt x="5080000" y="457200"/>
                  </a:lnTo>
                  <a:cubicBezTo>
                    <a:pt x="5080000" y="485256"/>
                    <a:pt x="5057256" y="508000"/>
                    <a:pt x="5029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endParaRPr lang="en-EG" sz="2400"/>
            </a:p>
          </p:txBody>
        </p:sp>
        <p:sp>
          <p:nvSpPr>
            <p:cNvPr id="79" name="TextBox 11">
              <a:extLst>
                <a:ext uri="{FF2B5EF4-FFF2-40B4-BE49-F238E27FC236}">
                  <a16:creationId xmlns:a16="http://schemas.microsoft.com/office/drawing/2014/main" id="{6958445C-4F93-E259-9035-E7EC784C6B19}"/>
                </a:ext>
              </a:extLst>
            </p:cNvPr>
            <p:cNvSpPr txBox="1"/>
            <p:nvPr/>
          </p:nvSpPr>
          <p:spPr>
            <a:xfrm>
              <a:off x="0" y="-38100"/>
              <a:ext cx="5080000" cy="546100"/>
            </a:xfrm>
            <a:prstGeom prst="rect">
              <a:avLst/>
            </a:prstGeom>
          </p:spPr>
          <p:txBody>
            <a:bodyPr lIns="50800" tIns="50800" rIns="50800" bIns="50800" rtlCol="0" anchor="ctr"/>
            <a:lstStyle/>
            <a:p>
              <a:pPr algn="l">
                <a:lnSpc>
                  <a:spcPts val="1679"/>
                </a:lnSpc>
              </a:pPr>
              <a:endParaRPr sz="2400"/>
            </a:p>
          </p:txBody>
        </p:sp>
      </p:grpSp>
      <p:grpSp>
        <p:nvGrpSpPr>
          <p:cNvPr id="80" name="Group 12">
            <a:extLst>
              <a:ext uri="{FF2B5EF4-FFF2-40B4-BE49-F238E27FC236}">
                <a16:creationId xmlns:a16="http://schemas.microsoft.com/office/drawing/2014/main" id="{5EB1997F-60C5-537A-A1BE-F8B61FBFAD65}"/>
              </a:ext>
            </a:extLst>
          </p:cNvPr>
          <p:cNvGrpSpPr/>
          <p:nvPr/>
        </p:nvGrpSpPr>
        <p:grpSpPr>
          <a:xfrm>
            <a:off x="4860878" y="4203134"/>
            <a:ext cx="5715000" cy="381000"/>
            <a:chOff x="0" y="0"/>
            <a:chExt cx="7620000" cy="508000"/>
          </a:xfrm>
        </p:grpSpPr>
        <p:sp>
          <p:nvSpPr>
            <p:cNvPr id="81" name="Freeform 13">
              <a:extLst>
                <a:ext uri="{FF2B5EF4-FFF2-40B4-BE49-F238E27FC236}">
                  <a16:creationId xmlns:a16="http://schemas.microsoft.com/office/drawing/2014/main" id="{FAB0C65E-BFFC-730E-537A-1577493C90E8}"/>
                </a:ext>
              </a:extLst>
            </p:cNvPr>
            <p:cNvSpPr/>
            <p:nvPr/>
          </p:nvSpPr>
          <p:spPr>
            <a:xfrm>
              <a:off x="0" y="0"/>
              <a:ext cx="7620000" cy="508000"/>
            </a:xfrm>
            <a:custGeom>
              <a:avLst/>
              <a:gdLst/>
              <a:ahLst/>
              <a:cxnLst/>
              <a:rect l="l" t="t" r="r" b="b"/>
              <a:pathLst>
                <a:path w="7620000" h="508000">
                  <a:moveTo>
                    <a:pt x="50800" y="0"/>
                  </a:moveTo>
                  <a:lnTo>
                    <a:pt x="7569200" y="0"/>
                  </a:lnTo>
                  <a:cubicBezTo>
                    <a:pt x="7597256" y="0"/>
                    <a:pt x="7620000" y="22744"/>
                    <a:pt x="7620000" y="50800"/>
                  </a:cubicBezTo>
                  <a:lnTo>
                    <a:pt x="7620000" y="457200"/>
                  </a:lnTo>
                  <a:cubicBezTo>
                    <a:pt x="7620000" y="485256"/>
                    <a:pt x="7597256" y="508000"/>
                    <a:pt x="7569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endParaRPr lang="en-EG" sz="2400"/>
            </a:p>
          </p:txBody>
        </p:sp>
        <p:sp>
          <p:nvSpPr>
            <p:cNvPr id="82" name="TextBox 14">
              <a:extLst>
                <a:ext uri="{FF2B5EF4-FFF2-40B4-BE49-F238E27FC236}">
                  <a16:creationId xmlns:a16="http://schemas.microsoft.com/office/drawing/2014/main" id="{16102EA3-A902-8A33-9231-0F958A62BF00}"/>
                </a:ext>
              </a:extLst>
            </p:cNvPr>
            <p:cNvSpPr txBox="1"/>
            <p:nvPr/>
          </p:nvSpPr>
          <p:spPr>
            <a:xfrm>
              <a:off x="0" y="-38100"/>
              <a:ext cx="7620000" cy="546100"/>
            </a:xfrm>
            <a:prstGeom prst="rect">
              <a:avLst/>
            </a:prstGeom>
          </p:spPr>
          <p:txBody>
            <a:bodyPr lIns="50800" tIns="50800" rIns="50800" bIns="50800" rtlCol="0" anchor="ctr"/>
            <a:lstStyle/>
            <a:p>
              <a:pPr algn="l">
                <a:lnSpc>
                  <a:spcPts val="1679"/>
                </a:lnSpc>
              </a:pPr>
              <a:endParaRPr sz="2400"/>
            </a:p>
          </p:txBody>
        </p:sp>
      </p:grpSp>
      <p:sp>
        <p:nvSpPr>
          <p:cNvPr id="84" name="TextBox 15">
            <a:extLst>
              <a:ext uri="{FF2B5EF4-FFF2-40B4-BE49-F238E27FC236}">
                <a16:creationId xmlns:a16="http://schemas.microsoft.com/office/drawing/2014/main" id="{8C1885EC-852F-518F-3633-50666312CC64}"/>
              </a:ext>
            </a:extLst>
          </p:cNvPr>
          <p:cNvSpPr txBox="1"/>
          <p:nvPr/>
        </p:nvSpPr>
        <p:spPr>
          <a:xfrm>
            <a:off x="860378" y="4155509"/>
            <a:ext cx="3810000" cy="421874"/>
          </a:xfrm>
          <a:prstGeom prst="rect">
            <a:avLst/>
          </a:prstGeom>
        </p:spPr>
        <p:txBody>
          <a:bodyPr lIns="0" tIns="0" rIns="0" bIns="0" rtlCol="0" anchor="t">
            <a:spAutoFit/>
          </a:bodyPr>
          <a:lstStyle/>
          <a:p>
            <a:pPr marL="0" lvl="0" indent="0" algn="ctr">
              <a:lnSpc>
                <a:spcPts val="3522"/>
              </a:lnSpc>
              <a:spcBef>
                <a:spcPct val="0"/>
              </a:spcBef>
            </a:pPr>
            <a:r>
              <a:rPr lang="en-US" sz="2400" b="1" u="none" strike="noStrike">
                <a:solidFill>
                  <a:srgbClr val="00ADEE"/>
                </a:solidFill>
                <a:latin typeface="Alexandria Bold"/>
                <a:ea typeface="Alexandria Bold"/>
                <a:cs typeface="Alexandria Bold"/>
                <a:sym typeface="Alexandria Bold"/>
              </a:rPr>
              <a:t>Dimension Table</a:t>
            </a:r>
          </a:p>
        </p:txBody>
      </p:sp>
      <p:sp>
        <p:nvSpPr>
          <p:cNvPr id="85" name="TextBox 16">
            <a:extLst>
              <a:ext uri="{FF2B5EF4-FFF2-40B4-BE49-F238E27FC236}">
                <a16:creationId xmlns:a16="http://schemas.microsoft.com/office/drawing/2014/main" id="{5B8A79ED-7C18-C484-B3CE-BCEB9B50709A}"/>
              </a:ext>
            </a:extLst>
          </p:cNvPr>
          <p:cNvSpPr txBox="1"/>
          <p:nvPr/>
        </p:nvSpPr>
        <p:spPr>
          <a:xfrm>
            <a:off x="4860878" y="4155509"/>
            <a:ext cx="5715000" cy="421874"/>
          </a:xfrm>
          <a:prstGeom prst="rect">
            <a:avLst/>
          </a:prstGeom>
        </p:spPr>
        <p:txBody>
          <a:bodyPr lIns="0" tIns="0" rIns="0" bIns="0" rtlCol="0" anchor="t">
            <a:spAutoFit/>
          </a:bodyPr>
          <a:lstStyle/>
          <a:p>
            <a:pPr marL="0" lvl="0" indent="0" algn="ctr">
              <a:lnSpc>
                <a:spcPts val="3522"/>
              </a:lnSpc>
              <a:spcBef>
                <a:spcPct val="0"/>
              </a:spcBef>
            </a:pPr>
            <a:r>
              <a:rPr lang="en-US" sz="2400" b="1" u="none" strike="noStrike">
                <a:solidFill>
                  <a:srgbClr val="00ADEE"/>
                </a:solidFill>
                <a:latin typeface="Alexandria Bold"/>
                <a:ea typeface="Alexandria Bold"/>
                <a:cs typeface="Alexandria Bold"/>
                <a:sym typeface="Alexandria Bold"/>
              </a:rPr>
              <a:t>Describes</a:t>
            </a:r>
          </a:p>
        </p:txBody>
      </p:sp>
      <p:sp>
        <p:nvSpPr>
          <p:cNvPr id="86" name="TextBox 17">
            <a:extLst>
              <a:ext uri="{FF2B5EF4-FFF2-40B4-BE49-F238E27FC236}">
                <a16:creationId xmlns:a16="http://schemas.microsoft.com/office/drawing/2014/main" id="{3A3E7C38-4F0B-48CA-17E5-08DF013D1F18}"/>
              </a:ext>
            </a:extLst>
          </p:cNvPr>
          <p:cNvSpPr txBox="1"/>
          <p:nvPr/>
        </p:nvSpPr>
        <p:spPr>
          <a:xfrm>
            <a:off x="955628" y="4746059"/>
            <a:ext cx="36195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1A1A2E"/>
                </a:solidFill>
                <a:latin typeface="Alexandria"/>
                <a:ea typeface="Alexandria"/>
                <a:cs typeface="Alexandria"/>
                <a:sym typeface="Alexandria"/>
              </a:rPr>
              <a:t>Customer</a:t>
            </a:r>
          </a:p>
        </p:txBody>
      </p:sp>
      <p:sp>
        <p:nvSpPr>
          <p:cNvPr id="87" name="TextBox 18">
            <a:extLst>
              <a:ext uri="{FF2B5EF4-FFF2-40B4-BE49-F238E27FC236}">
                <a16:creationId xmlns:a16="http://schemas.microsoft.com/office/drawing/2014/main" id="{906F14E4-D0B3-E435-140A-7467CB612675}"/>
              </a:ext>
            </a:extLst>
          </p:cNvPr>
          <p:cNvSpPr txBox="1"/>
          <p:nvPr/>
        </p:nvSpPr>
        <p:spPr>
          <a:xfrm>
            <a:off x="4956128" y="4746059"/>
            <a:ext cx="5524500" cy="52488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4A4A4A"/>
                </a:solidFill>
                <a:latin typeface="Alexandria"/>
                <a:ea typeface="Alexandria"/>
                <a:cs typeface="Alexandria"/>
                <a:sym typeface="Alexandria"/>
              </a:rPr>
              <a:t>Customer name, segment, city, industry</a:t>
            </a:r>
          </a:p>
        </p:txBody>
      </p:sp>
      <p:sp>
        <p:nvSpPr>
          <p:cNvPr id="88" name="AutoShape 19">
            <a:extLst>
              <a:ext uri="{FF2B5EF4-FFF2-40B4-BE49-F238E27FC236}">
                <a16:creationId xmlns:a16="http://schemas.microsoft.com/office/drawing/2014/main" id="{E25FF334-12E8-93F2-1C42-E750A5762F9E}"/>
              </a:ext>
            </a:extLst>
          </p:cNvPr>
          <p:cNvSpPr/>
          <p:nvPr/>
        </p:nvSpPr>
        <p:spPr>
          <a:xfrm>
            <a:off x="860378" y="5295900"/>
            <a:ext cx="9715500" cy="0"/>
          </a:xfrm>
          <a:prstGeom prst="line">
            <a:avLst/>
          </a:prstGeom>
          <a:ln w="9525" cap="flat">
            <a:solidFill>
              <a:srgbClr val="E0E0E0"/>
            </a:solidFill>
            <a:prstDash val="solid"/>
            <a:headEnd type="none" w="sm" len="sm"/>
            <a:tailEnd type="none" w="sm" len="sm"/>
          </a:ln>
        </p:spPr>
        <p:txBody>
          <a:bodyPr/>
          <a:lstStyle/>
          <a:p>
            <a:endParaRPr lang="en-EG" sz="2400"/>
          </a:p>
        </p:txBody>
      </p:sp>
      <p:sp>
        <p:nvSpPr>
          <p:cNvPr id="89" name="TextBox 20">
            <a:extLst>
              <a:ext uri="{FF2B5EF4-FFF2-40B4-BE49-F238E27FC236}">
                <a16:creationId xmlns:a16="http://schemas.microsoft.com/office/drawing/2014/main" id="{B9C47D52-334C-D182-879E-9004AB0FB9FD}"/>
              </a:ext>
            </a:extLst>
          </p:cNvPr>
          <p:cNvSpPr txBox="1"/>
          <p:nvPr/>
        </p:nvSpPr>
        <p:spPr>
          <a:xfrm>
            <a:off x="955628" y="5380613"/>
            <a:ext cx="36195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1A1A2E"/>
                </a:solidFill>
                <a:latin typeface="Alexandria"/>
                <a:ea typeface="Alexandria"/>
                <a:cs typeface="Alexandria"/>
                <a:sym typeface="Alexandria"/>
              </a:rPr>
              <a:t>Product</a:t>
            </a:r>
          </a:p>
        </p:txBody>
      </p:sp>
      <p:sp>
        <p:nvSpPr>
          <p:cNvPr id="90" name="TextBox 21">
            <a:extLst>
              <a:ext uri="{FF2B5EF4-FFF2-40B4-BE49-F238E27FC236}">
                <a16:creationId xmlns:a16="http://schemas.microsoft.com/office/drawing/2014/main" id="{47A9E03A-9D9D-CCDE-20BA-A8F39C2F5D40}"/>
              </a:ext>
            </a:extLst>
          </p:cNvPr>
          <p:cNvSpPr txBox="1"/>
          <p:nvPr/>
        </p:nvSpPr>
        <p:spPr>
          <a:xfrm>
            <a:off x="4956128" y="5380613"/>
            <a:ext cx="55245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dirty="0">
                <a:solidFill>
                  <a:srgbClr val="4A4A4A"/>
                </a:solidFill>
                <a:latin typeface="Alexandria"/>
                <a:ea typeface="Alexandria"/>
                <a:cs typeface="Alexandria"/>
                <a:sym typeface="Alexandria"/>
              </a:rPr>
              <a:t>Product name, category, brand, cost</a:t>
            </a:r>
          </a:p>
        </p:txBody>
      </p:sp>
      <p:sp>
        <p:nvSpPr>
          <p:cNvPr id="91" name="AutoShape 22">
            <a:extLst>
              <a:ext uri="{FF2B5EF4-FFF2-40B4-BE49-F238E27FC236}">
                <a16:creationId xmlns:a16="http://schemas.microsoft.com/office/drawing/2014/main" id="{8F692F00-CC66-2C6C-6A75-696C3A8D4C82}"/>
              </a:ext>
            </a:extLst>
          </p:cNvPr>
          <p:cNvSpPr/>
          <p:nvPr/>
        </p:nvSpPr>
        <p:spPr>
          <a:xfrm>
            <a:off x="860378" y="5676900"/>
            <a:ext cx="9715500" cy="0"/>
          </a:xfrm>
          <a:prstGeom prst="line">
            <a:avLst/>
          </a:prstGeom>
          <a:ln w="9525" cap="flat">
            <a:solidFill>
              <a:srgbClr val="E0E0E0"/>
            </a:solidFill>
            <a:prstDash val="solid"/>
            <a:headEnd type="none" w="sm" len="sm"/>
            <a:tailEnd type="none" w="sm" len="sm"/>
          </a:ln>
        </p:spPr>
        <p:txBody>
          <a:bodyPr/>
          <a:lstStyle/>
          <a:p>
            <a:endParaRPr lang="en-EG" sz="2400"/>
          </a:p>
        </p:txBody>
      </p:sp>
      <p:sp>
        <p:nvSpPr>
          <p:cNvPr id="92" name="TextBox 23">
            <a:extLst>
              <a:ext uri="{FF2B5EF4-FFF2-40B4-BE49-F238E27FC236}">
                <a16:creationId xmlns:a16="http://schemas.microsoft.com/office/drawing/2014/main" id="{5DCDB918-FA90-59E3-583C-E26922DF76E1}"/>
              </a:ext>
            </a:extLst>
          </p:cNvPr>
          <p:cNvSpPr txBox="1"/>
          <p:nvPr/>
        </p:nvSpPr>
        <p:spPr>
          <a:xfrm>
            <a:off x="955628" y="5865693"/>
            <a:ext cx="36195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1A1A2E"/>
                </a:solidFill>
                <a:latin typeface="Alexandria"/>
                <a:ea typeface="Alexandria"/>
                <a:cs typeface="Alexandria"/>
                <a:sym typeface="Alexandria"/>
              </a:rPr>
              <a:t>Date</a:t>
            </a:r>
          </a:p>
        </p:txBody>
      </p:sp>
      <p:sp>
        <p:nvSpPr>
          <p:cNvPr id="93" name="TextBox 24">
            <a:extLst>
              <a:ext uri="{FF2B5EF4-FFF2-40B4-BE49-F238E27FC236}">
                <a16:creationId xmlns:a16="http://schemas.microsoft.com/office/drawing/2014/main" id="{C7E2C73C-F598-B45F-388F-FEA552DB7FB1}"/>
              </a:ext>
            </a:extLst>
          </p:cNvPr>
          <p:cNvSpPr txBox="1"/>
          <p:nvPr/>
        </p:nvSpPr>
        <p:spPr>
          <a:xfrm>
            <a:off x="4956128" y="5865693"/>
            <a:ext cx="55245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dirty="0">
                <a:solidFill>
                  <a:srgbClr val="4A4A4A"/>
                </a:solidFill>
                <a:latin typeface="Alexandria"/>
                <a:ea typeface="Alexandria"/>
                <a:cs typeface="Alexandria"/>
                <a:sym typeface="Alexandria"/>
              </a:rPr>
              <a:t>Day, month, quarter, year</a:t>
            </a:r>
          </a:p>
        </p:txBody>
      </p:sp>
      <p:sp>
        <p:nvSpPr>
          <p:cNvPr id="94" name="AutoShape 25">
            <a:extLst>
              <a:ext uri="{FF2B5EF4-FFF2-40B4-BE49-F238E27FC236}">
                <a16:creationId xmlns:a16="http://schemas.microsoft.com/office/drawing/2014/main" id="{9E006C1C-5900-3455-E5F9-6E825CD937B8}"/>
              </a:ext>
            </a:extLst>
          </p:cNvPr>
          <p:cNvSpPr/>
          <p:nvPr/>
        </p:nvSpPr>
        <p:spPr>
          <a:xfrm>
            <a:off x="860378" y="6256218"/>
            <a:ext cx="9715500" cy="0"/>
          </a:xfrm>
          <a:prstGeom prst="line">
            <a:avLst/>
          </a:prstGeom>
          <a:ln w="9525" cap="flat">
            <a:solidFill>
              <a:srgbClr val="E0E0E0"/>
            </a:solidFill>
            <a:prstDash val="solid"/>
            <a:headEnd type="none" w="sm" len="sm"/>
            <a:tailEnd type="none" w="sm" len="sm"/>
          </a:ln>
        </p:spPr>
        <p:txBody>
          <a:bodyPr/>
          <a:lstStyle/>
          <a:p>
            <a:endParaRPr lang="en-EG" sz="2400"/>
          </a:p>
        </p:txBody>
      </p:sp>
      <p:sp>
        <p:nvSpPr>
          <p:cNvPr id="95" name="TextBox 26">
            <a:extLst>
              <a:ext uri="{FF2B5EF4-FFF2-40B4-BE49-F238E27FC236}">
                <a16:creationId xmlns:a16="http://schemas.microsoft.com/office/drawing/2014/main" id="{6543C51B-8101-6443-6BBA-9C5C1598845B}"/>
              </a:ext>
            </a:extLst>
          </p:cNvPr>
          <p:cNvSpPr txBox="1"/>
          <p:nvPr/>
        </p:nvSpPr>
        <p:spPr>
          <a:xfrm>
            <a:off x="955628" y="6322893"/>
            <a:ext cx="36195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1A1A2E"/>
                </a:solidFill>
                <a:latin typeface="Alexandria"/>
                <a:ea typeface="Alexandria"/>
                <a:cs typeface="Alexandria"/>
                <a:sym typeface="Alexandria"/>
              </a:rPr>
              <a:t>Region</a:t>
            </a:r>
          </a:p>
        </p:txBody>
      </p:sp>
      <p:sp>
        <p:nvSpPr>
          <p:cNvPr id="96" name="TextBox 27">
            <a:extLst>
              <a:ext uri="{FF2B5EF4-FFF2-40B4-BE49-F238E27FC236}">
                <a16:creationId xmlns:a16="http://schemas.microsoft.com/office/drawing/2014/main" id="{BEB40032-3524-AA8D-6EE3-89EAA6713AEF}"/>
              </a:ext>
            </a:extLst>
          </p:cNvPr>
          <p:cNvSpPr txBox="1"/>
          <p:nvPr/>
        </p:nvSpPr>
        <p:spPr>
          <a:xfrm>
            <a:off x="4956128" y="6322893"/>
            <a:ext cx="55245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4A4A4A"/>
                </a:solidFill>
                <a:latin typeface="Alexandria"/>
                <a:ea typeface="Alexandria"/>
                <a:cs typeface="Alexandria"/>
                <a:sym typeface="Alexandria"/>
              </a:rPr>
              <a:t>Country, city, territory</a:t>
            </a:r>
          </a:p>
        </p:txBody>
      </p:sp>
      <p:sp>
        <p:nvSpPr>
          <p:cNvPr id="97" name="AutoShape 28">
            <a:extLst>
              <a:ext uri="{FF2B5EF4-FFF2-40B4-BE49-F238E27FC236}">
                <a16:creationId xmlns:a16="http://schemas.microsoft.com/office/drawing/2014/main" id="{2EDE4E9F-5B8D-D3A5-FB9D-9F425AB02388}"/>
              </a:ext>
            </a:extLst>
          </p:cNvPr>
          <p:cNvSpPr/>
          <p:nvPr/>
        </p:nvSpPr>
        <p:spPr>
          <a:xfrm>
            <a:off x="860378" y="6637218"/>
            <a:ext cx="9715500" cy="0"/>
          </a:xfrm>
          <a:prstGeom prst="line">
            <a:avLst/>
          </a:prstGeom>
          <a:ln w="9525" cap="flat">
            <a:solidFill>
              <a:srgbClr val="E0E0E0"/>
            </a:solidFill>
            <a:prstDash val="solid"/>
            <a:headEnd type="none" w="sm" len="sm"/>
            <a:tailEnd type="none" w="sm" len="sm"/>
          </a:ln>
        </p:spPr>
        <p:txBody>
          <a:bodyPr/>
          <a:lstStyle/>
          <a:p>
            <a:endParaRPr lang="en-EG" sz="2400"/>
          </a:p>
        </p:txBody>
      </p:sp>
      <p:sp>
        <p:nvSpPr>
          <p:cNvPr id="98" name="TextBox 29">
            <a:extLst>
              <a:ext uri="{FF2B5EF4-FFF2-40B4-BE49-F238E27FC236}">
                <a16:creationId xmlns:a16="http://schemas.microsoft.com/office/drawing/2014/main" id="{445A784D-AA92-763B-207F-AD380D6E4DA8}"/>
              </a:ext>
            </a:extLst>
          </p:cNvPr>
          <p:cNvSpPr txBox="1"/>
          <p:nvPr/>
        </p:nvSpPr>
        <p:spPr>
          <a:xfrm>
            <a:off x="955628" y="6780093"/>
            <a:ext cx="36195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1A1A2E"/>
                </a:solidFill>
                <a:latin typeface="Alexandria"/>
                <a:ea typeface="Alexandria"/>
                <a:cs typeface="Alexandria"/>
                <a:sym typeface="Alexandria"/>
              </a:rPr>
              <a:t>Employee</a:t>
            </a:r>
          </a:p>
        </p:txBody>
      </p:sp>
      <p:sp>
        <p:nvSpPr>
          <p:cNvPr id="99" name="TextBox 30">
            <a:extLst>
              <a:ext uri="{FF2B5EF4-FFF2-40B4-BE49-F238E27FC236}">
                <a16:creationId xmlns:a16="http://schemas.microsoft.com/office/drawing/2014/main" id="{A23B20E8-AA2A-2DA9-D54A-4174427DB8EF}"/>
              </a:ext>
            </a:extLst>
          </p:cNvPr>
          <p:cNvSpPr txBox="1"/>
          <p:nvPr/>
        </p:nvSpPr>
        <p:spPr>
          <a:xfrm>
            <a:off x="4956128" y="6780093"/>
            <a:ext cx="55245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4A4A4A"/>
                </a:solidFill>
                <a:latin typeface="Alexandria"/>
                <a:ea typeface="Alexandria"/>
                <a:cs typeface="Alexandria"/>
                <a:sym typeface="Alexandria"/>
              </a:rPr>
              <a:t>Employee name, department, role</a:t>
            </a:r>
          </a:p>
        </p:txBody>
      </p:sp>
      <p:sp>
        <p:nvSpPr>
          <p:cNvPr id="100" name="TextBox 31">
            <a:extLst>
              <a:ext uri="{FF2B5EF4-FFF2-40B4-BE49-F238E27FC236}">
                <a16:creationId xmlns:a16="http://schemas.microsoft.com/office/drawing/2014/main" id="{94172169-E169-FEB6-96A5-BB46469AA4B1}"/>
              </a:ext>
            </a:extLst>
          </p:cNvPr>
          <p:cNvSpPr txBox="1"/>
          <p:nvPr/>
        </p:nvSpPr>
        <p:spPr>
          <a:xfrm>
            <a:off x="11049000" y="3784034"/>
            <a:ext cx="5715000" cy="320601"/>
          </a:xfrm>
          <a:prstGeom prst="rect">
            <a:avLst/>
          </a:prstGeom>
        </p:spPr>
        <p:txBody>
          <a:bodyPr lIns="0" tIns="0" rIns="0" bIns="0" rtlCol="0" anchor="t">
            <a:spAutoFit/>
          </a:bodyPr>
          <a:lstStyle/>
          <a:p>
            <a:pPr marL="0" lvl="0" indent="0" algn="l">
              <a:lnSpc>
                <a:spcPts val="2520"/>
              </a:lnSpc>
              <a:spcBef>
                <a:spcPct val="0"/>
              </a:spcBef>
            </a:pPr>
            <a:r>
              <a:rPr lang="en-US" sz="2400" b="1" u="none" strike="noStrike">
                <a:solidFill>
                  <a:srgbClr val="1A1A2E"/>
                </a:solidFill>
                <a:latin typeface="Alexandria Bold"/>
                <a:ea typeface="Alexandria Bold"/>
                <a:cs typeface="Alexandria Bold"/>
                <a:sym typeface="Alexandria Bold"/>
              </a:rPr>
              <a:t>Typical Dimension Table Columns</a:t>
            </a:r>
          </a:p>
        </p:txBody>
      </p:sp>
      <p:grpSp>
        <p:nvGrpSpPr>
          <p:cNvPr id="101" name="Group 32">
            <a:extLst>
              <a:ext uri="{FF2B5EF4-FFF2-40B4-BE49-F238E27FC236}">
                <a16:creationId xmlns:a16="http://schemas.microsoft.com/office/drawing/2014/main" id="{2BD1597B-2B89-3832-5E9C-3015FA93C803}"/>
              </a:ext>
            </a:extLst>
          </p:cNvPr>
          <p:cNvGrpSpPr/>
          <p:nvPr/>
        </p:nvGrpSpPr>
        <p:grpSpPr>
          <a:xfrm>
            <a:off x="11049000" y="4203134"/>
            <a:ext cx="2857500" cy="381000"/>
            <a:chOff x="0" y="0"/>
            <a:chExt cx="3810000" cy="508000"/>
          </a:xfrm>
        </p:grpSpPr>
        <p:sp>
          <p:nvSpPr>
            <p:cNvPr id="102" name="Freeform 33">
              <a:extLst>
                <a:ext uri="{FF2B5EF4-FFF2-40B4-BE49-F238E27FC236}">
                  <a16:creationId xmlns:a16="http://schemas.microsoft.com/office/drawing/2014/main" id="{D3CB5DA3-5FED-50B9-AFA3-52F394414CD4}"/>
                </a:ext>
              </a:extLst>
            </p:cNvPr>
            <p:cNvSpPr/>
            <p:nvPr/>
          </p:nvSpPr>
          <p:spPr>
            <a:xfrm>
              <a:off x="0" y="0"/>
              <a:ext cx="3810000" cy="508000"/>
            </a:xfrm>
            <a:custGeom>
              <a:avLst/>
              <a:gdLst/>
              <a:ahLst/>
              <a:cxnLst/>
              <a:rect l="l" t="t" r="r" b="b"/>
              <a:pathLst>
                <a:path w="3810000" h="508000">
                  <a:moveTo>
                    <a:pt x="50800" y="0"/>
                  </a:moveTo>
                  <a:lnTo>
                    <a:pt x="3759200" y="0"/>
                  </a:lnTo>
                  <a:cubicBezTo>
                    <a:pt x="3787256" y="0"/>
                    <a:pt x="3810000" y="22744"/>
                    <a:pt x="3810000" y="50800"/>
                  </a:cubicBezTo>
                  <a:lnTo>
                    <a:pt x="3810000" y="457200"/>
                  </a:lnTo>
                  <a:cubicBezTo>
                    <a:pt x="3810000" y="485256"/>
                    <a:pt x="3787256" y="508000"/>
                    <a:pt x="3759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endParaRPr lang="en-EG" sz="2400"/>
            </a:p>
          </p:txBody>
        </p:sp>
        <p:sp>
          <p:nvSpPr>
            <p:cNvPr id="103" name="TextBox 34">
              <a:extLst>
                <a:ext uri="{FF2B5EF4-FFF2-40B4-BE49-F238E27FC236}">
                  <a16:creationId xmlns:a16="http://schemas.microsoft.com/office/drawing/2014/main" id="{BBF70193-327C-42A6-A97E-741F90DD76FA}"/>
                </a:ext>
              </a:extLst>
            </p:cNvPr>
            <p:cNvSpPr txBox="1"/>
            <p:nvPr/>
          </p:nvSpPr>
          <p:spPr>
            <a:xfrm>
              <a:off x="0" y="-38100"/>
              <a:ext cx="3810000" cy="546100"/>
            </a:xfrm>
            <a:prstGeom prst="rect">
              <a:avLst/>
            </a:prstGeom>
          </p:spPr>
          <p:txBody>
            <a:bodyPr lIns="50800" tIns="50800" rIns="50800" bIns="50800" rtlCol="0" anchor="ctr"/>
            <a:lstStyle/>
            <a:p>
              <a:pPr algn="l">
                <a:lnSpc>
                  <a:spcPts val="1679"/>
                </a:lnSpc>
              </a:pPr>
              <a:endParaRPr sz="2400"/>
            </a:p>
          </p:txBody>
        </p:sp>
      </p:grpSp>
      <p:grpSp>
        <p:nvGrpSpPr>
          <p:cNvPr id="104" name="Group 35">
            <a:extLst>
              <a:ext uri="{FF2B5EF4-FFF2-40B4-BE49-F238E27FC236}">
                <a16:creationId xmlns:a16="http://schemas.microsoft.com/office/drawing/2014/main" id="{42749DDB-0AF5-5B94-C730-62BA6CEFF6E4}"/>
              </a:ext>
            </a:extLst>
          </p:cNvPr>
          <p:cNvGrpSpPr/>
          <p:nvPr/>
        </p:nvGrpSpPr>
        <p:grpSpPr>
          <a:xfrm>
            <a:off x="14097000" y="4203134"/>
            <a:ext cx="4000500" cy="381000"/>
            <a:chOff x="0" y="0"/>
            <a:chExt cx="5334000" cy="508000"/>
          </a:xfrm>
        </p:grpSpPr>
        <p:sp>
          <p:nvSpPr>
            <p:cNvPr id="105" name="Freeform 36">
              <a:extLst>
                <a:ext uri="{FF2B5EF4-FFF2-40B4-BE49-F238E27FC236}">
                  <a16:creationId xmlns:a16="http://schemas.microsoft.com/office/drawing/2014/main" id="{1D60A89A-7ADC-5C5E-C47F-196275D1B7F0}"/>
                </a:ext>
              </a:extLst>
            </p:cNvPr>
            <p:cNvSpPr/>
            <p:nvPr/>
          </p:nvSpPr>
          <p:spPr>
            <a:xfrm>
              <a:off x="0" y="0"/>
              <a:ext cx="5334000" cy="508000"/>
            </a:xfrm>
            <a:custGeom>
              <a:avLst/>
              <a:gdLst/>
              <a:ahLst/>
              <a:cxnLst/>
              <a:rect l="l" t="t" r="r" b="b"/>
              <a:pathLst>
                <a:path w="5334000" h="508000">
                  <a:moveTo>
                    <a:pt x="50800" y="0"/>
                  </a:moveTo>
                  <a:lnTo>
                    <a:pt x="5283200" y="0"/>
                  </a:lnTo>
                  <a:cubicBezTo>
                    <a:pt x="5311256" y="0"/>
                    <a:pt x="5334000" y="22744"/>
                    <a:pt x="5334000" y="50800"/>
                  </a:cubicBezTo>
                  <a:lnTo>
                    <a:pt x="5334000" y="457200"/>
                  </a:lnTo>
                  <a:cubicBezTo>
                    <a:pt x="5334000" y="485256"/>
                    <a:pt x="5311256" y="508000"/>
                    <a:pt x="5283200" y="508000"/>
                  </a:cubicBezTo>
                  <a:lnTo>
                    <a:pt x="50800" y="508000"/>
                  </a:lnTo>
                  <a:cubicBezTo>
                    <a:pt x="22744" y="508000"/>
                    <a:pt x="0" y="485256"/>
                    <a:pt x="0" y="457200"/>
                  </a:cubicBezTo>
                  <a:lnTo>
                    <a:pt x="0" y="50800"/>
                  </a:lnTo>
                  <a:cubicBezTo>
                    <a:pt x="0" y="22744"/>
                    <a:pt x="22744" y="0"/>
                    <a:pt x="50800" y="0"/>
                  </a:cubicBezTo>
                  <a:close/>
                </a:path>
              </a:pathLst>
            </a:custGeom>
            <a:solidFill>
              <a:srgbClr val="E8F8FF"/>
            </a:solidFill>
          </p:spPr>
          <p:txBody>
            <a:bodyPr/>
            <a:lstStyle/>
            <a:p>
              <a:endParaRPr lang="en-EG" sz="2400"/>
            </a:p>
          </p:txBody>
        </p:sp>
        <p:sp>
          <p:nvSpPr>
            <p:cNvPr id="106" name="TextBox 37">
              <a:extLst>
                <a:ext uri="{FF2B5EF4-FFF2-40B4-BE49-F238E27FC236}">
                  <a16:creationId xmlns:a16="http://schemas.microsoft.com/office/drawing/2014/main" id="{FA17B26F-180C-9824-8995-AEC5A3BEE95E}"/>
                </a:ext>
              </a:extLst>
            </p:cNvPr>
            <p:cNvSpPr txBox="1"/>
            <p:nvPr/>
          </p:nvSpPr>
          <p:spPr>
            <a:xfrm>
              <a:off x="0" y="-38100"/>
              <a:ext cx="5334000" cy="546100"/>
            </a:xfrm>
            <a:prstGeom prst="rect">
              <a:avLst/>
            </a:prstGeom>
          </p:spPr>
          <p:txBody>
            <a:bodyPr lIns="50800" tIns="50800" rIns="50800" bIns="50800" rtlCol="0" anchor="ctr"/>
            <a:lstStyle/>
            <a:p>
              <a:pPr algn="l">
                <a:lnSpc>
                  <a:spcPts val="1679"/>
                </a:lnSpc>
              </a:pPr>
              <a:endParaRPr sz="2400"/>
            </a:p>
          </p:txBody>
        </p:sp>
      </p:grpSp>
      <p:sp>
        <p:nvSpPr>
          <p:cNvPr id="107" name="TextBox 38">
            <a:extLst>
              <a:ext uri="{FF2B5EF4-FFF2-40B4-BE49-F238E27FC236}">
                <a16:creationId xmlns:a16="http://schemas.microsoft.com/office/drawing/2014/main" id="{5CB9FE3F-0DF7-04A3-40F5-1960D692B4C2}"/>
              </a:ext>
            </a:extLst>
          </p:cNvPr>
          <p:cNvSpPr txBox="1"/>
          <p:nvPr/>
        </p:nvSpPr>
        <p:spPr>
          <a:xfrm>
            <a:off x="11049000" y="4155509"/>
            <a:ext cx="2857500" cy="421874"/>
          </a:xfrm>
          <a:prstGeom prst="rect">
            <a:avLst/>
          </a:prstGeom>
        </p:spPr>
        <p:txBody>
          <a:bodyPr lIns="0" tIns="0" rIns="0" bIns="0" rtlCol="0" anchor="t">
            <a:spAutoFit/>
          </a:bodyPr>
          <a:lstStyle/>
          <a:p>
            <a:pPr marL="0" lvl="0" indent="0" algn="ctr">
              <a:lnSpc>
                <a:spcPts val="3522"/>
              </a:lnSpc>
              <a:spcBef>
                <a:spcPct val="0"/>
              </a:spcBef>
            </a:pPr>
            <a:r>
              <a:rPr lang="en-US" sz="2400" b="1" u="none" strike="noStrike">
                <a:solidFill>
                  <a:srgbClr val="00ADEE"/>
                </a:solidFill>
                <a:latin typeface="Alexandria Bold"/>
                <a:ea typeface="Alexandria Bold"/>
                <a:cs typeface="Alexandria Bold"/>
                <a:sym typeface="Alexandria Bold"/>
              </a:rPr>
              <a:t>Column Type</a:t>
            </a:r>
          </a:p>
        </p:txBody>
      </p:sp>
      <p:sp>
        <p:nvSpPr>
          <p:cNvPr id="108" name="TextBox 39">
            <a:extLst>
              <a:ext uri="{FF2B5EF4-FFF2-40B4-BE49-F238E27FC236}">
                <a16:creationId xmlns:a16="http://schemas.microsoft.com/office/drawing/2014/main" id="{4BBF630D-6D5E-D022-F6A6-D5694FC72BE2}"/>
              </a:ext>
            </a:extLst>
          </p:cNvPr>
          <p:cNvSpPr txBox="1"/>
          <p:nvPr/>
        </p:nvSpPr>
        <p:spPr>
          <a:xfrm>
            <a:off x="14097000" y="4155509"/>
            <a:ext cx="4000500" cy="421874"/>
          </a:xfrm>
          <a:prstGeom prst="rect">
            <a:avLst/>
          </a:prstGeom>
        </p:spPr>
        <p:txBody>
          <a:bodyPr lIns="0" tIns="0" rIns="0" bIns="0" rtlCol="0" anchor="t">
            <a:spAutoFit/>
          </a:bodyPr>
          <a:lstStyle/>
          <a:p>
            <a:pPr marL="0" lvl="0" indent="0" algn="ctr">
              <a:lnSpc>
                <a:spcPts val="3522"/>
              </a:lnSpc>
              <a:spcBef>
                <a:spcPct val="0"/>
              </a:spcBef>
            </a:pPr>
            <a:r>
              <a:rPr lang="en-US" sz="2400" b="1" u="none" strike="noStrike">
                <a:solidFill>
                  <a:srgbClr val="00ADEE"/>
                </a:solidFill>
                <a:latin typeface="Alexandria Bold"/>
                <a:ea typeface="Alexandria Bold"/>
                <a:cs typeface="Alexandria Bold"/>
                <a:sym typeface="Alexandria Bold"/>
              </a:rPr>
              <a:t>Example</a:t>
            </a:r>
          </a:p>
        </p:txBody>
      </p:sp>
      <p:sp>
        <p:nvSpPr>
          <p:cNvPr id="109" name="TextBox 40">
            <a:extLst>
              <a:ext uri="{FF2B5EF4-FFF2-40B4-BE49-F238E27FC236}">
                <a16:creationId xmlns:a16="http://schemas.microsoft.com/office/drawing/2014/main" id="{274D3613-4EFC-5EAD-1CD7-76C9DE529F89}"/>
              </a:ext>
            </a:extLst>
          </p:cNvPr>
          <p:cNvSpPr txBox="1"/>
          <p:nvPr/>
        </p:nvSpPr>
        <p:spPr>
          <a:xfrm>
            <a:off x="11144250" y="4746059"/>
            <a:ext cx="276225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1A1A2E"/>
                </a:solidFill>
                <a:latin typeface="Alexandria"/>
                <a:ea typeface="Alexandria"/>
                <a:cs typeface="Alexandria"/>
                <a:sym typeface="Alexandria"/>
              </a:rPr>
              <a:t>Key Column</a:t>
            </a:r>
          </a:p>
        </p:txBody>
      </p:sp>
      <p:sp>
        <p:nvSpPr>
          <p:cNvPr id="110" name="TextBox 41">
            <a:extLst>
              <a:ext uri="{FF2B5EF4-FFF2-40B4-BE49-F238E27FC236}">
                <a16:creationId xmlns:a16="http://schemas.microsoft.com/office/drawing/2014/main" id="{755F7D91-9893-3D42-2E68-DFF74B46B6E5}"/>
              </a:ext>
            </a:extLst>
          </p:cNvPr>
          <p:cNvSpPr txBox="1"/>
          <p:nvPr/>
        </p:nvSpPr>
        <p:spPr>
          <a:xfrm>
            <a:off x="14192250" y="4746059"/>
            <a:ext cx="38100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4A4A4A"/>
                </a:solidFill>
                <a:latin typeface="Alexandria"/>
                <a:ea typeface="Alexandria"/>
                <a:cs typeface="Alexandria"/>
                <a:sym typeface="Alexandria"/>
              </a:rPr>
              <a:t>Customer ID, Product ID</a:t>
            </a:r>
          </a:p>
        </p:txBody>
      </p:sp>
      <p:sp>
        <p:nvSpPr>
          <p:cNvPr id="111" name="AutoShape 42">
            <a:extLst>
              <a:ext uri="{FF2B5EF4-FFF2-40B4-BE49-F238E27FC236}">
                <a16:creationId xmlns:a16="http://schemas.microsoft.com/office/drawing/2014/main" id="{508D0F40-0D50-0DE8-9163-8A873458140A}"/>
              </a:ext>
            </a:extLst>
          </p:cNvPr>
          <p:cNvSpPr/>
          <p:nvPr/>
        </p:nvSpPr>
        <p:spPr>
          <a:xfrm>
            <a:off x="11049000" y="5313938"/>
            <a:ext cx="5905500" cy="0"/>
          </a:xfrm>
          <a:prstGeom prst="line">
            <a:avLst/>
          </a:prstGeom>
          <a:ln w="9525" cap="flat">
            <a:solidFill>
              <a:srgbClr val="E0E0E0"/>
            </a:solidFill>
            <a:prstDash val="solid"/>
            <a:headEnd type="none" w="sm" len="sm"/>
            <a:tailEnd type="none" w="sm" len="sm"/>
          </a:ln>
        </p:spPr>
        <p:txBody>
          <a:bodyPr/>
          <a:lstStyle/>
          <a:p>
            <a:endParaRPr lang="en-EG" sz="2400"/>
          </a:p>
        </p:txBody>
      </p:sp>
      <p:sp>
        <p:nvSpPr>
          <p:cNvPr id="112" name="TextBox 43">
            <a:extLst>
              <a:ext uri="{FF2B5EF4-FFF2-40B4-BE49-F238E27FC236}">
                <a16:creationId xmlns:a16="http://schemas.microsoft.com/office/drawing/2014/main" id="{09F5A506-08A0-3AFC-E184-D417201DE28A}"/>
              </a:ext>
            </a:extLst>
          </p:cNvPr>
          <p:cNvSpPr txBox="1"/>
          <p:nvPr/>
        </p:nvSpPr>
        <p:spPr>
          <a:xfrm>
            <a:off x="11144250" y="5143500"/>
            <a:ext cx="2762250" cy="1045543"/>
          </a:xfrm>
          <a:prstGeom prst="rect">
            <a:avLst/>
          </a:prstGeom>
        </p:spPr>
        <p:txBody>
          <a:bodyPr lIns="0" tIns="0" rIns="0" bIns="0" rtlCol="0" anchor="t">
            <a:spAutoFit/>
          </a:bodyPr>
          <a:lstStyle/>
          <a:p>
            <a:pPr marL="0" lvl="0" indent="0" algn="l">
              <a:lnSpc>
                <a:spcPct val="150000"/>
              </a:lnSpc>
              <a:spcBef>
                <a:spcPct val="0"/>
              </a:spcBef>
              <a:spcAft>
                <a:spcPts val="900"/>
              </a:spcAft>
            </a:pPr>
            <a:r>
              <a:rPr lang="en-US" sz="2400" u="none" strike="noStrike" dirty="0">
                <a:solidFill>
                  <a:srgbClr val="1A1A2E"/>
                </a:solidFill>
                <a:latin typeface="Alexandria"/>
                <a:ea typeface="Alexandria"/>
                <a:cs typeface="Alexandria"/>
                <a:sym typeface="Alexandria"/>
              </a:rPr>
              <a:t>Descriptive Columns</a:t>
            </a:r>
          </a:p>
        </p:txBody>
      </p:sp>
      <p:sp>
        <p:nvSpPr>
          <p:cNvPr id="113" name="TextBox 44">
            <a:extLst>
              <a:ext uri="{FF2B5EF4-FFF2-40B4-BE49-F238E27FC236}">
                <a16:creationId xmlns:a16="http://schemas.microsoft.com/office/drawing/2014/main" id="{B0051B55-A64B-9A1F-EABE-2726220EA89E}"/>
              </a:ext>
            </a:extLst>
          </p:cNvPr>
          <p:cNvSpPr txBox="1"/>
          <p:nvPr/>
        </p:nvSpPr>
        <p:spPr>
          <a:xfrm>
            <a:off x="14192250" y="5143500"/>
            <a:ext cx="3810000" cy="1045543"/>
          </a:xfrm>
          <a:prstGeom prst="rect">
            <a:avLst/>
          </a:prstGeom>
        </p:spPr>
        <p:txBody>
          <a:bodyPr lIns="0" tIns="0" rIns="0" bIns="0" rtlCol="0" anchor="t">
            <a:spAutoFit/>
          </a:bodyPr>
          <a:lstStyle/>
          <a:p>
            <a:pPr marL="0" lvl="0" indent="0" algn="l">
              <a:lnSpc>
                <a:spcPct val="150000"/>
              </a:lnSpc>
              <a:spcBef>
                <a:spcPct val="0"/>
              </a:spcBef>
              <a:spcAft>
                <a:spcPts val="900"/>
              </a:spcAft>
            </a:pPr>
            <a:r>
              <a:rPr lang="en-US" sz="2400" u="none" strike="noStrike">
                <a:solidFill>
                  <a:srgbClr val="4A4A4A"/>
                </a:solidFill>
                <a:latin typeface="Alexandria"/>
                <a:ea typeface="Alexandria"/>
                <a:cs typeface="Alexandria"/>
                <a:sym typeface="Alexandria"/>
              </a:rPr>
              <a:t>Name, Category, Segment, City</a:t>
            </a:r>
          </a:p>
        </p:txBody>
      </p:sp>
      <p:sp>
        <p:nvSpPr>
          <p:cNvPr id="114" name="AutoShape 45">
            <a:extLst>
              <a:ext uri="{FF2B5EF4-FFF2-40B4-BE49-F238E27FC236}">
                <a16:creationId xmlns:a16="http://schemas.microsoft.com/office/drawing/2014/main" id="{BBBB2D1F-071F-36D2-60A1-80119D425EAD}"/>
              </a:ext>
            </a:extLst>
          </p:cNvPr>
          <p:cNvSpPr/>
          <p:nvPr/>
        </p:nvSpPr>
        <p:spPr>
          <a:xfrm>
            <a:off x="11049000" y="6210300"/>
            <a:ext cx="5905500" cy="0"/>
          </a:xfrm>
          <a:prstGeom prst="line">
            <a:avLst/>
          </a:prstGeom>
          <a:ln w="9525" cap="flat">
            <a:solidFill>
              <a:srgbClr val="E0E0E0"/>
            </a:solidFill>
            <a:prstDash val="solid"/>
            <a:headEnd type="none" w="sm" len="sm"/>
            <a:tailEnd type="none" w="sm" len="sm"/>
          </a:ln>
        </p:spPr>
        <p:txBody>
          <a:bodyPr/>
          <a:lstStyle/>
          <a:p>
            <a:endParaRPr lang="en-EG" sz="2400"/>
          </a:p>
        </p:txBody>
      </p:sp>
      <p:sp>
        <p:nvSpPr>
          <p:cNvPr id="115" name="TextBox 46">
            <a:extLst>
              <a:ext uri="{FF2B5EF4-FFF2-40B4-BE49-F238E27FC236}">
                <a16:creationId xmlns:a16="http://schemas.microsoft.com/office/drawing/2014/main" id="{7B39377A-0B21-7215-F2F0-04E4700EC22D}"/>
              </a:ext>
            </a:extLst>
          </p:cNvPr>
          <p:cNvSpPr txBox="1"/>
          <p:nvPr/>
        </p:nvSpPr>
        <p:spPr>
          <a:xfrm>
            <a:off x="11144250" y="6286500"/>
            <a:ext cx="2762250" cy="1045543"/>
          </a:xfrm>
          <a:prstGeom prst="rect">
            <a:avLst/>
          </a:prstGeom>
        </p:spPr>
        <p:txBody>
          <a:bodyPr lIns="0" tIns="0" rIns="0" bIns="0" rtlCol="0" anchor="t">
            <a:spAutoFit/>
          </a:bodyPr>
          <a:lstStyle/>
          <a:p>
            <a:pPr marL="0" lvl="0" indent="0" algn="l">
              <a:lnSpc>
                <a:spcPct val="150000"/>
              </a:lnSpc>
              <a:spcBef>
                <a:spcPct val="0"/>
              </a:spcBef>
              <a:spcAft>
                <a:spcPts val="900"/>
              </a:spcAft>
            </a:pPr>
            <a:r>
              <a:rPr lang="en-US" sz="2400" u="none" strike="noStrike" dirty="0">
                <a:solidFill>
                  <a:srgbClr val="1A1A2E"/>
                </a:solidFill>
                <a:latin typeface="Alexandria"/>
                <a:ea typeface="Alexandria"/>
                <a:cs typeface="Alexandria"/>
                <a:sym typeface="Alexandria"/>
              </a:rPr>
              <a:t>Grouping Columns</a:t>
            </a:r>
          </a:p>
        </p:txBody>
      </p:sp>
      <p:sp>
        <p:nvSpPr>
          <p:cNvPr id="116" name="TextBox 47">
            <a:extLst>
              <a:ext uri="{FF2B5EF4-FFF2-40B4-BE49-F238E27FC236}">
                <a16:creationId xmlns:a16="http://schemas.microsoft.com/office/drawing/2014/main" id="{A075B835-8FB9-643F-67F3-DE6B42ECC645}"/>
              </a:ext>
            </a:extLst>
          </p:cNvPr>
          <p:cNvSpPr txBox="1"/>
          <p:nvPr/>
        </p:nvSpPr>
        <p:spPr>
          <a:xfrm>
            <a:off x="14192250" y="6295013"/>
            <a:ext cx="3810000" cy="1045543"/>
          </a:xfrm>
          <a:prstGeom prst="rect">
            <a:avLst/>
          </a:prstGeom>
        </p:spPr>
        <p:txBody>
          <a:bodyPr lIns="0" tIns="0" rIns="0" bIns="0" rtlCol="0" anchor="t">
            <a:spAutoFit/>
          </a:bodyPr>
          <a:lstStyle/>
          <a:p>
            <a:pPr marL="0" lvl="0" indent="0" algn="l">
              <a:lnSpc>
                <a:spcPct val="150000"/>
              </a:lnSpc>
              <a:spcBef>
                <a:spcPct val="0"/>
              </a:spcBef>
              <a:spcAft>
                <a:spcPts val="900"/>
              </a:spcAft>
            </a:pPr>
            <a:r>
              <a:rPr lang="en-US" sz="2400" u="none" strike="noStrike">
                <a:solidFill>
                  <a:srgbClr val="4A4A4A"/>
                </a:solidFill>
                <a:latin typeface="Alexandria"/>
                <a:ea typeface="Alexandria"/>
                <a:cs typeface="Alexandria"/>
                <a:sym typeface="Alexandria"/>
              </a:rPr>
              <a:t>Region, Industry, Department</a:t>
            </a:r>
          </a:p>
        </p:txBody>
      </p:sp>
      <p:sp>
        <p:nvSpPr>
          <p:cNvPr id="117" name="AutoShape 48">
            <a:extLst>
              <a:ext uri="{FF2B5EF4-FFF2-40B4-BE49-F238E27FC236}">
                <a16:creationId xmlns:a16="http://schemas.microsoft.com/office/drawing/2014/main" id="{9E90A0C7-53E5-DDA6-4EF1-AEDB5F5CA896}"/>
              </a:ext>
            </a:extLst>
          </p:cNvPr>
          <p:cNvSpPr/>
          <p:nvPr/>
        </p:nvSpPr>
        <p:spPr>
          <a:xfrm>
            <a:off x="11049000" y="6865818"/>
            <a:ext cx="5905500" cy="0"/>
          </a:xfrm>
          <a:prstGeom prst="line">
            <a:avLst/>
          </a:prstGeom>
          <a:ln w="9525" cap="flat">
            <a:solidFill>
              <a:srgbClr val="E0E0E0"/>
            </a:solidFill>
            <a:prstDash val="solid"/>
            <a:headEnd type="none" w="sm" len="sm"/>
            <a:tailEnd type="none" w="sm" len="sm"/>
          </a:ln>
        </p:spPr>
        <p:txBody>
          <a:bodyPr/>
          <a:lstStyle/>
          <a:p>
            <a:endParaRPr lang="en-EG" sz="2400"/>
          </a:p>
        </p:txBody>
      </p:sp>
      <p:sp>
        <p:nvSpPr>
          <p:cNvPr id="118" name="TextBox 49">
            <a:extLst>
              <a:ext uri="{FF2B5EF4-FFF2-40B4-BE49-F238E27FC236}">
                <a16:creationId xmlns:a16="http://schemas.microsoft.com/office/drawing/2014/main" id="{6141A122-FFBC-A10B-5718-98235E02BB7D}"/>
              </a:ext>
            </a:extLst>
          </p:cNvPr>
          <p:cNvSpPr txBox="1"/>
          <p:nvPr/>
        </p:nvSpPr>
        <p:spPr>
          <a:xfrm>
            <a:off x="11144250" y="7465893"/>
            <a:ext cx="276225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dirty="0">
                <a:solidFill>
                  <a:srgbClr val="1A1A2E"/>
                </a:solidFill>
                <a:latin typeface="Alexandria"/>
                <a:ea typeface="Alexandria"/>
                <a:cs typeface="Alexandria"/>
                <a:sym typeface="Alexandria"/>
              </a:rPr>
              <a:t>Time Attributes</a:t>
            </a:r>
          </a:p>
        </p:txBody>
      </p:sp>
      <p:sp>
        <p:nvSpPr>
          <p:cNvPr id="119" name="TextBox 50">
            <a:extLst>
              <a:ext uri="{FF2B5EF4-FFF2-40B4-BE49-F238E27FC236}">
                <a16:creationId xmlns:a16="http://schemas.microsoft.com/office/drawing/2014/main" id="{A0DB29BB-6C5A-8E2E-0193-AF997B2FEF3D}"/>
              </a:ext>
            </a:extLst>
          </p:cNvPr>
          <p:cNvSpPr txBox="1"/>
          <p:nvPr/>
        </p:nvSpPr>
        <p:spPr>
          <a:xfrm>
            <a:off x="14192250" y="7465893"/>
            <a:ext cx="3810000" cy="268407"/>
          </a:xfrm>
          <a:prstGeom prst="rect">
            <a:avLst/>
          </a:prstGeom>
        </p:spPr>
        <p:txBody>
          <a:bodyPr lIns="0" tIns="0" rIns="0" bIns="0" rtlCol="0" anchor="t">
            <a:spAutoFit/>
          </a:bodyPr>
          <a:lstStyle/>
          <a:p>
            <a:pPr marL="0" lvl="0" indent="0" algn="l">
              <a:lnSpc>
                <a:spcPts val="1960"/>
              </a:lnSpc>
              <a:spcBef>
                <a:spcPct val="0"/>
              </a:spcBef>
            </a:pPr>
            <a:r>
              <a:rPr lang="en-US" sz="2400" u="none" strike="noStrike">
                <a:solidFill>
                  <a:srgbClr val="4A4A4A"/>
                </a:solidFill>
                <a:latin typeface="Alexandria"/>
                <a:ea typeface="Alexandria"/>
                <a:cs typeface="Alexandria"/>
                <a:sym typeface="Alexandria"/>
              </a:rPr>
              <a:t>Month, Quarter, Year</a:t>
            </a:r>
          </a:p>
        </p:txBody>
      </p:sp>
      <p:sp>
        <p:nvSpPr>
          <p:cNvPr id="9" name="AutoShape 19">
            <a:extLst>
              <a:ext uri="{FF2B5EF4-FFF2-40B4-BE49-F238E27FC236}">
                <a16:creationId xmlns:a16="http://schemas.microsoft.com/office/drawing/2014/main" id="{07816554-5D00-2FB1-7C57-32CB64908DA3}"/>
              </a:ext>
            </a:extLst>
          </p:cNvPr>
          <p:cNvSpPr/>
          <p:nvPr/>
        </p:nvSpPr>
        <p:spPr>
          <a:xfrm>
            <a:off x="952500" y="6134100"/>
            <a:ext cx="9715500" cy="0"/>
          </a:xfrm>
          <a:prstGeom prst="line">
            <a:avLst/>
          </a:prstGeom>
          <a:ln w="9525" cap="flat">
            <a:solidFill>
              <a:srgbClr val="E0E0E0"/>
            </a:solidFill>
            <a:prstDash val="solid"/>
            <a:headEnd type="none" w="sm" len="sm"/>
            <a:tailEnd type="none" w="sm" len="sm"/>
          </a:ln>
        </p:spPr>
        <p:txBody>
          <a:bodyPr/>
          <a:lstStyle/>
          <a:p>
            <a:endParaRPr lang="en-EG" sz="2400"/>
          </a:p>
        </p:txBody>
      </p:sp>
      <p:sp>
        <p:nvSpPr>
          <p:cNvPr id="10" name="AutoShape 19">
            <a:extLst>
              <a:ext uri="{FF2B5EF4-FFF2-40B4-BE49-F238E27FC236}">
                <a16:creationId xmlns:a16="http://schemas.microsoft.com/office/drawing/2014/main" id="{367699DE-92E4-F9D6-7856-CE00B7ED55B2}"/>
              </a:ext>
            </a:extLst>
          </p:cNvPr>
          <p:cNvSpPr/>
          <p:nvPr/>
        </p:nvSpPr>
        <p:spPr>
          <a:xfrm>
            <a:off x="860378" y="6591300"/>
            <a:ext cx="9715500" cy="0"/>
          </a:xfrm>
          <a:prstGeom prst="line">
            <a:avLst/>
          </a:prstGeom>
          <a:ln w="9525" cap="flat">
            <a:solidFill>
              <a:srgbClr val="E0E0E0"/>
            </a:solidFill>
            <a:prstDash val="solid"/>
            <a:headEnd type="none" w="sm" len="sm"/>
            <a:tailEnd type="none" w="sm" len="sm"/>
          </a:ln>
        </p:spPr>
        <p:txBody>
          <a:bodyPr/>
          <a:lstStyle/>
          <a:p>
            <a:endParaRPr lang="en-EG" sz="2400"/>
          </a:p>
        </p:txBody>
      </p:sp>
      <p:sp>
        <p:nvSpPr>
          <p:cNvPr id="11" name="AutoShape 45">
            <a:extLst>
              <a:ext uri="{FF2B5EF4-FFF2-40B4-BE49-F238E27FC236}">
                <a16:creationId xmlns:a16="http://schemas.microsoft.com/office/drawing/2014/main" id="{33C9839F-717F-F1A1-4907-B2E1A4BD0C90}"/>
              </a:ext>
            </a:extLst>
          </p:cNvPr>
          <p:cNvSpPr/>
          <p:nvPr/>
        </p:nvSpPr>
        <p:spPr>
          <a:xfrm>
            <a:off x="11125200" y="4991100"/>
            <a:ext cx="5905500" cy="0"/>
          </a:xfrm>
          <a:prstGeom prst="line">
            <a:avLst/>
          </a:prstGeom>
          <a:ln w="9525" cap="flat">
            <a:solidFill>
              <a:srgbClr val="E0E0E0"/>
            </a:solidFill>
            <a:prstDash val="solid"/>
            <a:headEnd type="none" w="sm" len="sm"/>
            <a:tailEnd type="none" w="sm" len="sm"/>
          </a:ln>
        </p:spPr>
        <p:txBody>
          <a:bodyPr/>
          <a:lstStyle/>
          <a:p>
            <a:endParaRPr lang="en-EG" sz="2400"/>
          </a:p>
        </p:txBody>
      </p:sp>
      <p:sp>
        <p:nvSpPr>
          <p:cNvPr id="12" name="AutoShape 45">
            <a:extLst>
              <a:ext uri="{FF2B5EF4-FFF2-40B4-BE49-F238E27FC236}">
                <a16:creationId xmlns:a16="http://schemas.microsoft.com/office/drawing/2014/main" id="{59D379FE-3B83-F2F8-3AE6-507F5D46E958}"/>
              </a:ext>
            </a:extLst>
          </p:cNvPr>
          <p:cNvSpPr/>
          <p:nvPr/>
        </p:nvSpPr>
        <p:spPr>
          <a:xfrm>
            <a:off x="11049000" y="7277100"/>
            <a:ext cx="5905500" cy="0"/>
          </a:xfrm>
          <a:prstGeom prst="line">
            <a:avLst/>
          </a:prstGeom>
          <a:ln w="9525" cap="flat">
            <a:solidFill>
              <a:srgbClr val="E0E0E0"/>
            </a:solidFill>
            <a:prstDash val="solid"/>
            <a:headEnd type="none" w="sm" len="sm"/>
            <a:tailEnd type="none" w="sm" len="sm"/>
          </a:ln>
        </p:spPr>
        <p:txBody>
          <a:bodyPr/>
          <a:lstStyle/>
          <a:p>
            <a:endParaRPr lang="en-EG" sz="2400"/>
          </a:p>
        </p:txBody>
      </p:sp>
    </p:spTree>
    <p:custDataLst>
      <p:tags r:id="rId1"/>
    </p:custDataLst>
    <p:extLst>
      <p:ext uri="{BB962C8B-B14F-4D97-AF65-F5344CB8AC3E}">
        <p14:creationId xmlns:p14="http://schemas.microsoft.com/office/powerpoint/2010/main" val="1773968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D10309-A208-6CBF-EA55-9E4BAAD5801B}"/>
            </a:ext>
          </a:extLst>
        </p:cNvPr>
        <p:cNvGrpSpPr/>
        <p:nvPr/>
      </p:nvGrpSpPr>
      <p:grpSpPr>
        <a:xfrm>
          <a:off x="0" y="0"/>
          <a:ext cx="0" cy="0"/>
          <a:chOff x="0" y="0"/>
          <a:chExt cx="0" cy="0"/>
        </a:xfrm>
      </p:grpSpPr>
      <p:sp>
        <p:nvSpPr>
          <p:cNvPr id="31" name="Freeform 2">
            <a:extLst>
              <a:ext uri="{FF2B5EF4-FFF2-40B4-BE49-F238E27FC236}">
                <a16:creationId xmlns:a16="http://schemas.microsoft.com/office/drawing/2014/main" id="{DEE3CD15-EE26-993A-A007-29707ACA01ED}"/>
              </a:ext>
            </a:extLst>
          </p:cNvPr>
          <p:cNvSpPr/>
          <p:nvPr/>
        </p:nvSpPr>
        <p:spPr>
          <a:xfrm>
            <a:off x="0" y="31154"/>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a:p>
        </p:txBody>
      </p:sp>
      <p:pic>
        <p:nvPicPr>
          <p:cNvPr id="4" name="Graphic 21">
            <a:extLst>
              <a:ext uri="{FF2B5EF4-FFF2-40B4-BE49-F238E27FC236}">
                <a16:creationId xmlns:a16="http://schemas.microsoft.com/office/drawing/2014/main" id="{2DCD7309-29B4-9349-D75B-2391F55840B6}"/>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8255850A-2744-45D6-04CF-6947995D9F37}"/>
              </a:ext>
            </a:extLst>
          </p:cNvPr>
          <p:cNvSpPr txBox="1"/>
          <p:nvPr/>
        </p:nvSpPr>
        <p:spPr>
          <a:xfrm>
            <a:off x="17559776" y="9886460"/>
            <a:ext cx="543980" cy="369332"/>
          </a:xfrm>
          <a:prstGeom prst="rect">
            <a:avLst/>
          </a:prstGeom>
          <a:noFill/>
        </p:spPr>
        <p:txBody>
          <a:bodyPr wrap="square" rtlCol="0">
            <a:spAutoFit/>
          </a:bodyPr>
          <a:lstStyle/>
          <a:p>
            <a:fld id="{1C176735-8790-2647-8A20-9BF96FB544F7}" type="slidenum">
              <a:rPr lang="en-EG" smtClean="0"/>
              <a:t>18</a:t>
            </a:fld>
            <a:endParaRPr lang="en-EG" dirty="0"/>
          </a:p>
        </p:txBody>
      </p:sp>
      <p:sp>
        <p:nvSpPr>
          <p:cNvPr id="64" name="TextBox 5">
            <a:extLst>
              <a:ext uri="{FF2B5EF4-FFF2-40B4-BE49-F238E27FC236}">
                <a16:creationId xmlns:a16="http://schemas.microsoft.com/office/drawing/2014/main" id="{5BC786E3-172A-72C4-CDF6-D72589E6B6A1}"/>
              </a:ext>
            </a:extLst>
          </p:cNvPr>
          <p:cNvSpPr txBox="1"/>
          <p:nvPr/>
        </p:nvSpPr>
        <p:spPr>
          <a:xfrm>
            <a:off x="952500" y="721388"/>
            <a:ext cx="12521154" cy="795089"/>
          </a:xfrm>
          <a:prstGeom prst="rect">
            <a:avLst/>
          </a:prstGeom>
        </p:spPr>
        <p:txBody>
          <a:bodyPr wrap="square"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What are Relationships in Power BI?</a:t>
            </a:r>
          </a:p>
        </p:txBody>
      </p:sp>
      <p:sp>
        <p:nvSpPr>
          <p:cNvPr id="65" name="TextBox 6">
            <a:extLst>
              <a:ext uri="{FF2B5EF4-FFF2-40B4-BE49-F238E27FC236}">
                <a16:creationId xmlns:a16="http://schemas.microsoft.com/office/drawing/2014/main" id="{5D35352E-DAE3-CA2A-6D16-B134FDC9A355}"/>
              </a:ext>
            </a:extLst>
          </p:cNvPr>
          <p:cNvSpPr txBox="1"/>
          <p:nvPr/>
        </p:nvSpPr>
        <p:spPr>
          <a:xfrm>
            <a:off x="860378" y="1562100"/>
            <a:ext cx="13335000" cy="397545"/>
          </a:xfrm>
          <a:prstGeom prst="rect">
            <a:avLst/>
          </a:prstGeom>
        </p:spPr>
        <p:txBody>
          <a:bodyPr lIns="0" tIns="0" rIns="0" bIns="0" rtlCol="0" anchor="t">
            <a:spAutoFit/>
          </a:bodyPr>
          <a:lstStyle/>
          <a:p>
            <a:pPr lvl="0">
              <a:lnSpc>
                <a:spcPts val="3079"/>
              </a:lnSpc>
              <a:spcBef>
                <a:spcPct val="0"/>
              </a:spcBef>
            </a:pPr>
            <a:r>
              <a:rPr lang="en-US" sz="2800" dirty="0">
                <a:solidFill>
                  <a:srgbClr val="00ADEE"/>
                </a:solidFill>
                <a:latin typeface="Alexandria"/>
                <a:ea typeface="Alexandria"/>
                <a:cs typeface="Alexandria"/>
                <a:sym typeface="Alexandria"/>
              </a:rPr>
              <a:t>Connecting Tables Together</a:t>
            </a:r>
          </a:p>
        </p:txBody>
      </p:sp>
      <p:grpSp>
        <p:nvGrpSpPr>
          <p:cNvPr id="25" name="Group 34">
            <a:extLst>
              <a:ext uri="{FF2B5EF4-FFF2-40B4-BE49-F238E27FC236}">
                <a16:creationId xmlns:a16="http://schemas.microsoft.com/office/drawing/2014/main" id="{D2198DBF-1AF5-88A9-881E-ED243FD04E08}"/>
              </a:ext>
            </a:extLst>
          </p:cNvPr>
          <p:cNvGrpSpPr/>
          <p:nvPr/>
        </p:nvGrpSpPr>
        <p:grpSpPr>
          <a:xfrm>
            <a:off x="860378" y="9128079"/>
            <a:ext cx="16383000" cy="968421"/>
            <a:chOff x="0" y="0"/>
            <a:chExt cx="21844000" cy="889000"/>
          </a:xfrm>
        </p:grpSpPr>
        <p:sp>
          <p:nvSpPr>
            <p:cNvPr id="26" name="Freeform 35">
              <a:extLst>
                <a:ext uri="{FF2B5EF4-FFF2-40B4-BE49-F238E27FC236}">
                  <a16:creationId xmlns:a16="http://schemas.microsoft.com/office/drawing/2014/main" id="{32C11804-94D3-71BD-3571-A21DFC28AA10}"/>
                </a:ext>
              </a:extLst>
            </p:cNvPr>
            <p:cNvSpPr/>
            <p:nvPr/>
          </p:nvSpPr>
          <p:spPr>
            <a:xfrm>
              <a:off x="0" y="0"/>
              <a:ext cx="21844000" cy="889000"/>
            </a:xfrm>
            <a:custGeom>
              <a:avLst/>
              <a:gdLst/>
              <a:ahLst/>
              <a:cxnLst/>
              <a:rect l="l" t="t" r="r" b="b"/>
              <a:pathLst>
                <a:path w="21844000" h="889000">
                  <a:moveTo>
                    <a:pt x="88900" y="0"/>
                  </a:moveTo>
                  <a:lnTo>
                    <a:pt x="21755100" y="0"/>
                  </a:lnTo>
                  <a:cubicBezTo>
                    <a:pt x="21804198" y="0"/>
                    <a:pt x="21844000" y="39802"/>
                    <a:pt x="21844000" y="88900"/>
                  </a:cubicBezTo>
                  <a:lnTo>
                    <a:pt x="21844000" y="800100"/>
                  </a:lnTo>
                  <a:cubicBezTo>
                    <a:pt x="21844000" y="849198"/>
                    <a:pt x="21804198" y="889000"/>
                    <a:pt x="21755100" y="889000"/>
                  </a:cubicBezTo>
                  <a:lnTo>
                    <a:pt x="88900" y="889000"/>
                  </a:lnTo>
                  <a:cubicBezTo>
                    <a:pt x="39802" y="889000"/>
                    <a:pt x="0" y="849198"/>
                    <a:pt x="0" y="800100"/>
                  </a:cubicBezTo>
                  <a:lnTo>
                    <a:pt x="0" y="88900"/>
                  </a:lnTo>
                  <a:cubicBezTo>
                    <a:pt x="0" y="39802"/>
                    <a:pt x="39802" y="0"/>
                    <a:pt x="88900" y="0"/>
                  </a:cubicBezTo>
                  <a:close/>
                </a:path>
              </a:pathLst>
            </a:custGeom>
            <a:solidFill>
              <a:srgbClr val="E8F8FF"/>
            </a:solidFill>
          </p:spPr>
          <p:txBody>
            <a:bodyPr/>
            <a:lstStyle/>
            <a:p>
              <a:endParaRPr lang="en-EG" sz="2800"/>
            </a:p>
          </p:txBody>
        </p:sp>
        <p:sp>
          <p:nvSpPr>
            <p:cNvPr id="27" name="TextBox 36">
              <a:extLst>
                <a:ext uri="{FF2B5EF4-FFF2-40B4-BE49-F238E27FC236}">
                  <a16:creationId xmlns:a16="http://schemas.microsoft.com/office/drawing/2014/main" id="{A98A5F88-A3EA-1C21-C9B3-ACB606A6390E}"/>
                </a:ext>
              </a:extLst>
            </p:cNvPr>
            <p:cNvSpPr txBox="1"/>
            <p:nvPr/>
          </p:nvSpPr>
          <p:spPr>
            <a:xfrm>
              <a:off x="0" y="-38100"/>
              <a:ext cx="21844000" cy="927100"/>
            </a:xfrm>
            <a:prstGeom prst="rect">
              <a:avLst/>
            </a:prstGeom>
          </p:spPr>
          <p:txBody>
            <a:bodyPr lIns="50800" tIns="50800" rIns="50800" bIns="50800" rtlCol="0" anchor="ctr"/>
            <a:lstStyle/>
            <a:p>
              <a:pPr algn="l">
                <a:lnSpc>
                  <a:spcPts val="1679"/>
                </a:lnSpc>
              </a:pPr>
              <a:endParaRPr sz="2800"/>
            </a:p>
          </p:txBody>
        </p:sp>
      </p:grpSp>
      <p:sp>
        <p:nvSpPr>
          <p:cNvPr id="28" name="TextBox 37">
            <a:extLst>
              <a:ext uri="{FF2B5EF4-FFF2-40B4-BE49-F238E27FC236}">
                <a16:creationId xmlns:a16="http://schemas.microsoft.com/office/drawing/2014/main" id="{AA8107D5-000E-3DE7-A1D8-9C1D21859116}"/>
              </a:ext>
            </a:extLst>
          </p:cNvPr>
          <p:cNvSpPr txBox="1"/>
          <p:nvPr/>
        </p:nvSpPr>
        <p:spPr>
          <a:xfrm>
            <a:off x="1050878" y="9536212"/>
            <a:ext cx="16002000" cy="300339"/>
          </a:xfrm>
          <a:prstGeom prst="rect">
            <a:avLst/>
          </a:prstGeom>
        </p:spPr>
        <p:txBody>
          <a:bodyPr lIns="0" tIns="0" rIns="0" bIns="0" rtlCol="0" anchor="t">
            <a:spAutoFit/>
          </a:bodyPr>
          <a:lstStyle/>
          <a:p>
            <a:pPr lvl="0" algn="ctr">
              <a:lnSpc>
                <a:spcPts val="2239"/>
              </a:lnSpc>
              <a:spcBef>
                <a:spcPct val="0"/>
              </a:spcBef>
            </a:pPr>
            <a:r>
              <a:rPr lang="en-US" sz="2800" dirty="0">
                <a:solidFill>
                  <a:srgbClr val="1A1A2E"/>
                </a:solidFill>
                <a:latin typeface="Alexandria"/>
                <a:ea typeface="Alexandria"/>
                <a:cs typeface="Alexandria"/>
                <a:sym typeface="Alexandria"/>
              </a:rPr>
              <a:t>Relationships help Power BI understand how tables are connected</a:t>
            </a:r>
          </a:p>
        </p:txBody>
      </p:sp>
      <p:sp>
        <p:nvSpPr>
          <p:cNvPr id="83" name="TextBox 32">
            <a:extLst>
              <a:ext uri="{FF2B5EF4-FFF2-40B4-BE49-F238E27FC236}">
                <a16:creationId xmlns:a16="http://schemas.microsoft.com/office/drawing/2014/main" id="{73CFD3FC-373D-CF75-2878-015DDBF7845A}"/>
              </a:ext>
            </a:extLst>
          </p:cNvPr>
          <p:cNvSpPr txBox="1"/>
          <p:nvPr/>
        </p:nvSpPr>
        <p:spPr>
          <a:xfrm>
            <a:off x="860378" y="2070259"/>
            <a:ext cx="16383000" cy="300339"/>
          </a:xfrm>
          <a:prstGeom prst="rect">
            <a:avLst/>
          </a:prstGeom>
        </p:spPr>
        <p:txBody>
          <a:bodyPr lIns="0" tIns="0" rIns="0" bIns="0" rtlCol="0" anchor="t">
            <a:spAutoFit/>
          </a:bodyPr>
          <a:lstStyle/>
          <a:p>
            <a:pPr lvl="0">
              <a:lnSpc>
                <a:spcPts val="2239"/>
              </a:lnSpc>
              <a:spcBef>
                <a:spcPct val="0"/>
              </a:spcBef>
            </a:pPr>
            <a:r>
              <a:rPr lang="en-US" sz="2800" dirty="0">
                <a:solidFill>
                  <a:srgbClr val="4A4A4A"/>
                </a:solidFill>
                <a:latin typeface="Alexandria"/>
                <a:ea typeface="Alexandria"/>
                <a:cs typeface="Alexandria"/>
                <a:sym typeface="Alexandria"/>
              </a:rPr>
              <a:t>A relationship connects two tables using a common column.</a:t>
            </a:r>
          </a:p>
        </p:txBody>
      </p:sp>
      <p:sp>
        <p:nvSpPr>
          <p:cNvPr id="2" name="TextBox 8">
            <a:extLst>
              <a:ext uri="{FF2B5EF4-FFF2-40B4-BE49-F238E27FC236}">
                <a16:creationId xmlns:a16="http://schemas.microsoft.com/office/drawing/2014/main" id="{CBD33027-6130-6CAB-FEE3-7C4CBB0B3F21}"/>
              </a:ext>
            </a:extLst>
          </p:cNvPr>
          <p:cNvSpPr txBox="1"/>
          <p:nvPr/>
        </p:nvSpPr>
        <p:spPr>
          <a:xfrm>
            <a:off x="922234" y="2763892"/>
            <a:ext cx="5715000" cy="573490"/>
          </a:xfrm>
          <a:prstGeom prst="rect">
            <a:avLst/>
          </a:prstGeom>
        </p:spPr>
        <p:txBody>
          <a:bodyPr lIns="0" tIns="0" rIns="0" bIns="0" rtlCol="0" anchor="t">
            <a:spAutoFit/>
          </a:bodyPr>
          <a:lstStyle/>
          <a:p>
            <a:pPr marL="0" lvl="0" indent="0" algn="l">
              <a:lnSpc>
                <a:spcPct val="150000"/>
              </a:lnSpc>
              <a:spcBef>
                <a:spcPct val="0"/>
              </a:spcBef>
            </a:pPr>
            <a:r>
              <a:rPr lang="en-US" sz="2800" b="1" u="none" strike="noStrike" dirty="0">
                <a:solidFill>
                  <a:srgbClr val="1A1A2E"/>
                </a:solidFill>
                <a:latin typeface="Alexandria Bold"/>
                <a:ea typeface="Alexandria Bold"/>
                <a:cs typeface="Alexandria Bold"/>
                <a:sym typeface="Alexandria Bold"/>
              </a:rPr>
              <a:t>Example</a:t>
            </a:r>
          </a:p>
        </p:txBody>
      </p:sp>
      <p:grpSp>
        <p:nvGrpSpPr>
          <p:cNvPr id="3" name="Group 9">
            <a:extLst>
              <a:ext uri="{FF2B5EF4-FFF2-40B4-BE49-F238E27FC236}">
                <a16:creationId xmlns:a16="http://schemas.microsoft.com/office/drawing/2014/main" id="{63060D37-0D0B-75F2-5CC4-C0F3B154AF97}"/>
              </a:ext>
            </a:extLst>
          </p:cNvPr>
          <p:cNvGrpSpPr/>
          <p:nvPr/>
        </p:nvGrpSpPr>
        <p:grpSpPr>
          <a:xfrm>
            <a:off x="890858" y="3531677"/>
            <a:ext cx="3619500" cy="333375"/>
            <a:chOff x="0" y="0"/>
            <a:chExt cx="4826000" cy="444500"/>
          </a:xfrm>
        </p:grpSpPr>
        <p:sp>
          <p:nvSpPr>
            <p:cNvPr id="5" name="Freeform 10">
              <a:extLst>
                <a:ext uri="{FF2B5EF4-FFF2-40B4-BE49-F238E27FC236}">
                  <a16:creationId xmlns:a16="http://schemas.microsoft.com/office/drawing/2014/main" id="{C38EF887-D8FE-0461-2932-5D892F2D9D0B}"/>
                </a:ext>
              </a:extLst>
            </p:cNvPr>
            <p:cNvSpPr/>
            <p:nvPr/>
          </p:nvSpPr>
          <p:spPr>
            <a:xfrm>
              <a:off x="0" y="0"/>
              <a:ext cx="4826000" cy="444500"/>
            </a:xfrm>
            <a:custGeom>
              <a:avLst/>
              <a:gdLst/>
              <a:ahLst/>
              <a:cxnLst/>
              <a:rect l="l" t="t" r="r" b="b"/>
              <a:pathLst>
                <a:path w="4826000" h="444500">
                  <a:moveTo>
                    <a:pt x="44450" y="0"/>
                  </a:moveTo>
                  <a:lnTo>
                    <a:pt x="4781550" y="0"/>
                  </a:lnTo>
                  <a:cubicBezTo>
                    <a:pt x="4806099" y="0"/>
                    <a:pt x="4826000" y="19901"/>
                    <a:pt x="4826000" y="44450"/>
                  </a:cubicBezTo>
                  <a:lnTo>
                    <a:pt x="4826000" y="400050"/>
                  </a:lnTo>
                  <a:cubicBezTo>
                    <a:pt x="4826000" y="424599"/>
                    <a:pt x="4806099" y="444500"/>
                    <a:pt x="4781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6" name="TextBox 11">
              <a:extLst>
                <a:ext uri="{FF2B5EF4-FFF2-40B4-BE49-F238E27FC236}">
                  <a16:creationId xmlns:a16="http://schemas.microsoft.com/office/drawing/2014/main" id="{2465A17B-9601-FAB7-05AA-0DFBC3034917}"/>
                </a:ext>
              </a:extLst>
            </p:cNvPr>
            <p:cNvSpPr txBox="1"/>
            <p:nvPr/>
          </p:nvSpPr>
          <p:spPr>
            <a:xfrm>
              <a:off x="0" y="-38100"/>
              <a:ext cx="4826000" cy="482600"/>
            </a:xfrm>
            <a:prstGeom prst="rect">
              <a:avLst/>
            </a:prstGeom>
          </p:spPr>
          <p:txBody>
            <a:bodyPr lIns="50800" tIns="50800" rIns="50800" bIns="50800" rtlCol="0" anchor="ctr"/>
            <a:lstStyle/>
            <a:p>
              <a:pPr algn="l">
                <a:lnSpc>
                  <a:spcPct val="150000"/>
                </a:lnSpc>
              </a:pPr>
              <a:endParaRPr sz="2800"/>
            </a:p>
          </p:txBody>
        </p:sp>
      </p:grpSp>
      <p:sp>
        <p:nvSpPr>
          <p:cNvPr id="7" name="TextBox 12">
            <a:extLst>
              <a:ext uri="{FF2B5EF4-FFF2-40B4-BE49-F238E27FC236}">
                <a16:creationId xmlns:a16="http://schemas.microsoft.com/office/drawing/2014/main" id="{C43CEE2F-A166-7D76-10EB-A81E3BCC1E55}"/>
              </a:ext>
            </a:extLst>
          </p:cNvPr>
          <p:cNvSpPr txBox="1"/>
          <p:nvPr/>
        </p:nvSpPr>
        <p:spPr>
          <a:xfrm>
            <a:off x="890858" y="3493577"/>
            <a:ext cx="36195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Sales Transactions</a:t>
            </a:r>
          </a:p>
        </p:txBody>
      </p:sp>
      <p:grpSp>
        <p:nvGrpSpPr>
          <p:cNvPr id="8" name="Group 13">
            <a:extLst>
              <a:ext uri="{FF2B5EF4-FFF2-40B4-BE49-F238E27FC236}">
                <a16:creationId xmlns:a16="http://schemas.microsoft.com/office/drawing/2014/main" id="{DBF76BFC-95C2-0210-12CD-9797691893BD}"/>
              </a:ext>
            </a:extLst>
          </p:cNvPr>
          <p:cNvGrpSpPr/>
          <p:nvPr/>
        </p:nvGrpSpPr>
        <p:grpSpPr>
          <a:xfrm>
            <a:off x="4700858" y="3531677"/>
            <a:ext cx="3619500" cy="333375"/>
            <a:chOff x="0" y="0"/>
            <a:chExt cx="4826000" cy="444500"/>
          </a:xfrm>
        </p:grpSpPr>
        <p:sp>
          <p:nvSpPr>
            <p:cNvPr id="9" name="Freeform 14">
              <a:extLst>
                <a:ext uri="{FF2B5EF4-FFF2-40B4-BE49-F238E27FC236}">
                  <a16:creationId xmlns:a16="http://schemas.microsoft.com/office/drawing/2014/main" id="{E109BE19-098F-9A52-FB8B-2628F58CE024}"/>
                </a:ext>
              </a:extLst>
            </p:cNvPr>
            <p:cNvSpPr/>
            <p:nvPr/>
          </p:nvSpPr>
          <p:spPr>
            <a:xfrm>
              <a:off x="0" y="0"/>
              <a:ext cx="4826000" cy="444500"/>
            </a:xfrm>
            <a:custGeom>
              <a:avLst/>
              <a:gdLst/>
              <a:ahLst/>
              <a:cxnLst/>
              <a:rect l="l" t="t" r="r" b="b"/>
              <a:pathLst>
                <a:path w="4826000" h="444500">
                  <a:moveTo>
                    <a:pt x="44450" y="0"/>
                  </a:moveTo>
                  <a:lnTo>
                    <a:pt x="4781550" y="0"/>
                  </a:lnTo>
                  <a:cubicBezTo>
                    <a:pt x="4806099" y="0"/>
                    <a:pt x="4826000" y="19901"/>
                    <a:pt x="4826000" y="44450"/>
                  </a:cubicBezTo>
                  <a:lnTo>
                    <a:pt x="4826000" y="400050"/>
                  </a:lnTo>
                  <a:cubicBezTo>
                    <a:pt x="4826000" y="424599"/>
                    <a:pt x="4806099" y="444500"/>
                    <a:pt x="4781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10" name="TextBox 15">
              <a:extLst>
                <a:ext uri="{FF2B5EF4-FFF2-40B4-BE49-F238E27FC236}">
                  <a16:creationId xmlns:a16="http://schemas.microsoft.com/office/drawing/2014/main" id="{3CDA901B-3F58-6AC4-0A94-C29CCD78D676}"/>
                </a:ext>
              </a:extLst>
            </p:cNvPr>
            <p:cNvSpPr txBox="1"/>
            <p:nvPr/>
          </p:nvSpPr>
          <p:spPr>
            <a:xfrm>
              <a:off x="0" y="-38100"/>
              <a:ext cx="4826000" cy="482600"/>
            </a:xfrm>
            <a:prstGeom prst="rect">
              <a:avLst/>
            </a:prstGeom>
          </p:spPr>
          <p:txBody>
            <a:bodyPr lIns="50800" tIns="50800" rIns="50800" bIns="50800" rtlCol="0" anchor="ctr"/>
            <a:lstStyle/>
            <a:p>
              <a:pPr algn="l">
                <a:lnSpc>
                  <a:spcPct val="150000"/>
                </a:lnSpc>
              </a:pPr>
              <a:endParaRPr sz="2800"/>
            </a:p>
          </p:txBody>
        </p:sp>
      </p:grpSp>
      <p:sp>
        <p:nvSpPr>
          <p:cNvPr id="11" name="TextBox 16">
            <a:extLst>
              <a:ext uri="{FF2B5EF4-FFF2-40B4-BE49-F238E27FC236}">
                <a16:creationId xmlns:a16="http://schemas.microsoft.com/office/drawing/2014/main" id="{1D407484-3498-5BE4-9FA1-DF993943C15D}"/>
              </a:ext>
            </a:extLst>
          </p:cNvPr>
          <p:cNvSpPr txBox="1"/>
          <p:nvPr/>
        </p:nvSpPr>
        <p:spPr>
          <a:xfrm>
            <a:off x="4700858" y="3493577"/>
            <a:ext cx="36195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Relationship</a:t>
            </a:r>
          </a:p>
        </p:txBody>
      </p:sp>
      <p:grpSp>
        <p:nvGrpSpPr>
          <p:cNvPr id="12" name="Group 17">
            <a:extLst>
              <a:ext uri="{FF2B5EF4-FFF2-40B4-BE49-F238E27FC236}">
                <a16:creationId xmlns:a16="http://schemas.microsoft.com/office/drawing/2014/main" id="{62913FFC-8D19-6108-C6DD-91B6861CD226}"/>
              </a:ext>
            </a:extLst>
          </p:cNvPr>
          <p:cNvGrpSpPr/>
          <p:nvPr/>
        </p:nvGrpSpPr>
        <p:grpSpPr>
          <a:xfrm>
            <a:off x="8510858" y="3531677"/>
            <a:ext cx="3619500" cy="333375"/>
            <a:chOff x="0" y="0"/>
            <a:chExt cx="4826000" cy="444500"/>
          </a:xfrm>
        </p:grpSpPr>
        <p:sp>
          <p:nvSpPr>
            <p:cNvPr id="13" name="Freeform 18">
              <a:extLst>
                <a:ext uri="{FF2B5EF4-FFF2-40B4-BE49-F238E27FC236}">
                  <a16:creationId xmlns:a16="http://schemas.microsoft.com/office/drawing/2014/main" id="{E1F0FD0C-811A-5084-8F10-08EDF07E8965}"/>
                </a:ext>
              </a:extLst>
            </p:cNvPr>
            <p:cNvSpPr/>
            <p:nvPr/>
          </p:nvSpPr>
          <p:spPr>
            <a:xfrm>
              <a:off x="0" y="0"/>
              <a:ext cx="4826000" cy="444500"/>
            </a:xfrm>
            <a:custGeom>
              <a:avLst/>
              <a:gdLst/>
              <a:ahLst/>
              <a:cxnLst/>
              <a:rect l="l" t="t" r="r" b="b"/>
              <a:pathLst>
                <a:path w="4826000" h="444500">
                  <a:moveTo>
                    <a:pt x="44450" y="0"/>
                  </a:moveTo>
                  <a:lnTo>
                    <a:pt x="4781550" y="0"/>
                  </a:lnTo>
                  <a:cubicBezTo>
                    <a:pt x="4806099" y="0"/>
                    <a:pt x="4826000" y="19901"/>
                    <a:pt x="4826000" y="44450"/>
                  </a:cubicBezTo>
                  <a:lnTo>
                    <a:pt x="4826000" y="400050"/>
                  </a:lnTo>
                  <a:cubicBezTo>
                    <a:pt x="4826000" y="424599"/>
                    <a:pt x="4806099" y="444500"/>
                    <a:pt x="4781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14" name="TextBox 19">
              <a:extLst>
                <a:ext uri="{FF2B5EF4-FFF2-40B4-BE49-F238E27FC236}">
                  <a16:creationId xmlns:a16="http://schemas.microsoft.com/office/drawing/2014/main" id="{8ED0F434-4945-7C31-8CB8-84BFEFFDD051}"/>
                </a:ext>
              </a:extLst>
            </p:cNvPr>
            <p:cNvSpPr txBox="1"/>
            <p:nvPr/>
          </p:nvSpPr>
          <p:spPr>
            <a:xfrm>
              <a:off x="0" y="-38100"/>
              <a:ext cx="4826000" cy="482600"/>
            </a:xfrm>
            <a:prstGeom prst="rect">
              <a:avLst/>
            </a:prstGeom>
          </p:spPr>
          <p:txBody>
            <a:bodyPr lIns="50800" tIns="50800" rIns="50800" bIns="50800" rtlCol="0" anchor="ctr"/>
            <a:lstStyle/>
            <a:p>
              <a:pPr algn="l">
                <a:lnSpc>
                  <a:spcPct val="150000"/>
                </a:lnSpc>
              </a:pPr>
              <a:endParaRPr sz="2800"/>
            </a:p>
          </p:txBody>
        </p:sp>
      </p:grpSp>
      <p:sp>
        <p:nvSpPr>
          <p:cNvPr id="15" name="TextBox 20">
            <a:extLst>
              <a:ext uri="{FF2B5EF4-FFF2-40B4-BE49-F238E27FC236}">
                <a16:creationId xmlns:a16="http://schemas.microsoft.com/office/drawing/2014/main" id="{C5E2B8E3-6EE7-9998-8E00-C56F84A686F3}"/>
              </a:ext>
            </a:extLst>
          </p:cNvPr>
          <p:cNvSpPr txBox="1"/>
          <p:nvPr/>
        </p:nvSpPr>
        <p:spPr>
          <a:xfrm>
            <a:off x="8510858" y="3493577"/>
            <a:ext cx="36195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Customer Master</a:t>
            </a:r>
          </a:p>
        </p:txBody>
      </p:sp>
      <p:sp>
        <p:nvSpPr>
          <p:cNvPr id="16" name="TextBox 21">
            <a:extLst>
              <a:ext uri="{FF2B5EF4-FFF2-40B4-BE49-F238E27FC236}">
                <a16:creationId xmlns:a16="http://schemas.microsoft.com/office/drawing/2014/main" id="{B6214FF2-D6B6-4FFD-30A7-D5F236598987}"/>
              </a:ext>
            </a:extLst>
          </p:cNvPr>
          <p:cNvSpPr txBox="1"/>
          <p:nvPr/>
        </p:nvSpPr>
        <p:spPr>
          <a:xfrm>
            <a:off x="986108" y="3979352"/>
            <a:ext cx="35242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Customer ID</a:t>
            </a:r>
          </a:p>
        </p:txBody>
      </p:sp>
      <p:sp>
        <p:nvSpPr>
          <p:cNvPr id="17" name="TextBox 22">
            <a:extLst>
              <a:ext uri="{FF2B5EF4-FFF2-40B4-BE49-F238E27FC236}">
                <a16:creationId xmlns:a16="http://schemas.microsoft.com/office/drawing/2014/main" id="{B728E2D3-5ECB-1E6F-E247-BB1FAA8A7CEF}"/>
              </a:ext>
            </a:extLst>
          </p:cNvPr>
          <p:cNvSpPr txBox="1"/>
          <p:nvPr/>
        </p:nvSpPr>
        <p:spPr>
          <a:xfrm>
            <a:off x="4796108" y="3979352"/>
            <a:ext cx="3524250" cy="573490"/>
          </a:xfrm>
          <a:prstGeom prst="rect">
            <a:avLst/>
          </a:prstGeom>
        </p:spPr>
        <p:txBody>
          <a:bodyPr lIns="0" tIns="0" rIns="0" bIns="0" rtlCol="0" anchor="t">
            <a:spAutoFit/>
          </a:bodyPr>
          <a:lstStyle/>
          <a:p>
            <a:pPr marL="0" lvl="0" indent="0" algn="ctr">
              <a:lnSpc>
                <a:spcPct val="150000"/>
              </a:lnSpc>
              <a:spcBef>
                <a:spcPct val="0"/>
              </a:spcBef>
            </a:pPr>
            <a:r>
              <a:rPr lang="en-US" sz="2800" u="none" strike="noStrike">
                <a:solidFill>
                  <a:srgbClr val="00ADEE"/>
                </a:solidFill>
                <a:latin typeface="Alexandria"/>
                <a:ea typeface="Alexandria"/>
                <a:cs typeface="Alexandria"/>
                <a:sym typeface="Alexandria"/>
              </a:rPr>
              <a:t>-&gt;</a:t>
            </a:r>
          </a:p>
        </p:txBody>
      </p:sp>
      <p:sp>
        <p:nvSpPr>
          <p:cNvPr id="18" name="TextBox 23">
            <a:extLst>
              <a:ext uri="{FF2B5EF4-FFF2-40B4-BE49-F238E27FC236}">
                <a16:creationId xmlns:a16="http://schemas.microsoft.com/office/drawing/2014/main" id="{DA5563B8-BD20-BAF1-03C8-19FD3F1B53D5}"/>
              </a:ext>
            </a:extLst>
          </p:cNvPr>
          <p:cNvSpPr txBox="1"/>
          <p:nvPr/>
        </p:nvSpPr>
        <p:spPr>
          <a:xfrm>
            <a:off x="8606108" y="3979352"/>
            <a:ext cx="35242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Customer ID</a:t>
            </a:r>
          </a:p>
        </p:txBody>
      </p:sp>
      <p:sp>
        <p:nvSpPr>
          <p:cNvPr id="19" name="AutoShape 24">
            <a:extLst>
              <a:ext uri="{FF2B5EF4-FFF2-40B4-BE49-F238E27FC236}">
                <a16:creationId xmlns:a16="http://schemas.microsoft.com/office/drawing/2014/main" id="{83CE3F0E-0ADC-F8EC-B843-DA0908154B09}"/>
              </a:ext>
            </a:extLst>
          </p:cNvPr>
          <p:cNvSpPr/>
          <p:nvPr/>
        </p:nvSpPr>
        <p:spPr>
          <a:xfrm>
            <a:off x="890858" y="4550960"/>
            <a:ext cx="112395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800"/>
          </a:p>
        </p:txBody>
      </p:sp>
      <p:sp>
        <p:nvSpPr>
          <p:cNvPr id="20" name="TextBox 25">
            <a:extLst>
              <a:ext uri="{FF2B5EF4-FFF2-40B4-BE49-F238E27FC236}">
                <a16:creationId xmlns:a16="http://schemas.microsoft.com/office/drawing/2014/main" id="{715BADF3-68E5-28EA-8CD2-4EB4A5DC1222}"/>
              </a:ext>
            </a:extLst>
          </p:cNvPr>
          <p:cNvSpPr txBox="1"/>
          <p:nvPr/>
        </p:nvSpPr>
        <p:spPr>
          <a:xfrm>
            <a:off x="986108" y="4570010"/>
            <a:ext cx="35242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Revenue</a:t>
            </a:r>
          </a:p>
        </p:txBody>
      </p:sp>
      <p:sp>
        <p:nvSpPr>
          <p:cNvPr id="21" name="TextBox 26">
            <a:extLst>
              <a:ext uri="{FF2B5EF4-FFF2-40B4-BE49-F238E27FC236}">
                <a16:creationId xmlns:a16="http://schemas.microsoft.com/office/drawing/2014/main" id="{958951A7-805C-B035-8BC7-42682D55E5C5}"/>
              </a:ext>
            </a:extLst>
          </p:cNvPr>
          <p:cNvSpPr txBox="1"/>
          <p:nvPr/>
        </p:nvSpPr>
        <p:spPr>
          <a:xfrm>
            <a:off x="8606108" y="4570010"/>
            <a:ext cx="35242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Customer Name</a:t>
            </a:r>
          </a:p>
        </p:txBody>
      </p:sp>
      <p:sp>
        <p:nvSpPr>
          <p:cNvPr id="22" name="AutoShape 27">
            <a:extLst>
              <a:ext uri="{FF2B5EF4-FFF2-40B4-BE49-F238E27FC236}">
                <a16:creationId xmlns:a16="http://schemas.microsoft.com/office/drawing/2014/main" id="{F840F598-D131-3790-AB6C-CEEE857A4973}"/>
              </a:ext>
            </a:extLst>
          </p:cNvPr>
          <p:cNvSpPr/>
          <p:nvPr/>
        </p:nvSpPr>
        <p:spPr>
          <a:xfrm>
            <a:off x="890858" y="5219700"/>
            <a:ext cx="112395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800"/>
          </a:p>
        </p:txBody>
      </p:sp>
      <p:sp>
        <p:nvSpPr>
          <p:cNvPr id="23" name="TextBox 28">
            <a:extLst>
              <a:ext uri="{FF2B5EF4-FFF2-40B4-BE49-F238E27FC236}">
                <a16:creationId xmlns:a16="http://schemas.microsoft.com/office/drawing/2014/main" id="{BE8329BE-7F94-00A6-5088-A80C1196EE36}"/>
              </a:ext>
            </a:extLst>
          </p:cNvPr>
          <p:cNvSpPr txBox="1"/>
          <p:nvPr/>
        </p:nvSpPr>
        <p:spPr>
          <a:xfrm>
            <a:off x="986108" y="5103410"/>
            <a:ext cx="35242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Date</a:t>
            </a:r>
          </a:p>
        </p:txBody>
      </p:sp>
      <p:sp>
        <p:nvSpPr>
          <p:cNvPr id="24" name="TextBox 29">
            <a:extLst>
              <a:ext uri="{FF2B5EF4-FFF2-40B4-BE49-F238E27FC236}">
                <a16:creationId xmlns:a16="http://schemas.microsoft.com/office/drawing/2014/main" id="{6EF86DE4-3374-D8F9-1718-C5E678109E2A}"/>
              </a:ext>
            </a:extLst>
          </p:cNvPr>
          <p:cNvSpPr txBox="1"/>
          <p:nvPr/>
        </p:nvSpPr>
        <p:spPr>
          <a:xfrm>
            <a:off x="8606108" y="5103410"/>
            <a:ext cx="35242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Segment</a:t>
            </a:r>
          </a:p>
        </p:txBody>
      </p:sp>
      <p:sp>
        <p:nvSpPr>
          <p:cNvPr id="29" name="TextBox 30">
            <a:extLst>
              <a:ext uri="{FF2B5EF4-FFF2-40B4-BE49-F238E27FC236}">
                <a16:creationId xmlns:a16="http://schemas.microsoft.com/office/drawing/2014/main" id="{16743E98-4E31-6A97-78B6-77041578FB99}"/>
              </a:ext>
            </a:extLst>
          </p:cNvPr>
          <p:cNvSpPr txBox="1"/>
          <p:nvPr/>
        </p:nvSpPr>
        <p:spPr>
          <a:xfrm>
            <a:off x="890858" y="5839141"/>
            <a:ext cx="5715000" cy="573490"/>
          </a:xfrm>
          <a:prstGeom prst="rect">
            <a:avLst/>
          </a:prstGeom>
        </p:spPr>
        <p:txBody>
          <a:bodyPr lIns="0" tIns="0" rIns="0" bIns="0" rtlCol="0" anchor="t">
            <a:spAutoFit/>
          </a:bodyPr>
          <a:lstStyle/>
          <a:p>
            <a:pPr marL="0" lvl="0" indent="0" algn="l">
              <a:lnSpc>
                <a:spcPct val="150000"/>
              </a:lnSpc>
              <a:spcBef>
                <a:spcPct val="0"/>
              </a:spcBef>
            </a:pPr>
            <a:r>
              <a:rPr lang="en-US" sz="2800" b="1" u="none" strike="noStrike" dirty="0">
                <a:solidFill>
                  <a:srgbClr val="1A1A2E"/>
                </a:solidFill>
                <a:latin typeface="Alexandria Bold"/>
                <a:ea typeface="Alexandria Bold"/>
                <a:cs typeface="Alexandria Bold"/>
                <a:sym typeface="Alexandria Bold"/>
              </a:rPr>
              <a:t>Why Relationships Matter</a:t>
            </a:r>
          </a:p>
        </p:txBody>
      </p:sp>
      <p:sp>
        <p:nvSpPr>
          <p:cNvPr id="30" name="TextBox 31">
            <a:extLst>
              <a:ext uri="{FF2B5EF4-FFF2-40B4-BE49-F238E27FC236}">
                <a16:creationId xmlns:a16="http://schemas.microsoft.com/office/drawing/2014/main" id="{B2F3E138-CB75-7353-F8F2-E8203AC13DE5}"/>
              </a:ext>
            </a:extLst>
          </p:cNvPr>
          <p:cNvSpPr txBox="1"/>
          <p:nvPr/>
        </p:nvSpPr>
        <p:spPr>
          <a:xfrm>
            <a:off x="1075262" y="6364817"/>
            <a:ext cx="7620000" cy="2512483"/>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Filter data across tables</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Calculate accurate totals</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Connect facts with business context</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Analyze data from multiple perspectives</a:t>
            </a:r>
          </a:p>
        </p:txBody>
      </p:sp>
    </p:spTree>
    <p:custDataLst>
      <p:tags r:id="rId1"/>
    </p:custDataLst>
    <p:extLst>
      <p:ext uri="{BB962C8B-B14F-4D97-AF65-F5344CB8AC3E}">
        <p14:creationId xmlns:p14="http://schemas.microsoft.com/office/powerpoint/2010/main" val="14231941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4FE5DB-AD38-34C4-6519-B7CC8BD06D7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3D2D251-C15C-98A3-C840-F237DE9C6E25}"/>
              </a:ext>
            </a:extLst>
          </p:cNvPr>
          <p:cNvSpPr/>
          <p:nvPr/>
        </p:nvSpPr>
        <p:spPr>
          <a:xfrm>
            <a:off x="0" y="31154"/>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a:p>
        </p:txBody>
      </p:sp>
      <p:pic>
        <p:nvPicPr>
          <p:cNvPr id="4" name="Graphic 21">
            <a:extLst>
              <a:ext uri="{FF2B5EF4-FFF2-40B4-BE49-F238E27FC236}">
                <a16:creationId xmlns:a16="http://schemas.microsoft.com/office/drawing/2014/main" id="{D36D0763-84AC-59B8-C39E-5644120406E8}"/>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1712EFF2-8185-F65C-18CC-BC6EF6B6FEBC}"/>
              </a:ext>
            </a:extLst>
          </p:cNvPr>
          <p:cNvSpPr txBox="1"/>
          <p:nvPr/>
        </p:nvSpPr>
        <p:spPr>
          <a:xfrm>
            <a:off x="17559776" y="9886460"/>
            <a:ext cx="728224" cy="369386"/>
          </a:xfrm>
          <a:prstGeom prst="rect">
            <a:avLst/>
          </a:prstGeom>
          <a:noFill/>
        </p:spPr>
        <p:txBody>
          <a:bodyPr wrap="square" rtlCol="0">
            <a:spAutoFit/>
          </a:bodyPr>
          <a:lstStyle/>
          <a:p>
            <a:fld id="{1C176735-8790-2647-8A20-9BF96FB544F7}" type="slidenum">
              <a:rPr lang="en-EG" smtClean="0"/>
              <a:t>19</a:t>
            </a:fld>
            <a:endParaRPr lang="en-EG" dirty="0"/>
          </a:p>
        </p:txBody>
      </p:sp>
      <p:sp>
        <p:nvSpPr>
          <p:cNvPr id="64" name="TextBox 5">
            <a:extLst>
              <a:ext uri="{FF2B5EF4-FFF2-40B4-BE49-F238E27FC236}">
                <a16:creationId xmlns:a16="http://schemas.microsoft.com/office/drawing/2014/main" id="{983C2A07-8C9F-C485-C0E3-14D1908499C3}"/>
              </a:ext>
            </a:extLst>
          </p:cNvPr>
          <p:cNvSpPr txBox="1"/>
          <p:nvPr/>
        </p:nvSpPr>
        <p:spPr>
          <a:xfrm>
            <a:off x="952500" y="721388"/>
            <a:ext cx="12521154" cy="795089"/>
          </a:xfrm>
          <a:prstGeom prst="rect">
            <a:avLst/>
          </a:prstGeom>
        </p:spPr>
        <p:txBody>
          <a:bodyPr wrap="square"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Primary Key and Foreign Key</a:t>
            </a:r>
          </a:p>
        </p:txBody>
      </p:sp>
      <p:sp>
        <p:nvSpPr>
          <p:cNvPr id="65" name="TextBox 6">
            <a:extLst>
              <a:ext uri="{FF2B5EF4-FFF2-40B4-BE49-F238E27FC236}">
                <a16:creationId xmlns:a16="http://schemas.microsoft.com/office/drawing/2014/main" id="{463593F4-A364-A8C3-7B64-0A5CC684AA01}"/>
              </a:ext>
            </a:extLst>
          </p:cNvPr>
          <p:cNvSpPr txBox="1"/>
          <p:nvPr/>
        </p:nvSpPr>
        <p:spPr>
          <a:xfrm>
            <a:off x="860378" y="1562100"/>
            <a:ext cx="13335000" cy="397545"/>
          </a:xfrm>
          <a:prstGeom prst="rect">
            <a:avLst/>
          </a:prstGeom>
        </p:spPr>
        <p:txBody>
          <a:bodyPr lIns="0" tIns="0" rIns="0" bIns="0" rtlCol="0" anchor="t">
            <a:spAutoFit/>
          </a:bodyPr>
          <a:lstStyle/>
          <a:p>
            <a:pPr lvl="0">
              <a:lnSpc>
                <a:spcPts val="3079"/>
              </a:lnSpc>
              <a:spcBef>
                <a:spcPct val="0"/>
              </a:spcBef>
            </a:pPr>
            <a:r>
              <a:rPr lang="en-US" sz="2800" dirty="0">
                <a:solidFill>
                  <a:srgbClr val="00ADEE"/>
                </a:solidFill>
                <a:latin typeface="Alexandria"/>
                <a:ea typeface="Alexandria"/>
                <a:cs typeface="Alexandria"/>
                <a:sym typeface="Alexandria"/>
              </a:rPr>
              <a:t>Understanding Key Fields</a:t>
            </a:r>
          </a:p>
        </p:txBody>
      </p:sp>
      <p:grpSp>
        <p:nvGrpSpPr>
          <p:cNvPr id="25" name="Group 34">
            <a:extLst>
              <a:ext uri="{FF2B5EF4-FFF2-40B4-BE49-F238E27FC236}">
                <a16:creationId xmlns:a16="http://schemas.microsoft.com/office/drawing/2014/main" id="{DDB47E27-AC3C-2846-1920-1B2051AF0644}"/>
              </a:ext>
            </a:extLst>
          </p:cNvPr>
          <p:cNvGrpSpPr/>
          <p:nvPr/>
        </p:nvGrpSpPr>
        <p:grpSpPr>
          <a:xfrm>
            <a:off x="860378" y="8496300"/>
            <a:ext cx="16383000" cy="1423144"/>
            <a:chOff x="0" y="0"/>
            <a:chExt cx="21844000" cy="889000"/>
          </a:xfrm>
        </p:grpSpPr>
        <p:sp>
          <p:nvSpPr>
            <p:cNvPr id="26" name="Freeform 35">
              <a:extLst>
                <a:ext uri="{FF2B5EF4-FFF2-40B4-BE49-F238E27FC236}">
                  <a16:creationId xmlns:a16="http://schemas.microsoft.com/office/drawing/2014/main" id="{EB0B6A38-2303-C556-C646-77B9CB25AB28}"/>
                </a:ext>
              </a:extLst>
            </p:cNvPr>
            <p:cNvSpPr/>
            <p:nvPr/>
          </p:nvSpPr>
          <p:spPr>
            <a:xfrm>
              <a:off x="0" y="0"/>
              <a:ext cx="21844000" cy="889000"/>
            </a:xfrm>
            <a:custGeom>
              <a:avLst/>
              <a:gdLst/>
              <a:ahLst/>
              <a:cxnLst/>
              <a:rect l="l" t="t" r="r" b="b"/>
              <a:pathLst>
                <a:path w="21844000" h="889000">
                  <a:moveTo>
                    <a:pt x="88900" y="0"/>
                  </a:moveTo>
                  <a:lnTo>
                    <a:pt x="21755100" y="0"/>
                  </a:lnTo>
                  <a:cubicBezTo>
                    <a:pt x="21804198" y="0"/>
                    <a:pt x="21844000" y="39802"/>
                    <a:pt x="21844000" y="88900"/>
                  </a:cubicBezTo>
                  <a:lnTo>
                    <a:pt x="21844000" y="800100"/>
                  </a:lnTo>
                  <a:cubicBezTo>
                    <a:pt x="21844000" y="849198"/>
                    <a:pt x="21804198" y="889000"/>
                    <a:pt x="21755100" y="889000"/>
                  </a:cubicBezTo>
                  <a:lnTo>
                    <a:pt x="88900" y="889000"/>
                  </a:lnTo>
                  <a:cubicBezTo>
                    <a:pt x="39802" y="889000"/>
                    <a:pt x="0" y="849198"/>
                    <a:pt x="0" y="800100"/>
                  </a:cubicBezTo>
                  <a:lnTo>
                    <a:pt x="0" y="88900"/>
                  </a:lnTo>
                  <a:cubicBezTo>
                    <a:pt x="0" y="39802"/>
                    <a:pt x="39802" y="0"/>
                    <a:pt x="88900" y="0"/>
                  </a:cubicBezTo>
                  <a:close/>
                </a:path>
              </a:pathLst>
            </a:custGeom>
            <a:solidFill>
              <a:srgbClr val="E8F8FF"/>
            </a:solidFill>
          </p:spPr>
          <p:txBody>
            <a:bodyPr/>
            <a:lstStyle/>
            <a:p>
              <a:endParaRPr lang="en-EG" sz="2800"/>
            </a:p>
          </p:txBody>
        </p:sp>
        <p:sp>
          <p:nvSpPr>
            <p:cNvPr id="27" name="TextBox 36">
              <a:extLst>
                <a:ext uri="{FF2B5EF4-FFF2-40B4-BE49-F238E27FC236}">
                  <a16:creationId xmlns:a16="http://schemas.microsoft.com/office/drawing/2014/main" id="{971E50D5-2940-DDB6-9889-8825C08949F0}"/>
                </a:ext>
              </a:extLst>
            </p:cNvPr>
            <p:cNvSpPr txBox="1"/>
            <p:nvPr/>
          </p:nvSpPr>
          <p:spPr>
            <a:xfrm>
              <a:off x="0" y="-38100"/>
              <a:ext cx="21844000" cy="927100"/>
            </a:xfrm>
            <a:prstGeom prst="rect">
              <a:avLst/>
            </a:prstGeom>
          </p:spPr>
          <p:txBody>
            <a:bodyPr lIns="50800" tIns="50800" rIns="50800" bIns="50800" rtlCol="0" anchor="ctr"/>
            <a:lstStyle/>
            <a:p>
              <a:pPr algn="l">
                <a:lnSpc>
                  <a:spcPts val="1679"/>
                </a:lnSpc>
              </a:pPr>
              <a:endParaRPr sz="2800"/>
            </a:p>
          </p:txBody>
        </p:sp>
      </p:grpSp>
      <p:sp>
        <p:nvSpPr>
          <p:cNvPr id="28" name="TextBox 37">
            <a:extLst>
              <a:ext uri="{FF2B5EF4-FFF2-40B4-BE49-F238E27FC236}">
                <a16:creationId xmlns:a16="http://schemas.microsoft.com/office/drawing/2014/main" id="{DD944B13-3283-0463-69CC-32C02EE62D79}"/>
              </a:ext>
            </a:extLst>
          </p:cNvPr>
          <p:cNvSpPr txBox="1"/>
          <p:nvPr/>
        </p:nvSpPr>
        <p:spPr>
          <a:xfrm>
            <a:off x="1050878" y="9056833"/>
            <a:ext cx="16002000" cy="582467"/>
          </a:xfrm>
          <a:prstGeom prst="rect">
            <a:avLst/>
          </a:prstGeom>
        </p:spPr>
        <p:txBody>
          <a:bodyPr lIns="0" tIns="0" rIns="0" bIns="0" rtlCol="0" anchor="t">
            <a:spAutoFit/>
          </a:bodyPr>
          <a:lstStyle/>
          <a:p>
            <a:pPr lvl="0" algn="ctr">
              <a:lnSpc>
                <a:spcPts val="2239"/>
              </a:lnSpc>
              <a:spcBef>
                <a:spcPct val="0"/>
              </a:spcBef>
            </a:pPr>
            <a:r>
              <a:rPr lang="en-US" sz="2800" dirty="0">
                <a:solidFill>
                  <a:srgbClr val="1A1A2E"/>
                </a:solidFill>
                <a:latin typeface="Alexandria"/>
                <a:ea typeface="Alexandria"/>
                <a:cs typeface="Alexandria"/>
                <a:sym typeface="Alexandria"/>
              </a:rPr>
              <a:t>The primary key identifies one record; the foreign key connects transactions to that record.</a:t>
            </a:r>
          </a:p>
        </p:txBody>
      </p:sp>
      <p:sp>
        <p:nvSpPr>
          <p:cNvPr id="83" name="TextBox 32">
            <a:extLst>
              <a:ext uri="{FF2B5EF4-FFF2-40B4-BE49-F238E27FC236}">
                <a16:creationId xmlns:a16="http://schemas.microsoft.com/office/drawing/2014/main" id="{67DCF1DB-F3DB-5D13-00E8-9E92FEA673AF}"/>
              </a:ext>
            </a:extLst>
          </p:cNvPr>
          <p:cNvSpPr txBox="1"/>
          <p:nvPr/>
        </p:nvSpPr>
        <p:spPr>
          <a:xfrm>
            <a:off x="746760" y="2073945"/>
            <a:ext cx="16383000" cy="573490"/>
          </a:xfrm>
          <a:prstGeom prst="rect">
            <a:avLst/>
          </a:prstGeom>
        </p:spPr>
        <p:txBody>
          <a:bodyPr lIns="0" tIns="0" rIns="0" bIns="0" rtlCol="0" anchor="t">
            <a:spAutoFit/>
          </a:bodyPr>
          <a:lstStyle/>
          <a:p>
            <a:pPr lvl="0">
              <a:lnSpc>
                <a:spcPct val="150000"/>
              </a:lnSpc>
              <a:spcBef>
                <a:spcPct val="0"/>
              </a:spcBef>
            </a:pPr>
            <a:r>
              <a:rPr lang="en-US" sz="2800" dirty="0">
                <a:solidFill>
                  <a:srgbClr val="4A4A4A"/>
                </a:solidFill>
                <a:latin typeface="Alexandria"/>
                <a:ea typeface="Alexandria"/>
                <a:cs typeface="Alexandria"/>
                <a:sym typeface="Alexandria"/>
              </a:rPr>
              <a:t>Relationships are built using two types of keys:</a:t>
            </a:r>
          </a:p>
        </p:txBody>
      </p:sp>
      <p:sp>
        <p:nvSpPr>
          <p:cNvPr id="31" name="TextBox 30">
            <a:extLst>
              <a:ext uri="{FF2B5EF4-FFF2-40B4-BE49-F238E27FC236}">
                <a16:creationId xmlns:a16="http://schemas.microsoft.com/office/drawing/2014/main" id="{FB77EF35-89BA-93DF-679B-065740D9F091}"/>
              </a:ext>
            </a:extLst>
          </p:cNvPr>
          <p:cNvSpPr txBox="1"/>
          <p:nvPr/>
        </p:nvSpPr>
        <p:spPr>
          <a:xfrm>
            <a:off x="-1499616" y="3694176"/>
            <a:ext cx="184731" cy="369332"/>
          </a:xfrm>
          <a:prstGeom prst="rect">
            <a:avLst/>
          </a:prstGeom>
          <a:noFill/>
        </p:spPr>
        <p:txBody>
          <a:bodyPr wrap="none" rtlCol="0">
            <a:spAutoFit/>
          </a:bodyPr>
          <a:lstStyle/>
          <a:p>
            <a:endParaRPr lang="en-EG" dirty="0"/>
          </a:p>
        </p:txBody>
      </p:sp>
      <p:grpSp>
        <p:nvGrpSpPr>
          <p:cNvPr id="32" name="Group 8">
            <a:extLst>
              <a:ext uri="{FF2B5EF4-FFF2-40B4-BE49-F238E27FC236}">
                <a16:creationId xmlns:a16="http://schemas.microsoft.com/office/drawing/2014/main" id="{5EE0B355-A023-1042-7A2F-7EB714665FA4}"/>
              </a:ext>
            </a:extLst>
          </p:cNvPr>
          <p:cNvGrpSpPr/>
          <p:nvPr/>
        </p:nvGrpSpPr>
        <p:grpSpPr>
          <a:xfrm>
            <a:off x="952500" y="2895600"/>
            <a:ext cx="2857500" cy="333375"/>
            <a:chOff x="0" y="0"/>
            <a:chExt cx="3810000" cy="444500"/>
          </a:xfrm>
        </p:grpSpPr>
        <p:sp>
          <p:nvSpPr>
            <p:cNvPr id="33" name="Freeform 9">
              <a:extLst>
                <a:ext uri="{FF2B5EF4-FFF2-40B4-BE49-F238E27FC236}">
                  <a16:creationId xmlns:a16="http://schemas.microsoft.com/office/drawing/2014/main" id="{1AA20C54-4E16-4FD0-139E-66C42A889535}"/>
                </a:ext>
              </a:extLst>
            </p:cNvPr>
            <p:cNvSpPr/>
            <p:nvPr/>
          </p:nvSpPr>
          <p:spPr>
            <a:xfrm>
              <a:off x="0" y="0"/>
              <a:ext cx="3810000" cy="444500"/>
            </a:xfrm>
            <a:custGeom>
              <a:avLst/>
              <a:gdLst/>
              <a:ahLst/>
              <a:cxnLst/>
              <a:rect l="l" t="t" r="r" b="b"/>
              <a:pathLst>
                <a:path w="3810000" h="444500">
                  <a:moveTo>
                    <a:pt x="44450" y="0"/>
                  </a:moveTo>
                  <a:lnTo>
                    <a:pt x="3765550" y="0"/>
                  </a:lnTo>
                  <a:cubicBezTo>
                    <a:pt x="3790099" y="0"/>
                    <a:pt x="3810000" y="19901"/>
                    <a:pt x="3810000" y="44450"/>
                  </a:cubicBezTo>
                  <a:lnTo>
                    <a:pt x="3810000" y="400050"/>
                  </a:lnTo>
                  <a:cubicBezTo>
                    <a:pt x="3810000" y="424599"/>
                    <a:pt x="3790099" y="444500"/>
                    <a:pt x="3765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34" name="TextBox 10">
              <a:extLst>
                <a:ext uri="{FF2B5EF4-FFF2-40B4-BE49-F238E27FC236}">
                  <a16:creationId xmlns:a16="http://schemas.microsoft.com/office/drawing/2014/main" id="{936F7579-C615-2F27-535F-F74F8CD81ACC}"/>
                </a:ext>
              </a:extLst>
            </p:cNvPr>
            <p:cNvSpPr txBox="1"/>
            <p:nvPr/>
          </p:nvSpPr>
          <p:spPr>
            <a:xfrm>
              <a:off x="0" y="-38100"/>
              <a:ext cx="3810000" cy="482600"/>
            </a:xfrm>
            <a:prstGeom prst="rect">
              <a:avLst/>
            </a:prstGeom>
          </p:spPr>
          <p:txBody>
            <a:bodyPr lIns="50800" tIns="50800" rIns="50800" bIns="50800" rtlCol="0" anchor="ctr"/>
            <a:lstStyle/>
            <a:p>
              <a:pPr algn="l">
                <a:lnSpc>
                  <a:spcPct val="150000"/>
                </a:lnSpc>
              </a:pPr>
              <a:endParaRPr sz="2800"/>
            </a:p>
          </p:txBody>
        </p:sp>
      </p:grpSp>
      <p:sp>
        <p:nvSpPr>
          <p:cNvPr id="35" name="TextBox 11">
            <a:extLst>
              <a:ext uri="{FF2B5EF4-FFF2-40B4-BE49-F238E27FC236}">
                <a16:creationId xmlns:a16="http://schemas.microsoft.com/office/drawing/2014/main" id="{73EF346C-E656-F989-C7D7-BA3ADE22B628}"/>
              </a:ext>
            </a:extLst>
          </p:cNvPr>
          <p:cNvSpPr txBox="1"/>
          <p:nvPr/>
        </p:nvSpPr>
        <p:spPr>
          <a:xfrm>
            <a:off x="952500" y="2857500"/>
            <a:ext cx="28575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Key Type</a:t>
            </a:r>
          </a:p>
        </p:txBody>
      </p:sp>
      <p:grpSp>
        <p:nvGrpSpPr>
          <p:cNvPr id="36" name="Group 12">
            <a:extLst>
              <a:ext uri="{FF2B5EF4-FFF2-40B4-BE49-F238E27FC236}">
                <a16:creationId xmlns:a16="http://schemas.microsoft.com/office/drawing/2014/main" id="{BCCF597A-B91B-A5C7-C582-4E85BE8BF09C}"/>
              </a:ext>
            </a:extLst>
          </p:cNvPr>
          <p:cNvGrpSpPr/>
          <p:nvPr/>
        </p:nvGrpSpPr>
        <p:grpSpPr>
          <a:xfrm>
            <a:off x="3905250" y="2895600"/>
            <a:ext cx="4762500" cy="333375"/>
            <a:chOff x="0" y="0"/>
            <a:chExt cx="6350000" cy="444500"/>
          </a:xfrm>
        </p:grpSpPr>
        <p:sp>
          <p:nvSpPr>
            <p:cNvPr id="37" name="Freeform 13">
              <a:extLst>
                <a:ext uri="{FF2B5EF4-FFF2-40B4-BE49-F238E27FC236}">
                  <a16:creationId xmlns:a16="http://schemas.microsoft.com/office/drawing/2014/main" id="{53D3BF5D-E22A-BD9E-D054-871A6C6EE377}"/>
                </a:ext>
              </a:extLst>
            </p:cNvPr>
            <p:cNvSpPr/>
            <p:nvPr/>
          </p:nvSpPr>
          <p:spPr>
            <a:xfrm>
              <a:off x="0" y="0"/>
              <a:ext cx="6350000" cy="444500"/>
            </a:xfrm>
            <a:custGeom>
              <a:avLst/>
              <a:gdLst/>
              <a:ahLst/>
              <a:cxnLst/>
              <a:rect l="l" t="t" r="r" b="b"/>
              <a:pathLst>
                <a:path w="6350000" h="444500">
                  <a:moveTo>
                    <a:pt x="44450" y="0"/>
                  </a:moveTo>
                  <a:lnTo>
                    <a:pt x="6305550" y="0"/>
                  </a:lnTo>
                  <a:cubicBezTo>
                    <a:pt x="6330099" y="0"/>
                    <a:pt x="6350000" y="19901"/>
                    <a:pt x="6350000" y="44450"/>
                  </a:cubicBezTo>
                  <a:lnTo>
                    <a:pt x="6350000" y="400050"/>
                  </a:lnTo>
                  <a:cubicBezTo>
                    <a:pt x="6350000" y="424599"/>
                    <a:pt x="6330099" y="444500"/>
                    <a:pt x="6305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38" name="TextBox 14">
              <a:extLst>
                <a:ext uri="{FF2B5EF4-FFF2-40B4-BE49-F238E27FC236}">
                  <a16:creationId xmlns:a16="http://schemas.microsoft.com/office/drawing/2014/main" id="{1DE9D415-1B18-A754-0ABC-D9BD7D10E967}"/>
                </a:ext>
              </a:extLst>
            </p:cNvPr>
            <p:cNvSpPr txBox="1"/>
            <p:nvPr/>
          </p:nvSpPr>
          <p:spPr>
            <a:xfrm>
              <a:off x="0" y="-38100"/>
              <a:ext cx="6350000" cy="482600"/>
            </a:xfrm>
            <a:prstGeom prst="rect">
              <a:avLst/>
            </a:prstGeom>
          </p:spPr>
          <p:txBody>
            <a:bodyPr lIns="50800" tIns="50800" rIns="50800" bIns="50800" rtlCol="0" anchor="ctr"/>
            <a:lstStyle/>
            <a:p>
              <a:pPr algn="l">
                <a:lnSpc>
                  <a:spcPct val="150000"/>
                </a:lnSpc>
              </a:pPr>
              <a:endParaRPr sz="2800"/>
            </a:p>
          </p:txBody>
        </p:sp>
      </p:grpSp>
      <p:sp>
        <p:nvSpPr>
          <p:cNvPr id="39" name="TextBox 15">
            <a:extLst>
              <a:ext uri="{FF2B5EF4-FFF2-40B4-BE49-F238E27FC236}">
                <a16:creationId xmlns:a16="http://schemas.microsoft.com/office/drawing/2014/main" id="{075E6611-A8B2-AF09-D4F6-34864CE70AB3}"/>
              </a:ext>
            </a:extLst>
          </p:cNvPr>
          <p:cNvSpPr txBox="1"/>
          <p:nvPr/>
        </p:nvSpPr>
        <p:spPr>
          <a:xfrm>
            <a:off x="3905250" y="2857500"/>
            <a:ext cx="47625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Meaning</a:t>
            </a:r>
          </a:p>
        </p:txBody>
      </p:sp>
      <p:grpSp>
        <p:nvGrpSpPr>
          <p:cNvPr id="40" name="Group 16">
            <a:extLst>
              <a:ext uri="{FF2B5EF4-FFF2-40B4-BE49-F238E27FC236}">
                <a16:creationId xmlns:a16="http://schemas.microsoft.com/office/drawing/2014/main" id="{45F742FC-A6CA-0291-DF22-2D44F3E74CB4}"/>
              </a:ext>
            </a:extLst>
          </p:cNvPr>
          <p:cNvGrpSpPr/>
          <p:nvPr/>
        </p:nvGrpSpPr>
        <p:grpSpPr>
          <a:xfrm>
            <a:off x="8763000" y="2895600"/>
            <a:ext cx="7620000" cy="333375"/>
            <a:chOff x="0" y="0"/>
            <a:chExt cx="10160000" cy="444500"/>
          </a:xfrm>
        </p:grpSpPr>
        <p:sp>
          <p:nvSpPr>
            <p:cNvPr id="41" name="Freeform 17">
              <a:extLst>
                <a:ext uri="{FF2B5EF4-FFF2-40B4-BE49-F238E27FC236}">
                  <a16:creationId xmlns:a16="http://schemas.microsoft.com/office/drawing/2014/main" id="{02C08D29-D2E5-3E3B-9198-9BE3611DA31C}"/>
                </a:ext>
              </a:extLst>
            </p:cNvPr>
            <p:cNvSpPr/>
            <p:nvPr/>
          </p:nvSpPr>
          <p:spPr>
            <a:xfrm>
              <a:off x="0" y="0"/>
              <a:ext cx="10160000" cy="444500"/>
            </a:xfrm>
            <a:custGeom>
              <a:avLst/>
              <a:gdLst/>
              <a:ahLst/>
              <a:cxnLst/>
              <a:rect l="l" t="t" r="r" b="b"/>
              <a:pathLst>
                <a:path w="10160000" h="444500">
                  <a:moveTo>
                    <a:pt x="44450" y="0"/>
                  </a:moveTo>
                  <a:lnTo>
                    <a:pt x="10115550" y="0"/>
                  </a:lnTo>
                  <a:cubicBezTo>
                    <a:pt x="10140099" y="0"/>
                    <a:pt x="10160000" y="19901"/>
                    <a:pt x="10160000" y="44450"/>
                  </a:cubicBezTo>
                  <a:lnTo>
                    <a:pt x="10160000" y="400050"/>
                  </a:lnTo>
                  <a:cubicBezTo>
                    <a:pt x="10160000" y="424599"/>
                    <a:pt x="10140099" y="444500"/>
                    <a:pt x="10115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42" name="TextBox 18">
              <a:extLst>
                <a:ext uri="{FF2B5EF4-FFF2-40B4-BE49-F238E27FC236}">
                  <a16:creationId xmlns:a16="http://schemas.microsoft.com/office/drawing/2014/main" id="{5D562614-0F78-AED0-045A-500771A8949B}"/>
                </a:ext>
              </a:extLst>
            </p:cNvPr>
            <p:cNvSpPr txBox="1"/>
            <p:nvPr/>
          </p:nvSpPr>
          <p:spPr>
            <a:xfrm>
              <a:off x="0" y="-38100"/>
              <a:ext cx="10160000" cy="482600"/>
            </a:xfrm>
            <a:prstGeom prst="rect">
              <a:avLst/>
            </a:prstGeom>
          </p:spPr>
          <p:txBody>
            <a:bodyPr lIns="50800" tIns="50800" rIns="50800" bIns="50800" rtlCol="0" anchor="ctr"/>
            <a:lstStyle/>
            <a:p>
              <a:pPr algn="l">
                <a:lnSpc>
                  <a:spcPct val="150000"/>
                </a:lnSpc>
              </a:pPr>
              <a:endParaRPr sz="2800"/>
            </a:p>
          </p:txBody>
        </p:sp>
      </p:grpSp>
      <p:sp>
        <p:nvSpPr>
          <p:cNvPr id="43" name="TextBox 19">
            <a:extLst>
              <a:ext uri="{FF2B5EF4-FFF2-40B4-BE49-F238E27FC236}">
                <a16:creationId xmlns:a16="http://schemas.microsoft.com/office/drawing/2014/main" id="{64F39927-852D-558E-605E-B963B204FAA4}"/>
              </a:ext>
            </a:extLst>
          </p:cNvPr>
          <p:cNvSpPr txBox="1"/>
          <p:nvPr/>
        </p:nvSpPr>
        <p:spPr>
          <a:xfrm>
            <a:off x="8763000" y="2857500"/>
            <a:ext cx="76200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Example</a:t>
            </a:r>
          </a:p>
        </p:txBody>
      </p:sp>
      <p:sp>
        <p:nvSpPr>
          <p:cNvPr id="44" name="TextBox 20">
            <a:extLst>
              <a:ext uri="{FF2B5EF4-FFF2-40B4-BE49-F238E27FC236}">
                <a16:creationId xmlns:a16="http://schemas.microsoft.com/office/drawing/2014/main" id="{22E553B2-024B-2256-8EF3-C356CF8D8572}"/>
              </a:ext>
            </a:extLst>
          </p:cNvPr>
          <p:cNvSpPr txBox="1"/>
          <p:nvPr/>
        </p:nvSpPr>
        <p:spPr>
          <a:xfrm>
            <a:off x="1047750" y="3343275"/>
            <a:ext cx="27622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1A1A2E"/>
                </a:solidFill>
                <a:latin typeface="Alexandria"/>
                <a:ea typeface="Alexandria"/>
                <a:cs typeface="Alexandria"/>
                <a:sym typeface="Alexandria"/>
              </a:rPr>
              <a:t>Primary Key</a:t>
            </a:r>
          </a:p>
        </p:txBody>
      </p:sp>
      <p:sp>
        <p:nvSpPr>
          <p:cNvPr id="45" name="TextBox 21">
            <a:extLst>
              <a:ext uri="{FF2B5EF4-FFF2-40B4-BE49-F238E27FC236}">
                <a16:creationId xmlns:a16="http://schemas.microsoft.com/office/drawing/2014/main" id="{805BCBC9-DC7E-338A-B8F3-20E81469F5CC}"/>
              </a:ext>
            </a:extLst>
          </p:cNvPr>
          <p:cNvSpPr txBox="1"/>
          <p:nvPr/>
        </p:nvSpPr>
        <p:spPr>
          <a:xfrm>
            <a:off x="4000500" y="3343275"/>
            <a:ext cx="4667250" cy="1219821"/>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A unique value in a reference table</a:t>
            </a:r>
          </a:p>
        </p:txBody>
      </p:sp>
      <p:sp>
        <p:nvSpPr>
          <p:cNvPr id="46" name="TextBox 22">
            <a:extLst>
              <a:ext uri="{FF2B5EF4-FFF2-40B4-BE49-F238E27FC236}">
                <a16:creationId xmlns:a16="http://schemas.microsoft.com/office/drawing/2014/main" id="{50BE7BB0-7D8B-98CA-6356-76B3B537C6A8}"/>
              </a:ext>
            </a:extLst>
          </p:cNvPr>
          <p:cNvSpPr txBox="1"/>
          <p:nvPr/>
        </p:nvSpPr>
        <p:spPr>
          <a:xfrm>
            <a:off x="8858250" y="3343275"/>
            <a:ext cx="752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Customer ID in Customer Master</a:t>
            </a:r>
          </a:p>
        </p:txBody>
      </p:sp>
      <p:sp>
        <p:nvSpPr>
          <p:cNvPr id="47" name="AutoShape 23">
            <a:extLst>
              <a:ext uri="{FF2B5EF4-FFF2-40B4-BE49-F238E27FC236}">
                <a16:creationId xmlns:a16="http://schemas.microsoft.com/office/drawing/2014/main" id="{5F4C2004-5DC0-A330-1EF9-EDCA7CC29759}"/>
              </a:ext>
            </a:extLst>
          </p:cNvPr>
          <p:cNvSpPr/>
          <p:nvPr/>
        </p:nvSpPr>
        <p:spPr>
          <a:xfrm>
            <a:off x="952500" y="4686300"/>
            <a:ext cx="154305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800"/>
          </a:p>
        </p:txBody>
      </p:sp>
      <p:sp>
        <p:nvSpPr>
          <p:cNvPr id="48" name="TextBox 24">
            <a:extLst>
              <a:ext uri="{FF2B5EF4-FFF2-40B4-BE49-F238E27FC236}">
                <a16:creationId xmlns:a16="http://schemas.microsoft.com/office/drawing/2014/main" id="{A1DE7821-A01E-5321-351D-1B677357169D}"/>
              </a:ext>
            </a:extLst>
          </p:cNvPr>
          <p:cNvSpPr txBox="1"/>
          <p:nvPr/>
        </p:nvSpPr>
        <p:spPr>
          <a:xfrm>
            <a:off x="1047750" y="4803493"/>
            <a:ext cx="27622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1A1A2E"/>
                </a:solidFill>
                <a:latin typeface="Alexandria"/>
                <a:ea typeface="Alexandria"/>
                <a:cs typeface="Alexandria"/>
                <a:sym typeface="Alexandria"/>
              </a:rPr>
              <a:t>Foreign Key</a:t>
            </a:r>
          </a:p>
        </p:txBody>
      </p:sp>
      <p:sp>
        <p:nvSpPr>
          <p:cNvPr id="49" name="TextBox 25">
            <a:extLst>
              <a:ext uri="{FF2B5EF4-FFF2-40B4-BE49-F238E27FC236}">
                <a16:creationId xmlns:a16="http://schemas.microsoft.com/office/drawing/2014/main" id="{5D9FB6AD-E894-B941-C6BC-CA45E12D136B}"/>
              </a:ext>
            </a:extLst>
          </p:cNvPr>
          <p:cNvSpPr txBox="1"/>
          <p:nvPr/>
        </p:nvSpPr>
        <p:spPr>
          <a:xfrm>
            <a:off x="4000500" y="4803493"/>
            <a:ext cx="4667250" cy="1219821"/>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A matching value in a transaction table</a:t>
            </a:r>
          </a:p>
        </p:txBody>
      </p:sp>
      <p:sp>
        <p:nvSpPr>
          <p:cNvPr id="50" name="TextBox 26">
            <a:extLst>
              <a:ext uri="{FF2B5EF4-FFF2-40B4-BE49-F238E27FC236}">
                <a16:creationId xmlns:a16="http://schemas.microsoft.com/office/drawing/2014/main" id="{A63C4FE3-DFE3-1631-D8F5-F747719A7CAF}"/>
              </a:ext>
            </a:extLst>
          </p:cNvPr>
          <p:cNvSpPr txBox="1"/>
          <p:nvPr/>
        </p:nvSpPr>
        <p:spPr>
          <a:xfrm>
            <a:off x="8858250" y="4803493"/>
            <a:ext cx="752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Customer ID in Sales Transactions</a:t>
            </a:r>
          </a:p>
        </p:txBody>
      </p:sp>
      <p:sp>
        <p:nvSpPr>
          <p:cNvPr id="52" name="TextBox 27">
            <a:extLst>
              <a:ext uri="{FF2B5EF4-FFF2-40B4-BE49-F238E27FC236}">
                <a16:creationId xmlns:a16="http://schemas.microsoft.com/office/drawing/2014/main" id="{DD8BDEAB-FB7C-92B4-D5C6-19730966C8B2}"/>
              </a:ext>
            </a:extLst>
          </p:cNvPr>
          <p:cNvSpPr txBox="1"/>
          <p:nvPr/>
        </p:nvSpPr>
        <p:spPr>
          <a:xfrm>
            <a:off x="952500" y="5708718"/>
            <a:ext cx="5715000" cy="573490"/>
          </a:xfrm>
          <a:prstGeom prst="rect">
            <a:avLst/>
          </a:prstGeom>
        </p:spPr>
        <p:txBody>
          <a:bodyPr lIns="0" tIns="0" rIns="0" bIns="0" rtlCol="0" anchor="t">
            <a:spAutoFit/>
          </a:bodyPr>
          <a:lstStyle/>
          <a:p>
            <a:pPr marL="0" lvl="0" indent="0" algn="l">
              <a:lnSpc>
                <a:spcPct val="150000"/>
              </a:lnSpc>
              <a:spcBef>
                <a:spcPct val="0"/>
              </a:spcBef>
            </a:pPr>
            <a:r>
              <a:rPr lang="en-US" sz="2800" b="1" u="none" strike="noStrike" dirty="0">
                <a:solidFill>
                  <a:srgbClr val="1A1A2E"/>
                </a:solidFill>
                <a:latin typeface="Alexandria Bold"/>
                <a:ea typeface="Alexandria Bold"/>
                <a:cs typeface="Alexandria Bold"/>
                <a:sym typeface="Alexandria Bold"/>
              </a:rPr>
              <a:t>Example</a:t>
            </a:r>
          </a:p>
        </p:txBody>
      </p:sp>
      <p:grpSp>
        <p:nvGrpSpPr>
          <p:cNvPr id="53" name="Group 28">
            <a:extLst>
              <a:ext uri="{FF2B5EF4-FFF2-40B4-BE49-F238E27FC236}">
                <a16:creationId xmlns:a16="http://schemas.microsoft.com/office/drawing/2014/main" id="{EC8DA69F-2220-2E6F-14EA-B7FFEB4435BF}"/>
              </a:ext>
            </a:extLst>
          </p:cNvPr>
          <p:cNvGrpSpPr/>
          <p:nvPr/>
        </p:nvGrpSpPr>
        <p:grpSpPr>
          <a:xfrm>
            <a:off x="952500" y="6371604"/>
            <a:ext cx="3810000" cy="333375"/>
            <a:chOff x="0" y="0"/>
            <a:chExt cx="5080000" cy="444500"/>
          </a:xfrm>
        </p:grpSpPr>
        <p:sp>
          <p:nvSpPr>
            <p:cNvPr id="54" name="Freeform 29">
              <a:extLst>
                <a:ext uri="{FF2B5EF4-FFF2-40B4-BE49-F238E27FC236}">
                  <a16:creationId xmlns:a16="http://schemas.microsoft.com/office/drawing/2014/main" id="{4A599F19-99B7-CEAF-F52A-98360BD0480B}"/>
                </a:ext>
              </a:extLst>
            </p:cNvPr>
            <p:cNvSpPr/>
            <p:nvPr/>
          </p:nvSpPr>
          <p:spPr>
            <a:xfrm>
              <a:off x="0" y="0"/>
              <a:ext cx="5080000" cy="444500"/>
            </a:xfrm>
            <a:custGeom>
              <a:avLst/>
              <a:gdLst/>
              <a:ahLst/>
              <a:cxnLst/>
              <a:rect l="l" t="t" r="r" b="b"/>
              <a:pathLst>
                <a:path w="5080000" h="444500">
                  <a:moveTo>
                    <a:pt x="44450" y="0"/>
                  </a:moveTo>
                  <a:lnTo>
                    <a:pt x="5035550" y="0"/>
                  </a:lnTo>
                  <a:cubicBezTo>
                    <a:pt x="5060099" y="0"/>
                    <a:pt x="5080000" y="19901"/>
                    <a:pt x="5080000" y="44450"/>
                  </a:cubicBezTo>
                  <a:lnTo>
                    <a:pt x="5080000" y="400050"/>
                  </a:lnTo>
                  <a:cubicBezTo>
                    <a:pt x="5080000" y="424599"/>
                    <a:pt x="5060099" y="444500"/>
                    <a:pt x="5035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55" name="TextBox 30">
              <a:extLst>
                <a:ext uri="{FF2B5EF4-FFF2-40B4-BE49-F238E27FC236}">
                  <a16:creationId xmlns:a16="http://schemas.microsoft.com/office/drawing/2014/main" id="{6A3F348F-2E76-C3BE-11A5-2492ABB6FC5B}"/>
                </a:ext>
              </a:extLst>
            </p:cNvPr>
            <p:cNvSpPr txBox="1"/>
            <p:nvPr/>
          </p:nvSpPr>
          <p:spPr>
            <a:xfrm>
              <a:off x="0" y="-38100"/>
              <a:ext cx="5080000" cy="482600"/>
            </a:xfrm>
            <a:prstGeom prst="rect">
              <a:avLst/>
            </a:prstGeom>
          </p:spPr>
          <p:txBody>
            <a:bodyPr lIns="50800" tIns="50800" rIns="50800" bIns="50800" rtlCol="0" anchor="ctr"/>
            <a:lstStyle/>
            <a:p>
              <a:pPr algn="l">
                <a:lnSpc>
                  <a:spcPct val="150000"/>
                </a:lnSpc>
              </a:pPr>
              <a:endParaRPr sz="2800"/>
            </a:p>
          </p:txBody>
        </p:sp>
      </p:grpSp>
      <p:sp>
        <p:nvSpPr>
          <p:cNvPr id="56" name="TextBox 31">
            <a:extLst>
              <a:ext uri="{FF2B5EF4-FFF2-40B4-BE49-F238E27FC236}">
                <a16:creationId xmlns:a16="http://schemas.microsoft.com/office/drawing/2014/main" id="{22427215-2805-A84C-AFA4-5DBFDE6BDF44}"/>
              </a:ext>
            </a:extLst>
          </p:cNvPr>
          <p:cNvSpPr txBox="1"/>
          <p:nvPr/>
        </p:nvSpPr>
        <p:spPr>
          <a:xfrm>
            <a:off x="952500" y="6333504"/>
            <a:ext cx="38100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Sales Transactions</a:t>
            </a:r>
          </a:p>
        </p:txBody>
      </p:sp>
      <p:grpSp>
        <p:nvGrpSpPr>
          <p:cNvPr id="57" name="Group 32">
            <a:extLst>
              <a:ext uri="{FF2B5EF4-FFF2-40B4-BE49-F238E27FC236}">
                <a16:creationId xmlns:a16="http://schemas.microsoft.com/office/drawing/2014/main" id="{9BCCDD0A-07F1-54D0-98D4-9906326F9D3B}"/>
              </a:ext>
            </a:extLst>
          </p:cNvPr>
          <p:cNvGrpSpPr/>
          <p:nvPr/>
        </p:nvGrpSpPr>
        <p:grpSpPr>
          <a:xfrm>
            <a:off x="4953000" y="6371604"/>
            <a:ext cx="3810000" cy="333375"/>
            <a:chOff x="0" y="0"/>
            <a:chExt cx="5080000" cy="444500"/>
          </a:xfrm>
        </p:grpSpPr>
        <p:sp>
          <p:nvSpPr>
            <p:cNvPr id="58" name="Freeform 33">
              <a:extLst>
                <a:ext uri="{FF2B5EF4-FFF2-40B4-BE49-F238E27FC236}">
                  <a16:creationId xmlns:a16="http://schemas.microsoft.com/office/drawing/2014/main" id="{E93DE15A-F77C-A2ED-1E39-F1BCCCBBB091}"/>
                </a:ext>
              </a:extLst>
            </p:cNvPr>
            <p:cNvSpPr/>
            <p:nvPr/>
          </p:nvSpPr>
          <p:spPr>
            <a:xfrm>
              <a:off x="0" y="0"/>
              <a:ext cx="5080000" cy="444500"/>
            </a:xfrm>
            <a:custGeom>
              <a:avLst/>
              <a:gdLst/>
              <a:ahLst/>
              <a:cxnLst/>
              <a:rect l="l" t="t" r="r" b="b"/>
              <a:pathLst>
                <a:path w="5080000" h="444500">
                  <a:moveTo>
                    <a:pt x="44450" y="0"/>
                  </a:moveTo>
                  <a:lnTo>
                    <a:pt x="5035550" y="0"/>
                  </a:lnTo>
                  <a:cubicBezTo>
                    <a:pt x="5060099" y="0"/>
                    <a:pt x="5080000" y="19901"/>
                    <a:pt x="5080000" y="44450"/>
                  </a:cubicBezTo>
                  <a:lnTo>
                    <a:pt x="5080000" y="400050"/>
                  </a:lnTo>
                  <a:cubicBezTo>
                    <a:pt x="5080000" y="424599"/>
                    <a:pt x="5060099" y="444500"/>
                    <a:pt x="5035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59" name="TextBox 34">
              <a:extLst>
                <a:ext uri="{FF2B5EF4-FFF2-40B4-BE49-F238E27FC236}">
                  <a16:creationId xmlns:a16="http://schemas.microsoft.com/office/drawing/2014/main" id="{682BC24F-C437-3794-BABA-E48ABC02EA4E}"/>
                </a:ext>
              </a:extLst>
            </p:cNvPr>
            <p:cNvSpPr txBox="1"/>
            <p:nvPr/>
          </p:nvSpPr>
          <p:spPr>
            <a:xfrm>
              <a:off x="0" y="-38100"/>
              <a:ext cx="5080000" cy="482600"/>
            </a:xfrm>
            <a:prstGeom prst="rect">
              <a:avLst/>
            </a:prstGeom>
          </p:spPr>
          <p:txBody>
            <a:bodyPr lIns="50800" tIns="50800" rIns="50800" bIns="50800" rtlCol="0" anchor="ctr"/>
            <a:lstStyle/>
            <a:p>
              <a:pPr algn="l">
                <a:lnSpc>
                  <a:spcPct val="150000"/>
                </a:lnSpc>
              </a:pPr>
              <a:endParaRPr sz="2800"/>
            </a:p>
          </p:txBody>
        </p:sp>
      </p:grpSp>
      <p:sp>
        <p:nvSpPr>
          <p:cNvPr id="60" name="TextBox 35">
            <a:extLst>
              <a:ext uri="{FF2B5EF4-FFF2-40B4-BE49-F238E27FC236}">
                <a16:creationId xmlns:a16="http://schemas.microsoft.com/office/drawing/2014/main" id="{738080E8-8FCA-7CBB-D103-7BC2CFF17262}"/>
              </a:ext>
            </a:extLst>
          </p:cNvPr>
          <p:cNvSpPr txBox="1"/>
          <p:nvPr/>
        </p:nvSpPr>
        <p:spPr>
          <a:xfrm>
            <a:off x="4953000" y="6333504"/>
            <a:ext cx="38100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Customer Master</a:t>
            </a:r>
          </a:p>
        </p:txBody>
      </p:sp>
      <p:sp>
        <p:nvSpPr>
          <p:cNvPr id="61" name="TextBox 36">
            <a:extLst>
              <a:ext uri="{FF2B5EF4-FFF2-40B4-BE49-F238E27FC236}">
                <a16:creationId xmlns:a16="http://schemas.microsoft.com/office/drawing/2014/main" id="{2948597E-B011-591A-F388-DB85FD52C573}"/>
              </a:ext>
            </a:extLst>
          </p:cNvPr>
          <p:cNvSpPr txBox="1"/>
          <p:nvPr/>
        </p:nvSpPr>
        <p:spPr>
          <a:xfrm>
            <a:off x="1047750" y="6819279"/>
            <a:ext cx="3714750" cy="1219821"/>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Customer ID = C001</a:t>
            </a:r>
          </a:p>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Customer ID = C002</a:t>
            </a:r>
          </a:p>
        </p:txBody>
      </p:sp>
      <p:sp>
        <p:nvSpPr>
          <p:cNvPr id="62" name="TextBox 37">
            <a:extLst>
              <a:ext uri="{FF2B5EF4-FFF2-40B4-BE49-F238E27FC236}">
                <a16:creationId xmlns:a16="http://schemas.microsoft.com/office/drawing/2014/main" id="{033385BB-7A33-17C9-18AE-61C328BA594C}"/>
              </a:ext>
            </a:extLst>
          </p:cNvPr>
          <p:cNvSpPr txBox="1"/>
          <p:nvPr/>
        </p:nvSpPr>
        <p:spPr>
          <a:xfrm>
            <a:off x="5048250" y="6819279"/>
            <a:ext cx="3714750" cy="1219821"/>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Customer ID = C001</a:t>
            </a:r>
          </a:p>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Customer ID = C002</a:t>
            </a:r>
          </a:p>
        </p:txBody>
      </p:sp>
    </p:spTree>
    <p:custDataLst>
      <p:tags r:id="rId1"/>
    </p:custDataLst>
    <p:extLst>
      <p:ext uri="{BB962C8B-B14F-4D97-AF65-F5344CB8AC3E}">
        <p14:creationId xmlns:p14="http://schemas.microsoft.com/office/powerpoint/2010/main" val="1035951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68B60E-5A15-522A-043B-FB640DAEDAA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36297E0-A91C-C5B6-3751-93ACDF27E12A}"/>
              </a:ext>
            </a:extLst>
          </p:cNvPr>
          <p:cNvSpPr/>
          <p:nvPr/>
        </p:nvSpPr>
        <p:spPr>
          <a:xfrm>
            <a:off x="0" y="1915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EG"/>
          </a:p>
        </p:txBody>
      </p:sp>
      <p:sp>
        <p:nvSpPr>
          <p:cNvPr id="9" name="Rectangle 8">
            <a:extLst>
              <a:ext uri="{FF2B5EF4-FFF2-40B4-BE49-F238E27FC236}">
                <a16:creationId xmlns:a16="http://schemas.microsoft.com/office/drawing/2014/main" id="{96D3C59F-53B0-2454-7811-F5A5510A0EA0}"/>
              </a:ext>
            </a:extLst>
          </p:cNvPr>
          <p:cNvSpPr/>
          <p:nvPr/>
        </p:nvSpPr>
        <p:spPr>
          <a:xfrm>
            <a:off x="9183291" y="3021807"/>
            <a:ext cx="7406019" cy="5579268"/>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ea typeface="Roboto Light" panose="02000000000000000000" pitchFamily="2" charset="0"/>
            </a:endParaRPr>
          </a:p>
        </p:txBody>
      </p:sp>
      <p:sp>
        <p:nvSpPr>
          <p:cNvPr id="26" name="Rectangle 25">
            <a:extLst>
              <a:ext uri="{FF2B5EF4-FFF2-40B4-BE49-F238E27FC236}">
                <a16:creationId xmlns:a16="http://schemas.microsoft.com/office/drawing/2014/main" id="{2D083AB9-7E13-9E53-841B-5DCE0DA80857}"/>
              </a:ext>
            </a:extLst>
          </p:cNvPr>
          <p:cNvSpPr/>
          <p:nvPr/>
        </p:nvSpPr>
        <p:spPr>
          <a:xfrm>
            <a:off x="1691641" y="1685925"/>
            <a:ext cx="7413071" cy="5579268"/>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ea typeface="Roboto Light" panose="02000000000000000000" pitchFamily="2" charset="0"/>
            </a:endParaRPr>
          </a:p>
        </p:txBody>
      </p:sp>
      <p:pic>
        <p:nvPicPr>
          <p:cNvPr id="4" name="Picture Placeholder 3">
            <a:extLst>
              <a:ext uri="{FF2B5EF4-FFF2-40B4-BE49-F238E27FC236}">
                <a16:creationId xmlns:a16="http://schemas.microsoft.com/office/drawing/2014/main" id="{A08FD9D1-0D57-ADBA-87CB-5AFD5AD22A9E}"/>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9B6E4F9D-517E-46E0-BEED-8CB1BBFD021F}"/>
              </a:ext>
            </a:extLst>
          </p:cNvPr>
          <p:cNvSpPr/>
          <p:nvPr/>
        </p:nvSpPr>
        <p:spPr>
          <a:xfrm>
            <a:off x="7426643" y="1676541"/>
            <a:ext cx="1675190" cy="144385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5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15CCFE76-8E89-9423-2829-03410761BFAA}"/>
              </a:ext>
            </a:extLst>
          </p:cNvPr>
          <p:cNvSpPr/>
          <p:nvPr/>
        </p:nvSpPr>
        <p:spPr>
          <a:xfrm>
            <a:off x="3939268" y="751350"/>
            <a:ext cx="15938381" cy="6858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4" name="Rectangle 33">
            <a:extLst>
              <a:ext uri="{FF2B5EF4-FFF2-40B4-BE49-F238E27FC236}">
                <a16:creationId xmlns:a16="http://schemas.microsoft.com/office/drawing/2014/main" id="{F04F120D-6331-8EFC-691D-900059F5E5F7}"/>
              </a:ext>
            </a:extLst>
          </p:cNvPr>
          <p:cNvSpPr/>
          <p:nvPr/>
        </p:nvSpPr>
        <p:spPr>
          <a:xfrm>
            <a:off x="1691641" y="7326584"/>
            <a:ext cx="7120985" cy="496867"/>
          </a:xfrm>
          <a:prstGeom prst="rect">
            <a:avLst/>
          </a:prstGeom>
          <a:noFill/>
        </p:spPr>
        <p:txBody>
          <a:bodyPr wrap="square">
            <a:spAutoFit/>
          </a:bodyPr>
          <a:lstStyle/>
          <a:p>
            <a:pPr>
              <a:lnSpc>
                <a:spcPct val="120000"/>
              </a:lnSpc>
            </a:pPr>
            <a:endParaRPr lang="en-US" sz="24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54B8FE9A-427B-3A2D-4740-76BF8709BD2A}"/>
              </a:ext>
            </a:extLst>
          </p:cNvPr>
          <p:cNvSpPr txBox="1"/>
          <p:nvPr/>
        </p:nvSpPr>
        <p:spPr>
          <a:xfrm>
            <a:off x="9452009" y="1410624"/>
            <a:ext cx="7137301" cy="1569660"/>
          </a:xfrm>
          <a:prstGeom prst="rect">
            <a:avLst/>
          </a:prstGeom>
          <a:noFill/>
        </p:spPr>
        <p:txBody>
          <a:bodyPr wrap="square" rtlCol="0">
            <a:spAutoFit/>
          </a:bodyPr>
          <a:lstStyle/>
          <a:p>
            <a:r>
              <a:rPr lang="en-US" sz="4800" b="1" dirty="0">
                <a:solidFill>
                  <a:srgbClr val="00B0F0"/>
                </a:solidFill>
                <a:latin typeface="Times New Roman"/>
                <a:ea typeface="Times New Roman"/>
                <a:cs typeface="Times New Roman"/>
                <a:sym typeface="Times New Roman"/>
              </a:rPr>
              <a:t>3. Creating Relationships between Tables</a:t>
            </a:r>
          </a:p>
        </p:txBody>
      </p:sp>
      <p:sp>
        <p:nvSpPr>
          <p:cNvPr id="42" name="TextBox 41">
            <a:extLst>
              <a:ext uri="{FF2B5EF4-FFF2-40B4-BE49-F238E27FC236}">
                <a16:creationId xmlns:a16="http://schemas.microsoft.com/office/drawing/2014/main" id="{8E029EDE-BC5B-6A41-E0ED-DE59B3B5FEF7}"/>
              </a:ext>
            </a:extLst>
          </p:cNvPr>
          <p:cNvSpPr txBox="1"/>
          <p:nvPr/>
        </p:nvSpPr>
        <p:spPr>
          <a:xfrm>
            <a:off x="7543076" y="1708996"/>
            <a:ext cx="1375722" cy="461665"/>
          </a:xfrm>
          <a:prstGeom prst="rect">
            <a:avLst/>
          </a:prstGeom>
          <a:noFill/>
        </p:spPr>
        <p:txBody>
          <a:bodyPr wrap="square" rtlCol="0">
            <a:spAutoFit/>
          </a:bodyPr>
          <a:lstStyle/>
          <a:p>
            <a:pPr algn="ctr"/>
            <a:r>
              <a:rPr lang="en-US" sz="2400" dirty="0">
                <a:solidFill>
                  <a:schemeClr val="bg1"/>
                </a:solidFill>
                <a:latin typeface="Times New Roman" panose="02020603050405020304" pitchFamily="18" charset="0"/>
                <a:cs typeface="Times New Roman" panose="02020603050405020304" pitchFamily="18" charset="0"/>
              </a:rPr>
              <a:t>Lecture</a:t>
            </a:r>
          </a:p>
        </p:txBody>
      </p:sp>
      <p:sp>
        <p:nvSpPr>
          <p:cNvPr id="43" name="TextBox 42">
            <a:extLst>
              <a:ext uri="{FF2B5EF4-FFF2-40B4-BE49-F238E27FC236}">
                <a16:creationId xmlns:a16="http://schemas.microsoft.com/office/drawing/2014/main" id="{9C751832-2BC9-2482-A15C-7B6304176418}"/>
              </a:ext>
            </a:extLst>
          </p:cNvPr>
          <p:cNvSpPr txBox="1"/>
          <p:nvPr/>
        </p:nvSpPr>
        <p:spPr>
          <a:xfrm>
            <a:off x="7584032" y="2031293"/>
            <a:ext cx="1413927" cy="1200329"/>
          </a:xfrm>
          <a:prstGeom prst="rect">
            <a:avLst/>
          </a:prstGeom>
          <a:noFill/>
        </p:spPr>
        <p:txBody>
          <a:bodyPr wrap="square" rtlCol="0">
            <a:spAutoFit/>
          </a:bodyPr>
          <a:lstStyle/>
          <a:p>
            <a:pPr algn="ctr"/>
            <a:r>
              <a:rPr lang="en-US" sz="7200" b="1" dirty="0">
                <a:solidFill>
                  <a:schemeClr val="bg1"/>
                </a:solidFill>
                <a:latin typeface="Times New Roman" panose="02020603050405020304" pitchFamily="18" charset="0"/>
                <a:cs typeface="Times New Roman" panose="02020603050405020304" pitchFamily="18" charset="0"/>
              </a:rPr>
              <a:t>03</a:t>
            </a:r>
            <a:endParaRPr lang="en-US" sz="21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8D08EF33-102F-CB0D-7EA4-6830BCBE5CAD}"/>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70647" y="119290"/>
            <a:ext cx="3457712" cy="1614515"/>
          </a:xfrm>
          <a:prstGeom prst="rect">
            <a:avLst/>
          </a:prstGeom>
        </p:spPr>
      </p:pic>
      <p:sp>
        <p:nvSpPr>
          <p:cNvPr id="14" name="TextBox 13">
            <a:extLst>
              <a:ext uri="{FF2B5EF4-FFF2-40B4-BE49-F238E27FC236}">
                <a16:creationId xmlns:a16="http://schemas.microsoft.com/office/drawing/2014/main" id="{9DC60736-DB1B-3EF5-95C2-129E8D31D717}"/>
              </a:ext>
            </a:extLst>
          </p:cNvPr>
          <p:cNvSpPr txBox="1"/>
          <p:nvPr/>
        </p:nvSpPr>
        <p:spPr>
          <a:xfrm>
            <a:off x="17559776" y="9886459"/>
            <a:ext cx="728224" cy="369332"/>
          </a:xfrm>
          <a:prstGeom prst="rect">
            <a:avLst/>
          </a:prstGeom>
          <a:noFill/>
        </p:spPr>
        <p:txBody>
          <a:bodyPr wrap="square" rtlCol="0">
            <a:spAutoFit/>
          </a:bodyPr>
          <a:lstStyle/>
          <a:p>
            <a:fld id="{1C176735-8790-2647-8A20-9BF96FB544F7}" type="slidenum">
              <a:rPr lang="en-EG" smtClean="0"/>
              <a:t>20</a:t>
            </a:fld>
            <a:endParaRPr lang="en-EG" dirty="0"/>
          </a:p>
        </p:txBody>
      </p:sp>
    </p:spTree>
    <p:extLst>
      <p:ext uri="{BB962C8B-B14F-4D97-AF65-F5344CB8AC3E}">
        <p14:creationId xmlns:p14="http://schemas.microsoft.com/office/powerpoint/2010/main" val="1419385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E4389-D3AB-9690-89A7-1B37226E0528}"/>
            </a:ext>
          </a:extLst>
        </p:cNvPr>
        <p:cNvGrpSpPr/>
        <p:nvPr/>
      </p:nvGrpSpPr>
      <p:grpSpPr>
        <a:xfrm>
          <a:off x="0" y="0"/>
          <a:ext cx="0" cy="0"/>
          <a:chOff x="0" y="0"/>
          <a:chExt cx="0" cy="0"/>
        </a:xfrm>
      </p:grpSpPr>
      <p:sp>
        <p:nvSpPr>
          <p:cNvPr id="25" name="Freeform 2">
            <a:extLst>
              <a:ext uri="{FF2B5EF4-FFF2-40B4-BE49-F238E27FC236}">
                <a16:creationId xmlns:a16="http://schemas.microsoft.com/office/drawing/2014/main" id="{533B0D7C-3F0A-1F25-592C-B59C8EC851EE}"/>
              </a:ext>
            </a:extLst>
          </p:cNvPr>
          <p:cNvSpPr/>
          <p:nvPr/>
        </p:nvSpPr>
        <p:spPr>
          <a:xfrm>
            <a:off x="0" y="31154"/>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a:p>
        </p:txBody>
      </p:sp>
      <p:pic>
        <p:nvPicPr>
          <p:cNvPr id="4" name="Graphic 21">
            <a:extLst>
              <a:ext uri="{FF2B5EF4-FFF2-40B4-BE49-F238E27FC236}">
                <a16:creationId xmlns:a16="http://schemas.microsoft.com/office/drawing/2014/main" id="{5D233BDD-0C09-DD00-142D-A8B5CD8B0D70}"/>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7E3C2F98-F2D2-9E2A-2969-A3F0BB7F18C7}"/>
              </a:ext>
            </a:extLst>
          </p:cNvPr>
          <p:cNvSpPr txBox="1"/>
          <p:nvPr/>
        </p:nvSpPr>
        <p:spPr>
          <a:xfrm>
            <a:off x="17129760" y="9886460"/>
            <a:ext cx="811016" cy="369386"/>
          </a:xfrm>
          <a:prstGeom prst="rect">
            <a:avLst/>
          </a:prstGeom>
          <a:noFill/>
        </p:spPr>
        <p:txBody>
          <a:bodyPr wrap="square" rtlCol="0">
            <a:spAutoFit/>
          </a:bodyPr>
          <a:lstStyle/>
          <a:p>
            <a:fld id="{1C176735-8790-2647-8A20-9BF96FB544F7}" type="slidenum">
              <a:rPr lang="en-EG" smtClean="0"/>
              <a:t>21</a:t>
            </a:fld>
            <a:endParaRPr lang="en-EG" dirty="0"/>
          </a:p>
        </p:txBody>
      </p:sp>
      <p:sp>
        <p:nvSpPr>
          <p:cNvPr id="64" name="TextBox 5">
            <a:extLst>
              <a:ext uri="{FF2B5EF4-FFF2-40B4-BE49-F238E27FC236}">
                <a16:creationId xmlns:a16="http://schemas.microsoft.com/office/drawing/2014/main" id="{D9BBA3B7-0301-F213-44F3-7AF483D85473}"/>
              </a:ext>
            </a:extLst>
          </p:cNvPr>
          <p:cNvSpPr txBox="1"/>
          <p:nvPr/>
        </p:nvSpPr>
        <p:spPr>
          <a:xfrm>
            <a:off x="952500" y="721388"/>
            <a:ext cx="12521154" cy="795089"/>
          </a:xfrm>
          <a:prstGeom prst="rect">
            <a:avLst/>
          </a:prstGeom>
        </p:spPr>
        <p:txBody>
          <a:bodyPr wrap="square"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Types of Relationships</a:t>
            </a:r>
          </a:p>
        </p:txBody>
      </p:sp>
      <p:sp>
        <p:nvSpPr>
          <p:cNvPr id="83" name="TextBox 32">
            <a:extLst>
              <a:ext uri="{FF2B5EF4-FFF2-40B4-BE49-F238E27FC236}">
                <a16:creationId xmlns:a16="http://schemas.microsoft.com/office/drawing/2014/main" id="{36EB44A4-FD33-00E9-15A9-A3BDA553E94F}"/>
              </a:ext>
            </a:extLst>
          </p:cNvPr>
          <p:cNvSpPr txBox="1"/>
          <p:nvPr/>
        </p:nvSpPr>
        <p:spPr>
          <a:xfrm>
            <a:off x="746760" y="2073945"/>
            <a:ext cx="16383000" cy="1219821"/>
          </a:xfrm>
          <a:prstGeom prst="rect">
            <a:avLst/>
          </a:prstGeom>
        </p:spPr>
        <p:txBody>
          <a:bodyPr lIns="0" tIns="0" rIns="0" bIns="0" rtlCol="0" anchor="t">
            <a:spAutoFit/>
          </a:bodyPr>
          <a:lstStyle/>
          <a:p>
            <a:pPr lvl="0">
              <a:lnSpc>
                <a:spcPct val="150000"/>
              </a:lnSpc>
              <a:spcBef>
                <a:spcPct val="0"/>
              </a:spcBef>
            </a:pPr>
            <a:r>
              <a:rPr lang="en-US" sz="2800" dirty="0">
                <a:solidFill>
                  <a:srgbClr val="4A4A4A"/>
                </a:solidFill>
                <a:latin typeface="Alexandria"/>
                <a:ea typeface="Alexandria"/>
                <a:cs typeface="Alexandria"/>
                <a:sym typeface="Alexandria"/>
              </a:rPr>
              <a:t>Relationships connect tables based on common fields (keys) and enable data to flow between tables for accurate analysis and reporting.</a:t>
            </a:r>
          </a:p>
        </p:txBody>
      </p:sp>
      <p:sp>
        <p:nvSpPr>
          <p:cNvPr id="31" name="TextBox 30">
            <a:extLst>
              <a:ext uri="{FF2B5EF4-FFF2-40B4-BE49-F238E27FC236}">
                <a16:creationId xmlns:a16="http://schemas.microsoft.com/office/drawing/2014/main" id="{19BABCC1-E519-3ED3-6DA0-4570DB94026E}"/>
              </a:ext>
            </a:extLst>
          </p:cNvPr>
          <p:cNvSpPr txBox="1"/>
          <p:nvPr/>
        </p:nvSpPr>
        <p:spPr>
          <a:xfrm>
            <a:off x="-1499616" y="3694176"/>
            <a:ext cx="184731" cy="369332"/>
          </a:xfrm>
          <a:prstGeom prst="rect">
            <a:avLst/>
          </a:prstGeom>
          <a:noFill/>
        </p:spPr>
        <p:txBody>
          <a:bodyPr wrap="none" rtlCol="0">
            <a:spAutoFit/>
          </a:bodyPr>
          <a:lstStyle/>
          <a:p>
            <a:endParaRPr lang="en-EG" dirty="0"/>
          </a:p>
        </p:txBody>
      </p:sp>
      <p:sp>
        <p:nvSpPr>
          <p:cNvPr id="2" name="TextBox 8">
            <a:extLst>
              <a:ext uri="{FF2B5EF4-FFF2-40B4-BE49-F238E27FC236}">
                <a16:creationId xmlns:a16="http://schemas.microsoft.com/office/drawing/2014/main" id="{1EF3AEB7-69D2-4274-3050-39E6C2DC1C50}"/>
              </a:ext>
            </a:extLst>
          </p:cNvPr>
          <p:cNvSpPr txBox="1"/>
          <p:nvPr/>
        </p:nvSpPr>
        <p:spPr>
          <a:xfrm>
            <a:off x="677106" y="3387414"/>
            <a:ext cx="5715000" cy="573490"/>
          </a:xfrm>
          <a:prstGeom prst="rect">
            <a:avLst/>
          </a:prstGeom>
        </p:spPr>
        <p:txBody>
          <a:bodyPr lIns="0" tIns="0" rIns="0" bIns="0" rtlCol="0" anchor="t">
            <a:spAutoFit/>
          </a:bodyPr>
          <a:lstStyle/>
          <a:p>
            <a:pPr marL="0" lvl="0" indent="0" algn="l">
              <a:lnSpc>
                <a:spcPct val="150000"/>
              </a:lnSpc>
              <a:spcBef>
                <a:spcPct val="0"/>
              </a:spcBef>
            </a:pPr>
            <a:r>
              <a:rPr lang="en-US" sz="2800" b="1" u="none" strike="noStrike" dirty="0">
                <a:solidFill>
                  <a:srgbClr val="1A1A2E"/>
                </a:solidFill>
                <a:latin typeface="Alexandria Bold"/>
                <a:ea typeface="Alexandria Bold"/>
                <a:cs typeface="Alexandria Bold"/>
                <a:sym typeface="Alexandria Bold"/>
              </a:rPr>
              <a:t>Types:</a:t>
            </a:r>
          </a:p>
        </p:txBody>
      </p:sp>
      <p:graphicFrame>
        <p:nvGraphicFramePr>
          <p:cNvPr id="26" name="Table 25">
            <a:extLst>
              <a:ext uri="{FF2B5EF4-FFF2-40B4-BE49-F238E27FC236}">
                <a16:creationId xmlns:a16="http://schemas.microsoft.com/office/drawing/2014/main" id="{6B97830E-9A67-0DA2-DEBE-3A57F4B72B5B}"/>
              </a:ext>
            </a:extLst>
          </p:cNvPr>
          <p:cNvGraphicFramePr>
            <a:graphicFrameLocks noGrp="1"/>
          </p:cNvGraphicFramePr>
          <p:nvPr>
            <p:extLst>
              <p:ext uri="{D42A27DB-BD31-4B8C-83A1-F6EECF244321}">
                <p14:modId xmlns:p14="http://schemas.microsoft.com/office/powerpoint/2010/main" val="417233671"/>
              </p:ext>
            </p:extLst>
          </p:nvPr>
        </p:nvGraphicFramePr>
        <p:xfrm>
          <a:off x="860378" y="4364546"/>
          <a:ext cx="15675022" cy="5424400"/>
        </p:xfrm>
        <a:graphic>
          <a:graphicData uri="http://schemas.openxmlformats.org/drawingml/2006/table">
            <a:tbl>
              <a:tblPr firstRow="1">
                <a:tableStyleId>{FABFCF23-3B69-468F-B69F-88F6DE6A72F2}</a:tableStyleId>
              </a:tblPr>
              <a:tblGrid>
                <a:gridCol w="2410276">
                  <a:extLst>
                    <a:ext uri="{9D8B030D-6E8A-4147-A177-3AD203B41FA5}">
                      <a16:colId xmlns:a16="http://schemas.microsoft.com/office/drawing/2014/main" val="4006673286"/>
                    </a:ext>
                  </a:extLst>
                </a:gridCol>
                <a:gridCol w="6101946">
                  <a:extLst>
                    <a:ext uri="{9D8B030D-6E8A-4147-A177-3AD203B41FA5}">
                      <a16:colId xmlns:a16="http://schemas.microsoft.com/office/drawing/2014/main" val="1808567832"/>
                    </a:ext>
                  </a:extLst>
                </a:gridCol>
                <a:gridCol w="7162800">
                  <a:extLst>
                    <a:ext uri="{9D8B030D-6E8A-4147-A177-3AD203B41FA5}">
                      <a16:colId xmlns:a16="http://schemas.microsoft.com/office/drawing/2014/main" val="3824176622"/>
                    </a:ext>
                  </a:extLst>
                </a:gridCol>
              </a:tblGrid>
              <a:tr h="374932">
                <a:tc>
                  <a:txBody>
                    <a:bodyPr/>
                    <a:lstStyle/>
                    <a:p>
                      <a:pPr>
                        <a:buNone/>
                      </a:pPr>
                      <a:r>
                        <a:rPr lang="en-EG" sz="2400" kern="1200" dirty="0">
                          <a:solidFill>
                            <a:srgbClr val="4A4A4A"/>
                          </a:solidFill>
                          <a:latin typeface="Alexandria"/>
                          <a:cs typeface="Alexandria"/>
                        </a:rPr>
                        <a:t>Relationship Type</a:t>
                      </a:r>
                    </a:p>
                  </a:txBody>
                  <a:tcPr marL="100428" marR="100428" marT="66952" marB="66952" anchor="ctr">
                    <a:solidFill>
                      <a:srgbClr val="49B7F0"/>
                    </a:solidFill>
                  </a:tcPr>
                </a:tc>
                <a:tc>
                  <a:txBody>
                    <a:bodyPr/>
                    <a:lstStyle/>
                    <a:p>
                      <a:pPr>
                        <a:buNone/>
                      </a:pPr>
                      <a:r>
                        <a:rPr lang="en-EG" sz="2400" kern="1200" dirty="0">
                          <a:solidFill>
                            <a:srgbClr val="4A4A4A"/>
                          </a:solidFill>
                          <a:latin typeface="Alexandria"/>
                          <a:cs typeface="Alexandria"/>
                        </a:rPr>
                        <a:t>Description</a:t>
                      </a:r>
                    </a:p>
                  </a:txBody>
                  <a:tcPr marL="100428" marR="100428" marT="66952" marB="66952" anchor="ctr">
                    <a:solidFill>
                      <a:srgbClr val="49B7F0"/>
                    </a:solidFill>
                  </a:tcPr>
                </a:tc>
                <a:tc>
                  <a:txBody>
                    <a:bodyPr/>
                    <a:lstStyle/>
                    <a:p>
                      <a:pPr>
                        <a:buNone/>
                      </a:pPr>
                      <a:r>
                        <a:rPr lang="en-EG" sz="2400" kern="1200" dirty="0">
                          <a:solidFill>
                            <a:srgbClr val="4A4A4A"/>
                          </a:solidFill>
                          <a:latin typeface="Alexandria"/>
                          <a:cs typeface="Alexandria"/>
                        </a:rPr>
                        <a:t>Example</a:t>
                      </a:r>
                    </a:p>
                  </a:txBody>
                  <a:tcPr marL="100428" marR="100428" marT="66952" marB="66952" anchor="ctr">
                    <a:solidFill>
                      <a:srgbClr val="49B7F0"/>
                    </a:solidFill>
                  </a:tcPr>
                </a:tc>
                <a:extLst>
                  <a:ext uri="{0D108BD9-81ED-4DB2-BD59-A6C34878D82A}">
                    <a16:rowId xmlns:a16="http://schemas.microsoft.com/office/drawing/2014/main" val="465058646"/>
                  </a:ext>
                </a:extLst>
              </a:tr>
              <a:tr h="856987">
                <a:tc>
                  <a:txBody>
                    <a:bodyPr/>
                    <a:lstStyle/>
                    <a:p>
                      <a:pPr>
                        <a:buNone/>
                      </a:pPr>
                      <a:r>
                        <a:rPr lang="en-EG" sz="2400" kern="1200" dirty="0">
                          <a:solidFill>
                            <a:srgbClr val="4A4A4A"/>
                          </a:solidFill>
                          <a:latin typeface="Alexandria"/>
                          <a:cs typeface="Alexandria"/>
                        </a:rPr>
                        <a:t>One-to-One (1:1)</a:t>
                      </a:r>
                    </a:p>
                  </a:txBody>
                  <a:tcPr marL="100428" marR="100428" marT="66952" marB="66952" anchor="ctr"/>
                </a:tc>
                <a:tc>
                  <a:txBody>
                    <a:bodyPr/>
                    <a:lstStyle/>
                    <a:p>
                      <a:pPr>
                        <a:buNone/>
                      </a:pPr>
                      <a:r>
                        <a:rPr lang="en-EG" sz="2400" kern="1200" dirty="0">
                          <a:solidFill>
                            <a:srgbClr val="4A4A4A"/>
                          </a:solidFill>
                          <a:latin typeface="Alexandria"/>
                          <a:cs typeface="Alexandria"/>
                        </a:rPr>
                        <a:t>Each record in Table A matches exactly one record in Table B.</a:t>
                      </a:r>
                    </a:p>
                  </a:txBody>
                  <a:tcPr marL="100428" marR="100428" marT="66952" marB="66952" anchor="ctr"/>
                </a:tc>
                <a:tc>
                  <a:txBody>
                    <a:bodyPr/>
                    <a:lstStyle/>
                    <a:p>
                      <a:pPr>
                        <a:buNone/>
                      </a:pPr>
                      <a:r>
                        <a:rPr lang="en-EG" sz="2400" kern="1200">
                          <a:solidFill>
                            <a:srgbClr val="4A4A4A"/>
                          </a:solidFill>
                          <a:latin typeface="Alexandria"/>
                          <a:cs typeface="Alexandria"/>
                        </a:rPr>
                        <a:t>Employee Table ↔ Employee Details Table</a:t>
                      </a:r>
                    </a:p>
                  </a:txBody>
                  <a:tcPr marL="100428" marR="100428" marT="66952" marB="66952" anchor="ctr"/>
                </a:tc>
                <a:extLst>
                  <a:ext uri="{0D108BD9-81ED-4DB2-BD59-A6C34878D82A}">
                    <a16:rowId xmlns:a16="http://schemas.microsoft.com/office/drawing/2014/main" val="2978817425"/>
                  </a:ext>
                </a:extLst>
              </a:tr>
              <a:tr h="1098015">
                <a:tc>
                  <a:txBody>
                    <a:bodyPr/>
                    <a:lstStyle/>
                    <a:p>
                      <a:pPr>
                        <a:buNone/>
                      </a:pPr>
                      <a:r>
                        <a:rPr lang="en-EG" sz="2400" kern="1200" dirty="0">
                          <a:solidFill>
                            <a:srgbClr val="4A4A4A"/>
                          </a:solidFill>
                          <a:latin typeface="Alexandria"/>
                          <a:cs typeface="Alexandria"/>
                        </a:rPr>
                        <a:t>One-to-Many (1:*)</a:t>
                      </a:r>
                    </a:p>
                  </a:txBody>
                  <a:tcPr marL="100428" marR="100428" marT="66952" marB="66952" anchor="ctr"/>
                </a:tc>
                <a:tc>
                  <a:txBody>
                    <a:bodyPr/>
                    <a:lstStyle/>
                    <a:p>
                      <a:pPr>
                        <a:buNone/>
                      </a:pPr>
                      <a:r>
                        <a:rPr lang="en-EG" sz="2400" kern="1200" dirty="0">
                          <a:solidFill>
                            <a:srgbClr val="4A4A4A"/>
                          </a:solidFill>
                          <a:latin typeface="Alexandria"/>
                          <a:cs typeface="Alexandria"/>
                        </a:rPr>
                        <a:t>One record in Table A can relate to many records in Table B. Most common relationship type.</a:t>
                      </a:r>
                    </a:p>
                  </a:txBody>
                  <a:tcPr marL="100428" marR="100428" marT="66952" marB="66952" anchor="ctr"/>
                </a:tc>
                <a:tc>
                  <a:txBody>
                    <a:bodyPr/>
                    <a:lstStyle/>
                    <a:p>
                      <a:pPr>
                        <a:buNone/>
                      </a:pPr>
                      <a:r>
                        <a:rPr lang="en-EG" sz="2400" kern="1200">
                          <a:solidFill>
                            <a:srgbClr val="4A4A4A"/>
                          </a:solidFill>
                          <a:latin typeface="Alexandria"/>
                          <a:cs typeface="Alexandria"/>
                        </a:rPr>
                        <a:t>Customers → Orders</a:t>
                      </a:r>
                    </a:p>
                  </a:txBody>
                  <a:tcPr marL="100428" marR="100428" marT="66952" marB="66952" anchor="ctr"/>
                </a:tc>
                <a:extLst>
                  <a:ext uri="{0D108BD9-81ED-4DB2-BD59-A6C34878D82A}">
                    <a16:rowId xmlns:a16="http://schemas.microsoft.com/office/drawing/2014/main" val="1786264690"/>
                  </a:ext>
                </a:extLst>
              </a:tr>
              <a:tr h="1098015">
                <a:tc>
                  <a:txBody>
                    <a:bodyPr/>
                    <a:lstStyle/>
                    <a:p>
                      <a:pPr>
                        <a:buNone/>
                      </a:pPr>
                      <a:r>
                        <a:rPr lang="en-EG" sz="2400" kern="1200">
                          <a:solidFill>
                            <a:srgbClr val="4A4A4A"/>
                          </a:solidFill>
                          <a:latin typeface="Alexandria"/>
                          <a:cs typeface="Alexandria"/>
                        </a:rPr>
                        <a:t>Many-to-One (*:1)</a:t>
                      </a:r>
                    </a:p>
                  </a:txBody>
                  <a:tcPr marL="100428" marR="100428" marT="66952" marB="66952" anchor="ctr"/>
                </a:tc>
                <a:tc>
                  <a:txBody>
                    <a:bodyPr/>
                    <a:lstStyle/>
                    <a:p>
                      <a:pPr>
                        <a:buNone/>
                      </a:pPr>
                      <a:r>
                        <a:rPr lang="en-EG" sz="2400" kern="1200" dirty="0">
                          <a:solidFill>
                            <a:srgbClr val="4A4A4A"/>
                          </a:solidFill>
                          <a:latin typeface="Alexandria"/>
                          <a:cs typeface="Alexandria"/>
                        </a:rPr>
                        <a:t>The reverse view of One-to-Many. Many records in one table relate to a single record in another table.</a:t>
                      </a:r>
                    </a:p>
                  </a:txBody>
                  <a:tcPr marL="100428" marR="100428" marT="66952" marB="66952" anchor="ctr"/>
                </a:tc>
                <a:tc>
                  <a:txBody>
                    <a:bodyPr/>
                    <a:lstStyle/>
                    <a:p>
                      <a:pPr>
                        <a:buNone/>
                      </a:pPr>
                      <a:r>
                        <a:rPr lang="en-EG" sz="2400" kern="1200">
                          <a:solidFill>
                            <a:srgbClr val="4A4A4A"/>
                          </a:solidFill>
                          <a:latin typeface="Alexandria"/>
                          <a:cs typeface="Alexandria"/>
                        </a:rPr>
                        <a:t>Orders → Customers</a:t>
                      </a:r>
                    </a:p>
                  </a:txBody>
                  <a:tcPr marL="100428" marR="100428" marT="66952" marB="66952" anchor="ctr"/>
                </a:tc>
                <a:extLst>
                  <a:ext uri="{0D108BD9-81ED-4DB2-BD59-A6C34878D82A}">
                    <a16:rowId xmlns:a16="http://schemas.microsoft.com/office/drawing/2014/main" val="2108110814"/>
                  </a:ext>
                </a:extLst>
              </a:tr>
              <a:tr h="1098015">
                <a:tc>
                  <a:txBody>
                    <a:bodyPr/>
                    <a:lstStyle/>
                    <a:p>
                      <a:pPr>
                        <a:buNone/>
                      </a:pPr>
                      <a:r>
                        <a:rPr lang="en-EG" sz="2400" kern="1200">
                          <a:solidFill>
                            <a:srgbClr val="4A4A4A"/>
                          </a:solidFill>
                          <a:latin typeface="Alexandria"/>
                          <a:cs typeface="Alexandria"/>
                        </a:rPr>
                        <a:t>Many-to-Many (:)</a:t>
                      </a:r>
                    </a:p>
                  </a:txBody>
                  <a:tcPr marL="100428" marR="100428" marT="66952" marB="66952" anchor="ctr"/>
                </a:tc>
                <a:tc>
                  <a:txBody>
                    <a:bodyPr/>
                    <a:lstStyle/>
                    <a:p>
                      <a:pPr>
                        <a:buNone/>
                      </a:pPr>
                      <a:r>
                        <a:rPr lang="en-EG" sz="2400" kern="1200" dirty="0">
                          <a:solidFill>
                            <a:srgbClr val="4A4A4A"/>
                          </a:solidFill>
                          <a:latin typeface="Alexandria"/>
                          <a:cs typeface="Alexandria"/>
                        </a:rPr>
                        <a:t>Multiple records in both tables can relate to each other. Often requires careful modeling.</a:t>
                      </a:r>
                    </a:p>
                  </a:txBody>
                  <a:tcPr marL="100428" marR="100428" marT="66952" marB="66952" anchor="ctr"/>
                </a:tc>
                <a:tc>
                  <a:txBody>
                    <a:bodyPr/>
                    <a:lstStyle/>
                    <a:p>
                      <a:pPr>
                        <a:buNone/>
                      </a:pPr>
                      <a:r>
                        <a:rPr lang="en-EG" sz="2400" kern="1200" dirty="0">
                          <a:solidFill>
                            <a:srgbClr val="4A4A4A"/>
                          </a:solidFill>
                          <a:latin typeface="Alexandria"/>
                          <a:cs typeface="Alexandria"/>
                        </a:rPr>
                        <a:t>Students ↔ Courses</a:t>
                      </a:r>
                    </a:p>
                  </a:txBody>
                  <a:tcPr marL="100428" marR="100428" marT="66952" marB="66952" anchor="ctr"/>
                </a:tc>
                <a:extLst>
                  <a:ext uri="{0D108BD9-81ED-4DB2-BD59-A6C34878D82A}">
                    <a16:rowId xmlns:a16="http://schemas.microsoft.com/office/drawing/2014/main" val="1987158859"/>
                  </a:ext>
                </a:extLst>
              </a:tr>
            </a:tbl>
          </a:graphicData>
        </a:graphic>
      </p:graphicFrame>
    </p:spTree>
    <p:custDataLst>
      <p:tags r:id="rId1"/>
    </p:custDataLst>
    <p:extLst>
      <p:ext uri="{BB962C8B-B14F-4D97-AF65-F5344CB8AC3E}">
        <p14:creationId xmlns:p14="http://schemas.microsoft.com/office/powerpoint/2010/main" val="24044556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81A0DC-BFAC-269E-0458-C0CB7DAAE8BD}"/>
            </a:ext>
          </a:extLst>
        </p:cNvPr>
        <p:cNvGrpSpPr/>
        <p:nvPr/>
      </p:nvGrpSpPr>
      <p:grpSpPr>
        <a:xfrm>
          <a:off x="0" y="0"/>
          <a:ext cx="0" cy="0"/>
          <a:chOff x="0" y="0"/>
          <a:chExt cx="0" cy="0"/>
        </a:xfrm>
      </p:grpSpPr>
      <p:sp>
        <p:nvSpPr>
          <p:cNvPr id="25" name="Freeform 2">
            <a:extLst>
              <a:ext uri="{FF2B5EF4-FFF2-40B4-BE49-F238E27FC236}">
                <a16:creationId xmlns:a16="http://schemas.microsoft.com/office/drawing/2014/main" id="{71921708-0D20-9980-78F7-AD3FA0525343}"/>
              </a:ext>
            </a:extLst>
          </p:cNvPr>
          <p:cNvSpPr/>
          <p:nvPr/>
        </p:nvSpPr>
        <p:spPr>
          <a:xfrm>
            <a:off x="0" y="31154"/>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a:p>
        </p:txBody>
      </p:sp>
      <p:pic>
        <p:nvPicPr>
          <p:cNvPr id="4" name="Graphic 21">
            <a:extLst>
              <a:ext uri="{FF2B5EF4-FFF2-40B4-BE49-F238E27FC236}">
                <a16:creationId xmlns:a16="http://schemas.microsoft.com/office/drawing/2014/main" id="{9B363D0D-6654-3D3F-4648-3E992277D6FC}"/>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837F04B2-18E5-77A7-866D-02B571A5E8DC}"/>
              </a:ext>
            </a:extLst>
          </p:cNvPr>
          <p:cNvSpPr txBox="1"/>
          <p:nvPr/>
        </p:nvSpPr>
        <p:spPr>
          <a:xfrm>
            <a:off x="17559776" y="9886460"/>
            <a:ext cx="416212" cy="369332"/>
          </a:xfrm>
          <a:prstGeom prst="rect">
            <a:avLst/>
          </a:prstGeom>
          <a:noFill/>
        </p:spPr>
        <p:txBody>
          <a:bodyPr wrap="square" rtlCol="0">
            <a:spAutoFit/>
          </a:bodyPr>
          <a:lstStyle/>
          <a:p>
            <a:fld id="{1C176735-8790-2647-8A20-9BF96FB544F7}" type="slidenum">
              <a:rPr lang="en-EG" smtClean="0"/>
              <a:t>22</a:t>
            </a:fld>
            <a:endParaRPr lang="en-EG" dirty="0"/>
          </a:p>
        </p:txBody>
      </p:sp>
      <p:sp>
        <p:nvSpPr>
          <p:cNvPr id="64" name="TextBox 5">
            <a:extLst>
              <a:ext uri="{FF2B5EF4-FFF2-40B4-BE49-F238E27FC236}">
                <a16:creationId xmlns:a16="http://schemas.microsoft.com/office/drawing/2014/main" id="{3117BFAC-BB5F-0BFC-76CE-D960EFA7454A}"/>
              </a:ext>
            </a:extLst>
          </p:cNvPr>
          <p:cNvSpPr txBox="1"/>
          <p:nvPr/>
        </p:nvSpPr>
        <p:spPr>
          <a:xfrm>
            <a:off x="952500" y="721388"/>
            <a:ext cx="12521154" cy="795089"/>
          </a:xfrm>
          <a:prstGeom prst="rect">
            <a:avLst/>
          </a:prstGeom>
        </p:spPr>
        <p:txBody>
          <a:bodyPr wrap="square"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One-to-Many Relationships</a:t>
            </a:r>
          </a:p>
        </p:txBody>
      </p:sp>
      <p:sp>
        <p:nvSpPr>
          <p:cNvPr id="65" name="TextBox 6">
            <a:extLst>
              <a:ext uri="{FF2B5EF4-FFF2-40B4-BE49-F238E27FC236}">
                <a16:creationId xmlns:a16="http://schemas.microsoft.com/office/drawing/2014/main" id="{706D0232-63AF-9401-3DA8-232196D04217}"/>
              </a:ext>
            </a:extLst>
          </p:cNvPr>
          <p:cNvSpPr txBox="1"/>
          <p:nvPr/>
        </p:nvSpPr>
        <p:spPr>
          <a:xfrm>
            <a:off x="860378" y="1562100"/>
            <a:ext cx="13335000" cy="397545"/>
          </a:xfrm>
          <a:prstGeom prst="rect">
            <a:avLst/>
          </a:prstGeom>
        </p:spPr>
        <p:txBody>
          <a:bodyPr lIns="0" tIns="0" rIns="0" bIns="0" rtlCol="0" anchor="t">
            <a:spAutoFit/>
          </a:bodyPr>
          <a:lstStyle/>
          <a:p>
            <a:pPr lvl="0">
              <a:lnSpc>
                <a:spcPts val="3079"/>
              </a:lnSpc>
              <a:spcBef>
                <a:spcPct val="0"/>
              </a:spcBef>
            </a:pPr>
            <a:r>
              <a:rPr lang="en-US" sz="2800" dirty="0">
                <a:solidFill>
                  <a:srgbClr val="00ADEE"/>
                </a:solidFill>
                <a:latin typeface="Alexandria"/>
                <a:ea typeface="Alexandria"/>
                <a:cs typeface="Alexandria"/>
                <a:sym typeface="Alexandria"/>
              </a:rPr>
              <a:t>The Most Common Power BI Relationship</a:t>
            </a:r>
          </a:p>
        </p:txBody>
      </p:sp>
      <p:sp>
        <p:nvSpPr>
          <p:cNvPr id="83" name="TextBox 32">
            <a:extLst>
              <a:ext uri="{FF2B5EF4-FFF2-40B4-BE49-F238E27FC236}">
                <a16:creationId xmlns:a16="http://schemas.microsoft.com/office/drawing/2014/main" id="{0947CF46-B2BC-6628-C874-599A0143BF14}"/>
              </a:ext>
            </a:extLst>
          </p:cNvPr>
          <p:cNvSpPr txBox="1"/>
          <p:nvPr/>
        </p:nvSpPr>
        <p:spPr>
          <a:xfrm>
            <a:off x="746760" y="2073945"/>
            <a:ext cx="16383000" cy="1219821"/>
          </a:xfrm>
          <a:prstGeom prst="rect">
            <a:avLst/>
          </a:prstGeom>
        </p:spPr>
        <p:txBody>
          <a:bodyPr lIns="0" tIns="0" rIns="0" bIns="0" rtlCol="0" anchor="t">
            <a:spAutoFit/>
          </a:bodyPr>
          <a:lstStyle/>
          <a:p>
            <a:pPr lvl="0">
              <a:lnSpc>
                <a:spcPct val="150000"/>
              </a:lnSpc>
              <a:spcBef>
                <a:spcPct val="0"/>
              </a:spcBef>
            </a:pPr>
            <a:r>
              <a:rPr lang="en-US" sz="2800" dirty="0">
                <a:solidFill>
                  <a:srgbClr val="4A4A4A"/>
                </a:solidFill>
                <a:latin typeface="Alexandria"/>
                <a:ea typeface="Alexandria"/>
                <a:cs typeface="Alexandria"/>
                <a:sym typeface="Alexandria"/>
              </a:rPr>
              <a:t>A one-to-many relationship means one record in a dimension table can relate to many records in a fact table.</a:t>
            </a:r>
          </a:p>
        </p:txBody>
      </p:sp>
      <p:sp>
        <p:nvSpPr>
          <p:cNvPr id="31" name="TextBox 30">
            <a:extLst>
              <a:ext uri="{FF2B5EF4-FFF2-40B4-BE49-F238E27FC236}">
                <a16:creationId xmlns:a16="http://schemas.microsoft.com/office/drawing/2014/main" id="{110A8E05-C6B2-8B36-1C47-41C675621CD8}"/>
              </a:ext>
            </a:extLst>
          </p:cNvPr>
          <p:cNvSpPr txBox="1"/>
          <p:nvPr/>
        </p:nvSpPr>
        <p:spPr>
          <a:xfrm>
            <a:off x="-1499616" y="3694176"/>
            <a:ext cx="184731" cy="369332"/>
          </a:xfrm>
          <a:prstGeom prst="rect">
            <a:avLst/>
          </a:prstGeom>
          <a:noFill/>
        </p:spPr>
        <p:txBody>
          <a:bodyPr wrap="none" rtlCol="0">
            <a:spAutoFit/>
          </a:bodyPr>
          <a:lstStyle/>
          <a:p>
            <a:endParaRPr lang="en-EG" dirty="0"/>
          </a:p>
        </p:txBody>
      </p:sp>
      <p:sp>
        <p:nvSpPr>
          <p:cNvPr id="2" name="TextBox 8">
            <a:extLst>
              <a:ext uri="{FF2B5EF4-FFF2-40B4-BE49-F238E27FC236}">
                <a16:creationId xmlns:a16="http://schemas.microsoft.com/office/drawing/2014/main" id="{85877514-2B3A-C6C6-D60D-88194F22B362}"/>
              </a:ext>
            </a:extLst>
          </p:cNvPr>
          <p:cNvSpPr txBox="1"/>
          <p:nvPr/>
        </p:nvSpPr>
        <p:spPr>
          <a:xfrm>
            <a:off x="513500" y="3414346"/>
            <a:ext cx="5715000" cy="573490"/>
          </a:xfrm>
          <a:prstGeom prst="rect">
            <a:avLst/>
          </a:prstGeom>
        </p:spPr>
        <p:txBody>
          <a:bodyPr lIns="0" tIns="0" rIns="0" bIns="0" rtlCol="0" anchor="t">
            <a:spAutoFit/>
          </a:bodyPr>
          <a:lstStyle/>
          <a:p>
            <a:pPr marL="0" lvl="0" indent="0" algn="l">
              <a:lnSpc>
                <a:spcPct val="150000"/>
              </a:lnSpc>
              <a:spcBef>
                <a:spcPct val="0"/>
              </a:spcBef>
            </a:pPr>
            <a:r>
              <a:rPr lang="en-US" sz="2800" b="1" u="none" strike="noStrike" dirty="0">
                <a:solidFill>
                  <a:srgbClr val="1A1A2E"/>
                </a:solidFill>
                <a:latin typeface="Alexandria Bold"/>
                <a:ea typeface="Alexandria Bold"/>
                <a:cs typeface="Alexandria Bold"/>
                <a:sym typeface="Alexandria Bold"/>
              </a:rPr>
              <a:t>Example</a:t>
            </a:r>
          </a:p>
        </p:txBody>
      </p:sp>
      <p:sp>
        <p:nvSpPr>
          <p:cNvPr id="3" name="TextBox 9">
            <a:extLst>
              <a:ext uri="{FF2B5EF4-FFF2-40B4-BE49-F238E27FC236}">
                <a16:creationId xmlns:a16="http://schemas.microsoft.com/office/drawing/2014/main" id="{9485500A-BB91-717C-7901-DEFFA59DDE6F}"/>
              </a:ext>
            </a:extLst>
          </p:cNvPr>
          <p:cNvSpPr txBox="1"/>
          <p:nvPr/>
        </p:nvSpPr>
        <p:spPr>
          <a:xfrm>
            <a:off x="704000" y="3848100"/>
            <a:ext cx="8592400" cy="573490"/>
          </a:xfrm>
          <a:prstGeom prst="rect">
            <a:avLst/>
          </a:prstGeom>
        </p:spPr>
        <p:txBody>
          <a:bodyPr wrap="square"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One customer can have many sales transactions.</a:t>
            </a:r>
          </a:p>
        </p:txBody>
      </p:sp>
      <p:grpSp>
        <p:nvGrpSpPr>
          <p:cNvPr id="5" name="Group 10">
            <a:extLst>
              <a:ext uri="{FF2B5EF4-FFF2-40B4-BE49-F238E27FC236}">
                <a16:creationId xmlns:a16="http://schemas.microsoft.com/office/drawing/2014/main" id="{8657B22C-22AA-681F-A291-78FF6FF05574}"/>
              </a:ext>
            </a:extLst>
          </p:cNvPr>
          <p:cNvGrpSpPr/>
          <p:nvPr/>
        </p:nvGrpSpPr>
        <p:grpSpPr>
          <a:xfrm>
            <a:off x="513500" y="4495800"/>
            <a:ext cx="4286250" cy="333375"/>
            <a:chOff x="0" y="0"/>
            <a:chExt cx="5715000" cy="444500"/>
          </a:xfrm>
        </p:grpSpPr>
        <p:sp>
          <p:nvSpPr>
            <p:cNvPr id="6" name="Freeform 11">
              <a:extLst>
                <a:ext uri="{FF2B5EF4-FFF2-40B4-BE49-F238E27FC236}">
                  <a16:creationId xmlns:a16="http://schemas.microsoft.com/office/drawing/2014/main" id="{E1ED09F2-9A3B-6049-1A1C-ADE8FE19FA7D}"/>
                </a:ext>
              </a:extLst>
            </p:cNvPr>
            <p:cNvSpPr/>
            <p:nvPr/>
          </p:nvSpPr>
          <p:spPr>
            <a:xfrm>
              <a:off x="0" y="0"/>
              <a:ext cx="5715000" cy="444500"/>
            </a:xfrm>
            <a:custGeom>
              <a:avLst/>
              <a:gdLst/>
              <a:ahLst/>
              <a:cxnLst/>
              <a:rect l="l" t="t" r="r" b="b"/>
              <a:pathLst>
                <a:path w="5715000" h="444500">
                  <a:moveTo>
                    <a:pt x="44450" y="0"/>
                  </a:moveTo>
                  <a:lnTo>
                    <a:pt x="5670550" y="0"/>
                  </a:lnTo>
                  <a:cubicBezTo>
                    <a:pt x="5695099" y="0"/>
                    <a:pt x="5715000" y="19901"/>
                    <a:pt x="5715000" y="44450"/>
                  </a:cubicBezTo>
                  <a:lnTo>
                    <a:pt x="5715000" y="400050"/>
                  </a:lnTo>
                  <a:cubicBezTo>
                    <a:pt x="5715000" y="424599"/>
                    <a:pt x="5695099" y="444500"/>
                    <a:pt x="5670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7" name="TextBox 12">
              <a:extLst>
                <a:ext uri="{FF2B5EF4-FFF2-40B4-BE49-F238E27FC236}">
                  <a16:creationId xmlns:a16="http://schemas.microsoft.com/office/drawing/2014/main" id="{C02D8DD6-9F03-E3FE-C942-E9409FE3D341}"/>
                </a:ext>
              </a:extLst>
            </p:cNvPr>
            <p:cNvSpPr txBox="1"/>
            <p:nvPr/>
          </p:nvSpPr>
          <p:spPr>
            <a:xfrm>
              <a:off x="0" y="-38100"/>
              <a:ext cx="5715000" cy="482600"/>
            </a:xfrm>
            <a:prstGeom prst="rect">
              <a:avLst/>
            </a:prstGeom>
          </p:spPr>
          <p:txBody>
            <a:bodyPr lIns="50800" tIns="50800" rIns="50800" bIns="50800" rtlCol="0" anchor="ctr"/>
            <a:lstStyle/>
            <a:p>
              <a:pPr algn="l">
                <a:lnSpc>
                  <a:spcPct val="150000"/>
                </a:lnSpc>
              </a:pPr>
              <a:endParaRPr sz="2800"/>
            </a:p>
          </p:txBody>
        </p:sp>
      </p:grpSp>
      <p:sp>
        <p:nvSpPr>
          <p:cNvPr id="8" name="TextBox 13">
            <a:extLst>
              <a:ext uri="{FF2B5EF4-FFF2-40B4-BE49-F238E27FC236}">
                <a16:creationId xmlns:a16="http://schemas.microsoft.com/office/drawing/2014/main" id="{B118B2BF-4419-3D5E-1EDD-6CF66D5FF195}"/>
              </a:ext>
            </a:extLst>
          </p:cNvPr>
          <p:cNvSpPr txBox="1"/>
          <p:nvPr/>
        </p:nvSpPr>
        <p:spPr>
          <a:xfrm>
            <a:off x="513500" y="4457700"/>
            <a:ext cx="428625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Customer Master</a:t>
            </a:r>
          </a:p>
        </p:txBody>
      </p:sp>
      <p:grpSp>
        <p:nvGrpSpPr>
          <p:cNvPr id="9" name="Group 14">
            <a:extLst>
              <a:ext uri="{FF2B5EF4-FFF2-40B4-BE49-F238E27FC236}">
                <a16:creationId xmlns:a16="http://schemas.microsoft.com/office/drawing/2014/main" id="{EBD36E9E-C912-4320-2566-D91E8338EE6E}"/>
              </a:ext>
            </a:extLst>
          </p:cNvPr>
          <p:cNvGrpSpPr/>
          <p:nvPr/>
        </p:nvGrpSpPr>
        <p:grpSpPr>
          <a:xfrm>
            <a:off x="4895000" y="4495800"/>
            <a:ext cx="2857500" cy="333375"/>
            <a:chOff x="0" y="0"/>
            <a:chExt cx="3810000" cy="444500"/>
          </a:xfrm>
        </p:grpSpPr>
        <p:sp>
          <p:nvSpPr>
            <p:cNvPr id="10" name="Freeform 15">
              <a:extLst>
                <a:ext uri="{FF2B5EF4-FFF2-40B4-BE49-F238E27FC236}">
                  <a16:creationId xmlns:a16="http://schemas.microsoft.com/office/drawing/2014/main" id="{14AD4950-07E7-D829-B00E-7D41AA3E386E}"/>
                </a:ext>
              </a:extLst>
            </p:cNvPr>
            <p:cNvSpPr/>
            <p:nvPr/>
          </p:nvSpPr>
          <p:spPr>
            <a:xfrm>
              <a:off x="0" y="0"/>
              <a:ext cx="3810000" cy="444500"/>
            </a:xfrm>
            <a:custGeom>
              <a:avLst/>
              <a:gdLst/>
              <a:ahLst/>
              <a:cxnLst/>
              <a:rect l="l" t="t" r="r" b="b"/>
              <a:pathLst>
                <a:path w="3810000" h="444500">
                  <a:moveTo>
                    <a:pt x="44450" y="0"/>
                  </a:moveTo>
                  <a:lnTo>
                    <a:pt x="3765550" y="0"/>
                  </a:lnTo>
                  <a:cubicBezTo>
                    <a:pt x="3790099" y="0"/>
                    <a:pt x="3810000" y="19901"/>
                    <a:pt x="3810000" y="44450"/>
                  </a:cubicBezTo>
                  <a:lnTo>
                    <a:pt x="3810000" y="400050"/>
                  </a:lnTo>
                  <a:cubicBezTo>
                    <a:pt x="3810000" y="424599"/>
                    <a:pt x="3790099" y="444500"/>
                    <a:pt x="3765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11" name="TextBox 16">
              <a:extLst>
                <a:ext uri="{FF2B5EF4-FFF2-40B4-BE49-F238E27FC236}">
                  <a16:creationId xmlns:a16="http://schemas.microsoft.com/office/drawing/2014/main" id="{645C38B6-9CB1-C731-17C1-7656A964EC3D}"/>
                </a:ext>
              </a:extLst>
            </p:cNvPr>
            <p:cNvSpPr txBox="1"/>
            <p:nvPr/>
          </p:nvSpPr>
          <p:spPr>
            <a:xfrm>
              <a:off x="0" y="-38100"/>
              <a:ext cx="3810000" cy="482600"/>
            </a:xfrm>
            <a:prstGeom prst="rect">
              <a:avLst/>
            </a:prstGeom>
          </p:spPr>
          <p:txBody>
            <a:bodyPr lIns="50800" tIns="50800" rIns="50800" bIns="50800" rtlCol="0" anchor="ctr"/>
            <a:lstStyle/>
            <a:p>
              <a:pPr algn="l">
                <a:lnSpc>
                  <a:spcPct val="150000"/>
                </a:lnSpc>
              </a:pPr>
              <a:endParaRPr sz="2800"/>
            </a:p>
          </p:txBody>
        </p:sp>
      </p:grpSp>
      <p:sp>
        <p:nvSpPr>
          <p:cNvPr id="12" name="TextBox 17">
            <a:extLst>
              <a:ext uri="{FF2B5EF4-FFF2-40B4-BE49-F238E27FC236}">
                <a16:creationId xmlns:a16="http://schemas.microsoft.com/office/drawing/2014/main" id="{CDDACEBF-AF17-0A6C-ED99-170B89E85D42}"/>
              </a:ext>
            </a:extLst>
          </p:cNvPr>
          <p:cNvSpPr txBox="1"/>
          <p:nvPr/>
        </p:nvSpPr>
        <p:spPr>
          <a:xfrm>
            <a:off x="4895000" y="4457700"/>
            <a:ext cx="28575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Relationship</a:t>
            </a:r>
          </a:p>
        </p:txBody>
      </p:sp>
      <p:grpSp>
        <p:nvGrpSpPr>
          <p:cNvPr id="13" name="Group 18">
            <a:extLst>
              <a:ext uri="{FF2B5EF4-FFF2-40B4-BE49-F238E27FC236}">
                <a16:creationId xmlns:a16="http://schemas.microsoft.com/office/drawing/2014/main" id="{F1EFBCD1-9C86-BA74-07EB-BA66EE003F5E}"/>
              </a:ext>
            </a:extLst>
          </p:cNvPr>
          <p:cNvGrpSpPr/>
          <p:nvPr/>
        </p:nvGrpSpPr>
        <p:grpSpPr>
          <a:xfrm>
            <a:off x="7847750" y="4495800"/>
            <a:ext cx="5238750" cy="333375"/>
            <a:chOff x="0" y="0"/>
            <a:chExt cx="6985000" cy="444500"/>
          </a:xfrm>
        </p:grpSpPr>
        <p:sp>
          <p:nvSpPr>
            <p:cNvPr id="14" name="Freeform 19">
              <a:extLst>
                <a:ext uri="{FF2B5EF4-FFF2-40B4-BE49-F238E27FC236}">
                  <a16:creationId xmlns:a16="http://schemas.microsoft.com/office/drawing/2014/main" id="{8CBA13DE-70A7-BE95-D5FB-DBBF0BD1B2B5}"/>
                </a:ext>
              </a:extLst>
            </p:cNvPr>
            <p:cNvSpPr/>
            <p:nvPr/>
          </p:nvSpPr>
          <p:spPr>
            <a:xfrm>
              <a:off x="0" y="0"/>
              <a:ext cx="6985000" cy="444500"/>
            </a:xfrm>
            <a:custGeom>
              <a:avLst/>
              <a:gdLst/>
              <a:ahLst/>
              <a:cxnLst/>
              <a:rect l="l" t="t" r="r" b="b"/>
              <a:pathLst>
                <a:path w="6985000" h="444500">
                  <a:moveTo>
                    <a:pt x="44450" y="0"/>
                  </a:moveTo>
                  <a:lnTo>
                    <a:pt x="6940550" y="0"/>
                  </a:lnTo>
                  <a:cubicBezTo>
                    <a:pt x="6965099" y="0"/>
                    <a:pt x="6985000" y="19901"/>
                    <a:pt x="6985000" y="44450"/>
                  </a:cubicBezTo>
                  <a:lnTo>
                    <a:pt x="6985000" y="400050"/>
                  </a:lnTo>
                  <a:cubicBezTo>
                    <a:pt x="6985000" y="424599"/>
                    <a:pt x="6965099" y="444500"/>
                    <a:pt x="6940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15" name="TextBox 20">
              <a:extLst>
                <a:ext uri="{FF2B5EF4-FFF2-40B4-BE49-F238E27FC236}">
                  <a16:creationId xmlns:a16="http://schemas.microsoft.com/office/drawing/2014/main" id="{066298AB-4B53-3BF4-235B-6E65FD4AC427}"/>
                </a:ext>
              </a:extLst>
            </p:cNvPr>
            <p:cNvSpPr txBox="1"/>
            <p:nvPr/>
          </p:nvSpPr>
          <p:spPr>
            <a:xfrm>
              <a:off x="0" y="-38100"/>
              <a:ext cx="6985000" cy="482600"/>
            </a:xfrm>
            <a:prstGeom prst="rect">
              <a:avLst/>
            </a:prstGeom>
          </p:spPr>
          <p:txBody>
            <a:bodyPr lIns="50800" tIns="50800" rIns="50800" bIns="50800" rtlCol="0" anchor="ctr"/>
            <a:lstStyle/>
            <a:p>
              <a:pPr algn="l">
                <a:lnSpc>
                  <a:spcPct val="150000"/>
                </a:lnSpc>
              </a:pPr>
              <a:endParaRPr sz="2800"/>
            </a:p>
          </p:txBody>
        </p:sp>
      </p:grpSp>
      <p:sp>
        <p:nvSpPr>
          <p:cNvPr id="16" name="TextBox 21">
            <a:extLst>
              <a:ext uri="{FF2B5EF4-FFF2-40B4-BE49-F238E27FC236}">
                <a16:creationId xmlns:a16="http://schemas.microsoft.com/office/drawing/2014/main" id="{6DB8FBB0-1CE8-A9E5-F789-6793E1D831EB}"/>
              </a:ext>
            </a:extLst>
          </p:cNvPr>
          <p:cNvSpPr txBox="1"/>
          <p:nvPr/>
        </p:nvSpPr>
        <p:spPr>
          <a:xfrm>
            <a:off x="7847750" y="4457700"/>
            <a:ext cx="523875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Sales Transactions</a:t>
            </a:r>
          </a:p>
        </p:txBody>
      </p:sp>
      <p:sp>
        <p:nvSpPr>
          <p:cNvPr id="17" name="TextBox 22">
            <a:extLst>
              <a:ext uri="{FF2B5EF4-FFF2-40B4-BE49-F238E27FC236}">
                <a16:creationId xmlns:a16="http://schemas.microsoft.com/office/drawing/2014/main" id="{DA7CA66C-5AF2-CD9A-76F2-3758208DD2AD}"/>
              </a:ext>
            </a:extLst>
          </p:cNvPr>
          <p:cNvSpPr txBox="1"/>
          <p:nvPr/>
        </p:nvSpPr>
        <p:spPr>
          <a:xfrm>
            <a:off x="608750" y="4838700"/>
            <a:ext cx="419100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C001 - Delta Trading</a:t>
            </a:r>
          </a:p>
        </p:txBody>
      </p:sp>
      <p:sp>
        <p:nvSpPr>
          <p:cNvPr id="18" name="TextBox 23">
            <a:extLst>
              <a:ext uri="{FF2B5EF4-FFF2-40B4-BE49-F238E27FC236}">
                <a16:creationId xmlns:a16="http://schemas.microsoft.com/office/drawing/2014/main" id="{12A19B00-247A-554F-781B-6F332A746C74}"/>
              </a:ext>
            </a:extLst>
          </p:cNvPr>
          <p:cNvSpPr txBox="1"/>
          <p:nvPr/>
        </p:nvSpPr>
        <p:spPr>
          <a:xfrm>
            <a:off x="4990250" y="4838700"/>
            <a:ext cx="2762250" cy="573490"/>
          </a:xfrm>
          <a:prstGeom prst="rect">
            <a:avLst/>
          </a:prstGeom>
        </p:spPr>
        <p:txBody>
          <a:bodyPr lIns="0" tIns="0" rIns="0" bIns="0" rtlCol="0" anchor="t">
            <a:spAutoFit/>
          </a:bodyPr>
          <a:lstStyle/>
          <a:p>
            <a:pPr marL="0" lvl="0" indent="0" algn="ctr">
              <a:lnSpc>
                <a:spcPct val="150000"/>
              </a:lnSpc>
              <a:spcBef>
                <a:spcPct val="0"/>
              </a:spcBef>
            </a:pPr>
            <a:r>
              <a:rPr lang="en-US" sz="2800" u="none" strike="noStrike">
                <a:solidFill>
                  <a:srgbClr val="00ADEE"/>
                </a:solidFill>
                <a:latin typeface="Alexandria"/>
                <a:ea typeface="Alexandria"/>
                <a:cs typeface="Alexandria"/>
                <a:sym typeface="Alexandria"/>
              </a:rPr>
              <a:t>1 -&gt; Many</a:t>
            </a:r>
          </a:p>
        </p:txBody>
      </p:sp>
      <p:sp>
        <p:nvSpPr>
          <p:cNvPr id="19" name="TextBox 24">
            <a:extLst>
              <a:ext uri="{FF2B5EF4-FFF2-40B4-BE49-F238E27FC236}">
                <a16:creationId xmlns:a16="http://schemas.microsoft.com/office/drawing/2014/main" id="{778283AA-6AC6-7526-90F1-62E01118C36B}"/>
              </a:ext>
            </a:extLst>
          </p:cNvPr>
          <p:cNvSpPr txBox="1"/>
          <p:nvPr/>
        </p:nvSpPr>
        <p:spPr>
          <a:xfrm>
            <a:off x="7943000" y="4838700"/>
            <a:ext cx="514350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T001, T008, T020</a:t>
            </a:r>
          </a:p>
        </p:txBody>
      </p:sp>
      <p:sp>
        <p:nvSpPr>
          <p:cNvPr id="20" name="AutoShape 25">
            <a:extLst>
              <a:ext uri="{FF2B5EF4-FFF2-40B4-BE49-F238E27FC236}">
                <a16:creationId xmlns:a16="http://schemas.microsoft.com/office/drawing/2014/main" id="{EA2EACFA-D150-C7FB-630C-33462FF60150}"/>
              </a:ext>
            </a:extLst>
          </p:cNvPr>
          <p:cNvSpPr/>
          <p:nvPr/>
        </p:nvSpPr>
        <p:spPr>
          <a:xfrm>
            <a:off x="513500" y="5448300"/>
            <a:ext cx="1257300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800"/>
          </a:p>
        </p:txBody>
      </p:sp>
      <p:sp>
        <p:nvSpPr>
          <p:cNvPr id="21" name="TextBox 26">
            <a:extLst>
              <a:ext uri="{FF2B5EF4-FFF2-40B4-BE49-F238E27FC236}">
                <a16:creationId xmlns:a16="http://schemas.microsoft.com/office/drawing/2014/main" id="{CAA7A539-B9C9-C6AE-B9C1-63C0922C94B9}"/>
              </a:ext>
            </a:extLst>
          </p:cNvPr>
          <p:cNvSpPr txBox="1"/>
          <p:nvPr/>
        </p:nvSpPr>
        <p:spPr>
          <a:xfrm>
            <a:off x="608750" y="5408210"/>
            <a:ext cx="419100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C002 - Nile Foods</a:t>
            </a:r>
          </a:p>
        </p:txBody>
      </p:sp>
      <p:sp>
        <p:nvSpPr>
          <p:cNvPr id="22" name="TextBox 27">
            <a:extLst>
              <a:ext uri="{FF2B5EF4-FFF2-40B4-BE49-F238E27FC236}">
                <a16:creationId xmlns:a16="http://schemas.microsoft.com/office/drawing/2014/main" id="{F77BEDE6-DFE1-2F1A-7711-3D0D8F0EC0CA}"/>
              </a:ext>
            </a:extLst>
          </p:cNvPr>
          <p:cNvSpPr txBox="1"/>
          <p:nvPr/>
        </p:nvSpPr>
        <p:spPr>
          <a:xfrm>
            <a:off x="4990250" y="5408210"/>
            <a:ext cx="2762250" cy="573490"/>
          </a:xfrm>
          <a:prstGeom prst="rect">
            <a:avLst/>
          </a:prstGeom>
        </p:spPr>
        <p:txBody>
          <a:bodyPr lIns="0" tIns="0" rIns="0" bIns="0" rtlCol="0" anchor="t">
            <a:spAutoFit/>
          </a:bodyPr>
          <a:lstStyle/>
          <a:p>
            <a:pPr marL="0" lvl="0" indent="0" algn="ctr">
              <a:lnSpc>
                <a:spcPct val="150000"/>
              </a:lnSpc>
              <a:spcBef>
                <a:spcPct val="0"/>
              </a:spcBef>
            </a:pPr>
            <a:r>
              <a:rPr lang="en-US" sz="2800" u="none" strike="noStrike">
                <a:solidFill>
                  <a:srgbClr val="00ADEE"/>
                </a:solidFill>
                <a:latin typeface="Alexandria"/>
                <a:ea typeface="Alexandria"/>
                <a:cs typeface="Alexandria"/>
                <a:sym typeface="Alexandria"/>
              </a:rPr>
              <a:t>1 -&gt; Many</a:t>
            </a:r>
          </a:p>
        </p:txBody>
      </p:sp>
      <p:sp>
        <p:nvSpPr>
          <p:cNvPr id="23" name="TextBox 28">
            <a:extLst>
              <a:ext uri="{FF2B5EF4-FFF2-40B4-BE49-F238E27FC236}">
                <a16:creationId xmlns:a16="http://schemas.microsoft.com/office/drawing/2014/main" id="{D86850AA-69EA-F36B-836D-6D9339FE8A76}"/>
              </a:ext>
            </a:extLst>
          </p:cNvPr>
          <p:cNvSpPr txBox="1"/>
          <p:nvPr/>
        </p:nvSpPr>
        <p:spPr>
          <a:xfrm>
            <a:off x="7943000" y="5408210"/>
            <a:ext cx="514350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T002, T015</a:t>
            </a:r>
          </a:p>
        </p:txBody>
      </p:sp>
      <p:sp>
        <p:nvSpPr>
          <p:cNvPr id="24" name="TextBox 29">
            <a:extLst>
              <a:ext uri="{FF2B5EF4-FFF2-40B4-BE49-F238E27FC236}">
                <a16:creationId xmlns:a16="http://schemas.microsoft.com/office/drawing/2014/main" id="{F33AD7C4-C695-0949-0458-113DCA23A541}"/>
              </a:ext>
            </a:extLst>
          </p:cNvPr>
          <p:cNvSpPr txBox="1"/>
          <p:nvPr/>
        </p:nvSpPr>
        <p:spPr>
          <a:xfrm>
            <a:off x="513500" y="5908987"/>
            <a:ext cx="5715000" cy="573490"/>
          </a:xfrm>
          <a:prstGeom prst="rect">
            <a:avLst/>
          </a:prstGeom>
        </p:spPr>
        <p:txBody>
          <a:bodyPr lIns="0" tIns="0" rIns="0" bIns="0" rtlCol="0" anchor="t">
            <a:spAutoFit/>
          </a:bodyPr>
          <a:lstStyle/>
          <a:p>
            <a:pPr marL="0" lvl="0" indent="0" algn="l">
              <a:lnSpc>
                <a:spcPct val="150000"/>
              </a:lnSpc>
              <a:spcBef>
                <a:spcPct val="0"/>
              </a:spcBef>
            </a:pPr>
            <a:r>
              <a:rPr lang="en-US" sz="2800" b="1" u="none" strike="noStrike">
                <a:solidFill>
                  <a:srgbClr val="1A1A2E"/>
                </a:solidFill>
                <a:latin typeface="Alexandria Bold"/>
                <a:ea typeface="Alexandria Bold"/>
                <a:cs typeface="Alexandria Bold"/>
                <a:sym typeface="Alexandria Bold"/>
              </a:rPr>
              <a:t>Business Meaning</a:t>
            </a:r>
          </a:p>
        </p:txBody>
      </p:sp>
      <p:sp>
        <p:nvSpPr>
          <p:cNvPr id="29" name="TextBox 30">
            <a:extLst>
              <a:ext uri="{FF2B5EF4-FFF2-40B4-BE49-F238E27FC236}">
                <a16:creationId xmlns:a16="http://schemas.microsoft.com/office/drawing/2014/main" id="{44714D79-B8B5-41D5-6297-37A30811E4C7}"/>
              </a:ext>
            </a:extLst>
          </p:cNvPr>
          <p:cNvSpPr txBox="1"/>
          <p:nvPr/>
        </p:nvSpPr>
        <p:spPr>
          <a:xfrm>
            <a:off x="704000" y="6501526"/>
            <a:ext cx="7620000" cy="3158813"/>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This allows Power BI to calculate:</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Total sales by customer</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Revenue by segment</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Sales by city</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Profit by industry</a:t>
            </a:r>
          </a:p>
        </p:txBody>
      </p:sp>
    </p:spTree>
    <p:custDataLst>
      <p:tags r:id="rId1"/>
    </p:custDataLst>
    <p:extLst>
      <p:ext uri="{BB962C8B-B14F-4D97-AF65-F5344CB8AC3E}">
        <p14:creationId xmlns:p14="http://schemas.microsoft.com/office/powerpoint/2010/main" val="3823775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BF3F6-12E8-D4A2-E976-E23AB4776CB1}"/>
            </a:ext>
          </a:extLst>
        </p:cNvPr>
        <p:cNvGrpSpPr/>
        <p:nvPr/>
      </p:nvGrpSpPr>
      <p:grpSpPr>
        <a:xfrm>
          <a:off x="0" y="0"/>
          <a:ext cx="0" cy="0"/>
          <a:chOff x="0" y="0"/>
          <a:chExt cx="0" cy="0"/>
        </a:xfrm>
      </p:grpSpPr>
      <p:sp>
        <p:nvSpPr>
          <p:cNvPr id="25" name="Freeform 2">
            <a:extLst>
              <a:ext uri="{FF2B5EF4-FFF2-40B4-BE49-F238E27FC236}">
                <a16:creationId xmlns:a16="http://schemas.microsoft.com/office/drawing/2014/main" id="{A1023809-450B-DA77-B486-81DD8FC68A4E}"/>
              </a:ext>
            </a:extLst>
          </p:cNvPr>
          <p:cNvSpPr/>
          <p:nvPr/>
        </p:nvSpPr>
        <p:spPr>
          <a:xfrm>
            <a:off x="0" y="31154"/>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dirty="0"/>
          </a:p>
        </p:txBody>
      </p:sp>
      <p:pic>
        <p:nvPicPr>
          <p:cNvPr id="4" name="Graphic 21">
            <a:extLst>
              <a:ext uri="{FF2B5EF4-FFF2-40B4-BE49-F238E27FC236}">
                <a16:creationId xmlns:a16="http://schemas.microsoft.com/office/drawing/2014/main" id="{3237ECA6-11AC-59B4-EA0E-2F66643D4013}"/>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AC3A0F54-9297-DC8F-A90D-CBECBA586B60}"/>
              </a:ext>
            </a:extLst>
          </p:cNvPr>
          <p:cNvSpPr txBox="1"/>
          <p:nvPr/>
        </p:nvSpPr>
        <p:spPr>
          <a:xfrm>
            <a:off x="17559776" y="9886460"/>
            <a:ext cx="416212" cy="369386"/>
          </a:xfrm>
          <a:prstGeom prst="rect">
            <a:avLst/>
          </a:prstGeom>
          <a:noFill/>
        </p:spPr>
        <p:txBody>
          <a:bodyPr wrap="square" rtlCol="0">
            <a:spAutoFit/>
          </a:bodyPr>
          <a:lstStyle/>
          <a:p>
            <a:fld id="{1C176735-8790-2647-8A20-9BF96FB544F7}" type="slidenum">
              <a:rPr lang="en-EG" smtClean="0"/>
              <a:t>23</a:t>
            </a:fld>
            <a:endParaRPr lang="en-EG" dirty="0"/>
          </a:p>
        </p:txBody>
      </p:sp>
      <p:sp>
        <p:nvSpPr>
          <p:cNvPr id="64" name="TextBox 5">
            <a:extLst>
              <a:ext uri="{FF2B5EF4-FFF2-40B4-BE49-F238E27FC236}">
                <a16:creationId xmlns:a16="http://schemas.microsoft.com/office/drawing/2014/main" id="{B6076339-D484-169C-CFFA-09A451043328}"/>
              </a:ext>
            </a:extLst>
          </p:cNvPr>
          <p:cNvSpPr txBox="1"/>
          <p:nvPr/>
        </p:nvSpPr>
        <p:spPr>
          <a:xfrm>
            <a:off x="952500" y="721388"/>
            <a:ext cx="12521154" cy="795089"/>
          </a:xfrm>
          <a:prstGeom prst="rect">
            <a:avLst/>
          </a:prstGeom>
        </p:spPr>
        <p:txBody>
          <a:bodyPr wrap="square"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Relationship Best Practices</a:t>
            </a:r>
          </a:p>
        </p:txBody>
      </p:sp>
      <p:sp>
        <p:nvSpPr>
          <p:cNvPr id="27" name="TextBox 26">
            <a:extLst>
              <a:ext uri="{FF2B5EF4-FFF2-40B4-BE49-F238E27FC236}">
                <a16:creationId xmlns:a16="http://schemas.microsoft.com/office/drawing/2014/main" id="{3165B567-5B1B-5C36-2CF5-CC1A61086156}"/>
              </a:ext>
            </a:extLst>
          </p:cNvPr>
          <p:cNvSpPr txBox="1"/>
          <p:nvPr/>
        </p:nvSpPr>
        <p:spPr>
          <a:xfrm>
            <a:off x="1089314" y="2173093"/>
            <a:ext cx="16470462" cy="2604816"/>
          </a:xfrm>
          <a:prstGeom prst="rect">
            <a:avLst/>
          </a:prstGeom>
          <a:noFill/>
        </p:spPr>
        <p:txBody>
          <a:bodyPr wrap="square">
            <a:spAutoFit/>
          </a:bodyPr>
          <a:lstStyle/>
          <a:p>
            <a:pPr>
              <a:lnSpc>
                <a:spcPct val="150000"/>
              </a:lnSpc>
              <a:buNone/>
            </a:pPr>
            <a:r>
              <a:rPr lang="en-EG" sz="2800" dirty="0">
                <a:solidFill>
                  <a:srgbClr val="1A1A2E"/>
                </a:solidFill>
                <a:latin typeface="Alexandria"/>
                <a:cs typeface="Alexandria"/>
              </a:rPr>
              <a:t>✅ Prefer One-to-Many relationships using dimension and fact tables.</a:t>
            </a:r>
            <a:br>
              <a:rPr lang="en-EG" sz="2800" dirty="0">
                <a:solidFill>
                  <a:srgbClr val="1A1A2E"/>
                </a:solidFill>
                <a:latin typeface="Alexandria"/>
                <a:cs typeface="Alexandria"/>
              </a:rPr>
            </a:br>
            <a:r>
              <a:rPr lang="en-EG" sz="2800" dirty="0">
                <a:solidFill>
                  <a:srgbClr val="1A1A2E"/>
                </a:solidFill>
                <a:latin typeface="Alexandria"/>
                <a:cs typeface="Alexandria"/>
              </a:rPr>
              <a:t>✅ Use unique keys in dimension tables.</a:t>
            </a:r>
            <a:br>
              <a:rPr lang="en-EG" sz="2800" dirty="0">
                <a:solidFill>
                  <a:srgbClr val="1A1A2E"/>
                </a:solidFill>
                <a:latin typeface="Alexandria"/>
                <a:cs typeface="Alexandria"/>
              </a:rPr>
            </a:br>
            <a:r>
              <a:rPr lang="en-EG" sz="2800" dirty="0">
                <a:solidFill>
                  <a:srgbClr val="1A1A2E"/>
                </a:solidFill>
                <a:latin typeface="Alexandria"/>
                <a:cs typeface="Alexandria"/>
              </a:rPr>
              <a:t>⚠️ Avoid Many-to-Many relationships unless absolutely necessary, as they can complicate calculations and impact performance.</a:t>
            </a:r>
          </a:p>
        </p:txBody>
      </p:sp>
      <p:sp>
        <p:nvSpPr>
          <p:cNvPr id="29" name="TextBox 28">
            <a:extLst>
              <a:ext uri="{FF2B5EF4-FFF2-40B4-BE49-F238E27FC236}">
                <a16:creationId xmlns:a16="http://schemas.microsoft.com/office/drawing/2014/main" id="{D75AB7C3-F8D0-7BC0-F101-0A7C56C33354}"/>
              </a:ext>
            </a:extLst>
          </p:cNvPr>
          <p:cNvSpPr txBox="1"/>
          <p:nvPr/>
        </p:nvSpPr>
        <p:spPr>
          <a:xfrm>
            <a:off x="1089314" y="5509092"/>
            <a:ext cx="9144000" cy="523220"/>
          </a:xfrm>
          <a:prstGeom prst="rect">
            <a:avLst/>
          </a:prstGeom>
          <a:noFill/>
        </p:spPr>
        <p:txBody>
          <a:bodyPr wrap="square">
            <a:spAutoFit/>
          </a:bodyPr>
          <a:lstStyle/>
          <a:p>
            <a:pPr>
              <a:buNone/>
            </a:pPr>
            <a:r>
              <a:rPr lang="en-EG" sz="2800" b="1" dirty="0"/>
              <a:t>Visual Representation:</a:t>
            </a:r>
            <a:endParaRPr lang="en-EG" sz="2800" dirty="0"/>
          </a:p>
        </p:txBody>
      </p:sp>
      <p:sp>
        <p:nvSpPr>
          <p:cNvPr id="33" name="TextBox 32">
            <a:extLst>
              <a:ext uri="{FF2B5EF4-FFF2-40B4-BE49-F238E27FC236}">
                <a16:creationId xmlns:a16="http://schemas.microsoft.com/office/drawing/2014/main" id="{65079414-0B1E-B532-FB45-8AC72A13BCB3}"/>
              </a:ext>
            </a:extLst>
          </p:cNvPr>
          <p:cNvSpPr txBox="1"/>
          <p:nvPr/>
        </p:nvSpPr>
        <p:spPr>
          <a:xfrm>
            <a:off x="1089314" y="6556013"/>
            <a:ext cx="9144000" cy="3108543"/>
          </a:xfrm>
          <a:prstGeom prst="rect">
            <a:avLst/>
          </a:prstGeom>
          <a:noFill/>
        </p:spPr>
        <p:txBody>
          <a:bodyPr wrap="square">
            <a:spAutoFit/>
          </a:bodyPr>
          <a:lstStyle/>
          <a:p>
            <a:r>
              <a:rPr lang="en-EG" sz="2800" dirty="0"/>
              <a:t>Customer (1) ────── (*) Orders</a:t>
            </a:r>
          </a:p>
          <a:p>
            <a:endParaRPr lang="en-EG" sz="2800" dirty="0"/>
          </a:p>
          <a:p>
            <a:r>
              <a:rPr lang="en-EG" sz="2800" dirty="0"/>
              <a:t>Product  (1) ────── (*) Sales</a:t>
            </a:r>
          </a:p>
          <a:p>
            <a:endParaRPr lang="en-EG" sz="2800" dirty="0"/>
          </a:p>
          <a:p>
            <a:r>
              <a:rPr lang="en-EG" sz="2800" dirty="0"/>
              <a:t>Employee (1) ────── (1) Employee Details</a:t>
            </a:r>
          </a:p>
          <a:p>
            <a:endParaRPr lang="en-EG" sz="2800" dirty="0"/>
          </a:p>
          <a:p>
            <a:r>
              <a:rPr lang="en-EG" sz="2800" dirty="0"/>
              <a:t>Student  (*) ────── (*) Courses</a:t>
            </a:r>
          </a:p>
        </p:txBody>
      </p:sp>
      <p:pic>
        <p:nvPicPr>
          <p:cNvPr id="35" name="Picture 34">
            <a:extLst>
              <a:ext uri="{FF2B5EF4-FFF2-40B4-BE49-F238E27FC236}">
                <a16:creationId xmlns:a16="http://schemas.microsoft.com/office/drawing/2014/main" id="{7BEC53C9-8B88-B479-D735-1CC0B036258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29800" y="4905155"/>
            <a:ext cx="6629400" cy="4978400"/>
          </a:xfrm>
          <a:prstGeom prst="rect">
            <a:avLst/>
          </a:prstGeom>
        </p:spPr>
      </p:pic>
    </p:spTree>
    <p:custDataLst>
      <p:tags r:id="rId1"/>
    </p:custDataLst>
    <p:extLst>
      <p:ext uri="{BB962C8B-B14F-4D97-AF65-F5344CB8AC3E}">
        <p14:creationId xmlns:p14="http://schemas.microsoft.com/office/powerpoint/2010/main" val="3340105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6AAD1-9A22-E820-81CE-8ABB075E682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7670BF4-3723-E218-39E0-C8F009B0ABB3}"/>
              </a:ext>
            </a:extLst>
          </p:cNvPr>
          <p:cNvSpPr/>
          <p:nvPr/>
        </p:nvSpPr>
        <p:spPr>
          <a:xfrm>
            <a:off x="0" y="31154"/>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a:p>
        </p:txBody>
      </p:sp>
      <p:pic>
        <p:nvPicPr>
          <p:cNvPr id="4" name="Graphic 21">
            <a:extLst>
              <a:ext uri="{FF2B5EF4-FFF2-40B4-BE49-F238E27FC236}">
                <a16:creationId xmlns:a16="http://schemas.microsoft.com/office/drawing/2014/main" id="{922CDBFB-9EC2-2EC8-D4BA-1909434C2963}"/>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C0F40685-2C85-254A-EF67-1F117373A407}"/>
              </a:ext>
            </a:extLst>
          </p:cNvPr>
          <p:cNvSpPr txBox="1"/>
          <p:nvPr/>
        </p:nvSpPr>
        <p:spPr>
          <a:xfrm>
            <a:off x="17297400" y="9886460"/>
            <a:ext cx="643376" cy="369332"/>
          </a:xfrm>
          <a:prstGeom prst="rect">
            <a:avLst/>
          </a:prstGeom>
          <a:noFill/>
        </p:spPr>
        <p:txBody>
          <a:bodyPr wrap="square" rtlCol="0">
            <a:spAutoFit/>
          </a:bodyPr>
          <a:lstStyle/>
          <a:p>
            <a:fld id="{1C176735-8790-2647-8A20-9BF96FB544F7}" type="slidenum">
              <a:rPr lang="en-EG" smtClean="0"/>
              <a:t>24</a:t>
            </a:fld>
            <a:endParaRPr lang="en-EG" dirty="0"/>
          </a:p>
        </p:txBody>
      </p:sp>
      <p:sp>
        <p:nvSpPr>
          <p:cNvPr id="64" name="TextBox 5">
            <a:extLst>
              <a:ext uri="{FF2B5EF4-FFF2-40B4-BE49-F238E27FC236}">
                <a16:creationId xmlns:a16="http://schemas.microsoft.com/office/drawing/2014/main" id="{C87EAEDB-3487-3EF3-36A5-3E8E34A43789}"/>
              </a:ext>
            </a:extLst>
          </p:cNvPr>
          <p:cNvSpPr txBox="1"/>
          <p:nvPr/>
        </p:nvSpPr>
        <p:spPr>
          <a:xfrm>
            <a:off x="952500" y="721388"/>
            <a:ext cx="12521154" cy="795089"/>
          </a:xfrm>
          <a:prstGeom prst="rect">
            <a:avLst/>
          </a:prstGeom>
        </p:spPr>
        <p:txBody>
          <a:bodyPr wrap="square"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What is a Star Schema?</a:t>
            </a:r>
          </a:p>
        </p:txBody>
      </p:sp>
      <p:sp>
        <p:nvSpPr>
          <p:cNvPr id="65" name="TextBox 6">
            <a:extLst>
              <a:ext uri="{FF2B5EF4-FFF2-40B4-BE49-F238E27FC236}">
                <a16:creationId xmlns:a16="http://schemas.microsoft.com/office/drawing/2014/main" id="{2ED27C57-896E-E2C0-0541-55F3503E210A}"/>
              </a:ext>
            </a:extLst>
          </p:cNvPr>
          <p:cNvSpPr txBox="1"/>
          <p:nvPr/>
        </p:nvSpPr>
        <p:spPr>
          <a:xfrm>
            <a:off x="860378" y="1562100"/>
            <a:ext cx="13335000" cy="410369"/>
          </a:xfrm>
          <a:prstGeom prst="rect">
            <a:avLst/>
          </a:prstGeom>
        </p:spPr>
        <p:txBody>
          <a:bodyPr lIns="0" tIns="0" rIns="0" bIns="0" rtlCol="0" anchor="t">
            <a:spAutoFit/>
          </a:bodyPr>
          <a:lstStyle/>
          <a:p>
            <a:pPr lvl="0">
              <a:lnSpc>
                <a:spcPts val="3222"/>
              </a:lnSpc>
              <a:spcBef>
                <a:spcPct val="0"/>
              </a:spcBef>
            </a:pPr>
            <a:r>
              <a:rPr lang="en-US" sz="2800" dirty="0">
                <a:solidFill>
                  <a:srgbClr val="00ADEE"/>
                </a:solidFill>
                <a:latin typeface="Alexandria"/>
                <a:ea typeface="Alexandria"/>
                <a:cs typeface="Alexandria"/>
                <a:sym typeface="Alexandria"/>
              </a:rPr>
              <a:t>A Simple Structure for Organizing Data</a:t>
            </a:r>
          </a:p>
        </p:txBody>
      </p:sp>
      <p:sp>
        <p:nvSpPr>
          <p:cNvPr id="83" name="TextBox 32">
            <a:extLst>
              <a:ext uri="{FF2B5EF4-FFF2-40B4-BE49-F238E27FC236}">
                <a16:creationId xmlns:a16="http://schemas.microsoft.com/office/drawing/2014/main" id="{2DE88504-7A37-4776-E310-C2A2D61F2FD9}"/>
              </a:ext>
            </a:extLst>
          </p:cNvPr>
          <p:cNvSpPr txBox="1"/>
          <p:nvPr/>
        </p:nvSpPr>
        <p:spPr>
          <a:xfrm>
            <a:off x="746760" y="2073945"/>
            <a:ext cx="16383000" cy="2512483"/>
          </a:xfrm>
          <a:prstGeom prst="rect">
            <a:avLst/>
          </a:prstGeom>
        </p:spPr>
        <p:txBody>
          <a:bodyPr lIns="0" tIns="0" rIns="0" bIns="0" rtlCol="0" anchor="t">
            <a:spAutoFit/>
          </a:bodyPr>
          <a:lstStyle/>
          <a:p>
            <a:pPr lvl="0">
              <a:lnSpc>
                <a:spcPct val="150000"/>
              </a:lnSpc>
              <a:spcBef>
                <a:spcPct val="0"/>
              </a:spcBef>
            </a:pPr>
            <a:r>
              <a:rPr lang="en-US" sz="2800" dirty="0">
                <a:solidFill>
                  <a:srgbClr val="4A4A4A"/>
                </a:solidFill>
                <a:latin typeface="Alexandria"/>
                <a:ea typeface="Alexandria"/>
                <a:cs typeface="Alexandria"/>
                <a:sym typeface="Alexandria"/>
              </a:rPr>
              <a:t>A star schema is a data model structure where one central fact table is connected to multiple dimension tables. </a:t>
            </a:r>
          </a:p>
          <a:p>
            <a:pPr>
              <a:lnSpc>
                <a:spcPct val="150000"/>
              </a:lnSpc>
              <a:spcBef>
                <a:spcPct val="0"/>
              </a:spcBef>
            </a:pPr>
            <a:r>
              <a:rPr lang="en-US" sz="2800" dirty="0">
                <a:solidFill>
                  <a:srgbClr val="1A1A2E"/>
                </a:solidFill>
                <a:latin typeface="Alexandria"/>
                <a:ea typeface="Alexandria"/>
                <a:cs typeface="Alexandria"/>
                <a:sym typeface="Alexandria"/>
              </a:rPr>
              <a:t>Star schema makes Power BI models easier to understand, faster to use, and more reliable.</a:t>
            </a:r>
          </a:p>
          <a:p>
            <a:pPr lvl="0">
              <a:lnSpc>
                <a:spcPct val="150000"/>
              </a:lnSpc>
              <a:spcBef>
                <a:spcPct val="0"/>
              </a:spcBef>
            </a:pPr>
            <a:endParaRPr lang="en-US" sz="2800" dirty="0">
              <a:solidFill>
                <a:srgbClr val="4A4A4A"/>
              </a:solidFill>
              <a:latin typeface="Alexandria"/>
              <a:ea typeface="Alexandria"/>
              <a:cs typeface="Alexandria"/>
              <a:sym typeface="Alexandria"/>
            </a:endParaRPr>
          </a:p>
        </p:txBody>
      </p:sp>
      <p:sp>
        <p:nvSpPr>
          <p:cNvPr id="31" name="TextBox 30">
            <a:extLst>
              <a:ext uri="{FF2B5EF4-FFF2-40B4-BE49-F238E27FC236}">
                <a16:creationId xmlns:a16="http://schemas.microsoft.com/office/drawing/2014/main" id="{F5B122E3-EAFE-C312-2470-5240680FD88E}"/>
              </a:ext>
            </a:extLst>
          </p:cNvPr>
          <p:cNvSpPr txBox="1"/>
          <p:nvPr/>
        </p:nvSpPr>
        <p:spPr>
          <a:xfrm>
            <a:off x="14178968" y="5956321"/>
            <a:ext cx="184731" cy="369332"/>
          </a:xfrm>
          <a:prstGeom prst="rect">
            <a:avLst/>
          </a:prstGeom>
          <a:noFill/>
        </p:spPr>
        <p:txBody>
          <a:bodyPr wrap="none" rtlCol="0">
            <a:spAutoFit/>
          </a:bodyPr>
          <a:lstStyle/>
          <a:p>
            <a:endParaRPr lang="en-EG" dirty="0"/>
          </a:p>
        </p:txBody>
      </p:sp>
      <p:grpSp>
        <p:nvGrpSpPr>
          <p:cNvPr id="28" name="Group 8">
            <a:extLst>
              <a:ext uri="{FF2B5EF4-FFF2-40B4-BE49-F238E27FC236}">
                <a16:creationId xmlns:a16="http://schemas.microsoft.com/office/drawing/2014/main" id="{8097CF70-09E1-2534-AA84-4B50F6A1B036}"/>
              </a:ext>
            </a:extLst>
          </p:cNvPr>
          <p:cNvGrpSpPr/>
          <p:nvPr/>
        </p:nvGrpSpPr>
        <p:grpSpPr>
          <a:xfrm>
            <a:off x="987136" y="4567122"/>
            <a:ext cx="3810000" cy="333375"/>
            <a:chOff x="0" y="0"/>
            <a:chExt cx="5080000" cy="444500"/>
          </a:xfrm>
        </p:grpSpPr>
        <p:sp>
          <p:nvSpPr>
            <p:cNvPr id="30" name="Freeform 9">
              <a:extLst>
                <a:ext uri="{FF2B5EF4-FFF2-40B4-BE49-F238E27FC236}">
                  <a16:creationId xmlns:a16="http://schemas.microsoft.com/office/drawing/2014/main" id="{927E0076-4742-4426-BA9C-AD8916A43D84}"/>
                </a:ext>
              </a:extLst>
            </p:cNvPr>
            <p:cNvSpPr/>
            <p:nvPr/>
          </p:nvSpPr>
          <p:spPr>
            <a:xfrm>
              <a:off x="0" y="0"/>
              <a:ext cx="5080000" cy="444500"/>
            </a:xfrm>
            <a:custGeom>
              <a:avLst/>
              <a:gdLst/>
              <a:ahLst/>
              <a:cxnLst/>
              <a:rect l="l" t="t" r="r" b="b"/>
              <a:pathLst>
                <a:path w="5080000" h="444500">
                  <a:moveTo>
                    <a:pt x="44450" y="0"/>
                  </a:moveTo>
                  <a:lnTo>
                    <a:pt x="5035550" y="0"/>
                  </a:lnTo>
                  <a:cubicBezTo>
                    <a:pt x="5060099" y="0"/>
                    <a:pt x="5080000" y="19901"/>
                    <a:pt x="5080000" y="44450"/>
                  </a:cubicBezTo>
                  <a:lnTo>
                    <a:pt x="5080000" y="400050"/>
                  </a:lnTo>
                  <a:cubicBezTo>
                    <a:pt x="5080000" y="424599"/>
                    <a:pt x="5060099" y="444500"/>
                    <a:pt x="5035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endParaRPr lang="en-EG" sz="2800"/>
            </a:p>
          </p:txBody>
        </p:sp>
        <p:sp>
          <p:nvSpPr>
            <p:cNvPr id="32" name="TextBox 10">
              <a:extLst>
                <a:ext uri="{FF2B5EF4-FFF2-40B4-BE49-F238E27FC236}">
                  <a16:creationId xmlns:a16="http://schemas.microsoft.com/office/drawing/2014/main" id="{10F46C72-6BA3-9B4C-31D6-A8AAE1D3F1F1}"/>
                </a:ext>
              </a:extLst>
            </p:cNvPr>
            <p:cNvSpPr txBox="1"/>
            <p:nvPr/>
          </p:nvSpPr>
          <p:spPr>
            <a:xfrm>
              <a:off x="0" y="-38100"/>
              <a:ext cx="5080000" cy="482600"/>
            </a:xfrm>
            <a:prstGeom prst="rect">
              <a:avLst/>
            </a:prstGeom>
          </p:spPr>
          <p:txBody>
            <a:bodyPr lIns="50800" tIns="50800" rIns="50800" bIns="50800" rtlCol="0" anchor="ctr"/>
            <a:lstStyle/>
            <a:p>
              <a:pPr algn="l">
                <a:lnSpc>
                  <a:spcPts val="1679"/>
                </a:lnSpc>
              </a:pPr>
              <a:endParaRPr sz="2800"/>
            </a:p>
          </p:txBody>
        </p:sp>
      </p:grpSp>
      <p:sp>
        <p:nvSpPr>
          <p:cNvPr id="33" name="TextBox 11">
            <a:extLst>
              <a:ext uri="{FF2B5EF4-FFF2-40B4-BE49-F238E27FC236}">
                <a16:creationId xmlns:a16="http://schemas.microsoft.com/office/drawing/2014/main" id="{2115F302-9966-2A03-B355-E6A9F6C914A4}"/>
              </a:ext>
            </a:extLst>
          </p:cNvPr>
          <p:cNvSpPr txBox="1"/>
          <p:nvPr/>
        </p:nvSpPr>
        <p:spPr>
          <a:xfrm>
            <a:off x="987136" y="4529022"/>
            <a:ext cx="3810000" cy="397545"/>
          </a:xfrm>
          <a:prstGeom prst="rect">
            <a:avLst/>
          </a:prstGeom>
        </p:spPr>
        <p:txBody>
          <a:bodyPr lIns="0" tIns="0" rIns="0" bIns="0" rtlCol="0" anchor="t">
            <a:spAutoFit/>
          </a:bodyPr>
          <a:lstStyle/>
          <a:p>
            <a:pPr marL="0" lvl="0" indent="0" algn="ctr">
              <a:lnSpc>
                <a:spcPts val="3072"/>
              </a:lnSpc>
              <a:spcBef>
                <a:spcPct val="0"/>
              </a:spcBef>
            </a:pPr>
            <a:r>
              <a:rPr lang="en-US" sz="2800" b="1" u="none" strike="noStrike">
                <a:solidFill>
                  <a:srgbClr val="00ADEE"/>
                </a:solidFill>
                <a:latin typeface="Alexandria Bold"/>
                <a:ea typeface="Alexandria Bold"/>
                <a:cs typeface="Alexandria Bold"/>
                <a:sym typeface="Alexandria Bold"/>
              </a:rPr>
              <a:t>Center Table</a:t>
            </a:r>
          </a:p>
        </p:txBody>
      </p:sp>
      <p:sp>
        <p:nvSpPr>
          <p:cNvPr id="34" name="TextBox 15">
            <a:extLst>
              <a:ext uri="{FF2B5EF4-FFF2-40B4-BE49-F238E27FC236}">
                <a16:creationId xmlns:a16="http://schemas.microsoft.com/office/drawing/2014/main" id="{CBBEA330-9B35-B6F5-DD42-93D081E014C0}"/>
              </a:ext>
            </a:extLst>
          </p:cNvPr>
          <p:cNvSpPr txBox="1"/>
          <p:nvPr/>
        </p:nvSpPr>
        <p:spPr>
          <a:xfrm>
            <a:off x="1022995" y="6432897"/>
            <a:ext cx="3810000" cy="397545"/>
          </a:xfrm>
          <a:prstGeom prst="rect">
            <a:avLst/>
          </a:prstGeom>
        </p:spPr>
        <p:txBody>
          <a:bodyPr wrap="square" lIns="0" tIns="0" rIns="0" bIns="0" rtlCol="0" anchor="t">
            <a:spAutoFit/>
          </a:bodyPr>
          <a:lstStyle/>
          <a:p>
            <a:pPr marL="0" lvl="0" indent="0" algn="ctr">
              <a:lnSpc>
                <a:spcPts val="3072"/>
              </a:lnSpc>
              <a:spcBef>
                <a:spcPct val="0"/>
              </a:spcBef>
            </a:pPr>
            <a:r>
              <a:rPr lang="en-US" sz="2800" b="1" u="none" strike="noStrike" dirty="0">
                <a:solidFill>
                  <a:srgbClr val="00ADEE"/>
                </a:solidFill>
                <a:latin typeface="Alexandria Bold"/>
                <a:ea typeface="Alexandria Bold"/>
                <a:cs typeface="Alexandria Bold"/>
                <a:sym typeface="Alexandria Bold"/>
              </a:rPr>
              <a:t>Surrounding Tables</a:t>
            </a:r>
          </a:p>
        </p:txBody>
      </p:sp>
      <p:sp>
        <p:nvSpPr>
          <p:cNvPr id="35" name="TextBox 16">
            <a:extLst>
              <a:ext uri="{FF2B5EF4-FFF2-40B4-BE49-F238E27FC236}">
                <a16:creationId xmlns:a16="http://schemas.microsoft.com/office/drawing/2014/main" id="{2A51B787-10A1-B6CD-C572-97AF3E55C4B8}"/>
              </a:ext>
            </a:extLst>
          </p:cNvPr>
          <p:cNvSpPr txBox="1"/>
          <p:nvPr/>
        </p:nvSpPr>
        <p:spPr>
          <a:xfrm>
            <a:off x="1082386" y="5014797"/>
            <a:ext cx="3714750" cy="281103"/>
          </a:xfrm>
          <a:prstGeom prst="rect">
            <a:avLst/>
          </a:prstGeom>
        </p:spPr>
        <p:txBody>
          <a:bodyPr lIns="0" tIns="0" rIns="0" bIns="0" rtlCol="0" anchor="t">
            <a:spAutoFit/>
          </a:bodyPr>
          <a:lstStyle/>
          <a:p>
            <a:pPr marL="0" lvl="0" indent="0" algn="l">
              <a:lnSpc>
                <a:spcPts val="1960"/>
              </a:lnSpc>
              <a:spcBef>
                <a:spcPct val="0"/>
              </a:spcBef>
            </a:pPr>
            <a:r>
              <a:rPr lang="en-US" sz="2800" u="none" strike="noStrike">
                <a:solidFill>
                  <a:srgbClr val="1A1A2E"/>
                </a:solidFill>
                <a:latin typeface="Alexandria"/>
                <a:ea typeface="Alexandria"/>
                <a:cs typeface="Alexandria"/>
                <a:sym typeface="Alexandria"/>
              </a:rPr>
              <a:t>Sales Transactions</a:t>
            </a:r>
          </a:p>
        </p:txBody>
      </p:sp>
      <p:sp>
        <p:nvSpPr>
          <p:cNvPr id="36" name="TextBox 17">
            <a:extLst>
              <a:ext uri="{FF2B5EF4-FFF2-40B4-BE49-F238E27FC236}">
                <a16:creationId xmlns:a16="http://schemas.microsoft.com/office/drawing/2014/main" id="{7BE88DB6-2A0C-1F79-CF4C-5EEE4986E085}"/>
              </a:ext>
            </a:extLst>
          </p:cNvPr>
          <p:cNvSpPr txBox="1"/>
          <p:nvPr/>
        </p:nvSpPr>
        <p:spPr>
          <a:xfrm>
            <a:off x="1118245" y="6918671"/>
            <a:ext cx="4308764" cy="1219821"/>
          </a:xfrm>
          <a:prstGeom prst="rect">
            <a:avLst/>
          </a:prstGeom>
        </p:spPr>
        <p:txBody>
          <a:bodyPr wrap="square"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Customers, Products, Dates, Regions</a:t>
            </a:r>
          </a:p>
        </p:txBody>
      </p:sp>
      <p:pic>
        <p:nvPicPr>
          <p:cNvPr id="3" name="Picture 2">
            <a:extLst>
              <a:ext uri="{FF2B5EF4-FFF2-40B4-BE49-F238E27FC236}">
                <a16:creationId xmlns:a16="http://schemas.microsoft.com/office/drawing/2014/main" id="{744A2C52-7DDB-7E08-48FC-E957D39D7715}"/>
              </a:ext>
            </a:extLst>
          </p:cNvPr>
          <p:cNvPicPr>
            <a:picLocks noChangeAspect="1"/>
          </p:cNvPicPr>
          <p:nvPr/>
        </p:nvPicPr>
        <p:blipFill>
          <a:blip r:embed="rId6">
            <a:extLst>
              <a:ext uri="{28A0092B-C50C-407E-A947-70E740481C1C}">
                <a14:useLocalDpi xmlns:a14="http://schemas.microsoft.com/office/drawing/2010/main" val="0"/>
              </a:ext>
            </a:extLst>
          </a:blip>
          <a:srcRect l="-1" t="4494" r="-681" b="8390"/>
          <a:stretch>
            <a:fillRect/>
          </a:stretch>
        </p:blipFill>
        <p:spPr>
          <a:xfrm>
            <a:off x="5064406" y="4110924"/>
            <a:ext cx="12200599" cy="5457104"/>
          </a:xfrm>
          <a:prstGeom prst="rect">
            <a:avLst/>
          </a:prstGeom>
        </p:spPr>
      </p:pic>
    </p:spTree>
    <p:custDataLst>
      <p:tags r:id="rId1"/>
    </p:custDataLst>
    <p:extLst>
      <p:ext uri="{BB962C8B-B14F-4D97-AF65-F5344CB8AC3E}">
        <p14:creationId xmlns:p14="http://schemas.microsoft.com/office/powerpoint/2010/main" val="21049035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82F80-6D0E-E310-DA61-D1A820BCBA77}"/>
            </a:ext>
          </a:extLst>
        </p:cNvPr>
        <p:cNvGrpSpPr/>
        <p:nvPr/>
      </p:nvGrpSpPr>
      <p:grpSpPr>
        <a:xfrm>
          <a:off x="0" y="0"/>
          <a:ext cx="0" cy="0"/>
          <a:chOff x="0" y="0"/>
          <a:chExt cx="0" cy="0"/>
        </a:xfrm>
      </p:grpSpPr>
      <p:sp>
        <p:nvSpPr>
          <p:cNvPr id="25" name="Freeform 2">
            <a:extLst>
              <a:ext uri="{FF2B5EF4-FFF2-40B4-BE49-F238E27FC236}">
                <a16:creationId xmlns:a16="http://schemas.microsoft.com/office/drawing/2014/main" id="{22A12524-6409-E6F8-BD3B-A2128402D8CE}"/>
              </a:ext>
            </a:extLst>
          </p:cNvPr>
          <p:cNvSpPr/>
          <p:nvPr/>
        </p:nvSpPr>
        <p:spPr>
          <a:xfrm>
            <a:off x="0" y="31154"/>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a:p>
        </p:txBody>
      </p:sp>
      <p:pic>
        <p:nvPicPr>
          <p:cNvPr id="4" name="Graphic 21">
            <a:extLst>
              <a:ext uri="{FF2B5EF4-FFF2-40B4-BE49-F238E27FC236}">
                <a16:creationId xmlns:a16="http://schemas.microsoft.com/office/drawing/2014/main" id="{4A797229-5887-8549-0AD3-D69B0D5A1A77}"/>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87CBD7A7-02EA-0FF9-0D4C-B05B024A43A9}"/>
              </a:ext>
            </a:extLst>
          </p:cNvPr>
          <p:cNvSpPr txBox="1"/>
          <p:nvPr/>
        </p:nvSpPr>
        <p:spPr>
          <a:xfrm>
            <a:off x="17559776" y="9886460"/>
            <a:ext cx="416212" cy="369386"/>
          </a:xfrm>
          <a:prstGeom prst="rect">
            <a:avLst/>
          </a:prstGeom>
          <a:noFill/>
        </p:spPr>
        <p:txBody>
          <a:bodyPr wrap="square" rtlCol="0">
            <a:spAutoFit/>
          </a:bodyPr>
          <a:lstStyle/>
          <a:p>
            <a:fld id="{1C176735-8790-2647-8A20-9BF96FB544F7}" type="slidenum">
              <a:rPr lang="en-EG" smtClean="0"/>
              <a:t>25</a:t>
            </a:fld>
            <a:endParaRPr lang="en-EG" dirty="0"/>
          </a:p>
        </p:txBody>
      </p:sp>
      <p:sp>
        <p:nvSpPr>
          <p:cNvPr id="64" name="TextBox 5">
            <a:extLst>
              <a:ext uri="{FF2B5EF4-FFF2-40B4-BE49-F238E27FC236}">
                <a16:creationId xmlns:a16="http://schemas.microsoft.com/office/drawing/2014/main" id="{61DF5BC0-D7B0-3711-56F9-326DFCFF8AAC}"/>
              </a:ext>
            </a:extLst>
          </p:cNvPr>
          <p:cNvSpPr txBox="1"/>
          <p:nvPr/>
        </p:nvSpPr>
        <p:spPr>
          <a:xfrm>
            <a:off x="952500" y="721388"/>
            <a:ext cx="12521154" cy="795089"/>
          </a:xfrm>
          <a:prstGeom prst="rect">
            <a:avLst/>
          </a:prstGeom>
        </p:spPr>
        <p:txBody>
          <a:bodyPr wrap="square"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Why Star Schema is Recommended</a:t>
            </a:r>
          </a:p>
        </p:txBody>
      </p:sp>
      <p:sp>
        <p:nvSpPr>
          <p:cNvPr id="65" name="TextBox 6">
            <a:extLst>
              <a:ext uri="{FF2B5EF4-FFF2-40B4-BE49-F238E27FC236}">
                <a16:creationId xmlns:a16="http://schemas.microsoft.com/office/drawing/2014/main" id="{191A35A0-C253-B4EE-182F-A9FC3A78FFE0}"/>
              </a:ext>
            </a:extLst>
          </p:cNvPr>
          <p:cNvSpPr txBox="1"/>
          <p:nvPr/>
        </p:nvSpPr>
        <p:spPr>
          <a:xfrm>
            <a:off x="860378" y="1562100"/>
            <a:ext cx="13335000" cy="410369"/>
          </a:xfrm>
          <a:prstGeom prst="rect">
            <a:avLst/>
          </a:prstGeom>
        </p:spPr>
        <p:txBody>
          <a:bodyPr lIns="0" tIns="0" rIns="0" bIns="0" rtlCol="0" anchor="t">
            <a:spAutoFit/>
          </a:bodyPr>
          <a:lstStyle/>
          <a:p>
            <a:pPr lvl="0">
              <a:lnSpc>
                <a:spcPts val="3222"/>
              </a:lnSpc>
              <a:spcBef>
                <a:spcPct val="0"/>
              </a:spcBef>
            </a:pPr>
            <a:r>
              <a:rPr lang="en-US" sz="2800" dirty="0">
                <a:solidFill>
                  <a:srgbClr val="00ADEE"/>
                </a:solidFill>
                <a:latin typeface="Alexandria"/>
                <a:ea typeface="Alexandria"/>
                <a:cs typeface="Alexandria"/>
                <a:sym typeface="Alexandria"/>
              </a:rPr>
              <a:t>Benefits of a Star Schema Structure</a:t>
            </a:r>
          </a:p>
        </p:txBody>
      </p:sp>
      <p:sp>
        <p:nvSpPr>
          <p:cNvPr id="31" name="TextBox 30">
            <a:extLst>
              <a:ext uri="{FF2B5EF4-FFF2-40B4-BE49-F238E27FC236}">
                <a16:creationId xmlns:a16="http://schemas.microsoft.com/office/drawing/2014/main" id="{F2A17BEC-03B9-2C7A-2B9E-4DF5D8A76C8E}"/>
              </a:ext>
            </a:extLst>
          </p:cNvPr>
          <p:cNvSpPr txBox="1"/>
          <p:nvPr/>
        </p:nvSpPr>
        <p:spPr>
          <a:xfrm>
            <a:off x="-1499616" y="3694176"/>
            <a:ext cx="184731" cy="369332"/>
          </a:xfrm>
          <a:prstGeom prst="rect">
            <a:avLst/>
          </a:prstGeom>
          <a:noFill/>
        </p:spPr>
        <p:txBody>
          <a:bodyPr wrap="none" rtlCol="0">
            <a:spAutoFit/>
          </a:bodyPr>
          <a:lstStyle/>
          <a:p>
            <a:endParaRPr lang="en-EG" dirty="0"/>
          </a:p>
        </p:txBody>
      </p:sp>
      <p:grpSp>
        <p:nvGrpSpPr>
          <p:cNvPr id="37" name="Group 18">
            <a:extLst>
              <a:ext uri="{FF2B5EF4-FFF2-40B4-BE49-F238E27FC236}">
                <a16:creationId xmlns:a16="http://schemas.microsoft.com/office/drawing/2014/main" id="{0C425840-7A46-00A9-C247-42D3E2FAF864}"/>
              </a:ext>
            </a:extLst>
          </p:cNvPr>
          <p:cNvGrpSpPr/>
          <p:nvPr/>
        </p:nvGrpSpPr>
        <p:grpSpPr>
          <a:xfrm>
            <a:off x="1089313" y="8496300"/>
            <a:ext cx="16383000" cy="1219821"/>
            <a:chOff x="0" y="0"/>
            <a:chExt cx="21844000" cy="889000"/>
          </a:xfrm>
        </p:grpSpPr>
        <p:sp>
          <p:nvSpPr>
            <p:cNvPr id="38" name="Freeform 19">
              <a:extLst>
                <a:ext uri="{FF2B5EF4-FFF2-40B4-BE49-F238E27FC236}">
                  <a16:creationId xmlns:a16="http://schemas.microsoft.com/office/drawing/2014/main" id="{B86F9273-7767-6201-84BB-D932B64CC834}"/>
                </a:ext>
              </a:extLst>
            </p:cNvPr>
            <p:cNvSpPr/>
            <p:nvPr/>
          </p:nvSpPr>
          <p:spPr>
            <a:xfrm>
              <a:off x="0" y="0"/>
              <a:ext cx="21844000" cy="889000"/>
            </a:xfrm>
            <a:custGeom>
              <a:avLst/>
              <a:gdLst/>
              <a:ahLst/>
              <a:cxnLst/>
              <a:rect l="l" t="t" r="r" b="b"/>
              <a:pathLst>
                <a:path w="21844000" h="889000">
                  <a:moveTo>
                    <a:pt x="88900" y="0"/>
                  </a:moveTo>
                  <a:lnTo>
                    <a:pt x="21755100" y="0"/>
                  </a:lnTo>
                  <a:cubicBezTo>
                    <a:pt x="21804198" y="0"/>
                    <a:pt x="21844000" y="39802"/>
                    <a:pt x="21844000" y="88900"/>
                  </a:cubicBezTo>
                  <a:lnTo>
                    <a:pt x="21844000" y="800100"/>
                  </a:lnTo>
                  <a:cubicBezTo>
                    <a:pt x="21844000" y="849198"/>
                    <a:pt x="21804198" y="889000"/>
                    <a:pt x="21755100" y="889000"/>
                  </a:cubicBezTo>
                  <a:lnTo>
                    <a:pt x="88900" y="889000"/>
                  </a:lnTo>
                  <a:cubicBezTo>
                    <a:pt x="39802" y="889000"/>
                    <a:pt x="0" y="849198"/>
                    <a:pt x="0" y="800100"/>
                  </a:cubicBezTo>
                  <a:lnTo>
                    <a:pt x="0" y="88900"/>
                  </a:lnTo>
                  <a:cubicBezTo>
                    <a:pt x="0" y="39802"/>
                    <a:pt x="39802" y="0"/>
                    <a:pt x="88900" y="0"/>
                  </a:cubicBezTo>
                  <a:close/>
                </a:path>
              </a:pathLst>
            </a:custGeom>
            <a:solidFill>
              <a:srgbClr val="E8F8FF"/>
            </a:solidFill>
          </p:spPr>
          <p:txBody>
            <a:bodyPr/>
            <a:lstStyle/>
            <a:p>
              <a:endParaRPr lang="en-EG" sz="2800"/>
            </a:p>
          </p:txBody>
        </p:sp>
        <p:sp>
          <p:nvSpPr>
            <p:cNvPr id="39" name="TextBox 20">
              <a:extLst>
                <a:ext uri="{FF2B5EF4-FFF2-40B4-BE49-F238E27FC236}">
                  <a16:creationId xmlns:a16="http://schemas.microsoft.com/office/drawing/2014/main" id="{7960DCB7-BA75-3F01-F302-A00D031F790D}"/>
                </a:ext>
              </a:extLst>
            </p:cNvPr>
            <p:cNvSpPr txBox="1"/>
            <p:nvPr/>
          </p:nvSpPr>
          <p:spPr>
            <a:xfrm>
              <a:off x="0" y="-38100"/>
              <a:ext cx="21844000" cy="927100"/>
            </a:xfrm>
            <a:prstGeom prst="rect">
              <a:avLst/>
            </a:prstGeom>
          </p:spPr>
          <p:txBody>
            <a:bodyPr lIns="50800" tIns="50800" rIns="50800" bIns="50800" rtlCol="0" anchor="ctr"/>
            <a:lstStyle/>
            <a:p>
              <a:pPr algn="l">
                <a:lnSpc>
                  <a:spcPts val="1679"/>
                </a:lnSpc>
              </a:pPr>
              <a:endParaRPr sz="2800"/>
            </a:p>
          </p:txBody>
        </p:sp>
      </p:grpSp>
      <p:sp>
        <p:nvSpPr>
          <p:cNvPr id="40" name="TextBox 21">
            <a:extLst>
              <a:ext uri="{FF2B5EF4-FFF2-40B4-BE49-F238E27FC236}">
                <a16:creationId xmlns:a16="http://schemas.microsoft.com/office/drawing/2014/main" id="{A6D2E5DC-4057-6859-9490-7C3E80CC109F}"/>
              </a:ext>
            </a:extLst>
          </p:cNvPr>
          <p:cNvSpPr txBox="1"/>
          <p:nvPr/>
        </p:nvSpPr>
        <p:spPr>
          <a:xfrm>
            <a:off x="1143000" y="9014618"/>
            <a:ext cx="16002000" cy="300339"/>
          </a:xfrm>
          <a:prstGeom prst="rect">
            <a:avLst/>
          </a:prstGeom>
        </p:spPr>
        <p:txBody>
          <a:bodyPr lIns="0" tIns="0" rIns="0" bIns="0" rtlCol="0" anchor="t">
            <a:spAutoFit/>
          </a:bodyPr>
          <a:lstStyle/>
          <a:p>
            <a:pPr lvl="0" algn="ctr">
              <a:lnSpc>
                <a:spcPts val="2239"/>
              </a:lnSpc>
              <a:spcBef>
                <a:spcPct val="0"/>
              </a:spcBef>
            </a:pPr>
            <a:r>
              <a:rPr lang="en-US" sz="2800" dirty="0">
                <a:solidFill>
                  <a:srgbClr val="1A1A2E"/>
                </a:solidFill>
                <a:latin typeface="Alexandria"/>
                <a:ea typeface="Alexandria"/>
                <a:cs typeface="Alexandria"/>
                <a:sym typeface="Alexandria"/>
              </a:rPr>
              <a:t>Star schema is the preferred structure for clean and scalable Power BI reports.</a:t>
            </a:r>
          </a:p>
        </p:txBody>
      </p:sp>
      <p:grpSp>
        <p:nvGrpSpPr>
          <p:cNvPr id="2" name="Group 7">
            <a:extLst>
              <a:ext uri="{FF2B5EF4-FFF2-40B4-BE49-F238E27FC236}">
                <a16:creationId xmlns:a16="http://schemas.microsoft.com/office/drawing/2014/main" id="{FF3D79E1-B19C-CEF1-BDF4-A5B5A2B39C50}"/>
              </a:ext>
            </a:extLst>
          </p:cNvPr>
          <p:cNvGrpSpPr/>
          <p:nvPr/>
        </p:nvGrpSpPr>
        <p:grpSpPr>
          <a:xfrm>
            <a:off x="931718" y="3127246"/>
            <a:ext cx="3810000" cy="333375"/>
            <a:chOff x="0" y="0"/>
            <a:chExt cx="5080000" cy="444500"/>
          </a:xfrm>
        </p:grpSpPr>
        <p:sp>
          <p:nvSpPr>
            <p:cNvPr id="3" name="Freeform 8">
              <a:extLst>
                <a:ext uri="{FF2B5EF4-FFF2-40B4-BE49-F238E27FC236}">
                  <a16:creationId xmlns:a16="http://schemas.microsoft.com/office/drawing/2014/main" id="{184538F4-ED81-2D05-4371-8CB90BF6EE9D}"/>
                </a:ext>
              </a:extLst>
            </p:cNvPr>
            <p:cNvSpPr/>
            <p:nvPr/>
          </p:nvSpPr>
          <p:spPr>
            <a:xfrm>
              <a:off x="0" y="0"/>
              <a:ext cx="5080000" cy="444500"/>
            </a:xfrm>
            <a:custGeom>
              <a:avLst/>
              <a:gdLst/>
              <a:ahLst/>
              <a:cxnLst/>
              <a:rect l="l" t="t" r="r" b="b"/>
              <a:pathLst>
                <a:path w="5080000" h="444500">
                  <a:moveTo>
                    <a:pt x="44450" y="0"/>
                  </a:moveTo>
                  <a:lnTo>
                    <a:pt x="5035550" y="0"/>
                  </a:lnTo>
                  <a:cubicBezTo>
                    <a:pt x="5060099" y="0"/>
                    <a:pt x="5080000" y="19901"/>
                    <a:pt x="5080000" y="44450"/>
                  </a:cubicBezTo>
                  <a:lnTo>
                    <a:pt x="5080000" y="400050"/>
                  </a:lnTo>
                  <a:cubicBezTo>
                    <a:pt x="5080000" y="424599"/>
                    <a:pt x="5060099" y="444500"/>
                    <a:pt x="5035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5" name="TextBox 9">
              <a:extLst>
                <a:ext uri="{FF2B5EF4-FFF2-40B4-BE49-F238E27FC236}">
                  <a16:creationId xmlns:a16="http://schemas.microsoft.com/office/drawing/2014/main" id="{CC3EACD4-1EAF-9804-870E-ABFCA03F02CF}"/>
                </a:ext>
              </a:extLst>
            </p:cNvPr>
            <p:cNvSpPr txBox="1"/>
            <p:nvPr/>
          </p:nvSpPr>
          <p:spPr>
            <a:xfrm>
              <a:off x="0" y="-38100"/>
              <a:ext cx="5080000" cy="482600"/>
            </a:xfrm>
            <a:prstGeom prst="rect">
              <a:avLst/>
            </a:prstGeom>
          </p:spPr>
          <p:txBody>
            <a:bodyPr lIns="50800" tIns="50800" rIns="50800" bIns="50800" rtlCol="0" anchor="ctr"/>
            <a:lstStyle/>
            <a:p>
              <a:pPr algn="l">
                <a:lnSpc>
                  <a:spcPct val="150000"/>
                </a:lnSpc>
              </a:pPr>
              <a:endParaRPr sz="2800"/>
            </a:p>
          </p:txBody>
        </p:sp>
      </p:grpSp>
      <p:sp>
        <p:nvSpPr>
          <p:cNvPr id="6" name="TextBox 10">
            <a:extLst>
              <a:ext uri="{FF2B5EF4-FFF2-40B4-BE49-F238E27FC236}">
                <a16:creationId xmlns:a16="http://schemas.microsoft.com/office/drawing/2014/main" id="{19E0380E-33A0-F76A-9F3B-794515FF6666}"/>
              </a:ext>
            </a:extLst>
          </p:cNvPr>
          <p:cNvSpPr txBox="1"/>
          <p:nvPr/>
        </p:nvSpPr>
        <p:spPr>
          <a:xfrm>
            <a:off x="931718" y="3089146"/>
            <a:ext cx="38100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Benefit</a:t>
            </a:r>
          </a:p>
        </p:txBody>
      </p:sp>
      <p:grpSp>
        <p:nvGrpSpPr>
          <p:cNvPr id="7" name="Group 11">
            <a:extLst>
              <a:ext uri="{FF2B5EF4-FFF2-40B4-BE49-F238E27FC236}">
                <a16:creationId xmlns:a16="http://schemas.microsoft.com/office/drawing/2014/main" id="{BC35506E-59C9-12EE-437D-4523CF76306E}"/>
              </a:ext>
            </a:extLst>
          </p:cNvPr>
          <p:cNvGrpSpPr/>
          <p:nvPr/>
        </p:nvGrpSpPr>
        <p:grpSpPr>
          <a:xfrm>
            <a:off x="4836968" y="3127246"/>
            <a:ext cx="7620000" cy="333375"/>
            <a:chOff x="0" y="0"/>
            <a:chExt cx="10160000" cy="444500"/>
          </a:xfrm>
        </p:grpSpPr>
        <p:sp>
          <p:nvSpPr>
            <p:cNvPr id="8" name="Freeform 12">
              <a:extLst>
                <a:ext uri="{FF2B5EF4-FFF2-40B4-BE49-F238E27FC236}">
                  <a16:creationId xmlns:a16="http://schemas.microsoft.com/office/drawing/2014/main" id="{7AC2C293-5144-E09E-B2B0-9E0DE4AB76F6}"/>
                </a:ext>
              </a:extLst>
            </p:cNvPr>
            <p:cNvSpPr/>
            <p:nvPr/>
          </p:nvSpPr>
          <p:spPr>
            <a:xfrm>
              <a:off x="0" y="0"/>
              <a:ext cx="10160000" cy="444500"/>
            </a:xfrm>
            <a:custGeom>
              <a:avLst/>
              <a:gdLst/>
              <a:ahLst/>
              <a:cxnLst/>
              <a:rect l="l" t="t" r="r" b="b"/>
              <a:pathLst>
                <a:path w="10160000" h="444500">
                  <a:moveTo>
                    <a:pt x="44450" y="0"/>
                  </a:moveTo>
                  <a:lnTo>
                    <a:pt x="10115550" y="0"/>
                  </a:lnTo>
                  <a:cubicBezTo>
                    <a:pt x="10140099" y="0"/>
                    <a:pt x="10160000" y="19901"/>
                    <a:pt x="10160000" y="44450"/>
                  </a:cubicBezTo>
                  <a:lnTo>
                    <a:pt x="10160000" y="400050"/>
                  </a:lnTo>
                  <a:cubicBezTo>
                    <a:pt x="10160000" y="424599"/>
                    <a:pt x="10140099" y="444500"/>
                    <a:pt x="10115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9" name="TextBox 13">
              <a:extLst>
                <a:ext uri="{FF2B5EF4-FFF2-40B4-BE49-F238E27FC236}">
                  <a16:creationId xmlns:a16="http://schemas.microsoft.com/office/drawing/2014/main" id="{A8C8779A-D76E-24B4-8067-F250CD738AC8}"/>
                </a:ext>
              </a:extLst>
            </p:cNvPr>
            <p:cNvSpPr txBox="1"/>
            <p:nvPr/>
          </p:nvSpPr>
          <p:spPr>
            <a:xfrm>
              <a:off x="0" y="-38100"/>
              <a:ext cx="10160000" cy="482600"/>
            </a:xfrm>
            <a:prstGeom prst="rect">
              <a:avLst/>
            </a:prstGeom>
          </p:spPr>
          <p:txBody>
            <a:bodyPr lIns="50800" tIns="50800" rIns="50800" bIns="50800" rtlCol="0" anchor="ctr"/>
            <a:lstStyle/>
            <a:p>
              <a:pPr algn="l">
                <a:lnSpc>
                  <a:spcPct val="150000"/>
                </a:lnSpc>
              </a:pPr>
              <a:endParaRPr sz="2800"/>
            </a:p>
          </p:txBody>
        </p:sp>
      </p:grpSp>
      <p:sp>
        <p:nvSpPr>
          <p:cNvPr id="10" name="TextBox 14">
            <a:extLst>
              <a:ext uri="{FF2B5EF4-FFF2-40B4-BE49-F238E27FC236}">
                <a16:creationId xmlns:a16="http://schemas.microsoft.com/office/drawing/2014/main" id="{0FB8014D-6DCC-43A2-947A-9AB60377DDE9}"/>
              </a:ext>
            </a:extLst>
          </p:cNvPr>
          <p:cNvSpPr txBox="1"/>
          <p:nvPr/>
        </p:nvSpPr>
        <p:spPr>
          <a:xfrm>
            <a:off x="4836968" y="3089146"/>
            <a:ext cx="76200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Why It Matters</a:t>
            </a:r>
          </a:p>
        </p:txBody>
      </p:sp>
      <p:sp>
        <p:nvSpPr>
          <p:cNvPr id="11" name="TextBox 15">
            <a:extLst>
              <a:ext uri="{FF2B5EF4-FFF2-40B4-BE49-F238E27FC236}">
                <a16:creationId xmlns:a16="http://schemas.microsoft.com/office/drawing/2014/main" id="{AE3620CF-335B-B2A3-58BC-5C6AA80EDE68}"/>
              </a:ext>
            </a:extLst>
          </p:cNvPr>
          <p:cNvSpPr txBox="1"/>
          <p:nvPr/>
        </p:nvSpPr>
        <p:spPr>
          <a:xfrm>
            <a:off x="1026968" y="3574921"/>
            <a:ext cx="371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1A1A2E"/>
                </a:solidFill>
                <a:latin typeface="Alexandria"/>
                <a:ea typeface="Alexandria"/>
                <a:cs typeface="Alexandria"/>
                <a:sym typeface="Alexandria"/>
              </a:rPr>
              <a:t>Clear structure</a:t>
            </a:r>
          </a:p>
        </p:txBody>
      </p:sp>
      <p:sp>
        <p:nvSpPr>
          <p:cNvPr id="12" name="TextBox 16">
            <a:extLst>
              <a:ext uri="{FF2B5EF4-FFF2-40B4-BE49-F238E27FC236}">
                <a16:creationId xmlns:a16="http://schemas.microsoft.com/office/drawing/2014/main" id="{59A478E4-F5C3-BC4E-46E6-B386673F7671}"/>
              </a:ext>
            </a:extLst>
          </p:cNvPr>
          <p:cNvSpPr txBox="1"/>
          <p:nvPr/>
        </p:nvSpPr>
        <p:spPr>
          <a:xfrm>
            <a:off x="4932218" y="3574921"/>
            <a:ext cx="752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Easy to understand table connections</a:t>
            </a:r>
          </a:p>
        </p:txBody>
      </p:sp>
      <p:sp>
        <p:nvSpPr>
          <p:cNvPr id="13" name="AutoShape 17">
            <a:extLst>
              <a:ext uri="{FF2B5EF4-FFF2-40B4-BE49-F238E27FC236}">
                <a16:creationId xmlns:a16="http://schemas.microsoft.com/office/drawing/2014/main" id="{2E228C00-7E5B-3D59-B6A8-AE97A0D9E4E5}"/>
              </a:ext>
            </a:extLst>
          </p:cNvPr>
          <p:cNvSpPr/>
          <p:nvPr/>
        </p:nvSpPr>
        <p:spPr>
          <a:xfrm>
            <a:off x="931718" y="4093760"/>
            <a:ext cx="1152525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800"/>
          </a:p>
        </p:txBody>
      </p:sp>
      <p:sp>
        <p:nvSpPr>
          <p:cNvPr id="14" name="TextBox 18">
            <a:extLst>
              <a:ext uri="{FF2B5EF4-FFF2-40B4-BE49-F238E27FC236}">
                <a16:creationId xmlns:a16="http://schemas.microsoft.com/office/drawing/2014/main" id="{24027EB3-1244-0883-B44E-AB71A075F1BE}"/>
              </a:ext>
            </a:extLst>
          </p:cNvPr>
          <p:cNvSpPr txBox="1"/>
          <p:nvPr/>
        </p:nvSpPr>
        <p:spPr>
          <a:xfrm>
            <a:off x="1026968" y="4112810"/>
            <a:ext cx="371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1A1A2E"/>
                </a:solidFill>
                <a:latin typeface="Alexandria"/>
                <a:ea typeface="Alexandria"/>
                <a:cs typeface="Alexandria"/>
                <a:sym typeface="Alexandria"/>
              </a:rPr>
              <a:t>Accurate filtering</a:t>
            </a:r>
          </a:p>
        </p:txBody>
      </p:sp>
      <p:sp>
        <p:nvSpPr>
          <p:cNvPr id="15" name="TextBox 19">
            <a:extLst>
              <a:ext uri="{FF2B5EF4-FFF2-40B4-BE49-F238E27FC236}">
                <a16:creationId xmlns:a16="http://schemas.microsoft.com/office/drawing/2014/main" id="{AE0BAB04-87D8-BCDB-ED9B-34F46FC26D6C}"/>
              </a:ext>
            </a:extLst>
          </p:cNvPr>
          <p:cNvSpPr txBox="1"/>
          <p:nvPr/>
        </p:nvSpPr>
        <p:spPr>
          <a:xfrm>
            <a:off x="4932218" y="4112810"/>
            <a:ext cx="752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Filters flow correctly across tables</a:t>
            </a:r>
          </a:p>
        </p:txBody>
      </p:sp>
      <p:sp>
        <p:nvSpPr>
          <p:cNvPr id="16" name="AutoShape 20">
            <a:extLst>
              <a:ext uri="{FF2B5EF4-FFF2-40B4-BE49-F238E27FC236}">
                <a16:creationId xmlns:a16="http://schemas.microsoft.com/office/drawing/2014/main" id="{88866EBF-72D5-AA99-8248-B69D9BC3529E}"/>
              </a:ext>
            </a:extLst>
          </p:cNvPr>
          <p:cNvSpPr/>
          <p:nvPr/>
        </p:nvSpPr>
        <p:spPr>
          <a:xfrm>
            <a:off x="931718" y="4627160"/>
            <a:ext cx="1152525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800"/>
          </a:p>
        </p:txBody>
      </p:sp>
      <p:sp>
        <p:nvSpPr>
          <p:cNvPr id="17" name="TextBox 21">
            <a:extLst>
              <a:ext uri="{FF2B5EF4-FFF2-40B4-BE49-F238E27FC236}">
                <a16:creationId xmlns:a16="http://schemas.microsoft.com/office/drawing/2014/main" id="{AAD60CB7-C258-54FE-45B5-124C42A56E9B}"/>
              </a:ext>
            </a:extLst>
          </p:cNvPr>
          <p:cNvSpPr txBox="1"/>
          <p:nvPr/>
        </p:nvSpPr>
        <p:spPr>
          <a:xfrm>
            <a:off x="1026968" y="4646210"/>
            <a:ext cx="371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1A1A2E"/>
                </a:solidFill>
                <a:latin typeface="Alexandria"/>
                <a:ea typeface="Alexandria"/>
                <a:cs typeface="Alexandria"/>
                <a:sym typeface="Alexandria"/>
              </a:rPr>
              <a:t>Better performance</a:t>
            </a:r>
          </a:p>
        </p:txBody>
      </p:sp>
      <p:sp>
        <p:nvSpPr>
          <p:cNvPr id="18" name="TextBox 22">
            <a:extLst>
              <a:ext uri="{FF2B5EF4-FFF2-40B4-BE49-F238E27FC236}">
                <a16:creationId xmlns:a16="http://schemas.microsoft.com/office/drawing/2014/main" id="{258A56EC-59E8-07A7-2A41-85446DAB556A}"/>
              </a:ext>
            </a:extLst>
          </p:cNvPr>
          <p:cNvSpPr txBox="1"/>
          <p:nvPr/>
        </p:nvSpPr>
        <p:spPr>
          <a:xfrm>
            <a:off x="4932218" y="4646210"/>
            <a:ext cx="752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Reduces unnecessary duplication</a:t>
            </a:r>
          </a:p>
        </p:txBody>
      </p:sp>
      <p:sp>
        <p:nvSpPr>
          <p:cNvPr id="19" name="AutoShape 23">
            <a:extLst>
              <a:ext uri="{FF2B5EF4-FFF2-40B4-BE49-F238E27FC236}">
                <a16:creationId xmlns:a16="http://schemas.microsoft.com/office/drawing/2014/main" id="{5EC3B69B-B26B-8611-B855-28488ECA8C89}"/>
              </a:ext>
            </a:extLst>
          </p:cNvPr>
          <p:cNvSpPr/>
          <p:nvPr/>
        </p:nvSpPr>
        <p:spPr>
          <a:xfrm>
            <a:off x="931718" y="5160560"/>
            <a:ext cx="1152525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800"/>
          </a:p>
        </p:txBody>
      </p:sp>
      <p:sp>
        <p:nvSpPr>
          <p:cNvPr id="20" name="TextBox 24">
            <a:extLst>
              <a:ext uri="{FF2B5EF4-FFF2-40B4-BE49-F238E27FC236}">
                <a16:creationId xmlns:a16="http://schemas.microsoft.com/office/drawing/2014/main" id="{D70F1D41-6A0B-1520-1A1C-62ADF3474D0E}"/>
              </a:ext>
            </a:extLst>
          </p:cNvPr>
          <p:cNvSpPr txBox="1"/>
          <p:nvPr/>
        </p:nvSpPr>
        <p:spPr>
          <a:xfrm>
            <a:off x="1026968" y="5179610"/>
            <a:ext cx="371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1A1A2E"/>
                </a:solidFill>
                <a:latin typeface="Alexandria"/>
                <a:ea typeface="Alexandria"/>
                <a:cs typeface="Alexandria"/>
                <a:sym typeface="Alexandria"/>
              </a:rPr>
              <a:t>Easier maintenance</a:t>
            </a:r>
          </a:p>
        </p:txBody>
      </p:sp>
      <p:sp>
        <p:nvSpPr>
          <p:cNvPr id="21" name="TextBox 25">
            <a:extLst>
              <a:ext uri="{FF2B5EF4-FFF2-40B4-BE49-F238E27FC236}">
                <a16:creationId xmlns:a16="http://schemas.microsoft.com/office/drawing/2014/main" id="{76D94D3D-DC06-2A8B-D0FE-FF99AAA60540}"/>
              </a:ext>
            </a:extLst>
          </p:cNvPr>
          <p:cNvSpPr txBox="1"/>
          <p:nvPr/>
        </p:nvSpPr>
        <p:spPr>
          <a:xfrm>
            <a:off x="4932218" y="5179610"/>
            <a:ext cx="752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Reference data is stored separately</a:t>
            </a:r>
          </a:p>
        </p:txBody>
      </p:sp>
      <p:sp>
        <p:nvSpPr>
          <p:cNvPr id="22" name="AutoShape 26">
            <a:extLst>
              <a:ext uri="{FF2B5EF4-FFF2-40B4-BE49-F238E27FC236}">
                <a16:creationId xmlns:a16="http://schemas.microsoft.com/office/drawing/2014/main" id="{E18D9BEC-6E38-A442-703F-81CC4B5F9447}"/>
              </a:ext>
            </a:extLst>
          </p:cNvPr>
          <p:cNvSpPr/>
          <p:nvPr/>
        </p:nvSpPr>
        <p:spPr>
          <a:xfrm>
            <a:off x="931718" y="5693960"/>
            <a:ext cx="1152525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800"/>
          </a:p>
        </p:txBody>
      </p:sp>
      <p:sp>
        <p:nvSpPr>
          <p:cNvPr id="23" name="TextBox 27">
            <a:extLst>
              <a:ext uri="{FF2B5EF4-FFF2-40B4-BE49-F238E27FC236}">
                <a16:creationId xmlns:a16="http://schemas.microsoft.com/office/drawing/2014/main" id="{6F7C3FAE-1A0D-B4B2-55A3-2A7F5CD37C87}"/>
              </a:ext>
            </a:extLst>
          </p:cNvPr>
          <p:cNvSpPr txBox="1"/>
          <p:nvPr/>
        </p:nvSpPr>
        <p:spPr>
          <a:xfrm>
            <a:off x="1026968" y="5713010"/>
            <a:ext cx="371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1A1A2E"/>
                </a:solidFill>
                <a:latin typeface="Alexandria"/>
                <a:ea typeface="Alexandria"/>
                <a:cs typeface="Alexandria"/>
                <a:sym typeface="Alexandria"/>
              </a:rPr>
              <a:t>Scalable reporting</a:t>
            </a:r>
          </a:p>
        </p:txBody>
      </p:sp>
      <p:sp>
        <p:nvSpPr>
          <p:cNvPr id="24" name="TextBox 28">
            <a:extLst>
              <a:ext uri="{FF2B5EF4-FFF2-40B4-BE49-F238E27FC236}">
                <a16:creationId xmlns:a16="http://schemas.microsoft.com/office/drawing/2014/main" id="{E762A28C-71E2-14A5-9817-89CC7C67057C}"/>
              </a:ext>
            </a:extLst>
          </p:cNvPr>
          <p:cNvSpPr txBox="1"/>
          <p:nvPr/>
        </p:nvSpPr>
        <p:spPr>
          <a:xfrm>
            <a:off x="4932218" y="5713010"/>
            <a:ext cx="752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New dimensions can be added later</a:t>
            </a:r>
          </a:p>
        </p:txBody>
      </p:sp>
    </p:spTree>
    <p:custDataLst>
      <p:tags r:id="rId1"/>
    </p:custDataLst>
    <p:extLst>
      <p:ext uri="{BB962C8B-B14F-4D97-AF65-F5344CB8AC3E}">
        <p14:creationId xmlns:p14="http://schemas.microsoft.com/office/powerpoint/2010/main" val="42843402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37D94-0FBC-4D41-9385-CB767FF1BA8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95F524C-F067-88F9-AD00-E69195860C6C}"/>
              </a:ext>
            </a:extLst>
          </p:cNvPr>
          <p:cNvSpPr/>
          <p:nvPr/>
        </p:nvSpPr>
        <p:spPr>
          <a:xfrm>
            <a:off x="0" y="640754"/>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a:p>
        </p:txBody>
      </p:sp>
      <p:pic>
        <p:nvPicPr>
          <p:cNvPr id="4" name="Graphic 21">
            <a:extLst>
              <a:ext uri="{FF2B5EF4-FFF2-40B4-BE49-F238E27FC236}">
                <a16:creationId xmlns:a16="http://schemas.microsoft.com/office/drawing/2014/main" id="{36CAA6B8-BB10-705E-108D-FE695BCFB38C}"/>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F93C6330-E319-ADC7-48AC-226E225A00C1}"/>
              </a:ext>
            </a:extLst>
          </p:cNvPr>
          <p:cNvSpPr txBox="1"/>
          <p:nvPr/>
        </p:nvSpPr>
        <p:spPr>
          <a:xfrm>
            <a:off x="17559776" y="9886460"/>
            <a:ext cx="728224" cy="369386"/>
          </a:xfrm>
          <a:prstGeom prst="rect">
            <a:avLst/>
          </a:prstGeom>
          <a:noFill/>
        </p:spPr>
        <p:txBody>
          <a:bodyPr wrap="square" rtlCol="0">
            <a:spAutoFit/>
          </a:bodyPr>
          <a:lstStyle/>
          <a:p>
            <a:fld id="{1C176735-8790-2647-8A20-9BF96FB544F7}" type="slidenum">
              <a:rPr lang="en-EG" smtClean="0"/>
              <a:t>26</a:t>
            </a:fld>
            <a:endParaRPr lang="en-EG" dirty="0"/>
          </a:p>
        </p:txBody>
      </p:sp>
      <p:sp>
        <p:nvSpPr>
          <p:cNvPr id="64" name="TextBox 5">
            <a:extLst>
              <a:ext uri="{FF2B5EF4-FFF2-40B4-BE49-F238E27FC236}">
                <a16:creationId xmlns:a16="http://schemas.microsoft.com/office/drawing/2014/main" id="{50C55241-E444-8B01-C8D0-04A7E96E01A7}"/>
              </a:ext>
            </a:extLst>
          </p:cNvPr>
          <p:cNvSpPr txBox="1"/>
          <p:nvPr/>
        </p:nvSpPr>
        <p:spPr>
          <a:xfrm>
            <a:off x="952500" y="721388"/>
            <a:ext cx="12521154" cy="795089"/>
          </a:xfrm>
          <a:prstGeom prst="rect">
            <a:avLst/>
          </a:prstGeom>
        </p:spPr>
        <p:txBody>
          <a:bodyPr wrap="square"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Sales Star Schema Example</a:t>
            </a:r>
          </a:p>
        </p:txBody>
      </p:sp>
      <p:sp>
        <p:nvSpPr>
          <p:cNvPr id="65" name="TextBox 6">
            <a:extLst>
              <a:ext uri="{FF2B5EF4-FFF2-40B4-BE49-F238E27FC236}">
                <a16:creationId xmlns:a16="http://schemas.microsoft.com/office/drawing/2014/main" id="{D7E3F52B-51E2-8A15-5434-20C49649DF19}"/>
              </a:ext>
            </a:extLst>
          </p:cNvPr>
          <p:cNvSpPr txBox="1"/>
          <p:nvPr/>
        </p:nvSpPr>
        <p:spPr>
          <a:xfrm>
            <a:off x="860378" y="1562100"/>
            <a:ext cx="13335000" cy="410369"/>
          </a:xfrm>
          <a:prstGeom prst="rect">
            <a:avLst/>
          </a:prstGeom>
        </p:spPr>
        <p:txBody>
          <a:bodyPr lIns="0" tIns="0" rIns="0" bIns="0" rtlCol="0" anchor="t">
            <a:spAutoFit/>
          </a:bodyPr>
          <a:lstStyle/>
          <a:p>
            <a:pPr lvl="0">
              <a:lnSpc>
                <a:spcPts val="3222"/>
              </a:lnSpc>
              <a:spcBef>
                <a:spcPct val="0"/>
              </a:spcBef>
            </a:pPr>
            <a:r>
              <a:rPr lang="en-US" sz="2800" dirty="0">
                <a:solidFill>
                  <a:srgbClr val="00ADEE"/>
                </a:solidFill>
                <a:latin typeface="Alexandria"/>
                <a:ea typeface="Alexandria"/>
                <a:cs typeface="Alexandria"/>
                <a:sym typeface="Alexandria"/>
              </a:rPr>
              <a:t>Connecting the Fact Table to Dimensions</a:t>
            </a:r>
          </a:p>
        </p:txBody>
      </p:sp>
      <p:sp>
        <p:nvSpPr>
          <p:cNvPr id="31" name="TextBox 30">
            <a:extLst>
              <a:ext uri="{FF2B5EF4-FFF2-40B4-BE49-F238E27FC236}">
                <a16:creationId xmlns:a16="http://schemas.microsoft.com/office/drawing/2014/main" id="{FD090775-D555-8E16-A383-7D6A8F40BD51}"/>
              </a:ext>
            </a:extLst>
          </p:cNvPr>
          <p:cNvSpPr txBox="1"/>
          <p:nvPr/>
        </p:nvSpPr>
        <p:spPr>
          <a:xfrm>
            <a:off x="-1499616" y="3694176"/>
            <a:ext cx="184731" cy="369332"/>
          </a:xfrm>
          <a:prstGeom prst="rect">
            <a:avLst/>
          </a:prstGeom>
          <a:noFill/>
        </p:spPr>
        <p:txBody>
          <a:bodyPr wrap="none" rtlCol="0">
            <a:spAutoFit/>
          </a:bodyPr>
          <a:lstStyle/>
          <a:p>
            <a:endParaRPr lang="en-EG" dirty="0"/>
          </a:p>
        </p:txBody>
      </p:sp>
      <p:grpSp>
        <p:nvGrpSpPr>
          <p:cNvPr id="37" name="Group 18">
            <a:extLst>
              <a:ext uri="{FF2B5EF4-FFF2-40B4-BE49-F238E27FC236}">
                <a16:creationId xmlns:a16="http://schemas.microsoft.com/office/drawing/2014/main" id="{46D8E748-2CA3-B06A-362B-D2A1F433B230}"/>
              </a:ext>
            </a:extLst>
          </p:cNvPr>
          <p:cNvGrpSpPr/>
          <p:nvPr/>
        </p:nvGrpSpPr>
        <p:grpSpPr>
          <a:xfrm>
            <a:off x="1089313" y="8952879"/>
            <a:ext cx="16383000" cy="1219821"/>
            <a:chOff x="0" y="0"/>
            <a:chExt cx="21844000" cy="889000"/>
          </a:xfrm>
        </p:grpSpPr>
        <p:sp>
          <p:nvSpPr>
            <p:cNvPr id="38" name="Freeform 19">
              <a:extLst>
                <a:ext uri="{FF2B5EF4-FFF2-40B4-BE49-F238E27FC236}">
                  <a16:creationId xmlns:a16="http://schemas.microsoft.com/office/drawing/2014/main" id="{AE7D91C6-6C84-7AD3-5D25-E11423945E97}"/>
                </a:ext>
              </a:extLst>
            </p:cNvPr>
            <p:cNvSpPr/>
            <p:nvPr/>
          </p:nvSpPr>
          <p:spPr>
            <a:xfrm>
              <a:off x="0" y="0"/>
              <a:ext cx="21844000" cy="889000"/>
            </a:xfrm>
            <a:custGeom>
              <a:avLst/>
              <a:gdLst/>
              <a:ahLst/>
              <a:cxnLst/>
              <a:rect l="l" t="t" r="r" b="b"/>
              <a:pathLst>
                <a:path w="21844000" h="889000">
                  <a:moveTo>
                    <a:pt x="88900" y="0"/>
                  </a:moveTo>
                  <a:lnTo>
                    <a:pt x="21755100" y="0"/>
                  </a:lnTo>
                  <a:cubicBezTo>
                    <a:pt x="21804198" y="0"/>
                    <a:pt x="21844000" y="39802"/>
                    <a:pt x="21844000" y="88900"/>
                  </a:cubicBezTo>
                  <a:lnTo>
                    <a:pt x="21844000" y="800100"/>
                  </a:lnTo>
                  <a:cubicBezTo>
                    <a:pt x="21844000" y="849198"/>
                    <a:pt x="21804198" y="889000"/>
                    <a:pt x="21755100" y="889000"/>
                  </a:cubicBezTo>
                  <a:lnTo>
                    <a:pt x="88900" y="889000"/>
                  </a:lnTo>
                  <a:cubicBezTo>
                    <a:pt x="39802" y="889000"/>
                    <a:pt x="0" y="849198"/>
                    <a:pt x="0" y="800100"/>
                  </a:cubicBezTo>
                  <a:lnTo>
                    <a:pt x="0" y="88900"/>
                  </a:lnTo>
                  <a:cubicBezTo>
                    <a:pt x="0" y="39802"/>
                    <a:pt x="39802" y="0"/>
                    <a:pt x="88900" y="0"/>
                  </a:cubicBezTo>
                  <a:close/>
                </a:path>
              </a:pathLst>
            </a:custGeom>
            <a:solidFill>
              <a:srgbClr val="E8F8FF"/>
            </a:solidFill>
          </p:spPr>
          <p:txBody>
            <a:bodyPr/>
            <a:lstStyle/>
            <a:p>
              <a:endParaRPr lang="en-EG" sz="2800"/>
            </a:p>
          </p:txBody>
        </p:sp>
        <p:sp>
          <p:nvSpPr>
            <p:cNvPr id="39" name="TextBox 20">
              <a:extLst>
                <a:ext uri="{FF2B5EF4-FFF2-40B4-BE49-F238E27FC236}">
                  <a16:creationId xmlns:a16="http://schemas.microsoft.com/office/drawing/2014/main" id="{6D7FF500-1685-A7D4-8ED1-07E37EF0A153}"/>
                </a:ext>
              </a:extLst>
            </p:cNvPr>
            <p:cNvSpPr txBox="1"/>
            <p:nvPr/>
          </p:nvSpPr>
          <p:spPr>
            <a:xfrm>
              <a:off x="0" y="-38100"/>
              <a:ext cx="21844000" cy="927100"/>
            </a:xfrm>
            <a:prstGeom prst="rect">
              <a:avLst/>
            </a:prstGeom>
          </p:spPr>
          <p:txBody>
            <a:bodyPr lIns="50800" tIns="50800" rIns="50800" bIns="50800" rtlCol="0" anchor="ctr"/>
            <a:lstStyle/>
            <a:p>
              <a:pPr algn="l">
                <a:lnSpc>
                  <a:spcPts val="1679"/>
                </a:lnSpc>
              </a:pPr>
              <a:endParaRPr sz="2800"/>
            </a:p>
          </p:txBody>
        </p:sp>
      </p:grpSp>
      <p:sp>
        <p:nvSpPr>
          <p:cNvPr id="40" name="TextBox 21">
            <a:extLst>
              <a:ext uri="{FF2B5EF4-FFF2-40B4-BE49-F238E27FC236}">
                <a16:creationId xmlns:a16="http://schemas.microsoft.com/office/drawing/2014/main" id="{D53DEC6B-A3B5-8389-9F42-E5412E92DB0A}"/>
              </a:ext>
            </a:extLst>
          </p:cNvPr>
          <p:cNvSpPr txBox="1"/>
          <p:nvPr/>
        </p:nvSpPr>
        <p:spPr>
          <a:xfrm>
            <a:off x="1143000" y="9471197"/>
            <a:ext cx="16002000" cy="300339"/>
          </a:xfrm>
          <a:prstGeom prst="rect">
            <a:avLst/>
          </a:prstGeom>
        </p:spPr>
        <p:txBody>
          <a:bodyPr lIns="0" tIns="0" rIns="0" bIns="0" rtlCol="0" anchor="t">
            <a:spAutoFit/>
          </a:bodyPr>
          <a:lstStyle/>
          <a:p>
            <a:pPr lvl="0" algn="ctr">
              <a:lnSpc>
                <a:spcPts val="2239"/>
              </a:lnSpc>
              <a:spcBef>
                <a:spcPct val="0"/>
              </a:spcBef>
            </a:pPr>
            <a:r>
              <a:rPr lang="en-US" sz="2800" dirty="0">
                <a:solidFill>
                  <a:srgbClr val="1A1A2E"/>
                </a:solidFill>
                <a:latin typeface="Alexandria"/>
                <a:ea typeface="Alexandria"/>
                <a:cs typeface="Alexandria"/>
                <a:sym typeface="Alexandria"/>
              </a:rPr>
              <a:t>The sales fact table stores the numbers, while dimension tables provide analysis context.</a:t>
            </a:r>
          </a:p>
        </p:txBody>
      </p:sp>
      <p:grpSp>
        <p:nvGrpSpPr>
          <p:cNvPr id="25" name="Group 7">
            <a:extLst>
              <a:ext uri="{FF2B5EF4-FFF2-40B4-BE49-F238E27FC236}">
                <a16:creationId xmlns:a16="http://schemas.microsoft.com/office/drawing/2014/main" id="{9AD12647-F84E-2079-1486-BE0CE57091E9}"/>
              </a:ext>
            </a:extLst>
          </p:cNvPr>
          <p:cNvGrpSpPr/>
          <p:nvPr/>
        </p:nvGrpSpPr>
        <p:grpSpPr>
          <a:xfrm>
            <a:off x="888087" y="2661366"/>
            <a:ext cx="3810000" cy="333375"/>
            <a:chOff x="0" y="0"/>
            <a:chExt cx="5080000" cy="444500"/>
          </a:xfrm>
        </p:grpSpPr>
        <p:sp>
          <p:nvSpPr>
            <p:cNvPr id="26" name="Freeform 8">
              <a:extLst>
                <a:ext uri="{FF2B5EF4-FFF2-40B4-BE49-F238E27FC236}">
                  <a16:creationId xmlns:a16="http://schemas.microsoft.com/office/drawing/2014/main" id="{C00A1775-42CB-8222-15F6-CB811598A7AD}"/>
                </a:ext>
              </a:extLst>
            </p:cNvPr>
            <p:cNvSpPr/>
            <p:nvPr/>
          </p:nvSpPr>
          <p:spPr>
            <a:xfrm>
              <a:off x="0" y="0"/>
              <a:ext cx="5080000" cy="444500"/>
            </a:xfrm>
            <a:custGeom>
              <a:avLst/>
              <a:gdLst/>
              <a:ahLst/>
              <a:cxnLst/>
              <a:rect l="l" t="t" r="r" b="b"/>
              <a:pathLst>
                <a:path w="5080000" h="444500">
                  <a:moveTo>
                    <a:pt x="44450" y="0"/>
                  </a:moveTo>
                  <a:lnTo>
                    <a:pt x="5035550" y="0"/>
                  </a:lnTo>
                  <a:cubicBezTo>
                    <a:pt x="5060099" y="0"/>
                    <a:pt x="5080000" y="19901"/>
                    <a:pt x="5080000" y="44450"/>
                  </a:cubicBezTo>
                  <a:lnTo>
                    <a:pt x="5080000" y="400050"/>
                  </a:lnTo>
                  <a:cubicBezTo>
                    <a:pt x="5080000" y="424599"/>
                    <a:pt x="5060099" y="444500"/>
                    <a:pt x="5035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27" name="TextBox 9">
              <a:extLst>
                <a:ext uri="{FF2B5EF4-FFF2-40B4-BE49-F238E27FC236}">
                  <a16:creationId xmlns:a16="http://schemas.microsoft.com/office/drawing/2014/main" id="{E6FA2DFA-6628-E4D3-D332-325FDCD8FC66}"/>
                </a:ext>
              </a:extLst>
            </p:cNvPr>
            <p:cNvSpPr txBox="1"/>
            <p:nvPr/>
          </p:nvSpPr>
          <p:spPr>
            <a:xfrm>
              <a:off x="0" y="-38100"/>
              <a:ext cx="5080000" cy="482600"/>
            </a:xfrm>
            <a:prstGeom prst="rect">
              <a:avLst/>
            </a:prstGeom>
          </p:spPr>
          <p:txBody>
            <a:bodyPr lIns="50800" tIns="50800" rIns="50800" bIns="50800" rtlCol="0" anchor="ctr"/>
            <a:lstStyle/>
            <a:p>
              <a:pPr algn="l">
                <a:lnSpc>
                  <a:spcPct val="150000"/>
                </a:lnSpc>
              </a:pPr>
              <a:endParaRPr sz="2800"/>
            </a:p>
          </p:txBody>
        </p:sp>
      </p:grpSp>
      <p:sp>
        <p:nvSpPr>
          <p:cNvPr id="28" name="TextBox 10">
            <a:extLst>
              <a:ext uri="{FF2B5EF4-FFF2-40B4-BE49-F238E27FC236}">
                <a16:creationId xmlns:a16="http://schemas.microsoft.com/office/drawing/2014/main" id="{6803AC25-29FD-B15D-2187-10E158444196}"/>
              </a:ext>
            </a:extLst>
          </p:cNvPr>
          <p:cNvSpPr txBox="1"/>
          <p:nvPr/>
        </p:nvSpPr>
        <p:spPr>
          <a:xfrm>
            <a:off x="888087" y="2623266"/>
            <a:ext cx="38100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Fact Table</a:t>
            </a:r>
          </a:p>
        </p:txBody>
      </p:sp>
      <p:grpSp>
        <p:nvGrpSpPr>
          <p:cNvPr id="29" name="Group 11">
            <a:extLst>
              <a:ext uri="{FF2B5EF4-FFF2-40B4-BE49-F238E27FC236}">
                <a16:creationId xmlns:a16="http://schemas.microsoft.com/office/drawing/2014/main" id="{EADE3426-4664-1BDA-4016-872CC73FD89C}"/>
              </a:ext>
            </a:extLst>
          </p:cNvPr>
          <p:cNvGrpSpPr/>
          <p:nvPr/>
        </p:nvGrpSpPr>
        <p:grpSpPr>
          <a:xfrm>
            <a:off x="4793337" y="2661366"/>
            <a:ext cx="3810000" cy="333375"/>
            <a:chOff x="0" y="0"/>
            <a:chExt cx="5080000" cy="444500"/>
          </a:xfrm>
        </p:grpSpPr>
        <p:sp>
          <p:nvSpPr>
            <p:cNvPr id="30" name="Freeform 12">
              <a:extLst>
                <a:ext uri="{FF2B5EF4-FFF2-40B4-BE49-F238E27FC236}">
                  <a16:creationId xmlns:a16="http://schemas.microsoft.com/office/drawing/2014/main" id="{E3F9A23E-E4E0-55D9-53EE-F6DEF4310DC5}"/>
                </a:ext>
              </a:extLst>
            </p:cNvPr>
            <p:cNvSpPr/>
            <p:nvPr/>
          </p:nvSpPr>
          <p:spPr>
            <a:xfrm>
              <a:off x="0" y="0"/>
              <a:ext cx="5080000" cy="444500"/>
            </a:xfrm>
            <a:custGeom>
              <a:avLst/>
              <a:gdLst/>
              <a:ahLst/>
              <a:cxnLst/>
              <a:rect l="l" t="t" r="r" b="b"/>
              <a:pathLst>
                <a:path w="5080000" h="444500">
                  <a:moveTo>
                    <a:pt x="44450" y="0"/>
                  </a:moveTo>
                  <a:lnTo>
                    <a:pt x="5035550" y="0"/>
                  </a:lnTo>
                  <a:cubicBezTo>
                    <a:pt x="5060099" y="0"/>
                    <a:pt x="5080000" y="19901"/>
                    <a:pt x="5080000" y="44450"/>
                  </a:cubicBezTo>
                  <a:lnTo>
                    <a:pt x="5080000" y="400050"/>
                  </a:lnTo>
                  <a:cubicBezTo>
                    <a:pt x="5080000" y="424599"/>
                    <a:pt x="5060099" y="444500"/>
                    <a:pt x="5035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32" name="TextBox 13">
              <a:extLst>
                <a:ext uri="{FF2B5EF4-FFF2-40B4-BE49-F238E27FC236}">
                  <a16:creationId xmlns:a16="http://schemas.microsoft.com/office/drawing/2014/main" id="{D672908D-1C1C-5E68-0033-B6B2088B7F84}"/>
                </a:ext>
              </a:extLst>
            </p:cNvPr>
            <p:cNvSpPr txBox="1"/>
            <p:nvPr/>
          </p:nvSpPr>
          <p:spPr>
            <a:xfrm>
              <a:off x="0" y="-38100"/>
              <a:ext cx="5080000" cy="482600"/>
            </a:xfrm>
            <a:prstGeom prst="rect">
              <a:avLst/>
            </a:prstGeom>
          </p:spPr>
          <p:txBody>
            <a:bodyPr lIns="50800" tIns="50800" rIns="50800" bIns="50800" rtlCol="0" anchor="ctr"/>
            <a:lstStyle/>
            <a:p>
              <a:pPr algn="l">
                <a:lnSpc>
                  <a:spcPct val="150000"/>
                </a:lnSpc>
              </a:pPr>
              <a:endParaRPr sz="2800"/>
            </a:p>
          </p:txBody>
        </p:sp>
      </p:grpSp>
      <p:sp>
        <p:nvSpPr>
          <p:cNvPr id="33" name="TextBox 14">
            <a:extLst>
              <a:ext uri="{FF2B5EF4-FFF2-40B4-BE49-F238E27FC236}">
                <a16:creationId xmlns:a16="http://schemas.microsoft.com/office/drawing/2014/main" id="{443BEE86-D3C7-03E6-B411-DFB80404755E}"/>
              </a:ext>
            </a:extLst>
          </p:cNvPr>
          <p:cNvSpPr txBox="1"/>
          <p:nvPr/>
        </p:nvSpPr>
        <p:spPr>
          <a:xfrm>
            <a:off x="4793337" y="2623266"/>
            <a:ext cx="38100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Connected By</a:t>
            </a:r>
          </a:p>
        </p:txBody>
      </p:sp>
      <p:grpSp>
        <p:nvGrpSpPr>
          <p:cNvPr id="34" name="Group 15">
            <a:extLst>
              <a:ext uri="{FF2B5EF4-FFF2-40B4-BE49-F238E27FC236}">
                <a16:creationId xmlns:a16="http://schemas.microsoft.com/office/drawing/2014/main" id="{82FB0660-8BF9-1B09-F16B-3F87D8318BD4}"/>
              </a:ext>
            </a:extLst>
          </p:cNvPr>
          <p:cNvGrpSpPr/>
          <p:nvPr/>
        </p:nvGrpSpPr>
        <p:grpSpPr>
          <a:xfrm>
            <a:off x="8698587" y="2661366"/>
            <a:ext cx="4762500" cy="333375"/>
            <a:chOff x="0" y="0"/>
            <a:chExt cx="6350000" cy="444500"/>
          </a:xfrm>
        </p:grpSpPr>
        <p:sp>
          <p:nvSpPr>
            <p:cNvPr id="35" name="Freeform 16">
              <a:extLst>
                <a:ext uri="{FF2B5EF4-FFF2-40B4-BE49-F238E27FC236}">
                  <a16:creationId xmlns:a16="http://schemas.microsoft.com/office/drawing/2014/main" id="{C0799B3A-2619-1B9F-8394-31AE04A0AA0D}"/>
                </a:ext>
              </a:extLst>
            </p:cNvPr>
            <p:cNvSpPr/>
            <p:nvPr/>
          </p:nvSpPr>
          <p:spPr>
            <a:xfrm>
              <a:off x="0" y="0"/>
              <a:ext cx="6350000" cy="444500"/>
            </a:xfrm>
            <a:custGeom>
              <a:avLst/>
              <a:gdLst/>
              <a:ahLst/>
              <a:cxnLst/>
              <a:rect l="l" t="t" r="r" b="b"/>
              <a:pathLst>
                <a:path w="6350000" h="444500">
                  <a:moveTo>
                    <a:pt x="44450" y="0"/>
                  </a:moveTo>
                  <a:lnTo>
                    <a:pt x="6305550" y="0"/>
                  </a:lnTo>
                  <a:cubicBezTo>
                    <a:pt x="6330099" y="0"/>
                    <a:pt x="6350000" y="19901"/>
                    <a:pt x="6350000" y="44450"/>
                  </a:cubicBezTo>
                  <a:lnTo>
                    <a:pt x="6350000" y="400050"/>
                  </a:lnTo>
                  <a:cubicBezTo>
                    <a:pt x="6350000" y="424599"/>
                    <a:pt x="6330099" y="444500"/>
                    <a:pt x="6305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36" name="TextBox 17">
              <a:extLst>
                <a:ext uri="{FF2B5EF4-FFF2-40B4-BE49-F238E27FC236}">
                  <a16:creationId xmlns:a16="http://schemas.microsoft.com/office/drawing/2014/main" id="{3F8E839A-678F-1BDE-3AE7-AB02DED38AD9}"/>
                </a:ext>
              </a:extLst>
            </p:cNvPr>
            <p:cNvSpPr txBox="1"/>
            <p:nvPr/>
          </p:nvSpPr>
          <p:spPr>
            <a:xfrm>
              <a:off x="0" y="-38100"/>
              <a:ext cx="6350000" cy="482600"/>
            </a:xfrm>
            <a:prstGeom prst="rect">
              <a:avLst/>
            </a:prstGeom>
          </p:spPr>
          <p:txBody>
            <a:bodyPr lIns="50800" tIns="50800" rIns="50800" bIns="50800" rtlCol="0" anchor="ctr"/>
            <a:lstStyle/>
            <a:p>
              <a:pPr algn="l">
                <a:lnSpc>
                  <a:spcPct val="150000"/>
                </a:lnSpc>
              </a:pPr>
              <a:endParaRPr sz="2800"/>
            </a:p>
          </p:txBody>
        </p:sp>
      </p:grpSp>
      <p:sp>
        <p:nvSpPr>
          <p:cNvPr id="41" name="TextBox 18">
            <a:extLst>
              <a:ext uri="{FF2B5EF4-FFF2-40B4-BE49-F238E27FC236}">
                <a16:creationId xmlns:a16="http://schemas.microsoft.com/office/drawing/2014/main" id="{C4B518DF-EAD6-79EC-373F-92DF0F4CF692}"/>
              </a:ext>
            </a:extLst>
          </p:cNvPr>
          <p:cNvSpPr txBox="1"/>
          <p:nvPr/>
        </p:nvSpPr>
        <p:spPr>
          <a:xfrm>
            <a:off x="8698587" y="2623266"/>
            <a:ext cx="47625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Dimension Table</a:t>
            </a:r>
          </a:p>
        </p:txBody>
      </p:sp>
      <p:grpSp>
        <p:nvGrpSpPr>
          <p:cNvPr id="42" name="Group 19">
            <a:extLst>
              <a:ext uri="{FF2B5EF4-FFF2-40B4-BE49-F238E27FC236}">
                <a16:creationId xmlns:a16="http://schemas.microsoft.com/office/drawing/2014/main" id="{DAEFF760-3338-A55E-AB9B-80F30449B135}"/>
              </a:ext>
            </a:extLst>
          </p:cNvPr>
          <p:cNvGrpSpPr/>
          <p:nvPr/>
        </p:nvGrpSpPr>
        <p:grpSpPr>
          <a:xfrm>
            <a:off x="13556337" y="2661366"/>
            <a:ext cx="3810000" cy="333375"/>
            <a:chOff x="0" y="0"/>
            <a:chExt cx="5080000" cy="444500"/>
          </a:xfrm>
        </p:grpSpPr>
        <p:sp>
          <p:nvSpPr>
            <p:cNvPr id="43" name="Freeform 20">
              <a:extLst>
                <a:ext uri="{FF2B5EF4-FFF2-40B4-BE49-F238E27FC236}">
                  <a16:creationId xmlns:a16="http://schemas.microsoft.com/office/drawing/2014/main" id="{C3305057-75BD-5C87-DA04-B3D090A36E3A}"/>
                </a:ext>
              </a:extLst>
            </p:cNvPr>
            <p:cNvSpPr/>
            <p:nvPr/>
          </p:nvSpPr>
          <p:spPr>
            <a:xfrm>
              <a:off x="0" y="0"/>
              <a:ext cx="5080000" cy="444500"/>
            </a:xfrm>
            <a:custGeom>
              <a:avLst/>
              <a:gdLst/>
              <a:ahLst/>
              <a:cxnLst/>
              <a:rect l="l" t="t" r="r" b="b"/>
              <a:pathLst>
                <a:path w="5080000" h="444500">
                  <a:moveTo>
                    <a:pt x="44450" y="0"/>
                  </a:moveTo>
                  <a:lnTo>
                    <a:pt x="5035550" y="0"/>
                  </a:lnTo>
                  <a:cubicBezTo>
                    <a:pt x="5060099" y="0"/>
                    <a:pt x="5080000" y="19901"/>
                    <a:pt x="5080000" y="44450"/>
                  </a:cubicBezTo>
                  <a:lnTo>
                    <a:pt x="5080000" y="400050"/>
                  </a:lnTo>
                  <a:cubicBezTo>
                    <a:pt x="5080000" y="424599"/>
                    <a:pt x="5060099" y="444500"/>
                    <a:pt x="5035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pPr>
                <a:lnSpc>
                  <a:spcPct val="150000"/>
                </a:lnSpc>
              </a:pPr>
              <a:endParaRPr lang="en-EG" sz="2800"/>
            </a:p>
          </p:txBody>
        </p:sp>
        <p:sp>
          <p:nvSpPr>
            <p:cNvPr id="44" name="TextBox 21">
              <a:extLst>
                <a:ext uri="{FF2B5EF4-FFF2-40B4-BE49-F238E27FC236}">
                  <a16:creationId xmlns:a16="http://schemas.microsoft.com/office/drawing/2014/main" id="{736E3E56-9EC0-8FB7-4152-7F56DBDDEA40}"/>
                </a:ext>
              </a:extLst>
            </p:cNvPr>
            <p:cNvSpPr txBox="1"/>
            <p:nvPr/>
          </p:nvSpPr>
          <p:spPr>
            <a:xfrm>
              <a:off x="0" y="-38100"/>
              <a:ext cx="5080000" cy="482600"/>
            </a:xfrm>
            <a:prstGeom prst="rect">
              <a:avLst/>
            </a:prstGeom>
          </p:spPr>
          <p:txBody>
            <a:bodyPr lIns="50800" tIns="50800" rIns="50800" bIns="50800" rtlCol="0" anchor="ctr"/>
            <a:lstStyle/>
            <a:p>
              <a:pPr algn="l">
                <a:lnSpc>
                  <a:spcPct val="150000"/>
                </a:lnSpc>
              </a:pPr>
              <a:endParaRPr sz="2800"/>
            </a:p>
          </p:txBody>
        </p:sp>
      </p:grpSp>
      <p:sp>
        <p:nvSpPr>
          <p:cNvPr id="45" name="TextBox 22">
            <a:extLst>
              <a:ext uri="{FF2B5EF4-FFF2-40B4-BE49-F238E27FC236}">
                <a16:creationId xmlns:a16="http://schemas.microsoft.com/office/drawing/2014/main" id="{7A5C05F6-A2C9-7DE5-CEFF-ED27157E9798}"/>
              </a:ext>
            </a:extLst>
          </p:cNvPr>
          <p:cNvSpPr txBox="1"/>
          <p:nvPr/>
        </p:nvSpPr>
        <p:spPr>
          <a:xfrm>
            <a:off x="13556337" y="2623266"/>
            <a:ext cx="3810000" cy="573490"/>
          </a:xfrm>
          <a:prstGeom prst="rect">
            <a:avLst/>
          </a:prstGeom>
        </p:spPr>
        <p:txBody>
          <a:bodyPr lIns="0" tIns="0" rIns="0" bIns="0" rtlCol="0" anchor="t">
            <a:spAutoFit/>
          </a:bodyPr>
          <a:lstStyle/>
          <a:p>
            <a:pPr marL="0" lvl="0" indent="0" algn="ctr">
              <a:lnSpc>
                <a:spcPct val="150000"/>
              </a:lnSpc>
              <a:spcBef>
                <a:spcPct val="0"/>
              </a:spcBef>
            </a:pPr>
            <a:r>
              <a:rPr lang="en-US" sz="2800" b="1" u="none" strike="noStrike">
                <a:solidFill>
                  <a:srgbClr val="00ADEE"/>
                </a:solidFill>
                <a:latin typeface="Alexandria Bold"/>
                <a:ea typeface="Alexandria Bold"/>
                <a:cs typeface="Alexandria Bold"/>
                <a:sym typeface="Alexandria Bold"/>
              </a:rPr>
              <a:t>Added Context</a:t>
            </a:r>
          </a:p>
        </p:txBody>
      </p:sp>
      <p:sp>
        <p:nvSpPr>
          <p:cNvPr id="46" name="TextBox 23">
            <a:extLst>
              <a:ext uri="{FF2B5EF4-FFF2-40B4-BE49-F238E27FC236}">
                <a16:creationId xmlns:a16="http://schemas.microsoft.com/office/drawing/2014/main" id="{EB7C4227-25FA-891E-0E3D-FC30A9612BAF}"/>
              </a:ext>
            </a:extLst>
          </p:cNvPr>
          <p:cNvSpPr txBox="1"/>
          <p:nvPr/>
        </p:nvSpPr>
        <p:spPr>
          <a:xfrm>
            <a:off x="983337" y="3109041"/>
            <a:ext cx="371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Sales Transactions</a:t>
            </a:r>
          </a:p>
        </p:txBody>
      </p:sp>
      <p:sp>
        <p:nvSpPr>
          <p:cNvPr id="47" name="TextBox 24">
            <a:extLst>
              <a:ext uri="{FF2B5EF4-FFF2-40B4-BE49-F238E27FC236}">
                <a16:creationId xmlns:a16="http://schemas.microsoft.com/office/drawing/2014/main" id="{38157AF8-CA5A-DD60-8B3E-86423F7A2632}"/>
              </a:ext>
            </a:extLst>
          </p:cNvPr>
          <p:cNvSpPr txBox="1"/>
          <p:nvPr/>
        </p:nvSpPr>
        <p:spPr>
          <a:xfrm>
            <a:off x="4888587" y="3109041"/>
            <a:ext cx="3714750" cy="573490"/>
          </a:xfrm>
          <a:prstGeom prst="rect">
            <a:avLst/>
          </a:prstGeom>
        </p:spPr>
        <p:txBody>
          <a:bodyPr lIns="0" tIns="0" rIns="0" bIns="0" rtlCol="0" anchor="t">
            <a:spAutoFit/>
          </a:bodyPr>
          <a:lstStyle/>
          <a:p>
            <a:pPr marL="0" lvl="0" indent="0" algn="ctr">
              <a:lnSpc>
                <a:spcPct val="150000"/>
              </a:lnSpc>
              <a:spcBef>
                <a:spcPct val="0"/>
              </a:spcBef>
            </a:pPr>
            <a:r>
              <a:rPr lang="en-US" sz="2800" u="none" strike="noStrike">
                <a:solidFill>
                  <a:srgbClr val="00ADEE"/>
                </a:solidFill>
                <a:latin typeface="Alexandria"/>
                <a:ea typeface="Alexandria"/>
                <a:cs typeface="Alexandria"/>
                <a:sym typeface="Alexandria"/>
              </a:rPr>
              <a:t>Customer ID</a:t>
            </a:r>
          </a:p>
        </p:txBody>
      </p:sp>
      <p:sp>
        <p:nvSpPr>
          <p:cNvPr id="48" name="TextBox 25">
            <a:extLst>
              <a:ext uri="{FF2B5EF4-FFF2-40B4-BE49-F238E27FC236}">
                <a16:creationId xmlns:a16="http://schemas.microsoft.com/office/drawing/2014/main" id="{57723305-1392-7A00-7C40-206BA58577C0}"/>
              </a:ext>
            </a:extLst>
          </p:cNvPr>
          <p:cNvSpPr txBox="1"/>
          <p:nvPr/>
        </p:nvSpPr>
        <p:spPr>
          <a:xfrm>
            <a:off x="8793837" y="3109041"/>
            <a:ext cx="46672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1A1A2E"/>
                </a:solidFill>
                <a:latin typeface="Alexandria"/>
                <a:ea typeface="Alexandria"/>
                <a:cs typeface="Alexandria"/>
                <a:sym typeface="Alexandria"/>
              </a:rPr>
              <a:t>Customer Master</a:t>
            </a:r>
          </a:p>
        </p:txBody>
      </p:sp>
      <p:sp>
        <p:nvSpPr>
          <p:cNvPr id="49" name="TextBox 26">
            <a:extLst>
              <a:ext uri="{FF2B5EF4-FFF2-40B4-BE49-F238E27FC236}">
                <a16:creationId xmlns:a16="http://schemas.microsoft.com/office/drawing/2014/main" id="{6DD10764-7BFA-078A-44A8-A52B68B2E183}"/>
              </a:ext>
            </a:extLst>
          </p:cNvPr>
          <p:cNvSpPr txBox="1"/>
          <p:nvPr/>
        </p:nvSpPr>
        <p:spPr>
          <a:xfrm>
            <a:off x="13651587" y="3009900"/>
            <a:ext cx="3714750" cy="1219821"/>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Name, Segment, City, Industry</a:t>
            </a:r>
          </a:p>
        </p:txBody>
      </p:sp>
      <p:sp>
        <p:nvSpPr>
          <p:cNvPr id="50" name="AutoShape 27">
            <a:extLst>
              <a:ext uri="{FF2B5EF4-FFF2-40B4-BE49-F238E27FC236}">
                <a16:creationId xmlns:a16="http://schemas.microsoft.com/office/drawing/2014/main" id="{94359650-DBC4-DC39-71AF-222EB6412611}"/>
              </a:ext>
            </a:extLst>
          </p:cNvPr>
          <p:cNvSpPr/>
          <p:nvPr/>
        </p:nvSpPr>
        <p:spPr>
          <a:xfrm>
            <a:off x="888087" y="4229100"/>
            <a:ext cx="1647825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800"/>
          </a:p>
        </p:txBody>
      </p:sp>
      <p:sp>
        <p:nvSpPr>
          <p:cNvPr id="52" name="TextBox 28">
            <a:extLst>
              <a:ext uri="{FF2B5EF4-FFF2-40B4-BE49-F238E27FC236}">
                <a16:creationId xmlns:a16="http://schemas.microsoft.com/office/drawing/2014/main" id="{E6519CE1-C910-BE7E-C96B-F38281DB69D5}"/>
              </a:ext>
            </a:extLst>
          </p:cNvPr>
          <p:cNvSpPr txBox="1"/>
          <p:nvPr/>
        </p:nvSpPr>
        <p:spPr>
          <a:xfrm>
            <a:off x="983337" y="4152900"/>
            <a:ext cx="371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4A4A4A"/>
                </a:solidFill>
                <a:latin typeface="Alexandria"/>
                <a:ea typeface="Alexandria"/>
                <a:cs typeface="Alexandria"/>
                <a:sym typeface="Alexandria"/>
              </a:rPr>
              <a:t>Sales Transactions</a:t>
            </a:r>
          </a:p>
        </p:txBody>
      </p:sp>
      <p:sp>
        <p:nvSpPr>
          <p:cNvPr id="53" name="TextBox 29">
            <a:extLst>
              <a:ext uri="{FF2B5EF4-FFF2-40B4-BE49-F238E27FC236}">
                <a16:creationId xmlns:a16="http://schemas.microsoft.com/office/drawing/2014/main" id="{82AF3964-5E4F-84E0-0F89-4A9E3F90D487}"/>
              </a:ext>
            </a:extLst>
          </p:cNvPr>
          <p:cNvSpPr txBox="1"/>
          <p:nvPr/>
        </p:nvSpPr>
        <p:spPr>
          <a:xfrm>
            <a:off x="4888587" y="4152900"/>
            <a:ext cx="3714750" cy="573490"/>
          </a:xfrm>
          <a:prstGeom prst="rect">
            <a:avLst/>
          </a:prstGeom>
        </p:spPr>
        <p:txBody>
          <a:bodyPr lIns="0" tIns="0" rIns="0" bIns="0" rtlCol="0" anchor="t">
            <a:spAutoFit/>
          </a:bodyPr>
          <a:lstStyle/>
          <a:p>
            <a:pPr marL="0" lvl="0" indent="0" algn="ctr">
              <a:lnSpc>
                <a:spcPct val="150000"/>
              </a:lnSpc>
              <a:spcBef>
                <a:spcPct val="0"/>
              </a:spcBef>
            </a:pPr>
            <a:r>
              <a:rPr lang="en-US" sz="2800" u="none" strike="noStrike">
                <a:solidFill>
                  <a:srgbClr val="00ADEE"/>
                </a:solidFill>
                <a:latin typeface="Alexandria"/>
                <a:ea typeface="Alexandria"/>
                <a:cs typeface="Alexandria"/>
                <a:sym typeface="Alexandria"/>
              </a:rPr>
              <a:t>Product ID</a:t>
            </a:r>
          </a:p>
        </p:txBody>
      </p:sp>
      <p:sp>
        <p:nvSpPr>
          <p:cNvPr id="54" name="TextBox 30">
            <a:extLst>
              <a:ext uri="{FF2B5EF4-FFF2-40B4-BE49-F238E27FC236}">
                <a16:creationId xmlns:a16="http://schemas.microsoft.com/office/drawing/2014/main" id="{142F208C-28FF-27EB-2F06-95641E8F794A}"/>
              </a:ext>
            </a:extLst>
          </p:cNvPr>
          <p:cNvSpPr txBox="1"/>
          <p:nvPr/>
        </p:nvSpPr>
        <p:spPr>
          <a:xfrm>
            <a:off x="8793837" y="4152900"/>
            <a:ext cx="46672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1A1A2E"/>
                </a:solidFill>
                <a:latin typeface="Alexandria"/>
                <a:ea typeface="Alexandria"/>
                <a:cs typeface="Alexandria"/>
                <a:sym typeface="Alexandria"/>
              </a:rPr>
              <a:t>Product Master</a:t>
            </a:r>
          </a:p>
        </p:txBody>
      </p:sp>
      <p:sp>
        <p:nvSpPr>
          <p:cNvPr id="55" name="TextBox 31">
            <a:extLst>
              <a:ext uri="{FF2B5EF4-FFF2-40B4-BE49-F238E27FC236}">
                <a16:creationId xmlns:a16="http://schemas.microsoft.com/office/drawing/2014/main" id="{35EF30FB-3574-F4E2-F490-F9B54426107F}"/>
              </a:ext>
            </a:extLst>
          </p:cNvPr>
          <p:cNvSpPr txBox="1"/>
          <p:nvPr/>
        </p:nvSpPr>
        <p:spPr>
          <a:xfrm>
            <a:off x="13651587" y="4152900"/>
            <a:ext cx="3820726" cy="573490"/>
          </a:xfrm>
          <a:prstGeom prst="rect">
            <a:avLst/>
          </a:prstGeom>
        </p:spPr>
        <p:txBody>
          <a:bodyPr wrap="square"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Name, Category, Cost</a:t>
            </a:r>
          </a:p>
        </p:txBody>
      </p:sp>
      <p:sp>
        <p:nvSpPr>
          <p:cNvPr id="56" name="AutoShape 32">
            <a:extLst>
              <a:ext uri="{FF2B5EF4-FFF2-40B4-BE49-F238E27FC236}">
                <a16:creationId xmlns:a16="http://schemas.microsoft.com/office/drawing/2014/main" id="{80F5AE04-017C-A4C6-97AA-2C8E0D466389}"/>
              </a:ext>
            </a:extLst>
          </p:cNvPr>
          <p:cNvSpPr/>
          <p:nvPr/>
        </p:nvSpPr>
        <p:spPr>
          <a:xfrm>
            <a:off x="888087" y="4762500"/>
            <a:ext cx="1647825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800"/>
          </a:p>
        </p:txBody>
      </p:sp>
      <p:sp>
        <p:nvSpPr>
          <p:cNvPr id="57" name="TextBox 33">
            <a:extLst>
              <a:ext uri="{FF2B5EF4-FFF2-40B4-BE49-F238E27FC236}">
                <a16:creationId xmlns:a16="http://schemas.microsoft.com/office/drawing/2014/main" id="{CAF415FB-3D89-7C70-70D6-6542396ABD03}"/>
              </a:ext>
            </a:extLst>
          </p:cNvPr>
          <p:cNvSpPr txBox="1"/>
          <p:nvPr/>
        </p:nvSpPr>
        <p:spPr>
          <a:xfrm>
            <a:off x="983337" y="4646210"/>
            <a:ext cx="371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Sales Transactions</a:t>
            </a:r>
          </a:p>
        </p:txBody>
      </p:sp>
      <p:sp>
        <p:nvSpPr>
          <p:cNvPr id="58" name="TextBox 34">
            <a:extLst>
              <a:ext uri="{FF2B5EF4-FFF2-40B4-BE49-F238E27FC236}">
                <a16:creationId xmlns:a16="http://schemas.microsoft.com/office/drawing/2014/main" id="{375E6C7D-2609-01FE-7D9E-6435E7D8BBBA}"/>
              </a:ext>
            </a:extLst>
          </p:cNvPr>
          <p:cNvSpPr txBox="1"/>
          <p:nvPr/>
        </p:nvSpPr>
        <p:spPr>
          <a:xfrm>
            <a:off x="4888587" y="4646210"/>
            <a:ext cx="3714750" cy="573490"/>
          </a:xfrm>
          <a:prstGeom prst="rect">
            <a:avLst/>
          </a:prstGeom>
        </p:spPr>
        <p:txBody>
          <a:bodyPr lIns="0" tIns="0" rIns="0" bIns="0" rtlCol="0" anchor="t">
            <a:spAutoFit/>
          </a:bodyPr>
          <a:lstStyle/>
          <a:p>
            <a:pPr marL="0" lvl="0" indent="0" algn="ctr">
              <a:lnSpc>
                <a:spcPct val="150000"/>
              </a:lnSpc>
              <a:spcBef>
                <a:spcPct val="0"/>
              </a:spcBef>
            </a:pPr>
            <a:r>
              <a:rPr lang="en-US" sz="2800" u="none" strike="noStrike">
                <a:solidFill>
                  <a:srgbClr val="00ADEE"/>
                </a:solidFill>
                <a:latin typeface="Alexandria"/>
                <a:ea typeface="Alexandria"/>
                <a:cs typeface="Alexandria"/>
                <a:sym typeface="Alexandria"/>
              </a:rPr>
              <a:t>Date</a:t>
            </a:r>
          </a:p>
        </p:txBody>
      </p:sp>
      <p:sp>
        <p:nvSpPr>
          <p:cNvPr id="59" name="TextBox 35">
            <a:extLst>
              <a:ext uri="{FF2B5EF4-FFF2-40B4-BE49-F238E27FC236}">
                <a16:creationId xmlns:a16="http://schemas.microsoft.com/office/drawing/2014/main" id="{D8F85B04-B2FD-118B-574E-2EAFF3C4363C}"/>
              </a:ext>
            </a:extLst>
          </p:cNvPr>
          <p:cNvSpPr txBox="1"/>
          <p:nvPr/>
        </p:nvSpPr>
        <p:spPr>
          <a:xfrm>
            <a:off x="8793837" y="4646210"/>
            <a:ext cx="46672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1A1A2E"/>
                </a:solidFill>
                <a:latin typeface="Alexandria"/>
                <a:ea typeface="Alexandria"/>
                <a:cs typeface="Alexandria"/>
                <a:sym typeface="Alexandria"/>
              </a:rPr>
              <a:t>Date Table</a:t>
            </a:r>
          </a:p>
        </p:txBody>
      </p:sp>
      <p:sp>
        <p:nvSpPr>
          <p:cNvPr id="60" name="TextBox 36">
            <a:extLst>
              <a:ext uri="{FF2B5EF4-FFF2-40B4-BE49-F238E27FC236}">
                <a16:creationId xmlns:a16="http://schemas.microsoft.com/office/drawing/2014/main" id="{190004DD-FE34-CFDA-4A91-FFB67B5DDD23}"/>
              </a:ext>
            </a:extLst>
          </p:cNvPr>
          <p:cNvSpPr txBox="1"/>
          <p:nvPr/>
        </p:nvSpPr>
        <p:spPr>
          <a:xfrm>
            <a:off x="13651587" y="4646210"/>
            <a:ext cx="371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Month, Quarter, Year</a:t>
            </a:r>
          </a:p>
        </p:txBody>
      </p:sp>
      <p:sp>
        <p:nvSpPr>
          <p:cNvPr id="61" name="AutoShape 37">
            <a:extLst>
              <a:ext uri="{FF2B5EF4-FFF2-40B4-BE49-F238E27FC236}">
                <a16:creationId xmlns:a16="http://schemas.microsoft.com/office/drawing/2014/main" id="{38BAEDAA-D590-BA57-7055-A99113F23480}"/>
              </a:ext>
            </a:extLst>
          </p:cNvPr>
          <p:cNvSpPr/>
          <p:nvPr/>
        </p:nvSpPr>
        <p:spPr>
          <a:xfrm>
            <a:off x="888087" y="5295279"/>
            <a:ext cx="16478250" cy="0"/>
          </a:xfrm>
          <a:prstGeom prst="line">
            <a:avLst/>
          </a:prstGeom>
          <a:ln w="9525" cap="flat">
            <a:solidFill>
              <a:srgbClr val="E0E0E0"/>
            </a:solidFill>
            <a:prstDash val="solid"/>
            <a:headEnd type="none" w="sm" len="sm"/>
            <a:tailEnd type="none" w="sm" len="sm"/>
          </a:ln>
        </p:spPr>
        <p:txBody>
          <a:bodyPr/>
          <a:lstStyle/>
          <a:p>
            <a:pPr>
              <a:lnSpc>
                <a:spcPct val="150000"/>
              </a:lnSpc>
            </a:pPr>
            <a:endParaRPr lang="en-EG" sz="2800"/>
          </a:p>
        </p:txBody>
      </p:sp>
      <p:sp>
        <p:nvSpPr>
          <p:cNvPr id="62" name="TextBox 38">
            <a:extLst>
              <a:ext uri="{FF2B5EF4-FFF2-40B4-BE49-F238E27FC236}">
                <a16:creationId xmlns:a16="http://schemas.microsoft.com/office/drawing/2014/main" id="{0435640A-EDF1-D57E-FF7C-DBABFD2EB10A}"/>
              </a:ext>
            </a:extLst>
          </p:cNvPr>
          <p:cNvSpPr txBox="1"/>
          <p:nvPr/>
        </p:nvSpPr>
        <p:spPr>
          <a:xfrm>
            <a:off x="983337" y="5219079"/>
            <a:ext cx="37147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Sales Transactions</a:t>
            </a:r>
          </a:p>
        </p:txBody>
      </p:sp>
      <p:sp>
        <p:nvSpPr>
          <p:cNvPr id="63" name="TextBox 39">
            <a:extLst>
              <a:ext uri="{FF2B5EF4-FFF2-40B4-BE49-F238E27FC236}">
                <a16:creationId xmlns:a16="http://schemas.microsoft.com/office/drawing/2014/main" id="{1891FAA7-28C2-1594-C02E-2AEAC3B171D9}"/>
              </a:ext>
            </a:extLst>
          </p:cNvPr>
          <p:cNvSpPr txBox="1"/>
          <p:nvPr/>
        </p:nvSpPr>
        <p:spPr>
          <a:xfrm>
            <a:off x="4888587" y="5219079"/>
            <a:ext cx="3714750" cy="573490"/>
          </a:xfrm>
          <a:prstGeom prst="rect">
            <a:avLst/>
          </a:prstGeom>
        </p:spPr>
        <p:txBody>
          <a:bodyPr lIns="0" tIns="0" rIns="0" bIns="0" rtlCol="0" anchor="t">
            <a:spAutoFit/>
          </a:bodyPr>
          <a:lstStyle/>
          <a:p>
            <a:pPr marL="0" lvl="0" indent="0" algn="ctr">
              <a:lnSpc>
                <a:spcPct val="150000"/>
              </a:lnSpc>
              <a:spcBef>
                <a:spcPct val="0"/>
              </a:spcBef>
            </a:pPr>
            <a:r>
              <a:rPr lang="en-US" sz="2800" u="none" strike="noStrike">
                <a:solidFill>
                  <a:srgbClr val="00ADEE"/>
                </a:solidFill>
                <a:latin typeface="Alexandria"/>
                <a:ea typeface="Alexandria"/>
                <a:cs typeface="Alexandria"/>
                <a:sym typeface="Alexandria"/>
              </a:rPr>
              <a:t>Region ID</a:t>
            </a:r>
          </a:p>
        </p:txBody>
      </p:sp>
      <p:sp>
        <p:nvSpPr>
          <p:cNvPr id="66" name="TextBox 40">
            <a:extLst>
              <a:ext uri="{FF2B5EF4-FFF2-40B4-BE49-F238E27FC236}">
                <a16:creationId xmlns:a16="http://schemas.microsoft.com/office/drawing/2014/main" id="{59FC21D2-6D73-17A4-D186-EEABCE952A38}"/>
              </a:ext>
            </a:extLst>
          </p:cNvPr>
          <p:cNvSpPr txBox="1"/>
          <p:nvPr/>
        </p:nvSpPr>
        <p:spPr>
          <a:xfrm>
            <a:off x="8793837" y="5219079"/>
            <a:ext cx="4667250" cy="573490"/>
          </a:xfrm>
          <a:prstGeom prst="rect">
            <a:avLst/>
          </a:prstGeom>
        </p:spPr>
        <p:txBody>
          <a:bodyPr lIns="0" tIns="0" rIns="0" bIns="0" rtlCol="0" anchor="t">
            <a:spAutoFit/>
          </a:bodyPr>
          <a:lstStyle/>
          <a:p>
            <a:pPr marL="0" lvl="0" indent="0" algn="l">
              <a:lnSpc>
                <a:spcPct val="150000"/>
              </a:lnSpc>
              <a:spcBef>
                <a:spcPct val="0"/>
              </a:spcBef>
            </a:pPr>
            <a:r>
              <a:rPr lang="en-US" sz="2800" u="none" strike="noStrike">
                <a:solidFill>
                  <a:srgbClr val="1A1A2E"/>
                </a:solidFill>
                <a:latin typeface="Alexandria"/>
                <a:ea typeface="Alexandria"/>
                <a:cs typeface="Alexandria"/>
                <a:sym typeface="Alexandria"/>
              </a:rPr>
              <a:t>Region Table</a:t>
            </a:r>
          </a:p>
        </p:txBody>
      </p:sp>
      <p:sp>
        <p:nvSpPr>
          <p:cNvPr id="67" name="TextBox 41">
            <a:extLst>
              <a:ext uri="{FF2B5EF4-FFF2-40B4-BE49-F238E27FC236}">
                <a16:creationId xmlns:a16="http://schemas.microsoft.com/office/drawing/2014/main" id="{519D1FBE-27DC-CE60-2D3E-0ACB33659B78}"/>
              </a:ext>
            </a:extLst>
          </p:cNvPr>
          <p:cNvSpPr txBox="1"/>
          <p:nvPr/>
        </p:nvSpPr>
        <p:spPr>
          <a:xfrm>
            <a:off x="13651587" y="5219079"/>
            <a:ext cx="3714750" cy="1219821"/>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Territory, Country, Area</a:t>
            </a:r>
          </a:p>
        </p:txBody>
      </p:sp>
      <p:sp>
        <p:nvSpPr>
          <p:cNvPr id="68" name="TextBox 42">
            <a:extLst>
              <a:ext uri="{FF2B5EF4-FFF2-40B4-BE49-F238E27FC236}">
                <a16:creationId xmlns:a16="http://schemas.microsoft.com/office/drawing/2014/main" id="{B06AF703-F02B-0058-2DFA-E1DAA15AD858}"/>
              </a:ext>
            </a:extLst>
          </p:cNvPr>
          <p:cNvSpPr txBox="1"/>
          <p:nvPr/>
        </p:nvSpPr>
        <p:spPr>
          <a:xfrm>
            <a:off x="888087" y="5776041"/>
            <a:ext cx="5715000" cy="573490"/>
          </a:xfrm>
          <a:prstGeom prst="rect">
            <a:avLst/>
          </a:prstGeom>
        </p:spPr>
        <p:txBody>
          <a:bodyPr lIns="0" tIns="0" rIns="0" bIns="0" rtlCol="0" anchor="t">
            <a:spAutoFit/>
          </a:bodyPr>
          <a:lstStyle/>
          <a:p>
            <a:pPr marL="0" lvl="0" indent="0" algn="l">
              <a:lnSpc>
                <a:spcPct val="150000"/>
              </a:lnSpc>
              <a:spcBef>
                <a:spcPct val="0"/>
              </a:spcBef>
            </a:pPr>
            <a:r>
              <a:rPr lang="en-US" sz="2800" b="1" u="none" strike="noStrike">
                <a:solidFill>
                  <a:srgbClr val="1A1A2E"/>
                </a:solidFill>
                <a:latin typeface="Alexandria Bold"/>
                <a:ea typeface="Alexandria Bold"/>
                <a:cs typeface="Alexandria Bold"/>
                <a:sym typeface="Alexandria Bold"/>
              </a:rPr>
              <a:t>This model helps answer:</a:t>
            </a:r>
          </a:p>
        </p:txBody>
      </p:sp>
      <p:sp>
        <p:nvSpPr>
          <p:cNvPr id="69" name="TextBox 43">
            <a:extLst>
              <a:ext uri="{FF2B5EF4-FFF2-40B4-BE49-F238E27FC236}">
                <a16:creationId xmlns:a16="http://schemas.microsoft.com/office/drawing/2014/main" id="{C0DBFB3F-AE1B-0D30-FA48-020D6C29A286}"/>
              </a:ext>
            </a:extLst>
          </p:cNvPr>
          <p:cNvSpPr txBox="1"/>
          <p:nvPr/>
        </p:nvSpPr>
        <p:spPr>
          <a:xfrm>
            <a:off x="1078587" y="6288617"/>
            <a:ext cx="7620000" cy="2512483"/>
          </a:xfrm>
          <a:prstGeom prst="rect">
            <a:avLst/>
          </a:prstGeom>
        </p:spPr>
        <p:txBody>
          <a:bodyPr lIns="0" tIns="0" rIns="0" bIns="0" rtlCol="0" anchor="t">
            <a:spAutoFit/>
          </a:bodyPr>
          <a:lstStyle/>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Revenue by customer segment</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Sales by product category</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Monthly sales trends</a:t>
            </a:r>
          </a:p>
          <a:p>
            <a:pPr marL="0" lvl="0" indent="0" algn="l">
              <a:lnSpc>
                <a:spcPct val="150000"/>
              </a:lnSpc>
              <a:spcBef>
                <a:spcPct val="0"/>
              </a:spcBef>
            </a:pPr>
            <a:r>
              <a:rPr lang="en-US" sz="2800" u="none" strike="noStrike" dirty="0">
                <a:solidFill>
                  <a:srgbClr val="4A4A4A"/>
                </a:solidFill>
                <a:latin typeface="Alexandria"/>
                <a:ea typeface="Alexandria"/>
                <a:cs typeface="Alexandria"/>
                <a:sym typeface="Alexandria"/>
              </a:rPr>
              <a:t>- Profit by region</a:t>
            </a:r>
          </a:p>
        </p:txBody>
      </p:sp>
    </p:spTree>
    <p:custDataLst>
      <p:tags r:id="rId1"/>
    </p:custDataLst>
    <p:extLst>
      <p:ext uri="{BB962C8B-B14F-4D97-AF65-F5344CB8AC3E}">
        <p14:creationId xmlns:p14="http://schemas.microsoft.com/office/powerpoint/2010/main" val="40696591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8DC2E3-6ABF-8AE8-457F-57F6C55CEC6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348DB84-95C3-28FF-9592-93857AECC076}"/>
              </a:ext>
            </a:extLst>
          </p:cNvPr>
          <p:cNvSpPr/>
          <p:nvPr/>
        </p:nvSpPr>
        <p:spPr>
          <a:xfrm>
            <a:off x="0" y="1915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EG"/>
          </a:p>
        </p:txBody>
      </p:sp>
      <p:sp>
        <p:nvSpPr>
          <p:cNvPr id="9" name="Rectangle 8">
            <a:extLst>
              <a:ext uri="{FF2B5EF4-FFF2-40B4-BE49-F238E27FC236}">
                <a16:creationId xmlns:a16="http://schemas.microsoft.com/office/drawing/2014/main" id="{CCAD2A06-EAEC-54B1-D1EE-81AA1E20F136}"/>
              </a:ext>
            </a:extLst>
          </p:cNvPr>
          <p:cNvSpPr/>
          <p:nvPr/>
        </p:nvSpPr>
        <p:spPr>
          <a:xfrm>
            <a:off x="9183291" y="3021807"/>
            <a:ext cx="7406019" cy="5579268"/>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ea typeface="Roboto Light" panose="02000000000000000000" pitchFamily="2" charset="0"/>
            </a:endParaRPr>
          </a:p>
        </p:txBody>
      </p:sp>
      <p:sp>
        <p:nvSpPr>
          <p:cNvPr id="26" name="Rectangle 25">
            <a:extLst>
              <a:ext uri="{FF2B5EF4-FFF2-40B4-BE49-F238E27FC236}">
                <a16:creationId xmlns:a16="http://schemas.microsoft.com/office/drawing/2014/main" id="{734DD731-060E-333A-83CB-F0974776AED4}"/>
              </a:ext>
            </a:extLst>
          </p:cNvPr>
          <p:cNvSpPr/>
          <p:nvPr/>
        </p:nvSpPr>
        <p:spPr>
          <a:xfrm>
            <a:off x="1691641" y="1685925"/>
            <a:ext cx="7413071" cy="5579268"/>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ea typeface="Roboto Light" panose="02000000000000000000" pitchFamily="2" charset="0"/>
            </a:endParaRPr>
          </a:p>
        </p:txBody>
      </p:sp>
      <p:pic>
        <p:nvPicPr>
          <p:cNvPr id="4" name="Picture Placeholder 3">
            <a:extLst>
              <a:ext uri="{FF2B5EF4-FFF2-40B4-BE49-F238E27FC236}">
                <a16:creationId xmlns:a16="http://schemas.microsoft.com/office/drawing/2014/main" id="{D0D47AF9-F5E5-FF32-1A2A-C87C1620E1C5}"/>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53AB4D7-0EB0-6D0F-6FA8-27B16B1C6E32}"/>
              </a:ext>
            </a:extLst>
          </p:cNvPr>
          <p:cNvSpPr/>
          <p:nvPr/>
        </p:nvSpPr>
        <p:spPr>
          <a:xfrm>
            <a:off x="7426643" y="1676541"/>
            <a:ext cx="1675190" cy="144385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5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0C22DD24-7E16-1015-B7E7-F76D94E19073}"/>
              </a:ext>
            </a:extLst>
          </p:cNvPr>
          <p:cNvSpPr/>
          <p:nvPr/>
        </p:nvSpPr>
        <p:spPr>
          <a:xfrm>
            <a:off x="3939268" y="751350"/>
            <a:ext cx="15938381" cy="6858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4" name="Rectangle 33">
            <a:extLst>
              <a:ext uri="{FF2B5EF4-FFF2-40B4-BE49-F238E27FC236}">
                <a16:creationId xmlns:a16="http://schemas.microsoft.com/office/drawing/2014/main" id="{D61B1348-BC0C-2BAD-4ACA-502F60F06A8C}"/>
              </a:ext>
            </a:extLst>
          </p:cNvPr>
          <p:cNvSpPr/>
          <p:nvPr/>
        </p:nvSpPr>
        <p:spPr>
          <a:xfrm>
            <a:off x="1691641" y="7326584"/>
            <a:ext cx="7120985" cy="496867"/>
          </a:xfrm>
          <a:prstGeom prst="rect">
            <a:avLst/>
          </a:prstGeom>
          <a:noFill/>
        </p:spPr>
        <p:txBody>
          <a:bodyPr wrap="square">
            <a:spAutoFit/>
          </a:bodyPr>
          <a:lstStyle/>
          <a:p>
            <a:pPr>
              <a:lnSpc>
                <a:spcPct val="120000"/>
              </a:lnSpc>
            </a:pPr>
            <a:endParaRPr lang="en-US" sz="24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FC0150C7-C8FE-1429-0E89-F8DE3F180137}"/>
              </a:ext>
            </a:extLst>
          </p:cNvPr>
          <p:cNvSpPr txBox="1"/>
          <p:nvPr/>
        </p:nvSpPr>
        <p:spPr>
          <a:xfrm>
            <a:off x="9452009" y="1410624"/>
            <a:ext cx="7137301" cy="1569660"/>
          </a:xfrm>
          <a:prstGeom prst="rect">
            <a:avLst/>
          </a:prstGeom>
          <a:noFill/>
        </p:spPr>
        <p:txBody>
          <a:bodyPr wrap="square" rtlCol="0">
            <a:spAutoFit/>
          </a:bodyPr>
          <a:lstStyle/>
          <a:p>
            <a:r>
              <a:rPr lang="en-US" sz="4800" b="1" dirty="0">
                <a:solidFill>
                  <a:srgbClr val="00B0F0"/>
                </a:solidFill>
                <a:latin typeface="Times New Roman"/>
                <a:ea typeface="Times New Roman"/>
                <a:cs typeface="Times New Roman"/>
                <a:sym typeface="Times New Roman"/>
              </a:rPr>
              <a:t>4. Modeling Features in Power BI</a:t>
            </a:r>
          </a:p>
        </p:txBody>
      </p:sp>
      <p:sp>
        <p:nvSpPr>
          <p:cNvPr id="42" name="TextBox 41">
            <a:extLst>
              <a:ext uri="{FF2B5EF4-FFF2-40B4-BE49-F238E27FC236}">
                <a16:creationId xmlns:a16="http://schemas.microsoft.com/office/drawing/2014/main" id="{CAC412FB-271E-C411-BD16-7A98FC4E2744}"/>
              </a:ext>
            </a:extLst>
          </p:cNvPr>
          <p:cNvSpPr txBox="1"/>
          <p:nvPr/>
        </p:nvSpPr>
        <p:spPr>
          <a:xfrm>
            <a:off x="7543076" y="1708996"/>
            <a:ext cx="1375722" cy="461665"/>
          </a:xfrm>
          <a:prstGeom prst="rect">
            <a:avLst/>
          </a:prstGeom>
          <a:noFill/>
        </p:spPr>
        <p:txBody>
          <a:bodyPr wrap="square" rtlCol="0">
            <a:spAutoFit/>
          </a:bodyPr>
          <a:lstStyle/>
          <a:p>
            <a:pPr algn="ctr"/>
            <a:r>
              <a:rPr lang="en-US" sz="2400" dirty="0">
                <a:solidFill>
                  <a:schemeClr val="bg1"/>
                </a:solidFill>
                <a:latin typeface="Times New Roman" panose="02020603050405020304" pitchFamily="18" charset="0"/>
                <a:cs typeface="Times New Roman" panose="02020603050405020304" pitchFamily="18" charset="0"/>
              </a:rPr>
              <a:t>Lecture</a:t>
            </a:r>
          </a:p>
        </p:txBody>
      </p:sp>
      <p:sp>
        <p:nvSpPr>
          <p:cNvPr id="43" name="TextBox 42">
            <a:extLst>
              <a:ext uri="{FF2B5EF4-FFF2-40B4-BE49-F238E27FC236}">
                <a16:creationId xmlns:a16="http://schemas.microsoft.com/office/drawing/2014/main" id="{131081D8-8C52-0767-46CD-FB1E4D55FE66}"/>
              </a:ext>
            </a:extLst>
          </p:cNvPr>
          <p:cNvSpPr txBox="1"/>
          <p:nvPr/>
        </p:nvSpPr>
        <p:spPr>
          <a:xfrm>
            <a:off x="7584032" y="2031293"/>
            <a:ext cx="1413927" cy="1200329"/>
          </a:xfrm>
          <a:prstGeom prst="rect">
            <a:avLst/>
          </a:prstGeom>
          <a:noFill/>
        </p:spPr>
        <p:txBody>
          <a:bodyPr wrap="square" rtlCol="0">
            <a:spAutoFit/>
          </a:bodyPr>
          <a:lstStyle/>
          <a:p>
            <a:pPr algn="ctr"/>
            <a:r>
              <a:rPr lang="en-US" sz="7200" b="1" dirty="0">
                <a:solidFill>
                  <a:schemeClr val="bg1"/>
                </a:solidFill>
                <a:latin typeface="Times New Roman" panose="02020603050405020304" pitchFamily="18" charset="0"/>
                <a:cs typeface="Times New Roman" panose="02020603050405020304" pitchFamily="18" charset="0"/>
              </a:rPr>
              <a:t>03</a:t>
            </a:r>
            <a:endParaRPr lang="en-US" sz="21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E4ED7B3E-6EE9-57DE-96AC-212FF7D99C7B}"/>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70647" y="119290"/>
            <a:ext cx="3457712" cy="1614515"/>
          </a:xfrm>
          <a:prstGeom prst="rect">
            <a:avLst/>
          </a:prstGeom>
        </p:spPr>
      </p:pic>
      <p:sp>
        <p:nvSpPr>
          <p:cNvPr id="14" name="TextBox 13">
            <a:extLst>
              <a:ext uri="{FF2B5EF4-FFF2-40B4-BE49-F238E27FC236}">
                <a16:creationId xmlns:a16="http://schemas.microsoft.com/office/drawing/2014/main" id="{91FB9901-DB90-C3F4-F76B-85A3390F4DE6}"/>
              </a:ext>
            </a:extLst>
          </p:cNvPr>
          <p:cNvSpPr txBox="1"/>
          <p:nvPr/>
        </p:nvSpPr>
        <p:spPr>
          <a:xfrm>
            <a:off x="17559776" y="9886459"/>
            <a:ext cx="812800" cy="381387"/>
          </a:xfrm>
          <a:prstGeom prst="rect">
            <a:avLst/>
          </a:prstGeom>
          <a:noFill/>
        </p:spPr>
        <p:txBody>
          <a:bodyPr wrap="square" rtlCol="0">
            <a:spAutoFit/>
          </a:bodyPr>
          <a:lstStyle/>
          <a:p>
            <a:fld id="{1C176735-8790-2647-8A20-9BF96FB544F7}" type="slidenum">
              <a:rPr lang="en-EG" smtClean="0"/>
              <a:t>27</a:t>
            </a:fld>
            <a:endParaRPr lang="en-EG" dirty="0"/>
          </a:p>
        </p:txBody>
      </p:sp>
    </p:spTree>
    <p:extLst>
      <p:ext uri="{BB962C8B-B14F-4D97-AF65-F5344CB8AC3E}">
        <p14:creationId xmlns:p14="http://schemas.microsoft.com/office/powerpoint/2010/main" val="419439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ED017C-388F-7B0B-3994-B633E24BF340}"/>
            </a:ext>
          </a:extLst>
        </p:cNvPr>
        <p:cNvGrpSpPr/>
        <p:nvPr/>
      </p:nvGrpSpPr>
      <p:grpSpPr>
        <a:xfrm>
          <a:off x="0" y="0"/>
          <a:ext cx="0" cy="0"/>
          <a:chOff x="0" y="0"/>
          <a:chExt cx="0" cy="0"/>
        </a:xfrm>
      </p:grpSpPr>
      <p:sp>
        <p:nvSpPr>
          <p:cNvPr id="3" name="Freeform 2">
            <a:extLst>
              <a:ext uri="{FF2B5EF4-FFF2-40B4-BE49-F238E27FC236}">
                <a16:creationId xmlns:a16="http://schemas.microsoft.com/office/drawing/2014/main" id="{5FF933E4-56E4-ED82-75CA-F81B2113FE95}"/>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EG"/>
          </a:p>
        </p:txBody>
      </p:sp>
      <p:sp>
        <p:nvSpPr>
          <p:cNvPr id="6" name="Rectangle 5">
            <a:extLst>
              <a:ext uri="{FF2B5EF4-FFF2-40B4-BE49-F238E27FC236}">
                <a16:creationId xmlns:a16="http://schemas.microsoft.com/office/drawing/2014/main" id="{044D7A07-EE21-4C80-10F6-D21C4AFD71E6}"/>
              </a:ext>
            </a:extLst>
          </p:cNvPr>
          <p:cNvSpPr/>
          <p:nvPr/>
        </p:nvSpPr>
        <p:spPr>
          <a:xfrm>
            <a:off x="3939269" y="919844"/>
            <a:ext cx="10386331" cy="743473"/>
          </a:xfrm>
          <a:prstGeom prst="rect">
            <a:avLst/>
          </a:prstGeom>
        </p:spPr>
        <p:txBody>
          <a:bodyPr wrap="square">
            <a:spAutoFit/>
          </a:bodyPr>
          <a:lstStyle/>
          <a:p>
            <a:pPr>
              <a:lnSpc>
                <a:spcPct val="115000"/>
              </a:lnSpc>
              <a:spcAft>
                <a:spcPts val="1500"/>
              </a:spcAft>
            </a:pPr>
            <a:r>
              <a:rPr lang="en-US" sz="4000" b="1" dirty="0">
                <a:latin typeface="Times New Roman" panose="02020603050405020304" pitchFamily="18" charset="0"/>
                <a:ea typeface="Calibri" panose="020F0502020204030204" pitchFamily="34" charset="0"/>
                <a:cs typeface="Arial" panose="020B0604020202020204" pitchFamily="34" charset="0"/>
              </a:rPr>
              <a:t>Power BI Desktop Overview</a:t>
            </a:r>
          </a:p>
        </p:txBody>
      </p:sp>
      <p:sp>
        <p:nvSpPr>
          <p:cNvPr id="29" name="Rectangle 28">
            <a:extLst>
              <a:ext uri="{FF2B5EF4-FFF2-40B4-BE49-F238E27FC236}">
                <a16:creationId xmlns:a16="http://schemas.microsoft.com/office/drawing/2014/main" id="{084B47DF-7E1C-2665-EE60-F3D46CEFD9BF}"/>
              </a:ext>
            </a:extLst>
          </p:cNvPr>
          <p:cNvSpPr/>
          <p:nvPr/>
        </p:nvSpPr>
        <p:spPr>
          <a:xfrm>
            <a:off x="3939269" y="751351"/>
            <a:ext cx="9775371" cy="685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pic>
        <p:nvPicPr>
          <p:cNvPr id="8" name="Graphic 21">
            <a:extLst>
              <a:ext uri="{FF2B5EF4-FFF2-40B4-BE49-F238E27FC236}">
                <a16:creationId xmlns:a16="http://schemas.microsoft.com/office/drawing/2014/main" id="{620B50DA-8A96-1625-E32E-52924169D433}"/>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70647" y="119290"/>
            <a:ext cx="3457712" cy="1614515"/>
          </a:xfrm>
          <a:prstGeom prst="rect">
            <a:avLst/>
          </a:prstGeom>
        </p:spPr>
      </p:pic>
      <p:sp>
        <p:nvSpPr>
          <p:cNvPr id="7" name="TextBox 6">
            <a:extLst>
              <a:ext uri="{FF2B5EF4-FFF2-40B4-BE49-F238E27FC236}">
                <a16:creationId xmlns:a16="http://schemas.microsoft.com/office/drawing/2014/main" id="{2F4A6222-BB3E-2E83-6A2F-AF474EDB2914}"/>
              </a:ext>
            </a:extLst>
          </p:cNvPr>
          <p:cNvSpPr txBox="1"/>
          <p:nvPr/>
        </p:nvSpPr>
        <p:spPr>
          <a:xfrm>
            <a:off x="4572000" y="4962521"/>
            <a:ext cx="9144000" cy="369332"/>
          </a:xfrm>
          <a:prstGeom prst="rect">
            <a:avLst/>
          </a:prstGeom>
          <a:noFill/>
        </p:spPr>
        <p:txBody>
          <a:bodyPr wrap="square">
            <a:spAutoFit/>
          </a:bodyPr>
          <a:lstStyle/>
          <a:p>
            <a:endParaRPr lang="en-EG" dirty="0"/>
          </a:p>
        </p:txBody>
      </p:sp>
      <p:sp>
        <p:nvSpPr>
          <p:cNvPr id="5" name="TextBox 4">
            <a:extLst>
              <a:ext uri="{FF2B5EF4-FFF2-40B4-BE49-F238E27FC236}">
                <a16:creationId xmlns:a16="http://schemas.microsoft.com/office/drawing/2014/main" id="{560ABD8F-EF51-A733-86C8-A2C67CDC71F9}"/>
              </a:ext>
            </a:extLst>
          </p:cNvPr>
          <p:cNvSpPr txBox="1"/>
          <p:nvPr/>
        </p:nvSpPr>
        <p:spPr>
          <a:xfrm>
            <a:off x="351395" y="7429500"/>
            <a:ext cx="4220605" cy="461665"/>
          </a:xfrm>
          <a:prstGeom prst="rect">
            <a:avLst/>
          </a:prstGeom>
          <a:noFill/>
        </p:spPr>
        <p:txBody>
          <a:bodyPr wrap="square" rtlCol="0">
            <a:spAutoFit/>
          </a:bodyPr>
          <a:lstStyle/>
          <a:p>
            <a:r>
              <a:rPr lang="en-EG" sz="2400" b="1" dirty="0"/>
              <a:t>Most Common Data Sources</a:t>
            </a:r>
          </a:p>
        </p:txBody>
      </p:sp>
      <p:sp>
        <p:nvSpPr>
          <p:cNvPr id="14" name="TextBox 13">
            <a:extLst>
              <a:ext uri="{FF2B5EF4-FFF2-40B4-BE49-F238E27FC236}">
                <a16:creationId xmlns:a16="http://schemas.microsoft.com/office/drawing/2014/main" id="{3AB5C23F-AC71-C136-FEBE-ACCBC750D50C}"/>
              </a:ext>
            </a:extLst>
          </p:cNvPr>
          <p:cNvSpPr txBox="1"/>
          <p:nvPr/>
        </p:nvSpPr>
        <p:spPr>
          <a:xfrm>
            <a:off x="9448800" y="2051632"/>
            <a:ext cx="3118759" cy="461665"/>
          </a:xfrm>
          <a:prstGeom prst="rect">
            <a:avLst/>
          </a:prstGeom>
          <a:noFill/>
        </p:spPr>
        <p:txBody>
          <a:bodyPr wrap="square" rtlCol="0">
            <a:spAutoFit/>
          </a:bodyPr>
          <a:lstStyle/>
          <a:p>
            <a:pPr algn="ctr"/>
            <a:r>
              <a:rPr lang="en-EG" sz="2400" b="1" dirty="0"/>
              <a:t>Power BI Blank Report</a:t>
            </a:r>
          </a:p>
        </p:txBody>
      </p:sp>
      <p:sp>
        <p:nvSpPr>
          <p:cNvPr id="16" name="TextBox 15">
            <a:extLst>
              <a:ext uri="{FF2B5EF4-FFF2-40B4-BE49-F238E27FC236}">
                <a16:creationId xmlns:a16="http://schemas.microsoft.com/office/drawing/2014/main" id="{EE412BA5-C7C7-D739-EDCF-93C03B35B822}"/>
              </a:ext>
            </a:extLst>
          </p:cNvPr>
          <p:cNvSpPr txBox="1"/>
          <p:nvPr/>
        </p:nvSpPr>
        <p:spPr>
          <a:xfrm>
            <a:off x="1577638" y="2995065"/>
            <a:ext cx="2650477" cy="461665"/>
          </a:xfrm>
          <a:prstGeom prst="rect">
            <a:avLst/>
          </a:prstGeom>
          <a:noFill/>
        </p:spPr>
        <p:txBody>
          <a:bodyPr wrap="square" rtlCol="0">
            <a:spAutoFit/>
          </a:bodyPr>
          <a:lstStyle/>
          <a:p>
            <a:pPr algn="ctr"/>
            <a:r>
              <a:rPr lang="en-US" sz="2400" b="1" dirty="0"/>
              <a:t>Report View</a:t>
            </a:r>
            <a:endParaRPr lang="en-EG" sz="2400" b="1" dirty="0"/>
          </a:p>
        </p:txBody>
      </p:sp>
      <p:cxnSp>
        <p:nvCxnSpPr>
          <p:cNvPr id="17" name="Straight Arrow Connector 16">
            <a:extLst>
              <a:ext uri="{FF2B5EF4-FFF2-40B4-BE49-F238E27FC236}">
                <a16:creationId xmlns:a16="http://schemas.microsoft.com/office/drawing/2014/main" id="{E49EA744-E083-D784-7245-274493233A1F}"/>
              </a:ext>
            </a:extLst>
          </p:cNvPr>
          <p:cNvCxnSpPr>
            <a:cxnSpLocks/>
          </p:cNvCxnSpPr>
          <p:nvPr/>
        </p:nvCxnSpPr>
        <p:spPr>
          <a:xfrm>
            <a:off x="3939269" y="3296708"/>
            <a:ext cx="1369035" cy="6358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B469299C-F4B9-DB45-4CE2-FF661626B09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52800" y="2842320"/>
            <a:ext cx="12483805" cy="7022140"/>
          </a:xfrm>
          <a:prstGeom prst="rect">
            <a:avLst/>
          </a:prstGeom>
        </p:spPr>
      </p:pic>
      <p:sp>
        <p:nvSpPr>
          <p:cNvPr id="10" name="Oval 9">
            <a:extLst>
              <a:ext uri="{FF2B5EF4-FFF2-40B4-BE49-F238E27FC236}">
                <a16:creationId xmlns:a16="http://schemas.microsoft.com/office/drawing/2014/main" id="{60ECD809-03A3-B0E5-A1A7-09F42C865CC1}"/>
              </a:ext>
            </a:extLst>
          </p:cNvPr>
          <p:cNvSpPr/>
          <p:nvPr/>
        </p:nvSpPr>
        <p:spPr>
          <a:xfrm>
            <a:off x="14020800" y="3543300"/>
            <a:ext cx="3915805" cy="1125024"/>
          </a:xfrm>
          <a:prstGeom prst="ellipse">
            <a:avLst/>
          </a:prstGeom>
          <a:solidFill>
            <a:schemeClr val="accent1">
              <a:alpha val="29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EG"/>
          </a:p>
        </p:txBody>
      </p:sp>
      <p:sp>
        <p:nvSpPr>
          <p:cNvPr id="12" name="TextBox 11">
            <a:extLst>
              <a:ext uri="{FF2B5EF4-FFF2-40B4-BE49-F238E27FC236}">
                <a16:creationId xmlns:a16="http://schemas.microsoft.com/office/drawing/2014/main" id="{444CC2C5-583C-B710-4D79-9CE8862DFE47}"/>
              </a:ext>
            </a:extLst>
          </p:cNvPr>
          <p:cNvSpPr txBox="1"/>
          <p:nvPr/>
        </p:nvSpPr>
        <p:spPr>
          <a:xfrm>
            <a:off x="15292902" y="1914310"/>
            <a:ext cx="1371600" cy="461665"/>
          </a:xfrm>
          <a:prstGeom prst="rect">
            <a:avLst/>
          </a:prstGeom>
          <a:noFill/>
        </p:spPr>
        <p:txBody>
          <a:bodyPr wrap="square" rtlCol="0">
            <a:spAutoFit/>
          </a:bodyPr>
          <a:lstStyle/>
          <a:p>
            <a:pPr algn="ctr"/>
            <a:r>
              <a:rPr lang="en-EG" sz="2400" b="1" dirty="0"/>
              <a:t>Panels</a:t>
            </a:r>
          </a:p>
        </p:txBody>
      </p:sp>
      <p:cxnSp>
        <p:nvCxnSpPr>
          <p:cNvPr id="18" name="Straight Arrow Connector 17">
            <a:extLst>
              <a:ext uri="{FF2B5EF4-FFF2-40B4-BE49-F238E27FC236}">
                <a16:creationId xmlns:a16="http://schemas.microsoft.com/office/drawing/2014/main" id="{42E47512-FEDE-F148-7888-AE0FA86A1FD5}"/>
              </a:ext>
            </a:extLst>
          </p:cNvPr>
          <p:cNvCxnSpPr/>
          <p:nvPr/>
        </p:nvCxnSpPr>
        <p:spPr>
          <a:xfrm>
            <a:off x="15978702" y="2513297"/>
            <a:ext cx="0" cy="10300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6053E3-6DB0-4668-DE3D-92C4CFD35EC7}"/>
              </a:ext>
            </a:extLst>
          </p:cNvPr>
          <p:cNvSpPr/>
          <p:nvPr/>
        </p:nvSpPr>
        <p:spPr>
          <a:xfrm>
            <a:off x="6032204" y="5612728"/>
            <a:ext cx="7988596" cy="1816772"/>
          </a:xfrm>
          <a:prstGeom prst="ellipse">
            <a:avLst/>
          </a:prstGeom>
          <a:solidFill>
            <a:schemeClr val="accent1">
              <a:alpha val="29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EG"/>
          </a:p>
        </p:txBody>
      </p:sp>
      <p:cxnSp>
        <p:nvCxnSpPr>
          <p:cNvPr id="11" name="Straight Arrow Connector 10">
            <a:extLst>
              <a:ext uri="{FF2B5EF4-FFF2-40B4-BE49-F238E27FC236}">
                <a16:creationId xmlns:a16="http://schemas.microsoft.com/office/drawing/2014/main" id="{A444D389-EA1C-5A66-09A0-925F6CBF7D1A}"/>
              </a:ext>
            </a:extLst>
          </p:cNvPr>
          <p:cNvCxnSpPr>
            <a:cxnSpLocks/>
          </p:cNvCxnSpPr>
          <p:nvPr/>
        </p:nvCxnSpPr>
        <p:spPr>
          <a:xfrm flipV="1">
            <a:off x="4444408" y="6703582"/>
            <a:ext cx="1727792" cy="9665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FFC04D3B-142F-C0E0-7C8B-874F6E0A2935}"/>
              </a:ext>
            </a:extLst>
          </p:cNvPr>
          <p:cNvSpPr txBox="1"/>
          <p:nvPr/>
        </p:nvSpPr>
        <p:spPr>
          <a:xfrm>
            <a:off x="2010143" y="3886788"/>
            <a:ext cx="2650477" cy="461665"/>
          </a:xfrm>
          <a:prstGeom prst="rect">
            <a:avLst/>
          </a:prstGeom>
          <a:noFill/>
        </p:spPr>
        <p:txBody>
          <a:bodyPr wrap="square" rtlCol="0">
            <a:spAutoFit/>
          </a:bodyPr>
          <a:lstStyle/>
          <a:p>
            <a:pPr algn="ctr"/>
            <a:r>
              <a:rPr lang="en-US" sz="2400" b="1" dirty="0"/>
              <a:t>Table View</a:t>
            </a:r>
            <a:endParaRPr lang="en-EG" sz="2400" b="1" dirty="0"/>
          </a:p>
        </p:txBody>
      </p:sp>
      <p:cxnSp>
        <p:nvCxnSpPr>
          <p:cNvPr id="23" name="Straight Arrow Connector 22">
            <a:extLst>
              <a:ext uri="{FF2B5EF4-FFF2-40B4-BE49-F238E27FC236}">
                <a16:creationId xmlns:a16="http://schemas.microsoft.com/office/drawing/2014/main" id="{F2C65D13-A3C8-0BE0-4150-4861489CDFA3}"/>
              </a:ext>
            </a:extLst>
          </p:cNvPr>
          <p:cNvCxnSpPr>
            <a:cxnSpLocks/>
          </p:cNvCxnSpPr>
          <p:nvPr/>
        </p:nvCxnSpPr>
        <p:spPr>
          <a:xfrm flipV="1">
            <a:off x="4223304" y="4522670"/>
            <a:ext cx="1157248" cy="324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E7F4F4AF-3F87-A147-D942-C0B7516CEEBF}"/>
              </a:ext>
            </a:extLst>
          </p:cNvPr>
          <p:cNvSpPr txBox="1"/>
          <p:nvPr/>
        </p:nvSpPr>
        <p:spPr>
          <a:xfrm>
            <a:off x="1852671" y="4394784"/>
            <a:ext cx="2650477" cy="461665"/>
          </a:xfrm>
          <a:prstGeom prst="rect">
            <a:avLst/>
          </a:prstGeom>
          <a:noFill/>
        </p:spPr>
        <p:txBody>
          <a:bodyPr wrap="square" rtlCol="0">
            <a:spAutoFit/>
          </a:bodyPr>
          <a:lstStyle/>
          <a:p>
            <a:pPr algn="ctr"/>
            <a:r>
              <a:rPr lang="en-US" sz="2400" b="1" dirty="0"/>
              <a:t>Model View</a:t>
            </a:r>
            <a:endParaRPr lang="en-EG" sz="2400" b="1" dirty="0"/>
          </a:p>
        </p:txBody>
      </p:sp>
      <p:cxnSp>
        <p:nvCxnSpPr>
          <p:cNvPr id="25" name="Straight Arrow Connector 24">
            <a:extLst>
              <a:ext uri="{FF2B5EF4-FFF2-40B4-BE49-F238E27FC236}">
                <a16:creationId xmlns:a16="http://schemas.microsoft.com/office/drawing/2014/main" id="{6852FB1C-A5FF-9036-7795-5799B67C5051}"/>
              </a:ext>
            </a:extLst>
          </p:cNvPr>
          <p:cNvCxnSpPr>
            <a:cxnSpLocks/>
          </p:cNvCxnSpPr>
          <p:nvPr/>
        </p:nvCxnSpPr>
        <p:spPr>
          <a:xfrm>
            <a:off x="4257694" y="4149661"/>
            <a:ext cx="1148511" cy="894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7F2DC46D-65C1-EA9B-47F4-C5DBAEAF2EDA}"/>
              </a:ext>
            </a:extLst>
          </p:cNvPr>
          <p:cNvSpPr txBox="1"/>
          <p:nvPr/>
        </p:nvSpPr>
        <p:spPr>
          <a:xfrm>
            <a:off x="1644431" y="5053291"/>
            <a:ext cx="2650477" cy="461665"/>
          </a:xfrm>
          <a:prstGeom prst="rect">
            <a:avLst/>
          </a:prstGeom>
          <a:noFill/>
        </p:spPr>
        <p:txBody>
          <a:bodyPr wrap="square" rtlCol="0">
            <a:spAutoFit/>
          </a:bodyPr>
          <a:lstStyle/>
          <a:p>
            <a:pPr algn="ctr"/>
            <a:r>
              <a:rPr lang="en-US" sz="2400" b="1" dirty="0"/>
              <a:t>DAX Query View</a:t>
            </a:r>
            <a:endParaRPr lang="en-EG" sz="2400" b="1" dirty="0"/>
          </a:p>
        </p:txBody>
      </p:sp>
      <p:cxnSp>
        <p:nvCxnSpPr>
          <p:cNvPr id="27" name="Straight Arrow Connector 26">
            <a:extLst>
              <a:ext uri="{FF2B5EF4-FFF2-40B4-BE49-F238E27FC236}">
                <a16:creationId xmlns:a16="http://schemas.microsoft.com/office/drawing/2014/main" id="{AD92000E-9519-10B9-A1AF-779D5CB69721}"/>
              </a:ext>
            </a:extLst>
          </p:cNvPr>
          <p:cNvCxnSpPr>
            <a:cxnSpLocks/>
            <a:stCxn id="26" idx="3"/>
          </p:cNvCxnSpPr>
          <p:nvPr/>
        </p:nvCxnSpPr>
        <p:spPr>
          <a:xfrm flipV="1">
            <a:off x="4294908" y="4832256"/>
            <a:ext cx="1085644" cy="4518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06929FA8-9EF0-C306-7E31-1567FA178663}"/>
              </a:ext>
            </a:extLst>
          </p:cNvPr>
          <p:cNvSpPr txBox="1"/>
          <p:nvPr/>
        </p:nvSpPr>
        <p:spPr>
          <a:xfrm>
            <a:off x="2154194" y="2126835"/>
            <a:ext cx="2650477" cy="461665"/>
          </a:xfrm>
          <a:prstGeom prst="rect">
            <a:avLst/>
          </a:prstGeom>
          <a:noFill/>
        </p:spPr>
        <p:txBody>
          <a:bodyPr wrap="square" rtlCol="0">
            <a:spAutoFit/>
          </a:bodyPr>
          <a:lstStyle/>
          <a:p>
            <a:pPr algn="ctr"/>
            <a:r>
              <a:rPr lang="en-US" sz="2400" b="1" dirty="0"/>
              <a:t>Get Data</a:t>
            </a:r>
            <a:endParaRPr lang="en-EG" sz="2400" b="1" dirty="0"/>
          </a:p>
        </p:txBody>
      </p:sp>
      <p:cxnSp>
        <p:nvCxnSpPr>
          <p:cNvPr id="41" name="Straight Arrow Connector 40">
            <a:extLst>
              <a:ext uri="{FF2B5EF4-FFF2-40B4-BE49-F238E27FC236}">
                <a16:creationId xmlns:a16="http://schemas.microsoft.com/office/drawing/2014/main" id="{21403662-F938-40CB-D5DD-51ADFEA9517F}"/>
              </a:ext>
            </a:extLst>
          </p:cNvPr>
          <p:cNvCxnSpPr>
            <a:cxnSpLocks/>
          </p:cNvCxnSpPr>
          <p:nvPr/>
        </p:nvCxnSpPr>
        <p:spPr>
          <a:xfrm>
            <a:off x="4515825" y="2428478"/>
            <a:ext cx="2088691" cy="8477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698498F8-29F9-8358-DA05-81106303535A}"/>
              </a:ext>
            </a:extLst>
          </p:cNvPr>
          <p:cNvSpPr txBox="1"/>
          <p:nvPr/>
        </p:nvSpPr>
        <p:spPr>
          <a:xfrm>
            <a:off x="783711" y="9047141"/>
            <a:ext cx="4220605" cy="461665"/>
          </a:xfrm>
          <a:prstGeom prst="rect">
            <a:avLst/>
          </a:prstGeom>
          <a:noFill/>
        </p:spPr>
        <p:txBody>
          <a:bodyPr wrap="square" rtlCol="0">
            <a:spAutoFit/>
          </a:bodyPr>
          <a:lstStyle/>
          <a:p>
            <a:r>
              <a:rPr lang="en-EG" sz="2400" b="1" dirty="0"/>
              <a:t>Report Page #, Add Page</a:t>
            </a:r>
          </a:p>
        </p:txBody>
      </p:sp>
      <p:cxnSp>
        <p:nvCxnSpPr>
          <p:cNvPr id="44" name="Straight Arrow Connector 43">
            <a:extLst>
              <a:ext uri="{FF2B5EF4-FFF2-40B4-BE49-F238E27FC236}">
                <a16:creationId xmlns:a16="http://schemas.microsoft.com/office/drawing/2014/main" id="{ED8998BF-54B3-43D3-F73A-A9737BE15BCD}"/>
              </a:ext>
            </a:extLst>
          </p:cNvPr>
          <p:cNvCxnSpPr>
            <a:cxnSpLocks/>
          </p:cNvCxnSpPr>
          <p:nvPr/>
        </p:nvCxnSpPr>
        <p:spPr>
          <a:xfrm flipV="1">
            <a:off x="4876724" y="9256894"/>
            <a:ext cx="1727792" cy="308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4739124"/>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5D407-47A3-9F74-FDDF-C688779C0A5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70AF3CE-2911-3996-077C-9F344342E93B}"/>
              </a:ext>
            </a:extLst>
          </p:cNvPr>
          <p:cNvSpPr/>
          <p:nvPr/>
        </p:nvSpPr>
        <p:spPr>
          <a:xfrm>
            <a:off x="0" y="31154"/>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a:p>
        </p:txBody>
      </p:sp>
      <p:pic>
        <p:nvPicPr>
          <p:cNvPr id="4" name="Graphic 21">
            <a:extLst>
              <a:ext uri="{FF2B5EF4-FFF2-40B4-BE49-F238E27FC236}">
                <a16:creationId xmlns:a16="http://schemas.microsoft.com/office/drawing/2014/main" id="{24029612-5F98-2D36-9769-266D8E68CCDC}"/>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950515F0-C39C-41A8-7AB3-DAF68BC8AE8A}"/>
              </a:ext>
            </a:extLst>
          </p:cNvPr>
          <p:cNvSpPr txBox="1"/>
          <p:nvPr/>
        </p:nvSpPr>
        <p:spPr>
          <a:xfrm>
            <a:off x="17559776" y="9886460"/>
            <a:ext cx="728224" cy="369332"/>
          </a:xfrm>
          <a:prstGeom prst="rect">
            <a:avLst/>
          </a:prstGeom>
          <a:noFill/>
        </p:spPr>
        <p:txBody>
          <a:bodyPr wrap="square" rtlCol="0">
            <a:spAutoFit/>
          </a:bodyPr>
          <a:lstStyle/>
          <a:p>
            <a:fld id="{1C176735-8790-2647-8A20-9BF96FB544F7}" type="slidenum">
              <a:rPr lang="en-EG" smtClean="0"/>
              <a:t>29</a:t>
            </a:fld>
            <a:endParaRPr lang="en-EG" dirty="0"/>
          </a:p>
        </p:txBody>
      </p:sp>
      <p:sp>
        <p:nvSpPr>
          <p:cNvPr id="64" name="TextBox 5">
            <a:extLst>
              <a:ext uri="{FF2B5EF4-FFF2-40B4-BE49-F238E27FC236}">
                <a16:creationId xmlns:a16="http://schemas.microsoft.com/office/drawing/2014/main" id="{B1C1FE73-78AD-8844-0DF7-9DD2E05D69C0}"/>
              </a:ext>
            </a:extLst>
          </p:cNvPr>
          <p:cNvSpPr txBox="1"/>
          <p:nvPr/>
        </p:nvSpPr>
        <p:spPr>
          <a:xfrm>
            <a:off x="952500" y="721388"/>
            <a:ext cx="12521154" cy="795089"/>
          </a:xfrm>
          <a:prstGeom prst="rect">
            <a:avLst/>
          </a:prstGeom>
        </p:spPr>
        <p:txBody>
          <a:bodyPr wrap="square"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Desktop Navigation the Core Views</a:t>
            </a:r>
          </a:p>
        </p:txBody>
      </p:sp>
      <p:sp>
        <p:nvSpPr>
          <p:cNvPr id="31" name="TextBox 30">
            <a:extLst>
              <a:ext uri="{FF2B5EF4-FFF2-40B4-BE49-F238E27FC236}">
                <a16:creationId xmlns:a16="http://schemas.microsoft.com/office/drawing/2014/main" id="{E26E8B9F-C1BF-6134-160D-D4D2F7F0F97B}"/>
              </a:ext>
            </a:extLst>
          </p:cNvPr>
          <p:cNvSpPr txBox="1"/>
          <p:nvPr/>
        </p:nvSpPr>
        <p:spPr>
          <a:xfrm>
            <a:off x="-1499616" y="3694176"/>
            <a:ext cx="184731" cy="369332"/>
          </a:xfrm>
          <a:prstGeom prst="rect">
            <a:avLst/>
          </a:prstGeom>
          <a:noFill/>
        </p:spPr>
        <p:txBody>
          <a:bodyPr wrap="none" rtlCol="0">
            <a:spAutoFit/>
          </a:bodyPr>
          <a:lstStyle/>
          <a:p>
            <a:endParaRPr lang="en-EG" dirty="0"/>
          </a:p>
        </p:txBody>
      </p:sp>
      <p:grpSp>
        <p:nvGrpSpPr>
          <p:cNvPr id="28" name="Group 8">
            <a:extLst>
              <a:ext uri="{FF2B5EF4-FFF2-40B4-BE49-F238E27FC236}">
                <a16:creationId xmlns:a16="http://schemas.microsoft.com/office/drawing/2014/main" id="{A606BFD1-0187-864E-6768-F22976C00E2A}"/>
              </a:ext>
            </a:extLst>
          </p:cNvPr>
          <p:cNvGrpSpPr/>
          <p:nvPr/>
        </p:nvGrpSpPr>
        <p:grpSpPr>
          <a:xfrm>
            <a:off x="987136" y="4437842"/>
            <a:ext cx="3810000" cy="333375"/>
            <a:chOff x="0" y="0"/>
            <a:chExt cx="5080000" cy="444500"/>
          </a:xfrm>
        </p:grpSpPr>
        <p:sp>
          <p:nvSpPr>
            <p:cNvPr id="30" name="Freeform 9">
              <a:extLst>
                <a:ext uri="{FF2B5EF4-FFF2-40B4-BE49-F238E27FC236}">
                  <a16:creationId xmlns:a16="http://schemas.microsoft.com/office/drawing/2014/main" id="{CA415FBC-6673-7BC5-47D0-2ED2FDFBFB3D}"/>
                </a:ext>
              </a:extLst>
            </p:cNvPr>
            <p:cNvSpPr/>
            <p:nvPr/>
          </p:nvSpPr>
          <p:spPr>
            <a:xfrm>
              <a:off x="0" y="0"/>
              <a:ext cx="5080000" cy="444500"/>
            </a:xfrm>
            <a:custGeom>
              <a:avLst/>
              <a:gdLst/>
              <a:ahLst/>
              <a:cxnLst/>
              <a:rect l="l" t="t" r="r" b="b"/>
              <a:pathLst>
                <a:path w="5080000" h="444500">
                  <a:moveTo>
                    <a:pt x="44450" y="0"/>
                  </a:moveTo>
                  <a:lnTo>
                    <a:pt x="5035550" y="0"/>
                  </a:lnTo>
                  <a:cubicBezTo>
                    <a:pt x="5060099" y="0"/>
                    <a:pt x="5080000" y="19901"/>
                    <a:pt x="5080000" y="44450"/>
                  </a:cubicBezTo>
                  <a:lnTo>
                    <a:pt x="5080000" y="400050"/>
                  </a:lnTo>
                  <a:cubicBezTo>
                    <a:pt x="5080000" y="424599"/>
                    <a:pt x="5060099" y="444500"/>
                    <a:pt x="5035550" y="444500"/>
                  </a:cubicBezTo>
                  <a:lnTo>
                    <a:pt x="44450" y="444500"/>
                  </a:lnTo>
                  <a:cubicBezTo>
                    <a:pt x="19901" y="444500"/>
                    <a:pt x="0" y="424599"/>
                    <a:pt x="0" y="400050"/>
                  </a:cubicBezTo>
                  <a:lnTo>
                    <a:pt x="0" y="44450"/>
                  </a:lnTo>
                  <a:cubicBezTo>
                    <a:pt x="0" y="19901"/>
                    <a:pt x="19901" y="0"/>
                    <a:pt x="44450" y="0"/>
                  </a:cubicBezTo>
                  <a:close/>
                </a:path>
              </a:pathLst>
            </a:custGeom>
            <a:solidFill>
              <a:srgbClr val="E8F8FF"/>
            </a:solidFill>
          </p:spPr>
          <p:txBody>
            <a:bodyPr/>
            <a:lstStyle/>
            <a:p>
              <a:endParaRPr lang="en-EG" sz="2800"/>
            </a:p>
          </p:txBody>
        </p:sp>
        <p:sp>
          <p:nvSpPr>
            <p:cNvPr id="32" name="TextBox 10">
              <a:extLst>
                <a:ext uri="{FF2B5EF4-FFF2-40B4-BE49-F238E27FC236}">
                  <a16:creationId xmlns:a16="http://schemas.microsoft.com/office/drawing/2014/main" id="{429FF380-A06F-EDED-EDA1-A92B13C970F8}"/>
                </a:ext>
              </a:extLst>
            </p:cNvPr>
            <p:cNvSpPr txBox="1"/>
            <p:nvPr/>
          </p:nvSpPr>
          <p:spPr>
            <a:xfrm>
              <a:off x="0" y="-38100"/>
              <a:ext cx="5080000" cy="482600"/>
            </a:xfrm>
            <a:prstGeom prst="rect">
              <a:avLst/>
            </a:prstGeom>
          </p:spPr>
          <p:txBody>
            <a:bodyPr lIns="50800" tIns="50800" rIns="50800" bIns="50800" rtlCol="0" anchor="ctr"/>
            <a:lstStyle/>
            <a:p>
              <a:pPr algn="l">
                <a:lnSpc>
                  <a:spcPts val="1679"/>
                </a:lnSpc>
              </a:pPr>
              <a:endParaRPr sz="2800"/>
            </a:p>
          </p:txBody>
        </p:sp>
      </p:grpSp>
      <p:pic>
        <p:nvPicPr>
          <p:cNvPr id="5" name="Picture 4">
            <a:extLst>
              <a:ext uri="{FF2B5EF4-FFF2-40B4-BE49-F238E27FC236}">
                <a16:creationId xmlns:a16="http://schemas.microsoft.com/office/drawing/2014/main" id="{AF64F5D1-8623-75B8-7738-BDD40E10149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77627" y="2081550"/>
            <a:ext cx="15732746" cy="4340721"/>
          </a:xfrm>
          <a:prstGeom prst="rect">
            <a:avLst/>
          </a:prstGeom>
        </p:spPr>
      </p:pic>
      <p:pic>
        <p:nvPicPr>
          <p:cNvPr id="9" name="Picture 8">
            <a:extLst>
              <a:ext uri="{FF2B5EF4-FFF2-40B4-BE49-F238E27FC236}">
                <a16:creationId xmlns:a16="http://schemas.microsoft.com/office/drawing/2014/main" id="{4F9168A6-4227-F521-E4F6-C688BD8F75CD}"/>
              </a:ext>
            </a:extLst>
          </p:cNvPr>
          <p:cNvPicPr>
            <a:picLocks noChangeAspect="1"/>
          </p:cNvPicPr>
          <p:nvPr/>
        </p:nvPicPr>
        <p:blipFill>
          <a:blip r:embed="rId7">
            <a:extLst>
              <a:ext uri="{28A0092B-C50C-407E-A947-70E740481C1C}">
                <a14:useLocalDpi xmlns:a14="http://schemas.microsoft.com/office/drawing/2010/main" val="0"/>
              </a:ext>
            </a:extLst>
          </a:blip>
          <a:srcRect b="59634"/>
          <a:stretch>
            <a:fillRect/>
          </a:stretch>
        </p:blipFill>
        <p:spPr>
          <a:xfrm>
            <a:off x="1676400" y="6788159"/>
            <a:ext cx="14097000" cy="3200873"/>
          </a:xfrm>
          <a:prstGeom prst="rect">
            <a:avLst/>
          </a:prstGeom>
        </p:spPr>
      </p:pic>
      <p:sp>
        <p:nvSpPr>
          <p:cNvPr id="10" name="Oval 9">
            <a:extLst>
              <a:ext uri="{FF2B5EF4-FFF2-40B4-BE49-F238E27FC236}">
                <a16:creationId xmlns:a16="http://schemas.microsoft.com/office/drawing/2014/main" id="{68510441-3AA6-9D75-F60D-8BD7E6B556B0}"/>
              </a:ext>
            </a:extLst>
          </p:cNvPr>
          <p:cNvSpPr/>
          <p:nvPr/>
        </p:nvSpPr>
        <p:spPr>
          <a:xfrm rot="16200000">
            <a:off x="353272" y="7509784"/>
            <a:ext cx="2810683" cy="1816772"/>
          </a:xfrm>
          <a:prstGeom prst="ellipse">
            <a:avLst/>
          </a:prstGeom>
          <a:solidFill>
            <a:schemeClr val="accent1">
              <a:alpha val="29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EG" dirty="0"/>
          </a:p>
        </p:txBody>
      </p:sp>
    </p:spTree>
    <p:custDataLst>
      <p:tags r:id="rId1"/>
    </p:custDataLst>
    <p:extLst>
      <p:ext uri="{BB962C8B-B14F-4D97-AF65-F5344CB8AC3E}">
        <p14:creationId xmlns:p14="http://schemas.microsoft.com/office/powerpoint/2010/main" val="38899777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76B39D-D485-41AE-51BC-11563CB5F4D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EABBDE6-B1BC-F1AB-F9F3-7F06F15A43E6}"/>
              </a:ext>
            </a:extLst>
          </p:cNvPr>
          <p:cNvSpPr/>
          <p:nvPr/>
        </p:nvSpPr>
        <p:spPr>
          <a:xfrm>
            <a:off x="0" y="-38100"/>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a:p>
        </p:txBody>
      </p:sp>
      <p:pic>
        <p:nvPicPr>
          <p:cNvPr id="4" name="Graphic 21">
            <a:extLst>
              <a:ext uri="{FF2B5EF4-FFF2-40B4-BE49-F238E27FC236}">
                <a16:creationId xmlns:a16="http://schemas.microsoft.com/office/drawing/2014/main" id="{DC96AD95-355A-8C36-D80A-4D1A58B0FC74}"/>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EFA2D398-A0F8-F872-DD0B-F3B8BA360C6F}"/>
              </a:ext>
            </a:extLst>
          </p:cNvPr>
          <p:cNvSpPr txBox="1"/>
          <p:nvPr/>
        </p:nvSpPr>
        <p:spPr>
          <a:xfrm>
            <a:off x="17559776" y="9886460"/>
            <a:ext cx="728224" cy="369386"/>
          </a:xfrm>
          <a:prstGeom prst="rect">
            <a:avLst/>
          </a:prstGeom>
          <a:noFill/>
        </p:spPr>
        <p:txBody>
          <a:bodyPr wrap="square" rtlCol="0">
            <a:spAutoFit/>
          </a:bodyPr>
          <a:lstStyle/>
          <a:p>
            <a:fld id="{1C176735-8790-2647-8A20-9BF96FB544F7}" type="slidenum">
              <a:rPr lang="en-EG" smtClean="0"/>
              <a:t>30</a:t>
            </a:fld>
            <a:endParaRPr lang="en-EG" dirty="0"/>
          </a:p>
        </p:txBody>
      </p:sp>
      <p:sp>
        <p:nvSpPr>
          <p:cNvPr id="64" name="TextBox 5">
            <a:extLst>
              <a:ext uri="{FF2B5EF4-FFF2-40B4-BE49-F238E27FC236}">
                <a16:creationId xmlns:a16="http://schemas.microsoft.com/office/drawing/2014/main" id="{3767BC51-9EE8-2BBA-DBD3-0C0112F8BF25}"/>
              </a:ext>
            </a:extLst>
          </p:cNvPr>
          <p:cNvSpPr txBox="1"/>
          <p:nvPr/>
        </p:nvSpPr>
        <p:spPr>
          <a:xfrm>
            <a:off x="952500" y="721388"/>
            <a:ext cx="12521154" cy="830997"/>
          </a:xfrm>
          <a:prstGeom prst="rect">
            <a:avLst/>
          </a:prstGeom>
        </p:spPr>
        <p:txBody>
          <a:bodyPr wrap="square" lIns="0" tIns="0" rIns="0" bIns="0" rtlCol="0" anchor="t">
            <a:spAutoFit/>
          </a:bodyPr>
          <a:lstStyle/>
          <a:p>
            <a:r>
              <a:rPr lang="en-EG" sz="5400" b="1" dirty="0"/>
              <a:t>Model View Overview</a:t>
            </a:r>
          </a:p>
        </p:txBody>
      </p:sp>
      <p:sp>
        <p:nvSpPr>
          <p:cNvPr id="65" name="TextBox 6">
            <a:extLst>
              <a:ext uri="{FF2B5EF4-FFF2-40B4-BE49-F238E27FC236}">
                <a16:creationId xmlns:a16="http://schemas.microsoft.com/office/drawing/2014/main" id="{EBC13C45-77DA-3DF6-E9A7-0CF3DD8454C4}"/>
              </a:ext>
            </a:extLst>
          </p:cNvPr>
          <p:cNvSpPr txBox="1"/>
          <p:nvPr/>
        </p:nvSpPr>
        <p:spPr>
          <a:xfrm>
            <a:off x="927919" y="1988591"/>
            <a:ext cx="16028313" cy="820738"/>
          </a:xfrm>
          <a:prstGeom prst="rect">
            <a:avLst/>
          </a:prstGeom>
        </p:spPr>
        <p:txBody>
          <a:bodyPr wrap="square" lIns="0" tIns="0" rIns="0" bIns="0" rtlCol="0" anchor="t">
            <a:spAutoFit/>
          </a:bodyPr>
          <a:lstStyle/>
          <a:p>
            <a:pPr lvl="0">
              <a:lnSpc>
                <a:spcPts val="3222"/>
              </a:lnSpc>
              <a:spcBef>
                <a:spcPct val="0"/>
              </a:spcBef>
            </a:pPr>
            <a:r>
              <a:rPr lang="en-US" sz="2800" dirty="0">
                <a:latin typeface="Alexandria"/>
                <a:ea typeface="Alexandria"/>
                <a:cs typeface="Alexandria"/>
                <a:sym typeface="Alexandria"/>
              </a:rPr>
              <a:t>Power BI’s Model View is where you manage tables, relationships, and the overall data model structure.</a:t>
            </a:r>
          </a:p>
        </p:txBody>
      </p:sp>
      <p:sp>
        <p:nvSpPr>
          <p:cNvPr id="31" name="TextBox 30">
            <a:extLst>
              <a:ext uri="{FF2B5EF4-FFF2-40B4-BE49-F238E27FC236}">
                <a16:creationId xmlns:a16="http://schemas.microsoft.com/office/drawing/2014/main" id="{6D238B8A-7BBF-F60F-27D4-1ECCD78AC51C}"/>
              </a:ext>
            </a:extLst>
          </p:cNvPr>
          <p:cNvSpPr txBox="1"/>
          <p:nvPr/>
        </p:nvSpPr>
        <p:spPr>
          <a:xfrm>
            <a:off x="-1499616" y="3694176"/>
            <a:ext cx="184731" cy="369332"/>
          </a:xfrm>
          <a:prstGeom prst="rect">
            <a:avLst/>
          </a:prstGeom>
          <a:noFill/>
        </p:spPr>
        <p:txBody>
          <a:bodyPr wrap="none" rtlCol="0">
            <a:spAutoFit/>
          </a:bodyPr>
          <a:lstStyle/>
          <a:p>
            <a:endParaRPr lang="en-EG" dirty="0"/>
          </a:p>
        </p:txBody>
      </p:sp>
      <p:grpSp>
        <p:nvGrpSpPr>
          <p:cNvPr id="37" name="Group 18">
            <a:extLst>
              <a:ext uri="{FF2B5EF4-FFF2-40B4-BE49-F238E27FC236}">
                <a16:creationId xmlns:a16="http://schemas.microsoft.com/office/drawing/2014/main" id="{6638BF2E-BA6A-A68F-CE69-36673408778C}"/>
              </a:ext>
            </a:extLst>
          </p:cNvPr>
          <p:cNvGrpSpPr/>
          <p:nvPr/>
        </p:nvGrpSpPr>
        <p:grpSpPr>
          <a:xfrm>
            <a:off x="1089313" y="8952879"/>
            <a:ext cx="16383000" cy="1219821"/>
            <a:chOff x="0" y="0"/>
            <a:chExt cx="21844000" cy="889000"/>
          </a:xfrm>
        </p:grpSpPr>
        <p:sp>
          <p:nvSpPr>
            <p:cNvPr id="38" name="Freeform 19">
              <a:extLst>
                <a:ext uri="{FF2B5EF4-FFF2-40B4-BE49-F238E27FC236}">
                  <a16:creationId xmlns:a16="http://schemas.microsoft.com/office/drawing/2014/main" id="{51E67FC7-304E-9541-6A4D-569B38A5818F}"/>
                </a:ext>
              </a:extLst>
            </p:cNvPr>
            <p:cNvSpPr/>
            <p:nvPr/>
          </p:nvSpPr>
          <p:spPr>
            <a:xfrm>
              <a:off x="0" y="0"/>
              <a:ext cx="21844000" cy="889000"/>
            </a:xfrm>
            <a:custGeom>
              <a:avLst/>
              <a:gdLst/>
              <a:ahLst/>
              <a:cxnLst/>
              <a:rect l="l" t="t" r="r" b="b"/>
              <a:pathLst>
                <a:path w="21844000" h="889000">
                  <a:moveTo>
                    <a:pt x="88900" y="0"/>
                  </a:moveTo>
                  <a:lnTo>
                    <a:pt x="21755100" y="0"/>
                  </a:lnTo>
                  <a:cubicBezTo>
                    <a:pt x="21804198" y="0"/>
                    <a:pt x="21844000" y="39802"/>
                    <a:pt x="21844000" y="88900"/>
                  </a:cubicBezTo>
                  <a:lnTo>
                    <a:pt x="21844000" y="800100"/>
                  </a:lnTo>
                  <a:cubicBezTo>
                    <a:pt x="21844000" y="849198"/>
                    <a:pt x="21804198" y="889000"/>
                    <a:pt x="21755100" y="889000"/>
                  </a:cubicBezTo>
                  <a:lnTo>
                    <a:pt x="88900" y="889000"/>
                  </a:lnTo>
                  <a:cubicBezTo>
                    <a:pt x="39802" y="889000"/>
                    <a:pt x="0" y="849198"/>
                    <a:pt x="0" y="800100"/>
                  </a:cubicBezTo>
                  <a:lnTo>
                    <a:pt x="0" y="88900"/>
                  </a:lnTo>
                  <a:cubicBezTo>
                    <a:pt x="0" y="39802"/>
                    <a:pt x="39802" y="0"/>
                    <a:pt x="88900" y="0"/>
                  </a:cubicBezTo>
                  <a:close/>
                </a:path>
              </a:pathLst>
            </a:custGeom>
            <a:solidFill>
              <a:srgbClr val="E8F8FF"/>
            </a:solidFill>
          </p:spPr>
          <p:txBody>
            <a:bodyPr/>
            <a:lstStyle/>
            <a:p>
              <a:endParaRPr lang="en-EG" sz="2800"/>
            </a:p>
          </p:txBody>
        </p:sp>
        <p:sp>
          <p:nvSpPr>
            <p:cNvPr id="39" name="TextBox 20">
              <a:extLst>
                <a:ext uri="{FF2B5EF4-FFF2-40B4-BE49-F238E27FC236}">
                  <a16:creationId xmlns:a16="http://schemas.microsoft.com/office/drawing/2014/main" id="{504F2428-B7BD-2177-2FE5-3757B0A5B284}"/>
                </a:ext>
              </a:extLst>
            </p:cNvPr>
            <p:cNvSpPr txBox="1"/>
            <p:nvPr/>
          </p:nvSpPr>
          <p:spPr>
            <a:xfrm>
              <a:off x="0" y="-38100"/>
              <a:ext cx="21844000" cy="927100"/>
            </a:xfrm>
            <a:prstGeom prst="rect">
              <a:avLst/>
            </a:prstGeom>
          </p:spPr>
          <p:txBody>
            <a:bodyPr lIns="50800" tIns="50800" rIns="50800" bIns="50800" rtlCol="0" anchor="ctr"/>
            <a:lstStyle/>
            <a:p>
              <a:pPr algn="l">
                <a:lnSpc>
                  <a:spcPts val="1679"/>
                </a:lnSpc>
              </a:pPr>
              <a:endParaRPr sz="2800"/>
            </a:p>
          </p:txBody>
        </p:sp>
      </p:grpSp>
      <p:sp>
        <p:nvSpPr>
          <p:cNvPr id="40" name="TextBox 21">
            <a:extLst>
              <a:ext uri="{FF2B5EF4-FFF2-40B4-BE49-F238E27FC236}">
                <a16:creationId xmlns:a16="http://schemas.microsoft.com/office/drawing/2014/main" id="{116B7560-02A3-10E4-7C31-A221CC26F935}"/>
              </a:ext>
            </a:extLst>
          </p:cNvPr>
          <p:cNvSpPr txBox="1"/>
          <p:nvPr/>
        </p:nvSpPr>
        <p:spPr>
          <a:xfrm>
            <a:off x="1143000" y="9471197"/>
            <a:ext cx="16002000" cy="430887"/>
          </a:xfrm>
          <a:prstGeom prst="rect">
            <a:avLst/>
          </a:prstGeom>
        </p:spPr>
        <p:txBody>
          <a:bodyPr lIns="0" tIns="0" rIns="0" bIns="0" rtlCol="0" anchor="t">
            <a:spAutoFit/>
          </a:bodyPr>
          <a:lstStyle/>
          <a:p>
            <a:pPr algn="ctr"/>
            <a:r>
              <a:rPr lang="en-EG" sz="2800" dirty="0"/>
              <a:t>Model View helps you see and manage how your data tables work together.</a:t>
            </a:r>
          </a:p>
        </p:txBody>
      </p:sp>
      <p:graphicFrame>
        <p:nvGraphicFramePr>
          <p:cNvPr id="3" name="Table 2">
            <a:extLst>
              <a:ext uri="{FF2B5EF4-FFF2-40B4-BE49-F238E27FC236}">
                <a16:creationId xmlns:a16="http://schemas.microsoft.com/office/drawing/2014/main" id="{593BDEF0-4397-CED6-21CF-FF3F2AF7A971}"/>
              </a:ext>
            </a:extLst>
          </p:cNvPr>
          <p:cNvGraphicFramePr>
            <a:graphicFrameLocks noGrp="1"/>
          </p:cNvGraphicFramePr>
          <p:nvPr>
            <p:extLst>
              <p:ext uri="{D42A27DB-BD31-4B8C-83A1-F6EECF244321}">
                <p14:modId xmlns:p14="http://schemas.microsoft.com/office/powerpoint/2010/main" val="1910395865"/>
              </p:ext>
            </p:extLst>
          </p:nvPr>
        </p:nvGraphicFramePr>
        <p:xfrm>
          <a:off x="914400" y="3557360"/>
          <a:ext cx="16041832" cy="4329342"/>
        </p:xfrm>
        <a:graphic>
          <a:graphicData uri="http://schemas.openxmlformats.org/drawingml/2006/table">
            <a:tbl>
              <a:tblPr firstRow="1">
                <a:tableStyleId>{7DF18680-E054-41AD-8BC1-D1AEF772440D}</a:tableStyleId>
              </a:tblPr>
              <a:tblGrid>
                <a:gridCol w="8020916">
                  <a:extLst>
                    <a:ext uri="{9D8B030D-6E8A-4147-A177-3AD203B41FA5}">
                      <a16:colId xmlns:a16="http://schemas.microsoft.com/office/drawing/2014/main" val="2100786270"/>
                    </a:ext>
                  </a:extLst>
                </a:gridCol>
                <a:gridCol w="8020916">
                  <a:extLst>
                    <a:ext uri="{9D8B030D-6E8A-4147-A177-3AD203B41FA5}">
                      <a16:colId xmlns:a16="http://schemas.microsoft.com/office/drawing/2014/main" val="3249666909"/>
                    </a:ext>
                  </a:extLst>
                </a:gridCol>
              </a:tblGrid>
              <a:tr h="1118174">
                <a:tc>
                  <a:txBody>
                    <a:bodyPr/>
                    <a:lstStyle/>
                    <a:p>
                      <a:pPr>
                        <a:buNone/>
                      </a:pPr>
                      <a:r>
                        <a:rPr lang="en-EG" sz="3200" b="1" dirty="0">
                          <a:effectLst/>
                        </a:rPr>
                        <a:t>Area</a:t>
                      </a:r>
                      <a:endParaRPr lang="en-EG" sz="3200" dirty="0">
                        <a:effectLst/>
                      </a:endParaRPr>
                    </a:p>
                  </a:txBody>
                  <a:tcPr marL="114300" marR="114300" marT="76200" marB="76200" anchor="ctr">
                    <a:solidFill>
                      <a:srgbClr val="49B7F0"/>
                    </a:solidFill>
                  </a:tcPr>
                </a:tc>
                <a:tc>
                  <a:txBody>
                    <a:bodyPr/>
                    <a:lstStyle/>
                    <a:p>
                      <a:pPr>
                        <a:buNone/>
                      </a:pPr>
                      <a:r>
                        <a:rPr lang="en-EG" sz="3200" b="1" dirty="0">
                          <a:effectLst/>
                        </a:rPr>
                        <a:t>Purpose</a:t>
                      </a:r>
                      <a:endParaRPr lang="en-EG" sz="3200" dirty="0">
                        <a:effectLst/>
                      </a:endParaRPr>
                    </a:p>
                  </a:txBody>
                  <a:tcPr marL="114300" marR="114300" marT="76200" marB="76200" anchor="ctr">
                    <a:solidFill>
                      <a:srgbClr val="49B7F0"/>
                    </a:solidFill>
                  </a:tcPr>
                </a:tc>
                <a:extLst>
                  <a:ext uri="{0D108BD9-81ED-4DB2-BD59-A6C34878D82A}">
                    <a16:rowId xmlns:a16="http://schemas.microsoft.com/office/drawing/2014/main" val="1287850864"/>
                  </a:ext>
                </a:extLst>
              </a:tr>
              <a:tr h="802792">
                <a:tc>
                  <a:txBody>
                    <a:bodyPr/>
                    <a:lstStyle/>
                    <a:p>
                      <a:pPr>
                        <a:buNone/>
                      </a:pPr>
                      <a:r>
                        <a:rPr lang="en-EG" sz="3200" dirty="0">
                          <a:effectLst/>
                        </a:rPr>
                        <a:t>Tables</a:t>
                      </a:r>
                    </a:p>
                  </a:txBody>
                  <a:tcPr marL="114300" marR="114300" marT="76200" marB="76200" anchor="ctr"/>
                </a:tc>
                <a:tc>
                  <a:txBody>
                    <a:bodyPr/>
                    <a:lstStyle/>
                    <a:p>
                      <a:pPr>
                        <a:buNone/>
                      </a:pPr>
                      <a:r>
                        <a:rPr lang="en-EG" sz="3200" dirty="0">
                          <a:effectLst/>
                        </a:rPr>
                        <a:t>View all loaded tables</a:t>
                      </a:r>
                    </a:p>
                  </a:txBody>
                  <a:tcPr marL="114300" marR="114300" marT="76200" marB="76200" anchor="ctr"/>
                </a:tc>
                <a:extLst>
                  <a:ext uri="{0D108BD9-81ED-4DB2-BD59-A6C34878D82A}">
                    <a16:rowId xmlns:a16="http://schemas.microsoft.com/office/drawing/2014/main" val="1207885422"/>
                  </a:ext>
                </a:extLst>
              </a:tr>
              <a:tr h="802792">
                <a:tc>
                  <a:txBody>
                    <a:bodyPr/>
                    <a:lstStyle/>
                    <a:p>
                      <a:pPr>
                        <a:buNone/>
                      </a:pPr>
                      <a:r>
                        <a:rPr lang="en-EG" sz="3200" dirty="0">
                          <a:effectLst/>
                        </a:rPr>
                        <a:t>Relationships</a:t>
                      </a:r>
                    </a:p>
                  </a:txBody>
                  <a:tcPr marL="114300" marR="114300" marT="76200" marB="76200" anchor="ctr"/>
                </a:tc>
                <a:tc>
                  <a:txBody>
                    <a:bodyPr/>
                    <a:lstStyle/>
                    <a:p>
                      <a:pPr>
                        <a:buNone/>
                      </a:pPr>
                      <a:r>
                        <a:rPr lang="en-EG" sz="3200" dirty="0">
                          <a:effectLst/>
                        </a:rPr>
                        <a:t>See how tables are connected</a:t>
                      </a:r>
                    </a:p>
                  </a:txBody>
                  <a:tcPr marL="114300" marR="114300" marT="76200" marB="76200" anchor="ctr"/>
                </a:tc>
                <a:extLst>
                  <a:ext uri="{0D108BD9-81ED-4DB2-BD59-A6C34878D82A}">
                    <a16:rowId xmlns:a16="http://schemas.microsoft.com/office/drawing/2014/main" val="1950934585"/>
                  </a:ext>
                </a:extLst>
              </a:tr>
              <a:tr h="802792">
                <a:tc>
                  <a:txBody>
                    <a:bodyPr/>
                    <a:lstStyle/>
                    <a:p>
                      <a:pPr>
                        <a:buNone/>
                      </a:pPr>
                      <a:r>
                        <a:rPr lang="en-EG" sz="3200" dirty="0">
                          <a:effectLst/>
                        </a:rPr>
                        <a:t>Fields</a:t>
                      </a:r>
                    </a:p>
                  </a:txBody>
                  <a:tcPr marL="114300" marR="114300" marT="76200" marB="76200" anchor="ctr"/>
                </a:tc>
                <a:tc>
                  <a:txBody>
                    <a:bodyPr/>
                    <a:lstStyle/>
                    <a:p>
                      <a:pPr>
                        <a:buNone/>
                      </a:pPr>
                      <a:r>
                        <a:rPr lang="en-EG" sz="3200" dirty="0">
                          <a:effectLst/>
                        </a:rPr>
                        <a:t>Review columns and measures</a:t>
                      </a:r>
                    </a:p>
                  </a:txBody>
                  <a:tcPr marL="114300" marR="114300" marT="76200" marB="76200" anchor="ctr"/>
                </a:tc>
                <a:extLst>
                  <a:ext uri="{0D108BD9-81ED-4DB2-BD59-A6C34878D82A}">
                    <a16:rowId xmlns:a16="http://schemas.microsoft.com/office/drawing/2014/main" val="197293315"/>
                  </a:ext>
                </a:extLst>
              </a:tr>
              <a:tr h="802792">
                <a:tc>
                  <a:txBody>
                    <a:bodyPr/>
                    <a:lstStyle/>
                    <a:p>
                      <a:pPr>
                        <a:buNone/>
                      </a:pPr>
                      <a:r>
                        <a:rPr lang="en-EG" sz="3200" dirty="0">
                          <a:effectLst/>
                        </a:rPr>
                        <a:t>Layout</a:t>
                      </a:r>
                    </a:p>
                  </a:txBody>
                  <a:tcPr marL="114300" marR="114300" marT="76200" marB="76200" anchor="ctr"/>
                </a:tc>
                <a:tc>
                  <a:txBody>
                    <a:bodyPr/>
                    <a:lstStyle/>
                    <a:p>
                      <a:pPr>
                        <a:buNone/>
                      </a:pPr>
                      <a:r>
                        <a:rPr lang="en-EG" sz="3200" dirty="0">
                          <a:effectLst/>
                        </a:rPr>
                        <a:t>Organize tables visually</a:t>
                      </a:r>
                    </a:p>
                  </a:txBody>
                  <a:tcPr marL="114300" marR="114300" marT="76200" marB="76200" anchor="ctr"/>
                </a:tc>
                <a:extLst>
                  <a:ext uri="{0D108BD9-81ED-4DB2-BD59-A6C34878D82A}">
                    <a16:rowId xmlns:a16="http://schemas.microsoft.com/office/drawing/2014/main" val="2424906439"/>
                  </a:ext>
                </a:extLst>
              </a:tr>
            </a:tbl>
          </a:graphicData>
        </a:graphic>
      </p:graphicFrame>
    </p:spTree>
    <p:custDataLst>
      <p:tags r:id="rId1"/>
    </p:custDataLst>
    <p:extLst>
      <p:ext uri="{BB962C8B-B14F-4D97-AF65-F5344CB8AC3E}">
        <p14:creationId xmlns:p14="http://schemas.microsoft.com/office/powerpoint/2010/main" val="8622859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3C8797-1E45-62FD-F50E-ADF113DFCF1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0C2E523-7E5A-7587-9FF1-915ED67E25E9}"/>
              </a:ext>
            </a:extLst>
          </p:cNvPr>
          <p:cNvSpPr/>
          <p:nvPr/>
        </p:nvSpPr>
        <p:spPr>
          <a:xfrm>
            <a:off x="0" y="0"/>
            <a:ext cx="18288000" cy="105537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EG"/>
          </a:p>
        </p:txBody>
      </p:sp>
      <p:grpSp>
        <p:nvGrpSpPr>
          <p:cNvPr id="3" name="Group 3">
            <a:extLst>
              <a:ext uri="{FF2B5EF4-FFF2-40B4-BE49-F238E27FC236}">
                <a16:creationId xmlns:a16="http://schemas.microsoft.com/office/drawing/2014/main" id="{6AA21E3C-6DDB-7722-E602-2FA2BADD2023}"/>
              </a:ext>
            </a:extLst>
          </p:cNvPr>
          <p:cNvGrpSpPr/>
          <p:nvPr/>
        </p:nvGrpSpPr>
        <p:grpSpPr>
          <a:xfrm>
            <a:off x="14518272" y="403441"/>
            <a:ext cx="3457708" cy="1614516"/>
            <a:chOff x="0" y="0"/>
            <a:chExt cx="4610278" cy="2152688"/>
          </a:xfrm>
        </p:grpSpPr>
        <p:sp>
          <p:nvSpPr>
            <p:cNvPr id="4" name="Freeform 4">
              <a:extLst>
                <a:ext uri="{FF2B5EF4-FFF2-40B4-BE49-F238E27FC236}">
                  <a16:creationId xmlns:a16="http://schemas.microsoft.com/office/drawing/2014/main" id="{B1C74553-178A-C553-10B4-5E05F96A7ABA}"/>
                </a:ext>
              </a:extLst>
            </p:cNvPr>
            <p:cNvSpPr/>
            <p:nvPr/>
          </p:nvSpPr>
          <p:spPr>
            <a:xfrm>
              <a:off x="0" y="0"/>
              <a:ext cx="4610227" cy="2152650"/>
            </a:xfrm>
            <a:custGeom>
              <a:avLst/>
              <a:gdLst/>
              <a:ahLst/>
              <a:cxnLst/>
              <a:rect l="l" t="t" r="r" b="b"/>
              <a:pathLst>
                <a:path w="4610227" h="2152650">
                  <a:moveTo>
                    <a:pt x="0" y="0"/>
                  </a:moveTo>
                  <a:lnTo>
                    <a:pt x="4610227" y="0"/>
                  </a:lnTo>
                  <a:lnTo>
                    <a:pt x="4610227" y="2152650"/>
                  </a:lnTo>
                  <a:lnTo>
                    <a:pt x="0" y="2152650"/>
                  </a:lnTo>
                  <a:lnTo>
                    <a:pt x="0" y="0"/>
                  </a:lnTo>
                  <a:close/>
                </a:path>
              </a:pathLst>
            </a:custGeom>
            <a:blipFill>
              <a:blip r:embed="rId3"/>
              <a:stretch>
                <a:fillRect t="-59703" r="-1" b="-54463"/>
              </a:stretch>
            </a:blipFill>
          </p:spPr>
          <p:txBody>
            <a:bodyPr/>
            <a:lstStyle/>
            <a:p>
              <a:endParaRPr lang="en-EG"/>
            </a:p>
          </p:txBody>
        </p:sp>
      </p:grpSp>
      <p:sp>
        <p:nvSpPr>
          <p:cNvPr id="5" name="TextBox 5">
            <a:extLst>
              <a:ext uri="{FF2B5EF4-FFF2-40B4-BE49-F238E27FC236}">
                <a16:creationId xmlns:a16="http://schemas.microsoft.com/office/drawing/2014/main" id="{3A427B6B-AB9C-E9D7-7993-32B8072D597B}"/>
              </a:ext>
            </a:extLst>
          </p:cNvPr>
          <p:cNvSpPr txBox="1"/>
          <p:nvPr/>
        </p:nvSpPr>
        <p:spPr>
          <a:xfrm>
            <a:off x="3861168" y="1574321"/>
            <a:ext cx="9854832" cy="641201"/>
          </a:xfrm>
          <a:prstGeom prst="rect">
            <a:avLst/>
          </a:prstGeom>
        </p:spPr>
        <p:txBody>
          <a:bodyPr wrap="square" lIns="0" tIns="0" rIns="0" bIns="0" rtlCol="0" anchor="t">
            <a:spAutoFit/>
          </a:bodyPr>
          <a:lstStyle/>
          <a:p>
            <a:pPr algn="l">
              <a:lnSpc>
                <a:spcPts val="5040"/>
              </a:lnSpc>
            </a:pPr>
            <a:r>
              <a:rPr lang="en-US" sz="4200" b="1" dirty="0">
                <a:solidFill>
                  <a:srgbClr val="000000"/>
                </a:solidFill>
                <a:latin typeface="Alexandria Bold"/>
                <a:ea typeface="Alexandria Bold"/>
                <a:cs typeface="Alexandria Bold"/>
                <a:sym typeface="Alexandria Bold"/>
              </a:rPr>
              <a:t>Importing Data to Power BI</a:t>
            </a:r>
          </a:p>
        </p:txBody>
      </p:sp>
      <p:sp>
        <p:nvSpPr>
          <p:cNvPr id="6" name="TextBox 6">
            <a:extLst>
              <a:ext uri="{FF2B5EF4-FFF2-40B4-BE49-F238E27FC236}">
                <a16:creationId xmlns:a16="http://schemas.microsoft.com/office/drawing/2014/main" id="{87BF069E-921E-69BD-CBA9-B0CAB56CC322}"/>
              </a:ext>
            </a:extLst>
          </p:cNvPr>
          <p:cNvSpPr txBox="1"/>
          <p:nvPr/>
        </p:nvSpPr>
        <p:spPr>
          <a:xfrm>
            <a:off x="1758820" y="1509684"/>
            <a:ext cx="1607544" cy="462563"/>
          </a:xfrm>
          <a:prstGeom prst="rect">
            <a:avLst/>
          </a:prstGeom>
        </p:spPr>
        <p:txBody>
          <a:bodyPr lIns="0" tIns="0" rIns="0" bIns="0" rtlCol="0" anchor="t">
            <a:spAutoFit/>
          </a:bodyPr>
          <a:lstStyle/>
          <a:p>
            <a:pPr algn="ctr">
              <a:lnSpc>
                <a:spcPts val="3240"/>
              </a:lnSpc>
            </a:pPr>
            <a:r>
              <a:rPr lang="en-US" sz="2700">
                <a:solidFill>
                  <a:srgbClr val="FFFFFF"/>
                </a:solidFill>
                <a:latin typeface="Alexandria"/>
                <a:ea typeface="Alexandria"/>
                <a:cs typeface="Alexandria"/>
                <a:sym typeface="Alexandria"/>
              </a:rPr>
              <a:t>Chapter</a:t>
            </a:r>
          </a:p>
        </p:txBody>
      </p:sp>
      <p:sp>
        <p:nvSpPr>
          <p:cNvPr id="7" name="TextBox 7">
            <a:extLst>
              <a:ext uri="{FF2B5EF4-FFF2-40B4-BE49-F238E27FC236}">
                <a16:creationId xmlns:a16="http://schemas.microsoft.com/office/drawing/2014/main" id="{C35BE6F7-BCB5-974C-6F8D-AF7A314F79CA}"/>
              </a:ext>
            </a:extLst>
          </p:cNvPr>
          <p:cNvSpPr txBox="1"/>
          <p:nvPr/>
        </p:nvSpPr>
        <p:spPr>
          <a:xfrm>
            <a:off x="1912706" y="1883883"/>
            <a:ext cx="1266463" cy="1070610"/>
          </a:xfrm>
          <a:prstGeom prst="rect">
            <a:avLst/>
          </a:prstGeom>
        </p:spPr>
        <p:txBody>
          <a:bodyPr lIns="0" tIns="0" rIns="0" bIns="0" rtlCol="0" anchor="t">
            <a:spAutoFit/>
          </a:bodyPr>
          <a:lstStyle/>
          <a:p>
            <a:pPr algn="ctr">
              <a:lnSpc>
                <a:spcPts val="7920"/>
              </a:lnSpc>
            </a:pPr>
            <a:r>
              <a:rPr lang="en-US" sz="6600" b="1">
                <a:solidFill>
                  <a:srgbClr val="FFFFFF"/>
                </a:solidFill>
                <a:latin typeface="Alexandria Bold"/>
                <a:ea typeface="Alexandria Bold"/>
                <a:cs typeface="Alexandria Bold"/>
                <a:sym typeface="Alexandria Bold"/>
              </a:rPr>
              <a:t>02</a:t>
            </a:r>
          </a:p>
        </p:txBody>
      </p:sp>
      <p:grpSp>
        <p:nvGrpSpPr>
          <p:cNvPr id="8" name="Group 8">
            <a:extLst>
              <a:ext uri="{FF2B5EF4-FFF2-40B4-BE49-F238E27FC236}">
                <a16:creationId xmlns:a16="http://schemas.microsoft.com/office/drawing/2014/main" id="{35B8AB55-2FE0-DB4E-75CE-916F19AE8C0C}"/>
              </a:ext>
            </a:extLst>
          </p:cNvPr>
          <p:cNvGrpSpPr/>
          <p:nvPr/>
        </p:nvGrpSpPr>
        <p:grpSpPr>
          <a:xfrm>
            <a:off x="1005883" y="2979430"/>
            <a:ext cx="16276234" cy="6612769"/>
            <a:chOff x="0" y="0"/>
            <a:chExt cx="21701646" cy="8817026"/>
          </a:xfrm>
        </p:grpSpPr>
        <p:sp>
          <p:nvSpPr>
            <p:cNvPr id="9" name="Freeform 9">
              <a:extLst>
                <a:ext uri="{FF2B5EF4-FFF2-40B4-BE49-F238E27FC236}">
                  <a16:creationId xmlns:a16="http://schemas.microsoft.com/office/drawing/2014/main" id="{D5AC72EC-D96C-6E13-4B02-8096F0040D33}"/>
                </a:ext>
              </a:extLst>
            </p:cNvPr>
            <p:cNvSpPr/>
            <p:nvPr/>
          </p:nvSpPr>
          <p:spPr>
            <a:xfrm>
              <a:off x="0" y="0"/>
              <a:ext cx="21701633" cy="8817102"/>
            </a:xfrm>
            <a:custGeom>
              <a:avLst/>
              <a:gdLst/>
              <a:ahLst/>
              <a:cxnLst/>
              <a:rect l="l" t="t" r="r" b="b"/>
              <a:pathLst>
                <a:path w="21701633" h="8817102">
                  <a:moveTo>
                    <a:pt x="0" y="541401"/>
                  </a:moveTo>
                  <a:cubicBezTo>
                    <a:pt x="0" y="242316"/>
                    <a:pt x="242316" y="0"/>
                    <a:pt x="541401" y="0"/>
                  </a:cubicBezTo>
                  <a:lnTo>
                    <a:pt x="21160232" y="0"/>
                  </a:lnTo>
                  <a:cubicBezTo>
                    <a:pt x="21459191" y="0"/>
                    <a:pt x="21701633" y="242316"/>
                    <a:pt x="21701633" y="541401"/>
                  </a:cubicBezTo>
                  <a:lnTo>
                    <a:pt x="21701633" y="8275701"/>
                  </a:lnTo>
                  <a:cubicBezTo>
                    <a:pt x="21701633" y="8574659"/>
                    <a:pt x="21459318" y="8817102"/>
                    <a:pt x="21160232" y="8817102"/>
                  </a:cubicBezTo>
                  <a:lnTo>
                    <a:pt x="541401" y="8817102"/>
                  </a:lnTo>
                  <a:cubicBezTo>
                    <a:pt x="242316" y="8816975"/>
                    <a:pt x="0" y="8574659"/>
                    <a:pt x="0" y="8275701"/>
                  </a:cubicBezTo>
                  <a:close/>
                </a:path>
              </a:pathLst>
            </a:custGeom>
            <a:solidFill>
              <a:srgbClr val="FFFFFF"/>
            </a:solidFill>
            <a:ln w="57150" cap="sq">
              <a:solidFill>
                <a:srgbClr val="00B0F0"/>
              </a:solidFill>
              <a:prstDash val="solid"/>
              <a:miter/>
            </a:ln>
          </p:spPr>
          <p:txBody>
            <a:bodyPr/>
            <a:lstStyle/>
            <a:p>
              <a:endParaRPr lang="en-EG"/>
            </a:p>
          </p:txBody>
        </p:sp>
      </p:grpSp>
      <p:sp>
        <p:nvSpPr>
          <p:cNvPr id="10" name="TextBox 10">
            <a:extLst>
              <a:ext uri="{FF2B5EF4-FFF2-40B4-BE49-F238E27FC236}">
                <a16:creationId xmlns:a16="http://schemas.microsoft.com/office/drawing/2014/main" id="{40855ED4-293F-2F9A-7C8E-7D52F2D78F42}"/>
              </a:ext>
            </a:extLst>
          </p:cNvPr>
          <p:cNvSpPr txBox="1"/>
          <p:nvPr/>
        </p:nvSpPr>
        <p:spPr>
          <a:xfrm>
            <a:off x="1384887" y="3388242"/>
            <a:ext cx="4939713" cy="5444567"/>
          </a:xfrm>
          <a:prstGeom prst="rect">
            <a:avLst/>
          </a:prstGeom>
        </p:spPr>
        <p:txBody>
          <a:bodyPr wrap="square" lIns="0" tIns="0" rIns="0" bIns="0" rtlCol="0" anchor="t">
            <a:spAutoFit/>
          </a:bodyPr>
          <a:lstStyle/>
          <a:p>
            <a:pPr marL="342900" indent="-342900" algn="l">
              <a:lnSpc>
                <a:spcPct val="150000"/>
              </a:lnSpc>
              <a:spcBef>
                <a:spcPct val="0"/>
              </a:spcBef>
              <a:buFont typeface="Arial" panose="020B0604020202020204" pitchFamily="34" charset="0"/>
              <a:buChar char="•"/>
            </a:pPr>
            <a:r>
              <a:rPr lang="en-US" sz="4000" dirty="0">
                <a:solidFill>
                  <a:srgbClr val="000000"/>
                </a:solidFill>
                <a:latin typeface="+mj-lt"/>
                <a:ea typeface="Alexandria Bold"/>
                <a:cs typeface="Alexandria Bold"/>
                <a:sym typeface="Alexandria Bold"/>
              </a:rPr>
              <a:t>After Close &amp; Apply Power Query</a:t>
            </a:r>
          </a:p>
          <a:p>
            <a:pPr marL="342900" indent="-342900" algn="l">
              <a:lnSpc>
                <a:spcPct val="150000"/>
              </a:lnSpc>
              <a:spcBef>
                <a:spcPct val="0"/>
              </a:spcBef>
              <a:buFont typeface="Arial" panose="020B0604020202020204" pitchFamily="34" charset="0"/>
              <a:buChar char="•"/>
            </a:pPr>
            <a:r>
              <a:rPr lang="en-US" sz="4000" dirty="0">
                <a:solidFill>
                  <a:srgbClr val="000000"/>
                </a:solidFill>
                <a:latin typeface="+mj-lt"/>
                <a:ea typeface="Alexandria Bold"/>
                <a:cs typeface="Alexandria Bold"/>
                <a:sym typeface="Alexandria Bold"/>
              </a:rPr>
              <a:t>Select Model View from left Pane</a:t>
            </a:r>
          </a:p>
          <a:p>
            <a:pPr marL="342900" indent="-342900" algn="l">
              <a:lnSpc>
                <a:spcPct val="150000"/>
              </a:lnSpc>
              <a:spcBef>
                <a:spcPct val="0"/>
              </a:spcBef>
              <a:buFont typeface="Arial" panose="020B0604020202020204" pitchFamily="34" charset="0"/>
              <a:buChar char="•"/>
            </a:pPr>
            <a:r>
              <a:rPr lang="en-US" sz="4000" dirty="0">
                <a:solidFill>
                  <a:srgbClr val="000000"/>
                </a:solidFill>
                <a:latin typeface="+mj-lt"/>
                <a:ea typeface="Alexandria Bold"/>
                <a:cs typeface="Alexandria Bold"/>
                <a:sym typeface="Alexandria Bold"/>
              </a:rPr>
              <a:t>A Canva will appear with your tables in it</a:t>
            </a:r>
          </a:p>
        </p:txBody>
      </p:sp>
      <p:grpSp>
        <p:nvGrpSpPr>
          <p:cNvPr id="11" name="Group 11">
            <a:extLst>
              <a:ext uri="{FF2B5EF4-FFF2-40B4-BE49-F238E27FC236}">
                <a16:creationId xmlns:a16="http://schemas.microsoft.com/office/drawing/2014/main" id="{B9DC7654-183B-339A-0A0B-39234C3FD5AB}"/>
              </a:ext>
            </a:extLst>
          </p:cNvPr>
          <p:cNvGrpSpPr/>
          <p:nvPr/>
        </p:nvGrpSpPr>
        <p:grpSpPr>
          <a:xfrm>
            <a:off x="1384887" y="1374515"/>
            <a:ext cx="2163832" cy="1806150"/>
            <a:chOff x="0" y="0"/>
            <a:chExt cx="2885110" cy="2408199"/>
          </a:xfrm>
        </p:grpSpPr>
        <p:sp>
          <p:nvSpPr>
            <p:cNvPr id="12" name="Freeform 12">
              <a:extLst>
                <a:ext uri="{FF2B5EF4-FFF2-40B4-BE49-F238E27FC236}">
                  <a16:creationId xmlns:a16="http://schemas.microsoft.com/office/drawing/2014/main" id="{3AC4874D-1E7E-CECD-5656-979E0D5C196F}"/>
                </a:ext>
              </a:extLst>
            </p:cNvPr>
            <p:cNvSpPr/>
            <p:nvPr/>
          </p:nvSpPr>
          <p:spPr>
            <a:xfrm>
              <a:off x="0" y="0"/>
              <a:ext cx="2885059" cy="2408174"/>
            </a:xfrm>
            <a:custGeom>
              <a:avLst/>
              <a:gdLst/>
              <a:ahLst/>
              <a:cxnLst/>
              <a:rect l="l" t="t" r="r" b="b"/>
              <a:pathLst>
                <a:path w="2885059" h="2408174">
                  <a:moveTo>
                    <a:pt x="0" y="0"/>
                  </a:moveTo>
                  <a:lnTo>
                    <a:pt x="2885059" y="0"/>
                  </a:lnTo>
                  <a:lnTo>
                    <a:pt x="2885059" y="2408174"/>
                  </a:lnTo>
                  <a:lnTo>
                    <a:pt x="0" y="2408174"/>
                  </a:lnTo>
                  <a:close/>
                </a:path>
              </a:pathLst>
            </a:custGeom>
            <a:solidFill>
              <a:srgbClr val="00B0F0"/>
            </a:solidFill>
            <a:ln w="57150" cap="sq">
              <a:solidFill>
                <a:srgbClr val="FFFFFF"/>
              </a:solidFill>
              <a:prstDash val="solid"/>
              <a:miter/>
            </a:ln>
          </p:spPr>
          <p:txBody>
            <a:bodyPr/>
            <a:lstStyle/>
            <a:p>
              <a:endParaRPr lang="en-EG"/>
            </a:p>
          </p:txBody>
        </p:sp>
      </p:grpSp>
      <p:sp>
        <p:nvSpPr>
          <p:cNvPr id="16" name="TextBox 15">
            <a:extLst>
              <a:ext uri="{FF2B5EF4-FFF2-40B4-BE49-F238E27FC236}">
                <a16:creationId xmlns:a16="http://schemas.microsoft.com/office/drawing/2014/main" id="{A83D6DD7-46B1-B14A-DDE4-47C8E8B378B1}"/>
              </a:ext>
            </a:extLst>
          </p:cNvPr>
          <p:cNvSpPr txBox="1"/>
          <p:nvPr/>
        </p:nvSpPr>
        <p:spPr>
          <a:xfrm>
            <a:off x="1758820" y="1509684"/>
            <a:ext cx="1607544" cy="409575"/>
          </a:xfrm>
          <a:prstGeom prst="rect">
            <a:avLst/>
          </a:prstGeom>
        </p:spPr>
        <p:txBody>
          <a:bodyPr lIns="0" tIns="0" rIns="0" bIns="0" rtlCol="0" anchor="t">
            <a:spAutoFit/>
          </a:bodyPr>
          <a:lstStyle/>
          <a:p>
            <a:pPr algn="ctr">
              <a:lnSpc>
                <a:spcPts val="3240"/>
              </a:lnSpc>
            </a:pPr>
            <a:r>
              <a:rPr lang="en-US" sz="2700" dirty="0">
                <a:solidFill>
                  <a:srgbClr val="FFFFFF"/>
                </a:solidFill>
                <a:latin typeface="Alexandria"/>
                <a:ea typeface="Alexandria"/>
                <a:cs typeface="Alexandria"/>
                <a:sym typeface="Alexandria"/>
              </a:rPr>
              <a:t>Lecture</a:t>
            </a:r>
          </a:p>
        </p:txBody>
      </p:sp>
      <p:sp>
        <p:nvSpPr>
          <p:cNvPr id="17" name="TextBox 16">
            <a:extLst>
              <a:ext uri="{FF2B5EF4-FFF2-40B4-BE49-F238E27FC236}">
                <a16:creationId xmlns:a16="http://schemas.microsoft.com/office/drawing/2014/main" id="{CDE72059-C606-2E3F-33DA-9A9A33358849}"/>
              </a:ext>
            </a:extLst>
          </p:cNvPr>
          <p:cNvSpPr txBox="1"/>
          <p:nvPr/>
        </p:nvSpPr>
        <p:spPr>
          <a:xfrm>
            <a:off x="1905000" y="1883883"/>
            <a:ext cx="1251089" cy="1013098"/>
          </a:xfrm>
          <a:prstGeom prst="rect">
            <a:avLst/>
          </a:prstGeom>
        </p:spPr>
        <p:txBody>
          <a:bodyPr wrap="square" lIns="0" tIns="0" rIns="0" bIns="0" rtlCol="0" anchor="t">
            <a:spAutoFit/>
          </a:bodyPr>
          <a:lstStyle/>
          <a:p>
            <a:pPr algn="ctr">
              <a:lnSpc>
                <a:spcPts val="7920"/>
              </a:lnSpc>
            </a:pPr>
            <a:r>
              <a:rPr lang="en-US" sz="6600" b="1" dirty="0">
                <a:solidFill>
                  <a:srgbClr val="FFFFFF"/>
                </a:solidFill>
                <a:latin typeface="Alexandria Bold"/>
                <a:ea typeface="Alexandria Bold"/>
                <a:cs typeface="Alexandria Bold"/>
                <a:sym typeface="Alexandria Bold"/>
              </a:rPr>
              <a:t>03</a:t>
            </a:r>
          </a:p>
        </p:txBody>
      </p:sp>
      <p:sp>
        <p:nvSpPr>
          <p:cNvPr id="58" name="TextBox 57">
            <a:extLst>
              <a:ext uri="{FF2B5EF4-FFF2-40B4-BE49-F238E27FC236}">
                <a16:creationId xmlns:a16="http://schemas.microsoft.com/office/drawing/2014/main" id="{C5A9E92C-8958-B1A2-D3AA-6980591D59AE}"/>
              </a:ext>
            </a:extLst>
          </p:cNvPr>
          <p:cNvSpPr txBox="1"/>
          <p:nvPr/>
        </p:nvSpPr>
        <p:spPr>
          <a:xfrm>
            <a:off x="17559776" y="9886460"/>
            <a:ext cx="575824" cy="369332"/>
          </a:xfrm>
          <a:prstGeom prst="rect">
            <a:avLst/>
          </a:prstGeom>
          <a:noFill/>
        </p:spPr>
        <p:txBody>
          <a:bodyPr wrap="square" rtlCol="0">
            <a:spAutoFit/>
          </a:bodyPr>
          <a:lstStyle/>
          <a:p>
            <a:fld id="{1C176735-8790-2647-8A20-9BF96FB544F7}" type="slidenum">
              <a:rPr lang="en-EG" smtClean="0"/>
              <a:t>31</a:t>
            </a:fld>
            <a:endParaRPr lang="en-EG" dirty="0"/>
          </a:p>
        </p:txBody>
      </p:sp>
      <p:pic>
        <p:nvPicPr>
          <p:cNvPr id="13" name="Picture 12">
            <a:extLst>
              <a:ext uri="{FF2B5EF4-FFF2-40B4-BE49-F238E27FC236}">
                <a16:creationId xmlns:a16="http://schemas.microsoft.com/office/drawing/2014/main" id="{C6939F8D-5963-937D-37E7-5B81C96ACCD1}"/>
              </a:ext>
            </a:extLst>
          </p:cNvPr>
          <p:cNvPicPr>
            <a:picLocks noChangeAspect="1"/>
          </p:cNvPicPr>
          <p:nvPr/>
        </p:nvPicPr>
        <p:blipFill>
          <a:blip r:embed="rId4">
            <a:extLst>
              <a:ext uri="{28A0092B-C50C-407E-A947-70E740481C1C}">
                <a14:useLocalDpi xmlns:a14="http://schemas.microsoft.com/office/drawing/2010/main" val="0"/>
              </a:ext>
            </a:extLst>
          </a:blip>
          <a:srcRect l="-1" t="4494" r="-681" b="8390"/>
          <a:stretch>
            <a:fillRect/>
          </a:stretch>
        </p:blipFill>
        <p:spPr>
          <a:xfrm>
            <a:off x="6239256" y="3786139"/>
            <a:ext cx="11014403" cy="4926540"/>
          </a:xfrm>
          <a:prstGeom prst="rect">
            <a:avLst/>
          </a:prstGeom>
        </p:spPr>
      </p:pic>
      <p:cxnSp>
        <p:nvCxnSpPr>
          <p:cNvPr id="15" name="Straight Arrow Connector 14">
            <a:extLst>
              <a:ext uri="{FF2B5EF4-FFF2-40B4-BE49-F238E27FC236}">
                <a16:creationId xmlns:a16="http://schemas.microsoft.com/office/drawing/2014/main" id="{ED966C21-EFD6-5D63-B8F9-81559B84B2DD}"/>
              </a:ext>
            </a:extLst>
          </p:cNvPr>
          <p:cNvCxnSpPr>
            <a:cxnSpLocks/>
          </p:cNvCxnSpPr>
          <p:nvPr/>
        </p:nvCxnSpPr>
        <p:spPr>
          <a:xfrm flipV="1">
            <a:off x="5410200" y="5600700"/>
            <a:ext cx="829056" cy="6487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53764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B88413-9E70-0DE4-A86D-AE4305F1414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152DF4F-EAE4-0627-8F46-5FE207273A17}"/>
              </a:ext>
            </a:extLst>
          </p:cNvPr>
          <p:cNvSpPr/>
          <p:nvPr/>
        </p:nvSpPr>
        <p:spPr>
          <a:xfrm>
            <a:off x="0" y="31154"/>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a:p>
        </p:txBody>
      </p:sp>
      <p:pic>
        <p:nvPicPr>
          <p:cNvPr id="4" name="Graphic 21">
            <a:extLst>
              <a:ext uri="{FF2B5EF4-FFF2-40B4-BE49-F238E27FC236}">
                <a16:creationId xmlns:a16="http://schemas.microsoft.com/office/drawing/2014/main" id="{D43432B9-688D-A5D3-58C7-DF969EEC5DA7}"/>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18179791-E3E6-C05D-4604-AA8D72619039}"/>
              </a:ext>
            </a:extLst>
          </p:cNvPr>
          <p:cNvSpPr txBox="1"/>
          <p:nvPr/>
        </p:nvSpPr>
        <p:spPr>
          <a:xfrm>
            <a:off x="17559776" y="9886460"/>
            <a:ext cx="728224" cy="369386"/>
          </a:xfrm>
          <a:prstGeom prst="rect">
            <a:avLst/>
          </a:prstGeom>
          <a:noFill/>
        </p:spPr>
        <p:txBody>
          <a:bodyPr wrap="square" rtlCol="0">
            <a:spAutoFit/>
          </a:bodyPr>
          <a:lstStyle/>
          <a:p>
            <a:fld id="{1C176735-8790-2647-8A20-9BF96FB544F7}" type="slidenum">
              <a:rPr lang="en-EG" smtClean="0"/>
              <a:t>32</a:t>
            </a:fld>
            <a:endParaRPr lang="en-EG" dirty="0"/>
          </a:p>
        </p:txBody>
      </p:sp>
      <p:sp>
        <p:nvSpPr>
          <p:cNvPr id="64" name="TextBox 5">
            <a:extLst>
              <a:ext uri="{FF2B5EF4-FFF2-40B4-BE49-F238E27FC236}">
                <a16:creationId xmlns:a16="http://schemas.microsoft.com/office/drawing/2014/main" id="{19BBD643-889C-0FD8-9132-48E3C7149A51}"/>
              </a:ext>
            </a:extLst>
          </p:cNvPr>
          <p:cNvSpPr txBox="1"/>
          <p:nvPr/>
        </p:nvSpPr>
        <p:spPr>
          <a:xfrm>
            <a:off x="952500" y="721388"/>
            <a:ext cx="12521154" cy="1590179"/>
          </a:xfrm>
          <a:prstGeom prst="rect">
            <a:avLst/>
          </a:prstGeom>
        </p:spPr>
        <p:txBody>
          <a:bodyPr wrap="square"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Most Important Model View Functions in Power BI</a:t>
            </a:r>
          </a:p>
        </p:txBody>
      </p:sp>
      <p:graphicFrame>
        <p:nvGraphicFramePr>
          <p:cNvPr id="3" name="Table 2">
            <a:extLst>
              <a:ext uri="{FF2B5EF4-FFF2-40B4-BE49-F238E27FC236}">
                <a16:creationId xmlns:a16="http://schemas.microsoft.com/office/drawing/2014/main" id="{B6BAFE24-9B7A-9FD6-2734-2390B92E59B6}"/>
              </a:ext>
            </a:extLst>
          </p:cNvPr>
          <p:cNvGraphicFramePr>
            <a:graphicFrameLocks noGrp="1"/>
          </p:cNvGraphicFramePr>
          <p:nvPr>
            <p:extLst>
              <p:ext uri="{D42A27DB-BD31-4B8C-83A1-F6EECF244321}">
                <p14:modId xmlns:p14="http://schemas.microsoft.com/office/powerpoint/2010/main" val="3600957357"/>
              </p:ext>
            </p:extLst>
          </p:nvPr>
        </p:nvGraphicFramePr>
        <p:xfrm>
          <a:off x="952500" y="2708194"/>
          <a:ext cx="16177260" cy="6620652"/>
        </p:xfrm>
        <a:graphic>
          <a:graphicData uri="http://schemas.openxmlformats.org/drawingml/2006/table">
            <a:tbl>
              <a:tblPr firstRow="1">
                <a:tableStyleId>{FABFCF23-3B69-468F-B69F-88F6DE6A72F2}</a:tableStyleId>
              </a:tblPr>
              <a:tblGrid>
                <a:gridCol w="2705100">
                  <a:extLst>
                    <a:ext uri="{9D8B030D-6E8A-4147-A177-3AD203B41FA5}">
                      <a16:colId xmlns:a16="http://schemas.microsoft.com/office/drawing/2014/main" val="3295099275"/>
                    </a:ext>
                  </a:extLst>
                </a:gridCol>
                <a:gridCol w="8763000">
                  <a:extLst>
                    <a:ext uri="{9D8B030D-6E8A-4147-A177-3AD203B41FA5}">
                      <a16:colId xmlns:a16="http://schemas.microsoft.com/office/drawing/2014/main" val="4018406426"/>
                    </a:ext>
                  </a:extLst>
                </a:gridCol>
                <a:gridCol w="4709160">
                  <a:extLst>
                    <a:ext uri="{9D8B030D-6E8A-4147-A177-3AD203B41FA5}">
                      <a16:colId xmlns:a16="http://schemas.microsoft.com/office/drawing/2014/main" val="1762959291"/>
                    </a:ext>
                  </a:extLst>
                </a:gridCol>
              </a:tblGrid>
              <a:tr h="426043">
                <a:tc>
                  <a:txBody>
                    <a:bodyPr/>
                    <a:lstStyle/>
                    <a:p>
                      <a:pPr>
                        <a:buNone/>
                      </a:pPr>
                      <a:r>
                        <a:rPr lang="en-EG" sz="2800" b="1" dirty="0">
                          <a:effectLst/>
                        </a:rPr>
                        <a:t>Function</a:t>
                      </a:r>
                      <a:endParaRPr lang="en-EG" sz="2800" dirty="0">
                        <a:effectLst/>
                      </a:endParaRPr>
                    </a:p>
                  </a:txBody>
                  <a:tcPr marL="80821" marR="80821" marT="53881" marB="53881" anchor="ctr">
                    <a:solidFill>
                      <a:srgbClr val="49B7F0"/>
                    </a:solidFill>
                  </a:tcPr>
                </a:tc>
                <a:tc>
                  <a:txBody>
                    <a:bodyPr/>
                    <a:lstStyle/>
                    <a:p>
                      <a:pPr>
                        <a:buNone/>
                      </a:pPr>
                      <a:r>
                        <a:rPr lang="en-EG" sz="2800" b="1" dirty="0">
                          <a:effectLst/>
                        </a:rPr>
                        <a:t>Brief Description</a:t>
                      </a:r>
                      <a:endParaRPr lang="en-EG" sz="2800" dirty="0">
                        <a:effectLst/>
                      </a:endParaRPr>
                    </a:p>
                  </a:txBody>
                  <a:tcPr marL="80821" marR="80821" marT="53881" marB="53881" anchor="ctr">
                    <a:solidFill>
                      <a:srgbClr val="49B7F0"/>
                    </a:solidFill>
                  </a:tcPr>
                </a:tc>
                <a:tc>
                  <a:txBody>
                    <a:bodyPr/>
                    <a:lstStyle/>
                    <a:p>
                      <a:pPr>
                        <a:buNone/>
                      </a:pPr>
                      <a:r>
                        <a:rPr lang="en-EG" sz="2800" b="1" dirty="0">
                          <a:effectLst/>
                        </a:rPr>
                        <a:t>Where to Find It in Model View</a:t>
                      </a:r>
                      <a:endParaRPr lang="en-EG" sz="2800" dirty="0">
                        <a:effectLst/>
                      </a:endParaRPr>
                    </a:p>
                  </a:txBody>
                  <a:tcPr marL="80821" marR="80821" marT="53881" marB="53881" anchor="ctr">
                    <a:solidFill>
                      <a:srgbClr val="49B7F0"/>
                    </a:solidFill>
                  </a:tcPr>
                </a:tc>
                <a:extLst>
                  <a:ext uri="{0D108BD9-81ED-4DB2-BD59-A6C34878D82A}">
                    <a16:rowId xmlns:a16="http://schemas.microsoft.com/office/drawing/2014/main" val="1835193307"/>
                  </a:ext>
                </a:extLst>
              </a:tr>
              <a:tr h="766188">
                <a:tc>
                  <a:txBody>
                    <a:bodyPr/>
                    <a:lstStyle/>
                    <a:p>
                      <a:pPr>
                        <a:buNone/>
                      </a:pPr>
                      <a:r>
                        <a:rPr lang="en-EG" sz="2800" b="1">
                          <a:effectLst/>
                        </a:rPr>
                        <a:t>Manage Relationships</a:t>
                      </a:r>
                      <a:endParaRPr lang="en-EG" sz="2800">
                        <a:effectLst/>
                      </a:endParaRPr>
                    </a:p>
                  </a:txBody>
                  <a:tcPr marL="80821" marR="80821" marT="53881" marB="53881" anchor="ctr"/>
                </a:tc>
                <a:tc>
                  <a:txBody>
                    <a:bodyPr/>
                    <a:lstStyle/>
                    <a:p>
                      <a:pPr>
                        <a:buNone/>
                      </a:pPr>
                      <a:r>
                        <a:rPr lang="en-EG" sz="2800" dirty="0">
                          <a:effectLst/>
                        </a:rPr>
                        <a:t>Reviews, creates, edits, or deletes relationships between tables.</a:t>
                      </a:r>
                    </a:p>
                  </a:txBody>
                  <a:tcPr marL="80821" marR="80821" marT="53881" marB="53881" anchor="ctr"/>
                </a:tc>
                <a:tc>
                  <a:txBody>
                    <a:bodyPr/>
                    <a:lstStyle/>
                    <a:p>
                      <a:pPr>
                        <a:buNone/>
                      </a:pPr>
                      <a:r>
                        <a:rPr lang="en-EG" sz="2800" b="1" dirty="0">
                          <a:effectLst/>
                        </a:rPr>
                        <a:t>Model View → Home tab → Manage Relationships</a:t>
                      </a:r>
                      <a:endParaRPr lang="en-EG" sz="2800" dirty="0">
                        <a:effectLst/>
                      </a:endParaRPr>
                    </a:p>
                  </a:txBody>
                  <a:tcPr marL="80821" marR="80821" marT="53881" marB="53881" anchor="ctr"/>
                </a:tc>
                <a:extLst>
                  <a:ext uri="{0D108BD9-81ED-4DB2-BD59-A6C34878D82A}">
                    <a16:rowId xmlns:a16="http://schemas.microsoft.com/office/drawing/2014/main" val="560657966"/>
                  </a:ext>
                </a:extLst>
              </a:tr>
              <a:tr h="1106332">
                <a:tc>
                  <a:txBody>
                    <a:bodyPr/>
                    <a:lstStyle/>
                    <a:p>
                      <a:pPr>
                        <a:buNone/>
                      </a:pPr>
                      <a:r>
                        <a:rPr lang="en-EG" sz="2800" b="1">
                          <a:effectLst/>
                        </a:rPr>
                        <a:t>Create Relationship</a:t>
                      </a:r>
                      <a:endParaRPr lang="en-EG" sz="2800">
                        <a:effectLst/>
                      </a:endParaRPr>
                    </a:p>
                  </a:txBody>
                  <a:tcPr marL="80821" marR="80821" marT="53881" marB="53881" anchor="ctr"/>
                </a:tc>
                <a:tc>
                  <a:txBody>
                    <a:bodyPr/>
                    <a:lstStyle/>
                    <a:p>
                      <a:pPr>
                        <a:buNone/>
                      </a:pPr>
                      <a:r>
                        <a:rPr lang="en-EG" sz="2800">
                          <a:effectLst/>
                        </a:rPr>
                        <a:t>Connects two tables using a common field such as Customer ID, Product ID, or Date.</a:t>
                      </a:r>
                    </a:p>
                  </a:txBody>
                  <a:tcPr marL="80821" marR="80821" marT="53881" marB="53881" anchor="ctr"/>
                </a:tc>
                <a:tc>
                  <a:txBody>
                    <a:bodyPr/>
                    <a:lstStyle/>
                    <a:p>
                      <a:pPr>
                        <a:buNone/>
                      </a:pPr>
                      <a:r>
                        <a:rPr lang="en-EG" sz="2800" b="1">
                          <a:effectLst/>
                        </a:rPr>
                        <a:t>Model View → Drag a field from one table to the matching field in another table</a:t>
                      </a:r>
                      <a:endParaRPr lang="en-EG" sz="2800">
                        <a:effectLst/>
                      </a:endParaRPr>
                    </a:p>
                  </a:txBody>
                  <a:tcPr marL="80821" marR="80821" marT="53881" marB="53881" anchor="ctr"/>
                </a:tc>
                <a:extLst>
                  <a:ext uri="{0D108BD9-81ED-4DB2-BD59-A6C34878D82A}">
                    <a16:rowId xmlns:a16="http://schemas.microsoft.com/office/drawing/2014/main" val="2708342820"/>
                  </a:ext>
                </a:extLst>
              </a:tr>
              <a:tr h="766188">
                <a:tc>
                  <a:txBody>
                    <a:bodyPr/>
                    <a:lstStyle/>
                    <a:p>
                      <a:pPr>
                        <a:buNone/>
                      </a:pPr>
                      <a:r>
                        <a:rPr lang="en-EG" sz="2800" b="1">
                          <a:effectLst/>
                        </a:rPr>
                        <a:t>Cardinality</a:t>
                      </a:r>
                      <a:endParaRPr lang="en-EG" sz="2800">
                        <a:effectLst/>
                      </a:endParaRPr>
                    </a:p>
                  </a:txBody>
                  <a:tcPr marL="80821" marR="80821" marT="53881" marB="53881" anchor="ctr"/>
                </a:tc>
                <a:tc>
                  <a:txBody>
                    <a:bodyPr/>
                    <a:lstStyle/>
                    <a:p>
                      <a:pPr>
                        <a:buNone/>
                      </a:pPr>
                      <a:r>
                        <a:rPr lang="en-EG" sz="2800">
                          <a:effectLst/>
                        </a:rPr>
                        <a:t>Defines the relationship type, such as One-to-Many, Many-to-One, or Many-to-Many.</a:t>
                      </a:r>
                    </a:p>
                  </a:txBody>
                  <a:tcPr marL="80821" marR="80821" marT="53881" marB="53881" anchor="ctr"/>
                </a:tc>
                <a:tc>
                  <a:txBody>
                    <a:bodyPr/>
                    <a:lstStyle/>
                    <a:p>
                      <a:pPr>
                        <a:buNone/>
                      </a:pPr>
                      <a:r>
                        <a:rPr lang="en-EG" sz="2800" b="1">
                          <a:effectLst/>
                        </a:rPr>
                        <a:t>Double-click relationship line → Cardinality dropdown</a:t>
                      </a:r>
                      <a:endParaRPr lang="en-EG" sz="2800">
                        <a:effectLst/>
                      </a:endParaRPr>
                    </a:p>
                  </a:txBody>
                  <a:tcPr marL="80821" marR="80821" marT="53881" marB="53881" anchor="ctr"/>
                </a:tc>
                <a:extLst>
                  <a:ext uri="{0D108BD9-81ED-4DB2-BD59-A6C34878D82A}">
                    <a16:rowId xmlns:a16="http://schemas.microsoft.com/office/drawing/2014/main" val="428023698"/>
                  </a:ext>
                </a:extLst>
              </a:tr>
              <a:tr h="766188">
                <a:tc>
                  <a:txBody>
                    <a:bodyPr/>
                    <a:lstStyle/>
                    <a:p>
                      <a:pPr>
                        <a:buNone/>
                      </a:pPr>
                      <a:r>
                        <a:rPr lang="en-EG" sz="2800" b="1">
                          <a:effectLst/>
                        </a:rPr>
                        <a:t>Cross-Filter Direction</a:t>
                      </a:r>
                      <a:endParaRPr lang="en-EG" sz="2800">
                        <a:effectLst/>
                      </a:endParaRPr>
                    </a:p>
                  </a:txBody>
                  <a:tcPr marL="80821" marR="80821" marT="53881" marB="53881" anchor="ctr"/>
                </a:tc>
                <a:tc>
                  <a:txBody>
                    <a:bodyPr/>
                    <a:lstStyle/>
                    <a:p>
                      <a:pPr>
                        <a:buNone/>
                      </a:pPr>
                      <a:r>
                        <a:rPr lang="en-EG" sz="2800">
                          <a:effectLst/>
                        </a:rPr>
                        <a:t>Controls how filters move between related tables. Single direction is usually recommended.</a:t>
                      </a:r>
                    </a:p>
                  </a:txBody>
                  <a:tcPr marL="80821" marR="80821" marT="53881" marB="53881" anchor="ctr"/>
                </a:tc>
                <a:tc>
                  <a:txBody>
                    <a:bodyPr/>
                    <a:lstStyle/>
                    <a:p>
                      <a:pPr>
                        <a:buNone/>
                      </a:pPr>
                      <a:r>
                        <a:rPr lang="en-EG" sz="2800" b="1">
                          <a:effectLst/>
                        </a:rPr>
                        <a:t>Double-click relationship line → Cross-filter direction</a:t>
                      </a:r>
                      <a:endParaRPr lang="en-EG" sz="2800">
                        <a:effectLst/>
                      </a:endParaRPr>
                    </a:p>
                  </a:txBody>
                  <a:tcPr marL="80821" marR="80821" marT="53881" marB="53881" anchor="ctr"/>
                </a:tc>
                <a:extLst>
                  <a:ext uri="{0D108BD9-81ED-4DB2-BD59-A6C34878D82A}">
                    <a16:rowId xmlns:a16="http://schemas.microsoft.com/office/drawing/2014/main" val="593480423"/>
                  </a:ext>
                </a:extLst>
              </a:tr>
              <a:tr h="766188">
                <a:tc>
                  <a:txBody>
                    <a:bodyPr/>
                    <a:lstStyle/>
                    <a:p>
                      <a:pPr>
                        <a:buNone/>
                      </a:pPr>
                      <a:r>
                        <a:rPr lang="en-EG" sz="2800" b="1">
                          <a:effectLst/>
                        </a:rPr>
                        <a:t>Mark as Date Table</a:t>
                      </a:r>
                      <a:endParaRPr lang="en-EG" sz="2800">
                        <a:effectLst/>
                      </a:endParaRPr>
                    </a:p>
                  </a:txBody>
                  <a:tcPr marL="80821" marR="80821" marT="53881" marB="53881" anchor="ctr"/>
                </a:tc>
                <a:tc>
                  <a:txBody>
                    <a:bodyPr/>
                    <a:lstStyle/>
                    <a:p>
                      <a:pPr>
                        <a:buNone/>
                      </a:pPr>
                      <a:r>
                        <a:rPr lang="en-EG" sz="2800">
                          <a:effectLst/>
                        </a:rPr>
                        <a:t>Identifies the official Date table for accurate time-based analysis.</a:t>
                      </a:r>
                    </a:p>
                  </a:txBody>
                  <a:tcPr marL="80821" marR="80821" marT="53881" marB="53881" anchor="ctr"/>
                </a:tc>
                <a:tc>
                  <a:txBody>
                    <a:bodyPr/>
                    <a:lstStyle/>
                    <a:p>
                      <a:pPr>
                        <a:buNone/>
                      </a:pPr>
                      <a:r>
                        <a:rPr lang="en-EG" sz="2800" b="1" dirty="0">
                          <a:effectLst/>
                        </a:rPr>
                        <a:t>Select Date table → Table tools → Mark as Date Table</a:t>
                      </a:r>
                      <a:endParaRPr lang="en-EG" sz="2800" dirty="0">
                        <a:effectLst/>
                      </a:endParaRPr>
                    </a:p>
                  </a:txBody>
                  <a:tcPr marL="80821" marR="80821" marT="53881" marB="53881" anchor="ctr"/>
                </a:tc>
                <a:extLst>
                  <a:ext uri="{0D108BD9-81ED-4DB2-BD59-A6C34878D82A}">
                    <a16:rowId xmlns:a16="http://schemas.microsoft.com/office/drawing/2014/main" val="3826903312"/>
                  </a:ext>
                </a:extLst>
              </a:tr>
            </a:tbl>
          </a:graphicData>
        </a:graphic>
      </p:graphicFrame>
    </p:spTree>
    <p:custDataLst>
      <p:tags r:id="rId1"/>
    </p:custDataLst>
    <p:extLst>
      <p:ext uri="{BB962C8B-B14F-4D97-AF65-F5344CB8AC3E}">
        <p14:creationId xmlns:p14="http://schemas.microsoft.com/office/powerpoint/2010/main" val="34516694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B94166-D65B-C671-CD11-4B13D3BF5EA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821DE78-7119-F4DF-1B1A-6343D075B0C4}"/>
              </a:ext>
            </a:extLst>
          </p:cNvPr>
          <p:cNvSpPr/>
          <p:nvPr/>
        </p:nvSpPr>
        <p:spPr>
          <a:xfrm>
            <a:off x="0" y="31154"/>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a:p>
        </p:txBody>
      </p:sp>
      <p:pic>
        <p:nvPicPr>
          <p:cNvPr id="4" name="Graphic 21">
            <a:extLst>
              <a:ext uri="{FF2B5EF4-FFF2-40B4-BE49-F238E27FC236}">
                <a16:creationId xmlns:a16="http://schemas.microsoft.com/office/drawing/2014/main" id="{C991DF46-DCEB-67C0-48E5-15087BD9DF3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7B87A78F-8430-5A7B-A469-D6FE7F626305}"/>
              </a:ext>
            </a:extLst>
          </p:cNvPr>
          <p:cNvSpPr txBox="1"/>
          <p:nvPr/>
        </p:nvSpPr>
        <p:spPr>
          <a:xfrm>
            <a:off x="17559776" y="9886460"/>
            <a:ext cx="728224" cy="369386"/>
          </a:xfrm>
          <a:prstGeom prst="rect">
            <a:avLst/>
          </a:prstGeom>
          <a:noFill/>
        </p:spPr>
        <p:txBody>
          <a:bodyPr wrap="square" rtlCol="0">
            <a:spAutoFit/>
          </a:bodyPr>
          <a:lstStyle/>
          <a:p>
            <a:fld id="{1C176735-8790-2647-8A20-9BF96FB544F7}" type="slidenum">
              <a:rPr lang="en-EG" smtClean="0"/>
              <a:t>33</a:t>
            </a:fld>
            <a:endParaRPr lang="en-EG" dirty="0"/>
          </a:p>
        </p:txBody>
      </p:sp>
      <p:sp>
        <p:nvSpPr>
          <p:cNvPr id="64" name="TextBox 5">
            <a:extLst>
              <a:ext uri="{FF2B5EF4-FFF2-40B4-BE49-F238E27FC236}">
                <a16:creationId xmlns:a16="http://schemas.microsoft.com/office/drawing/2014/main" id="{1B9C9754-FDA4-1AF1-F9A2-15B4CC3426A1}"/>
              </a:ext>
            </a:extLst>
          </p:cNvPr>
          <p:cNvSpPr txBox="1"/>
          <p:nvPr/>
        </p:nvSpPr>
        <p:spPr>
          <a:xfrm>
            <a:off x="952500" y="721388"/>
            <a:ext cx="12521154" cy="795089"/>
          </a:xfrm>
          <a:prstGeom prst="rect">
            <a:avLst/>
          </a:prstGeom>
        </p:spPr>
        <p:txBody>
          <a:bodyPr wrap="square"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Active vs. Inactive Relationships</a:t>
            </a:r>
          </a:p>
        </p:txBody>
      </p:sp>
      <p:graphicFrame>
        <p:nvGraphicFramePr>
          <p:cNvPr id="3" name="Table 2">
            <a:extLst>
              <a:ext uri="{FF2B5EF4-FFF2-40B4-BE49-F238E27FC236}">
                <a16:creationId xmlns:a16="http://schemas.microsoft.com/office/drawing/2014/main" id="{7EE16592-98B2-CBE8-CF9E-46CF0051784A}"/>
              </a:ext>
            </a:extLst>
          </p:cNvPr>
          <p:cNvGraphicFramePr>
            <a:graphicFrameLocks noGrp="1"/>
          </p:cNvGraphicFramePr>
          <p:nvPr>
            <p:extLst>
              <p:ext uri="{D42A27DB-BD31-4B8C-83A1-F6EECF244321}">
                <p14:modId xmlns:p14="http://schemas.microsoft.com/office/powerpoint/2010/main" val="3857662944"/>
              </p:ext>
            </p:extLst>
          </p:nvPr>
        </p:nvGraphicFramePr>
        <p:xfrm>
          <a:off x="952500" y="2708194"/>
          <a:ext cx="16177260" cy="4182816"/>
        </p:xfrm>
        <a:graphic>
          <a:graphicData uri="http://schemas.openxmlformats.org/drawingml/2006/table">
            <a:tbl>
              <a:tblPr firstRow="1">
                <a:tableStyleId>{FABFCF23-3B69-468F-B69F-88F6DE6A72F2}</a:tableStyleId>
              </a:tblPr>
              <a:tblGrid>
                <a:gridCol w="2705100">
                  <a:extLst>
                    <a:ext uri="{9D8B030D-6E8A-4147-A177-3AD203B41FA5}">
                      <a16:colId xmlns:a16="http://schemas.microsoft.com/office/drawing/2014/main" val="3295099275"/>
                    </a:ext>
                  </a:extLst>
                </a:gridCol>
                <a:gridCol w="8763000">
                  <a:extLst>
                    <a:ext uri="{9D8B030D-6E8A-4147-A177-3AD203B41FA5}">
                      <a16:colId xmlns:a16="http://schemas.microsoft.com/office/drawing/2014/main" val="4018406426"/>
                    </a:ext>
                  </a:extLst>
                </a:gridCol>
                <a:gridCol w="4709160">
                  <a:extLst>
                    <a:ext uri="{9D8B030D-6E8A-4147-A177-3AD203B41FA5}">
                      <a16:colId xmlns:a16="http://schemas.microsoft.com/office/drawing/2014/main" val="1762959291"/>
                    </a:ext>
                  </a:extLst>
                </a:gridCol>
              </a:tblGrid>
              <a:tr h="426043">
                <a:tc>
                  <a:txBody>
                    <a:bodyPr/>
                    <a:lstStyle/>
                    <a:p>
                      <a:pPr>
                        <a:lnSpc>
                          <a:spcPct val="150000"/>
                        </a:lnSpc>
                        <a:buNone/>
                      </a:pPr>
                      <a:r>
                        <a:rPr lang="en-EG" sz="3600" b="1" dirty="0">
                          <a:effectLst/>
                        </a:rPr>
                        <a:t>Type</a:t>
                      </a:r>
                      <a:endParaRPr lang="en-EG" sz="3600" dirty="0">
                        <a:effectLst/>
                      </a:endParaRPr>
                    </a:p>
                  </a:txBody>
                  <a:tcPr marL="80821" marR="80821" marT="53881" marB="53881" anchor="ctr">
                    <a:solidFill>
                      <a:srgbClr val="49B7F0"/>
                    </a:solidFill>
                  </a:tcPr>
                </a:tc>
                <a:tc>
                  <a:txBody>
                    <a:bodyPr/>
                    <a:lstStyle/>
                    <a:p>
                      <a:pPr>
                        <a:lnSpc>
                          <a:spcPct val="150000"/>
                        </a:lnSpc>
                        <a:buNone/>
                      </a:pPr>
                      <a:r>
                        <a:rPr lang="en-EG" sz="3600" b="1" dirty="0">
                          <a:effectLst/>
                        </a:rPr>
                        <a:t>Meaning</a:t>
                      </a:r>
                      <a:endParaRPr lang="en-EG" sz="3600" dirty="0">
                        <a:effectLst/>
                      </a:endParaRPr>
                    </a:p>
                  </a:txBody>
                  <a:tcPr marL="80821" marR="80821" marT="53881" marB="53881" anchor="ctr">
                    <a:solidFill>
                      <a:srgbClr val="49B7F0"/>
                    </a:solidFill>
                  </a:tcPr>
                </a:tc>
                <a:tc>
                  <a:txBody>
                    <a:bodyPr/>
                    <a:lstStyle/>
                    <a:p>
                      <a:pPr>
                        <a:lnSpc>
                          <a:spcPct val="150000"/>
                        </a:lnSpc>
                        <a:buNone/>
                      </a:pPr>
                      <a:r>
                        <a:rPr lang="en-EG" sz="3600" b="1" dirty="0">
                          <a:effectLst/>
                        </a:rPr>
                        <a:t>Example</a:t>
                      </a:r>
                      <a:endParaRPr lang="en-EG" sz="3600" dirty="0">
                        <a:effectLst/>
                      </a:endParaRPr>
                    </a:p>
                  </a:txBody>
                  <a:tcPr marL="80821" marR="80821" marT="53881" marB="53881" anchor="ctr">
                    <a:solidFill>
                      <a:srgbClr val="49B7F0"/>
                    </a:solidFill>
                  </a:tcPr>
                </a:tc>
                <a:extLst>
                  <a:ext uri="{0D108BD9-81ED-4DB2-BD59-A6C34878D82A}">
                    <a16:rowId xmlns:a16="http://schemas.microsoft.com/office/drawing/2014/main" val="1835193307"/>
                  </a:ext>
                </a:extLst>
              </a:tr>
              <a:tr h="766188">
                <a:tc>
                  <a:txBody>
                    <a:bodyPr/>
                    <a:lstStyle/>
                    <a:p>
                      <a:pPr>
                        <a:lnSpc>
                          <a:spcPct val="150000"/>
                        </a:lnSpc>
                        <a:buNone/>
                      </a:pPr>
                      <a:r>
                        <a:rPr lang="en-EG" sz="3600" b="1" dirty="0">
                          <a:effectLst/>
                        </a:rPr>
                        <a:t>Active Relationship</a:t>
                      </a:r>
                      <a:endParaRPr lang="en-EG" sz="3600" dirty="0">
                        <a:effectLst/>
                      </a:endParaRPr>
                    </a:p>
                  </a:txBody>
                  <a:tcPr marL="80821" marR="80821" marT="53881" marB="53881" anchor="ctr"/>
                </a:tc>
                <a:tc>
                  <a:txBody>
                    <a:bodyPr/>
                    <a:lstStyle/>
                    <a:p>
                      <a:pPr>
                        <a:lnSpc>
                          <a:spcPct val="150000"/>
                        </a:lnSpc>
                      </a:pPr>
                      <a:r>
                        <a:rPr lang="en-EG" sz="3600" dirty="0"/>
                        <a:t>Used automatically in reports</a:t>
                      </a:r>
                    </a:p>
                  </a:txBody>
                  <a:tcPr marL="80821" marR="80821" marT="53881" marB="53881" anchor="ctr"/>
                </a:tc>
                <a:tc>
                  <a:txBody>
                    <a:bodyPr/>
                    <a:lstStyle/>
                    <a:p>
                      <a:pPr>
                        <a:lnSpc>
                          <a:spcPct val="150000"/>
                        </a:lnSpc>
                      </a:pPr>
                      <a:r>
                        <a:rPr lang="en-EG" sz="3600" dirty="0"/>
                        <a:t>Sales Date → Date Table</a:t>
                      </a:r>
                    </a:p>
                  </a:txBody>
                  <a:tcPr marL="80821" marR="80821" marT="53881" marB="53881" anchor="ctr"/>
                </a:tc>
                <a:extLst>
                  <a:ext uri="{0D108BD9-81ED-4DB2-BD59-A6C34878D82A}">
                    <a16:rowId xmlns:a16="http://schemas.microsoft.com/office/drawing/2014/main" val="560657966"/>
                  </a:ext>
                </a:extLst>
              </a:tr>
              <a:tr h="1106332">
                <a:tc>
                  <a:txBody>
                    <a:bodyPr/>
                    <a:lstStyle/>
                    <a:p>
                      <a:pPr>
                        <a:lnSpc>
                          <a:spcPct val="150000"/>
                        </a:lnSpc>
                        <a:buNone/>
                      </a:pPr>
                      <a:r>
                        <a:rPr lang="en-EG" sz="3600" b="1" dirty="0">
                          <a:effectLst/>
                        </a:rPr>
                        <a:t>Inactive Relationship</a:t>
                      </a:r>
                      <a:endParaRPr lang="en-EG" sz="3600" dirty="0">
                        <a:effectLst/>
                      </a:endParaRPr>
                    </a:p>
                  </a:txBody>
                  <a:tcPr marL="80821" marR="80821" marT="53881" marB="53881" anchor="ctr"/>
                </a:tc>
                <a:tc>
                  <a:txBody>
                    <a:bodyPr/>
                    <a:lstStyle/>
                    <a:p>
                      <a:pPr>
                        <a:lnSpc>
                          <a:spcPct val="150000"/>
                        </a:lnSpc>
                      </a:pPr>
                      <a:r>
                        <a:rPr lang="en-EG" sz="3600" dirty="0"/>
                        <a:t>Exists but not used by default</a:t>
                      </a:r>
                    </a:p>
                  </a:txBody>
                  <a:tcPr marL="80821" marR="80821" marT="53881" marB="53881" anchor="ctr"/>
                </a:tc>
                <a:tc>
                  <a:txBody>
                    <a:bodyPr/>
                    <a:lstStyle/>
                    <a:p>
                      <a:pPr>
                        <a:lnSpc>
                          <a:spcPct val="150000"/>
                        </a:lnSpc>
                      </a:pPr>
                      <a:r>
                        <a:rPr lang="en-EG" sz="3600" dirty="0"/>
                        <a:t>Delivery Date → Date Table</a:t>
                      </a:r>
                    </a:p>
                  </a:txBody>
                  <a:tcPr marL="80821" marR="80821" marT="53881" marB="53881" anchor="ctr"/>
                </a:tc>
                <a:extLst>
                  <a:ext uri="{0D108BD9-81ED-4DB2-BD59-A6C34878D82A}">
                    <a16:rowId xmlns:a16="http://schemas.microsoft.com/office/drawing/2014/main" val="2708342820"/>
                  </a:ext>
                </a:extLst>
              </a:tr>
            </a:tbl>
          </a:graphicData>
        </a:graphic>
      </p:graphicFrame>
      <p:sp>
        <p:nvSpPr>
          <p:cNvPr id="8" name="TextBox 7">
            <a:extLst>
              <a:ext uri="{FF2B5EF4-FFF2-40B4-BE49-F238E27FC236}">
                <a16:creationId xmlns:a16="http://schemas.microsoft.com/office/drawing/2014/main" id="{314B4F7E-73EA-7F2B-F650-A24803B24ECD}"/>
              </a:ext>
            </a:extLst>
          </p:cNvPr>
          <p:cNvSpPr txBox="1"/>
          <p:nvPr/>
        </p:nvSpPr>
        <p:spPr>
          <a:xfrm>
            <a:off x="945126" y="1936931"/>
            <a:ext cx="11627874" cy="523220"/>
          </a:xfrm>
          <a:prstGeom prst="rect">
            <a:avLst/>
          </a:prstGeom>
          <a:noFill/>
        </p:spPr>
        <p:txBody>
          <a:bodyPr wrap="square">
            <a:spAutoFit/>
          </a:bodyPr>
          <a:lstStyle/>
          <a:p>
            <a:pPr>
              <a:buNone/>
            </a:pPr>
            <a:r>
              <a:rPr lang="en-EG" sz="2800" dirty="0"/>
              <a:t>Power BI can have active and inactive relationships between tables.</a:t>
            </a:r>
          </a:p>
        </p:txBody>
      </p:sp>
      <p:sp>
        <p:nvSpPr>
          <p:cNvPr id="9" name="Freeform 19">
            <a:extLst>
              <a:ext uri="{FF2B5EF4-FFF2-40B4-BE49-F238E27FC236}">
                <a16:creationId xmlns:a16="http://schemas.microsoft.com/office/drawing/2014/main" id="{E4EAF8BC-AD1E-A273-5855-FA040A02DFA0}"/>
              </a:ext>
            </a:extLst>
          </p:cNvPr>
          <p:cNvSpPr/>
          <p:nvPr/>
        </p:nvSpPr>
        <p:spPr>
          <a:xfrm>
            <a:off x="1089313" y="8724900"/>
            <a:ext cx="16383000" cy="1219821"/>
          </a:xfrm>
          <a:custGeom>
            <a:avLst/>
            <a:gdLst/>
            <a:ahLst/>
            <a:cxnLst/>
            <a:rect l="l" t="t" r="r" b="b"/>
            <a:pathLst>
              <a:path w="21844000" h="889000">
                <a:moveTo>
                  <a:pt x="88900" y="0"/>
                </a:moveTo>
                <a:lnTo>
                  <a:pt x="21755100" y="0"/>
                </a:lnTo>
                <a:cubicBezTo>
                  <a:pt x="21804198" y="0"/>
                  <a:pt x="21844000" y="39802"/>
                  <a:pt x="21844000" y="88900"/>
                </a:cubicBezTo>
                <a:lnTo>
                  <a:pt x="21844000" y="800100"/>
                </a:lnTo>
                <a:cubicBezTo>
                  <a:pt x="21844000" y="849198"/>
                  <a:pt x="21804198" y="889000"/>
                  <a:pt x="21755100" y="889000"/>
                </a:cubicBezTo>
                <a:lnTo>
                  <a:pt x="88900" y="889000"/>
                </a:lnTo>
                <a:cubicBezTo>
                  <a:pt x="39802" y="889000"/>
                  <a:pt x="0" y="849198"/>
                  <a:pt x="0" y="800100"/>
                </a:cubicBezTo>
                <a:lnTo>
                  <a:pt x="0" y="88900"/>
                </a:lnTo>
                <a:cubicBezTo>
                  <a:pt x="0" y="39802"/>
                  <a:pt x="39802" y="0"/>
                  <a:pt x="88900" y="0"/>
                </a:cubicBezTo>
                <a:close/>
              </a:path>
            </a:pathLst>
          </a:custGeom>
          <a:solidFill>
            <a:srgbClr val="E8F8FF"/>
          </a:solidFill>
        </p:spPr>
        <p:txBody>
          <a:bodyPr/>
          <a:lstStyle/>
          <a:p>
            <a:endParaRPr lang="en-EG" sz="2800" dirty="0"/>
          </a:p>
        </p:txBody>
      </p:sp>
      <p:sp>
        <p:nvSpPr>
          <p:cNvPr id="10" name="TextBox 21">
            <a:extLst>
              <a:ext uri="{FF2B5EF4-FFF2-40B4-BE49-F238E27FC236}">
                <a16:creationId xmlns:a16="http://schemas.microsoft.com/office/drawing/2014/main" id="{91083702-32D8-7FC7-EBCA-3616D613CB7F}"/>
              </a:ext>
            </a:extLst>
          </p:cNvPr>
          <p:cNvSpPr txBox="1"/>
          <p:nvPr/>
        </p:nvSpPr>
        <p:spPr>
          <a:xfrm>
            <a:off x="1143000" y="9243218"/>
            <a:ext cx="16002000" cy="553998"/>
          </a:xfrm>
          <a:prstGeom prst="rect">
            <a:avLst/>
          </a:prstGeom>
        </p:spPr>
        <p:txBody>
          <a:bodyPr lIns="0" tIns="0" rIns="0" bIns="0" rtlCol="0" anchor="t">
            <a:spAutoFit/>
          </a:bodyPr>
          <a:lstStyle/>
          <a:p>
            <a:pPr algn="ctr"/>
            <a:r>
              <a:rPr lang="en-EG" sz="3600" dirty="0"/>
              <a:t>Only active relationships are used automatically in visuals and calculations.</a:t>
            </a:r>
          </a:p>
        </p:txBody>
      </p:sp>
    </p:spTree>
    <p:custDataLst>
      <p:tags r:id="rId1"/>
    </p:custDataLst>
    <p:extLst>
      <p:ext uri="{BB962C8B-B14F-4D97-AF65-F5344CB8AC3E}">
        <p14:creationId xmlns:p14="http://schemas.microsoft.com/office/powerpoint/2010/main" val="13328056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EA13F3-698A-1F72-22B5-6ECFBBC0126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1F73A02-1366-CC0F-E550-5B6EB55139F7}"/>
              </a:ext>
            </a:extLst>
          </p:cNvPr>
          <p:cNvSpPr/>
          <p:nvPr/>
        </p:nvSpPr>
        <p:spPr>
          <a:xfrm>
            <a:off x="0" y="31383"/>
            <a:ext cx="18288000" cy="105537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EG"/>
          </a:p>
        </p:txBody>
      </p:sp>
      <p:sp>
        <p:nvSpPr>
          <p:cNvPr id="5" name="TextBox 5">
            <a:extLst>
              <a:ext uri="{FF2B5EF4-FFF2-40B4-BE49-F238E27FC236}">
                <a16:creationId xmlns:a16="http://schemas.microsoft.com/office/drawing/2014/main" id="{00D10B10-E1A5-1B28-F19C-F13DA38D355C}"/>
              </a:ext>
            </a:extLst>
          </p:cNvPr>
          <p:cNvSpPr txBox="1"/>
          <p:nvPr/>
        </p:nvSpPr>
        <p:spPr>
          <a:xfrm>
            <a:off x="3861168" y="1574321"/>
            <a:ext cx="9854832" cy="641201"/>
          </a:xfrm>
          <a:prstGeom prst="rect">
            <a:avLst/>
          </a:prstGeom>
        </p:spPr>
        <p:txBody>
          <a:bodyPr wrap="square" lIns="0" tIns="0" rIns="0" bIns="0" rtlCol="0" anchor="t">
            <a:spAutoFit/>
          </a:bodyPr>
          <a:lstStyle/>
          <a:p>
            <a:pPr algn="l">
              <a:lnSpc>
                <a:spcPts val="5040"/>
              </a:lnSpc>
            </a:pPr>
            <a:r>
              <a:rPr lang="en-US" sz="4200" b="1" dirty="0">
                <a:solidFill>
                  <a:srgbClr val="000000"/>
                </a:solidFill>
                <a:latin typeface="Alexandria Bold"/>
                <a:ea typeface="Alexandria Bold"/>
                <a:cs typeface="Alexandria Bold"/>
                <a:sym typeface="Alexandria Bold"/>
              </a:rPr>
              <a:t>Checking Relationship Accuracy</a:t>
            </a:r>
          </a:p>
        </p:txBody>
      </p:sp>
      <p:sp>
        <p:nvSpPr>
          <p:cNvPr id="6" name="TextBox 6">
            <a:extLst>
              <a:ext uri="{FF2B5EF4-FFF2-40B4-BE49-F238E27FC236}">
                <a16:creationId xmlns:a16="http://schemas.microsoft.com/office/drawing/2014/main" id="{2A70283A-7FFE-E281-A424-084714474B23}"/>
              </a:ext>
            </a:extLst>
          </p:cNvPr>
          <p:cNvSpPr txBox="1"/>
          <p:nvPr/>
        </p:nvSpPr>
        <p:spPr>
          <a:xfrm>
            <a:off x="1758820" y="1509684"/>
            <a:ext cx="1607544" cy="462563"/>
          </a:xfrm>
          <a:prstGeom prst="rect">
            <a:avLst/>
          </a:prstGeom>
        </p:spPr>
        <p:txBody>
          <a:bodyPr lIns="0" tIns="0" rIns="0" bIns="0" rtlCol="0" anchor="t">
            <a:spAutoFit/>
          </a:bodyPr>
          <a:lstStyle/>
          <a:p>
            <a:pPr algn="ctr">
              <a:lnSpc>
                <a:spcPts val="3240"/>
              </a:lnSpc>
            </a:pPr>
            <a:r>
              <a:rPr lang="en-US" sz="2700">
                <a:solidFill>
                  <a:srgbClr val="FFFFFF"/>
                </a:solidFill>
                <a:latin typeface="Alexandria"/>
                <a:ea typeface="Alexandria"/>
                <a:cs typeface="Alexandria"/>
                <a:sym typeface="Alexandria"/>
              </a:rPr>
              <a:t>Chapter</a:t>
            </a:r>
          </a:p>
        </p:txBody>
      </p:sp>
      <p:sp>
        <p:nvSpPr>
          <p:cNvPr id="7" name="TextBox 7">
            <a:extLst>
              <a:ext uri="{FF2B5EF4-FFF2-40B4-BE49-F238E27FC236}">
                <a16:creationId xmlns:a16="http://schemas.microsoft.com/office/drawing/2014/main" id="{273D695B-3576-F9CE-4F34-E12449C0C684}"/>
              </a:ext>
            </a:extLst>
          </p:cNvPr>
          <p:cNvSpPr txBox="1"/>
          <p:nvPr/>
        </p:nvSpPr>
        <p:spPr>
          <a:xfrm>
            <a:off x="1912706" y="1883883"/>
            <a:ext cx="1266463" cy="1070610"/>
          </a:xfrm>
          <a:prstGeom prst="rect">
            <a:avLst/>
          </a:prstGeom>
        </p:spPr>
        <p:txBody>
          <a:bodyPr lIns="0" tIns="0" rIns="0" bIns="0" rtlCol="0" anchor="t">
            <a:spAutoFit/>
          </a:bodyPr>
          <a:lstStyle/>
          <a:p>
            <a:pPr algn="ctr">
              <a:lnSpc>
                <a:spcPts val="7920"/>
              </a:lnSpc>
            </a:pPr>
            <a:r>
              <a:rPr lang="en-US" sz="6600" b="1">
                <a:solidFill>
                  <a:srgbClr val="FFFFFF"/>
                </a:solidFill>
                <a:latin typeface="Alexandria Bold"/>
                <a:ea typeface="Alexandria Bold"/>
                <a:cs typeface="Alexandria Bold"/>
                <a:sym typeface="Alexandria Bold"/>
              </a:rPr>
              <a:t>02</a:t>
            </a:r>
          </a:p>
        </p:txBody>
      </p:sp>
      <p:grpSp>
        <p:nvGrpSpPr>
          <p:cNvPr id="20" name="Group 8">
            <a:extLst>
              <a:ext uri="{FF2B5EF4-FFF2-40B4-BE49-F238E27FC236}">
                <a16:creationId xmlns:a16="http://schemas.microsoft.com/office/drawing/2014/main" id="{AD6521CF-4BEF-EB38-BFBC-3295F7AE08B7}"/>
              </a:ext>
            </a:extLst>
          </p:cNvPr>
          <p:cNvGrpSpPr/>
          <p:nvPr/>
        </p:nvGrpSpPr>
        <p:grpSpPr>
          <a:xfrm>
            <a:off x="897341" y="2509190"/>
            <a:ext cx="16276234" cy="6612769"/>
            <a:chOff x="0" y="0"/>
            <a:chExt cx="21701646" cy="8817026"/>
          </a:xfrm>
        </p:grpSpPr>
        <p:sp>
          <p:nvSpPr>
            <p:cNvPr id="21" name="Freeform 9">
              <a:extLst>
                <a:ext uri="{FF2B5EF4-FFF2-40B4-BE49-F238E27FC236}">
                  <a16:creationId xmlns:a16="http://schemas.microsoft.com/office/drawing/2014/main" id="{EB4B9E6F-118D-F9FC-B927-8EA431F422CD}"/>
                </a:ext>
              </a:extLst>
            </p:cNvPr>
            <p:cNvSpPr/>
            <p:nvPr/>
          </p:nvSpPr>
          <p:spPr>
            <a:xfrm>
              <a:off x="0" y="0"/>
              <a:ext cx="21701633" cy="8817102"/>
            </a:xfrm>
            <a:custGeom>
              <a:avLst/>
              <a:gdLst/>
              <a:ahLst/>
              <a:cxnLst/>
              <a:rect l="l" t="t" r="r" b="b"/>
              <a:pathLst>
                <a:path w="21701633" h="8817102">
                  <a:moveTo>
                    <a:pt x="0" y="541401"/>
                  </a:moveTo>
                  <a:cubicBezTo>
                    <a:pt x="0" y="242316"/>
                    <a:pt x="242316" y="0"/>
                    <a:pt x="541401" y="0"/>
                  </a:cubicBezTo>
                  <a:lnTo>
                    <a:pt x="21160232" y="0"/>
                  </a:lnTo>
                  <a:cubicBezTo>
                    <a:pt x="21459191" y="0"/>
                    <a:pt x="21701633" y="242316"/>
                    <a:pt x="21701633" y="541401"/>
                  </a:cubicBezTo>
                  <a:lnTo>
                    <a:pt x="21701633" y="8275701"/>
                  </a:lnTo>
                  <a:cubicBezTo>
                    <a:pt x="21701633" y="8574659"/>
                    <a:pt x="21459318" y="8817102"/>
                    <a:pt x="21160232" y="8817102"/>
                  </a:cubicBezTo>
                  <a:lnTo>
                    <a:pt x="541401" y="8817102"/>
                  </a:lnTo>
                  <a:cubicBezTo>
                    <a:pt x="242316" y="8816975"/>
                    <a:pt x="0" y="8574659"/>
                    <a:pt x="0" y="8275701"/>
                  </a:cubicBezTo>
                  <a:close/>
                </a:path>
              </a:pathLst>
            </a:custGeom>
            <a:solidFill>
              <a:srgbClr val="FFFFFF"/>
            </a:solidFill>
            <a:ln w="57150" cap="sq">
              <a:solidFill>
                <a:srgbClr val="00B0F0"/>
              </a:solidFill>
              <a:prstDash val="solid"/>
              <a:miter/>
            </a:ln>
          </p:spPr>
          <p:txBody>
            <a:bodyPr/>
            <a:lstStyle/>
            <a:p>
              <a:endParaRPr lang="en-EG" dirty="0"/>
            </a:p>
          </p:txBody>
        </p:sp>
      </p:grpSp>
      <p:sp>
        <p:nvSpPr>
          <p:cNvPr id="10" name="TextBox 10">
            <a:extLst>
              <a:ext uri="{FF2B5EF4-FFF2-40B4-BE49-F238E27FC236}">
                <a16:creationId xmlns:a16="http://schemas.microsoft.com/office/drawing/2014/main" id="{CF974EDE-86B3-FE35-F36D-EF140ADB5643}"/>
              </a:ext>
            </a:extLst>
          </p:cNvPr>
          <p:cNvSpPr txBox="1"/>
          <p:nvPr/>
        </p:nvSpPr>
        <p:spPr>
          <a:xfrm>
            <a:off x="1384887" y="3212997"/>
            <a:ext cx="15676794" cy="3370603"/>
          </a:xfrm>
          <a:prstGeom prst="rect">
            <a:avLst/>
          </a:prstGeom>
        </p:spPr>
        <p:txBody>
          <a:bodyPr wrap="square" lIns="0" tIns="0" rIns="0" bIns="0" rtlCol="0" anchor="t">
            <a:spAutoFit/>
          </a:bodyPr>
          <a:lstStyle/>
          <a:p>
            <a:pPr marL="342900" indent="-342900" algn="l">
              <a:lnSpc>
                <a:spcPts val="3777"/>
              </a:lnSpc>
              <a:spcBef>
                <a:spcPct val="0"/>
              </a:spcBef>
              <a:buFont typeface="Arial" panose="020B0604020202020204" pitchFamily="34" charset="0"/>
              <a:buChar char="•"/>
            </a:pPr>
            <a:r>
              <a:rPr lang="en-US" sz="4000" dirty="0">
                <a:solidFill>
                  <a:srgbClr val="000000"/>
                </a:solidFill>
                <a:latin typeface="+mj-lt"/>
                <a:ea typeface="Alexandria Bold"/>
                <a:cs typeface="Alexandria Bold"/>
                <a:sym typeface="Alexandria Bold"/>
              </a:rPr>
              <a:t>What to Check?</a:t>
            </a:r>
            <a:endParaRPr lang="en-EG" sz="4000" dirty="0"/>
          </a:p>
          <a:p>
            <a:pPr marL="342900" indent="-342900" algn="l">
              <a:lnSpc>
                <a:spcPts val="3777"/>
              </a:lnSpc>
              <a:spcBef>
                <a:spcPct val="0"/>
              </a:spcBef>
              <a:buFont typeface="Arial" panose="020B0604020202020204" pitchFamily="34" charset="0"/>
              <a:buChar char="•"/>
            </a:pPr>
            <a:endParaRPr lang="en-US" sz="4000" dirty="0">
              <a:solidFill>
                <a:srgbClr val="000000"/>
              </a:solidFill>
              <a:latin typeface="+mj-lt"/>
              <a:ea typeface="Alexandria Bold"/>
              <a:cs typeface="Alexandria Bold"/>
              <a:sym typeface="Alexandria Bold"/>
            </a:endParaRPr>
          </a:p>
          <a:p>
            <a:pPr marL="342900" indent="-342900" algn="l">
              <a:lnSpc>
                <a:spcPts val="3777"/>
              </a:lnSpc>
              <a:spcBef>
                <a:spcPct val="0"/>
              </a:spcBef>
              <a:buFont typeface="Arial" panose="020B0604020202020204" pitchFamily="34" charset="0"/>
              <a:buChar char="•"/>
            </a:pPr>
            <a:endParaRPr lang="en-US" sz="2400" dirty="0">
              <a:solidFill>
                <a:srgbClr val="000000"/>
              </a:solidFill>
              <a:latin typeface="+mj-lt"/>
              <a:ea typeface="Alexandria Bold"/>
              <a:cs typeface="Alexandria Bold"/>
              <a:sym typeface="Alexandria Bold"/>
            </a:endParaRPr>
          </a:p>
          <a:p>
            <a:pPr marL="342900" indent="-342900" algn="l">
              <a:lnSpc>
                <a:spcPts val="3777"/>
              </a:lnSpc>
              <a:spcBef>
                <a:spcPct val="0"/>
              </a:spcBef>
              <a:buFont typeface="Arial" panose="020B0604020202020204" pitchFamily="34" charset="0"/>
              <a:buChar char="•"/>
            </a:pPr>
            <a:endParaRPr lang="en-US" sz="2400" dirty="0">
              <a:solidFill>
                <a:srgbClr val="000000"/>
              </a:solidFill>
              <a:latin typeface="+mj-lt"/>
              <a:ea typeface="Alexandria Bold"/>
              <a:cs typeface="Alexandria Bold"/>
              <a:sym typeface="Alexandria Bold"/>
            </a:endParaRPr>
          </a:p>
          <a:p>
            <a:pPr marL="342900" indent="-342900" algn="l">
              <a:lnSpc>
                <a:spcPts val="3777"/>
              </a:lnSpc>
              <a:spcBef>
                <a:spcPct val="0"/>
              </a:spcBef>
              <a:buFont typeface="Arial" panose="020B0604020202020204" pitchFamily="34" charset="0"/>
              <a:buChar char="•"/>
            </a:pPr>
            <a:endParaRPr lang="en-US" sz="2400" dirty="0">
              <a:solidFill>
                <a:srgbClr val="000000"/>
              </a:solidFill>
              <a:latin typeface="+mj-lt"/>
              <a:ea typeface="Alexandria Bold"/>
              <a:cs typeface="Alexandria Bold"/>
              <a:sym typeface="Alexandria Bold"/>
            </a:endParaRPr>
          </a:p>
          <a:p>
            <a:pPr marL="342900" indent="-342900" algn="l">
              <a:lnSpc>
                <a:spcPts val="3777"/>
              </a:lnSpc>
              <a:spcBef>
                <a:spcPct val="0"/>
              </a:spcBef>
              <a:buFont typeface="Arial" panose="020B0604020202020204" pitchFamily="34" charset="0"/>
              <a:buChar char="•"/>
            </a:pPr>
            <a:endParaRPr lang="en-US" sz="2400" dirty="0">
              <a:solidFill>
                <a:srgbClr val="000000"/>
              </a:solidFill>
              <a:latin typeface="+mj-lt"/>
              <a:ea typeface="Alexandria Bold"/>
              <a:cs typeface="Alexandria Bold"/>
              <a:sym typeface="Alexandria Bold"/>
            </a:endParaRPr>
          </a:p>
          <a:p>
            <a:pPr algn="l">
              <a:lnSpc>
                <a:spcPts val="3777"/>
              </a:lnSpc>
              <a:spcBef>
                <a:spcPct val="0"/>
              </a:spcBef>
            </a:pPr>
            <a:endParaRPr lang="en-US" sz="2400" dirty="0">
              <a:solidFill>
                <a:srgbClr val="000000"/>
              </a:solidFill>
              <a:latin typeface="+mj-lt"/>
              <a:ea typeface="Alexandria Bold"/>
              <a:cs typeface="Alexandria Bold"/>
              <a:sym typeface="Alexandria Bold"/>
            </a:endParaRPr>
          </a:p>
        </p:txBody>
      </p:sp>
      <p:grpSp>
        <p:nvGrpSpPr>
          <p:cNvPr id="11" name="Group 11">
            <a:extLst>
              <a:ext uri="{FF2B5EF4-FFF2-40B4-BE49-F238E27FC236}">
                <a16:creationId xmlns:a16="http://schemas.microsoft.com/office/drawing/2014/main" id="{1725FC84-02FD-E8C3-E500-527FDCEFEF9A}"/>
              </a:ext>
            </a:extLst>
          </p:cNvPr>
          <p:cNvGrpSpPr/>
          <p:nvPr/>
        </p:nvGrpSpPr>
        <p:grpSpPr>
          <a:xfrm>
            <a:off x="1384887" y="1374515"/>
            <a:ext cx="2163832" cy="1806150"/>
            <a:chOff x="0" y="0"/>
            <a:chExt cx="2885110" cy="2408199"/>
          </a:xfrm>
        </p:grpSpPr>
        <p:sp>
          <p:nvSpPr>
            <p:cNvPr id="12" name="Freeform 12">
              <a:extLst>
                <a:ext uri="{FF2B5EF4-FFF2-40B4-BE49-F238E27FC236}">
                  <a16:creationId xmlns:a16="http://schemas.microsoft.com/office/drawing/2014/main" id="{225C8A2A-9173-88C5-1A21-E761325CCAC2}"/>
                </a:ext>
              </a:extLst>
            </p:cNvPr>
            <p:cNvSpPr/>
            <p:nvPr/>
          </p:nvSpPr>
          <p:spPr>
            <a:xfrm>
              <a:off x="0" y="0"/>
              <a:ext cx="2885059" cy="2408174"/>
            </a:xfrm>
            <a:custGeom>
              <a:avLst/>
              <a:gdLst/>
              <a:ahLst/>
              <a:cxnLst/>
              <a:rect l="l" t="t" r="r" b="b"/>
              <a:pathLst>
                <a:path w="2885059" h="2408174">
                  <a:moveTo>
                    <a:pt x="0" y="0"/>
                  </a:moveTo>
                  <a:lnTo>
                    <a:pt x="2885059" y="0"/>
                  </a:lnTo>
                  <a:lnTo>
                    <a:pt x="2885059" y="2408174"/>
                  </a:lnTo>
                  <a:lnTo>
                    <a:pt x="0" y="2408174"/>
                  </a:lnTo>
                  <a:close/>
                </a:path>
              </a:pathLst>
            </a:custGeom>
            <a:solidFill>
              <a:srgbClr val="00B0F0"/>
            </a:solidFill>
            <a:ln w="57150" cap="sq">
              <a:solidFill>
                <a:srgbClr val="FFFFFF"/>
              </a:solidFill>
              <a:prstDash val="solid"/>
              <a:miter/>
            </a:ln>
          </p:spPr>
          <p:txBody>
            <a:bodyPr/>
            <a:lstStyle/>
            <a:p>
              <a:endParaRPr lang="en-EG"/>
            </a:p>
          </p:txBody>
        </p:sp>
      </p:grpSp>
      <p:sp>
        <p:nvSpPr>
          <p:cNvPr id="16" name="TextBox 15">
            <a:extLst>
              <a:ext uri="{FF2B5EF4-FFF2-40B4-BE49-F238E27FC236}">
                <a16:creationId xmlns:a16="http://schemas.microsoft.com/office/drawing/2014/main" id="{2522C691-95B8-AFD9-917D-CA507811F7D9}"/>
              </a:ext>
            </a:extLst>
          </p:cNvPr>
          <p:cNvSpPr txBox="1"/>
          <p:nvPr/>
        </p:nvSpPr>
        <p:spPr>
          <a:xfrm>
            <a:off x="1758820" y="1509684"/>
            <a:ext cx="1607544" cy="409575"/>
          </a:xfrm>
          <a:prstGeom prst="rect">
            <a:avLst/>
          </a:prstGeom>
        </p:spPr>
        <p:txBody>
          <a:bodyPr lIns="0" tIns="0" rIns="0" bIns="0" rtlCol="0" anchor="t">
            <a:spAutoFit/>
          </a:bodyPr>
          <a:lstStyle/>
          <a:p>
            <a:pPr algn="ctr">
              <a:lnSpc>
                <a:spcPts val="3240"/>
              </a:lnSpc>
            </a:pPr>
            <a:r>
              <a:rPr lang="en-US" sz="2700" dirty="0">
                <a:solidFill>
                  <a:srgbClr val="FFFFFF"/>
                </a:solidFill>
                <a:latin typeface="Alexandria"/>
                <a:ea typeface="Alexandria"/>
                <a:cs typeface="Alexandria"/>
                <a:sym typeface="Alexandria"/>
              </a:rPr>
              <a:t>Lecture</a:t>
            </a:r>
          </a:p>
        </p:txBody>
      </p:sp>
      <p:sp>
        <p:nvSpPr>
          <p:cNvPr id="17" name="TextBox 16">
            <a:extLst>
              <a:ext uri="{FF2B5EF4-FFF2-40B4-BE49-F238E27FC236}">
                <a16:creationId xmlns:a16="http://schemas.microsoft.com/office/drawing/2014/main" id="{2A75FE46-9520-682A-22FB-0183AF60D76B}"/>
              </a:ext>
            </a:extLst>
          </p:cNvPr>
          <p:cNvSpPr txBox="1"/>
          <p:nvPr/>
        </p:nvSpPr>
        <p:spPr>
          <a:xfrm>
            <a:off x="1905000" y="1883883"/>
            <a:ext cx="1251089" cy="1013098"/>
          </a:xfrm>
          <a:prstGeom prst="rect">
            <a:avLst/>
          </a:prstGeom>
        </p:spPr>
        <p:txBody>
          <a:bodyPr wrap="square" lIns="0" tIns="0" rIns="0" bIns="0" rtlCol="0" anchor="t">
            <a:spAutoFit/>
          </a:bodyPr>
          <a:lstStyle/>
          <a:p>
            <a:pPr algn="ctr">
              <a:lnSpc>
                <a:spcPts val="7920"/>
              </a:lnSpc>
            </a:pPr>
            <a:r>
              <a:rPr lang="en-US" sz="6600" b="1" dirty="0">
                <a:solidFill>
                  <a:srgbClr val="FFFFFF"/>
                </a:solidFill>
                <a:latin typeface="Alexandria Bold"/>
                <a:ea typeface="Alexandria Bold"/>
                <a:cs typeface="Alexandria Bold"/>
                <a:sym typeface="Alexandria Bold"/>
              </a:rPr>
              <a:t>03</a:t>
            </a:r>
          </a:p>
        </p:txBody>
      </p:sp>
      <p:sp>
        <p:nvSpPr>
          <p:cNvPr id="55" name="TextBox 54">
            <a:extLst>
              <a:ext uri="{FF2B5EF4-FFF2-40B4-BE49-F238E27FC236}">
                <a16:creationId xmlns:a16="http://schemas.microsoft.com/office/drawing/2014/main" id="{32BF6F03-E769-D633-180C-60D48EC11FA0}"/>
              </a:ext>
            </a:extLst>
          </p:cNvPr>
          <p:cNvSpPr txBox="1"/>
          <p:nvPr/>
        </p:nvSpPr>
        <p:spPr>
          <a:xfrm>
            <a:off x="17399000" y="9886459"/>
            <a:ext cx="812800" cy="369332"/>
          </a:xfrm>
          <a:prstGeom prst="rect">
            <a:avLst/>
          </a:prstGeom>
          <a:noFill/>
        </p:spPr>
        <p:txBody>
          <a:bodyPr wrap="square" rtlCol="0">
            <a:spAutoFit/>
          </a:bodyPr>
          <a:lstStyle/>
          <a:p>
            <a:fld id="{1C176735-8790-2647-8A20-9BF96FB544F7}" type="slidenum">
              <a:rPr lang="en-EG" smtClean="0"/>
              <a:t>34</a:t>
            </a:fld>
            <a:endParaRPr lang="en-EG" dirty="0"/>
          </a:p>
        </p:txBody>
      </p:sp>
      <p:graphicFrame>
        <p:nvGraphicFramePr>
          <p:cNvPr id="3" name="Table 2">
            <a:extLst>
              <a:ext uri="{FF2B5EF4-FFF2-40B4-BE49-F238E27FC236}">
                <a16:creationId xmlns:a16="http://schemas.microsoft.com/office/drawing/2014/main" id="{CF878ECC-5C36-86BE-D0F8-61414E316D2D}"/>
              </a:ext>
            </a:extLst>
          </p:cNvPr>
          <p:cNvGraphicFramePr>
            <a:graphicFrameLocks noGrp="1"/>
          </p:cNvGraphicFramePr>
          <p:nvPr>
            <p:extLst>
              <p:ext uri="{D42A27DB-BD31-4B8C-83A1-F6EECF244321}">
                <p14:modId xmlns:p14="http://schemas.microsoft.com/office/powerpoint/2010/main" val="2394446404"/>
              </p:ext>
            </p:extLst>
          </p:nvPr>
        </p:nvGraphicFramePr>
        <p:xfrm>
          <a:off x="1632427" y="3858663"/>
          <a:ext cx="14312314" cy="4151310"/>
        </p:xfrm>
        <a:graphic>
          <a:graphicData uri="http://schemas.openxmlformats.org/drawingml/2006/table">
            <a:tbl>
              <a:tblPr firstRow="1">
                <a:tableStyleId>{B301B821-A1FF-4177-AEE7-76D212191A09}</a:tableStyleId>
              </a:tblPr>
              <a:tblGrid>
                <a:gridCol w="4996973">
                  <a:extLst>
                    <a:ext uri="{9D8B030D-6E8A-4147-A177-3AD203B41FA5}">
                      <a16:colId xmlns:a16="http://schemas.microsoft.com/office/drawing/2014/main" val="3072010395"/>
                    </a:ext>
                  </a:extLst>
                </a:gridCol>
                <a:gridCol w="9315341">
                  <a:extLst>
                    <a:ext uri="{9D8B030D-6E8A-4147-A177-3AD203B41FA5}">
                      <a16:colId xmlns:a16="http://schemas.microsoft.com/office/drawing/2014/main" val="3239863553"/>
                    </a:ext>
                  </a:extLst>
                </a:gridCol>
              </a:tblGrid>
              <a:tr h="411765">
                <a:tc>
                  <a:txBody>
                    <a:bodyPr/>
                    <a:lstStyle/>
                    <a:p>
                      <a:pPr>
                        <a:buNone/>
                      </a:pPr>
                      <a:r>
                        <a:rPr lang="en-EG" sz="3600" b="1" dirty="0">
                          <a:effectLst/>
                        </a:rPr>
                        <a:t>Check</a:t>
                      </a:r>
                      <a:endParaRPr lang="en-EG" sz="3600" dirty="0">
                        <a:effectLst/>
                      </a:endParaRPr>
                    </a:p>
                  </a:txBody>
                  <a:tcPr marL="82390" marR="82390" marT="54927" marB="54927" anchor="ctr">
                    <a:solidFill>
                      <a:srgbClr val="49B7F0"/>
                    </a:solidFill>
                  </a:tcPr>
                </a:tc>
                <a:tc>
                  <a:txBody>
                    <a:bodyPr/>
                    <a:lstStyle/>
                    <a:p>
                      <a:pPr>
                        <a:buNone/>
                      </a:pPr>
                      <a:r>
                        <a:rPr lang="en-EG" sz="3600" b="1" dirty="0">
                          <a:effectLst/>
                        </a:rPr>
                        <a:t>Purpose</a:t>
                      </a:r>
                      <a:endParaRPr lang="en-EG" sz="3600" dirty="0">
                        <a:effectLst/>
                      </a:endParaRPr>
                    </a:p>
                  </a:txBody>
                  <a:tcPr marL="82390" marR="82390" marT="54927" marB="54927" anchor="ctr">
                    <a:solidFill>
                      <a:srgbClr val="49B7F0"/>
                    </a:solidFill>
                  </a:tcPr>
                </a:tc>
                <a:extLst>
                  <a:ext uri="{0D108BD9-81ED-4DB2-BD59-A6C34878D82A}">
                    <a16:rowId xmlns:a16="http://schemas.microsoft.com/office/drawing/2014/main" val="1058180656"/>
                  </a:ext>
                </a:extLst>
              </a:tr>
              <a:tr h="728424">
                <a:tc>
                  <a:txBody>
                    <a:bodyPr/>
                    <a:lstStyle/>
                    <a:p>
                      <a:pPr>
                        <a:buNone/>
                      </a:pPr>
                      <a:r>
                        <a:rPr lang="en-EG" sz="2800">
                          <a:effectLst/>
                        </a:rPr>
                        <a:t>Correct matching fields</a:t>
                      </a:r>
                    </a:p>
                  </a:txBody>
                  <a:tcPr marL="114300" marR="114300" marT="76200" marB="76200" anchor="ctr"/>
                </a:tc>
                <a:tc>
                  <a:txBody>
                    <a:bodyPr/>
                    <a:lstStyle/>
                    <a:p>
                      <a:pPr>
                        <a:buNone/>
                      </a:pPr>
                      <a:r>
                        <a:rPr lang="en-EG" sz="2800">
                          <a:effectLst/>
                        </a:rPr>
                        <a:t>Customer ID connects to Customer ID</a:t>
                      </a:r>
                    </a:p>
                  </a:txBody>
                  <a:tcPr marL="114300" marR="114300" marT="76200" marB="76200" anchor="ctr"/>
                </a:tc>
                <a:extLst>
                  <a:ext uri="{0D108BD9-81ED-4DB2-BD59-A6C34878D82A}">
                    <a16:rowId xmlns:a16="http://schemas.microsoft.com/office/drawing/2014/main" val="2211710592"/>
                  </a:ext>
                </a:extLst>
              </a:tr>
              <a:tr h="728424">
                <a:tc>
                  <a:txBody>
                    <a:bodyPr/>
                    <a:lstStyle/>
                    <a:p>
                      <a:pPr>
                        <a:buNone/>
                      </a:pPr>
                      <a:r>
                        <a:rPr lang="en-EG" sz="2800">
                          <a:effectLst/>
                        </a:rPr>
                        <a:t>Same data type</a:t>
                      </a:r>
                    </a:p>
                  </a:txBody>
                  <a:tcPr marL="114300" marR="114300" marT="76200" marB="76200" anchor="ctr"/>
                </a:tc>
                <a:tc>
                  <a:txBody>
                    <a:bodyPr/>
                    <a:lstStyle/>
                    <a:p>
                      <a:pPr>
                        <a:buNone/>
                      </a:pPr>
                      <a:r>
                        <a:rPr lang="en-EG" sz="2800">
                          <a:effectLst/>
                        </a:rPr>
                        <a:t>Text connects to Text, Date connects to Date</a:t>
                      </a:r>
                    </a:p>
                  </a:txBody>
                  <a:tcPr marL="114300" marR="114300" marT="76200" marB="76200" anchor="ctr"/>
                </a:tc>
                <a:extLst>
                  <a:ext uri="{0D108BD9-81ED-4DB2-BD59-A6C34878D82A}">
                    <a16:rowId xmlns:a16="http://schemas.microsoft.com/office/drawing/2014/main" val="2609568181"/>
                  </a:ext>
                </a:extLst>
              </a:tr>
              <a:tr h="728424">
                <a:tc>
                  <a:txBody>
                    <a:bodyPr/>
                    <a:lstStyle/>
                    <a:p>
                      <a:pPr>
                        <a:buNone/>
                      </a:pPr>
                      <a:r>
                        <a:rPr lang="en-EG" sz="2800">
                          <a:effectLst/>
                        </a:rPr>
                        <a:t>Correct relationship type</a:t>
                      </a:r>
                    </a:p>
                  </a:txBody>
                  <a:tcPr marL="114300" marR="114300" marT="76200" marB="76200" anchor="ctr"/>
                </a:tc>
                <a:tc>
                  <a:txBody>
                    <a:bodyPr/>
                    <a:lstStyle/>
                    <a:p>
                      <a:pPr>
                        <a:buNone/>
                      </a:pPr>
                      <a:r>
                        <a:rPr lang="en-EG" sz="2800">
                          <a:effectLst/>
                        </a:rPr>
                        <a:t>Usually One-to-Many</a:t>
                      </a:r>
                    </a:p>
                  </a:txBody>
                  <a:tcPr marL="114300" marR="114300" marT="76200" marB="76200" anchor="ctr"/>
                </a:tc>
                <a:extLst>
                  <a:ext uri="{0D108BD9-81ED-4DB2-BD59-A6C34878D82A}">
                    <a16:rowId xmlns:a16="http://schemas.microsoft.com/office/drawing/2014/main" val="3253521836"/>
                  </a:ext>
                </a:extLst>
              </a:tr>
              <a:tr h="411765">
                <a:tc>
                  <a:txBody>
                    <a:bodyPr/>
                    <a:lstStyle/>
                    <a:p>
                      <a:pPr>
                        <a:buNone/>
                      </a:pPr>
                      <a:r>
                        <a:rPr lang="en-EG" sz="2800">
                          <a:effectLst/>
                        </a:rPr>
                        <a:t>Active relationship</a:t>
                      </a:r>
                    </a:p>
                  </a:txBody>
                  <a:tcPr marL="114300" marR="114300" marT="76200" marB="76200" anchor="ctr"/>
                </a:tc>
                <a:tc>
                  <a:txBody>
                    <a:bodyPr/>
                    <a:lstStyle/>
                    <a:p>
                      <a:pPr>
                        <a:buNone/>
                      </a:pPr>
                      <a:r>
                        <a:rPr lang="en-EG" sz="2800">
                          <a:effectLst/>
                        </a:rPr>
                        <a:t>Power BI uses the relationship in visuals</a:t>
                      </a:r>
                    </a:p>
                  </a:txBody>
                  <a:tcPr marL="114300" marR="114300" marT="76200" marB="76200" anchor="ctr"/>
                </a:tc>
                <a:extLst>
                  <a:ext uri="{0D108BD9-81ED-4DB2-BD59-A6C34878D82A}">
                    <a16:rowId xmlns:a16="http://schemas.microsoft.com/office/drawing/2014/main" val="1432849895"/>
                  </a:ext>
                </a:extLst>
              </a:tr>
              <a:tr h="728424">
                <a:tc>
                  <a:txBody>
                    <a:bodyPr/>
                    <a:lstStyle/>
                    <a:p>
                      <a:pPr>
                        <a:buNone/>
                      </a:pPr>
                      <a:r>
                        <a:rPr lang="en-EG" sz="2800">
                          <a:effectLst/>
                        </a:rPr>
                        <a:t>No missing keys</a:t>
                      </a:r>
                    </a:p>
                  </a:txBody>
                  <a:tcPr marL="114300" marR="114300" marT="76200" marB="76200" anchor="ctr"/>
                </a:tc>
                <a:tc>
                  <a:txBody>
                    <a:bodyPr/>
                    <a:lstStyle/>
                    <a:p>
                      <a:pPr>
                        <a:buNone/>
                      </a:pPr>
                      <a:r>
                        <a:rPr lang="en-EG" sz="2800" dirty="0">
                          <a:effectLst/>
                        </a:rPr>
                        <a:t>All sales records should match customers/products</a:t>
                      </a:r>
                    </a:p>
                  </a:txBody>
                  <a:tcPr marL="114300" marR="114300" marT="76200" marB="76200" anchor="ctr"/>
                </a:tc>
                <a:extLst>
                  <a:ext uri="{0D108BD9-81ED-4DB2-BD59-A6C34878D82A}">
                    <a16:rowId xmlns:a16="http://schemas.microsoft.com/office/drawing/2014/main" val="1160555240"/>
                  </a:ext>
                </a:extLst>
              </a:tr>
            </a:tbl>
          </a:graphicData>
        </a:graphic>
      </p:graphicFrame>
      <p:grpSp>
        <p:nvGrpSpPr>
          <p:cNvPr id="4" name="Group 3">
            <a:extLst>
              <a:ext uri="{FF2B5EF4-FFF2-40B4-BE49-F238E27FC236}">
                <a16:creationId xmlns:a16="http://schemas.microsoft.com/office/drawing/2014/main" id="{CD079568-F652-12AD-F56B-264F13F69D2B}"/>
              </a:ext>
            </a:extLst>
          </p:cNvPr>
          <p:cNvGrpSpPr/>
          <p:nvPr/>
        </p:nvGrpSpPr>
        <p:grpSpPr>
          <a:xfrm>
            <a:off x="13747992" y="416460"/>
            <a:ext cx="3457708" cy="1614516"/>
            <a:chOff x="0" y="0"/>
            <a:chExt cx="4610278" cy="2152688"/>
          </a:xfrm>
        </p:grpSpPr>
        <p:sp>
          <p:nvSpPr>
            <p:cNvPr id="8" name="Freeform 4">
              <a:extLst>
                <a:ext uri="{FF2B5EF4-FFF2-40B4-BE49-F238E27FC236}">
                  <a16:creationId xmlns:a16="http://schemas.microsoft.com/office/drawing/2014/main" id="{3B47BD82-9058-2A76-00E2-37EDA57818D7}"/>
                </a:ext>
              </a:extLst>
            </p:cNvPr>
            <p:cNvSpPr/>
            <p:nvPr/>
          </p:nvSpPr>
          <p:spPr>
            <a:xfrm>
              <a:off x="0" y="0"/>
              <a:ext cx="4610227" cy="2152650"/>
            </a:xfrm>
            <a:custGeom>
              <a:avLst/>
              <a:gdLst/>
              <a:ahLst/>
              <a:cxnLst/>
              <a:rect l="l" t="t" r="r" b="b"/>
              <a:pathLst>
                <a:path w="4610227" h="2152650">
                  <a:moveTo>
                    <a:pt x="0" y="0"/>
                  </a:moveTo>
                  <a:lnTo>
                    <a:pt x="4610227" y="0"/>
                  </a:lnTo>
                  <a:lnTo>
                    <a:pt x="4610227" y="2152650"/>
                  </a:lnTo>
                  <a:lnTo>
                    <a:pt x="0" y="2152650"/>
                  </a:lnTo>
                  <a:lnTo>
                    <a:pt x="0" y="0"/>
                  </a:lnTo>
                  <a:close/>
                </a:path>
              </a:pathLst>
            </a:custGeom>
            <a:blipFill>
              <a:blip r:embed="rId3"/>
              <a:stretch>
                <a:fillRect t="-59703" r="-1" b="-54463"/>
              </a:stretch>
            </a:blipFill>
          </p:spPr>
          <p:txBody>
            <a:bodyPr/>
            <a:lstStyle/>
            <a:p>
              <a:endParaRPr lang="en-EG"/>
            </a:p>
          </p:txBody>
        </p:sp>
      </p:grpSp>
    </p:spTree>
    <p:extLst>
      <p:ext uri="{BB962C8B-B14F-4D97-AF65-F5344CB8AC3E}">
        <p14:creationId xmlns:p14="http://schemas.microsoft.com/office/powerpoint/2010/main" val="9932185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121702-9DA0-110C-0C58-4FF6051AE77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9BADDD4-A2A0-434E-4898-CEA27E7227B3}"/>
              </a:ext>
            </a:extLst>
          </p:cNvPr>
          <p:cNvSpPr/>
          <p:nvPr/>
        </p:nvSpPr>
        <p:spPr>
          <a:xfrm>
            <a:off x="0" y="31383"/>
            <a:ext cx="18288000" cy="105537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EG"/>
          </a:p>
        </p:txBody>
      </p:sp>
      <p:sp>
        <p:nvSpPr>
          <p:cNvPr id="5" name="TextBox 5">
            <a:extLst>
              <a:ext uri="{FF2B5EF4-FFF2-40B4-BE49-F238E27FC236}">
                <a16:creationId xmlns:a16="http://schemas.microsoft.com/office/drawing/2014/main" id="{2315EF2A-26C9-5DAE-029E-EDA0B444F37E}"/>
              </a:ext>
            </a:extLst>
          </p:cNvPr>
          <p:cNvSpPr txBox="1"/>
          <p:nvPr/>
        </p:nvSpPr>
        <p:spPr>
          <a:xfrm>
            <a:off x="3861168" y="1574321"/>
            <a:ext cx="9854832" cy="641201"/>
          </a:xfrm>
          <a:prstGeom prst="rect">
            <a:avLst/>
          </a:prstGeom>
        </p:spPr>
        <p:txBody>
          <a:bodyPr wrap="square" lIns="0" tIns="0" rIns="0" bIns="0" rtlCol="0" anchor="t">
            <a:spAutoFit/>
          </a:bodyPr>
          <a:lstStyle/>
          <a:p>
            <a:pPr>
              <a:lnSpc>
                <a:spcPts val="5040"/>
              </a:lnSpc>
            </a:pPr>
            <a:r>
              <a:rPr lang="en-US" sz="4200" b="1" dirty="0">
                <a:solidFill>
                  <a:srgbClr val="000000"/>
                </a:solidFill>
                <a:latin typeface="Alexandria Bold"/>
                <a:ea typeface="Alexandria Bold"/>
                <a:cs typeface="Alexandria Bold"/>
                <a:sym typeface="Alexandria Bold"/>
              </a:rPr>
              <a:t>Validating Data After Modeling</a:t>
            </a:r>
          </a:p>
        </p:txBody>
      </p:sp>
      <p:sp>
        <p:nvSpPr>
          <p:cNvPr id="6" name="TextBox 6">
            <a:extLst>
              <a:ext uri="{FF2B5EF4-FFF2-40B4-BE49-F238E27FC236}">
                <a16:creationId xmlns:a16="http://schemas.microsoft.com/office/drawing/2014/main" id="{5B1D0A97-9AD9-A56A-D231-A8FE9896643C}"/>
              </a:ext>
            </a:extLst>
          </p:cNvPr>
          <p:cNvSpPr txBox="1"/>
          <p:nvPr/>
        </p:nvSpPr>
        <p:spPr>
          <a:xfrm>
            <a:off x="1758820" y="1509684"/>
            <a:ext cx="1607544" cy="462563"/>
          </a:xfrm>
          <a:prstGeom prst="rect">
            <a:avLst/>
          </a:prstGeom>
        </p:spPr>
        <p:txBody>
          <a:bodyPr lIns="0" tIns="0" rIns="0" bIns="0" rtlCol="0" anchor="t">
            <a:spAutoFit/>
          </a:bodyPr>
          <a:lstStyle/>
          <a:p>
            <a:pPr algn="ctr">
              <a:lnSpc>
                <a:spcPts val="3240"/>
              </a:lnSpc>
            </a:pPr>
            <a:r>
              <a:rPr lang="en-US" sz="2700">
                <a:solidFill>
                  <a:srgbClr val="FFFFFF"/>
                </a:solidFill>
                <a:latin typeface="Alexandria"/>
                <a:ea typeface="Alexandria"/>
                <a:cs typeface="Alexandria"/>
                <a:sym typeface="Alexandria"/>
              </a:rPr>
              <a:t>Chapter</a:t>
            </a:r>
          </a:p>
        </p:txBody>
      </p:sp>
      <p:sp>
        <p:nvSpPr>
          <p:cNvPr id="7" name="TextBox 7">
            <a:extLst>
              <a:ext uri="{FF2B5EF4-FFF2-40B4-BE49-F238E27FC236}">
                <a16:creationId xmlns:a16="http://schemas.microsoft.com/office/drawing/2014/main" id="{265156EC-6ED8-0199-49A4-5336A047731D}"/>
              </a:ext>
            </a:extLst>
          </p:cNvPr>
          <p:cNvSpPr txBox="1"/>
          <p:nvPr/>
        </p:nvSpPr>
        <p:spPr>
          <a:xfrm>
            <a:off x="1912706" y="1883883"/>
            <a:ext cx="1266463" cy="1070610"/>
          </a:xfrm>
          <a:prstGeom prst="rect">
            <a:avLst/>
          </a:prstGeom>
        </p:spPr>
        <p:txBody>
          <a:bodyPr lIns="0" tIns="0" rIns="0" bIns="0" rtlCol="0" anchor="t">
            <a:spAutoFit/>
          </a:bodyPr>
          <a:lstStyle/>
          <a:p>
            <a:pPr algn="ctr">
              <a:lnSpc>
                <a:spcPts val="7920"/>
              </a:lnSpc>
            </a:pPr>
            <a:r>
              <a:rPr lang="en-US" sz="6600" b="1">
                <a:solidFill>
                  <a:srgbClr val="FFFFFF"/>
                </a:solidFill>
                <a:latin typeface="Alexandria Bold"/>
                <a:ea typeface="Alexandria Bold"/>
                <a:cs typeface="Alexandria Bold"/>
                <a:sym typeface="Alexandria Bold"/>
              </a:rPr>
              <a:t>02</a:t>
            </a:r>
          </a:p>
        </p:txBody>
      </p:sp>
      <p:grpSp>
        <p:nvGrpSpPr>
          <p:cNvPr id="20" name="Group 8">
            <a:extLst>
              <a:ext uri="{FF2B5EF4-FFF2-40B4-BE49-F238E27FC236}">
                <a16:creationId xmlns:a16="http://schemas.microsoft.com/office/drawing/2014/main" id="{933C166C-479E-A08D-F754-DFF460BE3B05}"/>
              </a:ext>
            </a:extLst>
          </p:cNvPr>
          <p:cNvGrpSpPr/>
          <p:nvPr/>
        </p:nvGrpSpPr>
        <p:grpSpPr>
          <a:xfrm>
            <a:off x="897341" y="2509190"/>
            <a:ext cx="16276234" cy="6612769"/>
            <a:chOff x="0" y="0"/>
            <a:chExt cx="21701646" cy="8817026"/>
          </a:xfrm>
        </p:grpSpPr>
        <p:sp>
          <p:nvSpPr>
            <p:cNvPr id="21" name="Freeform 9">
              <a:extLst>
                <a:ext uri="{FF2B5EF4-FFF2-40B4-BE49-F238E27FC236}">
                  <a16:creationId xmlns:a16="http://schemas.microsoft.com/office/drawing/2014/main" id="{B0A28EBA-3F12-4F01-ECE7-25BB33DBFFB2}"/>
                </a:ext>
              </a:extLst>
            </p:cNvPr>
            <p:cNvSpPr/>
            <p:nvPr/>
          </p:nvSpPr>
          <p:spPr>
            <a:xfrm>
              <a:off x="0" y="0"/>
              <a:ext cx="21701633" cy="8817102"/>
            </a:xfrm>
            <a:custGeom>
              <a:avLst/>
              <a:gdLst/>
              <a:ahLst/>
              <a:cxnLst/>
              <a:rect l="l" t="t" r="r" b="b"/>
              <a:pathLst>
                <a:path w="21701633" h="8817102">
                  <a:moveTo>
                    <a:pt x="0" y="541401"/>
                  </a:moveTo>
                  <a:cubicBezTo>
                    <a:pt x="0" y="242316"/>
                    <a:pt x="242316" y="0"/>
                    <a:pt x="541401" y="0"/>
                  </a:cubicBezTo>
                  <a:lnTo>
                    <a:pt x="21160232" y="0"/>
                  </a:lnTo>
                  <a:cubicBezTo>
                    <a:pt x="21459191" y="0"/>
                    <a:pt x="21701633" y="242316"/>
                    <a:pt x="21701633" y="541401"/>
                  </a:cubicBezTo>
                  <a:lnTo>
                    <a:pt x="21701633" y="8275701"/>
                  </a:lnTo>
                  <a:cubicBezTo>
                    <a:pt x="21701633" y="8574659"/>
                    <a:pt x="21459318" y="8817102"/>
                    <a:pt x="21160232" y="8817102"/>
                  </a:cubicBezTo>
                  <a:lnTo>
                    <a:pt x="541401" y="8817102"/>
                  </a:lnTo>
                  <a:cubicBezTo>
                    <a:pt x="242316" y="8816975"/>
                    <a:pt x="0" y="8574659"/>
                    <a:pt x="0" y="8275701"/>
                  </a:cubicBezTo>
                  <a:close/>
                </a:path>
              </a:pathLst>
            </a:custGeom>
            <a:solidFill>
              <a:srgbClr val="FFFFFF"/>
            </a:solidFill>
            <a:ln w="57150" cap="sq">
              <a:solidFill>
                <a:srgbClr val="00B0F0"/>
              </a:solidFill>
              <a:prstDash val="solid"/>
              <a:miter/>
            </a:ln>
          </p:spPr>
          <p:txBody>
            <a:bodyPr/>
            <a:lstStyle/>
            <a:p>
              <a:endParaRPr lang="en-EG" dirty="0"/>
            </a:p>
          </p:txBody>
        </p:sp>
      </p:grpSp>
      <p:sp>
        <p:nvSpPr>
          <p:cNvPr id="10" name="TextBox 10">
            <a:extLst>
              <a:ext uri="{FF2B5EF4-FFF2-40B4-BE49-F238E27FC236}">
                <a16:creationId xmlns:a16="http://schemas.microsoft.com/office/drawing/2014/main" id="{39BF6C00-E4BC-591F-13C4-097FEC15C49C}"/>
              </a:ext>
            </a:extLst>
          </p:cNvPr>
          <p:cNvSpPr txBox="1"/>
          <p:nvPr/>
        </p:nvSpPr>
        <p:spPr>
          <a:xfrm>
            <a:off x="1384887" y="3212997"/>
            <a:ext cx="15676794" cy="3011530"/>
          </a:xfrm>
          <a:prstGeom prst="rect">
            <a:avLst/>
          </a:prstGeom>
        </p:spPr>
        <p:txBody>
          <a:bodyPr wrap="square" lIns="0" tIns="0" rIns="0" bIns="0" rtlCol="0" anchor="t">
            <a:spAutoFit/>
          </a:bodyPr>
          <a:lstStyle/>
          <a:p>
            <a:r>
              <a:rPr lang="en-EG" sz="4000" dirty="0"/>
              <a:t>Create simple visuals to test if relationships work correctly.</a:t>
            </a:r>
            <a:endParaRPr lang="en-US" sz="4000" dirty="0">
              <a:solidFill>
                <a:srgbClr val="000000"/>
              </a:solidFill>
              <a:latin typeface="+mj-lt"/>
              <a:ea typeface="Alexandria Bold"/>
              <a:cs typeface="Alexandria Bold"/>
              <a:sym typeface="Alexandria Bold"/>
            </a:endParaRPr>
          </a:p>
          <a:p>
            <a:pPr marL="342900" indent="-342900" algn="l">
              <a:lnSpc>
                <a:spcPts val="3777"/>
              </a:lnSpc>
              <a:spcBef>
                <a:spcPct val="0"/>
              </a:spcBef>
              <a:buFont typeface="Arial" panose="020B0604020202020204" pitchFamily="34" charset="0"/>
              <a:buChar char="•"/>
            </a:pPr>
            <a:endParaRPr lang="en-US" sz="2400" dirty="0">
              <a:solidFill>
                <a:srgbClr val="000000"/>
              </a:solidFill>
              <a:latin typeface="+mj-lt"/>
              <a:ea typeface="Alexandria Bold"/>
              <a:cs typeface="Alexandria Bold"/>
              <a:sym typeface="Alexandria Bold"/>
            </a:endParaRPr>
          </a:p>
          <a:p>
            <a:pPr marL="342900" indent="-342900" algn="l">
              <a:lnSpc>
                <a:spcPts val="3777"/>
              </a:lnSpc>
              <a:spcBef>
                <a:spcPct val="0"/>
              </a:spcBef>
              <a:buFont typeface="Arial" panose="020B0604020202020204" pitchFamily="34" charset="0"/>
              <a:buChar char="•"/>
            </a:pPr>
            <a:endParaRPr lang="en-US" sz="2400" dirty="0">
              <a:solidFill>
                <a:srgbClr val="000000"/>
              </a:solidFill>
              <a:latin typeface="+mj-lt"/>
              <a:ea typeface="Alexandria Bold"/>
              <a:cs typeface="Alexandria Bold"/>
              <a:sym typeface="Alexandria Bold"/>
            </a:endParaRPr>
          </a:p>
          <a:p>
            <a:pPr marL="342900" indent="-342900" algn="l">
              <a:lnSpc>
                <a:spcPts val="3777"/>
              </a:lnSpc>
              <a:spcBef>
                <a:spcPct val="0"/>
              </a:spcBef>
              <a:buFont typeface="Arial" panose="020B0604020202020204" pitchFamily="34" charset="0"/>
              <a:buChar char="•"/>
            </a:pPr>
            <a:endParaRPr lang="en-US" sz="2400" dirty="0">
              <a:solidFill>
                <a:srgbClr val="000000"/>
              </a:solidFill>
              <a:latin typeface="+mj-lt"/>
              <a:ea typeface="Alexandria Bold"/>
              <a:cs typeface="Alexandria Bold"/>
              <a:sym typeface="Alexandria Bold"/>
            </a:endParaRPr>
          </a:p>
          <a:p>
            <a:pPr marL="342900" indent="-342900" algn="l">
              <a:lnSpc>
                <a:spcPts val="3777"/>
              </a:lnSpc>
              <a:spcBef>
                <a:spcPct val="0"/>
              </a:spcBef>
              <a:buFont typeface="Arial" panose="020B0604020202020204" pitchFamily="34" charset="0"/>
              <a:buChar char="•"/>
            </a:pPr>
            <a:endParaRPr lang="en-US" sz="2400" dirty="0">
              <a:solidFill>
                <a:srgbClr val="000000"/>
              </a:solidFill>
              <a:latin typeface="+mj-lt"/>
              <a:ea typeface="Alexandria Bold"/>
              <a:cs typeface="Alexandria Bold"/>
              <a:sym typeface="Alexandria Bold"/>
            </a:endParaRPr>
          </a:p>
          <a:p>
            <a:pPr algn="l">
              <a:lnSpc>
                <a:spcPts val="3777"/>
              </a:lnSpc>
              <a:spcBef>
                <a:spcPct val="0"/>
              </a:spcBef>
            </a:pPr>
            <a:endParaRPr lang="en-US" sz="2400" dirty="0">
              <a:solidFill>
                <a:srgbClr val="000000"/>
              </a:solidFill>
              <a:latin typeface="+mj-lt"/>
              <a:ea typeface="Alexandria Bold"/>
              <a:cs typeface="Alexandria Bold"/>
              <a:sym typeface="Alexandria Bold"/>
            </a:endParaRPr>
          </a:p>
        </p:txBody>
      </p:sp>
      <p:grpSp>
        <p:nvGrpSpPr>
          <p:cNvPr id="11" name="Group 11">
            <a:extLst>
              <a:ext uri="{FF2B5EF4-FFF2-40B4-BE49-F238E27FC236}">
                <a16:creationId xmlns:a16="http://schemas.microsoft.com/office/drawing/2014/main" id="{31978CD3-0D44-251F-7BF1-8EDAC8A7AEE9}"/>
              </a:ext>
            </a:extLst>
          </p:cNvPr>
          <p:cNvGrpSpPr/>
          <p:nvPr/>
        </p:nvGrpSpPr>
        <p:grpSpPr>
          <a:xfrm>
            <a:off x="1384887" y="1374515"/>
            <a:ext cx="2163832" cy="1806150"/>
            <a:chOff x="0" y="0"/>
            <a:chExt cx="2885110" cy="2408199"/>
          </a:xfrm>
        </p:grpSpPr>
        <p:sp>
          <p:nvSpPr>
            <p:cNvPr id="12" name="Freeform 12">
              <a:extLst>
                <a:ext uri="{FF2B5EF4-FFF2-40B4-BE49-F238E27FC236}">
                  <a16:creationId xmlns:a16="http://schemas.microsoft.com/office/drawing/2014/main" id="{3E2EFEB1-3D9D-6A09-7EFA-8D587E336437}"/>
                </a:ext>
              </a:extLst>
            </p:cNvPr>
            <p:cNvSpPr/>
            <p:nvPr/>
          </p:nvSpPr>
          <p:spPr>
            <a:xfrm>
              <a:off x="0" y="0"/>
              <a:ext cx="2885059" cy="2408174"/>
            </a:xfrm>
            <a:custGeom>
              <a:avLst/>
              <a:gdLst/>
              <a:ahLst/>
              <a:cxnLst/>
              <a:rect l="l" t="t" r="r" b="b"/>
              <a:pathLst>
                <a:path w="2885059" h="2408174">
                  <a:moveTo>
                    <a:pt x="0" y="0"/>
                  </a:moveTo>
                  <a:lnTo>
                    <a:pt x="2885059" y="0"/>
                  </a:lnTo>
                  <a:lnTo>
                    <a:pt x="2885059" y="2408174"/>
                  </a:lnTo>
                  <a:lnTo>
                    <a:pt x="0" y="2408174"/>
                  </a:lnTo>
                  <a:close/>
                </a:path>
              </a:pathLst>
            </a:custGeom>
            <a:solidFill>
              <a:srgbClr val="00B0F0"/>
            </a:solidFill>
            <a:ln w="57150" cap="sq">
              <a:solidFill>
                <a:srgbClr val="FFFFFF"/>
              </a:solidFill>
              <a:prstDash val="solid"/>
              <a:miter/>
            </a:ln>
          </p:spPr>
          <p:txBody>
            <a:bodyPr/>
            <a:lstStyle/>
            <a:p>
              <a:endParaRPr lang="en-EG"/>
            </a:p>
          </p:txBody>
        </p:sp>
      </p:grpSp>
      <p:sp>
        <p:nvSpPr>
          <p:cNvPr id="16" name="TextBox 15">
            <a:extLst>
              <a:ext uri="{FF2B5EF4-FFF2-40B4-BE49-F238E27FC236}">
                <a16:creationId xmlns:a16="http://schemas.microsoft.com/office/drawing/2014/main" id="{359D9A89-24B5-A518-E19D-617440BD55FE}"/>
              </a:ext>
            </a:extLst>
          </p:cNvPr>
          <p:cNvSpPr txBox="1"/>
          <p:nvPr/>
        </p:nvSpPr>
        <p:spPr>
          <a:xfrm>
            <a:off x="1758820" y="1509684"/>
            <a:ext cx="1607544" cy="409575"/>
          </a:xfrm>
          <a:prstGeom prst="rect">
            <a:avLst/>
          </a:prstGeom>
        </p:spPr>
        <p:txBody>
          <a:bodyPr lIns="0" tIns="0" rIns="0" bIns="0" rtlCol="0" anchor="t">
            <a:spAutoFit/>
          </a:bodyPr>
          <a:lstStyle/>
          <a:p>
            <a:pPr algn="ctr">
              <a:lnSpc>
                <a:spcPts val="3240"/>
              </a:lnSpc>
            </a:pPr>
            <a:r>
              <a:rPr lang="en-US" sz="2700" dirty="0">
                <a:solidFill>
                  <a:srgbClr val="FFFFFF"/>
                </a:solidFill>
                <a:latin typeface="Alexandria"/>
                <a:ea typeface="Alexandria"/>
                <a:cs typeface="Alexandria"/>
                <a:sym typeface="Alexandria"/>
              </a:rPr>
              <a:t>Lecture</a:t>
            </a:r>
          </a:p>
        </p:txBody>
      </p:sp>
      <p:sp>
        <p:nvSpPr>
          <p:cNvPr id="17" name="TextBox 16">
            <a:extLst>
              <a:ext uri="{FF2B5EF4-FFF2-40B4-BE49-F238E27FC236}">
                <a16:creationId xmlns:a16="http://schemas.microsoft.com/office/drawing/2014/main" id="{B54214F0-C503-AA88-DACA-7072FF363F80}"/>
              </a:ext>
            </a:extLst>
          </p:cNvPr>
          <p:cNvSpPr txBox="1"/>
          <p:nvPr/>
        </p:nvSpPr>
        <p:spPr>
          <a:xfrm>
            <a:off x="1905000" y="1883883"/>
            <a:ext cx="1251089" cy="1013098"/>
          </a:xfrm>
          <a:prstGeom prst="rect">
            <a:avLst/>
          </a:prstGeom>
        </p:spPr>
        <p:txBody>
          <a:bodyPr wrap="square" lIns="0" tIns="0" rIns="0" bIns="0" rtlCol="0" anchor="t">
            <a:spAutoFit/>
          </a:bodyPr>
          <a:lstStyle/>
          <a:p>
            <a:pPr algn="ctr">
              <a:lnSpc>
                <a:spcPts val="7920"/>
              </a:lnSpc>
            </a:pPr>
            <a:r>
              <a:rPr lang="en-US" sz="6600" b="1" dirty="0">
                <a:solidFill>
                  <a:srgbClr val="FFFFFF"/>
                </a:solidFill>
                <a:latin typeface="Alexandria Bold"/>
                <a:ea typeface="Alexandria Bold"/>
                <a:cs typeface="Alexandria Bold"/>
                <a:sym typeface="Alexandria Bold"/>
              </a:rPr>
              <a:t>03</a:t>
            </a:r>
          </a:p>
        </p:txBody>
      </p:sp>
      <p:sp>
        <p:nvSpPr>
          <p:cNvPr id="55" name="TextBox 54">
            <a:extLst>
              <a:ext uri="{FF2B5EF4-FFF2-40B4-BE49-F238E27FC236}">
                <a16:creationId xmlns:a16="http://schemas.microsoft.com/office/drawing/2014/main" id="{A067DC71-B4CE-E94B-D63B-E9BE62281803}"/>
              </a:ext>
            </a:extLst>
          </p:cNvPr>
          <p:cNvSpPr txBox="1"/>
          <p:nvPr/>
        </p:nvSpPr>
        <p:spPr>
          <a:xfrm>
            <a:off x="17399000" y="9886459"/>
            <a:ext cx="812800" cy="369332"/>
          </a:xfrm>
          <a:prstGeom prst="rect">
            <a:avLst/>
          </a:prstGeom>
          <a:noFill/>
        </p:spPr>
        <p:txBody>
          <a:bodyPr wrap="square" rtlCol="0">
            <a:spAutoFit/>
          </a:bodyPr>
          <a:lstStyle/>
          <a:p>
            <a:fld id="{1C176735-8790-2647-8A20-9BF96FB544F7}" type="slidenum">
              <a:rPr lang="en-EG" smtClean="0"/>
              <a:t>35</a:t>
            </a:fld>
            <a:endParaRPr lang="en-EG" dirty="0"/>
          </a:p>
        </p:txBody>
      </p:sp>
      <p:graphicFrame>
        <p:nvGraphicFramePr>
          <p:cNvPr id="3" name="Table 2">
            <a:extLst>
              <a:ext uri="{FF2B5EF4-FFF2-40B4-BE49-F238E27FC236}">
                <a16:creationId xmlns:a16="http://schemas.microsoft.com/office/drawing/2014/main" id="{34EFEFD2-46ED-58F2-087B-D7B2FB7655A5}"/>
              </a:ext>
            </a:extLst>
          </p:cNvPr>
          <p:cNvGraphicFramePr>
            <a:graphicFrameLocks noGrp="1"/>
          </p:cNvGraphicFramePr>
          <p:nvPr>
            <p:extLst>
              <p:ext uri="{D42A27DB-BD31-4B8C-83A1-F6EECF244321}">
                <p14:modId xmlns:p14="http://schemas.microsoft.com/office/powerpoint/2010/main" val="2481966697"/>
              </p:ext>
            </p:extLst>
          </p:nvPr>
        </p:nvGraphicFramePr>
        <p:xfrm>
          <a:off x="1632427" y="4139097"/>
          <a:ext cx="14312313" cy="3465432"/>
        </p:xfrm>
        <a:graphic>
          <a:graphicData uri="http://schemas.openxmlformats.org/drawingml/2006/table">
            <a:tbl>
              <a:tblPr firstRow="1">
                <a:tableStyleId>{B301B821-A1FF-4177-AEE7-76D212191A09}</a:tableStyleId>
              </a:tblPr>
              <a:tblGrid>
                <a:gridCol w="3026887">
                  <a:extLst>
                    <a:ext uri="{9D8B030D-6E8A-4147-A177-3AD203B41FA5}">
                      <a16:colId xmlns:a16="http://schemas.microsoft.com/office/drawing/2014/main" val="3072010395"/>
                    </a:ext>
                  </a:extLst>
                </a:gridCol>
                <a:gridCol w="5642713">
                  <a:extLst>
                    <a:ext uri="{9D8B030D-6E8A-4147-A177-3AD203B41FA5}">
                      <a16:colId xmlns:a16="http://schemas.microsoft.com/office/drawing/2014/main" val="3239863553"/>
                    </a:ext>
                  </a:extLst>
                </a:gridCol>
                <a:gridCol w="5642713">
                  <a:extLst>
                    <a:ext uri="{9D8B030D-6E8A-4147-A177-3AD203B41FA5}">
                      <a16:colId xmlns:a16="http://schemas.microsoft.com/office/drawing/2014/main" val="4242666281"/>
                    </a:ext>
                  </a:extLst>
                </a:gridCol>
              </a:tblGrid>
              <a:tr h="411765">
                <a:tc>
                  <a:txBody>
                    <a:bodyPr/>
                    <a:lstStyle/>
                    <a:p>
                      <a:pPr>
                        <a:buNone/>
                      </a:pPr>
                      <a:r>
                        <a:rPr lang="en-EG" sz="3200" b="1" dirty="0">
                          <a:effectLst/>
                        </a:rPr>
                        <a:t>Visual</a:t>
                      </a:r>
                      <a:endParaRPr lang="en-EG" sz="3200" dirty="0">
                        <a:effectLst/>
                      </a:endParaRPr>
                    </a:p>
                  </a:txBody>
                  <a:tcPr marL="114300" marR="114300" marT="76200" marB="76200" anchor="ctr">
                    <a:solidFill>
                      <a:srgbClr val="49B7F0"/>
                    </a:solidFill>
                  </a:tcPr>
                </a:tc>
                <a:tc>
                  <a:txBody>
                    <a:bodyPr/>
                    <a:lstStyle/>
                    <a:p>
                      <a:pPr>
                        <a:buNone/>
                      </a:pPr>
                      <a:r>
                        <a:rPr lang="en-EG" sz="3200" b="1">
                          <a:effectLst/>
                        </a:rPr>
                        <a:t>Fields Used</a:t>
                      </a:r>
                      <a:endParaRPr lang="en-EG" sz="3200">
                        <a:effectLst/>
                      </a:endParaRPr>
                    </a:p>
                  </a:txBody>
                  <a:tcPr marL="114300" marR="114300" marT="76200" marB="76200" anchor="ctr">
                    <a:solidFill>
                      <a:srgbClr val="49B7F0"/>
                    </a:solidFill>
                  </a:tcPr>
                </a:tc>
                <a:tc>
                  <a:txBody>
                    <a:bodyPr/>
                    <a:lstStyle/>
                    <a:p>
                      <a:pPr>
                        <a:buNone/>
                      </a:pPr>
                      <a:r>
                        <a:rPr lang="en-EG" sz="3200" b="1">
                          <a:effectLst/>
                        </a:rPr>
                        <a:t>What It Confirms</a:t>
                      </a:r>
                      <a:endParaRPr lang="en-EG" sz="3200">
                        <a:effectLst/>
                      </a:endParaRPr>
                    </a:p>
                  </a:txBody>
                  <a:tcPr marL="114300" marR="114300" marT="76200" marB="76200" anchor="ctr">
                    <a:solidFill>
                      <a:srgbClr val="49B7F0"/>
                    </a:solidFill>
                  </a:tcPr>
                </a:tc>
                <a:extLst>
                  <a:ext uri="{0D108BD9-81ED-4DB2-BD59-A6C34878D82A}">
                    <a16:rowId xmlns:a16="http://schemas.microsoft.com/office/drawing/2014/main" val="1058180656"/>
                  </a:ext>
                </a:extLst>
              </a:tr>
              <a:tr h="728424">
                <a:tc>
                  <a:txBody>
                    <a:bodyPr/>
                    <a:lstStyle/>
                    <a:p>
                      <a:pPr>
                        <a:buNone/>
                      </a:pPr>
                      <a:r>
                        <a:rPr lang="en-EG" sz="3200">
                          <a:effectLst/>
                        </a:rPr>
                        <a:t>Card</a:t>
                      </a:r>
                    </a:p>
                  </a:txBody>
                  <a:tcPr marL="114300" marR="114300" marT="76200" marB="76200" anchor="ctr"/>
                </a:tc>
                <a:tc>
                  <a:txBody>
                    <a:bodyPr/>
                    <a:lstStyle/>
                    <a:p>
                      <a:pPr>
                        <a:buNone/>
                      </a:pPr>
                      <a:r>
                        <a:rPr lang="en-EG" sz="3200">
                          <a:effectLst/>
                        </a:rPr>
                        <a:t>Total Revenue</a:t>
                      </a:r>
                    </a:p>
                  </a:txBody>
                  <a:tcPr marL="114300" marR="114300" marT="76200" marB="76200" anchor="ctr"/>
                </a:tc>
                <a:tc>
                  <a:txBody>
                    <a:bodyPr/>
                    <a:lstStyle/>
                    <a:p>
                      <a:pPr>
                        <a:buNone/>
                      </a:pPr>
                      <a:r>
                        <a:rPr lang="en-EG" sz="3200">
                          <a:effectLst/>
                        </a:rPr>
                        <a:t>Sales table is working</a:t>
                      </a:r>
                    </a:p>
                  </a:txBody>
                  <a:tcPr marL="114300" marR="114300" marT="76200" marB="76200" anchor="ctr"/>
                </a:tc>
                <a:extLst>
                  <a:ext uri="{0D108BD9-81ED-4DB2-BD59-A6C34878D82A}">
                    <a16:rowId xmlns:a16="http://schemas.microsoft.com/office/drawing/2014/main" val="2211710592"/>
                  </a:ext>
                </a:extLst>
              </a:tr>
              <a:tr h="728424">
                <a:tc>
                  <a:txBody>
                    <a:bodyPr/>
                    <a:lstStyle/>
                    <a:p>
                      <a:pPr>
                        <a:buNone/>
                      </a:pPr>
                      <a:r>
                        <a:rPr lang="en-EG" sz="3200">
                          <a:effectLst/>
                        </a:rPr>
                        <a:t>Bar Chart</a:t>
                      </a:r>
                    </a:p>
                  </a:txBody>
                  <a:tcPr marL="114300" marR="114300" marT="76200" marB="76200" anchor="ctr"/>
                </a:tc>
                <a:tc>
                  <a:txBody>
                    <a:bodyPr/>
                    <a:lstStyle/>
                    <a:p>
                      <a:pPr>
                        <a:buNone/>
                      </a:pPr>
                      <a:r>
                        <a:rPr lang="en-EG" sz="3200">
                          <a:effectLst/>
                        </a:rPr>
                        <a:t>Customer Name + Revenue</a:t>
                      </a:r>
                    </a:p>
                  </a:txBody>
                  <a:tcPr marL="114300" marR="114300" marT="76200" marB="76200" anchor="ctr"/>
                </a:tc>
                <a:tc>
                  <a:txBody>
                    <a:bodyPr/>
                    <a:lstStyle/>
                    <a:p>
                      <a:pPr>
                        <a:buNone/>
                      </a:pPr>
                      <a:r>
                        <a:rPr lang="en-EG" sz="3200">
                          <a:effectLst/>
                        </a:rPr>
                        <a:t>Customer relationship works</a:t>
                      </a:r>
                    </a:p>
                  </a:txBody>
                  <a:tcPr marL="114300" marR="114300" marT="76200" marB="76200" anchor="ctr"/>
                </a:tc>
                <a:extLst>
                  <a:ext uri="{0D108BD9-81ED-4DB2-BD59-A6C34878D82A}">
                    <a16:rowId xmlns:a16="http://schemas.microsoft.com/office/drawing/2014/main" val="2609568181"/>
                  </a:ext>
                </a:extLst>
              </a:tr>
              <a:tr h="728424">
                <a:tc>
                  <a:txBody>
                    <a:bodyPr/>
                    <a:lstStyle/>
                    <a:p>
                      <a:pPr>
                        <a:buNone/>
                      </a:pPr>
                      <a:r>
                        <a:rPr lang="en-EG" sz="3200">
                          <a:effectLst/>
                        </a:rPr>
                        <a:t>Bar Chart</a:t>
                      </a:r>
                    </a:p>
                  </a:txBody>
                  <a:tcPr marL="114300" marR="114300" marT="76200" marB="76200" anchor="ctr"/>
                </a:tc>
                <a:tc>
                  <a:txBody>
                    <a:bodyPr/>
                    <a:lstStyle/>
                    <a:p>
                      <a:pPr>
                        <a:buNone/>
                      </a:pPr>
                      <a:r>
                        <a:rPr lang="en-EG" sz="3200">
                          <a:effectLst/>
                        </a:rPr>
                        <a:t>Product Category + Revenue</a:t>
                      </a:r>
                    </a:p>
                  </a:txBody>
                  <a:tcPr marL="114300" marR="114300" marT="76200" marB="76200" anchor="ctr"/>
                </a:tc>
                <a:tc>
                  <a:txBody>
                    <a:bodyPr/>
                    <a:lstStyle/>
                    <a:p>
                      <a:pPr>
                        <a:buNone/>
                      </a:pPr>
                      <a:r>
                        <a:rPr lang="en-EG" sz="3200">
                          <a:effectLst/>
                        </a:rPr>
                        <a:t>Product relationship works</a:t>
                      </a:r>
                    </a:p>
                  </a:txBody>
                  <a:tcPr marL="114300" marR="114300" marT="76200" marB="76200" anchor="ctr"/>
                </a:tc>
                <a:extLst>
                  <a:ext uri="{0D108BD9-81ED-4DB2-BD59-A6C34878D82A}">
                    <a16:rowId xmlns:a16="http://schemas.microsoft.com/office/drawing/2014/main" val="3253521836"/>
                  </a:ext>
                </a:extLst>
              </a:tr>
              <a:tr h="411765">
                <a:tc>
                  <a:txBody>
                    <a:bodyPr/>
                    <a:lstStyle/>
                    <a:p>
                      <a:pPr>
                        <a:buNone/>
                      </a:pPr>
                      <a:r>
                        <a:rPr lang="en-EG" sz="3200">
                          <a:effectLst/>
                        </a:rPr>
                        <a:t>Line Chart</a:t>
                      </a:r>
                    </a:p>
                  </a:txBody>
                  <a:tcPr marL="114300" marR="114300" marT="76200" marB="76200" anchor="ctr"/>
                </a:tc>
                <a:tc>
                  <a:txBody>
                    <a:bodyPr/>
                    <a:lstStyle/>
                    <a:p>
                      <a:pPr>
                        <a:buNone/>
                      </a:pPr>
                      <a:r>
                        <a:rPr lang="en-EG" sz="3200">
                          <a:effectLst/>
                        </a:rPr>
                        <a:t>Month + Revenue</a:t>
                      </a:r>
                    </a:p>
                  </a:txBody>
                  <a:tcPr marL="114300" marR="114300" marT="76200" marB="76200" anchor="ctr"/>
                </a:tc>
                <a:tc>
                  <a:txBody>
                    <a:bodyPr/>
                    <a:lstStyle/>
                    <a:p>
                      <a:pPr>
                        <a:buNone/>
                      </a:pPr>
                      <a:r>
                        <a:rPr lang="en-EG" sz="3200" dirty="0">
                          <a:effectLst/>
                        </a:rPr>
                        <a:t>Date relationship works</a:t>
                      </a:r>
                    </a:p>
                  </a:txBody>
                  <a:tcPr marL="114300" marR="114300" marT="76200" marB="76200" anchor="ctr"/>
                </a:tc>
                <a:extLst>
                  <a:ext uri="{0D108BD9-81ED-4DB2-BD59-A6C34878D82A}">
                    <a16:rowId xmlns:a16="http://schemas.microsoft.com/office/drawing/2014/main" val="1432849895"/>
                  </a:ext>
                </a:extLst>
              </a:tr>
            </a:tbl>
          </a:graphicData>
        </a:graphic>
      </p:graphicFrame>
      <p:grpSp>
        <p:nvGrpSpPr>
          <p:cNvPr id="4" name="Group 3">
            <a:extLst>
              <a:ext uri="{FF2B5EF4-FFF2-40B4-BE49-F238E27FC236}">
                <a16:creationId xmlns:a16="http://schemas.microsoft.com/office/drawing/2014/main" id="{CE925AC8-600F-063C-168C-F9BCA7F2CAC8}"/>
              </a:ext>
            </a:extLst>
          </p:cNvPr>
          <p:cNvGrpSpPr/>
          <p:nvPr/>
        </p:nvGrpSpPr>
        <p:grpSpPr>
          <a:xfrm>
            <a:off x="13747992" y="416460"/>
            <a:ext cx="3457708" cy="1614516"/>
            <a:chOff x="0" y="0"/>
            <a:chExt cx="4610278" cy="2152688"/>
          </a:xfrm>
        </p:grpSpPr>
        <p:sp>
          <p:nvSpPr>
            <p:cNvPr id="8" name="Freeform 4">
              <a:extLst>
                <a:ext uri="{FF2B5EF4-FFF2-40B4-BE49-F238E27FC236}">
                  <a16:creationId xmlns:a16="http://schemas.microsoft.com/office/drawing/2014/main" id="{A78C9292-8BD0-16A7-8C43-B4A172778225}"/>
                </a:ext>
              </a:extLst>
            </p:cNvPr>
            <p:cNvSpPr/>
            <p:nvPr/>
          </p:nvSpPr>
          <p:spPr>
            <a:xfrm>
              <a:off x="0" y="0"/>
              <a:ext cx="4610227" cy="2152650"/>
            </a:xfrm>
            <a:custGeom>
              <a:avLst/>
              <a:gdLst/>
              <a:ahLst/>
              <a:cxnLst/>
              <a:rect l="l" t="t" r="r" b="b"/>
              <a:pathLst>
                <a:path w="4610227" h="2152650">
                  <a:moveTo>
                    <a:pt x="0" y="0"/>
                  </a:moveTo>
                  <a:lnTo>
                    <a:pt x="4610227" y="0"/>
                  </a:lnTo>
                  <a:lnTo>
                    <a:pt x="4610227" y="2152650"/>
                  </a:lnTo>
                  <a:lnTo>
                    <a:pt x="0" y="2152650"/>
                  </a:lnTo>
                  <a:lnTo>
                    <a:pt x="0" y="0"/>
                  </a:lnTo>
                  <a:close/>
                </a:path>
              </a:pathLst>
            </a:custGeom>
            <a:blipFill>
              <a:blip r:embed="rId3"/>
              <a:stretch>
                <a:fillRect t="-59703" r="-1" b="-54463"/>
              </a:stretch>
            </a:blipFill>
          </p:spPr>
          <p:txBody>
            <a:bodyPr/>
            <a:lstStyle/>
            <a:p>
              <a:endParaRPr lang="en-EG"/>
            </a:p>
          </p:txBody>
        </p:sp>
      </p:grpSp>
    </p:spTree>
    <p:extLst>
      <p:ext uri="{BB962C8B-B14F-4D97-AF65-F5344CB8AC3E}">
        <p14:creationId xmlns:p14="http://schemas.microsoft.com/office/powerpoint/2010/main" val="8253823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CEFB5-B4B8-493F-0267-595D9920641B}"/>
            </a:ext>
          </a:extLst>
        </p:cNvPr>
        <p:cNvGrpSpPr/>
        <p:nvPr/>
      </p:nvGrpSpPr>
      <p:grpSpPr>
        <a:xfrm>
          <a:off x="0" y="0"/>
          <a:ext cx="0" cy="0"/>
          <a:chOff x="0" y="0"/>
          <a:chExt cx="0" cy="0"/>
        </a:xfrm>
      </p:grpSpPr>
      <p:sp>
        <p:nvSpPr>
          <p:cNvPr id="5" name="Freeform 2">
            <a:extLst>
              <a:ext uri="{FF2B5EF4-FFF2-40B4-BE49-F238E27FC236}">
                <a16:creationId xmlns:a16="http://schemas.microsoft.com/office/drawing/2014/main" id="{3AC1720A-3712-FA09-8D81-AD7E4FC413B4}"/>
              </a:ext>
            </a:extLst>
          </p:cNvPr>
          <p:cNvSpPr/>
          <p:nvPr/>
        </p:nvSpPr>
        <p:spPr>
          <a:xfrm>
            <a:off x="0" y="31154"/>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txBody>
          <a:bodyPr/>
          <a:lstStyle/>
          <a:p>
            <a:endParaRPr lang="en-EG"/>
          </a:p>
        </p:txBody>
      </p:sp>
      <p:pic>
        <p:nvPicPr>
          <p:cNvPr id="4" name="Graphic 21">
            <a:extLst>
              <a:ext uri="{FF2B5EF4-FFF2-40B4-BE49-F238E27FC236}">
                <a16:creationId xmlns:a16="http://schemas.microsoft.com/office/drawing/2014/main" id="{6B9E8B9A-25BB-F7BD-B52B-244F637D9562}"/>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403445"/>
            <a:ext cx="3457712" cy="1614515"/>
          </a:xfrm>
          <a:prstGeom prst="rect">
            <a:avLst/>
          </a:prstGeom>
        </p:spPr>
      </p:pic>
      <p:sp>
        <p:nvSpPr>
          <p:cNvPr id="51" name="TextBox 50">
            <a:extLst>
              <a:ext uri="{FF2B5EF4-FFF2-40B4-BE49-F238E27FC236}">
                <a16:creationId xmlns:a16="http://schemas.microsoft.com/office/drawing/2014/main" id="{5E54458C-4304-22B8-3AE2-C09931CBFC91}"/>
              </a:ext>
            </a:extLst>
          </p:cNvPr>
          <p:cNvSpPr txBox="1"/>
          <p:nvPr/>
        </p:nvSpPr>
        <p:spPr>
          <a:xfrm>
            <a:off x="17559776" y="9886460"/>
            <a:ext cx="728224" cy="369332"/>
          </a:xfrm>
          <a:prstGeom prst="rect">
            <a:avLst/>
          </a:prstGeom>
          <a:noFill/>
        </p:spPr>
        <p:txBody>
          <a:bodyPr wrap="square" rtlCol="0">
            <a:spAutoFit/>
          </a:bodyPr>
          <a:lstStyle/>
          <a:p>
            <a:fld id="{1C176735-8790-2647-8A20-9BF96FB544F7}" type="slidenum">
              <a:rPr lang="en-EG" smtClean="0"/>
              <a:t>36</a:t>
            </a:fld>
            <a:endParaRPr lang="en-EG" dirty="0"/>
          </a:p>
        </p:txBody>
      </p:sp>
      <p:sp>
        <p:nvSpPr>
          <p:cNvPr id="64" name="TextBox 5">
            <a:extLst>
              <a:ext uri="{FF2B5EF4-FFF2-40B4-BE49-F238E27FC236}">
                <a16:creationId xmlns:a16="http://schemas.microsoft.com/office/drawing/2014/main" id="{52F1D352-468E-155C-B8AB-EA5129E00819}"/>
              </a:ext>
            </a:extLst>
          </p:cNvPr>
          <p:cNvSpPr txBox="1"/>
          <p:nvPr/>
        </p:nvSpPr>
        <p:spPr>
          <a:xfrm>
            <a:off x="952500" y="721388"/>
            <a:ext cx="12521154" cy="795089"/>
          </a:xfrm>
          <a:prstGeom prst="rect">
            <a:avLst/>
          </a:prstGeom>
        </p:spPr>
        <p:txBody>
          <a:bodyPr wrap="square" lIns="0" tIns="0" rIns="0" bIns="0" rtlCol="0" anchor="t">
            <a:spAutoFit/>
          </a:bodyPr>
          <a:lstStyle/>
          <a:p>
            <a:pPr lvl="0">
              <a:lnSpc>
                <a:spcPts val="6222"/>
              </a:lnSpc>
              <a:spcBef>
                <a:spcPct val="0"/>
              </a:spcBef>
            </a:pPr>
            <a:r>
              <a:rPr lang="en-US" sz="5400" dirty="0">
                <a:solidFill>
                  <a:srgbClr val="1A1A2E"/>
                </a:solidFill>
                <a:latin typeface="Alexandria"/>
                <a:ea typeface="Alexandria"/>
                <a:cs typeface="Alexandria"/>
                <a:sym typeface="Alexandria"/>
              </a:rPr>
              <a:t>Power BI Desktop vs. Service Editing</a:t>
            </a:r>
          </a:p>
        </p:txBody>
      </p:sp>
      <p:sp>
        <p:nvSpPr>
          <p:cNvPr id="31" name="TextBox 30">
            <a:extLst>
              <a:ext uri="{FF2B5EF4-FFF2-40B4-BE49-F238E27FC236}">
                <a16:creationId xmlns:a16="http://schemas.microsoft.com/office/drawing/2014/main" id="{2975E6E0-1C34-837D-4AB9-3280F7301568}"/>
              </a:ext>
            </a:extLst>
          </p:cNvPr>
          <p:cNvSpPr txBox="1"/>
          <p:nvPr/>
        </p:nvSpPr>
        <p:spPr>
          <a:xfrm>
            <a:off x="-1499616" y="3694176"/>
            <a:ext cx="184731" cy="369332"/>
          </a:xfrm>
          <a:prstGeom prst="rect">
            <a:avLst/>
          </a:prstGeom>
          <a:noFill/>
        </p:spPr>
        <p:txBody>
          <a:bodyPr wrap="none" rtlCol="0">
            <a:spAutoFit/>
          </a:bodyPr>
          <a:lstStyle/>
          <a:p>
            <a:endParaRPr lang="en-EG" dirty="0"/>
          </a:p>
        </p:txBody>
      </p:sp>
      <p:pic>
        <p:nvPicPr>
          <p:cNvPr id="3" name="Picture 2">
            <a:extLst>
              <a:ext uri="{FF2B5EF4-FFF2-40B4-BE49-F238E27FC236}">
                <a16:creationId xmlns:a16="http://schemas.microsoft.com/office/drawing/2014/main" id="{FF72D1E6-8433-9CE1-88E0-BA0D632BB5D0}"/>
              </a:ext>
            </a:extLst>
          </p:cNvPr>
          <p:cNvPicPr>
            <a:picLocks noChangeAspect="1"/>
          </p:cNvPicPr>
          <p:nvPr/>
        </p:nvPicPr>
        <p:blipFill rotWithShape="1">
          <a:blip r:embed="rId6">
            <a:extLst>
              <a:ext uri="{28A0092B-C50C-407E-A947-70E740481C1C}">
                <a14:useLocalDpi xmlns:a14="http://schemas.microsoft.com/office/drawing/2010/main" val="0"/>
              </a:ext>
            </a:extLst>
          </a:blip>
          <a:srcRect l="-1" r="-8064"/>
          <a:stretch>
            <a:fillRect/>
          </a:stretch>
        </p:blipFill>
        <p:spPr>
          <a:xfrm>
            <a:off x="921124" y="2818730"/>
            <a:ext cx="18430783" cy="4649540"/>
          </a:xfrm>
          <a:prstGeom prst="rect">
            <a:avLst/>
          </a:prstGeom>
        </p:spPr>
      </p:pic>
    </p:spTree>
    <p:custDataLst>
      <p:tags r:id="rId1"/>
    </p:custDataLst>
    <p:extLst>
      <p:ext uri="{BB962C8B-B14F-4D97-AF65-F5344CB8AC3E}">
        <p14:creationId xmlns:p14="http://schemas.microsoft.com/office/powerpoint/2010/main" val="5572148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1B1FC-55F8-51DE-7C4D-B19C3B7C133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0B03B30-7595-F6C6-4271-69FC41CB096A}"/>
              </a:ext>
            </a:extLst>
          </p:cNvPr>
          <p:cNvSpPr/>
          <p:nvPr/>
        </p:nvSpPr>
        <p:spPr>
          <a:xfrm>
            <a:off x="0" y="1915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EG"/>
          </a:p>
        </p:txBody>
      </p:sp>
      <p:sp>
        <p:nvSpPr>
          <p:cNvPr id="9" name="Rectangle 8">
            <a:extLst>
              <a:ext uri="{FF2B5EF4-FFF2-40B4-BE49-F238E27FC236}">
                <a16:creationId xmlns:a16="http://schemas.microsoft.com/office/drawing/2014/main" id="{9D7AA78D-5FD6-CE5C-104F-4388D8A83B3C}"/>
              </a:ext>
            </a:extLst>
          </p:cNvPr>
          <p:cNvSpPr/>
          <p:nvPr/>
        </p:nvSpPr>
        <p:spPr>
          <a:xfrm>
            <a:off x="9183291" y="3021807"/>
            <a:ext cx="7406019" cy="5579268"/>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ea typeface="Roboto Light" panose="02000000000000000000" pitchFamily="2" charset="0"/>
            </a:endParaRPr>
          </a:p>
        </p:txBody>
      </p:sp>
      <p:sp>
        <p:nvSpPr>
          <p:cNvPr id="26" name="Rectangle 25">
            <a:extLst>
              <a:ext uri="{FF2B5EF4-FFF2-40B4-BE49-F238E27FC236}">
                <a16:creationId xmlns:a16="http://schemas.microsoft.com/office/drawing/2014/main" id="{F3ACF3D3-9143-D598-99F8-416392089B92}"/>
              </a:ext>
            </a:extLst>
          </p:cNvPr>
          <p:cNvSpPr/>
          <p:nvPr/>
        </p:nvSpPr>
        <p:spPr>
          <a:xfrm>
            <a:off x="1691641" y="1685925"/>
            <a:ext cx="7413071" cy="5579268"/>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ea typeface="Roboto Light" panose="02000000000000000000" pitchFamily="2" charset="0"/>
            </a:endParaRPr>
          </a:p>
        </p:txBody>
      </p:sp>
      <p:pic>
        <p:nvPicPr>
          <p:cNvPr id="4" name="Picture Placeholder 3">
            <a:extLst>
              <a:ext uri="{FF2B5EF4-FFF2-40B4-BE49-F238E27FC236}">
                <a16:creationId xmlns:a16="http://schemas.microsoft.com/office/drawing/2014/main" id="{9FBD0C30-8371-C808-E431-8A7F6C604435}"/>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4BBCCE26-5D9F-A4BA-7C87-FAE6D76FA29F}"/>
              </a:ext>
            </a:extLst>
          </p:cNvPr>
          <p:cNvSpPr/>
          <p:nvPr/>
        </p:nvSpPr>
        <p:spPr>
          <a:xfrm>
            <a:off x="7426643" y="1676541"/>
            <a:ext cx="1675190" cy="144385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5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434F6826-B3F7-3889-C7FB-3201B636C402}"/>
              </a:ext>
            </a:extLst>
          </p:cNvPr>
          <p:cNvSpPr/>
          <p:nvPr/>
        </p:nvSpPr>
        <p:spPr>
          <a:xfrm>
            <a:off x="3939268" y="751350"/>
            <a:ext cx="15938381" cy="6858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4" name="Rectangle 33">
            <a:extLst>
              <a:ext uri="{FF2B5EF4-FFF2-40B4-BE49-F238E27FC236}">
                <a16:creationId xmlns:a16="http://schemas.microsoft.com/office/drawing/2014/main" id="{211F63EA-07E3-AED1-48E6-031D5EB7965F}"/>
              </a:ext>
            </a:extLst>
          </p:cNvPr>
          <p:cNvSpPr/>
          <p:nvPr/>
        </p:nvSpPr>
        <p:spPr>
          <a:xfrm>
            <a:off x="1691641" y="7326584"/>
            <a:ext cx="7120985" cy="496867"/>
          </a:xfrm>
          <a:prstGeom prst="rect">
            <a:avLst/>
          </a:prstGeom>
          <a:noFill/>
        </p:spPr>
        <p:txBody>
          <a:bodyPr wrap="square">
            <a:spAutoFit/>
          </a:bodyPr>
          <a:lstStyle/>
          <a:p>
            <a:pPr>
              <a:lnSpc>
                <a:spcPct val="120000"/>
              </a:lnSpc>
            </a:pPr>
            <a:endParaRPr lang="en-US" sz="24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78A19C25-ED4D-A9A5-CA0B-C0F9349ED1AB}"/>
              </a:ext>
            </a:extLst>
          </p:cNvPr>
          <p:cNvSpPr txBox="1"/>
          <p:nvPr/>
        </p:nvSpPr>
        <p:spPr>
          <a:xfrm>
            <a:off x="9452009" y="1410624"/>
            <a:ext cx="5299977" cy="2308324"/>
          </a:xfrm>
          <a:prstGeom prst="rect">
            <a:avLst/>
          </a:prstGeom>
          <a:noFill/>
        </p:spPr>
        <p:txBody>
          <a:bodyPr wrap="none" rtlCol="0">
            <a:spAutoFit/>
          </a:bodyPr>
          <a:lstStyle/>
          <a:p>
            <a:r>
              <a:rPr lang="en-US" sz="4800" b="1" dirty="0">
                <a:solidFill>
                  <a:srgbClr val="00B0F0"/>
                </a:solidFill>
                <a:latin typeface="Times New Roman"/>
                <a:ea typeface="Times New Roman"/>
                <a:cs typeface="Times New Roman"/>
                <a:sym typeface="Times New Roman"/>
              </a:rPr>
              <a:t>Demo on Power BI </a:t>
            </a:r>
          </a:p>
          <a:p>
            <a:r>
              <a:rPr lang="en-US" sz="4800" b="1" dirty="0">
                <a:solidFill>
                  <a:srgbClr val="00B0F0"/>
                </a:solidFill>
                <a:latin typeface="Times New Roman"/>
                <a:ea typeface="Times New Roman"/>
                <a:cs typeface="Times New Roman"/>
                <a:sym typeface="Times New Roman"/>
              </a:rPr>
              <a:t>Modeling Features</a:t>
            </a:r>
          </a:p>
          <a:p>
            <a:r>
              <a:rPr lang="en-US" sz="4800" b="1" dirty="0">
                <a:solidFill>
                  <a:srgbClr val="00B0F0"/>
                </a:solidFill>
                <a:latin typeface="Times New Roman"/>
                <a:ea typeface="Times New Roman"/>
                <a:cs typeface="Times New Roman"/>
                <a:sym typeface="Times New Roman"/>
              </a:rPr>
              <a:t>	</a:t>
            </a:r>
          </a:p>
        </p:txBody>
      </p:sp>
      <p:sp>
        <p:nvSpPr>
          <p:cNvPr id="42" name="TextBox 41">
            <a:extLst>
              <a:ext uri="{FF2B5EF4-FFF2-40B4-BE49-F238E27FC236}">
                <a16:creationId xmlns:a16="http://schemas.microsoft.com/office/drawing/2014/main" id="{FFF626FD-D966-B471-A523-5CDB1057DE88}"/>
              </a:ext>
            </a:extLst>
          </p:cNvPr>
          <p:cNvSpPr txBox="1"/>
          <p:nvPr/>
        </p:nvSpPr>
        <p:spPr>
          <a:xfrm>
            <a:off x="7543076" y="1708996"/>
            <a:ext cx="1375722" cy="461665"/>
          </a:xfrm>
          <a:prstGeom prst="rect">
            <a:avLst/>
          </a:prstGeom>
          <a:noFill/>
        </p:spPr>
        <p:txBody>
          <a:bodyPr wrap="square" rtlCol="0">
            <a:spAutoFit/>
          </a:bodyPr>
          <a:lstStyle/>
          <a:p>
            <a:pPr algn="ctr"/>
            <a:r>
              <a:rPr lang="en-US" sz="2400" dirty="0">
                <a:solidFill>
                  <a:schemeClr val="bg1"/>
                </a:solidFill>
                <a:latin typeface="Times New Roman" panose="02020603050405020304" pitchFamily="18" charset="0"/>
                <a:cs typeface="Times New Roman" panose="02020603050405020304" pitchFamily="18" charset="0"/>
              </a:rPr>
              <a:t>Lecture</a:t>
            </a:r>
          </a:p>
        </p:txBody>
      </p:sp>
      <p:sp>
        <p:nvSpPr>
          <p:cNvPr id="43" name="TextBox 42">
            <a:extLst>
              <a:ext uri="{FF2B5EF4-FFF2-40B4-BE49-F238E27FC236}">
                <a16:creationId xmlns:a16="http://schemas.microsoft.com/office/drawing/2014/main" id="{A3A3E35B-481C-1D15-6D6E-E1D384DB8B02}"/>
              </a:ext>
            </a:extLst>
          </p:cNvPr>
          <p:cNvSpPr txBox="1"/>
          <p:nvPr/>
        </p:nvSpPr>
        <p:spPr>
          <a:xfrm>
            <a:off x="7584032" y="2031293"/>
            <a:ext cx="1413927" cy="1200329"/>
          </a:xfrm>
          <a:prstGeom prst="rect">
            <a:avLst/>
          </a:prstGeom>
          <a:noFill/>
        </p:spPr>
        <p:txBody>
          <a:bodyPr wrap="square" rtlCol="0">
            <a:spAutoFit/>
          </a:bodyPr>
          <a:lstStyle/>
          <a:p>
            <a:pPr algn="ctr"/>
            <a:r>
              <a:rPr lang="en-US" sz="7200" b="1" dirty="0">
                <a:solidFill>
                  <a:schemeClr val="bg1"/>
                </a:solidFill>
                <a:latin typeface="Times New Roman" panose="02020603050405020304" pitchFamily="18" charset="0"/>
                <a:cs typeface="Times New Roman" panose="02020603050405020304" pitchFamily="18" charset="0"/>
              </a:rPr>
              <a:t>03</a:t>
            </a:r>
            <a:endParaRPr lang="en-US" sz="21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FACE0E80-9408-6271-90D5-D6DE223D7A7C}"/>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70647" y="119290"/>
            <a:ext cx="3457712" cy="1614515"/>
          </a:xfrm>
          <a:prstGeom prst="rect">
            <a:avLst/>
          </a:prstGeom>
        </p:spPr>
      </p:pic>
      <p:sp>
        <p:nvSpPr>
          <p:cNvPr id="12" name="TextBox 11">
            <a:extLst>
              <a:ext uri="{FF2B5EF4-FFF2-40B4-BE49-F238E27FC236}">
                <a16:creationId xmlns:a16="http://schemas.microsoft.com/office/drawing/2014/main" id="{5CE9E69C-4184-DC38-A70B-F8EE52B77C6C}"/>
              </a:ext>
            </a:extLst>
          </p:cNvPr>
          <p:cNvSpPr txBox="1"/>
          <p:nvPr/>
        </p:nvSpPr>
        <p:spPr>
          <a:xfrm>
            <a:off x="17373600" y="9879568"/>
            <a:ext cx="567176" cy="369332"/>
          </a:xfrm>
          <a:prstGeom prst="rect">
            <a:avLst/>
          </a:prstGeom>
          <a:noFill/>
        </p:spPr>
        <p:txBody>
          <a:bodyPr wrap="square" rtlCol="0">
            <a:spAutoFit/>
          </a:bodyPr>
          <a:lstStyle/>
          <a:p>
            <a:fld id="{1C176735-8790-2647-8A20-9BF96FB544F7}" type="slidenum">
              <a:rPr lang="en-EG" smtClean="0"/>
              <a:t>37</a:t>
            </a:fld>
            <a:endParaRPr lang="en-EG" dirty="0"/>
          </a:p>
        </p:txBody>
      </p:sp>
    </p:spTree>
    <p:extLst>
      <p:ext uri="{BB962C8B-B14F-4D97-AF65-F5344CB8AC3E}">
        <p14:creationId xmlns:p14="http://schemas.microsoft.com/office/powerpoint/2010/main" val="1741306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A86F39-464F-F772-73DE-F1BB860E67AD}"/>
            </a:ext>
          </a:extLst>
        </p:cNvPr>
        <p:cNvGrpSpPr/>
        <p:nvPr/>
      </p:nvGrpSpPr>
      <p:grpSpPr>
        <a:xfrm>
          <a:off x="0" y="0"/>
          <a:ext cx="0" cy="0"/>
          <a:chOff x="0" y="0"/>
          <a:chExt cx="0" cy="0"/>
        </a:xfrm>
      </p:grpSpPr>
      <p:sp>
        <p:nvSpPr>
          <p:cNvPr id="8" name="Freeform 2">
            <a:extLst>
              <a:ext uri="{FF2B5EF4-FFF2-40B4-BE49-F238E27FC236}">
                <a16:creationId xmlns:a16="http://schemas.microsoft.com/office/drawing/2014/main" id="{85AC732C-9700-E5C9-893B-DFA59AEC1E38}"/>
              </a:ext>
            </a:extLst>
          </p:cNvPr>
          <p:cNvSpPr/>
          <p:nvPr/>
        </p:nvSpPr>
        <p:spPr>
          <a:xfrm>
            <a:off x="0" y="176621"/>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EG"/>
          </a:p>
        </p:txBody>
      </p:sp>
      <p:sp>
        <p:nvSpPr>
          <p:cNvPr id="2" name="Rectangle 1">
            <a:extLst>
              <a:ext uri="{FF2B5EF4-FFF2-40B4-BE49-F238E27FC236}">
                <a16:creationId xmlns:a16="http://schemas.microsoft.com/office/drawing/2014/main" id="{7BB3A52B-A42D-7F8A-9718-7351ED06C63F}"/>
              </a:ext>
            </a:extLst>
          </p:cNvPr>
          <p:cNvSpPr/>
          <p:nvPr/>
        </p:nvSpPr>
        <p:spPr>
          <a:xfrm>
            <a:off x="1700782" y="800100"/>
            <a:ext cx="8229599" cy="90794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2700" dirty="0"/>
          </a:p>
        </p:txBody>
      </p:sp>
      <p:pic>
        <p:nvPicPr>
          <p:cNvPr id="5" name="Picture Placeholder 4">
            <a:extLst>
              <a:ext uri="{FF2B5EF4-FFF2-40B4-BE49-F238E27FC236}">
                <a16:creationId xmlns:a16="http://schemas.microsoft.com/office/drawing/2014/main" id="{72EA2C89-0654-A74D-8A63-B786BA18E17D}"/>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p:blipFill>
        <p:spPr>
          <a:xfrm>
            <a:off x="9930381" y="2096520"/>
            <a:ext cx="7443219" cy="3743325"/>
          </a:xfrm>
        </p:spPr>
      </p:pic>
      <p:sp>
        <p:nvSpPr>
          <p:cNvPr id="6" name="Rectangle 5">
            <a:extLst>
              <a:ext uri="{FF2B5EF4-FFF2-40B4-BE49-F238E27FC236}">
                <a16:creationId xmlns:a16="http://schemas.microsoft.com/office/drawing/2014/main" id="{BA048619-6F6A-0A55-9ED1-CC48328E91FC}"/>
              </a:ext>
            </a:extLst>
          </p:cNvPr>
          <p:cNvSpPr/>
          <p:nvPr/>
        </p:nvSpPr>
        <p:spPr>
          <a:xfrm>
            <a:off x="1655341" y="831144"/>
            <a:ext cx="7525235" cy="707886"/>
          </a:xfrm>
          <a:prstGeom prst="rect">
            <a:avLst/>
          </a:prstGeom>
        </p:spPr>
        <p:txBody>
          <a:bodyPr wrap="square">
            <a:spAutoFit/>
          </a:bodyPr>
          <a:lstStyle/>
          <a:p>
            <a:pPr lvl="0"/>
            <a:r>
              <a:rPr lang="en-US" sz="4000" b="1" dirty="0">
                <a:latin typeface="Times New Roman" panose="02020603050405020304" pitchFamily="18" charset="0"/>
                <a:ea typeface="Calibri"/>
                <a:cs typeface="Times New Roman" panose="02020603050405020304" pitchFamily="18" charset="0"/>
                <a:sym typeface="Calibri"/>
              </a:rPr>
              <a:t>Exercise: Build the Sales Model</a:t>
            </a:r>
          </a:p>
        </p:txBody>
      </p:sp>
      <p:sp>
        <p:nvSpPr>
          <p:cNvPr id="17" name="TextBox 16">
            <a:extLst>
              <a:ext uri="{FF2B5EF4-FFF2-40B4-BE49-F238E27FC236}">
                <a16:creationId xmlns:a16="http://schemas.microsoft.com/office/drawing/2014/main" id="{6B147768-D221-D230-837D-731A37F54AE1}"/>
              </a:ext>
            </a:extLst>
          </p:cNvPr>
          <p:cNvSpPr txBox="1"/>
          <p:nvPr/>
        </p:nvSpPr>
        <p:spPr>
          <a:xfrm>
            <a:off x="11202753" y="5995127"/>
            <a:ext cx="6170847" cy="738664"/>
          </a:xfrm>
          <a:prstGeom prst="rect">
            <a:avLst/>
          </a:prstGeom>
          <a:noFill/>
        </p:spPr>
        <p:txBody>
          <a:bodyPr wrap="square" rtlCol="0">
            <a:spAutoFit/>
          </a:bodyPr>
          <a:lstStyle/>
          <a:p>
            <a:r>
              <a:rPr lang="en-US" sz="4200" b="1" dirty="0">
                <a:solidFill>
                  <a:srgbClr val="00B0F0"/>
                </a:solidFill>
                <a:latin typeface="Times New Roman" panose="02020603050405020304" pitchFamily="18" charset="0"/>
                <a:cs typeface="Times New Roman" panose="02020603050405020304" pitchFamily="18" charset="0"/>
              </a:rPr>
              <a:t>Exercise</a:t>
            </a:r>
          </a:p>
        </p:txBody>
      </p:sp>
      <p:sp>
        <p:nvSpPr>
          <p:cNvPr id="10" name="Google Shape;163;p5">
            <a:extLst>
              <a:ext uri="{FF2B5EF4-FFF2-40B4-BE49-F238E27FC236}">
                <a16:creationId xmlns:a16="http://schemas.microsoft.com/office/drawing/2014/main" id="{C8B3C243-9444-E600-DBD4-CD281528694F}"/>
              </a:ext>
            </a:extLst>
          </p:cNvPr>
          <p:cNvSpPr/>
          <p:nvPr/>
        </p:nvSpPr>
        <p:spPr>
          <a:xfrm>
            <a:off x="8793101" y="4977930"/>
            <a:ext cx="2106686" cy="17490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a:endParaRPr sz="2700" dirty="0">
              <a:solidFill>
                <a:schemeClr val="lt1"/>
              </a:solidFill>
              <a:latin typeface="Calibri"/>
              <a:ea typeface="Calibri"/>
              <a:cs typeface="Calibri"/>
              <a:sym typeface="Calibri"/>
            </a:endParaRPr>
          </a:p>
        </p:txBody>
      </p:sp>
      <p:pic>
        <p:nvPicPr>
          <p:cNvPr id="3" name="Graphic 21">
            <a:extLst>
              <a:ext uri="{FF2B5EF4-FFF2-40B4-BE49-F238E27FC236}">
                <a16:creationId xmlns:a16="http://schemas.microsoft.com/office/drawing/2014/main" id="{11261F10-1407-59D3-738D-CC89F3AC7661}"/>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23887"/>
            <a:ext cx="3457712" cy="1614515"/>
          </a:xfrm>
          <a:prstGeom prst="rect">
            <a:avLst/>
          </a:prstGeom>
        </p:spPr>
      </p:pic>
      <p:sp>
        <p:nvSpPr>
          <p:cNvPr id="4" name="TextBox 8">
            <a:extLst>
              <a:ext uri="{FF2B5EF4-FFF2-40B4-BE49-F238E27FC236}">
                <a16:creationId xmlns:a16="http://schemas.microsoft.com/office/drawing/2014/main" id="{375EA4E0-6656-5697-F6F6-D5B168FD2BB4}"/>
              </a:ext>
            </a:extLst>
          </p:cNvPr>
          <p:cNvSpPr txBox="1"/>
          <p:nvPr/>
        </p:nvSpPr>
        <p:spPr>
          <a:xfrm>
            <a:off x="9031131" y="5215540"/>
            <a:ext cx="1607544" cy="410369"/>
          </a:xfrm>
          <a:prstGeom prst="rect">
            <a:avLst/>
          </a:prstGeom>
        </p:spPr>
        <p:txBody>
          <a:bodyPr lIns="0" tIns="0" rIns="0" bIns="0" rtlCol="0" anchor="t">
            <a:spAutoFit/>
          </a:bodyPr>
          <a:lstStyle/>
          <a:p>
            <a:pPr algn="ctr">
              <a:lnSpc>
                <a:spcPts val="3240"/>
              </a:lnSpc>
            </a:pPr>
            <a:r>
              <a:rPr lang="en-US" sz="2700" dirty="0">
                <a:solidFill>
                  <a:srgbClr val="FFFFFF"/>
                </a:solidFill>
                <a:latin typeface="Alexandria"/>
                <a:ea typeface="Alexandria"/>
                <a:cs typeface="Alexandria"/>
                <a:sym typeface="Alexandria"/>
              </a:rPr>
              <a:t>Lecture</a:t>
            </a:r>
          </a:p>
        </p:txBody>
      </p:sp>
      <p:sp>
        <p:nvSpPr>
          <p:cNvPr id="7" name="TextBox 9">
            <a:extLst>
              <a:ext uri="{FF2B5EF4-FFF2-40B4-BE49-F238E27FC236}">
                <a16:creationId xmlns:a16="http://schemas.microsoft.com/office/drawing/2014/main" id="{3498E3A7-39D6-1FCE-58A0-74073BEF29CB}"/>
              </a:ext>
            </a:extLst>
          </p:cNvPr>
          <p:cNvSpPr txBox="1"/>
          <p:nvPr/>
        </p:nvSpPr>
        <p:spPr>
          <a:xfrm>
            <a:off x="9121694" y="5589739"/>
            <a:ext cx="1393109" cy="1013098"/>
          </a:xfrm>
          <a:prstGeom prst="rect">
            <a:avLst/>
          </a:prstGeom>
        </p:spPr>
        <p:txBody>
          <a:bodyPr lIns="0" tIns="0" rIns="0" bIns="0" rtlCol="0" anchor="t">
            <a:spAutoFit/>
          </a:bodyPr>
          <a:lstStyle/>
          <a:p>
            <a:pPr algn="ctr">
              <a:lnSpc>
                <a:spcPts val="7920"/>
              </a:lnSpc>
            </a:pPr>
            <a:r>
              <a:rPr lang="en-US" sz="6600" b="1" dirty="0">
                <a:solidFill>
                  <a:srgbClr val="FFFFFF"/>
                </a:solidFill>
                <a:latin typeface="Alexandria Bold"/>
                <a:ea typeface="Alexandria Bold"/>
                <a:cs typeface="Alexandria Bold"/>
                <a:sym typeface="Alexandria Bold"/>
              </a:rPr>
              <a:t>03</a:t>
            </a:r>
          </a:p>
        </p:txBody>
      </p:sp>
      <p:sp>
        <p:nvSpPr>
          <p:cNvPr id="13" name="TextBox 12">
            <a:extLst>
              <a:ext uri="{FF2B5EF4-FFF2-40B4-BE49-F238E27FC236}">
                <a16:creationId xmlns:a16="http://schemas.microsoft.com/office/drawing/2014/main" id="{DFB723DE-486C-0321-AF15-93815A6A63BF}"/>
              </a:ext>
            </a:extLst>
          </p:cNvPr>
          <p:cNvSpPr txBox="1"/>
          <p:nvPr/>
        </p:nvSpPr>
        <p:spPr>
          <a:xfrm>
            <a:off x="4590288" y="4954262"/>
            <a:ext cx="9180576" cy="369332"/>
          </a:xfrm>
          <a:prstGeom prst="rect">
            <a:avLst/>
          </a:prstGeom>
          <a:noFill/>
        </p:spPr>
        <p:txBody>
          <a:bodyPr wrap="square">
            <a:spAutoFit/>
          </a:bodyPr>
          <a:lstStyle/>
          <a:p>
            <a:endParaRPr lang="en-EG" dirty="0"/>
          </a:p>
        </p:txBody>
      </p:sp>
      <p:sp>
        <p:nvSpPr>
          <p:cNvPr id="19" name="TextBox 18">
            <a:extLst>
              <a:ext uri="{FF2B5EF4-FFF2-40B4-BE49-F238E27FC236}">
                <a16:creationId xmlns:a16="http://schemas.microsoft.com/office/drawing/2014/main" id="{71FE11FA-7C87-448B-B65C-E706858161BB}"/>
              </a:ext>
            </a:extLst>
          </p:cNvPr>
          <p:cNvSpPr txBox="1"/>
          <p:nvPr/>
        </p:nvSpPr>
        <p:spPr>
          <a:xfrm>
            <a:off x="17373600" y="9879568"/>
            <a:ext cx="567176" cy="369332"/>
          </a:xfrm>
          <a:prstGeom prst="rect">
            <a:avLst/>
          </a:prstGeom>
          <a:noFill/>
        </p:spPr>
        <p:txBody>
          <a:bodyPr wrap="square" rtlCol="0">
            <a:spAutoFit/>
          </a:bodyPr>
          <a:lstStyle/>
          <a:p>
            <a:fld id="{1C176735-8790-2647-8A20-9BF96FB544F7}" type="slidenum">
              <a:rPr lang="en-EG" smtClean="0"/>
              <a:t>38</a:t>
            </a:fld>
            <a:endParaRPr lang="en-EG" dirty="0"/>
          </a:p>
        </p:txBody>
      </p:sp>
      <p:graphicFrame>
        <p:nvGraphicFramePr>
          <p:cNvPr id="9" name="Table 8">
            <a:extLst>
              <a:ext uri="{FF2B5EF4-FFF2-40B4-BE49-F238E27FC236}">
                <a16:creationId xmlns:a16="http://schemas.microsoft.com/office/drawing/2014/main" id="{B196EC22-9528-483F-046D-D39A75EC5B20}"/>
              </a:ext>
            </a:extLst>
          </p:cNvPr>
          <p:cNvGraphicFramePr>
            <a:graphicFrameLocks noGrp="1"/>
          </p:cNvGraphicFramePr>
          <p:nvPr>
            <p:extLst>
              <p:ext uri="{D42A27DB-BD31-4B8C-83A1-F6EECF244321}">
                <p14:modId xmlns:p14="http://schemas.microsoft.com/office/powerpoint/2010/main" val="3563003860"/>
              </p:ext>
            </p:extLst>
          </p:nvPr>
        </p:nvGraphicFramePr>
        <p:xfrm>
          <a:off x="1746317" y="2880016"/>
          <a:ext cx="7262093" cy="6524092"/>
        </p:xfrm>
        <a:graphic>
          <a:graphicData uri="http://schemas.openxmlformats.org/drawingml/2006/table">
            <a:tbl>
              <a:tblPr firstRow="1">
                <a:tableStyleId>{B301B821-A1FF-4177-AEE7-76D212191A09}</a:tableStyleId>
              </a:tblPr>
              <a:tblGrid>
                <a:gridCol w="1665750">
                  <a:extLst>
                    <a:ext uri="{9D8B030D-6E8A-4147-A177-3AD203B41FA5}">
                      <a16:colId xmlns:a16="http://schemas.microsoft.com/office/drawing/2014/main" val="2524361524"/>
                    </a:ext>
                  </a:extLst>
                </a:gridCol>
                <a:gridCol w="5596343">
                  <a:extLst>
                    <a:ext uri="{9D8B030D-6E8A-4147-A177-3AD203B41FA5}">
                      <a16:colId xmlns:a16="http://schemas.microsoft.com/office/drawing/2014/main" val="310260130"/>
                    </a:ext>
                  </a:extLst>
                </a:gridCol>
              </a:tblGrid>
              <a:tr h="440113">
                <a:tc>
                  <a:txBody>
                    <a:bodyPr/>
                    <a:lstStyle/>
                    <a:p>
                      <a:pPr algn="ctr">
                        <a:buNone/>
                      </a:pPr>
                      <a:r>
                        <a:rPr lang="en-EG" sz="2800" b="1" dirty="0">
                          <a:effectLst/>
                        </a:rPr>
                        <a:t>Step</a:t>
                      </a:r>
                      <a:endParaRPr lang="en-EG" sz="2800" dirty="0">
                        <a:effectLst/>
                      </a:endParaRPr>
                    </a:p>
                  </a:txBody>
                  <a:tcPr marL="36737" marR="36737" marT="24491" marB="24491" anchor="ctr"/>
                </a:tc>
                <a:tc>
                  <a:txBody>
                    <a:bodyPr/>
                    <a:lstStyle/>
                    <a:p>
                      <a:pPr algn="ctr">
                        <a:buNone/>
                      </a:pPr>
                      <a:r>
                        <a:rPr lang="en-EG" sz="2800" b="1" dirty="0">
                          <a:effectLst/>
                        </a:rPr>
                        <a:t>Task</a:t>
                      </a:r>
                      <a:endParaRPr lang="en-EG" sz="2800" dirty="0">
                        <a:effectLst/>
                      </a:endParaRPr>
                    </a:p>
                  </a:txBody>
                  <a:tcPr marL="36737" marR="36737" marT="24491" marB="24491" anchor="ctr"/>
                </a:tc>
                <a:extLst>
                  <a:ext uri="{0D108BD9-81ED-4DB2-BD59-A6C34878D82A}">
                    <a16:rowId xmlns:a16="http://schemas.microsoft.com/office/drawing/2014/main" val="4068782905"/>
                  </a:ext>
                </a:extLst>
              </a:tr>
              <a:tr h="834908">
                <a:tc>
                  <a:txBody>
                    <a:bodyPr/>
                    <a:lstStyle/>
                    <a:p>
                      <a:pPr algn="ctr">
                        <a:buNone/>
                      </a:pPr>
                      <a:r>
                        <a:rPr lang="en-EG" sz="2800" dirty="0">
                          <a:effectLst/>
                        </a:rPr>
                        <a:t>1</a:t>
                      </a:r>
                    </a:p>
                  </a:txBody>
                  <a:tcPr marL="114300" marR="114300" marT="76200" marB="76200" anchor="ctr"/>
                </a:tc>
                <a:tc>
                  <a:txBody>
                    <a:bodyPr/>
                    <a:lstStyle/>
                    <a:p>
                      <a:pPr>
                        <a:buNone/>
                      </a:pPr>
                      <a:r>
                        <a:rPr lang="en-EG" sz="2800" dirty="0">
                          <a:effectLst/>
                        </a:rPr>
                        <a:t>Load Date Table </a:t>
                      </a:r>
                    </a:p>
                  </a:txBody>
                  <a:tcPr marL="114300" marR="114300" marT="76200" marB="76200" anchor="ctr"/>
                </a:tc>
                <a:extLst>
                  <a:ext uri="{0D108BD9-81ED-4DB2-BD59-A6C34878D82A}">
                    <a16:rowId xmlns:a16="http://schemas.microsoft.com/office/drawing/2014/main" val="598439583"/>
                  </a:ext>
                </a:extLst>
              </a:tr>
              <a:tr h="1110721">
                <a:tc>
                  <a:txBody>
                    <a:bodyPr/>
                    <a:lstStyle/>
                    <a:p>
                      <a:pPr algn="ctr">
                        <a:buNone/>
                      </a:pPr>
                      <a:r>
                        <a:rPr lang="en-EG" sz="2800" dirty="0">
                          <a:effectLst/>
                        </a:rPr>
                        <a:t>2</a:t>
                      </a:r>
                    </a:p>
                  </a:txBody>
                  <a:tcPr marL="114300" marR="114300" marT="76200" marB="76200" anchor="ctr"/>
                </a:tc>
                <a:tc>
                  <a:txBody>
                    <a:bodyPr/>
                    <a:lstStyle/>
                    <a:p>
                      <a:pPr>
                        <a:buNone/>
                      </a:pPr>
                      <a:r>
                        <a:rPr lang="en-EG" sz="2800" dirty="0">
                          <a:effectLst/>
                        </a:rPr>
                        <a:t>Open Model View in Power BI</a:t>
                      </a:r>
                    </a:p>
                  </a:txBody>
                  <a:tcPr marL="114300" marR="114300" marT="76200" marB="76200" anchor="ctr"/>
                </a:tc>
                <a:extLst>
                  <a:ext uri="{0D108BD9-81ED-4DB2-BD59-A6C34878D82A}">
                    <a16:rowId xmlns:a16="http://schemas.microsoft.com/office/drawing/2014/main" val="2895022881"/>
                  </a:ext>
                </a:extLst>
              </a:tr>
              <a:tr h="834908">
                <a:tc>
                  <a:txBody>
                    <a:bodyPr/>
                    <a:lstStyle/>
                    <a:p>
                      <a:pPr algn="ctr">
                        <a:buNone/>
                      </a:pPr>
                      <a:r>
                        <a:rPr lang="en-EG" sz="2800" dirty="0">
                          <a:effectLst/>
                        </a:rPr>
                        <a:t>3</a:t>
                      </a:r>
                    </a:p>
                  </a:txBody>
                  <a:tcPr marL="114300" marR="114300" marT="76200" marB="76200" anchor="ctr"/>
                </a:tc>
                <a:tc>
                  <a:txBody>
                    <a:bodyPr/>
                    <a:lstStyle/>
                    <a:p>
                      <a:pPr>
                        <a:buNone/>
                      </a:pPr>
                      <a:r>
                        <a:rPr lang="en-EG" sz="2800" dirty="0">
                          <a:effectLst/>
                        </a:rPr>
                        <a:t>Identify the fact table: Sales Transactions</a:t>
                      </a:r>
                    </a:p>
                  </a:txBody>
                  <a:tcPr marL="114300" marR="114300" marT="76200" marB="76200" anchor="ctr"/>
                </a:tc>
                <a:extLst>
                  <a:ext uri="{0D108BD9-81ED-4DB2-BD59-A6C34878D82A}">
                    <a16:rowId xmlns:a16="http://schemas.microsoft.com/office/drawing/2014/main" val="2466013496"/>
                  </a:ext>
                </a:extLst>
              </a:tr>
              <a:tr h="1032307">
                <a:tc>
                  <a:txBody>
                    <a:bodyPr/>
                    <a:lstStyle/>
                    <a:p>
                      <a:pPr algn="ctr">
                        <a:buNone/>
                      </a:pPr>
                      <a:r>
                        <a:rPr lang="en-EG" sz="2800">
                          <a:effectLst/>
                        </a:rPr>
                        <a:t>4</a:t>
                      </a:r>
                    </a:p>
                  </a:txBody>
                  <a:tcPr marL="114300" marR="114300" marT="76200" marB="76200" anchor="ctr"/>
                </a:tc>
                <a:tc>
                  <a:txBody>
                    <a:bodyPr/>
                    <a:lstStyle/>
                    <a:p>
                      <a:pPr>
                        <a:buNone/>
                      </a:pPr>
                      <a:r>
                        <a:rPr lang="en-EG" sz="2800" dirty="0">
                          <a:effectLst/>
                        </a:rPr>
                        <a:t>Identify dimension tables: Customers, Products, Dates</a:t>
                      </a:r>
                    </a:p>
                  </a:txBody>
                  <a:tcPr marL="114300" marR="114300" marT="76200" marB="76200" anchor="ctr"/>
                </a:tc>
                <a:extLst>
                  <a:ext uri="{0D108BD9-81ED-4DB2-BD59-A6C34878D82A}">
                    <a16:rowId xmlns:a16="http://schemas.microsoft.com/office/drawing/2014/main" val="3394729670"/>
                  </a:ext>
                </a:extLst>
              </a:tr>
              <a:tr h="1032307">
                <a:tc>
                  <a:txBody>
                    <a:bodyPr/>
                    <a:lstStyle/>
                    <a:p>
                      <a:pPr algn="ctr">
                        <a:buNone/>
                      </a:pPr>
                      <a:r>
                        <a:rPr lang="en-EG" sz="2800" dirty="0">
                          <a:effectLst/>
                        </a:rPr>
                        <a:t>5</a:t>
                      </a:r>
                    </a:p>
                  </a:txBody>
                  <a:tcPr marL="114300" marR="114300" marT="76200" marB="76200" anchor="ctr"/>
                </a:tc>
                <a:tc>
                  <a:txBody>
                    <a:bodyPr/>
                    <a:lstStyle/>
                    <a:p>
                      <a:pPr>
                        <a:buNone/>
                      </a:pPr>
                      <a:r>
                        <a:rPr lang="en-EG" sz="2800" dirty="0">
                          <a:effectLst/>
                        </a:rPr>
                        <a:t>Create relationships using Customer ID, Product ID, and Date</a:t>
                      </a:r>
                    </a:p>
                  </a:txBody>
                  <a:tcPr marL="114300" marR="114300" marT="76200" marB="76200" anchor="ctr"/>
                </a:tc>
                <a:extLst>
                  <a:ext uri="{0D108BD9-81ED-4DB2-BD59-A6C34878D82A}">
                    <a16:rowId xmlns:a16="http://schemas.microsoft.com/office/drawing/2014/main" val="1078520783"/>
                  </a:ext>
                </a:extLst>
              </a:tr>
              <a:tr h="1032307">
                <a:tc>
                  <a:txBody>
                    <a:bodyPr/>
                    <a:lstStyle/>
                    <a:p>
                      <a:pPr algn="ctr">
                        <a:buNone/>
                      </a:pPr>
                      <a:r>
                        <a:rPr lang="en-EG" sz="2800" dirty="0">
                          <a:effectLst/>
                        </a:rPr>
                        <a:t>6</a:t>
                      </a:r>
                    </a:p>
                  </a:txBody>
                  <a:tcPr marL="114300" marR="114300" marT="76200" marB="76200" anchor="ctr"/>
                </a:tc>
                <a:tc>
                  <a:txBody>
                    <a:bodyPr/>
                    <a:lstStyle/>
                    <a:p>
                      <a:pPr>
                        <a:buNone/>
                      </a:pPr>
                      <a:r>
                        <a:rPr lang="en-EG" sz="2800" dirty="0">
                          <a:effectLst/>
                        </a:rPr>
                        <a:t>Validate the model using simple revenue visuals</a:t>
                      </a:r>
                    </a:p>
                  </a:txBody>
                  <a:tcPr marL="114300" marR="114300" marT="76200" marB="76200" anchor="ctr"/>
                </a:tc>
                <a:extLst>
                  <a:ext uri="{0D108BD9-81ED-4DB2-BD59-A6C34878D82A}">
                    <a16:rowId xmlns:a16="http://schemas.microsoft.com/office/drawing/2014/main" val="1870028354"/>
                  </a:ext>
                </a:extLst>
              </a:tr>
            </a:tbl>
          </a:graphicData>
        </a:graphic>
      </p:graphicFrame>
      <p:sp>
        <p:nvSpPr>
          <p:cNvPr id="12" name="TextBox 11">
            <a:extLst>
              <a:ext uri="{FF2B5EF4-FFF2-40B4-BE49-F238E27FC236}">
                <a16:creationId xmlns:a16="http://schemas.microsoft.com/office/drawing/2014/main" id="{F2C9DAA4-FB55-95B7-A2DC-FAE204100C7B}"/>
              </a:ext>
            </a:extLst>
          </p:cNvPr>
          <p:cNvSpPr txBox="1"/>
          <p:nvPr/>
        </p:nvSpPr>
        <p:spPr>
          <a:xfrm>
            <a:off x="10502513" y="8031515"/>
            <a:ext cx="9144000" cy="954107"/>
          </a:xfrm>
          <a:prstGeom prst="rect">
            <a:avLst/>
          </a:prstGeom>
          <a:noFill/>
        </p:spPr>
        <p:txBody>
          <a:bodyPr wrap="square">
            <a:spAutoFit/>
          </a:bodyPr>
          <a:lstStyle/>
          <a:p>
            <a:pPr>
              <a:buNone/>
            </a:pPr>
            <a:r>
              <a:rPr lang="en-EG" sz="2800" b="1" dirty="0"/>
              <a:t>Expected Output:</a:t>
            </a:r>
            <a:br>
              <a:rPr lang="en-EG" sz="2800" dirty="0"/>
            </a:br>
            <a:r>
              <a:rPr lang="en-EG" sz="2800" dirty="0"/>
              <a:t>A connected sales data model ready for reporting.</a:t>
            </a:r>
          </a:p>
        </p:txBody>
      </p:sp>
      <p:sp>
        <p:nvSpPr>
          <p:cNvPr id="14" name="TextBox 13">
            <a:extLst>
              <a:ext uri="{FF2B5EF4-FFF2-40B4-BE49-F238E27FC236}">
                <a16:creationId xmlns:a16="http://schemas.microsoft.com/office/drawing/2014/main" id="{ED51399F-A88A-D233-3F69-63C4D6A8EB34}"/>
              </a:ext>
            </a:extLst>
          </p:cNvPr>
          <p:cNvSpPr txBox="1"/>
          <p:nvPr/>
        </p:nvSpPr>
        <p:spPr>
          <a:xfrm>
            <a:off x="1655341" y="1815485"/>
            <a:ext cx="7137760" cy="954107"/>
          </a:xfrm>
          <a:prstGeom prst="rect">
            <a:avLst/>
          </a:prstGeom>
          <a:noFill/>
        </p:spPr>
        <p:txBody>
          <a:bodyPr wrap="square">
            <a:spAutoFit/>
          </a:bodyPr>
          <a:lstStyle/>
          <a:p>
            <a:pPr>
              <a:buNone/>
            </a:pPr>
            <a:r>
              <a:rPr lang="en-EG" sz="2800" b="1" dirty="0"/>
              <a:t>Using the modified Sales Performance dataset in this lecture:</a:t>
            </a:r>
            <a:endParaRPr lang="en-EG" sz="2800" dirty="0"/>
          </a:p>
        </p:txBody>
      </p:sp>
    </p:spTree>
    <p:extLst>
      <p:ext uri="{BB962C8B-B14F-4D97-AF65-F5344CB8AC3E}">
        <p14:creationId xmlns:p14="http://schemas.microsoft.com/office/powerpoint/2010/main" val="4248498993"/>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E45537-0A40-D692-972D-4C51D63FBC5B}"/>
            </a:ext>
          </a:extLst>
        </p:cNvPr>
        <p:cNvGrpSpPr/>
        <p:nvPr/>
      </p:nvGrpSpPr>
      <p:grpSpPr>
        <a:xfrm>
          <a:off x="0" y="0"/>
          <a:ext cx="0" cy="0"/>
          <a:chOff x="0" y="0"/>
          <a:chExt cx="0" cy="0"/>
        </a:xfrm>
      </p:grpSpPr>
      <p:sp>
        <p:nvSpPr>
          <p:cNvPr id="18" name="Freeform 2">
            <a:extLst>
              <a:ext uri="{FF2B5EF4-FFF2-40B4-BE49-F238E27FC236}">
                <a16:creationId xmlns:a16="http://schemas.microsoft.com/office/drawing/2014/main" id="{FC0E3FDC-59DD-52CB-C109-51C7E29B5097}"/>
              </a:ext>
            </a:extLst>
          </p:cNvPr>
          <p:cNvSpPr/>
          <p:nvPr/>
        </p:nvSpPr>
        <p:spPr>
          <a:xfrm>
            <a:off x="-38016" y="-61015"/>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EG"/>
          </a:p>
        </p:txBody>
      </p:sp>
      <p:sp>
        <p:nvSpPr>
          <p:cNvPr id="25" name="Rectangle: Rounded Corners 24">
            <a:extLst>
              <a:ext uri="{FF2B5EF4-FFF2-40B4-BE49-F238E27FC236}">
                <a16:creationId xmlns:a16="http://schemas.microsoft.com/office/drawing/2014/main" id="{9CE33BC5-0D06-336F-93CB-5B42228BCD9B}"/>
              </a:ext>
            </a:extLst>
          </p:cNvPr>
          <p:cNvSpPr/>
          <p:nvPr/>
        </p:nvSpPr>
        <p:spPr>
          <a:xfrm>
            <a:off x="925920" y="2528243"/>
            <a:ext cx="16219080" cy="65556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3" name="TextBox 2">
            <a:extLst>
              <a:ext uri="{FF2B5EF4-FFF2-40B4-BE49-F238E27FC236}">
                <a16:creationId xmlns:a16="http://schemas.microsoft.com/office/drawing/2014/main" id="{F9CA532E-56C1-DD08-720C-313225A5CFE4}"/>
              </a:ext>
            </a:extLst>
          </p:cNvPr>
          <p:cNvSpPr txBox="1"/>
          <p:nvPr/>
        </p:nvSpPr>
        <p:spPr>
          <a:xfrm>
            <a:off x="3769725" y="1528604"/>
            <a:ext cx="13104813" cy="738664"/>
          </a:xfrm>
          <a:prstGeom prst="rect">
            <a:avLst/>
          </a:prstGeom>
          <a:noFill/>
        </p:spPr>
        <p:txBody>
          <a:bodyPr wrap="square" rtlCol="0">
            <a:spAutoFit/>
          </a:bodyPr>
          <a:lstStyle/>
          <a:p>
            <a:r>
              <a:rPr lang="en-US" sz="4200" b="1" dirty="0">
                <a:latin typeface="Times New Roman" panose="02020603050405020304" pitchFamily="18" charset="0"/>
                <a:cs typeface="Times New Roman" panose="02020603050405020304" pitchFamily="18" charset="0"/>
              </a:rPr>
              <a:t>Key Points</a:t>
            </a:r>
          </a:p>
        </p:txBody>
      </p:sp>
      <p:sp>
        <p:nvSpPr>
          <p:cNvPr id="5" name="Rectangle 4">
            <a:extLst>
              <a:ext uri="{FF2B5EF4-FFF2-40B4-BE49-F238E27FC236}">
                <a16:creationId xmlns:a16="http://schemas.microsoft.com/office/drawing/2014/main" id="{838D3A40-8E16-2B0A-5EAF-BE1EEA06ACF5}"/>
              </a:ext>
            </a:extLst>
          </p:cNvPr>
          <p:cNvSpPr/>
          <p:nvPr/>
        </p:nvSpPr>
        <p:spPr>
          <a:xfrm>
            <a:off x="1413463" y="1403094"/>
            <a:ext cx="2106686" cy="1749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ea typeface="Roboto Light" panose="02000000000000000000" pitchFamily="2" charset="0"/>
            </a:endParaRPr>
          </a:p>
        </p:txBody>
      </p:sp>
      <p:pic>
        <p:nvPicPr>
          <p:cNvPr id="7" name="Graphic 21">
            <a:extLst>
              <a:ext uri="{FF2B5EF4-FFF2-40B4-BE49-F238E27FC236}">
                <a16:creationId xmlns:a16="http://schemas.microsoft.com/office/drawing/2014/main" id="{273FABC2-749A-CC53-54B9-C523B5FB44F9}"/>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23887"/>
            <a:ext cx="3457712" cy="1614515"/>
          </a:xfrm>
          <a:prstGeom prst="rect">
            <a:avLst/>
          </a:prstGeom>
        </p:spPr>
      </p:pic>
      <p:sp>
        <p:nvSpPr>
          <p:cNvPr id="33" name="TextBox 32">
            <a:extLst>
              <a:ext uri="{FF2B5EF4-FFF2-40B4-BE49-F238E27FC236}">
                <a16:creationId xmlns:a16="http://schemas.microsoft.com/office/drawing/2014/main" id="{8BFD96F1-57A3-6A35-AD5F-82F6CF911864}"/>
              </a:ext>
            </a:extLst>
          </p:cNvPr>
          <p:cNvSpPr txBox="1"/>
          <p:nvPr/>
        </p:nvSpPr>
        <p:spPr>
          <a:xfrm>
            <a:off x="12051066" y="6598136"/>
            <a:ext cx="1325799" cy="461665"/>
          </a:xfrm>
          <a:prstGeom prst="rect">
            <a:avLst/>
          </a:prstGeom>
          <a:noFill/>
        </p:spPr>
        <p:txBody>
          <a:bodyPr wrap="square" rtlCol="0">
            <a:spAutoFit/>
          </a:bodyPr>
          <a:lstStyle/>
          <a:p>
            <a:pPr algn="ctr"/>
            <a:r>
              <a:rPr lang="en-US" sz="2400" dirty="0">
                <a:solidFill>
                  <a:schemeClr val="bg1"/>
                </a:solidFill>
              </a:rPr>
              <a:t>Scope</a:t>
            </a:r>
            <a:endParaRPr lang="ar-SA" sz="2400" dirty="0">
              <a:solidFill>
                <a:schemeClr val="bg1"/>
              </a:solidFill>
            </a:endParaRPr>
          </a:p>
        </p:txBody>
      </p:sp>
      <p:sp>
        <p:nvSpPr>
          <p:cNvPr id="34" name="TextBox 33">
            <a:extLst>
              <a:ext uri="{FF2B5EF4-FFF2-40B4-BE49-F238E27FC236}">
                <a16:creationId xmlns:a16="http://schemas.microsoft.com/office/drawing/2014/main" id="{A7C9E713-5165-0E8D-DF40-037AE8EBA1D1}"/>
              </a:ext>
            </a:extLst>
          </p:cNvPr>
          <p:cNvSpPr txBox="1"/>
          <p:nvPr/>
        </p:nvSpPr>
        <p:spPr>
          <a:xfrm>
            <a:off x="13176923" y="4159702"/>
            <a:ext cx="1325799" cy="461665"/>
          </a:xfrm>
          <a:prstGeom prst="rect">
            <a:avLst/>
          </a:prstGeom>
          <a:noFill/>
        </p:spPr>
        <p:txBody>
          <a:bodyPr wrap="square" rtlCol="0">
            <a:spAutoFit/>
          </a:bodyPr>
          <a:lstStyle/>
          <a:p>
            <a:pPr algn="ctr"/>
            <a:r>
              <a:rPr lang="en-US" sz="2400" dirty="0">
                <a:solidFill>
                  <a:schemeClr val="bg1"/>
                </a:solidFill>
              </a:rPr>
              <a:t>Cost</a:t>
            </a:r>
            <a:endParaRPr lang="ar-SA" sz="2400" dirty="0">
              <a:solidFill>
                <a:schemeClr val="bg1"/>
              </a:solidFill>
            </a:endParaRPr>
          </a:p>
        </p:txBody>
      </p:sp>
      <p:sp>
        <p:nvSpPr>
          <p:cNvPr id="35" name="TextBox 34">
            <a:extLst>
              <a:ext uri="{FF2B5EF4-FFF2-40B4-BE49-F238E27FC236}">
                <a16:creationId xmlns:a16="http://schemas.microsoft.com/office/drawing/2014/main" id="{F82E447F-349B-0A6C-F358-B6BDD483DB71}"/>
              </a:ext>
            </a:extLst>
          </p:cNvPr>
          <p:cNvSpPr txBox="1"/>
          <p:nvPr/>
        </p:nvSpPr>
        <p:spPr>
          <a:xfrm>
            <a:off x="10828104" y="4159702"/>
            <a:ext cx="1325799" cy="461665"/>
          </a:xfrm>
          <a:prstGeom prst="rect">
            <a:avLst/>
          </a:prstGeom>
          <a:noFill/>
        </p:spPr>
        <p:txBody>
          <a:bodyPr wrap="square" rtlCol="0">
            <a:spAutoFit/>
          </a:bodyPr>
          <a:lstStyle/>
          <a:p>
            <a:pPr algn="ctr"/>
            <a:r>
              <a:rPr lang="en-US" sz="2400" dirty="0">
                <a:solidFill>
                  <a:schemeClr val="bg1"/>
                </a:solidFill>
              </a:rPr>
              <a:t>Time</a:t>
            </a:r>
            <a:endParaRPr lang="ar-SA" sz="2400" dirty="0">
              <a:solidFill>
                <a:schemeClr val="bg1"/>
              </a:solidFill>
            </a:endParaRPr>
          </a:p>
        </p:txBody>
      </p:sp>
      <p:graphicFrame>
        <p:nvGraphicFramePr>
          <p:cNvPr id="8" name="Diagram 7">
            <a:extLst>
              <a:ext uri="{FF2B5EF4-FFF2-40B4-BE49-F238E27FC236}">
                <a16:creationId xmlns:a16="http://schemas.microsoft.com/office/drawing/2014/main" id="{B8A9152B-B3A1-AE0B-F91E-F6ED0371E42B}"/>
              </a:ext>
            </a:extLst>
          </p:cNvPr>
          <p:cNvGraphicFramePr/>
          <p:nvPr>
            <p:extLst>
              <p:ext uri="{D42A27DB-BD31-4B8C-83A1-F6EECF244321}">
                <p14:modId xmlns:p14="http://schemas.microsoft.com/office/powerpoint/2010/main" val="3876988805"/>
              </p:ext>
            </p:extLst>
          </p:nvPr>
        </p:nvGraphicFramePr>
        <p:xfrm>
          <a:off x="3769725" y="3022352"/>
          <a:ext cx="12890196" cy="55930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5">
            <a:extLst>
              <a:ext uri="{FF2B5EF4-FFF2-40B4-BE49-F238E27FC236}">
                <a16:creationId xmlns:a16="http://schemas.microsoft.com/office/drawing/2014/main" id="{B4EECAC7-F088-0EB0-869A-552D2CAF9E1A}"/>
              </a:ext>
            </a:extLst>
          </p:cNvPr>
          <p:cNvSpPr txBox="1"/>
          <p:nvPr/>
        </p:nvSpPr>
        <p:spPr>
          <a:xfrm>
            <a:off x="1758820" y="1509684"/>
            <a:ext cx="1607544" cy="409575"/>
          </a:xfrm>
          <a:prstGeom prst="rect">
            <a:avLst/>
          </a:prstGeom>
        </p:spPr>
        <p:txBody>
          <a:bodyPr lIns="0" tIns="0" rIns="0" bIns="0" rtlCol="0" anchor="t">
            <a:spAutoFit/>
          </a:bodyPr>
          <a:lstStyle/>
          <a:p>
            <a:pPr algn="ctr">
              <a:lnSpc>
                <a:spcPts val="3240"/>
              </a:lnSpc>
            </a:pPr>
            <a:r>
              <a:rPr lang="en-US" sz="2700" dirty="0">
                <a:solidFill>
                  <a:srgbClr val="FFFFFF"/>
                </a:solidFill>
                <a:latin typeface="Alexandria"/>
                <a:ea typeface="Alexandria"/>
                <a:cs typeface="Alexandria"/>
                <a:sym typeface="Alexandria"/>
              </a:rPr>
              <a:t>Lecture</a:t>
            </a:r>
          </a:p>
        </p:txBody>
      </p:sp>
      <p:sp>
        <p:nvSpPr>
          <p:cNvPr id="4" name="TextBox 16">
            <a:extLst>
              <a:ext uri="{FF2B5EF4-FFF2-40B4-BE49-F238E27FC236}">
                <a16:creationId xmlns:a16="http://schemas.microsoft.com/office/drawing/2014/main" id="{5755C92A-CA79-E98A-A951-3F63D2EF51BF}"/>
              </a:ext>
            </a:extLst>
          </p:cNvPr>
          <p:cNvSpPr txBox="1"/>
          <p:nvPr/>
        </p:nvSpPr>
        <p:spPr>
          <a:xfrm>
            <a:off x="1841261" y="1897936"/>
            <a:ext cx="1251089" cy="1013098"/>
          </a:xfrm>
          <a:prstGeom prst="rect">
            <a:avLst/>
          </a:prstGeom>
        </p:spPr>
        <p:txBody>
          <a:bodyPr wrap="square" lIns="0" tIns="0" rIns="0" bIns="0" rtlCol="0" anchor="t">
            <a:spAutoFit/>
          </a:bodyPr>
          <a:lstStyle/>
          <a:p>
            <a:pPr algn="ctr">
              <a:lnSpc>
                <a:spcPts val="7920"/>
              </a:lnSpc>
            </a:pPr>
            <a:r>
              <a:rPr lang="en-US" sz="6600" b="1" dirty="0">
                <a:solidFill>
                  <a:srgbClr val="FFFFFF"/>
                </a:solidFill>
                <a:latin typeface="Alexandria Bold"/>
                <a:ea typeface="Alexandria Bold"/>
                <a:cs typeface="Alexandria Bold"/>
                <a:sym typeface="Alexandria Bold"/>
              </a:rPr>
              <a:t>03</a:t>
            </a:r>
          </a:p>
        </p:txBody>
      </p:sp>
      <p:sp>
        <p:nvSpPr>
          <p:cNvPr id="14" name="TextBox 13">
            <a:extLst>
              <a:ext uri="{FF2B5EF4-FFF2-40B4-BE49-F238E27FC236}">
                <a16:creationId xmlns:a16="http://schemas.microsoft.com/office/drawing/2014/main" id="{1DCB4046-AC59-94CD-3E3D-4C83EAEE62E1}"/>
              </a:ext>
            </a:extLst>
          </p:cNvPr>
          <p:cNvSpPr txBox="1"/>
          <p:nvPr/>
        </p:nvSpPr>
        <p:spPr>
          <a:xfrm>
            <a:off x="17399000" y="9886459"/>
            <a:ext cx="812800" cy="369332"/>
          </a:xfrm>
          <a:prstGeom prst="rect">
            <a:avLst/>
          </a:prstGeom>
          <a:noFill/>
        </p:spPr>
        <p:txBody>
          <a:bodyPr wrap="square" rtlCol="0">
            <a:spAutoFit/>
          </a:bodyPr>
          <a:lstStyle/>
          <a:p>
            <a:fld id="{1C176735-8790-2647-8A20-9BF96FB544F7}" type="slidenum">
              <a:rPr lang="en-EG" smtClean="0"/>
              <a:t>39</a:t>
            </a:fld>
            <a:endParaRPr lang="en-EG" dirty="0"/>
          </a:p>
        </p:txBody>
      </p:sp>
    </p:spTree>
    <p:extLst>
      <p:ext uri="{BB962C8B-B14F-4D97-AF65-F5344CB8AC3E}">
        <p14:creationId xmlns:p14="http://schemas.microsoft.com/office/powerpoint/2010/main" val="29868804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4" grpId="0"/>
      <p:bldP spid="35"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0CB3F-82AB-9846-98B0-3C0C5F0B4E8C}"/>
            </a:ext>
          </a:extLst>
        </p:cNvPr>
        <p:cNvGrpSpPr/>
        <p:nvPr/>
      </p:nvGrpSpPr>
      <p:grpSpPr>
        <a:xfrm>
          <a:off x="0" y="0"/>
          <a:ext cx="0" cy="0"/>
          <a:chOff x="0" y="0"/>
          <a:chExt cx="0" cy="0"/>
        </a:xfrm>
      </p:grpSpPr>
      <p:sp>
        <p:nvSpPr>
          <p:cNvPr id="8" name="Freeform 2">
            <a:extLst>
              <a:ext uri="{FF2B5EF4-FFF2-40B4-BE49-F238E27FC236}">
                <a16:creationId xmlns:a16="http://schemas.microsoft.com/office/drawing/2014/main" id="{3ADA17E1-8D0E-547A-20BD-EFB89C60346D}"/>
              </a:ext>
            </a:extLst>
          </p:cNvPr>
          <p:cNvSpPr/>
          <p:nvPr/>
        </p:nvSpPr>
        <p:spPr>
          <a:xfrm>
            <a:off x="-9831" y="478936"/>
            <a:ext cx="18288000" cy="1029394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EG"/>
          </a:p>
        </p:txBody>
      </p:sp>
      <p:sp>
        <p:nvSpPr>
          <p:cNvPr id="2" name="Rectangle 1">
            <a:extLst>
              <a:ext uri="{FF2B5EF4-FFF2-40B4-BE49-F238E27FC236}">
                <a16:creationId xmlns:a16="http://schemas.microsoft.com/office/drawing/2014/main" id="{6753A64E-7F1E-0F6F-576B-65DF327C49C6}"/>
              </a:ext>
            </a:extLst>
          </p:cNvPr>
          <p:cNvSpPr/>
          <p:nvPr/>
        </p:nvSpPr>
        <p:spPr>
          <a:xfrm>
            <a:off x="1700782" y="2096521"/>
            <a:ext cx="7433387" cy="66218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2700" dirty="0"/>
          </a:p>
        </p:txBody>
      </p:sp>
      <p:pic>
        <p:nvPicPr>
          <p:cNvPr id="5" name="Picture Placeholder 4">
            <a:extLst>
              <a:ext uri="{FF2B5EF4-FFF2-40B4-BE49-F238E27FC236}">
                <a16:creationId xmlns:a16="http://schemas.microsoft.com/office/drawing/2014/main" id="{AFC6DB39-F6CC-D554-B478-E2C6FF309CC9}"/>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p:blipFill>
        <p:spPr>
          <a:xfrm>
            <a:off x="9144000" y="2096520"/>
            <a:ext cx="7443219" cy="3743325"/>
          </a:xfrm>
        </p:spPr>
      </p:pic>
      <p:sp>
        <p:nvSpPr>
          <p:cNvPr id="6" name="Rectangle 5">
            <a:extLst>
              <a:ext uri="{FF2B5EF4-FFF2-40B4-BE49-F238E27FC236}">
                <a16:creationId xmlns:a16="http://schemas.microsoft.com/office/drawing/2014/main" id="{C04C0734-5DCF-DA1D-CB01-560DE4B491C9}"/>
              </a:ext>
            </a:extLst>
          </p:cNvPr>
          <p:cNvSpPr/>
          <p:nvPr/>
        </p:nvSpPr>
        <p:spPr>
          <a:xfrm>
            <a:off x="1962447" y="2324230"/>
            <a:ext cx="6878586" cy="2677656"/>
          </a:xfrm>
          <a:prstGeom prst="rect">
            <a:avLst/>
          </a:prstGeom>
        </p:spPr>
        <p:txBody>
          <a:bodyPr wrap="square">
            <a:spAutoFit/>
          </a:bodyPr>
          <a:lstStyle/>
          <a:p>
            <a:pPr lvl="0"/>
            <a:r>
              <a:rPr lang="en-US" sz="4200" b="1" dirty="0">
                <a:latin typeface="Times New Roman" panose="02020603050405020304" pitchFamily="18" charset="0"/>
                <a:ea typeface="Calibri"/>
                <a:cs typeface="Times New Roman" panose="02020603050405020304" pitchFamily="18" charset="0"/>
                <a:sym typeface="Calibri"/>
              </a:rPr>
              <a:t>Lecture 04:</a:t>
            </a:r>
          </a:p>
          <a:p>
            <a:pPr lvl="0"/>
            <a:endParaRPr lang="en-US" sz="4200" b="1" dirty="0">
              <a:latin typeface="Times New Roman" panose="02020603050405020304" pitchFamily="18" charset="0"/>
              <a:ea typeface="Calibri"/>
              <a:cs typeface="Times New Roman" panose="02020603050405020304" pitchFamily="18" charset="0"/>
              <a:sym typeface="Calibri"/>
            </a:endParaRPr>
          </a:p>
          <a:p>
            <a:pPr marL="428625" indent="-428625">
              <a:buFont typeface="Arial" panose="020B0604020202020204" pitchFamily="34" charset="0"/>
              <a:buChar char="•"/>
            </a:pPr>
            <a:r>
              <a:rPr lang="en-US" sz="4200" dirty="0">
                <a:latin typeface="Times New Roman" panose="02020603050405020304" pitchFamily="18" charset="0"/>
                <a:ea typeface="Calibri"/>
                <a:cs typeface="Times New Roman" panose="02020603050405020304" pitchFamily="18" charset="0"/>
                <a:sym typeface="Calibri"/>
              </a:rPr>
              <a:t>Creating Powerful Visualizations</a:t>
            </a:r>
          </a:p>
        </p:txBody>
      </p:sp>
      <p:sp>
        <p:nvSpPr>
          <p:cNvPr id="17" name="TextBox 16">
            <a:extLst>
              <a:ext uri="{FF2B5EF4-FFF2-40B4-BE49-F238E27FC236}">
                <a16:creationId xmlns:a16="http://schemas.microsoft.com/office/drawing/2014/main" id="{408C79ED-7BDB-1C83-21D0-08F5BD33B8BE}"/>
              </a:ext>
            </a:extLst>
          </p:cNvPr>
          <p:cNvSpPr txBox="1"/>
          <p:nvPr/>
        </p:nvSpPr>
        <p:spPr>
          <a:xfrm>
            <a:off x="10416372" y="5995127"/>
            <a:ext cx="6170847" cy="738664"/>
          </a:xfrm>
          <a:prstGeom prst="rect">
            <a:avLst/>
          </a:prstGeom>
          <a:noFill/>
        </p:spPr>
        <p:txBody>
          <a:bodyPr wrap="square" rtlCol="0">
            <a:spAutoFit/>
          </a:bodyPr>
          <a:lstStyle/>
          <a:p>
            <a:r>
              <a:rPr lang="en-US" sz="4200" b="1" dirty="0">
                <a:solidFill>
                  <a:srgbClr val="00B0F0"/>
                </a:solidFill>
                <a:latin typeface="Times New Roman" panose="02020603050405020304" pitchFamily="18" charset="0"/>
                <a:cs typeface="Times New Roman" panose="02020603050405020304" pitchFamily="18" charset="0"/>
              </a:rPr>
              <a:t>Next Lecture</a:t>
            </a:r>
          </a:p>
        </p:txBody>
      </p:sp>
      <p:sp>
        <p:nvSpPr>
          <p:cNvPr id="10" name="Google Shape;163;p5">
            <a:extLst>
              <a:ext uri="{FF2B5EF4-FFF2-40B4-BE49-F238E27FC236}">
                <a16:creationId xmlns:a16="http://schemas.microsoft.com/office/drawing/2014/main" id="{9FA908C4-DA9D-02C5-50F5-48FF352C148C}"/>
              </a:ext>
            </a:extLst>
          </p:cNvPr>
          <p:cNvSpPr/>
          <p:nvPr/>
        </p:nvSpPr>
        <p:spPr>
          <a:xfrm>
            <a:off x="8006720" y="4977930"/>
            <a:ext cx="2106686" cy="17490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a:endParaRPr sz="2700" dirty="0">
              <a:solidFill>
                <a:schemeClr val="lt1"/>
              </a:solidFill>
              <a:latin typeface="Calibri"/>
              <a:ea typeface="Calibri"/>
              <a:cs typeface="Calibri"/>
              <a:sym typeface="Calibri"/>
            </a:endParaRPr>
          </a:p>
        </p:txBody>
      </p:sp>
      <p:pic>
        <p:nvPicPr>
          <p:cNvPr id="3" name="Graphic 21">
            <a:extLst>
              <a:ext uri="{FF2B5EF4-FFF2-40B4-BE49-F238E27FC236}">
                <a16:creationId xmlns:a16="http://schemas.microsoft.com/office/drawing/2014/main" id="{D9E72A25-7B0C-156F-1D36-F5A38745C3A3}"/>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518276" y="23887"/>
            <a:ext cx="3457712" cy="1614515"/>
          </a:xfrm>
          <a:prstGeom prst="rect">
            <a:avLst/>
          </a:prstGeom>
        </p:spPr>
      </p:pic>
      <p:sp>
        <p:nvSpPr>
          <p:cNvPr id="4" name="TextBox 8">
            <a:extLst>
              <a:ext uri="{FF2B5EF4-FFF2-40B4-BE49-F238E27FC236}">
                <a16:creationId xmlns:a16="http://schemas.microsoft.com/office/drawing/2014/main" id="{7CD4B1CB-07B7-55A6-5AF2-163F6B4DA3D5}"/>
              </a:ext>
            </a:extLst>
          </p:cNvPr>
          <p:cNvSpPr txBox="1"/>
          <p:nvPr/>
        </p:nvSpPr>
        <p:spPr>
          <a:xfrm>
            <a:off x="8244750" y="5215540"/>
            <a:ext cx="1607544" cy="410369"/>
          </a:xfrm>
          <a:prstGeom prst="rect">
            <a:avLst/>
          </a:prstGeom>
        </p:spPr>
        <p:txBody>
          <a:bodyPr lIns="0" tIns="0" rIns="0" bIns="0" rtlCol="0" anchor="t">
            <a:spAutoFit/>
          </a:bodyPr>
          <a:lstStyle/>
          <a:p>
            <a:pPr algn="ctr">
              <a:lnSpc>
                <a:spcPts val="3240"/>
              </a:lnSpc>
            </a:pPr>
            <a:r>
              <a:rPr lang="en-US" sz="2700" dirty="0">
                <a:solidFill>
                  <a:srgbClr val="FFFFFF"/>
                </a:solidFill>
                <a:latin typeface="Alexandria"/>
                <a:ea typeface="Alexandria"/>
                <a:cs typeface="Alexandria"/>
                <a:sym typeface="Alexandria"/>
              </a:rPr>
              <a:t>Lecture</a:t>
            </a:r>
          </a:p>
        </p:txBody>
      </p:sp>
      <p:sp>
        <p:nvSpPr>
          <p:cNvPr id="7" name="TextBox 9">
            <a:extLst>
              <a:ext uri="{FF2B5EF4-FFF2-40B4-BE49-F238E27FC236}">
                <a16:creationId xmlns:a16="http://schemas.microsoft.com/office/drawing/2014/main" id="{1F34476D-4AD7-4FEB-CA28-F517C79E710E}"/>
              </a:ext>
            </a:extLst>
          </p:cNvPr>
          <p:cNvSpPr txBox="1"/>
          <p:nvPr/>
        </p:nvSpPr>
        <p:spPr>
          <a:xfrm>
            <a:off x="8335313" y="5589739"/>
            <a:ext cx="1393109" cy="1013098"/>
          </a:xfrm>
          <a:prstGeom prst="rect">
            <a:avLst/>
          </a:prstGeom>
        </p:spPr>
        <p:txBody>
          <a:bodyPr lIns="0" tIns="0" rIns="0" bIns="0" rtlCol="0" anchor="t">
            <a:spAutoFit/>
          </a:bodyPr>
          <a:lstStyle/>
          <a:p>
            <a:pPr algn="ctr">
              <a:lnSpc>
                <a:spcPts val="7920"/>
              </a:lnSpc>
            </a:pPr>
            <a:r>
              <a:rPr lang="en-US" sz="6600" b="1" dirty="0">
                <a:solidFill>
                  <a:srgbClr val="FFFFFF"/>
                </a:solidFill>
                <a:latin typeface="Alexandria Bold"/>
                <a:ea typeface="Alexandria Bold"/>
                <a:cs typeface="Alexandria Bold"/>
                <a:sym typeface="Alexandria Bold"/>
              </a:rPr>
              <a:t>02</a:t>
            </a:r>
          </a:p>
        </p:txBody>
      </p:sp>
      <p:sp>
        <p:nvSpPr>
          <p:cNvPr id="13" name="TextBox 12">
            <a:extLst>
              <a:ext uri="{FF2B5EF4-FFF2-40B4-BE49-F238E27FC236}">
                <a16:creationId xmlns:a16="http://schemas.microsoft.com/office/drawing/2014/main" id="{E0C827CC-AA01-FF9C-26FE-82A9B11855B5}"/>
              </a:ext>
            </a:extLst>
          </p:cNvPr>
          <p:cNvSpPr txBox="1"/>
          <p:nvPr/>
        </p:nvSpPr>
        <p:spPr>
          <a:xfrm>
            <a:off x="4590288" y="4954262"/>
            <a:ext cx="9180576" cy="369332"/>
          </a:xfrm>
          <a:prstGeom prst="rect">
            <a:avLst/>
          </a:prstGeom>
          <a:noFill/>
        </p:spPr>
        <p:txBody>
          <a:bodyPr wrap="square">
            <a:spAutoFit/>
          </a:bodyPr>
          <a:lstStyle/>
          <a:p>
            <a:endParaRPr lang="en-EG" dirty="0"/>
          </a:p>
        </p:txBody>
      </p:sp>
      <p:sp>
        <p:nvSpPr>
          <p:cNvPr id="16" name="TextBox 15">
            <a:extLst>
              <a:ext uri="{FF2B5EF4-FFF2-40B4-BE49-F238E27FC236}">
                <a16:creationId xmlns:a16="http://schemas.microsoft.com/office/drawing/2014/main" id="{456FEEF1-FCCF-78E1-1BDB-DBF6CB331D1A}"/>
              </a:ext>
            </a:extLst>
          </p:cNvPr>
          <p:cNvSpPr txBox="1"/>
          <p:nvPr/>
        </p:nvSpPr>
        <p:spPr>
          <a:xfrm>
            <a:off x="17391788" y="10296600"/>
            <a:ext cx="812800" cy="369332"/>
          </a:xfrm>
          <a:prstGeom prst="rect">
            <a:avLst/>
          </a:prstGeom>
          <a:noFill/>
        </p:spPr>
        <p:txBody>
          <a:bodyPr wrap="square" rtlCol="0">
            <a:spAutoFit/>
          </a:bodyPr>
          <a:lstStyle/>
          <a:p>
            <a:fld id="{1C176735-8790-2647-8A20-9BF96FB544F7}" type="slidenum">
              <a:rPr lang="en-EG" smtClean="0"/>
              <a:t>40</a:t>
            </a:fld>
            <a:endParaRPr lang="en-EG" dirty="0"/>
          </a:p>
        </p:txBody>
      </p:sp>
    </p:spTree>
    <p:extLst>
      <p:ext uri="{BB962C8B-B14F-4D97-AF65-F5344CB8AC3E}">
        <p14:creationId xmlns:p14="http://schemas.microsoft.com/office/powerpoint/2010/main" val="2346623831"/>
      </p:ext>
    </p:extLst>
  </p:cSld>
  <p:clrMapOvr>
    <a:masterClrMapping/>
  </p:clrMapOvr>
  <p:transition spd="slow">
    <p:comb/>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81F2D6-6264-859D-9F69-785E9F412A9D}"/>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83FD561F-A51D-5170-0218-26BB797422CF}"/>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10668"/>
            <a:ext cx="18288000" cy="10265664"/>
          </a:xfrm>
          <a:prstGeom prst="rect">
            <a:avLst/>
          </a:prstGeom>
        </p:spPr>
      </p:pic>
      <p:sp>
        <p:nvSpPr>
          <p:cNvPr id="2" name="Right Triangle 1">
            <a:extLst>
              <a:ext uri="{FF2B5EF4-FFF2-40B4-BE49-F238E27FC236}">
                <a16:creationId xmlns:a16="http://schemas.microsoft.com/office/drawing/2014/main" id="{27DEC3A7-895C-7DAC-D55B-E1948384D618}"/>
              </a:ext>
            </a:extLst>
          </p:cNvPr>
          <p:cNvSpPr/>
          <p:nvPr/>
        </p:nvSpPr>
        <p:spPr>
          <a:xfrm flipH="1">
            <a:off x="9768968" y="4729654"/>
            <a:ext cx="8519033" cy="555734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2700" dirty="0"/>
          </a:p>
        </p:txBody>
      </p:sp>
      <p:sp>
        <p:nvSpPr>
          <p:cNvPr id="10" name="TextBox 9">
            <a:extLst>
              <a:ext uri="{FF2B5EF4-FFF2-40B4-BE49-F238E27FC236}">
                <a16:creationId xmlns:a16="http://schemas.microsoft.com/office/drawing/2014/main" id="{908E1D73-2331-7EE2-D8DF-C9F6FE19E189}"/>
              </a:ext>
            </a:extLst>
          </p:cNvPr>
          <p:cNvSpPr txBox="1"/>
          <p:nvPr/>
        </p:nvSpPr>
        <p:spPr>
          <a:xfrm>
            <a:off x="873010" y="8560613"/>
            <a:ext cx="6786848" cy="1338828"/>
          </a:xfrm>
          <a:prstGeom prst="rect">
            <a:avLst/>
          </a:prstGeom>
          <a:noFill/>
        </p:spPr>
        <p:txBody>
          <a:bodyPr wrap="square" rtlCol="0">
            <a:spAutoFit/>
          </a:bodyPr>
          <a:lstStyle/>
          <a:p>
            <a:r>
              <a:rPr lang="en-US" sz="81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2457897C-F4A6-8687-6A2D-BF49B9C0371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4364270" y="9253110"/>
            <a:ext cx="3418899" cy="576078"/>
          </a:xfrm>
          <a:prstGeom prst="rect">
            <a:avLst/>
          </a:prstGeom>
        </p:spPr>
      </p:pic>
      <p:sp>
        <p:nvSpPr>
          <p:cNvPr id="14" name="Parallelogram 13">
            <a:extLst>
              <a:ext uri="{FF2B5EF4-FFF2-40B4-BE49-F238E27FC236}">
                <a16:creationId xmlns:a16="http://schemas.microsoft.com/office/drawing/2014/main" id="{5776EAA8-7242-40B4-5764-58BD819E5E0A}"/>
              </a:ext>
            </a:extLst>
          </p:cNvPr>
          <p:cNvSpPr/>
          <p:nvPr/>
        </p:nvSpPr>
        <p:spPr>
          <a:xfrm rot="16200000" flipV="1">
            <a:off x="-3088416" y="6602121"/>
            <a:ext cx="5702238" cy="1646184"/>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2700" dirty="0">
              <a:solidFill>
                <a:srgbClr val="669BBC"/>
              </a:solidFill>
            </a:endParaRPr>
          </a:p>
        </p:txBody>
      </p:sp>
      <p:pic>
        <p:nvPicPr>
          <p:cNvPr id="22" name="Graphic 21">
            <a:extLst>
              <a:ext uri="{FF2B5EF4-FFF2-40B4-BE49-F238E27FC236}">
                <a16:creationId xmlns:a16="http://schemas.microsoft.com/office/drawing/2014/main" id="{1DED5CD3-7014-D6BE-EAF6-63A3F7728399}"/>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4138715" y="304800"/>
            <a:ext cx="3870009" cy="1807029"/>
          </a:xfrm>
          <a:prstGeom prst="rect">
            <a:avLst/>
          </a:prstGeom>
        </p:spPr>
      </p:pic>
      <p:sp>
        <p:nvSpPr>
          <p:cNvPr id="4" name="TextBox 3">
            <a:extLst>
              <a:ext uri="{FF2B5EF4-FFF2-40B4-BE49-F238E27FC236}">
                <a16:creationId xmlns:a16="http://schemas.microsoft.com/office/drawing/2014/main" id="{DEAA1D60-E426-7261-9DA3-D79F827FE207}"/>
              </a:ext>
            </a:extLst>
          </p:cNvPr>
          <p:cNvSpPr txBox="1"/>
          <p:nvPr/>
        </p:nvSpPr>
        <p:spPr>
          <a:xfrm>
            <a:off x="3776472" y="5063990"/>
            <a:ext cx="9674352" cy="369332"/>
          </a:xfrm>
          <a:prstGeom prst="rect">
            <a:avLst/>
          </a:prstGeom>
          <a:noFill/>
        </p:spPr>
        <p:txBody>
          <a:bodyPr wrap="square">
            <a:spAutoFit/>
          </a:bodyPr>
          <a:lstStyle/>
          <a:p>
            <a:endParaRPr lang="en-EG" dirty="0"/>
          </a:p>
        </p:txBody>
      </p:sp>
    </p:spTree>
    <p:extLst>
      <p:ext uri="{BB962C8B-B14F-4D97-AF65-F5344CB8AC3E}">
        <p14:creationId xmlns:p14="http://schemas.microsoft.com/office/powerpoint/2010/main" val="256195201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50.5|42.8"/>
</p:tagLst>
</file>

<file path=ppt/tags/tag2.xml><?xml version="1.0" encoding="utf-8"?>
<p:tagLst xmlns:a="http://schemas.openxmlformats.org/drawingml/2006/main" xmlns:r="http://schemas.openxmlformats.org/officeDocument/2006/relationships" xmlns:p="http://schemas.openxmlformats.org/presentationml/2006/main">
  <p:tag name="TIMING" val="|50.5|42.8"/>
</p:tagLst>
</file>

<file path=ppt/tags/tag3.xml><?xml version="1.0" encoding="utf-8"?>
<p:tagLst xmlns:a="http://schemas.openxmlformats.org/drawingml/2006/main" xmlns:r="http://schemas.openxmlformats.org/officeDocument/2006/relationships" xmlns:p="http://schemas.openxmlformats.org/presentationml/2006/main">
  <p:tag name="TIMING" val="|50.5|42.8"/>
</p:tagLst>
</file>

<file path=ppt/tags/tag4.xml><?xml version="1.0" encoding="utf-8"?>
<p:tagLst xmlns:a="http://schemas.openxmlformats.org/drawingml/2006/main" xmlns:r="http://schemas.openxmlformats.org/officeDocument/2006/relationships" xmlns:p="http://schemas.openxmlformats.org/presentationml/2006/main">
  <p:tag name="TIMING" val="|50.5|42.8"/>
</p:tagLst>
</file>

<file path=ppt/tags/tag5.xml><?xml version="1.0" encoding="utf-8"?>
<p:tagLst xmlns:a="http://schemas.openxmlformats.org/drawingml/2006/main" xmlns:r="http://schemas.openxmlformats.org/officeDocument/2006/relationships" xmlns:p="http://schemas.openxmlformats.org/presentationml/2006/main">
  <p:tag name="TIMING" val="|50.5|42.8"/>
</p:tagLst>
</file>

<file path=ppt/tags/tag6.xml><?xml version="1.0" encoding="utf-8"?>
<p:tagLst xmlns:a="http://schemas.openxmlformats.org/drawingml/2006/main" xmlns:r="http://schemas.openxmlformats.org/officeDocument/2006/relationships" xmlns:p="http://schemas.openxmlformats.org/presentationml/2006/main">
  <p:tag name="TIMING" val="|50.5|42.8"/>
</p:tagLst>
</file>

<file path=ppt/tags/tag7.xml><?xml version="1.0" encoding="utf-8"?>
<p:tagLst xmlns:a="http://schemas.openxmlformats.org/drawingml/2006/main" xmlns:r="http://schemas.openxmlformats.org/officeDocument/2006/relationships" xmlns:p="http://schemas.openxmlformats.org/presentationml/2006/main">
  <p:tag name="TIMING" val="|50.5|42.8"/>
</p:tagLst>
</file>

<file path=ppt/tags/tag8.xml><?xml version="1.0" encoding="utf-8"?>
<p:tagLst xmlns:a="http://schemas.openxmlformats.org/drawingml/2006/main" xmlns:r="http://schemas.openxmlformats.org/officeDocument/2006/relationships" xmlns:p="http://schemas.openxmlformats.org/presentationml/2006/main">
  <p:tag name="TIMING" val="|50.5|42.8"/>
</p:tagLst>
</file>

<file path=ppt/tags/tag9.xml><?xml version="1.0" encoding="utf-8"?>
<p:tagLst xmlns:a="http://schemas.openxmlformats.org/drawingml/2006/main" xmlns:r="http://schemas.openxmlformats.org/officeDocument/2006/relationships" xmlns:p="http://schemas.openxmlformats.org/presentationml/2006/main">
  <p:tag name="TIMING" val="|50.5|42.8"/>
</p:tagLst>
</file>

<file path=ppt/tags/tag10.xml><?xml version="1.0" encoding="utf-8"?>
<p:tagLst xmlns:a="http://schemas.openxmlformats.org/drawingml/2006/main" xmlns:r="http://schemas.openxmlformats.org/officeDocument/2006/relationships" xmlns:p="http://schemas.openxmlformats.org/presentationml/2006/main">
  <p:tag name="TIMING" val="|50.5|42.8"/>
</p:tagLst>
</file>

<file path=ppt/tags/tag11.xml><?xml version="1.0" encoding="utf-8"?>
<p:tagLst xmlns:a="http://schemas.openxmlformats.org/drawingml/2006/main" xmlns:r="http://schemas.openxmlformats.org/officeDocument/2006/relationships" xmlns:p="http://schemas.openxmlformats.org/presentationml/2006/main">
  <p:tag name="TIMING" val="|50.5|42.8"/>
</p:tagLst>
</file>

<file path=ppt/tags/tag12.xml><?xml version="1.0" encoding="utf-8"?>
<p:tagLst xmlns:a="http://schemas.openxmlformats.org/drawingml/2006/main" xmlns:r="http://schemas.openxmlformats.org/officeDocument/2006/relationships" xmlns:p="http://schemas.openxmlformats.org/presentationml/2006/main">
  <p:tag name="TIMING" val="|50.5|42.8"/>
</p:tagLst>
</file>

<file path=ppt/tags/tag13.xml><?xml version="1.0" encoding="utf-8"?>
<p:tagLst xmlns:a="http://schemas.openxmlformats.org/drawingml/2006/main" xmlns:r="http://schemas.openxmlformats.org/officeDocument/2006/relationships" xmlns:p="http://schemas.openxmlformats.org/presentationml/2006/main">
  <p:tag name="TIMING" val="|50.5|42.8"/>
</p:tagLst>
</file>

<file path=ppt/tags/tag14.xml><?xml version="1.0" encoding="utf-8"?>
<p:tagLst xmlns:a="http://schemas.openxmlformats.org/drawingml/2006/main" xmlns:r="http://schemas.openxmlformats.org/officeDocument/2006/relationships" xmlns:p="http://schemas.openxmlformats.org/presentationml/2006/main">
  <p:tag name="TIMING" val="|50.5|42.8"/>
</p:tagLst>
</file>

<file path=ppt/tags/tag15.xml><?xml version="1.0" encoding="utf-8"?>
<p:tagLst xmlns:a="http://schemas.openxmlformats.org/drawingml/2006/main" xmlns:r="http://schemas.openxmlformats.org/officeDocument/2006/relationships" xmlns:p="http://schemas.openxmlformats.org/presentationml/2006/main">
  <p:tag name="TIMING" val="|50.5|42.8"/>
</p:tagLst>
</file>

<file path=ppt/tags/tag16.xml><?xml version="1.0" encoding="utf-8"?>
<p:tagLst xmlns:a="http://schemas.openxmlformats.org/drawingml/2006/main" xmlns:r="http://schemas.openxmlformats.org/officeDocument/2006/relationships" xmlns:p="http://schemas.openxmlformats.org/presentationml/2006/main">
  <p:tag name="TIMING" val="|50.5|42.8"/>
</p:tagLst>
</file>

<file path=ppt/tags/tag17.xml><?xml version="1.0" encoding="utf-8"?>
<p:tagLst xmlns:a="http://schemas.openxmlformats.org/drawingml/2006/main" xmlns:r="http://schemas.openxmlformats.org/officeDocument/2006/relationships" xmlns:p="http://schemas.openxmlformats.org/presentationml/2006/main">
  <p:tag name="TIMING" val="|50.5|42.8"/>
</p:tagLst>
</file>

<file path=ppt/tags/tag18.xml><?xml version="1.0" encoding="utf-8"?>
<p:tagLst xmlns:a="http://schemas.openxmlformats.org/drawingml/2006/main" xmlns:r="http://schemas.openxmlformats.org/officeDocument/2006/relationships" xmlns:p="http://schemas.openxmlformats.org/presentationml/2006/main">
  <p:tag name="TIMING" val="|50.5|42.8"/>
</p:tagLst>
</file>

<file path=ppt/tags/tag19.xml><?xml version="1.0" encoding="utf-8"?>
<p:tagLst xmlns:a="http://schemas.openxmlformats.org/drawingml/2006/main" xmlns:r="http://schemas.openxmlformats.org/officeDocument/2006/relationships" xmlns:p="http://schemas.openxmlformats.org/presentationml/2006/main">
  <p:tag name="TIMING" val="|50.5|42.8"/>
</p:tagLst>
</file>

<file path=ppt/tags/tag20.xml><?xml version="1.0" encoding="utf-8"?>
<p:tagLst xmlns:a="http://schemas.openxmlformats.org/drawingml/2006/main" xmlns:r="http://schemas.openxmlformats.org/officeDocument/2006/relationships" xmlns:p="http://schemas.openxmlformats.org/presentationml/2006/main">
  <p:tag name="TIMING" val="|50.5|42.8"/>
</p:tagLst>
</file>

<file path=ppt/tags/tag21.xml><?xml version="1.0" encoding="utf-8"?>
<p:tagLst xmlns:a="http://schemas.openxmlformats.org/drawingml/2006/main" xmlns:r="http://schemas.openxmlformats.org/officeDocument/2006/relationships" xmlns:p="http://schemas.openxmlformats.org/presentationml/2006/main">
  <p:tag name="TIMING" val="|50.5|42.8"/>
</p:tagLst>
</file>

<file path=ppt/tags/tag22.xml><?xml version="1.0" encoding="utf-8"?>
<p:tagLst xmlns:a="http://schemas.openxmlformats.org/drawingml/2006/main" xmlns:r="http://schemas.openxmlformats.org/officeDocument/2006/relationships" xmlns:p="http://schemas.openxmlformats.org/presentationml/2006/main">
  <p:tag name="TIMING" val="|50.5|42.8"/>
</p:tagLst>
</file>

<file path=ppt/tags/tag23.xml><?xml version="1.0" encoding="utf-8"?>
<p:tagLst xmlns:a="http://schemas.openxmlformats.org/drawingml/2006/main" xmlns:r="http://schemas.openxmlformats.org/officeDocument/2006/relationships" xmlns:p="http://schemas.openxmlformats.org/presentationml/2006/main">
  <p:tag name="TIMING" val="|50.5|42.8"/>
</p:tagLst>
</file>

<file path=ppt/tags/tag24.xml><?xml version="1.0" encoding="utf-8"?>
<p:tagLst xmlns:a="http://schemas.openxmlformats.org/drawingml/2006/main" xmlns:r="http://schemas.openxmlformats.org/officeDocument/2006/relationships" xmlns:p="http://schemas.openxmlformats.org/presentationml/2006/main">
  <p:tag name="TIMING" val="|50.5|42.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17F3C85-8677-42E3-80C0-66767984EB05}"/>
</file>

<file path=customXml/itemProps2.xml><?xml version="1.0" encoding="utf-8"?>
<ds:datastoreItem xmlns:ds="http://schemas.openxmlformats.org/officeDocument/2006/customXml" ds:itemID="{87F14BDB-6BE9-4247-B788-66B01E22BC44}"/>
</file>

<file path=customXml/itemProps3.xml><?xml version="1.0" encoding="utf-8"?>
<ds:datastoreItem xmlns:ds="http://schemas.openxmlformats.org/officeDocument/2006/customXml" ds:itemID="{D220682C-3CA8-4FAD-B667-D44FC61E66C6}"/>
</file>

<file path=docProps/app.xml><?xml version="1.0" encoding="utf-8"?>
<Properties xmlns="http://schemas.openxmlformats.org/officeDocument/2006/extended-properties" xmlns:vt="http://schemas.openxmlformats.org/officeDocument/2006/docPropsVTypes">
  <TotalTime>11269</TotalTime>
  <Words>2612</Words>
  <Application>Microsoft Macintosh PowerPoint</Application>
  <PresentationFormat>Custom</PresentationFormat>
  <Paragraphs>590</Paragraphs>
  <Slides>41</Slides>
  <Notes>30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41</vt:i4>
      </vt:variant>
    </vt:vector>
  </HeadingPairs>
  <TitlesOfParts>
    <vt:vector size="51" baseType="lpstr">
      <vt:lpstr>Alexandria Bold</vt:lpstr>
      <vt:lpstr>Times New Roman Bold</vt:lpstr>
      <vt:lpstr>Tajawal</vt:lpstr>
      <vt:lpstr>Calibri</vt:lpstr>
      <vt:lpstr>Times New Roman</vt:lpstr>
      <vt:lpstr>Poppins Bold</vt:lpstr>
      <vt:lpstr>Alexandria</vt:lpstr>
      <vt:lpstr>Arial</vt:lpstr>
      <vt:lpstr>Roboto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PowerBI Lecture 1</dc:title>
  <cp:lastModifiedBy>Teams Training</cp:lastModifiedBy>
  <cp:revision>4</cp:revision>
  <dcterms:created xsi:type="dcterms:W3CDTF">2006-08-16T00:00:00Z</dcterms:created>
  <dcterms:modified xsi:type="dcterms:W3CDTF">2026-06-19T10:31:51Z</dcterms:modified>
  <dc:identifier>DAHLCHaYTg4</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