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14" r:id="rId31"/>
    <p:sldId id="512" r:id="rId32"/>
    <p:sldId id="513" r:id="rId33"/>
    <p:sldId id="511" r:id="rId34"/>
    <p:sldId id="510" r:id="rId35"/>
    <p:sldId id="509" r:id="rId36"/>
    <p:sldId id="515" r:id="rId37"/>
    <p:sldId id="50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504"/>
            <p14:sldId id="505"/>
            <p14:sldId id="506"/>
            <p14:sldId id="507"/>
            <p14:sldId id="514"/>
            <p14:sldId id="512"/>
            <p14:sldId id="513"/>
            <p14:sldId id="511"/>
            <p14:sldId id="510"/>
            <p14:sldId id="509"/>
            <p14:sldId id="515"/>
            <p14:sldId id="5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79551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www.simplypsychology.org/variables.html" TargetMode="External"/><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hyperlink" Target="https://www.simplypsychology.org/what-is-a-hypotheses.html" TargetMode="External"/><Relationship Id="rId4" Type="http://schemas.openxmlformats.org/officeDocument/2006/relationships/hyperlink" Target="https://www.simplypsychology.org/controlled-experiment.html"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8090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SA" sz="2800" b="1" dirty="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9DD74D90-82E2-63C0-4DBA-AF897C72ACE7}"/>
              </a:ext>
            </a:extLst>
          </p:cNvPr>
          <p:cNvSpPr txBox="1"/>
          <p:nvPr/>
        </p:nvSpPr>
        <p:spPr>
          <a:xfrm>
            <a:off x="359141" y="2424037"/>
            <a:ext cx="5704831"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Methodology</a:t>
            </a:r>
          </a:p>
        </p:txBody>
      </p:sp>
    </p:spTree>
  </p:cSld>
  <p:clrMapOvr>
    <a:masterClrMapping/>
  </p:clrMapOvr>
  <mc:AlternateContent xmlns:mc="http://schemas.openxmlformats.org/markup-compatibility/2006" xmlns:p14="http://schemas.microsoft.com/office/powerpoint/2010/main">
    <mc:Choice Requires="p14">
      <p:transition spd="slow" p14:dur="2000" advTm="65158"/>
    </mc:Choice>
    <mc:Fallback xmlns="">
      <p:transition spd="slow" advTm="651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D6DC434E-D685-30EB-FE15-95985BFE6443}"/>
              </a:ext>
            </a:extLst>
          </p:cNvPr>
          <p:cNvSpPr txBox="1"/>
          <p:nvPr/>
        </p:nvSpPr>
        <p:spPr>
          <a:xfrm>
            <a:off x="2116213" y="1560027"/>
            <a:ext cx="7308851" cy="4315027"/>
          </a:xfrm>
          <a:prstGeom prst="rect">
            <a:avLst/>
          </a:prstGeom>
          <a:noFill/>
        </p:spPr>
        <p:txBody>
          <a:bodyPr wrap="square">
            <a:spAutoFit/>
          </a:bodyPr>
          <a:lstStyle/>
          <a:p>
            <a:pPr marL="342900" indent="-342900">
              <a:lnSpc>
                <a:spcPct val="200000"/>
              </a:lnSpc>
              <a:buFontTx/>
              <a:buChar char="-"/>
            </a:pPr>
            <a:r>
              <a:rPr lang="en-US" sz="2000" b="1" dirty="0"/>
              <a:t>Research method concept</a:t>
            </a:r>
          </a:p>
          <a:p>
            <a:pPr marL="342900" indent="-342900">
              <a:lnSpc>
                <a:spcPct val="200000"/>
              </a:lnSpc>
              <a:buFontTx/>
              <a:buChar char="-"/>
            </a:pPr>
            <a:r>
              <a:rPr lang="en-US" sz="2000" b="1" dirty="0"/>
              <a:t>Types of research methods</a:t>
            </a:r>
          </a:p>
          <a:p>
            <a:pPr marL="457200" indent="-457200">
              <a:lnSpc>
                <a:spcPct val="200000"/>
              </a:lnSpc>
              <a:buFont typeface="+mj-lt"/>
              <a:buAutoNum type="arabicPeriod"/>
            </a:pPr>
            <a:r>
              <a:rPr lang="en-US" sz="2000" dirty="0"/>
              <a:t>Inductive Method</a:t>
            </a:r>
          </a:p>
          <a:p>
            <a:pPr marL="457200" indent="-457200">
              <a:lnSpc>
                <a:spcPct val="200000"/>
              </a:lnSpc>
              <a:buFont typeface="+mj-lt"/>
              <a:buAutoNum type="arabicPeriod"/>
            </a:pPr>
            <a:r>
              <a:rPr lang="en-US" sz="2000" dirty="0"/>
              <a:t>Deductive Method</a:t>
            </a:r>
          </a:p>
          <a:p>
            <a:pPr marL="457200" indent="-457200">
              <a:lnSpc>
                <a:spcPct val="200000"/>
              </a:lnSpc>
              <a:buFont typeface="+mj-lt"/>
              <a:buAutoNum type="arabicPeriod"/>
            </a:pPr>
            <a:r>
              <a:rPr lang="en-US" sz="2000" dirty="0"/>
              <a:t>Historical Method</a:t>
            </a:r>
          </a:p>
          <a:p>
            <a:pPr marL="457200" indent="-457200">
              <a:lnSpc>
                <a:spcPct val="200000"/>
              </a:lnSpc>
              <a:buFont typeface="+mj-lt"/>
              <a:buAutoNum type="arabicPeriod"/>
            </a:pPr>
            <a:r>
              <a:rPr lang="en-US" sz="2000" dirty="0"/>
              <a:t>Experimental Method</a:t>
            </a:r>
          </a:p>
          <a:p>
            <a:pPr marL="457200" indent="-457200">
              <a:lnSpc>
                <a:spcPct val="200000"/>
              </a:lnSpc>
              <a:buFont typeface="+mj-lt"/>
              <a:buAutoNum type="arabicPeriod"/>
            </a:pPr>
            <a:r>
              <a:rPr lang="en-US" sz="2000" dirty="0"/>
              <a:t>Descriptive Method</a:t>
            </a:r>
          </a:p>
        </p:txBody>
      </p:sp>
    </p:spTree>
    <p:extLst>
      <p:ext uri="{BB962C8B-B14F-4D97-AF65-F5344CB8AC3E}">
        <p14:creationId xmlns:p14="http://schemas.microsoft.com/office/powerpoint/2010/main" val="38130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4E8378E-E401-F8BB-B919-0A0EAD360CA3}"/>
              </a:ext>
            </a:extLst>
          </p:cNvPr>
          <p:cNvSpPr txBox="1"/>
          <p:nvPr/>
        </p:nvSpPr>
        <p:spPr>
          <a:xfrm>
            <a:off x="149902" y="1242344"/>
            <a:ext cx="11752288" cy="4930581"/>
          </a:xfrm>
          <a:prstGeom prst="rect">
            <a:avLst/>
          </a:prstGeom>
          <a:noFill/>
        </p:spPr>
        <p:txBody>
          <a:bodyPr wrap="square" rtlCol="0">
            <a:spAutoFit/>
          </a:bodyPr>
          <a:lstStyle/>
          <a:p>
            <a:pPr algn="just">
              <a:lnSpc>
                <a:spcPct val="200000"/>
              </a:lnSpc>
            </a:pPr>
            <a:r>
              <a:rPr lang="en-US" sz="2000" b="1" u="sng" dirty="0"/>
              <a:t>By the end of this chapter, you will be able to understand the following knowledge:</a:t>
            </a:r>
          </a:p>
          <a:p>
            <a:pPr marL="342900" indent="-342900" algn="just">
              <a:lnSpc>
                <a:spcPct val="200000"/>
              </a:lnSpc>
              <a:buFontTx/>
              <a:buChar char="-"/>
            </a:pPr>
            <a:r>
              <a:rPr lang="en-US" sz="2000" dirty="0"/>
              <a:t>The concept of research method and its importance in scientific research.</a:t>
            </a:r>
          </a:p>
          <a:p>
            <a:pPr marL="342900" indent="-342900" algn="just">
              <a:lnSpc>
                <a:spcPct val="200000"/>
              </a:lnSpc>
              <a:buFontTx/>
              <a:buChar char="-"/>
            </a:pPr>
            <a:r>
              <a:rPr lang="en-US" sz="2000" dirty="0"/>
              <a:t>Identify the concept of both the Inductive and Deductive </a:t>
            </a:r>
            <a:r>
              <a:rPr lang="ar-SA" sz="2000" dirty="0"/>
              <a:t>methods</a:t>
            </a:r>
            <a:r>
              <a:rPr lang="en-US" sz="2000" dirty="0"/>
              <a:t> and their relationship to the field of administrative sciences.</a:t>
            </a:r>
          </a:p>
          <a:p>
            <a:pPr marL="342900" indent="-342900" algn="just">
              <a:lnSpc>
                <a:spcPct val="200000"/>
              </a:lnSpc>
              <a:buFontTx/>
              <a:buChar char="-"/>
            </a:pPr>
            <a:r>
              <a:rPr lang="en-US" sz="2000" dirty="0"/>
              <a:t>Identify the concept of the Historical method and its importance in administrative sciences.</a:t>
            </a:r>
          </a:p>
          <a:p>
            <a:pPr marL="342900" indent="-342900" algn="just">
              <a:lnSpc>
                <a:spcPct val="200000"/>
              </a:lnSpc>
              <a:buFontTx/>
              <a:buChar char="-"/>
            </a:pPr>
            <a:r>
              <a:rPr lang="en-US" sz="2000" dirty="0"/>
              <a:t>Identify the concept of the Experimental method, its steps, and how to use it in administrative sciences.</a:t>
            </a:r>
          </a:p>
          <a:p>
            <a:pPr marL="342900" indent="-342900" algn="just">
              <a:lnSpc>
                <a:spcPct val="200000"/>
              </a:lnSpc>
              <a:buFontTx/>
              <a:buChar char="-"/>
            </a:pPr>
            <a:r>
              <a:rPr lang="en-US" sz="2000" dirty="0"/>
              <a:t>Identify the concept of the Descriptive approach and its different methods in the field of administrative sciences.</a:t>
            </a:r>
          </a:p>
        </p:txBody>
      </p:sp>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7041B6A-5ECA-4119-3A3F-B6D41C5947DD}"/>
              </a:ext>
            </a:extLst>
          </p:cNvPr>
          <p:cNvSpPr txBox="1"/>
          <p:nvPr/>
        </p:nvSpPr>
        <p:spPr>
          <a:xfrm>
            <a:off x="569627" y="1940508"/>
            <a:ext cx="11347554" cy="1975926"/>
          </a:xfrm>
          <a:prstGeom prst="rect">
            <a:avLst/>
          </a:prstGeom>
          <a:noFill/>
        </p:spPr>
        <p:txBody>
          <a:bodyPr wrap="square" rtlCol="0">
            <a:spAutoFit/>
          </a:bodyPr>
          <a:lstStyle/>
          <a:p>
            <a:pPr algn="just">
              <a:lnSpc>
                <a:spcPct val="200000"/>
              </a:lnSpc>
            </a:pPr>
            <a:r>
              <a:rPr lang="en-US" sz="2400" b="1" u="sng" dirty="0"/>
              <a:t>By the end of this chapter, you will possess the following Skills:</a:t>
            </a:r>
            <a:endParaRPr lang="en-US" sz="2400" dirty="0"/>
          </a:p>
          <a:p>
            <a:pPr marL="285750" indent="-285750" algn="just">
              <a:lnSpc>
                <a:spcPct val="200000"/>
              </a:lnSpc>
              <a:buFont typeface="Wingdings" panose="05000000000000000000" pitchFamily="2" charset="2"/>
              <a:buChar char="§"/>
            </a:pPr>
            <a:r>
              <a:rPr lang="en-US" sz="2000" dirty="0"/>
              <a:t>The ability to identify and choose the appropriate research method, its strengths and weaknesses, and the necessary tools.</a:t>
            </a:r>
          </a:p>
        </p:txBody>
      </p:sp>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322F3553-E458-5E17-C01F-359186AD1989}"/>
              </a:ext>
            </a:extLst>
          </p:cNvPr>
          <p:cNvSpPr txBox="1"/>
          <p:nvPr/>
        </p:nvSpPr>
        <p:spPr>
          <a:xfrm>
            <a:off x="3469310" y="586839"/>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8" name="TextBox 7">
            <a:extLst>
              <a:ext uri="{FF2B5EF4-FFF2-40B4-BE49-F238E27FC236}">
                <a16:creationId xmlns:a16="http://schemas.microsoft.com/office/drawing/2014/main" id="{9CEA251E-A038-0652-9428-E2D841706B5B}"/>
              </a:ext>
            </a:extLst>
          </p:cNvPr>
          <p:cNvSpPr txBox="1"/>
          <p:nvPr/>
        </p:nvSpPr>
        <p:spPr>
          <a:xfrm>
            <a:off x="968402" y="1633538"/>
            <a:ext cx="10604006" cy="3682226"/>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dirty="0"/>
              <a:t>Determining the scientific method used in the research process is one of the main elements that the researcher must identify in the early stages of the research process because defining the research method will depend on it for the rest of the research process, and the essential elements of research are not completed without specifying a transparent methodology.</a:t>
            </a:r>
            <a:endParaRPr lang="en-US" sz="2400" b="1" i="0" dirty="0">
              <a:effectLst/>
              <a:latin typeface="neo sans arabic"/>
            </a:endParaRPr>
          </a:p>
        </p:txBody>
      </p:sp>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E25936A-961F-9B4D-BD6D-553740A322C9}"/>
              </a:ext>
            </a:extLst>
          </p:cNvPr>
          <p:cNvSpPr txBox="1"/>
          <p:nvPr/>
        </p:nvSpPr>
        <p:spPr>
          <a:xfrm>
            <a:off x="3866735" y="559161"/>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3" name="TextBox 2">
            <a:extLst>
              <a:ext uri="{FF2B5EF4-FFF2-40B4-BE49-F238E27FC236}">
                <a16:creationId xmlns:a16="http://schemas.microsoft.com/office/drawing/2014/main" id="{BD5011F2-C49B-183B-38E2-E6A4A0709306}"/>
              </a:ext>
            </a:extLst>
          </p:cNvPr>
          <p:cNvSpPr txBox="1"/>
          <p:nvPr/>
        </p:nvSpPr>
        <p:spPr>
          <a:xfrm>
            <a:off x="404734" y="1454634"/>
            <a:ext cx="11527436" cy="2943563"/>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dirty="0"/>
              <a:t> No single research approach represents the only or best approach in research design. Still, it is expected to determine the appropriate approach according to the </a:t>
            </a:r>
            <a:r>
              <a:rPr lang="en-US" sz="2400" b="1" dirty="0"/>
              <a:t>purpose of the study, the nature of the available data about the phenomenon, and the methods used in data analysis.</a:t>
            </a:r>
            <a:endParaRPr lang="en-US" sz="2400" b="1" i="0" dirty="0">
              <a:effectLst/>
              <a:latin typeface="neo sans arabic"/>
            </a:endParaRPr>
          </a:p>
        </p:txBody>
      </p:sp>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979DF54-6509-F13B-F39F-6FCC00E2F079}"/>
              </a:ext>
            </a:extLst>
          </p:cNvPr>
          <p:cNvSpPr txBox="1"/>
          <p:nvPr/>
        </p:nvSpPr>
        <p:spPr>
          <a:xfrm>
            <a:off x="3866735" y="559161"/>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3" name="TextBox 2">
            <a:extLst>
              <a:ext uri="{FF2B5EF4-FFF2-40B4-BE49-F238E27FC236}">
                <a16:creationId xmlns:a16="http://schemas.microsoft.com/office/drawing/2014/main" id="{3A339654-FEAB-37F6-650D-CBEA7C273479}"/>
              </a:ext>
            </a:extLst>
          </p:cNvPr>
          <p:cNvSpPr txBox="1"/>
          <p:nvPr/>
        </p:nvSpPr>
        <p:spPr>
          <a:xfrm>
            <a:off x="299803" y="1360707"/>
            <a:ext cx="11707318" cy="3774816"/>
          </a:xfrm>
          <a:prstGeom prst="rect">
            <a:avLst/>
          </a:prstGeom>
          <a:noFill/>
        </p:spPr>
        <p:txBody>
          <a:bodyPr wrap="square">
            <a:spAutoFit/>
          </a:bodyPr>
          <a:lstStyle/>
          <a:p>
            <a:pPr algn="just" rtl="0">
              <a:lnSpc>
                <a:spcPct val="200000"/>
              </a:lnSpc>
            </a:pPr>
            <a:r>
              <a:rPr lang="en-US" sz="2400" b="1" i="0" dirty="0">
                <a:effectLst/>
                <a:latin typeface="Arial" panose="020B0604020202020204" pitchFamily="34" charset="0"/>
                <a:cs typeface="Arial" panose="020B0604020202020204" pitchFamily="34" charset="0"/>
              </a:rPr>
              <a:t>There are several definitions of research method:</a:t>
            </a:r>
          </a:p>
          <a:p>
            <a:pPr marL="342900" indent="-342900" algn="just" rtl="0">
              <a:lnSpc>
                <a:spcPct val="250000"/>
              </a:lnSpc>
              <a:buFont typeface="Wingdings" panose="05000000000000000000" pitchFamily="2" charset="2"/>
              <a:buChar char="v"/>
            </a:pPr>
            <a:r>
              <a:rPr lang="en-US" sz="2000" i="0" dirty="0">
                <a:effectLst/>
                <a:latin typeface="Arial" panose="020B0604020202020204" pitchFamily="34" charset="0"/>
                <a:cs typeface="Arial" panose="020B0604020202020204" pitchFamily="34" charset="0"/>
              </a:rPr>
              <a:t>“The method followed to reveal the facts using a set of general rules related to the collection and analysis of data until reaching tangible results.”</a:t>
            </a:r>
          </a:p>
          <a:p>
            <a:pPr marL="342900" indent="-342900" algn="just" rtl="0">
              <a:lnSpc>
                <a:spcPct val="250000"/>
              </a:lnSpc>
              <a:buFont typeface="Wingdings" panose="05000000000000000000" pitchFamily="2" charset="2"/>
              <a:buChar char="v"/>
            </a:pPr>
            <a:r>
              <a:rPr lang="en-US" sz="2000" i="0" dirty="0">
                <a:effectLst/>
                <a:latin typeface="Arial" panose="020B0604020202020204" pitchFamily="34" charset="0"/>
                <a:cs typeface="Arial" panose="020B0604020202020204" pitchFamily="34" charset="0"/>
              </a:rPr>
              <a:t>“Organized investigation by following scientific methods and methods that identify scientific facts to verify their validity, modify them, or add new ones to them.”</a:t>
            </a:r>
          </a:p>
        </p:txBody>
      </p:sp>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54726F-646C-2F8A-8227-74BB859DEAA0}"/>
              </a:ext>
            </a:extLst>
          </p:cNvPr>
          <p:cNvSpPr txBox="1"/>
          <p:nvPr/>
        </p:nvSpPr>
        <p:spPr>
          <a:xfrm>
            <a:off x="3866735" y="559161"/>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3" name="TextBox 2">
            <a:extLst>
              <a:ext uri="{FF2B5EF4-FFF2-40B4-BE49-F238E27FC236}">
                <a16:creationId xmlns:a16="http://schemas.microsoft.com/office/drawing/2014/main" id="{FCD8A90D-9B68-B783-4A91-A4925082EC15}"/>
              </a:ext>
            </a:extLst>
          </p:cNvPr>
          <p:cNvSpPr txBox="1"/>
          <p:nvPr/>
        </p:nvSpPr>
        <p:spPr>
          <a:xfrm>
            <a:off x="149903" y="1223501"/>
            <a:ext cx="11835910"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b="1" i="0" dirty="0">
                <a:effectLst/>
                <a:latin typeface="Arial" panose="020B0604020202020204" pitchFamily="34" charset="0"/>
                <a:cs typeface="Arial" panose="020B0604020202020204" pitchFamily="34" charset="0"/>
              </a:rPr>
              <a:t> some define the term research method:</a:t>
            </a:r>
          </a:p>
          <a:p>
            <a:pPr algn="just" rtl="0">
              <a:lnSpc>
                <a:spcPct val="200000"/>
              </a:lnSpc>
            </a:pPr>
            <a:r>
              <a:rPr lang="en-US" sz="2000" i="0" dirty="0">
                <a:effectLst/>
                <a:latin typeface="Arial" panose="020B0604020202020204" pitchFamily="34" charset="0"/>
                <a:cs typeface="Arial" panose="020B0604020202020204" pitchFamily="34" charset="0"/>
              </a:rPr>
              <a:t>"The path leading to the disclosure of truth in sciences by means of a set of rules that dominate the functioning of the mind and determine its process until it reaches the desired result."</a:t>
            </a:r>
          </a:p>
          <a:p>
            <a:pPr marL="342900" indent="-342900" algn="just" rtl="0">
              <a:lnSpc>
                <a:spcPct val="200000"/>
              </a:lnSpc>
              <a:buFont typeface="Arial" panose="020B0604020202020204" pitchFamily="34" charset="0"/>
              <a:buChar char="•"/>
            </a:pPr>
            <a:r>
              <a:rPr lang="en-US" sz="2000" b="1" i="0" dirty="0">
                <a:effectLst/>
                <a:latin typeface="Arial" panose="020B0604020202020204" pitchFamily="34" charset="0"/>
                <a:cs typeface="Arial" panose="020B0604020202020204" pitchFamily="34" charset="0"/>
              </a:rPr>
              <a:t>From the above, the research method can be defined as:</a:t>
            </a:r>
          </a:p>
          <a:p>
            <a:pPr algn="just" rtl="0">
              <a:lnSpc>
                <a:spcPct val="200000"/>
              </a:lnSpc>
            </a:pPr>
            <a:r>
              <a:rPr lang="en-US" sz="2000" i="0" dirty="0">
                <a:effectLst/>
                <a:latin typeface="Arial" panose="020B0604020202020204" pitchFamily="34" charset="0"/>
                <a:cs typeface="Arial" panose="020B0604020202020204" pitchFamily="34" charset="0"/>
              </a:rPr>
              <a:t>“An organized method that a researcher uses to handle a specific problem he is studying. Scientific research is originally based on a fixed and specific method governed by steps, which constitute rules and principles that must be adhered to by the researcher based initially</a:t>
            </a:r>
          </a:p>
        </p:txBody>
      </p:sp>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02DC226-B811-C63C-1719-31683797FB25}"/>
              </a:ext>
            </a:extLst>
          </p:cNvPr>
          <p:cNvSpPr txBox="1"/>
          <p:nvPr/>
        </p:nvSpPr>
        <p:spPr>
          <a:xfrm>
            <a:off x="3866735" y="559161"/>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3" name="TextBox 2">
            <a:extLst>
              <a:ext uri="{FF2B5EF4-FFF2-40B4-BE49-F238E27FC236}">
                <a16:creationId xmlns:a16="http://schemas.microsoft.com/office/drawing/2014/main" id="{336E5D2F-E5F1-C44B-43EC-413F582A887A}"/>
              </a:ext>
            </a:extLst>
          </p:cNvPr>
          <p:cNvSpPr txBox="1"/>
          <p:nvPr/>
        </p:nvSpPr>
        <p:spPr>
          <a:xfrm>
            <a:off x="299803" y="1407905"/>
            <a:ext cx="11482466" cy="4315027"/>
          </a:xfrm>
          <a:prstGeom prst="rect">
            <a:avLst/>
          </a:prstGeom>
          <a:noFill/>
        </p:spPr>
        <p:txBody>
          <a:bodyPr wrap="square">
            <a:spAutoFit/>
          </a:bodyPr>
          <a:lstStyle/>
          <a:p>
            <a:pPr algn="just">
              <a:lnSpc>
                <a:spcPct val="200000"/>
              </a:lnSpc>
            </a:pPr>
            <a:r>
              <a:rPr lang="en-US" sz="2000" b="1" dirty="0">
                <a:latin typeface="Arial" panose="020B0604020202020204" pitchFamily="34" charset="0"/>
                <a:cs typeface="Arial" panose="020B0604020202020204" pitchFamily="34" charset="0"/>
              </a:rPr>
              <a:t>Before choosing a scientific method, the following questions must be answered:</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Is the research problem related to the past, the present, or the future?</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Will the research be done through </a:t>
            </a:r>
            <a:r>
              <a:rPr lang="en-US" sz="2000" b="1" dirty="0">
                <a:latin typeface="Arial" panose="020B0604020202020204" pitchFamily="34" charset="0"/>
                <a:cs typeface="Arial" panose="020B0604020202020204" pitchFamily="34" charset="0"/>
              </a:rPr>
              <a:t>the library and published </a:t>
            </a:r>
            <a:r>
              <a:rPr lang="en-US" sz="2000" dirty="0">
                <a:latin typeface="Arial" panose="020B0604020202020204" pitchFamily="34" charset="0"/>
                <a:cs typeface="Arial" panose="020B0604020202020204" pitchFamily="34" charset="0"/>
              </a:rPr>
              <a:t>information sources, through </a:t>
            </a:r>
            <a:r>
              <a:rPr lang="en-US" sz="2000" b="1" dirty="0">
                <a:latin typeface="Arial" panose="020B0604020202020204" pitchFamily="34" charset="0"/>
                <a:cs typeface="Arial" panose="020B0604020202020204" pitchFamily="34" charset="0"/>
              </a:rPr>
              <a:t>actual experience </a:t>
            </a:r>
            <a:r>
              <a:rPr lang="en-US" sz="2000" dirty="0">
                <a:latin typeface="Arial" panose="020B0604020202020204" pitchFamily="34" charset="0"/>
                <a:cs typeface="Arial" panose="020B0604020202020204" pitchFamily="34" charset="0"/>
              </a:rPr>
              <a:t>of the phenomenon by the researcher and recording the changes that occur to it, or through </a:t>
            </a:r>
            <a:r>
              <a:rPr lang="en-US" sz="2000" b="1" dirty="0">
                <a:latin typeface="Arial" panose="020B0604020202020204" pitchFamily="34" charset="0"/>
                <a:cs typeface="Arial" panose="020B0604020202020204" pitchFamily="34" charset="0"/>
              </a:rPr>
              <a:t>direct or indirect </a:t>
            </a:r>
            <a:r>
              <a:rPr lang="en-US" sz="2000" dirty="0">
                <a:latin typeface="Arial" panose="020B0604020202020204" pitchFamily="34" charset="0"/>
                <a:cs typeface="Arial" panose="020B0604020202020204" pitchFamily="34" charset="0"/>
              </a:rPr>
              <a:t>investigation?</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Does the aim of the research stop at the limit of description, or does it go beyond it to explain and reveal the causal relationship between the study variables?</a:t>
            </a:r>
          </a:p>
        </p:txBody>
      </p:sp>
    </p:spTree>
    <p:extLst>
      <p:ext uri="{BB962C8B-B14F-4D97-AF65-F5344CB8AC3E}">
        <p14:creationId xmlns:p14="http://schemas.microsoft.com/office/powerpoint/2010/main" val="1296211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243FF6-D630-9FFC-2FC2-448BD5D6AC03}"/>
              </a:ext>
            </a:extLst>
          </p:cNvPr>
          <p:cNvSpPr txBox="1"/>
          <p:nvPr/>
        </p:nvSpPr>
        <p:spPr>
          <a:xfrm>
            <a:off x="3866735" y="559161"/>
            <a:ext cx="3347776" cy="584775"/>
          </a:xfrm>
          <a:prstGeom prst="rect">
            <a:avLst/>
          </a:prstGeom>
          <a:noFill/>
        </p:spPr>
        <p:txBody>
          <a:bodyPr wrap="none" rtlCol="0">
            <a:spAutoFit/>
          </a:bodyPr>
          <a:lstStyle/>
          <a:p>
            <a:r>
              <a:rPr lang="en-US" sz="3200" b="1" dirty="0">
                <a:solidFill>
                  <a:srgbClr val="00B0F0"/>
                </a:solidFill>
              </a:rPr>
              <a:t>Scientific Research</a:t>
            </a:r>
          </a:p>
        </p:txBody>
      </p:sp>
      <p:sp>
        <p:nvSpPr>
          <p:cNvPr id="3" name="TextBox 2">
            <a:extLst>
              <a:ext uri="{FF2B5EF4-FFF2-40B4-BE49-F238E27FC236}">
                <a16:creationId xmlns:a16="http://schemas.microsoft.com/office/drawing/2014/main" id="{07424B77-2270-4A53-B0C3-E195A08E1081}"/>
              </a:ext>
            </a:extLst>
          </p:cNvPr>
          <p:cNvSpPr txBox="1"/>
          <p:nvPr/>
        </p:nvSpPr>
        <p:spPr>
          <a:xfrm>
            <a:off x="254834" y="1830435"/>
            <a:ext cx="11482464" cy="3197735"/>
          </a:xfrm>
          <a:prstGeom prst="rect">
            <a:avLst/>
          </a:prstGeom>
          <a:noFill/>
        </p:spPr>
        <p:txBody>
          <a:bodyPr wrap="square">
            <a:spAutoFit/>
          </a:bodyPr>
          <a:lstStyle/>
          <a:p>
            <a:pPr algn="just">
              <a:lnSpc>
                <a:spcPct val="200000"/>
              </a:lnSpc>
            </a:pPr>
            <a:r>
              <a:rPr lang="en-US" sz="2400" b="1" dirty="0">
                <a:latin typeface="Arial" panose="020B0604020202020204" pitchFamily="34" charset="0"/>
                <a:cs typeface="Arial" panose="020B0604020202020204" pitchFamily="34" charset="0"/>
              </a:rPr>
              <a:t>Types of research methods: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According to the </a:t>
            </a:r>
            <a:r>
              <a:rPr lang="en-US" altLang="en-US" sz="2000" dirty="0">
                <a:latin typeface="Arial" panose="020B0604020202020204" pitchFamily="34" charset="0"/>
                <a:cs typeface="Arial" panose="020B0604020202020204" pitchFamily="34" charset="0"/>
              </a:rPr>
              <a:t>intellectual framework</a:t>
            </a:r>
            <a:r>
              <a:rPr lang="en-US" sz="2000" dirty="0">
                <a:latin typeface="Arial" panose="020B0604020202020204" pitchFamily="34" charset="0"/>
                <a:cs typeface="Arial" panose="020B0604020202020204" pitchFamily="34" charset="0"/>
              </a:rPr>
              <a:t>, we can distinguish between two scientific approaches, </a:t>
            </a:r>
            <a:r>
              <a:rPr lang="en-US" sz="2000" b="1" i="1" dirty="0">
                <a:latin typeface="Arial" panose="020B0604020202020204" pitchFamily="34" charset="0"/>
                <a:cs typeface="Arial" panose="020B0604020202020204" pitchFamily="34" charset="0"/>
              </a:rPr>
              <a:t>the Inductive approach and the Deductive approach</a:t>
            </a:r>
            <a:r>
              <a:rPr lang="en-US" sz="2000" dirty="0">
                <a:latin typeface="Arial" panose="020B0604020202020204" pitchFamily="34" charset="0"/>
                <a:cs typeface="Arial" panose="020B0604020202020204" pitchFamily="34" charset="0"/>
              </a:rPr>
              <a:t>.</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The types of data and the researcher’s data collection and analysis method are divided into historical, experimental, and descriptive</a:t>
            </a:r>
            <a:r>
              <a:rPr lang="en-US" sz="2000" b="1"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methods.</a:t>
            </a:r>
          </a:p>
        </p:txBody>
      </p:sp>
    </p:spTree>
    <p:extLst>
      <p:ext uri="{BB962C8B-B14F-4D97-AF65-F5344CB8AC3E}">
        <p14:creationId xmlns:p14="http://schemas.microsoft.com/office/powerpoint/2010/main" val="1828284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31204C9-102F-E72F-2D4F-DB5FA93745A6}"/>
              </a:ext>
            </a:extLst>
          </p:cNvPr>
          <p:cNvSpPr txBox="1"/>
          <p:nvPr/>
        </p:nvSpPr>
        <p:spPr>
          <a:xfrm>
            <a:off x="3570111" y="545417"/>
            <a:ext cx="3500510" cy="584775"/>
          </a:xfrm>
          <a:prstGeom prst="rect">
            <a:avLst/>
          </a:prstGeom>
          <a:noFill/>
        </p:spPr>
        <p:txBody>
          <a:bodyPr wrap="none" rtlCol="0">
            <a:spAutoFit/>
          </a:bodyPr>
          <a:lstStyle/>
          <a:p>
            <a:r>
              <a:rPr lang="en-US" altLang="en-US" sz="3200" b="1" dirty="0">
                <a:solidFill>
                  <a:srgbClr val="00B0F0"/>
                </a:solidFill>
                <a:cs typeface="Arial" panose="020B0604020202020204" pitchFamily="34" charset="0"/>
              </a:rPr>
              <a:t>Inductive Approach</a:t>
            </a:r>
            <a:endParaRPr lang="ar-SA" altLang="en-US" sz="3200" b="1" dirty="0">
              <a:solidFill>
                <a:srgbClr val="00B0F0"/>
              </a:solidFill>
              <a:cs typeface="Arial" panose="020B0604020202020204" pitchFamily="34" charset="0"/>
            </a:endParaRPr>
          </a:p>
        </p:txBody>
      </p:sp>
      <p:sp>
        <p:nvSpPr>
          <p:cNvPr id="3" name="TextBox 2">
            <a:extLst>
              <a:ext uri="{FF2B5EF4-FFF2-40B4-BE49-F238E27FC236}">
                <a16:creationId xmlns:a16="http://schemas.microsoft.com/office/drawing/2014/main" id="{E1204A2F-A590-F1C1-424B-97AA41C39A3B}"/>
              </a:ext>
            </a:extLst>
          </p:cNvPr>
          <p:cNvSpPr txBox="1"/>
          <p:nvPr/>
        </p:nvSpPr>
        <p:spPr>
          <a:xfrm>
            <a:off x="149902" y="1459783"/>
            <a:ext cx="11782268" cy="4305730"/>
          </a:xfrm>
          <a:prstGeom prst="rect">
            <a:avLst/>
          </a:prstGeom>
          <a:noFill/>
        </p:spPr>
        <p:txBody>
          <a:bodyPr wrap="square">
            <a:spAutoFit/>
          </a:bodyPr>
          <a:lstStyle/>
          <a:p>
            <a:pPr marL="342900" indent="-342900" algn="just">
              <a:lnSpc>
                <a:spcPct val="200000"/>
              </a:lnSpc>
              <a:buFont typeface="Wingdings" panose="05000000000000000000" pitchFamily="2" charset="2"/>
              <a:buChar char="§"/>
            </a:pPr>
            <a:r>
              <a:rPr lang="en-US" sz="2000" i="0" dirty="0">
                <a:effectLst/>
                <a:latin typeface="Arial" panose="020B0604020202020204" pitchFamily="34" charset="0"/>
                <a:cs typeface="Arial" panose="020B0604020202020204" pitchFamily="34" charset="0"/>
              </a:rPr>
              <a:t>Research partial phenomena until they reach general provisions.</a:t>
            </a:r>
          </a:p>
          <a:p>
            <a:pPr marL="342900" indent="-342900" algn="just">
              <a:lnSpc>
                <a:spcPct val="200000"/>
              </a:lnSpc>
              <a:buFont typeface="Wingdings" panose="05000000000000000000" pitchFamily="2" charset="2"/>
              <a:buChar char="§"/>
            </a:pPr>
            <a:r>
              <a:rPr lang="en-US" sz="2000" i="0" dirty="0">
                <a:effectLst/>
                <a:latin typeface="Arial" panose="020B0604020202020204" pitchFamily="34" charset="0"/>
                <a:cs typeface="Arial" panose="020B0604020202020204" pitchFamily="34" charset="0"/>
              </a:rPr>
              <a:t>   Observation and experience.</a:t>
            </a:r>
          </a:p>
          <a:p>
            <a:pPr marL="342900" indent="-342900" algn="just">
              <a:lnSpc>
                <a:spcPct val="200000"/>
              </a:lnSpc>
              <a:buFont typeface="Wingdings" panose="05000000000000000000" pitchFamily="2" charset="2"/>
              <a:buChar char="§"/>
            </a:pPr>
            <a:r>
              <a:rPr lang="en-US" sz="2000" i="0" dirty="0">
                <a:effectLst/>
                <a:latin typeface="Arial" panose="020B0604020202020204" pitchFamily="34" charset="0"/>
                <a:cs typeface="Arial" panose="020B0604020202020204" pitchFamily="34" charset="0"/>
              </a:rPr>
              <a:t>   </a:t>
            </a:r>
            <a:r>
              <a:rPr lang="en-US" sz="2000" b="1" i="0" dirty="0">
                <a:effectLst/>
                <a:latin typeface="Arial" panose="020B0604020202020204" pitchFamily="34" charset="0"/>
                <a:cs typeface="Arial" panose="020B0604020202020204" pitchFamily="34" charset="0"/>
              </a:rPr>
              <a:t>Qualitative analysis</a:t>
            </a:r>
            <a:r>
              <a:rPr lang="en-US" sz="2000" i="0" dirty="0">
                <a:effectLst/>
                <a:latin typeface="Arial" panose="020B0604020202020204" pitchFamily="34" charset="0"/>
                <a:cs typeface="Arial" panose="020B0604020202020204" pitchFamily="34" charset="0"/>
              </a:rPr>
              <a:t>, not quantitative analysis.</a:t>
            </a:r>
          </a:p>
          <a:p>
            <a:pPr marL="342900" indent="-342900" algn="just">
              <a:lnSpc>
                <a:spcPct val="200000"/>
              </a:lnSpc>
              <a:buFont typeface="Wingdings" panose="05000000000000000000" pitchFamily="2" charset="2"/>
              <a:buChar char="§"/>
            </a:pPr>
            <a:r>
              <a:rPr lang="en-US" sz="2000" i="0" dirty="0">
                <a:effectLst/>
                <a:latin typeface="Arial" panose="020B0604020202020204" pitchFamily="34" charset="0"/>
                <a:cs typeface="Arial" panose="020B0604020202020204" pitchFamily="34" charset="0"/>
              </a:rPr>
              <a:t>   It requires a researcher with distinctive characteristics and great experience.</a:t>
            </a:r>
          </a:p>
          <a:p>
            <a:pPr algn="just">
              <a:lnSpc>
                <a:spcPct val="200000"/>
              </a:lnSpc>
            </a:pPr>
            <a:r>
              <a:rPr lang="en-US" sz="2000" i="0" dirty="0">
                <a:effectLst/>
                <a:latin typeface="Arial" panose="020B0604020202020204" pitchFamily="34" charset="0"/>
                <a:cs typeface="Arial" panose="020B0604020202020204" pitchFamily="34" charset="0"/>
              </a:rPr>
              <a:t>  </a:t>
            </a:r>
            <a:r>
              <a:rPr lang="en-US" sz="2000" b="1" i="0" u="sng" dirty="0">
                <a:effectLst/>
                <a:latin typeface="Arial" panose="020B0604020202020204" pitchFamily="34" charset="0"/>
                <a:cs typeface="Arial" panose="020B0604020202020204" pitchFamily="34" charset="0"/>
              </a:rPr>
              <a:t>For example, </a:t>
            </a:r>
            <a:r>
              <a:rPr lang="en-US" sz="2000" i="0" dirty="0">
                <a:effectLst/>
                <a:latin typeface="Arial" panose="020B0604020202020204" pitchFamily="34" charset="0"/>
                <a:cs typeface="Arial" panose="020B0604020202020204" pitchFamily="34" charset="0"/>
              </a:rPr>
              <a:t>observing the relationship between changes in the prices of commodities and the extent to which individuals are willing to buy these commodities has led some economists to have an inverse relationship between the required quantities of the commodity (law of demand).</a:t>
            </a:r>
          </a:p>
        </p:txBody>
      </p:sp>
    </p:spTree>
    <p:extLst>
      <p:ext uri="{BB962C8B-B14F-4D97-AF65-F5344CB8AC3E}">
        <p14:creationId xmlns:p14="http://schemas.microsoft.com/office/powerpoint/2010/main" val="386211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18844CD-F8E2-9736-CB34-22177D831573}"/>
              </a:ext>
            </a:extLst>
          </p:cNvPr>
          <p:cNvSpPr txBox="1"/>
          <p:nvPr/>
        </p:nvSpPr>
        <p:spPr>
          <a:xfrm>
            <a:off x="3570111" y="556320"/>
            <a:ext cx="3767763"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Deductive Approach</a:t>
            </a:r>
          </a:p>
          <a:p>
            <a:endParaRPr lang="en-US" sz="3200" b="1" dirty="0">
              <a:solidFill>
                <a:srgbClr val="00B0F0"/>
              </a:solidFill>
            </a:endParaRPr>
          </a:p>
        </p:txBody>
      </p:sp>
      <p:sp>
        <p:nvSpPr>
          <p:cNvPr id="3" name="TextBox 2">
            <a:extLst>
              <a:ext uri="{FF2B5EF4-FFF2-40B4-BE49-F238E27FC236}">
                <a16:creationId xmlns:a16="http://schemas.microsoft.com/office/drawing/2014/main" id="{F173C095-3ABE-666C-B201-403C92643073}"/>
              </a:ext>
            </a:extLst>
          </p:cNvPr>
          <p:cNvSpPr txBox="1"/>
          <p:nvPr/>
        </p:nvSpPr>
        <p:spPr>
          <a:xfrm>
            <a:off x="314792" y="1459783"/>
            <a:ext cx="11557417" cy="4190314"/>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en-US" altLang="en-US" sz="2000" dirty="0">
                <a:latin typeface="Arial" panose="020B0604020202020204" pitchFamily="34" charset="0"/>
                <a:cs typeface="Arial" panose="020B0604020202020204" pitchFamily="34" charset="0"/>
              </a:rPr>
              <a:t>Moving from the whole to the part or from the general to the particular.</a:t>
            </a:r>
          </a:p>
          <a:p>
            <a:pPr marL="342900" indent="-342900" algn="just">
              <a:lnSpc>
                <a:spcPct val="150000"/>
              </a:lnSpc>
              <a:buFont typeface="Wingdings" panose="05000000000000000000" pitchFamily="2" charset="2"/>
              <a:buChar char="§"/>
            </a:pPr>
            <a:r>
              <a:rPr lang="en-US" altLang="en-US" sz="2000" dirty="0">
                <a:latin typeface="Arial" panose="020B0604020202020204" pitchFamily="34" charset="0"/>
                <a:cs typeface="Arial" panose="020B0604020202020204" pitchFamily="34" charset="0"/>
              </a:rPr>
              <a:t>   It is based on theories.</a:t>
            </a:r>
          </a:p>
          <a:p>
            <a:pPr marL="342900" indent="-342900" algn="just">
              <a:lnSpc>
                <a:spcPct val="150000"/>
              </a:lnSpc>
              <a:buFont typeface="Wingdings" panose="05000000000000000000" pitchFamily="2" charset="2"/>
              <a:buChar char="§"/>
            </a:pPr>
            <a:r>
              <a:rPr lang="en-US" altLang="en-US" sz="2000" dirty="0">
                <a:latin typeface="Arial" panose="020B0604020202020204" pitchFamily="34" charset="0"/>
                <a:cs typeface="Arial" panose="020B0604020202020204" pitchFamily="34" charset="0"/>
              </a:rPr>
              <a:t>   It goes through three steps: the significant logical introduction, the minor</a:t>
            </a:r>
            <a:r>
              <a:rPr lang="ar-SA" altLang="en-US" sz="2000" dirty="0">
                <a:latin typeface="Arial" panose="020B0604020202020204" pitchFamily="34" charset="0"/>
                <a:cs typeface="Arial" panose="020B0604020202020204" pitchFamily="34" charset="0"/>
              </a:rPr>
              <a:t> </a:t>
            </a:r>
            <a:r>
              <a:rPr lang="en-US" altLang="en-US" sz="2000" dirty="0">
                <a:latin typeface="Arial" panose="020B0604020202020204" pitchFamily="34" charset="0"/>
                <a:cs typeface="Arial" panose="020B0604020202020204" pitchFamily="34" charset="0"/>
              </a:rPr>
              <a:t>logical introduction, and the conclusion.</a:t>
            </a:r>
          </a:p>
          <a:p>
            <a:pPr algn="just">
              <a:lnSpc>
                <a:spcPct val="150000"/>
              </a:lnSpc>
            </a:pPr>
            <a:r>
              <a:rPr lang="en-US" altLang="en-US" sz="2000" b="1" u="sng" dirty="0">
                <a:latin typeface="Arial" panose="020B0604020202020204" pitchFamily="34" charset="0"/>
                <a:cs typeface="Arial" panose="020B0604020202020204" pitchFamily="34" charset="0"/>
              </a:rPr>
              <a:t>Example: </a:t>
            </a:r>
            <a:r>
              <a:rPr lang="en-US" altLang="en-US" sz="2000" dirty="0">
                <a:latin typeface="Arial" panose="020B0604020202020204" pitchFamily="34" charset="0"/>
                <a:cs typeface="Arial" panose="020B0604020202020204" pitchFamily="34" charset="0"/>
              </a:rPr>
              <a:t> “All institutions that apply strategic management thought have a high competitive ability” </a:t>
            </a:r>
            <a:r>
              <a:rPr lang="en-US" altLang="en-US" sz="2000" u="sng" dirty="0">
                <a:latin typeface="Arial" panose="020B0604020202020204" pitchFamily="34" charset="0"/>
                <a:cs typeface="Arial" panose="020B0604020202020204" pitchFamily="34" charset="0"/>
              </a:rPr>
              <a:t>(a major logical introduction</a:t>
            </a:r>
            <a:r>
              <a:rPr lang="en-US" altLang="en-US" sz="2000" dirty="0">
                <a:latin typeface="Arial" panose="020B0604020202020204" pitchFamily="34" charset="0"/>
                <a:cs typeface="Arial" panose="020B0604020202020204" pitchFamily="34" charset="0"/>
              </a:rPr>
              <a:t>), and an institution was applying strategic management thought (</a:t>
            </a:r>
            <a:r>
              <a:rPr lang="en-US" altLang="en-US" sz="2000" u="sng" dirty="0">
                <a:latin typeface="Arial" panose="020B0604020202020204" pitchFamily="34" charset="0"/>
                <a:cs typeface="Arial" panose="020B0604020202020204" pitchFamily="34" charset="0"/>
              </a:rPr>
              <a:t>a minor logical introduction</a:t>
            </a:r>
            <a:r>
              <a:rPr lang="en-US" altLang="en-US" sz="2000" dirty="0">
                <a:latin typeface="Arial" panose="020B0604020202020204" pitchFamily="34" charset="0"/>
                <a:cs typeface="Arial" panose="020B0604020202020204" pitchFamily="34" charset="0"/>
              </a:rPr>
              <a:t>), so it can be said that this institution, then, is an institution with the ability to highly competitive.</a:t>
            </a:r>
          </a:p>
          <a:p>
            <a:pPr algn="just">
              <a:lnSpc>
                <a:spcPct val="150000"/>
              </a:lnSpc>
            </a:pPr>
            <a:r>
              <a:rPr lang="en-US" altLang="en-US" sz="2000" dirty="0">
                <a:latin typeface="Arial" panose="020B0604020202020204" pitchFamily="34" charset="0"/>
                <a:cs typeface="Arial" panose="020B0604020202020204" pitchFamily="34" charset="0"/>
              </a:rPr>
              <a:t>   The deduction begins with laws to derive facts (</a:t>
            </a:r>
            <a:r>
              <a:rPr lang="en-US" altLang="en-US" sz="2000" u="sng" dirty="0">
                <a:latin typeface="Arial" panose="020B0604020202020204" pitchFamily="34" charset="0"/>
                <a:cs typeface="Arial" panose="020B0604020202020204" pitchFamily="34" charset="0"/>
              </a:rPr>
              <a:t>a logical process</a:t>
            </a:r>
            <a:r>
              <a:rPr lang="en-US" altLang="en-US" sz="2000" dirty="0">
                <a:latin typeface="Arial" panose="020B0604020202020204" pitchFamily="34" charset="0"/>
                <a:cs typeface="Arial" panose="020B0604020202020204" pitchFamily="34" charset="0"/>
              </a:rPr>
              <a:t>).</a:t>
            </a:r>
            <a:endParaRPr lang="ar-SA"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865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A1FA1BE-83E4-9947-6866-C1D33DFA6839}"/>
              </a:ext>
            </a:extLst>
          </p:cNvPr>
          <p:cNvSpPr txBox="1"/>
          <p:nvPr/>
        </p:nvSpPr>
        <p:spPr>
          <a:xfrm>
            <a:off x="2845864" y="554500"/>
            <a:ext cx="5691238"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Inductive &amp; Deductive Approach</a:t>
            </a:r>
          </a:p>
          <a:p>
            <a:endParaRPr lang="en-US" sz="3200" b="1" dirty="0">
              <a:solidFill>
                <a:srgbClr val="00B0F0"/>
              </a:solidFill>
            </a:endParaRPr>
          </a:p>
        </p:txBody>
      </p:sp>
      <p:sp>
        <p:nvSpPr>
          <p:cNvPr id="3" name="TextBox 2">
            <a:extLst>
              <a:ext uri="{FF2B5EF4-FFF2-40B4-BE49-F238E27FC236}">
                <a16:creationId xmlns:a16="http://schemas.microsoft.com/office/drawing/2014/main" id="{1F498D63-F534-8AB4-EB09-1232C6EF8E3D}"/>
              </a:ext>
            </a:extLst>
          </p:cNvPr>
          <p:cNvSpPr txBox="1"/>
          <p:nvPr/>
        </p:nvSpPr>
        <p:spPr>
          <a:xfrm>
            <a:off x="389744" y="1459783"/>
            <a:ext cx="10919673" cy="4042453"/>
          </a:xfrm>
          <a:prstGeom prst="rect">
            <a:avLst/>
          </a:prstGeom>
          <a:noFill/>
        </p:spPr>
        <p:txBody>
          <a:bodyPr wrap="square">
            <a:spAutoFit/>
          </a:bodyPr>
          <a:lstStyle/>
          <a:p>
            <a:pPr algn="just">
              <a:lnSpc>
                <a:spcPct val="200000"/>
              </a:lnSpc>
            </a:pPr>
            <a:r>
              <a:rPr lang="en-US" altLang="en-US" sz="2800" b="1" u="sng" dirty="0">
                <a:latin typeface="Times New Roman" panose="02020603050405020304" pitchFamily="18" charset="0"/>
                <a:cs typeface="Times New Roman" panose="02020603050405020304" pitchFamily="18" charset="0"/>
              </a:rPr>
              <a:t>Note</a:t>
            </a:r>
            <a:endParaRPr lang="en-US" altLang="en-US" sz="2400" b="1" u="sng"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anose="05000000000000000000" pitchFamily="2" charset="2"/>
              <a:buChar char="ü"/>
            </a:pPr>
            <a:r>
              <a:rPr lang="en-US" altLang="en-US" sz="2000" dirty="0">
                <a:latin typeface="Arial" panose="020B0604020202020204" pitchFamily="34" charset="0"/>
                <a:cs typeface="Arial" panose="020B0604020202020204" pitchFamily="34" charset="0"/>
              </a:rPr>
              <a:t>   Both the inductive method and the deductive method complete each other.</a:t>
            </a:r>
          </a:p>
          <a:p>
            <a:pPr marL="342900" indent="-342900" algn="just">
              <a:lnSpc>
                <a:spcPct val="200000"/>
              </a:lnSpc>
              <a:buFont typeface="Wingdings" panose="05000000000000000000" pitchFamily="2" charset="2"/>
              <a:buChar char="ü"/>
            </a:pPr>
            <a:r>
              <a:rPr lang="en-US" altLang="en-US" sz="2000" dirty="0">
                <a:latin typeface="Arial" panose="020B0604020202020204" pitchFamily="34" charset="0"/>
                <a:cs typeface="Arial" panose="020B0604020202020204" pitchFamily="34" charset="0"/>
              </a:rPr>
              <a:t>  Using the inductive approach in forming and formulating the intellectual framework for research and building theories and then applying these intellectual frameworks to a specific field through the deductive method.</a:t>
            </a:r>
          </a:p>
          <a:p>
            <a:pPr algn="just">
              <a:lnSpc>
                <a:spcPct val="200000"/>
              </a:lnSpc>
            </a:pPr>
            <a:endParaRPr lang="ar-SA"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43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77CF580-2579-882D-857C-8450E879A056}"/>
              </a:ext>
            </a:extLst>
          </p:cNvPr>
          <p:cNvSpPr txBox="1"/>
          <p:nvPr/>
        </p:nvSpPr>
        <p:spPr>
          <a:xfrm>
            <a:off x="3554076" y="525175"/>
            <a:ext cx="3335080" cy="584775"/>
          </a:xfrm>
          <a:prstGeom prst="rect">
            <a:avLst/>
          </a:prstGeom>
          <a:noFill/>
        </p:spPr>
        <p:txBody>
          <a:bodyPr wrap="none" rtlCol="0">
            <a:spAutoFit/>
          </a:bodyPr>
          <a:lstStyle/>
          <a:p>
            <a:r>
              <a:rPr lang="en-US" altLang="en-US" sz="3200" b="1" dirty="0">
                <a:solidFill>
                  <a:srgbClr val="00B0F0"/>
                </a:solidFill>
                <a:cs typeface="Arial" panose="020B0604020202020204" pitchFamily="34" charset="0"/>
              </a:rPr>
              <a:t> Historical Method</a:t>
            </a:r>
          </a:p>
        </p:txBody>
      </p:sp>
      <p:sp>
        <p:nvSpPr>
          <p:cNvPr id="3" name="TextBox 2">
            <a:extLst>
              <a:ext uri="{FF2B5EF4-FFF2-40B4-BE49-F238E27FC236}">
                <a16:creationId xmlns:a16="http://schemas.microsoft.com/office/drawing/2014/main" id="{D19F3BCD-063A-AAC2-A056-0655B8848CB1}"/>
              </a:ext>
            </a:extLst>
          </p:cNvPr>
          <p:cNvSpPr txBox="1"/>
          <p:nvPr/>
        </p:nvSpPr>
        <p:spPr>
          <a:xfrm>
            <a:off x="194872" y="1121082"/>
            <a:ext cx="11737298" cy="44012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Study of past phenomena and events</a:t>
            </a:r>
          </a:p>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 The study of the present phenomena with reference to their origin and the developments that have passed through them.</a:t>
            </a:r>
          </a:p>
          <a:p>
            <a:pPr algn="just">
              <a:lnSpc>
                <a:spcPct val="200000"/>
              </a:lnSpc>
            </a:pPr>
            <a:r>
              <a:rPr lang="en-US" sz="2000" b="1" dirty="0">
                <a:latin typeface="Arial" panose="020B0604020202020204" pitchFamily="34" charset="0"/>
                <a:cs typeface="Arial" panose="020B0604020202020204" pitchFamily="34" charset="0"/>
              </a:rPr>
              <a:t>Example: A study of the unemployment problem - the evolution of university housing habits from </a:t>
            </a:r>
            <a:r>
              <a:rPr lang="ar-SA" sz="2000" b="1" dirty="0">
                <a:latin typeface="Arial" panose="020B0604020202020204" pitchFamily="34" charset="0"/>
                <a:cs typeface="Arial" panose="020B0604020202020204" pitchFamily="34" charset="0"/>
              </a:rPr>
              <a:t>2000</a:t>
            </a:r>
            <a:r>
              <a:rPr lang="en-US" sz="2000" b="1" dirty="0">
                <a:latin typeface="Arial" panose="020B0604020202020204" pitchFamily="34" charset="0"/>
                <a:cs typeface="Arial" panose="020B0604020202020204" pitchFamily="34" charset="0"/>
              </a:rPr>
              <a:t> to </a:t>
            </a:r>
            <a:r>
              <a:rPr lang="ar-SA" sz="2000" b="1" dirty="0">
                <a:latin typeface="Arial" panose="020B0604020202020204" pitchFamily="34" charset="0"/>
                <a:cs typeface="Arial" panose="020B0604020202020204" pitchFamily="34" charset="0"/>
              </a:rPr>
              <a:t>2020</a:t>
            </a:r>
            <a:r>
              <a:rPr lang="en-US" sz="2000" b="1" dirty="0">
                <a:latin typeface="Arial" panose="020B0604020202020204" pitchFamily="34" charset="0"/>
                <a:cs typeface="Arial" panose="020B0604020202020204" pitchFamily="34" charset="0"/>
              </a:rPr>
              <a:t>.</a:t>
            </a:r>
          </a:p>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   The historical method is used when the research objective is to identify the phenomenon’s beginning, how it developed, and the stages it passed through in the development process.</a:t>
            </a:r>
          </a:p>
        </p:txBody>
      </p:sp>
    </p:spTree>
    <p:extLst>
      <p:ext uri="{BB962C8B-B14F-4D97-AF65-F5344CB8AC3E}">
        <p14:creationId xmlns:p14="http://schemas.microsoft.com/office/powerpoint/2010/main" val="121975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529E130-9088-8D7E-3CDF-F17A919A63FF}"/>
              </a:ext>
            </a:extLst>
          </p:cNvPr>
          <p:cNvSpPr txBox="1"/>
          <p:nvPr/>
        </p:nvSpPr>
        <p:spPr>
          <a:xfrm>
            <a:off x="3430682" y="556320"/>
            <a:ext cx="3335080" cy="584775"/>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Historical Method</a:t>
            </a:r>
          </a:p>
        </p:txBody>
      </p:sp>
      <p:sp>
        <p:nvSpPr>
          <p:cNvPr id="3" name="TextBox 2">
            <a:extLst>
              <a:ext uri="{FF2B5EF4-FFF2-40B4-BE49-F238E27FC236}">
                <a16:creationId xmlns:a16="http://schemas.microsoft.com/office/drawing/2014/main" id="{CB90C599-B508-B3EF-FE9D-4AC118D624D3}"/>
              </a:ext>
            </a:extLst>
          </p:cNvPr>
          <p:cNvSpPr txBox="1"/>
          <p:nvPr/>
        </p:nvSpPr>
        <p:spPr>
          <a:xfrm>
            <a:off x="179882" y="1395167"/>
            <a:ext cx="11274181" cy="4315027"/>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Revealing the problems faced by business organizations in the past.</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Revealing the true origins of scientific theories.</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Determining the relationship between administrative phenomena or problems and the social, economic, and cultural environment that led to their emergence.</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Sources of information in the historical curriculum:</a:t>
            </a:r>
          </a:p>
          <a:p>
            <a:pPr>
              <a:lnSpc>
                <a:spcPct val="200000"/>
              </a:lnSpc>
            </a:pP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Primary sources </a:t>
            </a:r>
            <a:r>
              <a:rPr lang="en-US" sz="2000" dirty="0">
                <a:latin typeface="Arial" panose="020B0604020202020204" pitchFamily="34" charset="0"/>
                <a:cs typeface="Arial" panose="020B0604020202020204" pitchFamily="34" charset="0"/>
              </a:rPr>
              <a:t>(eyewitnesses - manuscripts..)</a:t>
            </a:r>
          </a:p>
          <a:p>
            <a:pPr>
              <a:lnSpc>
                <a:spcPct val="200000"/>
              </a:lnSpc>
            </a:pP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Secondary sources</a:t>
            </a:r>
            <a:r>
              <a:rPr lang="en-US" sz="2000" dirty="0">
                <a:latin typeface="Arial" panose="020B0604020202020204" pitchFamily="34" charset="0"/>
                <a:cs typeface="Arial" panose="020B0604020202020204" pitchFamily="34" charset="0"/>
              </a:rPr>
              <a:t>: (books - previous data - newspapers ....)</a:t>
            </a:r>
          </a:p>
        </p:txBody>
      </p:sp>
    </p:spTree>
    <p:extLst>
      <p:ext uri="{BB962C8B-B14F-4D97-AF65-F5344CB8AC3E}">
        <p14:creationId xmlns:p14="http://schemas.microsoft.com/office/powerpoint/2010/main" val="261492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5E1964-F3ED-5BB2-DBA6-CE6194C4379A}"/>
              </a:ext>
            </a:extLst>
          </p:cNvPr>
          <p:cNvSpPr txBox="1"/>
          <p:nvPr/>
        </p:nvSpPr>
        <p:spPr>
          <a:xfrm>
            <a:off x="3430682" y="556320"/>
            <a:ext cx="3335080" cy="584775"/>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Historical Method</a:t>
            </a:r>
          </a:p>
        </p:txBody>
      </p:sp>
      <p:sp>
        <p:nvSpPr>
          <p:cNvPr id="3" name="TextBox 2">
            <a:extLst>
              <a:ext uri="{FF2B5EF4-FFF2-40B4-BE49-F238E27FC236}">
                <a16:creationId xmlns:a16="http://schemas.microsoft.com/office/drawing/2014/main" id="{5118F69E-1C2B-D756-74C2-47A0C87664FD}"/>
              </a:ext>
            </a:extLst>
          </p:cNvPr>
          <p:cNvSpPr txBox="1"/>
          <p:nvPr/>
        </p:nvSpPr>
        <p:spPr>
          <a:xfrm>
            <a:off x="374754" y="1496600"/>
            <a:ext cx="11497456" cy="3074624"/>
          </a:xfrm>
          <a:prstGeom prst="rect">
            <a:avLst/>
          </a:prstGeom>
          <a:noFill/>
        </p:spPr>
        <p:txBody>
          <a:bodyPr wrap="square" rtlCol="0">
            <a:spAutoFit/>
          </a:bodyPr>
          <a:lstStyle/>
          <a:p>
            <a:pPr algn="just">
              <a:lnSpc>
                <a:spcPct val="200000"/>
              </a:lnSpc>
            </a:pPr>
            <a:r>
              <a:rPr lang="en-US" sz="2000" b="1" u="sng" dirty="0">
                <a:latin typeface="Arial" panose="020B0604020202020204" pitchFamily="34" charset="0"/>
                <a:cs typeface="Arial" panose="020B0604020202020204" pitchFamily="34" charset="0"/>
              </a:rPr>
              <a:t>Negative aspects of the historical method:</a:t>
            </a:r>
          </a:p>
          <a:p>
            <a:pPr algn="just">
              <a:lnSpc>
                <a:spcPct val="200000"/>
              </a:lnSpc>
            </a:pPr>
            <a:endParaRPr lang="en-US" sz="2000" b="1" u="sng" dirty="0">
              <a:latin typeface="Arial" panose="020B0604020202020204" pitchFamily="34" charset="0"/>
              <a:cs typeface="Arial" panose="020B0604020202020204" pitchFamily="34" charset="0"/>
            </a:endParaRP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Change in information when transmitted from one person to another.</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The data may be subject to errors or intentional misrepresentations (impact from authority).</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Proving hypotheses in historical research may be tainted by inaccuracies and credibility.</a:t>
            </a:r>
          </a:p>
        </p:txBody>
      </p:sp>
    </p:spTree>
    <p:extLst>
      <p:ext uri="{BB962C8B-B14F-4D97-AF65-F5344CB8AC3E}">
        <p14:creationId xmlns:p14="http://schemas.microsoft.com/office/powerpoint/2010/main" val="377852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E2BE0A-2F36-2287-082C-BD0751DC21ED}"/>
              </a:ext>
            </a:extLst>
          </p:cNvPr>
          <p:cNvSpPr txBox="1"/>
          <p:nvPr/>
        </p:nvSpPr>
        <p:spPr>
          <a:xfrm>
            <a:off x="3625957" y="556320"/>
            <a:ext cx="4442242" cy="1077218"/>
          </a:xfrm>
          <a:prstGeom prst="rect">
            <a:avLst/>
          </a:prstGeom>
          <a:noFill/>
        </p:spPr>
        <p:txBody>
          <a:bodyPr wrap="none" rtlCol="0">
            <a:spAutoFit/>
          </a:bodyPr>
          <a:lstStyle/>
          <a:p>
            <a:r>
              <a:rPr lang="en-US" altLang="en-US" sz="3200" b="1" dirty="0">
                <a:solidFill>
                  <a:srgbClr val="00B0F0"/>
                </a:solidFill>
                <a:latin typeface="Arial" panose="020B0604020202020204" pitchFamily="34" charset="0"/>
                <a:cs typeface="Arial" panose="020B0604020202020204" pitchFamily="34" charset="0"/>
              </a:rPr>
              <a:t> Experimental Method</a:t>
            </a:r>
            <a:endParaRPr lang="ar-SA" altLang="en-US" sz="3200" b="1" dirty="0">
              <a:solidFill>
                <a:srgbClr val="00B0F0"/>
              </a:solidFill>
              <a:latin typeface="Arial" panose="020B0604020202020204" pitchFamily="34" charset="0"/>
              <a:cs typeface="Arial" panose="020B0604020202020204" pitchFamily="34" charset="0"/>
            </a:endParaRPr>
          </a:p>
          <a:p>
            <a:endParaRPr lang="en-US" altLang="en-US" sz="32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BB5958E-45BA-7609-D84A-AC182A0589BC}"/>
              </a:ext>
            </a:extLst>
          </p:cNvPr>
          <p:cNvSpPr txBox="1"/>
          <p:nvPr/>
        </p:nvSpPr>
        <p:spPr>
          <a:xfrm>
            <a:off x="134911" y="1510484"/>
            <a:ext cx="11662348" cy="4315027"/>
          </a:xfrm>
          <a:prstGeom prst="rect">
            <a:avLst/>
          </a:prstGeom>
          <a:noFill/>
        </p:spPr>
        <p:txBody>
          <a:bodyPr wrap="square">
            <a:spAutoFit/>
          </a:bodyPr>
          <a:lstStyle/>
          <a:p>
            <a:pPr marL="342900" indent="-342900" algn="l">
              <a:lnSpc>
                <a:spcPct val="200000"/>
              </a:lnSpc>
              <a:buFont typeface="Wingdings" panose="05000000000000000000" pitchFamily="2" charset="2"/>
              <a:buChar char="§"/>
            </a:pPr>
            <a:r>
              <a:rPr lang="en-US" sz="2000" dirty="0"/>
              <a:t>The experimental method involves the manipulation of </a:t>
            </a:r>
            <a:r>
              <a:rPr lang="en-US" sz="2000" b="1" dirty="0">
                <a:hlinkClick r:id="rId3">
                  <a:extLst>
                    <a:ext uri="{A12FA001-AC4F-418D-AE19-62706E023703}">
                      <ahyp:hlinkClr xmlns:ahyp="http://schemas.microsoft.com/office/drawing/2018/hyperlinkcolor" val="tx"/>
                    </a:ext>
                  </a:extLst>
                </a:hlinkClick>
              </a:rPr>
              <a:t>variables</a:t>
            </a:r>
            <a:r>
              <a:rPr lang="en-US" sz="2000" dirty="0"/>
              <a:t> to establish cause-and-effect relationships.</a:t>
            </a:r>
          </a:p>
          <a:p>
            <a:pPr marL="342900" indent="-342900" algn="l">
              <a:lnSpc>
                <a:spcPct val="200000"/>
              </a:lnSpc>
              <a:buFont typeface="Wingdings" panose="05000000000000000000" pitchFamily="2" charset="2"/>
              <a:buChar char="§"/>
            </a:pPr>
            <a:r>
              <a:rPr lang="en-US" sz="2000" dirty="0"/>
              <a:t> The key features are controlled methods and randomly allocating participants into </a:t>
            </a:r>
            <a:r>
              <a:rPr lang="en-US" sz="2000" b="1" dirty="0">
                <a:hlinkClick r:id="rId4">
                  <a:extLst>
                    <a:ext uri="{A12FA001-AC4F-418D-AE19-62706E023703}">
                      <ahyp:hlinkClr xmlns:ahyp="http://schemas.microsoft.com/office/drawing/2018/hyperlinkcolor" val="tx"/>
                    </a:ext>
                  </a:extLst>
                </a:hlinkClick>
              </a:rPr>
              <a:t>controlled and experimental groups</a:t>
            </a:r>
            <a:r>
              <a:rPr lang="en-US" sz="2000" dirty="0"/>
              <a:t>.</a:t>
            </a:r>
          </a:p>
          <a:p>
            <a:pPr algn="l">
              <a:lnSpc>
                <a:spcPct val="200000"/>
              </a:lnSpc>
            </a:pPr>
            <a:r>
              <a:rPr lang="en-US" sz="2000" dirty="0"/>
              <a:t>An experiment is an investigation in which a</a:t>
            </a:r>
            <a:r>
              <a:rPr lang="en-US" sz="2000" b="1" dirty="0"/>
              <a:t> </a:t>
            </a:r>
            <a:r>
              <a:rPr lang="en-US" sz="2000" b="1" dirty="0">
                <a:hlinkClick r:id="rId5">
                  <a:extLst>
                    <a:ext uri="{A12FA001-AC4F-418D-AE19-62706E023703}">
                      <ahyp:hlinkClr xmlns:ahyp="http://schemas.microsoft.com/office/drawing/2018/hyperlinkcolor" val="tx"/>
                    </a:ext>
                  </a:extLst>
                </a:hlinkClick>
              </a:rPr>
              <a:t>hypothesis</a:t>
            </a:r>
            <a:r>
              <a:rPr lang="en-US" sz="2000" b="1" dirty="0"/>
              <a:t> </a:t>
            </a:r>
            <a:r>
              <a:rPr lang="en-US" sz="2000" dirty="0"/>
              <a:t>is scientifically tested. In an experiment, an independent variable (the cause) is manipulated, and the dependent variable (the effect) is measured; any extraneous variables are controlled.</a:t>
            </a:r>
          </a:p>
        </p:txBody>
      </p:sp>
    </p:spTree>
    <p:extLst>
      <p:ext uri="{BB962C8B-B14F-4D97-AF65-F5344CB8AC3E}">
        <p14:creationId xmlns:p14="http://schemas.microsoft.com/office/powerpoint/2010/main" val="40202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E3A5749-73B7-8AD7-8F78-8EA3F520AFE6}"/>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A882F5B4-94E2-A5BD-619B-CC663B996907}"/>
              </a:ext>
            </a:extLst>
          </p:cNvPr>
          <p:cNvSpPr txBox="1"/>
          <p:nvPr/>
        </p:nvSpPr>
        <p:spPr>
          <a:xfrm>
            <a:off x="359764" y="1746675"/>
            <a:ext cx="9833107" cy="3785652"/>
          </a:xfrm>
          <a:prstGeom prst="rect">
            <a:avLst/>
          </a:prstGeom>
          <a:noFill/>
        </p:spPr>
        <p:txBody>
          <a:bodyPr wrap="square">
            <a:spAutoFit/>
          </a:bodyPr>
          <a:lstStyle/>
          <a:p>
            <a:pPr>
              <a:lnSpc>
                <a:spcPct val="200000"/>
              </a:lnSpc>
            </a:pPr>
            <a:r>
              <a:rPr lang="en-US" sz="2000" b="1" u="sng" dirty="0">
                <a:latin typeface="Arial" panose="020B0604020202020204" pitchFamily="34" charset="0"/>
                <a:cs typeface="Arial" panose="020B0604020202020204" pitchFamily="34" charset="0"/>
              </a:rPr>
              <a:t>The foundations (elements) of the experimental method:</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The Independent variable</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The Dependent variable</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Moderator variable</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The Controlling group  </a:t>
            </a:r>
          </a:p>
          <a:p>
            <a:pPr marL="342900" indent="-342900">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Study groups</a:t>
            </a:r>
          </a:p>
        </p:txBody>
      </p:sp>
    </p:spTree>
    <p:extLst>
      <p:ext uri="{BB962C8B-B14F-4D97-AF65-F5344CB8AC3E}">
        <p14:creationId xmlns:p14="http://schemas.microsoft.com/office/powerpoint/2010/main" val="1373969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79F37B6-BCB8-DE79-C534-DF3AF4B290D4}"/>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8BD2A26E-6A47-5F52-CF94-2C6CF6A2E302}"/>
              </a:ext>
            </a:extLst>
          </p:cNvPr>
          <p:cNvSpPr txBox="1"/>
          <p:nvPr/>
        </p:nvSpPr>
        <p:spPr>
          <a:xfrm>
            <a:off x="254834" y="1291217"/>
            <a:ext cx="11518806" cy="4651979"/>
          </a:xfrm>
          <a:prstGeom prst="rect">
            <a:avLst/>
          </a:prstGeom>
          <a:noFill/>
        </p:spPr>
        <p:txBody>
          <a:bodyPr wrap="square">
            <a:spAutoFit/>
          </a:bodyPr>
          <a:lstStyle/>
          <a:p>
            <a:pPr>
              <a:lnSpc>
                <a:spcPct val="200000"/>
              </a:lnSpc>
            </a:pPr>
            <a:r>
              <a:rPr lang="en-US" sz="2000" b="1" u="sng" dirty="0">
                <a:latin typeface="Arial" panose="020B0604020202020204" pitchFamily="34" charset="0"/>
                <a:cs typeface="Arial" panose="020B0604020202020204" pitchFamily="34" charset="0"/>
              </a:rPr>
              <a:t>Single group method:</a:t>
            </a:r>
          </a:p>
          <a:p>
            <a:pPr>
              <a:lnSpc>
                <a:spcPct val="200000"/>
              </a:lnSpc>
            </a:pPr>
            <a:r>
              <a:rPr lang="en-US" sz="2000" dirty="0">
                <a:latin typeface="Arial" panose="020B0604020202020204" pitchFamily="34" charset="0"/>
                <a:cs typeface="Arial" panose="020B0604020202020204" pitchFamily="34" charset="0"/>
              </a:rPr>
              <a:t>Measure the effect of a single experimental factor on the performance of the group of interest.</a:t>
            </a:r>
          </a:p>
          <a:p>
            <a:pPr>
              <a:lnSpc>
                <a:spcPct val="200000"/>
              </a:lnSpc>
            </a:pPr>
            <a:r>
              <a:rPr lang="en-US" sz="2000" b="1" u="sng" dirty="0">
                <a:latin typeface="Arial" panose="020B0604020202020204" pitchFamily="34" charset="0"/>
                <a:cs typeface="Arial" panose="020B0604020202020204" pitchFamily="34" charset="0"/>
              </a:rPr>
              <a:t>Example: </a:t>
            </a:r>
            <a:r>
              <a:rPr lang="en-US" sz="2000" dirty="0">
                <a:latin typeface="Arial" panose="020B0604020202020204" pitchFamily="34" charset="0"/>
                <a:cs typeface="Arial" panose="020B0604020202020204" pitchFamily="34" charset="0"/>
              </a:rPr>
              <a:t>Testing the effect of incentives on the productivity of employees in a company</a:t>
            </a:r>
          </a:p>
          <a:p>
            <a:pPr marL="457200" indent="-457200">
              <a:lnSpc>
                <a:spcPct val="150000"/>
              </a:lnSpc>
              <a:buFont typeface="+mj-lt"/>
              <a:buAutoNum type="arabicPeriod"/>
            </a:pPr>
            <a:r>
              <a:rPr lang="en-US" sz="2000" dirty="0">
                <a:latin typeface="Arial" panose="020B0604020202020204" pitchFamily="34" charset="0"/>
                <a:cs typeface="Arial" panose="020B0604020202020204" pitchFamily="34" charset="0"/>
              </a:rPr>
              <a:t>Selection of the experimental group (e.g., 10 employees in the organization).</a:t>
            </a:r>
          </a:p>
          <a:p>
            <a:pPr marL="457200" indent="-457200">
              <a:lnSpc>
                <a:spcPct val="150000"/>
              </a:lnSpc>
              <a:buFont typeface="+mj-lt"/>
              <a:buAutoNum type="arabicPeriod"/>
            </a:pPr>
            <a:r>
              <a:rPr lang="en-US" sz="2000" dirty="0">
                <a:latin typeface="Arial" panose="020B0604020202020204" pitchFamily="34" charset="0"/>
                <a:cs typeface="Arial" panose="020B0604020202020204" pitchFamily="34" charset="0"/>
              </a:rPr>
              <a:t>Measure the group’s productivity (1,000 units per day).</a:t>
            </a:r>
          </a:p>
          <a:p>
            <a:pPr marL="457200" indent="-457200">
              <a:lnSpc>
                <a:spcPct val="150000"/>
              </a:lnSpc>
              <a:buFont typeface="+mj-lt"/>
              <a:buAutoNum type="arabicPeriod"/>
            </a:pPr>
            <a:r>
              <a:rPr lang="en-US" sz="2000" dirty="0">
                <a:latin typeface="Arial" panose="020B0604020202020204" pitchFamily="34" charset="0"/>
                <a:cs typeface="Arial" panose="020B0604020202020204" pitchFamily="34" charset="0"/>
              </a:rPr>
              <a:t>Enter the experimental variable (incentives) (10% of the salary.)</a:t>
            </a:r>
          </a:p>
          <a:p>
            <a:pPr marL="457200" indent="-457200">
              <a:lnSpc>
                <a:spcPct val="150000"/>
              </a:lnSpc>
              <a:buFont typeface="+mj-lt"/>
              <a:buAutoNum type="arabicPeriod"/>
            </a:pPr>
            <a:r>
              <a:rPr lang="en-US" sz="2000" dirty="0">
                <a:latin typeface="Arial" panose="020B0604020202020204" pitchFamily="34" charset="0"/>
                <a:cs typeface="Arial" panose="020B0604020202020204" pitchFamily="34" charset="0"/>
              </a:rPr>
              <a:t>Measuring the group’s productivity after introducing the independent variable (1300 units per day).</a:t>
            </a:r>
          </a:p>
          <a:p>
            <a:pPr marL="457200" indent="-457200">
              <a:lnSpc>
                <a:spcPct val="150000"/>
              </a:lnSpc>
              <a:buFont typeface="+mj-lt"/>
              <a:buAutoNum type="arabicPeriod"/>
            </a:pPr>
            <a:r>
              <a:rPr lang="en-US" sz="2000" dirty="0">
                <a:latin typeface="Arial" panose="020B0604020202020204" pitchFamily="34" charset="0"/>
                <a:cs typeface="Arial" panose="020B0604020202020204" pitchFamily="34" charset="0"/>
              </a:rPr>
              <a:t>Result analysis.</a:t>
            </a:r>
          </a:p>
        </p:txBody>
      </p:sp>
    </p:spTree>
    <p:extLst>
      <p:ext uri="{BB962C8B-B14F-4D97-AF65-F5344CB8AC3E}">
        <p14:creationId xmlns:p14="http://schemas.microsoft.com/office/powerpoint/2010/main" val="119681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8444B2C-090C-C815-9C5E-171D3855B158}"/>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13354754-9FC2-1A79-675A-A8A7C2565544}"/>
              </a:ext>
            </a:extLst>
          </p:cNvPr>
          <p:cNvSpPr txBox="1"/>
          <p:nvPr/>
        </p:nvSpPr>
        <p:spPr>
          <a:xfrm>
            <a:off x="239842" y="1693706"/>
            <a:ext cx="11677337" cy="3074624"/>
          </a:xfrm>
          <a:prstGeom prst="rect">
            <a:avLst/>
          </a:prstGeom>
          <a:noFill/>
        </p:spPr>
        <p:txBody>
          <a:bodyPr wrap="square">
            <a:spAutoFit/>
          </a:bodyPr>
          <a:lstStyle/>
          <a:p>
            <a:pPr algn="just">
              <a:lnSpc>
                <a:spcPct val="200000"/>
              </a:lnSpc>
            </a:pPr>
            <a:r>
              <a:rPr lang="en-US" sz="2000" b="1" u="sng" dirty="0">
                <a:latin typeface="Arial" panose="020B0604020202020204" pitchFamily="34" charset="0"/>
                <a:cs typeface="Arial" panose="020B0604020202020204" pitchFamily="34" charset="0"/>
              </a:rPr>
              <a:t>Two groups:</a:t>
            </a:r>
          </a:p>
          <a:p>
            <a:pPr algn="just">
              <a:lnSpc>
                <a:spcPct val="200000"/>
              </a:lnSpc>
            </a:pPr>
            <a:r>
              <a:rPr lang="en-US" sz="2000" dirty="0">
                <a:latin typeface="Arial" panose="020B0604020202020204" pitchFamily="34" charset="0"/>
                <a:cs typeface="Arial" panose="020B0604020202020204" pitchFamily="34" charset="0"/>
              </a:rPr>
              <a:t>The researcher conducts the study on two homogeneous groups, exposing one group to the independent factor, the experimental group, and avoiding exposing the other group (the controlling group) to the experimental factor. Then, the researcher measures the result and compares the two groups.</a:t>
            </a:r>
          </a:p>
        </p:txBody>
      </p:sp>
    </p:spTree>
    <p:extLst>
      <p:ext uri="{BB962C8B-B14F-4D97-AF65-F5344CB8AC3E}">
        <p14:creationId xmlns:p14="http://schemas.microsoft.com/office/powerpoint/2010/main" val="2717345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CD1A00E-3657-6D56-E1B9-9CEF4EAD100F}"/>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7CB3789B-A711-670B-70F4-68A202745B58}"/>
              </a:ext>
            </a:extLst>
          </p:cNvPr>
          <p:cNvSpPr txBox="1"/>
          <p:nvPr/>
        </p:nvSpPr>
        <p:spPr>
          <a:xfrm>
            <a:off x="434715" y="1382839"/>
            <a:ext cx="11482465" cy="4161139"/>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b="1" u="sng" dirty="0">
                <a:latin typeface="Arial" panose="020B0604020202020204" pitchFamily="34" charset="0"/>
                <a:cs typeface="Arial" panose="020B0604020202020204" pitchFamily="34" charset="0"/>
              </a:rPr>
              <a:t>In the previous example</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Select two homogeneous groups of workers (each group of 10 workers).</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Exposing one of the two groups to the independent factor (the experimental group), which is a 10% incentive on the salary.</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The other group (the control group) is not exposed to this stimulus.</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Measure and Compare the productivity of the two groups of workers.</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Result analysis]</a:t>
            </a:r>
          </a:p>
        </p:txBody>
      </p:sp>
    </p:spTree>
    <p:extLst>
      <p:ext uri="{BB962C8B-B14F-4D97-AF65-F5344CB8AC3E}">
        <p14:creationId xmlns:p14="http://schemas.microsoft.com/office/powerpoint/2010/main" val="28791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70F4829-9306-6B24-F679-B74DC899B1B2}"/>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0024167-2509-2B1A-6ACD-6A7A0A986F22}"/>
              </a:ext>
            </a:extLst>
          </p:cNvPr>
          <p:cNvSpPr txBox="1"/>
          <p:nvPr/>
        </p:nvSpPr>
        <p:spPr>
          <a:xfrm>
            <a:off x="254833" y="1910357"/>
            <a:ext cx="11422505" cy="2468368"/>
          </a:xfrm>
          <a:prstGeom prst="rect">
            <a:avLst/>
          </a:prstGeom>
          <a:noFill/>
        </p:spPr>
        <p:txBody>
          <a:bodyPr wrap="square">
            <a:spAutoFit/>
          </a:bodyPr>
          <a:lstStyle/>
          <a:p>
            <a:pPr algn="just">
              <a:lnSpc>
                <a:spcPct val="200000"/>
              </a:lnSpc>
            </a:pPr>
            <a:r>
              <a:rPr lang="en-US" sz="2000" b="1" dirty="0">
                <a:latin typeface="Arial" panose="020B0604020202020204" pitchFamily="34" charset="0"/>
                <a:cs typeface="Arial" panose="020B0604020202020204" pitchFamily="34" charset="0"/>
              </a:rPr>
              <a:t>Examples of experimental research in marketing research:</a:t>
            </a:r>
          </a:p>
          <a:p>
            <a:pPr marL="457200" indent="-457200" algn="just">
              <a:lnSpc>
                <a:spcPct val="200000"/>
              </a:lnSpc>
              <a:buFont typeface="+mj-lt"/>
              <a:buAutoNum type="arabicPeriod"/>
            </a:pP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Examine the effect of a wrapper on the sales of a product.</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Studying the effect of price on sales of a product.</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Studying the impact of an advertising campaign or promotional offer on product sales.</a:t>
            </a:r>
          </a:p>
        </p:txBody>
      </p:sp>
    </p:spTree>
    <p:extLst>
      <p:ext uri="{BB962C8B-B14F-4D97-AF65-F5344CB8AC3E}">
        <p14:creationId xmlns:p14="http://schemas.microsoft.com/office/powerpoint/2010/main" val="227421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175287A-7FF8-E6B1-1916-A5704BD210E2}"/>
              </a:ext>
            </a:extLst>
          </p:cNvPr>
          <p:cNvSpPr txBox="1"/>
          <p:nvPr/>
        </p:nvSpPr>
        <p:spPr>
          <a:xfrm>
            <a:off x="3625957" y="556320"/>
            <a:ext cx="4150495" cy="1077218"/>
          </a:xfrm>
          <a:prstGeom prst="rect">
            <a:avLst/>
          </a:prstGeom>
          <a:noFill/>
        </p:spPr>
        <p:txBody>
          <a:bodyPr wrap="none" rtlCol="0">
            <a:spAutoFit/>
          </a:bodyPr>
          <a:lstStyle/>
          <a:p>
            <a:r>
              <a:rPr lang="en-US" altLang="en-US" sz="3200" b="1" dirty="0">
                <a:solidFill>
                  <a:srgbClr val="00B0F0"/>
                </a:solidFill>
                <a:cs typeface="Times New Roman" panose="02020603050405020304" pitchFamily="18" charset="0"/>
              </a:rPr>
              <a:t> Experimental Method</a:t>
            </a:r>
            <a:endParaRPr lang="ar-SA" altLang="en-US" sz="3200" b="1" dirty="0">
              <a:solidFill>
                <a:srgbClr val="00B0F0"/>
              </a:solidFill>
              <a:cs typeface="Times New Roman" panose="02020603050405020304" pitchFamily="18" charset="0"/>
            </a:endParaRPr>
          </a:p>
          <a:p>
            <a:endParaRPr lang="en-US"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653E9314-9C3A-A059-1492-3F13439AFDB4}"/>
              </a:ext>
            </a:extLst>
          </p:cNvPr>
          <p:cNvSpPr txBox="1"/>
          <p:nvPr/>
        </p:nvSpPr>
        <p:spPr>
          <a:xfrm>
            <a:off x="494675" y="1910357"/>
            <a:ext cx="11122702" cy="2468368"/>
          </a:xfrm>
          <a:prstGeom prst="rect">
            <a:avLst/>
          </a:prstGeom>
          <a:noFill/>
        </p:spPr>
        <p:txBody>
          <a:bodyPr wrap="square">
            <a:spAutoFit/>
          </a:bodyPr>
          <a:lstStyle/>
          <a:p>
            <a:pPr algn="just">
              <a:lnSpc>
                <a:spcPct val="200000"/>
              </a:lnSpc>
            </a:pPr>
            <a:r>
              <a:rPr lang="en-US" sz="2000" b="1" dirty="0">
                <a:latin typeface="Arial" panose="020B0604020202020204" pitchFamily="34" charset="0"/>
                <a:cs typeface="Arial" panose="020B0604020202020204" pitchFamily="34" charset="0"/>
              </a:rPr>
              <a:t>Examples of experimental research in marketing research:</a:t>
            </a:r>
          </a:p>
          <a:p>
            <a:pPr marL="457200" indent="-457200" algn="just">
              <a:lnSpc>
                <a:spcPct val="200000"/>
              </a:lnSpc>
              <a:buFont typeface="+mj-lt"/>
              <a:buAutoNum type="arabicPeriod"/>
            </a:pP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Examine the effect of a wrapper on the sales of a product.</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Studying the effect of price on sales of a product.</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Studying the impact of an advertising campaign or promotional offer on product sales.</a:t>
            </a:r>
          </a:p>
        </p:txBody>
      </p:sp>
    </p:spTree>
    <p:extLst>
      <p:ext uri="{BB962C8B-B14F-4D97-AF65-F5344CB8AC3E}">
        <p14:creationId xmlns:p14="http://schemas.microsoft.com/office/powerpoint/2010/main" val="3603845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804FA9E-DA54-3BEA-B4F4-11C593F15488}"/>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a:t>
            </a:r>
            <a:r>
              <a:rPr lang="en-US" altLang="en-US" sz="3200" b="1" dirty="0">
                <a:cs typeface="Times New Roman" panose="02020603050405020304" pitchFamily="18" charset="0"/>
              </a:rPr>
              <a:t> </a:t>
            </a:r>
            <a:r>
              <a:rPr lang="en-US" altLang="en-US" sz="3200" b="1" dirty="0">
                <a:solidFill>
                  <a:srgbClr val="00B0F0"/>
                </a:solidFill>
                <a:cs typeface="Times New Roman" panose="02020603050405020304" pitchFamily="18" charset="0"/>
              </a:rPr>
              <a:t>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CE620950-43E5-8BEA-817A-08539BC85483}"/>
              </a:ext>
            </a:extLst>
          </p:cNvPr>
          <p:cNvSpPr txBox="1"/>
          <p:nvPr/>
        </p:nvSpPr>
        <p:spPr>
          <a:xfrm>
            <a:off x="569626" y="1741258"/>
            <a:ext cx="10882859" cy="3074624"/>
          </a:xfrm>
          <a:prstGeom prst="rect">
            <a:avLst/>
          </a:prstGeom>
          <a:noFill/>
        </p:spPr>
        <p:txBody>
          <a:bodyPr wrap="square">
            <a:spAutoFit/>
          </a:bodyPr>
          <a:lstStyle/>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Describe specific phenomena or events, gather facts and information about them, describe their circumstances, and report their status as they exist.</a:t>
            </a:r>
          </a:p>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It is also concerned with deciding how the phenomena should be.</a:t>
            </a:r>
          </a:p>
          <a:p>
            <a:pPr marL="342900" indent="-342900" algn="just">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Using the qualitative or quantitative method to express, describe, and analyze the phenomenon.</a:t>
            </a:r>
          </a:p>
        </p:txBody>
      </p:sp>
    </p:spTree>
    <p:extLst>
      <p:ext uri="{BB962C8B-B14F-4D97-AF65-F5344CB8AC3E}">
        <p14:creationId xmlns:p14="http://schemas.microsoft.com/office/powerpoint/2010/main" val="2185932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72A1866-439C-22BD-113D-CEB03395257A}"/>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85102FEE-6566-F454-176F-308B707940FC}"/>
              </a:ext>
            </a:extLst>
          </p:cNvPr>
          <p:cNvSpPr txBox="1"/>
          <p:nvPr/>
        </p:nvSpPr>
        <p:spPr>
          <a:xfrm>
            <a:off x="314794" y="1291217"/>
            <a:ext cx="11572406" cy="4305730"/>
          </a:xfrm>
          <a:prstGeom prst="rect">
            <a:avLst/>
          </a:prstGeom>
          <a:noFill/>
        </p:spPr>
        <p:txBody>
          <a:bodyPr wrap="square">
            <a:spAutoFit/>
          </a:bodyPr>
          <a:lstStyle/>
          <a:p>
            <a:pPr algn="just">
              <a:lnSpc>
                <a:spcPct val="200000"/>
              </a:lnSpc>
            </a:pPr>
            <a:r>
              <a:rPr lang="en-US" sz="2000" b="1" u="sng" dirty="0">
                <a:latin typeface="Arial" panose="020B0604020202020204" pitchFamily="34" charset="0"/>
                <a:cs typeface="Arial" panose="020B0604020202020204" pitchFamily="34" charset="0"/>
              </a:rPr>
              <a:t>Types of descriptive research</a:t>
            </a:r>
          </a:p>
          <a:p>
            <a:pPr marL="457200" indent="-457200" algn="just">
              <a:lnSpc>
                <a:spcPct val="200000"/>
              </a:lnSpc>
              <a:buFont typeface="+mj-lt"/>
              <a:buAutoNum type="alphaUcPeriod"/>
            </a:pPr>
            <a:r>
              <a:rPr lang="en-US" sz="2000" b="1" dirty="0">
                <a:latin typeface="Arial" panose="020B0604020202020204" pitchFamily="34" charset="0"/>
                <a:cs typeface="Arial" panose="020B0604020202020204" pitchFamily="34" charset="0"/>
              </a:rPr>
              <a:t> Survey Studies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Obtaining detailed and accurate information about the current state of the phenomenon.</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It Could be a comprehensive or sample survey.</a:t>
            </a:r>
          </a:p>
          <a:p>
            <a:pPr marL="342900" indent="-342900" algn="just">
              <a:lnSpc>
                <a:spcPct val="200000"/>
              </a:lnSpc>
              <a:buFont typeface="Wingdings" panose="05000000000000000000" pitchFamily="2" charset="2"/>
              <a:buChar char="§"/>
            </a:pPr>
            <a:r>
              <a:rPr lang="en-US" sz="2000" b="1" u="sng" dirty="0">
                <a:latin typeface="Arial" panose="020B0604020202020204" pitchFamily="34" charset="0"/>
                <a:cs typeface="Arial" panose="020B0604020202020204" pitchFamily="34" charset="0"/>
              </a:rPr>
              <a:t>Examples of survey studies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Studying the reasons for low productivity in public sector institutions in………….</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Studying the reasons consumers are reluctant to buy a specific product in the market.</a:t>
            </a:r>
          </a:p>
        </p:txBody>
      </p:sp>
    </p:spTree>
    <p:extLst>
      <p:ext uri="{BB962C8B-B14F-4D97-AF65-F5344CB8AC3E}">
        <p14:creationId xmlns:p14="http://schemas.microsoft.com/office/powerpoint/2010/main" val="235268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A6AAF3-CCB8-F3DC-6A3A-8D4E3C0EB7B6}"/>
              </a:ext>
            </a:extLst>
          </p:cNvPr>
          <p:cNvSpPr txBox="1"/>
          <p:nvPr/>
        </p:nvSpPr>
        <p:spPr>
          <a:xfrm>
            <a:off x="3425068" y="70166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E78EF56A-95F5-2E42-F077-33D7BED9E681}"/>
              </a:ext>
            </a:extLst>
          </p:cNvPr>
          <p:cNvSpPr txBox="1"/>
          <p:nvPr/>
        </p:nvSpPr>
        <p:spPr>
          <a:xfrm>
            <a:off x="464695" y="1681216"/>
            <a:ext cx="11242623" cy="4921284"/>
          </a:xfrm>
          <a:prstGeom prst="rect">
            <a:avLst/>
          </a:prstGeom>
          <a:noFill/>
        </p:spPr>
        <p:txBody>
          <a:bodyPr wrap="square">
            <a:spAutoFit/>
          </a:bodyPr>
          <a:lstStyle/>
          <a:p>
            <a:pPr algn="just">
              <a:lnSpc>
                <a:spcPct val="200000"/>
              </a:lnSpc>
            </a:pPr>
            <a:r>
              <a:rPr lang="en-US" sz="2000" b="1" u="sng" dirty="0">
                <a:latin typeface="Arial" panose="020B0604020202020204" pitchFamily="34" charset="0"/>
                <a:cs typeface="Arial" panose="020B0604020202020204" pitchFamily="34" charset="0"/>
              </a:rPr>
              <a:t>Differences between survey research and other research:</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Survey research studies the phenomenon as it is in reality without any intervention by the researcher to influence it.</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 The survey focuses on the current reality and the current state of the phenomenon, while historical research focuses on ancient events</a:t>
            </a:r>
          </a:p>
          <a:p>
            <a:pPr marL="457200" indent="-457200" algn="just">
              <a:lnSpc>
                <a:spcPct val="200000"/>
              </a:lnSpc>
              <a:buFont typeface="+mj-lt"/>
              <a:buAutoNum type="arabicPeriod"/>
            </a:pPr>
            <a:r>
              <a:rPr lang="en-US" sz="2000" dirty="0">
                <a:latin typeface="Arial" panose="020B0604020202020204" pitchFamily="34" charset="0"/>
                <a:cs typeface="Arial" panose="020B0604020202020204" pitchFamily="34" charset="0"/>
              </a:rPr>
              <a:t>Case studies are more in-depth and analytical in studying phenomena but focus on a limited number of cases. In contrast, survey studies are more comprehensive and less in-depth in analysis.</a:t>
            </a:r>
          </a:p>
        </p:txBody>
      </p:sp>
    </p:spTree>
    <p:extLst>
      <p:ext uri="{BB962C8B-B14F-4D97-AF65-F5344CB8AC3E}">
        <p14:creationId xmlns:p14="http://schemas.microsoft.com/office/powerpoint/2010/main" val="31415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2F98105-180F-A6F8-BF56-E436B6C6D846}"/>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F1941443-7405-4190-77F3-DE1EDC4376DE}"/>
              </a:ext>
            </a:extLst>
          </p:cNvPr>
          <p:cNvSpPr txBox="1"/>
          <p:nvPr/>
        </p:nvSpPr>
        <p:spPr>
          <a:xfrm>
            <a:off x="239843" y="1407905"/>
            <a:ext cx="11527435" cy="3207032"/>
          </a:xfrm>
          <a:prstGeom prst="rect">
            <a:avLst/>
          </a:prstGeom>
          <a:noFill/>
        </p:spPr>
        <p:txBody>
          <a:bodyPr wrap="square">
            <a:spAutoFit/>
          </a:bodyPr>
          <a:lstStyle/>
          <a:p>
            <a:pPr marL="457200" indent="-457200" algn="just">
              <a:lnSpc>
                <a:spcPct val="200000"/>
              </a:lnSpc>
              <a:buFont typeface="+mj-lt"/>
              <a:buAutoNum type="alphaUcPeriod" startAt="2"/>
            </a:pPr>
            <a:r>
              <a:rPr lang="en-US" sz="2400" b="1" dirty="0">
                <a:latin typeface="Arial" panose="020B0604020202020204" pitchFamily="34" charset="0"/>
                <a:cs typeface="Arial" panose="020B0604020202020204" pitchFamily="34" charset="0"/>
              </a:rPr>
              <a:t>Case Study</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One existing case study (a person, a company, or a country).</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Gather detailed information and data about the phenomenon under study in the current and previous situations.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Providing accurate and in-depth scientific knowledge and analyzing its parts and dimensions.</a:t>
            </a:r>
          </a:p>
        </p:txBody>
      </p:sp>
    </p:spTree>
    <p:extLst>
      <p:ext uri="{BB962C8B-B14F-4D97-AF65-F5344CB8AC3E}">
        <p14:creationId xmlns:p14="http://schemas.microsoft.com/office/powerpoint/2010/main" val="2650612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4ADA00C-0F0F-CD47-EDE6-272C2B5DFC8B}"/>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29EFF751-F7E8-AD2C-8B8E-E088CF02F0A9}"/>
              </a:ext>
            </a:extLst>
          </p:cNvPr>
          <p:cNvSpPr txBox="1"/>
          <p:nvPr/>
        </p:nvSpPr>
        <p:spPr>
          <a:xfrm>
            <a:off x="419724" y="1271486"/>
            <a:ext cx="11482465" cy="4561249"/>
          </a:xfrm>
          <a:prstGeom prst="rect">
            <a:avLst/>
          </a:prstGeom>
          <a:noFill/>
        </p:spPr>
        <p:txBody>
          <a:bodyPr wrap="square">
            <a:spAutoFit/>
          </a:bodyPr>
          <a:lstStyle/>
          <a:p>
            <a:pPr algn="just">
              <a:lnSpc>
                <a:spcPct val="200000"/>
              </a:lnSpc>
            </a:pPr>
            <a:r>
              <a:rPr lang="en-US" sz="2400" b="1" u="sng" dirty="0">
                <a:latin typeface="Arial" panose="020B0604020202020204" pitchFamily="34" charset="0"/>
                <a:cs typeface="Arial" panose="020B0604020202020204" pitchFamily="34" charset="0"/>
              </a:rPr>
              <a:t>Example: </a:t>
            </a:r>
          </a:p>
          <a:p>
            <a:pPr algn="just">
              <a:lnSpc>
                <a:spcPct val="200000"/>
              </a:lnSpc>
            </a:pPr>
            <a:r>
              <a:rPr lang="en-US" sz="2000" dirty="0">
                <a:latin typeface="Arial" panose="020B0604020202020204" pitchFamily="34" charset="0"/>
                <a:cs typeface="Arial" panose="020B0604020202020204" pitchFamily="34" charset="0"/>
              </a:rPr>
              <a:t>Studying the impact of job satisfaction on the performance of employees in private companies: A case study on Aramco.</a:t>
            </a:r>
          </a:p>
          <a:p>
            <a:pPr algn="just">
              <a:lnSpc>
                <a:spcPct val="200000"/>
              </a:lnSpc>
            </a:pPr>
            <a:r>
              <a:rPr lang="en-US" sz="2400" b="1" u="sng" dirty="0">
                <a:latin typeface="Arial" panose="020B0604020202020204" pitchFamily="34" charset="0"/>
                <a:cs typeface="Arial" panose="020B0604020202020204" pitchFamily="34" charset="0"/>
              </a:rPr>
              <a:t>Criticism:</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Difficulty generalizing results.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subjectivity and personal judgment.</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Difficulty in quantitative and statistical analysis</a:t>
            </a:r>
          </a:p>
        </p:txBody>
      </p:sp>
    </p:spTree>
    <p:extLst>
      <p:ext uri="{BB962C8B-B14F-4D97-AF65-F5344CB8AC3E}">
        <p14:creationId xmlns:p14="http://schemas.microsoft.com/office/powerpoint/2010/main" val="543524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C2AA560-01BC-4606-19B6-6C4692D57C05}"/>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E229A4B1-AAFA-6EEF-BF24-42AF0E1AFF46}"/>
              </a:ext>
            </a:extLst>
          </p:cNvPr>
          <p:cNvSpPr txBox="1"/>
          <p:nvPr/>
        </p:nvSpPr>
        <p:spPr>
          <a:xfrm>
            <a:off x="404734" y="1633538"/>
            <a:ext cx="11212643" cy="3813288"/>
          </a:xfrm>
          <a:prstGeom prst="rect">
            <a:avLst/>
          </a:prstGeom>
          <a:noFill/>
        </p:spPr>
        <p:txBody>
          <a:bodyPr wrap="square">
            <a:spAutoFit/>
          </a:bodyPr>
          <a:lstStyle/>
          <a:p>
            <a:pPr marL="342900" indent="-342900" algn="just">
              <a:lnSpc>
                <a:spcPct val="200000"/>
              </a:lnSpc>
              <a:buFont typeface="+mj-lt"/>
              <a:buAutoNum type="alphaUcPeriod" startAt="3"/>
            </a:pPr>
            <a:r>
              <a:rPr lang="en-US" sz="2400" b="1" dirty="0">
                <a:latin typeface="Arial" panose="020B0604020202020204" pitchFamily="34" charset="0"/>
                <a:cs typeface="Arial" panose="020B0604020202020204" pitchFamily="34" charset="0"/>
              </a:rPr>
              <a:t>Correlative Studies</a:t>
            </a:r>
          </a:p>
          <a:p>
            <a:pPr marL="285750" indent="-28575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Describe the  correlations between variables (the extent to which there is a relationship between the variables)</a:t>
            </a:r>
          </a:p>
          <a:p>
            <a:pPr marL="285750" indent="-28575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Predicting the phenomenon’s future by recognizing the strength of the association between variables.</a:t>
            </a:r>
          </a:p>
          <a:p>
            <a:pPr marL="285750" indent="-28575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Correlation coefficient (-1, 0)  (1, 0)  </a:t>
            </a:r>
          </a:p>
        </p:txBody>
      </p:sp>
    </p:spTree>
    <p:extLst>
      <p:ext uri="{BB962C8B-B14F-4D97-AF65-F5344CB8AC3E}">
        <p14:creationId xmlns:p14="http://schemas.microsoft.com/office/powerpoint/2010/main" val="4084962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61F3CF0-0277-7670-86B4-91E5D9DE2024}"/>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latin typeface="Times New Roman" panose="02020603050405020304" pitchFamily="18" charset="0"/>
                <a:cs typeface="Times New Roman" panose="02020603050405020304" pitchFamily="18" charset="0"/>
              </a:rPr>
              <a:t>Descriptive Method</a:t>
            </a:r>
            <a:endParaRPr lang="ar-SA" altLang="en-US" sz="32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99A2C03-BC02-0A7A-C582-B5374DD14795}"/>
              </a:ext>
            </a:extLst>
          </p:cNvPr>
          <p:cNvSpPr txBox="1"/>
          <p:nvPr/>
        </p:nvSpPr>
        <p:spPr>
          <a:xfrm>
            <a:off x="269824" y="1633538"/>
            <a:ext cx="11602386" cy="3936399"/>
          </a:xfrm>
          <a:prstGeom prst="rect">
            <a:avLst/>
          </a:prstGeom>
          <a:noFill/>
        </p:spPr>
        <p:txBody>
          <a:bodyPr wrap="square">
            <a:spAutoFit/>
          </a:bodyPr>
          <a:lstStyle/>
          <a:p>
            <a:pPr marL="342900" indent="-342900" algn="just">
              <a:lnSpc>
                <a:spcPct val="200000"/>
              </a:lnSpc>
              <a:buFont typeface="+mj-lt"/>
              <a:buAutoNum type="alphaUcPeriod" startAt="3"/>
            </a:pPr>
            <a:r>
              <a:rPr lang="en-US" sz="2400" b="1" dirty="0"/>
              <a:t>Correlative Studies</a:t>
            </a:r>
          </a:p>
          <a:p>
            <a:pPr marL="285750" indent="-285750" algn="just">
              <a:lnSpc>
                <a:spcPct val="200000"/>
              </a:lnSpc>
              <a:buFont typeface="Arial" panose="020B0604020202020204" pitchFamily="34" charset="0"/>
              <a:buChar char="•"/>
            </a:pPr>
            <a:r>
              <a:rPr lang="en-US" sz="2400" dirty="0"/>
              <a:t>  </a:t>
            </a:r>
            <a:r>
              <a:rPr lang="en-US" sz="2000" dirty="0">
                <a:latin typeface="Arial" panose="020B0604020202020204" pitchFamily="34" charset="0"/>
                <a:cs typeface="Arial" panose="020B0604020202020204" pitchFamily="34" charset="0"/>
              </a:rPr>
              <a:t>Describe the  correlations between variables (the extent to which there is a relationship between the variables)</a:t>
            </a:r>
          </a:p>
          <a:p>
            <a:pPr marL="285750" indent="-28575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Predicting the phenomenon’s future by recognizing the strength of the association between variables.</a:t>
            </a:r>
          </a:p>
          <a:p>
            <a:pPr marL="285750" indent="-28575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  Correlation coefficient (-1, 0) &amp; (1, 0)  </a:t>
            </a:r>
          </a:p>
        </p:txBody>
      </p:sp>
    </p:spTree>
    <p:extLst>
      <p:ext uri="{BB962C8B-B14F-4D97-AF65-F5344CB8AC3E}">
        <p14:creationId xmlns:p14="http://schemas.microsoft.com/office/powerpoint/2010/main" val="3420915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5" name="TextBox 4">
            <a:extLst>
              <a:ext uri="{FF2B5EF4-FFF2-40B4-BE49-F238E27FC236}">
                <a16:creationId xmlns:a16="http://schemas.microsoft.com/office/drawing/2014/main" id="{A22A80A7-316F-3C11-74D9-84B01082D034}"/>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7" name="TextBox 6">
            <a:extLst>
              <a:ext uri="{FF2B5EF4-FFF2-40B4-BE49-F238E27FC236}">
                <a16:creationId xmlns:a16="http://schemas.microsoft.com/office/drawing/2014/main" id="{8B71E127-055D-CBDD-F290-B75CB8B4C7FC}"/>
              </a:ext>
            </a:extLst>
          </p:cNvPr>
          <p:cNvSpPr txBox="1"/>
          <p:nvPr/>
        </p:nvSpPr>
        <p:spPr>
          <a:xfrm>
            <a:off x="209862" y="1422410"/>
            <a:ext cx="11662348" cy="3699474"/>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Correlational research is limited to examining the extent of an association between variables but does not address the importance of a causal relationship.</a:t>
            </a:r>
          </a:p>
          <a:p>
            <a:pPr algn="just">
              <a:lnSpc>
                <a:spcPct val="200000"/>
              </a:lnSpc>
            </a:pPr>
            <a:r>
              <a:rPr lang="en-US" sz="2000" b="1" u="sng" dirty="0">
                <a:latin typeface="Arial" panose="020B0604020202020204" pitchFamily="34" charset="0"/>
                <a:cs typeface="Arial" panose="020B0604020202020204" pitchFamily="34" charset="0"/>
              </a:rPr>
              <a:t>Example: </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Studying the relationship between organizational loyalty, personal qualities, and job performance for employees.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association may be accidental without being causal.</a:t>
            </a:r>
          </a:p>
        </p:txBody>
      </p:sp>
    </p:spTree>
    <p:extLst>
      <p:ext uri="{BB962C8B-B14F-4D97-AF65-F5344CB8AC3E}">
        <p14:creationId xmlns:p14="http://schemas.microsoft.com/office/powerpoint/2010/main" val="1279055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1B4FA1-6157-B4AB-DE7A-456078DC58CB}"/>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8BF21E09-443E-5ECB-23BE-93CD0C1EB47B}"/>
              </a:ext>
            </a:extLst>
          </p:cNvPr>
          <p:cNvSpPr txBox="1"/>
          <p:nvPr/>
        </p:nvSpPr>
        <p:spPr>
          <a:xfrm>
            <a:off x="194872" y="1464341"/>
            <a:ext cx="11857219" cy="4305730"/>
          </a:xfrm>
          <a:prstGeom prst="rect">
            <a:avLst/>
          </a:prstGeom>
          <a:noFill/>
        </p:spPr>
        <p:txBody>
          <a:bodyPr wrap="square">
            <a:spAutoFit/>
          </a:bodyPr>
          <a:lstStyle/>
          <a:p>
            <a:pPr marL="457200" indent="-457200" algn="just">
              <a:lnSpc>
                <a:spcPct val="200000"/>
              </a:lnSpc>
              <a:buFont typeface="+mj-lt"/>
              <a:buAutoNum type="alphaUcPeriod" startAt="4"/>
            </a:pPr>
            <a:r>
              <a:rPr lang="en-US" sz="2000" b="1" dirty="0">
                <a:latin typeface="Arial" panose="020B0604020202020204" pitchFamily="34" charset="0"/>
                <a:cs typeface="Arial" panose="020B0604020202020204" pitchFamily="34" charset="0"/>
              </a:rPr>
              <a:t>Causal-Comparative Studies: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Analyze the causal relationships between the variables.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Explain how and why the phenomenon occurs</a:t>
            </a:r>
          </a:p>
          <a:p>
            <a:pPr marL="342900" indent="-342900" algn="just">
              <a:lnSpc>
                <a:spcPct val="200000"/>
              </a:lnSpc>
              <a:buFont typeface="Arial" panose="020B0604020202020204" pitchFamily="34" charset="0"/>
              <a:buChar char="•"/>
            </a:pPr>
            <a:r>
              <a:rPr lang="en-US" sz="2000" dirty="0">
                <a:latin typeface="Arial" panose="020B0604020202020204" pitchFamily="34" charset="0"/>
                <a:cs typeface="Arial" panose="020B0604020202020204" pitchFamily="34" charset="0"/>
              </a:rPr>
              <a:t>Making comparisons between different phenomena to discover the factors that accompany a particular event</a:t>
            </a:r>
          </a:p>
          <a:p>
            <a:pPr algn="just">
              <a:lnSpc>
                <a:spcPct val="200000"/>
              </a:lnSpc>
            </a:pPr>
            <a:r>
              <a:rPr lang="en-US" sz="2000" b="1" u="sng" dirty="0">
                <a:latin typeface="Arial" panose="020B0604020202020204" pitchFamily="34" charset="0"/>
                <a:cs typeface="Arial" panose="020B0604020202020204" pitchFamily="34" charset="0"/>
              </a:rPr>
              <a:t>Example: </a:t>
            </a:r>
            <a:r>
              <a:rPr lang="en-US" sz="2000" dirty="0">
                <a:latin typeface="Arial" panose="020B0604020202020204" pitchFamily="34" charset="0"/>
                <a:cs typeface="Arial" panose="020B0604020202020204" pitchFamily="34" charset="0"/>
              </a:rPr>
              <a:t>Studying the effect of advertising and promotional work on the purchase habits and behavior of consumers </a:t>
            </a:r>
            <a:r>
              <a:rPr lang="en-US" sz="2000" dirty="0" err="1">
                <a:latin typeface="Arial" panose="020B0604020202020204" pitchFamily="34" charset="0"/>
                <a:cs typeface="Arial" panose="020B0604020202020204" pitchFamily="34" charset="0"/>
              </a:rPr>
              <a:t>consumers</a:t>
            </a:r>
            <a:r>
              <a:rPr lang="en-US" sz="2000" dirty="0">
                <a:latin typeface="Arial" panose="020B0604020202020204" pitchFamily="34" charset="0"/>
                <a:cs typeface="Arial" panose="020B0604020202020204" pitchFamily="34" charset="0"/>
              </a:rPr>
              <a:t>’ purchase habits and behavior</a:t>
            </a:r>
          </a:p>
        </p:txBody>
      </p:sp>
    </p:spTree>
    <p:extLst>
      <p:ext uri="{BB962C8B-B14F-4D97-AF65-F5344CB8AC3E}">
        <p14:creationId xmlns:p14="http://schemas.microsoft.com/office/powerpoint/2010/main" val="20031374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2339984-E6F0-E3A0-9EA4-A42D388C6F21}"/>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BDD18EF9-B2DF-6A3D-0AF7-F04273768275}"/>
              </a:ext>
            </a:extLst>
          </p:cNvPr>
          <p:cNvSpPr txBox="1"/>
          <p:nvPr/>
        </p:nvSpPr>
        <p:spPr>
          <a:xfrm>
            <a:off x="332281" y="1759481"/>
            <a:ext cx="11527437" cy="3045449"/>
          </a:xfrm>
          <a:prstGeom prst="rect">
            <a:avLst/>
          </a:prstGeom>
          <a:noFill/>
        </p:spPr>
        <p:txBody>
          <a:bodyPr wrap="square">
            <a:spAutoFit/>
          </a:bodyPr>
          <a:lstStyle/>
          <a:p>
            <a:pPr algn="just">
              <a:lnSpc>
                <a:spcPct val="250000"/>
              </a:lnSpc>
            </a:pPr>
            <a:r>
              <a:rPr lang="en-US" sz="2000" b="1" u="sng" dirty="0">
                <a:latin typeface="Arial" panose="020B0604020202020204" pitchFamily="34" charset="0"/>
                <a:cs typeface="Arial" panose="020B0604020202020204" pitchFamily="34" charset="0"/>
              </a:rPr>
              <a:t>Descriptive method evaluation</a:t>
            </a:r>
            <a:r>
              <a:rPr lang="ar-SA" sz="2000" b="1" u="sng" dirty="0">
                <a:latin typeface="Arial" panose="020B0604020202020204" pitchFamily="34" charset="0"/>
                <a:cs typeface="Arial" panose="020B0604020202020204" pitchFamily="34" charset="0"/>
              </a:rPr>
              <a:t>:</a:t>
            </a:r>
            <a:endParaRPr lang="en-US" sz="2000" b="1" u="sng" dirty="0">
              <a:latin typeface="Arial" panose="020B0604020202020204" pitchFamily="34" charset="0"/>
              <a:cs typeface="Arial" panose="020B0604020202020204" pitchFamily="34" charset="0"/>
            </a:endParaRPr>
          </a:p>
          <a:p>
            <a:pPr algn="just">
              <a:lnSpc>
                <a:spcPct val="250000"/>
              </a:lnSpc>
            </a:pPr>
            <a:r>
              <a:rPr lang="en-US" sz="2000" b="1" dirty="0">
                <a:latin typeface="Arial" panose="020B0604020202020204" pitchFamily="34" charset="0"/>
                <a:cs typeface="Arial" panose="020B0604020202020204" pitchFamily="34" charset="0"/>
              </a:rPr>
              <a:t>The descriptive approach in administrative sciences aims to achieve two goals:</a:t>
            </a:r>
          </a:p>
          <a:p>
            <a:pPr marL="342900" indent="-342900" algn="just">
              <a:lnSpc>
                <a:spcPct val="250000"/>
              </a:lnSpc>
              <a:buFont typeface="+mj-lt"/>
              <a:buAutoNum type="arabicPeriod"/>
            </a:pPr>
            <a:r>
              <a:rPr lang="en-US" sz="2000" b="1" dirty="0">
                <a:latin typeface="Arial" panose="020B0604020202020204" pitchFamily="34" charset="0"/>
                <a:cs typeface="Arial" panose="020B0604020202020204" pitchFamily="34" charset="0"/>
              </a:rPr>
              <a:t>Applied objective: </a:t>
            </a:r>
            <a:r>
              <a:rPr lang="en-US" sz="2000" dirty="0">
                <a:latin typeface="Arial" panose="020B0604020202020204" pitchFamily="34" charset="0"/>
                <a:cs typeface="Arial" panose="020B0604020202020204" pitchFamily="34" charset="0"/>
              </a:rPr>
              <a:t>Real information about the current state of various phenomena.</a:t>
            </a:r>
          </a:p>
          <a:p>
            <a:pPr marL="342900" indent="-342900" algn="just">
              <a:lnSpc>
                <a:spcPct val="250000"/>
              </a:lnSpc>
              <a:buFont typeface="+mj-lt"/>
              <a:buAutoNum type="arabicPeriod"/>
            </a:pPr>
            <a:r>
              <a:rPr lang="en-US" sz="2000" b="1" dirty="0">
                <a:latin typeface="Arial" panose="020B0604020202020204" pitchFamily="34" charset="0"/>
                <a:cs typeface="Arial" panose="020B0604020202020204" pitchFamily="34" charset="0"/>
              </a:rPr>
              <a:t>Scientific objective</a:t>
            </a:r>
            <a:r>
              <a:rPr lang="en-US" sz="2000" dirty="0">
                <a:latin typeface="Arial" panose="020B0604020202020204" pitchFamily="34" charset="0"/>
                <a:cs typeface="Arial" panose="020B0604020202020204" pitchFamily="34" charset="0"/>
              </a:rPr>
              <a:t>: to add to knowledge.</a:t>
            </a:r>
          </a:p>
        </p:txBody>
      </p:sp>
    </p:spTree>
    <p:extLst>
      <p:ext uri="{BB962C8B-B14F-4D97-AF65-F5344CB8AC3E}">
        <p14:creationId xmlns:p14="http://schemas.microsoft.com/office/powerpoint/2010/main" val="42457149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4916C9-1D28-B3C6-FD28-3523FA5173FF}"/>
              </a:ext>
            </a:extLst>
          </p:cNvPr>
          <p:cNvSpPr txBox="1"/>
          <p:nvPr/>
        </p:nvSpPr>
        <p:spPr>
          <a:xfrm>
            <a:off x="3185228" y="581743"/>
            <a:ext cx="4553504" cy="584775"/>
          </a:xfrm>
          <a:prstGeom prst="rect">
            <a:avLst/>
          </a:prstGeom>
          <a:noFill/>
        </p:spPr>
        <p:txBody>
          <a:bodyPr wrap="square" rtlCol="0">
            <a:spAutoFit/>
          </a:bodyPr>
          <a:lstStyle/>
          <a:p>
            <a:r>
              <a:rPr lang="en-US" altLang="en-US" sz="3200" b="1" dirty="0">
                <a:solidFill>
                  <a:srgbClr val="00B0F0"/>
                </a:solidFill>
                <a:cs typeface="Times New Roman" panose="02020603050405020304" pitchFamily="18" charset="0"/>
              </a:rPr>
              <a:t>Descriptive Method</a:t>
            </a:r>
            <a:endParaRPr lang="ar-SA" altLang="en-US" sz="3200" b="1" dirty="0">
              <a:solidFill>
                <a:srgbClr val="00B0F0"/>
              </a:solidFill>
              <a:cs typeface="Times New Roman" panose="02020603050405020304" pitchFamily="18" charset="0"/>
            </a:endParaRPr>
          </a:p>
        </p:txBody>
      </p:sp>
      <p:sp>
        <p:nvSpPr>
          <p:cNvPr id="3" name="TextBox 2">
            <a:extLst>
              <a:ext uri="{FF2B5EF4-FFF2-40B4-BE49-F238E27FC236}">
                <a16:creationId xmlns:a16="http://schemas.microsoft.com/office/drawing/2014/main" id="{27AF546E-63C4-B04C-0026-6ED5E2903AFE}"/>
              </a:ext>
            </a:extLst>
          </p:cNvPr>
          <p:cNvSpPr txBox="1"/>
          <p:nvPr/>
        </p:nvSpPr>
        <p:spPr>
          <a:xfrm>
            <a:off x="329784" y="1319431"/>
            <a:ext cx="11467475" cy="3699474"/>
          </a:xfrm>
          <a:prstGeom prst="rect">
            <a:avLst/>
          </a:prstGeom>
          <a:noFill/>
        </p:spPr>
        <p:txBody>
          <a:bodyPr wrap="square">
            <a:spAutoFit/>
          </a:bodyPr>
          <a:lstStyle/>
          <a:p>
            <a:pPr>
              <a:lnSpc>
                <a:spcPct val="200000"/>
              </a:lnSpc>
            </a:pPr>
            <a:r>
              <a:rPr lang="en-US" sz="2000" b="1" u="sng" dirty="0"/>
              <a:t>Criticisms:</a:t>
            </a:r>
          </a:p>
          <a:p>
            <a:pPr marL="342900" indent="-342900">
              <a:lnSpc>
                <a:spcPct val="200000"/>
              </a:lnSpc>
              <a:buFont typeface="Courier New" panose="02070309020205020404" pitchFamily="49" charset="0"/>
              <a:buChar char="o"/>
            </a:pPr>
            <a:r>
              <a:rPr lang="en-US" sz="2000" dirty="0"/>
              <a:t>  False information from various sources.</a:t>
            </a:r>
          </a:p>
          <a:p>
            <a:pPr marL="342900" indent="-342900">
              <a:lnSpc>
                <a:spcPct val="200000"/>
              </a:lnSpc>
              <a:buFont typeface="Courier New" panose="02070309020205020404" pitchFamily="49" charset="0"/>
              <a:buChar char="o"/>
            </a:pPr>
            <a:r>
              <a:rPr lang="en-US" sz="2000" dirty="0"/>
              <a:t>  The researcher's bias in selecting the sample or formulating the questionnaire questions.</a:t>
            </a:r>
          </a:p>
          <a:p>
            <a:pPr marL="342900" indent="-342900">
              <a:lnSpc>
                <a:spcPct val="200000"/>
              </a:lnSpc>
              <a:buFont typeface="Courier New" panose="02070309020205020404" pitchFamily="49" charset="0"/>
              <a:buChar char="o"/>
            </a:pPr>
            <a:r>
              <a:rPr lang="en-US" sz="2000" dirty="0"/>
              <a:t>  The results of the study were affected by the type of sample.</a:t>
            </a:r>
          </a:p>
          <a:p>
            <a:pPr marL="342900" indent="-342900">
              <a:lnSpc>
                <a:spcPct val="200000"/>
              </a:lnSpc>
              <a:buFont typeface="Courier New" panose="02070309020205020404" pitchFamily="49" charset="0"/>
              <a:buChar char="o"/>
            </a:pPr>
            <a:r>
              <a:rPr lang="en-US" sz="2000" dirty="0"/>
              <a:t>  The study's results were affected by the data collection method.</a:t>
            </a:r>
          </a:p>
          <a:p>
            <a:pPr marL="342900" indent="-342900">
              <a:lnSpc>
                <a:spcPct val="200000"/>
              </a:lnSpc>
              <a:buFont typeface="Courier New" panose="02070309020205020404" pitchFamily="49" charset="0"/>
              <a:buChar char="o"/>
            </a:pPr>
            <a:r>
              <a:rPr lang="en-US" sz="2000" dirty="0"/>
              <a:t>  The difficulty of forecasting is due to the rapid change of administrative phenomena.</a:t>
            </a:r>
          </a:p>
        </p:txBody>
      </p:sp>
    </p:spTree>
    <p:extLst>
      <p:ext uri="{BB962C8B-B14F-4D97-AF65-F5344CB8AC3E}">
        <p14:creationId xmlns:p14="http://schemas.microsoft.com/office/powerpoint/2010/main" val="637968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545394-9EEE-42D7-AAAC-3EE4E7836DBB}">
  <ds:schemaRefs>
    <ds:schemaRef ds:uri="http://purl.org/dc/terms/"/>
    <ds:schemaRef ds:uri="http://www.w3.org/XML/1998/namespace"/>
    <ds:schemaRef ds:uri="http://purl.org/dc/dcmitype/"/>
    <ds:schemaRef ds:uri="http://schemas.microsoft.com/office/2006/metadata/properties"/>
    <ds:schemaRef ds:uri="http://schemas.microsoft.com/office/2006/documentManagement/types"/>
    <ds:schemaRef ds:uri="d13aca44-ef33-4cf4-9980-7f0b00e6eeb9"/>
    <ds:schemaRef ds:uri="http://purl.org/dc/elements/1.1/"/>
    <ds:schemaRef ds:uri="http://schemas.microsoft.com/office/infopath/2007/PartnerControl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2346</TotalTime>
  <Words>2126</Words>
  <Application>Microsoft Office PowerPoint</Application>
  <PresentationFormat>Widescreen</PresentationFormat>
  <Paragraphs>183</Paragraphs>
  <Slides>35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Calibri Light</vt:lpstr>
      <vt:lpstr>Courier New</vt:lpstr>
      <vt:lpstr>neo sans arabic</vt:lpstr>
      <vt:lpstr>Tajawal Medium</vt:lpstr>
      <vt:lpstr>Times New Roman</vt:lpstr>
      <vt:lpstr>Wingdings</vt:lpstr>
      <vt:lpstr>Office Theme</vt:lpstr>
      <vt:lpstr>PowerPoint Presentation</vt:lpstr>
      <vt:lpstr>Contents</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38</cp:revision>
  <dcterms:created xsi:type="dcterms:W3CDTF">2023-04-29T09:08:00Z</dcterms:created>
  <dcterms:modified xsi:type="dcterms:W3CDTF">2024-02-09T07:57:39Z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