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303" r:id="rId6"/>
    <p:sldId id="486" r:id="rId7"/>
    <p:sldId id="257" r:id="rId8"/>
    <p:sldId id="258" r:id="rId9"/>
    <p:sldId id="282" r:id="rId10"/>
    <p:sldId id="259" r:id="rId11"/>
    <p:sldId id="260" r:id="rId12"/>
    <p:sldId id="262" r:id="rId13"/>
    <p:sldId id="266" r:id="rId14"/>
    <p:sldId id="267" r:id="rId15"/>
    <p:sldId id="263" r:id="rId16"/>
    <p:sldId id="270" r:id="rId17"/>
    <p:sldId id="271" r:id="rId18"/>
    <p:sldId id="272" r:id="rId19"/>
    <p:sldId id="274" r:id="rId20"/>
    <p:sldId id="273" r:id="rId21"/>
    <p:sldId id="275" r:id="rId22"/>
    <p:sldId id="283" r:id="rId23"/>
    <p:sldId id="276" r:id="rId24"/>
    <p:sldId id="284" r:id="rId25"/>
    <p:sldId id="277" r:id="rId26"/>
    <p:sldId id="285" r:id="rId27"/>
    <p:sldId id="286" r:id="rId28"/>
    <p:sldId id="287" r:id="rId29"/>
    <p:sldId id="279" r:id="rId30"/>
    <p:sldId id="288" r:id="rId31"/>
    <p:sldId id="312" r:id="rId32"/>
    <p:sldId id="289" r:id="rId33"/>
    <p:sldId id="280" r:id="rId34"/>
    <p:sldId id="290" r:id="rId35"/>
    <p:sldId id="292" r:id="rId36"/>
    <p:sldId id="293" r:id="rId37"/>
    <p:sldId id="302" r:id="rId38"/>
    <p:sldId id="295" r:id="rId39"/>
    <p:sldId id="296" r:id="rId40"/>
    <p:sldId id="297" r:id="rId41"/>
    <p:sldId id="298" r:id="rId42"/>
    <p:sldId id="299" r:id="rId43"/>
    <p:sldId id="300" r:id="rId44"/>
    <p:sldId id="294" r:id="rId45"/>
    <p:sldId id="301" r:id="rId46"/>
    <p:sldId id="304" r:id="rId47"/>
    <p:sldId id="306" r:id="rId48"/>
    <p:sldId id="487"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6"/>
            <p14:sldId id="257"/>
            <p14:sldId id="258"/>
            <p14:sldId id="282"/>
            <p14:sldId id="259"/>
            <p14:sldId id="260"/>
            <p14:sldId id="262"/>
            <p14:sldId id="266"/>
            <p14:sldId id="267"/>
            <p14:sldId id="263"/>
            <p14:sldId id="270"/>
            <p14:sldId id="271"/>
            <p14:sldId id="272"/>
            <p14:sldId id="274"/>
            <p14:sldId id="273"/>
            <p14:sldId id="275"/>
            <p14:sldId id="283"/>
            <p14:sldId id="276"/>
            <p14:sldId id="284"/>
            <p14:sldId id="277"/>
            <p14:sldId id="285"/>
            <p14:sldId id="286"/>
            <p14:sldId id="287"/>
            <p14:sldId id="279"/>
            <p14:sldId id="288"/>
            <p14:sldId id="312"/>
            <p14:sldId id="289"/>
            <p14:sldId id="280"/>
            <p14:sldId id="290"/>
            <p14:sldId id="292"/>
            <p14:sldId id="293"/>
            <p14:sldId id="302"/>
            <p14:sldId id="295"/>
            <p14:sldId id="296"/>
            <p14:sldId id="297"/>
            <p14:sldId id="298"/>
            <p14:sldId id="299"/>
            <p14:sldId id="300"/>
            <p14:sldId id="294"/>
            <p14:sldId id="301"/>
            <p14:sldId id="304"/>
            <p14:sldId id="306"/>
            <p14:sldId id="48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7" autoAdjust="0"/>
    <p:restoredTop sz="94660"/>
  </p:normalViewPr>
  <p:slideViewPr>
    <p:cSldViewPr snapToGrid="0">
      <p:cViewPr varScale="1">
        <p:scale>
          <a:sx n="55" d="100"/>
          <a:sy n="55" d="100"/>
        </p:scale>
        <p:origin x="1096" y="2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18252510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24400591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29927399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12533543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14942544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29828241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3960079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5034692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38083522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16058152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19285004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25984263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34406393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14656413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lnSpc>
                <a:spcPct val="150000"/>
              </a:lnSpc>
            </a:pPr>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10370244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11701342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11037078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7717108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16876868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19401043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17298416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7331622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3374048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355375840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28142111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9260537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258714026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330333532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8673322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560852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240694165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4784525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333563177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373297600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Tree>
    <p:extLst>
      <p:ext uri="{BB962C8B-B14F-4D97-AF65-F5344CB8AC3E}">
        <p14:creationId xmlns:p14="http://schemas.microsoft.com/office/powerpoint/2010/main" val="352436968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42</a:t>
            </a:fld>
            <a:endParaRPr lang="en-US"/>
          </a:p>
        </p:txBody>
      </p:sp>
    </p:spTree>
    <p:extLst>
      <p:ext uri="{BB962C8B-B14F-4D97-AF65-F5344CB8AC3E}">
        <p14:creationId xmlns:p14="http://schemas.microsoft.com/office/powerpoint/2010/main" val="13187941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1061172"/>
            <a:ext cx="10515600" cy="875701"/>
          </a:xfrm>
        </p:spPr>
        <p:txBody>
          <a:bodyPr/>
          <a:lstStyle>
            <a:lvl1pPr>
              <a:defRPr>
                <a:solidFill>
                  <a:schemeClr val="tx1"/>
                </a:solidFill>
              </a:defRPr>
            </a:lvl1pPr>
          </a:lstStyle>
          <a:p>
            <a:r>
              <a:rPr lang="en-US" dirty="0"/>
              <a:t>Click to edit Master title style</a:t>
            </a:r>
          </a:p>
        </p:txBody>
      </p:sp>
      <p:sp>
        <p:nvSpPr>
          <p:cNvPr id="3" name="Content Placeholder 2"/>
          <p:cNvSpPr>
            <a:spLocks noGrp="1"/>
          </p:cNvSpPr>
          <p:nvPr>
            <p:ph idx="1"/>
          </p:nvPr>
        </p:nvSpPr>
        <p:spPr>
          <a:xfrm>
            <a:off x="838200" y="2083777"/>
            <a:ext cx="10515600" cy="4093186"/>
          </a:xfrm>
        </p:spPr>
        <p:txBody>
          <a:bodyPr/>
          <a:lstStyle>
            <a:lvl1pPr>
              <a:defRPr>
                <a:solidFill>
                  <a:srgbClr val="203E5F"/>
                </a:solidFill>
              </a:defRPr>
            </a:lvl1pPr>
            <a:lvl2pPr>
              <a:defRPr>
                <a:solidFill>
                  <a:srgbClr val="203E5F"/>
                </a:solidFill>
              </a:defRPr>
            </a:lvl2pPr>
            <a:lvl3pPr>
              <a:defRPr>
                <a:solidFill>
                  <a:srgbClr val="203E5F"/>
                </a:solidFill>
              </a:defRPr>
            </a:lvl3pPr>
            <a:lvl4pPr>
              <a:defRPr>
                <a:solidFill>
                  <a:srgbClr val="203E5F"/>
                </a:solidFill>
              </a:defRPr>
            </a:lvl4pPr>
            <a:lvl5pPr>
              <a:defRPr>
                <a:solidFill>
                  <a:srgbClr val="203E5F"/>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950C4940-A7D1-7DC0-D744-91676B5C2341}"/>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4737"/>
            <a:ext cx="2073798" cy="899724"/>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solidFill>
                  <a:schemeClr val="tx1"/>
                </a:solidFill>
              </a:defRPr>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883627"/>
            <a:ext cx="10515600" cy="807061"/>
          </a:xfr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914400"/>
            <a:ext cx="10515600" cy="776288"/>
          </a:xfrm>
        </p:spPr>
        <p:txBody>
          <a:bodyPr/>
          <a:lstStyle>
            <a:lvl1pPr>
              <a:defRPr>
                <a:solidFill>
                  <a:schemeClr val="tx1"/>
                </a:solidFill>
              </a:defRPr>
            </a:lvl1pPr>
          </a:lstStyle>
          <a:p>
            <a:r>
              <a:rPr lang="en-US" dirty="0"/>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426408" y="4409057"/>
            <a:ext cx="5216525" cy="398780"/>
          </a:xfrm>
          <a:prstGeom prst="rect">
            <a:avLst/>
          </a:prstGeom>
          <a:noFill/>
        </p:spPr>
        <p:txBody>
          <a:bodyPr wrap="square" rtlCol="0">
            <a:spAutoFit/>
          </a:bodyPr>
          <a:lstStyle/>
          <a:p>
            <a:r>
              <a:rPr lang="en-US" sz="2000" dirty="0">
                <a:latin typeface="Alexandria" charset="0"/>
                <a:cs typeface="Alexandria" charset="0"/>
              </a:rPr>
              <a:t>Prepared by Dr. Mohamed Sleem</a:t>
            </a:r>
          </a:p>
        </p:txBody>
      </p:sp>
      <p:sp>
        <p:nvSpPr>
          <p:cNvPr id="31" name="TextBox 30"/>
          <p:cNvSpPr txBox="1"/>
          <p:nvPr/>
        </p:nvSpPr>
        <p:spPr>
          <a:xfrm>
            <a:off x="426408" y="2324550"/>
            <a:ext cx="5300681" cy="1754326"/>
          </a:xfrm>
          <a:prstGeom prst="rect">
            <a:avLst/>
          </a:prstGeom>
          <a:noFill/>
        </p:spPr>
        <p:txBody>
          <a:bodyPr wrap="square" rtlCol="0">
            <a:spAutoFit/>
          </a:bodyPr>
          <a:lstStyle/>
          <a:p>
            <a:r>
              <a:rPr lang="en-US" sz="3600" b="1" dirty="0">
                <a:solidFill>
                  <a:srgbClr val="00B0F0"/>
                </a:solidFill>
                <a:latin typeface="Alexandria" charset="0"/>
                <a:cs typeface="Alexandria" charset="0"/>
              </a:rPr>
              <a:t>Chapter 1: Introduction to FinTech and the Digital Economy</a:t>
            </a:r>
          </a:p>
        </p:txBody>
      </p:sp>
      <p:sp>
        <p:nvSpPr>
          <p:cNvPr id="34" name="Rectangle: Rounded Corners 33"/>
          <p:cNvSpPr/>
          <p:nvPr/>
        </p:nvSpPr>
        <p:spPr>
          <a:xfrm>
            <a:off x="194617" y="5843657"/>
            <a:ext cx="278172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2590966" cy="707886"/>
          </a:xfrm>
          <a:prstGeom prst="rect">
            <a:avLst/>
          </a:prstGeom>
          <a:noFill/>
        </p:spPr>
        <p:txBody>
          <a:bodyPr wrap="none" rtlCol="0">
            <a:spAutoFit/>
          </a:bodyPr>
          <a:lstStyle/>
          <a:p>
            <a:r>
              <a:rPr lang="en-US" sz="2000" dirty="0">
                <a:latin typeface="Alexandria" charset="0"/>
                <a:cs typeface="Alexandria" charset="0"/>
              </a:rPr>
              <a:t>FNT611</a:t>
            </a:r>
          </a:p>
          <a:p>
            <a:r>
              <a:rPr lang="en-US" sz="2000" dirty="0">
                <a:latin typeface="Alexandria" charset="0"/>
                <a:cs typeface="Alexandria" charset="0"/>
              </a:rPr>
              <a:t>Foundations of FinTech</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56579" y="2291187"/>
            <a:ext cx="5095410" cy="1754326"/>
          </a:xfrm>
          <a:prstGeom prst="rect">
            <a:avLst/>
          </a:prstGeom>
          <a:noFill/>
        </p:spPr>
        <p:txBody>
          <a:bodyPr wrap="square" rtlCol="0">
            <a:spAutoFit/>
          </a:bodyPr>
          <a:lstStyle/>
          <a:p>
            <a:r>
              <a:rPr lang="en-US" sz="3600" b="1" dirty="0">
                <a:solidFill>
                  <a:schemeClr val="accent1"/>
                </a:solidFill>
                <a:latin typeface="Times New Roman" panose="02020603050405020304" pitchFamily="18" charset="0"/>
                <a:cs typeface="Times New Roman" panose="02020603050405020304" pitchFamily="18" charset="0"/>
              </a:rPr>
              <a:t>Chapter 1: Introduction to FinTech and the Digital Economy</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Alexandria" charset="0"/>
                <a:cs typeface="Alexandria" charset="0"/>
              </a:rPr>
              <a:t>Lecture 1</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2590966" cy="707886"/>
          </a:xfrm>
          <a:prstGeom prst="rect">
            <a:avLst/>
          </a:prstGeom>
          <a:noFill/>
        </p:spPr>
        <p:txBody>
          <a:bodyPr wrap="none" rtlCol="0">
            <a:spAutoFit/>
          </a:bodyPr>
          <a:lstStyle/>
          <a:p>
            <a:r>
              <a:rPr lang="en-US" sz="2000" dirty="0">
                <a:latin typeface="Alexandria" charset="0"/>
                <a:cs typeface="Alexandria" charset="0"/>
              </a:rPr>
              <a:t>FNT611</a:t>
            </a:r>
          </a:p>
          <a:p>
            <a:r>
              <a:rPr lang="en-US" sz="2000" dirty="0">
                <a:latin typeface="Alexandria" charset="0"/>
                <a:cs typeface="Alexandria" charset="0"/>
              </a:rPr>
              <a:t>Foundations of FinTech</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Sleem</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AFE7E-C1C7-3B41-B09E-A674FA9ABE13}"/>
              </a:ext>
            </a:extLst>
          </p:cNvPr>
          <p:cNvSpPr>
            <a:spLocks noGrp="1"/>
          </p:cNvSpPr>
          <p:nvPr>
            <p:ph type="title"/>
          </p:nvPr>
        </p:nvSpPr>
        <p:spPr>
          <a:xfrm>
            <a:off x="612648" y="548640"/>
            <a:ext cx="10653578" cy="1132258"/>
          </a:xfrm>
        </p:spPr>
        <p:txBody>
          <a:bodyPr/>
          <a:lstStyle/>
          <a:p>
            <a:r>
              <a:rPr lang="en-US" dirty="0"/>
              <a:t>Objectives</a:t>
            </a:r>
          </a:p>
        </p:txBody>
      </p:sp>
      <p:sp>
        <p:nvSpPr>
          <p:cNvPr id="3" name="Content Placeholder 2">
            <a:extLst>
              <a:ext uri="{FF2B5EF4-FFF2-40B4-BE49-F238E27FC236}">
                <a16:creationId xmlns:a16="http://schemas.microsoft.com/office/drawing/2014/main" id="{40FA3279-F895-CEA9-C9C3-632CCA4706A2}"/>
              </a:ext>
            </a:extLst>
          </p:cNvPr>
          <p:cNvSpPr>
            <a:spLocks noGrp="1"/>
          </p:cNvSpPr>
          <p:nvPr>
            <p:ph idx="4294967295"/>
          </p:nvPr>
        </p:nvSpPr>
        <p:spPr>
          <a:xfrm>
            <a:off x="612648" y="1715532"/>
            <a:ext cx="9349038" cy="4593828"/>
          </a:xfrm>
        </p:spPr>
        <p:txBody>
          <a:bodyPr>
            <a:normAutofit lnSpcReduction="10000"/>
          </a:bodyPr>
          <a:lstStyle/>
          <a:p>
            <a:pPr marL="457200" indent="-457200" algn="l">
              <a:buFont typeface="+mj-lt"/>
              <a:buAutoNum type="arabicPeriod"/>
            </a:pPr>
            <a:r>
              <a:rPr lang="en-US" sz="2000" b="0" i="0" dirty="0">
                <a:effectLst/>
                <a:latin typeface="Söhne"/>
              </a:rPr>
              <a:t>Understand the definition and characteristics of the digital economy.</a:t>
            </a:r>
          </a:p>
          <a:p>
            <a:pPr marL="457200" indent="-457200" algn="l">
              <a:buFont typeface="+mj-lt"/>
              <a:buAutoNum type="arabicPeriod"/>
            </a:pPr>
            <a:r>
              <a:rPr lang="en-US" sz="2000" b="0" i="0" dirty="0">
                <a:effectLst/>
                <a:latin typeface="Söhne"/>
              </a:rPr>
              <a:t>Analyze the growth trends and contributing factors of the digital economy.</a:t>
            </a:r>
          </a:p>
          <a:p>
            <a:pPr marL="457200" indent="-457200" algn="l">
              <a:buFont typeface="+mj-lt"/>
              <a:buAutoNum type="arabicPeriod"/>
            </a:pPr>
            <a:r>
              <a:rPr lang="en-US" sz="2000" b="0" i="0" dirty="0">
                <a:effectLst/>
                <a:latin typeface="Söhne"/>
              </a:rPr>
              <a:t>Trace the historical progression and impact of the industrial revolutions.</a:t>
            </a:r>
          </a:p>
          <a:p>
            <a:pPr marL="457200" indent="-457200" algn="l">
              <a:buFont typeface="+mj-lt"/>
              <a:buAutoNum type="arabicPeriod"/>
            </a:pPr>
            <a:r>
              <a:rPr lang="en-US" sz="2000" b="0" i="0" dirty="0">
                <a:effectLst/>
                <a:latin typeface="Söhne"/>
              </a:rPr>
              <a:t>Grasp the significance and implications of Moore's Law in technological advancement.</a:t>
            </a:r>
          </a:p>
          <a:p>
            <a:pPr marL="457200" indent="-457200" algn="l">
              <a:buFont typeface="+mj-lt"/>
              <a:buAutoNum type="arabicPeriod"/>
            </a:pPr>
            <a:r>
              <a:rPr lang="en-US" sz="2000" b="0" i="0" dirty="0">
                <a:effectLst/>
                <a:latin typeface="Söhne"/>
              </a:rPr>
              <a:t>Identify the foundational elements supporting the digital economy.</a:t>
            </a:r>
          </a:p>
          <a:p>
            <a:pPr marL="457200" indent="-457200" algn="l">
              <a:buFont typeface="+mj-lt"/>
              <a:buAutoNum type="arabicPeriod"/>
            </a:pPr>
            <a:r>
              <a:rPr lang="en-US" sz="2000" b="0" i="0" dirty="0">
                <a:effectLst/>
                <a:latin typeface="Söhne"/>
              </a:rPr>
              <a:t>Recognize the transformation of advertising methods in a digital context.</a:t>
            </a:r>
          </a:p>
          <a:p>
            <a:pPr marL="457200" indent="-457200" algn="l">
              <a:buFont typeface="+mj-lt"/>
              <a:buAutoNum type="arabicPeriod"/>
            </a:pPr>
            <a:r>
              <a:rPr lang="en-US" sz="2000" b="0" i="0" dirty="0">
                <a:effectLst/>
                <a:latin typeface="Söhne"/>
              </a:rPr>
              <a:t>Understand the principles and implications behind digital currencies.</a:t>
            </a:r>
          </a:p>
          <a:p>
            <a:pPr marL="457200" indent="-457200" algn="l">
              <a:buFont typeface="+mj-lt"/>
              <a:buAutoNum type="arabicPeriod"/>
            </a:pPr>
            <a:r>
              <a:rPr lang="en-US" sz="2000" b="0" i="0" dirty="0">
                <a:effectLst/>
                <a:latin typeface="Söhne"/>
              </a:rPr>
              <a:t>Define and assess the potential applications of blockchain technology.</a:t>
            </a:r>
          </a:p>
          <a:p>
            <a:pPr marL="457200" indent="-457200" algn="l">
              <a:buFont typeface="+mj-lt"/>
              <a:buAutoNum type="arabicPeriod"/>
            </a:pPr>
            <a:r>
              <a:rPr lang="en-US" sz="2000" b="0" i="0" dirty="0">
                <a:effectLst/>
                <a:latin typeface="Söhne"/>
              </a:rPr>
              <a:t>Grasp the foundational concepts and practical applications of artificial intelligence.</a:t>
            </a:r>
          </a:p>
          <a:p>
            <a:pPr marL="457200" indent="-457200" algn="l">
              <a:buFont typeface="+mj-lt"/>
              <a:buAutoNum type="arabicPeriod"/>
            </a:pPr>
            <a:r>
              <a:rPr lang="en-US" sz="2000" b="0" i="0" dirty="0">
                <a:effectLst/>
                <a:latin typeface="Söhne"/>
              </a:rPr>
              <a:t>Comprehend the role of big data in refining AI learning processes.</a:t>
            </a:r>
          </a:p>
          <a:p>
            <a:pPr marL="457200" indent="-457200" algn="l">
              <a:buFont typeface="+mj-lt"/>
              <a:buAutoNum type="arabicPeriod"/>
            </a:pPr>
            <a:r>
              <a:rPr lang="en-US" sz="2000" b="0" i="0" dirty="0">
                <a:effectLst/>
                <a:latin typeface="Söhne"/>
              </a:rPr>
              <a:t>Differentiate between traditional financial services and innovations in FinTech</a:t>
            </a:r>
          </a:p>
        </p:txBody>
      </p:sp>
    </p:spTree>
    <p:extLst>
      <p:ext uri="{BB962C8B-B14F-4D97-AF65-F5344CB8AC3E}">
        <p14:creationId xmlns:p14="http://schemas.microsoft.com/office/powerpoint/2010/main" val="20466616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467C3D-E57E-CD7E-C849-81105BC71877}"/>
              </a:ext>
            </a:extLst>
          </p:cNvPr>
          <p:cNvSpPr>
            <a:spLocks noGrp="1"/>
          </p:cNvSpPr>
          <p:nvPr>
            <p:ph type="title"/>
          </p:nvPr>
        </p:nvSpPr>
        <p:spPr>
          <a:xfrm>
            <a:off x="614680" y="548640"/>
            <a:ext cx="6917335" cy="853733"/>
          </a:xfrm>
        </p:spPr>
        <p:txBody>
          <a:bodyPr anchor="t">
            <a:normAutofit fontScale="90000"/>
          </a:bodyPr>
          <a:lstStyle/>
          <a:p>
            <a:r>
              <a:rPr lang="en-US" b="1" i="0" dirty="0">
                <a:effectLst/>
              </a:rPr>
              <a:t>Introduction to Digital Economy</a:t>
            </a:r>
            <a:endParaRPr lang="en-US" dirty="0"/>
          </a:p>
        </p:txBody>
      </p:sp>
      <p:sp>
        <p:nvSpPr>
          <p:cNvPr id="3" name="Content Placeholder 2">
            <a:extLst>
              <a:ext uri="{FF2B5EF4-FFF2-40B4-BE49-F238E27FC236}">
                <a16:creationId xmlns:a16="http://schemas.microsoft.com/office/drawing/2014/main" id="{0171AE00-1970-A5A1-56E7-EA4962588408}"/>
              </a:ext>
            </a:extLst>
          </p:cNvPr>
          <p:cNvSpPr>
            <a:spLocks noGrp="1"/>
          </p:cNvSpPr>
          <p:nvPr>
            <p:ph idx="4294967295"/>
          </p:nvPr>
        </p:nvSpPr>
        <p:spPr>
          <a:xfrm>
            <a:off x="509905" y="1943099"/>
            <a:ext cx="10673918" cy="4672013"/>
          </a:xfrm>
        </p:spPr>
        <p:txBody>
          <a:bodyPr>
            <a:normAutofit lnSpcReduction="10000"/>
          </a:bodyPr>
          <a:lstStyle/>
          <a:p>
            <a:pPr>
              <a:lnSpc>
                <a:spcPct val="124000"/>
              </a:lnSpc>
              <a:spcBef>
                <a:spcPts val="600"/>
              </a:spcBef>
              <a:spcAft>
                <a:spcPts val="600"/>
              </a:spcAft>
              <a:buFont typeface="Arial" panose="020B0604020202020204" pitchFamily="34" charset="0"/>
              <a:buChar char="•"/>
            </a:pPr>
            <a:r>
              <a:rPr lang="en-US" sz="2800" b="1" i="0" dirty="0">
                <a:effectLst>
                  <a:outerShdw blurRad="38100" dist="38100" dir="2700000" algn="tl">
                    <a:srgbClr val="000000">
                      <a:alpha val="43137"/>
                    </a:srgbClr>
                  </a:outerShdw>
                </a:effectLst>
              </a:rPr>
              <a:t>Growth of digital economy since 2010</a:t>
            </a:r>
          </a:p>
          <a:p>
            <a:pPr lvl="1">
              <a:lnSpc>
                <a:spcPct val="124000"/>
              </a:lnSpc>
              <a:spcBef>
                <a:spcPts val="600"/>
              </a:spcBef>
              <a:spcAft>
                <a:spcPts val="600"/>
              </a:spcAft>
            </a:pPr>
            <a:r>
              <a:rPr lang="en-US" sz="2400" b="0" i="0" dirty="0">
                <a:effectLst/>
              </a:rPr>
              <a:t>The shift towards the digital economy began in 2010.</a:t>
            </a:r>
          </a:p>
          <a:p>
            <a:pPr lvl="1">
              <a:lnSpc>
                <a:spcPct val="124000"/>
              </a:lnSpc>
              <a:spcBef>
                <a:spcPts val="600"/>
              </a:spcBef>
              <a:spcAft>
                <a:spcPts val="600"/>
              </a:spcAft>
            </a:pPr>
            <a:r>
              <a:rPr lang="en-US" sz="2400" b="0" i="0" dirty="0">
                <a:effectLst/>
              </a:rPr>
              <a:t>Rapid expansion and adoption of digital technologies.</a:t>
            </a:r>
          </a:p>
          <a:p>
            <a:pPr>
              <a:lnSpc>
                <a:spcPct val="124000"/>
              </a:lnSpc>
              <a:spcBef>
                <a:spcPts val="600"/>
              </a:spcBef>
              <a:spcAft>
                <a:spcPts val="600"/>
              </a:spcAft>
              <a:buFont typeface="Arial" panose="020B0604020202020204" pitchFamily="34" charset="0"/>
              <a:buChar char="•"/>
            </a:pPr>
            <a:r>
              <a:rPr lang="en-US" sz="2800" b="1" i="0" dirty="0">
                <a:effectLst>
                  <a:outerShdw blurRad="38100" dist="38100" dir="2700000" algn="tl">
                    <a:srgbClr val="000000">
                      <a:alpha val="43137"/>
                    </a:srgbClr>
                  </a:outerShdw>
                </a:effectLst>
              </a:rPr>
              <a:t>Importance in global job market by 2035:</a:t>
            </a:r>
          </a:p>
          <a:p>
            <a:pPr lvl="1">
              <a:lnSpc>
                <a:spcPct val="124000"/>
              </a:lnSpc>
              <a:spcBef>
                <a:spcPts val="600"/>
              </a:spcBef>
              <a:spcAft>
                <a:spcPts val="600"/>
              </a:spcAft>
            </a:pPr>
            <a:r>
              <a:rPr lang="en-US" sz="2400" b="0" i="0" dirty="0">
                <a:effectLst/>
              </a:rPr>
              <a:t>400 million job openings worldwide in these related industries only in the US.</a:t>
            </a:r>
          </a:p>
          <a:p>
            <a:pPr lvl="1">
              <a:lnSpc>
                <a:spcPct val="124000"/>
              </a:lnSpc>
              <a:spcBef>
                <a:spcPts val="600"/>
              </a:spcBef>
              <a:spcAft>
                <a:spcPts val="600"/>
              </a:spcAft>
            </a:pPr>
            <a:r>
              <a:rPr lang="en-US" sz="2400" b="0" i="0" dirty="0">
                <a:effectLst/>
              </a:rPr>
              <a:t>This number is larger than the current U.S. population. </a:t>
            </a:r>
          </a:p>
          <a:p>
            <a:pPr lvl="1">
              <a:lnSpc>
                <a:spcPct val="124000"/>
              </a:lnSpc>
              <a:spcBef>
                <a:spcPts val="600"/>
              </a:spcBef>
              <a:spcAft>
                <a:spcPts val="600"/>
              </a:spcAft>
            </a:pPr>
            <a:r>
              <a:rPr lang="en-US" sz="2400" b="0" i="0" dirty="0">
                <a:effectLst/>
              </a:rPr>
              <a:t>It is estimated that by 2030 the digital economy will increase to $15.7 trillion of the global GDP.</a:t>
            </a:r>
          </a:p>
        </p:txBody>
      </p:sp>
    </p:spTree>
    <p:extLst>
      <p:ext uri="{BB962C8B-B14F-4D97-AF65-F5344CB8AC3E}">
        <p14:creationId xmlns:p14="http://schemas.microsoft.com/office/powerpoint/2010/main" val="19623034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8D82C-193B-CF39-0C18-8A8E259A483C}"/>
              </a:ext>
            </a:extLst>
          </p:cNvPr>
          <p:cNvSpPr>
            <a:spLocks noGrp="1"/>
          </p:cNvSpPr>
          <p:nvPr>
            <p:ph type="title"/>
          </p:nvPr>
        </p:nvSpPr>
        <p:spPr>
          <a:xfrm>
            <a:off x="612648" y="548640"/>
            <a:ext cx="10653578" cy="1132258"/>
          </a:xfrm>
        </p:spPr>
        <p:txBody>
          <a:bodyPr>
            <a:normAutofit/>
          </a:bodyPr>
          <a:lstStyle/>
          <a:p>
            <a:r>
              <a:rPr lang="en-US" sz="4800" dirty="0"/>
              <a:t>Digital Economy Growth</a:t>
            </a:r>
          </a:p>
        </p:txBody>
      </p:sp>
      <p:sp>
        <p:nvSpPr>
          <p:cNvPr id="3" name="Content Placeholder 2">
            <a:extLst>
              <a:ext uri="{FF2B5EF4-FFF2-40B4-BE49-F238E27FC236}">
                <a16:creationId xmlns:a16="http://schemas.microsoft.com/office/drawing/2014/main" id="{7C5701A0-0E3C-DE07-B638-B8DEF3D8C164}"/>
              </a:ext>
            </a:extLst>
          </p:cNvPr>
          <p:cNvSpPr>
            <a:spLocks noGrp="1"/>
          </p:cNvSpPr>
          <p:nvPr>
            <p:ph idx="4294967295"/>
          </p:nvPr>
        </p:nvSpPr>
        <p:spPr>
          <a:xfrm>
            <a:off x="1060515" y="1715531"/>
            <a:ext cx="10067827" cy="4891887"/>
          </a:xfrm>
        </p:spPr>
        <p:txBody>
          <a:bodyPr>
            <a:noAutofit/>
          </a:bodyPr>
          <a:lstStyle/>
          <a:p>
            <a:pPr algn="l">
              <a:lnSpc>
                <a:spcPct val="125000"/>
              </a:lnSpc>
              <a:spcBef>
                <a:spcPts val="600"/>
              </a:spcBef>
              <a:buFont typeface="Arial" panose="020B0604020202020204" pitchFamily="34" charset="0"/>
              <a:buChar char="•"/>
            </a:pPr>
            <a:r>
              <a:rPr lang="en-US" sz="2400" b="0" i="0" dirty="0">
                <a:effectLst/>
                <a:latin typeface="Söhne"/>
              </a:rPr>
              <a:t>Global E-commerce Sales: In 2019, global e-commerce sales reached $3.53 trillion, closed the year 2022 with approximately 5.5 trillion dollars, will grow by over 25% in 2023 and reach 7 trillion dollars.</a:t>
            </a:r>
          </a:p>
          <a:p>
            <a:pPr algn="l">
              <a:lnSpc>
                <a:spcPct val="125000"/>
              </a:lnSpc>
              <a:spcBef>
                <a:spcPts val="600"/>
              </a:spcBef>
              <a:buFont typeface="Arial" panose="020B0604020202020204" pitchFamily="34" charset="0"/>
              <a:buChar char="•"/>
            </a:pPr>
            <a:r>
              <a:rPr lang="en-US" sz="2400" b="0" i="0" dirty="0">
                <a:effectLst/>
                <a:latin typeface="Söhne"/>
              </a:rPr>
              <a:t>Digital Payments: The global digital payments market was valued at $58.30 billion in 2019 and is expected to reach $154.1 billion by 2025.</a:t>
            </a:r>
          </a:p>
          <a:p>
            <a:pPr algn="l">
              <a:lnSpc>
                <a:spcPct val="125000"/>
              </a:lnSpc>
              <a:spcBef>
                <a:spcPts val="600"/>
              </a:spcBef>
              <a:buFont typeface="Arial" panose="020B0604020202020204" pitchFamily="34" charset="0"/>
              <a:buChar char="•"/>
            </a:pPr>
            <a:r>
              <a:rPr lang="en-US" sz="2400" b="0" i="0" dirty="0">
                <a:effectLst/>
                <a:latin typeface="Söhne"/>
              </a:rPr>
              <a:t>Internet Users: As of January 2021, there were 4.66 billion active internet users worldwide, which represents about 59.5% of the global population.</a:t>
            </a:r>
          </a:p>
          <a:p>
            <a:pPr algn="l">
              <a:lnSpc>
                <a:spcPct val="125000"/>
              </a:lnSpc>
              <a:spcBef>
                <a:spcPts val="600"/>
              </a:spcBef>
              <a:buFont typeface="Arial" panose="020B0604020202020204" pitchFamily="34" charset="0"/>
              <a:buChar char="•"/>
            </a:pPr>
            <a:r>
              <a:rPr lang="en-US" sz="2400" b="0" i="0" dirty="0">
                <a:effectLst/>
                <a:latin typeface="Söhne"/>
              </a:rPr>
              <a:t>Digital Advertising:  expenditure worldwide was expected to amount to $389 billion in 2021, up from $283 billion in 2018.</a:t>
            </a:r>
          </a:p>
        </p:txBody>
      </p:sp>
    </p:spTree>
    <p:extLst>
      <p:ext uri="{BB962C8B-B14F-4D97-AF65-F5344CB8AC3E}">
        <p14:creationId xmlns:p14="http://schemas.microsoft.com/office/powerpoint/2010/main" val="7947457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8D82C-193B-CF39-0C18-8A8E259A483C}"/>
              </a:ext>
            </a:extLst>
          </p:cNvPr>
          <p:cNvSpPr>
            <a:spLocks noGrp="1"/>
          </p:cNvSpPr>
          <p:nvPr>
            <p:ph type="title"/>
          </p:nvPr>
        </p:nvSpPr>
        <p:spPr>
          <a:xfrm>
            <a:off x="612648" y="548640"/>
            <a:ext cx="10653578" cy="1132258"/>
          </a:xfrm>
        </p:spPr>
        <p:txBody>
          <a:bodyPr>
            <a:normAutofit/>
          </a:bodyPr>
          <a:lstStyle/>
          <a:p>
            <a:r>
              <a:rPr lang="en-US" sz="4800" dirty="0"/>
              <a:t>Digital Economy Growth</a:t>
            </a:r>
          </a:p>
        </p:txBody>
      </p:sp>
      <p:sp>
        <p:nvSpPr>
          <p:cNvPr id="3" name="Content Placeholder 2">
            <a:extLst>
              <a:ext uri="{FF2B5EF4-FFF2-40B4-BE49-F238E27FC236}">
                <a16:creationId xmlns:a16="http://schemas.microsoft.com/office/drawing/2014/main" id="{7C5701A0-0E3C-DE07-B638-B8DEF3D8C164}"/>
              </a:ext>
            </a:extLst>
          </p:cNvPr>
          <p:cNvSpPr>
            <a:spLocks noGrp="1"/>
          </p:cNvSpPr>
          <p:nvPr>
            <p:ph idx="4294967295"/>
          </p:nvPr>
        </p:nvSpPr>
        <p:spPr>
          <a:xfrm>
            <a:off x="545921" y="1715678"/>
            <a:ext cx="11100157" cy="4835950"/>
          </a:xfrm>
        </p:spPr>
        <p:txBody>
          <a:bodyPr>
            <a:noAutofit/>
          </a:bodyPr>
          <a:lstStyle/>
          <a:p>
            <a:pPr algn="l">
              <a:spcBef>
                <a:spcPts val="600"/>
              </a:spcBef>
              <a:buFont typeface="Arial" panose="020B0604020202020204" pitchFamily="34" charset="0"/>
              <a:buChar char="•"/>
            </a:pPr>
            <a:r>
              <a:rPr lang="en-US" sz="2800" b="0" i="0" dirty="0">
                <a:effectLst/>
                <a:latin typeface="Söhne"/>
              </a:rPr>
              <a:t>Cloud Computing: </a:t>
            </a:r>
            <a:r>
              <a:rPr lang="en-US" sz="2400" b="0" i="0" dirty="0">
                <a:effectLst/>
                <a:latin typeface="Söhne"/>
              </a:rPr>
              <a:t>The global public cloud computing market was projected to exceed $330 billion in 2020, with Amazon Web Services leading the market.</a:t>
            </a:r>
          </a:p>
          <a:p>
            <a:pPr algn="l">
              <a:spcBef>
                <a:spcPts val="600"/>
              </a:spcBef>
              <a:buFont typeface="Arial" panose="020B0604020202020204" pitchFamily="34" charset="0"/>
              <a:buChar char="•"/>
            </a:pPr>
            <a:r>
              <a:rPr lang="en-US" sz="2800" b="0" i="0" dirty="0">
                <a:effectLst/>
                <a:latin typeface="Söhne"/>
              </a:rPr>
              <a:t>Digital Streaming: </a:t>
            </a:r>
            <a:r>
              <a:rPr lang="en-US" sz="2400" b="0" i="0" dirty="0">
                <a:effectLst/>
                <a:latin typeface="Söhne"/>
              </a:rPr>
              <a:t>In 2021, Netflix, a leader in digital streaming, reported over 200 million paid subscribers worldwide.</a:t>
            </a:r>
          </a:p>
          <a:p>
            <a:pPr algn="l">
              <a:spcBef>
                <a:spcPts val="600"/>
              </a:spcBef>
              <a:buFont typeface="Arial" panose="020B0604020202020204" pitchFamily="34" charset="0"/>
              <a:buChar char="•"/>
            </a:pPr>
            <a:r>
              <a:rPr lang="en-US" sz="2800" b="0" i="0" dirty="0">
                <a:effectLst/>
                <a:latin typeface="Söhne"/>
              </a:rPr>
              <a:t>Digital Economy's Contribution to GDP: </a:t>
            </a:r>
            <a:r>
              <a:rPr lang="en-US" sz="2400" b="0" i="0" dirty="0">
                <a:effectLst/>
                <a:latin typeface="Söhne"/>
              </a:rPr>
              <a:t>The digital economy is estimated to represent around 15.5% of global GDP, with the potential to grow to about 25% in the coming years.</a:t>
            </a:r>
          </a:p>
          <a:p>
            <a:pPr algn="l">
              <a:spcBef>
                <a:spcPts val="600"/>
              </a:spcBef>
              <a:buFont typeface="Arial" panose="020B0604020202020204" pitchFamily="34" charset="0"/>
              <a:buChar char="•"/>
            </a:pPr>
            <a:r>
              <a:rPr lang="en-US" sz="2800" b="0" i="0" dirty="0">
                <a:effectLst/>
                <a:latin typeface="Söhne"/>
              </a:rPr>
              <a:t>Mobile Connectivity: </a:t>
            </a:r>
            <a:r>
              <a:rPr lang="en-US" sz="2400" b="0" i="0" dirty="0">
                <a:effectLst/>
                <a:latin typeface="Söhne"/>
              </a:rPr>
              <a:t>By 2025, 72% of internet users are expected to access the web solely via their smartphones, up from 65% in 2020.</a:t>
            </a:r>
          </a:p>
        </p:txBody>
      </p:sp>
    </p:spTree>
    <p:extLst>
      <p:ext uri="{BB962C8B-B14F-4D97-AF65-F5344CB8AC3E}">
        <p14:creationId xmlns:p14="http://schemas.microsoft.com/office/powerpoint/2010/main" val="30296901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614680" y="548641"/>
            <a:ext cx="7115299" cy="866922"/>
          </a:xfrm>
        </p:spPr>
        <p:txBody>
          <a:bodyPr vert="horz" lIns="91440" tIns="45720" rIns="91440" bIns="45720" rtlCol="0" anchor="t">
            <a:normAutofit/>
          </a:bodyPr>
          <a:lstStyle/>
          <a:p>
            <a:r>
              <a:rPr lang="en-US" sz="4800" b="1" i="0" kern="1200" dirty="0">
                <a:effectLst/>
                <a:latin typeface="+mj-lt"/>
                <a:ea typeface="+mj-ea"/>
                <a:cs typeface="+mj-cs"/>
              </a:rPr>
              <a:t>Digital Economy Definition</a:t>
            </a:r>
            <a:endParaRPr lang="en-US" sz="4800" b="1" kern="1200" dirty="0">
              <a:latin typeface="+mj-lt"/>
              <a:ea typeface="+mj-ea"/>
              <a:cs typeface="+mj-cs"/>
            </a:endParaRPr>
          </a:p>
        </p:txBody>
      </p:sp>
      <p:sp>
        <p:nvSpPr>
          <p:cNvPr id="1126" name="TextBox 1125">
            <a:extLst>
              <a:ext uri="{FF2B5EF4-FFF2-40B4-BE49-F238E27FC236}">
                <a16:creationId xmlns:a16="http://schemas.microsoft.com/office/drawing/2014/main" id="{456FCE2B-95BF-F617-E5E7-AAFE96BB1A5E}"/>
              </a:ext>
            </a:extLst>
          </p:cNvPr>
          <p:cNvSpPr txBox="1"/>
          <p:nvPr/>
        </p:nvSpPr>
        <p:spPr>
          <a:xfrm>
            <a:off x="745249" y="1646452"/>
            <a:ext cx="9968313" cy="4766602"/>
          </a:xfrm>
        </p:spPr>
        <p:txBody>
          <a:bodyPr vert="horz" lIns="91440" tIns="45720" rIns="91440" bIns="45720" rtlCol="0">
            <a:normAutofit/>
          </a:bodyPr>
          <a:lstStyle/>
          <a:p>
            <a:pPr indent="-228600">
              <a:lnSpc>
                <a:spcPct val="125000"/>
              </a:lnSpc>
              <a:spcBef>
                <a:spcPts val="1200"/>
              </a:spcBef>
              <a:spcAft>
                <a:spcPts val="600"/>
              </a:spcAft>
              <a:buFont typeface="Arial" panose="020B0604020202020204" pitchFamily="34" charset="0"/>
              <a:buChar char="•"/>
            </a:pPr>
            <a:r>
              <a:rPr lang="en-US" sz="2800" b="1" i="0" dirty="0"/>
              <a:t>Narrow Definition of Digital Economy:</a:t>
            </a:r>
          </a:p>
          <a:p>
            <a:pPr marL="228600" lvl="1">
              <a:lnSpc>
                <a:spcPct val="125000"/>
              </a:lnSpc>
              <a:spcAft>
                <a:spcPts val="600"/>
              </a:spcAft>
            </a:pPr>
            <a:r>
              <a:rPr lang="en-US" sz="2400" b="0" i="0" dirty="0">
                <a:effectLst/>
              </a:rPr>
              <a:t>Under a narrow lens, the digital economy is often seen almost synonymously with the internet economy – emphasizing the economic activities that are most directly related to digital technologies, particularly the internet.</a:t>
            </a:r>
          </a:p>
          <a:p>
            <a:pPr indent="-228600">
              <a:lnSpc>
                <a:spcPct val="125000"/>
              </a:lnSpc>
              <a:spcBef>
                <a:spcPts val="1200"/>
              </a:spcBef>
              <a:spcAft>
                <a:spcPts val="600"/>
              </a:spcAft>
              <a:buFont typeface="Arial" panose="020B0604020202020204" pitchFamily="34" charset="0"/>
              <a:buChar char="•"/>
            </a:pPr>
            <a:r>
              <a:rPr lang="en-US" sz="2400" b="1" i="0" dirty="0"/>
              <a:t>Broad Definition of Digital Economy:</a:t>
            </a:r>
          </a:p>
          <a:p>
            <a:pPr marL="228600" lvl="1">
              <a:lnSpc>
                <a:spcPct val="125000"/>
              </a:lnSpc>
              <a:spcAft>
                <a:spcPts val="600"/>
              </a:spcAft>
            </a:pPr>
            <a:r>
              <a:rPr lang="en-US" sz="2400" b="0" i="0" dirty="0">
                <a:effectLst/>
              </a:rPr>
              <a:t>A broader view of the digital economy encompasses a wide range of digital activities, not just those strictly tied to the internet. It considers the entire spectrum of economic activities that leverage digital technology, even indirectly.</a:t>
            </a:r>
          </a:p>
        </p:txBody>
      </p:sp>
    </p:spTree>
    <p:extLst>
      <p:ext uri="{BB962C8B-B14F-4D97-AF65-F5344CB8AC3E}">
        <p14:creationId xmlns:p14="http://schemas.microsoft.com/office/powerpoint/2010/main" val="1941004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1475296" y="1648352"/>
            <a:ext cx="9940564" cy="5530155"/>
          </a:xfrm>
        </p:spPr>
        <p:txBody>
          <a:bodyPr vert="horz" lIns="91440" tIns="45720" rIns="91440" bIns="45720" rtlCol="0">
            <a:normAutofit/>
          </a:bodyPr>
          <a:lstStyle/>
          <a:p>
            <a:pPr indent="-228600">
              <a:lnSpc>
                <a:spcPct val="110000"/>
              </a:lnSpc>
              <a:spcAft>
                <a:spcPts val="600"/>
              </a:spcAft>
              <a:buFont typeface="Arial" panose="020B0604020202020204" pitchFamily="34" charset="0"/>
              <a:buChar char="•"/>
            </a:pPr>
            <a:r>
              <a:rPr lang="en-US" sz="2400" b="0" i="0" dirty="0">
                <a:effectLst/>
              </a:rPr>
              <a:t>Top 10 brands and their digital relevance (2021)</a:t>
            </a:r>
          </a:p>
          <a:p>
            <a:pPr marL="914400" lvl="1" indent="-228600">
              <a:lnSpc>
                <a:spcPct val="110000"/>
              </a:lnSpc>
              <a:spcAft>
                <a:spcPts val="600"/>
              </a:spcAft>
              <a:buFont typeface="Arial" panose="020B0604020202020204" pitchFamily="34" charset="0"/>
              <a:buChar char="•"/>
            </a:pPr>
            <a:r>
              <a:rPr lang="en-US" sz="2400" dirty="0"/>
              <a:t>Apple</a:t>
            </a:r>
          </a:p>
          <a:p>
            <a:pPr marL="914400" lvl="1" indent="-228600">
              <a:lnSpc>
                <a:spcPct val="110000"/>
              </a:lnSpc>
              <a:spcAft>
                <a:spcPts val="600"/>
              </a:spcAft>
              <a:buFont typeface="Arial" panose="020B0604020202020204" pitchFamily="34" charset="0"/>
              <a:buChar char="•"/>
            </a:pPr>
            <a:r>
              <a:rPr lang="en-US" sz="2400" dirty="0"/>
              <a:t>Google</a:t>
            </a:r>
          </a:p>
          <a:p>
            <a:pPr marL="914400" lvl="1" indent="-228600">
              <a:lnSpc>
                <a:spcPct val="110000"/>
              </a:lnSpc>
              <a:spcAft>
                <a:spcPts val="600"/>
              </a:spcAft>
              <a:buFont typeface="Arial" panose="020B0604020202020204" pitchFamily="34" charset="0"/>
              <a:buChar char="•"/>
            </a:pPr>
            <a:r>
              <a:rPr lang="en-US" sz="2400" dirty="0"/>
              <a:t>Amazon</a:t>
            </a:r>
          </a:p>
          <a:p>
            <a:pPr marL="914400" lvl="1" indent="-228600">
              <a:lnSpc>
                <a:spcPct val="110000"/>
              </a:lnSpc>
              <a:spcAft>
                <a:spcPts val="600"/>
              </a:spcAft>
              <a:buFont typeface="Arial" panose="020B0604020202020204" pitchFamily="34" charset="0"/>
              <a:buChar char="•"/>
            </a:pPr>
            <a:r>
              <a:rPr lang="en-US" sz="2400" dirty="0"/>
              <a:t>Microsoft: </a:t>
            </a:r>
          </a:p>
          <a:p>
            <a:pPr marL="914400" lvl="1" indent="-228600">
              <a:lnSpc>
                <a:spcPct val="110000"/>
              </a:lnSpc>
              <a:spcAft>
                <a:spcPts val="600"/>
              </a:spcAft>
              <a:buFont typeface="Arial" panose="020B0604020202020204" pitchFamily="34" charset="0"/>
              <a:buChar char="•"/>
            </a:pPr>
            <a:r>
              <a:rPr lang="en-US" sz="2400" dirty="0"/>
              <a:t>Facebook (now known as Meta Platforms, Inc.)</a:t>
            </a:r>
          </a:p>
          <a:p>
            <a:pPr marL="914400" lvl="1" indent="-228600">
              <a:lnSpc>
                <a:spcPct val="110000"/>
              </a:lnSpc>
              <a:spcAft>
                <a:spcPts val="600"/>
              </a:spcAft>
              <a:buFont typeface="Arial" panose="020B0604020202020204" pitchFamily="34" charset="0"/>
              <a:buChar char="•"/>
            </a:pPr>
            <a:r>
              <a:rPr lang="en-US" sz="2400" dirty="0"/>
              <a:t>Samsung</a:t>
            </a:r>
          </a:p>
          <a:p>
            <a:pPr marL="914400" lvl="1" indent="-228600">
              <a:lnSpc>
                <a:spcPct val="110000"/>
              </a:lnSpc>
              <a:spcAft>
                <a:spcPts val="600"/>
              </a:spcAft>
              <a:buFont typeface="Arial" panose="020B0604020202020204" pitchFamily="34" charset="0"/>
              <a:buChar char="•"/>
            </a:pPr>
            <a:r>
              <a:rPr lang="en-US" sz="2400" dirty="0"/>
              <a:t>Alibaba</a:t>
            </a:r>
          </a:p>
          <a:p>
            <a:pPr marL="914400" lvl="1" indent="-228600">
              <a:lnSpc>
                <a:spcPct val="110000"/>
              </a:lnSpc>
              <a:spcAft>
                <a:spcPts val="600"/>
              </a:spcAft>
              <a:buFont typeface="Arial" panose="020B0604020202020204" pitchFamily="34" charset="0"/>
              <a:buChar char="•"/>
            </a:pPr>
            <a:r>
              <a:rPr lang="en-US" sz="2400" dirty="0"/>
              <a:t>Netflix</a:t>
            </a:r>
          </a:p>
          <a:p>
            <a:pPr marL="914400" lvl="1" indent="-228600">
              <a:lnSpc>
                <a:spcPct val="110000"/>
              </a:lnSpc>
              <a:spcAft>
                <a:spcPts val="600"/>
              </a:spcAft>
              <a:buFont typeface="Arial" panose="020B0604020202020204" pitchFamily="34" charset="0"/>
              <a:buChar char="•"/>
            </a:pPr>
            <a:r>
              <a:rPr lang="en-US" sz="2400" dirty="0"/>
              <a:t>TikTok (owned by </a:t>
            </a:r>
            <a:r>
              <a:rPr lang="en-US" sz="2400" dirty="0" err="1"/>
              <a:t>ByteDance</a:t>
            </a:r>
            <a:r>
              <a:rPr lang="en-US" sz="2400" dirty="0"/>
              <a:t>)</a:t>
            </a:r>
          </a:p>
          <a:p>
            <a:pPr marL="914400" lvl="1" indent="-228600">
              <a:lnSpc>
                <a:spcPct val="110000"/>
              </a:lnSpc>
              <a:spcAft>
                <a:spcPts val="600"/>
              </a:spcAft>
              <a:buFont typeface="Arial" panose="020B0604020202020204" pitchFamily="34" charset="0"/>
              <a:buChar char="•"/>
            </a:pPr>
            <a:r>
              <a:rPr lang="en-US" sz="2400" dirty="0"/>
              <a:t>Tesla		</a:t>
            </a:r>
            <a:endParaRPr lang="en-US" sz="2400" b="0" i="0" dirty="0">
              <a:effectLst/>
            </a:endParaRPr>
          </a:p>
        </p:txBody>
      </p:sp>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688878" y="695131"/>
            <a:ext cx="11937199" cy="692052"/>
          </a:xfrm>
        </p:spPr>
        <p:txBody>
          <a:bodyPr vert="horz" lIns="91440" tIns="45720" rIns="91440" bIns="45720" rtlCol="0" anchor="b">
            <a:normAutofit fontScale="90000"/>
          </a:bodyPr>
          <a:lstStyle/>
          <a:p>
            <a:r>
              <a:rPr lang="en-US" b="1" i="0" kern="1200" dirty="0">
                <a:effectLst/>
                <a:latin typeface="+mj-lt"/>
                <a:ea typeface="+mj-ea"/>
                <a:cs typeface="+mj-cs"/>
              </a:rPr>
              <a:t>World's Most Recognized Brands</a:t>
            </a:r>
            <a:endParaRPr lang="en-US" b="1" kern="1200" dirty="0">
              <a:latin typeface="+mj-lt"/>
              <a:ea typeface="+mj-ea"/>
              <a:cs typeface="+mj-cs"/>
            </a:endParaRPr>
          </a:p>
        </p:txBody>
      </p:sp>
    </p:spTree>
    <p:extLst>
      <p:ext uri="{BB962C8B-B14F-4D97-AF65-F5344CB8AC3E}">
        <p14:creationId xmlns:p14="http://schemas.microsoft.com/office/powerpoint/2010/main" val="15327284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ctrTitle"/>
          </p:nvPr>
        </p:nvSpPr>
        <p:spPr>
          <a:xfrm>
            <a:off x="1731821" y="5099539"/>
            <a:ext cx="8728364" cy="807857"/>
          </a:xfrm>
        </p:spPr>
        <p:txBody>
          <a:bodyPr>
            <a:normAutofit/>
          </a:bodyPr>
          <a:lstStyle/>
          <a:p>
            <a:r>
              <a:rPr lang="en-US" sz="3200" b="1" i="0" dirty="0">
                <a:effectLst/>
              </a:rPr>
              <a:t>Notable Achievements</a:t>
            </a:r>
            <a:endParaRPr lang="en-US" sz="3200" dirty="0"/>
          </a:p>
        </p:txBody>
      </p:sp>
      <p:graphicFrame>
        <p:nvGraphicFramePr>
          <p:cNvPr id="3" name="Table 2">
            <a:extLst>
              <a:ext uri="{FF2B5EF4-FFF2-40B4-BE49-F238E27FC236}">
                <a16:creationId xmlns:a16="http://schemas.microsoft.com/office/drawing/2014/main" id="{F18C67C7-2A6E-1004-0FC4-6FDEC5CE74A8}"/>
              </a:ext>
            </a:extLst>
          </p:cNvPr>
          <p:cNvGraphicFramePr>
            <a:graphicFrameLocks noGrp="1"/>
          </p:cNvGraphicFramePr>
          <p:nvPr>
            <p:extLst>
              <p:ext uri="{D42A27DB-BD31-4B8C-83A1-F6EECF244321}">
                <p14:modId xmlns:p14="http://schemas.microsoft.com/office/powerpoint/2010/main" val="436391463"/>
              </p:ext>
            </p:extLst>
          </p:nvPr>
        </p:nvGraphicFramePr>
        <p:xfrm>
          <a:off x="812203" y="687361"/>
          <a:ext cx="10778053" cy="4412179"/>
        </p:xfrm>
        <a:graphic>
          <a:graphicData uri="http://schemas.openxmlformats.org/drawingml/2006/table">
            <a:tbl>
              <a:tblPr firstRow="1" bandRow="1">
                <a:noFill/>
              </a:tblPr>
              <a:tblGrid>
                <a:gridCol w="2453003">
                  <a:extLst>
                    <a:ext uri="{9D8B030D-6E8A-4147-A177-3AD203B41FA5}">
                      <a16:colId xmlns:a16="http://schemas.microsoft.com/office/drawing/2014/main" val="3855654640"/>
                    </a:ext>
                  </a:extLst>
                </a:gridCol>
                <a:gridCol w="4058063">
                  <a:extLst>
                    <a:ext uri="{9D8B030D-6E8A-4147-A177-3AD203B41FA5}">
                      <a16:colId xmlns:a16="http://schemas.microsoft.com/office/drawing/2014/main" val="877020552"/>
                    </a:ext>
                  </a:extLst>
                </a:gridCol>
                <a:gridCol w="4266987">
                  <a:extLst>
                    <a:ext uri="{9D8B030D-6E8A-4147-A177-3AD203B41FA5}">
                      <a16:colId xmlns:a16="http://schemas.microsoft.com/office/drawing/2014/main" val="433527388"/>
                    </a:ext>
                  </a:extLst>
                </a:gridCol>
              </a:tblGrid>
              <a:tr h="505690">
                <a:tc>
                  <a:txBody>
                    <a:bodyPr/>
                    <a:lstStyle/>
                    <a:p>
                      <a:pPr fontAlgn="b"/>
                      <a:r>
                        <a:rPr lang="en-US" sz="2300" b="1" cap="none" spc="30" dirty="0">
                          <a:solidFill>
                            <a:schemeClr val="tx1"/>
                          </a:solidFill>
                          <a:effectLst/>
                        </a:rPr>
                        <a:t>Feature/Aspect</a:t>
                      </a:r>
                    </a:p>
                  </a:txBody>
                  <a:tcPr marL="0" marR="13239" marT="27239" marB="27239" anchor="ctr">
                    <a:lnL w="12700" cmpd="sng">
                      <a:noFill/>
                    </a:lnL>
                    <a:lnR w="12700" cmpd="sng">
                      <a:noFill/>
                    </a:lnR>
                    <a:lnT w="19050" cap="flat" cmpd="sng" algn="ctr">
                      <a:solidFill>
                        <a:schemeClr val="accent1"/>
                      </a:solidFill>
                      <a:prstDash val="solid"/>
                    </a:lnT>
                    <a:lnB w="38100" cmpd="sng">
                      <a:noFill/>
                    </a:lnB>
                    <a:noFill/>
                  </a:tcPr>
                </a:tc>
                <a:tc>
                  <a:txBody>
                    <a:bodyPr/>
                    <a:lstStyle/>
                    <a:p>
                      <a:pPr algn="ctr" fontAlgn="b"/>
                      <a:r>
                        <a:rPr lang="en-US" sz="2800" b="1" cap="none" spc="30" dirty="0">
                          <a:solidFill>
                            <a:schemeClr val="tx1"/>
                          </a:solidFill>
                          <a:effectLst/>
                        </a:rPr>
                        <a:t>Uber</a:t>
                      </a:r>
                    </a:p>
                  </a:txBody>
                  <a:tcPr marL="0" marR="13239" marT="27239" marB="27239" anchor="ctr">
                    <a:lnL w="12700" cmpd="sng">
                      <a:noFill/>
                    </a:lnL>
                    <a:lnR w="12700" cmpd="sng">
                      <a:noFill/>
                    </a:lnR>
                    <a:lnT w="19050" cap="flat" cmpd="sng" algn="ctr">
                      <a:solidFill>
                        <a:schemeClr val="accent1"/>
                      </a:solidFill>
                      <a:prstDash val="solid"/>
                    </a:lnT>
                    <a:lnB w="38100" cmpd="sng">
                      <a:noFill/>
                    </a:lnB>
                    <a:noFill/>
                  </a:tcPr>
                </a:tc>
                <a:tc>
                  <a:txBody>
                    <a:bodyPr/>
                    <a:lstStyle/>
                    <a:p>
                      <a:pPr algn="ctr" fontAlgn="b"/>
                      <a:r>
                        <a:rPr lang="en-US" sz="2800" b="1" cap="none" spc="30" dirty="0">
                          <a:solidFill>
                            <a:schemeClr val="tx1"/>
                          </a:solidFill>
                          <a:effectLst/>
                        </a:rPr>
                        <a:t>General Motors (GM)</a:t>
                      </a:r>
                    </a:p>
                  </a:txBody>
                  <a:tcPr marL="0" marR="13239" marT="27239" marB="27239" anchor="ctr">
                    <a:lnL w="12700" cmpd="sng">
                      <a:noFill/>
                    </a:lnL>
                    <a:lnR w="12700" cmpd="sng">
                      <a:noFill/>
                    </a:lnR>
                    <a:lnT w="19050" cap="flat" cmpd="sng" algn="ctr">
                      <a:solidFill>
                        <a:schemeClr val="accent1"/>
                      </a:solidFill>
                      <a:prstDash val="solid"/>
                    </a:lnT>
                    <a:lnB w="38100" cmpd="sng">
                      <a:noFill/>
                    </a:lnB>
                    <a:noFill/>
                  </a:tcPr>
                </a:tc>
                <a:extLst>
                  <a:ext uri="{0D108BD9-81ED-4DB2-BD59-A6C34878D82A}">
                    <a16:rowId xmlns:a16="http://schemas.microsoft.com/office/drawing/2014/main" val="1020352896"/>
                  </a:ext>
                </a:extLst>
              </a:tr>
              <a:tr h="699545">
                <a:tc>
                  <a:txBody>
                    <a:bodyPr/>
                    <a:lstStyle/>
                    <a:p>
                      <a:pPr fontAlgn="base"/>
                      <a:r>
                        <a:rPr lang="en-US" sz="1700" b="1" cap="none" spc="0" dirty="0">
                          <a:solidFill>
                            <a:schemeClr val="tx1"/>
                          </a:solidFill>
                          <a:effectLst/>
                        </a:rPr>
                        <a:t>Business Model</a:t>
                      </a:r>
                      <a:endParaRPr lang="en-US" sz="1700" cap="none" spc="0" dirty="0">
                        <a:solidFill>
                          <a:schemeClr val="tx1"/>
                        </a:solidFill>
                        <a:effectLst/>
                      </a:endParaRPr>
                    </a:p>
                  </a:txBody>
                  <a:tcPr marL="0" marR="54481" marT="27239" marB="27239" anchor="ctr">
                    <a:lnL w="12700" cmpd="sng">
                      <a:noFill/>
                      <a:prstDash val="solid"/>
                    </a:lnL>
                    <a:lnR w="12700" cmpd="sng">
                      <a:noFill/>
                      <a:prstDash val="solid"/>
                    </a:lnR>
                    <a:lnT w="38100" cmpd="sng">
                      <a:noFill/>
                    </a:lnT>
                    <a:lnB w="9525" cap="flat" cmpd="sng" algn="ctr">
                      <a:solidFill>
                        <a:schemeClr val="accent1"/>
                      </a:solidFill>
                      <a:prstDash val="solid"/>
                    </a:lnB>
                    <a:noFill/>
                  </a:tcPr>
                </a:tc>
                <a:tc>
                  <a:txBody>
                    <a:bodyPr/>
                    <a:lstStyle/>
                    <a:p>
                      <a:pPr fontAlgn="base"/>
                      <a:r>
                        <a:rPr lang="en-US" sz="1700" cap="none" spc="0" dirty="0">
                          <a:solidFill>
                            <a:schemeClr val="tx1"/>
                          </a:solidFill>
                          <a:effectLst/>
                        </a:rPr>
                        <a:t>Platform-based, connects drivers to riders.</a:t>
                      </a:r>
                    </a:p>
                  </a:txBody>
                  <a:tcPr marL="0" marR="54481" marT="27239" marB="27239" anchor="ctr">
                    <a:lnL w="12700" cmpd="sng">
                      <a:noFill/>
                      <a:prstDash val="solid"/>
                    </a:lnL>
                    <a:lnR w="12700" cmpd="sng">
                      <a:noFill/>
                      <a:prstDash val="solid"/>
                    </a:lnR>
                    <a:lnT w="38100" cmpd="sng">
                      <a:noFill/>
                    </a:lnT>
                    <a:lnB w="9525" cap="flat" cmpd="sng" algn="ctr">
                      <a:solidFill>
                        <a:schemeClr val="accent1"/>
                      </a:solidFill>
                      <a:prstDash val="solid"/>
                    </a:lnB>
                    <a:noFill/>
                  </a:tcPr>
                </a:tc>
                <a:tc>
                  <a:txBody>
                    <a:bodyPr/>
                    <a:lstStyle/>
                    <a:p>
                      <a:pPr fontAlgn="base"/>
                      <a:r>
                        <a:rPr lang="en-US" sz="1700" cap="none" spc="0" dirty="0">
                          <a:solidFill>
                            <a:schemeClr val="tx1"/>
                          </a:solidFill>
                          <a:effectLst/>
                        </a:rPr>
                        <a:t>Traditional automaker; designs and sells vehicles.</a:t>
                      </a:r>
                    </a:p>
                  </a:txBody>
                  <a:tcPr marL="0" marR="54481" marT="27239" marB="27239" anchor="ctr">
                    <a:lnL w="12700" cmpd="sng">
                      <a:noFill/>
                      <a:prstDash val="solid"/>
                    </a:lnL>
                    <a:lnR w="12700" cmpd="sng">
                      <a:noFill/>
                      <a:prstDash val="solid"/>
                    </a:lnR>
                    <a:lnT w="38100" cmpd="sng">
                      <a:noFill/>
                    </a:lnT>
                    <a:lnB w="9525" cap="flat" cmpd="sng" algn="ctr">
                      <a:solidFill>
                        <a:schemeClr val="accent1"/>
                      </a:solidFill>
                      <a:prstDash val="solid"/>
                    </a:lnB>
                    <a:noFill/>
                  </a:tcPr>
                </a:tc>
                <a:extLst>
                  <a:ext uri="{0D108BD9-81ED-4DB2-BD59-A6C34878D82A}">
                    <a16:rowId xmlns:a16="http://schemas.microsoft.com/office/drawing/2014/main" val="2635947862"/>
                  </a:ext>
                </a:extLst>
              </a:tr>
              <a:tr h="699545">
                <a:tc>
                  <a:txBody>
                    <a:bodyPr/>
                    <a:lstStyle/>
                    <a:p>
                      <a:pPr fontAlgn="base"/>
                      <a:r>
                        <a:rPr lang="en-US" sz="1700" b="1" cap="none" spc="0" dirty="0">
                          <a:solidFill>
                            <a:schemeClr val="tx1"/>
                          </a:solidFill>
                          <a:effectLst/>
                        </a:rPr>
                        <a:t>Digital Integration</a:t>
                      </a:r>
                      <a:endParaRPr lang="en-US" sz="1700" cap="none" spc="0" dirty="0">
                        <a:solidFill>
                          <a:schemeClr val="tx1"/>
                        </a:solidFill>
                        <a:effectLst/>
                      </a:endParaRPr>
                    </a:p>
                  </a:txBody>
                  <a:tcPr marL="66197" marR="54481" marT="27239" marB="27239"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tc>
                  <a:txBody>
                    <a:bodyPr/>
                    <a:lstStyle/>
                    <a:p>
                      <a:pPr fontAlgn="base"/>
                      <a:r>
                        <a:rPr lang="en-US" sz="1700" cap="none" spc="0">
                          <a:solidFill>
                            <a:schemeClr val="tx1"/>
                          </a:solidFill>
                          <a:effectLst/>
                        </a:rPr>
                        <a:t>Entirely app-based with data analytics for optimization.</a:t>
                      </a:r>
                    </a:p>
                  </a:txBody>
                  <a:tcPr marL="66197" marR="54481" marT="27239" marB="27239"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tc>
                  <a:txBody>
                    <a:bodyPr/>
                    <a:lstStyle/>
                    <a:p>
                      <a:pPr fontAlgn="base"/>
                      <a:r>
                        <a:rPr lang="en-US" sz="1700" cap="none" spc="0" dirty="0">
                          <a:solidFill>
                            <a:schemeClr val="tx1"/>
                          </a:solidFill>
                          <a:effectLst/>
                        </a:rPr>
                        <a:t>OnStar, EV tech, autonomous tech, and Maven car-sharing</a:t>
                      </a:r>
                    </a:p>
                  </a:txBody>
                  <a:tcPr marL="66197" marR="54481" marT="27239" marB="27239"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extLst>
                  <a:ext uri="{0D108BD9-81ED-4DB2-BD59-A6C34878D82A}">
                    <a16:rowId xmlns:a16="http://schemas.microsoft.com/office/drawing/2014/main" val="363480324"/>
                  </a:ext>
                </a:extLst>
              </a:tr>
              <a:tr h="408764">
                <a:tc>
                  <a:txBody>
                    <a:bodyPr/>
                    <a:lstStyle/>
                    <a:p>
                      <a:pPr fontAlgn="base"/>
                      <a:r>
                        <a:rPr lang="en-US" sz="1700" b="1" cap="none" spc="0" dirty="0">
                          <a:solidFill>
                            <a:schemeClr val="tx1"/>
                          </a:solidFill>
                          <a:effectLst/>
                        </a:rPr>
                        <a:t>Revenue Streams</a:t>
                      </a:r>
                      <a:endParaRPr lang="en-US" sz="1700" cap="none" spc="0" dirty="0">
                        <a:solidFill>
                          <a:schemeClr val="tx1"/>
                        </a:solidFill>
                        <a:effectLst/>
                      </a:endParaRPr>
                    </a:p>
                  </a:txBody>
                  <a:tcPr marL="0" marR="54481" marT="27239" marB="27239" anchor="ctr">
                    <a:lnL w="12700" cmpd="sng">
                      <a:noFill/>
                      <a:prstDash val="solid"/>
                    </a:lnL>
                    <a:lnR w="12700" cmpd="sng">
                      <a:noFill/>
                      <a:prstDash val="solid"/>
                    </a:lnR>
                    <a:lnT w="12700" cmpd="sng">
                      <a:noFill/>
                      <a:prstDash val="solid"/>
                    </a:lnT>
                    <a:lnB w="9525" cap="flat" cmpd="sng" algn="ctr">
                      <a:solidFill>
                        <a:schemeClr val="accent1"/>
                      </a:solidFill>
                      <a:prstDash val="solid"/>
                    </a:lnB>
                    <a:noFill/>
                  </a:tcPr>
                </a:tc>
                <a:tc>
                  <a:txBody>
                    <a:bodyPr/>
                    <a:lstStyle/>
                    <a:p>
                      <a:pPr fontAlgn="base"/>
                      <a:r>
                        <a:rPr lang="en-US" sz="1700" cap="none" spc="0" dirty="0">
                          <a:solidFill>
                            <a:schemeClr val="tx1"/>
                          </a:solidFill>
                          <a:effectLst/>
                        </a:rPr>
                        <a:t>Service fees from rides, Uber Eats.</a:t>
                      </a:r>
                    </a:p>
                  </a:txBody>
                  <a:tcPr marL="0" marR="54481" marT="27239" marB="27239" anchor="ctr">
                    <a:lnL w="12700" cmpd="sng">
                      <a:noFill/>
                      <a:prstDash val="solid"/>
                    </a:lnL>
                    <a:lnR w="12700" cmpd="sng">
                      <a:noFill/>
                      <a:prstDash val="solid"/>
                    </a:lnR>
                    <a:lnT w="12700" cmpd="sng">
                      <a:noFill/>
                      <a:prstDash val="solid"/>
                    </a:lnT>
                    <a:lnB w="9525" cap="flat" cmpd="sng" algn="ctr">
                      <a:solidFill>
                        <a:schemeClr val="accent1"/>
                      </a:solidFill>
                      <a:prstDash val="solid"/>
                    </a:lnB>
                    <a:noFill/>
                  </a:tcPr>
                </a:tc>
                <a:tc>
                  <a:txBody>
                    <a:bodyPr/>
                    <a:lstStyle/>
                    <a:p>
                      <a:pPr fontAlgn="base"/>
                      <a:r>
                        <a:rPr lang="en-US" sz="1700" cap="none" spc="0" dirty="0">
                          <a:solidFill>
                            <a:schemeClr val="tx1"/>
                          </a:solidFill>
                          <a:effectLst/>
                        </a:rPr>
                        <a:t>Vehicle sales, leasing, financing.</a:t>
                      </a:r>
                    </a:p>
                  </a:txBody>
                  <a:tcPr marL="0" marR="54481" marT="27239" marB="27239" anchor="ctr">
                    <a:lnL w="12700" cmpd="sng">
                      <a:noFill/>
                      <a:prstDash val="solid"/>
                    </a:lnL>
                    <a:lnR w="12700" cmpd="sng">
                      <a:noFill/>
                      <a:prstDash val="solid"/>
                    </a:lnR>
                    <a:lnT w="12700" cmpd="sng">
                      <a:noFill/>
                      <a:prstDash val="solid"/>
                    </a:lnT>
                    <a:lnB w="9525" cap="flat" cmpd="sng" algn="ctr">
                      <a:solidFill>
                        <a:schemeClr val="accent1"/>
                      </a:solidFill>
                      <a:prstDash val="solid"/>
                    </a:lnB>
                    <a:noFill/>
                  </a:tcPr>
                </a:tc>
                <a:extLst>
                  <a:ext uri="{0D108BD9-81ED-4DB2-BD59-A6C34878D82A}">
                    <a16:rowId xmlns:a16="http://schemas.microsoft.com/office/drawing/2014/main" val="3996648176"/>
                  </a:ext>
                </a:extLst>
              </a:tr>
              <a:tr h="699545">
                <a:tc>
                  <a:txBody>
                    <a:bodyPr/>
                    <a:lstStyle/>
                    <a:p>
                      <a:pPr fontAlgn="base"/>
                      <a:r>
                        <a:rPr lang="en-US" sz="1700" b="1" cap="none" spc="0" dirty="0">
                          <a:solidFill>
                            <a:schemeClr val="tx1"/>
                          </a:solidFill>
                          <a:effectLst/>
                        </a:rPr>
                        <a:t>Scalability</a:t>
                      </a:r>
                      <a:endParaRPr lang="en-US" sz="1700" cap="none" spc="0" dirty="0">
                        <a:solidFill>
                          <a:schemeClr val="tx1"/>
                        </a:solidFill>
                        <a:effectLst/>
                      </a:endParaRPr>
                    </a:p>
                  </a:txBody>
                  <a:tcPr marL="66197" marR="54481" marT="27239" marB="27239"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tc>
                  <a:txBody>
                    <a:bodyPr/>
                    <a:lstStyle/>
                    <a:p>
                      <a:pPr fontAlgn="base"/>
                      <a:r>
                        <a:rPr lang="en-US" sz="1700" cap="none" spc="0">
                          <a:solidFill>
                            <a:schemeClr val="tx1"/>
                          </a:solidFill>
                          <a:effectLst/>
                        </a:rPr>
                        <a:t>Rapid expansion via its digital model.</a:t>
                      </a:r>
                    </a:p>
                  </a:txBody>
                  <a:tcPr marL="66197" marR="54481" marT="27239" marB="27239"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tc>
                  <a:txBody>
                    <a:bodyPr/>
                    <a:lstStyle/>
                    <a:p>
                      <a:pPr fontAlgn="base"/>
                      <a:r>
                        <a:rPr lang="en-US" sz="1700" cap="none" spc="0" dirty="0">
                          <a:solidFill>
                            <a:schemeClr val="tx1"/>
                          </a:solidFill>
                          <a:effectLst/>
                        </a:rPr>
                        <a:t>Capital-intensive expansion with physical infrastructure</a:t>
                      </a:r>
                    </a:p>
                  </a:txBody>
                  <a:tcPr marL="66197" marR="54481" marT="27239" marB="27239"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extLst>
                  <a:ext uri="{0D108BD9-81ED-4DB2-BD59-A6C34878D82A}">
                    <a16:rowId xmlns:a16="http://schemas.microsoft.com/office/drawing/2014/main" val="3139480677"/>
                  </a:ext>
                </a:extLst>
              </a:tr>
              <a:tr h="699545">
                <a:tc>
                  <a:txBody>
                    <a:bodyPr/>
                    <a:lstStyle/>
                    <a:p>
                      <a:pPr fontAlgn="base"/>
                      <a:r>
                        <a:rPr lang="en-US" sz="1700" b="1" cap="none" spc="0" dirty="0">
                          <a:solidFill>
                            <a:schemeClr val="tx1"/>
                          </a:solidFill>
                          <a:effectLst/>
                        </a:rPr>
                        <a:t>Adaptability</a:t>
                      </a:r>
                      <a:endParaRPr lang="en-US" sz="1700" cap="none" spc="0" dirty="0">
                        <a:solidFill>
                          <a:schemeClr val="tx1"/>
                        </a:solidFill>
                        <a:effectLst/>
                      </a:endParaRPr>
                    </a:p>
                  </a:txBody>
                  <a:tcPr marL="0" marR="54481" marT="27239" marB="27239" anchor="ctr">
                    <a:lnL w="12700" cmpd="sng">
                      <a:noFill/>
                      <a:prstDash val="solid"/>
                    </a:lnL>
                    <a:lnR w="12700" cmpd="sng">
                      <a:noFill/>
                      <a:prstDash val="solid"/>
                    </a:lnR>
                    <a:lnT w="12700" cmpd="sng">
                      <a:noFill/>
                      <a:prstDash val="solid"/>
                    </a:lnT>
                    <a:lnB w="9525" cap="flat" cmpd="sng" algn="ctr">
                      <a:solidFill>
                        <a:schemeClr val="accent1"/>
                      </a:solidFill>
                      <a:prstDash val="solid"/>
                    </a:lnB>
                    <a:noFill/>
                  </a:tcPr>
                </a:tc>
                <a:tc>
                  <a:txBody>
                    <a:bodyPr/>
                    <a:lstStyle/>
                    <a:p>
                      <a:pPr fontAlgn="base"/>
                      <a:r>
                        <a:rPr lang="en-US" sz="1700" cap="none" spc="0" dirty="0">
                          <a:solidFill>
                            <a:schemeClr val="tx1"/>
                          </a:solidFill>
                          <a:effectLst/>
                        </a:rPr>
                        <a:t>Agile, quick pivots in the digital space.</a:t>
                      </a:r>
                    </a:p>
                  </a:txBody>
                  <a:tcPr marL="0" marR="54481" marT="27239" marB="27239" anchor="ctr">
                    <a:lnL w="12700" cmpd="sng">
                      <a:noFill/>
                      <a:prstDash val="solid"/>
                    </a:lnL>
                    <a:lnR w="12700" cmpd="sng">
                      <a:noFill/>
                      <a:prstDash val="solid"/>
                    </a:lnR>
                    <a:lnT w="12700" cmpd="sng">
                      <a:noFill/>
                      <a:prstDash val="solid"/>
                    </a:lnT>
                    <a:lnB w="9525" cap="flat" cmpd="sng" algn="ctr">
                      <a:solidFill>
                        <a:schemeClr val="accent1"/>
                      </a:solidFill>
                      <a:prstDash val="solid"/>
                    </a:lnB>
                    <a:noFill/>
                  </a:tcPr>
                </a:tc>
                <a:tc>
                  <a:txBody>
                    <a:bodyPr/>
                    <a:lstStyle/>
                    <a:p>
                      <a:pPr fontAlgn="base"/>
                      <a:r>
                        <a:rPr lang="en-US" sz="1700" cap="none" spc="0" dirty="0">
                          <a:solidFill>
                            <a:schemeClr val="tx1"/>
                          </a:solidFill>
                          <a:effectLst/>
                        </a:rPr>
                        <a:t>Slower adaptation due to size and physical product.</a:t>
                      </a:r>
                    </a:p>
                  </a:txBody>
                  <a:tcPr marL="0" marR="54481" marT="27239" marB="27239" anchor="ctr">
                    <a:lnL w="12700" cmpd="sng">
                      <a:noFill/>
                      <a:prstDash val="solid"/>
                    </a:lnL>
                    <a:lnR w="12700" cmpd="sng">
                      <a:noFill/>
                      <a:prstDash val="solid"/>
                    </a:lnR>
                    <a:lnT w="12700" cmpd="sng">
                      <a:noFill/>
                      <a:prstDash val="solid"/>
                    </a:lnT>
                    <a:lnB w="9525" cap="flat" cmpd="sng" algn="ctr">
                      <a:solidFill>
                        <a:schemeClr val="accent1"/>
                      </a:solidFill>
                      <a:prstDash val="solid"/>
                    </a:lnB>
                    <a:noFill/>
                  </a:tcPr>
                </a:tc>
                <a:extLst>
                  <a:ext uri="{0D108BD9-81ED-4DB2-BD59-A6C34878D82A}">
                    <a16:rowId xmlns:a16="http://schemas.microsoft.com/office/drawing/2014/main" val="4096440378"/>
                  </a:ext>
                </a:extLst>
              </a:tr>
              <a:tr h="699545">
                <a:tc>
                  <a:txBody>
                    <a:bodyPr/>
                    <a:lstStyle/>
                    <a:p>
                      <a:pPr fontAlgn="base"/>
                      <a:r>
                        <a:rPr lang="en-US" sz="1700" b="1" cap="none" spc="0" dirty="0">
                          <a:solidFill>
                            <a:schemeClr val="tx1"/>
                          </a:solidFill>
                          <a:effectLst/>
                        </a:rPr>
                        <a:t>Main Challenges</a:t>
                      </a:r>
                      <a:endParaRPr lang="en-US" sz="1700" cap="none" spc="0" dirty="0">
                        <a:solidFill>
                          <a:schemeClr val="tx1"/>
                        </a:solidFill>
                        <a:effectLst/>
                      </a:endParaRPr>
                    </a:p>
                  </a:txBody>
                  <a:tcPr marL="66197" marR="54481" marT="27239" marB="27239"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tc>
                  <a:txBody>
                    <a:bodyPr/>
                    <a:lstStyle/>
                    <a:p>
                      <a:pPr fontAlgn="base"/>
                      <a:r>
                        <a:rPr lang="en-US" sz="1700" cap="none" spc="0" dirty="0">
                          <a:solidFill>
                            <a:schemeClr val="tx1"/>
                          </a:solidFill>
                          <a:effectLst/>
                        </a:rPr>
                        <a:t>Regulatory issues, competition, driver status concerns.</a:t>
                      </a:r>
                    </a:p>
                  </a:txBody>
                  <a:tcPr marL="66197" marR="54481" marT="27239" marB="27239"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tc>
                  <a:txBody>
                    <a:bodyPr/>
                    <a:lstStyle/>
                    <a:p>
                      <a:pPr fontAlgn="base"/>
                      <a:r>
                        <a:rPr lang="en-US" sz="1700" cap="none" spc="0" dirty="0">
                          <a:solidFill>
                            <a:schemeClr val="tx1"/>
                          </a:solidFill>
                          <a:effectLst/>
                        </a:rPr>
                        <a:t>EV shift, tech competition (e.g., Tesla), digital transformation.</a:t>
                      </a:r>
                    </a:p>
                  </a:txBody>
                  <a:tcPr marL="66197" marR="54481" marT="27239" marB="27239" anchor="ctr">
                    <a:lnL w="12700" cmpd="sng">
                      <a:noFill/>
                      <a:prstDash val="solid"/>
                    </a:lnL>
                    <a:lnR w="12700" cmpd="sng">
                      <a:noFill/>
                      <a:prstDash val="solid"/>
                    </a:lnR>
                    <a:lnT w="9525" cap="flat" cmpd="sng" algn="ctr">
                      <a:solidFill>
                        <a:schemeClr val="accent1"/>
                      </a:solidFill>
                      <a:prstDash val="solid"/>
                    </a:lnT>
                    <a:lnB w="12700" cmpd="sng">
                      <a:noFill/>
                      <a:prstDash val="solid"/>
                    </a:lnB>
                    <a:solidFill>
                      <a:schemeClr val="accent1">
                        <a:lumMod val="20000"/>
                        <a:lumOff val="80000"/>
                      </a:schemeClr>
                    </a:solidFill>
                  </a:tcPr>
                </a:tc>
                <a:extLst>
                  <a:ext uri="{0D108BD9-81ED-4DB2-BD59-A6C34878D82A}">
                    <a16:rowId xmlns:a16="http://schemas.microsoft.com/office/drawing/2014/main" val="1287563152"/>
                  </a:ext>
                </a:extLst>
              </a:tr>
            </a:tbl>
          </a:graphicData>
        </a:graphic>
      </p:graphicFrame>
    </p:spTree>
    <p:extLst>
      <p:ext uri="{BB962C8B-B14F-4D97-AF65-F5344CB8AC3E}">
        <p14:creationId xmlns:p14="http://schemas.microsoft.com/office/powerpoint/2010/main" val="3819179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955247" y="791236"/>
            <a:ext cx="7605492" cy="756972"/>
          </a:xfrm>
        </p:spPr>
        <p:txBody>
          <a:bodyPr vert="horz" lIns="91440" tIns="45720" rIns="91440" bIns="45720" rtlCol="0" anchor="t">
            <a:normAutofit/>
          </a:bodyPr>
          <a:lstStyle/>
          <a:p>
            <a:r>
              <a:rPr lang="en-US" b="0" kern="1200" dirty="0">
                <a:effectLst>
                  <a:outerShdw blurRad="38100" dist="38100" dir="2700000" algn="tl">
                    <a:srgbClr val="000000">
                      <a:alpha val="43137"/>
                    </a:srgbClr>
                  </a:outerShdw>
                </a:effectLst>
                <a:latin typeface="+mj-lt"/>
                <a:ea typeface="+mj-ea"/>
                <a:cs typeface="+mj-cs"/>
              </a:rPr>
              <a:t>1</a:t>
            </a:r>
            <a:r>
              <a:rPr lang="en-US" b="0" kern="1200" baseline="30000" dirty="0">
                <a:effectLst>
                  <a:outerShdw blurRad="38100" dist="38100" dir="2700000" algn="tl">
                    <a:srgbClr val="000000">
                      <a:alpha val="43137"/>
                    </a:srgbClr>
                  </a:outerShdw>
                </a:effectLst>
                <a:latin typeface="+mj-lt"/>
                <a:ea typeface="+mj-ea"/>
                <a:cs typeface="+mj-cs"/>
              </a:rPr>
              <a:t>st</a:t>
            </a:r>
            <a:r>
              <a:rPr lang="en-US" b="0" kern="1200" dirty="0">
                <a:effectLst>
                  <a:outerShdw blurRad="38100" dist="38100" dir="2700000" algn="tl">
                    <a:srgbClr val="000000">
                      <a:alpha val="43137"/>
                    </a:srgbClr>
                  </a:outerShdw>
                </a:effectLst>
                <a:latin typeface="+mj-lt"/>
                <a:ea typeface="+mj-ea"/>
                <a:cs typeface="+mj-cs"/>
              </a:rPr>
              <a:t>, 2</a:t>
            </a:r>
            <a:r>
              <a:rPr lang="en-US" b="0" kern="1200" baseline="30000" dirty="0">
                <a:effectLst>
                  <a:outerShdw blurRad="38100" dist="38100" dir="2700000" algn="tl">
                    <a:srgbClr val="000000">
                      <a:alpha val="43137"/>
                    </a:srgbClr>
                  </a:outerShdw>
                </a:effectLst>
                <a:latin typeface="+mj-lt"/>
                <a:ea typeface="+mj-ea"/>
                <a:cs typeface="+mj-cs"/>
              </a:rPr>
              <a:t>nd</a:t>
            </a:r>
            <a:r>
              <a:rPr lang="en-US" b="0" kern="1200" dirty="0">
                <a:effectLst>
                  <a:outerShdw blurRad="38100" dist="38100" dir="2700000" algn="tl">
                    <a:srgbClr val="000000">
                      <a:alpha val="43137"/>
                    </a:srgbClr>
                  </a:outerShdw>
                </a:effectLst>
                <a:latin typeface="+mj-lt"/>
                <a:ea typeface="+mj-ea"/>
                <a:cs typeface="+mj-cs"/>
              </a:rPr>
              <a:t>, 3</a:t>
            </a:r>
            <a:r>
              <a:rPr lang="en-US" b="0" kern="1200" baseline="30000" dirty="0">
                <a:effectLst>
                  <a:outerShdw blurRad="38100" dist="38100" dir="2700000" algn="tl">
                    <a:srgbClr val="000000">
                      <a:alpha val="43137"/>
                    </a:srgbClr>
                  </a:outerShdw>
                </a:effectLst>
                <a:latin typeface="+mj-lt"/>
                <a:ea typeface="+mj-ea"/>
                <a:cs typeface="+mj-cs"/>
              </a:rPr>
              <a:t>rd </a:t>
            </a:r>
            <a:r>
              <a:rPr lang="en-US" b="0" kern="1200" dirty="0">
                <a:effectLst>
                  <a:outerShdw blurRad="38100" dist="38100" dir="2700000" algn="tl">
                    <a:srgbClr val="000000">
                      <a:alpha val="43137"/>
                    </a:srgbClr>
                  </a:outerShdw>
                </a:effectLst>
                <a:latin typeface="+mj-lt"/>
                <a:ea typeface="+mj-ea"/>
                <a:cs typeface="+mj-cs"/>
              </a:rPr>
              <a:t>Industrial Revolutions:</a:t>
            </a:r>
          </a:p>
        </p:txBody>
      </p:sp>
      <p:sp>
        <p:nvSpPr>
          <p:cNvPr id="1126" name="TextBox 1125">
            <a:extLst>
              <a:ext uri="{FF2B5EF4-FFF2-40B4-BE49-F238E27FC236}">
                <a16:creationId xmlns:a16="http://schemas.microsoft.com/office/drawing/2014/main" id="{456FCE2B-95BF-F617-E5E7-AAFE96BB1A5E}"/>
              </a:ext>
            </a:extLst>
          </p:cNvPr>
          <p:cNvSpPr txBox="1"/>
          <p:nvPr/>
        </p:nvSpPr>
        <p:spPr>
          <a:xfrm>
            <a:off x="614679" y="1682685"/>
            <a:ext cx="10212005" cy="4756215"/>
          </a:xfrm>
        </p:spPr>
        <p:txBody>
          <a:bodyPr vert="horz" lIns="91440" tIns="45720" rIns="91440" bIns="45720" rtlCol="0">
            <a:normAutofit fontScale="92500"/>
          </a:bodyPr>
          <a:lstStyle/>
          <a:p>
            <a:pPr marL="285750" indent="-228600">
              <a:lnSpc>
                <a:spcPct val="120000"/>
              </a:lnSpc>
              <a:spcBef>
                <a:spcPts val="600"/>
              </a:spcBef>
              <a:spcAft>
                <a:spcPts val="600"/>
              </a:spcAft>
              <a:buFont typeface="Arial" panose="020B0604020202020204" pitchFamily="34" charset="0"/>
              <a:buChar char="•"/>
            </a:pPr>
            <a:r>
              <a:rPr lang="en-US" sz="2600" b="1" i="0" dirty="0">
                <a:effectLst>
                  <a:outerShdw blurRad="38100" dist="38100" dir="2700000" algn="tl">
                    <a:srgbClr val="000000">
                      <a:alpha val="43137"/>
                    </a:srgbClr>
                  </a:outerShdw>
                </a:effectLst>
              </a:rPr>
              <a:t>First Industrial Revolution</a:t>
            </a:r>
          </a:p>
          <a:p>
            <a:pPr marL="857250" lvl="1" indent="-342900">
              <a:lnSpc>
                <a:spcPct val="120000"/>
              </a:lnSpc>
              <a:spcBef>
                <a:spcPts val="600"/>
              </a:spcBef>
              <a:spcAft>
                <a:spcPts val="600"/>
              </a:spcAft>
              <a:buFont typeface="Arial" panose="020B0604020202020204" pitchFamily="34" charset="0"/>
              <a:buChar char="•"/>
            </a:pPr>
            <a:r>
              <a:rPr lang="en-US" sz="2400" i="0" dirty="0">
                <a:effectLst>
                  <a:outerShdw blurRad="38100" dist="38100" dir="2700000" algn="tl">
                    <a:srgbClr val="000000">
                      <a:alpha val="43137"/>
                    </a:srgbClr>
                  </a:outerShdw>
                </a:effectLst>
              </a:rPr>
              <a:t>In the late 18th to early 19th century, people started using machines for production, like the steam engine and spinning jenny, creating the first factories.</a:t>
            </a:r>
          </a:p>
          <a:p>
            <a:pPr marL="285750" indent="-228600">
              <a:lnSpc>
                <a:spcPct val="120000"/>
              </a:lnSpc>
              <a:spcBef>
                <a:spcPts val="600"/>
              </a:spcBef>
              <a:spcAft>
                <a:spcPts val="600"/>
              </a:spcAft>
              <a:buFont typeface="Arial" panose="020B0604020202020204" pitchFamily="34" charset="0"/>
              <a:buChar char="•"/>
            </a:pPr>
            <a:r>
              <a:rPr lang="en-US" sz="2600" b="1" i="0" dirty="0">
                <a:effectLst>
                  <a:outerShdw blurRad="38100" dist="38100" dir="2700000" algn="tl">
                    <a:srgbClr val="000000">
                      <a:alpha val="43137"/>
                    </a:srgbClr>
                  </a:outerShdw>
                </a:effectLst>
              </a:rPr>
              <a:t>Second Industrial Revolution</a:t>
            </a:r>
          </a:p>
          <a:p>
            <a:pPr marL="742950" lvl="1" indent="-228600">
              <a:lnSpc>
                <a:spcPct val="120000"/>
              </a:lnSpc>
              <a:spcBef>
                <a:spcPts val="600"/>
              </a:spcBef>
              <a:spcAft>
                <a:spcPts val="600"/>
              </a:spcAft>
              <a:buFont typeface="Arial" panose="020B0604020202020204" pitchFamily="34" charset="0"/>
              <a:buChar char="•"/>
            </a:pPr>
            <a:r>
              <a:rPr lang="en-US" sz="2400" i="0" dirty="0">
                <a:effectLst>
                  <a:outerShdw blurRad="38100" dist="38100" dir="2700000" algn="tl">
                    <a:srgbClr val="000000">
                      <a:alpha val="43137"/>
                    </a:srgbClr>
                  </a:outerShdw>
                </a:effectLst>
              </a:rPr>
              <a:t>In the late 19th to early 20th century, electricity, steel processes, and railroads became common, leading to mass production and more industry growth.</a:t>
            </a:r>
          </a:p>
          <a:p>
            <a:pPr marL="285750" indent="-228600">
              <a:lnSpc>
                <a:spcPct val="120000"/>
              </a:lnSpc>
              <a:spcBef>
                <a:spcPts val="600"/>
              </a:spcBef>
              <a:spcAft>
                <a:spcPts val="600"/>
              </a:spcAft>
              <a:buFont typeface="Arial" panose="020B0604020202020204" pitchFamily="34" charset="0"/>
              <a:buChar char="•"/>
            </a:pPr>
            <a:r>
              <a:rPr lang="en-US" sz="2600" b="1" i="0" dirty="0">
                <a:effectLst>
                  <a:outerShdw blurRad="38100" dist="38100" dir="2700000" algn="tl">
                    <a:srgbClr val="000000">
                      <a:alpha val="43137"/>
                    </a:srgbClr>
                  </a:outerShdw>
                </a:effectLst>
              </a:rPr>
              <a:t>Third Industrial Revolution</a:t>
            </a:r>
          </a:p>
          <a:p>
            <a:pPr marL="742950" lvl="1" indent="-228600">
              <a:lnSpc>
                <a:spcPct val="120000"/>
              </a:lnSpc>
              <a:spcBef>
                <a:spcPts val="600"/>
              </a:spcBef>
              <a:spcAft>
                <a:spcPts val="600"/>
              </a:spcAft>
              <a:buFont typeface="Arial" panose="020B0604020202020204" pitchFamily="34" charset="0"/>
              <a:buChar char="•"/>
            </a:pPr>
            <a:r>
              <a:rPr lang="en-US" sz="2400" i="0" dirty="0">
                <a:effectLst>
                  <a:outerShdw blurRad="38100" dist="38100" dir="2700000" algn="tl">
                    <a:srgbClr val="000000">
                      <a:alpha val="43137"/>
                    </a:srgbClr>
                  </a:outerShdw>
                </a:effectLst>
              </a:rPr>
              <a:t>In the late 20th century, known as the Digital Revolution, we moved from analog to digital technology, with the rise of computers and the internet.</a:t>
            </a:r>
            <a:endParaRPr lang="en-US" sz="2400" b="0" i="0" dirty="0">
              <a:effectLst/>
            </a:endParaRPr>
          </a:p>
        </p:txBody>
      </p:sp>
    </p:spTree>
    <p:extLst>
      <p:ext uri="{BB962C8B-B14F-4D97-AF65-F5344CB8AC3E}">
        <p14:creationId xmlns:p14="http://schemas.microsoft.com/office/powerpoint/2010/main" val="27179445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2340844" y="620875"/>
            <a:ext cx="4221270" cy="825795"/>
          </a:xfrm>
        </p:spPr>
        <p:txBody>
          <a:bodyPr vert="horz" lIns="91440" tIns="45720" rIns="91440" bIns="45720" rtlCol="0" anchor="t">
            <a:normAutofit/>
          </a:bodyPr>
          <a:lstStyle/>
          <a:p>
            <a:r>
              <a:rPr lang="en-US" sz="4800" b="1" i="0" kern="1200" dirty="0">
                <a:effectLst/>
                <a:latin typeface="+mj-lt"/>
                <a:ea typeface="+mj-ea"/>
                <a:cs typeface="+mj-cs"/>
              </a:rPr>
              <a:t>Moore's Law</a:t>
            </a:r>
            <a:endParaRPr lang="en-US" sz="4800" b="1" kern="1200" dirty="0">
              <a:latin typeface="+mj-lt"/>
              <a:ea typeface="+mj-ea"/>
              <a:cs typeface="+mj-cs"/>
            </a:endParaRPr>
          </a:p>
        </p:txBody>
      </p:sp>
      <p:sp>
        <p:nvSpPr>
          <p:cNvPr id="1126" name="TextBox 1125">
            <a:extLst>
              <a:ext uri="{FF2B5EF4-FFF2-40B4-BE49-F238E27FC236}">
                <a16:creationId xmlns:a16="http://schemas.microsoft.com/office/drawing/2014/main" id="{456FCE2B-95BF-F617-E5E7-AAFE96BB1A5E}"/>
              </a:ext>
            </a:extLst>
          </p:cNvPr>
          <p:cNvSpPr txBox="1"/>
          <p:nvPr/>
        </p:nvSpPr>
        <p:spPr>
          <a:xfrm>
            <a:off x="789074" y="1618897"/>
            <a:ext cx="10249714" cy="4984580"/>
          </a:xfrm>
        </p:spPr>
        <p:txBody>
          <a:bodyPr vert="horz" lIns="91440" tIns="45720" rIns="91440" bIns="45720" rtlCol="0">
            <a:normAutofit/>
          </a:bodyPr>
          <a:lstStyle/>
          <a:p>
            <a:pPr marL="342900" indent="-342900">
              <a:lnSpc>
                <a:spcPct val="125000"/>
              </a:lnSpc>
              <a:spcBef>
                <a:spcPts val="1200"/>
              </a:spcBef>
              <a:spcAft>
                <a:spcPts val="1200"/>
              </a:spcAft>
              <a:buFont typeface="Arial" panose="020B0604020202020204" pitchFamily="34" charset="0"/>
              <a:buChar char="•"/>
            </a:pPr>
            <a:r>
              <a:rPr lang="en-US" sz="2400" b="0" i="0" dirty="0">
                <a:effectLst/>
              </a:rPr>
              <a:t>The founder of Intel, Gordon Moore, predicted that by making transistors smaller and smaller, one could double the number of transistors on a single silicon chip every two years. </a:t>
            </a:r>
          </a:p>
          <a:p>
            <a:pPr marL="342900" indent="-342900">
              <a:lnSpc>
                <a:spcPct val="125000"/>
              </a:lnSpc>
              <a:spcBef>
                <a:spcPts val="1200"/>
              </a:spcBef>
              <a:spcAft>
                <a:spcPts val="1200"/>
              </a:spcAft>
              <a:buFont typeface="Arial" panose="020B0604020202020204" pitchFamily="34" charset="0"/>
              <a:buChar char="•"/>
            </a:pPr>
            <a:r>
              <a:rPr lang="en-US" sz="2400" b="0" i="0" dirty="0">
                <a:effectLst/>
              </a:rPr>
              <a:t>Intel 4004 was made with 10 </a:t>
            </a:r>
            <a:r>
              <a:rPr lang="en-US" sz="2400" b="0" i="0" dirty="0" err="1">
                <a:effectLst/>
              </a:rPr>
              <a:t>μm</a:t>
            </a:r>
            <a:r>
              <a:rPr lang="en-US" sz="2400" b="0" i="0" dirty="0">
                <a:effectLst/>
              </a:rPr>
              <a:t> technology, that is, the size of the transistor on the 4004 chip is about 10 </a:t>
            </a:r>
            <a:r>
              <a:rPr lang="en-US" sz="2400" b="0" i="0" dirty="0" err="1">
                <a:effectLst/>
              </a:rPr>
              <a:t>μm</a:t>
            </a:r>
            <a:r>
              <a:rPr lang="en-US" sz="2400" b="0" i="0" dirty="0">
                <a:effectLst/>
              </a:rPr>
              <a:t> large (1 </a:t>
            </a:r>
            <a:r>
              <a:rPr lang="en-US" sz="2400" b="0" i="0" dirty="0" err="1">
                <a:effectLst/>
              </a:rPr>
              <a:t>μm</a:t>
            </a:r>
            <a:r>
              <a:rPr lang="en-US" sz="2400" b="0" i="0" dirty="0">
                <a:effectLst/>
              </a:rPr>
              <a:t> is one-millionth of a meter, i.e., it is the size of small bacteria). </a:t>
            </a:r>
          </a:p>
          <a:p>
            <a:pPr marL="342900" indent="-342900">
              <a:lnSpc>
                <a:spcPct val="125000"/>
              </a:lnSpc>
              <a:spcBef>
                <a:spcPts val="1200"/>
              </a:spcBef>
              <a:spcAft>
                <a:spcPts val="1200"/>
              </a:spcAft>
              <a:buFont typeface="Arial" panose="020B0604020202020204" pitchFamily="34" charset="0"/>
              <a:buChar char="•"/>
            </a:pPr>
            <a:r>
              <a:rPr lang="en-US" sz="2400" b="0" i="0" dirty="0">
                <a:effectLst/>
              </a:rPr>
              <a:t>Gordon Moore’s prediction is famously known as Moore’s Law. </a:t>
            </a:r>
          </a:p>
          <a:p>
            <a:pPr marL="342900" indent="-342900">
              <a:lnSpc>
                <a:spcPct val="125000"/>
              </a:lnSpc>
              <a:spcBef>
                <a:spcPts val="1200"/>
              </a:spcBef>
              <a:spcAft>
                <a:spcPts val="1200"/>
              </a:spcAft>
              <a:buFont typeface="Arial" panose="020B0604020202020204" pitchFamily="34" charset="0"/>
              <a:buChar char="•"/>
            </a:pPr>
            <a:r>
              <a:rPr lang="en-US" sz="2400" b="0" i="0" dirty="0">
                <a:effectLst/>
              </a:rPr>
              <a:t>Today, almost 50 years later, this prediction still holds true.</a:t>
            </a:r>
          </a:p>
        </p:txBody>
      </p:sp>
    </p:spTree>
    <p:extLst>
      <p:ext uri="{BB962C8B-B14F-4D97-AF65-F5344CB8AC3E}">
        <p14:creationId xmlns:p14="http://schemas.microsoft.com/office/powerpoint/2010/main" val="37164686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1119966" y="735181"/>
            <a:ext cx="7881937" cy="674810"/>
          </a:xfrm>
        </p:spPr>
        <p:txBody>
          <a:bodyPr vert="horz" lIns="91440" tIns="45720" rIns="91440" bIns="45720" rtlCol="0" anchor="b">
            <a:normAutofit fontScale="90000"/>
          </a:bodyPr>
          <a:lstStyle/>
          <a:p>
            <a:r>
              <a:rPr lang="en-US" sz="4400" b="1" i="0" kern="1200" dirty="0">
                <a:effectLst/>
                <a:latin typeface="+mj-lt"/>
                <a:ea typeface="+mj-ea"/>
                <a:cs typeface="+mj-cs"/>
              </a:rPr>
              <a:t>The 4th Industrial Revolution</a:t>
            </a:r>
            <a:endParaRPr lang="en-US" sz="4400" b="1" kern="1200" dirty="0">
              <a:latin typeface="+mj-lt"/>
              <a:ea typeface="+mj-ea"/>
              <a:cs typeface="+mj-cs"/>
            </a:endParaRPr>
          </a:p>
        </p:txBody>
      </p:sp>
      <p:sp>
        <p:nvSpPr>
          <p:cNvPr id="1126" name="TextBox 1125">
            <a:extLst>
              <a:ext uri="{FF2B5EF4-FFF2-40B4-BE49-F238E27FC236}">
                <a16:creationId xmlns:a16="http://schemas.microsoft.com/office/drawing/2014/main" id="{456FCE2B-95BF-F617-E5E7-AAFE96BB1A5E}"/>
              </a:ext>
            </a:extLst>
          </p:cNvPr>
          <p:cNvSpPr txBox="1"/>
          <p:nvPr/>
        </p:nvSpPr>
        <p:spPr>
          <a:xfrm>
            <a:off x="723900" y="1547617"/>
            <a:ext cx="10476125" cy="5208173"/>
          </a:xfrm>
        </p:spPr>
        <p:txBody>
          <a:bodyPr vert="horz" lIns="91440" tIns="45720" rIns="91440" bIns="45720" rtlCol="0">
            <a:normAutofit/>
          </a:bodyPr>
          <a:lstStyle/>
          <a:p>
            <a:pPr>
              <a:lnSpc>
                <a:spcPct val="117000"/>
              </a:lnSpc>
              <a:spcAft>
                <a:spcPts val="600"/>
              </a:spcAft>
            </a:pPr>
            <a:r>
              <a:rPr lang="en-US" sz="2000" b="0" i="0" dirty="0">
                <a:effectLst/>
              </a:rPr>
              <a:t>The 4th Industrial Revolution (4IR) refers to the current and developing environment in which disruptive technologies and trends such as the Internet of Things (IoT), robotics, virtual reality, and artificial intelligence (AI) are changing the way we live and work.</a:t>
            </a:r>
          </a:p>
          <a:p>
            <a:pPr indent="-228600">
              <a:lnSpc>
                <a:spcPct val="117000"/>
              </a:lnSpc>
              <a:spcAft>
                <a:spcPts val="600"/>
              </a:spcAft>
              <a:buFont typeface="Arial" panose="020B0604020202020204" pitchFamily="34" charset="0"/>
              <a:buChar char="•"/>
            </a:pPr>
            <a:r>
              <a:rPr lang="en-US" sz="2400" dirty="0">
                <a:effectLst>
                  <a:outerShdw blurRad="38100" dist="38100" dir="2700000" algn="tl">
                    <a:srgbClr val="000000">
                      <a:alpha val="43137"/>
                    </a:srgbClr>
                  </a:outerShdw>
                </a:effectLst>
              </a:rPr>
              <a:t>Key Features of the 4th Industrial Revolution:</a:t>
            </a:r>
          </a:p>
          <a:p>
            <a:pPr marL="857250" lvl="1" indent="-342900">
              <a:lnSpc>
                <a:spcPct val="117000"/>
              </a:lnSpc>
              <a:spcAft>
                <a:spcPts val="600"/>
              </a:spcAft>
              <a:buFont typeface="Calibri" panose="020F0502020204030204" pitchFamily="34" charset="0"/>
              <a:buChar char="−"/>
            </a:pPr>
            <a:r>
              <a:rPr lang="en-US" sz="2000" dirty="0"/>
              <a:t>Interconnectivity: With IoT and improved internet connectivity, devices can communicate with each other seamlessly.</a:t>
            </a:r>
          </a:p>
          <a:p>
            <a:pPr marL="857250" lvl="1" indent="-342900">
              <a:lnSpc>
                <a:spcPct val="117000"/>
              </a:lnSpc>
              <a:spcAft>
                <a:spcPts val="600"/>
              </a:spcAft>
              <a:buFont typeface="Calibri" panose="020F0502020204030204" pitchFamily="34" charset="0"/>
              <a:buChar char="−"/>
            </a:pPr>
            <a:r>
              <a:rPr lang="en-US" sz="2000" dirty="0"/>
              <a:t>Automation: Advanced robotics and AI allow for tasks in industries to be automated, reducing the need for human intervention.</a:t>
            </a:r>
          </a:p>
          <a:p>
            <a:pPr marL="857250" lvl="1" indent="-342900">
              <a:lnSpc>
                <a:spcPct val="117000"/>
              </a:lnSpc>
              <a:spcAft>
                <a:spcPts val="600"/>
              </a:spcAft>
              <a:buFont typeface="Calibri" panose="020F0502020204030204" pitchFamily="34" charset="0"/>
              <a:buChar char="−"/>
            </a:pPr>
            <a:r>
              <a:rPr lang="en-US" sz="2000" dirty="0"/>
              <a:t>Real-time Data: Advanced sensors and analytics provide real-time insights which can be used to optimize processes and outcomes.</a:t>
            </a:r>
          </a:p>
          <a:p>
            <a:pPr marL="857250" lvl="1" indent="-342900">
              <a:lnSpc>
                <a:spcPct val="117000"/>
              </a:lnSpc>
              <a:spcAft>
                <a:spcPts val="600"/>
              </a:spcAft>
              <a:buFont typeface="Calibri" panose="020F0502020204030204" pitchFamily="34" charset="0"/>
              <a:buChar char="−"/>
            </a:pPr>
            <a:r>
              <a:rPr lang="en-US" sz="2000" dirty="0"/>
              <a:t>Advanced User Interfaces: Virtual and augmented reality offers new ways for humans to interact with technology.</a:t>
            </a:r>
            <a:endParaRPr lang="en-US" sz="2000" b="0" i="0" dirty="0">
              <a:effectLst/>
            </a:endParaRPr>
          </a:p>
        </p:txBody>
      </p:sp>
    </p:spTree>
    <p:extLst>
      <p:ext uri="{BB962C8B-B14F-4D97-AF65-F5344CB8AC3E}">
        <p14:creationId xmlns:p14="http://schemas.microsoft.com/office/powerpoint/2010/main" val="28562445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137158" y="849086"/>
            <a:ext cx="8087680" cy="5824276"/>
          </a:xfrm>
        </p:spPr>
        <p:txBody>
          <a:bodyPr vert="horz" lIns="91440" tIns="45720" rIns="91440" bIns="45720" rtlCol="0">
            <a:normAutofit fontScale="92500"/>
          </a:bodyPr>
          <a:lstStyle/>
          <a:p>
            <a:pPr marL="57150">
              <a:lnSpc>
                <a:spcPct val="110000"/>
              </a:lnSpc>
              <a:spcAft>
                <a:spcPts val="600"/>
              </a:spcAft>
            </a:pPr>
            <a:r>
              <a:rPr lang="en-US" sz="3200" b="0" i="0" dirty="0">
                <a:effectLst>
                  <a:outerShdw blurRad="38100" dist="38100" dir="2700000" algn="tl">
                    <a:srgbClr val="000000">
                      <a:alpha val="43137"/>
                    </a:srgbClr>
                  </a:outerShdw>
                </a:effectLst>
              </a:rPr>
              <a:t>Processing Information Digitally: </a:t>
            </a:r>
          </a:p>
          <a:p>
            <a:pPr marL="274320" lvl="1" indent="-228600">
              <a:lnSpc>
                <a:spcPct val="110000"/>
              </a:lnSpc>
              <a:spcAft>
                <a:spcPts val="600"/>
              </a:spcAft>
              <a:buFont typeface="Arial" panose="020B0604020202020204" pitchFamily="34" charset="0"/>
              <a:buChar char="•"/>
            </a:pPr>
            <a:r>
              <a:rPr lang="en-US" sz="2400" b="0" i="0" dirty="0">
                <a:effectLst/>
              </a:rPr>
              <a:t>This refers to the conversion of information into digital formats, where it can be efficiently stored, accessed, and analyzed using computers and digital tools. Unlike traditional methods which relied on physical records and manual computations, digital processing speeds up tasks, reduces errors, and enables complex operations that were previously unfeasible.</a:t>
            </a:r>
          </a:p>
          <a:p>
            <a:pPr marL="57150">
              <a:lnSpc>
                <a:spcPct val="110000"/>
              </a:lnSpc>
              <a:spcAft>
                <a:spcPts val="600"/>
              </a:spcAft>
            </a:pPr>
            <a:r>
              <a:rPr lang="en-US" sz="3200" i="0" dirty="0">
                <a:effectLst>
                  <a:outerShdw blurRad="38100" dist="38100" dir="2700000" algn="tl">
                    <a:srgbClr val="000000">
                      <a:alpha val="43137"/>
                    </a:srgbClr>
                  </a:outerShdw>
                </a:effectLst>
              </a:rPr>
              <a:t>Importance of Data: </a:t>
            </a:r>
          </a:p>
          <a:p>
            <a:pPr marL="274320" lvl="1" indent="-228600">
              <a:lnSpc>
                <a:spcPct val="110000"/>
              </a:lnSpc>
              <a:spcAft>
                <a:spcPts val="600"/>
              </a:spcAft>
              <a:buFont typeface="Arial" panose="020B0604020202020204" pitchFamily="34" charset="0"/>
              <a:buChar char="•"/>
            </a:pPr>
            <a:r>
              <a:rPr lang="en-US" sz="2400" b="0" i="0" dirty="0">
                <a:effectLst/>
              </a:rPr>
              <a:t>Data, when collected, analyzed, and utilized properly, can provide insights, fuel innovation, personalize experiences, and drive decision-making. It's the backbone of artificial intelligence, machine learning, and many modern business strategies. The quality, accuracy, and security of this data are paramount in maximizing its potential.</a:t>
            </a:r>
          </a:p>
        </p:txBody>
      </p:sp>
      <p:pic>
        <p:nvPicPr>
          <p:cNvPr id="1138" name="Picture 1137" descr="Digital financial graph">
            <a:extLst>
              <a:ext uri="{FF2B5EF4-FFF2-40B4-BE49-F238E27FC236}">
                <a16:creationId xmlns:a16="http://schemas.microsoft.com/office/drawing/2014/main" id="{034DE5A6-107C-6654-79B0-05CF8D4E4B36}"/>
              </a:ext>
            </a:extLst>
          </p:cNvPr>
          <p:cNvPicPr>
            <a:picLocks noChangeAspect="1"/>
          </p:cNvPicPr>
          <p:nvPr/>
        </p:nvPicPr>
        <p:blipFill rotWithShape="1">
          <a:blip r:embed="rId3"/>
          <a:srcRect l="27134" r="11847"/>
          <a:stretch/>
        </p:blipFill>
        <p:spPr>
          <a:xfrm>
            <a:off x="8305800" y="10"/>
            <a:ext cx="3886200" cy="6857990"/>
          </a:xfrm>
          <a:prstGeom prst="rect">
            <a:avLst/>
          </a:prstGeom>
          <a:noFill/>
        </p:spPr>
      </p:pic>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8521830" y="383672"/>
            <a:ext cx="3589208" cy="2854828"/>
          </a:xfrm>
        </p:spPr>
        <p:txBody>
          <a:bodyPr vert="horz" lIns="91440" tIns="45720" rIns="91440" bIns="45720" rtlCol="0" anchor="t">
            <a:normAutofit/>
          </a:bodyPr>
          <a:lstStyle/>
          <a:p>
            <a:r>
              <a:rPr lang="en-US" sz="5400" b="1" i="0" kern="1200" dirty="0">
                <a:effectLst/>
                <a:latin typeface="+mj-lt"/>
                <a:ea typeface="+mj-ea"/>
                <a:cs typeface="+mj-cs"/>
              </a:rPr>
              <a:t>Digital Economy Foundation</a:t>
            </a:r>
            <a:endParaRPr lang="en-US" sz="5400" b="1" kern="1200" dirty="0">
              <a:latin typeface="+mj-lt"/>
              <a:ea typeface="+mj-ea"/>
              <a:cs typeface="+mj-cs"/>
            </a:endParaRPr>
          </a:p>
        </p:txBody>
      </p:sp>
    </p:spTree>
    <p:extLst>
      <p:ext uri="{BB962C8B-B14F-4D97-AF65-F5344CB8AC3E}">
        <p14:creationId xmlns:p14="http://schemas.microsoft.com/office/powerpoint/2010/main" val="17411316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612648" y="548640"/>
            <a:ext cx="10653578" cy="1132258"/>
          </a:xfrm>
        </p:spPr>
        <p:txBody>
          <a:bodyPr/>
          <a:lstStyle/>
          <a:p>
            <a:r>
              <a:rPr lang="en-US" b="1" i="0" dirty="0">
                <a:effectLst/>
                <a:latin typeface="Söhne"/>
              </a:rPr>
              <a:t>Comparing 1910 and 2010 Economies</a:t>
            </a:r>
            <a:endParaRPr lang="en-US" dirty="0"/>
          </a:p>
        </p:txBody>
      </p:sp>
      <p:pic>
        <p:nvPicPr>
          <p:cNvPr id="3" name="Picture 2">
            <a:extLst>
              <a:ext uri="{FF2B5EF4-FFF2-40B4-BE49-F238E27FC236}">
                <a16:creationId xmlns:a16="http://schemas.microsoft.com/office/drawing/2014/main" id="{3EECCB83-EA14-98FB-6073-A542DED24687}"/>
              </a:ext>
            </a:extLst>
          </p:cNvPr>
          <p:cNvPicPr>
            <a:picLocks noChangeAspect="1"/>
          </p:cNvPicPr>
          <p:nvPr/>
        </p:nvPicPr>
        <p:blipFill>
          <a:blip r:embed="rId2"/>
          <a:stretch>
            <a:fillRect/>
          </a:stretch>
        </p:blipFill>
        <p:spPr>
          <a:xfrm>
            <a:off x="996475" y="1910421"/>
            <a:ext cx="7355673" cy="4398939"/>
          </a:xfrm>
          <a:prstGeom prst="rect">
            <a:avLst/>
          </a:prstGeom>
        </p:spPr>
      </p:pic>
    </p:spTree>
    <p:extLst>
      <p:ext uri="{BB962C8B-B14F-4D97-AF65-F5344CB8AC3E}">
        <p14:creationId xmlns:p14="http://schemas.microsoft.com/office/powerpoint/2010/main" val="34791428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1191286" y="779464"/>
            <a:ext cx="7257000" cy="745217"/>
          </a:xfrm>
        </p:spPr>
        <p:txBody>
          <a:bodyPr vert="horz" lIns="91440" tIns="45720" rIns="91440" bIns="45720" rtlCol="0" anchor="t">
            <a:normAutofit/>
          </a:bodyPr>
          <a:lstStyle/>
          <a:p>
            <a:r>
              <a:rPr lang="en-US" sz="4400" b="0" i="0" kern="1200" dirty="0">
                <a:effectLst>
                  <a:outerShdw blurRad="38100" dist="38100" dir="2700000" algn="tl">
                    <a:srgbClr val="000000">
                      <a:alpha val="43137"/>
                    </a:srgbClr>
                  </a:outerShdw>
                </a:effectLst>
                <a:latin typeface="+mj-lt"/>
                <a:ea typeface="+mj-ea"/>
                <a:cs typeface="+mj-cs"/>
              </a:rPr>
              <a:t>Transformation of Advertising</a:t>
            </a:r>
            <a:endParaRPr lang="en-US" sz="4400" b="0" kern="1200" dirty="0">
              <a:effectLst>
                <a:outerShdw blurRad="38100" dist="38100" dir="2700000" algn="tl">
                  <a:srgbClr val="000000">
                    <a:alpha val="43137"/>
                  </a:srgbClr>
                </a:outerShdw>
              </a:effectLst>
              <a:latin typeface="+mj-lt"/>
              <a:ea typeface="+mj-ea"/>
              <a:cs typeface="+mj-cs"/>
            </a:endParaRPr>
          </a:p>
        </p:txBody>
      </p:sp>
      <p:sp>
        <p:nvSpPr>
          <p:cNvPr id="1126" name="TextBox 1125">
            <a:extLst>
              <a:ext uri="{FF2B5EF4-FFF2-40B4-BE49-F238E27FC236}">
                <a16:creationId xmlns:a16="http://schemas.microsoft.com/office/drawing/2014/main" id="{456FCE2B-95BF-F617-E5E7-AAFE96BB1A5E}"/>
              </a:ext>
            </a:extLst>
          </p:cNvPr>
          <p:cNvSpPr txBox="1"/>
          <p:nvPr/>
        </p:nvSpPr>
        <p:spPr>
          <a:xfrm>
            <a:off x="1152524" y="1695451"/>
            <a:ext cx="9686925" cy="5228491"/>
          </a:xfrm>
        </p:spPr>
        <p:txBody>
          <a:bodyPr vert="horz" lIns="91440" tIns="45720" rIns="91440" bIns="45720" rtlCol="0">
            <a:normAutofit/>
          </a:bodyPr>
          <a:lstStyle/>
          <a:p>
            <a:pPr marL="285750" indent="-285750">
              <a:lnSpc>
                <a:spcPct val="125000"/>
              </a:lnSpc>
              <a:spcAft>
                <a:spcPts val="600"/>
              </a:spcAft>
              <a:buFont typeface="Arial" panose="020B0604020202020204" pitchFamily="34" charset="0"/>
              <a:buChar char="•"/>
            </a:pPr>
            <a:r>
              <a:rPr lang="en-US" sz="2800" b="1" i="0" dirty="0">
                <a:effectLst>
                  <a:outerShdw blurRad="38100" dist="38100" dir="2700000" algn="tl">
                    <a:srgbClr val="000000">
                      <a:alpha val="43137"/>
                    </a:srgbClr>
                  </a:outerShdw>
                </a:effectLst>
              </a:rPr>
              <a:t>Traditional Ads</a:t>
            </a:r>
          </a:p>
          <a:p>
            <a:pPr marL="742950" lvl="1" indent="-285750">
              <a:lnSpc>
                <a:spcPct val="125000"/>
              </a:lnSpc>
              <a:spcAft>
                <a:spcPts val="600"/>
              </a:spcAft>
              <a:buFont typeface="Arial" panose="020B0604020202020204" pitchFamily="34" charset="0"/>
              <a:buChar char="•"/>
            </a:pPr>
            <a:r>
              <a:rPr lang="en-US" sz="2400" b="1" i="0" dirty="0">
                <a:effectLst/>
              </a:rPr>
              <a:t>Uses things like TV, radio, and newspapers to reach many people but can't be customized or tracked well.</a:t>
            </a:r>
          </a:p>
          <a:p>
            <a:pPr marL="285750" indent="-285750">
              <a:lnSpc>
                <a:spcPct val="125000"/>
              </a:lnSpc>
              <a:spcAft>
                <a:spcPts val="600"/>
              </a:spcAft>
              <a:buFont typeface="Arial" panose="020B0604020202020204" pitchFamily="34" charset="0"/>
              <a:buChar char="•"/>
            </a:pPr>
            <a:r>
              <a:rPr lang="en-US" sz="2800" b="1" i="0" dirty="0">
                <a:effectLst>
                  <a:outerShdw blurRad="38100" dist="38100" dir="2700000" algn="tl">
                    <a:srgbClr val="000000">
                      <a:alpha val="43137"/>
                    </a:srgbClr>
                  </a:outerShdw>
                </a:effectLst>
              </a:rPr>
              <a:t>Digital Ads</a:t>
            </a:r>
          </a:p>
          <a:p>
            <a:pPr marL="742950" lvl="1" indent="-285750">
              <a:lnSpc>
                <a:spcPct val="125000"/>
              </a:lnSpc>
              <a:spcAft>
                <a:spcPts val="600"/>
              </a:spcAft>
              <a:buFont typeface="Arial" panose="020B0604020202020204" pitchFamily="34" charset="0"/>
              <a:buChar char="•"/>
            </a:pPr>
            <a:r>
              <a:rPr lang="en-US" sz="2400" b="1" i="0" dirty="0">
                <a:effectLst/>
              </a:rPr>
              <a:t>Uses the internet and email and can be adjusted in real-time to fit specific groups of people, with detailed tracking.</a:t>
            </a:r>
          </a:p>
          <a:p>
            <a:pPr marL="285750" indent="-285750">
              <a:lnSpc>
                <a:spcPct val="125000"/>
              </a:lnSpc>
              <a:spcAft>
                <a:spcPts val="600"/>
              </a:spcAft>
              <a:buFont typeface="Arial" panose="020B0604020202020204" pitchFamily="34" charset="0"/>
              <a:buChar char="•"/>
            </a:pPr>
            <a:r>
              <a:rPr lang="en-US" sz="2800" b="1" i="0" dirty="0">
                <a:effectLst>
                  <a:outerShdw blurRad="38100" dist="38100" dir="2700000" algn="tl">
                    <a:srgbClr val="000000">
                      <a:alpha val="43137"/>
                    </a:srgbClr>
                  </a:outerShdw>
                </a:effectLst>
              </a:rPr>
              <a:t>Smart Ads</a:t>
            </a:r>
          </a:p>
          <a:p>
            <a:pPr marL="742950" lvl="1" indent="-285750">
              <a:lnSpc>
                <a:spcPct val="125000"/>
              </a:lnSpc>
              <a:spcAft>
                <a:spcPts val="600"/>
              </a:spcAft>
              <a:buFont typeface="Arial" panose="020B0604020202020204" pitchFamily="34" charset="0"/>
              <a:buChar char="•"/>
            </a:pPr>
            <a:r>
              <a:rPr lang="en-US" sz="2400" b="0" i="0" dirty="0">
                <a:effectLst/>
              </a:rPr>
              <a:t>Show ads based on what users do online, so ads are more relevant and likely to get responses.</a:t>
            </a:r>
          </a:p>
        </p:txBody>
      </p:sp>
    </p:spTree>
    <p:extLst>
      <p:ext uri="{BB962C8B-B14F-4D97-AF65-F5344CB8AC3E}">
        <p14:creationId xmlns:p14="http://schemas.microsoft.com/office/powerpoint/2010/main" val="3673016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664589" y="1839152"/>
            <a:ext cx="10609869" cy="4476808"/>
          </a:xfrm>
        </p:spPr>
        <p:txBody>
          <a:bodyPr vert="horz" lIns="91440" tIns="45720" rIns="91440" bIns="45720" rtlCol="0">
            <a:normAutofit fontScale="92500" lnSpcReduction="20000"/>
          </a:bodyPr>
          <a:lstStyle/>
          <a:p>
            <a:pPr>
              <a:lnSpc>
                <a:spcPct val="120000"/>
              </a:lnSpc>
              <a:spcBef>
                <a:spcPts val="1200"/>
              </a:spcBef>
              <a:spcAft>
                <a:spcPts val="600"/>
              </a:spcAft>
            </a:pPr>
            <a:r>
              <a:rPr lang="en-US" sz="2400" b="0" i="0" dirty="0">
                <a:effectLst/>
              </a:rPr>
              <a:t>A decentralized and distributed digital ledger used to record transactions across multiple computers so that the record cannot be altered retroactively without the alteration of all subsequent blocks.</a:t>
            </a:r>
          </a:p>
          <a:p>
            <a:pPr>
              <a:lnSpc>
                <a:spcPct val="120000"/>
              </a:lnSpc>
              <a:spcBef>
                <a:spcPts val="1200"/>
              </a:spcBef>
            </a:pPr>
            <a:r>
              <a:rPr lang="en-US" sz="2400" b="1" i="0" dirty="0">
                <a:effectLst/>
              </a:rPr>
              <a:t>Transition to Internet of Value</a:t>
            </a:r>
            <a:r>
              <a:rPr lang="en-US" sz="2400" b="0" i="0" dirty="0">
                <a:effectLst/>
              </a:rPr>
              <a:t>:</a:t>
            </a:r>
          </a:p>
          <a:p>
            <a:pPr marL="285750" indent="-285750">
              <a:lnSpc>
                <a:spcPct val="120000"/>
              </a:lnSpc>
              <a:spcBef>
                <a:spcPts val="600"/>
              </a:spcBef>
              <a:spcAft>
                <a:spcPts val="600"/>
              </a:spcAft>
              <a:buFont typeface="Arial" panose="020B0604020202020204" pitchFamily="34" charset="0"/>
              <a:buChar char="•"/>
            </a:pPr>
            <a:r>
              <a:rPr lang="en-US" sz="2400" b="1" i="0" dirty="0">
                <a:effectLst/>
              </a:rPr>
              <a:t>Internet of Value</a:t>
            </a:r>
            <a:r>
              <a:rPr lang="en-US" sz="2400" b="0" i="0" dirty="0">
                <a:effectLst/>
              </a:rPr>
              <a:t>: A concept where value, including money, assets, and even votes, can be transferred over the internet as easily as information. It moves beyond just transactional data to include value and trust.</a:t>
            </a:r>
          </a:p>
          <a:p>
            <a:pPr marL="285750" indent="-285750">
              <a:lnSpc>
                <a:spcPct val="120000"/>
              </a:lnSpc>
              <a:spcBef>
                <a:spcPts val="1200"/>
              </a:spcBef>
              <a:spcAft>
                <a:spcPts val="600"/>
              </a:spcAft>
              <a:buFont typeface="Arial" panose="020B0604020202020204" pitchFamily="34" charset="0"/>
              <a:buChar char="•"/>
            </a:pPr>
            <a:r>
              <a:rPr lang="en-US" sz="2400" b="1" i="0" dirty="0">
                <a:effectLst/>
              </a:rPr>
              <a:t>Blockchain's Role</a:t>
            </a:r>
            <a:r>
              <a:rPr lang="en-US" sz="2400" b="0" i="0" dirty="0">
                <a:effectLst/>
              </a:rPr>
              <a:t>: it provides a secure, transparent, and tamper-proof way to transfer value (like Bitcoin or other assets) across the internet. Its decentralized nature ensures that value can be transferred peer-to-peer, without intermediaries, making transactions more efficient.</a:t>
            </a:r>
          </a:p>
        </p:txBody>
      </p:sp>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1381836" y="770639"/>
            <a:ext cx="6769231" cy="948623"/>
          </a:xfrm>
        </p:spPr>
        <p:txBody>
          <a:bodyPr vert="horz" lIns="91440" tIns="45720" rIns="91440" bIns="45720" rtlCol="0" anchor="t">
            <a:normAutofit/>
          </a:bodyPr>
          <a:lstStyle/>
          <a:p>
            <a:r>
              <a:rPr lang="en-US" sz="5400" b="1" i="0" kern="1200" dirty="0">
                <a:effectLst/>
                <a:latin typeface="+mj-lt"/>
                <a:ea typeface="+mj-ea"/>
                <a:cs typeface="+mj-cs"/>
              </a:rPr>
              <a:t>Blockchain Technology</a:t>
            </a:r>
            <a:endParaRPr lang="en-US" sz="5400" b="1" kern="1200" dirty="0">
              <a:latin typeface="+mj-lt"/>
              <a:ea typeface="+mj-ea"/>
              <a:cs typeface="+mj-cs"/>
            </a:endParaRPr>
          </a:p>
        </p:txBody>
      </p:sp>
    </p:spTree>
    <p:extLst>
      <p:ext uri="{BB962C8B-B14F-4D97-AF65-F5344CB8AC3E}">
        <p14:creationId xmlns:p14="http://schemas.microsoft.com/office/powerpoint/2010/main" val="21651505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585789" y="2014538"/>
            <a:ext cx="7735134" cy="4713474"/>
          </a:xfrm>
        </p:spPr>
        <p:txBody>
          <a:bodyPr vert="horz" lIns="91440" tIns="45720" rIns="91440" bIns="45720" rtlCol="0">
            <a:normAutofit lnSpcReduction="10000"/>
          </a:bodyPr>
          <a:lstStyle/>
          <a:p>
            <a:pPr>
              <a:lnSpc>
                <a:spcPct val="110000"/>
              </a:lnSpc>
              <a:spcBef>
                <a:spcPts val="1200"/>
              </a:spcBef>
              <a:spcAft>
                <a:spcPts val="600"/>
              </a:spcAft>
            </a:pPr>
            <a:r>
              <a:rPr lang="en-US" sz="2400" i="0" dirty="0">
                <a:effectLst/>
              </a:rPr>
              <a:t>Digital or virtual currencies that use cryptography for security, operating independently of a traditional bank.</a:t>
            </a:r>
          </a:p>
          <a:p>
            <a:pPr>
              <a:lnSpc>
                <a:spcPct val="110000"/>
              </a:lnSpc>
              <a:spcBef>
                <a:spcPts val="1200"/>
              </a:spcBef>
              <a:spcAft>
                <a:spcPts val="600"/>
              </a:spcAft>
            </a:pPr>
            <a:r>
              <a:rPr lang="en-US" sz="2400" b="1" i="0" dirty="0">
                <a:effectLst/>
              </a:rPr>
              <a:t>Rise of Bitcoin and Cryptocurrencies:</a:t>
            </a:r>
          </a:p>
          <a:p>
            <a:pPr marL="400050" indent="-342900">
              <a:lnSpc>
                <a:spcPct val="110000"/>
              </a:lnSpc>
              <a:spcBef>
                <a:spcPts val="1200"/>
              </a:spcBef>
              <a:spcAft>
                <a:spcPts val="600"/>
              </a:spcAft>
              <a:buFont typeface="Arial" panose="020B0604020202020204" pitchFamily="34" charset="0"/>
              <a:buChar char="•"/>
            </a:pPr>
            <a:r>
              <a:rPr lang="en-US" sz="2800" i="0" dirty="0">
                <a:effectLst/>
              </a:rPr>
              <a:t>Bitcoin</a:t>
            </a:r>
            <a:r>
              <a:rPr lang="en-US" sz="2400" i="0" dirty="0">
                <a:effectLst/>
              </a:rPr>
              <a:t>: Introduced in 2009 by an anonymous entity called Satoshi Nakamoto, it was the first decentralized cryptocurrency.</a:t>
            </a:r>
          </a:p>
          <a:p>
            <a:pPr marL="400050" indent="-342900">
              <a:lnSpc>
                <a:spcPct val="110000"/>
              </a:lnSpc>
              <a:spcBef>
                <a:spcPts val="1200"/>
              </a:spcBef>
              <a:spcAft>
                <a:spcPts val="600"/>
              </a:spcAft>
              <a:buFont typeface="Arial" panose="020B0604020202020204" pitchFamily="34" charset="0"/>
              <a:buChar char="•"/>
            </a:pPr>
            <a:r>
              <a:rPr lang="en-US" sz="2800" i="0" dirty="0">
                <a:effectLst>
                  <a:outerShdw blurRad="38100" dist="38100" dir="2700000" algn="tl">
                    <a:srgbClr val="000000">
                      <a:alpha val="43137"/>
                    </a:srgbClr>
                  </a:outerShdw>
                </a:effectLst>
              </a:rPr>
              <a:t>Growth</a:t>
            </a:r>
            <a:r>
              <a:rPr lang="en-US" sz="2400" i="0" dirty="0">
                <a:effectLst/>
              </a:rPr>
              <a:t>: Since then, thousands of alternative cryptocurrencies have been created, such as Ethereum, Ripple, and Litecoin, reflecting a burgeoning interest and adoption in the digital currency space.</a:t>
            </a:r>
          </a:p>
        </p:txBody>
      </p:sp>
      <p:pic>
        <p:nvPicPr>
          <p:cNvPr id="1128" name="Picture 1127" descr="B sign-on figures">
            <a:extLst>
              <a:ext uri="{FF2B5EF4-FFF2-40B4-BE49-F238E27FC236}">
                <a16:creationId xmlns:a16="http://schemas.microsoft.com/office/drawing/2014/main" id="{2F6F6A40-B381-124C-3462-11B7C06490A0}"/>
              </a:ext>
            </a:extLst>
          </p:cNvPr>
          <p:cNvPicPr>
            <a:picLocks noChangeAspect="1"/>
          </p:cNvPicPr>
          <p:nvPr/>
        </p:nvPicPr>
        <p:blipFill rotWithShape="1">
          <a:blip r:embed="rId2"/>
          <a:srcRect l="10888" r="17244" b="-1"/>
          <a:stretch/>
        </p:blipFill>
        <p:spPr>
          <a:xfrm>
            <a:off x="8320922" y="1643063"/>
            <a:ext cx="3585328" cy="3395662"/>
          </a:xfrm>
          <a:prstGeom prst="rect">
            <a:avLst/>
          </a:prstGeom>
          <a:noFill/>
        </p:spPr>
      </p:pic>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504438" y="857251"/>
            <a:ext cx="9934208" cy="785812"/>
          </a:xfrm>
        </p:spPr>
        <p:txBody>
          <a:bodyPr vert="horz" lIns="91440" tIns="45720" rIns="91440" bIns="45720" rtlCol="0" anchor="t">
            <a:normAutofit/>
          </a:bodyPr>
          <a:lstStyle/>
          <a:p>
            <a:r>
              <a:rPr lang="en-US" sz="4400" b="1" i="0" kern="1200" dirty="0">
                <a:effectLst/>
                <a:latin typeface="+mj-lt"/>
                <a:ea typeface="+mj-ea"/>
                <a:cs typeface="+mj-cs"/>
              </a:rPr>
              <a:t>Beyond Internet - Digital Currency</a:t>
            </a:r>
            <a:endParaRPr lang="en-US" sz="4400" b="1" kern="1200" dirty="0">
              <a:latin typeface="+mj-lt"/>
              <a:ea typeface="+mj-ea"/>
              <a:cs typeface="+mj-cs"/>
            </a:endParaRPr>
          </a:p>
        </p:txBody>
      </p:sp>
    </p:spTree>
    <p:extLst>
      <p:ext uri="{BB962C8B-B14F-4D97-AF65-F5344CB8AC3E}">
        <p14:creationId xmlns:p14="http://schemas.microsoft.com/office/powerpoint/2010/main" val="562854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642939" y="2097464"/>
            <a:ext cx="10485404" cy="4608136"/>
          </a:xfrm>
        </p:spPr>
        <p:txBody>
          <a:bodyPr vert="horz" lIns="91440" tIns="45720" rIns="91440" bIns="45720" rtlCol="0">
            <a:normAutofit lnSpcReduction="10000"/>
          </a:bodyPr>
          <a:lstStyle/>
          <a:p>
            <a:pPr marL="342900" indent="-342900">
              <a:lnSpc>
                <a:spcPct val="119000"/>
              </a:lnSpc>
              <a:spcAft>
                <a:spcPts val="600"/>
              </a:spcAft>
              <a:buFont typeface="Arial" panose="020B0604020202020204" pitchFamily="34" charset="0"/>
              <a:buChar char="•"/>
            </a:pPr>
            <a:r>
              <a:rPr lang="en-US" sz="2400" b="0" i="0" dirty="0">
                <a:effectLst/>
              </a:rPr>
              <a:t>AI refers to the simulation of human intelligence in machines that are programmed to think and learn like humans. </a:t>
            </a:r>
          </a:p>
          <a:p>
            <a:pPr marL="342900" indent="-342900">
              <a:lnSpc>
                <a:spcPct val="119000"/>
              </a:lnSpc>
              <a:spcAft>
                <a:spcPts val="600"/>
              </a:spcAft>
              <a:buFont typeface="Arial" panose="020B0604020202020204" pitchFamily="34" charset="0"/>
              <a:buChar char="•"/>
            </a:pPr>
            <a:r>
              <a:rPr lang="en-US" sz="2400" b="1" i="0" dirty="0">
                <a:effectLst/>
              </a:rPr>
              <a:t>Role in the Digital Economy</a:t>
            </a:r>
            <a:r>
              <a:rPr lang="en-US" sz="2400" b="0" i="0" dirty="0">
                <a:effectLst/>
              </a:rPr>
              <a:t>:</a:t>
            </a:r>
          </a:p>
          <a:p>
            <a:pPr marL="800100" lvl="1" indent="-342900">
              <a:lnSpc>
                <a:spcPct val="119000"/>
              </a:lnSpc>
              <a:spcAft>
                <a:spcPts val="600"/>
              </a:spcAft>
              <a:buFont typeface="Arial" panose="020B0604020202020204" pitchFamily="34" charset="0"/>
              <a:buChar char="•"/>
            </a:pPr>
            <a:r>
              <a:rPr lang="en-US" sz="2400" b="1" i="0" dirty="0">
                <a:effectLst/>
              </a:rPr>
              <a:t>Economic Catalyst</a:t>
            </a:r>
            <a:r>
              <a:rPr lang="en-US" sz="2400" b="0" i="0" dirty="0">
                <a:effectLst/>
              </a:rPr>
              <a:t>: AI acts as a driving force in the digital economy, automating processes, enhancing user experiences, and creating new ways of doing business.</a:t>
            </a:r>
          </a:p>
          <a:p>
            <a:pPr marL="800100" lvl="1" indent="-342900">
              <a:lnSpc>
                <a:spcPct val="119000"/>
              </a:lnSpc>
              <a:spcAft>
                <a:spcPts val="600"/>
              </a:spcAft>
              <a:buFont typeface="Arial" panose="020B0604020202020204" pitchFamily="34" charset="0"/>
              <a:buChar char="•"/>
            </a:pPr>
            <a:r>
              <a:rPr lang="en-US" sz="2400" b="1" i="0" dirty="0">
                <a:effectLst/>
              </a:rPr>
              <a:t>Data Analysis</a:t>
            </a:r>
            <a:r>
              <a:rPr lang="en-US" sz="2400" b="0" i="0" dirty="0">
                <a:effectLst/>
              </a:rPr>
              <a:t>: In the data-driven digital economy, AI provides businesses with insights by analyzing large datasets at speeds impossible for humans.</a:t>
            </a:r>
          </a:p>
          <a:p>
            <a:pPr marL="800100" lvl="1" indent="-342900">
              <a:lnSpc>
                <a:spcPct val="119000"/>
              </a:lnSpc>
              <a:spcAft>
                <a:spcPts val="600"/>
              </a:spcAft>
              <a:buFont typeface="Arial" panose="020B0604020202020204" pitchFamily="34" charset="0"/>
              <a:buChar char="•"/>
            </a:pPr>
            <a:r>
              <a:rPr lang="en-US" sz="2400" b="1" i="0" dirty="0">
                <a:effectLst/>
              </a:rPr>
              <a:t>Personalization</a:t>
            </a:r>
            <a:r>
              <a:rPr lang="en-US" sz="2400" b="0" i="0" dirty="0">
                <a:effectLst/>
              </a:rPr>
              <a:t>: AI enables businesses to tailor services and products to individual preferences, driving consumer engagement and sales.</a:t>
            </a:r>
          </a:p>
        </p:txBody>
      </p:sp>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202674" y="825759"/>
            <a:ext cx="10798117" cy="842785"/>
          </a:xfrm>
        </p:spPr>
        <p:txBody>
          <a:bodyPr vert="horz" lIns="91440" tIns="45720" rIns="91440" bIns="45720" rtlCol="0" anchor="t">
            <a:normAutofit/>
          </a:bodyPr>
          <a:lstStyle/>
          <a:p>
            <a:r>
              <a:rPr lang="en-US" sz="4800" b="1" i="0" kern="1200" dirty="0">
                <a:effectLst/>
                <a:latin typeface="+mj-lt"/>
                <a:ea typeface="+mj-ea"/>
                <a:cs typeface="+mj-cs"/>
              </a:rPr>
              <a:t>Introduction to Artificial Intelligence (AI)</a:t>
            </a:r>
          </a:p>
        </p:txBody>
      </p:sp>
    </p:spTree>
    <p:extLst>
      <p:ext uri="{BB962C8B-B14F-4D97-AF65-F5344CB8AC3E}">
        <p14:creationId xmlns:p14="http://schemas.microsoft.com/office/powerpoint/2010/main" val="18114687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824847" y="1871221"/>
            <a:ext cx="10393050" cy="5052766"/>
          </a:xfrm>
        </p:spPr>
        <p:txBody>
          <a:bodyPr vert="horz" lIns="91440" tIns="45720" rIns="91440" bIns="45720" rtlCol="0">
            <a:normAutofit/>
          </a:bodyPr>
          <a:lstStyle/>
          <a:p>
            <a:pPr marL="285750" indent="-285750">
              <a:lnSpc>
                <a:spcPct val="110000"/>
              </a:lnSpc>
              <a:spcBef>
                <a:spcPts val="1200"/>
              </a:spcBef>
              <a:spcAft>
                <a:spcPts val="600"/>
              </a:spcAft>
              <a:buFont typeface="Arial" panose="020B0604020202020204" pitchFamily="34" charset="0"/>
              <a:buChar char="•"/>
            </a:pPr>
            <a:r>
              <a:rPr lang="en-US" sz="2200" b="1" i="0" dirty="0">
                <a:solidFill>
                  <a:srgbClr val="203E5F"/>
                </a:solidFill>
                <a:effectLst/>
              </a:rPr>
              <a:t>Healthcare</a:t>
            </a:r>
            <a:r>
              <a:rPr lang="en-US" sz="2200" b="0" i="0" dirty="0">
                <a:solidFill>
                  <a:srgbClr val="203E5F"/>
                </a:solidFill>
                <a:effectLst/>
              </a:rPr>
              <a:t>: From diagnostic AI tools that can identify diseases to robotic surgeries, AI is revolutionizing patient care and medical research.</a:t>
            </a:r>
          </a:p>
          <a:p>
            <a:pPr marL="285750" indent="-285750">
              <a:lnSpc>
                <a:spcPct val="110000"/>
              </a:lnSpc>
              <a:spcBef>
                <a:spcPts val="1200"/>
              </a:spcBef>
              <a:spcAft>
                <a:spcPts val="600"/>
              </a:spcAft>
              <a:buFont typeface="Arial" panose="020B0604020202020204" pitchFamily="34" charset="0"/>
              <a:buChar char="•"/>
            </a:pPr>
            <a:r>
              <a:rPr lang="en-US" sz="2200" b="1" i="0" dirty="0">
                <a:solidFill>
                  <a:srgbClr val="203E5F"/>
                </a:solidFill>
                <a:effectLst/>
              </a:rPr>
              <a:t>Retail</a:t>
            </a:r>
            <a:r>
              <a:rPr lang="en-US" sz="2200" b="0" i="0" dirty="0">
                <a:solidFill>
                  <a:srgbClr val="203E5F"/>
                </a:solidFill>
                <a:effectLst/>
              </a:rPr>
              <a:t>: AI-driven recommendation systems, chatbots, and predictive inventory management enhance customer experience and operational efficiency.</a:t>
            </a:r>
          </a:p>
          <a:p>
            <a:pPr marL="285750" indent="-285750">
              <a:lnSpc>
                <a:spcPct val="110000"/>
              </a:lnSpc>
              <a:spcBef>
                <a:spcPts val="1200"/>
              </a:spcBef>
              <a:spcAft>
                <a:spcPts val="600"/>
              </a:spcAft>
              <a:buFont typeface="Arial" panose="020B0604020202020204" pitchFamily="34" charset="0"/>
              <a:buChar char="•"/>
            </a:pPr>
            <a:r>
              <a:rPr lang="en-US" sz="2200" b="1" i="0" dirty="0">
                <a:solidFill>
                  <a:srgbClr val="203E5F"/>
                </a:solidFill>
                <a:effectLst/>
              </a:rPr>
              <a:t>Finance</a:t>
            </a:r>
            <a:r>
              <a:rPr lang="en-US" sz="2200" b="0" i="0" dirty="0">
                <a:solidFill>
                  <a:srgbClr val="203E5F"/>
                </a:solidFill>
                <a:effectLst/>
              </a:rPr>
              <a:t>: Algorithms can predict market changes, detect fraudulent activities, and automate trading.</a:t>
            </a:r>
          </a:p>
          <a:p>
            <a:pPr marL="285750" indent="-285750">
              <a:lnSpc>
                <a:spcPct val="110000"/>
              </a:lnSpc>
              <a:spcBef>
                <a:spcPts val="1200"/>
              </a:spcBef>
              <a:spcAft>
                <a:spcPts val="600"/>
              </a:spcAft>
              <a:buFont typeface="Arial" panose="020B0604020202020204" pitchFamily="34" charset="0"/>
              <a:buChar char="•"/>
            </a:pPr>
            <a:r>
              <a:rPr lang="en-US" sz="2200" b="1" i="0" dirty="0">
                <a:solidFill>
                  <a:srgbClr val="203E5F"/>
                </a:solidFill>
                <a:effectLst/>
              </a:rPr>
              <a:t>Automotive</a:t>
            </a:r>
            <a:r>
              <a:rPr lang="en-US" sz="2200" b="0" i="0" dirty="0">
                <a:solidFill>
                  <a:srgbClr val="203E5F"/>
                </a:solidFill>
                <a:effectLst/>
              </a:rPr>
              <a:t>: The push towards autonomous vehicles is heavily reliant on AI systems for navigation, safety, and decision-making.</a:t>
            </a:r>
          </a:p>
          <a:p>
            <a:pPr marL="285750" indent="-285750">
              <a:lnSpc>
                <a:spcPct val="110000"/>
              </a:lnSpc>
              <a:spcBef>
                <a:spcPts val="1200"/>
              </a:spcBef>
              <a:spcAft>
                <a:spcPts val="600"/>
              </a:spcAft>
              <a:buFont typeface="Arial" panose="020B0604020202020204" pitchFamily="34" charset="0"/>
              <a:buChar char="•"/>
            </a:pPr>
            <a:r>
              <a:rPr lang="en-US" sz="2200" b="1" i="0" dirty="0">
                <a:solidFill>
                  <a:srgbClr val="203E5F"/>
                </a:solidFill>
                <a:effectLst/>
              </a:rPr>
              <a:t>Entertainment</a:t>
            </a:r>
            <a:r>
              <a:rPr lang="en-US" sz="2200" b="0" i="0" dirty="0">
                <a:solidFill>
                  <a:srgbClr val="203E5F"/>
                </a:solidFill>
                <a:effectLst/>
              </a:rPr>
              <a:t>: Content recommendation on platforms like Netflix or Spotify is powered by AI analyzing user behavior and preferences.</a:t>
            </a:r>
          </a:p>
        </p:txBody>
      </p:sp>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1260643" y="574061"/>
            <a:ext cx="8658518" cy="996703"/>
          </a:xfrm>
        </p:spPr>
        <p:txBody>
          <a:bodyPr vert="horz" lIns="91440" tIns="45720" rIns="91440" bIns="45720" rtlCol="0" anchor="b">
            <a:normAutofit/>
          </a:bodyPr>
          <a:lstStyle/>
          <a:p>
            <a:pPr>
              <a:lnSpc>
                <a:spcPct val="110000"/>
              </a:lnSpc>
              <a:spcAft>
                <a:spcPts val="600"/>
              </a:spcAft>
            </a:pPr>
            <a:r>
              <a:rPr lang="en-US" sz="3600" b="1" i="0" dirty="0">
                <a:effectLst/>
              </a:rPr>
              <a:t>Integration of AI in Various Industries</a:t>
            </a:r>
            <a:r>
              <a:rPr lang="en-US" sz="3600" b="0" i="0" dirty="0">
                <a:effectLst/>
              </a:rPr>
              <a:t>:</a:t>
            </a:r>
          </a:p>
        </p:txBody>
      </p:sp>
    </p:spTree>
    <p:extLst>
      <p:ext uri="{BB962C8B-B14F-4D97-AF65-F5344CB8AC3E}">
        <p14:creationId xmlns:p14="http://schemas.microsoft.com/office/powerpoint/2010/main" val="20150123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1263192" y="1932496"/>
            <a:ext cx="9982984" cy="4569698"/>
          </a:xfrm>
        </p:spPr>
        <p:txBody>
          <a:bodyPr vert="horz" lIns="91440" tIns="45720" rIns="91440" bIns="45720" rtlCol="0">
            <a:normAutofit fontScale="92500" lnSpcReduction="10000"/>
          </a:bodyPr>
          <a:lstStyle/>
          <a:p>
            <a:pPr marL="571500" indent="-457200">
              <a:lnSpc>
                <a:spcPct val="150000"/>
              </a:lnSpc>
              <a:spcAft>
                <a:spcPts val="6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Machine Learning</a:t>
            </a:r>
            <a:endParaRPr lang="ar-EG" sz="2800" dirty="0">
              <a:solidFill>
                <a:srgbClr val="203E5F"/>
              </a:solidFill>
              <a:latin typeface="Calibri" panose="020F0502020204030204" pitchFamily="34" charset="0"/>
              <a:cs typeface="Calibri" panose="020F0502020204030204" pitchFamily="34" charset="0"/>
            </a:endParaRPr>
          </a:p>
          <a:p>
            <a:pPr marL="571500" indent="-457200">
              <a:lnSpc>
                <a:spcPct val="150000"/>
              </a:lnSpc>
              <a:spcAft>
                <a:spcPts val="6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Natural Language Processing (NLP</a:t>
            </a:r>
            <a:r>
              <a:rPr lang="ar-EG" sz="2800" b="1" i="0" dirty="0">
                <a:solidFill>
                  <a:srgbClr val="203E5F"/>
                </a:solidFill>
                <a:effectLst/>
                <a:latin typeface="Calibri" panose="020F0502020204030204" pitchFamily="34" charset="0"/>
                <a:cs typeface="Calibri" panose="020F0502020204030204" pitchFamily="34" charset="0"/>
              </a:rPr>
              <a:t>(</a:t>
            </a:r>
          </a:p>
          <a:p>
            <a:pPr marL="571500" indent="-457200">
              <a:lnSpc>
                <a:spcPct val="150000"/>
              </a:lnSpc>
              <a:spcAft>
                <a:spcPts val="6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Computer Vision</a:t>
            </a:r>
            <a:endParaRPr lang="ar-EG" sz="2800" b="0" i="0" dirty="0">
              <a:solidFill>
                <a:srgbClr val="203E5F"/>
              </a:solidFill>
              <a:effectLst/>
              <a:latin typeface="Calibri" panose="020F0502020204030204" pitchFamily="34" charset="0"/>
              <a:cs typeface="Calibri" panose="020F0502020204030204" pitchFamily="34" charset="0"/>
            </a:endParaRPr>
          </a:p>
          <a:p>
            <a:pPr marL="571500" indent="-457200">
              <a:lnSpc>
                <a:spcPct val="150000"/>
              </a:lnSpc>
              <a:spcAft>
                <a:spcPts val="6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Robotics</a:t>
            </a:r>
            <a:endParaRPr lang="en-US" sz="2800" b="0" i="0" dirty="0">
              <a:solidFill>
                <a:srgbClr val="203E5F"/>
              </a:solidFill>
              <a:effectLst/>
              <a:latin typeface="Calibri" panose="020F0502020204030204" pitchFamily="34" charset="0"/>
              <a:cs typeface="Calibri" panose="020F0502020204030204" pitchFamily="34" charset="0"/>
            </a:endParaRPr>
          </a:p>
          <a:p>
            <a:pPr marL="571500" indent="-457200">
              <a:lnSpc>
                <a:spcPct val="150000"/>
              </a:lnSpc>
              <a:spcAft>
                <a:spcPts val="6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Predictive Analytics</a:t>
            </a:r>
            <a:endParaRPr lang="en-US" sz="2800" b="0" i="0" dirty="0">
              <a:solidFill>
                <a:srgbClr val="203E5F"/>
              </a:solidFill>
              <a:effectLst/>
              <a:latin typeface="Calibri" panose="020F0502020204030204" pitchFamily="34" charset="0"/>
              <a:cs typeface="Calibri" panose="020F0502020204030204" pitchFamily="34" charset="0"/>
            </a:endParaRPr>
          </a:p>
          <a:p>
            <a:pPr marL="571500" indent="-457200">
              <a:lnSpc>
                <a:spcPct val="150000"/>
              </a:lnSpc>
              <a:spcAft>
                <a:spcPts val="6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Speech Recognition</a:t>
            </a:r>
            <a:endParaRPr lang="ar-EG" sz="2800" dirty="0">
              <a:solidFill>
                <a:srgbClr val="203E5F"/>
              </a:solidFill>
              <a:latin typeface="Calibri" panose="020F0502020204030204" pitchFamily="34" charset="0"/>
              <a:cs typeface="Calibri" panose="020F0502020204030204" pitchFamily="34" charset="0"/>
            </a:endParaRPr>
          </a:p>
          <a:p>
            <a:pPr marL="571500" indent="-457200">
              <a:lnSpc>
                <a:spcPct val="150000"/>
              </a:lnSpc>
              <a:spcAft>
                <a:spcPts val="6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Recommendation Systems</a:t>
            </a:r>
            <a:endParaRPr lang="en-US" sz="2800" b="0" i="0" dirty="0">
              <a:solidFill>
                <a:srgbClr val="203E5F"/>
              </a:solidFill>
              <a:effectLst/>
              <a:latin typeface="Calibri" panose="020F0502020204030204" pitchFamily="34" charset="0"/>
              <a:cs typeface="Calibri" panose="020F0502020204030204" pitchFamily="34" charset="0"/>
            </a:endParaRPr>
          </a:p>
        </p:txBody>
      </p:sp>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1835960" y="765232"/>
            <a:ext cx="6525748" cy="839729"/>
          </a:xfrm>
        </p:spPr>
        <p:txBody>
          <a:bodyPr vert="horz" lIns="91440" tIns="45720" rIns="91440" bIns="45720" rtlCol="0" anchor="t">
            <a:normAutofit/>
          </a:bodyPr>
          <a:lstStyle/>
          <a:p>
            <a:r>
              <a:rPr lang="en-US" sz="4800" b="1" i="0" kern="1200" dirty="0">
                <a:effectLst>
                  <a:outerShdw blurRad="38100" dist="38100" dir="2700000" algn="tl">
                    <a:srgbClr val="000000">
                      <a:alpha val="43137"/>
                    </a:srgbClr>
                  </a:outerShdw>
                </a:effectLst>
                <a:latin typeface="+mj-lt"/>
                <a:ea typeface="+mj-ea"/>
                <a:cs typeface="+mj-cs"/>
              </a:rPr>
              <a:t>Capabilities of AI</a:t>
            </a:r>
          </a:p>
        </p:txBody>
      </p:sp>
    </p:spTree>
    <p:extLst>
      <p:ext uri="{BB962C8B-B14F-4D97-AF65-F5344CB8AC3E}">
        <p14:creationId xmlns:p14="http://schemas.microsoft.com/office/powerpoint/2010/main" val="39302396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1239288" y="891074"/>
            <a:ext cx="7669890" cy="624622"/>
          </a:xfrm>
        </p:spPr>
        <p:txBody>
          <a:bodyPr vert="horz" lIns="91440" tIns="45720" rIns="91440" bIns="45720" rtlCol="0" anchor="t">
            <a:normAutofit fontScale="90000"/>
          </a:bodyPr>
          <a:lstStyle/>
          <a:p>
            <a:r>
              <a:rPr lang="en-US" sz="4800" b="1" i="0" kern="1200" dirty="0">
                <a:solidFill>
                  <a:srgbClr val="203E5F"/>
                </a:solidFill>
                <a:effectLst/>
                <a:latin typeface="+mj-lt"/>
                <a:ea typeface="+mj-ea"/>
                <a:cs typeface="+mj-cs"/>
              </a:rPr>
              <a:t>Capabilities of AI</a:t>
            </a:r>
          </a:p>
        </p:txBody>
      </p:sp>
      <p:sp>
        <p:nvSpPr>
          <p:cNvPr id="1126" name="TextBox 1125">
            <a:extLst>
              <a:ext uri="{FF2B5EF4-FFF2-40B4-BE49-F238E27FC236}">
                <a16:creationId xmlns:a16="http://schemas.microsoft.com/office/drawing/2014/main" id="{456FCE2B-95BF-F617-E5E7-AAFE96BB1A5E}"/>
              </a:ext>
            </a:extLst>
          </p:cNvPr>
          <p:cNvSpPr txBox="1"/>
          <p:nvPr/>
        </p:nvSpPr>
        <p:spPr>
          <a:xfrm>
            <a:off x="176334" y="1734532"/>
            <a:ext cx="5380767" cy="4802956"/>
          </a:xfrm>
        </p:spPr>
        <p:txBody>
          <a:bodyPr vert="horz" lIns="91440" tIns="45720" rIns="91440" bIns="45720" rtlCol="0">
            <a:normAutofit/>
          </a:bodyPr>
          <a:lstStyle/>
          <a:p>
            <a:pPr>
              <a:lnSpc>
                <a:spcPct val="130000"/>
              </a:lnSpc>
              <a:spcAft>
                <a:spcPts val="600"/>
              </a:spcAft>
            </a:pPr>
            <a:r>
              <a:rPr lang="en-US" sz="3200" b="1" i="0" dirty="0">
                <a:solidFill>
                  <a:srgbClr val="203E5F"/>
                </a:solidFill>
                <a:effectLst>
                  <a:outerShdw blurRad="38100" dist="38100" dir="2700000" algn="tl">
                    <a:srgbClr val="000000">
                      <a:alpha val="43137"/>
                    </a:srgbClr>
                  </a:outerShdw>
                </a:effectLst>
              </a:rPr>
              <a:t>Future Prospects</a:t>
            </a:r>
            <a:r>
              <a:rPr lang="en-US" sz="3200" b="0" i="0" dirty="0">
                <a:solidFill>
                  <a:srgbClr val="203E5F"/>
                </a:solidFill>
                <a:effectLst>
                  <a:outerShdw blurRad="38100" dist="38100" dir="2700000" algn="tl">
                    <a:srgbClr val="000000">
                      <a:alpha val="43137"/>
                    </a:srgbClr>
                  </a:outerShdw>
                </a:effectLst>
              </a:rPr>
              <a:t>:</a:t>
            </a:r>
          </a:p>
          <a:p>
            <a:pPr marL="342900" indent="-228600">
              <a:lnSpc>
                <a:spcPct val="130000"/>
              </a:lnSpc>
              <a:spcAft>
                <a:spcPts val="600"/>
              </a:spcAft>
              <a:buFont typeface="Arial" panose="020B0604020202020204" pitchFamily="34" charset="0"/>
              <a:buChar char="•"/>
            </a:pPr>
            <a:r>
              <a:rPr lang="en-US" sz="2400" b="1" i="0" dirty="0">
                <a:solidFill>
                  <a:srgbClr val="203E5F"/>
                </a:solidFill>
                <a:effectLst/>
              </a:rPr>
              <a:t>General AI</a:t>
            </a:r>
            <a:endParaRPr lang="ar-EG" sz="2400" b="1" i="0" dirty="0">
              <a:solidFill>
                <a:srgbClr val="203E5F"/>
              </a:solidFill>
              <a:effectLst/>
            </a:endParaRPr>
          </a:p>
          <a:p>
            <a:pPr marL="342900" indent="-228600">
              <a:lnSpc>
                <a:spcPct val="130000"/>
              </a:lnSpc>
              <a:spcAft>
                <a:spcPts val="600"/>
              </a:spcAft>
              <a:buFont typeface="Arial" panose="020B0604020202020204" pitchFamily="34" charset="0"/>
              <a:buChar char="•"/>
            </a:pPr>
            <a:r>
              <a:rPr lang="en-US" sz="2400" b="1" i="0" dirty="0">
                <a:solidFill>
                  <a:srgbClr val="203E5F"/>
                </a:solidFill>
                <a:effectLst/>
              </a:rPr>
              <a:t>Quantum Computing</a:t>
            </a:r>
            <a:endParaRPr lang="ar-EG" sz="2400" b="1" i="0" dirty="0">
              <a:solidFill>
                <a:srgbClr val="203E5F"/>
              </a:solidFill>
              <a:effectLst/>
            </a:endParaRPr>
          </a:p>
          <a:p>
            <a:pPr marL="342900" indent="-228600">
              <a:lnSpc>
                <a:spcPct val="130000"/>
              </a:lnSpc>
              <a:spcAft>
                <a:spcPts val="600"/>
              </a:spcAft>
              <a:buFont typeface="Arial" panose="020B0604020202020204" pitchFamily="34" charset="0"/>
              <a:buChar char="•"/>
            </a:pPr>
            <a:r>
              <a:rPr lang="en-US" sz="2400" b="1" i="0" dirty="0">
                <a:solidFill>
                  <a:srgbClr val="203E5F"/>
                </a:solidFill>
                <a:effectLst/>
              </a:rPr>
              <a:t>Enhanced Personalization</a:t>
            </a:r>
            <a:endParaRPr lang="ar-EG" sz="2400" b="0" i="0" dirty="0">
              <a:solidFill>
                <a:srgbClr val="203E5F"/>
              </a:solidFill>
              <a:effectLst/>
            </a:endParaRPr>
          </a:p>
          <a:p>
            <a:pPr marL="342900" indent="-228600">
              <a:lnSpc>
                <a:spcPct val="130000"/>
              </a:lnSpc>
              <a:spcAft>
                <a:spcPts val="600"/>
              </a:spcAft>
              <a:buFont typeface="Arial" panose="020B0604020202020204" pitchFamily="34" charset="0"/>
              <a:buChar char="•"/>
            </a:pPr>
            <a:r>
              <a:rPr lang="en-US" sz="2400" b="1" i="0" dirty="0">
                <a:solidFill>
                  <a:srgbClr val="203E5F"/>
                </a:solidFill>
                <a:effectLst/>
              </a:rPr>
              <a:t>Brain-Computer Interfaces</a:t>
            </a:r>
            <a:endParaRPr lang="ar-EG" sz="2400" b="0" i="0" dirty="0">
              <a:solidFill>
                <a:srgbClr val="203E5F"/>
              </a:solidFill>
              <a:effectLst/>
            </a:endParaRPr>
          </a:p>
          <a:p>
            <a:pPr marL="342900" indent="-228600">
              <a:lnSpc>
                <a:spcPct val="130000"/>
              </a:lnSpc>
              <a:spcAft>
                <a:spcPts val="600"/>
              </a:spcAft>
              <a:buFont typeface="Arial" panose="020B0604020202020204" pitchFamily="34" charset="0"/>
              <a:buChar char="•"/>
            </a:pPr>
            <a:r>
              <a:rPr lang="en-US" sz="2400" b="1" i="0" dirty="0">
                <a:solidFill>
                  <a:srgbClr val="203E5F"/>
                </a:solidFill>
                <a:effectLst/>
              </a:rPr>
              <a:t>Ethical AI</a:t>
            </a:r>
            <a:endParaRPr lang="ar-EG" sz="2400" b="0" i="0" dirty="0">
              <a:solidFill>
                <a:srgbClr val="203E5F"/>
              </a:solidFill>
              <a:effectLst/>
            </a:endParaRPr>
          </a:p>
          <a:p>
            <a:pPr marL="342900" indent="-228600">
              <a:lnSpc>
                <a:spcPct val="130000"/>
              </a:lnSpc>
              <a:spcAft>
                <a:spcPts val="600"/>
              </a:spcAft>
              <a:buFont typeface="Arial" panose="020B0604020202020204" pitchFamily="34" charset="0"/>
              <a:buChar char="•"/>
            </a:pPr>
            <a:r>
              <a:rPr lang="en-US" sz="2400" b="1" i="0" dirty="0">
                <a:solidFill>
                  <a:srgbClr val="203E5F"/>
                </a:solidFill>
                <a:effectLst/>
              </a:rPr>
              <a:t>Integration in Healthcare</a:t>
            </a:r>
            <a:endParaRPr lang="ar-EG" sz="2400" b="0" i="0" dirty="0">
              <a:solidFill>
                <a:srgbClr val="203E5F"/>
              </a:solidFill>
              <a:effectLst/>
            </a:endParaRPr>
          </a:p>
          <a:p>
            <a:pPr marL="342900" indent="-228600">
              <a:lnSpc>
                <a:spcPct val="130000"/>
              </a:lnSpc>
              <a:spcAft>
                <a:spcPts val="600"/>
              </a:spcAft>
              <a:buFont typeface="Arial" panose="020B0604020202020204" pitchFamily="34" charset="0"/>
              <a:buChar char="•"/>
            </a:pPr>
            <a:r>
              <a:rPr lang="en-US" sz="2400" b="1" i="0" dirty="0">
                <a:solidFill>
                  <a:srgbClr val="203E5F"/>
                </a:solidFill>
                <a:effectLst/>
              </a:rPr>
              <a:t>Autonomous Vehicles</a:t>
            </a:r>
            <a:endParaRPr lang="en-US" sz="2400" b="0" i="0" dirty="0">
              <a:solidFill>
                <a:srgbClr val="203E5F"/>
              </a:solidFill>
              <a:effectLst/>
            </a:endParaRPr>
          </a:p>
        </p:txBody>
      </p:sp>
      <p:pic>
        <p:nvPicPr>
          <p:cNvPr id="1128" name="Picture 1127">
            <a:extLst>
              <a:ext uri="{FF2B5EF4-FFF2-40B4-BE49-F238E27FC236}">
                <a16:creationId xmlns:a16="http://schemas.microsoft.com/office/drawing/2014/main" id="{8D18E8F6-5A96-5781-A736-5EF82552DB06}"/>
              </a:ext>
            </a:extLst>
          </p:cNvPr>
          <p:cNvPicPr>
            <a:picLocks noChangeAspect="1"/>
          </p:cNvPicPr>
          <p:nvPr/>
        </p:nvPicPr>
        <p:blipFill rotWithShape="1">
          <a:blip r:embed="rId3"/>
          <a:srcRect l="2926" r="36055"/>
          <a:stretch/>
        </p:blipFill>
        <p:spPr>
          <a:xfrm>
            <a:off x="6513922" y="1458639"/>
            <a:ext cx="5678077" cy="4630034"/>
          </a:xfrm>
          <a:prstGeom prst="rect">
            <a:avLst/>
          </a:prstGeom>
          <a:noFill/>
        </p:spPr>
      </p:pic>
    </p:spTree>
    <p:extLst>
      <p:ext uri="{BB962C8B-B14F-4D97-AF65-F5344CB8AC3E}">
        <p14:creationId xmlns:p14="http://schemas.microsoft.com/office/powerpoint/2010/main" val="9840357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745309" y="758197"/>
            <a:ext cx="7162432" cy="832387"/>
          </a:xfrm>
        </p:spPr>
        <p:txBody>
          <a:bodyPr vert="horz" lIns="91440" tIns="45720" rIns="91440" bIns="45720" rtlCol="0" anchor="t">
            <a:normAutofit/>
          </a:bodyPr>
          <a:lstStyle/>
          <a:p>
            <a:r>
              <a:rPr lang="en-US" b="1" i="0" kern="1200" dirty="0">
                <a:effectLst/>
                <a:latin typeface="+mj-lt"/>
                <a:ea typeface="+mj-ea"/>
                <a:cs typeface="+mj-cs"/>
              </a:rPr>
              <a:t>AI Components: 1- Hardware</a:t>
            </a:r>
          </a:p>
        </p:txBody>
      </p:sp>
      <p:sp>
        <p:nvSpPr>
          <p:cNvPr id="1126" name="TextBox 1125">
            <a:extLst>
              <a:ext uri="{FF2B5EF4-FFF2-40B4-BE49-F238E27FC236}">
                <a16:creationId xmlns:a16="http://schemas.microsoft.com/office/drawing/2014/main" id="{456FCE2B-95BF-F617-E5E7-AAFE96BB1A5E}"/>
              </a:ext>
            </a:extLst>
          </p:cNvPr>
          <p:cNvSpPr txBox="1"/>
          <p:nvPr/>
        </p:nvSpPr>
        <p:spPr>
          <a:xfrm>
            <a:off x="826782" y="1791093"/>
            <a:ext cx="10339267" cy="4784102"/>
          </a:xfrm>
        </p:spPr>
        <p:txBody>
          <a:bodyPr vert="horz" lIns="91440" tIns="45720" rIns="91440" bIns="45720" rtlCol="0">
            <a:normAutofit/>
          </a:bodyPr>
          <a:lstStyle/>
          <a:p>
            <a:pPr marL="342900" lvl="1" indent="-228600">
              <a:lnSpc>
                <a:spcPct val="120000"/>
              </a:lnSpc>
              <a:spcBef>
                <a:spcPts val="1200"/>
              </a:spcBef>
              <a:spcAft>
                <a:spcPts val="600"/>
              </a:spcAft>
              <a:buFont typeface="Arial" panose="020B0604020202020204" pitchFamily="34" charset="0"/>
              <a:buChar char="•"/>
            </a:pPr>
            <a:r>
              <a:rPr lang="en-US" sz="2400" b="1" i="0" dirty="0">
                <a:solidFill>
                  <a:srgbClr val="203E5F"/>
                </a:solidFill>
                <a:effectLst/>
              </a:rPr>
              <a:t>GPUs</a:t>
            </a:r>
            <a:r>
              <a:rPr lang="en-US" sz="2400" b="0" i="0" dirty="0">
                <a:solidFill>
                  <a:srgbClr val="203E5F"/>
                </a:solidFill>
                <a:effectLst/>
              </a:rPr>
              <a:t>: Graphics Processing Units, crucial for the parallel processing required for many AI computations.</a:t>
            </a:r>
          </a:p>
          <a:p>
            <a:pPr marL="342900" lvl="1" indent="-228600">
              <a:lnSpc>
                <a:spcPct val="120000"/>
              </a:lnSpc>
              <a:spcBef>
                <a:spcPts val="1200"/>
              </a:spcBef>
              <a:spcAft>
                <a:spcPts val="600"/>
              </a:spcAft>
              <a:buFont typeface="Arial" panose="020B0604020202020204" pitchFamily="34" charset="0"/>
              <a:buChar char="•"/>
            </a:pPr>
            <a:r>
              <a:rPr lang="en-US" sz="2400" b="1" i="0" dirty="0">
                <a:solidFill>
                  <a:srgbClr val="203E5F"/>
                </a:solidFill>
                <a:effectLst/>
              </a:rPr>
              <a:t>ASICs</a:t>
            </a:r>
            <a:r>
              <a:rPr lang="en-US" sz="2400" b="0" i="0" dirty="0">
                <a:solidFill>
                  <a:srgbClr val="203E5F"/>
                </a:solidFill>
                <a:effectLst/>
              </a:rPr>
              <a:t>: Application-Specific Integrated Circuits, like Google's Tensor Processing Unit (TPU), optimized for AI-related tasks.</a:t>
            </a:r>
          </a:p>
          <a:p>
            <a:pPr marL="342900" lvl="1" indent="-228600">
              <a:lnSpc>
                <a:spcPct val="120000"/>
              </a:lnSpc>
              <a:spcBef>
                <a:spcPts val="1200"/>
              </a:spcBef>
              <a:spcAft>
                <a:spcPts val="600"/>
              </a:spcAft>
              <a:buFont typeface="Arial" panose="020B0604020202020204" pitchFamily="34" charset="0"/>
              <a:buChar char="•"/>
            </a:pPr>
            <a:r>
              <a:rPr lang="en-US" sz="2400" b="1" i="0" dirty="0">
                <a:solidFill>
                  <a:srgbClr val="203E5F"/>
                </a:solidFill>
                <a:effectLst/>
              </a:rPr>
              <a:t>Neuromorphic Chips</a:t>
            </a:r>
            <a:r>
              <a:rPr lang="en-US" sz="2400" b="0" i="0" dirty="0">
                <a:solidFill>
                  <a:srgbClr val="203E5F"/>
                </a:solidFill>
                <a:effectLst/>
              </a:rPr>
              <a:t>: Designed to mimic the human brain, facilitating more efficient learning and processing.</a:t>
            </a:r>
          </a:p>
          <a:p>
            <a:pPr marL="342900" lvl="1" indent="-228600">
              <a:lnSpc>
                <a:spcPct val="120000"/>
              </a:lnSpc>
              <a:spcBef>
                <a:spcPts val="1200"/>
              </a:spcBef>
              <a:spcAft>
                <a:spcPts val="600"/>
              </a:spcAft>
              <a:buFont typeface="Arial" panose="020B0604020202020204" pitchFamily="34" charset="0"/>
              <a:buChar char="•"/>
            </a:pPr>
            <a:r>
              <a:rPr lang="en-US" sz="2400" b="1" i="0" dirty="0">
                <a:solidFill>
                  <a:srgbClr val="203E5F"/>
                </a:solidFill>
                <a:effectLst/>
              </a:rPr>
              <a:t>Quantum Processors</a:t>
            </a:r>
            <a:r>
              <a:rPr lang="en-US" sz="2400" b="0" i="0" dirty="0">
                <a:solidFill>
                  <a:srgbClr val="203E5F"/>
                </a:solidFill>
                <a:effectLst/>
              </a:rPr>
              <a:t>: Future prospect for providing exponential computational capabilities.</a:t>
            </a:r>
          </a:p>
        </p:txBody>
      </p:sp>
    </p:spTree>
    <p:extLst>
      <p:ext uri="{BB962C8B-B14F-4D97-AF65-F5344CB8AC3E}">
        <p14:creationId xmlns:p14="http://schemas.microsoft.com/office/powerpoint/2010/main" val="1841351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1014329" y="698261"/>
            <a:ext cx="7356047" cy="1028046"/>
          </a:xfrm>
        </p:spPr>
        <p:txBody>
          <a:bodyPr vert="horz" lIns="91440" tIns="45720" rIns="91440" bIns="45720" rtlCol="0" anchor="t">
            <a:normAutofit/>
          </a:bodyPr>
          <a:lstStyle/>
          <a:p>
            <a:pPr>
              <a:lnSpc>
                <a:spcPct val="150000"/>
              </a:lnSpc>
            </a:pPr>
            <a:r>
              <a:rPr lang="en-US" sz="4400" b="1" i="0" kern="1200" dirty="0">
                <a:effectLst/>
                <a:latin typeface="+mj-lt"/>
                <a:ea typeface="+mj-ea"/>
                <a:cs typeface="+mj-cs"/>
              </a:rPr>
              <a:t>AI Components: 2- Software</a:t>
            </a:r>
          </a:p>
        </p:txBody>
      </p:sp>
      <p:sp>
        <p:nvSpPr>
          <p:cNvPr id="1126" name="TextBox 1125">
            <a:extLst>
              <a:ext uri="{FF2B5EF4-FFF2-40B4-BE49-F238E27FC236}">
                <a16:creationId xmlns:a16="http://schemas.microsoft.com/office/drawing/2014/main" id="{456FCE2B-95BF-F617-E5E7-AAFE96BB1A5E}"/>
              </a:ext>
            </a:extLst>
          </p:cNvPr>
          <p:cNvSpPr txBox="1"/>
          <p:nvPr/>
        </p:nvSpPr>
        <p:spPr>
          <a:xfrm>
            <a:off x="1239625" y="2069184"/>
            <a:ext cx="10162094" cy="4897224"/>
          </a:xfrm>
        </p:spPr>
        <p:txBody>
          <a:bodyPr vert="horz" lIns="91440" tIns="45720" rIns="91440" bIns="45720" rtlCol="0">
            <a:normAutofit/>
          </a:bodyPr>
          <a:lstStyle/>
          <a:p>
            <a:pPr marL="342900" indent="-228600">
              <a:lnSpc>
                <a:spcPct val="110000"/>
              </a:lnSpc>
              <a:spcBef>
                <a:spcPts val="600"/>
              </a:spcBef>
              <a:spcAft>
                <a:spcPts val="600"/>
              </a:spcAft>
              <a:buFont typeface="Arial" panose="020B0604020202020204" pitchFamily="34" charset="0"/>
              <a:buChar char="•"/>
            </a:pPr>
            <a:r>
              <a:rPr lang="en-US" sz="2800" b="1" i="0" dirty="0">
                <a:solidFill>
                  <a:srgbClr val="203E5F"/>
                </a:solidFill>
                <a:effectLst/>
              </a:rPr>
              <a:t>Machine Learning Frameworks</a:t>
            </a:r>
            <a:r>
              <a:rPr lang="en-US" sz="2400" b="0" i="0" dirty="0">
                <a:solidFill>
                  <a:srgbClr val="203E5F"/>
                </a:solidFill>
                <a:effectLst/>
              </a:rPr>
              <a:t>: Tools like TensorFlow, </a:t>
            </a:r>
            <a:r>
              <a:rPr lang="en-US" sz="2400" b="0" i="0" dirty="0" err="1">
                <a:solidFill>
                  <a:srgbClr val="203E5F"/>
                </a:solidFill>
                <a:effectLst/>
              </a:rPr>
              <a:t>PyTorch</a:t>
            </a:r>
            <a:r>
              <a:rPr lang="en-US" sz="2400" b="0" i="0" dirty="0">
                <a:solidFill>
                  <a:srgbClr val="203E5F"/>
                </a:solidFill>
                <a:effectLst/>
              </a:rPr>
              <a:t>, and </a:t>
            </a:r>
            <a:r>
              <a:rPr lang="en-US" sz="2400" b="0" i="0" dirty="0" err="1">
                <a:solidFill>
                  <a:srgbClr val="203E5F"/>
                </a:solidFill>
                <a:effectLst/>
              </a:rPr>
              <a:t>Keras</a:t>
            </a:r>
            <a:r>
              <a:rPr lang="en-US" sz="2400" b="0" i="0" dirty="0">
                <a:solidFill>
                  <a:srgbClr val="203E5F"/>
                </a:solidFill>
                <a:effectLst/>
              </a:rPr>
              <a:t> which provide libraries and functions for building AI models.</a:t>
            </a:r>
          </a:p>
          <a:p>
            <a:pPr marL="342900" indent="-228600">
              <a:lnSpc>
                <a:spcPct val="110000"/>
              </a:lnSpc>
              <a:spcBef>
                <a:spcPts val="600"/>
              </a:spcBef>
              <a:spcAft>
                <a:spcPts val="600"/>
              </a:spcAft>
              <a:buFont typeface="Arial" panose="020B0604020202020204" pitchFamily="34" charset="0"/>
              <a:buChar char="•"/>
            </a:pPr>
            <a:r>
              <a:rPr lang="en-US" sz="2400" b="1" i="0" dirty="0">
                <a:solidFill>
                  <a:srgbClr val="203E5F"/>
                </a:solidFill>
                <a:effectLst/>
              </a:rPr>
              <a:t>Algorithms</a:t>
            </a:r>
            <a:r>
              <a:rPr lang="en-US" sz="2400" b="0" i="0" dirty="0">
                <a:solidFill>
                  <a:srgbClr val="203E5F"/>
                </a:solidFill>
                <a:effectLst/>
              </a:rPr>
              <a:t>: The underlying mathematical models that AI systems are based on. Examples include neural networks, decision trees, and clustering algorithms.</a:t>
            </a:r>
          </a:p>
          <a:p>
            <a:pPr marL="342900" indent="-228600">
              <a:lnSpc>
                <a:spcPct val="110000"/>
              </a:lnSpc>
              <a:spcBef>
                <a:spcPts val="600"/>
              </a:spcBef>
              <a:spcAft>
                <a:spcPts val="600"/>
              </a:spcAft>
              <a:buFont typeface="Arial" panose="020B0604020202020204" pitchFamily="34" charset="0"/>
              <a:buChar char="•"/>
            </a:pPr>
            <a:r>
              <a:rPr lang="en-US" sz="2400" b="1" i="0" dirty="0">
                <a:solidFill>
                  <a:srgbClr val="203E5F"/>
                </a:solidFill>
                <a:effectLst/>
              </a:rPr>
              <a:t>Pre-trained Models</a:t>
            </a:r>
            <a:r>
              <a:rPr lang="en-US" sz="2400" b="0" i="0" dirty="0">
                <a:solidFill>
                  <a:srgbClr val="203E5F"/>
                </a:solidFill>
                <a:effectLst/>
              </a:rPr>
              <a:t>: Models like GPT-3 or BERT which can be fine-tuned for specific tasks, reducing training time and data needs.</a:t>
            </a:r>
          </a:p>
          <a:p>
            <a:pPr marL="342900" indent="-228600">
              <a:lnSpc>
                <a:spcPct val="110000"/>
              </a:lnSpc>
              <a:spcBef>
                <a:spcPts val="600"/>
              </a:spcBef>
              <a:spcAft>
                <a:spcPts val="600"/>
              </a:spcAft>
              <a:buFont typeface="Arial" panose="020B0604020202020204" pitchFamily="34" charset="0"/>
              <a:buChar char="•"/>
            </a:pPr>
            <a:r>
              <a:rPr lang="en-US" sz="2800" b="1" i="0" dirty="0">
                <a:solidFill>
                  <a:srgbClr val="203E5F"/>
                </a:solidFill>
                <a:effectLst/>
              </a:rPr>
              <a:t>APIs</a:t>
            </a:r>
            <a:r>
              <a:rPr lang="en-US" sz="2400" b="0" i="0" dirty="0">
                <a:solidFill>
                  <a:srgbClr val="203E5F"/>
                </a:solidFill>
                <a:effectLst/>
              </a:rPr>
              <a:t>: Offer AI capabilities as services. E.g., IBM's Watson, Google Cloud AI, and Microsoft Azure AI.</a:t>
            </a:r>
          </a:p>
        </p:txBody>
      </p:sp>
    </p:spTree>
    <p:extLst>
      <p:ext uri="{BB962C8B-B14F-4D97-AF65-F5344CB8AC3E}">
        <p14:creationId xmlns:p14="http://schemas.microsoft.com/office/powerpoint/2010/main" val="6112272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917219" y="541955"/>
            <a:ext cx="7124726" cy="1132648"/>
          </a:xfrm>
        </p:spPr>
        <p:txBody>
          <a:bodyPr vert="horz" lIns="91440" tIns="45720" rIns="91440" bIns="45720" rtlCol="0" anchor="b">
            <a:normAutofit/>
          </a:bodyPr>
          <a:lstStyle/>
          <a:p>
            <a:r>
              <a:rPr lang="en-US" sz="4400" b="1" i="0" kern="1200" dirty="0">
                <a:effectLst/>
                <a:latin typeface="+mj-lt"/>
                <a:ea typeface="+mj-ea"/>
                <a:cs typeface="+mj-cs"/>
              </a:rPr>
              <a:t>AI Components: 3- Big Data</a:t>
            </a:r>
          </a:p>
        </p:txBody>
      </p:sp>
      <p:sp>
        <p:nvSpPr>
          <p:cNvPr id="4" name="TextBox 3">
            <a:extLst>
              <a:ext uri="{FF2B5EF4-FFF2-40B4-BE49-F238E27FC236}">
                <a16:creationId xmlns:a16="http://schemas.microsoft.com/office/drawing/2014/main" id="{FF41DD6E-5CC2-7343-0F04-C6213BAB426B}"/>
              </a:ext>
            </a:extLst>
          </p:cNvPr>
          <p:cNvSpPr txBox="1"/>
          <p:nvPr/>
        </p:nvSpPr>
        <p:spPr>
          <a:xfrm>
            <a:off x="625325" y="1992846"/>
            <a:ext cx="10611426" cy="3808094"/>
          </a:xfrm>
          <a:prstGeom prst="rect">
            <a:avLst/>
          </a:prstGeom>
          <a:noFill/>
        </p:spPr>
        <p:txBody>
          <a:bodyPr wrap="square">
            <a:spAutoFit/>
          </a:bodyPr>
          <a:lstStyle/>
          <a:p>
            <a:pPr marL="285750" indent="-285750">
              <a:lnSpc>
                <a:spcPct val="110000"/>
              </a:lnSpc>
              <a:spcBef>
                <a:spcPts val="1200"/>
              </a:spcBef>
              <a:spcAft>
                <a:spcPts val="600"/>
              </a:spcAft>
              <a:buFont typeface="Arial" panose="020B0604020202020204" pitchFamily="34" charset="0"/>
              <a:buChar char="•"/>
            </a:pPr>
            <a:r>
              <a:rPr lang="en-US" sz="2800" b="1" i="0" dirty="0">
                <a:solidFill>
                  <a:srgbClr val="203E5F"/>
                </a:solidFill>
                <a:effectLst/>
              </a:rPr>
              <a:t>Structured Data</a:t>
            </a:r>
            <a:r>
              <a:rPr lang="en-US" sz="2400" b="0" i="0" dirty="0">
                <a:solidFill>
                  <a:srgbClr val="203E5F"/>
                </a:solidFill>
                <a:effectLst/>
              </a:rPr>
              <a:t>: Organized in databases, spreadsheets, and can be readily and seamlessly searched.</a:t>
            </a:r>
          </a:p>
          <a:p>
            <a:pPr marL="285750" indent="-285750">
              <a:lnSpc>
                <a:spcPct val="110000"/>
              </a:lnSpc>
              <a:spcBef>
                <a:spcPts val="1200"/>
              </a:spcBef>
              <a:spcAft>
                <a:spcPts val="600"/>
              </a:spcAft>
              <a:buFont typeface="Arial" panose="020B0604020202020204" pitchFamily="34" charset="0"/>
              <a:buChar char="•"/>
            </a:pPr>
            <a:r>
              <a:rPr lang="en-US" sz="2400" b="1" i="0" dirty="0">
                <a:solidFill>
                  <a:srgbClr val="203E5F"/>
                </a:solidFill>
                <a:effectLst/>
              </a:rPr>
              <a:t>Unstructured Data</a:t>
            </a:r>
            <a:r>
              <a:rPr lang="en-US" sz="2400" b="0" i="0" dirty="0">
                <a:solidFill>
                  <a:srgbClr val="203E5F"/>
                </a:solidFill>
                <a:effectLst/>
              </a:rPr>
              <a:t>: Includes texts, images, sounds which aren't categorized and cannot be easily queried.</a:t>
            </a:r>
          </a:p>
          <a:p>
            <a:pPr marL="285750" indent="-285750">
              <a:lnSpc>
                <a:spcPct val="110000"/>
              </a:lnSpc>
              <a:spcBef>
                <a:spcPts val="1200"/>
              </a:spcBef>
              <a:spcAft>
                <a:spcPts val="600"/>
              </a:spcAft>
              <a:buFont typeface="Arial" panose="020B0604020202020204" pitchFamily="34" charset="0"/>
              <a:buChar char="•"/>
            </a:pPr>
            <a:r>
              <a:rPr lang="en-US" sz="2800" b="1" i="0" dirty="0">
                <a:solidFill>
                  <a:srgbClr val="203E5F"/>
                </a:solidFill>
                <a:effectLst/>
              </a:rPr>
              <a:t>Real-time Data</a:t>
            </a:r>
            <a:r>
              <a:rPr lang="en-US" sz="2000" b="0" i="0" dirty="0">
                <a:solidFill>
                  <a:srgbClr val="203E5F"/>
                </a:solidFill>
                <a:effectLst/>
              </a:rPr>
              <a:t>: </a:t>
            </a:r>
            <a:r>
              <a:rPr lang="en-US" sz="2400" b="0" i="0" dirty="0">
                <a:solidFill>
                  <a:srgbClr val="203E5F"/>
                </a:solidFill>
                <a:effectLst/>
              </a:rPr>
              <a:t>Streaming data that is used and analyzed in real-time scenarios, often seen in IoT devices and sensors.</a:t>
            </a:r>
          </a:p>
          <a:p>
            <a:pPr marL="285750" indent="-285750">
              <a:lnSpc>
                <a:spcPct val="110000"/>
              </a:lnSpc>
              <a:spcBef>
                <a:spcPts val="1200"/>
              </a:spcBef>
              <a:spcAft>
                <a:spcPts val="600"/>
              </a:spcAft>
              <a:buFont typeface="Arial" panose="020B0604020202020204" pitchFamily="34" charset="0"/>
              <a:buChar char="•"/>
            </a:pPr>
            <a:r>
              <a:rPr lang="en-US" sz="2800" b="1" i="0" dirty="0">
                <a:solidFill>
                  <a:srgbClr val="203E5F"/>
                </a:solidFill>
                <a:effectLst/>
              </a:rPr>
              <a:t>Training Data Sets</a:t>
            </a:r>
            <a:r>
              <a:rPr lang="en-US" sz="2400" b="0" i="0" dirty="0">
                <a:solidFill>
                  <a:srgbClr val="203E5F"/>
                </a:solidFill>
                <a:effectLst/>
              </a:rPr>
              <a:t>: Specific collections of data used to train AI models.</a:t>
            </a:r>
          </a:p>
        </p:txBody>
      </p:sp>
    </p:spTree>
    <p:extLst>
      <p:ext uri="{BB962C8B-B14F-4D97-AF65-F5344CB8AC3E}">
        <p14:creationId xmlns:p14="http://schemas.microsoft.com/office/powerpoint/2010/main" val="35045410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1104538" y="903204"/>
            <a:ext cx="8261840" cy="837100"/>
          </a:xfrm>
        </p:spPr>
        <p:txBody>
          <a:bodyPr vert="horz" lIns="91440" tIns="45720" rIns="91440" bIns="45720" rtlCol="0" anchor="t">
            <a:normAutofit/>
          </a:bodyPr>
          <a:lstStyle/>
          <a:p>
            <a:r>
              <a:rPr lang="en-US" b="1" i="0" kern="1200" dirty="0">
                <a:effectLst/>
                <a:latin typeface="+mj-lt"/>
                <a:ea typeface="+mj-ea"/>
                <a:cs typeface="+mj-cs"/>
              </a:rPr>
              <a:t>Role of Big Data in AI Learning:</a:t>
            </a:r>
          </a:p>
        </p:txBody>
      </p:sp>
      <p:sp>
        <p:nvSpPr>
          <p:cNvPr id="4" name="TextBox 3">
            <a:extLst>
              <a:ext uri="{FF2B5EF4-FFF2-40B4-BE49-F238E27FC236}">
                <a16:creationId xmlns:a16="http://schemas.microsoft.com/office/drawing/2014/main" id="{FF41DD6E-5CC2-7343-0F04-C6213BAB426B}"/>
              </a:ext>
            </a:extLst>
          </p:cNvPr>
          <p:cNvSpPr txBox="1"/>
          <p:nvPr/>
        </p:nvSpPr>
        <p:spPr>
          <a:xfrm>
            <a:off x="815418" y="1781666"/>
            <a:ext cx="10397765" cy="4571999"/>
          </a:xfrm>
        </p:spPr>
        <p:txBody>
          <a:bodyPr vert="horz" lIns="91440" tIns="45720" rIns="91440" bIns="45720" rtlCol="0">
            <a:normAutofit fontScale="92500" lnSpcReduction="20000"/>
          </a:bodyPr>
          <a:lstStyle/>
          <a:p>
            <a:pPr marL="457200" indent="-228600">
              <a:lnSpc>
                <a:spcPct val="160000"/>
              </a:lnSpc>
              <a:spcAft>
                <a:spcPts val="600"/>
              </a:spcAft>
              <a:buFont typeface="Arial" panose="020B0604020202020204" pitchFamily="34" charset="0"/>
              <a:buChar char="•"/>
            </a:pPr>
            <a:r>
              <a:rPr lang="en-US" sz="2600" b="1" i="0" dirty="0">
                <a:solidFill>
                  <a:srgbClr val="203E5F"/>
                </a:solidFill>
                <a:effectLst/>
              </a:rPr>
              <a:t>Training</a:t>
            </a:r>
            <a:r>
              <a:rPr lang="en-US" sz="2400" b="1" i="0" dirty="0">
                <a:solidFill>
                  <a:srgbClr val="203E5F"/>
                </a:solidFill>
                <a:effectLst/>
              </a:rPr>
              <a:t>: AI gets better with a lot of good quality data from Big Data.</a:t>
            </a:r>
          </a:p>
          <a:p>
            <a:pPr marL="457200" indent="-228600">
              <a:lnSpc>
                <a:spcPct val="160000"/>
              </a:lnSpc>
              <a:spcAft>
                <a:spcPts val="600"/>
              </a:spcAft>
              <a:buFont typeface="Arial" panose="020B0604020202020204" pitchFamily="34" charset="0"/>
              <a:buChar char="•"/>
            </a:pPr>
            <a:r>
              <a:rPr lang="en-US" sz="2600" b="1" i="0" dirty="0">
                <a:solidFill>
                  <a:srgbClr val="203E5F"/>
                </a:solidFill>
                <a:effectLst/>
              </a:rPr>
              <a:t>Validation</a:t>
            </a:r>
            <a:r>
              <a:rPr lang="en-US" sz="2400" b="1" i="0" dirty="0">
                <a:solidFill>
                  <a:srgbClr val="203E5F"/>
                </a:solidFill>
                <a:effectLst/>
              </a:rPr>
              <a:t>: Separate big sets of data check and improve AI models to work well with new data.</a:t>
            </a:r>
          </a:p>
          <a:p>
            <a:pPr marL="457200" indent="-228600">
              <a:lnSpc>
                <a:spcPct val="160000"/>
              </a:lnSpc>
              <a:spcAft>
                <a:spcPts val="600"/>
              </a:spcAft>
              <a:buFont typeface="Arial" panose="020B0604020202020204" pitchFamily="34" charset="0"/>
              <a:buChar char="•"/>
            </a:pPr>
            <a:r>
              <a:rPr lang="en-US" sz="2600" b="1" i="0" dirty="0">
                <a:solidFill>
                  <a:srgbClr val="203E5F"/>
                </a:solidFill>
                <a:effectLst/>
              </a:rPr>
              <a:t>Feature Picking</a:t>
            </a:r>
            <a:r>
              <a:rPr lang="en-US" sz="2400" b="1" i="0" dirty="0">
                <a:solidFill>
                  <a:srgbClr val="203E5F"/>
                </a:solidFill>
                <a:effectLst/>
              </a:rPr>
              <a:t>: Big Data helps find important pieces of data to make models more accurate.</a:t>
            </a:r>
          </a:p>
          <a:p>
            <a:pPr marL="457200" indent="-228600">
              <a:lnSpc>
                <a:spcPct val="160000"/>
              </a:lnSpc>
              <a:spcAft>
                <a:spcPts val="600"/>
              </a:spcAft>
              <a:buFont typeface="Arial" panose="020B0604020202020204" pitchFamily="34" charset="0"/>
              <a:buChar char="•"/>
            </a:pPr>
            <a:r>
              <a:rPr lang="en-US" sz="2600" b="1" i="0" dirty="0">
                <a:solidFill>
                  <a:srgbClr val="203E5F"/>
                </a:solidFill>
                <a:effectLst/>
              </a:rPr>
              <a:t>Learning</a:t>
            </a:r>
            <a:r>
              <a:rPr lang="en-US" sz="2400" b="1" i="0" dirty="0">
                <a:solidFill>
                  <a:srgbClr val="203E5F"/>
                </a:solidFill>
                <a:effectLst/>
              </a:rPr>
              <a:t>: As more data comes, AI keeps learning and stays useful.</a:t>
            </a:r>
          </a:p>
          <a:p>
            <a:pPr marL="457200" indent="-228600">
              <a:lnSpc>
                <a:spcPct val="160000"/>
              </a:lnSpc>
              <a:spcAft>
                <a:spcPts val="600"/>
              </a:spcAft>
              <a:buFont typeface="Arial" panose="020B0604020202020204" pitchFamily="34" charset="0"/>
              <a:buChar char="•"/>
            </a:pPr>
            <a:r>
              <a:rPr lang="en-US" sz="2600" b="1" i="0" dirty="0">
                <a:solidFill>
                  <a:srgbClr val="203E5F"/>
                </a:solidFill>
                <a:effectLst/>
              </a:rPr>
              <a:t>Diverse Learning</a:t>
            </a:r>
            <a:r>
              <a:rPr lang="en-US" sz="2400" b="1" i="0" dirty="0">
                <a:solidFill>
                  <a:srgbClr val="203E5F"/>
                </a:solidFill>
                <a:effectLst/>
              </a:rPr>
              <a:t>: Data from different places makes AI fair and widely usable.</a:t>
            </a:r>
          </a:p>
          <a:p>
            <a:pPr marL="457200" indent="-228600">
              <a:lnSpc>
                <a:spcPct val="160000"/>
              </a:lnSpc>
              <a:spcAft>
                <a:spcPts val="600"/>
              </a:spcAft>
              <a:buFont typeface="Arial" panose="020B0604020202020204" pitchFamily="34" charset="0"/>
              <a:buChar char="•"/>
            </a:pPr>
            <a:r>
              <a:rPr lang="en-US" sz="2600" b="1" i="0" dirty="0">
                <a:solidFill>
                  <a:srgbClr val="203E5F"/>
                </a:solidFill>
                <a:effectLst/>
              </a:rPr>
              <a:t>Deep Learning</a:t>
            </a:r>
            <a:r>
              <a:rPr lang="en-US" sz="2400" b="1" i="0" dirty="0">
                <a:solidFill>
                  <a:srgbClr val="203E5F"/>
                </a:solidFill>
                <a:effectLst/>
              </a:rPr>
              <a:t>: Deep learning finds complex patterns in big datasets.</a:t>
            </a:r>
            <a:endParaRPr lang="en-US" sz="2400" b="0" i="0" dirty="0">
              <a:solidFill>
                <a:srgbClr val="203E5F"/>
              </a:solidFill>
              <a:effectLst/>
            </a:endParaRPr>
          </a:p>
        </p:txBody>
      </p:sp>
    </p:spTree>
    <p:extLst>
      <p:ext uri="{BB962C8B-B14F-4D97-AF65-F5344CB8AC3E}">
        <p14:creationId xmlns:p14="http://schemas.microsoft.com/office/powerpoint/2010/main" val="21590366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1230500" y="865882"/>
            <a:ext cx="7143579" cy="780538"/>
          </a:xfrm>
        </p:spPr>
        <p:txBody>
          <a:bodyPr vert="horz" lIns="91440" tIns="45720" rIns="91440" bIns="45720" rtlCol="0" anchor="t">
            <a:normAutofit/>
          </a:bodyPr>
          <a:lstStyle/>
          <a:p>
            <a:r>
              <a:rPr lang="en-US" sz="4400" b="1" i="0" kern="1200" dirty="0">
                <a:effectLst/>
                <a:latin typeface="+mj-lt"/>
                <a:ea typeface="+mj-ea"/>
                <a:cs typeface="+mj-cs"/>
              </a:rPr>
              <a:t>Industry 4.0</a:t>
            </a:r>
          </a:p>
        </p:txBody>
      </p:sp>
      <p:sp>
        <p:nvSpPr>
          <p:cNvPr id="1126" name="TextBox 1125">
            <a:extLst>
              <a:ext uri="{FF2B5EF4-FFF2-40B4-BE49-F238E27FC236}">
                <a16:creationId xmlns:a16="http://schemas.microsoft.com/office/drawing/2014/main" id="{456FCE2B-95BF-F617-E5E7-AAFE96BB1A5E}"/>
              </a:ext>
            </a:extLst>
          </p:cNvPr>
          <p:cNvSpPr txBox="1"/>
          <p:nvPr/>
        </p:nvSpPr>
        <p:spPr>
          <a:xfrm>
            <a:off x="952106" y="1748671"/>
            <a:ext cx="10015979" cy="4785825"/>
          </a:xfrm>
        </p:spPr>
        <p:txBody>
          <a:bodyPr vert="horz" lIns="91440" tIns="45720" rIns="91440" bIns="45720" rtlCol="0">
            <a:normAutofit/>
          </a:bodyPr>
          <a:lstStyle/>
          <a:p>
            <a:pPr marL="457200" indent="-457200">
              <a:lnSpc>
                <a:spcPct val="150000"/>
              </a:lnSpc>
              <a:spcAft>
                <a:spcPts val="600"/>
              </a:spcAft>
              <a:buFont typeface="Arial" panose="020B0604020202020204" pitchFamily="34" charset="0"/>
              <a:buChar char="•"/>
            </a:pPr>
            <a:r>
              <a:rPr lang="en-US" sz="2800" dirty="0">
                <a:solidFill>
                  <a:srgbClr val="203E5F"/>
                </a:solidFill>
              </a:rPr>
              <a:t>Trend of Automation</a:t>
            </a:r>
            <a:r>
              <a:rPr lang="en-US" sz="2400" dirty="0">
                <a:solidFill>
                  <a:srgbClr val="203E5F"/>
                </a:solidFill>
              </a:rPr>
              <a:t>: Fourth Industrial Revolution, signifies the current trend of automation and data exchange in manufacturing processes.</a:t>
            </a:r>
          </a:p>
          <a:p>
            <a:pPr marL="457200" indent="-457200">
              <a:lnSpc>
                <a:spcPct val="150000"/>
              </a:lnSpc>
              <a:spcAft>
                <a:spcPts val="600"/>
              </a:spcAft>
              <a:buFont typeface="Arial" panose="020B0604020202020204" pitchFamily="34" charset="0"/>
              <a:buChar char="•"/>
            </a:pPr>
            <a:r>
              <a:rPr lang="en-US" sz="2800" dirty="0">
                <a:solidFill>
                  <a:srgbClr val="203E5F"/>
                </a:solidFill>
              </a:rPr>
              <a:t>Involving Technologies</a:t>
            </a:r>
            <a:r>
              <a:rPr lang="en-US" sz="2400" dirty="0">
                <a:solidFill>
                  <a:srgbClr val="203E5F"/>
                </a:solidFill>
              </a:rPr>
              <a:t>: It uses systems that combine computer and physical processes, the Internet of Things (IoT), cloud computing, and smart computing.</a:t>
            </a:r>
          </a:p>
          <a:p>
            <a:pPr marL="457200" indent="-457200">
              <a:lnSpc>
                <a:spcPct val="150000"/>
              </a:lnSpc>
              <a:spcAft>
                <a:spcPts val="600"/>
              </a:spcAft>
              <a:buFont typeface="Arial" panose="020B0604020202020204" pitchFamily="34" charset="0"/>
              <a:buChar char="•"/>
            </a:pPr>
            <a:r>
              <a:rPr lang="en-US" sz="2800" dirty="0">
                <a:solidFill>
                  <a:srgbClr val="203E5F"/>
                </a:solidFill>
              </a:rPr>
              <a:t>New Way of Producing</a:t>
            </a:r>
            <a:r>
              <a:rPr lang="en-US" sz="2400" dirty="0">
                <a:solidFill>
                  <a:srgbClr val="203E5F"/>
                </a:solidFill>
              </a:rPr>
              <a:t>: It’s a more connected and complete way of creating products and running industries.</a:t>
            </a:r>
            <a:endParaRPr lang="en-US" sz="2400" b="0" i="0" dirty="0">
              <a:solidFill>
                <a:srgbClr val="203E5F"/>
              </a:solidFill>
              <a:effectLst/>
            </a:endParaRPr>
          </a:p>
        </p:txBody>
      </p:sp>
    </p:spTree>
    <p:extLst>
      <p:ext uri="{BB962C8B-B14F-4D97-AF65-F5344CB8AC3E}">
        <p14:creationId xmlns:p14="http://schemas.microsoft.com/office/powerpoint/2010/main" val="33012178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310482" y="158262"/>
            <a:ext cx="7752064" cy="6479930"/>
          </a:xfrm>
        </p:spPr>
        <p:txBody>
          <a:bodyPr vert="horz" lIns="91440" tIns="45720" rIns="91440" bIns="45720" rtlCol="0">
            <a:normAutofit/>
          </a:bodyPr>
          <a:lstStyle/>
          <a:p>
            <a:pPr marL="457200" indent="-457200" algn="l">
              <a:lnSpc>
                <a:spcPct val="134000"/>
              </a:lnSpc>
              <a:buFont typeface="+mj-lt"/>
              <a:buAutoNum type="arabicPeriod"/>
            </a:pPr>
            <a:endParaRPr lang="en-US" b="0" i="0" dirty="0">
              <a:solidFill>
                <a:srgbClr val="374151"/>
              </a:solidFill>
              <a:effectLst/>
              <a:latin typeface="Söhne"/>
            </a:endParaRPr>
          </a:p>
        </p:txBody>
      </p:sp>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704506" y="915840"/>
            <a:ext cx="8352919" cy="809409"/>
          </a:xfrm>
        </p:spPr>
        <p:txBody>
          <a:bodyPr vert="horz" lIns="91440" tIns="45720" rIns="91440" bIns="45720" rtlCol="0" anchor="t">
            <a:normAutofit fontScale="90000"/>
          </a:bodyPr>
          <a:lstStyle/>
          <a:p>
            <a:pPr algn="l"/>
            <a:r>
              <a:rPr lang="en-US" b="1" i="0" dirty="0">
                <a:effectLst/>
                <a:latin typeface="Söhne"/>
              </a:rPr>
              <a:t>Digital Technologies in Manufacturing</a:t>
            </a:r>
            <a:r>
              <a:rPr lang="en-US" b="0" i="0" dirty="0">
                <a:effectLst/>
                <a:latin typeface="Söhne"/>
              </a:rPr>
              <a:t>:</a:t>
            </a:r>
            <a:endParaRPr lang="en-US" b="1" i="0" kern="1200" dirty="0">
              <a:effectLst/>
              <a:latin typeface="+mj-lt"/>
              <a:ea typeface="+mj-ea"/>
              <a:cs typeface="+mj-cs"/>
            </a:endParaRPr>
          </a:p>
        </p:txBody>
      </p:sp>
      <p:sp>
        <p:nvSpPr>
          <p:cNvPr id="4" name="TextBox 3">
            <a:extLst>
              <a:ext uri="{FF2B5EF4-FFF2-40B4-BE49-F238E27FC236}">
                <a16:creationId xmlns:a16="http://schemas.microsoft.com/office/drawing/2014/main" id="{3D87F1FA-D31F-75D4-07CB-153F4A18251B}"/>
              </a:ext>
            </a:extLst>
          </p:cNvPr>
          <p:cNvSpPr txBox="1"/>
          <p:nvPr/>
        </p:nvSpPr>
        <p:spPr>
          <a:xfrm>
            <a:off x="730577" y="1870475"/>
            <a:ext cx="10654850" cy="4136197"/>
          </a:xfrm>
          <a:prstGeom prst="rect">
            <a:avLst/>
          </a:prstGeom>
          <a:noFill/>
        </p:spPr>
        <p:txBody>
          <a:bodyPr wrap="square">
            <a:spAutoFit/>
          </a:bodyPr>
          <a:lstStyle/>
          <a:p>
            <a:pPr marL="457200" indent="-457200" algn="l">
              <a:lnSpc>
                <a:spcPct val="125000"/>
              </a:lnSpc>
              <a:spcBef>
                <a:spcPts val="600"/>
              </a:spcBef>
              <a:spcAft>
                <a:spcPts val="12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IoT</a:t>
            </a:r>
            <a:r>
              <a:rPr lang="en-US" sz="2400" b="1" i="0" dirty="0">
                <a:solidFill>
                  <a:srgbClr val="203E5F"/>
                </a:solidFill>
                <a:effectLst/>
                <a:latin typeface="Calibri" panose="020F0502020204030204" pitchFamily="34" charset="0"/>
                <a:cs typeface="Calibri" panose="020F0502020204030204" pitchFamily="34" charset="0"/>
              </a:rPr>
              <a:t>: </a:t>
            </a:r>
            <a:r>
              <a:rPr lang="en-US" sz="2400" b="0" i="0" dirty="0">
                <a:solidFill>
                  <a:srgbClr val="203E5F"/>
                </a:solidFill>
                <a:effectLst/>
                <a:latin typeface="Calibri" panose="020F0502020204030204" pitchFamily="34" charset="0"/>
                <a:cs typeface="Calibri" panose="020F0502020204030204" pitchFamily="34" charset="0"/>
              </a:rPr>
              <a:t>Devices share data through the internet, making real-time changes in making things.</a:t>
            </a:r>
          </a:p>
          <a:p>
            <a:pPr marL="457200" indent="-457200" algn="l">
              <a:lnSpc>
                <a:spcPct val="125000"/>
              </a:lnSpc>
              <a:spcBef>
                <a:spcPts val="600"/>
              </a:spcBef>
              <a:spcAft>
                <a:spcPts val="12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Cyber-Physical Systems</a:t>
            </a:r>
            <a:r>
              <a:rPr lang="en-US" sz="2400" b="1" i="0" dirty="0">
                <a:solidFill>
                  <a:srgbClr val="203E5F"/>
                </a:solidFill>
                <a:effectLst/>
                <a:latin typeface="Calibri" panose="020F0502020204030204" pitchFamily="34" charset="0"/>
                <a:cs typeface="Calibri" panose="020F0502020204030204" pitchFamily="34" charset="0"/>
              </a:rPr>
              <a:t>: </a:t>
            </a:r>
            <a:r>
              <a:rPr lang="en-US" sz="2400" b="0" i="0" dirty="0">
                <a:solidFill>
                  <a:srgbClr val="203E5F"/>
                </a:solidFill>
                <a:effectLst/>
                <a:latin typeface="Calibri" panose="020F0502020204030204" pitchFamily="34" charset="0"/>
                <a:cs typeface="Calibri" panose="020F0502020204030204" pitchFamily="34" charset="0"/>
              </a:rPr>
              <a:t>Systems mix computer programs and the internet to control physical processes. They let physical processes and computations affect each other.</a:t>
            </a:r>
          </a:p>
          <a:p>
            <a:pPr marL="457200" indent="-457200" algn="l">
              <a:lnSpc>
                <a:spcPct val="125000"/>
              </a:lnSpc>
              <a:spcBef>
                <a:spcPts val="600"/>
              </a:spcBef>
              <a:spcAft>
                <a:spcPts val="12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Cloud Computing</a:t>
            </a:r>
            <a:r>
              <a:rPr lang="en-US" sz="2400" b="1" i="0" dirty="0">
                <a:solidFill>
                  <a:srgbClr val="203E5F"/>
                </a:solidFill>
                <a:effectLst/>
                <a:latin typeface="Calibri" panose="020F0502020204030204" pitchFamily="34" charset="0"/>
                <a:cs typeface="Calibri" panose="020F0502020204030204" pitchFamily="34" charset="0"/>
              </a:rPr>
              <a:t>: </a:t>
            </a:r>
            <a:r>
              <a:rPr lang="en-US" sz="2400" b="0" i="0" dirty="0">
                <a:solidFill>
                  <a:srgbClr val="203E5F"/>
                </a:solidFill>
                <a:effectLst/>
                <a:latin typeface="Calibri" panose="020F0502020204030204" pitchFamily="34" charset="0"/>
                <a:cs typeface="Calibri" panose="020F0502020204030204" pitchFamily="34" charset="0"/>
              </a:rPr>
              <a:t>Helps businesses by managing and studying data on the cloud, saving money and growing easily.</a:t>
            </a:r>
          </a:p>
        </p:txBody>
      </p:sp>
    </p:spTree>
    <p:extLst>
      <p:ext uri="{BB962C8B-B14F-4D97-AF65-F5344CB8AC3E}">
        <p14:creationId xmlns:p14="http://schemas.microsoft.com/office/powerpoint/2010/main" val="596497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310482" y="158262"/>
            <a:ext cx="7752064" cy="6479930"/>
          </a:xfrm>
        </p:spPr>
        <p:txBody>
          <a:bodyPr vert="horz" lIns="91440" tIns="45720" rIns="91440" bIns="45720" rtlCol="0">
            <a:normAutofit/>
          </a:bodyPr>
          <a:lstStyle/>
          <a:p>
            <a:pPr marL="457200" indent="-457200" algn="l">
              <a:lnSpc>
                <a:spcPct val="134000"/>
              </a:lnSpc>
              <a:buFont typeface="+mj-lt"/>
              <a:buAutoNum type="arabicPeriod"/>
            </a:pPr>
            <a:endParaRPr lang="en-US" b="0" i="0" dirty="0">
              <a:solidFill>
                <a:srgbClr val="374151"/>
              </a:solidFill>
              <a:effectLst/>
              <a:latin typeface="Söhne"/>
            </a:endParaRPr>
          </a:p>
        </p:txBody>
      </p:sp>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704506" y="962493"/>
            <a:ext cx="8352919" cy="809409"/>
          </a:xfrm>
        </p:spPr>
        <p:txBody>
          <a:bodyPr vert="horz" lIns="91440" tIns="45720" rIns="91440" bIns="45720" rtlCol="0" anchor="t">
            <a:normAutofit fontScale="90000"/>
          </a:bodyPr>
          <a:lstStyle/>
          <a:p>
            <a:pPr algn="l"/>
            <a:r>
              <a:rPr lang="en-US" b="1" i="0" dirty="0">
                <a:effectLst/>
                <a:latin typeface="Söhne"/>
              </a:rPr>
              <a:t>Digital Technologies in Manufacturing</a:t>
            </a:r>
            <a:r>
              <a:rPr lang="en-US" b="0" i="0" dirty="0">
                <a:effectLst/>
                <a:latin typeface="Söhne"/>
              </a:rPr>
              <a:t>:</a:t>
            </a:r>
            <a:endParaRPr lang="en-US" b="1" i="0" kern="1200" dirty="0">
              <a:effectLst/>
              <a:latin typeface="+mj-lt"/>
              <a:ea typeface="+mj-ea"/>
              <a:cs typeface="+mj-cs"/>
            </a:endParaRPr>
          </a:p>
        </p:txBody>
      </p:sp>
      <p:sp>
        <p:nvSpPr>
          <p:cNvPr id="4" name="TextBox 3">
            <a:extLst>
              <a:ext uri="{FF2B5EF4-FFF2-40B4-BE49-F238E27FC236}">
                <a16:creationId xmlns:a16="http://schemas.microsoft.com/office/drawing/2014/main" id="{3D87F1FA-D31F-75D4-07CB-153F4A18251B}"/>
              </a:ext>
            </a:extLst>
          </p:cNvPr>
          <p:cNvSpPr txBox="1"/>
          <p:nvPr/>
        </p:nvSpPr>
        <p:spPr>
          <a:xfrm>
            <a:off x="768575" y="2238121"/>
            <a:ext cx="10654850" cy="3828420"/>
          </a:xfrm>
          <a:prstGeom prst="rect">
            <a:avLst/>
          </a:prstGeom>
          <a:noFill/>
        </p:spPr>
        <p:txBody>
          <a:bodyPr wrap="square">
            <a:spAutoFit/>
          </a:bodyPr>
          <a:lstStyle/>
          <a:p>
            <a:pPr marL="342900" indent="-342900" algn="l">
              <a:lnSpc>
                <a:spcPct val="125000"/>
              </a:lnSpc>
              <a:spcBef>
                <a:spcPts val="600"/>
              </a:spcBef>
              <a:spcAft>
                <a:spcPts val="12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AI &amp; Computing</a:t>
            </a:r>
            <a:r>
              <a:rPr lang="en-US" sz="2400" b="1" i="0" dirty="0">
                <a:solidFill>
                  <a:srgbClr val="203E5F"/>
                </a:solidFill>
                <a:effectLst/>
                <a:latin typeface="Calibri" panose="020F0502020204030204" pitchFamily="34" charset="0"/>
                <a:cs typeface="Calibri" panose="020F0502020204030204" pitchFamily="34" charset="0"/>
              </a:rPr>
              <a:t>: </a:t>
            </a:r>
            <a:r>
              <a:rPr lang="en-US" sz="2400" b="0" i="0" dirty="0">
                <a:solidFill>
                  <a:srgbClr val="203E5F"/>
                </a:solidFill>
                <a:effectLst/>
                <a:latin typeface="Calibri" panose="020F0502020204030204" pitchFamily="34" charset="0"/>
                <a:cs typeface="Calibri" panose="020F0502020204030204" pitchFamily="34" charset="0"/>
              </a:rPr>
              <a:t>Lets machines make decisions and do tasks like humans.</a:t>
            </a:r>
          </a:p>
          <a:p>
            <a:pPr marL="342900" indent="-342900" algn="l">
              <a:lnSpc>
                <a:spcPct val="125000"/>
              </a:lnSpc>
              <a:spcBef>
                <a:spcPts val="600"/>
              </a:spcBef>
              <a:spcAft>
                <a:spcPts val="12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Augmented Reality</a:t>
            </a:r>
            <a:r>
              <a:rPr lang="en-US" sz="2400" b="1" i="0" dirty="0">
                <a:solidFill>
                  <a:srgbClr val="203E5F"/>
                </a:solidFill>
                <a:effectLst/>
                <a:latin typeface="Calibri" panose="020F0502020204030204" pitchFamily="34" charset="0"/>
                <a:cs typeface="Calibri" panose="020F0502020204030204" pitchFamily="34" charset="0"/>
              </a:rPr>
              <a:t>: </a:t>
            </a:r>
            <a:r>
              <a:rPr lang="en-US" sz="2400" b="0" i="0" dirty="0">
                <a:solidFill>
                  <a:srgbClr val="203E5F"/>
                </a:solidFill>
                <a:effectLst/>
                <a:latin typeface="Calibri" panose="020F0502020204030204" pitchFamily="34" charset="0"/>
                <a:cs typeface="Calibri" panose="020F0502020204030204" pitchFamily="34" charset="0"/>
              </a:rPr>
              <a:t>Mixes digital data with the real world for training and design.</a:t>
            </a:r>
          </a:p>
          <a:p>
            <a:pPr marL="342900" indent="-342900" algn="l">
              <a:lnSpc>
                <a:spcPct val="125000"/>
              </a:lnSpc>
              <a:spcBef>
                <a:spcPts val="600"/>
              </a:spcBef>
              <a:spcAft>
                <a:spcPts val="12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Big Data</a:t>
            </a:r>
            <a:r>
              <a:rPr lang="en-US" sz="2400" b="1" i="0" dirty="0">
                <a:solidFill>
                  <a:srgbClr val="203E5F"/>
                </a:solidFill>
                <a:effectLst/>
                <a:latin typeface="Calibri" panose="020F0502020204030204" pitchFamily="34" charset="0"/>
                <a:cs typeface="Calibri" panose="020F0502020204030204" pitchFamily="34" charset="0"/>
              </a:rPr>
              <a:t>: </a:t>
            </a:r>
            <a:r>
              <a:rPr lang="en-US" sz="2400" b="0" i="0" dirty="0">
                <a:solidFill>
                  <a:srgbClr val="203E5F"/>
                </a:solidFill>
                <a:effectLst/>
                <a:latin typeface="Calibri" panose="020F0502020204030204" pitchFamily="34" charset="0"/>
                <a:cs typeface="Calibri" panose="020F0502020204030204" pitchFamily="34" charset="0"/>
              </a:rPr>
              <a:t>Lets businesses study lots of data to work better and predict problems.</a:t>
            </a:r>
          </a:p>
          <a:p>
            <a:pPr marL="342900" indent="-342900" algn="l">
              <a:lnSpc>
                <a:spcPct val="125000"/>
              </a:lnSpc>
              <a:spcBef>
                <a:spcPts val="600"/>
              </a:spcBef>
              <a:spcAft>
                <a:spcPts val="12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Digital Twins</a:t>
            </a:r>
            <a:r>
              <a:rPr lang="en-US" sz="2400" b="1" i="0" dirty="0">
                <a:solidFill>
                  <a:srgbClr val="203E5F"/>
                </a:solidFill>
                <a:effectLst/>
                <a:latin typeface="Calibri" panose="020F0502020204030204" pitchFamily="34" charset="0"/>
                <a:cs typeface="Calibri" panose="020F0502020204030204" pitchFamily="34" charset="0"/>
              </a:rPr>
              <a:t>: </a:t>
            </a:r>
            <a:r>
              <a:rPr lang="en-US" sz="2400" b="0" i="0" dirty="0">
                <a:solidFill>
                  <a:srgbClr val="203E5F"/>
                </a:solidFill>
                <a:effectLst/>
                <a:latin typeface="Calibri" panose="020F0502020204030204" pitchFamily="34" charset="0"/>
                <a:cs typeface="Calibri" panose="020F0502020204030204" pitchFamily="34" charset="0"/>
              </a:rPr>
              <a:t>virtual models of real things and can test how a product works under different situations.</a:t>
            </a:r>
          </a:p>
        </p:txBody>
      </p:sp>
    </p:spTree>
    <p:extLst>
      <p:ext uri="{BB962C8B-B14F-4D97-AF65-F5344CB8AC3E}">
        <p14:creationId xmlns:p14="http://schemas.microsoft.com/office/powerpoint/2010/main" val="16746252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 name="TextBox 1125">
            <a:extLst>
              <a:ext uri="{FF2B5EF4-FFF2-40B4-BE49-F238E27FC236}">
                <a16:creationId xmlns:a16="http://schemas.microsoft.com/office/drawing/2014/main" id="{456FCE2B-95BF-F617-E5E7-AAFE96BB1A5E}"/>
              </a:ext>
            </a:extLst>
          </p:cNvPr>
          <p:cNvSpPr txBox="1"/>
          <p:nvPr/>
        </p:nvSpPr>
        <p:spPr>
          <a:xfrm>
            <a:off x="1295583" y="1735575"/>
            <a:ext cx="9700784" cy="4768920"/>
          </a:xfrm>
        </p:spPr>
        <p:txBody>
          <a:bodyPr vert="horz" lIns="91440" tIns="45720" rIns="91440" bIns="45720" rtlCol="0">
            <a:normAutofit fontScale="92500"/>
          </a:bodyPr>
          <a:lstStyle/>
          <a:p>
            <a:pPr marL="342900" indent="-342900" algn="l">
              <a:lnSpc>
                <a:spcPct val="134000"/>
              </a:lnSpc>
              <a:buFont typeface="+mj-lt"/>
              <a:buAutoNum type="arabicPeriod"/>
            </a:pPr>
            <a:r>
              <a:rPr lang="en-US" sz="2600" b="1" i="0" dirty="0">
                <a:solidFill>
                  <a:srgbClr val="203E5F"/>
                </a:solidFill>
                <a:effectLst/>
                <a:latin typeface="Söhne"/>
              </a:rPr>
              <a:t>Smart Factories </a:t>
            </a:r>
            <a:r>
              <a:rPr lang="en-US" sz="2400" b="1" i="0" dirty="0">
                <a:solidFill>
                  <a:srgbClr val="203E5F"/>
                </a:solidFill>
                <a:effectLst/>
                <a:latin typeface="Söhne"/>
              </a:rPr>
              <a:t>: digital factories that use smart manufacturing to run themselves and adjust to new conditions in real-time.</a:t>
            </a:r>
          </a:p>
          <a:p>
            <a:pPr marL="342900" indent="-342900" algn="l">
              <a:lnSpc>
                <a:spcPct val="134000"/>
              </a:lnSpc>
              <a:buFont typeface="+mj-lt"/>
              <a:buAutoNum type="arabicPeriod"/>
            </a:pPr>
            <a:r>
              <a:rPr lang="en-US" sz="2600" b="1" i="0" dirty="0">
                <a:solidFill>
                  <a:srgbClr val="203E5F"/>
                </a:solidFill>
                <a:effectLst/>
                <a:latin typeface="Söhne"/>
              </a:rPr>
              <a:t>Advanced Robots</a:t>
            </a:r>
            <a:r>
              <a:rPr lang="en-US" sz="2400" b="1" i="0" dirty="0">
                <a:solidFill>
                  <a:srgbClr val="203E5F"/>
                </a:solidFill>
                <a:effectLst/>
                <a:latin typeface="Söhne"/>
              </a:rPr>
              <a:t>:"</a:t>
            </a:r>
            <a:r>
              <a:rPr lang="en-US" sz="2400" b="1" i="0" dirty="0" err="1">
                <a:solidFill>
                  <a:srgbClr val="203E5F"/>
                </a:solidFill>
                <a:effectLst/>
                <a:latin typeface="Söhne"/>
              </a:rPr>
              <a:t>cobots</a:t>
            </a:r>
            <a:r>
              <a:rPr lang="en-US" sz="2400" b="1" i="0" dirty="0">
                <a:solidFill>
                  <a:srgbClr val="203E5F"/>
                </a:solidFill>
                <a:effectLst/>
                <a:latin typeface="Söhne"/>
              </a:rPr>
              <a:t>," can work with humans and share data in real-time, making manufacturing fast and precise.</a:t>
            </a:r>
          </a:p>
          <a:p>
            <a:pPr marL="342900" indent="-342900" algn="l">
              <a:lnSpc>
                <a:spcPct val="134000"/>
              </a:lnSpc>
              <a:buFont typeface="+mj-lt"/>
              <a:buAutoNum type="arabicPeriod"/>
            </a:pPr>
            <a:r>
              <a:rPr lang="en-US" sz="2600" b="1" i="0" dirty="0">
                <a:solidFill>
                  <a:srgbClr val="203E5F"/>
                </a:solidFill>
                <a:effectLst/>
                <a:latin typeface="Söhne"/>
              </a:rPr>
              <a:t>Adaptive Making</a:t>
            </a:r>
            <a:r>
              <a:rPr lang="en-US" sz="2400" b="1" i="0" dirty="0">
                <a:solidFill>
                  <a:srgbClr val="203E5F"/>
                </a:solidFill>
                <a:effectLst/>
                <a:latin typeface="Söhne"/>
              </a:rPr>
              <a:t>: machines change tools and adjust themselves for different jobs, using smart sensing technology.</a:t>
            </a:r>
          </a:p>
          <a:p>
            <a:pPr marL="342900" indent="-342900" algn="l">
              <a:lnSpc>
                <a:spcPct val="134000"/>
              </a:lnSpc>
              <a:buFont typeface="+mj-lt"/>
              <a:buAutoNum type="arabicPeriod"/>
            </a:pPr>
            <a:r>
              <a:rPr lang="en-US" sz="2600" b="1" i="0" dirty="0">
                <a:solidFill>
                  <a:srgbClr val="203E5F"/>
                </a:solidFill>
                <a:effectLst/>
                <a:latin typeface="Söhne"/>
              </a:rPr>
              <a:t>3D Printing</a:t>
            </a:r>
            <a:r>
              <a:rPr lang="en-US" sz="2400" b="1" i="0" dirty="0">
                <a:solidFill>
                  <a:srgbClr val="203E5F"/>
                </a:solidFill>
                <a:effectLst/>
                <a:latin typeface="Söhne"/>
              </a:rPr>
              <a:t>: let us make parts on-site, allowing quick testing and less reliance on supply chains.</a:t>
            </a:r>
          </a:p>
          <a:p>
            <a:pPr marL="342900" indent="-342900" algn="l">
              <a:lnSpc>
                <a:spcPct val="134000"/>
              </a:lnSpc>
              <a:buFont typeface="+mj-lt"/>
              <a:buAutoNum type="arabicPeriod"/>
            </a:pPr>
            <a:r>
              <a:rPr lang="en-US" sz="2600" b="1" i="0" dirty="0">
                <a:solidFill>
                  <a:srgbClr val="203E5F"/>
                </a:solidFill>
                <a:effectLst/>
                <a:latin typeface="Söhne"/>
              </a:rPr>
              <a:t>Modular Production</a:t>
            </a:r>
            <a:r>
              <a:rPr lang="en-US" sz="2400" b="1" i="0" dirty="0">
                <a:solidFill>
                  <a:srgbClr val="203E5F"/>
                </a:solidFill>
                <a:effectLst/>
                <a:latin typeface="Söhne"/>
              </a:rPr>
              <a:t>: Automated lines can be changed quickly to meet new design or volume needs, making manufacturing flexible.</a:t>
            </a:r>
            <a:endParaRPr lang="en-US" sz="2400" b="0" i="0" dirty="0">
              <a:solidFill>
                <a:srgbClr val="203E5F"/>
              </a:solidFill>
              <a:effectLst/>
              <a:latin typeface="Söhne"/>
            </a:endParaRPr>
          </a:p>
        </p:txBody>
      </p:sp>
      <p:sp>
        <p:nvSpPr>
          <p:cNvPr id="5" name="Title 1">
            <a:extLst>
              <a:ext uri="{FF2B5EF4-FFF2-40B4-BE49-F238E27FC236}">
                <a16:creationId xmlns:a16="http://schemas.microsoft.com/office/drawing/2014/main" id="{11C74EB7-035E-54AC-8DD7-EBA006964C3C}"/>
              </a:ext>
            </a:extLst>
          </p:cNvPr>
          <p:cNvSpPr>
            <a:spLocks noGrp="1"/>
          </p:cNvSpPr>
          <p:nvPr>
            <p:ph type="title"/>
          </p:nvPr>
        </p:nvSpPr>
        <p:spPr>
          <a:xfrm>
            <a:off x="385729" y="1026367"/>
            <a:ext cx="8451901" cy="709208"/>
          </a:xfrm>
        </p:spPr>
        <p:txBody>
          <a:bodyPr vert="horz" lIns="91440" tIns="45720" rIns="91440" bIns="45720" rtlCol="0" anchor="t">
            <a:normAutofit fontScale="90000"/>
          </a:bodyPr>
          <a:lstStyle/>
          <a:p>
            <a:pPr algn="l"/>
            <a:r>
              <a:rPr lang="en-US" b="1" i="0" dirty="0">
                <a:effectLst/>
                <a:latin typeface="Söhne"/>
              </a:rPr>
              <a:t>Digital Technologies in Manufacturing</a:t>
            </a:r>
            <a:r>
              <a:rPr lang="en-US" b="0" i="0" dirty="0">
                <a:effectLst/>
                <a:latin typeface="Söhne"/>
              </a:rPr>
              <a:t>:</a:t>
            </a:r>
            <a:endParaRPr lang="en-US" b="1" i="0" kern="1200" dirty="0">
              <a:effectLst/>
              <a:latin typeface="+mj-lt"/>
              <a:ea typeface="+mj-ea"/>
              <a:cs typeface="+mj-cs"/>
            </a:endParaRPr>
          </a:p>
        </p:txBody>
      </p:sp>
    </p:spTree>
    <p:extLst>
      <p:ext uri="{BB962C8B-B14F-4D97-AF65-F5344CB8AC3E}">
        <p14:creationId xmlns:p14="http://schemas.microsoft.com/office/powerpoint/2010/main" val="27861546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894600" y="791236"/>
            <a:ext cx="7402816" cy="726245"/>
          </a:xfrm>
        </p:spPr>
        <p:txBody>
          <a:bodyPr vert="horz" lIns="91440" tIns="45720" rIns="91440" bIns="45720" rtlCol="0" anchor="t">
            <a:normAutofit/>
          </a:bodyPr>
          <a:lstStyle/>
          <a:p>
            <a:r>
              <a:rPr lang="en-US" sz="4400" b="1" i="0" kern="1200" dirty="0">
                <a:effectLst>
                  <a:outerShdw blurRad="38100" dist="38100" dir="2700000" algn="tl">
                    <a:srgbClr val="000000">
                      <a:alpha val="43137"/>
                    </a:srgbClr>
                  </a:outerShdw>
                </a:effectLst>
                <a:latin typeface="+mj-lt"/>
                <a:ea typeface="+mj-ea"/>
                <a:cs typeface="+mj-cs"/>
              </a:rPr>
              <a:t>Data in Industry 4.0</a:t>
            </a:r>
          </a:p>
        </p:txBody>
      </p:sp>
      <p:sp>
        <p:nvSpPr>
          <p:cNvPr id="1126" name="TextBox 1125">
            <a:extLst>
              <a:ext uri="{FF2B5EF4-FFF2-40B4-BE49-F238E27FC236}">
                <a16:creationId xmlns:a16="http://schemas.microsoft.com/office/drawing/2014/main" id="{456FCE2B-95BF-F617-E5E7-AAFE96BB1A5E}"/>
              </a:ext>
            </a:extLst>
          </p:cNvPr>
          <p:cNvSpPr txBox="1"/>
          <p:nvPr/>
        </p:nvSpPr>
        <p:spPr>
          <a:xfrm>
            <a:off x="749431" y="1781666"/>
            <a:ext cx="10190375" cy="4637988"/>
          </a:xfrm>
        </p:spPr>
        <p:txBody>
          <a:bodyPr vert="horz" lIns="91440" tIns="45720" rIns="91440" bIns="45720" rtlCol="0">
            <a:normAutofit/>
          </a:bodyPr>
          <a:lstStyle/>
          <a:p>
            <a:pPr marL="342900" indent="-342900">
              <a:lnSpc>
                <a:spcPct val="110000"/>
              </a:lnSpc>
              <a:spcBef>
                <a:spcPts val="600"/>
              </a:spcBef>
              <a:spcAft>
                <a:spcPts val="600"/>
              </a:spcAft>
              <a:buFont typeface="Arial" panose="020B0604020202020204" pitchFamily="34" charset="0"/>
              <a:buChar char="•"/>
            </a:pPr>
            <a:r>
              <a:rPr lang="en-US" sz="2400" b="1" i="0" dirty="0">
                <a:solidFill>
                  <a:srgbClr val="203E5F"/>
                </a:solidFill>
                <a:effectLst/>
              </a:rPr>
              <a:t>Real-time Data Collection</a:t>
            </a:r>
            <a:r>
              <a:rPr lang="en-US" sz="2000" b="0" i="0" dirty="0">
                <a:solidFill>
                  <a:srgbClr val="203E5F"/>
                </a:solidFill>
                <a:effectLst/>
              </a:rPr>
              <a:t>: With sensors and Internet of Things (IoT) devices embedded in machinery and products, industries can collect data in real-time, leading to immediate feedback and adjustments.</a:t>
            </a:r>
          </a:p>
          <a:p>
            <a:pPr marL="342900" indent="-342900">
              <a:lnSpc>
                <a:spcPct val="110000"/>
              </a:lnSpc>
              <a:spcBef>
                <a:spcPts val="600"/>
              </a:spcBef>
              <a:spcAft>
                <a:spcPts val="600"/>
              </a:spcAft>
              <a:buFont typeface="Arial" panose="020B0604020202020204" pitchFamily="34" charset="0"/>
              <a:buChar char="•"/>
            </a:pPr>
            <a:r>
              <a:rPr lang="en-US" sz="2400" b="1" i="0" dirty="0">
                <a:solidFill>
                  <a:srgbClr val="203E5F"/>
                </a:solidFill>
                <a:effectLst/>
              </a:rPr>
              <a:t>Interconnectedness</a:t>
            </a:r>
            <a:r>
              <a:rPr lang="en-US" sz="2000" b="0" i="0" dirty="0">
                <a:solidFill>
                  <a:srgbClr val="203E5F"/>
                </a:solidFill>
                <a:effectLst/>
              </a:rPr>
              <a:t>: Devices, machines, and systems share data across a networked infrastructure, allowing seamless communication between different segments of the production process.</a:t>
            </a:r>
          </a:p>
          <a:p>
            <a:pPr marL="342900" indent="-342900">
              <a:lnSpc>
                <a:spcPct val="110000"/>
              </a:lnSpc>
              <a:spcBef>
                <a:spcPts val="600"/>
              </a:spcBef>
              <a:spcAft>
                <a:spcPts val="600"/>
              </a:spcAft>
              <a:buFont typeface="Arial" panose="020B0604020202020204" pitchFamily="34" charset="0"/>
              <a:buChar char="•"/>
            </a:pPr>
            <a:r>
              <a:rPr lang="en-US" sz="2400" b="1" i="0" dirty="0">
                <a:solidFill>
                  <a:srgbClr val="203E5F"/>
                </a:solidFill>
                <a:effectLst/>
              </a:rPr>
              <a:t>Predictive Analytics</a:t>
            </a:r>
            <a:r>
              <a:rPr lang="en-US" sz="2000" b="0" i="0" dirty="0">
                <a:solidFill>
                  <a:srgbClr val="203E5F"/>
                </a:solidFill>
                <a:effectLst/>
              </a:rPr>
              <a:t>: By analyzing historical and real-time data, predictive models can be constructed to anticipate machine failures, maintenance needs, and production inefficiencies.</a:t>
            </a:r>
          </a:p>
          <a:p>
            <a:pPr marL="342900" indent="-342900">
              <a:lnSpc>
                <a:spcPct val="110000"/>
              </a:lnSpc>
              <a:spcBef>
                <a:spcPts val="600"/>
              </a:spcBef>
              <a:spcAft>
                <a:spcPts val="600"/>
              </a:spcAft>
              <a:buFont typeface="Arial" panose="020B0604020202020204" pitchFamily="34" charset="0"/>
              <a:buChar char="•"/>
            </a:pPr>
            <a:r>
              <a:rPr lang="en-US" sz="2400" b="1" i="0" dirty="0">
                <a:solidFill>
                  <a:srgbClr val="203E5F"/>
                </a:solidFill>
                <a:effectLst/>
              </a:rPr>
              <a:t>Data-driven Supply Chain Management</a:t>
            </a:r>
            <a:r>
              <a:rPr lang="en-US" sz="2000" b="0" i="0" dirty="0">
                <a:solidFill>
                  <a:srgbClr val="203E5F"/>
                </a:solidFill>
                <a:effectLst/>
              </a:rPr>
              <a:t>: Data analytics can optimize supply chains by predicting demand, managing inventory, and enhancing logistics.</a:t>
            </a:r>
          </a:p>
        </p:txBody>
      </p:sp>
    </p:spTree>
    <p:extLst>
      <p:ext uri="{BB962C8B-B14F-4D97-AF65-F5344CB8AC3E}">
        <p14:creationId xmlns:p14="http://schemas.microsoft.com/office/powerpoint/2010/main" val="37896745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AF468C-D59B-9A74-1BD3-C110E474022A}"/>
              </a:ext>
            </a:extLst>
          </p:cNvPr>
          <p:cNvSpPr>
            <a:spLocks noGrp="1"/>
          </p:cNvSpPr>
          <p:nvPr>
            <p:ph type="title"/>
          </p:nvPr>
        </p:nvSpPr>
        <p:spPr>
          <a:xfrm>
            <a:off x="689326" y="772575"/>
            <a:ext cx="9693348" cy="726245"/>
          </a:xfrm>
        </p:spPr>
        <p:txBody>
          <a:bodyPr vert="horz" lIns="91440" tIns="45720" rIns="91440" bIns="45720" rtlCol="0" anchor="t">
            <a:normAutofit/>
          </a:bodyPr>
          <a:lstStyle/>
          <a:p>
            <a:r>
              <a:rPr lang="en-US" sz="4400" b="1" i="0" kern="1200" dirty="0">
                <a:effectLst>
                  <a:outerShdw blurRad="38100" dist="38100" dir="2700000" algn="tl">
                    <a:srgbClr val="000000">
                      <a:alpha val="43137"/>
                    </a:srgbClr>
                  </a:outerShdw>
                </a:effectLst>
                <a:latin typeface="+mj-lt"/>
                <a:ea typeface="+mj-ea"/>
                <a:cs typeface="+mj-cs"/>
              </a:rPr>
              <a:t>Decision-making with Data:</a:t>
            </a:r>
          </a:p>
        </p:txBody>
      </p:sp>
      <p:sp>
        <p:nvSpPr>
          <p:cNvPr id="1126" name="TextBox 1125">
            <a:extLst>
              <a:ext uri="{FF2B5EF4-FFF2-40B4-BE49-F238E27FC236}">
                <a16:creationId xmlns:a16="http://schemas.microsoft.com/office/drawing/2014/main" id="{456FCE2B-95BF-F617-E5E7-AAFE96BB1A5E}"/>
              </a:ext>
            </a:extLst>
          </p:cNvPr>
          <p:cNvSpPr txBox="1"/>
          <p:nvPr/>
        </p:nvSpPr>
        <p:spPr>
          <a:xfrm>
            <a:off x="614680" y="1722592"/>
            <a:ext cx="9948053" cy="4898016"/>
          </a:xfrm>
        </p:spPr>
        <p:txBody>
          <a:bodyPr vert="horz" lIns="91440" tIns="45720" rIns="91440" bIns="45720" rtlCol="0">
            <a:normAutofit/>
          </a:bodyPr>
          <a:lstStyle/>
          <a:p>
            <a:pPr marL="342900" indent="-342900" algn="l">
              <a:lnSpc>
                <a:spcPct val="114000"/>
              </a:lnSpc>
              <a:spcBef>
                <a:spcPts val="1200"/>
              </a:spcBef>
              <a:spcAft>
                <a:spcPts val="600"/>
              </a:spcAft>
              <a:buFont typeface="Arial" panose="020B0604020202020204" pitchFamily="34" charset="0"/>
              <a:buChar char="•"/>
            </a:pPr>
            <a:r>
              <a:rPr lang="en-US" sz="2400" b="1" i="0" dirty="0">
                <a:solidFill>
                  <a:srgbClr val="203E5F"/>
                </a:solidFill>
                <a:effectLst/>
                <a:latin typeface="Söhne"/>
              </a:rPr>
              <a:t>Insightful Operations</a:t>
            </a:r>
            <a:r>
              <a:rPr lang="en-US" sz="2400" b="0" i="0" dirty="0">
                <a:solidFill>
                  <a:srgbClr val="203E5F"/>
                </a:solidFill>
                <a:effectLst/>
                <a:latin typeface="Söhne"/>
              </a:rPr>
              <a:t>: </a:t>
            </a:r>
            <a:r>
              <a:rPr lang="en-US" sz="2200" b="0" i="0" dirty="0">
                <a:solidFill>
                  <a:srgbClr val="203E5F"/>
                </a:solidFill>
                <a:effectLst/>
                <a:latin typeface="Söhne"/>
              </a:rPr>
              <a:t>Analytics provide insights into production inefficiencies, bottlenecks, and operational risks, enabling timely intervention and optimization.</a:t>
            </a:r>
          </a:p>
          <a:p>
            <a:pPr marL="342900" indent="-342900" algn="l">
              <a:lnSpc>
                <a:spcPct val="114000"/>
              </a:lnSpc>
              <a:spcBef>
                <a:spcPts val="1200"/>
              </a:spcBef>
              <a:spcAft>
                <a:spcPts val="600"/>
              </a:spcAft>
              <a:buFont typeface="Arial" panose="020B0604020202020204" pitchFamily="34" charset="0"/>
              <a:buChar char="•"/>
            </a:pPr>
            <a:r>
              <a:rPr lang="en-US" sz="2400" b="1" i="0" dirty="0">
                <a:solidFill>
                  <a:srgbClr val="203E5F"/>
                </a:solidFill>
                <a:effectLst/>
                <a:latin typeface="Söhne"/>
              </a:rPr>
              <a:t>Customer-centric Production</a:t>
            </a:r>
            <a:r>
              <a:rPr lang="en-US" sz="2400" b="0" i="0" dirty="0">
                <a:solidFill>
                  <a:srgbClr val="203E5F"/>
                </a:solidFill>
                <a:effectLst/>
                <a:latin typeface="Söhne"/>
              </a:rPr>
              <a:t>: </a:t>
            </a:r>
            <a:r>
              <a:rPr lang="en-US" sz="2200" b="0" i="0" dirty="0">
                <a:solidFill>
                  <a:srgbClr val="203E5F"/>
                </a:solidFill>
                <a:effectLst/>
                <a:latin typeface="Söhne"/>
              </a:rPr>
              <a:t>By analyzing consumer data, companies can better understand customer preferences and can tailor products and services accordingly.</a:t>
            </a:r>
          </a:p>
          <a:p>
            <a:pPr marL="342900" indent="-342900" algn="l">
              <a:lnSpc>
                <a:spcPct val="114000"/>
              </a:lnSpc>
              <a:spcBef>
                <a:spcPts val="1200"/>
              </a:spcBef>
              <a:spcAft>
                <a:spcPts val="600"/>
              </a:spcAft>
              <a:buFont typeface="Arial" panose="020B0604020202020204" pitchFamily="34" charset="0"/>
              <a:buChar char="•"/>
            </a:pPr>
            <a:r>
              <a:rPr lang="en-US" sz="2400" b="1" i="0" dirty="0">
                <a:solidFill>
                  <a:srgbClr val="203E5F"/>
                </a:solidFill>
                <a:effectLst/>
                <a:latin typeface="Söhne"/>
              </a:rPr>
              <a:t>Strategic Planning</a:t>
            </a:r>
            <a:r>
              <a:rPr lang="en-US" sz="2400" b="0" i="0" dirty="0">
                <a:solidFill>
                  <a:srgbClr val="203E5F"/>
                </a:solidFill>
                <a:effectLst/>
                <a:latin typeface="Söhne"/>
              </a:rPr>
              <a:t>: </a:t>
            </a:r>
            <a:r>
              <a:rPr lang="en-US" sz="2200" b="0" i="0" dirty="0">
                <a:solidFill>
                  <a:srgbClr val="203E5F"/>
                </a:solidFill>
                <a:effectLst/>
                <a:latin typeface="Söhne"/>
              </a:rPr>
              <a:t>With a data-driven approach, businesses can make informed decisions about product launches, market expansion, and investments.</a:t>
            </a:r>
          </a:p>
          <a:p>
            <a:pPr marL="342900" indent="-342900" algn="l">
              <a:lnSpc>
                <a:spcPct val="114000"/>
              </a:lnSpc>
              <a:spcBef>
                <a:spcPts val="1200"/>
              </a:spcBef>
              <a:spcAft>
                <a:spcPts val="600"/>
              </a:spcAft>
              <a:buFont typeface="Arial" panose="020B0604020202020204" pitchFamily="34" charset="0"/>
              <a:buChar char="•"/>
            </a:pPr>
            <a:r>
              <a:rPr lang="en-US" sz="2400" b="1" i="0" dirty="0">
                <a:solidFill>
                  <a:srgbClr val="203E5F"/>
                </a:solidFill>
                <a:effectLst/>
                <a:latin typeface="Söhne"/>
              </a:rPr>
              <a:t>Risk Management</a:t>
            </a:r>
            <a:r>
              <a:rPr lang="en-US" sz="2200" b="0" i="0" dirty="0">
                <a:solidFill>
                  <a:srgbClr val="203E5F"/>
                </a:solidFill>
                <a:effectLst/>
                <a:latin typeface="Söhne"/>
              </a:rPr>
              <a:t>: Predictive analytics can identify potential risks and help businesses develop strategies to mitigate them.</a:t>
            </a:r>
          </a:p>
        </p:txBody>
      </p:sp>
    </p:spTree>
    <p:extLst>
      <p:ext uri="{BB962C8B-B14F-4D97-AF65-F5344CB8AC3E}">
        <p14:creationId xmlns:p14="http://schemas.microsoft.com/office/powerpoint/2010/main" val="37224519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AAB0C-5D38-E5A3-2811-98F7A5ED967A}"/>
              </a:ext>
            </a:extLst>
          </p:cNvPr>
          <p:cNvSpPr>
            <a:spLocks noGrp="1"/>
          </p:cNvSpPr>
          <p:nvPr>
            <p:ph type="title"/>
          </p:nvPr>
        </p:nvSpPr>
        <p:spPr>
          <a:xfrm>
            <a:off x="1501089" y="782110"/>
            <a:ext cx="6676952" cy="980701"/>
          </a:xfrm>
        </p:spPr>
        <p:txBody>
          <a:bodyPr anchor="t">
            <a:normAutofit/>
          </a:bodyPr>
          <a:lstStyle/>
          <a:p>
            <a:r>
              <a:rPr lang="en-US" sz="6000" dirty="0">
                <a:effectLst>
                  <a:outerShdw blurRad="38100" dist="38100" dir="2700000" algn="tl">
                    <a:srgbClr val="000000">
                      <a:alpha val="43137"/>
                    </a:srgbClr>
                  </a:outerShdw>
                </a:effectLst>
              </a:rPr>
              <a:t>FinTech</a:t>
            </a: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474976" y="1762811"/>
            <a:ext cx="11162414" cy="4996207"/>
          </a:xfrm>
        </p:spPr>
        <p:txBody>
          <a:bodyPr>
            <a:normAutofit/>
          </a:bodyPr>
          <a:lstStyle/>
          <a:p>
            <a:pPr>
              <a:lnSpc>
                <a:spcPct val="125000"/>
              </a:lnSpc>
              <a:spcAft>
                <a:spcPts val="1200"/>
              </a:spcAft>
            </a:pPr>
            <a:r>
              <a:rPr lang="en-US" sz="2400" b="0" i="0" dirty="0">
                <a:solidFill>
                  <a:srgbClr val="203E5F"/>
                </a:solidFill>
                <a:effectLst/>
              </a:rPr>
              <a:t>"</a:t>
            </a:r>
            <a:r>
              <a:rPr lang="en-US" sz="2800" b="0" i="0" dirty="0">
                <a:solidFill>
                  <a:srgbClr val="203E5F"/>
                </a:solidFill>
                <a:effectLst/>
              </a:rPr>
              <a:t>Financial Technology</a:t>
            </a:r>
            <a:r>
              <a:rPr lang="en-US" sz="2400" b="0" i="0" dirty="0">
                <a:solidFill>
                  <a:srgbClr val="203E5F"/>
                </a:solidFill>
                <a:effectLst/>
              </a:rPr>
              <a:t>", refers to the integration of technology into financial services to improve, automate, and modernize financial activities.</a:t>
            </a:r>
          </a:p>
          <a:p>
            <a:pPr>
              <a:lnSpc>
                <a:spcPct val="125000"/>
              </a:lnSpc>
              <a:spcAft>
                <a:spcPts val="1200"/>
              </a:spcAft>
            </a:pPr>
            <a:r>
              <a:rPr lang="en-US" sz="2400" dirty="0">
                <a:solidFill>
                  <a:srgbClr val="203E5F"/>
                </a:solidFill>
              </a:rPr>
              <a:t>It combines new technologies with financial services, making new business models and products. </a:t>
            </a:r>
          </a:p>
          <a:p>
            <a:pPr>
              <a:lnSpc>
                <a:spcPct val="125000"/>
              </a:lnSpc>
              <a:spcAft>
                <a:spcPts val="1200"/>
              </a:spcAft>
            </a:pPr>
            <a:r>
              <a:rPr lang="en-US" sz="2400" dirty="0">
                <a:solidFill>
                  <a:srgbClr val="203E5F"/>
                </a:solidFill>
              </a:rPr>
              <a:t>It’s the future of finance, using technology to make finance open to everyone, clearer, and more efficient. It’s important for everyone, including regulators and consumers, to work together to use its benefits and reduce any risks.</a:t>
            </a:r>
            <a:endParaRPr lang="en-US" sz="2400" b="0" i="0" dirty="0">
              <a:solidFill>
                <a:srgbClr val="203E5F"/>
              </a:solidFill>
              <a:effectLst/>
            </a:endParaRPr>
          </a:p>
        </p:txBody>
      </p:sp>
    </p:spTree>
    <p:extLst>
      <p:ext uri="{BB962C8B-B14F-4D97-AF65-F5344CB8AC3E}">
        <p14:creationId xmlns:p14="http://schemas.microsoft.com/office/powerpoint/2010/main" val="26151968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963471" y="1659116"/>
            <a:ext cx="10127164" cy="4586141"/>
          </a:xfrm>
        </p:spPr>
        <p:txBody>
          <a:bodyPr>
            <a:normAutofit lnSpcReduction="10000"/>
          </a:bodyPr>
          <a:lstStyle/>
          <a:p>
            <a:pPr>
              <a:lnSpc>
                <a:spcPct val="130000"/>
              </a:lnSpc>
              <a:spcAft>
                <a:spcPts val="600"/>
              </a:spcAft>
              <a:buFont typeface="Arial" panose="020B0604020202020204" pitchFamily="34" charset="0"/>
              <a:buChar char="•"/>
            </a:pPr>
            <a:r>
              <a:rPr lang="en-US" sz="2800" b="1" i="0" dirty="0">
                <a:solidFill>
                  <a:srgbClr val="203E5F"/>
                </a:solidFill>
                <a:effectLst/>
              </a:rPr>
              <a:t>Accessibility</a:t>
            </a:r>
            <a:r>
              <a:rPr lang="en-US" sz="2400" b="1" i="0" dirty="0">
                <a:solidFill>
                  <a:srgbClr val="203E5F"/>
                </a:solidFill>
                <a:effectLst/>
              </a:rPr>
              <a:t>:</a:t>
            </a:r>
            <a:r>
              <a:rPr lang="en-US" sz="2400" b="0" i="0" dirty="0">
                <a:solidFill>
                  <a:srgbClr val="203E5F"/>
                </a:solidFill>
                <a:effectLst/>
              </a:rPr>
              <a:t> Makes financial services more accessible, especially in underserved areas without traditional banking.</a:t>
            </a:r>
          </a:p>
          <a:p>
            <a:pPr>
              <a:lnSpc>
                <a:spcPct val="130000"/>
              </a:lnSpc>
              <a:spcAft>
                <a:spcPts val="600"/>
              </a:spcAft>
              <a:buFont typeface="Arial" panose="020B0604020202020204" pitchFamily="34" charset="0"/>
              <a:buChar char="•"/>
            </a:pPr>
            <a:r>
              <a:rPr lang="en-US" sz="2800" b="1" i="0" dirty="0">
                <a:solidFill>
                  <a:srgbClr val="203E5F"/>
                </a:solidFill>
                <a:effectLst/>
              </a:rPr>
              <a:t>Efficiency</a:t>
            </a:r>
            <a:r>
              <a:rPr lang="en-US" sz="2400" b="1" i="0" dirty="0">
                <a:solidFill>
                  <a:srgbClr val="203E5F"/>
                </a:solidFill>
                <a:effectLst/>
              </a:rPr>
              <a:t>:</a:t>
            </a:r>
            <a:r>
              <a:rPr lang="en-US" sz="2400" b="0" i="0" dirty="0">
                <a:solidFill>
                  <a:srgbClr val="203E5F"/>
                </a:solidFill>
                <a:effectLst/>
              </a:rPr>
              <a:t> Streamlines operations, making them quicker and often more user-friendly.</a:t>
            </a:r>
          </a:p>
          <a:p>
            <a:pPr>
              <a:lnSpc>
                <a:spcPct val="130000"/>
              </a:lnSpc>
              <a:spcAft>
                <a:spcPts val="600"/>
              </a:spcAft>
              <a:buFont typeface="Arial" panose="020B0604020202020204" pitchFamily="34" charset="0"/>
              <a:buChar char="•"/>
            </a:pPr>
            <a:r>
              <a:rPr lang="en-US" sz="2800" b="1" i="0" dirty="0">
                <a:solidFill>
                  <a:srgbClr val="203E5F"/>
                </a:solidFill>
                <a:effectLst/>
              </a:rPr>
              <a:t>Cost Reduction</a:t>
            </a:r>
            <a:r>
              <a:rPr lang="en-US" sz="2400" b="1" i="0" dirty="0">
                <a:solidFill>
                  <a:srgbClr val="203E5F"/>
                </a:solidFill>
                <a:effectLst/>
              </a:rPr>
              <a:t>:</a:t>
            </a:r>
            <a:r>
              <a:rPr lang="en-US" sz="2400" b="0" i="0" dirty="0">
                <a:solidFill>
                  <a:srgbClr val="203E5F"/>
                </a:solidFill>
                <a:effectLst/>
              </a:rPr>
              <a:t> Often results in reduced costs for both service providers and consumers.</a:t>
            </a:r>
          </a:p>
          <a:p>
            <a:pPr>
              <a:lnSpc>
                <a:spcPct val="130000"/>
              </a:lnSpc>
              <a:spcAft>
                <a:spcPts val="600"/>
              </a:spcAft>
              <a:buFont typeface="Arial" panose="020B0604020202020204" pitchFamily="34" charset="0"/>
              <a:buChar char="•"/>
            </a:pPr>
            <a:r>
              <a:rPr lang="en-US" sz="2800" b="1" i="0" dirty="0">
                <a:solidFill>
                  <a:srgbClr val="203E5F"/>
                </a:solidFill>
                <a:effectLst/>
              </a:rPr>
              <a:t>Transparency</a:t>
            </a:r>
            <a:r>
              <a:rPr lang="en-US" sz="2400" b="0" i="0" dirty="0">
                <a:solidFill>
                  <a:srgbClr val="203E5F"/>
                </a:solidFill>
                <a:effectLst/>
              </a:rPr>
              <a:t>: Many FinTech platforms offer real-time tracking, clear fee structures, and instant notifications.</a:t>
            </a:r>
          </a:p>
        </p:txBody>
      </p:sp>
      <p:sp>
        <p:nvSpPr>
          <p:cNvPr id="2" name="Title 1">
            <a:extLst>
              <a:ext uri="{FF2B5EF4-FFF2-40B4-BE49-F238E27FC236}">
                <a16:creationId xmlns:a16="http://schemas.microsoft.com/office/drawing/2014/main" id="{D09AAB0C-5D38-E5A3-2811-98F7A5ED967A}"/>
              </a:ext>
            </a:extLst>
          </p:cNvPr>
          <p:cNvSpPr>
            <a:spLocks noGrp="1"/>
          </p:cNvSpPr>
          <p:nvPr>
            <p:ph type="title"/>
          </p:nvPr>
        </p:nvSpPr>
        <p:spPr>
          <a:xfrm>
            <a:off x="724998" y="743492"/>
            <a:ext cx="8910051" cy="770353"/>
          </a:xfrm>
        </p:spPr>
        <p:txBody>
          <a:bodyPr anchor="t">
            <a:normAutofit fontScale="90000"/>
          </a:bodyPr>
          <a:lstStyle/>
          <a:p>
            <a:r>
              <a:rPr lang="en-US" sz="6000" dirty="0">
                <a:effectLst>
                  <a:outerShdw blurRad="38100" dist="38100" dir="2700000" algn="tl">
                    <a:srgbClr val="000000">
                      <a:alpha val="43137"/>
                    </a:srgbClr>
                  </a:outerShdw>
                </a:effectLst>
              </a:rPr>
              <a:t>FinTech </a:t>
            </a:r>
            <a:r>
              <a:rPr lang="en-US" sz="6000" b="1" i="0" dirty="0">
                <a:solidFill>
                  <a:schemeClr val="accent1">
                    <a:lumMod val="20000"/>
                    <a:lumOff val="80000"/>
                  </a:schemeClr>
                </a:solidFill>
                <a:effectLst>
                  <a:outerShdw blurRad="38100" dist="38100" dir="2700000" algn="tl">
                    <a:srgbClr val="000000">
                      <a:alpha val="43137"/>
                    </a:srgbClr>
                  </a:outerShdw>
                </a:effectLst>
              </a:rPr>
              <a:t>Benefits</a:t>
            </a:r>
            <a:r>
              <a:rPr lang="en-US" sz="4000" b="1" i="0" dirty="0">
                <a:solidFill>
                  <a:schemeClr val="accent1">
                    <a:lumMod val="20000"/>
                    <a:lumOff val="80000"/>
                  </a:schemeClr>
                </a:solidFill>
                <a:effectLst>
                  <a:outerShdw blurRad="38100" dist="38100" dir="2700000" algn="tl">
                    <a:srgbClr val="000000">
                      <a:alpha val="43137"/>
                    </a:srgbClr>
                  </a:outerShdw>
                </a:effectLst>
              </a:rPr>
              <a:t>:</a:t>
            </a:r>
            <a:endParaRPr lang="en-US" sz="6000" dirty="0">
              <a:solidFill>
                <a:schemeClr val="accent1">
                  <a:lumMod val="20000"/>
                  <a:lumOff val="8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970819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824844" y="2116318"/>
            <a:ext cx="10525027" cy="4256202"/>
          </a:xfrm>
        </p:spPr>
        <p:txBody>
          <a:bodyPr>
            <a:normAutofit/>
          </a:bodyPr>
          <a:lstStyle/>
          <a:p>
            <a:pPr>
              <a:spcAft>
                <a:spcPts val="600"/>
              </a:spcAft>
              <a:buFont typeface="Arial" panose="020B0604020202020204" pitchFamily="34" charset="0"/>
              <a:buChar char="•"/>
            </a:pPr>
            <a:r>
              <a:rPr lang="en-US" sz="2800" b="1" i="0" dirty="0">
                <a:solidFill>
                  <a:srgbClr val="203E5F"/>
                </a:solidFill>
                <a:effectLst/>
              </a:rPr>
              <a:t>Security Concerns</a:t>
            </a:r>
            <a:r>
              <a:rPr lang="en-US" sz="2400" b="1" i="0" dirty="0">
                <a:solidFill>
                  <a:srgbClr val="203E5F"/>
                </a:solidFill>
                <a:effectLst/>
              </a:rPr>
              <a:t>:</a:t>
            </a:r>
            <a:r>
              <a:rPr lang="en-US" sz="2400" b="0" i="0" dirty="0">
                <a:solidFill>
                  <a:srgbClr val="203E5F"/>
                </a:solidFill>
                <a:effectLst/>
              </a:rPr>
              <a:t> With digital services, there's always the risk of cyberattacks.</a:t>
            </a:r>
          </a:p>
          <a:p>
            <a:pPr>
              <a:spcAft>
                <a:spcPts val="600"/>
              </a:spcAft>
              <a:buFont typeface="Arial" panose="020B0604020202020204" pitchFamily="34" charset="0"/>
              <a:buChar char="•"/>
            </a:pPr>
            <a:r>
              <a:rPr lang="en-US" sz="2800" b="1" i="0" dirty="0">
                <a:solidFill>
                  <a:srgbClr val="203E5F"/>
                </a:solidFill>
                <a:effectLst/>
              </a:rPr>
              <a:t>Regulation</a:t>
            </a:r>
            <a:r>
              <a:rPr lang="en-US" sz="2400" b="1" i="0" dirty="0">
                <a:solidFill>
                  <a:srgbClr val="203E5F"/>
                </a:solidFill>
                <a:effectLst/>
              </a:rPr>
              <a:t>:</a:t>
            </a:r>
            <a:r>
              <a:rPr lang="en-US" sz="2400" b="0" i="0" dirty="0">
                <a:solidFill>
                  <a:srgbClr val="203E5F"/>
                </a:solidFill>
                <a:effectLst/>
              </a:rPr>
              <a:t> As a relatively new industry, FinTech often faces regulatory challenges.</a:t>
            </a:r>
          </a:p>
          <a:p>
            <a:pPr>
              <a:spcAft>
                <a:spcPts val="600"/>
              </a:spcAft>
              <a:buFont typeface="Arial" panose="020B0604020202020204" pitchFamily="34" charset="0"/>
              <a:buChar char="•"/>
            </a:pPr>
            <a:r>
              <a:rPr lang="en-US" sz="2800" b="1" i="0" dirty="0">
                <a:solidFill>
                  <a:srgbClr val="203E5F"/>
                </a:solidFill>
                <a:effectLst/>
              </a:rPr>
              <a:t>Trust</a:t>
            </a:r>
            <a:r>
              <a:rPr lang="en-US" sz="2400" b="1" i="0" dirty="0">
                <a:solidFill>
                  <a:srgbClr val="203E5F"/>
                </a:solidFill>
                <a:effectLst/>
              </a:rPr>
              <a:t>:</a:t>
            </a:r>
            <a:r>
              <a:rPr lang="en-US" sz="2400" b="0" i="0" dirty="0">
                <a:solidFill>
                  <a:srgbClr val="203E5F"/>
                </a:solidFill>
                <a:effectLst/>
              </a:rPr>
              <a:t> Newer FinTech companies might face challenges in gaining the trust of consumers used to traditional financial institutions.</a:t>
            </a:r>
          </a:p>
          <a:p>
            <a:pPr>
              <a:spcAft>
                <a:spcPts val="600"/>
              </a:spcAft>
              <a:buFont typeface="Arial" panose="020B0604020202020204" pitchFamily="34" charset="0"/>
              <a:buChar char="•"/>
            </a:pPr>
            <a:r>
              <a:rPr lang="en-US" sz="2800" b="1" i="0" dirty="0">
                <a:solidFill>
                  <a:srgbClr val="203E5F"/>
                </a:solidFill>
                <a:effectLst/>
                <a:latin typeface="Calibri" panose="020F0502020204030204" pitchFamily="34" charset="0"/>
                <a:cs typeface="Calibri" panose="020F0502020204030204" pitchFamily="34" charset="0"/>
              </a:rPr>
              <a:t>Market Saturation</a:t>
            </a:r>
            <a:r>
              <a:rPr lang="en-US" sz="2400" b="1" i="0" dirty="0">
                <a:solidFill>
                  <a:srgbClr val="203E5F"/>
                </a:solidFill>
                <a:effectLst/>
                <a:latin typeface="Neue Haas Grotesk Text Pro (Body)"/>
              </a:rPr>
              <a:t>:</a:t>
            </a:r>
            <a:r>
              <a:rPr lang="en-US" sz="2400" b="0" i="0" dirty="0">
                <a:solidFill>
                  <a:srgbClr val="203E5F"/>
                </a:solidFill>
                <a:effectLst/>
                <a:latin typeface="Neue Haas Grotesk Text Pro (Body)"/>
              </a:rPr>
              <a:t> The popularity of FinTech has led to a crowded market with numerous start-ups competing in similar spaces.</a:t>
            </a:r>
          </a:p>
        </p:txBody>
      </p:sp>
      <p:sp>
        <p:nvSpPr>
          <p:cNvPr id="7" name="Title 1">
            <a:extLst>
              <a:ext uri="{FF2B5EF4-FFF2-40B4-BE49-F238E27FC236}">
                <a16:creationId xmlns:a16="http://schemas.microsoft.com/office/drawing/2014/main" id="{D3ED7C49-AB53-1785-A0DB-0715F43547DF}"/>
              </a:ext>
            </a:extLst>
          </p:cNvPr>
          <p:cNvSpPr>
            <a:spLocks noGrp="1"/>
          </p:cNvSpPr>
          <p:nvPr>
            <p:ph type="title"/>
          </p:nvPr>
        </p:nvSpPr>
        <p:spPr>
          <a:xfrm>
            <a:off x="824844" y="754598"/>
            <a:ext cx="6829719" cy="1098105"/>
          </a:xfrm>
        </p:spPr>
        <p:txBody>
          <a:bodyPr anchor="t">
            <a:normAutofit/>
          </a:bodyPr>
          <a:lstStyle/>
          <a:p>
            <a:r>
              <a:rPr lang="en-US" sz="6000" dirty="0">
                <a:effectLst>
                  <a:outerShdw blurRad="38100" dist="38100" dir="2700000" algn="tl">
                    <a:srgbClr val="000000">
                      <a:alpha val="43137"/>
                    </a:srgbClr>
                  </a:outerShdw>
                </a:effectLst>
              </a:rPr>
              <a:t>FinTech </a:t>
            </a:r>
            <a:r>
              <a:rPr lang="en-US" sz="6000" dirty="0">
                <a:solidFill>
                  <a:schemeClr val="accent1">
                    <a:lumMod val="20000"/>
                    <a:lumOff val="80000"/>
                  </a:schemeClr>
                </a:solidFill>
                <a:effectLst>
                  <a:outerShdw blurRad="38100" dist="38100" dir="2700000" algn="tl">
                    <a:srgbClr val="000000">
                      <a:alpha val="43137"/>
                    </a:srgbClr>
                  </a:outerShdw>
                </a:effectLst>
              </a:rPr>
              <a:t>Barriers</a:t>
            </a:r>
            <a:r>
              <a:rPr lang="en-US" sz="4000" b="1" i="0" dirty="0">
                <a:solidFill>
                  <a:schemeClr val="accent1">
                    <a:lumMod val="20000"/>
                    <a:lumOff val="80000"/>
                  </a:schemeClr>
                </a:solidFill>
                <a:effectLst>
                  <a:outerShdw blurRad="38100" dist="38100" dir="2700000" algn="tl">
                    <a:srgbClr val="000000">
                      <a:alpha val="43137"/>
                    </a:srgbClr>
                  </a:outerShdw>
                </a:effectLst>
              </a:rPr>
              <a:t>:</a:t>
            </a:r>
            <a:endParaRPr lang="en-US" sz="6000" dirty="0">
              <a:solidFill>
                <a:schemeClr val="accent1">
                  <a:lumMod val="20000"/>
                  <a:lumOff val="8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012800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AAB0C-5D38-E5A3-2811-98F7A5ED967A}"/>
              </a:ext>
            </a:extLst>
          </p:cNvPr>
          <p:cNvSpPr>
            <a:spLocks noGrp="1"/>
          </p:cNvSpPr>
          <p:nvPr>
            <p:ph type="title"/>
          </p:nvPr>
        </p:nvSpPr>
        <p:spPr>
          <a:xfrm>
            <a:off x="703321" y="935139"/>
            <a:ext cx="7874156" cy="969075"/>
          </a:xfrm>
        </p:spPr>
        <p:txBody>
          <a:bodyPr anchor="t">
            <a:noAutofit/>
          </a:bodyPr>
          <a:lstStyle/>
          <a:p>
            <a:r>
              <a:rPr lang="en-US" sz="4800" dirty="0">
                <a:effectLst>
                  <a:outerShdw blurRad="38100" dist="38100" dir="2700000" algn="tl">
                    <a:srgbClr val="000000">
                      <a:alpha val="43137"/>
                    </a:srgbClr>
                  </a:outerShdw>
                </a:effectLst>
              </a:rPr>
              <a:t>Key Aspects of FinTech:</a:t>
            </a: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820132" y="1904214"/>
            <a:ext cx="9997126" cy="4534686"/>
          </a:xfrm>
        </p:spPr>
        <p:txBody>
          <a:bodyPr>
            <a:normAutofit lnSpcReduction="10000"/>
          </a:bodyPr>
          <a:lstStyle/>
          <a:p>
            <a:pPr marL="0" indent="0">
              <a:lnSpc>
                <a:spcPct val="150000"/>
              </a:lnSpc>
              <a:buNone/>
            </a:pPr>
            <a:r>
              <a:rPr lang="en-US" sz="2800" b="1" i="0" dirty="0">
                <a:solidFill>
                  <a:srgbClr val="203E5F"/>
                </a:solidFill>
                <a:effectLst/>
              </a:rPr>
              <a:t>Banking &amp; Payments:</a:t>
            </a:r>
            <a:endParaRPr lang="en-US" sz="2800" b="0" i="0" dirty="0">
              <a:solidFill>
                <a:srgbClr val="203E5F"/>
              </a:solidFill>
              <a:effectLst/>
            </a:endParaRPr>
          </a:p>
          <a:p>
            <a:pPr lvl="1" indent="0">
              <a:lnSpc>
                <a:spcPct val="150000"/>
              </a:lnSpc>
              <a:spcBef>
                <a:spcPts val="1200"/>
              </a:spcBef>
              <a:spcAft>
                <a:spcPts val="600"/>
              </a:spcAft>
              <a:buNone/>
            </a:pPr>
            <a:r>
              <a:rPr lang="en-US" sz="2400" b="1" i="0" dirty="0">
                <a:solidFill>
                  <a:srgbClr val="203E5F"/>
                </a:solidFill>
                <a:effectLst/>
              </a:rPr>
              <a:t>Digital Banking:</a:t>
            </a:r>
            <a:r>
              <a:rPr lang="en-US" sz="2400" b="0" i="0" dirty="0">
                <a:solidFill>
                  <a:srgbClr val="203E5F"/>
                </a:solidFill>
                <a:effectLst/>
              </a:rPr>
              <a:t> Online platforms or mobile apps that offer traditional banking services without the need for physical branches.</a:t>
            </a:r>
          </a:p>
          <a:p>
            <a:pPr lvl="1" indent="0">
              <a:lnSpc>
                <a:spcPct val="150000"/>
              </a:lnSpc>
              <a:spcBef>
                <a:spcPts val="1200"/>
              </a:spcBef>
              <a:spcAft>
                <a:spcPts val="600"/>
              </a:spcAft>
              <a:buNone/>
            </a:pPr>
            <a:r>
              <a:rPr lang="en-US" sz="2400" b="1" i="0" dirty="0">
                <a:solidFill>
                  <a:srgbClr val="203E5F"/>
                </a:solidFill>
                <a:effectLst/>
              </a:rPr>
              <a:t>Mobile Payments:</a:t>
            </a:r>
            <a:r>
              <a:rPr lang="en-US" sz="2400" b="0" i="0" dirty="0">
                <a:solidFill>
                  <a:srgbClr val="203E5F"/>
                </a:solidFill>
                <a:effectLst/>
              </a:rPr>
              <a:t> Using smartphones or wearable technology to make payments.</a:t>
            </a:r>
          </a:p>
          <a:p>
            <a:pPr lvl="1" indent="0">
              <a:lnSpc>
                <a:spcPct val="150000"/>
              </a:lnSpc>
              <a:spcBef>
                <a:spcPts val="1200"/>
              </a:spcBef>
              <a:spcAft>
                <a:spcPts val="600"/>
              </a:spcAft>
              <a:buNone/>
            </a:pPr>
            <a:r>
              <a:rPr lang="en-US" sz="2400" b="1" i="0" dirty="0">
                <a:solidFill>
                  <a:srgbClr val="203E5F"/>
                </a:solidFill>
                <a:effectLst/>
              </a:rPr>
              <a:t>P2P Transfers:</a:t>
            </a:r>
            <a:r>
              <a:rPr lang="en-US" sz="2400" b="0" i="0" dirty="0">
                <a:solidFill>
                  <a:srgbClr val="203E5F"/>
                </a:solidFill>
                <a:effectLst/>
              </a:rPr>
              <a:t> Peer-to-peer platforms allowing individuals to send money to each other directly.</a:t>
            </a:r>
          </a:p>
        </p:txBody>
      </p:sp>
    </p:spTree>
    <p:extLst>
      <p:ext uri="{BB962C8B-B14F-4D97-AF65-F5344CB8AC3E}">
        <p14:creationId xmlns:p14="http://schemas.microsoft.com/office/powerpoint/2010/main" val="90310093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515698" y="1805233"/>
            <a:ext cx="10772900" cy="4847493"/>
          </a:xfrm>
        </p:spPr>
        <p:txBody>
          <a:bodyPr>
            <a:normAutofit lnSpcReduction="10000"/>
          </a:bodyPr>
          <a:lstStyle/>
          <a:p>
            <a:pPr marL="0" indent="0">
              <a:lnSpc>
                <a:spcPct val="150000"/>
              </a:lnSpc>
              <a:buNone/>
            </a:pPr>
            <a:r>
              <a:rPr lang="en-US" sz="2800" b="1" i="0" dirty="0">
                <a:solidFill>
                  <a:srgbClr val="203E5F"/>
                </a:solidFill>
                <a:effectLst/>
                <a:latin typeface="Söhne"/>
              </a:rPr>
              <a:t>Investments &amp; Savings:</a:t>
            </a:r>
            <a:endParaRPr lang="en-US" sz="2800" b="0" i="0" dirty="0">
              <a:solidFill>
                <a:srgbClr val="203E5F"/>
              </a:solidFill>
              <a:effectLst/>
              <a:latin typeface="Söhne"/>
            </a:endParaRPr>
          </a:p>
          <a:p>
            <a:pPr lvl="1" indent="0">
              <a:lnSpc>
                <a:spcPct val="150000"/>
              </a:lnSpc>
              <a:buNone/>
            </a:pPr>
            <a:r>
              <a:rPr lang="en-US" sz="2800" b="1" i="0" dirty="0">
                <a:solidFill>
                  <a:srgbClr val="203E5F"/>
                </a:solidFill>
                <a:effectLst/>
                <a:latin typeface="Söhne"/>
              </a:rPr>
              <a:t>Robo-Advisors</a:t>
            </a:r>
            <a:r>
              <a:rPr lang="en-US" sz="2400" b="1" i="0" dirty="0">
                <a:solidFill>
                  <a:srgbClr val="203E5F"/>
                </a:solidFill>
                <a:effectLst/>
                <a:latin typeface="Söhne"/>
              </a:rPr>
              <a:t>:</a:t>
            </a:r>
            <a:r>
              <a:rPr lang="en-US" sz="2400" b="0" i="0" dirty="0">
                <a:solidFill>
                  <a:srgbClr val="203E5F"/>
                </a:solidFill>
                <a:effectLst/>
                <a:latin typeface="Söhne"/>
              </a:rPr>
              <a:t> Automated platforms that provide investment advice based on algorithms without human intervention.</a:t>
            </a:r>
          </a:p>
          <a:p>
            <a:pPr lvl="1" indent="0">
              <a:lnSpc>
                <a:spcPct val="150000"/>
              </a:lnSpc>
              <a:buNone/>
            </a:pPr>
            <a:r>
              <a:rPr lang="en-US" sz="2800" b="1" i="0" dirty="0">
                <a:solidFill>
                  <a:srgbClr val="203E5F"/>
                </a:solidFill>
                <a:effectLst/>
                <a:latin typeface="Söhne"/>
              </a:rPr>
              <a:t>Digital Trading Platforms</a:t>
            </a:r>
            <a:r>
              <a:rPr lang="en-US" sz="2400" b="1" i="0" dirty="0">
                <a:solidFill>
                  <a:srgbClr val="203E5F"/>
                </a:solidFill>
                <a:effectLst/>
                <a:latin typeface="Söhne"/>
              </a:rPr>
              <a:t>:</a:t>
            </a:r>
            <a:r>
              <a:rPr lang="en-US" sz="2400" b="0" i="0" dirty="0">
                <a:solidFill>
                  <a:srgbClr val="203E5F"/>
                </a:solidFill>
                <a:effectLst/>
                <a:latin typeface="Söhne"/>
              </a:rPr>
              <a:t> Apps or websites for trading stocks, commodities, or other financial instruments.</a:t>
            </a:r>
          </a:p>
          <a:p>
            <a:pPr lvl="1" indent="0">
              <a:lnSpc>
                <a:spcPct val="150000"/>
              </a:lnSpc>
              <a:buNone/>
            </a:pPr>
            <a:r>
              <a:rPr lang="en-US" sz="2800" b="1" i="0" dirty="0">
                <a:solidFill>
                  <a:srgbClr val="203E5F"/>
                </a:solidFill>
                <a:effectLst/>
                <a:latin typeface="Söhne"/>
              </a:rPr>
              <a:t>Cryptocurrency &amp; Blockchain</a:t>
            </a:r>
            <a:r>
              <a:rPr lang="en-US" sz="2400" b="1" i="0" dirty="0">
                <a:solidFill>
                  <a:srgbClr val="203E5F"/>
                </a:solidFill>
                <a:effectLst/>
                <a:latin typeface="Söhne"/>
              </a:rPr>
              <a:t>:</a:t>
            </a:r>
            <a:r>
              <a:rPr lang="en-US" sz="2400" b="0" i="0" dirty="0">
                <a:solidFill>
                  <a:srgbClr val="203E5F"/>
                </a:solidFill>
                <a:effectLst/>
                <a:latin typeface="Söhne"/>
              </a:rPr>
              <a:t> Digital or virtual currencies like Bitcoin that use cryptography for security, and the underlying technology known as blockchain.</a:t>
            </a:r>
          </a:p>
        </p:txBody>
      </p:sp>
      <p:sp>
        <p:nvSpPr>
          <p:cNvPr id="2" name="Title 1">
            <a:extLst>
              <a:ext uri="{FF2B5EF4-FFF2-40B4-BE49-F238E27FC236}">
                <a16:creationId xmlns:a16="http://schemas.microsoft.com/office/drawing/2014/main" id="{D09AAB0C-5D38-E5A3-2811-98F7A5ED967A}"/>
              </a:ext>
            </a:extLst>
          </p:cNvPr>
          <p:cNvSpPr>
            <a:spLocks noGrp="1"/>
          </p:cNvSpPr>
          <p:nvPr>
            <p:ph type="title"/>
          </p:nvPr>
        </p:nvSpPr>
        <p:spPr>
          <a:xfrm>
            <a:off x="515698" y="810794"/>
            <a:ext cx="7820758" cy="950449"/>
          </a:xfrm>
        </p:spPr>
        <p:txBody>
          <a:bodyPr anchor="t">
            <a:normAutofit/>
          </a:bodyPr>
          <a:lstStyle/>
          <a:p>
            <a:r>
              <a:rPr lang="en-US" sz="5400" dirty="0">
                <a:effectLst>
                  <a:outerShdw blurRad="38100" dist="38100" dir="2700000" algn="tl">
                    <a:srgbClr val="000000">
                      <a:alpha val="43137"/>
                    </a:srgbClr>
                  </a:outerShdw>
                </a:effectLst>
              </a:rPr>
              <a:t>Key Aspects of FinTech:</a:t>
            </a:r>
          </a:p>
        </p:txBody>
      </p:sp>
    </p:spTree>
    <p:extLst>
      <p:ext uri="{BB962C8B-B14F-4D97-AF65-F5344CB8AC3E}">
        <p14:creationId xmlns:p14="http://schemas.microsoft.com/office/powerpoint/2010/main" val="19290351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1465986" y="2117504"/>
            <a:ext cx="8413305" cy="3976925"/>
          </a:xfrm>
        </p:spPr>
        <p:txBody>
          <a:bodyPr>
            <a:normAutofit/>
          </a:bodyPr>
          <a:lstStyle/>
          <a:p>
            <a:pPr marL="0" indent="0">
              <a:buNone/>
            </a:pPr>
            <a:r>
              <a:rPr lang="en-US" sz="3200" b="1" i="0" dirty="0">
                <a:solidFill>
                  <a:srgbClr val="203E5F"/>
                </a:solidFill>
                <a:effectLst/>
              </a:rPr>
              <a:t>Lending:</a:t>
            </a:r>
            <a:endParaRPr lang="en-US" sz="3200" b="0" i="0" dirty="0">
              <a:solidFill>
                <a:srgbClr val="203E5F"/>
              </a:solidFill>
              <a:effectLst/>
            </a:endParaRPr>
          </a:p>
          <a:p>
            <a:pPr lvl="1" indent="0">
              <a:lnSpc>
                <a:spcPct val="125000"/>
              </a:lnSpc>
              <a:spcBef>
                <a:spcPts val="1200"/>
              </a:spcBef>
              <a:spcAft>
                <a:spcPts val="600"/>
              </a:spcAft>
              <a:buNone/>
            </a:pPr>
            <a:r>
              <a:rPr lang="en-US" sz="2800" b="1" i="0" dirty="0">
                <a:solidFill>
                  <a:srgbClr val="203E5F"/>
                </a:solidFill>
                <a:effectLst/>
              </a:rPr>
              <a:t>P2P Lending</a:t>
            </a:r>
            <a:r>
              <a:rPr lang="en-US" sz="2400" b="1" i="0" dirty="0">
                <a:solidFill>
                  <a:srgbClr val="203E5F"/>
                </a:solidFill>
                <a:effectLst/>
              </a:rPr>
              <a:t>:</a:t>
            </a:r>
            <a:r>
              <a:rPr lang="en-US" sz="2400" b="0" i="0" dirty="0">
                <a:solidFill>
                  <a:srgbClr val="203E5F"/>
                </a:solidFill>
                <a:effectLst/>
              </a:rPr>
              <a:t> Online platforms where individuals can either borrow or lend to their peers, bypassing traditional banks.</a:t>
            </a:r>
          </a:p>
          <a:p>
            <a:pPr lvl="1" indent="0">
              <a:lnSpc>
                <a:spcPct val="125000"/>
              </a:lnSpc>
              <a:spcBef>
                <a:spcPts val="1200"/>
              </a:spcBef>
              <a:spcAft>
                <a:spcPts val="600"/>
              </a:spcAft>
              <a:buNone/>
            </a:pPr>
            <a:r>
              <a:rPr lang="en-US" sz="2800" b="1" i="0" dirty="0">
                <a:solidFill>
                  <a:srgbClr val="203E5F"/>
                </a:solidFill>
                <a:effectLst/>
              </a:rPr>
              <a:t>Crowdfunding</a:t>
            </a:r>
            <a:r>
              <a:rPr lang="en-US" sz="2400" b="1" i="0" dirty="0">
                <a:solidFill>
                  <a:srgbClr val="203E5F"/>
                </a:solidFill>
                <a:effectLst/>
              </a:rPr>
              <a:t>:</a:t>
            </a:r>
            <a:r>
              <a:rPr lang="en-US" sz="2400" b="0" i="0" dirty="0">
                <a:solidFill>
                  <a:srgbClr val="203E5F"/>
                </a:solidFill>
                <a:effectLst/>
              </a:rPr>
              <a:t> Platforms where entrepreneurs can raise small amounts of money from a large number of people.</a:t>
            </a:r>
          </a:p>
        </p:txBody>
      </p:sp>
      <p:sp>
        <p:nvSpPr>
          <p:cNvPr id="9" name="TextBox 8">
            <a:extLst>
              <a:ext uri="{FF2B5EF4-FFF2-40B4-BE49-F238E27FC236}">
                <a16:creationId xmlns:a16="http://schemas.microsoft.com/office/drawing/2014/main" id="{843C3F2E-4C3F-FA48-4B42-8FEC643C7E5F}"/>
              </a:ext>
            </a:extLst>
          </p:cNvPr>
          <p:cNvSpPr txBox="1"/>
          <p:nvPr/>
        </p:nvSpPr>
        <p:spPr>
          <a:xfrm>
            <a:off x="630417" y="673173"/>
            <a:ext cx="6548093" cy="830997"/>
          </a:xfrm>
          <a:prstGeom prst="rect">
            <a:avLst/>
          </a:prstGeom>
          <a:noFill/>
        </p:spPr>
        <p:txBody>
          <a:bodyPr wrap="square">
            <a:spAutoFit/>
          </a:bodyPr>
          <a:lstStyle/>
          <a:p>
            <a:r>
              <a:rPr lang="en-US" sz="4800" b="1" dirty="0">
                <a:solidFill>
                  <a:srgbClr val="203E5F"/>
                </a:solidFill>
              </a:rPr>
              <a:t>Key Aspects of FinTech:</a:t>
            </a:r>
          </a:p>
        </p:txBody>
      </p:sp>
    </p:spTree>
    <p:extLst>
      <p:ext uri="{BB962C8B-B14F-4D97-AF65-F5344CB8AC3E}">
        <p14:creationId xmlns:p14="http://schemas.microsoft.com/office/powerpoint/2010/main" val="6359338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889934" y="891073"/>
            <a:ext cx="5951088" cy="945508"/>
          </a:xfrm>
        </p:spPr>
        <p:txBody>
          <a:bodyPr anchor="t">
            <a:normAutofit/>
          </a:bodyPr>
          <a:lstStyle/>
          <a:p>
            <a:r>
              <a:rPr lang="en-US" sz="4400" dirty="0">
                <a:effectLst>
                  <a:outerShdw blurRad="38100" dist="38100" dir="2700000" algn="tl">
                    <a:srgbClr val="000000">
                      <a:alpha val="43137"/>
                    </a:srgbClr>
                  </a:outerShdw>
                </a:effectLst>
              </a:rPr>
              <a:t>Key Aspects of FinTech:</a:t>
            </a: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770221" y="1998482"/>
            <a:ext cx="9622829" cy="3968445"/>
          </a:xfrm>
        </p:spPr>
        <p:txBody>
          <a:bodyPr>
            <a:normAutofit/>
          </a:bodyPr>
          <a:lstStyle/>
          <a:p>
            <a:pPr marL="0" indent="0">
              <a:lnSpc>
                <a:spcPct val="150000"/>
              </a:lnSpc>
              <a:buNone/>
            </a:pPr>
            <a:r>
              <a:rPr lang="en-US" sz="2800" b="1" i="0" dirty="0">
                <a:solidFill>
                  <a:srgbClr val="203E5F"/>
                </a:solidFill>
                <a:effectLst/>
              </a:rPr>
              <a:t>Insurance (</a:t>
            </a:r>
            <a:r>
              <a:rPr lang="en-US" sz="2800" b="1" i="0" dirty="0" err="1">
                <a:solidFill>
                  <a:srgbClr val="203E5F"/>
                </a:solidFill>
                <a:effectLst/>
              </a:rPr>
              <a:t>InsurTech</a:t>
            </a:r>
            <a:r>
              <a:rPr lang="en-US" sz="2800" b="1" i="0" dirty="0">
                <a:solidFill>
                  <a:srgbClr val="203E5F"/>
                </a:solidFill>
                <a:effectLst/>
              </a:rPr>
              <a:t>):</a:t>
            </a:r>
            <a:endParaRPr lang="en-US" sz="2800" b="0" i="0" dirty="0">
              <a:solidFill>
                <a:srgbClr val="203E5F"/>
              </a:solidFill>
              <a:effectLst/>
            </a:endParaRPr>
          </a:p>
          <a:p>
            <a:pPr lvl="1" indent="0">
              <a:lnSpc>
                <a:spcPct val="150000"/>
              </a:lnSpc>
              <a:spcBef>
                <a:spcPts val="1200"/>
              </a:spcBef>
              <a:spcAft>
                <a:spcPts val="600"/>
              </a:spcAft>
              <a:buNone/>
            </a:pPr>
            <a:r>
              <a:rPr lang="en-US" sz="2800" b="1" i="0" dirty="0">
                <a:solidFill>
                  <a:srgbClr val="203E5F"/>
                </a:solidFill>
                <a:effectLst/>
              </a:rPr>
              <a:t>Telematics</a:t>
            </a:r>
            <a:r>
              <a:rPr lang="en-US" sz="2400" b="1" i="0" dirty="0">
                <a:solidFill>
                  <a:srgbClr val="203E5F"/>
                </a:solidFill>
                <a:effectLst/>
              </a:rPr>
              <a:t>:</a:t>
            </a:r>
            <a:r>
              <a:rPr lang="en-US" sz="2400" b="0" i="0" dirty="0">
                <a:solidFill>
                  <a:srgbClr val="203E5F"/>
                </a:solidFill>
                <a:effectLst/>
              </a:rPr>
              <a:t> Using IoT and data analytics in car insurance to charge based on actual driving patterns.</a:t>
            </a:r>
          </a:p>
          <a:p>
            <a:pPr lvl="1" indent="0">
              <a:lnSpc>
                <a:spcPct val="150000"/>
              </a:lnSpc>
              <a:spcBef>
                <a:spcPts val="1200"/>
              </a:spcBef>
              <a:spcAft>
                <a:spcPts val="600"/>
              </a:spcAft>
              <a:buNone/>
            </a:pPr>
            <a:r>
              <a:rPr lang="en-US" sz="2800" b="1" i="0" dirty="0">
                <a:solidFill>
                  <a:srgbClr val="203E5F"/>
                </a:solidFill>
                <a:effectLst/>
              </a:rPr>
              <a:t>Digital Insurance Platforms</a:t>
            </a:r>
            <a:r>
              <a:rPr lang="en-US" sz="2400" b="1" i="0" dirty="0">
                <a:solidFill>
                  <a:srgbClr val="203E5F"/>
                </a:solidFill>
                <a:effectLst/>
              </a:rPr>
              <a:t>:</a:t>
            </a:r>
            <a:r>
              <a:rPr lang="en-US" sz="2400" b="0" i="0" dirty="0">
                <a:solidFill>
                  <a:srgbClr val="203E5F"/>
                </a:solidFill>
                <a:effectLst/>
              </a:rPr>
              <a:t> Online platforms or apps offering insurance products and claims processing.</a:t>
            </a:r>
          </a:p>
        </p:txBody>
      </p:sp>
    </p:spTree>
    <p:extLst>
      <p:ext uri="{BB962C8B-B14F-4D97-AF65-F5344CB8AC3E}">
        <p14:creationId xmlns:p14="http://schemas.microsoft.com/office/powerpoint/2010/main" val="12580190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693989" y="865880"/>
            <a:ext cx="7308549" cy="940795"/>
          </a:xfrm>
        </p:spPr>
        <p:txBody>
          <a:bodyPr anchor="t">
            <a:normAutofit/>
          </a:bodyPr>
          <a:lstStyle/>
          <a:p>
            <a:r>
              <a:rPr lang="en-US" sz="4800" dirty="0">
                <a:effectLst>
                  <a:outerShdw blurRad="38100" dist="38100" dir="2700000" algn="tl">
                    <a:srgbClr val="000000">
                      <a:alpha val="43137"/>
                    </a:srgbClr>
                  </a:outerShdw>
                </a:effectLst>
              </a:rPr>
              <a:t>Key Aspects of FinTech:</a:t>
            </a: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890832" y="1863994"/>
            <a:ext cx="9271263" cy="3589412"/>
          </a:xfrm>
        </p:spPr>
        <p:txBody>
          <a:bodyPr>
            <a:normAutofit/>
          </a:bodyPr>
          <a:lstStyle/>
          <a:p>
            <a:pPr marL="0" indent="0">
              <a:lnSpc>
                <a:spcPct val="125000"/>
              </a:lnSpc>
              <a:spcBef>
                <a:spcPts val="1200"/>
              </a:spcBef>
              <a:spcAft>
                <a:spcPts val="600"/>
              </a:spcAft>
              <a:buNone/>
            </a:pPr>
            <a:r>
              <a:rPr lang="en-US" sz="2800" b="1" i="0" dirty="0" err="1">
                <a:solidFill>
                  <a:srgbClr val="203E5F"/>
                </a:solidFill>
                <a:effectLst/>
              </a:rPr>
              <a:t>RegTech</a:t>
            </a:r>
            <a:r>
              <a:rPr lang="en-US" sz="2800" b="1" i="0" dirty="0">
                <a:solidFill>
                  <a:srgbClr val="203E5F"/>
                </a:solidFill>
                <a:effectLst/>
              </a:rPr>
              <a:t>:</a:t>
            </a:r>
            <a:endParaRPr lang="en-US" sz="2800" b="0" i="0" dirty="0">
              <a:solidFill>
                <a:srgbClr val="203E5F"/>
              </a:solidFill>
              <a:effectLst/>
            </a:endParaRPr>
          </a:p>
          <a:p>
            <a:pPr lvl="1" indent="0">
              <a:lnSpc>
                <a:spcPct val="125000"/>
              </a:lnSpc>
              <a:spcBef>
                <a:spcPts val="1200"/>
              </a:spcBef>
              <a:spcAft>
                <a:spcPts val="600"/>
              </a:spcAft>
              <a:buNone/>
            </a:pPr>
            <a:r>
              <a:rPr lang="en-US" sz="2800" b="1" i="0" dirty="0">
                <a:solidFill>
                  <a:srgbClr val="203E5F"/>
                </a:solidFill>
                <a:effectLst/>
              </a:rPr>
              <a:t>Regulatory Compliance:</a:t>
            </a:r>
            <a:r>
              <a:rPr lang="en-US" sz="2800" b="0" i="0" dirty="0">
                <a:solidFill>
                  <a:srgbClr val="203E5F"/>
                </a:solidFill>
                <a:effectLst/>
              </a:rPr>
              <a:t> </a:t>
            </a:r>
            <a:r>
              <a:rPr lang="en-US" sz="2400" b="0" i="0" dirty="0">
                <a:solidFill>
                  <a:srgbClr val="203E5F"/>
                </a:solidFill>
                <a:effectLst/>
              </a:rPr>
              <a:t>Technologies to help financial service providers meet financial compliance rules.</a:t>
            </a:r>
          </a:p>
          <a:p>
            <a:pPr lvl="1" indent="0">
              <a:lnSpc>
                <a:spcPct val="125000"/>
              </a:lnSpc>
              <a:spcBef>
                <a:spcPts val="1200"/>
              </a:spcBef>
              <a:spcAft>
                <a:spcPts val="600"/>
              </a:spcAft>
              <a:buNone/>
            </a:pPr>
            <a:r>
              <a:rPr lang="en-US" sz="2800" b="1" i="0" dirty="0">
                <a:solidFill>
                  <a:srgbClr val="203E5F"/>
                </a:solidFill>
                <a:effectLst/>
              </a:rPr>
              <a:t>Anti-Money Laundering (AML) &amp; Know Your Customer (KYC) Solutions:</a:t>
            </a:r>
            <a:r>
              <a:rPr lang="en-US" sz="2800" b="0" i="0" dirty="0">
                <a:solidFill>
                  <a:srgbClr val="203E5F"/>
                </a:solidFill>
                <a:effectLst/>
              </a:rPr>
              <a:t> </a:t>
            </a:r>
            <a:r>
              <a:rPr lang="en-US" sz="2400" b="0" i="0" dirty="0">
                <a:solidFill>
                  <a:srgbClr val="203E5F"/>
                </a:solidFill>
                <a:effectLst/>
              </a:rPr>
              <a:t>Digital tools to prevent financial crimes</a:t>
            </a:r>
            <a:r>
              <a:rPr lang="en-US" sz="2800" b="0" i="0" dirty="0">
                <a:solidFill>
                  <a:srgbClr val="203E5F"/>
                </a:solidFill>
                <a:effectLst/>
              </a:rPr>
              <a:t>.</a:t>
            </a:r>
          </a:p>
        </p:txBody>
      </p:sp>
    </p:spTree>
    <p:extLst>
      <p:ext uri="{BB962C8B-B14F-4D97-AF65-F5344CB8AC3E}">
        <p14:creationId xmlns:p14="http://schemas.microsoft.com/office/powerpoint/2010/main" val="15099057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789735" y="867504"/>
            <a:ext cx="6631757" cy="983216"/>
          </a:xfrm>
        </p:spPr>
        <p:txBody>
          <a:bodyPr anchor="t">
            <a:normAutofit/>
          </a:bodyPr>
          <a:lstStyle/>
          <a:p>
            <a:r>
              <a:rPr lang="en-US" sz="4400" dirty="0">
                <a:effectLst>
                  <a:outerShdw blurRad="38100" dist="38100" dir="2700000" algn="tl">
                    <a:srgbClr val="000000">
                      <a:alpha val="43137"/>
                    </a:srgbClr>
                  </a:outerShdw>
                </a:effectLst>
              </a:rPr>
              <a:t>Key Aspects of FinTech:</a:t>
            </a: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1093509" y="1843256"/>
            <a:ext cx="9554065" cy="4466104"/>
          </a:xfrm>
        </p:spPr>
        <p:txBody>
          <a:bodyPr>
            <a:normAutofit/>
          </a:bodyPr>
          <a:lstStyle/>
          <a:p>
            <a:pPr marL="0" indent="0">
              <a:lnSpc>
                <a:spcPct val="114000"/>
              </a:lnSpc>
              <a:buNone/>
            </a:pPr>
            <a:r>
              <a:rPr lang="en-US" sz="2800" b="1" i="0" dirty="0">
                <a:solidFill>
                  <a:srgbClr val="203E5F"/>
                </a:solidFill>
                <a:effectLst/>
              </a:rPr>
              <a:t>Financial Health:</a:t>
            </a:r>
            <a:endParaRPr lang="en-US" sz="2800" b="0" i="0" dirty="0">
              <a:solidFill>
                <a:srgbClr val="203E5F"/>
              </a:solidFill>
              <a:effectLst/>
            </a:endParaRPr>
          </a:p>
          <a:p>
            <a:pPr lvl="1" indent="0">
              <a:lnSpc>
                <a:spcPct val="114000"/>
              </a:lnSpc>
              <a:buNone/>
            </a:pPr>
            <a:r>
              <a:rPr lang="en-US" sz="2800" b="1" i="0" dirty="0">
                <a:solidFill>
                  <a:srgbClr val="203E5F"/>
                </a:solidFill>
                <a:effectLst/>
              </a:rPr>
              <a:t>Personal Financial Management:</a:t>
            </a:r>
            <a:r>
              <a:rPr lang="en-US" sz="2800" b="0" i="0" dirty="0">
                <a:solidFill>
                  <a:srgbClr val="203E5F"/>
                </a:solidFill>
                <a:effectLst/>
              </a:rPr>
              <a:t> </a:t>
            </a:r>
            <a:r>
              <a:rPr lang="en-US" sz="2400" b="0" i="0" dirty="0">
                <a:solidFill>
                  <a:srgbClr val="203E5F"/>
                </a:solidFill>
                <a:effectLst/>
                <a:latin typeface="Söhne"/>
              </a:rPr>
              <a:t>The state of one's personal monetary affairs, and the ability to manage short-term obligations while ensuring long-term financial security. It encompasses income, spending, saving, and investment habits, as well as understanding and use of financial tools.</a:t>
            </a:r>
            <a:endParaRPr lang="en-US" sz="2400" b="0" i="0" dirty="0">
              <a:solidFill>
                <a:srgbClr val="203E5F"/>
              </a:solidFill>
              <a:effectLst/>
            </a:endParaRPr>
          </a:p>
          <a:p>
            <a:pPr lvl="1" indent="0">
              <a:lnSpc>
                <a:spcPct val="114000"/>
              </a:lnSpc>
              <a:buNone/>
            </a:pPr>
            <a:r>
              <a:rPr lang="en-US" sz="2800" b="1" i="0" dirty="0">
                <a:solidFill>
                  <a:srgbClr val="203E5F"/>
                </a:solidFill>
                <a:effectLst/>
                <a:latin typeface="Söhne"/>
              </a:rPr>
              <a:t>Personal Financial Management (PFM):</a:t>
            </a:r>
            <a:r>
              <a:rPr lang="en-US" sz="2800" b="0" i="0" dirty="0">
                <a:solidFill>
                  <a:srgbClr val="203E5F"/>
                </a:solidFill>
                <a:effectLst/>
                <a:latin typeface="Söhne"/>
              </a:rPr>
              <a:t> </a:t>
            </a:r>
            <a:r>
              <a:rPr lang="en-US" sz="2400" b="0" i="0" dirty="0">
                <a:solidFill>
                  <a:srgbClr val="203E5F"/>
                </a:solidFill>
                <a:effectLst/>
                <a:latin typeface="Söhne"/>
              </a:rPr>
              <a:t>A set of tools or platforms, usually digital, designed to help individuals monitor, manage, and optimize their financial affairs.</a:t>
            </a:r>
            <a:endParaRPr lang="en-US" sz="2400" b="0" i="0" dirty="0">
              <a:solidFill>
                <a:srgbClr val="203E5F"/>
              </a:solidFill>
              <a:effectLst/>
            </a:endParaRPr>
          </a:p>
        </p:txBody>
      </p:sp>
    </p:spTree>
    <p:extLst>
      <p:ext uri="{BB962C8B-B14F-4D97-AF65-F5344CB8AC3E}">
        <p14:creationId xmlns:p14="http://schemas.microsoft.com/office/powerpoint/2010/main" val="272123224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AAB0C-5D38-E5A3-2811-98F7A5ED967A}"/>
              </a:ext>
            </a:extLst>
          </p:cNvPr>
          <p:cNvSpPr>
            <a:spLocks noGrp="1"/>
          </p:cNvSpPr>
          <p:nvPr>
            <p:ph type="title"/>
          </p:nvPr>
        </p:nvSpPr>
        <p:spPr>
          <a:xfrm>
            <a:off x="1957264" y="684830"/>
            <a:ext cx="5882326" cy="950449"/>
          </a:xfrm>
        </p:spPr>
        <p:txBody>
          <a:bodyPr anchor="t">
            <a:normAutofit/>
          </a:bodyPr>
          <a:lstStyle/>
          <a:p>
            <a:pPr marL="0" indent="0">
              <a:lnSpc>
                <a:spcPct val="110000"/>
              </a:lnSpc>
              <a:buNone/>
            </a:pPr>
            <a:r>
              <a:rPr lang="en-US" sz="4800" b="1" i="0" dirty="0">
                <a:effectLst>
                  <a:outerShdw blurRad="38100" dist="38100" dir="2700000" algn="tl">
                    <a:srgbClr val="000000">
                      <a:alpha val="43137"/>
                    </a:srgbClr>
                  </a:outerShdw>
                </a:effectLst>
              </a:rPr>
              <a:t>Future Outlook</a:t>
            </a:r>
            <a:endParaRPr lang="en-US" sz="4800" b="0" i="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1005892" y="2016701"/>
            <a:ext cx="9274038" cy="4534928"/>
          </a:xfrm>
        </p:spPr>
        <p:txBody>
          <a:bodyPr>
            <a:normAutofit/>
          </a:bodyPr>
          <a:lstStyle/>
          <a:p>
            <a:pPr>
              <a:lnSpc>
                <a:spcPct val="130000"/>
              </a:lnSpc>
              <a:spcBef>
                <a:spcPts val="1200"/>
              </a:spcBef>
              <a:spcAft>
                <a:spcPts val="600"/>
              </a:spcAft>
              <a:buFont typeface="Arial" panose="020B0604020202020204" pitchFamily="34" charset="0"/>
              <a:buChar char="•"/>
            </a:pPr>
            <a:r>
              <a:rPr lang="en-US" sz="2400" b="0" i="0" dirty="0">
                <a:solidFill>
                  <a:srgbClr val="203E5F"/>
                </a:solidFill>
                <a:effectLst/>
              </a:rPr>
              <a:t>The continuous integration of AI, big data, and other emerging technologies suggests the FinTech sector will keep evolving.</a:t>
            </a:r>
          </a:p>
          <a:p>
            <a:pPr>
              <a:lnSpc>
                <a:spcPct val="130000"/>
              </a:lnSpc>
              <a:spcBef>
                <a:spcPts val="1200"/>
              </a:spcBef>
              <a:spcAft>
                <a:spcPts val="600"/>
              </a:spcAft>
              <a:buFont typeface="Arial" panose="020B0604020202020204" pitchFamily="34" charset="0"/>
              <a:buChar char="•"/>
            </a:pPr>
            <a:r>
              <a:rPr lang="en-US" sz="2400" b="0" i="0" dirty="0">
                <a:solidFill>
                  <a:srgbClr val="203E5F"/>
                </a:solidFill>
                <a:effectLst/>
              </a:rPr>
              <a:t>Collaboration between traditional financial institutions and FinTech startups can lead to hybrid models, combining the best of both worlds.</a:t>
            </a:r>
          </a:p>
          <a:p>
            <a:pPr>
              <a:lnSpc>
                <a:spcPct val="130000"/>
              </a:lnSpc>
              <a:spcBef>
                <a:spcPts val="1200"/>
              </a:spcBef>
              <a:spcAft>
                <a:spcPts val="600"/>
              </a:spcAft>
              <a:buFont typeface="Arial" panose="020B0604020202020204" pitchFamily="34" charset="0"/>
              <a:buChar char="•"/>
            </a:pPr>
            <a:r>
              <a:rPr lang="en-US" sz="2400" b="0" i="0" dirty="0">
                <a:solidFill>
                  <a:srgbClr val="203E5F"/>
                </a:solidFill>
                <a:effectLst/>
              </a:rPr>
              <a:t>In essence, FinTech represents the future of the financial industry, leveraging technology to make financial transactions more efficient, accessible, and often more affordable for the end-user.</a:t>
            </a:r>
          </a:p>
        </p:txBody>
      </p:sp>
    </p:spTree>
    <p:extLst>
      <p:ext uri="{BB962C8B-B14F-4D97-AF65-F5344CB8AC3E}">
        <p14:creationId xmlns:p14="http://schemas.microsoft.com/office/powerpoint/2010/main" val="35299227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739187" y="732830"/>
            <a:ext cx="7609451" cy="809318"/>
          </a:xfrm>
        </p:spPr>
        <p:txBody>
          <a:bodyPr anchor="t">
            <a:normAutofit/>
          </a:bodyPr>
          <a:lstStyle/>
          <a:p>
            <a:pPr algn="l"/>
            <a:r>
              <a:rPr lang="en-US" sz="4400" b="1" i="0" dirty="0">
                <a:effectLst/>
                <a:latin typeface="Cabin-semi-bold"/>
              </a:rPr>
              <a:t>Fintech in the Digital Economy</a:t>
            </a:r>
            <a:endParaRPr lang="en-US" sz="44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398619" y="1696075"/>
            <a:ext cx="11039151" cy="4846847"/>
          </a:xfrm>
        </p:spPr>
        <p:txBody>
          <a:bodyPr>
            <a:normAutofit lnSpcReduction="10000"/>
          </a:bodyPr>
          <a:lstStyle/>
          <a:p>
            <a:pPr algn="l">
              <a:lnSpc>
                <a:spcPct val="114000"/>
              </a:lnSpc>
              <a:buFont typeface="+mj-lt"/>
              <a:buAutoNum type="arabicPeriod"/>
            </a:pPr>
            <a:r>
              <a:rPr lang="en-US" sz="3000" b="1" i="0" dirty="0">
                <a:solidFill>
                  <a:srgbClr val="203E5F"/>
                </a:solidFill>
                <a:effectLst/>
                <a:latin typeface="Söhne"/>
              </a:rPr>
              <a:t>Digital Banking:</a:t>
            </a:r>
            <a:endParaRPr lang="en-US" sz="3000" b="0" i="0" dirty="0">
              <a:solidFill>
                <a:srgbClr val="203E5F"/>
              </a:solidFill>
              <a:effectLst/>
              <a:latin typeface="Söhne"/>
            </a:endParaRPr>
          </a:p>
          <a:p>
            <a:pPr marL="742950" lvl="1" indent="-285750" algn="l">
              <a:lnSpc>
                <a:spcPct val="114000"/>
              </a:lnSpc>
              <a:buFont typeface="+mj-lt"/>
              <a:buAutoNum type="arabicPeriod"/>
            </a:pPr>
            <a:r>
              <a:rPr lang="en-US" sz="2600" b="1" i="0" dirty="0" err="1">
                <a:solidFill>
                  <a:srgbClr val="203E5F"/>
                </a:solidFill>
                <a:effectLst/>
                <a:latin typeface="Söhne"/>
              </a:rPr>
              <a:t>Neobanks</a:t>
            </a:r>
            <a:r>
              <a:rPr lang="en-US" sz="2400" b="1" i="0" dirty="0">
                <a:solidFill>
                  <a:srgbClr val="203E5F"/>
                </a:solidFill>
                <a:effectLst/>
                <a:latin typeface="Söhne"/>
              </a:rPr>
              <a:t>:</a:t>
            </a:r>
            <a:r>
              <a:rPr lang="en-US" sz="2400" b="0" i="0" dirty="0">
                <a:solidFill>
                  <a:srgbClr val="203E5F"/>
                </a:solidFill>
                <a:effectLst/>
                <a:latin typeface="Söhne"/>
              </a:rPr>
              <a:t> These are digital-only banks without physical branches. Examples include </a:t>
            </a:r>
            <a:r>
              <a:rPr lang="en-US" sz="2400" b="0" i="0" dirty="0" err="1">
                <a:solidFill>
                  <a:srgbClr val="203E5F"/>
                </a:solidFill>
                <a:effectLst/>
                <a:latin typeface="Söhne"/>
              </a:rPr>
              <a:t>Monzo</a:t>
            </a:r>
            <a:r>
              <a:rPr lang="en-US" sz="2400" b="0" i="0" dirty="0">
                <a:solidFill>
                  <a:srgbClr val="203E5F"/>
                </a:solidFill>
                <a:effectLst/>
                <a:latin typeface="Söhne"/>
              </a:rPr>
              <a:t>, </a:t>
            </a:r>
            <a:r>
              <a:rPr lang="en-US" sz="2400" b="0" i="0" dirty="0" err="1">
                <a:solidFill>
                  <a:srgbClr val="203E5F"/>
                </a:solidFill>
                <a:effectLst/>
                <a:latin typeface="Söhne"/>
              </a:rPr>
              <a:t>Revolut</a:t>
            </a:r>
            <a:r>
              <a:rPr lang="en-US" sz="2400" b="0" i="0" dirty="0">
                <a:solidFill>
                  <a:srgbClr val="203E5F"/>
                </a:solidFill>
                <a:effectLst/>
                <a:latin typeface="Söhne"/>
              </a:rPr>
              <a:t>, and Chime.</a:t>
            </a:r>
          </a:p>
          <a:p>
            <a:pPr marL="742950" lvl="1" indent="-285750" algn="l">
              <a:lnSpc>
                <a:spcPct val="114000"/>
              </a:lnSpc>
              <a:buFont typeface="+mj-lt"/>
              <a:buAutoNum type="arabicPeriod"/>
            </a:pPr>
            <a:r>
              <a:rPr lang="en-US" sz="2600" b="1" i="0" dirty="0">
                <a:solidFill>
                  <a:srgbClr val="203E5F"/>
                </a:solidFill>
                <a:effectLst/>
                <a:latin typeface="Söhne"/>
              </a:rPr>
              <a:t>Banking Platforms</a:t>
            </a:r>
            <a:r>
              <a:rPr lang="en-US" sz="2400" b="1" i="0" dirty="0">
                <a:solidFill>
                  <a:srgbClr val="203E5F"/>
                </a:solidFill>
                <a:effectLst/>
                <a:latin typeface="Söhne"/>
              </a:rPr>
              <a:t>:</a:t>
            </a:r>
            <a:r>
              <a:rPr lang="en-US" sz="2400" b="0" i="0" dirty="0">
                <a:solidFill>
                  <a:srgbClr val="203E5F"/>
                </a:solidFill>
                <a:effectLst/>
                <a:latin typeface="Söhne"/>
              </a:rPr>
              <a:t> Traditional banks now offer comprehensive online platforms and apps, enabling users to perform almost all banking functions remotely.</a:t>
            </a:r>
          </a:p>
          <a:p>
            <a:pPr algn="l">
              <a:lnSpc>
                <a:spcPct val="114000"/>
              </a:lnSpc>
              <a:buFont typeface="+mj-lt"/>
              <a:buAutoNum type="arabicPeriod"/>
            </a:pPr>
            <a:r>
              <a:rPr lang="en-US" sz="2800" b="1" i="0" dirty="0">
                <a:solidFill>
                  <a:srgbClr val="203E5F"/>
                </a:solidFill>
                <a:effectLst/>
                <a:latin typeface="Söhne"/>
              </a:rPr>
              <a:t>Payments and Transfers:</a:t>
            </a:r>
            <a:endParaRPr lang="en-US" sz="2800" b="0" i="0" dirty="0">
              <a:solidFill>
                <a:srgbClr val="203E5F"/>
              </a:solidFill>
              <a:effectLst/>
              <a:latin typeface="Söhne"/>
            </a:endParaRPr>
          </a:p>
          <a:p>
            <a:pPr marL="742950" lvl="1" indent="-285750" algn="l">
              <a:lnSpc>
                <a:spcPct val="114000"/>
              </a:lnSpc>
              <a:buFont typeface="+mj-lt"/>
              <a:buAutoNum type="arabicPeriod"/>
            </a:pPr>
            <a:r>
              <a:rPr lang="en-US" sz="2600" b="1" i="0" dirty="0">
                <a:solidFill>
                  <a:srgbClr val="203E5F"/>
                </a:solidFill>
                <a:effectLst/>
                <a:latin typeface="Söhne"/>
              </a:rPr>
              <a:t>Mobile Wallets</a:t>
            </a:r>
            <a:r>
              <a:rPr lang="en-US" sz="2400" b="1" i="0" dirty="0">
                <a:solidFill>
                  <a:srgbClr val="203E5F"/>
                </a:solidFill>
                <a:effectLst/>
                <a:latin typeface="Söhne"/>
              </a:rPr>
              <a:t>:</a:t>
            </a:r>
            <a:r>
              <a:rPr lang="en-US" sz="2400" b="0" i="0" dirty="0">
                <a:solidFill>
                  <a:srgbClr val="203E5F"/>
                </a:solidFill>
                <a:effectLst/>
                <a:latin typeface="Söhne"/>
              </a:rPr>
              <a:t> Platforms like Apple Pay, Google Wallet, and Samsung Pay allow users to store card details and make contactless payments.</a:t>
            </a:r>
          </a:p>
          <a:p>
            <a:pPr marL="742950" lvl="1" indent="-285750" algn="l">
              <a:lnSpc>
                <a:spcPct val="114000"/>
              </a:lnSpc>
              <a:buFont typeface="+mj-lt"/>
              <a:buAutoNum type="arabicPeriod"/>
            </a:pPr>
            <a:r>
              <a:rPr lang="en-US" sz="2600" b="1" i="0" dirty="0">
                <a:solidFill>
                  <a:srgbClr val="203E5F"/>
                </a:solidFill>
                <a:effectLst/>
                <a:latin typeface="Söhne"/>
              </a:rPr>
              <a:t>Cross-border Transfers</a:t>
            </a:r>
            <a:r>
              <a:rPr lang="en-US" sz="2400" b="1" i="0" dirty="0">
                <a:solidFill>
                  <a:srgbClr val="203E5F"/>
                </a:solidFill>
                <a:effectLst/>
                <a:latin typeface="Söhne"/>
              </a:rPr>
              <a:t>:</a:t>
            </a:r>
            <a:r>
              <a:rPr lang="en-US" sz="2400" b="0" i="0" dirty="0">
                <a:solidFill>
                  <a:srgbClr val="203E5F"/>
                </a:solidFill>
                <a:effectLst/>
                <a:latin typeface="Söhne"/>
              </a:rPr>
              <a:t> Companies like TransferWise (now Wise) and </a:t>
            </a:r>
            <a:r>
              <a:rPr lang="en-US" sz="2400" b="0" i="0" dirty="0" err="1">
                <a:solidFill>
                  <a:srgbClr val="203E5F"/>
                </a:solidFill>
                <a:effectLst/>
                <a:latin typeface="Söhne"/>
              </a:rPr>
              <a:t>Remitly</a:t>
            </a:r>
            <a:r>
              <a:rPr lang="en-US" sz="2400" b="0" i="0" dirty="0">
                <a:solidFill>
                  <a:srgbClr val="203E5F"/>
                </a:solidFill>
                <a:effectLst/>
                <a:latin typeface="Söhne"/>
              </a:rPr>
              <a:t> offer international money transfers at lower fees than traditional banks.</a:t>
            </a:r>
          </a:p>
        </p:txBody>
      </p:sp>
    </p:spTree>
    <p:extLst>
      <p:ext uri="{BB962C8B-B14F-4D97-AF65-F5344CB8AC3E}">
        <p14:creationId xmlns:p14="http://schemas.microsoft.com/office/powerpoint/2010/main" val="250990478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398619" y="648854"/>
            <a:ext cx="7326647" cy="828171"/>
          </a:xfrm>
        </p:spPr>
        <p:txBody>
          <a:bodyPr anchor="t">
            <a:normAutofit/>
          </a:bodyPr>
          <a:lstStyle/>
          <a:p>
            <a:pPr algn="l"/>
            <a:r>
              <a:rPr lang="en-US" sz="4400" b="1" i="0" dirty="0">
                <a:effectLst/>
                <a:latin typeface="Cabin-semi-bold"/>
              </a:rPr>
              <a:t>Summary</a:t>
            </a:r>
            <a:endParaRPr lang="en-US" sz="44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E7848417-8491-474F-FB21-9B3D57ACA969}"/>
              </a:ext>
            </a:extLst>
          </p:cNvPr>
          <p:cNvSpPr>
            <a:spLocks noGrp="1"/>
          </p:cNvSpPr>
          <p:nvPr>
            <p:ph idx="4294967295"/>
          </p:nvPr>
        </p:nvSpPr>
        <p:spPr>
          <a:xfrm>
            <a:off x="398619" y="1703971"/>
            <a:ext cx="11039151" cy="4466104"/>
          </a:xfrm>
        </p:spPr>
        <p:txBody>
          <a:bodyPr>
            <a:normAutofit lnSpcReduction="10000"/>
          </a:bodyPr>
          <a:lstStyle/>
          <a:p>
            <a:pPr algn="l">
              <a:lnSpc>
                <a:spcPct val="114000"/>
              </a:lnSpc>
              <a:buFont typeface="Arial" panose="020B0604020202020204" pitchFamily="34" charset="0"/>
              <a:buChar char="•"/>
            </a:pPr>
            <a:r>
              <a:rPr lang="en-US" sz="2400" b="0" i="0" dirty="0">
                <a:solidFill>
                  <a:srgbClr val="203E5F"/>
                </a:solidFill>
                <a:effectLst/>
                <a:latin typeface="Söhne"/>
              </a:rPr>
              <a:t>Explored the core definition and growth dynamics of the digital economy.</a:t>
            </a:r>
          </a:p>
          <a:p>
            <a:pPr algn="l">
              <a:lnSpc>
                <a:spcPct val="114000"/>
              </a:lnSpc>
              <a:buFont typeface="Arial" panose="020B0604020202020204" pitchFamily="34" charset="0"/>
              <a:buChar char="•"/>
            </a:pPr>
            <a:r>
              <a:rPr lang="en-US" sz="2400" b="0" i="0" dirty="0">
                <a:solidFill>
                  <a:srgbClr val="203E5F"/>
                </a:solidFill>
                <a:effectLst/>
                <a:latin typeface="Söhne"/>
              </a:rPr>
              <a:t>Traced historical milestones, from industrial revolutions to modern advancements.</a:t>
            </a:r>
          </a:p>
          <a:p>
            <a:pPr algn="l">
              <a:lnSpc>
                <a:spcPct val="114000"/>
              </a:lnSpc>
              <a:buFont typeface="Arial" panose="020B0604020202020204" pitchFamily="34" charset="0"/>
              <a:buChar char="•"/>
            </a:pPr>
            <a:r>
              <a:rPr lang="en-US" sz="2400" b="0" i="0" dirty="0">
                <a:solidFill>
                  <a:srgbClr val="203E5F"/>
                </a:solidFill>
                <a:effectLst/>
                <a:latin typeface="Söhne"/>
              </a:rPr>
              <a:t>Delved into the pivotal role of Moore's Law in tech progression.</a:t>
            </a:r>
          </a:p>
          <a:p>
            <a:pPr algn="l">
              <a:lnSpc>
                <a:spcPct val="114000"/>
              </a:lnSpc>
              <a:buFont typeface="Arial" panose="020B0604020202020204" pitchFamily="34" charset="0"/>
              <a:buChar char="•"/>
            </a:pPr>
            <a:r>
              <a:rPr lang="en-US" sz="2400" b="0" i="0" dirty="0">
                <a:solidFill>
                  <a:srgbClr val="203E5F"/>
                </a:solidFill>
                <a:effectLst/>
                <a:latin typeface="Söhne"/>
              </a:rPr>
              <a:t>Examined key technologies like blockchain and AI, and their broader impacts.</a:t>
            </a:r>
          </a:p>
          <a:p>
            <a:pPr algn="l">
              <a:lnSpc>
                <a:spcPct val="114000"/>
              </a:lnSpc>
              <a:buFont typeface="Arial" panose="020B0604020202020204" pitchFamily="34" charset="0"/>
              <a:buChar char="•"/>
            </a:pPr>
            <a:r>
              <a:rPr lang="en-US" sz="2400" b="0" i="0" dirty="0">
                <a:solidFill>
                  <a:srgbClr val="203E5F"/>
                </a:solidFill>
                <a:effectLst/>
                <a:latin typeface="Söhne"/>
              </a:rPr>
              <a:t>Understood the evolution of sectors, notably in advertising and finance, through digital lenses.</a:t>
            </a:r>
          </a:p>
          <a:p>
            <a:pPr algn="l">
              <a:lnSpc>
                <a:spcPct val="114000"/>
              </a:lnSpc>
              <a:buFont typeface="Arial" panose="020B0604020202020204" pitchFamily="34" charset="0"/>
              <a:buChar char="•"/>
            </a:pPr>
            <a:r>
              <a:rPr lang="en-US" sz="2400" b="0" i="0" dirty="0">
                <a:solidFill>
                  <a:srgbClr val="203E5F"/>
                </a:solidFill>
                <a:effectLst/>
                <a:latin typeface="Söhne"/>
              </a:rPr>
              <a:t>Highlighted the crucial interplay between big data and AI learning.</a:t>
            </a:r>
          </a:p>
          <a:p>
            <a:pPr algn="l">
              <a:lnSpc>
                <a:spcPct val="114000"/>
              </a:lnSpc>
              <a:buFont typeface="Arial" panose="020B0604020202020204" pitchFamily="34" charset="0"/>
              <a:buChar char="•"/>
            </a:pPr>
            <a:r>
              <a:rPr lang="en-US" sz="2400" b="0" i="0" dirty="0">
                <a:solidFill>
                  <a:srgbClr val="203E5F"/>
                </a:solidFill>
                <a:effectLst/>
                <a:latin typeface="Söhne"/>
              </a:rPr>
              <a:t>Touched upon the transformative influence and potential of FinTech in our economic structure.</a:t>
            </a:r>
          </a:p>
        </p:txBody>
      </p:sp>
    </p:spTree>
    <p:extLst>
      <p:ext uri="{BB962C8B-B14F-4D97-AF65-F5344CB8AC3E}">
        <p14:creationId xmlns:p14="http://schemas.microsoft.com/office/powerpoint/2010/main" val="220883006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848417-8491-474F-FB21-9B3D57ACA969}"/>
              </a:ext>
            </a:extLst>
          </p:cNvPr>
          <p:cNvSpPr>
            <a:spLocks noGrp="1"/>
          </p:cNvSpPr>
          <p:nvPr>
            <p:ph idx="1"/>
          </p:nvPr>
        </p:nvSpPr>
        <p:spPr>
          <a:xfrm>
            <a:off x="4948238" y="1514475"/>
            <a:ext cx="6772707" cy="4832537"/>
          </a:xfrm>
        </p:spPr>
        <p:txBody>
          <a:bodyPr>
            <a:normAutofit/>
          </a:bodyPr>
          <a:lstStyle/>
          <a:p>
            <a:pPr marL="457200" indent="-457200">
              <a:lnSpc>
                <a:spcPct val="110000"/>
              </a:lnSpc>
              <a:spcBef>
                <a:spcPts val="1200"/>
              </a:spcBef>
              <a:spcAft>
                <a:spcPts val="600"/>
              </a:spcAft>
              <a:buFont typeface="+mj-lt"/>
              <a:buAutoNum type="arabicPeriod"/>
            </a:pPr>
            <a:r>
              <a:rPr lang="en-US" sz="2400" b="1" kern="100" dirty="0"/>
              <a:t>E</a:t>
            </a:r>
            <a:r>
              <a:rPr lang="en-US" sz="2400" b="1" kern="100" dirty="0">
                <a:effectLst/>
              </a:rPr>
              <a:t>xplain the difference between a narrow definition and a broad definition of the digital economy.</a:t>
            </a:r>
          </a:p>
          <a:p>
            <a:pPr marL="457200" indent="-457200">
              <a:lnSpc>
                <a:spcPct val="110000"/>
              </a:lnSpc>
              <a:spcBef>
                <a:spcPts val="1200"/>
              </a:spcBef>
              <a:spcAft>
                <a:spcPts val="600"/>
              </a:spcAft>
              <a:buFont typeface="+mj-lt"/>
              <a:buAutoNum type="arabicPeriod"/>
            </a:pPr>
            <a:r>
              <a:rPr lang="en-US" sz="2400" b="1" kern="100" dirty="0">
                <a:effectLst/>
              </a:rPr>
              <a:t>Explain the impact of the 4th Industrial Revolution on how we live and work, focusing on its key features.</a:t>
            </a:r>
          </a:p>
          <a:p>
            <a:pPr marL="457200" indent="-457200">
              <a:lnSpc>
                <a:spcPct val="110000"/>
              </a:lnSpc>
              <a:spcBef>
                <a:spcPts val="1200"/>
              </a:spcBef>
              <a:spcAft>
                <a:spcPts val="600"/>
              </a:spcAft>
              <a:buFont typeface="+mj-lt"/>
              <a:buAutoNum type="arabicPeriod"/>
            </a:pPr>
            <a:r>
              <a:rPr lang="en-US" sz="2400" b="1" kern="100" dirty="0">
                <a:effectLst/>
              </a:rPr>
              <a:t>Explain the role of Artificial Intelligence (AI) in the digital economy and how it influences business processes and user experiences.</a:t>
            </a:r>
          </a:p>
          <a:p>
            <a:pPr marL="457200" indent="-457200">
              <a:lnSpc>
                <a:spcPct val="110000"/>
              </a:lnSpc>
              <a:spcBef>
                <a:spcPts val="1200"/>
              </a:spcBef>
              <a:spcAft>
                <a:spcPts val="600"/>
              </a:spcAft>
              <a:buFont typeface="+mj-lt"/>
              <a:buAutoNum type="arabicPeriod"/>
            </a:pPr>
            <a:r>
              <a:rPr lang="en-US" sz="2400" b="1" kern="100" dirty="0">
                <a:effectLst/>
              </a:rPr>
              <a:t>Discuss four benefits associated with FinTech.</a:t>
            </a:r>
          </a:p>
        </p:txBody>
      </p:sp>
      <p:pic>
        <p:nvPicPr>
          <p:cNvPr id="9" name="Picture 8" descr="Digital financial graph">
            <a:extLst>
              <a:ext uri="{FF2B5EF4-FFF2-40B4-BE49-F238E27FC236}">
                <a16:creationId xmlns:a16="http://schemas.microsoft.com/office/drawing/2014/main" id="{78D9CA40-487A-E9C7-66E5-1256D8820537}"/>
              </a:ext>
            </a:extLst>
          </p:cNvPr>
          <p:cNvPicPr>
            <a:picLocks noChangeAspect="1"/>
          </p:cNvPicPr>
          <p:nvPr/>
        </p:nvPicPr>
        <p:blipFill rotWithShape="1">
          <a:blip r:embed="rId2"/>
          <a:srcRect l="26628" r="17121" b="-2"/>
          <a:stretch/>
        </p:blipFill>
        <p:spPr>
          <a:xfrm>
            <a:off x="971550" y="2971147"/>
            <a:ext cx="3494314" cy="3494314"/>
          </a:xfrm>
          <a:custGeom>
            <a:avLst/>
            <a:gdLst/>
            <a:ahLst/>
            <a:cxnLst/>
            <a:rect l="l" t="t" r="r" b="b"/>
            <a:pathLst>
              <a:path w="5244168" h="5244168">
                <a:moveTo>
                  <a:pt x="2622084" y="0"/>
                </a:moveTo>
                <a:cubicBezTo>
                  <a:pt x="4070221" y="0"/>
                  <a:pt x="5244168" y="1173947"/>
                  <a:pt x="5244168" y="2622084"/>
                </a:cubicBezTo>
                <a:cubicBezTo>
                  <a:pt x="5244168" y="4070221"/>
                  <a:pt x="4070221" y="5244168"/>
                  <a:pt x="2622084" y="5244168"/>
                </a:cubicBezTo>
                <a:cubicBezTo>
                  <a:pt x="1173947" y="5244168"/>
                  <a:pt x="0" y="4070221"/>
                  <a:pt x="0" y="2622084"/>
                </a:cubicBezTo>
                <a:cubicBezTo>
                  <a:pt x="0" y="1173947"/>
                  <a:pt x="1173947" y="0"/>
                  <a:pt x="2622084" y="0"/>
                </a:cubicBezTo>
                <a:close/>
              </a:path>
            </a:pathLst>
          </a:custGeom>
          <a:noFill/>
        </p:spPr>
      </p:pic>
      <p:sp>
        <p:nvSpPr>
          <p:cNvPr id="13"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lnSpc>
                <a:spcPct val="90000"/>
              </a:lnSpc>
              <a:spcAft>
                <a:spcPts val="600"/>
              </a:spcAft>
            </a:pPr>
            <a:fld id="{36EEDDE2-D916-4F9A-9650-DB1D30A8FDDC}" type="datetime1">
              <a:rPr lang="en-US" smtClean="0">
                <a:solidFill>
                  <a:srgbClr val="203E5F"/>
                </a:solidFill>
              </a:rPr>
              <a:pPr>
                <a:lnSpc>
                  <a:spcPct val="90000"/>
                </a:lnSpc>
                <a:spcAft>
                  <a:spcPts val="600"/>
                </a:spcAft>
              </a:pPr>
              <a:t>1/25/2026</a:t>
            </a:fld>
            <a:endParaRPr lang="en-US" dirty="0">
              <a:solidFill>
                <a:srgbClr val="203E5F"/>
              </a:solidFill>
            </a:endParaRPr>
          </a:p>
        </p:txBody>
      </p:sp>
      <p:sp>
        <p:nvSpPr>
          <p:cNvPr id="17"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lnSpc>
                <a:spcPct val="90000"/>
              </a:lnSpc>
              <a:spcAft>
                <a:spcPts val="600"/>
              </a:spcAft>
            </a:pPr>
            <a:fld id="{6F391B04-159E-4284-919C-20BE23D169A4}" type="slidenum">
              <a:rPr lang="en-US" smtClean="0">
                <a:solidFill>
                  <a:srgbClr val="203E5F"/>
                </a:solidFill>
                <a:effectLst>
                  <a:outerShdw blurRad="38100" dist="38100" dir="2700000" algn="tl">
                    <a:srgbClr val="000000">
                      <a:alpha val="43137"/>
                    </a:srgbClr>
                  </a:outerShdw>
                </a:effectLst>
              </a:rPr>
              <a:pPr>
                <a:lnSpc>
                  <a:spcPct val="90000"/>
                </a:lnSpc>
                <a:spcAft>
                  <a:spcPts val="600"/>
                </a:spcAft>
              </a:pPr>
              <a:t>44</a:t>
            </a:fld>
            <a:endParaRPr lang="en-US">
              <a:solidFill>
                <a:srgbClr val="203E5F"/>
              </a:solidFill>
              <a:effectLst>
                <a:outerShdw blurRad="38100" dist="38100" dir="2700000" algn="tl">
                  <a:srgbClr val="000000">
                    <a:alpha val="43137"/>
                  </a:srgbClr>
                </a:outerShdw>
              </a:effectLst>
            </a:endParaRPr>
          </a:p>
        </p:txBody>
      </p:sp>
      <p:sp>
        <p:nvSpPr>
          <p:cNvPr id="7" name="Title 1">
            <a:extLst>
              <a:ext uri="{FF2B5EF4-FFF2-40B4-BE49-F238E27FC236}">
                <a16:creationId xmlns:a16="http://schemas.microsoft.com/office/drawing/2014/main" id="{1BA7AB58-88B9-57F5-2CAD-D186BCE8A54A}"/>
              </a:ext>
            </a:extLst>
          </p:cNvPr>
          <p:cNvSpPr>
            <a:spLocks noGrp="1"/>
          </p:cNvSpPr>
          <p:nvPr>
            <p:ph type="title"/>
          </p:nvPr>
        </p:nvSpPr>
        <p:spPr>
          <a:xfrm>
            <a:off x="828952" y="1650248"/>
            <a:ext cx="4066898" cy="1159210"/>
          </a:xfrm>
        </p:spPr>
        <p:txBody>
          <a:bodyPr anchor="b">
            <a:normAutofit/>
          </a:bodyPr>
          <a:lstStyle/>
          <a:p>
            <a:r>
              <a:rPr lang="en-US" sz="4400" dirty="0">
                <a:solidFill>
                  <a:srgbClr val="203E5F"/>
                </a:solidFill>
                <a:effectLst>
                  <a:outerShdw blurRad="38100" dist="38100" dir="2700000" algn="tl">
                    <a:srgbClr val="000000">
                      <a:alpha val="43137"/>
                    </a:srgbClr>
                  </a:outerShdw>
                </a:effectLst>
              </a:rPr>
              <a:t>For Discussion:</a:t>
            </a:r>
          </a:p>
        </p:txBody>
      </p:sp>
    </p:spTree>
    <p:extLst>
      <p:ext uri="{BB962C8B-B14F-4D97-AF65-F5344CB8AC3E}">
        <p14:creationId xmlns:p14="http://schemas.microsoft.com/office/powerpoint/2010/main" val="113968544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Date Placeholder 9">
            <a:extLst>
              <a:ext uri="{FF2B5EF4-FFF2-40B4-BE49-F238E27FC236}">
                <a16:creationId xmlns:a16="http://schemas.microsoft.com/office/drawing/2014/main" id="{DCB82115-2368-6E44-41EB-ABCC2B8FB932}"/>
              </a:ext>
            </a:extLst>
          </p:cNvPr>
          <p:cNvSpPr>
            <a:spLocks noGrp="1"/>
          </p:cNvSpPr>
          <p:nvPr>
            <p:ph type="dt" sz="half" idx="10"/>
          </p:nvPr>
        </p:nvSpPr>
        <p:spPr>
          <a:xfrm>
            <a:off x="137160" y="6453002"/>
            <a:ext cx="3494314" cy="365125"/>
          </a:xfrm>
        </p:spPr>
        <p:txBody>
          <a:bodyPr>
            <a:normAutofit/>
          </a:bodyPr>
          <a:lstStyle/>
          <a:p>
            <a:pPr>
              <a:lnSpc>
                <a:spcPct val="90000"/>
              </a:lnSpc>
              <a:spcAft>
                <a:spcPts val="600"/>
              </a:spcAft>
            </a:pPr>
            <a:fld id="{36EEDDE2-D916-4F9A-9650-DB1D30A8FDDC}" type="datetime1">
              <a:rPr lang="en-US" smtClean="0">
                <a:solidFill>
                  <a:srgbClr val="203E5F"/>
                </a:solidFill>
              </a:rPr>
              <a:pPr>
                <a:lnSpc>
                  <a:spcPct val="90000"/>
                </a:lnSpc>
                <a:spcAft>
                  <a:spcPts val="600"/>
                </a:spcAft>
              </a:pPr>
              <a:t>1/25/2026</a:t>
            </a:fld>
            <a:endParaRPr lang="en-US" dirty="0">
              <a:solidFill>
                <a:srgbClr val="203E5F"/>
              </a:solidFill>
            </a:endParaRPr>
          </a:p>
        </p:txBody>
      </p:sp>
      <p:sp>
        <p:nvSpPr>
          <p:cNvPr id="17" name="Slide Number Placeholder 11">
            <a:extLst>
              <a:ext uri="{FF2B5EF4-FFF2-40B4-BE49-F238E27FC236}">
                <a16:creationId xmlns:a16="http://schemas.microsoft.com/office/drawing/2014/main" id="{8298AED6-FDA1-2358-192E-99EEAF6A8CB8}"/>
              </a:ext>
            </a:extLst>
          </p:cNvPr>
          <p:cNvSpPr>
            <a:spLocks noGrp="1"/>
          </p:cNvSpPr>
          <p:nvPr>
            <p:ph type="sldNum" sz="quarter" idx="12"/>
          </p:nvPr>
        </p:nvSpPr>
        <p:spPr>
          <a:xfrm>
            <a:off x="11632162" y="6453002"/>
            <a:ext cx="429207" cy="365125"/>
          </a:xfrm>
        </p:spPr>
        <p:txBody>
          <a:bodyPr>
            <a:normAutofit/>
          </a:bodyPr>
          <a:lstStyle/>
          <a:p>
            <a:pPr>
              <a:lnSpc>
                <a:spcPct val="90000"/>
              </a:lnSpc>
              <a:spcAft>
                <a:spcPts val="600"/>
              </a:spcAft>
            </a:pPr>
            <a:fld id="{6F391B04-159E-4284-919C-20BE23D169A4}" type="slidenum">
              <a:rPr lang="en-US" smtClean="0">
                <a:solidFill>
                  <a:srgbClr val="203E5F"/>
                </a:solidFill>
                <a:effectLst>
                  <a:outerShdw blurRad="38100" dist="38100" dir="2700000" algn="tl">
                    <a:srgbClr val="000000">
                      <a:alpha val="43137"/>
                    </a:srgbClr>
                  </a:outerShdw>
                </a:effectLst>
              </a:rPr>
              <a:pPr>
                <a:lnSpc>
                  <a:spcPct val="90000"/>
                </a:lnSpc>
                <a:spcAft>
                  <a:spcPts val="600"/>
                </a:spcAft>
              </a:pPr>
              <a:t>45</a:t>
            </a:fld>
            <a:endParaRPr lang="en-US">
              <a:solidFill>
                <a:srgbClr val="203E5F"/>
              </a:solidFill>
              <a:effectLst>
                <a:outerShdw blurRad="38100" dist="38100" dir="2700000" algn="tl">
                  <a:srgbClr val="000000">
                    <a:alpha val="43137"/>
                  </a:srgbClr>
                </a:outerShdw>
              </a:effectLst>
            </a:endParaRPr>
          </a:p>
        </p:txBody>
      </p:sp>
      <p:sp>
        <p:nvSpPr>
          <p:cNvPr id="10" name="Rectangle 9">
            <a:extLst>
              <a:ext uri="{FF2B5EF4-FFF2-40B4-BE49-F238E27FC236}">
                <a16:creationId xmlns:a16="http://schemas.microsoft.com/office/drawing/2014/main" id="{EFCC340E-4CD6-1F2F-42B6-BE4BABE58595}"/>
              </a:ext>
            </a:extLst>
          </p:cNvPr>
          <p:cNvSpPr/>
          <p:nvPr/>
        </p:nvSpPr>
        <p:spPr>
          <a:xfrm>
            <a:off x="1468709" y="1526062"/>
            <a:ext cx="9473666" cy="4142390"/>
          </a:xfrm>
          <a:prstGeom prst="rect">
            <a:avLst/>
          </a:prstGeom>
          <a:blipFill dpi="0" rotWithShape="1">
            <a:blip r:embed="rId2"/>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0568005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dcmitype/"/>
    <ds:schemaRef ds:uri="http://purl.org/dc/terms/"/>
    <ds:schemaRef ds:uri="http://www.w3.org/XML/1998/namespace"/>
    <ds:schemaRef ds:uri="http://purl.org/dc/elements/1.1/"/>
    <ds:schemaRef ds:uri="http://schemas.microsoft.com/office/infopath/2007/PartnerControls"/>
    <ds:schemaRef ds:uri="http://schemas.microsoft.com/office/2006/documentManagement/types"/>
    <ds:schemaRef ds:uri="688354b5-287c-4cda-825e-1d7935aea40e"/>
    <ds:schemaRef ds:uri="http://schemas.openxmlformats.org/package/2006/metadata/core-properties"/>
    <ds:schemaRef ds:uri="aca13214-df29-4e3c-a050-857c0bf7bd8e"/>
    <ds:schemaRef ds:uri="http://schemas.microsoft.com/office/2006/metadata/properties"/>
  </ds:schemaRefs>
</ds:datastoreItem>
</file>

<file path=customXml/itemProps2.xml><?xml version="1.0" encoding="utf-8"?>
<ds:datastoreItem xmlns:ds="http://schemas.openxmlformats.org/officeDocument/2006/customXml" ds:itemID="{FDA4E603-1AB0-4DA0-90F9-5259171D2F93}"/>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143</TotalTime>
  <Words>3531</Words>
  <Application>Microsoft Office PowerPoint</Application>
  <PresentationFormat>Widescreen</PresentationFormat>
  <Paragraphs>308</Paragraphs>
  <Slides>45</Slides>
  <Notes>38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Alexandria</vt:lpstr>
      <vt:lpstr>Arial</vt:lpstr>
      <vt:lpstr>Cabin-semi-bold</vt:lpstr>
      <vt:lpstr>Calibri</vt:lpstr>
      <vt:lpstr>Calibri Light</vt:lpstr>
      <vt:lpstr>Neue Haas Grotesk Text Pro (Body)</vt:lpstr>
      <vt:lpstr>Söhne</vt:lpstr>
      <vt:lpstr>Times New Roman</vt:lpstr>
      <vt:lpstr>Office Theme</vt:lpstr>
      <vt:lpstr>PowerPoint Presentation</vt:lpstr>
      <vt:lpstr>PowerPoint Presentation</vt:lpstr>
      <vt:lpstr>Objectives</vt:lpstr>
      <vt:lpstr>Introduction to Digital Economy</vt:lpstr>
      <vt:lpstr>Digital Economy Growth</vt:lpstr>
      <vt:lpstr>Digital Economy Growth</vt:lpstr>
      <vt:lpstr>Digital Economy Definition</vt:lpstr>
      <vt:lpstr>World's Most Recognized Brands</vt:lpstr>
      <vt:lpstr>Notable Achievements</vt:lpstr>
      <vt:lpstr>1st, 2nd, 3rd Industrial Revolutions:</vt:lpstr>
      <vt:lpstr>Moore's Law</vt:lpstr>
      <vt:lpstr>The 4th Industrial Revolution</vt:lpstr>
      <vt:lpstr>Digital Economy Foundation</vt:lpstr>
      <vt:lpstr>Comparing 1910 and 2010 Economies</vt:lpstr>
      <vt:lpstr>Transformation of Advertising</vt:lpstr>
      <vt:lpstr>Blockchain Technology</vt:lpstr>
      <vt:lpstr>Beyond Internet - Digital Currency</vt:lpstr>
      <vt:lpstr>Introduction to Artificial Intelligence (AI)</vt:lpstr>
      <vt:lpstr>Integration of AI in Various Industries:</vt:lpstr>
      <vt:lpstr>Capabilities of AI</vt:lpstr>
      <vt:lpstr>Capabilities of AI</vt:lpstr>
      <vt:lpstr>AI Components: 1- Hardware</vt:lpstr>
      <vt:lpstr>AI Components: 2- Software</vt:lpstr>
      <vt:lpstr>AI Components: 3- Big Data</vt:lpstr>
      <vt:lpstr>Role of Big Data in AI Learning:</vt:lpstr>
      <vt:lpstr>Industry 4.0</vt:lpstr>
      <vt:lpstr>Digital Technologies in Manufacturing:</vt:lpstr>
      <vt:lpstr>Digital Technologies in Manufacturing:</vt:lpstr>
      <vt:lpstr>Digital Technologies in Manufacturing:</vt:lpstr>
      <vt:lpstr>Data in Industry 4.0</vt:lpstr>
      <vt:lpstr>Decision-making with Data:</vt:lpstr>
      <vt:lpstr>FinTech</vt:lpstr>
      <vt:lpstr>FinTech Benefits:</vt:lpstr>
      <vt:lpstr>FinTech Barriers:</vt:lpstr>
      <vt:lpstr>Key Aspects of FinTech:</vt:lpstr>
      <vt:lpstr>Key Aspects of FinTech:</vt:lpstr>
      <vt:lpstr>PowerPoint Presentation</vt:lpstr>
      <vt:lpstr>Key Aspects of FinTech:</vt:lpstr>
      <vt:lpstr>Key Aspects of FinTech:</vt:lpstr>
      <vt:lpstr>Key Aspects of FinTech:</vt:lpstr>
      <vt:lpstr>Future Outlook</vt:lpstr>
      <vt:lpstr>Fintech in the Digital Economy</vt:lpstr>
      <vt:lpstr>Summary</vt:lpstr>
      <vt:lpstr>For Discussion: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Abdalla (DBN)</cp:lastModifiedBy>
  <cp:revision>15</cp:revision>
  <dcterms:created xsi:type="dcterms:W3CDTF">2023-04-29T09:08:00Z</dcterms:created>
  <dcterms:modified xsi:type="dcterms:W3CDTF">2026-01-25T13:53:53Z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