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3"/>
  </p:notesMasterIdLst>
  <p:sldIdLst>
    <p:sldId id="480" r:id="rId5"/>
    <p:sldId id="641" r:id="rId6"/>
    <p:sldId id="595" r:id="rId7"/>
    <p:sldId id="596" r:id="rId8"/>
    <p:sldId id="597" r:id="rId9"/>
    <p:sldId id="598" r:id="rId10"/>
    <p:sldId id="599" r:id="rId11"/>
    <p:sldId id="600" r:id="rId12"/>
    <p:sldId id="601" r:id="rId13"/>
    <p:sldId id="602" r:id="rId14"/>
    <p:sldId id="603" r:id="rId15"/>
    <p:sldId id="604" r:id="rId16"/>
    <p:sldId id="605" r:id="rId17"/>
    <p:sldId id="606" r:id="rId18"/>
    <p:sldId id="607" r:id="rId19"/>
    <p:sldId id="608" r:id="rId20"/>
    <p:sldId id="609" r:id="rId21"/>
    <p:sldId id="610" r:id="rId22"/>
    <p:sldId id="611" r:id="rId23"/>
    <p:sldId id="612" r:id="rId24"/>
    <p:sldId id="613" r:id="rId25"/>
    <p:sldId id="614" r:id="rId26"/>
    <p:sldId id="615" r:id="rId27"/>
    <p:sldId id="616" r:id="rId28"/>
    <p:sldId id="617" r:id="rId29"/>
    <p:sldId id="618" r:id="rId30"/>
    <p:sldId id="619" r:id="rId31"/>
    <p:sldId id="620" r:id="rId32"/>
    <p:sldId id="621" r:id="rId33"/>
    <p:sldId id="622" r:id="rId34"/>
    <p:sldId id="623" r:id="rId35"/>
    <p:sldId id="624" r:id="rId36"/>
    <p:sldId id="625" r:id="rId37"/>
    <p:sldId id="626" r:id="rId38"/>
    <p:sldId id="627" r:id="rId39"/>
    <p:sldId id="628" r:id="rId40"/>
    <p:sldId id="629" r:id="rId41"/>
    <p:sldId id="630" r:id="rId42"/>
    <p:sldId id="640" r:id="rId43"/>
    <p:sldId id="642" r:id="rId44"/>
    <p:sldId id="643" r:id="rId45"/>
    <p:sldId id="647" r:id="rId46"/>
    <p:sldId id="644" r:id="rId47"/>
    <p:sldId id="645" r:id="rId48"/>
    <p:sldId id="646" r:id="rId49"/>
    <p:sldId id="648" r:id="rId50"/>
    <p:sldId id="593"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41"/>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40"/>
            <p14:sldId id="642"/>
            <p14:sldId id="643"/>
            <p14:sldId id="647"/>
            <p14:sldId id="644"/>
            <p14:sldId id="645"/>
            <p14:sldId id="646"/>
            <p14:sldId id="648"/>
            <p14:sldId id="59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6756" autoAdjust="0"/>
    <p:restoredTop sz="93738" autoAdjust="0"/>
  </p:normalViewPr>
  <p:slideViewPr>
    <p:cSldViewPr snapToGrid="0">
      <p:cViewPr>
        <p:scale>
          <a:sx n="73" d="100"/>
          <a:sy n="73" d="100"/>
        </p:scale>
        <p:origin x="-71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4/16/2026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extLst>
      <p:ext uri="{BB962C8B-B14F-4D97-AF65-F5344CB8AC3E}">
        <p14:creationId xmlns:p14="http://schemas.microsoft.com/office/powerpoint/2010/main" val="703222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128992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6172054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148517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0847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977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01727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55186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126798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4/16/2026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 id="2147483669" r:id="rId16"/>
    <p:sldLayoutId id="2147483670" r:id="rId17"/>
    <p:sldLayoutId id="214748367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624975" y="4257217"/>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10</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180946" y="3111414"/>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403790" y="5324654"/>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15933"/>
    </mc:Choice>
    <mc:Fallback xmlns="">
      <p:transition spd="slow" advTm="1593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1" y="162196"/>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0" y="0"/>
            <a:ext cx="8659664" cy="5300798"/>
          </a:xfrm>
          <a:prstGeom prst="rect">
            <a:avLst/>
          </a:prstGeom>
          <a:solidFill>
            <a:srgbClr val="D8D8D8">
              <a:alpha val="49803"/>
            </a:srgbClr>
          </a:solidFill>
          <a:ln>
            <a:noFill/>
          </a:ln>
        </p:spPr>
      </p:pic>
      <p:sp>
        <p:nvSpPr>
          <p:cNvPr id="128" name="Google Shape;128;p3"/>
          <p:cNvSpPr txBox="1"/>
          <p:nvPr/>
        </p:nvSpPr>
        <p:spPr>
          <a:xfrm>
            <a:off x="522513" y="1898060"/>
            <a:ext cx="10727873" cy="830956"/>
          </a:xfrm>
          <a:prstGeom prst="rect">
            <a:avLst/>
          </a:prstGeom>
          <a:noFill/>
          <a:ln>
            <a:noFill/>
          </a:ln>
        </p:spPr>
        <p:txBody>
          <a:bodyPr spcFirstLastPara="1" wrap="square" lIns="91425" tIns="45700" rIns="91425" bIns="45700" anchor="t" anchorCtr="0">
            <a:spAutoFit/>
          </a:bodyPr>
          <a:lstStyle/>
          <a:p>
            <a:pPr algn="ctr"/>
            <a:r>
              <a:rPr lang="en-US" sz="4800" b="1" i="1" dirty="0">
                <a:solidFill>
                  <a:srgbClr val="00B0F0"/>
                </a:solidFill>
                <a:latin typeface="Alexandria ExtraBold" pitchFamily="2" charset="-78"/>
                <a:cs typeface="Alexandria ExtraBold" pitchFamily="2" charset="-78"/>
              </a:rPr>
              <a:t>Artificial Intelligence for Financial </a:t>
            </a:r>
            <a:r>
              <a:rPr lang="en-US" sz="4800" b="1" i="1" dirty="0" smtClean="0">
                <a:solidFill>
                  <a:srgbClr val="00B0F0"/>
                </a:solidFill>
                <a:latin typeface="Alexandria ExtraBold" pitchFamily="2" charset="-78"/>
                <a:cs typeface="Alexandria ExtraBold" pitchFamily="2" charset="-78"/>
              </a:rPr>
              <a:t>Technology</a:t>
            </a:r>
            <a:endParaRPr lang="en-US" sz="4800" b="1" i="1" dirty="0">
              <a:solidFill>
                <a:srgbClr val="00B0F0"/>
              </a:solidFill>
              <a:latin typeface="Alexandria ExtraBold" pitchFamily="2" charset="-78"/>
              <a:cs typeface="Alexandria ExtraBold" pitchFamily="2" charset="-78"/>
            </a:endParaRPr>
          </a:p>
        </p:txBody>
      </p:sp>
      <p:sp>
        <p:nvSpPr>
          <p:cNvPr id="129" name="Google Shape;129;p3"/>
          <p:cNvSpPr/>
          <p:nvPr/>
        </p:nvSpPr>
        <p:spPr>
          <a:xfrm>
            <a:off x="6384738" y="423226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2000" b="1" dirty="0" smtClean="0">
                <a:solidFill>
                  <a:schemeClr val="dk1"/>
                </a:solidFill>
                <a:latin typeface="Alexandria" pitchFamily="2" charset="-78"/>
                <a:ea typeface="Times New Roman"/>
                <a:cs typeface="Alexandria" pitchFamily="2" charset="-78"/>
                <a:sym typeface="Times New Roman"/>
              </a:rPr>
              <a:t>10</a:t>
            </a:r>
            <a:r>
              <a:rPr lang="en-US" sz="2000" b="1" baseline="30000" dirty="0" smtClean="0">
                <a:solidFill>
                  <a:schemeClr val="dk1"/>
                </a:solidFill>
                <a:latin typeface="Alexandria" pitchFamily="2" charset="-78"/>
                <a:ea typeface="Times New Roman"/>
                <a:cs typeface="Alexandria" pitchFamily="2" charset="-78"/>
                <a:sym typeface="Times New Roman"/>
              </a:rPr>
              <a:t>th</a:t>
            </a:r>
            <a:r>
              <a:rPr lang="en-US" sz="2000" b="1" dirty="0" smtClean="0">
                <a:solidFill>
                  <a:schemeClr val="dk1"/>
                </a:solidFill>
                <a:latin typeface="Alexandria" pitchFamily="2" charset="-78"/>
                <a:ea typeface="Times New Roman"/>
                <a:cs typeface="Alexandria" pitchFamily="2" charset="-78"/>
                <a:sym typeface="Times New Roman"/>
              </a:rPr>
              <a:t> lecture </a:t>
            </a:r>
            <a:endParaRPr sz="2000" b="1" dirty="0">
              <a:solidFill>
                <a:schemeClr val="dk1"/>
              </a:solidFill>
              <a:latin typeface="Alexandria" pitchFamily="2" charset="-78"/>
              <a:ea typeface="Times New Roman"/>
              <a:cs typeface="Alexandria" pitchFamily="2" charset="-78"/>
              <a:sym typeface="Times New Roman"/>
            </a:endParaRPr>
          </a:p>
        </p:txBody>
      </p:sp>
      <p:sp>
        <p:nvSpPr>
          <p:cNvPr id="130" name="Google Shape;130;p3"/>
          <p:cNvSpPr txBox="1"/>
          <p:nvPr/>
        </p:nvSpPr>
        <p:spPr>
          <a:xfrm>
            <a:off x="6370223" y="4802552"/>
            <a:ext cx="2894401"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dk1"/>
                </a:solidFill>
                <a:latin typeface="Alexandria" pitchFamily="2" charset="-78"/>
                <a:ea typeface="Times New Roman"/>
                <a:cs typeface="Alexandria" pitchFamily="2" charset="-78"/>
                <a:sym typeface="Times New Roman"/>
              </a:rPr>
              <a:t> </a:t>
            </a:r>
            <a:r>
              <a:rPr lang="en-US" sz="2000" dirty="0" smtClean="0">
                <a:solidFill>
                  <a:schemeClr val="dk1"/>
                </a:solidFill>
                <a:latin typeface="Alexandria" pitchFamily="2" charset="-78"/>
                <a:ea typeface="Times New Roman"/>
                <a:cs typeface="Alexandria" pitchFamily="2" charset="-78"/>
                <a:sym typeface="Times New Roman"/>
              </a:rPr>
              <a:t>FNT626</a:t>
            </a:r>
            <a:endParaRPr sz="2000" dirty="0">
              <a:solidFill>
                <a:schemeClr val="dk1"/>
              </a:solidFill>
              <a:latin typeface="Alexandria" pitchFamily="2" charset="-78"/>
              <a:ea typeface="Times New Roman"/>
              <a:cs typeface="Alexandria" pitchFamily="2" charset="-78"/>
              <a:sym typeface="Times New Roman"/>
            </a:endParaRPr>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360703" y="220993"/>
            <a:ext cx="2615397" cy="654204"/>
          </a:xfrm>
          <a:prstGeom prst="rect">
            <a:avLst/>
          </a:prstGeom>
        </p:spPr>
      </p:pic>
      <p:sp>
        <p:nvSpPr>
          <p:cNvPr id="12" name="Google Shape;131;p3"/>
          <p:cNvSpPr txBox="1"/>
          <p:nvPr/>
        </p:nvSpPr>
        <p:spPr>
          <a:xfrm>
            <a:off x="0" y="5655505"/>
            <a:ext cx="2830286" cy="646290"/>
          </a:xfrm>
          <a:prstGeom prst="rect">
            <a:avLst/>
          </a:prstGeom>
          <a:noFill/>
          <a:ln>
            <a:noFill/>
          </a:ln>
        </p:spPr>
        <p:txBody>
          <a:bodyPr spcFirstLastPara="1" wrap="square" lIns="91425" tIns="45700" rIns="91425" bIns="45700" anchor="t" anchorCtr="0">
            <a:spAutoFit/>
          </a:bodyPr>
          <a:lstStyle/>
          <a:p>
            <a:pPr algn="ctr"/>
            <a:r>
              <a:rPr lang="en-US" sz="1800" b="1" dirty="0">
                <a:solidFill>
                  <a:srgbClr val="00B0F0"/>
                </a:solidFill>
                <a:latin typeface="Alexandria" pitchFamily="2" charset="-78"/>
                <a:ea typeface="Times New Roman"/>
                <a:cs typeface="Alexandria" pitchFamily="2" charset="-78"/>
                <a:sym typeface="Times New Roman"/>
              </a:rPr>
              <a:t>Prepared By: </a:t>
            </a:r>
            <a:endParaRPr lang="en-US" sz="1800" b="1" dirty="0">
              <a:solidFill>
                <a:srgbClr val="00B0F0"/>
              </a:solidFill>
              <a:latin typeface="Alexandria" pitchFamily="2" charset="-78"/>
              <a:cs typeface="Alexandria" pitchFamily="2" charset="-78"/>
            </a:endParaRPr>
          </a:p>
          <a:p>
            <a:pPr marL="0" marR="0" lvl="0" indent="0" algn="ctr" rtl="0">
              <a:spcBef>
                <a:spcPts val="0"/>
              </a:spcBef>
              <a:spcAft>
                <a:spcPts val="0"/>
              </a:spcAft>
              <a:buNone/>
            </a:pPr>
            <a:r>
              <a:rPr lang="en-US" sz="1800" b="1" dirty="0" smtClean="0">
                <a:solidFill>
                  <a:srgbClr val="00B0F0"/>
                </a:solidFill>
                <a:latin typeface="Alexandria" pitchFamily="2" charset="-78"/>
                <a:ea typeface="Times New Roman"/>
                <a:cs typeface="Alexandria" pitchFamily="2" charset="-78"/>
                <a:sym typeface="Times New Roman"/>
              </a:rPr>
              <a:t>Dr</a:t>
            </a:r>
            <a:r>
              <a:rPr lang="en-US" sz="1800" b="1" dirty="0">
                <a:solidFill>
                  <a:srgbClr val="00B0F0"/>
                </a:solidFill>
                <a:latin typeface="Alexandria" pitchFamily="2" charset="-78"/>
                <a:ea typeface="Times New Roman"/>
                <a:cs typeface="Alexandria" pitchFamily="2" charset="-78"/>
                <a:sym typeface="Times New Roman"/>
              </a:rPr>
              <a:t>. </a:t>
            </a:r>
            <a:r>
              <a:rPr lang="en-US" sz="1800" b="1" dirty="0" err="1">
                <a:solidFill>
                  <a:srgbClr val="00B0F0"/>
                </a:solidFill>
                <a:latin typeface="Alexandria" pitchFamily="2" charset="-78"/>
                <a:ea typeface="Times New Roman"/>
                <a:cs typeface="Alexandria" pitchFamily="2" charset="-78"/>
                <a:sym typeface="Times New Roman"/>
              </a:rPr>
              <a:t>Abeir</a:t>
            </a:r>
            <a:r>
              <a:rPr lang="en-US" sz="1800" b="1" dirty="0">
                <a:solidFill>
                  <a:srgbClr val="00B0F0"/>
                </a:solidFill>
                <a:latin typeface="Alexandria" pitchFamily="2" charset="-78"/>
                <a:ea typeface="Times New Roman"/>
                <a:cs typeface="Alexandria" pitchFamily="2" charset="-78"/>
                <a:sym typeface="Times New Roman"/>
              </a:rPr>
              <a:t> Moussa</a:t>
            </a:r>
            <a:endParaRPr sz="1800" b="1" dirty="0">
              <a:solidFill>
                <a:srgbClr val="00B0F0"/>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3568910422"/>
      </p:ext>
    </p:extLst>
  </p:cSld>
  <p:clrMapOvr>
    <a:masterClrMapping/>
  </p:clrMapOvr>
  <mc:AlternateContent xmlns:mc="http://schemas.openxmlformats.org/markup-compatibility/2006" xmlns:p14="http://schemas.microsoft.com/office/powerpoint/2010/main">
    <mc:Choice Requires="p14">
      <p:transition spd="slow" p14:dur="2000" advTm="17719"/>
    </mc:Choice>
    <mc:Fallback xmlns="">
      <p:transition spd="slow" advTm="17719"/>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500899"/>
            <a:ext cx="9349921" cy="58213"/>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 12</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90202"/>
            <a:ext cx="5887457" cy="707846"/>
          </a:xfrm>
          <a:prstGeom prst="rect">
            <a:avLst/>
          </a:prstGeom>
          <a:noFill/>
          <a:ln>
            <a:noFill/>
          </a:ln>
        </p:spPr>
        <p:txBody>
          <a:bodyPr spcFirstLastPara="1" wrap="square" lIns="91425" tIns="45700" rIns="91425" bIns="45700" anchor="t" anchorCtr="0">
            <a:spAutoFit/>
          </a:bodyPr>
          <a:lstStyle/>
          <a:p>
            <a:pPr algn="ctr"/>
            <a:r>
              <a:rPr lang="en-GB" sz="2000" b="1" dirty="0">
                <a:latin typeface="Alexandria" pitchFamily="2" charset="-78"/>
                <a:cs typeface="Alexandria" pitchFamily="2" charset="-78"/>
              </a:rPr>
              <a:t>Regulating </a:t>
            </a:r>
            <a:r>
              <a:rPr lang="en-GB" sz="2000" b="1" dirty="0" smtClean="0">
                <a:latin typeface="Alexandria" pitchFamily="2" charset="-78"/>
                <a:cs typeface="Alexandria" pitchFamily="2" charset="-78"/>
              </a:rPr>
              <a:t>Artificial </a:t>
            </a:r>
            <a:r>
              <a:rPr lang="en-GB" sz="2000" b="1" dirty="0">
                <a:latin typeface="Alexandria" pitchFamily="2" charset="-78"/>
                <a:cs typeface="Alexandria" pitchFamily="2" charset="-78"/>
              </a:rPr>
              <a:t>I</a:t>
            </a:r>
            <a:r>
              <a:rPr lang="en-GB" sz="2000" b="1" dirty="0" smtClean="0">
                <a:latin typeface="Alexandria" pitchFamily="2" charset="-78"/>
                <a:cs typeface="Alexandria" pitchFamily="2" charset="-78"/>
              </a:rPr>
              <a:t>ntelligence </a:t>
            </a:r>
            <a:r>
              <a:rPr lang="en-GB" sz="2000" b="1" dirty="0">
                <a:latin typeface="Alexandria" pitchFamily="2" charset="-78"/>
                <a:cs typeface="Alexandria" pitchFamily="2" charset="-78"/>
              </a:rPr>
              <a:t>in</a:t>
            </a:r>
          </a:p>
          <a:p>
            <a:pPr algn="ctr"/>
            <a:r>
              <a:rPr lang="en-US" sz="2000" b="1" dirty="0">
                <a:latin typeface="Alexandria" pitchFamily="2" charset="-78"/>
                <a:cs typeface="Alexandria" pitchFamily="2" charset="-78"/>
              </a:rPr>
              <a:t>F</a:t>
            </a:r>
            <a:r>
              <a:rPr lang="en-US" sz="2000" b="1" dirty="0" smtClean="0">
                <a:latin typeface="Alexandria" pitchFamily="2" charset="-78"/>
                <a:cs typeface="Alexandria" pitchFamily="2" charset="-78"/>
              </a:rPr>
              <a:t>inance </a:t>
            </a:r>
            <a:r>
              <a:rPr lang="en-US" sz="2000" b="1" dirty="0">
                <a:latin typeface="Alexandria" pitchFamily="2" charset="-78"/>
                <a:cs typeface="Alexandria" pitchFamily="2" charset="-78"/>
              </a:rPr>
              <a:t>and </a:t>
            </a:r>
            <a:r>
              <a:rPr lang="en-US" sz="2000" b="1" dirty="0" smtClean="0">
                <a:latin typeface="Alexandria" pitchFamily="2" charset="-78"/>
                <a:cs typeface="Alexandria" pitchFamily="2" charset="-78"/>
              </a:rPr>
              <a:t>Other </a:t>
            </a:r>
            <a:r>
              <a:rPr lang="en-US" sz="2000" b="1" dirty="0">
                <a:latin typeface="Alexandria" pitchFamily="2" charset="-78"/>
                <a:cs typeface="Alexandria" pitchFamily="2" charset="-78"/>
              </a:rPr>
              <a:t>R</a:t>
            </a:r>
            <a:r>
              <a:rPr lang="en-US" sz="2000" b="1" dirty="0" smtClean="0">
                <a:latin typeface="Alexandria" pitchFamily="2" charset="-78"/>
                <a:cs typeface="Alexandria" pitchFamily="2" charset="-78"/>
              </a:rPr>
              <a:t>egulated </a:t>
            </a:r>
            <a:r>
              <a:rPr lang="en-US" sz="2000" b="1" dirty="0">
                <a:latin typeface="Alexandria" pitchFamily="2" charset="-78"/>
                <a:cs typeface="Alexandria" pitchFamily="2" charset="-78"/>
              </a:rPr>
              <a:t>I</a:t>
            </a:r>
            <a:r>
              <a:rPr lang="en-US" sz="2000" b="1" dirty="0" smtClean="0">
                <a:latin typeface="Alexandria" pitchFamily="2" charset="-78"/>
                <a:cs typeface="Alexandria" pitchFamily="2" charset="-78"/>
              </a:rPr>
              <a:t>ndustries</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47310552"/>
      </p:ext>
    </p:extLst>
  </p:cSld>
  <p:clrMapOvr>
    <a:masterClrMapping/>
  </p:clrMapOvr>
  <mc:AlternateContent xmlns:mc="http://schemas.openxmlformats.org/markup-compatibility/2006" xmlns:p14="http://schemas.microsoft.com/office/powerpoint/2010/main">
    <mc:Choice Requires="p14">
      <p:transition spd="slow" p14:dur="2000" advTm="37220"/>
    </mc:Choice>
    <mc:Fallback xmlns="">
      <p:transition spd="slow" advTm="37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48346"/>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656088" y="2045524"/>
            <a:ext cx="7505398" cy="4278094"/>
          </a:xfrm>
          <a:prstGeom prst="rect">
            <a:avLst/>
          </a:prstGeom>
          <a:noFill/>
        </p:spPr>
        <p:txBody>
          <a:bodyPr wrap="square" rtlCol="0">
            <a:spAutoFit/>
          </a:bodyPr>
          <a:lstStyle/>
          <a:p>
            <a:pPr lvl="0" algn="just"/>
            <a:r>
              <a:rPr lang="en-US" altLang="en-US" sz="1600" b="1" dirty="0">
                <a:solidFill>
                  <a:srgbClr val="08A3E8"/>
                </a:solidFill>
                <a:latin typeface="Alexandria" pitchFamily="2" charset="-78"/>
                <a:cs typeface="Alexandria" pitchFamily="2" charset="-78"/>
              </a:rPr>
              <a:t>Learning </a:t>
            </a:r>
            <a:r>
              <a:rPr lang="en-US" altLang="en-US" sz="1600" b="1" dirty="0" smtClean="0">
                <a:solidFill>
                  <a:srgbClr val="08A3E8"/>
                </a:solidFill>
                <a:latin typeface="Alexandria" pitchFamily="2" charset="-78"/>
                <a:cs typeface="Alexandria" pitchFamily="2" charset="-78"/>
              </a:rPr>
              <a:t>Objectives</a:t>
            </a:r>
          </a:p>
          <a:p>
            <a:pPr marL="342900" lvl="0" indent="-342900" algn="just">
              <a:buFont typeface="+mj-lt"/>
              <a:buAutoNum type="arabicPeriod"/>
            </a:pPr>
            <a:r>
              <a:rPr lang="en-US" sz="1600" dirty="0">
                <a:latin typeface="Alexandria" pitchFamily="2" charset="-78"/>
                <a:cs typeface="Alexandria" pitchFamily="2" charset="-78"/>
              </a:rPr>
              <a:t>Understanding the Role of Artificial Intelligence in Regulated </a:t>
            </a:r>
            <a:r>
              <a:rPr lang="en-US" sz="1600" dirty="0" smtClean="0">
                <a:latin typeface="Alexandria" pitchFamily="2" charset="-78"/>
                <a:cs typeface="Alexandria" pitchFamily="2" charset="-78"/>
              </a:rPr>
              <a:t>Industries</a:t>
            </a:r>
          </a:p>
          <a:p>
            <a:pPr marL="342900" lvl="0" indent="-342900" algn="just">
              <a:buFont typeface="+mj-lt"/>
              <a:buAutoNum type="arabicPeriod"/>
            </a:pPr>
            <a:r>
              <a:rPr lang="en-GB" sz="1600" dirty="0">
                <a:latin typeface="Alexandria" pitchFamily="2" charset="-78"/>
                <a:cs typeface="Alexandria" pitchFamily="2" charset="-78"/>
              </a:rPr>
              <a:t>Explore </a:t>
            </a:r>
            <a:r>
              <a:rPr lang="en-GB" sz="1600" dirty="0" smtClean="0">
                <a:latin typeface="Alexandria" pitchFamily="2" charset="-78"/>
                <a:cs typeface="Alexandria" pitchFamily="2" charset="-78"/>
              </a:rPr>
              <a:t>the </a:t>
            </a:r>
            <a:r>
              <a:rPr lang="en-US" sz="1600" dirty="0" smtClean="0">
                <a:latin typeface="Alexandria" pitchFamily="2" charset="-78"/>
                <a:cs typeface="Alexandria" pitchFamily="2" charset="-78"/>
              </a:rPr>
              <a:t>Regulatory </a:t>
            </a:r>
            <a:r>
              <a:rPr lang="en-US" sz="1600" dirty="0">
                <a:latin typeface="Alexandria" pitchFamily="2" charset="-78"/>
                <a:cs typeface="Alexandria" pitchFamily="2" charset="-78"/>
              </a:rPr>
              <a:t>Frameworks for AI in Finance and Regulated </a:t>
            </a:r>
            <a:r>
              <a:rPr lang="en-US" sz="1600" dirty="0" smtClean="0">
                <a:latin typeface="Alexandria" pitchFamily="2" charset="-78"/>
                <a:cs typeface="Alexandria" pitchFamily="2" charset="-78"/>
              </a:rPr>
              <a:t>Sectors</a:t>
            </a:r>
          </a:p>
          <a:p>
            <a:pPr marL="342900" lvl="0" indent="-342900" algn="just">
              <a:buFont typeface="+mj-lt"/>
              <a:buAutoNum type="arabicPeriod"/>
            </a:pPr>
            <a:r>
              <a:rPr lang="en-US" sz="1600" dirty="0">
                <a:latin typeface="Alexandria" pitchFamily="2" charset="-78"/>
                <a:cs typeface="Alexandria" pitchFamily="2" charset="-78"/>
              </a:rPr>
              <a:t>Examine the challenges and opportunities associated with regulating AI in finance and regulated </a:t>
            </a:r>
            <a:r>
              <a:rPr lang="en-US" sz="1600" dirty="0" smtClean="0">
                <a:latin typeface="Alexandria" pitchFamily="2" charset="-78"/>
                <a:cs typeface="Alexandria" pitchFamily="2" charset="-78"/>
              </a:rPr>
              <a:t>sectors</a:t>
            </a:r>
          </a:p>
          <a:p>
            <a:pPr marL="342900" lvl="0" indent="-342900" algn="just">
              <a:buFont typeface="+mj-lt"/>
              <a:buAutoNum type="arabicPeriod"/>
            </a:pPr>
            <a:r>
              <a:rPr lang="en-US" sz="1600" dirty="0">
                <a:latin typeface="Alexandria" pitchFamily="2" charset="-78"/>
                <a:cs typeface="Alexandria" pitchFamily="2" charset="-78"/>
              </a:rPr>
              <a:t>Address the ethical considerations related to regulating AI in finance and regulated </a:t>
            </a:r>
            <a:r>
              <a:rPr lang="en-US" sz="1600" dirty="0" smtClean="0">
                <a:latin typeface="Alexandria" pitchFamily="2" charset="-78"/>
                <a:cs typeface="Alexandria" pitchFamily="2" charset="-78"/>
              </a:rPr>
              <a:t>industries</a:t>
            </a:r>
          </a:p>
          <a:p>
            <a:pPr marL="342900" lvl="0" indent="-342900" algn="just">
              <a:buFont typeface="+mj-lt"/>
              <a:buAutoNum type="arabicPeriod"/>
            </a:pPr>
            <a:r>
              <a:rPr lang="en-US" sz="1600" dirty="0">
                <a:latin typeface="Alexandria" pitchFamily="2" charset="-78"/>
                <a:cs typeface="Alexandria" pitchFamily="2" charset="-78"/>
              </a:rPr>
              <a:t>Explore the risk management practices and compliance requirements specific to AI implementation in regulated </a:t>
            </a:r>
            <a:r>
              <a:rPr lang="en-US" sz="1600" dirty="0" smtClean="0">
                <a:latin typeface="Alexandria" pitchFamily="2" charset="-78"/>
                <a:cs typeface="Alexandria" pitchFamily="2" charset="-78"/>
              </a:rPr>
              <a:t>industries</a:t>
            </a:r>
          </a:p>
          <a:p>
            <a:pPr marL="342900" lvl="0" indent="-342900" algn="just">
              <a:buFont typeface="+mj-lt"/>
              <a:buAutoNum type="arabicPeriod"/>
            </a:pPr>
            <a:r>
              <a:rPr lang="en-US" sz="1600" dirty="0">
                <a:latin typeface="Alexandria" pitchFamily="2" charset="-78"/>
                <a:cs typeface="Alexandria" pitchFamily="2" charset="-78"/>
              </a:rPr>
              <a:t>Understand the importance of algorithmic transparency and </a:t>
            </a:r>
            <a:r>
              <a:rPr lang="en-US" sz="1600" dirty="0" err="1">
                <a:latin typeface="Alexandria" pitchFamily="2" charset="-78"/>
                <a:cs typeface="Alexandria" pitchFamily="2" charset="-78"/>
              </a:rPr>
              <a:t>explainability</a:t>
            </a:r>
            <a:r>
              <a:rPr lang="en-US" sz="1600" dirty="0">
                <a:latin typeface="Alexandria" pitchFamily="2" charset="-78"/>
                <a:cs typeface="Alexandria" pitchFamily="2" charset="-78"/>
              </a:rPr>
              <a:t> in regulatory decisions related to AI technologies</a:t>
            </a:r>
            <a:r>
              <a:rPr lang="en-US" sz="1600" dirty="0" smtClean="0">
                <a:latin typeface="Alexandria" pitchFamily="2" charset="-78"/>
                <a:cs typeface="Alexandria" pitchFamily="2" charset="-78"/>
              </a:rPr>
              <a:t>,</a:t>
            </a:r>
          </a:p>
          <a:p>
            <a:pPr marL="342900" lvl="0" indent="-342900" algn="just">
              <a:buFont typeface="+mj-lt"/>
              <a:buAutoNum type="arabicPeriod"/>
            </a:pPr>
            <a:r>
              <a:rPr lang="en-US" sz="1600" dirty="0">
                <a:latin typeface="Alexandria" pitchFamily="2" charset="-78"/>
                <a:cs typeface="Alexandria" pitchFamily="2" charset="-78"/>
              </a:rPr>
              <a:t>Explore the data governance practices and data privacy considerations associated with regulating AI technologies</a:t>
            </a:r>
            <a:r>
              <a:rPr lang="en-US" sz="1600" dirty="0" smtClean="0">
                <a:latin typeface="Alexandria" pitchFamily="2" charset="-78"/>
                <a:cs typeface="Alexandria" pitchFamily="2" charset="-78"/>
              </a:rPr>
              <a:t>,</a:t>
            </a:r>
          </a:p>
          <a:p>
            <a:pPr marL="342900" lvl="0" indent="-342900" algn="just">
              <a:buFont typeface="+mj-lt"/>
              <a:buAutoNum type="arabicPeriod"/>
            </a:pPr>
            <a:r>
              <a:rPr lang="en-US" sz="1600" dirty="0" smtClean="0">
                <a:latin typeface="Alexandria" pitchFamily="2" charset="-78"/>
                <a:cs typeface="Alexandria" pitchFamily="2" charset="-78"/>
              </a:rPr>
              <a:t>Explore </a:t>
            </a:r>
            <a:r>
              <a:rPr lang="en-US" sz="1600" dirty="0">
                <a:latin typeface="Alexandria" pitchFamily="2" charset="-78"/>
                <a:cs typeface="Alexandria" pitchFamily="2" charset="-78"/>
              </a:rPr>
              <a:t>the future trends and policy implications in regulating AI in finance and other regulated </a:t>
            </a:r>
            <a:r>
              <a:rPr lang="en-US" sz="1600" dirty="0" smtClean="0">
                <a:latin typeface="Alexandria" pitchFamily="2" charset="-78"/>
                <a:cs typeface="Alexandria" pitchFamily="2" charset="-78"/>
              </a:rPr>
              <a:t>industries,</a:t>
            </a:r>
            <a:endParaRPr lang="en-US" altLang="en-US" sz="1600" dirty="0" smtClean="0">
              <a:solidFill>
                <a:srgbClr val="08A3E8"/>
              </a:solidFill>
              <a:latin typeface="Alexandria" pitchFamily="2" charset="-78"/>
              <a:cs typeface="Alexandria" pitchFamily="2" charset="-78"/>
            </a:endParaRPr>
          </a:p>
        </p:txBody>
      </p:sp>
      <p:sp>
        <p:nvSpPr>
          <p:cNvPr id="32" name="Rectangle 31"/>
          <p:cNvSpPr/>
          <p:nvPr/>
        </p:nvSpPr>
        <p:spPr>
          <a:xfrm>
            <a:off x="3385474" y="103579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576074" y="1307746"/>
            <a:ext cx="7214480" cy="400069"/>
          </a:xfrm>
          <a:prstGeom prst="rect">
            <a:avLst/>
          </a:prstGeom>
          <a:noFill/>
          <a:ln>
            <a:noFill/>
          </a:ln>
        </p:spPr>
        <p:txBody>
          <a:bodyPr spcFirstLastPara="1" wrap="square" lIns="91425" tIns="45700" rIns="91425" bIns="45700" anchor="t" anchorCtr="0">
            <a:spAutoFit/>
          </a:bodyPr>
          <a:lstStyle/>
          <a:p>
            <a:r>
              <a:rPr lang="en-US" sz="2000" b="1" dirty="0" smtClean="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t>
            </a:r>
            <a:r>
              <a:rPr lang="en-GB" sz="2000" b="1" dirty="0" smtClean="0">
                <a:solidFill>
                  <a:srgbClr val="0899DA"/>
                </a:solidFill>
                <a:latin typeface="Alexandria" pitchFamily="2" charset="-78"/>
                <a:cs typeface="Alexandria" pitchFamily="2" charset="-78"/>
              </a:rPr>
              <a:t>Artificial </a:t>
            </a:r>
            <a:r>
              <a:rPr lang="en-GB" sz="2000" b="1" dirty="0">
                <a:solidFill>
                  <a:srgbClr val="0899DA"/>
                </a:solidFill>
                <a:latin typeface="Alexandria" pitchFamily="2" charset="-78"/>
                <a:cs typeface="Alexandria" pitchFamily="2" charset="-78"/>
              </a:rPr>
              <a:t>I</a:t>
            </a:r>
            <a:r>
              <a:rPr lang="en-GB" sz="2000" b="1" dirty="0" smtClean="0">
                <a:solidFill>
                  <a:srgbClr val="0899DA"/>
                </a:solidFill>
                <a:latin typeface="Alexandria" pitchFamily="2" charset="-78"/>
                <a:cs typeface="Alexandria" pitchFamily="2" charset="-78"/>
              </a:rPr>
              <a:t>ntelligence in </a:t>
            </a:r>
            <a:r>
              <a:rPr lang="en-US" sz="2000" b="1" dirty="0">
                <a:solidFill>
                  <a:srgbClr val="0899DA"/>
                </a:solidFill>
                <a:latin typeface="Alexandria" pitchFamily="2" charset="-78"/>
                <a:cs typeface="Alexandria" pitchFamily="2" charset="-78"/>
              </a:rPr>
              <a:t>F</a:t>
            </a:r>
            <a:r>
              <a:rPr lang="en-US" sz="2000" b="1" dirty="0" smtClean="0">
                <a:solidFill>
                  <a:srgbClr val="0899DA"/>
                </a:solidFill>
                <a:latin typeface="Alexandria" pitchFamily="2" charset="-78"/>
                <a:cs typeface="Alexandria" pitchFamily="2" charset="-78"/>
              </a:rPr>
              <a:t>inance </a:t>
            </a:r>
            <a:r>
              <a:rPr lang="en-US" sz="2000" b="1" dirty="0">
                <a:solidFill>
                  <a:srgbClr val="0899DA"/>
                </a:solidFill>
                <a:latin typeface="Alexandria" pitchFamily="2" charset="-78"/>
                <a:cs typeface="Alexandria" pitchFamily="2" charset="-78"/>
              </a:rPr>
              <a:t>and other </a:t>
            </a:r>
            <a:r>
              <a:rPr lang="en-US" sz="2000" b="1" dirty="0" smtClean="0">
                <a:solidFill>
                  <a:srgbClr val="0899DA"/>
                </a:solidFill>
                <a:latin typeface="Alexandria" pitchFamily="2" charset="-78"/>
                <a:cs typeface="Alexandria" pitchFamily="2" charset="-78"/>
              </a:rPr>
              <a:t>Regulated </a:t>
            </a:r>
            <a:r>
              <a:rPr lang="en-US" sz="2000" b="1" dirty="0">
                <a:solidFill>
                  <a:srgbClr val="0899DA"/>
                </a:solidFill>
                <a:latin typeface="Alexandria" pitchFamily="2" charset="-78"/>
                <a:cs typeface="Alexandria" pitchFamily="2" charset="-78"/>
              </a:rPr>
              <a:t>I</a:t>
            </a:r>
            <a:r>
              <a:rPr lang="en-US" sz="2000" b="1" dirty="0" smtClean="0">
                <a:solidFill>
                  <a:srgbClr val="0899DA"/>
                </a:solidFill>
                <a:latin typeface="Alexandria" pitchFamily="2" charset="-78"/>
                <a:cs typeface="Alexandria" pitchFamily="2" charset="-78"/>
              </a:rPr>
              <a:t>ndustries</a:t>
            </a:r>
          </a:p>
        </p:txBody>
      </p:sp>
    </p:spTree>
    <p:extLst>
      <p:ext uri="{BB962C8B-B14F-4D97-AF65-F5344CB8AC3E}">
        <p14:creationId xmlns:p14="http://schemas.microsoft.com/office/powerpoint/2010/main" val="1663605427"/>
      </p:ext>
    </p:extLst>
  </p:cSld>
  <p:clrMapOvr>
    <a:masterClrMapping/>
  </p:clrMapOvr>
  <mc:AlternateContent xmlns:mc="http://schemas.openxmlformats.org/markup-compatibility/2006" xmlns:p14="http://schemas.microsoft.com/office/powerpoint/2010/main">
    <mc:Choice Requires="p14">
      <p:transition spd="slow" p14:dur="2000" advTm="196728"/>
    </mc:Choice>
    <mc:Fallback xmlns="">
      <p:transition spd="slow" advTm="19672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7795464" cy="2308324"/>
          </a:xfrm>
          <a:prstGeom prst="rect">
            <a:avLst/>
          </a:prstGeom>
          <a:noFill/>
        </p:spPr>
        <p:txBody>
          <a:bodyPr wrap="square" rtlCol="0">
            <a:spAutoFit/>
          </a:bodyPr>
          <a:lstStyle/>
          <a:p>
            <a:pPr algn="just"/>
            <a:r>
              <a:rPr lang="en-US" b="1" dirty="0" smtClean="0">
                <a:solidFill>
                  <a:srgbClr val="08A3E8"/>
                </a:solidFill>
                <a:latin typeface="Alexandria" pitchFamily="2" charset="-78"/>
                <a:cs typeface="Alexandria" pitchFamily="2" charset="-78"/>
              </a:rPr>
              <a:t>CHAPTER OUTLINE</a:t>
            </a:r>
          </a:p>
          <a:p>
            <a:pPr marL="342900" indent="-342900" algn="just">
              <a:buAutoNum type="arabicPeriod"/>
            </a:pPr>
            <a:r>
              <a:rPr lang="en-GB" dirty="0" smtClean="0">
                <a:latin typeface="Alexandria" pitchFamily="2" charset="-78"/>
                <a:cs typeface="Alexandria" pitchFamily="2" charset="-78"/>
              </a:rPr>
              <a:t>INTRODUCTION</a:t>
            </a:r>
          </a:p>
          <a:p>
            <a:pPr marL="342900" indent="-342900" algn="just">
              <a:buFont typeface="+mj-lt"/>
              <a:buAutoNum type="arabicPeriod"/>
            </a:pPr>
            <a:r>
              <a:rPr lang="en-GB" dirty="0">
                <a:latin typeface="Alexandria" pitchFamily="2" charset="-78"/>
                <a:cs typeface="Alexandria" pitchFamily="2" charset="-78"/>
              </a:rPr>
              <a:t>RISKS: AI IN </a:t>
            </a:r>
            <a:r>
              <a:rPr lang="en-GB" dirty="0" smtClean="0">
                <a:latin typeface="Alexandria" pitchFamily="2" charset="-78"/>
                <a:cs typeface="Alexandria" pitchFamily="2" charset="-78"/>
              </a:rPr>
              <a:t>FINANCE</a:t>
            </a:r>
          </a:p>
          <a:p>
            <a:r>
              <a:rPr lang="en-GB" dirty="0" smtClean="0">
                <a:latin typeface="Alexandria" pitchFamily="2" charset="-78"/>
                <a:cs typeface="Alexandria" pitchFamily="2" charset="-78"/>
              </a:rPr>
              <a:t>3</a:t>
            </a:r>
            <a:r>
              <a:rPr lang="en-GB" dirty="0">
                <a:latin typeface="Alexandria" pitchFamily="2" charset="-78"/>
                <a:cs typeface="Alexandria" pitchFamily="2" charset="-78"/>
              </a:rPr>
              <a:t>. REGULATING AI IN FINANCE: </a:t>
            </a:r>
            <a:r>
              <a:rPr lang="en-GB" dirty="0" smtClean="0">
                <a:latin typeface="Alexandria" pitchFamily="2" charset="-78"/>
                <a:cs typeface="Alexandria" pitchFamily="2" charset="-78"/>
              </a:rPr>
              <a:t>CHALLENGES FOR EXTERNAL GOVERNANCE</a:t>
            </a:r>
            <a:endParaRPr lang="en-GB" dirty="0">
              <a:latin typeface="Alexandria" pitchFamily="2" charset="-78"/>
              <a:cs typeface="Alexandria" pitchFamily="2" charset="-78"/>
            </a:endParaRPr>
          </a:p>
          <a:p>
            <a:r>
              <a:rPr lang="en-US" dirty="0" smtClean="0">
                <a:latin typeface="Alexandria" pitchFamily="2" charset="-78"/>
                <a:cs typeface="Alexandria" pitchFamily="2" charset="-78"/>
              </a:rPr>
              <a:t>4</a:t>
            </a:r>
            <a:r>
              <a:rPr lang="en-US" dirty="0">
                <a:latin typeface="Alexandria" pitchFamily="2" charset="-78"/>
                <a:cs typeface="Alexandria" pitchFamily="2" charset="-78"/>
              </a:rPr>
              <a:t>. PUTTING THE HUMAN-IN-THE-LOOP </a:t>
            </a:r>
            <a:r>
              <a:rPr lang="en-US" dirty="0" smtClean="0">
                <a:latin typeface="Alexandria" pitchFamily="2" charset="-78"/>
                <a:cs typeface="Alexandria" pitchFamily="2" charset="-78"/>
              </a:rPr>
              <a:t>IN </a:t>
            </a:r>
            <a:r>
              <a:rPr lang="en-GB" dirty="0" smtClean="0">
                <a:latin typeface="Alexandria" pitchFamily="2" charset="-78"/>
                <a:cs typeface="Alexandria" pitchFamily="2" charset="-78"/>
              </a:rPr>
              <a:t>FINANCE</a:t>
            </a:r>
          </a:p>
          <a:p>
            <a:r>
              <a:rPr lang="en-GB" dirty="0" smtClean="0">
                <a:latin typeface="Alexandria" pitchFamily="2" charset="-78"/>
                <a:cs typeface="Alexandria" pitchFamily="2" charset="-78"/>
              </a:rPr>
              <a:t>5. CONCLUSION</a:t>
            </a:r>
            <a:endParaRPr lang="en-US" dirty="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a:p>
            <a:pPr algn="just"/>
            <a:endParaRPr lang="en-US" b="1" dirty="0" smtClean="0">
              <a:solidFill>
                <a:srgbClr val="08A3E8"/>
              </a:solidFill>
              <a:latin typeface="Alexandria" pitchFamily="2" charset="-78"/>
              <a:cs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7227670" cy="400069"/>
          </a:xfrm>
          <a:prstGeom prst="rect">
            <a:avLst/>
          </a:prstGeom>
          <a:noFill/>
          <a:ln>
            <a:noFill/>
          </a:ln>
        </p:spPr>
        <p:txBody>
          <a:bodyPr spcFirstLastPara="1" wrap="square" lIns="91425" tIns="45700" rIns="91425" bIns="45700" anchor="t" anchorCtr="0">
            <a:spAutoFit/>
          </a:bodyPr>
          <a:lstStyle/>
          <a:p>
            <a:r>
              <a:rPr lang="en-US" sz="2000" b="1" dirty="0">
                <a:solidFill>
                  <a:srgbClr val="0899DA"/>
                </a:solidFill>
                <a:latin typeface="Alexandria" pitchFamily="2" charset="-78"/>
                <a:cs typeface="Alexandria" pitchFamily="2" charset="-78"/>
              </a:rPr>
              <a:t>Ch. 12- </a:t>
            </a:r>
            <a:r>
              <a:rPr lang="en-GB" sz="2000" b="1" dirty="0">
                <a:solidFill>
                  <a:srgbClr val="0899DA"/>
                </a:solidFill>
                <a:latin typeface="Alexandria" pitchFamily="2" charset="-78"/>
                <a:cs typeface="Alexandria" pitchFamily="2" charset="-78"/>
              </a:rPr>
              <a:t>Regulating artificial intelligence </a:t>
            </a:r>
            <a:r>
              <a:rPr lang="en-GB" sz="2000" b="1" dirty="0" smtClean="0">
                <a:solidFill>
                  <a:srgbClr val="0899DA"/>
                </a:solidFill>
                <a:latin typeface="Alexandria" pitchFamily="2" charset="-78"/>
                <a:cs typeface="Alexandria" pitchFamily="2" charset="-78"/>
              </a:rPr>
              <a:t>in </a:t>
            </a:r>
            <a:r>
              <a:rPr lang="en-US" sz="2000" b="1" dirty="0" smtClean="0">
                <a:solidFill>
                  <a:srgbClr val="0899DA"/>
                </a:solidFill>
                <a:latin typeface="Alexandria" pitchFamily="2" charset="-78"/>
                <a:cs typeface="Alexandria" pitchFamily="2" charset="-78"/>
              </a:rPr>
              <a:t>finance </a:t>
            </a:r>
            <a:r>
              <a:rPr lang="en-US" sz="2000" b="1" dirty="0">
                <a:solidFill>
                  <a:srgbClr val="0899DA"/>
                </a:solidFill>
                <a:latin typeface="Alexandria" pitchFamily="2" charset="-78"/>
                <a:cs typeface="Alexandria" pitchFamily="2" charset="-78"/>
              </a:rPr>
              <a:t>and other regulated industries</a:t>
            </a:r>
          </a:p>
        </p:txBody>
      </p:sp>
    </p:spTree>
    <p:extLst>
      <p:ext uri="{BB962C8B-B14F-4D97-AF65-F5344CB8AC3E}">
        <p14:creationId xmlns:p14="http://schemas.microsoft.com/office/powerpoint/2010/main" val="1007741173"/>
      </p:ext>
    </p:extLst>
  </p:cSld>
  <p:clrMapOvr>
    <a:masterClrMapping/>
  </p:clrMapOvr>
  <mc:AlternateContent xmlns:mc="http://schemas.openxmlformats.org/markup-compatibility/2006" xmlns:p14="http://schemas.microsoft.com/office/powerpoint/2010/main">
    <mc:Choice Requires="p14">
      <p:transition spd="slow" p14:dur="2000" advTm="98558"/>
    </mc:Choice>
    <mc:Fallback xmlns="">
      <p:transition spd="slow" advTm="9855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598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13128"/>
            <a:ext cx="9493946" cy="2308324"/>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rPr>
              <a:t>The </a:t>
            </a:r>
            <a:r>
              <a:rPr lang="en-US" dirty="0">
                <a:latin typeface="Alexandria" pitchFamily="2" charset="-78"/>
              </a:rPr>
              <a:t>term </a:t>
            </a:r>
            <a:r>
              <a:rPr lang="en-US" b="1" dirty="0">
                <a:latin typeface="Alexandria" pitchFamily="2" charset="-78"/>
              </a:rPr>
              <a:t>artificial intelligence (AI) </a:t>
            </a:r>
            <a:r>
              <a:rPr lang="en-US" dirty="0">
                <a:latin typeface="Alexandria" pitchFamily="2" charset="-78"/>
              </a:rPr>
              <a:t>covers a series of technologies and approaches, ranging from ‘if-then’ rule-based expert systems, to natural language processing, to the marriage of algorithms and statistics known as </a:t>
            </a:r>
            <a:r>
              <a:rPr lang="en-US" b="1" dirty="0">
                <a:latin typeface="Alexandria" pitchFamily="2" charset="-78"/>
              </a:rPr>
              <a:t>machine learning (ML), </a:t>
            </a:r>
            <a:r>
              <a:rPr lang="en-US" dirty="0">
                <a:latin typeface="Alexandria" pitchFamily="2" charset="-78"/>
              </a:rPr>
              <a:t>involving pattern recognition and inference trained by data rather than explicit human </a:t>
            </a:r>
            <a:r>
              <a:rPr lang="en-US" dirty="0" smtClean="0">
                <a:latin typeface="Alexandria" pitchFamily="2" charset="-78"/>
              </a:rPr>
              <a:t>instructions. The </a:t>
            </a:r>
            <a:r>
              <a:rPr lang="en-US" dirty="0">
                <a:latin typeface="Alexandria" pitchFamily="2" charset="-78"/>
              </a:rPr>
              <a:t>rise of ML progressively reduces the role of humans as AI systems expand from supervised learning to unsupervised deep learning neural </a:t>
            </a:r>
            <a:r>
              <a:rPr lang="en-US" dirty="0" smtClean="0">
                <a:latin typeface="Alexandria" pitchFamily="2" charset="-78"/>
              </a:rPr>
              <a:t>networks. While </a:t>
            </a:r>
            <a:r>
              <a:rPr lang="en-US" dirty="0">
                <a:latin typeface="Alexandria" pitchFamily="2" charset="-78"/>
              </a:rPr>
              <a:t>AI has a long history of development, recent technological advances and </a:t>
            </a:r>
            <a:r>
              <a:rPr lang="en-US" dirty="0" smtClean="0">
                <a:latin typeface="Alexandria" pitchFamily="2" charset="-78"/>
              </a:rPr>
              <a:t>digitization </a:t>
            </a:r>
            <a:r>
              <a:rPr lang="en-US" dirty="0">
                <a:latin typeface="Alexandria" pitchFamily="2" charset="-78"/>
              </a:rPr>
              <a:t>have underpinned an unprecedented evolution, with AI expected to contribute in particular to complex </a:t>
            </a:r>
            <a:r>
              <a:rPr lang="en-US" dirty="0" smtClean="0">
                <a:latin typeface="Alexandria" pitchFamily="2" charset="-78"/>
              </a:rPr>
              <a:t>problem-solving. Cost </a:t>
            </a:r>
            <a:r>
              <a:rPr lang="en-US" dirty="0">
                <a:latin typeface="Alexandria" pitchFamily="2" charset="-78"/>
              </a:rPr>
              <a:t>savings, enhanced efficiency, entirely new opportunities and business models explain why financial services companies are expected to spend USD 11 billion on AI in 2020, more than any other </a:t>
            </a:r>
            <a:r>
              <a:rPr lang="en-US" dirty="0" smtClean="0">
                <a:latin typeface="Alexandria" pitchFamily="2" charset="-78"/>
              </a:rPr>
              <a:t>industry. </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4143890"/>
      </p:ext>
    </p:extLst>
  </p:cSld>
  <p:clrMapOvr>
    <a:masterClrMapping/>
  </p:clrMapOvr>
  <mc:AlternateContent xmlns:mc="http://schemas.openxmlformats.org/markup-compatibility/2006" xmlns:p14="http://schemas.microsoft.com/office/powerpoint/2010/main">
    <mc:Choice Requires="p14">
      <p:transition p14:dur="10" advTm="176258"/>
    </mc:Choice>
    <mc:Fallback xmlns="">
      <p:transition advTm="176258"/>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37706"/>
            <a:ext cx="10812720" cy="40664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3771" y="2203190"/>
            <a:ext cx="9477830" cy="2308324"/>
          </a:xfrm>
          <a:prstGeom prst="rect">
            <a:avLst/>
          </a:prstGeom>
          <a:noFill/>
        </p:spPr>
        <p:txBody>
          <a:bodyPr wrap="square" rtlCol="0">
            <a:spAutoFit/>
          </a:bodyPr>
          <a:lstStyle/>
          <a:p>
            <a:pPr marL="342900" indent="-342900" algn="just">
              <a:buFont typeface="+mj-lt"/>
              <a:buAutoNum type="arabicPeriod"/>
            </a:pPr>
            <a:r>
              <a:rPr lang="en-GB" b="1" dirty="0" smtClean="0">
                <a:latin typeface="Alexandria" pitchFamily="2" charset="-78"/>
                <a:cs typeface="Alexandria" pitchFamily="2" charset="-78"/>
              </a:rPr>
              <a:t>INTRODUCTION</a:t>
            </a:r>
          </a:p>
          <a:p>
            <a:pPr algn="just"/>
            <a:r>
              <a:rPr lang="en-US" dirty="0" smtClean="0">
                <a:latin typeface="Alexandria" pitchFamily="2" charset="-78"/>
              </a:rPr>
              <a:t>AI </a:t>
            </a:r>
            <a:r>
              <a:rPr lang="en-US" dirty="0">
                <a:latin typeface="Alexandria" pitchFamily="2" charset="-78"/>
              </a:rPr>
              <a:t>use cases span a range of customer processes, from on-boarding to instant responses to credit applications, and also include operations and risk management, trading and portfolio management, payments and infrastructure, data security and </a:t>
            </a:r>
            <a:r>
              <a:rPr lang="en-US" dirty="0" smtClean="0">
                <a:latin typeface="Alexandria" pitchFamily="2" charset="-78"/>
              </a:rPr>
              <a:t>monetization, </a:t>
            </a:r>
            <a:r>
              <a:rPr lang="en-US" dirty="0">
                <a:latin typeface="Alexandria" pitchFamily="2" charset="-78"/>
              </a:rPr>
              <a:t>and regulatory and monetary oversight and </a:t>
            </a:r>
            <a:r>
              <a:rPr lang="en-US" dirty="0" smtClean="0">
                <a:latin typeface="Alexandria" pitchFamily="2" charset="-78"/>
              </a:rPr>
              <a:t>compliance. However</a:t>
            </a:r>
            <a:r>
              <a:rPr lang="en-US" dirty="0">
                <a:latin typeface="Alexandria" pitchFamily="2" charset="-78"/>
              </a:rPr>
              <a:t>, AI and automation also raise major concerns, ranging from widespread job losses to the ‘singularity’ – when the capacities of AI surpass those of </a:t>
            </a:r>
            <a:r>
              <a:rPr lang="en-US" dirty="0" smtClean="0">
                <a:latin typeface="Alexandria" pitchFamily="2" charset="-78"/>
              </a:rPr>
              <a:t>humans. Central </a:t>
            </a:r>
            <a:r>
              <a:rPr lang="en-US" dirty="0">
                <a:latin typeface="Alexandria" pitchFamily="2" charset="-78"/>
              </a:rPr>
              <a:t>to many of these concerns is the role of humans in the evolution of AI: the necessity of involving people in using, monitoring and supervising AI.</a:t>
            </a:r>
            <a:endParaRPr lang="en-GB" b="1" dirty="0" smtClean="0">
              <a:latin typeface="Alexandria" pitchFamily="2" charset="-78"/>
              <a:cs typeface="Alexandria" pitchFamily="2" charset="-78"/>
            </a:endParaRPr>
          </a:p>
          <a:p>
            <a:pPr algn="just"/>
            <a:endParaRPr lang="en-US" b="1" dirty="0">
              <a:latin typeface="Alexandria" pitchFamily="2" charset="-78"/>
              <a:cs typeface="Alexandria" pitchFamily="2" charset="-78"/>
            </a:endParaRPr>
          </a:p>
          <a:p>
            <a:pPr algn="just"/>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1407924"/>
      </p:ext>
    </p:extLst>
  </p:cSld>
  <p:clrMapOvr>
    <a:masterClrMapping/>
  </p:clrMapOvr>
  <mc:AlternateContent xmlns:mc="http://schemas.openxmlformats.org/markup-compatibility/2006" xmlns:p14="http://schemas.microsoft.com/office/powerpoint/2010/main">
    <mc:Choice Requires="p14">
      <p:transition p14:dur="10" advTm="121631"/>
    </mc:Choice>
    <mc:Fallback xmlns="">
      <p:transition advTm="121631"/>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7687" y="1442877"/>
            <a:ext cx="5873343"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dirty="0" smtClean="0">
                <a:solidFill>
                  <a:schemeClr val="tx1"/>
                </a:solidFill>
                <a:latin typeface="Alexandria" pitchFamily="2" charset="-78"/>
                <a:cs typeface="Alexandria" pitchFamily="2" charset="-78"/>
              </a:rPr>
              <a:t>2</a:t>
            </a:r>
            <a:r>
              <a:rPr lang="en-GB" b="1" dirty="0" smtClean="0">
                <a:solidFill>
                  <a:schemeClr val="tx1"/>
                </a:solidFill>
                <a:latin typeface="Alexandria" pitchFamily="2" charset="-78"/>
                <a:cs typeface="Alexandria" pitchFamily="2" charset="-78"/>
              </a:rPr>
              <a:t>. RISKS</a:t>
            </a:r>
            <a:r>
              <a:rPr lang="en-GB" b="1" dirty="0">
                <a:solidFill>
                  <a:schemeClr val="tx1"/>
                </a:solidFill>
                <a:latin typeface="Alexandria" pitchFamily="2" charset="-78"/>
                <a:cs typeface="Alexandria" pitchFamily="2" charset="-78"/>
              </a:rPr>
              <a:t>: AI IN FINANCE</a:t>
            </a:r>
          </a:p>
          <a:p>
            <a:r>
              <a:rPr lang="en-US" dirty="0" smtClean="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2.1 </a:t>
            </a:r>
            <a:r>
              <a:rPr lang="en-GB" dirty="0">
                <a:solidFill>
                  <a:schemeClr val="tx1"/>
                </a:solidFill>
                <a:latin typeface="Alexandria" pitchFamily="2" charset="-78"/>
                <a:cs typeface="Alexandria" pitchFamily="2" charset="-78"/>
              </a:rPr>
              <a:t>Data Risks</a:t>
            </a:r>
          </a:p>
          <a:p>
            <a:r>
              <a:rPr lang="en-US" dirty="0" smtClean="0">
                <a:solidFill>
                  <a:schemeClr val="tx1"/>
                </a:solidFill>
                <a:latin typeface="Alexandria" pitchFamily="2" charset="-78"/>
                <a:cs typeface="Alexandria" pitchFamily="2" charset="-78"/>
              </a:rPr>
              <a:t>           2.1.1 </a:t>
            </a:r>
            <a:r>
              <a:rPr lang="en-US" dirty="0">
                <a:solidFill>
                  <a:schemeClr val="tx1"/>
                </a:solidFill>
                <a:latin typeface="Alexandria" pitchFamily="2" charset="-78"/>
                <a:cs typeface="Alexandria" pitchFamily="2" charset="-78"/>
              </a:rPr>
              <a:t>Data collection and </a:t>
            </a:r>
            <a:r>
              <a:rPr lang="en-US" dirty="0" smtClean="0">
                <a:solidFill>
                  <a:schemeClr val="tx1"/>
                </a:solidFill>
                <a:latin typeface="Alexandria" pitchFamily="2" charset="-78"/>
                <a:cs typeface="Alexandria" pitchFamily="2" charset="-78"/>
              </a:rPr>
              <a:t>analysis</a:t>
            </a:r>
            <a:endParaRPr lang="en-GB" dirty="0" smtClean="0">
              <a:solidFill>
                <a:schemeClr val="tx1"/>
              </a:solidFill>
              <a:latin typeface="Alexandria" pitchFamily="2" charset="-78"/>
              <a:cs typeface="Alexandria" pitchFamily="2" charset="-78"/>
            </a:endParaRPr>
          </a:p>
          <a:p>
            <a:r>
              <a:rPr lang="en-GB" dirty="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2.1.2 </a:t>
            </a:r>
            <a:r>
              <a:rPr lang="en-US" dirty="0">
                <a:solidFill>
                  <a:schemeClr val="tx1"/>
                </a:solidFill>
                <a:latin typeface="Alexandria" pitchFamily="2" charset="-78"/>
                <a:cs typeface="Alexandria" pitchFamily="2" charset="-78"/>
              </a:rPr>
              <a:t>Decision-making </a:t>
            </a:r>
            <a:r>
              <a:rPr lang="en-US" dirty="0" smtClean="0">
                <a:solidFill>
                  <a:schemeClr val="tx1"/>
                </a:solidFill>
                <a:latin typeface="Alexandria" pitchFamily="2" charset="-78"/>
                <a:cs typeface="Alexandria" pitchFamily="2" charset="-78"/>
              </a:rPr>
              <a:t>and execution </a:t>
            </a:r>
            <a:r>
              <a:rPr lang="en-US" dirty="0">
                <a:solidFill>
                  <a:schemeClr val="tx1"/>
                </a:solidFill>
                <a:latin typeface="Alexandria" pitchFamily="2" charset="-78"/>
                <a:cs typeface="Alexandria" pitchFamily="2" charset="-78"/>
              </a:rPr>
              <a:t>of decisions</a:t>
            </a:r>
          </a:p>
          <a:p>
            <a:pPr algn="just"/>
            <a:r>
              <a:rPr lang="en-GB" dirty="0" smtClean="0">
                <a:solidFill>
                  <a:schemeClr val="tx1"/>
                </a:solidFill>
                <a:latin typeface="Alexandria" pitchFamily="2" charset="-78"/>
                <a:cs typeface="Alexandria" pitchFamily="2" charset="-78"/>
              </a:rPr>
              <a:t>     2.2 </a:t>
            </a:r>
            <a:r>
              <a:rPr lang="en-GB" dirty="0">
                <a:solidFill>
                  <a:schemeClr val="tx1"/>
                </a:solidFill>
                <a:latin typeface="Alexandria" pitchFamily="2" charset="-78"/>
                <a:cs typeface="Alexandria" pitchFamily="2" charset="-78"/>
              </a:rPr>
              <a:t>Financial Stability Risks</a:t>
            </a:r>
          </a:p>
          <a:p>
            <a:pPr algn="just"/>
            <a:r>
              <a:rPr lang="en-GB" dirty="0" smtClean="0">
                <a:solidFill>
                  <a:schemeClr val="tx1"/>
                </a:solidFill>
                <a:latin typeface="Alexandria" pitchFamily="2" charset="-78"/>
                <a:cs typeface="Alexandria" pitchFamily="2" charset="-78"/>
              </a:rPr>
              <a:t>     2.3 </a:t>
            </a:r>
            <a:r>
              <a:rPr lang="en-GB" dirty="0">
                <a:solidFill>
                  <a:schemeClr val="tx1"/>
                </a:solidFill>
                <a:latin typeface="Alexandria" pitchFamily="2" charset="-78"/>
                <a:cs typeface="Alexandria" pitchFamily="2" charset="-78"/>
              </a:rPr>
              <a:t>Cybersecurity</a:t>
            </a:r>
          </a:p>
          <a:p>
            <a:pPr algn="just"/>
            <a:r>
              <a:rPr lang="en-GB" dirty="0" smtClean="0">
                <a:solidFill>
                  <a:schemeClr val="tx1"/>
                </a:solidFill>
                <a:latin typeface="Alexandria" pitchFamily="2" charset="-78"/>
                <a:cs typeface="Alexandria" pitchFamily="2" charset="-78"/>
              </a:rPr>
              <a:t>     2.4 </a:t>
            </a:r>
            <a:r>
              <a:rPr lang="en-GB" dirty="0">
                <a:solidFill>
                  <a:schemeClr val="tx1"/>
                </a:solidFill>
                <a:latin typeface="Alexandria" pitchFamily="2" charset="-78"/>
                <a:cs typeface="Alexandria" pitchFamily="2" charset="-78"/>
              </a:rPr>
              <a:t>Legal Risks</a:t>
            </a:r>
          </a:p>
          <a:p>
            <a:r>
              <a:rPr lang="en-US" dirty="0" smtClean="0">
                <a:solidFill>
                  <a:schemeClr val="tx1"/>
                </a:solidFill>
                <a:latin typeface="Alexandria" pitchFamily="2" charset="-78"/>
                <a:cs typeface="Alexandria" pitchFamily="2" charset="-78"/>
              </a:rPr>
              <a:t>     2.5 </a:t>
            </a:r>
            <a:r>
              <a:rPr lang="en-US" dirty="0">
                <a:solidFill>
                  <a:schemeClr val="tx1"/>
                </a:solidFill>
                <a:latin typeface="Alexandria" pitchFamily="2" charset="-78"/>
                <a:cs typeface="Alexandria" pitchFamily="2" charset="-78"/>
              </a:rPr>
              <a:t>Ethics and Financial Services</a:t>
            </a:r>
          </a:p>
          <a:p>
            <a:r>
              <a:rPr lang="en-GB" dirty="0" smtClean="0">
                <a:solidFill>
                  <a:schemeClr val="tx1"/>
                </a:solidFill>
                <a:latin typeface="Alexandria" pitchFamily="2" charset="-78"/>
                <a:cs typeface="Alexandria" pitchFamily="2" charset="-78"/>
              </a:rPr>
              <a:t>            2.5.1 </a:t>
            </a:r>
            <a:r>
              <a:rPr lang="en-GB" dirty="0">
                <a:solidFill>
                  <a:schemeClr val="tx1"/>
                </a:solidFill>
                <a:latin typeface="Alexandria" pitchFamily="2" charset="-78"/>
                <a:cs typeface="Alexandria" pitchFamily="2" charset="-78"/>
              </a:rPr>
              <a:t>AI as non-ethical actor</a:t>
            </a:r>
          </a:p>
          <a:p>
            <a:r>
              <a:rPr lang="en-GB" dirty="0" smtClean="0">
                <a:solidFill>
                  <a:schemeClr val="tx1"/>
                </a:solidFill>
                <a:latin typeface="Alexandria" pitchFamily="2" charset="-78"/>
                <a:cs typeface="Alexandria" pitchFamily="2" charset="-78"/>
              </a:rPr>
              <a:t>            2.5.2 </a:t>
            </a:r>
            <a:r>
              <a:rPr lang="en-GB" dirty="0">
                <a:solidFill>
                  <a:schemeClr val="tx1"/>
                </a:solidFill>
                <a:latin typeface="Alexandria" pitchFamily="2" charset="-78"/>
                <a:cs typeface="Alexandria" pitchFamily="2" charset="-78"/>
              </a:rPr>
              <a:t>AI’s influence on humans</a:t>
            </a:r>
          </a:p>
          <a:p>
            <a:r>
              <a:rPr lang="en-US" dirty="0" smtClean="0">
                <a:solidFill>
                  <a:schemeClr val="tx1"/>
                </a:solidFill>
                <a:latin typeface="Alexandria" pitchFamily="2" charset="-78"/>
                <a:cs typeface="Alexandria" pitchFamily="2" charset="-78"/>
              </a:rPr>
              <a:t>            2.5.3 </a:t>
            </a:r>
            <a:r>
              <a:rPr lang="en-US" dirty="0">
                <a:solidFill>
                  <a:schemeClr val="tx1"/>
                </a:solidFill>
                <a:latin typeface="Alexandria" pitchFamily="2" charset="-78"/>
                <a:cs typeface="Alexandria" pitchFamily="2" charset="-78"/>
              </a:rPr>
              <a:t>Artificial stupidity and maleficence</a:t>
            </a:r>
          </a:p>
          <a:p>
            <a:r>
              <a:rPr lang="en-US" dirty="0" smtClean="0">
                <a:solidFill>
                  <a:schemeClr val="tx1"/>
                </a:solidFill>
                <a:latin typeface="Alexandria" pitchFamily="2" charset="-78"/>
                <a:cs typeface="Alexandria" pitchFamily="2" charset="-78"/>
              </a:rPr>
              <a:t>     2.6 </a:t>
            </a:r>
            <a:r>
              <a:rPr lang="en-US" dirty="0">
                <a:solidFill>
                  <a:schemeClr val="tx1"/>
                </a:solidFill>
                <a:latin typeface="Alexandria" pitchFamily="2" charset="-78"/>
                <a:cs typeface="Alexandria" pitchFamily="2" charset="-78"/>
              </a:rPr>
              <a:t>Risk Typology: Framework of Analysis</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707886"/>
          </a:xfrm>
          <a:prstGeom prst="rect">
            <a:avLst/>
          </a:prstGeom>
          <a:noFill/>
        </p:spPr>
        <p:txBody>
          <a:bodyPr wrap="square" rtlCol="0">
            <a:spAutoFit/>
          </a:bodyPr>
          <a:lstStyle/>
          <a:p>
            <a:pPr algn="ctr"/>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in </a:t>
            </a:r>
            <a:r>
              <a:rPr lang="en-US" sz="20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32188557"/>
      </p:ext>
    </p:extLst>
  </p:cSld>
  <p:clrMapOvr>
    <a:masterClrMapping/>
  </p:clrMapOvr>
  <p:transition spd="slow" advTm="157870">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02033"/>
            <a:ext cx="10812720" cy="419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2004"/>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421388"/>
            <a:ext cx="9351755" cy="1200329"/>
          </a:xfrm>
          <a:prstGeom prst="rect">
            <a:avLst/>
          </a:prstGeom>
          <a:noFill/>
        </p:spPr>
        <p:txBody>
          <a:bodyPr wrap="square" rtlCol="0">
            <a:spAutoFit/>
          </a:bodyPr>
          <a:lstStyle/>
          <a:p>
            <a:r>
              <a:rPr lang="it-IT" b="1" dirty="0">
                <a:latin typeface="Alexandria" pitchFamily="2" charset="-78"/>
              </a:rPr>
              <a:t>2. RISKS: AI IN FINANCE</a:t>
            </a:r>
          </a:p>
          <a:p>
            <a:r>
              <a:rPr lang="en-US" dirty="0">
                <a:latin typeface="Alexandria" pitchFamily="2" charset="-78"/>
              </a:rPr>
              <a:t>AI’s potential to process data, seemingly without human bias, is central </a:t>
            </a:r>
            <a:r>
              <a:rPr lang="en-US" dirty="0" smtClean="0">
                <a:latin typeface="Alexandria" pitchFamily="2" charset="-78"/>
              </a:rPr>
              <a:t>to its </a:t>
            </a:r>
            <a:r>
              <a:rPr lang="en-US" dirty="0">
                <a:latin typeface="Alexandria" pitchFamily="2" charset="-78"/>
              </a:rPr>
              <a:t>utility, i.e., it can be unbiased in not following its own agenda or </a:t>
            </a:r>
            <a:r>
              <a:rPr lang="en-US" dirty="0" smtClean="0">
                <a:latin typeface="Alexandria" pitchFamily="2" charset="-78"/>
              </a:rPr>
              <a:t>having cognitive biases. Yet</a:t>
            </a:r>
            <a:r>
              <a:rPr lang="en-US" dirty="0">
                <a:latin typeface="Alexandria" pitchFamily="2" charset="-78"/>
              </a:rPr>
              <a:t>, the nature of AI creates other risks.</a:t>
            </a:r>
            <a:endParaRPr lang="en-US" b="1" dirty="0">
              <a:latin typeface="Alexandria" pitchFamily="2" charset="-78"/>
              <a:cs typeface="Alexandria" pitchFamily="2" charset="-78"/>
            </a:endParaRPr>
          </a:p>
          <a:p>
            <a:pPr algn="just"/>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90017765"/>
      </p:ext>
    </p:extLst>
  </p:cSld>
  <p:clrMapOvr>
    <a:masterClrMapping/>
  </p:clrMapOvr>
  <mc:AlternateContent xmlns:mc="http://schemas.openxmlformats.org/markup-compatibility/2006" xmlns:p14="http://schemas.microsoft.com/office/powerpoint/2010/main">
    <mc:Choice Requires="p14">
      <p:transition p14:dur="10" advTm="79476"/>
    </mc:Choice>
    <mc:Fallback xmlns="">
      <p:transition advTm="7947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33866"/>
            <a:ext cx="10812720" cy="4298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79002"/>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38626" y="2245002"/>
            <a:ext cx="9972917" cy="3293209"/>
          </a:xfrm>
          <a:prstGeom prst="rect">
            <a:avLst/>
          </a:prstGeom>
          <a:noFill/>
        </p:spPr>
        <p:txBody>
          <a:bodyPr wrap="square" rtlCol="0">
            <a:spAutoFit/>
          </a:bodyPr>
          <a:lstStyle/>
          <a:p>
            <a:pPr algn="just"/>
            <a:r>
              <a:rPr lang="en-GB" sz="1600" b="1" dirty="0">
                <a:latin typeface="Alexandria" pitchFamily="2" charset="-78"/>
                <a:cs typeface="Alexandria" pitchFamily="2" charset="-78"/>
              </a:rPr>
              <a:t>2.1 Data Risks</a:t>
            </a:r>
          </a:p>
          <a:p>
            <a:pPr algn="just"/>
            <a:r>
              <a:rPr lang="en-US" sz="1600" b="1" dirty="0" smtClean="0">
                <a:latin typeface="Alexandria" pitchFamily="2" charset="-78"/>
                <a:cs typeface="Alexandria" pitchFamily="2" charset="-78"/>
              </a:rPr>
              <a:t>2.1.1 </a:t>
            </a:r>
            <a:r>
              <a:rPr lang="en-US" sz="1600" b="1" dirty="0">
                <a:latin typeface="Alexandria" pitchFamily="2" charset="-78"/>
                <a:cs typeface="Alexandria" pitchFamily="2" charset="-78"/>
              </a:rPr>
              <a:t>Data collection and </a:t>
            </a:r>
            <a:r>
              <a:rPr lang="en-US" sz="1600" b="1" dirty="0" smtClean="0">
                <a:latin typeface="Alexandria" pitchFamily="2" charset="-78"/>
                <a:cs typeface="Alexandria" pitchFamily="2" charset="-78"/>
              </a:rPr>
              <a:t>analysis</a:t>
            </a:r>
          </a:p>
          <a:p>
            <a:pPr algn="just"/>
            <a:r>
              <a:rPr lang="en-US" sz="1600" dirty="0">
                <a:latin typeface="Alexandria" pitchFamily="2" charset="-78"/>
                <a:cs typeface="Alexandria" pitchFamily="2" charset="-78"/>
              </a:rPr>
              <a:t>The availability of highly structured machine-readable data – a major obstacle for AI advancements elsewhere, including healthcare – has increased the ease of adoption of AI in many areas of financial </a:t>
            </a:r>
            <a:r>
              <a:rPr lang="en-US" sz="1600" dirty="0" smtClean="0">
                <a:latin typeface="Alexandria" pitchFamily="2" charset="-78"/>
                <a:cs typeface="Alexandria" pitchFamily="2" charset="-78"/>
              </a:rPr>
              <a:t>services. From </a:t>
            </a:r>
            <a:r>
              <a:rPr lang="en-US" sz="1600" dirty="0">
                <a:latin typeface="Alexandria" pitchFamily="2" charset="-78"/>
                <a:cs typeface="Alexandria" pitchFamily="2" charset="-78"/>
              </a:rPr>
              <a:t>a legal perspective, protected factors come under threat if AI discriminates based on factors, proxies for these factors, or other factors altogether, that describe little more than a part of social and financial relations within </a:t>
            </a:r>
            <a:r>
              <a:rPr lang="en-US" sz="1600" dirty="0" smtClean="0">
                <a:latin typeface="Alexandria" pitchFamily="2" charset="-78"/>
                <a:cs typeface="Alexandria" pitchFamily="2" charset="-78"/>
              </a:rPr>
              <a:t>society. As </a:t>
            </a:r>
            <a:r>
              <a:rPr lang="en-US" sz="1600" dirty="0">
                <a:latin typeface="Alexandria" pitchFamily="2" charset="-78"/>
                <a:cs typeface="Alexandria" pitchFamily="2" charset="-78"/>
              </a:rPr>
              <a:t>both the value of high-quality information and the threats posed by information gaps continue to grow, regulators should focus on the development of widely used and well-designed data </a:t>
            </a:r>
            <a:r>
              <a:rPr lang="en-US" sz="1600" dirty="0" smtClean="0">
                <a:latin typeface="Alexandria" pitchFamily="2" charset="-78"/>
                <a:cs typeface="Alexandria" pitchFamily="2" charset="-78"/>
              </a:rPr>
              <a:t>standards. Second</a:t>
            </a:r>
            <a:r>
              <a:rPr lang="en-US" sz="1600" dirty="0">
                <a:latin typeface="Alexandria" pitchFamily="2" charset="-78"/>
                <a:cs typeface="Alexandria" pitchFamily="2" charset="-78"/>
              </a:rPr>
              <a:t>, the data may be biased, either from data selection issues or data reflecting biases in society at </a:t>
            </a:r>
            <a:r>
              <a:rPr lang="en-US" sz="1600" dirty="0" smtClean="0">
                <a:latin typeface="Alexandria" pitchFamily="2" charset="-78"/>
                <a:cs typeface="Alexandria" pitchFamily="2" charset="-78"/>
              </a:rPr>
              <a:t>large. Prejudiced </a:t>
            </a:r>
            <a:r>
              <a:rPr lang="en-US" sz="1600" dirty="0">
                <a:latin typeface="Alexandria" pitchFamily="2" charset="-78"/>
                <a:cs typeface="Alexandria" pitchFamily="2" charset="-78"/>
              </a:rPr>
              <a:t>decision-makers may mask their biases by wittingly or unwittingly using biased </a:t>
            </a:r>
            <a:r>
              <a:rPr lang="en-US" sz="1600" dirty="0" smtClean="0">
                <a:latin typeface="Alexandria" pitchFamily="2" charset="-78"/>
                <a:cs typeface="Alexandria" pitchFamily="2" charset="-78"/>
              </a:rPr>
              <a:t>data. Biased </a:t>
            </a:r>
            <a:r>
              <a:rPr lang="en-US" sz="1600" dirty="0">
                <a:latin typeface="Alexandria" pitchFamily="2" charset="-78"/>
                <a:cs typeface="Alexandria" pitchFamily="2" charset="-78"/>
              </a:rPr>
              <a:t>data could likewise be selected in efforts to enhance an executive’s personal bonus or reduce organizational oversight.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7503775"/>
      </p:ext>
    </p:extLst>
  </p:cSld>
  <p:clrMapOvr>
    <a:masterClrMapping/>
  </p:clrMapOvr>
  <mc:AlternateContent xmlns:mc="http://schemas.openxmlformats.org/markup-compatibility/2006" xmlns:p14="http://schemas.microsoft.com/office/powerpoint/2010/main">
    <mc:Choice Requires="p14">
      <p:transition p14:dur="10" advTm="127927"/>
    </mc:Choice>
    <mc:Fallback xmlns="">
      <p:transition advTm="12792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748380"/>
            <a:ext cx="10812720" cy="42841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04986"/>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25713" y="2383125"/>
            <a:ext cx="10118060" cy="2031325"/>
          </a:xfrm>
          <a:prstGeom prst="rect">
            <a:avLst/>
          </a:prstGeom>
          <a:noFill/>
        </p:spPr>
        <p:txBody>
          <a:bodyPr wrap="square" rtlCol="0">
            <a:spAutoFit/>
          </a:bodyPr>
          <a:lstStyle/>
          <a:p>
            <a:pPr algn="just"/>
            <a:r>
              <a:rPr lang="en-US" b="1" dirty="0">
                <a:latin typeface="Alexandria" pitchFamily="2" charset="-78"/>
                <a:cs typeface="Alexandria" pitchFamily="2" charset="-78"/>
              </a:rPr>
              <a:t>2.1.2 Decision-making and execution of </a:t>
            </a:r>
            <a:r>
              <a:rPr lang="en-US" b="1" dirty="0" smtClean="0">
                <a:latin typeface="Alexandria" pitchFamily="2" charset="-78"/>
                <a:cs typeface="Alexandria" pitchFamily="2" charset="-78"/>
              </a:rPr>
              <a:t>decisions</a:t>
            </a:r>
          </a:p>
          <a:p>
            <a:pPr algn="just"/>
            <a:r>
              <a:rPr lang="en-US" dirty="0">
                <a:latin typeface="Alexandria" pitchFamily="2" charset="-78"/>
                <a:cs typeface="Alexandria" pitchFamily="2" charset="-78"/>
              </a:rPr>
              <a:t>AI systems may perform similar calculations simultaneously, and one AI’s decisions may influence the tasks performed by another, i.e., ‘herding’ results when actors make use of similar models to interpret signals from the </a:t>
            </a:r>
            <a:r>
              <a:rPr lang="en-US" dirty="0" smtClean="0">
                <a:latin typeface="Alexandria" pitchFamily="2" charset="-78"/>
                <a:cs typeface="Alexandria" pitchFamily="2" charset="-78"/>
              </a:rPr>
              <a:t>market. Algorithms </a:t>
            </a:r>
            <a:r>
              <a:rPr lang="en-US" dirty="0">
                <a:latin typeface="Alexandria" pitchFamily="2" charset="-78"/>
                <a:cs typeface="Alexandria" pitchFamily="2" charset="-78"/>
              </a:rPr>
              <a:t>trading simultaneously in millisecond trading windows have caused extreme volatility events, referred to as ‘flash crashes’, when unexpected situations </a:t>
            </a:r>
            <a:r>
              <a:rPr lang="en-US" dirty="0" smtClean="0">
                <a:latin typeface="Alexandria" pitchFamily="2" charset="-78"/>
                <a:cs typeface="Alexandria" pitchFamily="2" charset="-78"/>
              </a:rPr>
              <a:t>arise. While </a:t>
            </a:r>
            <a:r>
              <a:rPr lang="en-US" dirty="0">
                <a:latin typeface="Alexandria" pitchFamily="2" charset="-78"/>
                <a:cs typeface="Alexandria" pitchFamily="2" charset="-78"/>
              </a:rPr>
              <a:t>risk management tools such as price limits and stop-loss commands (themselves algorithms) can mitigate some of the risks, these tools are costly and do not address all risks generated by multiple AI performing similar </a:t>
            </a:r>
            <a:r>
              <a:rPr lang="en-US" dirty="0" smtClean="0">
                <a:latin typeface="Alexandria" pitchFamily="2" charset="-78"/>
                <a:cs typeface="Alexandria" pitchFamily="2" charset="-78"/>
              </a:rPr>
              <a:t>tasks. If </a:t>
            </a:r>
            <a:r>
              <a:rPr lang="en-US" dirty="0">
                <a:latin typeface="Alexandria" pitchFamily="2" charset="-78"/>
                <a:cs typeface="Alexandria" pitchFamily="2" charset="-78"/>
              </a:rPr>
              <a:t>several self-learning algorithms discover that cooperation in capital markets is more profitable than competition, they could cooperate and manipulate information and prices to their own advantage</a:t>
            </a:r>
            <a:r>
              <a:rPr lang="en-US" dirty="0" smtClean="0">
                <a:latin typeface="Alexandria" pitchFamily="2" charset="-78"/>
                <a:cs typeface="Alexandria" pitchFamily="2" charset="-78"/>
              </a:rPr>
              <a:t>.</a:t>
            </a:r>
            <a:endParaRPr lang="en-US"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90811123"/>
      </p:ext>
    </p:extLst>
  </p:cSld>
  <p:clrMapOvr>
    <a:masterClrMapping/>
  </p:clrMapOvr>
  <mc:AlternateContent xmlns:mc="http://schemas.openxmlformats.org/markup-compatibility/2006" xmlns:p14="http://schemas.microsoft.com/office/powerpoint/2010/main">
    <mc:Choice Requires="p14">
      <p:transition p14:dur="10" advTm="109023"/>
    </mc:Choice>
    <mc:Fallback xmlns="">
      <p:transition advTm="10902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86031"/>
            <a:ext cx="10812720" cy="39906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6833" y="112988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11197" y="2366434"/>
            <a:ext cx="9856803" cy="1754326"/>
          </a:xfrm>
          <a:prstGeom prst="rect">
            <a:avLst/>
          </a:prstGeom>
          <a:noFill/>
        </p:spPr>
        <p:txBody>
          <a:bodyPr wrap="square" rtlCol="0">
            <a:spAutoFit/>
          </a:bodyPr>
          <a:lstStyle/>
          <a:p>
            <a:pPr algn="just"/>
            <a:r>
              <a:rPr lang="en-GB" b="1" dirty="0">
                <a:latin typeface="Alexandria" pitchFamily="2" charset="-78"/>
              </a:rPr>
              <a:t>2.2 Financial Stability </a:t>
            </a:r>
            <a:r>
              <a:rPr lang="en-GB" b="1" dirty="0" smtClean="0">
                <a:latin typeface="Alexandria" pitchFamily="2" charset="-78"/>
              </a:rPr>
              <a:t>Risks</a:t>
            </a:r>
          </a:p>
          <a:p>
            <a:pPr algn="just"/>
            <a:r>
              <a:rPr lang="en-US" dirty="0">
                <a:latin typeface="Alexandria" pitchFamily="2" charset="-78"/>
              </a:rPr>
              <a:t>In 2017, the </a:t>
            </a:r>
            <a:r>
              <a:rPr lang="en-US" b="1" dirty="0">
                <a:latin typeface="Alexandria" pitchFamily="2" charset="-78"/>
              </a:rPr>
              <a:t>Financial Stability Board (FSB) </a:t>
            </a:r>
            <a:r>
              <a:rPr lang="en-US" dirty="0" smtClean="0">
                <a:latin typeface="Alexandria" pitchFamily="2" charset="-78"/>
              </a:rPr>
              <a:t>analyzed </a:t>
            </a:r>
            <a:r>
              <a:rPr lang="en-US" dirty="0">
                <a:latin typeface="Alexandria" pitchFamily="2" charset="-78"/>
              </a:rPr>
              <a:t>and </a:t>
            </a:r>
            <a:r>
              <a:rPr lang="en-US" dirty="0" smtClean="0">
                <a:latin typeface="Alexandria" pitchFamily="2" charset="-78"/>
              </a:rPr>
              <a:t>summarized </a:t>
            </a:r>
            <a:r>
              <a:rPr lang="en-US" dirty="0">
                <a:latin typeface="Alexandria" pitchFamily="2" charset="-78"/>
              </a:rPr>
              <a:t>a broad range of possible financial stability implications of AI and </a:t>
            </a:r>
            <a:r>
              <a:rPr lang="en-US" dirty="0" smtClean="0">
                <a:latin typeface="Alexandria" pitchFamily="2" charset="-78"/>
              </a:rPr>
              <a:t>ML. The </a:t>
            </a:r>
            <a:r>
              <a:rPr lang="en-US" dirty="0">
                <a:latin typeface="Alexandria" pitchFamily="2" charset="-78"/>
              </a:rPr>
              <a:t>FSB noted the substantial promise of AI and ML, contingent upon proper risk </a:t>
            </a:r>
            <a:r>
              <a:rPr lang="en-US" dirty="0" smtClean="0">
                <a:latin typeface="Alexandria" pitchFamily="2" charset="-78"/>
              </a:rPr>
              <a:t>management. The </a:t>
            </a:r>
            <a:r>
              <a:rPr lang="en-US" dirty="0">
                <a:latin typeface="Alexandria" pitchFamily="2" charset="-78"/>
              </a:rPr>
              <a:t>FSB stressed that oligopolistic or monopolistic players may surface as a result of additional third-party dependencies caused by ‘network effects and scalability of new technologies</a:t>
            </a:r>
            <a:r>
              <a:rPr lang="en-US" dirty="0" smtClean="0">
                <a:latin typeface="Alexandria" pitchFamily="2" charset="-78"/>
              </a:rPr>
              <a:t>’. Further</a:t>
            </a:r>
            <a:r>
              <a:rPr lang="en-US" dirty="0">
                <a:latin typeface="Alexandria" pitchFamily="2" charset="-78"/>
              </a:rPr>
              <a:t>, the lack of interpretability or ‘auditability’ of AI and ML methods has the potential to contribute to macroeconomic risk unless supervisors find ways to supervise the </a:t>
            </a:r>
            <a:r>
              <a:rPr lang="en-US" dirty="0" smtClean="0">
                <a:latin typeface="Alexandria" pitchFamily="2" charset="-78"/>
              </a:rPr>
              <a:t>AI. This </a:t>
            </a:r>
            <a:r>
              <a:rPr lang="en-US" dirty="0">
                <a:latin typeface="Alexandria" pitchFamily="2" charset="-78"/>
              </a:rPr>
              <a:t>is particularly challenging because of the opacity of models generated by AI/ML, and AI-related expertise beyond those developing the AI, is limited in the private sector and among regulators.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40077020"/>
      </p:ext>
    </p:extLst>
  </p:cSld>
  <p:clrMapOvr>
    <a:masterClrMapping/>
  </p:clrMapOvr>
  <mc:AlternateContent xmlns:mc="http://schemas.openxmlformats.org/markup-compatibility/2006" xmlns:p14="http://schemas.microsoft.com/office/powerpoint/2010/main">
    <mc:Choice Requires="p14">
      <p:transition p14:dur="10" advTm="163711"/>
    </mc:Choice>
    <mc:Fallback xmlns="">
      <p:transition advTm="16371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2088"/>
            <a:ext cx="10812720" cy="4158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latin typeface="Alexandria Black" pitchFamily="2" charset="-78"/>
            </a:endParaRPr>
          </a:p>
        </p:txBody>
      </p:sp>
      <p:sp>
        <p:nvSpPr>
          <p:cNvPr id="3" name="TextBox 2"/>
          <p:cNvSpPr txBox="1"/>
          <p:nvPr/>
        </p:nvSpPr>
        <p:spPr>
          <a:xfrm>
            <a:off x="2232837" y="1042032"/>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93141"/>
            <a:ext cx="9769236" cy="3046988"/>
          </a:xfrm>
          <a:prstGeom prst="rect">
            <a:avLst/>
          </a:prstGeom>
          <a:noFill/>
        </p:spPr>
        <p:txBody>
          <a:bodyPr wrap="square" rtlCol="0">
            <a:spAutoFit/>
          </a:bodyPr>
          <a:lstStyle/>
          <a:p>
            <a:pPr algn="just"/>
            <a:r>
              <a:rPr lang="en-GB" sz="1600" b="1" dirty="0">
                <a:latin typeface="Alexandria" pitchFamily="2" charset="-78"/>
              </a:rPr>
              <a:t>2.3 </a:t>
            </a:r>
            <a:r>
              <a:rPr lang="en-GB" sz="1600" b="1" dirty="0" smtClean="0">
                <a:latin typeface="Alexandria" pitchFamily="2" charset="-78"/>
              </a:rPr>
              <a:t>Cybersecurity</a:t>
            </a:r>
          </a:p>
          <a:p>
            <a:pPr algn="just"/>
            <a:r>
              <a:rPr lang="en-US" sz="1600" dirty="0">
                <a:latin typeface="Alexandria" pitchFamily="2" charset="-78"/>
              </a:rPr>
              <a:t>AI could be used to harm an economy and threaten national security</a:t>
            </a:r>
            <a:r>
              <a:rPr lang="en-US" sz="1600" dirty="0" smtClean="0">
                <a:latin typeface="Alexandria" pitchFamily="2" charset="-78"/>
              </a:rPr>
              <a:t>. </a:t>
            </a:r>
            <a:r>
              <a:rPr lang="en-US" sz="1600" dirty="0">
                <a:latin typeface="Alexandria" pitchFamily="2" charset="-78"/>
              </a:rPr>
              <a:t>Algorithms could be manipulated to undermine economies to create unrest, or to send wrong signals to trading units to seek to trigger a systemic </a:t>
            </a:r>
            <a:r>
              <a:rPr lang="en-US" sz="1600" dirty="0" smtClean="0">
                <a:latin typeface="Alexandria" pitchFamily="2" charset="-78"/>
              </a:rPr>
              <a:t>crisis. The </a:t>
            </a:r>
            <a:r>
              <a:rPr lang="en-US" sz="1600" dirty="0">
                <a:latin typeface="Alexandria" pitchFamily="2" charset="-78"/>
              </a:rPr>
              <a:t>cybersecurity dimension is more serious as many financial services firms rely on a small group of technology providers, creating a new form of risk we term </a:t>
            </a:r>
            <a:r>
              <a:rPr lang="en-US" sz="1600" dirty="0" err="1" smtClean="0">
                <a:latin typeface="Alexandria" pitchFamily="2" charset="-78"/>
              </a:rPr>
              <a:t>TechRisk</a:t>
            </a:r>
            <a:r>
              <a:rPr lang="en-US" sz="1600" dirty="0" smtClean="0">
                <a:latin typeface="Alexandria" pitchFamily="2" charset="-78"/>
              </a:rPr>
              <a:t>. That </a:t>
            </a:r>
            <a:r>
              <a:rPr lang="en-US" sz="1600" dirty="0">
                <a:latin typeface="Alexandria" pitchFamily="2" charset="-78"/>
              </a:rPr>
              <a:t>many AI-enabled systems have not been tested in financial crisis scenarios further amplifies this </a:t>
            </a:r>
            <a:r>
              <a:rPr lang="en-US" sz="1600" dirty="0" smtClean="0">
                <a:latin typeface="Alexandria" pitchFamily="2" charset="-78"/>
              </a:rPr>
              <a:t>risk. </a:t>
            </a:r>
            <a:r>
              <a:rPr lang="en-US" sz="1600" b="1" dirty="0" smtClean="0">
                <a:latin typeface="Alexandria" pitchFamily="2" charset="-78"/>
              </a:rPr>
              <a:t>Important </a:t>
            </a:r>
            <a:r>
              <a:rPr lang="en-US" sz="1600" b="1" dirty="0">
                <a:latin typeface="Alexandria" pitchFamily="2" charset="-78"/>
              </a:rPr>
              <a:t>ways to address cybersecurity include to (1)</a:t>
            </a:r>
            <a:r>
              <a:rPr lang="en-US" sz="1600" dirty="0">
                <a:latin typeface="Alexandria" pitchFamily="2" charset="-78"/>
              </a:rPr>
              <a:t> invest in cybersecurity resources, including in-house expertise and training of employees; </a:t>
            </a:r>
            <a:r>
              <a:rPr lang="en-US" sz="1600" b="1" dirty="0">
                <a:latin typeface="Alexandria" pitchFamily="2" charset="-78"/>
              </a:rPr>
              <a:t>(2)</a:t>
            </a:r>
            <a:r>
              <a:rPr lang="en-US" sz="1600" dirty="0">
                <a:latin typeface="Alexandria" pitchFamily="2" charset="-78"/>
              </a:rPr>
              <a:t> have protocols in place to cooperate swiftly with other financial intermediaries, to ensure fast detection of, and responses to, these attacks, with or without involvement of regulators; and </a:t>
            </a:r>
            <a:r>
              <a:rPr lang="en-US" sz="1600" b="1" dirty="0">
                <a:latin typeface="Alexandria" pitchFamily="2" charset="-78"/>
              </a:rPr>
              <a:t>(3)</a:t>
            </a:r>
            <a:r>
              <a:rPr lang="en-US" sz="1600" dirty="0">
                <a:latin typeface="Alexandria" pitchFamily="2" charset="-78"/>
              </a:rPr>
              <a:t> building national and international systems for sharing information as well as contingency and </a:t>
            </a:r>
            <a:r>
              <a:rPr lang="en-US" sz="1600" dirty="0" smtClean="0">
                <a:latin typeface="Alexandria" pitchFamily="2" charset="-78"/>
              </a:rPr>
              <a:t>defense </a:t>
            </a:r>
            <a:r>
              <a:rPr lang="en-US" sz="1600" dirty="0">
                <a:latin typeface="Alexandria" pitchFamily="2" charset="-78"/>
              </a:rPr>
              <a:t>planning</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2120534"/>
      </p:ext>
    </p:extLst>
  </p:cSld>
  <p:clrMapOvr>
    <a:masterClrMapping/>
  </p:clrMapOvr>
  <mc:AlternateContent xmlns:mc="http://schemas.openxmlformats.org/markup-compatibility/2006" xmlns:p14="http://schemas.microsoft.com/office/powerpoint/2010/main">
    <mc:Choice Requires="p14">
      <p:transition p14:dur="10" advTm="137007"/>
    </mc:Choice>
    <mc:Fallback xmlns="">
      <p:transition advTm="13700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3822"/>
            <a:ext cx="10812720" cy="4284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98286" y="2201822"/>
            <a:ext cx="9869714" cy="3785652"/>
          </a:xfrm>
          <a:prstGeom prst="rect">
            <a:avLst/>
          </a:prstGeom>
          <a:noFill/>
        </p:spPr>
        <p:txBody>
          <a:bodyPr wrap="square" rtlCol="0">
            <a:spAutoFit/>
          </a:bodyPr>
          <a:lstStyle/>
          <a:p>
            <a:pPr algn="just"/>
            <a:r>
              <a:rPr lang="en-GB" sz="1600" b="1" dirty="0">
                <a:latin typeface="Alexandria" pitchFamily="2" charset="-78"/>
              </a:rPr>
              <a:t>2.4 Legal </a:t>
            </a:r>
            <a:r>
              <a:rPr lang="en-GB" sz="1600" b="1" dirty="0" smtClean="0">
                <a:latin typeface="Alexandria" pitchFamily="2" charset="-78"/>
              </a:rPr>
              <a:t>Risks</a:t>
            </a:r>
          </a:p>
          <a:p>
            <a:pPr algn="just"/>
            <a:r>
              <a:rPr lang="en-US" sz="1600" dirty="0">
                <a:latin typeface="Alexandria" pitchFamily="2" charset="-78"/>
                <a:cs typeface="Alexandria" pitchFamily="2" charset="-78"/>
              </a:rPr>
              <a:t>FAT is an acronym often used to describe AI and ML governance considerations, i.e., fairness, accountability, and transparency. </a:t>
            </a:r>
            <a:r>
              <a:rPr lang="en-US" sz="1600" dirty="0" smtClean="0">
                <a:latin typeface="Alexandria" pitchFamily="2" charset="-78"/>
                <a:cs typeface="Alexandria" pitchFamily="2" charset="-78"/>
              </a:rPr>
              <a:t>Concerning </a:t>
            </a:r>
            <a:r>
              <a:rPr lang="en-US" sz="1600" dirty="0">
                <a:latin typeface="Alexandria" pitchFamily="2" charset="-78"/>
                <a:cs typeface="Alexandria" pitchFamily="2" charset="-78"/>
              </a:rPr>
              <a:t>accountability, many start with an analysis of legal liability and </a:t>
            </a:r>
            <a:r>
              <a:rPr lang="en-US" sz="1600" dirty="0" smtClean="0">
                <a:latin typeface="Alexandria" pitchFamily="2" charset="-78"/>
                <a:cs typeface="Alexandria" pitchFamily="2" charset="-78"/>
              </a:rPr>
              <a:t>risks. As </a:t>
            </a:r>
            <a:r>
              <a:rPr lang="en-US" sz="1600" dirty="0">
                <a:latin typeface="Alexandria" pitchFamily="2" charset="-78"/>
                <a:cs typeface="Alexandria" pitchFamily="2" charset="-78"/>
              </a:rPr>
              <a:t>scholars and practitioners explore how existing liability regimes such as product liability, tort, and vicarious liability may be used to address the legal risks and liability around the use of AI, foundational concepts like causation and damages as they relate to AI and their corporate and individual creators have been acknowledged to be challenging to such liability </a:t>
            </a:r>
            <a:r>
              <a:rPr lang="en-US" sz="1600" dirty="0" smtClean="0">
                <a:latin typeface="Alexandria" pitchFamily="2" charset="-78"/>
                <a:cs typeface="Alexandria" pitchFamily="2" charset="-78"/>
              </a:rPr>
              <a:t>regimes. Since </a:t>
            </a:r>
            <a:r>
              <a:rPr lang="en-US" sz="1600" dirty="0">
                <a:latin typeface="Alexandria" pitchFamily="2" charset="-78"/>
                <a:cs typeface="Alexandria" pitchFamily="2" charset="-78"/>
              </a:rPr>
              <a:t>the 2008 Global Financial Crisis, the legal and regulatory compliance of many financial institutions worldwide has been found </a:t>
            </a:r>
            <a:r>
              <a:rPr lang="en-US" sz="1600" dirty="0" smtClean="0">
                <a:latin typeface="Alexandria" pitchFamily="2" charset="-78"/>
                <a:cs typeface="Alexandria" pitchFamily="2" charset="-78"/>
              </a:rPr>
              <a:t>wanting. Boston </a:t>
            </a:r>
            <a:r>
              <a:rPr lang="en-US" sz="1600" dirty="0">
                <a:latin typeface="Alexandria" pitchFamily="2" charset="-78"/>
                <a:cs typeface="Alexandria" pitchFamily="2" charset="-78"/>
              </a:rPr>
              <a:t>Consulting Group reported that financial institutions, such as 50 of the largest European and North American banks, have paid USD 381 billion in cumulative financial penalties (through the end of 2019</a:t>
            </a:r>
            <a:r>
              <a:rPr lang="en-US" sz="1600" dirty="0" smtClean="0">
                <a:latin typeface="Alexandria" pitchFamily="2" charset="-78"/>
                <a:cs typeface="Alexandria" pitchFamily="2" charset="-78"/>
              </a:rPr>
              <a:t>). </a:t>
            </a:r>
            <a:r>
              <a:rPr lang="en-US" sz="1600" dirty="0" err="1" smtClean="0">
                <a:latin typeface="Alexandria" pitchFamily="2" charset="-78"/>
                <a:cs typeface="Alexandria" pitchFamily="2" charset="-78"/>
              </a:rPr>
              <a:t>RegTech</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is increasingly seen as a way to address these shortfalls, and many solution providers are using AI and ML in areas such as onboarding, anti-money laundering (AML), and fraud </a:t>
            </a:r>
            <a:r>
              <a:rPr lang="en-US" sz="1600" dirty="0" smtClean="0">
                <a:latin typeface="Alexandria" pitchFamily="2" charset="-78"/>
                <a:cs typeface="Alexandria" pitchFamily="2" charset="-78"/>
              </a:rPr>
              <a:t>detection. Yet</a:t>
            </a:r>
            <a:r>
              <a:rPr lang="en-US" sz="1600" dirty="0">
                <a:latin typeface="Alexandria" pitchFamily="2" charset="-78"/>
                <a:cs typeface="Alexandria" pitchFamily="2" charset="-78"/>
              </a:rPr>
              <a:t>, some of the largest recent bank fines have arisen from legal risks related to the use of technology.</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16967810"/>
      </p:ext>
    </p:extLst>
  </p:cSld>
  <p:clrMapOvr>
    <a:masterClrMapping/>
  </p:clrMapOvr>
  <mc:AlternateContent xmlns:mc="http://schemas.openxmlformats.org/markup-compatibility/2006" xmlns:p14="http://schemas.microsoft.com/office/powerpoint/2010/main">
    <mc:Choice Requires="p14">
      <p:transition p14:dur="10" advTm="160831"/>
    </mc:Choice>
    <mc:Fallback xmlns="">
      <p:transition advTm="16083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85322" y="986299"/>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895186" y="2234696"/>
            <a:ext cx="9936234" cy="3293209"/>
          </a:xfrm>
          <a:prstGeom prst="rect">
            <a:avLst/>
          </a:prstGeom>
          <a:noFill/>
        </p:spPr>
        <p:txBody>
          <a:bodyPr wrap="square" rtlCol="0">
            <a:spAutoFit/>
          </a:bodyPr>
          <a:lstStyle/>
          <a:p>
            <a:pPr algn="just"/>
            <a:r>
              <a:rPr lang="en-US" sz="1600" b="1" dirty="0">
                <a:latin typeface="Alexandria" pitchFamily="2" charset="-78"/>
              </a:rPr>
              <a:t>2.5 Ethics and Financial Services</a:t>
            </a:r>
          </a:p>
          <a:p>
            <a:pPr algn="just"/>
            <a:r>
              <a:rPr lang="en-GB" sz="1600" b="1" dirty="0" smtClean="0">
                <a:latin typeface="Alexandria" pitchFamily="2" charset="-78"/>
              </a:rPr>
              <a:t>2.5.1 </a:t>
            </a:r>
            <a:r>
              <a:rPr lang="en-GB" sz="1600" b="1" dirty="0">
                <a:latin typeface="Alexandria" pitchFamily="2" charset="-78"/>
              </a:rPr>
              <a:t>AI as non-ethical </a:t>
            </a:r>
            <a:r>
              <a:rPr lang="en-GB" sz="1600" b="1" dirty="0" smtClean="0">
                <a:latin typeface="Alexandria" pitchFamily="2" charset="-78"/>
              </a:rPr>
              <a:t>actor</a:t>
            </a:r>
          </a:p>
          <a:p>
            <a:pPr algn="just"/>
            <a:r>
              <a:rPr lang="en-US" sz="1600" dirty="0">
                <a:latin typeface="Alexandria" pitchFamily="2" charset="-78"/>
                <a:cs typeface="Alexandria" pitchFamily="2" charset="-78"/>
              </a:rPr>
              <a:t>Algorithms do not per se ‘feel’ nor have ‘values’. Training machines in values is difficult, since humans often lack insights into the human psyche</a:t>
            </a:r>
            <a:r>
              <a:rPr lang="en-US" sz="1600" dirty="0" smtClean="0">
                <a:latin typeface="Alexandria" pitchFamily="2" charset="-78"/>
                <a:cs typeface="Alexandria" pitchFamily="2" charset="-78"/>
              </a:rPr>
              <a:t>. AI’s </a:t>
            </a:r>
            <a:r>
              <a:rPr lang="en-US" sz="1600" dirty="0">
                <a:latin typeface="Alexandria" pitchFamily="2" charset="-78"/>
                <a:cs typeface="Alexandria" pitchFamily="2" charset="-78"/>
              </a:rPr>
              <a:t>lack of an ethical foundation could create serious harm for the portfolio value of a given financial intermediary if the AI misprices reputational </a:t>
            </a:r>
            <a:r>
              <a:rPr lang="en-US" sz="1600" dirty="0" smtClean="0">
                <a:latin typeface="Alexandria" pitchFamily="2" charset="-78"/>
                <a:cs typeface="Alexandria" pitchFamily="2" charset="-78"/>
              </a:rPr>
              <a:t>risk. The </a:t>
            </a:r>
            <a:r>
              <a:rPr lang="en-US" sz="1600" dirty="0">
                <a:latin typeface="Alexandria" pitchFamily="2" charset="-78"/>
                <a:cs typeface="Alexandria" pitchFamily="2" charset="-78"/>
              </a:rPr>
              <a:t>more data AI has about a certain person, the greater the risk the AI will nudge the person into buying an unsuitable financial product or profile the person for credit </a:t>
            </a:r>
            <a:r>
              <a:rPr lang="en-US" sz="1600" dirty="0" smtClean="0">
                <a:latin typeface="Alexandria" pitchFamily="2" charset="-78"/>
                <a:cs typeface="Alexandria" pitchFamily="2" charset="-78"/>
              </a:rPr>
              <a:t>determinations. While </a:t>
            </a:r>
            <a:r>
              <a:rPr lang="en-US" sz="1600" dirty="0">
                <a:latin typeface="Alexandria" pitchFamily="2" charset="-78"/>
                <a:cs typeface="Alexandria" pitchFamily="2" charset="-78"/>
              </a:rPr>
              <a:t>unethical conduct can be mitigated by more diverse and broadly trained technical teams programming the AI, the core issue remains that the code itself is a non-ethical actor that does not necessarily constantly review, revise and reflect on its performance as we hope humans </a:t>
            </a:r>
            <a:r>
              <a:rPr lang="en-US" sz="1600" dirty="0" smtClean="0">
                <a:latin typeface="Alexandria" pitchFamily="2" charset="-78"/>
                <a:cs typeface="Alexandria" pitchFamily="2" charset="-78"/>
              </a:rPr>
              <a:t>do. AI </a:t>
            </a:r>
            <a:r>
              <a:rPr lang="en-US" sz="1600" dirty="0">
                <a:latin typeface="Alexandria" pitchFamily="2" charset="-78"/>
                <a:cs typeface="Alexandria" pitchFamily="2" charset="-78"/>
              </a:rPr>
              <a:t>needs human monitoring and guidance for ethical decision-making: humans-in-the-loop are essential so that a human or group of humans is responsible for the actions of AI.</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90199084"/>
      </p:ext>
    </p:extLst>
  </p:cSld>
  <p:clrMapOvr>
    <a:masterClrMapping/>
  </p:clrMapOvr>
  <mc:AlternateContent xmlns:mc="http://schemas.openxmlformats.org/markup-compatibility/2006" xmlns:p14="http://schemas.microsoft.com/office/powerpoint/2010/main">
    <mc:Choice Requires="p14">
      <p:transition p14:dur="10" advTm="138967"/>
    </mc:Choice>
    <mc:Fallback xmlns="">
      <p:transition advTm="138967"/>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5862" y="9854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335445"/>
            <a:ext cx="9841807" cy="2031325"/>
          </a:xfrm>
          <a:prstGeom prst="rect">
            <a:avLst/>
          </a:prstGeom>
          <a:noFill/>
        </p:spPr>
        <p:txBody>
          <a:bodyPr wrap="square" rtlCol="0">
            <a:spAutoFit/>
          </a:bodyPr>
          <a:lstStyle/>
          <a:p>
            <a:pPr algn="just"/>
            <a:r>
              <a:rPr lang="en-GB" b="1" dirty="0">
                <a:latin typeface="Alexandria" pitchFamily="2" charset="-78"/>
              </a:rPr>
              <a:t>2.5.2 AI’s influence on </a:t>
            </a:r>
            <a:r>
              <a:rPr lang="en-GB" b="1" dirty="0" smtClean="0">
                <a:latin typeface="Alexandria" pitchFamily="2" charset="-78"/>
              </a:rPr>
              <a:t>humans</a:t>
            </a:r>
          </a:p>
          <a:p>
            <a:pPr algn="just"/>
            <a:r>
              <a:rPr lang="en-US" dirty="0">
                <a:latin typeface="Alexandria" pitchFamily="2" charset="-78"/>
              </a:rPr>
              <a:t>AI as ‘augmented intelligence’ could turn an unskilled person into a skilled investor, via </a:t>
            </a:r>
            <a:r>
              <a:rPr lang="en-US" dirty="0" smtClean="0">
                <a:latin typeface="Alexandria" pitchFamily="2" charset="-78"/>
              </a:rPr>
              <a:t>recommendations. As </a:t>
            </a:r>
            <a:r>
              <a:rPr lang="en-US" dirty="0">
                <a:latin typeface="Alexandria" pitchFamily="2" charset="-78"/>
              </a:rPr>
              <a:t>the need to develop advanced </a:t>
            </a:r>
            <a:r>
              <a:rPr lang="en-US" dirty="0" err="1">
                <a:latin typeface="Alexandria" pitchFamily="2" charset="-78"/>
              </a:rPr>
              <a:t>maths</a:t>
            </a:r>
            <a:r>
              <a:rPr lang="en-US" dirty="0">
                <a:latin typeface="Alexandria" pitchFamily="2" charset="-78"/>
              </a:rPr>
              <a:t> and other sophisticated data analytical capacities decreases with appropriate </a:t>
            </a:r>
            <a:r>
              <a:rPr lang="en-US" dirty="0" smtClean="0">
                <a:latin typeface="Alexandria" pitchFamily="2" charset="-78"/>
              </a:rPr>
              <a:t>programs </a:t>
            </a:r>
            <a:r>
              <a:rPr lang="en-US" dirty="0">
                <a:latin typeface="Alexandria" pitchFamily="2" charset="-78"/>
              </a:rPr>
              <a:t>being widely available, humans’ data analytic capacities may </a:t>
            </a:r>
            <a:r>
              <a:rPr lang="en-US" dirty="0" smtClean="0">
                <a:latin typeface="Alexandria" pitchFamily="2" charset="-78"/>
              </a:rPr>
              <a:t>atrophy. Accordingly</a:t>
            </a:r>
            <a:r>
              <a:rPr lang="en-US" dirty="0">
                <a:latin typeface="Alexandria" pitchFamily="2" charset="-78"/>
              </a:rPr>
              <a:t>, while coaching AI could be used to enhance financial and tech literacy of staff and investors, resulting in better resource allocation, exploitative AI could ask or nudge clients to invest in overpriced financial products that benefit only the product </a:t>
            </a:r>
            <a:r>
              <a:rPr lang="en-US" dirty="0" smtClean="0">
                <a:latin typeface="Alexandria" pitchFamily="2" charset="-78"/>
              </a:rPr>
              <a:t>originator. As </a:t>
            </a:r>
            <a:r>
              <a:rPr lang="en-US" dirty="0">
                <a:latin typeface="Alexandria" pitchFamily="2" charset="-78"/>
              </a:rPr>
              <a:t>AI becomes more pervasive in its interaction with users, it potentially generates an increasingly very high degree of </a:t>
            </a:r>
            <a:r>
              <a:rPr lang="en-US" dirty="0" smtClean="0">
                <a:latin typeface="Alexandria" pitchFamily="2" charset="-78"/>
              </a:rPr>
              <a:t>trust. AI </a:t>
            </a:r>
            <a:r>
              <a:rPr lang="en-US" dirty="0">
                <a:latin typeface="Alexandria" pitchFamily="2" charset="-78"/>
              </a:rPr>
              <a:t>developers thus bear a high level of responsibility and there is a strong need for ethical restrictions through rules and internal controls of financial institutions and their </a:t>
            </a:r>
            <a:r>
              <a:rPr lang="en-US" dirty="0" smtClean="0">
                <a:latin typeface="Alexandria" pitchFamily="2" charset="-78"/>
              </a:rPr>
              <a:t>management.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997176206"/>
      </p:ext>
    </p:extLst>
  </p:cSld>
  <p:clrMapOvr>
    <a:masterClrMapping/>
  </p:clrMapOvr>
  <mc:AlternateContent xmlns:mc="http://schemas.openxmlformats.org/markup-compatibility/2006" xmlns:p14="http://schemas.microsoft.com/office/powerpoint/2010/main">
    <mc:Choice Requires="p14">
      <p:transition p14:dur="10" advTm="200837"/>
    </mc:Choice>
    <mc:Fallback xmlns="">
      <p:transition advTm="20083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88571" y="2203190"/>
            <a:ext cx="9419772" cy="1477328"/>
          </a:xfrm>
          <a:prstGeom prst="rect">
            <a:avLst/>
          </a:prstGeom>
          <a:noFill/>
        </p:spPr>
        <p:txBody>
          <a:bodyPr wrap="square" rtlCol="0">
            <a:spAutoFit/>
          </a:bodyPr>
          <a:lstStyle/>
          <a:p>
            <a:pPr algn="just"/>
            <a:r>
              <a:rPr lang="en-US" b="1" dirty="0">
                <a:latin typeface="Alexandria" pitchFamily="2" charset="-78"/>
              </a:rPr>
              <a:t>2.5.3 Artificial stupidity and maleficence</a:t>
            </a:r>
          </a:p>
          <a:p>
            <a:pPr algn="just"/>
            <a:r>
              <a:rPr lang="en-US" dirty="0">
                <a:latin typeface="Alexandria" pitchFamily="2" charset="-78"/>
              </a:rPr>
              <a:t>Protection against AI mistakes and unethical </a:t>
            </a:r>
            <a:r>
              <a:rPr lang="en-US" dirty="0" smtClean="0">
                <a:latin typeface="Alexandria" pitchFamily="2" charset="-78"/>
              </a:rPr>
              <a:t>behavior </a:t>
            </a:r>
            <a:r>
              <a:rPr lang="en-US" dirty="0">
                <a:latin typeface="Alexandria" pitchFamily="2" charset="-78"/>
              </a:rPr>
              <a:t>is a major concern</a:t>
            </a:r>
            <a:r>
              <a:rPr lang="en-US" dirty="0" smtClean="0">
                <a:latin typeface="Alexandria" pitchFamily="2" charset="-78"/>
              </a:rPr>
              <a:t>. Errors </a:t>
            </a:r>
            <a:r>
              <a:rPr lang="en-US" dirty="0">
                <a:latin typeface="Alexandria" pitchFamily="2" charset="-78"/>
              </a:rPr>
              <a:t>and unethical </a:t>
            </a:r>
            <a:r>
              <a:rPr lang="en-US" dirty="0" smtClean="0">
                <a:latin typeface="Alexandria" pitchFamily="2" charset="-78"/>
              </a:rPr>
              <a:t>behavior </a:t>
            </a:r>
            <a:r>
              <a:rPr lang="en-US" dirty="0">
                <a:latin typeface="Alexandria" pitchFamily="2" charset="-78"/>
              </a:rPr>
              <a:t>can arise from poor or criminally </a:t>
            </a:r>
            <a:r>
              <a:rPr lang="en-US" dirty="0" smtClean="0">
                <a:latin typeface="Alexandria" pitchFamily="2" charset="-78"/>
              </a:rPr>
              <a:t>motivated programming</a:t>
            </a:r>
            <a:r>
              <a:rPr lang="en-US" dirty="0">
                <a:latin typeface="Alexandria" pitchFamily="2" charset="-78"/>
              </a:rPr>
              <a:t>, or from inadequate datasets, or correlations with other </a:t>
            </a:r>
            <a:r>
              <a:rPr lang="en-US" dirty="0" smtClean="0">
                <a:latin typeface="Alexandria" pitchFamily="2" charset="-78"/>
              </a:rPr>
              <a:t>events resulting </a:t>
            </a:r>
            <a:r>
              <a:rPr lang="en-US" dirty="0">
                <a:latin typeface="Alexandria" pitchFamily="2" charset="-78"/>
              </a:rPr>
              <a:t>in harmful unforeseen consequences</a:t>
            </a:r>
            <a:r>
              <a:rPr lang="en-US" dirty="0" smtClean="0">
                <a:latin typeface="Alexandria" pitchFamily="2" charset="-78"/>
              </a:rPr>
              <a:t>. Another </a:t>
            </a:r>
            <a:r>
              <a:rPr lang="en-US" dirty="0">
                <a:latin typeface="Alexandria" pitchFamily="2" charset="-78"/>
              </a:rPr>
              <a:t>important example could arise if certain conduct results in </a:t>
            </a:r>
            <a:r>
              <a:rPr lang="en-US" dirty="0" smtClean="0">
                <a:latin typeface="Alexandria" pitchFamily="2" charset="-78"/>
              </a:rPr>
              <a:t>liability for </a:t>
            </a:r>
            <a:r>
              <a:rPr lang="en-US" dirty="0">
                <a:latin typeface="Alexandria" pitchFamily="2" charset="-78"/>
              </a:rPr>
              <a:t>which consumers sue far more than institutional clients, as an </a:t>
            </a:r>
            <a:r>
              <a:rPr lang="en-US" dirty="0" smtClean="0">
                <a:latin typeface="Alexandria" pitchFamily="2" charset="-78"/>
              </a:rPr>
              <a:t>algorithm could </a:t>
            </a:r>
            <a:r>
              <a:rPr lang="en-US" dirty="0">
                <a:latin typeface="Alexandria" pitchFamily="2" charset="-78"/>
              </a:rPr>
              <a:t>decide to avoid consumer relationships, thereby financially </a:t>
            </a:r>
            <a:r>
              <a:rPr lang="en-US" dirty="0" smtClean="0">
                <a:latin typeface="Alexandria" pitchFamily="2" charset="-78"/>
              </a:rPr>
              <a:t>excluding </a:t>
            </a:r>
            <a:r>
              <a:rPr lang="en-GB" dirty="0" smtClean="0">
                <a:latin typeface="Alexandria" pitchFamily="2" charset="-78"/>
              </a:rPr>
              <a:t>them.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43445859"/>
      </p:ext>
    </p:extLst>
  </p:cSld>
  <p:clrMapOvr>
    <a:masterClrMapping/>
  </p:clrMapOvr>
  <mc:AlternateContent xmlns:mc="http://schemas.openxmlformats.org/markup-compatibility/2006" xmlns:p14="http://schemas.microsoft.com/office/powerpoint/2010/main">
    <mc:Choice Requires="p14">
      <p:transition p14:dur="10" advTm="100759"/>
    </mc:Choice>
    <mc:Fallback xmlns="">
      <p:transition advTm="1007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449921" cy="1477328"/>
          </a:xfrm>
          <a:prstGeom prst="rect">
            <a:avLst/>
          </a:prstGeom>
          <a:noFill/>
        </p:spPr>
        <p:txBody>
          <a:bodyPr wrap="square" rtlCol="0">
            <a:spAutoFit/>
          </a:bodyPr>
          <a:lstStyle/>
          <a:p>
            <a:pPr algn="just"/>
            <a:r>
              <a:rPr lang="en-US" b="1" dirty="0">
                <a:latin typeface="Alexandria" pitchFamily="2" charset="-78"/>
              </a:rPr>
              <a:t>2.6 Risk Typology: Framework of </a:t>
            </a:r>
            <a:r>
              <a:rPr lang="en-US" b="1" dirty="0" smtClean="0">
                <a:latin typeface="Alexandria" pitchFamily="2" charset="-78"/>
              </a:rPr>
              <a:t>Analysis</a:t>
            </a:r>
          </a:p>
          <a:p>
            <a:pPr algn="just"/>
            <a:r>
              <a:rPr lang="en-US" dirty="0">
                <a:latin typeface="Alexandria" pitchFamily="2" charset="-78"/>
              </a:rPr>
              <a:t>The risks of AI in finance fall into three major </a:t>
            </a:r>
            <a:r>
              <a:rPr lang="en-US" dirty="0" smtClean="0">
                <a:latin typeface="Alexandria" pitchFamily="2" charset="-78"/>
              </a:rPr>
              <a:t>categories; </a:t>
            </a:r>
          </a:p>
          <a:p>
            <a:pPr algn="just"/>
            <a:r>
              <a:rPr lang="en-US" b="1" dirty="0" smtClean="0">
                <a:latin typeface="Alexandria" pitchFamily="2" charset="-78"/>
              </a:rPr>
              <a:t>First</a:t>
            </a:r>
            <a:r>
              <a:rPr lang="en-US" dirty="0">
                <a:latin typeface="Alexandria" pitchFamily="2" charset="-78"/>
              </a:rPr>
              <a:t>, AI enhances information asymmetry about the functions and limits of certain </a:t>
            </a:r>
            <a:r>
              <a:rPr lang="en-US" dirty="0" smtClean="0">
                <a:latin typeface="Alexandria" pitchFamily="2" charset="-78"/>
              </a:rPr>
              <a:t>algorithms. </a:t>
            </a:r>
            <a:r>
              <a:rPr lang="en-US" b="1" dirty="0" smtClean="0">
                <a:latin typeface="Alexandria" pitchFamily="2" charset="-78"/>
              </a:rPr>
              <a:t>Second</a:t>
            </a:r>
            <a:r>
              <a:rPr lang="en-US" b="1" dirty="0">
                <a:latin typeface="Alexandria" pitchFamily="2" charset="-78"/>
              </a:rPr>
              <a:t>,</a:t>
            </a:r>
            <a:r>
              <a:rPr lang="en-US" dirty="0">
                <a:latin typeface="Alexandria" pitchFamily="2" charset="-78"/>
              </a:rPr>
              <a:t> AI enhances data dependency as data sources are critical for its </a:t>
            </a:r>
            <a:r>
              <a:rPr lang="en-US" dirty="0" smtClean="0">
                <a:latin typeface="Alexandria" pitchFamily="2" charset="-78"/>
              </a:rPr>
              <a:t>operation. The </a:t>
            </a:r>
            <a:r>
              <a:rPr lang="en-US" dirty="0">
                <a:latin typeface="Alexandria" pitchFamily="2" charset="-78"/>
              </a:rPr>
              <a:t>effects and potentially discriminatory impact of AI may change with a different data </a:t>
            </a:r>
            <a:r>
              <a:rPr lang="en-US" dirty="0" smtClean="0">
                <a:latin typeface="Alexandria" pitchFamily="2" charset="-78"/>
              </a:rPr>
              <a:t>pool. </a:t>
            </a:r>
          </a:p>
          <a:p>
            <a:pPr algn="just"/>
            <a:r>
              <a:rPr lang="en-US" b="1" dirty="0" smtClean="0">
                <a:latin typeface="Alexandria" pitchFamily="2" charset="-78"/>
              </a:rPr>
              <a:t>Third</a:t>
            </a:r>
            <a:r>
              <a:rPr lang="en-US" b="1" dirty="0">
                <a:latin typeface="Alexandria" pitchFamily="2" charset="-78"/>
              </a:rPr>
              <a:t>,</a:t>
            </a:r>
            <a:r>
              <a:rPr lang="en-US" dirty="0">
                <a:latin typeface="Alexandria" pitchFamily="2" charset="-78"/>
              </a:rPr>
              <a:t> AI enhances interdependency by interacting with other AI with unexpected consequences, enhancing or diminishing its operations in finance</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526779905"/>
      </p:ext>
    </p:extLst>
  </p:cSld>
  <p:clrMapOvr>
    <a:masterClrMapping/>
  </p:clrMapOvr>
  <mc:AlternateContent xmlns:mc="http://schemas.openxmlformats.org/markup-compatibility/2006" xmlns:p14="http://schemas.microsoft.com/office/powerpoint/2010/main">
    <mc:Choice Requires="p14">
      <p:transition p14:dur="10" advTm="121980"/>
    </mc:Choice>
    <mc:Fallback xmlns="">
      <p:transition advTm="121980"/>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648" y="1442878"/>
            <a:ext cx="5555467" cy="46001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latin typeface="Alexandria" pitchFamily="2" charset="-78"/>
                <a:cs typeface="Alexandria" pitchFamily="2" charset="-78"/>
              </a:rPr>
              <a:t>3. </a:t>
            </a:r>
            <a:r>
              <a:rPr lang="en-GB" b="1" dirty="0">
                <a:solidFill>
                  <a:schemeClr val="tx1"/>
                </a:solidFill>
                <a:latin typeface="Alexandria" pitchFamily="2" charset="-78"/>
                <a:cs typeface="Alexandria" pitchFamily="2" charset="-78"/>
              </a:rPr>
              <a:t>REGULATING AI IN </a:t>
            </a:r>
            <a:r>
              <a:rPr lang="en-GB" b="1" dirty="0" smtClean="0">
                <a:solidFill>
                  <a:schemeClr val="tx1"/>
                </a:solidFill>
                <a:latin typeface="Alexandria" pitchFamily="2" charset="-78"/>
                <a:cs typeface="Alexandria" pitchFamily="2" charset="-78"/>
              </a:rPr>
              <a:t>FINANCE: CHALLENGES </a:t>
            </a:r>
            <a:r>
              <a:rPr lang="en-GB" b="1" dirty="0">
                <a:solidFill>
                  <a:schemeClr val="tx1"/>
                </a:solidFill>
                <a:latin typeface="Alexandria" pitchFamily="2" charset="-78"/>
                <a:cs typeface="Alexandria" pitchFamily="2" charset="-78"/>
              </a:rPr>
              <a:t>FOR </a:t>
            </a:r>
            <a:r>
              <a:rPr lang="en-GB" b="1" dirty="0" smtClean="0">
                <a:solidFill>
                  <a:schemeClr val="tx1"/>
                </a:solidFill>
                <a:latin typeface="Alexandria" pitchFamily="2" charset="-78"/>
                <a:cs typeface="Alexandria" pitchFamily="2" charset="-78"/>
              </a:rPr>
              <a:t>EXTERNAL GOVERNANCE</a:t>
            </a:r>
            <a:endParaRPr lang="en-GB" b="1" dirty="0">
              <a:solidFill>
                <a:schemeClr val="tx1"/>
              </a:solidFill>
              <a:latin typeface="Alexandria" pitchFamily="2" charset="-78"/>
              <a:cs typeface="Alexandria" pitchFamily="2" charset="-78"/>
            </a:endParaRPr>
          </a:p>
          <a:p>
            <a:r>
              <a:rPr lang="en-GB" dirty="0" smtClean="0">
                <a:solidFill>
                  <a:schemeClr val="tx1"/>
                </a:solidFill>
                <a:latin typeface="Alexandria" pitchFamily="2" charset="-78"/>
                <a:cs typeface="Alexandria" pitchFamily="2" charset="-78"/>
              </a:rPr>
              <a:t>      3.1 </a:t>
            </a:r>
            <a:r>
              <a:rPr lang="en-GB" dirty="0">
                <a:solidFill>
                  <a:schemeClr val="tx1"/>
                </a:solidFill>
                <a:latin typeface="Alexandria" pitchFamily="2" charset="-78"/>
                <a:cs typeface="Alexandria" pitchFamily="2" charset="-78"/>
              </a:rPr>
              <a:t>General AI Frameworks</a:t>
            </a:r>
          </a:p>
          <a:p>
            <a:r>
              <a:rPr lang="en-GB" dirty="0" smtClean="0">
                <a:solidFill>
                  <a:schemeClr val="tx1"/>
                </a:solidFill>
                <a:latin typeface="Alexandria" pitchFamily="2" charset="-78"/>
                <a:cs typeface="Alexandria" pitchFamily="2" charset="-78"/>
              </a:rPr>
              <a:t>           3.1.1 </a:t>
            </a:r>
            <a:r>
              <a:rPr lang="en-GB" dirty="0">
                <a:solidFill>
                  <a:schemeClr val="tx1"/>
                </a:solidFill>
                <a:latin typeface="Alexandria" pitchFamily="2" charset="-78"/>
                <a:cs typeface="Alexandria" pitchFamily="2" charset="-78"/>
              </a:rPr>
              <a:t>AI principles</a:t>
            </a:r>
          </a:p>
          <a:p>
            <a:r>
              <a:rPr lang="en-US" dirty="0" smtClean="0">
                <a:solidFill>
                  <a:schemeClr val="tx1"/>
                </a:solidFill>
                <a:latin typeface="Alexandria" pitchFamily="2" charset="-78"/>
                <a:cs typeface="Alexandria" pitchFamily="2" charset="-78"/>
              </a:rPr>
              <a:t>           3.1.2 </a:t>
            </a:r>
            <a:r>
              <a:rPr lang="en-US" dirty="0">
                <a:solidFill>
                  <a:schemeClr val="tx1"/>
                </a:solidFill>
                <a:latin typeface="Alexandria" pitchFamily="2" charset="-78"/>
                <a:cs typeface="Alexandria" pitchFamily="2" charset="-78"/>
              </a:rPr>
              <a:t>Data protection and privacy</a:t>
            </a:r>
          </a:p>
          <a:p>
            <a:r>
              <a:rPr lang="en-US" dirty="0" smtClean="0">
                <a:solidFill>
                  <a:schemeClr val="tx1"/>
                </a:solidFill>
                <a:latin typeface="Alexandria" pitchFamily="2" charset="-78"/>
                <a:cs typeface="Alexandria" pitchFamily="2" charset="-78"/>
              </a:rPr>
              <a:t>      3.2 </a:t>
            </a:r>
            <a:r>
              <a:rPr lang="en-US" dirty="0">
                <a:solidFill>
                  <a:schemeClr val="tx1"/>
                </a:solidFill>
                <a:latin typeface="Alexandria" pitchFamily="2" charset="-78"/>
                <a:cs typeface="Alexandria" pitchFamily="2" charset="-78"/>
              </a:rPr>
              <a:t>Financial Regulation and AI</a:t>
            </a:r>
          </a:p>
          <a:p>
            <a:r>
              <a:rPr lang="en-US" dirty="0" smtClean="0">
                <a:solidFill>
                  <a:schemeClr val="tx1"/>
                </a:solidFill>
                <a:latin typeface="Alexandria" pitchFamily="2" charset="-78"/>
                <a:cs typeface="Alexandria" pitchFamily="2" charset="-78"/>
              </a:rPr>
              <a:t>      3.3 </a:t>
            </a:r>
            <a:r>
              <a:rPr lang="en-US" dirty="0">
                <a:solidFill>
                  <a:schemeClr val="tx1"/>
                </a:solidFill>
                <a:latin typeface="Alexandria" pitchFamily="2" charset="-78"/>
                <a:cs typeface="Alexandria" pitchFamily="2" charset="-78"/>
              </a:rPr>
              <a:t>The Inadequacy of External Governance</a:t>
            </a:r>
          </a:p>
          <a:p>
            <a:r>
              <a:rPr lang="en-GB" dirty="0" smtClean="0">
                <a:solidFill>
                  <a:schemeClr val="tx1"/>
                </a:solidFill>
                <a:latin typeface="Alexandria" pitchFamily="2" charset="-78"/>
                <a:cs typeface="Alexandria" pitchFamily="2" charset="-78"/>
              </a:rPr>
              <a:t>            3.3.1 </a:t>
            </a:r>
            <a:r>
              <a:rPr lang="en-GB" dirty="0">
                <a:solidFill>
                  <a:schemeClr val="tx1"/>
                </a:solidFill>
                <a:latin typeface="Alexandria" pitchFamily="2" charset="-78"/>
                <a:cs typeface="Alexandria" pitchFamily="2" charset="-78"/>
              </a:rPr>
              <a:t>Authorisation of AI</a:t>
            </a:r>
          </a:p>
          <a:p>
            <a:r>
              <a:rPr lang="en-US" dirty="0" smtClean="0">
                <a:solidFill>
                  <a:schemeClr val="tx1"/>
                </a:solidFill>
                <a:latin typeface="Alexandria" pitchFamily="2" charset="-78"/>
                <a:cs typeface="Alexandria" pitchFamily="2" charset="-78"/>
              </a:rPr>
              <a:t>            3.3.2 </a:t>
            </a:r>
            <a:r>
              <a:rPr lang="en-US" dirty="0">
                <a:solidFill>
                  <a:schemeClr val="tx1"/>
                </a:solidFill>
                <a:latin typeface="Alexandria" pitchFamily="2" charset="-78"/>
                <a:cs typeface="Alexandria" pitchFamily="2" charset="-78"/>
              </a:rPr>
              <a:t>Regulatory outsourcing rules and e-personhood</a:t>
            </a:r>
          </a:p>
          <a:p>
            <a:r>
              <a:rPr lang="en-US" dirty="0" smtClean="0">
                <a:solidFill>
                  <a:schemeClr val="tx1"/>
                </a:solidFill>
                <a:latin typeface="Alexandria" pitchFamily="2" charset="-78"/>
                <a:cs typeface="Alexandria" pitchFamily="2" charset="-78"/>
              </a:rPr>
              <a:t>            3.3.3 </a:t>
            </a:r>
            <a:r>
              <a:rPr lang="en-US" dirty="0">
                <a:solidFill>
                  <a:schemeClr val="tx1"/>
                </a:solidFill>
                <a:latin typeface="Alexandria" pitchFamily="2" charset="-78"/>
                <a:cs typeface="Alexandria" pitchFamily="2" charset="-78"/>
              </a:rPr>
              <a:t>AI as key function holder?</a:t>
            </a:r>
          </a:p>
          <a:p>
            <a:r>
              <a:rPr lang="en-US" dirty="0" smtClean="0">
                <a:solidFill>
                  <a:schemeClr val="tx1"/>
                </a:solidFill>
                <a:latin typeface="Alexandria" pitchFamily="2" charset="-78"/>
                <a:cs typeface="Alexandria" pitchFamily="2" charset="-78"/>
              </a:rPr>
              <a:t>            3.3.4 </a:t>
            </a:r>
            <a:r>
              <a:rPr lang="en-US" dirty="0">
                <a:solidFill>
                  <a:schemeClr val="tx1"/>
                </a:solidFill>
                <a:latin typeface="Alexandria" pitchFamily="2" charset="-78"/>
                <a:cs typeface="Alexandria" pitchFamily="2" charset="-78"/>
              </a:rPr>
              <a:t>Fit and proper test</a:t>
            </a:r>
          </a:p>
          <a:p>
            <a:r>
              <a:rPr lang="en-US" dirty="0" smtClean="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3.3.5 </a:t>
            </a:r>
            <a:r>
              <a:rPr lang="en-GB" dirty="0">
                <a:solidFill>
                  <a:schemeClr val="tx1"/>
                </a:solidFill>
                <a:latin typeface="Alexandria" pitchFamily="2" charset="-78"/>
                <a:cs typeface="Alexandria" pitchFamily="2" charset="-78"/>
              </a:rPr>
              <a:t>Sanctioning</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830997"/>
          </a:xfrm>
          <a:prstGeom prst="rect">
            <a:avLst/>
          </a:prstGeom>
          <a:noFill/>
        </p:spPr>
        <p:txBody>
          <a:bodyPr wrap="square" rtlCol="0">
            <a:spAutoFit/>
          </a:bodyPr>
          <a:lstStyle/>
          <a:p>
            <a:pPr algn="ctr"/>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in </a:t>
            </a:r>
            <a:r>
              <a:rPr lang="en-US" sz="2400"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26152"/>
            <a:ext cx="9130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66746722"/>
      </p:ext>
    </p:extLst>
  </p:cSld>
  <p:clrMapOvr>
    <a:masterClrMapping/>
  </p:clrMapOvr>
  <p:transition spd="slow" advTm="109507">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66736"/>
            <a:ext cx="10812720" cy="45163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1348" y="998514"/>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667635" cy="2308324"/>
          </a:xfrm>
          <a:prstGeom prst="rect">
            <a:avLst/>
          </a:prstGeom>
          <a:noFill/>
        </p:spPr>
        <p:txBody>
          <a:bodyPr wrap="square" rtlCol="0">
            <a:spAutoFit/>
          </a:bodyPr>
          <a:lstStyle/>
          <a:p>
            <a:pPr algn="just"/>
            <a:r>
              <a:rPr lang="en-GB" b="1" dirty="0">
                <a:latin typeface="Alexandria" pitchFamily="2" charset="-78"/>
              </a:rPr>
              <a:t>3. REGULATING AI IN FINANCE: </a:t>
            </a:r>
            <a:r>
              <a:rPr lang="en-GB" b="1" dirty="0" smtClean="0">
                <a:latin typeface="Alexandria" pitchFamily="2" charset="-78"/>
              </a:rPr>
              <a:t>CHALLENGES FOR </a:t>
            </a:r>
            <a:r>
              <a:rPr lang="en-GB" b="1" dirty="0">
                <a:latin typeface="Alexandria" pitchFamily="2" charset="-78"/>
              </a:rPr>
              <a:t>EXTERNAL GOVERNANCE</a:t>
            </a:r>
          </a:p>
          <a:p>
            <a:pPr algn="just"/>
            <a:r>
              <a:rPr lang="en-GB" b="1" dirty="0" smtClean="0">
                <a:latin typeface="Alexandria" pitchFamily="2" charset="-78"/>
              </a:rPr>
              <a:t>3.1 </a:t>
            </a:r>
            <a:r>
              <a:rPr lang="en-GB" b="1" dirty="0">
                <a:latin typeface="Alexandria" pitchFamily="2" charset="-78"/>
              </a:rPr>
              <a:t>General AI Frameworks</a:t>
            </a:r>
          </a:p>
          <a:p>
            <a:pPr algn="just"/>
            <a:r>
              <a:rPr lang="en-GB" b="1" dirty="0">
                <a:latin typeface="Alexandria" pitchFamily="2" charset="-78"/>
              </a:rPr>
              <a:t>3.1.1 AI </a:t>
            </a:r>
            <a:r>
              <a:rPr lang="en-GB" b="1" dirty="0" smtClean="0">
                <a:latin typeface="Alexandria" pitchFamily="2" charset="-78"/>
              </a:rPr>
              <a:t>principles</a:t>
            </a:r>
          </a:p>
          <a:p>
            <a:pPr algn="just"/>
            <a:r>
              <a:rPr lang="en-US" dirty="0">
                <a:latin typeface="Alexandria" pitchFamily="2" charset="-78"/>
                <a:cs typeface="Alexandria" pitchFamily="2" charset="-78"/>
              </a:rPr>
              <a:t>The first mover in what was to be a remarkable flurry of activity in this space was the United Kingdom House of Lords AI Select Committee, which defined five general principles of AI development and treatment in late </a:t>
            </a:r>
            <a:r>
              <a:rPr lang="en-US" dirty="0" smtClean="0">
                <a:latin typeface="Alexandria" pitchFamily="2" charset="-78"/>
                <a:cs typeface="Alexandria" pitchFamily="2" charset="-78"/>
              </a:rPr>
              <a:t>2017. The </a:t>
            </a:r>
            <a:r>
              <a:rPr lang="en-US" dirty="0">
                <a:latin typeface="Alexandria" pitchFamily="2" charset="-78"/>
                <a:cs typeface="Alexandria" pitchFamily="2" charset="-78"/>
              </a:rPr>
              <a:t>most influential of all the initiatives that followed occurred in May 2019, when the </a:t>
            </a:r>
            <a:r>
              <a:rPr lang="en-US" b="1" dirty="0">
                <a:latin typeface="Alexandria" pitchFamily="2" charset="-78"/>
                <a:cs typeface="Alexandria" pitchFamily="2" charset="-78"/>
              </a:rPr>
              <a:t>Organization for Economic Co-operation and Development (OECD) </a:t>
            </a:r>
            <a:r>
              <a:rPr lang="en-US" dirty="0">
                <a:latin typeface="Alexandria" pitchFamily="2" charset="-78"/>
                <a:cs typeface="Alexandria" pitchFamily="2" charset="-78"/>
              </a:rPr>
              <a:t>introduced its AI Recommendation and together with its principles (1) AI must be beneficial; (2) AI system design must comply with general legal principles such as the rule of law; (3) AI systems must be transparent and secure; and (4) AI developers must ensure AI complies with these principles.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8413087"/>
      </p:ext>
    </p:extLst>
  </p:cSld>
  <p:clrMapOvr>
    <a:masterClrMapping/>
  </p:clrMapOvr>
  <mc:AlternateContent xmlns:mc="http://schemas.openxmlformats.org/markup-compatibility/2006" xmlns:p14="http://schemas.microsoft.com/office/powerpoint/2010/main">
    <mc:Choice Requires="p14">
      <p:transition p14:dur="10" advTm="136413"/>
    </mc:Choice>
    <mc:Fallback xmlns="">
      <p:transition advTm="136413"/>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88364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9" y="2203190"/>
            <a:ext cx="9435406" cy="3046988"/>
          </a:xfrm>
          <a:prstGeom prst="rect">
            <a:avLst/>
          </a:prstGeom>
          <a:noFill/>
        </p:spPr>
        <p:txBody>
          <a:bodyPr wrap="square" rtlCol="0">
            <a:spAutoFit/>
          </a:bodyPr>
          <a:lstStyle/>
          <a:p>
            <a:pPr algn="just"/>
            <a:r>
              <a:rPr lang="en-US" sz="1600" b="1" dirty="0">
                <a:latin typeface="Alexandria" pitchFamily="2" charset="-78"/>
              </a:rPr>
              <a:t>3.1.2 Data protection and privacy</a:t>
            </a:r>
          </a:p>
          <a:p>
            <a:pPr algn="just"/>
            <a:r>
              <a:rPr lang="en-US" sz="1600" dirty="0">
                <a:latin typeface="Alexandria" pitchFamily="2" charset="-78"/>
              </a:rPr>
              <a:t>Data protection and privacy commissioners have increasingly viewed </a:t>
            </a:r>
            <a:r>
              <a:rPr lang="en-US" sz="1600" dirty="0" smtClean="0">
                <a:latin typeface="Alexandria" pitchFamily="2" charset="-78"/>
              </a:rPr>
              <a:t>the governance </a:t>
            </a:r>
            <a:r>
              <a:rPr lang="en-US" sz="1600" dirty="0">
                <a:latin typeface="Alexandria" pitchFamily="2" charset="-78"/>
              </a:rPr>
              <a:t>of AI as being within their purview. For instance, </a:t>
            </a:r>
            <a:r>
              <a:rPr lang="en-US" sz="1600" b="1" dirty="0">
                <a:latin typeface="Alexandria" pitchFamily="2" charset="-78"/>
              </a:rPr>
              <a:t>the </a:t>
            </a:r>
            <a:r>
              <a:rPr lang="en-US" sz="1600" b="1" dirty="0" smtClean="0">
                <a:latin typeface="Alexandria" pitchFamily="2" charset="-78"/>
              </a:rPr>
              <a:t>40</a:t>
            </a:r>
            <a:r>
              <a:rPr lang="en-US" sz="1600" b="1" baseline="30000" dirty="0" smtClean="0">
                <a:latin typeface="Alexandria" pitchFamily="2" charset="-78"/>
              </a:rPr>
              <a:t>th</a:t>
            </a:r>
            <a:r>
              <a:rPr lang="en-US" sz="1600" b="1" dirty="0" smtClean="0">
                <a:latin typeface="Alexandria" pitchFamily="2" charset="-78"/>
              </a:rPr>
              <a:t> International </a:t>
            </a:r>
            <a:r>
              <a:rPr lang="en-US" sz="1600" b="1" dirty="0">
                <a:latin typeface="Alexandria" pitchFamily="2" charset="-78"/>
              </a:rPr>
              <a:t>Conference of Data Protection and Privacy Commissioners</a:t>
            </a:r>
            <a:r>
              <a:rPr lang="en-US" sz="1600" dirty="0">
                <a:latin typeface="Alexandria" pitchFamily="2" charset="-78"/>
              </a:rPr>
              <a:t> </a:t>
            </a:r>
            <a:r>
              <a:rPr lang="en-US" sz="1600" dirty="0" smtClean="0">
                <a:latin typeface="Alexandria" pitchFamily="2" charset="-78"/>
              </a:rPr>
              <a:t>in 2018 </a:t>
            </a:r>
            <a:r>
              <a:rPr lang="en-US" sz="1600" dirty="0">
                <a:latin typeface="Alexandria" pitchFamily="2" charset="-78"/>
              </a:rPr>
              <a:t>endorsed six guiding principles as core values to preserve human </a:t>
            </a:r>
            <a:r>
              <a:rPr lang="en-US" sz="1600" dirty="0" smtClean="0">
                <a:latin typeface="Alexandria" pitchFamily="2" charset="-78"/>
              </a:rPr>
              <a:t>rights in </a:t>
            </a:r>
            <a:r>
              <a:rPr lang="en-US" sz="1600" dirty="0">
                <a:latin typeface="Alexandria" pitchFamily="2" charset="-78"/>
              </a:rPr>
              <a:t>the development of AI:</a:t>
            </a:r>
          </a:p>
          <a:p>
            <a:pPr algn="just"/>
            <a:r>
              <a:rPr lang="en-GB" sz="1600" b="1" dirty="0">
                <a:latin typeface="Alexandria" pitchFamily="2" charset="-78"/>
              </a:rPr>
              <a:t>1. </a:t>
            </a:r>
            <a:r>
              <a:rPr lang="en-GB" sz="1600" dirty="0">
                <a:latin typeface="Alexandria" pitchFamily="2" charset="-78"/>
              </a:rPr>
              <a:t>fairness;</a:t>
            </a:r>
          </a:p>
          <a:p>
            <a:pPr algn="just"/>
            <a:r>
              <a:rPr lang="en-US" sz="1600" dirty="0">
                <a:latin typeface="Alexandria" pitchFamily="2" charset="-78"/>
              </a:rPr>
              <a:t>2. continued attention, vigilance, and accountability;</a:t>
            </a:r>
          </a:p>
          <a:p>
            <a:pPr algn="just"/>
            <a:r>
              <a:rPr lang="en-US" sz="1600" dirty="0">
                <a:latin typeface="Alexandria" pitchFamily="2" charset="-78"/>
              </a:rPr>
              <a:t>3. AI system transparency and intelligibility;</a:t>
            </a:r>
          </a:p>
          <a:p>
            <a:pPr algn="just"/>
            <a:r>
              <a:rPr lang="en-US" sz="1600" dirty="0">
                <a:latin typeface="Alexandria" pitchFamily="2" charset="-78"/>
              </a:rPr>
              <a:t>4. AI system responsible development and design by applying the </a:t>
            </a:r>
            <a:r>
              <a:rPr lang="en-US" sz="1600" dirty="0" smtClean="0">
                <a:latin typeface="Alexandria" pitchFamily="2" charset="-78"/>
              </a:rPr>
              <a:t>principles of </a:t>
            </a:r>
            <a:r>
              <a:rPr lang="en-US" sz="1600" dirty="0">
                <a:latin typeface="Alexandria" pitchFamily="2" charset="-78"/>
              </a:rPr>
              <a:t>privacy by default and privacy by design;</a:t>
            </a:r>
          </a:p>
          <a:p>
            <a:pPr algn="just"/>
            <a:r>
              <a:rPr lang="en-US" sz="1600" dirty="0">
                <a:latin typeface="Alexandria" pitchFamily="2" charset="-78"/>
              </a:rPr>
              <a:t>5. empowerment of individuals; and</a:t>
            </a:r>
          </a:p>
          <a:p>
            <a:pPr algn="just"/>
            <a:r>
              <a:rPr lang="en-US" sz="1600" dirty="0">
                <a:latin typeface="Alexandria" pitchFamily="2" charset="-78"/>
              </a:rPr>
              <a:t>6. reduction and mitigation of unlawful biases/discrimination arising </a:t>
            </a:r>
            <a:r>
              <a:rPr lang="en-US" sz="1600" dirty="0" smtClean="0">
                <a:latin typeface="Alexandria" pitchFamily="2" charset="-78"/>
              </a:rPr>
              <a:t>from </a:t>
            </a:r>
            <a:r>
              <a:rPr lang="en-GB" sz="1600" dirty="0" smtClean="0">
                <a:latin typeface="Alexandria" pitchFamily="2" charset="-78"/>
              </a:rPr>
              <a:t>AI </a:t>
            </a:r>
            <a:r>
              <a:rPr lang="en-GB" sz="1600" dirty="0">
                <a:latin typeface="Alexandria" pitchFamily="2" charset="-78"/>
              </a:rPr>
              <a:t>data use</a:t>
            </a:r>
            <a:r>
              <a:rPr lang="en-GB" sz="16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07719662"/>
      </p:ext>
    </p:extLst>
  </p:cSld>
  <p:clrMapOvr>
    <a:masterClrMapping/>
  </p:clrMapOvr>
  <mc:AlternateContent xmlns:mc="http://schemas.openxmlformats.org/markup-compatibility/2006" xmlns:p14="http://schemas.microsoft.com/office/powerpoint/2010/main">
    <mc:Choice Requires="p14">
      <p:transition p14:dur="10" advTm="166630"/>
    </mc:Choice>
    <mc:Fallback xmlns="">
      <p:transition advTm="16663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35396"/>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88571" y="2203190"/>
            <a:ext cx="9187543" cy="2031325"/>
          </a:xfrm>
          <a:prstGeom prst="rect">
            <a:avLst/>
          </a:prstGeom>
          <a:noFill/>
        </p:spPr>
        <p:txBody>
          <a:bodyPr wrap="square" rtlCol="0">
            <a:spAutoFit/>
          </a:bodyPr>
          <a:lstStyle/>
          <a:p>
            <a:pPr algn="just"/>
            <a:r>
              <a:rPr lang="en-US" b="1" dirty="0">
                <a:latin typeface="Alexandria" pitchFamily="2" charset="-78"/>
              </a:rPr>
              <a:t>3.1.2 Data protection and </a:t>
            </a:r>
            <a:r>
              <a:rPr lang="en-US" b="1" dirty="0" smtClean="0">
                <a:latin typeface="Alexandria" pitchFamily="2" charset="-78"/>
              </a:rPr>
              <a:t>privacy</a:t>
            </a:r>
          </a:p>
          <a:p>
            <a:pPr algn="just"/>
            <a:r>
              <a:rPr lang="en-US" dirty="0">
                <a:latin typeface="Alexandria" pitchFamily="2" charset="-78"/>
              </a:rPr>
              <a:t>Article 22 of the </a:t>
            </a:r>
            <a:r>
              <a:rPr lang="en-US" b="1" dirty="0">
                <a:latin typeface="Alexandria" pitchFamily="2" charset="-78"/>
              </a:rPr>
              <a:t>European General Data Protection Regulation (GDPR), </a:t>
            </a:r>
            <a:r>
              <a:rPr lang="en-US" dirty="0">
                <a:latin typeface="Alexandria" pitchFamily="2" charset="-78"/>
              </a:rPr>
              <a:t>titled ‘Automated individual decision-making, including profiling’ states that a data subject has the right to not be subject to a decision based solely on automated processing, including profiling, which produces legal </a:t>
            </a:r>
            <a:r>
              <a:rPr lang="en-US" dirty="0" smtClean="0">
                <a:latin typeface="Alexandria" pitchFamily="2" charset="-78"/>
              </a:rPr>
              <a:t>effects. Caveats </a:t>
            </a:r>
            <a:r>
              <a:rPr lang="en-US" dirty="0">
                <a:latin typeface="Alexandria" pitchFamily="2" charset="-78"/>
              </a:rPr>
              <a:t>apply if the decision is necessary for the entering into, or performance of, a contract between the data subject and the data controller, or in other specific cases.</a:t>
            </a:r>
            <a:endParaRPr lang="en-GB" b="1" dirty="0">
              <a:latin typeface="Alexandria" pitchFamily="2" charset="-78"/>
              <a:cs typeface="Alexandria" pitchFamily="2" charset="-78"/>
            </a:endParaRPr>
          </a:p>
          <a:p>
            <a:pPr algn="just"/>
            <a:endParaRPr lang="en-US" b="1" dirty="0" smtClean="0">
              <a:latin typeface="Alexandria" pitchFamily="2" charset="-78"/>
            </a:endParaRPr>
          </a:p>
          <a:p>
            <a:pPr algn="just"/>
            <a:endParaRPr lang="en-US"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66385008"/>
      </p:ext>
    </p:extLst>
  </p:cSld>
  <p:clrMapOvr>
    <a:masterClrMapping/>
  </p:clrMapOvr>
  <mc:AlternateContent xmlns:mc="http://schemas.openxmlformats.org/markup-compatibility/2006" xmlns:p14="http://schemas.microsoft.com/office/powerpoint/2010/main">
    <mc:Choice Requires="p14">
      <p:transition p14:dur="10" advTm="144713"/>
    </mc:Choice>
    <mc:Fallback xmlns="">
      <p:transition advTm="1447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61348" y="941476"/>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132114" y="2204378"/>
            <a:ext cx="9289143" cy="3046988"/>
          </a:xfrm>
          <a:prstGeom prst="rect">
            <a:avLst/>
          </a:prstGeom>
          <a:noFill/>
        </p:spPr>
        <p:txBody>
          <a:bodyPr wrap="square" rtlCol="0">
            <a:spAutoFit/>
          </a:bodyPr>
          <a:lstStyle/>
          <a:p>
            <a:pPr algn="just"/>
            <a:r>
              <a:rPr lang="en-US" sz="1600" b="1" dirty="0">
                <a:latin typeface="Alexandria" pitchFamily="2" charset="-78"/>
              </a:rPr>
              <a:t>3.2 Financial Regulation and </a:t>
            </a:r>
            <a:r>
              <a:rPr lang="en-US" sz="1600" b="1" dirty="0" smtClean="0">
                <a:latin typeface="Alexandria" pitchFamily="2" charset="-78"/>
              </a:rPr>
              <a:t>AI</a:t>
            </a:r>
          </a:p>
          <a:p>
            <a:pPr algn="just"/>
            <a:r>
              <a:rPr lang="en-US" sz="1600" dirty="0">
                <a:latin typeface="Alexandria" pitchFamily="2" charset="-78"/>
              </a:rPr>
              <a:t>Globally, regulators have started considering how AI impacts financial services and have begun to issue regulatory </a:t>
            </a:r>
            <a:r>
              <a:rPr lang="en-US" sz="1600" dirty="0" smtClean="0">
                <a:latin typeface="Alexandria" pitchFamily="2" charset="-78"/>
              </a:rPr>
              <a:t>guidance. In </a:t>
            </a:r>
            <a:r>
              <a:rPr lang="en-US" sz="1600" dirty="0">
                <a:latin typeface="Alexandria" pitchFamily="2" charset="-78"/>
              </a:rPr>
              <a:t>2016, the </a:t>
            </a:r>
            <a:r>
              <a:rPr lang="en-US" sz="1600" b="1" dirty="0">
                <a:latin typeface="Alexandria" pitchFamily="2" charset="-78"/>
              </a:rPr>
              <a:t>European Supervisory Authorities (ESAs) </a:t>
            </a:r>
            <a:r>
              <a:rPr lang="en-US" sz="1600" dirty="0">
                <a:latin typeface="Alexandria" pitchFamily="2" charset="-78"/>
              </a:rPr>
              <a:t>published a draft report on Big Data risks for the financial sector, which included </a:t>
            </a:r>
            <a:r>
              <a:rPr lang="en-US" sz="1600" dirty="0" smtClean="0">
                <a:latin typeface="Alexandria" pitchFamily="2" charset="-78"/>
              </a:rPr>
              <a:t>AI. The </a:t>
            </a:r>
            <a:r>
              <a:rPr lang="en-US" sz="1600" dirty="0">
                <a:latin typeface="Alexandria" pitchFamily="2" charset="-78"/>
              </a:rPr>
              <a:t>ESAs’ final report in 2018 found that Big Data risks are best addressed by existing data protection/cybersecurity/consumer protection legislation, even though such legislation may not have been written specifically to address such </a:t>
            </a:r>
            <a:r>
              <a:rPr lang="en-US" sz="1600" dirty="0" smtClean="0">
                <a:latin typeface="Alexandria" pitchFamily="2" charset="-78"/>
              </a:rPr>
              <a:t>risks. This </a:t>
            </a:r>
            <a:r>
              <a:rPr lang="en-US" sz="1600" dirty="0">
                <a:latin typeface="Alexandria" pitchFamily="2" charset="-78"/>
              </a:rPr>
              <a:t>legislation includes the GDPR, the second Payment Services Directive (PSD2), the second </a:t>
            </a:r>
            <a:r>
              <a:rPr lang="en-US" sz="1600" b="1" dirty="0">
                <a:latin typeface="Alexandria" pitchFamily="2" charset="-78"/>
              </a:rPr>
              <a:t>Markets in Financial Instruments Directive (MiFID II</a:t>
            </a:r>
            <a:r>
              <a:rPr lang="en-US" sz="1600" dirty="0">
                <a:latin typeface="Alexandria" pitchFamily="2" charset="-78"/>
              </a:rPr>
              <a:t>) and the Insurance Distribution </a:t>
            </a:r>
            <a:r>
              <a:rPr lang="en-US" sz="1600" dirty="0" smtClean="0">
                <a:latin typeface="Alexandria" pitchFamily="2" charset="-78"/>
              </a:rPr>
              <a:t>Directive. They emphasize </a:t>
            </a:r>
            <a:r>
              <a:rPr lang="en-US" sz="1600" dirty="0">
                <a:latin typeface="Alexandria" pitchFamily="2" charset="-78"/>
              </a:rPr>
              <a:t>business principles such as acting honestly, fairly and professionally, refraining from misleading conduct, ensuring products suit the needs of clients, and establishing fair claims/ complaints-handling </a:t>
            </a:r>
            <a:r>
              <a:rPr lang="en-US" sz="1600" dirty="0" smtClean="0">
                <a:latin typeface="Alexandria" pitchFamily="2" charset="-78"/>
              </a:rPr>
              <a:t>processes. </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293665143"/>
      </p:ext>
    </p:extLst>
  </p:cSld>
  <p:clrMapOvr>
    <a:masterClrMapping/>
  </p:clrMapOvr>
  <mc:AlternateContent xmlns:mc="http://schemas.openxmlformats.org/markup-compatibility/2006" xmlns:p14="http://schemas.microsoft.com/office/powerpoint/2010/main">
    <mc:Choice Requires="p14">
      <p:transition p14:dur="10" advTm="219508"/>
    </mc:Choice>
    <mc:Fallback xmlns="">
      <p:transition advTm="21950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75862" y="9854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667635" cy="3046988"/>
          </a:xfrm>
          <a:prstGeom prst="rect">
            <a:avLst/>
          </a:prstGeom>
          <a:noFill/>
        </p:spPr>
        <p:txBody>
          <a:bodyPr wrap="square" rtlCol="0">
            <a:spAutoFit/>
          </a:bodyPr>
          <a:lstStyle/>
          <a:p>
            <a:pPr algn="just"/>
            <a:r>
              <a:rPr lang="en-US" sz="1600" b="1" dirty="0">
                <a:latin typeface="Alexandria" pitchFamily="2" charset="-78"/>
              </a:rPr>
              <a:t>3.2 Financial Regulation and AI</a:t>
            </a:r>
          </a:p>
          <a:p>
            <a:pPr algn="just"/>
            <a:r>
              <a:rPr lang="en-US" sz="1600" dirty="0" smtClean="0">
                <a:latin typeface="Alexandria" pitchFamily="2" charset="-78"/>
              </a:rPr>
              <a:t>Other </a:t>
            </a:r>
            <a:r>
              <a:rPr lang="en-US" sz="1600" dirty="0">
                <a:latin typeface="Alexandria" pitchFamily="2" charset="-78"/>
              </a:rPr>
              <a:t>financial regulators and international </a:t>
            </a:r>
            <a:r>
              <a:rPr lang="en-US" sz="1600" dirty="0" smtClean="0">
                <a:latin typeface="Alexandria" pitchFamily="2" charset="-78"/>
              </a:rPr>
              <a:t>organizations </a:t>
            </a:r>
            <a:r>
              <a:rPr lang="en-US" sz="1600" dirty="0">
                <a:latin typeface="Alexandria" pitchFamily="2" charset="-78"/>
              </a:rPr>
              <a:t>are likewise increasingly engaging with AI, including</a:t>
            </a:r>
            <a:r>
              <a:rPr lang="en-US" sz="1600" dirty="0" smtClean="0">
                <a:latin typeface="Alexandria" pitchFamily="2" charset="-78"/>
              </a:rPr>
              <a:t>:</a:t>
            </a:r>
          </a:p>
          <a:p>
            <a:pPr algn="just"/>
            <a:r>
              <a:rPr lang="en-US" sz="1600" dirty="0">
                <a:latin typeface="Alexandria" pitchFamily="2" charset="-78"/>
              </a:rPr>
              <a:t>• the </a:t>
            </a:r>
            <a:r>
              <a:rPr lang="en-US" sz="1600" b="1" dirty="0">
                <a:latin typeface="Alexandria" pitchFamily="2" charset="-78"/>
              </a:rPr>
              <a:t>Monetary Authority of Singapore (MAS) </a:t>
            </a:r>
            <a:r>
              <a:rPr lang="en-US" sz="1600" dirty="0">
                <a:latin typeface="Alexandria" pitchFamily="2" charset="-78"/>
              </a:rPr>
              <a:t>introduced the new </a:t>
            </a:r>
            <a:r>
              <a:rPr lang="en-US" sz="1600" b="1" dirty="0">
                <a:latin typeface="Alexandria" pitchFamily="2" charset="-78"/>
              </a:rPr>
              <a:t>Fairness</a:t>
            </a:r>
            <a:r>
              <a:rPr lang="en-US" sz="1600" b="1" dirty="0" smtClean="0">
                <a:latin typeface="Alexandria" pitchFamily="2" charset="-78"/>
              </a:rPr>
              <a:t>, Ethics</a:t>
            </a:r>
            <a:r>
              <a:rPr lang="en-US" sz="1600" b="1" dirty="0">
                <a:latin typeface="Alexandria" pitchFamily="2" charset="-78"/>
              </a:rPr>
              <a:t>, Accountability </a:t>
            </a:r>
            <a:r>
              <a:rPr lang="en-US" sz="1600" b="1" dirty="0" smtClean="0">
                <a:latin typeface="Alexandria" pitchFamily="2" charset="-78"/>
              </a:rPr>
              <a:t>and Transparency </a:t>
            </a:r>
            <a:r>
              <a:rPr lang="en-US" sz="1600" b="1" dirty="0">
                <a:latin typeface="Alexandria" pitchFamily="2" charset="-78"/>
              </a:rPr>
              <a:t>(FEAT)</a:t>
            </a:r>
            <a:r>
              <a:rPr lang="en-US" sz="1600" dirty="0">
                <a:latin typeface="Alexandria" pitchFamily="2" charset="-78"/>
              </a:rPr>
              <a:t> Principles to </a:t>
            </a:r>
            <a:r>
              <a:rPr lang="en-US" sz="1600" dirty="0" smtClean="0">
                <a:latin typeface="Alexandria" pitchFamily="2" charset="-78"/>
              </a:rPr>
              <a:t>promote responsible </a:t>
            </a:r>
            <a:r>
              <a:rPr lang="en-US" sz="1600" dirty="0">
                <a:latin typeface="Alexandria" pitchFamily="2" charset="-78"/>
              </a:rPr>
              <a:t>use of </a:t>
            </a:r>
            <a:r>
              <a:rPr lang="en-US" sz="1600" b="1" dirty="0">
                <a:latin typeface="Alexandria" pitchFamily="2" charset="-78"/>
              </a:rPr>
              <a:t>AI and data analytics (AIDA) </a:t>
            </a:r>
            <a:r>
              <a:rPr lang="en-US" sz="1600" dirty="0">
                <a:latin typeface="Alexandria" pitchFamily="2" charset="-78"/>
              </a:rPr>
              <a:t>in November </a:t>
            </a:r>
            <a:r>
              <a:rPr lang="en-US" sz="1600" dirty="0" smtClean="0">
                <a:latin typeface="Alexandria" pitchFamily="2" charset="-78"/>
              </a:rPr>
              <a:t>2018.</a:t>
            </a:r>
            <a:endParaRPr lang="en-US" sz="1600" dirty="0">
              <a:latin typeface="Alexandria" pitchFamily="2" charset="-78"/>
            </a:endParaRPr>
          </a:p>
          <a:p>
            <a:pPr algn="just"/>
            <a:r>
              <a:rPr lang="en-US" sz="1600" dirty="0">
                <a:latin typeface="Alexandria" pitchFamily="2" charset="-78"/>
              </a:rPr>
              <a:t>• De </a:t>
            </a:r>
            <a:r>
              <a:rPr lang="en-US" sz="1600" dirty="0" err="1">
                <a:latin typeface="Alexandria" pitchFamily="2" charset="-78"/>
              </a:rPr>
              <a:t>Nederlandsche</a:t>
            </a:r>
            <a:r>
              <a:rPr lang="en-US" sz="1600" dirty="0">
                <a:latin typeface="Alexandria" pitchFamily="2" charset="-78"/>
              </a:rPr>
              <a:t> Bank issued principles for responsible use of AI</a:t>
            </a:r>
            <a:r>
              <a:rPr lang="en-US" sz="1600" dirty="0" smtClean="0">
                <a:latin typeface="Alexandria" pitchFamily="2" charset="-78"/>
              </a:rPr>
              <a:t>, namely </a:t>
            </a:r>
            <a:r>
              <a:rPr lang="en-US" sz="1600" b="1" dirty="0">
                <a:latin typeface="Alexandria" pitchFamily="2" charset="-78"/>
              </a:rPr>
              <a:t>soundness, accountability, fairness, ethics, skills and </a:t>
            </a:r>
            <a:r>
              <a:rPr lang="en-US" sz="1600" b="1" dirty="0" smtClean="0">
                <a:latin typeface="Alexandria" pitchFamily="2" charset="-78"/>
              </a:rPr>
              <a:t>transparency (</a:t>
            </a:r>
            <a:r>
              <a:rPr lang="en-US" sz="1600" b="1" dirty="0">
                <a:latin typeface="Alexandria" pitchFamily="2" charset="-78"/>
              </a:rPr>
              <a:t>or SAFEST) </a:t>
            </a:r>
            <a:r>
              <a:rPr lang="en-US" sz="1600" dirty="0">
                <a:latin typeface="Alexandria" pitchFamily="2" charset="-78"/>
              </a:rPr>
              <a:t>in July </a:t>
            </a:r>
            <a:r>
              <a:rPr lang="en-US" sz="1600" dirty="0" smtClean="0">
                <a:latin typeface="Alexandria" pitchFamily="2" charset="-78"/>
              </a:rPr>
              <a:t>2019.</a:t>
            </a:r>
          </a:p>
          <a:p>
            <a:pPr algn="just"/>
            <a:r>
              <a:rPr lang="en-US" sz="1600" dirty="0">
                <a:latin typeface="Alexandria" pitchFamily="2" charset="-78"/>
              </a:rPr>
              <a:t>• The WEF suggested in October 2019 that AI should be held to </a:t>
            </a:r>
            <a:r>
              <a:rPr lang="en-US" sz="1600" dirty="0" smtClean="0">
                <a:latin typeface="Alexandria" pitchFamily="2" charset="-78"/>
              </a:rPr>
              <a:t>higher standards </a:t>
            </a:r>
            <a:r>
              <a:rPr lang="en-US" sz="1600" dirty="0">
                <a:latin typeface="Alexandria" pitchFamily="2" charset="-78"/>
              </a:rPr>
              <a:t>than humans and present systems, due to AI’s potential </a:t>
            </a:r>
            <a:r>
              <a:rPr lang="en-US" sz="1600" dirty="0" smtClean="0">
                <a:latin typeface="Alexandria" pitchFamily="2" charset="-78"/>
              </a:rPr>
              <a:t>impact on </a:t>
            </a:r>
            <a:r>
              <a:rPr lang="en-US" sz="1600" dirty="0">
                <a:latin typeface="Alexandria" pitchFamily="2" charset="-78"/>
              </a:rPr>
              <a:t>the financial services </a:t>
            </a:r>
            <a:r>
              <a:rPr lang="en-US" sz="1600" dirty="0" smtClean="0">
                <a:latin typeface="Alexandria" pitchFamily="2" charset="-78"/>
              </a:rPr>
              <a:t>industry.</a:t>
            </a:r>
            <a:endParaRPr lang="en-US" sz="1600" dirty="0">
              <a:latin typeface="Alexandria" pitchFamily="2" charset="-78"/>
            </a:endParaRPr>
          </a:p>
          <a:p>
            <a:pPr algn="just"/>
            <a:r>
              <a:rPr lang="en-US" sz="1600" dirty="0">
                <a:latin typeface="Alexandria" pitchFamily="2" charset="-78"/>
              </a:rPr>
              <a:t>• The </a:t>
            </a:r>
            <a:r>
              <a:rPr lang="en-US" sz="1600" b="1" dirty="0">
                <a:latin typeface="Alexandria" pitchFamily="2" charset="-78"/>
              </a:rPr>
              <a:t>Hong Kong Monetary Authority (HKMA) </a:t>
            </a:r>
            <a:r>
              <a:rPr lang="en-US" sz="1600" dirty="0">
                <a:latin typeface="Alexandria" pitchFamily="2" charset="-78"/>
              </a:rPr>
              <a:t>issued its 12 ‘</a:t>
            </a:r>
            <a:r>
              <a:rPr lang="en-US" sz="1600" dirty="0" smtClean="0">
                <a:latin typeface="Alexandria" pitchFamily="2" charset="-78"/>
              </a:rPr>
              <a:t>High-Level </a:t>
            </a:r>
            <a:r>
              <a:rPr lang="en-GB" sz="1600" dirty="0" smtClean="0">
                <a:latin typeface="Alexandria" pitchFamily="2" charset="-78"/>
              </a:rPr>
              <a:t>Principles </a:t>
            </a:r>
            <a:r>
              <a:rPr lang="en-GB" sz="1600" dirty="0">
                <a:latin typeface="Alexandria" pitchFamily="2" charset="-78"/>
              </a:rPr>
              <a:t>on Artificial Intelligence’ in November </a:t>
            </a:r>
            <a:r>
              <a:rPr lang="en-GB" sz="1600" dirty="0" smtClean="0">
                <a:latin typeface="Alexandria" pitchFamily="2" charset="-78"/>
              </a:rPr>
              <a:t>2019.</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71589456"/>
      </p:ext>
    </p:extLst>
  </p:cSld>
  <p:clrMapOvr>
    <a:masterClrMapping/>
  </p:clrMapOvr>
  <mc:AlternateContent xmlns:mc="http://schemas.openxmlformats.org/markup-compatibility/2006" xmlns:p14="http://schemas.microsoft.com/office/powerpoint/2010/main">
    <mc:Choice Requires="p14">
      <p:transition p14:dur="10" advTm="200877"/>
    </mc:Choice>
    <mc:Fallback xmlns="">
      <p:transition advTm="200877"/>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419404" y="9854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74057" y="2203190"/>
            <a:ext cx="9521372" cy="2031325"/>
          </a:xfrm>
          <a:prstGeom prst="rect">
            <a:avLst/>
          </a:prstGeom>
          <a:noFill/>
        </p:spPr>
        <p:txBody>
          <a:bodyPr wrap="square" rtlCol="0">
            <a:spAutoFit/>
          </a:bodyPr>
          <a:lstStyle/>
          <a:p>
            <a:pPr algn="just"/>
            <a:r>
              <a:rPr lang="en-US" b="1" dirty="0">
                <a:latin typeface="Alexandria" pitchFamily="2" charset="-78"/>
              </a:rPr>
              <a:t>3.2 Financial Regulation and AI</a:t>
            </a:r>
          </a:p>
          <a:p>
            <a:pPr algn="just"/>
            <a:r>
              <a:rPr lang="en-US" dirty="0">
                <a:latin typeface="Alexandria" pitchFamily="2" charset="-78"/>
                <a:cs typeface="Alexandria" pitchFamily="2" charset="-78"/>
              </a:rPr>
              <a:t>Singapore’s Personal Data Protection Commission’s Proposed AI Governance Framework, which has two guiding principles: (1) that organizations must ensure that decision-making using AI is explainable, transparent and fair; and (2) that AI solutions should be </a:t>
            </a:r>
            <a:r>
              <a:rPr lang="en-US" dirty="0" smtClean="0">
                <a:latin typeface="Alexandria" pitchFamily="2" charset="-78"/>
                <a:cs typeface="Alexandria" pitchFamily="2" charset="-78"/>
              </a:rPr>
              <a:t>human-centric. Similarly</a:t>
            </a:r>
            <a:r>
              <a:rPr lang="en-US" dirty="0">
                <a:latin typeface="Alexandria" pitchFamily="2" charset="-78"/>
                <a:cs typeface="Alexandria" pitchFamily="2" charset="-78"/>
              </a:rPr>
              <a:t>, in Hong Kong, the HKMA encouraged authorized institutions in May 2019 to adopt and implement Hong Kong’s Office of the Privacy Commissioner for Personal Data’s Ethical Accountability Framework for the collection and use of personal data, and its Data Stewardship Accountability, Data Impact Assessments and Oversight Models that were introduced in </a:t>
            </a:r>
            <a:r>
              <a:rPr lang="en-US" dirty="0" smtClean="0">
                <a:latin typeface="Alexandria" pitchFamily="2" charset="-78"/>
                <a:cs typeface="Alexandria" pitchFamily="2" charset="-78"/>
              </a:rPr>
              <a:t>2018. Specifically</a:t>
            </a:r>
            <a:r>
              <a:rPr lang="en-US" dirty="0">
                <a:latin typeface="Alexandria" pitchFamily="2" charset="-78"/>
                <a:cs typeface="Alexandria" pitchFamily="2" charset="-78"/>
              </a:rPr>
              <a:t>, the Principles reinforce that banks should possess sufficient expertise; ensure </a:t>
            </a:r>
            <a:r>
              <a:rPr lang="en-US" dirty="0" err="1">
                <a:latin typeface="Alexandria" pitchFamily="2" charset="-78"/>
                <a:cs typeface="Alexandria" pitchFamily="2" charset="-78"/>
              </a:rPr>
              <a:t>explainability</a:t>
            </a:r>
            <a:r>
              <a:rPr lang="en-US" dirty="0">
                <a:latin typeface="Alexandria" pitchFamily="2" charset="-78"/>
                <a:cs typeface="Alexandria" pitchFamily="2" charset="-78"/>
              </a:rPr>
              <a:t> of AI applications; use data of good quality; and conduct rigorous model validation, amongst others.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1773154"/>
      </p:ext>
    </p:extLst>
  </p:cSld>
  <p:clrMapOvr>
    <a:masterClrMapping/>
  </p:clrMapOvr>
  <mc:AlternateContent xmlns:mc="http://schemas.openxmlformats.org/markup-compatibility/2006" xmlns:p14="http://schemas.microsoft.com/office/powerpoint/2010/main">
    <mc:Choice Requires="p14">
      <p:transition p14:dur="10" advTm="91143"/>
    </mc:Choice>
    <mc:Fallback xmlns="">
      <p:transition advTm="911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472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89023"/>
            <a:ext cx="9348321" cy="3785652"/>
          </a:xfrm>
          <a:prstGeom prst="rect">
            <a:avLst/>
          </a:prstGeom>
          <a:noFill/>
        </p:spPr>
        <p:txBody>
          <a:bodyPr wrap="square" rtlCol="0">
            <a:spAutoFit/>
          </a:bodyPr>
          <a:lstStyle/>
          <a:p>
            <a:pPr algn="just"/>
            <a:r>
              <a:rPr lang="en-US" sz="1600" b="1" dirty="0">
                <a:latin typeface="Alexandria" pitchFamily="2" charset="-78"/>
              </a:rPr>
              <a:t>3.3 The Inadequacy of External Governance</a:t>
            </a:r>
          </a:p>
          <a:p>
            <a:pPr algn="just"/>
            <a:r>
              <a:rPr lang="en-US" sz="1600" dirty="0" smtClean="0">
                <a:latin typeface="Alexandria" pitchFamily="2" charset="-78"/>
              </a:rPr>
              <a:t>Five </a:t>
            </a:r>
            <a:r>
              <a:rPr lang="en-US" sz="1600" dirty="0">
                <a:latin typeface="Alexandria" pitchFamily="2" charset="-78"/>
              </a:rPr>
              <a:t>examples </a:t>
            </a:r>
            <a:r>
              <a:rPr lang="en-US" sz="1600" dirty="0" smtClean="0">
                <a:latin typeface="Alexandria" pitchFamily="2" charset="-78"/>
              </a:rPr>
              <a:t>will discussed below to support the thesis </a:t>
            </a:r>
            <a:r>
              <a:rPr lang="en-US" sz="1600" dirty="0">
                <a:latin typeface="Alexandria" pitchFamily="2" charset="-78"/>
              </a:rPr>
              <a:t>on the inadequacy </a:t>
            </a:r>
            <a:r>
              <a:rPr lang="en-US" sz="1600" dirty="0" smtClean="0">
                <a:latin typeface="Alexandria" pitchFamily="2" charset="-78"/>
              </a:rPr>
              <a:t>of external </a:t>
            </a:r>
            <a:r>
              <a:rPr lang="en-US" sz="1600" dirty="0">
                <a:latin typeface="Alexandria" pitchFamily="2" charset="-78"/>
              </a:rPr>
              <a:t>governance regimes in addressing the risks of AI in finance</a:t>
            </a:r>
            <a:r>
              <a:rPr lang="en-US" sz="1600" dirty="0" smtClean="0">
                <a:latin typeface="Alexandria" pitchFamily="2" charset="-78"/>
              </a:rPr>
              <a:t>.</a:t>
            </a:r>
          </a:p>
          <a:p>
            <a:pPr algn="just"/>
            <a:r>
              <a:rPr lang="en-GB" sz="1600" b="1" dirty="0" smtClean="0">
                <a:latin typeface="Alexandria" pitchFamily="2" charset="-78"/>
              </a:rPr>
              <a:t>3.3.1 </a:t>
            </a:r>
            <a:r>
              <a:rPr lang="en-GB" sz="1600" b="1" dirty="0">
                <a:latin typeface="Alexandria" pitchFamily="2" charset="-78"/>
              </a:rPr>
              <a:t>Authorisation of </a:t>
            </a:r>
            <a:r>
              <a:rPr lang="en-GB" sz="1600" b="1" dirty="0" smtClean="0">
                <a:latin typeface="Alexandria" pitchFamily="2" charset="-78"/>
              </a:rPr>
              <a:t>AI</a:t>
            </a:r>
          </a:p>
          <a:p>
            <a:pPr algn="just"/>
            <a:r>
              <a:rPr lang="en-US" sz="1600" dirty="0">
                <a:latin typeface="Alexandria" pitchFamily="2" charset="-78"/>
              </a:rPr>
              <a:t>One potential response to AI-based threats is a licensing requirement for AI used by financial </a:t>
            </a:r>
            <a:r>
              <a:rPr lang="en-US" sz="1600" dirty="0" smtClean="0">
                <a:latin typeface="Alexandria" pitchFamily="2" charset="-78"/>
              </a:rPr>
              <a:t>institutions. </a:t>
            </a:r>
            <a:r>
              <a:rPr lang="en-US" sz="1600" dirty="0">
                <a:latin typeface="Alexandria" pitchFamily="2" charset="-78"/>
              </a:rPr>
              <a:t>If a business model seeking </a:t>
            </a:r>
            <a:r>
              <a:rPr lang="en-US" sz="1600" dirty="0" smtClean="0">
                <a:latin typeface="Alexandria" pitchFamily="2" charset="-78"/>
              </a:rPr>
              <a:t>authorization </a:t>
            </a:r>
            <a:r>
              <a:rPr lang="en-US" sz="1600" dirty="0">
                <a:latin typeface="Alexandria" pitchFamily="2" charset="-78"/>
              </a:rPr>
              <a:t>relies on AI, the business and operations plan must detail the functioning of the AI, the client protection features, the regulatory capital assigned to financial and operational risks for the AI-performed services, and the back-up structure in case the AI </a:t>
            </a:r>
            <a:r>
              <a:rPr lang="en-US" sz="1600" dirty="0" smtClean="0">
                <a:latin typeface="Alexandria" pitchFamily="2" charset="-78"/>
              </a:rPr>
              <a:t>fails. AI authorization </a:t>
            </a:r>
            <a:r>
              <a:rPr lang="en-US" sz="1600" dirty="0">
                <a:latin typeface="Alexandria" pitchFamily="2" charset="-78"/>
              </a:rPr>
              <a:t>may, however, have several undesirable side effects, such as limiting innovation given </a:t>
            </a:r>
            <a:r>
              <a:rPr lang="en-US" sz="1600" dirty="0" smtClean="0">
                <a:latin typeface="Alexandria" pitchFamily="2" charset="-78"/>
              </a:rPr>
              <a:t>authorization </a:t>
            </a:r>
            <a:r>
              <a:rPr lang="en-US" sz="1600" dirty="0">
                <a:latin typeface="Alexandria" pitchFamily="2" charset="-78"/>
              </a:rPr>
              <a:t>is costly and </a:t>
            </a:r>
            <a:r>
              <a:rPr lang="en-US" sz="1600" dirty="0" smtClean="0">
                <a:latin typeface="Alexandria" pitchFamily="2" charset="-78"/>
              </a:rPr>
              <a:t>slow. Rules </a:t>
            </a:r>
            <a:r>
              <a:rPr lang="en-US" sz="1600" dirty="0">
                <a:latin typeface="Alexandria" pitchFamily="2" charset="-78"/>
              </a:rPr>
              <a:t>would also struggle to cope with the often almost daily minor amendments and improvements to AI </a:t>
            </a:r>
            <a:r>
              <a:rPr lang="en-US" sz="1600" dirty="0" smtClean="0">
                <a:latin typeface="Alexandria" pitchFamily="2" charset="-78"/>
              </a:rPr>
              <a:t>programs. Re-</a:t>
            </a:r>
            <a:r>
              <a:rPr lang="en-US" sz="1600" dirty="0" err="1" smtClean="0">
                <a:latin typeface="Alexandria" pitchFamily="2" charset="-78"/>
              </a:rPr>
              <a:t>authorisation</a:t>
            </a:r>
            <a:r>
              <a:rPr lang="en-US" sz="1600" dirty="0" smtClean="0">
                <a:latin typeface="Alexandria" pitchFamily="2" charset="-78"/>
              </a:rPr>
              <a:t> </a:t>
            </a:r>
            <a:r>
              <a:rPr lang="en-US" sz="1600" dirty="0">
                <a:latin typeface="Alexandria" pitchFamily="2" charset="-78"/>
              </a:rPr>
              <a:t>of the code is expensive, meaning minor improvements of existing AI may be </a:t>
            </a:r>
            <a:r>
              <a:rPr lang="en-US" sz="1600" dirty="0" smtClean="0">
                <a:latin typeface="Alexandria" pitchFamily="2" charset="-78"/>
              </a:rPr>
              <a:t>uneconomic. Finally</a:t>
            </a:r>
            <a:r>
              <a:rPr lang="en-US" sz="1600" dirty="0">
                <a:latin typeface="Alexandria" pitchFamily="2" charset="-78"/>
              </a:rPr>
              <a:t>, for self-learning AI, the </a:t>
            </a:r>
            <a:r>
              <a:rPr lang="en-US" sz="1600" dirty="0" smtClean="0">
                <a:latin typeface="Alexandria" pitchFamily="2" charset="-78"/>
              </a:rPr>
              <a:t>authorized </a:t>
            </a:r>
            <a:r>
              <a:rPr lang="en-US" sz="1600" dirty="0">
                <a:latin typeface="Alexandria" pitchFamily="2" charset="-78"/>
              </a:rPr>
              <a:t>code will not be performing in practice, as by definition self-learning AI develops its code while performing its services</a:t>
            </a:r>
            <a:r>
              <a:rPr lang="en-US" sz="1600" dirty="0" smtClean="0">
                <a:latin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012045570"/>
      </p:ext>
    </p:extLst>
  </p:cSld>
  <p:clrMapOvr>
    <a:masterClrMapping/>
  </p:clrMapOvr>
  <mc:AlternateContent xmlns:mc="http://schemas.openxmlformats.org/markup-compatibility/2006" xmlns:p14="http://schemas.microsoft.com/office/powerpoint/2010/main">
    <mc:Choice Requires="p14">
      <p:transition p14:dur="10" advTm="213284"/>
    </mc:Choice>
    <mc:Fallback xmlns="">
      <p:transition advTm="2132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3140" y="1623194"/>
            <a:ext cx="10812720" cy="416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74057" y="2203190"/>
            <a:ext cx="9289143" cy="2031325"/>
          </a:xfrm>
          <a:prstGeom prst="rect">
            <a:avLst/>
          </a:prstGeom>
          <a:noFill/>
        </p:spPr>
        <p:txBody>
          <a:bodyPr wrap="square" rtlCol="0">
            <a:spAutoFit/>
          </a:bodyPr>
          <a:lstStyle/>
          <a:p>
            <a:pPr algn="just"/>
            <a:r>
              <a:rPr lang="en-US" b="1" dirty="0">
                <a:latin typeface="Alexandria" pitchFamily="2" charset="-78"/>
              </a:rPr>
              <a:t>3.3.2 Regulatory outsourcing rules and </a:t>
            </a:r>
            <a:r>
              <a:rPr lang="en-US" b="1" dirty="0" smtClean="0">
                <a:latin typeface="Alexandria" pitchFamily="2" charset="-78"/>
              </a:rPr>
              <a:t>e-personhood</a:t>
            </a:r>
          </a:p>
          <a:p>
            <a:pPr algn="just"/>
            <a:r>
              <a:rPr lang="en-US" dirty="0">
                <a:latin typeface="Alexandria" pitchFamily="2" charset="-78"/>
              </a:rPr>
              <a:t>In regulatory rulebooks worldwide, crucial supplier frameworks apply for AI owned and operated by a separate services </a:t>
            </a:r>
            <a:r>
              <a:rPr lang="en-US" dirty="0" smtClean="0">
                <a:latin typeface="Alexandria" pitchFamily="2" charset="-78"/>
              </a:rPr>
              <a:t>provider. However</a:t>
            </a:r>
            <a:r>
              <a:rPr lang="en-US" dirty="0">
                <a:latin typeface="Alexandria" pitchFamily="2" charset="-78"/>
              </a:rPr>
              <a:t>, financial services AI may increasingly be owned and operated in-house by the financial intermediary’s own </a:t>
            </a:r>
            <a:r>
              <a:rPr lang="en-US" dirty="0" smtClean="0">
                <a:latin typeface="Alexandria" pitchFamily="2" charset="-78"/>
              </a:rPr>
              <a:t>staff. One </a:t>
            </a:r>
            <a:r>
              <a:rPr lang="en-US" dirty="0">
                <a:latin typeface="Alexandria" pitchFamily="2" charset="-78"/>
              </a:rPr>
              <a:t>option for regulating in-house AI is the granting of limited legal personality to the algorithm itself, paired with minimum capital </a:t>
            </a:r>
            <a:r>
              <a:rPr lang="en-US" dirty="0" smtClean="0">
                <a:latin typeface="Alexandria" pitchFamily="2" charset="-78"/>
              </a:rPr>
              <a:t>requirements. The </a:t>
            </a:r>
            <a:r>
              <a:rPr lang="en-US" dirty="0">
                <a:latin typeface="Alexandria" pitchFamily="2" charset="-78"/>
              </a:rPr>
              <a:t>arguments against such limited e-personhood are similar to those against </a:t>
            </a:r>
            <a:r>
              <a:rPr lang="en-US" dirty="0" smtClean="0">
                <a:latin typeface="Alexandria" pitchFamily="2" charset="-78"/>
              </a:rPr>
              <a:t>authorizing </a:t>
            </a:r>
            <a:r>
              <a:rPr lang="en-US" dirty="0">
                <a:latin typeface="Alexandria" pitchFamily="2" charset="-78"/>
              </a:rPr>
              <a:t>AI, i.e., the calculation of capital requires a clear delineation of risks created by the </a:t>
            </a:r>
            <a:r>
              <a:rPr lang="en-US" dirty="0" smtClean="0">
                <a:latin typeface="Alexandria" pitchFamily="2" charset="-78"/>
              </a:rPr>
              <a:t>AI. Further</a:t>
            </a:r>
            <a:r>
              <a:rPr lang="en-US" dirty="0">
                <a:latin typeface="Alexandria" pitchFamily="2" charset="-78"/>
              </a:rPr>
              <a:t>, authorities have cheaper ways to restrict AI use, without an AI’s own regulatory </a:t>
            </a:r>
            <a:r>
              <a:rPr lang="en-US" dirty="0" smtClean="0">
                <a:latin typeface="Alexandria" pitchFamily="2" charset="-78"/>
              </a:rPr>
              <a:t>capital. These </a:t>
            </a:r>
            <a:r>
              <a:rPr lang="en-US" dirty="0">
                <a:latin typeface="Alexandria" pitchFamily="2" charset="-78"/>
              </a:rPr>
              <a:t>include reporting requirements for AI-prompted damages upon intermediaries that employ AI, and responding to such reporting by issuing orders limiting, or prohibiting, the use of the </a:t>
            </a:r>
            <a:r>
              <a:rPr lang="en-US" dirty="0" smtClean="0">
                <a:latin typeface="Alexandria" pitchFamily="2" charset="-78"/>
              </a:rPr>
              <a:t>AI. </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62275008"/>
      </p:ext>
    </p:extLst>
  </p:cSld>
  <p:clrMapOvr>
    <a:masterClrMapping/>
  </p:clrMapOvr>
  <mc:AlternateContent xmlns:mc="http://schemas.openxmlformats.org/markup-compatibility/2006" xmlns:p14="http://schemas.microsoft.com/office/powerpoint/2010/main">
    <mc:Choice Requires="p14">
      <p:transition p14:dur="10" advTm="158844"/>
    </mc:Choice>
    <mc:Fallback xmlns="">
      <p:transition advTm="158844"/>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12685"/>
            <a:ext cx="10812720" cy="407851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28963"/>
            <a:ext cx="7830633" cy="461665"/>
          </a:xfrm>
          <a:prstGeom prst="rect">
            <a:avLst/>
          </a:prstGeom>
          <a:noFill/>
        </p:spPr>
        <p:txBody>
          <a:bodyPr wrap="square" rtlCol="0">
            <a:spAutoFit/>
          </a:bodyPr>
          <a:lstStyle/>
          <a:p>
            <a:r>
              <a:rPr lang="en-US" sz="2400" b="1" dirty="0">
                <a:latin typeface="Alexandria" pitchFamily="2" charset="-78"/>
                <a:cs typeface="Alexandria" pitchFamily="2" charset="-78"/>
              </a:rPr>
              <a:t>Ch. 12- </a:t>
            </a:r>
            <a:r>
              <a:rPr lang="en-GB" sz="2400" b="1" dirty="0">
                <a:latin typeface="Alexandria" pitchFamily="2" charset="-78"/>
                <a:cs typeface="Alexandria" pitchFamily="2" charset="-78"/>
              </a:rPr>
              <a:t>Regulating artificial intelligence </a:t>
            </a:r>
            <a:r>
              <a:rPr lang="en-GB" sz="2400" b="1" dirty="0" smtClean="0">
                <a:latin typeface="Alexandria" pitchFamily="2" charset="-78"/>
                <a:cs typeface="Alexandria" pitchFamily="2" charset="-78"/>
              </a:rPr>
              <a:t>in </a:t>
            </a:r>
            <a:r>
              <a:rPr lang="en-US" sz="2400" b="1" dirty="0" smtClean="0">
                <a:latin typeface="Alexandria" pitchFamily="2" charset="-78"/>
                <a:cs typeface="Alexandria" pitchFamily="2" charset="-78"/>
              </a:rPr>
              <a:t>finance </a:t>
            </a:r>
            <a:r>
              <a:rPr lang="en-US" sz="24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59543" y="2203190"/>
            <a:ext cx="9173028" cy="2031325"/>
          </a:xfrm>
          <a:prstGeom prst="rect">
            <a:avLst/>
          </a:prstGeom>
          <a:noFill/>
        </p:spPr>
        <p:txBody>
          <a:bodyPr wrap="square" rtlCol="0">
            <a:spAutoFit/>
          </a:bodyPr>
          <a:lstStyle/>
          <a:p>
            <a:pPr algn="just"/>
            <a:r>
              <a:rPr lang="en-US" b="1" dirty="0" smtClean="0">
                <a:latin typeface="Alexandria" pitchFamily="2" charset="-78"/>
              </a:rPr>
              <a:t>3.3.3 </a:t>
            </a:r>
            <a:r>
              <a:rPr lang="en-US" b="1" dirty="0">
                <a:latin typeface="Alexandria" pitchFamily="2" charset="-78"/>
              </a:rPr>
              <a:t>AI as key function holder</a:t>
            </a:r>
            <a:r>
              <a:rPr lang="en-US" b="1" dirty="0" smtClean="0">
                <a:latin typeface="Alexandria" pitchFamily="2" charset="-78"/>
              </a:rPr>
              <a:t>?</a:t>
            </a:r>
          </a:p>
          <a:p>
            <a:pPr algn="just"/>
            <a:r>
              <a:rPr lang="en-US" dirty="0">
                <a:latin typeface="Alexandria" pitchFamily="2" charset="-78"/>
              </a:rPr>
              <a:t>In some jurisdictions, executive functions can be assigned to legal entities, or the law is silent on the entity status of </a:t>
            </a:r>
            <a:r>
              <a:rPr lang="en-US" dirty="0" smtClean="0">
                <a:latin typeface="Alexandria" pitchFamily="2" charset="-78"/>
              </a:rPr>
              <a:t>executives. In </a:t>
            </a:r>
            <a:r>
              <a:rPr lang="en-US" dirty="0">
                <a:latin typeface="Alexandria" pitchFamily="2" charset="-78"/>
              </a:rPr>
              <a:t>those jurisdictions, it may be lawful to appoint an AI as a board member, if necessary, by embedding the AI in a special-purpose vehicle as its sole </a:t>
            </a:r>
            <a:r>
              <a:rPr lang="en-US" dirty="0" smtClean="0">
                <a:latin typeface="Alexandria" pitchFamily="2" charset="-78"/>
              </a:rPr>
              <a:t>activity. Regarding </a:t>
            </a:r>
            <a:r>
              <a:rPr lang="en-US" dirty="0">
                <a:latin typeface="Alexandria" pitchFamily="2" charset="-78"/>
              </a:rPr>
              <a:t>practicality, an AI may function as a board member for certain routine tasks </a:t>
            </a:r>
            <a:r>
              <a:rPr lang="en-US" b="1" dirty="0">
                <a:latin typeface="Alexandria" pitchFamily="2" charset="-78"/>
              </a:rPr>
              <a:t>(e.g., </a:t>
            </a:r>
            <a:r>
              <a:rPr lang="en-US" b="1" dirty="0" smtClean="0">
                <a:latin typeface="Alexandria" pitchFamily="2" charset="-78"/>
              </a:rPr>
              <a:t>securitization </a:t>
            </a:r>
            <a:r>
              <a:rPr lang="en-US" b="1" dirty="0">
                <a:latin typeface="Alexandria" pitchFamily="2" charset="-78"/>
              </a:rPr>
              <a:t>vehicles in a corporate group),</a:t>
            </a:r>
            <a:r>
              <a:rPr lang="en-US" dirty="0">
                <a:latin typeface="Alexandria" pitchFamily="2" charset="-78"/>
              </a:rPr>
              <a:t> and for procedural monitoring, but a human board majority may be required to ensure continuing operations when challenges exceed the AI’s programmed </a:t>
            </a:r>
            <a:r>
              <a:rPr lang="en-US" dirty="0" smtClean="0">
                <a:latin typeface="Alexandria" pitchFamily="2" charset="-78"/>
              </a:rPr>
              <a:t>limits. For </a:t>
            </a:r>
            <a:r>
              <a:rPr lang="en-US" dirty="0">
                <a:latin typeface="Alexandria" pitchFamily="2" charset="-78"/>
              </a:rPr>
              <a:t>example, AI alone is poorly adapted to handle compliance matters because they lack ethical screening abilities, and because rules are incomplete on </a:t>
            </a:r>
            <a:r>
              <a:rPr lang="en-US" dirty="0" smtClean="0">
                <a:latin typeface="Alexandria" pitchFamily="2" charset="-78"/>
              </a:rPr>
              <a:t>purpose. Financial </a:t>
            </a:r>
            <a:r>
              <a:rPr lang="en-US" dirty="0">
                <a:latin typeface="Alexandria" pitchFamily="2" charset="-78"/>
              </a:rPr>
              <a:t>services are heavily regulated by rules which do not always operate in ‘yes/no’ terms because their meaning depends on context.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58248686"/>
      </p:ext>
    </p:extLst>
  </p:cSld>
  <p:clrMapOvr>
    <a:masterClrMapping/>
  </p:clrMapOvr>
  <mc:AlternateContent xmlns:mc="http://schemas.openxmlformats.org/markup-compatibility/2006" xmlns:p14="http://schemas.microsoft.com/office/powerpoint/2010/main">
    <mc:Choice Requires="p14">
      <p:transition p14:dur="10" advTm="207666"/>
    </mc:Choice>
    <mc:Fallback xmlns="">
      <p:transition advTm="20766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12686"/>
            <a:ext cx="10812720" cy="41220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4473"/>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9" y="2434886"/>
            <a:ext cx="9014492" cy="1754326"/>
          </a:xfrm>
          <a:prstGeom prst="rect">
            <a:avLst/>
          </a:prstGeom>
          <a:noFill/>
        </p:spPr>
        <p:txBody>
          <a:bodyPr wrap="square" rtlCol="0">
            <a:spAutoFit/>
          </a:bodyPr>
          <a:lstStyle/>
          <a:p>
            <a:pPr algn="just"/>
            <a:r>
              <a:rPr lang="en-US" b="1" dirty="0">
                <a:latin typeface="Alexandria" pitchFamily="2" charset="-78"/>
              </a:rPr>
              <a:t>3.3.4 Fit and proper </a:t>
            </a:r>
            <a:r>
              <a:rPr lang="en-US" b="1" dirty="0" smtClean="0">
                <a:latin typeface="Alexandria" pitchFamily="2" charset="-78"/>
              </a:rPr>
              <a:t>test</a:t>
            </a:r>
          </a:p>
          <a:p>
            <a:pPr algn="just"/>
            <a:r>
              <a:rPr lang="en-US" dirty="0">
                <a:latin typeface="Alexandria" pitchFamily="2" charset="-78"/>
              </a:rPr>
              <a:t>AI will likely influence regulatory practice in the fit and proper test for key function holders (i.e., senior management or executives) and the board of directors in two </a:t>
            </a:r>
            <a:r>
              <a:rPr lang="en-US" dirty="0" smtClean="0">
                <a:latin typeface="Alexandria" pitchFamily="2" charset="-78"/>
              </a:rPr>
              <a:t>ways</a:t>
            </a:r>
            <a:r>
              <a:rPr lang="en-US" b="1" dirty="0" smtClean="0">
                <a:latin typeface="Alexandria" pitchFamily="2" charset="-78"/>
              </a:rPr>
              <a:t>; First</a:t>
            </a:r>
            <a:r>
              <a:rPr lang="en-US" b="1" dirty="0">
                <a:latin typeface="Alexandria" pitchFamily="2" charset="-78"/>
              </a:rPr>
              <a:t>, </a:t>
            </a:r>
            <a:r>
              <a:rPr lang="en-US" dirty="0">
                <a:latin typeface="Alexandria" pitchFamily="2" charset="-78"/>
              </a:rPr>
              <a:t>some existing requirements may be redundant or need modification when AI is </a:t>
            </a:r>
            <a:r>
              <a:rPr lang="en-US" dirty="0" smtClean="0">
                <a:latin typeface="Alexandria" pitchFamily="2" charset="-78"/>
              </a:rPr>
              <a:t>used. </a:t>
            </a:r>
            <a:r>
              <a:rPr lang="en-US" b="1" dirty="0" smtClean="0">
                <a:latin typeface="Alexandria" pitchFamily="2" charset="-78"/>
              </a:rPr>
              <a:t>Second</a:t>
            </a:r>
            <a:r>
              <a:rPr lang="en-US" b="1" dirty="0">
                <a:latin typeface="Alexandria" pitchFamily="2" charset="-78"/>
              </a:rPr>
              <a:t>,</a:t>
            </a:r>
            <a:r>
              <a:rPr lang="en-US" dirty="0">
                <a:latin typeface="Alexandria" pitchFamily="2" charset="-78"/>
              </a:rPr>
              <a:t> new requirements will reflect the greater reliance on AI, and some office holders may have new </a:t>
            </a:r>
            <a:r>
              <a:rPr lang="en-US" dirty="0" smtClean="0">
                <a:latin typeface="Alexandria" pitchFamily="2" charset="-78"/>
              </a:rPr>
              <a:t>qualifications. However</a:t>
            </a:r>
            <a:r>
              <a:rPr lang="en-US" dirty="0">
                <a:latin typeface="Alexandria" pitchFamily="2" charset="-78"/>
              </a:rPr>
              <a:t>, AI experts may have accumulated their AI experience outside the financial </a:t>
            </a:r>
            <a:r>
              <a:rPr lang="en-US" dirty="0" smtClean="0">
                <a:latin typeface="Alexandria" pitchFamily="2" charset="-78"/>
              </a:rPr>
              <a:t>sector. Financial </a:t>
            </a:r>
            <a:r>
              <a:rPr lang="en-US" dirty="0">
                <a:latin typeface="Alexandria" pitchFamily="2" charset="-78"/>
              </a:rPr>
              <a:t>supervisors will need to modify some of their experience requirements as many have for licensing requirements for </a:t>
            </a:r>
            <a:r>
              <a:rPr lang="en-US" dirty="0" err="1">
                <a:latin typeface="Alexandria" pitchFamily="2" charset="-78"/>
              </a:rPr>
              <a:t>FinTechs</a:t>
            </a:r>
            <a:r>
              <a:rPr lang="en-US" dirty="0" smtClean="0">
                <a:latin typeface="Alexandria" pitchFamily="2" charset="-78"/>
              </a:rPr>
              <a:t>.</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3247724"/>
      </p:ext>
    </p:extLst>
  </p:cSld>
  <p:clrMapOvr>
    <a:masterClrMapping/>
  </p:clrMapOvr>
  <mc:AlternateContent xmlns:mc="http://schemas.openxmlformats.org/markup-compatibility/2006" xmlns:p14="http://schemas.microsoft.com/office/powerpoint/2010/main">
    <mc:Choice Requires="p14">
      <p:transition p14:dur="10" advTm="143327"/>
    </mc:Choice>
    <mc:Fallback xmlns="">
      <p:transition advTm="14332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80596" y="1664588"/>
            <a:ext cx="10464775" cy="45039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056731"/>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089758"/>
            <a:ext cx="8941921" cy="3785652"/>
          </a:xfrm>
          <a:prstGeom prst="rect">
            <a:avLst/>
          </a:prstGeom>
          <a:noFill/>
        </p:spPr>
        <p:txBody>
          <a:bodyPr wrap="square" rtlCol="0">
            <a:spAutoFit/>
          </a:bodyPr>
          <a:lstStyle/>
          <a:p>
            <a:pPr algn="just"/>
            <a:r>
              <a:rPr lang="en-GB" sz="1600" b="1" dirty="0">
                <a:latin typeface="Alexandria" pitchFamily="2" charset="-78"/>
              </a:rPr>
              <a:t>3.3.5 </a:t>
            </a:r>
            <a:r>
              <a:rPr lang="en-GB" sz="1600" b="1" dirty="0" smtClean="0">
                <a:latin typeface="Alexandria" pitchFamily="2" charset="-78"/>
              </a:rPr>
              <a:t>Sanctioning</a:t>
            </a:r>
          </a:p>
          <a:p>
            <a:pPr algn="just"/>
            <a:r>
              <a:rPr lang="en-US" sz="1600" dirty="0">
                <a:latin typeface="Alexandria" pitchFamily="2" charset="-78"/>
              </a:rPr>
              <a:t>Financial regulation typically imposes sanctions on a firm for its overall conduct and/or that of individual staff usually by proving negligence or ill intent. With AI, these cases will be increasingly hard to make</a:t>
            </a:r>
            <a:r>
              <a:rPr lang="en-US" sz="1600" dirty="0" smtClean="0">
                <a:latin typeface="Alexandria" pitchFamily="2" charset="-78"/>
              </a:rPr>
              <a:t>. </a:t>
            </a:r>
            <a:r>
              <a:rPr lang="en-US" sz="1600" dirty="0">
                <a:latin typeface="Alexandria" pitchFamily="2" charset="-78"/>
              </a:rPr>
              <a:t>Where AI fails and supervisors are incapable of establishing an AI’s processes and limits with certainty, determining the culpability standard and burden of proof to be applied while retaining incentives to innovate will be very </a:t>
            </a:r>
            <a:r>
              <a:rPr lang="en-US" sz="1600" dirty="0" smtClean="0">
                <a:latin typeface="Alexandria" pitchFamily="2" charset="-78"/>
              </a:rPr>
              <a:t>challenging. With holding </a:t>
            </a:r>
            <a:r>
              <a:rPr lang="en-US" sz="1600" dirty="0">
                <a:latin typeface="Alexandria" pitchFamily="2" charset="-78"/>
              </a:rPr>
              <a:t>compensation, naming and shaming, and imposing financial penalties as sanctions have little meaning for </a:t>
            </a:r>
            <a:r>
              <a:rPr lang="en-US" sz="1600" dirty="0" smtClean="0">
                <a:latin typeface="Alexandria" pitchFamily="2" charset="-78"/>
              </a:rPr>
              <a:t>AI. Similarly</a:t>
            </a:r>
            <a:r>
              <a:rPr lang="en-US" sz="1600" dirty="0">
                <a:latin typeface="Alexandria" pitchFamily="2" charset="-78"/>
              </a:rPr>
              <a:t>, director disqualification, as well as civil and criminal liability, provide limited steering effect for AI in its current </a:t>
            </a:r>
            <a:r>
              <a:rPr lang="en-US" sz="1600" dirty="0" smtClean="0">
                <a:latin typeface="Alexandria" pitchFamily="2" charset="-78"/>
              </a:rPr>
              <a:t>form. AI-adapted </a:t>
            </a:r>
            <a:r>
              <a:rPr lang="en-US" sz="1600" dirty="0">
                <a:latin typeface="Alexandria" pitchFamily="2" charset="-78"/>
              </a:rPr>
              <a:t>regulation could possibly </a:t>
            </a:r>
            <a:r>
              <a:rPr lang="en-US" sz="1600" b="1" dirty="0">
                <a:latin typeface="Alexandria" pitchFamily="2" charset="-78"/>
              </a:rPr>
              <a:t>(1)</a:t>
            </a:r>
            <a:r>
              <a:rPr lang="en-US" sz="1600" dirty="0">
                <a:latin typeface="Alexandria" pitchFamily="2" charset="-78"/>
              </a:rPr>
              <a:t> require blame-free remediation in which </a:t>
            </a:r>
            <a:r>
              <a:rPr lang="en-US" sz="1600" dirty="0" smtClean="0">
                <a:latin typeface="Alexandria" pitchFamily="2" charset="-78"/>
              </a:rPr>
              <a:t>organizations </a:t>
            </a:r>
            <a:r>
              <a:rPr lang="en-US" sz="1600" dirty="0">
                <a:latin typeface="Alexandria" pitchFamily="2" charset="-78"/>
              </a:rPr>
              <a:t>are able to learn from failures and make improvements; </a:t>
            </a:r>
            <a:r>
              <a:rPr lang="en-US" sz="1600" b="1" dirty="0">
                <a:latin typeface="Alexandria" pitchFamily="2" charset="-78"/>
              </a:rPr>
              <a:t>(2) </a:t>
            </a:r>
            <a:r>
              <a:rPr lang="en-US" sz="1600" dirty="0">
                <a:latin typeface="Alexandria" pitchFamily="2" charset="-78"/>
              </a:rPr>
              <a:t>encourage collaboration to promote early detection and the avoidance of unexpected AI failures; and </a:t>
            </a:r>
            <a:r>
              <a:rPr lang="en-US" sz="1600" b="1" dirty="0">
                <a:latin typeface="Alexandria" pitchFamily="2" charset="-78"/>
              </a:rPr>
              <a:t>(3)</a:t>
            </a:r>
            <a:r>
              <a:rPr lang="en-US" sz="1600" dirty="0">
                <a:latin typeface="Alexandria" pitchFamily="2" charset="-78"/>
              </a:rPr>
              <a:t> employ fit-for-purpose </a:t>
            </a:r>
            <a:r>
              <a:rPr lang="en-US" sz="1600" dirty="0" err="1">
                <a:latin typeface="Alexandria" pitchFamily="2" charset="-78"/>
              </a:rPr>
              <a:t>explainability</a:t>
            </a:r>
            <a:r>
              <a:rPr lang="en-US" sz="1600" dirty="0">
                <a:latin typeface="Alexandria" pitchFamily="2" charset="-78"/>
              </a:rPr>
              <a:t> in which frameworks are </a:t>
            </a:r>
            <a:r>
              <a:rPr lang="en-US" sz="1600" dirty="0" smtClean="0">
                <a:latin typeface="Alexandria" pitchFamily="2" charset="-78"/>
              </a:rPr>
              <a:t>utilized </a:t>
            </a:r>
            <a:r>
              <a:rPr lang="en-US" sz="1600" dirty="0">
                <a:latin typeface="Alexandria" pitchFamily="2" charset="-78"/>
              </a:rPr>
              <a:t>to decide ‘if’ </a:t>
            </a:r>
            <a:r>
              <a:rPr lang="en-US" sz="1600" dirty="0" err="1">
                <a:latin typeface="Alexandria" pitchFamily="2" charset="-78"/>
              </a:rPr>
              <a:t>explainability</a:t>
            </a:r>
            <a:r>
              <a:rPr lang="en-US" sz="1600" dirty="0">
                <a:latin typeface="Alexandria" pitchFamily="2" charset="-78"/>
              </a:rPr>
              <a:t> is a requirement and ‘how’ </a:t>
            </a:r>
            <a:r>
              <a:rPr lang="en-US" sz="1600" dirty="0" err="1">
                <a:latin typeface="Alexandria" pitchFamily="2" charset="-78"/>
              </a:rPr>
              <a:t>explainability</a:t>
            </a:r>
            <a:r>
              <a:rPr lang="en-US" sz="1600" dirty="0">
                <a:latin typeface="Alexandria" pitchFamily="2" charset="-78"/>
              </a:rPr>
              <a:t> should be achieved.</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24107667"/>
      </p:ext>
    </p:extLst>
  </p:cSld>
  <p:clrMapOvr>
    <a:masterClrMapping/>
  </p:clrMapOvr>
  <mc:AlternateContent xmlns:mc="http://schemas.openxmlformats.org/markup-compatibility/2006" xmlns:p14="http://schemas.microsoft.com/office/powerpoint/2010/main">
    <mc:Choice Requires="p14">
      <p:transition p14:dur="10" advTm="194985"/>
    </mc:Choice>
    <mc:Fallback xmlns="">
      <p:transition advTm="194985"/>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4648" y="1442878"/>
            <a:ext cx="4968184" cy="39970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solidFill>
                  <a:schemeClr val="tx1"/>
                </a:solidFill>
                <a:latin typeface="Alexandria" pitchFamily="2" charset="-78"/>
                <a:cs typeface="Alexandria" pitchFamily="2" charset="-78"/>
              </a:rPr>
              <a:t>4. PUTTING THE HUMAN-IN-THE-LOOP IN </a:t>
            </a:r>
            <a:r>
              <a:rPr lang="en-GB" b="1" dirty="0">
                <a:solidFill>
                  <a:schemeClr val="tx1"/>
                </a:solidFill>
                <a:latin typeface="Alexandria" pitchFamily="2" charset="-78"/>
                <a:cs typeface="Alexandria" pitchFamily="2" charset="-78"/>
              </a:rPr>
              <a:t>FINANCE</a:t>
            </a:r>
          </a:p>
          <a:p>
            <a:r>
              <a:rPr lang="en-US" dirty="0" smtClean="0">
                <a:solidFill>
                  <a:schemeClr val="tx1"/>
                </a:solidFill>
                <a:latin typeface="Alexandria" pitchFamily="2" charset="-78"/>
                <a:cs typeface="Alexandria" pitchFamily="2" charset="-78"/>
              </a:rPr>
              <a:t>       4.1 </a:t>
            </a:r>
            <a:r>
              <a:rPr lang="en-US" dirty="0">
                <a:solidFill>
                  <a:schemeClr val="tx1"/>
                </a:solidFill>
                <a:latin typeface="Alexandria" pitchFamily="2" charset="-78"/>
                <a:cs typeface="Alexandria" pitchFamily="2" charset="-78"/>
              </a:rPr>
              <a:t>Personal Responsibility Frameworks in </a:t>
            </a:r>
            <a:r>
              <a:rPr lang="en-US" dirty="0" smtClean="0">
                <a:solidFill>
                  <a:schemeClr val="tx1"/>
                </a:solidFill>
                <a:latin typeface="Alexandria" pitchFamily="2" charset="-78"/>
                <a:cs typeface="Alexandria" pitchFamily="2" charset="-78"/>
              </a:rPr>
              <a:t>Finance</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4.1.1 Australia: Banking Executive Accountability Regime</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4.1.2 United Kingdom: Senior Managers and Certification Regime</a:t>
            </a:r>
          </a:p>
          <a:p>
            <a:r>
              <a:rPr lang="en-US" dirty="0" smtClean="0">
                <a:solidFill>
                  <a:schemeClr val="tx1"/>
                </a:solidFill>
                <a:latin typeface="Alexandria" pitchFamily="2" charset="-78"/>
                <a:cs typeface="Alexandria" pitchFamily="2" charset="-78"/>
              </a:rPr>
              <a:t>            4.1.3 </a:t>
            </a:r>
            <a:r>
              <a:rPr lang="en-US" dirty="0">
                <a:solidFill>
                  <a:schemeClr val="tx1"/>
                </a:solidFill>
                <a:latin typeface="Alexandria" pitchFamily="2" charset="-78"/>
                <a:cs typeface="Alexandria" pitchFamily="2" charset="-78"/>
              </a:rPr>
              <a:t>Hong Kong: Securities Firm Manager-in-Charge Regime</a:t>
            </a:r>
          </a:p>
          <a:p>
            <a:r>
              <a:rPr lang="en-US" dirty="0" smtClean="0">
                <a:solidFill>
                  <a:schemeClr val="tx1"/>
                </a:solidFill>
                <a:latin typeface="Alexandria" pitchFamily="2" charset="-78"/>
                <a:cs typeface="Alexandria" pitchFamily="2" charset="-78"/>
              </a:rPr>
              <a:t>            4.1.4 </a:t>
            </a:r>
            <a:r>
              <a:rPr lang="en-US" dirty="0">
                <a:solidFill>
                  <a:schemeClr val="tx1"/>
                </a:solidFill>
                <a:latin typeface="Alexandria" pitchFamily="2" charset="-78"/>
                <a:cs typeface="Alexandria" pitchFamily="2" charset="-78"/>
              </a:rPr>
              <a:t>Singapore: proposed senior manager </a:t>
            </a:r>
            <a:r>
              <a:rPr lang="en-US" dirty="0" smtClean="0">
                <a:solidFill>
                  <a:schemeClr val="tx1"/>
                </a:solidFill>
                <a:latin typeface="Alexandria" pitchFamily="2" charset="-78"/>
                <a:cs typeface="Alexandria" pitchFamily="2" charset="-78"/>
              </a:rPr>
              <a:t>guidelines</a:t>
            </a:r>
          </a:p>
          <a:p>
            <a:r>
              <a:rPr lang="en-US" dirty="0">
                <a:solidFill>
                  <a:schemeClr val="tx1"/>
                </a:solidFill>
                <a:latin typeface="Alexandria" pitchFamily="2" charset="-78"/>
                <a:cs typeface="Alexandria" pitchFamily="2" charset="-78"/>
              </a:rPr>
              <a:t> </a:t>
            </a:r>
            <a:r>
              <a:rPr lang="en-US" dirty="0" smtClean="0">
                <a:solidFill>
                  <a:schemeClr val="tx1"/>
                </a:solidFill>
                <a:latin typeface="Alexandria" pitchFamily="2" charset="-78"/>
                <a:cs typeface="Alexandria" pitchFamily="2" charset="-78"/>
              </a:rPr>
              <a:t>           </a:t>
            </a:r>
            <a:r>
              <a:rPr lang="en-GB" dirty="0" smtClean="0">
                <a:solidFill>
                  <a:schemeClr val="tx1"/>
                </a:solidFill>
                <a:latin typeface="Alexandria" pitchFamily="2" charset="-78"/>
                <a:cs typeface="Alexandria" pitchFamily="2" charset="-78"/>
              </a:rPr>
              <a:t>4.1.5 </a:t>
            </a:r>
            <a:r>
              <a:rPr lang="en-GB" dirty="0">
                <a:solidFill>
                  <a:schemeClr val="tx1"/>
                </a:solidFill>
                <a:latin typeface="Alexandria" pitchFamily="2" charset="-78"/>
                <a:cs typeface="Alexandria" pitchFamily="2" charset="-78"/>
              </a:rPr>
              <a:t>European Union</a:t>
            </a:r>
          </a:p>
          <a:p>
            <a:r>
              <a:rPr lang="en-US" dirty="0" smtClean="0">
                <a:solidFill>
                  <a:schemeClr val="tx1"/>
                </a:solidFill>
                <a:latin typeface="Alexandria" pitchFamily="2" charset="-78"/>
                <a:cs typeface="Alexandria" pitchFamily="2" charset="-78"/>
              </a:rPr>
              <a:t>            4.1.6 </a:t>
            </a:r>
            <a:r>
              <a:rPr lang="en-US" dirty="0">
                <a:solidFill>
                  <a:schemeClr val="tx1"/>
                </a:solidFill>
                <a:latin typeface="Alexandria" pitchFamily="2" charset="-78"/>
                <a:cs typeface="Alexandria" pitchFamily="2" charset="-78"/>
              </a:rPr>
              <a:t>International Organization of Securities Commissions </a:t>
            </a:r>
            <a:r>
              <a:rPr lang="en-GB" dirty="0" smtClean="0">
                <a:solidFill>
                  <a:schemeClr val="tx1"/>
                </a:solidFill>
                <a:latin typeface="Alexandria" pitchFamily="2" charset="-78"/>
                <a:cs typeface="Alexandria" pitchFamily="2" charset="-78"/>
              </a:rPr>
              <a:t>consultation</a:t>
            </a:r>
            <a:endParaRPr lang="en-GB"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369332"/>
          </a:xfrm>
          <a:prstGeom prst="rect">
            <a:avLst/>
          </a:prstGeom>
          <a:noFill/>
        </p:spPr>
        <p:txBody>
          <a:bodyPr wrap="square" rtlCol="0">
            <a:spAutoFit/>
          </a:bodyPr>
          <a:lstStyle/>
          <a:p>
            <a:pPr algn="ctr"/>
            <a:r>
              <a:rPr lang="en-US" b="1" dirty="0">
                <a:latin typeface="Alexandria" pitchFamily="2" charset="-78"/>
                <a:cs typeface="Alexandria" pitchFamily="2" charset="-78"/>
              </a:rPr>
              <a:t>Ch. 12- </a:t>
            </a:r>
            <a:r>
              <a:rPr lang="en-GB" b="1" dirty="0">
                <a:latin typeface="Alexandria" pitchFamily="2" charset="-78"/>
                <a:cs typeface="Alexandria" pitchFamily="2" charset="-78"/>
              </a:rPr>
              <a:t>Regulating artificial intelligence in </a:t>
            </a:r>
            <a:r>
              <a:rPr lang="en-US" b="1" dirty="0">
                <a:latin typeface="Alexandria" pitchFamily="2" charset="-78"/>
                <a:cs typeface="Alexandria" pitchFamily="2" charset="-78"/>
              </a:rPr>
              <a:t>finance and other regulated industries</a:t>
            </a: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55181"/>
            <a:ext cx="90287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9460041"/>
      </p:ext>
    </p:extLst>
  </p:cSld>
  <p:clrMapOvr>
    <a:masterClrMapping/>
  </p:clrMapOvr>
  <p:transition spd="slow" advTm="148968">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757291"/>
            <a:ext cx="10812720" cy="43677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346833" y="1177129"/>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9" y="2203190"/>
            <a:ext cx="9235158" cy="3293209"/>
          </a:xfrm>
          <a:prstGeom prst="rect">
            <a:avLst/>
          </a:prstGeom>
          <a:noFill/>
        </p:spPr>
        <p:txBody>
          <a:bodyPr wrap="square" rtlCol="0">
            <a:spAutoFit/>
          </a:bodyPr>
          <a:lstStyle/>
          <a:p>
            <a:pPr algn="just"/>
            <a:r>
              <a:rPr lang="en-US" sz="1600" b="1" dirty="0">
                <a:latin typeface="Alexandria" pitchFamily="2" charset="-78"/>
              </a:rPr>
              <a:t>4. PUTTING THE HUMAN-IN-THE-LOOP </a:t>
            </a:r>
            <a:r>
              <a:rPr lang="en-US" sz="1600" b="1" dirty="0" smtClean="0">
                <a:latin typeface="Alexandria" pitchFamily="2" charset="-78"/>
              </a:rPr>
              <a:t>IN </a:t>
            </a:r>
            <a:r>
              <a:rPr lang="en-GB" sz="1600" b="1" dirty="0" smtClean="0">
                <a:latin typeface="Alexandria" pitchFamily="2" charset="-78"/>
              </a:rPr>
              <a:t>FINANCE</a:t>
            </a:r>
          </a:p>
          <a:p>
            <a:pPr algn="just"/>
            <a:r>
              <a:rPr lang="en-US" sz="1600" dirty="0">
                <a:latin typeface="Alexandria" pitchFamily="2" charset="-78"/>
              </a:rPr>
              <a:t>While regulators expect financial institutions to deploy AI responsibly, develop and use new tools to safeguard the financial system, we have shown that, given the severe information asymmetry, data dependency and interdependency that arise with AI, external governance is not well-suited to ensuring the responsible use of AI in </a:t>
            </a:r>
            <a:r>
              <a:rPr lang="en-US" sz="1600" dirty="0" smtClean="0">
                <a:latin typeface="Alexandria" pitchFamily="2" charset="-78"/>
              </a:rPr>
              <a:t>finance. Given </a:t>
            </a:r>
            <a:r>
              <a:rPr lang="en-US" sz="1600" dirty="0">
                <a:latin typeface="Alexandria" pitchFamily="2" charset="-78"/>
              </a:rPr>
              <a:t>these ‘black box’ issues in AI for regulatory and supervisory authorities, measures focusing on personal responsibility requirements that put the ‘human-in-the-loop’ should be central to regulating AI-enabled systems in </a:t>
            </a:r>
            <a:r>
              <a:rPr lang="en-US" sz="1600" dirty="0" smtClean="0">
                <a:latin typeface="Alexandria" pitchFamily="2" charset="-78"/>
              </a:rPr>
              <a:t>finance. The </a:t>
            </a:r>
            <a:r>
              <a:rPr lang="en-US" sz="1600" dirty="0">
                <a:latin typeface="Alexandria" pitchFamily="2" charset="-78"/>
              </a:rPr>
              <a:t>first approach involves using technology to monitor staff </a:t>
            </a:r>
            <a:r>
              <a:rPr lang="en-US" sz="1600" dirty="0" smtClean="0">
                <a:latin typeface="Alexandria" pitchFamily="2" charset="-78"/>
              </a:rPr>
              <a:t>behavior </a:t>
            </a:r>
            <a:r>
              <a:rPr lang="en-US" sz="1600" dirty="0">
                <a:latin typeface="Alexandria" pitchFamily="2" charset="-78"/>
              </a:rPr>
              <a:t>and identify issues before they arise, i.e., </a:t>
            </a:r>
            <a:r>
              <a:rPr lang="en-US" sz="1600" dirty="0" err="1" smtClean="0">
                <a:latin typeface="Alexandria" pitchFamily="2" charset="-78"/>
              </a:rPr>
              <a:t>RegTech</a:t>
            </a:r>
            <a:r>
              <a:rPr lang="en-US" sz="1600" dirty="0" smtClean="0">
                <a:latin typeface="Alexandria" pitchFamily="2" charset="-78"/>
              </a:rPr>
              <a:t>. An </a:t>
            </a:r>
            <a:r>
              <a:rPr lang="en-US" sz="1600" dirty="0">
                <a:latin typeface="Alexandria" pitchFamily="2" charset="-78"/>
              </a:rPr>
              <a:t>increasing range of regulatory systems strengthen personal responsibility of designated senior </a:t>
            </a:r>
            <a:r>
              <a:rPr lang="en-US" sz="1600" dirty="0" smtClean="0">
                <a:latin typeface="Alexandria" pitchFamily="2" charset="-78"/>
              </a:rPr>
              <a:t>managers. These </a:t>
            </a:r>
            <a:r>
              <a:rPr lang="en-US" sz="1600" dirty="0">
                <a:latin typeface="Alexandria" pitchFamily="2" charset="-78"/>
              </a:rPr>
              <a:t>frameworks seek to produce cultural change and an ethical environment in financial institutions through personal responsibility of directors, management and, increasingly, individual managers</a:t>
            </a:r>
            <a:r>
              <a:rPr lang="en-US" sz="1600" dirty="0" smtClean="0">
                <a:latin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20506313"/>
      </p:ext>
    </p:extLst>
  </p:cSld>
  <p:clrMapOvr>
    <a:masterClrMapping/>
  </p:clrMapOvr>
  <mc:AlternateContent xmlns:mc="http://schemas.openxmlformats.org/markup-compatibility/2006" xmlns:p14="http://schemas.microsoft.com/office/powerpoint/2010/main">
    <mc:Choice Requires="p14">
      <p:transition p14:dur="10" advTm="158336"/>
    </mc:Choice>
    <mc:Fallback xmlns="">
      <p:transition advTm="15833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2"/>
            <a:ext cx="10812720" cy="45873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986299"/>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50724"/>
            <a:ext cx="9478949" cy="3785652"/>
          </a:xfrm>
          <a:prstGeom prst="rect">
            <a:avLst/>
          </a:prstGeom>
          <a:noFill/>
        </p:spPr>
        <p:txBody>
          <a:bodyPr wrap="square" rtlCol="0">
            <a:spAutoFit/>
          </a:bodyPr>
          <a:lstStyle/>
          <a:p>
            <a:pPr algn="just"/>
            <a:r>
              <a:rPr lang="en-US" sz="1600" b="1" dirty="0">
                <a:latin typeface="Alexandria" pitchFamily="2" charset="-78"/>
              </a:rPr>
              <a:t>4.1 Personal Responsibility Frameworks in Finance</a:t>
            </a:r>
          </a:p>
          <a:p>
            <a:pPr algn="just"/>
            <a:r>
              <a:rPr lang="en-US" sz="1600" b="1" dirty="0">
                <a:latin typeface="Alexandria" pitchFamily="2" charset="-78"/>
              </a:rPr>
              <a:t>4.1.1 Australia: Banking Executive Accountability </a:t>
            </a:r>
            <a:r>
              <a:rPr lang="en-US" sz="1600" b="1" dirty="0" smtClean="0">
                <a:latin typeface="Alexandria" pitchFamily="2" charset="-78"/>
              </a:rPr>
              <a:t>Regime</a:t>
            </a:r>
          </a:p>
          <a:p>
            <a:pPr algn="just"/>
            <a:r>
              <a:rPr lang="en-US" sz="1600" dirty="0">
                <a:latin typeface="Alexandria" pitchFamily="2" charset="-78"/>
                <a:cs typeface="Alexandria" pitchFamily="2" charset="-78"/>
              </a:rPr>
              <a:t>The Australian Prudential Regulation Authority (APRA) administers the Banking Executive Accountability Regime (BEAR), which came into effect on 1 July 2019 for smaller banks (collectively, authorized deposit-taking institutions – </a:t>
            </a:r>
            <a:r>
              <a:rPr lang="en-US" sz="1600" dirty="0" smtClean="0">
                <a:latin typeface="Alexandria" pitchFamily="2" charset="-78"/>
                <a:cs typeface="Alexandria" pitchFamily="2" charset="-78"/>
              </a:rPr>
              <a:t>ADIs </a:t>
            </a:r>
            <a:r>
              <a:rPr lang="en-US" sz="1600" dirty="0">
                <a:latin typeface="Alexandria" pitchFamily="2" charset="-78"/>
                <a:cs typeface="Alexandria" pitchFamily="2" charset="-78"/>
              </a:rPr>
              <a:t>must provide individual accountability statements to APRA which clearly outline individual responsibilities and provide an accountability map showing accountability allocation across an </a:t>
            </a:r>
            <a:r>
              <a:rPr lang="en-US" sz="1600" dirty="0" smtClean="0">
                <a:latin typeface="Alexandria" pitchFamily="2" charset="-78"/>
                <a:cs typeface="Alexandria" pitchFamily="2" charset="-78"/>
              </a:rPr>
              <a:t>institution. In </a:t>
            </a:r>
            <a:r>
              <a:rPr lang="en-US" sz="1600" dirty="0">
                <a:latin typeface="Alexandria" pitchFamily="2" charset="-78"/>
                <a:cs typeface="Alexandria" pitchFamily="2" charset="-78"/>
              </a:rPr>
              <a:t>response to the recommendations of the Royal Commission into Misconduct in the Banking, Superannuation and Financial Services Industry, the Australian government has proposed expanding BEAR into the Financial Accountability Regime (FAR), with legislation proposed to be introduced in late 2020 to cover securities firms after public </a:t>
            </a:r>
            <a:r>
              <a:rPr lang="en-US" sz="1600" dirty="0" smtClean="0">
                <a:latin typeface="Alexandria" pitchFamily="2" charset="-78"/>
                <a:cs typeface="Alexandria" pitchFamily="2" charset="-78"/>
              </a:rPr>
              <a:t>consultation. The </a:t>
            </a:r>
            <a:r>
              <a:rPr lang="en-US" sz="1600" dirty="0">
                <a:latin typeface="Alexandria" pitchFamily="2" charset="-78"/>
                <a:cs typeface="Alexandria" pitchFamily="2" charset="-78"/>
              </a:rPr>
              <a:t>underlying structure of FAR resembles BEAR, with several key differences, including: the Australian Securities and Investment Commission (ASIC) would join APRA in co-regulating FAR obligations; and FAR expands regulatory scope to all APRA regulated entities, not just ADIs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66567733"/>
      </p:ext>
    </p:extLst>
  </p:cSld>
  <p:clrMapOvr>
    <a:masterClrMapping/>
  </p:clrMapOvr>
  <mc:AlternateContent xmlns:mc="http://schemas.openxmlformats.org/markup-compatibility/2006" xmlns:p14="http://schemas.microsoft.com/office/powerpoint/2010/main">
    <mc:Choice Requires="p14">
      <p:transition p14:dur="10" advTm="187426"/>
    </mc:Choice>
    <mc:Fallback xmlns="">
      <p:transition advTm="18742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1252"/>
            <a:ext cx="10812720" cy="4516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404891" y="1077492"/>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66354" y="2243491"/>
            <a:ext cx="10485120" cy="4031873"/>
          </a:xfrm>
          <a:prstGeom prst="rect">
            <a:avLst/>
          </a:prstGeom>
          <a:noFill/>
        </p:spPr>
        <p:txBody>
          <a:bodyPr wrap="square" rtlCol="0">
            <a:spAutoFit/>
          </a:bodyPr>
          <a:lstStyle/>
          <a:p>
            <a:pPr algn="just"/>
            <a:r>
              <a:rPr lang="en-US" sz="1600" b="1" dirty="0">
                <a:latin typeface="Alexandria" pitchFamily="2" charset="-78"/>
              </a:rPr>
              <a:t>4.1.2 United Kingdom: Senior Managers and Certification </a:t>
            </a:r>
            <a:r>
              <a:rPr lang="en-US" sz="1600" b="1" dirty="0" smtClean="0">
                <a:latin typeface="Alexandria" pitchFamily="2" charset="-78"/>
              </a:rPr>
              <a:t>Regime</a:t>
            </a:r>
          </a:p>
          <a:p>
            <a:pPr algn="just"/>
            <a:r>
              <a:rPr lang="en-US" sz="1600" dirty="0">
                <a:latin typeface="Alexandria" pitchFamily="2" charset="-78"/>
                <a:cs typeface="Alexandria" pitchFamily="2" charset="-78"/>
              </a:rPr>
              <a:t>The 2016 Senior Managers and Certification Regime (2016 SMCR) is regulated by the Prudential Regulation Authority (PRA) and the Financial Conduct Authority (FCA) and applies to all individuals performing a ‘senior management function’ at banks, building societies, credit unions, and PRA-designated investment </a:t>
            </a:r>
            <a:r>
              <a:rPr lang="en-US" sz="1600" dirty="0" smtClean="0">
                <a:latin typeface="Alexandria" pitchFamily="2" charset="-78"/>
                <a:cs typeface="Alexandria" pitchFamily="2" charset="-78"/>
              </a:rPr>
              <a:t>firms. The </a:t>
            </a:r>
            <a:r>
              <a:rPr lang="en-US" sz="1600" dirty="0">
                <a:latin typeface="Alexandria" pitchFamily="2" charset="-78"/>
                <a:cs typeface="Alexandria" pitchFamily="2" charset="-78"/>
              </a:rPr>
              <a:t>regime was expanded to cover insurance firms in 2018, and expanded again, for FCA-regulated financial institutions, to apply to asset managers and designated activities of investment firms (Extended SMCR) from December </a:t>
            </a:r>
            <a:r>
              <a:rPr lang="en-US" sz="1600" dirty="0" smtClean="0">
                <a:latin typeface="Alexandria" pitchFamily="2" charset="-78"/>
                <a:cs typeface="Alexandria" pitchFamily="2" charset="-78"/>
              </a:rPr>
              <a:t>2019. The </a:t>
            </a:r>
            <a:r>
              <a:rPr lang="en-US" sz="1600" dirty="0">
                <a:latin typeface="Alexandria" pitchFamily="2" charset="-78"/>
                <a:cs typeface="Alexandria" pitchFamily="2" charset="-78"/>
              </a:rPr>
              <a:t>2016 SMCR is structured around: (1) a Senior Managers Regime for individuals who require regulatory approval; (2) a certification regime for regulated firms to assess the fitness and propriety of employees carrying out a ‘significant harm’ function; and (3) conduct rules which apply to most bank </a:t>
            </a:r>
            <a:r>
              <a:rPr lang="en-US" sz="1600" dirty="0" smtClean="0">
                <a:latin typeface="Alexandria" pitchFamily="2" charset="-78"/>
                <a:cs typeface="Alexandria" pitchFamily="2" charset="-78"/>
              </a:rPr>
              <a:t>employees. Conduct </a:t>
            </a:r>
            <a:r>
              <a:rPr lang="en-US" sz="1600" dirty="0">
                <a:latin typeface="Alexandria" pitchFamily="2" charset="-78"/>
                <a:cs typeface="Alexandria" pitchFamily="2" charset="-78"/>
              </a:rPr>
              <a:t>rules for senior managers specify a ‘duty of responsibility’ that ensures the firm’s business is controlled effectively and that they comply with the regulatory </a:t>
            </a:r>
            <a:r>
              <a:rPr lang="en-US" sz="1600" dirty="0" smtClean="0">
                <a:latin typeface="Alexandria" pitchFamily="2" charset="-78"/>
                <a:cs typeface="Alexandria" pitchFamily="2" charset="-78"/>
              </a:rPr>
              <a:t>framework. Senior </a:t>
            </a:r>
            <a:r>
              <a:rPr lang="en-US" sz="1600" dirty="0">
                <a:latin typeface="Alexandria" pitchFamily="2" charset="-78"/>
                <a:cs typeface="Alexandria" pitchFamily="2" charset="-78"/>
              </a:rPr>
              <a:t>managers must take reasonable steps to ensure that responsibility is delegated to an appropriate person, and that the delegated responsibility is effectively </a:t>
            </a:r>
            <a:r>
              <a:rPr lang="en-US" sz="1600" dirty="0" smtClean="0">
                <a:latin typeface="Alexandria" pitchFamily="2" charset="-78"/>
                <a:cs typeface="Alexandria" pitchFamily="2" charset="-78"/>
              </a:rPr>
              <a:t>discharged. Senior </a:t>
            </a:r>
            <a:r>
              <a:rPr lang="en-US" sz="1600" dirty="0">
                <a:latin typeface="Alexandria" pitchFamily="2" charset="-78"/>
                <a:cs typeface="Alexandria" pitchFamily="2" charset="-78"/>
              </a:rPr>
              <a:t>managers are responsible for the firm’s policies and procedures for countering financial crime risks: such as money laundering, sanctions, fraud, tax evasion and cybercrime, amongst others</a:t>
            </a:r>
            <a:r>
              <a:rPr lang="en-US" sz="1600" dirty="0" smtClean="0">
                <a:latin typeface="Alexandria" pitchFamily="2" charset="-78"/>
                <a:cs typeface="Alexandria" pitchFamily="2" charset="-78"/>
              </a:rPr>
              <a: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79185040"/>
      </p:ext>
    </p:extLst>
  </p:cSld>
  <p:clrMapOvr>
    <a:masterClrMapping/>
  </p:clrMapOvr>
  <mc:AlternateContent xmlns:mc="http://schemas.openxmlformats.org/markup-compatibility/2006" xmlns:p14="http://schemas.microsoft.com/office/powerpoint/2010/main">
    <mc:Choice Requires="p14">
      <p:transition p14:dur="10" advTm="192324"/>
    </mc:Choice>
    <mc:Fallback xmlns="">
      <p:transition advTm="19232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696076"/>
            <a:ext cx="10812720" cy="3833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14473"/>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35725" y="2014311"/>
            <a:ext cx="10650584" cy="3785652"/>
          </a:xfrm>
          <a:prstGeom prst="rect">
            <a:avLst/>
          </a:prstGeom>
          <a:noFill/>
        </p:spPr>
        <p:txBody>
          <a:bodyPr wrap="square" rtlCol="0">
            <a:spAutoFit/>
          </a:bodyPr>
          <a:lstStyle/>
          <a:p>
            <a:pPr algn="just"/>
            <a:r>
              <a:rPr lang="en-US" sz="1600" b="1" dirty="0">
                <a:latin typeface="Alexandria" pitchFamily="2" charset="-78"/>
              </a:rPr>
              <a:t>4.1.3 Hong Kong: Securities Firm Manager-in-Charge </a:t>
            </a:r>
            <a:r>
              <a:rPr lang="en-US" sz="1600" b="1" dirty="0" smtClean="0">
                <a:latin typeface="Alexandria" pitchFamily="2" charset="-78"/>
              </a:rPr>
              <a:t>Regime</a:t>
            </a:r>
          </a:p>
          <a:p>
            <a:pPr algn="just"/>
            <a:r>
              <a:rPr lang="en-US" sz="1600" dirty="0">
                <a:latin typeface="Alexandria" pitchFamily="2" charset="-78"/>
                <a:cs typeface="Alexandria" pitchFamily="2" charset="-78"/>
              </a:rPr>
              <a:t>Since 2016, senior management, in relation to Hong Kong securities firms, are defined as directors, ‘responsible officers’ of a corporation, and ‘managers-in-charge’ (MICs</a:t>
            </a:r>
            <a:r>
              <a:rPr lang="en-US" sz="1600" dirty="0" smtClean="0">
                <a:latin typeface="Alexandria" pitchFamily="2" charset="-78"/>
                <a:cs typeface="Alexandria" pitchFamily="2" charset="-78"/>
              </a:rPr>
              <a:t>). Licensed </a:t>
            </a:r>
            <a:r>
              <a:rPr lang="en-US" sz="1600" dirty="0">
                <a:latin typeface="Alexandria" pitchFamily="2" charset="-78"/>
                <a:cs typeface="Alexandria" pitchFamily="2" charset="-78"/>
              </a:rPr>
              <a:t>corporations must appoint an MIC as primarily responsible for, amongst others, each core function, overall management oversight, risk management, finance and accounting, IT, compliance, and </a:t>
            </a:r>
            <a:r>
              <a:rPr lang="en-US" sz="1600" dirty="0" smtClean="0">
                <a:latin typeface="Alexandria" pitchFamily="2" charset="-78"/>
                <a:cs typeface="Alexandria" pitchFamily="2" charset="-78"/>
              </a:rPr>
              <a:t>AML/CFT. General </a:t>
            </a:r>
            <a:r>
              <a:rPr lang="en-US" sz="1600" dirty="0">
                <a:latin typeface="Alexandria" pitchFamily="2" charset="-78"/>
                <a:cs typeface="Alexandria" pitchFamily="2" charset="-78"/>
              </a:rPr>
              <a:t>Principle 9 of the Securities and Futures Commission (SFC) Code of Conduct for Persons Licensed or Registered with the SFC (SFC Code of Conduct) states that senior management shall bear primary responsibility for the maintenance of appropriate standards of conduct and adherence to proper </a:t>
            </a:r>
            <a:r>
              <a:rPr lang="en-US" sz="1600" dirty="0" smtClean="0">
                <a:latin typeface="Alexandria" pitchFamily="2" charset="-78"/>
                <a:cs typeface="Alexandria" pitchFamily="2" charset="-78"/>
              </a:rPr>
              <a:t>procedures. The </a:t>
            </a:r>
            <a:r>
              <a:rPr lang="en-US" sz="1600" dirty="0">
                <a:latin typeface="Alexandria" pitchFamily="2" charset="-78"/>
                <a:cs typeface="Alexandria" pitchFamily="2" charset="-78"/>
              </a:rPr>
              <a:t>board must approve and adopt a formal document clearly setting out roles, responsibilities, accountability, and the reporting lines of senior </a:t>
            </a:r>
            <a:r>
              <a:rPr lang="en-US" sz="1600" dirty="0" smtClean="0">
                <a:latin typeface="Alexandria" pitchFamily="2" charset="-78"/>
                <a:cs typeface="Alexandria" pitchFamily="2" charset="-78"/>
              </a:rPr>
              <a:t>management. Paragraph </a:t>
            </a:r>
            <a:r>
              <a:rPr lang="en-US" sz="1600" dirty="0">
                <a:latin typeface="Alexandria" pitchFamily="2" charset="-78"/>
                <a:cs typeface="Alexandria" pitchFamily="2" charset="-78"/>
              </a:rPr>
              <a:t>14.1 of the SFC Code of Conduct specifies that senior management should properly manage the risks associated with a firm’s business, including performing periodic evaluation of its risk processes, internal control procedures and risk policies; and understanding the extent of their own authority and </a:t>
            </a:r>
            <a:r>
              <a:rPr lang="en-US" sz="1600" dirty="0" smtClean="0">
                <a:latin typeface="Alexandria" pitchFamily="2" charset="-78"/>
                <a:cs typeface="Alexandria" pitchFamily="2" charset="-78"/>
              </a:rPr>
              <a:t>responsibilities. Senior </a:t>
            </a:r>
            <a:r>
              <a:rPr lang="en-US" sz="1600" dirty="0">
                <a:latin typeface="Alexandria" pitchFamily="2" charset="-78"/>
                <a:cs typeface="Alexandria" pitchFamily="2" charset="-78"/>
              </a:rPr>
              <a:t>management are ultimately responsible for the adequacy and effectiveness of the firm’s internal control systems</a:t>
            </a:r>
            <a:r>
              <a:rPr lang="en-US" sz="1600" dirty="0" smtClean="0">
                <a:latin typeface="Alexandria" pitchFamily="2" charset="-78"/>
                <a:cs typeface="Alexandria" pitchFamily="2" charset="-78"/>
              </a:rPr>
              <a:t>.</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35416724"/>
      </p:ext>
    </p:extLst>
  </p:cSld>
  <p:clrMapOvr>
    <a:masterClrMapping/>
  </p:clrMapOvr>
  <mc:AlternateContent xmlns:mc="http://schemas.openxmlformats.org/markup-compatibility/2006" xmlns:p14="http://schemas.microsoft.com/office/powerpoint/2010/main">
    <mc:Choice Requires="p14">
      <p:transition p14:dur="10" advTm="162181"/>
    </mc:Choice>
    <mc:Fallback xmlns="">
      <p:transition advTm="16218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3780" y="1815060"/>
            <a:ext cx="10812720" cy="42174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32837" y="1190035"/>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543454"/>
            <a:ext cx="9754721" cy="1754326"/>
          </a:xfrm>
          <a:prstGeom prst="rect">
            <a:avLst/>
          </a:prstGeom>
          <a:noFill/>
        </p:spPr>
        <p:txBody>
          <a:bodyPr wrap="square" rtlCol="0">
            <a:spAutoFit/>
          </a:bodyPr>
          <a:lstStyle/>
          <a:p>
            <a:pPr algn="just"/>
            <a:r>
              <a:rPr lang="en-US" b="1" dirty="0">
                <a:latin typeface="Alexandria" pitchFamily="2" charset="-78"/>
              </a:rPr>
              <a:t>4.1.4 Singapore: proposed senior manager </a:t>
            </a:r>
            <a:r>
              <a:rPr lang="en-US" b="1" dirty="0" smtClean="0">
                <a:latin typeface="Alexandria" pitchFamily="2" charset="-78"/>
              </a:rPr>
              <a:t>guidelines</a:t>
            </a:r>
          </a:p>
          <a:p>
            <a:pPr algn="just"/>
            <a:r>
              <a:rPr lang="en-US" dirty="0">
                <a:latin typeface="Alexandria" pitchFamily="2" charset="-78"/>
              </a:rPr>
              <a:t>In June 2019, the MAS issued Proposed Guidelines on </a:t>
            </a:r>
            <a:r>
              <a:rPr lang="en-US" b="1" dirty="0">
                <a:latin typeface="Alexandria" pitchFamily="2" charset="-78"/>
              </a:rPr>
              <a:t>Individual Accountability and Conduct (‘IAC Proposed Guidelines</a:t>
            </a:r>
            <a:r>
              <a:rPr lang="en-US" b="1" dirty="0" smtClean="0">
                <a:latin typeface="Alexandria" pitchFamily="2" charset="-78"/>
              </a:rPr>
              <a:t>’)</a:t>
            </a:r>
            <a:r>
              <a:rPr lang="en-US" dirty="0" smtClean="0">
                <a:latin typeface="Alexandria" pitchFamily="2" charset="-78"/>
              </a:rPr>
              <a:t>. The </a:t>
            </a:r>
            <a:r>
              <a:rPr lang="en-US" dirty="0">
                <a:latin typeface="Alexandria" pitchFamily="2" charset="-78"/>
              </a:rPr>
              <a:t>IAC Proposed Guidelines make senior managers responsible for the management and conduct of </a:t>
            </a:r>
            <a:r>
              <a:rPr lang="en-US" b="1" dirty="0">
                <a:latin typeface="Alexandria" pitchFamily="2" charset="-78"/>
              </a:rPr>
              <a:t>‘core management functions’ (CMFs), </a:t>
            </a:r>
            <a:r>
              <a:rPr lang="en-US" dirty="0">
                <a:latin typeface="Alexandria" pitchFamily="2" charset="-78"/>
              </a:rPr>
              <a:t>for the actions of their staff, and the conduct of the </a:t>
            </a:r>
            <a:r>
              <a:rPr lang="en-US" dirty="0" smtClean="0">
                <a:latin typeface="Alexandria" pitchFamily="2" charset="-78"/>
              </a:rPr>
              <a:t>business. </a:t>
            </a:r>
            <a:r>
              <a:rPr lang="en-US" dirty="0">
                <a:latin typeface="Alexandria" pitchFamily="2" charset="-78"/>
              </a:rPr>
              <a:t>Financial institutions should apply CMF definitions which reflect the actual responsibilities of a particular senior </a:t>
            </a:r>
            <a:r>
              <a:rPr lang="en-US" dirty="0" smtClean="0">
                <a:latin typeface="Alexandria" pitchFamily="2" charset="-78"/>
              </a:rPr>
              <a:t>manager. </a:t>
            </a:r>
            <a:r>
              <a:rPr lang="en-US" dirty="0">
                <a:latin typeface="Alexandria" pitchFamily="2" charset="-78"/>
              </a:rPr>
              <a:t>Responsibility is described as ‘principles-based’ and thus there is no list of mandatory </a:t>
            </a:r>
            <a:r>
              <a:rPr lang="en-US" dirty="0" smtClean="0">
                <a:latin typeface="Alexandria" pitchFamily="2" charset="-78"/>
              </a:rPr>
              <a:t>responsibilities. </a:t>
            </a:r>
            <a:r>
              <a:rPr lang="en-US" dirty="0">
                <a:latin typeface="Alexandria" pitchFamily="2" charset="-78"/>
              </a:rPr>
              <a:t>MAS states that the level of responsibility should reflect the senior manager’s roles vis-à-vis the financial institution’s Singaporean </a:t>
            </a:r>
            <a:r>
              <a:rPr lang="en-US" dirty="0" smtClean="0">
                <a:latin typeface="Alexandria" pitchFamily="2" charset="-78"/>
              </a:rPr>
              <a:t>operations. </a:t>
            </a:r>
            <a:r>
              <a:rPr lang="en-US" dirty="0">
                <a:latin typeface="Alexandria" pitchFamily="2" charset="-78"/>
              </a:rPr>
              <a:t>Senior managers are responsible regardless of their title or whether they are based </a:t>
            </a:r>
            <a:r>
              <a:rPr lang="en-US" dirty="0" smtClean="0">
                <a:latin typeface="Alexandria" pitchFamily="2" charset="-78"/>
              </a:rPr>
              <a:t>overseas.</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66415830"/>
      </p:ext>
    </p:extLst>
  </p:cSld>
  <p:clrMapOvr>
    <a:masterClrMapping/>
  </p:clrMapOvr>
  <mc:AlternateContent xmlns:mc="http://schemas.openxmlformats.org/markup-compatibility/2006" xmlns:p14="http://schemas.microsoft.com/office/powerpoint/2010/main">
    <mc:Choice Requires="p14">
      <p:transition p14:dur="10" advTm="152958"/>
    </mc:Choice>
    <mc:Fallback xmlns="">
      <p:transition advTm="152958"/>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5889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83733" y="791029"/>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1074057" y="2096253"/>
            <a:ext cx="9579429" cy="3785652"/>
          </a:xfrm>
          <a:prstGeom prst="rect">
            <a:avLst/>
          </a:prstGeom>
          <a:noFill/>
        </p:spPr>
        <p:txBody>
          <a:bodyPr wrap="square" rtlCol="0">
            <a:spAutoFit/>
          </a:bodyPr>
          <a:lstStyle/>
          <a:p>
            <a:pPr algn="just"/>
            <a:r>
              <a:rPr lang="en-GB" sz="1600" b="1" dirty="0">
                <a:latin typeface="Alexandria" pitchFamily="2" charset="-78"/>
                <a:cs typeface="Alexandria" pitchFamily="2" charset="-78"/>
              </a:rPr>
              <a:t>4.1.5 European </a:t>
            </a:r>
            <a:r>
              <a:rPr lang="en-GB" sz="1600" b="1" dirty="0" smtClean="0">
                <a:latin typeface="Alexandria" pitchFamily="2" charset="-78"/>
                <a:cs typeface="Alexandria" pitchFamily="2" charset="-78"/>
              </a:rPr>
              <a:t>Union</a:t>
            </a:r>
          </a:p>
          <a:p>
            <a:pPr algn="just"/>
            <a:r>
              <a:rPr lang="en-US" sz="1600" dirty="0">
                <a:latin typeface="Alexandria" pitchFamily="2" charset="-78"/>
                <a:cs typeface="Alexandria" pitchFamily="2" charset="-78"/>
              </a:rPr>
              <a:t>The European Union (EU) joint internal governance guidelines were published by the </a:t>
            </a:r>
            <a:r>
              <a:rPr lang="en-US" sz="1600" b="1" dirty="0">
                <a:latin typeface="Alexandria" pitchFamily="2" charset="-78"/>
                <a:cs typeface="Alexandria" pitchFamily="2" charset="-78"/>
              </a:rPr>
              <a:t>European Banking Authority (EBA)</a:t>
            </a:r>
            <a:r>
              <a:rPr lang="en-US" sz="1600" dirty="0">
                <a:latin typeface="Alexandria" pitchFamily="2" charset="-78"/>
                <a:cs typeface="Alexandria" pitchFamily="2" charset="-78"/>
              </a:rPr>
              <a:t> and </a:t>
            </a:r>
            <a:r>
              <a:rPr lang="en-US" sz="1600" b="1" dirty="0">
                <a:latin typeface="Alexandria" pitchFamily="2" charset="-78"/>
                <a:cs typeface="Alexandria" pitchFamily="2" charset="-78"/>
              </a:rPr>
              <a:t>European Securities and Markets Authority (ESMA)</a:t>
            </a:r>
            <a:r>
              <a:rPr lang="en-US" sz="1600" dirty="0">
                <a:latin typeface="Alexandria" pitchFamily="2" charset="-78"/>
                <a:cs typeface="Alexandria" pitchFamily="2" charset="-78"/>
              </a:rPr>
              <a:t> to build upon the Commission Delegated Regulation (EU) No 604/2014 criteria that identifies categories of staff whose professional activities have a material impact on a financial institution’s risk </a:t>
            </a:r>
            <a:r>
              <a:rPr lang="en-US" sz="1600" dirty="0" smtClean="0">
                <a:latin typeface="Alexandria" pitchFamily="2" charset="-78"/>
                <a:cs typeface="Alexandria" pitchFamily="2" charset="-78"/>
              </a:rPr>
              <a:t>profile. Responsibilities </a:t>
            </a:r>
            <a:r>
              <a:rPr lang="en-US" sz="1600" dirty="0">
                <a:latin typeface="Alexandria" pitchFamily="2" charset="-78"/>
                <a:cs typeface="Alexandria" pitchFamily="2" charset="-78"/>
              </a:rPr>
              <a:t>of the management body (in particular the chief executive officer and other key executives) include setting, approving, and overseeing implementation of the overall business strategy and the key legal and regulatory policies, overall risk strategy, internal governance and control, and risk capital, amongst </a:t>
            </a:r>
            <a:r>
              <a:rPr lang="en-US" sz="1600" dirty="0" smtClean="0">
                <a:latin typeface="Alexandria" pitchFamily="2" charset="-78"/>
                <a:cs typeface="Alexandria" pitchFamily="2" charset="-78"/>
              </a:rPr>
              <a:t>others. Key </a:t>
            </a:r>
            <a:r>
              <a:rPr lang="en-US" sz="1600" dirty="0">
                <a:latin typeface="Alexandria" pitchFamily="2" charset="-78"/>
                <a:cs typeface="Alexandria" pitchFamily="2" charset="-78"/>
              </a:rPr>
              <a:t>function holders such as heads of internal control functions including risk management, compliance and audit functions have a crucial role in ensuring that the institution adheres to its risk strategy, complies with legal and regulatory requirements, and has robust governance </a:t>
            </a:r>
            <a:r>
              <a:rPr lang="en-US" sz="1600" dirty="0" smtClean="0">
                <a:latin typeface="Alexandria" pitchFamily="2" charset="-78"/>
                <a:cs typeface="Alexandria" pitchFamily="2" charset="-78"/>
              </a:rPr>
              <a:t>arrangements. Key </a:t>
            </a:r>
            <a:r>
              <a:rPr lang="en-US" sz="1600" dirty="0">
                <a:latin typeface="Alexandria" pitchFamily="2" charset="-78"/>
                <a:cs typeface="Alexandria" pitchFamily="2" charset="-78"/>
              </a:rPr>
              <a:t>function holders should know and understand the extent of risk appetite and risk capacity for their role and contribute to internal communications regarding the institution’s core values and staff expectations</a:t>
            </a:r>
            <a:r>
              <a:rPr lang="en-US" sz="1600" dirty="0" smtClean="0">
                <a:latin typeface="Alexandria" pitchFamily="2" charset="-78"/>
                <a:cs typeface="Alexandria" pitchFamily="2" charset="-78"/>
              </a:rPr>
              <a:t>. </a:t>
            </a:r>
            <a:endParaRPr lang="en-GB" sz="1600"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92767701"/>
      </p:ext>
    </p:extLst>
  </p:cSld>
  <p:clrMapOvr>
    <a:masterClrMapping/>
  </p:clrMapOvr>
  <mc:AlternateContent xmlns:mc="http://schemas.openxmlformats.org/markup-compatibility/2006" xmlns:p14="http://schemas.microsoft.com/office/powerpoint/2010/main">
    <mc:Choice Requires="p14">
      <p:transition p14:dur="10" advTm="134048"/>
    </mc:Choice>
    <mc:Fallback xmlns="">
      <p:transition advTm="13404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r>
              <a:rPr lang="en-US" sz="2000" b="1" dirty="0">
                <a:latin typeface="Alexandria" pitchFamily="2" charset="-78"/>
                <a:cs typeface="Alexandria" pitchFamily="2" charset="-78"/>
              </a:rPr>
              <a:t>Ch. 12- </a:t>
            </a:r>
            <a:r>
              <a:rPr lang="en-GB" sz="2000" b="1" dirty="0">
                <a:latin typeface="Alexandria" pitchFamily="2" charset="-78"/>
                <a:cs typeface="Alexandria" pitchFamily="2" charset="-78"/>
              </a:rPr>
              <a:t>Regulating artificial intelligence </a:t>
            </a:r>
            <a:r>
              <a:rPr lang="en-GB" sz="2000" b="1" dirty="0" smtClean="0">
                <a:latin typeface="Alexandria" pitchFamily="2" charset="-78"/>
                <a:cs typeface="Alexandria" pitchFamily="2" charset="-78"/>
              </a:rPr>
              <a:t>in </a:t>
            </a:r>
            <a:r>
              <a:rPr lang="en-US" sz="2000" b="1" dirty="0" smtClean="0">
                <a:latin typeface="Alexandria" pitchFamily="2" charset="-78"/>
                <a:cs typeface="Alexandria" pitchFamily="2" charset="-78"/>
              </a:rPr>
              <a:t>finance </a:t>
            </a:r>
            <a:r>
              <a:rPr lang="en-US" sz="2000" b="1" dirty="0">
                <a:latin typeface="Alexandria" pitchFamily="2" charset="-78"/>
                <a:cs typeface="Alexandria" pitchFamily="2" charset="-78"/>
              </a:rPr>
              <a:t>and other regulated industries</a:t>
            </a: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03190"/>
            <a:ext cx="9870835" cy="1477328"/>
          </a:xfrm>
          <a:prstGeom prst="rect">
            <a:avLst/>
          </a:prstGeom>
          <a:noFill/>
        </p:spPr>
        <p:txBody>
          <a:bodyPr wrap="square" rtlCol="0">
            <a:spAutoFit/>
          </a:bodyPr>
          <a:lstStyle/>
          <a:p>
            <a:pPr algn="just"/>
            <a:r>
              <a:rPr lang="en-US" b="1" dirty="0">
                <a:latin typeface="Alexandria" pitchFamily="2" charset="-78"/>
              </a:rPr>
              <a:t>4.1.6 International Organization of Securities </a:t>
            </a:r>
            <a:r>
              <a:rPr lang="en-US" b="1" dirty="0" smtClean="0">
                <a:latin typeface="Alexandria" pitchFamily="2" charset="-78"/>
              </a:rPr>
              <a:t>Commissions </a:t>
            </a:r>
            <a:r>
              <a:rPr lang="en-GB" b="1" dirty="0" smtClean="0">
                <a:latin typeface="Alexandria" pitchFamily="2" charset="-78"/>
              </a:rPr>
              <a:t>consultation</a:t>
            </a:r>
          </a:p>
          <a:p>
            <a:pPr algn="just"/>
            <a:r>
              <a:rPr lang="en-US" dirty="0">
                <a:latin typeface="Alexandria" pitchFamily="2" charset="-78"/>
              </a:rPr>
              <a:t>In June 2020, the Board of the </a:t>
            </a:r>
            <a:r>
              <a:rPr lang="en-US" b="1" dirty="0">
                <a:latin typeface="Alexandria" pitchFamily="2" charset="-78"/>
              </a:rPr>
              <a:t>International Organization of Securities Commissions (IOSCO) </a:t>
            </a:r>
            <a:r>
              <a:rPr lang="en-US" dirty="0">
                <a:latin typeface="Alexandria" pitchFamily="2" charset="-78"/>
              </a:rPr>
              <a:t>published a consultation report relating to guidance on the use of AI and ML by market intermediaries and asset </a:t>
            </a:r>
            <a:r>
              <a:rPr lang="en-US" dirty="0" smtClean="0">
                <a:latin typeface="Alexandria" pitchFamily="2" charset="-78"/>
              </a:rPr>
              <a:t>managers. Its </a:t>
            </a:r>
            <a:r>
              <a:rPr lang="en-US" dirty="0">
                <a:latin typeface="Alexandria" pitchFamily="2" charset="-78"/>
              </a:rPr>
              <a:t>very first measure is that R</a:t>
            </a:r>
            <a:r>
              <a:rPr lang="en-US" dirty="0" smtClean="0">
                <a:latin typeface="Alexandria" pitchFamily="2" charset="-78"/>
              </a:rPr>
              <a:t>egulators </a:t>
            </a:r>
            <a:r>
              <a:rPr lang="en-US" dirty="0">
                <a:latin typeface="Alexandria" pitchFamily="2" charset="-78"/>
              </a:rPr>
              <a:t>should consider requiring firms to have designated senior management responsible for the oversight of the development, testing, deployment, monitoring and controls of AI and ML.’ If implemented at the national level, this guidance will help </a:t>
            </a:r>
            <a:r>
              <a:rPr lang="en-US" dirty="0" smtClean="0">
                <a:latin typeface="Alexandria" pitchFamily="2" charset="-78"/>
              </a:rPr>
              <a:t>instill </a:t>
            </a:r>
            <a:r>
              <a:rPr lang="en-US" dirty="0">
                <a:latin typeface="Alexandria" pitchFamily="2" charset="-78"/>
              </a:rPr>
              <a:t>a personal responsibility framework for securities regulators across the </a:t>
            </a:r>
            <a:r>
              <a:rPr lang="en-US" dirty="0" smtClean="0">
                <a:latin typeface="Alexandria" pitchFamily="2" charset="-78"/>
              </a:rPr>
              <a:t>world.</a:t>
            </a:r>
            <a:endParaRPr lang="en-GB" b="1" dirty="0" smtClean="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8686449"/>
      </p:ext>
    </p:extLst>
  </p:cSld>
  <p:clrMapOvr>
    <a:masterClrMapping/>
  </p:clrMapOvr>
  <mc:AlternateContent xmlns:mc="http://schemas.openxmlformats.org/markup-compatibility/2006" xmlns:p14="http://schemas.microsoft.com/office/powerpoint/2010/main">
    <mc:Choice Requires="p14">
      <p:transition p14:dur="10" advTm="110331"/>
    </mc:Choice>
    <mc:Fallback xmlns="">
      <p:transition advTm="110331"/>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49922" cy="4868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0284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436913" y="1936707"/>
            <a:ext cx="8418287" cy="2062103"/>
          </a:xfrm>
          <a:prstGeom prst="rect">
            <a:avLst/>
          </a:prstGeom>
          <a:noFill/>
        </p:spPr>
        <p:txBody>
          <a:bodyPr wrap="square" rtlCol="0">
            <a:spAutoFit/>
          </a:bodyPr>
          <a:lstStyle/>
          <a:p>
            <a:pPr algn="just"/>
            <a:r>
              <a:rPr lang="en-US" sz="1600" b="1" dirty="0" smtClean="0">
                <a:latin typeface="Alexandria" pitchFamily="2" charset="-78"/>
                <a:cs typeface="Alexandria" pitchFamily="2" charset="-78"/>
              </a:rPr>
              <a:t>5. Conclusion</a:t>
            </a:r>
          </a:p>
          <a:p>
            <a:pPr algn="just"/>
            <a:r>
              <a:rPr lang="en-US" sz="1600" dirty="0" smtClean="0">
                <a:latin typeface="Alexandria" pitchFamily="2" charset="-78"/>
              </a:rPr>
              <a:t>The chapter shows that The </a:t>
            </a:r>
            <a:r>
              <a:rPr lang="en-US" sz="1600" dirty="0">
                <a:latin typeface="Alexandria" pitchFamily="2" charset="-78"/>
              </a:rPr>
              <a:t>financial services sector globally is one of the leaders in AI use and development. However, AI comes with numerous technical, ethical and legal challenges that can undermine the objectives of financial regulation with respect to data, cybersecurity, systemic risk and ethics, in particular relating to ‘black box’ issues. As shown, traditional financial supervision focused on external governance which is unlikely to be sufficient to address the risks created by AI. Accordingly, even where supervisors have exceptional resources and expertise, supervising the use of AI in finance by traditional means is extremely challenging</a:t>
            </a:r>
            <a:r>
              <a:rPr lang="en-US" sz="1600" dirty="0" smtClean="0">
                <a:latin typeface="Alexandria" pitchFamily="2" charset="-78"/>
              </a:rPr>
              <a:t>. </a:t>
            </a:r>
            <a:r>
              <a:rPr lang="en-US" sz="1600" dirty="0">
                <a:latin typeface="Alexandria" pitchFamily="2" charset="-78"/>
              </a:rPr>
              <a:t>To address this weakness, </a:t>
            </a:r>
            <a:r>
              <a:rPr lang="en-US" sz="1600" dirty="0" smtClean="0">
                <a:latin typeface="Alexandria" pitchFamily="2" charset="-78"/>
              </a:rPr>
              <a:t>it is suggested that the internal </a:t>
            </a:r>
            <a:r>
              <a:rPr lang="en-US" sz="1600" dirty="0">
                <a:latin typeface="Alexandria" pitchFamily="2" charset="-78"/>
              </a:rPr>
              <a:t>governance of financial institutions be strengthened through the use of external governance to impose personal responsibility requirements to put a ‘human-in-the-loop’, based on existing frameworks of managerial responsibility</a:t>
            </a:r>
            <a:r>
              <a:rPr lang="en-US" sz="1600" dirty="0" smtClean="0">
                <a:latin typeface="Alexandria" pitchFamily="2" charset="-78"/>
              </a:rPr>
              <a:t>.</a:t>
            </a:r>
            <a:endParaRPr lang="en-US" sz="16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3314392"/>
      </p:ext>
    </p:extLst>
  </p:cSld>
  <p:clrMapOvr>
    <a:masterClrMapping/>
  </p:clrMapOvr>
  <mc:AlternateContent xmlns:mc="http://schemas.openxmlformats.org/markup-compatibility/2006" xmlns:p14="http://schemas.microsoft.com/office/powerpoint/2010/main">
    <mc:Choice Requires="p14">
      <p:transition spd="slow" p14:dur="2000" advTm="120211"/>
    </mc:Choice>
    <mc:Fallback xmlns="">
      <p:transition spd="slow" advTm="12021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41829" y="1523036"/>
            <a:ext cx="5196114" cy="39530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b="1" dirty="0">
                <a:solidFill>
                  <a:schemeClr val="tx1"/>
                </a:solidFill>
                <a:latin typeface="Alexandria" pitchFamily="2" charset="-78"/>
                <a:cs typeface="Alexandria" pitchFamily="2" charset="-78"/>
              </a:rPr>
              <a:t>This course is concluded through;</a:t>
            </a:r>
          </a:p>
          <a:p>
            <a:pPr marL="285750" indent="-285750" algn="just">
              <a:buFont typeface="Arial" panose="020B0604020202020204" pitchFamily="34" charset="0"/>
              <a:buChar char="•"/>
            </a:pPr>
            <a:r>
              <a:rPr lang="en-US" dirty="0">
                <a:solidFill>
                  <a:schemeClr val="tx1"/>
                </a:solidFill>
                <a:latin typeface="Alexandria" pitchFamily="2" charset="-78"/>
                <a:cs typeface="Alexandria" pitchFamily="2" charset="-78"/>
              </a:rPr>
              <a:t>integrating intended learning outcomes (ILOs),</a:t>
            </a:r>
          </a:p>
          <a:p>
            <a:pPr marL="285750" indent="-285750" algn="just">
              <a:buFont typeface="Arial" panose="020B0604020202020204" pitchFamily="34" charset="0"/>
              <a:buChar char="•"/>
            </a:pPr>
            <a:r>
              <a:rPr lang="en-US" dirty="0">
                <a:solidFill>
                  <a:schemeClr val="tx1"/>
                </a:solidFill>
                <a:latin typeface="Alexandria" pitchFamily="2" charset="-78"/>
                <a:cs typeface="Alexandria" pitchFamily="2" charset="-78"/>
              </a:rPr>
              <a:t> key scientific findings, </a:t>
            </a:r>
          </a:p>
          <a:p>
            <a:pPr marL="285750" indent="-285750" algn="just">
              <a:buFont typeface="Arial" panose="020B0604020202020204" pitchFamily="34" charset="0"/>
              <a:buChar char="•"/>
            </a:pPr>
            <a:r>
              <a:rPr lang="en-US" dirty="0">
                <a:solidFill>
                  <a:schemeClr val="tx1"/>
                </a:solidFill>
                <a:latin typeface="Alexandria" pitchFamily="2" charset="-78"/>
                <a:cs typeface="Alexandria" pitchFamily="2" charset="-78"/>
              </a:rPr>
              <a:t>contemporary theories/trends, </a:t>
            </a:r>
          </a:p>
          <a:p>
            <a:pPr marL="342900" indent="-342900" algn="just">
              <a:buFont typeface="Arial" panose="020B0604020202020204" pitchFamily="34" charset="0"/>
              <a:buChar char="•"/>
            </a:pPr>
            <a:r>
              <a:rPr lang="en-US" dirty="0" smtClean="0">
                <a:solidFill>
                  <a:schemeClr val="tx1"/>
                </a:solidFill>
                <a:latin typeface="Alexandria" pitchFamily="2" charset="-78"/>
                <a:cs typeface="Alexandria" pitchFamily="2" charset="-78"/>
              </a:rPr>
              <a:t>and </a:t>
            </a:r>
            <a:r>
              <a:rPr lang="en-US" dirty="0">
                <a:solidFill>
                  <a:schemeClr val="tx1"/>
                </a:solidFill>
                <a:latin typeface="Alexandria" pitchFamily="2" charset="-78"/>
                <a:cs typeface="Alexandria" pitchFamily="2" charset="-78"/>
              </a:rPr>
              <a:t>linking everything cohesively to course themes.</a:t>
            </a:r>
          </a:p>
          <a:p>
            <a:pPr algn="just"/>
            <a:endParaRPr lang="en-US" dirty="0">
              <a:solidFill>
                <a:schemeClr val="tx1"/>
              </a:solidFill>
              <a:latin typeface="Alexandria" pitchFamily="2" charset="-78"/>
              <a:cs typeface="Alexandria" pitchFamily="2" charset="-78"/>
            </a:endParaRPr>
          </a:p>
          <a:p>
            <a:pPr algn="just"/>
            <a:endParaRPr lang="en-US" b="1" dirty="0">
              <a:solidFill>
                <a:schemeClr val="tx1"/>
              </a:solidFill>
              <a:latin typeface="Alexandria" pitchFamily="2" charset="-78"/>
              <a:cs typeface="Alexandria"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5103427" cy="523220"/>
          </a:xfrm>
          <a:prstGeom prst="rect">
            <a:avLst/>
          </a:prstGeom>
          <a:noFill/>
        </p:spPr>
        <p:txBody>
          <a:bodyPr wrap="square" rtlCol="0">
            <a:spAutoFit/>
          </a:bodyPr>
          <a:lstStyle/>
          <a:p>
            <a:pPr algn="ctr"/>
            <a:r>
              <a:rPr lang="en-US" sz="2800" b="1" dirty="0" smtClean="0">
                <a:latin typeface="Alexandria" pitchFamily="2" charset="-78"/>
                <a:cs typeface="Alexandria" pitchFamily="2" charset="-78"/>
              </a:rPr>
              <a:t>Course Conclusion </a:t>
            </a:r>
            <a:endParaRPr lang="en-US" sz="28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10</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8971"/>
            <a:ext cx="9144907" cy="7193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55992353"/>
      </p:ext>
    </p:extLst>
  </p:cSld>
  <p:clrMapOvr>
    <a:masterClrMapping/>
  </p:clrMapOvr>
  <p:transition spd="slow" advTm="157870">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pPr algn="just"/>
            <a:r>
              <a:rPr lang="en-US" sz="2000" b="1" dirty="0">
                <a:latin typeface="Alexandria" pitchFamily="2" charset="-78"/>
                <a:cs typeface="Alexandria" pitchFamily="2" charset="-78"/>
              </a:rPr>
              <a:t>The Major Intended Learning Outcomes (ILOs</a:t>
            </a:r>
            <a:r>
              <a:rPr lang="en-US" sz="2000" b="1" dirty="0" smtClean="0">
                <a:latin typeface="Alexandria" pitchFamily="2" charset="-78"/>
                <a:cs typeface="Alexandria" pitchFamily="2" charset="-78"/>
              </a:rPr>
              <a:t>) of AI in Fintech</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1754326"/>
          </a:xfrm>
          <a:prstGeom prst="rect">
            <a:avLst/>
          </a:prstGeom>
          <a:noFill/>
        </p:spPr>
        <p:txBody>
          <a:bodyPr wrap="square" rtlCol="0">
            <a:spAutoFit/>
          </a:bodyPr>
          <a:lstStyle/>
          <a:p>
            <a:pPr algn="just"/>
            <a:r>
              <a:rPr lang="en-US" b="1" dirty="0">
                <a:latin typeface="Alexandria" pitchFamily="2" charset="-78"/>
                <a:cs typeface="Alexandria" pitchFamily="2" charset="-78"/>
              </a:rPr>
              <a:t>By the end of this course, learners are expected to:</a:t>
            </a:r>
          </a:p>
          <a:p>
            <a:pPr marL="342900" lvl="0" indent="-342900" algn="just">
              <a:buFont typeface="+mj-lt"/>
              <a:buAutoNum type="arabicPeriod"/>
            </a:pPr>
            <a:r>
              <a:rPr lang="en-US" dirty="0">
                <a:latin typeface="Alexandria" pitchFamily="2" charset="-78"/>
              </a:rPr>
              <a:t>Master the application of advanced AI and Machine Learning (ML) techniques to solve core financial problems such as Fraud Detection, Algorithmic Trading, and Credit Scoring.</a:t>
            </a:r>
          </a:p>
          <a:p>
            <a:pPr marL="342900" lvl="0" indent="-342900" algn="just">
              <a:buFont typeface="+mj-lt"/>
              <a:buAutoNum type="arabicPeriod"/>
            </a:pPr>
            <a:r>
              <a:rPr lang="en-US" dirty="0">
                <a:latin typeface="Alexandria" pitchFamily="2" charset="-78"/>
              </a:rPr>
              <a:t>Bridge the gap between abstract financial theories and practical, data-driven solutions to implement robust financial models.</a:t>
            </a:r>
          </a:p>
          <a:p>
            <a:pPr marL="342900" lvl="0" indent="-342900" algn="just">
              <a:buFont typeface="+mj-lt"/>
              <a:buAutoNum type="arabicPeriod"/>
            </a:pPr>
            <a:r>
              <a:rPr lang="en-US" dirty="0">
                <a:latin typeface="Alexandria" pitchFamily="2" charset="-78"/>
              </a:rPr>
              <a:t>Optimize decision-making processes and enhance operational efficiency within the financial sector through personalized services and automated workflows.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6294600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3" y="810510"/>
            <a:ext cx="6768138" cy="400110"/>
          </a:xfrm>
          <a:prstGeom prst="rect">
            <a:avLst/>
          </a:prstGeom>
          <a:noFill/>
        </p:spPr>
        <p:txBody>
          <a:bodyPr wrap="square" rtlCol="0">
            <a:spAutoFit/>
          </a:bodyPr>
          <a:lstStyle/>
          <a:p>
            <a:pPr algn="just"/>
            <a:r>
              <a:rPr lang="en-US" sz="2000" b="1" dirty="0">
                <a:latin typeface="Alexandria" pitchFamily="2" charset="-78"/>
                <a:cs typeface="Alexandria" pitchFamily="2" charset="-78"/>
              </a:rPr>
              <a:t> </a:t>
            </a:r>
            <a:r>
              <a:rPr lang="en-US" sz="2000" b="1" dirty="0" smtClean="0">
                <a:latin typeface="Alexandria" pitchFamily="2" charset="-78"/>
                <a:cs typeface="Alexandria" pitchFamily="2" charset="-78"/>
              </a:rPr>
              <a:t>The major  AI in </a:t>
            </a:r>
            <a:r>
              <a:rPr lang="en-US" sz="2000" b="1" dirty="0" err="1" smtClean="0">
                <a:latin typeface="Alexandria" pitchFamily="2" charset="-78"/>
                <a:cs typeface="Alexandria" pitchFamily="2" charset="-78"/>
              </a:rPr>
              <a:t>FinTech</a:t>
            </a:r>
            <a:r>
              <a:rPr lang="en-US" sz="2000" b="1" dirty="0" smtClean="0">
                <a:latin typeface="Alexandria" pitchFamily="2" charset="-78"/>
                <a:cs typeface="Alexandria" pitchFamily="2" charset="-78"/>
              </a:rPr>
              <a:t> </a:t>
            </a:r>
            <a:r>
              <a:rPr lang="en-US" sz="2000" b="1" dirty="0">
                <a:latin typeface="Alexandria" pitchFamily="2" charset="-78"/>
                <a:cs typeface="Alexandria" pitchFamily="2" charset="-78"/>
              </a:rPr>
              <a:t>ILOs connected with the </a:t>
            </a:r>
            <a:r>
              <a:rPr lang="en-US" sz="2000" b="1" dirty="0" smtClean="0">
                <a:latin typeface="Alexandria" pitchFamily="2" charset="-78"/>
                <a:cs typeface="Alexandria" pitchFamily="2" charset="-78"/>
              </a:rPr>
              <a:t>theories and practical findings </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2585323"/>
          </a:xfrm>
          <a:prstGeom prst="rect">
            <a:avLst/>
          </a:prstGeom>
          <a:noFill/>
        </p:spPr>
        <p:txBody>
          <a:bodyPr wrap="square" rtlCol="0">
            <a:spAutoFit/>
          </a:bodyPr>
          <a:lstStyle/>
          <a:p>
            <a:pPr algn="just"/>
            <a:r>
              <a:rPr lang="en-US" b="1" dirty="0">
                <a:latin typeface="Alexandria" pitchFamily="2" charset="-78"/>
              </a:rPr>
              <a:t>ILO #1: </a:t>
            </a:r>
            <a:r>
              <a:rPr lang="en-US" dirty="0">
                <a:latin typeface="Alexandria" pitchFamily="2" charset="-78"/>
              </a:rPr>
              <a:t>Master the application of advanced AI and Machine Learning (ML) techniques to solve core financial problems such as Fraud Detection, Algorithmic Trading, and Credit Scoring.</a:t>
            </a:r>
          </a:p>
          <a:p>
            <a:pPr algn="just"/>
            <a:r>
              <a:rPr lang="en-US" b="1" dirty="0">
                <a:latin typeface="Alexandria" pitchFamily="2" charset="-78"/>
              </a:rPr>
              <a:t>Theories &amp; Practical Findings:</a:t>
            </a:r>
          </a:p>
          <a:p>
            <a:pPr algn="just"/>
            <a:r>
              <a:rPr lang="en-US" dirty="0">
                <a:latin typeface="Alexandria" pitchFamily="2" charset="-78"/>
              </a:rPr>
              <a:t>Theories of Supervised &amp; Unsupervised Learning: Utilizing classification models (for credit scoring) and anomaly detection (for fraud) to identify patterns human analysts miss.</a:t>
            </a:r>
          </a:p>
          <a:p>
            <a:pPr algn="just"/>
            <a:r>
              <a:rPr lang="en-US" b="1" dirty="0">
                <a:latin typeface="Alexandria" pitchFamily="2" charset="-78"/>
              </a:rPr>
              <a:t>Practical Finding: </a:t>
            </a:r>
            <a:r>
              <a:rPr lang="en-US" dirty="0">
                <a:latin typeface="Alexandria" pitchFamily="2" charset="-78"/>
              </a:rPr>
              <a:t>Traditional credit scoring models often exclude "thin-file" customers. The course teaches that AI models using alternative data significantly increase financial inclusion and predictive accuracy.</a:t>
            </a:r>
          </a:p>
          <a:p>
            <a:pPr algn="just"/>
            <a:r>
              <a:rPr lang="en-US" b="1" dirty="0">
                <a:latin typeface="Alexandria" pitchFamily="2" charset="-78"/>
              </a:rPr>
              <a:t>Connection:</a:t>
            </a:r>
            <a:r>
              <a:rPr lang="en-US" dirty="0">
                <a:latin typeface="Alexandria" pitchFamily="2" charset="-78"/>
              </a:rPr>
              <a:t> This ILO moves the student beyond "knowing" what AI is to "mastering" the specific algorithms that drive modern </a:t>
            </a:r>
            <a:r>
              <a:rPr lang="en-US" dirty="0" err="1">
                <a:latin typeface="Alexandria" pitchFamily="2" charset="-78"/>
              </a:rPr>
              <a:t>FinTech</a:t>
            </a:r>
            <a:r>
              <a:rPr lang="en-US" dirty="0">
                <a:latin typeface="Alexandria" pitchFamily="2" charset="-78"/>
              </a:rPr>
              <a:t> security and trading platforms.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68786592"/>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2308324"/>
          </a:xfrm>
          <a:prstGeom prst="rect">
            <a:avLst/>
          </a:prstGeom>
          <a:noFill/>
        </p:spPr>
        <p:txBody>
          <a:bodyPr wrap="square" rtlCol="0">
            <a:spAutoFit/>
          </a:bodyPr>
          <a:lstStyle/>
          <a:p>
            <a:pPr lvl="0"/>
            <a:r>
              <a:rPr lang="en-US" b="1" dirty="0" smtClean="0">
                <a:latin typeface="Alexandria" pitchFamily="2" charset="-78"/>
              </a:rPr>
              <a:t>ILO #2 :  </a:t>
            </a:r>
            <a:r>
              <a:rPr lang="en-US" dirty="0" smtClean="0">
                <a:latin typeface="Alexandria" pitchFamily="2" charset="-78"/>
              </a:rPr>
              <a:t>Bridge </a:t>
            </a:r>
            <a:r>
              <a:rPr lang="en-US" dirty="0">
                <a:latin typeface="Alexandria" pitchFamily="2" charset="-78"/>
              </a:rPr>
              <a:t>the gap between abstract financial theories and practical, data-driven solutions to implement robust financial models.</a:t>
            </a:r>
          </a:p>
          <a:p>
            <a:pPr lvl="0"/>
            <a:r>
              <a:rPr lang="en-US" b="1" dirty="0">
                <a:latin typeface="Alexandria" pitchFamily="2" charset="-78"/>
              </a:rPr>
              <a:t>Theories &amp; Practical Findings:</a:t>
            </a:r>
          </a:p>
          <a:p>
            <a:pPr lvl="1"/>
            <a:r>
              <a:rPr lang="en-US" dirty="0">
                <a:latin typeface="Alexandria" pitchFamily="2" charset="-78"/>
              </a:rPr>
              <a:t>Modern Portfolio Theory (MPT) vs. Neural Networks: Connecting classical theories like MPT with deep learning to handle high-frequency market data and non-linear </a:t>
            </a:r>
            <a:r>
              <a:rPr lang="en-US" dirty="0" smtClean="0">
                <a:latin typeface="Alexandria" pitchFamily="2" charset="-78"/>
              </a:rPr>
              <a:t>relationships.</a:t>
            </a:r>
          </a:p>
          <a:p>
            <a:pPr lvl="1"/>
            <a:r>
              <a:rPr lang="en-US" b="1" dirty="0" smtClean="0">
                <a:latin typeface="Alexandria" pitchFamily="2" charset="-78"/>
              </a:rPr>
              <a:t>Practical Finding: </a:t>
            </a:r>
            <a:r>
              <a:rPr lang="en-US" dirty="0" smtClean="0">
                <a:latin typeface="Alexandria" pitchFamily="2" charset="-78"/>
              </a:rPr>
              <a:t>Research shows that purely theoretical models often fail in "Black Swan" events. The course highlights how data-driven AI models can adapt in real-time to shifting market regimes.</a:t>
            </a:r>
          </a:p>
          <a:p>
            <a:r>
              <a:rPr lang="en-US" b="1" dirty="0" smtClean="0">
                <a:latin typeface="Alexandria" pitchFamily="2" charset="-78"/>
              </a:rPr>
              <a:t>Connection</a:t>
            </a:r>
            <a:r>
              <a:rPr lang="en-US" b="1" dirty="0">
                <a:latin typeface="Alexandria" pitchFamily="2" charset="-78"/>
              </a:rPr>
              <a:t>:</a:t>
            </a:r>
            <a:r>
              <a:rPr lang="en-US" dirty="0">
                <a:latin typeface="Alexandria" pitchFamily="2" charset="-78"/>
              </a:rPr>
              <a:t> This ILO ensures that students don't just build models in a vacuum but ground their AI solutions in established financial economic theory, ensuring regulatory and economic relevance.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274263" y="810510"/>
            <a:ext cx="6768138" cy="400110"/>
          </a:xfrm>
          <a:prstGeom prst="rect">
            <a:avLst/>
          </a:prstGeom>
          <a:noFill/>
        </p:spPr>
        <p:txBody>
          <a:bodyPr wrap="square" rtlCol="0">
            <a:spAutoFit/>
          </a:bodyPr>
          <a:lstStyle/>
          <a:p>
            <a:pPr algn="just"/>
            <a:r>
              <a:rPr lang="en-US" sz="2000" b="1" dirty="0">
                <a:latin typeface="Alexandria" pitchFamily="2" charset="-78"/>
                <a:cs typeface="Alexandria" pitchFamily="2" charset="-78"/>
              </a:rPr>
              <a:t> </a:t>
            </a:r>
            <a:r>
              <a:rPr lang="en-US" sz="2000" b="1" dirty="0" smtClean="0">
                <a:latin typeface="Alexandria" pitchFamily="2" charset="-78"/>
                <a:cs typeface="Alexandria" pitchFamily="2" charset="-78"/>
              </a:rPr>
              <a:t>The major  AI in </a:t>
            </a:r>
            <a:r>
              <a:rPr lang="en-US" sz="2000" b="1" dirty="0" err="1" smtClean="0">
                <a:latin typeface="Alexandria" pitchFamily="2" charset="-78"/>
                <a:cs typeface="Alexandria" pitchFamily="2" charset="-78"/>
              </a:rPr>
              <a:t>FinTech</a:t>
            </a:r>
            <a:r>
              <a:rPr lang="en-US" sz="2000" b="1" dirty="0" smtClean="0">
                <a:latin typeface="Alexandria" pitchFamily="2" charset="-78"/>
                <a:cs typeface="Alexandria" pitchFamily="2" charset="-78"/>
              </a:rPr>
              <a:t> ILOs  connected with the theories and practical findings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2124902411"/>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2585323"/>
          </a:xfrm>
          <a:prstGeom prst="rect">
            <a:avLst/>
          </a:prstGeom>
          <a:noFill/>
        </p:spPr>
        <p:txBody>
          <a:bodyPr wrap="square" rtlCol="0">
            <a:spAutoFit/>
          </a:bodyPr>
          <a:lstStyle/>
          <a:p>
            <a:pPr lvl="0"/>
            <a:r>
              <a:rPr lang="en-US" b="1" dirty="0" smtClean="0">
                <a:latin typeface="Alexandria" pitchFamily="2" charset="-78"/>
              </a:rPr>
              <a:t>ILO # 2: </a:t>
            </a:r>
            <a:r>
              <a:rPr lang="en-US" dirty="0" smtClean="0">
                <a:latin typeface="Alexandria" pitchFamily="2" charset="-78"/>
              </a:rPr>
              <a:t>Optimize </a:t>
            </a:r>
            <a:r>
              <a:rPr lang="en-US" dirty="0">
                <a:latin typeface="Alexandria" pitchFamily="2" charset="-78"/>
              </a:rPr>
              <a:t>decision-making processes and enhance operational efficiency within the financial sector through personalized services and automated workflows.</a:t>
            </a:r>
          </a:p>
          <a:p>
            <a:pPr lvl="0"/>
            <a:r>
              <a:rPr lang="en-US" b="1" dirty="0">
                <a:latin typeface="Alexandria" pitchFamily="2" charset="-78"/>
              </a:rPr>
              <a:t>Theories &amp; Practical Findings:</a:t>
            </a:r>
          </a:p>
          <a:p>
            <a:pPr lvl="1"/>
            <a:r>
              <a:rPr lang="en-US" dirty="0">
                <a:latin typeface="Alexandria" pitchFamily="2" charset="-78"/>
              </a:rPr>
              <a:t>Optimization Theory &amp; Bayesian Decisions: Using probabilistic models to find the most efficient allocation of resources or the most accurate personalized recommendation.</a:t>
            </a:r>
          </a:p>
          <a:p>
            <a:pPr lvl="1"/>
            <a:r>
              <a:rPr lang="en-US" b="1" dirty="0">
                <a:latin typeface="Alexandria" pitchFamily="2" charset="-78"/>
              </a:rPr>
              <a:t>Practical Finding</a:t>
            </a:r>
            <a:r>
              <a:rPr lang="en-US" dirty="0">
                <a:latin typeface="Alexandria" pitchFamily="2" charset="-78"/>
              </a:rPr>
              <a:t>: Financial institutions using AI-driven automation report a 20-30% reduction in operational costs. Personalized AI recommendations significantly boost customer retention rates.</a:t>
            </a:r>
          </a:p>
          <a:p>
            <a:r>
              <a:rPr lang="en-US" b="1" dirty="0">
                <a:latin typeface="Alexandria" pitchFamily="2" charset="-78"/>
              </a:rPr>
              <a:t>Connection:</a:t>
            </a:r>
            <a:r>
              <a:rPr lang="en-US" dirty="0">
                <a:latin typeface="Alexandria" pitchFamily="2" charset="-78"/>
              </a:rPr>
              <a:t> This ILO prepares graduates to enter an organization and identify specific processes that can be streamlined, making them valuable assets to financial institutions seeking "lean" operations.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p:cNvSpPr txBox="1"/>
          <p:nvPr/>
        </p:nvSpPr>
        <p:spPr>
          <a:xfrm>
            <a:off x="2274263" y="810510"/>
            <a:ext cx="6768138" cy="400110"/>
          </a:xfrm>
          <a:prstGeom prst="rect">
            <a:avLst/>
          </a:prstGeom>
          <a:noFill/>
        </p:spPr>
        <p:txBody>
          <a:bodyPr wrap="square" rtlCol="0">
            <a:spAutoFit/>
          </a:bodyPr>
          <a:lstStyle/>
          <a:p>
            <a:pPr algn="just"/>
            <a:r>
              <a:rPr lang="en-US" sz="2000" b="1" dirty="0">
                <a:latin typeface="Alexandria" pitchFamily="2" charset="-78"/>
                <a:cs typeface="Alexandria" pitchFamily="2" charset="-78"/>
              </a:rPr>
              <a:t> </a:t>
            </a:r>
            <a:r>
              <a:rPr lang="en-US" sz="2000" b="1" dirty="0" smtClean="0">
                <a:latin typeface="Alexandria" pitchFamily="2" charset="-78"/>
                <a:cs typeface="Alexandria" pitchFamily="2" charset="-78"/>
              </a:rPr>
              <a:t>The major  AI in </a:t>
            </a:r>
            <a:r>
              <a:rPr lang="en-US" sz="2000" b="1" dirty="0" err="1" smtClean="0">
                <a:latin typeface="Alexandria" pitchFamily="2" charset="-78"/>
                <a:cs typeface="Alexandria" pitchFamily="2" charset="-78"/>
              </a:rPr>
              <a:t>FinTech</a:t>
            </a:r>
            <a:r>
              <a:rPr lang="en-US" sz="2000" b="1" dirty="0" smtClean="0">
                <a:latin typeface="Alexandria" pitchFamily="2" charset="-78"/>
                <a:cs typeface="Alexandria" pitchFamily="2" charset="-78"/>
              </a:rPr>
              <a:t> </a:t>
            </a:r>
            <a:r>
              <a:rPr lang="en-US" sz="2000" b="1" dirty="0">
                <a:latin typeface="Alexandria" pitchFamily="2" charset="-78"/>
                <a:cs typeface="Alexandria" pitchFamily="2" charset="-78"/>
              </a:rPr>
              <a:t>ILOs connected with the </a:t>
            </a:r>
            <a:r>
              <a:rPr lang="en-US" sz="2000" b="1" dirty="0" smtClean="0">
                <a:latin typeface="Alexandria" pitchFamily="2" charset="-78"/>
                <a:cs typeface="Alexandria" pitchFamily="2" charset="-78"/>
              </a:rPr>
              <a:t>theories and practical findings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3711350310"/>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1726203276"/>
              </p:ext>
            </p:extLst>
          </p:nvPr>
        </p:nvGraphicFramePr>
        <p:xfrm>
          <a:off x="663811" y="1744345"/>
          <a:ext cx="10625488" cy="4485324"/>
        </p:xfrm>
        <a:graphic>
          <a:graphicData uri="http://schemas.openxmlformats.org/drawingml/2006/table">
            <a:tbl>
              <a:tblPr firstRow="1" bandRow="1">
                <a:tableStyleId>{5C22544A-7EE6-4342-B048-85BDC9FD1C3A}</a:tableStyleId>
              </a:tblPr>
              <a:tblGrid>
                <a:gridCol w="2458644">
                  <a:extLst>
                    <a:ext uri="{9D8B030D-6E8A-4147-A177-3AD203B41FA5}">
                      <a16:colId xmlns:a16="http://schemas.microsoft.com/office/drawing/2014/main" xmlns="" val="1928293577"/>
                    </a:ext>
                  </a:extLst>
                </a:gridCol>
                <a:gridCol w="3448288">
                  <a:extLst>
                    <a:ext uri="{9D8B030D-6E8A-4147-A177-3AD203B41FA5}">
                      <a16:colId xmlns:a16="http://schemas.microsoft.com/office/drawing/2014/main" xmlns="" val="965435452"/>
                    </a:ext>
                  </a:extLst>
                </a:gridCol>
                <a:gridCol w="4718556">
                  <a:extLst>
                    <a:ext uri="{9D8B030D-6E8A-4147-A177-3AD203B41FA5}">
                      <a16:colId xmlns:a16="http://schemas.microsoft.com/office/drawing/2014/main" xmlns="" val="124170237"/>
                    </a:ext>
                  </a:extLst>
                </a:gridCol>
              </a:tblGrid>
              <a:tr h="370840">
                <a:tc>
                  <a:txBody>
                    <a:bodyPr/>
                    <a:lstStyle/>
                    <a:p>
                      <a:pPr marL="0" algn="just" defTabSz="914400" rtl="0" eaLnBrk="1" latinLnBrk="0" hangingPunct="1">
                        <a:lnSpc>
                          <a:spcPct val="107000"/>
                        </a:lnSpc>
                        <a:spcAft>
                          <a:spcPts val="0"/>
                        </a:spcAft>
                      </a:pPr>
                      <a:r>
                        <a:rPr lang="en-US" sz="1600" kern="1200" dirty="0" smtClean="0">
                          <a:solidFill>
                            <a:schemeClr val="tx1"/>
                          </a:solidFill>
                          <a:latin typeface="Alexandria" pitchFamily="2" charset="-78"/>
                          <a:ea typeface="+mn-ea"/>
                          <a:cs typeface="+mn-cs"/>
                        </a:rPr>
                        <a:t>Course </a:t>
                      </a:r>
                      <a:r>
                        <a:rPr lang="en-US" sz="1600" kern="1200" dirty="0">
                          <a:solidFill>
                            <a:schemeClr val="tx1"/>
                          </a:solidFill>
                          <a:latin typeface="Alexandria" pitchFamily="2" charset="-78"/>
                          <a:ea typeface="+mn-ea"/>
                          <a:cs typeface="+mn-cs"/>
                        </a:rPr>
                        <a:t>ILO</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Evolutionary Path</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New Industry Trend</a:t>
                      </a:r>
                    </a:p>
                  </a:txBody>
                  <a:tcPr marL="114300" marR="114300" marT="57150" marB="57150" anchor="ctr"/>
                </a:tc>
                <a:extLst>
                  <a:ext uri="{0D108BD9-81ED-4DB2-BD59-A6C34878D82A}">
                    <a16:rowId xmlns:a16="http://schemas.microsoft.com/office/drawing/2014/main" xmlns="" val="2011195629"/>
                  </a:ext>
                </a:extLst>
              </a:tr>
              <a:tr h="370840">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Fraud &amp; Risk Mastery</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From detecting fraud to Proactive Autonomous Intervention.</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Explainable AI (XAI): Moving from "Black Box" models to AI that can explain its reasoning to regulators and users.</a:t>
                      </a:r>
                    </a:p>
                  </a:txBody>
                  <a:tcPr marL="114300" marR="114300" marT="57150" marB="57150" anchor="ctr"/>
                </a:tc>
                <a:extLst>
                  <a:ext uri="{0D108BD9-81ED-4DB2-BD59-A6C34878D82A}">
                    <a16:rowId xmlns:a16="http://schemas.microsoft.com/office/drawing/2014/main" xmlns="" val="1141537220"/>
                  </a:ext>
                </a:extLst>
              </a:tr>
              <a:tr h="370840">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Bridging Theory &amp; Data</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From static datasets to Synthetic Data Generation.</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Generative AI (</a:t>
                      </a:r>
                      <a:r>
                        <a:rPr lang="en-US" sz="1600" kern="1200" dirty="0" err="1">
                          <a:solidFill>
                            <a:schemeClr val="tx1"/>
                          </a:solidFill>
                          <a:latin typeface="Alexandria" pitchFamily="2" charset="-78"/>
                          <a:ea typeface="+mn-ea"/>
                          <a:cs typeface="+mn-cs"/>
                        </a:rPr>
                        <a:t>GenAI</a:t>
                      </a:r>
                      <a:r>
                        <a:rPr lang="en-US" sz="1600" kern="1200" dirty="0">
                          <a:solidFill>
                            <a:schemeClr val="tx1"/>
                          </a:solidFill>
                          <a:latin typeface="Alexandria" pitchFamily="2" charset="-78"/>
                          <a:ea typeface="+mn-ea"/>
                          <a:cs typeface="+mn-cs"/>
                        </a:rPr>
                        <a:t>): Using LLMs and GANs to simulate market stress tests and create synthetic financial histories.</a:t>
                      </a:r>
                    </a:p>
                  </a:txBody>
                  <a:tcPr marL="114300" marR="114300" marT="57150" marB="57150" anchor="ctr"/>
                </a:tc>
                <a:extLst>
                  <a:ext uri="{0D108BD9-81ED-4DB2-BD59-A6C34878D82A}">
                    <a16:rowId xmlns:a16="http://schemas.microsoft.com/office/drawing/2014/main" xmlns="" val="897730746"/>
                  </a:ext>
                </a:extLst>
              </a:tr>
              <a:tr h="370840">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Personalized Services</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From basic "product suggestions" to Hyper-Personalization.</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Conversational Finance: Using Generative AI agents (</a:t>
                      </a:r>
                      <a:r>
                        <a:rPr lang="en-US" sz="1600" kern="1200" dirty="0" err="1">
                          <a:solidFill>
                            <a:schemeClr val="tx1"/>
                          </a:solidFill>
                          <a:latin typeface="Alexandria" pitchFamily="2" charset="-78"/>
                          <a:ea typeface="+mn-ea"/>
                          <a:cs typeface="+mn-cs"/>
                        </a:rPr>
                        <a:t>Robo</a:t>
                      </a:r>
                      <a:r>
                        <a:rPr lang="en-US" sz="1600" kern="1200" dirty="0">
                          <a:solidFill>
                            <a:schemeClr val="tx1"/>
                          </a:solidFill>
                          <a:latin typeface="Alexandria" pitchFamily="2" charset="-78"/>
                          <a:ea typeface="+mn-ea"/>
                          <a:cs typeface="+mn-cs"/>
                        </a:rPr>
                        <a:t>-advisors 2.0) to provide natural language wealth management advice.</a:t>
                      </a:r>
                    </a:p>
                  </a:txBody>
                  <a:tcPr marL="114300" marR="114300" marT="57150" marB="57150" anchor="ctr"/>
                </a:tc>
                <a:extLst>
                  <a:ext uri="{0D108BD9-81ED-4DB2-BD59-A6C34878D82A}">
                    <a16:rowId xmlns:a16="http://schemas.microsoft.com/office/drawing/2014/main" xmlns="" val="1271610488"/>
                  </a:ext>
                </a:extLst>
              </a:tr>
              <a:tr h="370840">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Decision Optimization</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From assisted decisions to Autonomous Financial Agents.</a:t>
                      </a:r>
                    </a:p>
                  </a:txBody>
                  <a:tcPr marL="114300" marR="114300" marT="57150" marB="57150" anchor="ctr"/>
                </a:tc>
                <a:tc>
                  <a:txBody>
                    <a:bodyPr/>
                    <a:lstStyle/>
                    <a:p>
                      <a:pPr marL="0" algn="just" defTabSz="914400" rtl="0" eaLnBrk="1" latinLnBrk="0" hangingPunct="1">
                        <a:lnSpc>
                          <a:spcPct val="107000"/>
                        </a:lnSpc>
                        <a:spcAft>
                          <a:spcPts val="0"/>
                        </a:spcAft>
                      </a:pPr>
                      <a:r>
                        <a:rPr lang="en-US" sz="1600" kern="1200" dirty="0">
                          <a:solidFill>
                            <a:schemeClr val="tx1"/>
                          </a:solidFill>
                          <a:latin typeface="Alexandria" pitchFamily="2" charset="-78"/>
                          <a:ea typeface="+mn-ea"/>
                          <a:cs typeface="+mn-cs"/>
                        </a:rPr>
                        <a:t>Self-Driving Money: AI that automatically manages a user's entire financial life (bills, investments, savings) with zero-click interaction.</a:t>
                      </a:r>
                    </a:p>
                  </a:txBody>
                  <a:tcPr marL="114300" marR="114300" marT="57150" marB="57150" anchor="ctr"/>
                </a:tc>
                <a:extLst>
                  <a:ext uri="{0D108BD9-81ED-4DB2-BD59-A6C34878D82A}">
                    <a16:rowId xmlns:a16="http://schemas.microsoft.com/office/drawing/2014/main" xmlns="" val="3213144507"/>
                  </a:ext>
                </a:extLst>
              </a:tr>
            </a:tbl>
          </a:graphicData>
        </a:graphic>
      </p:graphicFrame>
      <p:sp>
        <p:nvSpPr>
          <p:cNvPr id="8" name="TextBox 7"/>
          <p:cNvSpPr txBox="1"/>
          <p:nvPr/>
        </p:nvSpPr>
        <p:spPr>
          <a:xfrm>
            <a:off x="2274262" y="810510"/>
            <a:ext cx="7404587" cy="400110"/>
          </a:xfrm>
          <a:prstGeom prst="rect">
            <a:avLst/>
          </a:prstGeom>
          <a:noFill/>
        </p:spPr>
        <p:txBody>
          <a:bodyPr wrap="square" rtlCol="0">
            <a:spAutoFit/>
          </a:bodyPr>
          <a:lstStyle/>
          <a:p>
            <a:pPr algn="just"/>
            <a:r>
              <a:rPr lang="en-US" sz="2000" b="1" dirty="0">
                <a:latin typeface="Alexandria" pitchFamily="2" charset="-78"/>
                <a:cs typeface="Alexandria" pitchFamily="2" charset="-78"/>
              </a:rPr>
              <a:t> </a:t>
            </a:r>
            <a:r>
              <a:rPr lang="en-US" sz="2000" b="1" dirty="0" smtClean="0">
                <a:latin typeface="Alexandria" pitchFamily="2" charset="-78"/>
                <a:cs typeface="Alexandria" pitchFamily="2" charset="-78"/>
              </a:rPr>
              <a:t>The major  AI in </a:t>
            </a:r>
            <a:r>
              <a:rPr lang="en-US" sz="2000" b="1" dirty="0" err="1" smtClean="0">
                <a:latin typeface="Alexandria" pitchFamily="2" charset="-78"/>
                <a:cs typeface="Alexandria" pitchFamily="2" charset="-78"/>
              </a:rPr>
              <a:t>FinTech</a:t>
            </a:r>
            <a:r>
              <a:rPr lang="en-US" sz="2000" b="1" dirty="0" smtClean="0">
                <a:latin typeface="Alexandria" pitchFamily="2" charset="-78"/>
                <a:cs typeface="Alexandria" pitchFamily="2" charset="-78"/>
              </a:rPr>
              <a:t> </a:t>
            </a:r>
            <a:r>
              <a:rPr lang="en-US" sz="2000" b="1" dirty="0">
                <a:latin typeface="Alexandria" pitchFamily="2" charset="-78"/>
                <a:cs typeface="Alexandria" pitchFamily="2" charset="-78"/>
              </a:rPr>
              <a:t>ILOs connected with </a:t>
            </a:r>
            <a:r>
              <a:rPr lang="en-US" sz="2000" b="1" dirty="0" smtClean="0">
                <a:latin typeface="Alexandria" pitchFamily="2" charset="-78"/>
                <a:cs typeface="Alexandria" pitchFamily="2" charset="-78"/>
              </a:rPr>
              <a:t>the  new Trends and the future of  AI in </a:t>
            </a:r>
            <a:r>
              <a:rPr lang="en-US" sz="2000" b="1" dirty="0" err="1" smtClean="0">
                <a:latin typeface="Alexandria" pitchFamily="2" charset="-78"/>
                <a:cs typeface="Alexandria" pitchFamily="2" charset="-78"/>
              </a:rPr>
              <a:t>FinTech</a:t>
            </a:r>
            <a:r>
              <a:rPr lang="en-US" sz="2000" b="1" dirty="0" smtClean="0">
                <a:latin typeface="Alexandria" pitchFamily="2" charset="-78"/>
                <a:cs typeface="Alexandria" pitchFamily="2" charset="-78"/>
              </a:rPr>
              <a:t> </a:t>
            </a:r>
            <a:endParaRPr lang="en-US" sz="2000" b="1" dirty="0">
              <a:latin typeface="Alexandria" pitchFamily="2" charset="-78"/>
              <a:cs typeface="Alexandria" pitchFamily="2" charset="-78"/>
            </a:endParaRPr>
          </a:p>
        </p:txBody>
      </p:sp>
    </p:spTree>
    <p:extLst>
      <p:ext uri="{BB962C8B-B14F-4D97-AF65-F5344CB8AC3E}">
        <p14:creationId xmlns:p14="http://schemas.microsoft.com/office/powerpoint/2010/main" val="1811048827"/>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456841"/>
            <a:ext cx="10812720" cy="4545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274262" y="810510"/>
            <a:ext cx="7830633" cy="400110"/>
          </a:xfrm>
          <a:prstGeom prst="rect">
            <a:avLst/>
          </a:prstGeom>
          <a:noFill/>
        </p:spPr>
        <p:txBody>
          <a:bodyPr wrap="square" rtlCol="0">
            <a:spAutoFit/>
          </a:bodyPr>
          <a:lstStyle/>
          <a:p>
            <a:pPr algn="just"/>
            <a:r>
              <a:rPr lang="en-US" sz="2000" b="1" dirty="0" smtClean="0">
                <a:latin typeface="Alexandria" pitchFamily="2" charset="-78"/>
              </a:rPr>
              <a:t>Conclusion</a:t>
            </a:r>
            <a:endParaRPr 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10</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942308" y="2279389"/>
            <a:ext cx="9551521" cy="923330"/>
          </a:xfrm>
          <a:prstGeom prst="rect">
            <a:avLst/>
          </a:prstGeom>
          <a:noFill/>
        </p:spPr>
        <p:txBody>
          <a:bodyPr wrap="square" rtlCol="0">
            <a:spAutoFit/>
          </a:bodyPr>
          <a:lstStyle/>
          <a:p>
            <a:pPr algn="just"/>
            <a:r>
              <a:rPr lang="en-US" dirty="0" smtClean="0">
                <a:latin typeface="Alexandria" pitchFamily="2" charset="-78"/>
              </a:rPr>
              <a:t>The </a:t>
            </a:r>
            <a:r>
              <a:rPr lang="en-US" dirty="0">
                <a:latin typeface="Alexandria" pitchFamily="2" charset="-78"/>
              </a:rPr>
              <a:t>"AI in </a:t>
            </a:r>
            <a:r>
              <a:rPr lang="en-US" dirty="0" err="1">
                <a:latin typeface="Alexandria" pitchFamily="2" charset="-78"/>
              </a:rPr>
              <a:t>FinTech</a:t>
            </a:r>
            <a:r>
              <a:rPr lang="en-US" dirty="0">
                <a:latin typeface="Alexandria" pitchFamily="2" charset="-78"/>
              </a:rPr>
              <a:t>" course ILOs act as the technological gateway. By mastering the fundamentals of ML and financial theory integration, graduates are not just learning current tools but are building the cognitive framework required to navigate and implement the next wave of Generative and Explainable AI in the global financial market.</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59771014"/>
      </p:ext>
    </p:extLst>
  </p:cSld>
  <p:clrMapOvr>
    <a:masterClrMapping/>
  </p:clrMapOvr>
  <mc:AlternateContent xmlns:mc="http://schemas.openxmlformats.org/markup-compatibility/2006" xmlns:p14="http://schemas.microsoft.com/office/powerpoint/2010/main">
    <mc:Choice Requires="p14">
      <p:transition p14:dur="10" advTm="152523"/>
    </mc:Choice>
    <mc:Fallback xmlns="">
      <p:transition advTm="15252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flipV="1">
            <a:off x="2626179" y="435429"/>
            <a:ext cx="9349922" cy="6547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26433"/>
            <a:ext cx="9345750" cy="36728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540800" y="2103681"/>
            <a:ext cx="8011886" cy="2308324"/>
          </a:xfrm>
          <a:prstGeom prst="rect">
            <a:avLst/>
          </a:prstGeom>
          <a:noFill/>
        </p:spPr>
        <p:txBody>
          <a:bodyPr wrap="square" rtlCol="0">
            <a:spAutoFit/>
          </a:bodyPr>
          <a:lstStyle/>
          <a:p>
            <a:pPr algn="just"/>
            <a:r>
              <a:rPr lang="en-US" b="1" dirty="0" smtClean="0">
                <a:latin typeface="Alexandria" pitchFamily="2" charset="-78"/>
              </a:rPr>
              <a:t>References: </a:t>
            </a:r>
          </a:p>
          <a:p>
            <a:pPr algn="just"/>
            <a:r>
              <a:rPr lang="en-GB" b="1" dirty="0" smtClean="0">
                <a:latin typeface="Alexandria" pitchFamily="2" charset="-78"/>
              </a:rPr>
              <a:t>Required </a:t>
            </a:r>
            <a:r>
              <a:rPr lang="en-GB" b="1" dirty="0">
                <a:latin typeface="Alexandria" pitchFamily="2" charset="-78"/>
              </a:rPr>
              <a:t>Reference</a:t>
            </a:r>
            <a:r>
              <a:rPr lang="en-GB" b="1" dirty="0" smtClean="0">
                <a:latin typeface="Alexandria" pitchFamily="2" charset="-78"/>
              </a:rPr>
              <a:t>:</a:t>
            </a:r>
          </a:p>
          <a:p>
            <a:pPr algn="just"/>
            <a:r>
              <a:rPr lang="en-GB" dirty="0" err="1">
                <a:latin typeface="Alexandria" pitchFamily="2" charset="-78"/>
              </a:rPr>
              <a:t>Remolina</a:t>
            </a:r>
            <a:r>
              <a:rPr lang="en-GB" dirty="0">
                <a:latin typeface="Alexandria" pitchFamily="2" charset="-78"/>
              </a:rPr>
              <a:t>, N. and </a:t>
            </a:r>
            <a:r>
              <a:rPr lang="en-GB" dirty="0" err="1">
                <a:latin typeface="Alexandria" pitchFamily="2" charset="-78"/>
              </a:rPr>
              <a:t>Gurrea</a:t>
            </a:r>
            <a:r>
              <a:rPr lang="en-GB" dirty="0">
                <a:latin typeface="Alexandria" pitchFamily="2" charset="-78"/>
              </a:rPr>
              <a:t>-Martinez, A. eds., 2023. Artificial intelligence in finance: Challenges, opportunities and regulatory developments. Edward </a:t>
            </a:r>
            <a:r>
              <a:rPr lang="en-GB"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dirty="0">
                <a:latin typeface="Alexandria" pitchFamily="2" charset="-78"/>
              </a:rPr>
              <a:t>Chishti, S., 2020. The AI book: the artificial intelligence </a:t>
            </a:r>
            <a:r>
              <a:rPr lang="en-GB" dirty="0" smtClean="0">
                <a:latin typeface="Alexandria" pitchFamily="2" charset="-78"/>
              </a:rPr>
              <a:t> </a:t>
            </a:r>
            <a:r>
              <a:rPr lang="en-GB" dirty="0">
                <a:latin typeface="Alexandria" pitchFamily="2" charset="-78"/>
              </a:rPr>
              <a:t>handbook for investors, entrepreneurs and </a:t>
            </a:r>
            <a:r>
              <a:rPr lang="en-GB" dirty="0" err="1">
                <a:latin typeface="Alexandria" pitchFamily="2" charset="-78"/>
              </a:rPr>
              <a:t>fintech</a:t>
            </a:r>
            <a:r>
              <a:rPr lang="en-GB" dirty="0">
                <a:latin typeface="Alexandria" pitchFamily="2" charset="-78"/>
              </a:rPr>
              <a:t> visionaries. John Wiley &amp; </a:t>
            </a:r>
            <a:r>
              <a:rPr lang="en-GB" dirty="0" smtClean="0">
                <a:latin typeface="Alexandria" pitchFamily="2" charset="-78"/>
              </a:rPr>
              <a:t>Sons.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rgbClr val="00B0F0"/>
                </a:solidFill>
                <a:latin typeface="Alexandria Black" pitchFamily="2" charset="-78"/>
                <a:ea typeface="Calibri"/>
                <a:cs typeface="Alexandria Black" pitchFamily="2" charset="-78"/>
                <a:sym typeface="Calibri"/>
              </a:rPr>
              <a:t>The End of Lecture</a:t>
            </a:r>
            <a:endParaRPr lang="en-US" sz="6000" dirty="0">
              <a:solidFill>
                <a:srgbClr val="00B0F0"/>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33747"/>
    </mc:Choice>
    <mc:Fallback xmlns="">
      <p:transition spd="slow" advTm="3374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AFBC6BC-01A2-4082-A81A-2A8C0A2E4D3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16C46BA-0D63-41C6-9B63-19443FF15B6B}">
  <ds:schemaRefs>
    <ds:schemaRef ds:uri="http://purl.org/dc/terms/"/>
    <ds:schemaRef ds:uri="http://schemas.openxmlformats.org/package/2006/metadata/core-properties"/>
    <ds:schemaRef ds:uri="http://schemas.microsoft.com/office/2006/documentManagement/types"/>
    <ds:schemaRef ds:uri="d13aca44-ef33-4cf4-9980-7f0b00e6eeb9"/>
    <ds:schemaRef ds:uri="http://schemas.microsoft.com/office/infopath/2007/PartnerControls"/>
    <ds:schemaRef ds:uri="http://purl.org/dc/elements/1.1/"/>
    <ds:schemaRef ds:uri="http://schemas.microsoft.com/office/2006/metadata/propertie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E6E55128-9B32-47E0-B0EB-DBBA62A576F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13691</TotalTime>
  <Words>5764</Words>
  <Application>Microsoft Office PowerPoint</Application>
  <PresentationFormat>Custom</PresentationFormat>
  <Paragraphs>284</Paragraphs>
  <Slides>48</Slides>
  <Notes>4</Notes>
  <HiddenSlides>0</HiddenSlides>
  <MMClips>0</MMClips>
  <ScaleCrop>false</ScaleCrop>
  <HeadingPairs>
    <vt:vector size="4" baseType="variant">
      <vt:variant>
        <vt:lpstr>Theme</vt:lpstr>
      </vt:variant>
      <vt:variant>
        <vt:i4>1</vt:i4>
      </vt:variant>
      <vt:variant>
        <vt:lpstr>Slide Titles</vt:lpstr>
      </vt:variant>
      <vt:variant>
        <vt:i4>48</vt:i4>
      </vt:variant>
    </vt:vector>
  </HeadingPairs>
  <TitlesOfParts>
    <vt:vector size="49"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user</cp:lastModifiedBy>
  <cp:revision>591</cp:revision>
  <dcterms:created xsi:type="dcterms:W3CDTF">2023-04-29T09:08:00Z</dcterms:created>
  <dcterms:modified xsi:type="dcterms:W3CDTF">2026-04-16T19:07:32Z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