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364" r:id="rId2"/>
    <p:sldId id="365" r:id="rId3"/>
    <p:sldId id="259" r:id="rId4"/>
    <p:sldId id="366" r:id="rId5"/>
    <p:sldId id="367" r:id="rId6"/>
    <p:sldId id="368" r:id="rId7"/>
    <p:sldId id="400" r:id="rId8"/>
    <p:sldId id="369" r:id="rId9"/>
    <p:sldId id="370" r:id="rId10"/>
    <p:sldId id="399" r:id="rId11"/>
    <p:sldId id="371" r:id="rId12"/>
    <p:sldId id="270" r:id="rId13"/>
    <p:sldId id="372" r:id="rId14"/>
    <p:sldId id="345" r:id="rId15"/>
    <p:sldId id="373" r:id="rId16"/>
    <p:sldId id="344" r:id="rId17"/>
    <p:sldId id="374" r:id="rId18"/>
    <p:sldId id="375" r:id="rId19"/>
    <p:sldId id="376" r:id="rId20"/>
    <p:sldId id="316" r:id="rId21"/>
    <p:sldId id="398" r:id="rId22"/>
    <p:sldId id="378" r:id="rId23"/>
    <p:sldId id="379" r:id="rId24"/>
    <p:sldId id="380" r:id="rId25"/>
    <p:sldId id="381" r:id="rId26"/>
    <p:sldId id="382" r:id="rId27"/>
    <p:sldId id="383" r:id="rId28"/>
    <p:sldId id="384" r:id="rId29"/>
    <p:sldId id="385" r:id="rId30"/>
    <p:sldId id="386" r:id="rId31"/>
    <p:sldId id="387" r:id="rId32"/>
    <p:sldId id="388" r:id="rId33"/>
    <p:sldId id="389" r:id="rId34"/>
    <p:sldId id="390" r:id="rId35"/>
    <p:sldId id="392" r:id="rId36"/>
    <p:sldId id="393" r:id="rId37"/>
    <p:sldId id="394" r:id="rId38"/>
    <p:sldId id="395" r:id="rId39"/>
    <p:sldId id="396" r:id="rId40"/>
    <p:sldId id="397" r:id="rId41"/>
    <p:sldId id="377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532" autoAdjust="0"/>
    <p:restoredTop sz="94660"/>
  </p:normalViewPr>
  <p:slideViewPr>
    <p:cSldViewPr snapToGrid="0">
      <p:cViewPr varScale="1">
        <p:scale>
          <a:sx n="86" d="100"/>
          <a:sy n="86" d="100"/>
        </p:scale>
        <p:origin x="63" y="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602E33-B91A-44A9-BEB9-B62FAD074778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4C06EC-5FC6-45A3-A5E5-1A8905B7BA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810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03E4C-7E8E-4BF9-80AC-53E39581574B}" type="datetime1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D7134-B9D1-4734-BFEE-36ECB70669F0}" type="datetime1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CAA4D-CA0A-4EC8-8377-251A6914E36F}" type="datetime1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CB96A-B201-41AC-BF88-53B50901ACCA}" type="datetime1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3F7A2-DC7D-4D31-A90D-FB40EADDBE14}" type="datetime1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A7EEE-3DC3-4E5B-9DBE-4279CC87A93A}" type="datetime1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209BB-D31C-4F0E-B8B0-57659DAF0A3E}" type="datetime1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72F0A-757C-4972-A988-133564D95727}" type="datetime1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4865E-363D-47BA-8A3E-DF19483EBCCD}" type="datetime1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BB8F2-94FD-41B2-B6DC-A6F6A4C3F20D}" type="datetime1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FFA10-8774-46E4-81A7-BE0C9CBE81CC}" type="datetime1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67297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80095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52E490-2AD8-4D7A-938D-59679128C52E}" type="datetime1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0.png"/><Relationship Id="rId4" Type="http://schemas.openxmlformats.org/officeDocument/2006/relationships/image" Target="../media/image3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701395" y="3132902"/>
            <a:ext cx="111709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Mathematics 3 – MAT132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41A87E-63B3-89C4-C91E-4999ECEFC6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-551785"/>
            <a:ext cx="2704571" cy="270457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E687A69-9A69-58F7-C23C-5B932C956D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495832" cy="6960409"/>
          </a:xfrm>
          <a:prstGeom prst="rect">
            <a:avLst/>
          </a:prstGeom>
        </p:spPr>
      </p:pic>
      <p:sp>
        <p:nvSpPr>
          <p:cNvPr id="14" name="Rectangle: Single Corner Rounded 13">
            <a:extLst>
              <a:ext uri="{FF2B5EF4-FFF2-40B4-BE49-F238E27FC236}">
                <a16:creationId xmlns:a16="http://schemas.microsoft.com/office/drawing/2014/main" id="{327FC819-66FF-9C3B-D3F0-35F43C0DDDF4}"/>
              </a:ext>
            </a:extLst>
          </p:cNvPr>
          <p:cNvSpPr/>
          <p:nvPr/>
        </p:nvSpPr>
        <p:spPr>
          <a:xfrm flipV="1">
            <a:off x="335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15" name="Picture Placeholder 4">
            <a:extLst>
              <a:ext uri="{FF2B5EF4-FFF2-40B4-BE49-F238E27FC236}">
                <a16:creationId xmlns:a16="http://schemas.microsoft.com/office/drawing/2014/main" id="{AD523757-AAD7-3464-08A9-F55E0A2D0FD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12860A5-86DD-5423-259C-EFA2B8A49873}"/>
              </a:ext>
            </a:extLst>
          </p:cNvPr>
          <p:cNvSpPr txBox="1"/>
          <p:nvPr/>
        </p:nvSpPr>
        <p:spPr>
          <a:xfrm>
            <a:off x="6272979" y="3140402"/>
            <a:ext cx="374012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Mathematics 3</a:t>
            </a:r>
            <a:endParaRPr lang="en-US" sz="4400" b="1" dirty="0">
              <a:solidFill>
                <a:srgbClr val="00AEE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BAD33BD2-B3F6-5194-565B-78EF009E0256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</a:t>
            </a:r>
            <a:r>
              <a:rPr lang="ar-EG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9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5C3761E-A9EE-9F3F-0A35-363E73080BF1}"/>
              </a:ext>
            </a:extLst>
          </p:cNvPr>
          <p:cNvSpPr txBox="1"/>
          <p:nvPr/>
        </p:nvSpPr>
        <p:spPr>
          <a:xfrm>
            <a:off x="6453750" y="4797285"/>
            <a:ext cx="26851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MAT 132</a:t>
            </a:r>
          </a:p>
          <a:p>
            <a:r>
              <a:rPr lang="en-US" sz="2000" dirty="0">
                <a:latin typeface="Alexandria" charset="0"/>
              </a:rPr>
              <a:t>Introduction to MATLAB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908C02A-514E-8B6A-B4F2-52C86CA5AFDD}"/>
              </a:ext>
            </a:extLst>
          </p:cNvPr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Israa Lewaa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152E989-B409-FF73-55FF-3CE3382FEB2E}"/>
              </a:ext>
            </a:extLst>
          </p:cNvPr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21" name="Graphic 21">
            <a:extLst>
              <a:ext uri="{FF2B5EF4-FFF2-40B4-BE49-F238E27FC236}">
                <a16:creationId xmlns:a16="http://schemas.microsoft.com/office/drawing/2014/main" id="{F77A8D8A-F9C2-3F5C-A631-982A04B51AC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195"/>
    </mc:Choice>
    <mc:Fallback xmlns="">
      <p:transition spd="slow" advTm="12519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89481B3-417A-A64B-00FD-8D8C4575406A}"/>
              </a:ext>
            </a:extLst>
          </p:cNvPr>
          <p:cNvSpPr txBox="1"/>
          <p:nvPr/>
        </p:nvSpPr>
        <p:spPr>
          <a:xfrm>
            <a:off x="1284051" y="1441982"/>
            <a:ext cx="8921467" cy="3584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000" b="1" dirty="0"/>
              <a:t>1  Introduction to MATLAB</a:t>
            </a:r>
          </a:p>
          <a:p>
            <a:pPr>
              <a:lnSpc>
                <a:spcPct val="200000"/>
              </a:lnSpc>
            </a:pPr>
            <a:r>
              <a:rPr lang="en-US" sz="2000" b="1" dirty="0"/>
              <a:t>2  How to Download MATLAB</a:t>
            </a:r>
          </a:p>
          <a:p>
            <a:pPr>
              <a:lnSpc>
                <a:spcPct val="200000"/>
              </a:lnSpc>
            </a:pPr>
            <a:r>
              <a:rPr lang="en-US" sz="2000" b="1" dirty="0"/>
              <a:t>3  Basic Features</a:t>
            </a:r>
          </a:p>
          <a:p>
            <a:pPr>
              <a:lnSpc>
                <a:spcPct val="200000"/>
              </a:lnSpc>
            </a:pPr>
            <a:r>
              <a:rPr lang="en-US" sz="2000" b="1" dirty="0"/>
              <a:t>4  MATLAB Session </a:t>
            </a:r>
          </a:p>
          <a:p>
            <a:pPr>
              <a:lnSpc>
                <a:spcPct val="200000"/>
              </a:lnSpc>
            </a:pPr>
            <a:r>
              <a:rPr lang="en-US" sz="2000" b="1" dirty="0"/>
              <a:t>5  Getting Started with MATLAB operations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sz="2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F01BAF1-A4FC-C887-11E1-48DB2C80CF4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11">
            <a:extLst>
              <a:ext uri="{FF2B5EF4-FFF2-40B4-BE49-F238E27FC236}">
                <a16:creationId xmlns:a16="http://schemas.microsoft.com/office/drawing/2014/main" id="{34DBABD7-E056-CBE6-523F-13B7CF265A0A}"/>
              </a:ext>
            </a:extLst>
          </p:cNvPr>
          <p:cNvSpPr txBox="1"/>
          <p:nvPr/>
        </p:nvSpPr>
        <p:spPr>
          <a:xfrm>
            <a:off x="1528560" y="32689"/>
            <a:ext cx="37487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Lecture Objectives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670CCA6-0A5A-AD51-D805-479B1F824B34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50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5870"/>
    </mc:Choice>
    <mc:Fallback xmlns="">
      <p:transition spd="slow" advTm="16587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3E2451-A087-CB68-5F7F-AD79BEFB0065}"/>
              </a:ext>
            </a:extLst>
          </p:cNvPr>
          <p:cNvSpPr txBox="1"/>
          <p:nvPr/>
        </p:nvSpPr>
        <p:spPr>
          <a:xfrm>
            <a:off x="1778444" y="1297918"/>
            <a:ext cx="8143769" cy="4278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800" b="1" dirty="0"/>
              <a:t>1  Introduction to MATLAB</a:t>
            </a:r>
          </a:p>
          <a:p>
            <a:pPr>
              <a:lnSpc>
                <a:spcPct val="200000"/>
              </a:lnSpc>
            </a:pPr>
            <a:r>
              <a:rPr lang="en-US" sz="2800" b="1" dirty="0"/>
              <a:t>2  How to Download MATLAB</a:t>
            </a:r>
          </a:p>
          <a:p>
            <a:pPr>
              <a:lnSpc>
                <a:spcPct val="200000"/>
              </a:lnSpc>
            </a:pPr>
            <a:r>
              <a:rPr lang="en-US" sz="2800" b="1" dirty="0"/>
              <a:t>3  Basic Features</a:t>
            </a:r>
          </a:p>
          <a:p>
            <a:pPr>
              <a:lnSpc>
                <a:spcPct val="200000"/>
              </a:lnSpc>
            </a:pPr>
            <a:r>
              <a:rPr lang="en-US" sz="2800" b="1" dirty="0"/>
              <a:t>4  MATLAB Session </a:t>
            </a:r>
          </a:p>
          <a:p>
            <a:pPr>
              <a:lnSpc>
                <a:spcPct val="200000"/>
              </a:lnSpc>
            </a:pPr>
            <a:r>
              <a:rPr lang="en-US" sz="2800" b="1" dirty="0"/>
              <a:t>5  Getting Started with MATLAB operations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A4EF3A95-4700-9D72-782E-C4F53155A3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FC470122-0416-7737-AFAA-ABBEDBED3597}"/>
              </a:ext>
            </a:extLst>
          </p:cNvPr>
          <p:cNvSpPr txBox="1"/>
          <p:nvPr/>
        </p:nvSpPr>
        <p:spPr>
          <a:xfrm>
            <a:off x="1814857" y="32689"/>
            <a:ext cx="31761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Lecture Outline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893D99B-5EBE-BCEB-5B99-A686129BD93E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151"/>
    </mc:Choice>
    <mc:Fallback xmlns="">
      <p:transition spd="slow" advTm="13115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1809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1- Integration by parts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172AD0-4926-696F-0FB6-A8CA20D1B6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2186" y="1219789"/>
            <a:ext cx="6039443" cy="4410829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11ECF888-DD6F-E3D6-C80B-E30BEF4A588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A8DAE174-C21C-E2D9-F42B-24090E5DD1C7}"/>
              </a:ext>
            </a:extLst>
          </p:cNvPr>
          <p:cNvSpPr txBox="1"/>
          <p:nvPr/>
        </p:nvSpPr>
        <p:spPr>
          <a:xfrm>
            <a:off x="2099850" y="25569"/>
            <a:ext cx="51593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1- Introduction to MATLAB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DF12FA-A2C0-2AD3-3006-04078FFB2ED0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201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758"/>
    </mc:Choice>
    <mc:Fallback xmlns="">
      <p:transition spd="slow" advTm="126758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7FF3DE-BB0D-375F-A9D1-94D714D0CE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4162" y="1828385"/>
            <a:ext cx="10286900" cy="2495955"/>
          </a:xfrm>
          <a:prstGeom prst="rect">
            <a:avLst/>
          </a:prstGeom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66313649-60FF-A92C-DF7D-A31DA3C1E75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FE80F1B1-E3F2-5313-D25F-F65887F1C890}"/>
              </a:ext>
            </a:extLst>
          </p:cNvPr>
          <p:cNvSpPr txBox="1"/>
          <p:nvPr/>
        </p:nvSpPr>
        <p:spPr>
          <a:xfrm>
            <a:off x="2099850" y="25569"/>
            <a:ext cx="51593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1- Introduction to MATLAB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40F556E-C401-9B62-227E-1429A5427CB1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55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713"/>
    </mc:Choice>
    <mc:Fallback xmlns="">
      <p:transition spd="slow" advTm="150713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9392737-EFBB-DB74-04CA-00281E04EA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170" y="2323142"/>
            <a:ext cx="8384146" cy="1300766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3AD51AE3-8747-4507-ED71-2B7368172A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9F7EA7D2-443E-5190-DD66-CCA849157F89}"/>
              </a:ext>
            </a:extLst>
          </p:cNvPr>
          <p:cNvSpPr txBox="1"/>
          <p:nvPr/>
        </p:nvSpPr>
        <p:spPr>
          <a:xfrm>
            <a:off x="2099850" y="25569"/>
            <a:ext cx="51593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1- Introduction to MATLAB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C069E6F-7F42-6B5D-E21B-557E74D07D72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9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064"/>
    </mc:Choice>
    <mc:Fallback xmlns="">
      <p:transition spd="slow" advTm="125064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9392737-EFBB-DB74-04CA-00281E04EA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170" y="2323142"/>
            <a:ext cx="8384146" cy="1300766"/>
          </a:xfrm>
          <a:prstGeom prst="rect">
            <a:avLst/>
          </a:prstGeom>
        </p:spPr>
      </p:pic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325F2DF6-6FFC-AA6B-759E-EA372D5EE11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D8E60DB8-9012-609A-E073-9B639BCF28CD}"/>
              </a:ext>
            </a:extLst>
          </p:cNvPr>
          <p:cNvSpPr txBox="1"/>
          <p:nvPr/>
        </p:nvSpPr>
        <p:spPr>
          <a:xfrm>
            <a:off x="2099850" y="25569"/>
            <a:ext cx="51593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1- Introduction to MATLAB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A45EF79-9FC7-7BD4-6F11-C9DE045B8164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544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280"/>
    </mc:Choice>
    <mc:Fallback xmlns="">
      <p:transition spd="slow" advTm="6428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64139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** Revision – Fundamentals 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612AAA4-2E9E-638E-4EDB-50104A754818}"/>
              </a:ext>
            </a:extLst>
          </p:cNvPr>
          <p:cNvSpPr/>
          <p:nvPr/>
        </p:nvSpPr>
        <p:spPr>
          <a:xfrm>
            <a:off x="3545633" y="1624808"/>
            <a:ext cx="177281" cy="2972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8CF156-C2FE-13F4-B755-B95E0BCD37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37" y="2000250"/>
            <a:ext cx="10906125" cy="2857500"/>
          </a:xfrm>
          <a:prstGeom prst="rect">
            <a:avLst/>
          </a:prstGeom>
        </p:spPr>
      </p:pic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pic>
        <p:nvPicPr>
          <p:cNvPr id="19" name="Graphic 21">
            <a:extLst>
              <a:ext uri="{FF2B5EF4-FFF2-40B4-BE49-F238E27FC236}">
                <a16:creationId xmlns:a16="http://schemas.microsoft.com/office/drawing/2014/main" id="{D71AB8D2-4B69-1095-6A00-2E084AF3AB4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4705B558-FEBE-8C6C-3489-2D9CC4969144}"/>
              </a:ext>
            </a:extLst>
          </p:cNvPr>
          <p:cNvSpPr txBox="1"/>
          <p:nvPr/>
        </p:nvSpPr>
        <p:spPr>
          <a:xfrm>
            <a:off x="3010296" y="20626"/>
            <a:ext cx="30221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Why MATLAB 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EC37272-307D-8916-EBBD-A8C52237F829}"/>
              </a:ext>
            </a:extLst>
          </p:cNvPr>
          <p:cNvSpPr/>
          <p:nvPr/>
        </p:nvSpPr>
        <p:spPr>
          <a:xfrm>
            <a:off x="165932" y="712520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73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141"/>
    </mc:Choice>
    <mc:Fallback xmlns="">
      <p:transition spd="slow" advTm="15714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Example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F83DCCA6-55A3-BADF-7745-7EA014D62A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725" y="2209800"/>
            <a:ext cx="11258550" cy="2438400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24782649-5C1C-D704-9F69-2D439A535B7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14F9695C-C67C-252E-F57C-29E6C3700EF0}"/>
              </a:ext>
            </a:extLst>
          </p:cNvPr>
          <p:cNvSpPr txBox="1"/>
          <p:nvPr/>
        </p:nvSpPr>
        <p:spPr>
          <a:xfrm>
            <a:off x="3168445" y="25569"/>
            <a:ext cx="30221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Why MATLAB 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4DD9DF8-C2E9-A20F-910F-76B07E15F755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59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236"/>
    </mc:Choice>
    <mc:Fallback xmlns="">
      <p:transition spd="slow" advTm="144236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Example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2F0B62-A189-3468-E772-B9E52AABC00F}"/>
              </a:ext>
            </a:extLst>
          </p:cNvPr>
          <p:cNvSpPr txBox="1"/>
          <p:nvPr/>
        </p:nvSpPr>
        <p:spPr>
          <a:xfrm>
            <a:off x="2103607" y="2170888"/>
            <a:ext cx="74197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https://getintopc.com/softwares/maths/mathworks-matlab-r2021a-free-download-8853012/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896A666D-D496-6FDD-42A8-AC2473C2003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D94AA724-62D5-486B-FAAB-FBA665331E18}"/>
              </a:ext>
            </a:extLst>
          </p:cNvPr>
          <p:cNvSpPr txBox="1"/>
          <p:nvPr/>
        </p:nvSpPr>
        <p:spPr>
          <a:xfrm>
            <a:off x="2797959" y="25569"/>
            <a:ext cx="37631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Download MATLAB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8C5B97-94ED-ACEE-A070-6E7A88153656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823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426"/>
    </mc:Choice>
    <mc:Fallback xmlns="">
      <p:transition spd="slow" advTm="128426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4441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Integration with initial Conditions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110182" y="3094182"/>
            <a:ext cx="1551709" cy="75738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9E565DB-832A-0571-1335-1E5AACB258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327" y="1704264"/>
            <a:ext cx="11258550" cy="309562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508EB98A-EF6C-A6D1-B1D4-E3EE2C95CF1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F9DE4E9D-FFA0-3B76-A255-B39204BC4D57}"/>
              </a:ext>
            </a:extLst>
          </p:cNvPr>
          <p:cNvSpPr txBox="1"/>
          <p:nvPr/>
        </p:nvSpPr>
        <p:spPr>
          <a:xfrm>
            <a:off x="3011994" y="25569"/>
            <a:ext cx="33350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2- Basic Features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8BC6B96-08C7-E1CE-91FA-E79CE71B6979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640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551"/>
    </mc:Choice>
    <mc:Fallback xmlns="">
      <p:transition spd="slow" advTm="13855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 Example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12BF2E-8765-BD5F-6831-33B339404F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2" y="2638425"/>
            <a:ext cx="10734675" cy="158115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12CEFF2D-2CC5-3B8B-3861-759141F1DE3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4892CF48-D2B3-2AD3-A1C5-442692E18B52}"/>
              </a:ext>
            </a:extLst>
          </p:cNvPr>
          <p:cNvSpPr txBox="1"/>
          <p:nvPr/>
        </p:nvSpPr>
        <p:spPr>
          <a:xfrm>
            <a:off x="3011990" y="25569"/>
            <a:ext cx="33350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2- Basic Features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3A4718A-6919-B709-CDB1-444B9C0D1142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244"/>
    </mc:Choice>
    <mc:Fallback xmlns="">
      <p:transition spd="slow" advTm="61244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 Example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FEA97E-3E57-A1D9-3B49-CFD83D694E79}"/>
              </a:ext>
            </a:extLst>
          </p:cNvPr>
          <p:cNvSpPr txBox="1"/>
          <p:nvPr/>
        </p:nvSpPr>
        <p:spPr>
          <a:xfrm>
            <a:off x="1503768" y="1513340"/>
            <a:ext cx="7729341" cy="40420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goal of this minimum session (also called starting and exiting sessions) is to learn the first steps: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➢How to log on 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➢Recall MATLAB 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➢ Do a few simple calculations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➢How to quit MATLAB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2CD9DDA-E7BA-4216-49A7-307EDEF5492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58B3C187-2B81-382B-9C92-A0AA39ED7D25}"/>
              </a:ext>
            </a:extLst>
          </p:cNvPr>
          <p:cNvSpPr txBox="1"/>
          <p:nvPr/>
        </p:nvSpPr>
        <p:spPr>
          <a:xfrm>
            <a:off x="2816299" y="25569"/>
            <a:ext cx="37264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3- MATLAB Session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BECF704-691E-6623-AC98-495C9D2CDECA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83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732"/>
    </mc:Choice>
    <mc:Fallback xmlns="">
      <p:transition spd="slow" advTm="141732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663BEB-EF4B-1F65-99FA-9DA0F486A0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6202" y="1097281"/>
            <a:ext cx="7826349" cy="4668688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0F0469B-D2C0-3ED0-213D-315CA55A6BC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112A2F79-5031-D785-504A-1E3AB4CC22C1}"/>
              </a:ext>
            </a:extLst>
          </p:cNvPr>
          <p:cNvSpPr txBox="1"/>
          <p:nvPr/>
        </p:nvSpPr>
        <p:spPr>
          <a:xfrm>
            <a:off x="2917608" y="25569"/>
            <a:ext cx="35238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MATLAB Interface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803C15-5A3B-CDA2-63FE-D71A49903F53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075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2818"/>
    </mc:Choice>
    <mc:Fallback xmlns="">
      <p:transition spd="slow" advTm="182818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3ABC38-1905-48BA-C99C-8736687DBA83}"/>
              </a:ext>
            </a:extLst>
          </p:cNvPr>
          <p:cNvSpPr txBox="1"/>
          <p:nvPr/>
        </p:nvSpPr>
        <p:spPr>
          <a:xfrm>
            <a:off x="1384500" y="1397324"/>
            <a:ext cx="8323704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logging into your account, you can enter MATLAB by double-clicking on the MATLAB shortcut icon (MATLAB R2015a) on your Windows desktop. 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you start MATLAB, a special window called the MATLAB desktop appears. </a:t>
            </a:r>
          </a:p>
          <a:p>
            <a:pPr algn="just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desktop is a window that contains other windows.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15</a:t>
            </a:fld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06093BED-7F3E-51AB-1574-708274F134F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8E3E9528-75DC-D685-001D-5AED5A6BCE48}"/>
              </a:ext>
            </a:extLst>
          </p:cNvPr>
          <p:cNvSpPr txBox="1"/>
          <p:nvPr/>
        </p:nvSpPr>
        <p:spPr>
          <a:xfrm>
            <a:off x="2499802" y="25569"/>
            <a:ext cx="43594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MATLAB Environment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C86F185-43D6-6E50-9026-848B490999D8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967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848"/>
    </mc:Choice>
    <mc:Fallback xmlns="">
      <p:transition spd="slow" advTm="137848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7040FE-5A9F-B720-A461-C749692E4737}"/>
              </a:ext>
            </a:extLst>
          </p:cNvPr>
          <p:cNvSpPr txBox="1"/>
          <p:nvPr/>
        </p:nvSpPr>
        <p:spPr>
          <a:xfrm>
            <a:off x="1680999" y="1367097"/>
            <a:ext cx="8961061" cy="4368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❖ The major tools within or accessible from the desktop are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❑ The Command Window 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❑ The Command History 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❑ The Workspace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❑ The Current Directory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❑ The Help Browser 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❑ The Start button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16</a:t>
            </a:fld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80C28943-3469-0708-1560-C9B190B712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8D89CDA2-23E9-3F65-4B0F-E66A8E4FFF99}"/>
              </a:ext>
            </a:extLst>
          </p:cNvPr>
          <p:cNvSpPr txBox="1"/>
          <p:nvPr/>
        </p:nvSpPr>
        <p:spPr>
          <a:xfrm>
            <a:off x="2499802" y="25569"/>
            <a:ext cx="43594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MATLAB Environment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3EEE915-5936-DC31-0F5B-E97A02172656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8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1062"/>
    </mc:Choice>
    <mc:Fallback xmlns="">
      <p:transition spd="slow" advTm="221062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195781" y="543490"/>
            <a:ext cx="91155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Examples for different Methods of Integration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5342F0-665B-BD18-2F0E-34D0AA6A3D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9623" y="1843815"/>
            <a:ext cx="8505825" cy="189547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7798B42-6293-194D-7957-59A9F93FFA9E}"/>
              </a:ext>
            </a:extLst>
          </p:cNvPr>
          <p:cNvSpPr txBox="1"/>
          <p:nvPr/>
        </p:nvSpPr>
        <p:spPr>
          <a:xfrm>
            <a:off x="1877438" y="4331729"/>
            <a:ext cx="62451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b="1" dirty="0">
                <a:solidFill>
                  <a:srgbClr val="FF0000"/>
                </a:solidFill>
              </a:rPr>
              <a:t>Hint: Use MATLAB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17</a:t>
            </a:fld>
            <a:endParaRPr lang="en-US"/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5BD0D658-5D00-6AE2-6C71-3A021F52856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0FA844D7-3258-EE68-93C9-AD8F6F8C0014}"/>
              </a:ext>
            </a:extLst>
          </p:cNvPr>
          <p:cNvSpPr txBox="1"/>
          <p:nvPr/>
        </p:nvSpPr>
        <p:spPr>
          <a:xfrm>
            <a:off x="2132368" y="25569"/>
            <a:ext cx="5094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Extra Practice – Example 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53C70B5-51A7-7C5E-D61C-B8A66535CAE5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536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942"/>
    </mc:Choice>
    <mc:Fallback xmlns="">
      <p:transition spd="slow" advTm="122942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E7D5EC-2A26-A519-1A39-D81EE1E2F6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7402" y="1519805"/>
            <a:ext cx="4665460" cy="2799276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18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F36E01AA-A202-9A91-3C06-BE83770EEF8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81D4B937-B659-697B-BF11-462442E8FEEA}"/>
              </a:ext>
            </a:extLst>
          </p:cNvPr>
          <p:cNvSpPr txBox="1"/>
          <p:nvPr/>
        </p:nvSpPr>
        <p:spPr>
          <a:xfrm>
            <a:off x="1306022" y="25569"/>
            <a:ext cx="67470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Extra Practice – Example 1 Solution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6B72209-2127-B834-5E8F-9D920C037B7D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283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660"/>
    </mc:Choice>
    <mc:Fallback xmlns="">
      <p:transition spd="slow" advTm="13366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EAB8673-A271-5BE6-3F79-A82F35EFEB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5917" y="1197120"/>
            <a:ext cx="6851934" cy="451542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19</a:t>
            </a:fld>
            <a:endParaRPr lang="en-US"/>
          </a:p>
        </p:txBody>
      </p:sp>
      <p:pic>
        <p:nvPicPr>
          <p:cNvPr id="18" name="Graphic 21">
            <a:extLst>
              <a:ext uri="{FF2B5EF4-FFF2-40B4-BE49-F238E27FC236}">
                <a16:creationId xmlns:a16="http://schemas.microsoft.com/office/drawing/2014/main" id="{951B12F7-86B9-475B-7658-DAA27F5CCE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70D9838D-50B4-3697-363F-D74200B27D48}"/>
              </a:ext>
            </a:extLst>
          </p:cNvPr>
          <p:cNvSpPr txBox="1"/>
          <p:nvPr/>
        </p:nvSpPr>
        <p:spPr>
          <a:xfrm>
            <a:off x="3599215" y="25569"/>
            <a:ext cx="21606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Operators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FB6B16-8917-E14D-0730-C7BFAC48B510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59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680"/>
    </mc:Choice>
    <mc:Fallback xmlns="">
      <p:transition spd="slow" advTm="17868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BCF1E6-C581-F43D-4368-CA82371E19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7633" y="1704264"/>
            <a:ext cx="8169348" cy="2430991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20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DD78B5CC-0B1F-F5F7-D0D9-3EB10205CFD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TextBox 11">
            <a:extLst>
              <a:ext uri="{FF2B5EF4-FFF2-40B4-BE49-F238E27FC236}">
                <a16:creationId xmlns:a16="http://schemas.microsoft.com/office/drawing/2014/main" id="{3A8377D0-7F4C-3116-3CD3-901612EAED0D}"/>
              </a:ext>
            </a:extLst>
          </p:cNvPr>
          <p:cNvSpPr txBox="1"/>
          <p:nvPr/>
        </p:nvSpPr>
        <p:spPr>
          <a:xfrm>
            <a:off x="2990300" y="25569"/>
            <a:ext cx="33784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Quitting MATLAB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2A094C0-4225-9A6B-0203-50E0B0BEB0EB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48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865"/>
    </mc:Choice>
    <mc:Fallback xmlns="">
      <p:transition spd="slow" advTm="88865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512E50-2D81-2E2A-9181-6007E8EC55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0344" y="1934494"/>
            <a:ext cx="8558002" cy="2171888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21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631282DE-DDEA-64CF-A339-4491E2BEE9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TextBox 11">
            <a:extLst>
              <a:ext uri="{FF2B5EF4-FFF2-40B4-BE49-F238E27FC236}">
                <a16:creationId xmlns:a16="http://schemas.microsoft.com/office/drawing/2014/main" id="{B993A437-7270-E94D-7B30-3B11E696BD04}"/>
              </a:ext>
            </a:extLst>
          </p:cNvPr>
          <p:cNvSpPr txBox="1"/>
          <p:nvPr/>
        </p:nvSpPr>
        <p:spPr>
          <a:xfrm>
            <a:off x="2066523" y="25569"/>
            <a:ext cx="52260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Creating MATLAB Variables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E7033E6-6405-8041-E754-5F2B3FDA5925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59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507"/>
    </mc:Choice>
    <mc:Fallback xmlns="">
      <p:transition spd="slow" advTm="73507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B8F484-0D02-53EE-838F-5F785DF866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654" y="1939161"/>
            <a:ext cx="8664691" cy="2979678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22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63C61ED5-7CA4-9732-8679-5E5D7843B55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AFEEEE6F-E34D-2CB6-0CE8-8A805795FF13}"/>
              </a:ext>
            </a:extLst>
          </p:cNvPr>
          <p:cNvSpPr txBox="1"/>
          <p:nvPr/>
        </p:nvSpPr>
        <p:spPr>
          <a:xfrm>
            <a:off x="2740650" y="25569"/>
            <a:ext cx="38777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Expression Example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4D59687-19CB-284E-91A0-BFEFCA5B02C4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232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410"/>
    </mc:Choice>
    <mc:Fallback xmlns="">
      <p:transition spd="slow" advTm="6541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F808AC-35B6-B47E-96B8-3BB2D9DB52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2322" y="1907394"/>
            <a:ext cx="8672312" cy="201947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23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4D4063BC-9AA9-F777-EF66-C6A4E3CF3BA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TextBox 11">
            <a:extLst>
              <a:ext uri="{FF2B5EF4-FFF2-40B4-BE49-F238E27FC236}">
                <a16:creationId xmlns:a16="http://schemas.microsoft.com/office/drawing/2014/main" id="{B63F8DC0-FB90-9DB3-C944-74164C311BBB}"/>
              </a:ext>
            </a:extLst>
          </p:cNvPr>
          <p:cNvSpPr txBox="1"/>
          <p:nvPr/>
        </p:nvSpPr>
        <p:spPr>
          <a:xfrm>
            <a:off x="2591829" y="25569"/>
            <a:ext cx="41754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Overwriting variables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3B704C8-5E31-2141-CBE7-2554A1982766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3454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963"/>
    </mc:Choice>
    <mc:Fallback xmlns="">
      <p:transition spd="slow" advTm="71963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A92F19-9D34-23B1-7233-A500DFDBB8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2781" y="1550745"/>
            <a:ext cx="6782388" cy="346740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24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1DEBC927-B2A8-D759-67B3-C97B70CE3A2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BC02F2A9-7044-B6C4-F688-30F8E4D8E134}"/>
              </a:ext>
            </a:extLst>
          </p:cNvPr>
          <p:cNvSpPr txBox="1"/>
          <p:nvPr/>
        </p:nvSpPr>
        <p:spPr>
          <a:xfrm>
            <a:off x="2633508" y="25569"/>
            <a:ext cx="4092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Overwriting Example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E8E66F-C0B3-B513-FA66-44B1FBF1094F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938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235"/>
    </mc:Choice>
    <mc:Fallback xmlns="">
      <p:transition spd="slow" advTm="157235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2310CA-F0B6-1104-5B0E-AE423E1C15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1204" y="2044566"/>
            <a:ext cx="8794242" cy="1882303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25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E58730CC-DAD8-D2E1-3227-0C5767BFD9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TextBox 11">
            <a:extLst>
              <a:ext uri="{FF2B5EF4-FFF2-40B4-BE49-F238E27FC236}">
                <a16:creationId xmlns:a16="http://schemas.microsoft.com/office/drawing/2014/main" id="{54F66375-21C6-EC9E-73E9-930B9307DCA4}"/>
              </a:ext>
            </a:extLst>
          </p:cNvPr>
          <p:cNvSpPr txBox="1"/>
          <p:nvPr/>
        </p:nvSpPr>
        <p:spPr>
          <a:xfrm>
            <a:off x="3112479" y="25569"/>
            <a:ext cx="31341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Error Massages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8749D3B-A286-05EC-CCED-B20E48EF187C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096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594"/>
    </mc:Choice>
    <mc:Fallback xmlns="">
      <p:transition spd="slow" advTm="34594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49D550-2E0A-75D2-3ED0-995DFA45EF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7862" y="1811616"/>
            <a:ext cx="5730737" cy="317781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26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554517CB-395A-8C2B-B5CB-A24C2D5844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625876BD-1330-FBB0-074F-798BCD56C9C4}"/>
              </a:ext>
            </a:extLst>
          </p:cNvPr>
          <p:cNvSpPr txBox="1"/>
          <p:nvPr/>
        </p:nvSpPr>
        <p:spPr>
          <a:xfrm>
            <a:off x="2303128" y="25569"/>
            <a:ext cx="47528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Error Messages Example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9CA71DF-B679-866E-8764-4B62617D69FE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1834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317"/>
    </mc:Choice>
    <mc:Fallback xmlns="">
      <p:transition spd="slow" advTm="89317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87FA01-9036-CA85-C03B-27986B4C43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7562" y="1883256"/>
            <a:ext cx="10058355" cy="2630378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27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40F5E5CB-C4C8-819A-1F48-34A1215D6B8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TextBox 11">
            <a:extLst>
              <a:ext uri="{FF2B5EF4-FFF2-40B4-BE49-F238E27FC236}">
                <a16:creationId xmlns:a16="http://schemas.microsoft.com/office/drawing/2014/main" id="{A34EDD4C-05B3-1A0A-0445-A741BF493BA4}"/>
              </a:ext>
            </a:extLst>
          </p:cNvPr>
          <p:cNvSpPr txBox="1"/>
          <p:nvPr/>
        </p:nvSpPr>
        <p:spPr>
          <a:xfrm>
            <a:off x="2851801" y="25569"/>
            <a:ext cx="36554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Making Correction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4B80239-089F-7850-417F-3001C8FFA31E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394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646"/>
    </mc:Choice>
    <mc:Fallback xmlns="">
      <p:transition spd="slow" advTm="38646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6DB037-3F56-82B1-07A9-F4B61CD28D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005" y="1668820"/>
            <a:ext cx="7856901" cy="3513124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28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F4AE95F7-1D6F-0EF4-831C-631D2840EB6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5263BE9A-CD0A-FDAB-E944-7ACA5676A943}"/>
              </a:ext>
            </a:extLst>
          </p:cNvPr>
          <p:cNvSpPr txBox="1"/>
          <p:nvPr/>
        </p:nvSpPr>
        <p:spPr>
          <a:xfrm>
            <a:off x="2132370" y="25569"/>
            <a:ext cx="5094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Extra Practice – Example 2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0939F5-0A29-886C-BC76-A4CA622488BC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508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959"/>
    </mc:Choice>
    <mc:Fallback xmlns="">
      <p:transition spd="slow" advTm="72959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C39430-7150-CA34-02AD-C37AC5E51F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431" y="2485845"/>
            <a:ext cx="10217325" cy="1872146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29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5199FE71-1044-9D0E-F5A5-E995DA84261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18132" y="327800"/>
            <a:ext cx="2305141" cy="1076343"/>
          </a:xfrm>
          <a:prstGeom prst="rect">
            <a:avLst/>
          </a:prstGeom>
        </p:spPr>
      </p:pic>
      <p:sp>
        <p:nvSpPr>
          <p:cNvPr id="5" name="TextBox 11">
            <a:extLst>
              <a:ext uri="{FF2B5EF4-FFF2-40B4-BE49-F238E27FC236}">
                <a16:creationId xmlns:a16="http://schemas.microsoft.com/office/drawing/2014/main" id="{0DCF1CE2-8C3A-74FF-B311-301EEC90A6F3}"/>
              </a:ext>
            </a:extLst>
          </p:cNvPr>
          <p:cNvSpPr txBox="1"/>
          <p:nvPr/>
        </p:nvSpPr>
        <p:spPr>
          <a:xfrm>
            <a:off x="654674" y="171198"/>
            <a:ext cx="94471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200" dirty="0">
                <a:solidFill>
                  <a:srgbClr val="00B0F0"/>
                </a:solidFill>
              </a:rPr>
              <a:t>Controlling the hierarchy of operations or precedence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4F164D8-829B-BE39-A6D7-561D5848A997}"/>
              </a:ext>
            </a:extLst>
          </p:cNvPr>
          <p:cNvSpPr/>
          <p:nvPr/>
        </p:nvSpPr>
        <p:spPr>
          <a:xfrm>
            <a:off x="215224" y="865971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36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216"/>
    </mc:Choice>
    <mc:Fallback xmlns="">
      <p:transition spd="slow" advTm="62216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AC76B7-C4B1-7B6F-CBB5-F5A4DC5A1E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8546" y="1486499"/>
            <a:ext cx="5174428" cy="3817951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30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13742F8C-4024-57F3-66CA-ED5A426D763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B3D03CA-C025-387F-5776-FFBA0BF2D827}"/>
              </a:ext>
            </a:extLst>
          </p:cNvPr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C5A9135-25C7-5BE0-0D3C-56CC9A13318D}"/>
              </a:ext>
            </a:extLst>
          </p:cNvPr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TextBox 11">
            <a:extLst>
              <a:ext uri="{FF2B5EF4-FFF2-40B4-BE49-F238E27FC236}">
                <a16:creationId xmlns:a16="http://schemas.microsoft.com/office/drawing/2014/main" id="{3DAEE591-812C-5AC0-0737-07B6B2055289}"/>
              </a:ext>
            </a:extLst>
          </p:cNvPr>
          <p:cNvSpPr txBox="1"/>
          <p:nvPr/>
        </p:nvSpPr>
        <p:spPr>
          <a:xfrm>
            <a:off x="654674" y="171198"/>
            <a:ext cx="94471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200" dirty="0">
                <a:solidFill>
                  <a:srgbClr val="00B0F0"/>
                </a:solidFill>
              </a:rPr>
              <a:t>Example of Controlling the hierarchy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B1D8F31-34AD-A7DA-6885-E931BF1CE486}"/>
              </a:ext>
            </a:extLst>
          </p:cNvPr>
          <p:cNvSpPr/>
          <p:nvPr/>
        </p:nvSpPr>
        <p:spPr>
          <a:xfrm>
            <a:off x="215224" y="865971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1326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080"/>
    </mc:Choice>
    <mc:Fallback xmlns="">
      <p:transition spd="slow" advTm="6408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506ADD-2CD0-799A-CA07-F5D12C2F0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611" y="1704264"/>
            <a:ext cx="9529106" cy="313680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31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85B7BBF0-0918-13E5-2266-6E967335DD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7A39924-0800-0F16-09D0-1DEEC3B24D4D}"/>
              </a:ext>
            </a:extLst>
          </p:cNvPr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E21E66-7214-1113-5E07-F9A71458A148}"/>
              </a:ext>
            </a:extLst>
          </p:cNvPr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1">
            <a:extLst>
              <a:ext uri="{FF2B5EF4-FFF2-40B4-BE49-F238E27FC236}">
                <a16:creationId xmlns:a16="http://schemas.microsoft.com/office/drawing/2014/main" id="{CD03E825-3D74-0DAA-BE61-64F05C1F1187}"/>
              </a:ext>
            </a:extLst>
          </p:cNvPr>
          <p:cNvSpPr txBox="1"/>
          <p:nvPr/>
        </p:nvSpPr>
        <p:spPr>
          <a:xfrm>
            <a:off x="2336009" y="193612"/>
            <a:ext cx="94471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200" dirty="0">
                <a:solidFill>
                  <a:srgbClr val="00B0F0"/>
                </a:solidFill>
              </a:rPr>
              <a:t>MATLAB Rules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E3A91F9-2CFF-5BA8-43A1-5518C0B3A184}"/>
              </a:ext>
            </a:extLst>
          </p:cNvPr>
          <p:cNvSpPr/>
          <p:nvPr/>
        </p:nvSpPr>
        <p:spPr>
          <a:xfrm>
            <a:off x="215224" y="865971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3677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991"/>
    </mc:Choice>
    <mc:Fallback xmlns="">
      <p:transition spd="slow" advTm="57991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B948C9-F629-06EB-322B-B37F58D8EF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7861" y="2922418"/>
            <a:ext cx="2647981" cy="130911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135FA86-E017-98BF-EF71-0F347BF74B5B}"/>
              </a:ext>
            </a:extLst>
          </p:cNvPr>
          <p:cNvSpPr txBox="1"/>
          <p:nvPr/>
        </p:nvSpPr>
        <p:spPr>
          <a:xfrm>
            <a:off x="1840958" y="1872732"/>
            <a:ext cx="72349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2800" b="1" dirty="0">
                <a:solidFill>
                  <a:srgbClr val="FF0000"/>
                </a:solidFill>
              </a:rPr>
              <a:t>Solve the following expression on MATLAB: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32</a:t>
            </a:fld>
            <a:endParaRPr lang="en-US"/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484CF3AC-50D8-A96A-4ACC-B9AC7F4537B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0522C445-9DD2-F779-5F19-66E92D93B5BD}"/>
              </a:ext>
            </a:extLst>
          </p:cNvPr>
          <p:cNvSpPr txBox="1"/>
          <p:nvPr/>
        </p:nvSpPr>
        <p:spPr>
          <a:xfrm>
            <a:off x="2132370" y="25569"/>
            <a:ext cx="5094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Extra Practice – Example 3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2DE67E-ADF3-1074-B561-BCA053034EEB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25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116"/>
    </mc:Choice>
    <mc:Fallback xmlns="">
      <p:transition spd="slow" advTm="93116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2B27C9-CDDB-CFFA-5C1F-C41E820F7C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1266" y="1807284"/>
            <a:ext cx="6386113" cy="2027096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33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F003F456-793B-C9DA-FBA0-10C856595F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TextBox 11">
            <a:extLst>
              <a:ext uri="{FF2B5EF4-FFF2-40B4-BE49-F238E27FC236}">
                <a16:creationId xmlns:a16="http://schemas.microsoft.com/office/drawing/2014/main" id="{F187A159-F2DB-EEE3-15E3-F221F88639F9}"/>
              </a:ext>
            </a:extLst>
          </p:cNvPr>
          <p:cNvSpPr txBox="1"/>
          <p:nvPr/>
        </p:nvSpPr>
        <p:spPr>
          <a:xfrm>
            <a:off x="1306024" y="25569"/>
            <a:ext cx="67470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dirty="0">
                <a:solidFill>
                  <a:srgbClr val="00B0F0"/>
                </a:solidFill>
              </a:rPr>
              <a:t>Extra Practice – Example 3 Solution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F4B73D8-8DF8-1B4E-B969-7C7F4DE6940E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9508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679"/>
    </mc:Choice>
    <mc:Fallback xmlns="">
      <p:transition spd="slow" advTm="70679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34EC2B-AE94-7FD9-D509-2D31896C0E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300" y="2167645"/>
            <a:ext cx="10345363" cy="2628091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34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EE4B5994-B7F8-1A56-617B-14FF178A6F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7A42B69F-D538-7041-D4E7-DB5FE4B69786}"/>
              </a:ext>
            </a:extLst>
          </p:cNvPr>
          <p:cNvSpPr txBox="1"/>
          <p:nvPr/>
        </p:nvSpPr>
        <p:spPr>
          <a:xfrm>
            <a:off x="61296" y="245381"/>
            <a:ext cx="11901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Controlling the appearance of floating point number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1B3CA3-42F4-9AEC-ECA8-8701DDCBDC3C}"/>
              </a:ext>
            </a:extLst>
          </p:cNvPr>
          <p:cNvSpPr/>
          <p:nvPr/>
        </p:nvSpPr>
        <p:spPr>
          <a:xfrm>
            <a:off x="155351" y="1065806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105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646"/>
    </mc:Choice>
    <mc:Fallback xmlns="">
      <p:transition spd="slow" advTm="33646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B295546-DDC7-00AF-76A8-378BF39BA6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3142" y="2111676"/>
            <a:ext cx="8176969" cy="3109229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35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2232F879-BAF1-3307-3796-A3C24014C0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65232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7EAFDC7-56A0-9112-2EFF-451F29FA0177}"/>
              </a:ext>
            </a:extLst>
          </p:cNvPr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5" name="TextBox 11">
            <a:extLst>
              <a:ext uri="{FF2B5EF4-FFF2-40B4-BE49-F238E27FC236}">
                <a16:creationId xmlns:a16="http://schemas.microsoft.com/office/drawing/2014/main" id="{5BC69A62-A547-E7E4-B3F9-0A920A95C1D2}"/>
              </a:ext>
            </a:extLst>
          </p:cNvPr>
          <p:cNvSpPr txBox="1"/>
          <p:nvPr/>
        </p:nvSpPr>
        <p:spPr>
          <a:xfrm>
            <a:off x="1578430" y="17099"/>
            <a:ext cx="77397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Example of Controlling the appearance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71352B3-85D9-71A6-39F9-701ABA0BAF1C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099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324"/>
    </mc:Choice>
    <mc:Fallback xmlns="">
      <p:transition spd="slow" advTm="53324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B29400-32BF-B2EE-FDDF-FA04BC333D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668" y="2036052"/>
            <a:ext cx="10333400" cy="1798328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36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2F1BE421-0CF8-C567-8F40-1C45549F4F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TextBox 11">
            <a:extLst>
              <a:ext uri="{FF2B5EF4-FFF2-40B4-BE49-F238E27FC236}">
                <a16:creationId xmlns:a16="http://schemas.microsoft.com/office/drawing/2014/main" id="{DA873F2A-F6BD-3C90-4A43-7F13206C6744}"/>
              </a:ext>
            </a:extLst>
          </p:cNvPr>
          <p:cNvSpPr txBox="1"/>
          <p:nvPr/>
        </p:nvSpPr>
        <p:spPr>
          <a:xfrm>
            <a:off x="1578430" y="17099"/>
            <a:ext cx="77397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Entering multiple statements per line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7B75A75-101E-D324-E029-21FA6070CCF5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305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767"/>
    </mc:Choice>
    <mc:Fallback xmlns="">
      <p:transition spd="slow" advTm="28767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4115DC-9FA6-B1D9-A160-B32122F371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3840" y="1823261"/>
            <a:ext cx="8195615" cy="266119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37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CBABD56A-83D0-BDA0-A089-0468484FCC7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5AB373C0-A36B-3879-87D8-C52A74FAD72C}"/>
              </a:ext>
            </a:extLst>
          </p:cNvPr>
          <p:cNvSpPr txBox="1"/>
          <p:nvPr/>
        </p:nvSpPr>
        <p:spPr>
          <a:xfrm>
            <a:off x="533400" y="17099"/>
            <a:ext cx="93256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rgbClr val="00B0F0"/>
                </a:solidFill>
              </a:rPr>
              <a:t>Example of entering multiple statements per line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A04B945-A18A-B622-E810-77C9D85A89CC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2974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231"/>
    </mc:Choice>
    <mc:Fallback xmlns="">
      <p:transition spd="slow" advTm="58231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155F0A-4508-1924-BEB5-0A4C488912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2418" y="2002583"/>
            <a:ext cx="8936954" cy="297205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38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F21DA6E3-9DEE-3B02-4098-4A6C7505822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TextBox 11">
            <a:extLst>
              <a:ext uri="{FF2B5EF4-FFF2-40B4-BE49-F238E27FC236}">
                <a16:creationId xmlns:a16="http://schemas.microsoft.com/office/drawing/2014/main" id="{004978A8-A7DA-D796-0CC1-B015F86B2DED}"/>
              </a:ext>
            </a:extLst>
          </p:cNvPr>
          <p:cNvSpPr txBox="1"/>
          <p:nvPr/>
        </p:nvSpPr>
        <p:spPr>
          <a:xfrm>
            <a:off x="1578430" y="17099"/>
            <a:ext cx="77397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rgbClr val="00B0F0"/>
                </a:solidFill>
              </a:rPr>
              <a:t>Entering multiple statements per line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B58EF55-8040-EFDE-7AF7-3E5032A4E14C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33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125"/>
    </mc:Choice>
    <mc:Fallback xmlns="">
      <p:transition spd="slow" advTm="75125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34059A-39BE-BD5A-B5A2-3C28081C8A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3912" y="1190831"/>
            <a:ext cx="6662894" cy="4525514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39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65B88059-7686-832A-CB8F-EC930D3DA4D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3D7B82C4-5A66-3604-F5E0-1FEB6FD871C2}"/>
              </a:ext>
            </a:extLst>
          </p:cNvPr>
          <p:cNvSpPr txBox="1"/>
          <p:nvPr/>
        </p:nvSpPr>
        <p:spPr>
          <a:xfrm>
            <a:off x="1578430" y="17099"/>
            <a:ext cx="77397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MATLAB Help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8EE952-6810-099D-3DFC-3DA46BAD0E45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23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001"/>
    </mc:Choice>
    <mc:Fallback xmlns="">
      <p:transition spd="slow" advTm="29001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65DAE7-1477-1B78-CFC8-F0AD33357A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1699" y="1304388"/>
            <a:ext cx="6540351" cy="4494611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40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74DAF0C7-1684-07CE-CB4F-04C758047C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TextBox 11">
            <a:extLst>
              <a:ext uri="{FF2B5EF4-FFF2-40B4-BE49-F238E27FC236}">
                <a16:creationId xmlns:a16="http://schemas.microsoft.com/office/drawing/2014/main" id="{3B356E93-8F05-BFB5-DEB9-EAB889493B38}"/>
              </a:ext>
            </a:extLst>
          </p:cNvPr>
          <p:cNvSpPr txBox="1"/>
          <p:nvPr/>
        </p:nvSpPr>
        <p:spPr>
          <a:xfrm>
            <a:off x="1578430" y="17099"/>
            <a:ext cx="77397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MATLAB Help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1DA8F2-E1D9-E05F-4C26-E08B265962AA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79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313"/>
    </mc:Choice>
    <mc:Fallback xmlns="">
      <p:transition spd="slow" advTm="34313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FC2262A-F93C-CDD8-57C9-72F60BFAFE50}"/>
              </a:ext>
            </a:extLst>
          </p:cNvPr>
          <p:cNvSpPr txBox="1"/>
          <p:nvPr/>
        </p:nvSpPr>
        <p:spPr>
          <a:xfrm>
            <a:off x="1960123" y="1132059"/>
            <a:ext cx="7329791" cy="45441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300000"/>
              </a:lnSpc>
            </a:pPr>
            <a:r>
              <a:rPr lang="en-US" sz="2000" b="1" dirty="0"/>
              <a:t>1  Introduction to MATLAB</a:t>
            </a:r>
          </a:p>
          <a:p>
            <a:pPr>
              <a:lnSpc>
                <a:spcPct val="300000"/>
              </a:lnSpc>
            </a:pPr>
            <a:r>
              <a:rPr lang="en-US" sz="2000" b="1" dirty="0"/>
              <a:t>2  How to Download MATLAB</a:t>
            </a:r>
          </a:p>
          <a:p>
            <a:pPr>
              <a:lnSpc>
                <a:spcPct val="300000"/>
              </a:lnSpc>
            </a:pPr>
            <a:r>
              <a:rPr lang="en-US" sz="2000" b="1" dirty="0"/>
              <a:t>3  Basic Features</a:t>
            </a:r>
          </a:p>
          <a:p>
            <a:pPr>
              <a:lnSpc>
                <a:spcPct val="300000"/>
              </a:lnSpc>
            </a:pPr>
            <a:r>
              <a:rPr lang="en-US" sz="2000" b="1" dirty="0"/>
              <a:t>4  MATLAB Session </a:t>
            </a:r>
          </a:p>
          <a:p>
            <a:pPr>
              <a:lnSpc>
                <a:spcPct val="300000"/>
              </a:lnSpc>
            </a:pPr>
            <a:r>
              <a:rPr lang="en-US" sz="2000" b="1" dirty="0"/>
              <a:t>5  Getting Started with MATLAB Operations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41</a:t>
            </a:fld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78DAE2C2-F23E-35B3-F223-F1AED0F832B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3CB2D590-9925-8688-19BF-39568749D9DD}"/>
              </a:ext>
            </a:extLst>
          </p:cNvPr>
          <p:cNvSpPr txBox="1"/>
          <p:nvPr/>
        </p:nvSpPr>
        <p:spPr>
          <a:xfrm>
            <a:off x="1578430" y="17099"/>
            <a:ext cx="77397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Lecture Summary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396BB39-1C7D-B5F6-9CB9-83E2EA8D2DC1}"/>
              </a:ext>
            </a:extLst>
          </p:cNvPr>
          <p:cNvSpPr/>
          <p:nvPr/>
        </p:nvSpPr>
        <p:spPr>
          <a:xfrm>
            <a:off x="324081" y="717463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549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503"/>
    </mc:Choice>
    <mc:Fallback xmlns="">
      <p:transition spd="slow" advTm="123503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2882</TotalTime>
  <Words>603</Words>
  <Application>Microsoft Office PowerPoint</Application>
  <PresentationFormat>Widescreen</PresentationFormat>
  <Paragraphs>254</Paragraphs>
  <Slides>42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0" baseType="lpstr">
      <vt:lpstr>Alexandria</vt:lpstr>
      <vt:lpstr>Arial</vt:lpstr>
      <vt:lpstr>Calibri</vt:lpstr>
      <vt:lpstr>Calibri Light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167</cp:revision>
  <dcterms:created xsi:type="dcterms:W3CDTF">2021-08-03T13:03:26Z</dcterms:created>
  <dcterms:modified xsi:type="dcterms:W3CDTF">2026-01-26T07:34:50Z</dcterms:modified>
</cp:coreProperties>
</file>