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536" r:id="rId8"/>
    <p:sldId id="313" r:id="rId9"/>
    <p:sldId id="415" r:id="rId10"/>
    <p:sldId id="276" r:id="rId11"/>
    <p:sldId id="256" r:id="rId12"/>
    <p:sldId id="496" r:id="rId13"/>
    <p:sldId id="497" r:id="rId14"/>
    <p:sldId id="526"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8" r:id="rId39"/>
    <p:sldId id="529" r:id="rId40"/>
    <p:sldId id="530" r:id="rId41"/>
    <p:sldId id="531" r:id="rId42"/>
    <p:sldId id="532" r:id="rId43"/>
    <p:sldId id="533" r:id="rId44"/>
    <p:sldId id="537" r:id="rId45"/>
    <p:sldId id="53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6"/>
            <p14:sldId id="313"/>
            <p14:sldId id="415"/>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p:scale>
          <a:sx n="77" d="100"/>
          <a:sy n="77" d="100"/>
        </p:scale>
        <p:origin x="-40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953150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x-non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E90403-AFCE-5EC9-62EF-97EFC7F8102E}"/>
              </a:ext>
            </a:extLst>
          </p:cNvPr>
          <p:cNvSpPr txBox="1"/>
          <p:nvPr/>
        </p:nvSpPr>
        <p:spPr>
          <a:xfrm>
            <a:off x="446197" y="5046948"/>
            <a:ext cx="5563690" cy="800219"/>
          </a:xfrm>
          <a:prstGeom prst="rect">
            <a:avLst/>
          </a:prstGeom>
          <a:noFill/>
        </p:spPr>
        <p:txBody>
          <a:bodyPr wrap="square">
            <a:spAutoFit/>
          </a:bodyPr>
          <a:lstStyle/>
          <a:p>
            <a:endParaRPr lang="x-none" dirty="0"/>
          </a:p>
          <a:p>
            <a:r>
              <a:rPr lang="en-GB" sz="2800" b="1" dirty="0"/>
              <a:t>Search engine optimization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sp>
        <p:nvSpPr>
          <p:cNvPr id="18" name="TextBox 17">
            <a:extLst>
              <a:ext uri="{FF2B5EF4-FFF2-40B4-BE49-F238E27FC236}">
                <a16:creationId xmlns:a16="http://schemas.microsoft.com/office/drawing/2014/main" xmlns=""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xmlns="" id="{421ECA7D-D6D3-2864-D0F0-B828EB5B33E8}"/>
              </a:ext>
            </a:extLst>
          </p:cNvPr>
          <p:cNvSpPr txBox="1"/>
          <p:nvPr/>
        </p:nvSpPr>
        <p:spPr>
          <a:xfrm>
            <a:off x="324375" y="817562"/>
            <a:ext cx="7871663" cy="10284034"/>
          </a:xfrm>
          <a:prstGeom prst="rect">
            <a:avLst/>
          </a:prstGeom>
          <a:noFill/>
        </p:spPr>
        <p:txBody>
          <a:bodyPr wrap="square" rtlCol="0">
            <a:spAutoFit/>
          </a:bodyPr>
          <a:lstStyle/>
          <a:p>
            <a:pPr algn="just">
              <a:lnSpc>
                <a:spcPct val="150000"/>
              </a:lnSpc>
            </a:pPr>
            <a:r>
              <a:rPr lang="en-GB" sz="2000" b="1" dirty="0"/>
              <a:t>The Content of lecture 5 Includes the following:</a:t>
            </a:r>
          </a:p>
          <a:p>
            <a:pPr algn="just">
              <a:lnSpc>
                <a:spcPct val="150000"/>
              </a:lnSpc>
            </a:pPr>
            <a:r>
              <a:rPr lang="en-GB" sz="2000" b="1" dirty="0"/>
              <a:t>1. What does SEO stand for?</a:t>
            </a:r>
          </a:p>
          <a:p>
            <a:pPr algn="just">
              <a:lnSpc>
                <a:spcPct val="150000"/>
              </a:lnSpc>
            </a:pPr>
            <a:r>
              <a:rPr lang="en-GB" sz="2000" b="1" dirty="0"/>
              <a:t>2. What is SEO?</a:t>
            </a:r>
          </a:p>
          <a:p>
            <a:pPr algn="just">
              <a:lnSpc>
                <a:spcPct val="150000"/>
              </a:lnSpc>
            </a:pPr>
            <a:r>
              <a:rPr lang="en-GB" sz="2000" b="1" dirty="0"/>
              <a:t>3. Benefits &amp; importance of SEO.</a:t>
            </a:r>
          </a:p>
          <a:p>
            <a:pPr algn="just">
              <a:lnSpc>
                <a:spcPct val="150000"/>
              </a:lnSpc>
            </a:pPr>
            <a:r>
              <a:rPr lang="en-GB" sz="2000" b="1" dirty="0"/>
              <a:t>4. Types of SEO.</a:t>
            </a:r>
          </a:p>
          <a:p>
            <a:pPr algn="just">
              <a:lnSpc>
                <a:spcPct val="150000"/>
              </a:lnSpc>
            </a:pPr>
            <a:r>
              <a:rPr lang="en-GB" sz="2000" b="1" dirty="0"/>
              <a:t>5. How does SEO work?</a:t>
            </a:r>
          </a:p>
          <a:p>
            <a:pPr algn="just">
              <a:lnSpc>
                <a:spcPct val="150000"/>
              </a:lnSpc>
            </a:pPr>
            <a:r>
              <a:rPr lang="en-GB" sz="2000" b="1" dirty="0"/>
              <a:t>6. How to do SEO: On-page optimization.</a:t>
            </a:r>
          </a:p>
          <a:p>
            <a:pPr algn="just">
              <a:lnSpc>
                <a:spcPct val="150000"/>
              </a:lnSpc>
            </a:pPr>
            <a:r>
              <a:rPr lang="en-GB" sz="2000" b="1" dirty="0"/>
              <a:t>7. SEO tools.</a:t>
            </a:r>
          </a:p>
          <a:p>
            <a:pPr algn="just">
              <a:lnSpc>
                <a:spcPct val="150000"/>
              </a:lnSpc>
            </a:pPr>
            <a:r>
              <a:rPr lang="en-GB" sz="2000" b="1" dirty="0"/>
              <a:t>8. SEO strategies and best practices.</a:t>
            </a: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2" name="Rectangle 1">
            <a:extLst>
              <a:ext uri="{FF2B5EF4-FFF2-40B4-BE49-F238E27FC236}">
                <a16:creationId xmlns:a16="http://schemas.microsoft.com/office/drawing/2014/main" xmlns="" id="{8D554256-834D-12B8-4A3A-633DF2E6AC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xmlns="" id="{678BAFB8-3145-8038-DA51-EF1A748E1AE6}"/>
              </a:ext>
            </a:extLst>
          </p:cNvPr>
          <p:cNvSpPr/>
          <p:nvPr/>
        </p:nvSpPr>
        <p:spPr>
          <a:xfrm>
            <a:off x="799264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xmlns="" id="{43660B08-2AD3-335B-7011-AEB2E5F9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8447"/>
            <a:ext cx="2305141" cy="107634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539430"/>
          </a:xfrm>
          <a:prstGeom prst="rect">
            <a:avLst/>
          </a:prstGeom>
          <a:noFill/>
        </p:spPr>
        <p:txBody>
          <a:bodyPr wrap="square" rtlCol="0">
            <a:spAutoFit/>
          </a:bodyPr>
          <a:lstStyle/>
          <a:p>
            <a:r>
              <a:rPr lang="en-GB" sz="2400" dirty="0">
                <a:latin typeface="Calibri" panose="020F0502020204030204" pitchFamily="34" charset="0"/>
              </a:rPr>
              <a:t>What does SEO stand for?</a:t>
            </a:r>
            <a:endParaRPr lang="en-GB" dirty="0"/>
          </a:p>
          <a:p>
            <a:r>
              <a:rPr lang="en-GB" sz="2400" b="0" i="0" u="none" strike="noStrike" baseline="0" dirty="0">
                <a:solidFill>
                  <a:srgbClr val="FF0000"/>
                </a:solidFill>
                <a:latin typeface="Calibri" panose="020F0502020204030204" pitchFamily="34" charset="0"/>
              </a:rPr>
              <a:t>SEO </a:t>
            </a:r>
            <a:r>
              <a:rPr lang="en-GB" sz="2400" b="0" i="0" u="none" strike="noStrike" baseline="0" dirty="0">
                <a:solidFill>
                  <a:srgbClr val="000000"/>
                </a:solidFill>
                <a:latin typeface="Calibri" panose="020F0502020204030204" pitchFamily="34" charset="0"/>
              </a:rPr>
              <a:t>stands for search engine optimization. Let’s break that down in the context of your website. </a:t>
            </a:r>
          </a:p>
          <a:p>
            <a:r>
              <a:rPr lang="en-GB" sz="2400" b="0" i="0" u="none" strike="noStrike" baseline="0" dirty="0">
                <a:solidFill>
                  <a:srgbClr val="FF0000"/>
                </a:solidFill>
                <a:latin typeface="Calibri" panose="020F0502020204030204" pitchFamily="34" charset="0"/>
              </a:rPr>
              <a:t>Search: </a:t>
            </a:r>
            <a:r>
              <a:rPr lang="en-GB" sz="2400" b="0" i="0" u="none" strike="noStrike" baseline="0" dirty="0">
                <a:solidFill>
                  <a:srgbClr val="000000"/>
                </a:solidFill>
                <a:latin typeface="Calibri" panose="020F0502020204030204" pitchFamily="34" charset="0"/>
              </a:rPr>
              <a:t>What people do when they want to find an answer to a question or a product or service that meets their needs. </a:t>
            </a:r>
          </a:p>
          <a:p>
            <a:r>
              <a:rPr lang="en-GB" sz="2400" b="0" i="0" u="none" strike="noStrike" baseline="0" dirty="0">
                <a:solidFill>
                  <a:srgbClr val="FF0000"/>
                </a:solidFill>
                <a:latin typeface="Calibri" panose="020F0502020204030204" pitchFamily="34" charset="0"/>
              </a:rPr>
              <a:t>Search engine: </a:t>
            </a:r>
            <a:r>
              <a:rPr lang="en-GB" sz="2400" b="0" i="0" u="none" strike="noStrike" baseline="0" dirty="0">
                <a:solidFill>
                  <a:srgbClr val="000000"/>
                </a:solidFill>
                <a:latin typeface="Calibri" panose="020F0502020204030204" pitchFamily="34" charset="0"/>
              </a:rPr>
              <a:t>A site (like Google or Bing) where a person can perform said search. </a:t>
            </a:r>
          </a:p>
          <a:p>
            <a:r>
              <a:rPr lang="en-GB" sz="2400" b="0" i="0" u="none" strike="noStrike" baseline="0" dirty="0">
                <a:solidFill>
                  <a:srgbClr val="FF0000"/>
                </a:solidFill>
                <a:latin typeface="Calibri" panose="020F0502020204030204" pitchFamily="34" charset="0"/>
              </a:rPr>
              <a:t>Search engine optimization</a:t>
            </a:r>
            <a:r>
              <a:rPr lang="en-GB" sz="2400" b="0" i="0" u="none" strike="noStrike" baseline="0" dirty="0">
                <a:solidFill>
                  <a:srgbClr val="000000"/>
                </a:solidFill>
                <a:latin typeface="Calibri" panose="020F0502020204030204" pitchFamily="34" charset="0"/>
              </a:rPr>
              <a:t>: What you do to get said search engine to connect said search with your site.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616772"/>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11" name="TextBox 10">
            <a:extLst>
              <a:ext uri="{FF2B5EF4-FFF2-40B4-BE49-F238E27FC236}">
                <a16:creationId xmlns:a16="http://schemas.microsoft.com/office/drawing/2014/main" xmlns="" id="{3AB3A2D1-2893-8211-19F4-A93378E86E72}"/>
              </a:ext>
            </a:extLst>
          </p:cNvPr>
          <p:cNvSpPr txBox="1"/>
          <p:nvPr/>
        </p:nvSpPr>
        <p:spPr>
          <a:xfrm>
            <a:off x="450980" y="1697965"/>
            <a:ext cx="7842243" cy="4154984"/>
          </a:xfrm>
          <a:prstGeom prst="rect">
            <a:avLst/>
          </a:prstGeom>
          <a:noFill/>
        </p:spPr>
        <p:txBody>
          <a:bodyPr wrap="square">
            <a:spAutoFit/>
          </a:bodyPr>
          <a:lstStyle/>
          <a:p>
            <a:r>
              <a:rPr lang="en-GB" sz="2400" b="0" i="0" u="none" strike="noStrike" baseline="0" dirty="0">
                <a:latin typeface="Calibri" panose="020F0502020204030204" pitchFamily="34" charset="0"/>
              </a:rPr>
              <a:t>What is SEO? </a:t>
            </a:r>
          </a:p>
          <a:p>
            <a:r>
              <a:rPr lang="en-GB" sz="2400" b="0" i="0" u="none" strike="noStrike" baseline="0" dirty="0">
                <a:solidFill>
                  <a:srgbClr val="FF0000"/>
                </a:solidFill>
                <a:latin typeface="Calibri" panose="020F0502020204030204" pitchFamily="34" charset="0"/>
              </a:rPr>
              <a:t>A formal definition of SEO: </a:t>
            </a:r>
          </a:p>
          <a:p>
            <a:r>
              <a:rPr lang="en-GB" sz="2400" b="0" i="0" u="none" strike="noStrike" baseline="0" dirty="0">
                <a:solidFill>
                  <a:srgbClr val="000000"/>
                </a:solidFill>
                <a:latin typeface="Calibri" panose="020F0502020204030204" pitchFamily="34" charset="0"/>
              </a:rPr>
              <a:t>Search engine optimization is a set of technical and content practices aimed at aligning a website page with a search engine’s ranking algorithm so it can be easily found, crawled, indexed, and surfaced in the SERP for relevant queries. </a:t>
            </a:r>
          </a:p>
          <a:p>
            <a:r>
              <a:rPr lang="en-GB" sz="2400" b="0" i="0" u="none" strike="noStrike" baseline="0" dirty="0">
                <a:solidFill>
                  <a:srgbClr val="FF0000"/>
                </a:solidFill>
                <a:latin typeface="Calibri" panose="020F0502020204030204" pitchFamily="34" charset="0"/>
              </a:rPr>
              <a:t>A simpler definition of SEO: </a:t>
            </a:r>
          </a:p>
          <a:p>
            <a:r>
              <a:rPr lang="en-GB" sz="2400" b="0" i="0" u="none" strike="noStrike" baseline="0" dirty="0">
                <a:solidFill>
                  <a:srgbClr val="000000"/>
                </a:solidFill>
                <a:latin typeface="Calibri" panose="020F0502020204030204" pitchFamily="34" charset="0"/>
              </a:rPr>
              <a:t>SEO is about making improvements to your website’s structure and content so its pages can be discovered by people searching for what you have to offer, through search engines.</a:t>
            </a:r>
            <a:endParaRPr lang="en-GB" sz="2400" dirty="0"/>
          </a:p>
        </p:txBody>
      </p:sp>
      <p:pic>
        <p:nvPicPr>
          <p:cNvPr id="2" name="Graphic 21">
            <a:extLst>
              <a:ext uri="{FF2B5EF4-FFF2-40B4-BE49-F238E27FC236}">
                <a16:creationId xmlns:a16="http://schemas.microsoft.com/office/drawing/2014/main" xmlns="" id="{FD583816-DC45-6B07-A81E-AA4391BB9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57959"/>
            <a:ext cx="2305141" cy="1076343"/>
          </a:xfrm>
          <a:prstGeom prst="rect">
            <a:avLst/>
          </a:prstGeom>
        </p:spPr>
      </p:pic>
      <p:sp>
        <p:nvSpPr>
          <p:cNvPr id="5" name="Rectangle 4">
            <a:extLst>
              <a:ext uri="{FF2B5EF4-FFF2-40B4-BE49-F238E27FC236}">
                <a16:creationId xmlns:a16="http://schemas.microsoft.com/office/drawing/2014/main" xmlns="" id="{5174AC37-59C3-87F1-569F-8B86F3C3DFCC}"/>
              </a:ext>
            </a:extLst>
          </p:cNvPr>
          <p:cNvSpPr/>
          <p:nvPr/>
        </p:nvSpPr>
        <p:spPr>
          <a:xfrm>
            <a:off x="2376075" y="541809"/>
            <a:ext cx="97449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xmlns="" id="{23FA87F1-F706-76B7-CB62-F05B06B561E6}"/>
              </a:ext>
            </a:extLst>
          </p:cNvPr>
          <p:cNvSpPr/>
          <p:nvPr/>
        </p:nvSpPr>
        <p:spPr>
          <a:xfrm>
            <a:off x="8365906" y="1064103"/>
            <a:ext cx="3755159" cy="5292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The simplest definition of SEO: </a:t>
            </a:r>
          </a:p>
          <a:p>
            <a:r>
              <a:rPr lang="en-GB" sz="2400" b="0" i="0" u="none" strike="noStrike" baseline="0">
                <a:solidFill>
                  <a:srgbClr val="000000"/>
                </a:solidFill>
                <a:latin typeface="Calibri" panose="020F0502020204030204" pitchFamily="34" charset="0"/>
              </a:rPr>
              <a:t>SEO is what you do to rank higher on </a:t>
            </a:r>
            <a:r>
              <a:rPr lang="en-GB" sz="2400" b="0" i="0" u="none" strike="noStrike" baseline="0">
                <a:solidFill>
                  <a:srgbClr val="FF0000"/>
                </a:solidFill>
                <a:latin typeface="Calibri" panose="020F0502020204030204" pitchFamily="34" charset="0"/>
              </a:rPr>
              <a:t>Google </a:t>
            </a:r>
            <a:r>
              <a:rPr lang="en-GB" sz="2400" b="0" i="0" u="none" strike="noStrike" baseline="0">
                <a:solidFill>
                  <a:srgbClr val="000000"/>
                </a:solidFill>
                <a:latin typeface="Calibri" panose="020F0502020204030204" pitchFamily="34" charset="0"/>
              </a:rPr>
              <a:t>and get more traffic to your site. </a:t>
            </a:r>
          </a:p>
          <a:p>
            <a:r>
              <a:rPr lang="en-GB" sz="2400" b="0" i="0" u="none" strike="noStrike" baseline="0">
                <a:solidFill>
                  <a:srgbClr val="000000"/>
                </a:solidFill>
                <a:latin typeface="Calibri" panose="020F0502020204030204" pitchFamily="34" charset="0"/>
              </a:rPr>
              <a:t>Yes, Google is just one search engine of many. There’s Bing. Directory search engines. Even Instagram is a search engine. But capturing</a:t>
            </a:r>
            <a:r>
              <a:rPr lang="en-GB" sz="2400" b="0" i="0" u="none" strike="noStrike" baseline="0">
                <a:solidFill>
                  <a:srgbClr val="000000"/>
                </a:solidFill>
                <a:latin typeface="Arial" panose="020B0604020202020204" pitchFamily="34" charset="0"/>
              </a:rPr>
              <a:t>92 %</a:t>
            </a:r>
            <a:r>
              <a:rPr lang="en-GB" sz="2400" b="0" i="0" u="none" strike="noStrike" baseline="0">
                <a:solidFill>
                  <a:srgbClr val="000000"/>
                </a:solidFill>
                <a:latin typeface="Calibri" panose="020F0502020204030204" pitchFamily="34" charset="0"/>
              </a:rPr>
              <a:t>of the market share, the terms “Google” and “search engine” are synonymous for the intents and purposes of this post.</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4503" y="1376516"/>
            <a:ext cx="8785122" cy="4154984"/>
          </a:xfrm>
          <a:prstGeom prst="rect">
            <a:avLst/>
          </a:prstGeom>
          <a:noFill/>
        </p:spPr>
        <p:txBody>
          <a:bodyPr wrap="square" rtlCol="0">
            <a:spAutoFit/>
          </a:bodyPr>
          <a:lstStyle/>
          <a:p>
            <a:r>
              <a:rPr lang="en-GB" sz="2400" b="0" i="0" u="none" strike="noStrike" baseline="0" dirty="0">
                <a:latin typeface="Calibri" panose="020F0502020204030204" pitchFamily="34" charset="0"/>
              </a:rPr>
              <a:t>Benefits &amp; importance of SEO </a:t>
            </a:r>
          </a:p>
          <a:p>
            <a:r>
              <a:rPr lang="en-GB" sz="2400" b="0" i="0" u="none" strike="noStrike" baseline="0" dirty="0">
                <a:solidFill>
                  <a:srgbClr val="000000"/>
                </a:solidFill>
                <a:latin typeface="Calibri" panose="020F0502020204030204" pitchFamily="34" charset="0"/>
              </a:rPr>
              <a:t>People are searching for any manner of things both loosely and directly related to your business. These are all opportunities to connect with these people, answer their questions, solve their problems, and become a trusted resource for them. </a:t>
            </a:r>
          </a:p>
          <a:p>
            <a:r>
              <a:rPr lang="en-GB" sz="2400" b="0" i="0" u="none" strike="noStrike" baseline="0" dirty="0">
                <a:solidFill>
                  <a:srgbClr val="FF0000"/>
                </a:solidFill>
                <a:latin typeface="Calibri" panose="020F0502020204030204" pitchFamily="34" charset="0"/>
              </a:rPr>
              <a:t>More website traffic: </a:t>
            </a:r>
            <a:r>
              <a:rPr lang="en-GB" sz="2400" b="0" i="0" u="none" strike="noStrike" baseline="0" dirty="0">
                <a:solidFill>
                  <a:srgbClr val="000000"/>
                </a:solidFill>
                <a:latin typeface="Calibri" panose="020F0502020204030204" pitchFamily="34" charset="0"/>
              </a:rPr>
              <a:t>When your site is optimized for search engines, it gets more traffic which equates to increased brand awareness, as well as… </a:t>
            </a:r>
          </a:p>
          <a:p>
            <a:r>
              <a:rPr lang="en-GB" sz="2400" b="0" i="0" u="none" strike="noStrike" baseline="0" dirty="0">
                <a:solidFill>
                  <a:srgbClr val="FF0000"/>
                </a:solidFill>
                <a:latin typeface="Calibri" panose="020F0502020204030204" pitchFamily="34" charset="0"/>
              </a:rPr>
              <a:t>More customers: </a:t>
            </a:r>
            <a:r>
              <a:rPr lang="en-GB" sz="2400" b="0" i="0" u="none" strike="noStrike" baseline="0" dirty="0">
                <a:solidFill>
                  <a:srgbClr val="000000"/>
                </a:solidFill>
                <a:latin typeface="Calibri" panose="020F0502020204030204" pitchFamily="34" charset="0"/>
              </a:rPr>
              <a:t>To get your site optimized, it has to target keywords—the terms your ideal customers/visitors are searching—meaning you’ll get more relevant traffic.</a:t>
            </a:r>
            <a:endParaRPr lang="en-GB" sz="2400" b="1" dirty="0">
              <a:latin typeface="Inter"/>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30710" y="1285191"/>
            <a:ext cx="9396102" cy="4692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537122" y="1300926"/>
            <a:ext cx="8417320" cy="4401205"/>
          </a:xfrm>
          <a:prstGeom prst="rect">
            <a:avLst/>
          </a:prstGeom>
          <a:noFill/>
        </p:spPr>
        <p:txBody>
          <a:bodyPr wrap="square" rtlCol="0">
            <a:spAutoFit/>
          </a:bodyPr>
          <a:lstStyle/>
          <a:p>
            <a:r>
              <a:rPr lang="en-GB" sz="2800" b="0" i="0" u="none" strike="noStrike" baseline="0">
                <a:solidFill>
                  <a:srgbClr val="FF0000"/>
                </a:solidFill>
                <a:latin typeface="Calibri" panose="020F0502020204030204" pitchFamily="34" charset="0"/>
              </a:rPr>
              <a:t>Better reputation: </a:t>
            </a:r>
            <a:r>
              <a:rPr lang="en-GB" sz="2800" b="0" i="0" u="none" strike="noStrike" baseline="0">
                <a:solidFill>
                  <a:srgbClr val="000000"/>
                </a:solidFill>
                <a:latin typeface="Calibri" panose="020F0502020204030204" pitchFamily="34" charset="0"/>
              </a:rPr>
              <a:t>Ranking higher on Google builds instant credibility for your business. If Google trusts you, then people trust you. </a:t>
            </a:r>
          </a:p>
          <a:p>
            <a:r>
              <a:rPr lang="en-GB" sz="2800" b="0" i="0" u="none" strike="noStrike" baseline="0">
                <a:solidFill>
                  <a:srgbClr val="FF0000"/>
                </a:solidFill>
                <a:latin typeface="Calibri" panose="020F0502020204030204" pitchFamily="34" charset="0"/>
              </a:rPr>
              <a:t>Higher ROI: </a:t>
            </a:r>
            <a:r>
              <a:rPr lang="en-GB" sz="2800" b="0" i="0" u="none" strike="noStrike" baseline="0">
                <a:solidFill>
                  <a:srgbClr val="000000"/>
                </a:solidFill>
                <a:latin typeface="Calibri" panose="020F0502020204030204" pitchFamily="34" charset="0"/>
              </a:rPr>
              <a:t>You put money into your website, and into the marketing campaigns that lead back to your website pages. A top-performing site improves the fruits of those campaigns, making your investment worth it. </a:t>
            </a:r>
          </a:p>
          <a:p>
            <a:r>
              <a:rPr lang="en-GB" sz="2800" b="0" i="0" u="none" strike="noStrike" baseline="0">
                <a:solidFill>
                  <a:srgbClr val="000000"/>
                </a:solidFill>
                <a:latin typeface="Calibri" panose="020F0502020204030204" pitchFamily="34" charset="0"/>
              </a:rPr>
              <a:t>So whether you want more brand awareness, online visibility, leads, sales, or loyal customers, SEO is your answer</a:t>
            </a:r>
            <a:endParaRPr lang="en-US" sz="2800" dirty="0">
              <a:latin typeface="Lora" pitchFamily="2" charset="0"/>
            </a:endParaRP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458710" y="1894442"/>
            <a:ext cx="8417320" cy="1200329"/>
          </a:xfrm>
          <a:prstGeom prst="rect">
            <a:avLst/>
          </a:prstGeom>
          <a:noFill/>
        </p:spPr>
        <p:txBody>
          <a:bodyPr wrap="square" rtlCol="0">
            <a:spAutoFit/>
          </a:bodyPr>
          <a:lstStyle/>
          <a:p>
            <a:r>
              <a:rPr lang="en-GB" sz="2400" b="0" i="0" u="none" strike="noStrike" baseline="0" dirty="0">
                <a:solidFill>
                  <a:srgbClr val="000000"/>
                </a:solidFill>
                <a:latin typeface="Calibri" panose="020F0502020204030204" pitchFamily="34" charset="0"/>
              </a:rPr>
              <a:t>SEO is your chance to get in front of potential customers at any stage of their customer journey.</a:t>
            </a:r>
            <a:endParaRPr lang="ar-EG" sz="2400" b="0" i="0" u="none" strike="noStrike" baseline="0" dirty="0">
              <a:solidFill>
                <a:srgbClr val="000000"/>
              </a:solidFill>
              <a:latin typeface="Calibri" panose="020F0502020204030204" pitchFamily="34" charset="0"/>
            </a:endParaRPr>
          </a:p>
          <a:p>
            <a:endParaRPr lang="en-GB" sz="2400" dirty="0"/>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29DDC6F2-33DE-6AD8-C335-5540067C819B}"/>
              </a:ext>
            </a:extLst>
          </p:cNvPr>
          <p:cNvPicPr>
            <a:picLocks noChangeAspect="1"/>
          </p:cNvPicPr>
          <p:nvPr/>
        </p:nvPicPr>
        <p:blipFill>
          <a:blip r:embed="rId3"/>
          <a:stretch>
            <a:fillRect/>
          </a:stretch>
        </p:blipFill>
        <p:spPr>
          <a:xfrm>
            <a:off x="2007996" y="2762865"/>
            <a:ext cx="8145681" cy="2468890"/>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091381" y="1285191"/>
            <a:ext cx="9435431"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333001" y="1285192"/>
            <a:ext cx="8489682" cy="4955203"/>
          </a:xfrm>
          <a:prstGeom prst="rect">
            <a:avLst/>
          </a:prstGeom>
          <a:noFill/>
        </p:spPr>
        <p:txBody>
          <a:bodyPr wrap="square" rtlCol="0">
            <a:spAutoFit/>
          </a:bodyPr>
          <a:lstStyle/>
          <a:p>
            <a:r>
              <a:rPr lang="en-GB" sz="2800" b="0" i="0" u="none" strike="noStrike" baseline="0" dirty="0">
                <a:latin typeface="Calibri" panose="020F0502020204030204" pitchFamily="34" charset="0"/>
              </a:rPr>
              <a:t>Types of SEO </a:t>
            </a:r>
          </a:p>
          <a:p>
            <a:r>
              <a:rPr lang="en-GB" sz="2400" b="1" i="0" u="none" strike="noStrike" baseline="0" dirty="0">
                <a:solidFill>
                  <a:srgbClr val="000000"/>
                </a:solidFill>
                <a:latin typeface="Calibri" panose="020F0502020204030204" pitchFamily="34" charset="0"/>
              </a:rPr>
              <a:t>Google and other search engines take several factors into account when ranking content, and as such SEO has many facets. The core three types of SEO are on-page, off-page, and technical SEO</a:t>
            </a:r>
            <a:r>
              <a:rPr lang="en-GB" sz="1800" b="1" i="0" u="none" strike="noStrike" baseline="0" dirty="0">
                <a:solidFill>
                  <a:srgbClr val="000000"/>
                </a:solidFill>
                <a:latin typeface="Calibri" panose="020F0502020204030204" pitchFamily="34" charset="0"/>
              </a:rPr>
              <a:t>: </a:t>
            </a:r>
            <a:endParaRPr lang="en-GB" sz="1800" b="0" i="0" u="none" strike="noStrike" baseline="0" dirty="0">
              <a:solidFill>
                <a:srgbClr val="000000"/>
              </a:solidFill>
              <a:latin typeface="Calibri" panose="020F0502020204030204" pitchFamily="34" charset="0"/>
            </a:endParaRPr>
          </a:p>
          <a:p>
            <a:r>
              <a:rPr lang="en-GB" sz="2400" b="0" i="0" u="none" strike="noStrike" baseline="0" dirty="0">
                <a:solidFill>
                  <a:srgbClr val="FF0000"/>
                </a:solidFill>
                <a:latin typeface="Calibri" panose="020F0502020204030204" pitchFamily="34" charset="0"/>
              </a:rPr>
              <a:t>On-page SEO: </a:t>
            </a:r>
            <a:r>
              <a:rPr lang="en-GB" sz="2400" b="0" i="0" u="none" strike="noStrike" baseline="0" dirty="0">
                <a:solidFill>
                  <a:srgbClr val="000000"/>
                </a:solidFill>
                <a:latin typeface="Calibri" panose="020F0502020204030204" pitchFamily="34" charset="0"/>
              </a:rPr>
              <a:t>Optimizing the quality and structure of the content on a page. Content quality, keywords, and HTML tags are the key players for on-page SEO. </a:t>
            </a:r>
          </a:p>
          <a:p>
            <a:r>
              <a:rPr lang="en-GB" sz="2400" b="0" i="0" u="none" strike="noStrike" baseline="0" dirty="0">
                <a:solidFill>
                  <a:srgbClr val="FF0000"/>
                </a:solidFill>
                <a:latin typeface="Calibri" panose="020F0502020204030204" pitchFamily="34" charset="0"/>
              </a:rPr>
              <a:t>Off-page SEO: </a:t>
            </a:r>
            <a:r>
              <a:rPr lang="en-GB" sz="2400" b="0" i="0" u="none" strike="noStrike" baseline="0" dirty="0">
                <a:solidFill>
                  <a:srgbClr val="000000"/>
                </a:solidFill>
                <a:latin typeface="Calibri" panose="020F0502020204030204" pitchFamily="34" charset="0"/>
              </a:rPr>
              <a:t>Getting other sites, and other pages on your site to link to the page you are trying to optimize. Backlinks, internal linking, and reputation are your off-page MVPs. </a:t>
            </a:r>
          </a:p>
          <a:p>
            <a:r>
              <a:rPr lang="en-GB" sz="2400" b="0" i="0" u="none" strike="noStrike" baseline="0" dirty="0">
                <a:solidFill>
                  <a:srgbClr val="FF0000"/>
                </a:solidFill>
                <a:latin typeface="Calibri" panose="020F0502020204030204" pitchFamily="34" charset="0"/>
              </a:rPr>
              <a:t>Technical SEO: </a:t>
            </a:r>
            <a:r>
              <a:rPr lang="en-GB" sz="2400" b="0" i="0" u="none" strike="noStrike" baseline="0" dirty="0">
                <a:solidFill>
                  <a:srgbClr val="000000"/>
                </a:solidFill>
                <a:latin typeface="Calibri" panose="020F0502020204030204" pitchFamily="34" charset="0"/>
              </a:rPr>
              <a:t>Improving your site’s overall performance on search engines. Site security (SSL certificates), UX, and structure are key here.</a:t>
            </a:r>
            <a:endParaRPr lang="en-GB" sz="2400" dirty="0">
              <a:solidFill>
                <a:srgbClr val="FF0000"/>
              </a:solidFill>
            </a:endParaRP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53553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01213" y="1285191"/>
            <a:ext cx="942559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333001" y="1488215"/>
            <a:ext cx="8417320" cy="3416320"/>
          </a:xfrm>
          <a:prstGeom prst="rect">
            <a:avLst/>
          </a:prstGeom>
          <a:noFill/>
        </p:spPr>
        <p:txBody>
          <a:bodyPr wrap="square" rtlCol="0">
            <a:spAutoFit/>
          </a:bodyPr>
          <a:lstStyle/>
          <a:p>
            <a:r>
              <a:rPr lang="en-GB" sz="2400" b="0" i="0" u="none" strike="noStrike" baseline="0">
                <a:solidFill>
                  <a:srgbClr val="000000"/>
                </a:solidFill>
                <a:latin typeface="Calibri" panose="020F0502020204030204" pitchFamily="34" charset="0"/>
              </a:rPr>
              <a:t>The above three types of SEO are used for websites and blogs, but they also apply to three subtypes of SEO: </a:t>
            </a:r>
          </a:p>
          <a:p>
            <a:r>
              <a:rPr lang="en-GB" sz="2400" b="0" i="0" u="none" strike="noStrike" baseline="0">
                <a:solidFill>
                  <a:srgbClr val="FF0000"/>
                </a:solidFill>
                <a:latin typeface="Calibri" panose="020F0502020204030204" pitchFamily="34" charset="0"/>
              </a:rPr>
              <a:t>Local SEO: </a:t>
            </a:r>
            <a:r>
              <a:rPr lang="en-GB" sz="2400" b="0" i="0" u="none" strike="noStrike" baseline="0">
                <a:solidFill>
                  <a:srgbClr val="000000"/>
                </a:solidFill>
                <a:latin typeface="Calibri" panose="020F0502020204030204" pitchFamily="34" charset="0"/>
              </a:rPr>
              <a:t>Getting your business to rank as high as possible in Google Maps and on the local results of the SERP. Reviews, listings, and Google Business profile optimization are most important here. </a:t>
            </a:r>
          </a:p>
          <a:p>
            <a:r>
              <a:rPr lang="en-GB" sz="2400" b="0" i="0" u="none" strike="noStrike" baseline="0">
                <a:solidFill>
                  <a:srgbClr val="FF0000"/>
                </a:solidFill>
                <a:latin typeface="Calibri" panose="020F0502020204030204" pitchFamily="34" charset="0"/>
              </a:rPr>
              <a:t>Image SEO: </a:t>
            </a:r>
            <a:r>
              <a:rPr lang="en-GB" sz="2400" b="0" i="0" u="none" strike="noStrike" baseline="0">
                <a:solidFill>
                  <a:srgbClr val="000000"/>
                </a:solidFill>
                <a:latin typeface="Calibri" panose="020F0502020204030204" pitchFamily="34" charset="0"/>
              </a:rPr>
              <a:t>A mix of on-page and technical strategies to get images on your website pages to rank in Google image search. </a:t>
            </a:r>
          </a:p>
          <a:p>
            <a:r>
              <a:rPr lang="en-GB" sz="2400" b="0" i="0" u="none" strike="noStrike" baseline="0">
                <a:solidFill>
                  <a:srgbClr val="FF0000"/>
                </a:solidFill>
                <a:latin typeface="Calibri" panose="020F0502020204030204" pitchFamily="34" charset="0"/>
              </a:rPr>
              <a:t>Video SEO: </a:t>
            </a:r>
            <a:r>
              <a:rPr lang="en-GB" sz="2400" b="0" i="0" u="none" strike="noStrike" baseline="0">
                <a:solidFill>
                  <a:srgbClr val="000000"/>
                </a:solidFill>
                <a:latin typeface="Calibri" panose="020F0502020204030204" pitchFamily="34" charset="0"/>
              </a:rPr>
              <a:t>A mix of on-page, technical, and off-page strategies to get your videos to rank in YouTube or Google video results</a:t>
            </a:r>
            <a:endParaRPr lang="en-GB" sz="2400" dirty="0">
              <a:solidFill>
                <a:srgbClr val="FF0000"/>
              </a:solidFill>
            </a:endParaRP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7DDEDAC1-6E1E-4CD7-E7A0-566D72E69D59}"/>
              </a:ext>
            </a:extLst>
          </p:cNvPr>
          <p:cNvPicPr>
            <a:picLocks noChangeAspect="1"/>
          </p:cNvPicPr>
          <p:nvPr/>
        </p:nvPicPr>
        <p:blipFill>
          <a:blip r:embed="rId3"/>
          <a:stretch>
            <a:fillRect/>
          </a:stretch>
        </p:blipFill>
        <p:spPr>
          <a:xfrm>
            <a:off x="2753032" y="1379706"/>
            <a:ext cx="6735097" cy="4098587"/>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507872" y="1488216"/>
            <a:ext cx="8417320" cy="3477875"/>
          </a:xfrm>
          <a:prstGeom prst="rect">
            <a:avLst/>
          </a:prstGeom>
          <a:noFill/>
        </p:spPr>
        <p:txBody>
          <a:bodyPr wrap="square" rtlCol="0">
            <a:spAutoFit/>
          </a:bodyPr>
          <a:lstStyle/>
          <a:p>
            <a:r>
              <a:rPr lang="en-GB" sz="2800" b="0" i="0" u="none" strike="noStrike" baseline="0" dirty="0">
                <a:latin typeface="Calibri" panose="020F0502020204030204" pitchFamily="34" charset="0"/>
              </a:rPr>
              <a:t>How does SEO work? </a:t>
            </a:r>
          </a:p>
          <a:p>
            <a:r>
              <a:rPr lang="en-GB" sz="2400" b="0" i="0" u="none" strike="noStrike" baseline="0" dirty="0">
                <a:solidFill>
                  <a:srgbClr val="000000"/>
                </a:solidFill>
                <a:latin typeface="Calibri" panose="020F0502020204030204" pitchFamily="34" charset="0"/>
              </a:rPr>
              <a:t>So how does Google determine which pages to surface in the search engine results page (SERP) for any given query? How does this translate into traffic to your website? Let’s take a look at how SEO works. </a:t>
            </a:r>
          </a:p>
          <a:p>
            <a:r>
              <a:rPr lang="en-GB" sz="2400" b="0" i="0" u="none" strike="noStrike" baseline="0" dirty="0">
                <a:solidFill>
                  <a:srgbClr val="000000"/>
                </a:solidFill>
                <a:latin typeface="Calibri" panose="020F0502020204030204" pitchFamily="34" charset="0"/>
              </a:rPr>
              <a:t>Google’s search crawlers constantly scan the web, gathering, categorizing, and storing the billions of web pages out there in its index. When you search for something and Google pulls up results, it’s pulling from its index, not the web itself.</a:t>
            </a:r>
            <a:endParaRPr lang="en-GB" sz="2400" dirty="0"/>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494503" y="2163096"/>
            <a:ext cx="8560194" cy="2677656"/>
          </a:xfrm>
          <a:prstGeom prst="rect">
            <a:avLst/>
          </a:prstGeom>
          <a:noFill/>
        </p:spPr>
        <p:txBody>
          <a:bodyPr wrap="square" rtlCol="0">
            <a:spAutoFit/>
          </a:bodyPr>
          <a:lstStyle/>
          <a:p>
            <a:r>
              <a:rPr lang="en-GB" sz="2400" b="0" i="0" u="none" strike="noStrike" baseline="0">
                <a:solidFill>
                  <a:srgbClr val="000000"/>
                </a:solidFill>
                <a:latin typeface="Calibri" panose="020F0502020204030204" pitchFamily="34" charset="0"/>
              </a:rPr>
              <a:t>Google uses a complex formula (called an algorithm) to order results based on a number of criteria (ranking factors—which we’ll get into next) including the quality of the content, its relevance to the search query, the website (domain) it belongs to, and more. </a:t>
            </a:r>
          </a:p>
          <a:p>
            <a:r>
              <a:rPr lang="en-GB" sz="2400" b="0" i="0" u="none" strike="noStrike" baseline="0">
                <a:solidFill>
                  <a:srgbClr val="000000"/>
                </a:solidFill>
                <a:latin typeface="Calibri" panose="020F0502020204030204" pitchFamily="34" charset="0"/>
              </a:rPr>
              <a:t>How people interact with results then further indicates to Google the needs that each page is (or isn’t) satisfying, which also gets factored into the algorithm.</a:t>
            </a:r>
            <a:endParaRPr lang="en-US" sz="2400" dirty="0"/>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1D3EEB9E-364A-903F-0DFC-B8AD7CB124BE}"/>
              </a:ext>
            </a:extLst>
          </p:cNvPr>
          <p:cNvPicPr>
            <a:picLocks noChangeAspect="1"/>
          </p:cNvPicPr>
          <p:nvPr/>
        </p:nvPicPr>
        <p:blipFill>
          <a:blip r:embed="rId3"/>
          <a:stretch>
            <a:fillRect/>
          </a:stretch>
        </p:blipFill>
        <p:spPr>
          <a:xfrm>
            <a:off x="2242447" y="1588775"/>
            <a:ext cx="7392473" cy="3680447"/>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5678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11045" y="1285191"/>
            <a:ext cx="9415767" cy="534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181062" y="2090172"/>
            <a:ext cx="9345750" cy="1938992"/>
          </a:xfrm>
          <a:prstGeom prst="rect">
            <a:avLst/>
          </a:prstGeom>
          <a:noFill/>
        </p:spPr>
        <p:txBody>
          <a:bodyPr wrap="square" rtlCol="0">
            <a:spAutoFit/>
          </a:bodyPr>
          <a:lstStyle/>
          <a:p>
            <a:r>
              <a:rPr lang="en-GB" sz="2400" b="0" i="0" u="none" strike="noStrike" baseline="0">
                <a:solidFill>
                  <a:srgbClr val="000000"/>
                </a:solidFill>
                <a:latin typeface="Calibri" panose="020F0502020204030204" pitchFamily="34" charset="0"/>
              </a:rPr>
              <a:t>In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endParaRPr lang="en-GB" sz="2400" dirty="0"/>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769806" y="2379406"/>
            <a:ext cx="8312702" cy="2677656"/>
          </a:xfrm>
          <a:prstGeom prst="rect">
            <a:avLst/>
          </a:prstGeom>
          <a:noFill/>
        </p:spPr>
        <p:txBody>
          <a:bodyPr wrap="square" rtlCol="0">
            <a:spAutoFit/>
          </a:bodyPr>
          <a:lstStyle/>
          <a:p>
            <a:r>
              <a:rPr lang="en-GB" sz="2400" dirty="0">
                <a:latin typeface="Calibri" panose="020F0502020204030204" pitchFamily="34" charset="0"/>
              </a:rPr>
              <a:t>SEO ranking factors on Google</a:t>
            </a:r>
            <a:endParaRPr lang="ar-EG" sz="24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Calibri" panose="020F0502020204030204" pitchFamily="34" charset="0"/>
              </a:rPr>
              <a:t>So what are those requirements? What actually constitutes quality, targeted, EAT-friendly, and SEO-optimized content? Well, there are hundreds of Google ranking factors, and Google is also constantly evolving and refining its algorithm to continue providing the best experience possible, but there are 12 that should be prioritized. </a:t>
            </a:r>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FE21B82C-E909-6D07-EB99-CC7883FDCDF0}"/>
              </a:ext>
            </a:extLst>
          </p:cNvPr>
          <p:cNvPicPr>
            <a:picLocks noChangeAspect="1"/>
          </p:cNvPicPr>
          <p:nvPr/>
        </p:nvPicPr>
        <p:blipFill>
          <a:blip r:embed="rId3"/>
          <a:stretch>
            <a:fillRect/>
          </a:stretch>
        </p:blipFill>
        <p:spPr>
          <a:xfrm>
            <a:off x="1858296" y="1574259"/>
            <a:ext cx="7590503" cy="3709481"/>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327354" y="1285191"/>
            <a:ext cx="9199457" cy="5315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527289" y="1285192"/>
            <a:ext cx="8417320" cy="4893647"/>
          </a:xfrm>
          <a:prstGeom prst="rect">
            <a:avLst/>
          </a:prstGeom>
          <a:noFill/>
        </p:spPr>
        <p:txBody>
          <a:bodyPr wrap="square" rtlCol="0">
            <a:spAutoFit/>
          </a:bodyPr>
          <a:lstStyle/>
          <a:p>
            <a:r>
              <a:rPr lang="en-GB" sz="2400" b="1" i="0" u="none" strike="noStrike" baseline="0" dirty="0">
                <a:latin typeface="Calibri" panose="020F0502020204030204" pitchFamily="34" charset="0"/>
              </a:rPr>
              <a:t>How to do SEO: On-page optimization </a:t>
            </a:r>
          </a:p>
          <a:p>
            <a:r>
              <a:rPr lang="en-GB" sz="2400" b="0" i="0" u="none" strike="noStrike" baseline="0" dirty="0">
                <a:solidFill>
                  <a:srgbClr val="000000"/>
                </a:solidFill>
                <a:latin typeface="Calibri" panose="020F0502020204030204" pitchFamily="34" charset="0"/>
              </a:rPr>
              <a:t>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Start with keyword research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Create quality content targeting those keywords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Place your keywords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Optimize your titles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Optimize your meta descriptions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Include and optimize images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Internal and external links</a:t>
            </a:r>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0" i="0" u="none" strike="noStrike" baseline="0" dirty="0">
                <a:solidFill>
                  <a:srgbClr val="FF0000"/>
                </a:solidFill>
                <a:latin typeface="Calibri" panose="020F0502020204030204" pitchFamily="34" charset="0"/>
              </a:rPr>
              <a:t>1. Start with SEO keyword research</a:t>
            </a:r>
            <a:r>
              <a:rPr lang="en-GB" sz="2800" b="0" i="0" u="none" strike="noStrike" baseline="0" dirty="0">
                <a:solidFill>
                  <a:srgbClr val="FF0000"/>
                </a:solidFill>
                <a:latin typeface="Arial" panose="020B0604020202020204" pitchFamily="34" charset="0"/>
              </a:rPr>
              <a:t>: </a:t>
            </a:r>
          </a:p>
          <a:p>
            <a:r>
              <a:rPr lang="en-GB" sz="2800" b="0" i="0" u="none" strike="noStrike" baseline="0" dirty="0">
                <a:solidFill>
                  <a:srgbClr val="000000"/>
                </a:solidFill>
                <a:latin typeface="Calibri" panose="020F0502020204030204" pitchFamily="34" charset="0"/>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each.</a:t>
            </a:r>
            <a:endParaRPr lang="en-US" sz="2800" dirty="0"/>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4" name="TextBox 23">
            <a:extLst>
              <a:ext uri="{FF2B5EF4-FFF2-40B4-BE49-F238E27FC236}">
                <a16:creationId xmlns:a16="http://schemas.microsoft.com/office/drawing/2014/main" xmlns="" id="{B64A2BBE-9124-0B20-7CBE-58815DA64E25}"/>
              </a:ext>
            </a:extLst>
          </p:cNvPr>
          <p:cNvSpPr txBox="1"/>
          <p:nvPr/>
        </p:nvSpPr>
        <p:spPr>
          <a:xfrm rot="10800000" flipV="1">
            <a:off x="1465006" y="1566951"/>
            <a:ext cx="8760542" cy="3724096"/>
          </a:xfrm>
          <a:prstGeom prst="rect">
            <a:avLst/>
          </a:prstGeom>
          <a:noFill/>
        </p:spPr>
        <p:txBody>
          <a:bodyPr wrap="square" rtlCol="0">
            <a:spAutoFit/>
          </a:bodyPr>
          <a:lstStyle/>
          <a:p>
            <a:r>
              <a:rPr lang="en-GB" b="1" dirty="0"/>
              <a:t>How to do keyword research for SEO:: </a:t>
            </a:r>
            <a:endParaRPr lang="en-GB" dirty="0"/>
          </a:p>
          <a:p>
            <a:r>
              <a:rPr lang="en-GB" dirty="0"/>
              <a:t>These are your basic steps for finding the best keywords to target with your organic content: </a:t>
            </a:r>
          </a:p>
          <a:p>
            <a:r>
              <a:rPr lang="en-GB" b="1" dirty="0"/>
              <a:t>Create your seed list: </a:t>
            </a:r>
            <a:r>
              <a:rPr lang="en-GB" dirty="0"/>
              <a:t>Start by listing out the words and phrases your ideal customers are typing into Google. Think about their interests, desires, pain points, and goals, and think in terms of the language they’re using, which may be different from what you (as the expert) use. </a:t>
            </a:r>
          </a:p>
          <a:p>
            <a:r>
              <a:rPr lang="en-GB" b="1" dirty="0"/>
              <a:t>Plug them into a keyword research tool: </a:t>
            </a:r>
            <a:r>
              <a:rPr lang="en-GB" dirty="0"/>
              <a:t>Keyword research tools will give you data around these keywords so you can see which terms you can conceivably rank for and where the best opportunities actually lie. Metrics include: </a:t>
            </a:r>
            <a:endParaRPr lang="ar-EG" dirty="0"/>
          </a:p>
          <a:p>
            <a:r>
              <a:rPr lang="en-GB" b="1" dirty="0"/>
              <a:t>Search volume: </a:t>
            </a:r>
            <a:r>
              <a:rPr lang="en-GB" dirty="0"/>
              <a:t>How many times that term is searched per month. </a:t>
            </a:r>
          </a:p>
          <a:p>
            <a:r>
              <a:rPr lang="en-GB" b="1" dirty="0"/>
              <a:t>Competition: </a:t>
            </a:r>
            <a:r>
              <a:rPr lang="en-GB" dirty="0"/>
              <a:t>How difficult it is to rank for that keyword.</a:t>
            </a:r>
          </a:p>
          <a:p>
            <a:endParaRPr lang="x-none" dirty="0"/>
          </a:p>
          <a:p>
            <a:endParaRPr lang="en-US" sz="2000" b="1" dirty="0"/>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2577" y="-14413"/>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816078" y="1763270"/>
            <a:ext cx="9733936" cy="473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0" i="0" u="none" strike="noStrike" baseline="0">
                <a:solidFill>
                  <a:srgbClr val="FF0000"/>
                </a:solidFill>
                <a:latin typeface="Calibri" panose="020F0502020204030204" pitchFamily="34" charset="0"/>
              </a:rPr>
              <a:t>2. Create quality content targeting those keywords</a:t>
            </a:r>
            <a:r>
              <a:rPr lang="en-GB" sz="1800" b="0" i="0" u="none" strike="noStrike" baseline="0">
                <a:solidFill>
                  <a:srgbClr val="FF0000"/>
                </a:solidFill>
                <a:latin typeface="Arial" panose="020B0604020202020204" pitchFamily="34" charset="0"/>
              </a:rPr>
              <a:t>:: </a:t>
            </a:r>
          </a:p>
          <a:p>
            <a:r>
              <a:rPr lang="en-GB" sz="1800" b="0" i="0" u="none" strike="noStrike" baseline="0">
                <a:solidFill>
                  <a:srgbClr val="000000"/>
                </a:solidFill>
                <a:latin typeface="Calibri" panose="020F0502020204030204" pitchFamily="34" charset="0"/>
              </a:rPr>
              <a:t>Your main navigation pages (homepage, about us, contact, products, services) will target keywords, but the bulk of your keyword targeting will come from long-form content in the form of blog posts. Quality, SEO content is: </a:t>
            </a:r>
          </a:p>
          <a:p>
            <a:r>
              <a:rPr lang="en-GB" sz="1800" b="0" i="0" u="none" strike="noStrike" baseline="0">
                <a:solidFill>
                  <a:srgbClr val="FF0000"/>
                </a:solidFill>
                <a:latin typeface="Calibri" panose="020F0502020204030204" pitchFamily="34" charset="0"/>
              </a:rPr>
              <a:t>Aligned with the keyword’s intent: </a:t>
            </a:r>
            <a:r>
              <a:rPr lang="en-GB" sz="1800" b="0" i="0" u="none" strike="noStrike" baseline="0">
                <a:solidFill>
                  <a:srgbClr val="000000"/>
                </a:solidFill>
                <a:latin typeface="Calibri" panose="020F0502020204030204" pitchFamily="34" charset="0"/>
              </a:rPr>
              <a:t>Make sure your content provides the information people are seeking when they search this keyword. This is why you should always search the keyword on Google first. </a:t>
            </a:r>
          </a:p>
          <a:p>
            <a:r>
              <a:rPr lang="en-GB" sz="1800" b="0" i="0" u="none" strike="noStrike" baseline="0">
                <a:solidFill>
                  <a:srgbClr val="FF0000"/>
                </a:solidFill>
                <a:latin typeface="Calibri" panose="020F0502020204030204" pitchFamily="34" charset="0"/>
              </a:rPr>
              <a:t>Provides a good experience: </a:t>
            </a:r>
            <a:r>
              <a:rPr lang="en-GB" sz="1800" b="0" i="0" u="none" strike="noStrike" baseline="0">
                <a:solidFill>
                  <a:srgbClr val="000000"/>
                </a:solidFill>
                <a:latin typeface="Calibri" panose="020F0502020204030204" pitchFamily="34" charset="0"/>
              </a:rPr>
              <a:t>It’s free of overly aggressive pop-ups or CTAs or other distracting elements; uses images to depict concepts, and loads quickly and properly on all devices (more on this later in the technical SEO section). </a:t>
            </a:r>
          </a:p>
          <a:p>
            <a:r>
              <a:rPr lang="en-GB" sz="1800" b="0" i="0" u="none" strike="noStrike" baseline="0">
                <a:solidFill>
                  <a:srgbClr val="FF0000"/>
                </a:solidFill>
                <a:latin typeface="Calibri" panose="020F0502020204030204" pitchFamily="34" charset="0"/>
              </a:rPr>
              <a:t>Reads naturally: </a:t>
            </a:r>
            <a:r>
              <a:rPr lang="en-GB" sz="1800" b="0" i="0" u="none" strike="noStrike" baseline="0">
                <a:solidFill>
                  <a:srgbClr val="000000"/>
                </a:solidFill>
                <a:latin typeface="Calibri" panose="020F0502020204030204" pitchFamily="34" charset="0"/>
              </a:rPr>
              <a:t>Don’t keyword-stuff. Write like a human being speaking to your audience; not a content writer trying to optimize for a search engine. </a:t>
            </a:r>
          </a:p>
          <a:p>
            <a:r>
              <a:rPr lang="en-GB" sz="1800" b="0" i="0" u="none" strike="noStrike" baseline="0">
                <a:solidFill>
                  <a:srgbClr val="000000"/>
                </a:solidFill>
                <a:latin typeface="Calibri" panose="020F0502020204030204" pitchFamily="34" charset="0"/>
              </a:rPr>
              <a:t>In-depth: Google isn’t interested in thin, duplicate, or low-value pages. This means 1,500-2,500 words of accurate, up-to-date, information. </a:t>
            </a:r>
          </a:p>
          <a:p>
            <a:r>
              <a:rPr lang="en-GB" sz="1800" b="0" i="0" u="none" strike="noStrike" baseline="0">
                <a:solidFill>
                  <a:srgbClr val="000000"/>
                </a:solidFill>
                <a:latin typeface="Calibri" panose="020F0502020204030204" pitchFamily="34" charset="0"/>
              </a:rPr>
              <a:t>Organized: Use your heading tags to indicate the hierarchy of information on the page.</a:t>
            </a:r>
            <a:endParaRPr lang="en-GB" sz="1800" b="0" i="0" u="none" strike="noStrike" baseline="0" dirty="0">
              <a:solidFill>
                <a:srgbClr val="2B2A2A"/>
              </a:solidFill>
              <a:latin typeface="Lato" panose="020F0502020204030203" pitchFamily="34" charset="0"/>
            </a:endParaRPr>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474839" y="1285191"/>
            <a:ext cx="8881907" cy="1200329"/>
          </a:xfrm>
          <a:prstGeom prst="rect">
            <a:avLst/>
          </a:prstGeom>
          <a:noFill/>
        </p:spPr>
        <p:txBody>
          <a:bodyPr wrap="square" rtlCol="0">
            <a:spAutoFit/>
          </a:bodyPr>
          <a:lstStyle/>
          <a:p>
            <a:endParaRPr lang="en-GB" dirty="0"/>
          </a:p>
          <a:p>
            <a:endParaRPr lang="en-GB" dirty="0"/>
          </a:p>
          <a:p>
            <a:endParaRPr lang="en-GB" dirty="0"/>
          </a:p>
          <a:p>
            <a:endParaRPr lang="en-GB" dirty="0"/>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5387" y="-51645"/>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11045" y="1285192"/>
            <a:ext cx="941576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45277" y="1285192"/>
            <a:ext cx="8417320" cy="4524315"/>
          </a:xfrm>
          <a:prstGeom prst="rect">
            <a:avLst/>
          </a:prstGeom>
          <a:noFill/>
        </p:spPr>
        <p:txBody>
          <a:bodyPr wrap="square" rtlCol="0">
            <a:spAutoFit/>
          </a:bodyPr>
          <a:lstStyle/>
          <a:p>
            <a:r>
              <a:rPr lang="en-GB" sz="2400" b="0" i="0" u="none" strike="noStrike" baseline="0" dirty="0">
                <a:solidFill>
                  <a:srgbClr val="FF0000"/>
                </a:solidFill>
                <a:latin typeface="Calibri" panose="020F0502020204030204" pitchFamily="34" charset="0"/>
              </a:rPr>
              <a:t>3. Place your keywords </a:t>
            </a:r>
          </a:p>
          <a:p>
            <a:r>
              <a:rPr lang="en-GB" sz="2400" b="0" i="0" u="none" strike="noStrike" baseline="0" dirty="0">
                <a:solidFill>
                  <a:srgbClr val="000000"/>
                </a:solidFill>
                <a:latin typeface="Calibri" panose="020F0502020204030204" pitchFamily="34" charset="0"/>
              </a:rPr>
              <a:t>In addition to naturally in the body of your content, you’ll want to place your keyword into specific spots on the page to indicate to Google what you’re looking to rank for. This includes: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SEO title (title tag)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Page title (H1 tag)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At least two H2 headings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Image alt text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Image file name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Naturally in the body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URL </a:t>
            </a:r>
          </a:p>
          <a:p>
            <a:pPr marL="342900" indent="-342900">
              <a:buFont typeface="Arial" pitchFamily="34" charset="0"/>
              <a:buChar char="•"/>
            </a:pPr>
            <a:r>
              <a:rPr lang="en-GB" sz="2400" b="0" i="0" u="none" strike="noStrike" baseline="0" dirty="0">
                <a:solidFill>
                  <a:srgbClr val="000000"/>
                </a:solidFill>
                <a:latin typeface="Calibri" panose="020F0502020204030204" pitchFamily="34" charset="0"/>
              </a:rPr>
              <a:t>Meta description</a:t>
            </a:r>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483916" y="13540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endParaRPr>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954CDAAE-7949-19DC-6FCC-E1B2120289D2}"/>
              </a:ext>
            </a:extLst>
          </p:cNvPr>
          <p:cNvPicPr>
            <a:picLocks noChangeAspect="1"/>
          </p:cNvPicPr>
          <p:nvPr/>
        </p:nvPicPr>
        <p:blipFill>
          <a:blip r:embed="rId3"/>
          <a:stretch>
            <a:fillRect/>
          </a:stretch>
        </p:blipFill>
        <p:spPr>
          <a:xfrm>
            <a:off x="688258" y="1898515"/>
            <a:ext cx="8681884" cy="3060970"/>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1199534" y="1285191"/>
            <a:ext cx="9327277" cy="4838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5C7447-053F-B0BA-0141-ED62C057D74F}"/>
              </a:ext>
            </a:extLst>
          </p:cNvPr>
          <p:cNvSpPr txBox="1"/>
          <p:nvPr/>
        </p:nvSpPr>
        <p:spPr>
          <a:xfrm>
            <a:off x="1397113" y="1562095"/>
            <a:ext cx="7489665" cy="3970318"/>
          </a:xfrm>
          <a:prstGeom prst="rect">
            <a:avLst/>
          </a:prstGeom>
          <a:noFill/>
        </p:spPr>
        <p:txBody>
          <a:bodyPr wrap="square">
            <a:spAutoFit/>
          </a:bodyPr>
          <a:lstStyle/>
          <a:p>
            <a:r>
              <a:rPr lang="en-GB" b="0" i="0" u="none" strike="noStrike" baseline="0" dirty="0">
                <a:solidFill>
                  <a:srgbClr val="FF0000"/>
                </a:solidFill>
                <a:latin typeface="Calibri" panose="020F0502020204030204" pitchFamily="34" charset="0"/>
              </a:rPr>
              <a:t>4. Optimize your titles </a:t>
            </a:r>
          </a:p>
          <a:p>
            <a:r>
              <a:rPr lang="en-GB" b="0" i="0" u="none" strike="noStrike" baseline="0" dirty="0">
                <a:solidFill>
                  <a:srgbClr val="000000"/>
                </a:solidFill>
                <a:latin typeface="Calibri" panose="020F0502020204030204" pitchFamily="34" charset="0"/>
              </a:rPr>
              <a:t>For any page on your website, you actually have two titles. The title tag is the title that appears on the SERP and is the single most impactful place you can put your keyword. The H1 tag is the title that appears on the page when you click into it</a:t>
            </a:r>
            <a:r>
              <a:rPr lang="en-GB" b="0" i="0" u="none" strike="noStrike" baseline="0" dirty="0">
                <a:solidFill>
                  <a:srgbClr val="FF0000"/>
                </a:solidFill>
                <a:latin typeface="Calibri" panose="020F0502020204030204" pitchFamily="34" charset="0"/>
              </a:rPr>
              <a:t>. Whether or not these are the same depends on the page. </a:t>
            </a:r>
          </a:p>
          <a:p>
            <a:r>
              <a:rPr lang="en-GB" b="0" i="0" u="none" strike="noStrike" baseline="0" dirty="0">
                <a:solidFill>
                  <a:srgbClr val="FF0000"/>
                </a:solidFill>
                <a:latin typeface="Calibri" panose="020F0502020204030204" pitchFamily="34" charset="0"/>
              </a:rPr>
              <a:t>To optimize your titles, be sure to: </a:t>
            </a:r>
          </a:p>
          <a:p>
            <a:r>
              <a:rPr lang="en-GB" b="0" i="0" u="none" strike="noStrike" baseline="0" dirty="0">
                <a:solidFill>
                  <a:srgbClr val="FF0000"/>
                </a:solidFill>
                <a:latin typeface="Calibri" panose="020F0502020204030204" pitchFamily="34" charset="0"/>
              </a:rPr>
              <a:t>Include the keyword</a:t>
            </a:r>
            <a:r>
              <a:rPr lang="en-GB" b="0" i="0" u="none" strike="noStrike" baseline="0" dirty="0">
                <a:solidFill>
                  <a:srgbClr val="000000"/>
                </a:solidFill>
                <a:latin typeface="Calibri" panose="020F0502020204030204" pitchFamily="34" charset="0"/>
              </a:rPr>
              <a:t>: If you can do it in a natural and compelling way, add some related modifiers around that term as well. </a:t>
            </a:r>
          </a:p>
          <a:p>
            <a:r>
              <a:rPr lang="en-GB" b="0" i="0" u="none" strike="noStrike" baseline="0" dirty="0">
                <a:solidFill>
                  <a:srgbClr val="000000"/>
                </a:solidFill>
                <a:latin typeface="Calibri" panose="020F0502020204030204" pitchFamily="34" charset="0"/>
              </a:rPr>
              <a:t>Have only one H1 per page: This should be your main headline, and H2s should be used to label your main sections. </a:t>
            </a:r>
          </a:p>
          <a:p>
            <a:r>
              <a:rPr lang="en-GB" b="0" i="0" u="none" strike="noStrike" baseline="0" dirty="0">
                <a:solidFill>
                  <a:srgbClr val="FF0000"/>
                </a:solidFill>
                <a:latin typeface="Calibri" panose="020F0502020204030204" pitchFamily="34" charset="0"/>
              </a:rPr>
              <a:t>Keep title tags to 55-60 characters</a:t>
            </a:r>
            <a:r>
              <a:rPr lang="en-GB" b="0" i="0" u="none" strike="noStrike" baseline="0" dirty="0">
                <a:solidFill>
                  <a:srgbClr val="000000"/>
                </a:solidFill>
                <a:latin typeface="Calibri" panose="020F0502020204030204" pitchFamily="34" charset="0"/>
              </a:rPr>
              <a:t>: How much Google will show varies (it’s based on pixels, not character counts), so frontload with the keyword. </a:t>
            </a:r>
          </a:p>
          <a:p>
            <a:r>
              <a:rPr lang="en-GB" b="0" i="0" u="none" strike="noStrike" baseline="0" dirty="0">
                <a:solidFill>
                  <a:srgbClr val="FF0000"/>
                </a:solidFill>
                <a:latin typeface="Calibri" panose="020F0502020204030204" pitchFamily="34" charset="0"/>
              </a:rPr>
              <a:t>Indicate value: </a:t>
            </a:r>
            <a:r>
              <a:rPr lang="en-GB" b="0" i="0" u="none" strike="noStrike" baseline="0" dirty="0">
                <a:solidFill>
                  <a:srgbClr val="000000"/>
                </a:solidFill>
                <a:latin typeface="Calibri" panose="020F0502020204030204" pitchFamily="34" charset="0"/>
              </a:rPr>
              <a:t>What does a user get out of the page? This influences whether they click on it in the SERP or on your site, and whether they keep reading.</a:t>
            </a:r>
            <a:endParaRPr lang="en-GB" dirty="0"/>
          </a:p>
        </p:txBody>
      </p:sp>
    </p:spTree>
    <p:extLst>
      <p:ext uri="{BB962C8B-B14F-4D97-AF65-F5344CB8AC3E}">
        <p14:creationId xmlns:p14="http://schemas.microsoft.com/office/powerpoint/2010/main" val="3756936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1155869"/>
            <a:ext cx="4128422" cy="55104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002890" y="1395787"/>
            <a:ext cx="9714271" cy="5123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baseline="0" dirty="0">
                <a:solidFill>
                  <a:srgbClr val="FF0000"/>
                </a:solidFill>
                <a:latin typeface="Calibri" panose="020F0502020204030204" pitchFamily="34" charset="0"/>
              </a:rPr>
              <a:t>5. Optimize your meta descriptions </a:t>
            </a:r>
          </a:p>
          <a:p>
            <a:r>
              <a:rPr lang="en-GB" sz="2400" b="0" i="0" u="none" strike="noStrike" baseline="0" dirty="0">
                <a:solidFill>
                  <a:srgbClr val="000000"/>
                </a:solidFill>
                <a:latin typeface="Calibri" panose="020F0502020204030204" pitchFamily="34" charset="0"/>
              </a:rPr>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 </a:t>
            </a:r>
          </a:p>
          <a:p>
            <a:r>
              <a:rPr lang="en-GB" sz="2400" b="0" i="0" u="none" strike="noStrike" baseline="0" dirty="0">
                <a:solidFill>
                  <a:srgbClr val="FF0000"/>
                </a:solidFill>
                <a:latin typeface="Calibri" panose="020F0502020204030204" pitchFamily="34" charset="0"/>
              </a:rPr>
              <a:t>To optimize your meta description: </a:t>
            </a:r>
          </a:p>
          <a:p>
            <a:r>
              <a:rPr lang="en-GB" sz="2400" b="0" i="0" u="none" strike="noStrike" baseline="0" dirty="0">
                <a:solidFill>
                  <a:srgbClr val="000000"/>
                </a:solidFill>
                <a:latin typeface="Calibri" panose="020F0502020204030204" pitchFamily="34" charset="0"/>
              </a:rPr>
              <a:t>Include the keyword and related keywords if you can do so in a natural and compelling way. </a:t>
            </a:r>
          </a:p>
          <a:p>
            <a:r>
              <a:rPr lang="en-GB" sz="2400" b="0" i="0" u="none" strike="noStrike" baseline="0" dirty="0">
                <a:solidFill>
                  <a:srgbClr val="FF0000"/>
                </a:solidFill>
                <a:latin typeface="Calibri" panose="020F0502020204030204" pitchFamily="34" charset="0"/>
              </a:rPr>
              <a:t>Keep it short: </a:t>
            </a:r>
            <a:r>
              <a:rPr lang="en-GB" sz="2400" b="0" i="0" u="none" strike="noStrike" baseline="0" dirty="0">
                <a:solidFill>
                  <a:srgbClr val="000000"/>
                </a:solidFill>
                <a:latin typeface="Calibri" panose="020F0502020204030204" pitchFamily="34" charset="0"/>
              </a:rPr>
              <a:t>Ideal meta description length is 155-165 characters. </a:t>
            </a:r>
          </a:p>
          <a:p>
            <a:r>
              <a:rPr lang="en-GB" sz="2400" b="0" i="0" u="none" strike="noStrike" baseline="0" dirty="0">
                <a:solidFill>
                  <a:srgbClr val="FF0000"/>
                </a:solidFill>
                <a:latin typeface="Calibri" panose="020F0502020204030204" pitchFamily="34" charset="0"/>
              </a:rPr>
              <a:t>Make it compelling: </a:t>
            </a:r>
            <a:r>
              <a:rPr lang="en-GB" sz="2400" b="0" i="0" u="none" strike="noStrike" baseline="0" dirty="0">
                <a:solidFill>
                  <a:srgbClr val="000000"/>
                </a:solidFill>
                <a:latin typeface="Calibri" panose="020F0502020204030204" pitchFamily="34" charset="0"/>
              </a:rPr>
              <a:t>Remember, showing up in search results is just the first step! You still need to get searchers to click. Include a concise description, a clear benefit, and a call to action, like ad copy</a:t>
            </a:r>
            <a:r>
              <a:rPr lang="en-GB" sz="2400" b="0" i="0" u="none" strike="noStrike" baseline="0" dirty="0">
                <a:solidFill>
                  <a:srgbClr val="000000"/>
                </a:solidFill>
                <a:latin typeface="Arial" panose="020B0604020202020204" pitchFamily="34" charset="0"/>
              </a:rPr>
              <a:t>. </a:t>
            </a:r>
            <a:endParaRPr lang="en-GB" sz="2400" dirty="0">
              <a:solidFill>
                <a:schemeClr val="tx1"/>
              </a:solidFill>
            </a:endParaRPr>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120877" y="1285191"/>
            <a:ext cx="9405935" cy="4533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1333001" y="1285192"/>
            <a:ext cx="8417320" cy="4247317"/>
          </a:xfrm>
          <a:prstGeom prst="rect">
            <a:avLst/>
          </a:prstGeom>
          <a:noFill/>
        </p:spPr>
        <p:txBody>
          <a:bodyPr wrap="square" rtlCol="0">
            <a:spAutoFit/>
          </a:bodyPr>
          <a:lstStyle/>
          <a:p>
            <a:r>
              <a:rPr lang="en-GB" b="0" i="0" u="none" strike="noStrike" baseline="0" dirty="0">
                <a:solidFill>
                  <a:srgbClr val="FF0000"/>
                </a:solidFill>
                <a:latin typeface="Calibri" panose="020F0502020204030204" pitchFamily="34" charset="0"/>
              </a:rPr>
              <a:t>6. Include and optimize images</a:t>
            </a:r>
            <a:r>
              <a:rPr lang="en-GB" b="0" i="0" u="none" strike="noStrike" baseline="0" dirty="0">
                <a:solidFill>
                  <a:srgbClr val="FF0000"/>
                </a:solidFill>
                <a:latin typeface="Arial" panose="020B0604020202020204" pitchFamily="34" charset="0"/>
              </a:rPr>
              <a:t>: </a:t>
            </a:r>
          </a:p>
          <a:p>
            <a:r>
              <a:rPr lang="en-GB" b="0" i="0" u="none" strike="noStrike" baseline="0" dirty="0">
                <a:solidFill>
                  <a:srgbClr val="000000"/>
                </a:solidFill>
                <a:latin typeface="Calibri" panose="020F0502020204030204" pitchFamily="34" charset="0"/>
              </a:rPr>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 </a:t>
            </a:r>
          </a:p>
          <a:p>
            <a:r>
              <a:rPr lang="en-GB" b="0" i="0" u="none" strike="noStrike" baseline="0" dirty="0">
                <a:solidFill>
                  <a:srgbClr val="FF0000"/>
                </a:solidFill>
                <a:latin typeface="Calibri" panose="020F0502020204030204" pitchFamily="34" charset="0"/>
              </a:rPr>
              <a:t>Here’s how to do SEO optimization for images: </a:t>
            </a:r>
          </a:p>
          <a:p>
            <a:r>
              <a:rPr lang="en-GB" b="0" i="0" u="none" strike="noStrike" baseline="0" dirty="0">
                <a:solidFill>
                  <a:srgbClr val="000000"/>
                </a:solidFill>
                <a:latin typeface="Calibri" panose="020F0502020204030204" pitchFamily="34" charset="0"/>
              </a:rPr>
              <a:t>File name: Save the file name with the keyword, with dashes instead of spaces. </a:t>
            </a:r>
          </a:p>
          <a:p>
            <a:r>
              <a:rPr lang="en-GB" b="0" i="0" u="none" strike="noStrike" baseline="0" dirty="0">
                <a:solidFill>
                  <a:srgbClr val="FF0000"/>
                </a:solidFill>
                <a:latin typeface="Calibri" panose="020F0502020204030204" pitchFamily="34" charset="0"/>
              </a:rPr>
              <a:t>Add alt text: </a:t>
            </a:r>
            <a:r>
              <a:rPr lang="en-GB" b="0" i="0" u="none" strike="noStrike" baseline="0" dirty="0">
                <a:solidFill>
                  <a:srgbClr val="000000"/>
                </a:solidFill>
                <a:latin typeface="Calibri" panose="020F0502020204030204" pitchFamily="34" charset="0"/>
              </a:rPr>
              <a:t>Alt text stands for the text alternative of an image, and it’s how Google “sees” an image on a page and detects its relevance to the keyword. It also makes your site accessible for screen readers, and if images break, the alt text will still appear. Don’t keyword stuff here. Imagine you’re describing the image to someone who can’t see it— that’s what it’s there for</a:t>
            </a:r>
            <a:r>
              <a:rPr lang="en-GB" b="0" i="0" u="none" strike="noStrike" baseline="0" dirty="0">
                <a:solidFill>
                  <a:srgbClr val="000000"/>
                </a:solidFill>
                <a:latin typeface="Arial" panose="020B0604020202020204" pitchFamily="34" charset="0"/>
              </a:rPr>
              <a:t>. </a:t>
            </a:r>
          </a:p>
          <a:p>
            <a:r>
              <a:rPr lang="en-GB" b="0" i="0" u="none" strike="noStrike" baseline="0" dirty="0">
                <a:solidFill>
                  <a:srgbClr val="FF0000"/>
                </a:solidFill>
                <a:latin typeface="Calibri" panose="020F0502020204030204" pitchFamily="34" charset="0"/>
              </a:rPr>
              <a:t>Compress: </a:t>
            </a:r>
            <a:r>
              <a:rPr lang="en-GB" b="0" i="0" u="none" strike="noStrike" baseline="0" dirty="0">
                <a:solidFill>
                  <a:srgbClr val="000000"/>
                </a:solidFill>
                <a:latin typeface="Calibri" panose="020F0502020204030204" pitchFamily="34" charset="0"/>
              </a:rPr>
              <a:t>Large images can slow down the speed of your site. Compress them to reduce file size and properly size them. You shouldn’t need images much wider than 1000px, but every site is different.</a:t>
            </a:r>
            <a:endParaRPr lang="en-GB" dirty="0"/>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A756D2D-D09B-1B3E-5A5A-5DD5F83D02F4}"/>
              </a:ext>
            </a:extLst>
          </p:cNvPr>
          <p:cNvSpPr txBox="1"/>
          <p:nvPr/>
        </p:nvSpPr>
        <p:spPr>
          <a:xfrm>
            <a:off x="1333001" y="1488216"/>
            <a:ext cx="8417320" cy="3785652"/>
          </a:xfrm>
          <a:prstGeom prst="rect">
            <a:avLst/>
          </a:prstGeom>
          <a:noFill/>
        </p:spPr>
        <p:txBody>
          <a:bodyPr wrap="square" rtlCol="0">
            <a:spAutoFit/>
          </a:bodyPr>
          <a:lstStyle/>
          <a:p>
            <a:r>
              <a:rPr lang="en-GB" sz="2000" b="0" i="0" u="none" strike="noStrike" baseline="0" dirty="0">
                <a:solidFill>
                  <a:srgbClr val="FF0000"/>
                </a:solidFill>
                <a:latin typeface="Calibri" panose="020F0502020204030204" pitchFamily="34" charset="0"/>
              </a:rPr>
              <a:t>7. Internal and external links</a:t>
            </a:r>
            <a:r>
              <a:rPr lang="en-GB" sz="2000" b="0" i="0" u="none" strike="noStrike" baseline="0" dirty="0">
                <a:solidFill>
                  <a:srgbClr val="FF0000"/>
                </a:solidFill>
                <a:latin typeface="Arial" panose="020B0604020202020204" pitchFamily="34" charset="0"/>
              </a:rPr>
              <a:t>: </a:t>
            </a:r>
          </a:p>
          <a:p>
            <a:r>
              <a:rPr lang="en-GB" sz="2000" b="0" i="0" u="none" strike="noStrike" baseline="0" dirty="0">
                <a:solidFill>
                  <a:srgbClr val="000000"/>
                </a:solidFill>
                <a:latin typeface="Calibri" panose="020F0502020204030204" pitchFamily="34" charset="0"/>
              </a:rPr>
              <a:t>When doing SEO for blog posts, you’ll want to add both internal and external links. </a:t>
            </a:r>
          </a:p>
          <a:p>
            <a:r>
              <a:rPr lang="en-GB" sz="2000" b="0" i="0" u="none" strike="noStrike" baseline="0" dirty="0">
                <a:solidFill>
                  <a:srgbClr val="FF0000"/>
                </a:solidFill>
                <a:latin typeface="Calibri" panose="020F0502020204030204" pitchFamily="34" charset="0"/>
              </a:rPr>
              <a:t>External links: </a:t>
            </a:r>
            <a:r>
              <a:rPr lang="en-GB" sz="2000" b="0" i="0" u="none" strike="noStrike" baseline="0" dirty="0">
                <a:solidFill>
                  <a:srgbClr val="000000"/>
                </a:solidFill>
                <a:latin typeface="Calibri" panose="020F0502020204030204" pitchFamily="34" charset="0"/>
              </a:rPr>
              <a:t>Find 1-3 pages relevant to the topic you’re targeting, on other sites that have high domain authority, and link to them in your post. This helps to build trust with Google. </a:t>
            </a:r>
          </a:p>
          <a:p>
            <a:r>
              <a:rPr lang="en-GB" sz="2000" b="0" i="0" u="none" strike="noStrike" baseline="0" dirty="0">
                <a:solidFill>
                  <a:srgbClr val="FF0000"/>
                </a:solidFill>
                <a:latin typeface="Calibri" panose="020F0502020204030204" pitchFamily="34" charset="0"/>
              </a:rPr>
              <a:t>Internal links: </a:t>
            </a:r>
            <a:r>
              <a:rPr lang="en-GB" sz="2000" b="0" i="0" u="none" strike="noStrike" baseline="0" dirty="0">
                <a:solidFill>
                  <a:srgbClr val="000000"/>
                </a:solidFill>
                <a:latin typeface="Calibri" panose="020F0502020204030204" pitchFamily="34" charset="0"/>
              </a:rPr>
              <a:t>Link to other blog posts on your site in the content of the post you’re writing—just like I did in that last bullet, using “high domain authority” as my anchor text. This gives Google multiple pathways to any given post, making your site easier to crawl as a whole. How many to include here depends on the length of the post and the amount of other content you have available to link to. Keep the links relevant to the page and to the anchor text you use.</a:t>
            </a:r>
            <a:endParaRPr lang="en-GB" sz="2000" dirty="0"/>
          </a:p>
        </p:txBody>
      </p:sp>
      <p:pic>
        <p:nvPicPr>
          <p:cNvPr id="5" name="Graphic 21">
            <a:extLst>
              <a:ext uri="{FF2B5EF4-FFF2-40B4-BE49-F238E27FC236}">
                <a16:creationId xmlns:a16="http://schemas.microsoft.com/office/drawing/2014/main" xmlns=""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865239" y="1285191"/>
            <a:ext cx="9354379" cy="4431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130709" y="1562095"/>
            <a:ext cx="8676967" cy="4154984"/>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How to do SEO: Off-page optimization </a:t>
            </a:r>
          </a:p>
          <a:p>
            <a:r>
              <a:rPr lang="en-GB" sz="2400" b="0" i="0" u="none" strike="noStrike" baseline="0">
                <a:solidFill>
                  <a:srgbClr val="000000"/>
                </a:solidFill>
                <a:latin typeface="Calibri" panose="020F0502020204030204" pitchFamily="34" charset="0"/>
              </a:rPr>
              <a:t>All of the steps above are on-page SEO strategies. Off-page SEO, on the other hand, is what you do on other pages of your website, other websites, and even other platforms to help your page to rank. Here are some off-page SEO tactics </a:t>
            </a:r>
          </a:p>
          <a:p>
            <a:r>
              <a:rPr lang="en-GB" sz="2400" b="0" i="0" u="none" strike="noStrike" baseline="0">
                <a:solidFill>
                  <a:srgbClr val="FF0000"/>
                </a:solidFill>
                <a:latin typeface="Arial" panose="020B0604020202020204" pitchFamily="34" charset="0"/>
              </a:rPr>
              <a:t>1</a:t>
            </a:r>
            <a:r>
              <a:rPr lang="en-GB" sz="2400" b="0" i="0" u="none" strike="noStrike" baseline="0">
                <a:solidFill>
                  <a:srgbClr val="FF0000"/>
                </a:solidFill>
                <a:latin typeface="Calibri" panose="020F0502020204030204" pitchFamily="34" charset="0"/>
              </a:rPr>
              <a:t>. Earn and reach out for backlinks </a:t>
            </a:r>
          </a:p>
          <a:p>
            <a:r>
              <a:rPr lang="en-GB" sz="2400" b="0" i="0" u="none" strike="noStrike" baseline="0">
                <a:solidFill>
                  <a:srgbClr val="000000"/>
                </a:solidFill>
                <a:latin typeface="Calibri" panose="020F0502020204030204" pitchFamily="34" charset="0"/>
              </a:rPr>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endParaRPr lang="en-US" sz="2400" dirty="0"/>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ADD1EF-59EB-70AD-1A2A-50A752C00A4B}"/>
              </a:ext>
            </a:extLst>
          </p:cNvPr>
          <p:cNvSpPr/>
          <p:nvPr/>
        </p:nvSpPr>
        <p:spPr>
          <a:xfrm>
            <a:off x="1052052" y="1285191"/>
            <a:ext cx="9513368" cy="4771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9A6FBE8-47C9-2AFB-2E2B-A8AE85967595}"/>
              </a:ext>
            </a:extLst>
          </p:cNvPr>
          <p:cNvSpPr txBox="1"/>
          <p:nvPr/>
        </p:nvSpPr>
        <p:spPr>
          <a:xfrm>
            <a:off x="1557989" y="1351507"/>
            <a:ext cx="8417320" cy="4247317"/>
          </a:xfrm>
          <a:prstGeom prst="rect">
            <a:avLst/>
          </a:prstGeom>
          <a:noFill/>
        </p:spPr>
        <p:txBody>
          <a:bodyPr wrap="square" rtlCol="0">
            <a:spAutoFit/>
          </a:bodyPr>
          <a:lstStyle/>
          <a:p>
            <a:r>
              <a:rPr lang="en-GB" b="0" i="0" u="none" strike="noStrike" baseline="0" dirty="0">
                <a:solidFill>
                  <a:srgbClr val="FF0000"/>
                </a:solidFill>
                <a:latin typeface="Calibri" panose="020F0502020204030204" pitchFamily="34" charset="0"/>
              </a:rPr>
              <a:t>9. Share your content on social media </a:t>
            </a:r>
          </a:p>
          <a:p>
            <a:r>
              <a:rPr lang="en-GB" b="0" i="0" u="none" strike="noStrike" baseline="0" dirty="0">
                <a:solidFill>
                  <a:srgbClr val="000000"/>
                </a:solidFill>
                <a:latin typeface="Calibri" panose="020F0502020204030204" pitchFamily="34" charset="0"/>
              </a:rPr>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 </a:t>
            </a:r>
          </a:p>
          <a:p>
            <a:r>
              <a:rPr lang="en-GB" b="0" i="0" u="none" strike="noStrike" baseline="0" dirty="0">
                <a:solidFill>
                  <a:srgbClr val="FF0000"/>
                </a:solidFill>
                <a:latin typeface="Calibri" panose="020F0502020204030204" pitchFamily="34" charset="0"/>
              </a:rPr>
              <a:t>10. Build your brand reputation </a:t>
            </a:r>
          </a:p>
          <a:p>
            <a:r>
              <a:rPr lang="en-GB" b="0" i="0" u="none" strike="noStrike" baseline="0" dirty="0">
                <a:solidFill>
                  <a:srgbClr val="000000"/>
                </a:solidFill>
                <a:latin typeface="Calibri" panose="020F0502020204030204" pitchFamily="34" charset="0"/>
              </a:rPr>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brand-building strategies that apply to non-brick-and-mortar businesses too.</a:t>
            </a:r>
            <a:endParaRPr lang="en-US" dirty="0"/>
          </a:p>
        </p:txBody>
      </p:sp>
      <p:pic>
        <p:nvPicPr>
          <p:cNvPr id="5" name="Graphic 21">
            <a:extLst>
              <a:ext uri="{FF2B5EF4-FFF2-40B4-BE49-F238E27FC236}">
                <a16:creationId xmlns:a16="http://schemas.microsoft.com/office/drawing/2014/main" xmlns=""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333001" y="1749160"/>
            <a:ext cx="8790038" cy="1938992"/>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How to do SEO: Technical optimizations </a:t>
            </a:r>
          </a:p>
          <a:p>
            <a:r>
              <a:rPr lang="en-GB" sz="2400" b="0" i="0" u="none" strike="noStrike" baseline="0">
                <a:solidFill>
                  <a:srgbClr val="000000"/>
                </a:solidFill>
                <a:latin typeface="Calibri" panose="020F0502020204030204" pitchFamily="34" charset="0"/>
              </a:rPr>
              <a:t>Technical SEO optimizations are done on the back end of your website to make sure it meets Google’s site security and user experience requirements, as well as to make it as easy as possible for Google to do its job on your site. </a:t>
            </a:r>
            <a:endParaRPr lang="en-US" sz="2400" dirty="0">
              <a:latin typeface="AeonikRegular"/>
            </a:endParaRPr>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042219" y="1039386"/>
            <a:ext cx="9484593"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333001" y="1089669"/>
            <a:ext cx="8417320" cy="3416320"/>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Here are some of the main technical optimizations to take care of: </a:t>
            </a:r>
          </a:p>
          <a:p>
            <a:r>
              <a:rPr lang="en-GB" sz="2400" b="0" i="0" u="none" strike="noStrike" baseline="0">
                <a:solidFill>
                  <a:srgbClr val="FF0000"/>
                </a:solidFill>
                <a:latin typeface="Calibri" panose="020F0502020204030204" pitchFamily="34" charset="0"/>
              </a:rPr>
              <a:t>Page speed: </a:t>
            </a:r>
            <a:r>
              <a:rPr lang="en-GB" sz="2400" b="0" i="0" u="none" strike="noStrike" baseline="0">
                <a:solidFill>
                  <a:srgbClr val="000000"/>
                </a:solidFill>
                <a:latin typeface="Calibri" panose="020F0502020204030204" pitchFamily="34" charset="0"/>
              </a:rPr>
              <a:t>In addition to image sizes, the code behind your website content and the order in which it loads can impact page speed. This where lazy loading and page speed optimizations come into play. </a:t>
            </a:r>
          </a:p>
          <a:p>
            <a:r>
              <a:rPr lang="en-GB" sz="2400" b="0" i="0" u="none" strike="noStrike" baseline="0">
                <a:solidFill>
                  <a:srgbClr val="FF0000"/>
                </a:solidFill>
                <a:latin typeface="Calibri" panose="020F0502020204030204" pitchFamily="34" charset="0"/>
              </a:rPr>
              <a:t>Security: </a:t>
            </a:r>
            <a:r>
              <a:rPr lang="en-GB" sz="2400" b="0" i="0" u="none" strike="noStrike" baseline="0">
                <a:solidFill>
                  <a:srgbClr val="000000"/>
                </a:solidFill>
                <a:latin typeface="Calibri" panose="020F0502020204030204" pitchFamily="34" charset="0"/>
              </a:rPr>
              <a:t>Make sure your site is using HTTPS rather than HTTP. </a:t>
            </a:r>
          </a:p>
          <a:p>
            <a:r>
              <a:rPr lang="en-GB" sz="2400" b="0" i="0" u="none" strike="noStrike" baseline="0">
                <a:solidFill>
                  <a:srgbClr val="FF0000"/>
                </a:solidFill>
                <a:latin typeface="Calibri" panose="020F0502020204030204" pitchFamily="34" charset="0"/>
              </a:rPr>
              <a:t>Mobile-first: </a:t>
            </a:r>
            <a:r>
              <a:rPr lang="en-GB" sz="2400" b="0" i="0" u="none" strike="noStrike" baseline="0">
                <a:solidFill>
                  <a:srgbClr val="000000"/>
                </a:solidFill>
                <a:latin typeface="Calibri" panose="020F0502020204030204" pitchFamily="34" charset="0"/>
              </a:rPr>
              <a:t>Being mobile-friendly doesn’t cut it anymore. Google’s indexing is now mobile-first, so your site needs to be fully responsive</a:t>
            </a:r>
            <a:endParaRPr lang="en-US" sz="2400" dirty="0">
              <a:latin typeface="AeonikRegular"/>
            </a:endParaRPr>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baseline="0" dirty="0">
                <a:solidFill>
                  <a:srgbClr val="FF0000"/>
                </a:solidFill>
                <a:latin typeface="Calibri" panose="020F0502020204030204" pitchFamily="34" charset="0"/>
              </a:rPr>
              <a:t>Core Web Vitals: </a:t>
            </a:r>
            <a:r>
              <a:rPr lang="en-GB" sz="2400" b="0" i="0" u="none" strike="noStrike" baseline="0" dirty="0">
                <a:solidFill>
                  <a:srgbClr val="000000"/>
                </a:solidFill>
                <a:latin typeface="Calibri" panose="020F0502020204030204" pitchFamily="34" charset="0"/>
              </a:rPr>
              <a:t>These three metrics are used to quantify a user’s experience with your page. You can learn how to improve your Core Web Vitals here. </a:t>
            </a:r>
          </a:p>
          <a:p>
            <a:r>
              <a:rPr lang="en-GB" sz="2400" b="0" i="0" u="none" strike="noStrike" baseline="0" dirty="0">
                <a:solidFill>
                  <a:srgbClr val="FF0000"/>
                </a:solidFill>
                <a:latin typeface="Calibri" panose="020F0502020204030204" pitchFamily="34" charset="0"/>
              </a:rPr>
              <a:t>URL structure: </a:t>
            </a:r>
            <a:r>
              <a:rPr lang="en-GB" sz="2400" b="0" i="0" u="none" strike="noStrike" baseline="0" dirty="0">
                <a:solidFill>
                  <a:srgbClr val="000000"/>
                </a:solidFill>
                <a:latin typeface="Calibri" panose="020F0502020204030204" pitchFamily="34" charset="0"/>
              </a:rPr>
              <a:t>An organized site structure, such as by using /blog, /landing page, /product buckets, makes it easier for Google to crawl your site, for users to navigate it, and for you to segment data in reports. </a:t>
            </a:r>
          </a:p>
          <a:p>
            <a:r>
              <a:rPr lang="en-GB" sz="2400" b="0" i="0" u="none" strike="noStrike" baseline="0" dirty="0">
                <a:solidFill>
                  <a:srgbClr val="FF0000"/>
                </a:solidFill>
                <a:latin typeface="Calibri" panose="020F0502020204030204" pitchFamily="34" charset="0"/>
              </a:rPr>
              <a:t>Site architecture: </a:t>
            </a:r>
            <a:r>
              <a:rPr lang="en-GB" sz="2400" b="0" i="0" u="none" strike="noStrike" baseline="0" dirty="0">
                <a:solidFill>
                  <a:srgbClr val="000000"/>
                </a:solidFill>
                <a:latin typeface="Calibri" panose="020F0502020204030204" pitchFamily="34" charset="0"/>
              </a:rPr>
              <a:t>Ideally, a user should be able to access any page on your site in three clicks or less. Internal linking is key here.</a:t>
            </a:r>
            <a:endParaRPr lang="en-GB" sz="2400" b="0" i="0" u="none" strike="noStrike" baseline="0" dirty="0">
              <a:solidFill>
                <a:srgbClr val="2C2C2C"/>
              </a:solidFill>
              <a:latin typeface="Calibri" panose="020F0502020204030204" pitchFamily="34" charset="0"/>
            </a:endParaRPr>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
            </a:r>
            <a:br>
              <a:rPr lang="en-US"/>
            </a:br>
            <a:r>
              <a:rPr lang="en-US"/>
              <a:t>Engagement</a:t>
            </a:r>
            <a:endParaRPr lang="en-US" dirty="0"/>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341354" y="1720839"/>
            <a:ext cx="8410778" cy="3539430"/>
          </a:xfrm>
          <a:prstGeom prst="rect">
            <a:avLst/>
          </a:prstGeom>
          <a:noFill/>
        </p:spPr>
        <p:txBody>
          <a:bodyPr wrap="square" rtlCol="0">
            <a:spAutoFit/>
          </a:bodyPr>
          <a:lstStyle/>
          <a:p>
            <a:r>
              <a:rPr lang="en-GB" sz="3200" b="0" i="0" u="none" strike="noStrike" baseline="0" dirty="0">
                <a:latin typeface="Calibri" panose="020F0502020204030204" pitchFamily="34" charset="0"/>
              </a:rPr>
              <a:t>SEO tools </a:t>
            </a:r>
          </a:p>
          <a:p>
            <a:r>
              <a:rPr lang="en-GB" sz="2400" b="0" i="0" u="none" strike="noStrike" baseline="0" dirty="0">
                <a:solidFill>
                  <a:srgbClr val="000000"/>
                </a:solidFill>
                <a:latin typeface="Calibri" panose="020F0502020204030204" pitchFamily="34" charset="0"/>
              </a:rPr>
              <a:t>You can’t carry out effective search engine optimization without data, and to get data, you need tools. Luckily, most of them are free. The best SEO tools for an optimal SEO strategy are: </a:t>
            </a:r>
          </a:p>
          <a:p>
            <a:r>
              <a:rPr lang="en-GB" sz="2400" b="0" i="0" u="none" strike="noStrike" baseline="0" dirty="0">
                <a:solidFill>
                  <a:srgbClr val="FF0000"/>
                </a:solidFill>
                <a:latin typeface="Calibri" panose="020F0502020204030204" pitchFamily="34" charset="0"/>
              </a:rPr>
              <a:t>Google Analytics: </a:t>
            </a:r>
            <a:r>
              <a:rPr lang="en-GB" sz="2400" b="0" i="0" u="none" strike="noStrike" baseline="0" dirty="0">
                <a:solidFill>
                  <a:srgbClr val="000000"/>
                </a:solidFill>
                <a:latin typeface="Calibri" panose="020F0502020204030204" pitchFamily="34" charset="0"/>
              </a:rPr>
              <a:t>This is the gold standard for website traffic analytics, and it’s free. Use it for any and all SEO metrics to measure your performance, such as traffic, time on page, engagement with page, number of pages per session, and (lots) more.</a:t>
            </a:r>
            <a:endParaRPr lang="en-US" sz="2400" dirty="0"/>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6139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0" i="0" u="none" strike="noStrike" baseline="0" dirty="0">
                <a:solidFill>
                  <a:srgbClr val="FF0000"/>
                </a:solidFill>
                <a:latin typeface="Calibri" panose="020F0502020204030204" pitchFamily="34" charset="0"/>
              </a:rPr>
              <a:t>Google Search Console: </a:t>
            </a:r>
            <a:r>
              <a:rPr lang="en-GB" sz="2000" b="0" i="0" u="none" strike="noStrike" baseline="0" dirty="0">
                <a:solidFill>
                  <a:srgbClr val="000000"/>
                </a:solidFill>
                <a:latin typeface="Calibri" panose="020F0502020204030204" pitchFamily="34" charset="0"/>
              </a:rPr>
              <a:t>GSC is essential for content-focused and technical SEO. Although some Search Console data appears in Google Analytics, there is a lot you get in the platform on its own. Use it for Core Web Vitals, granular query analyses, indexing, and more. </a:t>
            </a:r>
          </a:p>
          <a:p>
            <a:r>
              <a:rPr lang="en-GB" sz="2000" b="0" i="0" u="none" strike="noStrike" baseline="0" dirty="0">
                <a:solidFill>
                  <a:srgbClr val="FF0000"/>
                </a:solidFill>
                <a:latin typeface="Calibri" panose="020F0502020204030204" pitchFamily="34" charset="0"/>
              </a:rPr>
              <a:t>Keyword research tools: </a:t>
            </a:r>
            <a:r>
              <a:rPr lang="en-GB" sz="2000" b="0" i="0" u="none" strike="noStrike" baseline="0" dirty="0">
                <a:solidFill>
                  <a:srgbClr val="000000"/>
                </a:solidFill>
                <a:latin typeface="Calibri" panose="020F0502020204030204" pitchFamily="34" charset="0"/>
              </a:rPr>
              <a:t>As mentioned above, you’ll need these so you can find keywords that are realistic for you to target in terms of search volume and competition. Use my roundup of the best paid and free keyword research tools to find the right one for you.</a:t>
            </a:r>
            <a:endParaRPr lang="en-US" sz="2000" dirty="0"/>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210559"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baseline="0" dirty="0">
                <a:solidFill>
                  <a:srgbClr val="FF0000"/>
                </a:solidFill>
                <a:latin typeface="Calibri" panose="020F0502020204030204" pitchFamily="34" charset="0"/>
              </a:rPr>
              <a:t>SEO software: </a:t>
            </a:r>
            <a:r>
              <a:rPr lang="en-GB" sz="2400" b="0" i="0" u="none" strike="noStrike" baseline="0" dirty="0">
                <a:solidFill>
                  <a:srgbClr val="000000"/>
                </a:solidFill>
                <a:latin typeface="Calibri" panose="020F0502020204030204" pitchFamily="34" charset="0"/>
              </a:rPr>
              <a:t>If you’re going to look at deeper SEO metrics like backlinks, competitive information, and more advanced keyword data, you’ll need a paid SEO tool like </a:t>
            </a:r>
            <a:r>
              <a:rPr lang="en-GB" sz="2400" b="0" i="0" u="none" strike="noStrike" baseline="0" dirty="0" err="1">
                <a:solidFill>
                  <a:srgbClr val="000000"/>
                </a:solidFill>
                <a:latin typeface="Calibri" panose="020F0502020204030204" pitchFamily="34" charset="0"/>
              </a:rPr>
              <a:t>Ahrefs</a:t>
            </a:r>
            <a:r>
              <a:rPr lang="en-GB" sz="2400" b="0" i="0" u="none" strike="noStrike" baseline="0" dirty="0">
                <a:solidFill>
                  <a:srgbClr val="000000"/>
                </a:solidFill>
                <a:latin typeface="Calibri" panose="020F0502020204030204" pitchFamily="34" charset="0"/>
              </a:rPr>
              <a:t>, Moz Pro, Screaming Frog, SEMrush, etc. Some of these offer free trial versions or free services for the first 500 (or something) links. </a:t>
            </a:r>
          </a:p>
          <a:p>
            <a:r>
              <a:rPr lang="en-GB" sz="2400" b="0" i="0" u="none" strike="noStrike" baseline="0" dirty="0">
                <a:solidFill>
                  <a:srgbClr val="FF0000"/>
                </a:solidFill>
                <a:latin typeface="Calibri" panose="020F0502020204030204" pitchFamily="34" charset="0"/>
              </a:rPr>
              <a:t>Website graders: </a:t>
            </a:r>
            <a:r>
              <a:rPr lang="en-GB" sz="2400" b="0" i="0" u="none" strike="noStrike" baseline="0" dirty="0">
                <a:solidFill>
                  <a:srgbClr val="000000"/>
                </a:solidFill>
                <a:latin typeface="Calibri" panose="020F0502020204030204" pitchFamily="34" charset="0"/>
              </a:rPr>
              <a:t>Whereas the aforementioned tools are often complex and require you to know how to make sense of the data, website graders can simplify SEO for you and offer more guidance. </a:t>
            </a:r>
          </a:p>
          <a:p>
            <a:r>
              <a:rPr lang="en-GB" sz="2000" b="0" i="0" u="none" strike="noStrike" baseline="0" dirty="0">
                <a:solidFill>
                  <a:srgbClr val="FFFFFF"/>
                </a:solidFill>
                <a:latin typeface="Calibri" panose="020F0502020204030204" pitchFamily="34" charset="0"/>
              </a:rPr>
              <a:t>SEO tools</a:t>
            </a:r>
            <a:endParaRPr lang="en-US" dirty="0"/>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200973"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baseline="0" dirty="0">
                <a:solidFill>
                  <a:schemeClr val="tx1"/>
                </a:solidFill>
                <a:latin typeface="Calibri" panose="020F0502020204030204" pitchFamily="34" charset="0"/>
              </a:rPr>
              <a:t>SEO strategies and best practices </a:t>
            </a:r>
          </a:p>
          <a:p>
            <a:r>
              <a:rPr lang="en-GB" sz="2400" b="0" i="0" u="none" strike="noStrike" baseline="0" dirty="0">
                <a:solidFill>
                  <a:srgbClr val="000000"/>
                </a:solidFill>
                <a:latin typeface="Calibri" panose="020F0502020204030204" pitchFamily="34" charset="0"/>
              </a:rPr>
              <a:t>Let’s finish off with some SEO strategies, best practices, and tips to help you get the most out of your time. </a:t>
            </a:r>
          </a:p>
          <a:p>
            <a:r>
              <a:rPr lang="en-GB" sz="2400" b="0" i="0" u="none" strike="noStrike" baseline="0" dirty="0">
                <a:solidFill>
                  <a:srgbClr val="FF0000"/>
                </a:solidFill>
                <a:latin typeface="Calibri" panose="020F0502020204030204" pitchFamily="34" charset="0"/>
              </a:rPr>
              <a:t>Always search the keyword: </a:t>
            </a:r>
            <a:r>
              <a:rPr lang="en-GB" sz="2400" b="0" i="0" u="none" strike="noStrike" baseline="0" dirty="0">
                <a:solidFill>
                  <a:srgbClr val="000000"/>
                </a:solidFill>
                <a:latin typeface="Calibri" panose="020F0502020204030204" pitchFamily="34" charset="0"/>
              </a:rPr>
              <a:t>What you think users are looking for when they perform a particular search in Google may not be what they’re actually looking for. Keyword intent matters, so always search the keywords you’re trying to target to make sure you have an intent match.</a:t>
            </a:r>
            <a:endParaRPr lang="en-US" sz="2400" dirty="0"/>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052E84B9-12DC-711D-8A68-6F25E2ED0230}"/>
              </a:ext>
            </a:extLst>
          </p:cNvPr>
          <p:cNvSpPr txBox="1"/>
          <p:nvPr/>
        </p:nvSpPr>
        <p:spPr>
          <a:xfrm>
            <a:off x="1285356" y="1562095"/>
            <a:ext cx="9097510" cy="3416320"/>
          </a:xfrm>
          <a:prstGeom prst="rect">
            <a:avLst/>
          </a:prstGeom>
          <a:noFill/>
        </p:spPr>
        <p:txBody>
          <a:bodyPr wrap="square" rtlCol="0">
            <a:spAutoFit/>
          </a:bodyPr>
          <a:lstStyle/>
          <a:p>
            <a:r>
              <a:rPr lang="en-GB" sz="2400" b="0" i="0" u="none" strike="noStrike" baseline="0" dirty="0">
                <a:solidFill>
                  <a:srgbClr val="FF0000"/>
                </a:solidFill>
                <a:latin typeface="Calibri" panose="020F0502020204030204" pitchFamily="34" charset="0"/>
              </a:rPr>
              <a:t>Be patient: </a:t>
            </a:r>
            <a:r>
              <a:rPr lang="en-GB" sz="2400" b="0" i="0" u="none" strike="noStrike" baseline="0" dirty="0">
                <a:solidFill>
                  <a:srgbClr val="000000"/>
                </a:solidFill>
                <a:latin typeface="Calibri" panose="020F0502020204030204" pitchFamily="34" charset="0"/>
              </a:rPr>
              <a:t>SEO takes time. Like, a lot of time. It can take a few months before you really start to see the fruit of your efforts, but once you start seeing the impact, the benefits compound over time—so don’t give up prematurely! </a:t>
            </a:r>
          </a:p>
          <a:p>
            <a:r>
              <a:rPr lang="en-GB" sz="2400" b="0" i="0" u="none" strike="noStrike" baseline="0" dirty="0">
                <a:solidFill>
                  <a:srgbClr val="FF0000"/>
                </a:solidFill>
                <a:latin typeface="Calibri" panose="020F0502020204030204" pitchFamily="34" charset="0"/>
              </a:rPr>
              <a:t>Focus on quality: </a:t>
            </a:r>
            <a:r>
              <a:rPr lang="en-GB" sz="2400" b="0" i="0" u="none" strike="noStrike" baseline="0" dirty="0">
                <a:solidFill>
                  <a:srgbClr val="000000"/>
                </a:solidFill>
                <a:latin typeface="Calibri" panose="020F0502020204030204" pitchFamily="34" charset="0"/>
              </a:rPr>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80FCE4E-5AC3-42C0-26CC-EB8A9F0BBCE4}"/>
              </a:ext>
            </a:extLst>
          </p:cNvPr>
          <p:cNvSpPr txBox="1"/>
          <p:nvPr/>
        </p:nvSpPr>
        <p:spPr>
          <a:xfrm>
            <a:off x="776749" y="1536173"/>
            <a:ext cx="7472516" cy="3416320"/>
          </a:xfrm>
          <a:prstGeom prst="rect">
            <a:avLst/>
          </a:prstGeom>
          <a:noFill/>
        </p:spPr>
        <p:txBody>
          <a:bodyPr wrap="square">
            <a:spAutoFit/>
          </a:bodyPr>
          <a:lstStyle/>
          <a:p>
            <a:r>
              <a:rPr lang="en-GB" sz="2400" b="0" i="0" u="none" strike="noStrike" baseline="0" dirty="0">
                <a:solidFill>
                  <a:srgbClr val="FF0000"/>
                </a:solidFill>
                <a:latin typeface="Calibri" panose="020F0502020204030204" pitchFamily="34" charset="0"/>
              </a:rPr>
              <a:t>Maintain your content: </a:t>
            </a:r>
            <a:r>
              <a:rPr lang="en-GB" sz="2400" b="0" i="0" u="none" strike="noStrike" baseline="0" dirty="0">
                <a:solidFill>
                  <a:srgbClr val="000000"/>
                </a:solidFill>
                <a:latin typeface="Calibri" panose="020F0502020204030204" pitchFamily="34" charset="0"/>
              </a:rPr>
              <a:t>While the consistent publication of quality content is the top Google ranking factor, this should not be at the expense of letting old content go stale. Regularly refresh your evergreen pages to preserve their SEO value and get consistent traffic growth over time. </a:t>
            </a:r>
          </a:p>
          <a:p>
            <a:r>
              <a:rPr lang="en-GB" sz="2400" b="0" i="0" u="none" strike="noStrike" baseline="0" dirty="0">
                <a:solidFill>
                  <a:srgbClr val="FF0000"/>
                </a:solidFill>
                <a:latin typeface="Calibri" panose="020F0502020204030204" pitchFamily="34" charset="0"/>
              </a:rPr>
              <a:t>Track and measure: </a:t>
            </a:r>
            <a:r>
              <a:rPr lang="en-GB" sz="2400" b="0" i="0" u="none" strike="noStrike" baseline="0" dirty="0">
                <a:solidFill>
                  <a:srgbClr val="000000"/>
                </a:solidFill>
                <a:latin typeface="Calibri" panose="020F0502020204030204" pitchFamily="34" charset="0"/>
              </a:rPr>
              <a:t>Report on your traffic and site data regularly so you can see what topics resonate most with your audience, detect issues, and set goals for traffic growth.</a:t>
            </a:r>
            <a:endParaRPr lang="x-none" dirty="0"/>
          </a:p>
        </p:txBody>
      </p:sp>
    </p:spTree>
    <p:extLst>
      <p:ext uri="{BB962C8B-B14F-4D97-AF65-F5344CB8AC3E}">
        <p14:creationId xmlns:p14="http://schemas.microsoft.com/office/powerpoint/2010/main" val="17109946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02999"/>
          </a:xfrm>
        </p:spPr>
        <p:txBody>
          <a:bodyPr>
            <a:noAutofit/>
          </a:bodyPr>
          <a:lstStyle/>
          <a:p>
            <a:r>
              <a:rPr lang="en-US" sz="4000" dirty="0"/>
              <a:t>Using Artificial Intelligence in SEO Strategies</a:t>
            </a:r>
            <a:br>
              <a:rPr lang="en-US" sz="4000" dirty="0"/>
            </a:br>
            <a:endParaRPr lang="ar-EG" sz="4000" dirty="0"/>
          </a:p>
        </p:txBody>
      </p:sp>
      <p:sp>
        <p:nvSpPr>
          <p:cNvPr id="3" name="Subtitle 2"/>
          <p:cNvSpPr>
            <a:spLocks noGrp="1"/>
          </p:cNvSpPr>
          <p:nvPr>
            <p:ph type="subTitle" idx="1"/>
          </p:nvPr>
        </p:nvSpPr>
        <p:spPr>
          <a:xfrm>
            <a:off x="1524000" y="2001795"/>
            <a:ext cx="9144000" cy="3954162"/>
          </a:xfrm>
        </p:spPr>
        <p:txBody>
          <a:bodyPr>
            <a:normAutofit fontScale="77500" lnSpcReduction="20000"/>
          </a:bodyPr>
          <a:lstStyle/>
          <a:p>
            <a:pPr lvl="0" algn="l">
              <a:lnSpc>
                <a:spcPct val="100000"/>
              </a:lnSpc>
              <a:spcBef>
                <a:spcPts val="0"/>
              </a:spcBef>
            </a:pPr>
            <a:r>
              <a:rPr lang="en-US" sz="2900" dirty="0">
                <a:solidFill>
                  <a:prstClr val="black"/>
                </a:solidFill>
              </a:rPr>
              <a:t>Rapid advancements in Artificial Intelligence (AI) are reshaping digital marketing.</a:t>
            </a:r>
          </a:p>
          <a:p>
            <a:pPr lvl="0" algn="l">
              <a:lnSpc>
                <a:spcPct val="100000"/>
              </a:lnSpc>
              <a:spcBef>
                <a:spcPts val="0"/>
              </a:spcBef>
            </a:pPr>
            <a:r>
              <a:rPr lang="en-US" sz="2900" dirty="0">
                <a:solidFill>
                  <a:prstClr val="black"/>
                </a:solidFill>
              </a:rPr>
              <a:t>Search Engine Optimization (SEO) benefits from AI in keyword analysis, content creation, and UX optimization.</a:t>
            </a:r>
            <a:endParaRPr lang="ar-EG" sz="2900" dirty="0">
              <a:solidFill>
                <a:prstClr val="black"/>
              </a:solidFill>
            </a:endParaRPr>
          </a:p>
          <a:p>
            <a:pPr lvl="0" algn="l">
              <a:lnSpc>
                <a:spcPct val="100000"/>
              </a:lnSpc>
              <a:spcBef>
                <a:spcPts val="0"/>
              </a:spcBef>
            </a:pPr>
            <a:r>
              <a:rPr lang="en-US" sz="2900" b="1" dirty="0">
                <a:solidFill>
                  <a:prstClr val="black"/>
                </a:solidFill>
              </a:rPr>
              <a:t>AI in Keyword Analysis</a:t>
            </a:r>
          </a:p>
          <a:p>
            <a:pPr lvl="0" algn="l">
              <a:lnSpc>
                <a:spcPct val="100000"/>
              </a:lnSpc>
              <a:spcBef>
                <a:spcPts val="0"/>
              </a:spcBef>
            </a:pPr>
            <a:r>
              <a:rPr lang="en-US" sz="2900" dirty="0">
                <a:solidFill>
                  <a:prstClr val="black"/>
                </a:solidFill>
              </a:rPr>
              <a:t>AI tools analyze:</a:t>
            </a:r>
          </a:p>
          <a:p>
            <a:pPr marL="342900" lvl="0" indent="-342900" algn="l">
              <a:lnSpc>
                <a:spcPct val="100000"/>
              </a:lnSpc>
              <a:spcBef>
                <a:spcPts val="0"/>
              </a:spcBef>
              <a:buFont typeface="+mj-lt"/>
              <a:buAutoNum type="arabicPeriod"/>
            </a:pPr>
            <a:r>
              <a:rPr lang="en-US" sz="2900" dirty="0">
                <a:solidFill>
                  <a:prstClr val="black"/>
                </a:solidFill>
              </a:rPr>
              <a:t>Search volume</a:t>
            </a:r>
            <a:r>
              <a:rPr lang="ar-EG" sz="2900" dirty="0">
                <a:solidFill>
                  <a:prstClr val="black"/>
                </a:solidFill>
              </a:rPr>
              <a:t>.</a:t>
            </a:r>
            <a:endParaRPr lang="en-US" sz="2900" dirty="0">
              <a:solidFill>
                <a:prstClr val="black"/>
              </a:solidFill>
            </a:endParaRPr>
          </a:p>
          <a:p>
            <a:pPr marL="342900" lvl="0" indent="-342900" algn="l">
              <a:lnSpc>
                <a:spcPct val="100000"/>
              </a:lnSpc>
              <a:spcBef>
                <a:spcPts val="0"/>
              </a:spcBef>
              <a:buFont typeface="+mj-lt"/>
              <a:buAutoNum type="arabicPeriod"/>
            </a:pPr>
            <a:r>
              <a:rPr lang="en-US" sz="2900" dirty="0">
                <a:solidFill>
                  <a:prstClr val="black"/>
                </a:solidFill>
              </a:rPr>
              <a:t>User intent</a:t>
            </a:r>
            <a:r>
              <a:rPr lang="ar-EG" sz="2900" dirty="0">
                <a:solidFill>
                  <a:prstClr val="black"/>
                </a:solidFill>
              </a:rPr>
              <a:t>.</a:t>
            </a:r>
            <a:endParaRPr lang="en-US" sz="2900" dirty="0">
              <a:solidFill>
                <a:prstClr val="black"/>
              </a:solidFill>
            </a:endParaRPr>
          </a:p>
          <a:p>
            <a:pPr marL="342900" lvl="0" indent="-342900" algn="l">
              <a:lnSpc>
                <a:spcPct val="100000"/>
              </a:lnSpc>
              <a:spcBef>
                <a:spcPts val="0"/>
              </a:spcBef>
              <a:buFont typeface="+mj-lt"/>
              <a:buAutoNum type="arabicPeriod"/>
            </a:pPr>
            <a:r>
              <a:rPr lang="en-US" sz="2900" dirty="0">
                <a:solidFill>
                  <a:prstClr val="black"/>
                </a:solidFill>
              </a:rPr>
              <a:t>Semantic relationships</a:t>
            </a:r>
            <a:r>
              <a:rPr lang="ar-EG" sz="2900" dirty="0">
                <a:solidFill>
                  <a:prstClr val="black"/>
                </a:solidFill>
              </a:rPr>
              <a:t>.</a:t>
            </a:r>
          </a:p>
          <a:p>
            <a:pPr lvl="0" algn="l">
              <a:lnSpc>
                <a:spcPct val="100000"/>
              </a:lnSpc>
              <a:spcBef>
                <a:spcPts val="0"/>
              </a:spcBef>
            </a:pPr>
            <a:r>
              <a:rPr lang="en-US" sz="2900" b="1" dirty="0">
                <a:solidFill>
                  <a:prstClr val="black"/>
                </a:solidFill>
              </a:rPr>
              <a:t>AI in UX Optimization</a:t>
            </a:r>
          </a:p>
          <a:p>
            <a:pPr marL="285750" lvl="0" indent="-285750" algn="l">
              <a:lnSpc>
                <a:spcPct val="100000"/>
              </a:lnSpc>
              <a:spcBef>
                <a:spcPts val="0"/>
              </a:spcBef>
              <a:buFont typeface="Arial" panose="020B0604020202020204" pitchFamily="34" charset="0"/>
              <a:buChar char="•"/>
            </a:pPr>
            <a:r>
              <a:rPr lang="en-US" sz="2900" dirty="0">
                <a:solidFill>
                  <a:prstClr val="black"/>
                </a:solidFill>
              </a:rPr>
              <a:t>AI improves UX by:</a:t>
            </a:r>
          </a:p>
          <a:p>
            <a:pPr marL="342900" lvl="0" indent="-342900" algn="l">
              <a:lnSpc>
                <a:spcPct val="100000"/>
              </a:lnSpc>
              <a:spcBef>
                <a:spcPts val="0"/>
              </a:spcBef>
              <a:buFont typeface="+mj-lt"/>
              <a:buAutoNum type="arabicPeriod"/>
            </a:pPr>
            <a:r>
              <a:rPr lang="en-US" sz="2900" dirty="0">
                <a:solidFill>
                  <a:prstClr val="black"/>
                </a:solidFill>
              </a:rPr>
              <a:t>Tracking user behavior</a:t>
            </a:r>
            <a:r>
              <a:rPr lang="ar-EG" sz="2900" dirty="0">
                <a:solidFill>
                  <a:prstClr val="black"/>
                </a:solidFill>
              </a:rPr>
              <a:t>.</a:t>
            </a:r>
            <a:endParaRPr lang="en-US" sz="2900" dirty="0">
              <a:solidFill>
                <a:prstClr val="black"/>
              </a:solidFill>
            </a:endParaRPr>
          </a:p>
          <a:p>
            <a:pPr marL="342900" lvl="0" indent="-342900" algn="l">
              <a:lnSpc>
                <a:spcPct val="100000"/>
              </a:lnSpc>
              <a:spcBef>
                <a:spcPts val="0"/>
              </a:spcBef>
              <a:buFont typeface="+mj-lt"/>
              <a:buAutoNum type="arabicPeriod"/>
            </a:pPr>
            <a:r>
              <a:rPr lang="en-US" sz="2900" dirty="0">
                <a:solidFill>
                  <a:prstClr val="black"/>
                </a:solidFill>
              </a:rPr>
              <a:t>Enhancing site speed &amp; navigation</a:t>
            </a:r>
            <a:r>
              <a:rPr lang="ar-EG" sz="2900" dirty="0">
                <a:solidFill>
                  <a:prstClr val="black"/>
                </a:solidFill>
              </a:rPr>
              <a:t>.</a:t>
            </a:r>
            <a:endParaRPr lang="en-US" sz="2900" dirty="0">
              <a:solidFill>
                <a:prstClr val="black"/>
              </a:solidFill>
            </a:endParaRPr>
          </a:p>
          <a:p>
            <a:pPr marL="342900" lvl="0" indent="-342900" algn="l">
              <a:lnSpc>
                <a:spcPct val="100000"/>
              </a:lnSpc>
              <a:spcBef>
                <a:spcPts val="0"/>
              </a:spcBef>
              <a:buFont typeface="+mj-lt"/>
              <a:buAutoNum type="arabicPeriod"/>
            </a:pPr>
            <a:r>
              <a:rPr lang="en-US" sz="2900" dirty="0">
                <a:solidFill>
                  <a:prstClr val="black"/>
                </a:solidFill>
              </a:rPr>
              <a:t>Offering real-time personalization</a:t>
            </a:r>
            <a:r>
              <a:rPr lang="ar-EG" sz="2900" dirty="0">
                <a:solidFill>
                  <a:prstClr val="black"/>
                </a:solidFill>
              </a:rPr>
              <a:t>.</a:t>
            </a:r>
            <a:endParaRPr lang="en-US" sz="2900" dirty="0">
              <a:solidFill>
                <a:prstClr val="black"/>
              </a:solidFill>
            </a:endParaRPr>
          </a:p>
          <a:p>
            <a:endParaRPr lang="ar-EG" dirty="0"/>
          </a:p>
        </p:txBody>
      </p:sp>
    </p:spTree>
    <p:extLst>
      <p:ext uri="{BB962C8B-B14F-4D97-AF65-F5344CB8AC3E}">
        <p14:creationId xmlns:p14="http://schemas.microsoft.com/office/powerpoint/2010/main" val="4931047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lvl="0" algn="l">
              <a:lnSpc>
                <a:spcPct val="100000"/>
              </a:lnSpc>
              <a:spcBef>
                <a:spcPts val="0"/>
              </a:spcBef>
            </a:pPr>
            <a:r>
              <a:rPr lang="en-US" sz="2000" b="1" dirty="0">
                <a:solidFill>
                  <a:prstClr val="black"/>
                </a:solidFill>
                <a:latin typeface="Calibri"/>
                <a:ea typeface="+mn-ea"/>
                <a:cs typeface="+mn-cs"/>
              </a:rPr>
              <a:t>AI in Competitor &amp; Performance Analysis</a:t>
            </a:r>
            <a:br>
              <a:rPr lang="en-US" sz="2000" b="1" dirty="0">
                <a:solidFill>
                  <a:prstClr val="black"/>
                </a:solidFill>
                <a:latin typeface="Calibri"/>
                <a:ea typeface="+mn-ea"/>
                <a:cs typeface="+mn-cs"/>
              </a:rPr>
            </a:br>
            <a:r>
              <a:rPr lang="en-US" sz="2000" b="1" dirty="0">
                <a:solidFill>
                  <a:prstClr val="black"/>
                </a:solidFill>
                <a:latin typeface="Calibri"/>
                <a:ea typeface="+mn-ea"/>
                <a:cs typeface="+mn-cs"/>
              </a:rPr>
              <a:t>AI systems provide:</a:t>
            </a:r>
            <a:br>
              <a:rPr lang="en-US" sz="2000" b="1" dirty="0">
                <a:solidFill>
                  <a:prstClr val="black"/>
                </a:solidFill>
                <a:latin typeface="Calibri"/>
                <a:ea typeface="+mn-ea"/>
                <a:cs typeface="+mn-cs"/>
              </a:rPr>
            </a:br>
            <a:r>
              <a:rPr lang="en-US" sz="2000" dirty="0">
                <a:solidFill>
                  <a:prstClr val="black"/>
                </a:solidFill>
                <a:latin typeface="Calibri"/>
                <a:ea typeface="+mn-ea"/>
                <a:cs typeface="+mn-cs"/>
              </a:rPr>
              <a:t>Predictive insights</a:t>
            </a:r>
            <a:r>
              <a:rPr lang="ar-EG" sz="2000" dirty="0">
                <a:solidFill>
                  <a:prstClr val="black"/>
                </a:solidFill>
                <a:latin typeface="Calibri"/>
                <a:ea typeface="+mn-ea"/>
                <a:cs typeface="Arial"/>
              </a:rPr>
              <a:t>.</a:t>
            </a:r>
            <a:r>
              <a:rPr lang="en-US" sz="2000" dirty="0">
                <a:solidFill>
                  <a:prstClr val="black"/>
                </a:solidFill>
                <a:latin typeface="Calibri"/>
                <a:ea typeface="+mn-ea"/>
                <a:cs typeface="+mn-cs"/>
              </a:rPr>
              <a:t/>
            </a:r>
            <a:br>
              <a:rPr lang="en-US" sz="2000" dirty="0">
                <a:solidFill>
                  <a:prstClr val="black"/>
                </a:solidFill>
                <a:latin typeface="Calibri"/>
                <a:ea typeface="+mn-ea"/>
                <a:cs typeface="+mn-cs"/>
              </a:rPr>
            </a:br>
            <a:r>
              <a:rPr lang="en-US" sz="2000" dirty="0">
                <a:solidFill>
                  <a:prstClr val="black"/>
                </a:solidFill>
                <a:latin typeface="Calibri"/>
                <a:ea typeface="+mn-ea"/>
                <a:cs typeface="+mn-cs"/>
              </a:rPr>
              <a:t>SERP position tracking</a:t>
            </a:r>
            <a:r>
              <a:rPr lang="ar-EG" sz="2000" dirty="0">
                <a:solidFill>
                  <a:prstClr val="black"/>
                </a:solidFill>
                <a:latin typeface="Calibri"/>
                <a:ea typeface="+mn-ea"/>
                <a:cs typeface="Arial"/>
              </a:rPr>
              <a:t>.</a:t>
            </a:r>
            <a:r>
              <a:rPr lang="en-US" sz="2000" dirty="0">
                <a:solidFill>
                  <a:prstClr val="black"/>
                </a:solidFill>
                <a:latin typeface="Calibri"/>
                <a:ea typeface="+mn-ea"/>
                <a:cs typeface="+mn-cs"/>
              </a:rPr>
              <a:t/>
            </a:r>
            <a:br>
              <a:rPr lang="en-US" sz="2000" dirty="0">
                <a:solidFill>
                  <a:prstClr val="black"/>
                </a:solidFill>
                <a:latin typeface="Calibri"/>
                <a:ea typeface="+mn-ea"/>
                <a:cs typeface="+mn-cs"/>
              </a:rPr>
            </a:br>
            <a:r>
              <a:rPr lang="en-US" sz="2000" dirty="0">
                <a:solidFill>
                  <a:prstClr val="black"/>
                </a:solidFill>
                <a:latin typeface="Calibri"/>
                <a:ea typeface="+mn-ea"/>
                <a:cs typeface="+mn-cs"/>
              </a:rPr>
              <a:t>Competitor keyword &amp; backlink analysis</a:t>
            </a:r>
            <a:r>
              <a:rPr lang="ar-EG" sz="2000" dirty="0">
                <a:solidFill>
                  <a:prstClr val="black"/>
                </a:solidFill>
                <a:latin typeface="Calibri"/>
                <a:ea typeface="+mn-ea"/>
                <a:cs typeface="Arial"/>
              </a:rPr>
              <a:t>.</a:t>
            </a:r>
            <a:r>
              <a:rPr lang="en-US" sz="2000" dirty="0">
                <a:solidFill>
                  <a:prstClr val="black"/>
                </a:solidFill>
                <a:latin typeface="Calibri"/>
                <a:ea typeface="+mn-ea"/>
                <a:cs typeface="+mn-cs"/>
              </a:rPr>
              <a:t/>
            </a:r>
            <a:br>
              <a:rPr lang="en-US" sz="2000" dirty="0">
                <a:solidFill>
                  <a:prstClr val="black"/>
                </a:solidFill>
                <a:latin typeface="Calibri"/>
                <a:ea typeface="+mn-ea"/>
                <a:cs typeface="+mn-cs"/>
              </a:rPr>
            </a:br>
            <a:endParaRPr lang="ar-EG" sz="2000" dirty="0"/>
          </a:p>
        </p:txBody>
      </p:sp>
      <p:sp>
        <p:nvSpPr>
          <p:cNvPr id="3" name="Subtitle 2"/>
          <p:cNvSpPr>
            <a:spLocks noGrp="1"/>
          </p:cNvSpPr>
          <p:nvPr>
            <p:ph type="subTitle" idx="1"/>
          </p:nvPr>
        </p:nvSpPr>
        <p:spPr>
          <a:xfrm>
            <a:off x="1524000" y="3373394"/>
            <a:ext cx="9144000" cy="1884405"/>
          </a:xfrm>
        </p:spPr>
        <p:txBody>
          <a:bodyPr/>
          <a:lstStyle/>
          <a:p>
            <a:pPr lvl="0" algn="l">
              <a:lnSpc>
                <a:spcPct val="100000"/>
              </a:lnSpc>
              <a:spcBef>
                <a:spcPts val="0"/>
              </a:spcBef>
            </a:pPr>
            <a:r>
              <a:rPr lang="en-US" sz="2000" b="1" dirty="0">
                <a:solidFill>
                  <a:prstClr val="black"/>
                </a:solidFill>
              </a:rPr>
              <a:t>Challenges of Using AI in SEO</a:t>
            </a:r>
            <a:r>
              <a:rPr lang="ar-EG" sz="2000" b="1" dirty="0">
                <a:solidFill>
                  <a:prstClr val="black"/>
                </a:solidFill>
              </a:rPr>
              <a:t>:</a:t>
            </a:r>
            <a:endParaRPr lang="en-US" sz="2000" b="1" dirty="0">
              <a:solidFill>
                <a:prstClr val="black"/>
              </a:solidFill>
            </a:endParaRPr>
          </a:p>
          <a:p>
            <a:pPr marL="342900" lvl="0" indent="-342900" algn="l">
              <a:lnSpc>
                <a:spcPct val="100000"/>
              </a:lnSpc>
              <a:spcBef>
                <a:spcPts val="0"/>
              </a:spcBef>
              <a:buFont typeface="+mj-lt"/>
              <a:buAutoNum type="arabicPeriod"/>
            </a:pPr>
            <a:r>
              <a:rPr lang="en-US" sz="2000" dirty="0">
                <a:solidFill>
                  <a:prstClr val="black"/>
                </a:solidFill>
              </a:rPr>
              <a:t>Potential content duplication or inaccuracy</a:t>
            </a:r>
          </a:p>
          <a:p>
            <a:pPr marL="342900" lvl="0" indent="-342900" algn="l">
              <a:lnSpc>
                <a:spcPct val="100000"/>
              </a:lnSpc>
              <a:spcBef>
                <a:spcPts val="0"/>
              </a:spcBef>
              <a:buFont typeface="+mj-lt"/>
              <a:buAutoNum type="arabicPeriod"/>
            </a:pPr>
            <a:r>
              <a:rPr lang="en-US" sz="2000" dirty="0">
                <a:solidFill>
                  <a:prstClr val="black"/>
                </a:solidFill>
              </a:rPr>
              <a:t>Risk of over-reliance on automation</a:t>
            </a:r>
          </a:p>
          <a:p>
            <a:pPr marL="342900" lvl="0" indent="-342900" algn="l">
              <a:lnSpc>
                <a:spcPct val="100000"/>
              </a:lnSpc>
              <a:spcBef>
                <a:spcPts val="0"/>
              </a:spcBef>
              <a:buFont typeface="+mj-lt"/>
              <a:buAutoNum type="arabicPeriod"/>
            </a:pPr>
            <a:r>
              <a:rPr lang="en-US" sz="2000" dirty="0">
                <a:solidFill>
                  <a:prstClr val="black"/>
                </a:solidFill>
              </a:rPr>
              <a:t>Constant algorithm updates from Google</a:t>
            </a:r>
          </a:p>
          <a:p>
            <a:pPr marL="342900" lvl="0" indent="-342900" algn="l">
              <a:lnSpc>
                <a:spcPct val="100000"/>
              </a:lnSpc>
              <a:spcBef>
                <a:spcPts val="0"/>
              </a:spcBef>
              <a:buFont typeface="+mj-lt"/>
              <a:buAutoNum type="arabicPeriod"/>
            </a:pPr>
            <a:r>
              <a:rPr lang="en-US" sz="2000" dirty="0">
                <a:solidFill>
                  <a:prstClr val="black"/>
                </a:solidFill>
              </a:rPr>
              <a:t>Ethical concerns in AI-generated content</a:t>
            </a:r>
          </a:p>
          <a:p>
            <a:endParaRPr lang="ar-EG" dirty="0"/>
          </a:p>
        </p:txBody>
      </p:sp>
    </p:spTree>
    <p:extLst>
      <p:ext uri="{BB962C8B-B14F-4D97-AF65-F5344CB8AC3E}">
        <p14:creationId xmlns:p14="http://schemas.microsoft.com/office/powerpoint/2010/main" val="34863943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42526AD-0B00-4573-B9E1-47CFE50523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980</TotalTime>
  <Words>3653</Words>
  <Application>Microsoft Office PowerPoint</Application>
  <PresentationFormat>Custom</PresentationFormat>
  <Paragraphs>194</Paragraphs>
  <Slides>43</Slides>
  <Notes>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Artificial Intelligence in SEO Strategies </vt:lpstr>
      <vt:lpstr>AI in Competitor &amp; Performance Analysis AI systems provide: Predictive insights. SERP position tracking. Competitor keyword &amp; backlink analysis.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172</cp:revision>
  <dcterms:created xsi:type="dcterms:W3CDTF">2023-04-29T09:08:00Z</dcterms:created>
  <dcterms:modified xsi:type="dcterms:W3CDTF">2026-03-05T18:28:02Z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