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02" r:id="rId2"/>
    <p:sldId id="391" r:id="rId3"/>
    <p:sldId id="609" r:id="rId4"/>
    <p:sldId id="674" r:id="rId5"/>
    <p:sldId id="452" r:id="rId6"/>
    <p:sldId id="675" r:id="rId7"/>
    <p:sldId id="710" r:id="rId8"/>
    <p:sldId id="709" r:id="rId9"/>
    <p:sldId id="685" r:id="rId10"/>
    <p:sldId id="686" r:id="rId11"/>
    <p:sldId id="711" r:id="rId12"/>
    <p:sldId id="712" r:id="rId13"/>
    <p:sldId id="689" r:id="rId14"/>
    <p:sldId id="677" r:id="rId15"/>
    <p:sldId id="676" r:id="rId16"/>
    <p:sldId id="678" r:id="rId17"/>
    <p:sldId id="679" r:id="rId18"/>
    <p:sldId id="680" r:id="rId19"/>
    <p:sldId id="682" r:id="rId20"/>
    <p:sldId id="683" r:id="rId21"/>
    <p:sldId id="684" r:id="rId22"/>
    <p:sldId id="690" r:id="rId23"/>
    <p:sldId id="691" r:id="rId24"/>
    <p:sldId id="692" r:id="rId25"/>
    <p:sldId id="693" r:id="rId26"/>
    <p:sldId id="694" r:id="rId27"/>
    <p:sldId id="696" r:id="rId28"/>
    <p:sldId id="695" r:id="rId29"/>
    <p:sldId id="697" r:id="rId30"/>
    <p:sldId id="698" r:id="rId31"/>
    <p:sldId id="700" r:id="rId32"/>
    <p:sldId id="702" r:id="rId33"/>
    <p:sldId id="706" r:id="rId34"/>
    <p:sldId id="701" r:id="rId35"/>
    <p:sldId id="703" r:id="rId36"/>
    <p:sldId id="704" r:id="rId37"/>
    <p:sldId id="705" r:id="rId38"/>
    <p:sldId id="561" r:id="rId39"/>
    <p:sldId id="608" r:id="rId40"/>
    <p:sldId id="412"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2F2F2"/>
    <a:srgbClr val="2D3956"/>
    <a:srgbClr val="D7D9DF"/>
    <a:srgbClr val="C7A5B1"/>
    <a:srgbClr val="DDC9D0"/>
    <a:srgbClr val="8E5A6D"/>
    <a:srgbClr val="2E3957"/>
    <a:srgbClr val="D8D9D8"/>
    <a:srgbClr val="669BBC"/>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4" d="100"/>
          <a:sy n="54" d="100"/>
        </p:scale>
        <p:origin x="105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8/17/2023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6330007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7026207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3230558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42090440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5219858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41766481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9918360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41952948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8/17/2023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8/17/2023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8/17/2023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8/17/2023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8/17/2023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8/17/2023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8/17/2023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8/17/2023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8/17/2023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8/17/2023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8/17/2023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8/17/2023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sv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8.svg"/></Relationships>
</file>

<file path=ppt/slides/_rels/slide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4.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5.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12" Type="http://schemas.openxmlformats.org/officeDocument/2006/relationships/image" Target="../media/image19.emf"/><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4.svg"/><Relationship Id="rId11" Type="http://schemas.openxmlformats.org/officeDocument/2006/relationships/image" Target="../media/image18.emf"/><Relationship Id="rId5" Type="http://schemas.openxmlformats.org/officeDocument/2006/relationships/image" Target="../media/image3.png"/><Relationship Id="rId10" Type="http://schemas.openxmlformats.org/officeDocument/2006/relationships/image" Target="../media/image17.emf"/><Relationship Id="rId4" Type="http://schemas.openxmlformats.org/officeDocument/2006/relationships/image" Target="../media/image10.svg"/><Relationship Id="rId9" Type="http://schemas.openxmlformats.org/officeDocument/2006/relationships/image" Target="../media/image16.emf"/></Relationships>
</file>

<file path=ppt/slides/_rels/slide2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0.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1.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3.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4.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5.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6.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7.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0.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23.png"/><Relationship Id="rId7" Type="http://schemas.openxmlformats.org/officeDocument/2006/relationships/image" Target="../media/image5.png"/><Relationship Id="rId2" Type="http://schemas.openxmlformats.org/officeDocument/2006/relationships/image" Target="../media/image22.jpeg"/><Relationship Id="rId1" Type="http://schemas.openxmlformats.org/officeDocument/2006/relationships/slideLayout" Target="../slideLayouts/slideLayout14.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E3957"/>
                </a:solidFill>
                <a:latin typeface="Tajawal Medium" panose="00000600000000000000" pitchFamily="2" charset="-78"/>
                <a:cs typeface="Tajawal Medium" panose="00000600000000000000" pitchFamily="2" charset="-78"/>
              </a:rPr>
              <a:t>Lecture 10</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4745210" cy="707886"/>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DGM 730</a:t>
            </a:r>
          </a:p>
          <a:p>
            <a:r>
              <a:rPr lang="en-US" sz="2000" dirty="0">
                <a:solidFill>
                  <a:srgbClr val="FAC748"/>
                </a:solidFill>
                <a:latin typeface="Tajawal Medium" panose="00000600000000000000" pitchFamily="2" charset="-78"/>
                <a:cs typeface="Tajawal Medium" panose="00000600000000000000" pitchFamily="2" charset="-78"/>
              </a:rPr>
              <a:t>Crisis Communication and Management</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Doaa Rady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6B75B353-A292-E74C-86ED-119DBD1E1D21}"/>
              </a:ext>
            </a:extLst>
          </p:cNvPr>
          <p:cNvSpPr txBox="1"/>
          <p:nvPr/>
        </p:nvSpPr>
        <p:spPr>
          <a:xfrm>
            <a:off x="5797271" y="2785710"/>
            <a:ext cx="6348213" cy="738664"/>
          </a:xfrm>
          <a:prstGeom prst="rect">
            <a:avLst/>
          </a:prstGeom>
          <a:noFill/>
        </p:spPr>
        <p:txBody>
          <a:bodyPr wrap="none" rtlCol="0">
            <a:spAutoFit/>
          </a:bodyPr>
          <a:lstStyle/>
          <a:p>
            <a:r>
              <a:rPr lang="en-US" sz="4200" b="1" dirty="0">
                <a:solidFill>
                  <a:schemeClr val="bg1"/>
                </a:solidFill>
                <a:latin typeface="Tajawal Medium" panose="00000600000000000000" pitchFamily="2" charset="-78"/>
                <a:cs typeface="Tajawal Medium" panose="00000600000000000000" pitchFamily="2" charset="-78"/>
              </a:rPr>
              <a:t>Social Media and Crises</a:t>
            </a:r>
          </a:p>
        </p:txBody>
      </p:sp>
    </p:spTree>
    <p:extLst>
      <p:ext uri="{BB962C8B-B14F-4D97-AF65-F5344CB8AC3E}">
        <p14:creationId xmlns:p14="http://schemas.microsoft.com/office/powerpoint/2010/main" val="561155181"/>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Lecture outline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3170099"/>
          </a:xfrm>
          <a:prstGeom prst="rect">
            <a:avLst/>
          </a:prstGeom>
          <a:noFill/>
        </p:spPr>
        <p:txBody>
          <a:bodyPr wrap="square" rtlCol="0">
            <a:spAutoFit/>
          </a:bodyPr>
          <a:lstStyle/>
          <a:p>
            <a:pPr algn="just"/>
            <a:r>
              <a:rPr lang="en-US" sz="2800" b="1" dirty="0">
                <a:solidFill>
                  <a:srgbClr val="C00000"/>
                </a:solidFill>
                <a:latin typeface="Tajawal ExtraBold" panose="00000800000000000000" pitchFamily="2" charset="-78"/>
                <a:cs typeface="Tajawal ExtraBold" panose="00000800000000000000" pitchFamily="2" charset="-78"/>
              </a:rPr>
              <a:t>Crisis Communication and Management</a:t>
            </a:r>
          </a:p>
          <a:p>
            <a:pPr algn="just"/>
            <a:endParaRPr lang="en-US" sz="28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Internal Communication</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Influencer Communication</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Media Communication</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Communicating on Social Channels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Crisis Scenario Planning</a:t>
            </a:r>
          </a:p>
          <a:p>
            <a:pPr marL="34290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Ten rules for crisis management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6893175A-4872-73FB-D638-E0A11A8A1C3C}"/>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E7A1FA7E-DAE9-19A8-C1CB-88E34CCFB28A}"/>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46897780"/>
      </p:ext>
    </p:extLst>
  </p:cSld>
  <p:clrMapOvr>
    <a:masterClrMapping/>
  </p:clrMapOvr>
  <mc:AlternateContent xmlns:mc="http://schemas.openxmlformats.org/markup-compatibility/2006" xmlns:p14="http://schemas.microsoft.com/office/powerpoint/2010/main">
    <mc:Choice Requires="p14">
      <p:transition p14:dur="10" advTm="72000"/>
    </mc:Choice>
    <mc:Fallback xmlns="">
      <p:transition advTm="72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Introduction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060314" cy="4154984"/>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The use of social media has increased in the world of communication, with Twitter and Facebook as the most used platforms, and organizations have gained mileage by using it to communicate in a much more effective and fast way with their customers about their businesses as well as responding to queries and questions. </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However, in as much as the emergence of social media has brought in the advantage of fast, effective communication, it has also given room for the fast spread of negative. An organization depends on its reputation, it is a pertinent aspect that directly translates to its financial achievement, and with the emergence of social media, crisis might arise and spread faster than it can ever do on any other traditional forms of communication.</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064326537"/>
      </p:ext>
    </p:extLst>
  </p:cSld>
  <p:clrMapOvr>
    <a:masterClrMapping/>
  </p:clrMapOvr>
  <mc:AlternateContent xmlns:mc="http://schemas.openxmlformats.org/markup-compatibility/2006" xmlns:p14="http://schemas.microsoft.com/office/powerpoint/2010/main">
    <mc:Choice Requires="p14">
      <p:transition p14:dur="10" advTm="172000"/>
    </mc:Choice>
    <mc:Fallback xmlns="">
      <p:transition advTm="172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Introduction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060314" cy="3816429"/>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Therefore, the success of any organization is highly dependent on what it says or the effort it makes after a crisis strike. </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For this reason, crisis management helps the companies in being able to address issues that threaten its reputation. </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It has been suggested that it is paramount for organizations to understand fully how to manage different kinds of crisis via social media.</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Wang (2015) observes that social media has been utilized for public relations since its advent in 2004, and this has had an influence on both individuals and the society.</a:t>
            </a:r>
          </a:p>
          <a:p>
            <a:pPr marL="342900" indent="-342900" algn="just">
              <a:buFont typeface="Wingdings" panose="05000000000000000000" pitchFamily="2" charset="2"/>
              <a:buChar char="q"/>
            </a:pPr>
            <a:endParaRPr lang="en-US" sz="22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92224525"/>
      </p:ext>
    </p:extLst>
  </p:cSld>
  <p:clrMapOvr>
    <a:masterClrMapping/>
  </p:clrMapOvr>
  <mc:AlternateContent xmlns:mc="http://schemas.openxmlformats.org/markup-compatibility/2006" xmlns:p14="http://schemas.microsoft.com/office/powerpoint/2010/main">
    <mc:Choice Requires="p14">
      <p:transition p14:dur="10" advTm="109000"/>
    </mc:Choice>
    <mc:Fallback xmlns="">
      <p:transition advTm="109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20413" y="1239473"/>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062227" y="1263155"/>
            <a:ext cx="8067545"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Internal Communication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group of people working on laptops&#10;&#10;Description automatically generated">
            <a:extLst>
              <a:ext uri="{FF2B5EF4-FFF2-40B4-BE49-F238E27FC236}">
                <a16:creationId xmlns:a16="http://schemas.microsoft.com/office/drawing/2014/main" id="{70FDD5CC-C9C7-BC48-CAB3-6469B628831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540473" y="2377267"/>
            <a:ext cx="5111052" cy="2866993"/>
          </a:xfrm>
          <a:prstGeom prst="rect">
            <a:avLst/>
          </a:prstGeom>
        </p:spPr>
      </p:pic>
    </p:spTree>
    <p:extLst>
      <p:ext uri="{BB962C8B-B14F-4D97-AF65-F5344CB8AC3E}">
        <p14:creationId xmlns:p14="http://schemas.microsoft.com/office/powerpoint/2010/main" val="80186137"/>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Internal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607692"/>
            <a:ext cx="10016962" cy="4401205"/>
          </a:xfrm>
          <a:prstGeom prst="rect">
            <a:avLst/>
          </a:prstGeom>
          <a:noFill/>
        </p:spPr>
        <p:txBody>
          <a:bodyPr wrap="square" rtlCol="0">
            <a:spAutoFit/>
          </a:bodyPr>
          <a:lstStyle/>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Organizations communicate in two directions: internally to staff and externally to clients, customers, shareholders, stakeholders, the media. </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Faulty internal communications can lead to mistakes, discouraged and unhappy staff, employees leaving the company. </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Poor external communications can damage image and sales. It really is that simple. Any overall management strategy needs a communications plan or the whole operation might fail.</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A communications audit analyzes an organization’s practices to reveal how effective they are—throughout a whole company or in specified parts of the organization. It can pinpoint problem areas such as frequent misunderstandings, information blocks, information lacks, information duplication, misrepresentation. An audit could be part of a periodic health check, but it is especially helpful at a time of change: a merger or acquisition, launch of a new product or service, entry into new markets, for example.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63085841"/>
      </p:ext>
    </p:extLst>
  </p:cSld>
  <p:clrMapOvr>
    <a:masterClrMapping/>
  </p:clrMapOvr>
  <mc:AlternateContent xmlns:mc="http://schemas.openxmlformats.org/markup-compatibility/2006" xmlns:p14="http://schemas.microsoft.com/office/powerpoint/2010/main">
    <mc:Choice Requires="p14">
      <p:transition p14:dur="10" advTm="173000"/>
    </mc:Choice>
    <mc:Fallback xmlns="">
      <p:transition advTm="173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Internal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607692"/>
            <a:ext cx="10016962" cy="3785652"/>
          </a:xfrm>
          <a:prstGeom prst="rect">
            <a:avLst/>
          </a:prstGeom>
          <a:noFill/>
        </p:spPr>
        <p:txBody>
          <a:bodyPr wrap="square" rtlCol="0">
            <a:spAutoFit/>
          </a:bodyPr>
          <a:lstStyle/>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Communication is a complex process with potential pitfalls at each stage. Is the message clear? Is the medium for transmitting it appropriate? Has the recipient actually received it? If so, has it been understood? Has it had the desired effect? Does the recipient have a channel for feedback? Can the recipient understand how to provide the feedback? You thought you said one thing but when you check you find that a totally different message was actually received.</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The evaluation report will consider attitudes towards the communications (do people look forward to meetings or consider them a waste of time?); it will look at the needs of different groups (the most appropriate way to deliver training, for example) and it will provide evidence of any problems that need to be addressed.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8969306"/>
      </p:ext>
    </p:extLst>
  </p:cSld>
  <p:clrMapOvr>
    <a:masterClrMapping/>
  </p:clrMapOvr>
  <mc:AlternateContent xmlns:mc="http://schemas.openxmlformats.org/markup-compatibility/2006" xmlns:p14="http://schemas.microsoft.com/office/powerpoint/2010/main">
    <mc:Choice Requires="p14">
      <p:transition p14:dur="10" advTm="247000"/>
    </mc:Choice>
    <mc:Fallback xmlns="">
      <p:transition advTm="247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Internal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606" y="1539713"/>
            <a:ext cx="9795481" cy="3354765"/>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When a crisis occurs, it is essential to:</a:t>
            </a:r>
          </a:p>
          <a:p>
            <a:pPr algn="just"/>
            <a:endParaRPr lang="en-US" sz="2200" b="1" dirty="0">
              <a:solidFill>
                <a:srgbClr val="C00000"/>
              </a:solidFill>
              <a:latin typeface="Tajawal ExtraBold" panose="00000800000000000000" pitchFamily="2" charset="-78"/>
              <a:cs typeface="Tajawal ExtraBold" panose="00000800000000000000" pitchFamily="2" charset="-78"/>
            </a:endParaRPr>
          </a:p>
          <a:p>
            <a:pPr algn="just"/>
            <a:r>
              <a:rPr lang="en-US" sz="2100" b="1" dirty="0">
                <a:solidFill>
                  <a:srgbClr val="2D3956"/>
                </a:solidFill>
                <a:latin typeface="Tajawal ExtraBold" panose="00000800000000000000" pitchFamily="2" charset="-78"/>
                <a:cs typeface="Tajawal ExtraBold" panose="00000800000000000000" pitchFamily="2" charset="-78"/>
              </a:rPr>
              <a:t>• Demonstrate your willingness to cooperate with officials, key audiences and industry support;</a:t>
            </a:r>
          </a:p>
          <a:p>
            <a:pPr algn="just"/>
            <a:r>
              <a:rPr lang="en-US" sz="2100" b="1" dirty="0">
                <a:solidFill>
                  <a:srgbClr val="2D3956"/>
                </a:solidFill>
                <a:latin typeface="Tajawal ExtraBold" panose="00000800000000000000" pitchFamily="2" charset="-78"/>
                <a:cs typeface="Tajawal ExtraBold" panose="00000800000000000000" pitchFamily="2" charset="-78"/>
              </a:rPr>
              <a:t>• Provide timely, accurate, and credible information regarding the situation;</a:t>
            </a:r>
          </a:p>
          <a:p>
            <a:pPr algn="just"/>
            <a:r>
              <a:rPr lang="en-US" sz="2100" b="1" dirty="0">
                <a:solidFill>
                  <a:srgbClr val="2D3956"/>
                </a:solidFill>
                <a:latin typeface="Tajawal ExtraBold" panose="00000800000000000000" pitchFamily="2" charset="-78"/>
                <a:cs typeface="Tajawal ExtraBold" panose="00000800000000000000" pitchFamily="2" charset="-78"/>
              </a:rPr>
              <a:t>• Communicate accurately and effectively to all target audiences;</a:t>
            </a:r>
          </a:p>
          <a:p>
            <a:pPr algn="just"/>
            <a:r>
              <a:rPr lang="en-US" sz="2100" b="1" dirty="0">
                <a:solidFill>
                  <a:srgbClr val="2D3956"/>
                </a:solidFill>
                <a:latin typeface="Tajawal ExtraBold" panose="00000800000000000000" pitchFamily="2" charset="-78"/>
                <a:cs typeface="Tajawal ExtraBold" panose="00000800000000000000" pitchFamily="2" charset="-78"/>
              </a:rPr>
              <a:t>• Are prepared to verify the training provided to workers;</a:t>
            </a:r>
          </a:p>
          <a:p>
            <a:pPr algn="just"/>
            <a:r>
              <a:rPr lang="en-US" sz="2100" b="1" dirty="0">
                <a:solidFill>
                  <a:srgbClr val="2D3956"/>
                </a:solidFill>
                <a:latin typeface="Tajawal ExtraBold" panose="00000800000000000000" pitchFamily="2" charset="-78"/>
                <a:cs typeface="Tajawal ExtraBold" panose="00000800000000000000" pitchFamily="2" charset="-78"/>
              </a:rPr>
              <a:t>• Act quickly and appropriately in response to the media;</a:t>
            </a:r>
          </a:p>
          <a:p>
            <a:pPr algn="just"/>
            <a:r>
              <a:rPr lang="en-US" sz="2100" b="1" dirty="0">
                <a:solidFill>
                  <a:srgbClr val="2D3956"/>
                </a:solidFill>
                <a:latin typeface="Tajawal ExtraBold" panose="00000800000000000000" pitchFamily="2" charset="-78"/>
                <a:cs typeface="Tajawal ExtraBold" panose="00000800000000000000" pitchFamily="2" charset="-78"/>
              </a:rPr>
              <a:t>• Protect the name and reputation of your company; and</a:t>
            </a:r>
          </a:p>
          <a:p>
            <a:pPr algn="just"/>
            <a:r>
              <a:rPr lang="en-US" sz="2100" b="1" dirty="0">
                <a:solidFill>
                  <a:srgbClr val="2D3956"/>
                </a:solidFill>
                <a:latin typeface="Tajawal ExtraBold" panose="00000800000000000000" pitchFamily="2" charset="-78"/>
                <a:cs typeface="Tajawal ExtraBold" panose="00000800000000000000" pitchFamily="2" charset="-78"/>
              </a:rPr>
              <a:t>• Maintain employee, producer, customer and industry confidence.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92416494"/>
      </p:ext>
    </p:extLst>
  </p:cSld>
  <p:clrMapOvr>
    <a:masterClrMapping/>
  </p:clrMapOvr>
  <mc:AlternateContent xmlns:mc="http://schemas.openxmlformats.org/markup-compatibility/2006" xmlns:p14="http://schemas.microsoft.com/office/powerpoint/2010/main">
    <mc:Choice Requires="p14">
      <p:transition p14:dur="10" advTm="95000"/>
    </mc:Choice>
    <mc:Fallback xmlns="">
      <p:transition advTm="95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20413" y="1239473"/>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062227" y="1263155"/>
            <a:ext cx="8067545"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Influencer Communication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group of people using their phones&#10;&#10;Description automatically generated">
            <a:extLst>
              <a:ext uri="{FF2B5EF4-FFF2-40B4-BE49-F238E27FC236}">
                <a16:creationId xmlns:a16="http://schemas.microsoft.com/office/drawing/2014/main" id="{FDD13AE6-8307-859F-74BB-C2624850B3C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108863" y="2373012"/>
            <a:ext cx="3669475" cy="2752106"/>
          </a:xfrm>
          <a:prstGeom prst="rect">
            <a:avLst/>
          </a:prstGeom>
        </p:spPr>
      </p:pic>
    </p:spTree>
    <p:extLst>
      <p:ext uri="{BB962C8B-B14F-4D97-AF65-F5344CB8AC3E}">
        <p14:creationId xmlns:p14="http://schemas.microsoft.com/office/powerpoint/2010/main" val="1761729757"/>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Influencer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606" y="1539713"/>
            <a:ext cx="9795481" cy="3662541"/>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What is Influencer Communication?</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Influencer Communications is a messaging-based approach to marketing communications that ensures consistency in how brands are perceived in different mediums, such as news coverage, social media, speaking engagements, investor presentations, analyst reports, and content marketing.</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The relevance of social media influencers (hereafter: influencers) for organizations has grown rapidly during the last years. Strategic communication faces the challenge to find new ways how to manage their influencer activities because established communication management concepts cannot simply be applied to influencers.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536383330"/>
      </p:ext>
    </p:extLst>
  </p:cSld>
  <p:clrMapOvr>
    <a:masterClrMapping/>
  </p:clrMapOvr>
  <mc:AlternateContent xmlns:mc="http://schemas.openxmlformats.org/markup-compatibility/2006" xmlns:p14="http://schemas.microsoft.com/office/powerpoint/2010/main">
    <mc:Choice Requires="p14">
      <p:transition p14:dur="10" advTm="175000"/>
    </mc:Choice>
    <mc:Fallback xmlns="">
      <p:transition advTm="175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Influencer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606" y="1539713"/>
            <a:ext cx="10016963" cy="4293483"/>
          </a:xfrm>
          <a:prstGeom prst="rect">
            <a:avLst/>
          </a:prstGeom>
          <a:noFill/>
        </p:spPr>
        <p:txBody>
          <a:bodyPr wrap="square" rtlCol="0">
            <a:spAutoFit/>
          </a:bodyPr>
          <a:lstStyle/>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This is due to at least two characteristics of influencer communication: </a:t>
            </a:r>
          </a:p>
          <a:p>
            <a:pPr algn="just"/>
            <a:r>
              <a:rPr lang="en-US" sz="2100" b="1" dirty="0">
                <a:solidFill>
                  <a:srgbClr val="FF0000"/>
                </a:solidFill>
                <a:latin typeface="Tajawal ExtraBold" panose="00000800000000000000" pitchFamily="2" charset="-78"/>
                <a:cs typeface="Tajawal ExtraBold" panose="00000800000000000000" pitchFamily="2" charset="-78"/>
              </a:rPr>
              <a:t>First</a:t>
            </a:r>
            <a:r>
              <a:rPr lang="en-US" sz="2100" b="1" dirty="0">
                <a:solidFill>
                  <a:srgbClr val="2D3956"/>
                </a:solidFill>
                <a:latin typeface="Tajawal ExtraBold" panose="00000800000000000000" pitchFamily="2" charset="-78"/>
                <a:cs typeface="Tajawal ExtraBold" panose="00000800000000000000" pitchFamily="2" charset="-78"/>
              </a:rPr>
              <a:t>, many influencers strive to monetize their status as micro-celebrities. </a:t>
            </a:r>
          </a:p>
          <a:p>
            <a:pPr algn="just"/>
            <a:r>
              <a:rPr lang="en-US" sz="2100" b="1" dirty="0">
                <a:solidFill>
                  <a:srgbClr val="FF0000"/>
                </a:solidFill>
                <a:latin typeface="Tajawal ExtraBold" panose="00000800000000000000" pitchFamily="2" charset="-78"/>
                <a:cs typeface="Tajawal ExtraBold" panose="00000800000000000000" pitchFamily="2" charset="-78"/>
              </a:rPr>
              <a:t>Second</a:t>
            </a:r>
            <a:r>
              <a:rPr lang="en-US" sz="2100" b="1" dirty="0">
                <a:solidFill>
                  <a:srgbClr val="2D3956"/>
                </a:solidFill>
                <a:latin typeface="Tajawal ExtraBold" panose="00000800000000000000" pitchFamily="2" charset="-78"/>
                <a:cs typeface="Tajawal ExtraBold" panose="00000800000000000000" pitchFamily="2" charset="-78"/>
              </a:rPr>
              <a:t>, influencers combine functions that different actors have fulfilled previously, e.g. creative agencies, advertising media, journalistic media, testimonial givers, and opinion leaders. This intermingling of functions in just one actor implies that routine procedures that are tailored to mono-functional actors may fall short. </a:t>
            </a:r>
          </a:p>
          <a:p>
            <a:pPr marL="342900" indent="-342900" algn="just">
              <a:buFont typeface="Wingdings" panose="05000000000000000000" pitchFamily="2" charset="2"/>
              <a:buChar char="q"/>
            </a:pPr>
            <a:r>
              <a:rPr lang="en-US" sz="2100" b="1" dirty="0">
                <a:solidFill>
                  <a:srgbClr val="0070C0"/>
                </a:solidFill>
                <a:latin typeface="Tajawal ExtraBold" panose="00000800000000000000" pitchFamily="2" charset="-78"/>
                <a:cs typeface="Tajawal ExtraBold" panose="00000800000000000000" pitchFamily="2" charset="-78"/>
              </a:rPr>
              <a:t>For example</a:t>
            </a:r>
            <a:r>
              <a:rPr lang="en-US" sz="2100" b="1" dirty="0">
                <a:solidFill>
                  <a:srgbClr val="2D3956"/>
                </a:solidFill>
                <a:latin typeface="Tajawal ExtraBold" panose="00000800000000000000" pitchFamily="2" charset="-78"/>
                <a:cs typeface="Tajawal ExtraBold" panose="00000800000000000000" pitchFamily="2" charset="-78"/>
              </a:rPr>
              <a:t>, organizations have to approach travel influencers differently than travel journalists. </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Due to these two characteristics, organizations’ communication departments and their agencies are confronted with the task of adapting their routines to influencer communication or even developing new routines.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997424716"/>
      </p:ext>
    </p:extLst>
  </p:cSld>
  <p:clrMapOvr>
    <a:masterClrMapping/>
  </p:clrMapOvr>
  <mc:AlternateContent xmlns:mc="http://schemas.openxmlformats.org/markup-compatibility/2006" xmlns:p14="http://schemas.microsoft.com/office/powerpoint/2010/main">
    <mc:Choice Requires="p14">
      <p:transition p14:dur="10" advTm="100000"/>
    </mc:Choice>
    <mc:Fallback xmlns="">
      <p:transition advTm="100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Influencer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6" y="1456588"/>
            <a:ext cx="10238444" cy="4616648"/>
          </a:xfrm>
          <a:prstGeom prst="rect">
            <a:avLst/>
          </a:prstGeom>
          <a:noFill/>
        </p:spPr>
        <p:txBody>
          <a:bodyPr wrap="square" rtlCol="0">
            <a:spAutoFit/>
          </a:bodyPr>
          <a:lstStyle/>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Yet despite the growing importance of influencer communication, little is known about how organizations and agencies manage their influencer activities. </a:t>
            </a:r>
            <a:endParaRPr lang="en-US" sz="2100" b="1" dirty="0">
              <a:solidFill>
                <a:srgbClr val="C00000"/>
              </a:solidFill>
              <a:latin typeface="Tajawal ExtraBold" panose="00000800000000000000" pitchFamily="2" charset="-78"/>
              <a:cs typeface="Tajawal ExtraBold" panose="00000800000000000000" pitchFamily="2" charset="-78"/>
            </a:endParaRPr>
          </a:p>
          <a:p>
            <a:pPr algn="just"/>
            <a:r>
              <a:rPr lang="en-US" sz="2100" b="1" dirty="0">
                <a:solidFill>
                  <a:srgbClr val="C00000"/>
                </a:solidFill>
                <a:latin typeface="Tajawal ExtraBold" panose="00000800000000000000" pitchFamily="2" charset="-78"/>
                <a:cs typeface="Tajawal ExtraBold" panose="00000800000000000000" pitchFamily="2" charset="-78"/>
              </a:rPr>
              <a:t>Influencers as a new voice in strategic communication</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Early research on social media influencers has defined this stakeholder group as “third party endorser who shape audience attitudes through blogs, tweets, and the use of other social media”</a:t>
            </a:r>
          </a:p>
          <a:p>
            <a:pPr algn="just"/>
            <a:r>
              <a:rPr lang="en-US" sz="2100" b="1" dirty="0">
                <a:solidFill>
                  <a:srgbClr val="C00000"/>
                </a:solidFill>
                <a:latin typeface="Tajawal ExtraBold" panose="00000800000000000000" pitchFamily="2" charset="-78"/>
                <a:cs typeface="Tajawal ExtraBold" panose="00000800000000000000" pitchFamily="2" charset="-78"/>
              </a:rPr>
              <a:t>The Role of Internal Influencers in Communications Strategy</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Many companies have long relied on external influencers, such as industry experts, analysts, and thought leaders, to communicate their message. But the rise of employee advocacy has given way to a new breed of influencers—internal influencers. These key people, located within the heart of your business, can be crucial in shaping your organization’s employee communications strategy.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355989784"/>
      </p:ext>
    </p:extLst>
  </p:cSld>
  <p:clrMapOvr>
    <a:masterClrMapping/>
  </p:clrMapOvr>
  <mc:AlternateContent xmlns:mc="http://schemas.openxmlformats.org/markup-compatibility/2006" xmlns:p14="http://schemas.microsoft.com/office/powerpoint/2010/main">
    <mc:Choice Requires="p14">
      <p:transition p14:dur="10" advTm="89000"/>
    </mc:Choice>
    <mc:Fallback xmlns="">
      <p:transition advTm="89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Influencer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0505" y="1742434"/>
            <a:ext cx="9923684" cy="3970318"/>
          </a:xfrm>
          <a:prstGeom prst="rect">
            <a:avLst/>
          </a:prstGeom>
          <a:noFill/>
        </p:spPr>
        <p:txBody>
          <a:bodyPr wrap="square" rtlCol="0">
            <a:spAutoFit/>
          </a:bodyPr>
          <a:lstStyle/>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Internal influencers are employees who can shape their colleagues’ opinions, beliefs, and behaviors. Sometimes referred to as employee influencers, these individuals are highly respected and trusted by their colleagues. By leveraging their power, internal influencers can significantly impact your company’s culture and communications.</a:t>
            </a:r>
          </a:p>
          <a:p>
            <a:pPr algn="just"/>
            <a:endParaRPr lang="en-US" sz="21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According to a study, 70% of employees are likelier to trust information about their company that they receive from their colleagues than from the company’s official channels. When you think about it, this makes a ton of sense. Who better to understand the decisions made by the leadership team than those directly affected by them? Who better to disseminate a new policy or initiative than someone “on the inside”?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95714466"/>
      </p:ext>
    </p:extLst>
  </p:cSld>
  <p:clrMapOvr>
    <a:masterClrMapping/>
  </p:clrMapOvr>
  <mc:AlternateContent xmlns:mc="http://schemas.openxmlformats.org/markup-compatibility/2006" xmlns:p14="http://schemas.microsoft.com/office/powerpoint/2010/main">
    <mc:Choice Requires="p14">
      <p:transition p14:dur="10" advTm="81000"/>
    </mc:Choice>
    <mc:Fallback xmlns="">
      <p:transition advTm="81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20413" y="1239473"/>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062227" y="1263155"/>
            <a:ext cx="8067545"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Media Communication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group of people with different colored lines&#10;&#10;Description automatically generated">
            <a:extLst>
              <a:ext uri="{FF2B5EF4-FFF2-40B4-BE49-F238E27FC236}">
                <a16:creationId xmlns:a16="http://schemas.microsoft.com/office/drawing/2014/main" id="{458824DA-D735-AA23-C593-45B97F1AA7B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852060" y="2409631"/>
            <a:ext cx="6487878" cy="3105515"/>
          </a:xfrm>
          <a:prstGeom prst="rect">
            <a:avLst/>
          </a:prstGeom>
        </p:spPr>
      </p:pic>
    </p:spTree>
    <p:extLst>
      <p:ext uri="{BB962C8B-B14F-4D97-AF65-F5344CB8AC3E}">
        <p14:creationId xmlns:p14="http://schemas.microsoft.com/office/powerpoint/2010/main" val="4211302154"/>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Media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606" y="1432838"/>
            <a:ext cx="9795481" cy="4632037"/>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Relationships &amp; Preparation</a:t>
            </a:r>
          </a:p>
          <a:p>
            <a:pPr algn="ctr"/>
            <a:r>
              <a:rPr lang="en-US" sz="2100" b="1" dirty="0">
                <a:solidFill>
                  <a:srgbClr val="C00000"/>
                </a:solidFill>
                <a:latin typeface="Tajawal ExtraBold" panose="00000800000000000000" pitchFamily="2" charset="-78"/>
                <a:cs typeface="Tajawal ExtraBold" panose="00000800000000000000" pitchFamily="2" charset="-78"/>
              </a:rPr>
              <a:t>Good media relations begin </a:t>
            </a:r>
          </a:p>
          <a:p>
            <a:pPr algn="ctr"/>
            <a:r>
              <a:rPr lang="en-US" sz="2100" b="1" dirty="0">
                <a:solidFill>
                  <a:srgbClr val="C00000"/>
                </a:solidFill>
                <a:latin typeface="Tajawal ExtraBold" panose="00000800000000000000" pitchFamily="2" charset="-78"/>
                <a:cs typeface="Tajawal ExtraBold" panose="00000800000000000000" pitchFamily="2" charset="-78"/>
              </a:rPr>
              <a:t>long before you are contacted.</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Draft and implement a media policy.</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Educate employees on the policy.</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Identify and train a lead spokesperson.</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Establish relationships with reporters.</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Know your Target  Audiences.</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Develop and know your Key and Secondary Messages.</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Anticipate and prepare for questions.</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Answer questions with your messages.</a:t>
            </a:r>
          </a:p>
          <a:p>
            <a:pPr algn="ctr"/>
            <a:r>
              <a:rPr lang="en-US" sz="2100" b="1" dirty="0">
                <a:solidFill>
                  <a:srgbClr val="C00000"/>
                </a:solidFill>
                <a:latin typeface="Tajawal ExtraBold" panose="00000800000000000000" pitchFamily="2" charset="-78"/>
                <a:cs typeface="Tajawal ExtraBold" panose="00000800000000000000" pitchFamily="2" charset="-78"/>
              </a:rPr>
              <a:t>No comment is usually no good.</a:t>
            </a:r>
          </a:p>
          <a:p>
            <a:pPr algn="ctr"/>
            <a:r>
              <a:rPr lang="en-US" sz="2100" b="1" dirty="0">
                <a:solidFill>
                  <a:srgbClr val="C00000"/>
                </a:solidFill>
                <a:latin typeface="Tajawal ExtraBold" panose="00000800000000000000" pitchFamily="2" charset="-78"/>
                <a:cs typeface="Tajawal ExtraBold" panose="00000800000000000000" pitchFamily="2" charset="-78"/>
              </a:rPr>
              <a:t>If you hide from the media, most people </a:t>
            </a:r>
          </a:p>
          <a:p>
            <a:pPr algn="ctr"/>
            <a:r>
              <a:rPr lang="en-US" sz="2100" b="1" dirty="0">
                <a:solidFill>
                  <a:srgbClr val="C00000"/>
                </a:solidFill>
                <a:latin typeface="Tajawal ExtraBold" panose="00000800000000000000" pitchFamily="2" charset="-78"/>
                <a:cs typeface="Tajawal ExtraBold" panose="00000800000000000000" pitchFamily="2" charset="-78"/>
              </a:rPr>
              <a:t>will suspect that you have something to hide.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26992520"/>
      </p:ext>
    </p:extLst>
  </p:cSld>
  <p:clrMapOvr>
    <a:masterClrMapping/>
  </p:clrMapOvr>
  <mc:AlternateContent xmlns:mc="http://schemas.openxmlformats.org/markup-compatibility/2006" xmlns:p14="http://schemas.microsoft.com/office/powerpoint/2010/main">
    <mc:Choice Requires="p14">
      <p:transition p14:dur="10" advTm="203000"/>
    </mc:Choice>
    <mc:Fallback xmlns="">
      <p:transition advTm="203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Media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606" y="1539713"/>
            <a:ext cx="9795481" cy="3662541"/>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What to Do When a Reporter Calls :</a:t>
            </a:r>
          </a:p>
          <a:p>
            <a:pPr algn="just"/>
            <a:r>
              <a:rPr lang="en-US" sz="2100" b="1" dirty="0">
                <a:solidFill>
                  <a:srgbClr val="2D3956"/>
                </a:solidFill>
                <a:latin typeface="Tajawal ExtraBold" panose="00000800000000000000" pitchFamily="2" charset="-78"/>
                <a:cs typeface="Tajawal ExtraBold" panose="00000800000000000000" pitchFamily="2" charset="-78"/>
              </a:rPr>
              <a:t>Immediately</a:t>
            </a:r>
          </a:p>
          <a:p>
            <a:pPr algn="just"/>
            <a:r>
              <a:rPr lang="en-US" sz="2100" b="1" dirty="0">
                <a:solidFill>
                  <a:srgbClr val="2D3956"/>
                </a:solidFill>
                <a:latin typeface="Tajawal ExtraBold" panose="00000800000000000000" pitchFamily="2" charset="-78"/>
                <a:cs typeface="Tajawal ExtraBold" panose="00000800000000000000" pitchFamily="2" charset="-78"/>
              </a:rPr>
              <a:t>WHO is calling?</a:t>
            </a:r>
          </a:p>
          <a:p>
            <a:pPr algn="just"/>
            <a:r>
              <a:rPr lang="en-US" sz="2100" b="1" dirty="0">
                <a:solidFill>
                  <a:srgbClr val="2D3956"/>
                </a:solidFill>
                <a:latin typeface="Tajawal ExtraBold" panose="00000800000000000000" pitchFamily="2" charset="-78"/>
                <a:cs typeface="Tajawal ExtraBold" panose="00000800000000000000" pitchFamily="2" charset="-78"/>
              </a:rPr>
              <a:t>Get a name, title, media outlet, deadline.</a:t>
            </a:r>
          </a:p>
          <a:p>
            <a:pPr algn="just"/>
            <a:r>
              <a:rPr lang="en-US" sz="2100" b="1" dirty="0">
                <a:solidFill>
                  <a:srgbClr val="2D3956"/>
                </a:solidFill>
                <a:latin typeface="Tajawal ExtraBold" panose="00000800000000000000" pitchFamily="2" charset="-78"/>
                <a:cs typeface="Tajawal ExtraBold" panose="00000800000000000000" pitchFamily="2" charset="-78"/>
              </a:rPr>
              <a:t>Try to get a “time out”</a:t>
            </a:r>
          </a:p>
          <a:p>
            <a:pPr algn="just"/>
            <a:endParaRPr lang="en-US" sz="2100" b="1" dirty="0">
              <a:solidFill>
                <a:srgbClr val="2D3956"/>
              </a:solidFill>
              <a:latin typeface="Tajawal ExtraBold" panose="00000800000000000000" pitchFamily="2" charset="-78"/>
              <a:cs typeface="Tajawal ExtraBold" panose="00000800000000000000" pitchFamily="2" charset="-78"/>
            </a:endParaRPr>
          </a:p>
          <a:p>
            <a:pPr algn="just"/>
            <a:r>
              <a:rPr lang="en-US" sz="2100" b="1" dirty="0">
                <a:solidFill>
                  <a:srgbClr val="2D3956"/>
                </a:solidFill>
                <a:latin typeface="Tajawal ExtraBold" panose="00000800000000000000" pitchFamily="2" charset="-78"/>
                <a:cs typeface="Tajawal ExtraBold" panose="00000800000000000000" pitchFamily="2" charset="-78"/>
              </a:rPr>
              <a:t>Decide who will speak to the reporter</a:t>
            </a:r>
          </a:p>
          <a:p>
            <a:pPr algn="just"/>
            <a:r>
              <a:rPr lang="en-US" sz="2100" b="1" dirty="0">
                <a:solidFill>
                  <a:srgbClr val="2D3956"/>
                </a:solidFill>
                <a:latin typeface="Tajawal ExtraBold" panose="00000800000000000000" pitchFamily="2" charset="-78"/>
                <a:cs typeface="Tajawal ExtraBold" panose="00000800000000000000" pitchFamily="2" charset="-78"/>
              </a:rPr>
              <a:t>Decide your key messages</a:t>
            </a:r>
          </a:p>
          <a:p>
            <a:pPr algn="just"/>
            <a:r>
              <a:rPr lang="en-US" sz="2100" b="1" dirty="0">
                <a:solidFill>
                  <a:srgbClr val="2D3956"/>
                </a:solidFill>
                <a:latin typeface="Tajawal ExtraBold" panose="00000800000000000000" pitchFamily="2" charset="-78"/>
                <a:cs typeface="Tajawal ExtraBold" panose="00000800000000000000" pitchFamily="2" charset="-78"/>
              </a:rPr>
              <a:t>Think of likely questions…write them down</a:t>
            </a:r>
          </a:p>
          <a:p>
            <a:pPr algn="just"/>
            <a:r>
              <a:rPr lang="en-US" sz="2100" b="1" dirty="0">
                <a:solidFill>
                  <a:srgbClr val="2D3956"/>
                </a:solidFill>
                <a:latin typeface="Tajawal ExtraBold" panose="00000800000000000000" pitchFamily="2" charset="-78"/>
                <a:cs typeface="Tajawal ExtraBold" panose="00000800000000000000" pitchFamily="2" charset="-78"/>
              </a:rPr>
              <a:t>Rehearse, at least mentally</a:t>
            </a:r>
          </a:p>
          <a:p>
            <a:pPr algn="just"/>
            <a:endParaRPr lang="en-US" sz="21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33965471"/>
      </p:ext>
    </p:extLst>
  </p:cSld>
  <p:clrMapOvr>
    <a:masterClrMapping/>
  </p:clrMapOvr>
  <mc:AlternateContent xmlns:mc="http://schemas.openxmlformats.org/markup-compatibility/2006" xmlns:p14="http://schemas.microsoft.com/office/powerpoint/2010/main">
    <mc:Choice Requires="p14">
      <p:transition p14:dur="10" advTm="97000"/>
    </mc:Choice>
    <mc:Fallback xmlns="">
      <p:transition advTm="97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Media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606" y="1539713"/>
            <a:ext cx="9795481" cy="4524315"/>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Your Target Audiences/Publics:</a:t>
            </a:r>
            <a:endParaRPr lang="en-US" sz="2100" b="1" dirty="0">
              <a:solidFill>
                <a:srgbClr val="2D3956"/>
              </a:solidFill>
              <a:latin typeface="Tajawal ExtraBold" panose="00000800000000000000" pitchFamily="2" charset="-78"/>
              <a:cs typeface="Tajawal ExtraBold" panose="00000800000000000000" pitchFamily="2" charset="-78"/>
            </a:endParaRPr>
          </a:p>
          <a:p>
            <a:pPr algn="ctr"/>
            <a:r>
              <a:rPr lang="en-US" sz="2800" b="1" dirty="0">
                <a:solidFill>
                  <a:srgbClr val="2D3956"/>
                </a:solidFill>
                <a:latin typeface="Tajawal ExtraBold" panose="00000800000000000000" pitchFamily="2" charset="-78"/>
                <a:cs typeface="Tajawal ExtraBold" panose="00000800000000000000" pitchFamily="2" charset="-78"/>
              </a:rPr>
              <a:t>If you say something publicly </a:t>
            </a:r>
          </a:p>
          <a:p>
            <a:pPr algn="ctr"/>
            <a:r>
              <a:rPr lang="en-US" sz="2800" b="1" u="sng" dirty="0">
                <a:solidFill>
                  <a:srgbClr val="C00000"/>
                </a:solidFill>
                <a:latin typeface="Tajawal ExtraBold" panose="00000800000000000000" pitchFamily="2" charset="-78"/>
                <a:cs typeface="Tajawal ExtraBold" panose="00000800000000000000" pitchFamily="2" charset="-78"/>
              </a:rPr>
              <a:t>Who </a:t>
            </a:r>
          </a:p>
          <a:p>
            <a:pPr algn="ctr"/>
            <a:r>
              <a:rPr lang="en-US" sz="2800" b="1" dirty="0">
                <a:solidFill>
                  <a:srgbClr val="2D3956"/>
                </a:solidFill>
                <a:latin typeface="Tajawal ExtraBold" panose="00000800000000000000" pitchFamily="2" charset="-78"/>
                <a:cs typeface="Tajawal ExtraBold" panose="00000800000000000000" pitchFamily="2" charset="-78"/>
              </a:rPr>
              <a:t>will hear it and</a:t>
            </a:r>
          </a:p>
          <a:p>
            <a:pPr algn="ctr"/>
            <a:r>
              <a:rPr lang="en-US" sz="2800" b="1" u="sng" dirty="0">
                <a:solidFill>
                  <a:srgbClr val="C00000"/>
                </a:solidFill>
                <a:latin typeface="Tajawal ExtraBold" panose="00000800000000000000" pitchFamily="2" charset="-78"/>
                <a:cs typeface="Tajawal ExtraBold" panose="00000800000000000000" pitchFamily="2" charset="-78"/>
              </a:rPr>
              <a:t>How</a:t>
            </a:r>
            <a:r>
              <a:rPr lang="en-US" sz="2800" b="1" u="sng" dirty="0">
                <a:solidFill>
                  <a:srgbClr val="2D3956"/>
                </a:solidFill>
                <a:latin typeface="Tajawal ExtraBold" panose="00000800000000000000" pitchFamily="2" charset="-78"/>
                <a:cs typeface="Tajawal ExtraBold" panose="00000800000000000000" pitchFamily="2" charset="-78"/>
              </a:rPr>
              <a:t> </a:t>
            </a:r>
          </a:p>
          <a:p>
            <a:pPr algn="ctr"/>
            <a:r>
              <a:rPr lang="en-US" sz="2800" b="1" dirty="0">
                <a:solidFill>
                  <a:srgbClr val="2D3956"/>
                </a:solidFill>
                <a:latin typeface="Tajawal ExtraBold" panose="00000800000000000000" pitchFamily="2" charset="-78"/>
                <a:cs typeface="Tajawal ExtraBold" panose="00000800000000000000" pitchFamily="2" charset="-78"/>
              </a:rPr>
              <a:t>will it affect them?</a:t>
            </a:r>
          </a:p>
          <a:p>
            <a:pPr algn="ctr"/>
            <a:r>
              <a:rPr lang="en-US" sz="2100" b="1" dirty="0">
                <a:solidFill>
                  <a:srgbClr val="2D3956"/>
                </a:solidFill>
                <a:latin typeface="Tajawal ExtraBold" panose="00000800000000000000" pitchFamily="2" charset="-78"/>
                <a:cs typeface="Tajawal ExtraBold" panose="00000800000000000000" pitchFamily="2" charset="-78"/>
              </a:rPr>
              <a:t> </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The general public (current, past and future clients)</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Regulators and legislators</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Employees</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The media </a:t>
            </a:r>
          </a:p>
          <a:p>
            <a:pPr algn="just"/>
            <a:endParaRPr lang="en-US" sz="21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65318346"/>
      </p:ext>
    </p:extLst>
  </p:cSld>
  <p:clrMapOvr>
    <a:masterClrMapping/>
  </p:clrMapOvr>
  <mc:AlternateContent xmlns:mc="http://schemas.openxmlformats.org/markup-compatibility/2006" xmlns:p14="http://schemas.microsoft.com/office/powerpoint/2010/main">
    <mc:Choice Requires="p14">
      <p:transition p14:dur="10" advTm="79000"/>
    </mc:Choice>
    <mc:Fallback xmlns="">
      <p:transition advTm="79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Media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606" y="1539713"/>
            <a:ext cx="9795481" cy="4201150"/>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Develop Your Messages :</a:t>
            </a:r>
            <a:endParaRPr lang="en-US" sz="2100" b="1" dirty="0">
              <a:solidFill>
                <a:srgbClr val="2D3956"/>
              </a:solidFill>
              <a:latin typeface="Tajawal ExtraBold" panose="00000800000000000000" pitchFamily="2" charset="-78"/>
              <a:cs typeface="Tajawal ExtraBold" panose="00000800000000000000" pitchFamily="2" charset="-78"/>
            </a:endParaRPr>
          </a:p>
          <a:p>
            <a:pPr algn="ctr"/>
            <a:r>
              <a:rPr lang="en-US" sz="2100" b="1" dirty="0">
                <a:solidFill>
                  <a:srgbClr val="2D3956"/>
                </a:solidFill>
                <a:latin typeface="Tajawal ExtraBold" panose="00000800000000000000" pitchFamily="2" charset="-78"/>
                <a:cs typeface="Tajawal ExtraBold" panose="00000800000000000000" pitchFamily="2" charset="-78"/>
              </a:rPr>
              <a:t> </a:t>
            </a:r>
          </a:p>
          <a:p>
            <a:pPr algn="just"/>
            <a:r>
              <a:rPr lang="en-US" sz="2400" b="1" dirty="0">
                <a:solidFill>
                  <a:srgbClr val="C00000"/>
                </a:solidFill>
                <a:latin typeface="Tajawal ExtraBold" panose="00000800000000000000" pitchFamily="2" charset="-78"/>
                <a:cs typeface="Tajawal ExtraBold" panose="00000800000000000000" pitchFamily="2" charset="-78"/>
              </a:rPr>
              <a:t>What you say will have an effect on each target audience. </a:t>
            </a:r>
          </a:p>
          <a:p>
            <a:pPr algn="just"/>
            <a:r>
              <a:rPr lang="en-US" sz="2400" b="1" dirty="0">
                <a:solidFill>
                  <a:srgbClr val="C00000"/>
                </a:solidFill>
                <a:latin typeface="Tajawal ExtraBold" panose="00000800000000000000" pitchFamily="2" charset="-78"/>
                <a:cs typeface="Tajawal ExtraBold" panose="00000800000000000000" pitchFamily="2" charset="-78"/>
              </a:rPr>
              <a:t>So, what do you say? </a:t>
            </a:r>
          </a:p>
          <a:p>
            <a:pPr lvl="1" algn="just"/>
            <a:r>
              <a:rPr lang="en-US" sz="2200" b="1" dirty="0">
                <a:solidFill>
                  <a:srgbClr val="0070C0"/>
                </a:solidFill>
                <a:latin typeface="Tajawal ExtraBold" panose="00000800000000000000" pitchFamily="2" charset="-78"/>
                <a:cs typeface="Tajawal ExtraBold" panose="00000800000000000000" pitchFamily="2" charset="-78"/>
              </a:rPr>
              <a:t>Key Messages</a:t>
            </a:r>
          </a:p>
          <a:p>
            <a:pPr marL="800100" lvl="1"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The Key Message is applicable to any audience. </a:t>
            </a:r>
          </a:p>
          <a:p>
            <a:pPr marL="800100" lvl="1"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The Key Message should register an immediate impression.</a:t>
            </a:r>
          </a:p>
          <a:p>
            <a:pPr lvl="1" algn="just"/>
            <a:r>
              <a:rPr lang="en-US" sz="2200" b="1" dirty="0">
                <a:solidFill>
                  <a:srgbClr val="0070C0"/>
                </a:solidFill>
                <a:latin typeface="Tajawal ExtraBold" panose="00000800000000000000" pitchFamily="2" charset="-78"/>
                <a:cs typeface="Tajawal ExtraBold" panose="00000800000000000000" pitchFamily="2" charset="-78"/>
              </a:rPr>
              <a:t>Secondary Messages</a:t>
            </a:r>
          </a:p>
          <a:p>
            <a:pPr marL="800100" lvl="1"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Secondary Messages are customized for specific audiences. </a:t>
            </a:r>
          </a:p>
          <a:p>
            <a:pPr marL="800100" lvl="1"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Develop your messages before you talk with a reporter. </a:t>
            </a:r>
          </a:p>
          <a:p>
            <a:pPr marL="800100" lvl="1"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Rehearse and repeat them during the interview, no matter the question.</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125304234"/>
      </p:ext>
    </p:extLst>
  </p:cSld>
  <p:clrMapOvr>
    <a:masterClrMapping/>
  </p:clrMapOvr>
  <mc:AlternateContent xmlns:mc="http://schemas.openxmlformats.org/markup-compatibility/2006" xmlns:p14="http://schemas.microsoft.com/office/powerpoint/2010/main">
    <mc:Choice Requires="p14">
      <p:transition p14:dur="10" advTm="142000"/>
    </mc:Choice>
    <mc:Fallback xmlns="">
      <p:transition advTm="142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Media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606" y="1539713"/>
            <a:ext cx="9795481" cy="4585871"/>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Develop Your Messages :</a:t>
            </a:r>
            <a:r>
              <a:rPr lang="en-US" sz="2100" b="1" dirty="0">
                <a:solidFill>
                  <a:srgbClr val="2D3956"/>
                </a:solidFill>
                <a:latin typeface="Tajawal ExtraBold" panose="00000800000000000000" pitchFamily="2" charset="-78"/>
                <a:cs typeface="Tajawal ExtraBold" panose="00000800000000000000" pitchFamily="2" charset="-78"/>
              </a:rPr>
              <a:t> </a:t>
            </a:r>
          </a:p>
          <a:p>
            <a:pPr algn="just"/>
            <a:r>
              <a:rPr lang="en-US" sz="2400" b="1" dirty="0">
                <a:solidFill>
                  <a:srgbClr val="C00000"/>
                </a:solidFill>
                <a:latin typeface="Tajawal ExtraBold" panose="00000800000000000000" pitchFamily="2" charset="-78"/>
                <a:cs typeface="Tajawal ExtraBold" panose="00000800000000000000" pitchFamily="2" charset="-78"/>
              </a:rPr>
              <a:t>Appearance is critical ? </a:t>
            </a:r>
          </a:p>
          <a:p>
            <a:pPr marL="800100" lvl="1"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Studies show upwards of 75 percent of information comes from the eyes – much less from the ears</a:t>
            </a:r>
          </a:p>
          <a:p>
            <a:pPr marL="800100" lvl="1"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Need to look the role</a:t>
            </a:r>
          </a:p>
          <a:p>
            <a:pPr marL="800100" lvl="1"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Professional</a:t>
            </a:r>
          </a:p>
          <a:p>
            <a:pPr marL="0" lvl="1" algn="just"/>
            <a:r>
              <a:rPr lang="en-US" sz="2600" b="1" dirty="0">
                <a:solidFill>
                  <a:srgbClr val="C00000"/>
                </a:solidFill>
                <a:cs typeface="Tajawal ExtraBold" panose="00000800000000000000" pitchFamily="2" charset="-78"/>
              </a:rPr>
              <a:t>Execution</a:t>
            </a:r>
          </a:p>
          <a:p>
            <a:pPr lvl="1" algn="just"/>
            <a:r>
              <a:rPr lang="en-US" sz="2200" b="1" dirty="0">
                <a:solidFill>
                  <a:srgbClr val="2D3956"/>
                </a:solidFill>
                <a:latin typeface="Tajawal ExtraBold" panose="00000800000000000000" pitchFamily="2" charset="-78"/>
                <a:cs typeface="Tajawal ExtraBold" panose="00000800000000000000" pitchFamily="2" charset="-78"/>
              </a:rPr>
              <a:t>Be brief. </a:t>
            </a:r>
          </a:p>
          <a:p>
            <a:pPr lvl="1" algn="just"/>
            <a:r>
              <a:rPr lang="en-US" sz="2200" b="1" dirty="0">
                <a:solidFill>
                  <a:srgbClr val="2D3956"/>
                </a:solidFill>
                <a:latin typeface="Tajawal ExtraBold" panose="00000800000000000000" pitchFamily="2" charset="-78"/>
                <a:cs typeface="Tajawal ExtraBold" panose="00000800000000000000" pitchFamily="2" charset="-78"/>
              </a:rPr>
              <a:t>Get your key messages across early and frequently.</a:t>
            </a:r>
          </a:p>
          <a:p>
            <a:pPr lvl="1" algn="just"/>
            <a:r>
              <a:rPr lang="en-US" sz="2200" b="1" dirty="0">
                <a:solidFill>
                  <a:srgbClr val="2D3956"/>
                </a:solidFill>
                <a:latin typeface="Tajawal ExtraBold" panose="00000800000000000000" pitchFamily="2" charset="-78"/>
                <a:cs typeface="Tajawal ExtraBold" panose="00000800000000000000" pitchFamily="2" charset="-78"/>
              </a:rPr>
              <a:t>Know when to stop talking.</a:t>
            </a:r>
          </a:p>
          <a:p>
            <a:pPr lvl="1" algn="just"/>
            <a:r>
              <a:rPr lang="en-US" sz="2200" b="1" dirty="0">
                <a:solidFill>
                  <a:srgbClr val="2D3956"/>
                </a:solidFill>
                <a:latin typeface="Tajawal ExtraBold" panose="00000800000000000000" pitchFamily="2" charset="-78"/>
                <a:cs typeface="Tajawal ExtraBold" panose="00000800000000000000" pitchFamily="2" charset="-78"/>
              </a:rPr>
              <a:t>Do not speculate.</a:t>
            </a:r>
          </a:p>
          <a:p>
            <a:pPr lvl="1" algn="just"/>
            <a:r>
              <a:rPr lang="en-US" sz="2200" b="1" dirty="0">
                <a:solidFill>
                  <a:srgbClr val="2D3956"/>
                </a:solidFill>
                <a:latin typeface="Tajawal ExtraBold" panose="00000800000000000000" pitchFamily="2" charset="-78"/>
                <a:cs typeface="Tajawal ExtraBold" panose="00000800000000000000" pitchFamily="2" charset="-78"/>
              </a:rPr>
              <a:t>Avoid sarcasm.</a:t>
            </a:r>
          </a:p>
          <a:p>
            <a:pPr lvl="1" algn="just"/>
            <a:endParaRPr lang="en-US" sz="22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582298711"/>
      </p:ext>
    </p:extLst>
  </p:cSld>
  <p:clrMapOvr>
    <a:masterClrMapping/>
  </p:clrMapOvr>
  <mc:AlternateContent xmlns:mc="http://schemas.openxmlformats.org/markup-compatibility/2006" xmlns:p14="http://schemas.microsoft.com/office/powerpoint/2010/main">
    <mc:Choice Requires="p14">
      <p:transition p14:dur="10" advTm="126000"/>
    </mc:Choice>
    <mc:Fallback xmlns="">
      <p:transition advTm="126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Media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606" y="1539713"/>
            <a:ext cx="9795481" cy="4015266"/>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Develop Your Messages :</a:t>
            </a:r>
            <a:r>
              <a:rPr lang="en-US" sz="2100" b="1" dirty="0">
                <a:solidFill>
                  <a:srgbClr val="2D3956"/>
                </a:solidFill>
                <a:latin typeface="Tajawal ExtraBold" panose="00000800000000000000" pitchFamily="2" charset="-78"/>
                <a:cs typeface="Tajawal ExtraBold" panose="00000800000000000000" pitchFamily="2" charset="-78"/>
              </a:rPr>
              <a:t> </a:t>
            </a:r>
            <a:endParaRPr lang="en-US" sz="2600" b="1" dirty="0">
              <a:solidFill>
                <a:srgbClr val="C00000"/>
              </a:solidFill>
              <a:cs typeface="Tajawal ExtraBold" panose="00000800000000000000" pitchFamily="2" charset="-78"/>
            </a:endParaRPr>
          </a:p>
          <a:p>
            <a:pPr marL="0" lvl="1" algn="just">
              <a:lnSpc>
                <a:spcPct val="150000"/>
              </a:lnSpc>
            </a:pPr>
            <a:r>
              <a:rPr lang="en-US" sz="2600" b="1" dirty="0">
                <a:solidFill>
                  <a:srgbClr val="C00000"/>
                </a:solidFill>
                <a:cs typeface="Tajawal ExtraBold" panose="00000800000000000000" pitchFamily="2" charset="-78"/>
              </a:rPr>
              <a:t>Execution</a:t>
            </a:r>
          </a:p>
          <a:p>
            <a:pPr lvl="1" algn="just">
              <a:lnSpc>
                <a:spcPct val="150000"/>
              </a:lnSpc>
            </a:pPr>
            <a:r>
              <a:rPr lang="en-US" sz="2200" b="1" dirty="0">
                <a:solidFill>
                  <a:srgbClr val="2D3956"/>
                </a:solidFill>
                <a:latin typeface="Tajawal ExtraBold" panose="00000800000000000000" pitchFamily="2" charset="-78"/>
                <a:cs typeface="Tajawal ExtraBold" panose="00000800000000000000" pitchFamily="2" charset="-78"/>
              </a:rPr>
              <a:t>Always tell the truth. </a:t>
            </a:r>
            <a:r>
              <a:rPr lang="en-US" sz="2200" b="1" dirty="0">
                <a:solidFill>
                  <a:srgbClr val="FF0000"/>
                </a:solidFill>
                <a:latin typeface="Tajawal ExtraBold" panose="00000800000000000000" pitchFamily="2" charset="-78"/>
                <a:cs typeface="Tajawal ExtraBold" panose="00000800000000000000" pitchFamily="2" charset="-78"/>
              </a:rPr>
              <a:t>NEVER </a:t>
            </a:r>
            <a:r>
              <a:rPr lang="en-US" sz="2200" b="1" dirty="0">
                <a:solidFill>
                  <a:srgbClr val="2D3956"/>
                </a:solidFill>
                <a:latin typeface="Tajawal ExtraBold" panose="00000800000000000000" pitchFamily="2" charset="-78"/>
                <a:cs typeface="Tajawal ExtraBold" panose="00000800000000000000" pitchFamily="2" charset="-78"/>
              </a:rPr>
              <a:t>lie to a reporter!</a:t>
            </a:r>
          </a:p>
          <a:p>
            <a:pPr lvl="1" algn="just">
              <a:lnSpc>
                <a:spcPct val="150000"/>
              </a:lnSpc>
            </a:pPr>
            <a:r>
              <a:rPr lang="en-US" sz="2200" b="1" dirty="0">
                <a:solidFill>
                  <a:srgbClr val="2D3956"/>
                </a:solidFill>
                <a:latin typeface="Tajawal ExtraBold" panose="00000800000000000000" pitchFamily="2" charset="-78"/>
                <a:cs typeface="Tajawal ExtraBold" panose="00000800000000000000" pitchFamily="2" charset="-78"/>
              </a:rPr>
              <a:t>Keep your cool. </a:t>
            </a:r>
          </a:p>
          <a:p>
            <a:pPr lvl="1" algn="just">
              <a:lnSpc>
                <a:spcPct val="150000"/>
              </a:lnSpc>
            </a:pPr>
            <a:r>
              <a:rPr lang="en-US" sz="2200" b="1" dirty="0">
                <a:solidFill>
                  <a:srgbClr val="2D3956"/>
                </a:solidFill>
                <a:latin typeface="Tajawal ExtraBold" panose="00000800000000000000" pitchFamily="2" charset="-78"/>
                <a:cs typeface="Tajawal ExtraBold" panose="00000800000000000000" pitchFamily="2" charset="-78"/>
              </a:rPr>
              <a:t>Be positive, not negative.</a:t>
            </a:r>
          </a:p>
          <a:p>
            <a:pPr lvl="1" algn="just">
              <a:lnSpc>
                <a:spcPct val="150000"/>
              </a:lnSpc>
            </a:pPr>
            <a:r>
              <a:rPr lang="en-US" sz="2200" b="1" dirty="0">
                <a:solidFill>
                  <a:srgbClr val="2D3956"/>
                </a:solidFill>
                <a:latin typeface="Tajawal ExtraBold" panose="00000800000000000000" pitchFamily="2" charset="-78"/>
                <a:cs typeface="Tajawal ExtraBold" panose="00000800000000000000" pitchFamily="2" charset="-78"/>
              </a:rPr>
              <a:t>Avoid slang language.</a:t>
            </a:r>
          </a:p>
          <a:p>
            <a:pPr lvl="1" algn="just">
              <a:lnSpc>
                <a:spcPct val="150000"/>
              </a:lnSpc>
            </a:pPr>
            <a:r>
              <a:rPr lang="en-US" sz="2200" b="1" dirty="0">
                <a:solidFill>
                  <a:srgbClr val="2D3956"/>
                </a:solidFill>
                <a:latin typeface="Tajawal ExtraBold" panose="00000800000000000000" pitchFamily="2" charset="-78"/>
                <a:cs typeface="Tajawal ExtraBold" panose="00000800000000000000" pitchFamily="2" charset="-78"/>
              </a:rPr>
              <a:t>Build bridges from loaded questions to informative answers.	</a:t>
            </a:r>
          </a:p>
          <a:p>
            <a:pPr lvl="1" algn="just">
              <a:lnSpc>
                <a:spcPct val="150000"/>
              </a:lnSpc>
            </a:pPr>
            <a:r>
              <a:rPr lang="en-US" sz="2200" b="1" dirty="0">
                <a:solidFill>
                  <a:srgbClr val="2D3956"/>
                </a:solidFill>
                <a:latin typeface="Tajawal ExtraBold" panose="00000800000000000000" pitchFamily="2" charset="-78"/>
                <a:cs typeface="Tajawal ExtraBold" panose="00000800000000000000" pitchFamily="2" charset="-78"/>
              </a:rPr>
              <a:t>Repeat your key messages before you conclude.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75788210"/>
      </p:ext>
    </p:extLst>
  </p:cSld>
  <p:clrMapOvr>
    <a:masterClrMapping/>
  </p:clrMapOvr>
  <mc:AlternateContent xmlns:mc="http://schemas.openxmlformats.org/markup-compatibility/2006" xmlns:p14="http://schemas.microsoft.com/office/powerpoint/2010/main">
    <mc:Choice Requires="p14">
      <p:transition p14:dur="10" advTm="67000"/>
    </mc:Choice>
    <mc:Fallback xmlns="">
      <p:transition advTm="67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Media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606" y="1539713"/>
            <a:ext cx="9795481" cy="4068871"/>
          </a:xfrm>
          <a:prstGeom prst="rect">
            <a:avLst/>
          </a:prstGeom>
          <a:noFill/>
        </p:spPr>
        <p:txBody>
          <a:bodyPr wrap="square" rtlCol="0">
            <a:spAutoFit/>
          </a:bodyPr>
          <a:lstStyle/>
          <a:p>
            <a:pPr marL="0" lvl="1" algn="just"/>
            <a:r>
              <a:rPr lang="en-US" sz="2800" b="1" dirty="0">
                <a:solidFill>
                  <a:srgbClr val="C00000"/>
                </a:solidFill>
                <a:latin typeface="Tajawal ExtraBold" panose="00000800000000000000" pitchFamily="2" charset="-78"/>
                <a:cs typeface="Tajawal ExtraBold" panose="00000800000000000000" pitchFamily="2" charset="-78"/>
              </a:rPr>
              <a:t>Evaluation </a:t>
            </a:r>
            <a:endParaRPr lang="en-US" sz="2800" b="1" dirty="0">
              <a:solidFill>
                <a:srgbClr val="2D3956"/>
              </a:solidFill>
              <a:latin typeface="Tajawal ExtraBold" panose="00000800000000000000" pitchFamily="2" charset="-78"/>
              <a:cs typeface="Tajawal ExtraBold" panose="00000800000000000000" pitchFamily="2" charset="-78"/>
            </a:endParaRPr>
          </a:p>
          <a:p>
            <a:pPr lvl="1" algn="just">
              <a:lnSpc>
                <a:spcPts val="3100"/>
              </a:lnSpc>
            </a:pPr>
            <a:r>
              <a:rPr lang="en-US" sz="2300" b="1" dirty="0">
                <a:solidFill>
                  <a:srgbClr val="2D3956"/>
                </a:solidFill>
                <a:latin typeface="Tajawal ExtraBold" panose="00000800000000000000" pitchFamily="2" charset="-78"/>
                <a:cs typeface="Tajawal ExtraBold" panose="00000800000000000000" pitchFamily="2" charset="-78"/>
              </a:rPr>
              <a:t>1. Read your clips; watch newscasts. </a:t>
            </a:r>
          </a:p>
          <a:p>
            <a:pPr lvl="1" algn="just">
              <a:lnSpc>
                <a:spcPts val="3100"/>
              </a:lnSpc>
            </a:pPr>
            <a:r>
              <a:rPr lang="en-US" sz="2300" b="1" dirty="0">
                <a:solidFill>
                  <a:srgbClr val="2D3956"/>
                </a:solidFill>
                <a:latin typeface="Tajawal ExtraBold" panose="00000800000000000000" pitchFamily="2" charset="-78"/>
                <a:cs typeface="Tajawal ExtraBold" panose="00000800000000000000" pitchFamily="2" charset="-78"/>
              </a:rPr>
              <a:t>2. Be critical of your performance.</a:t>
            </a:r>
          </a:p>
          <a:p>
            <a:pPr lvl="1" algn="just">
              <a:lnSpc>
                <a:spcPts val="3100"/>
              </a:lnSpc>
            </a:pPr>
            <a:r>
              <a:rPr lang="en-US" sz="2300" b="1" dirty="0">
                <a:solidFill>
                  <a:srgbClr val="2D3956"/>
                </a:solidFill>
                <a:latin typeface="Tajawal ExtraBold" panose="00000800000000000000" pitchFamily="2" charset="-78"/>
                <a:cs typeface="Tajawal ExtraBold" panose="00000800000000000000" pitchFamily="2" charset="-78"/>
              </a:rPr>
              <a:t>3. Check your quotes — accurate or inaccurate?</a:t>
            </a:r>
          </a:p>
          <a:p>
            <a:pPr lvl="1" algn="just">
              <a:lnSpc>
                <a:spcPts val="3100"/>
              </a:lnSpc>
            </a:pPr>
            <a:r>
              <a:rPr lang="en-US" sz="2300" b="1" dirty="0">
                <a:solidFill>
                  <a:srgbClr val="2D3956"/>
                </a:solidFill>
                <a:latin typeface="Tajawal ExtraBold" panose="00000800000000000000" pitchFamily="2" charset="-78"/>
                <a:cs typeface="Tajawal ExtraBold" panose="00000800000000000000" pitchFamily="2" charset="-78"/>
              </a:rPr>
              <a:t>4  Make corrections, if necessary.</a:t>
            </a:r>
          </a:p>
          <a:p>
            <a:pPr lvl="1" algn="just">
              <a:lnSpc>
                <a:spcPts val="3100"/>
              </a:lnSpc>
            </a:pPr>
            <a:r>
              <a:rPr lang="en-US" sz="2300" b="1" dirty="0">
                <a:solidFill>
                  <a:srgbClr val="2D3956"/>
                </a:solidFill>
                <a:latin typeface="Tajawal ExtraBold" panose="00000800000000000000" pitchFamily="2" charset="-78"/>
                <a:cs typeface="Tajawal ExtraBold" panose="00000800000000000000" pitchFamily="2" charset="-78"/>
              </a:rPr>
              <a:t>5. Commend accuracy. </a:t>
            </a:r>
          </a:p>
          <a:p>
            <a:pPr lvl="1" algn="just">
              <a:lnSpc>
                <a:spcPts val="3100"/>
              </a:lnSpc>
            </a:pPr>
            <a:r>
              <a:rPr lang="en-US" sz="2300" b="1" dirty="0">
                <a:solidFill>
                  <a:srgbClr val="2D3956"/>
                </a:solidFill>
                <a:latin typeface="Tajawal ExtraBold" panose="00000800000000000000" pitchFamily="2" charset="-78"/>
                <a:cs typeface="Tajawal ExtraBold" panose="00000800000000000000" pitchFamily="2" charset="-78"/>
              </a:rPr>
              <a:t>6. Follow up in writing.</a:t>
            </a:r>
          </a:p>
          <a:p>
            <a:pPr lvl="1" algn="just">
              <a:lnSpc>
                <a:spcPts val="3100"/>
              </a:lnSpc>
            </a:pPr>
            <a:r>
              <a:rPr lang="en-US" sz="2300" b="1" dirty="0">
                <a:solidFill>
                  <a:srgbClr val="2D3956"/>
                </a:solidFill>
                <a:latin typeface="Tajawal ExtraBold" panose="00000800000000000000" pitchFamily="2" charset="-78"/>
                <a:cs typeface="Tajawal ExtraBold" panose="00000800000000000000" pitchFamily="2" charset="-78"/>
              </a:rPr>
              <a:t>7. All correspondence on an issue must be consistent.</a:t>
            </a:r>
          </a:p>
          <a:p>
            <a:pPr lvl="1" algn="just">
              <a:lnSpc>
                <a:spcPts val="3100"/>
              </a:lnSpc>
            </a:pPr>
            <a:r>
              <a:rPr lang="en-US" sz="2300" b="1" dirty="0">
                <a:solidFill>
                  <a:srgbClr val="2D3956"/>
                </a:solidFill>
                <a:latin typeface="Tajawal ExtraBold" panose="00000800000000000000" pitchFamily="2" charset="-78"/>
                <a:cs typeface="Tajawal ExtraBold" panose="00000800000000000000" pitchFamily="2" charset="-78"/>
              </a:rPr>
              <a:t>8. Send copies of the stories that support your messages to your key audiences.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50357224"/>
      </p:ext>
    </p:extLst>
  </p:cSld>
  <p:clrMapOvr>
    <a:masterClrMapping/>
  </p:clrMapOvr>
  <mc:AlternateContent xmlns:mc="http://schemas.openxmlformats.org/markup-compatibility/2006" xmlns:p14="http://schemas.microsoft.com/office/powerpoint/2010/main">
    <mc:Choice Requires="p14">
      <p:transition p14:dur="10" advTm="118000"/>
    </mc:Choice>
    <mc:Fallback xmlns="">
      <p:transition advTm="118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20413" y="1239473"/>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062227" y="1541233"/>
            <a:ext cx="8067545" cy="646331"/>
          </a:xfrm>
          <a:prstGeom prst="rect">
            <a:avLst/>
          </a:prstGeom>
          <a:noFill/>
        </p:spPr>
        <p:txBody>
          <a:bodyPr wrap="square" rtlCol="0">
            <a:spAutoFit/>
          </a:bodyPr>
          <a:lstStyle/>
          <a:p>
            <a:pPr algn="ctr"/>
            <a:r>
              <a:rPr lang="en-US" sz="3600" b="1" dirty="0">
                <a:solidFill>
                  <a:srgbClr val="2E3957"/>
                </a:solidFill>
                <a:latin typeface="Tajawal ExtraBold" panose="00000800000000000000" pitchFamily="2" charset="-78"/>
                <a:cs typeface="Tajawal ExtraBold" panose="00000800000000000000" pitchFamily="2" charset="-78"/>
              </a:rPr>
              <a:t>Communicating on Social Channels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person sitting on the floor with a computer and a group of people&#10;&#10;Description automatically generated">
            <a:extLst>
              <a:ext uri="{FF2B5EF4-FFF2-40B4-BE49-F238E27FC236}">
                <a16:creationId xmlns:a16="http://schemas.microsoft.com/office/drawing/2014/main" id="{E4AE2D6C-42ED-50A5-401D-830D86F13107}"/>
              </a:ext>
            </a:extLst>
          </p:cNvPr>
          <p:cNvPicPr>
            <a:picLocks noChangeAspect="1"/>
          </p:cNvPicPr>
          <p:nvPr/>
        </p:nvPicPr>
        <p:blipFill rotWithShape="1">
          <a:blip r:embed="rId7">
            <a:extLst>
              <a:ext uri="{28A0092B-C50C-407E-A947-70E740481C1C}">
                <a14:useLocalDpi xmlns:a14="http://schemas.microsoft.com/office/drawing/2010/main" val="0"/>
              </a:ext>
            </a:extLst>
          </a:blip>
          <a:srcRect l="14145" r="12387"/>
          <a:stretch/>
        </p:blipFill>
        <p:spPr>
          <a:xfrm>
            <a:off x="2963929" y="2187564"/>
            <a:ext cx="6508201" cy="3328876"/>
          </a:xfrm>
          <a:prstGeom prst="rect">
            <a:avLst/>
          </a:prstGeom>
        </p:spPr>
      </p:pic>
    </p:spTree>
    <p:extLst>
      <p:ext uri="{BB962C8B-B14F-4D97-AF65-F5344CB8AC3E}">
        <p14:creationId xmlns:p14="http://schemas.microsoft.com/office/powerpoint/2010/main" val="4279483552"/>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Communicating on Social Channels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6" y="1456587"/>
            <a:ext cx="10143440" cy="4616648"/>
          </a:xfrm>
          <a:prstGeom prst="rect">
            <a:avLst/>
          </a:prstGeom>
          <a:noFill/>
        </p:spPr>
        <p:txBody>
          <a:bodyPr wrap="square" rtlCol="0">
            <a:spAutoFit/>
          </a:bodyPr>
          <a:lstStyle/>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Social media are internet-based technologies that allow collaboration and information sharing. Importantly, social media enables the two-way flow of information where the public can contribute to content development and sharing. Social media technologies are often referred to as web 2.0 technologies as they move from a one-way dissemination model of information sharing to an interactive environment where communication and conversations flow in multiple directions.</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The relationship between social media and crisis communications is an interesting and somehow controversial topic. While it is undeniable that social media platforms represent useful low-cost tools, their use during a crisis carries a number of risks that we must consider carefully. Nowadays, organizations cannot avoid having a social media footprint and, whether they like it or not, building a strong social media presence can make a difference during a crisis.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03070529"/>
      </p:ext>
    </p:extLst>
  </p:cSld>
  <p:clrMapOvr>
    <a:masterClrMapping/>
  </p:clrMapOvr>
  <mc:AlternateContent xmlns:mc="http://schemas.openxmlformats.org/markup-compatibility/2006" xmlns:p14="http://schemas.microsoft.com/office/powerpoint/2010/main">
    <mc:Choice Requires="p14">
      <p:transition p14:dur="10" advTm="133000"/>
    </mc:Choice>
    <mc:Fallback xmlns="">
      <p:transition advTm="133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Communicating on Social Channels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985733" y="5701565"/>
            <a:ext cx="3813892" cy="261610"/>
          </a:xfrm>
          <a:prstGeom prst="rect">
            <a:avLst/>
          </a:prstGeom>
          <a:noFill/>
        </p:spPr>
        <p:txBody>
          <a:bodyPr wrap="square" rtlCol="0">
            <a:spAutoFit/>
          </a:bodyPr>
          <a:lstStyle/>
          <a:p>
            <a:pPr algn="just"/>
            <a:r>
              <a:rPr lang="en-US" sz="1100" b="1" i="1" dirty="0">
                <a:solidFill>
                  <a:srgbClr val="2D3956"/>
                </a:solidFill>
                <a:latin typeface="Tajawal ExtraBold" panose="00000800000000000000" pitchFamily="2" charset="-78"/>
                <a:cs typeface="Tajawal ExtraBold" panose="00000800000000000000" pitchFamily="2" charset="-78"/>
              </a:rPr>
              <a:t>Social Media in Crisis Communications Report 2020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E4201516-C78A-2BE3-2916-1AB90D4B7A93}"/>
              </a:ext>
            </a:extLst>
          </p:cNvPr>
          <p:cNvPicPr>
            <a:picLocks noChangeAspect="1"/>
          </p:cNvPicPr>
          <p:nvPr/>
        </p:nvPicPr>
        <p:blipFill>
          <a:blip r:embed="rId9">
            <a:lum contrast="20000"/>
          </a:blip>
          <a:stretch>
            <a:fillRect/>
          </a:stretch>
        </p:blipFill>
        <p:spPr>
          <a:xfrm>
            <a:off x="1591071" y="1634844"/>
            <a:ext cx="3426594" cy="1929865"/>
          </a:xfrm>
          <a:prstGeom prst="rect">
            <a:avLst/>
          </a:prstGeom>
        </p:spPr>
      </p:pic>
      <p:pic>
        <p:nvPicPr>
          <p:cNvPr id="10" name="Picture 9">
            <a:extLst>
              <a:ext uri="{FF2B5EF4-FFF2-40B4-BE49-F238E27FC236}">
                <a16:creationId xmlns:a16="http://schemas.microsoft.com/office/drawing/2014/main" id="{8AF2A17D-367F-5977-83C0-52E3F50154A4}"/>
              </a:ext>
            </a:extLst>
          </p:cNvPr>
          <p:cNvPicPr>
            <a:picLocks noChangeAspect="1"/>
          </p:cNvPicPr>
          <p:nvPr/>
        </p:nvPicPr>
        <p:blipFill>
          <a:blip r:embed="rId10">
            <a:lum contrast="20000"/>
          </a:blip>
          <a:stretch>
            <a:fillRect/>
          </a:stretch>
        </p:blipFill>
        <p:spPr>
          <a:xfrm>
            <a:off x="8073679" y="1585453"/>
            <a:ext cx="3407343" cy="3623912"/>
          </a:xfrm>
          <a:prstGeom prst="rect">
            <a:avLst/>
          </a:prstGeom>
        </p:spPr>
      </p:pic>
      <p:pic>
        <p:nvPicPr>
          <p:cNvPr id="12" name="Picture 11">
            <a:extLst>
              <a:ext uri="{FF2B5EF4-FFF2-40B4-BE49-F238E27FC236}">
                <a16:creationId xmlns:a16="http://schemas.microsoft.com/office/drawing/2014/main" id="{4E0DFD9A-CCE9-29AD-52A0-5885CBFB882F}"/>
              </a:ext>
            </a:extLst>
          </p:cNvPr>
          <p:cNvPicPr>
            <a:picLocks noChangeAspect="1"/>
          </p:cNvPicPr>
          <p:nvPr/>
        </p:nvPicPr>
        <p:blipFill>
          <a:blip r:embed="rId11">
            <a:lum contrast="20000"/>
          </a:blip>
          <a:stretch>
            <a:fillRect/>
          </a:stretch>
        </p:blipFill>
        <p:spPr>
          <a:xfrm>
            <a:off x="1591071" y="3608748"/>
            <a:ext cx="3426594" cy="2257124"/>
          </a:xfrm>
          <a:prstGeom prst="rect">
            <a:avLst/>
          </a:prstGeom>
        </p:spPr>
      </p:pic>
      <p:pic>
        <p:nvPicPr>
          <p:cNvPr id="14" name="Picture 13">
            <a:extLst>
              <a:ext uri="{FF2B5EF4-FFF2-40B4-BE49-F238E27FC236}">
                <a16:creationId xmlns:a16="http://schemas.microsoft.com/office/drawing/2014/main" id="{22308334-352B-434B-7F9B-4D7861333211}"/>
              </a:ext>
            </a:extLst>
          </p:cNvPr>
          <p:cNvPicPr>
            <a:picLocks noChangeAspect="1"/>
          </p:cNvPicPr>
          <p:nvPr/>
        </p:nvPicPr>
        <p:blipFill>
          <a:blip r:embed="rId12">
            <a:lum contrast="20000"/>
          </a:blip>
          <a:stretch>
            <a:fillRect/>
          </a:stretch>
        </p:blipFill>
        <p:spPr>
          <a:xfrm>
            <a:off x="5185611" y="1662456"/>
            <a:ext cx="2656573" cy="3546909"/>
          </a:xfrm>
          <a:prstGeom prst="rect">
            <a:avLst/>
          </a:prstGeom>
        </p:spPr>
      </p:pic>
    </p:spTree>
    <p:extLst>
      <p:ext uri="{BB962C8B-B14F-4D97-AF65-F5344CB8AC3E}">
        <p14:creationId xmlns:p14="http://schemas.microsoft.com/office/powerpoint/2010/main" val="1363681522"/>
      </p:ext>
    </p:extLst>
  </p:cSld>
  <p:clrMapOvr>
    <a:masterClrMapping/>
  </p:clrMapOvr>
  <mc:AlternateContent xmlns:mc="http://schemas.openxmlformats.org/markup-compatibility/2006" xmlns:p14="http://schemas.microsoft.com/office/powerpoint/2010/main">
    <mc:Choice Requires="p14">
      <p:transition p14:dur="10" advTm="136000"/>
    </mc:Choice>
    <mc:Fallback xmlns="">
      <p:transition advTm="136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Communicating on Social Channels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6" y="1456587"/>
            <a:ext cx="10143440" cy="4616648"/>
          </a:xfrm>
          <a:prstGeom prst="rect">
            <a:avLst/>
          </a:prstGeom>
          <a:noFill/>
        </p:spPr>
        <p:txBody>
          <a:bodyPr wrap="square" rtlCol="0">
            <a:spAutoFit/>
          </a:bodyPr>
          <a:lstStyle/>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The majority (72%) of organizations rely on social media to communicate or gather information during a disruptive event. Most respondents revealed during a series of in-depth interviews that they monitor a wealth of threats, including reputation damage. While most of them perform this function internally, two stated that their organizations employ a third party to take care of social media monitoring. Out of the interviewees who analyze social media, nearly two-thirds use specific software to do so, while the remaining third adopt manual monitoring.</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The report highlights the attractiveness of social media for crisis communications, due to low costs and staff familiarity with them, among others. Further, professionals think that social media has a responsibility in guaranteeing a reliable service during an incident. Nearly half of the sample rely on social media to the extent which, in case these were unavailable, their crisis communications capabilities would be seriously limited.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0651030"/>
      </p:ext>
    </p:extLst>
  </p:cSld>
  <p:clrMapOvr>
    <a:masterClrMapping/>
  </p:clrMapOvr>
  <mc:AlternateContent xmlns:mc="http://schemas.openxmlformats.org/markup-compatibility/2006" xmlns:p14="http://schemas.microsoft.com/office/powerpoint/2010/main">
    <mc:Choice Requires="p14">
      <p:transition p14:dur="10" advTm="98000"/>
    </mc:Choice>
    <mc:Fallback xmlns="">
      <p:transition advTm="98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20413" y="1239473"/>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062227" y="1263155"/>
            <a:ext cx="8067545"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Crisis Scenario Planning</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group of people looking at a screen&#10;&#10;Description automatically generated">
            <a:extLst>
              <a:ext uri="{FF2B5EF4-FFF2-40B4-BE49-F238E27FC236}">
                <a16:creationId xmlns:a16="http://schemas.microsoft.com/office/drawing/2014/main" id="{0E19BB86-4EE6-95ED-A398-AC4218A8731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086140" y="1757549"/>
            <a:ext cx="3636297" cy="3789727"/>
          </a:xfrm>
          <a:prstGeom prst="rect">
            <a:avLst/>
          </a:prstGeom>
        </p:spPr>
      </p:pic>
    </p:spTree>
    <p:extLst>
      <p:ext uri="{BB962C8B-B14F-4D97-AF65-F5344CB8AC3E}">
        <p14:creationId xmlns:p14="http://schemas.microsoft.com/office/powerpoint/2010/main" val="4079926015"/>
      </p:ext>
    </p:extLst>
  </p:cSld>
  <p:clrMapOvr>
    <a:masterClrMapping/>
  </p:clrMapOvr>
  <mc:AlternateContent xmlns:mc="http://schemas.openxmlformats.org/markup-compatibility/2006" xmlns:p14="http://schemas.microsoft.com/office/powerpoint/2010/main">
    <mc:Choice Requires="p14">
      <p:transition spd="slow" p14:dur="2000" advTm="23000"/>
    </mc:Choice>
    <mc:Fallback xmlns="">
      <p:transition spd="slow" advTm="23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Scenario Planning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6" y="1456587"/>
            <a:ext cx="10143440" cy="4616648"/>
          </a:xfrm>
          <a:prstGeom prst="rect">
            <a:avLst/>
          </a:prstGeom>
          <a:noFill/>
        </p:spPr>
        <p:txBody>
          <a:bodyPr wrap="square" rtlCol="0">
            <a:spAutoFit/>
          </a:bodyPr>
          <a:lstStyle/>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A crisis is the ultimate unplanned activity and the ultimate test for managers. In a time of crisis, conventional management practices are inadequate and ways of responding usually insufficient. A communications practitioner with global experience, details a well-managed crisis response that will leave stakeholders with a favorable impression and renewed confidence in the affected company.</a:t>
            </a:r>
          </a:p>
          <a:p>
            <a:pPr algn="just"/>
            <a:endParaRPr lang="en-US" sz="2100" b="1" dirty="0">
              <a:solidFill>
                <a:srgbClr val="2D3956"/>
              </a:solidFill>
              <a:latin typeface="Tajawal ExtraBold" panose="00000800000000000000" pitchFamily="2" charset="-78"/>
              <a:cs typeface="Tajawal ExtraBold" panose="00000800000000000000" pitchFamily="2" charset="-78"/>
            </a:endParaRPr>
          </a:p>
          <a:p>
            <a:pPr algn="just"/>
            <a:r>
              <a:rPr lang="en-US" sz="2100" b="1" dirty="0">
                <a:solidFill>
                  <a:srgbClr val="C00000"/>
                </a:solidFill>
                <a:latin typeface="Tajawal ExtraBold" panose="00000800000000000000" pitchFamily="2" charset="-78"/>
                <a:cs typeface="Tajawal ExtraBold" panose="00000800000000000000" pitchFamily="2" charset="-78"/>
              </a:rPr>
              <a:t>1. Crisis prevention: The case for issues management</a:t>
            </a:r>
            <a:endParaRPr lang="en-US" sz="21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The first task is to identify crisis risks or to recognize a crisis when it breaks out. From a communications standpoint, a crisis is a business or organizational problem that is exposed to public attention, and that threatens a company’s reputation and its ability to conduct business.</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Although some risks are beyond a company’s control, others can be foreseen.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72667800"/>
      </p:ext>
    </p:extLst>
  </p:cSld>
  <p:clrMapOvr>
    <a:masterClrMapping/>
  </p:clrMapOvr>
  <mc:AlternateContent xmlns:mc="http://schemas.openxmlformats.org/markup-compatibility/2006" xmlns:p14="http://schemas.microsoft.com/office/powerpoint/2010/main">
    <mc:Choice Requires="p14">
      <p:transition p14:dur="10" advTm="129000"/>
    </mc:Choice>
    <mc:Fallback xmlns="">
      <p:transition advTm="129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Scenario Planning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456587"/>
            <a:ext cx="10238443" cy="4524315"/>
          </a:xfrm>
          <a:prstGeom prst="rect">
            <a:avLst/>
          </a:prstGeom>
          <a:noFill/>
        </p:spPr>
        <p:txBody>
          <a:bodyPr wrap="square" rtlCol="0">
            <a:spAutoFit/>
          </a:bodyPr>
          <a:lstStyle/>
          <a:p>
            <a:pPr marL="342900" indent="-342900" algn="just">
              <a:buFont typeface="Wingdings" panose="05000000000000000000" pitchFamily="2" charset="2"/>
              <a:buChar char="q"/>
            </a:pPr>
            <a:r>
              <a:rPr lang="en-US" sz="2000" b="1" i="1" dirty="0">
                <a:solidFill>
                  <a:srgbClr val="C00000"/>
                </a:solidFill>
                <a:latin typeface="Tajawal ExtraBold" panose="00000800000000000000" pitchFamily="2" charset="-78"/>
                <a:cs typeface="Tajawal ExtraBold" panose="00000800000000000000" pitchFamily="2" charset="-78"/>
              </a:rPr>
              <a:t>Research shows that the vast majority of crises arise when companies fail to identify a potentially contentious issue at an earlier, more benign stage, and to develop a plan of action to manage the issue before the issue manages them.</a:t>
            </a:r>
          </a:p>
          <a:p>
            <a:pPr algn="just"/>
            <a:r>
              <a:rPr lang="en-US" sz="1900" b="1" dirty="0">
                <a:solidFill>
                  <a:srgbClr val="0070C0"/>
                </a:solidFill>
                <a:latin typeface="Tajawal ExtraBold" panose="00000800000000000000" pitchFamily="2" charset="-78"/>
                <a:cs typeface="Tajawal ExtraBold" panose="00000800000000000000" pitchFamily="2" charset="-78"/>
              </a:rPr>
              <a:t>Creating a crisis communications plan</a:t>
            </a:r>
          </a:p>
          <a:p>
            <a:pPr marL="342900" indent="-342900" algn="just">
              <a:buFont typeface="Wingdings" panose="05000000000000000000" pitchFamily="2" charset="2"/>
              <a:buChar char="q"/>
            </a:pPr>
            <a:r>
              <a:rPr lang="en-US" sz="1900" b="1" dirty="0">
                <a:solidFill>
                  <a:srgbClr val="2D3956"/>
                </a:solidFill>
                <a:latin typeface="Tajawal ExtraBold" panose="00000800000000000000" pitchFamily="2" charset="-78"/>
                <a:cs typeface="Tajawal ExtraBold" panose="00000800000000000000" pitchFamily="2" charset="-78"/>
              </a:rPr>
              <a:t>The issues audit becomes the front end of a company’s crisis communications plan, and arguably, the most important document in the plan. As a complement to a company’s emergency procedures, the crisis plan should contain detailed communications response procedures in the event that any of the potential crises identified in the communications audit, or unforeseen external events, come to pass.</a:t>
            </a:r>
          </a:p>
          <a:p>
            <a:pPr algn="just"/>
            <a:r>
              <a:rPr lang="en-US" sz="1900" b="1" dirty="0">
                <a:solidFill>
                  <a:srgbClr val="0070C0"/>
                </a:solidFill>
                <a:latin typeface="Tajawal ExtraBold" panose="00000800000000000000" pitchFamily="2" charset="-78"/>
                <a:cs typeface="Tajawal ExtraBold" panose="00000800000000000000" pitchFamily="2" charset="-78"/>
              </a:rPr>
              <a:t>Testing the plan</a:t>
            </a:r>
          </a:p>
          <a:p>
            <a:pPr marL="342900" indent="-342900" algn="just">
              <a:buFont typeface="Wingdings" panose="05000000000000000000" pitchFamily="2" charset="2"/>
              <a:buChar char="q"/>
            </a:pPr>
            <a:r>
              <a:rPr lang="en-US" sz="1900" b="1" dirty="0">
                <a:solidFill>
                  <a:srgbClr val="2D3956"/>
                </a:solidFill>
                <a:latin typeface="Tajawal ExtraBold" panose="00000800000000000000" pitchFamily="2" charset="-78"/>
                <a:cs typeface="Tajawal ExtraBold" panose="00000800000000000000" pitchFamily="2" charset="-78"/>
              </a:rPr>
              <a:t>In order to ensure that the messages contained in the crisis plan are delivered effectively and with credibility, and that the plan can be carried out, it needs to be tested. This is where crisis training and simulations come in, as well as media training.</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60637147"/>
      </p:ext>
    </p:extLst>
  </p:cSld>
  <p:clrMapOvr>
    <a:masterClrMapping/>
  </p:clrMapOvr>
  <mc:AlternateContent xmlns:mc="http://schemas.openxmlformats.org/markup-compatibility/2006" xmlns:p14="http://schemas.microsoft.com/office/powerpoint/2010/main">
    <mc:Choice Requires="p14">
      <p:transition p14:dur="10" advTm="146000"/>
    </mc:Choice>
    <mc:Fallback xmlns="">
      <p:transition advTm="146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Scenario Planning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822420"/>
            <a:ext cx="10143440" cy="3970318"/>
          </a:xfrm>
          <a:prstGeom prst="rect">
            <a:avLst/>
          </a:prstGeom>
          <a:noFill/>
        </p:spPr>
        <p:txBody>
          <a:bodyPr wrap="square" rtlCol="0">
            <a:spAutoFit/>
          </a:bodyPr>
          <a:lstStyle/>
          <a:p>
            <a:pPr algn="just"/>
            <a:r>
              <a:rPr lang="en-US" sz="2100" b="1" dirty="0">
                <a:solidFill>
                  <a:srgbClr val="C00000"/>
                </a:solidFill>
                <a:latin typeface="Tajawal ExtraBold" panose="00000800000000000000" pitchFamily="2" charset="-78"/>
                <a:cs typeface="Tajawal ExtraBold" panose="00000800000000000000" pitchFamily="2" charset="-78"/>
              </a:rPr>
              <a:t>2. Crisis Management: “Plan for the worst; hope for the best”</a:t>
            </a:r>
          </a:p>
          <a:p>
            <a:pPr algn="just"/>
            <a:endParaRPr lang="en-US" sz="2100" b="1" dirty="0">
              <a:solidFill>
                <a:srgbClr val="C0000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Despite the best planning and foresight, organizations inevitably find themselves in a crisis from time to time.</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Research has discovered common internal reactions when the issue first breaks.</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Before the company knows about the incident, cameras are on the scene. In the absence of real information, an organization cannot respond meaningfully. However, that doesn’t stop media from reporting on it live, minute by minute.</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As events escalate, management senses a loss of control over the issue.</a:t>
            </a:r>
          </a:p>
          <a:p>
            <a:pPr algn="just"/>
            <a:endParaRPr lang="en-US" sz="21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954831148"/>
      </p:ext>
    </p:extLst>
  </p:cSld>
  <p:clrMapOvr>
    <a:masterClrMapping/>
  </p:clrMapOvr>
  <mc:AlternateContent xmlns:mc="http://schemas.openxmlformats.org/markup-compatibility/2006" xmlns:p14="http://schemas.microsoft.com/office/powerpoint/2010/main">
    <mc:Choice Requires="p14">
      <p:transition p14:dur="10" advTm="139000"/>
    </mc:Choice>
    <mc:Fallback xmlns="">
      <p:transition advTm="139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Scenario Planning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53170" y="1527837"/>
            <a:ext cx="9794643" cy="4293483"/>
          </a:xfrm>
          <a:prstGeom prst="rect">
            <a:avLst/>
          </a:prstGeom>
          <a:noFill/>
        </p:spPr>
        <p:txBody>
          <a:bodyPr wrap="square" rtlCol="0">
            <a:spAutoFit/>
          </a:bodyPr>
          <a:lstStyle/>
          <a:p>
            <a:pPr algn="just"/>
            <a:r>
              <a:rPr lang="en-US" sz="2100" b="1" dirty="0">
                <a:solidFill>
                  <a:srgbClr val="0070C0"/>
                </a:solidFill>
                <a:latin typeface="Tajawal ExtraBold" panose="00000800000000000000" pitchFamily="2" charset="-78"/>
                <a:cs typeface="Tajawal ExtraBold" panose="00000800000000000000" pitchFamily="2" charset="-78"/>
              </a:rPr>
              <a:t>Assessing a crisis</a:t>
            </a:r>
          </a:p>
          <a:p>
            <a:pPr marL="342900" indent="-342900" algn="just">
              <a:buFont typeface="Wingdings" panose="05000000000000000000" pitchFamily="2" charset="2"/>
              <a:buChar char="q"/>
            </a:pPr>
            <a:endParaRPr lang="en-US" sz="2100" b="1" dirty="0">
              <a:solidFill>
                <a:srgbClr val="2D3956"/>
              </a:solidFill>
              <a:latin typeface="Tajawal ExtraBold" panose="00000800000000000000" pitchFamily="2" charset="-78"/>
              <a:cs typeface="Tajawal ExtraBold" panose="00000800000000000000" pitchFamily="2" charset="-78"/>
            </a:endParaRPr>
          </a:p>
          <a:p>
            <a:pPr algn="just"/>
            <a:r>
              <a:rPr lang="en-US" sz="2100" b="1" dirty="0">
                <a:solidFill>
                  <a:srgbClr val="2D3956"/>
                </a:solidFill>
                <a:latin typeface="Tajawal ExtraBold" panose="00000800000000000000" pitchFamily="2" charset="-78"/>
                <a:cs typeface="Tajawal ExtraBold" panose="00000800000000000000" pitchFamily="2" charset="-78"/>
              </a:rPr>
              <a:t>One of the most vital skills a company can possess is the ability to determine if, when and at what level of importance a crisis has struck:</a:t>
            </a:r>
          </a:p>
          <a:p>
            <a:pPr marL="342900" indent="-342900" algn="just">
              <a:buFont typeface="Wingdings" panose="05000000000000000000" pitchFamily="2" charset="2"/>
              <a:buChar char="q"/>
            </a:pPr>
            <a:endParaRPr lang="en-US" sz="21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Is this a crisis, or is it simply a continuing business problem coming to the surface?</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Is it confined to a local area, or does it have the potential to become a situation of national or international importance?</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Has someone verified the incident or crisis?</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What are the legal implications?</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What level of resources will be required to manage it?</a:t>
            </a:r>
          </a:p>
          <a:p>
            <a:pPr algn="just"/>
            <a:endParaRPr lang="en-US" sz="21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87083383"/>
      </p:ext>
    </p:extLst>
  </p:cSld>
  <p:clrMapOvr>
    <a:masterClrMapping/>
  </p:clrMapOvr>
  <mc:AlternateContent xmlns:mc="http://schemas.openxmlformats.org/markup-compatibility/2006" xmlns:p14="http://schemas.microsoft.com/office/powerpoint/2010/main">
    <mc:Choice Requires="p14">
      <p:transition p14:dur="10" advTm="131000"/>
    </mc:Choice>
    <mc:Fallback xmlns="">
      <p:transition advTm="131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Scenario Planning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53170" y="1527837"/>
            <a:ext cx="9794643" cy="3323987"/>
          </a:xfrm>
          <a:prstGeom prst="rect">
            <a:avLst/>
          </a:prstGeom>
          <a:noFill/>
        </p:spPr>
        <p:txBody>
          <a:bodyPr wrap="square" rtlCol="0">
            <a:spAutoFit/>
          </a:bodyPr>
          <a:lstStyle/>
          <a:p>
            <a:pPr algn="just"/>
            <a:r>
              <a:rPr lang="en-US" sz="2100" b="1" dirty="0">
                <a:solidFill>
                  <a:srgbClr val="C00000"/>
                </a:solidFill>
                <a:latin typeface="Tajawal ExtraBold" panose="00000800000000000000" pitchFamily="2" charset="-78"/>
                <a:cs typeface="Tajawal ExtraBold" panose="00000800000000000000" pitchFamily="2" charset="-78"/>
              </a:rPr>
              <a:t>3. Crisis recovery: Regaining trust</a:t>
            </a:r>
          </a:p>
          <a:p>
            <a:pPr algn="just"/>
            <a:endParaRPr lang="en-US" sz="21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A company should examine the impact the incident has had on its brand(s) and reputation. If the brand has taken a hit, a company may need to give consumers a reason to trust them again.</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Companies should consider a broad range of potential communication initiatives to restore trust and loyalty.</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Public opinion surveys can track changes in attitudes towards a company in the weeks and months after reputation-focused programs are launched.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58551420"/>
      </p:ext>
    </p:extLst>
  </p:cSld>
  <p:clrMapOvr>
    <a:masterClrMapping/>
  </p:clrMapOvr>
  <mc:AlternateContent xmlns:mc="http://schemas.openxmlformats.org/markup-compatibility/2006" xmlns:p14="http://schemas.microsoft.com/office/powerpoint/2010/main">
    <mc:Choice Requires="p14">
      <p:transition p14:dur="10" advTm="119100"/>
    </mc:Choice>
    <mc:Fallback xmlns="">
      <p:transition advTm="11910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20413" y="1239473"/>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062227" y="1263155"/>
            <a:ext cx="8067545"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Ten rules for crisis management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hand holding a pen&#10;&#10;Description automatically generated">
            <a:extLst>
              <a:ext uri="{FF2B5EF4-FFF2-40B4-BE49-F238E27FC236}">
                <a16:creationId xmlns:a16="http://schemas.microsoft.com/office/drawing/2014/main" id="{91114308-042A-8450-66B2-E2A1E2DFB37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857008" y="2762158"/>
            <a:ext cx="4690752" cy="2741158"/>
          </a:xfrm>
          <a:prstGeom prst="rect">
            <a:avLst/>
          </a:prstGeom>
        </p:spPr>
      </p:pic>
    </p:spTree>
    <p:extLst>
      <p:ext uri="{BB962C8B-B14F-4D97-AF65-F5344CB8AC3E}">
        <p14:creationId xmlns:p14="http://schemas.microsoft.com/office/powerpoint/2010/main" val="1260945720"/>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Ten rules for crisis management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08912" y="1386622"/>
            <a:ext cx="9794643" cy="3046988"/>
          </a:xfrm>
          <a:prstGeom prst="rect">
            <a:avLst/>
          </a:prstGeom>
          <a:noFill/>
        </p:spPr>
        <p:txBody>
          <a:bodyPr wrap="square" rtlCol="0">
            <a:spAutoFit/>
          </a:bodyPr>
          <a:lstStyle/>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1. Respect the role of the media. </a:t>
            </a:r>
          </a:p>
          <a:p>
            <a:pPr algn="just"/>
            <a:endParaRPr lang="en-US" sz="2400" b="1" dirty="0">
              <a:solidFill>
                <a:srgbClr val="C00000"/>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The media are not the enemy; they have direct access to the audiences you need to reach. Rather than avoiding media, use them as a channel to communicate key messages. Prepare a statement that includes the confirmed facts; communicate what the company is doing and provide background information.</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858041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Ten rules for crisis management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76914"/>
            <a:ext cx="9794643" cy="3816429"/>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2. Communicate, communicate, communicate. </a:t>
            </a:r>
          </a:p>
          <a:p>
            <a:pPr algn="just"/>
            <a:r>
              <a:rPr lang="en-US" sz="2200" b="1" dirty="0">
                <a:solidFill>
                  <a:srgbClr val="2D3956"/>
                </a:solidFill>
                <a:latin typeface="Tajawal ExtraBold" panose="00000800000000000000" pitchFamily="2" charset="-78"/>
                <a:cs typeface="Tajawal ExtraBold" panose="00000800000000000000" pitchFamily="2" charset="-78"/>
              </a:rPr>
              <a:t>The first rule of crisis management is to communicate. Early hours are critical and they set the tone for the duration of the crisis. The media’s first questions are likely to be simple and predictable:</a:t>
            </a:r>
          </a:p>
          <a:p>
            <a:pPr marL="2292350" lvl="7" indent="-296863"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FF0000"/>
                </a:solidFill>
                <a:latin typeface="Tajawal ExtraBold" panose="00000800000000000000" pitchFamily="2" charset="-78"/>
                <a:cs typeface="Tajawal ExtraBold" panose="00000800000000000000" pitchFamily="2" charset="-78"/>
              </a:rPr>
              <a:t>What</a:t>
            </a:r>
            <a:r>
              <a:rPr lang="en-US" sz="2200" b="1" dirty="0">
                <a:solidFill>
                  <a:srgbClr val="2D3956"/>
                </a:solidFill>
                <a:latin typeface="Tajawal ExtraBold" panose="00000800000000000000" pitchFamily="2" charset="-78"/>
                <a:cs typeface="Tajawal ExtraBold" panose="00000800000000000000" pitchFamily="2" charset="-78"/>
              </a:rPr>
              <a:t> happened? What are you doing about it?</a:t>
            </a:r>
          </a:p>
          <a:p>
            <a:pPr marL="2292350" lvl="7" indent="-296863"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FF0000"/>
                </a:solidFill>
                <a:latin typeface="Tajawal ExtraBold" panose="00000800000000000000" pitchFamily="2" charset="-78"/>
                <a:cs typeface="Tajawal ExtraBold" panose="00000800000000000000" pitchFamily="2" charset="-78"/>
              </a:rPr>
              <a:t>Why</a:t>
            </a:r>
            <a:r>
              <a:rPr lang="en-US" sz="2200" b="1" dirty="0">
                <a:solidFill>
                  <a:srgbClr val="2D3956"/>
                </a:solidFill>
                <a:latin typeface="Tajawal ExtraBold" panose="00000800000000000000" pitchFamily="2" charset="-78"/>
                <a:cs typeface="Tajawal ExtraBold" panose="00000800000000000000" pitchFamily="2" charset="-78"/>
              </a:rPr>
              <a:t> happened? Were there warning signs?</a:t>
            </a:r>
          </a:p>
          <a:p>
            <a:pPr marL="2292350" lvl="7" indent="-296863"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FF0000"/>
                </a:solidFill>
                <a:latin typeface="Tajawal ExtraBold" panose="00000800000000000000" pitchFamily="2" charset="-78"/>
                <a:cs typeface="Tajawal ExtraBold" panose="00000800000000000000" pitchFamily="2" charset="-78"/>
              </a:rPr>
              <a:t>Where?</a:t>
            </a:r>
          </a:p>
          <a:p>
            <a:pPr marL="2292350" lvl="7" indent="-296863"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FF0000"/>
                </a:solidFill>
                <a:latin typeface="Tajawal ExtraBold" panose="00000800000000000000" pitchFamily="2" charset="-78"/>
                <a:cs typeface="Tajawal ExtraBold" panose="00000800000000000000" pitchFamily="2" charset="-78"/>
              </a:rPr>
              <a:t>When</a:t>
            </a:r>
            <a:r>
              <a:rPr lang="en-US" sz="2200" b="1" dirty="0">
                <a:solidFill>
                  <a:srgbClr val="2D3956"/>
                </a:solidFill>
                <a:latin typeface="Tajawal ExtraBold" panose="00000800000000000000" pitchFamily="2" charset="-78"/>
                <a:cs typeface="Tajawal ExtraBold" panose="00000800000000000000" pitchFamily="2" charset="-78"/>
              </a:rPr>
              <a:t> did you know of the problem?</a:t>
            </a:r>
          </a:p>
          <a:p>
            <a:pPr marL="2292350" lvl="7" indent="-296863"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FF0000"/>
                </a:solidFill>
                <a:latin typeface="Tajawal ExtraBold" panose="00000800000000000000" pitchFamily="2" charset="-78"/>
                <a:cs typeface="Tajawal ExtraBold" panose="00000800000000000000" pitchFamily="2" charset="-78"/>
              </a:rPr>
              <a:t>Who</a:t>
            </a:r>
            <a:r>
              <a:rPr lang="en-US" sz="2200" b="1" dirty="0">
                <a:solidFill>
                  <a:srgbClr val="2D3956"/>
                </a:solidFill>
                <a:latin typeface="Tajawal ExtraBold" panose="00000800000000000000" pitchFamily="2" charset="-78"/>
                <a:cs typeface="Tajawal ExtraBold" panose="00000800000000000000" pitchFamily="2" charset="-78"/>
              </a:rPr>
              <a:t>’s to blame?</a:t>
            </a:r>
          </a:p>
          <a:p>
            <a:pPr marL="2292350" lvl="7" indent="-296863" algn="just"/>
            <a:r>
              <a:rPr lang="en-US" sz="2200" b="1" dirty="0">
                <a:solidFill>
                  <a:srgbClr val="FF0000"/>
                </a:solidFill>
                <a:latin typeface="Tajawal ExtraBold" panose="00000800000000000000" pitchFamily="2" charset="-78"/>
                <a:cs typeface="Tajawal ExtraBold" panose="00000800000000000000" pitchFamily="2" charset="-78"/>
              </a:rPr>
              <a:t>    How</a:t>
            </a:r>
            <a:r>
              <a:rPr lang="en-US" sz="2200" b="1" dirty="0">
                <a:solidFill>
                  <a:srgbClr val="2D3956"/>
                </a:solidFill>
                <a:latin typeface="Tajawal ExtraBold" panose="00000800000000000000" pitchFamily="2" charset="-78"/>
                <a:cs typeface="Tajawal ExtraBold" panose="00000800000000000000" pitchFamily="2" charset="-78"/>
              </a:rPr>
              <a:t> will life or property be protected or compensated?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Rectangle 5">
            <a:extLst>
              <a:ext uri="{FF2B5EF4-FFF2-40B4-BE49-F238E27FC236}">
                <a16:creationId xmlns:a16="http://schemas.microsoft.com/office/drawing/2014/main" id="{4E4E3BCC-DB39-BE7A-CC06-4907C5F4D985}"/>
              </a:ext>
            </a:extLst>
          </p:cNvPr>
          <p:cNvSpPr/>
          <p:nvPr/>
        </p:nvSpPr>
        <p:spPr>
          <a:xfrm>
            <a:off x="1691913" y="3502079"/>
            <a:ext cx="1805667" cy="795306"/>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2800" b="1" dirty="0">
                <a:solidFill>
                  <a:srgbClr val="FF0000"/>
                </a:solidFill>
              </a:rPr>
              <a:t>5 </a:t>
            </a:r>
            <a:r>
              <a:rPr lang="en-US" sz="2800" b="1" dirty="0" err="1">
                <a:solidFill>
                  <a:srgbClr val="FF0000"/>
                </a:solidFill>
              </a:rPr>
              <a:t>Ws</a:t>
            </a:r>
            <a:r>
              <a:rPr lang="en-US" sz="2800" b="1" dirty="0">
                <a:solidFill>
                  <a:srgbClr val="FF0000"/>
                </a:solidFill>
              </a:rPr>
              <a:t> &amp; H?</a:t>
            </a:r>
          </a:p>
        </p:txBody>
      </p:sp>
    </p:spTree>
    <p:extLst>
      <p:ext uri="{BB962C8B-B14F-4D97-AF65-F5344CB8AC3E}">
        <p14:creationId xmlns:p14="http://schemas.microsoft.com/office/powerpoint/2010/main" val="39257923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Ten rules for crisis management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86170"/>
            <a:ext cx="9794643" cy="4316566"/>
          </a:xfrm>
          <a:prstGeom prst="rect">
            <a:avLst/>
          </a:prstGeom>
          <a:noFill/>
        </p:spPr>
        <p:txBody>
          <a:bodyPr wrap="square" rtlCol="0">
            <a:spAutoFit/>
          </a:bodyPr>
          <a:lstStyle/>
          <a:p>
            <a:pPr algn="just"/>
            <a:endParaRPr lang="en-US" sz="100" b="1" dirty="0">
              <a:solidFill>
                <a:srgbClr val="C0000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3.Take responsibility. </a:t>
            </a:r>
            <a:r>
              <a:rPr lang="en-US" sz="2200" b="1" dirty="0">
                <a:solidFill>
                  <a:srgbClr val="2D3956"/>
                </a:solidFill>
                <a:latin typeface="Tajawal ExtraBold" panose="00000800000000000000" pitchFamily="2" charset="-78"/>
                <a:cs typeface="Tajawal ExtraBold" panose="00000800000000000000" pitchFamily="2" charset="-78"/>
              </a:rPr>
              <a:t>One of the more controversial tenets of crisis management is that someone involved in a crisis must be prepared to empathize, even publicly apologize, for the events that have transpired. This is different from accepting blame. Taking responsibility means communicating what an organization is doing to remedy a situation that the media and the public have determined involve that organization in some way.</a:t>
            </a:r>
          </a:p>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4.Centralize information. </a:t>
            </a:r>
            <a:r>
              <a:rPr lang="en-US" sz="2200" b="1" dirty="0">
                <a:solidFill>
                  <a:srgbClr val="2D3956"/>
                </a:solidFill>
                <a:latin typeface="Tajawal ExtraBold" panose="00000800000000000000" pitchFamily="2" charset="-78"/>
                <a:cs typeface="Tajawal ExtraBold" panose="00000800000000000000" pitchFamily="2" charset="-78"/>
              </a:rPr>
              <a:t>A company needs to move quickly to gain control over information and the resolution of the crisis. Ensure that appropriate levels of management are updated with information from a wide variety of sources (media coverage, analyst comments, competitive intelligence, managers’ first-hand reports, etc.).</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816023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Ten rules for crisis management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663015"/>
            <a:ext cx="9794643" cy="3477875"/>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5.Establish a crisis team. </a:t>
            </a:r>
            <a:r>
              <a:rPr lang="en-US" sz="2200" b="1" dirty="0">
                <a:solidFill>
                  <a:srgbClr val="2D3956"/>
                </a:solidFill>
                <a:latin typeface="Tajawal ExtraBold" panose="00000800000000000000" pitchFamily="2" charset="-78"/>
                <a:cs typeface="Tajawal ExtraBold" panose="00000800000000000000" pitchFamily="2" charset="-78"/>
              </a:rPr>
              <a:t>Create and train the crisis team before a crisis strikes, and establish a situation room. During a crisis, when everyone goes into action, be sure the team has access to the highest levels of management. </a:t>
            </a:r>
          </a:p>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6.“Plan for the worst; hope for the best.” </a:t>
            </a:r>
            <a:r>
              <a:rPr lang="en-US" sz="2200" b="1" dirty="0">
                <a:solidFill>
                  <a:srgbClr val="2D3956"/>
                </a:solidFill>
                <a:latin typeface="Tajawal ExtraBold" panose="00000800000000000000" pitchFamily="2" charset="-78"/>
                <a:cs typeface="Tajawal ExtraBold" panose="00000800000000000000" pitchFamily="2" charset="-78"/>
              </a:rPr>
              <a:t>Assume the worst-case scenario. Develop contingencies for the hours and days ahead, forecast possible consequences and determine plans of action. </a:t>
            </a:r>
          </a:p>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7.Communicate with employees. </a:t>
            </a:r>
            <a:r>
              <a:rPr lang="en-US" sz="2200" b="1" dirty="0">
                <a:solidFill>
                  <a:srgbClr val="2D3956"/>
                </a:solidFill>
                <a:latin typeface="Tajawal ExtraBold" panose="00000800000000000000" pitchFamily="2" charset="-78"/>
                <a:cs typeface="Tajawal ExtraBold" panose="00000800000000000000" pitchFamily="2" charset="-78"/>
              </a:rPr>
              <a:t>Remember that employees are your front-line “ambassadors” in a crisis. Be sure they are aware of what the company is doing to deal with the situation.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0175819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Ten rules for crisis management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663015"/>
            <a:ext cx="9794643" cy="3477875"/>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8.Third parties. </a:t>
            </a:r>
            <a:r>
              <a:rPr lang="en-US" sz="2200" b="1" dirty="0">
                <a:solidFill>
                  <a:srgbClr val="2D3956"/>
                </a:solidFill>
                <a:latin typeface="Tajawal ExtraBold" panose="00000800000000000000" pitchFamily="2" charset="-78"/>
                <a:cs typeface="Tajawal ExtraBold" panose="00000800000000000000" pitchFamily="2" charset="-78"/>
              </a:rPr>
              <a:t>Use third parties to speak on your behalf. Third parties act as character witnesses and often carry more credibility than the organization at the center of a crisis. </a:t>
            </a:r>
          </a:p>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9.Use research to determine responses. </a:t>
            </a:r>
            <a:r>
              <a:rPr lang="en-US" sz="2200" b="1" dirty="0">
                <a:solidFill>
                  <a:srgbClr val="2D3956"/>
                </a:solidFill>
                <a:latin typeface="Tajawal ExtraBold" panose="00000800000000000000" pitchFamily="2" charset="-78"/>
                <a:cs typeface="Tajawal ExtraBold" panose="00000800000000000000" pitchFamily="2" charset="-78"/>
              </a:rPr>
              <a:t>Polling, market research and focus groups provide essential insight into the magnitude of a crisis and public attitudes about where hidden issues may lie. Monitor the Internet, chat rooms and blogs. </a:t>
            </a:r>
          </a:p>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10.Create a website </a:t>
            </a:r>
            <a:r>
              <a:rPr lang="en-US" sz="2200" b="1" dirty="0">
                <a:solidFill>
                  <a:srgbClr val="2D3956"/>
                </a:solidFill>
                <a:latin typeface="Tajawal ExtraBold" panose="00000800000000000000" pitchFamily="2" charset="-78"/>
                <a:cs typeface="Tajawal ExtraBold" panose="00000800000000000000" pitchFamily="2" charset="-78"/>
              </a:rPr>
              <a:t>– If circumstances warrant, create a website to give quick, up-to-the-minute information and get the company’s story out.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0070444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84775"/>
          </a:xfrm>
          <a:prstGeom prst="rect">
            <a:avLst/>
          </a:prstGeom>
          <a:noFill/>
        </p:spPr>
        <p:txBody>
          <a:bodyPr wrap="square" rtlCol="0">
            <a:spAutoFit/>
          </a:bodyPr>
          <a:lstStyle/>
          <a:p>
            <a:r>
              <a:rPr lang="en-US" sz="3200" b="1" dirty="0">
                <a:solidFill>
                  <a:schemeClr val="bg1"/>
                </a:solidFill>
                <a:latin typeface="Tajawal Medium" panose="00000600000000000000" pitchFamily="2" charset="-78"/>
                <a:cs typeface="Tajawal Medium" panose="00000600000000000000" pitchFamily="2" charset="-78"/>
              </a:rPr>
              <a:t>Conclusion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7D3ED8C-92FC-9A68-D9A0-F04CC1FABE37}"/>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C4EBE417-5025-0594-153A-3D4766FD846D}"/>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B3461AC9-748F-50F4-F7C6-2FFF3979BD06}"/>
              </a:ext>
            </a:extLst>
          </p:cNvPr>
          <p:cNvSpPr txBox="1"/>
          <p:nvPr/>
        </p:nvSpPr>
        <p:spPr>
          <a:xfrm>
            <a:off x="1688798" y="1644410"/>
            <a:ext cx="9782768" cy="3170099"/>
          </a:xfrm>
          <a:prstGeom prst="rect">
            <a:avLst/>
          </a:prstGeom>
          <a:noFill/>
        </p:spPr>
        <p:txBody>
          <a:bodyPr wrap="square" rtlCol="0">
            <a:spAutoFit/>
          </a:bodyPr>
          <a:lstStyle/>
          <a:p>
            <a:pPr algn="just"/>
            <a:r>
              <a:rPr lang="en-US" sz="2800" b="1" dirty="0">
                <a:solidFill>
                  <a:srgbClr val="C00000"/>
                </a:solidFill>
                <a:latin typeface="Tajawal ExtraBold" panose="00000800000000000000" pitchFamily="2" charset="-78"/>
                <a:cs typeface="Tajawal ExtraBold" panose="00000800000000000000" pitchFamily="2" charset="-78"/>
              </a:rPr>
              <a:t>Crisis Communication and Management</a:t>
            </a:r>
          </a:p>
          <a:p>
            <a:pPr algn="just"/>
            <a:endParaRPr lang="en-US" sz="28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Internal Communication</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Influencer Communication</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Media Communication</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Communicating on Social Channels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Crisis Scenario Planning</a:t>
            </a:r>
          </a:p>
          <a:p>
            <a:pPr marL="34290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Ten rules for crisis management</a:t>
            </a:r>
          </a:p>
        </p:txBody>
      </p:sp>
    </p:spTree>
    <p:extLst>
      <p:ext uri="{BB962C8B-B14F-4D97-AF65-F5344CB8AC3E}">
        <p14:creationId xmlns:p14="http://schemas.microsoft.com/office/powerpoint/2010/main" val="18783368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Recommended Reference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49537" y="1529703"/>
            <a:ext cx="10017032" cy="4375557"/>
          </a:xfrm>
          <a:prstGeom prst="rect">
            <a:avLst/>
          </a:prstGeom>
          <a:noFill/>
        </p:spPr>
        <p:txBody>
          <a:bodyPr wrap="square" rtlCol="0">
            <a:spAutoFit/>
          </a:bodyPr>
          <a:lstStyle/>
          <a:p>
            <a:pPr algn="just">
              <a:spcBef>
                <a:spcPts val="400"/>
              </a:spcBef>
              <a:spcAft>
                <a:spcPts val="400"/>
              </a:spcAft>
            </a:pPr>
            <a:r>
              <a:rPr lang="en-US" sz="1500" dirty="0">
                <a:effectLst/>
              </a:rPr>
              <a:t>Borchers, N. S., &amp; </a:t>
            </a:r>
            <a:r>
              <a:rPr lang="en-US" sz="1500" dirty="0" err="1">
                <a:effectLst/>
              </a:rPr>
              <a:t>Enke</a:t>
            </a:r>
            <a:r>
              <a:rPr lang="en-US" sz="1500" dirty="0">
                <a:effectLst/>
              </a:rPr>
              <a:t>, N. (2021). Managing strategic influencer communication: A systematic overview on emerging planning, organization, and controlling routines. </a:t>
            </a:r>
            <a:r>
              <a:rPr lang="en-US" sz="1500" i="1" dirty="0">
                <a:effectLst/>
              </a:rPr>
              <a:t>Public Relations Review</a:t>
            </a:r>
            <a:r>
              <a:rPr lang="en-US" sz="1500" dirty="0">
                <a:effectLst/>
              </a:rPr>
              <a:t>, </a:t>
            </a:r>
            <a:r>
              <a:rPr lang="en-US" sz="1500" i="1" dirty="0">
                <a:effectLst/>
              </a:rPr>
              <a:t>47</a:t>
            </a:r>
            <a:r>
              <a:rPr lang="en-US" sz="1500" dirty="0">
                <a:effectLst/>
              </a:rPr>
              <a:t>(3), 102041. https://doi.org/10.1016/j.pubrev.2021.102041 </a:t>
            </a:r>
          </a:p>
          <a:p>
            <a:pPr algn="just">
              <a:spcBef>
                <a:spcPts val="400"/>
              </a:spcBef>
              <a:spcAft>
                <a:spcPts val="400"/>
              </a:spcAft>
            </a:pPr>
            <a:r>
              <a:rPr lang="en-US" sz="1500" b="1" dirty="0" err="1">
                <a:effectLst/>
              </a:rPr>
              <a:t>Riglietti</a:t>
            </a:r>
            <a:r>
              <a:rPr lang="en-US" sz="1500" b="1" dirty="0">
                <a:effectLst/>
              </a:rPr>
              <a:t>, G., </a:t>
            </a:r>
            <a:r>
              <a:rPr lang="en-US" sz="1500" b="1" dirty="0" err="1">
                <a:effectLst/>
              </a:rPr>
              <a:t>Eyerman</a:t>
            </a:r>
            <a:r>
              <a:rPr lang="en-US" sz="1500" b="1" dirty="0">
                <a:effectLst/>
              </a:rPr>
              <a:t>, J., </a:t>
            </a:r>
            <a:r>
              <a:rPr lang="en-US" sz="1500" b="1" dirty="0" err="1">
                <a:effectLst/>
              </a:rPr>
              <a:t>Aguada</a:t>
            </a:r>
            <a:r>
              <a:rPr lang="en-US" sz="1500" b="1" dirty="0">
                <a:effectLst/>
              </a:rPr>
              <a:t>, L., &amp; Muhammad, K. (2023, July 9). </a:t>
            </a:r>
            <a:r>
              <a:rPr lang="en-US" sz="1500" b="1" i="1" dirty="0">
                <a:effectLst/>
              </a:rPr>
              <a:t>Social Media in Crisis Communications Report 2020</a:t>
            </a:r>
            <a:r>
              <a:rPr lang="en-US" sz="1500" b="1" dirty="0">
                <a:effectLst/>
              </a:rPr>
              <a:t>. RTI. https://www.rti.org/publication/social-media-crisis-communications-report-2020 </a:t>
            </a:r>
          </a:p>
          <a:p>
            <a:pPr algn="just">
              <a:spcBef>
                <a:spcPts val="400"/>
              </a:spcBef>
              <a:spcAft>
                <a:spcPts val="400"/>
              </a:spcAft>
            </a:pPr>
            <a:r>
              <a:rPr lang="en-US" sz="1500" dirty="0"/>
              <a:t>Kim, Y. (2015). Toward an Ethical Model of Effective Crisis Communication. </a:t>
            </a:r>
            <a:r>
              <a:rPr lang="en-US" sz="1500" i="1" dirty="0"/>
              <a:t>Business &amp;</a:t>
            </a:r>
            <a:endParaRPr lang="en-US" sz="1500" dirty="0"/>
          </a:p>
          <a:p>
            <a:pPr algn="just">
              <a:spcBef>
                <a:spcPts val="400"/>
              </a:spcBef>
              <a:spcAft>
                <a:spcPts val="400"/>
              </a:spcAft>
            </a:pPr>
            <a:r>
              <a:rPr lang="en-US" sz="1500" i="1" dirty="0"/>
              <a:t> Society Review (00453609)</a:t>
            </a:r>
            <a:r>
              <a:rPr lang="en-US" sz="1500" dirty="0"/>
              <a:t>, </a:t>
            </a:r>
            <a:r>
              <a:rPr lang="en-US" sz="1500" i="1" dirty="0"/>
              <a:t>120</a:t>
            </a:r>
            <a:r>
              <a:rPr lang="en-US" sz="1500" dirty="0"/>
              <a:t>(1), 57-81.</a:t>
            </a:r>
            <a:endParaRPr lang="en-US" sz="1500" dirty="0">
              <a:effectLst/>
            </a:endParaRPr>
          </a:p>
          <a:p>
            <a:pPr algn="just">
              <a:spcBef>
                <a:spcPts val="400"/>
              </a:spcBef>
              <a:spcAft>
                <a:spcPts val="400"/>
              </a:spcAft>
            </a:pPr>
            <a:r>
              <a:rPr lang="en-US" sz="1500" b="1" dirty="0">
                <a:effectLst/>
              </a:rPr>
              <a:t>Britton, G. (2023, March 23). </a:t>
            </a:r>
            <a:r>
              <a:rPr lang="en-US" sz="1500" b="1" i="1" dirty="0">
                <a:effectLst/>
              </a:rPr>
              <a:t>The role of internal influencers in communications strategy</a:t>
            </a:r>
            <a:r>
              <a:rPr lang="en-US" sz="1500" b="1" dirty="0">
                <a:effectLst/>
              </a:rPr>
              <a:t>. </a:t>
            </a:r>
            <a:r>
              <a:rPr lang="en-US" sz="1500" b="1" dirty="0" err="1">
                <a:effectLst/>
              </a:rPr>
              <a:t>Poppulo</a:t>
            </a:r>
            <a:r>
              <a:rPr lang="en-US" sz="1500" b="1" dirty="0">
                <a:effectLst/>
              </a:rPr>
              <a:t>. https://www.poppulo.com/blog/the-role-of-internal-influencers-in-communications-strategy </a:t>
            </a:r>
            <a:endParaRPr lang="en-US" sz="1500" b="1" dirty="0"/>
          </a:p>
          <a:p>
            <a:pPr algn="just">
              <a:spcBef>
                <a:spcPts val="400"/>
              </a:spcBef>
              <a:spcAft>
                <a:spcPts val="400"/>
              </a:spcAft>
            </a:pPr>
            <a:r>
              <a:rPr lang="en-US" sz="1500" dirty="0">
                <a:effectLst/>
              </a:rPr>
              <a:t>Destiny , O., &amp; </a:t>
            </a:r>
            <a:r>
              <a:rPr lang="en-US" sz="1500" dirty="0" err="1">
                <a:effectLst/>
              </a:rPr>
              <a:t>Asude</a:t>
            </a:r>
            <a:r>
              <a:rPr lang="en-US" sz="1500" dirty="0">
                <a:effectLst/>
              </a:rPr>
              <a:t>, E. (2018, December). </a:t>
            </a:r>
            <a:r>
              <a:rPr lang="en-US" sz="1500" i="1" dirty="0">
                <a:effectLst/>
              </a:rPr>
              <a:t>Social Media and Crisis Management: A review and analysis of existing ...</a:t>
            </a:r>
            <a:r>
              <a:rPr lang="en-US" sz="1500" dirty="0">
                <a:effectLst/>
              </a:rPr>
              <a:t> LAÜ </a:t>
            </a:r>
            <a:r>
              <a:rPr lang="en-US" sz="1500" dirty="0" err="1">
                <a:effectLst/>
              </a:rPr>
              <a:t>Sosyal</a:t>
            </a:r>
            <a:r>
              <a:rPr lang="en-US" sz="1500" dirty="0">
                <a:effectLst/>
              </a:rPr>
              <a:t> </a:t>
            </a:r>
            <a:r>
              <a:rPr lang="en-US" sz="1500" dirty="0" err="1">
                <a:effectLst/>
              </a:rPr>
              <a:t>Bilimler</a:t>
            </a:r>
            <a:r>
              <a:rPr lang="en-US" sz="1500" dirty="0">
                <a:effectLst/>
              </a:rPr>
              <a:t> </a:t>
            </a:r>
            <a:r>
              <a:rPr lang="en-US" sz="1500" dirty="0" err="1">
                <a:effectLst/>
              </a:rPr>
              <a:t>Dergisi</a:t>
            </a:r>
            <a:r>
              <a:rPr lang="en-US" sz="1500" dirty="0">
                <a:effectLst/>
              </a:rPr>
              <a:t>. http://euljss.eul.edu.tr/article-6.pdf </a:t>
            </a:r>
          </a:p>
          <a:p>
            <a:pPr algn="just">
              <a:spcBef>
                <a:spcPts val="400"/>
              </a:spcBef>
              <a:spcAft>
                <a:spcPts val="400"/>
              </a:spcAft>
            </a:pPr>
            <a:r>
              <a:rPr lang="en-US" sz="1500" b="1" i="1" dirty="0">
                <a:effectLst/>
              </a:rPr>
              <a:t>Influencer Communications. public relations. Shaping </a:t>
            </a:r>
            <a:r>
              <a:rPr lang="en-US" sz="1500" b="1" i="1" dirty="0" err="1">
                <a:effectLst/>
              </a:rPr>
              <a:t>Infleunce</a:t>
            </a:r>
            <a:r>
              <a:rPr lang="en-US" sz="1500" b="1" dirty="0">
                <a:effectLst/>
              </a:rPr>
              <a:t>. </a:t>
            </a:r>
            <a:r>
              <a:rPr lang="en-US" sz="1500" b="1" dirty="0" err="1">
                <a:effectLst/>
              </a:rPr>
              <a:t>JMRConnect</a:t>
            </a:r>
            <a:r>
              <a:rPr lang="en-US" sz="1500" b="1" dirty="0">
                <a:effectLst/>
              </a:rPr>
              <a:t>. (2023, August 1). https://jmrconnect.net/influencer-communications-services-2/ </a:t>
            </a:r>
          </a:p>
          <a:p>
            <a:pPr algn="just">
              <a:spcBef>
                <a:spcPts val="400"/>
              </a:spcBef>
              <a:spcAft>
                <a:spcPts val="400"/>
              </a:spcAft>
            </a:pPr>
            <a:r>
              <a:rPr lang="en-US" sz="1500" dirty="0">
                <a:effectLst/>
              </a:rPr>
              <a:t>Morris, A. (n.d.). </a:t>
            </a:r>
            <a:r>
              <a:rPr lang="en-US" sz="1500" i="1" dirty="0">
                <a:effectLst/>
              </a:rPr>
              <a:t>Media Relations </a:t>
            </a:r>
            <a:r>
              <a:rPr lang="en-US" sz="1500" dirty="0">
                <a:effectLst/>
              </a:rPr>
              <a:t>. </a:t>
            </a:r>
            <a:r>
              <a:rPr lang="en-US" sz="1500" i="1" dirty="0">
                <a:effectLst/>
              </a:rPr>
              <a:t>Power of Ten Leadership Academy</a:t>
            </a:r>
            <a:r>
              <a:rPr lang="en-US" sz="1500" dirty="0">
                <a:effectLst/>
              </a:rPr>
              <a:t>. Retrieved July 1, 2023, from https://dokumen.tips. </a:t>
            </a:r>
          </a:p>
          <a:p>
            <a:pPr algn="just">
              <a:spcBef>
                <a:spcPts val="400"/>
              </a:spcBef>
              <a:spcAft>
                <a:spcPts val="400"/>
              </a:spcAft>
            </a:pPr>
            <a:r>
              <a:rPr lang="en-US" sz="1500" b="1" dirty="0">
                <a:effectLst/>
              </a:rPr>
              <a:t>Zink, J. (n.d.). </a:t>
            </a:r>
            <a:r>
              <a:rPr lang="en-US" sz="1500" b="1" i="1" dirty="0">
                <a:effectLst/>
              </a:rPr>
              <a:t>Chapter 11: Assessing Organizational Communication Quality</a:t>
            </a:r>
            <a:r>
              <a:rPr lang="en-US" sz="1500" b="1" dirty="0">
                <a:effectLst/>
              </a:rPr>
              <a:t>. Organizational Communication. https://pressbooks.pub/jgzink/chapter/chapter-11-assessing-organizational-communication-quality/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BA03B0A2-8391-F8F5-BF68-F722A6E3F0A4}"/>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8E2F3C40-DE44-A68A-E92E-6B6A76F7B093}"/>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57697919"/>
      </p:ext>
    </p:extLst>
  </p:cSld>
  <p:clrMapOvr>
    <a:masterClrMapping/>
  </p:clrMapOvr>
  <mc:AlternateContent xmlns:mc="http://schemas.openxmlformats.org/markup-compatibility/2006" xmlns:p14="http://schemas.microsoft.com/office/powerpoint/2010/main">
    <mc:Choice Requires="p14">
      <p:transition p14:dur="10" advTm="12000"/>
    </mc:Choice>
    <mc:Fallback xmlns="">
      <p:transition advTm="1200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756850037"/>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4874</TotalTime>
  <Words>3519</Words>
  <Application>Microsoft Office PowerPoint</Application>
  <PresentationFormat>Widescreen</PresentationFormat>
  <Paragraphs>310</Paragraphs>
  <Slides>40</Slides>
  <Notes>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Arial</vt:lpstr>
      <vt:lpstr>Calibri</vt:lpstr>
      <vt:lpstr>Calibri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Doaa Rady</cp:lastModifiedBy>
  <cp:revision>112</cp:revision>
  <dcterms:created xsi:type="dcterms:W3CDTF">2023-04-29T09:08:23Z</dcterms:created>
  <dcterms:modified xsi:type="dcterms:W3CDTF">2023-08-17T03:35:51Z</dcterms:modified>
</cp:coreProperties>
</file>