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charts/chart1.xml" ContentType="application/vnd.openxmlformats-officedocument.drawingml.chart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480" r:id="rId2"/>
    <p:sldId id="303" r:id="rId3"/>
    <p:sldId id="313" r:id="rId4"/>
    <p:sldId id="4334" r:id="rId5"/>
    <p:sldId id="482" r:id="rId6"/>
    <p:sldId id="4360" r:id="rId7"/>
    <p:sldId id="4361" r:id="rId8"/>
    <p:sldId id="4348" r:id="rId9"/>
    <p:sldId id="4362" r:id="rId10"/>
    <p:sldId id="4363" r:id="rId11"/>
    <p:sldId id="4364" r:id="rId12"/>
    <p:sldId id="4365" r:id="rId13"/>
    <p:sldId id="499" r:id="rId14"/>
    <p:sldId id="4366" r:id="rId15"/>
    <p:sldId id="4367" r:id="rId16"/>
    <p:sldId id="4368" r:id="rId17"/>
    <p:sldId id="4369" r:id="rId18"/>
    <p:sldId id="4370" r:id="rId19"/>
    <p:sldId id="4371" r:id="rId20"/>
    <p:sldId id="4372" r:id="rId21"/>
    <p:sldId id="4373" r:id="rId22"/>
    <p:sldId id="4374" r:id="rId23"/>
    <p:sldId id="4375" r:id="rId24"/>
    <p:sldId id="4376" r:id="rId25"/>
    <p:sldId id="4377" r:id="rId26"/>
    <p:sldId id="4378" r:id="rId27"/>
    <p:sldId id="4379" r:id="rId28"/>
    <p:sldId id="4380" r:id="rId29"/>
    <p:sldId id="4381" r:id="rId30"/>
    <p:sldId id="4382" r:id="rId31"/>
    <p:sldId id="4383" r:id="rId32"/>
    <p:sldId id="4359" r:id="rId33"/>
    <p:sldId id="513" r:id="rId34"/>
    <p:sldId id="4329" r:id="rId35"/>
    <p:sldId id="34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334"/>
            <p14:sldId id="482"/>
            <p14:sldId id="4360"/>
            <p14:sldId id="4361"/>
            <p14:sldId id="4348"/>
            <p14:sldId id="4362"/>
            <p14:sldId id="4363"/>
            <p14:sldId id="4364"/>
            <p14:sldId id="4365"/>
            <p14:sldId id="499"/>
            <p14:sldId id="4366"/>
            <p14:sldId id="4367"/>
            <p14:sldId id="4368"/>
            <p14:sldId id="4369"/>
            <p14:sldId id="4370"/>
            <p14:sldId id="4371"/>
            <p14:sldId id="4372"/>
            <p14:sldId id="4373"/>
            <p14:sldId id="4374"/>
            <p14:sldId id="4375"/>
            <p14:sldId id="4376"/>
            <p14:sldId id="4377"/>
            <p14:sldId id="4378"/>
            <p14:sldId id="4379"/>
            <p14:sldId id="4380"/>
            <p14:sldId id="4381"/>
            <p14:sldId id="4382"/>
            <p14:sldId id="4383"/>
            <p14:sldId id="4359"/>
            <p14:sldId id="513"/>
            <p14:sldId id="43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160EE-4772-E543-A483-A03ECB7A86A8}" v="92" dt="2024-05-06T20:59:31.6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0628"/>
    <p:restoredTop sz="93708" autoAdjust="0"/>
  </p:normalViewPr>
  <p:slideViewPr>
    <p:cSldViewPr snapToGrid="0">
      <p:cViewPr varScale="1">
        <p:scale>
          <a:sx n="52" d="100"/>
          <a:sy n="52" d="100"/>
        </p:scale>
        <p:origin x="208" y="2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44002059593125"/>
          <c:y val="0.17706035897972269"/>
          <c:w val="0.88131150012184378"/>
          <c:h val="0.72775078330703358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ln w="1270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bg1"/>
              </a:solidFill>
              <a:ln w="12700"/>
            </c:spPr>
          </c:marker>
          <c:dPt>
            <c:idx val="10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7F3D-CC40-9F35-F59BE1B6CEBB}"/>
              </c:ext>
            </c:extLst>
          </c:dPt>
          <c:dPt>
            <c:idx val="11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7F3D-CC40-9F35-F59BE1B6CEBB}"/>
              </c:ext>
            </c:extLst>
          </c:dPt>
          <c:dPt>
            <c:idx val="12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7F3D-CC40-9F35-F59BE1B6CEBB}"/>
              </c:ext>
            </c:extLst>
          </c:dPt>
          <c:dPt>
            <c:idx val="13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7-7F3D-CC40-9F35-F59BE1B6CEBB}"/>
              </c:ext>
            </c:extLst>
          </c:dPt>
          <c:dPt>
            <c:idx val="14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9-7F3D-CC40-9F35-F59BE1B6CEBB}"/>
              </c:ext>
            </c:extLst>
          </c:dPt>
          <c:dPt>
            <c:idx val="15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B-7F3D-CC40-9F35-F59BE1B6CEBB}"/>
              </c:ext>
            </c:extLst>
          </c:dPt>
          <c:dPt>
            <c:idx val="16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D-7F3D-CC40-9F35-F59BE1B6CEBB}"/>
              </c:ext>
            </c:extLst>
          </c:dPt>
          <c:dPt>
            <c:idx val="17"/>
            <c:bubble3D val="0"/>
            <c:spPr>
              <a:ln w="12700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F-7F3D-CC40-9F35-F59BE1B6CEBB}"/>
              </c:ext>
            </c:extLst>
          </c:dPt>
          <c:cat>
            <c:numRef>
              <c:f>Tabelle1!$A$2:$A$20</c:f>
              <c:numCache>
                <c:formatCode>General</c:formatCode>
                <c:ptCount val="19"/>
                <c:pt idx="0">
                  <c:v>1</c:v>
                </c:pt>
                <c:pt idx="4">
                  <c:v>5</c:v>
                </c:pt>
                <c:pt idx="9">
                  <c:v>10</c:v>
                </c:pt>
                <c:pt idx="14">
                  <c:v>15</c:v>
                </c:pt>
              </c:numCache>
            </c:numRef>
          </c:cat>
          <c:val>
            <c:numRef>
              <c:f>Tabelle1!$B$2:$B$20</c:f>
              <c:numCache>
                <c:formatCode>General</c:formatCode>
                <c:ptCount val="19"/>
                <c:pt idx="0">
                  <c:v>1850</c:v>
                </c:pt>
                <c:pt idx="1">
                  <c:v>1720</c:v>
                </c:pt>
                <c:pt idx="2">
                  <c:v>1644</c:v>
                </c:pt>
                <c:pt idx="3">
                  <c:v>1533</c:v>
                </c:pt>
                <c:pt idx="4">
                  <c:v>1523</c:v>
                </c:pt>
                <c:pt idx="5">
                  <c:v>1500</c:v>
                </c:pt>
                <c:pt idx="6">
                  <c:v>1234</c:v>
                </c:pt>
                <c:pt idx="7">
                  <c:v>1200</c:v>
                </c:pt>
                <c:pt idx="8">
                  <c:v>1156</c:v>
                </c:pt>
                <c:pt idx="9">
                  <c:v>800</c:v>
                </c:pt>
                <c:pt idx="10">
                  <c:v>754</c:v>
                </c:pt>
                <c:pt idx="11">
                  <c:v>652</c:v>
                </c:pt>
                <c:pt idx="12">
                  <c:v>550</c:v>
                </c:pt>
                <c:pt idx="13">
                  <c:v>544</c:v>
                </c:pt>
                <c:pt idx="14">
                  <c:v>520</c:v>
                </c:pt>
                <c:pt idx="15">
                  <c:v>450</c:v>
                </c:pt>
                <c:pt idx="16">
                  <c:v>300</c:v>
                </c:pt>
                <c:pt idx="17">
                  <c:v>200</c:v>
                </c:pt>
                <c:pt idx="18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0-7F3D-CC40-9F35-F59BE1B6CE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2731776"/>
        <c:axId val="343270144"/>
      </c:lineChart>
      <c:catAx>
        <c:axId val="342731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11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en-EG"/>
          </a:p>
        </c:txPr>
        <c:crossAx val="343270144"/>
        <c:crosses val="autoZero"/>
        <c:auto val="1"/>
        <c:lblAlgn val="ctr"/>
        <c:lblOffset val="100"/>
        <c:noMultiLvlLbl val="0"/>
      </c:catAx>
      <c:valAx>
        <c:axId val="343270144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bg1">
                  <a:lumMod val="85000"/>
                </a:scheme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18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en-EG"/>
          </a:p>
        </c:txPr>
        <c:crossAx val="342731776"/>
        <c:crosses val="autoZero"/>
        <c:crossBetween val="between"/>
        <c:majorUnit val="5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700">
          <a:solidFill>
            <a:schemeClr val="tx1">
              <a:lumMod val="50000"/>
              <a:lumOff val="50000"/>
            </a:schemeClr>
          </a:solidFill>
          <a:latin typeface="Century Gothic" panose="020B0502020202020204" pitchFamily="34" charset="0"/>
        </a:defRPr>
      </a:pPr>
      <a:endParaRPr lang="en-EG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customer collaboration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delivery</a:t>
          </a: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Frameworks and Methodologies have similar processes that might differ in naming and terminology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role of the Project Manager in Agile is a coach, facilitator, and enabler for success.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Customer (Product Owner) is represented in the team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Initiating and Planning an Agile project, we do Product Vision, Product Roadmap, and Product Backlog 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Executing an Agile project, we do Iteration Planning, User Stories, Iteration Backlog, and Iteration Retrospective, work is monitored through Daily Meetings, Burn Down, and Velocity Charts </a:t>
          </a: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321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sz="1800" kern="1200" dirty="0"/>
        </a:p>
      </dsp:txBody>
      <dsp:txXfrm>
        <a:off x="33926" y="57139"/>
        <a:ext cx="8525612" cy="627128"/>
      </dsp:txXfrm>
    </dsp:sp>
    <dsp:sp modelId="{B14C813E-4D77-0749-AD3F-A45BCDC02E46}">
      <dsp:nvSpPr>
        <dsp:cNvPr id="0" name=""/>
        <dsp:cNvSpPr/>
      </dsp:nvSpPr>
      <dsp:spPr>
        <a:xfrm>
          <a:off x="0" y="77003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customer collaboration</a:t>
          </a:r>
        </a:p>
      </dsp:txBody>
      <dsp:txXfrm>
        <a:off x="33926" y="803959"/>
        <a:ext cx="8525612" cy="627128"/>
      </dsp:txXfrm>
    </dsp:sp>
    <dsp:sp modelId="{E8F4ECC8-54C9-2B48-BD19-38CEA2E2AA21}">
      <dsp:nvSpPr>
        <dsp:cNvPr id="0" name=""/>
        <dsp:cNvSpPr/>
      </dsp:nvSpPr>
      <dsp:spPr>
        <a:xfrm>
          <a:off x="0" y="151685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sp:txBody>
      <dsp:txXfrm>
        <a:off x="33926" y="1550778"/>
        <a:ext cx="8525612" cy="627128"/>
      </dsp:txXfrm>
    </dsp:sp>
    <dsp:sp modelId="{AA012AAC-9FE7-2B4B-BDE2-043A9F3A3204}">
      <dsp:nvSpPr>
        <dsp:cNvPr id="0" name=""/>
        <dsp:cNvSpPr/>
      </dsp:nvSpPr>
      <dsp:spPr>
        <a:xfrm>
          <a:off x="0" y="226367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sp:txBody>
      <dsp:txXfrm>
        <a:off x="33926" y="2297598"/>
        <a:ext cx="8525612" cy="627128"/>
      </dsp:txXfrm>
    </dsp:sp>
    <dsp:sp modelId="{A83473DE-CF61-184E-8649-90BE423A33E4}">
      <dsp:nvSpPr>
        <dsp:cNvPr id="0" name=""/>
        <dsp:cNvSpPr/>
      </dsp:nvSpPr>
      <dsp:spPr>
        <a:xfrm>
          <a:off x="0" y="301049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delivery</a:t>
          </a:r>
        </a:p>
      </dsp:txBody>
      <dsp:txXfrm>
        <a:off x="33926" y="3044419"/>
        <a:ext cx="8525612" cy="6271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27782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Frameworks and Methodologies have similar processes that might differ in naming and terminology</a:t>
          </a:r>
          <a:endParaRPr lang="en-US" sz="1600" kern="1200" dirty="0"/>
        </a:p>
      </dsp:txBody>
      <dsp:txXfrm>
        <a:off x="30157" y="257939"/>
        <a:ext cx="8533150" cy="557446"/>
      </dsp:txXfrm>
    </dsp:sp>
    <dsp:sp modelId="{B14C813E-4D77-0749-AD3F-A45BCDC02E46}">
      <dsp:nvSpPr>
        <dsp:cNvPr id="0" name=""/>
        <dsp:cNvSpPr/>
      </dsp:nvSpPr>
      <dsp:spPr>
        <a:xfrm>
          <a:off x="0" y="891623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role of the Project Manager in Agile is a coach, facilitator, and enabler for success.</a:t>
          </a:r>
        </a:p>
      </dsp:txBody>
      <dsp:txXfrm>
        <a:off x="30157" y="921780"/>
        <a:ext cx="8533150" cy="557446"/>
      </dsp:txXfrm>
    </dsp:sp>
    <dsp:sp modelId="{E8F4ECC8-54C9-2B48-BD19-38CEA2E2AA21}">
      <dsp:nvSpPr>
        <dsp:cNvPr id="0" name=""/>
        <dsp:cNvSpPr/>
      </dsp:nvSpPr>
      <dsp:spPr>
        <a:xfrm>
          <a:off x="0" y="1555463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Customer (Product Owner) is represented in the team</a:t>
          </a:r>
        </a:p>
      </dsp:txBody>
      <dsp:txXfrm>
        <a:off x="30157" y="1585620"/>
        <a:ext cx="8533150" cy="557446"/>
      </dsp:txXfrm>
    </dsp:sp>
    <dsp:sp modelId="{AA012AAC-9FE7-2B4B-BDE2-043A9F3A3204}">
      <dsp:nvSpPr>
        <dsp:cNvPr id="0" name=""/>
        <dsp:cNvSpPr/>
      </dsp:nvSpPr>
      <dsp:spPr>
        <a:xfrm>
          <a:off x="0" y="2219303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Initiating and Planning an Agile project, we do Product Vision, Product Roadmap, and Product Backlog </a:t>
          </a:r>
        </a:p>
      </dsp:txBody>
      <dsp:txXfrm>
        <a:off x="30157" y="2249460"/>
        <a:ext cx="8533150" cy="557446"/>
      </dsp:txXfrm>
    </dsp:sp>
    <dsp:sp modelId="{A83473DE-CF61-184E-8649-90BE423A33E4}">
      <dsp:nvSpPr>
        <dsp:cNvPr id="0" name=""/>
        <dsp:cNvSpPr/>
      </dsp:nvSpPr>
      <dsp:spPr>
        <a:xfrm>
          <a:off x="0" y="2883143"/>
          <a:ext cx="8593464" cy="61776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Executing an Agile project, we do Iteration Planning, User Stories, Iteration Backlog, and Iteration Retrospective, work is monitored through Daily Meetings, Burn Down, and Velocity Charts </a:t>
          </a:r>
        </a:p>
      </dsp:txBody>
      <dsp:txXfrm>
        <a:off x="30157" y="2913300"/>
        <a:ext cx="8533150" cy="557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523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300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27402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  <p:sldLayoutId id="2147483666" r:id="rId15"/>
    <p:sldLayoutId id="2147483668" r:id="rId16"/>
    <p:sldLayoutId id="2147483669" r:id="rId17"/>
    <p:sldLayoutId id="214748367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agilealliance.org/agile101/subway-map-to-agile-practice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13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Relationship Id="rId9" Type="http://schemas.openxmlformats.org/officeDocument/2006/relationships/image" Target="../media/image15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7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3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chart" Target="../charts/char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4" Type="http://schemas.openxmlformats.org/officeDocument/2006/relationships/image" Target="../media/image4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6FUMNShU22w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hyperlink" Target="https://youtu.be/9TycLR0TqFA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gilealliance.org/agile101/subway-map-to-agile-practices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46223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604060" y="5869210"/>
            <a:ext cx="429514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804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  <a:solidFill>
            <a:schemeClr val="bg1">
              <a:lumMod val="85000"/>
              <a:alpha val="87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85881" y="2293268"/>
            <a:ext cx="62190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Agile Approaches: General Practices and Terminology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72041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24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agile practices and processes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agile terminology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08815" y="1329617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357509" y="1526397"/>
            <a:ext cx="11916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4EA151E-3A7E-17EA-ED6B-FEEC40202C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2673591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238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940416"/>
            <a:ext cx="36615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Practices and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Processes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4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Practices and Processes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Rechteck 4">
            <a:extLst>
              <a:ext uri="{FF2B5EF4-FFF2-40B4-BE49-F238E27FC236}">
                <a16:creationId xmlns:a16="http://schemas.microsoft.com/office/drawing/2014/main" id="{872FA2A1-FEA0-5D43-8536-FE2A24F0E318}"/>
              </a:ext>
            </a:extLst>
          </p:cNvPr>
          <p:cNvSpPr/>
          <p:nvPr/>
        </p:nvSpPr>
        <p:spPr bwMode="gray">
          <a:xfrm flipH="1">
            <a:off x="8805774" y="1882041"/>
            <a:ext cx="2646951" cy="4254424"/>
          </a:xfrm>
          <a:prstGeom prst="roundRect">
            <a:avLst>
              <a:gd name="adj" fmla="val 4253"/>
            </a:avLst>
          </a:prstGeom>
          <a:solidFill>
            <a:schemeClr val="bg1">
              <a:lumMod val="95000"/>
              <a:alpha val="50000"/>
            </a:schemeClr>
          </a:solidFill>
          <a:ln w="12700">
            <a:noFill/>
            <a:round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7" name="Rechteck 5">
            <a:extLst>
              <a:ext uri="{FF2B5EF4-FFF2-40B4-BE49-F238E27FC236}">
                <a16:creationId xmlns:a16="http://schemas.microsoft.com/office/drawing/2014/main" id="{CEA1CEC5-B7B7-9255-97D3-7E0B866BB65E}"/>
              </a:ext>
            </a:extLst>
          </p:cNvPr>
          <p:cNvSpPr/>
          <p:nvPr/>
        </p:nvSpPr>
        <p:spPr bwMode="gray">
          <a:xfrm>
            <a:off x="3905298" y="1882041"/>
            <a:ext cx="4796457" cy="4254424"/>
          </a:xfrm>
          <a:prstGeom prst="roundRect">
            <a:avLst>
              <a:gd name="adj" fmla="val 2717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 w="12700">
            <a:noFill/>
            <a:round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6" name="Rechteck 6">
            <a:extLst>
              <a:ext uri="{FF2B5EF4-FFF2-40B4-BE49-F238E27FC236}">
                <a16:creationId xmlns:a16="http://schemas.microsoft.com/office/drawing/2014/main" id="{A91EE4C5-02D6-59D3-C192-A97C27A894D2}"/>
              </a:ext>
            </a:extLst>
          </p:cNvPr>
          <p:cNvSpPr/>
          <p:nvPr/>
        </p:nvSpPr>
        <p:spPr bwMode="gray">
          <a:xfrm>
            <a:off x="739274" y="1882041"/>
            <a:ext cx="3061999" cy="4254424"/>
          </a:xfrm>
          <a:prstGeom prst="roundRect">
            <a:avLst>
              <a:gd name="adj" fmla="val 4164"/>
            </a:avLst>
          </a:prstGeom>
          <a:solidFill>
            <a:schemeClr val="bg1">
              <a:lumMod val="95000"/>
              <a:alpha val="50000"/>
            </a:schemeClr>
          </a:solidFill>
          <a:ln w="12700">
            <a:noFill/>
            <a:round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B180632-5A87-82A1-2670-E50792E651FA}"/>
              </a:ext>
            </a:extLst>
          </p:cNvPr>
          <p:cNvGrpSpPr/>
          <p:nvPr/>
        </p:nvGrpSpPr>
        <p:grpSpPr>
          <a:xfrm>
            <a:off x="9489778" y="3959864"/>
            <a:ext cx="1399863" cy="1084787"/>
            <a:chOff x="9489778" y="3667562"/>
            <a:chExt cx="1399863" cy="1084787"/>
          </a:xfrm>
        </p:grpSpPr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1D0C06A3-C97D-DC27-256E-4EBBAD653B8C}"/>
                </a:ext>
              </a:extLst>
            </p:cNvPr>
            <p:cNvSpPr>
              <a:spLocks/>
            </p:cNvSpPr>
            <p:nvPr/>
          </p:nvSpPr>
          <p:spPr bwMode="gray">
            <a:xfrm>
              <a:off x="9489778" y="3702528"/>
              <a:ext cx="629587" cy="1049821"/>
            </a:xfrm>
            <a:custGeom>
              <a:avLst/>
              <a:gdLst>
                <a:gd name="T0" fmla="*/ 848 w 848"/>
                <a:gd name="T1" fmla="*/ 656 h 1280"/>
                <a:gd name="T2" fmla="*/ 0 w 848"/>
                <a:gd name="T3" fmla="*/ 0 h 1280"/>
                <a:gd name="T4" fmla="*/ 0 w 848"/>
                <a:gd name="T5" fmla="*/ 0 h 1280"/>
                <a:gd name="T6" fmla="*/ 0 w 848"/>
                <a:gd name="T7" fmla="*/ 621 h 1280"/>
                <a:gd name="T8" fmla="*/ 0 w 848"/>
                <a:gd name="T9" fmla="*/ 621 h 1280"/>
                <a:gd name="T10" fmla="*/ 848 w 848"/>
                <a:gd name="T11" fmla="*/ 1280 h 1280"/>
                <a:gd name="T12" fmla="*/ 848 w 848"/>
                <a:gd name="T13" fmla="*/ 1280 h 1280"/>
                <a:gd name="T14" fmla="*/ 848 w 848"/>
                <a:gd name="T15" fmla="*/ 656 h 1280"/>
                <a:gd name="T16" fmla="*/ 848 w 848"/>
                <a:gd name="T17" fmla="*/ 656 h 1280"/>
                <a:gd name="T18" fmla="*/ 848 w 848"/>
                <a:gd name="T19" fmla="*/ 656 h 1280"/>
                <a:gd name="connsiteX0" fmla="*/ 10000 w 10328"/>
                <a:gd name="connsiteY0" fmla="*/ 5125 h 13088"/>
                <a:gd name="connsiteX1" fmla="*/ 0 w 10328"/>
                <a:gd name="connsiteY1" fmla="*/ 0 h 13088"/>
                <a:gd name="connsiteX2" fmla="*/ 0 w 10328"/>
                <a:gd name="connsiteY2" fmla="*/ 0 h 13088"/>
                <a:gd name="connsiteX3" fmla="*/ 0 w 10328"/>
                <a:gd name="connsiteY3" fmla="*/ 4852 h 13088"/>
                <a:gd name="connsiteX4" fmla="*/ 0 w 10328"/>
                <a:gd name="connsiteY4" fmla="*/ 4852 h 13088"/>
                <a:gd name="connsiteX5" fmla="*/ 10000 w 10328"/>
                <a:gd name="connsiteY5" fmla="*/ 10000 h 13088"/>
                <a:gd name="connsiteX6" fmla="*/ 10328 w 10328"/>
                <a:gd name="connsiteY6" fmla="*/ 13088 h 13088"/>
                <a:gd name="connsiteX7" fmla="*/ 10000 w 10328"/>
                <a:gd name="connsiteY7" fmla="*/ 5125 h 13088"/>
                <a:gd name="connsiteX8" fmla="*/ 10000 w 10328"/>
                <a:gd name="connsiteY8" fmla="*/ 5125 h 13088"/>
                <a:gd name="connsiteX9" fmla="*/ 10000 w 10328"/>
                <a:gd name="connsiteY9" fmla="*/ 5125 h 13088"/>
                <a:gd name="connsiteX0" fmla="*/ 10000 w 10359"/>
                <a:gd name="connsiteY0" fmla="*/ 5125 h 13177"/>
                <a:gd name="connsiteX1" fmla="*/ 0 w 10359"/>
                <a:gd name="connsiteY1" fmla="*/ 0 h 13177"/>
                <a:gd name="connsiteX2" fmla="*/ 0 w 10359"/>
                <a:gd name="connsiteY2" fmla="*/ 0 h 13177"/>
                <a:gd name="connsiteX3" fmla="*/ 0 w 10359"/>
                <a:gd name="connsiteY3" fmla="*/ 4852 h 13177"/>
                <a:gd name="connsiteX4" fmla="*/ 0 w 10359"/>
                <a:gd name="connsiteY4" fmla="*/ 4852 h 13177"/>
                <a:gd name="connsiteX5" fmla="*/ 10328 w 10359"/>
                <a:gd name="connsiteY5" fmla="*/ 12850 h 13177"/>
                <a:gd name="connsiteX6" fmla="*/ 10328 w 10359"/>
                <a:gd name="connsiteY6" fmla="*/ 13088 h 13177"/>
                <a:gd name="connsiteX7" fmla="*/ 10000 w 10359"/>
                <a:gd name="connsiteY7" fmla="*/ 5125 h 13177"/>
                <a:gd name="connsiteX8" fmla="*/ 10000 w 10359"/>
                <a:gd name="connsiteY8" fmla="*/ 5125 h 13177"/>
                <a:gd name="connsiteX9" fmla="*/ 10000 w 10359"/>
                <a:gd name="connsiteY9" fmla="*/ 5125 h 13177"/>
                <a:gd name="connsiteX0" fmla="*/ 10000 w 10359"/>
                <a:gd name="connsiteY0" fmla="*/ 5125 h 13177"/>
                <a:gd name="connsiteX1" fmla="*/ 0 w 10359"/>
                <a:gd name="connsiteY1" fmla="*/ 0 h 13177"/>
                <a:gd name="connsiteX2" fmla="*/ 0 w 10359"/>
                <a:gd name="connsiteY2" fmla="*/ 0 h 13177"/>
                <a:gd name="connsiteX3" fmla="*/ 0 w 10359"/>
                <a:gd name="connsiteY3" fmla="*/ 4852 h 13177"/>
                <a:gd name="connsiteX4" fmla="*/ 0 w 10359"/>
                <a:gd name="connsiteY4" fmla="*/ 7702 h 13177"/>
                <a:gd name="connsiteX5" fmla="*/ 10328 w 10359"/>
                <a:gd name="connsiteY5" fmla="*/ 12850 h 13177"/>
                <a:gd name="connsiteX6" fmla="*/ 10328 w 10359"/>
                <a:gd name="connsiteY6" fmla="*/ 13088 h 13177"/>
                <a:gd name="connsiteX7" fmla="*/ 10000 w 10359"/>
                <a:gd name="connsiteY7" fmla="*/ 5125 h 13177"/>
                <a:gd name="connsiteX8" fmla="*/ 10000 w 10359"/>
                <a:gd name="connsiteY8" fmla="*/ 5125 h 13177"/>
                <a:gd name="connsiteX9" fmla="*/ 10000 w 10359"/>
                <a:gd name="connsiteY9" fmla="*/ 5125 h 13177"/>
                <a:gd name="connsiteX0" fmla="*/ 10000 w 10359"/>
                <a:gd name="connsiteY0" fmla="*/ 5125 h 13177"/>
                <a:gd name="connsiteX1" fmla="*/ 0 w 10359"/>
                <a:gd name="connsiteY1" fmla="*/ 0 h 13177"/>
                <a:gd name="connsiteX2" fmla="*/ 0 w 10359"/>
                <a:gd name="connsiteY2" fmla="*/ 0 h 13177"/>
                <a:gd name="connsiteX3" fmla="*/ 0 w 10359"/>
                <a:gd name="connsiteY3" fmla="*/ 4852 h 13177"/>
                <a:gd name="connsiteX4" fmla="*/ 328 w 10359"/>
                <a:gd name="connsiteY4" fmla="*/ 7702 h 13177"/>
                <a:gd name="connsiteX5" fmla="*/ 10328 w 10359"/>
                <a:gd name="connsiteY5" fmla="*/ 12850 h 13177"/>
                <a:gd name="connsiteX6" fmla="*/ 10328 w 10359"/>
                <a:gd name="connsiteY6" fmla="*/ 13088 h 13177"/>
                <a:gd name="connsiteX7" fmla="*/ 10000 w 10359"/>
                <a:gd name="connsiteY7" fmla="*/ 5125 h 13177"/>
                <a:gd name="connsiteX8" fmla="*/ 10000 w 10359"/>
                <a:gd name="connsiteY8" fmla="*/ 5125 h 13177"/>
                <a:gd name="connsiteX9" fmla="*/ 10000 w 10359"/>
                <a:gd name="connsiteY9" fmla="*/ 5125 h 13177"/>
                <a:gd name="connsiteX0" fmla="*/ 10000 w 10328"/>
                <a:gd name="connsiteY0" fmla="*/ 5125 h 13400"/>
                <a:gd name="connsiteX1" fmla="*/ 0 w 10328"/>
                <a:gd name="connsiteY1" fmla="*/ 0 h 13400"/>
                <a:gd name="connsiteX2" fmla="*/ 0 w 10328"/>
                <a:gd name="connsiteY2" fmla="*/ 0 h 13400"/>
                <a:gd name="connsiteX3" fmla="*/ 0 w 10328"/>
                <a:gd name="connsiteY3" fmla="*/ 4852 h 13400"/>
                <a:gd name="connsiteX4" fmla="*/ 328 w 10328"/>
                <a:gd name="connsiteY4" fmla="*/ 7702 h 13400"/>
                <a:gd name="connsiteX5" fmla="*/ 10152 w 10328"/>
                <a:gd name="connsiteY5" fmla="*/ 13105 h 13400"/>
                <a:gd name="connsiteX6" fmla="*/ 10328 w 10328"/>
                <a:gd name="connsiteY6" fmla="*/ 13088 h 13400"/>
                <a:gd name="connsiteX7" fmla="*/ 10000 w 10328"/>
                <a:gd name="connsiteY7" fmla="*/ 5125 h 13400"/>
                <a:gd name="connsiteX8" fmla="*/ 10000 w 10328"/>
                <a:gd name="connsiteY8" fmla="*/ 5125 h 13400"/>
                <a:gd name="connsiteX9" fmla="*/ 10000 w 10328"/>
                <a:gd name="connsiteY9" fmla="*/ 5125 h 13400"/>
                <a:gd name="connsiteX0" fmla="*/ 10000 w 10171"/>
                <a:gd name="connsiteY0" fmla="*/ 5125 h 13400"/>
                <a:gd name="connsiteX1" fmla="*/ 0 w 10171"/>
                <a:gd name="connsiteY1" fmla="*/ 0 h 13400"/>
                <a:gd name="connsiteX2" fmla="*/ 0 w 10171"/>
                <a:gd name="connsiteY2" fmla="*/ 0 h 13400"/>
                <a:gd name="connsiteX3" fmla="*/ 0 w 10171"/>
                <a:gd name="connsiteY3" fmla="*/ 4852 h 13400"/>
                <a:gd name="connsiteX4" fmla="*/ 328 w 10171"/>
                <a:gd name="connsiteY4" fmla="*/ 7702 h 13400"/>
                <a:gd name="connsiteX5" fmla="*/ 10152 w 10171"/>
                <a:gd name="connsiteY5" fmla="*/ 13105 h 13400"/>
                <a:gd name="connsiteX6" fmla="*/ 9977 w 10171"/>
                <a:gd name="connsiteY6" fmla="*/ 13088 h 13400"/>
                <a:gd name="connsiteX7" fmla="*/ 10000 w 10171"/>
                <a:gd name="connsiteY7" fmla="*/ 5125 h 13400"/>
                <a:gd name="connsiteX8" fmla="*/ 10000 w 10171"/>
                <a:gd name="connsiteY8" fmla="*/ 5125 h 13400"/>
                <a:gd name="connsiteX9" fmla="*/ 10000 w 10171"/>
                <a:gd name="connsiteY9" fmla="*/ 5125 h 13400"/>
                <a:gd name="connsiteX0" fmla="*/ 10000 w 10183"/>
                <a:gd name="connsiteY0" fmla="*/ 5125 h 13400"/>
                <a:gd name="connsiteX1" fmla="*/ 0 w 10183"/>
                <a:gd name="connsiteY1" fmla="*/ 0 h 13400"/>
                <a:gd name="connsiteX2" fmla="*/ 0 w 10183"/>
                <a:gd name="connsiteY2" fmla="*/ 0 h 13400"/>
                <a:gd name="connsiteX3" fmla="*/ 0 w 10183"/>
                <a:gd name="connsiteY3" fmla="*/ 4852 h 13400"/>
                <a:gd name="connsiteX4" fmla="*/ 328 w 10183"/>
                <a:gd name="connsiteY4" fmla="*/ 7702 h 13400"/>
                <a:gd name="connsiteX5" fmla="*/ 10152 w 10183"/>
                <a:gd name="connsiteY5" fmla="*/ 13105 h 13400"/>
                <a:gd name="connsiteX6" fmla="*/ 10153 w 10183"/>
                <a:gd name="connsiteY6" fmla="*/ 13088 h 13400"/>
                <a:gd name="connsiteX7" fmla="*/ 10000 w 10183"/>
                <a:gd name="connsiteY7" fmla="*/ 5125 h 13400"/>
                <a:gd name="connsiteX8" fmla="*/ 10000 w 10183"/>
                <a:gd name="connsiteY8" fmla="*/ 5125 h 13400"/>
                <a:gd name="connsiteX9" fmla="*/ 10000 w 10183"/>
                <a:gd name="connsiteY9" fmla="*/ 5125 h 1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183" h="13400">
                  <a:moveTo>
                    <a:pt x="10000" y="512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4852"/>
                  </a:lnTo>
                  <a:cubicBezTo>
                    <a:pt x="109" y="5802"/>
                    <a:pt x="219" y="6752"/>
                    <a:pt x="328" y="7702"/>
                  </a:cubicBezTo>
                  <a:lnTo>
                    <a:pt x="10152" y="13105"/>
                  </a:lnTo>
                  <a:cubicBezTo>
                    <a:pt x="10261" y="14134"/>
                    <a:pt x="10044" y="12059"/>
                    <a:pt x="10153" y="13088"/>
                  </a:cubicBezTo>
                  <a:cubicBezTo>
                    <a:pt x="10044" y="10434"/>
                    <a:pt x="10109" y="7779"/>
                    <a:pt x="10000" y="5125"/>
                  </a:cubicBezTo>
                  <a:lnTo>
                    <a:pt x="10000" y="5125"/>
                  </a:lnTo>
                  <a:lnTo>
                    <a:pt x="10000" y="512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2D41A100-4D8F-E0F3-0587-6F090916E936}"/>
                </a:ext>
              </a:extLst>
            </p:cNvPr>
            <p:cNvSpPr>
              <a:spLocks/>
            </p:cNvSpPr>
            <p:nvPr/>
          </p:nvSpPr>
          <p:spPr bwMode="gray">
            <a:xfrm>
              <a:off x="10108051" y="4063649"/>
              <a:ext cx="781590" cy="664279"/>
            </a:xfrm>
            <a:custGeom>
              <a:avLst/>
              <a:gdLst>
                <a:gd name="T0" fmla="*/ 0 w 1072"/>
                <a:gd name="T1" fmla="*/ 690 h 690"/>
                <a:gd name="T2" fmla="*/ 1072 w 1072"/>
                <a:gd name="T3" fmla="*/ 621 h 690"/>
                <a:gd name="T4" fmla="*/ 1072 w 1072"/>
                <a:gd name="T5" fmla="*/ 0 h 690"/>
                <a:gd name="T6" fmla="*/ 0 w 1072"/>
                <a:gd name="T7" fmla="*/ 66 h 690"/>
                <a:gd name="T8" fmla="*/ 0 w 1072"/>
                <a:gd name="T9" fmla="*/ 690 h 690"/>
                <a:gd name="connsiteX0" fmla="*/ 0 w 10000"/>
                <a:gd name="connsiteY0" fmla="*/ 15729 h 15729"/>
                <a:gd name="connsiteX1" fmla="*/ 10000 w 10000"/>
                <a:gd name="connsiteY1" fmla="*/ 9000 h 15729"/>
                <a:gd name="connsiteX2" fmla="*/ 10000 w 10000"/>
                <a:gd name="connsiteY2" fmla="*/ 0 h 15729"/>
                <a:gd name="connsiteX3" fmla="*/ 0 w 10000"/>
                <a:gd name="connsiteY3" fmla="*/ 957 h 15729"/>
                <a:gd name="connsiteX4" fmla="*/ 0 w 10000"/>
                <a:gd name="connsiteY4" fmla="*/ 15729 h 15729"/>
                <a:gd name="connsiteX0" fmla="*/ 0 w 10000"/>
                <a:gd name="connsiteY0" fmla="*/ 15729 h 15729"/>
                <a:gd name="connsiteX1" fmla="*/ 10000 w 10000"/>
                <a:gd name="connsiteY1" fmla="*/ 14729 h 15729"/>
                <a:gd name="connsiteX2" fmla="*/ 10000 w 10000"/>
                <a:gd name="connsiteY2" fmla="*/ 0 h 15729"/>
                <a:gd name="connsiteX3" fmla="*/ 0 w 10000"/>
                <a:gd name="connsiteY3" fmla="*/ 957 h 15729"/>
                <a:gd name="connsiteX4" fmla="*/ 0 w 10000"/>
                <a:gd name="connsiteY4" fmla="*/ 15729 h 15729"/>
                <a:gd name="connsiteX0" fmla="*/ 0 w 10000"/>
                <a:gd name="connsiteY0" fmla="*/ 15729 h 15729"/>
                <a:gd name="connsiteX1" fmla="*/ 10000 w 10000"/>
                <a:gd name="connsiteY1" fmla="*/ 14729 h 15729"/>
                <a:gd name="connsiteX2" fmla="*/ 10000 w 10000"/>
                <a:gd name="connsiteY2" fmla="*/ 0 h 15729"/>
                <a:gd name="connsiteX3" fmla="*/ 0 w 10000"/>
                <a:gd name="connsiteY3" fmla="*/ 957 h 15729"/>
                <a:gd name="connsiteX4" fmla="*/ 0 w 10000"/>
                <a:gd name="connsiteY4" fmla="*/ 15729 h 15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5729">
                  <a:moveTo>
                    <a:pt x="0" y="15729"/>
                  </a:moveTo>
                  <a:lnTo>
                    <a:pt x="10000" y="14729"/>
                  </a:lnTo>
                  <a:lnTo>
                    <a:pt x="10000" y="0"/>
                  </a:lnTo>
                  <a:lnTo>
                    <a:pt x="0" y="957"/>
                  </a:lnTo>
                  <a:lnTo>
                    <a:pt x="0" y="15729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F72942C6-D6DB-3A6F-3A89-BF86C07F915C}"/>
                </a:ext>
              </a:extLst>
            </p:cNvPr>
            <p:cNvSpPr>
              <a:spLocks/>
            </p:cNvSpPr>
            <p:nvPr/>
          </p:nvSpPr>
          <p:spPr bwMode="gray">
            <a:xfrm>
              <a:off x="9489778" y="3667562"/>
              <a:ext cx="1399863" cy="443750"/>
            </a:xfrm>
            <a:custGeom>
              <a:avLst/>
              <a:gdLst>
                <a:gd name="T0" fmla="*/ 1070 w 1920"/>
                <a:gd name="T1" fmla="*/ 0 h 725"/>
                <a:gd name="T2" fmla="*/ 0 w 1920"/>
                <a:gd name="T3" fmla="*/ 69 h 725"/>
                <a:gd name="T4" fmla="*/ 848 w 1920"/>
                <a:gd name="T5" fmla="*/ 725 h 725"/>
                <a:gd name="T6" fmla="*/ 848 w 1920"/>
                <a:gd name="T7" fmla="*/ 725 h 725"/>
                <a:gd name="T8" fmla="*/ 848 w 1920"/>
                <a:gd name="T9" fmla="*/ 725 h 725"/>
                <a:gd name="T10" fmla="*/ 1920 w 1920"/>
                <a:gd name="T11" fmla="*/ 659 h 725"/>
                <a:gd name="T12" fmla="*/ 1920 w 1920"/>
                <a:gd name="T13" fmla="*/ 659 h 725"/>
                <a:gd name="T14" fmla="*/ 1070 w 1920"/>
                <a:gd name="T15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20" h="725">
                  <a:moveTo>
                    <a:pt x="1070" y="0"/>
                  </a:moveTo>
                  <a:lnTo>
                    <a:pt x="0" y="69"/>
                  </a:lnTo>
                  <a:lnTo>
                    <a:pt x="848" y="725"/>
                  </a:lnTo>
                  <a:lnTo>
                    <a:pt x="848" y="725"/>
                  </a:lnTo>
                  <a:lnTo>
                    <a:pt x="848" y="725"/>
                  </a:lnTo>
                  <a:lnTo>
                    <a:pt x="1920" y="659"/>
                  </a:lnTo>
                  <a:lnTo>
                    <a:pt x="1920" y="659"/>
                  </a:lnTo>
                  <a:lnTo>
                    <a:pt x="107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996EDC0-B7C2-B629-59D3-D200F604A638}"/>
              </a:ext>
            </a:extLst>
          </p:cNvPr>
          <p:cNvGrpSpPr/>
          <p:nvPr/>
        </p:nvGrpSpPr>
        <p:grpSpPr>
          <a:xfrm>
            <a:off x="1229248" y="4251042"/>
            <a:ext cx="8803700" cy="745275"/>
            <a:chOff x="1229248" y="3958740"/>
            <a:chExt cx="8803700" cy="745275"/>
          </a:xfrm>
        </p:grpSpPr>
        <p:sp>
          <p:nvSpPr>
            <p:cNvPr id="23" name="Rechteck 40995">
              <a:extLst>
                <a:ext uri="{FF2B5EF4-FFF2-40B4-BE49-F238E27FC236}">
                  <a16:creationId xmlns:a16="http://schemas.microsoft.com/office/drawing/2014/main" id="{398FAAAD-3C25-7FA0-49AF-B2FCBE6D6F4E}"/>
                </a:ext>
              </a:extLst>
            </p:cNvPr>
            <p:cNvSpPr/>
            <p:nvPr/>
          </p:nvSpPr>
          <p:spPr bwMode="gray">
            <a:xfrm>
              <a:off x="1229248" y="3958740"/>
              <a:ext cx="8803700" cy="712283"/>
            </a:xfrm>
            <a:custGeom>
              <a:avLst/>
              <a:gdLst>
                <a:gd name="connsiteX0" fmla="*/ 0 w 9442504"/>
                <a:gd name="connsiteY0" fmla="*/ 0 h 190072"/>
                <a:gd name="connsiteX1" fmla="*/ 9442504 w 9442504"/>
                <a:gd name="connsiteY1" fmla="*/ 0 h 190072"/>
                <a:gd name="connsiteX2" fmla="*/ 9442504 w 9442504"/>
                <a:gd name="connsiteY2" fmla="*/ 190072 h 190072"/>
                <a:gd name="connsiteX3" fmla="*/ 0 w 9442504"/>
                <a:gd name="connsiteY3" fmla="*/ 190072 h 190072"/>
                <a:gd name="connsiteX4" fmla="*/ 0 w 9442504"/>
                <a:gd name="connsiteY4" fmla="*/ 0 h 190072"/>
                <a:gd name="connsiteX0" fmla="*/ 0 w 10409292"/>
                <a:gd name="connsiteY0" fmla="*/ 590550 h 780622"/>
                <a:gd name="connsiteX1" fmla="*/ 10409292 w 10409292"/>
                <a:gd name="connsiteY1" fmla="*/ 0 h 780622"/>
                <a:gd name="connsiteX2" fmla="*/ 9442504 w 10409292"/>
                <a:gd name="connsiteY2" fmla="*/ 780622 h 780622"/>
                <a:gd name="connsiteX3" fmla="*/ 0 w 10409292"/>
                <a:gd name="connsiteY3" fmla="*/ 780622 h 780622"/>
                <a:gd name="connsiteX4" fmla="*/ 0 w 10409292"/>
                <a:gd name="connsiteY4" fmla="*/ 590550 h 780622"/>
                <a:gd name="connsiteX0" fmla="*/ 0 w 10909354"/>
                <a:gd name="connsiteY0" fmla="*/ 590550 h 780622"/>
                <a:gd name="connsiteX1" fmla="*/ 10409292 w 10909354"/>
                <a:gd name="connsiteY1" fmla="*/ 0 h 780622"/>
                <a:gd name="connsiteX2" fmla="*/ 10909354 w 10909354"/>
                <a:gd name="connsiteY2" fmla="*/ 361522 h 780622"/>
                <a:gd name="connsiteX3" fmla="*/ 0 w 10909354"/>
                <a:gd name="connsiteY3" fmla="*/ 780622 h 780622"/>
                <a:gd name="connsiteX4" fmla="*/ 0 w 10909354"/>
                <a:gd name="connsiteY4" fmla="*/ 590550 h 780622"/>
                <a:gd name="connsiteX0" fmla="*/ 0 w 10909354"/>
                <a:gd name="connsiteY0" fmla="*/ 590550 h 961597"/>
                <a:gd name="connsiteX1" fmla="*/ 10409292 w 10909354"/>
                <a:gd name="connsiteY1" fmla="*/ 0 h 961597"/>
                <a:gd name="connsiteX2" fmla="*/ 10909354 w 10909354"/>
                <a:gd name="connsiteY2" fmla="*/ 361522 h 961597"/>
                <a:gd name="connsiteX3" fmla="*/ 514350 w 10909354"/>
                <a:gd name="connsiteY3" fmla="*/ 961597 h 961597"/>
                <a:gd name="connsiteX4" fmla="*/ 0 w 10909354"/>
                <a:gd name="connsiteY4" fmla="*/ 590550 h 961597"/>
                <a:gd name="connsiteX0" fmla="*/ 0 w 10916498"/>
                <a:gd name="connsiteY0" fmla="*/ 595313 h 961597"/>
                <a:gd name="connsiteX1" fmla="*/ 10416436 w 10916498"/>
                <a:gd name="connsiteY1" fmla="*/ 0 h 961597"/>
                <a:gd name="connsiteX2" fmla="*/ 10916498 w 10916498"/>
                <a:gd name="connsiteY2" fmla="*/ 361522 h 961597"/>
                <a:gd name="connsiteX3" fmla="*/ 521494 w 10916498"/>
                <a:gd name="connsiteY3" fmla="*/ 961597 h 961597"/>
                <a:gd name="connsiteX4" fmla="*/ 0 w 10916498"/>
                <a:gd name="connsiteY4" fmla="*/ 595313 h 96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16498" h="961597">
                  <a:moveTo>
                    <a:pt x="0" y="595313"/>
                  </a:moveTo>
                  <a:lnTo>
                    <a:pt x="10416436" y="0"/>
                  </a:lnTo>
                  <a:lnTo>
                    <a:pt x="10916498" y="361522"/>
                  </a:lnTo>
                  <a:lnTo>
                    <a:pt x="521494" y="961597"/>
                  </a:lnTo>
                  <a:lnTo>
                    <a:pt x="0" y="595313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24" name="Freeform 78">
              <a:extLst>
                <a:ext uri="{FF2B5EF4-FFF2-40B4-BE49-F238E27FC236}">
                  <a16:creationId xmlns:a16="http://schemas.microsoft.com/office/drawing/2014/main" id="{514529F4-EEEB-C802-B1E6-487452F37916}"/>
                </a:ext>
              </a:extLst>
            </p:cNvPr>
            <p:cNvSpPr>
              <a:spLocks/>
            </p:cNvSpPr>
            <p:nvPr/>
          </p:nvSpPr>
          <p:spPr bwMode="gray">
            <a:xfrm>
              <a:off x="1643255" y="4224229"/>
              <a:ext cx="8384341" cy="4797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9 h 161"/>
                <a:gd name="T6" fmla="*/ 0 w 1073"/>
                <a:gd name="T7" fmla="*/ 69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  <a:gd name="connsiteX0" fmla="*/ 10000 w 149713"/>
                <a:gd name="connsiteY0" fmla="*/ 52265 h 62265"/>
                <a:gd name="connsiteX1" fmla="*/ 10000 w 149713"/>
                <a:gd name="connsiteY1" fmla="*/ 52265 h 62265"/>
                <a:gd name="connsiteX2" fmla="*/ 28 w 149713"/>
                <a:gd name="connsiteY2" fmla="*/ 56551 h 62265"/>
                <a:gd name="connsiteX3" fmla="*/ 0 w 149713"/>
                <a:gd name="connsiteY3" fmla="*/ 56551 h 62265"/>
                <a:gd name="connsiteX4" fmla="*/ 0 w 149713"/>
                <a:gd name="connsiteY4" fmla="*/ 62265 h 62265"/>
                <a:gd name="connsiteX5" fmla="*/ 149713 w 149713"/>
                <a:gd name="connsiteY5" fmla="*/ 0 h 62265"/>
                <a:gd name="connsiteX6" fmla="*/ 10000 w 149713"/>
                <a:gd name="connsiteY6" fmla="*/ 52265 h 62265"/>
                <a:gd name="connsiteX0" fmla="*/ 147602 w 149713"/>
                <a:gd name="connsiteY0" fmla="*/ 0 h 76720"/>
                <a:gd name="connsiteX1" fmla="*/ 10000 w 149713"/>
                <a:gd name="connsiteY1" fmla="*/ 66720 h 76720"/>
                <a:gd name="connsiteX2" fmla="*/ 28 w 149713"/>
                <a:gd name="connsiteY2" fmla="*/ 71006 h 76720"/>
                <a:gd name="connsiteX3" fmla="*/ 0 w 149713"/>
                <a:gd name="connsiteY3" fmla="*/ 71006 h 76720"/>
                <a:gd name="connsiteX4" fmla="*/ 0 w 149713"/>
                <a:gd name="connsiteY4" fmla="*/ 76720 h 76720"/>
                <a:gd name="connsiteX5" fmla="*/ 149713 w 149713"/>
                <a:gd name="connsiteY5" fmla="*/ 14455 h 76720"/>
                <a:gd name="connsiteX6" fmla="*/ 147602 w 149713"/>
                <a:gd name="connsiteY6" fmla="*/ 0 h 76720"/>
                <a:gd name="connsiteX0" fmla="*/ 147602 w 150190"/>
                <a:gd name="connsiteY0" fmla="*/ 0 h 76720"/>
                <a:gd name="connsiteX1" fmla="*/ 10000 w 150190"/>
                <a:gd name="connsiteY1" fmla="*/ 66720 h 76720"/>
                <a:gd name="connsiteX2" fmla="*/ 28 w 150190"/>
                <a:gd name="connsiteY2" fmla="*/ 71006 h 76720"/>
                <a:gd name="connsiteX3" fmla="*/ 0 w 150190"/>
                <a:gd name="connsiteY3" fmla="*/ 71006 h 76720"/>
                <a:gd name="connsiteX4" fmla="*/ 0 w 150190"/>
                <a:gd name="connsiteY4" fmla="*/ 76720 h 76720"/>
                <a:gd name="connsiteX5" fmla="*/ 150190 w 150190"/>
                <a:gd name="connsiteY5" fmla="*/ 13653 h 76720"/>
                <a:gd name="connsiteX6" fmla="*/ 147602 w 150190"/>
                <a:gd name="connsiteY6" fmla="*/ 0 h 76720"/>
                <a:gd name="connsiteX0" fmla="*/ 150278 w 150278"/>
                <a:gd name="connsiteY0" fmla="*/ 0 h 68433"/>
                <a:gd name="connsiteX1" fmla="*/ 10000 w 150278"/>
                <a:gd name="connsiteY1" fmla="*/ 58433 h 68433"/>
                <a:gd name="connsiteX2" fmla="*/ 28 w 150278"/>
                <a:gd name="connsiteY2" fmla="*/ 62719 h 68433"/>
                <a:gd name="connsiteX3" fmla="*/ 0 w 150278"/>
                <a:gd name="connsiteY3" fmla="*/ 62719 h 68433"/>
                <a:gd name="connsiteX4" fmla="*/ 0 w 150278"/>
                <a:gd name="connsiteY4" fmla="*/ 68433 h 68433"/>
                <a:gd name="connsiteX5" fmla="*/ 150190 w 150278"/>
                <a:gd name="connsiteY5" fmla="*/ 5366 h 68433"/>
                <a:gd name="connsiteX6" fmla="*/ 150278 w 150278"/>
                <a:gd name="connsiteY6" fmla="*/ 0 h 68433"/>
                <a:gd name="connsiteX0" fmla="*/ 160139 w 160139"/>
                <a:gd name="connsiteY0" fmla="*/ 0 h 72710"/>
                <a:gd name="connsiteX1" fmla="*/ 10000 w 160139"/>
                <a:gd name="connsiteY1" fmla="*/ 62710 h 72710"/>
                <a:gd name="connsiteX2" fmla="*/ 28 w 160139"/>
                <a:gd name="connsiteY2" fmla="*/ 66996 h 72710"/>
                <a:gd name="connsiteX3" fmla="*/ 0 w 160139"/>
                <a:gd name="connsiteY3" fmla="*/ 66996 h 72710"/>
                <a:gd name="connsiteX4" fmla="*/ 0 w 160139"/>
                <a:gd name="connsiteY4" fmla="*/ 72710 h 72710"/>
                <a:gd name="connsiteX5" fmla="*/ 150190 w 160139"/>
                <a:gd name="connsiteY5" fmla="*/ 9643 h 72710"/>
                <a:gd name="connsiteX6" fmla="*/ 160139 w 160139"/>
                <a:gd name="connsiteY6" fmla="*/ 0 h 72710"/>
                <a:gd name="connsiteX0" fmla="*/ 160139 w 160167"/>
                <a:gd name="connsiteY0" fmla="*/ 0 h 72710"/>
                <a:gd name="connsiteX1" fmla="*/ 10000 w 160167"/>
                <a:gd name="connsiteY1" fmla="*/ 62710 h 72710"/>
                <a:gd name="connsiteX2" fmla="*/ 28 w 160167"/>
                <a:gd name="connsiteY2" fmla="*/ 66996 h 72710"/>
                <a:gd name="connsiteX3" fmla="*/ 0 w 160167"/>
                <a:gd name="connsiteY3" fmla="*/ 66996 h 72710"/>
                <a:gd name="connsiteX4" fmla="*/ 0 w 160167"/>
                <a:gd name="connsiteY4" fmla="*/ 72710 h 72710"/>
                <a:gd name="connsiteX5" fmla="*/ 160161 w 160167"/>
                <a:gd name="connsiteY5" fmla="*/ 5366 h 72710"/>
                <a:gd name="connsiteX6" fmla="*/ 160139 w 160167"/>
                <a:gd name="connsiteY6" fmla="*/ 0 h 72710"/>
                <a:gd name="connsiteX0" fmla="*/ 160139 w 160161"/>
                <a:gd name="connsiteY0" fmla="*/ 0 h 72710"/>
                <a:gd name="connsiteX1" fmla="*/ 10000 w 160161"/>
                <a:gd name="connsiteY1" fmla="*/ 62710 h 72710"/>
                <a:gd name="connsiteX2" fmla="*/ 28 w 160161"/>
                <a:gd name="connsiteY2" fmla="*/ 66996 h 72710"/>
                <a:gd name="connsiteX3" fmla="*/ 0 w 160161"/>
                <a:gd name="connsiteY3" fmla="*/ 66996 h 72710"/>
                <a:gd name="connsiteX4" fmla="*/ 0 w 160161"/>
                <a:gd name="connsiteY4" fmla="*/ 72710 h 72710"/>
                <a:gd name="connsiteX5" fmla="*/ 160161 w 160161"/>
                <a:gd name="connsiteY5" fmla="*/ 5366 h 72710"/>
                <a:gd name="connsiteX6" fmla="*/ 160139 w 160161"/>
                <a:gd name="connsiteY6" fmla="*/ 0 h 72710"/>
                <a:gd name="connsiteX0" fmla="*/ 160029 w 160161"/>
                <a:gd name="connsiteY0" fmla="*/ 0 h 72710"/>
                <a:gd name="connsiteX1" fmla="*/ 10000 w 160161"/>
                <a:gd name="connsiteY1" fmla="*/ 62710 h 72710"/>
                <a:gd name="connsiteX2" fmla="*/ 28 w 160161"/>
                <a:gd name="connsiteY2" fmla="*/ 66996 h 72710"/>
                <a:gd name="connsiteX3" fmla="*/ 0 w 160161"/>
                <a:gd name="connsiteY3" fmla="*/ 66996 h 72710"/>
                <a:gd name="connsiteX4" fmla="*/ 0 w 160161"/>
                <a:gd name="connsiteY4" fmla="*/ 72710 h 72710"/>
                <a:gd name="connsiteX5" fmla="*/ 160161 w 160161"/>
                <a:gd name="connsiteY5" fmla="*/ 5366 h 72710"/>
                <a:gd name="connsiteX6" fmla="*/ 160029 w 160161"/>
                <a:gd name="connsiteY6" fmla="*/ 0 h 72710"/>
                <a:gd name="connsiteX0" fmla="*/ 160029 w 160051"/>
                <a:gd name="connsiteY0" fmla="*/ 0 h 72710"/>
                <a:gd name="connsiteX1" fmla="*/ 10000 w 160051"/>
                <a:gd name="connsiteY1" fmla="*/ 62710 h 72710"/>
                <a:gd name="connsiteX2" fmla="*/ 28 w 160051"/>
                <a:gd name="connsiteY2" fmla="*/ 66996 h 72710"/>
                <a:gd name="connsiteX3" fmla="*/ 0 w 160051"/>
                <a:gd name="connsiteY3" fmla="*/ 66996 h 72710"/>
                <a:gd name="connsiteX4" fmla="*/ 0 w 160051"/>
                <a:gd name="connsiteY4" fmla="*/ 72710 h 72710"/>
                <a:gd name="connsiteX5" fmla="*/ 160051 w 160051"/>
                <a:gd name="connsiteY5" fmla="*/ 5366 h 72710"/>
                <a:gd name="connsiteX6" fmla="*/ 160029 w 160051"/>
                <a:gd name="connsiteY6" fmla="*/ 0 h 72710"/>
                <a:gd name="connsiteX0" fmla="*/ 160029 w 160051"/>
                <a:gd name="connsiteY0" fmla="*/ 0 h 72710"/>
                <a:gd name="connsiteX1" fmla="*/ 10000 w 160051"/>
                <a:gd name="connsiteY1" fmla="*/ 62710 h 72710"/>
                <a:gd name="connsiteX2" fmla="*/ 28 w 160051"/>
                <a:gd name="connsiteY2" fmla="*/ 66996 h 72710"/>
                <a:gd name="connsiteX3" fmla="*/ 0 w 160051"/>
                <a:gd name="connsiteY3" fmla="*/ 66996 h 72710"/>
                <a:gd name="connsiteX4" fmla="*/ 0 w 160051"/>
                <a:gd name="connsiteY4" fmla="*/ 72710 h 72710"/>
                <a:gd name="connsiteX5" fmla="*/ 160051 w 160051"/>
                <a:gd name="connsiteY5" fmla="*/ 5366 h 72710"/>
                <a:gd name="connsiteX6" fmla="*/ 160029 w 160051"/>
                <a:gd name="connsiteY6" fmla="*/ 0 h 72710"/>
                <a:gd name="connsiteX0" fmla="*/ 160029 w 160051"/>
                <a:gd name="connsiteY0" fmla="*/ 0 h 72710"/>
                <a:gd name="connsiteX1" fmla="*/ 10000 w 160051"/>
                <a:gd name="connsiteY1" fmla="*/ 62710 h 72710"/>
                <a:gd name="connsiteX2" fmla="*/ 28 w 160051"/>
                <a:gd name="connsiteY2" fmla="*/ 66996 h 72710"/>
                <a:gd name="connsiteX3" fmla="*/ 0 w 160051"/>
                <a:gd name="connsiteY3" fmla="*/ 66996 h 72710"/>
                <a:gd name="connsiteX4" fmla="*/ 0 w 160051"/>
                <a:gd name="connsiteY4" fmla="*/ 72710 h 72710"/>
                <a:gd name="connsiteX5" fmla="*/ 160051 w 160051"/>
                <a:gd name="connsiteY5" fmla="*/ 5366 h 72710"/>
                <a:gd name="connsiteX6" fmla="*/ 160029 w 160051"/>
                <a:gd name="connsiteY6" fmla="*/ 0 h 72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0051" h="72710">
                  <a:moveTo>
                    <a:pt x="160029" y="0"/>
                  </a:moveTo>
                  <a:lnTo>
                    <a:pt x="10000" y="62710"/>
                  </a:lnTo>
                  <a:lnTo>
                    <a:pt x="28" y="66996"/>
                  </a:lnTo>
                  <a:lnTo>
                    <a:pt x="0" y="66996"/>
                  </a:lnTo>
                  <a:lnTo>
                    <a:pt x="0" y="72710"/>
                  </a:lnTo>
                  <a:lnTo>
                    <a:pt x="160051" y="5366"/>
                  </a:lnTo>
                  <a:cubicBezTo>
                    <a:pt x="160007" y="5448"/>
                    <a:pt x="160000" y="1789"/>
                    <a:pt x="160029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26" name="Pfeil nach unten 9">
            <a:extLst>
              <a:ext uri="{FF2B5EF4-FFF2-40B4-BE49-F238E27FC236}">
                <a16:creationId xmlns:a16="http://schemas.microsoft.com/office/drawing/2014/main" id="{458646C3-A2CC-445B-CC42-4236749D0C13}"/>
              </a:ext>
            </a:extLst>
          </p:cNvPr>
          <p:cNvSpPr/>
          <p:nvPr/>
        </p:nvSpPr>
        <p:spPr bwMode="gray">
          <a:xfrm>
            <a:off x="8950996" y="4012052"/>
            <a:ext cx="853049" cy="680487"/>
          </a:xfrm>
          <a:prstGeom prst="downArrow">
            <a:avLst>
              <a:gd name="adj1" fmla="val 60797"/>
              <a:gd name="adj2" fmla="val 58917"/>
            </a:avLst>
          </a:prstGeom>
          <a:solidFill>
            <a:schemeClr val="accent2"/>
          </a:solidFill>
          <a:ln>
            <a:noFill/>
          </a:ln>
          <a:effectLst>
            <a:outerShdw blurRad="381000" sx="106000" sy="106000" algn="ctr" rotWithShape="0">
              <a:prstClr val="black">
                <a:alpha val="59000"/>
              </a:prstClr>
            </a:outerShdw>
          </a:effectLst>
          <a:scene3d>
            <a:camera prst="orthographicFront">
              <a:rot lat="889452" lon="16885378" rev="5607925"/>
            </a:camera>
            <a:lightRig rig="threePt" dir="t"/>
          </a:scene3d>
          <a:sp3d extrusionH="69850"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8CE14F5-626B-62E2-74D9-F07672A89385}"/>
              </a:ext>
            </a:extLst>
          </p:cNvPr>
          <p:cNvGrpSpPr/>
          <p:nvPr/>
        </p:nvGrpSpPr>
        <p:grpSpPr>
          <a:xfrm>
            <a:off x="8048758" y="4051928"/>
            <a:ext cx="937373" cy="552891"/>
            <a:chOff x="8048758" y="3759626"/>
            <a:chExt cx="937373" cy="552891"/>
          </a:xfrm>
        </p:grpSpPr>
        <p:sp>
          <p:nvSpPr>
            <p:cNvPr id="28" name="Freeform 14">
              <a:extLst>
                <a:ext uri="{FF2B5EF4-FFF2-40B4-BE49-F238E27FC236}">
                  <a16:creationId xmlns:a16="http://schemas.microsoft.com/office/drawing/2014/main" id="{1DB22984-F028-5B0A-A48F-56897B776464}"/>
                </a:ext>
              </a:extLst>
            </p:cNvPr>
            <p:cNvSpPr>
              <a:spLocks/>
            </p:cNvSpPr>
            <p:nvPr/>
          </p:nvSpPr>
          <p:spPr bwMode="gray">
            <a:xfrm>
              <a:off x="8048758" y="3787906"/>
              <a:ext cx="414006" cy="524611"/>
            </a:xfrm>
            <a:custGeom>
              <a:avLst/>
              <a:gdLst>
                <a:gd name="T0" fmla="*/ 848 w 848"/>
                <a:gd name="T1" fmla="*/ 656 h 1280"/>
                <a:gd name="T2" fmla="*/ 0 w 848"/>
                <a:gd name="T3" fmla="*/ 0 h 1280"/>
                <a:gd name="T4" fmla="*/ 0 w 848"/>
                <a:gd name="T5" fmla="*/ 0 h 1280"/>
                <a:gd name="T6" fmla="*/ 0 w 848"/>
                <a:gd name="T7" fmla="*/ 621 h 1280"/>
                <a:gd name="T8" fmla="*/ 0 w 848"/>
                <a:gd name="T9" fmla="*/ 621 h 1280"/>
                <a:gd name="T10" fmla="*/ 848 w 848"/>
                <a:gd name="T11" fmla="*/ 1280 h 1280"/>
                <a:gd name="T12" fmla="*/ 848 w 848"/>
                <a:gd name="T13" fmla="*/ 1280 h 1280"/>
                <a:gd name="T14" fmla="*/ 848 w 848"/>
                <a:gd name="T15" fmla="*/ 656 h 1280"/>
                <a:gd name="T16" fmla="*/ 848 w 848"/>
                <a:gd name="T17" fmla="*/ 656 h 1280"/>
                <a:gd name="T18" fmla="*/ 848 w 848"/>
                <a:gd name="T19" fmla="*/ 656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8" h="1280">
                  <a:moveTo>
                    <a:pt x="848" y="656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621"/>
                  </a:lnTo>
                  <a:lnTo>
                    <a:pt x="0" y="621"/>
                  </a:lnTo>
                  <a:lnTo>
                    <a:pt x="848" y="1280"/>
                  </a:lnTo>
                  <a:lnTo>
                    <a:pt x="848" y="1280"/>
                  </a:lnTo>
                  <a:lnTo>
                    <a:pt x="848" y="656"/>
                  </a:lnTo>
                  <a:lnTo>
                    <a:pt x="848" y="656"/>
                  </a:lnTo>
                  <a:lnTo>
                    <a:pt x="848" y="6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1DA79D5B-7CBC-734F-99A6-43932C2C57F2}"/>
                </a:ext>
              </a:extLst>
            </p:cNvPr>
            <p:cNvSpPr>
              <a:spLocks/>
            </p:cNvSpPr>
            <p:nvPr/>
          </p:nvSpPr>
          <p:spPr bwMode="gray">
            <a:xfrm>
              <a:off x="8462764" y="4029719"/>
              <a:ext cx="523367" cy="282798"/>
            </a:xfrm>
            <a:custGeom>
              <a:avLst/>
              <a:gdLst>
                <a:gd name="T0" fmla="*/ 0 w 1072"/>
                <a:gd name="T1" fmla="*/ 690 h 690"/>
                <a:gd name="T2" fmla="*/ 1072 w 1072"/>
                <a:gd name="T3" fmla="*/ 621 h 690"/>
                <a:gd name="T4" fmla="*/ 1072 w 1072"/>
                <a:gd name="T5" fmla="*/ 0 h 690"/>
                <a:gd name="T6" fmla="*/ 0 w 1072"/>
                <a:gd name="T7" fmla="*/ 66 h 690"/>
                <a:gd name="T8" fmla="*/ 0 w 1072"/>
                <a:gd name="T9" fmla="*/ 69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2" h="690">
                  <a:moveTo>
                    <a:pt x="0" y="690"/>
                  </a:moveTo>
                  <a:lnTo>
                    <a:pt x="1072" y="621"/>
                  </a:lnTo>
                  <a:lnTo>
                    <a:pt x="1072" y="0"/>
                  </a:lnTo>
                  <a:lnTo>
                    <a:pt x="0" y="66"/>
                  </a:lnTo>
                  <a:lnTo>
                    <a:pt x="0" y="6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1" name="Freeform 17">
              <a:extLst>
                <a:ext uri="{FF2B5EF4-FFF2-40B4-BE49-F238E27FC236}">
                  <a16:creationId xmlns:a16="http://schemas.microsoft.com/office/drawing/2014/main" id="{26CD7983-6DBA-A8D8-7683-CAE25F46A109}"/>
                </a:ext>
              </a:extLst>
            </p:cNvPr>
            <p:cNvSpPr>
              <a:spLocks/>
            </p:cNvSpPr>
            <p:nvPr/>
          </p:nvSpPr>
          <p:spPr bwMode="gray">
            <a:xfrm>
              <a:off x="8048758" y="3759626"/>
              <a:ext cx="937373" cy="297143"/>
            </a:xfrm>
            <a:custGeom>
              <a:avLst/>
              <a:gdLst>
                <a:gd name="T0" fmla="*/ 1070 w 1920"/>
                <a:gd name="T1" fmla="*/ 0 h 725"/>
                <a:gd name="T2" fmla="*/ 0 w 1920"/>
                <a:gd name="T3" fmla="*/ 69 h 725"/>
                <a:gd name="T4" fmla="*/ 848 w 1920"/>
                <a:gd name="T5" fmla="*/ 725 h 725"/>
                <a:gd name="T6" fmla="*/ 848 w 1920"/>
                <a:gd name="T7" fmla="*/ 725 h 725"/>
                <a:gd name="T8" fmla="*/ 848 w 1920"/>
                <a:gd name="T9" fmla="*/ 725 h 725"/>
                <a:gd name="T10" fmla="*/ 1920 w 1920"/>
                <a:gd name="T11" fmla="*/ 659 h 725"/>
                <a:gd name="T12" fmla="*/ 1920 w 1920"/>
                <a:gd name="T13" fmla="*/ 659 h 725"/>
                <a:gd name="T14" fmla="*/ 1070 w 1920"/>
                <a:gd name="T15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20" h="725">
                  <a:moveTo>
                    <a:pt x="1070" y="0"/>
                  </a:moveTo>
                  <a:lnTo>
                    <a:pt x="0" y="69"/>
                  </a:lnTo>
                  <a:lnTo>
                    <a:pt x="848" y="725"/>
                  </a:lnTo>
                  <a:lnTo>
                    <a:pt x="848" y="725"/>
                  </a:lnTo>
                  <a:lnTo>
                    <a:pt x="848" y="725"/>
                  </a:lnTo>
                  <a:lnTo>
                    <a:pt x="1920" y="659"/>
                  </a:lnTo>
                  <a:lnTo>
                    <a:pt x="1920" y="659"/>
                  </a:lnTo>
                  <a:lnTo>
                    <a:pt x="107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32" name="Pfeil nach unten 12">
            <a:extLst>
              <a:ext uri="{FF2B5EF4-FFF2-40B4-BE49-F238E27FC236}">
                <a16:creationId xmlns:a16="http://schemas.microsoft.com/office/drawing/2014/main" id="{D78CE7E9-40D8-2E69-F7A7-BD97B5C7FA2A}"/>
              </a:ext>
            </a:extLst>
          </p:cNvPr>
          <p:cNvSpPr/>
          <p:nvPr/>
        </p:nvSpPr>
        <p:spPr bwMode="gray">
          <a:xfrm>
            <a:off x="2186955" y="4374206"/>
            <a:ext cx="853049" cy="680487"/>
          </a:xfrm>
          <a:prstGeom prst="downArrow">
            <a:avLst>
              <a:gd name="adj1" fmla="val 60797"/>
              <a:gd name="adj2" fmla="val 58917"/>
            </a:avLst>
          </a:prstGeom>
          <a:solidFill>
            <a:schemeClr val="accent2"/>
          </a:solidFill>
          <a:ln>
            <a:noFill/>
          </a:ln>
          <a:effectLst>
            <a:outerShdw blurRad="381000" sx="106000" sy="106000" algn="ctr" rotWithShape="0">
              <a:prstClr val="black">
                <a:alpha val="59000"/>
              </a:prstClr>
            </a:outerShdw>
          </a:effectLst>
          <a:scene3d>
            <a:camera prst="orthographicFront">
              <a:rot lat="889452" lon="16885378" rev="5607925"/>
            </a:camera>
            <a:lightRig rig="threePt" dir="t"/>
          </a:scene3d>
          <a:sp3d extrusionH="69850" prstMaterial="plastic"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33" name="Pfeil nach unten 13">
            <a:extLst>
              <a:ext uri="{FF2B5EF4-FFF2-40B4-BE49-F238E27FC236}">
                <a16:creationId xmlns:a16="http://schemas.microsoft.com/office/drawing/2014/main" id="{66F215F1-3CEE-98C0-2CEC-C77826A02BC4}"/>
              </a:ext>
            </a:extLst>
          </p:cNvPr>
          <p:cNvSpPr/>
          <p:nvPr/>
        </p:nvSpPr>
        <p:spPr bwMode="gray">
          <a:xfrm>
            <a:off x="3820509" y="4285186"/>
            <a:ext cx="853049" cy="680487"/>
          </a:xfrm>
          <a:prstGeom prst="downArrow">
            <a:avLst>
              <a:gd name="adj1" fmla="val 60797"/>
              <a:gd name="adj2" fmla="val 58917"/>
            </a:avLst>
          </a:prstGeom>
          <a:solidFill>
            <a:schemeClr val="accent2"/>
          </a:solidFill>
          <a:ln>
            <a:noFill/>
          </a:ln>
          <a:effectLst>
            <a:outerShdw blurRad="381000" sx="106000" sy="106000" algn="ctr" rotWithShape="0">
              <a:prstClr val="black">
                <a:alpha val="59000"/>
              </a:prstClr>
            </a:outerShdw>
          </a:effectLst>
          <a:scene3d>
            <a:camera prst="orthographicFront">
              <a:rot lat="889452" lon="16885378" rev="5607925"/>
            </a:camera>
            <a:lightRig rig="threePt" dir="t"/>
          </a:scene3d>
          <a:sp3d extrusionH="69850" prstMaterial="plastic"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B471A2C-B5D7-358B-0985-28DED904C361}"/>
              </a:ext>
            </a:extLst>
          </p:cNvPr>
          <p:cNvGrpSpPr/>
          <p:nvPr/>
        </p:nvGrpSpPr>
        <p:grpSpPr>
          <a:xfrm>
            <a:off x="2839691" y="3893319"/>
            <a:ext cx="939262" cy="982473"/>
            <a:chOff x="2839691" y="3601017"/>
            <a:chExt cx="939262" cy="982473"/>
          </a:xfrm>
        </p:grpSpPr>
        <p:sp>
          <p:nvSpPr>
            <p:cNvPr id="35" name="Freeform 20">
              <a:extLst>
                <a:ext uri="{FF2B5EF4-FFF2-40B4-BE49-F238E27FC236}">
                  <a16:creationId xmlns:a16="http://schemas.microsoft.com/office/drawing/2014/main" id="{A794A41E-2218-DB07-3249-49F58DF104DE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248641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2 h 725"/>
                <a:gd name="T6" fmla="*/ 851 w 1921"/>
                <a:gd name="T7" fmla="*/ 725 h 725"/>
                <a:gd name="T8" fmla="*/ 1921 w 1921"/>
                <a:gd name="T9" fmla="*/ 656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2"/>
                  </a:lnTo>
                  <a:lnTo>
                    <a:pt x="851" y="725"/>
                  </a:lnTo>
                  <a:lnTo>
                    <a:pt x="1921" y="656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6" name="Freeform 24">
              <a:extLst>
                <a:ext uri="{FF2B5EF4-FFF2-40B4-BE49-F238E27FC236}">
                  <a16:creationId xmlns:a16="http://schemas.microsoft.com/office/drawing/2014/main" id="{67D7278C-DDDE-1A30-D3F2-B69F80993E1F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517504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9 h 161"/>
                <a:gd name="T6" fmla="*/ 0 w 1073"/>
                <a:gd name="T7" fmla="*/ 69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9"/>
                  </a:lnTo>
                  <a:lnTo>
                    <a:pt x="0" y="69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7" name="Freeform 25">
              <a:extLst>
                <a:ext uri="{FF2B5EF4-FFF2-40B4-BE49-F238E27FC236}">
                  <a16:creationId xmlns:a16="http://schemas.microsoft.com/office/drawing/2014/main" id="{473370EF-3AB7-CB09-9493-C4B67D492D3B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275691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8" name="Freeform 26">
              <a:extLst>
                <a:ext uri="{FF2B5EF4-FFF2-40B4-BE49-F238E27FC236}">
                  <a16:creationId xmlns:a16="http://schemas.microsoft.com/office/drawing/2014/main" id="{87C55C5E-FED7-CFE4-B7B4-EEE3884C7883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176097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8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8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85806EB8-BEE8-5986-184B-207BF07187D0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446189"/>
              <a:ext cx="523854" cy="65576"/>
            </a:xfrm>
            <a:custGeom>
              <a:avLst/>
              <a:gdLst>
                <a:gd name="T0" fmla="*/ 1073 w 1073"/>
                <a:gd name="T1" fmla="*/ 0 h 160"/>
                <a:gd name="T2" fmla="*/ 1073 w 1073"/>
                <a:gd name="T3" fmla="*/ 0 h 160"/>
                <a:gd name="T4" fmla="*/ 3 w 1073"/>
                <a:gd name="T5" fmla="*/ 66 h 160"/>
                <a:gd name="T6" fmla="*/ 0 w 1073"/>
                <a:gd name="T7" fmla="*/ 66 h 160"/>
                <a:gd name="T8" fmla="*/ 0 w 1073"/>
                <a:gd name="T9" fmla="*/ 160 h 160"/>
                <a:gd name="T10" fmla="*/ 1073 w 1073"/>
                <a:gd name="T11" fmla="*/ 94 h 160"/>
                <a:gd name="T12" fmla="*/ 1073 w 1073"/>
                <a:gd name="T13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0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0"/>
                  </a:lnTo>
                  <a:lnTo>
                    <a:pt x="1073" y="94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C1455C16-F18E-6D05-43FB-52B48096F385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203967"/>
              <a:ext cx="414006" cy="307799"/>
            </a:xfrm>
            <a:custGeom>
              <a:avLst/>
              <a:gdLst>
                <a:gd name="T0" fmla="*/ 848 w 848"/>
                <a:gd name="T1" fmla="*/ 657 h 751"/>
                <a:gd name="T2" fmla="*/ 848 w 848"/>
                <a:gd name="T3" fmla="*/ 657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2 h 751"/>
                <a:gd name="T10" fmla="*/ 848 w 848"/>
                <a:gd name="T11" fmla="*/ 751 h 751"/>
                <a:gd name="T12" fmla="*/ 848 w 848"/>
                <a:gd name="T13" fmla="*/ 657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7"/>
                  </a:moveTo>
                  <a:lnTo>
                    <a:pt x="848" y="65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2"/>
                  </a:lnTo>
                  <a:lnTo>
                    <a:pt x="848" y="751"/>
                  </a:lnTo>
                  <a:lnTo>
                    <a:pt x="848" y="65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id="{7D9D598A-A70C-630E-6057-3585DA797C18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104373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EE925A64-4FAC-FF28-6AF4-84715EB44F4E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374465"/>
              <a:ext cx="523854" cy="65576"/>
            </a:xfrm>
            <a:custGeom>
              <a:avLst/>
              <a:gdLst>
                <a:gd name="T0" fmla="*/ 1073 w 1073"/>
                <a:gd name="T1" fmla="*/ 0 h 160"/>
                <a:gd name="T2" fmla="*/ 1073 w 1073"/>
                <a:gd name="T3" fmla="*/ 0 h 160"/>
                <a:gd name="T4" fmla="*/ 3 w 1073"/>
                <a:gd name="T5" fmla="*/ 66 h 160"/>
                <a:gd name="T6" fmla="*/ 0 w 1073"/>
                <a:gd name="T7" fmla="*/ 66 h 160"/>
                <a:gd name="T8" fmla="*/ 0 w 1073"/>
                <a:gd name="T9" fmla="*/ 160 h 160"/>
                <a:gd name="T10" fmla="*/ 1073 w 1073"/>
                <a:gd name="T11" fmla="*/ 92 h 160"/>
                <a:gd name="T12" fmla="*/ 1073 w 1073"/>
                <a:gd name="T13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0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0"/>
                  </a:lnTo>
                  <a:lnTo>
                    <a:pt x="1073" y="92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64D392A0-81FA-65DF-FBF2-0A7D2E6DAEC2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131423"/>
              <a:ext cx="414006" cy="308619"/>
            </a:xfrm>
            <a:custGeom>
              <a:avLst/>
              <a:gdLst>
                <a:gd name="T0" fmla="*/ 848 w 848"/>
                <a:gd name="T1" fmla="*/ 659 h 753"/>
                <a:gd name="T2" fmla="*/ 848 w 848"/>
                <a:gd name="T3" fmla="*/ 659 h 753"/>
                <a:gd name="T4" fmla="*/ 0 w 848"/>
                <a:gd name="T5" fmla="*/ 0 h 753"/>
                <a:gd name="T6" fmla="*/ 0 w 848"/>
                <a:gd name="T7" fmla="*/ 2 h 753"/>
                <a:gd name="T8" fmla="*/ 0 w 848"/>
                <a:gd name="T9" fmla="*/ 94 h 753"/>
                <a:gd name="T10" fmla="*/ 848 w 848"/>
                <a:gd name="T11" fmla="*/ 753 h 753"/>
                <a:gd name="T12" fmla="*/ 848 w 848"/>
                <a:gd name="T13" fmla="*/ 659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3">
                  <a:moveTo>
                    <a:pt x="848" y="659"/>
                  </a:moveTo>
                  <a:lnTo>
                    <a:pt x="848" y="659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94"/>
                  </a:lnTo>
                  <a:lnTo>
                    <a:pt x="848" y="753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5B43D5EE-038E-F2E1-DDD1-D0A99232A6FC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032649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3 h 725"/>
                <a:gd name="T6" fmla="*/ 851 w 1921"/>
                <a:gd name="T7" fmla="*/ 725 h 725"/>
                <a:gd name="T8" fmla="*/ 1921 w 1921"/>
                <a:gd name="T9" fmla="*/ 657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3"/>
                  </a:lnTo>
                  <a:lnTo>
                    <a:pt x="851" y="725"/>
                  </a:lnTo>
                  <a:lnTo>
                    <a:pt x="1921" y="657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CCFD89EC-7E24-B869-CC58-F9463A9082C6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301922"/>
              <a:ext cx="523854" cy="65576"/>
            </a:xfrm>
            <a:custGeom>
              <a:avLst/>
              <a:gdLst>
                <a:gd name="T0" fmla="*/ 1073 w 1073"/>
                <a:gd name="T1" fmla="*/ 0 h 160"/>
                <a:gd name="T2" fmla="*/ 1073 w 1073"/>
                <a:gd name="T3" fmla="*/ 0 h 160"/>
                <a:gd name="T4" fmla="*/ 3 w 1073"/>
                <a:gd name="T5" fmla="*/ 68 h 160"/>
                <a:gd name="T6" fmla="*/ 0 w 1073"/>
                <a:gd name="T7" fmla="*/ 68 h 160"/>
                <a:gd name="T8" fmla="*/ 0 w 1073"/>
                <a:gd name="T9" fmla="*/ 160 h 160"/>
                <a:gd name="T10" fmla="*/ 1073 w 1073"/>
                <a:gd name="T11" fmla="*/ 94 h 160"/>
                <a:gd name="T12" fmla="*/ 1073 w 1073"/>
                <a:gd name="T13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0">
                  <a:moveTo>
                    <a:pt x="1073" y="0"/>
                  </a:moveTo>
                  <a:lnTo>
                    <a:pt x="1073" y="0"/>
                  </a:lnTo>
                  <a:lnTo>
                    <a:pt x="3" y="68"/>
                  </a:lnTo>
                  <a:lnTo>
                    <a:pt x="0" y="68"/>
                  </a:lnTo>
                  <a:lnTo>
                    <a:pt x="0" y="160"/>
                  </a:lnTo>
                  <a:lnTo>
                    <a:pt x="1073" y="94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6" name="Freeform 43">
              <a:extLst>
                <a:ext uri="{FF2B5EF4-FFF2-40B4-BE49-F238E27FC236}">
                  <a16:creationId xmlns:a16="http://schemas.microsoft.com/office/drawing/2014/main" id="{9980AB51-BD5B-51F5-B794-B1DF545E9231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4059699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7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5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5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7" name="Freeform 44">
              <a:extLst>
                <a:ext uri="{FF2B5EF4-FFF2-40B4-BE49-F238E27FC236}">
                  <a16:creationId xmlns:a16="http://schemas.microsoft.com/office/drawing/2014/main" id="{A258DD31-1DE1-DD81-FF49-E10497A0B8AC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960105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8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8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8" name="Freeform 48">
              <a:extLst>
                <a:ext uri="{FF2B5EF4-FFF2-40B4-BE49-F238E27FC236}">
                  <a16:creationId xmlns:a16="http://schemas.microsoft.com/office/drawing/2014/main" id="{2AD2D91A-364C-6375-523A-259A73253772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230198"/>
              <a:ext cx="523854" cy="65576"/>
            </a:xfrm>
            <a:custGeom>
              <a:avLst/>
              <a:gdLst>
                <a:gd name="T0" fmla="*/ 1073 w 1073"/>
                <a:gd name="T1" fmla="*/ 0 h 160"/>
                <a:gd name="T2" fmla="*/ 1073 w 1073"/>
                <a:gd name="T3" fmla="*/ 0 h 160"/>
                <a:gd name="T4" fmla="*/ 3 w 1073"/>
                <a:gd name="T5" fmla="*/ 66 h 160"/>
                <a:gd name="T6" fmla="*/ 0 w 1073"/>
                <a:gd name="T7" fmla="*/ 66 h 160"/>
                <a:gd name="T8" fmla="*/ 0 w 1073"/>
                <a:gd name="T9" fmla="*/ 160 h 160"/>
                <a:gd name="T10" fmla="*/ 1073 w 1073"/>
                <a:gd name="T11" fmla="*/ 94 h 160"/>
                <a:gd name="T12" fmla="*/ 1073 w 1073"/>
                <a:gd name="T13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0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0"/>
                  </a:lnTo>
                  <a:lnTo>
                    <a:pt x="1073" y="94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9" name="Freeform 49">
              <a:extLst>
                <a:ext uri="{FF2B5EF4-FFF2-40B4-BE49-F238E27FC236}">
                  <a16:creationId xmlns:a16="http://schemas.microsoft.com/office/drawing/2014/main" id="{7225EC51-5C05-CCEC-2353-1B842BBD9BFC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987975"/>
              <a:ext cx="414006" cy="307799"/>
            </a:xfrm>
            <a:custGeom>
              <a:avLst/>
              <a:gdLst>
                <a:gd name="T0" fmla="*/ 848 w 848"/>
                <a:gd name="T1" fmla="*/ 657 h 751"/>
                <a:gd name="T2" fmla="*/ 848 w 848"/>
                <a:gd name="T3" fmla="*/ 657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3 h 751"/>
                <a:gd name="T10" fmla="*/ 848 w 848"/>
                <a:gd name="T11" fmla="*/ 751 h 751"/>
                <a:gd name="T12" fmla="*/ 848 w 848"/>
                <a:gd name="T13" fmla="*/ 657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7"/>
                  </a:moveTo>
                  <a:lnTo>
                    <a:pt x="848" y="65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3"/>
                  </a:lnTo>
                  <a:lnTo>
                    <a:pt x="848" y="751"/>
                  </a:lnTo>
                  <a:lnTo>
                    <a:pt x="848" y="65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00F275BC-445E-4545-5256-E0CBD863ED40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888381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1" name="Freeform 54">
              <a:extLst>
                <a:ext uri="{FF2B5EF4-FFF2-40B4-BE49-F238E27FC236}">
                  <a16:creationId xmlns:a16="http://schemas.microsoft.com/office/drawing/2014/main" id="{0624D31A-2FEB-BF06-B418-ED0D731D40DB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158474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6 h 161"/>
                <a:gd name="T6" fmla="*/ 0 w 1073"/>
                <a:gd name="T7" fmla="*/ 66 h 161"/>
                <a:gd name="T8" fmla="*/ 0 w 1073"/>
                <a:gd name="T9" fmla="*/ 161 h 161"/>
                <a:gd name="T10" fmla="*/ 1073 w 1073"/>
                <a:gd name="T11" fmla="*/ 92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1"/>
                  </a:lnTo>
                  <a:lnTo>
                    <a:pt x="1073" y="92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2" name="Freeform 55">
              <a:extLst>
                <a:ext uri="{FF2B5EF4-FFF2-40B4-BE49-F238E27FC236}">
                  <a16:creationId xmlns:a16="http://schemas.microsoft.com/office/drawing/2014/main" id="{B82A8FA2-E29C-A2E4-623D-4D869DC69C90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915431"/>
              <a:ext cx="414006" cy="309028"/>
            </a:xfrm>
            <a:custGeom>
              <a:avLst/>
              <a:gdLst>
                <a:gd name="T0" fmla="*/ 848 w 848"/>
                <a:gd name="T1" fmla="*/ 659 h 754"/>
                <a:gd name="T2" fmla="*/ 848 w 848"/>
                <a:gd name="T3" fmla="*/ 659 h 754"/>
                <a:gd name="T4" fmla="*/ 0 w 848"/>
                <a:gd name="T5" fmla="*/ 0 h 754"/>
                <a:gd name="T6" fmla="*/ 0 w 848"/>
                <a:gd name="T7" fmla="*/ 3 h 754"/>
                <a:gd name="T8" fmla="*/ 0 w 848"/>
                <a:gd name="T9" fmla="*/ 95 h 754"/>
                <a:gd name="T10" fmla="*/ 848 w 848"/>
                <a:gd name="T11" fmla="*/ 754 h 754"/>
                <a:gd name="T12" fmla="*/ 848 w 848"/>
                <a:gd name="T13" fmla="*/ 659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4">
                  <a:moveTo>
                    <a:pt x="848" y="659"/>
                  </a:moveTo>
                  <a:lnTo>
                    <a:pt x="848" y="659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95"/>
                  </a:lnTo>
                  <a:lnTo>
                    <a:pt x="848" y="754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3" name="Freeform 56">
              <a:extLst>
                <a:ext uri="{FF2B5EF4-FFF2-40B4-BE49-F238E27FC236}">
                  <a16:creationId xmlns:a16="http://schemas.microsoft.com/office/drawing/2014/main" id="{4F8533EF-D5AD-75FD-3369-F8138990B3A8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816657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7 h 725"/>
                <a:gd name="T4" fmla="*/ 848 w 1921"/>
                <a:gd name="T5" fmla="*/ 723 h 725"/>
                <a:gd name="T6" fmla="*/ 851 w 1921"/>
                <a:gd name="T7" fmla="*/ 725 h 725"/>
                <a:gd name="T8" fmla="*/ 1921 w 1921"/>
                <a:gd name="T9" fmla="*/ 657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7"/>
                  </a:lnTo>
                  <a:lnTo>
                    <a:pt x="848" y="723"/>
                  </a:lnTo>
                  <a:lnTo>
                    <a:pt x="851" y="725"/>
                  </a:lnTo>
                  <a:lnTo>
                    <a:pt x="1921" y="657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4" name="Freeform 60">
              <a:extLst>
                <a:ext uri="{FF2B5EF4-FFF2-40B4-BE49-F238E27FC236}">
                  <a16:creationId xmlns:a16="http://schemas.microsoft.com/office/drawing/2014/main" id="{9757D247-3317-5D3A-521F-FCC96EF93F86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085930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8 h 161"/>
                <a:gd name="T6" fmla="*/ 0 w 1073"/>
                <a:gd name="T7" fmla="*/ 68 h 161"/>
                <a:gd name="T8" fmla="*/ 0 w 1073"/>
                <a:gd name="T9" fmla="*/ 161 h 161"/>
                <a:gd name="T10" fmla="*/ 1073 w 1073"/>
                <a:gd name="T11" fmla="*/ 94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8"/>
                  </a:lnTo>
                  <a:lnTo>
                    <a:pt x="0" y="68"/>
                  </a:lnTo>
                  <a:lnTo>
                    <a:pt x="0" y="161"/>
                  </a:lnTo>
                  <a:lnTo>
                    <a:pt x="1073" y="94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5" name="Freeform 61">
              <a:extLst>
                <a:ext uri="{FF2B5EF4-FFF2-40B4-BE49-F238E27FC236}">
                  <a16:creationId xmlns:a16="http://schemas.microsoft.com/office/drawing/2014/main" id="{D642032D-B1BB-54E0-B0C4-47797F94FEA6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844118"/>
              <a:ext cx="414006" cy="307799"/>
            </a:xfrm>
            <a:custGeom>
              <a:avLst/>
              <a:gdLst>
                <a:gd name="T0" fmla="*/ 848 w 848"/>
                <a:gd name="T1" fmla="*/ 658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8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8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6" name="Freeform 62">
              <a:extLst>
                <a:ext uri="{FF2B5EF4-FFF2-40B4-BE49-F238E27FC236}">
                  <a16:creationId xmlns:a16="http://schemas.microsoft.com/office/drawing/2014/main" id="{384142C3-67D4-9C3F-E564-1F406E5BE26E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744113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9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9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7" name="Freeform 66">
              <a:extLst>
                <a:ext uri="{FF2B5EF4-FFF2-40B4-BE49-F238E27FC236}">
                  <a16:creationId xmlns:a16="http://schemas.microsoft.com/office/drawing/2014/main" id="{56D542AF-B634-B0B4-33C2-92DED6784C64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4014206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6 h 161"/>
                <a:gd name="T6" fmla="*/ 0 w 1073"/>
                <a:gd name="T7" fmla="*/ 66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8" name="Freeform 67">
              <a:extLst>
                <a:ext uri="{FF2B5EF4-FFF2-40B4-BE49-F238E27FC236}">
                  <a16:creationId xmlns:a16="http://schemas.microsoft.com/office/drawing/2014/main" id="{6C106CB5-B5D8-5889-6475-2E9BAAA18119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772393"/>
              <a:ext cx="414006" cy="307799"/>
            </a:xfrm>
            <a:custGeom>
              <a:avLst/>
              <a:gdLst>
                <a:gd name="T0" fmla="*/ 848 w 848"/>
                <a:gd name="T1" fmla="*/ 656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2 h 751"/>
                <a:gd name="T10" fmla="*/ 848 w 848"/>
                <a:gd name="T11" fmla="*/ 751 h 751"/>
                <a:gd name="T12" fmla="*/ 848 w 848"/>
                <a:gd name="T13" fmla="*/ 656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6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2"/>
                  </a:lnTo>
                  <a:lnTo>
                    <a:pt x="848" y="751"/>
                  </a:lnTo>
                  <a:lnTo>
                    <a:pt x="848" y="6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9" name="Freeform 68">
              <a:extLst>
                <a:ext uri="{FF2B5EF4-FFF2-40B4-BE49-F238E27FC236}">
                  <a16:creationId xmlns:a16="http://schemas.microsoft.com/office/drawing/2014/main" id="{BFC21C35-16B5-2D50-C93F-E5F167CDFB21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672800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8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8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0" name="Freeform 72">
              <a:extLst>
                <a:ext uri="{FF2B5EF4-FFF2-40B4-BE49-F238E27FC236}">
                  <a16:creationId xmlns:a16="http://schemas.microsoft.com/office/drawing/2014/main" id="{83192CF7-E820-3CF6-CEBA-4B68269974BE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3942482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7 h 161"/>
                <a:gd name="T6" fmla="*/ 0 w 1073"/>
                <a:gd name="T7" fmla="*/ 67 h 161"/>
                <a:gd name="T8" fmla="*/ 0 w 1073"/>
                <a:gd name="T9" fmla="*/ 161 h 161"/>
                <a:gd name="T10" fmla="*/ 1073 w 1073"/>
                <a:gd name="T11" fmla="*/ 93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7"/>
                  </a:lnTo>
                  <a:lnTo>
                    <a:pt x="0" y="67"/>
                  </a:lnTo>
                  <a:lnTo>
                    <a:pt x="0" y="161"/>
                  </a:lnTo>
                  <a:lnTo>
                    <a:pt x="1073" y="93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1" name="Freeform 73">
              <a:extLst>
                <a:ext uri="{FF2B5EF4-FFF2-40B4-BE49-F238E27FC236}">
                  <a16:creationId xmlns:a16="http://schemas.microsoft.com/office/drawing/2014/main" id="{B34D04D2-91A1-CFA7-C3B7-0B1330E7DD1D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699849"/>
              <a:ext cx="414006" cy="308619"/>
            </a:xfrm>
            <a:custGeom>
              <a:avLst/>
              <a:gdLst>
                <a:gd name="T0" fmla="*/ 848 w 848"/>
                <a:gd name="T1" fmla="*/ 659 h 753"/>
                <a:gd name="T2" fmla="*/ 848 w 848"/>
                <a:gd name="T3" fmla="*/ 659 h 753"/>
                <a:gd name="T4" fmla="*/ 0 w 848"/>
                <a:gd name="T5" fmla="*/ 0 h 753"/>
                <a:gd name="T6" fmla="*/ 0 w 848"/>
                <a:gd name="T7" fmla="*/ 2 h 753"/>
                <a:gd name="T8" fmla="*/ 0 w 848"/>
                <a:gd name="T9" fmla="*/ 94 h 753"/>
                <a:gd name="T10" fmla="*/ 848 w 848"/>
                <a:gd name="T11" fmla="*/ 753 h 753"/>
                <a:gd name="T12" fmla="*/ 848 w 848"/>
                <a:gd name="T13" fmla="*/ 659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3">
                  <a:moveTo>
                    <a:pt x="848" y="659"/>
                  </a:moveTo>
                  <a:lnTo>
                    <a:pt x="848" y="659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94"/>
                  </a:lnTo>
                  <a:lnTo>
                    <a:pt x="848" y="753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2" name="Freeform 78">
              <a:extLst>
                <a:ext uri="{FF2B5EF4-FFF2-40B4-BE49-F238E27FC236}">
                  <a16:creationId xmlns:a16="http://schemas.microsoft.com/office/drawing/2014/main" id="{4067F6BC-9F2A-8422-66F5-0F104E835ECD}"/>
                </a:ext>
              </a:extLst>
            </p:cNvPr>
            <p:cNvSpPr>
              <a:spLocks/>
            </p:cNvSpPr>
            <p:nvPr/>
          </p:nvSpPr>
          <p:spPr bwMode="gray">
            <a:xfrm>
              <a:off x="3255099" y="3868708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9 h 161"/>
                <a:gd name="T6" fmla="*/ 0 w 1073"/>
                <a:gd name="T7" fmla="*/ 69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9"/>
                  </a:lnTo>
                  <a:lnTo>
                    <a:pt x="0" y="69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3" name="Freeform 79">
              <a:extLst>
                <a:ext uri="{FF2B5EF4-FFF2-40B4-BE49-F238E27FC236}">
                  <a16:creationId xmlns:a16="http://schemas.microsoft.com/office/drawing/2014/main" id="{328C41B1-9B74-2212-9B9C-A4D2BCA8B6FA}"/>
                </a:ext>
              </a:extLst>
            </p:cNvPr>
            <p:cNvSpPr>
              <a:spLocks/>
            </p:cNvSpPr>
            <p:nvPr/>
          </p:nvSpPr>
          <p:spPr bwMode="gray">
            <a:xfrm>
              <a:off x="2841093" y="3628125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4" name="Freeform 74">
              <a:extLst>
                <a:ext uri="{FF2B5EF4-FFF2-40B4-BE49-F238E27FC236}">
                  <a16:creationId xmlns:a16="http://schemas.microsoft.com/office/drawing/2014/main" id="{AEEDA1E1-76F1-93A2-78D3-82DE0C6D810C}"/>
                </a:ext>
              </a:extLst>
            </p:cNvPr>
            <p:cNvSpPr>
              <a:spLocks/>
            </p:cNvSpPr>
            <p:nvPr/>
          </p:nvSpPr>
          <p:spPr bwMode="gray">
            <a:xfrm>
              <a:off x="2839691" y="3601017"/>
              <a:ext cx="937860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2 h 725"/>
                <a:gd name="T6" fmla="*/ 851 w 1921"/>
                <a:gd name="T7" fmla="*/ 725 h 725"/>
                <a:gd name="T8" fmla="*/ 1921 w 1921"/>
                <a:gd name="T9" fmla="*/ 656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2"/>
                  </a:lnTo>
                  <a:lnTo>
                    <a:pt x="851" y="725"/>
                  </a:lnTo>
                  <a:lnTo>
                    <a:pt x="1921" y="656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57242567-84E2-25C8-01A3-D84F2D87B69B}"/>
              </a:ext>
            </a:extLst>
          </p:cNvPr>
          <p:cNvGrpSpPr/>
          <p:nvPr/>
        </p:nvGrpSpPr>
        <p:grpSpPr>
          <a:xfrm>
            <a:off x="5351857" y="2917062"/>
            <a:ext cx="3296659" cy="1736439"/>
            <a:chOff x="5351857" y="2624760"/>
            <a:chExt cx="3296659" cy="1736439"/>
          </a:xfrm>
        </p:grpSpPr>
        <p:sp>
          <p:nvSpPr>
            <p:cNvPr id="66" name="Pfeil nach unten 47">
              <a:extLst>
                <a:ext uri="{FF2B5EF4-FFF2-40B4-BE49-F238E27FC236}">
                  <a16:creationId xmlns:a16="http://schemas.microsoft.com/office/drawing/2014/main" id="{341596D7-CBB6-2DD3-047C-60D1A8A58D0E}"/>
                </a:ext>
              </a:extLst>
            </p:cNvPr>
            <p:cNvSpPr/>
            <p:nvPr/>
          </p:nvSpPr>
          <p:spPr bwMode="gray">
            <a:xfrm>
              <a:off x="5390528" y="3094778"/>
              <a:ext cx="781500" cy="381618"/>
            </a:xfrm>
            <a:prstGeom prst="downArrow">
              <a:avLst>
                <a:gd name="adj1" fmla="val 52532"/>
                <a:gd name="adj2" fmla="val 20188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scene3d>
              <a:camera prst="isometricLeftDown">
                <a:rot lat="298977" lon="3360844" rev="19856573"/>
              </a:camera>
              <a:lightRig rig="harsh" dir="t">
                <a:rot lat="0" lon="0" rev="7800000"/>
              </a:lightRig>
            </a:scene3d>
            <a:sp3d extrusionH="127000" prstMaterial="plastic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7" name="Pfeil nach unten 48">
              <a:extLst>
                <a:ext uri="{FF2B5EF4-FFF2-40B4-BE49-F238E27FC236}">
                  <a16:creationId xmlns:a16="http://schemas.microsoft.com/office/drawing/2014/main" id="{9ABE12DF-B2EC-19D5-61F2-787404C39AEB}"/>
                </a:ext>
              </a:extLst>
            </p:cNvPr>
            <p:cNvSpPr/>
            <p:nvPr/>
          </p:nvSpPr>
          <p:spPr bwMode="gray">
            <a:xfrm>
              <a:off x="8026654" y="3086852"/>
              <a:ext cx="540320" cy="263846"/>
            </a:xfrm>
            <a:prstGeom prst="downArrow">
              <a:avLst>
                <a:gd name="adj1" fmla="val 52532"/>
                <a:gd name="adj2" fmla="val 20188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scene3d>
              <a:camera prst="isometricLeftDown">
                <a:rot lat="300000" lon="2544669" rev="19828827"/>
              </a:camera>
              <a:lightRig rig="harsh" dir="t">
                <a:rot lat="0" lon="0" rev="7800000"/>
              </a:lightRig>
            </a:scene3d>
            <a:sp3d extrusionH="76200" prstMaterial="plastic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80E44BBA-5604-6DFB-5321-98C3C645E3E9}"/>
                </a:ext>
              </a:extLst>
            </p:cNvPr>
            <p:cNvGrpSpPr/>
            <p:nvPr/>
          </p:nvGrpSpPr>
          <p:grpSpPr>
            <a:xfrm>
              <a:off x="5351857" y="2624760"/>
              <a:ext cx="3296659" cy="1736439"/>
              <a:chOff x="5351857" y="2624760"/>
              <a:chExt cx="3296659" cy="1736439"/>
            </a:xfrm>
          </p:grpSpPr>
          <p:sp>
            <p:nvSpPr>
              <p:cNvPr id="69" name="Freeform 7">
                <a:extLst>
                  <a:ext uri="{FF2B5EF4-FFF2-40B4-BE49-F238E27FC236}">
                    <a16:creationId xmlns:a16="http://schemas.microsoft.com/office/drawing/2014/main" id="{E08528BF-ECE2-F17F-CB3F-2D069583149A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5351857" y="2624760"/>
                <a:ext cx="3296659" cy="1736439"/>
              </a:xfrm>
              <a:custGeom>
                <a:avLst/>
                <a:gdLst/>
                <a:ahLst/>
                <a:cxnLst/>
                <a:rect l="l" t="t" r="r" b="b"/>
                <a:pathLst>
                  <a:path w="3869132" h="2218817">
                    <a:moveTo>
                      <a:pt x="3238422" y="0"/>
                    </a:moveTo>
                    <a:cubicBezTo>
                      <a:pt x="3399803" y="0"/>
                      <a:pt x="3561184" y="61701"/>
                      <a:pt x="3684577" y="185104"/>
                    </a:cubicBezTo>
                    <a:cubicBezTo>
                      <a:pt x="3862392" y="362933"/>
                      <a:pt x="3911965" y="621592"/>
                      <a:pt x="3832217" y="843609"/>
                    </a:cubicBezTo>
                    <a:cubicBezTo>
                      <a:pt x="3832206" y="843605"/>
                      <a:pt x="3831432" y="843338"/>
                      <a:pt x="3776179" y="824209"/>
                    </a:cubicBezTo>
                    <a:cubicBezTo>
                      <a:pt x="3848382" y="622670"/>
                      <a:pt x="3803120" y="388799"/>
                      <a:pt x="3642547" y="227136"/>
                    </a:cubicBezTo>
                    <a:cubicBezTo>
                      <a:pt x="3419470" y="4042"/>
                      <a:pt x="3057374" y="4042"/>
                      <a:pt x="2834296" y="227136"/>
                    </a:cubicBezTo>
                    <a:cubicBezTo>
                      <a:pt x="2689888" y="372632"/>
                      <a:pt x="2639238" y="575249"/>
                      <a:pt x="2682345" y="761700"/>
                    </a:cubicBezTo>
                    <a:cubicBezTo>
                      <a:pt x="2692044" y="787566"/>
                      <a:pt x="2700665" y="815587"/>
                      <a:pt x="2708209" y="842531"/>
                    </a:cubicBezTo>
                    <a:cubicBezTo>
                      <a:pt x="2723296" y="899652"/>
                      <a:pt x="2734073" y="957850"/>
                      <a:pt x="2740539" y="1018204"/>
                    </a:cubicBezTo>
                    <a:cubicBezTo>
                      <a:pt x="2743772" y="1054848"/>
                      <a:pt x="2745927" y="1091491"/>
                      <a:pt x="2745927" y="1128135"/>
                    </a:cubicBezTo>
                    <a:cubicBezTo>
                      <a:pt x="2745927" y="1564623"/>
                      <a:pt x="2489442" y="1941836"/>
                      <a:pt x="2119802" y="2115353"/>
                    </a:cubicBezTo>
                    <a:lnTo>
                      <a:pt x="3701581" y="2115353"/>
                    </a:lnTo>
                    <a:lnTo>
                      <a:pt x="3701581" y="2218817"/>
                    </a:lnTo>
                    <a:cubicBezTo>
                      <a:pt x="3231759" y="2218817"/>
                      <a:pt x="2574580" y="2218817"/>
                      <a:pt x="1655326" y="2218817"/>
                    </a:cubicBezTo>
                    <a:cubicBezTo>
                      <a:pt x="1655308" y="2218817"/>
                      <a:pt x="1649832" y="2218817"/>
                      <a:pt x="0" y="2218817"/>
                    </a:cubicBezTo>
                    <a:lnTo>
                      <a:pt x="0" y="2115353"/>
                    </a:lnTo>
                    <a:cubicBezTo>
                      <a:pt x="324990" y="2115353"/>
                      <a:pt x="717293" y="2115353"/>
                      <a:pt x="1190851" y="2115353"/>
                    </a:cubicBezTo>
                    <a:cubicBezTo>
                      <a:pt x="1190861" y="2115353"/>
                      <a:pt x="1193030" y="2115353"/>
                      <a:pt x="1655326" y="2115353"/>
                    </a:cubicBezTo>
                    <a:cubicBezTo>
                      <a:pt x="2200627" y="2115353"/>
                      <a:pt x="2642471" y="1673476"/>
                      <a:pt x="2642471" y="1128135"/>
                    </a:cubicBezTo>
                    <a:cubicBezTo>
                      <a:pt x="2642471" y="583871"/>
                      <a:pt x="2200627" y="140916"/>
                      <a:pt x="1655326" y="140916"/>
                    </a:cubicBezTo>
                    <a:cubicBezTo>
                      <a:pt x="1260899" y="140916"/>
                      <a:pt x="920356" y="372632"/>
                      <a:pt x="763016" y="706735"/>
                    </a:cubicBezTo>
                    <a:cubicBezTo>
                      <a:pt x="763005" y="706730"/>
                      <a:pt x="761999" y="706256"/>
                      <a:pt x="669259" y="662547"/>
                    </a:cubicBezTo>
                    <a:cubicBezTo>
                      <a:pt x="843842" y="292879"/>
                      <a:pt x="1219948" y="37452"/>
                      <a:pt x="1655326" y="37452"/>
                    </a:cubicBezTo>
                    <a:cubicBezTo>
                      <a:pt x="2064840" y="37452"/>
                      <a:pt x="2422626" y="263780"/>
                      <a:pt x="2609063" y="598960"/>
                    </a:cubicBezTo>
                    <a:cubicBezTo>
                      <a:pt x="2616607" y="448075"/>
                      <a:pt x="2678034" y="300423"/>
                      <a:pt x="2792267" y="185104"/>
                    </a:cubicBezTo>
                    <a:cubicBezTo>
                      <a:pt x="2915660" y="61701"/>
                      <a:pt x="3077041" y="0"/>
                      <a:pt x="32384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scene3d>
                <a:camera prst="orthographicFront">
                  <a:rot lat="826787" lon="20394642" rev="21490176"/>
                </a:camera>
                <a:lightRig rig="threePt" dir="t"/>
              </a:scene3d>
              <a:sp3d extrusionH="762000" prstMaterial="matte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70" name="Freihandform 50">
                <a:extLst>
                  <a:ext uri="{FF2B5EF4-FFF2-40B4-BE49-F238E27FC236}">
                    <a16:creationId xmlns:a16="http://schemas.microsoft.com/office/drawing/2014/main" id="{2DEA8266-32ED-1545-28D6-58A029E03CF9}"/>
                  </a:ext>
                </a:extLst>
              </p:cNvPr>
              <p:cNvSpPr/>
              <p:nvPr/>
            </p:nvSpPr>
            <p:spPr bwMode="gray">
              <a:xfrm>
                <a:off x="8206922" y="2755694"/>
                <a:ext cx="343992" cy="576959"/>
              </a:xfrm>
              <a:custGeom>
                <a:avLst/>
                <a:gdLst>
                  <a:gd name="connsiteX0" fmla="*/ 0 w 407194"/>
                  <a:gd name="connsiteY0" fmla="*/ 285750 h 728662"/>
                  <a:gd name="connsiteX1" fmla="*/ 28575 w 407194"/>
                  <a:gd name="connsiteY1" fmla="*/ 728662 h 728662"/>
                  <a:gd name="connsiteX2" fmla="*/ 407194 w 407194"/>
                  <a:gd name="connsiteY2" fmla="*/ 561975 h 728662"/>
                  <a:gd name="connsiteX3" fmla="*/ 340519 w 407194"/>
                  <a:gd name="connsiteY3" fmla="*/ 521493 h 728662"/>
                  <a:gd name="connsiteX4" fmla="*/ 361950 w 407194"/>
                  <a:gd name="connsiteY4" fmla="*/ 450056 h 728662"/>
                  <a:gd name="connsiteX5" fmla="*/ 371475 w 407194"/>
                  <a:gd name="connsiteY5" fmla="*/ 373856 h 728662"/>
                  <a:gd name="connsiteX6" fmla="*/ 376238 w 407194"/>
                  <a:gd name="connsiteY6" fmla="*/ 292893 h 728662"/>
                  <a:gd name="connsiteX7" fmla="*/ 366713 w 407194"/>
                  <a:gd name="connsiteY7" fmla="*/ 211931 h 728662"/>
                  <a:gd name="connsiteX8" fmla="*/ 350044 w 407194"/>
                  <a:gd name="connsiteY8" fmla="*/ 142875 h 728662"/>
                  <a:gd name="connsiteX9" fmla="*/ 102394 w 407194"/>
                  <a:gd name="connsiteY9" fmla="*/ 0 h 728662"/>
                  <a:gd name="connsiteX10" fmla="*/ 114300 w 407194"/>
                  <a:gd name="connsiteY10" fmla="*/ 61912 h 728662"/>
                  <a:gd name="connsiteX11" fmla="*/ 121444 w 407194"/>
                  <a:gd name="connsiteY11" fmla="*/ 128587 h 728662"/>
                  <a:gd name="connsiteX12" fmla="*/ 116682 w 407194"/>
                  <a:gd name="connsiteY12" fmla="*/ 195262 h 728662"/>
                  <a:gd name="connsiteX13" fmla="*/ 102394 w 407194"/>
                  <a:gd name="connsiteY13" fmla="*/ 269081 h 728662"/>
                  <a:gd name="connsiteX14" fmla="*/ 80963 w 407194"/>
                  <a:gd name="connsiteY14" fmla="*/ 338137 h 728662"/>
                  <a:gd name="connsiteX15" fmla="*/ 0 w 407194"/>
                  <a:gd name="connsiteY15" fmla="*/ 285750 h 728662"/>
                  <a:gd name="connsiteX0" fmla="*/ 0 w 407194"/>
                  <a:gd name="connsiteY0" fmla="*/ 285750 h 728662"/>
                  <a:gd name="connsiteX1" fmla="*/ 28575 w 407194"/>
                  <a:gd name="connsiteY1" fmla="*/ 728662 h 728662"/>
                  <a:gd name="connsiteX2" fmla="*/ 407194 w 407194"/>
                  <a:gd name="connsiteY2" fmla="*/ 561975 h 728662"/>
                  <a:gd name="connsiteX3" fmla="*/ 347663 w 407194"/>
                  <a:gd name="connsiteY3" fmla="*/ 519112 h 728662"/>
                  <a:gd name="connsiteX4" fmla="*/ 361950 w 407194"/>
                  <a:gd name="connsiteY4" fmla="*/ 450056 h 728662"/>
                  <a:gd name="connsiteX5" fmla="*/ 371475 w 407194"/>
                  <a:gd name="connsiteY5" fmla="*/ 373856 h 728662"/>
                  <a:gd name="connsiteX6" fmla="*/ 376238 w 407194"/>
                  <a:gd name="connsiteY6" fmla="*/ 292893 h 728662"/>
                  <a:gd name="connsiteX7" fmla="*/ 366713 w 407194"/>
                  <a:gd name="connsiteY7" fmla="*/ 211931 h 728662"/>
                  <a:gd name="connsiteX8" fmla="*/ 350044 w 407194"/>
                  <a:gd name="connsiteY8" fmla="*/ 142875 h 728662"/>
                  <a:gd name="connsiteX9" fmla="*/ 102394 w 407194"/>
                  <a:gd name="connsiteY9" fmla="*/ 0 h 728662"/>
                  <a:gd name="connsiteX10" fmla="*/ 114300 w 407194"/>
                  <a:gd name="connsiteY10" fmla="*/ 61912 h 728662"/>
                  <a:gd name="connsiteX11" fmla="*/ 121444 w 407194"/>
                  <a:gd name="connsiteY11" fmla="*/ 128587 h 728662"/>
                  <a:gd name="connsiteX12" fmla="*/ 116682 w 407194"/>
                  <a:gd name="connsiteY12" fmla="*/ 195262 h 728662"/>
                  <a:gd name="connsiteX13" fmla="*/ 102394 w 407194"/>
                  <a:gd name="connsiteY13" fmla="*/ 269081 h 728662"/>
                  <a:gd name="connsiteX14" fmla="*/ 80963 w 407194"/>
                  <a:gd name="connsiteY14" fmla="*/ 338137 h 728662"/>
                  <a:gd name="connsiteX15" fmla="*/ 0 w 407194"/>
                  <a:gd name="connsiteY15" fmla="*/ 285750 h 728662"/>
                  <a:gd name="connsiteX0" fmla="*/ 0 w 416719"/>
                  <a:gd name="connsiteY0" fmla="*/ 285750 h 728662"/>
                  <a:gd name="connsiteX1" fmla="*/ 28575 w 416719"/>
                  <a:gd name="connsiteY1" fmla="*/ 728662 h 728662"/>
                  <a:gd name="connsiteX2" fmla="*/ 416719 w 416719"/>
                  <a:gd name="connsiteY2" fmla="*/ 561975 h 728662"/>
                  <a:gd name="connsiteX3" fmla="*/ 347663 w 416719"/>
                  <a:gd name="connsiteY3" fmla="*/ 519112 h 728662"/>
                  <a:gd name="connsiteX4" fmla="*/ 361950 w 416719"/>
                  <a:gd name="connsiteY4" fmla="*/ 450056 h 728662"/>
                  <a:gd name="connsiteX5" fmla="*/ 371475 w 416719"/>
                  <a:gd name="connsiteY5" fmla="*/ 373856 h 728662"/>
                  <a:gd name="connsiteX6" fmla="*/ 376238 w 416719"/>
                  <a:gd name="connsiteY6" fmla="*/ 292893 h 728662"/>
                  <a:gd name="connsiteX7" fmla="*/ 366713 w 416719"/>
                  <a:gd name="connsiteY7" fmla="*/ 211931 h 728662"/>
                  <a:gd name="connsiteX8" fmla="*/ 350044 w 416719"/>
                  <a:gd name="connsiteY8" fmla="*/ 142875 h 728662"/>
                  <a:gd name="connsiteX9" fmla="*/ 102394 w 416719"/>
                  <a:gd name="connsiteY9" fmla="*/ 0 h 728662"/>
                  <a:gd name="connsiteX10" fmla="*/ 114300 w 416719"/>
                  <a:gd name="connsiteY10" fmla="*/ 61912 h 728662"/>
                  <a:gd name="connsiteX11" fmla="*/ 121444 w 416719"/>
                  <a:gd name="connsiteY11" fmla="*/ 128587 h 728662"/>
                  <a:gd name="connsiteX12" fmla="*/ 116682 w 416719"/>
                  <a:gd name="connsiteY12" fmla="*/ 195262 h 728662"/>
                  <a:gd name="connsiteX13" fmla="*/ 102394 w 416719"/>
                  <a:gd name="connsiteY13" fmla="*/ 269081 h 728662"/>
                  <a:gd name="connsiteX14" fmla="*/ 80963 w 416719"/>
                  <a:gd name="connsiteY14" fmla="*/ 338137 h 728662"/>
                  <a:gd name="connsiteX15" fmla="*/ 0 w 416719"/>
                  <a:gd name="connsiteY15" fmla="*/ 285750 h 728662"/>
                  <a:gd name="connsiteX0" fmla="*/ 0 w 416719"/>
                  <a:gd name="connsiteY0" fmla="*/ 285750 h 671512"/>
                  <a:gd name="connsiteX1" fmla="*/ 59532 w 416719"/>
                  <a:gd name="connsiteY1" fmla="*/ 671512 h 671512"/>
                  <a:gd name="connsiteX2" fmla="*/ 416719 w 416719"/>
                  <a:gd name="connsiteY2" fmla="*/ 561975 h 671512"/>
                  <a:gd name="connsiteX3" fmla="*/ 347663 w 416719"/>
                  <a:gd name="connsiteY3" fmla="*/ 519112 h 671512"/>
                  <a:gd name="connsiteX4" fmla="*/ 361950 w 416719"/>
                  <a:gd name="connsiteY4" fmla="*/ 450056 h 671512"/>
                  <a:gd name="connsiteX5" fmla="*/ 371475 w 416719"/>
                  <a:gd name="connsiteY5" fmla="*/ 373856 h 671512"/>
                  <a:gd name="connsiteX6" fmla="*/ 376238 w 416719"/>
                  <a:gd name="connsiteY6" fmla="*/ 292893 h 671512"/>
                  <a:gd name="connsiteX7" fmla="*/ 366713 w 416719"/>
                  <a:gd name="connsiteY7" fmla="*/ 211931 h 671512"/>
                  <a:gd name="connsiteX8" fmla="*/ 350044 w 416719"/>
                  <a:gd name="connsiteY8" fmla="*/ 142875 h 671512"/>
                  <a:gd name="connsiteX9" fmla="*/ 102394 w 416719"/>
                  <a:gd name="connsiteY9" fmla="*/ 0 h 671512"/>
                  <a:gd name="connsiteX10" fmla="*/ 114300 w 416719"/>
                  <a:gd name="connsiteY10" fmla="*/ 61912 h 671512"/>
                  <a:gd name="connsiteX11" fmla="*/ 121444 w 416719"/>
                  <a:gd name="connsiteY11" fmla="*/ 128587 h 671512"/>
                  <a:gd name="connsiteX12" fmla="*/ 116682 w 416719"/>
                  <a:gd name="connsiteY12" fmla="*/ 195262 h 671512"/>
                  <a:gd name="connsiteX13" fmla="*/ 102394 w 416719"/>
                  <a:gd name="connsiteY13" fmla="*/ 269081 h 671512"/>
                  <a:gd name="connsiteX14" fmla="*/ 80963 w 416719"/>
                  <a:gd name="connsiteY14" fmla="*/ 338137 h 671512"/>
                  <a:gd name="connsiteX15" fmla="*/ 0 w 416719"/>
                  <a:gd name="connsiteY15" fmla="*/ 285750 h 671512"/>
                  <a:gd name="connsiteX0" fmla="*/ 0 w 416719"/>
                  <a:gd name="connsiteY0" fmla="*/ 285750 h 733425"/>
                  <a:gd name="connsiteX1" fmla="*/ 35719 w 416719"/>
                  <a:gd name="connsiteY1" fmla="*/ 733425 h 733425"/>
                  <a:gd name="connsiteX2" fmla="*/ 416719 w 416719"/>
                  <a:gd name="connsiteY2" fmla="*/ 561975 h 733425"/>
                  <a:gd name="connsiteX3" fmla="*/ 347663 w 416719"/>
                  <a:gd name="connsiteY3" fmla="*/ 519112 h 733425"/>
                  <a:gd name="connsiteX4" fmla="*/ 361950 w 416719"/>
                  <a:gd name="connsiteY4" fmla="*/ 450056 h 733425"/>
                  <a:gd name="connsiteX5" fmla="*/ 371475 w 416719"/>
                  <a:gd name="connsiteY5" fmla="*/ 373856 h 733425"/>
                  <a:gd name="connsiteX6" fmla="*/ 376238 w 416719"/>
                  <a:gd name="connsiteY6" fmla="*/ 292893 h 733425"/>
                  <a:gd name="connsiteX7" fmla="*/ 366713 w 416719"/>
                  <a:gd name="connsiteY7" fmla="*/ 211931 h 733425"/>
                  <a:gd name="connsiteX8" fmla="*/ 350044 w 416719"/>
                  <a:gd name="connsiteY8" fmla="*/ 142875 h 733425"/>
                  <a:gd name="connsiteX9" fmla="*/ 102394 w 416719"/>
                  <a:gd name="connsiteY9" fmla="*/ 0 h 733425"/>
                  <a:gd name="connsiteX10" fmla="*/ 114300 w 416719"/>
                  <a:gd name="connsiteY10" fmla="*/ 61912 h 733425"/>
                  <a:gd name="connsiteX11" fmla="*/ 121444 w 416719"/>
                  <a:gd name="connsiteY11" fmla="*/ 128587 h 733425"/>
                  <a:gd name="connsiteX12" fmla="*/ 116682 w 416719"/>
                  <a:gd name="connsiteY12" fmla="*/ 195262 h 733425"/>
                  <a:gd name="connsiteX13" fmla="*/ 102394 w 416719"/>
                  <a:gd name="connsiteY13" fmla="*/ 269081 h 733425"/>
                  <a:gd name="connsiteX14" fmla="*/ 80963 w 416719"/>
                  <a:gd name="connsiteY14" fmla="*/ 338137 h 733425"/>
                  <a:gd name="connsiteX15" fmla="*/ 0 w 416719"/>
                  <a:gd name="connsiteY15" fmla="*/ 285750 h 733425"/>
                  <a:gd name="connsiteX0" fmla="*/ 0 w 376238"/>
                  <a:gd name="connsiteY0" fmla="*/ 285750 h 733425"/>
                  <a:gd name="connsiteX1" fmla="*/ 35719 w 376238"/>
                  <a:gd name="connsiteY1" fmla="*/ 733425 h 733425"/>
                  <a:gd name="connsiteX2" fmla="*/ 354807 w 376238"/>
                  <a:gd name="connsiteY2" fmla="*/ 561975 h 733425"/>
                  <a:gd name="connsiteX3" fmla="*/ 347663 w 376238"/>
                  <a:gd name="connsiteY3" fmla="*/ 519112 h 733425"/>
                  <a:gd name="connsiteX4" fmla="*/ 361950 w 376238"/>
                  <a:gd name="connsiteY4" fmla="*/ 450056 h 733425"/>
                  <a:gd name="connsiteX5" fmla="*/ 371475 w 376238"/>
                  <a:gd name="connsiteY5" fmla="*/ 373856 h 733425"/>
                  <a:gd name="connsiteX6" fmla="*/ 376238 w 376238"/>
                  <a:gd name="connsiteY6" fmla="*/ 292893 h 733425"/>
                  <a:gd name="connsiteX7" fmla="*/ 366713 w 376238"/>
                  <a:gd name="connsiteY7" fmla="*/ 211931 h 733425"/>
                  <a:gd name="connsiteX8" fmla="*/ 350044 w 376238"/>
                  <a:gd name="connsiteY8" fmla="*/ 142875 h 733425"/>
                  <a:gd name="connsiteX9" fmla="*/ 102394 w 376238"/>
                  <a:gd name="connsiteY9" fmla="*/ 0 h 733425"/>
                  <a:gd name="connsiteX10" fmla="*/ 114300 w 376238"/>
                  <a:gd name="connsiteY10" fmla="*/ 61912 h 733425"/>
                  <a:gd name="connsiteX11" fmla="*/ 121444 w 376238"/>
                  <a:gd name="connsiteY11" fmla="*/ 128587 h 733425"/>
                  <a:gd name="connsiteX12" fmla="*/ 116682 w 376238"/>
                  <a:gd name="connsiteY12" fmla="*/ 195262 h 733425"/>
                  <a:gd name="connsiteX13" fmla="*/ 102394 w 376238"/>
                  <a:gd name="connsiteY13" fmla="*/ 269081 h 733425"/>
                  <a:gd name="connsiteX14" fmla="*/ 80963 w 376238"/>
                  <a:gd name="connsiteY14" fmla="*/ 338137 h 733425"/>
                  <a:gd name="connsiteX15" fmla="*/ 0 w 376238"/>
                  <a:gd name="connsiteY15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61950 w 414339"/>
                  <a:gd name="connsiteY4" fmla="*/ 450056 h 733425"/>
                  <a:gd name="connsiteX5" fmla="*/ 371475 w 414339"/>
                  <a:gd name="connsiteY5" fmla="*/ 373856 h 733425"/>
                  <a:gd name="connsiteX6" fmla="*/ 376238 w 414339"/>
                  <a:gd name="connsiteY6" fmla="*/ 292893 h 733425"/>
                  <a:gd name="connsiteX7" fmla="*/ 366713 w 414339"/>
                  <a:gd name="connsiteY7" fmla="*/ 211931 h 733425"/>
                  <a:gd name="connsiteX8" fmla="*/ 350044 w 414339"/>
                  <a:gd name="connsiteY8" fmla="*/ 142875 h 733425"/>
                  <a:gd name="connsiteX9" fmla="*/ 102394 w 414339"/>
                  <a:gd name="connsiteY9" fmla="*/ 0 h 733425"/>
                  <a:gd name="connsiteX10" fmla="*/ 114300 w 414339"/>
                  <a:gd name="connsiteY10" fmla="*/ 61912 h 733425"/>
                  <a:gd name="connsiteX11" fmla="*/ 121444 w 414339"/>
                  <a:gd name="connsiteY11" fmla="*/ 128587 h 733425"/>
                  <a:gd name="connsiteX12" fmla="*/ 116682 w 414339"/>
                  <a:gd name="connsiteY12" fmla="*/ 195262 h 733425"/>
                  <a:gd name="connsiteX13" fmla="*/ 102394 w 414339"/>
                  <a:gd name="connsiteY13" fmla="*/ 269081 h 733425"/>
                  <a:gd name="connsiteX14" fmla="*/ 80963 w 414339"/>
                  <a:gd name="connsiteY14" fmla="*/ 338137 h 733425"/>
                  <a:gd name="connsiteX15" fmla="*/ 0 w 414339"/>
                  <a:gd name="connsiteY15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76238 w 414339"/>
                  <a:gd name="connsiteY5" fmla="*/ 292893 h 733425"/>
                  <a:gd name="connsiteX6" fmla="*/ 366713 w 414339"/>
                  <a:gd name="connsiteY6" fmla="*/ 211931 h 733425"/>
                  <a:gd name="connsiteX7" fmla="*/ 350044 w 414339"/>
                  <a:gd name="connsiteY7" fmla="*/ 142875 h 733425"/>
                  <a:gd name="connsiteX8" fmla="*/ 102394 w 414339"/>
                  <a:gd name="connsiteY8" fmla="*/ 0 h 733425"/>
                  <a:gd name="connsiteX9" fmla="*/ 114300 w 414339"/>
                  <a:gd name="connsiteY9" fmla="*/ 61912 h 733425"/>
                  <a:gd name="connsiteX10" fmla="*/ 121444 w 414339"/>
                  <a:gd name="connsiteY10" fmla="*/ 128587 h 733425"/>
                  <a:gd name="connsiteX11" fmla="*/ 116682 w 414339"/>
                  <a:gd name="connsiteY11" fmla="*/ 195262 h 733425"/>
                  <a:gd name="connsiteX12" fmla="*/ 102394 w 414339"/>
                  <a:gd name="connsiteY12" fmla="*/ 269081 h 733425"/>
                  <a:gd name="connsiteX13" fmla="*/ 80963 w 414339"/>
                  <a:gd name="connsiteY13" fmla="*/ 338137 h 733425"/>
                  <a:gd name="connsiteX14" fmla="*/ 0 w 414339"/>
                  <a:gd name="connsiteY14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66713 w 414339"/>
                  <a:gd name="connsiteY5" fmla="*/ 211931 h 733425"/>
                  <a:gd name="connsiteX6" fmla="*/ 350044 w 414339"/>
                  <a:gd name="connsiteY6" fmla="*/ 142875 h 733425"/>
                  <a:gd name="connsiteX7" fmla="*/ 102394 w 414339"/>
                  <a:gd name="connsiteY7" fmla="*/ 0 h 733425"/>
                  <a:gd name="connsiteX8" fmla="*/ 114300 w 414339"/>
                  <a:gd name="connsiteY8" fmla="*/ 61912 h 733425"/>
                  <a:gd name="connsiteX9" fmla="*/ 121444 w 414339"/>
                  <a:gd name="connsiteY9" fmla="*/ 128587 h 733425"/>
                  <a:gd name="connsiteX10" fmla="*/ 116682 w 414339"/>
                  <a:gd name="connsiteY10" fmla="*/ 195262 h 733425"/>
                  <a:gd name="connsiteX11" fmla="*/ 102394 w 414339"/>
                  <a:gd name="connsiteY11" fmla="*/ 269081 h 733425"/>
                  <a:gd name="connsiteX12" fmla="*/ 80963 w 414339"/>
                  <a:gd name="connsiteY12" fmla="*/ 338137 h 733425"/>
                  <a:gd name="connsiteX13" fmla="*/ 0 w 414339"/>
                  <a:gd name="connsiteY13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7663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295276 w 414339"/>
                  <a:gd name="connsiteY3" fmla="*/ 497681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0519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0519 w 414339"/>
                  <a:gd name="connsiteY3" fmla="*/ 519112 h 733425"/>
                  <a:gd name="connsiteX4" fmla="*/ 371475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14339"/>
                  <a:gd name="connsiteY0" fmla="*/ 285750 h 733425"/>
                  <a:gd name="connsiteX1" fmla="*/ 35719 w 414339"/>
                  <a:gd name="connsiteY1" fmla="*/ 733425 h 733425"/>
                  <a:gd name="connsiteX2" fmla="*/ 414339 w 414339"/>
                  <a:gd name="connsiteY2" fmla="*/ 569118 h 733425"/>
                  <a:gd name="connsiteX3" fmla="*/ 340519 w 414339"/>
                  <a:gd name="connsiteY3" fmla="*/ 519112 h 733425"/>
                  <a:gd name="connsiteX4" fmla="*/ 378618 w 414339"/>
                  <a:gd name="connsiteY4" fmla="*/ 373856 h 733425"/>
                  <a:gd name="connsiteX5" fmla="*/ 350044 w 414339"/>
                  <a:gd name="connsiteY5" fmla="*/ 142875 h 733425"/>
                  <a:gd name="connsiteX6" fmla="*/ 102394 w 414339"/>
                  <a:gd name="connsiteY6" fmla="*/ 0 h 733425"/>
                  <a:gd name="connsiteX7" fmla="*/ 114300 w 414339"/>
                  <a:gd name="connsiteY7" fmla="*/ 61912 h 733425"/>
                  <a:gd name="connsiteX8" fmla="*/ 121444 w 414339"/>
                  <a:gd name="connsiteY8" fmla="*/ 128587 h 733425"/>
                  <a:gd name="connsiteX9" fmla="*/ 116682 w 414339"/>
                  <a:gd name="connsiteY9" fmla="*/ 195262 h 733425"/>
                  <a:gd name="connsiteX10" fmla="*/ 102394 w 414339"/>
                  <a:gd name="connsiteY10" fmla="*/ 269081 h 733425"/>
                  <a:gd name="connsiteX11" fmla="*/ 80963 w 414339"/>
                  <a:gd name="connsiteY11" fmla="*/ 338137 h 733425"/>
                  <a:gd name="connsiteX12" fmla="*/ 0 w 414339"/>
                  <a:gd name="connsiteY12" fmla="*/ 285750 h 733425"/>
                  <a:gd name="connsiteX0" fmla="*/ 0 w 423864"/>
                  <a:gd name="connsiteY0" fmla="*/ 285750 h 733425"/>
                  <a:gd name="connsiteX1" fmla="*/ 35719 w 423864"/>
                  <a:gd name="connsiteY1" fmla="*/ 733425 h 733425"/>
                  <a:gd name="connsiteX2" fmla="*/ 423864 w 423864"/>
                  <a:gd name="connsiteY2" fmla="*/ 569118 h 733425"/>
                  <a:gd name="connsiteX3" fmla="*/ 340519 w 423864"/>
                  <a:gd name="connsiteY3" fmla="*/ 519112 h 733425"/>
                  <a:gd name="connsiteX4" fmla="*/ 378618 w 423864"/>
                  <a:gd name="connsiteY4" fmla="*/ 373856 h 733425"/>
                  <a:gd name="connsiteX5" fmla="*/ 350044 w 423864"/>
                  <a:gd name="connsiteY5" fmla="*/ 142875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40519 w 423864"/>
                  <a:gd name="connsiteY3" fmla="*/ 519112 h 733425"/>
                  <a:gd name="connsiteX4" fmla="*/ 378618 w 423864"/>
                  <a:gd name="connsiteY4" fmla="*/ 373856 h 733425"/>
                  <a:gd name="connsiteX5" fmla="*/ 350044 w 423864"/>
                  <a:gd name="connsiteY5" fmla="*/ 142875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78618 w 423864"/>
                  <a:gd name="connsiteY4" fmla="*/ 373856 h 733425"/>
                  <a:gd name="connsiteX5" fmla="*/ 350044 w 423864"/>
                  <a:gd name="connsiteY5" fmla="*/ 142875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50044 w 423864"/>
                  <a:gd name="connsiteY5" fmla="*/ 142875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5540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5540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80963 w 423864"/>
                  <a:gd name="connsiteY11" fmla="*/ 338137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102394 w 423864"/>
                  <a:gd name="connsiteY10" fmla="*/ 269081 h 733425"/>
                  <a:gd name="connsiteX11" fmla="*/ 62185 w 423864"/>
                  <a:gd name="connsiteY11" fmla="*/ 319359 h 733425"/>
                  <a:gd name="connsiteX12" fmla="*/ 0 w 423864"/>
                  <a:gd name="connsiteY12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116682 w 423864"/>
                  <a:gd name="connsiteY9" fmla="*/ 195262 h 733425"/>
                  <a:gd name="connsiteX10" fmla="*/ 62185 w 423864"/>
                  <a:gd name="connsiteY10" fmla="*/ 319359 h 733425"/>
                  <a:gd name="connsiteX11" fmla="*/ 0 w 423864"/>
                  <a:gd name="connsiteY11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21444 w 423864"/>
                  <a:gd name="connsiteY8" fmla="*/ 128587 h 733425"/>
                  <a:gd name="connsiteX9" fmla="*/ 62185 w 423864"/>
                  <a:gd name="connsiteY9" fmla="*/ 319359 h 733425"/>
                  <a:gd name="connsiteX10" fmla="*/ 0 w 423864"/>
                  <a:gd name="connsiteY10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14300 w 423864"/>
                  <a:gd name="connsiteY7" fmla="*/ 61912 h 733425"/>
                  <a:gd name="connsiteX8" fmla="*/ 102667 w 423864"/>
                  <a:gd name="connsiteY8" fmla="*/ 160777 h 733425"/>
                  <a:gd name="connsiteX9" fmla="*/ 62185 w 423864"/>
                  <a:gd name="connsiteY9" fmla="*/ 319359 h 733425"/>
                  <a:gd name="connsiteX10" fmla="*/ 0 w 423864"/>
                  <a:gd name="connsiteY10" fmla="*/ 285750 h 733425"/>
                  <a:gd name="connsiteX0" fmla="*/ 0 w 423864"/>
                  <a:gd name="connsiteY0" fmla="*/ 285750 h 733425"/>
                  <a:gd name="connsiteX1" fmla="*/ 24989 w 423864"/>
                  <a:gd name="connsiteY1" fmla="*/ 733425 h 733425"/>
                  <a:gd name="connsiteX2" fmla="*/ 423864 w 423864"/>
                  <a:gd name="connsiteY2" fmla="*/ 569118 h 733425"/>
                  <a:gd name="connsiteX3" fmla="*/ 351249 w 423864"/>
                  <a:gd name="connsiteY3" fmla="*/ 527160 h 733425"/>
                  <a:gd name="connsiteX4" fmla="*/ 392031 w 423864"/>
                  <a:gd name="connsiteY4" fmla="*/ 376539 h 733425"/>
                  <a:gd name="connsiteX5" fmla="*/ 344678 w 423864"/>
                  <a:gd name="connsiteY5" fmla="*/ 94590 h 733425"/>
                  <a:gd name="connsiteX6" fmla="*/ 102394 w 423864"/>
                  <a:gd name="connsiteY6" fmla="*/ 0 h 733425"/>
                  <a:gd name="connsiteX7" fmla="*/ 102667 w 423864"/>
                  <a:gd name="connsiteY7" fmla="*/ 160777 h 733425"/>
                  <a:gd name="connsiteX8" fmla="*/ 62185 w 423864"/>
                  <a:gd name="connsiteY8" fmla="*/ 319359 h 733425"/>
                  <a:gd name="connsiteX9" fmla="*/ 0 w 423864"/>
                  <a:gd name="connsiteY9" fmla="*/ 285750 h 733425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11745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11745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29492 w 423864"/>
                  <a:gd name="connsiteY7" fmla="*/ 225158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29492 w 423864"/>
                  <a:gd name="connsiteY7" fmla="*/ 225158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03697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03697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03697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3864"/>
                  <a:gd name="connsiteY0" fmla="*/ 336718 h 784393"/>
                  <a:gd name="connsiteX1" fmla="*/ 24989 w 423864"/>
                  <a:gd name="connsiteY1" fmla="*/ 784393 h 784393"/>
                  <a:gd name="connsiteX2" fmla="*/ 423864 w 423864"/>
                  <a:gd name="connsiteY2" fmla="*/ 620086 h 784393"/>
                  <a:gd name="connsiteX3" fmla="*/ 351249 w 423864"/>
                  <a:gd name="connsiteY3" fmla="*/ 578128 h 784393"/>
                  <a:gd name="connsiteX4" fmla="*/ 392031 w 423864"/>
                  <a:gd name="connsiteY4" fmla="*/ 427507 h 784393"/>
                  <a:gd name="connsiteX5" fmla="*/ 344678 w 423864"/>
                  <a:gd name="connsiteY5" fmla="*/ 145558 h 784393"/>
                  <a:gd name="connsiteX6" fmla="*/ 78252 w 423864"/>
                  <a:gd name="connsiteY6" fmla="*/ 0 h 784393"/>
                  <a:gd name="connsiteX7" fmla="*/ 102667 w 423864"/>
                  <a:gd name="connsiteY7" fmla="*/ 203697 h 784393"/>
                  <a:gd name="connsiteX8" fmla="*/ 62185 w 423864"/>
                  <a:gd name="connsiteY8" fmla="*/ 370327 h 784393"/>
                  <a:gd name="connsiteX9" fmla="*/ 0 w 423864"/>
                  <a:gd name="connsiteY9" fmla="*/ 336718 h 784393"/>
                  <a:gd name="connsiteX0" fmla="*/ 0 w 426546"/>
                  <a:gd name="connsiteY0" fmla="*/ 336718 h 784393"/>
                  <a:gd name="connsiteX1" fmla="*/ 27671 w 426546"/>
                  <a:gd name="connsiteY1" fmla="*/ 784393 h 784393"/>
                  <a:gd name="connsiteX2" fmla="*/ 426546 w 426546"/>
                  <a:gd name="connsiteY2" fmla="*/ 620086 h 784393"/>
                  <a:gd name="connsiteX3" fmla="*/ 353931 w 426546"/>
                  <a:gd name="connsiteY3" fmla="*/ 578128 h 784393"/>
                  <a:gd name="connsiteX4" fmla="*/ 394713 w 426546"/>
                  <a:gd name="connsiteY4" fmla="*/ 427507 h 784393"/>
                  <a:gd name="connsiteX5" fmla="*/ 347360 w 426546"/>
                  <a:gd name="connsiteY5" fmla="*/ 145558 h 784393"/>
                  <a:gd name="connsiteX6" fmla="*/ 80934 w 426546"/>
                  <a:gd name="connsiteY6" fmla="*/ 0 h 784393"/>
                  <a:gd name="connsiteX7" fmla="*/ 105349 w 426546"/>
                  <a:gd name="connsiteY7" fmla="*/ 203697 h 784393"/>
                  <a:gd name="connsiteX8" fmla="*/ 64867 w 426546"/>
                  <a:gd name="connsiteY8" fmla="*/ 370327 h 784393"/>
                  <a:gd name="connsiteX9" fmla="*/ 0 w 426546"/>
                  <a:gd name="connsiteY9" fmla="*/ 336718 h 7843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6546" h="784393">
                    <a:moveTo>
                      <a:pt x="0" y="336718"/>
                    </a:moveTo>
                    <a:lnTo>
                      <a:pt x="27671" y="784393"/>
                    </a:lnTo>
                    <a:lnTo>
                      <a:pt x="426546" y="620086"/>
                    </a:lnTo>
                    <a:lnTo>
                      <a:pt x="353931" y="578128"/>
                    </a:lnTo>
                    <a:cubicBezTo>
                      <a:pt x="371393" y="520184"/>
                      <a:pt x="384395" y="487833"/>
                      <a:pt x="394713" y="427507"/>
                    </a:cubicBezTo>
                    <a:cubicBezTo>
                      <a:pt x="406619" y="236213"/>
                      <a:pt x="373282" y="235964"/>
                      <a:pt x="347360" y="145558"/>
                    </a:cubicBezTo>
                    <a:lnTo>
                      <a:pt x="80934" y="0"/>
                    </a:lnTo>
                    <a:cubicBezTo>
                      <a:pt x="115897" y="126914"/>
                      <a:pt x="105257" y="117019"/>
                      <a:pt x="105349" y="203697"/>
                    </a:cubicBezTo>
                    <a:cubicBezTo>
                      <a:pt x="102585" y="267288"/>
                      <a:pt x="78361" y="314784"/>
                      <a:pt x="64867" y="370327"/>
                    </a:cubicBezTo>
                    <a:lnTo>
                      <a:pt x="0" y="336718"/>
                    </a:lnTo>
                    <a:close/>
                  </a:path>
                </a:pathLst>
              </a:custGeom>
              <a:gradFill flip="none" rotWithShape="1">
                <a:gsLst>
                  <a:gs pos="49000">
                    <a:schemeClr val="accent1"/>
                  </a:gs>
                  <a:gs pos="75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7400000" scaled="0"/>
                <a:tileRect/>
              </a:gradFill>
              <a:ln w="12700">
                <a:noFill/>
                <a:round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71" name="Freihandform 51">
                <a:extLst>
                  <a:ext uri="{FF2B5EF4-FFF2-40B4-BE49-F238E27FC236}">
                    <a16:creationId xmlns:a16="http://schemas.microsoft.com/office/drawing/2014/main" id="{0832034C-7B03-ACAF-438B-08D669F4E6DE}"/>
                  </a:ext>
                </a:extLst>
              </p:cNvPr>
              <p:cNvSpPr/>
              <p:nvPr/>
            </p:nvSpPr>
            <p:spPr bwMode="gray">
              <a:xfrm>
                <a:off x="5688022" y="2811623"/>
                <a:ext cx="525852" cy="632838"/>
              </a:xfrm>
              <a:custGeom>
                <a:avLst/>
                <a:gdLst>
                  <a:gd name="connsiteX0" fmla="*/ 0 w 666750"/>
                  <a:gd name="connsiteY0" fmla="*/ 280987 h 890587"/>
                  <a:gd name="connsiteX1" fmla="*/ 0 w 666750"/>
                  <a:gd name="connsiteY1" fmla="*/ 890587 h 890587"/>
                  <a:gd name="connsiteX2" fmla="*/ 500062 w 666750"/>
                  <a:gd name="connsiteY2" fmla="*/ 611981 h 890587"/>
                  <a:gd name="connsiteX3" fmla="*/ 383381 w 666750"/>
                  <a:gd name="connsiteY3" fmla="*/ 540543 h 890587"/>
                  <a:gd name="connsiteX4" fmla="*/ 433387 w 666750"/>
                  <a:gd name="connsiteY4" fmla="*/ 459581 h 890587"/>
                  <a:gd name="connsiteX5" fmla="*/ 473869 w 666750"/>
                  <a:gd name="connsiteY5" fmla="*/ 388143 h 890587"/>
                  <a:gd name="connsiteX6" fmla="*/ 535781 w 666750"/>
                  <a:gd name="connsiteY6" fmla="*/ 297656 h 890587"/>
                  <a:gd name="connsiteX7" fmla="*/ 609600 w 666750"/>
                  <a:gd name="connsiteY7" fmla="*/ 214312 h 890587"/>
                  <a:gd name="connsiteX8" fmla="*/ 666750 w 666750"/>
                  <a:gd name="connsiteY8" fmla="*/ 164306 h 890587"/>
                  <a:gd name="connsiteX9" fmla="*/ 392906 w 666750"/>
                  <a:gd name="connsiteY9" fmla="*/ 0 h 890587"/>
                  <a:gd name="connsiteX10" fmla="*/ 347662 w 666750"/>
                  <a:gd name="connsiteY10" fmla="*/ 42862 h 890587"/>
                  <a:gd name="connsiteX11" fmla="*/ 285750 w 666750"/>
                  <a:gd name="connsiteY11" fmla="*/ 109537 h 890587"/>
                  <a:gd name="connsiteX12" fmla="*/ 240506 w 666750"/>
                  <a:gd name="connsiteY12" fmla="*/ 166687 h 890587"/>
                  <a:gd name="connsiteX13" fmla="*/ 202406 w 666750"/>
                  <a:gd name="connsiteY13" fmla="*/ 223837 h 890587"/>
                  <a:gd name="connsiteX14" fmla="*/ 169069 w 666750"/>
                  <a:gd name="connsiteY14" fmla="*/ 280987 h 890587"/>
                  <a:gd name="connsiteX15" fmla="*/ 135731 w 666750"/>
                  <a:gd name="connsiteY15" fmla="*/ 338137 h 890587"/>
                  <a:gd name="connsiteX16" fmla="*/ 121444 w 666750"/>
                  <a:gd name="connsiteY16" fmla="*/ 361950 h 890587"/>
                  <a:gd name="connsiteX17" fmla="*/ 0 w 666750"/>
                  <a:gd name="connsiteY17" fmla="*/ 280987 h 890587"/>
                  <a:gd name="connsiteX0" fmla="*/ 26194 w 666750"/>
                  <a:gd name="connsiteY0" fmla="*/ 278606 h 890587"/>
                  <a:gd name="connsiteX1" fmla="*/ 0 w 666750"/>
                  <a:gd name="connsiteY1" fmla="*/ 890587 h 890587"/>
                  <a:gd name="connsiteX2" fmla="*/ 500062 w 666750"/>
                  <a:gd name="connsiteY2" fmla="*/ 611981 h 890587"/>
                  <a:gd name="connsiteX3" fmla="*/ 383381 w 666750"/>
                  <a:gd name="connsiteY3" fmla="*/ 540543 h 890587"/>
                  <a:gd name="connsiteX4" fmla="*/ 433387 w 666750"/>
                  <a:gd name="connsiteY4" fmla="*/ 459581 h 890587"/>
                  <a:gd name="connsiteX5" fmla="*/ 473869 w 666750"/>
                  <a:gd name="connsiteY5" fmla="*/ 388143 h 890587"/>
                  <a:gd name="connsiteX6" fmla="*/ 535781 w 666750"/>
                  <a:gd name="connsiteY6" fmla="*/ 297656 h 890587"/>
                  <a:gd name="connsiteX7" fmla="*/ 609600 w 666750"/>
                  <a:gd name="connsiteY7" fmla="*/ 214312 h 890587"/>
                  <a:gd name="connsiteX8" fmla="*/ 666750 w 666750"/>
                  <a:gd name="connsiteY8" fmla="*/ 164306 h 890587"/>
                  <a:gd name="connsiteX9" fmla="*/ 392906 w 666750"/>
                  <a:gd name="connsiteY9" fmla="*/ 0 h 890587"/>
                  <a:gd name="connsiteX10" fmla="*/ 347662 w 666750"/>
                  <a:gd name="connsiteY10" fmla="*/ 42862 h 890587"/>
                  <a:gd name="connsiteX11" fmla="*/ 285750 w 666750"/>
                  <a:gd name="connsiteY11" fmla="*/ 109537 h 890587"/>
                  <a:gd name="connsiteX12" fmla="*/ 240506 w 666750"/>
                  <a:gd name="connsiteY12" fmla="*/ 166687 h 890587"/>
                  <a:gd name="connsiteX13" fmla="*/ 202406 w 666750"/>
                  <a:gd name="connsiteY13" fmla="*/ 223837 h 890587"/>
                  <a:gd name="connsiteX14" fmla="*/ 169069 w 666750"/>
                  <a:gd name="connsiteY14" fmla="*/ 280987 h 890587"/>
                  <a:gd name="connsiteX15" fmla="*/ 135731 w 666750"/>
                  <a:gd name="connsiteY15" fmla="*/ 338137 h 890587"/>
                  <a:gd name="connsiteX16" fmla="*/ 121444 w 666750"/>
                  <a:gd name="connsiteY16" fmla="*/ 361950 h 890587"/>
                  <a:gd name="connsiteX17" fmla="*/ 26194 w 666750"/>
                  <a:gd name="connsiteY17" fmla="*/ 278606 h 890587"/>
                  <a:gd name="connsiteX0" fmla="*/ 69057 w 709613"/>
                  <a:gd name="connsiteY0" fmla="*/ 278606 h 859631"/>
                  <a:gd name="connsiteX1" fmla="*/ 0 w 709613"/>
                  <a:gd name="connsiteY1" fmla="*/ 859631 h 859631"/>
                  <a:gd name="connsiteX2" fmla="*/ 542925 w 709613"/>
                  <a:gd name="connsiteY2" fmla="*/ 611981 h 859631"/>
                  <a:gd name="connsiteX3" fmla="*/ 426244 w 709613"/>
                  <a:gd name="connsiteY3" fmla="*/ 540543 h 859631"/>
                  <a:gd name="connsiteX4" fmla="*/ 476250 w 709613"/>
                  <a:gd name="connsiteY4" fmla="*/ 459581 h 859631"/>
                  <a:gd name="connsiteX5" fmla="*/ 516732 w 709613"/>
                  <a:gd name="connsiteY5" fmla="*/ 388143 h 859631"/>
                  <a:gd name="connsiteX6" fmla="*/ 578644 w 709613"/>
                  <a:gd name="connsiteY6" fmla="*/ 297656 h 859631"/>
                  <a:gd name="connsiteX7" fmla="*/ 652463 w 709613"/>
                  <a:gd name="connsiteY7" fmla="*/ 214312 h 859631"/>
                  <a:gd name="connsiteX8" fmla="*/ 709613 w 709613"/>
                  <a:gd name="connsiteY8" fmla="*/ 164306 h 859631"/>
                  <a:gd name="connsiteX9" fmla="*/ 435769 w 709613"/>
                  <a:gd name="connsiteY9" fmla="*/ 0 h 859631"/>
                  <a:gd name="connsiteX10" fmla="*/ 390525 w 709613"/>
                  <a:gd name="connsiteY10" fmla="*/ 42862 h 859631"/>
                  <a:gd name="connsiteX11" fmla="*/ 328613 w 709613"/>
                  <a:gd name="connsiteY11" fmla="*/ 109537 h 859631"/>
                  <a:gd name="connsiteX12" fmla="*/ 283369 w 709613"/>
                  <a:gd name="connsiteY12" fmla="*/ 166687 h 859631"/>
                  <a:gd name="connsiteX13" fmla="*/ 245269 w 709613"/>
                  <a:gd name="connsiteY13" fmla="*/ 223837 h 859631"/>
                  <a:gd name="connsiteX14" fmla="*/ 211932 w 709613"/>
                  <a:gd name="connsiteY14" fmla="*/ 280987 h 859631"/>
                  <a:gd name="connsiteX15" fmla="*/ 178594 w 709613"/>
                  <a:gd name="connsiteY15" fmla="*/ 338137 h 859631"/>
                  <a:gd name="connsiteX16" fmla="*/ 164307 w 709613"/>
                  <a:gd name="connsiteY16" fmla="*/ 361950 h 859631"/>
                  <a:gd name="connsiteX17" fmla="*/ 69057 w 709613"/>
                  <a:gd name="connsiteY17" fmla="*/ 278606 h 859631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502444 w 669132"/>
                  <a:gd name="connsiteY2" fmla="*/ 611981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8113 w 669132"/>
                  <a:gd name="connsiteY15" fmla="*/ 338137 h 890587"/>
                  <a:gd name="connsiteX16" fmla="*/ 123826 w 669132"/>
                  <a:gd name="connsiteY16" fmla="*/ 361950 h 890587"/>
                  <a:gd name="connsiteX17" fmla="*/ 28576 w 669132"/>
                  <a:gd name="connsiteY17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502444 w 669132"/>
                  <a:gd name="connsiteY2" fmla="*/ 611981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8113 w 669132"/>
                  <a:gd name="connsiteY15" fmla="*/ 338137 h 890587"/>
                  <a:gd name="connsiteX16" fmla="*/ 128589 w 669132"/>
                  <a:gd name="connsiteY16" fmla="*/ 354806 h 890587"/>
                  <a:gd name="connsiteX17" fmla="*/ 28576 w 669132"/>
                  <a:gd name="connsiteY17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502444 w 669132"/>
                  <a:gd name="connsiteY2" fmla="*/ 611981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28589 w 669132"/>
                  <a:gd name="connsiteY15" fmla="*/ 354806 h 890587"/>
                  <a:gd name="connsiteX16" fmla="*/ 28576 w 669132"/>
                  <a:gd name="connsiteY16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502444 w 669132"/>
                  <a:gd name="connsiteY2" fmla="*/ 611981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8576 w 669132"/>
                  <a:gd name="connsiteY16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419100 w 669132"/>
                  <a:gd name="connsiteY2" fmla="*/ 602456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8576 w 669132"/>
                  <a:gd name="connsiteY16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469106 w 669132"/>
                  <a:gd name="connsiteY2" fmla="*/ 604837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8576 w 669132"/>
                  <a:gd name="connsiteY16" fmla="*/ 278606 h 890587"/>
                  <a:gd name="connsiteX0" fmla="*/ 28576 w 669132"/>
                  <a:gd name="connsiteY0" fmla="*/ 278606 h 890587"/>
                  <a:gd name="connsiteX1" fmla="*/ 0 w 669132"/>
                  <a:gd name="connsiteY1" fmla="*/ 890587 h 890587"/>
                  <a:gd name="connsiteX2" fmla="*/ 473869 w 669132"/>
                  <a:gd name="connsiteY2" fmla="*/ 604837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8576 w 669132"/>
                  <a:gd name="connsiteY16" fmla="*/ 278606 h 890587"/>
                  <a:gd name="connsiteX0" fmla="*/ 21432 w 669132"/>
                  <a:gd name="connsiteY0" fmla="*/ 264319 h 890587"/>
                  <a:gd name="connsiteX1" fmla="*/ 0 w 669132"/>
                  <a:gd name="connsiteY1" fmla="*/ 890587 h 890587"/>
                  <a:gd name="connsiteX2" fmla="*/ 473869 w 669132"/>
                  <a:gd name="connsiteY2" fmla="*/ 604837 h 890587"/>
                  <a:gd name="connsiteX3" fmla="*/ 385763 w 669132"/>
                  <a:gd name="connsiteY3" fmla="*/ 540543 h 890587"/>
                  <a:gd name="connsiteX4" fmla="*/ 435769 w 669132"/>
                  <a:gd name="connsiteY4" fmla="*/ 459581 h 890587"/>
                  <a:gd name="connsiteX5" fmla="*/ 476251 w 669132"/>
                  <a:gd name="connsiteY5" fmla="*/ 388143 h 890587"/>
                  <a:gd name="connsiteX6" fmla="*/ 538163 w 669132"/>
                  <a:gd name="connsiteY6" fmla="*/ 297656 h 890587"/>
                  <a:gd name="connsiteX7" fmla="*/ 611982 w 669132"/>
                  <a:gd name="connsiteY7" fmla="*/ 214312 h 890587"/>
                  <a:gd name="connsiteX8" fmla="*/ 669132 w 669132"/>
                  <a:gd name="connsiteY8" fmla="*/ 164306 h 890587"/>
                  <a:gd name="connsiteX9" fmla="*/ 395288 w 669132"/>
                  <a:gd name="connsiteY9" fmla="*/ 0 h 890587"/>
                  <a:gd name="connsiteX10" fmla="*/ 350044 w 669132"/>
                  <a:gd name="connsiteY10" fmla="*/ 42862 h 890587"/>
                  <a:gd name="connsiteX11" fmla="*/ 288132 w 669132"/>
                  <a:gd name="connsiteY11" fmla="*/ 109537 h 890587"/>
                  <a:gd name="connsiteX12" fmla="*/ 242888 w 669132"/>
                  <a:gd name="connsiteY12" fmla="*/ 166687 h 890587"/>
                  <a:gd name="connsiteX13" fmla="*/ 204788 w 669132"/>
                  <a:gd name="connsiteY13" fmla="*/ 223837 h 890587"/>
                  <a:gd name="connsiteX14" fmla="*/ 171451 w 669132"/>
                  <a:gd name="connsiteY14" fmla="*/ 280987 h 890587"/>
                  <a:gd name="connsiteX15" fmla="*/ 130970 w 669132"/>
                  <a:gd name="connsiteY15" fmla="*/ 350044 h 890587"/>
                  <a:gd name="connsiteX16" fmla="*/ 21432 w 669132"/>
                  <a:gd name="connsiteY16" fmla="*/ 264319 h 890587"/>
                  <a:gd name="connsiteX0" fmla="*/ 28576 w 676276"/>
                  <a:gd name="connsiteY0" fmla="*/ 264319 h 888206"/>
                  <a:gd name="connsiteX1" fmla="*/ 0 w 676276"/>
                  <a:gd name="connsiteY1" fmla="*/ 888206 h 888206"/>
                  <a:gd name="connsiteX2" fmla="*/ 481013 w 676276"/>
                  <a:gd name="connsiteY2" fmla="*/ 604837 h 888206"/>
                  <a:gd name="connsiteX3" fmla="*/ 392907 w 676276"/>
                  <a:gd name="connsiteY3" fmla="*/ 540543 h 888206"/>
                  <a:gd name="connsiteX4" fmla="*/ 442913 w 676276"/>
                  <a:gd name="connsiteY4" fmla="*/ 459581 h 888206"/>
                  <a:gd name="connsiteX5" fmla="*/ 483395 w 676276"/>
                  <a:gd name="connsiteY5" fmla="*/ 388143 h 888206"/>
                  <a:gd name="connsiteX6" fmla="*/ 545307 w 676276"/>
                  <a:gd name="connsiteY6" fmla="*/ 297656 h 888206"/>
                  <a:gd name="connsiteX7" fmla="*/ 619126 w 676276"/>
                  <a:gd name="connsiteY7" fmla="*/ 214312 h 888206"/>
                  <a:gd name="connsiteX8" fmla="*/ 676276 w 676276"/>
                  <a:gd name="connsiteY8" fmla="*/ 164306 h 888206"/>
                  <a:gd name="connsiteX9" fmla="*/ 402432 w 676276"/>
                  <a:gd name="connsiteY9" fmla="*/ 0 h 888206"/>
                  <a:gd name="connsiteX10" fmla="*/ 357188 w 676276"/>
                  <a:gd name="connsiteY10" fmla="*/ 42862 h 888206"/>
                  <a:gd name="connsiteX11" fmla="*/ 295276 w 676276"/>
                  <a:gd name="connsiteY11" fmla="*/ 109537 h 888206"/>
                  <a:gd name="connsiteX12" fmla="*/ 250032 w 676276"/>
                  <a:gd name="connsiteY12" fmla="*/ 166687 h 888206"/>
                  <a:gd name="connsiteX13" fmla="*/ 211932 w 676276"/>
                  <a:gd name="connsiteY13" fmla="*/ 223837 h 888206"/>
                  <a:gd name="connsiteX14" fmla="*/ 178595 w 676276"/>
                  <a:gd name="connsiteY14" fmla="*/ 280987 h 888206"/>
                  <a:gd name="connsiteX15" fmla="*/ 138114 w 676276"/>
                  <a:gd name="connsiteY15" fmla="*/ 350044 h 888206"/>
                  <a:gd name="connsiteX16" fmla="*/ 28576 w 676276"/>
                  <a:gd name="connsiteY16" fmla="*/ 264319 h 888206"/>
                  <a:gd name="connsiteX0" fmla="*/ 45245 w 692945"/>
                  <a:gd name="connsiteY0" fmla="*/ 264319 h 797718"/>
                  <a:gd name="connsiteX1" fmla="*/ 0 w 692945"/>
                  <a:gd name="connsiteY1" fmla="*/ 797718 h 797718"/>
                  <a:gd name="connsiteX2" fmla="*/ 497682 w 692945"/>
                  <a:gd name="connsiteY2" fmla="*/ 604837 h 797718"/>
                  <a:gd name="connsiteX3" fmla="*/ 409576 w 692945"/>
                  <a:gd name="connsiteY3" fmla="*/ 540543 h 797718"/>
                  <a:gd name="connsiteX4" fmla="*/ 459582 w 692945"/>
                  <a:gd name="connsiteY4" fmla="*/ 459581 h 797718"/>
                  <a:gd name="connsiteX5" fmla="*/ 500064 w 692945"/>
                  <a:gd name="connsiteY5" fmla="*/ 388143 h 797718"/>
                  <a:gd name="connsiteX6" fmla="*/ 561976 w 692945"/>
                  <a:gd name="connsiteY6" fmla="*/ 297656 h 797718"/>
                  <a:gd name="connsiteX7" fmla="*/ 635795 w 692945"/>
                  <a:gd name="connsiteY7" fmla="*/ 214312 h 797718"/>
                  <a:gd name="connsiteX8" fmla="*/ 692945 w 692945"/>
                  <a:gd name="connsiteY8" fmla="*/ 164306 h 797718"/>
                  <a:gd name="connsiteX9" fmla="*/ 419101 w 692945"/>
                  <a:gd name="connsiteY9" fmla="*/ 0 h 797718"/>
                  <a:gd name="connsiteX10" fmla="*/ 373857 w 692945"/>
                  <a:gd name="connsiteY10" fmla="*/ 42862 h 797718"/>
                  <a:gd name="connsiteX11" fmla="*/ 311945 w 692945"/>
                  <a:gd name="connsiteY11" fmla="*/ 109537 h 797718"/>
                  <a:gd name="connsiteX12" fmla="*/ 266701 w 692945"/>
                  <a:gd name="connsiteY12" fmla="*/ 166687 h 797718"/>
                  <a:gd name="connsiteX13" fmla="*/ 228601 w 692945"/>
                  <a:gd name="connsiteY13" fmla="*/ 223837 h 797718"/>
                  <a:gd name="connsiteX14" fmla="*/ 195264 w 692945"/>
                  <a:gd name="connsiteY14" fmla="*/ 280987 h 797718"/>
                  <a:gd name="connsiteX15" fmla="*/ 154783 w 692945"/>
                  <a:gd name="connsiteY15" fmla="*/ 350044 h 797718"/>
                  <a:gd name="connsiteX16" fmla="*/ 45245 w 692945"/>
                  <a:gd name="connsiteY16" fmla="*/ 264319 h 797718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81013 w 676276"/>
                  <a:gd name="connsiteY2" fmla="*/ 604837 h 878681"/>
                  <a:gd name="connsiteX3" fmla="*/ 392907 w 676276"/>
                  <a:gd name="connsiteY3" fmla="*/ 540543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390525 w 676276"/>
                  <a:gd name="connsiteY2" fmla="*/ 647699 h 878681"/>
                  <a:gd name="connsiteX3" fmla="*/ 392907 w 676276"/>
                  <a:gd name="connsiteY3" fmla="*/ 540543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69106 w 676276"/>
                  <a:gd name="connsiteY2" fmla="*/ 592930 h 878681"/>
                  <a:gd name="connsiteX3" fmla="*/ 392907 w 676276"/>
                  <a:gd name="connsiteY3" fmla="*/ 540543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69106 w 676276"/>
                  <a:gd name="connsiteY2" fmla="*/ 592930 h 878681"/>
                  <a:gd name="connsiteX3" fmla="*/ 388145 w 676276"/>
                  <a:gd name="connsiteY3" fmla="*/ 545306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69106 w 676276"/>
                  <a:gd name="connsiteY2" fmla="*/ 592930 h 878681"/>
                  <a:gd name="connsiteX3" fmla="*/ 245270 w 676276"/>
                  <a:gd name="connsiteY3" fmla="*/ 547687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69106 w 676276"/>
                  <a:gd name="connsiteY2" fmla="*/ 592930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02431 w 676276"/>
                  <a:gd name="connsiteY2" fmla="*/ 666748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8114 w 676276"/>
                  <a:gd name="connsiteY15" fmla="*/ 350044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8595 w 676276"/>
                  <a:gd name="connsiteY14" fmla="*/ 280987 h 878681"/>
                  <a:gd name="connsiteX15" fmla="*/ 133351 w 676276"/>
                  <a:gd name="connsiteY15" fmla="*/ 340519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211932 w 676276"/>
                  <a:gd name="connsiteY13" fmla="*/ 223837 h 878681"/>
                  <a:gd name="connsiteX14" fmla="*/ 171451 w 676276"/>
                  <a:gd name="connsiteY14" fmla="*/ 273843 h 878681"/>
                  <a:gd name="connsiteX15" fmla="*/ 133351 w 676276"/>
                  <a:gd name="connsiteY15" fmla="*/ 340519 h 878681"/>
                  <a:gd name="connsiteX16" fmla="*/ 28576 w 676276"/>
                  <a:gd name="connsiteY16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250032 w 676276"/>
                  <a:gd name="connsiteY12" fmla="*/ 166687 h 878681"/>
                  <a:gd name="connsiteX13" fmla="*/ 171451 w 676276"/>
                  <a:gd name="connsiteY13" fmla="*/ 273843 h 878681"/>
                  <a:gd name="connsiteX14" fmla="*/ 133351 w 676276"/>
                  <a:gd name="connsiteY14" fmla="*/ 340519 h 878681"/>
                  <a:gd name="connsiteX15" fmla="*/ 28576 w 676276"/>
                  <a:gd name="connsiteY15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95276 w 676276"/>
                  <a:gd name="connsiteY11" fmla="*/ 109537 h 878681"/>
                  <a:gd name="connsiteX12" fmla="*/ 171451 w 676276"/>
                  <a:gd name="connsiteY12" fmla="*/ 273843 h 878681"/>
                  <a:gd name="connsiteX13" fmla="*/ 133351 w 676276"/>
                  <a:gd name="connsiteY13" fmla="*/ 340519 h 878681"/>
                  <a:gd name="connsiteX14" fmla="*/ 28576 w 676276"/>
                  <a:gd name="connsiteY14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357188 w 676276"/>
                  <a:gd name="connsiteY10" fmla="*/ 42862 h 878681"/>
                  <a:gd name="connsiteX11" fmla="*/ 254794 w 676276"/>
                  <a:gd name="connsiteY11" fmla="*/ 154780 h 878681"/>
                  <a:gd name="connsiteX12" fmla="*/ 171451 w 676276"/>
                  <a:gd name="connsiteY12" fmla="*/ 273843 h 878681"/>
                  <a:gd name="connsiteX13" fmla="*/ 133351 w 676276"/>
                  <a:gd name="connsiteY13" fmla="*/ 340519 h 878681"/>
                  <a:gd name="connsiteX14" fmla="*/ 28576 w 676276"/>
                  <a:gd name="connsiteY14" fmla="*/ 264319 h 878681"/>
                  <a:gd name="connsiteX0" fmla="*/ 28576 w 676276"/>
                  <a:gd name="connsiteY0" fmla="*/ 264319 h 878681"/>
                  <a:gd name="connsiteX1" fmla="*/ 0 w 676276"/>
                  <a:gd name="connsiteY1" fmla="*/ 878681 h 878681"/>
                  <a:gd name="connsiteX2" fmla="*/ 476250 w 676276"/>
                  <a:gd name="connsiteY2" fmla="*/ 595311 h 878681"/>
                  <a:gd name="connsiteX3" fmla="*/ 392908 w 676276"/>
                  <a:gd name="connsiteY3" fmla="*/ 531018 h 878681"/>
                  <a:gd name="connsiteX4" fmla="*/ 442913 w 676276"/>
                  <a:gd name="connsiteY4" fmla="*/ 459581 h 878681"/>
                  <a:gd name="connsiteX5" fmla="*/ 483395 w 676276"/>
                  <a:gd name="connsiteY5" fmla="*/ 388143 h 878681"/>
                  <a:gd name="connsiteX6" fmla="*/ 545307 w 676276"/>
                  <a:gd name="connsiteY6" fmla="*/ 297656 h 878681"/>
                  <a:gd name="connsiteX7" fmla="*/ 619126 w 676276"/>
                  <a:gd name="connsiteY7" fmla="*/ 214312 h 878681"/>
                  <a:gd name="connsiteX8" fmla="*/ 676276 w 676276"/>
                  <a:gd name="connsiteY8" fmla="*/ 164306 h 878681"/>
                  <a:gd name="connsiteX9" fmla="*/ 402432 w 676276"/>
                  <a:gd name="connsiteY9" fmla="*/ 0 h 878681"/>
                  <a:gd name="connsiteX10" fmla="*/ 254794 w 676276"/>
                  <a:gd name="connsiteY10" fmla="*/ 154780 h 878681"/>
                  <a:gd name="connsiteX11" fmla="*/ 171451 w 676276"/>
                  <a:gd name="connsiteY11" fmla="*/ 273843 h 878681"/>
                  <a:gd name="connsiteX12" fmla="*/ 133351 w 676276"/>
                  <a:gd name="connsiteY12" fmla="*/ 340519 h 878681"/>
                  <a:gd name="connsiteX13" fmla="*/ 28576 w 676276"/>
                  <a:gd name="connsiteY13" fmla="*/ 264319 h 878681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54794 w 676276"/>
                  <a:gd name="connsiteY10" fmla="*/ 159542 h 883443"/>
                  <a:gd name="connsiteX11" fmla="*/ 171451 w 676276"/>
                  <a:gd name="connsiteY11" fmla="*/ 278605 h 883443"/>
                  <a:gd name="connsiteX12" fmla="*/ 133351 w 676276"/>
                  <a:gd name="connsiteY12" fmla="*/ 345281 h 883443"/>
                  <a:gd name="connsiteX13" fmla="*/ 28576 w 676276"/>
                  <a:gd name="connsiteY13" fmla="*/ 269081 h 883443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54794 w 676276"/>
                  <a:gd name="connsiteY10" fmla="*/ 159542 h 883443"/>
                  <a:gd name="connsiteX11" fmla="*/ 171451 w 676276"/>
                  <a:gd name="connsiteY11" fmla="*/ 278605 h 883443"/>
                  <a:gd name="connsiteX12" fmla="*/ 133351 w 676276"/>
                  <a:gd name="connsiteY12" fmla="*/ 345281 h 883443"/>
                  <a:gd name="connsiteX13" fmla="*/ 28576 w 676276"/>
                  <a:gd name="connsiteY13" fmla="*/ 269081 h 883443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54794 w 676276"/>
                  <a:gd name="connsiteY10" fmla="*/ 159542 h 883443"/>
                  <a:gd name="connsiteX11" fmla="*/ 171451 w 676276"/>
                  <a:gd name="connsiteY11" fmla="*/ 278605 h 883443"/>
                  <a:gd name="connsiteX12" fmla="*/ 117257 w 676276"/>
                  <a:gd name="connsiteY12" fmla="*/ 321137 h 883443"/>
                  <a:gd name="connsiteX13" fmla="*/ 28576 w 676276"/>
                  <a:gd name="connsiteY13" fmla="*/ 269081 h 883443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54794 w 676276"/>
                  <a:gd name="connsiteY10" fmla="*/ 159542 h 883443"/>
                  <a:gd name="connsiteX11" fmla="*/ 158039 w 676276"/>
                  <a:gd name="connsiteY11" fmla="*/ 251779 h 883443"/>
                  <a:gd name="connsiteX12" fmla="*/ 117257 w 676276"/>
                  <a:gd name="connsiteY12" fmla="*/ 321137 h 883443"/>
                  <a:gd name="connsiteX13" fmla="*/ 28576 w 676276"/>
                  <a:gd name="connsiteY13" fmla="*/ 269081 h 883443"/>
                  <a:gd name="connsiteX0" fmla="*/ 28576 w 676276"/>
                  <a:gd name="connsiteY0" fmla="*/ 269081 h 883443"/>
                  <a:gd name="connsiteX1" fmla="*/ 0 w 676276"/>
                  <a:gd name="connsiteY1" fmla="*/ 883443 h 883443"/>
                  <a:gd name="connsiteX2" fmla="*/ 476250 w 676276"/>
                  <a:gd name="connsiteY2" fmla="*/ 600073 h 883443"/>
                  <a:gd name="connsiteX3" fmla="*/ 392908 w 676276"/>
                  <a:gd name="connsiteY3" fmla="*/ 535780 h 883443"/>
                  <a:gd name="connsiteX4" fmla="*/ 442913 w 676276"/>
                  <a:gd name="connsiteY4" fmla="*/ 464343 h 883443"/>
                  <a:gd name="connsiteX5" fmla="*/ 483395 w 676276"/>
                  <a:gd name="connsiteY5" fmla="*/ 392905 h 883443"/>
                  <a:gd name="connsiteX6" fmla="*/ 545307 w 676276"/>
                  <a:gd name="connsiteY6" fmla="*/ 302418 h 883443"/>
                  <a:gd name="connsiteX7" fmla="*/ 619126 w 676276"/>
                  <a:gd name="connsiteY7" fmla="*/ 219074 h 883443"/>
                  <a:gd name="connsiteX8" fmla="*/ 676276 w 676276"/>
                  <a:gd name="connsiteY8" fmla="*/ 169068 h 883443"/>
                  <a:gd name="connsiteX9" fmla="*/ 395288 w 676276"/>
                  <a:gd name="connsiteY9" fmla="*/ 0 h 883443"/>
                  <a:gd name="connsiteX10" fmla="*/ 241382 w 676276"/>
                  <a:gd name="connsiteY10" fmla="*/ 127352 h 883443"/>
                  <a:gd name="connsiteX11" fmla="*/ 158039 w 676276"/>
                  <a:gd name="connsiteY11" fmla="*/ 251779 h 883443"/>
                  <a:gd name="connsiteX12" fmla="*/ 117257 w 676276"/>
                  <a:gd name="connsiteY12" fmla="*/ 321137 h 883443"/>
                  <a:gd name="connsiteX13" fmla="*/ 28576 w 676276"/>
                  <a:gd name="connsiteY13" fmla="*/ 269081 h 883443"/>
                  <a:gd name="connsiteX0" fmla="*/ 28576 w 676276"/>
                  <a:gd name="connsiteY0" fmla="*/ 306637 h 920999"/>
                  <a:gd name="connsiteX1" fmla="*/ 0 w 676276"/>
                  <a:gd name="connsiteY1" fmla="*/ 920999 h 920999"/>
                  <a:gd name="connsiteX2" fmla="*/ 476250 w 676276"/>
                  <a:gd name="connsiteY2" fmla="*/ 637629 h 920999"/>
                  <a:gd name="connsiteX3" fmla="*/ 392908 w 676276"/>
                  <a:gd name="connsiteY3" fmla="*/ 573336 h 920999"/>
                  <a:gd name="connsiteX4" fmla="*/ 442913 w 676276"/>
                  <a:gd name="connsiteY4" fmla="*/ 501899 h 920999"/>
                  <a:gd name="connsiteX5" fmla="*/ 483395 w 676276"/>
                  <a:gd name="connsiteY5" fmla="*/ 430461 h 920999"/>
                  <a:gd name="connsiteX6" fmla="*/ 545307 w 676276"/>
                  <a:gd name="connsiteY6" fmla="*/ 339974 h 920999"/>
                  <a:gd name="connsiteX7" fmla="*/ 619126 w 676276"/>
                  <a:gd name="connsiteY7" fmla="*/ 256630 h 920999"/>
                  <a:gd name="connsiteX8" fmla="*/ 676276 w 676276"/>
                  <a:gd name="connsiteY8" fmla="*/ 206624 h 920999"/>
                  <a:gd name="connsiteX9" fmla="*/ 395288 w 676276"/>
                  <a:gd name="connsiteY9" fmla="*/ 0 h 920999"/>
                  <a:gd name="connsiteX10" fmla="*/ 241382 w 676276"/>
                  <a:gd name="connsiteY10" fmla="*/ 164908 h 920999"/>
                  <a:gd name="connsiteX11" fmla="*/ 158039 w 676276"/>
                  <a:gd name="connsiteY11" fmla="*/ 289335 h 920999"/>
                  <a:gd name="connsiteX12" fmla="*/ 117257 w 676276"/>
                  <a:gd name="connsiteY12" fmla="*/ 358693 h 920999"/>
                  <a:gd name="connsiteX13" fmla="*/ 28576 w 676276"/>
                  <a:gd name="connsiteY13" fmla="*/ 306637 h 920999"/>
                  <a:gd name="connsiteX0" fmla="*/ 28576 w 676276"/>
                  <a:gd name="connsiteY0" fmla="*/ 306637 h 920999"/>
                  <a:gd name="connsiteX1" fmla="*/ 0 w 676276"/>
                  <a:gd name="connsiteY1" fmla="*/ 920999 h 920999"/>
                  <a:gd name="connsiteX2" fmla="*/ 476250 w 676276"/>
                  <a:gd name="connsiteY2" fmla="*/ 637629 h 920999"/>
                  <a:gd name="connsiteX3" fmla="*/ 398272 w 676276"/>
                  <a:gd name="connsiteY3" fmla="*/ 578701 h 920999"/>
                  <a:gd name="connsiteX4" fmla="*/ 442913 w 676276"/>
                  <a:gd name="connsiteY4" fmla="*/ 501899 h 920999"/>
                  <a:gd name="connsiteX5" fmla="*/ 483395 w 676276"/>
                  <a:gd name="connsiteY5" fmla="*/ 430461 h 920999"/>
                  <a:gd name="connsiteX6" fmla="*/ 545307 w 676276"/>
                  <a:gd name="connsiteY6" fmla="*/ 339974 h 920999"/>
                  <a:gd name="connsiteX7" fmla="*/ 619126 w 676276"/>
                  <a:gd name="connsiteY7" fmla="*/ 256630 h 920999"/>
                  <a:gd name="connsiteX8" fmla="*/ 676276 w 676276"/>
                  <a:gd name="connsiteY8" fmla="*/ 206624 h 920999"/>
                  <a:gd name="connsiteX9" fmla="*/ 395288 w 676276"/>
                  <a:gd name="connsiteY9" fmla="*/ 0 h 920999"/>
                  <a:gd name="connsiteX10" fmla="*/ 241382 w 676276"/>
                  <a:gd name="connsiteY10" fmla="*/ 164908 h 920999"/>
                  <a:gd name="connsiteX11" fmla="*/ 158039 w 676276"/>
                  <a:gd name="connsiteY11" fmla="*/ 289335 h 920999"/>
                  <a:gd name="connsiteX12" fmla="*/ 117257 w 676276"/>
                  <a:gd name="connsiteY12" fmla="*/ 358693 h 920999"/>
                  <a:gd name="connsiteX13" fmla="*/ 28576 w 676276"/>
                  <a:gd name="connsiteY13" fmla="*/ 306637 h 920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76276" h="920999">
                    <a:moveTo>
                      <a:pt x="28576" y="306637"/>
                    </a:moveTo>
                    <a:lnTo>
                      <a:pt x="0" y="920999"/>
                    </a:lnTo>
                    <a:lnTo>
                      <a:pt x="476250" y="637629"/>
                    </a:lnTo>
                    <a:lnTo>
                      <a:pt x="398272" y="578701"/>
                    </a:lnTo>
                    <a:lnTo>
                      <a:pt x="442913" y="501899"/>
                    </a:lnTo>
                    <a:lnTo>
                      <a:pt x="483395" y="430461"/>
                    </a:lnTo>
                    <a:lnTo>
                      <a:pt x="545307" y="339974"/>
                    </a:lnTo>
                    <a:lnTo>
                      <a:pt x="619126" y="256630"/>
                    </a:lnTo>
                    <a:lnTo>
                      <a:pt x="676276" y="206624"/>
                    </a:lnTo>
                    <a:lnTo>
                      <a:pt x="395288" y="0"/>
                    </a:lnTo>
                    <a:cubicBezTo>
                      <a:pt x="336551" y="53181"/>
                      <a:pt x="288213" y="111727"/>
                      <a:pt x="241382" y="164908"/>
                    </a:cubicBezTo>
                    <a:cubicBezTo>
                      <a:pt x="213601" y="204596"/>
                      <a:pt x="178726" y="257038"/>
                      <a:pt x="158039" y="289335"/>
                    </a:cubicBezTo>
                    <a:cubicBezTo>
                      <a:pt x="137352" y="321632"/>
                      <a:pt x="132338" y="338849"/>
                      <a:pt x="117257" y="358693"/>
                    </a:cubicBezTo>
                    <a:lnTo>
                      <a:pt x="28576" y="306637"/>
                    </a:lnTo>
                    <a:close/>
                  </a:path>
                </a:pathLst>
              </a:custGeom>
              <a:gradFill flip="none" rotWithShape="1">
                <a:gsLst>
                  <a:gs pos="57000">
                    <a:schemeClr val="accent1"/>
                  </a:gs>
                  <a:gs pos="83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8000000" scaled="0"/>
                <a:tileRect/>
              </a:gradFill>
              <a:ln w="12700">
                <a:noFill/>
                <a:round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05ECBEF1-B949-F7EB-92FC-E506DCCC3A40}"/>
              </a:ext>
            </a:extLst>
          </p:cNvPr>
          <p:cNvGrpSpPr/>
          <p:nvPr/>
        </p:nvGrpSpPr>
        <p:grpSpPr>
          <a:xfrm>
            <a:off x="4510437" y="4308061"/>
            <a:ext cx="939262" cy="479175"/>
            <a:chOff x="4510437" y="4015759"/>
            <a:chExt cx="939262" cy="479175"/>
          </a:xfrm>
        </p:grpSpPr>
        <p:sp>
          <p:nvSpPr>
            <p:cNvPr id="73" name="Freeform 62">
              <a:extLst>
                <a:ext uri="{FF2B5EF4-FFF2-40B4-BE49-F238E27FC236}">
                  <a16:creationId xmlns:a16="http://schemas.microsoft.com/office/drawing/2014/main" id="{D82D8A48-2E6F-7E22-0E1B-9094889F6C6F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158855"/>
              <a:ext cx="937860" cy="297142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9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9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9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9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4" name="Freeform 66">
              <a:extLst>
                <a:ext uri="{FF2B5EF4-FFF2-40B4-BE49-F238E27FC236}">
                  <a16:creationId xmlns:a16="http://schemas.microsoft.com/office/drawing/2014/main" id="{2E384884-3DEF-FDD0-D9A9-55E4E389E470}"/>
                </a:ext>
              </a:extLst>
            </p:cNvPr>
            <p:cNvSpPr>
              <a:spLocks/>
            </p:cNvSpPr>
            <p:nvPr/>
          </p:nvSpPr>
          <p:spPr bwMode="gray">
            <a:xfrm>
              <a:off x="4925845" y="4428948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6 h 161"/>
                <a:gd name="T6" fmla="*/ 0 w 1073"/>
                <a:gd name="T7" fmla="*/ 66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6"/>
                  </a:lnTo>
                  <a:lnTo>
                    <a:pt x="0" y="66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5" name="Freeform 67">
              <a:extLst>
                <a:ext uri="{FF2B5EF4-FFF2-40B4-BE49-F238E27FC236}">
                  <a16:creationId xmlns:a16="http://schemas.microsoft.com/office/drawing/2014/main" id="{91FD49CC-6F5F-D528-0D7F-FB8216980277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187135"/>
              <a:ext cx="414006" cy="307799"/>
            </a:xfrm>
            <a:custGeom>
              <a:avLst/>
              <a:gdLst>
                <a:gd name="T0" fmla="*/ 848 w 848"/>
                <a:gd name="T1" fmla="*/ 656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2 h 751"/>
                <a:gd name="T10" fmla="*/ 848 w 848"/>
                <a:gd name="T11" fmla="*/ 751 h 751"/>
                <a:gd name="T12" fmla="*/ 848 w 848"/>
                <a:gd name="T13" fmla="*/ 656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6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2"/>
                  </a:lnTo>
                  <a:lnTo>
                    <a:pt x="848" y="751"/>
                  </a:lnTo>
                  <a:lnTo>
                    <a:pt x="848" y="65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6" name="Freeform 68">
              <a:extLst>
                <a:ext uri="{FF2B5EF4-FFF2-40B4-BE49-F238E27FC236}">
                  <a16:creationId xmlns:a16="http://schemas.microsoft.com/office/drawing/2014/main" id="{03B196BD-D940-46B9-AB3C-207176287D20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087542"/>
              <a:ext cx="937860" cy="297142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5 h 725"/>
                <a:gd name="T6" fmla="*/ 851 w 1921"/>
                <a:gd name="T7" fmla="*/ 725 h 725"/>
                <a:gd name="T8" fmla="*/ 1921 w 1921"/>
                <a:gd name="T9" fmla="*/ 658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5"/>
                  </a:lnTo>
                  <a:lnTo>
                    <a:pt x="851" y="725"/>
                  </a:lnTo>
                  <a:lnTo>
                    <a:pt x="1921" y="658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7" name="Freeform 72">
              <a:extLst>
                <a:ext uri="{FF2B5EF4-FFF2-40B4-BE49-F238E27FC236}">
                  <a16:creationId xmlns:a16="http://schemas.microsoft.com/office/drawing/2014/main" id="{318BA798-BAA9-6F1C-5255-6E9FD489301D}"/>
                </a:ext>
              </a:extLst>
            </p:cNvPr>
            <p:cNvSpPr>
              <a:spLocks/>
            </p:cNvSpPr>
            <p:nvPr/>
          </p:nvSpPr>
          <p:spPr bwMode="gray">
            <a:xfrm>
              <a:off x="4925845" y="4357224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7 h 161"/>
                <a:gd name="T6" fmla="*/ 0 w 1073"/>
                <a:gd name="T7" fmla="*/ 67 h 161"/>
                <a:gd name="T8" fmla="*/ 0 w 1073"/>
                <a:gd name="T9" fmla="*/ 161 h 161"/>
                <a:gd name="T10" fmla="*/ 1073 w 1073"/>
                <a:gd name="T11" fmla="*/ 93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7"/>
                  </a:lnTo>
                  <a:lnTo>
                    <a:pt x="0" y="67"/>
                  </a:lnTo>
                  <a:lnTo>
                    <a:pt x="0" y="161"/>
                  </a:lnTo>
                  <a:lnTo>
                    <a:pt x="1073" y="93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8" name="Freeform 73">
              <a:extLst>
                <a:ext uri="{FF2B5EF4-FFF2-40B4-BE49-F238E27FC236}">
                  <a16:creationId xmlns:a16="http://schemas.microsoft.com/office/drawing/2014/main" id="{8AE3659F-BDCF-B3AE-C9DB-EB96FFC142C1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114591"/>
              <a:ext cx="414006" cy="308619"/>
            </a:xfrm>
            <a:custGeom>
              <a:avLst/>
              <a:gdLst>
                <a:gd name="T0" fmla="*/ 848 w 848"/>
                <a:gd name="T1" fmla="*/ 659 h 753"/>
                <a:gd name="T2" fmla="*/ 848 w 848"/>
                <a:gd name="T3" fmla="*/ 659 h 753"/>
                <a:gd name="T4" fmla="*/ 0 w 848"/>
                <a:gd name="T5" fmla="*/ 0 h 753"/>
                <a:gd name="T6" fmla="*/ 0 w 848"/>
                <a:gd name="T7" fmla="*/ 2 h 753"/>
                <a:gd name="T8" fmla="*/ 0 w 848"/>
                <a:gd name="T9" fmla="*/ 94 h 753"/>
                <a:gd name="T10" fmla="*/ 848 w 848"/>
                <a:gd name="T11" fmla="*/ 753 h 753"/>
                <a:gd name="T12" fmla="*/ 848 w 848"/>
                <a:gd name="T13" fmla="*/ 659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3">
                  <a:moveTo>
                    <a:pt x="848" y="659"/>
                  </a:moveTo>
                  <a:lnTo>
                    <a:pt x="848" y="659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94"/>
                  </a:lnTo>
                  <a:lnTo>
                    <a:pt x="848" y="753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8E267656-7114-904E-F57F-DF22853A2B20}"/>
                </a:ext>
              </a:extLst>
            </p:cNvPr>
            <p:cNvSpPr>
              <a:spLocks/>
            </p:cNvSpPr>
            <p:nvPr/>
          </p:nvSpPr>
          <p:spPr bwMode="gray">
            <a:xfrm>
              <a:off x="4925845" y="4283450"/>
              <a:ext cx="523854" cy="65986"/>
            </a:xfrm>
            <a:custGeom>
              <a:avLst/>
              <a:gdLst>
                <a:gd name="T0" fmla="*/ 1073 w 1073"/>
                <a:gd name="T1" fmla="*/ 0 h 161"/>
                <a:gd name="T2" fmla="*/ 1073 w 1073"/>
                <a:gd name="T3" fmla="*/ 0 h 161"/>
                <a:gd name="T4" fmla="*/ 3 w 1073"/>
                <a:gd name="T5" fmla="*/ 69 h 161"/>
                <a:gd name="T6" fmla="*/ 0 w 1073"/>
                <a:gd name="T7" fmla="*/ 69 h 161"/>
                <a:gd name="T8" fmla="*/ 0 w 1073"/>
                <a:gd name="T9" fmla="*/ 161 h 161"/>
                <a:gd name="T10" fmla="*/ 1073 w 1073"/>
                <a:gd name="T11" fmla="*/ 95 h 161"/>
                <a:gd name="T12" fmla="*/ 1073 w 1073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3" h="161">
                  <a:moveTo>
                    <a:pt x="1073" y="0"/>
                  </a:moveTo>
                  <a:lnTo>
                    <a:pt x="1073" y="0"/>
                  </a:lnTo>
                  <a:lnTo>
                    <a:pt x="3" y="69"/>
                  </a:lnTo>
                  <a:lnTo>
                    <a:pt x="0" y="69"/>
                  </a:lnTo>
                  <a:lnTo>
                    <a:pt x="0" y="161"/>
                  </a:lnTo>
                  <a:lnTo>
                    <a:pt x="1073" y="95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411BC224-22D2-FDFC-66C3-E15905F33E73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1839" y="4042867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81" name="Freeform 74">
              <a:extLst>
                <a:ext uri="{FF2B5EF4-FFF2-40B4-BE49-F238E27FC236}">
                  <a16:creationId xmlns:a16="http://schemas.microsoft.com/office/drawing/2014/main" id="{CC88B47C-B713-7F8D-C0EB-42D69B847909}"/>
                </a:ext>
              </a:extLst>
            </p:cNvPr>
            <p:cNvSpPr>
              <a:spLocks/>
            </p:cNvSpPr>
            <p:nvPr/>
          </p:nvSpPr>
          <p:spPr bwMode="gray">
            <a:xfrm>
              <a:off x="4510437" y="4015759"/>
              <a:ext cx="937860" cy="297142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2 h 725"/>
                <a:gd name="T6" fmla="*/ 851 w 1921"/>
                <a:gd name="T7" fmla="*/ 725 h 725"/>
                <a:gd name="T8" fmla="*/ 1921 w 1921"/>
                <a:gd name="T9" fmla="*/ 656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2"/>
                  </a:lnTo>
                  <a:lnTo>
                    <a:pt x="851" y="725"/>
                  </a:lnTo>
                  <a:lnTo>
                    <a:pt x="1921" y="656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82" name="Textfeld 17">
            <a:extLst>
              <a:ext uri="{FF2B5EF4-FFF2-40B4-BE49-F238E27FC236}">
                <a16:creationId xmlns:a16="http://schemas.microsoft.com/office/drawing/2014/main" id="{AD0A0EBC-2E8B-CA9C-5968-D72F6A85517B}"/>
              </a:ext>
            </a:extLst>
          </p:cNvPr>
          <p:cNvSpPr txBox="1"/>
          <p:nvPr/>
        </p:nvSpPr>
        <p:spPr bwMode="gray">
          <a:xfrm>
            <a:off x="1259808" y="3584374"/>
            <a:ext cx="614271" cy="254942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VISION</a:t>
            </a:r>
          </a:p>
        </p:txBody>
      </p:sp>
      <p:sp>
        <p:nvSpPr>
          <p:cNvPr id="83" name="Textfeld 18">
            <a:extLst>
              <a:ext uri="{FF2B5EF4-FFF2-40B4-BE49-F238E27FC236}">
                <a16:creationId xmlns:a16="http://schemas.microsoft.com/office/drawing/2014/main" id="{76036BBE-3298-7169-07D6-384613256F5F}"/>
              </a:ext>
            </a:extLst>
          </p:cNvPr>
          <p:cNvSpPr txBox="1"/>
          <p:nvPr/>
        </p:nvSpPr>
        <p:spPr bwMode="gray">
          <a:xfrm>
            <a:off x="2840468" y="3333908"/>
            <a:ext cx="803425" cy="434478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PRODUCT</a:t>
            </a: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BACKLOG</a:t>
            </a:r>
          </a:p>
        </p:txBody>
      </p:sp>
      <p:sp>
        <p:nvSpPr>
          <p:cNvPr id="84" name="Textfeld 19">
            <a:extLst>
              <a:ext uri="{FF2B5EF4-FFF2-40B4-BE49-F238E27FC236}">
                <a16:creationId xmlns:a16="http://schemas.microsoft.com/office/drawing/2014/main" id="{42242D4E-4A64-15C7-59FD-9718E69CEA5C}"/>
              </a:ext>
            </a:extLst>
          </p:cNvPr>
          <p:cNvSpPr txBox="1"/>
          <p:nvPr/>
        </p:nvSpPr>
        <p:spPr bwMode="gray">
          <a:xfrm>
            <a:off x="4226772" y="3736763"/>
            <a:ext cx="1252266" cy="434478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ITERATION/SPRINT</a:t>
            </a: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BACKLOG</a:t>
            </a:r>
          </a:p>
        </p:txBody>
      </p:sp>
      <p:sp>
        <p:nvSpPr>
          <p:cNvPr id="85" name="Textfeld 20">
            <a:extLst>
              <a:ext uri="{FF2B5EF4-FFF2-40B4-BE49-F238E27FC236}">
                <a16:creationId xmlns:a16="http://schemas.microsoft.com/office/drawing/2014/main" id="{7D7730F7-7253-AD51-F5B7-8BFD9ABC7FFD}"/>
              </a:ext>
            </a:extLst>
          </p:cNvPr>
          <p:cNvSpPr txBox="1"/>
          <p:nvPr/>
        </p:nvSpPr>
        <p:spPr bwMode="gray">
          <a:xfrm>
            <a:off x="7566111" y="3674032"/>
            <a:ext cx="1455848" cy="434927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INCREMENT/</a:t>
            </a:r>
          </a:p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RELEASE</a:t>
            </a:r>
          </a:p>
        </p:txBody>
      </p:sp>
      <p:sp>
        <p:nvSpPr>
          <p:cNvPr id="86" name="Textfeld 21">
            <a:extLst>
              <a:ext uri="{FF2B5EF4-FFF2-40B4-BE49-F238E27FC236}">
                <a16:creationId xmlns:a16="http://schemas.microsoft.com/office/drawing/2014/main" id="{B4C95BFE-48EA-B4C3-67AF-6E2A45C7268C}"/>
              </a:ext>
            </a:extLst>
          </p:cNvPr>
          <p:cNvSpPr txBox="1"/>
          <p:nvPr/>
        </p:nvSpPr>
        <p:spPr bwMode="gray">
          <a:xfrm>
            <a:off x="9633096" y="3572091"/>
            <a:ext cx="788999" cy="255391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PRODUCT</a:t>
            </a:r>
          </a:p>
        </p:txBody>
      </p:sp>
      <p:sp>
        <p:nvSpPr>
          <p:cNvPr id="87" name="Textfeld 22">
            <a:extLst>
              <a:ext uri="{FF2B5EF4-FFF2-40B4-BE49-F238E27FC236}">
                <a16:creationId xmlns:a16="http://schemas.microsoft.com/office/drawing/2014/main" id="{E431C22F-83C4-12E8-B4B2-0A498FA2E682}"/>
              </a:ext>
            </a:extLst>
          </p:cNvPr>
          <p:cNvSpPr txBox="1"/>
          <p:nvPr/>
        </p:nvSpPr>
        <p:spPr bwMode="gray">
          <a:xfrm>
            <a:off x="7571501" y="3103925"/>
            <a:ext cx="766557" cy="434927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kern="1200" noProof="0" dirty="0">
                <a:latin typeface="Century Gothic" panose="020B0502020202020204" pitchFamily="34" charset="0"/>
                <a:ea typeface="+mn-ea"/>
                <a:cs typeface="+mn-cs"/>
              </a:rPr>
              <a:t>DAILY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MEETING</a:t>
            </a:r>
          </a:p>
        </p:txBody>
      </p:sp>
      <p:sp>
        <p:nvSpPr>
          <p:cNvPr id="88" name="Textfeld 23">
            <a:extLst>
              <a:ext uri="{FF2B5EF4-FFF2-40B4-BE49-F238E27FC236}">
                <a16:creationId xmlns:a16="http://schemas.microsoft.com/office/drawing/2014/main" id="{EEE8E5BD-765E-E313-6598-7992A1D5424A}"/>
              </a:ext>
            </a:extLst>
          </p:cNvPr>
          <p:cNvSpPr txBox="1"/>
          <p:nvPr/>
        </p:nvSpPr>
        <p:spPr bwMode="gray">
          <a:xfrm>
            <a:off x="6052721" y="3497904"/>
            <a:ext cx="1252266" cy="434478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>
            <a:defPPr>
              <a:defRPr lang="de-DE"/>
            </a:defPPr>
            <a:lvl1pPr algn="ctr">
              <a:lnSpc>
                <a:spcPct val="80000"/>
              </a:lnSpc>
              <a:defRPr sz="1200" b="1">
                <a:latin typeface="+mj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ITERATION/SPRINT</a:t>
            </a:r>
            <a:b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1-4 WEEKS</a:t>
            </a:r>
          </a:p>
        </p:txBody>
      </p:sp>
      <p:sp>
        <p:nvSpPr>
          <p:cNvPr id="89" name="Textfeld 24">
            <a:extLst>
              <a:ext uri="{FF2B5EF4-FFF2-40B4-BE49-F238E27FC236}">
                <a16:creationId xmlns:a16="http://schemas.microsoft.com/office/drawing/2014/main" id="{90C3901A-72F6-F5F2-BD7D-2DB4C91045A6}"/>
              </a:ext>
            </a:extLst>
          </p:cNvPr>
          <p:cNvSpPr txBox="1"/>
          <p:nvPr/>
        </p:nvSpPr>
        <p:spPr bwMode="gray">
          <a:xfrm>
            <a:off x="7740804" y="4717564"/>
            <a:ext cx="1318480" cy="614014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ITERATION/</a:t>
            </a:r>
          </a:p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SPRINT </a:t>
            </a:r>
          </a:p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REVIEW</a:t>
            </a:r>
          </a:p>
        </p:txBody>
      </p:sp>
      <p:sp>
        <p:nvSpPr>
          <p:cNvPr id="90" name="Textfeld 33">
            <a:extLst>
              <a:ext uri="{FF2B5EF4-FFF2-40B4-BE49-F238E27FC236}">
                <a16:creationId xmlns:a16="http://schemas.microsoft.com/office/drawing/2014/main" id="{C3A54A2A-6253-32DD-8F3C-41F67D6C3827}"/>
              </a:ext>
            </a:extLst>
          </p:cNvPr>
          <p:cNvSpPr txBox="1"/>
          <p:nvPr/>
        </p:nvSpPr>
        <p:spPr bwMode="gray">
          <a:xfrm>
            <a:off x="3832877" y="4908073"/>
            <a:ext cx="916881" cy="614014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ITERATION/SPRINT PLANNING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C778C288-6FA5-3221-BDDD-B52BB77ED341}"/>
              </a:ext>
            </a:extLst>
          </p:cNvPr>
          <p:cNvGrpSpPr/>
          <p:nvPr/>
        </p:nvGrpSpPr>
        <p:grpSpPr>
          <a:xfrm>
            <a:off x="3905298" y="5116823"/>
            <a:ext cx="4900481" cy="441009"/>
            <a:chOff x="3905298" y="4824521"/>
            <a:chExt cx="4900481" cy="441009"/>
          </a:xfrm>
        </p:grpSpPr>
        <p:cxnSp>
          <p:nvCxnSpPr>
            <p:cNvPr id="92" name="Gerader Verbinder 8">
              <a:extLst>
                <a:ext uri="{FF2B5EF4-FFF2-40B4-BE49-F238E27FC236}">
                  <a16:creationId xmlns:a16="http://schemas.microsoft.com/office/drawing/2014/main" id="{9357ECF4-918A-1EAB-F19F-F39AC378E407}"/>
                </a:ext>
              </a:extLst>
            </p:cNvPr>
            <p:cNvCxnSpPr/>
            <p:nvPr/>
          </p:nvCxnSpPr>
          <p:spPr bwMode="gray">
            <a:xfrm flipH="1">
              <a:off x="3905298" y="5013770"/>
              <a:ext cx="4900481" cy="242455"/>
            </a:xfrm>
            <a:prstGeom prst="line">
              <a:avLst/>
            </a:prstGeom>
            <a:ln w="34925">
              <a:solidFill>
                <a:schemeClr val="bg1">
                  <a:lumMod val="7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Gerader Verbinder 10">
              <a:extLst>
                <a:ext uri="{FF2B5EF4-FFF2-40B4-BE49-F238E27FC236}">
                  <a16:creationId xmlns:a16="http://schemas.microsoft.com/office/drawing/2014/main" id="{7A543EC6-F972-E05C-4C9E-11755158FB2F}"/>
                </a:ext>
              </a:extLst>
            </p:cNvPr>
            <p:cNvCxnSpPr/>
            <p:nvPr/>
          </p:nvCxnSpPr>
          <p:spPr bwMode="gray">
            <a:xfrm flipV="1">
              <a:off x="8801726" y="4824521"/>
              <a:ext cx="0" cy="199198"/>
            </a:xfrm>
            <a:prstGeom prst="line">
              <a:avLst/>
            </a:prstGeom>
            <a:ln w="34925">
              <a:solidFill>
                <a:schemeClr val="bg1">
                  <a:lumMod val="7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Gerader Verbinder 112">
              <a:extLst>
                <a:ext uri="{FF2B5EF4-FFF2-40B4-BE49-F238E27FC236}">
                  <a16:creationId xmlns:a16="http://schemas.microsoft.com/office/drawing/2014/main" id="{A12947E2-D453-D774-6D9E-0EAF23015E77}"/>
                </a:ext>
              </a:extLst>
            </p:cNvPr>
            <p:cNvCxnSpPr/>
            <p:nvPr/>
          </p:nvCxnSpPr>
          <p:spPr bwMode="gray">
            <a:xfrm flipV="1">
              <a:off x="3920796" y="4992715"/>
              <a:ext cx="0" cy="272815"/>
            </a:xfrm>
            <a:prstGeom prst="line">
              <a:avLst/>
            </a:prstGeom>
            <a:ln w="34925">
              <a:solidFill>
                <a:schemeClr val="bg1">
                  <a:lumMod val="75000"/>
                </a:schemeClr>
              </a:solidFill>
              <a:headEnd type="none" w="med" len="med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5" name="Textfeld 37">
            <a:extLst>
              <a:ext uri="{FF2B5EF4-FFF2-40B4-BE49-F238E27FC236}">
                <a16:creationId xmlns:a16="http://schemas.microsoft.com/office/drawing/2014/main" id="{6C97FF59-8985-1D9F-6CB8-F4FA266DA5DF}"/>
              </a:ext>
            </a:extLst>
          </p:cNvPr>
          <p:cNvSpPr txBox="1"/>
          <p:nvPr/>
        </p:nvSpPr>
        <p:spPr bwMode="gray">
          <a:xfrm>
            <a:off x="6026679" y="5142433"/>
            <a:ext cx="490839" cy="254942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x 3-4</a:t>
            </a:r>
          </a:p>
        </p:txBody>
      </p:sp>
      <p:grpSp>
        <p:nvGrpSpPr>
          <p:cNvPr id="96" name="Gruppieren 26">
            <a:extLst>
              <a:ext uri="{FF2B5EF4-FFF2-40B4-BE49-F238E27FC236}">
                <a16:creationId xmlns:a16="http://schemas.microsoft.com/office/drawing/2014/main" id="{8AE17528-9893-DF20-FA64-D34B4A9BF20E}"/>
              </a:ext>
            </a:extLst>
          </p:cNvPr>
          <p:cNvGrpSpPr/>
          <p:nvPr/>
        </p:nvGrpSpPr>
        <p:grpSpPr bwMode="gray">
          <a:xfrm>
            <a:off x="1904657" y="5055343"/>
            <a:ext cx="8644090" cy="783486"/>
            <a:chOff x="-400883" y="4620937"/>
            <a:chExt cx="9514825" cy="938935"/>
          </a:xfrm>
        </p:grpSpPr>
        <p:cxnSp>
          <p:nvCxnSpPr>
            <p:cNvPr id="97" name="Gerader Verbinder 129">
              <a:extLst>
                <a:ext uri="{FF2B5EF4-FFF2-40B4-BE49-F238E27FC236}">
                  <a16:creationId xmlns:a16="http://schemas.microsoft.com/office/drawing/2014/main" id="{AEC6A7C7-A9D2-0750-E617-87F5F60016AC}"/>
                </a:ext>
              </a:extLst>
            </p:cNvPr>
            <p:cNvCxnSpPr/>
            <p:nvPr/>
          </p:nvCxnSpPr>
          <p:spPr bwMode="gray">
            <a:xfrm flipH="1">
              <a:off x="-400883" y="5036587"/>
              <a:ext cx="9514825" cy="512526"/>
            </a:xfrm>
            <a:prstGeom prst="line">
              <a:avLst/>
            </a:prstGeom>
            <a:ln w="34925">
              <a:solidFill>
                <a:schemeClr val="accent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Gerader Verbinder 134">
              <a:extLst>
                <a:ext uri="{FF2B5EF4-FFF2-40B4-BE49-F238E27FC236}">
                  <a16:creationId xmlns:a16="http://schemas.microsoft.com/office/drawing/2014/main" id="{F741526A-D725-936A-665D-482F769C1414}"/>
                </a:ext>
              </a:extLst>
            </p:cNvPr>
            <p:cNvCxnSpPr>
              <a:cxnSpLocks/>
            </p:cNvCxnSpPr>
            <p:nvPr/>
          </p:nvCxnSpPr>
          <p:spPr bwMode="gray">
            <a:xfrm flipV="1">
              <a:off x="9086740" y="4620937"/>
              <a:ext cx="0" cy="412717"/>
            </a:xfrm>
            <a:prstGeom prst="line">
              <a:avLst/>
            </a:prstGeom>
            <a:ln w="34925">
              <a:solidFill>
                <a:schemeClr val="accent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Gerader Verbinder 136">
              <a:extLst>
                <a:ext uri="{FF2B5EF4-FFF2-40B4-BE49-F238E27FC236}">
                  <a16:creationId xmlns:a16="http://schemas.microsoft.com/office/drawing/2014/main" id="{C5EBC9E8-2672-4650-140D-0604FA802009}"/>
                </a:ext>
              </a:extLst>
            </p:cNvPr>
            <p:cNvCxnSpPr>
              <a:cxnSpLocks/>
            </p:cNvCxnSpPr>
            <p:nvPr/>
          </p:nvCxnSpPr>
          <p:spPr bwMode="gray">
            <a:xfrm flipV="1">
              <a:off x="-376964" y="4772254"/>
              <a:ext cx="0" cy="787618"/>
            </a:xfrm>
            <a:prstGeom prst="line">
              <a:avLst/>
            </a:prstGeom>
            <a:ln w="34925">
              <a:solidFill>
                <a:schemeClr val="accent1"/>
              </a:solidFill>
              <a:headEnd type="none" w="med" len="med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0" name="Rectangle 6">
            <a:extLst>
              <a:ext uri="{FF2B5EF4-FFF2-40B4-BE49-F238E27FC236}">
                <a16:creationId xmlns:a16="http://schemas.microsoft.com/office/drawing/2014/main" id="{38CE1EB6-3633-C80E-AB5A-DE7ABD25B943}"/>
              </a:ext>
            </a:extLst>
          </p:cNvPr>
          <p:cNvSpPr/>
          <p:nvPr/>
        </p:nvSpPr>
        <p:spPr>
          <a:xfrm>
            <a:off x="1243800" y="1696916"/>
            <a:ext cx="3933325" cy="369128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Initiation/Planning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01" name="Rectangle 6">
            <a:extLst>
              <a:ext uri="{FF2B5EF4-FFF2-40B4-BE49-F238E27FC236}">
                <a16:creationId xmlns:a16="http://schemas.microsoft.com/office/drawing/2014/main" id="{8E86560B-ECC7-9390-AD52-4E53E412DD93}"/>
              </a:ext>
            </a:extLst>
          </p:cNvPr>
          <p:cNvSpPr/>
          <p:nvPr/>
        </p:nvSpPr>
        <p:spPr>
          <a:xfrm>
            <a:off x="5281150" y="1696916"/>
            <a:ext cx="3804525" cy="369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Execution</a:t>
            </a:r>
          </a:p>
        </p:txBody>
      </p:sp>
      <p:sp>
        <p:nvSpPr>
          <p:cNvPr id="102" name="Rectangle 6">
            <a:extLst>
              <a:ext uri="{FF2B5EF4-FFF2-40B4-BE49-F238E27FC236}">
                <a16:creationId xmlns:a16="http://schemas.microsoft.com/office/drawing/2014/main" id="{7A8C0585-8B86-B873-8F36-03BC637B120C}"/>
              </a:ext>
            </a:extLst>
          </p:cNvPr>
          <p:cNvSpPr/>
          <p:nvPr/>
        </p:nvSpPr>
        <p:spPr>
          <a:xfrm>
            <a:off x="9085676" y="1696916"/>
            <a:ext cx="2044749" cy="369128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Closing</a:t>
            </a:r>
          </a:p>
        </p:txBody>
      </p: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77EF0BED-C610-185A-F6FE-4BC3D399DA57}"/>
              </a:ext>
            </a:extLst>
          </p:cNvPr>
          <p:cNvGrpSpPr/>
          <p:nvPr/>
        </p:nvGrpSpPr>
        <p:grpSpPr>
          <a:xfrm>
            <a:off x="1229248" y="3985193"/>
            <a:ext cx="936883" cy="1012354"/>
            <a:chOff x="1229248" y="3692891"/>
            <a:chExt cx="936883" cy="1012354"/>
          </a:xfrm>
        </p:grpSpPr>
        <p:sp>
          <p:nvSpPr>
            <p:cNvPr id="104" name="Freeform 79">
              <a:extLst>
                <a:ext uri="{FF2B5EF4-FFF2-40B4-BE49-F238E27FC236}">
                  <a16:creationId xmlns:a16="http://schemas.microsoft.com/office/drawing/2014/main" id="{7C42CB68-D360-70D3-0368-D54A89939087}"/>
                </a:ext>
              </a:extLst>
            </p:cNvPr>
            <p:cNvSpPr>
              <a:spLocks/>
            </p:cNvSpPr>
            <p:nvPr/>
          </p:nvSpPr>
          <p:spPr bwMode="gray">
            <a:xfrm>
              <a:off x="1229248" y="4397446"/>
              <a:ext cx="414006" cy="307799"/>
            </a:xfrm>
            <a:custGeom>
              <a:avLst/>
              <a:gdLst>
                <a:gd name="T0" fmla="*/ 848 w 848"/>
                <a:gd name="T1" fmla="*/ 659 h 751"/>
                <a:gd name="T2" fmla="*/ 848 w 848"/>
                <a:gd name="T3" fmla="*/ 656 h 751"/>
                <a:gd name="T4" fmla="*/ 0 w 848"/>
                <a:gd name="T5" fmla="*/ 0 h 751"/>
                <a:gd name="T6" fmla="*/ 0 w 848"/>
                <a:gd name="T7" fmla="*/ 0 h 751"/>
                <a:gd name="T8" fmla="*/ 0 w 848"/>
                <a:gd name="T9" fmla="*/ 94 h 751"/>
                <a:gd name="T10" fmla="*/ 848 w 848"/>
                <a:gd name="T11" fmla="*/ 751 h 751"/>
                <a:gd name="T12" fmla="*/ 848 w 848"/>
                <a:gd name="T13" fmla="*/ 659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8" h="751">
                  <a:moveTo>
                    <a:pt x="848" y="659"/>
                  </a:moveTo>
                  <a:lnTo>
                    <a:pt x="848" y="65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848" y="751"/>
                  </a:lnTo>
                  <a:lnTo>
                    <a:pt x="848" y="659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05" name="Freeform 7">
              <a:extLst>
                <a:ext uri="{FF2B5EF4-FFF2-40B4-BE49-F238E27FC236}">
                  <a16:creationId xmlns:a16="http://schemas.microsoft.com/office/drawing/2014/main" id="{92ED0653-1B0C-DD39-E350-9C72B811BA16}"/>
                </a:ext>
              </a:extLst>
            </p:cNvPr>
            <p:cNvSpPr>
              <a:spLocks/>
            </p:cNvSpPr>
            <p:nvPr/>
          </p:nvSpPr>
          <p:spPr bwMode="gray">
            <a:xfrm>
              <a:off x="1229896" y="3692891"/>
              <a:ext cx="936235" cy="297143"/>
            </a:xfrm>
            <a:custGeom>
              <a:avLst/>
              <a:gdLst>
                <a:gd name="T0" fmla="*/ 1073 w 1921"/>
                <a:gd name="T1" fmla="*/ 0 h 725"/>
                <a:gd name="T2" fmla="*/ 0 w 1921"/>
                <a:gd name="T3" fmla="*/ 66 h 725"/>
                <a:gd name="T4" fmla="*/ 848 w 1921"/>
                <a:gd name="T5" fmla="*/ 722 h 725"/>
                <a:gd name="T6" fmla="*/ 851 w 1921"/>
                <a:gd name="T7" fmla="*/ 725 h 725"/>
                <a:gd name="T8" fmla="*/ 1921 w 1921"/>
                <a:gd name="T9" fmla="*/ 656 h 725"/>
                <a:gd name="T10" fmla="*/ 1073 w 1921"/>
                <a:gd name="T11" fmla="*/ 0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1" h="725">
                  <a:moveTo>
                    <a:pt x="1073" y="0"/>
                  </a:moveTo>
                  <a:lnTo>
                    <a:pt x="0" y="66"/>
                  </a:lnTo>
                  <a:lnTo>
                    <a:pt x="848" y="722"/>
                  </a:lnTo>
                  <a:lnTo>
                    <a:pt x="851" y="725"/>
                  </a:lnTo>
                  <a:lnTo>
                    <a:pt x="1921" y="656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06" name="Freeform 8">
              <a:extLst>
                <a:ext uri="{FF2B5EF4-FFF2-40B4-BE49-F238E27FC236}">
                  <a16:creationId xmlns:a16="http://schemas.microsoft.com/office/drawing/2014/main" id="{107B2DD1-78E2-CC32-0448-66C1B30D1C7E}"/>
                </a:ext>
              </a:extLst>
            </p:cNvPr>
            <p:cNvSpPr>
              <a:spLocks/>
            </p:cNvSpPr>
            <p:nvPr/>
          </p:nvSpPr>
          <p:spPr bwMode="gray">
            <a:xfrm>
              <a:off x="1235469" y="3716194"/>
              <a:ext cx="413289" cy="956184"/>
            </a:xfrm>
            <a:custGeom>
              <a:avLst/>
              <a:gdLst>
                <a:gd name="T0" fmla="*/ 0 w 848"/>
                <a:gd name="T1" fmla="*/ 0 h 2333"/>
                <a:gd name="T2" fmla="*/ 0 w 848"/>
                <a:gd name="T3" fmla="*/ 0 h 2333"/>
                <a:gd name="T4" fmla="*/ 0 w 848"/>
                <a:gd name="T5" fmla="*/ 711 h 2333"/>
                <a:gd name="T6" fmla="*/ 0 w 848"/>
                <a:gd name="T7" fmla="*/ 1674 h 2333"/>
                <a:gd name="T8" fmla="*/ 0 w 848"/>
                <a:gd name="T9" fmla="*/ 1674 h 2333"/>
                <a:gd name="T10" fmla="*/ 848 w 848"/>
                <a:gd name="T11" fmla="*/ 2333 h 2333"/>
                <a:gd name="T12" fmla="*/ 848 w 848"/>
                <a:gd name="T13" fmla="*/ 2333 h 2333"/>
                <a:gd name="T14" fmla="*/ 848 w 848"/>
                <a:gd name="T15" fmla="*/ 1622 h 2333"/>
                <a:gd name="T16" fmla="*/ 848 w 848"/>
                <a:gd name="T17" fmla="*/ 659 h 2333"/>
                <a:gd name="T18" fmla="*/ 848 w 848"/>
                <a:gd name="T19" fmla="*/ 656 h 2333"/>
                <a:gd name="T20" fmla="*/ 0 w 848"/>
                <a:gd name="T21" fmla="*/ 0 h 2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8" h="2333">
                  <a:moveTo>
                    <a:pt x="0" y="0"/>
                  </a:moveTo>
                  <a:lnTo>
                    <a:pt x="0" y="0"/>
                  </a:lnTo>
                  <a:lnTo>
                    <a:pt x="0" y="711"/>
                  </a:lnTo>
                  <a:lnTo>
                    <a:pt x="0" y="1674"/>
                  </a:lnTo>
                  <a:lnTo>
                    <a:pt x="0" y="1674"/>
                  </a:lnTo>
                  <a:lnTo>
                    <a:pt x="848" y="2333"/>
                  </a:lnTo>
                  <a:lnTo>
                    <a:pt x="848" y="2333"/>
                  </a:lnTo>
                  <a:lnTo>
                    <a:pt x="848" y="1622"/>
                  </a:lnTo>
                  <a:lnTo>
                    <a:pt x="848" y="659"/>
                  </a:lnTo>
                  <a:lnTo>
                    <a:pt x="848" y="6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07" name="Freeform 13">
              <a:extLst>
                <a:ext uri="{FF2B5EF4-FFF2-40B4-BE49-F238E27FC236}">
                  <a16:creationId xmlns:a16="http://schemas.microsoft.com/office/drawing/2014/main" id="{314D1C0B-6D8D-D21B-31C7-B55FD8809E42}"/>
                </a:ext>
              </a:extLst>
            </p:cNvPr>
            <p:cNvSpPr>
              <a:spLocks/>
            </p:cNvSpPr>
            <p:nvPr/>
          </p:nvSpPr>
          <p:spPr bwMode="gray">
            <a:xfrm>
              <a:off x="1643184" y="3958007"/>
              <a:ext cx="522947" cy="714371"/>
            </a:xfrm>
            <a:custGeom>
              <a:avLst/>
              <a:gdLst>
                <a:gd name="T0" fmla="*/ 1073 w 1073"/>
                <a:gd name="T1" fmla="*/ 0 h 1743"/>
                <a:gd name="T2" fmla="*/ 3 w 1073"/>
                <a:gd name="T3" fmla="*/ 69 h 1743"/>
                <a:gd name="T4" fmla="*/ 0 w 1073"/>
                <a:gd name="T5" fmla="*/ 69 h 1743"/>
                <a:gd name="T6" fmla="*/ 0 w 1073"/>
                <a:gd name="T7" fmla="*/ 1032 h 1743"/>
                <a:gd name="T8" fmla="*/ 0 w 1073"/>
                <a:gd name="T9" fmla="*/ 1743 h 1743"/>
                <a:gd name="T10" fmla="*/ 1073 w 1073"/>
                <a:gd name="T11" fmla="*/ 1675 h 1743"/>
                <a:gd name="T12" fmla="*/ 1073 w 1073"/>
                <a:gd name="T13" fmla="*/ 964 h 1743"/>
                <a:gd name="T14" fmla="*/ 1073 w 1073"/>
                <a:gd name="T15" fmla="*/ 898 h 1743"/>
                <a:gd name="T16" fmla="*/ 1073 w 1073"/>
                <a:gd name="T17" fmla="*/ 0 h 1743"/>
                <a:gd name="T18" fmla="*/ 1073 w 1073"/>
                <a:gd name="T19" fmla="*/ 0 h 1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3" h="1743">
                  <a:moveTo>
                    <a:pt x="1073" y="0"/>
                  </a:moveTo>
                  <a:lnTo>
                    <a:pt x="3" y="69"/>
                  </a:lnTo>
                  <a:lnTo>
                    <a:pt x="0" y="69"/>
                  </a:lnTo>
                  <a:lnTo>
                    <a:pt x="0" y="1032"/>
                  </a:lnTo>
                  <a:lnTo>
                    <a:pt x="0" y="1743"/>
                  </a:lnTo>
                  <a:lnTo>
                    <a:pt x="1073" y="1675"/>
                  </a:lnTo>
                  <a:lnTo>
                    <a:pt x="1073" y="964"/>
                  </a:lnTo>
                  <a:lnTo>
                    <a:pt x="1073" y="898"/>
                  </a:lnTo>
                  <a:lnTo>
                    <a:pt x="1073" y="0"/>
                  </a:lnTo>
                  <a:lnTo>
                    <a:pt x="1073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108" name="Textfeld 18">
            <a:extLst>
              <a:ext uri="{FF2B5EF4-FFF2-40B4-BE49-F238E27FC236}">
                <a16:creationId xmlns:a16="http://schemas.microsoft.com/office/drawing/2014/main" id="{D952EB72-DD13-3938-0438-97840F347383}"/>
              </a:ext>
            </a:extLst>
          </p:cNvPr>
          <p:cNvSpPr txBox="1"/>
          <p:nvPr/>
        </p:nvSpPr>
        <p:spPr bwMode="gray">
          <a:xfrm>
            <a:off x="2017923" y="3455622"/>
            <a:ext cx="803425" cy="434478"/>
          </a:xfrm>
          <a:prstGeom prst="rect">
            <a:avLst/>
          </a:prstGeom>
          <a:noFill/>
          <a:scene3d>
            <a:camera prst="orthographicFront">
              <a:rot lat="420000" lon="200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PRODUCT</a:t>
            </a: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Roadmap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395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6" grpId="0" animBg="1"/>
      <p:bldP spid="26" grpId="0" animBg="1"/>
      <p:bldP spid="32" grpId="0" animBg="1"/>
      <p:bldP spid="33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5" grpId="0"/>
      <p:bldP spid="100" grpId="0" animBg="1"/>
      <p:bldP spid="101" grpId="0" animBg="1"/>
      <p:bldP spid="102" grpId="0" animBg="1"/>
      <p:bldP spid="1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478" y="364653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What happens in a typical Agile Project?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Rectangle: Rounded Corners 79">
            <a:extLst>
              <a:ext uri="{FF2B5EF4-FFF2-40B4-BE49-F238E27FC236}">
                <a16:creationId xmlns:a16="http://schemas.microsoft.com/office/drawing/2014/main" id="{FA2C4A50-1ECC-EE45-C494-EDA9B87C4A5A}"/>
              </a:ext>
            </a:extLst>
          </p:cNvPr>
          <p:cNvSpPr/>
          <p:nvPr/>
        </p:nvSpPr>
        <p:spPr>
          <a:xfrm>
            <a:off x="9380440" y="1860641"/>
            <a:ext cx="2584426" cy="3255395"/>
          </a:xfrm>
          <a:prstGeom prst="roundRect">
            <a:avLst>
              <a:gd name="adj" fmla="val 6344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241300" dist="38100" dir="18900000" sx="101000" sy="101000" algn="bl" rotWithShape="0">
              <a:srgbClr val="679AA7">
                <a:alpha val="29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: Rounded Corners 79">
            <a:extLst>
              <a:ext uri="{FF2B5EF4-FFF2-40B4-BE49-F238E27FC236}">
                <a16:creationId xmlns:a16="http://schemas.microsoft.com/office/drawing/2014/main" id="{F68C570C-DC30-0F8D-90A4-36FED5D80991}"/>
              </a:ext>
            </a:extLst>
          </p:cNvPr>
          <p:cNvSpPr/>
          <p:nvPr/>
        </p:nvSpPr>
        <p:spPr>
          <a:xfrm>
            <a:off x="3278236" y="1857690"/>
            <a:ext cx="2584426" cy="3255395"/>
          </a:xfrm>
          <a:prstGeom prst="roundRect">
            <a:avLst>
              <a:gd name="adj" fmla="val 6344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241300" dist="38100" dir="18900000" sx="101000" sy="101000" algn="bl" rotWithShape="0">
              <a:srgbClr val="68A6C3">
                <a:alpha val="29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79">
            <a:extLst>
              <a:ext uri="{FF2B5EF4-FFF2-40B4-BE49-F238E27FC236}">
                <a16:creationId xmlns:a16="http://schemas.microsoft.com/office/drawing/2014/main" id="{AACE7A43-A367-E7AC-1827-80AAE8E316A6}"/>
              </a:ext>
            </a:extLst>
          </p:cNvPr>
          <p:cNvSpPr/>
          <p:nvPr/>
        </p:nvSpPr>
        <p:spPr>
          <a:xfrm>
            <a:off x="6329338" y="1857690"/>
            <a:ext cx="2584426" cy="3255395"/>
          </a:xfrm>
          <a:prstGeom prst="roundRect">
            <a:avLst>
              <a:gd name="adj" fmla="val 6344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241300" dist="38100" dir="18900000" sx="101000" sy="101000" algn="bl" rotWithShape="0">
              <a:srgbClr val="676DB3">
                <a:alpha val="22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79">
            <a:extLst>
              <a:ext uri="{FF2B5EF4-FFF2-40B4-BE49-F238E27FC236}">
                <a16:creationId xmlns:a16="http://schemas.microsoft.com/office/drawing/2014/main" id="{5E786A91-CF5E-6F6D-0C38-E9615B528996}"/>
              </a:ext>
            </a:extLst>
          </p:cNvPr>
          <p:cNvSpPr/>
          <p:nvPr/>
        </p:nvSpPr>
        <p:spPr>
          <a:xfrm>
            <a:off x="228879" y="1860134"/>
            <a:ext cx="2584426" cy="3255395"/>
          </a:xfrm>
          <a:prstGeom prst="roundRect">
            <a:avLst>
              <a:gd name="adj" fmla="val 6344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241300" dist="38100" dir="18900000" sx="101000" sy="101000" algn="bl" rotWithShape="0">
              <a:srgbClr val="7DD0A3">
                <a:alpha val="30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FCAA356-A99F-E346-F77B-BE7E2B09C878}"/>
              </a:ext>
            </a:extLst>
          </p:cNvPr>
          <p:cNvSpPr>
            <a:spLocks/>
          </p:cNvSpPr>
          <p:nvPr/>
        </p:nvSpPr>
        <p:spPr bwMode="auto">
          <a:xfrm>
            <a:off x="1" y="4990224"/>
            <a:ext cx="12192000" cy="1270191"/>
          </a:xfrm>
          <a:custGeom>
            <a:avLst/>
            <a:gdLst>
              <a:gd name="connsiteX0" fmla="*/ 1522470 w 12191999"/>
              <a:gd name="connsiteY0" fmla="*/ 0 h 1186599"/>
              <a:gd name="connsiteX1" fmla="*/ 1785561 w 12191999"/>
              <a:gd name="connsiteY1" fmla="*/ 140916 h 1186599"/>
              <a:gd name="connsiteX2" fmla="*/ 2009694 w 12191999"/>
              <a:gd name="connsiteY2" fmla="*/ 300740 h 1186599"/>
              <a:gd name="connsiteX3" fmla="*/ 2090632 w 12191999"/>
              <a:gd name="connsiteY3" fmla="*/ 310835 h 1186599"/>
              <a:gd name="connsiteX4" fmla="*/ 3048000 w 12191999"/>
              <a:gd name="connsiteY4" fmla="*/ 310835 h 1186599"/>
              <a:gd name="connsiteX5" fmla="*/ 3048000 w 12191999"/>
              <a:gd name="connsiteY5" fmla="*/ 310836 h 1186599"/>
              <a:gd name="connsiteX6" fmla="*/ 4002315 w 12191999"/>
              <a:gd name="connsiteY6" fmla="*/ 310836 h 1186599"/>
              <a:gd name="connsiteX7" fmla="*/ 4083294 w 12191999"/>
              <a:gd name="connsiteY7" fmla="*/ 300741 h 1186599"/>
              <a:gd name="connsiteX8" fmla="*/ 4310438 w 12191999"/>
              <a:gd name="connsiteY8" fmla="*/ 140917 h 1186599"/>
              <a:gd name="connsiteX9" fmla="*/ 4570469 w 12191999"/>
              <a:gd name="connsiteY9" fmla="*/ 1 h 1186599"/>
              <a:gd name="connsiteX10" fmla="*/ 4833560 w 12191999"/>
              <a:gd name="connsiteY10" fmla="*/ 140917 h 1186599"/>
              <a:gd name="connsiteX11" fmla="*/ 5057693 w 12191999"/>
              <a:gd name="connsiteY11" fmla="*/ 300741 h 1186599"/>
              <a:gd name="connsiteX12" fmla="*/ 5138631 w 12191999"/>
              <a:gd name="connsiteY12" fmla="*/ 310836 h 1186599"/>
              <a:gd name="connsiteX13" fmla="*/ 6095999 w 12191999"/>
              <a:gd name="connsiteY13" fmla="*/ 310836 h 1186599"/>
              <a:gd name="connsiteX14" fmla="*/ 6095999 w 12191999"/>
              <a:gd name="connsiteY14" fmla="*/ 310835 h 1186599"/>
              <a:gd name="connsiteX15" fmla="*/ 7050315 w 12191999"/>
              <a:gd name="connsiteY15" fmla="*/ 310835 h 1186599"/>
              <a:gd name="connsiteX16" fmla="*/ 7131293 w 12191999"/>
              <a:gd name="connsiteY16" fmla="*/ 300740 h 1186599"/>
              <a:gd name="connsiteX17" fmla="*/ 7358438 w 12191999"/>
              <a:gd name="connsiteY17" fmla="*/ 140916 h 1186599"/>
              <a:gd name="connsiteX18" fmla="*/ 7618469 w 12191999"/>
              <a:gd name="connsiteY18" fmla="*/ 0 h 1186599"/>
              <a:gd name="connsiteX19" fmla="*/ 7881560 w 12191999"/>
              <a:gd name="connsiteY19" fmla="*/ 140916 h 1186599"/>
              <a:gd name="connsiteX20" fmla="*/ 8105693 w 12191999"/>
              <a:gd name="connsiteY20" fmla="*/ 300740 h 1186599"/>
              <a:gd name="connsiteX21" fmla="*/ 8186631 w 12191999"/>
              <a:gd name="connsiteY21" fmla="*/ 310835 h 1186599"/>
              <a:gd name="connsiteX22" fmla="*/ 9143999 w 12191999"/>
              <a:gd name="connsiteY22" fmla="*/ 310835 h 1186599"/>
              <a:gd name="connsiteX23" fmla="*/ 10098314 w 12191999"/>
              <a:gd name="connsiteY23" fmla="*/ 310835 h 1186599"/>
              <a:gd name="connsiteX24" fmla="*/ 10179293 w 12191999"/>
              <a:gd name="connsiteY24" fmla="*/ 300740 h 1186599"/>
              <a:gd name="connsiteX25" fmla="*/ 10406438 w 12191999"/>
              <a:gd name="connsiteY25" fmla="*/ 140916 h 1186599"/>
              <a:gd name="connsiteX26" fmla="*/ 10666469 w 12191999"/>
              <a:gd name="connsiteY26" fmla="*/ 0 h 1186599"/>
              <a:gd name="connsiteX27" fmla="*/ 10929560 w 12191999"/>
              <a:gd name="connsiteY27" fmla="*/ 140916 h 1186599"/>
              <a:gd name="connsiteX28" fmla="*/ 11153693 w 12191999"/>
              <a:gd name="connsiteY28" fmla="*/ 300740 h 1186599"/>
              <a:gd name="connsiteX29" fmla="*/ 11234630 w 12191999"/>
              <a:gd name="connsiteY29" fmla="*/ 310835 h 1186599"/>
              <a:gd name="connsiteX30" fmla="*/ 12191999 w 12191999"/>
              <a:gd name="connsiteY30" fmla="*/ 310835 h 1186599"/>
              <a:gd name="connsiteX31" fmla="*/ 12191999 w 12191999"/>
              <a:gd name="connsiteY31" fmla="*/ 1186598 h 1186599"/>
              <a:gd name="connsiteX32" fmla="*/ 9143999 w 12191999"/>
              <a:gd name="connsiteY32" fmla="*/ 1186598 h 1186599"/>
              <a:gd name="connsiteX33" fmla="*/ 6095999 w 12191999"/>
              <a:gd name="connsiteY33" fmla="*/ 1186598 h 1186599"/>
              <a:gd name="connsiteX34" fmla="*/ 6095999 w 12191999"/>
              <a:gd name="connsiteY34" fmla="*/ 1186599 h 1186599"/>
              <a:gd name="connsiteX35" fmla="*/ 3048000 w 12191999"/>
              <a:gd name="connsiteY35" fmla="*/ 1186599 h 1186599"/>
              <a:gd name="connsiteX36" fmla="*/ 3048000 w 12191999"/>
              <a:gd name="connsiteY36" fmla="*/ 1186598 h 1186599"/>
              <a:gd name="connsiteX37" fmla="*/ 0 w 12191999"/>
              <a:gd name="connsiteY37" fmla="*/ 1186598 h 1186599"/>
              <a:gd name="connsiteX38" fmla="*/ 0 w 12191999"/>
              <a:gd name="connsiteY38" fmla="*/ 310835 h 1186599"/>
              <a:gd name="connsiteX39" fmla="*/ 954315 w 12191999"/>
              <a:gd name="connsiteY39" fmla="*/ 310835 h 1186599"/>
              <a:gd name="connsiteX40" fmla="*/ 1035294 w 12191999"/>
              <a:gd name="connsiteY40" fmla="*/ 300740 h 1186599"/>
              <a:gd name="connsiteX41" fmla="*/ 1262439 w 12191999"/>
              <a:gd name="connsiteY41" fmla="*/ 140916 h 1186599"/>
              <a:gd name="connsiteX42" fmla="*/ 1522470 w 12191999"/>
              <a:gd name="connsiteY42" fmla="*/ 0 h 1186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2191999" h="1186599">
                <a:moveTo>
                  <a:pt x="1522470" y="0"/>
                </a:moveTo>
                <a:cubicBezTo>
                  <a:pt x="1632601" y="0"/>
                  <a:pt x="1727436" y="55142"/>
                  <a:pt x="1785561" y="140916"/>
                </a:cubicBezTo>
                <a:cubicBezTo>
                  <a:pt x="1838331" y="221331"/>
                  <a:pt x="1918635" y="277621"/>
                  <a:pt x="2009694" y="300740"/>
                </a:cubicBezTo>
                <a:lnTo>
                  <a:pt x="2090632" y="310835"/>
                </a:lnTo>
                <a:lnTo>
                  <a:pt x="3048000" y="310835"/>
                </a:lnTo>
                <a:lnTo>
                  <a:pt x="3048000" y="310836"/>
                </a:lnTo>
                <a:lnTo>
                  <a:pt x="4002315" y="310836"/>
                </a:lnTo>
                <a:lnTo>
                  <a:pt x="4083294" y="300741"/>
                </a:lnTo>
                <a:cubicBezTo>
                  <a:pt x="4174496" y="277622"/>
                  <a:pt x="4255373" y="221332"/>
                  <a:pt x="4310438" y="140917"/>
                </a:cubicBezTo>
                <a:cubicBezTo>
                  <a:pt x="4365503" y="55143"/>
                  <a:pt x="4460339" y="1"/>
                  <a:pt x="4570469" y="1"/>
                </a:cubicBezTo>
                <a:cubicBezTo>
                  <a:pt x="4680601" y="1"/>
                  <a:pt x="4775435" y="55143"/>
                  <a:pt x="4833560" y="140917"/>
                </a:cubicBezTo>
                <a:cubicBezTo>
                  <a:pt x="4886331" y="221332"/>
                  <a:pt x="4966635" y="277622"/>
                  <a:pt x="5057693" y="300741"/>
                </a:cubicBezTo>
                <a:lnTo>
                  <a:pt x="5138631" y="310836"/>
                </a:lnTo>
                <a:lnTo>
                  <a:pt x="6095999" y="310836"/>
                </a:lnTo>
                <a:lnTo>
                  <a:pt x="6095999" y="310835"/>
                </a:lnTo>
                <a:lnTo>
                  <a:pt x="7050315" y="310835"/>
                </a:lnTo>
                <a:lnTo>
                  <a:pt x="7131293" y="300740"/>
                </a:lnTo>
                <a:cubicBezTo>
                  <a:pt x="7222495" y="277621"/>
                  <a:pt x="7303373" y="221331"/>
                  <a:pt x="7358438" y="140916"/>
                </a:cubicBezTo>
                <a:cubicBezTo>
                  <a:pt x="7413503" y="55142"/>
                  <a:pt x="7508338" y="0"/>
                  <a:pt x="7618469" y="0"/>
                </a:cubicBezTo>
                <a:cubicBezTo>
                  <a:pt x="7728600" y="0"/>
                  <a:pt x="7823435" y="55142"/>
                  <a:pt x="7881560" y="140916"/>
                </a:cubicBezTo>
                <a:cubicBezTo>
                  <a:pt x="7934331" y="221331"/>
                  <a:pt x="8014634" y="277621"/>
                  <a:pt x="8105693" y="300740"/>
                </a:cubicBezTo>
                <a:lnTo>
                  <a:pt x="8186631" y="310835"/>
                </a:lnTo>
                <a:lnTo>
                  <a:pt x="9143999" y="310835"/>
                </a:lnTo>
                <a:lnTo>
                  <a:pt x="10098314" y="310835"/>
                </a:lnTo>
                <a:lnTo>
                  <a:pt x="10179293" y="300740"/>
                </a:lnTo>
                <a:cubicBezTo>
                  <a:pt x="10270495" y="277621"/>
                  <a:pt x="10351372" y="221331"/>
                  <a:pt x="10406438" y="140916"/>
                </a:cubicBezTo>
                <a:cubicBezTo>
                  <a:pt x="10461503" y="55142"/>
                  <a:pt x="10556338" y="0"/>
                  <a:pt x="10666469" y="0"/>
                </a:cubicBezTo>
                <a:cubicBezTo>
                  <a:pt x="10776600" y="0"/>
                  <a:pt x="10871435" y="55142"/>
                  <a:pt x="10929560" y="140916"/>
                </a:cubicBezTo>
                <a:cubicBezTo>
                  <a:pt x="10982331" y="221331"/>
                  <a:pt x="11062634" y="277621"/>
                  <a:pt x="11153693" y="300740"/>
                </a:cubicBezTo>
                <a:lnTo>
                  <a:pt x="11234630" y="310835"/>
                </a:lnTo>
                <a:lnTo>
                  <a:pt x="12191999" y="310835"/>
                </a:lnTo>
                <a:lnTo>
                  <a:pt x="12191999" y="1186598"/>
                </a:lnTo>
                <a:lnTo>
                  <a:pt x="9143999" y="1186598"/>
                </a:lnTo>
                <a:lnTo>
                  <a:pt x="6095999" y="1186598"/>
                </a:lnTo>
                <a:lnTo>
                  <a:pt x="6095999" y="1186599"/>
                </a:lnTo>
                <a:lnTo>
                  <a:pt x="3048000" y="1186599"/>
                </a:lnTo>
                <a:lnTo>
                  <a:pt x="3048000" y="1186598"/>
                </a:lnTo>
                <a:lnTo>
                  <a:pt x="0" y="1186598"/>
                </a:lnTo>
                <a:lnTo>
                  <a:pt x="0" y="310835"/>
                </a:lnTo>
                <a:lnTo>
                  <a:pt x="954315" y="310835"/>
                </a:lnTo>
                <a:lnTo>
                  <a:pt x="1035294" y="300740"/>
                </a:lnTo>
                <a:cubicBezTo>
                  <a:pt x="1126496" y="277621"/>
                  <a:pt x="1207374" y="221331"/>
                  <a:pt x="1262439" y="140916"/>
                </a:cubicBezTo>
                <a:cubicBezTo>
                  <a:pt x="1317504" y="55142"/>
                  <a:pt x="1412339" y="0"/>
                  <a:pt x="1522470" y="0"/>
                </a:cubicBezTo>
                <a:close/>
              </a:path>
            </a:pathLst>
          </a:custGeom>
          <a:gradFill flip="none" rotWithShape="1">
            <a:gsLst>
              <a:gs pos="24000">
                <a:srgbClr val="7DD0A3"/>
              </a:gs>
              <a:gs pos="49000">
                <a:srgbClr val="68A6C3"/>
              </a:gs>
              <a:gs pos="26000">
                <a:srgbClr val="68A6C3"/>
              </a:gs>
              <a:gs pos="76000">
                <a:srgbClr val="679AA7"/>
              </a:gs>
              <a:gs pos="74000">
                <a:srgbClr val="676DB3"/>
              </a:gs>
              <a:gs pos="51000">
                <a:srgbClr val="676DB3"/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614646-1A83-F7B8-6793-CE48888162EC}"/>
              </a:ext>
            </a:extLst>
          </p:cNvPr>
          <p:cNvSpPr/>
          <p:nvPr/>
        </p:nvSpPr>
        <p:spPr>
          <a:xfrm>
            <a:off x="0" y="5443496"/>
            <a:ext cx="3048000" cy="1093487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E0972BA-BA6D-E97B-4706-04E4B464ACF2}"/>
              </a:ext>
            </a:extLst>
          </p:cNvPr>
          <p:cNvSpPr/>
          <p:nvPr/>
        </p:nvSpPr>
        <p:spPr>
          <a:xfrm>
            <a:off x="3048000" y="5443497"/>
            <a:ext cx="3048000" cy="1093487"/>
          </a:xfrm>
          <a:prstGeom prst="rect">
            <a:avLst/>
          </a:prstGeom>
          <a:gradFill>
            <a:gsLst>
              <a:gs pos="0">
                <a:srgbClr val="68A6C3">
                  <a:lumMod val="95000"/>
                  <a:lumOff val="5000"/>
                </a:srgbClr>
              </a:gs>
              <a:gs pos="50000">
                <a:srgbClr val="68A6C3"/>
              </a:gs>
              <a:gs pos="100000">
                <a:srgbClr val="68A6C3">
                  <a:lumMod val="85000"/>
                </a:srgb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6BAD5CF-2D59-5DD0-7442-1DA4154F410D}"/>
              </a:ext>
            </a:extLst>
          </p:cNvPr>
          <p:cNvSpPr/>
          <p:nvPr/>
        </p:nvSpPr>
        <p:spPr>
          <a:xfrm>
            <a:off x="6096000" y="5443496"/>
            <a:ext cx="3048000" cy="1093487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1D3095-3A1B-3C62-3CAC-F44B0E271572}"/>
              </a:ext>
            </a:extLst>
          </p:cNvPr>
          <p:cNvSpPr/>
          <p:nvPr/>
        </p:nvSpPr>
        <p:spPr>
          <a:xfrm>
            <a:off x="9144000" y="5443496"/>
            <a:ext cx="3048000" cy="1093487"/>
          </a:xfrm>
          <a:prstGeom prst="rect">
            <a:avLst/>
          </a:prstGeom>
          <a:gradFill>
            <a:gsLst>
              <a:gs pos="0">
                <a:srgbClr val="679AA7">
                  <a:lumMod val="95000"/>
                  <a:lumOff val="5000"/>
                </a:srgbClr>
              </a:gs>
              <a:gs pos="50000">
                <a:srgbClr val="679AA7"/>
              </a:gs>
              <a:gs pos="100000">
                <a:srgbClr val="679AA7">
                  <a:lumMod val="85000"/>
                </a:srgb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39DE86E-0256-34C8-A2E6-7420C6EE87EE}"/>
              </a:ext>
            </a:extLst>
          </p:cNvPr>
          <p:cNvSpPr/>
          <p:nvPr/>
        </p:nvSpPr>
        <p:spPr>
          <a:xfrm>
            <a:off x="823067" y="5960281"/>
            <a:ext cx="1396050" cy="336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Roboto Black" panose="02000000000000000000" pitchFamily="2" charset="0"/>
                <a:cs typeface="+mn-cs"/>
              </a:rPr>
              <a:t>Initiating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B6B43C1-424A-06DD-2D47-7567811702BD}"/>
              </a:ext>
            </a:extLst>
          </p:cNvPr>
          <p:cNvSpPr/>
          <p:nvPr/>
        </p:nvSpPr>
        <p:spPr>
          <a:xfrm>
            <a:off x="2923448" y="5962338"/>
            <a:ext cx="3319879" cy="336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Roboto Black" panose="02000000000000000000" pitchFamily="2" charset="0"/>
                <a:cs typeface="+mn-cs"/>
              </a:rPr>
              <a:t>Planning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840239E-1CF7-9DAA-09F1-92290AE06264}"/>
              </a:ext>
            </a:extLst>
          </p:cNvPr>
          <p:cNvSpPr/>
          <p:nvPr/>
        </p:nvSpPr>
        <p:spPr>
          <a:xfrm>
            <a:off x="6394404" y="5962338"/>
            <a:ext cx="2482246" cy="336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Roboto Black" panose="02000000000000000000" pitchFamily="2" charset="0"/>
                <a:cs typeface="+mn-cs"/>
              </a:rPr>
              <a:t>Executing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34D6B5D1-1631-9F1A-A140-563CFCA5A172}"/>
              </a:ext>
            </a:extLst>
          </p:cNvPr>
          <p:cNvSpPr/>
          <p:nvPr/>
        </p:nvSpPr>
        <p:spPr>
          <a:xfrm>
            <a:off x="9795248" y="5962338"/>
            <a:ext cx="1745502" cy="336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Roboto Black" panose="02000000000000000000" pitchFamily="2" charset="0"/>
                <a:cs typeface="+mn-cs"/>
              </a:rPr>
              <a:t>Closing</a:t>
            </a: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1051BA7C-6B23-FA8E-63EB-80DF4B8F0649}"/>
              </a:ext>
            </a:extLst>
          </p:cNvPr>
          <p:cNvGrpSpPr/>
          <p:nvPr/>
        </p:nvGrpSpPr>
        <p:grpSpPr>
          <a:xfrm>
            <a:off x="317149" y="5132662"/>
            <a:ext cx="2416802" cy="623401"/>
            <a:chOff x="317149" y="5067083"/>
            <a:chExt cx="2416802" cy="623401"/>
          </a:xfrm>
        </p:grpSpPr>
        <p:sp>
          <p:nvSpPr>
            <p:cNvPr id="111" name="Freeform: Shape 99">
              <a:extLst>
                <a:ext uri="{FF2B5EF4-FFF2-40B4-BE49-F238E27FC236}">
                  <a16:creationId xmlns:a16="http://schemas.microsoft.com/office/drawing/2014/main" id="{743B7291-EB9B-3E45-6371-00E7964E6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49" y="5067083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Freeform: Shape 99">
              <a:extLst>
                <a:ext uri="{FF2B5EF4-FFF2-40B4-BE49-F238E27FC236}">
                  <a16:creationId xmlns:a16="http://schemas.microsoft.com/office/drawing/2014/main" id="{43B4E3C5-BE7D-FF4F-036E-0FE1259302A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20250" y="5377918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70F46A27-6A55-65CC-ACF8-A1A3C766B724}"/>
                </a:ext>
              </a:extLst>
            </p:cNvPr>
            <p:cNvSpPr/>
            <p:nvPr/>
          </p:nvSpPr>
          <p:spPr>
            <a:xfrm>
              <a:off x="1301645" y="5101349"/>
              <a:ext cx="444710" cy="4546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7DD0A3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rPr>
                <a:t>01</a:t>
              </a:r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CC3FE94C-E0A8-4405-4035-2AE990EAF6AB}"/>
              </a:ext>
            </a:extLst>
          </p:cNvPr>
          <p:cNvGrpSpPr/>
          <p:nvPr/>
        </p:nvGrpSpPr>
        <p:grpSpPr>
          <a:xfrm>
            <a:off x="3363599" y="5131797"/>
            <a:ext cx="2416802" cy="623401"/>
            <a:chOff x="317149" y="5067083"/>
            <a:chExt cx="2416802" cy="623401"/>
          </a:xfrm>
        </p:grpSpPr>
        <p:sp>
          <p:nvSpPr>
            <p:cNvPr id="115" name="Freeform: Shape 99">
              <a:extLst>
                <a:ext uri="{FF2B5EF4-FFF2-40B4-BE49-F238E27FC236}">
                  <a16:creationId xmlns:a16="http://schemas.microsoft.com/office/drawing/2014/main" id="{E0DE5487-86D5-508E-951A-86DD7B2B8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49" y="5067083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Freeform: Shape 99">
              <a:extLst>
                <a:ext uri="{FF2B5EF4-FFF2-40B4-BE49-F238E27FC236}">
                  <a16:creationId xmlns:a16="http://schemas.microsoft.com/office/drawing/2014/main" id="{98623029-F9CA-7FA8-B835-456372A725B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20250" y="5377918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724A9E4C-2B3B-32A2-4AB3-6ADB4895CF57}"/>
                </a:ext>
              </a:extLst>
            </p:cNvPr>
            <p:cNvSpPr/>
            <p:nvPr/>
          </p:nvSpPr>
          <p:spPr>
            <a:xfrm>
              <a:off x="1301824" y="5101349"/>
              <a:ext cx="444352" cy="454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8A6C3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rPr>
                <a:t>02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6D72B3AA-AAEA-BAF9-AD9F-4F6499BDB95A}"/>
              </a:ext>
            </a:extLst>
          </p:cNvPr>
          <p:cNvGrpSpPr/>
          <p:nvPr/>
        </p:nvGrpSpPr>
        <p:grpSpPr>
          <a:xfrm>
            <a:off x="6413340" y="5131797"/>
            <a:ext cx="2416802" cy="623401"/>
            <a:chOff x="317149" y="5067083"/>
            <a:chExt cx="2416802" cy="623401"/>
          </a:xfrm>
        </p:grpSpPr>
        <p:sp>
          <p:nvSpPr>
            <p:cNvPr id="119" name="Freeform: Shape 99">
              <a:extLst>
                <a:ext uri="{FF2B5EF4-FFF2-40B4-BE49-F238E27FC236}">
                  <a16:creationId xmlns:a16="http://schemas.microsoft.com/office/drawing/2014/main" id="{E5E9F560-9135-9B0F-AB89-A7BE37F18E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49" y="5067083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Freeform: Shape 99">
              <a:extLst>
                <a:ext uri="{FF2B5EF4-FFF2-40B4-BE49-F238E27FC236}">
                  <a16:creationId xmlns:a16="http://schemas.microsoft.com/office/drawing/2014/main" id="{F5D517E4-75AD-61E5-9FD7-1A761E974C4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20250" y="5377918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1DA23163-DD06-2B87-4C02-697EACEBF9D1}"/>
                </a:ext>
              </a:extLst>
            </p:cNvPr>
            <p:cNvSpPr/>
            <p:nvPr/>
          </p:nvSpPr>
          <p:spPr>
            <a:xfrm>
              <a:off x="1301824" y="5101349"/>
              <a:ext cx="444352" cy="454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76DB3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rPr>
                <a:t>03</a:t>
              </a: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6967BB7D-B48A-50C4-E6D4-BA8F58D83271}"/>
              </a:ext>
            </a:extLst>
          </p:cNvPr>
          <p:cNvGrpSpPr/>
          <p:nvPr/>
        </p:nvGrpSpPr>
        <p:grpSpPr>
          <a:xfrm>
            <a:off x="9461340" y="5136082"/>
            <a:ext cx="2416802" cy="623401"/>
            <a:chOff x="317149" y="5067083"/>
            <a:chExt cx="2416802" cy="623401"/>
          </a:xfrm>
        </p:grpSpPr>
        <p:sp>
          <p:nvSpPr>
            <p:cNvPr id="123" name="Freeform: Shape 99">
              <a:extLst>
                <a:ext uri="{FF2B5EF4-FFF2-40B4-BE49-F238E27FC236}">
                  <a16:creationId xmlns:a16="http://schemas.microsoft.com/office/drawing/2014/main" id="{8534DE09-287C-DFC1-FB1B-5D23E58BB9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149" y="5067083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Freeform: Shape 99">
              <a:extLst>
                <a:ext uri="{FF2B5EF4-FFF2-40B4-BE49-F238E27FC236}">
                  <a16:creationId xmlns:a16="http://schemas.microsoft.com/office/drawing/2014/main" id="{6B97415D-7A70-634D-6EE0-F70A0F368D1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20250" y="5377918"/>
              <a:ext cx="2413701" cy="312566"/>
            </a:xfrm>
            <a:custGeom>
              <a:avLst/>
              <a:gdLst>
                <a:gd name="connsiteX0" fmla="*/ 1354800 w 2713038"/>
                <a:gd name="connsiteY0" fmla="*/ 0 h 351329"/>
                <a:gd name="connsiteX1" fmla="*/ 1650518 w 2713038"/>
                <a:gd name="connsiteY1" fmla="*/ 158392 h 351329"/>
                <a:gd name="connsiteX2" fmla="*/ 2008130 w 2713038"/>
                <a:gd name="connsiteY2" fmla="*/ 351218 h 351329"/>
                <a:gd name="connsiteX3" fmla="*/ 2713038 w 2713038"/>
                <a:gd name="connsiteY3" fmla="*/ 351218 h 351329"/>
                <a:gd name="connsiteX4" fmla="*/ 2713038 w 2713038"/>
                <a:gd name="connsiteY4" fmla="*/ 351329 h 351329"/>
                <a:gd name="connsiteX5" fmla="*/ 0 w 2713038"/>
                <a:gd name="connsiteY5" fmla="*/ 351329 h 351329"/>
                <a:gd name="connsiteX6" fmla="*/ 0 w 2713038"/>
                <a:gd name="connsiteY6" fmla="*/ 351218 h 351329"/>
                <a:gd name="connsiteX7" fmla="*/ 701470 w 2713038"/>
                <a:gd name="connsiteY7" fmla="*/ 351218 h 351329"/>
                <a:gd name="connsiteX8" fmla="*/ 1062521 w 2713038"/>
                <a:gd name="connsiteY8" fmla="*/ 158392 h 351329"/>
                <a:gd name="connsiteX9" fmla="*/ 1354800 w 2713038"/>
                <a:gd name="connsiteY9" fmla="*/ 0 h 351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3038" h="351329">
                  <a:moveTo>
                    <a:pt x="1354800" y="0"/>
                  </a:moveTo>
                  <a:cubicBezTo>
                    <a:pt x="1478589" y="0"/>
                    <a:pt x="1585185" y="61980"/>
                    <a:pt x="1650518" y="158392"/>
                  </a:cubicBezTo>
                  <a:cubicBezTo>
                    <a:pt x="1729605" y="278908"/>
                    <a:pt x="1863709" y="351218"/>
                    <a:pt x="2008130" y="351218"/>
                  </a:cubicBezTo>
                  <a:lnTo>
                    <a:pt x="2713038" y="351218"/>
                  </a:lnTo>
                  <a:lnTo>
                    <a:pt x="2713038" y="351329"/>
                  </a:lnTo>
                  <a:cubicBezTo>
                    <a:pt x="2713038" y="351329"/>
                    <a:pt x="2713038" y="351329"/>
                    <a:pt x="0" y="351329"/>
                  </a:cubicBezTo>
                  <a:lnTo>
                    <a:pt x="0" y="351218"/>
                  </a:lnTo>
                  <a:cubicBezTo>
                    <a:pt x="0" y="351218"/>
                    <a:pt x="0" y="351218"/>
                    <a:pt x="701470" y="351218"/>
                  </a:cubicBezTo>
                  <a:cubicBezTo>
                    <a:pt x="845890" y="351218"/>
                    <a:pt x="979995" y="278908"/>
                    <a:pt x="1062521" y="158392"/>
                  </a:cubicBezTo>
                  <a:cubicBezTo>
                    <a:pt x="1124415" y="61980"/>
                    <a:pt x="1231011" y="0"/>
                    <a:pt x="13548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15F1E33D-4994-4462-4EB9-EF6EF1B5D8AD}"/>
                </a:ext>
              </a:extLst>
            </p:cNvPr>
            <p:cNvSpPr/>
            <p:nvPr/>
          </p:nvSpPr>
          <p:spPr>
            <a:xfrm>
              <a:off x="1301824" y="5101349"/>
              <a:ext cx="444352" cy="454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679AA7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rPr>
                <a:t>04</a:t>
              </a:r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773F780C-4FE0-B146-F174-CE2C256FDED9}"/>
              </a:ext>
            </a:extLst>
          </p:cNvPr>
          <p:cNvGrpSpPr/>
          <p:nvPr/>
        </p:nvGrpSpPr>
        <p:grpSpPr>
          <a:xfrm>
            <a:off x="487115" y="2602424"/>
            <a:ext cx="2053728" cy="1778096"/>
            <a:chOff x="487115" y="2602424"/>
            <a:chExt cx="2053728" cy="1778096"/>
          </a:xfrm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D57EB9D5-5ACC-3BAB-4EDD-76951F150A15}"/>
                </a:ext>
              </a:extLst>
            </p:cNvPr>
            <p:cNvGrpSpPr/>
            <p:nvPr/>
          </p:nvGrpSpPr>
          <p:grpSpPr>
            <a:xfrm>
              <a:off x="487116" y="2602424"/>
              <a:ext cx="2053727" cy="786939"/>
              <a:chOff x="487116" y="2602424"/>
              <a:chExt cx="2053727" cy="786939"/>
            </a:xfrm>
          </p:grpSpPr>
          <p:sp>
            <p:nvSpPr>
              <p:cNvPr id="131" name="Rounded Rectangle 130">
                <a:extLst>
                  <a:ext uri="{FF2B5EF4-FFF2-40B4-BE49-F238E27FC236}">
                    <a16:creationId xmlns:a16="http://schemas.microsoft.com/office/drawing/2014/main" id="{B4A09D11-92D0-4838-C86C-CED49F4CD2BF}"/>
                  </a:ext>
                </a:extLst>
              </p:cNvPr>
              <p:cNvSpPr/>
              <p:nvPr/>
            </p:nvSpPr>
            <p:spPr>
              <a:xfrm>
                <a:off x="487116" y="2602424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974724F1-12B7-CC52-5BCD-058B2F7720EA}"/>
                  </a:ext>
                </a:extLst>
              </p:cNvPr>
              <p:cNvSpPr/>
              <p:nvPr/>
            </p:nvSpPr>
            <p:spPr>
              <a:xfrm>
                <a:off x="582923" y="2779666"/>
                <a:ext cx="1844421" cy="4321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Product Vision, Project Charter</a:t>
                </a:r>
              </a:p>
            </p:txBody>
          </p:sp>
        </p:grp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96C15FC9-590F-1C6C-710E-BE33F3E70F37}"/>
                </a:ext>
              </a:extLst>
            </p:cNvPr>
            <p:cNvGrpSpPr/>
            <p:nvPr/>
          </p:nvGrpSpPr>
          <p:grpSpPr>
            <a:xfrm>
              <a:off x="487115" y="3593581"/>
              <a:ext cx="2053727" cy="786939"/>
              <a:chOff x="487115" y="3593581"/>
              <a:chExt cx="2053727" cy="786939"/>
            </a:xfrm>
          </p:grpSpPr>
          <p:sp>
            <p:nvSpPr>
              <p:cNvPr id="129" name="Rounded Rectangle 128">
                <a:extLst>
                  <a:ext uri="{FF2B5EF4-FFF2-40B4-BE49-F238E27FC236}">
                    <a16:creationId xmlns:a16="http://schemas.microsoft.com/office/drawing/2014/main" id="{7A153644-1F7E-550E-A602-2D7E7EF92517}"/>
                  </a:ext>
                </a:extLst>
              </p:cNvPr>
              <p:cNvSpPr/>
              <p:nvPr/>
            </p:nvSpPr>
            <p:spPr>
              <a:xfrm>
                <a:off x="487115" y="3593581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77229C93-3C02-AF74-9787-EA0112AE6B50}"/>
                  </a:ext>
                </a:extLst>
              </p:cNvPr>
              <p:cNvSpPr/>
              <p:nvPr/>
            </p:nvSpPr>
            <p:spPr>
              <a:xfrm>
                <a:off x="680323" y="3770823"/>
                <a:ext cx="1649620" cy="2553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Project Kick-Off</a:t>
                </a:r>
              </a:p>
            </p:txBody>
          </p:sp>
        </p:grpSp>
      </p:grp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5E99018A-CC8E-94C0-B9AB-7D89826EB135}"/>
              </a:ext>
            </a:extLst>
          </p:cNvPr>
          <p:cNvGrpSpPr/>
          <p:nvPr/>
        </p:nvGrpSpPr>
        <p:grpSpPr>
          <a:xfrm>
            <a:off x="3542810" y="2100833"/>
            <a:ext cx="2055279" cy="2946085"/>
            <a:chOff x="3542810" y="2100833"/>
            <a:chExt cx="2055279" cy="2946085"/>
          </a:xfrm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0AB1EDC7-A2AD-2EED-5CD9-35D0EB051FA5}"/>
                </a:ext>
              </a:extLst>
            </p:cNvPr>
            <p:cNvGrpSpPr/>
            <p:nvPr/>
          </p:nvGrpSpPr>
          <p:grpSpPr>
            <a:xfrm>
              <a:off x="3544362" y="2100833"/>
              <a:ext cx="2053727" cy="786939"/>
              <a:chOff x="3544362" y="2100833"/>
              <a:chExt cx="2053727" cy="786939"/>
            </a:xfrm>
          </p:grpSpPr>
          <p:sp>
            <p:nvSpPr>
              <p:cNvPr id="141" name="Rounded Rectangle 140">
                <a:extLst>
                  <a:ext uri="{FF2B5EF4-FFF2-40B4-BE49-F238E27FC236}">
                    <a16:creationId xmlns:a16="http://schemas.microsoft.com/office/drawing/2014/main" id="{E307A848-8991-C615-17BA-77CB4D98B5EC}"/>
                  </a:ext>
                </a:extLst>
              </p:cNvPr>
              <p:cNvSpPr/>
              <p:nvPr/>
            </p:nvSpPr>
            <p:spPr>
              <a:xfrm>
                <a:off x="3544362" y="2100833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9B5315E7-33EE-E505-3F0F-945B2734FA62}"/>
                  </a:ext>
                </a:extLst>
              </p:cNvPr>
              <p:cNvSpPr/>
              <p:nvPr/>
            </p:nvSpPr>
            <p:spPr>
              <a:xfrm>
                <a:off x="3756554" y="2185484"/>
                <a:ext cx="1616598" cy="4349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Product Roadmap, Release Planning</a:t>
                </a:r>
              </a:p>
            </p:txBody>
          </p: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99F7BDBB-158C-4E1B-BBD4-410BB21384C4}"/>
                </a:ext>
              </a:extLst>
            </p:cNvPr>
            <p:cNvGrpSpPr/>
            <p:nvPr/>
          </p:nvGrpSpPr>
          <p:grpSpPr>
            <a:xfrm>
              <a:off x="3544361" y="3091990"/>
              <a:ext cx="2053727" cy="786939"/>
              <a:chOff x="3544361" y="3091990"/>
              <a:chExt cx="2053727" cy="786939"/>
            </a:xfrm>
          </p:grpSpPr>
          <p:sp>
            <p:nvSpPr>
              <p:cNvPr id="139" name="Rounded Rectangle 138">
                <a:extLst>
                  <a:ext uri="{FF2B5EF4-FFF2-40B4-BE49-F238E27FC236}">
                    <a16:creationId xmlns:a16="http://schemas.microsoft.com/office/drawing/2014/main" id="{379BF6BA-FCD0-E09C-6F79-1EA2A1CA0E51}"/>
                  </a:ext>
                </a:extLst>
              </p:cNvPr>
              <p:cNvSpPr/>
              <p:nvPr/>
            </p:nvSpPr>
            <p:spPr>
              <a:xfrm>
                <a:off x="3544361" y="3091990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07A398AF-2D5D-884E-2EAA-ECE81D6D7FC5}"/>
                  </a:ext>
                </a:extLst>
              </p:cNvPr>
              <p:cNvSpPr/>
              <p:nvPr/>
            </p:nvSpPr>
            <p:spPr>
              <a:xfrm>
                <a:off x="3629381" y="3264944"/>
                <a:ext cx="1908011" cy="2553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Product Backlog</a:t>
                </a:r>
              </a:p>
            </p:txBody>
          </p:sp>
        </p:grpSp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47DE08B8-61F2-35B9-36B0-05BF47796B58}"/>
                </a:ext>
              </a:extLst>
            </p:cNvPr>
            <p:cNvGrpSpPr/>
            <p:nvPr/>
          </p:nvGrpSpPr>
          <p:grpSpPr>
            <a:xfrm>
              <a:off x="3542810" y="4078779"/>
              <a:ext cx="2053727" cy="968139"/>
              <a:chOff x="3542810" y="4078779"/>
              <a:chExt cx="2053727" cy="968139"/>
            </a:xfrm>
          </p:grpSpPr>
          <p:sp>
            <p:nvSpPr>
              <p:cNvPr id="137" name="Rounded Rectangle 136">
                <a:extLst>
                  <a:ext uri="{FF2B5EF4-FFF2-40B4-BE49-F238E27FC236}">
                    <a16:creationId xmlns:a16="http://schemas.microsoft.com/office/drawing/2014/main" id="{23743456-E1D2-A03C-AF64-D064F19DA945}"/>
                  </a:ext>
                </a:extLst>
              </p:cNvPr>
              <p:cNvSpPr/>
              <p:nvPr/>
            </p:nvSpPr>
            <p:spPr>
              <a:xfrm>
                <a:off x="3542810" y="4078779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81C9C9CF-588A-ED78-94DC-F1BE6E7C976C}"/>
                  </a:ext>
                </a:extLst>
              </p:cNvPr>
              <p:cNvSpPr/>
              <p:nvPr/>
            </p:nvSpPr>
            <p:spPr>
              <a:xfrm>
                <a:off x="3736189" y="4252918"/>
                <a:ext cx="1643087" cy="794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Story Mapping, User Story Definition, Acceptance Criteria Definition </a:t>
                </a:r>
              </a:p>
            </p:txBody>
          </p:sp>
        </p:grpSp>
      </p:grpSp>
      <p:grpSp>
        <p:nvGrpSpPr>
          <p:cNvPr id="143" name="Group 142">
            <a:extLst>
              <a:ext uri="{FF2B5EF4-FFF2-40B4-BE49-F238E27FC236}">
                <a16:creationId xmlns:a16="http://schemas.microsoft.com/office/drawing/2014/main" id="{A23402F4-829E-C567-B0F8-445A10C858DF}"/>
              </a:ext>
            </a:extLst>
          </p:cNvPr>
          <p:cNvGrpSpPr/>
          <p:nvPr/>
        </p:nvGrpSpPr>
        <p:grpSpPr>
          <a:xfrm>
            <a:off x="6593135" y="2106537"/>
            <a:ext cx="2055280" cy="2764885"/>
            <a:chOff x="6593135" y="2106537"/>
            <a:chExt cx="2055280" cy="2764885"/>
          </a:xfrm>
        </p:grpSpPr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5CF22394-0C16-F885-7B32-C3FB42337F88}"/>
                </a:ext>
              </a:extLst>
            </p:cNvPr>
            <p:cNvGrpSpPr/>
            <p:nvPr/>
          </p:nvGrpSpPr>
          <p:grpSpPr>
            <a:xfrm>
              <a:off x="6594688" y="2106537"/>
              <a:ext cx="2053727" cy="786939"/>
              <a:chOff x="6594688" y="2106537"/>
              <a:chExt cx="2053727" cy="786939"/>
            </a:xfrm>
          </p:grpSpPr>
          <p:sp>
            <p:nvSpPr>
              <p:cNvPr id="151" name="Rounded Rectangle 150">
                <a:extLst>
                  <a:ext uri="{FF2B5EF4-FFF2-40B4-BE49-F238E27FC236}">
                    <a16:creationId xmlns:a16="http://schemas.microsoft.com/office/drawing/2014/main" id="{E094FB0C-B4B0-4BB7-B467-D6B247A32F47}"/>
                  </a:ext>
                </a:extLst>
              </p:cNvPr>
              <p:cNvSpPr/>
              <p:nvPr/>
            </p:nvSpPr>
            <p:spPr>
              <a:xfrm>
                <a:off x="6594688" y="2106537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DEADED42-8FCE-3297-49E5-3C24F79C7B5D}"/>
                  </a:ext>
                </a:extLst>
              </p:cNvPr>
              <p:cNvSpPr/>
              <p:nvPr/>
            </p:nvSpPr>
            <p:spPr>
              <a:xfrm>
                <a:off x="6658699" y="2185484"/>
                <a:ext cx="1922599" cy="6116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000" kern="1200" dirty="0">
                    <a:solidFill>
                      <a:prstClr val="black"/>
                    </a:solidFill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Story Mapping, User Story Definition, Acceptance Criteria Definition</a:t>
                </a: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</p:grpSp>
        <p:grpSp>
          <p:nvGrpSpPr>
            <p:cNvPr id="145" name="Group 144">
              <a:extLst>
                <a:ext uri="{FF2B5EF4-FFF2-40B4-BE49-F238E27FC236}">
                  <a16:creationId xmlns:a16="http://schemas.microsoft.com/office/drawing/2014/main" id="{4E674138-557D-3510-7E8B-094431514E2A}"/>
                </a:ext>
              </a:extLst>
            </p:cNvPr>
            <p:cNvGrpSpPr/>
            <p:nvPr/>
          </p:nvGrpSpPr>
          <p:grpSpPr>
            <a:xfrm>
              <a:off x="6593135" y="3033897"/>
              <a:ext cx="2055279" cy="973536"/>
              <a:chOff x="6593135" y="3033897"/>
              <a:chExt cx="2055279" cy="973536"/>
            </a:xfrm>
          </p:grpSpPr>
          <p:sp>
            <p:nvSpPr>
              <p:cNvPr id="149" name="Rounded Rectangle 148">
                <a:extLst>
                  <a:ext uri="{FF2B5EF4-FFF2-40B4-BE49-F238E27FC236}">
                    <a16:creationId xmlns:a16="http://schemas.microsoft.com/office/drawing/2014/main" id="{8276CDAD-94AC-41CA-8BCC-9EA04D8BA1EF}"/>
                  </a:ext>
                </a:extLst>
              </p:cNvPr>
              <p:cNvSpPr/>
              <p:nvPr/>
            </p:nvSpPr>
            <p:spPr>
              <a:xfrm>
                <a:off x="6594687" y="3097694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50" name="Rectangle 149">
                <a:extLst>
                  <a:ext uri="{FF2B5EF4-FFF2-40B4-BE49-F238E27FC236}">
                    <a16:creationId xmlns:a16="http://schemas.microsoft.com/office/drawing/2014/main" id="{188A3926-5DCF-F780-3CEF-40E354063E4E}"/>
                  </a:ext>
                </a:extLst>
              </p:cNvPr>
              <p:cNvSpPr/>
              <p:nvPr/>
            </p:nvSpPr>
            <p:spPr>
              <a:xfrm>
                <a:off x="6593135" y="3033897"/>
                <a:ext cx="2053727" cy="9735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For every Iteration: Iteration Planning, Iteration Backlog, Daily Meeting, Iteration Retrospective, Iteration Grooming</a:t>
                </a:r>
              </a:p>
            </p:txBody>
          </p:sp>
        </p:grp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581FEA61-8D69-B05F-C708-B1ED54DA5ED4}"/>
                </a:ext>
              </a:extLst>
            </p:cNvPr>
            <p:cNvGrpSpPr/>
            <p:nvPr/>
          </p:nvGrpSpPr>
          <p:grpSpPr>
            <a:xfrm>
              <a:off x="6593136" y="4084483"/>
              <a:ext cx="2053727" cy="786939"/>
              <a:chOff x="6593136" y="4084483"/>
              <a:chExt cx="2053727" cy="786939"/>
            </a:xfrm>
          </p:grpSpPr>
          <p:sp>
            <p:nvSpPr>
              <p:cNvPr id="147" name="Rounded Rectangle 146">
                <a:extLst>
                  <a:ext uri="{FF2B5EF4-FFF2-40B4-BE49-F238E27FC236}">
                    <a16:creationId xmlns:a16="http://schemas.microsoft.com/office/drawing/2014/main" id="{4318E6CC-94A6-E49A-0C7B-D575A8328369}"/>
                  </a:ext>
                </a:extLst>
              </p:cNvPr>
              <p:cNvSpPr/>
              <p:nvPr/>
            </p:nvSpPr>
            <p:spPr>
              <a:xfrm>
                <a:off x="6593136" y="4084483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48" name="Rectangle 147">
                <a:extLst>
                  <a:ext uri="{FF2B5EF4-FFF2-40B4-BE49-F238E27FC236}">
                    <a16:creationId xmlns:a16="http://schemas.microsoft.com/office/drawing/2014/main" id="{75418DE8-9EE8-9A6A-7F0D-37EEC0A7F6B4}"/>
                  </a:ext>
                </a:extLst>
              </p:cNvPr>
              <p:cNvSpPr/>
              <p:nvPr/>
            </p:nvSpPr>
            <p:spPr>
              <a:xfrm>
                <a:off x="6811674" y="4252918"/>
                <a:ext cx="1643087" cy="6116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Effort Estimation, Risk Management, Burn charts, velocity charts</a:t>
                </a:r>
              </a:p>
            </p:txBody>
          </p:sp>
        </p:grp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5AF108D2-F87F-E9A8-C91B-3F8D3EAD5355}"/>
              </a:ext>
            </a:extLst>
          </p:cNvPr>
          <p:cNvGrpSpPr/>
          <p:nvPr/>
        </p:nvGrpSpPr>
        <p:grpSpPr>
          <a:xfrm>
            <a:off x="9651157" y="2100673"/>
            <a:ext cx="2055279" cy="2764885"/>
            <a:chOff x="9651157" y="2100673"/>
            <a:chExt cx="2055279" cy="2764885"/>
          </a:xfrm>
        </p:grpSpPr>
        <p:grpSp>
          <p:nvGrpSpPr>
            <p:cNvPr id="154" name="Group 153">
              <a:extLst>
                <a:ext uri="{FF2B5EF4-FFF2-40B4-BE49-F238E27FC236}">
                  <a16:creationId xmlns:a16="http://schemas.microsoft.com/office/drawing/2014/main" id="{1B559398-FB1F-4FA7-6C6C-C867633433F4}"/>
                </a:ext>
              </a:extLst>
            </p:cNvPr>
            <p:cNvGrpSpPr/>
            <p:nvPr/>
          </p:nvGrpSpPr>
          <p:grpSpPr>
            <a:xfrm>
              <a:off x="9652709" y="2100673"/>
              <a:ext cx="2053727" cy="786939"/>
              <a:chOff x="9652709" y="2100673"/>
              <a:chExt cx="2053727" cy="786939"/>
            </a:xfrm>
          </p:grpSpPr>
          <p:sp>
            <p:nvSpPr>
              <p:cNvPr id="161" name="Rounded Rectangle 160">
                <a:extLst>
                  <a:ext uri="{FF2B5EF4-FFF2-40B4-BE49-F238E27FC236}">
                    <a16:creationId xmlns:a16="http://schemas.microsoft.com/office/drawing/2014/main" id="{1B4EE74D-F86B-4381-8537-D6C24BE8624A}"/>
                  </a:ext>
                </a:extLst>
              </p:cNvPr>
              <p:cNvSpPr/>
              <p:nvPr/>
            </p:nvSpPr>
            <p:spPr>
              <a:xfrm>
                <a:off x="9652709" y="2100673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id="{511062B7-944C-B469-78F5-C9E68480F891}"/>
                  </a:ext>
                </a:extLst>
              </p:cNvPr>
              <p:cNvSpPr/>
              <p:nvPr/>
            </p:nvSpPr>
            <p:spPr>
              <a:xfrm>
                <a:off x="9830054" y="2369940"/>
                <a:ext cx="1692477" cy="4321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000" kern="1200" dirty="0">
                    <a:solidFill>
                      <a:prstClr val="black"/>
                    </a:solidFill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For each Iteration: Deployment</a:t>
                </a: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</p:grpSp>
        <p:grpSp>
          <p:nvGrpSpPr>
            <p:cNvPr id="155" name="Group 154">
              <a:extLst>
                <a:ext uri="{FF2B5EF4-FFF2-40B4-BE49-F238E27FC236}">
                  <a16:creationId xmlns:a16="http://schemas.microsoft.com/office/drawing/2014/main" id="{E07B608C-B725-5369-EB70-A2CAB07801DD}"/>
                </a:ext>
              </a:extLst>
            </p:cNvPr>
            <p:cNvGrpSpPr/>
            <p:nvPr/>
          </p:nvGrpSpPr>
          <p:grpSpPr>
            <a:xfrm>
              <a:off x="9652708" y="3091830"/>
              <a:ext cx="2053727" cy="786939"/>
              <a:chOff x="9652708" y="3091830"/>
              <a:chExt cx="2053727" cy="786939"/>
            </a:xfrm>
          </p:grpSpPr>
          <p:sp>
            <p:nvSpPr>
              <p:cNvPr id="159" name="Rounded Rectangle 158">
                <a:extLst>
                  <a:ext uri="{FF2B5EF4-FFF2-40B4-BE49-F238E27FC236}">
                    <a16:creationId xmlns:a16="http://schemas.microsoft.com/office/drawing/2014/main" id="{94E7A693-CBE1-E58C-C3BD-F966B7515C2E}"/>
                  </a:ext>
                </a:extLst>
              </p:cNvPr>
              <p:cNvSpPr/>
              <p:nvPr/>
            </p:nvSpPr>
            <p:spPr>
              <a:xfrm>
                <a:off x="9652708" y="3091830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8AC2EF6C-BB36-8DE0-0F65-066D3E63434A}"/>
                  </a:ext>
                </a:extLst>
              </p:cNvPr>
              <p:cNvSpPr/>
              <p:nvPr/>
            </p:nvSpPr>
            <p:spPr>
              <a:xfrm>
                <a:off x="9982503" y="3281089"/>
                <a:ext cx="1400142" cy="2553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Product Releases</a:t>
                </a:r>
              </a:p>
            </p:txBody>
          </p:sp>
        </p:grpSp>
        <p:grpSp>
          <p:nvGrpSpPr>
            <p:cNvPr id="156" name="Group 155">
              <a:extLst>
                <a:ext uri="{FF2B5EF4-FFF2-40B4-BE49-F238E27FC236}">
                  <a16:creationId xmlns:a16="http://schemas.microsoft.com/office/drawing/2014/main" id="{B0465DED-F07F-0CD6-1042-987C57766CDD}"/>
                </a:ext>
              </a:extLst>
            </p:cNvPr>
            <p:cNvGrpSpPr/>
            <p:nvPr/>
          </p:nvGrpSpPr>
          <p:grpSpPr>
            <a:xfrm>
              <a:off x="9651157" y="4078619"/>
              <a:ext cx="2053727" cy="786939"/>
              <a:chOff x="9651157" y="4078619"/>
              <a:chExt cx="2053727" cy="786939"/>
            </a:xfrm>
          </p:grpSpPr>
          <p:sp>
            <p:nvSpPr>
              <p:cNvPr id="157" name="Rounded Rectangle 156">
                <a:extLst>
                  <a:ext uri="{FF2B5EF4-FFF2-40B4-BE49-F238E27FC236}">
                    <a16:creationId xmlns:a16="http://schemas.microsoft.com/office/drawing/2014/main" id="{7F8DC5F4-E7FC-7383-11DD-458EC86E8607}"/>
                  </a:ext>
                </a:extLst>
              </p:cNvPr>
              <p:cNvSpPr/>
              <p:nvPr/>
            </p:nvSpPr>
            <p:spPr>
              <a:xfrm>
                <a:off x="9651157" y="4078619"/>
                <a:ext cx="2053727" cy="786939"/>
              </a:xfrm>
              <a:prstGeom prst="roundRect">
                <a:avLst>
                  <a:gd name="adj" fmla="val 11713"/>
                </a:avLst>
              </a:prstGeom>
              <a:solidFill>
                <a:srgbClr val="F3F1F2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Roboto Black" panose="02000000000000000000" pitchFamily="2" charset="0"/>
                  <a:cs typeface="+mn-cs"/>
                </a:endParaRPr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A544D46B-BB2E-C15E-8153-9755343C5704}"/>
                  </a:ext>
                </a:extLst>
              </p:cNvPr>
              <p:cNvSpPr/>
              <p:nvPr/>
            </p:nvSpPr>
            <p:spPr>
              <a:xfrm>
                <a:off x="9861030" y="4342758"/>
                <a:ext cx="1643087" cy="2553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Roboto Black" panose="02000000000000000000" pitchFamily="2" charset="0"/>
                    <a:cs typeface="+mn-cs"/>
                  </a:rPr>
                  <a:t>Project Closing</a:t>
                </a:r>
              </a:p>
            </p:txBody>
          </p:sp>
        </p:grpSp>
      </p:grp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C59B4CD5-9722-99DE-BEBB-E66A6DFCF5F1}"/>
              </a:ext>
            </a:extLst>
          </p:cNvPr>
          <p:cNvGrpSpPr/>
          <p:nvPr/>
        </p:nvGrpSpPr>
        <p:grpSpPr>
          <a:xfrm>
            <a:off x="1172128" y="1519620"/>
            <a:ext cx="697927" cy="695980"/>
            <a:chOff x="1172128" y="1519620"/>
            <a:chExt cx="697927" cy="695980"/>
          </a:xfrm>
          <a:solidFill>
            <a:schemeClr val="bg2"/>
          </a:solidFill>
        </p:grpSpPr>
        <p:sp>
          <p:nvSpPr>
            <p:cNvPr id="164" name="Freeform 163">
              <a:extLst>
                <a:ext uri="{FF2B5EF4-FFF2-40B4-BE49-F238E27FC236}">
                  <a16:creationId xmlns:a16="http://schemas.microsoft.com/office/drawing/2014/main" id="{8FE1DF2D-8352-FBF2-0681-8331797FE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128" y="1519620"/>
              <a:ext cx="697927" cy="695980"/>
            </a:xfrm>
            <a:custGeom>
              <a:avLst/>
              <a:gdLst>
                <a:gd name="T0" fmla="*/ 45 w 298"/>
                <a:gd name="T1" fmla="*/ 229 h 297"/>
                <a:gd name="T2" fmla="*/ 230 w 298"/>
                <a:gd name="T3" fmla="*/ 252 h 297"/>
                <a:gd name="T4" fmla="*/ 253 w 298"/>
                <a:gd name="T5" fmla="*/ 68 h 297"/>
                <a:gd name="T6" fmla="*/ 69 w 298"/>
                <a:gd name="T7" fmla="*/ 44 h 297"/>
                <a:gd name="T8" fmla="*/ 45 w 298"/>
                <a:gd name="T9" fmla="*/ 22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297">
                  <a:moveTo>
                    <a:pt x="45" y="229"/>
                  </a:moveTo>
                  <a:cubicBezTo>
                    <a:pt x="90" y="286"/>
                    <a:pt x="172" y="297"/>
                    <a:pt x="230" y="252"/>
                  </a:cubicBezTo>
                  <a:cubicBezTo>
                    <a:pt x="287" y="208"/>
                    <a:pt x="298" y="125"/>
                    <a:pt x="253" y="68"/>
                  </a:cubicBezTo>
                  <a:cubicBezTo>
                    <a:pt x="209" y="10"/>
                    <a:pt x="126" y="0"/>
                    <a:pt x="69" y="44"/>
                  </a:cubicBezTo>
                  <a:cubicBezTo>
                    <a:pt x="11" y="89"/>
                    <a:pt x="0" y="171"/>
                    <a:pt x="45" y="22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>
              <a:innerShdw blurRad="114300">
                <a:schemeClr val="accent1">
                  <a:lumMod val="50000"/>
                  <a:alpha val="44000"/>
                </a:scheme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65" name="Graphic 6">
              <a:extLst>
                <a:ext uri="{FF2B5EF4-FFF2-40B4-BE49-F238E27FC236}">
                  <a16:creationId xmlns:a16="http://schemas.microsoft.com/office/drawing/2014/main" id="{C31FF33D-B408-7118-1E9C-7662F3968283}"/>
                </a:ext>
              </a:extLst>
            </p:cNvPr>
            <p:cNvGrpSpPr/>
            <p:nvPr/>
          </p:nvGrpSpPr>
          <p:grpSpPr>
            <a:xfrm>
              <a:off x="1397253" y="1744109"/>
              <a:ext cx="247676" cy="247002"/>
              <a:chOff x="4343400" y="1681162"/>
              <a:chExt cx="3505200" cy="3495675"/>
            </a:xfrm>
            <a:grpFill/>
          </p:grpSpPr>
          <p:sp>
            <p:nvSpPr>
              <p:cNvPr id="166" name="Freeform: Shape 71">
                <a:extLst>
                  <a:ext uri="{FF2B5EF4-FFF2-40B4-BE49-F238E27FC236}">
                    <a16:creationId xmlns:a16="http://schemas.microsoft.com/office/drawing/2014/main" id="{B78C8D76-3760-052E-C74B-007F75FCA4EB}"/>
                  </a:ext>
                </a:extLst>
              </p:cNvPr>
              <p:cNvSpPr/>
              <p:nvPr/>
            </p:nvSpPr>
            <p:spPr>
              <a:xfrm>
                <a:off x="5532025" y="4746593"/>
                <a:ext cx="238125" cy="133350"/>
              </a:xfrm>
              <a:custGeom>
                <a:avLst/>
                <a:gdLst>
                  <a:gd name="connsiteX0" fmla="*/ 170307 w 238125"/>
                  <a:gd name="connsiteY0" fmla="*/ 0 h 133350"/>
                  <a:gd name="connsiteX1" fmla="*/ 68485 w 238125"/>
                  <a:gd name="connsiteY1" fmla="*/ 0 h 133350"/>
                  <a:gd name="connsiteX2" fmla="*/ 0 w 238125"/>
                  <a:gd name="connsiteY2" fmla="*/ 68485 h 133350"/>
                  <a:gd name="connsiteX3" fmla="*/ 68485 w 238125"/>
                  <a:gd name="connsiteY3" fmla="*/ 136970 h 133350"/>
                  <a:gd name="connsiteX4" fmla="*/ 170307 w 238125"/>
                  <a:gd name="connsiteY4" fmla="*/ 136970 h 133350"/>
                  <a:gd name="connsiteX5" fmla="*/ 238792 w 238125"/>
                  <a:gd name="connsiteY5" fmla="*/ 68485 h 133350"/>
                  <a:gd name="connsiteX6" fmla="*/ 170307 w 238125"/>
                  <a:gd name="connsiteY6" fmla="*/ 0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8125" h="133350">
                    <a:moveTo>
                      <a:pt x="170307" y="0"/>
                    </a:moveTo>
                    <a:lnTo>
                      <a:pt x="68485" y="0"/>
                    </a:lnTo>
                    <a:cubicBezTo>
                      <a:pt x="23527" y="0"/>
                      <a:pt x="0" y="34481"/>
                      <a:pt x="0" y="68485"/>
                    </a:cubicBezTo>
                    <a:cubicBezTo>
                      <a:pt x="0" y="102489"/>
                      <a:pt x="23527" y="136970"/>
                      <a:pt x="68485" y="136970"/>
                    </a:cubicBezTo>
                    <a:lnTo>
                      <a:pt x="170307" y="136970"/>
                    </a:lnTo>
                    <a:cubicBezTo>
                      <a:pt x="215265" y="136970"/>
                      <a:pt x="238792" y="102489"/>
                      <a:pt x="238792" y="68485"/>
                    </a:cubicBezTo>
                    <a:cubicBezTo>
                      <a:pt x="238792" y="34481"/>
                      <a:pt x="215265" y="0"/>
                      <a:pt x="170307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67" name="Freeform: Shape 73">
                <a:extLst>
                  <a:ext uri="{FF2B5EF4-FFF2-40B4-BE49-F238E27FC236}">
                    <a16:creationId xmlns:a16="http://schemas.microsoft.com/office/drawing/2014/main" id="{888D3E21-5113-EC6E-A5F1-0DB19F9374C6}"/>
                  </a:ext>
                </a:extLst>
              </p:cNvPr>
              <p:cNvSpPr/>
              <p:nvPr/>
            </p:nvSpPr>
            <p:spPr>
              <a:xfrm>
                <a:off x="4343354" y="1681162"/>
                <a:ext cx="3505200" cy="3495675"/>
              </a:xfrm>
              <a:custGeom>
                <a:avLst/>
                <a:gdLst>
                  <a:gd name="connsiteX0" fmla="*/ 3280361 w 3505200"/>
                  <a:gd name="connsiteY0" fmla="*/ 1806226 h 3495675"/>
                  <a:gd name="connsiteX1" fmla="*/ 3208257 w 3505200"/>
                  <a:gd name="connsiteY1" fmla="*/ 1784985 h 3495675"/>
                  <a:gd name="connsiteX2" fmla="*/ 3208257 w 3505200"/>
                  <a:gd name="connsiteY2" fmla="*/ 717518 h 3495675"/>
                  <a:gd name="connsiteX3" fmla="*/ 3480481 w 3505200"/>
                  <a:gd name="connsiteY3" fmla="*/ 364808 h 3495675"/>
                  <a:gd name="connsiteX4" fmla="*/ 3255311 w 3505200"/>
                  <a:gd name="connsiteY4" fmla="*/ 27813 h 3495675"/>
                  <a:gd name="connsiteX5" fmla="*/ 3115769 w 3505200"/>
                  <a:gd name="connsiteY5" fmla="*/ 0 h 3495675"/>
                  <a:gd name="connsiteX6" fmla="*/ 2857737 w 3505200"/>
                  <a:gd name="connsiteY6" fmla="*/ 106871 h 3495675"/>
                  <a:gd name="connsiteX7" fmla="*/ 2760963 w 3505200"/>
                  <a:gd name="connsiteY7" fmla="*/ 279940 h 3495675"/>
                  <a:gd name="connsiteX8" fmla="*/ 1792651 w 3505200"/>
                  <a:gd name="connsiteY8" fmla="*/ 304895 h 3495675"/>
                  <a:gd name="connsiteX9" fmla="*/ 1575958 w 3505200"/>
                  <a:gd name="connsiteY9" fmla="*/ 45530 h 3495675"/>
                  <a:gd name="connsiteX10" fmla="*/ 1436416 w 3505200"/>
                  <a:gd name="connsiteY10" fmla="*/ 17717 h 3495675"/>
                  <a:gd name="connsiteX11" fmla="*/ 1178384 w 3505200"/>
                  <a:gd name="connsiteY11" fmla="*/ 124587 h 3495675"/>
                  <a:gd name="connsiteX12" fmla="*/ 1099327 w 3505200"/>
                  <a:gd name="connsiteY12" fmla="*/ 522161 h 3495675"/>
                  <a:gd name="connsiteX13" fmla="*/ 1128664 w 3505200"/>
                  <a:gd name="connsiteY13" fmla="*/ 578358 h 3495675"/>
                  <a:gd name="connsiteX14" fmla="*/ 577833 w 3505200"/>
                  <a:gd name="connsiteY14" fmla="*/ 1101662 h 3495675"/>
                  <a:gd name="connsiteX15" fmla="*/ 504490 w 3505200"/>
                  <a:gd name="connsiteY15" fmla="*/ 1060609 h 3495675"/>
                  <a:gd name="connsiteX16" fmla="*/ 364949 w 3505200"/>
                  <a:gd name="connsiteY16" fmla="*/ 1032796 h 3495675"/>
                  <a:gd name="connsiteX17" fmla="*/ 107012 w 3505200"/>
                  <a:gd name="connsiteY17" fmla="*/ 1139666 h 3495675"/>
                  <a:gd name="connsiteX18" fmla="*/ 27955 w 3505200"/>
                  <a:gd name="connsiteY18" fmla="*/ 1537145 h 3495675"/>
                  <a:gd name="connsiteX19" fmla="*/ 296179 w 3505200"/>
                  <a:gd name="connsiteY19" fmla="*/ 1755743 h 3495675"/>
                  <a:gd name="connsiteX20" fmla="*/ 296179 w 3505200"/>
                  <a:gd name="connsiteY20" fmla="*/ 2775204 h 3495675"/>
                  <a:gd name="connsiteX21" fmla="*/ 107012 w 3505200"/>
                  <a:gd name="connsiteY21" fmla="*/ 2875312 h 3495675"/>
                  <a:gd name="connsiteX22" fmla="*/ 27955 w 3505200"/>
                  <a:gd name="connsiteY22" fmla="*/ 3272790 h 3495675"/>
                  <a:gd name="connsiteX23" fmla="*/ 364949 w 3505200"/>
                  <a:gd name="connsiteY23" fmla="*/ 3497961 h 3495675"/>
                  <a:gd name="connsiteX24" fmla="*/ 722994 w 3505200"/>
                  <a:gd name="connsiteY24" fmla="*/ 3202400 h 3495675"/>
                  <a:gd name="connsiteX25" fmla="*/ 1011411 w 3505200"/>
                  <a:gd name="connsiteY25" fmla="*/ 3202400 h 3495675"/>
                  <a:gd name="connsiteX26" fmla="*/ 1079896 w 3505200"/>
                  <a:gd name="connsiteY26" fmla="*/ 3133916 h 3495675"/>
                  <a:gd name="connsiteX27" fmla="*/ 1011411 w 3505200"/>
                  <a:gd name="connsiteY27" fmla="*/ 3065431 h 3495675"/>
                  <a:gd name="connsiteX28" fmla="*/ 723280 w 3505200"/>
                  <a:gd name="connsiteY28" fmla="*/ 3065431 h 3495675"/>
                  <a:gd name="connsiteX29" fmla="*/ 671464 w 3505200"/>
                  <a:gd name="connsiteY29" fmla="*/ 2935891 h 3495675"/>
                  <a:gd name="connsiteX30" fmla="*/ 1218008 w 3505200"/>
                  <a:gd name="connsiteY30" fmla="*/ 2435733 h 3495675"/>
                  <a:gd name="connsiteX31" fmla="*/ 1435464 w 3505200"/>
                  <a:gd name="connsiteY31" fmla="*/ 2507933 h 3495675"/>
                  <a:gd name="connsiteX32" fmla="*/ 1793604 w 3505200"/>
                  <a:gd name="connsiteY32" fmla="*/ 2211610 h 3495675"/>
                  <a:gd name="connsiteX33" fmla="*/ 2100785 w 3505200"/>
                  <a:gd name="connsiteY33" fmla="*/ 2211610 h 3495675"/>
                  <a:gd name="connsiteX34" fmla="*/ 2100785 w 3505200"/>
                  <a:gd name="connsiteY34" fmla="*/ 2775109 h 3495675"/>
                  <a:gd name="connsiteX35" fmla="*/ 1911523 w 3505200"/>
                  <a:gd name="connsiteY35" fmla="*/ 2875216 h 3495675"/>
                  <a:gd name="connsiteX36" fmla="*/ 1811225 w 3505200"/>
                  <a:gd name="connsiteY36" fmla="*/ 3065336 h 3495675"/>
                  <a:gd name="connsiteX37" fmla="*/ 1604533 w 3505200"/>
                  <a:gd name="connsiteY37" fmla="*/ 3065336 h 3495675"/>
                  <a:gd name="connsiteX38" fmla="*/ 1536048 w 3505200"/>
                  <a:gd name="connsiteY38" fmla="*/ 3133820 h 3495675"/>
                  <a:gd name="connsiteX39" fmla="*/ 1604533 w 3505200"/>
                  <a:gd name="connsiteY39" fmla="*/ 3202305 h 3495675"/>
                  <a:gd name="connsiteX40" fmla="*/ 1811511 w 3505200"/>
                  <a:gd name="connsiteY40" fmla="*/ 3202305 h 3495675"/>
                  <a:gd name="connsiteX41" fmla="*/ 1832466 w 3505200"/>
                  <a:gd name="connsiteY41" fmla="*/ 3272790 h 3495675"/>
                  <a:gd name="connsiteX42" fmla="*/ 2169365 w 3505200"/>
                  <a:gd name="connsiteY42" fmla="*/ 3497866 h 3495675"/>
                  <a:gd name="connsiteX43" fmla="*/ 2169460 w 3505200"/>
                  <a:gd name="connsiteY43" fmla="*/ 3497866 h 3495675"/>
                  <a:gd name="connsiteX44" fmla="*/ 2534173 w 3505200"/>
                  <a:gd name="connsiteY44" fmla="*/ 3133154 h 3495675"/>
                  <a:gd name="connsiteX45" fmla="*/ 2467403 w 3505200"/>
                  <a:gd name="connsiteY45" fmla="*/ 2922841 h 3495675"/>
                  <a:gd name="connsiteX46" fmla="*/ 2932508 w 3505200"/>
                  <a:gd name="connsiteY46" fmla="*/ 2442591 h 3495675"/>
                  <a:gd name="connsiteX47" fmla="*/ 3140630 w 3505200"/>
                  <a:gd name="connsiteY47" fmla="*/ 2507933 h 3495675"/>
                  <a:gd name="connsiteX48" fmla="*/ 3505342 w 3505200"/>
                  <a:gd name="connsiteY48" fmla="*/ 2143220 h 3495675"/>
                  <a:gd name="connsiteX49" fmla="*/ 3280361 w 3505200"/>
                  <a:gd name="connsiteY49" fmla="*/ 1806226 h 3495675"/>
                  <a:gd name="connsiteX50" fmla="*/ 3227974 w 3505200"/>
                  <a:gd name="connsiteY50" fmla="*/ 2353723 h 3495675"/>
                  <a:gd name="connsiteX51" fmla="*/ 3140915 w 3505200"/>
                  <a:gd name="connsiteY51" fmla="*/ 2371058 h 3495675"/>
                  <a:gd name="connsiteX52" fmla="*/ 2979752 w 3505200"/>
                  <a:gd name="connsiteY52" fmla="*/ 2304383 h 3495675"/>
                  <a:gd name="connsiteX53" fmla="*/ 2913268 w 3505200"/>
                  <a:gd name="connsiteY53" fmla="*/ 2150936 h 3495675"/>
                  <a:gd name="connsiteX54" fmla="*/ 2913172 w 3505200"/>
                  <a:gd name="connsiteY54" fmla="*/ 2135029 h 3495675"/>
                  <a:gd name="connsiteX55" fmla="*/ 2930318 w 3505200"/>
                  <a:gd name="connsiteY55" fmla="*/ 2056067 h 3495675"/>
                  <a:gd name="connsiteX56" fmla="*/ 3140725 w 3505200"/>
                  <a:gd name="connsiteY56" fmla="*/ 1915382 h 3495675"/>
                  <a:gd name="connsiteX57" fmla="*/ 3368563 w 3505200"/>
                  <a:gd name="connsiteY57" fmla="*/ 2143220 h 3495675"/>
                  <a:gd name="connsiteX58" fmla="*/ 3227974 w 3505200"/>
                  <a:gd name="connsiteY58" fmla="*/ 2353723 h 3495675"/>
                  <a:gd name="connsiteX59" fmla="*/ 2256710 w 3505200"/>
                  <a:gd name="connsiteY59" fmla="*/ 3343656 h 3495675"/>
                  <a:gd name="connsiteX60" fmla="*/ 2169651 w 3505200"/>
                  <a:gd name="connsiteY60" fmla="*/ 3360991 h 3495675"/>
                  <a:gd name="connsiteX61" fmla="*/ 2008488 w 3505200"/>
                  <a:gd name="connsiteY61" fmla="*/ 3294316 h 3495675"/>
                  <a:gd name="connsiteX62" fmla="*/ 1959148 w 3505200"/>
                  <a:gd name="connsiteY62" fmla="*/ 3046000 h 3495675"/>
                  <a:gd name="connsiteX63" fmla="*/ 2169556 w 3505200"/>
                  <a:gd name="connsiteY63" fmla="*/ 2905411 h 3495675"/>
                  <a:gd name="connsiteX64" fmla="*/ 2169556 w 3505200"/>
                  <a:gd name="connsiteY64" fmla="*/ 2886361 h 3495675"/>
                  <a:gd name="connsiteX65" fmla="*/ 2169556 w 3505200"/>
                  <a:gd name="connsiteY65" fmla="*/ 2886361 h 3495675"/>
                  <a:gd name="connsiteX66" fmla="*/ 2169651 w 3505200"/>
                  <a:gd name="connsiteY66" fmla="*/ 2905411 h 3495675"/>
                  <a:gd name="connsiteX67" fmla="*/ 2397394 w 3505200"/>
                  <a:gd name="connsiteY67" fmla="*/ 3133154 h 3495675"/>
                  <a:gd name="connsiteX68" fmla="*/ 2256710 w 3505200"/>
                  <a:gd name="connsiteY68" fmla="*/ 3343656 h 3495675"/>
                  <a:gd name="connsiteX69" fmla="*/ 1522618 w 3505200"/>
                  <a:gd name="connsiteY69" fmla="*/ 2353723 h 3495675"/>
                  <a:gd name="connsiteX70" fmla="*/ 1435464 w 3505200"/>
                  <a:gd name="connsiteY70" fmla="*/ 2371058 h 3495675"/>
                  <a:gd name="connsiteX71" fmla="*/ 1274301 w 3505200"/>
                  <a:gd name="connsiteY71" fmla="*/ 2304383 h 3495675"/>
                  <a:gd name="connsiteX72" fmla="*/ 1224962 w 3505200"/>
                  <a:gd name="connsiteY72" fmla="*/ 2056162 h 3495675"/>
                  <a:gd name="connsiteX73" fmla="*/ 1435369 w 3505200"/>
                  <a:gd name="connsiteY73" fmla="*/ 1915573 h 3495675"/>
                  <a:gd name="connsiteX74" fmla="*/ 1663207 w 3505200"/>
                  <a:gd name="connsiteY74" fmla="*/ 2143411 h 3495675"/>
                  <a:gd name="connsiteX75" fmla="*/ 1522618 w 3505200"/>
                  <a:gd name="connsiteY75" fmla="*/ 2353723 h 3495675"/>
                  <a:gd name="connsiteX76" fmla="*/ 452103 w 3505200"/>
                  <a:gd name="connsiteY76" fmla="*/ 3343656 h 3495675"/>
                  <a:gd name="connsiteX77" fmla="*/ 364949 w 3505200"/>
                  <a:gd name="connsiteY77" fmla="*/ 3360991 h 3495675"/>
                  <a:gd name="connsiteX78" fmla="*/ 203881 w 3505200"/>
                  <a:gd name="connsiteY78" fmla="*/ 3294221 h 3495675"/>
                  <a:gd name="connsiteX79" fmla="*/ 154447 w 3505200"/>
                  <a:gd name="connsiteY79" fmla="*/ 3046000 h 3495675"/>
                  <a:gd name="connsiteX80" fmla="*/ 364949 w 3505200"/>
                  <a:gd name="connsiteY80" fmla="*/ 2905411 h 3495675"/>
                  <a:gd name="connsiteX81" fmla="*/ 592787 w 3505200"/>
                  <a:gd name="connsiteY81" fmla="*/ 3133154 h 3495675"/>
                  <a:gd name="connsiteX82" fmla="*/ 452103 w 3505200"/>
                  <a:gd name="connsiteY82" fmla="*/ 3343656 h 3495675"/>
                  <a:gd name="connsiteX83" fmla="*/ 154542 w 3505200"/>
                  <a:gd name="connsiteY83" fmla="*/ 1310450 h 3495675"/>
                  <a:gd name="connsiteX84" fmla="*/ 355900 w 3505200"/>
                  <a:gd name="connsiteY84" fmla="*/ 1170051 h 3495675"/>
                  <a:gd name="connsiteX85" fmla="*/ 365044 w 3505200"/>
                  <a:gd name="connsiteY85" fmla="*/ 1170051 h 3495675"/>
                  <a:gd name="connsiteX86" fmla="*/ 523636 w 3505200"/>
                  <a:gd name="connsiteY86" fmla="*/ 1234535 h 3495675"/>
                  <a:gd name="connsiteX87" fmla="*/ 537352 w 3505200"/>
                  <a:gd name="connsiteY87" fmla="*/ 1249109 h 3495675"/>
                  <a:gd name="connsiteX88" fmla="*/ 592882 w 3505200"/>
                  <a:gd name="connsiteY88" fmla="*/ 1397699 h 3495675"/>
                  <a:gd name="connsiteX89" fmla="*/ 452198 w 3505200"/>
                  <a:gd name="connsiteY89" fmla="*/ 1608106 h 3495675"/>
                  <a:gd name="connsiteX90" fmla="*/ 365140 w 3505200"/>
                  <a:gd name="connsiteY90" fmla="*/ 1625441 h 3495675"/>
                  <a:gd name="connsiteX91" fmla="*/ 204072 w 3505200"/>
                  <a:gd name="connsiteY91" fmla="*/ 1558671 h 3495675"/>
                  <a:gd name="connsiteX92" fmla="*/ 154542 w 3505200"/>
                  <a:gd name="connsiteY92" fmla="*/ 1310450 h 3495675"/>
                  <a:gd name="connsiteX93" fmla="*/ 1226009 w 3505200"/>
                  <a:gd name="connsiteY93" fmla="*/ 295370 h 3495675"/>
                  <a:gd name="connsiteX94" fmla="*/ 1436416 w 3505200"/>
                  <a:gd name="connsiteY94" fmla="*/ 154781 h 3495675"/>
                  <a:gd name="connsiteX95" fmla="*/ 1436416 w 3505200"/>
                  <a:gd name="connsiteY95" fmla="*/ 135731 h 3495675"/>
                  <a:gd name="connsiteX96" fmla="*/ 1436416 w 3505200"/>
                  <a:gd name="connsiteY96" fmla="*/ 135731 h 3495675"/>
                  <a:gd name="connsiteX97" fmla="*/ 1436512 w 3505200"/>
                  <a:gd name="connsiteY97" fmla="*/ 154781 h 3495675"/>
                  <a:gd name="connsiteX98" fmla="*/ 1663683 w 3505200"/>
                  <a:gd name="connsiteY98" fmla="*/ 366046 h 3495675"/>
                  <a:gd name="connsiteX99" fmla="*/ 1664159 w 3505200"/>
                  <a:gd name="connsiteY99" fmla="*/ 387287 h 3495675"/>
                  <a:gd name="connsiteX100" fmla="*/ 1523666 w 3505200"/>
                  <a:gd name="connsiteY100" fmla="*/ 593122 h 3495675"/>
                  <a:gd name="connsiteX101" fmla="*/ 1436512 w 3505200"/>
                  <a:gd name="connsiteY101" fmla="*/ 610457 h 3495675"/>
                  <a:gd name="connsiteX102" fmla="*/ 1275158 w 3505200"/>
                  <a:gd name="connsiteY102" fmla="*/ 543592 h 3495675"/>
                  <a:gd name="connsiteX103" fmla="*/ 1274777 w 3505200"/>
                  <a:gd name="connsiteY103" fmla="*/ 543211 h 3495675"/>
                  <a:gd name="connsiteX104" fmla="*/ 1266967 w 3505200"/>
                  <a:gd name="connsiteY104" fmla="*/ 534734 h 3495675"/>
                  <a:gd name="connsiteX105" fmla="*/ 1226009 w 3505200"/>
                  <a:gd name="connsiteY105" fmla="*/ 295370 h 3495675"/>
                  <a:gd name="connsiteX106" fmla="*/ 2754772 w 3505200"/>
                  <a:gd name="connsiteY106" fmla="*/ 417100 h 3495675"/>
                  <a:gd name="connsiteX107" fmla="*/ 2778775 w 3505200"/>
                  <a:gd name="connsiteY107" fmla="*/ 504349 h 3495675"/>
                  <a:gd name="connsiteX108" fmla="*/ 2823161 w 3505200"/>
                  <a:gd name="connsiteY108" fmla="*/ 582454 h 3495675"/>
                  <a:gd name="connsiteX109" fmla="*/ 2360913 w 3505200"/>
                  <a:gd name="connsiteY109" fmla="*/ 1087184 h 3495675"/>
                  <a:gd name="connsiteX110" fmla="*/ 2309192 w 3505200"/>
                  <a:gd name="connsiteY110" fmla="*/ 1060609 h 3495675"/>
                  <a:gd name="connsiteX111" fmla="*/ 2169651 w 3505200"/>
                  <a:gd name="connsiteY111" fmla="*/ 1032796 h 3495675"/>
                  <a:gd name="connsiteX112" fmla="*/ 1911619 w 3505200"/>
                  <a:gd name="connsiteY112" fmla="*/ 1139666 h 3495675"/>
                  <a:gd name="connsiteX113" fmla="*/ 1811511 w 3505200"/>
                  <a:gd name="connsiteY113" fmla="*/ 1328833 h 3495675"/>
                  <a:gd name="connsiteX114" fmla="*/ 1503949 w 3505200"/>
                  <a:gd name="connsiteY114" fmla="*/ 1328833 h 3495675"/>
                  <a:gd name="connsiteX115" fmla="*/ 1503949 w 3505200"/>
                  <a:gd name="connsiteY115" fmla="*/ 740950 h 3495675"/>
                  <a:gd name="connsiteX116" fmla="*/ 1796366 w 3505200"/>
                  <a:gd name="connsiteY116" fmla="*/ 441770 h 3495675"/>
                  <a:gd name="connsiteX117" fmla="*/ 2754772 w 3505200"/>
                  <a:gd name="connsiteY117" fmla="*/ 417100 h 3495675"/>
                  <a:gd name="connsiteX118" fmla="*/ 2889550 w 3505200"/>
                  <a:gd name="connsiteY118" fmla="*/ 338519 h 3495675"/>
                  <a:gd name="connsiteX119" fmla="*/ 2905267 w 3505200"/>
                  <a:gd name="connsiteY119" fmla="*/ 277654 h 3495675"/>
                  <a:gd name="connsiteX120" fmla="*/ 3115674 w 3505200"/>
                  <a:gd name="connsiteY120" fmla="*/ 137065 h 3495675"/>
                  <a:gd name="connsiteX121" fmla="*/ 3343512 w 3505200"/>
                  <a:gd name="connsiteY121" fmla="*/ 364808 h 3495675"/>
                  <a:gd name="connsiteX122" fmla="*/ 3202923 w 3505200"/>
                  <a:gd name="connsiteY122" fmla="*/ 575215 h 3495675"/>
                  <a:gd name="connsiteX123" fmla="*/ 3141011 w 3505200"/>
                  <a:gd name="connsiteY123" fmla="*/ 591122 h 3495675"/>
                  <a:gd name="connsiteX124" fmla="*/ 3139772 w 3505200"/>
                  <a:gd name="connsiteY124" fmla="*/ 591122 h 3495675"/>
                  <a:gd name="connsiteX125" fmla="*/ 3127295 w 3505200"/>
                  <a:gd name="connsiteY125" fmla="*/ 592169 h 3495675"/>
                  <a:gd name="connsiteX126" fmla="*/ 3115674 w 3505200"/>
                  <a:gd name="connsiteY126" fmla="*/ 592455 h 3495675"/>
                  <a:gd name="connsiteX127" fmla="*/ 2954606 w 3505200"/>
                  <a:gd name="connsiteY127" fmla="*/ 525875 h 3495675"/>
                  <a:gd name="connsiteX128" fmla="*/ 2887931 w 3505200"/>
                  <a:gd name="connsiteY128" fmla="*/ 364141 h 3495675"/>
                  <a:gd name="connsiteX129" fmla="*/ 2889550 w 3505200"/>
                  <a:gd name="connsiteY129" fmla="*/ 338519 h 3495675"/>
                  <a:gd name="connsiteX130" fmla="*/ 1959148 w 3505200"/>
                  <a:gd name="connsiteY130" fmla="*/ 1310354 h 3495675"/>
                  <a:gd name="connsiteX131" fmla="*/ 2160507 w 3505200"/>
                  <a:gd name="connsiteY131" fmla="*/ 1169956 h 3495675"/>
                  <a:gd name="connsiteX132" fmla="*/ 2169651 w 3505200"/>
                  <a:gd name="connsiteY132" fmla="*/ 1169956 h 3495675"/>
                  <a:gd name="connsiteX133" fmla="*/ 2397394 w 3505200"/>
                  <a:gd name="connsiteY133" fmla="*/ 1397508 h 3495675"/>
                  <a:gd name="connsiteX134" fmla="*/ 2256710 w 3505200"/>
                  <a:gd name="connsiteY134" fmla="*/ 1607915 h 3495675"/>
                  <a:gd name="connsiteX135" fmla="*/ 2169651 w 3505200"/>
                  <a:gd name="connsiteY135" fmla="*/ 1625251 h 3495675"/>
                  <a:gd name="connsiteX136" fmla="*/ 2008488 w 3505200"/>
                  <a:gd name="connsiteY136" fmla="*/ 1558481 h 3495675"/>
                  <a:gd name="connsiteX137" fmla="*/ 1959148 w 3505200"/>
                  <a:gd name="connsiteY137" fmla="*/ 1310354 h 3495675"/>
                  <a:gd name="connsiteX138" fmla="*/ 1366979 w 3505200"/>
                  <a:gd name="connsiteY138" fmla="*/ 740569 h 3495675"/>
                  <a:gd name="connsiteX139" fmla="*/ 1366979 w 3505200"/>
                  <a:gd name="connsiteY139" fmla="*/ 1328833 h 3495675"/>
                  <a:gd name="connsiteX140" fmla="*/ 723089 w 3505200"/>
                  <a:gd name="connsiteY140" fmla="*/ 1328833 h 3495675"/>
                  <a:gd name="connsiteX141" fmla="*/ 672035 w 3505200"/>
                  <a:gd name="connsiteY141" fmla="*/ 1201103 h 3495675"/>
                  <a:gd name="connsiteX142" fmla="*/ 1222771 w 3505200"/>
                  <a:gd name="connsiteY142" fmla="*/ 677990 h 3495675"/>
                  <a:gd name="connsiteX143" fmla="*/ 1366979 w 3505200"/>
                  <a:gd name="connsiteY143" fmla="*/ 740569 h 3495675"/>
                  <a:gd name="connsiteX144" fmla="*/ 2309097 w 3505200"/>
                  <a:gd name="connsiteY144" fmla="*/ 2796254 h 3495675"/>
                  <a:gd name="connsiteX145" fmla="*/ 2237755 w 3505200"/>
                  <a:gd name="connsiteY145" fmla="*/ 2775109 h 3495675"/>
                  <a:gd name="connsiteX146" fmla="*/ 2237755 w 3505200"/>
                  <a:gd name="connsiteY146" fmla="*/ 2211705 h 3495675"/>
                  <a:gd name="connsiteX147" fmla="*/ 2782680 w 3505200"/>
                  <a:gd name="connsiteY147" fmla="*/ 2211705 h 3495675"/>
                  <a:gd name="connsiteX148" fmla="*/ 2803825 w 3505200"/>
                  <a:gd name="connsiteY148" fmla="*/ 2282762 h 3495675"/>
                  <a:gd name="connsiteX149" fmla="*/ 2836782 w 3505200"/>
                  <a:gd name="connsiteY149" fmla="*/ 2344579 h 3495675"/>
                  <a:gd name="connsiteX150" fmla="*/ 2368628 w 3505200"/>
                  <a:gd name="connsiteY150" fmla="*/ 2827687 h 3495675"/>
                  <a:gd name="connsiteX151" fmla="*/ 2309097 w 3505200"/>
                  <a:gd name="connsiteY151" fmla="*/ 2796254 h 3495675"/>
                  <a:gd name="connsiteX152" fmla="*/ 2237755 w 3505200"/>
                  <a:gd name="connsiteY152" fmla="*/ 2074736 h 3495675"/>
                  <a:gd name="connsiteX153" fmla="*/ 2237755 w 3505200"/>
                  <a:gd name="connsiteY153" fmla="*/ 1755839 h 3495675"/>
                  <a:gd name="connsiteX154" fmla="*/ 2534268 w 3505200"/>
                  <a:gd name="connsiteY154" fmla="*/ 1397603 h 3495675"/>
                  <a:gd name="connsiteX155" fmla="*/ 2461783 w 3505200"/>
                  <a:gd name="connsiteY155" fmla="*/ 1179767 h 3495675"/>
                  <a:gd name="connsiteX156" fmla="*/ 2924031 w 3505200"/>
                  <a:gd name="connsiteY156" fmla="*/ 674942 h 3495675"/>
                  <a:gd name="connsiteX157" fmla="*/ 3071288 w 3505200"/>
                  <a:gd name="connsiteY157" fmla="*/ 726758 h 3495675"/>
                  <a:gd name="connsiteX158" fmla="*/ 3071288 w 3505200"/>
                  <a:gd name="connsiteY158" fmla="*/ 1785366 h 3495675"/>
                  <a:gd name="connsiteX159" fmla="*/ 2882883 w 3505200"/>
                  <a:gd name="connsiteY159" fmla="*/ 1885283 h 3495675"/>
                  <a:gd name="connsiteX160" fmla="*/ 2782680 w 3505200"/>
                  <a:gd name="connsiteY160" fmla="*/ 2074736 h 3495675"/>
                  <a:gd name="connsiteX161" fmla="*/ 2237755 w 3505200"/>
                  <a:gd name="connsiteY161" fmla="*/ 2074736 h 3495675"/>
                  <a:gd name="connsiteX162" fmla="*/ 504586 w 3505200"/>
                  <a:gd name="connsiteY162" fmla="*/ 2796254 h 3495675"/>
                  <a:gd name="connsiteX163" fmla="*/ 433243 w 3505200"/>
                  <a:gd name="connsiteY163" fmla="*/ 2775109 h 3495675"/>
                  <a:gd name="connsiteX164" fmla="*/ 433243 w 3505200"/>
                  <a:gd name="connsiteY164" fmla="*/ 1755839 h 3495675"/>
                  <a:gd name="connsiteX165" fmla="*/ 723280 w 3505200"/>
                  <a:gd name="connsiteY165" fmla="*/ 1465802 h 3495675"/>
                  <a:gd name="connsiteX166" fmla="*/ 1367074 w 3505200"/>
                  <a:gd name="connsiteY166" fmla="*/ 1465802 h 3495675"/>
                  <a:gd name="connsiteX167" fmla="*/ 1367074 w 3505200"/>
                  <a:gd name="connsiteY167" fmla="*/ 1785176 h 3495675"/>
                  <a:gd name="connsiteX168" fmla="*/ 1177622 w 3505200"/>
                  <a:gd name="connsiteY168" fmla="*/ 1885379 h 3495675"/>
                  <a:gd name="connsiteX169" fmla="*/ 1098565 w 3505200"/>
                  <a:gd name="connsiteY169" fmla="*/ 2282857 h 3495675"/>
                  <a:gd name="connsiteX170" fmla="*/ 1125425 w 3505200"/>
                  <a:gd name="connsiteY170" fmla="*/ 2334959 h 3495675"/>
                  <a:gd name="connsiteX171" fmla="*/ 576976 w 3505200"/>
                  <a:gd name="connsiteY171" fmla="*/ 2836640 h 3495675"/>
                  <a:gd name="connsiteX172" fmla="*/ 504586 w 3505200"/>
                  <a:gd name="connsiteY172" fmla="*/ 2796254 h 3495675"/>
                  <a:gd name="connsiteX173" fmla="*/ 1503949 w 3505200"/>
                  <a:gd name="connsiteY173" fmla="*/ 1785176 h 3495675"/>
                  <a:gd name="connsiteX174" fmla="*/ 1503949 w 3505200"/>
                  <a:gd name="connsiteY174" fmla="*/ 1465802 h 3495675"/>
                  <a:gd name="connsiteX175" fmla="*/ 1811416 w 3505200"/>
                  <a:gd name="connsiteY175" fmla="*/ 1465802 h 3495675"/>
                  <a:gd name="connsiteX176" fmla="*/ 1832561 w 3505200"/>
                  <a:gd name="connsiteY176" fmla="*/ 1537145 h 3495675"/>
                  <a:gd name="connsiteX177" fmla="*/ 2100785 w 3505200"/>
                  <a:gd name="connsiteY177" fmla="*/ 1755648 h 3495675"/>
                  <a:gd name="connsiteX178" fmla="*/ 2100785 w 3505200"/>
                  <a:gd name="connsiteY178" fmla="*/ 2074640 h 3495675"/>
                  <a:gd name="connsiteX179" fmla="*/ 1793604 w 3505200"/>
                  <a:gd name="connsiteY179" fmla="*/ 2074640 h 3495675"/>
                  <a:gd name="connsiteX180" fmla="*/ 1575005 w 3505200"/>
                  <a:gd name="connsiteY180" fmla="*/ 1806131 h 3495675"/>
                  <a:gd name="connsiteX181" fmla="*/ 1503949 w 3505200"/>
                  <a:gd name="connsiteY181" fmla="*/ 1785176 h 3495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</a:cxnLst>
                <a:rect l="l" t="t" r="r" b="b"/>
                <a:pathLst>
                  <a:path w="3505200" h="3495675">
                    <a:moveTo>
                      <a:pt x="3280361" y="1806226"/>
                    </a:moveTo>
                    <a:cubicBezTo>
                      <a:pt x="3257501" y="1796701"/>
                      <a:pt x="3233308" y="1789557"/>
                      <a:pt x="3208257" y="1784985"/>
                    </a:cubicBezTo>
                    <a:lnTo>
                      <a:pt x="3208257" y="717518"/>
                    </a:lnTo>
                    <a:cubicBezTo>
                      <a:pt x="3366753" y="675894"/>
                      <a:pt x="3480291" y="529971"/>
                      <a:pt x="3480481" y="364808"/>
                    </a:cubicBezTo>
                    <a:cubicBezTo>
                      <a:pt x="3480481" y="216789"/>
                      <a:pt x="3392089" y="84487"/>
                      <a:pt x="3255311" y="27813"/>
                    </a:cubicBezTo>
                    <a:cubicBezTo>
                      <a:pt x="3210829" y="9335"/>
                      <a:pt x="3163871" y="0"/>
                      <a:pt x="3115769" y="0"/>
                    </a:cubicBezTo>
                    <a:cubicBezTo>
                      <a:pt x="3018329" y="0"/>
                      <a:pt x="2926698" y="37910"/>
                      <a:pt x="2857737" y="106871"/>
                    </a:cubicBezTo>
                    <a:cubicBezTo>
                      <a:pt x="2809922" y="154686"/>
                      <a:pt x="2776584" y="214313"/>
                      <a:pt x="2760963" y="279940"/>
                    </a:cubicBezTo>
                    <a:lnTo>
                      <a:pt x="1792651" y="304895"/>
                    </a:lnTo>
                    <a:cubicBezTo>
                      <a:pt x="1767315" y="187833"/>
                      <a:pt x="1687305" y="91631"/>
                      <a:pt x="1575958" y="45530"/>
                    </a:cubicBezTo>
                    <a:cubicBezTo>
                      <a:pt x="1531476" y="27051"/>
                      <a:pt x="1484518" y="17717"/>
                      <a:pt x="1436416" y="17717"/>
                    </a:cubicBezTo>
                    <a:cubicBezTo>
                      <a:pt x="1338976" y="17717"/>
                      <a:pt x="1247345" y="55626"/>
                      <a:pt x="1178384" y="124587"/>
                    </a:cubicBezTo>
                    <a:cubicBezTo>
                      <a:pt x="1073704" y="229267"/>
                      <a:pt x="1042653" y="385382"/>
                      <a:pt x="1099327" y="522161"/>
                    </a:cubicBezTo>
                    <a:cubicBezTo>
                      <a:pt x="1107423" y="541592"/>
                      <a:pt x="1117234" y="560451"/>
                      <a:pt x="1128664" y="578358"/>
                    </a:cubicBezTo>
                    <a:lnTo>
                      <a:pt x="577833" y="1101662"/>
                    </a:lnTo>
                    <a:cubicBezTo>
                      <a:pt x="554782" y="1084993"/>
                      <a:pt x="530208" y="1071277"/>
                      <a:pt x="504490" y="1060609"/>
                    </a:cubicBezTo>
                    <a:cubicBezTo>
                      <a:pt x="460009" y="1042130"/>
                      <a:pt x="413050" y="1032796"/>
                      <a:pt x="364949" y="1032796"/>
                    </a:cubicBezTo>
                    <a:cubicBezTo>
                      <a:pt x="267508" y="1032796"/>
                      <a:pt x="175878" y="1070705"/>
                      <a:pt x="107012" y="1139666"/>
                    </a:cubicBezTo>
                    <a:cubicBezTo>
                      <a:pt x="2332" y="1244346"/>
                      <a:pt x="-28719" y="1400366"/>
                      <a:pt x="27955" y="1537145"/>
                    </a:cubicBezTo>
                    <a:cubicBezTo>
                      <a:pt x="74818" y="1650206"/>
                      <a:pt x="176640" y="1732693"/>
                      <a:pt x="296179" y="1755743"/>
                    </a:cubicBezTo>
                    <a:lnTo>
                      <a:pt x="296179" y="2775204"/>
                    </a:lnTo>
                    <a:cubicBezTo>
                      <a:pt x="224074" y="2788920"/>
                      <a:pt x="158923" y="2823305"/>
                      <a:pt x="107012" y="2875312"/>
                    </a:cubicBezTo>
                    <a:cubicBezTo>
                      <a:pt x="2332" y="2979991"/>
                      <a:pt x="-28719" y="3136106"/>
                      <a:pt x="27955" y="3272790"/>
                    </a:cubicBezTo>
                    <a:cubicBezTo>
                      <a:pt x="84628" y="3409569"/>
                      <a:pt x="216931" y="3497961"/>
                      <a:pt x="364949" y="3497961"/>
                    </a:cubicBezTo>
                    <a:cubicBezTo>
                      <a:pt x="539161" y="3497866"/>
                      <a:pt x="690228" y="3371850"/>
                      <a:pt x="722994" y="3202400"/>
                    </a:cubicBezTo>
                    <a:lnTo>
                      <a:pt x="1011411" y="3202400"/>
                    </a:lnTo>
                    <a:cubicBezTo>
                      <a:pt x="1056369" y="3202400"/>
                      <a:pt x="1079896" y="3167920"/>
                      <a:pt x="1079896" y="3133916"/>
                    </a:cubicBezTo>
                    <a:cubicBezTo>
                      <a:pt x="1079896" y="3099911"/>
                      <a:pt x="1056369" y="3065431"/>
                      <a:pt x="1011411" y="3065431"/>
                    </a:cubicBezTo>
                    <a:lnTo>
                      <a:pt x="723280" y="3065431"/>
                    </a:lnTo>
                    <a:cubicBezTo>
                      <a:pt x="714517" y="3019616"/>
                      <a:pt x="696895" y="2975420"/>
                      <a:pt x="671464" y="2935891"/>
                    </a:cubicBezTo>
                    <a:lnTo>
                      <a:pt x="1218008" y="2435733"/>
                    </a:lnTo>
                    <a:cubicBezTo>
                      <a:pt x="1280778" y="2482406"/>
                      <a:pt x="1357359" y="2507933"/>
                      <a:pt x="1435464" y="2507933"/>
                    </a:cubicBezTo>
                    <a:cubicBezTo>
                      <a:pt x="1610057" y="2507742"/>
                      <a:pt x="1761124" y="2381536"/>
                      <a:pt x="1793604" y="2211610"/>
                    </a:cubicBezTo>
                    <a:lnTo>
                      <a:pt x="2100785" y="2211610"/>
                    </a:lnTo>
                    <a:lnTo>
                      <a:pt x="2100785" y="2775109"/>
                    </a:lnTo>
                    <a:cubicBezTo>
                      <a:pt x="2028681" y="2788825"/>
                      <a:pt x="1963530" y="2823305"/>
                      <a:pt x="1911523" y="2875216"/>
                    </a:cubicBezTo>
                    <a:cubicBezTo>
                      <a:pt x="1859326" y="2927414"/>
                      <a:pt x="1824846" y="2992850"/>
                      <a:pt x="1811225" y="3065336"/>
                    </a:cubicBezTo>
                    <a:lnTo>
                      <a:pt x="1604533" y="3065336"/>
                    </a:lnTo>
                    <a:cubicBezTo>
                      <a:pt x="1559575" y="3065336"/>
                      <a:pt x="1536048" y="3099816"/>
                      <a:pt x="1536048" y="3133820"/>
                    </a:cubicBezTo>
                    <a:cubicBezTo>
                      <a:pt x="1536048" y="3167824"/>
                      <a:pt x="1559575" y="3202305"/>
                      <a:pt x="1604533" y="3202305"/>
                    </a:cubicBezTo>
                    <a:lnTo>
                      <a:pt x="1811511" y="3202305"/>
                    </a:lnTo>
                    <a:cubicBezTo>
                      <a:pt x="1816178" y="3226784"/>
                      <a:pt x="1823227" y="3250406"/>
                      <a:pt x="1832466" y="3272790"/>
                    </a:cubicBezTo>
                    <a:cubicBezTo>
                      <a:pt x="1889140" y="3409569"/>
                      <a:pt x="2021442" y="3497866"/>
                      <a:pt x="2169365" y="3497866"/>
                    </a:cubicBezTo>
                    <a:lnTo>
                      <a:pt x="2169460" y="3497866"/>
                    </a:lnTo>
                    <a:cubicBezTo>
                      <a:pt x="2370343" y="3497675"/>
                      <a:pt x="2533982" y="3334036"/>
                      <a:pt x="2534173" y="3133154"/>
                    </a:cubicBezTo>
                    <a:cubicBezTo>
                      <a:pt x="2534173" y="3058097"/>
                      <a:pt x="2510551" y="2984087"/>
                      <a:pt x="2467403" y="2922841"/>
                    </a:cubicBezTo>
                    <a:lnTo>
                      <a:pt x="2932508" y="2442591"/>
                    </a:lnTo>
                    <a:cubicBezTo>
                      <a:pt x="2993373" y="2484787"/>
                      <a:pt x="3066620" y="2507933"/>
                      <a:pt x="3140630" y="2507933"/>
                    </a:cubicBezTo>
                    <a:cubicBezTo>
                      <a:pt x="3341607" y="2507742"/>
                      <a:pt x="3505151" y="2344103"/>
                      <a:pt x="3505342" y="2143220"/>
                    </a:cubicBezTo>
                    <a:cubicBezTo>
                      <a:pt x="3505532" y="1995202"/>
                      <a:pt x="3417140" y="1862900"/>
                      <a:pt x="3280361" y="1806226"/>
                    </a:cubicBezTo>
                    <a:close/>
                    <a:moveTo>
                      <a:pt x="3227974" y="2353723"/>
                    </a:moveTo>
                    <a:cubicBezTo>
                      <a:pt x="3200161" y="2365248"/>
                      <a:pt x="3170919" y="2371058"/>
                      <a:pt x="3140915" y="2371058"/>
                    </a:cubicBezTo>
                    <a:cubicBezTo>
                      <a:pt x="3080050" y="2371058"/>
                      <a:pt x="3022805" y="2347341"/>
                      <a:pt x="2979752" y="2304383"/>
                    </a:cubicBezTo>
                    <a:cubicBezTo>
                      <a:pt x="2938795" y="2263426"/>
                      <a:pt x="2915268" y="2209038"/>
                      <a:pt x="2913268" y="2150936"/>
                    </a:cubicBezTo>
                    <a:cubicBezTo>
                      <a:pt x="2913839" y="2145602"/>
                      <a:pt x="2913839" y="2140268"/>
                      <a:pt x="2913172" y="2135029"/>
                    </a:cubicBezTo>
                    <a:cubicBezTo>
                      <a:pt x="2914125" y="2107787"/>
                      <a:pt x="2919935" y="2081213"/>
                      <a:pt x="2930318" y="2056067"/>
                    </a:cubicBezTo>
                    <a:cubicBezTo>
                      <a:pt x="2965750" y="1970627"/>
                      <a:pt x="3048332" y="1915478"/>
                      <a:pt x="3140725" y="1915382"/>
                    </a:cubicBezTo>
                    <a:cubicBezTo>
                      <a:pt x="3266169" y="1915573"/>
                      <a:pt x="3368372" y="2017776"/>
                      <a:pt x="3368563" y="2143220"/>
                    </a:cubicBezTo>
                    <a:cubicBezTo>
                      <a:pt x="3368563" y="2235708"/>
                      <a:pt x="3313413" y="2318290"/>
                      <a:pt x="3227974" y="2353723"/>
                    </a:cubicBezTo>
                    <a:close/>
                    <a:moveTo>
                      <a:pt x="2256710" y="3343656"/>
                    </a:moveTo>
                    <a:cubicBezTo>
                      <a:pt x="2228897" y="3355181"/>
                      <a:pt x="2199655" y="3360991"/>
                      <a:pt x="2169651" y="3360991"/>
                    </a:cubicBezTo>
                    <a:cubicBezTo>
                      <a:pt x="2108786" y="3360991"/>
                      <a:pt x="2051541" y="3337274"/>
                      <a:pt x="2008488" y="3294316"/>
                    </a:cubicBezTo>
                    <a:cubicBezTo>
                      <a:pt x="1943146" y="3228880"/>
                      <a:pt x="1923716" y="3131439"/>
                      <a:pt x="1959148" y="3046000"/>
                    </a:cubicBezTo>
                    <a:cubicBezTo>
                      <a:pt x="1994486" y="2960656"/>
                      <a:pt x="2077068" y="2905411"/>
                      <a:pt x="2169556" y="2905411"/>
                    </a:cubicBezTo>
                    <a:lnTo>
                      <a:pt x="2169556" y="2886361"/>
                    </a:lnTo>
                    <a:lnTo>
                      <a:pt x="2169556" y="2886361"/>
                    </a:lnTo>
                    <a:lnTo>
                      <a:pt x="2169651" y="2905411"/>
                    </a:lnTo>
                    <a:cubicBezTo>
                      <a:pt x="2295095" y="2905601"/>
                      <a:pt x="2397298" y="3007805"/>
                      <a:pt x="2397394" y="3133154"/>
                    </a:cubicBezTo>
                    <a:cubicBezTo>
                      <a:pt x="2397298" y="3225737"/>
                      <a:pt x="2342149" y="3308318"/>
                      <a:pt x="2256710" y="3343656"/>
                    </a:cubicBezTo>
                    <a:close/>
                    <a:moveTo>
                      <a:pt x="1522618" y="2353723"/>
                    </a:moveTo>
                    <a:cubicBezTo>
                      <a:pt x="1494805" y="2365248"/>
                      <a:pt x="1465563" y="2371058"/>
                      <a:pt x="1435464" y="2371058"/>
                    </a:cubicBezTo>
                    <a:cubicBezTo>
                      <a:pt x="1374599" y="2371058"/>
                      <a:pt x="1317354" y="2347341"/>
                      <a:pt x="1274301" y="2304383"/>
                    </a:cubicBezTo>
                    <a:cubicBezTo>
                      <a:pt x="1208959" y="2239042"/>
                      <a:pt x="1189528" y="2141601"/>
                      <a:pt x="1224962" y="2056162"/>
                    </a:cubicBezTo>
                    <a:cubicBezTo>
                      <a:pt x="1260299" y="1970723"/>
                      <a:pt x="1342881" y="1915573"/>
                      <a:pt x="1435369" y="1915573"/>
                    </a:cubicBezTo>
                    <a:cubicBezTo>
                      <a:pt x="1560813" y="1915763"/>
                      <a:pt x="1663016" y="2017967"/>
                      <a:pt x="1663207" y="2143411"/>
                    </a:cubicBezTo>
                    <a:cubicBezTo>
                      <a:pt x="1663207" y="2235708"/>
                      <a:pt x="1608057" y="2318290"/>
                      <a:pt x="1522618" y="2353723"/>
                    </a:cubicBezTo>
                    <a:close/>
                    <a:moveTo>
                      <a:pt x="452103" y="3343656"/>
                    </a:moveTo>
                    <a:cubicBezTo>
                      <a:pt x="424290" y="3355181"/>
                      <a:pt x="394953" y="3360991"/>
                      <a:pt x="364949" y="3360991"/>
                    </a:cubicBezTo>
                    <a:cubicBezTo>
                      <a:pt x="304084" y="3360991"/>
                      <a:pt x="246839" y="3337274"/>
                      <a:pt x="203881" y="3294221"/>
                    </a:cubicBezTo>
                    <a:cubicBezTo>
                      <a:pt x="138540" y="3228880"/>
                      <a:pt x="119109" y="3131439"/>
                      <a:pt x="154447" y="3046000"/>
                    </a:cubicBezTo>
                    <a:cubicBezTo>
                      <a:pt x="189784" y="2960561"/>
                      <a:pt x="272461" y="2905411"/>
                      <a:pt x="364949" y="2905411"/>
                    </a:cubicBezTo>
                    <a:cubicBezTo>
                      <a:pt x="490393" y="2905506"/>
                      <a:pt x="592597" y="3007709"/>
                      <a:pt x="592787" y="3133154"/>
                    </a:cubicBezTo>
                    <a:cubicBezTo>
                      <a:pt x="592787" y="3225737"/>
                      <a:pt x="537542" y="3308318"/>
                      <a:pt x="452103" y="3343656"/>
                    </a:cubicBezTo>
                    <a:close/>
                    <a:moveTo>
                      <a:pt x="154542" y="1310450"/>
                    </a:moveTo>
                    <a:cubicBezTo>
                      <a:pt x="188737" y="1227868"/>
                      <a:pt x="267127" y="1173480"/>
                      <a:pt x="355900" y="1170051"/>
                    </a:cubicBezTo>
                    <a:lnTo>
                      <a:pt x="365044" y="1170051"/>
                    </a:lnTo>
                    <a:cubicBezTo>
                      <a:pt x="424576" y="1170146"/>
                      <a:pt x="480868" y="1193006"/>
                      <a:pt x="523636" y="1234535"/>
                    </a:cubicBezTo>
                    <a:cubicBezTo>
                      <a:pt x="527541" y="1240155"/>
                      <a:pt x="532208" y="1245108"/>
                      <a:pt x="537352" y="1249109"/>
                    </a:cubicBezTo>
                    <a:cubicBezTo>
                      <a:pt x="573070" y="1290447"/>
                      <a:pt x="592787" y="1343120"/>
                      <a:pt x="592882" y="1397699"/>
                    </a:cubicBezTo>
                    <a:cubicBezTo>
                      <a:pt x="592882" y="1490186"/>
                      <a:pt x="537637" y="1572768"/>
                      <a:pt x="452198" y="1608106"/>
                    </a:cubicBezTo>
                    <a:cubicBezTo>
                      <a:pt x="424385" y="1619631"/>
                      <a:pt x="395143" y="1625441"/>
                      <a:pt x="365140" y="1625441"/>
                    </a:cubicBezTo>
                    <a:cubicBezTo>
                      <a:pt x="304275" y="1625441"/>
                      <a:pt x="247030" y="1601724"/>
                      <a:pt x="204072" y="1558671"/>
                    </a:cubicBezTo>
                    <a:cubicBezTo>
                      <a:pt x="138540" y="1493330"/>
                      <a:pt x="119109" y="1395889"/>
                      <a:pt x="154542" y="1310450"/>
                    </a:cubicBezTo>
                    <a:close/>
                    <a:moveTo>
                      <a:pt x="1226009" y="295370"/>
                    </a:moveTo>
                    <a:cubicBezTo>
                      <a:pt x="1261347" y="209931"/>
                      <a:pt x="1344024" y="154781"/>
                      <a:pt x="1436416" y="154781"/>
                    </a:cubicBezTo>
                    <a:lnTo>
                      <a:pt x="1436416" y="135731"/>
                    </a:lnTo>
                    <a:lnTo>
                      <a:pt x="1436416" y="135731"/>
                    </a:lnTo>
                    <a:lnTo>
                      <a:pt x="1436512" y="154781"/>
                    </a:lnTo>
                    <a:cubicBezTo>
                      <a:pt x="1555574" y="154877"/>
                      <a:pt x="1655015" y="247555"/>
                      <a:pt x="1663683" y="366046"/>
                    </a:cubicBezTo>
                    <a:cubicBezTo>
                      <a:pt x="1662826" y="373094"/>
                      <a:pt x="1663016" y="380238"/>
                      <a:pt x="1664159" y="387287"/>
                    </a:cubicBezTo>
                    <a:cubicBezTo>
                      <a:pt x="1662254" y="477774"/>
                      <a:pt x="1607295" y="558451"/>
                      <a:pt x="1523666" y="593122"/>
                    </a:cubicBezTo>
                    <a:cubicBezTo>
                      <a:pt x="1495852" y="604647"/>
                      <a:pt x="1466516" y="610457"/>
                      <a:pt x="1436512" y="610457"/>
                    </a:cubicBezTo>
                    <a:cubicBezTo>
                      <a:pt x="1375647" y="610457"/>
                      <a:pt x="1318402" y="586740"/>
                      <a:pt x="1275158" y="543592"/>
                    </a:cubicBezTo>
                    <a:lnTo>
                      <a:pt x="1274777" y="543211"/>
                    </a:lnTo>
                    <a:cubicBezTo>
                      <a:pt x="1272396" y="540163"/>
                      <a:pt x="1269729" y="537305"/>
                      <a:pt x="1266967" y="534734"/>
                    </a:cubicBezTo>
                    <a:cubicBezTo>
                      <a:pt x="1208769" y="469678"/>
                      <a:pt x="1192672" y="375857"/>
                      <a:pt x="1226009" y="295370"/>
                    </a:cubicBezTo>
                    <a:close/>
                    <a:moveTo>
                      <a:pt x="2754772" y="417100"/>
                    </a:moveTo>
                    <a:cubicBezTo>
                      <a:pt x="2759153" y="447008"/>
                      <a:pt x="2767154" y="476250"/>
                      <a:pt x="2778775" y="504349"/>
                    </a:cubicBezTo>
                    <a:cubicBezTo>
                      <a:pt x="2790300" y="532067"/>
                      <a:pt x="2805159" y="558356"/>
                      <a:pt x="2823161" y="582454"/>
                    </a:cubicBezTo>
                    <a:lnTo>
                      <a:pt x="2360913" y="1087184"/>
                    </a:lnTo>
                    <a:cubicBezTo>
                      <a:pt x="2344149" y="1076801"/>
                      <a:pt x="2326814" y="1067848"/>
                      <a:pt x="2309192" y="1060609"/>
                    </a:cubicBezTo>
                    <a:cubicBezTo>
                      <a:pt x="2264710" y="1042226"/>
                      <a:pt x="2217752" y="1032796"/>
                      <a:pt x="2169651" y="1032796"/>
                    </a:cubicBezTo>
                    <a:cubicBezTo>
                      <a:pt x="2072210" y="1032796"/>
                      <a:pt x="1980580" y="1070705"/>
                      <a:pt x="1911619" y="1139666"/>
                    </a:cubicBezTo>
                    <a:cubicBezTo>
                      <a:pt x="1859612" y="1191673"/>
                      <a:pt x="1825227" y="1256729"/>
                      <a:pt x="1811511" y="1328833"/>
                    </a:cubicBezTo>
                    <a:lnTo>
                      <a:pt x="1503949" y="1328833"/>
                    </a:lnTo>
                    <a:lnTo>
                      <a:pt x="1503949" y="740950"/>
                    </a:lnTo>
                    <a:cubicBezTo>
                      <a:pt x="1654444" y="712756"/>
                      <a:pt x="1771601" y="592931"/>
                      <a:pt x="1796366" y="441770"/>
                    </a:cubicBezTo>
                    <a:lnTo>
                      <a:pt x="2754772" y="417100"/>
                    </a:lnTo>
                    <a:close/>
                    <a:moveTo>
                      <a:pt x="2889550" y="338519"/>
                    </a:moveTo>
                    <a:cubicBezTo>
                      <a:pt x="2892027" y="317468"/>
                      <a:pt x="2897266" y="296990"/>
                      <a:pt x="2905267" y="277654"/>
                    </a:cubicBezTo>
                    <a:cubicBezTo>
                      <a:pt x="2940605" y="192215"/>
                      <a:pt x="3023281" y="137065"/>
                      <a:pt x="3115674" y="137065"/>
                    </a:cubicBezTo>
                    <a:cubicBezTo>
                      <a:pt x="3241118" y="137160"/>
                      <a:pt x="3343322" y="239363"/>
                      <a:pt x="3343512" y="364808"/>
                    </a:cubicBezTo>
                    <a:cubicBezTo>
                      <a:pt x="3343512" y="457295"/>
                      <a:pt x="3288362" y="539877"/>
                      <a:pt x="3202923" y="575215"/>
                    </a:cubicBezTo>
                    <a:cubicBezTo>
                      <a:pt x="3183302" y="583311"/>
                      <a:pt x="3162442" y="588645"/>
                      <a:pt x="3141011" y="591122"/>
                    </a:cubicBezTo>
                    <a:cubicBezTo>
                      <a:pt x="3140630" y="591122"/>
                      <a:pt x="3140153" y="591122"/>
                      <a:pt x="3139772" y="591122"/>
                    </a:cubicBezTo>
                    <a:cubicBezTo>
                      <a:pt x="3135581" y="591122"/>
                      <a:pt x="3131390" y="591503"/>
                      <a:pt x="3127295" y="592169"/>
                    </a:cubicBezTo>
                    <a:cubicBezTo>
                      <a:pt x="3123389" y="592360"/>
                      <a:pt x="3119579" y="592455"/>
                      <a:pt x="3115674" y="592455"/>
                    </a:cubicBezTo>
                    <a:cubicBezTo>
                      <a:pt x="3054714" y="592455"/>
                      <a:pt x="2997564" y="568833"/>
                      <a:pt x="2954606" y="525875"/>
                    </a:cubicBezTo>
                    <a:cubicBezTo>
                      <a:pt x="2912030" y="483299"/>
                      <a:pt x="2887836" y="424529"/>
                      <a:pt x="2887931" y="364141"/>
                    </a:cubicBezTo>
                    <a:cubicBezTo>
                      <a:pt x="2890027" y="355854"/>
                      <a:pt x="2890503" y="347091"/>
                      <a:pt x="2889550" y="338519"/>
                    </a:cubicBezTo>
                    <a:close/>
                    <a:moveTo>
                      <a:pt x="1959148" y="1310354"/>
                    </a:moveTo>
                    <a:cubicBezTo>
                      <a:pt x="1993343" y="1227773"/>
                      <a:pt x="2071734" y="1173480"/>
                      <a:pt x="2160507" y="1169956"/>
                    </a:cubicBezTo>
                    <a:lnTo>
                      <a:pt x="2169651" y="1169956"/>
                    </a:lnTo>
                    <a:cubicBezTo>
                      <a:pt x="2295000" y="1170146"/>
                      <a:pt x="2397203" y="1272254"/>
                      <a:pt x="2397394" y="1397508"/>
                    </a:cubicBezTo>
                    <a:cubicBezTo>
                      <a:pt x="2397394" y="1489996"/>
                      <a:pt x="2342149" y="1572578"/>
                      <a:pt x="2256710" y="1607915"/>
                    </a:cubicBezTo>
                    <a:cubicBezTo>
                      <a:pt x="2228897" y="1619441"/>
                      <a:pt x="2199655" y="1625251"/>
                      <a:pt x="2169651" y="1625251"/>
                    </a:cubicBezTo>
                    <a:cubicBezTo>
                      <a:pt x="2108786" y="1625251"/>
                      <a:pt x="2051541" y="1601534"/>
                      <a:pt x="2008488" y="1558481"/>
                    </a:cubicBezTo>
                    <a:cubicBezTo>
                      <a:pt x="1943051" y="1493234"/>
                      <a:pt x="1923716" y="1395793"/>
                      <a:pt x="1959148" y="1310354"/>
                    </a:cubicBezTo>
                    <a:close/>
                    <a:moveTo>
                      <a:pt x="1366979" y="740569"/>
                    </a:moveTo>
                    <a:lnTo>
                      <a:pt x="1366979" y="1328833"/>
                    </a:lnTo>
                    <a:lnTo>
                      <a:pt x="723089" y="1328833"/>
                    </a:lnTo>
                    <a:cubicBezTo>
                      <a:pt x="714421" y="1283684"/>
                      <a:pt x="696991" y="1240060"/>
                      <a:pt x="672035" y="1201103"/>
                    </a:cubicBezTo>
                    <a:lnTo>
                      <a:pt x="1222771" y="677990"/>
                    </a:lnTo>
                    <a:cubicBezTo>
                      <a:pt x="1265729" y="709136"/>
                      <a:pt x="1315068" y="730472"/>
                      <a:pt x="1366979" y="740569"/>
                    </a:cubicBezTo>
                    <a:close/>
                    <a:moveTo>
                      <a:pt x="2309097" y="2796254"/>
                    </a:moveTo>
                    <a:cubicBezTo>
                      <a:pt x="2286427" y="2786824"/>
                      <a:pt x="2262520" y="2779776"/>
                      <a:pt x="2237755" y="2775109"/>
                    </a:cubicBezTo>
                    <a:lnTo>
                      <a:pt x="2237755" y="2211705"/>
                    </a:lnTo>
                    <a:lnTo>
                      <a:pt x="2782680" y="2211705"/>
                    </a:lnTo>
                    <a:cubicBezTo>
                      <a:pt x="2787347" y="2236375"/>
                      <a:pt x="2794396" y="2260187"/>
                      <a:pt x="2803825" y="2282762"/>
                    </a:cubicBezTo>
                    <a:cubicBezTo>
                      <a:pt x="2812684" y="2304193"/>
                      <a:pt x="2823733" y="2324862"/>
                      <a:pt x="2836782" y="2344579"/>
                    </a:cubicBezTo>
                    <a:lnTo>
                      <a:pt x="2368628" y="2827687"/>
                    </a:lnTo>
                    <a:cubicBezTo>
                      <a:pt x="2349769" y="2815399"/>
                      <a:pt x="2329766" y="2804827"/>
                      <a:pt x="2309097" y="2796254"/>
                    </a:cubicBezTo>
                    <a:close/>
                    <a:moveTo>
                      <a:pt x="2237755" y="2074736"/>
                    </a:moveTo>
                    <a:lnTo>
                      <a:pt x="2237755" y="1755839"/>
                    </a:lnTo>
                    <a:cubicBezTo>
                      <a:pt x="2407776" y="1723454"/>
                      <a:pt x="2534173" y="1572292"/>
                      <a:pt x="2534268" y="1397603"/>
                    </a:cubicBezTo>
                    <a:cubicBezTo>
                      <a:pt x="2534268" y="1319308"/>
                      <a:pt x="2508646" y="1242632"/>
                      <a:pt x="2461783" y="1179767"/>
                    </a:cubicBezTo>
                    <a:lnTo>
                      <a:pt x="2924031" y="674942"/>
                    </a:lnTo>
                    <a:cubicBezTo>
                      <a:pt x="2968894" y="702659"/>
                      <a:pt x="3019186" y="720376"/>
                      <a:pt x="3071288" y="726758"/>
                    </a:cubicBezTo>
                    <a:lnTo>
                      <a:pt x="3071288" y="1785366"/>
                    </a:lnTo>
                    <a:cubicBezTo>
                      <a:pt x="2999469" y="1799177"/>
                      <a:pt x="2934604" y="1833563"/>
                      <a:pt x="2882883" y="1885283"/>
                    </a:cubicBezTo>
                    <a:cubicBezTo>
                      <a:pt x="2830781" y="1937290"/>
                      <a:pt x="2796396" y="2002536"/>
                      <a:pt x="2782680" y="2074736"/>
                    </a:cubicBezTo>
                    <a:lnTo>
                      <a:pt x="2237755" y="2074736"/>
                    </a:lnTo>
                    <a:close/>
                    <a:moveTo>
                      <a:pt x="504586" y="2796254"/>
                    </a:moveTo>
                    <a:cubicBezTo>
                      <a:pt x="481916" y="2786824"/>
                      <a:pt x="458008" y="2779776"/>
                      <a:pt x="433243" y="2775109"/>
                    </a:cubicBezTo>
                    <a:lnTo>
                      <a:pt x="433243" y="1755839"/>
                    </a:lnTo>
                    <a:cubicBezTo>
                      <a:pt x="579262" y="1728026"/>
                      <a:pt x="695371" y="1611916"/>
                      <a:pt x="723280" y="1465802"/>
                    </a:cubicBezTo>
                    <a:lnTo>
                      <a:pt x="1367074" y="1465802"/>
                    </a:lnTo>
                    <a:lnTo>
                      <a:pt x="1367074" y="1785176"/>
                    </a:lnTo>
                    <a:cubicBezTo>
                      <a:pt x="1294875" y="1798892"/>
                      <a:pt x="1229724" y="1833277"/>
                      <a:pt x="1177622" y="1885379"/>
                    </a:cubicBezTo>
                    <a:cubicBezTo>
                      <a:pt x="1072942" y="1990058"/>
                      <a:pt x="1041891" y="2146078"/>
                      <a:pt x="1098565" y="2282857"/>
                    </a:cubicBezTo>
                    <a:cubicBezTo>
                      <a:pt x="1105899" y="2300669"/>
                      <a:pt x="1114948" y="2318099"/>
                      <a:pt x="1125425" y="2334959"/>
                    </a:cubicBezTo>
                    <a:lnTo>
                      <a:pt x="576976" y="2836640"/>
                    </a:lnTo>
                    <a:cubicBezTo>
                      <a:pt x="554116" y="2820257"/>
                      <a:pt x="529827" y="2806732"/>
                      <a:pt x="504586" y="2796254"/>
                    </a:cubicBezTo>
                    <a:close/>
                    <a:moveTo>
                      <a:pt x="1503949" y="1785176"/>
                    </a:moveTo>
                    <a:lnTo>
                      <a:pt x="1503949" y="1465802"/>
                    </a:lnTo>
                    <a:lnTo>
                      <a:pt x="1811416" y="1465802"/>
                    </a:lnTo>
                    <a:cubicBezTo>
                      <a:pt x="1816083" y="1490567"/>
                      <a:pt x="1823131" y="1514475"/>
                      <a:pt x="1832561" y="1537145"/>
                    </a:cubicBezTo>
                    <a:cubicBezTo>
                      <a:pt x="1879424" y="1650206"/>
                      <a:pt x="1981246" y="1732693"/>
                      <a:pt x="2100785" y="1755648"/>
                    </a:cubicBezTo>
                    <a:lnTo>
                      <a:pt x="2100785" y="2074640"/>
                    </a:lnTo>
                    <a:lnTo>
                      <a:pt x="1793604" y="2074640"/>
                    </a:lnTo>
                    <a:cubicBezTo>
                      <a:pt x="1770649" y="1954911"/>
                      <a:pt x="1688162" y="1852993"/>
                      <a:pt x="1575005" y="1806131"/>
                    </a:cubicBezTo>
                    <a:cubicBezTo>
                      <a:pt x="1552431" y="1796891"/>
                      <a:pt x="1528618" y="1789843"/>
                      <a:pt x="1503949" y="178517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68" name="Freeform 167">
            <a:extLst>
              <a:ext uri="{FF2B5EF4-FFF2-40B4-BE49-F238E27FC236}">
                <a16:creationId xmlns:a16="http://schemas.microsoft.com/office/drawing/2014/main" id="{332620A7-3EA3-E20D-773A-2A5DE4C03679}"/>
              </a:ext>
            </a:extLst>
          </p:cNvPr>
          <p:cNvSpPr>
            <a:spLocks/>
          </p:cNvSpPr>
          <p:nvPr/>
        </p:nvSpPr>
        <p:spPr bwMode="auto">
          <a:xfrm>
            <a:off x="4234422" y="1511211"/>
            <a:ext cx="697927" cy="695980"/>
          </a:xfrm>
          <a:custGeom>
            <a:avLst/>
            <a:gdLst>
              <a:gd name="T0" fmla="*/ 45 w 298"/>
              <a:gd name="T1" fmla="*/ 229 h 297"/>
              <a:gd name="T2" fmla="*/ 230 w 298"/>
              <a:gd name="T3" fmla="*/ 252 h 297"/>
              <a:gd name="T4" fmla="*/ 253 w 298"/>
              <a:gd name="T5" fmla="*/ 68 h 297"/>
              <a:gd name="T6" fmla="*/ 69 w 298"/>
              <a:gd name="T7" fmla="*/ 44 h 297"/>
              <a:gd name="T8" fmla="*/ 45 w 298"/>
              <a:gd name="T9" fmla="*/ 22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8" h="297">
                <a:moveTo>
                  <a:pt x="45" y="229"/>
                </a:moveTo>
                <a:cubicBezTo>
                  <a:pt x="90" y="286"/>
                  <a:pt x="172" y="297"/>
                  <a:pt x="230" y="252"/>
                </a:cubicBezTo>
                <a:cubicBezTo>
                  <a:pt x="287" y="208"/>
                  <a:pt x="298" y="125"/>
                  <a:pt x="253" y="68"/>
                </a:cubicBezTo>
                <a:cubicBezTo>
                  <a:pt x="209" y="10"/>
                  <a:pt x="126" y="0"/>
                  <a:pt x="69" y="44"/>
                </a:cubicBezTo>
                <a:cubicBezTo>
                  <a:pt x="11" y="89"/>
                  <a:pt x="0" y="171"/>
                  <a:pt x="45" y="229"/>
                </a:cubicBezTo>
                <a:close/>
              </a:path>
            </a:pathLst>
          </a:custGeom>
          <a:solidFill>
            <a:srgbClr val="68A6C3"/>
          </a:solidFill>
          <a:ln w="9525">
            <a:solidFill>
              <a:schemeClr val="bg1"/>
            </a:solidFill>
            <a:round/>
            <a:headEnd/>
            <a:tailEnd/>
          </a:ln>
          <a:effectLst>
            <a:innerShdw blurRad="114300">
              <a:schemeClr val="accent1">
                <a:lumMod val="50000"/>
                <a:alpha val="44000"/>
              </a:scheme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C3B781DD-876C-0AE4-7B9A-81E68C6848B1}"/>
              </a:ext>
            </a:extLst>
          </p:cNvPr>
          <p:cNvGrpSpPr/>
          <p:nvPr/>
        </p:nvGrpSpPr>
        <p:grpSpPr>
          <a:xfrm>
            <a:off x="10321945" y="1474246"/>
            <a:ext cx="697927" cy="695980"/>
            <a:chOff x="7284253" y="1519620"/>
            <a:chExt cx="697927" cy="695980"/>
          </a:xfrm>
          <a:solidFill>
            <a:srgbClr val="699BA8"/>
          </a:solidFill>
        </p:grpSpPr>
        <p:sp>
          <p:nvSpPr>
            <p:cNvPr id="170" name="Freeform 169">
              <a:extLst>
                <a:ext uri="{FF2B5EF4-FFF2-40B4-BE49-F238E27FC236}">
                  <a16:creationId xmlns:a16="http://schemas.microsoft.com/office/drawing/2014/main" id="{85AC8AF3-22DB-D9C0-DF22-C8EEC3674F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4253" y="1519620"/>
              <a:ext cx="697927" cy="695980"/>
            </a:xfrm>
            <a:custGeom>
              <a:avLst/>
              <a:gdLst>
                <a:gd name="T0" fmla="*/ 45 w 298"/>
                <a:gd name="T1" fmla="*/ 229 h 297"/>
                <a:gd name="T2" fmla="*/ 230 w 298"/>
                <a:gd name="T3" fmla="*/ 252 h 297"/>
                <a:gd name="T4" fmla="*/ 253 w 298"/>
                <a:gd name="T5" fmla="*/ 68 h 297"/>
                <a:gd name="T6" fmla="*/ 69 w 298"/>
                <a:gd name="T7" fmla="*/ 44 h 297"/>
                <a:gd name="T8" fmla="*/ 45 w 298"/>
                <a:gd name="T9" fmla="*/ 22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297">
                  <a:moveTo>
                    <a:pt x="45" y="229"/>
                  </a:moveTo>
                  <a:cubicBezTo>
                    <a:pt x="90" y="286"/>
                    <a:pt x="172" y="297"/>
                    <a:pt x="230" y="252"/>
                  </a:cubicBezTo>
                  <a:cubicBezTo>
                    <a:pt x="287" y="208"/>
                    <a:pt x="298" y="125"/>
                    <a:pt x="253" y="68"/>
                  </a:cubicBezTo>
                  <a:cubicBezTo>
                    <a:pt x="209" y="10"/>
                    <a:pt x="126" y="0"/>
                    <a:pt x="69" y="44"/>
                  </a:cubicBezTo>
                  <a:cubicBezTo>
                    <a:pt x="11" y="89"/>
                    <a:pt x="0" y="171"/>
                    <a:pt x="45" y="22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>
              <a:innerShdw blurRad="114300">
                <a:schemeClr val="accent1">
                  <a:lumMod val="50000"/>
                  <a:alpha val="44000"/>
                </a:scheme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71" name="Graphic 15">
              <a:extLst>
                <a:ext uri="{FF2B5EF4-FFF2-40B4-BE49-F238E27FC236}">
                  <a16:creationId xmlns:a16="http://schemas.microsoft.com/office/drawing/2014/main" id="{08CDDA6F-121E-906F-7E9B-F5AE4F23052C}"/>
                </a:ext>
              </a:extLst>
            </p:cNvPr>
            <p:cNvGrpSpPr/>
            <p:nvPr/>
          </p:nvGrpSpPr>
          <p:grpSpPr>
            <a:xfrm>
              <a:off x="7484198" y="1736606"/>
              <a:ext cx="297648" cy="261511"/>
              <a:chOff x="4267200" y="1821251"/>
              <a:chExt cx="3652838" cy="3209378"/>
            </a:xfrm>
            <a:grpFill/>
          </p:grpSpPr>
          <p:sp>
            <p:nvSpPr>
              <p:cNvPr id="172" name="Freeform: Shape 94">
                <a:extLst>
                  <a:ext uri="{FF2B5EF4-FFF2-40B4-BE49-F238E27FC236}">
                    <a16:creationId xmlns:a16="http://schemas.microsoft.com/office/drawing/2014/main" id="{E69C247B-34E5-492A-73AD-8A55735BC9D1}"/>
                  </a:ext>
                </a:extLst>
              </p:cNvPr>
              <p:cNvSpPr/>
              <p:nvPr/>
            </p:nvSpPr>
            <p:spPr>
              <a:xfrm>
                <a:off x="4781907" y="1821287"/>
                <a:ext cx="266700" cy="266700"/>
              </a:xfrm>
              <a:custGeom>
                <a:avLst/>
                <a:gdLst>
                  <a:gd name="connsiteX0" fmla="*/ 202811 w 266700"/>
                  <a:gd name="connsiteY0" fmla="*/ 274403 h 266700"/>
                  <a:gd name="connsiteX1" fmla="*/ 152233 w 266700"/>
                  <a:gd name="connsiteY1" fmla="*/ 253448 h 266700"/>
                  <a:gd name="connsiteX2" fmla="*/ 20884 w 266700"/>
                  <a:gd name="connsiteY2" fmla="*/ 121908 h 266700"/>
                  <a:gd name="connsiteX3" fmla="*/ 20979 w 266700"/>
                  <a:gd name="connsiteY3" fmla="*/ 20848 h 266700"/>
                  <a:gd name="connsiteX4" fmla="*/ 122039 w 266700"/>
                  <a:gd name="connsiteY4" fmla="*/ 20943 h 266700"/>
                  <a:gd name="connsiteX5" fmla="*/ 253389 w 266700"/>
                  <a:gd name="connsiteY5" fmla="*/ 152483 h 266700"/>
                  <a:gd name="connsiteX6" fmla="*/ 253294 w 266700"/>
                  <a:gd name="connsiteY6" fmla="*/ 253544 h 266700"/>
                  <a:gd name="connsiteX7" fmla="*/ 202811 w 266700"/>
                  <a:gd name="connsiteY7" fmla="*/ 274403 h 266700"/>
                  <a:gd name="connsiteX8" fmla="*/ 202811 w 266700"/>
                  <a:gd name="connsiteY8" fmla="*/ 274403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6700" h="266700">
                    <a:moveTo>
                      <a:pt x="202811" y="274403"/>
                    </a:moveTo>
                    <a:cubicBezTo>
                      <a:pt x="184523" y="274403"/>
                      <a:pt x="166235" y="267450"/>
                      <a:pt x="152233" y="253448"/>
                    </a:cubicBezTo>
                    <a:lnTo>
                      <a:pt x="20884" y="121908"/>
                    </a:lnTo>
                    <a:cubicBezTo>
                      <a:pt x="-7025" y="94000"/>
                      <a:pt x="-6929" y="48756"/>
                      <a:pt x="20979" y="20848"/>
                    </a:cubicBezTo>
                    <a:cubicBezTo>
                      <a:pt x="48887" y="-6965"/>
                      <a:pt x="94131" y="-6965"/>
                      <a:pt x="122039" y="20943"/>
                    </a:cubicBezTo>
                    <a:lnTo>
                      <a:pt x="253389" y="152483"/>
                    </a:lnTo>
                    <a:cubicBezTo>
                      <a:pt x="281202" y="180392"/>
                      <a:pt x="281202" y="225635"/>
                      <a:pt x="253294" y="253544"/>
                    </a:cubicBezTo>
                    <a:cubicBezTo>
                      <a:pt x="239292" y="267450"/>
                      <a:pt x="221004" y="274403"/>
                      <a:pt x="202811" y="274403"/>
                    </a:cubicBezTo>
                    <a:lnTo>
                      <a:pt x="202811" y="27440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3" name="Freeform: Shape 98">
                <a:extLst>
                  <a:ext uri="{FF2B5EF4-FFF2-40B4-BE49-F238E27FC236}">
                    <a16:creationId xmlns:a16="http://schemas.microsoft.com/office/drawing/2014/main" id="{C71C3D67-1AB6-A00C-FBD6-2F2070B33746}"/>
                  </a:ext>
                </a:extLst>
              </p:cNvPr>
              <p:cNvSpPr/>
              <p:nvPr/>
            </p:nvSpPr>
            <p:spPr>
              <a:xfrm>
                <a:off x="7135856" y="4179546"/>
                <a:ext cx="266700" cy="266700"/>
              </a:xfrm>
              <a:custGeom>
                <a:avLst/>
                <a:gdLst>
                  <a:gd name="connsiteX0" fmla="*/ 202775 w 266700"/>
                  <a:gd name="connsiteY0" fmla="*/ 274439 h 266700"/>
                  <a:gd name="connsiteX1" fmla="*/ 152198 w 266700"/>
                  <a:gd name="connsiteY1" fmla="*/ 253484 h 266700"/>
                  <a:gd name="connsiteX2" fmla="*/ 20848 w 266700"/>
                  <a:gd name="connsiteY2" fmla="*/ 121944 h 266700"/>
                  <a:gd name="connsiteX3" fmla="*/ 20943 w 266700"/>
                  <a:gd name="connsiteY3" fmla="*/ 20884 h 266700"/>
                  <a:gd name="connsiteX4" fmla="*/ 122003 w 266700"/>
                  <a:gd name="connsiteY4" fmla="*/ 20979 h 266700"/>
                  <a:gd name="connsiteX5" fmla="*/ 253353 w 266700"/>
                  <a:gd name="connsiteY5" fmla="*/ 152519 h 266700"/>
                  <a:gd name="connsiteX6" fmla="*/ 253258 w 266700"/>
                  <a:gd name="connsiteY6" fmla="*/ 253579 h 266700"/>
                  <a:gd name="connsiteX7" fmla="*/ 202775 w 266700"/>
                  <a:gd name="connsiteY7" fmla="*/ 274439 h 266700"/>
                  <a:gd name="connsiteX8" fmla="*/ 202775 w 266700"/>
                  <a:gd name="connsiteY8" fmla="*/ 274439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6700" h="266700">
                    <a:moveTo>
                      <a:pt x="202775" y="274439"/>
                    </a:moveTo>
                    <a:cubicBezTo>
                      <a:pt x="184487" y="274439"/>
                      <a:pt x="166199" y="267486"/>
                      <a:pt x="152198" y="253484"/>
                    </a:cubicBezTo>
                    <a:lnTo>
                      <a:pt x="20848" y="121944"/>
                    </a:lnTo>
                    <a:cubicBezTo>
                      <a:pt x="-6965" y="94036"/>
                      <a:pt x="-6965" y="48792"/>
                      <a:pt x="20943" y="20884"/>
                    </a:cubicBezTo>
                    <a:cubicBezTo>
                      <a:pt x="48851" y="-7025"/>
                      <a:pt x="94095" y="-6929"/>
                      <a:pt x="122003" y="20979"/>
                    </a:cubicBezTo>
                    <a:lnTo>
                      <a:pt x="253353" y="152519"/>
                    </a:lnTo>
                    <a:cubicBezTo>
                      <a:pt x="281166" y="180427"/>
                      <a:pt x="281166" y="225671"/>
                      <a:pt x="253258" y="253579"/>
                    </a:cubicBezTo>
                    <a:cubicBezTo>
                      <a:pt x="239351" y="267486"/>
                      <a:pt x="221063" y="274439"/>
                      <a:pt x="202775" y="274439"/>
                    </a:cubicBezTo>
                    <a:lnTo>
                      <a:pt x="202775" y="27443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4" name="Freeform: Shape 105">
                <a:extLst>
                  <a:ext uri="{FF2B5EF4-FFF2-40B4-BE49-F238E27FC236}">
                    <a16:creationId xmlns:a16="http://schemas.microsoft.com/office/drawing/2014/main" id="{78B44C2F-6A01-8A5D-C440-2B12D848EFD8}"/>
                  </a:ext>
                </a:extLst>
              </p:cNvPr>
              <p:cNvSpPr/>
              <p:nvPr/>
            </p:nvSpPr>
            <p:spPr>
              <a:xfrm>
                <a:off x="7135820" y="1821251"/>
                <a:ext cx="266700" cy="266700"/>
              </a:xfrm>
              <a:custGeom>
                <a:avLst/>
                <a:gdLst>
                  <a:gd name="connsiteX0" fmla="*/ 71462 w 266700"/>
                  <a:gd name="connsiteY0" fmla="*/ 274439 h 266700"/>
                  <a:gd name="connsiteX1" fmla="*/ 20979 w 266700"/>
                  <a:gd name="connsiteY1" fmla="*/ 253579 h 266700"/>
                  <a:gd name="connsiteX2" fmla="*/ 20884 w 266700"/>
                  <a:gd name="connsiteY2" fmla="*/ 152519 h 266700"/>
                  <a:gd name="connsiteX3" fmla="*/ 152233 w 266700"/>
                  <a:gd name="connsiteY3" fmla="*/ 20979 h 266700"/>
                  <a:gd name="connsiteX4" fmla="*/ 253294 w 266700"/>
                  <a:gd name="connsiteY4" fmla="*/ 20884 h 266700"/>
                  <a:gd name="connsiteX5" fmla="*/ 253389 w 266700"/>
                  <a:gd name="connsiteY5" fmla="*/ 121944 h 266700"/>
                  <a:gd name="connsiteX6" fmla="*/ 122039 w 266700"/>
                  <a:gd name="connsiteY6" fmla="*/ 253484 h 266700"/>
                  <a:gd name="connsiteX7" fmla="*/ 71462 w 266700"/>
                  <a:gd name="connsiteY7" fmla="*/ 274439 h 266700"/>
                  <a:gd name="connsiteX8" fmla="*/ 71462 w 266700"/>
                  <a:gd name="connsiteY8" fmla="*/ 274439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6700" h="266700">
                    <a:moveTo>
                      <a:pt x="71462" y="274439"/>
                    </a:moveTo>
                    <a:cubicBezTo>
                      <a:pt x="53173" y="274439"/>
                      <a:pt x="34981" y="267486"/>
                      <a:pt x="20979" y="253579"/>
                    </a:cubicBezTo>
                    <a:cubicBezTo>
                      <a:pt x="-6929" y="225671"/>
                      <a:pt x="-7025" y="180523"/>
                      <a:pt x="20884" y="152519"/>
                    </a:cubicBezTo>
                    <a:lnTo>
                      <a:pt x="152233" y="20979"/>
                    </a:lnTo>
                    <a:cubicBezTo>
                      <a:pt x="180142" y="-6929"/>
                      <a:pt x="225385" y="-7025"/>
                      <a:pt x="253294" y="20884"/>
                    </a:cubicBezTo>
                    <a:cubicBezTo>
                      <a:pt x="281202" y="48792"/>
                      <a:pt x="281297" y="94036"/>
                      <a:pt x="253389" y="121944"/>
                    </a:cubicBezTo>
                    <a:lnTo>
                      <a:pt x="122039" y="253484"/>
                    </a:lnTo>
                    <a:cubicBezTo>
                      <a:pt x="108133" y="267486"/>
                      <a:pt x="89749" y="274439"/>
                      <a:pt x="71462" y="274439"/>
                    </a:cubicBezTo>
                    <a:lnTo>
                      <a:pt x="71462" y="27443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5" name="Freeform: Shape 106">
                <a:extLst>
                  <a:ext uri="{FF2B5EF4-FFF2-40B4-BE49-F238E27FC236}">
                    <a16:creationId xmlns:a16="http://schemas.microsoft.com/office/drawing/2014/main" id="{199082CE-1E61-A56C-C811-167EFB70068F}"/>
                  </a:ext>
                </a:extLst>
              </p:cNvPr>
              <p:cNvSpPr/>
              <p:nvPr/>
            </p:nvSpPr>
            <p:spPr>
              <a:xfrm>
                <a:off x="4781907" y="4179582"/>
                <a:ext cx="266700" cy="266700"/>
              </a:xfrm>
              <a:custGeom>
                <a:avLst/>
                <a:gdLst>
                  <a:gd name="connsiteX0" fmla="*/ 71461 w 266700"/>
                  <a:gd name="connsiteY0" fmla="*/ 274403 h 266700"/>
                  <a:gd name="connsiteX1" fmla="*/ 20979 w 266700"/>
                  <a:gd name="connsiteY1" fmla="*/ 253544 h 266700"/>
                  <a:gd name="connsiteX2" fmla="*/ 20884 w 266700"/>
                  <a:gd name="connsiteY2" fmla="*/ 152483 h 266700"/>
                  <a:gd name="connsiteX3" fmla="*/ 152233 w 266700"/>
                  <a:gd name="connsiteY3" fmla="*/ 20943 h 266700"/>
                  <a:gd name="connsiteX4" fmla="*/ 253198 w 266700"/>
                  <a:gd name="connsiteY4" fmla="*/ 20848 h 266700"/>
                  <a:gd name="connsiteX5" fmla="*/ 253294 w 266700"/>
                  <a:gd name="connsiteY5" fmla="*/ 121908 h 266700"/>
                  <a:gd name="connsiteX6" fmla="*/ 121944 w 266700"/>
                  <a:gd name="connsiteY6" fmla="*/ 253448 h 266700"/>
                  <a:gd name="connsiteX7" fmla="*/ 71461 w 266700"/>
                  <a:gd name="connsiteY7" fmla="*/ 274403 h 266700"/>
                  <a:gd name="connsiteX8" fmla="*/ 71461 w 266700"/>
                  <a:gd name="connsiteY8" fmla="*/ 274403 h 266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6700" h="266700">
                    <a:moveTo>
                      <a:pt x="71461" y="274403"/>
                    </a:moveTo>
                    <a:cubicBezTo>
                      <a:pt x="53173" y="274403"/>
                      <a:pt x="34885" y="267450"/>
                      <a:pt x="20979" y="253544"/>
                    </a:cubicBezTo>
                    <a:cubicBezTo>
                      <a:pt x="-6929" y="225635"/>
                      <a:pt x="-7025" y="180391"/>
                      <a:pt x="20884" y="152483"/>
                    </a:cubicBezTo>
                    <a:lnTo>
                      <a:pt x="152233" y="20943"/>
                    </a:lnTo>
                    <a:cubicBezTo>
                      <a:pt x="180142" y="-6965"/>
                      <a:pt x="225290" y="-6965"/>
                      <a:pt x="253198" y="20848"/>
                    </a:cubicBezTo>
                    <a:cubicBezTo>
                      <a:pt x="281107" y="48756"/>
                      <a:pt x="281202" y="94000"/>
                      <a:pt x="253294" y="121908"/>
                    </a:cubicBezTo>
                    <a:lnTo>
                      <a:pt x="121944" y="253448"/>
                    </a:lnTo>
                    <a:cubicBezTo>
                      <a:pt x="108037" y="267450"/>
                      <a:pt x="89749" y="274403"/>
                      <a:pt x="71461" y="274403"/>
                    </a:cubicBezTo>
                    <a:lnTo>
                      <a:pt x="71461" y="27440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6" name="Freeform: Shape 107">
                <a:extLst>
                  <a:ext uri="{FF2B5EF4-FFF2-40B4-BE49-F238E27FC236}">
                    <a16:creationId xmlns:a16="http://schemas.microsoft.com/office/drawing/2014/main" id="{24A894D8-34FF-C4FC-9E63-CDD371098DDE}"/>
                  </a:ext>
                </a:extLst>
              </p:cNvPr>
              <p:cNvSpPr/>
              <p:nvPr/>
            </p:nvSpPr>
            <p:spPr>
              <a:xfrm>
                <a:off x="7596188" y="3066193"/>
                <a:ext cx="323850" cy="142875"/>
              </a:xfrm>
              <a:custGeom>
                <a:avLst/>
                <a:gdLst>
                  <a:gd name="connsiteX0" fmla="*/ 257175 w 323850"/>
                  <a:gd name="connsiteY0" fmla="*/ 142875 h 142875"/>
                  <a:gd name="connsiteX1" fmla="*/ 71438 w 323850"/>
                  <a:gd name="connsiteY1" fmla="*/ 142875 h 142875"/>
                  <a:gd name="connsiteX2" fmla="*/ 0 w 323850"/>
                  <a:gd name="connsiteY2" fmla="*/ 71438 h 142875"/>
                  <a:gd name="connsiteX3" fmla="*/ 71438 w 323850"/>
                  <a:gd name="connsiteY3" fmla="*/ 0 h 142875"/>
                  <a:gd name="connsiteX4" fmla="*/ 257175 w 323850"/>
                  <a:gd name="connsiteY4" fmla="*/ 0 h 142875"/>
                  <a:gd name="connsiteX5" fmla="*/ 328613 w 323850"/>
                  <a:gd name="connsiteY5" fmla="*/ 71438 h 142875"/>
                  <a:gd name="connsiteX6" fmla="*/ 257175 w 323850"/>
                  <a:gd name="connsiteY6" fmla="*/ 142875 h 142875"/>
                  <a:gd name="connsiteX7" fmla="*/ 257175 w 323850"/>
                  <a:gd name="connsiteY7" fmla="*/ 142875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23850" h="142875">
                    <a:moveTo>
                      <a:pt x="257175" y="142875"/>
                    </a:moveTo>
                    <a:lnTo>
                      <a:pt x="71438" y="142875"/>
                    </a:lnTo>
                    <a:cubicBezTo>
                      <a:pt x="32004" y="142875"/>
                      <a:pt x="0" y="110871"/>
                      <a:pt x="0" y="71438"/>
                    </a:cubicBezTo>
                    <a:cubicBezTo>
                      <a:pt x="0" y="32004"/>
                      <a:pt x="32004" y="0"/>
                      <a:pt x="71438" y="0"/>
                    </a:cubicBezTo>
                    <a:lnTo>
                      <a:pt x="257175" y="0"/>
                    </a:lnTo>
                    <a:cubicBezTo>
                      <a:pt x="296609" y="0"/>
                      <a:pt x="328613" y="32004"/>
                      <a:pt x="328613" y="71438"/>
                    </a:cubicBezTo>
                    <a:cubicBezTo>
                      <a:pt x="328613" y="110871"/>
                      <a:pt x="296609" y="142875"/>
                      <a:pt x="257175" y="142875"/>
                    </a:cubicBezTo>
                    <a:lnTo>
                      <a:pt x="257175" y="14287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7" name="Freeform: Shape 110">
                <a:extLst>
                  <a:ext uri="{FF2B5EF4-FFF2-40B4-BE49-F238E27FC236}">
                    <a16:creationId xmlns:a16="http://schemas.microsoft.com/office/drawing/2014/main" id="{0E8066CE-C636-5605-60AF-1B1D7190DAF6}"/>
                  </a:ext>
                </a:extLst>
              </p:cNvPr>
              <p:cNvSpPr/>
              <p:nvPr/>
            </p:nvSpPr>
            <p:spPr>
              <a:xfrm>
                <a:off x="4267200" y="3066193"/>
                <a:ext cx="323850" cy="142875"/>
              </a:xfrm>
              <a:custGeom>
                <a:avLst/>
                <a:gdLst>
                  <a:gd name="connsiteX0" fmla="*/ 257175 w 323850"/>
                  <a:gd name="connsiteY0" fmla="*/ 142875 h 142875"/>
                  <a:gd name="connsiteX1" fmla="*/ 71438 w 323850"/>
                  <a:gd name="connsiteY1" fmla="*/ 142875 h 142875"/>
                  <a:gd name="connsiteX2" fmla="*/ 0 w 323850"/>
                  <a:gd name="connsiteY2" fmla="*/ 71438 h 142875"/>
                  <a:gd name="connsiteX3" fmla="*/ 71438 w 323850"/>
                  <a:gd name="connsiteY3" fmla="*/ 0 h 142875"/>
                  <a:gd name="connsiteX4" fmla="*/ 257175 w 323850"/>
                  <a:gd name="connsiteY4" fmla="*/ 0 h 142875"/>
                  <a:gd name="connsiteX5" fmla="*/ 328613 w 323850"/>
                  <a:gd name="connsiteY5" fmla="*/ 71438 h 142875"/>
                  <a:gd name="connsiteX6" fmla="*/ 257175 w 323850"/>
                  <a:gd name="connsiteY6" fmla="*/ 142875 h 142875"/>
                  <a:gd name="connsiteX7" fmla="*/ 257175 w 323850"/>
                  <a:gd name="connsiteY7" fmla="*/ 142875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23850" h="142875">
                    <a:moveTo>
                      <a:pt x="257175" y="142875"/>
                    </a:moveTo>
                    <a:lnTo>
                      <a:pt x="71438" y="142875"/>
                    </a:lnTo>
                    <a:cubicBezTo>
                      <a:pt x="32004" y="142875"/>
                      <a:pt x="0" y="110871"/>
                      <a:pt x="0" y="71438"/>
                    </a:cubicBezTo>
                    <a:cubicBezTo>
                      <a:pt x="0" y="32004"/>
                      <a:pt x="32004" y="0"/>
                      <a:pt x="71438" y="0"/>
                    </a:cubicBezTo>
                    <a:lnTo>
                      <a:pt x="257175" y="0"/>
                    </a:lnTo>
                    <a:cubicBezTo>
                      <a:pt x="296609" y="0"/>
                      <a:pt x="328613" y="32004"/>
                      <a:pt x="328613" y="71438"/>
                    </a:cubicBezTo>
                    <a:cubicBezTo>
                      <a:pt x="328613" y="110871"/>
                      <a:pt x="296609" y="142875"/>
                      <a:pt x="257175" y="142875"/>
                    </a:cubicBezTo>
                    <a:lnTo>
                      <a:pt x="257175" y="14287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8" name="Freeform: Shape 111">
                <a:extLst>
                  <a:ext uri="{FF2B5EF4-FFF2-40B4-BE49-F238E27FC236}">
                    <a16:creationId xmlns:a16="http://schemas.microsoft.com/office/drawing/2014/main" id="{12A97379-7D99-B515-6CD2-4976E6C7760B}"/>
                  </a:ext>
                </a:extLst>
              </p:cNvPr>
              <p:cNvSpPr/>
              <p:nvPr/>
            </p:nvSpPr>
            <p:spPr>
              <a:xfrm>
                <a:off x="5476113" y="2352103"/>
                <a:ext cx="1238250" cy="1562100"/>
              </a:xfrm>
              <a:custGeom>
                <a:avLst/>
                <a:gdLst>
                  <a:gd name="connsiteX0" fmla="*/ 936117 w 1238250"/>
                  <a:gd name="connsiteY0" fmla="*/ 863441 h 1562100"/>
                  <a:gd name="connsiteX1" fmla="*/ 1109663 w 1238250"/>
                  <a:gd name="connsiteY1" fmla="*/ 489776 h 1562100"/>
                  <a:gd name="connsiteX2" fmla="*/ 619887 w 1238250"/>
                  <a:gd name="connsiteY2" fmla="*/ 0 h 1562100"/>
                  <a:gd name="connsiteX3" fmla="*/ 130112 w 1238250"/>
                  <a:gd name="connsiteY3" fmla="*/ 489776 h 1562100"/>
                  <a:gd name="connsiteX4" fmla="*/ 303657 w 1238250"/>
                  <a:gd name="connsiteY4" fmla="*/ 863441 h 1562100"/>
                  <a:gd name="connsiteX5" fmla="*/ 0 w 1238250"/>
                  <a:gd name="connsiteY5" fmla="*/ 1294829 h 1562100"/>
                  <a:gd name="connsiteX6" fmla="*/ 0 w 1238250"/>
                  <a:gd name="connsiteY6" fmla="*/ 1499616 h 1562100"/>
                  <a:gd name="connsiteX7" fmla="*/ 71438 w 1238250"/>
                  <a:gd name="connsiteY7" fmla="*/ 1571054 h 1562100"/>
                  <a:gd name="connsiteX8" fmla="*/ 1168432 w 1238250"/>
                  <a:gd name="connsiteY8" fmla="*/ 1571054 h 1562100"/>
                  <a:gd name="connsiteX9" fmla="*/ 1239869 w 1238250"/>
                  <a:gd name="connsiteY9" fmla="*/ 1499616 h 1562100"/>
                  <a:gd name="connsiteX10" fmla="*/ 1239869 w 1238250"/>
                  <a:gd name="connsiteY10" fmla="*/ 1294829 h 1562100"/>
                  <a:gd name="connsiteX11" fmla="*/ 936117 w 1238250"/>
                  <a:gd name="connsiteY11" fmla="*/ 863441 h 1562100"/>
                  <a:gd name="connsiteX12" fmla="*/ 936117 w 1238250"/>
                  <a:gd name="connsiteY12" fmla="*/ 863441 h 1562100"/>
                  <a:gd name="connsiteX13" fmla="*/ 272987 w 1238250"/>
                  <a:gd name="connsiteY13" fmla="*/ 489776 h 1562100"/>
                  <a:gd name="connsiteX14" fmla="*/ 619887 w 1238250"/>
                  <a:gd name="connsiteY14" fmla="*/ 142875 h 1562100"/>
                  <a:gd name="connsiteX15" fmla="*/ 966788 w 1238250"/>
                  <a:gd name="connsiteY15" fmla="*/ 489776 h 1562100"/>
                  <a:gd name="connsiteX16" fmla="*/ 619887 w 1238250"/>
                  <a:gd name="connsiteY16" fmla="*/ 836676 h 1562100"/>
                  <a:gd name="connsiteX17" fmla="*/ 272987 w 1238250"/>
                  <a:gd name="connsiteY17" fmla="*/ 489776 h 1562100"/>
                  <a:gd name="connsiteX18" fmla="*/ 272987 w 1238250"/>
                  <a:gd name="connsiteY18" fmla="*/ 489776 h 1562100"/>
                  <a:gd name="connsiteX19" fmla="*/ 1096994 w 1238250"/>
                  <a:gd name="connsiteY19" fmla="*/ 1428274 h 1562100"/>
                  <a:gd name="connsiteX20" fmla="*/ 142780 w 1238250"/>
                  <a:gd name="connsiteY20" fmla="*/ 1428274 h 1562100"/>
                  <a:gd name="connsiteX21" fmla="*/ 142780 w 1238250"/>
                  <a:gd name="connsiteY21" fmla="*/ 1294829 h 1562100"/>
                  <a:gd name="connsiteX22" fmla="*/ 458057 w 1238250"/>
                  <a:gd name="connsiteY22" fmla="*/ 979551 h 1562100"/>
                  <a:gd name="connsiteX23" fmla="*/ 781622 w 1238250"/>
                  <a:gd name="connsiteY23" fmla="*/ 979551 h 1562100"/>
                  <a:gd name="connsiteX24" fmla="*/ 1096899 w 1238250"/>
                  <a:gd name="connsiteY24" fmla="*/ 1294829 h 1562100"/>
                  <a:gd name="connsiteX25" fmla="*/ 1096899 w 1238250"/>
                  <a:gd name="connsiteY25" fmla="*/ 1428274 h 1562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238250" h="1562100">
                    <a:moveTo>
                      <a:pt x="936117" y="863441"/>
                    </a:moveTo>
                    <a:cubicBezTo>
                      <a:pt x="1042226" y="773525"/>
                      <a:pt x="1109663" y="639413"/>
                      <a:pt x="1109663" y="489776"/>
                    </a:cubicBezTo>
                    <a:cubicBezTo>
                      <a:pt x="1109663" y="219742"/>
                      <a:pt x="889921" y="0"/>
                      <a:pt x="619887" y="0"/>
                    </a:cubicBezTo>
                    <a:cubicBezTo>
                      <a:pt x="349853" y="0"/>
                      <a:pt x="130112" y="219742"/>
                      <a:pt x="130112" y="489776"/>
                    </a:cubicBezTo>
                    <a:cubicBezTo>
                      <a:pt x="130112" y="639413"/>
                      <a:pt x="197549" y="773525"/>
                      <a:pt x="303657" y="863441"/>
                    </a:cubicBezTo>
                    <a:cubicBezTo>
                      <a:pt x="126778" y="926973"/>
                      <a:pt x="0" y="1096423"/>
                      <a:pt x="0" y="1294829"/>
                    </a:cubicBezTo>
                    <a:lnTo>
                      <a:pt x="0" y="1499616"/>
                    </a:lnTo>
                    <a:cubicBezTo>
                      <a:pt x="0" y="1539050"/>
                      <a:pt x="32004" y="1571054"/>
                      <a:pt x="71438" y="1571054"/>
                    </a:cubicBezTo>
                    <a:lnTo>
                      <a:pt x="1168432" y="1571054"/>
                    </a:lnTo>
                    <a:cubicBezTo>
                      <a:pt x="1207865" y="1571054"/>
                      <a:pt x="1239869" y="1539050"/>
                      <a:pt x="1239869" y="1499616"/>
                    </a:cubicBezTo>
                    <a:lnTo>
                      <a:pt x="1239869" y="1294829"/>
                    </a:lnTo>
                    <a:cubicBezTo>
                      <a:pt x="1239869" y="1096423"/>
                      <a:pt x="1112996" y="926973"/>
                      <a:pt x="936117" y="863441"/>
                    </a:cubicBezTo>
                    <a:lnTo>
                      <a:pt x="936117" y="863441"/>
                    </a:lnTo>
                    <a:close/>
                    <a:moveTo>
                      <a:pt x="272987" y="489776"/>
                    </a:moveTo>
                    <a:cubicBezTo>
                      <a:pt x="272987" y="298514"/>
                      <a:pt x="428625" y="142875"/>
                      <a:pt x="619887" y="142875"/>
                    </a:cubicBezTo>
                    <a:cubicBezTo>
                      <a:pt x="811149" y="142875"/>
                      <a:pt x="966788" y="298418"/>
                      <a:pt x="966788" y="489776"/>
                    </a:cubicBezTo>
                    <a:cubicBezTo>
                      <a:pt x="966788" y="681038"/>
                      <a:pt x="811149" y="836676"/>
                      <a:pt x="619887" y="836676"/>
                    </a:cubicBezTo>
                    <a:cubicBezTo>
                      <a:pt x="428625" y="836676"/>
                      <a:pt x="272987" y="681038"/>
                      <a:pt x="272987" y="489776"/>
                    </a:cubicBezTo>
                    <a:lnTo>
                      <a:pt x="272987" y="489776"/>
                    </a:lnTo>
                    <a:close/>
                    <a:moveTo>
                      <a:pt x="1096994" y="1428274"/>
                    </a:moveTo>
                    <a:lnTo>
                      <a:pt x="142780" y="1428274"/>
                    </a:lnTo>
                    <a:lnTo>
                      <a:pt x="142780" y="1294829"/>
                    </a:lnTo>
                    <a:cubicBezTo>
                      <a:pt x="142780" y="1120997"/>
                      <a:pt x="284226" y="979551"/>
                      <a:pt x="458057" y="979551"/>
                    </a:cubicBezTo>
                    <a:lnTo>
                      <a:pt x="781622" y="979551"/>
                    </a:lnTo>
                    <a:cubicBezTo>
                      <a:pt x="955453" y="979551"/>
                      <a:pt x="1096899" y="1120997"/>
                      <a:pt x="1096899" y="1294829"/>
                    </a:cubicBezTo>
                    <a:lnTo>
                      <a:pt x="1096899" y="142827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9" name="Freeform: Shape 114">
                <a:extLst>
                  <a:ext uri="{FF2B5EF4-FFF2-40B4-BE49-F238E27FC236}">
                    <a16:creationId xmlns:a16="http://schemas.microsoft.com/office/drawing/2014/main" id="{EF8218AE-63E9-7DDF-569B-A75889478234}"/>
                  </a:ext>
                </a:extLst>
              </p:cNvPr>
              <p:cNvSpPr/>
              <p:nvPr/>
            </p:nvSpPr>
            <p:spPr>
              <a:xfrm>
                <a:off x="7300271" y="3066485"/>
                <a:ext cx="133350" cy="133350"/>
              </a:xfrm>
              <a:custGeom>
                <a:avLst/>
                <a:gdLst>
                  <a:gd name="connsiteX0" fmla="*/ 71222 w 133350"/>
                  <a:gd name="connsiteY0" fmla="*/ 142583 h 133350"/>
                  <a:gd name="connsiteX1" fmla="*/ 4070 w 133350"/>
                  <a:gd name="connsiteY1" fmla="*/ 95244 h 133350"/>
                  <a:gd name="connsiteX2" fmla="*/ 25025 w 133350"/>
                  <a:gd name="connsiteY2" fmla="*/ 16757 h 133350"/>
                  <a:gd name="connsiteX3" fmla="*/ 108941 w 133350"/>
                  <a:gd name="connsiteY3" fmla="*/ 10566 h 133350"/>
                  <a:gd name="connsiteX4" fmla="*/ 141325 w 133350"/>
                  <a:gd name="connsiteY4" fmla="*/ 85242 h 133350"/>
                  <a:gd name="connsiteX5" fmla="*/ 71222 w 133350"/>
                  <a:gd name="connsiteY5" fmla="*/ 142583 h 133350"/>
                  <a:gd name="connsiteX6" fmla="*/ 71222 w 133350"/>
                  <a:gd name="connsiteY6" fmla="*/ 142583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3350" h="133350">
                    <a:moveTo>
                      <a:pt x="71222" y="142583"/>
                    </a:moveTo>
                    <a:cubicBezTo>
                      <a:pt x="41408" y="142583"/>
                      <a:pt x="14072" y="123342"/>
                      <a:pt x="4070" y="95244"/>
                    </a:cubicBezTo>
                    <a:cubicBezTo>
                      <a:pt x="-5741" y="67526"/>
                      <a:pt x="2546" y="35712"/>
                      <a:pt x="25025" y="16757"/>
                    </a:cubicBezTo>
                    <a:cubicBezTo>
                      <a:pt x="48457" y="-3055"/>
                      <a:pt x="82842" y="-5531"/>
                      <a:pt x="108941" y="10566"/>
                    </a:cubicBezTo>
                    <a:cubicBezTo>
                      <a:pt x="133991" y="26092"/>
                      <a:pt x="147041" y="56286"/>
                      <a:pt x="141325" y="85242"/>
                    </a:cubicBezTo>
                    <a:cubicBezTo>
                      <a:pt x="134658" y="118199"/>
                      <a:pt x="104750" y="142583"/>
                      <a:pt x="71222" y="142583"/>
                    </a:cubicBezTo>
                    <a:lnTo>
                      <a:pt x="71222" y="142583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0" name="Freeform: Shape 115">
                <a:extLst>
                  <a:ext uri="{FF2B5EF4-FFF2-40B4-BE49-F238E27FC236}">
                    <a16:creationId xmlns:a16="http://schemas.microsoft.com/office/drawing/2014/main" id="{9AE88F3C-0A0E-20F9-5BF4-B9BCDE3EF61D}"/>
                  </a:ext>
                </a:extLst>
              </p:cNvPr>
              <p:cNvSpPr/>
              <p:nvPr/>
            </p:nvSpPr>
            <p:spPr>
              <a:xfrm>
                <a:off x="4748213" y="1839754"/>
                <a:ext cx="2657475" cy="3190875"/>
              </a:xfrm>
              <a:custGeom>
                <a:avLst/>
                <a:gdLst>
                  <a:gd name="connsiteX0" fmla="*/ 2610231 w 2657475"/>
                  <a:gd name="connsiteY0" fmla="*/ 1548956 h 3190875"/>
                  <a:gd name="connsiteX1" fmla="*/ 2524792 w 2657475"/>
                  <a:gd name="connsiteY1" fmla="*/ 1602962 h 3190875"/>
                  <a:gd name="connsiteX2" fmla="*/ 1604105 w 2657475"/>
                  <a:gd name="connsiteY2" fmla="*/ 2478596 h 3190875"/>
                  <a:gd name="connsiteX3" fmla="*/ 1551432 w 2657475"/>
                  <a:gd name="connsiteY3" fmla="*/ 2547556 h 3190875"/>
                  <a:gd name="connsiteX4" fmla="*/ 1551432 w 2657475"/>
                  <a:gd name="connsiteY4" fmla="*/ 2729579 h 3190875"/>
                  <a:gd name="connsiteX5" fmla="*/ 1144238 w 2657475"/>
                  <a:gd name="connsiteY5" fmla="*/ 2729579 h 3190875"/>
                  <a:gd name="connsiteX6" fmla="*/ 1144238 w 2657475"/>
                  <a:gd name="connsiteY6" fmla="*/ 2547556 h 3190875"/>
                  <a:gd name="connsiteX7" fmla="*/ 1091565 w 2657475"/>
                  <a:gd name="connsiteY7" fmla="*/ 2478596 h 3190875"/>
                  <a:gd name="connsiteX8" fmla="*/ 142875 w 2657475"/>
                  <a:gd name="connsiteY8" fmla="*/ 1347121 h 3190875"/>
                  <a:gd name="connsiteX9" fmla="*/ 1347788 w 2657475"/>
                  <a:gd name="connsiteY9" fmla="*/ 142875 h 3190875"/>
                  <a:gd name="connsiteX10" fmla="*/ 2500313 w 2657475"/>
                  <a:gd name="connsiteY10" fmla="*/ 994505 h 3190875"/>
                  <a:gd name="connsiteX11" fmla="*/ 2589466 w 2657475"/>
                  <a:gd name="connsiteY11" fmla="*/ 1041940 h 3190875"/>
                  <a:gd name="connsiteX12" fmla="*/ 2636901 w 2657475"/>
                  <a:gd name="connsiteY12" fmla="*/ 952691 h 3190875"/>
                  <a:gd name="connsiteX13" fmla="*/ 2156746 w 2657475"/>
                  <a:gd name="connsiteY13" fmla="*/ 269558 h 3190875"/>
                  <a:gd name="connsiteX14" fmla="*/ 1347788 w 2657475"/>
                  <a:gd name="connsiteY14" fmla="*/ 0 h 3190875"/>
                  <a:gd name="connsiteX15" fmla="*/ 0 w 2657475"/>
                  <a:gd name="connsiteY15" fmla="*/ 1347121 h 3190875"/>
                  <a:gd name="connsiteX16" fmla="*/ 272891 w 2657475"/>
                  <a:gd name="connsiteY16" fmla="*/ 2132933 h 3190875"/>
                  <a:gd name="connsiteX17" fmla="*/ 1001363 w 2657475"/>
                  <a:gd name="connsiteY17" fmla="*/ 2601182 h 3190875"/>
                  <a:gd name="connsiteX18" fmla="*/ 1001363 w 2657475"/>
                  <a:gd name="connsiteY18" fmla="*/ 2729484 h 3190875"/>
                  <a:gd name="connsiteX19" fmla="*/ 1000411 w 2657475"/>
                  <a:gd name="connsiteY19" fmla="*/ 2729484 h 3190875"/>
                  <a:gd name="connsiteX20" fmla="*/ 928973 w 2657475"/>
                  <a:gd name="connsiteY20" fmla="*/ 2800922 h 3190875"/>
                  <a:gd name="connsiteX21" fmla="*/ 1000411 w 2657475"/>
                  <a:gd name="connsiteY21" fmla="*/ 2872359 h 3190875"/>
                  <a:gd name="connsiteX22" fmla="*/ 1001363 w 2657475"/>
                  <a:gd name="connsiteY22" fmla="*/ 2872359 h 3190875"/>
                  <a:gd name="connsiteX23" fmla="*/ 1001363 w 2657475"/>
                  <a:gd name="connsiteY23" fmla="*/ 3125438 h 3190875"/>
                  <a:gd name="connsiteX24" fmla="*/ 1072801 w 2657475"/>
                  <a:gd name="connsiteY24" fmla="*/ 3196876 h 3190875"/>
                  <a:gd name="connsiteX25" fmla="*/ 1622870 w 2657475"/>
                  <a:gd name="connsiteY25" fmla="*/ 3196876 h 3190875"/>
                  <a:gd name="connsiteX26" fmla="*/ 1694307 w 2657475"/>
                  <a:gd name="connsiteY26" fmla="*/ 3125438 h 3190875"/>
                  <a:gd name="connsiteX27" fmla="*/ 1694307 w 2657475"/>
                  <a:gd name="connsiteY27" fmla="*/ 2872359 h 3190875"/>
                  <a:gd name="connsiteX28" fmla="*/ 1695260 w 2657475"/>
                  <a:gd name="connsiteY28" fmla="*/ 2872359 h 3190875"/>
                  <a:gd name="connsiteX29" fmla="*/ 1766697 w 2657475"/>
                  <a:gd name="connsiteY29" fmla="*/ 2800922 h 3190875"/>
                  <a:gd name="connsiteX30" fmla="*/ 1695260 w 2657475"/>
                  <a:gd name="connsiteY30" fmla="*/ 2729484 h 3190875"/>
                  <a:gd name="connsiteX31" fmla="*/ 1694307 w 2657475"/>
                  <a:gd name="connsiteY31" fmla="*/ 2729484 h 3190875"/>
                  <a:gd name="connsiteX32" fmla="*/ 1694307 w 2657475"/>
                  <a:gd name="connsiteY32" fmla="*/ 2601182 h 3190875"/>
                  <a:gd name="connsiteX33" fmla="*/ 2664143 w 2657475"/>
                  <a:gd name="connsiteY33" fmla="*/ 1634300 h 3190875"/>
                  <a:gd name="connsiteX34" fmla="*/ 2610231 w 2657475"/>
                  <a:gd name="connsiteY34" fmla="*/ 1548956 h 3190875"/>
                  <a:gd name="connsiteX35" fmla="*/ 2610231 w 2657475"/>
                  <a:gd name="connsiteY35" fmla="*/ 1548956 h 3190875"/>
                  <a:gd name="connsiteX36" fmla="*/ 1551337 w 2657475"/>
                  <a:gd name="connsiteY36" fmla="*/ 3054096 h 3190875"/>
                  <a:gd name="connsiteX37" fmla="*/ 1144143 w 2657475"/>
                  <a:gd name="connsiteY37" fmla="*/ 3054096 h 3190875"/>
                  <a:gd name="connsiteX38" fmla="*/ 1144143 w 2657475"/>
                  <a:gd name="connsiteY38" fmla="*/ 2872454 h 3190875"/>
                  <a:gd name="connsiteX39" fmla="*/ 1551337 w 2657475"/>
                  <a:gd name="connsiteY39" fmla="*/ 2872454 h 3190875"/>
                  <a:gd name="connsiteX40" fmla="*/ 1551337 w 2657475"/>
                  <a:gd name="connsiteY40" fmla="*/ 3054096 h 3190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657475" h="3190875">
                    <a:moveTo>
                      <a:pt x="2610231" y="1548956"/>
                    </a:moveTo>
                    <a:cubicBezTo>
                      <a:pt x="2571655" y="1540288"/>
                      <a:pt x="2533460" y="1564481"/>
                      <a:pt x="2524792" y="1602962"/>
                    </a:cubicBezTo>
                    <a:cubicBezTo>
                      <a:pt x="2429447" y="2025872"/>
                      <a:pt x="2093881" y="2345055"/>
                      <a:pt x="1604105" y="2478596"/>
                    </a:cubicBezTo>
                    <a:cubicBezTo>
                      <a:pt x="1573054" y="2487073"/>
                      <a:pt x="1551432" y="2515362"/>
                      <a:pt x="1551432" y="2547556"/>
                    </a:cubicBezTo>
                    <a:lnTo>
                      <a:pt x="1551432" y="2729579"/>
                    </a:lnTo>
                    <a:lnTo>
                      <a:pt x="1144238" y="2729579"/>
                    </a:lnTo>
                    <a:lnTo>
                      <a:pt x="1144238" y="2547556"/>
                    </a:lnTo>
                    <a:cubicBezTo>
                      <a:pt x="1144238" y="2515362"/>
                      <a:pt x="1122617" y="2487073"/>
                      <a:pt x="1091565" y="2478596"/>
                    </a:cubicBezTo>
                    <a:cubicBezTo>
                      <a:pt x="497491" y="2316480"/>
                      <a:pt x="142875" y="1893570"/>
                      <a:pt x="142875" y="1347121"/>
                    </a:cubicBezTo>
                    <a:cubicBezTo>
                      <a:pt x="142875" y="683133"/>
                      <a:pt x="683419" y="142875"/>
                      <a:pt x="1347788" y="142875"/>
                    </a:cubicBezTo>
                    <a:cubicBezTo>
                      <a:pt x="1881283" y="142875"/>
                      <a:pt x="2344388" y="485108"/>
                      <a:pt x="2500313" y="994505"/>
                    </a:cubicBezTo>
                    <a:cubicBezTo>
                      <a:pt x="2511838" y="1032224"/>
                      <a:pt x="2551843" y="1053465"/>
                      <a:pt x="2589466" y="1041940"/>
                    </a:cubicBezTo>
                    <a:cubicBezTo>
                      <a:pt x="2627186" y="1030415"/>
                      <a:pt x="2648426" y="990410"/>
                      <a:pt x="2636901" y="952691"/>
                    </a:cubicBezTo>
                    <a:cubicBezTo>
                      <a:pt x="2554224" y="682657"/>
                      <a:pt x="2383727" y="440055"/>
                      <a:pt x="2156746" y="269558"/>
                    </a:cubicBezTo>
                    <a:cubicBezTo>
                      <a:pt x="1921955" y="93155"/>
                      <a:pt x="1642205" y="0"/>
                      <a:pt x="1347788" y="0"/>
                    </a:cubicBezTo>
                    <a:cubicBezTo>
                      <a:pt x="604552" y="0"/>
                      <a:pt x="0" y="604361"/>
                      <a:pt x="0" y="1347121"/>
                    </a:cubicBezTo>
                    <a:cubicBezTo>
                      <a:pt x="0" y="1640681"/>
                      <a:pt x="94393" y="1912525"/>
                      <a:pt x="272891" y="2132933"/>
                    </a:cubicBezTo>
                    <a:cubicBezTo>
                      <a:pt x="446723" y="2347627"/>
                      <a:pt x="697802" y="2508790"/>
                      <a:pt x="1001363" y="2601182"/>
                    </a:cubicBezTo>
                    <a:lnTo>
                      <a:pt x="1001363" y="2729484"/>
                    </a:lnTo>
                    <a:lnTo>
                      <a:pt x="1000411" y="2729484"/>
                    </a:lnTo>
                    <a:cubicBezTo>
                      <a:pt x="960977" y="2729484"/>
                      <a:pt x="928973" y="2761488"/>
                      <a:pt x="928973" y="2800922"/>
                    </a:cubicBezTo>
                    <a:cubicBezTo>
                      <a:pt x="928973" y="2840355"/>
                      <a:pt x="960977" y="2872359"/>
                      <a:pt x="1000411" y="2872359"/>
                    </a:cubicBezTo>
                    <a:lnTo>
                      <a:pt x="1001363" y="2872359"/>
                    </a:lnTo>
                    <a:lnTo>
                      <a:pt x="1001363" y="3125438"/>
                    </a:lnTo>
                    <a:cubicBezTo>
                      <a:pt x="1001363" y="3164872"/>
                      <a:pt x="1033272" y="3196876"/>
                      <a:pt x="1072801" y="3196876"/>
                    </a:cubicBezTo>
                    <a:lnTo>
                      <a:pt x="1622870" y="3196876"/>
                    </a:lnTo>
                    <a:cubicBezTo>
                      <a:pt x="1662398" y="3196876"/>
                      <a:pt x="1694307" y="3164872"/>
                      <a:pt x="1694307" y="3125438"/>
                    </a:cubicBezTo>
                    <a:lnTo>
                      <a:pt x="1694307" y="2872359"/>
                    </a:lnTo>
                    <a:lnTo>
                      <a:pt x="1695260" y="2872359"/>
                    </a:lnTo>
                    <a:cubicBezTo>
                      <a:pt x="1734693" y="2872359"/>
                      <a:pt x="1766697" y="2840355"/>
                      <a:pt x="1766697" y="2800922"/>
                    </a:cubicBezTo>
                    <a:cubicBezTo>
                      <a:pt x="1766697" y="2761488"/>
                      <a:pt x="1734693" y="2729484"/>
                      <a:pt x="1695260" y="2729484"/>
                    </a:cubicBezTo>
                    <a:lnTo>
                      <a:pt x="1694307" y="2729484"/>
                    </a:lnTo>
                    <a:lnTo>
                      <a:pt x="1694307" y="2601182"/>
                    </a:lnTo>
                    <a:cubicBezTo>
                      <a:pt x="2208181" y="2444877"/>
                      <a:pt x="2560320" y="2094833"/>
                      <a:pt x="2664143" y="1634300"/>
                    </a:cubicBezTo>
                    <a:cubicBezTo>
                      <a:pt x="2672810" y="1595819"/>
                      <a:pt x="2648617" y="1557623"/>
                      <a:pt x="2610231" y="1548956"/>
                    </a:cubicBezTo>
                    <a:lnTo>
                      <a:pt x="2610231" y="1548956"/>
                    </a:lnTo>
                    <a:close/>
                    <a:moveTo>
                      <a:pt x="1551337" y="3054096"/>
                    </a:moveTo>
                    <a:lnTo>
                      <a:pt x="1144143" y="3054096"/>
                    </a:lnTo>
                    <a:lnTo>
                      <a:pt x="1144143" y="2872454"/>
                    </a:lnTo>
                    <a:lnTo>
                      <a:pt x="1551337" y="2872454"/>
                    </a:lnTo>
                    <a:lnTo>
                      <a:pt x="1551337" y="30540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13B29542-8812-4AF6-CF70-DA48E6E447AA}"/>
              </a:ext>
            </a:extLst>
          </p:cNvPr>
          <p:cNvGrpSpPr/>
          <p:nvPr/>
        </p:nvGrpSpPr>
        <p:grpSpPr>
          <a:xfrm>
            <a:off x="7259651" y="1492567"/>
            <a:ext cx="697927" cy="695980"/>
            <a:chOff x="10321945" y="1510941"/>
            <a:chExt cx="697927" cy="695980"/>
          </a:xfrm>
          <a:solidFill>
            <a:schemeClr val="bg2">
              <a:lumMod val="60000"/>
              <a:lumOff val="40000"/>
            </a:schemeClr>
          </a:solidFill>
        </p:grpSpPr>
        <p:sp>
          <p:nvSpPr>
            <p:cNvPr id="182" name="Freeform 181">
              <a:extLst>
                <a:ext uri="{FF2B5EF4-FFF2-40B4-BE49-F238E27FC236}">
                  <a16:creationId xmlns:a16="http://schemas.microsoft.com/office/drawing/2014/main" id="{27DE5510-BFE5-D779-5125-16813F65EA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1945" y="1510941"/>
              <a:ext cx="697927" cy="695980"/>
            </a:xfrm>
            <a:custGeom>
              <a:avLst/>
              <a:gdLst>
                <a:gd name="T0" fmla="*/ 45 w 298"/>
                <a:gd name="T1" fmla="*/ 229 h 297"/>
                <a:gd name="T2" fmla="*/ 230 w 298"/>
                <a:gd name="T3" fmla="*/ 252 h 297"/>
                <a:gd name="T4" fmla="*/ 253 w 298"/>
                <a:gd name="T5" fmla="*/ 68 h 297"/>
                <a:gd name="T6" fmla="*/ 69 w 298"/>
                <a:gd name="T7" fmla="*/ 44 h 297"/>
                <a:gd name="T8" fmla="*/ 45 w 298"/>
                <a:gd name="T9" fmla="*/ 22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297">
                  <a:moveTo>
                    <a:pt x="45" y="229"/>
                  </a:moveTo>
                  <a:cubicBezTo>
                    <a:pt x="90" y="286"/>
                    <a:pt x="172" y="297"/>
                    <a:pt x="230" y="252"/>
                  </a:cubicBezTo>
                  <a:cubicBezTo>
                    <a:pt x="287" y="208"/>
                    <a:pt x="298" y="125"/>
                    <a:pt x="253" y="68"/>
                  </a:cubicBezTo>
                  <a:cubicBezTo>
                    <a:pt x="209" y="10"/>
                    <a:pt x="126" y="0"/>
                    <a:pt x="69" y="44"/>
                  </a:cubicBezTo>
                  <a:cubicBezTo>
                    <a:pt x="11" y="89"/>
                    <a:pt x="0" y="171"/>
                    <a:pt x="45" y="22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>
              <a:innerShdw blurRad="114300">
                <a:schemeClr val="accent1">
                  <a:lumMod val="50000"/>
                  <a:alpha val="44000"/>
                </a:scheme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3" name="Freeform: Shape 58">
              <a:extLst>
                <a:ext uri="{FF2B5EF4-FFF2-40B4-BE49-F238E27FC236}">
                  <a16:creationId xmlns:a16="http://schemas.microsoft.com/office/drawing/2014/main" id="{8591DB21-48AC-5BF3-BB83-4F6810C92BB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532294" y="1725797"/>
              <a:ext cx="287995" cy="288000"/>
            </a:xfrm>
            <a:custGeom>
              <a:avLst/>
              <a:gdLst>
                <a:gd name="connsiteX0" fmla="*/ 1335249 w 4876688"/>
                <a:gd name="connsiteY0" fmla="*/ 3000147 h 4876795"/>
                <a:gd name="connsiteX1" fmla="*/ 2050219 w 4876688"/>
                <a:gd name="connsiteY1" fmla="*/ 3613058 h 4876795"/>
                <a:gd name="connsiteX2" fmla="*/ 2027597 w 4876688"/>
                <a:gd name="connsiteY2" fmla="*/ 3577563 h 4876795"/>
                <a:gd name="connsiteX3" fmla="*/ 1822996 w 4876688"/>
                <a:gd name="connsiteY3" fmla="*/ 3000147 h 4876795"/>
                <a:gd name="connsiteX4" fmla="*/ 3053693 w 4876688"/>
                <a:gd name="connsiteY4" fmla="*/ 3000072 h 4876795"/>
                <a:gd name="connsiteX5" fmla="*/ 2849128 w 4876688"/>
                <a:gd name="connsiteY5" fmla="*/ 3577525 h 4876795"/>
                <a:gd name="connsiteX6" fmla="*/ 2826507 w 4876688"/>
                <a:gd name="connsiteY6" fmla="*/ 3613021 h 4876795"/>
                <a:gd name="connsiteX7" fmla="*/ 3541477 w 4876688"/>
                <a:gd name="connsiteY7" fmla="*/ 3000072 h 4876795"/>
                <a:gd name="connsiteX8" fmla="*/ 2017328 w 4876688"/>
                <a:gd name="connsiteY8" fmla="*/ 3000072 h 4876795"/>
                <a:gd name="connsiteX9" fmla="*/ 2438363 w 4876688"/>
                <a:gd name="connsiteY9" fmla="*/ 3676422 h 4876795"/>
                <a:gd name="connsiteX10" fmla="*/ 2859360 w 4876688"/>
                <a:gd name="connsiteY10" fmla="*/ 3000072 h 4876795"/>
                <a:gd name="connsiteX11" fmla="*/ 3080891 w 4876688"/>
                <a:gd name="connsiteY11" fmla="*/ 2047684 h 4876795"/>
                <a:gd name="connsiteX12" fmla="*/ 3105076 w 4876688"/>
                <a:gd name="connsiteY12" fmla="*/ 2438209 h 4876795"/>
                <a:gd name="connsiteX13" fmla="*/ 3083235 w 4876688"/>
                <a:gd name="connsiteY13" fmla="*/ 2809684 h 4876795"/>
                <a:gd name="connsiteX14" fmla="*/ 3619612 w 4876688"/>
                <a:gd name="connsiteY14" fmla="*/ 2809684 h 4876795"/>
                <a:gd name="connsiteX15" fmla="*/ 3676576 w 4876688"/>
                <a:gd name="connsiteY15" fmla="*/ 2438209 h 4876795"/>
                <a:gd name="connsiteX16" fmla="*/ 3613398 w 4876688"/>
                <a:gd name="connsiteY16" fmla="*/ 2047684 h 4876795"/>
                <a:gd name="connsiteX17" fmla="*/ 1914488 w 4876688"/>
                <a:gd name="connsiteY17" fmla="*/ 1866709 h 4876795"/>
                <a:gd name="connsiteX18" fmla="*/ 2009738 w 4876688"/>
                <a:gd name="connsiteY18" fmla="*/ 1961959 h 4876795"/>
                <a:gd name="connsiteX19" fmla="*/ 1914488 w 4876688"/>
                <a:gd name="connsiteY19" fmla="*/ 2057209 h 4876795"/>
                <a:gd name="connsiteX20" fmla="*/ 1819238 w 4876688"/>
                <a:gd name="connsiteY20" fmla="*/ 1961959 h 4876795"/>
                <a:gd name="connsiteX21" fmla="*/ 1914488 w 4876688"/>
                <a:gd name="connsiteY21" fmla="*/ 1866709 h 4876795"/>
                <a:gd name="connsiteX22" fmla="*/ 2828181 w 4876688"/>
                <a:gd name="connsiteY22" fmla="*/ 1264327 h 4876795"/>
                <a:gd name="connsiteX23" fmla="*/ 3050084 w 4876688"/>
                <a:gd name="connsiteY23" fmla="*/ 1857184 h 4876795"/>
                <a:gd name="connsiteX24" fmla="*/ 3531394 w 4876688"/>
                <a:gd name="connsiteY24" fmla="*/ 1857184 h 4876795"/>
                <a:gd name="connsiteX25" fmla="*/ 2828181 w 4876688"/>
                <a:gd name="connsiteY25" fmla="*/ 1264327 h 4876795"/>
                <a:gd name="connsiteX26" fmla="*/ 2438363 w 4876688"/>
                <a:gd name="connsiteY26" fmla="*/ 1199959 h 4876795"/>
                <a:gd name="connsiteX27" fmla="*/ 2087166 w 4876688"/>
                <a:gd name="connsiteY27" fmla="*/ 1621775 h 4876795"/>
                <a:gd name="connsiteX28" fmla="*/ 1965610 w 4876688"/>
                <a:gd name="connsiteY28" fmla="*/ 1679818 h 4876795"/>
                <a:gd name="connsiteX29" fmla="*/ 1907530 w 4876688"/>
                <a:gd name="connsiteY29" fmla="*/ 1558262 h 4876795"/>
                <a:gd name="connsiteX30" fmla="*/ 2051968 w 4876688"/>
                <a:gd name="connsiteY30" fmla="*/ 1261760 h 4876795"/>
                <a:gd name="connsiteX31" fmla="*/ 1345183 w 4876688"/>
                <a:gd name="connsiteY31" fmla="*/ 1857184 h 4876795"/>
                <a:gd name="connsiteX32" fmla="*/ 1533674 w 4876688"/>
                <a:gd name="connsiteY32" fmla="*/ 1857184 h 4876795"/>
                <a:gd name="connsiteX33" fmla="*/ 1628924 w 4876688"/>
                <a:gd name="connsiteY33" fmla="*/ 1952434 h 4876795"/>
                <a:gd name="connsiteX34" fmla="*/ 1533674 w 4876688"/>
                <a:gd name="connsiteY34" fmla="*/ 2047684 h 4876795"/>
                <a:gd name="connsiteX35" fmla="*/ 1263290 w 4876688"/>
                <a:gd name="connsiteY35" fmla="*/ 2047684 h 4876795"/>
                <a:gd name="connsiteX36" fmla="*/ 1200113 w 4876688"/>
                <a:gd name="connsiteY36" fmla="*/ 2438209 h 4876795"/>
                <a:gd name="connsiteX37" fmla="*/ 1257114 w 4876688"/>
                <a:gd name="connsiteY37" fmla="*/ 2809684 h 4876795"/>
                <a:gd name="connsiteX38" fmla="*/ 1793453 w 4876688"/>
                <a:gd name="connsiteY38" fmla="*/ 2809684 h 4876795"/>
                <a:gd name="connsiteX39" fmla="*/ 1771613 w 4876688"/>
                <a:gd name="connsiteY39" fmla="*/ 2438209 h 4876795"/>
                <a:gd name="connsiteX40" fmla="*/ 1773175 w 4876688"/>
                <a:gd name="connsiteY40" fmla="*/ 2337117 h 4876795"/>
                <a:gd name="connsiteX41" fmla="*/ 1871476 w 4876688"/>
                <a:gd name="connsiteY41" fmla="*/ 2244993 h 4876795"/>
                <a:gd name="connsiteX42" fmla="*/ 1963601 w 4876688"/>
                <a:gd name="connsiteY42" fmla="*/ 2343256 h 4876795"/>
                <a:gd name="connsiteX43" fmla="*/ 1962113 w 4876688"/>
                <a:gd name="connsiteY43" fmla="*/ 2438209 h 4876795"/>
                <a:gd name="connsiteX44" fmla="*/ 1985516 w 4876688"/>
                <a:gd name="connsiteY44" fmla="*/ 2809684 h 4876795"/>
                <a:gd name="connsiteX45" fmla="*/ 2891210 w 4876688"/>
                <a:gd name="connsiteY45" fmla="*/ 2809684 h 4876795"/>
                <a:gd name="connsiteX46" fmla="*/ 2914576 w 4876688"/>
                <a:gd name="connsiteY46" fmla="*/ 2438209 h 4876795"/>
                <a:gd name="connsiteX47" fmla="*/ 2888717 w 4876688"/>
                <a:gd name="connsiteY47" fmla="*/ 2047684 h 4876795"/>
                <a:gd name="connsiteX48" fmla="*/ 2295302 w 4876688"/>
                <a:gd name="connsiteY48" fmla="*/ 2047684 h 4876795"/>
                <a:gd name="connsiteX49" fmla="*/ 2200052 w 4876688"/>
                <a:gd name="connsiteY49" fmla="*/ 1952434 h 4876795"/>
                <a:gd name="connsiteX50" fmla="*/ 2295302 w 4876688"/>
                <a:gd name="connsiteY50" fmla="*/ 1857184 h 4876795"/>
                <a:gd name="connsiteX51" fmla="*/ 2855379 w 4876688"/>
                <a:gd name="connsiteY51" fmla="*/ 1857184 h 4876795"/>
                <a:gd name="connsiteX52" fmla="*/ 2438363 w 4876688"/>
                <a:gd name="connsiteY52" fmla="*/ 1199959 h 4876795"/>
                <a:gd name="connsiteX53" fmla="*/ 2438363 w 4876688"/>
                <a:gd name="connsiteY53" fmla="*/ 1009459 h 4876795"/>
                <a:gd name="connsiteX54" fmla="*/ 3867076 w 4876688"/>
                <a:gd name="connsiteY54" fmla="*/ 2438209 h 4876795"/>
                <a:gd name="connsiteX55" fmla="*/ 2438363 w 4876688"/>
                <a:gd name="connsiteY55" fmla="*/ 3866922 h 4876795"/>
                <a:gd name="connsiteX56" fmla="*/ 1009613 w 4876688"/>
                <a:gd name="connsiteY56" fmla="*/ 2438209 h 4876795"/>
                <a:gd name="connsiteX57" fmla="*/ 2438363 w 4876688"/>
                <a:gd name="connsiteY57" fmla="*/ 1009459 h 4876795"/>
                <a:gd name="connsiteX58" fmla="*/ 2438684 w 4876688"/>
                <a:gd name="connsiteY58" fmla="*/ 190402 h 4876795"/>
                <a:gd name="connsiteX59" fmla="*/ 2152613 w 4876688"/>
                <a:gd name="connsiteY59" fmla="*/ 208875 h 4876795"/>
                <a:gd name="connsiteX60" fmla="*/ 2152613 w 4876688"/>
                <a:gd name="connsiteY60" fmla="*/ 570453 h 4876795"/>
                <a:gd name="connsiteX61" fmla="*/ 2076338 w 4876688"/>
                <a:gd name="connsiteY61" fmla="*/ 663806 h 4876795"/>
                <a:gd name="connsiteX62" fmla="*/ 1433736 w 4876688"/>
                <a:gd name="connsiteY62" fmla="*/ 927790 h 4876795"/>
                <a:gd name="connsiteX63" fmla="*/ 1313743 w 4876688"/>
                <a:gd name="connsiteY63" fmla="*/ 915772 h 4876795"/>
                <a:gd name="connsiteX64" fmla="*/ 1097942 w 4876688"/>
                <a:gd name="connsiteY64" fmla="*/ 699934 h 4876795"/>
                <a:gd name="connsiteX65" fmla="*/ 693911 w 4876688"/>
                <a:gd name="connsiteY65" fmla="*/ 1103965 h 4876795"/>
                <a:gd name="connsiteX66" fmla="*/ 909712 w 4876688"/>
                <a:gd name="connsiteY66" fmla="*/ 1319766 h 4876795"/>
                <a:gd name="connsiteX67" fmla="*/ 921730 w 4876688"/>
                <a:gd name="connsiteY67" fmla="*/ 1439796 h 4876795"/>
                <a:gd name="connsiteX68" fmla="*/ 657746 w 4876688"/>
                <a:gd name="connsiteY68" fmla="*/ 2076222 h 4876795"/>
                <a:gd name="connsiteX69" fmla="*/ 564430 w 4876688"/>
                <a:gd name="connsiteY69" fmla="*/ 2152459 h 4876795"/>
                <a:gd name="connsiteX70" fmla="*/ 209029 w 4876688"/>
                <a:gd name="connsiteY70" fmla="*/ 2152459 h 4876795"/>
                <a:gd name="connsiteX71" fmla="*/ 190500 w 4876688"/>
                <a:gd name="connsiteY71" fmla="*/ 2438209 h 4876795"/>
                <a:gd name="connsiteX72" fmla="*/ 209029 w 4876688"/>
                <a:gd name="connsiteY72" fmla="*/ 2723959 h 4876795"/>
                <a:gd name="connsiteX73" fmla="*/ 564430 w 4876688"/>
                <a:gd name="connsiteY73" fmla="*/ 2723959 h 4876795"/>
                <a:gd name="connsiteX74" fmla="*/ 657746 w 4876688"/>
                <a:gd name="connsiteY74" fmla="*/ 2800159 h 4876795"/>
                <a:gd name="connsiteX75" fmla="*/ 921767 w 4876688"/>
                <a:gd name="connsiteY75" fmla="*/ 3434539 h 4876795"/>
                <a:gd name="connsiteX76" fmla="*/ 909712 w 4876688"/>
                <a:gd name="connsiteY76" fmla="*/ 3554532 h 4876795"/>
                <a:gd name="connsiteX77" fmla="*/ 693911 w 4876688"/>
                <a:gd name="connsiteY77" fmla="*/ 3770333 h 4876795"/>
                <a:gd name="connsiteX78" fmla="*/ 1097942 w 4876688"/>
                <a:gd name="connsiteY78" fmla="*/ 4174364 h 4876795"/>
                <a:gd name="connsiteX79" fmla="*/ 1313743 w 4876688"/>
                <a:gd name="connsiteY79" fmla="*/ 3958563 h 4876795"/>
                <a:gd name="connsiteX80" fmla="*/ 1433736 w 4876688"/>
                <a:gd name="connsiteY80" fmla="*/ 3946508 h 4876795"/>
                <a:gd name="connsiteX81" fmla="*/ 2066850 w 4876688"/>
                <a:gd name="connsiteY81" fmla="*/ 4210529 h 4876795"/>
                <a:gd name="connsiteX82" fmla="*/ 2143088 w 4876688"/>
                <a:gd name="connsiteY82" fmla="*/ 4303844 h 4876795"/>
                <a:gd name="connsiteX83" fmla="*/ 2143088 w 4876688"/>
                <a:gd name="connsiteY83" fmla="*/ 4667580 h 4876795"/>
                <a:gd name="connsiteX84" fmla="*/ 2714588 w 4876688"/>
                <a:gd name="connsiteY84" fmla="*/ 4667580 h 4876795"/>
                <a:gd name="connsiteX85" fmla="*/ 2714588 w 4876688"/>
                <a:gd name="connsiteY85" fmla="*/ 4303844 h 4876795"/>
                <a:gd name="connsiteX86" fmla="*/ 2790788 w 4876688"/>
                <a:gd name="connsiteY86" fmla="*/ 4210529 h 4876795"/>
                <a:gd name="connsiteX87" fmla="*/ 3428479 w 4876688"/>
                <a:gd name="connsiteY87" fmla="*/ 3946545 h 4876795"/>
                <a:gd name="connsiteX88" fmla="*/ 3548509 w 4876688"/>
                <a:gd name="connsiteY88" fmla="*/ 3958563 h 4876795"/>
                <a:gd name="connsiteX89" fmla="*/ 3764310 w 4876688"/>
                <a:gd name="connsiteY89" fmla="*/ 4174364 h 4876795"/>
                <a:gd name="connsiteX90" fmla="*/ 4168304 w 4876688"/>
                <a:gd name="connsiteY90" fmla="*/ 3770333 h 4876795"/>
                <a:gd name="connsiteX91" fmla="*/ 3952503 w 4876688"/>
                <a:gd name="connsiteY91" fmla="*/ 3554532 h 4876795"/>
                <a:gd name="connsiteX92" fmla="*/ 3940485 w 4876688"/>
                <a:gd name="connsiteY92" fmla="*/ 3434539 h 4876795"/>
                <a:gd name="connsiteX93" fmla="*/ 4204469 w 4876688"/>
                <a:gd name="connsiteY93" fmla="*/ 2800196 h 4876795"/>
                <a:gd name="connsiteX94" fmla="*/ 4297784 w 4876688"/>
                <a:gd name="connsiteY94" fmla="*/ 2723959 h 4876795"/>
                <a:gd name="connsiteX95" fmla="*/ 4667696 w 4876688"/>
                <a:gd name="connsiteY95" fmla="*/ 2723959 h 4876795"/>
                <a:gd name="connsiteX96" fmla="*/ 4686226 w 4876688"/>
                <a:gd name="connsiteY96" fmla="*/ 2438209 h 4876795"/>
                <a:gd name="connsiteX97" fmla="*/ 4667696 w 4876688"/>
                <a:gd name="connsiteY97" fmla="*/ 2152459 h 4876795"/>
                <a:gd name="connsiteX98" fmla="*/ 4297784 w 4876688"/>
                <a:gd name="connsiteY98" fmla="*/ 2152459 h 4876795"/>
                <a:gd name="connsiteX99" fmla="*/ 4204469 w 4876688"/>
                <a:gd name="connsiteY99" fmla="*/ 2076185 h 4876795"/>
                <a:gd name="connsiteX100" fmla="*/ 3940485 w 4876688"/>
                <a:gd name="connsiteY100" fmla="*/ 1439796 h 4876795"/>
                <a:gd name="connsiteX101" fmla="*/ 3952503 w 4876688"/>
                <a:gd name="connsiteY101" fmla="*/ 1319766 h 4876795"/>
                <a:gd name="connsiteX102" fmla="*/ 4168304 w 4876688"/>
                <a:gd name="connsiteY102" fmla="*/ 1103965 h 4876795"/>
                <a:gd name="connsiteX103" fmla="*/ 3764272 w 4876688"/>
                <a:gd name="connsiteY103" fmla="*/ 699934 h 4876795"/>
                <a:gd name="connsiteX104" fmla="*/ 3548472 w 4876688"/>
                <a:gd name="connsiteY104" fmla="*/ 915660 h 4876795"/>
                <a:gd name="connsiteX105" fmla="*/ 3428516 w 4876688"/>
                <a:gd name="connsiteY105" fmla="*/ 927715 h 4876795"/>
                <a:gd name="connsiteX106" fmla="*/ 2800350 w 4876688"/>
                <a:gd name="connsiteY106" fmla="*/ 663806 h 4876795"/>
                <a:gd name="connsiteX107" fmla="*/ 2724113 w 4876688"/>
                <a:gd name="connsiteY107" fmla="*/ 570453 h 4876795"/>
                <a:gd name="connsiteX108" fmla="*/ 2724113 w 4876688"/>
                <a:gd name="connsiteY108" fmla="*/ 208875 h 4876795"/>
                <a:gd name="connsiteX109" fmla="*/ 2438684 w 4876688"/>
                <a:gd name="connsiteY109" fmla="*/ 190402 h 4876795"/>
                <a:gd name="connsiteX110" fmla="*/ 2438916 w 4876688"/>
                <a:gd name="connsiteY110" fmla="*/ 0 h 4876795"/>
                <a:gd name="connsiteX111" fmla="*/ 2835176 w 4876688"/>
                <a:gd name="connsiteY111" fmla="*/ 32886 h 4876795"/>
                <a:gd name="connsiteX112" fmla="*/ 2914613 w 4876688"/>
                <a:gd name="connsiteY112" fmla="*/ 126797 h 4876795"/>
                <a:gd name="connsiteX113" fmla="*/ 2914613 w 4876688"/>
                <a:gd name="connsiteY113" fmla="*/ 494328 h 4876795"/>
                <a:gd name="connsiteX114" fmla="*/ 3467844 w 4876688"/>
                <a:gd name="connsiteY114" fmla="*/ 726946 h 4876795"/>
                <a:gd name="connsiteX115" fmla="*/ 3687626 w 4876688"/>
                <a:gd name="connsiteY115" fmla="*/ 507201 h 4876795"/>
                <a:gd name="connsiteX116" fmla="*/ 3810260 w 4876688"/>
                <a:gd name="connsiteY116" fmla="*/ 497007 h 4876795"/>
                <a:gd name="connsiteX117" fmla="*/ 4371268 w 4876688"/>
                <a:gd name="connsiteY117" fmla="*/ 1058014 h 4876795"/>
                <a:gd name="connsiteX118" fmla="*/ 4361073 w 4876688"/>
                <a:gd name="connsiteY118" fmla="*/ 1180649 h 4876795"/>
                <a:gd name="connsiteX119" fmla="*/ 4141217 w 4876688"/>
                <a:gd name="connsiteY119" fmla="*/ 1400505 h 4876795"/>
                <a:gd name="connsiteX120" fmla="*/ 4374096 w 4876688"/>
                <a:gd name="connsiteY120" fmla="*/ 1961959 h 4876795"/>
                <a:gd name="connsiteX121" fmla="*/ 4749738 w 4876688"/>
                <a:gd name="connsiteY121" fmla="*/ 1961959 h 4876795"/>
                <a:gd name="connsiteX122" fmla="*/ 4843649 w 4876688"/>
                <a:gd name="connsiteY122" fmla="*/ 2041396 h 4876795"/>
                <a:gd name="connsiteX123" fmla="*/ 4876688 w 4876688"/>
                <a:gd name="connsiteY123" fmla="*/ 2438172 h 4876795"/>
                <a:gd name="connsiteX124" fmla="*/ 4843649 w 4876688"/>
                <a:gd name="connsiteY124" fmla="*/ 2834985 h 4876795"/>
                <a:gd name="connsiteX125" fmla="*/ 4749738 w 4876688"/>
                <a:gd name="connsiteY125" fmla="*/ 2914422 h 4876795"/>
                <a:gd name="connsiteX126" fmla="*/ 4374021 w 4876688"/>
                <a:gd name="connsiteY126" fmla="*/ 2914422 h 4876795"/>
                <a:gd name="connsiteX127" fmla="*/ 4141217 w 4876688"/>
                <a:gd name="connsiteY127" fmla="*/ 3473830 h 4876795"/>
                <a:gd name="connsiteX128" fmla="*/ 4361036 w 4876688"/>
                <a:gd name="connsiteY128" fmla="*/ 3693649 h 4876795"/>
                <a:gd name="connsiteX129" fmla="*/ 4371268 w 4876688"/>
                <a:gd name="connsiteY129" fmla="*/ 3816283 h 4876795"/>
                <a:gd name="connsiteX130" fmla="*/ 3810260 w 4876688"/>
                <a:gd name="connsiteY130" fmla="*/ 4377291 h 4876795"/>
                <a:gd name="connsiteX131" fmla="*/ 3687626 w 4876688"/>
                <a:gd name="connsiteY131" fmla="*/ 4367096 h 4876795"/>
                <a:gd name="connsiteX132" fmla="*/ 3467770 w 4876688"/>
                <a:gd name="connsiteY132" fmla="*/ 4147240 h 4876795"/>
                <a:gd name="connsiteX133" fmla="*/ 2905088 w 4876688"/>
                <a:gd name="connsiteY133" fmla="*/ 4380081 h 4876795"/>
                <a:gd name="connsiteX134" fmla="*/ 2905088 w 4876688"/>
                <a:gd name="connsiteY134" fmla="*/ 4749585 h 4876795"/>
                <a:gd name="connsiteX135" fmla="*/ 2825651 w 4876688"/>
                <a:gd name="connsiteY135" fmla="*/ 4843495 h 4876795"/>
                <a:gd name="connsiteX136" fmla="*/ 2428875 w 4876688"/>
                <a:gd name="connsiteY136" fmla="*/ 4876795 h 4876795"/>
                <a:gd name="connsiteX137" fmla="*/ 2032025 w 4876688"/>
                <a:gd name="connsiteY137" fmla="*/ 4843495 h 4876795"/>
                <a:gd name="connsiteX138" fmla="*/ 1952588 w 4876688"/>
                <a:gd name="connsiteY138" fmla="*/ 4749585 h 4876795"/>
                <a:gd name="connsiteX139" fmla="*/ 1952588 w 4876688"/>
                <a:gd name="connsiteY139" fmla="*/ 4380044 h 4876795"/>
                <a:gd name="connsiteX140" fmla="*/ 1394445 w 4876688"/>
                <a:gd name="connsiteY140" fmla="*/ 4147240 h 4876795"/>
                <a:gd name="connsiteX141" fmla="*/ 1174589 w 4876688"/>
                <a:gd name="connsiteY141" fmla="*/ 4367096 h 4876795"/>
                <a:gd name="connsiteX142" fmla="*/ 1051991 w 4876688"/>
                <a:gd name="connsiteY142" fmla="*/ 4377291 h 4876795"/>
                <a:gd name="connsiteX143" fmla="*/ 490947 w 4876688"/>
                <a:gd name="connsiteY143" fmla="*/ 3816246 h 4876795"/>
                <a:gd name="connsiteX144" fmla="*/ 501178 w 4876688"/>
                <a:gd name="connsiteY144" fmla="*/ 3693649 h 4876795"/>
                <a:gd name="connsiteX145" fmla="*/ 721035 w 4876688"/>
                <a:gd name="connsiteY145" fmla="*/ 3473793 h 4876795"/>
                <a:gd name="connsiteX146" fmla="*/ 488193 w 4876688"/>
                <a:gd name="connsiteY146" fmla="*/ 2914422 h 4876795"/>
                <a:gd name="connsiteX147" fmla="*/ 126950 w 4876688"/>
                <a:gd name="connsiteY147" fmla="*/ 2914422 h 4876795"/>
                <a:gd name="connsiteX148" fmla="*/ 33040 w 4876688"/>
                <a:gd name="connsiteY148" fmla="*/ 2834985 h 4876795"/>
                <a:gd name="connsiteX149" fmla="*/ 0 w 4876688"/>
                <a:gd name="connsiteY149" fmla="*/ 2438172 h 4876795"/>
                <a:gd name="connsiteX150" fmla="*/ 33040 w 4876688"/>
                <a:gd name="connsiteY150" fmla="*/ 2041396 h 4876795"/>
                <a:gd name="connsiteX151" fmla="*/ 126950 w 4876688"/>
                <a:gd name="connsiteY151" fmla="*/ 1961959 h 4876795"/>
                <a:gd name="connsiteX152" fmla="*/ 488193 w 4876688"/>
                <a:gd name="connsiteY152" fmla="*/ 1961959 h 4876795"/>
                <a:gd name="connsiteX153" fmla="*/ 721035 w 4876688"/>
                <a:gd name="connsiteY153" fmla="*/ 1400468 h 4876795"/>
                <a:gd name="connsiteX154" fmla="*/ 501178 w 4876688"/>
                <a:gd name="connsiteY154" fmla="*/ 1180649 h 4876795"/>
                <a:gd name="connsiteX155" fmla="*/ 490984 w 4876688"/>
                <a:gd name="connsiteY155" fmla="*/ 1058014 h 4876795"/>
                <a:gd name="connsiteX156" fmla="*/ 1051991 w 4876688"/>
                <a:gd name="connsiteY156" fmla="*/ 496969 h 4876795"/>
                <a:gd name="connsiteX157" fmla="*/ 1174626 w 4876688"/>
                <a:gd name="connsiteY157" fmla="*/ 507201 h 4876795"/>
                <a:gd name="connsiteX158" fmla="*/ 1394557 w 4876688"/>
                <a:gd name="connsiteY158" fmla="*/ 727132 h 4876795"/>
                <a:gd name="connsiteX159" fmla="*/ 1962113 w 4876688"/>
                <a:gd name="connsiteY159" fmla="*/ 494179 h 4876795"/>
                <a:gd name="connsiteX160" fmla="*/ 1962113 w 4876688"/>
                <a:gd name="connsiteY160" fmla="*/ 126797 h 4876795"/>
                <a:gd name="connsiteX161" fmla="*/ 2041624 w 4876688"/>
                <a:gd name="connsiteY161" fmla="*/ 32886 h 4876795"/>
                <a:gd name="connsiteX162" fmla="*/ 2438916 w 4876688"/>
                <a:gd name="connsiteY162" fmla="*/ 0 h 4876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</a:cxnLst>
              <a:rect l="l" t="t" r="r" b="b"/>
              <a:pathLst>
                <a:path w="4876688" h="4876795">
                  <a:moveTo>
                    <a:pt x="1335249" y="3000147"/>
                  </a:moveTo>
                  <a:cubicBezTo>
                    <a:pt x="1484672" y="3291924"/>
                    <a:pt x="1744563" y="3511074"/>
                    <a:pt x="2050219" y="3613058"/>
                  </a:cubicBezTo>
                  <a:cubicBezTo>
                    <a:pt x="2042666" y="3601673"/>
                    <a:pt x="2035113" y="3589915"/>
                    <a:pt x="2027597" y="3577563"/>
                  </a:cubicBezTo>
                  <a:cubicBezTo>
                    <a:pt x="1937110" y="3428400"/>
                    <a:pt x="1867012" y="3229975"/>
                    <a:pt x="1822996" y="3000147"/>
                  </a:cubicBezTo>
                  <a:close/>
                  <a:moveTo>
                    <a:pt x="3053693" y="3000072"/>
                  </a:moveTo>
                  <a:cubicBezTo>
                    <a:pt x="3009714" y="3229863"/>
                    <a:pt x="2939616" y="3428400"/>
                    <a:pt x="2849128" y="3577525"/>
                  </a:cubicBezTo>
                  <a:cubicBezTo>
                    <a:pt x="2841613" y="3589915"/>
                    <a:pt x="2834060" y="3601673"/>
                    <a:pt x="2826507" y="3613021"/>
                  </a:cubicBezTo>
                  <a:cubicBezTo>
                    <a:pt x="3132162" y="3511074"/>
                    <a:pt x="3392016" y="3291850"/>
                    <a:pt x="3541477" y="3000072"/>
                  </a:cubicBezTo>
                  <a:close/>
                  <a:moveTo>
                    <a:pt x="2017328" y="3000072"/>
                  </a:moveTo>
                  <a:cubicBezTo>
                    <a:pt x="2100635" y="3397890"/>
                    <a:pt x="2270671" y="3676422"/>
                    <a:pt x="2438363" y="3676422"/>
                  </a:cubicBezTo>
                  <a:cubicBezTo>
                    <a:pt x="2606055" y="3676422"/>
                    <a:pt x="2776054" y="3397890"/>
                    <a:pt x="2859360" y="3000072"/>
                  </a:cubicBezTo>
                  <a:close/>
                  <a:moveTo>
                    <a:pt x="3080891" y="2047684"/>
                  </a:moveTo>
                  <a:cubicBezTo>
                    <a:pt x="3096927" y="2174262"/>
                    <a:pt x="3105076" y="2305119"/>
                    <a:pt x="3105076" y="2438209"/>
                  </a:cubicBezTo>
                  <a:cubicBezTo>
                    <a:pt x="3105076" y="2564638"/>
                    <a:pt x="3097709" y="2689133"/>
                    <a:pt x="3083235" y="2809684"/>
                  </a:cubicBezTo>
                  <a:lnTo>
                    <a:pt x="3619612" y="2809684"/>
                  </a:lnTo>
                  <a:cubicBezTo>
                    <a:pt x="3657377" y="2689840"/>
                    <a:pt x="3676576" y="2565196"/>
                    <a:pt x="3676576" y="2438209"/>
                  </a:cubicBezTo>
                  <a:cubicBezTo>
                    <a:pt x="3676576" y="2304226"/>
                    <a:pt x="3655330" y="2173183"/>
                    <a:pt x="3613398" y="2047684"/>
                  </a:cubicBezTo>
                  <a:close/>
                  <a:moveTo>
                    <a:pt x="1914488" y="1866709"/>
                  </a:moveTo>
                  <a:cubicBezTo>
                    <a:pt x="1967061" y="1866709"/>
                    <a:pt x="2009738" y="1909385"/>
                    <a:pt x="2009738" y="1961959"/>
                  </a:cubicBezTo>
                  <a:cubicBezTo>
                    <a:pt x="2009738" y="2014532"/>
                    <a:pt x="1967061" y="2057209"/>
                    <a:pt x="1914488" y="2057209"/>
                  </a:cubicBezTo>
                  <a:cubicBezTo>
                    <a:pt x="1861914" y="2057209"/>
                    <a:pt x="1819238" y="2014532"/>
                    <a:pt x="1819238" y="1961959"/>
                  </a:cubicBezTo>
                  <a:cubicBezTo>
                    <a:pt x="1819238" y="1909385"/>
                    <a:pt x="1861914" y="1866709"/>
                    <a:pt x="1914488" y="1866709"/>
                  </a:cubicBezTo>
                  <a:close/>
                  <a:moveTo>
                    <a:pt x="2828181" y="1264327"/>
                  </a:moveTo>
                  <a:cubicBezTo>
                    <a:pt x="2924473" y="1409099"/>
                    <a:pt x="3001194" y="1610873"/>
                    <a:pt x="3050084" y="1857184"/>
                  </a:cubicBezTo>
                  <a:lnTo>
                    <a:pt x="3531394" y="1857184"/>
                  </a:lnTo>
                  <a:cubicBezTo>
                    <a:pt x="3380929" y="1576122"/>
                    <a:pt x="3125874" y="1364563"/>
                    <a:pt x="2828181" y="1264327"/>
                  </a:cubicBezTo>
                  <a:close/>
                  <a:moveTo>
                    <a:pt x="2438363" y="1199959"/>
                  </a:moveTo>
                  <a:cubicBezTo>
                    <a:pt x="2313682" y="1199959"/>
                    <a:pt x="2179104" y="1361586"/>
                    <a:pt x="2087166" y="1621775"/>
                  </a:cubicBezTo>
                  <a:cubicBezTo>
                    <a:pt x="2069641" y="1671335"/>
                    <a:pt x="2015207" y="1697342"/>
                    <a:pt x="1965610" y="1679818"/>
                  </a:cubicBezTo>
                  <a:cubicBezTo>
                    <a:pt x="1916013" y="1662293"/>
                    <a:pt x="1890006" y="1607859"/>
                    <a:pt x="1907530" y="1558262"/>
                  </a:cubicBezTo>
                  <a:cubicBezTo>
                    <a:pt x="1948532" y="1442325"/>
                    <a:pt x="1997273" y="1342945"/>
                    <a:pt x="2051968" y="1261760"/>
                  </a:cubicBezTo>
                  <a:cubicBezTo>
                    <a:pt x="1747093" y="1362144"/>
                    <a:pt x="1494197" y="1577908"/>
                    <a:pt x="1345183" y="1857184"/>
                  </a:cubicBezTo>
                  <a:lnTo>
                    <a:pt x="1533674" y="1857184"/>
                  </a:lnTo>
                  <a:cubicBezTo>
                    <a:pt x="1586285" y="1857184"/>
                    <a:pt x="1628924" y="1899823"/>
                    <a:pt x="1628924" y="1952434"/>
                  </a:cubicBezTo>
                  <a:cubicBezTo>
                    <a:pt x="1628924" y="2005045"/>
                    <a:pt x="1586285" y="2047684"/>
                    <a:pt x="1533674" y="2047684"/>
                  </a:cubicBezTo>
                  <a:lnTo>
                    <a:pt x="1263290" y="2047684"/>
                  </a:lnTo>
                  <a:cubicBezTo>
                    <a:pt x="1222363" y="2170504"/>
                    <a:pt x="1200113" y="2301808"/>
                    <a:pt x="1200113" y="2438209"/>
                  </a:cubicBezTo>
                  <a:cubicBezTo>
                    <a:pt x="1200113" y="2565196"/>
                    <a:pt x="1219312" y="2689840"/>
                    <a:pt x="1257114" y="2809684"/>
                  </a:cubicBezTo>
                  <a:lnTo>
                    <a:pt x="1793453" y="2809684"/>
                  </a:lnTo>
                  <a:cubicBezTo>
                    <a:pt x="1778980" y="2689133"/>
                    <a:pt x="1771613" y="2564638"/>
                    <a:pt x="1771613" y="2438209"/>
                  </a:cubicBezTo>
                  <a:cubicBezTo>
                    <a:pt x="1771613" y="2403346"/>
                    <a:pt x="1772134" y="2369301"/>
                    <a:pt x="1773175" y="2337117"/>
                  </a:cubicBezTo>
                  <a:cubicBezTo>
                    <a:pt x="1774887" y="2284507"/>
                    <a:pt x="1818754" y="2243467"/>
                    <a:pt x="1871476" y="2244993"/>
                  </a:cubicBezTo>
                  <a:cubicBezTo>
                    <a:pt x="1924050" y="2246704"/>
                    <a:pt x="1965275" y="2290683"/>
                    <a:pt x="1963601" y="2343256"/>
                  </a:cubicBezTo>
                  <a:cubicBezTo>
                    <a:pt x="1962596" y="2373431"/>
                    <a:pt x="1962113" y="2405392"/>
                    <a:pt x="1962113" y="2438209"/>
                  </a:cubicBezTo>
                  <a:cubicBezTo>
                    <a:pt x="1962113" y="2565085"/>
                    <a:pt x="1970038" y="2689617"/>
                    <a:pt x="1985516" y="2809684"/>
                  </a:cubicBezTo>
                  <a:lnTo>
                    <a:pt x="2891210" y="2809684"/>
                  </a:lnTo>
                  <a:cubicBezTo>
                    <a:pt x="2906651" y="2689617"/>
                    <a:pt x="2914576" y="2565085"/>
                    <a:pt x="2914576" y="2438209"/>
                  </a:cubicBezTo>
                  <a:cubicBezTo>
                    <a:pt x="2914576" y="2304636"/>
                    <a:pt x="2905795" y="2173667"/>
                    <a:pt x="2888717" y="2047684"/>
                  </a:cubicBezTo>
                  <a:lnTo>
                    <a:pt x="2295302" y="2047684"/>
                  </a:lnTo>
                  <a:cubicBezTo>
                    <a:pt x="2242691" y="2047684"/>
                    <a:pt x="2200052" y="2005045"/>
                    <a:pt x="2200052" y="1952434"/>
                  </a:cubicBezTo>
                  <a:cubicBezTo>
                    <a:pt x="2200052" y="1899823"/>
                    <a:pt x="2242691" y="1857184"/>
                    <a:pt x="2295302" y="1857184"/>
                  </a:cubicBezTo>
                  <a:lnTo>
                    <a:pt x="2855379" y="1857184"/>
                  </a:lnTo>
                  <a:cubicBezTo>
                    <a:pt x="2770733" y="1470417"/>
                    <a:pt x="2602483" y="1199959"/>
                    <a:pt x="2438363" y="1199959"/>
                  </a:cubicBezTo>
                  <a:close/>
                  <a:moveTo>
                    <a:pt x="2438363" y="1009459"/>
                  </a:moveTo>
                  <a:cubicBezTo>
                    <a:pt x="3230166" y="1009459"/>
                    <a:pt x="3867076" y="1653736"/>
                    <a:pt x="3867076" y="2438209"/>
                  </a:cubicBezTo>
                  <a:cubicBezTo>
                    <a:pt x="3867076" y="3227258"/>
                    <a:pt x="3225403" y="3866922"/>
                    <a:pt x="2438363" y="3866922"/>
                  </a:cubicBezTo>
                  <a:cubicBezTo>
                    <a:pt x="1651881" y="3866922"/>
                    <a:pt x="1009613" y="3227705"/>
                    <a:pt x="1009613" y="2438209"/>
                  </a:cubicBezTo>
                  <a:cubicBezTo>
                    <a:pt x="1009613" y="1650387"/>
                    <a:pt x="1650541" y="1009459"/>
                    <a:pt x="2438363" y="1009459"/>
                  </a:cubicBezTo>
                  <a:close/>
                  <a:moveTo>
                    <a:pt x="2438684" y="190402"/>
                  </a:moveTo>
                  <a:cubicBezTo>
                    <a:pt x="2343057" y="190393"/>
                    <a:pt x="2247324" y="196541"/>
                    <a:pt x="2152613" y="208875"/>
                  </a:cubicBezTo>
                  <a:lnTo>
                    <a:pt x="2152613" y="570453"/>
                  </a:lnTo>
                  <a:cubicBezTo>
                    <a:pt x="2152613" y="615734"/>
                    <a:pt x="2120726" y="654764"/>
                    <a:pt x="2076338" y="663806"/>
                  </a:cubicBezTo>
                  <a:cubicBezTo>
                    <a:pt x="1845394" y="710798"/>
                    <a:pt x="1623194" y="802104"/>
                    <a:pt x="1433736" y="927790"/>
                  </a:cubicBezTo>
                  <a:cubicBezTo>
                    <a:pt x="1396008" y="952830"/>
                    <a:pt x="1345778" y="947807"/>
                    <a:pt x="1313743" y="915772"/>
                  </a:cubicBezTo>
                  <a:lnTo>
                    <a:pt x="1097942" y="699934"/>
                  </a:lnTo>
                  <a:cubicBezTo>
                    <a:pt x="946063" y="816652"/>
                    <a:pt x="810629" y="952123"/>
                    <a:pt x="693911" y="1103965"/>
                  </a:cubicBezTo>
                  <a:lnTo>
                    <a:pt x="909712" y="1319766"/>
                  </a:lnTo>
                  <a:cubicBezTo>
                    <a:pt x="941784" y="1351838"/>
                    <a:pt x="946807" y="1402031"/>
                    <a:pt x="921730" y="1439796"/>
                  </a:cubicBezTo>
                  <a:cubicBezTo>
                    <a:pt x="793105" y="1633719"/>
                    <a:pt x="704254" y="1847845"/>
                    <a:pt x="657746" y="2076222"/>
                  </a:cubicBezTo>
                  <a:cubicBezTo>
                    <a:pt x="648742" y="2120573"/>
                    <a:pt x="609711" y="2152459"/>
                    <a:pt x="564430" y="2152459"/>
                  </a:cubicBezTo>
                  <a:lnTo>
                    <a:pt x="209029" y="2152459"/>
                  </a:lnTo>
                  <a:cubicBezTo>
                    <a:pt x="196713" y="2246816"/>
                    <a:pt x="190500" y="2342624"/>
                    <a:pt x="190500" y="2438209"/>
                  </a:cubicBezTo>
                  <a:cubicBezTo>
                    <a:pt x="190500" y="2533757"/>
                    <a:pt x="196713" y="2629565"/>
                    <a:pt x="209029" y="2723959"/>
                  </a:cubicBezTo>
                  <a:lnTo>
                    <a:pt x="564430" y="2723959"/>
                  </a:lnTo>
                  <a:cubicBezTo>
                    <a:pt x="609711" y="2723959"/>
                    <a:pt x="648704" y="2755808"/>
                    <a:pt x="657746" y="2800159"/>
                  </a:cubicBezTo>
                  <a:cubicBezTo>
                    <a:pt x="703882" y="3026490"/>
                    <a:pt x="792696" y="3239909"/>
                    <a:pt x="921767" y="3434539"/>
                  </a:cubicBezTo>
                  <a:cubicBezTo>
                    <a:pt x="946807" y="3472304"/>
                    <a:pt x="941747" y="3522497"/>
                    <a:pt x="909712" y="3554532"/>
                  </a:cubicBezTo>
                  <a:lnTo>
                    <a:pt x="693911" y="3770333"/>
                  </a:lnTo>
                  <a:cubicBezTo>
                    <a:pt x="810555" y="3922137"/>
                    <a:pt x="945989" y="4057571"/>
                    <a:pt x="1097942" y="4174364"/>
                  </a:cubicBezTo>
                  <a:lnTo>
                    <a:pt x="1313743" y="3958563"/>
                  </a:lnTo>
                  <a:cubicBezTo>
                    <a:pt x="1345778" y="3926528"/>
                    <a:pt x="1395970" y="3921468"/>
                    <a:pt x="1433736" y="3946508"/>
                  </a:cubicBezTo>
                  <a:cubicBezTo>
                    <a:pt x="1628663" y="4075765"/>
                    <a:pt x="1841673" y="4164578"/>
                    <a:pt x="2066850" y="4210529"/>
                  </a:cubicBezTo>
                  <a:cubicBezTo>
                    <a:pt x="2111238" y="4219570"/>
                    <a:pt x="2143088" y="4258563"/>
                    <a:pt x="2143088" y="4303844"/>
                  </a:cubicBezTo>
                  <a:lnTo>
                    <a:pt x="2143088" y="4667580"/>
                  </a:lnTo>
                  <a:cubicBezTo>
                    <a:pt x="2333067" y="4692509"/>
                    <a:pt x="2524646" y="4692509"/>
                    <a:pt x="2714588" y="4667580"/>
                  </a:cubicBezTo>
                  <a:lnTo>
                    <a:pt x="2714588" y="4303844"/>
                  </a:lnTo>
                  <a:cubicBezTo>
                    <a:pt x="2714588" y="4258563"/>
                    <a:pt x="2746437" y="4219570"/>
                    <a:pt x="2790788" y="4210529"/>
                  </a:cubicBezTo>
                  <a:cubicBezTo>
                    <a:pt x="3017304" y="4164318"/>
                    <a:pt x="3237830" y="4073049"/>
                    <a:pt x="3428479" y="3946545"/>
                  </a:cubicBezTo>
                  <a:cubicBezTo>
                    <a:pt x="3466244" y="3921505"/>
                    <a:pt x="3516436" y="3926528"/>
                    <a:pt x="3548509" y="3958563"/>
                  </a:cubicBezTo>
                  <a:lnTo>
                    <a:pt x="3764310" y="4174364"/>
                  </a:lnTo>
                  <a:cubicBezTo>
                    <a:pt x="3916152" y="4057645"/>
                    <a:pt x="4051585" y="3922174"/>
                    <a:pt x="4168304" y="3770333"/>
                  </a:cubicBezTo>
                  <a:lnTo>
                    <a:pt x="3952503" y="3554532"/>
                  </a:lnTo>
                  <a:cubicBezTo>
                    <a:pt x="3920468" y="3522497"/>
                    <a:pt x="3915445" y="3472304"/>
                    <a:pt x="3940485" y="3434539"/>
                  </a:cubicBezTo>
                  <a:cubicBezTo>
                    <a:pt x="4069631" y="3239797"/>
                    <a:pt x="4158444" y="3026378"/>
                    <a:pt x="4204469" y="2800196"/>
                  </a:cubicBezTo>
                  <a:cubicBezTo>
                    <a:pt x="4213473" y="2755846"/>
                    <a:pt x="4252503" y="2723959"/>
                    <a:pt x="4297784" y="2723959"/>
                  </a:cubicBezTo>
                  <a:lnTo>
                    <a:pt x="4667696" y="2723959"/>
                  </a:lnTo>
                  <a:cubicBezTo>
                    <a:pt x="4680012" y="2629565"/>
                    <a:pt x="4686226" y="2533757"/>
                    <a:pt x="4686226" y="2438209"/>
                  </a:cubicBezTo>
                  <a:cubicBezTo>
                    <a:pt x="4686226" y="2342624"/>
                    <a:pt x="4680012" y="2246816"/>
                    <a:pt x="4667696" y="2152459"/>
                  </a:cubicBezTo>
                  <a:lnTo>
                    <a:pt x="4297784" y="2152459"/>
                  </a:lnTo>
                  <a:cubicBezTo>
                    <a:pt x="4252503" y="2152459"/>
                    <a:pt x="4213473" y="2120573"/>
                    <a:pt x="4204469" y="2076185"/>
                  </a:cubicBezTo>
                  <a:cubicBezTo>
                    <a:pt x="4157997" y="1847882"/>
                    <a:pt x="4069184" y="1633756"/>
                    <a:pt x="3940485" y="1439796"/>
                  </a:cubicBezTo>
                  <a:cubicBezTo>
                    <a:pt x="3915445" y="1402031"/>
                    <a:pt x="3920468" y="1351838"/>
                    <a:pt x="3952503" y="1319766"/>
                  </a:cubicBezTo>
                  <a:lnTo>
                    <a:pt x="4168304" y="1103965"/>
                  </a:lnTo>
                  <a:cubicBezTo>
                    <a:pt x="4051585" y="952123"/>
                    <a:pt x="3916152" y="816652"/>
                    <a:pt x="3764272" y="699934"/>
                  </a:cubicBezTo>
                  <a:lnTo>
                    <a:pt x="3548472" y="915660"/>
                  </a:lnTo>
                  <a:cubicBezTo>
                    <a:pt x="3516436" y="947695"/>
                    <a:pt x="3466281" y="952718"/>
                    <a:pt x="3428516" y="927715"/>
                  </a:cubicBezTo>
                  <a:cubicBezTo>
                    <a:pt x="3229161" y="795556"/>
                    <a:pt x="3023666" y="709236"/>
                    <a:pt x="2800350" y="663806"/>
                  </a:cubicBezTo>
                  <a:cubicBezTo>
                    <a:pt x="2755999" y="654764"/>
                    <a:pt x="2724113" y="615734"/>
                    <a:pt x="2724113" y="570453"/>
                  </a:cubicBezTo>
                  <a:lnTo>
                    <a:pt x="2724113" y="208875"/>
                  </a:lnTo>
                  <a:cubicBezTo>
                    <a:pt x="2629830" y="196578"/>
                    <a:pt x="2534310" y="190411"/>
                    <a:pt x="2438684" y="190402"/>
                  </a:cubicBezTo>
                  <a:close/>
                  <a:moveTo>
                    <a:pt x="2438916" y="0"/>
                  </a:moveTo>
                  <a:cubicBezTo>
                    <a:pt x="2572113" y="13"/>
                    <a:pt x="2705137" y="10989"/>
                    <a:pt x="2835176" y="32886"/>
                  </a:cubicBezTo>
                  <a:cubicBezTo>
                    <a:pt x="2881015" y="40588"/>
                    <a:pt x="2914613" y="80288"/>
                    <a:pt x="2914613" y="126797"/>
                  </a:cubicBezTo>
                  <a:lnTo>
                    <a:pt x="2914613" y="494328"/>
                  </a:lnTo>
                  <a:cubicBezTo>
                    <a:pt x="3107085" y="541878"/>
                    <a:pt x="3292562" y="619864"/>
                    <a:pt x="3467844" y="726946"/>
                  </a:cubicBezTo>
                  <a:lnTo>
                    <a:pt x="3687626" y="507201"/>
                  </a:lnTo>
                  <a:cubicBezTo>
                    <a:pt x="3720554" y="474310"/>
                    <a:pt x="3772384" y="469994"/>
                    <a:pt x="3810260" y="497007"/>
                  </a:cubicBezTo>
                  <a:cubicBezTo>
                    <a:pt x="4027624" y="651900"/>
                    <a:pt x="4216375" y="840651"/>
                    <a:pt x="4371268" y="1058014"/>
                  </a:cubicBezTo>
                  <a:cubicBezTo>
                    <a:pt x="4398280" y="1095928"/>
                    <a:pt x="4393964" y="1147758"/>
                    <a:pt x="4361073" y="1180649"/>
                  </a:cubicBezTo>
                  <a:lnTo>
                    <a:pt x="4141217" y="1400505"/>
                  </a:lnTo>
                  <a:cubicBezTo>
                    <a:pt x="4247480" y="1575006"/>
                    <a:pt x="4325578" y="1763311"/>
                    <a:pt x="4374096" y="1961959"/>
                  </a:cubicBezTo>
                  <a:lnTo>
                    <a:pt x="4749738" y="1961959"/>
                  </a:lnTo>
                  <a:cubicBezTo>
                    <a:pt x="4796247" y="1961959"/>
                    <a:pt x="4835947" y="1995520"/>
                    <a:pt x="4843649" y="2041396"/>
                  </a:cubicBezTo>
                  <a:cubicBezTo>
                    <a:pt x="4865601" y="2171584"/>
                    <a:pt x="4876688" y="2305120"/>
                    <a:pt x="4876688" y="2438172"/>
                  </a:cubicBezTo>
                  <a:cubicBezTo>
                    <a:pt x="4876688" y="2571262"/>
                    <a:pt x="4865601" y="2704798"/>
                    <a:pt x="4843649" y="2834985"/>
                  </a:cubicBezTo>
                  <a:cubicBezTo>
                    <a:pt x="4835947" y="2880861"/>
                    <a:pt x="4796247" y="2914422"/>
                    <a:pt x="4749738" y="2914422"/>
                  </a:cubicBezTo>
                  <a:lnTo>
                    <a:pt x="4374021" y="2914422"/>
                  </a:lnTo>
                  <a:cubicBezTo>
                    <a:pt x="4325801" y="3111470"/>
                    <a:pt x="4247741" y="3299031"/>
                    <a:pt x="4141217" y="3473830"/>
                  </a:cubicBezTo>
                  <a:lnTo>
                    <a:pt x="4361036" y="3693649"/>
                  </a:lnTo>
                  <a:cubicBezTo>
                    <a:pt x="4393927" y="3726540"/>
                    <a:pt x="4398280" y="3778369"/>
                    <a:pt x="4371268" y="3816283"/>
                  </a:cubicBezTo>
                  <a:cubicBezTo>
                    <a:pt x="4216375" y="4033647"/>
                    <a:pt x="4027624" y="4222398"/>
                    <a:pt x="3810260" y="4377291"/>
                  </a:cubicBezTo>
                  <a:cubicBezTo>
                    <a:pt x="3772346" y="4404303"/>
                    <a:pt x="3720517" y="4399987"/>
                    <a:pt x="3687626" y="4367096"/>
                  </a:cubicBezTo>
                  <a:lnTo>
                    <a:pt x="3467770" y="4147240"/>
                  </a:lnTo>
                  <a:cubicBezTo>
                    <a:pt x="3293455" y="4253280"/>
                    <a:pt x="3104815" y="4331377"/>
                    <a:pt x="2905088" y="4380081"/>
                  </a:cubicBezTo>
                  <a:lnTo>
                    <a:pt x="2905088" y="4749585"/>
                  </a:lnTo>
                  <a:cubicBezTo>
                    <a:pt x="2905088" y="4796093"/>
                    <a:pt x="2871490" y="4835793"/>
                    <a:pt x="2825651" y="4843495"/>
                  </a:cubicBezTo>
                  <a:cubicBezTo>
                    <a:pt x="2694012" y="4865670"/>
                    <a:pt x="2561444" y="4876795"/>
                    <a:pt x="2428875" y="4876795"/>
                  </a:cubicBezTo>
                  <a:cubicBezTo>
                    <a:pt x="2296269" y="4876795"/>
                    <a:pt x="2163700" y="4865670"/>
                    <a:pt x="2032025" y="4843495"/>
                  </a:cubicBezTo>
                  <a:cubicBezTo>
                    <a:pt x="1986148" y="4835793"/>
                    <a:pt x="1952588" y="4796093"/>
                    <a:pt x="1952588" y="4749585"/>
                  </a:cubicBezTo>
                  <a:lnTo>
                    <a:pt x="1952588" y="4380044"/>
                  </a:lnTo>
                  <a:cubicBezTo>
                    <a:pt x="1756321" y="4331824"/>
                    <a:pt x="1569206" y="4253801"/>
                    <a:pt x="1394445" y="4147240"/>
                  </a:cubicBezTo>
                  <a:lnTo>
                    <a:pt x="1174589" y="4367096"/>
                  </a:lnTo>
                  <a:cubicBezTo>
                    <a:pt x="1141698" y="4399987"/>
                    <a:pt x="1089868" y="4404303"/>
                    <a:pt x="1051991" y="4377291"/>
                  </a:cubicBezTo>
                  <a:cubicBezTo>
                    <a:pt x="834479" y="4222286"/>
                    <a:pt x="645728" y="4033535"/>
                    <a:pt x="490947" y="3816246"/>
                  </a:cubicBezTo>
                  <a:cubicBezTo>
                    <a:pt x="463971" y="3778369"/>
                    <a:pt x="468287" y="3726540"/>
                    <a:pt x="501178" y="3693649"/>
                  </a:cubicBezTo>
                  <a:lnTo>
                    <a:pt x="721035" y="3473793"/>
                  </a:lnTo>
                  <a:cubicBezTo>
                    <a:pt x="614586" y="3299105"/>
                    <a:pt x="536525" y="3111545"/>
                    <a:pt x="488193" y="2914422"/>
                  </a:cubicBezTo>
                  <a:lnTo>
                    <a:pt x="126950" y="2914422"/>
                  </a:lnTo>
                  <a:cubicBezTo>
                    <a:pt x="80441" y="2914422"/>
                    <a:pt x="40741" y="2880861"/>
                    <a:pt x="33040" y="2834985"/>
                  </a:cubicBezTo>
                  <a:cubicBezTo>
                    <a:pt x="11125" y="2704798"/>
                    <a:pt x="0" y="2571262"/>
                    <a:pt x="0" y="2438172"/>
                  </a:cubicBezTo>
                  <a:cubicBezTo>
                    <a:pt x="0" y="2305120"/>
                    <a:pt x="11125" y="2171584"/>
                    <a:pt x="33040" y="2041396"/>
                  </a:cubicBezTo>
                  <a:cubicBezTo>
                    <a:pt x="40741" y="1995520"/>
                    <a:pt x="80441" y="1961959"/>
                    <a:pt x="126950" y="1961959"/>
                  </a:cubicBezTo>
                  <a:lnTo>
                    <a:pt x="488193" y="1961959"/>
                  </a:lnTo>
                  <a:cubicBezTo>
                    <a:pt x="536711" y="1763274"/>
                    <a:pt x="614809" y="1575006"/>
                    <a:pt x="721035" y="1400468"/>
                  </a:cubicBezTo>
                  <a:lnTo>
                    <a:pt x="501178" y="1180649"/>
                  </a:lnTo>
                  <a:cubicBezTo>
                    <a:pt x="468287" y="1147758"/>
                    <a:pt x="463971" y="1095891"/>
                    <a:pt x="490984" y="1058014"/>
                  </a:cubicBezTo>
                  <a:cubicBezTo>
                    <a:pt x="645839" y="840651"/>
                    <a:pt x="834591" y="651900"/>
                    <a:pt x="1051991" y="496969"/>
                  </a:cubicBezTo>
                  <a:cubicBezTo>
                    <a:pt x="1089868" y="469994"/>
                    <a:pt x="1141698" y="474310"/>
                    <a:pt x="1174626" y="507201"/>
                  </a:cubicBezTo>
                  <a:lnTo>
                    <a:pt x="1394557" y="727132"/>
                  </a:lnTo>
                  <a:cubicBezTo>
                    <a:pt x="1567234" y="622729"/>
                    <a:pt x="1760897" y="543218"/>
                    <a:pt x="1962113" y="494179"/>
                  </a:cubicBezTo>
                  <a:lnTo>
                    <a:pt x="1962113" y="126797"/>
                  </a:lnTo>
                  <a:cubicBezTo>
                    <a:pt x="1962113" y="80288"/>
                    <a:pt x="1995711" y="40588"/>
                    <a:pt x="2041624" y="32886"/>
                  </a:cubicBezTo>
                  <a:cubicBezTo>
                    <a:pt x="2172351" y="10934"/>
                    <a:pt x="2305720" y="-14"/>
                    <a:pt x="2438916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2753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5 -0.00116 L 3.33333E-6 -4.8148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54" y="25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76 -0.00116 L 5E-6 -2.22222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2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5 0.00255 L 1.11022E-16 4.07407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24 -0.00116 L 4.79167E-6 -2.22222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64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2" dur="1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5" dur="1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8" dur="1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0" grpId="0"/>
      <p:bldP spid="25" grpId="0"/>
      <p:bldP spid="30" grpId="0"/>
      <p:bldP spid="10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13505" y="725337"/>
            <a:ext cx="85174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All Agile frameworks share main practices/processes with some differences in process and terminology used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959690" y="71647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9924" y="757057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78804" y="95914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5CCA1FD-9703-A40C-B87E-054846B5EB39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F019E8B-8A52-EB9C-7010-1E10C9D5AB82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A5CEF07-EA2D-1D4D-27F6-4E7685D78B3B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EB6807A-84B1-2F53-3D6B-2791F6B71DA0}"/>
              </a:ext>
            </a:extLst>
          </p:cNvPr>
          <p:cNvSpPr/>
          <p:nvPr/>
        </p:nvSpPr>
        <p:spPr>
          <a:xfrm>
            <a:off x="6641425" y="4709701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DF99C7D-040B-B012-30C5-327B3E76C5FE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1BC36B5-8BC4-E3E2-788C-731ACA0B03AB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6DC60D2-8843-85AF-493B-0B2981D40EC2}"/>
              </a:ext>
            </a:extLst>
          </p:cNvPr>
          <p:cNvSpPr/>
          <p:nvPr/>
        </p:nvSpPr>
        <p:spPr>
          <a:xfrm>
            <a:off x="7069071" y="3994596"/>
            <a:ext cx="902855" cy="73764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AUP</a:t>
            </a:r>
            <a:endParaRPr lang="ar-SA" sz="160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3498956-01AB-8DA9-6409-502BAC56080C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7C9C118-A37F-6A07-83C4-DBA92AD44BC7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6578822-0A47-177C-4C34-E5E337CB66CF}"/>
              </a:ext>
            </a:extLst>
          </p:cNvPr>
          <p:cNvSpPr/>
          <p:nvPr/>
        </p:nvSpPr>
        <p:spPr>
          <a:xfrm>
            <a:off x="5766791" y="458599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88FE20-C496-F562-B25E-3DA229781B40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1087E39-3D56-9611-672F-AEB3B2C6F49B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6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The Agile Subway Roadmap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323DE5-9535-57C2-32C6-C9C6E5B9B89E}"/>
              </a:ext>
            </a:extLst>
          </p:cNvPr>
          <p:cNvSpPr txBox="1"/>
          <p:nvPr/>
        </p:nvSpPr>
        <p:spPr>
          <a:xfrm>
            <a:off x="1004453" y="6144365"/>
            <a:ext cx="98791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Retrieved from </a:t>
            </a:r>
            <a:r>
              <a:rPr lang="en-US" dirty="0">
                <a:solidFill>
                  <a:schemeClr val="bg1"/>
                </a:solidFill>
                <a:hlinkClick r:id="rId4"/>
              </a:rPr>
              <a:t>https://www.agilealliance.org/agile101/subway-map-to-agile-practices/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67613F-E08C-C95B-DBAD-77142D16FE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9800" y="1336081"/>
            <a:ext cx="7772400" cy="40278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5B24B7-43B9-ECDB-12D7-D40F99C7EC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9800" y="5552528"/>
            <a:ext cx="7772400" cy="5566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6201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940416"/>
            <a:ext cx="3411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Terminology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58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26">
            <a:extLst>
              <a:ext uri="{FF2B5EF4-FFF2-40B4-BE49-F238E27FC236}">
                <a16:creationId xmlns:a16="http://schemas.microsoft.com/office/drawing/2014/main" id="{E8F2206B-39CF-4852-A23B-8BCB97E2F061}"/>
              </a:ext>
            </a:extLst>
          </p:cNvPr>
          <p:cNvSpPr/>
          <p:nvPr/>
        </p:nvSpPr>
        <p:spPr bwMode="gray">
          <a:xfrm>
            <a:off x="4756308" y="2466691"/>
            <a:ext cx="2862492" cy="3702830"/>
          </a:xfrm>
          <a:prstGeom prst="rect">
            <a:avLst/>
          </a:prstGeom>
          <a:solidFill>
            <a:schemeClr val="bg1"/>
          </a:solidFill>
          <a:ln w="12700">
            <a:solidFill>
              <a:srgbClr val="545E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endParaRPr lang="en-US" sz="1200" b="1" kern="0" spc="40" dirty="0">
              <a:solidFill>
                <a:srgbClr val="FFFFFF"/>
              </a:solidFill>
              <a:latin typeface="Century Gothic" panose="020B0502020202020204" pitchFamily="34" charset="0"/>
              <a:cs typeface="Calibri"/>
              <a:sym typeface="Century Gothic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Main Roles in an Agile Team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D654805-EED7-C7DF-325F-840F8495F37B}"/>
              </a:ext>
            </a:extLst>
          </p:cNvPr>
          <p:cNvGrpSpPr/>
          <p:nvPr/>
        </p:nvGrpSpPr>
        <p:grpSpPr>
          <a:xfrm>
            <a:off x="1709770" y="2048979"/>
            <a:ext cx="2880000" cy="4120542"/>
            <a:chOff x="1703420" y="2048979"/>
            <a:chExt cx="2880000" cy="4120542"/>
          </a:xfrm>
        </p:grpSpPr>
        <p:sp>
          <p:nvSpPr>
            <p:cNvPr id="7" name="Rechteck 26">
              <a:extLst>
                <a:ext uri="{FF2B5EF4-FFF2-40B4-BE49-F238E27FC236}">
                  <a16:creationId xmlns:a16="http://schemas.microsoft.com/office/drawing/2014/main" id="{DC199294-2F47-AE0B-8389-908AA500E07B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0" name="Rechteck 26">
              <a:extLst>
                <a:ext uri="{FF2B5EF4-FFF2-40B4-BE49-F238E27FC236}">
                  <a16:creationId xmlns:a16="http://schemas.microsoft.com/office/drawing/2014/main" id="{21F28435-62C6-66EC-D1C0-BC68148E4EC3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000" b="1" kern="0" spc="40" dirty="0">
                  <a:solidFill>
                    <a:srgbClr val="FFFFFF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Product Owner</a:t>
              </a:r>
            </a:p>
          </p:txBody>
        </p:sp>
      </p:grpSp>
      <p:sp>
        <p:nvSpPr>
          <p:cNvPr id="12" name="Rechteck 26">
            <a:extLst>
              <a:ext uri="{FF2B5EF4-FFF2-40B4-BE49-F238E27FC236}">
                <a16:creationId xmlns:a16="http://schemas.microsoft.com/office/drawing/2014/main" id="{1640359D-DE61-0AB3-46FC-92027FB76C1E}"/>
              </a:ext>
            </a:extLst>
          </p:cNvPr>
          <p:cNvSpPr/>
          <p:nvPr/>
        </p:nvSpPr>
        <p:spPr bwMode="gray">
          <a:xfrm>
            <a:off x="4744699" y="2048979"/>
            <a:ext cx="2880000" cy="6940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hangingPunct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defRPr/>
            </a:pPr>
            <a:r>
              <a:rPr lang="en-US" sz="2000" b="1" kern="0" spc="4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  <a:sym typeface="Century Gothic"/>
              </a:rPr>
              <a:t>Agile Coach/ Scrum Master/ Project Manager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C466E88-074C-FE9F-BC79-2AF4D47C552B}"/>
              </a:ext>
            </a:extLst>
          </p:cNvPr>
          <p:cNvGrpSpPr/>
          <p:nvPr/>
        </p:nvGrpSpPr>
        <p:grpSpPr>
          <a:xfrm>
            <a:off x="7784796" y="2048979"/>
            <a:ext cx="2880000" cy="4120542"/>
            <a:chOff x="7778446" y="2048979"/>
            <a:chExt cx="2880000" cy="4120542"/>
          </a:xfrm>
        </p:grpSpPr>
        <p:sp>
          <p:nvSpPr>
            <p:cNvPr id="14" name="Rechteck 26">
              <a:extLst>
                <a:ext uri="{FF2B5EF4-FFF2-40B4-BE49-F238E27FC236}">
                  <a16:creationId xmlns:a16="http://schemas.microsoft.com/office/drawing/2014/main" id="{E37B6F89-5EE6-F630-E8D1-05E946D4EBAB}"/>
                </a:ext>
              </a:extLst>
            </p:cNvPr>
            <p:cNvSpPr/>
            <p:nvPr/>
          </p:nvSpPr>
          <p:spPr bwMode="gray">
            <a:xfrm>
              <a:off x="7778988" y="2466691"/>
              <a:ext cx="2862491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383D4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5" name="Rechteck 26">
              <a:extLst>
                <a:ext uri="{FF2B5EF4-FFF2-40B4-BE49-F238E27FC236}">
                  <a16:creationId xmlns:a16="http://schemas.microsoft.com/office/drawing/2014/main" id="{EBAD0B75-8DF8-FCD1-CD65-DFF136C22638}"/>
                </a:ext>
              </a:extLst>
            </p:cNvPr>
            <p:cNvSpPr/>
            <p:nvPr/>
          </p:nvSpPr>
          <p:spPr bwMode="gray">
            <a:xfrm>
              <a:off x="7778446" y="2048979"/>
              <a:ext cx="2880000" cy="6940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000" b="1" kern="0" spc="40" dirty="0">
                  <a:solidFill>
                    <a:srgbClr val="FFFFFF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Team</a:t>
              </a:r>
            </a:p>
          </p:txBody>
        </p:sp>
      </p:grpSp>
      <p:sp>
        <p:nvSpPr>
          <p:cNvPr id="16" name="Rechteck 78">
            <a:extLst>
              <a:ext uri="{FF2B5EF4-FFF2-40B4-BE49-F238E27FC236}">
                <a16:creationId xmlns:a16="http://schemas.microsoft.com/office/drawing/2014/main" id="{257019D5-7420-4B6E-CD86-098122ADE3DD}"/>
              </a:ext>
            </a:extLst>
          </p:cNvPr>
          <p:cNvSpPr/>
          <p:nvPr/>
        </p:nvSpPr>
        <p:spPr bwMode="gray">
          <a:xfrm>
            <a:off x="1804995" y="4372216"/>
            <a:ext cx="2676488" cy="1680351"/>
          </a:xfrm>
          <a:prstGeom prst="rect">
            <a:avLst/>
          </a:prstGeom>
          <a:solidFill>
            <a:schemeClr val="accent1"/>
          </a:solidFill>
        </p:spPr>
        <p:txBody>
          <a:bodyPr wrap="square" anchor="ctr">
            <a:noAutofit/>
          </a:bodyPr>
          <a:lstStyle/>
          <a:p>
            <a:pPr algn="ctr" hangingPunct="0">
              <a:lnSpc>
                <a:spcPts val="1219"/>
              </a:lnSpc>
              <a:spcAft>
                <a:spcPts val="999"/>
              </a:spcAft>
              <a:defRPr/>
            </a:pPr>
            <a:r>
              <a:rPr lang="en-US" sz="1600" dirty="0">
                <a:solidFill>
                  <a:srgbClr val="E3E3E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Responsible for the Product Backlog, Prioritization, and for maximizing the value delivered to customers, usually comes from the business side</a:t>
            </a:r>
            <a:endParaRPr lang="en-US" sz="1600" kern="0" dirty="0">
              <a:solidFill>
                <a:srgbClr val="000000">
                  <a:lumMod val="85000"/>
                  <a:lumOff val="15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  <p:sp>
        <p:nvSpPr>
          <p:cNvPr id="17" name="Rechteck 78">
            <a:extLst>
              <a:ext uri="{FF2B5EF4-FFF2-40B4-BE49-F238E27FC236}">
                <a16:creationId xmlns:a16="http://schemas.microsoft.com/office/drawing/2014/main" id="{2EF47CF1-33EF-9F90-D071-E604E0403ECE}"/>
              </a:ext>
            </a:extLst>
          </p:cNvPr>
          <p:cNvSpPr/>
          <p:nvPr/>
        </p:nvSpPr>
        <p:spPr bwMode="gray">
          <a:xfrm>
            <a:off x="4939579" y="3101362"/>
            <a:ext cx="2312842" cy="1457457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endParaRPr lang="ar-SA" sz="1100" dirty="0">
              <a:solidFill>
                <a:schemeClr val="tx1"/>
              </a:solidFill>
            </a:endParaRPr>
          </a:p>
        </p:txBody>
      </p:sp>
      <p:pic>
        <p:nvPicPr>
          <p:cNvPr id="18" name="Graphic 17" descr="Group with solid fill">
            <a:extLst>
              <a:ext uri="{FF2B5EF4-FFF2-40B4-BE49-F238E27FC236}">
                <a16:creationId xmlns:a16="http://schemas.microsoft.com/office/drawing/2014/main" id="{1481F17F-1409-2E85-CD14-33C8AA156C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67596" y="2946713"/>
            <a:ext cx="914400" cy="914400"/>
          </a:xfrm>
          <a:prstGeom prst="rect">
            <a:avLst/>
          </a:prstGeom>
        </p:spPr>
      </p:pic>
      <p:pic>
        <p:nvPicPr>
          <p:cNvPr id="19" name="Graphic 18" descr="Office worker male with solid fill">
            <a:extLst>
              <a:ext uri="{FF2B5EF4-FFF2-40B4-BE49-F238E27FC236}">
                <a16:creationId xmlns:a16="http://schemas.microsoft.com/office/drawing/2014/main" id="{EC118B98-C517-F08C-F813-CA8A5D74BB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692570" y="2946713"/>
            <a:ext cx="914400" cy="914400"/>
          </a:xfrm>
          <a:prstGeom prst="rect">
            <a:avLst/>
          </a:prstGeom>
        </p:spPr>
      </p:pic>
      <p:pic>
        <p:nvPicPr>
          <p:cNvPr id="20" name="Graphic 19" descr="Teacher with solid fill">
            <a:extLst>
              <a:ext uri="{FF2B5EF4-FFF2-40B4-BE49-F238E27FC236}">
                <a16:creationId xmlns:a16="http://schemas.microsoft.com/office/drawing/2014/main" id="{AF6BAA77-4EB1-89E3-F3E6-E9E69F3C52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638800" y="2971800"/>
            <a:ext cx="914400" cy="914400"/>
          </a:xfrm>
          <a:prstGeom prst="rect">
            <a:avLst/>
          </a:prstGeom>
        </p:spPr>
      </p:pic>
      <p:sp>
        <p:nvSpPr>
          <p:cNvPr id="21" name="Rechteck 78">
            <a:extLst>
              <a:ext uri="{FF2B5EF4-FFF2-40B4-BE49-F238E27FC236}">
                <a16:creationId xmlns:a16="http://schemas.microsoft.com/office/drawing/2014/main" id="{8C9FE6AC-7EE1-E5BE-5455-DD56B48DA3C6}"/>
              </a:ext>
            </a:extLst>
          </p:cNvPr>
          <p:cNvSpPr/>
          <p:nvPr/>
        </p:nvSpPr>
        <p:spPr bwMode="gray">
          <a:xfrm>
            <a:off x="4846455" y="4372216"/>
            <a:ext cx="2676488" cy="1680351"/>
          </a:xfrm>
          <a:prstGeom prst="rect">
            <a:avLst/>
          </a:prstGeom>
          <a:solidFill>
            <a:schemeClr val="accent1"/>
          </a:solidFill>
        </p:spPr>
        <p:txBody>
          <a:bodyPr wrap="square" anchor="ctr">
            <a:noAutofit/>
          </a:bodyPr>
          <a:lstStyle/>
          <a:p>
            <a:pPr algn="ctr" hangingPunct="0">
              <a:lnSpc>
                <a:spcPts val="1219"/>
              </a:lnSpc>
              <a:spcAft>
                <a:spcPts val="999"/>
              </a:spcAft>
              <a:defRPr/>
            </a:pPr>
            <a:r>
              <a:rPr lang="en-US" sz="1600" dirty="0">
                <a:solidFill>
                  <a:srgbClr val="E3E3E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Responsible for helping the team follow the Agile (Scrum, Kanban, Lean, XP,…) framework, removes roadblocks, facilitates communication, and helps the team to continuously improve.</a:t>
            </a:r>
            <a:endParaRPr lang="ar-SA" sz="1600" dirty="0">
              <a:solidFill>
                <a:srgbClr val="E3E3E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chteck 78">
            <a:extLst>
              <a:ext uri="{FF2B5EF4-FFF2-40B4-BE49-F238E27FC236}">
                <a16:creationId xmlns:a16="http://schemas.microsoft.com/office/drawing/2014/main" id="{A0346E51-BF8A-7711-B0E5-33AF4964286B}"/>
              </a:ext>
            </a:extLst>
          </p:cNvPr>
          <p:cNvSpPr/>
          <p:nvPr/>
        </p:nvSpPr>
        <p:spPr bwMode="gray">
          <a:xfrm>
            <a:off x="7874827" y="4372215"/>
            <a:ext cx="2676488" cy="1680351"/>
          </a:xfrm>
          <a:prstGeom prst="rect">
            <a:avLst/>
          </a:prstGeom>
          <a:solidFill>
            <a:schemeClr val="accent1"/>
          </a:solidFill>
        </p:spPr>
        <p:txBody>
          <a:bodyPr wrap="square" anchor="ctr">
            <a:noAutofit/>
          </a:bodyPr>
          <a:lstStyle/>
          <a:p>
            <a:pPr algn="ctr" hangingPunct="0">
              <a:lnSpc>
                <a:spcPts val="1219"/>
              </a:lnSpc>
              <a:spcAft>
                <a:spcPts val="999"/>
              </a:spcAft>
              <a:defRPr/>
            </a:pPr>
            <a:r>
              <a:rPr lang="en-US" sz="1600" dirty="0">
                <a:solidFill>
                  <a:srgbClr val="E3E3E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Responsible for developing the product. The Team is a cross-functional team that includes specialists</a:t>
            </a:r>
            <a:endParaRPr lang="en-US" sz="1600" dirty="0">
              <a:solidFill>
                <a:srgbClr val="E3E3E3"/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92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Agile Teams are usually between 5-9 people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C3BE4FE-9A31-A860-007D-92E7D41AB35E}"/>
              </a:ext>
            </a:extLst>
          </p:cNvPr>
          <p:cNvSpPr/>
          <p:nvPr/>
        </p:nvSpPr>
        <p:spPr>
          <a:xfrm>
            <a:off x="1406979" y="1825625"/>
            <a:ext cx="2383972" cy="803275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Easier Communication 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E160157-5587-BC5C-743D-10E871253B16}"/>
              </a:ext>
            </a:extLst>
          </p:cNvPr>
          <p:cNvSpPr/>
          <p:nvPr/>
        </p:nvSpPr>
        <p:spPr>
          <a:xfrm>
            <a:off x="4904014" y="1825625"/>
            <a:ext cx="2383972" cy="803275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Faster Decision-Making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60FDB2F-15D9-EB79-FADF-FCE7D8F71E1B}"/>
              </a:ext>
            </a:extLst>
          </p:cNvPr>
          <p:cNvSpPr/>
          <p:nvPr/>
        </p:nvSpPr>
        <p:spPr>
          <a:xfrm>
            <a:off x="8401049" y="1825625"/>
            <a:ext cx="2383972" cy="803275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Higher Accountability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EEFFD682-D630-6449-6ADA-85714325D6C4}"/>
              </a:ext>
            </a:extLst>
          </p:cNvPr>
          <p:cNvSpPr txBox="1">
            <a:spLocks/>
          </p:cNvSpPr>
          <p:nvPr/>
        </p:nvSpPr>
        <p:spPr>
          <a:xfrm>
            <a:off x="838200" y="5610225"/>
            <a:ext cx="10515600" cy="803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anose="020B0604020202020204" pitchFamily="34" charset="0"/>
              <a:buNone/>
            </a:pPr>
            <a:r>
              <a:rPr lang="en-US" i="1">
                <a:solidFill>
                  <a:srgbClr val="00B0F0"/>
                </a:solidFill>
              </a:rPr>
              <a:t>An Agile Team should be small enough to be fed by two large pizzas </a:t>
            </a:r>
            <a:r>
              <a:rPr lang="en-US" i="1">
                <a:solidFill>
                  <a:srgbClr val="00B0F0"/>
                </a:solidFill>
                <a:sym typeface="Wingdings" pitchFamily="2" charset="2"/>
              </a:rPr>
              <a:t></a:t>
            </a:r>
            <a:endParaRPr lang="ar-SA" i="1" dirty="0">
              <a:solidFill>
                <a:srgbClr val="00B0F0"/>
              </a:solidFill>
            </a:endParaRPr>
          </a:p>
        </p:txBody>
      </p:sp>
      <p:pic>
        <p:nvPicPr>
          <p:cNvPr id="24" name="Graphic 23" descr="Whole pizza with solid fill">
            <a:extLst>
              <a:ext uri="{FF2B5EF4-FFF2-40B4-BE49-F238E27FC236}">
                <a16:creationId xmlns:a16="http://schemas.microsoft.com/office/drawing/2014/main" id="{703809EE-B1B8-C546-56A8-2A1749ADA0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41765" y="2847976"/>
            <a:ext cx="2762249" cy="2762249"/>
          </a:xfrm>
          <a:prstGeom prst="rect">
            <a:avLst/>
          </a:prstGeom>
        </p:spPr>
      </p:pic>
      <p:pic>
        <p:nvPicPr>
          <p:cNvPr id="25" name="Graphic 24" descr="Whole pizza with solid fill">
            <a:extLst>
              <a:ext uri="{FF2B5EF4-FFF2-40B4-BE49-F238E27FC236}">
                <a16:creationId xmlns:a16="http://schemas.microsoft.com/office/drawing/2014/main" id="{B6E1AC53-BF0A-8AA4-66FA-9AF16B40E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87986" y="2847976"/>
            <a:ext cx="2762249" cy="27622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9766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809831" y="886179"/>
            <a:ext cx="5118781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Colocation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“Team Room”</a:t>
            </a:r>
            <a:endParaRPr lang="en-US" sz="3200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3200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Ideally the whole team, including the product owner or domain expert, has the use of a dedicated space for the duration of the project, set apart from other groups’ activities.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Calibri" panose="020F0502020204030204" pitchFamily="34" charset="0"/>
              <a:ea typeface="Times New Roman"/>
              <a:cs typeface="Calibri" panose="020F050202020403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This space is furnished with the various amenities that the team may need: workstations, whiteboards and flipcharts, wall space to display task boards, project plans or other charts, and so on.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876521-112D-E365-CFC7-F45E6409CD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629400" cy="34868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DA2C67-B1D8-076A-7D3D-66EBAFD06C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416"/>
          <a:stretch/>
        </p:blipFill>
        <p:spPr>
          <a:xfrm>
            <a:off x="0" y="3486891"/>
            <a:ext cx="6629400" cy="3364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672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809831" y="886179"/>
            <a:ext cx="511878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“Scrum” Framework</a:t>
            </a:r>
            <a:r>
              <a:rPr lang="en-US" sz="32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3200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Name inspired by the Rugby Scrum where the team works closely together to move the ball forward (achieve a common goal or move the project forward)</a:t>
            </a:r>
          </a:p>
        </p:txBody>
      </p:sp>
      <p:pic>
        <p:nvPicPr>
          <p:cNvPr id="5" name="Picture Placeholder 2">
            <a:extLst>
              <a:ext uri="{FF2B5EF4-FFF2-40B4-BE49-F238E27FC236}">
                <a16:creationId xmlns:a16="http://schemas.microsoft.com/office/drawing/2014/main" id="{4ABC70A4-C136-0F83-D360-94CCAF140D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228" r="10228"/>
          <a:stretch>
            <a:fillRect/>
          </a:stretch>
        </p:blipFill>
        <p:spPr>
          <a:xfrm>
            <a:off x="0" y="1"/>
            <a:ext cx="6826172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796003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ounded Rectangle 120">
            <a:extLst>
              <a:ext uri="{FF2B5EF4-FFF2-40B4-BE49-F238E27FC236}">
                <a16:creationId xmlns:a16="http://schemas.microsoft.com/office/drawing/2014/main" id="{A6D5D614-C7E3-A249-E0A9-D276522129FF}"/>
              </a:ext>
            </a:extLst>
          </p:cNvPr>
          <p:cNvSpPr/>
          <p:nvPr/>
        </p:nvSpPr>
        <p:spPr>
          <a:xfrm>
            <a:off x="628651" y="2561794"/>
            <a:ext cx="2033084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Kanban Board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E25574B-6DD2-EBE3-3491-CAAB89E841D5}"/>
              </a:ext>
            </a:extLst>
          </p:cNvPr>
          <p:cNvGrpSpPr/>
          <p:nvPr/>
        </p:nvGrpSpPr>
        <p:grpSpPr>
          <a:xfrm>
            <a:off x="630215" y="1978930"/>
            <a:ext cx="2031520" cy="542451"/>
            <a:chOff x="630215" y="1151617"/>
            <a:chExt cx="2031520" cy="542451"/>
          </a:xfrm>
        </p:grpSpPr>
        <p:sp>
          <p:nvSpPr>
            <p:cNvPr id="6" name="Rounded Rectangle 12">
              <a:extLst>
                <a:ext uri="{FF2B5EF4-FFF2-40B4-BE49-F238E27FC236}">
                  <a16:creationId xmlns:a16="http://schemas.microsoft.com/office/drawing/2014/main" id="{CCC8DF2C-BE05-32AC-6A3D-9EC65F50328F}"/>
                </a:ext>
              </a:extLst>
            </p:cNvPr>
            <p:cNvSpPr/>
            <p:nvPr/>
          </p:nvSpPr>
          <p:spPr>
            <a:xfrm>
              <a:off x="630215" y="1151617"/>
              <a:ext cx="2031520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BACKLOG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5DA9A0A5-9CC3-546F-EF2D-F247C6EB5347}"/>
                </a:ext>
              </a:extLst>
            </p:cNvPr>
            <p:cNvSpPr/>
            <p:nvPr/>
          </p:nvSpPr>
          <p:spPr>
            <a:xfrm>
              <a:off x="2211156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080DBE7B-6F4C-14B8-4BFD-19B62A3FED41}"/>
              </a:ext>
            </a:extLst>
          </p:cNvPr>
          <p:cNvGrpSpPr/>
          <p:nvPr/>
        </p:nvGrpSpPr>
        <p:grpSpPr>
          <a:xfrm>
            <a:off x="2855671" y="1978930"/>
            <a:ext cx="2031522" cy="542451"/>
            <a:chOff x="2855671" y="1151617"/>
            <a:chExt cx="2031522" cy="542451"/>
          </a:xfrm>
        </p:grpSpPr>
        <p:sp>
          <p:nvSpPr>
            <p:cNvPr id="11" name="Rounded Rectangle 12">
              <a:extLst>
                <a:ext uri="{FF2B5EF4-FFF2-40B4-BE49-F238E27FC236}">
                  <a16:creationId xmlns:a16="http://schemas.microsoft.com/office/drawing/2014/main" id="{567B7C85-F1F4-7AAA-E914-A572C424E330}"/>
                </a:ext>
              </a:extLst>
            </p:cNvPr>
            <p:cNvSpPr/>
            <p:nvPr/>
          </p:nvSpPr>
          <p:spPr>
            <a:xfrm>
              <a:off x="2855671" y="1151617"/>
              <a:ext cx="2031522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ANALYSIS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49B2AD2-9BF0-3AB0-AFF3-BA6214ACEC19}"/>
                </a:ext>
              </a:extLst>
            </p:cNvPr>
            <p:cNvSpPr/>
            <p:nvPr/>
          </p:nvSpPr>
          <p:spPr>
            <a:xfrm>
              <a:off x="4436614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844D70F-AC3F-E461-D0DC-9A673830285B}"/>
              </a:ext>
            </a:extLst>
          </p:cNvPr>
          <p:cNvGrpSpPr/>
          <p:nvPr/>
        </p:nvGrpSpPr>
        <p:grpSpPr>
          <a:xfrm>
            <a:off x="5081074" y="1978930"/>
            <a:ext cx="2031522" cy="542451"/>
            <a:chOff x="5081074" y="1151617"/>
            <a:chExt cx="2031522" cy="542451"/>
          </a:xfrm>
        </p:grpSpPr>
        <p:sp>
          <p:nvSpPr>
            <p:cNvPr id="14" name="Rounded Rectangle 12">
              <a:extLst>
                <a:ext uri="{FF2B5EF4-FFF2-40B4-BE49-F238E27FC236}">
                  <a16:creationId xmlns:a16="http://schemas.microsoft.com/office/drawing/2014/main" id="{5CA33480-3621-9B91-81CB-115686CDA6D9}"/>
                </a:ext>
              </a:extLst>
            </p:cNvPr>
            <p:cNvSpPr/>
            <p:nvPr/>
          </p:nvSpPr>
          <p:spPr>
            <a:xfrm>
              <a:off x="5081074" y="1151617"/>
              <a:ext cx="2031522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DEVELOPMENT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7E057A6-BC82-4FA7-229C-0BD73F2B6C1E}"/>
                </a:ext>
              </a:extLst>
            </p:cNvPr>
            <p:cNvSpPr/>
            <p:nvPr/>
          </p:nvSpPr>
          <p:spPr>
            <a:xfrm>
              <a:off x="6662017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DFCA16C-8CDA-DAD8-3180-8A295A167EA5}"/>
              </a:ext>
            </a:extLst>
          </p:cNvPr>
          <p:cNvGrpSpPr/>
          <p:nvPr/>
        </p:nvGrpSpPr>
        <p:grpSpPr>
          <a:xfrm>
            <a:off x="7306426" y="1978930"/>
            <a:ext cx="2031520" cy="542451"/>
            <a:chOff x="7306426" y="1151617"/>
            <a:chExt cx="2031520" cy="542451"/>
          </a:xfrm>
        </p:grpSpPr>
        <p:sp>
          <p:nvSpPr>
            <p:cNvPr id="17" name="Rounded Rectangle 12">
              <a:extLst>
                <a:ext uri="{FF2B5EF4-FFF2-40B4-BE49-F238E27FC236}">
                  <a16:creationId xmlns:a16="http://schemas.microsoft.com/office/drawing/2014/main" id="{A74463A7-48B0-5B57-50ED-09528CE250C5}"/>
                </a:ext>
              </a:extLst>
            </p:cNvPr>
            <p:cNvSpPr/>
            <p:nvPr/>
          </p:nvSpPr>
          <p:spPr>
            <a:xfrm>
              <a:off x="7306426" y="1151617"/>
              <a:ext cx="2031520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TESTING &amp; QA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976D0179-C373-A69F-CC0D-C139ADF4F9CB}"/>
                </a:ext>
              </a:extLst>
            </p:cNvPr>
            <p:cNvSpPr/>
            <p:nvPr/>
          </p:nvSpPr>
          <p:spPr>
            <a:xfrm>
              <a:off x="8887367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B7B7E65-978D-B8F5-5E9A-8BC4759F63D2}"/>
              </a:ext>
            </a:extLst>
          </p:cNvPr>
          <p:cNvGrpSpPr/>
          <p:nvPr/>
        </p:nvGrpSpPr>
        <p:grpSpPr>
          <a:xfrm>
            <a:off x="9531830" y="1978930"/>
            <a:ext cx="2031520" cy="542451"/>
            <a:chOff x="9531830" y="1151617"/>
            <a:chExt cx="2031520" cy="542451"/>
          </a:xfrm>
        </p:grpSpPr>
        <p:sp>
          <p:nvSpPr>
            <p:cNvPr id="20" name="Rounded Rectangle 12">
              <a:extLst>
                <a:ext uri="{FF2B5EF4-FFF2-40B4-BE49-F238E27FC236}">
                  <a16:creationId xmlns:a16="http://schemas.microsoft.com/office/drawing/2014/main" id="{6A5ED2FC-E59F-02F8-2EFA-9BE0BAC59219}"/>
                </a:ext>
              </a:extLst>
            </p:cNvPr>
            <p:cNvSpPr/>
            <p:nvPr/>
          </p:nvSpPr>
          <p:spPr>
            <a:xfrm>
              <a:off x="9531830" y="1151617"/>
              <a:ext cx="2031520" cy="5424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74320" tIns="0" bIns="27432"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DEPLOYMENT</a:t>
              </a:r>
              <a:endPara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D65CB893-B131-01A1-ABCC-149961F301BB}"/>
                </a:ext>
              </a:extLst>
            </p:cNvPr>
            <p:cNvSpPr/>
            <p:nvPr/>
          </p:nvSpPr>
          <p:spPr>
            <a:xfrm>
              <a:off x="11112771" y="1299017"/>
              <a:ext cx="247650" cy="247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0644D7"/>
                  </a:solidFill>
                  <a:effectLst/>
                  <a:uLnTx/>
                  <a:uFillTx/>
                  <a:latin typeface="Century Gothic"/>
                  <a:ea typeface="+mn-ea"/>
                  <a:cs typeface="+mn-cs"/>
                </a:rPr>
                <a:t>2</a:t>
              </a:r>
            </a:p>
          </p:txBody>
        </p:sp>
      </p:grpSp>
      <p:sp>
        <p:nvSpPr>
          <p:cNvPr id="22" name="Gefaltete Ecke 19">
            <a:extLst>
              <a:ext uri="{FF2B5EF4-FFF2-40B4-BE49-F238E27FC236}">
                <a16:creationId xmlns:a16="http://schemas.microsoft.com/office/drawing/2014/main" id="{FCB7D51C-3196-A0B9-9B61-AFBEA3F9B595}"/>
              </a:ext>
            </a:extLst>
          </p:cNvPr>
          <p:cNvSpPr/>
          <p:nvPr/>
        </p:nvSpPr>
        <p:spPr bwMode="gray">
          <a:xfrm>
            <a:off x="1065312" y="3150661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26" name="Rounded Rectangle 120">
            <a:extLst>
              <a:ext uri="{FF2B5EF4-FFF2-40B4-BE49-F238E27FC236}">
                <a16:creationId xmlns:a16="http://schemas.microsoft.com/office/drawing/2014/main" id="{C9387D43-E0F6-2184-FA72-B94DD43580E8}"/>
              </a:ext>
            </a:extLst>
          </p:cNvPr>
          <p:cNvSpPr/>
          <p:nvPr/>
        </p:nvSpPr>
        <p:spPr>
          <a:xfrm>
            <a:off x="7304862" y="2561794"/>
            <a:ext cx="2033084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7" name="Gefaltete Ecke 19">
            <a:extLst>
              <a:ext uri="{FF2B5EF4-FFF2-40B4-BE49-F238E27FC236}">
                <a16:creationId xmlns:a16="http://schemas.microsoft.com/office/drawing/2014/main" id="{C79549D4-B402-0851-6B64-E9565B9AE454}"/>
              </a:ext>
            </a:extLst>
          </p:cNvPr>
          <p:cNvSpPr/>
          <p:nvPr/>
        </p:nvSpPr>
        <p:spPr bwMode="gray">
          <a:xfrm>
            <a:off x="7741523" y="3150661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28" name="Gefaltete Ecke 19">
            <a:extLst>
              <a:ext uri="{FF2B5EF4-FFF2-40B4-BE49-F238E27FC236}">
                <a16:creationId xmlns:a16="http://schemas.microsoft.com/office/drawing/2014/main" id="{80C62BC8-C60D-DEAA-BA4D-E167D7D4813B}"/>
              </a:ext>
            </a:extLst>
          </p:cNvPr>
          <p:cNvSpPr/>
          <p:nvPr/>
        </p:nvSpPr>
        <p:spPr bwMode="gray">
          <a:xfrm>
            <a:off x="7741523" y="3961277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29" name="Gefaltete Ecke 19">
            <a:extLst>
              <a:ext uri="{FF2B5EF4-FFF2-40B4-BE49-F238E27FC236}">
                <a16:creationId xmlns:a16="http://schemas.microsoft.com/office/drawing/2014/main" id="{ECF54670-E01A-E891-44E0-86B9C457F966}"/>
              </a:ext>
            </a:extLst>
          </p:cNvPr>
          <p:cNvSpPr/>
          <p:nvPr/>
        </p:nvSpPr>
        <p:spPr bwMode="gray">
          <a:xfrm>
            <a:off x="7741523" y="4771894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0" name="Rounded Rectangle 120">
            <a:extLst>
              <a:ext uri="{FF2B5EF4-FFF2-40B4-BE49-F238E27FC236}">
                <a16:creationId xmlns:a16="http://schemas.microsoft.com/office/drawing/2014/main" id="{1E18C18C-935E-CAE9-E273-CECB30A910C2}"/>
              </a:ext>
            </a:extLst>
          </p:cNvPr>
          <p:cNvSpPr/>
          <p:nvPr/>
        </p:nvSpPr>
        <p:spPr>
          <a:xfrm>
            <a:off x="9530266" y="2561794"/>
            <a:ext cx="2033084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1" name="Gefaltete Ecke 19">
            <a:extLst>
              <a:ext uri="{FF2B5EF4-FFF2-40B4-BE49-F238E27FC236}">
                <a16:creationId xmlns:a16="http://schemas.microsoft.com/office/drawing/2014/main" id="{9360A142-FB64-2C74-8957-DE3A7DB866AF}"/>
              </a:ext>
            </a:extLst>
          </p:cNvPr>
          <p:cNvSpPr/>
          <p:nvPr/>
        </p:nvSpPr>
        <p:spPr bwMode="gray">
          <a:xfrm>
            <a:off x="9966927" y="3150661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2" name="Gefaltete Ecke 19">
            <a:extLst>
              <a:ext uri="{FF2B5EF4-FFF2-40B4-BE49-F238E27FC236}">
                <a16:creationId xmlns:a16="http://schemas.microsoft.com/office/drawing/2014/main" id="{7E55FE4D-5104-3CFA-6694-F57A363110ED}"/>
              </a:ext>
            </a:extLst>
          </p:cNvPr>
          <p:cNvSpPr/>
          <p:nvPr/>
        </p:nvSpPr>
        <p:spPr bwMode="gray">
          <a:xfrm>
            <a:off x="9966927" y="3961277"/>
            <a:ext cx="115976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3" name="Rounded Rectangle 120">
            <a:extLst>
              <a:ext uri="{FF2B5EF4-FFF2-40B4-BE49-F238E27FC236}">
                <a16:creationId xmlns:a16="http://schemas.microsoft.com/office/drawing/2014/main" id="{AFCC0488-7C99-CBAF-E14C-29AEEB54DC0B}"/>
              </a:ext>
            </a:extLst>
          </p:cNvPr>
          <p:cNvSpPr/>
          <p:nvPr/>
        </p:nvSpPr>
        <p:spPr>
          <a:xfrm>
            <a:off x="2855671" y="2561794"/>
            <a:ext cx="989372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4" name="Gefaltete Ecke 19">
            <a:extLst>
              <a:ext uri="{FF2B5EF4-FFF2-40B4-BE49-F238E27FC236}">
                <a16:creationId xmlns:a16="http://schemas.microsoft.com/office/drawing/2014/main" id="{D40E39B9-CAC4-2D87-823D-56A9237521B8}"/>
              </a:ext>
            </a:extLst>
          </p:cNvPr>
          <p:cNvSpPr/>
          <p:nvPr/>
        </p:nvSpPr>
        <p:spPr bwMode="gray">
          <a:xfrm>
            <a:off x="2965380" y="3150661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5" name="Gefaltete Ecke 19">
            <a:extLst>
              <a:ext uri="{FF2B5EF4-FFF2-40B4-BE49-F238E27FC236}">
                <a16:creationId xmlns:a16="http://schemas.microsoft.com/office/drawing/2014/main" id="{9AA31156-735E-C60A-B5A0-EFD9A551E4F9}"/>
              </a:ext>
            </a:extLst>
          </p:cNvPr>
          <p:cNvSpPr/>
          <p:nvPr/>
        </p:nvSpPr>
        <p:spPr bwMode="gray">
          <a:xfrm>
            <a:off x="2965380" y="3961277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6" name="Rounded Rectangle 120">
            <a:extLst>
              <a:ext uri="{FF2B5EF4-FFF2-40B4-BE49-F238E27FC236}">
                <a16:creationId xmlns:a16="http://schemas.microsoft.com/office/drawing/2014/main" id="{C066C1E2-B677-62C3-FF3F-02C494B2D8CF}"/>
              </a:ext>
            </a:extLst>
          </p:cNvPr>
          <p:cNvSpPr/>
          <p:nvPr/>
        </p:nvSpPr>
        <p:spPr>
          <a:xfrm>
            <a:off x="3894278" y="2561794"/>
            <a:ext cx="992915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7" name="Gefaltete Ecke 19">
            <a:extLst>
              <a:ext uri="{FF2B5EF4-FFF2-40B4-BE49-F238E27FC236}">
                <a16:creationId xmlns:a16="http://schemas.microsoft.com/office/drawing/2014/main" id="{AE5AC2B1-DD4D-3813-533C-E86E3C912B2A}"/>
              </a:ext>
            </a:extLst>
          </p:cNvPr>
          <p:cNvSpPr/>
          <p:nvPr/>
        </p:nvSpPr>
        <p:spPr bwMode="gray">
          <a:xfrm>
            <a:off x="4005759" y="3150661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8" name="Gefaltete Ecke 19">
            <a:extLst>
              <a:ext uri="{FF2B5EF4-FFF2-40B4-BE49-F238E27FC236}">
                <a16:creationId xmlns:a16="http://schemas.microsoft.com/office/drawing/2014/main" id="{E367784D-BE8F-AB6B-0121-EFD21F6E31A0}"/>
              </a:ext>
            </a:extLst>
          </p:cNvPr>
          <p:cNvSpPr/>
          <p:nvPr/>
        </p:nvSpPr>
        <p:spPr bwMode="gray">
          <a:xfrm>
            <a:off x="4005759" y="3961277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39" name="Rounded Rectangle 120">
            <a:extLst>
              <a:ext uri="{FF2B5EF4-FFF2-40B4-BE49-F238E27FC236}">
                <a16:creationId xmlns:a16="http://schemas.microsoft.com/office/drawing/2014/main" id="{E69CB1A9-307C-15C8-A54B-BD0191DDDCCE}"/>
              </a:ext>
            </a:extLst>
          </p:cNvPr>
          <p:cNvSpPr/>
          <p:nvPr/>
        </p:nvSpPr>
        <p:spPr>
          <a:xfrm>
            <a:off x="5081074" y="2561794"/>
            <a:ext cx="989372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0" name="Gefaltete Ecke 19">
            <a:extLst>
              <a:ext uri="{FF2B5EF4-FFF2-40B4-BE49-F238E27FC236}">
                <a16:creationId xmlns:a16="http://schemas.microsoft.com/office/drawing/2014/main" id="{FAE895F6-C69E-9BCA-E473-51CF97DADABD}"/>
              </a:ext>
            </a:extLst>
          </p:cNvPr>
          <p:cNvSpPr/>
          <p:nvPr/>
        </p:nvSpPr>
        <p:spPr bwMode="gray">
          <a:xfrm>
            <a:off x="5190783" y="3150661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1" name="Rounded Rectangle 120">
            <a:extLst>
              <a:ext uri="{FF2B5EF4-FFF2-40B4-BE49-F238E27FC236}">
                <a16:creationId xmlns:a16="http://schemas.microsoft.com/office/drawing/2014/main" id="{02665E0D-D8A9-B1B7-1CB0-B87408E8CFDB}"/>
              </a:ext>
            </a:extLst>
          </p:cNvPr>
          <p:cNvSpPr/>
          <p:nvPr/>
        </p:nvSpPr>
        <p:spPr>
          <a:xfrm>
            <a:off x="6119681" y="2561794"/>
            <a:ext cx="992915" cy="38970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2" name="Gefaltete Ecke 19">
            <a:extLst>
              <a:ext uri="{FF2B5EF4-FFF2-40B4-BE49-F238E27FC236}">
                <a16:creationId xmlns:a16="http://schemas.microsoft.com/office/drawing/2014/main" id="{1714093C-47B0-D769-DCDA-3D73D5348F5F}"/>
              </a:ext>
            </a:extLst>
          </p:cNvPr>
          <p:cNvSpPr/>
          <p:nvPr/>
        </p:nvSpPr>
        <p:spPr bwMode="gray">
          <a:xfrm>
            <a:off x="6231162" y="3150661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3" name="Gefaltete Ecke 19">
            <a:extLst>
              <a:ext uri="{FF2B5EF4-FFF2-40B4-BE49-F238E27FC236}">
                <a16:creationId xmlns:a16="http://schemas.microsoft.com/office/drawing/2014/main" id="{BA2D9B78-8A5B-C03C-7F81-49245B71B650}"/>
              </a:ext>
            </a:extLst>
          </p:cNvPr>
          <p:cNvSpPr/>
          <p:nvPr/>
        </p:nvSpPr>
        <p:spPr bwMode="gray">
          <a:xfrm>
            <a:off x="6231162" y="3961277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4" name="Gefaltete Ecke 19">
            <a:extLst>
              <a:ext uri="{FF2B5EF4-FFF2-40B4-BE49-F238E27FC236}">
                <a16:creationId xmlns:a16="http://schemas.microsoft.com/office/drawing/2014/main" id="{F40EEDD0-C452-31CF-EA1B-B7BB3F06F95F}"/>
              </a:ext>
            </a:extLst>
          </p:cNvPr>
          <p:cNvSpPr/>
          <p:nvPr/>
        </p:nvSpPr>
        <p:spPr bwMode="gray">
          <a:xfrm>
            <a:off x="6231162" y="4771894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5" name="Gefaltete Ecke 19">
            <a:extLst>
              <a:ext uri="{FF2B5EF4-FFF2-40B4-BE49-F238E27FC236}">
                <a16:creationId xmlns:a16="http://schemas.microsoft.com/office/drawing/2014/main" id="{6376F9E9-B478-4E51-C47D-929CA0FC80BE}"/>
              </a:ext>
            </a:extLst>
          </p:cNvPr>
          <p:cNvSpPr/>
          <p:nvPr/>
        </p:nvSpPr>
        <p:spPr bwMode="gray">
          <a:xfrm>
            <a:off x="6231162" y="5582510"/>
            <a:ext cx="769952" cy="665261"/>
          </a:xfrm>
          <a:prstGeom prst="foldedCorner">
            <a:avLst>
              <a:gd name="adj" fmla="val 3302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Description Text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6D30F46-4505-107B-3A89-B4ADB25CBCAC}"/>
              </a:ext>
            </a:extLst>
          </p:cNvPr>
          <p:cNvSpPr txBox="1"/>
          <p:nvPr/>
        </p:nvSpPr>
        <p:spPr>
          <a:xfrm>
            <a:off x="3072877" y="2716617"/>
            <a:ext cx="55496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Doing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B4D3350-787D-E8F2-5326-6CE75E6C46C4}"/>
              </a:ext>
            </a:extLst>
          </p:cNvPr>
          <p:cNvSpPr txBox="1"/>
          <p:nvPr/>
        </p:nvSpPr>
        <p:spPr>
          <a:xfrm>
            <a:off x="4132805" y="2716617"/>
            <a:ext cx="5148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Done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F96732A-A869-DF3C-3B70-37BD41B443C0}"/>
              </a:ext>
            </a:extLst>
          </p:cNvPr>
          <p:cNvSpPr txBox="1"/>
          <p:nvPr/>
        </p:nvSpPr>
        <p:spPr>
          <a:xfrm>
            <a:off x="5298280" y="2716617"/>
            <a:ext cx="55496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Doing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6000D8A-83F9-0760-BDF3-AC2C289A2484}"/>
              </a:ext>
            </a:extLst>
          </p:cNvPr>
          <p:cNvSpPr txBox="1"/>
          <p:nvPr/>
        </p:nvSpPr>
        <p:spPr>
          <a:xfrm>
            <a:off x="6358696" y="2716617"/>
            <a:ext cx="5148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Done</a:t>
            </a:r>
          </a:p>
        </p:txBody>
      </p:sp>
      <p:sp>
        <p:nvSpPr>
          <p:cNvPr id="50" name="Text Placeholder 13">
            <a:extLst>
              <a:ext uri="{FF2B5EF4-FFF2-40B4-BE49-F238E27FC236}">
                <a16:creationId xmlns:a16="http://schemas.microsoft.com/office/drawing/2014/main" id="{25A01451-8105-4AE5-788D-3501709A203C}"/>
              </a:ext>
            </a:extLst>
          </p:cNvPr>
          <p:cNvSpPr txBox="1">
            <a:spLocks/>
          </p:cNvSpPr>
          <p:nvPr/>
        </p:nvSpPr>
        <p:spPr>
          <a:xfrm>
            <a:off x="861881" y="1231172"/>
            <a:ext cx="10515600" cy="435133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 visual board that shows the current state of work items.”</a:t>
            </a:r>
            <a:endParaRPr lang="ar-SA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474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95833E-6 0.08565 L 3.95833E-6 2.59259E-6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8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8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2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4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2" presetClass="path" presetSubtype="0" accel="50000" decel="5000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4.16667E-6 -0.01343 L 4.16667E-6 1.48148E-6 " pathEditMode="relative" rAng="0" ptsTypes="AA">
                                      <p:cBhvr>
                                        <p:cTn id="15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1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22" grpId="0" animBg="1"/>
      <p:bldP spid="22" grpId="1" animBg="1"/>
      <p:bldP spid="26" grpId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4" grpId="0" animBg="1"/>
      <p:bldP spid="34" grpId="1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8" grpId="1" animBg="1"/>
      <p:bldP spid="39" grpId="0" animBg="1"/>
      <p:bldP spid="40" grpId="0" animBg="1"/>
      <p:bldP spid="40" grpId="1" animBg="1"/>
      <p:bldP spid="41" grpId="0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/>
      <p:bldP spid="47" grpId="0"/>
      <p:bldP spid="48" grpId="0"/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Vision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4CA4ED29-E4C3-FA73-2F04-82903A1F929D}"/>
              </a:ext>
            </a:extLst>
          </p:cNvPr>
          <p:cNvSpPr txBox="1">
            <a:spLocks/>
          </p:cNvSpPr>
          <p:nvPr/>
        </p:nvSpPr>
        <p:spPr>
          <a:xfrm>
            <a:off x="861881" y="1231172"/>
            <a:ext cx="4216304" cy="435133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Describes the purpose of a Product, the intention with which the Product is being created, what problems it tries to resolve, and what it aims to achieve for customers</a:t>
            </a:r>
          </a:p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first thing to be done in the project (at initiating) and has the same purpose as Business Case in traditional project management.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B801A4-172E-EF6B-CF94-1D95ACCF8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8185" y="2086705"/>
            <a:ext cx="6872515" cy="40471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34042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Features and Value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Graphic 3" descr="Clipboard Checked with solid fill">
            <a:extLst>
              <a:ext uri="{FF2B5EF4-FFF2-40B4-BE49-F238E27FC236}">
                <a16:creationId xmlns:a16="http://schemas.microsoft.com/office/drawing/2014/main" id="{042F28E9-645D-DBC2-3FAA-D3C45248BC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4273" y="4001294"/>
            <a:ext cx="914400" cy="914400"/>
          </a:xfrm>
          <a:prstGeom prst="rect">
            <a:avLst/>
          </a:prstGeom>
        </p:spPr>
      </p:pic>
      <p:pic>
        <p:nvPicPr>
          <p:cNvPr id="6" name="Graphic 5" descr="Flying Money with solid fill">
            <a:extLst>
              <a:ext uri="{FF2B5EF4-FFF2-40B4-BE49-F238E27FC236}">
                <a16:creationId xmlns:a16="http://schemas.microsoft.com/office/drawing/2014/main" id="{191CC15D-2E30-060C-6C5E-9148ACA0D4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083958" y="4001294"/>
            <a:ext cx="914400" cy="914400"/>
          </a:xfrm>
          <a:prstGeom prst="rect">
            <a:avLst/>
          </a:prstGeom>
        </p:spPr>
      </p:pic>
      <p:pic>
        <p:nvPicPr>
          <p:cNvPr id="7" name="Graphic 6" descr="Radioactive with solid fill">
            <a:extLst>
              <a:ext uri="{FF2B5EF4-FFF2-40B4-BE49-F238E27FC236}">
                <a16:creationId xmlns:a16="http://schemas.microsoft.com/office/drawing/2014/main" id="{D5015ED4-ECAD-FC27-45C1-07797B469F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193643" y="4001294"/>
            <a:ext cx="914400" cy="914400"/>
          </a:xfrm>
          <a:prstGeom prst="rect">
            <a:avLst/>
          </a:prstGeom>
        </p:spPr>
      </p:pic>
      <p:pic>
        <p:nvPicPr>
          <p:cNvPr id="9" name="Graphic 8" descr="Rating 3 Star with solid fill">
            <a:extLst>
              <a:ext uri="{FF2B5EF4-FFF2-40B4-BE49-F238E27FC236}">
                <a16:creationId xmlns:a16="http://schemas.microsoft.com/office/drawing/2014/main" id="{DD2DA31C-4EDE-6B80-F031-121D4E87CFA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303327" y="4001294"/>
            <a:ext cx="9144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F311D6-D04D-AB9F-EA75-F176E7682C6D}"/>
              </a:ext>
            </a:extLst>
          </p:cNvPr>
          <p:cNvSpPr txBox="1"/>
          <p:nvPr/>
        </p:nvSpPr>
        <p:spPr>
          <a:xfrm>
            <a:off x="664030" y="5050631"/>
            <a:ext cx="1534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Improved Quality</a:t>
            </a:r>
            <a:endParaRPr lang="ar-SA" sz="1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86DEBB-967D-4E86-0661-3DB201A9D3F1}"/>
              </a:ext>
            </a:extLst>
          </p:cNvPr>
          <p:cNvSpPr txBox="1"/>
          <p:nvPr/>
        </p:nvSpPr>
        <p:spPr>
          <a:xfrm>
            <a:off x="3773715" y="5050631"/>
            <a:ext cx="1534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Increased Revenue</a:t>
            </a:r>
            <a:endParaRPr lang="ar-SA" sz="1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01C8D9-599B-DD45-5937-4CB430BCC562}"/>
              </a:ext>
            </a:extLst>
          </p:cNvPr>
          <p:cNvSpPr txBox="1"/>
          <p:nvPr/>
        </p:nvSpPr>
        <p:spPr>
          <a:xfrm>
            <a:off x="6883400" y="5050631"/>
            <a:ext cx="1534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Decreased Risk</a:t>
            </a:r>
            <a:endParaRPr lang="ar-SA" sz="1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A3E9E8-F197-398A-5028-A9082D10FF1D}"/>
              </a:ext>
            </a:extLst>
          </p:cNvPr>
          <p:cNvSpPr txBox="1"/>
          <p:nvPr/>
        </p:nvSpPr>
        <p:spPr>
          <a:xfrm>
            <a:off x="9993084" y="5050631"/>
            <a:ext cx="1534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Increased Satisfaction</a:t>
            </a:r>
            <a:endParaRPr lang="ar-SA" sz="180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7676471-2818-90A7-EEDC-5AC0103E686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400" b="1" dirty="0">
                <a:solidFill>
                  <a:srgbClr val="00B0F0"/>
                </a:solidFill>
                <a:latin typeface="Google Sans"/>
              </a:rPr>
              <a:t>Feature:</a:t>
            </a:r>
            <a:r>
              <a:rPr lang="en-US" sz="2400" dirty="0">
                <a:solidFill>
                  <a:srgbClr val="E3E3E3"/>
                </a:solidFill>
                <a:latin typeface="Google Sans"/>
              </a:rPr>
              <a:t> </a:t>
            </a:r>
            <a:r>
              <a:rPr lang="en-US" sz="2400" dirty="0">
                <a:latin typeface="Google Sans"/>
              </a:rPr>
              <a:t>A new or improved functionality that is delivered to customers</a:t>
            </a:r>
          </a:p>
          <a:p>
            <a:pPr>
              <a:buClr>
                <a:schemeClr val="bg1"/>
              </a:buClr>
            </a:pPr>
            <a:endParaRPr lang="en-US" sz="2400" dirty="0">
              <a:latin typeface="Google Sans"/>
            </a:endParaRPr>
          </a:p>
          <a:p>
            <a:pPr>
              <a:buClr>
                <a:schemeClr val="bg1"/>
              </a:buClr>
            </a:pPr>
            <a:r>
              <a:rPr lang="en-US" sz="2400" b="1" dirty="0">
                <a:solidFill>
                  <a:srgbClr val="00B0F0"/>
                </a:solidFill>
                <a:latin typeface="Google Sans"/>
              </a:rPr>
              <a:t>Value:</a:t>
            </a:r>
            <a:r>
              <a:rPr lang="en-US" sz="2400" dirty="0">
                <a:solidFill>
                  <a:srgbClr val="E3E3E3"/>
                </a:solidFill>
                <a:latin typeface="Google Sans"/>
              </a:rPr>
              <a:t> </a:t>
            </a:r>
            <a:r>
              <a:rPr lang="en-US" sz="2400" dirty="0">
                <a:latin typeface="Google Sans"/>
              </a:rPr>
              <a:t>Anything that delivers a benefit to the customer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21732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Roadmap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7B537652-457C-0209-F379-DBC70D45C3FD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“A visual depiction of the product releases and the main components that will be included in each release.”</a:t>
            </a:r>
          </a:p>
          <a:p>
            <a:pPr>
              <a:buClr>
                <a:schemeClr val="bg1"/>
              </a:buClr>
            </a:pP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Serves as a communication tool that provides project stakeholders with a quick view of the primary release points and intended functionality that will be delivered.</a:t>
            </a:r>
            <a:endParaRPr lang="ar-SA" sz="3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A23406E-3CE8-2D81-AC19-205341B27D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310742"/>
            <a:ext cx="10668010" cy="13255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2008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Roadmap Example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9AEE00-458F-18D8-B05E-DBB0CD2A6A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6591"/>
          <a:stretch/>
        </p:blipFill>
        <p:spPr>
          <a:xfrm>
            <a:off x="838199" y="1825625"/>
            <a:ext cx="11081657" cy="450986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0657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Backlog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42ECAD9D-B81D-B450-9E2D-67D4A167A1DE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>
                <a:solidFill>
                  <a:schemeClr val="bg1"/>
                </a:solidFill>
              </a:rPr>
              <a:t>“</a:t>
            </a:r>
            <a:r>
              <a:rPr lang="en-US" dirty="0"/>
              <a:t>A </a:t>
            </a:r>
            <a:r>
              <a:rPr lang="en-US" b="1" u="sng" dirty="0">
                <a:solidFill>
                  <a:schemeClr val="accent1"/>
                </a:solidFill>
              </a:rPr>
              <a:t>prioritized list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/>
              <a:t>of all the work that needs to be done to complete the project as new features, changes to existing features, fixes, process changes, or other activities.”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The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b="1" u="sng" dirty="0">
                <a:solidFill>
                  <a:schemeClr val="accent1"/>
                </a:solidFill>
              </a:rPr>
              <a:t>single source </a:t>
            </a:r>
            <a:r>
              <a:rPr lang="en-US" dirty="0"/>
              <a:t>for things that a team works on. i.e. nothing gets done that isn’t on the product backlog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Product Backlog can be modified (add new, delete, modify) in a process called </a:t>
            </a:r>
            <a:r>
              <a:rPr lang="en-US" b="1" u="sng" dirty="0">
                <a:solidFill>
                  <a:schemeClr val="accent1"/>
                </a:solidFill>
              </a:rPr>
              <a:t>Backlog Grooming/Refinement </a:t>
            </a:r>
            <a:r>
              <a:rPr lang="en-US" dirty="0"/>
              <a:t>performed after each Iteration’s Retrospective.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Can be comparable WBS Work </a:t>
            </a:r>
            <a:r>
              <a:rPr lang="en-US" b="1" u="sng" dirty="0"/>
              <a:t>Packages </a:t>
            </a:r>
            <a:r>
              <a:rPr lang="en-US" dirty="0"/>
              <a:t>in Traditional Project Management</a:t>
            </a: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48349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Product Backlog Example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3" name="Tabelle 3">
            <a:extLst>
              <a:ext uri="{FF2B5EF4-FFF2-40B4-BE49-F238E27FC236}">
                <a16:creationId xmlns:a16="http://schemas.microsoft.com/office/drawing/2014/main" id="{A5E295C6-4B82-6738-9698-8B051883E1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514951"/>
              </p:ext>
            </p:extLst>
          </p:nvPr>
        </p:nvGraphicFramePr>
        <p:xfrm>
          <a:off x="983365" y="1678189"/>
          <a:ext cx="10225270" cy="4450273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20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624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82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1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55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416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416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98833">
                <a:tc rowSpan="2">
                  <a:txBody>
                    <a:bodyPr/>
                    <a:lstStyle/>
                    <a:p>
                      <a:pPr algn="ctr"/>
                      <a:endParaRPr lang="en-US" sz="1000" b="0" noProof="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Id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Backlog Item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Assigned to Sprint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Priority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Status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Working</a:t>
                      </a:r>
                      <a:r>
                        <a:rPr lang="en-US" sz="1100" b="1" baseline="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Hours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0" b="0" noProof="1">
                        <a:latin typeface="Calibri Light" panose="020F0302020204030204" pitchFamily="34" charset="0"/>
                      </a:endParaRPr>
                    </a:p>
                  </a:txBody>
                  <a:tcPr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312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100" b="1" kern="120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Estimate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100" b="1" kern="120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Actual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1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Must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2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Must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3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Must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4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Should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5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Should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6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Should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7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Nice to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8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Nice to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Feature 9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Nice to Have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27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681120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User Story</a:t>
            </a:r>
            <a:endParaRPr lang="ar-SA" sz="3600" dirty="0"/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42ECAD9D-B81D-B450-9E2D-67D4A167A1DE}"/>
              </a:ext>
            </a:extLst>
          </p:cNvPr>
          <p:cNvSpPr txBox="1">
            <a:spLocks/>
          </p:cNvSpPr>
          <p:nvPr/>
        </p:nvSpPr>
        <p:spPr>
          <a:xfrm>
            <a:off x="838200" y="1253331"/>
            <a:ext cx="7467359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>
                <a:solidFill>
                  <a:schemeClr val="bg1"/>
                </a:solidFill>
              </a:rPr>
              <a:t>“</a:t>
            </a:r>
            <a:r>
              <a:rPr lang="en-US" dirty="0"/>
              <a:t>A short description of a feature or requirement from the user perspective.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A user story involves roughly 1 to 3 days’ worth of work or “4 to 40 hours’ worth of work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Help align team priorities with the needs of the business.</a:t>
            </a:r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US" dirty="0"/>
              <a:t>Written on a card in the following format:</a:t>
            </a:r>
          </a:p>
          <a:p>
            <a:pPr marL="0" indent="0">
              <a:lnSpc>
                <a:spcPct val="150000"/>
              </a:lnSpc>
              <a:buClr>
                <a:schemeClr val="tx1"/>
              </a:buClr>
              <a:buNone/>
            </a:pPr>
            <a:endParaRPr lang="en-US" dirty="0"/>
          </a:p>
        </p:txBody>
      </p:sp>
      <p:pic>
        <p:nvPicPr>
          <p:cNvPr id="3" name="Picture 2" descr="A close-up of a paper&#10;&#10;Description automatically generated">
            <a:extLst>
              <a:ext uri="{FF2B5EF4-FFF2-40B4-BE49-F238E27FC236}">
                <a16:creationId xmlns:a16="http://schemas.microsoft.com/office/drawing/2014/main" id="{A714F335-7755-72AF-B77A-7A234DEC50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5559" y="2411278"/>
            <a:ext cx="3605087" cy="22956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EDF101-CC14-5282-F1D7-240BC6F68295}"/>
              </a:ext>
            </a:extLst>
          </p:cNvPr>
          <p:cNvSpPr txBox="1"/>
          <p:nvPr/>
        </p:nvSpPr>
        <p:spPr>
          <a:xfrm>
            <a:off x="1055077" y="5440350"/>
            <a:ext cx="1008184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i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As a &lt;Role&gt;, I want &lt;Functionality&gt;, so that &lt;Business beneﬁt &gt;."</a:t>
            </a:r>
            <a:endParaRPr lang="en-EG" sz="3600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23741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User Story Examples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1D9F4-5478-38AE-2DAD-721F9027AD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567118"/>
            <a:ext cx="4977164" cy="23226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EFCD3F-FAC1-0293-11E0-45E99EF968E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279" t="5472" r="9255" b="6263"/>
          <a:stretch/>
        </p:blipFill>
        <p:spPr>
          <a:xfrm>
            <a:off x="6376638" y="1567118"/>
            <a:ext cx="5437603" cy="4123958"/>
          </a:xfrm>
          <a:prstGeom prst="rect">
            <a:avLst/>
          </a:prstGeom>
        </p:spPr>
      </p:pic>
      <p:pic>
        <p:nvPicPr>
          <p:cNvPr id="7" name="Picture 6" descr="A close-up of a note&#10;&#10;Description automatically generated">
            <a:extLst>
              <a:ext uri="{FF2B5EF4-FFF2-40B4-BE49-F238E27FC236}">
                <a16:creationId xmlns:a16="http://schemas.microsoft.com/office/drawing/2014/main" id="{B84CA95D-20CA-E442-9F4A-497EC6E8EF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4016265"/>
            <a:ext cx="5484372" cy="23981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26379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Definition of “Done” / Acceptance Criteria</a:t>
            </a:r>
            <a:endParaRPr lang="ar-SA" sz="3600" dirty="0"/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746367FC-BCD3-48A0-1595-BDC3B4AECF84}"/>
              </a:ext>
            </a:extLst>
          </p:cNvPr>
          <p:cNvSpPr txBox="1">
            <a:spLocks/>
          </p:cNvSpPr>
          <p:nvPr/>
        </p:nvSpPr>
        <p:spPr>
          <a:xfrm>
            <a:off x="838200" y="142415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Google Sans"/>
              </a:rPr>
              <a:t>A set of criteria that must be met in order for a work item to be considered truly complete. </a:t>
            </a:r>
          </a:p>
          <a:p>
            <a:pPr>
              <a:buClr>
                <a:schemeClr val="bg1"/>
              </a:buClr>
            </a:pPr>
            <a:endParaRPr lang="ar-S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F16711-91C2-A831-5839-9743F45CB5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919" y="2354864"/>
            <a:ext cx="6465642" cy="41380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32717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Story Mapping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7B905018-DBD3-5F6A-3779-8D1781DF5ED6}"/>
              </a:ext>
            </a:extLst>
          </p:cNvPr>
          <p:cNvSpPr txBox="1">
            <a:spLocks/>
          </p:cNvSpPr>
          <p:nvPr/>
        </p:nvSpPr>
        <p:spPr>
          <a:xfrm>
            <a:off x="529388" y="1253330"/>
            <a:ext cx="3914274" cy="494013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Story mapping consists of ordering user stories along two independent dimensions. 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Help understand “User Journey”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Along the horizontal axis user activities are put roughly in the order in which the user would perform the task. 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Down the vertical axis, user stories are ordered by priority and/or increasing sophistication of the implementation.</a:t>
            </a:r>
          </a:p>
          <a:p>
            <a:pPr>
              <a:buClr>
                <a:schemeClr val="tx1"/>
              </a:buClr>
            </a:pPr>
            <a:endParaRPr lang="en-US" dirty="0">
              <a:latin typeface="Google San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8A7E9CD-61D0-9DEA-3360-68E8F6DF14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662" y="1027906"/>
            <a:ext cx="7748337" cy="51655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06060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Iteration/Sprint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D8D79B13-FA74-5AF2-F32F-898B741061DB}"/>
              </a:ext>
            </a:extLst>
          </p:cNvPr>
          <p:cNvSpPr txBox="1">
            <a:spLocks/>
          </p:cNvSpPr>
          <p:nvPr/>
        </p:nvSpPr>
        <p:spPr>
          <a:xfrm>
            <a:off x="838200" y="143616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 short period of time (usually one to two weeks) during which the team works on a specific set of tasks from the backlog.</a:t>
            </a:r>
          </a:p>
          <a:p>
            <a:pPr>
              <a:buClr>
                <a:schemeClr val="tx1"/>
              </a:buClr>
            </a:pPr>
            <a:r>
              <a:rPr lang="en-US" b="1" u="sng" dirty="0">
                <a:solidFill>
                  <a:schemeClr val="accent1"/>
                </a:solidFill>
              </a:rPr>
              <a:t>Iteration/Sprint Backlog</a:t>
            </a:r>
            <a:r>
              <a:rPr lang="en-US" dirty="0"/>
              <a:t>: A list of all the work that the team plans to complete during a sprint. Is a subset from the Product backlog items usually written in user stories format. </a:t>
            </a:r>
          </a:p>
          <a:p>
            <a:pPr>
              <a:buClr>
                <a:schemeClr val="tx1"/>
              </a:buClr>
            </a:pPr>
            <a:endParaRPr lang="ar-SA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Tabelle 3">
            <a:extLst>
              <a:ext uri="{FF2B5EF4-FFF2-40B4-BE49-F238E27FC236}">
                <a16:creationId xmlns:a16="http://schemas.microsoft.com/office/drawing/2014/main" id="{4220412C-3645-25E6-7067-D94B05BFB2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712145"/>
              </p:ext>
            </p:extLst>
          </p:nvPr>
        </p:nvGraphicFramePr>
        <p:xfrm>
          <a:off x="1368669" y="3740468"/>
          <a:ext cx="9454662" cy="3117532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886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44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93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81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3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97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254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254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0595">
                <a:tc rowSpan="2">
                  <a:txBody>
                    <a:bodyPr/>
                    <a:lstStyle/>
                    <a:p>
                      <a:pPr algn="ctr"/>
                      <a:endParaRPr lang="en-US" sz="1000" b="0" noProof="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Id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Backlog Item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Assigned To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Due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Status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Working</a:t>
                      </a:r>
                      <a:r>
                        <a:rPr lang="en-US" sz="1100" b="1" baseline="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100" b="1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Hours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0" b="0" noProof="1">
                        <a:latin typeface="Calibri Light" panose="020F0302020204030204" pitchFamily="34" charset="0"/>
                      </a:endParaRPr>
                    </a:p>
                  </a:txBody>
                  <a:tcPr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937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100" b="1" kern="120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Estimate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100" b="1" kern="1200" noProof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Actual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1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None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Day 10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2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TB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Day 8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3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NB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Day 12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4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5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ST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6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Open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7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8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736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 dirty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Task Description 9</a:t>
                      </a:r>
                    </a:p>
                  </a:txBody>
                  <a:tcPr marL="360000"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Closed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6E6E6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90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27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010338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Daily Meeting / Daily Scrum / Standup Meeting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D8D79B13-FA74-5AF2-F32F-898B741061DB}"/>
              </a:ext>
            </a:extLst>
          </p:cNvPr>
          <p:cNvSpPr txBox="1">
            <a:spLocks/>
          </p:cNvSpPr>
          <p:nvPr/>
        </p:nvSpPr>
        <p:spPr>
          <a:xfrm>
            <a:off x="838199" y="1436162"/>
            <a:ext cx="4520927" cy="501598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 short (5 to 15 minutes), daily meeting where the team discusses their progress, plans, and any roadblocks they are facing.</a:t>
            </a:r>
          </a:p>
          <a:p>
            <a:pPr>
              <a:buClr>
                <a:schemeClr val="tx1"/>
              </a:buClr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Sometimes held while the team standing to make sure it stays short.</a:t>
            </a:r>
          </a:p>
          <a:p>
            <a:pPr>
              <a:buClr>
                <a:schemeClr val="tx1"/>
              </a:buClr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Uses Kanban Boards and follows a structure</a:t>
            </a:r>
          </a:p>
          <a:p>
            <a:pPr>
              <a:buClr>
                <a:schemeClr val="tx1"/>
              </a:buClr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tx1"/>
              </a:buClr>
            </a:pPr>
            <a:endParaRPr lang="ar-SA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B54A24-894B-90D0-6952-2604CFA6B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8432" y="972637"/>
            <a:ext cx="4742380" cy="5341747"/>
          </a:xfrm>
          <a:prstGeom prst="rect">
            <a:avLst/>
          </a:prstGeom>
        </p:spPr>
      </p:pic>
      <p:sp>
        <p:nvSpPr>
          <p:cNvPr id="7" name="Right Arrow 6">
            <a:extLst>
              <a:ext uri="{FF2B5EF4-FFF2-40B4-BE49-F238E27FC236}">
                <a16:creationId xmlns:a16="http://schemas.microsoft.com/office/drawing/2014/main" id="{897A0BEC-3089-20CC-F115-8579DF5D7DF5}"/>
              </a:ext>
            </a:extLst>
          </p:cNvPr>
          <p:cNvSpPr/>
          <p:nvPr/>
        </p:nvSpPr>
        <p:spPr>
          <a:xfrm rot="20599688">
            <a:off x="4611656" y="5535465"/>
            <a:ext cx="2027763" cy="498524"/>
          </a:xfrm>
          <a:prstGeom prst="rightArrow">
            <a:avLst>
              <a:gd name="adj1" fmla="val 50000"/>
              <a:gd name="adj2" fmla="val 5895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28225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Burn Down Chart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18411D6E-759A-FA97-E824-4887B31D8842}"/>
              </a:ext>
            </a:extLst>
          </p:cNvPr>
          <p:cNvSpPr txBox="1">
            <a:spLocks/>
          </p:cNvSpPr>
          <p:nvPr/>
        </p:nvSpPr>
        <p:spPr>
          <a:xfrm>
            <a:off x="838200" y="142704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Google Sans"/>
              </a:rPr>
              <a:t>A measure of progress depicted as a visual chart that shows how much work remains to be done on a project or iteration.</a:t>
            </a:r>
            <a:endParaRPr lang="ar-SA" dirty="0"/>
          </a:p>
        </p:txBody>
      </p:sp>
      <p:sp>
        <p:nvSpPr>
          <p:cNvPr id="7" name="Rectangle: Rounded Corners 3">
            <a:extLst>
              <a:ext uri="{FF2B5EF4-FFF2-40B4-BE49-F238E27FC236}">
                <a16:creationId xmlns:a16="http://schemas.microsoft.com/office/drawing/2014/main" id="{554FAFF8-D7A6-038F-FD8A-5D02A3352AEF}"/>
              </a:ext>
            </a:extLst>
          </p:cNvPr>
          <p:cNvSpPr/>
          <p:nvPr/>
        </p:nvSpPr>
        <p:spPr>
          <a:xfrm>
            <a:off x="2031796" y="2681776"/>
            <a:ext cx="8518974" cy="3990731"/>
          </a:xfrm>
          <a:prstGeom prst="roundRect">
            <a:avLst>
              <a:gd name="adj" fmla="val 3802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" name="Rectangle: Rounded Corners 3">
            <a:extLst>
              <a:ext uri="{FF2B5EF4-FFF2-40B4-BE49-F238E27FC236}">
                <a16:creationId xmlns:a16="http://schemas.microsoft.com/office/drawing/2014/main" id="{AAEA89DA-D330-7069-35FB-D836C965AF62}"/>
              </a:ext>
            </a:extLst>
          </p:cNvPr>
          <p:cNvSpPr/>
          <p:nvPr/>
        </p:nvSpPr>
        <p:spPr>
          <a:xfrm>
            <a:off x="2340377" y="2852627"/>
            <a:ext cx="7533290" cy="3660399"/>
          </a:xfrm>
          <a:prstGeom prst="roundRect">
            <a:avLst>
              <a:gd name="adj" fmla="val 4730"/>
            </a:avLst>
          </a:prstGeom>
          <a:solidFill>
            <a:schemeClr val="bg1"/>
          </a:solidFill>
          <a:ln w="222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3C5FE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Burndown Chart</a:t>
            </a:r>
          </a:p>
        </p:txBody>
      </p:sp>
      <p:graphicFrame>
        <p:nvGraphicFramePr>
          <p:cNvPr id="9" name="Diagramm 35">
            <a:extLst>
              <a:ext uri="{FF2B5EF4-FFF2-40B4-BE49-F238E27FC236}">
                <a16:creationId xmlns:a16="http://schemas.microsoft.com/office/drawing/2014/main" id="{F643F90D-0E6A-ED00-51A4-8439A9C95A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0358326"/>
              </p:ext>
            </p:extLst>
          </p:nvPr>
        </p:nvGraphicFramePr>
        <p:xfrm>
          <a:off x="2532662" y="3379050"/>
          <a:ext cx="6927010" cy="2820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Rechteck 27">
            <a:extLst>
              <a:ext uri="{FF2B5EF4-FFF2-40B4-BE49-F238E27FC236}">
                <a16:creationId xmlns:a16="http://schemas.microsoft.com/office/drawing/2014/main" id="{620F6535-E26C-5272-4888-622738702424}"/>
              </a:ext>
            </a:extLst>
          </p:cNvPr>
          <p:cNvSpPr/>
          <p:nvPr/>
        </p:nvSpPr>
        <p:spPr bwMode="gray">
          <a:xfrm>
            <a:off x="7794646" y="4937471"/>
            <a:ext cx="1973607" cy="269339"/>
          </a:xfrm>
          <a:prstGeom prst="rect">
            <a:avLst/>
          </a:prstGeom>
          <a:noFill/>
          <a:ln w="12700">
            <a:noFill/>
            <a:round/>
            <a:headEnd/>
            <a:tailEnd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2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Projected Finish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538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Graphic spid="9" grpId="0">
        <p:bldAsOne/>
      </p:bldGraphic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Iteration/Sprint Retrospective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A1DF93C8-A806-FFC4-C109-57D85D59B28B}"/>
              </a:ext>
            </a:extLst>
          </p:cNvPr>
          <p:cNvSpPr txBox="1">
            <a:spLocks/>
          </p:cNvSpPr>
          <p:nvPr/>
        </p:nvSpPr>
        <p:spPr>
          <a:xfrm>
            <a:off x="650631" y="1690688"/>
            <a:ext cx="41089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dirty="0">
                <a:latin typeface="Google Sans"/>
              </a:rPr>
              <a:t>A meeting, held at the end of each iteration/sprint, where the team reflects on their work and identifies areas for improvement.</a:t>
            </a:r>
          </a:p>
          <a:p>
            <a:pPr>
              <a:buClr>
                <a:schemeClr val="tx1"/>
              </a:buClr>
            </a:pPr>
            <a:r>
              <a:rPr lang="en-US" dirty="0">
                <a:latin typeface="Google Sans"/>
              </a:rPr>
              <a:t>Product Backlog Refinement/Grooming may be done as a result of the Retrospective</a:t>
            </a:r>
            <a:endParaRPr lang="ar-SA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C645A2-5918-48D7-E5A3-1711031586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2645" y="1814367"/>
            <a:ext cx="6740769" cy="38810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38632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Velocity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BABF42E6-488A-8F76-BE26-E9EE90FD8EA6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565638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A measure of the amount of work a team can complete in a period of time. 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Measured in story points, a unit of measurement that represents the effort required to complete a user story.</a:t>
            </a:r>
            <a:endParaRPr lang="ar-SA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5FB2B3-B260-1782-F9A3-1C941A1D9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6258" y="1690688"/>
            <a:ext cx="5373837" cy="38097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81442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47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Increment/Release</a:t>
            </a:r>
            <a:endParaRPr lang="ar-S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189B24-F46E-603B-343E-AC1A4B092B16}"/>
              </a:ext>
            </a:extLst>
          </p:cNvPr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DFD760CD-C55D-FF39-C0EC-94F90B97EB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907BFBEA-D436-FCC5-6967-536D03085074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24749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An Agile increment or release is a working version of a product that is delivered to customers at the end of a sprint or iteration. 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Typically, a small, but complete and usable, piece of the product that includes new features and functionality.</a:t>
            </a:r>
          </a:p>
          <a:p>
            <a:pPr>
              <a:buClr>
                <a:schemeClr val="tx1"/>
              </a:buClr>
            </a:pPr>
            <a:r>
              <a:rPr lang="en-US">
                <a:latin typeface="Google Sans"/>
              </a:rPr>
              <a:t>Benefits:</a:t>
            </a:r>
            <a:endParaRPr lang="en-US" dirty="0">
              <a:latin typeface="Google Sans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28B6E4F-5624-A1A7-1CD6-6EA54EB1C734}"/>
              </a:ext>
            </a:extLst>
          </p:cNvPr>
          <p:cNvSpPr/>
          <p:nvPr/>
        </p:nvSpPr>
        <p:spPr>
          <a:xfrm>
            <a:off x="1406979" y="4552013"/>
            <a:ext cx="2383972" cy="1260744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Customer is satisfied and can use the product 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999343F-7EE5-D537-C667-3AF6A0033562}"/>
              </a:ext>
            </a:extLst>
          </p:cNvPr>
          <p:cNvSpPr/>
          <p:nvPr/>
        </p:nvSpPr>
        <p:spPr>
          <a:xfrm>
            <a:off x="4904014" y="4552013"/>
            <a:ext cx="2383972" cy="1260744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Learn from mistakes and adapt to change quickly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1E04A9A-26C3-0A30-5F4E-B252E876084E}"/>
              </a:ext>
            </a:extLst>
          </p:cNvPr>
          <p:cNvSpPr/>
          <p:nvPr/>
        </p:nvSpPr>
        <p:spPr>
          <a:xfrm>
            <a:off x="8401049" y="4552013"/>
            <a:ext cx="2383972" cy="1260744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Test product in market and reduce risk of not meeting requirements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13117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87D3EE0B-D0CD-50EC-AF5A-ADDDA0BE50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5899343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8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112693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lvl="0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Video: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“Introduction to Scrum – 7 minutes”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 for Discussion: As a project manager moving from Traditional to Agile project management: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Which practices you can adapt to easily and which practices you will find difficultly in adapting to?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9E8E3F-9263-6274-82B1-2EAFD37B2BBE}"/>
              </a:ext>
            </a:extLst>
          </p:cNvPr>
          <p:cNvSpPr txBox="1"/>
          <p:nvPr/>
        </p:nvSpPr>
        <p:spPr>
          <a:xfrm>
            <a:off x="5363840" y="3356333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43417C83-2034-5D03-1AF7-D44B7A4C7731}"/>
              </a:ext>
            </a:extLst>
          </p:cNvPr>
          <p:cNvSpPr txBox="1"/>
          <p:nvPr/>
        </p:nvSpPr>
        <p:spPr>
          <a:xfrm>
            <a:off x="5592720" y="3558425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17EE949-C804-D1C8-475C-3764F1D9BBD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A706B62F-6400-6E64-8507-0E8959E61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2902" y="1371724"/>
            <a:ext cx="4888372" cy="253329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Familiarize yourself with Agile Terminology :</a:t>
            </a:r>
          </a:p>
          <a:p>
            <a:pPr lvl="0"/>
            <a:r>
              <a:rPr lang="en-US" sz="2400" dirty="0">
                <a:solidFill>
                  <a:schemeClr val="bg1"/>
                </a:solidFill>
                <a:hlinkClick r:id="rId3"/>
              </a:rPr>
              <a:t>https://www.agilealliance.org/agile101/subway-map-to-agile-practices/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Click on the circle beside the term to get its definition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Try to test your knowledge before clicking on them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A6C6A6-20BC-DBFB-1CD3-BC0F86446F34}"/>
              </a:ext>
            </a:extLst>
          </p:cNvPr>
          <p:cNvSpPr txBox="1"/>
          <p:nvPr/>
        </p:nvSpPr>
        <p:spPr>
          <a:xfrm>
            <a:off x="5356472" y="3343589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C5244295-BA6A-1100-E2D0-9240E913FB2A}"/>
              </a:ext>
            </a:extLst>
          </p:cNvPr>
          <p:cNvSpPr txBox="1"/>
          <p:nvPr/>
        </p:nvSpPr>
        <p:spPr>
          <a:xfrm>
            <a:off x="5585352" y="3545681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02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4F61CBE-49A8-4748-6216-1A1D183E926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38649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D6A043A-7374-4B46-8BF6-EEA3A8F473E9}"/>
</file>

<file path=customXml/itemProps2.xml><?xml version="1.0" encoding="utf-8"?>
<ds:datastoreItem xmlns:ds="http://schemas.openxmlformats.org/officeDocument/2006/customXml" ds:itemID="{BDCC0402-DD6B-4DB3-9149-183BEBE5BD90}"/>
</file>

<file path=customXml/itemProps3.xml><?xml version="1.0" encoding="utf-8"?>
<ds:datastoreItem xmlns:ds="http://schemas.openxmlformats.org/officeDocument/2006/customXml" ds:itemID="{A777E43A-DDBC-41D4-8763-EA1E24154478}"/>
</file>

<file path=docProps/app.xml><?xml version="1.0" encoding="utf-8"?>
<Properties xmlns="http://schemas.openxmlformats.org/officeDocument/2006/extended-properties" xmlns:vt="http://schemas.openxmlformats.org/officeDocument/2006/docPropsVTypes">
  <TotalTime>5028</TotalTime>
  <Words>1912</Words>
  <Application>Microsoft Macintosh PowerPoint</Application>
  <PresentationFormat>Widescreen</PresentationFormat>
  <Paragraphs>403</Paragraphs>
  <Slides>35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Arial</vt:lpstr>
      <vt:lpstr>Calibri</vt:lpstr>
      <vt:lpstr>Calibri Light</vt:lpstr>
      <vt:lpstr>Century Gothic</vt:lpstr>
      <vt:lpstr>Google Sans</vt:lpstr>
      <vt:lpstr>Open Sans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Agile Practices and Processes</vt:lpstr>
      <vt:lpstr>What happens in a typical Agile Project?</vt:lpstr>
      <vt:lpstr>PowerPoint Presentation</vt:lpstr>
      <vt:lpstr>The Agile Subway Roadmap</vt:lpstr>
      <vt:lpstr>PowerPoint Presentation</vt:lpstr>
      <vt:lpstr>Main Roles in an Agile Team</vt:lpstr>
      <vt:lpstr>Agile Teams are usually between 5-9 people</vt:lpstr>
      <vt:lpstr>PowerPoint Presentation</vt:lpstr>
      <vt:lpstr>PowerPoint Presentation</vt:lpstr>
      <vt:lpstr>Kanban Board</vt:lpstr>
      <vt:lpstr>Product Vision</vt:lpstr>
      <vt:lpstr>Features and Value</vt:lpstr>
      <vt:lpstr>Product Roadmap</vt:lpstr>
      <vt:lpstr>Product Roadmap Example</vt:lpstr>
      <vt:lpstr>Product Backlog</vt:lpstr>
      <vt:lpstr>Product Backlog Example</vt:lpstr>
      <vt:lpstr>User Story</vt:lpstr>
      <vt:lpstr>User Story Examples</vt:lpstr>
      <vt:lpstr>Definition of “Done” / Acceptance Criteria</vt:lpstr>
      <vt:lpstr>Story Mapping</vt:lpstr>
      <vt:lpstr>Iteration/Sprint</vt:lpstr>
      <vt:lpstr>Daily Meeting / Daily Scrum / Standup Meeting</vt:lpstr>
      <vt:lpstr>Burn Down Chart</vt:lpstr>
      <vt:lpstr>Iteration/Sprint Retrospective</vt:lpstr>
      <vt:lpstr>Velocity</vt:lpstr>
      <vt:lpstr>Increment/Release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20</cp:revision>
  <dcterms:created xsi:type="dcterms:W3CDTF">2023-04-29T09:08:00Z</dcterms:created>
  <dcterms:modified xsi:type="dcterms:W3CDTF">2024-05-06T20:59:55Z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