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0" r:id="rId5"/>
    <p:sldId id="303" r:id="rId6"/>
    <p:sldId id="271" r:id="rId7"/>
    <p:sldId id="541" r:id="rId8"/>
    <p:sldId id="313" r:id="rId9"/>
    <p:sldId id="594" r:id="rId10"/>
    <p:sldId id="595" r:id="rId11"/>
    <p:sldId id="596" r:id="rId12"/>
    <p:sldId id="597" r:id="rId13"/>
    <p:sldId id="528" r:id="rId14"/>
    <p:sldId id="598" r:id="rId15"/>
    <p:sldId id="599" r:id="rId16"/>
    <p:sldId id="256" r:id="rId17"/>
    <p:sldId id="600" r:id="rId18"/>
    <p:sldId id="601" r:id="rId19"/>
    <p:sldId id="602" r:id="rId20"/>
    <p:sldId id="603" r:id="rId21"/>
    <p:sldId id="604" r:id="rId22"/>
    <p:sldId id="605" r:id="rId23"/>
    <p:sldId id="552" r:id="rId24"/>
    <p:sldId id="557" r:id="rId25"/>
    <p:sldId id="606" r:id="rId26"/>
    <p:sldId id="559" r:id="rId27"/>
    <p:sldId id="607" r:id="rId28"/>
    <p:sldId id="561" r:id="rId29"/>
    <p:sldId id="608" r:id="rId30"/>
    <p:sldId id="609" r:id="rId31"/>
    <p:sldId id="610" r:id="rId32"/>
    <p:sldId id="611" r:id="rId33"/>
    <p:sldId id="612" r:id="rId34"/>
    <p:sldId id="560"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313"/>
            <p14:sldId id="594"/>
            <p14:sldId id="595"/>
            <p14:sldId id="596"/>
            <p14:sldId id="597"/>
            <p14:sldId id="528"/>
            <p14:sldId id="598"/>
            <p14:sldId id="599"/>
            <p14:sldId id="256"/>
            <p14:sldId id="600"/>
            <p14:sldId id="601"/>
            <p14:sldId id="602"/>
            <p14:sldId id="603"/>
            <p14:sldId id="604"/>
            <p14:sldId id="605"/>
            <p14:sldId id="552"/>
            <p14:sldId id="557"/>
            <p14:sldId id="606"/>
            <p14:sldId id="559"/>
            <p14:sldId id="607"/>
            <p14:sldId id="561"/>
            <p14:sldId id="608"/>
            <p14:sldId id="609"/>
            <p14:sldId id="610"/>
            <p14:sldId id="611"/>
            <p14:sldId id="612"/>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23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2026-02-21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28238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21198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23237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58153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961127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84433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94365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24711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82389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627469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75974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2026-02-21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2026-02-21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2026-02-21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2026-02-21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2026-02-21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2026-02-21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2026-02-21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5" y="4395257"/>
            <a:ext cx="3516608" cy="398780"/>
          </a:xfrm>
          <a:prstGeom prst="rect">
            <a:avLst/>
          </a:prstGeom>
          <a:noFill/>
        </p:spPr>
        <p:txBody>
          <a:bodyPr wrap="square" rtlCol="0">
            <a:spAutoFit/>
          </a:bodyPr>
          <a:lstStyle/>
          <a:p>
            <a:pPr algn="ctr"/>
            <a:r>
              <a:rPr lang="en-US" sz="2000" b="1" dirty="0">
                <a:latin typeface="Alexandria" charset="0"/>
                <a:cs typeface="Alexandria" charset="0"/>
              </a:rPr>
              <a:t>Prepared by Dr. Kamal Alieyan</a:t>
            </a:r>
          </a:p>
        </p:txBody>
      </p:sp>
      <p:sp>
        <p:nvSpPr>
          <p:cNvPr id="31" name="TextBox 30"/>
          <p:cNvSpPr txBox="1"/>
          <p:nvPr/>
        </p:nvSpPr>
        <p:spPr>
          <a:xfrm>
            <a:off x="454799" y="2423897"/>
            <a:ext cx="591391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a:t>
            </a:r>
            <a:r>
              <a:rPr lang="en-US" sz="4400" b="1" dirty="0">
                <a:solidFill>
                  <a:srgbClr val="00B0F0"/>
                </a:solidFill>
                <a:latin typeface="Alexandria" charset="0"/>
                <a:cs typeface="Alexandria" charset="0"/>
              </a:rPr>
              <a:t>Law </a:t>
            </a:r>
            <a:r>
              <a:rPr lang="en-US" sz="4400" b="1" dirty="0" smtClean="0">
                <a:solidFill>
                  <a:srgbClr val="00B0F0"/>
                </a:solidFill>
                <a:latin typeface="Alexandria" charset="0"/>
                <a:cs typeface="Alexandria" charset="0"/>
              </a:rPr>
              <a:t>and</a:t>
            </a:r>
            <a:r>
              <a:rPr lang="en-US" sz="4400" b="1" dirty="0">
                <a:solidFill>
                  <a:srgbClr val="00B0F0"/>
                </a:solidFill>
                <a:latin typeface="Alexandria" charset="0"/>
                <a:cs typeface="Alexandria" charset="0"/>
              </a:rPr>
              <a:t> </a:t>
            </a:r>
            <a:r>
              <a:rPr lang="en-US" sz="4400" b="1" dirty="0" smtClean="0">
                <a:solidFill>
                  <a:srgbClr val="00B0F0"/>
                </a:solidFill>
                <a:latin typeface="Alexandria" charset="0"/>
                <a:cs typeface="Alexandria" charset="0"/>
              </a:rPr>
              <a:t>Policy</a:t>
            </a:r>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67357" y="2930305"/>
            <a:ext cx="5351369" cy="1077218"/>
          </a:xfrm>
          <a:prstGeom prst="rect">
            <a:avLst/>
          </a:prstGeom>
          <a:noFill/>
        </p:spPr>
        <p:txBody>
          <a:bodyPr wrap="square" rtlCol="0">
            <a:spAutoFit/>
          </a:bodyPr>
          <a:lstStyle/>
          <a:p>
            <a:pPr algn="ctr"/>
            <a:r>
              <a:rPr lang="en-US" sz="3200" b="1" dirty="0" smtClean="0">
                <a:solidFill>
                  <a:srgbClr val="00B0F0"/>
                </a:solidFill>
                <a:latin typeface="Alexandria" charset="0"/>
                <a:cs typeface="Alexandria" charset="0"/>
              </a:rPr>
              <a:t>Introduction to Cyber Laws</a:t>
            </a:r>
            <a:endParaRPr lang="en-US" sz="32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6</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62637" y="4017247"/>
            <a:ext cx="11305826" cy="286232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Introduce cyber law in the realm of cyberspace and cybersecurity</a:t>
            </a:r>
            <a:r>
              <a:rPr lang="ar-JO" sz="2400" b="1" dirty="0">
                <a:solidFill>
                  <a:srgbClr val="0A1F61"/>
                </a:solidFill>
                <a:cs typeface="Tajawal ExtraBold" panose="00000800000000000000" pitchFamily="2" charset="-78"/>
              </a:rPr>
              <a:t>.</a:t>
            </a:r>
            <a:endParaRPr lang="en-US" sz="2400" b="1" dirty="0">
              <a:solidFill>
                <a:srgbClr val="0A1F61"/>
              </a:solidFill>
              <a:cs typeface="Tajawal ExtraBold" panose="00000800000000000000" pitchFamily="2" charset="-78"/>
            </a:endParaRP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Introduce the needs for cyber laws, and the differences between ethics and laws.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explain some typical examples of cybercrimes.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Discuss why they are illegal and unethical.</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Discuss some challenges in cyber law.</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Objective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333001" y="3431004"/>
            <a:ext cx="9928557" cy="3323987"/>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000" b="1" dirty="0" smtClean="0">
                <a:solidFill>
                  <a:srgbClr val="0A1F61"/>
                </a:solidFill>
                <a:cs typeface="Tajawal ExtraBold" panose="00000800000000000000" pitchFamily="2" charset="-78"/>
              </a:rPr>
              <a:t>6.1 </a:t>
            </a:r>
            <a:r>
              <a:rPr lang="en-US" sz="2000" b="1" dirty="0">
                <a:solidFill>
                  <a:srgbClr val="0A1F61"/>
                </a:solidFill>
                <a:cs typeface="Tajawal ExtraBold" panose="00000800000000000000" pitchFamily="2" charset="-78"/>
              </a:rPr>
              <a:t>Cyber Laws</a:t>
            </a:r>
          </a:p>
          <a:p>
            <a:pPr marL="342900" indent="-342900">
              <a:lnSpc>
                <a:spcPct val="150000"/>
              </a:lnSpc>
              <a:buFont typeface="Wingdings" panose="05000000000000000000" pitchFamily="2" charset="2"/>
              <a:buChar char="§"/>
            </a:pPr>
            <a:r>
              <a:rPr lang="en-US" sz="2000" b="1" dirty="0" smtClean="0">
                <a:solidFill>
                  <a:srgbClr val="0A1F61"/>
                </a:solidFill>
                <a:cs typeface="Tajawal ExtraBold" panose="00000800000000000000" pitchFamily="2" charset="-78"/>
              </a:rPr>
              <a:t>6.2 </a:t>
            </a:r>
            <a:r>
              <a:rPr lang="en-US" sz="2000" b="1" dirty="0">
                <a:solidFill>
                  <a:srgbClr val="0A1F61"/>
                </a:solidFill>
                <a:cs typeface="Tajawal ExtraBold" panose="00000800000000000000" pitchFamily="2" charset="-78"/>
              </a:rPr>
              <a:t>The Need for Cyber Laws</a:t>
            </a:r>
          </a:p>
          <a:p>
            <a:pPr marL="342900" indent="-342900">
              <a:lnSpc>
                <a:spcPct val="150000"/>
              </a:lnSpc>
              <a:buFont typeface="Wingdings" panose="05000000000000000000" pitchFamily="2" charset="2"/>
              <a:buChar char="§"/>
            </a:pPr>
            <a:r>
              <a:rPr lang="en-US" sz="2000" b="1" dirty="0" smtClean="0">
                <a:solidFill>
                  <a:srgbClr val="0A1F61"/>
                </a:solidFill>
                <a:cs typeface="Tajawal ExtraBold" panose="00000800000000000000" pitchFamily="2" charset="-78"/>
              </a:rPr>
              <a:t>6.3 </a:t>
            </a:r>
            <a:r>
              <a:rPr lang="en-US" sz="2000" b="1" dirty="0" err="1">
                <a:solidFill>
                  <a:srgbClr val="0A1F61"/>
                </a:solidFill>
                <a:cs typeface="Tajawal ExtraBold" panose="00000800000000000000" pitchFamily="2" charset="-78"/>
              </a:rPr>
              <a:t>Cyberethics</a:t>
            </a:r>
            <a:r>
              <a:rPr lang="en-US" sz="2000" b="1" dirty="0">
                <a:solidFill>
                  <a:srgbClr val="0A1F61"/>
                </a:solidFill>
                <a:cs typeface="Tajawal ExtraBold" panose="00000800000000000000" pitchFamily="2" charset="-78"/>
              </a:rPr>
              <a:t> and Cyber Law</a:t>
            </a:r>
          </a:p>
          <a:p>
            <a:pPr marL="342900" indent="-342900">
              <a:lnSpc>
                <a:spcPct val="150000"/>
              </a:lnSpc>
              <a:buFont typeface="Wingdings" panose="05000000000000000000" pitchFamily="2" charset="2"/>
              <a:buChar char="§"/>
            </a:pPr>
            <a:r>
              <a:rPr lang="en-US" sz="2000" b="1" dirty="0" smtClean="0">
                <a:solidFill>
                  <a:srgbClr val="0A1F61"/>
                </a:solidFill>
                <a:cs typeface="Tajawal ExtraBold" panose="00000800000000000000" pitchFamily="2" charset="-78"/>
              </a:rPr>
              <a:t>6.4 </a:t>
            </a:r>
            <a:r>
              <a:rPr lang="en-US" sz="2000" b="1" dirty="0">
                <a:solidFill>
                  <a:srgbClr val="0A1F61"/>
                </a:solidFill>
                <a:cs typeface="Tajawal ExtraBold" panose="00000800000000000000" pitchFamily="2" charset="-78"/>
              </a:rPr>
              <a:t>Need for Cyber Regulation Based on </a:t>
            </a:r>
            <a:r>
              <a:rPr lang="en-US" sz="2000" b="1" dirty="0" err="1">
                <a:solidFill>
                  <a:srgbClr val="0A1F61"/>
                </a:solidFill>
                <a:cs typeface="Tajawal ExtraBold" panose="00000800000000000000" pitchFamily="2" charset="-78"/>
              </a:rPr>
              <a:t>Cyberethics</a:t>
            </a:r>
            <a:endParaRPr lang="en-US" sz="20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
            </a:pPr>
            <a:r>
              <a:rPr lang="en-US" sz="2000" b="1" dirty="0" smtClean="0">
                <a:solidFill>
                  <a:srgbClr val="0A1F61"/>
                </a:solidFill>
                <a:cs typeface="Tajawal ExtraBold" panose="00000800000000000000" pitchFamily="2" charset="-78"/>
              </a:rPr>
              <a:t>6.5 </a:t>
            </a:r>
            <a:r>
              <a:rPr lang="en-US" sz="2000" b="1" dirty="0">
                <a:solidFill>
                  <a:srgbClr val="0A1F61"/>
                </a:solidFill>
                <a:cs typeface="Tajawal ExtraBold" panose="00000800000000000000" pitchFamily="2" charset="-78"/>
              </a:rPr>
              <a:t>Cybercrime Categories from The Legal Perspective</a:t>
            </a:r>
          </a:p>
          <a:p>
            <a:pPr marL="342900" indent="-342900">
              <a:lnSpc>
                <a:spcPct val="150000"/>
              </a:lnSpc>
              <a:buFont typeface="Wingdings" panose="05000000000000000000" pitchFamily="2" charset="2"/>
              <a:buChar char="§"/>
            </a:pPr>
            <a:r>
              <a:rPr lang="en-US" sz="2000" b="1" dirty="0" smtClean="0">
                <a:solidFill>
                  <a:srgbClr val="0A1F61"/>
                </a:solidFill>
                <a:cs typeface="Tajawal ExtraBold" panose="00000800000000000000" pitchFamily="2" charset="-78"/>
              </a:rPr>
              <a:t>6.6 </a:t>
            </a:r>
            <a:r>
              <a:rPr lang="en-US" sz="2000" b="1" dirty="0">
                <a:solidFill>
                  <a:srgbClr val="0A1F61"/>
                </a:solidFill>
                <a:cs typeface="Tajawal ExtraBold" panose="00000800000000000000" pitchFamily="2" charset="-78"/>
              </a:rPr>
              <a:t>Cyber Law and Intellectual Property (IP)</a:t>
            </a:r>
          </a:p>
          <a:p>
            <a:pPr marL="342900" indent="-342900">
              <a:lnSpc>
                <a:spcPct val="150000"/>
              </a:lnSpc>
              <a:buFont typeface="Wingdings" panose="05000000000000000000" pitchFamily="2" charset="2"/>
              <a:buChar char="§"/>
            </a:pPr>
            <a:r>
              <a:rPr lang="en-US" sz="2000" b="1" dirty="0" smtClean="0">
                <a:solidFill>
                  <a:srgbClr val="0A1F61"/>
                </a:solidFill>
                <a:cs typeface="Tajawal ExtraBold" panose="00000800000000000000" pitchFamily="2" charset="-78"/>
              </a:rPr>
              <a:t>6.7 </a:t>
            </a:r>
            <a:r>
              <a:rPr lang="en-US" sz="2000" b="1" dirty="0">
                <a:solidFill>
                  <a:srgbClr val="0A1F61"/>
                </a:solidFill>
                <a:cs typeface="Tajawal ExtraBold" panose="00000800000000000000" pitchFamily="2" charset="-78"/>
              </a:rPr>
              <a:t>Challenges in Cyber Law</a:t>
            </a:r>
            <a:endParaRPr lang="en-US" sz="2000" b="1" dirty="0">
              <a:solidFill>
                <a:srgbClr val="000000"/>
              </a:solidFill>
              <a:latin typeface="Times New Roman" panose="02020603050405020304" pitchFamily="18" charset="0"/>
            </a:endParaRP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5755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6.1 CYBER LAWS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marL="342900" indent="-342900">
              <a:buFont typeface="Arial" panose="020B0604020202020204" pitchFamily="34" charset="0"/>
              <a:buChar char="•"/>
            </a:pPr>
            <a:r>
              <a:rPr lang="en-US" sz="2200" b="1" dirty="0">
                <a:solidFill>
                  <a:srgbClr val="0A1F61"/>
                </a:solidFill>
                <a:cs typeface="Tajawal ExtraBold" panose="00000800000000000000" pitchFamily="2" charset="-78"/>
              </a:rPr>
              <a:t>Ethics</a:t>
            </a:r>
            <a:r>
              <a:rPr lang="en-US" sz="2200" dirty="0">
                <a:solidFill>
                  <a:srgbClr val="0A1F61"/>
                </a:solidFill>
                <a:cs typeface="Tajawal ExtraBold" panose="00000800000000000000" pitchFamily="2" charset="-78"/>
              </a:rPr>
              <a:t> is a code of responsible behavior, while </a:t>
            </a:r>
            <a:r>
              <a:rPr lang="en-US" sz="2200" b="1" dirty="0">
                <a:solidFill>
                  <a:srgbClr val="0A1F61"/>
                </a:solidFill>
                <a:cs typeface="Tajawal ExtraBold" panose="00000800000000000000" pitchFamily="2" charset="-78"/>
              </a:rPr>
              <a:t>law</a:t>
            </a:r>
            <a:r>
              <a:rPr lang="en-US" sz="2200" dirty="0">
                <a:solidFill>
                  <a:srgbClr val="0A1F61"/>
                </a:solidFill>
                <a:cs typeface="Tajawal ExtraBold" panose="00000800000000000000" pitchFamily="2" charset="-78"/>
              </a:rPr>
              <a:t> is an outcome of ethics. </a:t>
            </a: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Since cyberspace operates on a global level, the number of cybercrimes increases widely. </a:t>
            </a: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Several activities over cyberspace like </a:t>
            </a:r>
            <a:r>
              <a:rPr lang="en-US" sz="2200" u="sng" dirty="0">
                <a:solidFill>
                  <a:srgbClr val="0A1F61"/>
                </a:solidFill>
                <a:cs typeface="Tajawal ExtraBold" panose="00000800000000000000" pitchFamily="2" charset="-78"/>
              </a:rPr>
              <a:t>illegal access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illegal interception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data interference</a:t>
            </a:r>
            <a:r>
              <a:rPr lang="en-US" sz="2200" dirty="0">
                <a:solidFill>
                  <a:srgbClr val="0A1F61"/>
                </a:solidFill>
                <a:cs typeface="Tajawal ExtraBold" panose="00000800000000000000" pitchFamily="2" charset="-78"/>
              </a:rPr>
              <a:t>, misuse of devices, </a:t>
            </a:r>
            <a:r>
              <a:rPr lang="en-US" sz="2200" u="sng" dirty="0">
                <a:solidFill>
                  <a:srgbClr val="0A1F61"/>
                </a:solidFill>
                <a:cs typeface="Tajawal ExtraBold" panose="00000800000000000000" pitchFamily="2" charset="-78"/>
              </a:rPr>
              <a:t>computer-related forgery</a:t>
            </a:r>
            <a:r>
              <a:rPr lang="en-US" sz="2200" dirty="0">
                <a:solidFill>
                  <a:srgbClr val="0A1F61"/>
                </a:solidFill>
                <a:cs typeface="Tajawal ExtraBold" panose="00000800000000000000" pitchFamily="2" charset="-78"/>
              </a:rPr>
              <a:t>, computer-related offenses, computer-related fraud, and </a:t>
            </a:r>
            <a:r>
              <a:rPr lang="en-US" sz="2200" u="sng" dirty="0">
                <a:solidFill>
                  <a:srgbClr val="0A1F61"/>
                </a:solidFill>
                <a:cs typeface="Tajawal ExtraBold" panose="00000800000000000000" pitchFamily="2" charset="-78"/>
              </a:rPr>
              <a:t>offenses related to copyright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neighboring rights </a:t>
            </a:r>
            <a:r>
              <a:rPr lang="en-US" sz="2200" dirty="0">
                <a:solidFill>
                  <a:srgbClr val="0A1F61"/>
                </a:solidFill>
                <a:cs typeface="Tajawal ExtraBold" panose="00000800000000000000" pitchFamily="2" charset="-78"/>
              </a:rPr>
              <a:t>may be termed as </a:t>
            </a:r>
            <a:r>
              <a:rPr lang="en-US" sz="2200" b="1" dirty="0">
                <a:solidFill>
                  <a:srgbClr val="0A1F61"/>
                </a:solidFill>
                <a:cs typeface="Tajawal ExtraBold" panose="00000800000000000000" pitchFamily="2" charset="-78"/>
              </a:rPr>
              <a:t>cybercrimes</a:t>
            </a:r>
            <a:r>
              <a:rPr lang="en-US" sz="2200" dirty="0">
                <a:solidFill>
                  <a:srgbClr val="0A1F61"/>
                </a:solidFill>
                <a:cs typeface="Tajawal ExtraBold" panose="00000800000000000000" pitchFamily="2" charset="-78"/>
              </a:rPr>
              <a:t>, which may have a drastic impact over the society. </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Therefore, there is a need to introduce some </a:t>
            </a:r>
            <a:r>
              <a:rPr lang="en-US" sz="2200" u="sng" dirty="0">
                <a:solidFill>
                  <a:srgbClr val="0A1F61"/>
                </a:solidFill>
                <a:cs typeface="Tajawal ExtraBold" panose="00000800000000000000" pitchFamily="2" charset="-78"/>
              </a:rPr>
              <a:t>kind of legislation </a:t>
            </a:r>
            <a:r>
              <a:rPr lang="en-US" sz="2200" dirty="0">
                <a:solidFill>
                  <a:srgbClr val="0A1F61"/>
                </a:solidFill>
                <a:cs typeface="Tajawal ExtraBold" panose="00000800000000000000" pitchFamily="2" charset="-78"/>
              </a:rPr>
              <a:t>that mandates </a:t>
            </a:r>
            <a:r>
              <a:rPr lang="en-US" sz="2200" u="sng" dirty="0">
                <a:solidFill>
                  <a:srgbClr val="0A1F61"/>
                </a:solidFill>
                <a:cs typeface="Tajawal ExtraBold" panose="00000800000000000000" pitchFamily="2" charset="-78"/>
              </a:rPr>
              <a:t>acceptable behavioral use of technology over cyberspace</a:t>
            </a:r>
            <a:r>
              <a:rPr lang="en-US" sz="2200" dirty="0">
                <a:solidFill>
                  <a:srgbClr val="0A1F61"/>
                </a:solidFill>
                <a:cs typeface="Tajawal ExtraBold" panose="00000800000000000000"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6.1 CYBER LAWS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16429"/>
          </a:xfrm>
          <a:prstGeom prst="rect">
            <a:avLst/>
          </a:prstGeom>
          <a:noFill/>
        </p:spPr>
        <p:txBody>
          <a:bodyPr wrap="square" rtlCol="0">
            <a:spAutoFit/>
          </a:bodyPr>
          <a:lstStyle/>
          <a:p>
            <a:pPr algn="justLow"/>
            <a:r>
              <a:rPr lang="en-US" sz="2200" b="1" u="sng" dirty="0">
                <a:solidFill>
                  <a:srgbClr val="0A1F61"/>
                </a:solidFill>
                <a:cs typeface="Tajawal ExtraBold" panose="00000800000000000000" pitchFamily="2" charset="-78"/>
              </a:rPr>
              <a:t>Definition of Cyber law:</a:t>
            </a:r>
          </a:p>
          <a:p>
            <a:pPr algn="justLow"/>
            <a:endParaRPr lang="en-US" sz="2200" b="1"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Cyber law legislation that underpins acceptable behavioral use of technology like computer hardware and software, the Internet, and networks.</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It guarantees that users are protected from any harm by empowering the investigation and indictment of online crime.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Further, it applies to the activities of people, gatherings, general society, government, and private associations.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231767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6.1 CYBER LAWS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Cyber law </a:t>
            </a:r>
            <a:r>
              <a:rPr lang="en-US" sz="2200" dirty="0">
                <a:solidFill>
                  <a:srgbClr val="0A1F61"/>
                </a:solidFill>
                <a:cs typeface="Tajawal ExtraBold" panose="00000800000000000000" pitchFamily="2" charset="-78"/>
              </a:rPr>
              <a:t>has a role in society and business.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Cybercrimes like fraud, forgery, money laundering, theft, and other illegal activities are </a:t>
            </a:r>
            <a:r>
              <a:rPr lang="en-US" sz="2200" u="sng" dirty="0">
                <a:solidFill>
                  <a:srgbClr val="0A1F61"/>
                </a:solidFill>
                <a:cs typeface="Tajawal ExtraBold" panose="00000800000000000000" pitchFamily="2" charset="-78"/>
              </a:rPr>
              <a:t>performed</a:t>
            </a:r>
            <a:r>
              <a:rPr lang="en-US" sz="2200" dirty="0">
                <a:solidFill>
                  <a:srgbClr val="0A1F61"/>
                </a:solidFill>
                <a:cs typeface="Tajawal ExtraBold" panose="00000800000000000000" pitchFamily="2" charset="-78"/>
              </a:rPr>
              <a:t> via computers, the Internet, and networks. </a:t>
            </a:r>
            <a:endParaRPr lang="en-US" sz="2200" dirty="0" smtClean="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Cyber law </a:t>
            </a:r>
            <a:r>
              <a:rPr lang="en-US" sz="2200" dirty="0">
                <a:solidFill>
                  <a:srgbClr val="0A1F61"/>
                </a:solidFill>
                <a:cs typeface="Tajawal ExtraBold" panose="00000800000000000000" pitchFamily="2" charset="-78"/>
              </a:rPr>
              <a:t>is responsible for investigating crimes perpetrated in the physical world but enabled in cyberspace.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From the business perspective, cyber law is used to protect companies from unlawful access and theft of their intellectual property (IP).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62730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6.1 CYBER LAWS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Although cyberspace is global, cyber law is different in different countries. While cybercrime impacts the global community, </a:t>
            </a:r>
            <a:r>
              <a:rPr lang="en-US" sz="2200" u="sng" dirty="0">
                <a:solidFill>
                  <a:srgbClr val="0A1F61"/>
                </a:solidFill>
                <a:cs typeface="Tajawal ExtraBold" panose="00000800000000000000" pitchFamily="2" charset="-78"/>
              </a:rPr>
              <a:t>the adoption of cybercrime legislation varies among countries</a:t>
            </a:r>
            <a:r>
              <a:rPr lang="en-US" sz="22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Most of the countries have cyber laws, few have draft legislation, and some even have no cyber laws.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Numerous states are involved in developing new cyber laws as addenda to their present codes.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05489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6.1 CYBER LAWS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16429"/>
          </a:xfrm>
          <a:prstGeom prst="rect">
            <a:avLst/>
          </a:prstGeom>
          <a:noFill/>
        </p:spPr>
        <p:txBody>
          <a:bodyPr wrap="square" rtlCol="0">
            <a:spAutoFit/>
          </a:bodyPr>
          <a:lstStyle/>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Many countries revise their already existing national codes with legislative language on cybercrime.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In the past several nations have instituted their own national cyber laws remembering their own national prerequisites.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Countries vary widely in their ability to investigate and punish cybercrime.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Further, changing levels of risks across different countries make it difficult to pass common cyber laws all over the globe.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318725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3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6.2 THE NEED FOR CYBER LAWS</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942308" y="2095405"/>
            <a:ext cx="10337474" cy="4093428"/>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Cyber law </a:t>
            </a:r>
            <a:r>
              <a:rPr lang="en-US" sz="2000" dirty="0">
                <a:solidFill>
                  <a:srgbClr val="0A1F61"/>
                </a:solidFill>
                <a:cs typeface="Tajawal ExtraBold" panose="00000800000000000000" pitchFamily="2" charset="-78"/>
              </a:rPr>
              <a:t>is worried about the law governing the Internet. It addresses several issues like </a:t>
            </a:r>
            <a:r>
              <a:rPr lang="en-US" sz="2000" u="sng" dirty="0">
                <a:solidFill>
                  <a:srgbClr val="0A1F61"/>
                </a:solidFill>
                <a:cs typeface="Tajawal ExtraBold" panose="00000800000000000000" pitchFamily="2" charset="-78"/>
              </a:rPr>
              <a:t>cybercrimes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electronic commerce</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IP</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data protection</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and privacy</a:t>
            </a:r>
            <a:r>
              <a:rPr lang="en-US" sz="2000" dirty="0">
                <a:solidFill>
                  <a:srgbClr val="0A1F61"/>
                </a:solidFill>
                <a:cs typeface="Tajawal ExtraBold" panose="00000800000000000000" pitchFamily="2" charset="-78"/>
              </a:rPr>
              <a:t>.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smtClean="0">
                <a:solidFill>
                  <a:srgbClr val="0A1F61"/>
                </a:solidFill>
                <a:cs typeface="Tajawal ExtraBold" panose="00000800000000000000" pitchFamily="2" charset="-78"/>
              </a:rPr>
              <a:t>Cybercrime</a:t>
            </a:r>
            <a:r>
              <a:rPr lang="en-US" sz="2000" dirty="0" smtClean="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predominantly deals with computer crimes, computer-related crimes, and computer abuse</a:t>
            </a:r>
            <a:r>
              <a:rPr lang="en-US" sz="2000" dirty="0" smtClean="0">
                <a:solidFill>
                  <a:srgbClr val="0A1F61"/>
                </a:solidFill>
                <a:cs typeface="Tajawal ExtraBold" panose="00000800000000000000" pitchFamily="2" charset="-78"/>
              </a:rPr>
              <a:t>.</a:t>
            </a: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E-commerce</a:t>
            </a:r>
            <a:r>
              <a:rPr lang="en-US" sz="2000" dirty="0">
                <a:solidFill>
                  <a:srgbClr val="0A1F61"/>
                </a:solidFill>
                <a:cs typeface="Tajawal ExtraBold" panose="00000800000000000000" pitchFamily="2" charset="-78"/>
              </a:rPr>
              <a:t> involves electronic data used in commercial transactions. Electronic commerce laws are responsible for addressing issues of data authentication by electronic and digital signatures.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smtClean="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b="1" dirty="0" smtClean="0">
                <a:solidFill>
                  <a:srgbClr val="0A1F61"/>
                </a:solidFill>
                <a:cs typeface="Tajawal ExtraBold" panose="00000800000000000000" pitchFamily="2" charset="-78"/>
              </a:rPr>
              <a:t>IP</a:t>
            </a:r>
            <a:r>
              <a:rPr lang="en-US" sz="2000" dirty="0" smtClean="0">
                <a:solidFill>
                  <a:srgbClr val="0A1F61"/>
                </a:solidFill>
                <a:cs typeface="Tajawal ExtraBold" panose="00000800000000000000" pitchFamily="2" charset="-78"/>
              </a:rPr>
              <a:t> deals with copyright law pertaining to computer software, computer source code, websites.</a:t>
            </a:r>
          </a:p>
          <a:p>
            <a:pPr marL="342900" indent="-342900" algn="justLow">
              <a:buFont typeface="Arial" panose="020B0604020202020204" pitchFamily="34" charset="0"/>
              <a:buChar char="•"/>
            </a:pPr>
            <a:r>
              <a:rPr lang="en-US" sz="2000" b="1" dirty="0" smtClean="0">
                <a:solidFill>
                  <a:srgbClr val="0A1F61"/>
                </a:solidFill>
                <a:cs typeface="Tajawal ExtraBold" panose="00000800000000000000" pitchFamily="2" charset="-78"/>
              </a:rPr>
              <a:t>Data </a:t>
            </a:r>
            <a:r>
              <a:rPr lang="en-US" sz="2000" b="1" dirty="0">
                <a:solidFill>
                  <a:srgbClr val="0A1F61"/>
                </a:solidFill>
                <a:cs typeface="Tajawal ExtraBold" panose="00000800000000000000" pitchFamily="2" charset="-78"/>
              </a:rPr>
              <a:t>protection and privacy </a:t>
            </a:r>
            <a:r>
              <a:rPr lang="en-US" sz="2000" dirty="0">
                <a:solidFill>
                  <a:srgbClr val="0A1F61"/>
                </a:solidFill>
                <a:cs typeface="Tajawal ExtraBold" panose="00000800000000000000" pitchFamily="2" charset="-78"/>
              </a:rPr>
              <a:t>laws are responsible for addressing legal issues that emerge while gathering, putting away and communicating sensitive personal information. This is usually done by data controllers like banks, hospitals, email service providers, etc.</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36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4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6.2 THE NEED FOR CYBER LAWS</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942308" y="2095405"/>
            <a:ext cx="10337474" cy="4093428"/>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Due to the advancement in technology, especially cybersecurity, it may be said that current criminals can take more with a computer than with a firearm, and tomorrow’s terrorists might have the option to accomplish more harm with a keyboard than with a bomb. </a:t>
            </a:r>
            <a:endParaRPr lang="en-US" sz="2000" dirty="0" smtClean="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Cyber-crimes that aim at stealing valuable data and vandalizing the economy are a threat not only to cyberspace but various other domains too that harbor sensitive information. </a:t>
            </a:r>
            <a:endParaRPr lang="en-US" sz="2000" dirty="0" smtClean="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Thus, </a:t>
            </a:r>
            <a:r>
              <a:rPr lang="en-US" sz="2000" u="sng" dirty="0">
                <a:solidFill>
                  <a:srgbClr val="0A1F61"/>
                </a:solidFill>
                <a:cs typeface="Tajawal ExtraBold" panose="00000800000000000000" pitchFamily="2" charset="-78"/>
              </a:rPr>
              <a:t>enforcing cyber laws in cyberspace is mandatory</a:t>
            </a:r>
            <a:r>
              <a:rPr lang="en-US" sz="2000" dirty="0">
                <a:solidFill>
                  <a:srgbClr val="0A1F61"/>
                </a:solidFill>
                <a:cs typeface="Tajawal ExtraBold" panose="00000800000000000000" pitchFamily="2" charset="-78"/>
              </a:rPr>
              <a:t>: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000" b="1" dirty="0">
                <a:solidFill>
                  <a:srgbClr val="0A1F61"/>
                </a:solidFill>
                <a:cs typeface="Tajawal ExtraBold" panose="00000800000000000000" pitchFamily="2" charset="-78"/>
              </a:rPr>
              <a:t>Cyber laws are vital </a:t>
            </a:r>
            <a:r>
              <a:rPr lang="en-US" sz="2000" dirty="0">
                <a:solidFill>
                  <a:srgbClr val="0A1F61"/>
                </a:solidFill>
                <a:cs typeface="Tajawal ExtraBold" panose="00000800000000000000" pitchFamily="2" charset="-78"/>
              </a:rPr>
              <a:t>because they touch almost all aspects of transactions and behavior on and concerning the Internet, the World Wide Web and Cyberspace. </a:t>
            </a:r>
          </a:p>
          <a:p>
            <a:pPr marL="800100" lvl="1"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000" b="1" dirty="0">
                <a:solidFill>
                  <a:srgbClr val="0A1F61"/>
                </a:solidFill>
                <a:cs typeface="Tajawal ExtraBold" panose="00000800000000000000" pitchFamily="2" charset="-78"/>
              </a:rPr>
              <a:t>Cyber laws ensure the right </a:t>
            </a:r>
            <a:r>
              <a:rPr lang="en-US" sz="2000" dirty="0">
                <a:solidFill>
                  <a:srgbClr val="0A1F61"/>
                </a:solidFill>
                <a:cs typeface="Tajawal ExtraBold" panose="00000800000000000000" pitchFamily="2" charset="-78"/>
              </a:rPr>
              <a:t>to enter into legally enforceable digital contracts.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1692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6.2 THE NEED FOR CYBER LAWS</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942308" y="2095405"/>
            <a:ext cx="10337474" cy="3508653"/>
          </a:xfrm>
          <a:prstGeom prst="rect">
            <a:avLst/>
          </a:prstGeom>
          <a:noFill/>
        </p:spPr>
        <p:txBody>
          <a:bodyPr wrap="square" rtlCol="0">
            <a:spAutoFit/>
          </a:bodyPr>
          <a:lstStyle/>
          <a:p>
            <a:pPr marL="800100" lvl="1" indent="-342900" algn="justLow">
              <a:buFont typeface="Arial" panose="020B0604020202020204" pitchFamily="34" charset="0"/>
              <a:buChar char="•"/>
            </a:pPr>
            <a:r>
              <a:rPr lang="en-US" sz="2200" b="1" dirty="0">
                <a:solidFill>
                  <a:srgbClr val="0A1F61"/>
                </a:solidFill>
                <a:cs typeface="Tajawal ExtraBold" panose="00000800000000000000" pitchFamily="2" charset="-78"/>
              </a:rPr>
              <a:t>Cybercrimes</a:t>
            </a:r>
            <a:r>
              <a:rPr lang="en-US" sz="2200" dirty="0">
                <a:solidFill>
                  <a:srgbClr val="0A1F61"/>
                </a:solidFill>
                <a:cs typeface="Tajawal ExtraBold" panose="00000800000000000000" pitchFamily="2" charset="-78"/>
              </a:rPr>
              <a:t>, for example, malware attacks, computer frauds, phishing, hacking, unauthorized access, email hijacking, denial of service are </a:t>
            </a:r>
            <a:r>
              <a:rPr lang="en-US" sz="2200" b="1" dirty="0">
                <a:solidFill>
                  <a:srgbClr val="0A1F61"/>
                </a:solidFill>
                <a:cs typeface="Tajawal ExtraBold" panose="00000800000000000000" pitchFamily="2" charset="-78"/>
              </a:rPr>
              <a:t>becoming frequent</a:t>
            </a:r>
            <a:r>
              <a:rPr lang="en-US" sz="2200" dirty="0">
                <a:solidFill>
                  <a:srgbClr val="0A1F61"/>
                </a:solidFill>
                <a:cs typeface="Tajawal ExtraBold" panose="00000800000000000000" pitchFamily="2" charset="-78"/>
              </a:rPr>
              <a:t>, and may </a:t>
            </a:r>
            <a:r>
              <a:rPr lang="en-US" sz="2200" b="1" dirty="0">
                <a:solidFill>
                  <a:srgbClr val="0A1F61"/>
                </a:solidFill>
                <a:cs typeface="Tajawal ExtraBold" panose="00000800000000000000" pitchFamily="2" charset="-78"/>
              </a:rPr>
              <a:t>potentially harm sensitive data</a:t>
            </a:r>
            <a:r>
              <a:rPr lang="en-US" sz="2200" dirty="0">
                <a:solidFill>
                  <a:srgbClr val="0A1F61"/>
                </a:solidFill>
                <a:cs typeface="Tajawal ExtraBold" panose="00000800000000000000" pitchFamily="2" charset="-78"/>
              </a:rPr>
              <a:t>, </a:t>
            </a:r>
            <a:r>
              <a:rPr lang="en-US" sz="2200" b="1" dirty="0">
                <a:solidFill>
                  <a:srgbClr val="0A1F61"/>
                </a:solidFill>
                <a:cs typeface="Tajawal ExtraBold" panose="00000800000000000000" pitchFamily="2" charset="-78"/>
              </a:rPr>
              <a:t>the economy </a:t>
            </a:r>
            <a:r>
              <a:rPr lang="en-US" sz="2200" dirty="0">
                <a:solidFill>
                  <a:srgbClr val="0A1F61"/>
                </a:solidFill>
                <a:cs typeface="Tajawal ExtraBold" panose="00000800000000000000" pitchFamily="2" charset="-78"/>
              </a:rPr>
              <a:t>as well as the reputation of an individual or an organization, hence cyber laws may help prevent them. </a:t>
            </a:r>
          </a:p>
          <a:p>
            <a:pPr marL="800100" lvl="1"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200" dirty="0">
                <a:solidFill>
                  <a:srgbClr val="0A1F61"/>
                </a:solidFill>
                <a:cs typeface="Tajawal ExtraBold" panose="00000800000000000000" pitchFamily="2" charset="-78"/>
              </a:rPr>
              <a:t>Almost </a:t>
            </a:r>
            <a:r>
              <a:rPr lang="en-US" sz="2200" b="1" dirty="0">
                <a:solidFill>
                  <a:srgbClr val="0A1F61"/>
                </a:solidFill>
                <a:cs typeface="Tajawal ExtraBold" panose="00000800000000000000" pitchFamily="2" charset="-78"/>
              </a:rPr>
              <a:t>all transactions are in electronic form and accountability is significant</a:t>
            </a:r>
            <a:r>
              <a:rPr lang="en-US" sz="2200" dirty="0">
                <a:solidFill>
                  <a:srgbClr val="0A1F61"/>
                </a:solidFill>
                <a:cs typeface="Tajawal ExtraBold" panose="00000800000000000000" pitchFamily="2" charset="-78"/>
              </a:rPr>
              <a:t>. </a:t>
            </a:r>
          </a:p>
          <a:p>
            <a:pPr marL="800100" lvl="1"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200" dirty="0">
                <a:solidFill>
                  <a:srgbClr val="0A1F61"/>
                </a:solidFill>
                <a:cs typeface="Tajawal ExtraBold" panose="00000800000000000000" pitchFamily="2" charset="-78"/>
              </a:rPr>
              <a:t>In numerous non-cyber crime cases as well, significant proof might be found in systems, mobile phones, for example, in instances of separation, murder, abducting, tax avoidance, and so on. </a:t>
            </a:r>
          </a:p>
          <a:p>
            <a:pPr marL="800100" lvl="1"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200" dirty="0">
                <a:solidFill>
                  <a:srgbClr val="0A1F61"/>
                </a:solidFill>
                <a:cs typeface="Tajawal ExtraBold" panose="00000800000000000000" pitchFamily="2" charset="-78"/>
              </a:rPr>
              <a:t>Cyber law is an </a:t>
            </a:r>
            <a:r>
              <a:rPr lang="en-US" sz="2200" b="1" dirty="0">
                <a:solidFill>
                  <a:srgbClr val="0A1F61"/>
                </a:solidFill>
                <a:cs typeface="Tajawal ExtraBold" panose="00000800000000000000" pitchFamily="2" charset="-78"/>
              </a:rPr>
              <a:t>important part of Digital Forensics</a:t>
            </a:r>
            <a:r>
              <a:rPr lang="en-US" sz="2200" dirty="0">
                <a:solidFill>
                  <a:srgbClr val="0A1F61"/>
                </a:solidFill>
                <a:cs typeface="Tajawal ExtraBold" panose="00000800000000000000"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114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388329"/>
            <a:ext cx="9345750" cy="5223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6.3 CYBERETHICS AND CYBER LAW</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239842" y="1709926"/>
            <a:ext cx="4572637" cy="4801314"/>
          </a:xfrm>
          <a:prstGeom prst="rect">
            <a:avLst/>
          </a:prstGeom>
        </p:spPr>
        <p:txBody>
          <a:bodyPr wrap="square">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Figure 4.1 mentions how </a:t>
            </a:r>
            <a:r>
              <a:rPr lang="en-US" b="1" dirty="0">
                <a:solidFill>
                  <a:srgbClr val="0A1F61"/>
                </a:solidFill>
                <a:cs typeface="Tajawal ExtraBold" panose="00000800000000000000" pitchFamily="2" charset="-78"/>
              </a:rPr>
              <a:t>ethics</a:t>
            </a:r>
            <a:r>
              <a:rPr lang="en-US" dirty="0">
                <a:solidFill>
                  <a:srgbClr val="0A1F61"/>
                </a:solidFill>
                <a:cs typeface="Tajawal ExtraBold" panose="00000800000000000000" pitchFamily="2" charset="-78"/>
              </a:rPr>
              <a:t> are a </a:t>
            </a:r>
            <a:r>
              <a:rPr lang="en-US" u="sng" dirty="0">
                <a:solidFill>
                  <a:srgbClr val="0A1F61"/>
                </a:solidFill>
                <a:cs typeface="Tajawal ExtraBold" panose="00000800000000000000" pitchFamily="2" charset="-78"/>
              </a:rPr>
              <a:t>code of responsible behavior and should be followed</a:t>
            </a:r>
            <a:r>
              <a:rPr lang="en-US" dirty="0">
                <a:solidFill>
                  <a:srgbClr val="0A1F61"/>
                </a:solidFill>
                <a:cs typeface="Tajawal ExtraBold" panose="00000800000000000000" pitchFamily="2" charset="-78"/>
              </a:rPr>
              <a:t>. </a:t>
            </a:r>
            <a:r>
              <a:rPr lang="en-US" dirty="0" smtClean="0">
                <a:solidFill>
                  <a:srgbClr val="0A1F61"/>
                </a:solidFill>
                <a:cs typeface="Tajawal ExtraBold" panose="00000800000000000000" pitchFamily="2" charset="-78"/>
              </a:rPr>
              <a:t/>
            </a:r>
            <a:br>
              <a:rPr lang="en-US" dirty="0" smtClean="0">
                <a:solidFill>
                  <a:srgbClr val="0A1F61"/>
                </a:solidFill>
                <a:cs typeface="Tajawal ExtraBold" panose="00000800000000000000" pitchFamily="2" charset="-78"/>
              </a:rPr>
            </a:b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Law</a:t>
            </a:r>
            <a:r>
              <a:rPr lang="en-US" dirty="0">
                <a:solidFill>
                  <a:srgbClr val="0A1F61"/>
                </a:solidFill>
                <a:cs typeface="Tajawal ExtraBold" panose="00000800000000000000" pitchFamily="2" charset="-78"/>
              </a:rPr>
              <a:t> being an outcome of ethics is something that must be followed. </a:t>
            </a:r>
            <a:r>
              <a:rPr lang="en-US" dirty="0" smtClean="0">
                <a:solidFill>
                  <a:srgbClr val="0A1F61"/>
                </a:solidFill>
                <a:cs typeface="Tajawal ExtraBold" panose="00000800000000000000" pitchFamily="2" charset="-78"/>
              </a:rPr>
              <a:t/>
            </a:r>
            <a:br>
              <a:rPr lang="en-US" dirty="0" smtClean="0">
                <a:solidFill>
                  <a:srgbClr val="0A1F61"/>
                </a:solidFill>
                <a:cs typeface="Tajawal ExtraBold" panose="00000800000000000000" pitchFamily="2" charset="-78"/>
              </a:rPr>
            </a:b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Policies</a:t>
            </a:r>
            <a:r>
              <a:rPr lang="en-US" dirty="0">
                <a:solidFill>
                  <a:srgbClr val="0A1F61"/>
                </a:solidFill>
                <a:cs typeface="Tajawal ExtraBold" panose="00000800000000000000" pitchFamily="2" charset="-78"/>
              </a:rPr>
              <a:t> are guidelines that organizations usually follow to promote cybersecurity in their environments. </a:t>
            </a:r>
            <a:r>
              <a:rPr lang="en-US" dirty="0" smtClean="0">
                <a:solidFill>
                  <a:srgbClr val="0A1F61"/>
                </a:solidFill>
                <a:cs typeface="Tajawal ExtraBold" panose="00000800000000000000" pitchFamily="2" charset="-78"/>
              </a:rPr>
              <a:t/>
            </a:r>
            <a:br>
              <a:rPr lang="en-US" dirty="0" smtClean="0">
                <a:solidFill>
                  <a:srgbClr val="0A1F61"/>
                </a:solidFill>
                <a:cs typeface="Tajawal ExtraBold" panose="00000800000000000000" pitchFamily="2" charset="-78"/>
              </a:rPr>
            </a:b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We see how these three are connected to each other. </a:t>
            </a:r>
            <a:r>
              <a:rPr lang="en-US" dirty="0" smtClean="0">
                <a:solidFill>
                  <a:srgbClr val="0A1F61"/>
                </a:solidFill>
                <a:cs typeface="Tajawal ExtraBold" panose="00000800000000000000" pitchFamily="2" charset="-78"/>
              </a:rPr>
              <a:t/>
            </a:r>
            <a:br>
              <a:rPr lang="en-US" dirty="0" smtClean="0">
                <a:solidFill>
                  <a:srgbClr val="0A1F61"/>
                </a:solidFill>
                <a:cs typeface="Tajawal ExtraBold" panose="00000800000000000000" pitchFamily="2" charset="-78"/>
              </a:rPr>
            </a:b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Although they all aim to </a:t>
            </a:r>
            <a:r>
              <a:rPr lang="en-US" u="sng" dirty="0">
                <a:solidFill>
                  <a:srgbClr val="0A1F61"/>
                </a:solidFill>
                <a:cs typeface="Tajawal ExtraBold" panose="00000800000000000000" pitchFamily="2" charset="-78"/>
              </a:rPr>
              <a:t>ensure better cybersecurity in a given environment,</a:t>
            </a:r>
            <a:r>
              <a:rPr lang="en-US" dirty="0">
                <a:solidFill>
                  <a:srgbClr val="0A1F61"/>
                </a:solidFill>
                <a:cs typeface="Tajawal ExtraBold" panose="00000800000000000000" pitchFamily="2" charset="-78"/>
              </a:rPr>
              <a:t> they are very different from each other.</a:t>
            </a:r>
          </a:p>
        </p:txBody>
      </p:sp>
      <p:pic>
        <p:nvPicPr>
          <p:cNvPr id="10" name="Picture 9">
            <a:extLst>
              <a:ext uri="{FF2B5EF4-FFF2-40B4-BE49-F238E27FC236}">
                <a16:creationId xmlns:a16="http://schemas.microsoft.com/office/drawing/2014/main" id="{8116205B-736B-6D96-6763-5531E54DAD8D}"/>
              </a:ext>
            </a:extLst>
          </p:cNvPr>
          <p:cNvPicPr>
            <a:picLocks noChangeAspect="1"/>
          </p:cNvPicPr>
          <p:nvPr/>
        </p:nvPicPr>
        <p:blipFill>
          <a:blip r:embed="rId3"/>
          <a:stretch>
            <a:fillRect/>
          </a:stretch>
        </p:blipFill>
        <p:spPr>
          <a:xfrm>
            <a:off x="5812479" y="1540364"/>
            <a:ext cx="4579716" cy="4686387"/>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6.3 CYBERETHICS AND CYBER LAW</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333001" y="1562095"/>
            <a:ext cx="8930853" cy="4078039"/>
          </a:xfrm>
          <a:prstGeom prst="rect">
            <a:avLst/>
          </a:prstGeom>
        </p:spPr>
        <p:txBody>
          <a:bodyPr wrap="square">
            <a:spAutoFit/>
          </a:bodyPr>
          <a:lstStyle/>
          <a:p>
            <a:pPr marL="342900" indent="-342900" algn="justLow">
              <a:buFont typeface="Arial" panose="020B0604020202020204" pitchFamily="34" charset="0"/>
              <a:buChar char="•"/>
            </a:pPr>
            <a:r>
              <a:rPr lang="en-US" sz="2000" b="1" dirty="0">
                <a:solidFill>
                  <a:srgbClr val="0A1F61"/>
                </a:solidFill>
                <a:cs typeface="Tajawal ExtraBold" panose="00000800000000000000" pitchFamily="2" charset="-78"/>
              </a:rPr>
              <a:t>Ethics</a:t>
            </a:r>
            <a:r>
              <a:rPr lang="en-US" sz="2000" dirty="0">
                <a:solidFill>
                  <a:srgbClr val="0A1F61"/>
                </a:solidFill>
                <a:cs typeface="Tajawal ExtraBold" panose="00000800000000000000" pitchFamily="2" charset="-78"/>
              </a:rPr>
              <a:t> are rules that control an individual or society, created to decide what is good or bad, right or wrong, in a given circumstance. </a:t>
            </a:r>
          </a:p>
          <a:p>
            <a:pPr marL="342900" indent="-342900" algn="justLow">
              <a:buFont typeface="Arial" panose="020B0604020202020204" pitchFamily="34" charset="0"/>
              <a:buChar char="•"/>
            </a:pPr>
            <a:r>
              <a:rPr lang="en-US" sz="2000" b="1" dirty="0">
                <a:solidFill>
                  <a:srgbClr val="0A1F61"/>
                </a:solidFill>
                <a:cs typeface="Tajawal ExtraBold" panose="00000800000000000000" pitchFamily="2" charset="-78"/>
              </a:rPr>
              <a:t>Ethics</a:t>
            </a:r>
            <a:r>
              <a:rPr lang="en-US" sz="2000" dirty="0">
                <a:solidFill>
                  <a:srgbClr val="0A1F61"/>
                </a:solidFill>
                <a:cs typeface="Tajawal ExtraBold" panose="00000800000000000000" pitchFamily="2" charset="-78"/>
              </a:rPr>
              <a:t> are also responsible for regulating an individual’s behavior or conduct and helps them live a good life. This may be done by applying the moral rules and guidelines.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b="1" dirty="0">
                <a:solidFill>
                  <a:srgbClr val="0A1F61"/>
                </a:solidFill>
                <a:cs typeface="Tajawal ExtraBold" panose="00000800000000000000" pitchFamily="2" charset="-78"/>
              </a:rPr>
              <a:t>Law </a:t>
            </a:r>
            <a:r>
              <a:rPr lang="en-US" sz="2000" dirty="0">
                <a:solidFill>
                  <a:srgbClr val="0A1F61"/>
                </a:solidFill>
                <a:cs typeface="Tajawal ExtraBold" panose="00000800000000000000" pitchFamily="2" charset="-78"/>
              </a:rPr>
              <a:t>systematic set of universally accepted rules and regulations.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These principles and guidelines might be made by a suitable authority, for example, government.</a:t>
            </a: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It might be utilized to oversee the activity and conduct of the individuals and can be upheld, by imposing penalties.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Further, there is a difference in scope and application of ethics and laws.</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5761452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6.3 CYBERETHICS AND CYBER LAW</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347052" y="1962511"/>
            <a:ext cx="8930853" cy="2739211"/>
          </a:xfrm>
          <a:prstGeom prst="rect">
            <a:avLst/>
          </a:prstGeom>
        </p:spPr>
        <p:txBody>
          <a:bodyPr wrap="square">
            <a:spAutoFit/>
          </a:bodyPr>
          <a:lstStyle/>
          <a:p>
            <a:pPr algn="justLow"/>
            <a:r>
              <a:rPr lang="en-US" sz="2400" b="1" dirty="0">
                <a:solidFill>
                  <a:srgbClr val="0A1F61"/>
                </a:solidFill>
                <a:cs typeface="Tajawal ExtraBold" panose="00000800000000000000" pitchFamily="2" charset="-78"/>
              </a:rPr>
              <a:t>Ethics versus Legal:</a:t>
            </a:r>
          </a:p>
          <a:p>
            <a:pPr algn="justLow"/>
            <a:endParaRPr lang="en-US" sz="7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While </a:t>
            </a:r>
            <a:r>
              <a:rPr lang="en-US" sz="2000" b="1" dirty="0">
                <a:solidFill>
                  <a:srgbClr val="0A1F61"/>
                </a:solidFill>
                <a:cs typeface="Tajawal ExtraBold" panose="00000800000000000000" pitchFamily="2" charset="-78"/>
              </a:rPr>
              <a:t>Legal</a:t>
            </a:r>
            <a:r>
              <a:rPr lang="en-US" sz="2000" dirty="0">
                <a:solidFill>
                  <a:srgbClr val="0A1F61"/>
                </a:solidFill>
                <a:cs typeface="Tajawal ExtraBold" panose="00000800000000000000" pitchFamily="2" charset="-78"/>
              </a:rPr>
              <a:t> can apply to a more widespread scope, </a:t>
            </a:r>
            <a:r>
              <a:rPr lang="en-US" sz="2000" b="1" dirty="0">
                <a:solidFill>
                  <a:srgbClr val="0A1F61"/>
                </a:solidFill>
                <a:cs typeface="Tajawal ExtraBold" panose="00000800000000000000" pitchFamily="2" charset="-78"/>
              </a:rPr>
              <a:t>Ethical</a:t>
            </a:r>
            <a:r>
              <a:rPr lang="en-US" sz="2000" dirty="0">
                <a:solidFill>
                  <a:srgbClr val="0A1F61"/>
                </a:solidFill>
                <a:cs typeface="Tajawal ExtraBold" panose="00000800000000000000" pitchFamily="2" charset="-78"/>
              </a:rPr>
              <a:t> applies on an individual basis.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two of them judge a specific conduct or activity either right or wrong in their respective opinions.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b="1" dirty="0">
                <a:solidFill>
                  <a:srgbClr val="0A1F61"/>
                </a:solidFill>
                <a:cs typeface="Tajawal ExtraBold" panose="00000800000000000000" pitchFamily="2" charset="-78"/>
              </a:rPr>
              <a:t>Legal</a:t>
            </a:r>
            <a:r>
              <a:rPr lang="en-US" sz="2000" dirty="0">
                <a:solidFill>
                  <a:srgbClr val="0A1F61"/>
                </a:solidFill>
                <a:cs typeface="Tajawal ExtraBold" panose="00000800000000000000" pitchFamily="2" charset="-78"/>
              </a:rPr>
              <a:t> may be said to have more of an objective view, while </a:t>
            </a:r>
            <a:r>
              <a:rPr lang="en-US" sz="2000" b="1" dirty="0">
                <a:solidFill>
                  <a:srgbClr val="0A1F61"/>
                </a:solidFill>
                <a:cs typeface="Tajawal ExtraBold" panose="00000800000000000000" pitchFamily="2" charset="-78"/>
              </a:rPr>
              <a:t>Ethics</a:t>
            </a:r>
            <a:r>
              <a:rPr lang="en-US" sz="2000" dirty="0">
                <a:solidFill>
                  <a:srgbClr val="0A1F61"/>
                </a:solidFill>
                <a:cs typeface="Tajawal ExtraBold" panose="00000800000000000000" pitchFamily="2" charset="-78"/>
              </a:rPr>
              <a:t> has a personal as well as varied view depending on the individual.</a:t>
            </a:r>
          </a:p>
        </p:txBody>
      </p:sp>
    </p:spTree>
    <p:extLst>
      <p:ext uri="{BB962C8B-B14F-4D97-AF65-F5344CB8AC3E}">
        <p14:creationId xmlns:p14="http://schemas.microsoft.com/office/powerpoint/2010/main" val="258041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3" y="1390468"/>
            <a:ext cx="9345750" cy="5223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6.3 CYBERETHICS AND CYBER LAW</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347052" y="1536173"/>
            <a:ext cx="8930853" cy="5016758"/>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Due to the significant increase in the number of cyber-criminal activities in cyberspace that </a:t>
            </a:r>
            <a:r>
              <a:rPr lang="en-US" sz="2000" u="sng" dirty="0">
                <a:solidFill>
                  <a:srgbClr val="0A1F61"/>
                </a:solidFill>
                <a:cs typeface="Tajawal ExtraBold" panose="00000800000000000000" pitchFamily="2" charset="-78"/>
              </a:rPr>
              <a:t>are not just unethical but also illegal</a:t>
            </a:r>
            <a:r>
              <a:rPr lang="en-US" sz="2000" dirty="0">
                <a:solidFill>
                  <a:srgbClr val="0A1F61"/>
                </a:solidFill>
                <a:cs typeface="Tajawal ExtraBold" panose="00000800000000000000" pitchFamily="2" charset="-78"/>
              </a:rPr>
              <a:t>, the role of ethics becomes even more significant. Therefore, there is a need to </a:t>
            </a:r>
            <a:r>
              <a:rPr lang="en-US" sz="2000" u="sng" dirty="0">
                <a:solidFill>
                  <a:srgbClr val="0A1F61"/>
                </a:solidFill>
                <a:cs typeface="Tajawal ExtraBold" panose="00000800000000000000" pitchFamily="2" charset="-78"/>
              </a:rPr>
              <a:t>combine ethics and Law in regulating the activities of the cyber world.</a:t>
            </a:r>
            <a:r>
              <a:rPr lang="en-US" sz="2000" dirty="0">
                <a:solidFill>
                  <a:srgbClr val="0A1F61"/>
                </a:solidFill>
                <a:cs typeface="Tajawal ExtraBold" panose="00000800000000000000" pitchFamily="2" charset="-78"/>
              </a:rPr>
              <a:t>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Information technology (IT) has made the world a global village and has enhanced every sphere and sector of society like the economy, commerce, social, and educational sectors.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However, this is one space where a lot of work is required to be done.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high time now for careful inspection of the legal and ethical aspects since not enough guidelines are available in this field as compared to those available in conventional branches of science and technology.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There is a </a:t>
            </a:r>
            <a:r>
              <a:rPr lang="en-US" sz="2000" b="1" dirty="0">
                <a:solidFill>
                  <a:srgbClr val="0A1F61"/>
                </a:solidFill>
                <a:cs typeface="Tajawal ExtraBold" panose="00000800000000000000" pitchFamily="2" charset="-78"/>
              </a:rPr>
              <a:t>significant need for </a:t>
            </a:r>
            <a:r>
              <a:rPr lang="en-US" sz="2000" b="1" dirty="0" err="1">
                <a:solidFill>
                  <a:srgbClr val="0A1F61"/>
                </a:solidFill>
                <a:cs typeface="Tajawal ExtraBold" panose="00000800000000000000" pitchFamily="2" charset="-78"/>
              </a:rPr>
              <a:t>cyberethics</a:t>
            </a:r>
            <a:r>
              <a:rPr lang="en-US"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be </a:t>
            </a:r>
            <a:r>
              <a:rPr lang="en-US" sz="2000" u="sng" dirty="0">
                <a:solidFill>
                  <a:srgbClr val="0A1F61"/>
                </a:solidFill>
                <a:cs typeface="Tajawal ExtraBold" panose="00000800000000000000" pitchFamily="2" charset="-78"/>
              </a:rPr>
              <a:t>strengthened by cyber laws</a:t>
            </a:r>
            <a:r>
              <a:rPr lang="en-US" sz="20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29643064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103720"/>
            <a:ext cx="9345750" cy="5597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6.3 CYBERETHICS AND CYBER LAW</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139604" y="1306744"/>
            <a:ext cx="8930853" cy="5632311"/>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Many countries have come up with new legal national frameworks to govern and regulate cybersecurity.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Hence, it is imperative that cyber legal frameworks and cybersecurity legal frameworks must now be evolved keeping in mind the evolved principles of </a:t>
            </a:r>
            <a:r>
              <a:rPr lang="en-US" sz="2000" dirty="0" err="1">
                <a:solidFill>
                  <a:srgbClr val="0A1F61"/>
                </a:solidFill>
                <a:cs typeface="Tajawal ExtraBold" panose="00000800000000000000" pitchFamily="2" charset="-78"/>
              </a:rPr>
              <a:t>cyberethics</a:t>
            </a:r>
            <a:r>
              <a:rPr lang="en-US" sz="2000" dirty="0" smtClean="0">
                <a:solidFill>
                  <a:srgbClr val="0A1F61"/>
                </a:solidFill>
                <a:cs typeface="Tajawal ExtraBold" panose="00000800000000000000" pitchFamily="2" charset="-78"/>
              </a:rPr>
              <a:t>.</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Consider the following example: </a:t>
            </a:r>
            <a:r>
              <a:rPr lang="en-US" sz="2000" u="sng" dirty="0">
                <a:solidFill>
                  <a:srgbClr val="0A1F61"/>
                </a:solidFill>
                <a:cs typeface="Tajawal ExtraBold" panose="00000800000000000000" pitchFamily="2" charset="-78"/>
              </a:rPr>
              <a:t>obtaining data from networks</a:t>
            </a:r>
            <a:r>
              <a:rPr lang="en-US" sz="2000" dirty="0">
                <a:solidFill>
                  <a:srgbClr val="0A1F61"/>
                </a:solidFill>
                <a:cs typeface="Tajawal ExtraBold" panose="00000800000000000000" pitchFamily="2" charset="-78"/>
              </a:rPr>
              <a:t>. Here, there are two separate concerns:</a:t>
            </a:r>
          </a:p>
          <a:p>
            <a:pPr marL="800100" lvl="1" indent="-342900">
              <a:buFont typeface="Arial" panose="020B0604020202020204" pitchFamily="34" charset="0"/>
              <a:buChar char="•"/>
            </a:pPr>
            <a:r>
              <a:rPr lang="en-US" sz="2000" b="1" dirty="0">
                <a:solidFill>
                  <a:srgbClr val="0A1F61"/>
                </a:solidFill>
                <a:cs typeface="Tajawal ExtraBold" panose="00000800000000000000" pitchFamily="2" charset="-78"/>
              </a:rPr>
              <a:t>First</a:t>
            </a:r>
            <a:r>
              <a:rPr lang="en-US" sz="2000" dirty="0">
                <a:solidFill>
                  <a:srgbClr val="0A1F61"/>
                </a:solidFill>
                <a:cs typeface="Tajawal ExtraBold" panose="00000800000000000000" pitchFamily="2" charset="-78"/>
              </a:rPr>
              <a:t>, collecting network measurement data (e.g., packet traces), and </a:t>
            </a:r>
          </a:p>
          <a:p>
            <a:pPr marL="800100" lvl="1" indent="-342900">
              <a:buFont typeface="Arial" panose="020B0604020202020204" pitchFamily="34" charset="0"/>
              <a:buChar char="•"/>
            </a:pPr>
            <a:r>
              <a:rPr lang="en-US" sz="2000" b="1" dirty="0">
                <a:solidFill>
                  <a:srgbClr val="0A1F61"/>
                </a:solidFill>
                <a:cs typeface="Tajawal ExtraBold" panose="00000800000000000000" pitchFamily="2" charset="-78"/>
              </a:rPr>
              <a:t>Second</a:t>
            </a:r>
            <a:r>
              <a:rPr lang="en-US" sz="2000" dirty="0">
                <a:solidFill>
                  <a:srgbClr val="0A1F61"/>
                </a:solidFill>
                <a:cs typeface="Tajawal ExtraBold" panose="00000800000000000000" pitchFamily="2" charset="-78"/>
              </a:rPr>
              <a:t>, it is publishing the data.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Clearly, the ethical issues, in this case, are </a:t>
            </a:r>
            <a:r>
              <a:rPr lang="en-US" sz="2000" u="sng" dirty="0">
                <a:solidFill>
                  <a:srgbClr val="0A1F61"/>
                </a:solidFill>
                <a:cs typeface="Tajawal ExtraBold" panose="00000800000000000000" pitchFamily="2" charset="-78"/>
              </a:rPr>
              <a:t>respecting users privacy </a:t>
            </a:r>
            <a:r>
              <a:rPr lang="en-US" sz="2000" dirty="0">
                <a:solidFill>
                  <a:srgbClr val="0A1F61"/>
                </a:solidFill>
                <a:cs typeface="Tajawal ExtraBold" panose="00000800000000000000" pitchFamily="2" charset="-78"/>
              </a:rPr>
              <a:t>and </a:t>
            </a:r>
            <a:r>
              <a:rPr lang="en-US" sz="2000" u="sng" dirty="0">
                <a:solidFill>
                  <a:srgbClr val="0A1F61"/>
                </a:solidFill>
                <a:cs typeface="Tajawal ExtraBold" panose="00000800000000000000" pitchFamily="2" charset="-78"/>
              </a:rPr>
              <a:t>respectful uses of published traces</a:t>
            </a:r>
            <a:r>
              <a:rPr lang="en-US" sz="2000" dirty="0">
                <a:solidFill>
                  <a:srgbClr val="0A1F61"/>
                </a:solidFill>
                <a:cs typeface="Tajawal ExtraBold" panose="00000800000000000000" pitchFamily="2" charset="-78"/>
              </a:rPr>
              <a:t>, while the legal issue is communication privacy laws.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Most cybercrimes have some components of </a:t>
            </a:r>
            <a:r>
              <a:rPr lang="en-US" sz="2000" b="1" dirty="0">
                <a:solidFill>
                  <a:srgbClr val="0A1F61"/>
                </a:solidFill>
                <a:cs typeface="Tajawal ExtraBold" panose="00000800000000000000" pitchFamily="2" charset="-78"/>
              </a:rPr>
              <a:t>Illegal</a:t>
            </a:r>
            <a:r>
              <a:rPr lang="en-US" sz="2000" dirty="0">
                <a:solidFill>
                  <a:srgbClr val="0A1F61"/>
                </a:solidFill>
                <a:cs typeface="Tajawal ExtraBold" panose="00000800000000000000" pitchFamily="2" charset="-78"/>
              </a:rPr>
              <a:t> as well as </a:t>
            </a:r>
            <a:r>
              <a:rPr lang="en-US" sz="2000" b="1" dirty="0">
                <a:solidFill>
                  <a:srgbClr val="0A1F61"/>
                </a:solidFill>
                <a:cs typeface="Tajawal ExtraBold" panose="00000800000000000000" pitchFamily="2" charset="-78"/>
              </a:rPr>
              <a:t>unethical</a:t>
            </a: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behavior</a:t>
            </a:r>
            <a:r>
              <a:rPr lang="en-US" sz="20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407035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8306" y="1170704"/>
            <a:ext cx="9607049" cy="5434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6.3 CYBERETHICS AND CYBER LAW</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878305" y="1362346"/>
            <a:ext cx="9607049" cy="5062924"/>
          </a:xfrm>
          <a:prstGeom prst="rect">
            <a:avLst/>
          </a:prstGeom>
        </p:spPr>
        <p:txBody>
          <a:bodyPr wrap="square">
            <a:spAutoFit/>
          </a:bodyPr>
          <a:lstStyle/>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Keeping in mind the growing number of cyber laws in the world, including cybersecurity laws, it is increasingly clear that the said legal frameworks incorporate cyber ethical principles and standards, e.g., a demonstration of not hacking a system is a moral guideline. </a:t>
            </a:r>
            <a:r>
              <a:rPr lang="en-US" sz="1900" dirty="0" smtClean="0">
                <a:solidFill>
                  <a:srgbClr val="0A1F61"/>
                </a:solidFill>
                <a:cs typeface="Tajawal ExtraBold" panose="00000800000000000000" pitchFamily="2" charset="-78"/>
              </a:rPr>
              <a:t/>
            </a:r>
            <a:br>
              <a:rPr lang="en-US" sz="1900" dirty="0" smtClean="0">
                <a:solidFill>
                  <a:srgbClr val="0A1F61"/>
                </a:solidFill>
                <a:cs typeface="Tajawal ExtraBold" panose="00000800000000000000" pitchFamily="2" charset="-78"/>
              </a:rPr>
            </a:br>
            <a:endParaRPr lang="en-US" sz="1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If an </a:t>
            </a:r>
            <a:r>
              <a:rPr lang="en-US" sz="1900" u="sng" dirty="0">
                <a:solidFill>
                  <a:srgbClr val="0A1F61"/>
                </a:solidFill>
                <a:cs typeface="Tajawal ExtraBold" panose="00000800000000000000" pitchFamily="2" charset="-78"/>
              </a:rPr>
              <a:t>ethical principle is violated</a:t>
            </a:r>
            <a:r>
              <a:rPr lang="en-US" sz="1900" dirty="0">
                <a:solidFill>
                  <a:srgbClr val="0A1F61"/>
                </a:solidFill>
                <a:cs typeface="Tajawal ExtraBold" panose="00000800000000000000" pitchFamily="2" charset="-78"/>
              </a:rPr>
              <a:t>, then such an act is </a:t>
            </a:r>
            <a:r>
              <a:rPr lang="en-US" sz="1900" u="sng" dirty="0">
                <a:solidFill>
                  <a:srgbClr val="0A1F61"/>
                </a:solidFill>
                <a:cs typeface="Tajawal ExtraBold" panose="00000800000000000000" pitchFamily="2" charset="-78"/>
              </a:rPr>
              <a:t>prescribed as a cybercrime </a:t>
            </a:r>
            <a:r>
              <a:rPr lang="en-US" sz="1900" dirty="0">
                <a:solidFill>
                  <a:srgbClr val="0A1F61"/>
                </a:solidFill>
                <a:cs typeface="Tajawal ExtraBold" panose="00000800000000000000" pitchFamily="2" charset="-78"/>
              </a:rPr>
              <a:t>which is punishable with imprisonment and fines. </a:t>
            </a:r>
            <a:r>
              <a:rPr lang="en-US" sz="1900" dirty="0" smtClean="0">
                <a:solidFill>
                  <a:srgbClr val="0A1F61"/>
                </a:solidFill>
                <a:cs typeface="Tajawal ExtraBold" panose="00000800000000000000" pitchFamily="2" charset="-78"/>
              </a:rPr>
              <a:t/>
            </a:r>
            <a:br>
              <a:rPr lang="en-US" sz="1900" dirty="0" smtClean="0">
                <a:solidFill>
                  <a:srgbClr val="0A1F61"/>
                </a:solidFill>
                <a:cs typeface="Tajawal ExtraBold" panose="00000800000000000000" pitchFamily="2" charset="-78"/>
              </a:rPr>
            </a:br>
            <a:endParaRPr lang="en-US" sz="1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If a person does any cybercrime activity, then it becomes an offense under the existing cyber laws. </a:t>
            </a:r>
            <a:r>
              <a:rPr lang="en-US" sz="1900" dirty="0" smtClean="0">
                <a:solidFill>
                  <a:srgbClr val="0A1F61"/>
                </a:solidFill>
                <a:cs typeface="Tajawal ExtraBold" panose="00000800000000000000" pitchFamily="2" charset="-78"/>
              </a:rPr>
              <a:t/>
            </a:r>
            <a:br>
              <a:rPr lang="en-US" sz="1900" dirty="0" smtClean="0">
                <a:solidFill>
                  <a:srgbClr val="0A1F61"/>
                </a:solidFill>
                <a:cs typeface="Tajawal ExtraBold" panose="00000800000000000000" pitchFamily="2" charset="-78"/>
              </a:rPr>
            </a:br>
            <a:endParaRPr lang="en-US" sz="1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Further, the increased focus of people on protection and preservation of personal privacy as also data privacy has brought forward the need for effectively codifying ethical considerations pertaining to the protection of privacy. </a:t>
            </a:r>
            <a:r>
              <a:rPr lang="en-US" sz="1900" dirty="0" smtClean="0">
                <a:solidFill>
                  <a:srgbClr val="0A1F61"/>
                </a:solidFill>
                <a:cs typeface="Tajawal ExtraBold" panose="00000800000000000000" pitchFamily="2" charset="-78"/>
              </a:rPr>
              <a:t/>
            </a:r>
            <a:br>
              <a:rPr lang="en-US" sz="1900" dirty="0" smtClean="0">
                <a:solidFill>
                  <a:srgbClr val="0A1F61"/>
                </a:solidFill>
                <a:cs typeface="Tajawal ExtraBold" panose="00000800000000000000" pitchFamily="2" charset="-78"/>
              </a:rPr>
            </a:br>
            <a:endParaRPr lang="en-US" sz="1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For example, it is ethical not to invade anyone’s privacy, however, in case if someone does invade someone else’s privacy, that becomes an actionable wrong for which various remedies are provided under different cyber legal frameworks. </a:t>
            </a:r>
          </a:p>
        </p:txBody>
      </p:sp>
    </p:spTree>
    <p:extLst>
      <p:ext uri="{BB962C8B-B14F-4D97-AF65-F5344CB8AC3E}">
        <p14:creationId xmlns:p14="http://schemas.microsoft.com/office/powerpoint/2010/main" val="30929342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6.3 CYBERETHICS AND CYBER LAW</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333001" y="1656065"/>
            <a:ext cx="8930853" cy="3801041"/>
          </a:xfrm>
          <a:prstGeom prst="rect">
            <a:avLst/>
          </a:prstGeom>
        </p:spPr>
        <p:txBody>
          <a:bodyPr wrap="square">
            <a:spAutoFit/>
          </a:bodyPr>
          <a:lstStyle/>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Further, extraordinary cyber laws have specified that an individual, </a:t>
            </a:r>
            <a:r>
              <a:rPr lang="en-US" sz="2000" u="sng" dirty="0">
                <a:solidFill>
                  <a:srgbClr val="0A1F61"/>
                </a:solidFill>
                <a:cs typeface="Tajawal ExtraBold" panose="00000800000000000000" pitchFamily="2" charset="-78"/>
              </a:rPr>
              <a:t>who does not follow anticipated cultural moral standards </a:t>
            </a:r>
            <a:r>
              <a:rPr lang="en-US" sz="2000" dirty="0">
                <a:solidFill>
                  <a:srgbClr val="0A1F61"/>
                </a:solidFill>
                <a:cs typeface="Tajawal ExtraBold" panose="00000800000000000000" pitchFamily="2" charset="-78"/>
              </a:rPr>
              <a:t>and </a:t>
            </a:r>
            <a:r>
              <a:rPr lang="en-US" sz="2000" u="sng" dirty="0">
                <a:solidFill>
                  <a:srgbClr val="0A1F61"/>
                </a:solidFill>
                <a:cs typeface="Tajawal ExtraBold" panose="00000800000000000000" pitchFamily="2" charset="-78"/>
              </a:rPr>
              <a:t>behavior</a:t>
            </a:r>
            <a:r>
              <a:rPr lang="en-US" sz="2000" dirty="0">
                <a:solidFill>
                  <a:srgbClr val="0A1F61"/>
                </a:solidFill>
                <a:cs typeface="Tajawal ExtraBold" panose="00000800000000000000" pitchFamily="2" charset="-78"/>
              </a:rPr>
              <a:t> concerning activities on cyberspace, would be held to </a:t>
            </a:r>
            <a:r>
              <a:rPr lang="en-US" sz="2000" b="1" dirty="0">
                <a:solidFill>
                  <a:srgbClr val="0A1F61"/>
                </a:solidFill>
                <a:cs typeface="Tajawal ExtraBold" panose="00000800000000000000" pitchFamily="2" charset="-78"/>
              </a:rPr>
              <a:t>legal consequences</a:t>
            </a:r>
            <a:r>
              <a:rPr lang="en-US" sz="20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domain of cyber law is concerned with providing adequate, strong, validity, and sanction for cyber ethical principles and </a:t>
            </a:r>
            <a:r>
              <a:rPr lang="en-US" sz="2000" dirty="0" err="1">
                <a:solidFill>
                  <a:srgbClr val="0A1F61"/>
                </a:solidFill>
                <a:cs typeface="Tajawal ExtraBold" panose="00000800000000000000" pitchFamily="2" charset="-78"/>
              </a:rPr>
              <a:t>cyberethics</a:t>
            </a:r>
            <a:r>
              <a:rPr lang="en-US" sz="2000" dirty="0">
                <a:solidFill>
                  <a:srgbClr val="0A1F61"/>
                </a:solidFill>
                <a:cs typeface="Tajawal ExtraBold" panose="00000800000000000000" pitchFamily="2" charset="-78"/>
              </a:rPr>
              <a:t> as an evolving discipline.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For ensuring proper cyber laws, governments in every country, public policymakers, computer professionals, organizations, and private citizens must all take an interest and contribute.</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There is a need to exploit this global information in a socially and ethically sensitive way for our future benefit and applications.</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9129482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6.4 NEED FOR CYBER REGULATION BASED ON CYBERETHICS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216539"/>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Cyber law calls for the safe and lawful collection, retention, processing, transmission, and use of personal data of individuals.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err="1">
                <a:solidFill>
                  <a:srgbClr val="0A1F61"/>
                </a:solidFill>
                <a:cs typeface="Tajawal ExtraBold" panose="00000800000000000000" pitchFamily="2" charset="-78"/>
              </a:rPr>
              <a:t>Cyberethics</a:t>
            </a:r>
            <a:r>
              <a:rPr lang="en-US" sz="2000" dirty="0">
                <a:solidFill>
                  <a:srgbClr val="0A1F61"/>
                </a:solidFill>
                <a:cs typeface="Tajawal ExtraBold" panose="00000800000000000000" pitchFamily="2" charset="-78"/>
              </a:rPr>
              <a:t>, therefore, provides the foundation for cyber legal principles concerning the protection of data and other aspects of human endeavor in cyberspace.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Cyber law will play a very important role in the evolution of </a:t>
            </a:r>
            <a:r>
              <a:rPr lang="en-US" sz="2000" dirty="0" err="1">
                <a:solidFill>
                  <a:srgbClr val="0A1F61"/>
                </a:solidFill>
                <a:cs typeface="Tajawal ExtraBold" panose="00000800000000000000" pitchFamily="2" charset="-78"/>
              </a:rPr>
              <a:t>cyberethics</a:t>
            </a:r>
            <a:r>
              <a:rPr lang="en-US" sz="20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obligation will be on officials and administrators to begin perceiving the convergence between cyber law and </a:t>
            </a:r>
            <a:r>
              <a:rPr lang="en-US" sz="2000" dirty="0" err="1">
                <a:solidFill>
                  <a:srgbClr val="0A1F61"/>
                </a:solidFill>
                <a:cs typeface="Tajawal ExtraBold" panose="00000800000000000000" pitchFamily="2" charset="-78"/>
              </a:rPr>
              <a:t>cyberethics</a:t>
            </a:r>
            <a:r>
              <a:rPr lang="en-US" sz="2000" dirty="0">
                <a:solidFill>
                  <a:srgbClr val="0A1F61"/>
                </a:solidFill>
                <a:cs typeface="Tajawal ExtraBold" panose="00000800000000000000" pitchFamily="2" charset="-78"/>
              </a:rPr>
              <a:t> and increasingly grant legal recognition, validity, and sanction to </a:t>
            </a:r>
            <a:r>
              <a:rPr lang="en-US" sz="2000" dirty="0" err="1">
                <a:solidFill>
                  <a:srgbClr val="0A1F61"/>
                </a:solidFill>
                <a:cs typeface="Tajawal ExtraBold" panose="00000800000000000000" pitchFamily="2" charset="-78"/>
              </a:rPr>
              <a:t>cyberethics</a:t>
            </a:r>
            <a:r>
              <a:rPr lang="en-US" sz="2000" dirty="0">
                <a:solidFill>
                  <a:srgbClr val="0A1F61"/>
                </a:solidFill>
                <a:cs typeface="Tajawal ExtraBold" panose="00000800000000000000" pitchFamily="2" charset="-78"/>
              </a:rPr>
              <a:t> principles.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This becomes although more significant, as we are coming across times where cybercrimes are going to be far more difficult and dangerous. Cybercrime as a paradigm is constantly evolving.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01020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91536"/>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6.5 CYBERCRIME CATEGORIES FROM THE LEGAL PERSPECTIVE</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942308" y="2116576"/>
            <a:ext cx="5538703" cy="3970318"/>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The Internet is not a safe place, as it witnesses cybercrime growing at a rapid rate since people are connected to devices as well as each other digitally. </a:t>
            </a: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Cybercrimes influence associations, organizations, and governments </a:t>
            </a:r>
            <a:r>
              <a:rPr lang="en-US" b="1" dirty="0">
                <a:solidFill>
                  <a:srgbClr val="0A1F61"/>
                </a:solidFill>
                <a:cs typeface="Tajawal ExtraBold" panose="00000800000000000000" pitchFamily="2" charset="-78"/>
              </a:rPr>
              <a:t>billions</a:t>
            </a:r>
            <a:r>
              <a:rPr lang="en-US" dirty="0">
                <a:solidFill>
                  <a:srgbClr val="0A1F61"/>
                </a:solidFill>
                <a:cs typeface="Tajawal ExtraBold" panose="00000800000000000000" pitchFamily="2" charset="-78"/>
              </a:rPr>
              <a:t> </a:t>
            </a:r>
            <a:r>
              <a:rPr lang="en-US" b="1" dirty="0">
                <a:solidFill>
                  <a:srgbClr val="0A1F61"/>
                </a:solidFill>
                <a:cs typeface="Tajawal ExtraBold" panose="00000800000000000000" pitchFamily="2" charset="-78"/>
              </a:rPr>
              <a:t>of dollars every year</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These crimes target the organizations </a:t>
            </a:r>
            <a:r>
              <a:rPr lang="en-US" b="1" dirty="0">
                <a:solidFill>
                  <a:srgbClr val="0A1F61"/>
                </a:solidFill>
                <a:cs typeface="Tajawal ExtraBold" panose="00000800000000000000" pitchFamily="2" charset="-78"/>
              </a:rPr>
              <a:t>economy and</a:t>
            </a:r>
            <a:r>
              <a:rPr lang="en-US" dirty="0">
                <a:solidFill>
                  <a:srgbClr val="0A1F61"/>
                </a:solidFill>
                <a:cs typeface="Tajawal ExtraBold" panose="00000800000000000000" pitchFamily="2" charset="-78"/>
              </a:rPr>
              <a:t> their </a:t>
            </a:r>
            <a:r>
              <a:rPr lang="en-US" b="1" dirty="0">
                <a:solidFill>
                  <a:srgbClr val="0A1F61"/>
                </a:solidFill>
                <a:cs typeface="Tajawal ExtraBold" panose="00000800000000000000" pitchFamily="2" charset="-78"/>
              </a:rPr>
              <a:t>reputation</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In fact, cybercrime is growing more and more. </a:t>
            </a: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From the Legal perspective, cybercrime can be classified into the following types (Figure 4.2).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98628EA4-0E8D-E6EB-CDE8-D660CB20D43F}"/>
              </a:ext>
            </a:extLst>
          </p:cNvPr>
          <p:cNvPicPr>
            <a:picLocks noChangeAspect="1"/>
          </p:cNvPicPr>
          <p:nvPr/>
        </p:nvPicPr>
        <p:blipFill>
          <a:blip r:embed="rId3"/>
          <a:stretch>
            <a:fillRect/>
          </a:stretch>
        </p:blipFill>
        <p:spPr>
          <a:xfrm>
            <a:off x="6481012" y="1767354"/>
            <a:ext cx="4816642" cy="4452971"/>
          </a:xfrm>
          <a:prstGeom prst="rect">
            <a:avLst/>
          </a:prstGeom>
        </p:spPr>
      </p:pic>
    </p:spTree>
    <p:extLst>
      <p:ext uri="{BB962C8B-B14F-4D97-AF65-F5344CB8AC3E}">
        <p14:creationId xmlns:p14="http://schemas.microsoft.com/office/powerpoint/2010/main" val="56926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91536"/>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6.5 CYBERCRIME CATEGORIES FROM THE LEGAL PERSPECTIVE</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942308" y="2116576"/>
            <a:ext cx="10239039" cy="3231654"/>
          </a:xfrm>
          <a:prstGeom prst="rect">
            <a:avLst/>
          </a:prstGeom>
          <a:noFill/>
        </p:spPr>
        <p:txBody>
          <a:bodyPr wrap="square" rtlCol="0">
            <a:spAutoFit/>
          </a:bodyPr>
          <a:lstStyle/>
          <a:p>
            <a:pPr marL="342900" indent="-342900">
              <a:buFont typeface="Arial" panose="020B0604020202020204" pitchFamily="34" charset="0"/>
              <a:buChar char="•"/>
            </a:pPr>
            <a:r>
              <a:rPr lang="en-US" b="1" dirty="0">
                <a:solidFill>
                  <a:srgbClr val="0A1F61"/>
                </a:solidFill>
                <a:cs typeface="Tajawal ExtraBold" panose="00000800000000000000" pitchFamily="2" charset="-78"/>
              </a:rPr>
              <a:t>The Cybercrime Against Individuals: </a:t>
            </a:r>
            <a:r>
              <a:rPr lang="en-US" dirty="0">
                <a:solidFill>
                  <a:srgbClr val="0A1F61"/>
                </a:solidFill>
                <a:cs typeface="Tajawal ExtraBold" panose="00000800000000000000" pitchFamily="2" charset="-78"/>
              </a:rPr>
              <a:t>social engineering, phishing, email harassment, cyberstalking, and spreading illegal adult materials, Credit Card extortion, human trafficking, social engineering, data fraud.</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Cybercrime Against Companies/Organizations</a:t>
            </a:r>
            <a:r>
              <a:rPr lang="en-US" dirty="0">
                <a:solidFill>
                  <a:srgbClr val="0A1F61"/>
                </a:solidFill>
                <a:cs typeface="Tajawal ExtraBold" panose="00000800000000000000" pitchFamily="2" charset="-78"/>
              </a:rPr>
              <a:t>: company website is hacked, data breaches, cyber extortion, malware distribution.</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Cybercrime Against Property: </a:t>
            </a:r>
            <a:r>
              <a:rPr lang="en-US" dirty="0">
                <a:solidFill>
                  <a:srgbClr val="0A1F61"/>
                </a:solidFill>
                <a:cs typeface="Tajawal ExtraBold" panose="00000800000000000000" pitchFamily="2" charset="-78"/>
              </a:rPr>
              <a:t>computers, servers, systems. DDOS attacks, hacking, malware transmission, cyber, system vandalism and copyright infringement.</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Cybercrime Against Society: </a:t>
            </a:r>
            <a:r>
              <a:rPr lang="en-US" dirty="0">
                <a:solidFill>
                  <a:srgbClr val="0A1F61"/>
                </a:solidFill>
                <a:cs typeface="Tajawal ExtraBold" panose="00000800000000000000" pitchFamily="2" charset="-78"/>
              </a:rPr>
              <a:t>Financial crimes against open associations, selling unlawful products, trafficking, web-based betting, fraud.</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Cybercrime Against Government:</a:t>
            </a:r>
            <a:r>
              <a:rPr lang="en-US" dirty="0">
                <a:solidFill>
                  <a:srgbClr val="0A1F61"/>
                </a:solidFill>
                <a:cs typeface="Tajawal ExtraBold" panose="00000800000000000000" pitchFamily="2" charset="-78"/>
              </a:rPr>
              <a:t> cyber terrorism and include breaking into government systems and networks, destroying, and closing down military sites, and spreading publicity.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728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0"/>
            <a:ext cx="953240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6.6 Cyber Law and Intellectual Property (IP)</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139604" y="1507901"/>
            <a:ext cx="9345750" cy="4801314"/>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Cyberspace is prone to crimes related to IP</a:t>
            </a:r>
            <a:r>
              <a:rPr lang="en-US" sz="2000" dirty="0" smtClean="0">
                <a:solidFill>
                  <a:srgbClr val="0A1F61"/>
                </a:solidFill>
                <a:cs typeface="Tajawal ExtraBold" panose="00000800000000000000" pitchFamily="2" charset="-78"/>
              </a:rPr>
              <a:t>.</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Definition 4.2: Intellectual Property (IP) </a:t>
            </a:r>
          </a:p>
          <a:p>
            <a:pPr marL="800100" lvl="1" indent="-342900">
              <a:buFont typeface="Arial" panose="020B0604020202020204" pitchFamily="34" charset="0"/>
              <a:buChar char="•"/>
            </a:pPr>
            <a:r>
              <a:rPr lang="en-US" sz="2000" dirty="0">
                <a:solidFill>
                  <a:srgbClr val="0A1F61"/>
                </a:solidFill>
                <a:cs typeface="Tajawal ExtraBold" panose="00000800000000000000" pitchFamily="2" charset="-78"/>
              </a:rPr>
              <a:t>Intellectual property defined as the domain of the Law that manages ensuring the privileges of the individuals who make unique works. </a:t>
            </a:r>
          </a:p>
          <a:p>
            <a:pPr marL="800100" lvl="1" indent="-342900">
              <a:buFont typeface="Arial" panose="020B0604020202020204" pitchFamily="34" charset="0"/>
              <a:buChar char="•"/>
            </a:pPr>
            <a:r>
              <a:rPr lang="en-US" sz="2000" dirty="0">
                <a:solidFill>
                  <a:srgbClr val="0A1F61"/>
                </a:solidFill>
                <a:cs typeface="Tajawal ExtraBold" panose="00000800000000000000" pitchFamily="2" charset="-78"/>
              </a:rPr>
              <a:t>It considers everything from unique plays and books to creations and company identification marks. </a:t>
            </a:r>
          </a:p>
          <a:p>
            <a:pPr marL="800100" lvl="1" indent="-342900">
              <a:buFont typeface="Arial" panose="020B0604020202020204" pitchFamily="34" charset="0"/>
              <a:buChar char="•"/>
            </a:pPr>
            <a:r>
              <a:rPr lang="en-US" sz="2000" dirty="0">
                <a:solidFill>
                  <a:srgbClr val="0A1F61"/>
                </a:solidFill>
                <a:cs typeface="Tajawal ExtraBold" panose="00000800000000000000" pitchFamily="2" charset="-78"/>
              </a:rPr>
              <a:t>IP laws are capable of encouraging new technologies, artistic expressions, and inventions for promoting economic growth</a:t>
            </a:r>
            <a:r>
              <a:rPr lang="en-US" sz="2000" dirty="0" smtClean="0">
                <a:solidFill>
                  <a:srgbClr val="0A1F61"/>
                </a:solidFill>
                <a:cs typeface="Tajawal ExtraBold" panose="00000800000000000000" pitchFamily="2" charset="-78"/>
              </a:rPr>
              <a:t>.</a:t>
            </a:r>
            <a:br>
              <a:rPr lang="en-US" sz="2000" dirty="0" smtClean="0">
                <a:solidFill>
                  <a:srgbClr val="0A1F61"/>
                </a:solidFill>
                <a:cs typeface="Tajawal ExtraBold" panose="00000800000000000000" pitchFamily="2" charset="-78"/>
              </a:rPr>
            </a:b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Individuals who know that their creative work will be safeguarded and that they can benefit from their work may feel encouraged to produce novel things so as to enhance technology.</a:t>
            </a:r>
          </a:p>
          <a:p>
            <a:pPr marL="342900" indent="-342900">
              <a:buFont typeface="Arial" panose="020B0604020202020204" pitchFamily="34" charset="0"/>
              <a:buChar char="•"/>
            </a:pPr>
            <a:r>
              <a:rPr lang="en-US" sz="2000" dirty="0" smtClean="0">
                <a:solidFill>
                  <a:srgbClr val="0A1F61"/>
                </a:solidFill>
                <a:cs typeface="Tajawal ExtraBold" panose="00000800000000000000" pitchFamily="2" charset="-78"/>
              </a:rPr>
              <a:t>IP </a:t>
            </a:r>
            <a:r>
              <a:rPr lang="en-US" sz="2000" dirty="0">
                <a:solidFill>
                  <a:srgbClr val="0A1F61"/>
                </a:solidFill>
                <a:cs typeface="Tajawal ExtraBold" panose="00000800000000000000" pitchFamily="2" charset="-78"/>
              </a:rPr>
              <a:t>is a field of legal practice and cyber law. It is an extremely new territory of Law.</a:t>
            </a:r>
          </a:p>
        </p:txBody>
      </p:sp>
    </p:spTree>
    <p:extLst>
      <p:ext uri="{BB962C8B-B14F-4D97-AF65-F5344CB8AC3E}">
        <p14:creationId xmlns:p14="http://schemas.microsoft.com/office/powerpoint/2010/main" val="25338851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5800" y="1285190"/>
            <a:ext cx="9799554" cy="5332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6.6 Cyber Law and Intellectual Property (IP)</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685800" y="1596788"/>
            <a:ext cx="5265821" cy="4708981"/>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Since Internet users can promptly duplicate material on the web, copyright questions have gotten complicated.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Cyber law has evolved over the last few decades for responding to the wide range of offenses that can be committed online.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Both IP and cyber law, subsequently, are currently growing fields of expanding significance.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IP rights identified with cyber law for the most part fall into the accompanying classifications (Figure 4.3).</a:t>
            </a:r>
          </a:p>
        </p:txBody>
      </p:sp>
      <p:pic>
        <p:nvPicPr>
          <p:cNvPr id="8" name="Picture 7">
            <a:extLst>
              <a:ext uri="{FF2B5EF4-FFF2-40B4-BE49-F238E27FC236}">
                <a16:creationId xmlns:a16="http://schemas.microsoft.com/office/drawing/2014/main" id="{C13799AF-EDAA-DCCE-A17A-ECA995FDE07E}"/>
              </a:ext>
            </a:extLst>
          </p:cNvPr>
          <p:cNvPicPr>
            <a:picLocks noChangeAspect="1"/>
          </p:cNvPicPr>
          <p:nvPr/>
        </p:nvPicPr>
        <p:blipFill>
          <a:blip r:embed="rId3"/>
          <a:stretch>
            <a:fillRect/>
          </a:stretch>
        </p:blipFill>
        <p:spPr>
          <a:xfrm>
            <a:off x="5951621" y="1389049"/>
            <a:ext cx="4244526" cy="4916720"/>
          </a:xfrm>
          <a:prstGeom prst="rect">
            <a:avLst/>
          </a:prstGeom>
        </p:spPr>
      </p:pic>
    </p:spTree>
    <p:extLst>
      <p:ext uri="{BB962C8B-B14F-4D97-AF65-F5344CB8AC3E}">
        <p14:creationId xmlns:p14="http://schemas.microsoft.com/office/powerpoint/2010/main" val="11507790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6.7 Challenges in Cyber Law</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4478149"/>
          </a:xfrm>
          <a:prstGeom prst="rect">
            <a:avLst/>
          </a:prstGeom>
          <a:noFill/>
        </p:spPr>
        <p:txBody>
          <a:bodyPr wrap="square" rtlCol="0">
            <a:spAutoFit/>
          </a:bodyPr>
          <a:lstStyle/>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One of the </a:t>
            </a:r>
            <a:r>
              <a:rPr lang="en-US" sz="1900" b="1" dirty="0">
                <a:solidFill>
                  <a:srgbClr val="0A1F61"/>
                </a:solidFill>
                <a:cs typeface="Tajawal ExtraBold" panose="00000800000000000000" pitchFamily="2" charset="-78"/>
              </a:rPr>
              <a:t>biggest challenges in developing cyber laws </a:t>
            </a:r>
            <a:r>
              <a:rPr lang="en-US" sz="1900" dirty="0">
                <a:solidFill>
                  <a:srgbClr val="0A1F61"/>
                </a:solidFill>
                <a:cs typeface="Tajawal ExtraBold" panose="00000800000000000000" pitchFamily="2" charset="-78"/>
              </a:rPr>
              <a:t>is the concept of </a:t>
            </a:r>
            <a:r>
              <a:rPr lang="en-US" sz="1900" u="sng" dirty="0">
                <a:solidFill>
                  <a:srgbClr val="0A1F61"/>
                </a:solidFill>
                <a:cs typeface="Tajawal ExtraBold" panose="00000800000000000000" pitchFamily="2" charset="-78"/>
              </a:rPr>
              <a:t>jurisdiction</a:t>
            </a:r>
            <a:r>
              <a:rPr lang="en-US" sz="1900"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sz="1900" b="1" dirty="0">
                <a:solidFill>
                  <a:srgbClr val="0A1F61"/>
                </a:solidFill>
                <a:cs typeface="Tajawal ExtraBold" panose="00000800000000000000" pitchFamily="2" charset="-78"/>
              </a:rPr>
              <a:t>Jurisdiction</a:t>
            </a:r>
            <a:r>
              <a:rPr lang="en-US" sz="1900" dirty="0">
                <a:solidFill>
                  <a:srgbClr val="0A1F61"/>
                </a:solidFill>
                <a:cs typeface="Tajawal ExtraBold" panose="00000800000000000000" pitchFamily="2" charset="-78"/>
              </a:rPr>
              <a:t> might be </a:t>
            </a:r>
            <a:r>
              <a:rPr lang="en-US" sz="1900" u="sng" dirty="0">
                <a:solidFill>
                  <a:srgbClr val="0A1F61"/>
                </a:solidFill>
                <a:cs typeface="Tajawal ExtraBold" panose="00000800000000000000" pitchFamily="2" charset="-78"/>
              </a:rPr>
              <a:t>characterized as the official capacity to settle on lawful choices and decisions. </a:t>
            </a: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Jurisdiction seems challenging for developing cyber laws because the Internet is virtual. </a:t>
            </a: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Further, it does not have any territories. Thus, while mediating the legitimate network regularly faces a contention of Law. </a:t>
            </a: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In a situation where two jurisdictions agree that an individual’s action is illegal, it is hard to foresee which Law will apply if both jurisdictions have different severity of punishment or fines. </a:t>
            </a: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Conflict may likewise fall back on who has authority over a case in a digital world that has no physical boundaries. With the issue of jurisdiction it makes the activities of law enforcement officers and agencies daunting when pursuing a cybercrime, every law enforcement staff or agency has their area of authority.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875850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6.7 Challenges in Cyber Law</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3785652"/>
          </a:xfrm>
          <a:prstGeom prst="rect">
            <a:avLst/>
          </a:prstGeom>
          <a:noFill/>
        </p:spPr>
        <p:txBody>
          <a:bodyPr wrap="square" rtlCol="0">
            <a:spAutoFit/>
          </a:bodyPr>
          <a:lstStyle/>
          <a:p>
            <a:pPr algn="justLow"/>
            <a:r>
              <a:rPr lang="en-US" sz="2000" dirty="0">
                <a:solidFill>
                  <a:srgbClr val="0A1F61"/>
                </a:solidFill>
                <a:cs typeface="Tajawal ExtraBold" panose="00000800000000000000" pitchFamily="2" charset="-78"/>
              </a:rPr>
              <a:t>Some cyber law Issues requiring discussions are mentioned as follows:</a:t>
            </a:r>
          </a:p>
          <a:p>
            <a:pPr algn="justLow"/>
            <a:endParaRPr lang="en-US" sz="2000" dirty="0">
              <a:solidFill>
                <a:srgbClr val="0A1F61"/>
              </a:solidFill>
              <a:cs typeface="Tajawal ExtraBold" panose="00000800000000000000" pitchFamily="2" charset="-78"/>
            </a:endParaRPr>
          </a:p>
          <a:p>
            <a:pPr marL="457200" indent="-457200" algn="justLow">
              <a:buAutoNum type="arabicPeriod"/>
            </a:pPr>
            <a:r>
              <a:rPr lang="en-US" sz="2000" b="1" dirty="0">
                <a:solidFill>
                  <a:srgbClr val="0A1F61"/>
                </a:solidFill>
                <a:cs typeface="Tajawal ExtraBold" panose="00000800000000000000" pitchFamily="2" charset="-78"/>
              </a:rPr>
              <a:t>Are all the crimes recognized that we see every day in cyber‑space?: </a:t>
            </a:r>
          </a:p>
          <a:p>
            <a:pPr marL="457200" indent="-457200" algn="justLow">
              <a:buAutoNum type="arabicPeriod"/>
            </a:pPr>
            <a:endParaRPr lang="en-US" sz="20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Cyber Crime is an evolving field, and therefore, as technology moves, new types of crimes surface. Therefore, it is practically incomprehensible for the Law to precisely distinguish various kinds of violations and propose remedies accordingly.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Cyber law needs to depict offenses just as a general term. Thus, corresponding incidents must be interpreted and mapped to different offenses mentioned in the Act.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135950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6.7 Challenges in Cyber Law</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3785652"/>
          </a:xfrm>
          <a:prstGeom prst="rect">
            <a:avLst/>
          </a:prstGeom>
          <a:noFill/>
        </p:spPr>
        <p:txBody>
          <a:bodyPr wrap="square" rtlCol="0">
            <a:spAutoFit/>
          </a:bodyPr>
          <a:lstStyle/>
          <a:p>
            <a:pPr algn="justLow"/>
            <a:r>
              <a:rPr lang="en-US" sz="2000" b="1" dirty="0">
                <a:solidFill>
                  <a:srgbClr val="0A1F61"/>
                </a:solidFill>
                <a:cs typeface="Tajawal ExtraBold" panose="00000800000000000000" pitchFamily="2" charset="-78"/>
              </a:rPr>
              <a:t>2. Are our police responsive to the public when a complaint is made?</a:t>
            </a:r>
          </a:p>
          <a:p>
            <a:pPr algn="justLow"/>
            <a:endParaRPr lang="en-US" sz="20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important to train the Police force when it comes to Cyber Crimes so that it yields results.</a:t>
            </a:r>
          </a:p>
          <a:p>
            <a:pPr marL="342900" indent="-342900">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One of the greatest underlying issues that many citizens still face is the inability to get their complaints registered with all Police Stations as well as the presence of Cyber Crime Police Stations.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Sometimes citizens in some places are encouraged by some officers to avoid registration of cases. Cyber Crimes must be reported by the public without hassles.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20955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6.7 Challenges in Cyber Law</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3908762"/>
          </a:xfrm>
          <a:prstGeom prst="rect">
            <a:avLst/>
          </a:prstGeom>
          <a:noFill/>
        </p:spPr>
        <p:txBody>
          <a:bodyPr wrap="square" rtlCol="0">
            <a:spAutoFit/>
          </a:bodyPr>
          <a:lstStyle/>
          <a:p>
            <a:pPr algn="justLow"/>
            <a:r>
              <a:rPr lang="en-US" sz="2000" b="1" dirty="0">
                <a:solidFill>
                  <a:srgbClr val="0A1F61"/>
                </a:solidFill>
                <a:cs typeface="Tajawal ExtraBold" panose="00000800000000000000" pitchFamily="2" charset="-78"/>
              </a:rPr>
              <a:t>3. Are intermediaries and corporates co‑operative with law enforcement?: </a:t>
            </a:r>
          </a:p>
          <a:p>
            <a:pPr algn="justLow"/>
            <a:endParaRPr lang="en-US" sz="7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Intermediaries and Corporates avoid working with law enforcement as it seems like an intrusion to their work. Therefore, there may not be enough cooperation even if the corporate interest is involved.</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More often than not, Crimes perpetrated inside the corporate system are not announced.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Even if some crimes are reported and identified, the criminal is just backed out of the activity and not handed over to the law enforcement.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Commercially minded business entities must look at the crimes from the human perspective and set aside some investment for information security and consumer education.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387491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6.7 Challenges in Cyber Law</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3693319"/>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4. Are the expertise in cyber law and cyber forensics being amplified?: </a:t>
            </a:r>
          </a:p>
          <a:p>
            <a:pPr algn="justLow"/>
            <a:endParaRPr lang="en-US" sz="8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For creating the right pool of talents in cyber law and cyber forensics, the educational plan in training needs to be geared up</a:t>
            </a:r>
            <a:r>
              <a:rPr lang="en-US" sz="2200" dirty="0" smtClean="0">
                <a:solidFill>
                  <a:srgbClr val="0A1F61"/>
                </a:solidFill>
                <a:cs typeface="Tajawal ExtraBold" panose="00000800000000000000" pitchFamily="2" charset="-78"/>
              </a:rPr>
              <a:t>:</a:t>
            </a:r>
            <a:br>
              <a:rPr lang="en-US" sz="2200" dirty="0" smtClean="0">
                <a:solidFill>
                  <a:srgbClr val="0A1F61"/>
                </a:solidFill>
                <a:cs typeface="Tajawal ExtraBold" panose="00000800000000000000" pitchFamily="2" charset="-78"/>
              </a:rPr>
            </a:br>
            <a:endParaRPr lang="en-US" sz="22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971550" lvl="1" indent="-514350">
              <a:buFont typeface="+mj-lt"/>
              <a:buAutoNum type="romanLcPeriod"/>
            </a:pPr>
            <a:r>
              <a:rPr lang="en-US" sz="2200" dirty="0">
                <a:solidFill>
                  <a:srgbClr val="0A1F61"/>
                </a:solidFill>
                <a:cs typeface="Tajawal ExtraBold" panose="00000800000000000000" pitchFamily="2" charset="-78"/>
              </a:rPr>
              <a:t>Creating awareness of cybercrimes at the high school level</a:t>
            </a:r>
          </a:p>
          <a:p>
            <a:pPr marL="971550" lvl="1" indent="-514350">
              <a:buFont typeface="+mj-lt"/>
              <a:buAutoNum type="romanLcPeriod"/>
            </a:pPr>
            <a:endParaRPr lang="en-US" sz="800" dirty="0">
              <a:solidFill>
                <a:srgbClr val="0A1F61"/>
              </a:solidFill>
              <a:cs typeface="Tajawal ExtraBold" panose="00000800000000000000" pitchFamily="2" charset="-78"/>
            </a:endParaRPr>
          </a:p>
          <a:p>
            <a:pPr marL="971550" lvl="1" indent="-514350">
              <a:buFont typeface="+mj-lt"/>
              <a:buAutoNum type="romanLcPeriod"/>
            </a:pPr>
            <a:r>
              <a:rPr lang="en-US" sz="2200" dirty="0">
                <a:solidFill>
                  <a:srgbClr val="0A1F61"/>
                </a:solidFill>
                <a:cs typeface="Tajawal ExtraBold" panose="00000800000000000000" pitchFamily="2" charset="-78"/>
              </a:rPr>
              <a:t>Presenting cyber laws in the curriculum in graduation level</a:t>
            </a:r>
          </a:p>
          <a:p>
            <a:pPr marL="971550" lvl="1" indent="-514350">
              <a:buFont typeface="+mj-lt"/>
              <a:buAutoNum type="romanLcPeriod"/>
            </a:pPr>
            <a:endParaRPr lang="en-US" sz="800" dirty="0">
              <a:solidFill>
                <a:srgbClr val="0A1F61"/>
              </a:solidFill>
              <a:cs typeface="Tajawal ExtraBold" panose="00000800000000000000" pitchFamily="2" charset="-78"/>
            </a:endParaRPr>
          </a:p>
          <a:p>
            <a:pPr marL="971550" lvl="1" indent="-514350">
              <a:buFont typeface="+mj-lt"/>
              <a:buAutoNum type="romanLcPeriod"/>
            </a:pPr>
            <a:r>
              <a:rPr lang="en-US" sz="2200" dirty="0">
                <a:solidFill>
                  <a:srgbClr val="0A1F61"/>
                </a:solidFill>
                <a:cs typeface="Tajawal ExtraBold" panose="00000800000000000000" pitchFamily="2" charset="-78"/>
              </a:rPr>
              <a:t>Presenting information security in the educational program at the technical and management instruction.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476119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6.7 Challenges in Cyber Law</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4401205"/>
          </a:xfrm>
          <a:prstGeom prst="rect">
            <a:avLst/>
          </a:prstGeom>
          <a:noFill/>
        </p:spPr>
        <p:txBody>
          <a:bodyPr wrap="square" rtlCol="0">
            <a:spAutoFit/>
          </a:bodyPr>
          <a:lstStyle/>
          <a:p>
            <a:pPr algn="justLow"/>
            <a:r>
              <a:rPr lang="en-US" sz="2000" b="1" dirty="0">
                <a:solidFill>
                  <a:srgbClr val="0A1F61"/>
                </a:solidFill>
                <a:cs typeface="Tajawal ExtraBold" panose="00000800000000000000" pitchFamily="2" charset="-78"/>
              </a:rPr>
              <a:t>5. Are cyber laws being misused for internet censorship and privacy invasion?: </a:t>
            </a:r>
          </a:p>
          <a:p>
            <a:pPr algn="justLow"/>
            <a:endParaRPr lang="en-US" sz="20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important to ensure that reasonable steps are being taken by an individual in order to satisfy a legal requirement. However, the notification has come for severe criticism. This is because it can also be misused as a means of Internet Censorship. </a:t>
            </a:r>
          </a:p>
          <a:p>
            <a:pPr marL="342900" indent="-342900">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fear is a result of a few cases in the past where the intensity of the executive to give directions to block websites has been utilized without legitimate governing rules. </a:t>
            </a:r>
          </a:p>
          <a:p>
            <a:pPr marL="342900" indent="-342900">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There is a need to guarantee citizen participation in the usage of delicate controls, for example, hindering of sites to evade the provisions being misapplied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020891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9232" y="1285190"/>
            <a:ext cx="10016122"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a:solidFill>
                  <a:srgbClr val="00B0F0"/>
                </a:solidFill>
                <a:latin typeface="Alexandria" charset="0"/>
                <a:cs typeface="Alexandria" charset="0"/>
              </a:rPr>
              <a:t>6.7 Challenges in Cyber Law</a:t>
            </a:r>
            <a:endParaRPr lang="en-US" sz="2000" b="1" dirty="0">
              <a:solidFill>
                <a:srgbClr val="00B0F0"/>
              </a:solidFill>
              <a:latin typeface="Alexandria" charset="0"/>
              <a:cs typeface="Alexandria" charset="0"/>
            </a:endParaRPr>
          </a:p>
        </p:txBody>
      </p:sp>
      <p:pic>
        <p:nvPicPr>
          <p:cNvPr id="8" name="Picture 7">
            <a:extLst>
              <a:ext uri="{FF2B5EF4-FFF2-40B4-BE49-F238E27FC236}">
                <a16:creationId xmlns:a16="http://schemas.microsoft.com/office/drawing/2014/main" id="{A0729228-DC4B-BF02-8EE6-D88A6E5D894B}"/>
              </a:ext>
            </a:extLst>
          </p:cNvPr>
          <p:cNvPicPr>
            <a:picLocks noChangeAspect="1"/>
          </p:cNvPicPr>
          <p:nvPr/>
        </p:nvPicPr>
        <p:blipFill>
          <a:blip r:embed="rId3"/>
          <a:stretch>
            <a:fillRect/>
          </a:stretch>
        </p:blipFill>
        <p:spPr>
          <a:xfrm>
            <a:off x="661737" y="1363424"/>
            <a:ext cx="9637295" cy="4947956"/>
          </a:xfrm>
          <a:prstGeom prst="rect">
            <a:avLst/>
          </a:prstGeom>
        </p:spPr>
      </p:pic>
    </p:spTree>
    <p:extLst>
      <p:ext uri="{BB962C8B-B14F-4D97-AF65-F5344CB8AC3E}">
        <p14:creationId xmlns:p14="http://schemas.microsoft.com/office/powerpoint/2010/main" val="21279410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20890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6A3FDF4-0E22-4501-8901-9C22AF9108AD}"/>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218</TotalTime>
  <Words>2338</Words>
  <Application>Microsoft Office PowerPoint</Application>
  <PresentationFormat>Widescreen</PresentationFormat>
  <Paragraphs>278</Paragraphs>
  <Slides>32</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Alexandria</vt:lpstr>
      <vt:lpstr>Arial</vt:lpstr>
      <vt:lpstr>Calibri</vt:lpstr>
      <vt:lpstr>Calibri Light</vt:lpstr>
      <vt:lpstr>Roboto Light</vt:lpstr>
      <vt:lpstr>Tajawal ExtraBold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39</cp:revision>
  <dcterms:created xsi:type="dcterms:W3CDTF">2023-04-29T09:08:00Z</dcterms:created>
  <dcterms:modified xsi:type="dcterms:W3CDTF">2026-02-21T09:36:31Z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