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9.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541" r:id="rId2"/>
    <p:sldId id="542" r:id="rId3"/>
    <p:sldId id="313" r:id="rId4"/>
    <p:sldId id="484" r:id="rId5"/>
    <p:sldId id="501" r:id="rId6"/>
    <p:sldId id="507" r:id="rId7"/>
    <p:sldId id="508" r:id="rId8"/>
    <p:sldId id="509" r:id="rId9"/>
    <p:sldId id="510" r:id="rId10"/>
    <p:sldId id="579" r:id="rId11"/>
    <p:sldId id="513" r:id="rId12"/>
    <p:sldId id="514" r:id="rId13"/>
    <p:sldId id="515" r:id="rId14"/>
    <p:sldId id="516" r:id="rId15"/>
    <p:sldId id="518" r:id="rId16"/>
    <p:sldId id="519" r:id="rId17"/>
    <p:sldId id="520" r:id="rId18"/>
    <p:sldId id="521" r:id="rId19"/>
    <p:sldId id="564" r:id="rId20"/>
    <p:sldId id="522" r:id="rId21"/>
    <p:sldId id="580" r:id="rId22"/>
    <p:sldId id="527" r:id="rId23"/>
    <p:sldId id="530" r:id="rId24"/>
    <p:sldId id="531" r:id="rId25"/>
    <p:sldId id="533" r:id="rId26"/>
    <p:sldId id="544" r:id="rId27"/>
    <p:sldId id="581" r:id="rId28"/>
    <p:sldId id="546" r:id="rId29"/>
    <p:sldId id="547" r:id="rId30"/>
    <p:sldId id="548" r:id="rId31"/>
    <p:sldId id="549" r:id="rId32"/>
    <p:sldId id="550" r:id="rId33"/>
    <p:sldId id="551" r:id="rId34"/>
    <p:sldId id="552" r:id="rId35"/>
    <p:sldId id="553" r:id="rId36"/>
    <p:sldId id="570" r:id="rId37"/>
    <p:sldId id="572" r:id="rId38"/>
    <p:sldId id="582" r:id="rId39"/>
    <p:sldId id="574" r:id="rId40"/>
    <p:sldId id="575" r:id="rId41"/>
    <p:sldId id="576" r:id="rId42"/>
    <p:sldId id="578" r:id="rId43"/>
    <p:sldId id="499"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484"/>
            <p14:sldId id="501"/>
            <p14:sldId id="507"/>
            <p14:sldId id="508"/>
            <p14:sldId id="509"/>
            <p14:sldId id="510"/>
            <p14:sldId id="579"/>
            <p14:sldId id="513"/>
            <p14:sldId id="514"/>
            <p14:sldId id="515"/>
            <p14:sldId id="516"/>
            <p14:sldId id="518"/>
            <p14:sldId id="519"/>
            <p14:sldId id="520"/>
            <p14:sldId id="521"/>
            <p14:sldId id="564"/>
            <p14:sldId id="522"/>
            <p14:sldId id="580"/>
            <p14:sldId id="527"/>
            <p14:sldId id="530"/>
            <p14:sldId id="531"/>
            <p14:sldId id="533"/>
            <p14:sldId id="544"/>
            <p14:sldId id="581"/>
            <p14:sldId id="546"/>
            <p14:sldId id="547"/>
            <p14:sldId id="548"/>
            <p14:sldId id="549"/>
            <p14:sldId id="550"/>
            <p14:sldId id="551"/>
            <p14:sldId id="552"/>
            <p14:sldId id="553"/>
            <p14:sldId id="570"/>
            <p14:sldId id="572"/>
            <p14:sldId id="582"/>
            <p14:sldId id="574"/>
            <p14:sldId id="575"/>
            <p14:sldId id="576"/>
            <p14:sldId id="578"/>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p:scale>
          <a:sx n="63" d="100"/>
          <a:sy n="63" d="100"/>
        </p:scale>
        <p:origin x="78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6281DE-DA8B-1876-2CB2-579BDA1522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8142A6-5582-B9C5-C88C-7C56E280D2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3A78AB-A152-F424-15E2-670B2AD10D8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3C9326F-575F-D85D-09E3-E255241948B8}"/>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4588372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4" y="2004262"/>
            <a:ext cx="5601395"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3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Procurement and 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8" y="5843657"/>
            <a:ext cx="2126549"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2</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47607" y="19171"/>
            <a:ext cx="2954655" cy="1211369"/>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8681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4"/>
            <a:ext cx="8006080"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234734" y="3744578"/>
            <a:ext cx="6934912" cy="553998"/>
          </a:xfrm>
          <a:prstGeom prst="rect">
            <a:avLst/>
          </a:prstGeom>
          <a:noFill/>
        </p:spPr>
        <p:txBody>
          <a:bodyPr wrap="none" rtlCol="0">
            <a:spAutoFit/>
          </a:bodyPr>
          <a:lstStyle/>
          <a:p>
            <a:r>
              <a:rPr lang="en-US" sz="3000" b="1" dirty="0">
                <a:solidFill>
                  <a:srgbClr val="00B0F0"/>
                </a:solidFill>
                <a:latin typeface="Times New Roman" panose="02020603050405020304" pitchFamily="18" charset="0"/>
                <a:cs typeface="Times New Roman" panose="02020603050405020304" pitchFamily="18" charset="0"/>
              </a:rPr>
              <a:t>Understanding logistics and supply chain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285341" y="4311945"/>
            <a:ext cx="171782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2</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234734" y="4943098"/>
            <a:ext cx="1768433"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59789"/>
            <a:ext cx="3314814"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5751136" flipV="1">
            <a:off x="-1863327" y="4774385"/>
            <a:ext cx="5573486" cy="1868488"/>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013417" y="991947"/>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1889760" y="2419840"/>
            <a:ext cx="11208710" cy="3108543"/>
          </a:xfrm>
          <a:prstGeom prst="rect">
            <a:avLst/>
          </a:prstGeom>
          <a:noFill/>
        </p:spPr>
        <p:txBody>
          <a:bodyPr wrap="square" rtlCol="0">
            <a:spAutoFit/>
          </a:bodyPr>
          <a:lstStyle/>
          <a:p>
            <a:pPr lvl="0" algn="just"/>
            <a:r>
              <a:rPr lang="en-US" sz="2800" dirty="0">
                <a:latin typeface="Times New Roman"/>
                <a:ea typeface="Times New Roman"/>
                <a:cs typeface="Times New Roman"/>
                <a:sym typeface="Times New Roman"/>
              </a:rPr>
              <a:t>1-Understanding both supply chain and logistics management.</a:t>
            </a:r>
          </a:p>
          <a:p>
            <a:pPr lvl="0" algn="just"/>
            <a:r>
              <a:rPr lang="en-US" sz="2800" dirty="0">
                <a:latin typeface="Times New Roman"/>
                <a:ea typeface="Times New Roman"/>
                <a:cs typeface="Times New Roman"/>
                <a:sym typeface="Times New Roman"/>
              </a:rPr>
              <a:t>2-Analyze the increased importance of logistics. </a:t>
            </a:r>
          </a:p>
          <a:p>
            <a:pPr lvl="0" algn="just"/>
            <a:r>
              <a:rPr lang="en-US" sz="2800" dirty="0">
                <a:latin typeface="Times New Roman"/>
                <a:ea typeface="Times New Roman"/>
                <a:cs typeface="Times New Roman"/>
                <a:sym typeface="Times New Roman"/>
              </a:rPr>
              <a:t>3-Provide a brief overview of activities in the logistics channel.</a:t>
            </a:r>
          </a:p>
          <a:p>
            <a:pPr lvl="0" algn="just"/>
            <a:r>
              <a:rPr lang="en-US" sz="2800" dirty="0">
                <a:latin typeface="Times New Roman"/>
                <a:ea typeface="Times New Roman"/>
                <a:cs typeface="Times New Roman"/>
                <a:sym typeface="Times New Roman"/>
              </a:rPr>
              <a:t>4-Discuss the role of warehousing in a logistics system. </a:t>
            </a:r>
          </a:p>
          <a:p>
            <a:pPr lvl="0" algn="just"/>
            <a:r>
              <a:rPr lang="en-US" sz="2800" dirty="0">
                <a:latin typeface="Times New Roman"/>
                <a:ea typeface="Times New Roman"/>
                <a:cs typeface="Times New Roman"/>
                <a:sym typeface="Times New Roman"/>
              </a:rPr>
              <a:t>5-Describe several types of transportation specialists.</a:t>
            </a:r>
          </a:p>
          <a:p>
            <a:pPr lvl="0"/>
            <a:r>
              <a:rPr lang="en-US" sz="2800" dirty="0">
                <a:latin typeface="Times New Roman"/>
                <a:ea typeface="Times New Roman"/>
                <a:cs typeface="Times New Roman"/>
                <a:sym typeface="Times New Roman"/>
              </a:rPr>
              <a:t>6-Describe reverse logistics and sustainability  dimensions for a supply chain.</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2746" y="1478799"/>
            <a:ext cx="11308079" cy="46307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700" b="1" dirty="0">
                <a:solidFill>
                  <a:srgbClr val="0070C0"/>
                </a:solidFill>
                <a:latin typeface="Times New Roman"/>
                <a:ea typeface="Times New Roman"/>
                <a:cs typeface="Times New Roman"/>
                <a:sym typeface="Times New Roman"/>
              </a:rPr>
              <a:t>The supply chain </a:t>
            </a:r>
            <a:r>
              <a:rPr lang="en-US" sz="2700" dirty="0">
                <a:solidFill>
                  <a:schemeClr val="tx1"/>
                </a:solidFill>
                <a:latin typeface="Times New Roman"/>
                <a:ea typeface="Times New Roman"/>
                <a:cs typeface="Times New Roman"/>
                <a:sym typeface="Times New Roman"/>
              </a:rPr>
              <a:t>itself is a system of organizations, people, activities, information, and resources involved in the planning, moving or storage of a product or service from supplier to customer (actually more like a “web” than a “chain”). </a:t>
            </a:r>
          </a:p>
          <a:p>
            <a:pPr lvl="0" algn="just">
              <a:buClr>
                <a:schemeClr val="dk1"/>
              </a:buClr>
              <a:buSzPts val="2800"/>
            </a:pPr>
            <a:endParaRPr lang="en-US" sz="2700" dirty="0">
              <a:solidFill>
                <a:schemeClr val="tx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700" b="1" dirty="0">
                <a:solidFill>
                  <a:srgbClr val="0070C0"/>
                </a:solidFill>
                <a:latin typeface="Times New Roman"/>
                <a:ea typeface="Times New Roman"/>
                <a:cs typeface="Times New Roman"/>
                <a:sym typeface="Times New Roman"/>
              </a:rPr>
              <a:t>Supply chain </a:t>
            </a:r>
            <a:r>
              <a:rPr lang="en-US" sz="2700" dirty="0">
                <a:solidFill>
                  <a:schemeClr val="tx1"/>
                </a:solidFill>
                <a:latin typeface="Times New Roman"/>
                <a:ea typeface="Times New Roman"/>
                <a:cs typeface="Times New Roman"/>
                <a:sym typeface="Times New Roman"/>
              </a:rPr>
              <a:t>activities transform natural resources, raw materials, and components into a finished product that is delivered to the end customer.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67239" y="233512"/>
            <a:ext cx="4057522"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Supply Chain Defined</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pic>
        <p:nvPicPr>
          <p:cNvPr id="7" name="Picture 6">
            <a:extLst>
              <a:ext uri="{FF2B5EF4-FFF2-40B4-BE49-F238E27FC236}">
                <a16:creationId xmlns:a16="http://schemas.microsoft.com/office/drawing/2014/main" id="{2EEEFFB7-0608-C326-A0B9-3BF98F4D68BA}"/>
              </a:ext>
            </a:extLst>
          </p:cNvPr>
          <p:cNvPicPr>
            <a:picLocks noChangeAspect="1"/>
          </p:cNvPicPr>
          <p:nvPr/>
        </p:nvPicPr>
        <p:blipFill>
          <a:blip r:embed="rId3"/>
          <a:stretch>
            <a:fillRect/>
          </a:stretch>
        </p:blipFill>
        <p:spPr>
          <a:xfrm>
            <a:off x="0" y="3359331"/>
            <a:ext cx="12192000" cy="139337"/>
          </a:xfrm>
          <a:prstGeom prst="rect">
            <a:avLst/>
          </a:prstGeom>
        </p:spPr>
      </p:pic>
    </p:spTree>
    <p:extLst>
      <p:ext uri="{BB962C8B-B14F-4D97-AF65-F5344CB8AC3E}">
        <p14:creationId xmlns:p14="http://schemas.microsoft.com/office/powerpoint/2010/main" val="739928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82283"/>
            <a:ext cx="4415006" cy="516672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880" y="1350418"/>
            <a:ext cx="11481451" cy="50825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Clr>
                <a:srgbClr val="000000"/>
              </a:buClr>
              <a:buSzPts val="2400"/>
              <a:buFont typeface="Noto Sans Symbols"/>
              <a:buChar char="❑"/>
            </a:pPr>
            <a:endParaRPr lang="en-US" sz="2400" kern="0" dirty="0">
              <a:solidFill>
                <a:schemeClr val="tx1"/>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400" kern="0" dirty="0">
                <a:solidFill>
                  <a:schemeClr val="tx1"/>
                </a:solidFill>
                <a:latin typeface="Times New Roman"/>
                <a:ea typeface="Times New Roman"/>
                <a:cs typeface="Times New Roman"/>
                <a:sym typeface="Times New Roman"/>
              </a:rPr>
              <a:t>Depending on one’s view, some of the functions below may be included within the supply chain &amp; logistics organization:</a:t>
            </a:r>
          </a:p>
          <a:p>
            <a:pPr marL="342900" lvl="0" indent="-342900" algn="just">
              <a:buClr>
                <a:srgbClr val="000000"/>
              </a:buClr>
              <a:buSzPts val="2400"/>
              <a:buFont typeface="Noto Sans Symbols"/>
              <a:buChar char="❑"/>
            </a:pPr>
            <a:r>
              <a:rPr lang="en-US" sz="2400" b="1" kern="0" dirty="0">
                <a:solidFill>
                  <a:srgbClr val="0070C0"/>
                </a:solidFill>
                <a:latin typeface="Times New Roman"/>
                <a:ea typeface="Times New Roman"/>
                <a:cs typeface="Times New Roman"/>
                <a:sym typeface="Times New Roman"/>
              </a:rPr>
              <a:t>Procurement</a:t>
            </a:r>
            <a:r>
              <a:rPr lang="en-US" sz="2400" kern="0" dirty="0">
                <a:solidFill>
                  <a:srgbClr val="0070C0"/>
                </a:solidFill>
                <a:latin typeface="Times New Roman"/>
                <a:ea typeface="Times New Roman"/>
                <a:cs typeface="Times New Roman"/>
                <a:sym typeface="Times New Roman"/>
              </a:rPr>
              <a:t> </a:t>
            </a:r>
            <a:r>
              <a:rPr lang="en-US" sz="2400" kern="0" dirty="0">
                <a:solidFill>
                  <a:schemeClr val="tx1"/>
                </a:solidFill>
                <a:latin typeface="Times New Roman"/>
                <a:ea typeface="Times New Roman"/>
                <a:cs typeface="Times New Roman"/>
                <a:sym typeface="Times New Roman"/>
              </a:rPr>
              <a:t>- The acquisition of goods or services from an outside external source.</a:t>
            </a:r>
          </a:p>
          <a:p>
            <a:pPr marL="342900" lvl="0" indent="-342900" algn="just">
              <a:buClr>
                <a:srgbClr val="000000"/>
              </a:buClr>
              <a:buSzPts val="2400"/>
              <a:buFont typeface="Noto Sans Symbols"/>
              <a:buChar char="❑"/>
            </a:pPr>
            <a:r>
              <a:rPr lang="en-US" sz="2400" b="1" kern="0" dirty="0">
                <a:solidFill>
                  <a:srgbClr val="0070C0"/>
                </a:solidFill>
                <a:latin typeface="Times New Roman"/>
                <a:ea typeface="Times New Roman"/>
                <a:cs typeface="Times New Roman"/>
                <a:sym typeface="Times New Roman"/>
              </a:rPr>
              <a:t>Demand forecasting </a:t>
            </a:r>
            <a:r>
              <a:rPr lang="en-US" sz="2400" kern="0" dirty="0">
                <a:solidFill>
                  <a:schemeClr val="tx1"/>
                </a:solidFill>
                <a:latin typeface="Times New Roman"/>
                <a:ea typeface="Times New Roman"/>
                <a:cs typeface="Times New Roman"/>
                <a:sym typeface="Times New Roman"/>
              </a:rPr>
              <a:t>- Estimating the quantity of a product or service that customers will purchase.</a:t>
            </a:r>
          </a:p>
          <a:p>
            <a:pPr marL="342900" lvl="0" indent="-342900" algn="just">
              <a:buClr>
                <a:srgbClr val="000000"/>
              </a:buClr>
              <a:buSzPts val="2400"/>
              <a:buFont typeface="Noto Sans Symbols"/>
              <a:buChar char="❑"/>
            </a:pPr>
            <a:r>
              <a:rPr lang="en-US" sz="2400" b="1" kern="0" dirty="0">
                <a:solidFill>
                  <a:srgbClr val="0070C0"/>
                </a:solidFill>
                <a:latin typeface="Times New Roman"/>
                <a:ea typeface="Times New Roman"/>
                <a:cs typeface="Times New Roman"/>
                <a:sym typeface="Times New Roman"/>
              </a:rPr>
              <a:t>Customer service and order management</a:t>
            </a:r>
            <a:r>
              <a:rPr lang="en-US" sz="2400" kern="0" dirty="0">
                <a:solidFill>
                  <a:srgbClr val="0070C0"/>
                </a:solidFill>
                <a:latin typeface="Times New Roman"/>
                <a:ea typeface="Times New Roman"/>
                <a:cs typeface="Times New Roman"/>
                <a:sym typeface="Times New Roman"/>
              </a:rPr>
              <a:t> </a:t>
            </a:r>
            <a:r>
              <a:rPr lang="en-US" sz="2400" kern="0" dirty="0">
                <a:solidFill>
                  <a:schemeClr val="tx1"/>
                </a:solidFill>
                <a:latin typeface="Times New Roman"/>
                <a:ea typeface="Times New Roman"/>
                <a:cs typeface="Times New Roman"/>
                <a:sym typeface="Times New Roman"/>
              </a:rPr>
              <a:t>- Tasks associated with fulfilling an order for goods or services placed by a customer.</a:t>
            </a:r>
          </a:p>
          <a:p>
            <a:pPr marL="342900" lvl="0" indent="-342900" algn="just">
              <a:buClr>
                <a:srgbClr val="000000"/>
              </a:buClr>
              <a:buSzPts val="2400"/>
              <a:buFont typeface="Noto Sans Symbols"/>
              <a:buChar char="❑"/>
            </a:pPr>
            <a:r>
              <a:rPr lang="en-US" sz="2400" b="1" kern="0" dirty="0">
                <a:solidFill>
                  <a:srgbClr val="0070C0"/>
                </a:solidFill>
                <a:latin typeface="Times New Roman"/>
                <a:ea typeface="Times New Roman"/>
                <a:cs typeface="Times New Roman"/>
                <a:sym typeface="Times New Roman"/>
              </a:rPr>
              <a:t>Inventory </a:t>
            </a:r>
            <a:r>
              <a:rPr lang="en-US" sz="2400" kern="0" dirty="0">
                <a:solidFill>
                  <a:schemeClr val="tx1"/>
                </a:solidFill>
                <a:latin typeface="Times New Roman"/>
                <a:ea typeface="Times New Roman"/>
                <a:cs typeface="Times New Roman"/>
                <a:sym typeface="Times New Roman"/>
              </a:rPr>
              <a:t>– Planning and management. </a:t>
            </a:r>
          </a:p>
          <a:p>
            <a:pPr marL="342900" lvl="0" indent="-342900" algn="just">
              <a:buClr>
                <a:srgbClr val="000000"/>
              </a:buClr>
              <a:buSzPts val="2400"/>
              <a:buFont typeface="Noto Sans Symbols"/>
              <a:buChar char="❑"/>
            </a:pPr>
            <a:r>
              <a:rPr lang="en-US" sz="2400" b="1" kern="0" dirty="0">
                <a:solidFill>
                  <a:srgbClr val="0070C0"/>
                </a:solidFill>
                <a:latin typeface="Times New Roman"/>
                <a:ea typeface="Times New Roman"/>
                <a:cs typeface="Times New Roman"/>
                <a:sym typeface="Times New Roman"/>
              </a:rPr>
              <a:t>Transportation</a:t>
            </a:r>
            <a:r>
              <a:rPr lang="en-US" sz="2400" kern="0" dirty="0">
                <a:solidFill>
                  <a:schemeClr val="tx1"/>
                </a:solidFill>
                <a:latin typeface="Times New Roman"/>
                <a:ea typeface="Times New Roman"/>
                <a:cs typeface="Times New Roman"/>
                <a:sym typeface="Times New Roman"/>
              </a:rPr>
              <a:t> – For hire and private.</a:t>
            </a:r>
          </a:p>
          <a:p>
            <a:pPr marL="342900" lvl="0" indent="-342900" algn="just">
              <a:buClr>
                <a:srgbClr val="000000"/>
              </a:buClr>
              <a:buSzPts val="2400"/>
              <a:buFont typeface="Noto Sans Symbols"/>
              <a:buChar char="❑"/>
            </a:pPr>
            <a:r>
              <a:rPr lang="en-US" sz="2400" b="1" kern="0" dirty="0">
                <a:solidFill>
                  <a:srgbClr val="0070C0"/>
                </a:solidFill>
                <a:latin typeface="Times New Roman"/>
                <a:ea typeface="Times New Roman"/>
                <a:cs typeface="Times New Roman"/>
                <a:sym typeface="Times New Roman"/>
              </a:rPr>
              <a:t>Warehousing</a:t>
            </a:r>
            <a:r>
              <a:rPr lang="en-US" sz="2400" kern="0" dirty="0">
                <a:solidFill>
                  <a:schemeClr val="tx1"/>
                </a:solidFill>
                <a:latin typeface="Times New Roman"/>
                <a:ea typeface="Times New Roman"/>
                <a:cs typeface="Times New Roman"/>
                <a:sym typeface="Times New Roman"/>
              </a:rPr>
              <a:t> – Public and private.</a:t>
            </a:r>
          </a:p>
          <a:p>
            <a:pPr marL="342900" lvl="0" indent="-342900" algn="just">
              <a:buClr>
                <a:srgbClr val="000000"/>
              </a:buClr>
              <a:buSzPts val="2400"/>
              <a:buFont typeface="Noto Sans Symbols"/>
              <a:buChar char="❑"/>
            </a:pPr>
            <a:r>
              <a:rPr lang="en-US" sz="2400" b="1" kern="0" dirty="0">
                <a:solidFill>
                  <a:srgbClr val="0070C0"/>
                </a:solidFill>
                <a:latin typeface="Times New Roman"/>
                <a:ea typeface="Times New Roman"/>
                <a:cs typeface="Times New Roman"/>
                <a:sym typeface="Times New Roman"/>
              </a:rPr>
              <a:t>Materials handling and packaging</a:t>
            </a:r>
            <a:r>
              <a:rPr lang="en-US" sz="2400" b="1" kern="0" dirty="0">
                <a:solidFill>
                  <a:schemeClr val="tx1"/>
                </a:solidFill>
                <a:latin typeface="Times New Roman"/>
                <a:ea typeface="Times New Roman"/>
                <a:cs typeface="Times New Roman"/>
                <a:sym typeface="Times New Roman"/>
              </a:rPr>
              <a:t> </a:t>
            </a:r>
            <a:r>
              <a:rPr lang="en-US" sz="2400" kern="0" dirty="0">
                <a:solidFill>
                  <a:schemeClr val="tx1"/>
                </a:solidFill>
                <a:latin typeface="Times New Roman"/>
                <a:ea typeface="Times New Roman"/>
                <a:cs typeface="Times New Roman"/>
                <a:sym typeface="Times New Roman"/>
              </a:rPr>
              <a:t>- Movement, protection, storage and control of materials and products using manual, semi-automated and automated equipment.</a:t>
            </a:r>
          </a:p>
          <a:p>
            <a:pPr marL="342900" lvl="0" indent="-342900" algn="just">
              <a:buClr>
                <a:srgbClr val="000000"/>
              </a:buClr>
              <a:buSzPts val="2400"/>
              <a:buFont typeface="Noto Sans Symbols"/>
              <a:buChar char="❑"/>
            </a:pPr>
            <a:r>
              <a:rPr lang="en-US" sz="2400" b="1" kern="0" dirty="0">
                <a:solidFill>
                  <a:srgbClr val="0070C0"/>
                </a:solidFill>
                <a:latin typeface="Times New Roman"/>
                <a:ea typeface="Times New Roman"/>
                <a:cs typeface="Times New Roman"/>
                <a:sym typeface="Times New Roman"/>
              </a:rPr>
              <a:t>Facility network </a:t>
            </a:r>
            <a:r>
              <a:rPr lang="en-US" sz="2400" kern="0" dirty="0">
                <a:solidFill>
                  <a:schemeClr val="tx1"/>
                </a:solidFill>
                <a:latin typeface="Times New Roman"/>
                <a:ea typeface="Times New Roman"/>
                <a:cs typeface="Times New Roman"/>
                <a:sym typeface="Times New Roman"/>
              </a:rPr>
              <a:t>– Location decision in an organization’s supply chain network.</a:t>
            </a:r>
          </a:p>
          <a:p>
            <a:pPr marL="342900" lvl="0" indent="-342900" algn="just">
              <a:buClr>
                <a:srgbClr val="000000"/>
              </a:buClr>
              <a:buSzPts val="2400"/>
              <a:buFont typeface="Noto Sans Symbols"/>
              <a:buChar char="❑"/>
            </a:pPr>
            <a:endParaRPr lang="en-US" sz="2400" kern="0" dirty="0">
              <a:solidFill>
                <a:schemeClr val="tx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97939"/>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723572" y="231993"/>
            <a:ext cx="9432759" cy="5539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Supply Chain Functions</a:t>
            </a:r>
          </a:p>
        </p:txBody>
      </p:sp>
      <p:sp>
        <p:nvSpPr>
          <p:cNvPr id="3" name="Slide Number Placeholder 2"/>
          <p:cNvSpPr>
            <a:spLocks noGrp="1"/>
          </p:cNvSpPr>
          <p:nvPr>
            <p:ph type="sldNum" sz="quarter" idx="12"/>
          </p:nvPr>
        </p:nvSpPr>
        <p:spPr>
          <a:xfrm>
            <a:off x="8864600" y="6543557"/>
            <a:ext cx="2743200" cy="365125"/>
          </a:xfrm>
        </p:spPr>
        <p:txBody>
          <a:bodyPr/>
          <a:lstStyle/>
          <a:p>
            <a:fld id="{F7542ADD-394E-41F3-B704-951748884AEE}" type="slidenum">
              <a:rPr lang="en-US" smtClean="0"/>
              <a:t>5</a:t>
            </a:fld>
            <a:endParaRPr lang="en-US" dirty="0"/>
          </a:p>
        </p:txBody>
      </p:sp>
    </p:spTree>
    <p:extLst>
      <p:ext uri="{BB962C8B-B14F-4D97-AF65-F5344CB8AC3E}">
        <p14:creationId xmlns:p14="http://schemas.microsoft.com/office/powerpoint/2010/main" val="3366174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05654"/>
            <a:ext cx="4128422" cy="516467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412240"/>
            <a:ext cx="11403305" cy="4944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endParaRPr lang="en-US" sz="2600" b="1" dirty="0">
              <a:solidFill>
                <a:srgbClr val="0070C0"/>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600" b="1" dirty="0">
                <a:solidFill>
                  <a:srgbClr val="0070C0"/>
                </a:solidFill>
                <a:latin typeface="Times New Roman"/>
                <a:ea typeface="Times New Roman"/>
                <a:cs typeface="Times New Roman"/>
                <a:sym typeface="Times New Roman"/>
              </a:rPr>
              <a:t>Inbound logistics</a:t>
            </a:r>
            <a:r>
              <a:rPr lang="en-US" sz="2600" dirty="0">
                <a:solidFill>
                  <a:schemeClr val="dk1"/>
                </a:solidFill>
                <a:latin typeface="Times New Roman"/>
                <a:ea typeface="Times New Roman"/>
                <a:cs typeface="Times New Roman"/>
                <a:sym typeface="Times New Roman"/>
              </a:rPr>
              <a:t>—Receiving, warehousing, and inventory control of input materials.</a:t>
            </a:r>
          </a:p>
          <a:p>
            <a:pPr marL="457200" lvl="0" indent="-457200" algn="just">
              <a:buClr>
                <a:schemeClr val="dk1"/>
              </a:buClr>
              <a:buSzPts val="2800"/>
              <a:buFont typeface="Noto Sans Symbols"/>
              <a:buChar char="❑"/>
            </a:pPr>
            <a:r>
              <a:rPr lang="en-US" sz="2600" b="1" dirty="0">
                <a:solidFill>
                  <a:srgbClr val="0070C0"/>
                </a:solidFill>
                <a:latin typeface="Times New Roman"/>
                <a:ea typeface="Times New Roman"/>
                <a:cs typeface="Times New Roman"/>
                <a:sym typeface="Times New Roman"/>
              </a:rPr>
              <a:t>Operations</a:t>
            </a:r>
            <a:r>
              <a:rPr lang="en-US" sz="2600" dirty="0">
                <a:solidFill>
                  <a:schemeClr val="dk1"/>
                </a:solidFill>
                <a:latin typeface="Times New Roman"/>
                <a:ea typeface="Times New Roman"/>
                <a:cs typeface="Times New Roman"/>
                <a:sym typeface="Times New Roman"/>
              </a:rPr>
              <a:t>—Transforming inputs into the final product or service to create value.</a:t>
            </a:r>
          </a:p>
          <a:p>
            <a:pPr marL="457200" lvl="0" indent="-457200" algn="just">
              <a:buClr>
                <a:schemeClr val="dk1"/>
              </a:buClr>
              <a:buSzPts val="2800"/>
              <a:buFont typeface="Noto Sans Symbols"/>
              <a:buChar char="❑"/>
            </a:pPr>
            <a:r>
              <a:rPr lang="en-US" sz="2600" b="1" dirty="0">
                <a:solidFill>
                  <a:srgbClr val="0070C0"/>
                </a:solidFill>
                <a:latin typeface="Times New Roman"/>
                <a:ea typeface="Times New Roman"/>
                <a:cs typeface="Times New Roman"/>
                <a:sym typeface="Times New Roman"/>
              </a:rPr>
              <a:t>Outbound logistics</a:t>
            </a:r>
            <a:r>
              <a:rPr lang="en-US" sz="2600" dirty="0">
                <a:solidFill>
                  <a:schemeClr val="dk1"/>
                </a:solidFill>
                <a:latin typeface="Times New Roman"/>
                <a:ea typeface="Times New Roman"/>
                <a:cs typeface="Times New Roman"/>
                <a:sym typeface="Times New Roman"/>
              </a:rPr>
              <a:t>—Actions that get the final product to the customer, including warehousing and order fulfillment.</a:t>
            </a:r>
          </a:p>
          <a:p>
            <a:pPr marL="457200" lvl="0" indent="-457200" algn="just">
              <a:buClr>
                <a:schemeClr val="dk1"/>
              </a:buClr>
              <a:buSzPts val="2800"/>
              <a:buFont typeface="Noto Sans Symbols"/>
              <a:buChar char="❑"/>
            </a:pPr>
            <a:r>
              <a:rPr lang="en-US" sz="2600" b="1" dirty="0">
                <a:solidFill>
                  <a:srgbClr val="0070C0"/>
                </a:solidFill>
                <a:latin typeface="Times New Roman"/>
                <a:ea typeface="Times New Roman"/>
                <a:cs typeface="Times New Roman"/>
                <a:sym typeface="Times New Roman"/>
              </a:rPr>
              <a:t>Marketing and sales</a:t>
            </a:r>
            <a:r>
              <a:rPr lang="en-US" sz="2600" dirty="0">
                <a:solidFill>
                  <a:schemeClr val="dk1"/>
                </a:solidFill>
                <a:latin typeface="Times New Roman"/>
                <a:ea typeface="Times New Roman"/>
                <a:cs typeface="Times New Roman"/>
                <a:sym typeface="Times New Roman"/>
              </a:rPr>
              <a:t>—Activities related to buyers purchasing the product, including advertising, pricing, distribution channel selection, and the like.</a:t>
            </a:r>
          </a:p>
          <a:p>
            <a:pPr marL="457200" lvl="0" indent="-457200" algn="just">
              <a:buClr>
                <a:schemeClr val="dk1"/>
              </a:buClr>
              <a:buSzPts val="2800"/>
              <a:buFont typeface="Noto Sans Symbols"/>
              <a:buChar char="❑"/>
            </a:pPr>
            <a:r>
              <a:rPr lang="en-US" sz="2600" b="1" dirty="0">
                <a:solidFill>
                  <a:srgbClr val="0070C0"/>
                </a:solidFill>
                <a:latin typeface="Times New Roman"/>
                <a:ea typeface="Times New Roman"/>
                <a:cs typeface="Times New Roman"/>
                <a:sym typeface="Times New Roman"/>
              </a:rPr>
              <a:t>Service</a:t>
            </a:r>
            <a:r>
              <a:rPr lang="en-US" sz="2600" dirty="0">
                <a:solidFill>
                  <a:schemeClr val="dk1"/>
                </a:solidFill>
                <a:latin typeface="Times New Roman"/>
                <a:ea typeface="Times New Roman"/>
                <a:cs typeface="Times New Roman"/>
                <a:sym typeface="Times New Roman"/>
              </a:rPr>
              <a:t>—Activities that maintain and improve a product’s value, including customer support, repair, warranty service, and the like.</a:t>
            </a:r>
          </a:p>
          <a:p>
            <a:pPr marL="457200" lvl="0" indent="-457200" algn="just">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lvl="0" algn="just">
              <a:buClr>
                <a:schemeClr val="dk1"/>
              </a:buClr>
              <a:buSzPts val="2800"/>
            </a:pPr>
            <a:endParaRPr lang="en-US" sz="26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76859"/>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17627" y="247735"/>
            <a:ext cx="3041217"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VALUE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pic>
        <p:nvPicPr>
          <p:cNvPr id="7" name="Picture 6">
            <a:extLst>
              <a:ext uri="{FF2B5EF4-FFF2-40B4-BE49-F238E27FC236}">
                <a16:creationId xmlns:a16="http://schemas.microsoft.com/office/drawing/2014/main" id="{9DBA602D-E37F-E054-C7D9-5BD1F6D880ED}"/>
              </a:ext>
            </a:extLst>
          </p:cNvPr>
          <p:cNvPicPr>
            <a:picLocks noChangeAspect="1"/>
          </p:cNvPicPr>
          <p:nvPr/>
        </p:nvPicPr>
        <p:blipFill>
          <a:blip r:embed="rId3"/>
          <a:stretch>
            <a:fillRect/>
          </a:stretch>
        </p:blipFill>
        <p:spPr>
          <a:xfrm>
            <a:off x="1036320" y="1556489"/>
            <a:ext cx="10119359" cy="512108"/>
          </a:xfrm>
          <a:prstGeom prst="rect">
            <a:avLst/>
          </a:prstGeom>
        </p:spPr>
      </p:pic>
    </p:spTree>
    <p:extLst>
      <p:ext uri="{BB962C8B-B14F-4D97-AF65-F5344CB8AC3E}">
        <p14:creationId xmlns:p14="http://schemas.microsoft.com/office/powerpoint/2010/main" val="15315960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05840"/>
            <a:ext cx="4128422" cy="54559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7520" y="1412239"/>
            <a:ext cx="11389360" cy="48516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There are also support activities identified by Porter that can add value to an organization:</a:t>
            </a:r>
          </a:p>
          <a:p>
            <a:pPr marL="457200" lvl="0" indent="-457200" algn="just">
              <a:buClr>
                <a:schemeClr val="dk1"/>
              </a:buClr>
              <a:buSzPts val="2800"/>
              <a:buFont typeface="Noto Sans Symbols"/>
              <a:buChar char="❑"/>
            </a:pPr>
            <a:r>
              <a:rPr lang="en-US" sz="2800" b="1" dirty="0">
                <a:solidFill>
                  <a:srgbClr val="0070C0"/>
                </a:solidFill>
                <a:latin typeface="Times New Roman"/>
                <a:ea typeface="Times New Roman"/>
                <a:cs typeface="Times New Roman"/>
                <a:sym typeface="Times New Roman"/>
              </a:rPr>
              <a:t>Procurement</a:t>
            </a:r>
            <a:r>
              <a:rPr lang="en-US" sz="2800" dirty="0">
                <a:solidFill>
                  <a:schemeClr val="dk1"/>
                </a:solidFill>
                <a:latin typeface="Times New Roman"/>
                <a:ea typeface="Times New Roman"/>
                <a:cs typeface="Times New Roman"/>
                <a:sym typeface="Times New Roman"/>
              </a:rPr>
              <a:t>—Purchasing raw materials and other inputs that are used in value-creating activities.</a:t>
            </a:r>
          </a:p>
          <a:p>
            <a:pPr marL="457200" lvl="0" indent="-457200" algn="just">
              <a:buClr>
                <a:schemeClr val="dk1"/>
              </a:buClr>
              <a:buSzPts val="2800"/>
              <a:buFont typeface="Noto Sans Symbols"/>
              <a:buChar char="❑"/>
            </a:pPr>
            <a:r>
              <a:rPr lang="en-US" sz="2800" b="1" dirty="0">
                <a:solidFill>
                  <a:srgbClr val="0070C0"/>
                </a:solidFill>
                <a:latin typeface="Times New Roman"/>
                <a:ea typeface="Times New Roman"/>
                <a:cs typeface="Times New Roman"/>
                <a:sym typeface="Times New Roman"/>
              </a:rPr>
              <a:t>Technology development</a:t>
            </a:r>
            <a:r>
              <a:rPr lang="en-US" sz="2800" dirty="0">
                <a:solidFill>
                  <a:schemeClr val="dk1"/>
                </a:solidFill>
                <a:latin typeface="Times New Roman"/>
                <a:ea typeface="Times New Roman"/>
                <a:cs typeface="Times New Roman"/>
                <a:sym typeface="Times New Roman"/>
              </a:rPr>
              <a:t>—Research and development, process automation, and similar activities that support value chain activities.</a:t>
            </a:r>
          </a:p>
          <a:p>
            <a:pPr marL="457200" lvl="0" indent="-457200" algn="just">
              <a:buClr>
                <a:schemeClr val="dk1"/>
              </a:buClr>
              <a:buSzPts val="2800"/>
              <a:buFont typeface="Noto Sans Symbols"/>
              <a:buChar char="❑"/>
            </a:pPr>
            <a:r>
              <a:rPr lang="en-US" sz="2800" b="1" dirty="0">
                <a:solidFill>
                  <a:srgbClr val="0070C0"/>
                </a:solidFill>
                <a:latin typeface="Times New Roman"/>
                <a:ea typeface="Times New Roman"/>
                <a:cs typeface="Times New Roman"/>
                <a:sym typeface="Times New Roman"/>
              </a:rPr>
              <a:t>Human resource management</a:t>
            </a:r>
            <a:r>
              <a:rPr lang="en-US" sz="2800" dirty="0">
                <a:solidFill>
                  <a:schemeClr val="dk1"/>
                </a:solidFill>
                <a:latin typeface="Times New Roman"/>
                <a:ea typeface="Times New Roman"/>
                <a:cs typeface="Times New Roman"/>
                <a:sym typeface="Times New Roman"/>
              </a:rPr>
              <a:t>—Recruiting, training, development, and compensation of employees.</a:t>
            </a:r>
          </a:p>
          <a:p>
            <a:pPr marL="457200" lvl="0" indent="-457200" algn="just">
              <a:buClr>
                <a:schemeClr val="dk1"/>
              </a:buClr>
              <a:buSzPts val="2800"/>
              <a:buFont typeface="Noto Sans Symbols"/>
              <a:buChar char="❑"/>
            </a:pPr>
            <a:r>
              <a:rPr lang="en-US" sz="2800" b="1" dirty="0">
                <a:solidFill>
                  <a:srgbClr val="0070C0"/>
                </a:solidFill>
                <a:latin typeface="Times New Roman"/>
                <a:ea typeface="Times New Roman"/>
                <a:cs typeface="Times New Roman"/>
                <a:sym typeface="Times New Roman"/>
              </a:rPr>
              <a:t>Firm infrastructure</a:t>
            </a:r>
            <a:r>
              <a:rPr lang="en-US" sz="2800" dirty="0">
                <a:solidFill>
                  <a:schemeClr val="dk1"/>
                </a:solidFill>
                <a:latin typeface="Times New Roman"/>
                <a:ea typeface="Times New Roman"/>
                <a:cs typeface="Times New Roman"/>
                <a:sym typeface="Times New Roman"/>
              </a:rPr>
              <a:t>—Finance, legal, quality control, etc.</a:t>
            </a:r>
          </a:p>
          <a:p>
            <a:pPr marL="457200" lvl="0" indent="-457200" algn="just">
              <a:buClr>
                <a:schemeClr val="dk1"/>
              </a:buClr>
              <a:buSzPts val="2800"/>
              <a:buFont typeface="Noto Sans Symbols"/>
              <a:buChar char="❑"/>
            </a:pPr>
            <a:endParaRPr lang="en-US" sz="28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345905" y="6375954"/>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270601" y="192827"/>
            <a:ext cx="3041217" cy="584775"/>
          </a:xfrm>
          <a:prstGeom prst="rect">
            <a:avLst/>
          </a:prstGeom>
        </p:spPr>
        <p:txBody>
          <a:bodyPr wrap="none">
            <a:spAutoFit/>
          </a:bodyPr>
          <a:lstStyle/>
          <a:p>
            <a:pPr lvl="0" algn="ctr">
              <a:defRPr/>
            </a:pPr>
            <a:r>
              <a:rPr lang="en-US" sz="3200" b="1" dirty="0">
                <a:solidFill>
                  <a:srgbClr val="00B0F0"/>
                </a:solidFill>
                <a:latin typeface="Times New Roman"/>
                <a:ea typeface="Times New Roman"/>
                <a:cs typeface="Times New Roman"/>
                <a:sym typeface="Times New Roman"/>
              </a:rPr>
              <a:t>VALUE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27576838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498354" y="812800"/>
            <a:ext cx="4128422" cy="59740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25120" y="1069848"/>
            <a:ext cx="11555705" cy="55473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buClr>
                <a:srgbClr val="000000"/>
              </a:buClr>
              <a:buSzPts val="2600"/>
              <a:buFont typeface="Noto Sans Symbols"/>
              <a:buChar char="❑"/>
            </a:pPr>
            <a:endParaRPr lang="en-US" sz="2400" b="1" kern="0" dirty="0">
              <a:solidFill>
                <a:srgbClr val="000000"/>
              </a:solidFill>
              <a:latin typeface="Times New Roman"/>
              <a:ea typeface="Times New Roman"/>
              <a:cs typeface="Times New Roman"/>
              <a:sym typeface="Times New Roman"/>
            </a:endParaRPr>
          </a:p>
          <a:p>
            <a:pPr marL="469900" marR="5080" lvl="0" indent="-457200" algn="just">
              <a:buClr>
                <a:srgbClr val="000000"/>
              </a:buClr>
              <a:buSzPts val="2600"/>
              <a:buFont typeface="Noto Sans Symbols"/>
              <a:buChar char="❑"/>
            </a:pPr>
            <a:endParaRPr lang="en-US" sz="2400" b="1" kern="0" dirty="0">
              <a:solidFill>
                <a:srgbClr val="000000"/>
              </a:solidFill>
              <a:latin typeface="Times New Roman"/>
              <a:ea typeface="Times New Roman"/>
              <a:cs typeface="Times New Roman"/>
              <a:sym typeface="Times New Roman"/>
            </a:endParaRPr>
          </a:p>
          <a:p>
            <a:pPr marL="469900" marR="5080" lvl="0" indent="-457200" algn="just">
              <a:buClr>
                <a:srgbClr val="000000"/>
              </a:buClr>
              <a:buSzPts val="2600"/>
              <a:buFont typeface="Noto Sans Symbols"/>
              <a:buChar char="❑"/>
            </a:pPr>
            <a:r>
              <a:rPr lang="en-US" sz="2600" b="1" kern="0" dirty="0">
                <a:solidFill>
                  <a:srgbClr val="0070C0"/>
                </a:solidFill>
                <a:latin typeface="Times New Roman"/>
                <a:ea typeface="Times New Roman"/>
                <a:cs typeface="Times New Roman"/>
                <a:sym typeface="Times New Roman"/>
              </a:rPr>
              <a:t>Cost Strategy </a:t>
            </a:r>
            <a:r>
              <a:rPr lang="en-US" sz="2400" kern="0" dirty="0">
                <a:solidFill>
                  <a:srgbClr val="000000"/>
                </a:solidFill>
                <a:latin typeface="Times New Roman"/>
                <a:ea typeface="Times New Roman"/>
                <a:cs typeface="Times New Roman"/>
                <a:sym typeface="Times New Roman"/>
              </a:rPr>
              <a:t>– Focuses on delivering a product or service to the customer at the lowest possible cost without sacrificing quality. </a:t>
            </a:r>
            <a:r>
              <a:rPr lang="en-US" sz="2400" b="1" kern="0" dirty="0">
                <a:solidFill>
                  <a:srgbClr val="000000"/>
                </a:solidFill>
                <a:latin typeface="Times New Roman"/>
                <a:ea typeface="Times New Roman"/>
                <a:cs typeface="Times New Roman"/>
                <a:sym typeface="Times New Roman"/>
              </a:rPr>
              <a:t>Walmart</a:t>
            </a:r>
            <a:r>
              <a:rPr lang="en-US" sz="2400" kern="0" dirty="0">
                <a:solidFill>
                  <a:srgbClr val="000000"/>
                </a:solidFill>
                <a:latin typeface="Times New Roman"/>
                <a:ea typeface="Times New Roman"/>
                <a:cs typeface="Times New Roman"/>
                <a:sym typeface="Times New Roman"/>
              </a:rPr>
              <a:t> has been the low-cost leader in retail by operating an efficient supply chain.</a:t>
            </a:r>
          </a:p>
          <a:p>
            <a:pPr marL="469900" marR="5080" lvl="0" indent="-457200" algn="just">
              <a:buClr>
                <a:srgbClr val="000000"/>
              </a:buClr>
              <a:buSzPts val="2600"/>
              <a:buFont typeface="Noto Sans Symbols"/>
              <a:buChar char="❑"/>
            </a:pPr>
            <a:r>
              <a:rPr lang="en-US" sz="2600" b="1" kern="0" dirty="0">
                <a:solidFill>
                  <a:srgbClr val="0070C0"/>
                </a:solidFill>
                <a:latin typeface="Times New Roman"/>
                <a:ea typeface="Times New Roman"/>
                <a:cs typeface="Times New Roman"/>
                <a:sym typeface="Times New Roman"/>
              </a:rPr>
              <a:t>Time Strategy </a:t>
            </a:r>
            <a:r>
              <a:rPr lang="en-US" sz="2400" kern="0" dirty="0">
                <a:solidFill>
                  <a:srgbClr val="000000"/>
                </a:solidFill>
                <a:latin typeface="Times New Roman"/>
                <a:ea typeface="Times New Roman"/>
                <a:cs typeface="Times New Roman"/>
                <a:sym typeface="Times New Roman"/>
              </a:rPr>
              <a:t>– This strategy can be in terms of speed of delivery, response time or even product development time. </a:t>
            </a:r>
            <a:r>
              <a:rPr lang="en-US" sz="2400" b="1" kern="0" dirty="0">
                <a:solidFill>
                  <a:srgbClr val="000000"/>
                </a:solidFill>
                <a:latin typeface="Times New Roman"/>
                <a:ea typeface="Times New Roman"/>
                <a:cs typeface="Times New Roman"/>
                <a:sym typeface="Times New Roman"/>
              </a:rPr>
              <a:t>Dell</a:t>
            </a:r>
            <a:r>
              <a:rPr lang="en-US" sz="2400" kern="0" dirty="0">
                <a:solidFill>
                  <a:srgbClr val="000000"/>
                </a:solidFill>
                <a:latin typeface="Times New Roman"/>
                <a:ea typeface="Times New Roman"/>
                <a:cs typeface="Times New Roman"/>
                <a:sym typeface="Times New Roman"/>
              </a:rPr>
              <a:t> has been a prime example of a manufacturer that has excelled at response time by assembling, testing and shipping computers in as little as a few days. </a:t>
            </a:r>
            <a:r>
              <a:rPr lang="en-US" sz="2400" b="1" kern="0" dirty="0">
                <a:solidFill>
                  <a:srgbClr val="000000"/>
                </a:solidFill>
                <a:latin typeface="Times New Roman"/>
                <a:ea typeface="Times New Roman"/>
                <a:cs typeface="Times New Roman"/>
                <a:sym typeface="Times New Roman"/>
              </a:rPr>
              <a:t>FedEx </a:t>
            </a:r>
            <a:r>
              <a:rPr lang="en-US" sz="2400" kern="0" dirty="0">
                <a:solidFill>
                  <a:srgbClr val="000000"/>
                </a:solidFill>
                <a:latin typeface="Times New Roman"/>
                <a:ea typeface="Times New Roman"/>
                <a:cs typeface="Times New Roman"/>
                <a:sym typeface="Times New Roman"/>
              </a:rPr>
              <a:t>is known for fast, on-time deliveries of small packages.</a:t>
            </a:r>
          </a:p>
          <a:p>
            <a:pPr marL="469900" marR="5080" lvl="0" indent="-457200" algn="just">
              <a:buClr>
                <a:srgbClr val="000000"/>
              </a:buClr>
              <a:buSzPts val="2600"/>
              <a:buFont typeface="Noto Sans Symbols"/>
              <a:buChar char="❑"/>
            </a:pPr>
            <a:r>
              <a:rPr lang="en-US" sz="2600" b="1" kern="0" dirty="0">
                <a:solidFill>
                  <a:srgbClr val="0070C0"/>
                </a:solidFill>
                <a:latin typeface="Times New Roman"/>
                <a:ea typeface="Times New Roman"/>
                <a:cs typeface="Times New Roman"/>
                <a:sym typeface="Times New Roman"/>
              </a:rPr>
              <a:t>Quality Strategy </a:t>
            </a:r>
            <a:r>
              <a:rPr lang="en-US" sz="2400" kern="0" dirty="0">
                <a:solidFill>
                  <a:srgbClr val="000000"/>
                </a:solidFill>
                <a:latin typeface="Times New Roman"/>
                <a:ea typeface="Times New Roman"/>
                <a:cs typeface="Times New Roman"/>
                <a:sym typeface="Times New Roman"/>
              </a:rPr>
              <a:t>– Consistent, high-quality goods or services require a reliable, safe supply chain to deliver on this promise. If </a:t>
            </a:r>
            <a:r>
              <a:rPr lang="en-US" sz="2400" b="1" kern="0" dirty="0">
                <a:solidFill>
                  <a:srgbClr val="000000"/>
                </a:solidFill>
                <a:latin typeface="Times New Roman"/>
                <a:ea typeface="Times New Roman"/>
                <a:cs typeface="Times New Roman"/>
                <a:sym typeface="Times New Roman"/>
              </a:rPr>
              <a:t>Sony</a:t>
            </a:r>
            <a:r>
              <a:rPr lang="en-US" sz="2400" kern="0" dirty="0">
                <a:solidFill>
                  <a:srgbClr val="000000"/>
                </a:solidFill>
                <a:latin typeface="Times New Roman"/>
                <a:ea typeface="Times New Roman"/>
                <a:cs typeface="Times New Roman"/>
                <a:sym typeface="Times New Roman"/>
              </a:rPr>
              <a:t> had an inferior supply chain with high damage levels, it wouldn’t matter to the customer that their electronics are of the highest quality.</a:t>
            </a:r>
          </a:p>
          <a:p>
            <a:pPr marL="469900" marR="5080" lvl="0" indent="-457200" algn="just">
              <a:buClr>
                <a:srgbClr val="000000"/>
              </a:buClr>
              <a:buSzPts val="2600"/>
              <a:buFont typeface="Noto Sans Symbols"/>
              <a:buChar char="❑"/>
            </a:pPr>
            <a:r>
              <a:rPr lang="en-US" sz="2600" b="1" kern="0" dirty="0">
                <a:solidFill>
                  <a:srgbClr val="0070C0"/>
                </a:solidFill>
                <a:latin typeface="Times New Roman"/>
                <a:ea typeface="Times New Roman"/>
                <a:cs typeface="Times New Roman"/>
                <a:sym typeface="Times New Roman"/>
              </a:rPr>
              <a:t>Flexibility Strategy </a:t>
            </a:r>
            <a:r>
              <a:rPr lang="en-US" sz="2400" kern="0" dirty="0">
                <a:solidFill>
                  <a:srgbClr val="000000"/>
                </a:solidFill>
                <a:latin typeface="Times New Roman"/>
                <a:ea typeface="Times New Roman"/>
                <a:cs typeface="Times New Roman"/>
                <a:sym typeface="Times New Roman"/>
              </a:rPr>
              <a:t>– Can come in various forms such as volume, variety and customization. Many of today’s e-commerce businesses such as </a:t>
            </a:r>
            <a:r>
              <a:rPr lang="en-US" sz="2400" b="1" kern="0" dirty="0">
                <a:solidFill>
                  <a:srgbClr val="000000"/>
                </a:solidFill>
                <a:latin typeface="Times New Roman"/>
                <a:ea typeface="Times New Roman"/>
                <a:cs typeface="Times New Roman"/>
                <a:sym typeface="Times New Roman"/>
              </a:rPr>
              <a:t>Amazon</a:t>
            </a:r>
            <a:r>
              <a:rPr lang="en-US" sz="2400" kern="0" dirty="0">
                <a:solidFill>
                  <a:srgbClr val="000000"/>
                </a:solidFill>
                <a:latin typeface="Times New Roman"/>
                <a:ea typeface="Times New Roman"/>
                <a:cs typeface="Times New Roman"/>
                <a:sym typeface="Times New Roman"/>
              </a:rPr>
              <a:t> offer a great deal of flexibility in many of these categories.</a:t>
            </a:r>
          </a:p>
          <a:p>
            <a:pPr marL="12700" marR="5080" lvl="0" algn="just">
              <a:buClr>
                <a:srgbClr val="000000"/>
              </a:buClr>
              <a:buSzPts val="2600"/>
            </a:pPr>
            <a:endParaRPr lang="en-US" sz="2400" kern="0" dirty="0">
              <a:solidFill>
                <a:srgbClr val="000000"/>
              </a:solidFill>
              <a:latin typeface="Times New Roman"/>
              <a:ea typeface="Times New Roman"/>
              <a:cs typeface="Times New Roman"/>
              <a:sym typeface="Times New Roman"/>
            </a:endParaRPr>
          </a:p>
          <a:p>
            <a:pPr marL="469900" marR="5080" lvl="0" indent="-457200" algn="just">
              <a:buClr>
                <a:srgbClr val="000000"/>
              </a:buClr>
              <a:buSzPts val="2600"/>
              <a:buFont typeface="Noto Sans Symbols"/>
              <a:buChar char="❑"/>
            </a:pPr>
            <a:endParaRPr lang="en-US" sz="2400" kern="0" dirty="0">
              <a:solidFill>
                <a:srgbClr val="000000"/>
              </a:solidFill>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69143" y="240800"/>
            <a:ext cx="8747010" cy="1015663"/>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Supply Chain Strategy for a Competitive Advantage</a:t>
            </a:r>
            <a:br>
              <a:rPr lang="en-US" sz="3000" b="1" dirty="0">
                <a:solidFill>
                  <a:srgbClr val="00B0F0"/>
                </a:solidFill>
                <a:latin typeface="Times New Roman"/>
                <a:ea typeface="Times New Roman"/>
                <a:cs typeface="Times New Roman"/>
                <a:sym typeface="Times New Roman"/>
              </a:rPr>
            </a:b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a:xfrm>
            <a:off x="8915400" y="6495521"/>
            <a:ext cx="2743200" cy="365125"/>
          </a:xfrm>
        </p:spPr>
        <p:txBody>
          <a:bodyPr/>
          <a:lstStyle/>
          <a:p>
            <a:fld id="{F7542ADD-394E-41F3-B704-951748884AEE}" type="slidenum">
              <a:rPr lang="en-US" smtClean="0"/>
              <a:t>8</a:t>
            </a:fld>
            <a:endParaRPr lang="en-US" dirty="0"/>
          </a:p>
        </p:txBody>
      </p:sp>
    </p:spTree>
    <p:extLst>
      <p:ext uri="{BB962C8B-B14F-4D97-AF65-F5344CB8AC3E}">
        <p14:creationId xmlns:p14="http://schemas.microsoft.com/office/powerpoint/2010/main" val="13839896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24560"/>
            <a:ext cx="4455646" cy="534576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9121" y="1339681"/>
            <a:ext cx="11297920" cy="4796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Product complexity based</a:t>
            </a: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Supply chain risk based</a:t>
            </a: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Manufacturing process and technology based</a:t>
            </a: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Customer service needs based</a:t>
            </a: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Market driven</a:t>
            </a:r>
          </a:p>
          <a:p>
            <a:pPr marL="457200" lvl="0" indent="-457200" algn="just">
              <a:buClr>
                <a:schemeClr val="dk1"/>
              </a:buClr>
              <a:buSzPts val="2800"/>
              <a:buFont typeface="Noto Sans Symbols"/>
              <a:buChar char="❑"/>
            </a:pPr>
            <a:endParaRPr lang="en-US" sz="28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0841" y="6442372"/>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75344" y="240040"/>
            <a:ext cx="48958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Segmenting the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1828034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3A0576-7A2F-F15E-2208-706F41EF4A0B}"/>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13CCFB9-01C9-7A2B-2395-5C3C49A8C4D4}"/>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892D7362-1DE3-003D-BC3E-A344E3440F11}"/>
              </a:ext>
            </a:extLst>
          </p:cNvPr>
          <p:cNvSpPr>
            <a:spLocks noGrp="1"/>
          </p:cNvSpPr>
          <p:nvPr>
            <p:ph type="sldNum" sz="quarter" idx="12"/>
          </p:nvPr>
        </p:nvSpPr>
        <p:spPr/>
        <p:txBody>
          <a:bodyPr/>
          <a:lstStyle/>
          <a:p>
            <a:fld id="{F7542ADD-394E-41F3-B704-951748884AEE}" type="slidenum">
              <a:rPr lang="en-US" smtClean="0"/>
              <a:t>10</a:t>
            </a:fld>
            <a:endParaRPr lang="en-US"/>
          </a:p>
        </p:txBody>
      </p:sp>
      <p:pic>
        <p:nvPicPr>
          <p:cNvPr id="5" name="Picture 4">
            <a:extLst>
              <a:ext uri="{FF2B5EF4-FFF2-40B4-BE49-F238E27FC236}">
                <a16:creationId xmlns:a16="http://schemas.microsoft.com/office/drawing/2014/main" id="{2838D388-D3AF-5B5E-26C5-80AC03B348DB}"/>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21238779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65200"/>
            <a:ext cx="4486126" cy="53051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241891"/>
            <a:ext cx="11818528" cy="5114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endParaRPr kumimoji="0" lang="en-US" sz="2600" i="0" u="none" strike="noStrike" kern="0" cap="none" spc="0" normalizeH="0" baseline="0" noProof="0" dirty="0">
              <a:ln>
                <a:noFill/>
              </a:ln>
              <a:solidFill>
                <a:schemeClr val="tx1"/>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600" b="1" i="0" u="none" strike="noStrike" kern="0" cap="none" spc="0" normalizeH="0" baseline="0" noProof="0" dirty="0">
                <a:ln>
                  <a:noFill/>
                </a:ln>
                <a:solidFill>
                  <a:srgbClr val="0070C0"/>
                </a:solidFill>
                <a:effectLst/>
                <a:uLnTx/>
                <a:uFillTx/>
                <a:latin typeface="Times New Roman"/>
                <a:ea typeface="Times New Roman"/>
                <a:cs typeface="Times New Roman"/>
                <a:sym typeface="Times New Roman"/>
              </a:rPr>
              <a:t>Form Utility </a:t>
            </a:r>
            <a:r>
              <a:rPr kumimoji="0" lang="en-US" sz="2600" i="0" u="none" strike="noStrike" kern="0" cap="none" spc="0" normalizeH="0" baseline="0" noProof="0" dirty="0">
                <a:ln>
                  <a:noFill/>
                </a:ln>
                <a:solidFill>
                  <a:schemeClr val="tx1"/>
                </a:solidFill>
                <a:effectLst/>
                <a:uLnTx/>
                <a:uFillTx/>
                <a:latin typeface="Times New Roman"/>
                <a:ea typeface="Times New Roman"/>
                <a:cs typeface="Times New Roman"/>
                <a:sym typeface="Times New Roman"/>
              </a:rPr>
              <a:t>– Performed by the manufacturers (as well as third party logistics companies or “3PL’s” that perform value added activities such as kitting and display assembly) making the products useful.</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600" b="1" i="0" u="none" strike="noStrike" kern="0" cap="none" spc="0" normalizeH="0" baseline="0" noProof="0" dirty="0">
                <a:ln>
                  <a:noFill/>
                </a:ln>
                <a:solidFill>
                  <a:srgbClr val="0070C0"/>
                </a:solidFill>
                <a:effectLst/>
                <a:uLnTx/>
                <a:uFillTx/>
                <a:latin typeface="Times New Roman"/>
                <a:ea typeface="Times New Roman"/>
                <a:cs typeface="Times New Roman"/>
                <a:sym typeface="Times New Roman"/>
              </a:rPr>
              <a:t>Time Utility </a:t>
            </a:r>
            <a:r>
              <a:rPr kumimoji="0" lang="en-US" sz="2600" i="0" u="none" strike="noStrike" kern="0" cap="none" spc="0" normalizeH="0" baseline="0" noProof="0" dirty="0">
                <a:ln>
                  <a:noFill/>
                </a:ln>
                <a:solidFill>
                  <a:schemeClr val="tx1"/>
                </a:solidFill>
                <a:effectLst/>
                <a:uLnTx/>
                <a:uFillTx/>
                <a:latin typeface="Times New Roman"/>
                <a:ea typeface="Times New Roman"/>
                <a:cs typeface="Times New Roman"/>
                <a:sym typeface="Times New Roman"/>
              </a:rPr>
              <a:t>– Having products available when needed.</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600" b="1" i="0" u="none" strike="noStrike" kern="0" cap="none" spc="0" normalizeH="0" baseline="0" noProof="0" dirty="0">
                <a:ln>
                  <a:noFill/>
                </a:ln>
                <a:solidFill>
                  <a:srgbClr val="0070C0"/>
                </a:solidFill>
                <a:effectLst/>
                <a:uLnTx/>
                <a:uFillTx/>
                <a:latin typeface="Times New Roman"/>
                <a:ea typeface="Times New Roman"/>
                <a:cs typeface="Times New Roman"/>
                <a:sym typeface="Times New Roman"/>
              </a:rPr>
              <a:t>Place Utility </a:t>
            </a:r>
            <a:r>
              <a:rPr kumimoji="0" lang="en-US" sz="2600" i="0" u="none" strike="noStrike" kern="0" cap="none" spc="0" normalizeH="0" baseline="0" noProof="0" dirty="0">
                <a:ln>
                  <a:noFill/>
                </a:ln>
                <a:solidFill>
                  <a:schemeClr val="tx1"/>
                </a:solidFill>
                <a:effectLst/>
                <a:uLnTx/>
                <a:uFillTx/>
                <a:latin typeface="Times New Roman"/>
                <a:ea typeface="Times New Roman"/>
                <a:cs typeface="Times New Roman"/>
                <a:sym typeface="Times New Roman"/>
              </a:rPr>
              <a:t>– Having items available where people want them.</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600" b="1" i="0" u="none" strike="noStrike" kern="0" cap="none" spc="0" normalizeH="0" baseline="0" noProof="0" dirty="0">
                <a:ln>
                  <a:noFill/>
                </a:ln>
                <a:solidFill>
                  <a:srgbClr val="0070C0"/>
                </a:solidFill>
                <a:effectLst/>
                <a:uLnTx/>
                <a:uFillTx/>
                <a:latin typeface="Times New Roman"/>
                <a:ea typeface="Times New Roman"/>
                <a:cs typeface="Times New Roman"/>
                <a:sym typeface="Times New Roman"/>
              </a:rPr>
              <a:t>Possession Utility </a:t>
            </a:r>
            <a:r>
              <a:rPr kumimoji="0" lang="en-US" sz="2600" i="0" u="none" strike="noStrike" kern="0" cap="none" spc="0" normalizeH="0" baseline="0" noProof="0" dirty="0">
                <a:ln>
                  <a:noFill/>
                </a:ln>
                <a:solidFill>
                  <a:schemeClr val="tx1"/>
                </a:solidFill>
                <a:effectLst/>
                <a:uLnTx/>
                <a:uFillTx/>
                <a:latin typeface="Times New Roman"/>
                <a:ea typeface="Times New Roman"/>
                <a:cs typeface="Times New Roman"/>
                <a:sym typeface="Times New Roman"/>
              </a:rPr>
              <a:t>– Transfer ownership to the customer as easily as possible, including the extension of credit.</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600" b="1" i="0" u="none" strike="noStrike" kern="0" cap="none" spc="0" normalizeH="0" baseline="0" noProof="0" dirty="0">
                <a:ln>
                  <a:noFill/>
                </a:ln>
                <a:solidFill>
                  <a:srgbClr val="0070C0"/>
                </a:solidFill>
                <a:effectLst/>
                <a:uLnTx/>
                <a:uFillTx/>
                <a:latin typeface="Times New Roman"/>
                <a:ea typeface="Times New Roman"/>
                <a:cs typeface="Times New Roman"/>
                <a:sym typeface="Times New Roman"/>
              </a:rPr>
              <a:t>Information Utility </a:t>
            </a:r>
            <a:r>
              <a:rPr kumimoji="0" lang="en-US" sz="2600" i="0" u="none" strike="noStrike" kern="0" cap="none" spc="0" normalizeH="0" baseline="0" noProof="0" dirty="0">
                <a:ln>
                  <a:noFill/>
                </a:ln>
                <a:solidFill>
                  <a:schemeClr val="tx1"/>
                </a:solidFill>
                <a:effectLst/>
                <a:uLnTx/>
                <a:uFillTx/>
                <a:latin typeface="Times New Roman"/>
                <a:ea typeface="Times New Roman"/>
                <a:cs typeface="Times New Roman"/>
                <a:sym typeface="Times New Roman"/>
              </a:rPr>
              <a:t>– Opening two-way flows between parties (i.e. customer and manufacturer).</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600" b="1" i="0" u="none" strike="noStrike" kern="0" cap="none" spc="0" normalizeH="0" baseline="0" noProof="0" dirty="0">
                <a:ln>
                  <a:noFill/>
                </a:ln>
                <a:solidFill>
                  <a:srgbClr val="0070C0"/>
                </a:solidFill>
                <a:effectLst/>
                <a:uLnTx/>
                <a:uFillTx/>
                <a:latin typeface="Times New Roman"/>
                <a:ea typeface="Times New Roman"/>
                <a:cs typeface="Times New Roman"/>
                <a:sym typeface="Times New Roman"/>
              </a:rPr>
              <a:t>Service Utility </a:t>
            </a:r>
            <a:r>
              <a:rPr kumimoji="0" lang="en-US" sz="2600" i="0" u="none" strike="noStrike" kern="0" cap="none" spc="0" normalizeH="0" baseline="0" noProof="0" dirty="0">
                <a:ln>
                  <a:noFill/>
                </a:ln>
                <a:solidFill>
                  <a:schemeClr val="tx1"/>
                </a:solidFill>
                <a:effectLst/>
                <a:uLnTx/>
                <a:uFillTx/>
                <a:latin typeface="Times New Roman"/>
                <a:ea typeface="Times New Roman"/>
                <a:cs typeface="Times New Roman"/>
                <a:sym typeface="Times New Roman"/>
              </a:rPr>
              <a:t>- Providing fast, friendly service during and after the sale and teaching customers how to best use products. This is becoming one of the most important utilities offered by retailers, which in many ways are part of the supply chain.</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endParaRPr kumimoji="0" lang="en-US" sz="2600" i="0" u="none" strike="noStrike" kern="0" cap="none" spc="0" normalizeH="0" baseline="0" noProof="0" dirty="0">
              <a:ln>
                <a:noFill/>
              </a:ln>
              <a:solidFill>
                <a:schemeClr val="tx1"/>
              </a:solidFill>
              <a:effectLst/>
              <a:uLnTx/>
              <a:uFillTx/>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382760" y="6407388"/>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26606" y="297158"/>
            <a:ext cx="409496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VALUE AS A UTILITY</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39274882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30544"/>
            <a:ext cx="4161006" cy="533978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4027" y="1324163"/>
            <a:ext cx="11443945" cy="4708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90000"/>
              </a:lnSpc>
              <a:spcBef>
                <a:spcPct val="20000"/>
              </a:spcBef>
              <a:spcAft>
                <a:spcPct val="0"/>
              </a:spcAft>
              <a:buClrTx/>
              <a:buSzTx/>
              <a:buFont typeface="Arial" panose="020B0604020202020204" pitchFamily="34" charset="0"/>
              <a:buChar char="•"/>
              <a:tabLst/>
              <a:defRPr/>
            </a:pPr>
            <a:r>
              <a:rPr kumimoji="0" lang="en-US" altLang="en-US" sz="3200" b="1" i="0" u="none" strike="noStrike" kern="1200" cap="none" spc="0" normalizeH="0" baseline="0" noProof="0" dirty="0">
                <a:ln>
                  <a:noFill/>
                </a:ln>
                <a:solidFill>
                  <a:srgbClr val="0070C0"/>
                </a:solidFill>
                <a:effectLst/>
                <a:uLnTx/>
                <a:uFillTx/>
                <a:latin typeface="Calibri"/>
                <a:ea typeface="+mn-ea"/>
                <a:cs typeface="+mn-cs"/>
              </a:rPr>
              <a:t>Council of Logistics Management definition:</a:t>
            </a:r>
          </a:p>
          <a:p>
            <a:pPr marL="742950" marR="0" lvl="1" indent="-285750" algn="l" defTabSz="914400" rtl="0" eaLnBrk="1" fontAlgn="base" latinLnBrk="0" hangingPunct="1">
              <a:lnSpc>
                <a:spcPct val="90000"/>
              </a:lnSpc>
              <a:spcBef>
                <a:spcPct val="20000"/>
              </a:spcBef>
              <a:spcAft>
                <a:spcPct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“Logistics is that part of the supply chain process that plans, implements, and controls the efficient, effective forward and reverse flow and storage of goods, services, and related information between the point of origin and the point of consumption in order to meet customers’ requirements.”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80917" y="6407388"/>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96227" y="233467"/>
            <a:ext cx="4088363"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Overview of Logistics</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38786650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75360"/>
            <a:ext cx="4128422" cy="52949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48641" y="1318018"/>
            <a:ext cx="11135360"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Reduction in Economic Regulation</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Changes in Consumer Behavior</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Technological Advances</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Growing Power of Retailers</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Globalization of Trade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56582" y="219256"/>
            <a:ext cx="6929076"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The Increased Importance of Logistics</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4420270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080" y="1543346"/>
            <a:ext cx="11494745" cy="4644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32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Marketing</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Place Decisions</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Price Decisions</a:t>
            </a:r>
          </a:p>
          <a:p>
            <a:pPr marL="1143000" marR="0" lvl="2" indent="-2286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Landed costs</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Product Decisions</a:t>
            </a:r>
          </a:p>
          <a:p>
            <a:pPr marL="1143000" marR="0" lvl="2" indent="-2286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Stockouts</a:t>
            </a:r>
          </a:p>
          <a:p>
            <a:pPr marL="1143000" marR="0" lvl="2" indent="-2286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Sustainable products</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Promotion Decisions</a:t>
            </a:r>
          </a:p>
          <a:p>
            <a:pPr marL="742950" marR="0" lvl="1" indent="-285750" algn="l" defTabSz="914400" rtl="0" eaLnBrk="1" fontAlgn="base" latinLnBrk="0" hangingPunct="1">
              <a:lnSpc>
                <a:spcPct val="100000"/>
              </a:lnSpc>
              <a:spcBef>
                <a:spcPct val="20000"/>
              </a:spcBef>
              <a:spcAft>
                <a:spcPct val="0"/>
              </a:spcAft>
              <a:buClrTx/>
              <a:buSzTx/>
              <a:buFontTx/>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100000"/>
              </a:lnSpc>
              <a:spcBef>
                <a:spcPct val="20000"/>
              </a:spcBef>
              <a:spcAft>
                <a:spcPct val="0"/>
              </a:spcAft>
              <a:buClrTx/>
              <a:buSzTx/>
              <a:buFont typeface="Monotype Sorts"/>
              <a:buNone/>
              <a:tabLst/>
              <a:defRPr/>
            </a:pPr>
            <a:endPar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48431" y="295284"/>
            <a:ext cx="722665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Logistical Relationships within the Firm</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22872986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76960"/>
            <a:ext cx="4128422" cy="51933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8161" y="1543346"/>
            <a:ext cx="11257280" cy="45932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“Set of institutions necessary to transfer the title to goods and to move goods from the point of production to the point of consumption and, as such, which consists of all the institutions and all the marketing activities in the marketing process.” </a:t>
            </a:r>
          </a:p>
          <a:p>
            <a:pPr marL="12700" marR="5080" lvl="0" algn="just" defTabSz="914400" rtl="0" eaLnBrk="1" fontAlgn="auto" latinLnBrk="0" hangingPunct="1">
              <a:lnSpc>
                <a:spcPct val="100000"/>
              </a:lnSpc>
              <a:spcBef>
                <a:spcPts val="0"/>
              </a:spcBef>
              <a:spcAft>
                <a:spcPts val="0"/>
              </a:spcAft>
              <a:buClr>
                <a:srgbClr val="000000"/>
              </a:buClr>
              <a:buSzPts val="2600"/>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t>
            </a:r>
            <a:r>
              <a:rPr kumimoji="0" lang="en-US" sz="2800" b="1" i="0" u="none" strike="noStrike" kern="0" cap="none" spc="0" normalizeH="0" baseline="0" noProof="0" dirty="0">
                <a:ln>
                  <a:noFill/>
                </a:ln>
                <a:solidFill>
                  <a:srgbClr val="0070C0"/>
                </a:solidFill>
                <a:effectLst/>
                <a:uLnTx/>
                <a:uFillTx/>
                <a:latin typeface="Times New Roman"/>
                <a:ea typeface="Times New Roman"/>
                <a:cs typeface="Times New Roman"/>
                <a:sym typeface="Times New Roman"/>
              </a:rPr>
              <a:t>Channel members</a:t>
            </a:r>
          </a:p>
          <a:p>
            <a:pPr marL="1384300" marR="5080" lvl="2" indent="-457200" algn="just">
              <a:buClr>
                <a:srgbClr val="000000"/>
              </a:buClr>
              <a:buSzPts val="2600"/>
              <a:buFont typeface="Wingdings" panose="05000000000000000000" pitchFamily="2" charset="2"/>
              <a:buChar char="§"/>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Manufacturers</a:t>
            </a:r>
          </a:p>
          <a:p>
            <a:pPr marL="1384300" marR="5080" lvl="2" indent="-457200" algn="just">
              <a:buClr>
                <a:srgbClr val="000000"/>
              </a:buClr>
              <a:buSzPts val="2600"/>
              <a:buFont typeface="Wingdings" panose="05000000000000000000" pitchFamily="2" charset="2"/>
              <a:buChar char="§"/>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Wholesalers</a:t>
            </a:r>
          </a:p>
          <a:p>
            <a:pPr marL="1384300" marR="5080" lvl="2" indent="-457200" algn="just">
              <a:buClr>
                <a:srgbClr val="000000"/>
              </a:buClr>
              <a:buSzPts val="2600"/>
              <a:buFont typeface="Wingdings" panose="05000000000000000000" pitchFamily="2" charset="2"/>
              <a:buChar char="§"/>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Retailers</a:t>
            </a:r>
          </a:p>
          <a:p>
            <a:pPr marL="12700" marR="5080" lvl="0" algn="just" defTabSz="914400" rtl="0" eaLnBrk="1" fontAlgn="auto" latinLnBrk="0" hangingPunct="1">
              <a:lnSpc>
                <a:spcPct val="100000"/>
              </a:lnSpc>
              <a:spcBef>
                <a:spcPts val="0"/>
              </a:spcBef>
              <a:spcAft>
                <a:spcPts val="0"/>
              </a:spcAft>
              <a:buClr>
                <a:srgbClr val="000000"/>
              </a:buClr>
              <a:buSzPts val="2600"/>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33623" y="326063"/>
            <a:ext cx="3571811"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Marketing Channels</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2178951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60401" y="1462456"/>
            <a:ext cx="11308080" cy="48715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Ownership channel</a:t>
            </a:r>
          </a:p>
          <a:p>
            <a:pPr marL="742950" marR="0" lvl="1" indent="-28575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Covers movement of the title to the goods</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Negotiations channel</a:t>
            </a:r>
          </a:p>
          <a:p>
            <a:pPr marL="742950" marR="0" lvl="1" indent="-28575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Buy and sell agreements are reached</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Financing channel</a:t>
            </a:r>
          </a:p>
          <a:p>
            <a:pPr marL="742950" marR="0" lvl="1" indent="-28575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Payments for goods</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Promotions channel</a:t>
            </a:r>
          </a:p>
          <a:p>
            <a:pPr marL="742950" marR="0" lvl="1" indent="-28575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Promoting a new or existing product</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Logistics channel</a:t>
            </a:r>
          </a:p>
          <a:p>
            <a:pPr marL="742950" marR="0" lvl="1" indent="-28575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Moving and storing product throughout the channel</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01882" y="310673"/>
            <a:ext cx="3797835"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Marketing Channels</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28537582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92074"/>
            <a:ext cx="4128422" cy="527825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6401" y="1318018"/>
            <a:ext cx="11257280" cy="48186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Ownership channel</a:t>
            </a:r>
          </a:p>
          <a:p>
            <a:pPr marL="742950" marR="0" lvl="1" indent="-2857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Banks, finance companies</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Negotiations channel</a:t>
            </a:r>
          </a:p>
          <a:p>
            <a:pPr marL="742950" marR="0" lvl="1" indent="-2857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Brokers</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Financing channel</a:t>
            </a:r>
          </a:p>
          <a:p>
            <a:pPr marL="742950" marR="0" lvl="1" indent="-2857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Banks, insurance companies, finance companies</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Promotions channel</a:t>
            </a:r>
          </a:p>
          <a:p>
            <a:pPr marL="742950" marR="0" lvl="1" indent="-2857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Advertising agencies, public relations agencies</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Logistics channel</a:t>
            </a:r>
          </a:p>
          <a:p>
            <a:pPr marL="742950" marR="0" lvl="1" indent="-2857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Freight forwarders</a:t>
            </a:r>
          </a:p>
        </p:txBody>
      </p:sp>
      <p:sp>
        <p:nvSpPr>
          <p:cNvPr id="2" name="TextBox 1">
            <a:extLst>
              <a:ext uri="{FF2B5EF4-FFF2-40B4-BE49-F238E27FC236}">
                <a16:creationId xmlns:a16="http://schemas.microsoft.com/office/drawing/2014/main" id="{6C96370C-0E93-23F8-01E6-0F65F4C191D2}"/>
              </a:ext>
            </a:extLst>
          </p:cNvPr>
          <p:cNvSpPr txBox="1"/>
          <p:nvPr/>
        </p:nvSpPr>
        <p:spPr>
          <a:xfrm>
            <a:off x="9193505" y="6321365"/>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80873" y="275104"/>
            <a:ext cx="60767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Channel Intermediaries/Facilitators</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23367099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08042"/>
            <a:ext cx="4333726" cy="536228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8481" y="1231995"/>
            <a:ext cx="11104880" cy="50319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endParaRPr kumimoji="0" lang="en-US" sz="27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13659" y="271824"/>
            <a:ext cx="60767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Activities in the Logistical Channel</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sp>
        <p:nvSpPr>
          <p:cNvPr id="6" name="Rectangle 3">
            <a:extLst>
              <a:ext uri="{FF2B5EF4-FFF2-40B4-BE49-F238E27FC236}">
                <a16:creationId xmlns:a16="http://schemas.microsoft.com/office/drawing/2014/main" id="{0B40F188-CD7F-BB10-EADE-09D371E5B0D0}"/>
              </a:ext>
            </a:extLst>
          </p:cNvPr>
          <p:cNvSpPr txBox="1">
            <a:spLocks noChangeArrowheads="1"/>
          </p:cNvSpPr>
          <p:nvPr/>
        </p:nvSpPr>
        <p:spPr bwMode="auto">
          <a:xfrm>
            <a:off x="685800" y="1657350"/>
            <a:ext cx="5292878"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342900" indent="-34290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Customer service</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Facility location decisions</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Inventory management</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Order management</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Procurement</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Transportation management</a:t>
            </a:r>
          </a:p>
        </p:txBody>
      </p:sp>
      <p:sp>
        <p:nvSpPr>
          <p:cNvPr id="7" name="Rectangle 4">
            <a:extLst>
              <a:ext uri="{FF2B5EF4-FFF2-40B4-BE49-F238E27FC236}">
                <a16:creationId xmlns:a16="http://schemas.microsoft.com/office/drawing/2014/main" id="{82A33360-9601-1CEF-7DB1-2BEA11D84960}"/>
              </a:ext>
            </a:extLst>
          </p:cNvPr>
          <p:cNvSpPr txBox="1">
            <a:spLocks noChangeArrowheads="1"/>
          </p:cNvSpPr>
          <p:nvPr/>
        </p:nvSpPr>
        <p:spPr bwMode="auto">
          <a:xfrm>
            <a:off x="6573280" y="1690546"/>
            <a:ext cx="4475479"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342900" indent="-34290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Demand forecasting</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International logistics</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Materials handling</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Packaging</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Reverse logistics</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Warehousing management</a:t>
            </a:r>
          </a:p>
        </p:txBody>
      </p:sp>
    </p:spTree>
    <p:extLst>
      <p:ext uri="{BB962C8B-B14F-4D97-AF65-F5344CB8AC3E}">
        <p14:creationId xmlns:p14="http://schemas.microsoft.com/office/powerpoint/2010/main" val="28860546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06BC5A-CF53-2A16-AA6F-68F99F0CF076}"/>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2FAADAC3-6114-363F-5C87-547D32350F4D}"/>
              </a:ext>
            </a:extLst>
          </p:cNvPr>
          <p:cNvSpPr/>
          <p:nvPr/>
        </p:nvSpPr>
        <p:spPr>
          <a:xfrm>
            <a:off x="8508514" y="1151628"/>
            <a:ext cx="4128422" cy="51187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952AFD2-5FFC-B9CD-A5D8-2DA400F0C00D}"/>
              </a:ext>
            </a:extLst>
          </p:cNvPr>
          <p:cNvSpPr/>
          <p:nvPr/>
        </p:nvSpPr>
        <p:spPr>
          <a:xfrm>
            <a:off x="396240" y="1458213"/>
            <a:ext cx="11399520" cy="4966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1" i="0" u="none" strike="noStrike" kern="0" cap="none" spc="0" normalizeH="0" baseline="0" noProof="0" dirty="0">
                <a:ln>
                  <a:noFill/>
                </a:ln>
                <a:solidFill>
                  <a:schemeClr val="accent1"/>
                </a:solidFill>
                <a:effectLst/>
                <a:uLnTx/>
                <a:uFillTx/>
                <a:latin typeface="Times New Roman"/>
                <a:ea typeface="Times New Roman"/>
                <a:cs typeface="Times New Roman"/>
                <a:sym typeface="Times New Roman"/>
              </a:rPr>
              <a:t>General warehouse </a:t>
            </a:r>
            <a:r>
              <a:rPr kumimoji="0" lang="en-US" sz="280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This type of facility is primarily for the storage and protection of goods, with the need to minimize handling and movement.</a:t>
            </a:r>
          </a:p>
          <a:p>
            <a:pPr marL="12700" marR="5080" lvl="0" algn="just" defTabSz="914400" rtl="0" eaLnBrk="1" fontAlgn="auto" latinLnBrk="0" hangingPunct="1">
              <a:lnSpc>
                <a:spcPct val="100000"/>
              </a:lnSpc>
              <a:spcBef>
                <a:spcPts val="0"/>
              </a:spcBef>
              <a:spcAft>
                <a:spcPts val="0"/>
              </a:spcAft>
              <a:buClr>
                <a:srgbClr val="000000"/>
              </a:buClr>
              <a:buSzPts val="2600"/>
              <a:tabLst/>
              <a:defRPr/>
            </a:pPr>
            <a:endParaRPr kumimoji="0" lang="en-US" sz="280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1" i="0" u="none" strike="noStrike" kern="0" cap="none" spc="0" normalizeH="0" baseline="0" noProof="0" dirty="0">
                <a:ln>
                  <a:noFill/>
                </a:ln>
                <a:solidFill>
                  <a:schemeClr val="accent1"/>
                </a:solidFill>
                <a:effectLst/>
                <a:uLnTx/>
                <a:uFillTx/>
                <a:latin typeface="Times New Roman"/>
                <a:ea typeface="Times New Roman"/>
                <a:cs typeface="Times New Roman"/>
                <a:sym typeface="Times New Roman"/>
              </a:rPr>
              <a:t>Distribution warehouse </a:t>
            </a:r>
            <a:r>
              <a:rPr kumimoji="0" lang="en-US" sz="280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(or distribution center) – In these facilities goods are received in large volumes. The goods are then sorted, stored and then consolidated into customer orders for fulfillment. This type of facility is more concerned with throughput.</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endParaRPr kumimoji="0" lang="en-US" sz="280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C2FCBDAE-D123-CA46-4DFB-9497C65BE5E3}"/>
              </a:ext>
            </a:extLst>
          </p:cNvPr>
          <p:cNvSpPr txBox="1"/>
          <p:nvPr/>
        </p:nvSpPr>
        <p:spPr>
          <a:xfrm>
            <a:off x="9264625" y="649335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DAD94E57-8CF7-3DC9-4C0C-A84DDBBBFD5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616D7495-A864-E5FA-886D-C66D732E00DD}"/>
              </a:ext>
            </a:extLst>
          </p:cNvPr>
          <p:cNvSpPr/>
          <p:nvPr/>
        </p:nvSpPr>
        <p:spPr>
          <a:xfrm>
            <a:off x="3296513" y="326063"/>
            <a:ext cx="736220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The Role of Warehousing in a Logistics System</a:t>
            </a:r>
          </a:p>
        </p:txBody>
      </p:sp>
      <p:sp>
        <p:nvSpPr>
          <p:cNvPr id="4" name="Slide Number Placeholder 3">
            <a:extLst>
              <a:ext uri="{FF2B5EF4-FFF2-40B4-BE49-F238E27FC236}">
                <a16:creationId xmlns:a16="http://schemas.microsoft.com/office/drawing/2014/main" id="{D16F147B-D789-8527-1D53-E629CC03FCEF}"/>
              </a:ext>
            </a:extLst>
          </p:cNvPr>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13630749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1628"/>
            <a:ext cx="4128422" cy="51187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40" y="1458213"/>
            <a:ext cx="11399520" cy="4966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endParaRPr kumimoji="0" lang="en-US" sz="2800" b="1" i="0" u="none" strike="noStrike" kern="0" cap="none" spc="0" normalizeH="0" baseline="0" noProof="0" dirty="0">
              <a:ln>
                <a:noFill/>
              </a:ln>
              <a:solidFill>
                <a:schemeClr val="accent1"/>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1" i="0" u="none" strike="noStrike" kern="0" cap="none" spc="0" normalizeH="0" baseline="0" noProof="0" dirty="0">
                <a:ln>
                  <a:noFill/>
                </a:ln>
                <a:solidFill>
                  <a:schemeClr val="accent1"/>
                </a:solidFill>
                <a:effectLst/>
                <a:uLnTx/>
                <a:uFillTx/>
                <a:latin typeface="Times New Roman"/>
                <a:ea typeface="Times New Roman"/>
                <a:cs typeface="Times New Roman"/>
                <a:sym typeface="Times New Roman"/>
              </a:rPr>
              <a:t>Warehousing </a:t>
            </a:r>
          </a:p>
          <a:p>
            <a:pPr marL="12700" marR="5080" lvl="0" algn="just" defTabSz="914400" rtl="0" eaLnBrk="1" fontAlgn="auto" latinLnBrk="0" hangingPunct="1">
              <a:lnSpc>
                <a:spcPct val="100000"/>
              </a:lnSpc>
              <a:spcBef>
                <a:spcPts val="0"/>
              </a:spcBef>
              <a:spcAft>
                <a:spcPts val="0"/>
              </a:spcAft>
              <a:buClr>
                <a:srgbClr val="000000"/>
              </a:buClr>
              <a:buSzPts val="2600"/>
              <a:tabLst/>
              <a:defRPr/>
            </a:pPr>
            <a:r>
              <a:rPr lang="en-US" sz="2800" kern="0" dirty="0">
                <a:solidFill>
                  <a:srgbClr val="000000"/>
                </a:solidFill>
                <a:latin typeface="Times New Roman"/>
                <a:ea typeface="Times New Roman"/>
                <a:cs typeface="Times New Roman"/>
                <a:sym typeface="Times New Roman"/>
              </a:rPr>
              <a:t> </a:t>
            </a:r>
          </a:p>
          <a:p>
            <a:pPr marL="12700" marR="5080" lvl="0" algn="just" defTabSz="914400" rtl="0" eaLnBrk="1" fontAlgn="auto" latinLnBrk="0" hangingPunct="1">
              <a:lnSpc>
                <a:spcPct val="100000"/>
              </a:lnSpc>
              <a:spcBef>
                <a:spcPts val="0"/>
              </a:spcBef>
              <a:spcAft>
                <a:spcPts val="0"/>
              </a:spcAft>
              <a:buClr>
                <a:srgbClr val="000000"/>
              </a:buClr>
              <a:buSzPts val="2600"/>
              <a:tabLst/>
              <a:defRPr/>
            </a:pPr>
            <a:r>
              <a:rPr lang="en-US" sz="2800" kern="0" dirty="0">
                <a:solidFill>
                  <a:srgbClr val="000000"/>
                </a:solidFill>
                <a:latin typeface="Times New Roman"/>
                <a:ea typeface="Times New Roman"/>
                <a:cs typeface="Times New Roman"/>
                <a:sym typeface="Times New Roman"/>
              </a:rPr>
              <a:t>Refers </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to “that part of the firm’s logistics system that stores products (raw  materials, part, good-in-process, finished goods) between points of origin and point of consumption.”</a:t>
            </a:r>
          </a:p>
          <a:p>
            <a:pPr marL="12700" marR="5080" lvl="0" algn="just" defTabSz="914400" rtl="0" eaLnBrk="1" fontAlgn="auto" latinLnBrk="0" hangingPunct="1">
              <a:lnSpc>
                <a:spcPct val="100000"/>
              </a:lnSpc>
              <a:spcBef>
                <a:spcPts val="0"/>
              </a:spcBef>
              <a:spcAft>
                <a:spcPts val="0"/>
              </a:spcAft>
              <a:buClr>
                <a:srgbClr val="000000"/>
              </a:buClr>
              <a:buSzPts val="2600"/>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1" i="0" u="none" strike="noStrike" kern="0" cap="none" spc="0" normalizeH="0" baseline="0" noProof="0" dirty="0">
                <a:ln>
                  <a:noFill/>
                </a:ln>
                <a:solidFill>
                  <a:schemeClr val="accent1"/>
                </a:solidFill>
                <a:effectLst/>
                <a:uLnTx/>
                <a:uFillTx/>
                <a:latin typeface="Times New Roman"/>
                <a:ea typeface="Times New Roman"/>
                <a:cs typeface="Times New Roman"/>
                <a:sym typeface="Times New Roman"/>
              </a:rPr>
              <a:t>Warehousing Management</a:t>
            </a:r>
          </a:p>
          <a:p>
            <a:pPr marL="12700" marR="5080" lvl="0" algn="just" defTabSz="914400" rtl="0" eaLnBrk="1" fontAlgn="auto" latinLnBrk="0" hangingPunct="1">
              <a:lnSpc>
                <a:spcPct val="100000"/>
              </a:lnSpc>
              <a:spcBef>
                <a:spcPts val="0"/>
              </a:spcBef>
              <a:spcAft>
                <a:spcPts val="0"/>
              </a:spcAft>
              <a:buClr>
                <a:srgbClr val="000000"/>
              </a:buClr>
              <a:buSzPts val="2600"/>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12700" marR="5080" lvl="0" algn="just" defTabSz="914400" rtl="0" eaLnBrk="1" fontAlgn="auto" latinLnBrk="0" hangingPunct="1">
              <a:lnSpc>
                <a:spcPct val="100000"/>
              </a:lnSpc>
              <a:spcBef>
                <a:spcPts val="0"/>
              </a:spcBef>
              <a:spcAft>
                <a:spcPts val="0"/>
              </a:spcAft>
              <a:buClr>
                <a:srgbClr val="000000"/>
              </a:buClr>
              <a:buSzPts val="2600"/>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Warehousing and transportation are substitutes for each other, with warehousing having been referred to as “transportation at zero miles per hour.”</a:t>
            </a:r>
          </a:p>
          <a:p>
            <a:pPr marL="12700" marR="5080" lvl="0" algn="just" defTabSz="914400" rtl="0" eaLnBrk="1" fontAlgn="auto" latinLnBrk="0" hangingPunct="1">
              <a:lnSpc>
                <a:spcPct val="100000"/>
              </a:lnSpc>
              <a:spcBef>
                <a:spcPts val="0"/>
              </a:spcBef>
              <a:spcAft>
                <a:spcPts val="0"/>
              </a:spcAft>
              <a:buClr>
                <a:srgbClr val="000000"/>
              </a:buClr>
              <a:buSzPts val="2600"/>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9335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96513" y="326063"/>
            <a:ext cx="736220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The Role of Warehousing in a Logistics System</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15825539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A799B-D7F0-4E26-2A4C-9D36BD58174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CBF695F7-64B5-96C4-9FFF-E6407A0D7875}"/>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E1695097-1DBD-EDAB-981E-C352432F27A4}"/>
              </a:ext>
            </a:extLst>
          </p:cNvPr>
          <p:cNvSpPr>
            <a:spLocks noGrp="1"/>
          </p:cNvSpPr>
          <p:nvPr>
            <p:ph type="sldNum" sz="quarter" idx="12"/>
          </p:nvPr>
        </p:nvSpPr>
        <p:spPr/>
        <p:txBody>
          <a:bodyPr/>
          <a:lstStyle/>
          <a:p>
            <a:fld id="{F7542ADD-394E-41F3-B704-951748884AEE}" type="slidenum">
              <a:rPr lang="en-US" smtClean="0"/>
              <a:t>21</a:t>
            </a:fld>
            <a:endParaRPr lang="en-US"/>
          </a:p>
        </p:txBody>
      </p:sp>
      <p:pic>
        <p:nvPicPr>
          <p:cNvPr id="5" name="Picture 4">
            <a:extLst>
              <a:ext uri="{FF2B5EF4-FFF2-40B4-BE49-F238E27FC236}">
                <a16:creationId xmlns:a16="http://schemas.microsoft.com/office/drawing/2014/main" id="{10F14873-BD74-F074-AB49-9D8FA0B3F6EF}"/>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6220329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62298"/>
            <a:ext cx="4465806" cy="530802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880" y="1473200"/>
            <a:ext cx="11443945" cy="48608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b="1" dirty="0">
                <a:solidFill>
                  <a:srgbClr val="0070C0"/>
                </a:solidFill>
                <a:latin typeface="Times New Roman"/>
                <a:ea typeface="Times New Roman"/>
                <a:cs typeface="Times New Roman"/>
                <a:sym typeface="Times New Roman"/>
              </a:rPr>
              <a:t>Key reason for warehousing</a:t>
            </a:r>
          </a:p>
          <a:p>
            <a:pPr marL="12700" marR="5080" algn="just">
              <a:buClr>
                <a:schemeClr val="dk1"/>
              </a:buClr>
              <a:buSzPts val="2600"/>
            </a:pPr>
            <a:r>
              <a:rPr lang="en-US" sz="2800" dirty="0">
                <a:solidFill>
                  <a:schemeClr val="tx1"/>
                </a:solidFill>
                <a:latin typeface="Times New Roman"/>
                <a:ea typeface="Times New Roman"/>
                <a:cs typeface="Times New Roman"/>
                <a:sym typeface="Times New Roman"/>
              </a:rPr>
              <a:t>      Because patterns of production and consumption do not coincide</a:t>
            </a:r>
          </a:p>
          <a:p>
            <a:pPr marL="469900" marR="5080" indent="-457200" algn="just">
              <a:buClr>
                <a:schemeClr val="dk1"/>
              </a:buClr>
              <a:buSzPts val="2600"/>
              <a:buFont typeface="Noto Sans Symbols"/>
              <a:buChar char="❑"/>
            </a:pPr>
            <a:r>
              <a:rPr lang="en-US" sz="2800" b="1" dirty="0">
                <a:solidFill>
                  <a:srgbClr val="0070C0"/>
                </a:solidFill>
                <a:latin typeface="Times New Roman"/>
                <a:ea typeface="Times New Roman"/>
                <a:cs typeface="Times New Roman"/>
                <a:sym typeface="Times New Roman"/>
              </a:rPr>
              <a:t>Warehousing </a:t>
            </a:r>
          </a:p>
          <a:p>
            <a:pPr marL="12700" marR="5080" algn="just">
              <a:buClr>
                <a:schemeClr val="dk1"/>
              </a:buClr>
              <a:buSzPts val="2600"/>
            </a:pPr>
            <a:r>
              <a:rPr lang="en-US" sz="2800" dirty="0">
                <a:solidFill>
                  <a:schemeClr val="tx1"/>
                </a:solidFill>
                <a:latin typeface="Times New Roman"/>
                <a:ea typeface="Times New Roman"/>
                <a:cs typeface="Times New Roman"/>
                <a:sym typeface="Times New Roman"/>
              </a:rPr>
              <a:t>      Serves to match different rates or volumes of flow when patterns of</a:t>
            </a:r>
          </a:p>
          <a:p>
            <a:pPr marL="12700" marR="5080" algn="just">
              <a:buClr>
                <a:schemeClr val="dk1"/>
              </a:buClr>
              <a:buSzPts val="2600"/>
            </a:pPr>
            <a:r>
              <a:rPr lang="en-US" sz="2800" dirty="0">
                <a:solidFill>
                  <a:schemeClr val="tx1"/>
                </a:solidFill>
                <a:latin typeface="Times New Roman"/>
                <a:ea typeface="Times New Roman"/>
                <a:cs typeface="Times New Roman"/>
                <a:sym typeface="Times New Roman"/>
              </a:rPr>
              <a:t>      production and consumption do not coincide</a:t>
            </a:r>
          </a:p>
          <a:p>
            <a:pPr marL="469900" marR="5080" indent="-457200" algn="just">
              <a:buClr>
                <a:schemeClr val="dk1"/>
              </a:buClr>
              <a:buSzPts val="2600"/>
              <a:buFont typeface="Noto Sans Symbols"/>
              <a:buChar char="❑"/>
            </a:pPr>
            <a:r>
              <a:rPr lang="en-US" sz="2800" b="1" dirty="0">
                <a:solidFill>
                  <a:srgbClr val="0070C0"/>
                </a:solidFill>
                <a:latin typeface="Times New Roman"/>
                <a:ea typeface="Times New Roman"/>
                <a:cs typeface="Times New Roman"/>
                <a:sym typeface="Times New Roman"/>
              </a:rPr>
              <a:t>Warehousing facilitates the regrouping function in a supply chain</a:t>
            </a:r>
          </a:p>
          <a:p>
            <a:pPr marL="12700" marR="5080" algn="just">
              <a:buClr>
                <a:schemeClr val="dk1"/>
              </a:buClr>
              <a:buSzPts val="2600"/>
            </a:pPr>
            <a:r>
              <a:rPr lang="en-US" sz="2800" dirty="0">
                <a:solidFill>
                  <a:schemeClr val="tx1"/>
                </a:solidFill>
                <a:latin typeface="Times New Roman"/>
                <a:ea typeface="Times New Roman"/>
                <a:cs typeface="Times New Roman"/>
                <a:sym typeface="Times New Roman"/>
              </a:rPr>
              <a:t>      Involves rearranging the quantities and assortment of products as they</a:t>
            </a:r>
          </a:p>
          <a:p>
            <a:pPr marL="12700" marR="5080" algn="just">
              <a:buClr>
                <a:schemeClr val="dk1"/>
              </a:buClr>
              <a:buSzPts val="2600"/>
            </a:pPr>
            <a:r>
              <a:rPr lang="en-US" sz="2800" dirty="0">
                <a:solidFill>
                  <a:schemeClr val="tx1"/>
                </a:solidFill>
                <a:latin typeface="Times New Roman"/>
                <a:ea typeface="Times New Roman"/>
                <a:cs typeface="Times New Roman"/>
                <a:sym typeface="Times New Roman"/>
              </a:rPr>
              <a:t>      move through the supply chain</a:t>
            </a:r>
          </a:p>
          <a:p>
            <a:pPr marL="469900" marR="5080" indent="-457200" algn="just">
              <a:buClr>
                <a:schemeClr val="dk1"/>
              </a:buClr>
              <a:buSzPts val="2600"/>
              <a:buFont typeface="Noto Sans Symbols"/>
              <a:buChar char="❑"/>
            </a:pPr>
            <a:endParaRPr lang="en-US" sz="2800" dirty="0">
              <a:solidFill>
                <a:schemeClr val="tx1"/>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endParaRPr lang="en-US" sz="2800" dirty="0">
              <a:solidFill>
                <a:schemeClr val="tx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85805" y="300945"/>
            <a:ext cx="7362207" cy="523220"/>
          </a:xfrm>
          <a:prstGeom prst="rect">
            <a:avLst/>
          </a:prstGeom>
        </p:spPr>
        <p:txBody>
          <a:bodyPr wrap="none">
            <a:spAutoFit/>
          </a:bodyPr>
          <a:lstStyle/>
          <a:p>
            <a:pPr lvl="0" algn="ctr">
              <a:defRPr/>
            </a:pPr>
            <a:r>
              <a:rPr lang="en-US" sz="2800" b="1" dirty="0">
                <a:solidFill>
                  <a:srgbClr val="00B0F0"/>
                </a:solidFill>
                <a:latin typeface="Times New Roman"/>
                <a:ea typeface="Times New Roman"/>
                <a:cs typeface="Times New Roman"/>
                <a:sym typeface="Times New Roman"/>
              </a:rPr>
              <a:t>The Role of Warehousing in a Logistics System</a:t>
            </a: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2682997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03058"/>
            <a:ext cx="4128422" cy="526727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3840" y="1219588"/>
            <a:ext cx="11948160" cy="51773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lang="en-US" sz="2800" b="1" dirty="0">
              <a:solidFill>
                <a:srgbClr val="0070C0"/>
              </a:solidFill>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Warehousing facilitates the regrouping function in a supply chain – can take place in four forms</a:t>
            </a:r>
          </a:p>
          <a:p>
            <a:pPr marL="742950" marR="0" lvl="1" indent="-2857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Accumulating (bulk making)</a:t>
            </a:r>
          </a:p>
          <a:p>
            <a:pPr marL="1143000" marR="0" lvl="2" indent="-2286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Involves bringing together similar stocks from different sources</a:t>
            </a:r>
          </a:p>
          <a:p>
            <a:pPr marL="742950" marR="0" lvl="1" indent="-2857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Allocating (bulk breaking)</a:t>
            </a:r>
          </a:p>
          <a:p>
            <a:pPr marL="1143000" marR="0" lvl="2" indent="-2286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Involves breaking larger quantities into smaller quantities</a:t>
            </a:r>
          </a:p>
          <a:p>
            <a:pPr marL="742950" marR="0" lvl="1" indent="-2857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Assorting </a:t>
            </a:r>
          </a:p>
          <a:p>
            <a:pPr marL="1143000" marR="0" lvl="2" indent="-2286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Refers to building up a variety of different products for resale to particular customers</a:t>
            </a:r>
          </a:p>
          <a:p>
            <a:pPr marL="742950" marR="0" lvl="1" indent="-2857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Sorting out</a:t>
            </a:r>
          </a:p>
          <a:p>
            <a:pPr marL="1143000" marR="0" lvl="2" indent="-2286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“Separating products into grades and qualities desired by different target markets”</a:t>
            </a:r>
            <a:endParaRPr kumimoji="0" lang="en-US" sz="2400" b="0" i="0" u="none" strike="noStrike" kern="1200" cap="none" spc="0" normalizeH="0" baseline="3000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914400" marR="0" lvl="2"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1143000" marR="0" lvl="2" indent="-2286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331960" y="636772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33672" y="254780"/>
            <a:ext cx="736220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The Role of Warehousing in a Logistics System</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13913090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32560"/>
            <a:ext cx="11155680" cy="4663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chemeClr val="accent1"/>
                </a:solidFill>
                <a:effectLst/>
                <a:uLnTx/>
                <a:uFillTx/>
                <a:latin typeface="Times New Roman" panose="02020603050405020304" pitchFamily="18" charset="0"/>
                <a:cs typeface="Times New Roman" panose="02020603050405020304" pitchFamily="18" charset="0"/>
              </a:rPr>
              <a:t>Warehousing can be provided by</a:t>
            </a:r>
          </a:p>
          <a:p>
            <a:pPr marL="742950" marR="0" lvl="1" indent="-2857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Warehouses</a:t>
            </a:r>
          </a:p>
          <a:p>
            <a:pPr marL="1143000" marR="0" lvl="2" indent="-2286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Emphasize the storage of products</a:t>
            </a:r>
          </a:p>
          <a:p>
            <a:pPr marL="1143000" marR="0" lvl="2" indent="-2286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Primary purpose is to maximize the usage of available storage space</a:t>
            </a:r>
          </a:p>
          <a:p>
            <a:pPr marL="742950" marR="0" lvl="1" indent="-2857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Distribution centers</a:t>
            </a:r>
          </a:p>
          <a:p>
            <a:pPr marL="1143000" marR="0" lvl="2" indent="-2286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Emphasize rapid movement of products through the facility</a:t>
            </a:r>
          </a:p>
          <a:p>
            <a:pPr marL="1143000" marR="0" lvl="2" indent="-2286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Attempt to maximize throughput</a:t>
            </a:r>
          </a:p>
          <a:p>
            <a:pPr marL="1600200" marR="0" lvl="3" indent="-2286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Throughput is defined as the amount of product entering and leaving a facility in a given time period</a:t>
            </a:r>
          </a:p>
          <a:p>
            <a:pPr marL="742950" marR="0" lvl="1" indent="-28575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94632" y="254780"/>
            <a:ext cx="736220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The Role of Warehousing in a Logistics System</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27945637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43026"/>
            <a:ext cx="4128422" cy="532730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40" y="1348499"/>
            <a:ext cx="11582400" cy="49153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chemeClr val="accent1"/>
                </a:solidFill>
                <a:effectLst/>
                <a:uLnTx/>
                <a:uFillTx/>
                <a:latin typeface="Times New Roman" panose="02020603050405020304" pitchFamily="18" charset="0"/>
                <a:cs typeface="Times New Roman" panose="02020603050405020304" pitchFamily="18" charset="0"/>
              </a:rPr>
              <a:t>Warehousing can be provided by</a:t>
            </a:r>
          </a:p>
          <a:p>
            <a:pPr marL="742950" marR="0" lvl="1" indent="-2857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Cross-docking facilities</a:t>
            </a:r>
          </a:p>
          <a:p>
            <a:pPr marL="1143000" marR="0" lvl="2" indent="-2286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Has grown due to the increased emphasis on time reduction in supply chains</a:t>
            </a:r>
          </a:p>
          <a:p>
            <a:pPr marL="1143000" marR="0" lvl="2" indent="-2286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Defined as “the process of receiving product and shipping it out the same day or overnight without putting it into storage”</a:t>
            </a:r>
          </a:p>
          <a:p>
            <a:pPr marL="1143000" marR="0" lvl="2" indent="-2286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Key benefits include improved service by allowing products to reach their destinations more quickly as well as reduced inventory carrying costs from less stock because of faster product delivery</a:t>
            </a:r>
            <a:endParaRPr kumimoji="0" lang="en-US" sz="2600" b="0" i="0" u="none" strike="noStrike" kern="1200" cap="none" spc="0" normalizeH="0" baseline="3000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914400" marR="0" lvl="2"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endPar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74312" y="150607"/>
            <a:ext cx="736220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The Role of Warehousing in a Logistics System</a:t>
            </a: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4635568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00044"/>
            <a:ext cx="4128422" cy="527028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14985" y="1318018"/>
            <a:ext cx="11165840" cy="48389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chemeClr val="accent1"/>
                </a:solidFill>
                <a:effectLst/>
                <a:uLnTx/>
                <a:uFillTx/>
                <a:latin typeface="Times New Roman" panose="02020603050405020304" pitchFamily="18" charset="0"/>
                <a:cs typeface="Times New Roman" panose="02020603050405020304" pitchFamily="18" charset="0"/>
              </a:rPr>
              <a:t>Warehousing can be provided by</a:t>
            </a:r>
          </a:p>
          <a:p>
            <a:pPr marL="742950" marR="0" lvl="1" indent="-2857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Cross-docking facilities</a:t>
            </a:r>
          </a:p>
          <a:p>
            <a:pPr marL="1143000" marR="0" lvl="2" indent="-2286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differentiated from distribution centers by the length of time a product is in a facility (24 hours or less for cross-docking facility)</a:t>
            </a:r>
          </a:p>
          <a:p>
            <a:pPr marL="1143000" marR="0" lvl="2" indent="-2286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Design of the facility is an important consideration to facilitate quick movement of product</a:t>
            </a:r>
          </a:p>
          <a:p>
            <a:pPr marL="1600200" marR="0" lvl="3" indent="-2286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Should be designed with a minimal amount of storage space and truck doors on two or more sides</a:t>
            </a:r>
          </a:p>
          <a:p>
            <a:pPr marL="1600200" marR="0" lvl="3" indent="-2286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Some designs include “H”, “I”, “T”, “U” and “E” configurations</a:t>
            </a: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50232" y="165259"/>
            <a:ext cx="736220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The Role of Warehousing in a Logistics System</a:t>
            </a: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5686652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9FF8B9-6637-028D-F60E-33763D1ED560}"/>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8EC00BD7-E0E1-3C0D-2C0D-45BC0FB63511}"/>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008A0AF0-C991-A1E2-D6CF-810A58B65DC7}"/>
              </a:ext>
            </a:extLst>
          </p:cNvPr>
          <p:cNvSpPr>
            <a:spLocks noGrp="1"/>
          </p:cNvSpPr>
          <p:nvPr>
            <p:ph type="sldNum" sz="quarter" idx="12"/>
          </p:nvPr>
        </p:nvSpPr>
        <p:spPr/>
        <p:txBody>
          <a:bodyPr/>
          <a:lstStyle/>
          <a:p>
            <a:fld id="{F7542ADD-394E-41F3-B704-951748884AEE}" type="slidenum">
              <a:rPr lang="en-US" smtClean="0"/>
              <a:t>27</a:t>
            </a:fld>
            <a:endParaRPr lang="en-US"/>
          </a:p>
        </p:txBody>
      </p:sp>
      <p:pic>
        <p:nvPicPr>
          <p:cNvPr id="5" name="Picture 4">
            <a:extLst>
              <a:ext uri="{FF2B5EF4-FFF2-40B4-BE49-F238E27FC236}">
                <a16:creationId xmlns:a16="http://schemas.microsoft.com/office/drawing/2014/main" id="{B7908F19-BA44-9F79-DB46-946D7197A3AC}"/>
              </a:ext>
            </a:extLst>
          </p:cNvPr>
          <p:cNvPicPr>
            <a:picLocks noChangeAspect="1"/>
          </p:cNvPicPr>
          <p:nvPr/>
        </p:nvPicPr>
        <p:blipFill>
          <a:blip r:embed="rId2"/>
          <a:stretch>
            <a:fillRect/>
          </a:stretch>
        </p:blipFill>
        <p:spPr>
          <a:xfrm>
            <a:off x="71120" y="0"/>
            <a:ext cx="12120880" cy="6857999"/>
          </a:xfrm>
          <a:prstGeom prst="rect">
            <a:avLst/>
          </a:prstGeom>
        </p:spPr>
      </p:pic>
    </p:spTree>
    <p:extLst>
      <p:ext uri="{BB962C8B-B14F-4D97-AF65-F5344CB8AC3E}">
        <p14:creationId xmlns:p14="http://schemas.microsoft.com/office/powerpoint/2010/main" val="30023509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05840"/>
            <a:ext cx="4128422" cy="526448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5760" y="1318017"/>
            <a:ext cx="11409680" cy="4945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800" b="1" i="0" u="none" strike="noStrike" kern="1200" cap="none" spc="0" normalizeH="0" baseline="0" noProof="0" dirty="0">
              <a:ln>
                <a:noFill/>
              </a:ln>
              <a:solidFill>
                <a:schemeClr val="accent1"/>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chemeClr val="accent1"/>
                </a:solidFill>
                <a:effectLst/>
                <a:uLnTx/>
                <a:uFillTx/>
                <a:latin typeface="Times New Roman" panose="02020603050405020304" pitchFamily="18" charset="0"/>
                <a:cs typeface="Times New Roman" panose="02020603050405020304" pitchFamily="18" charset="0"/>
              </a:rPr>
              <a:t>Transportation</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actual, physical movement of goods and people between two points</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Transportation is a significant component of the costs incurred by most supply chains.</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chemeClr val="accent1"/>
                </a:solidFill>
                <a:effectLst/>
                <a:uLnTx/>
                <a:uFillTx/>
                <a:latin typeface="Times New Roman" panose="02020603050405020304" pitchFamily="18" charset="0"/>
                <a:cs typeface="Times New Roman" panose="02020603050405020304" pitchFamily="18" charset="0"/>
              </a:rPr>
              <a:t>Transportation influences or is influenced by the following logistics activities:</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Transportation costs are affected by node location</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Inventory requirements are influenced by mode</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Packaging requirements are dictated by mode</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Carrier classification rules dictate package choice</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297680" y="276880"/>
            <a:ext cx="3530560"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Transportation</a:t>
            </a: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36731518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79308"/>
            <a:ext cx="4128422" cy="53910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599" y="1241892"/>
            <a:ext cx="11271225"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chemeClr val="accent1"/>
                </a:solidFill>
                <a:effectLst/>
                <a:uLnTx/>
                <a:uFillTx/>
                <a:latin typeface="Times New Roman" panose="02020603050405020304" pitchFamily="18" charset="0"/>
                <a:cs typeface="Times New Roman" panose="02020603050405020304" pitchFamily="18" charset="0"/>
              </a:rPr>
              <a:t>Transportation influences or is influenced by the following logistics activities:</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Materials handling equipment and design of the docks are dictated by mode</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Maximum consolidation of loads achieved with order-management technology reduces costs</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Customer service goals influence the type and quality of carrier</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Customer service goals influence carrier choice</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37151" y="275770"/>
            <a:ext cx="284404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Transportation</a:t>
            </a: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11833017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68214"/>
            <a:ext cx="4354046" cy="53021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99440" y="1241892"/>
            <a:ext cx="11196320" cy="49746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auto" latinLnBrk="0" hangingPunct="1">
              <a:lnSpc>
                <a:spcPct val="100000"/>
              </a:lnSpc>
              <a:spcBef>
                <a:spcPts val="0"/>
              </a:spcBef>
              <a:spcAft>
                <a:spcPts val="0"/>
              </a:spcAft>
              <a:buClr>
                <a:srgbClr val="000000"/>
              </a:buClr>
              <a:buSzPts val="2400"/>
              <a:tabLst/>
              <a:defRPr/>
            </a:pPr>
            <a:r>
              <a:rPr kumimoji="0" lang="en-US" sz="2800" b="1" i="0" u="none" strike="noStrike" kern="0" cap="none" spc="0" normalizeH="0" baseline="0" noProof="0" dirty="0">
                <a:ln>
                  <a:noFill/>
                </a:ln>
                <a:solidFill>
                  <a:schemeClr val="accent1"/>
                </a:solidFill>
                <a:effectLst/>
                <a:uLnTx/>
                <a:uFillTx/>
                <a:latin typeface="Times New Roman" panose="02020603050405020304" pitchFamily="18" charset="0"/>
                <a:ea typeface="Times New Roman"/>
                <a:cs typeface="Times New Roman" panose="02020603050405020304" pitchFamily="18" charset="0"/>
                <a:sym typeface="Times New Roman"/>
              </a:rPr>
              <a:t>The attractiveness of a particular mode depends on the following attributes:</a:t>
            </a:r>
          </a:p>
          <a:p>
            <a:pPr marR="0" lvl="0" algn="just" defTabSz="914400" rtl="0" eaLnBrk="1" fontAlgn="auto" latinLnBrk="0" hangingPunct="1">
              <a:lnSpc>
                <a:spcPct val="100000"/>
              </a:lnSpc>
              <a:spcBef>
                <a:spcPts val="0"/>
              </a:spcBef>
              <a:spcAft>
                <a:spcPts val="0"/>
              </a:spcAft>
              <a:buClr>
                <a:srgbClr val="000000"/>
              </a:buClr>
              <a:buSzPts val="2400"/>
              <a:tabLst/>
              <a:defRPr/>
            </a:pPr>
            <a:endParaRPr kumimoji="0" lang="en-US" sz="2800" b="1" i="0" u="none" strike="noStrike" kern="0" cap="none" spc="0" normalizeH="0" baseline="0" noProof="0" dirty="0">
              <a:ln>
                <a:noFill/>
              </a:ln>
              <a:solidFill>
                <a:schemeClr val="tx1"/>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i="0" u="none" strike="noStrike" kern="0" cap="none" spc="0" normalizeH="0" baseline="0" noProof="0" dirty="0">
                <a:ln>
                  <a:noFill/>
                </a:ln>
                <a:solidFill>
                  <a:schemeClr val="tx1"/>
                </a:solidFill>
                <a:effectLst/>
                <a:uLnTx/>
                <a:uFillTx/>
                <a:latin typeface="Times New Roman" panose="02020603050405020304" pitchFamily="18" charset="0"/>
                <a:ea typeface="Times New Roman"/>
                <a:cs typeface="Times New Roman" panose="02020603050405020304" pitchFamily="18" charset="0"/>
                <a:sym typeface="Times New Roman"/>
              </a:rPr>
              <a:t>Cost</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i="0" u="none" strike="noStrike" kern="0" cap="none" spc="0" normalizeH="0" baseline="0" noProof="0" dirty="0">
                <a:ln>
                  <a:noFill/>
                </a:ln>
                <a:solidFill>
                  <a:schemeClr val="tx1"/>
                </a:solidFill>
                <a:effectLst/>
                <a:uLnTx/>
                <a:uFillTx/>
                <a:latin typeface="Times New Roman" panose="02020603050405020304" pitchFamily="18" charset="0"/>
                <a:ea typeface="Times New Roman"/>
                <a:cs typeface="Times New Roman" panose="02020603050405020304" pitchFamily="18" charset="0"/>
                <a:sym typeface="Times New Roman"/>
              </a:rPr>
              <a:t>Speed</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i="0" u="none" strike="noStrike" kern="0" cap="none" spc="0" normalizeH="0" baseline="0" noProof="0" dirty="0">
                <a:ln>
                  <a:noFill/>
                </a:ln>
                <a:solidFill>
                  <a:schemeClr val="tx1"/>
                </a:solidFill>
                <a:effectLst/>
                <a:uLnTx/>
                <a:uFillTx/>
                <a:latin typeface="Times New Roman" panose="02020603050405020304" pitchFamily="18" charset="0"/>
                <a:ea typeface="Times New Roman"/>
                <a:cs typeface="Times New Roman" panose="02020603050405020304" pitchFamily="18" charset="0"/>
                <a:sym typeface="Times New Roman"/>
              </a:rPr>
              <a:t>Reliability</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i="0" u="none" strike="noStrike" kern="0" cap="none" spc="0" normalizeH="0" baseline="0" noProof="0" dirty="0">
                <a:ln>
                  <a:noFill/>
                </a:ln>
                <a:solidFill>
                  <a:schemeClr val="tx1"/>
                </a:solidFill>
                <a:effectLst/>
                <a:uLnTx/>
                <a:uFillTx/>
                <a:latin typeface="Times New Roman" panose="02020603050405020304" pitchFamily="18" charset="0"/>
                <a:ea typeface="Times New Roman"/>
                <a:cs typeface="Times New Roman" panose="02020603050405020304" pitchFamily="18" charset="0"/>
                <a:sym typeface="Times New Roman"/>
              </a:rPr>
              <a:t>Capability</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i="0" u="none" strike="noStrike" kern="0" cap="none" spc="0" normalizeH="0" baseline="0" noProof="0" dirty="0">
                <a:ln>
                  <a:noFill/>
                </a:ln>
                <a:solidFill>
                  <a:schemeClr val="tx1"/>
                </a:solidFill>
                <a:effectLst/>
                <a:uLnTx/>
                <a:uFillTx/>
                <a:latin typeface="Times New Roman" panose="02020603050405020304" pitchFamily="18" charset="0"/>
                <a:ea typeface="Times New Roman"/>
                <a:cs typeface="Times New Roman" panose="02020603050405020304" pitchFamily="18" charset="0"/>
                <a:sym typeface="Times New Roman"/>
              </a:rPr>
              <a:t>Capacity</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i="0" u="none" strike="noStrike" kern="0" cap="none" spc="0" normalizeH="0" baseline="0" noProof="0" dirty="0">
                <a:ln>
                  <a:noFill/>
                </a:ln>
                <a:solidFill>
                  <a:schemeClr val="tx1"/>
                </a:solidFill>
                <a:effectLst/>
                <a:uLnTx/>
                <a:uFillTx/>
                <a:latin typeface="Times New Roman" panose="02020603050405020304" pitchFamily="18" charset="0"/>
                <a:ea typeface="Times New Roman"/>
                <a:cs typeface="Times New Roman" panose="02020603050405020304" pitchFamily="18" charset="0"/>
                <a:sym typeface="Times New Roman"/>
              </a:rPr>
              <a:t>Flexibility</a:t>
            </a:r>
          </a:p>
          <a:p>
            <a:pPr marR="0" lvl="0" algn="just" defTabSz="914400" rtl="0" eaLnBrk="1" fontAlgn="auto" latinLnBrk="0" hangingPunct="1">
              <a:lnSpc>
                <a:spcPct val="100000"/>
              </a:lnSpc>
              <a:spcBef>
                <a:spcPts val="0"/>
              </a:spcBef>
              <a:spcAft>
                <a:spcPts val="0"/>
              </a:spcAft>
              <a:buClr>
                <a:srgbClr val="000000"/>
              </a:buClr>
              <a:buSzPts val="2400"/>
              <a:tabLst/>
              <a:defRPr/>
            </a:pPr>
            <a:endParaRPr kumimoji="0" lang="en-US" sz="2800" i="0" u="none" strike="noStrike" kern="0" cap="none" spc="0" normalizeH="0" baseline="0" noProof="0" dirty="0">
              <a:ln>
                <a:noFill/>
              </a:ln>
              <a:solidFill>
                <a:schemeClr val="tx1"/>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320525" y="254780"/>
            <a:ext cx="4110421"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Transportation Modes</a:t>
            </a: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28067510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22794"/>
            <a:ext cx="4128422" cy="534753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318018"/>
            <a:ext cx="11271225" cy="47843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chemeClr val="accent1"/>
                </a:solidFill>
                <a:effectLst/>
                <a:uLnTx/>
                <a:uFillTx/>
                <a:latin typeface="Times New Roman" panose="02020603050405020304" pitchFamily="18" charset="0"/>
                <a:cs typeface="Times New Roman" panose="02020603050405020304" pitchFamily="18" charset="0"/>
              </a:rPr>
              <a:t>Freight forwarders</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Two types of domestic freight forwarders</a:t>
            </a:r>
          </a:p>
          <a:p>
            <a:pPr marL="1143000" marR="0" lvl="2" indent="-2286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Surface</a:t>
            </a:r>
          </a:p>
          <a:p>
            <a:pPr marL="1143000" marR="0" lvl="2" indent="-2286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Air</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Exists by offering a service to shippers that must use LTL rates because they do not generate enough volume to use TL rates</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Typically offers pickup and delivery service but does not perform the line-haul service (done by motor carriers or railroads)</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39507" y="335855"/>
            <a:ext cx="477085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Transportation Specialists</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32421788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03681"/>
            <a:ext cx="11104880" cy="45506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chemeClr val="accent1"/>
                </a:solidFill>
                <a:effectLst/>
                <a:uLnTx/>
                <a:uFillTx/>
                <a:latin typeface="Times New Roman" panose="02020603050405020304" pitchFamily="18" charset="0"/>
                <a:cs typeface="Times New Roman" panose="02020603050405020304" pitchFamily="18" charset="0"/>
              </a:rPr>
              <a:t>Freight forwarders</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Give volume discounts to customers shipping large quantities of freight at one time</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TL rates &lt; LTL rates because</a:t>
            </a:r>
          </a:p>
          <a:p>
            <a:pPr marL="1143000" marR="0" lvl="2" indent="-2286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Shipper loads the goods and the consignee unloads trailer</a:t>
            </a:r>
          </a:p>
          <a:p>
            <a:pPr marL="1143000" marR="0" lvl="2" indent="-2286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load goes directly from shipper to consignee without passing through terminals</a:t>
            </a:r>
          </a:p>
          <a:p>
            <a:pPr marL="1143000" marR="0" lvl="2" indent="-2286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Paperwork, billing, and other administrative costs are little more for a 25,000 </a:t>
            </a:r>
            <a:r>
              <a:rPr kumimoji="0" lang="en-US" altLang="en-US" sz="2600" b="0" i="0" u="none" strike="noStrike" kern="120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lb</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shipment than for 250 </a:t>
            </a:r>
            <a:r>
              <a:rPr kumimoji="0" lang="en-US" altLang="en-US" sz="2600" b="0" i="0" u="none" strike="noStrike" kern="120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lb</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shipment</a:t>
            </a:r>
          </a:p>
          <a:p>
            <a:pPr marL="1143000" marR="0" lvl="2" indent="-2286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21282" y="280490"/>
            <a:ext cx="4197559"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Transportation Specialists</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2402564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391920"/>
            <a:ext cx="11271225" cy="48719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chemeClr val="accent1"/>
                </a:solidFill>
                <a:effectLst/>
                <a:uLnTx/>
                <a:uFillTx/>
                <a:latin typeface="Times New Roman" panose="02020603050405020304" pitchFamily="18" charset="0"/>
                <a:cs typeface="Times New Roman" panose="02020603050405020304" pitchFamily="18" charset="0"/>
              </a:rPr>
              <a:t>Air forwarders</a:t>
            </a:r>
          </a:p>
          <a:p>
            <a:pPr marL="742950" marR="0" lvl="1" indent="-28575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Consolidate shipments</a:t>
            </a:r>
          </a:p>
          <a:p>
            <a:pPr marL="742950" marR="0" lvl="1" indent="-28575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Tender to airlines in containers ready for loading</a:t>
            </a:r>
          </a:p>
          <a:p>
            <a:pPr marL="742950" marR="0" lvl="1" indent="-28575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Forwarders provide retailing function</a:t>
            </a:r>
          </a:p>
          <a:p>
            <a:pPr marL="742950" marR="0" lvl="1" indent="-28575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Airline provides wholesaling function</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chemeClr val="accent1"/>
                </a:solidFill>
                <a:effectLst/>
                <a:uLnTx/>
                <a:uFillTx/>
                <a:latin typeface="Times New Roman" panose="02020603050405020304" pitchFamily="18" charset="0"/>
                <a:cs typeface="Times New Roman" panose="02020603050405020304" pitchFamily="18" charset="0"/>
              </a:rPr>
              <a:t>Shipper’s</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800" b="1" i="0" u="none" strike="noStrike" kern="1200" cap="none" spc="0" normalizeH="0" baseline="0" noProof="0" dirty="0">
                <a:ln>
                  <a:noFill/>
                </a:ln>
                <a:solidFill>
                  <a:schemeClr val="accent1"/>
                </a:solidFill>
                <a:effectLst/>
                <a:uLnTx/>
                <a:uFillTx/>
                <a:latin typeface="Times New Roman" panose="02020603050405020304" pitchFamily="18" charset="0"/>
                <a:cs typeface="Times New Roman" panose="02020603050405020304" pitchFamily="18" charset="0"/>
              </a:rPr>
              <a:t>associations</a:t>
            </a:r>
          </a:p>
          <a:p>
            <a:pPr marL="742950" marR="0" lvl="1" indent="-28575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Similar to air and freight forwarders but are not-for-profit organizations </a:t>
            </a:r>
          </a:p>
          <a:p>
            <a:pPr marL="742950" marR="0" lvl="1" indent="-28575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Primarily focused on achieving the lowest rates for members</a:t>
            </a:r>
          </a:p>
          <a:p>
            <a:pPr marL="742950" marR="0" lvl="1" indent="-28575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742950" marR="0" lvl="1" indent="-28575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21282" y="232364"/>
            <a:ext cx="4197559"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Transportation Specialists</a:t>
            </a: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27296265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71583"/>
            <a:ext cx="4364206" cy="556899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6747" y="1016000"/>
            <a:ext cx="11798506" cy="54245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800" b="1" i="0" u="none" strike="noStrike" kern="1200" cap="none" spc="0" normalizeH="0" baseline="0" noProof="0" dirty="0">
              <a:ln>
                <a:noFill/>
              </a:ln>
              <a:solidFill>
                <a:schemeClr val="accent1"/>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lang="en-US" altLang="en-US" sz="2800" b="1" dirty="0">
              <a:solidFill>
                <a:schemeClr val="accent1"/>
              </a:solidFill>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chemeClr val="accent1"/>
                </a:solidFill>
                <a:effectLst/>
                <a:uLnTx/>
                <a:uFillTx/>
                <a:latin typeface="Times New Roman" panose="02020603050405020304" pitchFamily="18" charset="0"/>
                <a:cs typeface="Times New Roman" panose="02020603050405020304" pitchFamily="18" charset="0"/>
              </a:rPr>
              <a:t>Brokers</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Companies that look to match a shipper’s freight with a carrier to transport it</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May consolidate LTL shipments and then give to motor carriers, freight forwarders, or shippers’ associations</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chemeClr val="accent1"/>
                </a:solidFill>
                <a:effectLst/>
                <a:uLnTx/>
                <a:uFillTx/>
                <a:latin typeface="Times New Roman" panose="02020603050405020304" pitchFamily="18" charset="0"/>
                <a:cs typeface="Times New Roman" panose="02020603050405020304" pitchFamily="18" charset="0"/>
              </a:rPr>
              <a:t>Third party logistics companies (3PLs)</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Find clients with complimentary transportation needs to maximize equipment utilization</a:t>
            </a:r>
          </a:p>
          <a:p>
            <a:pPr marL="342900" lvl="0" indent="-342900" fontAlgn="base">
              <a:spcBef>
                <a:spcPct val="20000"/>
              </a:spcBef>
              <a:spcAft>
                <a:spcPct val="0"/>
              </a:spcAft>
              <a:buFont typeface="Arial" panose="020B0604020202020204" pitchFamily="34" charset="0"/>
              <a:buChar char="•"/>
              <a:defRPr/>
            </a:pPr>
            <a:r>
              <a:rPr lang="en-US" altLang="en-US" sz="2800" b="1" dirty="0">
                <a:solidFill>
                  <a:schemeClr val="accent1"/>
                </a:solidFill>
                <a:latin typeface="Times New Roman" panose="02020603050405020304" pitchFamily="18" charset="0"/>
                <a:cs typeface="Times New Roman" panose="02020603050405020304" pitchFamily="18" charset="0"/>
              </a:rPr>
              <a:t>Fourth party logistics companies (4PLs)</a:t>
            </a:r>
          </a:p>
          <a:p>
            <a:pPr marL="742950" lvl="1" indent="-285750" fontAlgn="base">
              <a:spcBef>
                <a:spcPct val="20000"/>
              </a:spcBef>
              <a:spcAft>
                <a:spcPct val="0"/>
              </a:spcAft>
              <a:buFont typeface="Arial" panose="020B0604020202020204" pitchFamily="34" charset="0"/>
              <a:buChar char="–"/>
              <a:defRPr/>
            </a:pPr>
            <a:r>
              <a:rPr lang="en-US" altLang="en-US" sz="2800" dirty="0">
                <a:solidFill>
                  <a:prstClr val="black"/>
                </a:solidFill>
                <a:latin typeface="Times New Roman" panose="02020603050405020304" pitchFamily="18" charset="0"/>
                <a:cs typeface="Times New Roman" panose="02020603050405020304" pitchFamily="18" charset="0"/>
              </a:rPr>
              <a:t>Logistics manager arranges transportation separately with third-party logistics providers.</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305265" y="644058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357135" y="136525"/>
            <a:ext cx="4484241"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Transportation Specialists</a:t>
            </a: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dirty="0"/>
          </a:p>
        </p:txBody>
      </p:sp>
    </p:spTree>
    <p:extLst>
      <p:ext uri="{BB962C8B-B14F-4D97-AF65-F5344CB8AC3E}">
        <p14:creationId xmlns:p14="http://schemas.microsoft.com/office/powerpoint/2010/main" val="8630881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770372"/>
            <a:ext cx="4415006" cy="56370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066800"/>
            <a:ext cx="11271225" cy="53405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9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chemeClr val="accent1"/>
                </a:solidFill>
                <a:effectLst/>
                <a:uLnTx/>
                <a:uFillTx/>
                <a:latin typeface="Times New Roman" panose="02020603050405020304" pitchFamily="18" charset="0"/>
                <a:cs typeface="Times New Roman" panose="02020603050405020304" pitchFamily="18" charset="0"/>
              </a:rPr>
              <a:t>Parcel carriers</a:t>
            </a:r>
          </a:p>
          <a:p>
            <a:pPr marL="742950" marR="0" lvl="1" indent="-285750" algn="l" defTabSz="914400" rtl="0" eaLnBrk="1" fontAlgn="base" latinLnBrk="0" hangingPunct="1">
              <a:lnSpc>
                <a:spcPct val="9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Parcels are packages weighing up to 150 pounds</a:t>
            </a:r>
          </a:p>
          <a:p>
            <a:pPr marL="742950" marR="0" lvl="1" indent="-285750" algn="l" defTabSz="914400" rtl="0" eaLnBrk="1" fontAlgn="base" latinLnBrk="0" hangingPunct="1">
              <a:lnSpc>
                <a:spcPct val="9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Parcel carriers are companies that specialize in transporting parcels</a:t>
            </a:r>
          </a:p>
          <a:p>
            <a:pPr marL="742950" marR="0" lvl="1" indent="-285750" algn="l" defTabSz="914400" rtl="0" eaLnBrk="1" fontAlgn="base" latinLnBrk="0" hangingPunct="1">
              <a:lnSpc>
                <a:spcPct val="9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chemeClr val="accent1"/>
                </a:solidFill>
                <a:effectLst/>
                <a:uLnTx/>
                <a:uFillTx/>
                <a:latin typeface="Times New Roman" panose="02020603050405020304" pitchFamily="18" charset="0"/>
                <a:cs typeface="Times New Roman" panose="02020603050405020304" pitchFamily="18" charset="0"/>
              </a:rPr>
              <a:t>Parcel carriers include:</a:t>
            </a:r>
          </a:p>
          <a:p>
            <a:pPr marL="1143000" marR="0" lvl="2" indent="-228600" algn="l" defTabSz="914400" rtl="0" eaLnBrk="1" fontAlgn="base" latinLnBrk="0" hangingPunct="1">
              <a:lnSpc>
                <a:spcPct val="9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USPS</a:t>
            </a:r>
          </a:p>
          <a:p>
            <a:pPr marL="1143000" marR="0" lvl="2" indent="-228600" algn="l" defTabSz="914400" rtl="0" eaLnBrk="1" fontAlgn="base" latinLnBrk="0" hangingPunct="1">
              <a:lnSpc>
                <a:spcPct val="9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UPS</a:t>
            </a:r>
          </a:p>
          <a:p>
            <a:pPr marL="1143000" marR="0" lvl="2" indent="-228600" algn="l" defTabSz="914400" rtl="0" eaLnBrk="1" fontAlgn="base" latinLnBrk="0" hangingPunct="1">
              <a:lnSpc>
                <a:spcPct val="9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FedEx Express</a:t>
            </a:r>
          </a:p>
          <a:p>
            <a:pPr marL="1143000" marR="0" lvl="2" indent="-228600" algn="l" defTabSz="914400" rtl="0" eaLnBrk="1" fontAlgn="base" latinLnBrk="0" hangingPunct="1">
              <a:lnSpc>
                <a:spcPct val="9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Greyhound Package Express</a:t>
            </a:r>
          </a:p>
        </p:txBody>
      </p:sp>
      <p:sp>
        <p:nvSpPr>
          <p:cNvPr id="2" name="TextBox 1">
            <a:extLst>
              <a:ext uri="{FF2B5EF4-FFF2-40B4-BE49-F238E27FC236}">
                <a16:creationId xmlns:a16="http://schemas.microsoft.com/office/drawing/2014/main" id="{6C96370C-0E93-23F8-01E6-0F65F4C191D2}"/>
              </a:ext>
            </a:extLst>
          </p:cNvPr>
          <p:cNvSpPr txBox="1"/>
          <p:nvPr/>
        </p:nvSpPr>
        <p:spPr>
          <a:xfrm>
            <a:off x="9407917" y="6407388"/>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23927" y="152655"/>
            <a:ext cx="4484241"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Transportation Specialists</a:t>
            </a:r>
          </a:p>
        </p:txBody>
      </p:sp>
      <p:sp>
        <p:nvSpPr>
          <p:cNvPr id="4" name="Slide Number Placeholder 3"/>
          <p:cNvSpPr>
            <a:spLocks noGrp="1"/>
          </p:cNvSpPr>
          <p:nvPr>
            <p:ph type="sldNum" sz="quarter" idx="12"/>
          </p:nvPr>
        </p:nvSpPr>
        <p:spPr/>
        <p:txBody>
          <a:bodyPr/>
          <a:lstStyle/>
          <a:p>
            <a:fld id="{F7542ADD-394E-41F3-B704-951748884AEE}" type="slidenum">
              <a:rPr lang="en-US" smtClean="0"/>
              <a:t>35</a:t>
            </a:fld>
            <a:endParaRPr lang="en-US" dirty="0"/>
          </a:p>
        </p:txBody>
      </p:sp>
    </p:spTree>
    <p:extLst>
      <p:ext uri="{BB962C8B-B14F-4D97-AF65-F5344CB8AC3E}">
        <p14:creationId xmlns:p14="http://schemas.microsoft.com/office/powerpoint/2010/main" val="2242579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5335F548-D529-CEA0-416C-AE5B5F075B54}"/>
              </a:ext>
            </a:extLst>
          </p:cNvPr>
          <p:cNvSpPr>
            <a:spLocks noGrp="1" noChangeArrowheads="1"/>
          </p:cNvSpPr>
          <p:nvPr>
            <p:ph type="title"/>
          </p:nvPr>
        </p:nvSpPr>
        <p:spPr>
          <a:xfrm>
            <a:off x="1981200" y="274638"/>
            <a:ext cx="8229600" cy="715962"/>
          </a:xfrm>
        </p:spPr>
        <p:txBody>
          <a:bodyPr>
            <a:normAutofit/>
          </a:bodyPr>
          <a:lstStyle/>
          <a:p>
            <a:pPr lvl="0" algn="ctr"/>
            <a:r>
              <a:rPr lang="en-US" sz="3200" b="1" dirty="0">
                <a:solidFill>
                  <a:srgbClr val="00B0F0"/>
                </a:solidFill>
                <a:latin typeface="Times New Roman"/>
                <a:ea typeface="Times New Roman"/>
                <a:cs typeface="Times New Roman"/>
                <a:sym typeface="Times New Roman"/>
              </a:rPr>
              <a:t>Reverse Logistics and Sustainability </a:t>
            </a:r>
          </a:p>
        </p:txBody>
      </p:sp>
      <p:sp>
        <p:nvSpPr>
          <p:cNvPr id="11267" name="Rectangle 3">
            <a:extLst>
              <a:ext uri="{FF2B5EF4-FFF2-40B4-BE49-F238E27FC236}">
                <a16:creationId xmlns:a16="http://schemas.microsoft.com/office/drawing/2014/main" id="{0F8A7D16-174E-327A-B038-D56FA09F7886}"/>
              </a:ext>
            </a:extLst>
          </p:cNvPr>
          <p:cNvSpPr>
            <a:spLocks noGrp="1" noChangeArrowheads="1"/>
          </p:cNvSpPr>
          <p:nvPr>
            <p:ph type="body" idx="1"/>
          </p:nvPr>
        </p:nvSpPr>
        <p:spPr>
          <a:xfrm>
            <a:off x="320040" y="1631215"/>
            <a:ext cx="11252200" cy="4351338"/>
          </a:xfrm>
        </p:spPr>
        <p:txBody>
          <a:bodyPr>
            <a:normAutofit/>
          </a:bodyPr>
          <a:lstStyle/>
          <a:p>
            <a:pPr marL="0" indent="0">
              <a:buNone/>
            </a:pPr>
            <a:r>
              <a:rPr lang="en-CA" altLang="en-US" dirty="0">
                <a:latin typeface="Times New Roman" panose="02020603050405020304" pitchFamily="18" charset="0"/>
                <a:cs typeface="Times New Roman" panose="02020603050405020304" pitchFamily="18" charset="0"/>
              </a:rPr>
              <a:t>“A complete supply chain dedicated to the reverse flow of products and materials for the purpose of returns, repair, remanufacture, and/or recycling.”</a:t>
            </a:r>
          </a:p>
          <a:p>
            <a:r>
              <a:rPr lang="en-US" altLang="en-US" dirty="0">
                <a:latin typeface="Times New Roman" panose="02020603050405020304" pitchFamily="18" charset="0"/>
                <a:cs typeface="Times New Roman" panose="02020603050405020304" pitchFamily="18" charset="0"/>
              </a:rPr>
              <a:t>Can represent major costs to a company</a:t>
            </a:r>
          </a:p>
          <a:p>
            <a:r>
              <a:rPr lang="en-US" altLang="en-US" dirty="0">
                <a:latin typeface="Times New Roman" panose="02020603050405020304" pitchFamily="18" charset="0"/>
                <a:cs typeface="Times New Roman" panose="02020603050405020304" pitchFamily="18" charset="0"/>
              </a:rPr>
              <a:t>Amount of goods returned</a:t>
            </a:r>
          </a:p>
          <a:p>
            <a:pPr marL="0" indent="0">
              <a:buNone/>
            </a:pPr>
            <a:r>
              <a:rPr lang="en-US" altLang="en-US" dirty="0">
                <a:latin typeface="Times New Roman" panose="02020603050405020304" pitchFamily="18" charset="0"/>
                <a:cs typeface="Times New Roman" panose="02020603050405020304" pitchFamily="18" charset="0"/>
              </a:rPr>
              <a:t>      -up to 50% in the publishing industry</a:t>
            </a:r>
          </a:p>
          <a:p>
            <a:pPr marL="0" indent="0">
              <a:buNone/>
            </a:pPr>
            <a:r>
              <a:rPr lang="en-US" altLang="en-US" dirty="0">
                <a:latin typeface="Times New Roman" panose="02020603050405020304" pitchFamily="18" charset="0"/>
                <a:cs typeface="Times New Roman" panose="02020603050405020304" pitchFamily="18" charset="0"/>
              </a:rPr>
              <a:t>      -90% of automotive starter motors or alternators</a:t>
            </a:r>
          </a:p>
          <a:p>
            <a:r>
              <a:rPr lang="en-US" altLang="en-US" dirty="0">
                <a:latin typeface="Times New Roman" panose="02020603050405020304" pitchFamily="18" charset="0"/>
                <a:cs typeface="Times New Roman" panose="02020603050405020304" pitchFamily="18" charset="0"/>
              </a:rPr>
              <a:t>Companies are taking responsibility of the return of packaging materials</a:t>
            </a:r>
          </a:p>
          <a:p>
            <a:pPr marL="0" indent="0">
              <a:buNone/>
            </a:pPr>
            <a:endParaRPr lang="en-CA" altLang="en-US" dirty="0">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56FDB59D-12BF-CBD8-B986-1A7D999E93BF}"/>
              </a:ext>
            </a:extLst>
          </p:cNvPr>
          <p:cNvSpPr/>
          <p:nvPr/>
        </p:nvSpPr>
        <p:spPr>
          <a:xfrm>
            <a:off x="11450320" y="1155862"/>
            <a:ext cx="210145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7964FD9-4EAF-5DFF-254A-E9409A66001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B96914B6-3777-1B64-3DDC-21726164B70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0374C84E-AC2D-AAA1-5B66-ADC75B19B153}"/>
              </a:ext>
            </a:extLst>
          </p:cNvPr>
          <p:cNvSpPr>
            <a:spLocks noGrp="1" noChangeArrowheads="1"/>
          </p:cNvSpPr>
          <p:nvPr>
            <p:ph type="title"/>
          </p:nvPr>
        </p:nvSpPr>
        <p:spPr>
          <a:xfrm>
            <a:off x="1333001" y="18255"/>
            <a:ext cx="10515600" cy="1325563"/>
          </a:xfrm>
        </p:spPr>
        <p:txBody>
          <a:bodyPr/>
          <a:lstStyle/>
          <a:p>
            <a:pPr algn="ctr"/>
            <a:r>
              <a:rPr lang="en-CA" altLang="en-US" sz="3600" b="1" dirty="0">
                <a:solidFill>
                  <a:srgbClr val="00B0F0"/>
                </a:solidFill>
                <a:latin typeface="Times New Roman" panose="02020603050405020304" pitchFamily="18" charset="0"/>
                <a:cs typeface="Times New Roman" panose="02020603050405020304" pitchFamily="18" charset="0"/>
              </a:rPr>
              <a:t>Reverse Logistics - Information</a:t>
            </a:r>
          </a:p>
        </p:txBody>
      </p:sp>
      <p:sp>
        <p:nvSpPr>
          <p:cNvPr id="13315" name="Rectangle 3">
            <a:extLst>
              <a:ext uri="{FF2B5EF4-FFF2-40B4-BE49-F238E27FC236}">
                <a16:creationId xmlns:a16="http://schemas.microsoft.com/office/drawing/2014/main" id="{305CF9E9-A850-B730-4AE4-BF59DE21F355}"/>
              </a:ext>
            </a:extLst>
          </p:cNvPr>
          <p:cNvSpPr>
            <a:spLocks noGrp="1" noChangeArrowheads="1"/>
          </p:cNvSpPr>
          <p:nvPr>
            <p:ph type="body" idx="1"/>
          </p:nvPr>
        </p:nvSpPr>
        <p:spPr/>
        <p:txBody>
          <a:bodyPr>
            <a:normAutofit/>
          </a:bodyPr>
          <a:lstStyle/>
          <a:p>
            <a:pPr rtl="0"/>
            <a:r>
              <a:rPr lang="en-CA" altLang="en-US" sz="3200" dirty="0">
                <a:latin typeface="Times New Roman" panose="02020603050405020304" pitchFamily="18" charset="0"/>
                <a:cs typeface="Times New Roman" panose="02020603050405020304" pitchFamily="18" charset="0"/>
              </a:rPr>
              <a:t>Goods are returned to supplier</a:t>
            </a:r>
          </a:p>
          <a:p>
            <a:pPr rtl="0"/>
            <a:r>
              <a:rPr lang="en-CA" altLang="en-US" sz="3200" dirty="0">
                <a:latin typeface="Times New Roman" panose="02020603050405020304" pitchFamily="18" charset="0"/>
                <a:cs typeface="Times New Roman" panose="02020603050405020304" pitchFamily="18" charset="0"/>
              </a:rPr>
              <a:t>Information is also needed</a:t>
            </a:r>
          </a:p>
          <a:p>
            <a:pPr lvl="1" rtl="0"/>
            <a:r>
              <a:rPr lang="en-CA" altLang="en-US" sz="3200" dirty="0">
                <a:latin typeface="Times New Roman" panose="02020603050405020304" pitchFamily="18" charset="0"/>
                <a:cs typeface="Times New Roman" panose="02020603050405020304" pitchFamily="18" charset="0"/>
              </a:rPr>
              <a:t>reason / approval for the return</a:t>
            </a:r>
          </a:p>
          <a:p>
            <a:pPr lvl="1" rtl="0"/>
            <a:r>
              <a:rPr lang="en-CA" altLang="en-US" sz="3200" dirty="0">
                <a:latin typeface="Times New Roman" panose="02020603050405020304" pitchFamily="18" charset="0"/>
                <a:cs typeface="Times New Roman" panose="02020603050405020304" pitchFamily="18" charset="0"/>
              </a:rPr>
              <a:t>credit information</a:t>
            </a:r>
          </a:p>
        </p:txBody>
      </p:sp>
      <p:sp>
        <p:nvSpPr>
          <p:cNvPr id="2" name="Rectangle: Rounded Corners 1">
            <a:extLst>
              <a:ext uri="{FF2B5EF4-FFF2-40B4-BE49-F238E27FC236}">
                <a16:creationId xmlns:a16="http://schemas.microsoft.com/office/drawing/2014/main" id="{F4C3ED2B-BB69-570F-9377-8A98D9D0AC5F}"/>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F18A57F9-BC54-C436-0A3B-6B8CBB2E393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A6ECC76-4FA4-238C-0549-CBEA17FC89A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1F6D8D-914F-77F2-E88F-C72D7BAEBB24}"/>
              </a:ext>
            </a:extLst>
          </p:cNvPr>
          <p:cNvSpPr>
            <a:spLocks noGrp="1"/>
          </p:cNvSpPr>
          <p:nvPr>
            <p:ph type="title"/>
          </p:nvPr>
        </p:nvSpPr>
        <p:spPr/>
        <p:txBody>
          <a:bodyPr/>
          <a:lstStyle/>
          <a:p>
            <a:endParaRPr lang="en-US"/>
          </a:p>
        </p:txBody>
      </p:sp>
      <p:sp>
        <p:nvSpPr>
          <p:cNvPr id="3" name="Slide Number Placeholder 2">
            <a:extLst>
              <a:ext uri="{FF2B5EF4-FFF2-40B4-BE49-F238E27FC236}">
                <a16:creationId xmlns:a16="http://schemas.microsoft.com/office/drawing/2014/main" id="{8771B3EB-3378-F752-21AA-E0544F329387}"/>
              </a:ext>
            </a:extLst>
          </p:cNvPr>
          <p:cNvSpPr>
            <a:spLocks noGrp="1"/>
          </p:cNvSpPr>
          <p:nvPr>
            <p:ph type="sldNum" sz="quarter" idx="12"/>
          </p:nvPr>
        </p:nvSpPr>
        <p:spPr/>
        <p:txBody>
          <a:bodyPr/>
          <a:lstStyle/>
          <a:p>
            <a:fld id="{F7542ADD-394E-41F3-B704-951748884AEE}" type="slidenum">
              <a:rPr lang="en-US" smtClean="0"/>
              <a:t>38</a:t>
            </a:fld>
            <a:endParaRPr lang="en-US"/>
          </a:p>
        </p:txBody>
      </p:sp>
      <p:pic>
        <p:nvPicPr>
          <p:cNvPr id="4" name="Picture 3">
            <a:extLst>
              <a:ext uri="{FF2B5EF4-FFF2-40B4-BE49-F238E27FC236}">
                <a16:creationId xmlns:a16="http://schemas.microsoft.com/office/drawing/2014/main" id="{8FD21887-36E6-A8A2-5C9C-7037718511A5}"/>
              </a:ext>
            </a:extLst>
          </p:cNvPr>
          <p:cNvPicPr>
            <a:picLocks noChangeAspect="1"/>
          </p:cNvPicPr>
          <p:nvPr/>
        </p:nvPicPr>
        <p:blipFill>
          <a:blip r:embed="rId2"/>
          <a:stretch>
            <a:fillRect/>
          </a:stretch>
        </p:blipFill>
        <p:spPr>
          <a:xfrm>
            <a:off x="0" y="1"/>
            <a:ext cx="12192000" cy="6721474"/>
          </a:xfrm>
          <a:prstGeom prst="rect">
            <a:avLst/>
          </a:prstGeom>
        </p:spPr>
      </p:pic>
    </p:spTree>
    <p:extLst>
      <p:ext uri="{BB962C8B-B14F-4D97-AF65-F5344CB8AC3E}">
        <p14:creationId xmlns:p14="http://schemas.microsoft.com/office/powerpoint/2010/main" val="289607939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C98CAE3C-555E-1AA0-B64B-588BD980EF40}"/>
              </a:ext>
            </a:extLst>
          </p:cNvPr>
          <p:cNvSpPr>
            <a:spLocks noGrp="1" noChangeArrowheads="1"/>
          </p:cNvSpPr>
          <p:nvPr>
            <p:ph type="title"/>
          </p:nvPr>
        </p:nvSpPr>
        <p:spPr>
          <a:xfrm>
            <a:off x="1981200" y="274638"/>
            <a:ext cx="8229600" cy="715962"/>
          </a:xfrm>
        </p:spPr>
        <p:txBody>
          <a:bodyPr>
            <a:normAutofit/>
          </a:bodyPr>
          <a:lstStyle/>
          <a:p>
            <a:pPr algn="ctr"/>
            <a:r>
              <a:rPr lang="en-CA" altLang="en-US" sz="3600" b="1" dirty="0">
                <a:solidFill>
                  <a:srgbClr val="00B0F0"/>
                </a:solidFill>
                <a:latin typeface="Times New Roman" panose="02020603050405020304" pitchFamily="18" charset="0"/>
                <a:cs typeface="Times New Roman" panose="02020603050405020304" pitchFamily="18" charset="0"/>
              </a:rPr>
              <a:t>Green Logistics</a:t>
            </a:r>
          </a:p>
        </p:txBody>
      </p:sp>
      <p:sp>
        <p:nvSpPr>
          <p:cNvPr id="15363" name="Rectangle 3">
            <a:extLst>
              <a:ext uri="{FF2B5EF4-FFF2-40B4-BE49-F238E27FC236}">
                <a16:creationId xmlns:a16="http://schemas.microsoft.com/office/drawing/2014/main" id="{4202F047-B7F3-9E4F-922A-60932E464233}"/>
              </a:ext>
            </a:extLst>
          </p:cNvPr>
          <p:cNvSpPr>
            <a:spLocks noGrp="1" noChangeArrowheads="1"/>
          </p:cNvSpPr>
          <p:nvPr>
            <p:ph type="body" idx="1"/>
          </p:nvPr>
        </p:nvSpPr>
        <p:spPr/>
        <p:txBody>
          <a:bodyPr>
            <a:normAutofit/>
          </a:bodyPr>
          <a:lstStyle/>
          <a:p>
            <a:pPr rtl="0"/>
            <a:r>
              <a:rPr lang="en-CA" altLang="en-US" dirty="0"/>
              <a:t>Return and disposal of packaging materials</a:t>
            </a:r>
          </a:p>
          <a:p>
            <a:pPr rtl="0"/>
            <a:r>
              <a:rPr lang="en-CA" altLang="en-US" dirty="0"/>
              <a:t>Return and disposal of environmentally sensitive materials</a:t>
            </a:r>
          </a:p>
          <a:p>
            <a:pPr lvl="1" rtl="0"/>
            <a:r>
              <a:rPr lang="en-CA" altLang="en-US" sz="2800" dirty="0"/>
              <a:t>heavy metals</a:t>
            </a:r>
          </a:p>
          <a:p>
            <a:pPr lvl="1" rtl="0"/>
            <a:r>
              <a:rPr lang="en-CA" altLang="en-US" sz="2800" dirty="0"/>
              <a:t>solvents</a:t>
            </a:r>
          </a:p>
          <a:p>
            <a:pPr rtl="0"/>
            <a:r>
              <a:rPr lang="en-CA" altLang="en-US" dirty="0"/>
              <a:t>Use of reusable (returnable) packaging</a:t>
            </a:r>
          </a:p>
        </p:txBody>
      </p:sp>
      <p:sp>
        <p:nvSpPr>
          <p:cNvPr id="2" name="Rectangle: Rounded Corners 1">
            <a:extLst>
              <a:ext uri="{FF2B5EF4-FFF2-40B4-BE49-F238E27FC236}">
                <a16:creationId xmlns:a16="http://schemas.microsoft.com/office/drawing/2014/main" id="{690C7483-07C1-FE59-2225-A6A491F7B41D}"/>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F12CBA2-6156-6E2E-AEAB-E5BC1784D44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AB2827A-881F-1DAF-DAF9-76EB372D8D2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72ED57CF-0E9E-81C5-7836-212D95A16E21}"/>
              </a:ext>
            </a:extLst>
          </p:cNvPr>
          <p:cNvSpPr>
            <a:spLocks noGrp="1" noChangeArrowheads="1"/>
          </p:cNvSpPr>
          <p:nvPr>
            <p:ph type="title"/>
          </p:nvPr>
        </p:nvSpPr>
        <p:spPr>
          <a:xfrm>
            <a:off x="1981200" y="274638"/>
            <a:ext cx="8229600" cy="792162"/>
          </a:xfrm>
        </p:spPr>
        <p:txBody>
          <a:bodyPr/>
          <a:lstStyle/>
          <a:p>
            <a:pPr algn="ctr"/>
            <a:r>
              <a:rPr lang="en-CA" altLang="en-US" sz="3600" b="1" dirty="0">
                <a:solidFill>
                  <a:srgbClr val="00B0F0"/>
                </a:solidFill>
                <a:latin typeface="Times New Roman" panose="02020603050405020304" pitchFamily="18" charset="0"/>
                <a:cs typeface="Times New Roman" panose="02020603050405020304" pitchFamily="18" charset="0"/>
              </a:rPr>
              <a:t>Returned Goods</a:t>
            </a:r>
          </a:p>
        </p:txBody>
      </p:sp>
      <p:sp>
        <p:nvSpPr>
          <p:cNvPr id="16387" name="Rectangle 3">
            <a:extLst>
              <a:ext uri="{FF2B5EF4-FFF2-40B4-BE49-F238E27FC236}">
                <a16:creationId xmlns:a16="http://schemas.microsoft.com/office/drawing/2014/main" id="{227BD8BF-42DC-3A7F-6EBC-B0DFC87E1D41}"/>
              </a:ext>
            </a:extLst>
          </p:cNvPr>
          <p:cNvSpPr>
            <a:spLocks noGrp="1" noChangeArrowheads="1"/>
          </p:cNvSpPr>
          <p:nvPr>
            <p:ph type="body" idx="1"/>
          </p:nvPr>
        </p:nvSpPr>
        <p:spPr/>
        <p:txBody>
          <a:bodyPr/>
          <a:lstStyle/>
          <a:p>
            <a:pPr rtl="0"/>
            <a:r>
              <a:rPr lang="en-CA" altLang="en-US" dirty="0"/>
              <a:t>Quality demands by customers</a:t>
            </a:r>
          </a:p>
          <a:p>
            <a:pPr rtl="0"/>
            <a:r>
              <a:rPr lang="en-CA" altLang="en-US" dirty="0"/>
              <a:t>Damage or defects</a:t>
            </a:r>
          </a:p>
          <a:p>
            <a:pPr rtl="0"/>
            <a:r>
              <a:rPr lang="en-CA" altLang="en-US" dirty="0"/>
              <a:t>Excessive inventories</a:t>
            </a:r>
          </a:p>
          <a:p>
            <a:pPr rtl="0"/>
            <a:r>
              <a:rPr lang="en-CA" altLang="en-US" dirty="0"/>
              <a:t>Seasonal inventories</a:t>
            </a:r>
          </a:p>
          <a:p>
            <a:pPr rtl="0"/>
            <a:r>
              <a:rPr lang="en-CA" altLang="en-US" dirty="0"/>
              <a:t>Out-of-date inventories</a:t>
            </a:r>
          </a:p>
          <a:p>
            <a:pPr rtl="0"/>
            <a:r>
              <a:rPr lang="en-CA" altLang="en-US" dirty="0"/>
              <a:t>Remanufacturing or refurbishment</a:t>
            </a:r>
          </a:p>
        </p:txBody>
      </p:sp>
      <p:sp>
        <p:nvSpPr>
          <p:cNvPr id="2" name="Rectangle: Rounded Corners 1">
            <a:extLst>
              <a:ext uri="{FF2B5EF4-FFF2-40B4-BE49-F238E27FC236}">
                <a16:creationId xmlns:a16="http://schemas.microsoft.com/office/drawing/2014/main" id="{1BA784B8-49BE-854B-252D-85C00CB9A715}"/>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4D465733-CED8-397E-DD0E-81BE783E4D9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4A274187-28EA-B802-CCDA-2E5CD50ABD1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179CA08C-7A87-CE73-3F5F-01CD5D85BC85}"/>
              </a:ext>
            </a:extLst>
          </p:cNvPr>
          <p:cNvSpPr>
            <a:spLocks noGrp="1" noChangeArrowheads="1"/>
          </p:cNvSpPr>
          <p:nvPr>
            <p:ph type="title"/>
          </p:nvPr>
        </p:nvSpPr>
        <p:spPr>
          <a:xfrm>
            <a:off x="1981200" y="274638"/>
            <a:ext cx="8229600" cy="868362"/>
          </a:xfrm>
        </p:spPr>
        <p:txBody>
          <a:bodyPr>
            <a:normAutofit/>
          </a:bodyPr>
          <a:lstStyle/>
          <a:p>
            <a:pPr algn="ctr"/>
            <a:r>
              <a:rPr lang="en-CA" altLang="en-US" sz="3600" b="1" dirty="0">
                <a:solidFill>
                  <a:srgbClr val="00B0F0"/>
                </a:solidFill>
                <a:latin typeface="Times New Roman" panose="02020603050405020304" pitchFamily="18" charset="0"/>
                <a:cs typeface="Times New Roman" panose="02020603050405020304" pitchFamily="18" charset="0"/>
              </a:rPr>
              <a:t>Returned Goods - Disposition</a:t>
            </a:r>
          </a:p>
        </p:txBody>
      </p:sp>
      <p:sp>
        <p:nvSpPr>
          <p:cNvPr id="17411" name="Rectangle 3">
            <a:extLst>
              <a:ext uri="{FF2B5EF4-FFF2-40B4-BE49-F238E27FC236}">
                <a16:creationId xmlns:a16="http://schemas.microsoft.com/office/drawing/2014/main" id="{9F2F2262-5369-F8B3-AFE6-C5232F86EDC8}"/>
              </a:ext>
            </a:extLst>
          </p:cNvPr>
          <p:cNvSpPr>
            <a:spLocks noGrp="1" noChangeArrowheads="1"/>
          </p:cNvSpPr>
          <p:nvPr>
            <p:ph type="body" idx="1"/>
          </p:nvPr>
        </p:nvSpPr>
        <p:spPr>
          <a:xfrm>
            <a:off x="955040" y="2017713"/>
            <a:ext cx="9179560" cy="4114800"/>
          </a:xfrm>
        </p:spPr>
        <p:txBody>
          <a:bodyPr/>
          <a:lstStyle/>
          <a:p>
            <a:pPr rtl="0"/>
            <a:r>
              <a:rPr lang="en-CA" altLang="en-US" dirty="0"/>
              <a:t>Returned to inventory</a:t>
            </a:r>
          </a:p>
          <a:p>
            <a:pPr rtl="0"/>
            <a:r>
              <a:rPr lang="en-CA" altLang="en-US" dirty="0"/>
              <a:t>Refurbished for resale</a:t>
            </a:r>
          </a:p>
          <a:p>
            <a:pPr rtl="0"/>
            <a:r>
              <a:rPr lang="en-CA" altLang="en-US" dirty="0"/>
              <a:t>Sold into alternate markets</a:t>
            </a:r>
          </a:p>
          <a:p>
            <a:pPr rtl="0"/>
            <a:r>
              <a:rPr lang="en-CA" altLang="en-US" dirty="0"/>
              <a:t>Disassembled to retrieve components</a:t>
            </a:r>
          </a:p>
          <a:p>
            <a:pPr rtl="0"/>
            <a:r>
              <a:rPr lang="en-CA" altLang="en-US" dirty="0"/>
              <a:t>Sorted for material recovery</a:t>
            </a:r>
          </a:p>
        </p:txBody>
      </p:sp>
      <p:sp>
        <p:nvSpPr>
          <p:cNvPr id="17412" name="AutoShape 4">
            <a:extLst>
              <a:ext uri="{FF2B5EF4-FFF2-40B4-BE49-F238E27FC236}">
                <a16:creationId xmlns:a16="http://schemas.microsoft.com/office/drawing/2014/main" id="{CFB520AA-1E87-C7CC-4617-891156B5BC09}"/>
              </a:ext>
            </a:extLst>
          </p:cNvPr>
          <p:cNvSpPr>
            <a:spLocks noChangeArrowheads="1"/>
          </p:cNvSpPr>
          <p:nvPr/>
        </p:nvSpPr>
        <p:spPr bwMode="auto">
          <a:xfrm rot="16200000">
            <a:off x="8305800" y="3200400"/>
            <a:ext cx="3429000" cy="990600"/>
          </a:xfrm>
          <a:prstGeom prst="leftArrow">
            <a:avLst>
              <a:gd name="adj1" fmla="val 50000"/>
              <a:gd name="adj2" fmla="val 86538"/>
            </a:avLst>
          </a:prstGeom>
          <a:solidFill>
            <a:srgbClr val="333399"/>
          </a:solidFill>
          <a:ln w="9525">
            <a:solidFill>
              <a:schemeClr val="tx1"/>
            </a:solidFill>
            <a:miter lim="800000"/>
            <a:headEnd/>
            <a:tailEnd/>
          </a:ln>
        </p:spPr>
        <p:txBody>
          <a:bodyPr wrap="none" anchor="ctr"/>
          <a:lstStyle>
            <a:lvl1pPr rtl="1">
              <a:spcBef>
                <a:spcPct val="20000"/>
              </a:spcBef>
              <a:buFont typeface="Wingdings" panose="05000000000000000000" pitchFamily="2" charset="2"/>
              <a:buChar char="¯"/>
              <a:defRPr sz="3200">
                <a:solidFill>
                  <a:schemeClr val="tx1"/>
                </a:solidFill>
                <a:latin typeface="Berlin Sans FB" panose="020E0602020502020306" pitchFamily="34" charset="0"/>
                <a:cs typeface="Arial" panose="020B0604020202020204" pitchFamily="34" charset="0"/>
              </a:defRPr>
            </a:lvl1pPr>
            <a:lvl2pPr marL="742950" indent="-285750" rtl="1">
              <a:spcBef>
                <a:spcPct val="20000"/>
              </a:spcBef>
              <a:buChar char="–"/>
              <a:defRPr sz="2800">
                <a:solidFill>
                  <a:schemeClr val="tx1"/>
                </a:solidFill>
                <a:latin typeface="Berlin Sans FB" panose="020E0602020502020306" pitchFamily="34" charset="0"/>
                <a:cs typeface="Arial" panose="020B0604020202020204" pitchFamily="34" charset="0"/>
              </a:defRPr>
            </a:lvl2pPr>
            <a:lvl3pPr marL="1143000" indent="-228600" rtl="1">
              <a:spcBef>
                <a:spcPct val="20000"/>
              </a:spcBef>
              <a:buChar char="•"/>
              <a:defRPr sz="2400">
                <a:solidFill>
                  <a:schemeClr val="tx1"/>
                </a:solidFill>
                <a:latin typeface="Berlin Sans FB" panose="020E0602020502020306" pitchFamily="34" charset="0"/>
                <a:cs typeface="Arial" panose="020B0604020202020204" pitchFamily="34" charset="0"/>
              </a:defRPr>
            </a:lvl3pPr>
            <a:lvl4pPr marL="1600200" indent="-228600" rtl="1">
              <a:spcBef>
                <a:spcPct val="20000"/>
              </a:spcBef>
              <a:buChar char="–"/>
              <a:defRPr sz="2000">
                <a:solidFill>
                  <a:schemeClr val="tx1"/>
                </a:solidFill>
                <a:latin typeface="Berlin Sans FB" panose="020E0602020502020306" pitchFamily="34" charset="0"/>
                <a:cs typeface="Arial" panose="020B0604020202020204" pitchFamily="34" charset="0"/>
              </a:defRPr>
            </a:lvl4pPr>
            <a:lvl5pPr marL="2057400" indent="-228600" rtl="1">
              <a:spcBef>
                <a:spcPct val="20000"/>
              </a:spcBef>
              <a:buChar char="»"/>
              <a:defRPr sz="2000">
                <a:solidFill>
                  <a:schemeClr val="tx1"/>
                </a:solidFill>
                <a:latin typeface="Berlin Sans FB" panose="020E0602020502020306" pitchFamily="34" charset="0"/>
                <a:cs typeface="Arial" panose="020B0604020202020204" pitchFamily="34" charset="0"/>
              </a:defRPr>
            </a:lvl5pPr>
            <a:lvl6pPr marL="2514600" indent="-228600" rtl="1" eaLnBrk="0" fontAlgn="base" hangingPunct="0">
              <a:spcBef>
                <a:spcPct val="20000"/>
              </a:spcBef>
              <a:spcAft>
                <a:spcPct val="0"/>
              </a:spcAft>
              <a:buChar char="»"/>
              <a:defRPr sz="2000">
                <a:solidFill>
                  <a:schemeClr val="tx1"/>
                </a:solidFill>
                <a:latin typeface="Berlin Sans FB" panose="020E0602020502020306" pitchFamily="34" charset="0"/>
                <a:cs typeface="Arial" panose="020B0604020202020204" pitchFamily="34" charset="0"/>
              </a:defRPr>
            </a:lvl6pPr>
            <a:lvl7pPr marL="2971800" indent="-228600" rtl="1" eaLnBrk="0" fontAlgn="base" hangingPunct="0">
              <a:spcBef>
                <a:spcPct val="20000"/>
              </a:spcBef>
              <a:spcAft>
                <a:spcPct val="0"/>
              </a:spcAft>
              <a:buChar char="»"/>
              <a:defRPr sz="2000">
                <a:solidFill>
                  <a:schemeClr val="tx1"/>
                </a:solidFill>
                <a:latin typeface="Berlin Sans FB" panose="020E0602020502020306" pitchFamily="34" charset="0"/>
                <a:cs typeface="Arial" panose="020B0604020202020204" pitchFamily="34" charset="0"/>
              </a:defRPr>
            </a:lvl7pPr>
            <a:lvl8pPr marL="3429000" indent="-228600" rtl="1" eaLnBrk="0" fontAlgn="base" hangingPunct="0">
              <a:spcBef>
                <a:spcPct val="20000"/>
              </a:spcBef>
              <a:spcAft>
                <a:spcPct val="0"/>
              </a:spcAft>
              <a:buChar char="»"/>
              <a:defRPr sz="2000">
                <a:solidFill>
                  <a:schemeClr val="tx1"/>
                </a:solidFill>
                <a:latin typeface="Berlin Sans FB" panose="020E0602020502020306" pitchFamily="34" charset="0"/>
                <a:cs typeface="Arial" panose="020B0604020202020204" pitchFamily="34" charset="0"/>
              </a:defRPr>
            </a:lvl8pPr>
            <a:lvl9pPr marL="3886200" indent="-228600" rtl="1" eaLnBrk="0" fontAlgn="base" hangingPunct="0">
              <a:spcBef>
                <a:spcPct val="20000"/>
              </a:spcBef>
              <a:spcAft>
                <a:spcPct val="0"/>
              </a:spcAft>
              <a:buChar char="»"/>
              <a:defRPr sz="2000">
                <a:solidFill>
                  <a:schemeClr val="tx1"/>
                </a:solidFill>
                <a:latin typeface="Berlin Sans FB" panose="020E0602020502020306" pitchFamily="34" charset="0"/>
                <a:cs typeface="Arial" panose="020B0604020202020204" pitchFamily="34" charset="0"/>
              </a:defRPr>
            </a:lvl9pPr>
          </a:lstStyle>
          <a:p>
            <a:pPr algn="ctr" rtl="0" eaLnBrk="1" hangingPunct="1">
              <a:spcBef>
                <a:spcPct val="0"/>
              </a:spcBef>
              <a:buFontTx/>
              <a:buNone/>
            </a:pPr>
            <a:r>
              <a:rPr lang="en-CA" altLang="en-US" sz="2800" b="1">
                <a:solidFill>
                  <a:schemeClr val="bg1"/>
                </a:solidFill>
                <a:latin typeface="Tahoma" panose="020B0604030504040204" pitchFamily="34" charset="0"/>
              </a:rPr>
              <a:t>Value</a:t>
            </a:r>
            <a:endParaRPr lang="en-CA" altLang="en-US" sz="2400">
              <a:solidFill>
                <a:schemeClr val="bg1"/>
              </a:solidFill>
              <a:latin typeface="Tahoma" panose="020B0604030504040204" pitchFamily="34" charset="0"/>
            </a:endParaRPr>
          </a:p>
        </p:txBody>
      </p:sp>
      <p:sp>
        <p:nvSpPr>
          <p:cNvPr id="2" name="Rectangle: Rounded Corners 1">
            <a:extLst>
              <a:ext uri="{FF2B5EF4-FFF2-40B4-BE49-F238E27FC236}">
                <a16:creationId xmlns:a16="http://schemas.microsoft.com/office/drawing/2014/main" id="{A0F9C9F7-A27B-D1AB-F8F3-2F172DE1A6C4}"/>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1F8482E8-50A7-B2E9-8C20-2A27CEA97BF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D54A3CDB-271B-1AD4-8852-8C26195338F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553411-3FC6-BA54-FB06-5BFCEAF03C3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E73C8E0-33ED-30E5-F90B-B556090372B0}"/>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32080" y="0"/>
            <a:ext cx="3494255" cy="5573488"/>
          </a:xfrm>
        </p:spPr>
      </p:pic>
      <p:sp>
        <p:nvSpPr>
          <p:cNvPr id="2" name="Right Triangle 1">
            <a:extLst>
              <a:ext uri="{FF2B5EF4-FFF2-40B4-BE49-F238E27FC236}">
                <a16:creationId xmlns:a16="http://schemas.microsoft.com/office/drawing/2014/main" id="{4B452167-E429-990D-7314-84CD00DEDD4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FFB634A-2BE0-DB00-18E4-3A1EA7383638}"/>
              </a:ext>
            </a:extLst>
          </p:cNvPr>
          <p:cNvSpPr/>
          <p:nvPr/>
        </p:nvSpPr>
        <p:spPr>
          <a:xfrm rot="15759907" flipV="1">
            <a:off x="-2186938" y="4807028"/>
            <a:ext cx="5573486" cy="250330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5" name="TextBox 24">
            <a:extLst>
              <a:ext uri="{FF2B5EF4-FFF2-40B4-BE49-F238E27FC236}">
                <a16:creationId xmlns:a16="http://schemas.microsoft.com/office/drawing/2014/main" id="{2F0DA563-4D8C-2C94-FFFF-38C270B34570}"/>
              </a:ext>
            </a:extLst>
          </p:cNvPr>
          <p:cNvSpPr txBox="1"/>
          <p:nvPr/>
        </p:nvSpPr>
        <p:spPr>
          <a:xfrm>
            <a:off x="3088639" y="1092178"/>
            <a:ext cx="6175985"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2ECAE095-14ED-DF85-7986-D17602F2B43C}"/>
              </a:ext>
            </a:extLst>
          </p:cNvPr>
          <p:cNvSpPr txBox="1"/>
          <p:nvPr/>
        </p:nvSpPr>
        <p:spPr>
          <a:xfrm>
            <a:off x="1790952" y="2318010"/>
            <a:ext cx="11175438" cy="3108543"/>
          </a:xfrm>
          <a:prstGeom prst="rect">
            <a:avLst/>
          </a:prstGeom>
          <a:noFill/>
        </p:spPr>
        <p:txBody>
          <a:bodyPr wrap="square" rtlCol="0">
            <a:spAutoFit/>
          </a:bodyPr>
          <a:lstStyle/>
          <a:p>
            <a:pPr lvl="0" algn="just"/>
            <a:r>
              <a:rPr lang="en-US" sz="2800" dirty="0">
                <a:latin typeface="Times New Roman"/>
                <a:ea typeface="Times New Roman"/>
                <a:cs typeface="Times New Roman"/>
                <a:sym typeface="Times New Roman"/>
              </a:rPr>
              <a:t>1-Understanding both supply chain and logistics management.</a:t>
            </a:r>
          </a:p>
          <a:p>
            <a:pPr lvl="0" algn="just"/>
            <a:r>
              <a:rPr lang="en-US" sz="2800" dirty="0">
                <a:latin typeface="Times New Roman"/>
                <a:ea typeface="Times New Roman"/>
                <a:cs typeface="Times New Roman"/>
                <a:sym typeface="Times New Roman"/>
              </a:rPr>
              <a:t>2-Analyze the increased importance of logistics. </a:t>
            </a:r>
          </a:p>
          <a:p>
            <a:pPr lvl="0" algn="just"/>
            <a:r>
              <a:rPr lang="en-US" sz="2800" dirty="0">
                <a:latin typeface="Times New Roman"/>
                <a:ea typeface="Times New Roman"/>
                <a:cs typeface="Times New Roman"/>
                <a:sym typeface="Times New Roman"/>
              </a:rPr>
              <a:t>3-Provide a brief overview of activities in the logistics channel.</a:t>
            </a:r>
          </a:p>
          <a:p>
            <a:pPr lvl="0" algn="just"/>
            <a:r>
              <a:rPr lang="en-US" sz="2800" dirty="0">
                <a:latin typeface="Times New Roman"/>
                <a:ea typeface="Times New Roman"/>
                <a:cs typeface="Times New Roman"/>
                <a:sym typeface="Times New Roman"/>
              </a:rPr>
              <a:t>4-Discuss the role of warehousing in a logistics system. </a:t>
            </a:r>
          </a:p>
          <a:p>
            <a:pPr lvl="0" algn="just"/>
            <a:r>
              <a:rPr lang="en-US" sz="2800" dirty="0">
                <a:latin typeface="Times New Roman"/>
                <a:ea typeface="Times New Roman"/>
                <a:cs typeface="Times New Roman"/>
                <a:sym typeface="Times New Roman"/>
              </a:rPr>
              <a:t>5-Describe several types of transportation specialists.</a:t>
            </a:r>
          </a:p>
          <a:p>
            <a:pPr lvl="0"/>
            <a:r>
              <a:rPr lang="en-US" sz="2800" dirty="0">
                <a:latin typeface="Times New Roman"/>
                <a:ea typeface="Times New Roman"/>
                <a:cs typeface="Times New Roman"/>
                <a:sym typeface="Times New Roman"/>
              </a:rPr>
              <a:t>6-Describe reverse logistics and sustainability  dimensions for a supply chain.</a:t>
            </a:r>
          </a:p>
        </p:txBody>
      </p:sp>
      <p:sp>
        <p:nvSpPr>
          <p:cNvPr id="3" name="TextBox 2">
            <a:extLst>
              <a:ext uri="{FF2B5EF4-FFF2-40B4-BE49-F238E27FC236}">
                <a16:creationId xmlns:a16="http://schemas.microsoft.com/office/drawing/2014/main" id="{B13444EE-5C10-05A7-B513-CA7D490CB58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650CEF84-E493-4A9D-2556-44AA97EBA790}"/>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14470406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36321"/>
            <a:ext cx="4128422" cy="531268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98136" y="1349062"/>
            <a:ext cx="11107784" cy="4872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endPar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endPar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r>
              <a:rPr kumimoji="0" lang="en-US" sz="2600" b="0" i="0" u="none" strike="noStrike" kern="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Times New Roman"/>
              </a:rPr>
              <a:t>     </a:t>
            </a:r>
            <a:endParaRPr kumimoji="0" lang="en-US" sz="26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6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Lysons, K., &amp; Farrington, B. (2020). </a:t>
            </a:r>
            <a:r>
              <a:rPr kumimoji="0" lang="en-US" sz="2600" b="0" i="1"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Procurement and supply chain management</a:t>
            </a:r>
            <a:r>
              <a:rPr kumimoji="0" lang="en-US" sz="26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 Pearson UK.</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Supply Chain Council</a:t>
            </a:r>
            <a:endPar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endPar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endPar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384611" y="635635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t>
            </a:r>
            <a:r>
              <a:rPr lang="en-US" sz="2000" b="1" dirty="0">
                <a:solidFill>
                  <a:prstClr val="black"/>
                </a:solidFill>
                <a:latin typeface="Calibri" panose="020F0502020204030204"/>
              </a:rPr>
              <a:t>km</a:t>
            </a: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925680" y="216604"/>
            <a:ext cx="5940274"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65244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54704" y="346669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97B821C-D860-467B-958D-E8ADE3FA220B}"/>
</file>

<file path=customXml/itemProps2.xml><?xml version="1.0" encoding="utf-8"?>
<ds:datastoreItem xmlns:ds="http://schemas.openxmlformats.org/officeDocument/2006/customXml" ds:itemID="{61D10621-CDAA-406D-BBE8-C3E9EFA20CE6}"/>
</file>

<file path=customXml/itemProps3.xml><?xml version="1.0" encoding="utf-8"?>
<ds:datastoreItem xmlns:ds="http://schemas.openxmlformats.org/officeDocument/2006/customXml" ds:itemID="{258BCE2F-7178-4C8D-81A9-29839FF1B46A}"/>
</file>

<file path=docProps/app.xml><?xml version="1.0" encoding="utf-8"?>
<Properties xmlns="http://schemas.openxmlformats.org/officeDocument/2006/extended-properties" xmlns:vt="http://schemas.openxmlformats.org/officeDocument/2006/docPropsVTypes">
  <TotalTime>5664</TotalTime>
  <Words>2565</Words>
  <Application>Microsoft Office PowerPoint</Application>
  <PresentationFormat>Widescreen</PresentationFormat>
  <Paragraphs>382</Paragraphs>
  <Slides>44</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44</vt:i4>
      </vt:variant>
    </vt:vector>
  </HeadingPairs>
  <TitlesOfParts>
    <vt:vector size="53" baseType="lpstr">
      <vt:lpstr>Arial</vt:lpstr>
      <vt:lpstr>Calibri</vt:lpstr>
      <vt:lpstr>Calibri Light</vt:lpstr>
      <vt:lpstr>Monotype Sorts</vt:lpstr>
      <vt:lpstr>Noto Sans Symbols</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Reverse Logistics and Sustainability </vt:lpstr>
      <vt:lpstr>Reverse Logistics - Information</vt:lpstr>
      <vt:lpstr>PowerPoint Presentation</vt:lpstr>
      <vt:lpstr>Green Logistics</vt:lpstr>
      <vt:lpstr>Returned Goods</vt:lpstr>
      <vt:lpstr>Returned Goods - Disposition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134</cp:revision>
  <dcterms:created xsi:type="dcterms:W3CDTF">2023-04-29T09:08:23Z</dcterms:created>
  <dcterms:modified xsi:type="dcterms:W3CDTF">2025-06-14T11:07:31Z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