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8" r:id="rId3"/>
    <p:sldId id="303" r:id="rId4"/>
    <p:sldId id="261" r:id="rId5"/>
    <p:sldId id="262" r:id="rId6"/>
    <p:sldId id="263" r:id="rId7"/>
    <p:sldId id="264" r:id="rId8"/>
    <p:sldId id="266" r:id="rId9"/>
    <p:sldId id="267" r:id="rId10"/>
    <p:sldId id="268" r:id="rId11"/>
    <p:sldId id="271" r:id="rId12"/>
    <p:sldId id="272" r:id="rId13"/>
    <p:sldId id="273" r:id="rId14"/>
    <p:sldId id="274" r:id="rId15"/>
    <p:sldId id="276" r:id="rId16"/>
    <p:sldId id="278" r:id="rId17"/>
    <p:sldId id="279" r:id="rId18"/>
    <p:sldId id="282" r:id="rId19"/>
    <p:sldId id="283" r:id="rId20"/>
    <p:sldId id="284" r:id="rId21"/>
    <p:sldId id="285" r:id="rId22"/>
    <p:sldId id="287" r:id="rId23"/>
    <p:sldId id="288" r:id="rId24"/>
    <p:sldId id="289" r:id="rId25"/>
    <p:sldId id="291" r:id="rId26"/>
    <p:sldId id="292" r:id="rId27"/>
    <p:sldId id="293" r:id="rId28"/>
    <p:sldId id="294" r:id="rId29"/>
    <p:sldId id="295" r:id="rId30"/>
    <p:sldId id="296" r:id="rId31"/>
    <p:sldId id="297" r:id="rId32"/>
    <p:sldId id="304" r:id="rId33"/>
    <p:sldId id="305" r:id="rId34"/>
    <p:sldId id="306" r:id="rId35"/>
    <p:sldId id="307" r:id="rId36"/>
    <p:sldId id="298" r:id="rId37"/>
    <p:sldId id="299" r:id="rId38"/>
    <p:sldId id="300" r:id="rId39"/>
    <p:sldId id="309" r:id="rId40"/>
    <p:sldId id="310" r:id="rId41"/>
    <p:sldId id="30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6" d="100"/>
          <a:sy n="66" d="100"/>
        </p:scale>
        <p:origin x="66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 y="422122"/>
            <a:ext cx="8516983" cy="1972334"/>
          </a:xfrm>
          <a:prstGeom prst="rect">
            <a:avLst/>
          </a:prstGeom>
        </p:spPr>
      </p:pic>
      <p:pic>
        <p:nvPicPr>
          <p:cNvPr id="13" name="Picture 12"/>
          <p:cNvPicPr>
            <a:picLocks noChangeAspect="1"/>
          </p:cNvPicPr>
          <p:nvPr/>
        </p:nvPicPr>
        <p:blipFill>
          <a:blip r:embed="rId6"/>
          <a:stretch>
            <a:fillRect/>
          </a:stretch>
        </p:blipFill>
        <p:spPr>
          <a:xfrm>
            <a:off x="5094515" y="3125529"/>
            <a:ext cx="7097485" cy="1446095"/>
          </a:xfrm>
          <a:prstGeom prst="rect">
            <a:avLst/>
          </a:prstGeom>
        </p:spPr>
      </p:pic>
      <p:sp>
        <p:nvSpPr>
          <p:cNvPr id="14" name="TextBox 13"/>
          <p:cNvSpPr txBox="1"/>
          <p:nvPr/>
        </p:nvSpPr>
        <p:spPr>
          <a:xfrm>
            <a:off x="70314" y="601293"/>
            <a:ext cx="7876765" cy="1631216"/>
          </a:xfrm>
          <a:prstGeom prst="rect">
            <a:avLst/>
          </a:prstGeom>
          <a:noFill/>
        </p:spPr>
        <p:txBody>
          <a:bodyPr wrap="square" rtlCol="0">
            <a:spAutoFit/>
          </a:bodyPr>
          <a:lstStyle/>
          <a:p>
            <a:r>
              <a:rPr lang="en-US" sz="2800" b="1" dirty="0">
                <a:solidFill>
                  <a:schemeClr val="bg1"/>
                </a:solidFill>
              </a:rPr>
              <a:t>Project Team and Stakeholder Management</a:t>
            </a: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5400444" y="3340034"/>
            <a:ext cx="6609806" cy="1200329"/>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PGM 341</a:t>
            </a:r>
          </a:p>
          <a:p>
            <a:r>
              <a:rPr lang="en-US" sz="3600" b="1" dirty="0">
                <a:solidFill>
                  <a:srgbClr val="FFFF00"/>
                </a:solidFill>
                <a:latin typeface="Tajawal Medium" panose="00000600000000000000" pitchFamily="2" charset="-78"/>
                <a:cs typeface="Tajawal Medium" panose="00000600000000000000" pitchFamily="2" charset="-78"/>
              </a:rPr>
              <a:t>Leading Project Teams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b="1" dirty="0">
                <a:solidFill>
                  <a:srgbClr val="00B050"/>
                </a:solidFill>
              </a:rPr>
              <a:t>Lecture 8: Leading Project Teams.</a:t>
            </a:r>
          </a:p>
          <a:p>
            <a:pPr marL="0" indent="0">
              <a:buNone/>
            </a:pPr>
            <a:r>
              <a:rPr lang="en-US" dirty="0"/>
              <a:t>Lecture 9: Managing Conflict in the Team.</a:t>
            </a:r>
          </a:p>
          <a:p>
            <a:pPr marL="0" indent="0">
              <a:buNone/>
            </a:pPr>
            <a:r>
              <a:rPr lang="en-US" dirty="0"/>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427897" y="43366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Tree>
    <p:extLst>
      <p:ext uri="{BB962C8B-B14F-4D97-AF65-F5344CB8AC3E}">
        <p14:creationId xmlns:p14="http://schemas.microsoft.com/office/powerpoint/2010/main" val="237533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The roles of a project leader.</a:t>
            </a:r>
          </a:p>
          <a:p>
            <a:pPr marL="0" indent="0">
              <a:buNone/>
            </a:pPr>
            <a:r>
              <a:rPr lang="en-US" dirty="0"/>
              <a:t>2. External role requirements.</a:t>
            </a:r>
          </a:p>
          <a:p>
            <a:pPr marL="0" indent="0">
              <a:buNone/>
            </a:pPr>
            <a:r>
              <a:rPr lang="en-US" dirty="0"/>
              <a:t>3. Internal role requirements.</a:t>
            </a:r>
          </a:p>
          <a:p>
            <a:pPr marL="0" indent="0">
              <a:buNone/>
            </a:pPr>
            <a:r>
              <a:rPr lang="en-US" dirty="0"/>
              <a:t>4. Clarifying the leadership role.</a:t>
            </a:r>
          </a:p>
          <a:p>
            <a:pPr marL="0" indent="0">
              <a:buNone/>
            </a:pPr>
            <a:r>
              <a:rPr lang="en-US" dirty="0"/>
              <a:t>5. Project leadership and the project’s life cycle.</a:t>
            </a:r>
          </a:p>
          <a:p>
            <a:pPr marL="0" indent="0">
              <a:buNone/>
            </a:pPr>
            <a:r>
              <a:rPr lang="en-US" dirty="0"/>
              <a:t>6. Project leadership and individual project members.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FF0000"/>
                </a:solidFill>
              </a:rPr>
              <a:t>Introduction:</a:t>
            </a:r>
          </a:p>
          <a:p>
            <a:pPr marL="0" indent="0" algn="just">
              <a:buNone/>
            </a:pPr>
            <a:r>
              <a:rPr lang="en-US" dirty="0"/>
              <a:t>This entire book is devoted to project leadership issues, but here we address three more sets of issues. </a:t>
            </a:r>
            <a:r>
              <a:rPr lang="en-US" b="1" dirty="0">
                <a:solidFill>
                  <a:srgbClr val="FF0000"/>
                </a:solidFill>
              </a:rPr>
              <a:t>The first </a:t>
            </a:r>
            <a:r>
              <a:rPr lang="en-US" dirty="0"/>
              <a:t>concerns expectations others have of a project leader. Project leaders are called on to play many, often conflicting, roles for various stakeholders. We identify many of the more common role expectations and offer some advice about addressing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
        <p:nvSpPr>
          <p:cNvPr id="11" name="TextBox 10"/>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The second </a:t>
            </a:r>
            <a:r>
              <a:rPr lang="en-US" dirty="0"/>
              <a:t>set focuses on the leadership of a project team throughout the life of a project. Project leaders need to lead projects differently depending on where they are in their life cycle. </a:t>
            </a:r>
            <a:r>
              <a:rPr lang="en-US" b="1" dirty="0">
                <a:solidFill>
                  <a:srgbClr val="FF0000"/>
                </a:solidFill>
              </a:rPr>
              <a:t>The final </a:t>
            </a:r>
            <a:r>
              <a:rPr lang="en-US" dirty="0"/>
              <a:t>set of issues deals with the leadership needs of individual project members. Project personnel come and go on projects and need different kinds of leadership depending on their “job maturity” in doing the project’s work.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2" name="Rectangle 11"/>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1.The roles of a project leader:</a:t>
            </a:r>
          </a:p>
          <a:p>
            <a:pPr marL="0" indent="0" algn="just">
              <a:buNone/>
            </a:pPr>
            <a:r>
              <a:rPr lang="en-US" dirty="0"/>
              <a:t>Leaders are expected to play a role in their organizations just like everyone else. The leadership role, however, is complex, and different people have very different, often conflicting expectations of a leader. Because the leadership role is so critical to project success, we examine some of the more typical expectations stakeholders have of a project leader. We conclude by suggesting how leaders can negotiate some of the expectations stakeholders have of them.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764" y="1941388"/>
            <a:ext cx="10896600" cy="4351338"/>
          </a:xfrm>
        </p:spPr>
        <p:txBody>
          <a:bodyPr>
            <a:normAutofit/>
          </a:bodyPr>
          <a:lstStyle/>
          <a:p>
            <a:pPr marL="0" indent="0" algn="just">
              <a:buNone/>
            </a:pPr>
            <a:r>
              <a:rPr lang="en-US" dirty="0"/>
              <a:t>The roles played by organizational leaders have been studied for some time. Two particularly well-known and appropriate studies are those done by </a:t>
            </a:r>
            <a:r>
              <a:rPr lang="en-US" b="1" dirty="0">
                <a:solidFill>
                  <a:srgbClr val="FF0000"/>
                </a:solidFill>
              </a:rPr>
              <a:t>Henry</a:t>
            </a:r>
            <a:r>
              <a:rPr lang="en-US" dirty="0"/>
              <a:t> </a:t>
            </a:r>
            <a:r>
              <a:rPr lang="en-US" b="1" dirty="0" err="1">
                <a:solidFill>
                  <a:srgbClr val="FF0000"/>
                </a:solidFill>
              </a:rPr>
              <a:t>Mintzberg</a:t>
            </a:r>
            <a:r>
              <a:rPr lang="en-US" b="1" dirty="0">
                <a:solidFill>
                  <a:srgbClr val="FF0000"/>
                </a:solidFill>
              </a:rPr>
              <a:t> and </a:t>
            </a:r>
            <a:r>
              <a:rPr lang="en-US" b="1" dirty="0" err="1">
                <a:solidFill>
                  <a:srgbClr val="FF0000"/>
                </a:solidFill>
              </a:rPr>
              <a:t>Luthans</a:t>
            </a:r>
            <a:r>
              <a:rPr lang="en-US" b="1" dirty="0">
                <a:solidFill>
                  <a:srgbClr val="FF0000"/>
                </a:solidFill>
              </a:rPr>
              <a:t> and Lockwood</a:t>
            </a:r>
            <a:r>
              <a:rPr lang="en-US" dirty="0"/>
              <a:t>. Although </a:t>
            </a:r>
            <a:r>
              <a:rPr lang="en-US" b="1" dirty="0" err="1">
                <a:solidFill>
                  <a:srgbClr val="FF0000"/>
                </a:solidFill>
              </a:rPr>
              <a:t>Mintzberg</a:t>
            </a:r>
            <a:r>
              <a:rPr lang="en-US" dirty="0"/>
              <a:t> focused on higher level managers and </a:t>
            </a:r>
            <a:r>
              <a:rPr lang="en-US" b="1" dirty="0" err="1">
                <a:solidFill>
                  <a:srgbClr val="FF0000"/>
                </a:solidFill>
              </a:rPr>
              <a:t>Luthans</a:t>
            </a:r>
            <a:r>
              <a:rPr lang="en-US" b="1" dirty="0">
                <a:solidFill>
                  <a:srgbClr val="FF0000"/>
                </a:solidFill>
              </a:rPr>
              <a:t> and Lockwood </a:t>
            </a:r>
            <a:r>
              <a:rPr lang="en-US" dirty="0"/>
              <a:t>focused on supervisors, their studies share some common elements that are particularly applicable to project leaders. They are integrated here with an eye toward the role demands of project leaders. We classify them into those role expectations held by external and internal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67514"/>
            <a:ext cx="10515600" cy="4351338"/>
          </a:xfrm>
        </p:spPr>
        <p:txBody>
          <a:bodyPr>
            <a:normAutofit/>
          </a:bodyPr>
          <a:lstStyle/>
          <a:p>
            <a:pPr marL="0" indent="0" algn="just">
              <a:buNone/>
            </a:pPr>
            <a:r>
              <a:rPr lang="en-US" b="1" dirty="0">
                <a:solidFill>
                  <a:srgbClr val="FF0000"/>
                </a:solidFill>
              </a:rPr>
              <a:t>2.External role requirements:</a:t>
            </a:r>
          </a:p>
          <a:p>
            <a:pPr marL="0" indent="0" algn="just">
              <a:buNone/>
            </a:pPr>
            <a:r>
              <a:rPr lang="en-US" dirty="0">
                <a:solidFill>
                  <a:srgbClr val="FF0000"/>
                </a:solidFill>
              </a:rPr>
              <a:t>A- Figurehead and Spokesperson.</a:t>
            </a:r>
          </a:p>
          <a:p>
            <a:pPr marL="0" indent="0" algn="just">
              <a:buNone/>
            </a:pPr>
            <a:r>
              <a:rPr lang="en-US" dirty="0"/>
              <a:t>By the nature of their position, project leaders are the </a:t>
            </a:r>
            <a:r>
              <a:rPr lang="en-US" b="1" dirty="0"/>
              <a:t>figureheads</a:t>
            </a:r>
            <a:r>
              <a:rPr lang="en-US" dirty="0"/>
              <a:t> of their projects. They are called on to represent their projects at most, if not all, public functions. It is important, then, for project leaders to display proper demeanor in all public venues. Stakeholder and public judgments of the project and its team are influenced a great deal by the demeanor and behavior of its chief representative.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749987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3760" y="2092445"/>
            <a:ext cx="11098307" cy="3890344"/>
          </a:xfrm>
        </p:spPr>
        <p:txBody>
          <a:bodyPr>
            <a:normAutofit/>
          </a:bodyPr>
          <a:lstStyle/>
          <a:p>
            <a:pPr marL="0" indent="0" algn="just">
              <a:buNone/>
            </a:pPr>
            <a:r>
              <a:rPr lang="en-US" dirty="0"/>
              <a:t>As the chief representative of the project, leaders are also called on to be their project’s </a:t>
            </a:r>
            <a:r>
              <a:rPr lang="en-US" b="1" dirty="0"/>
              <a:t>spokesperson</a:t>
            </a:r>
            <a:r>
              <a:rPr lang="en-US" dirty="0"/>
              <a:t>, whether giving formal presentations of the project before large groups or speaking one-on-one with individual stakeholders. It is  important for project leaders to be up to date on the status of their projects and to be able to communicate the progress, needs, and benefits of their projects to external stakeholders when required.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428408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6" y="1946649"/>
            <a:ext cx="11025052" cy="4351338"/>
          </a:xfrm>
        </p:spPr>
        <p:txBody>
          <a:bodyPr>
            <a:normAutofit/>
          </a:bodyPr>
          <a:lstStyle/>
          <a:p>
            <a:pPr marL="0" indent="0" algn="just">
              <a:buNone/>
            </a:pPr>
            <a:r>
              <a:rPr lang="en-US" dirty="0">
                <a:solidFill>
                  <a:srgbClr val="FF0000"/>
                </a:solidFill>
              </a:rPr>
              <a:t>B- Liaison and Monitor</a:t>
            </a:r>
          </a:p>
          <a:p>
            <a:pPr marL="0" indent="0" algn="just">
              <a:buNone/>
            </a:pPr>
            <a:r>
              <a:rPr lang="en-US" dirty="0"/>
              <a:t> most project business is conducted through </a:t>
            </a:r>
            <a:r>
              <a:rPr lang="en-US" b="1" dirty="0"/>
              <a:t>project leaders </a:t>
            </a:r>
            <a:r>
              <a:rPr lang="en-US" dirty="0"/>
              <a:t>in their role as </a:t>
            </a:r>
            <a:r>
              <a:rPr lang="en-US" b="1" dirty="0">
                <a:solidFill>
                  <a:srgbClr val="FF0000"/>
                </a:solidFill>
              </a:rPr>
              <a:t>liaison</a:t>
            </a:r>
            <a:r>
              <a:rPr lang="en-US" dirty="0"/>
              <a:t> to the project. Project leaders need to actively embrace, develop, and maintain their liaison role, not only for the good of their projects but for the good of their own careers as well.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038" y="2092445"/>
            <a:ext cx="10644051" cy="3929532"/>
          </a:xfrm>
        </p:spPr>
        <p:txBody>
          <a:bodyPr>
            <a:normAutofit/>
          </a:bodyPr>
          <a:lstStyle/>
          <a:p>
            <a:pPr marL="0" indent="0" algn="just">
              <a:buNone/>
            </a:pPr>
            <a:r>
              <a:rPr lang="en-US" dirty="0"/>
              <a:t>The project leader also plays a role as the project’s </a:t>
            </a:r>
            <a:r>
              <a:rPr lang="en-US" b="1" dirty="0">
                <a:solidFill>
                  <a:srgbClr val="FF0000"/>
                </a:solidFill>
              </a:rPr>
              <a:t>monitor</a:t>
            </a:r>
            <a:r>
              <a:rPr lang="en-US" dirty="0"/>
              <a:t>. The project network is a principal source of information about stakeholder needs, concerns, resources, and intentions with regard to the project. </a:t>
            </a:r>
            <a:r>
              <a:rPr lang="en-US" b="1" dirty="0"/>
              <a:t>In the role of monitor, </a:t>
            </a:r>
            <a:r>
              <a:rPr lang="en-US" dirty="0"/>
              <a:t>the project leader needs to continually observe the network of stakeholders to get important project information, anticipate project problems, and take advantage of opportunities as they arise.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831756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dirty="0">
                <a:solidFill>
                  <a:srgbClr val="FF0000"/>
                </a:solidFill>
              </a:rPr>
              <a:t>C- Champion and Negotiator</a:t>
            </a:r>
          </a:p>
          <a:p>
            <a:pPr marL="0" indent="0" algn="just">
              <a:buNone/>
            </a:pPr>
            <a:r>
              <a:rPr lang="en-US" dirty="0"/>
              <a:t>Project leaders are often expected to be the </a:t>
            </a:r>
            <a:r>
              <a:rPr lang="en-US" b="1" dirty="0"/>
              <a:t>champions</a:t>
            </a:r>
            <a:r>
              <a:rPr lang="en-US" dirty="0"/>
              <a:t> of the projects they lead. Project leaders must be able to communicate the benefits and needs of their projects in terms that speak to stakeholder interests. Working with their ties in the larger project network, leaders also need to help members of their project team resolve difficulties they may encounter outside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787677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27414"/>
            <a:ext cx="10515600" cy="3770785"/>
          </a:xfrm>
        </p:spPr>
        <p:txBody>
          <a:bodyPr>
            <a:normAutofit/>
          </a:bodyPr>
          <a:lstStyle/>
          <a:p>
            <a:pPr marL="0" indent="0" algn="just">
              <a:buNone/>
            </a:pPr>
            <a:r>
              <a:rPr lang="en-US" dirty="0"/>
              <a:t>Because of their position, stakeholders turn to project leaders as the </a:t>
            </a:r>
            <a:r>
              <a:rPr lang="en-US" b="1" dirty="0"/>
              <a:t>chief negotiator </a:t>
            </a:r>
            <a:r>
              <a:rPr lang="en-US" dirty="0"/>
              <a:t>for the project. The negotiation role is particularly pronounced in the early stages of a project. When stakeholders first come together, all project parameters—</a:t>
            </a:r>
            <a:r>
              <a:rPr lang="en-US" b="1" dirty="0"/>
              <a:t>scope, costs, and schedule</a:t>
            </a:r>
            <a:r>
              <a:rPr lang="en-US" dirty="0"/>
              <a:t>—are open for negotiation.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3286604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08" y="2092445"/>
            <a:ext cx="10951917" cy="4151601"/>
          </a:xfrm>
        </p:spPr>
        <p:txBody>
          <a:bodyPr>
            <a:normAutofit/>
          </a:bodyPr>
          <a:lstStyle/>
          <a:p>
            <a:pPr marL="0" indent="0" algn="just">
              <a:buNone/>
            </a:pPr>
            <a:r>
              <a:rPr lang="en-US" dirty="0">
                <a:solidFill>
                  <a:srgbClr val="FF0000"/>
                </a:solidFill>
              </a:rPr>
              <a:t>D- Controller</a:t>
            </a:r>
          </a:p>
          <a:p>
            <a:pPr marL="0" indent="0" algn="just">
              <a:buNone/>
            </a:pPr>
            <a:r>
              <a:rPr lang="en-US" dirty="0"/>
              <a:t>Clients and higher management in the host organization expect project leaders to control their projects. Essentially, </a:t>
            </a:r>
            <a:r>
              <a:rPr lang="en-US" b="1" dirty="0"/>
              <a:t>the controller </a:t>
            </a:r>
            <a:r>
              <a:rPr lang="en-US" dirty="0"/>
              <a:t>role means that the project leader makes sure the project is proceeding as planned—producing deliverables according to specifications, in line with the budget, and on schedule. Day-to-day problems with project tasks are generally expected to be handled within the project itself.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8863509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b="1" dirty="0">
                <a:solidFill>
                  <a:srgbClr val="FF0000"/>
                </a:solidFill>
              </a:rPr>
              <a:t>3. Internal role requirements:</a:t>
            </a:r>
          </a:p>
          <a:p>
            <a:pPr marL="0" indent="0" algn="just">
              <a:buNone/>
            </a:pPr>
            <a:r>
              <a:rPr lang="en-US" dirty="0">
                <a:solidFill>
                  <a:srgbClr val="FF0000"/>
                </a:solidFill>
              </a:rPr>
              <a:t>A- Planner and Resource Allocator</a:t>
            </a:r>
          </a:p>
          <a:p>
            <a:pPr marL="0" indent="0" algn="just">
              <a:buNone/>
            </a:pPr>
            <a:r>
              <a:rPr lang="en-US" dirty="0"/>
              <a:t>As </a:t>
            </a:r>
            <a:r>
              <a:rPr lang="en-US" b="1" dirty="0"/>
              <a:t>planner</a:t>
            </a:r>
            <a:r>
              <a:rPr lang="en-US" dirty="0"/>
              <a:t>, the project leader is expected to take the lead on all project planning. Although others may help in developing project plans, the responsibility for planning lies with the project leader. Team members look to the project leader to make sure project plans are doable. Project planning, moreover, is an ongoing process in project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278798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99504"/>
            <a:ext cx="11168741" cy="4351338"/>
          </a:xfrm>
        </p:spPr>
        <p:txBody>
          <a:bodyPr/>
          <a:lstStyle/>
          <a:p>
            <a:pPr marL="0" indent="0" algn="just">
              <a:buNone/>
            </a:pPr>
            <a:r>
              <a:rPr lang="en-US" dirty="0"/>
              <a:t>Much the same can be said for what project leaders should do in their role as the </a:t>
            </a:r>
            <a:r>
              <a:rPr lang="en-US" b="1" dirty="0"/>
              <a:t>resource allocator </a:t>
            </a:r>
            <a:r>
              <a:rPr lang="en-US" dirty="0"/>
              <a:t>for the project. Initial project plans, of course, require project leaders to allocate resources among project activities. As the project moves forward, however, project leaders may need to shift resources from one activity to another, </a:t>
            </a:r>
            <a:r>
              <a:rPr lang="en-US" dirty="0">
                <a:solidFill>
                  <a:srgbClr val="FF0000"/>
                </a:solidFill>
              </a:rPr>
              <a:t>for example</a:t>
            </a:r>
            <a:r>
              <a:rPr lang="en-US" dirty="0"/>
              <a:t>, to keep the project on schedule. Experienced project members know that resource reallocations are often required and that they may have to do the same or more work with less.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786680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buNone/>
            </a:pPr>
            <a:r>
              <a:rPr lang="en-US" dirty="0">
                <a:solidFill>
                  <a:srgbClr val="FF0000"/>
                </a:solidFill>
              </a:rPr>
              <a:t>B- Coordinator</a:t>
            </a:r>
          </a:p>
          <a:p>
            <a:pPr marL="0" indent="0" algn="just">
              <a:buNone/>
            </a:pPr>
            <a:r>
              <a:rPr lang="en-US" dirty="0"/>
              <a:t>As the project’s </a:t>
            </a:r>
            <a:r>
              <a:rPr lang="en-US" b="1" dirty="0">
                <a:solidFill>
                  <a:srgbClr val="FF0000"/>
                </a:solidFill>
              </a:rPr>
              <a:t>coordinator, </a:t>
            </a:r>
            <a:r>
              <a:rPr lang="en-US" dirty="0"/>
              <a:t>leaders need to ensure that all pieces of the project and the project team are working together toward their common project objectives. Although coordination is also a need in general management, when operations reach a steady state, coordination can be achieved with standard operating procedures. Despite all the efforts made in project planning, steady states are rare in project environments. Coordination, therefore, requires much more real-time work.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3151860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solidFill>
                  <a:srgbClr val="FF0000"/>
                </a:solidFill>
              </a:rPr>
              <a:t>C- Problem Solver</a:t>
            </a:r>
          </a:p>
          <a:p>
            <a:pPr marL="0" indent="0" algn="just">
              <a:buNone/>
            </a:pPr>
            <a:r>
              <a:rPr lang="en-US" dirty="0"/>
              <a:t>Because projects are unique endeavors, project leaders are generally confronted with a constant stream of problems. Although project leaders should develop and empower their teams to solve problems as they arise, the project leader has ultimate authority and responsibility for problem solving in his role as </a:t>
            </a:r>
            <a:r>
              <a:rPr lang="en-US" b="1" dirty="0">
                <a:solidFill>
                  <a:srgbClr val="FF0000"/>
                </a:solidFill>
              </a:rPr>
              <a:t>problem solver.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660200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Few people like problems, and it is only natural to try to ignore or hide them. Project leaders, however, need to develop another mindset with the project team: Bring up problems before they get out of hand. With proper development and empowerment of the project team, team members will bring both problems and proposed solutions. Proposed solutions will need the consent of project leaders, however, because they are more aware of the ramifications of both the problem and the proposed solution on other components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4173972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solidFill>
                  <a:srgbClr val="FF0000"/>
                </a:solidFill>
              </a:rPr>
              <a:t>D- Team Leader</a:t>
            </a:r>
          </a:p>
          <a:p>
            <a:pPr marL="0" indent="0" algn="just">
              <a:buNone/>
            </a:pPr>
            <a:r>
              <a:rPr lang="en-US" dirty="0"/>
              <a:t>Teams expect their leaders to lead them. In their role as </a:t>
            </a:r>
            <a:r>
              <a:rPr lang="en-US" b="1" dirty="0"/>
              <a:t>team leaders</a:t>
            </a:r>
            <a:r>
              <a:rPr lang="en-US" dirty="0"/>
              <a:t>, project leaders are expected to take the lead in all the major task and operational decisions of the project from project initiation to closedown. Teams also often expect their leaders to take the lead in handling the social-psychological or “people” issues that arise in every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3828101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4933"/>
            <a:ext cx="10771736" cy="3960918"/>
          </a:xfrm>
        </p:spPr>
        <p:txBody>
          <a:bodyPr>
            <a:normAutofit/>
          </a:bodyPr>
          <a:lstStyle/>
          <a:p>
            <a:pPr marL="0" indent="0" algn="just">
              <a:buNone/>
            </a:pPr>
            <a:r>
              <a:rPr lang="en-US" b="1" dirty="0">
                <a:solidFill>
                  <a:srgbClr val="FF0000"/>
                </a:solidFill>
              </a:rPr>
              <a:t>4. Clarifying the leadership role:</a:t>
            </a:r>
          </a:p>
          <a:p>
            <a:pPr marL="0" indent="0" algn="just">
              <a:buNone/>
            </a:pPr>
            <a:r>
              <a:rPr lang="en-US" dirty="0"/>
              <a:t>It is easy to become overwhelmed with the project leader’s responsibilities. Most project leaders will attest, however, that the real problem is the conflicting and widely different expectations that team members and external stakeholders have of them. The project leader’s role will never be an easy one to play. Project leaders, however, can take the lead in helping to make their own role rather than just take the role expectations of others.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0411341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087184"/>
            <a:ext cx="10823987" cy="4196050"/>
          </a:xfrm>
        </p:spPr>
        <p:txBody>
          <a:bodyPr>
            <a:normAutofit/>
          </a:bodyPr>
          <a:lstStyle/>
          <a:p>
            <a:pPr marL="0" indent="0" algn="just">
              <a:buNone/>
            </a:pPr>
            <a:r>
              <a:rPr lang="en-US" dirty="0"/>
              <a:t>To do this, project leaders need to discuss their role expectations with critical stakeholders </a:t>
            </a:r>
            <a:r>
              <a:rPr lang="en-US" dirty="0">
                <a:solidFill>
                  <a:srgbClr val="FF0000"/>
                </a:solidFill>
              </a:rPr>
              <a:t>(e.g., clients, managers, and team members). </a:t>
            </a:r>
            <a:r>
              <a:rPr lang="en-US" dirty="0"/>
              <a:t>Project leaders, </a:t>
            </a:r>
            <a:r>
              <a:rPr lang="en-US" dirty="0">
                <a:solidFill>
                  <a:srgbClr val="FF0000"/>
                </a:solidFill>
              </a:rPr>
              <a:t>for example, </a:t>
            </a:r>
            <a:r>
              <a:rPr lang="en-US" dirty="0"/>
              <a:t>should set aside time during the launch of a project to discuss their expectations of the team and to solicit and discuss the team’s expectations as well. The same can be said of working with managers and clients—first probing their expectations, and then discussing what can be done to address their most important needs.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9021694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87184"/>
            <a:ext cx="10515600" cy="4351338"/>
          </a:xfrm>
        </p:spPr>
        <p:txBody>
          <a:bodyPr>
            <a:normAutofit/>
          </a:bodyPr>
          <a:lstStyle/>
          <a:p>
            <a:pPr marL="0" indent="0" algn="just">
              <a:buNone/>
            </a:pPr>
            <a:r>
              <a:rPr lang="en-US" b="1" dirty="0">
                <a:solidFill>
                  <a:srgbClr val="FF0000"/>
                </a:solidFill>
              </a:rPr>
              <a:t>5. Project leadership and the project’s life cycle:</a:t>
            </a:r>
          </a:p>
          <a:p>
            <a:pPr marL="0" indent="0" algn="just">
              <a:buNone/>
            </a:pPr>
            <a:r>
              <a:rPr lang="en-US" dirty="0"/>
              <a:t>Different leadership behaviors are typically needed to respond to the needs found in different stages of the project’s life cycle. We begin by examining the leadership needs typically required in the early stages of </a:t>
            </a:r>
            <a:r>
              <a:rPr lang="en-US" dirty="0">
                <a:solidFill>
                  <a:srgbClr val="FF0000"/>
                </a:solidFill>
              </a:rPr>
              <a:t>initiation and planning, </a:t>
            </a:r>
            <a:r>
              <a:rPr lang="en-US" dirty="0"/>
              <a:t>followed by those required in a </a:t>
            </a:r>
            <a:r>
              <a:rPr lang="en-US" dirty="0">
                <a:solidFill>
                  <a:srgbClr val="FF0000"/>
                </a:solidFill>
              </a:rPr>
              <a:t>project’s launch. </a:t>
            </a:r>
            <a:r>
              <a:rPr lang="en-US" dirty="0"/>
              <a:t>Next, we examine leadership needs in the </a:t>
            </a:r>
            <a:r>
              <a:rPr lang="en-US" dirty="0">
                <a:solidFill>
                  <a:srgbClr val="FF0000"/>
                </a:solidFill>
              </a:rPr>
              <a:t>execution phase </a:t>
            </a:r>
            <a:r>
              <a:rPr lang="en-US" dirty="0"/>
              <a:t>from two perspectives: needs of the internal team and those of external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417414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99504"/>
            <a:ext cx="10667233" cy="3770785"/>
          </a:xfrm>
        </p:spPr>
        <p:txBody>
          <a:bodyPr>
            <a:normAutofit/>
          </a:bodyPr>
          <a:lstStyle/>
          <a:p>
            <a:pPr marL="0" indent="0" algn="just">
              <a:buNone/>
            </a:pPr>
            <a:r>
              <a:rPr lang="en-US" b="1" dirty="0"/>
              <a:t>Finally, </a:t>
            </a:r>
            <a:r>
              <a:rPr lang="en-US" dirty="0"/>
              <a:t>we take a look at the project’s </a:t>
            </a:r>
            <a:r>
              <a:rPr lang="en-US" dirty="0">
                <a:solidFill>
                  <a:srgbClr val="FF0000"/>
                </a:solidFill>
              </a:rPr>
              <a:t>closing stage</a:t>
            </a:r>
            <a:r>
              <a:rPr lang="en-US" dirty="0"/>
              <a:t>, which needs to address concerns of the client, the host organization, and the project team. These stages become more apparent and distinct in longer projects. In shorter projects, they can blur into one another, but their leadership needs remain the same.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652489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120827"/>
          </a:xfrm>
        </p:spPr>
        <p:txBody>
          <a:bodyPr>
            <a:normAutofit/>
          </a:bodyPr>
          <a:lstStyle/>
          <a:p>
            <a:pPr marL="0" indent="0" algn="just">
              <a:buNone/>
            </a:pPr>
            <a:r>
              <a:rPr lang="en-US" dirty="0">
                <a:solidFill>
                  <a:srgbClr val="FF0000"/>
                </a:solidFill>
              </a:rPr>
              <a:t>1- the early stages: initiation and planning</a:t>
            </a:r>
          </a:p>
          <a:p>
            <a:pPr marL="0" indent="0" algn="just">
              <a:buNone/>
            </a:pPr>
            <a:r>
              <a:rPr lang="en-US" dirty="0"/>
              <a:t>The initial stages of project initiation and planning begin when work first starts on a client’s project. It ends when the leader finishes planning and organizing the project and is ready to launch it.</a:t>
            </a:r>
          </a:p>
          <a:p>
            <a:pPr marL="0" indent="0" algn="just">
              <a:buNone/>
            </a:pPr>
            <a:r>
              <a:rPr lang="en-US" dirty="0"/>
              <a:t>In those cases, it is still imperative for leaders to develop a deep understanding of the project, its components, and the rationale behind them.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496954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lstStyle/>
          <a:p>
            <a:pPr marL="0" indent="0" algn="just">
              <a:buNone/>
            </a:pPr>
            <a:r>
              <a:rPr lang="en-US" dirty="0">
                <a:solidFill>
                  <a:srgbClr val="FF0000"/>
                </a:solidFill>
              </a:rPr>
              <a:t>2- Project launch</a:t>
            </a:r>
          </a:p>
          <a:p>
            <a:pPr marL="0" indent="0" algn="just">
              <a:buNone/>
            </a:pPr>
            <a:r>
              <a:rPr lang="en-US" b="1" dirty="0"/>
              <a:t>Project launch </a:t>
            </a:r>
            <a:r>
              <a:rPr lang="en-US" dirty="0"/>
              <a:t>begins when the leader initiates the execution of project work with the project team. The short-term objectives are to orient the team and have it begin work on project deliverables in an organized manner. The longer term goal is for the project team to assume management of the project’s work as they move into the execution stage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00858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1999504"/>
            <a:ext cx="10823867" cy="4351338"/>
          </a:xfrm>
        </p:spPr>
        <p:txBody>
          <a:bodyPr>
            <a:normAutofit/>
          </a:bodyPr>
          <a:lstStyle/>
          <a:p>
            <a:pPr marL="0" indent="0" algn="just">
              <a:buNone/>
            </a:pPr>
            <a:r>
              <a:rPr lang="en-US" b="1" dirty="0">
                <a:solidFill>
                  <a:srgbClr val="FF0000"/>
                </a:solidFill>
              </a:rPr>
              <a:t>3- Project execution</a:t>
            </a:r>
          </a:p>
          <a:p>
            <a:pPr marL="0" indent="0" algn="just">
              <a:buNone/>
            </a:pPr>
            <a:r>
              <a:rPr lang="en-US" b="1" dirty="0"/>
              <a:t>Project execution </a:t>
            </a:r>
            <a:r>
              <a:rPr lang="en-US" dirty="0"/>
              <a:t>begins when project work has been fully delegated to </a:t>
            </a:r>
            <a:r>
              <a:rPr lang="en-US" dirty="0">
                <a:solidFill>
                  <a:srgbClr val="FF0000"/>
                </a:solidFill>
              </a:rPr>
              <a:t>the</a:t>
            </a:r>
            <a:r>
              <a:rPr lang="en-US" dirty="0"/>
              <a:t> </a:t>
            </a:r>
            <a:r>
              <a:rPr lang="en-US" dirty="0">
                <a:solidFill>
                  <a:srgbClr val="FF0000"/>
                </a:solidFill>
              </a:rPr>
              <a:t>project team, </a:t>
            </a:r>
            <a:r>
              <a:rPr lang="en-US" dirty="0"/>
              <a:t>and project members have settled into producing the project’s deliverables. It ends when the project enters its final, closing stage. The objective is to keep the project on track, and the project plan is the project leader’s principal tool with its list of deliverables, work breakdown structure, schedule, and budget. To keep the project on track, leaders must accomplish a number of tasks during the execution phase of a project. </a:t>
            </a:r>
            <a:r>
              <a:rPr lang="en-US" dirty="0">
                <a:solidFill>
                  <a:srgbClr val="FF0000"/>
                </a:solidFill>
              </a:rPr>
              <a:t>external stakeholders.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27809618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solidFill>
                  <a:srgbClr val="FF0000"/>
                </a:solidFill>
              </a:rPr>
              <a:t>A- The Project Team</a:t>
            </a:r>
          </a:p>
          <a:p>
            <a:pPr marL="0" indent="0" algn="just">
              <a:buNone/>
            </a:pPr>
            <a:r>
              <a:rPr lang="en-US" dirty="0"/>
              <a:t>There is an old management saying: “You need to inspect what you expect.” Leaders need to monitor project work to make sure it is progressing as needed. Different leaders monitor their projects and supervise their teams differently, but this may be more a matter of leadership style than leadership principles. Too close supervision can get in the way of good performance and staff development.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089722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1954451"/>
            <a:ext cx="10726783" cy="4351338"/>
          </a:xfrm>
        </p:spPr>
        <p:txBody>
          <a:bodyPr>
            <a:normAutofit/>
          </a:bodyPr>
          <a:lstStyle/>
          <a:p>
            <a:pPr marL="0" indent="0" algn="just">
              <a:buNone/>
            </a:pPr>
            <a:r>
              <a:rPr lang="en-US" dirty="0">
                <a:solidFill>
                  <a:srgbClr val="FF0000"/>
                </a:solidFill>
              </a:rPr>
              <a:t>Project monitoring - </a:t>
            </a:r>
            <a:r>
              <a:rPr lang="en-US" dirty="0"/>
              <a:t>involves comparing what has been accomplished to what should have been accomplished by a certain time, and the project plan is the leader’s principal tool. On many smaller, less complex projects, monitoring project deliverables is enough—comparing what has been produced to what should have been produced according to the schedule.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3693679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1955054"/>
            <a:ext cx="11194868" cy="3923232"/>
          </a:xfrm>
        </p:spPr>
        <p:txBody>
          <a:bodyPr/>
          <a:lstStyle/>
          <a:p>
            <a:pPr marL="0" indent="0" algn="just">
              <a:buNone/>
            </a:pPr>
            <a:r>
              <a:rPr lang="en-US" dirty="0">
                <a:solidFill>
                  <a:srgbClr val="FF0000"/>
                </a:solidFill>
              </a:rPr>
              <a:t>Project problems - </a:t>
            </a:r>
            <a:r>
              <a:rPr lang="en-US" dirty="0"/>
              <a:t>generally reside in the project’s organizational structure. One common problem is that the work breakdown structure failed to lay out the project’s true work scope—the work that needed to be done. Another common project problem is poor scheduling of project staff.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484870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dirty="0">
                <a:solidFill>
                  <a:srgbClr val="FF0000"/>
                </a:solidFill>
              </a:rPr>
              <a:t>Deliverable problems - </a:t>
            </a:r>
            <a:r>
              <a:rPr lang="en-US" dirty="0"/>
              <a:t>arise from the work on producing deliverables. Technical problems, for example, may take longer to solve than anticipated. Another example might be problems working with external stakeholders (e.g., auditees resisting audits or trainees not acquiring skills as quickly as anticipated).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1194365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6649"/>
            <a:ext cx="11168742" cy="4351338"/>
          </a:xfrm>
        </p:spPr>
        <p:txBody>
          <a:bodyPr/>
          <a:lstStyle/>
          <a:p>
            <a:pPr marL="0" indent="0" algn="just">
              <a:buNone/>
            </a:pPr>
            <a:r>
              <a:rPr lang="en-US" dirty="0">
                <a:solidFill>
                  <a:srgbClr val="FF0000"/>
                </a:solidFill>
              </a:rPr>
              <a:t>B- External Stakeholders</a:t>
            </a:r>
          </a:p>
          <a:p>
            <a:pPr marL="0" indent="0" algn="just">
              <a:buNone/>
            </a:pPr>
            <a:r>
              <a:rPr lang="en-US" dirty="0"/>
              <a:t>Project success greatly depends on how well project leaders deal with external stakeholders. Here, we focus on </a:t>
            </a:r>
            <a:r>
              <a:rPr lang="en-US" b="1" dirty="0"/>
              <a:t>four stakeholders </a:t>
            </a:r>
            <a:r>
              <a:rPr lang="en-US" dirty="0"/>
              <a:t>who are particularly important to the execution stage of the project: </a:t>
            </a:r>
            <a:r>
              <a:rPr lang="en-US" dirty="0">
                <a:solidFill>
                  <a:srgbClr val="FF0000"/>
                </a:solidFill>
              </a:rPr>
              <a:t>clients, higher management, resource suppliers, and regulators.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TextBox 7"/>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3959978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lgn="just">
              <a:buNone/>
            </a:pPr>
            <a:r>
              <a:rPr lang="en-US" b="1" dirty="0">
                <a:solidFill>
                  <a:srgbClr val="FF0000"/>
                </a:solidFill>
              </a:rPr>
              <a:t>- Clients </a:t>
            </a:r>
            <a:r>
              <a:rPr lang="en-US" b="1" dirty="0"/>
              <a:t>generally want to see the project proceed as planned. </a:t>
            </a:r>
            <a:r>
              <a:rPr lang="en-US" dirty="0"/>
              <a:t>The extent to which they require communications varies. Some clients require quite frequent updating; others simply wait for the project’s deliverables. Most clients, however, want at least some progress reports at critical junctures or milestones of the project.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TextBox 7"/>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222071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b="1" dirty="0"/>
              <a:t>- Managers in the host organization also want to see the project proceed as planned. </a:t>
            </a:r>
            <a:r>
              <a:rPr lang="en-US" dirty="0"/>
              <a:t>At times, </a:t>
            </a:r>
            <a:r>
              <a:rPr lang="en-US" dirty="0">
                <a:solidFill>
                  <a:srgbClr val="FF0000"/>
                </a:solidFill>
              </a:rPr>
              <a:t>higher management </a:t>
            </a:r>
            <a:r>
              <a:rPr lang="en-US" dirty="0"/>
              <a:t>may wish to move resources from a leader’s project to use in other projects. Project leaders need to explain how this will affect the project so that management can get a clear idea of the ramifications of its actions.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3710337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normAutofit/>
          </a:bodyPr>
          <a:lstStyle/>
          <a:p>
            <a:pPr marL="0" indent="0" algn="just">
              <a:buNone/>
            </a:pPr>
            <a:r>
              <a:rPr lang="en-US" b="1" dirty="0"/>
              <a:t>- Projects often depend on getting </a:t>
            </a:r>
            <a:r>
              <a:rPr lang="en-US" b="1" dirty="0">
                <a:solidFill>
                  <a:srgbClr val="FF0000"/>
                </a:solidFill>
              </a:rPr>
              <a:t>resources</a:t>
            </a:r>
            <a:r>
              <a:rPr lang="en-US" b="1" dirty="0"/>
              <a:t> from external suppliers and passing certain requirements by external regulators</a:t>
            </a:r>
            <a:r>
              <a:rPr lang="en-US" dirty="0"/>
              <a:t>. Project leaders need to check with suppliers about the resources required before they are actually needed. The amount of lead time needed depends on how well each supplier has delivered in the past. New suppliers of critical resources should be carefully tracked.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4218690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b="1" dirty="0">
                <a:solidFill>
                  <a:srgbClr val="FF0000"/>
                </a:solidFill>
              </a:rPr>
              <a:t>- Required regulatory </a:t>
            </a:r>
            <a:r>
              <a:rPr lang="en-US" b="1" dirty="0"/>
              <a:t>reviews also need close attention and careful preparation because certification is often critical to project progress</a:t>
            </a:r>
            <a:r>
              <a:rPr lang="en-US" dirty="0"/>
              <a:t>. Remember, both suppliers and regulators are pulled in many different directions by demands of their own, and any particular project can drop from their attention. Project leaders should make sure that these external stakeholders are aware of the project schedule and its importance for project completion.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2916" y="2028781"/>
            <a:ext cx="11260182" cy="4351338"/>
          </a:xfrm>
        </p:spPr>
        <p:txBody>
          <a:bodyPr/>
          <a:lstStyle/>
          <a:p>
            <a:pPr marL="0" indent="0" algn="just">
              <a:buNone/>
            </a:pPr>
            <a:r>
              <a:rPr lang="en-US" b="1" dirty="0">
                <a:solidFill>
                  <a:srgbClr val="FF0000"/>
                </a:solidFill>
              </a:rPr>
              <a:t>4- Project closing</a:t>
            </a:r>
          </a:p>
          <a:p>
            <a:pPr marL="0" indent="0" algn="just">
              <a:buNone/>
            </a:pPr>
            <a:r>
              <a:rPr lang="en-US" dirty="0"/>
              <a:t>The project closing phase begins when the project begins with final project delivery and ends with a project review by the project leader working with a few critical stakeholders. The objectives are to close the project to the satisfaction of all critical stakeholders and to learn the important lessons the project has taught the project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3028301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2" name="Content Placeholder 1"/>
          <p:cNvSpPr>
            <a:spLocks noGrp="1"/>
          </p:cNvSpPr>
          <p:nvPr>
            <p:ph idx="1"/>
          </p:nvPr>
        </p:nvSpPr>
        <p:spPr>
          <a:xfrm>
            <a:off x="658264" y="1946649"/>
            <a:ext cx="10515600" cy="4351338"/>
          </a:xfrm>
        </p:spPr>
        <p:txBody>
          <a:bodyPr/>
          <a:lstStyle/>
          <a:p>
            <a:pPr marL="0" indent="0" algn="just">
              <a:buNone/>
            </a:pPr>
            <a:r>
              <a:rPr lang="en-US" b="1" dirty="0">
                <a:solidFill>
                  <a:srgbClr val="FF0000"/>
                </a:solidFill>
              </a:rPr>
              <a:t>6. Project leadership and individual project members:</a:t>
            </a:r>
          </a:p>
          <a:p>
            <a:pPr marL="0" indent="0" algn="just">
              <a:buNone/>
            </a:pPr>
            <a:r>
              <a:rPr lang="en-US" dirty="0"/>
              <a:t>One common characteristic of project work is that personnel often come and go throughout the project as needed. Some staff, of course, may come with the project’s launch and leave only at the project’s close. Others, however, are often needed for shorter periods during one project phase or another.</a:t>
            </a:r>
          </a:p>
        </p:txBody>
      </p:sp>
      <p:sp>
        <p:nvSpPr>
          <p:cNvPr id="10" name="TextBox 9"/>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11" name="Rectangle 10"/>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36359733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t>The first stage </a:t>
            </a:r>
            <a:r>
              <a:rPr lang="en-US" dirty="0"/>
              <a:t>of development is when members first join a project team. Hersey et al.20 suggest that whenever someone new joins a project team, he or she needs to be led with a more directive style of leadership. </a:t>
            </a:r>
            <a:r>
              <a:rPr lang="en-US" b="1" dirty="0">
                <a:solidFill>
                  <a:srgbClr val="FF0000"/>
                </a:solidFill>
              </a:rPr>
              <a:t>Directive leadership </a:t>
            </a:r>
            <a:r>
              <a:rPr lang="en-US" b="1" dirty="0"/>
              <a:t>is characterized </a:t>
            </a:r>
            <a:r>
              <a:rPr lang="en-US" dirty="0"/>
              <a:t>more by one-way communication from the leader to the team member.</a:t>
            </a:r>
          </a:p>
          <a:p>
            <a:pPr marL="0" indent="0" algn="just">
              <a:buNone/>
            </a:pPr>
            <a:r>
              <a:rPr lang="en-US" dirty="0"/>
              <a:t>As people settle into their project jobs and become more productive, leaders are advised to discuss with them the rationale behind their jobs and the larger project picture within which their jobs fit—a kind of </a:t>
            </a:r>
            <a:r>
              <a:rPr lang="en-US" b="1" dirty="0">
                <a:solidFill>
                  <a:srgbClr val="FF0000"/>
                </a:solidFill>
              </a:rPr>
              <a:t>“selling leadership” </a:t>
            </a:r>
            <a:r>
              <a:rPr lang="en-US" dirty="0"/>
              <a:t>behavior.</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7" name="Picture 6"/>
          <p:cNvPicPr>
            <a:picLocks noChangeAspect="1"/>
          </p:cNvPicPr>
          <p:nvPr/>
        </p:nvPicPr>
        <p:blipFill>
          <a:blip r:embed="rId3"/>
          <a:stretch>
            <a:fillRect/>
          </a:stretch>
        </p:blipFill>
        <p:spPr>
          <a:xfrm>
            <a:off x="2170446" y="6526808"/>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5547937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842171" cy="4351338"/>
          </a:xfrm>
        </p:spPr>
        <p:txBody>
          <a:bodyPr/>
          <a:lstStyle/>
          <a:p>
            <a:pPr marL="0" indent="0" algn="just">
              <a:buNone/>
            </a:pPr>
            <a:r>
              <a:rPr lang="en-US" b="1" dirty="0"/>
              <a:t>The next shift in leadership </a:t>
            </a:r>
            <a:r>
              <a:rPr lang="en-US" dirty="0"/>
              <a:t>is to allow workers who are more willing and able to accept job responsibilities to participate more in the project’s decision making—</a:t>
            </a:r>
            <a:r>
              <a:rPr lang="en-US" b="1" dirty="0">
                <a:solidFill>
                  <a:srgbClr val="FF0000"/>
                </a:solidFill>
              </a:rPr>
              <a:t>participative</a:t>
            </a:r>
            <a:r>
              <a:rPr lang="en-US" dirty="0"/>
              <a:t> </a:t>
            </a:r>
            <a:r>
              <a:rPr lang="en-US" b="1" dirty="0">
                <a:solidFill>
                  <a:srgbClr val="FF0000"/>
                </a:solidFill>
              </a:rPr>
              <a:t>leadership.</a:t>
            </a:r>
          </a:p>
          <a:p>
            <a:pPr marL="0" indent="0" algn="just">
              <a:buNone/>
            </a:pPr>
            <a:r>
              <a:rPr lang="en-US" b="1" dirty="0"/>
              <a:t>Finally, </a:t>
            </a:r>
            <a:r>
              <a:rPr lang="en-US" dirty="0"/>
              <a:t>the leader is advised to delegate project work entirely to those who demonstrate the ability and willingness to take it on - </a:t>
            </a:r>
            <a:r>
              <a:rPr lang="en-US" b="1" dirty="0">
                <a:solidFill>
                  <a:srgbClr val="FF0000"/>
                </a:solidFill>
              </a:rPr>
              <a:t>delegative leadership.</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pic>
        <p:nvPicPr>
          <p:cNvPr id="7" name="Picture 6"/>
          <p:cNvPicPr>
            <a:picLocks noChangeAspect="1"/>
          </p:cNvPicPr>
          <p:nvPr/>
        </p:nvPicPr>
        <p:blipFill>
          <a:blip r:embed="rId3"/>
          <a:stretch>
            <a:fillRect/>
          </a:stretch>
        </p:blipFill>
        <p:spPr>
          <a:xfrm>
            <a:off x="2170446" y="6526808"/>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8763649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a:bodyPr>
          <a:lstStyle/>
          <a:p>
            <a:pPr marL="0" indent="0">
              <a:buNone/>
            </a:pPr>
            <a:r>
              <a:rPr lang="en-US" b="1" dirty="0"/>
              <a:t>References: </a:t>
            </a:r>
          </a:p>
          <a:p>
            <a:pPr marL="0" indent="0">
              <a:buNone/>
            </a:pPr>
            <a:r>
              <a:rPr lang="en-US" dirty="0"/>
              <a:t>Leading project teams.</a:t>
            </a:r>
            <a:endParaRPr lang="en-US" b="1" i="1" dirty="0"/>
          </a:p>
          <a:p>
            <a:pPr marL="0" indent="0">
              <a:buNone/>
            </a:pPr>
            <a:r>
              <a:rPr lang="en-US" dirty="0"/>
              <a:t>The Basics of Project Management and Team Leadership.</a:t>
            </a:r>
          </a:p>
          <a:p>
            <a:pPr marL="0" indent="0">
              <a:buNone/>
            </a:pPr>
            <a:r>
              <a:rPr lang="en-US" dirty="0"/>
              <a:t>By: Anthony T. Cobb</a:t>
            </a:r>
          </a:p>
          <a:p>
            <a:pPr marL="0" indent="0">
              <a:buNone/>
            </a:pPr>
            <a:r>
              <a:rPr lang="en-US" i="1" dirty="0"/>
              <a:t>Virginia Tech</a:t>
            </a:r>
            <a:endParaRPr lang="en-US" b="1" i="1" dirty="0"/>
          </a:p>
          <a:p>
            <a:pPr marL="0" indent="0">
              <a:buNone/>
            </a:pPr>
            <a:endParaRPr lang="ar-EG" b="1" i="1" dirty="0"/>
          </a:p>
          <a:p>
            <a:pPr marL="0" indent="0">
              <a:buNone/>
            </a:pPr>
            <a:r>
              <a:rPr lang="en-US" b="1" dirty="0"/>
              <a:t>Chapter 8</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Picture 9"/>
          <p:cNvPicPr>
            <a:picLocks noChangeAspect="1"/>
          </p:cNvPicPr>
          <p:nvPr/>
        </p:nvPicPr>
        <p:blipFill>
          <a:blip r:embed="rId5"/>
          <a:stretch>
            <a:fillRect/>
          </a:stretch>
        </p:blipFill>
        <p:spPr>
          <a:xfrm>
            <a:off x="6727371" y="1531014"/>
            <a:ext cx="5109631" cy="4995794"/>
          </a:xfrm>
          <a:prstGeom prst="rect">
            <a:avLst/>
          </a:prstGeom>
        </p:spPr>
      </p:pic>
      <p:sp>
        <p:nvSpPr>
          <p:cNvPr id="11" name="TextBox 10"/>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8</a:t>
            </a:r>
          </a:p>
        </p:txBody>
      </p:sp>
      <p:sp>
        <p:nvSpPr>
          <p:cNvPr id="2" name="Rectangle 1">
            <a:extLst>
              <a:ext uri="{FF2B5EF4-FFF2-40B4-BE49-F238E27FC236}">
                <a16:creationId xmlns:a16="http://schemas.microsoft.com/office/drawing/2014/main" id="{4777C872-8F1E-F34A-2A89-9E0D5F9CB40C}"/>
              </a:ext>
            </a:extLst>
          </p:cNvPr>
          <p:cNvSpPr/>
          <p:nvPr/>
        </p:nvSpPr>
        <p:spPr>
          <a:xfrm>
            <a:off x="3618411" y="726051"/>
            <a:ext cx="6467442" cy="707886"/>
          </a:xfrm>
          <a:prstGeom prst="rect">
            <a:avLst/>
          </a:prstGeom>
        </p:spPr>
        <p:txBody>
          <a:bodyPr wrap="square">
            <a:spAutoFit/>
          </a:bodyPr>
          <a:lstStyle/>
          <a:p>
            <a:r>
              <a:rPr lang="en-US" sz="4000" dirty="0">
                <a:solidFill>
                  <a:srgbClr val="FFFF00"/>
                </a:solidFill>
              </a:rPr>
              <a:t>Leading Project Teams</a:t>
            </a: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2860</TotalTime>
  <Words>3067</Words>
  <Application>Microsoft Office PowerPoint</Application>
  <PresentationFormat>Widescreen</PresentationFormat>
  <Paragraphs>169</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Adam Yaqoub Abker Hamad</cp:lastModifiedBy>
  <cp:revision>142</cp:revision>
  <dcterms:created xsi:type="dcterms:W3CDTF">2021-08-03T13:03:26Z</dcterms:created>
  <dcterms:modified xsi:type="dcterms:W3CDTF">2023-03-15T11:10:35Z</dcterms:modified>
</cp:coreProperties>
</file>