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82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3" r:id="rId16"/>
    <p:sldId id="277" r:id="rId17"/>
    <p:sldId id="278" r:id="rId18"/>
    <p:sldId id="280" r:id="rId19"/>
    <p:sldId id="284" r:id="rId20"/>
    <p:sldId id="28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71"/>
    <p:restoredTop sz="95781" autoAdjust="0"/>
  </p:normalViewPr>
  <p:slideViewPr>
    <p:cSldViewPr snapToGrid="0" snapToObjects="1">
      <p:cViewPr varScale="1">
        <p:scale>
          <a:sx n="97" d="100"/>
          <a:sy n="97" d="100"/>
        </p:scale>
        <p:origin x="480" y="488"/>
      </p:cViewPr>
      <p:guideLst>
        <p:guide orient="horz" pos="2160"/>
        <p:guide pos="2880"/>
      </p:guideLst>
    </p:cSldViewPr>
  </p:slideViewPr>
  <p:outlineViewPr>
    <p:cViewPr>
      <p:scale>
        <a:sx n="75" d="100"/>
        <a:sy n="75" d="100"/>
      </p:scale>
      <p:origin x="0" y="-512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184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50000"/>
              </a:lnSpc>
            </a:pPr>
            <a:endParaRPr lang="ar-SA" sz="18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endParaRPr lang="en-US" sz="16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endParaRPr lang="ar-S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0353E-0027-E5AC-E947-EAFEEBDA2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C746AA-A727-427B-192D-E373937E539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6F2C1C-2768-279C-F858-FE06BB08AC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003A6F-3332-CB90-D8FB-18F8994176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29323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S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ar-S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ar-SA" sz="14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SA" sz="2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endParaRPr lang="en-SA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1" algn="r" rtl="1"/>
            <a:endParaRPr lang="en-SA" sz="2400" kern="1200" dirty="0">
              <a:solidFill>
                <a:schemeClr val="tx1"/>
              </a:solidFill>
              <a:effectLst/>
              <a:latin typeface="+mn-lt"/>
              <a:ea typeface="+mn-ea"/>
              <a:cs typeface="+mj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</a:pPr>
            <a:endParaRPr lang="en-SA" sz="16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SA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en-SA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136FE-64C0-1F38-0B31-1F81640285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6C470D-9AE8-CCD8-C549-8AC4C2B5F2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3ED108-FC6A-658C-3D66-1A13889C3E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r" rtl="1"/>
            <a:endParaRPr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25DDC8-C5E1-69F9-F8DD-37D0DFF8CA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00268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19E61-B9EC-20B1-4C0B-972970E14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B1553A-37BA-9225-3DA6-C1BBA5A80D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6A4A10-4A19-A1E3-47B5-22610B4A9B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F4FB7D-AFB4-188C-75C9-3D768E94CE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222606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in/sultan-almutairi-77501419a/overlay/about-this-profile/?lipi=urn%3Ali%3Apage%3Ad_flagship3_profile_view_base%3B8XdOYF3QQBKkhVsbgMQLfw%3D%3D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nkedin.com/in/sultan-alqahtani-4ba4b7152/" TargetMode="External"/><Relationship Id="rId5" Type="http://schemas.openxmlformats.org/officeDocument/2006/relationships/image" Target="../media/image5.jpeg"/><Relationship Id="rId4" Type="http://schemas.openxmlformats.org/officeDocument/2006/relationships/hyperlink" Target="https://www.linkedin.com/in/sultan-almutairi-77501419a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15621" y="468176"/>
            <a:ext cx="69005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FFFF"/>
                </a:solidFill>
              </a:rPr>
              <a:t>Fraud Detection in Financial Industries Using Machine Learning as a Tool</a:t>
            </a:r>
            <a:endParaRPr sz="40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3061" y="3265140"/>
            <a:ext cx="10725572" cy="3091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sz="3200" b="1" u="sng" dirty="0">
                <a:solidFill>
                  <a:srgbClr val="DCE6F5"/>
                </a:solidFill>
                <a:latin typeface="Calibri"/>
              </a:rPr>
              <a:t>Authors</a:t>
            </a:r>
            <a:r>
              <a:rPr sz="3200" dirty="0">
                <a:solidFill>
                  <a:srgbClr val="DCE6F5"/>
                </a:solidFill>
                <a:latin typeface="Calibri"/>
              </a:rPr>
              <a:t>: </a:t>
            </a:r>
            <a:endParaRPr lang="en-US" sz="3200" dirty="0">
              <a:solidFill>
                <a:srgbClr val="DCE6F5"/>
              </a:solidFill>
              <a:latin typeface="Calibri"/>
            </a:endParaRPr>
          </a:p>
          <a:p>
            <a:pPr marL="453392" lvl="1" indent="-226696" defTabSz="914400">
              <a:lnSpc>
                <a:spcPct val="150000"/>
              </a:lnSpc>
              <a:buFont typeface="Arial"/>
              <a:buChar char="•"/>
            </a:pPr>
            <a:r>
              <a:rPr lang="en-US" sz="2100" dirty="0">
                <a:solidFill>
                  <a:srgbClr val="FFFFFF"/>
                </a:solidFill>
                <a:latin typeface="Montserrat"/>
              </a:rPr>
              <a:t>ELSEDEEG MOHAMED ELBASHER</a:t>
            </a:r>
          </a:p>
          <a:p>
            <a:pPr marL="453392" lvl="1" indent="-226696" defTabSz="914400">
              <a:lnSpc>
                <a:spcPts val="2940"/>
              </a:lnSpc>
              <a:buFont typeface="Arial"/>
              <a:buChar char="•"/>
            </a:pPr>
            <a:r>
              <a:rPr sz="2100" dirty="0">
                <a:solidFill>
                  <a:srgbClr val="FFFFFF"/>
                </a:solidFill>
                <a:latin typeface="Montserrat"/>
              </a:rPr>
              <a:t>M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OHAMED ABDELSATAR</a:t>
            </a:r>
          </a:p>
          <a:p>
            <a:pPr algn="l"/>
            <a:endParaRPr lang="en-US" sz="1100" b="1" u="sng" dirty="0">
              <a:solidFill>
                <a:srgbClr val="FFFFFF"/>
              </a:solidFill>
              <a:latin typeface="Montserrat"/>
            </a:endParaRPr>
          </a:p>
          <a:p>
            <a:pPr algn="l">
              <a:lnSpc>
                <a:spcPct val="150000"/>
              </a:lnSpc>
            </a:pPr>
            <a:r>
              <a:rPr sz="3200" b="1" u="sng" dirty="0">
                <a:solidFill>
                  <a:srgbClr val="DCE6F5"/>
                </a:solidFill>
                <a:latin typeface="Calibri"/>
              </a:rPr>
              <a:t>Supervisor</a:t>
            </a:r>
            <a:r>
              <a:rPr sz="3200" dirty="0">
                <a:solidFill>
                  <a:srgbClr val="DCE6F5"/>
                </a:solidFill>
                <a:latin typeface="Calibri"/>
              </a:rPr>
              <a:t>: </a:t>
            </a:r>
            <a:endParaRPr lang="en-US" sz="3200" dirty="0">
              <a:solidFill>
                <a:srgbClr val="DCE6F5"/>
              </a:solidFill>
              <a:latin typeface="Calibri"/>
            </a:endParaRPr>
          </a:p>
          <a:p>
            <a:pPr>
              <a:lnSpc>
                <a:spcPct val="150000"/>
              </a:lnSpc>
            </a:pPr>
            <a:r>
              <a:rPr sz="2100" dirty="0">
                <a:solidFill>
                  <a:srgbClr val="FFFFFF"/>
                </a:solidFill>
                <a:latin typeface="Montserrat"/>
              </a:rPr>
              <a:t>Dr. Khaled Eskaf  |  </a:t>
            </a:r>
            <a:r>
              <a:rPr lang="en-US" sz="2100" b="1" dirty="0">
                <a:solidFill>
                  <a:srgbClr val="FFFFFF"/>
                </a:solidFill>
                <a:latin typeface="Montserrat"/>
              </a:rPr>
              <a:t>Midocean</a:t>
            </a:r>
            <a:r>
              <a:rPr sz="2100" dirty="0">
                <a:solidFill>
                  <a:srgbClr val="FFFFFF"/>
                </a:solidFill>
                <a:latin typeface="Montserrat"/>
              </a:rPr>
              <a:t> / </a:t>
            </a:r>
            <a:r>
              <a:rPr lang="en-US" sz="2100" dirty="0">
                <a:solidFill>
                  <a:srgbClr val="FFFFFF"/>
                </a:solidFill>
                <a:latin typeface="Montserrat"/>
              </a:rPr>
              <a:t>Master of Science in Artificial Intelligence</a:t>
            </a:r>
            <a:endParaRPr sz="2100" dirty="0">
              <a:solidFill>
                <a:srgbClr val="FFFFFF"/>
              </a:solidFill>
              <a:latin typeface="Montserra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8A4617-5384-7D39-19C1-78109AFC5B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8987" y="177863"/>
            <a:ext cx="3877392" cy="1743607"/>
          </a:xfrm>
          <a:prstGeom prst="rect">
            <a:avLst/>
          </a:prstGeom>
        </p:spPr>
      </p:pic>
      <p:sp>
        <p:nvSpPr>
          <p:cNvPr id="7" name="Freeform 11">
            <a:extLst>
              <a:ext uri="{FF2B5EF4-FFF2-40B4-BE49-F238E27FC236}">
                <a16:creationId xmlns:a16="http://schemas.microsoft.com/office/drawing/2014/main" id="{9C644F7D-D3FE-9C2C-A6E5-BD4B20D2F7FE}"/>
              </a:ext>
            </a:extLst>
          </p:cNvPr>
          <p:cNvSpPr/>
          <p:nvPr/>
        </p:nvSpPr>
        <p:spPr>
          <a:xfrm rot="10800000">
            <a:off x="237438" y="342787"/>
            <a:ext cx="7078736" cy="2493367"/>
          </a:xfrm>
          <a:custGeom>
            <a:avLst/>
            <a:gdLst/>
            <a:ahLst/>
            <a:cxnLst/>
            <a:rect l="l" t="t" r="r" b="b"/>
            <a:pathLst>
              <a:path w="4320617" h="1658142">
                <a:moveTo>
                  <a:pt x="0" y="0"/>
                </a:moveTo>
                <a:lnTo>
                  <a:pt x="4320617" y="0"/>
                </a:lnTo>
                <a:lnTo>
                  <a:pt x="4320617" y="1658142"/>
                </a:lnTo>
                <a:lnTo>
                  <a:pt x="0" y="1658142"/>
                </a:lnTo>
                <a:close/>
              </a:path>
            </a:pathLst>
          </a:custGeom>
          <a:gradFill rotWithShape="1">
            <a:gsLst>
              <a:gs pos="0">
                <a:srgbClr val="5347D9">
                  <a:alpha val="0"/>
                </a:srgbClr>
              </a:gs>
              <a:gs pos="100000">
                <a:srgbClr val="5347D9">
                  <a:alpha val="74500"/>
                </a:srgbClr>
              </a:gs>
            </a:gsLst>
            <a:lin ang="2700000"/>
          </a:gradFill>
          <a:ln w="47625" cap="sq">
            <a:gradFill>
              <a:gsLst>
                <a:gs pos="0">
                  <a:srgbClr val="5347D9">
                    <a:alpha val="0"/>
                  </a:srgbClr>
                </a:gs>
                <a:gs pos="100000">
                  <a:srgbClr val="6153FF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prstDash val="solid"/>
            <a:miter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 dirty="0">
                <a:solidFill>
                  <a:srgbClr val="FFFFFF"/>
                </a:solidFill>
                <a:latin typeface="Calibri"/>
              </a:rPr>
              <a:t>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6341" y="492289"/>
            <a:ext cx="6862689" cy="573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Motivation &amp; Problem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Dataset &amp; Preprocessing Pipeline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Models &amp; Training Strategy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Metrics &amp; Results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100% Accuracy: Reliability Caveat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Explainability: SHAP &amp; LIME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Governance &amp; Deployment Concept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800" b="0" i="0" dirty="0">
                <a:solidFill>
                  <a:srgbClr val="1E1E1E"/>
                </a:solidFill>
                <a:latin typeface="Calibri"/>
              </a:rPr>
              <a:t>Limitations, Future Work, Conclusion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69759" y="6255337"/>
            <a:ext cx="8900669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43331" y="6352908"/>
            <a:ext cx="860331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400" b="1" i="1" dirty="0">
                <a:solidFill>
                  <a:srgbClr val="0B1F3B"/>
                </a:solidFill>
                <a:latin typeface="Calibri"/>
              </a:rPr>
              <a:t>Key Message: We follow the same flow as the pipeline: data → models → explainability → deployment readiness.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6AAB71-E164-393F-E457-F3FC8B9C5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6859507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 dirty="0">
                <a:solidFill>
                  <a:srgbClr val="FFFFFF"/>
                </a:solidFill>
                <a:latin typeface="Calibri"/>
              </a:rPr>
              <a:t>Motivation: Why Fraud Detection Matters Now</a:t>
            </a:r>
            <a:r>
              <a:rPr lang="en-US" sz="2600" b="1" i="0" dirty="0">
                <a:solidFill>
                  <a:srgbClr val="FFFFFF"/>
                </a:solidFill>
                <a:latin typeface="Calibri"/>
              </a:rPr>
              <a:t>?</a:t>
            </a:r>
            <a:endParaRPr sz="26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522" y="879671"/>
            <a:ext cx="4627878" cy="4430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000" b="0" i="0" dirty="0">
                <a:latin typeface="Calibri"/>
              </a:rPr>
              <a:t>Digital lending scale increases fraud attempts and complexity.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000" b="0" i="0" dirty="0">
                <a:latin typeface="Calibri"/>
              </a:rPr>
              <a:t>Rule-based/manual checks struggle with evolving, non-linear fraud patterns.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000" b="0" i="0" dirty="0">
                <a:latin typeface="Calibri"/>
              </a:rPr>
              <a:t>Fraud impacts losses, customer trust, and operational workload.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000" b="0" i="0" dirty="0">
                <a:latin typeface="Calibri"/>
              </a:rPr>
              <a:t>Financial AI must be accurate, explainable, and governance-ready.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>
                <a:solidFill>
                  <a:srgbClr val="0B1F3B"/>
                </a:solidFill>
                <a:latin typeface="Calibri"/>
              </a:rPr>
              <a:t>Key Message: In financial services, decisions must be defensible and auditable—not just accurate.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14DF174-D619-F57B-E449-450EC821B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DC34149-12F0-5F71-A390-2D8EE5F004C3}"/>
              </a:ext>
            </a:extLst>
          </p:cNvPr>
          <p:cNvCxnSpPr/>
          <p:nvPr/>
        </p:nvCxnSpPr>
        <p:spPr>
          <a:xfrm>
            <a:off x="6375400" y="879671"/>
            <a:ext cx="0" cy="48514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EF8AE77-F52D-F22F-BAB4-077FB7DC3B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2434" y="837100"/>
            <a:ext cx="4627878" cy="4725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26" name="Picture 2" descr="Midocean Journal | Login‏ | ‏Dr.alaa Dmrah‏ | ‏١٤‏ من التعليقات">
            <a:extLst>
              <a:ext uri="{FF2B5EF4-FFF2-40B4-BE49-F238E27FC236}">
                <a16:creationId xmlns:a16="http://schemas.microsoft.com/office/drawing/2014/main" id="{6610B1F1-E26C-B260-3544-4D6A4BBCD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433" y="1089590"/>
            <a:ext cx="1747703" cy="72966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Problem Statement (What We Solve)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8329" y="650379"/>
            <a:ext cx="11091671" cy="2481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Objective: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Detect fraudulent loan applications in a digital financing workflow.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Challenge: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Balance fraud blocking with customer experience and operational cost.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Requirement: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Provide traceable explanations for audit/compliance and review.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Output: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Fraud Score + Decision + Explanation + Logs.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>
                <a:solidFill>
                  <a:srgbClr val="0B1F3B"/>
                </a:solidFill>
                <a:latin typeface="Calibri"/>
              </a:rPr>
              <a:t>Key Message: We treat fraud detection as a decision system, not a standalone classifier.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15D3305-DE78-12C3-FDAB-F5F918DCC2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643682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Research Objectives &amp; Key Contributions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908" y="640080"/>
            <a:ext cx="7961077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Build an end-to-end, reproducible ML pipeline for loan-application fraud detection (data → preprocessing → training → evaluation).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Benchmark Logistic Regression, Random Forest, and XGBoost under a unified pipeline to ensure fair comparison.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Evaluate with multi-metric evidence (F1, ROC-AUC, PR-AUC) to reflect operational fraud trade-offs beyond accuracy.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Integrate explainability (SHAP/LIME) to enable traceability, audit readiness, and governance reporting.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Frame deployment considerations: threshold policy, logging, monitoring, and generalization/perfect-score risks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5962995"/>
            <a:ext cx="11091672" cy="830997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48640" y="6095159"/>
            <a:ext cx="110916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A reproducible, comparable, and audit-ready pipeline that links model performance to governance and real fraud operations</a:t>
            </a:r>
          </a:p>
          <a:p>
            <a:pPr algn="l"/>
            <a:r>
              <a:rPr sz="1600" b="0" i="1" dirty="0">
                <a:solidFill>
                  <a:srgbClr val="0B1F3B"/>
                </a:solidFill>
                <a:latin typeface="Calibri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D4A13E-3C33-64D0-8288-88563291BC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CC4A9-50ED-3929-FECA-969F3A8BC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37419E-A3B6-2274-A9C3-ECD617EBF516}"/>
              </a:ext>
            </a:extLst>
          </p:cNvPr>
          <p:cNvSpPr/>
          <p:nvPr/>
        </p:nvSpPr>
        <p:spPr>
          <a:xfrm>
            <a:off x="0" y="-1"/>
            <a:ext cx="12191695" cy="704087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82BCF4-D5CB-55EC-B885-F68830A851EC}"/>
              </a:ext>
            </a:extLst>
          </p:cNvPr>
          <p:cNvSpPr txBox="1"/>
          <p:nvPr/>
        </p:nvSpPr>
        <p:spPr>
          <a:xfrm>
            <a:off x="0" y="73152"/>
            <a:ext cx="12647221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FFFFFF"/>
                </a:solidFill>
                <a:latin typeface="Calibri"/>
              </a:rPr>
              <a:t>Emkan Finance Company Management interview</a:t>
            </a:r>
            <a:endParaRPr sz="26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09B18D-9034-9D33-097D-0AA45B0DB337}"/>
              </a:ext>
            </a:extLst>
          </p:cNvPr>
          <p:cNvSpPr txBox="1"/>
          <p:nvPr/>
        </p:nvSpPr>
        <p:spPr>
          <a:xfrm>
            <a:off x="6111669" y="4524012"/>
            <a:ext cx="480441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 dirty="0">
                <a:solidFill>
                  <a:srgbClr val="1E1E1E"/>
                </a:solidFill>
                <a:latin typeface="Calibri"/>
              </a:rPr>
              <a:t>Sultan Almutairi - Vice president Anti Fraud Department</a:t>
            </a:r>
            <a:endParaRPr lang="en-US" sz="2400" b="1" dirty="0">
              <a:solidFill>
                <a:srgbClr val="1E1E1E"/>
              </a:solidFill>
              <a:latin typeface="Calibri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C77232-DFC0-423C-A80F-B601DFE5A696}"/>
              </a:ext>
            </a:extLst>
          </p:cNvPr>
          <p:cNvSpPr/>
          <p:nvPr/>
        </p:nvSpPr>
        <p:spPr>
          <a:xfrm>
            <a:off x="5671532" y="5926176"/>
            <a:ext cx="5968780" cy="867816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D403EE-5CB6-3751-216A-B081AF0DE052}"/>
              </a:ext>
            </a:extLst>
          </p:cNvPr>
          <p:cNvSpPr txBox="1"/>
          <p:nvPr/>
        </p:nvSpPr>
        <p:spPr>
          <a:xfrm>
            <a:off x="5776688" y="6067696"/>
            <a:ext cx="57584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i="1" dirty="0">
                <a:solidFill>
                  <a:srgbClr val="0B1F3B"/>
                </a:solidFill>
                <a:latin typeface="Calibri"/>
              </a:rPr>
              <a:t>To confirm the legality of the Data and the value of building this Model and the impact to Financial industry </a:t>
            </a:r>
            <a:endParaRPr sz="1600" b="0" i="1" dirty="0">
              <a:solidFill>
                <a:srgbClr val="0B1F3B"/>
              </a:solidFill>
              <a:latin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2015E1-FCBE-6756-EF1D-5C1047A68706}"/>
              </a:ext>
            </a:extLst>
          </p:cNvPr>
          <p:cNvSpPr txBox="1"/>
          <p:nvPr/>
        </p:nvSpPr>
        <p:spPr>
          <a:xfrm>
            <a:off x="7488041" y="5391585"/>
            <a:ext cx="24261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0" i="0" dirty="0">
                <a:solidFill>
                  <a:srgbClr val="1E1E1E"/>
                </a:solidFill>
                <a:latin typeface="Calibri"/>
                <a:hlinkClick r:id="rId4"/>
              </a:rPr>
              <a:t>LinkedIn Profile </a:t>
            </a:r>
            <a:endParaRPr sz="2400" b="0" i="0" dirty="0">
              <a:solidFill>
                <a:srgbClr val="1E1E1E"/>
              </a:solidFill>
              <a:latin typeface="Calibri"/>
            </a:endParaRPr>
          </a:p>
        </p:txBody>
      </p:sp>
      <p:pic>
        <p:nvPicPr>
          <p:cNvPr id="10" name="Picture 2" descr="Emkan Finance Company announces the ...">
            <a:extLst>
              <a:ext uri="{FF2B5EF4-FFF2-40B4-BE49-F238E27FC236}">
                <a16:creationId xmlns:a16="http://schemas.microsoft.com/office/drawing/2014/main" id="{485CD95A-B585-E53C-1EAC-CD88C0ACF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973" y="927085"/>
            <a:ext cx="4413658" cy="205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88D6A1E-3D07-B22F-74AD-6B8B856AC4B1}"/>
              </a:ext>
            </a:extLst>
          </p:cNvPr>
          <p:cNvSpPr txBox="1"/>
          <p:nvPr/>
        </p:nvSpPr>
        <p:spPr>
          <a:xfrm>
            <a:off x="7367017" y="4044059"/>
            <a:ext cx="24261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b="0" i="0" dirty="0">
                <a:solidFill>
                  <a:srgbClr val="1E1E1E"/>
                </a:solidFill>
                <a:latin typeface="Calibri"/>
                <a:hlinkClick r:id="rId6"/>
              </a:rPr>
              <a:t>LinkedIn Profile </a:t>
            </a:r>
            <a:endParaRPr sz="2400" b="0" i="0" dirty="0">
              <a:solidFill>
                <a:srgbClr val="1E1E1E"/>
              </a:solidFill>
              <a:latin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D9D96C-EAFB-C570-7772-2F7EF3644EED}"/>
              </a:ext>
            </a:extLst>
          </p:cNvPr>
          <p:cNvSpPr txBox="1"/>
          <p:nvPr/>
        </p:nvSpPr>
        <p:spPr>
          <a:xfrm>
            <a:off x="5855815" y="3121848"/>
            <a:ext cx="51922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 i="0" dirty="0">
                <a:solidFill>
                  <a:srgbClr val="1E1E1E"/>
                </a:solidFill>
                <a:latin typeface="Calibri"/>
              </a:rPr>
              <a:t>Sultan </a:t>
            </a:r>
            <a:r>
              <a:rPr lang="en-US" sz="2400" b="1" dirty="0">
                <a:solidFill>
                  <a:srgbClr val="1E1E1E"/>
                </a:solidFill>
                <a:latin typeface="Calibri"/>
              </a:rPr>
              <a:t>Alqahtani - Chief Information Technology Officer Emkan</a:t>
            </a:r>
            <a:endParaRPr sz="2400" b="1" dirty="0">
              <a:solidFill>
                <a:srgbClr val="1E1E1E"/>
              </a:solidFill>
              <a:latin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98916FD-D558-E6FF-5E52-7931EE7DB02D}"/>
              </a:ext>
            </a:extLst>
          </p:cNvPr>
          <p:cNvSpPr/>
          <p:nvPr/>
        </p:nvSpPr>
        <p:spPr>
          <a:xfrm>
            <a:off x="373103" y="1012217"/>
            <a:ext cx="4978826" cy="5260793"/>
          </a:xfrm>
          <a:prstGeom prst="rect">
            <a:avLst/>
          </a:prstGeom>
          <a:solidFill>
            <a:srgbClr val="F5F6F8"/>
          </a:solidFill>
          <a:ln w="12700">
            <a:solidFill>
              <a:srgbClr val="BEC3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/>
          </a:p>
        </p:txBody>
      </p:sp>
    </p:spTree>
    <p:extLst>
      <p:ext uri="{BB962C8B-B14F-4D97-AF65-F5344CB8AC3E}">
        <p14:creationId xmlns:p14="http://schemas.microsoft.com/office/powerpoint/2010/main" val="290504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6187143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 dirty="0">
                <a:solidFill>
                  <a:srgbClr val="FFFFFF"/>
                </a:solidFill>
                <a:latin typeface="Calibri"/>
              </a:rPr>
              <a:t>Data Quality &amp; Preprocessing </a:t>
            </a:r>
            <a:r>
              <a:rPr lang="en-US" sz="2600" b="1" dirty="0">
                <a:solidFill>
                  <a:srgbClr val="FFFFFF"/>
                </a:solidFill>
                <a:latin typeface="Calibri"/>
              </a:rPr>
              <a:t>and overview</a:t>
            </a:r>
            <a:endParaRPr sz="2600" b="1" i="0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749166-68DD-5C61-C846-DD30CC087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9EFA25-1566-DF78-647E-0B7633AC3DA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9986"/>
          <a:stretch>
            <a:fillRect/>
          </a:stretch>
        </p:blipFill>
        <p:spPr>
          <a:xfrm>
            <a:off x="6932815" y="872836"/>
            <a:ext cx="4771505" cy="43976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FCEC2A-8526-C037-5F6B-06EEC711C6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1543" y="5460999"/>
            <a:ext cx="9397227" cy="10491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16CE4F-0E0A-0A60-6AFB-6FCA97117260}"/>
              </a:ext>
            </a:extLst>
          </p:cNvPr>
          <p:cNvSpPr txBox="1"/>
          <p:nvPr/>
        </p:nvSpPr>
        <p:spPr>
          <a:xfrm>
            <a:off x="487680" y="872836"/>
            <a:ext cx="6145480" cy="4043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SA" sz="1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Real digital financing dataset (Saudi context)</a:t>
            </a:r>
            <a:endParaRPr lang="en-SA" sz="1600" kern="100" dirty="0">
              <a:effectLst/>
              <a:latin typeface="+mj-lt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SA" sz="1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Size: </a:t>
            </a:r>
            <a:r>
              <a:rPr lang="en-SA" sz="1600" b="1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4,400 records</a:t>
            </a:r>
            <a:endParaRPr lang="en-SA" sz="1600" kern="100" dirty="0">
              <a:effectLst/>
              <a:latin typeface="+mj-lt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SA" sz="1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Target: Fraud_Flag (1/0)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SA" sz="1600" kern="0" dirty="0"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Reflects operational patterns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1E1E"/>
                </a:solidFill>
              </a:rPr>
              <a:t>Missing values handled via consistent imputation strategy.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1E1E"/>
                </a:solidFill>
              </a:rPr>
              <a:t>Categorical variables encoded for model compatibility.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1E1E"/>
                </a:solidFill>
              </a:rPr>
              <a:t>Transformations executed inside a pipeline for training/inference parity.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1E1E"/>
                </a:solidFill>
              </a:rPr>
              <a:t>Pipeline design reduces leakage risk and supports repeatable inference.</a:t>
            </a:r>
          </a:p>
        </p:txBody>
      </p:sp>
      <p:pic>
        <p:nvPicPr>
          <p:cNvPr id="11" name="Picture 2" descr="Emkan Finance Company announces the ...">
            <a:extLst>
              <a:ext uri="{FF2B5EF4-FFF2-40B4-BE49-F238E27FC236}">
                <a16:creationId xmlns:a16="http://schemas.microsoft.com/office/drawing/2014/main" id="{88362829-9792-FAF4-CA1E-E88B7D503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273" y="-3082"/>
            <a:ext cx="1950047" cy="5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Model Selection Rationale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0521" y="939625"/>
            <a:ext cx="6933148" cy="4873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Logistic Regression: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interpretable baseline (fast and transparent).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Random Forest: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robust non-linear ensemble (handles mixed features well).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1" i="0" dirty="0">
                <a:solidFill>
                  <a:srgbClr val="1E1E1E"/>
                </a:solidFill>
                <a:latin typeface="Calibri"/>
              </a:rPr>
              <a:t>XGBoost: </a:t>
            </a:r>
            <a:r>
              <a:rPr sz="2400" b="0" i="0" dirty="0">
                <a:solidFill>
                  <a:srgbClr val="1E1E1E"/>
                </a:solidFill>
                <a:latin typeface="Calibri"/>
              </a:rPr>
              <a:t>boosting power for complex interactions and higher accuracy potential.</a:t>
            </a: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sz="2800" b="1" i="0" dirty="0">
                <a:solidFill>
                  <a:srgbClr val="1E1E1E"/>
                </a:solidFill>
                <a:latin typeface="Calibri"/>
              </a:rPr>
              <a:t>Selection covers a spectrum: interpretability ↔ complexity ↔ performance.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>
                <a:solidFill>
                  <a:srgbClr val="0B1F3B"/>
                </a:solidFill>
                <a:latin typeface="Calibri"/>
              </a:rPr>
              <a:t>Key Message: A controlled comparison requires diverse model classes.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E13796-6914-A873-E7D3-E15D850CA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Training &amp; Tuning Strategy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1542" y="1142332"/>
            <a:ext cx="8023157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+mj-lt"/>
              </a:rPr>
              <a:t>Train/Test split (stratified by targe</a:t>
            </a:r>
            <a:r>
              <a:rPr sz="2400" i="0" dirty="0">
                <a:solidFill>
                  <a:srgbClr val="1E1E1E"/>
                </a:solidFill>
                <a:latin typeface="+mj-lt"/>
              </a:rPr>
              <a:t>t)</a:t>
            </a:r>
            <a:r>
              <a:rPr lang="en-US" sz="2400" i="0" dirty="0">
                <a:solidFill>
                  <a:srgbClr val="1E1E1E"/>
                </a:solidFill>
                <a:latin typeface="+mj-lt"/>
              </a:rPr>
              <a:t> 80%</a:t>
            </a:r>
            <a:r>
              <a:rPr lang="ar-SA" sz="2400" i="0" dirty="0">
                <a:solidFill>
                  <a:srgbClr val="1E1E1E"/>
                </a:solidFill>
                <a:latin typeface="+mj-lt"/>
              </a:rPr>
              <a:t> </a:t>
            </a:r>
            <a:r>
              <a:rPr lang="en-US" sz="2400" i="0" dirty="0">
                <a:solidFill>
                  <a:srgbClr val="1E1E1E"/>
                </a:solidFill>
                <a:latin typeface="+mj-lt"/>
              </a:rPr>
              <a:t>20%</a:t>
            </a:r>
            <a:endParaRPr sz="2400" i="0" dirty="0">
              <a:solidFill>
                <a:srgbClr val="1E1E1E"/>
              </a:solidFill>
              <a:latin typeface="+mj-lt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Hyperparameter tuning via stratified CV Randomized Search (RF/XGB) to balance rigor and runtime</a:t>
            </a:r>
            <a:r>
              <a:rPr sz="2400" b="0" i="0" dirty="0">
                <a:solidFill>
                  <a:srgbClr val="1E1E1E"/>
                </a:solidFill>
                <a:latin typeface="+mj-lt"/>
              </a:rPr>
              <a:t>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+mj-lt"/>
              </a:rPr>
              <a:t>Same preprocessing pipeline applied across all models.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+mj-lt"/>
              </a:rPr>
              <a:t>Model selection based on F1, ROC-AUC, PR-AUC (not accuracy only).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95061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Fair benchmarking requires consistent preprocessing and comparable tuning effort across models</a:t>
            </a:r>
            <a:r>
              <a:rPr sz="1600" b="0" i="1" dirty="0">
                <a:solidFill>
                  <a:srgbClr val="0B1F3B"/>
                </a:solidFill>
                <a:latin typeface="Calibri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6BB5DE-150F-24F6-4053-0F97667C3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Evaluation Metrics (Fraud-Appropriate)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0520" y="1081204"/>
            <a:ext cx="7106569" cy="4851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Confusion Matrix: TP/TN/FP/FN (error types matter in fraud).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Precision: how many flagged cases are truly fraud.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Recall: how much fraud we successfully catch.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F1-score: balance between precision and recall.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ROC-AUC: ranking performance across thresholds.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PR-AUC: informative under fraud prevalence changes.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In fraud, choosing the right metric is as important as choosing the model.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3C58EC-50F9-0D4C-B125-C1A67B866F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A6E3172-3813-5169-4459-DF5677F2C9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069" b="20920"/>
          <a:stretch>
            <a:fillRect/>
          </a:stretch>
        </p:blipFill>
        <p:spPr>
          <a:xfrm>
            <a:off x="7457090" y="1234118"/>
            <a:ext cx="4572000" cy="39098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916103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Model Performance at a Glance (Head-to-Head Comparison)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8640" y="6134100"/>
            <a:ext cx="11091672" cy="659892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1520" y="6145182"/>
            <a:ext cx="109087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Head-to-head benchmarking shows that the most deployable model balances performance with reliability—not just peak scores</a:t>
            </a:r>
            <a:r>
              <a:rPr lang="ar-SA" sz="1600" i="1" dirty="0">
                <a:solidFill>
                  <a:srgbClr val="0B1F3B"/>
                </a:solidFill>
                <a:latin typeface="Calibri"/>
              </a:rPr>
              <a:t>.</a:t>
            </a:r>
            <a:endParaRPr lang="en-US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C8BD087-5864-C599-C371-545399044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4CF3BA-F5AE-F715-A42C-7DF6C79C6858}"/>
              </a:ext>
            </a:extLst>
          </p:cNvPr>
          <p:cNvSpPr txBox="1"/>
          <p:nvPr/>
        </p:nvSpPr>
        <p:spPr>
          <a:xfrm>
            <a:off x="667453" y="710887"/>
            <a:ext cx="106580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Benchmarks: LR, RF, and XGBoost — evaluated under one unified pipeline and consistent metrics (F1, ROC-AUC, PR-AUC)</a:t>
            </a:r>
            <a:endParaRPr lang="en-US" dirty="0">
              <a:solidFill>
                <a:schemeClr val="tx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F24896F-4186-172C-28C6-6464A11785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046768"/>
              </p:ext>
            </p:extLst>
          </p:nvPr>
        </p:nvGraphicFramePr>
        <p:xfrm>
          <a:off x="731519" y="1631552"/>
          <a:ext cx="10593977" cy="39529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2538">
                  <a:extLst>
                    <a:ext uri="{9D8B030D-6E8A-4147-A177-3AD203B41FA5}">
                      <a16:colId xmlns:a16="http://schemas.microsoft.com/office/drawing/2014/main" val="2410800637"/>
                    </a:ext>
                  </a:extLst>
                </a:gridCol>
                <a:gridCol w="2730640">
                  <a:extLst>
                    <a:ext uri="{9D8B030D-6E8A-4147-A177-3AD203B41FA5}">
                      <a16:colId xmlns:a16="http://schemas.microsoft.com/office/drawing/2014/main" val="2028344936"/>
                    </a:ext>
                  </a:extLst>
                </a:gridCol>
                <a:gridCol w="2730640">
                  <a:extLst>
                    <a:ext uri="{9D8B030D-6E8A-4147-A177-3AD203B41FA5}">
                      <a16:colId xmlns:a16="http://schemas.microsoft.com/office/drawing/2014/main" val="1581756071"/>
                    </a:ext>
                  </a:extLst>
                </a:gridCol>
                <a:gridCol w="3050159">
                  <a:extLst>
                    <a:ext uri="{9D8B030D-6E8A-4147-A177-3AD203B41FA5}">
                      <a16:colId xmlns:a16="http://schemas.microsoft.com/office/drawing/2014/main" val="417926668"/>
                    </a:ext>
                  </a:extLst>
                </a:gridCol>
              </a:tblGrid>
              <a:tr h="602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Feature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solidFill>
                            <a:schemeClr val="tx1"/>
                          </a:solidFill>
                          <a:effectLst/>
                        </a:rPr>
                        <a:t>Logistic Regression (Baseline)</a:t>
                      </a:r>
                      <a:endParaRPr lang="en-SA" sz="18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solidFill>
                            <a:schemeClr val="tx1"/>
                          </a:solidFill>
                          <a:effectLst/>
                        </a:rPr>
                        <a:t>Random Forest (Recommended)</a:t>
                      </a:r>
                      <a:endParaRPr lang="en-SA" sz="18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solidFill>
                            <a:schemeClr val="tx1"/>
                          </a:solidFill>
                          <a:effectLst/>
                        </a:rPr>
                        <a:t>XGBoost (Under Verification)</a:t>
                      </a:r>
                      <a:endParaRPr lang="en-SA" sz="18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191511"/>
                  </a:ext>
                </a:extLst>
              </a:tr>
              <a:tr h="293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F1-Score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91.6%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95.0%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100%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8147569"/>
                  </a:ext>
                </a:extLst>
              </a:tr>
              <a:tr h="293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Accuracy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92%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95%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100%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7892260"/>
                  </a:ext>
                </a:extLst>
              </a:tr>
              <a:tr h="293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Precision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91%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96%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1.00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73989080"/>
                  </a:ext>
                </a:extLst>
              </a:tr>
              <a:tr h="293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Recall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92%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95%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1.00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8796855"/>
                  </a:ext>
                </a:extLst>
              </a:tr>
              <a:tr h="912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Key Strength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High interpretability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Balanced performance &amp; robustness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Perfect separation (experimental upper bound)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63976544"/>
                  </a:ext>
                </a:extLst>
              </a:tr>
              <a:tr h="6027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Key Weakness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Misses non-linear patterns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More complex than LR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Requires leakage &amp; out-of-time validation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3011752"/>
                  </a:ext>
                </a:extLst>
              </a:tr>
              <a:tr h="6027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Verdict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Benchmark baseline established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>
                          <a:effectLst/>
                        </a:rPr>
                        <a:t>Ready for pilot</a:t>
                      </a:r>
                      <a:endParaRPr lang="en-SA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SA" sz="1800" kern="0" dirty="0">
                          <a:effectLst/>
                        </a:rPr>
                        <a:t>Verification required</a:t>
                      </a:r>
                      <a:endParaRPr lang="en-SA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6228969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07AB5B4-1F67-53C3-0FCF-E7F588C9B67D}"/>
              </a:ext>
            </a:extLst>
          </p:cNvPr>
          <p:cNvSpPr txBox="1"/>
          <p:nvPr/>
        </p:nvSpPr>
        <p:spPr>
          <a:xfrm>
            <a:off x="667454" y="5677976"/>
            <a:ext cx="1059397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600" b="1" dirty="0">
                <a:solidFill>
                  <a:schemeClr val="tx2"/>
                </a:solidFill>
              </a:rPr>
              <a:t>All scores are from the held-out 20% stratified test set using the same preprocessing pipeline and CV-based tuning protocol</a:t>
            </a:r>
            <a:endParaRPr lang="en-US" sz="1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911525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XGBoost 100% Result: Leakage &amp; Generalization Verification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7908" y="859065"/>
            <a:ext cx="687875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Investigation Plan</a:t>
            </a:r>
            <a:endParaRPr lang="ar-SA" sz="2400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Step 1:</a:t>
            </a:r>
            <a:r>
              <a:rPr lang="en-US" dirty="0"/>
              <a:t> Confirm feature availability </a:t>
            </a:r>
            <a:r>
              <a:rPr lang="en-US" i="1" dirty="0"/>
              <a:t>at prediction time</a:t>
            </a:r>
            <a:r>
              <a:rPr lang="en-US" dirty="0"/>
              <a:t> (no future information).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Step 2:</a:t>
            </a:r>
            <a:r>
              <a:rPr lang="en-US" dirty="0"/>
              <a:t> Run </a:t>
            </a:r>
            <a:r>
              <a:rPr lang="en-US" b="1" dirty="0"/>
              <a:t>Out-of-Time</a:t>
            </a:r>
            <a:r>
              <a:rPr lang="en-US" dirty="0"/>
              <a:t> split (train on earlier, test on later).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Step 3:</a:t>
            </a:r>
            <a:r>
              <a:rPr lang="en-US" dirty="0"/>
              <a:t> Perform </a:t>
            </a:r>
            <a:r>
              <a:rPr lang="en-US" b="1" dirty="0"/>
              <a:t>Leakage probes</a:t>
            </a:r>
            <a:r>
              <a:rPr lang="en-US" dirty="0"/>
              <a:t> (ID-like fields, duplicates, target proxies).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Step 4:</a:t>
            </a:r>
            <a:r>
              <a:rPr lang="en-US" dirty="0"/>
              <a:t> </a:t>
            </a:r>
            <a:r>
              <a:rPr lang="en-US" b="1" dirty="0"/>
              <a:t>Ablation test:</a:t>
            </a:r>
            <a:r>
              <a:rPr lang="en-US" dirty="0"/>
              <a:t> remove dominant feature(s) and re-train.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Step 5:</a:t>
            </a:r>
            <a:r>
              <a:rPr lang="en-US" dirty="0"/>
              <a:t> Re-evaluate stability (PR-AUC/F1) + monitor drift assumptions.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197974"/>
            <a:ext cx="11091672" cy="436506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197974"/>
            <a:ext cx="109087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 dirty="0"/>
              <a:t>Key Message: </a:t>
            </a:r>
            <a:r>
              <a:rPr lang="en-US" sz="1600" b="1" dirty="0"/>
              <a:t>Perfect scores are accepted only after leakage is ruled out and out-of-time generalization is confirmed.</a:t>
            </a:r>
            <a:endParaRPr lang="en-US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4B30F7E-5AB7-77A1-748C-17072FE94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BB3706-0E9B-2DF0-3A1B-4867D37B34F8}"/>
              </a:ext>
            </a:extLst>
          </p:cNvPr>
          <p:cNvSpPr txBox="1"/>
          <p:nvPr/>
        </p:nvSpPr>
        <p:spPr>
          <a:xfrm>
            <a:off x="257908" y="3536721"/>
            <a:ext cx="6878752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Key Observation</a:t>
            </a:r>
            <a:endParaRPr lang="ar-SA" sz="2400" b="1" dirty="0">
              <a:solidFill>
                <a:srgbClr val="00206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b="1" dirty="0"/>
              <a:t>One feature shows unusually high dominance in importance (~0.49).</a:t>
            </a:r>
            <a:endParaRPr lang="en-US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b="1" dirty="0"/>
              <a:t>This may indicate a proxy/leakage signal or a strong shortcut pattern.</a:t>
            </a:r>
          </a:p>
          <a:p>
            <a:pPr lvl="2"/>
            <a:endParaRPr lang="ar-SA" dirty="0"/>
          </a:p>
          <a:p>
            <a:r>
              <a:rPr lang="en-US" sz="2400" b="1" dirty="0">
                <a:solidFill>
                  <a:srgbClr val="002060"/>
                </a:solidFill>
              </a:rPr>
              <a:t>Next</a:t>
            </a:r>
            <a:r>
              <a:rPr lang="en-US" sz="2400" b="1" dirty="0"/>
              <a:t>: </a:t>
            </a:r>
            <a:r>
              <a:rPr lang="en-US" sz="2400" dirty="0"/>
              <a:t>neutralize it and re-test generalization</a:t>
            </a:r>
            <a:r>
              <a:rPr lang="en-US" dirty="0"/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DAFBA2-9867-3675-BD29-D011AC3A45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7600" y="1219200"/>
            <a:ext cx="4466492" cy="42976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A50CA7B-1AAE-9710-D2A0-18ED35D32F96}"/>
              </a:ext>
            </a:extLst>
          </p:cNvPr>
          <p:cNvSpPr txBox="1"/>
          <p:nvPr/>
        </p:nvSpPr>
        <p:spPr>
          <a:xfrm>
            <a:off x="7345680" y="898604"/>
            <a:ext cx="4745182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050" b="1" dirty="0"/>
              <a:t>Evidence Snapshot: XGBoost feature-importance dominance (model-side signal)</a:t>
            </a:r>
            <a:endParaRPr lang="en-US" sz="105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C65B9F-3A06-CEA7-BC2D-D7C096204BDE}"/>
              </a:ext>
            </a:extLst>
          </p:cNvPr>
          <p:cNvSpPr txBox="1"/>
          <p:nvPr/>
        </p:nvSpPr>
        <p:spPr>
          <a:xfrm>
            <a:off x="7645862" y="5513678"/>
            <a:ext cx="38349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200" b="1" dirty="0">
                <a:solidFill>
                  <a:srgbClr val="002060"/>
                </a:solidFill>
              </a:rPr>
              <a:t>Note</a:t>
            </a:r>
            <a:r>
              <a:rPr lang="en-US" sz="1200" b="1" dirty="0"/>
              <a:t>: Importance ≠ causality; requires leakage validation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Generalization &amp; Validation Plan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0521" y="960120"/>
            <a:ext cx="6786003" cy="4697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Time-based validation: test on a later month/quarter.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External validation: different segment/region/channel (if available).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Stress testing: simulate distribution shift and fraud-pattern drift.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Continuous monitoring: drift detection, recalibration, retraining policy.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>
                <a:solidFill>
                  <a:srgbClr val="0B1F3B"/>
                </a:solidFill>
                <a:latin typeface="Calibri"/>
              </a:rPr>
              <a:t>Key Message: Generalization is demonstrated through structured validation—not a single split.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FDFCC2-795B-D721-12D8-A80B2F6E6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111556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2600" b="1" i="0">
                <a:solidFill>
                  <a:srgbClr val="FFFFFF"/>
                </a:solidFill>
                <a:latin typeface="Calibri"/>
              </a:rPr>
              <a:t>ROC Curves (Model Ranking Across Thresholds)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60120"/>
            <a:ext cx="7498079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ROC curves compare TPR vs FPR across thresholds.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ROC-AUC summarizes ranking quality independent of one chosen threshold.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2400" b="0" i="0" dirty="0">
                <a:solidFill>
                  <a:srgbClr val="1E1E1E"/>
                </a:solidFill>
                <a:latin typeface="Calibri"/>
              </a:rPr>
              <a:t>Useful for selecting operating points under changing risk policy.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>
                <a:solidFill>
                  <a:srgbClr val="0B1F3B"/>
                </a:solidFill>
                <a:latin typeface="Calibri"/>
              </a:rPr>
              <a:t>Key Message: ROC explains model behavior across operating points—not just one threshold.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C44BFD-29E8-611E-E77D-02236A9AF4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B77524-E890-8EAD-2120-86EF032D7C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736" y="3300436"/>
            <a:ext cx="6223000" cy="2743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595496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ROC Curves (Overall Separability View)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7018" y="875008"/>
            <a:ext cx="643820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ROC curves summarize the trade-off between </a:t>
            </a:r>
            <a:r>
              <a:rPr lang="en-US" sz="2400" b="1" dirty="0"/>
              <a:t>True Positive Rate (TPR)</a:t>
            </a:r>
            <a:r>
              <a:rPr lang="en-US" sz="2400" dirty="0"/>
              <a:t> and </a:t>
            </a:r>
            <a:r>
              <a:rPr lang="en-US" sz="2400" b="1" dirty="0"/>
              <a:t>False Positive Rate (FPR)</a:t>
            </a:r>
            <a:r>
              <a:rPr lang="en-US" sz="2400" dirty="0"/>
              <a:t> across all thresholds.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ROC-AUC</a:t>
            </a:r>
            <a:r>
              <a:rPr lang="en-US" sz="2400" dirty="0"/>
              <a:t> measures overall class separability; values closer to </a:t>
            </a:r>
            <a:r>
              <a:rPr lang="en-US" sz="2400" b="1" dirty="0"/>
              <a:t>1.0</a:t>
            </a:r>
            <a:r>
              <a:rPr lang="en-US" sz="2400" dirty="0"/>
              <a:t> indicate stronger discrimination.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For fraud operations, the selected operating point should prioritize </a:t>
            </a:r>
            <a:r>
              <a:rPr lang="en-US" sz="2400" b="1" dirty="0"/>
              <a:t>low FPR</a:t>
            </a:r>
            <a:r>
              <a:rPr lang="en-US" sz="2400" dirty="0"/>
              <a:t> to reduce unnecessary investigations and customer friction.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Threshold selection must be </a:t>
            </a:r>
            <a:r>
              <a:rPr lang="en-US" sz="2400" b="1" dirty="0"/>
              <a:t>cost-aware</a:t>
            </a:r>
            <a:r>
              <a:rPr lang="en-US" sz="2400" dirty="0"/>
              <a:t> and aligned with </a:t>
            </a:r>
            <a:r>
              <a:rPr lang="en-US" sz="2400" b="1" dirty="0"/>
              <a:t>risk appetite and policy constraints</a:t>
            </a:r>
            <a:r>
              <a:rPr lang="en-US" sz="24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047291"/>
            <a:ext cx="11091672" cy="746701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14894" y="6076735"/>
            <a:ext cx="1080654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ROC provides a threshold-independent view of discrimination, helping select a cost- and policy-aligned operating point.</a:t>
            </a:r>
          </a:p>
          <a:p>
            <a:pPr algn="l"/>
            <a:endParaRPr sz="1600" b="0" i="1" dirty="0">
              <a:solidFill>
                <a:srgbClr val="0B1F3B"/>
              </a:solidFill>
              <a:latin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962295-5892-ECCC-2F0E-2B5609A70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5D3F1E6-42F8-EDE8-2C2A-D3E925419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5226" y="1461926"/>
            <a:ext cx="5338156" cy="39341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826822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Explainability (XAI): From Prediction to Audit Evidence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1" y="729737"/>
            <a:ext cx="777240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</a:rPr>
              <a:t>Financial decisions require traceability, justification, and audit readiness.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rgbClr val="002060"/>
                </a:solidFill>
              </a:rPr>
              <a:t>XAI</a:t>
            </a:r>
            <a:r>
              <a:rPr lang="en-US" sz="2200" dirty="0"/>
              <a:t> reduces </a:t>
            </a:r>
            <a:r>
              <a:rPr lang="en-US" sz="2200" b="1" dirty="0"/>
              <a:t>black-box risk</a:t>
            </a:r>
            <a:r>
              <a:rPr lang="en-US" sz="2200" dirty="0"/>
              <a:t> and supports compliance and governance.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rgbClr val="002060"/>
                </a:solidFill>
              </a:rPr>
              <a:t>SHAP (Global): </a:t>
            </a:r>
            <a:r>
              <a:rPr lang="en-US" sz="2200" dirty="0"/>
              <a:t>identifies dataset-level drivers and directional impact.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rgbClr val="002060"/>
                </a:solidFill>
              </a:rPr>
              <a:t>LIME (Local): </a:t>
            </a:r>
            <a:r>
              <a:rPr lang="en-US" sz="2200" dirty="0"/>
              <a:t>explains individual decisions for case review and disputes.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636815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XAI turns model scores into traceable, audit-ready evidence</a:t>
            </a:r>
            <a:r>
              <a:rPr sz="1600" b="0" i="1" dirty="0">
                <a:solidFill>
                  <a:srgbClr val="0B1F3B"/>
                </a:solidFill>
                <a:latin typeface="Calibri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9B75A5-9579-8F8F-B9E7-A85C91345F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8C760E-54AE-616F-8B7B-0C5DD123D0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0" y="889000"/>
            <a:ext cx="3806092" cy="523926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641239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Governance: Decisions to Deployment Readiness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51399" y="786384"/>
            <a:ext cx="7082693" cy="3359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Traceability: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/>
              <a:t>logs + explanations + reproducible scoring for audit readiness.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Regulatory alignment: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/>
              <a:t>documentation, controls, and review workflow (human-in-the-loop).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2060"/>
                </a:solidFill>
              </a:rPr>
              <a:t>Data &amp; security controls: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/>
              <a:t>privacy-aware processing, access control, secure storage, segregation of duties.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885402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</a:t>
            </a:r>
            <a:r>
              <a:rPr lang="en-US" sz="1600" dirty="0"/>
              <a:t>Governance makes ML decisions auditable, controllable, and safe for financial operations</a:t>
            </a:r>
            <a:r>
              <a:rPr sz="1600" b="0" i="1" dirty="0">
                <a:solidFill>
                  <a:srgbClr val="0B1F3B"/>
                </a:solidFill>
                <a:latin typeface="Calibri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0422DD3-007A-9ED9-213D-5ACB410422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8BA762-93D0-86FD-2106-9D68161814C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62" t="15632" r="5351" b="12644"/>
          <a:stretch>
            <a:fillRect/>
          </a:stretch>
        </p:blipFill>
        <p:spPr>
          <a:xfrm>
            <a:off x="133169" y="925576"/>
            <a:ext cx="4286432" cy="28077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C5290C2-262C-C7B2-1CA2-E8F361212CE5}"/>
              </a:ext>
            </a:extLst>
          </p:cNvPr>
          <p:cNvSpPr/>
          <p:nvPr/>
        </p:nvSpPr>
        <p:spPr>
          <a:xfrm>
            <a:off x="264705" y="4469638"/>
            <a:ext cx="2011680" cy="914400"/>
          </a:xfrm>
          <a:prstGeom prst="rect">
            <a:avLst/>
          </a:prstGeom>
          <a:solidFill>
            <a:srgbClr val="F5F6F8"/>
          </a:solidFill>
          <a:ln w="15240">
            <a:solidFill>
              <a:srgbClr val="A0AA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633D6-DCE7-A7F8-1F0A-3D4B92989BAE}"/>
              </a:ext>
            </a:extLst>
          </p:cNvPr>
          <p:cNvSpPr txBox="1"/>
          <p:nvPr/>
        </p:nvSpPr>
        <p:spPr>
          <a:xfrm>
            <a:off x="393192" y="4594606"/>
            <a:ext cx="1828800" cy="6949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i="0">
                <a:solidFill>
                  <a:srgbClr val="0B1F3B"/>
                </a:solidFill>
                <a:latin typeface="Calibri"/>
              </a:rPr>
              <a:t>Data Intake
(CRM/Mobile)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:a16="http://schemas.microsoft.com/office/drawing/2014/main" id="{80E95813-7D08-9AC4-CEC9-B80B9BACE8B0}"/>
              </a:ext>
            </a:extLst>
          </p:cNvPr>
          <p:cNvSpPr/>
          <p:nvPr/>
        </p:nvSpPr>
        <p:spPr>
          <a:xfrm>
            <a:off x="2313432" y="4786630"/>
            <a:ext cx="320040" cy="310896"/>
          </a:xfrm>
          <a:prstGeom prst="rightArrow">
            <a:avLst/>
          </a:prstGeom>
          <a:solidFill>
            <a:srgbClr val="0B1F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74211F-A97E-49E4-9DD2-6939BDC65F7E}"/>
              </a:ext>
            </a:extLst>
          </p:cNvPr>
          <p:cNvSpPr/>
          <p:nvPr/>
        </p:nvSpPr>
        <p:spPr>
          <a:xfrm>
            <a:off x="2633472" y="4484878"/>
            <a:ext cx="2011680" cy="914400"/>
          </a:xfrm>
          <a:prstGeom prst="rect">
            <a:avLst/>
          </a:prstGeom>
          <a:solidFill>
            <a:srgbClr val="F5F6F8"/>
          </a:solidFill>
          <a:ln w="15240">
            <a:solidFill>
              <a:srgbClr val="A0AA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086221-9A96-F61A-B7FA-139F831EC751}"/>
              </a:ext>
            </a:extLst>
          </p:cNvPr>
          <p:cNvSpPr txBox="1"/>
          <p:nvPr/>
        </p:nvSpPr>
        <p:spPr>
          <a:xfrm>
            <a:off x="2724912" y="4594606"/>
            <a:ext cx="1828800" cy="6949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i="0">
                <a:solidFill>
                  <a:srgbClr val="0B1F3B"/>
                </a:solidFill>
                <a:latin typeface="Calibri"/>
              </a:rPr>
              <a:t>Feature Service
(Preprocessing)</a:t>
            </a: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DEED4C1A-2B5B-42FB-0AF7-21BA1A828EAF}"/>
              </a:ext>
            </a:extLst>
          </p:cNvPr>
          <p:cNvSpPr/>
          <p:nvPr/>
        </p:nvSpPr>
        <p:spPr>
          <a:xfrm>
            <a:off x="4645152" y="4786630"/>
            <a:ext cx="320040" cy="310896"/>
          </a:xfrm>
          <a:prstGeom prst="rightArrow">
            <a:avLst/>
          </a:prstGeom>
          <a:solidFill>
            <a:srgbClr val="0B1F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E2A783-2EC0-13EC-E9F8-70C49483CBD7}"/>
              </a:ext>
            </a:extLst>
          </p:cNvPr>
          <p:cNvSpPr/>
          <p:nvPr/>
        </p:nvSpPr>
        <p:spPr>
          <a:xfrm>
            <a:off x="4965192" y="4484878"/>
            <a:ext cx="2011680" cy="914400"/>
          </a:xfrm>
          <a:prstGeom prst="rect">
            <a:avLst/>
          </a:prstGeom>
          <a:solidFill>
            <a:srgbClr val="F5F6F8"/>
          </a:solidFill>
          <a:ln w="15240">
            <a:solidFill>
              <a:srgbClr val="A0AA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1" eaLnBrk="1" latinLnBrk="0" hangingPunct="1"/>
            <a:endParaRPr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006E9A-2362-68D3-3B89-1892D120D570}"/>
              </a:ext>
            </a:extLst>
          </p:cNvPr>
          <p:cNvSpPr txBox="1"/>
          <p:nvPr/>
        </p:nvSpPr>
        <p:spPr>
          <a:xfrm>
            <a:off x="5056632" y="4594606"/>
            <a:ext cx="1828800" cy="6949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i="0">
                <a:solidFill>
                  <a:srgbClr val="0B1F3B"/>
                </a:solidFill>
                <a:latin typeface="Calibri"/>
              </a:rPr>
              <a:t>Scoring API
(Model)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74EAFC72-4BD3-D6C9-A482-61E1BF13AD33}"/>
              </a:ext>
            </a:extLst>
          </p:cNvPr>
          <p:cNvSpPr/>
          <p:nvPr/>
        </p:nvSpPr>
        <p:spPr>
          <a:xfrm>
            <a:off x="6976872" y="4786630"/>
            <a:ext cx="320040" cy="310896"/>
          </a:xfrm>
          <a:prstGeom prst="rightArrow">
            <a:avLst/>
          </a:prstGeom>
          <a:solidFill>
            <a:srgbClr val="0B1F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70EEF5-61D0-F3D0-9762-0E37EC01D526}"/>
              </a:ext>
            </a:extLst>
          </p:cNvPr>
          <p:cNvSpPr/>
          <p:nvPr/>
        </p:nvSpPr>
        <p:spPr>
          <a:xfrm>
            <a:off x="7296912" y="4484878"/>
            <a:ext cx="2011680" cy="914400"/>
          </a:xfrm>
          <a:prstGeom prst="rect">
            <a:avLst/>
          </a:prstGeom>
          <a:solidFill>
            <a:srgbClr val="F5F6F8"/>
          </a:solidFill>
          <a:ln w="15240">
            <a:solidFill>
              <a:srgbClr val="A0AA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0A0C161-B177-4C4A-AF4A-DCBB74182A13}"/>
              </a:ext>
            </a:extLst>
          </p:cNvPr>
          <p:cNvSpPr txBox="1"/>
          <p:nvPr/>
        </p:nvSpPr>
        <p:spPr>
          <a:xfrm>
            <a:off x="7388352" y="4594606"/>
            <a:ext cx="1828800" cy="6949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i="0">
                <a:solidFill>
                  <a:srgbClr val="0B1F3B"/>
                </a:solidFill>
                <a:latin typeface="Calibri"/>
              </a:rPr>
              <a:t>Explanation Bundle
(SHAP/LIME)</a:t>
            </a:r>
          </a:p>
        </p:txBody>
      </p:sp>
      <p:sp>
        <p:nvSpPr>
          <p:cNvPr id="20" name="Right Arrow 19">
            <a:extLst>
              <a:ext uri="{FF2B5EF4-FFF2-40B4-BE49-F238E27FC236}">
                <a16:creationId xmlns:a16="http://schemas.microsoft.com/office/drawing/2014/main" id="{33BFE72F-0308-D9D5-867E-9EE81916CFC4}"/>
              </a:ext>
            </a:extLst>
          </p:cNvPr>
          <p:cNvSpPr/>
          <p:nvPr/>
        </p:nvSpPr>
        <p:spPr>
          <a:xfrm>
            <a:off x="9308592" y="4786630"/>
            <a:ext cx="320040" cy="310896"/>
          </a:xfrm>
          <a:prstGeom prst="rightArrow">
            <a:avLst/>
          </a:prstGeom>
          <a:solidFill>
            <a:srgbClr val="0B1F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58B84FC-C61D-473C-FDE1-9199822485F6}"/>
              </a:ext>
            </a:extLst>
          </p:cNvPr>
          <p:cNvSpPr/>
          <p:nvPr/>
        </p:nvSpPr>
        <p:spPr>
          <a:xfrm>
            <a:off x="9628632" y="4484878"/>
            <a:ext cx="2011680" cy="914400"/>
          </a:xfrm>
          <a:prstGeom prst="rect">
            <a:avLst/>
          </a:prstGeom>
          <a:solidFill>
            <a:srgbClr val="F5F6F8"/>
          </a:solidFill>
          <a:ln w="15240">
            <a:solidFill>
              <a:srgbClr val="A0AA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3C6F40-17C3-5E9A-0277-41FE69702808}"/>
              </a:ext>
            </a:extLst>
          </p:cNvPr>
          <p:cNvSpPr txBox="1"/>
          <p:nvPr/>
        </p:nvSpPr>
        <p:spPr>
          <a:xfrm>
            <a:off x="9720072" y="4594606"/>
            <a:ext cx="1828800" cy="6949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400" b="1" i="0">
                <a:solidFill>
                  <a:srgbClr val="0B1F3B"/>
                </a:solidFill>
                <a:latin typeface="Calibri"/>
              </a:rPr>
              <a:t>Audit &amp; Monitoring
(Logs/Drift)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73152"/>
            <a:ext cx="514063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Limitations and Future Directions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0071" y="3574195"/>
            <a:ext cx="1088136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dirty="0"/>
              <a:t>To address limited generalization,</a:t>
            </a:r>
            <a:r>
              <a:rPr lang="en-US" sz="2000" dirty="0"/>
              <a:t> we will conduct </a:t>
            </a:r>
            <a:r>
              <a:rPr lang="en-US" sz="2000" b="1" dirty="0"/>
              <a:t>time-based</a:t>
            </a:r>
            <a:r>
              <a:rPr lang="en-US" sz="2000" dirty="0"/>
              <a:t> and </a:t>
            </a:r>
            <a:r>
              <a:rPr lang="en-US" sz="2000" b="1" dirty="0"/>
              <a:t>external validation</a:t>
            </a:r>
            <a:r>
              <a:rPr lang="en-US" sz="2000" dirty="0"/>
              <a:t> across new periods and segments.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dirty="0"/>
              <a:t>To de-risk the 100% test result,</a:t>
            </a:r>
            <a:r>
              <a:rPr lang="en-US" sz="2000" dirty="0"/>
              <a:t> we will re-run experiments using </a:t>
            </a:r>
            <a:r>
              <a:rPr lang="en-US" sz="2000" b="1" dirty="0"/>
              <a:t>stricter splits</a:t>
            </a:r>
            <a:r>
              <a:rPr lang="en-US" sz="2000" dirty="0"/>
              <a:t> (group/time) and validate on </a:t>
            </a:r>
            <a:r>
              <a:rPr lang="en-US" sz="2000" b="1" dirty="0"/>
              <a:t>independent data</a:t>
            </a:r>
            <a:r>
              <a:rPr lang="en-US" sz="2000" dirty="0"/>
              <a:t> before any production </a:t>
            </a:r>
            <a:r>
              <a:rPr lang="ar-SA" sz="2000" dirty="0"/>
              <a:t>§</a:t>
            </a:r>
            <a:r>
              <a:rPr lang="en-US" sz="2000" dirty="0"/>
              <a:t>claim.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dirty="0"/>
              <a:t>To maintain long-term reliability,</a:t>
            </a:r>
            <a:r>
              <a:rPr lang="en-US" sz="2000" dirty="0"/>
              <a:t> we will implement </a:t>
            </a:r>
            <a:r>
              <a:rPr lang="en-US" sz="2000" b="1" dirty="0"/>
              <a:t>drift monitoring</a:t>
            </a:r>
            <a:r>
              <a:rPr lang="en-US" sz="2000" dirty="0"/>
              <a:t> with a controlled </a:t>
            </a:r>
            <a:r>
              <a:rPr lang="en-US" sz="2000" b="1" dirty="0"/>
              <a:t>retraining/recalibration policy</a:t>
            </a:r>
            <a:r>
              <a:rPr lang="en-US" sz="2000" dirty="0"/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b="1" dirty="0"/>
              <a:t>To minimize total business risk,</a:t>
            </a:r>
            <a:r>
              <a:rPr lang="en-US" sz="2000" dirty="0"/>
              <a:t> we will apply </a:t>
            </a:r>
            <a:r>
              <a:rPr lang="en-US" sz="2000" b="1" dirty="0"/>
              <a:t>cost-aware threshold optimization</a:t>
            </a:r>
            <a:r>
              <a:rPr lang="en-US" sz="2000" dirty="0"/>
              <a:t> and explore </a:t>
            </a:r>
            <a:r>
              <a:rPr lang="en-US" sz="2000" b="1" dirty="0"/>
              <a:t>cost-sensitive learning</a:t>
            </a:r>
            <a:r>
              <a:rPr lang="en-US" sz="2000" dirty="0"/>
              <a:t> to balance FP vs FN.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6291072"/>
            <a:ext cx="11091672" cy="502920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6364224"/>
            <a:ext cx="1069848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l"/>
            <a:r>
              <a:rPr sz="1600" b="0" i="1" dirty="0">
                <a:solidFill>
                  <a:srgbClr val="0B1F3B"/>
                </a:solidFill>
                <a:latin typeface="Calibri"/>
              </a:rPr>
              <a:t>Key Message: Validate, explain, and govern before production.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0D9D134-B086-3ABB-DF6A-563C05C09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1F1FA-8565-FF44-B0C0-5518A463F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2ADFEBB-B136-8009-34BB-F7622D397587}"/>
              </a:ext>
            </a:extLst>
          </p:cNvPr>
          <p:cNvSpPr/>
          <p:nvPr/>
        </p:nvSpPr>
        <p:spPr>
          <a:xfrm>
            <a:off x="0" y="-1"/>
            <a:ext cx="12191695" cy="704087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4AFB0A-3128-5002-8F5E-126EB599C343}"/>
              </a:ext>
            </a:extLst>
          </p:cNvPr>
          <p:cNvSpPr txBox="1"/>
          <p:nvPr/>
        </p:nvSpPr>
        <p:spPr>
          <a:xfrm>
            <a:off x="1" y="73152"/>
            <a:ext cx="114935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FFFFFF"/>
                </a:solidFill>
                <a:latin typeface="Calibri"/>
              </a:rPr>
              <a:t>Model review </a:t>
            </a:r>
            <a:endParaRPr sz="26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F2595D-D673-FE19-44D3-EF775BEBBC86}"/>
              </a:ext>
            </a:extLst>
          </p:cNvPr>
          <p:cNvSpPr txBox="1"/>
          <p:nvPr/>
        </p:nvSpPr>
        <p:spPr>
          <a:xfrm>
            <a:off x="616689" y="754931"/>
            <a:ext cx="104653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400" b="1" dirty="0">
                <a:solidFill>
                  <a:srgbClr val="1E1E1E"/>
                </a:solidFill>
                <a:latin typeface="Calibri"/>
              </a:rPr>
              <a:t>This model showing the practical example of applying to loan to Emkan Portal and the model will validate the provided information earthier Fraud or Normal</a:t>
            </a:r>
            <a:endParaRPr sz="2400" b="1" dirty="0">
              <a:solidFill>
                <a:srgbClr val="1E1E1E"/>
              </a:solidFill>
              <a:latin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BB75143-5D05-130B-ABBF-6D025C21426A}"/>
              </a:ext>
            </a:extLst>
          </p:cNvPr>
          <p:cNvSpPr/>
          <p:nvPr/>
        </p:nvSpPr>
        <p:spPr>
          <a:xfrm>
            <a:off x="1600199" y="1636772"/>
            <a:ext cx="8095129" cy="4938839"/>
          </a:xfrm>
          <a:prstGeom prst="rect">
            <a:avLst/>
          </a:prstGeom>
          <a:solidFill>
            <a:srgbClr val="F5F6F8"/>
          </a:solidFill>
          <a:ln w="12700">
            <a:solidFill>
              <a:srgbClr val="BEC3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457200" rtl="0" eaLnBrk="1" latinLnBrk="0" hangingPunct="1"/>
            <a:endParaRPr/>
          </a:p>
        </p:txBody>
      </p:sp>
    </p:spTree>
    <p:extLst>
      <p:ext uri="{BB962C8B-B14F-4D97-AF65-F5344CB8AC3E}">
        <p14:creationId xmlns:p14="http://schemas.microsoft.com/office/powerpoint/2010/main" val="2708142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93A8-D660-6292-F994-3AD1FD028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3041BF-2B59-E049-2688-B6CD5EB505E4}"/>
              </a:ext>
            </a:extLst>
          </p:cNvPr>
          <p:cNvSpPr/>
          <p:nvPr/>
        </p:nvSpPr>
        <p:spPr>
          <a:xfrm>
            <a:off x="0" y="0"/>
            <a:ext cx="12191695" cy="566928"/>
          </a:xfrm>
          <a:prstGeom prst="rect">
            <a:avLst/>
          </a:prstGeom>
          <a:solidFill>
            <a:srgbClr val="0B1F3B"/>
          </a:solidFill>
          <a:ln w="12700">
            <a:solidFill>
              <a:srgbClr val="0B1F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4217B4-0AAC-B64F-88DC-7E68CE6F27B4}"/>
              </a:ext>
            </a:extLst>
          </p:cNvPr>
          <p:cNvSpPr txBox="1"/>
          <p:nvPr/>
        </p:nvSpPr>
        <p:spPr>
          <a:xfrm>
            <a:off x="5128233" y="43708"/>
            <a:ext cx="173092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Thank you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02C7674-0452-C230-1838-EB4CAE9609D8}"/>
              </a:ext>
            </a:extLst>
          </p:cNvPr>
          <p:cNvSpPr/>
          <p:nvPr/>
        </p:nvSpPr>
        <p:spPr>
          <a:xfrm>
            <a:off x="1485900" y="1617472"/>
            <a:ext cx="8743950" cy="2675128"/>
          </a:xfrm>
          <a:prstGeom prst="rect">
            <a:avLst/>
          </a:prstGeom>
          <a:solidFill>
            <a:srgbClr val="EBF4FF"/>
          </a:solidFill>
          <a:ln w="12700">
            <a:solidFill>
              <a:srgbClr val="C8DC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Thank you very much for your kind attention,</a:t>
            </a:r>
            <a:br>
              <a:rPr lang="en-US" sz="3200" b="1" dirty="0">
                <a:solidFill>
                  <a:schemeClr val="tx1"/>
                </a:solidFill>
              </a:rPr>
            </a:br>
            <a:r>
              <a:rPr lang="en-US" sz="3200" b="1" dirty="0">
                <a:solidFill>
                  <a:schemeClr val="tx1"/>
                </a:solidFill>
              </a:rPr>
              <a:t>and we eagerly look forward to your guidance and suggestions</a:t>
            </a:r>
            <a:endParaRPr sz="5400" dirty="0">
              <a:solidFill>
                <a:schemeClr val="tx1"/>
              </a:solidFill>
              <a:cs typeface="+mj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2D6431-61D0-ABA1-8BA3-9FAA285DE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8770" y="-38044"/>
            <a:ext cx="1345322" cy="60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12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1526</Words>
  <Application>Microsoft Macintosh PowerPoint</Application>
  <PresentationFormat>Widescreen</PresentationFormat>
  <Paragraphs>166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Aptos</vt:lpstr>
      <vt:lpstr>Arial</vt:lpstr>
      <vt:lpstr>Calibri</vt:lpstr>
      <vt:lpstr>Montserrat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الصديق</cp:lastModifiedBy>
  <cp:revision>80</cp:revision>
  <cp:lastPrinted>2025-12-25T18:32:48Z</cp:lastPrinted>
  <dcterms:created xsi:type="dcterms:W3CDTF">2013-01-27T09:14:16Z</dcterms:created>
  <dcterms:modified xsi:type="dcterms:W3CDTF">2025-12-25T19:03:44Z</dcterms:modified>
  <cp:category/>
</cp:coreProperties>
</file>